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dgm:spPr/>
      <dgm:t>
        <a:bodyPr/>
        <a:lstStyle/>
        <a:p>
          <a:r>
            <a:rPr lang="it-IT" dirty="0" smtClean="0">
              <a:latin typeface="Arial Narrow"/>
              <a:cs typeface="Arial Narrow"/>
            </a:rPr>
            <a:t>“Non dimentichiamoci del collo”</a:t>
          </a:r>
          <a:endParaRPr lang="it-IT" b="0"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2B49345-971D-8E42-A04A-C70453476C74}">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9F226912-73DC-E24F-8FE0-63CDABB1D476}" type="parTrans" cxnId="{DF974313-AD65-3E4D-8264-80AFFC0CDEC6}">
      <dgm:prSet/>
      <dgm:spPr/>
      <dgm:t>
        <a:bodyPr/>
        <a:lstStyle/>
        <a:p>
          <a:endParaRPr lang="it-IT" b="1">
            <a:latin typeface="Arial Narrow"/>
            <a:cs typeface="Arial Narrow"/>
          </a:endParaRPr>
        </a:p>
      </dgm:t>
    </dgm:pt>
    <dgm:pt modelId="{5DB71C7B-809A-8A4D-9C35-18A6D14D3069}" type="sibTrans" cxnId="{DF974313-AD65-3E4D-8264-80AFFC0CDEC6}">
      <dgm:prSet/>
      <dgm:spPr/>
      <dgm:t>
        <a:bodyPr/>
        <a:lstStyle/>
        <a:p>
          <a:endParaRPr lang="it-IT" b="1">
            <a:latin typeface="Arial Narrow"/>
            <a:cs typeface="Arial Narrow"/>
          </a:endParaRPr>
        </a:p>
      </dgm:t>
    </dgm:pt>
    <dgm:pt modelId="{1A482E81-4384-F043-99B0-3556F969F1C4}">
      <dgm:prSet phldrT="[Testo]"/>
      <dgm:spPr/>
      <dgm:t>
        <a:bodyPr/>
        <a:lstStyle/>
        <a:p>
          <a:r>
            <a:rPr lang="it-IT" dirty="0" smtClean="0">
              <a:latin typeface="Arial Narrow"/>
              <a:cs typeface="Arial Narrow"/>
            </a:rPr>
            <a:t>Gli esami di primo livello da richiedere sono TSH Reflex ed Ecografia tiroidea; la Calcitonina è fortemente consigliata.</a:t>
          </a:r>
          <a:endParaRPr lang="it-IT" b="0" dirty="0">
            <a:latin typeface="Arial Narrow"/>
            <a:cs typeface="Arial Narrow"/>
          </a:endParaRPr>
        </a:p>
      </dgm:t>
    </dgm:pt>
    <dgm:pt modelId="{55572179-215C-D243-966B-370145BC56AC}" type="parTrans" cxnId="{9E2CC3D5-8CB7-6E48-8C69-333CB0D942DB}">
      <dgm:prSet/>
      <dgm:spPr/>
      <dgm:t>
        <a:bodyPr/>
        <a:lstStyle/>
        <a:p>
          <a:endParaRPr lang="it-IT" b="1">
            <a:latin typeface="Arial Narrow"/>
            <a:cs typeface="Arial Narrow"/>
          </a:endParaRPr>
        </a:p>
      </dgm:t>
    </dgm:pt>
    <dgm:pt modelId="{83A71B02-8262-324A-AE92-F0CC69BD7133}" type="sibTrans" cxnId="{9E2CC3D5-8CB7-6E48-8C69-333CB0D942DB}">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dgm:spPr/>
      <dgm:t>
        <a:bodyPr/>
        <a:lstStyle/>
        <a:p>
          <a:r>
            <a:rPr lang="it-IT" dirty="0" smtClean="0">
              <a:latin typeface="Arial Narrow"/>
              <a:cs typeface="Arial Narrow"/>
            </a:rPr>
            <a:t>In caso di nodulo tiroideo con TSH Basso/Soppresso è indicato eseguire </a:t>
          </a:r>
          <a:r>
            <a:rPr lang="it-IT" dirty="0" smtClean="0">
              <a:solidFill>
                <a:srgbClr val="000066"/>
              </a:solidFill>
              <a:latin typeface="Arial Narrow"/>
              <a:cs typeface="Arial Narrow"/>
            </a:rPr>
            <a:t> </a:t>
          </a:r>
          <a:r>
            <a:rPr lang="it-IT" dirty="0" smtClean="0">
              <a:latin typeface="Arial Narrow"/>
              <a:cs typeface="Arial Narrow"/>
            </a:rPr>
            <a:t>la Scintigrafia Tiroidea.</a:t>
          </a:r>
          <a:endParaRPr lang="it-IT" b="0"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082C3A4E-F1E0-BD46-9F2B-FE77532B948D}">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40089F66-C4E9-8247-8830-60741CD6540C}" type="parTrans" cxnId="{D11E2040-042A-3C4B-B963-4A71BB492171}">
      <dgm:prSet/>
      <dgm:spPr/>
      <dgm:t>
        <a:bodyPr/>
        <a:lstStyle/>
        <a:p>
          <a:endParaRPr lang="it-IT" b="1">
            <a:latin typeface="Arial Narrow"/>
            <a:cs typeface="Arial Narrow"/>
          </a:endParaRPr>
        </a:p>
      </dgm:t>
    </dgm:pt>
    <dgm:pt modelId="{1B8D673A-BB07-6C4A-8184-248E84727E6E}" type="sibTrans" cxnId="{D11E2040-042A-3C4B-B963-4A71BB492171}">
      <dgm:prSet/>
      <dgm:spPr/>
      <dgm:t>
        <a:bodyPr/>
        <a:lstStyle/>
        <a:p>
          <a:endParaRPr lang="it-IT" b="1">
            <a:latin typeface="Arial Narrow"/>
            <a:cs typeface="Arial Narrow"/>
          </a:endParaRPr>
        </a:p>
      </dgm:t>
    </dgm:pt>
    <dgm:pt modelId="{3800E0CD-D18A-6B4E-B56D-EC77A674B61F}">
      <dgm:prSet/>
      <dgm:spPr/>
      <dgm:t>
        <a:bodyPr/>
        <a:lstStyle/>
        <a:p>
          <a:r>
            <a:rPr lang="it-IT" dirty="0" smtClean="0">
              <a:latin typeface="Arial Narrow"/>
              <a:cs typeface="Arial Narrow"/>
            </a:rPr>
            <a:t>Generalmente la patologia nodulare tiroidea non richiede l’esecuzione di accertamenti morfologici in regime d’urgenza.</a:t>
          </a:r>
          <a:endParaRPr lang="it-IT" b="0" dirty="0">
            <a:latin typeface="Arial Narrow"/>
            <a:cs typeface="Arial Narrow"/>
          </a:endParaRP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1D6C8AB3-0107-E348-8308-E7F3AC95C772}">
      <dgm:prSet custT="1"/>
      <dgm:spPr>
        <a:solidFill>
          <a:srgbClr val="00CCFF"/>
        </a:solidFill>
      </dgm:spPr>
      <dgm:t>
        <a:bodyPr/>
        <a:lstStyle/>
        <a:p>
          <a:r>
            <a:rPr lang="it-IT" sz="4000" b="1" dirty="0" smtClean="0"/>
            <a:t>5</a:t>
          </a:r>
          <a:endParaRPr lang="it-IT" sz="4000" b="1" dirty="0"/>
        </a:p>
      </dgm:t>
    </dgm:pt>
    <dgm:pt modelId="{CCA6A4D8-EB30-8C4E-89ED-1B60B1362E28}" type="parTrans" cxnId="{738BDE7A-C8F8-E04E-9CE0-35EF7A6278A1}">
      <dgm:prSet/>
      <dgm:spPr/>
      <dgm:t>
        <a:bodyPr/>
        <a:lstStyle/>
        <a:p>
          <a:endParaRPr lang="it-IT"/>
        </a:p>
      </dgm:t>
    </dgm:pt>
    <dgm:pt modelId="{799E5083-4ED6-5D4F-9A05-E4AF08B573A7}" type="sibTrans" cxnId="{738BDE7A-C8F8-E04E-9CE0-35EF7A6278A1}">
      <dgm:prSet/>
      <dgm:spPr/>
      <dgm:t>
        <a:bodyPr/>
        <a:lstStyle/>
        <a:p>
          <a:endParaRPr lang="it-IT"/>
        </a:p>
      </dgm:t>
    </dgm:pt>
    <dgm:pt modelId="{82930CC0-2F32-C148-8ACC-24695DC7901C}">
      <dgm:prSet/>
      <dgm:spPr/>
      <dgm:t>
        <a:bodyPr/>
        <a:lstStyle/>
        <a:p>
          <a:r>
            <a:rPr lang="it-IT" dirty="0" smtClean="0">
              <a:latin typeface="Arial Narrow"/>
              <a:cs typeface="Arial Narrow"/>
            </a:rPr>
            <a:t>In caso di TSH Normale/Alto i dati anamnestici ed i parametri ecografici guidano alla FNAC</a:t>
          </a:r>
          <a:endParaRPr lang="it-IT" dirty="0">
            <a:latin typeface="Arial Narrow"/>
            <a:cs typeface="Arial Narrow"/>
          </a:endParaRPr>
        </a:p>
      </dgm:t>
    </dgm:pt>
    <dgm:pt modelId="{326F11AB-A196-6E45-A65D-B62C89B33C55}" type="parTrans" cxnId="{2EF26A7C-8D39-0D46-A441-9E621A5AE7B2}">
      <dgm:prSet/>
      <dgm:spPr/>
      <dgm:t>
        <a:bodyPr/>
        <a:lstStyle/>
        <a:p>
          <a:endParaRPr lang="it-IT"/>
        </a:p>
      </dgm:t>
    </dgm:pt>
    <dgm:pt modelId="{7977EC8A-2FDD-D747-A238-69455FFA0F13}" type="sibTrans" cxnId="{2EF26A7C-8D39-0D46-A441-9E621A5AE7B2}">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5">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5">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ABB89070-6C57-554C-B131-4B74B9AD69F3}" type="pres">
      <dgm:prSet presAssocID="{E2B49345-971D-8E42-A04A-C70453476C74}" presName="composite" presStyleCnt="0"/>
      <dgm:spPr/>
    </dgm:pt>
    <dgm:pt modelId="{40E24A69-73F7-6B42-B21F-2F80040FE5B1}" type="pres">
      <dgm:prSet presAssocID="{E2B49345-971D-8E42-A04A-C70453476C74}" presName="parentText" presStyleLbl="alignNode1" presStyleIdx="1" presStyleCnt="5">
        <dgm:presLayoutVars>
          <dgm:chMax val="1"/>
          <dgm:bulletEnabled val="1"/>
        </dgm:presLayoutVars>
      </dgm:prSet>
      <dgm:spPr/>
      <dgm:t>
        <a:bodyPr/>
        <a:lstStyle/>
        <a:p>
          <a:endParaRPr lang="it-IT"/>
        </a:p>
      </dgm:t>
    </dgm:pt>
    <dgm:pt modelId="{AB14E9ED-0B59-3C41-BFB6-02715B144645}" type="pres">
      <dgm:prSet presAssocID="{E2B49345-971D-8E42-A04A-C70453476C74}" presName="descendantText" presStyleLbl="alignAcc1" presStyleIdx="1" presStyleCnt="5">
        <dgm:presLayoutVars>
          <dgm:bulletEnabled val="1"/>
        </dgm:presLayoutVars>
      </dgm:prSet>
      <dgm:spPr/>
      <dgm:t>
        <a:bodyPr/>
        <a:lstStyle/>
        <a:p>
          <a:endParaRPr lang="it-IT"/>
        </a:p>
      </dgm:t>
    </dgm:pt>
    <dgm:pt modelId="{E2A5A025-D2BF-FD4B-9D0E-069330075690}" type="pres">
      <dgm:prSet presAssocID="{5DB71C7B-809A-8A4D-9C35-18A6D14D3069}" presName="sp" presStyleCnt="0"/>
      <dgm:spPr/>
    </dgm:pt>
    <dgm:pt modelId="{80146EE5-1473-194F-B1B6-CD064E2E7C73}" type="pres">
      <dgm:prSet presAssocID="{082C3A4E-F1E0-BD46-9F2B-FE77532B948D}" presName="composite" presStyleCnt="0"/>
      <dgm:spPr/>
    </dgm:pt>
    <dgm:pt modelId="{66BEDA6B-ED39-584D-AFF9-E78CD244A2D8}" type="pres">
      <dgm:prSet presAssocID="{082C3A4E-F1E0-BD46-9F2B-FE77532B948D}" presName="parentText" presStyleLbl="alignNode1" presStyleIdx="2" presStyleCnt="5">
        <dgm:presLayoutVars>
          <dgm:chMax val="1"/>
          <dgm:bulletEnabled val="1"/>
        </dgm:presLayoutVars>
      </dgm:prSet>
      <dgm:spPr/>
      <dgm:t>
        <a:bodyPr/>
        <a:lstStyle/>
        <a:p>
          <a:endParaRPr lang="it-IT"/>
        </a:p>
      </dgm:t>
    </dgm:pt>
    <dgm:pt modelId="{49A8466E-1FE7-744E-93DB-7BDD5B0612CC}" type="pres">
      <dgm:prSet presAssocID="{082C3A4E-F1E0-BD46-9F2B-FE77532B948D}" presName="descendantText" presStyleLbl="alignAcc1" presStyleIdx="2" presStyleCnt="5">
        <dgm:presLayoutVars>
          <dgm:bulletEnabled val="1"/>
        </dgm:presLayoutVars>
      </dgm:prSet>
      <dgm:spPr/>
      <dgm:t>
        <a:bodyPr/>
        <a:lstStyle/>
        <a:p>
          <a:endParaRPr lang="it-IT"/>
        </a:p>
      </dgm:t>
    </dgm:pt>
    <dgm:pt modelId="{1052B3D2-7971-7943-9E06-86B513B37BA9}" type="pres">
      <dgm:prSet presAssocID="{1B8D673A-BB07-6C4A-8184-248E84727E6E}"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5">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5">
        <dgm:presLayoutVars>
          <dgm:bulletEnabled val="1"/>
        </dgm:presLayoutVars>
      </dgm:prSet>
      <dgm:spPr/>
      <dgm:t>
        <a:bodyPr/>
        <a:lstStyle/>
        <a:p>
          <a:endParaRPr lang="it-IT"/>
        </a:p>
      </dgm:t>
    </dgm:pt>
    <dgm:pt modelId="{87308820-1715-714D-A84C-71FDA040D1B7}" type="pres">
      <dgm:prSet presAssocID="{B5FBAB14-709E-6046-8227-C5EBEFE144DF}" presName="sp" presStyleCnt="0"/>
      <dgm:spPr/>
    </dgm:pt>
    <dgm:pt modelId="{E3C9DA5B-BBF8-974D-8D97-67916F495E1A}" type="pres">
      <dgm:prSet presAssocID="{1D6C8AB3-0107-E348-8308-E7F3AC95C772}" presName="composite" presStyleCnt="0"/>
      <dgm:spPr/>
    </dgm:pt>
    <dgm:pt modelId="{6AE4838B-BA6B-6C46-B7F7-E2A08DDA05CA}" type="pres">
      <dgm:prSet presAssocID="{1D6C8AB3-0107-E348-8308-E7F3AC95C772}" presName="parentText" presStyleLbl="alignNode1" presStyleIdx="4" presStyleCnt="5">
        <dgm:presLayoutVars>
          <dgm:chMax val="1"/>
          <dgm:bulletEnabled val="1"/>
        </dgm:presLayoutVars>
      </dgm:prSet>
      <dgm:spPr/>
      <dgm:t>
        <a:bodyPr/>
        <a:lstStyle/>
        <a:p>
          <a:endParaRPr lang="it-IT"/>
        </a:p>
      </dgm:t>
    </dgm:pt>
    <dgm:pt modelId="{2A396400-A6BA-4A45-8500-62C550AA939B}" type="pres">
      <dgm:prSet presAssocID="{1D6C8AB3-0107-E348-8308-E7F3AC95C772}" presName="descendantText" presStyleLbl="alignAcc1" presStyleIdx="4" presStyleCnt="5">
        <dgm:presLayoutVars>
          <dgm:bulletEnabled val="1"/>
        </dgm:presLayoutVars>
      </dgm:prSet>
      <dgm:spPr/>
      <dgm:t>
        <a:bodyPr/>
        <a:lstStyle/>
        <a:p>
          <a:endParaRPr lang="it-IT"/>
        </a:p>
      </dgm:t>
    </dgm:pt>
  </dgm:ptLst>
  <dgm:cxnLst>
    <dgm:cxn modelId="{FD9FD825-0D7B-42FC-9BCC-6ED742389E1E}" type="presOf" srcId="{1A482E81-4384-F043-99B0-3556F969F1C4}" destId="{49A8466E-1FE7-744E-93DB-7BDD5B0612CC}" srcOrd="0" destOrd="0" presId="urn:microsoft.com/office/officeart/2005/8/layout/chevron2"/>
    <dgm:cxn modelId="{3DC130C9-7972-4152-8715-47BB8526D942}" type="presOf" srcId="{3800E0CD-D18A-6B4E-B56D-EC77A674B61F}" destId="{AB14E9ED-0B59-3C41-BFB6-02715B144645}" srcOrd="0" destOrd="0" presId="urn:microsoft.com/office/officeart/2005/8/layout/chevron2"/>
    <dgm:cxn modelId="{8830163E-F5F1-413A-AAE0-F7314B815BCC}" type="presOf" srcId="{E1BFDECB-B5AA-5B42-B0D9-5495E9F87448}" destId="{F5DAF114-CBF2-6C42-A815-A4131FDC3DFB}" srcOrd="0" destOrd="0" presId="urn:microsoft.com/office/officeart/2005/8/layout/chevron2"/>
    <dgm:cxn modelId="{E3E29C23-F7FE-B04A-9F92-CDD6D07A19FC}" srcId="{FE7C479A-06AC-4B44-BD18-E837F19107A3}" destId="{E1BFDECB-B5AA-5B42-B0D9-5495E9F87448}" srcOrd="3" destOrd="0" parTransId="{D18C085B-0903-4640-A7E2-CFCC7CEAF310}" sibTransId="{B5FBAB14-709E-6046-8227-C5EBEFE144DF}"/>
    <dgm:cxn modelId="{D4FA611F-25C6-4EBE-8FD9-2A7024E3D163}" type="presOf" srcId="{922FFC4C-6A2D-9A44-804C-E2E5705726AC}" destId="{350713BD-B27B-E948-80D9-169A97BCC1EF}" srcOrd="0" destOrd="0" presId="urn:microsoft.com/office/officeart/2005/8/layout/chevron2"/>
    <dgm:cxn modelId="{D11E2040-042A-3C4B-B963-4A71BB492171}" srcId="{FE7C479A-06AC-4B44-BD18-E837F19107A3}" destId="{082C3A4E-F1E0-BD46-9F2B-FE77532B948D}" srcOrd="2" destOrd="0" parTransId="{40089F66-C4E9-8247-8830-60741CD6540C}" sibTransId="{1B8D673A-BB07-6C4A-8184-248E84727E6E}"/>
    <dgm:cxn modelId="{CB3A09B8-2ACD-4A35-8982-895A38FB28DA}" type="presOf" srcId="{1D6C8AB3-0107-E348-8308-E7F3AC95C772}" destId="{6AE4838B-BA6B-6C46-B7F7-E2A08DDA05CA}" srcOrd="0" destOrd="0" presId="urn:microsoft.com/office/officeart/2005/8/layout/chevron2"/>
    <dgm:cxn modelId="{4CC7C569-30FC-4C1E-B944-A9B751AD3B41}" type="presOf" srcId="{FE7C479A-06AC-4B44-BD18-E837F19107A3}" destId="{8CC556F1-3902-064D-9B1D-7826AE877ED2}" srcOrd="0" destOrd="0" presId="urn:microsoft.com/office/officeart/2005/8/layout/chevron2"/>
    <dgm:cxn modelId="{23076179-8905-4977-8A7F-B5E33C4AF7C4}" type="presOf" srcId="{CC0C5F87-9E09-F44A-9FE4-783D1ECA91D7}" destId="{A33AEACA-D2B7-DD4F-BC66-D0A9C74BB356}"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B7815F8B-CE6B-C44D-8726-F52F027A438E}" srcId="{E2B49345-971D-8E42-A04A-C70453476C74}" destId="{3800E0CD-D18A-6B4E-B56D-EC77A674B61F}" srcOrd="0" destOrd="0" parTransId="{3C83A840-A429-9140-B6C5-2BD15E5E8C13}" sibTransId="{FC492137-1D8A-4246-AB17-ADD4450B27EF}"/>
    <dgm:cxn modelId="{9E2CC3D5-8CB7-6E48-8C69-333CB0D942DB}" srcId="{082C3A4E-F1E0-BD46-9F2B-FE77532B948D}" destId="{1A482E81-4384-F043-99B0-3556F969F1C4}" srcOrd="0" destOrd="0" parTransId="{55572179-215C-D243-966B-370145BC56AC}" sibTransId="{83A71B02-8262-324A-AE92-F0CC69BD7133}"/>
    <dgm:cxn modelId="{26144484-9848-4284-9F54-28EF0F62DCF4}" type="presOf" srcId="{082C3A4E-F1E0-BD46-9F2B-FE77532B948D}" destId="{66BEDA6B-ED39-584D-AFF9-E78CD244A2D8}" srcOrd="0" destOrd="0" presId="urn:microsoft.com/office/officeart/2005/8/layout/chevron2"/>
    <dgm:cxn modelId="{738BDE7A-C8F8-E04E-9CE0-35EF7A6278A1}" srcId="{FE7C479A-06AC-4B44-BD18-E837F19107A3}" destId="{1D6C8AB3-0107-E348-8308-E7F3AC95C772}" srcOrd="4" destOrd="0" parTransId="{CCA6A4D8-EB30-8C4E-89ED-1B60B1362E28}" sibTransId="{799E5083-4ED6-5D4F-9A05-E4AF08B573A7}"/>
    <dgm:cxn modelId="{D0416D1D-66BB-574B-9376-1CD968B95357}" srcId="{FE7C479A-06AC-4B44-BD18-E837F19107A3}" destId="{CC0C5F87-9E09-F44A-9FE4-783D1ECA91D7}" srcOrd="0" destOrd="0" parTransId="{5AE4371E-F69B-564C-BAFF-71315C623A70}" sibTransId="{6217A77C-1E88-E445-9061-2D3F90FB172F}"/>
    <dgm:cxn modelId="{2EF26A7C-8D39-0D46-A441-9E621A5AE7B2}" srcId="{1D6C8AB3-0107-E348-8308-E7F3AC95C772}" destId="{82930CC0-2F32-C148-8ACC-24695DC7901C}" srcOrd="0" destOrd="0" parTransId="{326F11AB-A196-6E45-A65D-B62C89B33C55}" sibTransId="{7977EC8A-2FDD-D747-A238-69455FFA0F13}"/>
    <dgm:cxn modelId="{BE763A15-280D-49DE-A565-A062FBB790FF}" type="presOf" srcId="{82930CC0-2F32-C148-8ACC-24695DC7901C}" destId="{2A396400-A6BA-4A45-8500-62C550AA939B}" srcOrd="0" destOrd="0" presId="urn:microsoft.com/office/officeart/2005/8/layout/chevron2"/>
    <dgm:cxn modelId="{8294436E-5B91-4F96-9361-2786069FFFE9}" type="presOf" srcId="{E2B49345-971D-8E42-A04A-C70453476C74}" destId="{40E24A69-73F7-6B42-B21F-2F80040FE5B1}" srcOrd="0" destOrd="0" presId="urn:microsoft.com/office/officeart/2005/8/layout/chevron2"/>
    <dgm:cxn modelId="{13BAB499-A50D-9C40-AB94-AD730CC81BD5}" srcId="{CC0C5F87-9E09-F44A-9FE4-783D1ECA91D7}" destId="{922FFC4C-6A2D-9A44-804C-E2E5705726AC}" srcOrd="0" destOrd="0" parTransId="{55DC8128-38AE-BC44-AC35-37559B973E1D}" sibTransId="{21D3D581-FD1B-2448-BE08-269F939AE281}"/>
    <dgm:cxn modelId="{DF974313-AD65-3E4D-8264-80AFFC0CDEC6}" srcId="{FE7C479A-06AC-4B44-BD18-E837F19107A3}" destId="{E2B49345-971D-8E42-A04A-C70453476C74}" srcOrd="1" destOrd="0" parTransId="{9F226912-73DC-E24F-8FE0-63CDABB1D476}" sibTransId="{5DB71C7B-809A-8A4D-9C35-18A6D14D3069}"/>
    <dgm:cxn modelId="{04AB5CA8-DA77-4C45-93AA-272249C209A0}" type="presOf" srcId="{54635D34-9A8F-3040-A6D1-AC1310742952}" destId="{927D0E4D-3F6D-644B-A84D-6BDF82C790D4}" srcOrd="0" destOrd="0" presId="urn:microsoft.com/office/officeart/2005/8/layout/chevron2"/>
    <dgm:cxn modelId="{ED40E296-0ADA-4E2E-8007-0D4B3DAA3CD0}" type="presParOf" srcId="{8CC556F1-3902-064D-9B1D-7826AE877ED2}" destId="{E3E038D3-8E18-EA42-AF72-11DD7CD67EA8}" srcOrd="0" destOrd="0" presId="urn:microsoft.com/office/officeart/2005/8/layout/chevron2"/>
    <dgm:cxn modelId="{045B1ECB-D018-4D09-A0AA-19194541B940}" type="presParOf" srcId="{E3E038D3-8E18-EA42-AF72-11DD7CD67EA8}" destId="{A33AEACA-D2B7-DD4F-BC66-D0A9C74BB356}" srcOrd="0" destOrd="0" presId="urn:microsoft.com/office/officeart/2005/8/layout/chevron2"/>
    <dgm:cxn modelId="{4D7C0DDD-13E2-48CD-AD01-6BCCEFD85177}" type="presParOf" srcId="{E3E038D3-8E18-EA42-AF72-11DD7CD67EA8}" destId="{350713BD-B27B-E948-80D9-169A97BCC1EF}" srcOrd="1" destOrd="0" presId="urn:microsoft.com/office/officeart/2005/8/layout/chevron2"/>
    <dgm:cxn modelId="{994D7723-0409-4014-A2F0-900A368BD20A}" type="presParOf" srcId="{8CC556F1-3902-064D-9B1D-7826AE877ED2}" destId="{915AC809-38F8-0E4E-BD3E-2767400BDDE8}" srcOrd="1" destOrd="0" presId="urn:microsoft.com/office/officeart/2005/8/layout/chevron2"/>
    <dgm:cxn modelId="{E29BE428-0918-42EB-8B2F-5D51E82648F0}" type="presParOf" srcId="{8CC556F1-3902-064D-9B1D-7826AE877ED2}" destId="{ABB89070-6C57-554C-B131-4B74B9AD69F3}" srcOrd="2" destOrd="0" presId="urn:microsoft.com/office/officeart/2005/8/layout/chevron2"/>
    <dgm:cxn modelId="{1123D7A9-6B76-43BD-A32E-8E6D7A1C1291}" type="presParOf" srcId="{ABB89070-6C57-554C-B131-4B74B9AD69F3}" destId="{40E24A69-73F7-6B42-B21F-2F80040FE5B1}" srcOrd="0" destOrd="0" presId="urn:microsoft.com/office/officeart/2005/8/layout/chevron2"/>
    <dgm:cxn modelId="{A130D69F-908D-4B31-B4B1-56E6269975DF}" type="presParOf" srcId="{ABB89070-6C57-554C-B131-4B74B9AD69F3}" destId="{AB14E9ED-0B59-3C41-BFB6-02715B144645}" srcOrd="1" destOrd="0" presId="urn:microsoft.com/office/officeart/2005/8/layout/chevron2"/>
    <dgm:cxn modelId="{9F77B152-EC8C-43CA-976E-3B22933C5040}" type="presParOf" srcId="{8CC556F1-3902-064D-9B1D-7826AE877ED2}" destId="{E2A5A025-D2BF-FD4B-9D0E-069330075690}" srcOrd="3" destOrd="0" presId="urn:microsoft.com/office/officeart/2005/8/layout/chevron2"/>
    <dgm:cxn modelId="{B00AF649-EF7D-408C-9D5D-628D4028EC75}" type="presParOf" srcId="{8CC556F1-3902-064D-9B1D-7826AE877ED2}" destId="{80146EE5-1473-194F-B1B6-CD064E2E7C73}" srcOrd="4" destOrd="0" presId="urn:microsoft.com/office/officeart/2005/8/layout/chevron2"/>
    <dgm:cxn modelId="{FE3A9AE8-3419-4606-95B7-299D09809A69}" type="presParOf" srcId="{80146EE5-1473-194F-B1B6-CD064E2E7C73}" destId="{66BEDA6B-ED39-584D-AFF9-E78CD244A2D8}" srcOrd="0" destOrd="0" presId="urn:microsoft.com/office/officeart/2005/8/layout/chevron2"/>
    <dgm:cxn modelId="{08F08D7D-5F5D-4A52-A295-32A1D44CCCDB}" type="presParOf" srcId="{80146EE5-1473-194F-B1B6-CD064E2E7C73}" destId="{49A8466E-1FE7-744E-93DB-7BDD5B0612CC}" srcOrd="1" destOrd="0" presId="urn:microsoft.com/office/officeart/2005/8/layout/chevron2"/>
    <dgm:cxn modelId="{890D3813-DC52-461D-985B-AD5DB14F0604}" type="presParOf" srcId="{8CC556F1-3902-064D-9B1D-7826AE877ED2}" destId="{1052B3D2-7971-7943-9E06-86B513B37BA9}" srcOrd="5" destOrd="0" presId="urn:microsoft.com/office/officeart/2005/8/layout/chevron2"/>
    <dgm:cxn modelId="{C94A1DB2-BCFC-450D-A511-26896B930B21}" type="presParOf" srcId="{8CC556F1-3902-064D-9B1D-7826AE877ED2}" destId="{1979A3C7-6B83-AE48-AD16-A7BE9B28A234}" srcOrd="6" destOrd="0" presId="urn:microsoft.com/office/officeart/2005/8/layout/chevron2"/>
    <dgm:cxn modelId="{74A92EBF-50D2-45B2-9288-EB23B8BD0DB5}" type="presParOf" srcId="{1979A3C7-6B83-AE48-AD16-A7BE9B28A234}" destId="{F5DAF114-CBF2-6C42-A815-A4131FDC3DFB}" srcOrd="0" destOrd="0" presId="urn:microsoft.com/office/officeart/2005/8/layout/chevron2"/>
    <dgm:cxn modelId="{99D6F4D5-7762-4558-9831-65222379A0FB}" type="presParOf" srcId="{1979A3C7-6B83-AE48-AD16-A7BE9B28A234}" destId="{927D0E4D-3F6D-644B-A84D-6BDF82C790D4}" srcOrd="1" destOrd="0" presId="urn:microsoft.com/office/officeart/2005/8/layout/chevron2"/>
    <dgm:cxn modelId="{2276901D-D738-4253-B637-5927B6790621}" type="presParOf" srcId="{8CC556F1-3902-064D-9B1D-7826AE877ED2}" destId="{87308820-1715-714D-A84C-71FDA040D1B7}" srcOrd="7" destOrd="0" presId="urn:microsoft.com/office/officeart/2005/8/layout/chevron2"/>
    <dgm:cxn modelId="{E6FDDA9A-CA64-4771-858F-54CE52286176}" type="presParOf" srcId="{8CC556F1-3902-064D-9B1D-7826AE877ED2}" destId="{E3C9DA5B-BBF8-974D-8D97-67916F495E1A}" srcOrd="8" destOrd="0" presId="urn:microsoft.com/office/officeart/2005/8/layout/chevron2"/>
    <dgm:cxn modelId="{4ED00C1F-5893-4640-965B-3C2BF32BE685}" type="presParOf" srcId="{E3C9DA5B-BBF8-974D-8D97-67916F495E1A}" destId="{6AE4838B-BA6B-6C46-B7F7-E2A08DDA05CA}" srcOrd="0" destOrd="0" presId="urn:microsoft.com/office/officeart/2005/8/layout/chevron2"/>
    <dgm:cxn modelId="{7E369094-FA56-4B1D-BFBE-B32249835FEF}" type="presParOf" srcId="{E3C9DA5B-BBF8-974D-8D97-67916F495E1A}" destId="{2A396400-A6BA-4A45-8500-62C550AA93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EACA-D2B7-DD4F-BC66-D0A9C74BB356}">
      <dsp:nvSpPr>
        <dsp:cNvPr id="0" name=""/>
        <dsp:cNvSpPr/>
      </dsp:nvSpPr>
      <dsp:spPr>
        <a:xfrm rot="5400000">
          <a:off x="-165527" y="168216"/>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1</a:t>
          </a:r>
          <a:endParaRPr lang="it-IT" sz="4000" b="1" kern="1200" dirty="0">
            <a:latin typeface="Arial Narrow"/>
            <a:cs typeface="Arial Narrow"/>
          </a:endParaRPr>
        </a:p>
      </dsp:txBody>
      <dsp:txXfrm rot="-5400000">
        <a:off x="1" y="388920"/>
        <a:ext cx="772461" cy="331055"/>
      </dsp:txXfrm>
    </dsp:sp>
    <dsp:sp modelId="{350713BD-B27B-E948-80D9-169A97BCC1EF}">
      <dsp:nvSpPr>
        <dsp:cNvPr id="0" name=""/>
        <dsp:cNvSpPr/>
      </dsp:nvSpPr>
      <dsp:spPr>
        <a:xfrm rot="5400000">
          <a:off x="4599399" y="-3824249"/>
          <a:ext cx="717662"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t-IT" sz="2200" kern="1200" dirty="0" smtClean="0">
              <a:latin typeface="Arial Narrow"/>
              <a:cs typeface="Arial Narrow"/>
            </a:rPr>
            <a:t>“Non dimentichiamoci del collo”</a:t>
          </a:r>
          <a:endParaRPr lang="it-IT" sz="2200" b="0" kern="1200" dirty="0">
            <a:latin typeface="Arial Narrow"/>
            <a:cs typeface="Arial Narrow"/>
          </a:endParaRPr>
        </a:p>
      </dsp:txBody>
      <dsp:txXfrm rot="-5400000">
        <a:off x="772462" y="37721"/>
        <a:ext cx="8336505" cy="647596"/>
      </dsp:txXfrm>
    </dsp:sp>
    <dsp:sp modelId="{40E24A69-73F7-6B42-B21F-2F80040FE5B1}">
      <dsp:nvSpPr>
        <dsp:cNvPr id="0" name=""/>
        <dsp:cNvSpPr/>
      </dsp:nvSpPr>
      <dsp:spPr>
        <a:xfrm rot="5400000">
          <a:off x="-165527" y="1154797"/>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2</a:t>
          </a:r>
          <a:endParaRPr lang="it-IT" sz="4000" b="1" kern="1200" dirty="0">
            <a:latin typeface="Arial Narrow"/>
            <a:cs typeface="Arial Narrow"/>
          </a:endParaRPr>
        </a:p>
      </dsp:txBody>
      <dsp:txXfrm rot="-5400000">
        <a:off x="1" y="1375501"/>
        <a:ext cx="772461" cy="331055"/>
      </dsp:txXfrm>
    </dsp:sp>
    <dsp:sp modelId="{AB14E9ED-0B59-3C41-BFB6-02715B144645}">
      <dsp:nvSpPr>
        <dsp:cNvPr id="0" name=""/>
        <dsp:cNvSpPr/>
      </dsp:nvSpPr>
      <dsp:spPr>
        <a:xfrm rot="5400000">
          <a:off x="4599587" y="-2837856"/>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t-IT" sz="2200" kern="1200" dirty="0" smtClean="0">
              <a:latin typeface="Arial Narrow"/>
              <a:cs typeface="Arial Narrow"/>
            </a:rPr>
            <a:t>Generalmente la patologia nodulare tiroidea non richiede l’esecuzione di accertamenti morfologici in regime d’urgenza.</a:t>
          </a:r>
          <a:endParaRPr lang="it-IT" sz="2200" b="0" kern="1200" dirty="0">
            <a:latin typeface="Arial Narrow"/>
            <a:cs typeface="Arial Narrow"/>
          </a:endParaRPr>
        </a:p>
      </dsp:txBody>
      <dsp:txXfrm rot="-5400000">
        <a:off x="772461" y="1024285"/>
        <a:ext cx="8336523" cy="647255"/>
      </dsp:txXfrm>
    </dsp:sp>
    <dsp:sp modelId="{66BEDA6B-ED39-584D-AFF9-E78CD244A2D8}">
      <dsp:nvSpPr>
        <dsp:cNvPr id="0" name=""/>
        <dsp:cNvSpPr/>
      </dsp:nvSpPr>
      <dsp:spPr>
        <a:xfrm rot="5400000">
          <a:off x="-165527" y="2141378"/>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3</a:t>
          </a:r>
          <a:endParaRPr lang="it-IT" sz="4000" b="1" kern="1200" dirty="0">
            <a:latin typeface="Arial Narrow"/>
            <a:cs typeface="Arial Narrow"/>
          </a:endParaRPr>
        </a:p>
      </dsp:txBody>
      <dsp:txXfrm rot="-5400000">
        <a:off x="1" y="2362082"/>
        <a:ext cx="772461" cy="331055"/>
      </dsp:txXfrm>
    </dsp:sp>
    <dsp:sp modelId="{49A8466E-1FE7-744E-93DB-7BDD5B0612CC}">
      <dsp:nvSpPr>
        <dsp:cNvPr id="0" name=""/>
        <dsp:cNvSpPr/>
      </dsp:nvSpPr>
      <dsp:spPr>
        <a:xfrm rot="5400000">
          <a:off x="4599587" y="-1851275"/>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t-IT" sz="2200" kern="1200" dirty="0" smtClean="0">
              <a:latin typeface="Arial Narrow"/>
              <a:cs typeface="Arial Narrow"/>
            </a:rPr>
            <a:t>Gli esami di primo livello da richiedere sono TSH Reflex ed Ecografia tiroidea; la Calcitonina è fortemente consigliata.</a:t>
          </a:r>
          <a:endParaRPr lang="it-IT" sz="2200" b="0" kern="1200" dirty="0">
            <a:latin typeface="Arial Narrow"/>
            <a:cs typeface="Arial Narrow"/>
          </a:endParaRPr>
        </a:p>
      </dsp:txBody>
      <dsp:txXfrm rot="-5400000">
        <a:off x="772461" y="2010866"/>
        <a:ext cx="8336523" cy="647255"/>
      </dsp:txXfrm>
    </dsp:sp>
    <dsp:sp modelId="{F5DAF114-CBF2-6C42-A815-A4131FDC3DFB}">
      <dsp:nvSpPr>
        <dsp:cNvPr id="0" name=""/>
        <dsp:cNvSpPr/>
      </dsp:nvSpPr>
      <dsp:spPr>
        <a:xfrm rot="5400000">
          <a:off x="-165527" y="3127960"/>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4</a:t>
          </a:r>
          <a:endParaRPr lang="it-IT" sz="4000" b="1" kern="1200" dirty="0">
            <a:latin typeface="Arial Narrow"/>
            <a:cs typeface="Arial Narrow"/>
          </a:endParaRPr>
        </a:p>
      </dsp:txBody>
      <dsp:txXfrm rot="-5400000">
        <a:off x="1" y="3348664"/>
        <a:ext cx="772461" cy="331055"/>
      </dsp:txXfrm>
    </dsp:sp>
    <dsp:sp modelId="{927D0E4D-3F6D-644B-A84D-6BDF82C790D4}">
      <dsp:nvSpPr>
        <dsp:cNvPr id="0" name=""/>
        <dsp:cNvSpPr/>
      </dsp:nvSpPr>
      <dsp:spPr>
        <a:xfrm rot="5400000">
          <a:off x="4599587" y="-864693"/>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t-IT" sz="2200" kern="1200" dirty="0" smtClean="0">
              <a:latin typeface="Arial Narrow"/>
              <a:cs typeface="Arial Narrow"/>
            </a:rPr>
            <a:t>In caso di nodulo tiroideo con TSH Basso/Soppresso è indicato eseguire </a:t>
          </a:r>
          <a:r>
            <a:rPr lang="it-IT" sz="2200" kern="1200" dirty="0" smtClean="0">
              <a:solidFill>
                <a:srgbClr val="000066"/>
              </a:solidFill>
              <a:latin typeface="Arial Narrow"/>
              <a:cs typeface="Arial Narrow"/>
            </a:rPr>
            <a:t> </a:t>
          </a:r>
          <a:r>
            <a:rPr lang="it-IT" sz="2200" kern="1200" dirty="0" smtClean="0">
              <a:latin typeface="Arial Narrow"/>
              <a:cs typeface="Arial Narrow"/>
            </a:rPr>
            <a:t>la Scintigrafia Tiroidea.</a:t>
          </a:r>
          <a:endParaRPr lang="it-IT" sz="2200" b="0" kern="1200" dirty="0">
            <a:latin typeface="Arial Narrow"/>
            <a:cs typeface="Arial Narrow"/>
          </a:endParaRPr>
        </a:p>
      </dsp:txBody>
      <dsp:txXfrm rot="-5400000">
        <a:off x="772461" y="2997448"/>
        <a:ext cx="8336523" cy="647255"/>
      </dsp:txXfrm>
    </dsp:sp>
    <dsp:sp modelId="{6AE4838B-BA6B-6C46-B7F7-E2A08DDA05CA}">
      <dsp:nvSpPr>
        <dsp:cNvPr id="0" name=""/>
        <dsp:cNvSpPr/>
      </dsp:nvSpPr>
      <dsp:spPr>
        <a:xfrm rot="5400000">
          <a:off x="-165527" y="4114541"/>
          <a:ext cx="1103516" cy="772461"/>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t>5</a:t>
          </a:r>
          <a:endParaRPr lang="it-IT" sz="4000" b="1" kern="1200" dirty="0"/>
        </a:p>
      </dsp:txBody>
      <dsp:txXfrm rot="-5400000">
        <a:off x="1" y="4335245"/>
        <a:ext cx="772461" cy="331055"/>
      </dsp:txXfrm>
    </dsp:sp>
    <dsp:sp modelId="{2A396400-A6BA-4A45-8500-62C550AA939B}">
      <dsp:nvSpPr>
        <dsp:cNvPr id="0" name=""/>
        <dsp:cNvSpPr/>
      </dsp:nvSpPr>
      <dsp:spPr>
        <a:xfrm rot="5400000">
          <a:off x="4599587" y="121887"/>
          <a:ext cx="717285" cy="8371538"/>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it-IT" sz="2200" kern="1200" dirty="0" smtClean="0">
              <a:latin typeface="Arial Narrow"/>
              <a:cs typeface="Arial Narrow"/>
            </a:rPr>
            <a:t>In caso di TSH Normale/Alto i dati anamnestici ed i parametri ecografici guidano alla FNAC</a:t>
          </a:r>
          <a:endParaRPr lang="it-IT" sz="2200" kern="1200" dirty="0">
            <a:latin typeface="Arial Narrow"/>
            <a:cs typeface="Arial Narrow"/>
          </a:endParaRPr>
        </a:p>
      </dsp:txBody>
      <dsp:txXfrm rot="-5400000">
        <a:off x="772461" y="3984029"/>
        <a:ext cx="8336523" cy="6472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3880D-44CB-4E9E-A24D-F3D6D637FE42}" type="datetimeFigureOut">
              <a:rPr lang="it-IT" smtClean="0"/>
              <a:t>28/10/2013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813A1-2685-47C6-B483-13894110B8FF}" type="slidenum">
              <a:rPr lang="it-IT" smtClean="0"/>
              <a:t>‹N›</a:t>
            </a:fld>
            <a:endParaRPr lang="it-IT"/>
          </a:p>
        </p:txBody>
      </p:sp>
    </p:spTree>
    <p:extLst>
      <p:ext uri="{BB962C8B-B14F-4D97-AF65-F5344CB8AC3E}">
        <p14:creationId xmlns:p14="http://schemas.microsoft.com/office/powerpoint/2010/main" val="222018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latin typeface="Arial" pitchFamily="34" charset="0"/>
                <a:ea typeface="ＭＳ Ｐゴシック" pitchFamily="34" charset="-128"/>
              </a:rPr>
              <a:t>INQUADRAMENTO DIAGNOSTICO INIZIALE DI PRESSOCHE</a:t>
            </a:r>
            <a:r>
              <a:rPr lang="it-IT" altLang="it-IT" smtClean="0">
                <a:latin typeface="Arial" pitchFamily="34" charset="0"/>
                <a:ea typeface="ＭＳ Ｐゴシック" pitchFamily="34" charset="-128"/>
              </a:rPr>
              <a:t>’</a:t>
            </a:r>
            <a:r>
              <a:rPr lang="it-IT" smtClean="0">
                <a:latin typeface="Arial" pitchFamily="34" charset="0"/>
                <a:ea typeface="ＭＳ Ｐゴシック" pitchFamily="34" charset="-128"/>
              </a:rPr>
              <a:t> TUTTE LA TIREOPATIE</a:t>
            </a:r>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09DD21C2-9470-47FF-A484-4A298AD184A1}" type="slidenum">
              <a:rPr lang="it-IT"/>
              <a:pPr/>
              <a:t>4</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5906EF86-9645-4BF4-8881-B81744501B9B}" type="slidenum">
              <a:rPr lang="it-IT"/>
              <a:pPr/>
              <a:t>14</a:t>
            </a:fld>
            <a:endParaRPr lang="it-IT"/>
          </a:p>
        </p:txBody>
      </p:sp>
      <p:sp>
        <p:nvSpPr>
          <p:cNvPr id="179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9203" name="Rectangle 3"/>
          <p:cNvSpPr>
            <a:spLocks noGrp="1" noChangeArrowheads="1"/>
          </p:cNvSpPr>
          <p:nvPr>
            <p:ph type="body" idx="1"/>
          </p:nvPr>
        </p:nvSpPr>
        <p:spPr/>
        <p:txBody>
          <a:bodyPr/>
          <a:lstStyle/>
          <a:p>
            <a:pPr eaLnBrk="1" hangingPunct="1">
              <a:defRPr/>
            </a:pPr>
            <a:r>
              <a:rPr lang="it-IT" smtClean="0">
                <a:cs typeface="+mn-cs"/>
              </a:rPr>
              <a:t>2 immagine svanera alberto</a:t>
            </a:r>
          </a:p>
          <a:p>
            <a:pPr eaLnBrk="1" hangingPunct="1">
              <a:defRPr/>
            </a:pPr>
            <a:r>
              <a:rPr lang="it-IT" smtClean="0">
                <a:cs typeface="+mn-cs"/>
              </a:rPr>
              <a:t>Tiroide in sede, di dimensioni lievemente aumentate e con irregolare distribuzione del tracciante per netta ipocaptazione della formazione nodulare apprezzabile a carico del lobo destro; </a:t>
            </a:r>
          </a:p>
          <a:p>
            <a:pPr eaLnBrk="1" hangingPunct="1">
              <a:defRPr/>
            </a:pPr>
            <a:r>
              <a:rPr lang="it-IT" smtClean="0">
                <a:cs typeface="+mn-cs"/>
              </a:rPr>
              <a:t>14-12-2012 09:40 ECOGRAFIA TIROIDE </a:t>
            </a:r>
          </a:p>
          <a:p>
            <a:pPr eaLnBrk="1" hangingPunct="1">
              <a:defRPr/>
            </a:pPr>
            <a:r>
              <a:rPr lang="it-IT" smtClean="0">
                <a:cs typeface="+mn-cs"/>
              </a:rPr>
              <a:t>Al controllo attuale lieve incremento volumetrico del nodulo a prevalente contenuto colloidale localizzato al terzo medio del lobo tiroideo destro con diametri attuali di 30 x 17 x 31 millimetri di diametro. Non presenta ipervascolarizzazione </a:t>
            </a:r>
          </a:p>
          <a:p>
            <a:pPr eaLnBrk="1" hangingPunct="1">
              <a:defRPr/>
            </a:pPr>
            <a:r>
              <a:rPr lang="it-IT" b="1" smtClean="0">
                <a:cs typeface="+mn-cs"/>
              </a:rPr>
              <a:t>CITOLOGICO???????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FE1F8588-F3A8-4C5E-9D4E-1D64AA655B71}" type="slidenum">
              <a:rPr lang="it-IT"/>
              <a:pPr/>
              <a:t>15</a:t>
            </a:fld>
            <a:endParaRPr lang="it-IT"/>
          </a:p>
        </p:txBody>
      </p:sp>
      <p:sp>
        <p:nvSpPr>
          <p:cNvPr id="171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1011" name="Rectangle 3"/>
          <p:cNvSpPr>
            <a:spLocks noGrp="1" noChangeArrowheads="1"/>
          </p:cNvSpPr>
          <p:nvPr>
            <p:ph type="body" idx="1"/>
          </p:nvPr>
        </p:nvSpPr>
        <p:spPr/>
        <p:txBody>
          <a:bodyPr/>
          <a:lstStyle/>
          <a:p>
            <a:pPr eaLnBrk="1" hangingPunct="1">
              <a:defRPr/>
            </a:pPr>
            <a:r>
              <a:rPr lang="it-IT" smtClean="0">
                <a:cs typeface="+mn-cs"/>
              </a:rPr>
              <a:t>1 immagine matti erica maria</a:t>
            </a:r>
          </a:p>
          <a:p>
            <a:pPr eaLnBrk="1" hangingPunct="1">
              <a:defRPr/>
            </a:pPr>
            <a:r>
              <a:rPr lang="it-IT" smtClean="0">
                <a:cs typeface="+mn-cs"/>
              </a:rPr>
              <a:t>L'indagine scintigrafica documenta tiroide in sede, di dimensioni aumentate, con sufficientemente omogenea distribuzione intraparenchimale del tracciante; le due formazioni nodulari rilevabili ad entrambi i lobi tiroidei sono risultate ipocaptanti </a:t>
            </a:r>
          </a:p>
          <a:p>
            <a:pPr eaLnBrk="1" hangingPunct="1">
              <a:defRPr/>
            </a:pPr>
            <a:endParaRPr lang="it-IT" smtClean="0">
              <a:cs typeface="+mn-cs"/>
            </a:endParaRPr>
          </a:p>
          <a:p>
            <a:pPr eaLnBrk="1" hangingPunct="1">
              <a:defRPr/>
            </a:pPr>
            <a:endParaRPr lang="it-IT" smtClean="0">
              <a:cs typeface="+mn-cs"/>
            </a:endParaRPr>
          </a:p>
          <a:p>
            <a:pPr eaLnBrk="1" hangingPunct="1">
              <a:defRPr/>
            </a:pPr>
            <a:r>
              <a:rPr lang="it-IT" smtClean="0">
                <a:cs typeface="+mn-cs"/>
              </a:rPr>
              <a:t>ECO 02/10/2012: A SX NODULO CISTICO DEL DIAMETRO DI 1.6 cm. A DX NODULO COLLOIDOCISTICO DI DIAMETRO 2.5 CM, NELLA COMPONENTE SOLIDA MICROCALCIFICAZIONI,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12ABBF75-5BE3-4106-91C7-962CA1BED19A}" type="slidenum">
              <a:rPr lang="it-IT"/>
              <a:pPr/>
              <a:t>16</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dirty="0">
                <a:latin typeface="Times New Roman" pitchFamily="-1" charset="0"/>
                <a:ea typeface="ＭＳ Ｐゴシック" pitchFamily="-1" charset="-128"/>
              </a:rPr>
              <a:t>Tiroiditi diffuse e focali migranti</a:t>
            </a:r>
          </a:p>
          <a:p>
            <a:pPr>
              <a:lnSpc>
                <a:spcPct val="80000"/>
              </a:lnSpc>
            </a:pPr>
            <a:r>
              <a:rPr lang="it-IT" sz="1000" dirty="0">
                <a:latin typeface="Times New Roman" pitchFamily="-1" charset="0"/>
                <a:ea typeface="ＭＳ Ｐゴシック" pitchFamily="-1" charset="-128"/>
              </a:rPr>
              <a:t>Numero: Il rischio di neoplasia non è significativamente maggiore nei noduli singoli rispetto ai gozzi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Inoltre, il 50% delle ghiandole con il rilievo di nodulo singolo al- la palpazione mostrano noduli coesistenti all’esame US. Nelle tiroidi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il campionamento citologico dovrebbe essere diretto alle lesioni con caratteri US di sospetto piuttosto che ai noduli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voluminosi. </a:t>
            </a:r>
          </a:p>
          <a:p>
            <a:pPr>
              <a:lnSpc>
                <a:spcPct val="80000"/>
              </a:lnSpc>
            </a:pPr>
            <a:r>
              <a:rPr lang="it-IT" sz="1000" dirty="0" err="1">
                <a:latin typeface="Times New Roman" pitchFamily="-1" charset="0"/>
                <a:ea typeface="ＭＳ Ｐゴシック" pitchFamily="-1" charset="-128"/>
              </a:rPr>
              <a:t>Dimensioni:I</a:t>
            </a:r>
            <a:r>
              <a:rPr lang="it-IT" sz="1000" dirty="0">
                <a:latin typeface="Times New Roman" pitchFamily="-1" charset="0"/>
                <a:ea typeface="ＭＳ Ｐゴシック" pitchFamily="-1" charset="-128"/>
              </a:rPr>
              <a:t> carcinomi non sono significativamente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rari nei noduli tiroidei di diametro inferiore a 10 mm e quindi non appare giustificato stabilire </a:t>
            </a:r>
            <a:r>
              <a:rPr lang="it-IT" sz="1000" dirty="0" err="1">
                <a:latin typeface="Times New Roman" pitchFamily="-1" charset="0"/>
                <a:ea typeface="ＭＳ Ｐゴシック" pitchFamily="-1" charset="-128"/>
              </a:rPr>
              <a:t>cut</a:t>
            </a:r>
            <a:r>
              <a:rPr lang="it-IT" sz="1000" dirty="0">
                <a:latin typeface="Times New Roman" pitchFamily="-1" charset="0"/>
                <a:ea typeface="ＭＳ Ｐゴシック" pitchFamily="-1" charset="-128"/>
              </a:rPr>
              <a:t>-off dimensionali pari a 10 o a 15 mm. </a:t>
            </a:r>
            <a:r>
              <a:rPr lang="it-IT" sz="1000" dirty="0" err="1">
                <a:latin typeface="Times New Roman" pitchFamily="-1" charset="0"/>
                <a:ea typeface="ＭＳ Ｐゴシック" pitchFamily="-1" charset="-128"/>
              </a:rPr>
              <a:t>Poiche</a:t>
            </a:r>
            <a:r>
              <a:rPr lang="it-IT" sz="1000" dirty="0">
                <a:latin typeface="Times New Roman" pitchFamily="-1" charset="0"/>
                <a:ea typeface="ＭＳ Ｐゴシック" pitchFamily="-1" charset="-128"/>
              </a:rPr>
              <a:t>́ numerose osservazioni hanno dimostrato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un comportamento aggressivo da parte di alcuni </a:t>
            </a:r>
            <a:r>
              <a:rPr lang="it-IT" sz="1000" dirty="0" err="1">
                <a:latin typeface="Times New Roman" pitchFamily="-1" charset="0"/>
                <a:ea typeface="ＭＳ Ｐゴシック" pitchFamily="-1" charset="-128"/>
              </a:rPr>
              <a:t>microcarcinomi</a:t>
            </a:r>
            <a:r>
              <a:rPr lang="it-IT" sz="1000" dirty="0">
                <a:latin typeface="Times New Roman" pitchFamily="-1" charset="0"/>
                <a:ea typeface="ＭＳ Ｐゴシック" pitchFamily="-1" charset="-128"/>
              </a:rPr>
              <a:t>,  (20% N+)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diagnosi e trattamento precoce delle neoplasie piccole dimensioni è rilevante sul piano clinico. </a:t>
            </a:r>
          </a:p>
          <a:p>
            <a:pPr>
              <a:lnSpc>
                <a:spcPct val="80000"/>
              </a:lnSpc>
            </a:pPr>
            <a:r>
              <a:rPr lang="it-IT" sz="1000" dirty="0">
                <a:latin typeface="Times New Roman" pitchFamily="-1" charset="0"/>
                <a:ea typeface="ＭＳ Ｐゴシック" pitchFamily="-1" charset="-128"/>
              </a:rPr>
              <a:t>La </a:t>
            </a:r>
            <a:r>
              <a:rPr lang="it-IT" sz="1000" dirty="0" err="1">
                <a:latin typeface="Times New Roman" pitchFamily="-1" charset="0"/>
                <a:ea typeface="ＭＳ Ｐゴシック" pitchFamily="-1" charset="-128"/>
              </a:rPr>
              <a:t>specificita</a:t>
            </a:r>
            <a:r>
              <a:rPr lang="it-IT" sz="1000" dirty="0">
                <a:latin typeface="Times New Roman" pitchFamily="-1" charset="0"/>
                <a:ea typeface="ＭＳ Ｐゴシック" pitchFamily="-1" charset="-128"/>
              </a:rPr>
              <a:t>̀ per la diagnosi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è pari all’85.8% - 95.0% per il reperto di </a:t>
            </a:r>
            <a:r>
              <a:rPr lang="it-IT" sz="1000" dirty="0" err="1">
                <a:latin typeface="Times New Roman" pitchFamily="-1" charset="0"/>
                <a:ea typeface="ＭＳ Ｐゴシック" pitchFamily="-1" charset="-128"/>
              </a:rPr>
              <a:t>microcalcificazioni</a:t>
            </a:r>
            <a:r>
              <a:rPr lang="it-IT" sz="1000" dirty="0">
                <a:latin typeface="Times New Roman" pitchFamily="-1" charset="0"/>
                <a:ea typeface="ＭＳ Ｐゴシック" pitchFamily="-1" charset="-128"/>
              </a:rPr>
              <a:t>, all’83.0% - 85.0% per la presenza di margini irregolari o </a:t>
            </a:r>
            <a:r>
              <a:rPr lang="it-IT" sz="1000" dirty="0" err="1">
                <a:latin typeface="Times New Roman" pitchFamily="-1" charset="0"/>
                <a:ea typeface="ＭＳ Ｐゴシック" pitchFamily="-1" charset="-128"/>
              </a:rPr>
              <a:t>microlobulati</a:t>
            </a:r>
            <a:r>
              <a:rPr lang="it-IT" sz="1000" dirty="0">
                <a:latin typeface="Times New Roman" pitchFamily="-1" charset="0"/>
                <a:ea typeface="ＭＳ Ｐゴシック" pitchFamily="-1" charset="-128"/>
              </a:rPr>
              <a:t> e </a:t>
            </a:r>
          </a:p>
          <a:p>
            <a:pPr>
              <a:lnSpc>
                <a:spcPct val="80000"/>
              </a:lnSpc>
            </a:pPr>
            <a:r>
              <a:rPr lang="it-IT" sz="1000" dirty="0">
                <a:latin typeface="Times New Roman" pitchFamily="-1" charset="0"/>
                <a:ea typeface="ＭＳ Ｐゴシック" pitchFamily="-1" charset="-128"/>
              </a:rPr>
              <a:t>all’80.8% per il reperto di spot vascolari </a:t>
            </a:r>
            <a:r>
              <a:rPr lang="it-IT" sz="1000" dirty="0" err="1">
                <a:latin typeface="Times New Roman" pitchFamily="-1" charset="0"/>
                <a:ea typeface="ＭＳ Ｐゴシック" pitchFamily="-1" charset="-128"/>
              </a:rPr>
              <a:t>intranodulari</a:t>
            </a:r>
            <a:r>
              <a:rPr lang="it-IT" sz="1000" dirty="0">
                <a:latin typeface="Times New Roman" pitchFamily="-1" charset="0"/>
                <a:ea typeface="ＭＳ Ｐゴシック" pitchFamily="-1" charset="-128"/>
              </a:rPr>
              <a:t> a disposizione caotica. Sfortunatamente, il valore predittivo negativo di carcinoma di questi aspetti ecografici è attenuato dalla loro bassa </a:t>
            </a:r>
            <a:r>
              <a:rPr lang="it-IT" sz="1000" dirty="0" err="1">
                <a:latin typeface="Times New Roman" pitchFamily="-1" charset="0"/>
                <a:ea typeface="ＭＳ Ｐゴシック" pitchFamily="-1" charset="-128"/>
              </a:rPr>
              <a:t>sensibilita</a:t>
            </a:r>
            <a:r>
              <a:rPr lang="it-IT" sz="1000" dirty="0">
                <a:latin typeface="Times New Roman" pitchFamily="-1" charset="0"/>
                <a:ea typeface="ＭＳ Ｐゴシック" pitchFamily="-1" charset="-128"/>
              </a:rPr>
              <a:t>̀ (pari, rispettivamente, al 29.0%-59.2%, al 55.1%-77.5%, e al 74.2%) e quindi nessun aspetto ecografico è patognomonico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se considerato isolatamente. Tuttavia, l’associazione dell’aspetto </a:t>
            </a:r>
            <a:r>
              <a:rPr lang="it-IT" sz="1000" dirty="0" err="1">
                <a:latin typeface="Times New Roman" pitchFamily="-1" charset="0"/>
                <a:ea typeface="ＭＳ Ｐゴシック" pitchFamily="-1" charset="-128"/>
              </a:rPr>
              <a:t>ipoecogeno</a:t>
            </a:r>
            <a:r>
              <a:rPr lang="it-IT" sz="1000" dirty="0">
                <a:latin typeface="Times New Roman" pitchFamily="-1" charset="0"/>
                <a:ea typeface="ＭＳ Ｐゴシック" pitchFamily="-1" charset="-128"/>
              </a:rPr>
              <a:t>  con un secondo carattere US di sospetta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individua un sottogruppo di noduli tiroidei ad alto rischio di neoplasia. </a:t>
            </a:r>
          </a:p>
          <a:p>
            <a:pPr>
              <a:lnSpc>
                <a:spcPct val="80000"/>
              </a:lnSpc>
            </a:pPr>
            <a:r>
              <a:rPr lang="it-IT" sz="1000" dirty="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dirty="0">
              <a:latin typeface="Times New Roman" pitchFamily="-1" charset="0"/>
              <a:ea typeface="ＭＳ Ｐゴシック" pitchFamily="-1" charset="-128"/>
            </a:endParaRPr>
          </a:p>
          <a:p>
            <a:pPr>
              <a:lnSpc>
                <a:spcPct val="80000"/>
              </a:lnSpc>
            </a:pPr>
            <a:endParaRPr lang="it-IT" sz="1000" dirty="0">
              <a:latin typeface="Times New Roman" pitchFamily="-1" charset="0"/>
              <a:ea typeface="ＭＳ Ｐゴシック" pitchFamily="-1" charset="-128"/>
            </a:endParaRPr>
          </a:p>
        </p:txBody>
      </p:sp>
      <p:sp>
        <p:nvSpPr>
          <p:cNvPr id="19460" name="Segnaposto numero diapositiva 3"/>
          <p:cNvSpPr>
            <a:spLocks noGrp="1"/>
          </p:cNvSpPr>
          <p:nvPr>
            <p:ph type="sldNum" sz="quarter" idx="5"/>
          </p:nvPr>
        </p:nvSpPr>
        <p:spPr>
          <a:noFill/>
        </p:spPr>
        <p:txBody>
          <a:bodyPr/>
          <a:lstStyle/>
          <a:p>
            <a:fld id="{FEBE5EC1-68B0-42AF-9743-42B846DD1522}" type="slidenum">
              <a:rPr lang="it-IT"/>
              <a:pPr/>
              <a:t>23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a:latin typeface="Times New Roman" pitchFamily="-1" charset="0"/>
                <a:ea typeface="ＭＳ Ｐゴシック" pitchFamily="-1" charset="-128"/>
              </a:rPr>
              <a:t>Tiroiditi diffuse e focali migranti</a:t>
            </a:r>
          </a:p>
          <a:p>
            <a:pPr>
              <a:lnSpc>
                <a:spcPct val="80000"/>
              </a:lnSpc>
            </a:pPr>
            <a:r>
              <a:rPr lang="it-IT" sz="1000">
                <a:latin typeface="Times New Roman" pitchFamily="-1" charset="0"/>
                <a:ea typeface="ＭＳ Ｐゴシック" pitchFamily="-1" charset="-128"/>
              </a:rPr>
              <a:t>Numero: Il rischio di neoplasia non è significativamente maggiore nei noduli singoli rispetto ai gozzi multinodulari. Inoltre, il 50% delle ghiandole con il rilievo di nodulo singolo al- la palpazione mostrano noduli coesistenti all’esame US. Nelle tiroidi multinodulari il campionamento citologico dovrebbe essere diretto alle lesioni con caratteri US di sospetto piuttosto che ai noduli più voluminosi. </a:t>
            </a:r>
          </a:p>
          <a:p>
            <a:pPr>
              <a:lnSpc>
                <a:spcPct val="80000"/>
              </a:lnSpc>
            </a:pPr>
            <a:r>
              <a:rPr lang="it-IT" sz="1000">
                <a:latin typeface="Times New Roman" pitchFamily="-1" charset="0"/>
                <a:ea typeface="ＭＳ Ｐゴシック" pitchFamily="-1" charset="-128"/>
              </a:rPr>
              <a:t>Dimensioni:I carcinomi non sono significativamente più rari nei noduli tiroidei di diametro inferiore a 10 mm e quindi non appare giustificato stabilire cut-off dimensionali pari a 10 o a 15 mm. Poiché numerose osservazioni hanno dimostrato la possibilità di un comportamento aggressivo da parte di alcuni microcarcinomi,  (20% N+) la possibilità di diagnosi e trattamento precoce delle neoplasie piccole dimensioni è rilevante sul piano clinico. </a:t>
            </a:r>
          </a:p>
          <a:p>
            <a:pPr>
              <a:lnSpc>
                <a:spcPct val="80000"/>
              </a:lnSpc>
            </a:pPr>
            <a:r>
              <a:rPr lang="it-IT" sz="1000">
                <a:latin typeface="Times New Roman" pitchFamily="-1" charset="0"/>
                <a:ea typeface="ＭＳ Ｐゴシック" pitchFamily="-1" charset="-128"/>
              </a:rPr>
              <a:t>La specificità per la diagnosi di malignità è pari all’85.8% - 95.0% per il reperto di microcalcificazioni, all’83.0% - 85.0% per la presenza di margini irregolari o microlobulati e </a:t>
            </a:r>
          </a:p>
          <a:p>
            <a:pPr>
              <a:lnSpc>
                <a:spcPct val="80000"/>
              </a:lnSpc>
            </a:pPr>
            <a:r>
              <a:rPr lang="it-IT" sz="1000">
                <a:latin typeface="Times New Roman" pitchFamily="-1" charset="0"/>
                <a:ea typeface="ＭＳ Ｐゴシック" pitchFamily="-1" charset="-128"/>
              </a:rPr>
              <a:t>all’80.8% per il reperto di spot vascolari intranodulari a disposizione caotica. Sfortunatamente, il valore predittivo negativo di carcinoma di questi aspetti ecografici è attenuato dalla loro bassa sensibilità (pari, rispettivamente, al 29.0%-59.2%, al 55.1%-77.5%, e al 74.2%) e quindi nessun aspetto ecografico è patognomonico di malignità se considerato isolatamente. Tuttavia, l’associazione dell’aspetto ipoecogeno  con un secondo carattere US di sospetta malignità individua un sottogruppo di noduli tiroidei ad alto rischio di neoplasia. </a:t>
            </a:r>
          </a:p>
          <a:p>
            <a:pPr>
              <a:lnSpc>
                <a:spcPct val="80000"/>
              </a:lnSpc>
            </a:pPr>
            <a:r>
              <a:rPr lang="it-IT" sz="100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a:latin typeface="Times New Roman" pitchFamily="-1" charset="0"/>
              <a:ea typeface="ＭＳ Ｐゴシック" pitchFamily="-1" charset="-128"/>
            </a:endParaRPr>
          </a:p>
          <a:p>
            <a:pPr>
              <a:lnSpc>
                <a:spcPct val="80000"/>
              </a:lnSpc>
            </a:pPr>
            <a:endParaRPr lang="it-IT" sz="1000">
              <a:latin typeface="Times New Roman" pitchFamily="-1" charset="0"/>
              <a:ea typeface="ＭＳ Ｐゴシック" pitchFamily="-1" charset="-128"/>
            </a:endParaRPr>
          </a:p>
        </p:txBody>
      </p:sp>
      <p:sp>
        <p:nvSpPr>
          <p:cNvPr id="21508" name="Segnaposto numero diapositiva 3"/>
          <p:cNvSpPr>
            <a:spLocks noGrp="1"/>
          </p:cNvSpPr>
          <p:nvPr>
            <p:ph type="sldNum" sz="quarter" idx="5"/>
          </p:nvPr>
        </p:nvSpPr>
        <p:spPr>
          <a:noFill/>
        </p:spPr>
        <p:txBody>
          <a:bodyPr/>
          <a:lstStyle/>
          <a:p>
            <a:fld id="{565AD2DC-D33D-457E-A1F2-75F649DFC902}" type="slidenum">
              <a:rPr lang="it-IT"/>
              <a:pPr/>
              <a:t>24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p:cNvSpPr>
          <p:nvPr>
            <p:ph type="sldImg"/>
          </p:nvPr>
        </p:nvSpPr>
        <p:spPr>
          <a:ln/>
        </p:spPr>
      </p:sp>
      <p:sp>
        <p:nvSpPr>
          <p:cNvPr id="23555" name="Segnaposto note 2"/>
          <p:cNvSpPr>
            <a:spLocks noGrp="1"/>
          </p:cNvSpPr>
          <p:nvPr>
            <p:ph type="body" idx="1"/>
          </p:nvPr>
        </p:nvSpPr>
        <p:spPr>
          <a:noFill/>
          <a:ln w="9525"/>
        </p:spPr>
        <p:txBody>
          <a:bodyPr/>
          <a:lstStyle/>
          <a:p>
            <a:endParaRPr lang="it-IT" smtClean="0">
              <a:latin typeface="Times New Roman" pitchFamily="-1" charset="0"/>
              <a:ea typeface="ＭＳ Ｐゴシック" pitchFamily="-1" charset="-128"/>
            </a:endParaRPr>
          </a:p>
        </p:txBody>
      </p:sp>
      <p:sp>
        <p:nvSpPr>
          <p:cNvPr id="23556" name="Segnaposto numero diapositiva 3"/>
          <p:cNvSpPr>
            <a:spLocks noGrp="1"/>
          </p:cNvSpPr>
          <p:nvPr>
            <p:ph type="sldNum" sz="quarter" idx="5"/>
          </p:nvPr>
        </p:nvSpPr>
        <p:spPr>
          <a:noFill/>
        </p:spPr>
        <p:txBody>
          <a:bodyPr/>
          <a:lstStyle/>
          <a:p>
            <a:fld id="{A8AF69E7-2497-4B8E-B623-A9F1D07EC7CC}" type="slidenum">
              <a:rPr lang="it-IT"/>
              <a:pPr/>
              <a:t>25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9E92CFF-3DDA-45B7-B485-28BE9ADCE964}" type="slidenum">
              <a:rPr lang="it-IT" smtClean="0"/>
              <a:pPr/>
              <a:t>30</a:t>
            </a:fld>
            <a:endParaRPr lang="it-IT"/>
          </a:p>
        </p:txBody>
      </p:sp>
    </p:spTree>
    <p:extLst>
      <p:ext uri="{BB962C8B-B14F-4D97-AF65-F5344CB8AC3E}">
        <p14:creationId xmlns:p14="http://schemas.microsoft.com/office/powerpoint/2010/main" val="252721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9EF50287-5738-4D3C-9FA7-1BE0EF7053B4}" type="slidenum">
              <a:rPr lang="it-IT"/>
              <a:pPr/>
              <a:t>5</a:t>
            </a:fld>
            <a:endParaRPr lang="it-IT"/>
          </a:p>
        </p:txBody>
      </p:sp>
      <p:sp>
        <p:nvSpPr>
          <p:cNvPr id="317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43" name="Rectangle 3"/>
          <p:cNvSpPr>
            <a:spLocks noGrp="1" noChangeArrowheads="1"/>
          </p:cNvSpPr>
          <p:nvPr>
            <p:ph type="body" idx="1"/>
          </p:nvPr>
        </p:nvSpPr>
        <p:spPr/>
        <p:txBody>
          <a:bodyPr/>
          <a:lstStyle/>
          <a:p>
            <a:pPr eaLnBrk="1" hangingPunct="1">
              <a:defRPr/>
            </a:pPr>
            <a:r>
              <a:rPr lang="it-IT" smtClean="0">
                <a:cs typeface="+mn-cs"/>
              </a:rPr>
              <a:t>NB: ALLATTAMENTO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4FB33FD7-6CB5-41F6-8F0B-44CCE74AC261}" type="slidenum">
              <a:rPr lang="it-IT"/>
              <a:pPr/>
              <a:t>6</a:t>
            </a:fld>
            <a:endParaRPr lang="it-IT"/>
          </a:p>
        </p:txBody>
      </p:sp>
      <p:sp>
        <p:nvSpPr>
          <p:cNvPr id="311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1299"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Arena gennaro PZ CARDIOPATICO CON PREGRESSO SCOMPENSO CARDIACO</a:t>
            </a:r>
          </a:p>
          <a:p>
            <a:pPr eaLnBrk="1" hangingPunct="1"/>
            <a:r>
              <a:rPr lang="it-IT" smtClean="0">
                <a:latin typeface="Arial" pitchFamily="34" charset="0"/>
                <a:ea typeface="ＭＳ Ｐゴシック" pitchFamily="34" charset="-128"/>
              </a:rPr>
              <a:t>SINTOMI ALLA PRESENTAZIONE TACHICARDIA</a:t>
            </a:r>
          </a:p>
          <a:p>
            <a:pPr eaLnBrk="1" hangingPunct="1"/>
            <a:r>
              <a:rPr lang="it-IT" smtClean="0">
                <a:latin typeface="Arial" pitchFamily="34" charset="0"/>
                <a:ea typeface="ＭＳ Ｐゴシック" pitchFamily="34" charset="-128"/>
              </a:rPr>
              <a:t>Eco collo 25/02/2013: lobo tiroideo di sinistra che ha diametro antero-posteriore massimo di 28 mm, nel suo contesto, al terzo medio - inferiore, si conferma formazione nodulare prevalentemente solida, ipoecogena, vascolarizzata, avente diametro trasversale massimo di 23 mm e craniocaudale di 27 mm</a:t>
            </a:r>
          </a:p>
          <a:p>
            <a:pPr eaLnBrk="1" hangingPunct="1"/>
            <a:r>
              <a:rPr lang="it-IT" smtClean="0">
                <a:latin typeface="Arial" pitchFamily="34" charset="0"/>
                <a:ea typeface="ＭＳ Ｐゴシック" pitchFamily="34" charset="-128"/>
              </a:rPr>
              <a:t>SCINTIGRAFIA TIROIDEA</a:t>
            </a:r>
          </a:p>
          <a:p>
            <a:pPr eaLnBrk="1" hangingPunct="1"/>
            <a:r>
              <a:rPr lang="it-IT" smtClean="0">
                <a:latin typeface="Arial" pitchFamily="34" charset="0"/>
                <a:ea typeface="ＭＳ Ｐゴシック" pitchFamily="34" charset="-128"/>
              </a:rPr>
              <a:t>NODULO UNICO ADENOMA AUTONOMO</a:t>
            </a:r>
          </a:p>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218DD75D-D665-4937-BBD1-53DEF4376F52}" type="slidenum">
              <a:rPr lang="it-IT"/>
              <a:pPr/>
              <a:t>7</a:t>
            </a:fld>
            <a:endParaRPr lang="it-IT"/>
          </a:p>
        </p:txBody>
      </p:sp>
      <p:sp>
        <p:nvSpPr>
          <p:cNvPr id="153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03" name="Rectangle 3"/>
          <p:cNvSpPr>
            <a:spLocks noGrp="1" noChangeArrowheads="1"/>
          </p:cNvSpPr>
          <p:nvPr>
            <p:ph type="body" idx="1"/>
          </p:nvPr>
        </p:nvSpPr>
        <p:spPr/>
        <p:txBody>
          <a:bodyPr/>
          <a:lstStyle/>
          <a:p>
            <a:pPr eaLnBrk="1" hangingPunct="1"/>
            <a:r>
              <a:rPr lang="it-IT" dirty="0" smtClean="0">
                <a:latin typeface="Arial" pitchFamily="34" charset="0"/>
                <a:ea typeface="ＭＳ Ｐゴシック" pitchFamily="34" charset="-128"/>
              </a:rPr>
              <a:t>Morandi fiorenza 15/11/1961</a:t>
            </a:r>
          </a:p>
          <a:p>
            <a:pPr eaLnBrk="1" hangingPunct="1"/>
            <a:endParaRPr lang="it-IT" dirty="0" smtClean="0">
              <a:latin typeface="Arial" pitchFamily="34" charset="0"/>
              <a:ea typeface="ＭＳ Ｐゴシック" pitchFamily="34" charset="-128"/>
            </a:endParaRPr>
          </a:p>
          <a:p>
            <a:pPr eaLnBrk="1" hangingPunct="1"/>
            <a:r>
              <a:rPr lang="it-IT" dirty="0" smtClean="0">
                <a:latin typeface="Arial" pitchFamily="34" charset="0"/>
                <a:ea typeface="ＭＳ Ｐゴシック" pitchFamily="34" charset="-128"/>
              </a:rPr>
              <a:t>SCINTIGRAFIA CON RADIONUCLIDI IODIOMIMETICI (TC-99M) Alla indagine scintigrafica si evidenzia pressoché elettivo accumulo del tracciante nella formazione nodulare già evidenziata all'ecografia e palpabile in loggia tiroidea destra Solo con particolari modalità tecniche si visualizza il parenchima extra nodulare che, per quanto valutabile, appare nei limiti di norma COMMENTO </a:t>
            </a:r>
            <a:r>
              <a:rPr lang="it-IT" b="1" dirty="0" smtClean="0">
                <a:latin typeface="Arial" pitchFamily="34" charset="0"/>
                <a:ea typeface="ＭＳ Ｐゴシック" pitchFamily="34" charset="-128"/>
              </a:rPr>
              <a:t>Paziente inviata per ipertiroidismo sub-clinico che, in base al quadro scintigrafico, appare sostenuto da formazione nodulare adenomatosa autonoma (adenoma di </a:t>
            </a:r>
            <a:r>
              <a:rPr lang="it-IT" b="1" dirty="0" err="1" smtClean="0">
                <a:latin typeface="Arial" pitchFamily="34" charset="0"/>
                <a:ea typeface="ＭＳ Ｐゴシック" pitchFamily="34" charset="-128"/>
              </a:rPr>
              <a:t>Plummer</a:t>
            </a:r>
            <a:r>
              <a:rPr lang="it-IT" b="1" dirty="0" smtClean="0">
                <a:latin typeface="Arial" pitchFamily="34" charset="0"/>
                <a:ea typeface="ＭＳ Ｐゴシック" pitchFamily="34" charset="-128"/>
              </a:rPr>
              <a:t>) Dal punto di vista scintigrafico (dimensioni e omogeneità distributiva del tracciante all'interno del nodulo) ed in assenza di altre formazioni nodulari (vedi ecografia), la Paziente può essere candidabile ad un trattamento con I-131</a:t>
            </a:r>
          </a:p>
          <a:p>
            <a:pPr eaLnBrk="1" hangingPunct="1"/>
            <a:endParaRPr lang="it-IT" b="1" dirty="0" smtClean="0">
              <a:latin typeface="Arial" pitchFamily="34" charset="0"/>
              <a:ea typeface="ＭＳ Ｐゴシック" pitchFamily="34" charset="-128"/>
            </a:endParaRPr>
          </a:p>
          <a:p>
            <a:pPr eaLnBrk="1" hangingPunct="1"/>
            <a:r>
              <a:rPr lang="it-IT" b="1" dirty="0" smtClean="0">
                <a:latin typeface="Arial" pitchFamily="34" charset="0"/>
                <a:ea typeface="ＭＳ Ｐゴシック" pitchFamily="34" charset="-128"/>
              </a:rPr>
              <a:t>Eco collo 15/01/2013: formazione nodulare tondeggiante di 2.5 cm a </a:t>
            </a:r>
            <a:r>
              <a:rPr lang="it-IT" b="1" dirty="0" err="1" smtClean="0">
                <a:latin typeface="Arial" pitchFamily="34" charset="0"/>
                <a:ea typeface="ＭＳ Ｐゴシック" pitchFamily="34" charset="-128"/>
              </a:rPr>
              <a:t>dx</a:t>
            </a:r>
            <a:r>
              <a:rPr lang="it-IT" b="1" dirty="0" smtClean="0">
                <a:latin typeface="Arial" pitchFamily="34" charset="0"/>
                <a:ea typeface="ＭＳ Ｐゴシック" pitchFamily="34" charset="-128"/>
              </a:rPr>
              <a:t> disomogenea con piccole lacune </a:t>
            </a:r>
            <a:r>
              <a:rPr lang="it-IT" b="1" dirty="0" err="1" smtClean="0">
                <a:latin typeface="Arial" pitchFamily="34" charset="0"/>
                <a:ea typeface="ＭＳ Ｐゴシック" pitchFamily="34" charset="-128"/>
              </a:rPr>
              <a:t>anecogene</a:t>
            </a:r>
            <a:r>
              <a:rPr lang="it-IT" b="1" dirty="0" smtClean="0">
                <a:latin typeface="Arial" pitchFamily="34" charset="0"/>
                <a:ea typeface="ＭＳ Ｐゴシック" pitchFamily="34" charset="-128"/>
              </a:rPr>
              <a:t> e spot </a:t>
            </a:r>
            <a:r>
              <a:rPr lang="it-IT" b="1" dirty="0" err="1" smtClean="0">
                <a:latin typeface="Arial" pitchFamily="34" charset="0"/>
                <a:ea typeface="ＭＳ Ｐゴシック" pitchFamily="34" charset="-128"/>
              </a:rPr>
              <a:t>iperecogeni</a:t>
            </a:r>
            <a:r>
              <a:rPr lang="it-IT" b="1" dirty="0" smtClean="0">
                <a:latin typeface="Arial" pitchFamily="34" charset="0"/>
                <a:ea typeface="ＭＳ Ｐゴシック" pitchFamily="34" charset="-128"/>
              </a:rPr>
              <a:t> compatibili con calcificazioni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D4EBB51D-F1CE-42D4-B958-F418F39447D7}" type="slidenum">
              <a:rPr lang="it-IT"/>
              <a:pPr/>
              <a:t>8</a:t>
            </a:fld>
            <a:endParaRPr lang="it-IT"/>
          </a:p>
        </p:txBody>
      </p:sp>
      <p:sp>
        <p:nvSpPr>
          <p:cNvPr id="158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723" name="Rectangle 3"/>
          <p:cNvSpPr>
            <a:spLocks noGrp="1" noChangeArrowheads="1"/>
          </p:cNvSpPr>
          <p:nvPr>
            <p:ph type="body" idx="1"/>
          </p:nvPr>
        </p:nvSpPr>
        <p:spPr/>
        <p:txBody>
          <a:bodyPr/>
          <a:lstStyle/>
          <a:p>
            <a:pPr eaLnBrk="1" hangingPunct="1"/>
            <a:endParaRPr lang="it-IT" dirty="0" smtClean="0">
              <a:latin typeface="Arial" pitchFamily="34" charset="0"/>
              <a:ea typeface="ＭＳ Ｐゴシック" pitchFamily="34" charset="-128"/>
            </a:endParaRPr>
          </a:p>
          <a:p>
            <a:pPr eaLnBrk="1" hangingPunct="1"/>
            <a:r>
              <a:rPr lang="it-IT" dirty="0" err="1" smtClean="0">
                <a:latin typeface="Arial" pitchFamily="34" charset="0"/>
                <a:ea typeface="ＭＳ Ｐゴシック" pitchFamily="34" charset="-128"/>
              </a:rPr>
              <a:t>Ortogni</a:t>
            </a:r>
            <a:r>
              <a:rPr lang="it-IT" dirty="0" smtClean="0">
                <a:latin typeface="Arial" pitchFamily="34" charset="0"/>
                <a:ea typeface="ＭＳ Ｐゴシック" pitchFamily="34" charset="-128"/>
              </a:rPr>
              <a:t> tiziano 07/01/1950</a:t>
            </a:r>
          </a:p>
          <a:p>
            <a:pPr eaLnBrk="1" hangingPunct="1"/>
            <a:endParaRPr lang="it-IT" dirty="0" smtClean="0">
              <a:latin typeface="Arial" pitchFamily="34" charset="0"/>
              <a:ea typeface="ＭＳ Ｐゴシック" pitchFamily="34" charset="-128"/>
            </a:endParaRPr>
          </a:p>
          <a:p>
            <a:pPr eaLnBrk="1" hangingPunct="1"/>
            <a:r>
              <a:rPr lang="it-IT" dirty="0" smtClean="0">
                <a:latin typeface="Arial" pitchFamily="34" charset="0"/>
                <a:ea typeface="ＭＳ Ｐゴシック" pitchFamily="34" charset="-128"/>
              </a:rPr>
              <a:t>Lo studio scintigrafico ha evidenziato tiroide in sede, di dimensioni ai limiti superiori della norma, con prevalente fissazione </a:t>
            </a:r>
            <a:r>
              <a:rPr lang="it-IT" dirty="0" err="1" smtClean="0">
                <a:latin typeface="Arial" pitchFamily="34" charset="0"/>
                <a:ea typeface="ＭＳ Ｐゴシック" pitchFamily="34" charset="-128"/>
              </a:rPr>
              <a:t>intraparenchimale</a:t>
            </a:r>
            <a:r>
              <a:rPr lang="it-IT" dirty="0" smtClean="0">
                <a:latin typeface="Arial" pitchFamily="34" charset="0"/>
                <a:ea typeface="ＭＳ Ｐゴシック" pitchFamily="34" charset="-128"/>
              </a:rPr>
              <a:t> del radionuclide ai 2/3 superiori del lobo </a:t>
            </a:r>
            <a:r>
              <a:rPr lang="it-IT" dirty="0" err="1" smtClean="0">
                <a:latin typeface="Arial" pitchFamily="34" charset="0"/>
                <a:ea typeface="ＭＳ Ｐゴシック" pitchFamily="34" charset="-128"/>
              </a:rPr>
              <a:t>dx</a:t>
            </a:r>
            <a:r>
              <a:rPr lang="it-IT" dirty="0" smtClean="0">
                <a:latin typeface="Arial" pitchFamily="34" charset="0"/>
                <a:ea typeface="ＭＳ Ｐゴシック" pitchFamily="34" charset="-128"/>
              </a:rPr>
              <a:t>, sede della </a:t>
            </a:r>
            <a:r>
              <a:rPr lang="it-IT" dirty="0" err="1" smtClean="0">
                <a:latin typeface="Arial" pitchFamily="34" charset="0"/>
                <a:ea typeface="ＭＳ Ｐゴシック" pitchFamily="34" charset="-128"/>
              </a:rPr>
              <a:t>nodulazione</a:t>
            </a:r>
            <a:r>
              <a:rPr lang="it-IT" dirty="0" smtClean="0">
                <a:latin typeface="Arial" pitchFamily="34" charset="0"/>
                <a:ea typeface="ＭＳ Ｐゴシック" pitchFamily="34" charset="-128"/>
              </a:rPr>
              <a:t> di </a:t>
            </a:r>
            <a:r>
              <a:rPr lang="it-IT" dirty="0" err="1" smtClean="0">
                <a:latin typeface="Arial" pitchFamily="34" charset="0"/>
                <a:ea typeface="ＭＳ Ｐゴシック" pitchFamily="34" charset="-128"/>
              </a:rPr>
              <a:t>magiori</a:t>
            </a:r>
            <a:r>
              <a:rPr lang="it-IT" dirty="0" smtClean="0">
                <a:latin typeface="Arial" pitchFamily="34" charset="0"/>
                <a:ea typeface="ＭＳ Ｐゴシック" pitchFamily="34" charset="-128"/>
              </a:rPr>
              <a:t> dimensioni descritta dallo studio ecografico del 28.01.2013. Tre piccoli noduli di </a:t>
            </a:r>
            <a:r>
              <a:rPr lang="it-IT" dirty="0" err="1" smtClean="0">
                <a:latin typeface="Arial" pitchFamily="34" charset="0"/>
                <a:ea typeface="ＭＳ Ｐゴシック" pitchFamily="34" charset="-128"/>
              </a:rPr>
              <a:t>ipercaptazione</a:t>
            </a:r>
            <a:r>
              <a:rPr lang="it-IT" dirty="0" smtClean="0">
                <a:latin typeface="Arial" pitchFamily="34" charset="0"/>
                <a:ea typeface="ＭＳ Ｐゴシック" pitchFamily="34" charset="-128"/>
              </a:rPr>
              <a:t> relativa.</a:t>
            </a:r>
          </a:p>
          <a:p>
            <a:pPr eaLnBrk="1" hangingPunct="1"/>
            <a:endParaRPr lang="it-IT" dirty="0" smtClean="0">
              <a:latin typeface="Arial" pitchFamily="34" charset="0"/>
              <a:ea typeface="ＭＳ Ｐゴシック" pitchFamily="34" charset="-128"/>
            </a:endParaRPr>
          </a:p>
          <a:p>
            <a:pPr eaLnBrk="1" hangingPunct="1"/>
            <a:r>
              <a:rPr lang="it-IT" dirty="0" smtClean="0">
                <a:latin typeface="Arial" pitchFamily="34" charset="0"/>
                <a:ea typeface="ＭＳ Ｐゴシック" pitchFamily="34" charset="-128"/>
              </a:rPr>
              <a:t>28-01-2013 10:20 ECOGRAFIA TIROIDE E PARATIROIDI Esame confrontato con precedente del 10/02/2005. Incremento del volume del nodulo localizzato nel lobo tiroideo destro (38 x 31 x18 mm) </a:t>
            </a:r>
            <a:r>
              <a:rPr lang="it-IT" dirty="0" err="1" smtClean="0">
                <a:latin typeface="Arial" pitchFamily="34" charset="0"/>
                <a:ea typeface="ＭＳ Ｐゴシック" pitchFamily="34" charset="-128"/>
              </a:rPr>
              <a:t>ipervascolarizzato</a:t>
            </a:r>
            <a:r>
              <a:rPr lang="it-IT" dirty="0" smtClean="0">
                <a:latin typeface="Arial" pitchFamily="34" charset="0"/>
                <a:ea typeface="ＭＳ Ｐゴシック" pitchFamily="34" charset="-128"/>
              </a:rPr>
              <a:t> al controllo color-Doppler, necessaria integrazione diagnostica con scintigrafia ed eventuale successivo </a:t>
            </a:r>
            <a:r>
              <a:rPr lang="it-IT" dirty="0" err="1" smtClean="0">
                <a:latin typeface="Arial" pitchFamily="34" charset="0"/>
                <a:ea typeface="ＭＳ Ｐゴシック" pitchFamily="34" charset="-128"/>
              </a:rPr>
              <a:t>agoaspirato</a:t>
            </a:r>
            <a:r>
              <a:rPr lang="it-IT" dirty="0" smtClean="0">
                <a:latin typeface="Arial" pitchFamily="34" charset="0"/>
                <a:ea typeface="ＭＳ Ｐゴシック" pitchFamily="34" charset="-128"/>
              </a:rPr>
              <a:t> </a:t>
            </a:r>
            <a:r>
              <a:rPr lang="it-IT" dirty="0" err="1" smtClean="0">
                <a:latin typeface="Arial" pitchFamily="34" charset="0"/>
                <a:ea typeface="ＭＳ Ｐゴシック" pitchFamily="34" charset="-128"/>
              </a:rPr>
              <a:t>ecoguidato</a:t>
            </a:r>
            <a:r>
              <a:rPr lang="it-IT" dirty="0" smtClean="0">
                <a:latin typeface="Arial" pitchFamily="34" charset="0"/>
                <a:ea typeface="ＭＳ Ｐゴシック" pitchFamily="34" charset="-128"/>
              </a:rPr>
              <a:t>. Nodulo </a:t>
            </a:r>
            <a:r>
              <a:rPr lang="it-IT" dirty="0" err="1" smtClean="0">
                <a:latin typeface="Arial" pitchFamily="34" charset="0"/>
                <a:ea typeface="ＭＳ Ｐゴシック" pitchFamily="34" charset="-128"/>
              </a:rPr>
              <a:t>colloido</a:t>
            </a:r>
            <a:r>
              <a:rPr lang="it-IT" dirty="0" smtClean="0">
                <a:latin typeface="Arial" pitchFamily="34" charset="0"/>
                <a:ea typeface="ＭＳ Ｐゴシック" pitchFamily="34" charset="-128"/>
              </a:rPr>
              <a:t> - cistico di 1 cm sede paraistmica destra. Nodulo cistico di 17 mm in sede paraistmica sinistra. Alcune lacune di colloide in entrambi i lobi tiroidei.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77D6DA86-DF59-4E6E-9ED3-0EDB09365C56}" type="slidenum">
              <a:rPr lang="it-IT"/>
              <a:pPr/>
              <a:t>10</a:t>
            </a:fld>
            <a:endParaRPr lang="it-IT"/>
          </a:p>
        </p:txBody>
      </p:sp>
      <p:sp>
        <p:nvSpPr>
          <p:cNvPr id="307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03"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Baruzzi Milena     SCINTIGRAFIA TIROIDEA 2010:</a:t>
            </a:r>
          </a:p>
          <a:p>
            <a:pPr eaLnBrk="1" hangingPunct="1"/>
            <a:r>
              <a:rPr lang="it-IT" smtClean="0">
                <a:latin typeface="Arial" pitchFamily="34" charset="0"/>
                <a:ea typeface="ＭＳ Ｐゴシック" pitchFamily="34" charset="-128"/>
              </a:rPr>
              <a:t>L'indagine scintigrafica ha evidenziato tiroide di dimensioni marcatamente aumentate, soprattutto a destra con irregolare distribuzione del tracciante: la voluminosa formazione nodulare apprezzabile è costituita da un cercina disomogeneo, con area "fredda" centrale e due piccole aree di relativa maggior captazione paraistmiche. Lobo sinistro di dimensioni normali, con disomogenea distribuzione del tracciante; non escludibile presenza di noduli "freddi" anche in tale sede. </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Paziente portatrice di voluminoso gozzo nodulare (vedi scintigrafia ed ecografia precedentemente portata in visione); lA RADIOGRAFIA DELLA TRACHEA documenta anche una deviazione. Vi è indicazione elettiva ad un intervento di tiroidectomia bilaterale, </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PET 13/02/2013 ( PER K MAMMELLLA) ………. Nel contesto di un voluminoso gozzo tiroideo, si rileva un focale patologico iperaccumulo al passaggio tra istmo e lobo sx ed una seconda ipercaptazione di minor entità sul profilo laterale del lobo dx; i reperti sono riferibili alla presenza di tessuto ipermetabolico glucidico sospetto (in particolare la focale ipercaptazione tra istmo e lobo sx) e meritevoli di correlazione ecografica, dosaggi ormonali e valutazione clinica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BDAF2E66-B580-4B3C-A299-70BF0F5CE173}" type="slidenum">
              <a:rPr lang="it-IT"/>
              <a:pPr/>
              <a:t>11</a:t>
            </a:fld>
            <a:endParaRPr lang="it-IT"/>
          </a:p>
        </p:txBody>
      </p:sp>
      <p:sp>
        <p:nvSpPr>
          <p:cNvPr id="161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1 immagini Comini margherita</a:t>
            </a:r>
          </a:p>
          <a:p>
            <a:pPr eaLnBrk="1" hangingPunct="1"/>
            <a:r>
              <a:rPr lang="it-IT" smtClean="0">
                <a:latin typeface="Arial" pitchFamily="34" charset="0"/>
                <a:ea typeface="ＭＳ Ｐゴシック" pitchFamily="34" charset="-128"/>
              </a:rPr>
              <a:t>All'indagine scintigrafica la tiroide risulta in sede, di dimensioni aumentate soprattutto a carico del lobo destro La concentrazione intra-ghiandolare del tracciante risulta sufficientemente omogenea, ad eccezione di una formazione nodulare ipocaptante che occupa il terzo medio- inferiore del lobo destro; altra area di modesta disomogeneità distributiva del tracciante si rileva al polo superiore del lobo sinistro </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12-07-2011 10:02 ECOGRAFIA COLLO Tiroide in sede, di dimensioni ingrandite con diametro antero-posteriore di 2,6 cm per il lobo destro e di 2,2 cm per il lobo sinistro con sviluppo cranio - caudale fino in corrispondenza dell'imbocco toracico. In entrambi i lobi della tiroide si riconoscono plurimi, voluminosi noduli parzialmente confluenti tra loro, isoecogeni, con orletto periferico ipoecogeno e con grossolane lacune cistiche nel loro contesto e alcune con focali calcificazioni periferiche. I due noduli di maggiori dimensioni misurano 2,7 centimetri a destra e 2,5 cm a sinistra. Bilateralmente, plurime lacune di colloide. In sede laterocervicale bilaterale, plurimi linfonodi ovalari con aspetto di tipo immuno-reattivo con diametro massimo di 13 mm (livello II sinistro).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C9F64FB1-B0A5-4AC9-89AF-A453CCD0695F}" type="slidenum">
              <a:rPr lang="it-IT"/>
              <a:pPr/>
              <a:t>12</a:t>
            </a:fld>
            <a:endParaRPr lang="it-IT"/>
          </a:p>
        </p:txBody>
      </p:sp>
      <p:sp>
        <p:nvSpPr>
          <p:cNvPr id="176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6131"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cadei elisabetta</a:t>
            </a:r>
          </a:p>
          <a:p>
            <a:pPr eaLnBrk="1" hangingPunct="1"/>
            <a:r>
              <a:rPr lang="it-IT" smtClean="0">
                <a:latin typeface="Arial" pitchFamily="34" charset="0"/>
                <a:ea typeface="ＭＳ Ｐゴシック" pitchFamily="34" charset="-128"/>
              </a:rPr>
              <a:t>Tiroide in sede, asimmetrica per maggiore sviluppo del lobo destro che presenta formazione nodulare ipocaptante al terzo medio - inferiore lungo il contorno esterno Reperti di sostanziale normalità a sinistra Intensa ed omogenea concentrazione di tracciante nel parenchima extra nodulare </a:t>
            </a:r>
          </a:p>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2384B8BF-EB61-436B-812D-182581904F2A}" type="slidenum">
              <a:rPr lang="it-IT"/>
              <a:pPr/>
              <a:t>13</a:t>
            </a:fld>
            <a:endParaRPr lang="it-IT"/>
          </a:p>
        </p:txBody>
      </p:sp>
      <p:sp>
        <p:nvSpPr>
          <p:cNvPr id="309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9251" name="Rectangle 3"/>
          <p:cNvSpPr>
            <a:spLocks noGrp="1" noChangeArrowheads="1"/>
          </p:cNvSpPr>
          <p:nvPr>
            <p:ph type="body" idx="1"/>
          </p:nvPr>
        </p:nvSpPr>
        <p:spPr/>
        <p:txBody>
          <a:bodyPr/>
          <a:lstStyle/>
          <a:p>
            <a:pPr eaLnBrk="1" hangingPunct="1"/>
            <a:r>
              <a:rPr lang="it-IT" smtClean="0">
                <a:latin typeface="Arial" pitchFamily="34" charset="0"/>
                <a:ea typeface="ＭＳ Ｐゴシック" pitchFamily="34" charset="-128"/>
              </a:rPr>
              <a:t>Bianco anna maria 25/03/1960     SCINTIGRAFIA NON ANCORA REFERTATA, NON ESAMI EMATICI</a:t>
            </a:r>
          </a:p>
          <a:p>
            <a:pPr eaLnBrk="1" hangingPunct="1"/>
            <a:endParaRPr lang="it-IT" smtClean="0">
              <a:latin typeface="Arial" pitchFamily="34" charset="0"/>
              <a:ea typeface="ＭＳ Ｐゴシック" pitchFamily="34" charset="-128"/>
            </a:endParaRPr>
          </a:p>
          <a:p>
            <a:pPr eaLnBrk="1" hangingPunct="1"/>
            <a:r>
              <a:rPr lang="it-IT" smtClean="0">
                <a:latin typeface="Arial" pitchFamily="34" charset="0"/>
                <a:ea typeface="ＭＳ Ｐゴシック" pitchFamily="34" charset="-128"/>
              </a:rPr>
              <a:t>ALL</a:t>
            </a:r>
            <a:r>
              <a:rPr lang="ja-JP" altLang="it-IT" smtClean="0">
                <a:latin typeface="Arial" pitchFamily="34" charset="0"/>
                <a:ea typeface="ＭＳ Ｐゴシック" pitchFamily="34" charset="-128"/>
              </a:rPr>
              <a:t>’</a:t>
            </a:r>
            <a:r>
              <a:rPr lang="it-IT" altLang="ja-JP" smtClean="0">
                <a:latin typeface="Arial" pitchFamily="34" charset="0"/>
                <a:ea typeface="ＭＳ Ｐゴシック" pitchFamily="34" charset="-128"/>
              </a:rPr>
              <a:t>ECOGRAFIA Si conferma nel lobo tiroideo sinistro la presenza di formazione nodulare solida discretamente vascolarizzata con margini netti del diametro massimo di 30 - 31 mm ( 19/12/2011 ESEGUITO AGOASPIRATO (22/03/2012) Tir 2</a:t>
            </a:r>
            <a:endParaRPr lang="it-IT"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109AB7-2EB5-4283-966F-DB55A4760CF8}"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94377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109AB7-2EB5-4283-966F-DB55A4760CF8}"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25250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109AB7-2EB5-4283-966F-DB55A4760CF8}"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98534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109AB7-2EB5-4283-966F-DB55A4760CF8}"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52262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7109AB7-2EB5-4283-966F-DB55A4760CF8}" type="datetimeFigureOut">
              <a:rPr lang="it-IT" smtClean="0"/>
              <a:t>28/10/2013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217208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109AB7-2EB5-4283-966F-DB55A4760CF8}" type="datetimeFigureOut">
              <a:rPr lang="it-IT" smtClean="0"/>
              <a:t>28/10/2013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378071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109AB7-2EB5-4283-966F-DB55A4760CF8}" type="datetimeFigureOut">
              <a:rPr lang="it-IT" smtClean="0"/>
              <a:t>28/10/2013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87668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7109AB7-2EB5-4283-966F-DB55A4760CF8}" type="datetimeFigureOut">
              <a:rPr lang="it-IT" smtClean="0"/>
              <a:t>28/10/2013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342245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109AB7-2EB5-4283-966F-DB55A4760CF8}" type="datetimeFigureOut">
              <a:rPr lang="it-IT" smtClean="0"/>
              <a:t>28/10/2013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405937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109AB7-2EB5-4283-966F-DB55A4760CF8}" type="datetimeFigureOut">
              <a:rPr lang="it-IT" smtClean="0"/>
              <a:t>28/10/2013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330824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109AB7-2EB5-4283-966F-DB55A4760CF8}" type="datetimeFigureOut">
              <a:rPr lang="it-IT" smtClean="0"/>
              <a:t>28/10/2013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E50F03-BEB3-4792-9C25-D8D59B262102}" type="slidenum">
              <a:rPr lang="it-IT" smtClean="0"/>
              <a:t>‹N›</a:t>
            </a:fld>
            <a:endParaRPr lang="it-IT"/>
          </a:p>
        </p:txBody>
      </p:sp>
    </p:spTree>
    <p:extLst>
      <p:ext uri="{BB962C8B-B14F-4D97-AF65-F5344CB8AC3E}">
        <p14:creationId xmlns:p14="http://schemas.microsoft.com/office/powerpoint/2010/main" val="249953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09AB7-2EB5-4283-966F-DB55A4760CF8}" type="datetimeFigureOut">
              <a:rPr lang="it-IT" smtClean="0"/>
              <a:t>28/10/2013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50F03-BEB3-4792-9C25-D8D59B262102}" type="slidenum">
              <a:rPr lang="it-IT" smtClean="0"/>
              <a:t>‹N›</a:t>
            </a:fld>
            <a:endParaRPr lang="it-IT"/>
          </a:p>
        </p:txBody>
      </p:sp>
    </p:spTree>
    <p:extLst>
      <p:ext uri="{BB962C8B-B14F-4D97-AF65-F5344CB8AC3E}">
        <p14:creationId xmlns:p14="http://schemas.microsoft.com/office/powerpoint/2010/main" val="423583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png"/><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google.it/url?sa=i&amp;rct=j&amp;q=&amp;esrc=s&amp;frm=1&amp;source=images&amp;cd=&amp;cad=rja&amp;docid=7kdZO4OZAds0PM&amp;tbnid=w1qykjtQs7T4LM:&amp;ved=0CAUQjRw&amp;url=http://www.minerva.unito.it/Humor/Pagine/Domande.htm&amp;ei=fYdIUcK-ApCWswar8oD4BQ&amp;bvm=bv.43828540,d.Yms&amp;psig=AFQjCNH8pbDcZ5wLTNSa95XpEEVcNbhkCQ&amp;ust=1363794115602576"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3"/>
            <a:ext cx="9144000" cy="3814393"/>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CasellaDiTesto 7"/>
          <p:cNvSpPr txBox="1"/>
          <p:nvPr/>
        </p:nvSpPr>
        <p:spPr>
          <a:xfrm>
            <a:off x="0" y="2093504"/>
            <a:ext cx="9143999" cy="1938992"/>
          </a:xfrm>
          <a:prstGeom prst="rect">
            <a:avLst/>
          </a:prstGeom>
          <a:noFill/>
        </p:spPr>
        <p:txBody>
          <a:bodyPr wrap="square" rtlCol="0">
            <a:spAutoFit/>
          </a:bodyPr>
          <a:lstStyle/>
          <a:p>
            <a:pPr marL="109728" algn="ctr">
              <a:defRPr/>
            </a:pPr>
            <a:r>
              <a:rPr lang="it-IT" sz="6000" b="1" dirty="0" smtClean="0">
                <a:latin typeface="Arial Narrow"/>
                <a:cs typeface="Arial Narrow"/>
              </a:rPr>
              <a:t>Ed ora al medico </a:t>
            </a:r>
          </a:p>
          <a:p>
            <a:pPr marL="109728" algn="ctr">
              <a:defRPr/>
            </a:pPr>
            <a:r>
              <a:rPr lang="it-IT" sz="6000" b="1" dirty="0" smtClean="0">
                <a:latin typeface="Arial Narrow"/>
                <a:cs typeface="Arial Narrow"/>
              </a:rPr>
              <a:t>di medicina nucleare...</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5209397"/>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092355" y="5264511"/>
            <a:ext cx="4952154" cy="584776"/>
          </a:xfrm>
          <a:prstGeom prst="rect">
            <a:avLst/>
          </a:prstGeom>
          <a:noFill/>
        </p:spPr>
        <p:txBody>
          <a:bodyPr wrap="none" rtlCol="0">
            <a:spAutoFit/>
          </a:bodyPr>
          <a:lstStyle/>
          <a:p>
            <a:r>
              <a:rPr lang="it-IT" sz="3200" i="1" dirty="0" smtClean="0">
                <a:latin typeface="Arial Narrow"/>
                <a:cs typeface="Arial Narrow"/>
              </a:rPr>
              <a:t>Dr.ssa </a:t>
            </a:r>
            <a:r>
              <a:rPr lang="it-IT" sz="3200" i="1" dirty="0" err="1" smtClean="0">
                <a:latin typeface="Arial Narrow"/>
                <a:cs typeface="Arial Narrow"/>
              </a:rPr>
              <a:t>Panarotto</a:t>
            </a:r>
            <a:r>
              <a:rPr lang="it-IT" sz="3200" i="1" dirty="0" smtClean="0">
                <a:latin typeface="Arial Narrow"/>
                <a:cs typeface="Arial Narrow"/>
              </a:rPr>
              <a:t> – Dr.ssa Zilioli</a:t>
            </a:r>
            <a:endParaRPr lang="it-IT" sz="3200" i="1" dirty="0">
              <a:latin typeface="Arial Narrow"/>
              <a:cs typeface="Arial Narrow"/>
            </a:endParaRPr>
          </a:p>
        </p:txBody>
      </p:sp>
    </p:spTree>
    <p:extLst>
      <p:ext uri="{BB962C8B-B14F-4D97-AF65-F5344CB8AC3E}">
        <p14:creationId xmlns:p14="http://schemas.microsoft.com/office/powerpoint/2010/main" val="1775753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PET: il nodulo </a:t>
            </a:r>
            <a:r>
              <a:rPr lang="it-IT" sz="4000" b="1" dirty="0">
                <a:solidFill>
                  <a:srgbClr val="00CCFF"/>
                </a:solidFill>
                <a:latin typeface="Arial Narrow"/>
                <a:cs typeface="Arial Narrow"/>
              </a:rPr>
              <a:t> </a:t>
            </a:r>
            <a:r>
              <a:rPr lang="it-IT" sz="4000" b="1" dirty="0" smtClean="0">
                <a:solidFill>
                  <a:srgbClr val="00CCFF"/>
                </a:solidFill>
                <a:latin typeface="Arial Narrow"/>
                <a:cs typeface="Arial Narrow"/>
              </a:rPr>
              <a:t>caldo</a:t>
            </a:r>
          </a:p>
        </p:txBody>
      </p:sp>
      <p:sp>
        <p:nvSpPr>
          <p:cNvPr id="306180" name="Text Box 4"/>
          <p:cNvSpPr txBox="1">
            <a:spLocks noChangeArrowheads="1"/>
          </p:cNvSpPr>
          <p:nvPr/>
        </p:nvSpPr>
        <p:spPr bwMode="auto">
          <a:xfrm>
            <a:off x="611189" y="3403600"/>
            <a:ext cx="15843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62 anni</a:t>
            </a:r>
          </a:p>
          <a:p>
            <a:pPr>
              <a:defRPr/>
            </a:pPr>
            <a:r>
              <a:rPr lang="it-IT" dirty="0">
                <a:latin typeface="Arial" charset="0"/>
                <a:ea typeface="ＭＳ Ｐゴシック" charset="0"/>
              </a:rPr>
              <a:t>fT3 2.9 </a:t>
            </a:r>
          </a:p>
          <a:p>
            <a:pPr>
              <a:defRPr/>
            </a:pPr>
            <a:r>
              <a:rPr lang="it-IT" dirty="0">
                <a:latin typeface="Arial" charset="0"/>
                <a:ea typeface="ＭＳ Ｐゴシック" charset="0"/>
              </a:rPr>
              <a:t>fT4  13.3</a:t>
            </a:r>
          </a:p>
          <a:p>
            <a:pPr>
              <a:defRPr/>
            </a:pPr>
            <a:r>
              <a:rPr lang="it-IT" dirty="0">
                <a:latin typeface="Arial" charset="0"/>
                <a:ea typeface="ＭＳ Ｐゴシック" charset="0"/>
              </a:rPr>
              <a:t>TSH 2.4</a:t>
            </a:r>
          </a:p>
        </p:txBody>
      </p:sp>
      <p:pic>
        <p:nvPicPr>
          <p:cNvPr id="40963" name="Picture 8"/>
          <p:cNvPicPr>
            <a:picLocks noChangeAspect="1" noChangeArrowheads="1"/>
          </p:cNvPicPr>
          <p:nvPr/>
        </p:nvPicPr>
        <p:blipFill>
          <a:blip r:embed="rId3" cstate="print"/>
          <a:srcRect/>
          <a:stretch>
            <a:fillRect/>
          </a:stretch>
        </p:blipFill>
        <p:spPr bwMode="auto">
          <a:xfrm>
            <a:off x="2192338" y="1285860"/>
            <a:ext cx="5187950" cy="5345112"/>
          </a:xfrm>
          <a:prstGeom prst="rect">
            <a:avLst/>
          </a:prstGeom>
          <a:noFill/>
          <a:ln w="9525">
            <a:noFill/>
            <a:miter lim="800000"/>
            <a:headEnd/>
            <a:tailEnd/>
          </a:ln>
        </p:spPr>
      </p:pic>
    </p:spTree>
    <p:extLst>
      <p:ext uri="{BB962C8B-B14F-4D97-AF65-F5344CB8AC3E}">
        <p14:creationId xmlns:p14="http://schemas.microsoft.com/office/powerpoint/2010/main" val="231896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1506" name="Object 3"/>
          <p:cNvGraphicFramePr>
            <a:graphicFrameLocks noGrp="1" noChangeAspect="1"/>
          </p:cNvGraphicFramePr>
          <p:nvPr>
            <p:ph sz="half" idx="2"/>
          </p:nvPr>
        </p:nvGraphicFramePr>
        <p:xfrm>
          <a:off x="2124076" y="1701802"/>
          <a:ext cx="5040313" cy="5040313"/>
        </p:xfrm>
        <a:graphic>
          <a:graphicData uri="http://schemas.openxmlformats.org/presentationml/2006/ole">
            <mc:AlternateContent xmlns:mc="http://schemas.openxmlformats.org/markup-compatibility/2006">
              <mc:Choice xmlns:v="urn:schemas-microsoft-com:vml" Requires="v">
                <p:oleObj spid="_x0000_s3074" name="Fotografia di Photo Editor" r:id="rId4" imgW="2438095" imgH="2438095" progId="">
                  <p:embed/>
                </p:oleObj>
              </mc:Choice>
              <mc:Fallback>
                <p:oleObj name="Fotografia di Photo Editor" r:id="rId4" imgW="2438095" imgH="2438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6" y="1701802"/>
                        <a:ext cx="5040313" cy="50403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159750" name="Text Box 6"/>
          <p:cNvSpPr txBox="1">
            <a:spLocks noChangeArrowheads="1"/>
          </p:cNvSpPr>
          <p:nvPr/>
        </p:nvSpPr>
        <p:spPr bwMode="auto">
          <a:xfrm>
            <a:off x="611189" y="3403600"/>
            <a:ext cx="15128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77 anni</a:t>
            </a:r>
          </a:p>
          <a:p>
            <a:pPr>
              <a:defRPr/>
            </a:pPr>
            <a:r>
              <a:rPr lang="it-IT" dirty="0">
                <a:latin typeface="Arial" charset="0"/>
                <a:ea typeface="ＭＳ Ｐゴシック" charset="0"/>
              </a:rPr>
              <a:t>fT3   2.9</a:t>
            </a:r>
          </a:p>
          <a:p>
            <a:pPr>
              <a:defRPr/>
            </a:pPr>
            <a:r>
              <a:rPr lang="it-IT" dirty="0">
                <a:latin typeface="Arial" charset="0"/>
                <a:ea typeface="ＭＳ Ｐゴシック" charset="0"/>
              </a:rPr>
              <a:t>fT4   14.9</a:t>
            </a:r>
          </a:p>
          <a:p>
            <a:pPr>
              <a:defRPr/>
            </a:pPr>
            <a:r>
              <a:rPr lang="it-IT" dirty="0">
                <a:latin typeface="Arial" charset="0"/>
                <a:ea typeface="ＭＳ Ｐゴシック" charset="0"/>
              </a:rPr>
              <a:t>TSH 0.08</a:t>
            </a:r>
          </a:p>
        </p:txBody>
      </p:sp>
    </p:spTree>
    <p:extLst>
      <p:ext uri="{BB962C8B-B14F-4D97-AF65-F5344CB8AC3E}">
        <p14:creationId xmlns:p14="http://schemas.microsoft.com/office/powerpoint/2010/main" val="379343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Grp="1" noChangeArrowheads="1"/>
          </p:cNvSpPr>
          <p:nvPr>
            <p:ph type="title"/>
          </p:nvPr>
        </p:nvSpPr>
        <p:spPr>
          <a:xfrm>
            <a:off x="0" y="274638"/>
            <a:ext cx="9144000" cy="1143000"/>
          </a:xfrm>
        </p:spPr>
        <p:txBody>
          <a:bodyPr>
            <a:no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3554" name="Object 4"/>
          <p:cNvGraphicFramePr>
            <a:graphicFrameLocks noGrp="1" noChangeAspect="1"/>
          </p:cNvGraphicFramePr>
          <p:nvPr>
            <p:ph idx="1"/>
          </p:nvPr>
        </p:nvGraphicFramePr>
        <p:xfrm>
          <a:off x="2124076" y="1701802"/>
          <a:ext cx="5040313" cy="5040313"/>
        </p:xfrm>
        <a:graphic>
          <a:graphicData uri="http://schemas.openxmlformats.org/presentationml/2006/ole">
            <mc:AlternateContent xmlns:mc="http://schemas.openxmlformats.org/markup-compatibility/2006">
              <mc:Choice xmlns:v="urn:schemas-microsoft-com:vml" Requires="v">
                <p:oleObj spid="_x0000_s4098" name="Fotografia di Photo Editor" r:id="rId4" imgW="1219370" imgH="1219370" progId="">
                  <p:embed/>
                </p:oleObj>
              </mc:Choice>
              <mc:Fallback>
                <p:oleObj name="Fotografia di Photo Editor" r:id="rId4" imgW="1219370" imgH="121937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6" y="1701802"/>
                        <a:ext cx="504031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087" name="Text Box 7"/>
          <p:cNvSpPr txBox="1">
            <a:spLocks noChangeArrowheads="1"/>
          </p:cNvSpPr>
          <p:nvPr/>
        </p:nvSpPr>
        <p:spPr bwMode="auto">
          <a:xfrm>
            <a:off x="611188" y="3403600"/>
            <a:ext cx="1657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74 anni</a:t>
            </a:r>
          </a:p>
          <a:p>
            <a:pPr>
              <a:defRPr/>
            </a:pPr>
            <a:r>
              <a:rPr lang="it-IT" dirty="0">
                <a:latin typeface="Arial" charset="0"/>
                <a:ea typeface="ＭＳ Ｐゴシック" charset="0"/>
              </a:rPr>
              <a:t>fT3    6.2</a:t>
            </a:r>
          </a:p>
          <a:p>
            <a:pPr>
              <a:defRPr/>
            </a:pPr>
            <a:r>
              <a:rPr lang="it-IT" dirty="0">
                <a:latin typeface="Arial" charset="0"/>
                <a:ea typeface="ＭＳ Ｐゴシック" charset="0"/>
              </a:rPr>
              <a:t>fT4   16.5</a:t>
            </a:r>
          </a:p>
          <a:p>
            <a:pPr>
              <a:defRPr/>
            </a:pPr>
            <a:r>
              <a:rPr lang="it-IT" dirty="0">
                <a:latin typeface="Arial" charset="0"/>
                <a:ea typeface="ＭＳ Ｐゴシック" charset="0"/>
              </a:rPr>
              <a:t>TSH  </a:t>
            </a:r>
            <a:r>
              <a:rPr lang="it-IT" dirty="0">
                <a:latin typeface="Arial" charset="0"/>
                <a:ea typeface="ＭＳ Ｐゴシック" charset="0"/>
                <a:cs typeface="Arial" charset="0"/>
              </a:rPr>
              <a:t>0.01</a:t>
            </a:r>
            <a:r>
              <a:rPr lang="it-IT" dirty="0">
                <a:latin typeface="Arial" charset="0"/>
                <a:ea typeface="ＭＳ Ｐゴシック" charset="0"/>
              </a:rPr>
              <a:t> </a:t>
            </a:r>
          </a:p>
        </p:txBody>
      </p:sp>
    </p:spTree>
    <p:extLst>
      <p:ext uri="{BB962C8B-B14F-4D97-AF65-F5344CB8AC3E}">
        <p14:creationId xmlns:p14="http://schemas.microsoft.com/office/powerpoint/2010/main" val="69806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sp>
        <p:nvSpPr>
          <p:cNvPr id="308228" name="Text Box 4"/>
          <p:cNvSpPr txBox="1">
            <a:spLocks noChangeArrowheads="1"/>
          </p:cNvSpPr>
          <p:nvPr/>
        </p:nvSpPr>
        <p:spPr bwMode="auto">
          <a:xfrm>
            <a:off x="611189" y="3403600"/>
            <a:ext cx="17287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52 anni</a:t>
            </a:r>
          </a:p>
          <a:p>
            <a:pPr>
              <a:defRPr/>
            </a:pPr>
            <a:r>
              <a:rPr lang="it-IT" dirty="0">
                <a:latin typeface="Arial" charset="0"/>
                <a:ea typeface="ＭＳ Ｐゴシック" charset="0"/>
              </a:rPr>
              <a:t>fT3 =3.2</a:t>
            </a:r>
          </a:p>
          <a:p>
            <a:pPr>
              <a:defRPr/>
            </a:pPr>
            <a:r>
              <a:rPr lang="it-IT" dirty="0">
                <a:latin typeface="Arial" charset="0"/>
                <a:ea typeface="ＭＳ Ｐゴシック" charset="0"/>
              </a:rPr>
              <a:t>fT4 = 14</a:t>
            </a:r>
          </a:p>
          <a:p>
            <a:pPr>
              <a:defRPr/>
            </a:pPr>
            <a:r>
              <a:rPr lang="it-IT" dirty="0">
                <a:latin typeface="Arial" charset="0"/>
                <a:ea typeface="ＭＳ Ｐゴシック" charset="0"/>
              </a:rPr>
              <a:t>TSH = 3</a:t>
            </a:r>
          </a:p>
        </p:txBody>
      </p:sp>
      <p:pic>
        <p:nvPicPr>
          <p:cNvPr id="308230" name="Picture 6" descr="bianco anna mari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24075" y="1628775"/>
            <a:ext cx="5111750" cy="5113338"/>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6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7" name="Rectangle 5"/>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7650" name="Object 4"/>
          <p:cNvGraphicFramePr>
            <a:graphicFrameLocks noGrp="1" noChangeAspect="1"/>
          </p:cNvGraphicFramePr>
          <p:nvPr>
            <p:ph idx="1"/>
          </p:nvPr>
        </p:nvGraphicFramePr>
        <p:xfrm>
          <a:off x="2122489" y="1628775"/>
          <a:ext cx="5113337" cy="5113338"/>
        </p:xfrm>
        <a:graphic>
          <a:graphicData uri="http://schemas.openxmlformats.org/presentationml/2006/ole">
            <mc:AlternateContent xmlns:mc="http://schemas.openxmlformats.org/markup-compatibility/2006">
              <mc:Choice xmlns:v="urn:schemas-microsoft-com:vml" Requires="v">
                <p:oleObj spid="_x0000_s5122" name="Fotografia di Photo Editor" r:id="rId4" imgW="2438095" imgH="2438095" progId="">
                  <p:embed/>
                </p:oleObj>
              </mc:Choice>
              <mc:Fallback>
                <p:oleObj name="Fotografia di Photo Editor" r:id="rId4" imgW="2438095" imgH="2438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489" y="1628775"/>
                        <a:ext cx="5113337"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7159" name="Text Box 7"/>
          <p:cNvSpPr txBox="1">
            <a:spLocks noChangeArrowheads="1"/>
          </p:cNvSpPr>
          <p:nvPr/>
        </p:nvSpPr>
        <p:spPr bwMode="auto">
          <a:xfrm>
            <a:off x="611188" y="3403600"/>
            <a:ext cx="13684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Maschio</a:t>
            </a:r>
          </a:p>
          <a:p>
            <a:pPr>
              <a:defRPr/>
            </a:pPr>
            <a:r>
              <a:rPr lang="it-IT" dirty="0">
                <a:latin typeface="Arial" charset="0"/>
                <a:ea typeface="ＭＳ Ｐゴシック" charset="0"/>
              </a:rPr>
              <a:t>46 anni</a:t>
            </a:r>
          </a:p>
          <a:p>
            <a:pPr>
              <a:defRPr/>
            </a:pPr>
            <a:r>
              <a:rPr lang="it-IT" dirty="0">
                <a:latin typeface="Arial" charset="0"/>
                <a:ea typeface="ＭＳ Ｐゴシック" charset="0"/>
              </a:rPr>
              <a:t>fT3  2.24</a:t>
            </a:r>
          </a:p>
          <a:p>
            <a:pPr>
              <a:defRPr/>
            </a:pPr>
            <a:r>
              <a:rPr lang="it-IT" dirty="0">
                <a:latin typeface="Arial" charset="0"/>
                <a:ea typeface="ＭＳ Ｐゴシック" charset="0"/>
              </a:rPr>
              <a:t>fT4  1.37</a:t>
            </a:r>
          </a:p>
          <a:p>
            <a:pPr>
              <a:defRPr/>
            </a:pPr>
            <a:r>
              <a:rPr lang="it-IT" dirty="0">
                <a:latin typeface="Arial" charset="0"/>
                <a:ea typeface="ＭＳ Ｐゴシック" charset="0"/>
              </a:rPr>
              <a:t>TSH 3.84</a:t>
            </a:r>
          </a:p>
        </p:txBody>
      </p:sp>
    </p:spTree>
    <p:extLst>
      <p:ext uri="{BB962C8B-B14F-4D97-AF65-F5344CB8AC3E}">
        <p14:creationId xmlns:p14="http://schemas.microsoft.com/office/powerpoint/2010/main" val="154663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graphicFrame>
        <p:nvGraphicFramePr>
          <p:cNvPr id="29698" name="Object 3"/>
          <p:cNvGraphicFramePr>
            <a:graphicFrameLocks noGrp="1" noChangeAspect="1"/>
          </p:cNvGraphicFramePr>
          <p:nvPr>
            <p:ph sz="half" idx="1"/>
          </p:nvPr>
        </p:nvGraphicFramePr>
        <p:xfrm>
          <a:off x="2195513" y="1700213"/>
          <a:ext cx="5040312" cy="5041900"/>
        </p:xfrm>
        <a:graphic>
          <a:graphicData uri="http://schemas.openxmlformats.org/presentationml/2006/ole">
            <mc:AlternateContent xmlns:mc="http://schemas.openxmlformats.org/markup-compatibility/2006">
              <mc:Choice xmlns:v="urn:schemas-microsoft-com:vml" Requires="v">
                <p:oleObj spid="_x0000_s6146" name="Fotografia di Photo Editor" r:id="rId4" imgW="2438095" imgH="2438095" progId="">
                  <p:embed/>
                </p:oleObj>
              </mc:Choice>
              <mc:Fallback>
                <p:oleObj name="Fotografia di Photo Editor" r:id="rId4" imgW="2438095" imgH="2438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1700213"/>
                        <a:ext cx="5040312" cy="504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3" name="Text Box 7"/>
          <p:cNvSpPr txBox="1">
            <a:spLocks noChangeArrowheads="1"/>
          </p:cNvSpPr>
          <p:nvPr/>
        </p:nvSpPr>
        <p:spPr bwMode="auto">
          <a:xfrm>
            <a:off x="611188" y="3357564"/>
            <a:ext cx="143986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63 anni</a:t>
            </a:r>
          </a:p>
          <a:p>
            <a:pPr>
              <a:defRPr/>
            </a:pPr>
            <a:r>
              <a:rPr lang="it-IT" dirty="0">
                <a:latin typeface="Arial" charset="0"/>
                <a:ea typeface="ＭＳ Ｐゴシック" charset="0"/>
              </a:rPr>
              <a:t>fT3 = 2.8</a:t>
            </a:r>
          </a:p>
          <a:p>
            <a:pPr>
              <a:defRPr/>
            </a:pPr>
            <a:r>
              <a:rPr lang="it-IT" dirty="0">
                <a:latin typeface="Arial" charset="0"/>
                <a:ea typeface="ＭＳ Ｐゴシック" charset="0"/>
              </a:rPr>
              <a:t>fT4 = 11</a:t>
            </a:r>
          </a:p>
          <a:p>
            <a:pPr>
              <a:defRPr/>
            </a:pPr>
            <a:r>
              <a:rPr lang="it-IT" dirty="0">
                <a:latin typeface="Arial" charset="0"/>
                <a:ea typeface="ＭＳ Ｐゴシック" charset="0"/>
              </a:rPr>
              <a:t>TSH 1.4</a:t>
            </a:r>
          </a:p>
        </p:txBody>
      </p:sp>
    </p:spTree>
    <p:extLst>
      <p:ext uri="{BB962C8B-B14F-4D97-AF65-F5344CB8AC3E}">
        <p14:creationId xmlns:p14="http://schemas.microsoft.com/office/powerpoint/2010/main" val="259550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freddo</a:t>
            </a:r>
          </a:p>
        </p:txBody>
      </p:sp>
      <p:sp>
        <p:nvSpPr>
          <p:cNvPr id="30729" name="Text Box 9"/>
          <p:cNvSpPr txBox="1">
            <a:spLocks noChangeArrowheads="1"/>
          </p:cNvSpPr>
          <p:nvPr/>
        </p:nvSpPr>
        <p:spPr bwMode="auto">
          <a:xfrm>
            <a:off x="1311276" y="5851525"/>
            <a:ext cx="2684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2400" b="1" dirty="0">
                <a:latin typeface="Arial" charset="0"/>
                <a:ea typeface="ＭＳ Ｐゴシック" charset="0"/>
              </a:rPr>
              <a:t>Nodulo freddo</a:t>
            </a:r>
          </a:p>
        </p:txBody>
      </p:sp>
      <p:sp>
        <p:nvSpPr>
          <p:cNvPr id="30730" name="Text Box 10"/>
          <p:cNvSpPr txBox="1">
            <a:spLocks noChangeArrowheads="1"/>
          </p:cNvSpPr>
          <p:nvPr/>
        </p:nvSpPr>
        <p:spPr bwMode="auto">
          <a:xfrm>
            <a:off x="4859338" y="2082802"/>
            <a:ext cx="4284662"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0341DD"/>
              </a:buClr>
              <a:buFontTx/>
              <a:buChar char="•"/>
              <a:defRPr/>
            </a:pPr>
            <a:r>
              <a:rPr lang="it-IT" sz="2400" dirty="0">
                <a:latin typeface="Arial Narrow"/>
                <a:ea typeface="ＭＳ Ｐゴシック" charset="0"/>
                <a:cs typeface="Arial Narrow"/>
              </a:rPr>
              <a:t>Cisti</a:t>
            </a:r>
          </a:p>
          <a:p>
            <a:pPr>
              <a:buClr>
                <a:srgbClr val="0341DD"/>
              </a:buClr>
              <a:buFontTx/>
              <a:buChar char="•"/>
              <a:defRPr/>
            </a:pPr>
            <a:r>
              <a:rPr lang="it-IT" sz="2400" dirty="0">
                <a:latin typeface="Arial Narrow"/>
                <a:ea typeface="ＭＳ Ｐゴシック" charset="0"/>
                <a:cs typeface="Arial Narrow"/>
              </a:rPr>
              <a:t>Emorragia</a:t>
            </a:r>
          </a:p>
          <a:p>
            <a:pPr>
              <a:buClr>
                <a:srgbClr val="0341DD"/>
              </a:buClr>
              <a:buFontTx/>
              <a:buChar char="•"/>
              <a:defRPr/>
            </a:pPr>
            <a:r>
              <a:rPr lang="it-IT" sz="2400" dirty="0">
                <a:latin typeface="Arial Narrow"/>
                <a:ea typeface="ＭＳ Ｐゴシック" charset="0"/>
                <a:cs typeface="Arial Narrow"/>
              </a:rPr>
              <a:t>Nodulo iperplastico</a:t>
            </a:r>
          </a:p>
          <a:p>
            <a:pPr>
              <a:buClr>
                <a:srgbClr val="0341DD"/>
              </a:buClr>
              <a:buFontTx/>
              <a:buChar char="•"/>
              <a:defRPr/>
            </a:pPr>
            <a:r>
              <a:rPr lang="it-IT" sz="2400" dirty="0">
                <a:latin typeface="Arial Narrow"/>
                <a:ea typeface="ＭＳ Ｐゴシック" charset="0"/>
                <a:cs typeface="Arial Narrow"/>
              </a:rPr>
              <a:t>Tiroidite focali </a:t>
            </a:r>
          </a:p>
          <a:p>
            <a:pPr>
              <a:buClr>
                <a:srgbClr val="0341DD"/>
              </a:buClr>
              <a:buFontTx/>
              <a:buChar char="•"/>
              <a:defRPr/>
            </a:pPr>
            <a:r>
              <a:rPr lang="it-IT" sz="2400" dirty="0">
                <a:latin typeface="Arial Narrow"/>
                <a:ea typeface="ＭＳ Ｐゴシック" charset="0"/>
                <a:cs typeface="Arial Narrow"/>
              </a:rPr>
              <a:t>Neoplasia tiroidea </a:t>
            </a:r>
          </a:p>
          <a:p>
            <a:pPr>
              <a:buClr>
                <a:srgbClr val="0341DD"/>
              </a:buClr>
              <a:buFontTx/>
              <a:buChar char="•"/>
              <a:defRPr/>
            </a:pPr>
            <a:r>
              <a:rPr lang="it-IT" sz="2400" dirty="0">
                <a:latin typeface="Arial Narrow"/>
                <a:ea typeface="ＭＳ Ｐゴシック" charset="0"/>
                <a:cs typeface="Arial Narrow"/>
              </a:rPr>
              <a:t>Neoplasia</a:t>
            </a:r>
            <a:r>
              <a:rPr lang="it-IT" dirty="0">
                <a:latin typeface="Arial Narrow"/>
                <a:ea typeface="ＭＳ Ｐゴシック" charset="0"/>
                <a:cs typeface="Arial Narrow"/>
              </a:rPr>
              <a:t> </a:t>
            </a:r>
            <a:r>
              <a:rPr lang="it-IT" sz="2400" dirty="0">
                <a:latin typeface="Arial Narrow"/>
                <a:ea typeface="ＭＳ Ｐゴシック" charset="0"/>
                <a:cs typeface="Arial Narrow"/>
              </a:rPr>
              <a:t>paratiroidea</a:t>
            </a:r>
          </a:p>
          <a:p>
            <a:pPr>
              <a:buClr>
                <a:srgbClr val="0341DD"/>
              </a:buClr>
              <a:buFontTx/>
              <a:buChar char="•"/>
              <a:defRPr/>
            </a:pPr>
            <a:r>
              <a:rPr lang="it-IT" sz="2400" dirty="0">
                <a:latin typeface="Arial Narrow"/>
                <a:ea typeface="ＭＳ Ｐゴシック" charset="0"/>
                <a:cs typeface="Arial Narrow"/>
              </a:rPr>
              <a:t>Metastasi</a:t>
            </a:r>
          </a:p>
          <a:p>
            <a:pPr>
              <a:buFontTx/>
              <a:buChar char="•"/>
              <a:defRPr/>
            </a:pPr>
            <a:endParaRPr lang="it-IT" sz="2400" dirty="0">
              <a:solidFill>
                <a:schemeClr val="bg2"/>
              </a:solidFill>
              <a:latin typeface="Arial Narrow"/>
              <a:ea typeface="ＭＳ Ｐゴシック" charset="0"/>
              <a:cs typeface="Arial Narrow"/>
            </a:endParaRPr>
          </a:p>
        </p:txBody>
      </p:sp>
      <p:sp>
        <p:nvSpPr>
          <p:cNvPr id="30732" name="Text Box 12"/>
          <p:cNvSpPr txBox="1">
            <a:spLocks noChangeArrowheads="1"/>
          </p:cNvSpPr>
          <p:nvPr/>
        </p:nvSpPr>
        <p:spPr bwMode="auto">
          <a:xfrm>
            <a:off x="5940425" y="5824856"/>
            <a:ext cx="2230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it-IT" sz="2400" b="1" dirty="0" err="1" smtClean="0">
                <a:solidFill>
                  <a:srgbClr val="FF0000"/>
                </a:solidFill>
                <a:latin typeface="Arial" charset="0"/>
                <a:ea typeface="ＭＳ Ｐゴシック" charset="0"/>
              </a:rPr>
              <a:t>Agoaspirato</a:t>
            </a:r>
            <a:r>
              <a:rPr lang="it-IT" sz="2400" b="1" smtClean="0">
                <a:solidFill>
                  <a:srgbClr val="FF0000"/>
                </a:solidFill>
                <a:latin typeface="Arial" charset="0"/>
                <a:ea typeface="ＭＳ Ｐゴシック" charset="0"/>
              </a:rPr>
              <a:t> </a:t>
            </a:r>
            <a:endParaRPr lang="it-IT" sz="2400" b="1" dirty="0">
              <a:solidFill>
                <a:srgbClr val="FF0000"/>
              </a:solidFill>
              <a:latin typeface="Arial" charset="0"/>
              <a:ea typeface="ＭＳ Ｐゴシック" charset="0"/>
            </a:endParaRPr>
          </a:p>
        </p:txBody>
      </p:sp>
      <p:graphicFrame>
        <p:nvGraphicFramePr>
          <p:cNvPr id="31749" name="Object 14"/>
          <p:cNvGraphicFramePr>
            <a:graphicFrameLocks noGrp="1" noChangeAspect="1"/>
          </p:cNvGraphicFramePr>
          <p:nvPr>
            <p:ph idx="1"/>
          </p:nvPr>
        </p:nvGraphicFramePr>
        <p:xfrm>
          <a:off x="682626" y="1557340"/>
          <a:ext cx="3889375" cy="3887787"/>
        </p:xfrm>
        <a:graphic>
          <a:graphicData uri="http://schemas.openxmlformats.org/presentationml/2006/ole">
            <mc:AlternateContent xmlns:mc="http://schemas.openxmlformats.org/markup-compatibility/2006">
              <mc:Choice xmlns:v="urn:schemas-microsoft-com:vml" Requires="v">
                <p:oleObj spid="_x0000_s7170" name="Fotografia di Photo Editor" r:id="rId4" imgW="2438095" imgH="2438095" progId="">
                  <p:embed/>
                </p:oleObj>
              </mc:Choice>
              <mc:Fallback>
                <p:oleObj name="Fotografia di Photo Editor" r:id="rId4" imgW="2438095" imgH="2438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6" y="1557340"/>
                        <a:ext cx="3889375" cy="3887787"/>
                      </a:xfrm>
                      <a:prstGeom prst="rect">
                        <a:avLst/>
                      </a:prstGeom>
                      <a:solidFill>
                        <a:srgbClr val="FF0000"/>
                      </a:solidFill>
                    </p:spPr>
                  </p:pic>
                </p:oleObj>
              </mc:Fallback>
            </mc:AlternateContent>
          </a:graphicData>
        </a:graphic>
      </p:graphicFrame>
      <p:sp>
        <p:nvSpPr>
          <p:cNvPr id="30736" name="Line 16"/>
          <p:cNvSpPr>
            <a:spLocks noChangeShapeType="1"/>
          </p:cNvSpPr>
          <p:nvPr/>
        </p:nvSpPr>
        <p:spPr bwMode="auto">
          <a:xfrm flipV="1">
            <a:off x="4067176" y="6092825"/>
            <a:ext cx="1223963"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Tree>
    <p:extLst>
      <p:ext uri="{BB962C8B-B14F-4D97-AF65-F5344CB8AC3E}">
        <p14:creationId xmlns:p14="http://schemas.microsoft.com/office/powerpoint/2010/main" val="201797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30">
                                            <p:txEl>
                                              <p:pRg st="0" end="0"/>
                                            </p:txEl>
                                          </p:spTgt>
                                        </p:tgtEl>
                                        <p:attrNameLst>
                                          <p:attrName>style.visibility</p:attrName>
                                        </p:attrNameLst>
                                      </p:cBhvr>
                                      <p:to>
                                        <p:strVal val="visible"/>
                                      </p:to>
                                    </p:set>
                                    <p:anim calcmode="lin" valueType="num">
                                      <p:cBhvr additive="base">
                                        <p:cTn id="7" dur="500" fill="hold"/>
                                        <p:tgtEl>
                                          <p:spTgt spid="30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30">
                                            <p:txEl>
                                              <p:pRg st="1" end="1"/>
                                            </p:txEl>
                                          </p:spTgt>
                                        </p:tgtEl>
                                        <p:attrNameLst>
                                          <p:attrName>style.visibility</p:attrName>
                                        </p:attrNameLst>
                                      </p:cBhvr>
                                      <p:to>
                                        <p:strVal val="visible"/>
                                      </p:to>
                                    </p:set>
                                    <p:anim calcmode="lin" valueType="num">
                                      <p:cBhvr additive="base">
                                        <p:cTn id="11" dur="500" fill="hold"/>
                                        <p:tgtEl>
                                          <p:spTgt spid="307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3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0">
                                            <p:txEl>
                                              <p:pRg st="2" end="2"/>
                                            </p:txEl>
                                          </p:spTgt>
                                        </p:tgtEl>
                                        <p:attrNameLst>
                                          <p:attrName>style.visibility</p:attrName>
                                        </p:attrNameLst>
                                      </p:cBhvr>
                                      <p:to>
                                        <p:strVal val="visible"/>
                                      </p:to>
                                    </p:set>
                                    <p:anim calcmode="lin" valueType="num">
                                      <p:cBhvr additive="base">
                                        <p:cTn id="15" dur="500" fill="hold"/>
                                        <p:tgtEl>
                                          <p:spTgt spid="3073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3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30">
                                            <p:txEl>
                                              <p:pRg st="3" end="3"/>
                                            </p:txEl>
                                          </p:spTgt>
                                        </p:tgtEl>
                                        <p:attrNameLst>
                                          <p:attrName>style.visibility</p:attrName>
                                        </p:attrNameLst>
                                      </p:cBhvr>
                                      <p:to>
                                        <p:strVal val="visible"/>
                                      </p:to>
                                    </p:set>
                                    <p:anim calcmode="lin" valueType="num">
                                      <p:cBhvr additive="base">
                                        <p:cTn id="19" dur="500" fill="hold"/>
                                        <p:tgtEl>
                                          <p:spTgt spid="30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3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30">
                                            <p:txEl>
                                              <p:pRg st="4" end="4"/>
                                            </p:txEl>
                                          </p:spTgt>
                                        </p:tgtEl>
                                        <p:attrNameLst>
                                          <p:attrName>style.visibility</p:attrName>
                                        </p:attrNameLst>
                                      </p:cBhvr>
                                      <p:to>
                                        <p:strVal val="visible"/>
                                      </p:to>
                                    </p:set>
                                    <p:anim calcmode="lin" valueType="num">
                                      <p:cBhvr additive="base">
                                        <p:cTn id="23" dur="500" fill="hold"/>
                                        <p:tgtEl>
                                          <p:spTgt spid="307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3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30">
                                            <p:txEl>
                                              <p:pRg st="5" end="5"/>
                                            </p:txEl>
                                          </p:spTgt>
                                        </p:tgtEl>
                                        <p:attrNameLst>
                                          <p:attrName>style.visibility</p:attrName>
                                        </p:attrNameLst>
                                      </p:cBhvr>
                                      <p:to>
                                        <p:strVal val="visible"/>
                                      </p:to>
                                    </p:set>
                                    <p:anim calcmode="lin" valueType="num">
                                      <p:cBhvr additive="base">
                                        <p:cTn id="27" dur="500" fill="hold"/>
                                        <p:tgtEl>
                                          <p:spTgt spid="3073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3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30">
                                            <p:txEl>
                                              <p:pRg st="6" end="6"/>
                                            </p:txEl>
                                          </p:spTgt>
                                        </p:tgtEl>
                                        <p:attrNameLst>
                                          <p:attrName>style.visibility</p:attrName>
                                        </p:attrNameLst>
                                      </p:cBhvr>
                                      <p:to>
                                        <p:strVal val="visible"/>
                                      </p:to>
                                    </p:set>
                                    <p:anim calcmode="lin" valueType="num">
                                      <p:cBhvr additive="base">
                                        <p:cTn id="31" dur="500" fill="hold"/>
                                        <p:tgtEl>
                                          <p:spTgt spid="3073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0729">
                                            <p:txEl>
                                              <p:pRg st="0" end="0"/>
                                            </p:txEl>
                                          </p:spTgt>
                                        </p:tgtEl>
                                        <p:attrNameLst>
                                          <p:attrName>style.visibility</p:attrName>
                                        </p:attrNameLst>
                                      </p:cBhvr>
                                      <p:to>
                                        <p:strVal val="visible"/>
                                      </p:to>
                                    </p:set>
                                    <p:animEffect transition="in" filter="wipe(down)">
                                      <p:cBhvr>
                                        <p:cTn id="37" dur="500"/>
                                        <p:tgtEl>
                                          <p:spTgt spid="3072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0736"/>
                                        </p:tgtEl>
                                        <p:attrNameLst>
                                          <p:attrName>style.visibility</p:attrName>
                                        </p:attrNameLst>
                                      </p:cBhvr>
                                      <p:to>
                                        <p:strVal val="visible"/>
                                      </p:to>
                                    </p:set>
                                    <p:animEffect transition="in" filter="wipe(down)">
                                      <p:cBhvr>
                                        <p:cTn id="42" dur="500"/>
                                        <p:tgtEl>
                                          <p:spTgt spid="307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732"/>
                                        </p:tgtEl>
                                        <p:attrNameLst>
                                          <p:attrName>style.visibility</p:attrName>
                                        </p:attrNameLst>
                                      </p:cBhvr>
                                      <p:to>
                                        <p:strVal val="visible"/>
                                      </p:to>
                                    </p:set>
                                    <p:animEffect transition="in" filter="wipe(down)">
                                      <p:cBhvr>
                                        <p:cTn id="47" dur="5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94"/>
          <p:cNvGrpSpPr/>
          <p:nvPr/>
        </p:nvGrpSpPr>
        <p:grpSpPr>
          <a:xfrm>
            <a:off x="253970" y="850736"/>
            <a:ext cx="8636060" cy="5472210"/>
            <a:chOff x="285716" y="850736"/>
            <a:chExt cx="9715568" cy="5472210"/>
          </a:xfrm>
        </p:grpSpPr>
        <p:sp>
          <p:nvSpPr>
            <p:cNvPr id="196" name="Text Box 17"/>
            <p:cNvSpPr txBox="1">
              <a:spLocks noChangeArrowheads="1"/>
            </p:cNvSpPr>
            <p:nvPr/>
          </p:nvSpPr>
          <p:spPr bwMode="auto">
            <a:xfrm>
              <a:off x="2786046" y="1479421"/>
              <a:ext cx="428628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a:t>
              </a:r>
              <a:endParaRPr lang="it-IT" sz="2000" dirty="0">
                <a:latin typeface="+mn-lt"/>
                <a:ea typeface="ＭＳ Ｐゴシック" pitchFamily="-1" charset="-128"/>
                <a:cs typeface="ＭＳ Ｐゴシック" pitchFamily="-1" charset="-128"/>
              </a:endParaRPr>
            </a:p>
          </p:txBody>
        </p:sp>
        <p:sp>
          <p:nvSpPr>
            <p:cNvPr id="197" name="Text Box 17"/>
            <p:cNvSpPr txBox="1">
              <a:spLocks noChangeArrowheads="1"/>
            </p:cNvSpPr>
            <p:nvPr/>
          </p:nvSpPr>
          <p:spPr bwMode="auto">
            <a:xfrm>
              <a:off x="8143896" y="3214686"/>
              <a:ext cx="1857388" cy="707886"/>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Basso/</a:t>
              </a:r>
            </a:p>
            <a:p>
              <a:pPr algn="ctr">
                <a:defRPr/>
              </a:pPr>
              <a:r>
                <a:rPr lang="it-IT" sz="2000" dirty="0" smtClean="0">
                  <a:latin typeface="+mn-lt"/>
                  <a:ea typeface="ＭＳ Ｐゴシック" pitchFamily="-1" charset="-128"/>
                  <a:cs typeface="ＭＳ Ｐゴシック" pitchFamily="-1" charset="-128"/>
                </a:rPr>
                <a:t>Soppresso</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Paziente con nodulo(i) tiroideo</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0" name="Text Box 17"/>
            <p:cNvSpPr txBox="1">
              <a:spLocks noChangeArrowheads="1"/>
            </p:cNvSpPr>
            <p:nvPr/>
          </p:nvSpPr>
          <p:spPr bwMode="auto">
            <a:xfrm>
              <a:off x="8143896" y="4208324"/>
              <a:ext cx="1857388" cy="400110"/>
            </a:xfrm>
            <a:prstGeom prst="rect">
              <a:avLst/>
            </a:prstGeom>
            <a:solidFill>
              <a:schemeClr val="tx2">
                <a:lumMod val="40000"/>
                <a:lumOff val="60000"/>
              </a:schemeClr>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Scintigrafia</a:t>
              </a:r>
              <a:endParaRPr lang="it-IT" sz="2000" baseline="30000" dirty="0">
                <a:latin typeface="+mn-lt"/>
                <a:ea typeface="ＭＳ Ｐゴシック" pitchFamily="-1" charset="-128"/>
                <a:cs typeface="ＭＳ Ｐゴシック" pitchFamily="-1" charset="-128"/>
              </a:endParaRPr>
            </a:p>
          </p:txBody>
        </p:sp>
        <p:sp>
          <p:nvSpPr>
            <p:cNvPr id="201" name="Text Box 17"/>
            <p:cNvSpPr txBox="1">
              <a:spLocks noChangeArrowheads="1"/>
            </p:cNvSpPr>
            <p:nvPr/>
          </p:nvSpPr>
          <p:spPr bwMode="auto">
            <a:xfrm>
              <a:off x="8334409" y="4894186"/>
              <a:ext cx="1595438" cy="584775"/>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600" dirty="0" smtClean="0">
                  <a:latin typeface="+mn-lt"/>
                  <a:ea typeface="ＭＳ Ｐゴシック" pitchFamily="-1" charset="-128"/>
                  <a:cs typeface="ＭＳ Ｐゴシック" pitchFamily="-1" charset="-128"/>
                </a:rPr>
                <a:t>Nodulo solido</a:t>
              </a:r>
            </a:p>
            <a:p>
              <a:pPr algn="ctr">
                <a:defRPr/>
              </a:pPr>
              <a:r>
                <a:rPr lang="it-IT" sz="1600" dirty="0" smtClean="0">
                  <a:latin typeface="+mn-lt"/>
                  <a:ea typeface="ＭＳ Ｐゴシック" pitchFamily="-1" charset="-128"/>
                  <a:cs typeface="ＭＳ Ｐゴシック" pitchFamily="-1" charset="-128"/>
                </a:rPr>
                <a:t>“freddo”</a:t>
              </a:r>
              <a:endParaRPr lang="it-IT" sz="1600" dirty="0">
                <a:latin typeface="+mn-lt"/>
                <a:ea typeface="ＭＳ Ｐゴシック" pitchFamily="-1" charset="-128"/>
                <a:cs typeface="ＭＳ Ｐゴシック" pitchFamily="-1" charset="-128"/>
              </a:endParaRPr>
            </a:p>
          </p:txBody>
        </p: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4" name="Connettore 1 51"/>
            <p:cNvCxnSpPr>
              <a:cxnSpLocks noChangeShapeType="1"/>
            </p:cNvCxnSpPr>
            <p:nvPr/>
          </p:nvCxnSpPr>
          <p:spPr bwMode="auto">
            <a:xfrm rot="5400000">
              <a:off x="1071534" y="3065316"/>
              <a:ext cx="285752" cy="1588"/>
            </a:xfrm>
            <a:prstGeom prst="line">
              <a:avLst/>
            </a:prstGeom>
            <a:noFill/>
            <a:ln w="38100">
              <a:solidFill>
                <a:srgbClr val="618FFD"/>
              </a:solidFill>
              <a:round/>
              <a:headEnd/>
              <a:tailEnd type="non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cxnSp>
          <p:nvCxnSpPr>
            <p:cNvPr id="207" name="Connettore 1 51"/>
            <p:cNvCxnSpPr>
              <a:cxnSpLocks noChangeShapeType="1"/>
              <a:endCxn id="214" idx="0"/>
            </p:cNvCxnSpPr>
            <p:nvPr/>
          </p:nvCxnSpPr>
          <p:spPr bwMode="auto">
            <a:xfrm flipH="1">
              <a:off x="1214410" y="4208324"/>
              <a:ext cx="794" cy="714380"/>
            </a:xfrm>
            <a:prstGeom prst="line">
              <a:avLst/>
            </a:prstGeom>
            <a:noFill/>
            <a:ln w="38100">
              <a:solidFill>
                <a:srgbClr val="618FFD"/>
              </a:solidFill>
              <a:round/>
              <a:headEnd/>
              <a:tailEnd type="triangle" w="lg" len="med"/>
            </a:ln>
          </p:spPr>
        </p:cxnSp>
        <p:sp>
          <p:nvSpPr>
            <p:cNvPr id="209" name="Text Box 17"/>
            <p:cNvSpPr txBox="1">
              <a:spLocks noChangeArrowheads="1"/>
            </p:cNvSpPr>
            <p:nvPr/>
          </p:nvSpPr>
          <p:spPr bwMode="auto">
            <a:xfrm>
              <a:off x="285716" y="3208192"/>
              <a:ext cx="1761440" cy="954107"/>
            </a:xfrm>
            <a:prstGeom prst="rect">
              <a:avLst/>
            </a:prstGeom>
            <a:solidFill>
              <a:schemeClr val="bg1"/>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Caratteristiche cliniche ed ecografiche non 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Elevata</a:t>
              </a:r>
            </a:p>
            <a:p>
              <a:pPr algn="ctr">
                <a:defRPr/>
              </a:pPr>
              <a:endParaRPr lang="it-IT" sz="800" dirty="0" smtClean="0">
                <a:latin typeface="+mn-lt"/>
                <a:ea typeface="ＭＳ Ｐゴシック" pitchFamily="-1" charset="-128"/>
                <a:cs typeface="ＭＳ Ｐゴシック" pitchFamily="-1" charset="-128"/>
              </a:endParaRPr>
            </a:p>
          </p:txBody>
        </p:sp>
        <p:cxnSp>
          <p:nvCxnSpPr>
            <p:cNvPr id="211" name="Connettore 1 51"/>
            <p:cNvCxnSpPr>
              <a:cxnSpLocks noChangeShapeType="1"/>
            </p:cNvCxnSpPr>
            <p:nvPr/>
          </p:nvCxnSpPr>
          <p:spPr bwMode="auto">
            <a:xfrm rot="5400000">
              <a:off x="3114194" y="3065316"/>
              <a:ext cx="285752" cy="1588"/>
            </a:xfrm>
            <a:prstGeom prst="line">
              <a:avLst/>
            </a:prstGeom>
            <a:noFill/>
            <a:ln w="38100">
              <a:solidFill>
                <a:srgbClr val="618FFD"/>
              </a:solidFill>
              <a:round/>
              <a:headEnd/>
              <a:tailEnd type="none" w="lg" len="med"/>
            </a:ln>
          </p:spPr>
        </p:cxnSp>
        <p:cxnSp>
          <p:nvCxnSpPr>
            <p:cNvPr id="212" name="Connettore 1 211"/>
            <p:cNvCxnSpPr/>
            <p:nvPr/>
          </p:nvCxnSpPr>
          <p:spPr bwMode="auto">
            <a:xfrm>
              <a:off x="1214410" y="2922440"/>
              <a:ext cx="4095736" cy="1588"/>
            </a:xfrm>
            <a:prstGeom prst="line">
              <a:avLst/>
            </a:prstGeom>
            <a:noFill/>
            <a:ln w="38100">
              <a:solidFill>
                <a:srgbClr val="618FFD"/>
              </a:solidFill>
              <a:round/>
              <a:headEnd/>
              <a:tailEnd type="none" w="lg" len="med"/>
            </a:ln>
          </p:spPr>
        </p:cxnSp>
        <p:cxnSp>
          <p:nvCxnSpPr>
            <p:cNvPr id="213" name="Connettore 1 212"/>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214" name="Text Box 17"/>
            <p:cNvSpPr txBox="1">
              <a:spLocks noChangeArrowheads="1"/>
            </p:cNvSpPr>
            <p:nvPr/>
          </p:nvSpPr>
          <p:spPr bwMode="auto">
            <a:xfrm>
              <a:off x="500030" y="4922704"/>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cxnSp>
          <p:nvCxnSpPr>
            <p:cNvPr id="215" name="Connettore 1 51"/>
            <p:cNvCxnSpPr>
              <a:cxnSpLocks noChangeShapeType="1"/>
            </p:cNvCxnSpPr>
            <p:nvPr/>
          </p:nvCxnSpPr>
          <p:spPr bwMode="auto">
            <a:xfrm rot="5400000">
              <a:off x="821898" y="5743844"/>
              <a:ext cx="785818" cy="794"/>
            </a:xfrm>
            <a:prstGeom prst="line">
              <a:avLst/>
            </a:prstGeom>
            <a:noFill/>
            <a:ln w="38100" cap="rnd">
              <a:solidFill>
                <a:srgbClr val="618FFD"/>
              </a:solidFill>
              <a:round/>
              <a:headEnd type="triangle" w="lg" len="me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bg1"/>
            </a:solidFill>
            <a:ln w="12700">
              <a:solidFill>
                <a:schemeClr val="tx2">
                  <a:lumMod val="60000"/>
                  <a:lumOff val="40000"/>
                </a:schemeClr>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7" name="Connettore 1 216"/>
            <p:cNvCxnSpPr/>
            <p:nvPr/>
          </p:nvCxnSpPr>
          <p:spPr bwMode="auto">
            <a:xfrm rot="5400000">
              <a:off x="8928920" y="4064654"/>
              <a:ext cx="285752" cy="1588"/>
            </a:xfrm>
            <a:prstGeom prst="line">
              <a:avLst/>
            </a:prstGeom>
            <a:noFill/>
            <a:ln w="38100">
              <a:solidFill>
                <a:srgbClr val="618FFD"/>
              </a:solidFill>
              <a:round/>
              <a:headEnd/>
              <a:tailEnd type="none" w="lg" len="med"/>
            </a:ln>
          </p:spPr>
        </p:cxnSp>
        <p:cxnSp>
          <p:nvCxnSpPr>
            <p:cNvPr id="218" name="Connettore 1 217"/>
            <p:cNvCxnSpPr/>
            <p:nvPr/>
          </p:nvCxnSpPr>
          <p:spPr bwMode="auto">
            <a:xfrm rot="5400000">
              <a:off x="8930508" y="4779034"/>
              <a:ext cx="285752" cy="1588"/>
            </a:xfrm>
            <a:prstGeom prst="line">
              <a:avLst/>
            </a:prstGeom>
            <a:noFill/>
            <a:ln w="38100">
              <a:solidFill>
                <a:srgbClr val="618FFD"/>
              </a:solidFill>
              <a:round/>
              <a:headEnd/>
              <a:tailEnd type="none" w="lg" len="med"/>
            </a:ln>
          </p:spPr>
        </p:cxnSp>
        <p:cxnSp>
          <p:nvCxnSpPr>
            <p:cNvPr id="219" name="Connettore 1 51"/>
            <p:cNvCxnSpPr>
              <a:cxnSpLocks noChangeShapeType="1"/>
            </p:cNvCxnSpPr>
            <p:nvPr/>
          </p:nvCxnSpPr>
          <p:spPr bwMode="auto">
            <a:xfrm>
              <a:off x="3256275" y="4208324"/>
              <a:ext cx="2" cy="714380"/>
            </a:xfrm>
            <a:prstGeom prst="line">
              <a:avLst/>
            </a:prstGeom>
            <a:noFill/>
            <a:ln w="38100">
              <a:solidFill>
                <a:srgbClr val="618FFD"/>
              </a:solidFill>
              <a:round/>
              <a:headEnd/>
              <a:tailEnd type="triangle" w="lg" len="med"/>
            </a:ln>
          </p:spPr>
        </p:cxnSp>
        <p:cxnSp>
          <p:nvCxnSpPr>
            <p:cNvPr id="220" name="Connettore 1 51"/>
            <p:cNvCxnSpPr>
              <a:cxnSpLocks noChangeShapeType="1"/>
            </p:cNvCxnSpPr>
            <p:nvPr/>
          </p:nvCxnSpPr>
          <p:spPr bwMode="auto">
            <a:xfrm>
              <a:off x="7038422" y="3843311"/>
              <a:ext cx="1191" cy="1158653"/>
            </a:xfrm>
            <a:prstGeom prst="line">
              <a:avLst/>
            </a:prstGeom>
            <a:noFill/>
            <a:ln w="38100">
              <a:solidFill>
                <a:srgbClr val="618FFD"/>
              </a:solidFill>
              <a:round/>
              <a:headEnd/>
              <a:tailEnd type="none" w="lg" len="med"/>
            </a:ln>
          </p:spPr>
        </p:cxnSp>
        <p:cxnSp>
          <p:nvCxnSpPr>
            <p:cNvPr id="221" name="Connettore 1 220"/>
            <p:cNvCxnSpPr/>
            <p:nvPr/>
          </p:nvCxnSpPr>
          <p:spPr bwMode="auto">
            <a:xfrm flipH="1">
              <a:off x="4071930" y="5001964"/>
              <a:ext cx="2967683" cy="11213"/>
            </a:xfrm>
            <a:prstGeom prst="line">
              <a:avLst/>
            </a:prstGeom>
            <a:noFill/>
            <a:ln w="38100">
              <a:solidFill>
                <a:srgbClr val="618FFD"/>
              </a:solidFill>
              <a:round/>
              <a:headEnd/>
              <a:tailEnd type="triangl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triangle" w="lg" len="med"/>
            </a:ln>
          </p:spPr>
        </p:cxnSp>
        <p:cxnSp>
          <p:nvCxnSpPr>
            <p:cNvPr id="224" name="Connettore 1 223"/>
            <p:cNvCxnSpPr/>
            <p:nvPr/>
          </p:nvCxnSpPr>
          <p:spPr bwMode="auto">
            <a:xfrm>
              <a:off x="2552738" y="5637084"/>
              <a:ext cx="1428760" cy="1588"/>
            </a:xfrm>
            <a:prstGeom prst="line">
              <a:avLst/>
            </a:prstGeom>
            <a:noFill/>
            <a:ln w="38100">
              <a:solidFill>
                <a:srgbClr val="618FFD"/>
              </a:solidFill>
              <a:round/>
              <a:headEnd/>
              <a:tailEnd type="none" w="lg" len="med"/>
            </a:ln>
          </p:spPr>
        </p:cxnSp>
        <p:cxnSp>
          <p:nvCxnSpPr>
            <p:cNvPr id="225" name="Connettore 1 51"/>
            <p:cNvCxnSpPr>
              <a:cxnSpLocks noChangeShapeType="1"/>
            </p:cNvCxnSpPr>
            <p:nvPr/>
          </p:nvCxnSpPr>
          <p:spPr bwMode="auto">
            <a:xfrm rot="5400000">
              <a:off x="2410656" y="5779166"/>
              <a:ext cx="285752" cy="1588"/>
            </a:xfrm>
            <a:prstGeom prst="line">
              <a:avLst/>
            </a:prstGeom>
            <a:noFill/>
            <a:ln w="38100">
              <a:solidFill>
                <a:srgbClr val="618FFD"/>
              </a:solidFill>
              <a:round/>
              <a:headEnd/>
              <a:tailEnd type="none" w="lg" len="med"/>
            </a:ln>
          </p:spPr>
        </p:cxnSp>
        <p:cxnSp>
          <p:nvCxnSpPr>
            <p:cNvPr id="226" name="Connettore 1 51"/>
            <p:cNvCxnSpPr>
              <a:cxnSpLocks noChangeShapeType="1"/>
            </p:cNvCxnSpPr>
            <p:nvPr/>
          </p:nvCxnSpPr>
          <p:spPr bwMode="auto">
            <a:xfrm rot="5400000">
              <a:off x="3839416" y="5779166"/>
              <a:ext cx="285752" cy="1588"/>
            </a:xfrm>
            <a:prstGeom prst="line">
              <a:avLst/>
            </a:prstGeom>
            <a:noFill/>
            <a:ln w="38100">
              <a:solidFill>
                <a:srgbClr val="618FFD"/>
              </a:solidFill>
              <a:round/>
              <a:headEnd/>
              <a:tailEnd type="none" w="lg" len="med"/>
            </a:ln>
          </p:spPr>
        </p:cxnSp>
        <p:sp>
          <p:nvSpPr>
            <p:cNvPr id="227" name="Text Box 17"/>
            <p:cNvSpPr txBox="1">
              <a:spLocks noChangeArrowheads="1"/>
            </p:cNvSpPr>
            <p:nvPr/>
          </p:nvSpPr>
          <p:spPr bwMode="auto">
            <a:xfrm>
              <a:off x="1766920"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benignità</a:t>
              </a:r>
            </a:p>
          </p:txBody>
        </p:sp>
        <p:sp>
          <p:nvSpPr>
            <p:cNvPr id="228" name="Text Box 17"/>
            <p:cNvSpPr txBox="1">
              <a:spLocks noChangeArrowheads="1"/>
            </p:cNvSpPr>
            <p:nvPr/>
          </p:nvSpPr>
          <p:spPr bwMode="auto">
            <a:xfrm>
              <a:off x="326711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malignità</a:t>
              </a:r>
            </a:p>
          </p:txBody>
        </p:sp>
        <p:cxnSp>
          <p:nvCxnSpPr>
            <p:cNvPr id="229" name="Connettore 1 228"/>
            <p:cNvCxnSpPr/>
            <p:nvPr/>
          </p:nvCxnSpPr>
          <p:spPr bwMode="auto">
            <a:xfrm flipH="1">
              <a:off x="1214410" y="6137150"/>
              <a:ext cx="472706" cy="0"/>
            </a:xfrm>
            <a:prstGeom prst="line">
              <a:avLst/>
            </a:prstGeom>
            <a:noFill/>
            <a:ln w="38100">
              <a:solidFill>
                <a:srgbClr val="618FFD"/>
              </a:solidFill>
              <a:round/>
              <a:headEnd/>
              <a:tailEnd type="none" w="lg" len="med"/>
            </a:ln>
          </p:spPr>
        </p:cxnSp>
        <p:sp>
          <p:nvSpPr>
            <p:cNvPr id="231" name="Text Box 17"/>
            <p:cNvSpPr txBox="1">
              <a:spLocks noChangeArrowheads="1"/>
            </p:cNvSpPr>
            <p:nvPr/>
          </p:nvSpPr>
          <p:spPr bwMode="auto">
            <a:xfrm>
              <a:off x="628650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Chirurgia</a:t>
              </a:r>
            </a:p>
          </p:txBody>
        </p:sp>
        <p:cxnSp>
          <p:nvCxnSpPr>
            <p:cNvPr id="232" name="Connettore 1 231"/>
            <p:cNvCxnSpPr/>
            <p:nvPr/>
          </p:nvCxnSpPr>
          <p:spPr bwMode="auto">
            <a:xfrm rot="10800000" flipV="1">
              <a:off x="4786311" y="6122891"/>
              <a:ext cx="1500198" cy="2"/>
            </a:xfrm>
            <a:prstGeom prst="line">
              <a:avLst/>
            </a:prstGeom>
            <a:noFill/>
            <a:ln w="38100">
              <a:solidFill>
                <a:srgbClr val="618FFD"/>
              </a:solidFill>
              <a:round/>
              <a:headEnd type="triangle" w="lg" len="med"/>
              <a:tailEnd type="none" w="lg" len="med"/>
            </a:ln>
          </p:spPr>
        </p:cxnSp>
        <p:sp>
          <p:nvSpPr>
            <p:cNvPr id="40" name="Text Box 17"/>
            <p:cNvSpPr txBox="1">
              <a:spLocks noChangeArrowheads="1"/>
            </p:cNvSpPr>
            <p:nvPr/>
          </p:nvSpPr>
          <p:spPr bwMode="auto">
            <a:xfrm>
              <a:off x="4423420" y="3219129"/>
              <a:ext cx="1773452"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Gozzo </a:t>
              </a:r>
              <a:r>
                <a:rPr lang="it-IT" sz="1400" dirty="0" err="1" smtClean="0">
                  <a:latin typeface="+mn-lt"/>
                  <a:ea typeface="ＭＳ Ｐゴシック" pitchFamily="-1" charset="-128"/>
                  <a:cs typeface="ＭＳ Ｐゴシック" pitchFamily="-1" charset="-128"/>
                </a:rPr>
                <a:t>multinodulare</a:t>
              </a:r>
              <a:r>
                <a:rPr lang="it-IT" sz="1400" dirty="0" smtClean="0">
                  <a:latin typeface="+mn-lt"/>
                  <a:ea typeface="ＭＳ Ｐゴシック" pitchFamily="-1" charset="-128"/>
                  <a:cs typeface="ＭＳ Ｐゴシック" pitchFamily="-1" charset="-128"/>
                </a:rPr>
                <a:t> in area iodio-carente</a:t>
              </a:r>
            </a:p>
            <a:p>
              <a:pPr algn="ctr">
                <a:defRPr/>
              </a:pPr>
              <a:r>
                <a:rPr lang="it-IT" sz="1400" dirty="0" smtClean="0">
                  <a:ea typeface="ＭＳ Ｐゴシック" pitchFamily="-1" charset="-128"/>
                  <a:cs typeface="ＭＳ Ｐゴシック" pitchFamily="-1" charset="-128"/>
                </a:rPr>
                <a:t>(?)</a:t>
              </a:r>
              <a:endParaRPr lang="it-IT" sz="1400" dirty="0" smtClean="0">
                <a:latin typeface="+mn-lt"/>
                <a:ea typeface="ＭＳ Ｐゴシック" pitchFamily="-1" charset="-128"/>
                <a:cs typeface="ＭＳ Ｐゴシック" pitchFamily="-1" charset="-128"/>
              </a:endParaRPr>
            </a:p>
          </p:txBody>
        </p:sp>
        <p:cxnSp>
          <p:nvCxnSpPr>
            <p:cNvPr id="43" name="Connettore 1 51"/>
            <p:cNvCxnSpPr>
              <a:cxnSpLocks noChangeShapeType="1"/>
            </p:cNvCxnSpPr>
            <p:nvPr/>
          </p:nvCxnSpPr>
          <p:spPr bwMode="auto">
            <a:xfrm rot="5400000">
              <a:off x="5166476" y="3063735"/>
              <a:ext cx="285752" cy="1588"/>
            </a:xfrm>
            <a:prstGeom prst="line">
              <a:avLst/>
            </a:prstGeom>
            <a:noFill/>
            <a:ln w="38100">
              <a:solidFill>
                <a:srgbClr val="618FFD"/>
              </a:solidFill>
              <a:round/>
              <a:headEnd/>
              <a:tailEnd type="none" w="lg" len="med"/>
            </a:ln>
          </p:spPr>
        </p:cxnSp>
        <p:cxnSp>
          <p:nvCxnSpPr>
            <p:cNvPr id="84" name="Connettore 1 51"/>
            <p:cNvCxnSpPr>
              <a:cxnSpLocks noChangeShapeType="1"/>
              <a:stCxn id="40" idx="2"/>
            </p:cNvCxnSpPr>
            <p:nvPr/>
          </p:nvCxnSpPr>
          <p:spPr bwMode="auto">
            <a:xfrm flipH="1">
              <a:off x="5306972" y="4173236"/>
              <a:ext cx="3175" cy="249402"/>
            </a:xfrm>
            <a:prstGeom prst="line">
              <a:avLst/>
            </a:prstGeom>
            <a:noFill/>
            <a:ln w="38100">
              <a:solidFill>
                <a:srgbClr val="618FFD"/>
              </a:solidFill>
              <a:round/>
              <a:headEnd/>
              <a:tailEnd type="none" w="lg" len="med"/>
            </a:ln>
          </p:spPr>
        </p:cxnSp>
        <p:cxnSp>
          <p:nvCxnSpPr>
            <p:cNvPr id="87" name="Connettore 1 86"/>
            <p:cNvCxnSpPr/>
            <p:nvPr/>
          </p:nvCxnSpPr>
          <p:spPr bwMode="auto">
            <a:xfrm flipH="1">
              <a:off x="5306737" y="4408379"/>
              <a:ext cx="2789091" cy="14258"/>
            </a:xfrm>
            <a:prstGeom prst="line">
              <a:avLst/>
            </a:prstGeom>
            <a:noFill/>
            <a:ln w="38100">
              <a:solidFill>
                <a:srgbClr val="618FFD"/>
              </a:solidFill>
              <a:round/>
              <a:headEnd type="triangle" w="lg" len="med"/>
              <a:tailEnd type="none" w="lg" len="med"/>
            </a:ln>
          </p:spPr>
        </p:cxnSp>
        <p:cxnSp>
          <p:nvCxnSpPr>
            <p:cNvPr id="89" name="Connettore 1 88"/>
            <p:cNvCxnSpPr/>
            <p:nvPr/>
          </p:nvCxnSpPr>
          <p:spPr bwMode="auto">
            <a:xfrm flipH="1">
              <a:off x="4083478" y="5174312"/>
              <a:ext cx="4250930" cy="19463"/>
            </a:xfrm>
            <a:prstGeom prst="line">
              <a:avLst/>
            </a:prstGeom>
            <a:noFill/>
            <a:ln w="38100">
              <a:solidFill>
                <a:srgbClr val="618FFD"/>
              </a:solidFill>
              <a:round/>
              <a:headEnd/>
              <a:tailEnd type="triangle" w="lg" len="med"/>
            </a:ln>
          </p:spPr>
        </p:cxnSp>
      </p:grpSp>
      <p:sp>
        <p:nvSpPr>
          <p:cNvPr id="50" name="CasellaDiTesto 49"/>
          <p:cNvSpPr txBox="1"/>
          <p:nvPr/>
        </p:nvSpPr>
        <p:spPr>
          <a:xfrm>
            <a:off x="1499659" y="188641"/>
            <a:ext cx="6586037" cy="369332"/>
          </a:xfrm>
          <a:prstGeom prst="rect">
            <a:avLst/>
          </a:prstGeom>
          <a:noFill/>
        </p:spPr>
        <p:txBody>
          <a:bodyPr wrap="square" rtlCol="0">
            <a:spAutoFit/>
          </a:bodyPr>
          <a:lstStyle/>
          <a:p>
            <a:pPr algn="ctr"/>
            <a:r>
              <a:rPr lang="it-IT" b="1" dirty="0" smtClean="0">
                <a:solidFill>
                  <a:schemeClr val="tx2">
                    <a:lumMod val="75000"/>
                  </a:schemeClr>
                </a:solidFill>
                <a:latin typeface="+mj-lt"/>
              </a:rPr>
              <a:t>IL RUOLO DELLA SCINTIGRAFIA TIROIDEA</a:t>
            </a:r>
            <a:endParaRPr lang="it-IT" b="1" dirty="0">
              <a:solidFill>
                <a:schemeClr val="tx2">
                  <a:lumMod val="75000"/>
                </a:schemeClr>
              </a:solidFill>
              <a:latin typeface="+mj-lt"/>
            </a:endParaRPr>
          </a:p>
        </p:txBody>
      </p:sp>
      <p:sp>
        <p:nvSpPr>
          <p:cNvPr id="49" name="Text Box 17"/>
          <p:cNvSpPr txBox="1">
            <a:spLocks noChangeArrowheads="1"/>
          </p:cNvSpPr>
          <p:nvPr/>
        </p:nvSpPr>
        <p:spPr bwMode="auto">
          <a:xfrm>
            <a:off x="2151483" y="3221897"/>
            <a:ext cx="1627123" cy="951339"/>
          </a:xfrm>
          <a:prstGeom prst="rect">
            <a:avLst/>
          </a:prstGeom>
          <a:solidFill>
            <a:schemeClr val="bg1"/>
          </a:solidFill>
          <a:ln w="12700">
            <a:solidFill>
              <a:srgbClr val="618FFD"/>
            </a:solidFill>
            <a:miter lim="800000"/>
            <a:headEnd/>
            <a:tailEnd/>
          </a:ln>
          <a:effectLst/>
        </p:spPr>
        <p:txBody>
          <a:bodyPr wrap="square">
            <a:noAutofit/>
          </a:bodyPr>
          <a:lstStyle/>
          <a:p>
            <a:pPr algn="ctr">
              <a:defRPr/>
            </a:pPr>
            <a:r>
              <a:rPr lang="it-IT" sz="1400" dirty="0" smtClean="0">
                <a:latin typeface="+mn-lt"/>
                <a:ea typeface="ＭＳ Ｐゴシック" pitchFamily="-1" charset="-128"/>
                <a:cs typeface="ＭＳ Ｐゴシック" pitchFamily="-1" charset="-128"/>
              </a:rPr>
              <a:t>Caratteristiche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spTree>
    <p:extLst>
      <p:ext uri="{BB962C8B-B14F-4D97-AF65-F5344CB8AC3E}">
        <p14:creationId xmlns:p14="http://schemas.microsoft.com/office/powerpoint/2010/main" val="2707333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2159316"/>
            <a:ext cx="9143999" cy="1528624"/>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Ed ora al radiologo...</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3806653" y="5140162"/>
            <a:ext cx="1571264" cy="584775"/>
          </a:xfrm>
          <a:prstGeom prst="rect">
            <a:avLst/>
          </a:prstGeom>
          <a:noFill/>
        </p:spPr>
        <p:txBody>
          <a:bodyPr wrap="none" rtlCol="0">
            <a:spAutoFit/>
          </a:bodyPr>
          <a:lstStyle/>
          <a:p>
            <a:pPr algn="just"/>
            <a:r>
              <a:rPr lang="it-IT" sz="3200" i="1" dirty="0" smtClean="0">
                <a:latin typeface="Arial Narrow"/>
                <a:cs typeface="Arial Narrow"/>
              </a:rPr>
              <a:t>Dr </a:t>
            </a:r>
            <a:r>
              <a:rPr lang="it-IT" sz="3200" i="1" dirty="0" err="1" smtClean="0">
                <a:latin typeface="Arial Narrow"/>
                <a:cs typeface="Arial Narrow"/>
              </a:rPr>
              <a:t>Miclini</a:t>
            </a:r>
            <a:endParaRPr lang="it-IT" sz="3200" i="1" dirty="0">
              <a:latin typeface="Arial Narrow"/>
              <a:cs typeface="Arial Narrow"/>
            </a:endParaRPr>
          </a:p>
        </p:txBody>
      </p:sp>
    </p:spTree>
    <p:extLst>
      <p:ext uri="{BB962C8B-B14F-4D97-AF65-F5344CB8AC3E}">
        <p14:creationId xmlns:p14="http://schemas.microsoft.com/office/powerpoint/2010/main" val="3536938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194" y="1988840"/>
            <a:ext cx="7936882" cy="1107996"/>
          </a:xfrm>
          <a:prstGeom prst="rect">
            <a:avLst/>
          </a:prstGeom>
          <a:noFill/>
        </p:spPr>
        <p:txBody>
          <a:bodyPr wrap="square" rtlCol="0">
            <a:spAutoFit/>
          </a:bodyPr>
          <a:lstStyle/>
          <a:p>
            <a:pPr algn="ctr"/>
            <a:r>
              <a:rPr lang="it-IT" sz="6600" b="1" dirty="0" smtClean="0">
                <a:solidFill>
                  <a:srgbClr val="00CCFF"/>
                </a:solidFill>
                <a:latin typeface="Arial Narrow"/>
                <a:cs typeface="Arial Narrow"/>
              </a:rPr>
              <a:t>Il ruolo dell’ecografia</a:t>
            </a:r>
            <a:endParaRPr lang="it-IT" sz="6600" b="1" dirty="0">
              <a:solidFill>
                <a:srgbClr val="00CCFF"/>
              </a:solidFill>
              <a:latin typeface="Arial Narrow"/>
              <a:cs typeface="Arial Narrow"/>
            </a:endParaRPr>
          </a:p>
        </p:txBody>
      </p:sp>
    </p:spTree>
    <p:extLst>
      <p:ext uri="{BB962C8B-B14F-4D97-AF65-F5344CB8AC3E}">
        <p14:creationId xmlns:p14="http://schemas.microsoft.com/office/powerpoint/2010/main" val="341197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22194" y="1988840"/>
            <a:ext cx="7936882" cy="2123658"/>
          </a:xfrm>
          <a:prstGeom prst="rect">
            <a:avLst/>
          </a:prstGeom>
          <a:noFill/>
        </p:spPr>
        <p:txBody>
          <a:bodyPr wrap="square" rtlCol="0">
            <a:spAutoFit/>
          </a:bodyPr>
          <a:lstStyle/>
          <a:p>
            <a:pPr algn="ctr"/>
            <a:r>
              <a:rPr lang="it-IT" sz="6600" b="1" dirty="0" smtClean="0">
                <a:solidFill>
                  <a:srgbClr val="00CCFF"/>
                </a:solidFill>
                <a:latin typeface="Arial Narrow"/>
                <a:cs typeface="Arial Narrow"/>
              </a:rPr>
              <a:t>Il ruolo della scintigrafia</a:t>
            </a:r>
            <a:endParaRPr lang="it-IT" sz="6600" b="1" dirty="0">
              <a:solidFill>
                <a:srgbClr val="00CCFF"/>
              </a:solidFill>
              <a:latin typeface="Arial Narrow"/>
              <a:cs typeface="Arial Narrow"/>
            </a:endParaRPr>
          </a:p>
        </p:txBody>
      </p:sp>
    </p:spTree>
    <p:extLst>
      <p:ext uri="{BB962C8B-B14F-4D97-AF65-F5344CB8AC3E}">
        <p14:creationId xmlns:p14="http://schemas.microsoft.com/office/powerpoint/2010/main" val="182538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05" name="Text Box 17"/>
          <p:cNvSpPr txBox="1">
            <a:spLocks noChangeArrowheads="1"/>
          </p:cNvSpPr>
          <p:nvPr/>
        </p:nvSpPr>
        <p:spPr bwMode="auto">
          <a:xfrm>
            <a:off x="846667" y="1447801"/>
            <a:ext cx="3048000" cy="646331"/>
          </a:xfrm>
          <a:prstGeom prst="rect">
            <a:avLst/>
          </a:prstGeom>
          <a:noFill/>
          <a:ln w="12700">
            <a:solidFill>
              <a:srgbClr val="618FFD"/>
            </a:solidFill>
            <a:miter lim="800000"/>
            <a:headEnd/>
            <a:tailEnd/>
          </a:ln>
          <a:effectLst/>
        </p:spPr>
        <p:txBody>
          <a:bodyPr>
            <a:spAutoFit/>
          </a:bodyPr>
          <a:lstStyle/>
          <a:p>
            <a:pPr algn="ctr">
              <a:defRPr/>
            </a:pPr>
            <a:r>
              <a:rPr lang="it-IT" dirty="0">
                <a:latin typeface="+mj-lt"/>
                <a:ea typeface="ＭＳ Ｐゴシック" pitchFamily="-1" charset="-128"/>
                <a:cs typeface="ＭＳ Ｐゴシック" pitchFamily="-1" charset="-128"/>
              </a:rPr>
              <a:t>Alterazioni diffuse o </a:t>
            </a:r>
          </a:p>
          <a:p>
            <a:pPr algn="ctr">
              <a:defRPr/>
            </a:pPr>
            <a:r>
              <a:rPr lang="it-IT" dirty="0">
                <a:latin typeface="+mj-lt"/>
                <a:ea typeface="ＭＳ Ｐゴシック" pitchFamily="-1" charset="-128"/>
                <a:cs typeface="ＭＳ Ｐゴシック" pitchFamily="-1" charset="-128"/>
              </a:rPr>
              <a:t>focali non nodulari</a:t>
            </a:r>
          </a:p>
        </p:txBody>
      </p:sp>
      <p:sp>
        <p:nvSpPr>
          <p:cNvPr id="28" name="CasellaDiTesto 27"/>
          <p:cNvSpPr txBox="1">
            <a:spLocks noChangeArrowheads="1"/>
          </p:cNvSpPr>
          <p:nvPr/>
        </p:nvSpPr>
        <p:spPr bwMode="auto">
          <a:xfrm>
            <a:off x="0" y="4419222"/>
            <a:ext cx="9952074" cy="1446550"/>
          </a:xfrm>
          <a:prstGeom prst="rect">
            <a:avLst/>
          </a:prstGeom>
          <a:noFill/>
          <a:ln w="9525">
            <a:noFill/>
            <a:miter lim="800000"/>
            <a:headEnd/>
            <a:tailEnd/>
          </a:ln>
        </p:spPr>
        <p:txBody>
          <a:bodyPr wrap="square">
            <a:spAutoFit/>
          </a:bodyPr>
          <a:lstStyle/>
          <a:p>
            <a:r>
              <a:rPr lang="it-IT" b="1" dirty="0" smtClean="0">
                <a:effectLst>
                  <a:outerShdw blurRad="38100" dist="38100" dir="2700000" algn="tl">
                    <a:srgbClr val="000000">
                      <a:alpha val="43137"/>
                    </a:srgbClr>
                  </a:outerShdw>
                </a:effectLst>
                <a:latin typeface="Comic Sans MS" pitchFamily="-1" charset="0"/>
              </a:rPr>
              <a:t>	</a:t>
            </a:r>
            <a:endParaRPr lang="it-IT" sz="2600" b="1" dirty="0">
              <a:solidFill>
                <a:schemeClr val="tx2">
                  <a:lumMod val="60000"/>
                  <a:lumOff val="40000"/>
                </a:schemeClr>
              </a:solidFill>
              <a:latin typeface="Arial Narrow" pitchFamily="34" charset="0"/>
            </a:endParaRPr>
          </a:p>
          <a:p>
            <a:pPr>
              <a:lnSpc>
                <a:spcPct val="150000"/>
              </a:lnSpc>
            </a:pPr>
            <a:r>
              <a:rPr lang="it-IT" sz="2000" dirty="0">
                <a:latin typeface="Comic Sans MS" pitchFamily="-1" charset="0"/>
              </a:rPr>
              <a:t>		</a:t>
            </a:r>
            <a:endParaRPr lang="it-IT" sz="2000" dirty="0">
              <a:latin typeface="Times New Roman" pitchFamily="18" charset="0"/>
              <a:cs typeface="Times New Roman" pitchFamily="18" charset="0"/>
            </a:endParaRPr>
          </a:p>
          <a:p>
            <a:r>
              <a:rPr lang="it-IT" sz="2000" dirty="0">
                <a:latin typeface="Comic Sans MS" pitchFamily="-1" charset="0"/>
              </a:rPr>
              <a:t>	</a:t>
            </a:r>
          </a:p>
          <a:p>
            <a:endParaRPr lang="it-IT" sz="2000" dirty="0">
              <a:latin typeface="Comic Sans MS" pitchFamily="-1" charset="0"/>
            </a:endParaRPr>
          </a:p>
        </p:txBody>
      </p:sp>
      <p:sp>
        <p:nvSpPr>
          <p:cNvPr id="17412" name="CasellaDiTesto 30"/>
          <p:cNvSpPr txBox="1">
            <a:spLocks noChangeArrowheads="1"/>
          </p:cNvSpPr>
          <p:nvPr/>
        </p:nvSpPr>
        <p:spPr bwMode="auto">
          <a:xfrm>
            <a:off x="135467" y="381001"/>
            <a:ext cx="8974667" cy="1446550"/>
          </a:xfrm>
          <a:prstGeom prst="rect">
            <a:avLst/>
          </a:prstGeom>
          <a:noFill/>
          <a:ln w="9525">
            <a:noFill/>
            <a:miter lim="800000"/>
            <a:headEnd/>
            <a:tailEnd/>
          </a:ln>
        </p:spPr>
        <p:txBody>
          <a:bodyPr>
            <a:spAutoFit/>
          </a:bodyPr>
          <a:lstStyle/>
          <a:p>
            <a:r>
              <a:rPr lang="it-IT" sz="2600" b="1" dirty="0">
                <a:solidFill>
                  <a:schemeClr val="tx2">
                    <a:lumMod val="60000"/>
                    <a:lumOff val="40000"/>
                  </a:schemeClr>
                </a:solidFill>
                <a:latin typeface="Arial Narrow" pitchFamily="34" charset="0"/>
              </a:rPr>
              <a:t>Ecografia</a:t>
            </a:r>
            <a:r>
              <a:rPr lang="it-IT" sz="2400" dirty="0">
                <a:solidFill>
                  <a:schemeClr val="tx2">
                    <a:lumMod val="60000"/>
                    <a:lumOff val="40000"/>
                  </a:schemeClr>
                </a:solidFill>
                <a:latin typeface="Arial Narrow" pitchFamily="34" charset="0"/>
              </a:rPr>
              <a:t> </a:t>
            </a:r>
            <a:r>
              <a:rPr lang="it-IT" sz="2400" b="1" dirty="0" smtClean="0">
                <a:solidFill>
                  <a:schemeClr val="tx2">
                    <a:lumMod val="60000"/>
                    <a:lumOff val="40000"/>
                  </a:schemeClr>
                </a:solidFill>
                <a:latin typeface="Times New Roman" pitchFamily="18" charset="0"/>
                <a:cs typeface="Times New Roman" pitchFamily="18" charset="0"/>
              </a:rPr>
              <a:t> </a:t>
            </a:r>
            <a:r>
              <a:rPr lang="it-IT" sz="2400" b="1" dirty="0" smtClean="0">
                <a:solidFill>
                  <a:schemeClr val="tx2">
                    <a:lumMod val="60000"/>
                    <a:lumOff val="40000"/>
                  </a:schemeClr>
                </a:solidFill>
                <a:latin typeface="Wingdings" pitchFamily="-1" charset="2"/>
              </a:rPr>
              <a:t></a:t>
            </a:r>
            <a:r>
              <a:rPr lang="it-IT" sz="2400" dirty="0" smtClean="0">
                <a:solidFill>
                  <a:schemeClr val="tx2">
                    <a:lumMod val="60000"/>
                    <a:lumOff val="40000"/>
                  </a:schemeClr>
                </a:solidFill>
                <a:latin typeface="Arial Narrow" pitchFamily="34" charset="0"/>
              </a:rPr>
              <a:t> </a:t>
            </a:r>
            <a:r>
              <a:rPr lang="it-IT" sz="2400" dirty="0">
                <a:latin typeface="Arial Narrow" pitchFamily="34" charset="0"/>
              </a:rPr>
              <a:t>Indagine fondamentale nella patologia tiroidea</a:t>
            </a:r>
          </a:p>
          <a:p>
            <a:r>
              <a:rPr lang="it-IT" sz="2400" dirty="0" smtClean="0">
                <a:latin typeface="Arial Narrow" pitchFamily="34" charset="0"/>
              </a:rPr>
              <a:t> Quali </a:t>
            </a:r>
            <a:r>
              <a:rPr lang="it-IT" sz="2400" dirty="0">
                <a:latin typeface="Arial Narrow" pitchFamily="34" charset="0"/>
              </a:rPr>
              <a:t>informazioni deve fornire:</a:t>
            </a:r>
          </a:p>
          <a:p>
            <a:r>
              <a:rPr lang="it-IT" dirty="0">
                <a:latin typeface="Comic Sans MS" pitchFamily="-1" charset="0"/>
              </a:rPr>
              <a:t>	</a:t>
            </a:r>
            <a:endParaRPr lang="it-IT" sz="2000" dirty="0">
              <a:latin typeface="Comic Sans MS" pitchFamily="-1" charset="0"/>
            </a:endParaRPr>
          </a:p>
          <a:p>
            <a:r>
              <a:rPr lang="it-IT" sz="2000" dirty="0">
                <a:latin typeface="Comic Sans MS" pitchFamily="-1" charset="0"/>
              </a:rPr>
              <a:t>	</a:t>
            </a:r>
          </a:p>
        </p:txBody>
      </p:sp>
      <p:sp>
        <p:nvSpPr>
          <p:cNvPr id="42" name="Text Box 17"/>
          <p:cNvSpPr txBox="1">
            <a:spLocks noChangeArrowheads="1"/>
          </p:cNvSpPr>
          <p:nvPr/>
        </p:nvSpPr>
        <p:spPr bwMode="auto">
          <a:xfrm>
            <a:off x="5858933" y="1245781"/>
            <a:ext cx="1354667" cy="369332"/>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Nodulo/i</a:t>
            </a:r>
          </a:p>
        </p:txBody>
      </p:sp>
      <p:grpSp>
        <p:nvGrpSpPr>
          <p:cNvPr id="2" name="Gruppo 67"/>
          <p:cNvGrpSpPr>
            <a:grpSpLocks/>
          </p:cNvGrpSpPr>
          <p:nvPr/>
        </p:nvGrpSpPr>
        <p:grpSpPr bwMode="auto">
          <a:xfrm>
            <a:off x="4639733" y="2057401"/>
            <a:ext cx="4199467" cy="1512332"/>
            <a:chOff x="5219700" y="2057400"/>
            <a:chExt cx="4724400" cy="1512051"/>
          </a:xfrm>
        </p:grpSpPr>
        <p:cxnSp>
          <p:nvCxnSpPr>
            <p:cNvPr id="17426" name="Connettore 1 42"/>
            <p:cNvCxnSpPr>
              <a:cxnSpLocks noChangeShapeType="1"/>
            </p:cNvCxnSpPr>
            <p:nvPr/>
          </p:nvCxnSpPr>
          <p:spPr bwMode="auto">
            <a:xfrm>
              <a:off x="7962900" y="2057400"/>
              <a:ext cx="822960" cy="822960"/>
            </a:xfrm>
            <a:prstGeom prst="line">
              <a:avLst/>
            </a:prstGeom>
            <a:noFill/>
            <a:ln w="38100">
              <a:solidFill>
                <a:srgbClr val="618FFD"/>
              </a:solidFill>
              <a:round/>
              <a:headEnd/>
              <a:tailEnd type="triangle" w="lg" len="med"/>
            </a:ln>
          </p:spPr>
        </p:cxnSp>
        <p:cxnSp>
          <p:nvCxnSpPr>
            <p:cNvPr id="17427" name="Connettore 1 46"/>
            <p:cNvCxnSpPr>
              <a:cxnSpLocks noChangeShapeType="1"/>
            </p:cNvCxnSpPr>
            <p:nvPr/>
          </p:nvCxnSpPr>
          <p:spPr bwMode="auto">
            <a:xfrm rot="5400000">
              <a:off x="6226810" y="2117090"/>
              <a:ext cx="881380" cy="762000"/>
            </a:xfrm>
            <a:prstGeom prst="line">
              <a:avLst/>
            </a:prstGeom>
            <a:noFill/>
            <a:ln w="38100">
              <a:solidFill>
                <a:srgbClr val="618FFD"/>
              </a:solidFill>
              <a:round/>
              <a:headEnd/>
              <a:tailEnd type="triangle" w="lg" len="med"/>
            </a:ln>
          </p:spPr>
        </p:cxnSp>
        <p:sp>
          <p:nvSpPr>
            <p:cNvPr id="49" name="Text Box 17"/>
            <p:cNvSpPr txBox="1">
              <a:spLocks noChangeArrowheads="1"/>
            </p:cNvSpPr>
            <p:nvPr/>
          </p:nvSpPr>
          <p:spPr bwMode="auto">
            <a:xfrm>
              <a:off x="52197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solido</a:t>
              </a:r>
            </a:p>
          </p:txBody>
        </p:sp>
        <p:sp>
          <p:nvSpPr>
            <p:cNvPr id="50" name="Text Box 17"/>
            <p:cNvSpPr txBox="1">
              <a:spLocks noChangeArrowheads="1"/>
            </p:cNvSpPr>
            <p:nvPr/>
          </p:nvSpPr>
          <p:spPr bwMode="auto">
            <a:xfrm>
              <a:off x="68199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misto</a:t>
              </a:r>
            </a:p>
          </p:txBody>
        </p:sp>
        <p:sp>
          <p:nvSpPr>
            <p:cNvPr id="51" name="Text Box 17"/>
            <p:cNvSpPr txBox="1">
              <a:spLocks noChangeArrowheads="1"/>
            </p:cNvSpPr>
            <p:nvPr/>
          </p:nvSpPr>
          <p:spPr bwMode="auto">
            <a:xfrm>
              <a:off x="84201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cistico</a:t>
              </a:r>
            </a:p>
          </p:txBody>
        </p:sp>
        <p:cxnSp>
          <p:nvCxnSpPr>
            <p:cNvPr id="17431" name="Connettore 1 51"/>
            <p:cNvCxnSpPr>
              <a:cxnSpLocks noChangeShapeType="1"/>
            </p:cNvCxnSpPr>
            <p:nvPr/>
          </p:nvCxnSpPr>
          <p:spPr bwMode="auto">
            <a:xfrm rot="5400000">
              <a:off x="6973094" y="2590006"/>
              <a:ext cx="1066800" cy="1588"/>
            </a:xfrm>
            <a:prstGeom prst="line">
              <a:avLst/>
            </a:prstGeom>
            <a:noFill/>
            <a:ln w="38100">
              <a:solidFill>
                <a:srgbClr val="618FFD"/>
              </a:solidFill>
              <a:round/>
              <a:headEnd/>
              <a:tailEnd type="triangle" w="lg" len="med"/>
            </a:ln>
          </p:spPr>
        </p:cxnSp>
      </p:grpSp>
      <p:sp>
        <p:nvSpPr>
          <p:cNvPr id="55" name="Rettangolo 54"/>
          <p:cNvSpPr>
            <a:spLocks noChangeArrowheads="1"/>
          </p:cNvSpPr>
          <p:nvPr/>
        </p:nvSpPr>
        <p:spPr bwMode="auto">
          <a:xfrm>
            <a:off x="4368800" y="1639186"/>
            <a:ext cx="4097867" cy="369332"/>
          </a:xfrm>
          <a:prstGeom prst="rect">
            <a:avLst/>
          </a:prstGeom>
          <a:noFill/>
          <a:ln w="9525">
            <a:noFill/>
            <a:miter lim="800000"/>
            <a:headEnd/>
            <a:tailEnd/>
          </a:ln>
        </p:spPr>
        <p:txBody>
          <a:bodyPr>
            <a:spAutoFit/>
          </a:bodyPr>
          <a:lstStyle/>
          <a:p>
            <a:pPr marL="742950" lvl="1" indent="-285750" algn="ctr" eaLnBrk="0" hangingPunct="0">
              <a:spcBef>
                <a:spcPct val="20000"/>
              </a:spcBef>
              <a:buClr>
                <a:srgbClr val="66CCFF"/>
              </a:buClr>
              <a:buSzPct val="80000"/>
            </a:pPr>
            <a:r>
              <a:rPr lang="it-IT" dirty="0">
                <a:latin typeface="+mj-lt"/>
                <a:ea typeface="ＭＳ Ｐゴシック" pitchFamily="-1" charset="-128"/>
              </a:rPr>
              <a:t>Dimensioni  e Morfologia</a:t>
            </a:r>
          </a:p>
        </p:txBody>
      </p:sp>
      <p:grpSp>
        <p:nvGrpSpPr>
          <p:cNvPr id="3" name="Gruppo 68"/>
          <p:cNvGrpSpPr>
            <a:grpSpLocks/>
          </p:cNvGrpSpPr>
          <p:nvPr/>
        </p:nvGrpSpPr>
        <p:grpSpPr bwMode="auto">
          <a:xfrm>
            <a:off x="1253067" y="3184526"/>
            <a:ext cx="3115733" cy="766207"/>
            <a:chOff x="1409700" y="3184525"/>
            <a:chExt cx="3505202" cy="765941"/>
          </a:xfrm>
        </p:grpSpPr>
        <p:grpSp>
          <p:nvGrpSpPr>
            <p:cNvPr id="4" name="Group 28"/>
            <p:cNvGrpSpPr>
              <a:grpSpLocks/>
            </p:cNvGrpSpPr>
            <p:nvPr/>
          </p:nvGrpSpPr>
          <p:grpSpPr bwMode="auto">
            <a:xfrm>
              <a:off x="1409700" y="3184525"/>
              <a:ext cx="1739900" cy="549275"/>
              <a:chOff x="1244" y="3568"/>
              <a:chExt cx="1096" cy="346"/>
            </a:xfrm>
          </p:grpSpPr>
          <p:sp>
            <p:nvSpPr>
              <p:cNvPr id="39" name="Text Box 17"/>
              <p:cNvSpPr txBox="1">
                <a:spLocks noChangeArrowheads="1"/>
              </p:cNvSpPr>
              <p:nvPr/>
            </p:nvSpPr>
            <p:spPr bwMode="auto">
              <a:xfrm>
                <a:off x="1510" y="3600"/>
                <a:ext cx="554" cy="250"/>
              </a:xfrm>
              <a:prstGeom prst="rect">
                <a:avLst/>
              </a:prstGeom>
              <a:noFill/>
              <a:ln w="12700">
                <a:noFill/>
                <a:miter lim="800000"/>
                <a:headEnd/>
                <a:tailEnd/>
              </a:ln>
              <a:effectLst/>
            </p:spPr>
            <p:txBody>
              <a:bodyPr wrap="none">
                <a:spAutoFit/>
              </a:bodyPr>
              <a:lstStyle/>
              <a:p>
                <a:pPr defTabSz="762000" eaLnBrk="0" hangingPunct="0">
                  <a:defRPr/>
                </a:pPr>
                <a:r>
                  <a:rPr lang="it-IT" sz="2000" dirty="0">
                    <a:solidFill>
                      <a:srgbClr val="FF0000"/>
                    </a:solidFill>
                    <a:latin typeface="+mn-lt"/>
                    <a:cs typeface="+mn-cs"/>
                  </a:rPr>
                  <a:t>FNAC</a:t>
                </a:r>
              </a:p>
            </p:txBody>
          </p:sp>
          <p:sp>
            <p:nvSpPr>
              <p:cNvPr id="40" name="Rectangle 23"/>
              <p:cNvSpPr>
                <a:spLocks noChangeArrowheads="1"/>
              </p:cNvSpPr>
              <p:nvPr/>
            </p:nvSpPr>
            <p:spPr bwMode="auto">
              <a:xfrm>
                <a:off x="1244" y="3568"/>
                <a:ext cx="1096" cy="346"/>
              </a:xfrm>
              <a:prstGeom prst="rect">
                <a:avLst/>
              </a:prstGeom>
              <a:noFill/>
              <a:ln w="12700">
                <a:solidFill>
                  <a:schemeClr val="tx1"/>
                </a:solidFill>
                <a:miter lim="800000"/>
                <a:headEnd/>
                <a:tailEnd/>
              </a:ln>
              <a:effectLst/>
            </p:spPr>
            <p:txBody>
              <a:bodyPr wrap="none" anchor="ctr"/>
              <a:lstStyle/>
              <a:p>
                <a:pPr eaLnBrk="0" hangingPunct="0">
                  <a:defRPr/>
                </a:pPr>
                <a:endParaRPr lang="it-IT">
                  <a:latin typeface="+mn-lt"/>
                  <a:cs typeface="+mn-cs"/>
                </a:endParaRPr>
              </a:p>
            </p:txBody>
          </p:sp>
        </p:grpSp>
        <p:cxnSp>
          <p:nvCxnSpPr>
            <p:cNvPr id="17422" name="Connettore 7 59"/>
            <p:cNvCxnSpPr>
              <a:cxnSpLocks noChangeShapeType="1"/>
            </p:cNvCxnSpPr>
            <p:nvPr/>
          </p:nvCxnSpPr>
          <p:spPr bwMode="auto">
            <a:xfrm rot="10800000" flipV="1">
              <a:off x="3543301" y="3352798"/>
              <a:ext cx="1371601" cy="228601"/>
            </a:xfrm>
            <a:prstGeom prst="curvedConnector3">
              <a:avLst>
                <a:gd name="adj1" fmla="val 50000"/>
              </a:avLst>
            </a:prstGeom>
            <a:noFill/>
            <a:ln w="57150">
              <a:solidFill>
                <a:srgbClr val="618FFD"/>
              </a:solidFill>
              <a:round/>
              <a:headEnd/>
              <a:tailEnd type="triangle" w="lg" len="med"/>
            </a:ln>
          </p:spPr>
        </p:cxnSp>
        <p:sp>
          <p:nvSpPr>
            <p:cNvPr id="67" name="CasellaDiTesto 66"/>
            <p:cNvSpPr txBox="1"/>
            <p:nvPr/>
          </p:nvSpPr>
          <p:spPr>
            <a:xfrm>
              <a:off x="3848101" y="3581262"/>
              <a:ext cx="838200" cy="369204"/>
            </a:xfrm>
            <a:prstGeom prst="rect">
              <a:avLst/>
            </a:prstGeom>
            <a:noFill/>
          </p:spPr>
          <p:txBody>
            <a:bodyPr>
              <a:spAutoFit/>
            </a:bodyPr>
            <a:lstStyle/>
            <a:p>
              <a:pPr>
                <a:defRPr/>
              </a:pPr>
              <a:r>
                <a:rPr lang="it-IT" dirty="0">
                  <a:latin typeface="+mn-lt"/>
                  <a:ea typeface="Arial" pitchFamily="-1" charset="0"/>
                  <a:cs typeface="Arial" pitchFamily="-1" charset="0"/>
                </a:rPr>
                <a:t>+/-</a:t>
              </a:r>
            </a:p>
          </p:txBody>
        </p:sp>
      </p:grpSp>
      <p:grpSp>
        <p:nvGrpSpPr>
          <p:cNvPr id="5" name="Gruppo 9"/>
          <p:cNvGrpSpPr>
            <a:grpSpLocks/>
          </p:cNvGrpSpPr>
          <p:nvPr/>
        </p:nvGrpSpPr>
        <p:grpSpPr bwMode="auto">
          <a:xfrm>
            <a:off x="1066800" y="3950733"/>
            <a:ext cx="6604000" cy="2514600"/>
            <a:chOff x="0" y="2819400"/>
            <a:chExt cx="10287000" cy="2895600"/>
          </a:xfrm>
        </p:grpSpPr>
        <p:pic>
          <p:nvPicPr>
            <p:cNvPr id="17418" name="Immagine 5" descr="finocchiaro_20120612145927_1505250.bmp"/>
            <p:cNvPicPr>
              <a:picLocks noChangeAspect="1"/>
            </p:cNvPicPr>
            <p:nvPr/>
          </p:nvPicPr>
          <p:blipFill>
            <a:blip r:embed="rId2" cstate="print">
              <a:lum bright="-10000"/>
            </a:blip>
            <a:srcRect l="30949" t="23502" r="8722" b="3825"/>
            <a:stretch>
              <a:fillRect/>
            </a:stretch>
          </p:blipFill>
          <p:spPr bwMode="auto">
            <a:xfrm>
              <a:off x="0" y="2819400"/>
              <a:ext cx="3162300" cy="2895600"/>
            </a:xfrm>
            <a:prstGeom prst="rect">
              <a:avLst/>
            </a:prstGeom>
            <a:noFill/>
            <a:ln w="9525">
              <a:noFill/>
              <a:miter lim="800000"/>
              <a:headEnd/>
              <a:tailEnd/>
            </a:ln>
          </p:spPr>
        </p:pic>
        <p:pic>
          <p:nvPicPr>
            <p:cNvPr id="17419" name="Immagine 8" descr="galbiati_20120612152347_1524310.bmp"/>
            <p:cNvPicPr>
              <a:picLocks noChangeAspect="1"/>
            </p:cNvPicPr>
            <p:nvPr/>
          </p:nvPicPr>
          <p:blipFill>
            <a:blip r:embed="rId3" cstate="print"/>
            <a:srcRect l="30153" t="21397" r="10526" b="14812"/>
            <a:stretch>
              <a:fillRect/>
            </a:stretch>
          </p:blipFill>
          <p:spPr bwMode="auto">
            <a:xfrm>
              <a:off x="6743699" y="2819400"/>
              <a:ext cx="3543301" cy="2895600"/>
            </a:xfrm>
            <a:prstGeom prst="rect">
              <a:avLst/>
            </a:prstGeom>
            <a:noFill/>
            <a:ln w="9525">
              <a:noFill/>
              <a:miter lim="800000"/>
              <a:headEnd/>
              <a:tailEnd/>
            </a:ln>
          </p:spPr>
        </p:pic>
        <p:pic>
          <p:nvPicPr>
            <p:cNvPr id="17420" name="Immagine 9" descr="galbiati_20120612152347_1523530.bmp"/>
            <p:cNvPicPr>
              <a:picLocks noChangeAspect="1"/>
            </p:cNvPicPr>
            <p:nvPr/>
          </p:nvPicPr>
          <p:blipFill>
            <a:blip r:embed="rId4" cstate="print"/>
            <a:srcRect l="30074" t="21295" r="7414" b="14925"/>
            <a:stretch>
              <a:fillRect/>
            </a:stretch>
          </p:blipFill>
          <p:spPr bwMode="auto">
            <a:xfrm>
              <a:off x="3165231" y="2819400"/>
              <a:ext cx="3733800" cy="2895600"/>
            </a:xfrm>
            <a:prstGeom prst="rect">
              <a:avLst/>
            </a:prstGeom>
            <a:noFill/>
            <a:ln w="9525">
              <a:noFill/>
              <a:miter lim="800000"/>
              <a:headEnd/>
              <a:tailEnd/>
            </a:ln>
          </p:spPr>
        </p:pic>
      </p:grpSp>
    </p:spTree>
    <p:extLst>
      <p:ext uri="{BB962C8B-B14F-4D97-AF65-F5344CB8AC3E}">
        <p14:creationId xmlns:p14="http://schemas.microsoft.com/office/powerpoint/2010/main" val="341029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17105"/>
                                        </p:tgtEl>
                                        <p:attrNameLst>
                                          <p:attrName>style.visibility</p:attrName>
                                        </p:attrNameLst>
                                      </p:cBhvr>
                                      <p:to>
                                        <p:strVal val="visible"/>
                                      </p:to>
                                    </p:set>
                                    <p:anim calcmode="lin" valueType="num">
                                      <p:cBhvr additive="base">
                                        <p:cTn id="7" dur="500" fill="hold"/>
                                        <p:tgtEl>
                                          <p:spTgt spid="217105"/>
                                        </p:tgtEl>
                                        <p:attrNameLst>
                                          <p:attrName>ppt_x</p:attrName>
                                        </p:attrNameLst>
                                      </p:cBhvr>
                                      <p:tavLst>
                                        <p:tav tm="0">
                                          <p:val>
                                            <p:strVal val="0-#ppt_w/2"/>
                                          </p:val>
                                        </p:tav>
                                        <p:tav tm="100000">
                                          <p:val>
                                            <p:strVal val="#ppt_x"/>
                                          </p:val>
                                        </p:tav>
                                      </p:tavLst>
                                    </p:anim>
                                    <p:anim calcmode="lin" valueType="num">
                                      <p:cBhvr additive="base">
                                        <p:cTn id="8" dur="500" fill="hold"/>
                                        <p:tgtEl>
                                          <p:spTgt spid="2171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accel="50000" decel="5000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5" grpId="0" animBg="1"/>
      <p:bldP spid="28" grpId="0"/>
      <p:bldP spid="42" grpId="0" animBg="1"/>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2">
                    <a:lumMod val="60000"/>
                    <a:lumOff val="40000"/>
                  </a:schemeClr>
                </a:solidFill>
              </a:rPr>
              <a:t>COSA CONTA IN UN’ECOGRAFIA?</a:t>
            </a:r>
            <a:endParaRPr lang="it-IT" dirty="0">
              <a:solidFill>
                <a:schemeClr val="tx2">
                  <a:lumMod val="60000"/>
                  <a:lumOff val="40000"/>
                </a:schemeClr>
              </a:solidFill>
            </a:endParaRPr>
          </a:p>
        </p:txBody>
      </p:sp>
      <p:sp>
        <p:nvSpPr>
          <p:cNvPr id="3" name="Segnaposto contenuto 2"/>
          <p:cNvSpPr>
            <a:spLocks noGrp="1"/>
          </p:cNvSpPr>
          <p:nvPr>
            <p:ph idx="1"/>
          </p:nvPr>
        </p:nvSpPr>
        <p:spPr/>
        <p:txBody>
          <a:bodyPr>
            <a:normAutofit fontScale="70000" lnSpcReduction="20000"/>
          </a:bodyPr>
          <a:lstStyle/>
          <a:p>
            <a:pPr>
              <a:buNone/>
            </a:pPr>
            <a:r>
              <a:rPr lang="it-IT" dirty="0" smtClean="0"/>
              <a:t>Una buona ecografia deve essere sufficientemente precisa, in particolare nella caratterizzazione di un nodulo. Devono infatti essere presenti:</a:t>
            </a:r>
          </a:p>
          <a:p>
            <a:r>
              <a:rPr lang="it-IT" dirty="0" smtClean="0"/>
              <a:t>La sede (per </a:t>
            </a:r>
            <a:r>
              <a:rPr lang="it-IT" dirty="0" err="1" smtClean="0"/>
              <a:t>es</a:t>
            </a:r>
            <a:r>
              <a:rPr lang="it-IT" dirty="0" smtClean="0"/>
              <a:t> terzo inferiore, superficialmente)</a:t>
            </a:r>
          </a:p>
          <a:p>
            <a:r>
              <a:rPr lang="it-IT" dirty="0" smtClean="0"/>
              <a:t>La struttura</a:t>
            </a:r>
          </a:p>
          <a:p>
            <a:r>
              <a:rPr lang="it-IT" dirty="0" smtClean="0"/>
              <a:t>I margini (regolari o meno) e l’alone se presente</a:t>
            </a:r>
          </a:p>
          <a:p>
            <a:r>
              <a:rPr lang="it-IT" dirty="0" smtClean="0"/>
              <a:t>Le dimensioni (l’ideale tutte e tre, altrimenti almeno due)</a:t>
            </a:r>
          </a:p>
          <a:p>
            <a:r>
              <a:rPr lang="it-IT" dirty="0" smtClean="0"/>
              <a:t>La vascolarizzazione</a:t>
            </a:r>
          </a:p>
          <a:p>
            <a:r>
              <a:rPr lang="it-IT" dirty="0" smtClean="0"/>
              <a:t>Caratteristiche particolari (infiltrazione di strutture vicine, micro o macrocalcificazioni, setti nelle cisti, sedimenti, ecc.)</a:t>
            </a:r>
          </a:p>
          <a:p>
            <a:endParaRPr lang="it-IT" dirty="0" smtClean="0"/>
          </a:p>
          <a:p>
            <a:pPr>
              <a:buNone/>
            </a:pPr>
            <a:r>
              <a:rPr lang="it-IT" dirty="0" smtClean="0"/>
              <a:t>Quindi, essendo l’ecografia un esame operatore dipendente, spesso è più importante che l’esame sia fatto bene piuttosto che sia fatto presto; un esame fatto male è peggio di nessun esame.</a:t>
            </a:r>
          </a:p>
          <a:p>
            <a:endParaRPr lang="it-IT" dirty="0" smtClean="0"/>
          </a:p>
          <a:p>
            <a:pPr>
              <a:buNone/>
            </a:pPr>
            <a:endParaRPr lang="it-IT" dirty="0"/>
          </a:p>
        </p:txBody>
      </p:sp>
    </p:spTree>
    <p:extLst>
      <p:ext uri="{BB962C8B-B14F-4D97-AF65-F5344CB8AC3E}">
        <p14:creationId xmlns:p14="http://schemas.microsoft.com/office/powerpoint/2010/main" val="71448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tx2">
                    <a:lumMod val="60000"/>
                    <a:lumOff val="40000"/>
                  </a:schemeClr>
                </a:solidFill>
              </a:rPr>
              <a:t>TAC o RMN ?</a:t>
            </a:r>
            <a:endParaRPr lang="it-IT" b="1" dirty="0">
              <a:solidFill>
                <a:schemeClr val="tx2">
                  <a:lumMod val="60000"/>
                  <a:lumOff val="40000"/>
                </a:schemeClr>
              </a:solidFill>
            </a:endParaRPr>
          </a:p>
        </p:txBody>
      </p:sp>
      <p:sp>
        <p:nvSpPr>
          <p:cNvPr id="3" name="Segnaposto contenuto 2"/>
          <p:cNvSpPr>
            <a:spLocks noGrp="1"/>
          </p:cNvSpPr>
          <p:nvPr>
            <p:ph idx="1"/>
          </p:nvPr>
        </p:nvSpPr>
        <p:spPr/>
        <p:txBody>
          <a:bodyPr>
            <a:normAutofit fontScale="92500" lnSpcReduction="10000"/>
          </a:bodyPr>
          <a:lstStyle/>
          <a:p>
            <a:pPr>
              <a:lnSpc>
                <a:spcPct val="150000"/>
              </a:lnSpc>
            </a:pPr>
            <a:r>
              <a:rPr lang="it-IT" dirty="0" smtClean="0">
                <a:latin typeface="Arial Narrow" pitchFamily="34" charset="0"/>
                <a:cs typeface="Times New Roman" pitchFamily="18" charset="0"/>
              </a:rPr>
              <a:t>Non servono per caratterizzazione dei noduli e </a:t>
            </a:r>
            <a:r>
              <a:rPr lang="it-IT" dirty="0" err="1" smtClean="0">
                <a:latin typeface="Arial Narrow" pitchFamily="34" charset="0"/>
                <a:cs typeface="Times New Roman" pitchFamily="18" charset="0"/>
              </a:rPr>
              <a:t>stadiazione</a:t>
            </a:r>
            <a:r>
              <a:rPr lang="it-IT" dirty="0" smtClean="0">
                <a:latin typeface="Arial Narrow" pitchFamily="34" charset="0"/>
                <a:cs typeface="Times New Roman" pitchFamily="18" charset="0"/>
              </a:rPr>
              <a:t> di un Ca</a:t>
            </a:r>
          </a:p>
          <a:p>
            <a:pPr>
              <a:lnSpc>
                <a:spcPct val="150000"/>
              </a:lnSpc>
            </a:pPr>
            <a:r>
              <a:rPr lang="it-IT" dirty="0" smtClean="0">
                <a:latin typeface="Arial Narrow" pitchFamily="34" charset="0"/>
                <a:cs typeface="Times New Roman" pitchFamily="18" charset="0"/>
              </a:rPr>
              <a:t>	Pianificazione chirurgica nei gozzi voluminosi (mediastinici</a:t>
            </a:r>
            <a:r>
              <a:rPr lang="it-IT" b="1" dirty="0" smtClean="0">
                <a:latin typeface="Arial Narrow" pitchFamily="34" charset="0"/>
                <a:cs typeface="Times New Roman" pitchFamily="18" charset="0"/>
              </a:rPr>
              <a:t>)</a:t>
            </a:r>
            <a:r>
              <a:rPr lang="it-IT" b="1" dirty="0" smtClean="0">
                <a:solidFill>
                  <a:schemeClr val="tx2">
                    <a:lumMod val="60000"/>
                    <a:lumOff val="40000"/>
                  </a:schemeClr>
                </a:solidFill>
                <a:latin typeface="Arial Narrow" pitchFamily="34" charset="0"/>
                <a:cs typeface="Times New Roman" pitchFamily="18" charset="0"/>
              </a:rPr>
              <a:t> </a:t>
            </a:r>
            <a:r>
              <a:rPr lang="it-IT" b="1" dirty="0" smtClean="0">
                <a:solidFill>
                  <a:schemeClr val="tx2">
                    <a:lumMod val="60000"/>
                    <a:lumOff val="40000"/>
                  </a:schemeClr>
                </a:solidFill>
                <a:latin typeface="Wingdings" pitchFamily="-1" charset="2"/>
              </a:rPr>
              <a:t></a:t>
            </a:r>
            <a:r>
              <a:rPr lang="it-IT" sz="3600" b="1" dirty="0" smtClean="0">
                <a:solidFill>
                  <a:schemeClr val="tx2">
                    <a:lumMod val="60000"/>
                    <a:lumOff val="40000"/>
                  </a:schemeClr>
                </a:solidFill>
                <a:latin typeface="Arial Narrow" pitchFamily="34" charset="0"/>
              </a:rPr>
              <a:t>TC senza </a:t>
            </a:r>
            <a:r>
              <a:rPr lang="it-IT" sz="3600" b="1" dirty="0" err="1" smtClean="0">
                <a:solidFill>
                  <a:schemeClr val="tx2">
                    <a:lumMod val="60000"/>
                    <a:lumOff val="40000"/>
                  </a:schemeClr>
                </a:solidFill>
                <a:latin typeface="Arial Narrow" pitchFamily="34" charset="0"/>
              </a:rPr>
              <a:t>mdc</a:t>
            </a:r>
            <a:endParaRPr lang="it-IT" sz="3600" b="1" dirty="0" smtClean="0">
              <a:solidFill>
                <a:schemeClr val="tx2">
                  <a:lumMod val="60000"/>
                  <a:lumOff val="40000"/>
                </a:schemeClr>
              </a:solidFill>
              <a:latin typeface="Arial Narrow" pitchFamily="34" charset="0"/>
            </a:endParaRPr>
          </a:p>
          <a:p>
            <a:pPr>
              <a:lnSpc>
                <a:spcPct val="150000"/>
              </a:lnSpc>
            </a:pPr>
            <a:r>
              <a:rPr lang="it-IT" dirty="0" smtClean="0">
                <a:latin typeface="Comic Sans MS" pitchFamily="-1" charset="0"/>
              </a:rPr>
              <a:t>	</a:t>
            </a:r>
            <a:r>
              <a:rPr lang="it-IT" dirty="0" smtClean="0">
                <a:latin typeface="Arial Narrow" pitchFamily="34" charset="0"/>
                <a:cs typeface="Times New Roman" pitchFamily="18" charset="0"/>
              </a:rPr>
              <a:t>Sospetta infiltrazione esofago-tracheale nei Ca accertati (</a:t>
            </a:r>
            <a:r>
              <a:rPr lang="it-IT" dirty="0" err="1" smtClean="0">
                <a:latin typeface="Arial Narrow" pitchFamily="34" charset="0"/>
                <a:cs typeface="Times New Roman" pitchFamily="18" charset="0"/>
              </a:rPr>
              <a:t>anaplastici</a:t>
            </a:r>
            <a:r>
              <a:rPr lang="it-IT" dirty="0" smtClean="0">
                <a:latin typeface="Arial Narrow" pitchFamily="34" charset="0"/>
                <a:cs typeface="Times New Roman" pitchFamily="18" charset="0"/>
              </a:rPr>
              <a:t>)</a:t>
            </a:r>
            <a:r>
              <a:rPr lang="it-IT" b="1" dirty="0" smtClean="0">
                <a:solidFill>
                  <a:schemeClr val="tx2">
                    <a:lumMod val="60000"/>
                    <a:lumOff val="40000"/>
                  </a:schemeClr>
                </a:solidFill>
                <a:latin typeface="Wingdings" pitchFamily="-1" charset="2"/>
              </a:rPr>
              <a:t></a:t>
            </a:r>
            <a:r>
              <a:rPr lang="it-IT" b="1" dirty="0" smtClean="0">
                <a:solidFill>
                  <a:schemeClr val="tx2">
                    <a:lumMod val="60000"/>
                    <a:lumOff val="40000"/>
                  </a:schemeClr>
                </a:solidFill>
                <a:latin typeface="Comic Sans MS" pitchFamily="-1" charset="0"/>
              </a:rPr>
              <a:t> </a:t>
            </a:r>
            <a:r>
              <a:rPr lang="it-IT" sz="3600" b="1" dirty="0" smtClean="0">
                <a:solidFill>
                  <a:schemeClr val="tx2">
                    <a:lumMod val="60000"/>
                    <a:lumOff val="40000"/>
                  </a:schemeClr>
                </a:solidFill>
                <a:latin typeface="Arial Narrow" pitchFamily="34" charset="0"/>
              </a:rPr>
              <a:t>meglio RM</a:t>
            </a:r>
          </a:p>
          <a:p>
            <a:pPr>
              <a:buNone/>
            </a:pPr>
            <a:endParaRPr lang="it-IT" dirty="0"/>
          </a:p>
        </p:txBody>
      </p:sp>
    </p:spTree>
    <p:extLst>
      <p:ext uri="{BB962C8B-B14F-4D97-AF65-F5344CB8AC3E}">
        <p14:creationId xmlns:p14="http://schemas.microsoft.com/office/powerpoint/2010/main" val="3103659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85800" y="282352"/>
            <a:ext cx="7848600" cy="914400"/>
          </a:xfrm>
        </p:spPr>
        <p:txBody>
          <a:bodyPr/>
          <a:lstStyle/>
          <a:p>
            <a:r>
              <a:rPr lang="it-IT" b="1" dirty="0" smtClean="0">
                <a:solidFill>
                  <a:srgbClr val="00CCFF"/>
                </a:solidFill>
                <a:latin typeface="Arial Narrow"/>
                <a:ea typeface="ＭＳ Ｐゴシック" pitchFamily="-1" charset="-128"/>
                <a:cs typeface="Arial Narrow"/>
              </a:rPr>
              <a:t>ECOGRAFIA: FNAC quando? </a:t>
            </a:r>
          </a:p>
        </p:txBody>
      </p:sp>
      <p:sp>
        <p:nvSpPr>
          <p:cNvPr id="9" name="Segnaposto contenuto 2"/>
          <p:cNvSpPr txBox="1">
            <a:spLocks/>
          </p:cNvSpPr>
          <p:nvPr/>
        </p:nvSpPr>
        <p:spPr bwMode="auto">
          <a:xfrm>
            <a:off x="0" y="1828800"/>
            <a:ext cx="6841067" cy="5334000"/>
          </a:xfrm>
          <a:prstGeom prst="rect">
            <a:avLst/>
          </a:prstGeom>
          <a:noFill/>
          <a:ln w="12700">
            <a:noFill/>
            <a:miter lim="800000"/>
            <a:headEnd/>
            <a:tailEnd/>
          </a:ln>
        </p:spPr>
        <p:txBody>
          <a:bodyPr lIns="90487" tIns="44450" rIns="90487" bIns="44450"/>
          <a:lstStyle/>
          <a:p>
            <a:pPr marL="742950" lvl="1" indent="-285750" eaLnBrk="0" hangingPunct="0">
              <a:spcBef>
                <a:spcPct val="20000"/>
              </a:spcBef>
              <a:buClr>
                <a:srgbClr val="66CCFF"/>
              </a:buClr>
              <a:buSzPct val="80000"/>
            </a:pPr>
            <a:endParaRPr lang="it-IT" sz="2000">
              <a:latin typeface="Comic Sans MS" pitchFamily="-1" charset="0"/>
              <a:ea typeface="ＭＳ Ｐゴシック" pitchFamily="-1" charset="-128"/>
            </a:endParaRPr>
          </a:p>
        </p:txBody>
      </p:sp>
      <p:sp>
        <p:nvSpPr>
          <p:cNvPr id="25" name="Segnaposto contenuto 2"/>
          <p:cNvSpPr txBox="1">
            <a:spLocks/>
          </p:cNvSpPr>
          <p:nvPr/>
        </p:nvSpPr>
        <p:spPr bwMode="auto">
          <a:xfrm>
            <a:off x="508000" y="4419600"/>
            <a:ext cx="6841067" cy="5334000"/>
          </a:xfrm>
          <a:prstGeom prst="rect">
            <a:avLst/>
          </a:prstGeom>
          <a:noFill/>
          <a:ln w="12700">
            <a:noFill/>
            <a:miter lim="800000"/>
            <a:headEnd/>
            <a:tailEnd/>
          </a:ln>
        </p:spPr>
        <p:txBody>
          <a:bodyPr lIns="90487" tIns="44450" rIns="90487" bIns="44450"/>
          <a:lstStyle/>
          <a:p>
            <a:pPr marL="742950" lvl="1" indent="-285750" eaLnBrk="0" hangingPunct="0">
              <a:spcBef>
                <a:spcPct val="20000"/>
              </a:spcBef>
              <a:buClr>
                <a:srgbClr val="66CCFF"/>
              </a:buClr>
              <a:buSzPct val="80000"/>
            </a:pPr>
            <a:endParaRPr lang="it-IT" sz="1800">
              <a:latin typeface="Comic Sans MS" pitchFamily="-1" charset="0"/>
              <a:ea typeface="ＭＳ Ｐゴシック" pitchFamily="-1" charset="-128"/>
            </a:endParaRPr>
          </a:p>
        </p:txBody>
      </p:sp>
      <p:sp>
        <p:nvSpPr>
          <p:cNvPr id="17" name="Segnaposto contenuto 2"/>
          <p:cNvSpPr txBox="1">
            <a:spLocks/>
          </p:cNvSpPr>
          <p:nvPr/>
        </p:nvSpPr>
        <p:spPr bwMode="auto">
          <a:xfrm>
            <a:off x="1049867" y="1371600"/>
            <a:ext cx="6841067" cy="5334000"/>
          </a:xfrm>
          <a:prstGeom prst="rect">
            <a:avLst/>
          </a:prstGeom>
          <a:noFill/>
          <a:ln w="12700">
            <a:noFill/>
            <a:miter lim="800000"/>
            <a:headEnd/>
            <a:tailEnd/>
          </a:ln>
        </p:spPr>
        <p:txBody>
          <a:bodyPr lIns="90487" tIns="44450" rIns="90487" bIns="44450"/>
          <a:lstStyle/>
          <a:p>
            <a:pPr lvl="1" indent="-457200" algn="just" eaLnBrk="0" hangingPunct="0">
              <a:spcBef>
                <a:spcPct val="20000"/>
              </a:spcBef>
              <a:buClr>
                <a:srgbClr val="0341DD"/>
              </a:buClr>
              <a:buSzPct val="80000"/>
              <a:buFont typeface="Arial"/>
              <a:buChar char="•"/>
            </a:pPr>
            <a:r>
              <a:rPr lang="it-IT" sz="2800" dirty="0">
                <a:latin typeface="Arial Narrow"/>
                <a:cs typeface="Arial Narrow"/>
              </a:rPr>
              <a:t>Criteri </a:t>
            </a:r>
            <a:r>
              <a:rPr lang="it-IT" sz="2800" dirty="0">
                <a:solidFill>
                  <a:srgbClr val="FF0000"/>
                </a:solidFill>
                <a:latin typeface="Arial Narrow"/>
                <a:cs typeface="Arial Narrow"/>
              </a:rPr>
              <a:t>clinico/anamnestici</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Criteri ecografici di sospetto</a:t>
            </a:r>
          </a:p>
          <a:p>
            <a:pPr lvl="1" indent="-457200" algn="just" eaLnBrk="0" hangingPunct="0">
              <a:spcBef>
                <a:spcPct val="20000"/>
              </a:spcBef>
              <a:buClr>
                <a:srgbClr val="0341DD"/>
              </a:buClr>
              <a:buSzPct val="80000"/>
              <a:buFont typeface="Arial"/>
              <a:buChar char="•"/>
            </a:pPr>
            <a:r>
              <a:rPr lang="it-IT" sz="2800" dirty="0" smtClean="0">
                <a:solidFill>
                  <a:srgbClr val="FF0000"/>
                </a:solidFill>
                <a:latin typeface="Arial Narrow"/>
                <a:ea typeface="ＭＳ Ｐゴシック" pitchFamily="-1" charset="-128"/>
                <a:cs typeface="Arial Narrow"/>
              </a:rPr>
              <a:t>Dimensioni       </a:t>
            </a:r>
            <a:r>
              <a:rPr lang="it-IT" sz="2800" dirty="0">
                <a:latin typeface="Arial Narrow"/>
                <a:ea typeface="ＭＳ Ｐゴシック" pitchFamily="-1" charset="-128"/>
                <a:cs typeface="Arial Narrow"/>
              </a:rPr>
              <a:t>&lt;5 mm	&lt;1/1,5 cm   &gt;4 cm</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Noduli freddi (?)</a:t>
            </a:r>
          </a:p>
          <a:p>
            <a:pPr lvl="1" indent="-457200" algn="just" eaLnBrk="0" hangingPunct="0">
              <a:spcBef>
                <a:spcPct val="20000"/>
              </a:spcBef>
              <a:buClr>
                <a:srgbClr val="0341DD"/>
              </a:buClr>
              <a:buSzPct val="80000"/>
              <a:buFont typeface="Arial"/>
              <a:buChar char="•"/>
            </a:pPr>
            <a:r>
              <a:rPr lang="it-IT" sz="2800" dirty="0" err="1">
                <a:latin typeface="Arial Narrow"/>
                <a:cs typeface="Arial Narrow"/>
              </a:rPr>
              <a:t>PET+</a:t>
            </a:r>
            <a:r>
              <a:rPr lang="it-IT" sz="2800" dirty="0">
                <a:latin typeface="Arial Narrow"/>
                <a:cs typeface="Arial Narrow"/>
              </a:rPr>
              <a:t> </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N</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Aumento volumetrico nel follow-up</a:t>
            </a:r>
          </a:p>
          <a:p>
            <a:pPr marL="285750" lvl="1" indent="-285750" algn="just" eaLnBrk="0" hangingPunct="0">
              <a:spcBef>
                <a:spcPct val="20000"/>
              </a:spcBef>
              <a:buClr>
                <a:srgbClr val="66CCFF"/>
              </a:buClr>
              <a:buSzPct val="80000"/>
              <a:buFont typeface="Arial"/>
              <a:buChar char="•"/>
            </a:pPr>
            <a:endParaRPr lang="it-IT" dirty="0">
              <a:latin typeface="Arial Narrow"/>
              <a:ea typeface="ＭＳ Ｐゴシック" pitchFamily="-1" charset="-128"/>
              <a:cs typeface="Arial Narrow"/>
            </a:endParaRPr>
          </a:p>
          <a:p>
            <a:pPr marL="285750" lvl="1" indent="-285750" algn="just" eaLnBrk="0" hangingPunct="0">
              <a:spcBef>
                <a:spcPct val="20000"/>
              </a:spcBef>
              <a:buClr>
                <a:srgbClr val="66CCFF"/>
              </a:buClr>
              <a:buSzPct val="80000"/>
              <a:buFont typeface="Arial"/>
              <a:buChar char="•"/>
            </a:pPr>
            <a:endParaRPr lang="it-IT" dirty="0">
              <a:latin typeface="Arial Narrow"/>
              <a:ea typeface="ＭＳ Ｐゴシック" pitchFamily="-1" charset="-128"/>
              <a:cs typeface="Arial Narrow"/>
            </a:endParaRPr>
          </a:p>
          <a:p>
            <a:pPr marL="342900" lvl="1" indent="-342900" eaLnBrk="0" hangingPunct="0">
              <a:spcBef>
                <a:spcPct val="20000"/>
              </a:spcBef>
              <a:buClr>
                <a:srgbClr val="66CCFF"/>
              </a:buClr>
              <a:buSzPct val="80000"/>
              <a:buFont typeface="Arial"/>
              <a:buChar char="•"/>
            </a:pPr>
            <a:endParaRPr lang="it-IT" sz="2000" dirty="0">
              <a:latin typeface="Arial Narrow"/>
              <a:ea typeface="ＭＳ Ｐゴシック" pitchFamily="-1" charset="-128"/>
              <a:cs typeface="Arial Narrow"/>
            </a:endParaRPr>
          </a:p>
        </p:txBody>
      </p:sp>
      <p:pic>
        <p:nvPicPr>
          <p:cNvPr id="6" name="Immagine 5" descr="NAZIH_MALIKA_20130316080733_0810320.bmp"/>
          <p:cNvPicPr>
            <a:picLocks noChangeAspect="1"/>
          </p:cNvPicPr>
          <p:nvPr/>
        </p:nvPicPr>
        <p:blipFill>
          <a:blip r:embed="rId3" cstate="print"/>
          <a:srcRect l="20000" t="21053"/>
          <a:stretch>
            <a:fillRect/>
          </a:stretch>
        </p:blipFill>
        <p:spPr bwMode="auto">
          <a:xfrm>
            <a:off x="3564586" y="2133600"/>
            <a:ext cx="5418667" cy="4572000"/>
          </a:xfrm>
          <a:prstGeom prst="rect">
            <a:avLst/>
          </a:prstGeom>
          <a:noFill/>
          <a:ln w="9525">
            <a:noFill/>
            <a:miter lim="800000"/>
            <a:headEnd/>
            <a:tailEnd/>
          </a:ln>
        </p:spPr>
      </p:pic>
      <p:pic>
        <p:nvPicPr>
          <p:cNvPr id="7" name="Immagine 6" descr="NAZIH_MALIKA_20130316080733_0811010.bmp"/>
          <p:cNvPicPr>
            <a:picLocks noChangeAspect="1"/>
          </p:cNvPicPr>
          <p:nvPr/>
        </p:nvPicPr>
        <p:blipFill>
          <a:blip r:embed="rId4" cstate="print"/>
          <a:srcRect l="22000" t="21053"/>
          <a:stretch>
            <a:fillRect/>
          </a:stretch>
        </p:blipFill>
        <p:spPr bwMode="auto">
          <a:xfrm>
            <a:off x="3564586" y="1828800"/>
            <a:ext cx="5283200" cy="4572000"/>
          </a:xfrm>
          <a:prstGeom prst="rect">
            <a:avLst/>
          </a:prstGeom>
          <a:noFill/>
          <a:ln w="9525">
            <a:noFill/>
            <a:miter lim="800000"/>
            <a:headEnd/>
            <a:tailEnd/>
          </a:ln>
        </p:spPr>
      </p:pic>
    </p:spTree>
    <p:extLst>
      <p:ext uri="{BB962C8B-B14F-4D97-AF65-F5344CB8AC3E}">
        <p14:creationId xmlns:p14="http://schemas.microsoft.com/office/powerpoint/2010/main" val="188461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711200" y="0"/>
            <a:ext cx="7848600" cy="914400"/>
          </a:xfrm>
        </p:spPr>
        <p:txBody>
          <a:bodyPr>
            <a:normAutofit/>
          </a:bodyPr>
          <a:lstStyle/>
          <a:p>
            <a:r>
              <a:rPr lang="it-IT" sz="4800" b="1" dirty="0" smtClean="0">
                <a:solidFill>
                  <a:srgbClr val="00CCFF"/>
                </a:solidFill>
                <a:latin typeface="Arial Narrow"/>
                <a:ea typeface="ＭＳ Ｐゴシック" pitchFamily="-1" charset="-128"/>
                <a:cs typeface="Arial Narrow"/>
              </a:rPr>
              <a:t>ECOGRAFIA: FNAC quando? </a:t>
            </a:r>
          </a:p>
        </p:txBody>
      </p:sp>
      <p:sp>
        <p:nvSpPr>
          <p:cNvPr id="9" name="Segnaposto contenuto 2"/>
          <p:cNvSpPr txBox="1">
            <a:spLocks/>
          </p:cNvSpPr>
          <p:nvPr/>
        </p:nvSpPr>
        <p:spPr bwMode="auto">
          <a:xfrm>
            <a:off x="0" y="1828800"/>
            <a:ext cx="6841067" cy="5334000"/>
          </a:xfrm>
          <a:prstGeom prst="rect">
            <a:avLst/>
          </a:prstGeom>
          <a:noFill/>
          <a:ln w="12700">
            <a:noFill/>
            <a:miter lim="800000"/>
            <a:headEnd/>
            <a:tailEnd/>
          </a:ln>
        </p:spPr>
        <p:txBody>
          <a:bodyPr lIns="90487" tIns="44450" rIns="90487" bIns="44450"/>
          <a:lstStyle/>
          <a:p>
            <a:pPr marL="742950" lvl="1" indent="-285750" eaLnBrk="0" hangingPunct="0">
              <a:spcBef>
                <a:spcPct val="20000"/>
              </a:spcBef>
              <a:buClr>
                <a:srgbClr val="66CCFF"/>
              </a:buClr>
              <a:buSzPct val="80000"/>
            </a:pPr>
            <a:endParaRPr lang="it-IT" sz="2000">
              <a:latin typeface="Comic Sans MS" pitchFamily="-1" charset="0"/>
              <a:ea typeface="ＭＳ Ｐゴシック" pitchFamily="-1" charset="-128"/>
            </a:endParaRPr>
          </a:p>
        </p:txBody>
      </p:sp>
      <p:sp>
        <p:nvSpPr>
          <p:cNvPr id="25" name="Segnaposto contenuto 2"/>
          <p:cNvSpPr txBox="1">
            <a:spLocks/>
          </p:cNvSpPr>
          <p:nvPr/>
        </p:nvSpPr>
        <p:spPr bwMode="auto">
          <a:xfrm>
            <a:off x="237067" y="1273175"/>
            <a:ext cx="8466667" cy="5334000"/>
          </a:xfrm>
          <a:prstGeom prst="rect">
            <a:avLst/>
          </a:prstGeom>
          <a:noFill/>
          <a:ln w="12700">
            <a:noFill/>
            <a:miter lim="800000"/>
            <a:headEnd/>
            <a:tailEnd/>
          </a:ln>
        </p:spPr>
        <p:txBody>
          <a:bodyPr lIns="90487" tIns="44450" rIns="90487" bIns="44450"/>
          <a:lstStyle/>
          <a:p>
            <a:pPr marL="285750" indent="-285750" algn="just" eaLnBrk="0" hangingPunct="0">
              <a:spcBef>
                <a:spcPct val="20000"/>
              </a:spcBef>
              <a:buClr>
                <a:srgbClr val="0341DD"/>
              </a:buClr>
              <a:buSzPct val="100000"/>
            </a:pPr>
            <a:r>
              <a:rPr lang="it-IT" sz="2400" b="1" dirty="0">
                <a:solidFill>
                  <a:schemeClr val="tx2">
                    <a:lumMod val="60000"/>
                    <a:lumOff val="40000"/>
                  </a:schemeClr>
                </a:solidFill>
                <a:latin typeface="Arial Narrow"/>
                <a:ea typeface="ＭＳ Ｐゴシック" pitchFamily="-1" charset="-128"/>
                <a:cs typeface="Arial Narrow"/>
              </a:rPr>
              <a:t>Criteri </a:t>
            </a:r>
            <a:r>
              <a:rPr lang="it-IT" sz="2400" b="1" dirty="0" smtClean="0">
                <a:solidFill>
                  <a:schemeClr val="tx2">
                    <a:lumMod val="60000"/>
                    <a:lumOff val="40000"/>
                  </a:schemeClr>
                </a:solidFill>
                <a:latin typeface="Arial Narrow"/>
                <a:ea typeface="ＭＳ Ｐゴシック" pitchFamily="-1" charset="-128"/>
                <a:cs typeface="Arial Narrow"/>
              </a:rPr>
              <a:t>ecografici </a:t>
            </a:r>
            <a:r>
              <a:rPr lang="it-IT" sz="2400" b="1" dirty="0">
                <a:solidFill>
                  <a:schemeClr val="tx2">
                    <a:lumMod val="60000"/>
                    <a:lumOff val="40000"/>
                  </a:schemeClr>
                </a:solidFill>
                <a:latin typeface="Arial Narrow"/>
                <a:ea typeface="ＭＳ Ｐゴシック" pitchFamily="-1" charset="-128"/>
                <a:cs typeface="Arial Narrow"/>
              </a:rPr>
              <a:t>di malignità: </a:t>
            </a:r>
          </a:p>
          <a:p>
            <a:pPr marL="285750" indent="-285750" algn="just" eaLnBrk="0" hangingPunct="0">
              <a:spcBef>
                <a:spcPct val="20000"/>
              </a:spcBef>
              <a:buClr>
                <a:srgbClr val="0341DD"/>
              </a:buClr>
              <a:buSzPct val="100000"/>
              <a:buFont typeface="Wingdings" pitchFamily="2" charset="2"/>
              <a:buChar char="§"/>
            </a:pPr>
            <a:r>
              <a:rPr lang="it-IT" sz="2000" dirty="0">
                <a:latin typeface="Arial Narrow"/>
                <a:ea typeface="ＭＳ Ｐゴシック" pitchFamily="-1" charset="-128"/>
                <a:cs typeface="Arial Narrow"/>
              </a:rPr>
              <a:t>Nodulo solido</a:t>
            </a:r>
          </a:p>
          <a:p>
            <a:pPr marL="742950" lvl="1" indent="-285750" eaLnBrk="0" hangingPunct="0">
              <a:spcBef>
                <a:spcPct val="20000"/>
              </a:spcBef>
              <a:buClr>
                <a:srgbClr val="0341DD"/>
              </a:buClr>
              <a:buSzPct val="80000"/>
              <a:buFont typeface="Wingdings" pitchFamily="2" charset="2"/>
              <a:buChar char="§"/>
            </a:pPr>
            <a:r>
              <a:rPr lang="it-IT" sz="2000" dirty="0" err="1">
                <a:latin typeface="Arial Narrow"/>
                <a:ea typeface="ＭＳ Ｐゴシック" pitchFamily="-1" charset="-128"/>
                <a:cs typeface="Arial Narrow"/>
              </a:rPr>
              <a:t>ipoecogenicità</a:t>
            </a:r>
            <a:r>
              <a:rPr lang="it-IT" sz="2000" dirty="0">
                <a:latin typeface="Arial Narrow"/>
                <a:ea typeface="ＭＳ Ｐゴシック" pitchFamily="-1" charset="-128"/>
                <a:cs typeface="Arial Narrow"/>
              </a:rPr>
              <a:t>, </a:t>
            </a:r>
          </a:p>
          <a:p>
            <a:pPr marL="742950" lvl="1" indent="-285750" eaLnBrk="0" hangingPunct="0">
              <a:spcBef>
                <a:spcPct val="20000"/>
              </a:spcBef>
              <a:buClr>
                <a:srgbClr val="0341DD"/>
              </a:buClr>
              <a:buSzPct val="80000"/>
              <a:buFont typeface="Wingdings" pitchFamily="2" charset="2"/>
              <a:buChar char="§"/>
            </a:pPr>
            <a:r>
              <a:rPr lang="it-IT" sz="2000" dirty="0" err="1">
                <a:latin typeface="Arial Narrow"/>
                <a:ea typeface="ＭＳ Ｐゴシック" pitchFamily="-1" charset="-128"/>
                <a:cs typeface="Arial Narrow"/>
              </a:rPr>
              <a:t>microcalcificazioni</a:t>
            </a:r>
            <a:r>
              <a:rPr lang="it-IT" sz="2000" dirty="0">
                <a:latin typeface="Arial Narrow"/>
                <a:ea typeface="ＭＳ Ｐゴシック" pitchFamily="-1" charset="-128"/>
                <a:cs typeface="Arial Narrow"/>
              </a:rPr>
              <a:t>, </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margini sfumati e irregolari, </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diametro AP &gt; trasversale</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vascolarizzazione </a:t>
            </a:r>
            <a:r>
              <a:rPr lang="it-IT" sz="2000" dirty="0" err="1">
                <a:latin typeface="Arial Narrow"/>
                <a:ea typeface="ＭＳ Ｐゴシック" pitchFamily="-1" charset="-128"/>
                <a:cs typeface="Arial Narrow"/>
              </a:rPr>
              <a:t>intranodulare</a:t>
            </a:r>
            <a:r>
              <a:rPr lang="it-IT" sz="2000" dirty="0">
                <a:latin typeface="Arial Narrow"/>
                <a:ea typeface="ＭＳ Ｐゴシック" pitchFamily="-1" charset="-128"/>
                <a:cs typeface="Arial Narrow"/>
              </a:rPr>
              <a:t> al </a:t>
            </a:r>
            <a:r>
              <a:rPr lang="it-IT" sz="2000" dirty="0" err="1">
                <a:latin typeface="Arial Narrow"/>
                <a:ea typeface="ＭＳ Ｐゴシック" pitchFamily="-1" charset="-128"/>
                <a:cs typeface="Arial Narrow"/>
              </a:rPr>
              <a:t>CD</a:t>
            </a:r>
            <a:endParaRPr lang="it-IT" sz="2000" dirty="0">
              <a:latin typeface="Arial Narrow"/>
              <a:ea typeface="ＭＳ Ｐゴシック" pitchFamily="-1" charset="-128"/>
              <a:cs typeface="Arial Narrow"/>
            </a:endParaRP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duro all’</a:t>
            </a:r>
            <a:r>
              <a:rPr lang="it-IT" sz="2000" dirty="0" err="1">
                <a:latin typeface="Arial Narrow"/>
                <a:ea typeface="ＭＳ Ｐゴシック" pitchFamily="-1" charset="-128"/>
                <a:cs typeface="Arial Narrow"/>
              </a:rPr>
              <a:t>elastosonografia</a:t>
            </a:r>
            <a:endParaRPr lang="it-IT" sz="2000" dirty="0">
              <a:latin typeface="Arial Narrow"/>
              <a:ea typeface="ＭＳ Ｐゴシック" pitchFamily="-1" charset="-128"/>
              <a:cs typeface="Arial Narrow"/>
            </a:endParaRP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infiltrazione capsulare</a:t>
            </a:r>
          </a:p>
          <a:p>
            <a:pPr marL="285750" indent="-285750" algn="just" eaLnBrk="0" hangingPunct="0">
              <a:spcBef>
                <a:spcPct val="20000"/>
              </a:spcBef>
              <a:buClr>
                <a:srgbClr val="0341DD"/>
              </a:buClr>
              <a:buSzPct val="100000"/>
              <a:buFont typeface="Wingdings" pitchFamily="2" charset="2"/>
              <a:buChar char="§"/>
            </a:pPr>
            <a:r>
              <a:rPr lang="it-IT" sz="2000" dirty="0">
                <a:latin typeface="Arial Narrow"/>
                <a:ea typeface="ＭＳ Ｐゴシック" pitchFamily="-1" charset="-128"/>
                <a:cs typeface="Arial Narrow"/>
              </a:rPr>
              <a:t>Nodulo cistico</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gettoni solidi vascolarizzati parietali (papillare cistico)</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spessa capsula periferica (follicolare emorragico)</a:t>
            </a:r>
          </a:p>
          <a:p>
            <a:pPr marL="742950" lvl="1" indent="-285750" eaLnBrk="0" hangingPunct="0">
              <a:spcBef>
                <a:spcPct val="20000"/>
              </a:spcBef>
              <a:buClr>
                <a:srgbClr val="66CCFF"/>
              </a:buClr>
              <a:buSzPct val="80000"/>
              <a:buFont typeface="Arial" charset="0"/>
              <a:buChar char="•"/>
            </a:pPr>
            <a:endParaRPr lang="it-IT" sz="2000" dirty="0">
              <a:latin typeface="Arial Narrow"/>
              <a:ea typeface="ＭＳ Ｐゴシック" pitchFamily="-1" charset="-128"/>
              <a:cs typeface="Arial Narrow"/>
            </a:endParaRPr>
          </a:p>
        </p:txBody>
      </p:sp>
      <p:pic>
        <p:nvPicPr>
          <p:cNvPr id="19" name="Immagine 5" descr="FOGLIADINI_20120329090657_0908180.bmp"/>
          <p:cNvPicPr>
            <a:picLocks noChangeAspect="1"/>
          </p:cNvPicPr>
          <p:nvPr/>
        </p:nvPicPr>
        <p:blipFill>
          <a:blip r:embed="rId3" cstate="print"/>
          <a:srcRect l="29456" t="18536"/>
          <a:stretch>
            <a:fillRect/>
          </a:stretch>
        </p:blipFill>
        <p:spPr bwMode="auto">
          <a:xfrm>
            <a:off x="6028267" y="990601"/>
            <a:ext cx="3115733" cy="3076575"/>
          </a:xfrm>
          <a:prstGeom prst="rect">
            <a:avLst/>
          </a:prstGeom>
          <a:noFill/>
          <a:ln w="9525">
            <a:noFill/>
            <a:miter lim="800000"/>
            <a:headEnd/>
            <a:tailEnd/>
          </a:ln>
        </p:spPr>
      </p:pic>
      <p:pic>
        <p:nvPicPr>
          <p:cNvPr id="20" name="Immagine 6" descr="FOGLIADINI_20120329090657_0908280.bmp"/>
          <p:cNvPicPr>
            <a:picLocks noChangeAspect="1"/>
          </p:cNvPicPr>
          <p:nvPr/>
        </p:nvPicPr>
        <p:blipFill>
          <a:blip r:embed="rId4" cstate="print"/>
          <a:srcRect l="34015" t="30708" r="6284"/>
          <a:stretch>
            <a:fillRect/>
          </a:stretch>
        </p:blipFill>
        <p:spPr bwMode="auto">
          <a:xfrm>
            <a:off x="5994400" y="1027114"/>
            <a:ext cx="2573867" cy="2554287"/>
          </a:xfrm>
          <a:prstGeom prst="rect">
            <a:avLst/>
          </a:prstGeom>
          <a:noFill/>
          <a:ln w="9525">
            <a:noFill/>
            <a:miter lim="800000"/>
            <a:headEnd/>
            <a:tailEnd/>
          </a:ln>
        </p:spPr>
      </p:pic>
      <p:pic>
        <p:nvPicPr>
          <p:cNvPr id="21" name="Immagine 5" descr="DALO__20120503171303_1714390.bmp"/>
          <p:cNvPicPr>
            <a:picLocks noChangeAspect="1"/>
          </p:cNvPicPr>
          <p:nvPr/>
        </p:nvPicPr>
        <p:blipFill>
          <a:blip r:embed="rId5" cstate="print"/>
          <a:srcRect l="29967" t="23227" r="8470"/>
          <a:stretch>
            <a:fillRect/>
          </a:stretch>
        </p:blipFill>
        <p:spPr bwMode="auto">
          <a:xfrm>
            <a:off x="5892800" y="1066800"/>
            <a:ext cx="3251200" cy="3467100"/>
          </a:xfrm>
          <a:prstGeom prst="rect">
            <a:avLst/>
          </a:prstGeom>
          <a:noFill/>
          <a:ln w="9525">
            <a:noFill/>
            <a:miter lim="800000"/>
            <a:headEnd/>
            <a:tailEnd/>
          </a:ln>
        </p:spPr>
      </p:pic>
      <p:pic>
        <p:nvPicPr>
          <p:cNvPr id="22" name="Immagine 5" descr="B--------------_20100520100947_1011160.bmp"/>
          <p:cNvPicPr>
            <a:picLocks noChangeAspect="1"/>
          </p:cNvPicPr>
          <p:nvPr/>
        </p:nvPicPr>
        <p:blipFill>
          <a:blip r:embed="rId6" cstate="print"/>
          <a:srcRect l="21648" t="20155"/>
          <a:stretch>
            <a:fillRect/>
          </a:stretch>
        </p:blipFill>
        <p:spPr bwMode="auto">
          <a:xfrm>
            <a:off x="5702300" y="990600"/>
            <a:ext cx="3136900" cy="2732088"/>
          </a:xfrm>
          <a:prstGeom prst="rect">
            <a:avLst/>
          </a:prstGeom>
          <a:noFill/>
          <a:ln w="9525">
            <a:noFill/>
            <a:miter lim="800000"/>
            <a:headEnd/>
            <a:tailEnd/>
          </a:ln>
        </p:spPr>
      </p:pic>
      <p:pic>
        <p:nvPicPr>
          <p:cNvPr id="26" name="Immagine 8" descr="PAGANI_20120419084326_0845360.bmp"/>
          <p:cNvPicPr>
            <a:picLocks noChangeAspect="1"/>
          </p:cNvPicPr>
          <p:nvPr/>
        </p:nvPicPr>
        <p:blipFill>
          <a:blip r:embed="rId7" cstate="print"/>
          <a:srcRect l="21738" t="19643"/>
          <a:stretch>
            <a:fillRect/>
          </a:stretch>
        </p:blipFill>
        <p:spPr bwMode="auto">
          <a:xfrm>
            <a:off x="6453012" y="1219200"/>
            <a:ext cx="2690988" cy="2362200"/>
          </a:xfrm>
          <a:prstGeom prst="rect">
            <a:avLst/>
          </a:prstGeom>
          <a:noFill/>
          <a:ln w="9525">
            <a:noFill/>
            <a:miter lim="800000"/>
            <a:headEnd/>
            <a:tailEnd/>
          </a:ln>
        </p:spPr>
      </p:pic>
      <p:pic>
        <p:nvPicPr>
          <p:cNvPr id="29" name="Segnaposto contenuto 11" descr="BERARDI_STEFANIA_20130221143006_1434280.bmp"/>
          <p:cNvPicPr>
            <a:picLocks noChangeAspect="1"/>
          </p:cNvPicPr>
          <p:nvPr/>
        </p:nvPicPr>
        <p:blipFill>
          <a:blip r:embed="rId8" cstate="print"/>
          <a:srcRect l="28381" t="20825" r="5988" b="27827"/>
          <a:stretch>
            <a:fillRect/>
          </a:stretch>
        </p:blipFill>
        <p:spPr bwMode="auto">
          <a:xfrm>
            <a:off x="5588000" y="990600"/>
            <a:ext cx="3810000" cy="2547938"/>
          </a:xfrm>
          <a:prstGeom prst="rect">
            <a:avLst/>
          </a:prstGeom>
          <a:noFill/>
          <a:ln w="12700">
            <a:noFill/>
            <a:miter lim="800000"/>
            <a:headEnd/>
            <a:tailEnd/>
          </a:ln>
        </p:spPr>
      </p:pic>
      <p:pic>
        <p:nvPicPr>
          <p:cNvPr id="30" name="Immagine 10" descr="BELLERI_20120419085324_0854420.bmp"/>
          <p:cNvPicPr>
            <a:picLocks noChangeAspect="1"/>
          </p:cNvPicPr>
          <p:nvPr/>
        </p:nvPicPr>
        <p:blipFill>
          <a:blip r:embed="rId9" cstate="print"/>
          <a:srcRect l="42532" t="21138" r="7426" b="20422"/>
          <a:stretch>
            <a:fillRect/>
          </a:stretch>
        </p:blipFill>
        <p:spPr bwMode="auto">
          <a:xfrm>
            <a:off x="6519333" y="808038"/>
            <a:ext cx="2624667" cy="2620962"/>
          </a:xfrm>
          <a:prstGeom prst="rect">
            <a:avLst/>
          </a:prstGeom>
          <a:noFill/>
          <a:ln w="9525">
            <a:noFill/>
            <a:miter lim="800000"/>
            <a:headEnd/>
            <a:tailEnd/>
          </a:ln>
        </p:spPr>
      </p:pic>
      <p:sp>
        <p:nvSpPr>
          <p:cNvPr id="12" name="CasellaDiTesto 11"/>
          <p:cNvSpPr txBox="1"/>
          <p:nvPr/>
        </p:nvSpPr>
        <p:spPr>
          <a:xfrm>
            <a:off x="237067" y="5872766"/>
            <a:ext cx="8602133" cy="646331"/>
          </a:xfrm>
          <a:prstGeom prst="rect">
            <a:avLst/>
          </a:prstGeom>
          <a:noFill/>
        </p:spPr>
        <p:txBody>
          <a:bodyPr wrap="square" rtlCol="0">
            <a:spAutoFit/>
          </a:bodyPr>
          <a:lstStyle/>
          <a:p>
            <a:r>
              <a:rPr lang="it-IT" dirty="0" smtClean="0"/>
              <a:t>RICORDIAMO che tali dati sono probabilistici (per quanto molto attendibili), non danno certezze né di benignità né di malignità.</a:t>
            </a:r>
            <a:endParaRPr lang="it-IT" dirty="0"/>
          </a:p>
        </p:txBody>
      </p:sp>
    </p:spTree>
    <p:extLst>
      <p:ext uri="{BB962C8B-B14F-4D97-AF65-F5344CB8AC3E}">
        <p14:creationId xmlns:p14="http://schemas.microsoft.com/office/powerpoint/2010/main" val="308542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85800" y="138336"/>
            <a:ext cx="7848600" cy="914400"/>
          </a:xfrm>
        </p:spPr>
        <p:txBody>
          <a:bodyPr/>
          <a:lstStyle/>
          <a:p>
            <a:r>
              <a:rPr lang="it-IT" b="1" dirty="0" smtClean="0">
                <a:solidFill>
                  <a:srgbClr val="00CCFF"/>
                </a:solidFill>
                <a:latin typeface="Arial Narrow"/>
                <a:ea typeface="ＭＳ Ｐゴシック" pitchFamily="-1" charset="-128"/>
                <a:cs typeface="Arial Narrow"/>
              </a:rPr>
              <a:t>ECOGRAFIA</a:t>
            </a:r>
          </a:p>
        </p:txBody>
      </p:sp>
      <p:sp>
        <p:nvSpPr>
          <p:cNvPr id="22531" name="Segnaposto contenuto 11"/>
          <p:cNvSpPr>
            <a:spLocks noGrp="1"/>
          </p:cNvSpPr>
          <p:nvPr>
            <p:ph idx="1"/>
          </p:nvPr>
        </p:nvSpPr>
        <p:spPr>
          <a:xfrm>
            <a:off x="508000" y="914400"/>
            <a:ext cx="7907867" cy="6629400"/>
          </a:xfrm>
        </p:spPr>
        <p:txBody>
          <a:bodyPr/>
          <a:lstStyle/>
          <a:p>
            <a:pPr>
              <a:buClr>
                <a:srgbClr val="0341DD"/>
              </a:buClr>
              <a:buFont typeface="Wingdings" pitchFamily="2" charset="2"/>
              <a:buChar char="§"/>
            </a:pPr>
            <a:r>
              <a:rPr lang="it-IT" sz="2800" dirty="0" smtClean="0">
                <a:latin typeface="Arial Narrow"/>
                <a:ea typeface="ＭＳ Ｐゴシック" pitchFamily="-1" charset="-128"/>
                <a:cs typeface="Arial Narrow"/>
              </a:rPr>
              <a:t>Cistico puro - cisti semplice- emorragica</a:t>
            </a:r>
          </a:p>
          <a:p>
            <a:pPr>
              <a:buClr>
                <a:srgbClr val="0341DD"/>
              </a:buClr>
              <a:buFont typeface="Wingdings" pitchFamily="2" charset="2"/>
              <a:buChar char="§"/>
            </a:pPr>
            <a:r>
              <a:rPr lang="it-IT" sz="2800" dirty="0" smtClean="0">
                <a:latin typeface="Arial Narrow"/>
                <a:ea typeface="ＭＳ Ｐゴシック" pitchFamily="-1" charset="-128"/>
                <a:cs typeface="Arial Narrow"/>
              </a:rPr>
              <a:t>Misti </a:t>
            </a:r>
          </a:p>
          <a:p>
            <a:pPr>
              <a:buClr>
                <a:srgbClr val="0341DD"/>
              </a:buClr>
              <a:buFont typeface="Wingdings" pitchFamily="2" charset="2"/>
              <a:buChar char="§"/>
            </a:pPr>
            <a:r>
              <a:rPr lang="it-IT" sz="2800" dirty="0" smtClean="0">
                <a:latin typeface="Arial Narrow"/>
                <a:ea typeface="ＭＳ Ｐゴシック" pitchFamily="-1" charset="-128"/>
                <a:cs typeface="Arial Narrow"/>
              </a:rPr>
              <a:t>Follicolare: </a:t>
            </a:r>
          </a:p>
          <a:p>
            <a:pPr lvl="1">
              <a:buClr>
                <a:srgbClr val="0341DD"/>
              </a:buClr>
              <a:buFont typeface="Wingdings" pitchFamily="2" charset="2"/>
              <a:buChar char="§"/>
            </a:pPr>
            <a:r>
              <a:rPr lang="it-IT" dirty="0" err="1" smtClean="0">
                <a:latin typeface="Arial Narrow"/>
                <a:ea typeface="ＭＳ Ｐゴシック" pitchFamily="-1" charset="-128"/>
                <a:cs typeface="Arial Narrow"/>
              </a:rPr>
              <a:t>iso-iper-ipo</a:t>
            </a:r>
            <a:r>
              <a:rPr lang="it-IT" dirty="0" smtClean="0">
                <a:latin typeface="Arial Narrow"/>
                <a:ea typeface="ＭＳ Ｐゴシック" pitchFamily="-1" charset="-128"/>
                <a:cs typeface="Arial Narrow"/>
              </a:rPr>
              <a:t>, </a:t>
            </a:r>
          </a:p>
          <a:p>
            <a:pPr lvl="1">
              <a:buClr>
                <a:srgbClr val="0341DD"/>
              </a:buClr>
              <a:buFont typeface="Wingdings" pitchFamily="2" charset="2"/>
              <a:buChar char="§"/>
            </a:pPr>
            <a:r>
              <a:rPr lang="it-IT" dirty="0" smtClean="0">
                <a:latin typeface="Arial Narrow"/>
                <a:ea typeface="ＭＳ Ｐゴシック" pitchFamily="-1" charset="-128"/>
                <a:cs typeface="Arial Narrow"/>
              </a:rPr>
              <a:t>alone periferico, </a:t>
            </a:r>
          </a:p>
          <a:p>
            <a:pPr lvl="1">
              <a:buClr>
                <a:srgbClr val="0341DD"/>
              </a:buClr>
              <a:buFont typeface="Wingdings" pitchFamily="2" charset="2"/>
              <a:buChar char="§"/>
            </a:pPr>
            <a:r>
              <a:rPr lang="it-IT" dirty="0" smtClean="0">
                <a:latin typeface="Arial Narrow"/>
                <a:ea typeface="ＭＳ Ｐゴシック" pitchFamily="-1" charset="-128"/>
                <a:cs typeface="Arial Narrow"/>
              </a:rPr>
              <a:t>vascolarizzazione a canestro</a:t>
            </a:r>
          </a:p>
          <a:p>
            <a:pPr>
              <a:buClr>
                <a:srgbClr val="0341DD"/>
              </a:buClr>
              <a:buFont typeface="Wingdings" pitchFamily="2" charset="2"/>
              <a:buChar char="§"/>
            </a:pPr>
            <a:r>
              <a:rPr lang="it-IT" sz="2800" dirty="0" smtClean="0">
                <a:latin typeface="Arial Narrow"/>
                <a:ea typeface="ＭＳ Ｐゴシック" pitchFamily="-1" charset="-128"/>
                <a:cs typeface="Arial Narrow"/>
              </a:rPr>
              <a:t>Noduli </a:t>
            </a:r>
            <a:r>
              <a:rPr lang="it-IT" sz="2800" dirty="0" err="1" smtClean="0">
                <a:latin typeface="Arial Narrow"/>
                <a:ea typeface="ＭＳ Ｐゴシック" pitchFamily="-1" charset="-128"/>
                <a:cs typeface="Arial Narrow"/>
              </a:rPr>
              <a:t>calcifici</a:t>
            </a:r>
            <a:endParaRPr lang="it-IT" sz="2800" dirty="0" smtClean="0">
              <a:latin typeface="Arial Narrow"/>
              <a:ea typeface="ＭＳ Ｐゴシック" pitchFamily="-1" charset="-128"/>
              <a:cs typeface="Arial Narrow"/>
            </a:endParaRPr>
          </a:p>
          <a:p>
            <a:pPr>
              <a:buClr>
                <a:srgbClr val="0341DD"/>
              </a:buClr>
              <a:buFont typeface="Wingdings" pitchFamily="2" charset="2"/>
              <a:buChar char="§"/>
            </a:pPr>
            <a:r>
              <a:rPr lang="it-IT" sz="2800" dirty="0" smtClean="0">
                <a:latin typeface="Arial Narrow"/>
                <a:ea typeface="ＭＳ Ｐゴシック" pitchFamily="-1" charset="-128"/>
                <a:cs typeface="Arial Narrow"/>
              </a:rPr>
              <a:t>Valutazione extratiroidea: N</a:t>
            </a:r>
          </a:p>
          <a:p>
            <a:pPr>
              <a:buClr>
                <a:srgbClr val="0341DD"/>
              </a:buClr>
              <a:buNone/>
            </a:pPr>
            <a:endParaRPr lang="it-IT" sz="2800" dirty="0" smtClean="0">
              <a:latin typeface="Arial Narrow"/>
              <a:ea typeface="ＭＳ Ｐゴシック" pitchFamily="-1" charset="-128"/>
              <a:cs typeface="Arial Narrow"/>
            </a:endParaRPr>
          </a:p>
          <a:p>
            <a:pPr>
              <a:buClr>
                <a:srgbClr val="0341DD"/>
              </a:buClr>
              <a:buNone/>
            </a:pPr>
            <a:r>
              <a:rPr lang="it-IT" sz="2800" b="1" dirty="0" smtClean="0">
                <a:solidFill>
                  <a:schemeClr val="tx2"/>
                </a:solidFill>
                <a:latin typeface="Arial Narrow"/>
                <a:ea typeface="ＭＳ Ｐゴシック" pitchFamily="-1" charset="-128"/>
                <a:cs typeface="Arial Narrow"/>
              </a:rPr>
              <a:t>A quanto il follow-up ? </a:t>
            </a:r>
          </a:p>
          <a:p>
            <a:endParaRPr lang="it-IT" dirty="0" smtClean="0">
              <a:latin typeface="Arial Narrow"/>
              <a:ea typeface="ＭＳ Ｐゴシック" pitchFamily="-1" charset="-128"/>
              <a:cs typeface="Arial Narrow"/>
            </a:endParaRPr>
          </a:p>
        </p:txBody>
      </p:sp>
      <p:grpSp>
        <p:nvGrpSpPr>
          <p:cNvPr id="2" name="Gruppo 14"/>
          <p:cNvGrpSpPr>
            <a:grpSpLocks/>
          </p:cNvGrpSpPr>
          <p:nvPr/>
        </p:nvGrpSpPr>
        <p:grpSpPr bwMode="auto">
          <a:xfrm>
            <a:off x="4673600" y="1371600"/>
            <a:ext cx="4470400" cy="5257800"/>
            <a:chOff x="-2171700" y="1371600"/>
            <a:chExt cx="5029200" cy="5257800"/>
          </a:xfrm>
        </p:grpSpPr>
        <p:pic>
          <p:nvPicPr>
            <p:cNvPr id="22542" name="Immagine 6" descr="NAZIH_MALIKA_20130316080733_0808270.bmp"/>
            <p:cNvPicPr>
              <a:picLocks noChangeAspect="1"/>
            </p:cNvPicPr>
            <p:nvPr/>
          </p:nvPicPr>
          <p:blipFill>
            <a:blip r:embed="rId3" cstate="print"/>
            <a:srcRect l="28999" t="21053" r="5000" b="6580"/>
            <a:stretch>
              <a:fillRect/>
            </a:stretch>
          </p:blipFill>
          <p:spPr bwMode="auto">
            <a:xfrm>
              <a:off x="-2171700" y="2438400"/>
              <a:ext cx="5029200" cy="4191000"/>
            </a:xfrm>
            <a:prstGeom prst="rect">
              <a:avLst/>
            </a:prstGeom>
            <a:noFill/>
            <a:ln w="9525">
              <a:noFill/>
              <a:miter lim="800000"/>
              <a:headEnd/>
              <a:tailEnd/>
            </a:ln>
          </p:spPr>
        </p:pic>
        <p:cxnSp>
          <p:nvCxnSpPr>
            <p:cNvPr id="22543" name="Connettore 1 8"/>
            <p:cNvCxnSpPr>
              <a:cxnSpLocks noChangeShapeType="1"/>
            </p:cNvCxnSpPr>
            <p:nvPr/>
          </p:nvCxnSpPr>
          <p:spPr bwMode="auto">
            <a:xfrm rot="16200000" flipH="1">
              <a:off x="-1828800" y="1485900"/>
              <a:ext cx="1752600" cy="1524000"/>
            </a:xfrm>
            <a:prstGeom prst="line">
              <a:avLst/>
            </a:prstGeom>
            <a:noFill/>
            <a:ln w="38100">
              <a:solidFill>
                <a:srgbClr val="618FFD"/>
              </a:solidFill>
              <a:round/>
              <a:headEnd/>
              <a:tailEnd type="triangle" w="lg" len="med"/>
            </a:ln>
          </p:spPr>
        </p:cxnSp>
      </p:grpSp>
      <p:grpSp>
        <p:nvGrpSpPr>
          <p:cNvPr id="3" name="Gruppo 16"/>
          <p:cNvGrpSpPr>
            <a:grpSpLocks/>
          </p:cNvGrpSpPr>
          <p:nvPr/>
        </p:nvGrpSpPr>
        <p:grpSpPr bwMode="auto">
          <a:xfrm>
            <a:off x="2675467" y="1676401"/>
            <a:ext cx="6468533" cy="3675063"/>
            <a:chOff x="3009900" y="1600200"/>
            <a:chExt cx="7277100" cy="3675404"/>
          </a:xfrm>
        </p:grpSpPr>
        <p:pic>
          <p:nvPicPr>
            <p:cNvPr id="22540" name="Immagine 11" descr="STUANI_20120517114020_1143480.bmp"/>
            <p:cNvPicPr>
              <a:picLocks noChangeAspect="1"/>
            </p:cNvPicPr>
            <p:nvPr/>
          </p:nvPicPr>
          <p:blipFill>
            <a:blip r:embed="rId4" cstate="print"/>
            <a:srcRect l="32133" t="21141" r="4881" b="20018"/>
            <a:stretch>
              <a:fillRect/>
            </a:stretch>
          </p:blipFill>
          <p:spPr bwMode="auto">
            <a:xfrm>
              <a:off x="5219700" y="1676400"/>
              <a:ext cx="5067300" cy="3599204"/>
            </a:xfrm>
            <a:prstGeom prst="rect">
              <a:avLst/>
            </a:prstGeom>
            <a:noFill/>
            <a:ln w="9525">
              <a:noFill/>
              <a:miter lim="800000"/>
              <a:headEnd/>
              <a:tailEnd/>
            </a:ln>
          </p:spPr>
        </p:pic>
        <p:cxnSp>
          <p:nvCxnSpPr>
            <p:cNvPr id="22541" name="Connettore 1 12"/>
            <p:cNvCxnSpPr>
              <a:cxnSpLocks noChangeShapeType="1"/>
            </p:cNvCxnSpPr>
            <p:nvPr/>
          </p:nvCxnSpPr>
          <p:spPr bwMode="auto">
            <a:xfrm>
              <a:off x="3009900" y="1600200"/>
              <a:ext cx="3962400" cy="914400"/>
            </a:xfrm>
            <a:prstGeom prst="line">
              <a:avLst/>
            </a:prstGeom>
            <a:noFill/>
            <a:ln w="38100">
              <a:solidFill>
                <a:srgbClr val="618FFD"/>
              </a:solidFill>
              <a:round/>
              <a:headEnd/>
              <a:tailEnd type="triangle" w="lg" len="med"/>
            </a:ln>
          </p:spPr>
        </p:cxnSp>
      </p:grpSp>
      <p:grpSp>
        <p:nvGrpSpPr>
          <p:cNvPr id="4" name="Gruppo 23"/>
          <p:cNvGrpSpPr>
            <a:grpSpLocks/>
          </p:cNvGrpSpPr>
          <p:nvPr/>
        </p:nvGrpSpPr>
        <p:grpSpPr bwMode="auto">
          <a:xfrm>
            <a:off x="2675467" y="1600200"/>
            <a:ext cx="6468533" cy="3271838"/>
            <a:chOff x="3009900" y="1524000"/>
            <a:chExt cx="7277100" cy="3272430"/>
          </a:xfrm>
        </p:grpSpPr>
        <p:pic>
          <p:nvPicPr>
            <p:cNvPr id="22538" name="Immagine 8" descr="BREGOLI_20120329093126_0935570.bmp"/>
            <p:cNvPicPr>
              <a:picLocks noChangeAspect="1"/>
            </p:cNvPicPr>
            <p:nvPr/>
          </p:nvPicPr>
          <p:blipFill>
            <a:blip r:embed="rId5" cstate="print"/>
            <a:srcRect l="26373" t="18912" r="6525" b="20155"/>
            <a:stretch>
              <a:fillRect/>
            </a:stretch>
          </p:blipFill>
          <p:spPr bwMode="auto">
            <a:xfrm>
              <a:off x="5543550" y="1524000"/>
              <a:ext cx="4743450" cy="3272430"/>
            </a:xfrm>
            <a:prstGeom prst="rect">
              <a:avLst/>
            </a:prstGeom>
            <a:noFill/>
            <a:ln w="9525">
              <a:noFill/>
              <a:miter lim="800000"/>
              <a:headEnd/>
              <a:tailEnd/>
            </a:ln>
          </p:spPr>
        </p:pic>
        <p:cxnSp>
          <p:nvCxnSpPr>
            <p:cNvPr id="22539" name="Connettore 2 21"/>
            <p:cNvCxnSpPr>
              <a:cxnSpLocks noChangeShapeType="1"/>
            </p:cNvCxnSpPr>
            <p:nvPr/>
          </p:nvCxnSpPr>
          <p:spPr bwMode="auto">
            <a:xfrm>
              <a:off x="3009900" y="2209800"/>
              <a:ext cx="3505200" cy="762000"/>
            </a:xfrm>
            <a:prstGeom prst="straightConnector1">
              <a:avLst/>
            </a:prstGeom>
            <a:noFill/>
            <a:ln w="38100">
              <a:solidFill>
                <a:srgbClr val="618FFD"/>
              </a:solidFill>
              <a:round/>
              <a:headEnd/>
              <a:tailEnd type="arrow" w="med" len="med"/>
            </a:ln>
          </p:spPr>
        </p:cxnSp>
      </p:grpSp>
      <p:grpSp>
        <p:nvGrpSpPr>
          <p:cNvPr id="5" name="Gruppo 29"/>
          <p:cNvGrpSpPr>
            <a:grpSpLocks/>
          </p:cNvGrpSpPr>
          <p:nvPr/>
        </p:nvGrpSpPr>
        <p:grpSpPr bwMode="auto">
          <a:xfrm>
            <a:off x="4732867" y="1295400"/>
            <a:ext cx="4411133" cy="2895600"/>
            <a:chOff x="5324475" y="1371600"/>
            <a:chExt cx="4962525" cy="2895600"/>
          </a:xfrm>
        </p:grpSpPr>
        <p:pic>
          <p:nvPicPr>
            <p:cNvPr id="22536" name="Immagine 14" descr="BERARDI_STEFANIA_20130221143006_1436230.bmp"/>
            <p:cNvPicPr>
              <a:picLocks noChangeAspect="1"/>
            </p:cNvPicPr>
            <p:nvPr/>
          </p:nvPicPr>
          <p:blipFill>
            <a:blip r:embed="rId6" cstate="print"/>
            <a:srcRect l="30724" t="19148" b="27660"/>
            <a:stretch>
              <a:fillRect/>
            </a:stretch>
          </p:blipFill>
          <p:spPr bwMode="auto">
            <a:xfrm>
              <a:off x="5324475" y="1371600"/>
              <a:ext cx="4962525" cy="2895600"/>
            </a:xfrm>
            <a:prstGeom prst="rect">
              <a:avLst/>
            </a:prstGeom>
            <a:noFill/>
            <a:ln w="9525">
              <a:noFill/>
              <a:miter lim="800000"/>
              <a:headEnd/>
              <a:tailEnd/>
            </a:ln>
          </p:spPr>
        </p:pic>
        <p:cxnSp>
          <p:nvCxnSpPr>
            <p:cNvPr id="22537" name="Connettore 2 22"/>
            <p:cNvCxnSpPr>
              <a:cxnSpLocks noChangeShapeType="1"/>
            </p:cNvCxnSpPr>
            <p:nvPr/>
          </p:nvCxnSpPr>
          <p:spPr bwMode="auto">
            <a:xfrm flipV="1">
              <a:off x="5448300" y="2895600"/>
              <a:ext cx="2057400" cy="1143000"/>
            </a:xfrm>
            <a:prstGeom prst="straightConnector1">
              <a:avLst/>
            </a:prstGeom>
            <a:noFill/>
            <a:ln w="38100">
              <a:solidFill>
                <a:srgbClr val="618FFD"/>
              </a:solidFill>
              <a:round/>
              <a:headEnd/>
              <a:tailEnd type="arrow" w="med" len="med"/>
            </a:ln>
          </p:spPr>
        </p:cxnSp>
      </p:grpSp>
    </p:spTree>
    <p:extLst>
      <p:ext uri="{BB962C8B-B14F-4D97-AF65-F5344CB8AC3E}">
        <p14:creationId xmlns:p14="http://schemas.microsoft.com/office/powerpoint/2010/main" val="348912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253970" y="850736"/>
            <a:ext cx="8636060" cy="5472210"/>
            <a:chOff x="285716" y="850736"/>
            <a:chExt cx="9715568" cy="5472210"/>
          </a:xfrm>
        </p:grpSpPr>
        <p:sp>
          <p:nvSpPr>
            <p:cNvPr id="196" name="Text Box 17"/>
            <p:cNvSpPr txBox="1">
              <a:spLocks noChangeArrowheads="1"/>
            </p:cNvSpPr>
            <p:nvPr/>
          </p:nvSpPr>
          <p:spPr bwMode="auto">
            <a:xfrm>
              <a:off x="2786046" y="1479421"/>
              <a:ext cx="428628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a:t>
              </a:r>
              <a:endParaRPr lang="it-IT" sz="2000" dirty="0">
                <a:latin typeface="+mn-lt"/>
                <a:ea typeface="ＭＳ Ｐゴシック" pitchFamily="-1" charset="-128"/>
                <a:cs typeface="ＭＳ Ｐゴシック" pitchFamily="-1" charset="-128"/>
              </a:endParaRPr>
            </a:p>
          </p:txBody>
        </p:sp>
        <p:sp>
          <p:nvSpPr>
            <p:cNvPr id="197" name="Text Box 17"/>
            <p:cNvSpPr txBox="1">
              <a:spLocks noChangeArrowheads="1"/>
            </p:cNvSpPr>
            <p:nvPr/>
          </p:nvSpPr>
          <p:spPr bwMode="auto">
            <a:xfrm>
              <a:off x="8143896" y="3214686"/>
              <a:ext cx="1857388" cy="707886"/>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Basso/</a:t>
              </a:r>
            </a:p>
            <a:p>
              <a:pPr algn="ctr">
                <a:defRPr/>
              </a:pPr>
              <a:r>
                <a:rPr lang="it-IT" sz="2000" dirty="0" smtClean="0">
                  <a:latin typeface="+mn-lt"/>
                  <a:ea typeface="ＭＳ Ｐゴシック" pitchFamily="-1" charset="-128"/>
                  <a:cs typeface="ＭＳ Ｐゴシック" pitchFamily="-1" charset="-128"/>
                </a:rPr>
                <a:t>Soppresso</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Paziente con nodulo(i) tiroideo</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0" name="Text Box 17"/>
            <p:cNvSpPr txBox="1">
              <a:spLocks noChangeArrowheads="1"/>
            </p:cNvSpPr>
            <p:nvPr/>
          </p:nvSpPr>
          <p:spPr bwMode="auto">
            <a:xfrm>
              <a:off x="8143896" y="4208324"/>
              <a:ext cx="1857388"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Scintigrafia</a:t>
              </a:r>
              <a:endParaRPr lang="it-IT" sz="2000" baseline="30000" dirty="0">
                <a:latin typeface="+mn-lt"/>
                <a:ea typeface="ＭＳ Ｐゴシック" pitchFamily="-1" charset="-128"/>
                <a:cs typeface="ＭＳ Ｐゴシック" pitchFamily="-1" charset="-128"/>
              </a:endParaRPr>
            </a:p>
          </p:txBody>
        </p:sp>
        <p:sp>
          <p:nvSpPr>
            <p:cNvPr id="201" name="Text Box 17"/>
            <p:cNvSpPr txBox="1">
              <a:spLocks noChangeArrowheads="1"/>
            </p:cNvSpPr>
            <p:nvPr/>
          </p:nvSpPr>
          <p:spPr bwMode="auto">
            <a:xfrm>
              <a:off x="8334409" y="4894186"/>
              <a:ext cx="1595438" cy="584775"/>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600" dirty="0" smtClean="0">
                  <a:latin typeface="+mn-lt"/>
                  <a:ea typeface="ＭＳ Ｐゴシック" pitchFamily="-1" charset="-128"/>
                  <a:cs typeface="ＭＳ Ｐゴシック" pitchFamily="-1" charset="-128"/>
                </a:rPr>
                <a:t>Nodulo </a:t>
              </a:r>
              <a:r>
                <a:rPr lang="it-IT" sz="1600" dirty="0" smtClean="0">
                  <a:ea typeface="ＭＳ Ｐゴシック" pitchFamily="-1" charset="-128"/>
                  <a:cs typeface="ＭＳ Ｐゴシック" pitchFamily="-1" charset="-128"/>
                </a:rPr>
                <a:t>solido</a:t>
              </a:r>
            </a:p>
            <a:p>
              <a:pPr algn="ctr">
                <a:defRPr/>
              </a:pPr>
              <a:r>
                <a:rPr lang="it-IT" sz="1600" dirty="0" smtClean="0">
                  <a:latin typeface="+mn-lt"/>
                  <a:ea typeface="ＭＳ Ｐゴシック" pitchFamily="-1" charset="-128"/>
                  <a:cs typeface="ＭＳ Ｐゴシック" pitchFamily="-1" charset="-128"/>
                </a:rPr>
                <a:t>“freddo”</a:t>
              </a:r>
              <a:endParaRPr lang="it-IT" sz="1600" dirty="0">
                <a:latin typeface="+mn-lt"/>
                <a:ea typeface="ＭＳ Ｐゴシック" pitchFamily="-1" charset="-128"/>
                <a:cs typeface="ＭＳ Ｐゴシック" pitchFamily="-1" charset="-128"/>
              </a:endParaRPr>
            </a:p>
          </p:txBody>
        </p: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a:t>
              </a:r>
              <a:r>
                <a:rPr lang="it-IT" sz="2000" b="1" dirty="0" smtClean="0">
                  <a:effectLst>
                    <a:outerShdw blurRad="38100" dist="38100" dir="2700000" algn="tl">
                      <a:srgbClr val="000000">
                        <a:alpha val="43137"/>
                      </a:srgbClr>
                    </a:outerShdw>
                  </a:effectLst>
                  <a:latin typeface="+mn-lt"/>
                  <a:ea typeface="ＭＳ Ｐゴシック" pitchFamily="-1" charset="-128"/>
                  <a:cs typeface="ＭＳ Ｐゴシック" pitchFamily="-1" charset="-128"/>
                </a:rPr>
                <a:t>Ecografia del collo</a:t>
              </a:r>
              <a:r>
                <a:rPr lang="it-IT" sz="2000" dirty="0" smtClean="0">
                  <a:latin typeface="+mn-lt"/>
                  <a:ea typeface="ＭＳ Ｐゴシック" pitchFamily="-1" charset="-128"/>
                  <a:cs typeface="ＭＳ Ｐゴシック" pitchFamily="-1" charset="-128"/>
                </a:rPr>
                <a:t>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4" name="Connettore 1 51"/>
            <p:cNvCxnSpPr>
              <a:cxnSpLocks noChangeShapeType="1"/>
            </p:cNvCxnSpPr>
            <p:nvPr/>
          </p:nvCxnSpPr>
          <p:spPr bwMode="auto">
            <a:xfrm rot="5400000">
              <a:off x="1071534" y="3065316"/>
              <a:ext cx="285752" cy="1588"/>
            </a:xfrm>
            <a:prstGeom prst="line">
              <a:avLst/>
            </a:prstGeom>
            <a:noFill/>
            <a:ln w="38100">
              <a:solidFill>
                <a:srgbClr val="618FFD"/>
              </a:solidFill>
              <a:round/>
              <a:headEnd/>
              <a:tailEnd type="non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cxnSp>
          <p:nvCxnSpPr>
            <p:cNvPr id="207" name="Connettore 1 51"/>
            <p:cNvCxnSpPr>
              <a:cxnSpLocks noChangeShapeType="1"/>
              <a:endCxn id="214" idx="0"/>
            </p:cNvCxnSpPr>
            <p:nvPr/>
          </p:nvCxnSpPr>
          <p:spPr bwMode="auto">
            <a:xfrm flipH="1">
              <a:off x="1214410" y="4208324"/>
              <a:ext cx="794" cy="714380"/>
            </a:xfrm>
            <a:prstGeom prst="line">
              <a:avLst/>
            </a:prstGeom>
            <a:noFill/>
            <a:ln w="38100">
              <a:solidFill>
                <a:srgbClr val="618FFD"/>
              </a:solidFill>
              <a:round/>
              <a:headEnd/>
              <a:tailEnd type="triangle" w="lg" len="med"/>
            </a:ln>
          </p:spPr>
        </p:cxnSp>
        <p:sp>
          <p:nvSpPr>
            <p:cNvPr id="208" name="Text Box 17"/>
            <p:cNvSpPr txBox="1">
              <a:spLocks noChangeArrowheads="1"/>
            </p:cNvSpPr>
            <p:nvPr/>
          </p:nvSpPr>
          <p:spPr bwMode="auto">
            <a:xfrm>
              <a:off x="2420418" y="3221897"/>
              <a:ext cx="1830513" cy="951339"/>
            </a:xfrm>
            <a:prstGeom prst="rect">
              <a:avLst/>
            </a:prstGeom>
            <a:solidFill>
              <a:schemeClr val="bg2"/>
            </a:solidFill>
            <a:ln w="12700">
              <a:solidFill>
                <a:srgbClr val="618FFD"/>
              </a:solidFill>
              <a:miter lim="800000"/>
              <a:headEnd/>
              <a:tailEnd/>
            </a:ln>
            <a:effectLst/>
          </p:spPr>
          <p:txBody>
            <a:bodyPr wrap="square">
              <a:normAutofit/>
            </a:bodyPr>
            <a:lstStyle/>
            <a:p>
              <a:pPr algn="ctr">
                <a:defRPr/>
              </a:pPr>
              <a:r>
                <a:rPr lang="it-IT" sz="1400" dirty="0" smtClean="0">
                  <a:latin typeface="+mn-lt"/>
                  <a:ea typeface="ＭＳ Ｐゴシック" pitchFamily="-1" charset="-128"/>
                  <a:cs typeface="ＭＳ Ｐゴシック" pitchFamily="-1" charset="-128"/>
                </a:rPr>
                <a:t> Caratteristiche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sp>
          <p:nvSpPr>
            <p:cNvPr id="209" name="Text Box 17"/>
            <p:cNvSpPr txBox="1">
              <a:spLocks noChangeArrowheads="1"/>
            </p:cNvSpPr>
            <p:nvPr/>
          </p:nvSpPr>
          <p:spPr bwMode="auto">
            <a:xfrm>
              <a:off x="285716" y="3208192"/>
              <a:ext cx="1761440"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Caratteristiche cliniche ed ecografiche non 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Elevata</a:t>
              </a:r>
            </a:p>
            <a:p>
              <a:pPr algn="ctr">
                <a:defRPr/>
              </a:pPr>
              <a:endParaRPr lang="it-IT" sz="800" dirty="0" smtClean="0">
                <a:latin typeface="+mn-lt"/>
                <a:ea typeface="ＭＳ Ｐゴシック" pitchFamily="-1" charset="-128"/>
                <a:cs typeface="ＭＳ Ｐゴシック" pitchFamily="-1" charset="-128"/>
              </a:endParaRPr>
            </a:p>
          </p:txBody>
        </p:sp>
        <p:cxnSp>
          <p:nvCxnSpPr>
            <p:cNvPr id="211" name="Connettore 1 51"/>
            <p:cNvCxnSpPr>
              <a:cxnSpLocks noChangeShapeType="1"/>
            </p:cNvCxnSpPr>
            <p:nvPr/>
          </p:nvCxnSpPr>
          <p:spPr bwMode="auto">
            <a:xfrm rot="5400000">
              <a:off x="3114194" y="3065316"/>
              <a:ext cx="285752" cy="1588"/>
            </a:xfrm>
            <a:prstGeom prst="line">
              <a:avLst/>
            </a:prstGeom>
            <a:noFill/>
            <a:ln w="38100">
              <a:solidFill>
                <a:srgbClr val="618FFD"/>
              </a:solidFill>
              <a:round/>
              <a:headEnd/>
              <a:tailEnd type="none" w="lg" len="med"/>
            </a:ln>
          </p:spPr>
        </p:cxnSp>
        <p:cxnSp>
          <p:nvCxnSpPr>
            <p:cNvPr id="212" name="Connettore 1 211"/>
            <p:cNvCxnSpPr/>
            <p:nvPr/>
          </p:nvCxnSpPr>
          <p:spPr bwMode="auto">
            <a:xfrm>
              <a:off x="1214410" y="2922440"/>
              <a:ext cx="4095736" cy="1588"/>
            </a:xfrm>
            <a:prstGeom prst="line">
              <a:avLst/>
            </a:prstGeom>
            <a:noFill/>
            <a:ln w="38100">
              <a:solidFill>
                <a:srgbClr val="618FFD"/>
              </a:solidFill>
              <a:round/>
              <a:headEnd/>
              <a:tailEnd type="none" w="lg" len="med"/>
            </a:ln>
          </p:spPr>
        </p:cxnSp>
        <p:cxnSp>
          <p:nvCxnSpPr>
            <p:cNvPr id="213" name="Connettore 1 212"/>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214" name="Text Box 17"/>
            <p:cNvSpPr txBox="1">
              <a:spLocks noChangeArrowheads="1"/>
            </p:cNvSpPr>
            <p:nvPr/>
          </p:nvSpPr>
          <p:spPr bwMode="auto">
            <a:xfrm>
              <a:off x="500030" y="4922704"/>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cxnSp>
          <p:nvCxnSpPr>
            <p:cNvPr id="215" name="Connettore 1 51"/>
            <p:cNvCxnSpPr>
              <a:cxnSpLocks noChangeShapeType="1"/>
            </p:cNvCxnSpPr>
            <p:nvPr/>
          </p:nvCxnSpPr>
          <p:spPr bwMode="auto">
            <a:xfrm rot="5400000">
              <a:off x="821898" y="5743844"/>
              <a:ext cx="785818" cy="794"/>
            </a:xfrm>
            <a:prstGeom prst="line">
              <a:avLst/>
            </a:prstGeom>
            <a:noFill/>
            <a:ln w="38100" cap="rnd">
              <a:solidFill>
                <a:srgbClr val="618FFD"/>
              </a:solidFill>
              <a:round/>
              <a:headEnd type="triangle" w="lg" len="me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tx2">
                <a:lumMod val="60000"/>
                <a:lumOff val="40000"/>
              </a:schemeClr>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7" name="Connettore 1 216"/>
            <p:cNvCxnSpPr/>
            <p:nvPr/>
          </p:nvCxnSpPr>
          <p:spPr bwMode="auto">
            <a:xfrm rot="5400000">
              <a:off x="8928920" y="4064654"/>
              <a:ext cx="285752" cy="1588"/>
            </a:xfrm>
            <a:prstGeom prst="line">
              <a:avLst/>
            </a:prstGeom>
            <a:noFill/>
            <a:ln w="38100">
              <a:solidFill>
                <a:srgbClr val="618FFD"/>
              </a:solidFill>
              <a:round/>
              <a:headEnd/>
              <a:tailEnd type="none" w="lg" len="med"/>
            </a:ln>
          </p:spPr>
        </p:cxnSp>
        <p:cxnSp>
          <p:nvCxnSpPr>
            <p:cNvPr id="218" name="Connettore 1 217"/>
            <p:cNvCxnSpPr/>
            <p:nvPr/>
          </p:nvCxnSpPr>
          <p:spPr bwMode="auto">
            <a:xfrm rot="5400000">
              <a:off x="8930508" y="4779034"/>
              <a:ext cx="285752" cy="1588"/>
            </a:xfrm>
            <a:prstGeom prst="line">
              <a:avLst/>
            </a:prstGeom>
            <a:noFill/>
            <a:ln w="38100">
              <a:solidFill>
                <a:srgbClr val="618FFD"/>
              </a:solidFill>
              <a:round/>
              <a:headEnd/>
              <a:tailEnd type="none" w="lg" len="med"/>
            </a:ln>
          </p:spPr>
        </p:cxnSp>
        <p:cxnSp>
          <p:nvCxnSpPr>
            <p:cNvPr id="220" name="Connettore 1 51"/>
            <p:cNvCxnSpPr>
              <a:cxnSpLocks noChangeShapeType="1"/>
            </p:cNvCxnSpPr>
            <p:nvPr/>
          </p:nvCxnSpPr>
          <p:spPr bwMode="auto">
            <a:xfrm>
              <a:off x="7038422" y="3843311"/>
              <a:ext cx="1191" cy="1158653"/>
            </a:xfrm>
            <a:prstGeom prst="line">
              <a:avLst/>
            </a:prstGeom>
            <a:noFill/>
            <a:ln w="38100">
              <a:solidFill>
                <a:srgbClr val="618FFD"/>
              </a:solidFill>
              <a:round/>
              <a:headEnd/>
              <a:tailEnd type="none" w="lg" len="med"/>
            </a:ln>
          </p:spPr>
        </p:cxnSp>
        <p:cxnSp>
          <p:nvCxnSpPr>
            <p:cNvPr id="221" name="Connettore 1 220"/>
            <p:cNvCxnSpPr/>
            <p:nvPr/>
          </p:nvCxnSpPr>
          <p:spPr bwMode="auto">
            <a:xfrm flipH="1">
              <a:off x="4071930" y="5001964"/>
              <a:ext cx="2967683" cy="11213"/>
            </a:xfrm>
            <a:prstGeom prst="line">
              <a:avLst/>
            </a:prstGeom>
            <a:noFill/>
            <a:ln w="38100">
              <a:solidFill>
                <a:srgbClr val="618FFD"/>
              </a:solidFill>
              <a:round/>
              <a:headEnd/>
              <a:tailEnd type="triangl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triangle" w="lg" len="med"/>
            </a:ln>
          </p:spPr>
        </p:cxnSp>
        <p:cxnSp>
          <p:nvCxnSpPr>
            <p:cNvPr id="224" name="Connettore 1 223"/>
            <p:cNvCxnSpPr/>
            <p:nvPr/>
          </p:nvCxnSpPr>
          <p:spPr bwMode="auto">
            <a:xfrm>
              <a:off x="2552738" y="5637084"/>
              <a:ext cx="1428760" cy="1588"/>
            </a:xfrm>
            <a:prstGeom prst="line">
              <a:avLst/>
            </a:prstGeom>
            <a:noFill/>
            <a:ln w="38100">
              <a:solidFill>
                <a:srgbClr val="618FFD"/>
              </a:solidFill>
              <a:round/>
              <a:headEnd/>
              <a:tailEnd type="none" w="lg" len="med"/>
            </a:ln>
          </p:spPr>
        </p:cxnSp>
        <p:cxnSp>
          <p:nvCxnSpPr>
            <p:cNvPr id="225" name="Connettore 1 51"/>
            <p:cNvCxnSpPr>
              <a:cxnSpLocks noChangeShapeType="1"/>
            </p:cNvCxnSpPr>
            <p:nvPr/>
          </p:nvCxnSpPr>
          <p:spPr bwMode="auto">
            <a:xfrm rot="5400000">
              <a:off x="2410656" y="5779166"/>
              <a:ext cx="285752" cy="1588"/>
            </a:xfrm>
            <a:prstGeom prst="line">
              <a:avLst/>
            </a:prstGeom>
            <a:noFill/>
            <a:ln w="38100">
              <a:solidFill>
                <a:srgbClr val="618FFD"/>
              </a:solidFill>
              <a:round/>
              <a:headEnd/>
              <a:tailEnd type="none" w="lg" len="med"/>
            </a:ln>
          </p:spPr>
        </p:cxnSp>
        <p:cxnSp>
          <p:nvCxnSpPr>
            <p:cNvPr id="226" name="Connettore 1 51"/>
            <p:cNvCxnSpPr>
              <a:cxnSpLocks noChangeShapeType="1"/>
            </p:cNvCxnSpPr>
            <p:nvPr/>
          </p:nvCxnSpPr>
          <p:spPr bwMode="auto">
            <a:xfrm rot="5400000">
              <a:off x="3839416" y="5779166"/>
              <a:ext cx="285752" cy="1588"/>
            </a:xfrm>
            <a:prstGeom prst="line">
              <a:avLst/>
            </a:prstGeom>
            <a:noFill/>
            <a:ln w="38100">
              <a:solidFill>
                <a:srgbClr val="618FFD"/>
              </a:solidFill>
              <a:round/>
              <a:headEnd/>
              <a:tailEnd type="none" w="lg" len="med"/>
            </a:ln>
          </p:spPr>
        </p:cxnSp>
        <p:sp>
          <p:nvSpPr>
            <p:cNvPr id="227" name="Text Box 17"/>
            <p:cNvSpPr txBox="1">
              <a:spLocks noChangeArrowheads="1"/>
            </p:cNvSpPr>
            <p:nvPr/>
          </p:nvSpPr>
          <p:spPr bwMode="auto">
            <a:xfrm>
              <a:off x="1766920"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benignità</a:t>
              </a:r>
            </a:p>
          </p:txBody>
        </p:sp>
        <p:sp>
          <p:nvSpPr>
            <p:cNvPr id="228" name="Text Box 17"/>
            <p:cNvSpPr txBox="1">
              <a:spLocks noChangeArrowheads="1"/>
            </p:cNvSpPr>
            <p:nvPr/>
          </p:nvSpPr>
          <p:spPr bwMode="auto">
            <a:xfrm>
              <a:off x="326711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malignità</a:t>
              </a:r>
            </a:p>
          </p:txBody>
        </p:sp>
        <p:cxnSp>
          <p:nvCxnSpPr>
            <p:cNvPr id="229" name="Connettore 1 228"/>
            <p:cNvCxnSpPr/>
            <p:nvPr/>
          </p:nvCxnSpPr>
          <p:spPr bwMode="auto">
            <a:xfrm flipH="1">
              <a:off x="1214410" y="6137150"/>
              <a:ext cx="472706" cy="0"/>
            </a:xfrm>
            <a:prstGeom prst="line">
              <a:avLst/>
            </a:prstGeom>
            <a:noFill/>
            <a:ln w="38100">
              <a:solidFill>
                <a:srgbClr val="618FFD"/>
              </a:solidFill>
              <a:round/>
              <a:headEnd/>
              <a:tailEnd type="none" w="lg" len="med"/>
            </a:ln>
          </p:spPr>
        </p:cxnSp>
        <p:sp>
          <p:nvSpPr>
            <p:cNvPr id="231" name="Text Box 17"/>
            <p:cNvSpPr txBox="1">
              <a:spLocks noChangeArrowheads="1"/>
            </p:cNvSpPr>
            <p:nvPr/>
          </p:nvSpPr>
          <p:spPr bwMode="auto">
            <a:xfrm>
              <a:off x="6286508" y="5922836"/>
              <a:ext cx="1428760"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Chirurgia</a:t>
              </a:r>
            </a:p>
          </p:txBody>
        </p:sp>
        <p:cxnSp>
          <p:nvCxnSpPr>
            <p:cNvPr id="232" name="Connettore 1 231"/>
            <p:cNvCxnSpPr/>
            <p:nvPr/>
          </p:nvCxnSpPr>
          <p:spPr bwMode="auto">
            <a:xfrm rot="10800000" flipV="1">
              <a:off x="4786311" y="6122891"/>
              <a:ext cx="1500198" cy="2"/>
            </a:xfrm>
            <a:prstGeom prst="line">
              <a:avLst/>
            </a:prstGeom>
            <a:noFill/>
            <a:ln w="38100">
              <a:solidFill>
                <a:srgbClr val="618FFD"/>
              </a:solidFill>
              <a:round/>
              <a:headEnd type="triangle" w="lg" len="med"/>
              <a:tailEnd type="none" w="lg" len="med"/>
            </a:ln>
          </p:spPr>
        </p:cxnSp>
        <p:sp>
          <p:nvSpPr>
            <p:cNvPr id="40" name="Text Box 17"/>
            <p:cNvSpPr txBox="1">
              <a:spLocks noChangeArrowheads="1"/>
            </p:cNvSpPr>
            <p:nvPr/>
          </p:nvSpPr>
          <p:spPr bwMode="auto">
            <a:xfrm>
              <a:off x="4423420" y="3219129"/>
              <a:ext cx="1773452"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Gozzo </a:t>
              </a:r>
              <a:r>
                <a:rPr lang="it-IT" sz="1400" dirty="0" err="1" smtClean="0">
                  <a:latin typeface="+mn-lt"/>
                  <a:ea typeface="ＭＳ Ｐゴシック" pitchFamily="-1" charset="-128"/>
                  <a:cs typeface="ＭＳ Ｐゴシック" pitchFamily="-1" charset="-128"/>
                </a:rPr>
                <a:t>multinodulare</a:t>
              </a:r>
              <a:r>
                <a:rPr lang="it-IT" sz="1400" dirty="0" smtClean="0">
                  <a:latin typeface="+mn-lt"/>
                  <a:ea typeface="ＭＳ Ｐゴシック" pitchFamily="-1" charset="-128"/>
                  <a:cs typeface="ＭＳ Ｐゴシック" pitchFamily="-1" charset="-128"/>
                </a:rPr>
                <a:t> in area iodio-carente</a:t>
              </a:r>
            </a:p>
            <a:p>
              <a:pPr algn="ctr">
                <a:defRPr/>
              </a:pPr>
              <a:r>
                <a:rPr lang="it-IT" sz="1400" dirty="0" smtClean="0">
                  <a:ea typeface="ＭＳ Ｐゴシック" pitchFamily="-1" charset="-128"/>
                  <a:cs typeface="ＭＳ Ｐゴシック" pitchFamily="-1" charset="-128"/>
                </a:rPr>
                <a:t>(?)</a:t>
              </a:r>
              <a:endParaRPr lang="it-IT" sz="1400" dirty="0" smtClean="0">
                <a:latin typeface="+mn-lt"/>
                <a:ea typeface="ＭＳ Ｐゴシック" pitchFamily="-1" charset="-128"/>
                <a:cs typeface="ＭＳ Ｐゴシック" pitchFamily="-1" charset="-128"/>
              </a:endParaRPr>
            </a:p>
          </p:txBody>
        </p:sp>
        <p:cxnSp>
          <p:nvCxnSpPr>
            <p:cNvPr id="43" name="Connettore 1 51"/>
            <p:cNvCxnSpPr>
              <a:cxnSpLocks noChangeShapeType="1"/>
            </p:cNvCxnSpPr>
            <p:nvPr/>
          </p:nvCxnSpPr>
          <p:spPr bwMode="auto">
            <a:xfrm rot="5400000">
              <a:off x="5166476" y="3063735"/>
              <a:ext cx="285752" cy="1588"/>
            </a:xfrm>
            <a:prstGeom prst="line">
              <a:avLst/>
            </a:prstGeom>
            <a:noFill/>
            <a:ln w="38100">
              <a:solidFill>
                <a:srgbClr val="618FFD"/>
              </a:solidFill>
              <a:round/>
              <a:headEnd/>
              <a:tailEnd type="none" w="lg" len="med"/>
            </a:ln>
          </p:spPr>
        </p:cxnSp>
        <p:cxnSp>
          <p:nvCxnSpPr>
            <p:cNvPr id="84" name="Connettore 1 51"/>
            <p:cNvCxnSpPr>
              <a:cxnSpLocks noChangeShapeType="1"/>
              <a:stCxn id="40" idx="2"/>
            </p:cNvCxnSpPr>
            <p:nvPr/>
          </p:nvCxnSpPr>
          <p:spPr bwMode="auto">
            <a:xfrm flipH="1">
              <a:off x="5306970" y="4173236"/>
              <a:ext cx="3176" cy="249402"/>
            </a:xfrm>
            <a:prstGeom prst="line">
              <a:avLst/>
            </a:prstGeom>
            <a:noFill/>
            <a:ln w="38100">
              <a:solidFill>
                <a:srgbClr val="618FFD"/>
              </a:solidFill>
              <a:round/>
              <a:headEnd/>
              <a:tailEnd type="none" w="lg" len="med"/>
            </a:ln>
          </p:spPr>
        </p:cxnSp>
        <p:cxnSp>
          <p:nvCxnSpPr>
            <p:cNvPr id="87" name="Connettore 1 86"/>
            <p:cNvCxnSpPr/>
            <p:nvPr/>
          </p:nvCxnSpPr>
          <p:spPr bwMode="auto">
            <a:xfrm flipH="1">
              <a:off x="5306737" y="4408379"/>
              <a:ext cx="2789091" cy="14258"/>
            </a:xfrm>
            <a:prstGeom prst="line">
              <a:avLst/>
            </a:prstGeom>
            <a:noFill/>
            <a:ln w="38100">
              <a:solidFill>
                <a:srgbClr val="618FFD"/>
              </a:solidFill>
              <a:round/>
              <a:headEnd type="triangle" w="lg" len="med"/>
              <a:tailEnd type="none" w="lg" len="med"/>
            </a:ln>
          </p:spPr>
        </p:cxnSp>
        <p:cxnSp>
          <p:nvCxnSpPr>
            <p:cNvPr id="89" name="Connettore 1 88"/>
            <p:cNvCxnSpPr/>
            <p:nvPr/>
          </p:nvCxnSpPr>
          <p:spPr bwMode="auto">
            <a:xfrm flipH="1">
              <a:off x="4083478" y="5174312"/>
              <a:ext cx="4250930" cy="19463"/>
            </a:xfrm>
            <a:prstGeom prst="line">
              <a:avLst/>
            </a:prstGeom>
            <a:noFill/>
            <a:ln w="38100">
              <a:solidFill>
                <a:srgbClr val="618FFD"/>
              </a:solidFill>
              <a:round/>
              <a:headEnd/>
              <a:tailEnd type="triangle" w="lg" len="med"/>
            </a:ln>
          </p:spPr>
        </p:cxnSp>
      </p:grpSp>
      <p:sp>
        <p:nvSpPr>
          <p:cNvPr id="50" name="CasellaDiTesto 49"/>
          <p:cNvSpPr txBox="1"/>
          <p:nvPr/>
        </p:nvSpPr>
        <p:spPr>
          <a:xfrm>
            <a:off x="1371645" y="188641"/>
            <a:ext cx="6586037" cy="369332"/>
          </a:xfrm>
          <a:prstGeom prst="rect">
            <a:avLst/>
          </a:prstGeom>
          <a:noFill/>
        </p:spPr>
        <p:txBody>
          <a:bodyPr wrap="square" rtlCol="0">
            <a:spAutoFit/>
          </a:bodyPr>
          <a:lstStyle/>
          <a:p>
            <a:pPr algn="ctr"/>
            <a:r>
              <a:rPr lang="it-IT" b="1" dirty="0" smtClean="0">
                <a:solidFill>
                  <a:schemeClr val="tx2">
                    <a:lumMod val="75000"/>
                  </a:schemeClr>
                </a:solidFill>
                <a:latin typeface="+mj-lt"/>
              </a:rPr>
              <a:t>IL RUOLO DELL’ ECOGRAFIA TIROIDEA</a:t>
            </a:r>
            <a:endParaRPr lang="it-IT" b="1" dirty="0">
              <a:solidFill>
                <a:schemeClr val="tx2">
                  <a:lumMod val="75000"/>
                </a:schemeClr>
              </a:solidFill>
              <a:latin typeface="+mj-lt"/>
            </a:endParaRPr>
          </a:p>
        </p:txBody>
      </p:sp>
      <p:cxnSp>
        <p:nvCxnSpPr>
          <p:cNvPr id="51" name="Connettore 1 51"/>
          <p:cNvCxnSpPr>
            <a:cxnSpLocks noChangeShapeType="1"/>
            <a:endCxn id="216" idx="0"/>
          </p:cNvCxnSpPr>
          <p:nvPr/>
        </p:nvCxnSpPr>
        <p:spPr bwMode="auto">
          <a:xfrm flipH="1">
            <a:off x="2904106" y="4208324"/>
            <a:ext cx="1411" cy="714380"/>
          </a:xfrm>
          <a:prstGeom prst="line">
            <a:avLst/>
          </a:prstGeom>
          <a:noFill/>
          <a:ln w="38100">
            <a:solidFill>
              <a:srgbClr val="618FFD"/>
            </a:solidFill>
            <a:round/>
            <a:headEnd/>
            <a:tailEnd type="triangle" w="lg" len="med"/>
          </a:ln>
        </p:spPr>
      </p:cxnSp>
    </p:spTree>
    <p:extLst>
      <p:ext uri="{BB962C8B-B14F-4D97-AF65-F5344CB8AC3E}">
        <p14:creationId xmlns:p14="http://schemas.microsoft.com/office/powerpoint/2010/main" val="346757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2">
                    <a:lumMod val="60000"/>
                    <a:lumOff val="40000"/>
                  </a:schemeClr>
                </a:solidFill>
              </a:rPr>
              <a:t>FNAC</a:t>
            </a:r>
            <a:endParaRPr lang="it-IT" dirty="0">
              <a:solidFill>
                <a:schemeClr val="tx2">
                  <a:lumMod val="60000"/>
                  <a:lumOff val="40000"/>
                </a:schemeClr>
              </a:solidFill>
            </a:endParaRPr>
          </a:p>
        </p:txBody>
      </p:sp>
      <p:sp>
        <p:nvSpPr>
          <p:cNvPr id="3" name="Segnaposto contenuto 2"/>
          <p:cNvSpPr>
            <a:spLocks noGrp="1"/>
          </p:cNvSpPr>
          <p:nvPr>
            <p:ph idx="1"/>
          </p:nvPr>
        </p:nvSpPr>
        <p:spPr/>
        <p:txBody>
          <a:bodyPr/>
          <a:lstStyle/>
          <a:p>
            <a:r>
              <a:rPr lang="it-IT" dirty="0" smtClean="0"/>
              <a:t>Se il nodulo cambia la FNAC può essere ripetuta.</a:t>
            </a:r>
          </a:p>
          <a:p>
            <a:r>
              <a:rPr lang="it-IT" dirty="0" smtClean="0"/>
              <a:t>Nemmeno la citologia ha sensibilità e specificità al 100%</a:t>
            </a:r>
          </a:p>
          <a:p>
            <a:r>
              <a:rPr lang="it-IT" dirty="0" smtClean="0"/>
              <a:t>Anche se si fa la citologia un dosaggio della calcitonina può essere utile</a:t>
            </a:r>
            <a:endParaRPr lang="it-IT" dirty="0"/>
          </a:p>
        </p:txBody>
      </p:sp>
    </p:spTree>
    <p:extLst>
      <p:ext uri="{BB962C8B-B14F-4D97-AF65-F5344CB8AC3E}">
        <p14:creationId xmlns:p14="http://schemas.microsoft.com/office/powerpoint/2010/main" val="36150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16632"/>
            <a:ext cx="7848600" cy="914400"/>
          </a:xfrm>
        </p:spPr>
        <p:txBody>
          <a:bodyPr/>
          <a:lstStyle/>
          <a:p>
            <a:r>
              <a:rPr lang="it-IT" b="1" dirty="0" smtClean="0">
                <a:solidFill>
                  <a:srgbClr val="00CCFF"/>
                </a:solidFill>
                <a:latin typeface="Arial Narrow"/>
                <a:cs typeface="Arial Narrow"/>
              </a:rPr>
              <a:t>REFERTO DEL CITOASPIRATO</a:t>
            </a:r>
            <a:endParaRPr lang="it-IT" b="1" dirty="0">
              <a:solidFill>
                <a:srgbClr val="00CCFF"/>
              </a:solidFill>
              <a:latin typeface="Arial Narrow"/>
              <a:cs typeface="Arial Narrow"/>
            </a:endParaRPr>
          </a:p>
        </p:txBody>
      </p:sp>
      <p:sp>
        <p:nvSpPr>
          <p:cNvPr id="3" name="Segnaposto contenuto 2"/>
          <p:cNvSpPr>
            <a:spLocks noGrp="1"/>
          </p:cNvSpPr>
          <p:nvPr>
            <p:ph idx="1"/>
          </p:nvPr>
        </p:nvSpPr>
        <p:spPr>
          <a:xfrm>
            <a:off x="91502" y="1262608"/>
            <a:ext cx="8640960" cy="4038600"/>
          </a:xfrm>
        </p:spPr>
        <p:txBody>
          <a:bodyPr>
            <a:noAutofit/>
          </a:bodyPr>
          <a:lstStyle/>
          <a:p>
            <a:pPr>
              <a:buClr>
                <a:srgbClr val="0341DD"/>
              </a:buClr>
            </a:pPr>
            <a:r>
              <a:rPr lang="it-IT" sz="2400" b="1" dirty="0" smtClean="0">
                <a:latin typeface="Arial Narrow"/>
                <a:cs typeface="Arial Narrow"/>
              </a:rPr>
              <a:t>TIR1: NON DIAGNOSTICO</a:t>
            </a:r>
          </a:p>
          <a:p>
            <a:pPr>
              <a:buClr>
                <a:srgbClr val="0341DD"/>
              </a:buClr>
              <a:buNone/>
            </a:pPr>
            <a:r>
              <a:rPr lang="it-IT" sz="2400" b="1" dirty="0" smtClean="0">
                <a:latin typeface="Arial Narrow"/>
                <a:cs typeface="Arial Narrow"/>
              </a:rPr>
              <a:t>	</a:t>
            </a:r>
            <a:r>
              <a:rPr lang="it-IT" sz="2400" dirty="0" smtClean="0">
                <a:latin typeface="Arial Narrow"/>
                <a:cs typeface="Arial Narrow"/>
              </a:rPr>
              <a:t>la FNAC deve essere ripetuta non prima di 30 giorni</a:t>
            </a:r>
          </a:p>
          <a:p>
            <a:pPr>
              <a:buNone/>
            </a:pPr>
            <a:endParaRPr lang="it-IT" sz="2400" dirty="0" smtClean="0">
              <a:latin typeface="Arial Narrow"/>
              <a:cs typeface="Arial Narrow"/>
            </a:endParaRPr>
          </a:p>
          <a:p>
            <a:pPr>
              <a:buNone/>
            </a:pPr>
            <a:endParaRPr lang="it-IT" sz="2400" dirty="0" smtClean="0">
              <a:latin typeface="Arial Narrow"/>
              <a:cs typeface="Arial Narrow"/>
            </a:endParaRPr>
          </a:p>
          <a:p>
            <a:pPr>
              <a:buClr>
                <a:srgbClr val="0341DD"/>
              </a:buClr>
            </a:pPr>
            <a:r>
              <a:rPr lang="it-IT" sz="2400" b="1" dirty="0" smtClean="0">
                <a:latin typeface="Arial Narrow"/>
                <a:cs typeface="Arial Narrow"/>
              </a:rPr>
              <a:t>TIR2: BENIGNO  </a:t>
            </a:r>
            <a:r>
              <a:rPr lang="it-IT" sz="2400" dirty="0" smtClean="0">
                <a:latin typeface="Arial Narrow"/>
                <a:cs typeface="Arial Narrow"/>
              </a:rPr>
              <a:t>follow-up ecografico 6-12 mesi</a:t>
            </a:r>
          </a:p>
          <a:p>
            <a:endParaRPr lang="it-IT" sz="2400" dirty="0" smtClean="0">
              <a:latin typeface="Arial Narrow"/>
              <a:cs typeface="Arial Narrow"/>
            </a:endParaRPr>
          </a:p>
          <a:p>
            <a:endParaRPr lang="it-IT" sz="2400" dirty="0" smtClean="0">
              <a:latin typeface="Arial Narrow"/>
              <a:cs typeface="Arial Narrow"/>
            </a:endParaRPr>
          </a:p>
          <a:p>
            <a:pPr>
              <a:buNone/>
            </a:pPr>
            <a:endParaRPr lang="it-IT" sz="2400" dirty="0" smtClean="0">
              <a:latin typeface="Arial Narrow"/>
              <a:cs typeface="Arial Narrow"/>
            </a:endParaRPr>
          </a:p>
          <a:p>
            <a:pPr>
              <a:buClr>
                <a:srgbClr val="0341DD"/>
              </a:buClr>
            </a:pPr>
            <a:r>
              <a:rPr lang="it-IT" sz="2400" b="1" dirty="0" smtClean="0">
                <a:latin typeface="Arial Narrow"/>
                <a:cs typeface="Arial Narrow"/>
              </a:rPr>
              <a:t>TIR3: INDETERMINATO</a:t>
            </a:r>
          </a:p>
          <a:p>
            <a:pPr>
              <a:buClr>
                <a:srgbClr val="0341DD"/>
              </a:buClr>
            </a:pPr>
            <a:r>
              <a:rPr lang="it-IT" sz="2400" b="1" dirty="0" smtClean="0">
                <a:latin typeface="Arial Narrow"/>
                <a:cs typeface="Arial Narrow"/>
              </a:rPr>
              <a:t>TIR4: SOSPETTO PER CARCINOMA</a:t>
            </a:r>
          </a:p>
          <a:p>
            <a:pPr>
              <a:buClr>
                <a:srgbClr val="0341DD"/>
              </a:buClr>
            </a:pPr>
            <a:r>
              <a:rPr lang="it-IT" sz="2400" b="1" dirty="0" smtClean="0">
                <a:latin typeface="Arial Narrow"/>
                <a:cs typeface="Arial Narrow"/>
              </a:rPr>
              <a:t>TIR5: CARCINOMA TIROIDEO</a:t>
            </a:r>
            <a:endParaRPr lang="it-IT" sz="2400" b="1" dirty="0">
              <a:latin typeface="Arial Narrow"/>
              <a:cs typeface="Arial Narrow"/>
            </a:endParaRPr>
          </a:p>
        </p:txBody>
      </p:sp>
      <p:sp>
        <p:nvSpPr>
          <p:cNvPr id="5" name="Parentesi graffa chiusa 4"/>
          <p:cNvSpPr/>
          <p:nvPr/>
        </p:nvSpPr>
        <p:spPr bwMode="auto">
          <a:xfrm>
            <a:off x="5340085" y="4805365"/>
            <a:ext cx="384043" cy="1440160"/>
          </a:xfrm>
          <a:prstGeom prst="rightBrace">
            <a:avLst>
              <a:gd name="adj1" fmla="val 24613"/>
              <a:gd name="adj2" fmla="val 48824"/>
            </a:avLst>
          </a:prstGeom>
          <a:noFill/>
          <a:ln w="38100">
            <a:solidFill>
              <a:srgbClr val="618FFD"/>
            </a:solidFill>
            <a:round/>
            <a:headEnd/>
            <a:tailEnd type="none" w="lg" len="med"/>
          </a:ln>
        </p:spPr>
        <p:txBody>
          <a:bodyPr rtlCol="0" anchor="ctr"/>
          <a:lstStyle/>
          <a:p>
            <a:pPr algn="ctr"/>
            <a:endParaRPr lang="it-IT"/>
          </a:p>
        </p:txBody>
      </p:sp>
      <p:pic>
        <p:nvPicPr>
          <p:cNvPr id="6" name="Picture 2" descr="j03139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249" y="4581128"/>
            <a:ext cx="17921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4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317470" y="850736"/>
            <a:ext cx="8572560" cy="5472210"/>
            <a:chOff x="357154" y="850736"/>
            <a:chExt cx="9644130" cy="5472210"/>
          </a:xfrm>
        </p:grpSpPr>
        <p:sp>
          <p:nvSpPr>
            <p:cNvPr id="196" name="Text Box 17"/>
            <p:cNvSpPr txBox="1">
              <a:spLocks noChangeArrowheads="1"/>
            </p:cNvSpPr>
            <p:nvPr/>
          </p:nvSpPr>
          <p:spPr bwMode="auto">
            <a:xfrm>
              <a:off x="2479204" y="1479421"/>
              <a:ext cx="5089504"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 non fattori di rischio</a:t>
              </a:r>
              <a:endParaRPr lang="it-IT" sz="2000" dirty="0">
                <a:latin typeface="+mn-lt"/>
                <a:ea typeface="ＭＳ Ｐゴシック" pitchFamily="-1" charset="-128"/>
                <a:cs typeface="ＭＳ Ｐゴシック" pitchFamily="-1" charset="-128"/>
              </a:endParaRPr>
            </a:p>
          </p:txBody>
        </p:sp>
        <p:sp>
          <p:nvSpPr>
            <p:cNvPr id="197" name="Text Box 17"/>
            <p:cNvSpPr txBox="1">
              <a:spLocks noChangeArrowheads="1"/>
            </p:cNvSpPr>
            <p:nvPr/>
          </p:nvSpPr>
          <p:spPr bwMode="auto">
            <a:xfrm>
              <a:off x="8143896" y="3214686"/>
              <a:ext cx="1857388"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Normale</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Giuliana</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sp>
          <p:nvSpPr>
            <p:cNvPr id="208" name="Text Box 17"/>
            <p:cNvSpPr txBox="1">
              <a:spLocks noChangeArrowheads="1"/>
            </p:cNvSpPr>
            <p:nvPr/>
          </p:nvSpPr>
          <p:spPr bwMode="auto">
            <a:xfrm>
              <a:off x="2420418" y="3221897"/>
              <a:ext cx="1830515"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ea typeface="ＭＳ Ｐゴシック" pitchFamily="-1" charset="-128"/>
                  <a:cs typeface="ＭＳ Ｐゴシック" pitchFamily="-1" charset="-128"/>
                </a:rPr>
                <a:t>Caratteristiche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Normale</a:t>
              </a:r>
            </a:p>
            <a:p>
              <a:pPr algn="ctr">
                <a:defRPr/>
              </a:pPr>
              <a:endParaRPr lang="it-IT" sz="800" dirty="0" smtClean="0">
                <a:latin typeface="+mn-lt"/>
                <a:ea typeface="ＭＳ Ｐゴシック" pitchFamily="-1" charset="-128"/>
                <a:cs typeface="ＭＳ Ｐゴシック" pitchFamily="-1" charset="-128"/>
              </a:endParaRPr>
            </a:p>
          </p:txBody>
        </p:sp>
        <p:cxnSp>
          <p:nvCxnSpPr>
            <p:cNvPr id="211" name="Connettore 1 51"/>
            <p:cNvCxnSpPr>
              <a:cxnSpLocks noChangeShapeType="1"/>
            </p:cNvCxnSpPr>
            <p:nvPr/>
          </p:nvCxnSpPr>
          <p:spPr bwMode="auto">
            <a:xfrm flipH="1">
              <a:off x="3256276" y="2649569"/>
              <a:ext cx="10842" cy="559417"/>
            </a:xfrm>
            <a:prstGeom prst="line">
              <a:avLst/>
            </a:prstGeom>
            <a:noFill/>
            <a:ln w="38100">
              <a:solidFill>
                <a:srgbClr val="618FFD"/>
              </a:solidFill>
              <a:round/>
              <a:headEn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9" name="Connettore 1 51"/>
            <p:cNvCxnSpPr>
              <a:cxnSpLocks noChangeShapeType="1"/>
            </p:cNvCxnSpPr>
            <p:nvPr/>
          </p:nvCxnSpPr>
          <p:spPr bwMode="auto">
            <a:xfrm>
              <a:off x="3256276" y="4176004"/>
              <a:ext cx="0" cy="746700"/>
            </a:xfrm>
            <a:prstGeom prst="line">
              <a:avLst/>
            </a:prstGeom>
            <a:noFill/>
            <a:ln w="38100">
              <a:solidFill>
                <a:srgbClr val="618FFD"/>
              </a:solidFill>
              <a:round/>
              <a:headEnd/>
              <a:tailEnd type="triangl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triangle" w="lg" len="med"/>
            </a:ln>
          </p:spPr>
        </p:cxnSp>
        <p:cxnSp>
          <p:nvCxnSpPr>
            <p:cNvPr id="224" name="Connettore 1 223"/>
            <p:cNvCxnSpPr/>
            <p:nvPr/>
          </p:nvCxnSpPr>
          <p:spPr bwMode="auto">
            <a:xfrm>
              <a:off x="3268706" y="5637084"/>
              <a:ext cx="712792" cy="1588"/>
            </a:xfrm>
            <a:prstGeom prst="line">
              <a:avLst/>
            </a:prstGeom>
            <a:noFill/>
            <a:ln w="38100">
              <a:solidFill>
                <a:srgbClr val="618FFD"/>
              </a:solidFill>
              <a:round/>
              <a:headEnd/>
              <a:tailEnd type="none" w="lg" len="med"/>
            </a:ln>
          </p:spPr>
        </p:cxnSp>
        <p:cxnSp>
          <p:nvCxnSpPr>
            <p:cNvPr id="226" name="Connettore 1 51"/>
            <p:cNvCxnSpPr>
              <a:cxnSpLocks noChangeShapeType="1"/>
            </p:cNvCxnSpPr>
            <p:nvPr/>
          </p:nvCxnSpPr>
          <p:spPr bwMode="auto">
            <a:xfrm rot="5400000">
              <a:off x="3839416" y="5779166"/>
              <a:ext cx="285752" cy="1588"/>
            </a:xfrm>
            <a:prstGeom prst="line">
              <a:avLst/>
            </a:prstGeom>
            <a:noFill/>
            <a:ln w="38100">
              <a:solidFill>
                <a:srgbClr val="618FFD"/>
              </a:solidFill>
              <a:round/>
              <a:headEnd/>
              <a:tailEnd type="none" w="lg" len="med"/>
            </a:ln>
          </p:spPr>
        </p:cxnSp>
        <p:sp>
          <p:nvSpPr>
            <p:cNvPr id="228" name="Text Box 17"/>
            <p:cNvSpPr txBox="1">
              <a:spLocks noChangeArrowheads="1"/>
            </p:cNvSpPr>
            <p:nvPr/>
          </p:nvSpPr>
          <p:spPr bwMode="auto">
            <a:xfrm>
              <a:off x="3267118" y="5922836"/>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TIR 3</a:t>
              </a:r>
            </a:p>
          </p:txBody>
        </p:sp>
        <p:sp>
          <p:nvSpPr>
            <p:cNvPr id="231" name="Text Box 17"/>
            <p:cNvSpPr txBox="1">
              <a:spLocks noChangeArrowheads="1"/>
            </p:cNvSpPr>
            <p:nvPr/>
          </p:nvSpPr>
          <p:spPr bwMode="auto">
            <a:xfrm>
              <a:off x="6286508" y="5922836"/>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Chirurgia</a:t>
              </a:r>
            </a:p>
          </p:txBody>
        </p:sp>
        <p:cxnSp>
          <p:nvCxnSpPr>
            <p:cNvPr id="232" name="Connettore 1 231"/>
            <p:cNvCxnSpPr/>
            <p:nvPr/>
          </p:nvCxnSpPr>
          <p:spPr bwMode="auto">
            <a:xfrm rot="10800000" flipV="1">
              <a:off x="4786311" y="6122891"/>
              <a:ext cx="1500198" cy="2"/>
            </a:xfrm>
            <a:prstGeom prst="line">
              <a:avLst/>
            </a:prstGeom>
            <a:noFill/>
            <a:ln w="38100">
              <a:solidFill>
                <a:srgbClr val="618FFD"/>
              </a:solidFill>
              <a:round/>
              <a:headEnd type="triangle" w="lg" len="med"/>
              <a:tailEnd type="none" w="lg" len="med"/>
            </a:ln>
          </p:spPr>
        </p:cxnSp>
      </p:grpSp>
      <p:sp>
        <p:nvSpPr>
          <p:cNvPr id="6" name="CasellaDiTesto 5"/>
          <p:cNvSpPr txBox="1"/>
          <p:nvPr/>
        </p:nvSpPr>
        <p:spPr>
          <a:xfrm>
            <a:off x="2395758" y="188641"/>
            <a:ext cx="4208256" cy="461665"/>
          </a:xfrm>
          <a:prstGeom prst="rect">
            <a:avLst/>
          </a:prstGeom>
          <a:noFill/>
        </p:spPr>
        <p:txBody>
          <a:bodyPr wrap="square" rtlCol="0">
            <a:spAutoFit/>
          </a:bodyPr>
          <a:lstStyle/>
          <a:p>
            <a:pPr algn="ctr"/>
            <a:r>
              <a:rPr lang="it-IT" sz="2400" b="1" dirty="0" smtClean="0">
                <a:solidFill>
                  <a:schemeClr val="tx2">
                    <a:lumMod val="75000"/>
                  </a:schemeClr>
                </a:solidFill>
                <a:effectLst>
                  <a:outerShdw blurRad="38100" dist="38100" dir="2700000" algn="tl">
                    <a:srgbClr val="000000">
                      <a:alpha val="43137"/>
                    </a:srgbClr>
                  </a:outerShdw>
                </a:effectLst>
                <a:latin typeface="+mj-lt"/>
              </a:rPr>
              <a:t>SCENARIO 1</a:t>
            </a:r>
            <a:endParaRPr lang="it-IT" sz="2400" b="1" dirty="0">
              <a:solidFill>
                <a:schemeClr val="tx2">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349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p:cNvSpPr>
            <a:spLocks noGrp="1" noChangeArrowheads="1"/>
          </p:cNvSpPr>
          <p:nvPr>
            <p:ph type="title"/>
          </p:nvPr>
        </p:nvSpPr>
        <p:spPr>
          <a:xfrm>
            <a:off x="0" y="0"/>
            <a:ext cx="9144000" cy="1222375"/>
          </a:xfrm>
        </p:spPr>
        <p:txBody>
          <a:bodyPr/>
          <a:lstStyle/>
          <a:p>
            <a:pPr eaLnBrk="1" hangingPunct="1">
              <a:defRPr/>
            </a:pPr>
            <a:r>
              <a:rPr lang="it-IT" b="1" dirty="0" smtClean="0">
                <a:solidFill>
                  <a:srgbClr val="00CCFF"/>
                </a:solidFill>
                <a:latin typeface="Arial Narrow"/>
                <a:cs typeface="Arial Narrow"/>
              </a:rPr>
              <a:t>SCINTIGRAFIA TIROIDEA</a:t>
            </a:r>
          </a:p>
        </p:txBody>
      </p:sp>
      <p:sp>
        <p:nvSpPr>
          <p:cNvPr id="131085" name="Rectangle 13"/>
          <p:cNvSpPr>
            <a:spLocks noGrp="1" noChangeArrowheads="1"/>
          </p:cNvSpPr>
          <p:nvPr>
            <p:ph idx="1"/>
          </p:nvPr>
        </p:nvSpPr>
        <p:spPr>
          <a:xfrm>
            <a:off x="174330" y="1222375"/>
            <a:ext cx="8905875" cy="5263485"/>
          </a:xfrm>
          <a:solidFill>
            <a:srgbClr val="F2F2F2"/>
          </a:solidFill>
        </p:spPr>
        <p:txBody>
          <a:bodyPr>
            <a:noAutofit/>
          </a:bodyPr>
          <a:lstStyle/>
          <a:p>
            <a:pPr>
              <a:buClr>
                <a:srgbClr val="0341DD"/>
              </a:buClr>
            </a:pPr>
            <a:r>
              <a:rPr lang="it-IT" sz="2400" dirty="0" smtClean="0">
                <a:latin typeface="Arial Narrow"/>
                <a:cs typeface="Arial Narrow"/>
              </a:rPr>
              <a:t>Tecnica diagnostica che consente di determinare la topografia funzionale della tiroide e di evidenziare le aree di tessuto ghiandolare dotate di autonomia funzionale. </a:t>
            </a:r>
          </a:p>
          <a:p>
            <a:pPr>
              <a:buClr>
                <a:srgbClr val="0341DD"/>
              </a:buClr>
              <a:buNone/>
            </a:pPr>
            <a:endParaRPr lang="it-IT" sz="2400" dirty="0" smtClean="0">
              <a:latin typeface="Arial Narrow"/>
              <a:cs typeface="Arial Narrow"/>
            </a:endParaRPr>
          </a:p>
          <a:p>
            <a:pPr>
              <a:buClr>
                <a:srgbClr val="0341DD"/>
              </a:buClr>
            </a:pPr>
            <a:r>
              <a:rPr lang="it-IT" sz="2400" dirty="0" smtClean="0">
                <a:latin typeface="Arial Narrow"/>
                <a:cs typeface="Arial Narrow"/>
              </a:rPr>
              <a:t>Si esegue su gamma camera, talora con tecnica SPECT.</a:t>
            </a:r>
          </a:p>
          <a:p>
            <a:pPr>
              <a:buClr>
                <a:srgbClr val="0341DD"/>
              </a:buClr>
            </a:pPr>
            <a:endParaRPr lang="it-IT" sz="2400" dirty="0" smtClean="0">
              <a:latin typeface="Arial Narrow"/>
              <a:cs typeface="Arial Narrow"/>
            </a:endParaRPr>
          </a:p>
          <a:p>
            <a:pPr>
              <a:buClr>
                <a:srgbClr val="0341DD"/>
              </a:buClr>
            </a:pPr>
            <a:r>
              <a:rPr lang="it-IT" sz="2400" dirty="0" err="1" smtClean="0">
                <a:latin typeface="Arial Narrow"/>
                <a:cs typeface="Arial Narrow"/>
              </a:rPr>
              <a:t>Radiofarmaci</a:t>
            </a:r>
            <a:r>
              <a:rPr lang="it-IT" sz="2400" dirty="0" smtClean="0">
                <a:latin typeface="Arial Narrow"/>
                <a:cs typeface="Arial Narrow"/>
              </a:rPr>
              <a:t> utilizzati:  </a:t>
            </a:r>
            <a:r>
              <a:rPr lang="it-IT" sz="2400" baseline="30000" dirty="0" smtClean="0">
                <a:latin typeface="Arial Narrow"/>
                <a:cs typeface="Arial Narrow"/>
              </a:rPr>
              <a:t>99m</a:t>
            </a:r>
            <a:r>
              <a:rPr lang="it-IT" sz="2400" dirty="0" smtClean="0">
                <a:latin typeface="Arial Narrow"/>
                <a:cs typeface="Arial Narrow"/>
              </a:rPr>
              <a:t>Tc, </a:t>
            </a:r>
            <a:r>
              <a:rPr lang="it-IT" sz="2400" baseline="30000" dirty="0" smtClean="0">
                <a:latin typeface="Arial Narrow"/>
                <a:cs typeface="Arial Narrow"/>
              </a:rPr>
              <a:t>123</a:t>
            </a:r>
            <a:r>
              <a:rPr lang="it-IT" sz="2400" dirty="0" smtClean="0">
                <a:latin typeface="Arial Narrow"/>
                <a:cs typeface="Arial Narrow"/>
              </a:rPr>
              <a:t>I, </a:t>
            </a:r>
            <a:r>
              <a:rPr lang="it-IT" sz="2400" baseline="30000" dirty="0" smtClean="0">
                <a:latin typeface="Arial Narrow"/>
                <a:cs typeface="Arial Narrow"/>
              </a:rPr>
              <a:t> 131</a:t>
            </a:r>
            <a:r>
              <a:rPr lang="it-IT" sz="2400" dirty="0" smtClean="0">
                <a:latin typeface="Arial Narrow"/>
                <a:cs typeface="Arial Narrow"/>
              </a:rPr>
              <a:t>I, </a:t>
            </a:r>
            <a:r>
              <a:rPr lang="it-IT" sz="2400" baseline="30000" dirty="0" smtClean="0">
                <a:latin typeface="Arial Narrow"/>
                <a:cs typeface="Arial Narrow"/>
              </a:rPr>
              <a:t>99m</a:t>
            </a:r>
            <a:r>
              <a:rPr lang="it-IT" sz="2400" dirty="0" smtClean="0">
                <a:latin typeface="Arial Narrow"/>
                <a:cs typeface="Arial Narrow"/>
              </a:rPr>
              <a:t>TcMIBI, </a:t>
            </a:r>
          </a:p>
          <a:p>
            <a:pPr>
              <a:buClr>
                <a:srgbClr val="0341DD"/>
              </a:buClr>
              <a:buNone/>
            </a:pPr>
            <a:r>
              <a:rPr lang="it-IT" sz="2400" dirty="0" smtClean="0">
                <a:latin typeface="Arial Narrow"/>
                <a:cs typeface="Arial Narrow"/>
              </a:rPr>
              <a:t>							    (occasionalmente</a:t>
            </a:r>
            <a:r>
              <a:rPr lang="it-IT" sz="2400" baseline="30000" dirty="0" smtClean="0">
                <a:latin typeface="Arial Narrow"/>
                <a:cs typeface="Arial Narrow"/>
              </a:rPr>
              <a:t>  18F</a:t>
            </a:r>
            <a:r>
              <a:rPr lang="it-IT" sz="2400" dirty="0" smtClean="0">
                <a:latin typeface="Arial Narrow"/>
                <a:cs typeface="Arial Narrow"/>
              </a:rPr>
              <a:t>-FDG).</a:t>
            </a:r>
          </a:p>
          <a:p>
            <a:pPr>
              <a:buClr>
                <a:srgbClr val="0341DD"/>
              </a:buClr>
            </a:pPr>
            <a:endParaRPr lang="it-IT" sz="2400" dirty="0" smtClean="0">
              <a:latin typeface="Arial Narrow"/>
              <a:cs typeface="Arial Narrow"/>
            </a:endParaRPr>
          </a:p>
          <a:p>
            <a:pPr>
              <a:buClr>
                <a:srgbClr val="0341DD"/>
              </a:buClr>
            </a:pPr>
            <a:r>
              <a:rPr lang="it-IT" sz="2400" dirty="0" smtClean="0">
                <a:latin typeface="Arial Narrow"/>
                <a:cs typeface="Arial Narrow"/>
              </a:rPr>
              <a:t>Sulla base </a:t>
            </a:r>
            <a:r>
              <a:rPr lang="it-IT" sz="2400" dirty="0" err="1" smtClean="0">
                <a:latin typeface="Arial Narrow"/>
                <a:cs typeface="Arial Narrow"/>
              </a:rPr>
              <a:t>dell</a:t>
            </a:r>
            <a:r>
              <a:rPr lang="ja-JP" altLang="it-IT" sz="2400" dirty="0" smtClean="0">
                <a:latin typeface="Arial Narrow"/>
                <a:cs typeface="Arial Narrow"/>
              </a:rPr>
              <a:t>’</a:t>
            </a:r>
            <a:r>
              <a:rPr lang="it-IT" altLang="ja-JP" sz="2400" dirty="0" smtClean="0">
                <a:latin typeface="Arial Narrow"/>
                <a:cs typeface="Arial Narrow"/>
              </a:rPr>
              <a:t>entità della captazione del </a:t>
            </a:r>
            <a:r>
              <a:rPr lang="it-IT" altLang="ja-JP" sz="2400" dirty="0" err="1" smtClean="0">
                <a:latin typeface="Arial Narrow"/>
                <a:cs typeface="Arial Narrow"/>
              </a:rPr>
              <a:t>radiofarmaco</a:t>
            </a:r>
            <a:r>
              <a:rPr lang="it-IT" altLang="ja-JP" sz="2400" dirty="0" smtClean="0">
                <a:latin typeface="Arial Narrow"/>
                <a:cs typeface="Arial Narrow"/>
              </a:rPr>
              <a:t>, i noduli possono essere classificati come </a:t>
            </a:r>
            <a:r>
              <a:rPr lang="it-IT" altLang="ja-JP" sz="2400" dirty="0" err="1" smtClean="0">
                <a:latin typeface="Arial Narrow"/>
                <a:cs typeface="Arial Narrow"/>
              </a:rPr>
              <a:t>ipocaptanti</a:t>
            </a:r>
            <a:r>
              <a:rPr lang="it-IT" altLang="ja-JP" sz="2400" dirty="0" smtClean="0">
                <a:latin typeface="Arial Narrow"/>
                <a:cs typeface="Arial Narrow"/>
              </a:rPr>
              <a:t> (</a:t>
            </a:r>
            <a:r>
              <a:rPr lang="ja-JP" altLang="it-IT" sz="2400" dirty="0" smtClean="0">
                <a:latin typeface="Arial Narrow"/>
                <a:cs typeface="Arial Narrow"/>
              </a:rPr>
              <a:t>“</a:t>
            </a:r>
            <a:r>
              <a:rPr lang="it-IT" altLang="ja-JP" sz="2400" dirty="0" smtClean="0">
                <a:latin typeface="Arial Narrow"/>
                <a:cs typeface="Arial Narrow"/>
              </a:rPr>
              <a:t>freddi</a:t>
            </a:r>
            <a:r>
              <a:rPr lang="ja-JP" altLang="it-IT" sz="2400" dirty="0" smtClean="0">
                <a:latin typeface="Arial Narrow"/>
                <a:cs typeface="Arial Narrow"/>
              </a:rPr>
              <a:t>”</a:t>
            </a:r>
            <a:r>
              <a:rPr lang="it-IT" altLang="ja-JP" sz="2400" dirty="0" smtClean="0">
                <a:latin typeface="Arial Narrow"/>
                <a:cs typeface="Arial Narrow"/>
              </a:rPr>
              <a:t>)</a:t>
            </a:r>
          </a:p>
          <a:p>
            <a:pPr marL="0" indent="0">
              <a:buClr>
                <a:srgbClr val="0341DD"/>
              </a:buClr>
              <a:buNone/>
            </a:pPr>
            <a:r>
              <a:rPr lang="it-IT" sz="2400" dirty="0" smtClean="0">
                <a:latin typeface="Arial Narrow"/>
                <a:cs typeface="Arial Narrow"/>
              </a:rPr>
              <a:t>                                            </a:t>
            </a:r>
            <a:r>
              <a:rPr lang="it-IT" sz="2400" dirty="0" err="1" smtClean="0">
                <a:latin typeface="Arial Narrow"/>
                <a:cs typeface="Arial Narrow"/>
              </a:rPr>
              <a:t>ipercaptanti</a:t>
            </a:r>
            <a:r>
              <a:rPr lang="it-IT" sz="2400" dirty="0" smtClean="0">
                <a:latin typeface="Arial Narrow"/>
                <a:cs typeface="Arial Narrow"/>
              </a:rPr>
              <a:t> (</a:t>
            </a:r>
            <a:r>
              <a:rPr lang="ja-JP" altLang="it-IT" sz="2400" dirty="0" smtClean="0">
                <a:latin typeface="Arial Narrow"/>
                <a:cs typeface="Arial Narrow"/>
              </a:rPr>
              <a:t>“</a:t>
            </a:r>
            <a:r>
              <a:rPr lang="it-IT" altLang="ja-JP" sz="2400" dirty="0" smtClean="0">
                <a:latin typeface="Arial Narrow"/>
                <a:cs typeface="Arial Narrow"/>
              </a:rPr>
              <a:t>caldi</a:t>
            </a:r>
            <a:r>
              <a:rPr lang="ja-JP" altLang="it-IT" sz="2400" dirty="0" smtClean="0">
                <a:latin typeface="Arial Narrow"/>
                <a:cs typeface="Arial Narrow"/>
              </a:rPr>
              <a:t>”</a:t>
            </a:r>
            <a:r>
              <a:rPr lang="it-IT" altLang="ja-JP" sz="2400" dirty="0" smtClean="0">
                <a:latin typeface="Arial Narrow"/>
                <a:cs typeface="Arial Narrow"/>
              </a:rPr>
              <a:t>).</a:t>
            </a:r>
            <a:endParaRPr lang="it-IT" sz="2400" dirty="0" smtClean="0">
              <a:latin typeface="Arial Narrow"/>
              <a:cs typeface="Arial Narrow"/>
            </a:endParaRPr>
          </a:p>
        </p:txBody>
      </p:sp>
    </p:spTree>
    <p:extLst>
      <p:ext uri="{BB962C8B-B14F-4D97-AF65-F5344CB8AC3E}">
        <p14:creationId xmlns:p14="http://schemas.microsoft.com/office/powerpoint/2010/main" val="3924304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317470" y="850736"/>
            <a:ext cx="8572560" cy="5512402"/>
            <a:chOff x="357154" y="850736"/>
            <a:chExt cx="9644130" cy="5512402"/>
          </a:xfrm>
        </p:grpSpPr>
        <p:sp>
          <p:nvSpPr>
            <p:cNvPr id="197" name="Text Box 17"/>
            <p:cNvSpPr txBox="1">
              <a:spLocks noChangeArrowheads="1"/>
            </p:cNvSpPr>
            <p:nvPr/>
          </p:nvSpPr>
          <p:spPr bwMode="auto">
            <a:xfrm>
              <a:off x="8143896" y="3214686"/>
              <a:ext cx="1857388" cy="707886"/>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Basso/</a:t>
              </a:r>
            </a:p>
            <a:p>
              <a:pPr algn="ctr">
                <a:defRPr/>
              </a:pPr>
              <a:r>
                <a:rPr lang="it-IT" sz="2000" dirty="0" smtClean="0">
                  <a:latin typeface="+mn-lt"/>
                  <a:ea typeface="ＭＳ Ｐゴシック" pitchFamily="-1" charset="-128"/>
                  <a:cs typeface="ＭＳ Ｐゴシック" pitchFamily="-1" charset="-128"/>
                </a:rPr>
                <a:t>Soppresso</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Giuliana</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0" name="Text Box 17"/>
            <p:cNvSpPr txBox="1">
              <a:spLocks noChangeArrowheads="1"/>
            </p:cNvSpPr>
            <p:nvPr/>
          </p:nvSpPr>
          <p:spPr bwMode="auto">
            <a:xfrm>
              <a:off x="8143896" y="4208324"/>
              <a:ext cx="1857388"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Scintigrafia</a:t>
              </a:r>
              <a:endParaRPr lang="it-IT" sz="2000" baseline="30000" dirty="0">
                <a:latin typeface="+mn-lt"/>
                <a:ea typeface="ＭＳ Ｐゴシック" pitchFamily="-1" charset="-128"/>
                <a:cs typeface="ＭＳ Ｐゴシック" pitchFamily="-1" charset="-128"/>
              </a:endParaRPr>
            </a:p>
          </p:txBody>
        </p:sp>
        <p:sp>
          <p:nvSpPr>
            <p:cNvPr id="201" name="Text Box 17"/>
            <p:cNvSpPr txBox="1">
              <a:spLocks noChangeArrowheads="1"/>
            </p:cNvSpPr>
            <p:nvPr/>
          </p:nvSpPr>
          <p:spPr bwMode="auto">
            <a:xfrm>
              <a:off x="8334408" y="4894186"/>
              <a:ext cx="1595438" cy="584775"/>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600" dirty="0" smtClean="0">
                  <a:latin typeface="+mn-lt"/>
                  <a:ea typeface="ＭＳ Ｐゴシック" pitchFamily="-1" charset="-128"/>
                  <a:cs typeface="ＭＳ Ｐゴシック" pitchFamily="-1" charset="-128"/>
                </a:rPr>
                <a:t>Nodulo </a:t>
              </a:r>
              <a:r>
                <a:rPr lang="it-IT" sz="1600" dirty="0" smtClean="0">
                  <a:ea typeface="ＭＳ Ｐゴシック" pitchFamily="-1" charset="-128"/>
                  <a:cs typeface="ＭＳ Ｐゴシック" pitchFamily="-1" charset="-128"/>
                </a:rPr>
                <a:t>solido</a:t>
              </a:r>
            </a:p>
            <a:p>
              <a:pPr algn="ctr">
                <a:defRPr/>
              </a:pPr>
              <a:r>
                <a:rPr lang="it-IT" sz="1600" dirty="0" smtClean="0">
                  <a:latin typeface="+mn-lt"/>
                  <a:ea typeface="ＭＳ Ｐゴシック" pitchFamily="-1" charset="-128"/>
                  <a:cs typeface="ＭＳ Ｐゴシック" pitchFamily="-1" charset="-128"/>
                </a:rPr>
                <a:t>“freddo”</a:t>
              </a:r>
              <a:endParaRPr lang="it-IT" sz="1600" dirty="0">
                <a:latin typeface="+mn-lt"/>
                <a:ea typeface="ＭＳ Ｐゴシック" pitchFamily="-1" charset="-128"/>
                <a:cs typeface="ＭＳ Ｐゴシック" pitchFamily="-1" charset="-128"/>
              </a:endParaRPr>
            </a:p>
          </p:txBody>
        </p: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Normale</a:t>
              </a:r>
            </a:p>
            <a:p>
              <a:pPr algn="ctr">
                <a:defRPr/>
              </a:pPr>
              <a:endParaRPr lang="it-IT" sz="800" dirty="0" smtClean="0">
                <a:latin typeface="+mn-lt"/>
                <a:ea typeface="ＭＳ Ｐゴシック" pitchFamily="-1" charset="-128"/>
                <a:cs typeface="ＭＳ Ｐゴシック" pitchFamily="-1" charset="-128"/>
              </a:endParaRPr>
            </a:p>
          </p:txBody>
        </p:sp>
        <p:sp>
          <p:nvSpPr>
            <p:cNvPr id="214" name="Text Box 17"/>
            <p:cNvSpPr txBox="1">
              <a:spLocks noChangeArrowheads="1"/>
            </p:cNvSpPr>
            <p:nvPr/>
          </p:nvSpPr>
          <p:spPr bwMode="auto">
            <a:xfrm>
              <a:off x="500030"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cxnSp>
          <p:nvCxnSpPr>
            <p:cNvPr id="215" name="Connettore 1 51"/>
            <p:cNvCxnSpPr>
              <a:cxnSpLocks noChangeShapeType="1"/>
            </p:cNvCxnSpPr>
            <p:nvPr/>
          </p:nvCxnSpPr>
          <p:spPr bwMode="auto">
            <a:xfrm rot="5400000">
              <a:off x="821898" y="5743844"/>
              <a:ext cx="785818" cy="794"/>
            </a:xfrm>
            <a:prstGeom prst="line">
              <a:avLst/>
            </a:prstGeom>
            <a:noFill/>
            <a:ln w="38100" cap="rnd">
              <a:solidFill>
                <a:srgbClr val="618FFD"/>
              </a:solidFill>
              <a:round/>
              <a:headEnd type="triangle" w="lg" len="med"/>
              <a:tailEnd type="none" w="lg" len="med"/>
            </a:ln>
          </p:spPr>
        </p:cxnSp>
        <p:sp>
          <p:nvSpPr>
            <p:cNvPr id="216" name="Text Box 17"/>
            <p:cNvSpPr txBox="1">
              <a:spLocks noChangeArrowheads="1"/>
            </p:cNvSpPr>
            <p:nvPr/>
          </p:nvSpPr>
          <p:spPr bwMode="auto">
            <a:xfrm>
              <a:off x="2552738"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FNAC</a:t>
              </a:r>
            </a:p>
          </p:txBody>
        </p:sp>
        <p:cxnSp>
          <p:nvCxnSpPr>
            <p:cNvPr id="217" name="Connettore 1 216"/>
            <p:cNvCxnSpPr/>
            <p:nvPr/>
          </p:nvCxnSpPr>
          <p:spPr bwMode="auto">
            <a:xfrm rot="5400000">
              <a:off x="8928920" y="4064654"/>
              <a:ext cx="285752" cy="1588"/>
            </a:xfrm>
            <a:prstGeom prst="line">
              <a:avLst/>
            </a:prstGeom>
            <a:noFill/>
            <a:ln w="38100">
              <a:solidFill>
                <a:srgbClr val="618FFD"/>
              </a:solidFill>
              <a:round/>
              <a:headEnd/>
              <a:tailEnd type="none" w="lg" len="med"/>
            </a:ln>
          </p:spPr>
        </p:cxnSp>
        <p:cxnSp>
          <p:nvCxnSpPr>
            <p:cNvPr id="218" name="Connettore 1 217"/>
            <p:cNvCxnSpPr/>
            <p:nvPr/>
          </p:nvCxnSpPr>
          <p:spPr bwMode="auto">
            <a:xfrm rot="5400000">
              <a:off x="8930508" y="4779034"/>
              <a:ext cx="285752" cy="1588"/>
            </a:xfrm>
            <a:prstGeom prst="line">
              <a:avLst/>
            </a:prstGeom>
            <a:noFill/>
            <a:ln w="38100">
              <a:solidFill>
                <a:srgbClr val="618FFD"/>
              </a:solidFill>
              <a:round/>
              <a:headEnd/>
              <a:tailEnd type="none" w="lg" len="med"/>
            </a:ln>
          </p:spPr>
        </p:cxnSp>
        <p:cxnSp>
          <p:nvCxnSpPr>
            <p:cNvPr id="223" name="Connettore 1 222"/>
            <p:cNvCxnSpPr/>
            <p:nvPr/>
          </p:nvCxnSpPr>
          <p:spPr bwMode="auto">
            <a:xfrm rot="5400000">
              <a:off x="3125036" y="5493414"/>
              <a:ext cx="285752" cy="1588"/>
            </a:xfrm>
            <a:prstGeom prst="line">
              <a:avLst/>
            </a:prstGeom>
            <a:noFill/>
            <a:ln w="38100">
              <a:solidFill>
                <a:srgbClr val="618FFD"/>
              </a:solidFill>
              <a:round/>
              <a:headEnd/>
              <a:tailEnd type="none" w="lg" len="med"/>
            </a:ln>
          </p:spPr>
        </p:cxnSp>
        <p:cxnSp>
          <p:nvCxnSpPr>
            <p:cNvPr id="224" name="Connettore 1 223"/>
            <p:cNvCxnSpPr/>
            <p:nvPr/>
          </p:nvCxnSpPr>
          <p:spPr bwMode="auto">
            <a:xfrm flipV="1">
              <a:off x="2552738" y="5632850"/>
              <a:ext cx="714380" cy="4234"/>
            </a:xfrm>
            <a:prstGeom prst="line">
              <a:avLst/>
            </a:prstGeom>
            <a:noFill/>
            <a:ln w="38100">
              <a:solidFill>
                <a:srgbClr val="618FFD"/>
              </a:solidFill>
              <a:round/>
              <a:headEnd/>
              <a:tailEnd type="none" w="lg" len="med"/>
            </a:ln>
          </p:spPr>
        </p:cxnSp>
        <p:cxnSp>
          <p:nvCxnSpPr>
            <p:cNvPr id="225" name="Connettore 1 51"/>
            <p:cNvCxnSpPr>
              <a:cxnSpLocks noChangeShapeType="1"/>
            </p:cNvCxnSpPr>
            <p:nvPr/>
          </p:nvCxnSpPr>
          <p:spPr bwMode="auto">
            <a:xfrm rot="5400000">
              <a:off x="2410656" y="5779166"/>
              <a:ext cx="285752" cy="1588"/>
            </a:xfrm>
            <a:prstGeom prst="line">
              <a:avLst/>
            </a:prstGeom>
            <a:noFill/>
            <a:ln w="38100">
              <a:solidFill>
                <a:srgbClr val="618FFD"/>
              </a:solidFill>
              <a:round/>
              <a:headEnd/>
              <a:tailEnd type="triangle" w="lg" len="med"/>
            </a:ln>
          </p:spPr>
        </p:cxnSp>
        <p:sp>
          <p:nvSpPr>
            <p:cNvPr id="227" name="Text Box 17"/>
            <p:cNvSpPr txBox="1">
              <a:spLocks noChangeArrowheads="1"/>
            </p:cNvSpPr>
            <p:nvPr/>
          </p:nvSpPr>
          <p:spPr bwMode="auto">
            <a:xfrm>
              <a:off x="1766920" y="5963028"/>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TIR 2</a:t>
              </a:r>
            </a:p>
          </p:txBody>
        </p:sp>
        <p:cxnSp>
          <p:nvCxnSpPr>
            <p:cNvPr id="229" name="Connettore 1 228"/>
            <p:cNvCxnSpPr>
              <a:stCxn id="227" idx="1"/>
            </p:cNvCxnSpPr>
            <p:nvPr/>
          </p:nvCxnSpPr>
          <p:spPr bwMode="auto">
            <a:xfrm flipH="1">
              <a:off x="1215204" y="6163083"/>
              <a:ext cx="551716" cy="0"/>
            </a:xfrm>
            <a:prstGeom prst="line">
              <a:avLst/>
            </a:prstGeom>
            <a:noFill/>
            <a:ln w="38100">
              <a:solidFill>
                <a:srgbClr val="618FFD"/>
              </a:solidFill>
              <a:round/>
              <a:headEnd/>
              <a:tailEnd type="none" w="lg" len="med"/>
            </a:ln>
          </p:spPr>
        </p:cxnSp>
        <p:cxnSp>
          <p:nvCxnSpPr>
            <p:cNvPr id="89" name="Connettore 1 88"/>
            <p:cNvCxnSpPr/>
            <p:nvPr/>
          </p:nvCxnSpPr>
          <p:spPr bwMode="auto">
            <a:xfrm flipH="1">
              <a:off x="4083478" y="5174312"/>
              <a:ext cx="4250930" cy="19463"/>
            </a:xfrm>
            <a:prstGeom prst="line">
              <a:avLst/>
            </a:prstGeom>
            <a:noFill/>
            <a:ln w="38100">
              <a:solidFill>
                <a:srgbClr val="618FFD"/>
              </a:solidFill>
              <a:round/>
              <a:headEnd/>
              <a:tailEnd type="triangle" w="lg" len="med"/>
            </a:ln>
          </p:spPr>
        </p:cxnSp>
      </p:grpSp>
      <p:sp>
        <p:nvSpPr>
          <p:cNvPr id="44" name="Text Box 17"/>
          <p:cNvSpPr txBox="1">
            <a:spLocks noChangeArrowheads="1"/>
          </p:cNvSpPr>
          <p:nvPr/>
        </p:nvSpPr>
        <p:spPr bwMode="auto">
          <a:xfrm>
            <a:off x="2203737" y="1479421"/>
            <a:ext cx="4524004"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 non fattori di rischio</a:t>
            </a:r>
            <a:endParaRPr lang="it-IT" sz="2000" dirty="0">
              <a:latin typeface="+mn-lt"/>
              <a:ea typeface="ＭＳ Ｐゴシック" pitchFamily="-1" charset="-128"/>
              <a:cs typeface="ＭＳ Ｐゴシック" pitchFamily="-1" charset="-128"/>
            </a:endParaRPr>
          </a:p>
        </p:txBody>
      </p:sp>
      <p:sp>
        <p:nvSpPr>
          <p:cNvPr id="51" name="CasellaDiTesto 50"/>
          <p:cNvSpPr txBox="1"/>
          <p:nvPr/>
        </p:nvSpPr>
        <p:spPr>
          <a:xfrm>
            <a:off x="2395758" y="188641"/>
            <a:ext cx="4208256" cy="461665"/>
          </a:xfrm>
          <a:prstGeom prst="rect">
            <a:avLst/>
          </a:prstGeom>
          <a:noFill/>
        </p:spPr>
        <p:txBody>
          <a:bodyPr wrap="square" rtlCol="0">
            <a:spAutoFit/>
          </a:bodyPr>
          <a:lstStyle/>
          <a:p>
            <a:pPr algn="ctr"/>
            <a:r>
              <a:rPr lang="it-IT" sz="2400" b="1" dirty="0" smtClean="0">
                <a:solidFill>
                  <a:schemeClr val="tx2">
                    <a:lumMod val="75000"/>
                  </a:schemeClr>
                </a:solidFill>
                <a:effectLst>
                  <a:outerShdw blurRad="38100" dist="38100" dir="2700000" algn="tl">
                    <a:srgbClr val="000000">
                      <a:alpha val="43137"/>
                    </a:srgbClr>
                  </a:outerShdw>
                </a:effectLst>
                <a:latin typeface="+mj-lt"/>
              </a:rPr>
              <a:t>SCENARIO 2</a:t>
            </a:r>
            <a:endParaRPr lang="it-IT" sz="2400" b="1" dirty="0">
              <a:solidFill>
                <a:schemeClr val="tx2">
                  <a:lumMod val="75000"/>
                </a:schemeClr>
              </a:solidFill>
              <a:effectLst>
                <a:outerShdw blurRad="38100" dist="38100" dir="2700000" algn="tl">
                  <a:srgbClr val="000000">
                    <a:alpha val="43137"/>
                  </a:srgbClr>
                </a:outerShdw>
              </a:effectLst>
              <a:latin typeface="+mj-lt"/>
            </a:endParaRPr>
          </a:p>
        </p:txBody>
      </p:sp>
      <p:cxnSp>
        <p:nvCxnSpPr>
          <p:cNvPr id="26" name="Connettore 1 25"/>
          <p:cNvCxnSpPr/>
          <p:nvPr/>
        </p:nvCxnSpPr>
        <p:spPr bwMode="auto">
          <a:xfrm>
            <a:off x="2408784" y="2935321"/>
            <a:ext cx="530105" cy="0"/>
          </a:xfrm>
          <a:prstGeom prst="line">
            <a:avLst/>
          </a:prstGeom>
          <a:noFill/>
          <a:ln w="38100">
            <a:solidFill>
              <a:srgbClr val="618FFD"/>
            </a:solidFill>
            <a:round/>
            <a:headEnd/>
            <a:tailEnd type="none" w="lg" len="med"/>
          </a:ln>
        </p:spPr>
      </p:cxnSp>
      <p:cxnSp>
        <p:nvCxnSpPr>
          <p:cNvPr id="28" name="Connettore 1 27"/>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31" name="Text Box 17"/>
          <p:cNvSpPr txBox="1">
            <a:spLocks noChangeArrowheads="1"/>
          </p:cNvSpPr>
          <p:nvPr/>
        </p:nvSpPr>
        <p:spPr bwMode="auto">
          <a:xfrm>
            <a:off x="2151482" y="3221897"/>
            <a:ext cx="1627124"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err="1" smtClean="0">
                <a:ea typeface="ＭＳ Ｐゴシック" pitchFamily="-1" charset="-128"/>
                <a:cs typeface="ＭＳ Ｐゴシック" pitchFamily="-1" charset="-128"/>
              </a:rPr>
              <a:t>Craratteristiche</a:t>
            </a:r>
            <a:r>
              <a:rPr lang="it-IT" sz="1400" dirty="0" smtClean="0">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cliniche </a:t>
            </a:r>
            <a:r>
              <a:rPr lang="it-IT" sz="1400" dirty="0" smtClean="0">
                <a:latin typeface="+mn-lt"/>
                <a:ea typeface="ＭＳ Ｐゴシック" pitchFamily="-1" charset="-128"/>
                <a:cs typeface="ＭＳ Ｐゴシック" pitchFamily="-1" charset="-128"/>
              </a:rPr>
              <a:t>e/o </a:t>
            </a:r>
            <a:r>
              <a:rPr lang="it-IT" sz="1400" dirty="0">
                <a:latin typeface="+mn-lt"/>
                <a:ea typeface="ＭＳ Ｐゴシック" pitchFamily="-1" charset="-128"/>
                <a:cs typeface="ＭＳ Ｐゴシック" pitchFamily="-1" charset="-128"/>
              </a:rPr>
              <a:t>ecografiche </a:t>
            </a:r>
            <a:r>
              <a:rPr lang="it-IT" sz="1400" dirty="0" smtClean="0">
                <a:latin typeface="+mn-lt"/>
                <a:ea typeface="ＭＳ Ｐゴシック" pitchFamily="-1" charset="-128"/>
                <a:cs typeface="ＭＳ Ｐゴシック" pitchFamily="-1" charset="-128"/>
              </a:rPr>
              <a:t> </a:t>
            </a:r>
            <a:r>
              <a:rPr lang="it-IT" sz="1400" dirty="0">
                <a:latin typeface="+mn-lt"/>
                <a:ea typeface="ＭＳ Ｐゴシック" pitchFamily="-1" charset="-128"/>
                <a:cs typeface="ＭＳ Ｐゴシック" pitchFamily="-1" charset="-128"/>
              </a:rPr>
              <a:t>sospette</a:t>
            </a:r>
          </a:p>
        </p:txBody>
      </p:sp>
      <p:cxnSp>
        <p:nvCxnSpPr>
          <p:cNvPr id="32" name="Connettore 1 51"/>
          <p:cNvCxnSpPr>
            <a:cxnSpLocks noChangeShapeType="1"/>
          </p:cNvCxnSpPr>
          <p:nvPr/>
        </p:nvCxnSpPr>
        <p:spPr bwMode="auto">
          <a:xfrm>
            <a:off x="2916036" y="4208324"/>
            <a:ext cx="0" cy="714380"/>
          </a:xfrm>
          <a:prstGeom prst="line">
            <a:avLst/>
          </a:prstGeom>
          <a:noFill/>
          <a:ln w="38100">
            <a:solidFill>
              <a:srgbClr val="618FFD"/>
            </a:solidFill>
            <a:round/>
            <a:headEnd/>
            <a:tailEnd type="triangle" w="lg" len="med"/>
          </a:ln>
        </p:spPr>
      </p:cxnSp>
      <p:cxnSp>
        <p:nvCxnSpPr>
          <p:cNvPr id="33" name="Connettore 1 51"/>
          <p:cNvCxnSpPr>
            <a:cxnSpLocks noChangeShapeType="1"/>
          </p:cNvCxnSpPr>
          <p:nvPr/>
        </p:nvCxnSpPr>
        <p:spPr bwMode="auto">
          <a:xfrm rot="5400000">
            <a:off x="2795219" y="3065316"/>
            <a:ext cx="285752" cy="1588"/>
          </a:xfrm>
          <a:prstGeom prst="line">
            <a:avLst/>
          </a:prstGeom>
          <a:noFill/>
          <a:ln w="38100">
            <a:solidFill>
              <a:srgbClr val="618FFD"/>
            </a:solidFill>
            <a:round/>
            <a:headEnd/>
            <a:tailEnd type="none" w="lg" len="med"/>
          </a:ln>
        </p:spPr>
      </p:cxnSp>
    </p:spTree>
    <p:extLst>
      <p:ext uri="{BB962C8B-B14F-4D97-AF65-F5344CB8AC3E}">
        <p14:creationId xmlns:p14="http://schemas.microsoft.com/office/powerpoint/2010/main" val="136681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194"/>
          <p:cNvGrpSpPr/>
          <p:nvPr/>
        </p:nvGrpSpPr>
        <p:grpSpPr>
          <a:xfrm>
            <a:off x="253970" y="850736"/>
            <a:ext cx="8636060" cy="4472078"/>
            <a:chOff x="285716" y="850736"/>
            <a:chExt cx="9715568" cy="4472078"/>
          </a:xfrm>
        </p:grpSpPr>
        <p:sp>
          <p:nvSpPr>
            <p:cNvPr id="197" name="Text Box 17"/>
            <p:cNvSpPr txBox="1">
              <a:spLocks noChangeArrowheads="1"/>
            </p:cNvSpPr>
            <p:nvPr/>
          </p:nvSpPr>
          <p:spPr bwMode="auto">
            <a:xfrm>
              <a:off x="8143896" y="3214686"/>
              <a:ext cx="1857388"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Normale</a:t>
              </a:r>
              <a:endParaRPr lang="it-IT" sz="2000" dirty="0">
                <a:latin typeface="+mn-lt"/>
                <a:ea typeface="ＭＳ Ｐゴシック" pitchFamily="-1" charset="-128"/>
                <a:cs typeface="ＭＳ Ｐゴシック" pitchFamily="-1" charset="-128"/>
              </a:endParaRPr>
            </a:p>
          </p:txBody>
        </p:sp>
        <p:sp>
          <p:nvSpPr>
            <p:cNvPr id="198" name="Text Box 17"/>
            <p:cNvSpPr txBox="1">
              <a:spLocks noChangeArrowheads="1"/>
            </p:cNvSpPr>
            <p:nvPr/>
          </p:nvSpPr>
          <p:spPr bwMode="auto">
            <a:xfrm>
              <a:off x="2500294" y="850736"/>
              <a:ext cx="4929222"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Giuliana</a:t>
              </a:r>
            </a:p>
          </p:txBody>
        </p:sp>
        <p:cxnSp>
          <p:nvCxnSpPr>
            <p:cNvPr id="199" name="Connettore 1 51"/>
            <p:cNvCxnSpPr>
              <a:cxnSpLocks noChangeShapeType="1"/>
            </p:cNvCxnSpPr>
            <p:nvPr/>
          </p:nvCxnSpPr>
          <p:spPr bwMode="auto">
            <a:xfrm flipH="1">
              <a:off x="4919118" y="1272359"/>
              <a:ext cx="10068" cy="212425"/>
            </a:xfrm>
            <a:prstGeom prst="line">
              <a:avLst/>
            </a:prstGeom>
            <a:noFill/>
            <a:ln w="38100">
              <a:solidFill>
                <a:srgbClr val="618FFD"/>
              </a:solidFill>
              <a:round/>
              <a:headEnd/>
              <a:tailEnd type="triangle" w="lg" len="med"/>
            </a:ln>
          </p:spPr>
        </p:cxnSp>
        <p:sp>
          <p:nvSpPr>
            <p:cNvPr id="202" name="Text Box 17"/>
            <p:cNvSpPr txBox="1">
              <a:spLocks noChangeArrowheads="1"/>
            </p:cNvSpPr>
            <p:nvPr/>
          </p:nvSpPr>
          <p:spPr bwMode="auto">
            <a:xfrm>
              <a:off x="357154" y="2208060"/>
              <a:ext cx="9572692" cy="400110"/>
            </a:xfrm>
            <a:prstGeom prst="rect">
              <a:avLst/>
            </a:prstGeom>
            <a:noFill/>
            <a:ln w="12700">
              <a:solidFill>
                <a:srgbClr val="618FFD"/>
              </a:solidFill>
              <a:miter lim="800000"/>
              <a:headEnd/>
              <a:tailEnd/>
            </a:ln>
            <a:effectLst/>
          </p:spPr>
          <p:txBody>
            <a:bodyPr wrap="square">
              <a:spAutoFit/>
            </a:bodyPr>
            <a:lstStyle/>
            <a:p>
              <a:pPr>
                <a:defRPr/>
              </a:pPr>
              <a:r>
                <a:rPr lang="it-IT" sz="2000" dirty="0" smtClean="0">
                  <a:latin typeface="+mn-lt"/>
                  <a:ea typeface="ＭＳ Ｐゴシック" pitchFamily="-1" charset="-128"/>
                  <a:cs typeface="ＭＳ Ｐゴシック" pitchFamily="-1" charset="-128"/>
                </a:rPr>
                <a:t>              Ecografia del collo                                Calcitonina (?)             TSH</a:t>
              </a:r>
              <a:endParaRPr lang="it-IT" sz="2000" dirty="0">
                <a:latin typeface="+mn-lt"/>
                <a:ea typeface="ＭＳ Ｐゴシック" pitchFamily="-1" charset="-128"/>
                <a:cs typeface="ＭＳ Ｐゴシック" pitchFamily="-1" charset="-128"/>
              </a:endParaRPr>
            </a:p>
          </p:txBody>
        </p:sp>
        <p:cxnSp>
          <p:nvCxnSpPr>
            <p:cNvPr id="203" name="Connettore 1 51"/>
            <p:cNvCxnSpPr>
              <a:cxnSpLocks noChangeShapeType="1"/>
            </p:cNvCxnSpPr>
            <p:nvPr/>
          </p:nvCxnSpPr>
          <p:spPr bwMode="auto">
            <a:xfrm rot="20880000" flipH="1">
              <a:off x="4856954" y="1879531"/>
              <a:ext cx="72232" cy="324751"/>
            </a:xfrm>
            <a:prstGeom prst="line">
              <a:avLst/>
            </a:prstGeom>
            <a:noFill/>
            <a:ln w="38100">
              <a:solidFill>
                <a:srgbClr val="618FFD"/>
              </a:solidFill>
              <a:round/>
              <a:headEnd/>
              <a:tailEnd type="triangle" w="lg" len="med"/>
            </a:ln>
          </p:spPr>
        </p:cxnSp>
        <p:cxnSp>
          <p:nvCxnSpPr>
            <p:cNvPr id="204" name="Connettore 1 51"/>
            <p:cNvCxnSpPr>
              <a:cxnSpLocks noChangeShapeType="1"/>
            </p:cNvCxnSpPr>
            <p:nvPr/>
          </p:nvCxnSpPr>
          <p:spPr bwMode="auto">
            <a:xfrm rot="5400000">
              <a:off x="1071534" y="3065316"/>
              <a:ext cx="285752" cy="1588"/>
            </a:xfrm>
            <a:prstGeom prst="line">
              <a:avLst/>
            </a:prstGeom>
            <a:noFill/>
            <a:ln w="38100">
              <a:solidFill>
                <a:srgbClr val="618FFD"/>
              </a:solidFill>
              <a:round/>
              <a:headEnd/>
              <a:tailEnd type="none" w="lg" len="med"/>
            </a:ln>
          </p:spPr>
        </p:cxnSp>
        <p:cxnSp>
          <p:nvCxnSpPr>
            <p:cNvPr id="205" name="Connettore 1 51"/>
            <p:cNvCxnSpPr>
              <a:cxnSpLocks noChangeShapeType="1"/>
            </p:cNvCxnSpPr>
            <p:nvPr/>
          </p:nvCxnSpPr>
          <p:spPr bwMode="auto">
            <a:xfrm rot="5400000">
              <a:off x="6715136" y="2893128"/>
              <a:ext cx="570710" cy="794"/>
            </a:xfrm>
            <a:prstGeom prst="line">
              <a:avLst/>
            </a:prstGeom>
            <a:noFill/>
            <a:ln w="38100">
              <a:solidFill>
                <a:srgbClr val="618FFD"/>
              </a:solidFill>
              <a:round/>
              <a:headEnd/>
              <a:tailEnd type="triangle" w="lg" len="med"/>
            </a:ln>
          </p:spPr>
        </p:cxnSp>
        <p:cxnSp>
          <p:nvCxnSpPr>
            <p:cNvPr id="206" name="Connettore 1 51"/>
            <p:cNvCxnSpPr>
              <a:cxnSpLocks noChangeShapeType="1"/>
            </p:cNvCxnSpPr>
            <p:nvPr/>
          </p:nvCxnSpPr>
          <p:spPr bwMode="auto">
            <a:xfrm rot="5400000">
              <a:off x="8786441" y="2922043"/>
              <a:ext cx="571504" cy="794"/>
            </a:xfrm>
            <a:prstGeom prst="line">
              <a:avLst/>
            </a:prstGeom>
            <a:noFill/>
            <a:ln w="38100">
              <a:solidFill>
                <a:srgbClr val="618FFD"/>
              </a:solidFill>
              <a:round/>
              <a:headEnd/>
              <a:tailEnd type="triangle" w="lg" len="med"/>
            </a:ln>
          </p:spPr>
        </p:cxnSp>
        <p:cxnSp>
          <p:nvCxnSpPr>
            <p:cNvPr id="207" name="Connettore 1 51"/>
            <p:cNvCxnSpPr>
              <a:cxnSpLocks noChangeShapeType="1"/>
              <a:endCxn id="214" idx="0"/>
            </p:cNvCxnSpPr>
            <p:nvPr/>
          </p:nvCxnSpPr>
          <p:spPr bwMode="auto">
            <a:xfrm flipH="1">
              <a:off x="1214410" y="4208324"/>
              <a:ext cx="794" cy="714380"/>
            </a:xfrm>
            <a:prstGeom prst="line">
              <a:avLst/>
            </a:prstGeom>
            <a:noFill/>
            <a:ln w="38100">
              <a:solidFill>
                <a:srgbClr val="618FFD"/>
              </a:solidFill>
              <a:round/>
              <a:headEnd/>
              <a:tailEnd type="triangle" w="lg" len="med"/>
            </a:ln>
          </p:spPr>
        </p:cxnSp>
        <p:sp>
          <p:nvSpPr>
            <p:cNvPr id="209" name="Text Box 17"/>
            <p:cNvSpPr txBox="1">
              <a:spLocks noChangeArrowheads="1"/>
            </p:cNvSpPr>
            <p:nvPr/>
          </p:nvSpPr>
          <p:spPr bwMode="auto">
            <a:xfrm>
              <a:off x="285716" y="3208192"/>
              <a:ext cx="1761440" cy="954107"/>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1400" dirty="0" smtClean="0">
                  <a:latin typeface="+mn-lt"/>
                  <a:ea typeface="ＭＳ Ｐゴシック" pitchFamily="-1" charset="-128"/>
                  <a:cs typeface="ＭＳ Ｐゴシック" pitchFamily="-1" charset="-128"/>
                </a:rPr>
                <a:t>Caratteristiche cliniche ed ecografiche non sospette</a:t>
              </a:r>
            </a:p>
          </p:txBody>
        </p:sp>
        <p:sp>
          <p:nvSpPr>
            <p:cNvPr id="210" name="Text Box 17"/>
            <p:cNvSpPr txBox="1">
              <a:spLocks noChangeArrowheads="1"/>
            </p:cNvSpPr>
            <p:nvPr/>
          </p:nvSpPr>
          <p:spPr bwMode="auto">
            <a:xfrm>
              <a:off x="6286508" y="3219129"/>
              <a:ext cx="1571636" cy="646331"/>
            </a:xfrm>
            <a:prstGeom prst="rect">
              <a:avLst/>
            </a:prstGeom>
            <a:noFill/>
            <a:ln w="12700">
              <a:solidFill>
                <a:srgbClr val="618FFD"/>
              </a:solidFill>
              <a:miter lim="800000"/>
              <a:headEnd/>
              <a:tailEnd/>
            </a:ln>
            <a:effectLst/>
          </p:spPr>
          <p:txBody>
            <a:bodyPr wrap="square">
              <a:spAutoFit/>
            </a:bodyPr>
            <a:lstStyle/>
            <a:p>
              <a:pPr algn="ctr">
                <a:defRPr/>
              </a:pPr>
              <a:endParaRPr lang="it-IT" sz="800" dirty="0" smtClean="0">
                <a:latin typeface="+mn-lt"/>
                <a:ea typeface="ＭＳ Ｐゴシック" pitchFamily="-1" charset="-128"/>
                <a:cs typeface="ＭＳ Ｐゴシック" pitchFamily="-1" charset="-128"/>
              </a:endParaRPr>
            </a:p>
            <a:p>
              <a:pPr algn="ctr">
                <a:defRPr/>
              </a:pPr>
              <a:r>
                <a:rPr lang="it-IT" sz="2000" dirty="0" smtClean="0">
                  <a:latin typeface="+mn-lt"/>
                  <a:ea typeface="ＭＳ Ｐゴシック" pitchFamily="-1" charset="-128"/>
                  <a:cs typeface="ＭＳ Ｐゴシック" pitchFamily="-1" charset="-128"/>
                </a:rPr>
                <a:t>Normale</a:t>
              </a:r>
            </a:p>
            <a:p>
              <a:pPr algn="ctr">
                <a:defRPr/>
              </a:pPr>
              <a:endParaRPr lang="it-IT" sz="800" dirty="0" smtClean="0">
                <a:latin typeface="+mn-lt"/>
                <a:ea typeface="ＭＳ Ｐゴシック" pitchFamily="-1" charset="-128"/>
                <a:cs typeface="ＭＳ Ｐゴシック" pitchFamily="-1" charset="-128"/>
              </a:endParaRPr>
            </a:p>
          </p:txBody>
        </p:sp>
        <p:cxnSp>
          <p:nvCxnSpPr>
            <p:cNvPr id="212" name="Connettore 1 211"/>
            <p:cNvCxnSpPr/>
            <p:nvPr/>
          </p:nvCxnSpPr>
          <p:spPr bwMode="auto">
            <a:xfrm>
              <a:off x="1214410" y="2922440"/>
              <a:ext cx="1206008" cy="12881"/>
            </a:xfrm>
            <a:prstGeom prst="line">
              <a:avLst/>
            </a:prstGeom>
            <a:noFill/>
            <a:ln w="38100">
              <a:solidFill>
                <a:srgbClr val="618FFD"/>
              </a:solidFill>
              <a:round/>
              <a:headEnd/>
              <a:tailEnd type="none" w="lg" len="med"/>
            </a:ln>
          </p:spPr>
        </p:cxnSp>
        <p:cxnSp>
          <p:nvCxnSpPr>
            <p:cNvPr id="213" name="Connettore 1 212"/>
            <p:cNvCxnSpPr/>
            <p:nvPr/>
          </p:nvCxnSpPr>
          <p:spPr bwMode="auto">
            <a:xfrm rot="5400000">
              <a:off x="2265114" y="2791651"/>
              <a:ext cx="285752" cy="1588"/>
            </a:xfrm>
            <a:prstGeom prst="line">
              <a:avLst/>
            </a:prstGeom>
            <a:noFill/>
            <a:ln w="38100">
              <a:solidFill>
                <a:srgbClr val="618FFD"/>
              </a:solidFill>
              <a:round/>
              <a:headEnd/>
              <a:tailEnd type="none" w="lg" len="med"/>
            </a:ln>
          </p:spPr>
        </p:cxnSp>
        <p:sp>
          <p:nvSpPr>
            <p:cNvPr id="214" name="Text Box 17"/>
            <p:cNvSpPr txBox="1">
              <a:spLocks noChangeArrowheads="1"/>
            </p:cNvSpPr>
            <p:nvPr/>
          </p:nvSpPr>
          <p:spPr bwMode="auto">
            <a:xfrm>
              <a:off x="500030" y="4922704"/>
              <a:ext cx="1428760" cy="400110"/>
            </a:xfrm>
            <a:prstGeom prst="rect">
              <a:avLst/>
            </a:prstGeom>
            <a:solidFill>
              <a:schemeClr val="bg2"/>
            </a:solidFill>
            <a:ln w="12700">
              <a:solidFill>
                <a:srgbClr val="618FFD"/>
              </a:solidFill>
              <a:miter lim="800000"/>
              <a:headEnd/>
              <a:tailEnd/>
            </a:ln>
            <a:effectLst/>
          </p:spPr>
          <p:txBody>
            <a:bodyPr wrap="square">
              <a:spAutoFit/>
            </a:bodyPr>
            <a:lstStyle/>
            <a:p>
              <a:pPr algn="ctr">
                <a:defRPr/>
              </a:pPr>
              <a:r>
                <a:rPr lang="it-IT" sz="2000" dirty="0" err="1" smtClean="0">
                  <a:latin typeface="+mn-lt"/>
                  <a:ea typeface="ＭＳ Ｐゴシック" pitchFamily="-1" charset="-128"/>
                  <a:cs typeface="ＭＳ Ｐゴシック" pitchFamily="-1" charset="-128"/>
                </a:rPr>
                <a:t>Follow</a:t>
              </a:r>
              <a:r>
                <a:rPr lang="it-IT" sz="2000" dirty="0" smtClean="0">
                  <a:latin typeface="+mn-lt"/>
                  <a:ea typeface="ＭＳ Ｐゴシック" pitchFamily="-1" charset="-128"/>
                  <a:cs typeface="ＭＳ Ｐゴシック" pitchFamily="-1" charset="-128"/>
                </a:rPr>
                <a:t> Up</a:t>
              </a:r>
            </a:p>
          </p:txBody>
        </p:sp>
      </p:grpSp>
      <p:sp>
        <p:nvSpPr>
          <p:cNvPr id="45" name="CasellaDiTesto 44"/>
          <p:cNvSpPr txBox="1"/>
          <p:nvPr/>
        </p:nvSpPr>
        <p:spPr>
          <a:xfrm>
            <a:off x="2395758" y="188641"/>
            <a:ext cx="4208256" cy="461665"/>
          </a:xfrm>
          <a:prstGeom prst="rect">
            <a:avLst/>
          </a:prstGeom>
          <a:noFill/>
        </p:spPr>
        <p:txBody>
          <a:bodyPr wrap="square" rtlCol="0">
            <a:spAutoFit/>
          </a:bodyPr>
          <a:lstStyle/>
          <a:p>
            <a:pPr algn="ctr"/>
            <a:r>
              <a:rPr lang="it-IT" sz="2400" b="1" dirty="0" smtClean="0">
                <a:solidFill>
                  <a:schemeClr val="tx2">
                    <a:lumMod val="75000"/>
                  </a:schemeClr>
                </a:solidFill>
                <a:effectLst>
                  <a:outerShdw blurRad="38100" dist="38100" dir="2700000" algn="tl">
                    <a:srgbClr val="000000">
                      <a:alpha val="43137"/>
                    </a:srgbClr>
                  </a:outerShdw>
                </a:effectLst>
                <a:latin typeface="+mj-lt"/>
              </a:rPr>
              <a:t>SCENARIO 3</a:t>
            </a:r>
            <a:endParaRPr lang="it-IT" sz="2400" b="1" dirty="0">
              <a:solidFill>
                <a:schemeClr val="tx2">
                  <a:lumMod val="75000"/>
                </a:schemeClr>
              </a:solidFill>
              <a:effectLst>
                <a:outerShdw blurRad="38100" dist="38100" dir="2700000" algn="tl">
                  <a:srgbClr val="000000">
                    <a:alpha val="43137"/>
                  </a:srgbClr>
                </a:outerShdw>
              </a:effectLst>
              <a:latin typeface="+mj-lt"/>
            </a:endParaRPr>
          </a:p>
        </p:txBody>
      </p:sp>
      <p:sp>
        <p:nvSpPr>
          <p:cNvPr id="19" name="Text Box 17"/>
          <p:cNvSpPr txBox="1">
            <a:spLocks noChangeArrowheads="1"/>
          </p:cNvSpPr>
          <p:nvPr/>
        </p:nvSpPr>
        <p:spPr bwMode="auto">
          <a:xfrm>
            <a:off x="2203737" y="1479421"/>
            <a:ext cx="4524004" cy="400110"/>
          </a:xfrm>
          <a:prstGeom prst="rect">
            <a:avLst/>
          </a:prstGeom>
          <a:noFill/>
          <a:ln w="12700">
            <a:solidFill>
              <a:srgbClr val="618FFD"/>
            </a:solidFill>
            <a:miter lim="800000"/>
            <a:headEnd/>
            <a:tailEnd/>
          </a:ln>
          <a:effectLst/>
        </p:spPr>
        <p:txBody>
          <a:bodyPr wrap="square">
            <a:spAutoFit/>
          </a:bodyPr>
          <a:lstStyle/>
          <a:p>
            <a:pPr algn="ctr">
              <a:defRPr/>
            </a:pPr>
            <a:r>
              <a:rPr lang="it-IT" sz="2000" dirty="0" smtClean="0">
                <a:latin typeface="+mn-lt"/>
                <a:ea typeface="ＭＳ Ｐゴシック" pitchFamily="-1" charset="-128"/>
                <a:cs typeface="ＭＳ Ｐゴシック" pitchFamily="-1" charset="-128"/>
              </a:rPr>
              <a:t>Valutazione clinica: non fattori di rischio</a:t>
            </a:r>
            <a:endParaRPr lang="it-IT" sz="2000" dirty="0">
              <a:latin typeface="+mn-lt"/>
              <a:ea typeface="ＭＳ Ｐゴシック" pitchFamily="-1" charset="-128"/>
              <a:cs typeface="ＭＳ Ｐゴシック" pitchFamily="-1" charset="-128"/>
            </a:endParaRPr>
          </a:p>
        </p:txBody>
      </p:sp>
    </p:spTree>
    <p:extLst>
      <p:ext uri="{BB962C8B-B14F-4D97-AF65-F5344CB8AC3E}">
        <p14:creationId xmlns:p14="http://schemas.microsoft.com/office/powerpoint/2010/main" val="2752142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minerva.unito.it/Humor/Vignette/Cartoon2/DomandeRisposte.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44" y="332656"/>
            <a:ext cx="536786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3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254125"/>
          </a:xfrm>
        </p:spPr>
        <p:txBody>
          <a:bodyPr>
            <a:normAutofit/>
          </a:bodyPr>
          <a:lstStyle/>
          <a:p>
            <a:r>
              <a:rPr lang="it-IT" b="1" u="sng" dirty="0" smtClean="0">
                <a:latin typeface="Arial Narrow"/>
                <a:cs typeface="Arial Narrow"/>
              </a:rPr>
              <a:t>TAKE HOME MESSAGES:</a:t>
            </a:r>
            <a:endParaRPr lang="it-IT" b="1" u="sng" dirty="0">
              <a:latin typeface="Arial Narrow"/>
              <a:cs typeface="Arial Narrow"/>
            </a:endParaRPr>
          </a:p>
        </p:txBody>
      </p:sp>
      <p:graphicFrame>
        <p:nvGraphicFramePr>
          <p:cNvPr id="9" name="Diagramma 8"/>
          <p:cNvGraphicFramePr/>
          <p:nvPr>
            <p:extLst>
              <p:ext uri="{D42A27DB-BD31-4B8C-83A1-F6EECF244321}">
                <p14:modId xmlns:p14="http://schemas.microsoft.com/office/powerpoint/2010/main" val="1281615897"/>
              </p:ext>
            </p:extLst>
          </p:nvPr>
        </p:nvGraphicFramePr>
        <p:xfrm>
          <a:off x="0" y="1460500"/>
          <a:ext cx="9144000" cy="505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14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16496"/>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Indicazioni</a:t>
            </a:r>
          </a:p>
        </p:txBody>
      </p:sp>
      <p:sp>
        <p:nvSpPr>
          <p:cNvPr id="133123" name="Rectangle 3"/>
          <p:cNvSpPr>
            <a:spLocks noGrp="1" noChangeArrowheads="1"/>
          </p:cNvSpPr>
          <p:nvPr>
            <p:ph type="body" idx="1"/>
          </p:nvPr>
        </p:nvSpPr>
        <p:spPr>
          <a:xfrm>
            <a:off x="238125" y="1700809"/>
            <a:ext cx="8699875" cy="4617441"/>
          </a:xfrm>
          <a:solidFill>
            <a:srgbClr val="F2F2F2"/>
          </a:solidFill>
        </p:spPr>
        <p:txBody>
          <a:bodyPr anchor="ctr">
            <a:noAutofit/>
          </a:bodyPr>
          <a:lstStyle/>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Nodulo singolo o multiplo con TSH soppresso</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err="1" smtClean="0">
                <a:latin typeface="Arial Narrow"/>
                <a:cs typeface="Arial Narrow"/>
              </a:rPr>
              <a:t>Iperormonemia</a:t>
            </a:r>
            <a:r>
              <a:rPr lang="it-IT" sz="2000" dirty="0" smtClean="0">
                <a:latin typeface="Arial Narrow"/>
                <a:cs typeface="Arial Narrow"/>
              </a:rPr>
              <a:t> (noduli iperfunzionanti, </a:t>
            </a:r>
            <a:r>
              <a:rPr lang="it-IT" sz="2000" dirty="0" err="1" smtClean="0">
                <a:latin typeface="Arial Narrow"/>
                <a:cs typeface="Arial Narrow"/>
              </a:rPr>
              <a:t>dd</a:t>
            </a:r>
            <a:r>
              <a:rPr lang="it-IT" sz="2000" dirty="0" smtClean="0">
                <a:latin typeface="Arial Narrow"/>
                <a:cs typeface="Arial Narrow"/>
              </a:rPr>
              <a:t> tra </a:t>
            </a:r>
            <a:r>
              <a:rPr lang="it-IT" sz="2000" dirty="0" err="1" smtClean="0">
                <a:latin typeface="Arial Narrow"/>
                <a:cs typeface="Arial Narrow"/>
              </a:rPr>
              <a:t>Basedow</a:t>
            </a:r>
            <a:r>
              <a:rPr lang="it-IT" sz="2000" dirty="0" smtClean="0">
                <a:latin typeface="Arial Narrow"/>
                <a:cs typeface="Arial Narrow"/>
              </a:rPr>
              <a:t>, tiroidite, </a:t>
            </a:r>
            <a:r>
              <a:rPr lang="it-IT" sz="2000" dirty="0" err="1" smtClean="0">
                <a:latin typeface="Arial Narrow"/>
                <a:cs typeface="Arial Narrow"/>
              </a:rPr>
              <a:t>jod-Basedow</a:t>
            </a:r>
            <a:r>
              <a:rPr lang="it-IT" sz="2000" dirty="0" smtClean="0">
                <a:latin typeface="Arial Narrow"/>
                <a:cs typeface="Arial Narrow"/>
              </a:rPr>
              <a:t>)</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Voluminoso gozzo </a:t>
            </a:r>
            <a:r>
              <a:rPr lang="it-IT" sz="2000" dirty="0" err="1" smtClean="0">
                <a:latin typeface="Arial Narrow"/>
                <a:cs typeface="Arial Narrow"/>
              </a:rPr>
              <a:t>multinodulare</a:t>
            </a:r>
            <a:r>
              <a:rPr lang="it-IT" sz="2000" dirty="0" smtClean="0">
                <a:latin typeface="Arial Narrow"/>
                <a:cs typeface="Arial Narrow"/>
              </a:rPr>
              <a:t> (sospetta estensione </a:t>
            </a:r>
            <a:r>
              <a:rPr lang="it-IT" sz="2000" dirty="0" err="1" smtClean="0">
                <a:latin typeface="Arial Narrow"/>
                <a:cs typeface="Arial Narrow"/>
              </a:rPr>
              <a:t>retrosternale</a:t>
            </a:r>
            <a:r>
              <a:rPr lang="it-IT" sz="2000" dirty="0" smtClean="0">
                <a:latin typeface="Arial Narrow"/>
                <a:cs typeface="Arial Narrow"/>
              </a:rPr>
              <a:t>)</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Ricerca di tessuto tiroideo in sede ectopica (struma </a:t>
            </a:r>
            <a:r>
              <a:rPr lang="it-IT" sz="2000" dirty="0" err="1" smtClean="0">
                <a:latin typeface="Arial Narrow"/>
                <a:cs typeface="Arial Narrow"/>
              </a:rPr>
              <a:t>ovarii</a:t>
            </a:r>
            <a:r>
              <a:rPr lang="it-IT" sz="2000" dirty="0" smtClean="0">
                <a:latin typeface="Arial Narrow"/>
                <a:cs typeface="Arial Narrow"/>
              </a:rPr>
              <a:t> o tiroide sublinguale, isole di ectopia tiroidea)</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Valutazione residuo dopo chirurgia parziale</a:t>
            </a:r>
          </a:p>
          <a:p>
            <a:pPr marL="609600" indent="-609600" eaLnBrk="1" hangingPunct="1">
              <a:lnSpc>
                <a:spcPct val="80000"/>
              </a:lnSpc>
              <a:buClr>
                <a:srgbClr val="0341DD"/>
              </a:buClr>
              <a:buSzPct val="100000"/>
              <a:buNone/>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smtClean="0">
                <a:latin typeface="Arial Narrow"/>
                <a:cs typeface="Arial Narrow"/>
              </a:rPr>
              <a:t>Prima di terapia con radioiodio</a:t>
            </a:r>
          </a:p>
          <a:p>
            <a:pPr marL="609600" indent="-609600" eaLnBrk="1" hangingPunct="1">
              <a:lnSpc>
                <a:spcPct val="80000"/>
              </a:lnSpc>
              <a:buClr>
                <a:srgbClr val="0341DD"/>
              </a:buClr>
              <a:buSzPct val="100000"/>
              <a:buFont typeface="Wingdings" pitchFamily="2" charset="2"/>
              <a:buChar char="§"/>
              <a:defRPr/>
            </a:pPr>
            <a:endParaRPr lang="it-IT" sz="2000" dirty="0" smtClean="0">
              <a:latin typeface="Arial Narrow"/>
              <a:cs typeface="Arial Narrow"/>
            </a:endParaRPr>
          </a:p>
          <a:p>
            <a:pPr marL="609600" indent="-609600" eaLnBrk="1" hangingPunct="1">
              <a:lnSpc>
                <a:spcPct val="80000"/>
              </a:lnSpc>
              <a:buClr>
                <a:srgbClr val="0341DD"/>
              </a:buClr>
              <a:buSzPct val="100000"/>
              <a:buFont typeface="Wingdings" pitchFamily="2" charset="2"/>
              <a:buChar char="§"/>
              <a:defRPr/>
            </a:pPr>
            <a:r>
              <a:rPr lang="it-IT" sz="2000" dirty="0" err="1" smtClean="0">
                <a:latin typeface="Arial Narrow"/>
                <a:cs typeface="Arial Narrow"/>
              </a:rPr>
              <a:t>Follow</a:t>
            </a:r>
            <a:r>
              <a:rPr lang="it-IT" sz="2000" dirty="0" smtClean="0">
                <a:latin typeface="Arial Narrow"/>
                <a:cs typeface="Arial Narrow"/>
              </a:rPr>
              <a:t> up delle tireopatie solo se effettivamente necessaria</a:t>
            </a:r>
          </a:p>
        </p:txBody>
      </p:sp>
    </p:spTree>
    <p:extLst>
      <p:ext uri="{BB962C8B-B14F-4D97-AF65-F5344CB8AC3E}">
        <p14:creationId xmlns:p14="http://schemas.microsoft.com/office/powerpoint/2010/main" val="396075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0" y="216496"/>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 </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Da non effettuare se:</a:t>
            </a:r>
          </a:p>
        </p:txBody>
      </p:sp>
      <p:sp>
        <p:nvSpPr>
          <p:cNvPr id="316419" name="Rectangle 3"/>
          <p:cNvSpPr>
            <a:spLocks noGrp="1" noChangeArrowheads="1"/>
          </p:cNvSpPr>
          <p:nvPr>
            <p:ph type="body" idx="1"/>
          </p:nvPr>
        </p:nvSpPr>
        <p:spPr>
          <a:xfrm>
            <a:off x="238125" y="2061244"/>
            <a:ext cx="8770232" cy="4034756"/>
          </a:xfrm>
          <a:solidFill>
            <a:srgbClr val="F2F2F2"/>
          </a:solidFill>
        </p:spPr>
        <p:txBody>
          <a:bodyPr>
            <a:noAutofit/>
          </a:bodyPr>
          <a:lstStyle/>
          <a:p>
            <a:pPr>
              <a:buClr>
                <a:srgbClr val="0341DD"/>
              </a:buClr>
              <a:defRPr/>
            </a:pPr>
            <a:r>
              <a:rPr lang="it-IT" sz="2400" dirty="0" smtClean="0">
                <a:latin typeface="Arial Narrow"/>
                <a:cs typeface="Arial Narrow"/>
              </a:rPr>
              <a:t>Terapia sostitutiva in atto a dosaggio adeguato</a:t>
            </a:r>
          </a:p>
          <a:p>
            <a:pPr>
              <a:buClr>
                <a:srgbClr val="0341DD"/>
              </a:buClr>
              <a:defRPr/>
            </a:pPr>
            <a:endParaRPr lang="it-IT" sz="2400" dirty="0" smtClean="0">
              <a:latin typeface="Arial Narrow"/>
              <a:cs typeface="Arial Narrow"/>
            </a:endParaRPr>
          </a:p>
          <a:p>
            <a:pPr>
              <a:buClr>
                <a:srgbClr val="0341DD"/>
              </a:buClr>
              <a:defRPr/>
            </a:pPr>
            <a:r>
              <a:rPr lang="it-IT" sz="2400" dirty="0" smtClean="0">
                <a:latin typeface="Arial Narrow"/>
                <a:cs typeface="Arial Narrow"/>
              </a:rPr>
              <a:t>Espansione del pool degli ioduri (MDC radiologici, medicazioni con sostanze iodate, cibi ad elevato tenore di iodio come alghe marine e crostacei, crema anticellulite)</a:t>
            </a:r>
          </a:p>
          <a:p>
            <a:pPr>
              <a:buClr>
                <a:srgbClr val="0341DD"/>
              </a:buClr>
              <a:defRPr/>
            </a:pPr>
            <a:endParaRPr lang="it-IT" sz="2400" dirty="0" smtClean="0">
              <a:latin typeface="Arial Narrow"/>
              <a:cs typeface="Arial Narrow"/>
            </a:endParaRPr>
          </a:p>
          <a:p>
            <a:pPr>
              <a:buClr>
                <a:srgbClr val="0341DD"/>
              </a:buClr>
              <a:defRPr/>
            </a:pPr>
            <a:r>
              <a:rPr lang="it-IT" sz="2400" dirty="0" smtClean="0">
                <a:latin typeface="Arial Narrow"/>
                <a:cs typeface="Arial Narrow"/>
              </a:rPr>
              <a:t>Terapia con </a:t>
            </a:r>
            <a:r>
              <a:rPr lang="it-IT" sz="2400" dirty="0" err="1" smtClean="0">
                <a:latin typeface="Arial Narrow"/>
                <a:cs typeface="Arial Narrow"/>
              </a:rPr>
              <a:t>Amiodarone</a:t>
            </a:r>
            <a:endParaRPr lang="it-IT" sz="2400" dirty="0" smtClean="0">
              <a:latin typeface="Arial Narrow"/>
              <a:cs typeface="Arial Narrow"/>
            </a:endParaRPr>
          </a:p>
          <a:p>
            <a:pPr>
              <a:buClr>
                <a:srgbClr val="0341DD"/>
              </a:buClr>
              <a:defRPr/>
            </a:pPr>
            <a:endParaRPr lang="it-IT" sz="2400" dirty="0" smtClean="0">
              <a:latin typeface="Arial Narrow"/>
              <a:cs typeface="Arial Narrow"/>
            </a:endParaRPr>
          </a:p>
          <a:p>
            <a:pPr>
              <a:buClr>
                <a:srgbClr val="0341DD"/>
              </a:buClr>
              <a:defRPr/>
            </a:pPr>
            <a:r>
              <a:rPr lang="it-IT" sz="2400" dirty="0" smtClean="0">
                <a:latin typeface="Arial Narrow"/>
                <a:cs typeface="Arial Narrow"/>
              </a:rPr>
              <a:t>Gravidanza</a:t>
            </a:r>
          </a:p>
        </p:txBody>
      </p:sp>
    </p:spTree>
    <p:extLst>
      <p:ext uri="{BB962C8B-B14F-4D97-AF65-F5344CB8AC3E}">
        <p14:creationId xmlns:p14="http://schemas.microsoft.com/office/powerpoint/2010/main" val="252244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caldo</a:t>
            </a:r>
          </a:p>
        </p:txBody>
      </p:sp>
      <p:sp>
        <p:nvSpPr>
          <p:cNvPr id="310276" name="Text Box 4"/>
          <p:cNvSpPr txBox="1">
            <a:spLocks noChangeArrowheads="1"/>
          </p:cNvSpPr>
          <p:nvPr/>
        </p:nvSpPr>
        <p:spPr bwMode="auto">
          <a:xfrm>
            <a:off x="611188" y="3403600"/>
            <a:ext cx="1657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Maschio</a:t>
            </a:r>
          </a:p>
          <a:p>
            <a:pPr>
              <a:defRPr/>
            </a:pPr>
            <a:r>
              <a:rPr lang="it-IT" dirty="0">
                <a:latin typeface="Arial" charset="0"/>
                <a:ea typeface="ＭＳ Ｐゴシック" charset="0"/>
              </a:rPr>
              <a:t>67 anni</a:t>
            </a:r>
          </a:p>
          <a:p>
            <a:pPr>
              <a:defRPr/>
            </a:pPr>
            <a:r>
              <a:rPr lang="it-IT" dirty="0">
                <a:latin typeface="Arial" charset="0"/>
                <a:ea typeface="ＭＳ Ｐゴシック" charset="0"/>
              </a:rPr>
              <a:t>fT3 3.7</a:t>
            </a:r>
          </a:p>
          <a:p>
            <a:pPr>
              <a:defRPr/>
            </a:pPr>
            <a:r>
              <a:rPr lang="it-IT" dirty="0">
                <a:latin typeface="Arial" charset="0"/>
                <a:ea typeface="ＭＳ Ｐゴシック" charset="0"/>
              </a:rPr>
              <a:t>fT4 8</a:t>
            </a:r>
          </a:p>
          <a:p>
            <a:pPr>
              <a:defRPr/>
            </a:pPr>
            <a:r>
              <a:rPr lang="it-IT" dirty="0">
                <a:latin typeface="Arial" charset="0"/>
                <a:ea typeface="ＭＳ Ｐゴシック" charset="0"/>
              </a:rPr>
              <a:t>TSH 0.4</a:t>
            </a:r>
          </a:p>
        </p:txBody>
      </p:sp>
      <p:pic>
        <p:nvPicPr>
          <p:cNvPr id="310278" name="Picture 6" descr="arena gennar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68538" y="1646238"/>
            <a:ext cx="5040312" cy="5040312"/>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2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6" name="Rectangle 8"/>
          <p:cNvSpPr>
            <a:spLocks noGrp="1" noChangeArrowheads="1"/>
          </p:cNvSpPr>
          <p:nvPr>
            <p:ph type="title"/>
          </p:nvPr>
        </p:nvSpPr>
        <p:spPr>
          <a:xfrm>
            <a:off x="0" y="2"/>
            <a:ext cx="9144000" cy="1268413"/>
          </a:xfrm>
        </p:spPr>
        <p:txBody>
          <a:bodyPr/>
          <a:lstStyle/>
          <a:p>
            <a:pPr eaLnBrk="1" hangingPunct="1">
              <a:defRPr/>
            </a:pPr>
            <a:r>
              <a:rPr lang="it-IT" sz="3800" b="1" dirty="0" smtClean="0">
                <a:solidFill>
                  <a:srgbClr val="00CCFF"/>
                </a:solidFill>
                <a:latin typeface="Arial Narrow"/>
                <a:cs typeface="Arial Narrow"/>
              </a:rPr>
              <a:t>SCINTIGRAFIA TIROIDEA</a:t>
            </a:r>
            <a:br>
              <a:rPr lang="it-IT" sz="3800" b="1" dirty="0" smtClean="0">
                <a:solidFill>
                  <a:srgbClr val="00CCFF"/>
                </a:solidFill>
                <a:latin typeface="Arial Narrow"/>
                <a:cs typeface="Arial Narrow"/>
              </a:rPr>
            </a:br>
            <a:r>
              <a:rPr lang="it-IT" sz="3800" b="1" dirty="0" smtClean="0">
                <a:solidFill>
                  <a:srgbClr val="00CCFF"/>
                </a:solidFill>
                <a:latin typeface="Arial Narrow"/>
                <a:cs typeface="Arial Narrow"/>
              </a:rPr>
              <a:t>il nodulo caldo</a:t>
            </a:r>
          </a:p>
        </p:txBody>
      </p:sp>
      <p:pic>
        <p:nvPicPr>
          <p:cNvPr id="150532" name="Picture 4" descr="morandi"/>
          <p:cNvPicPr>
            <a:picLocks noGrp="1" noChangeAspect="1" noChangeArrowheads="1"/>
          </p:cNvPicPr>
          <p:nvPr>
            <p:ph sz="half" idx="1"/>
          </p:nvPr>
        </p:nvPicPr>
        <p:blipFill>
          <a:blip r:embed="rId4" cstate="print"/>
          <a:srcRect/>
          <a:stretch>
            <a:fillRect/>
          </a:stretch>
        </p:blipFill>
        <p:spPr>
          <a:xfrm>
            <a:off x="684214" y="1557340"/>
            <a:ext cx="3671887" cy="3671887"/>
          </a:xfrm>
          <a:noFill/>
        </p:spPr>
      </p:pic>
      <p:graphicFrame>
        <p:nvGraphicFramePr>
          <p:cNvPr id="35843" name="Object 7"/>
          <p:cNvGraphicFramePr>
            <a:graphicFrameLocks noGrp="1" noChangeAspect="1"/>
          </p:cNvGraphicFramePr>
          <p:nvPr>
            <p:ph sz="half" idx="2"/>
          </p:nvPr>
        </p:nvGraphicFramePr>
        <p:xfrm>
          <a:off x="4716463" y="1268415"/>
          <a:ext cx="3867150" cy="3959225"/>
        </p:xfrm>
        <a:graphic>
          <a:graphicData uri="http://schemas.openxmlformats.org/presentationml/2006/ole">
            <mc:AlternateContent xmlns:mc="http://schemas.openxmlformats.org/markup-compatibility/2006">
              <mc:Choice xmlns:v="urn:schemas-microsoft-com:vml" Requires="v">
                <p:oleObj spid="_x0000_s1026" name="Fotografia di Photo Editor" r:id="rId5" imgW="9523810" imgH="9752381" progId="">
                  <p:embed/>
                </p:oleObj>
              </mc:Choice>
              <mc:Fallback>
                <p:oleObj name="Fotografia di Photo Editor" r:id="rId5" imgW="9523810" imgH="9752381"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268415"/>
                        <a:ext cx="386715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50541" name="Text Box 13"/>
          <p:cNvSpPr txBox="1">
            <a:spLocks noChangeArrowheads="1"/>
          </p:cNvSpPr>
          <p:nvPr/>
        </p:nvSpPr>
        <p:spPr bwMode="auto">
          <a:xfrm>
            <a:off x="4716463" y="1196977"/>
            <a:ext cx="40322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latin typeface="Arial" charset="0"/>
              <a:ea typeface="ＭＳ Ｐゴシック" charset="0"/>
            </a:endParaRPr>
          </a:p>
        </p:txBody>
      </p:sp>
      <p:sp>
        <p:nvSpPr>
          <p:cNvPr id="150542" name="Text Box 14"/>
          <p:cNvSpPr txBox="1">
            <a:spLocks noChangeArrowheads="1"/>
          </p:cNvSpPr>
          <p:nvPr/>
        </p:nvSpPr>
        <p:spPr bwMode="auto">
          <a:xfrm>
            <a:off x="663576" y="5286388"/>
            <a:ext cx="3692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Femmina</a:t>
            </a:r>
          </a:p>
          <a:p>
            <a:pPr>
              <a:defRPr/>
            </a:pPr>
            <a:r>
              <a:rPr lang="it-IT" dirty="0">
                <a:latin typeface="Arial" charset="0"/>
                <a:ea typeface="ＭＳ Ｐゴシック" charset="0"/>
              </a:rPr>
              <a:t>52 anni</a:t>
            </a:r>
          </a:p>
          <a:p>
            <a:pPr>
              <a:defRPr/>
            </a:pPr>
            <a:r>
              <a:rPr lang="it-IT" dirty="0">
                <a:latin typeface="Arial" charset="0"/>
                <a:ea typeface="ＭＳ Ｐゴシック" charset="0"/>
              </a:rPr>
              <a:t>Ipertiroidismo subclinico</a:t>
            </a:r>
          </a:p>
          <a:p>
            <a:pPr>
              <a:defRPr/>
            </a:pPr>
            <a:r>
              <a:rPr lang="it-IT" dirty="0">
                <a:latin typeface="Arial" charset="0"/>
                <a:ea typeface="ＭＳ Ｐゴシック" charset="0"/>
              </a:rPr>
              <a:t>fT3 4     fT4  8.5    TSH </a:t>
            </a:r>
            <a:r>
              <a:rPr lang="it-IT" dirty="0">
                <a:latin typeface="Arial" charset="0"/>
                <a:ea typeface="ＭＳ Ｐゴシック" charset="0"/>
                <a:cs typeface="Arial" charset="0"/>
              </a:rPr>
              <a:t>0.2</a:t>
            </a:r>
          </a:p>
        </p:txBody>
      </p:sp>
    </p:spTree>
    <p:extLst>
      <p:ext uri="{BB962C8B-B14F-4D97-AF65-F5344CB8AC3E}">
        <p14:creationId xmlns:p14="http://schemas.microsoft.com/office/powerpoint/2010/main" val="366537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0" y="2"/>
            <a:ext cx="9144000"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caldo</a:t>
            </a:r>
          </a:p>
        </p:txBody>
      </p:sp>
      <p:graphicFrame>
        <p:nvGraphicFramePr>
          <p:cNvPr id="37890" name="Object 3"/>
          <p:cNvGraphicFramePr>
            <a:graphicFrameLocks noGrp="1" noChangeAspect="1"/>
          </p:cNvGraphicFramePr>
          <p:nvPr>
            <p:ph idx="1"/>
          </p:nvPr>
        </p:nvGraphicFramePr>
        <p:xfrm>
          <a:off x="2320925" y="1628777"/>
          <a:ext cx="4772025" cy="5084763"/>
        </p:xfrm>
        <a:graphic>
          <a:graphicData uri="http://schemas.openxmlformats.org/presentationml/2006/ole">
            <mc:AlternateContent xmlns:mc="http://schemas.openxmlformats.org/markup-compatibility/2006">
              <mc:Choice xmlns:v="urn:schemas-microsoft-com:vml" Requires="v">
                <p:oleObj spid="_x0000_s2050" name="Fotografia di Photo Editor" r:id="rId4" imgW="2438095" imgH="2438095" progId="">
                  <p:embed/>
                </p:oleObj>
              </mc:Choice>
              <mc:Fallback>
                <p:oleObj name="Fotografia di Photo Editor" r:id="rId4" imgW="2438095" imgH="2438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925" y="1628777"/>
                        <a:ext cx="4772025" cy="508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78" name="Text Box 6"/>
          <p:cNvSpPr txBox="1">
            <a:spLocks noChangeArrowheads="1"/>
          </p:cNvSpPr>
          <p:nvPr/>
        </p:nvSpPr>
        <p:spPr bwMode="auto">
          <a:xfrm>
            <a:off x="611189" y="3403600"/>
            <a:ext cx="17287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dirty="0">
                <a:latin typeface="Arial" charset="0"/>
                <a:ea typeface="ＭＳ Ｐゴシック" charset="0"/>
              </a:rPr>
              <a:t>Maschio</a:t>
            </a:r>
          </a:p>
          <a:p>
            <a:pPr>
              <a:defRPr/>
            </a:pPr>
            <a:r>
              <a:rPr lang="it-IT" dirty="0">
                <a:latin typeface="Arial" charset="0"/>
                <a:ea typeface="ＭＳ Ｐゴシック" charset="0"/>
              </a:rPr>
              <a:t>63 anni</a:t>
            </a:r>
          </a:p>
          <a:p>
            <a:pPr>
              <a:defRPr/>
            </a:pPr>
            <a:r>
              <a:rPr lang="it-IT" dirty="0">
                <a:latin typeface="Arial" charset="0"/>
                <a:ea typeface="ＭＳ Ｐゴシック" charset="0"/>
              </a:rPr>
              <a:t>fT3 4</a:t>
            </a:r>
          </a:p>
          <a:p>
            <a:pPr>
              <a:defRPr/>
            </a:pPr>
            <a:r>
              <a:rPr lang="it-IT" dirty="0">
                <a:latin typeface="Arial" charset="0"/>
                <a:ea typeface="ＭＳ Ｐゴシック" charset="0"/>
              </a:rPr>
              <a:t>fT4  1.19</a:t>
            </a:r>
          </a:p>
          <a:p>
            <a:pPr>
              <a:defRPr/>
            </a:pPr>
            <a:r>
              <a:rPr lang="it-IT" dirty="0">
                <a:latin typeface="Arial" charset="0"/>
                <a:ea typeface="ＭＳ Ｐゴシック" charset="0"/>
              </a:rPr>
              <a:t>TSH 0.01</a:t>
            </a:r>
          </a:p>
        </p:txBody>
      </p:sp>
      <p:sp>
        <p:nvSpPr>
          <p:cNvPr id="156679" name="Line 7"/>
          <p:cNvSpPr>
            <a:spLocks noChangeShapeType="1"/>
          </p:cNvSpPr>
          <p:nvPr/>
        </p:nvSpPr>
        <p:spPr bwMode="auto">
          <a:xfrm flipH="1" flipV="1">
            <a:off x="5292726" y="4221165"/>
            <a:ext cx="574675" cy="5032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56680" name="Line 8"/>
          <p:cNvSpPr>
            <a:spLocks noChangeShapeType="1"/>
          </p:cNvSpPr>
          <p:nvPr/>
        </p:nvSpPr>
        <p:spPr bwMode="auto">
          <a:xfrm flipH="1" flipV="1">
            <a:off x="5364163" y="3500439"/>
            <a:ext cx="863600" cy="730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56681" name="Line 9"/>
          <p:cNvSpPr>
            <a:spLocks noChangeShapeType="1"/>
          </p:cNvSpPr>
          <p:nvPr/>
        </p:nvSpPr>
        <p:spPr bwMode="auto">
          <a:xfrm flipV="1">
            <a:off x="3781425" y="4437065"/>
            <a:ext cx="503238" cy="5048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Tree>
    <p:extLst>
      <p:ext uri="{BB962C8B-B14F-4D97-AF65-F5344CB8AC3E}">
        <p14:creationId xmlns:p14="http://schemas.microsoft.com/office/powerpoint/2010/main" val="2150867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6680"/>
                                        </p:tgtEl>
                                        <p:attrNameLst>
                                          <p:attrName>style.visibility</p:attrName>
                                        </p:attrNameLst>
                                      </p:cBhvr>
                                      <p:to>
                                        <p:strVal val="visible"/>
                                      </p:to>
                                    </p:set>
                                    <p:animEffect transition="in" filter="wipe(down)">
                                      <p:cBhvr>
                                        <p:cTn id="7" dur="500"/>
                                        <p:tgtEl>
                                          <p:spTgt spid="156680"/>
                                        </p:tgtEl>
                                      </p:cBhvr>
                                    </p:animEffect>
                                  </p:childTnLst>
                                </p:cTn>
                              </p:par>
                              <p:par>
                                <p:cTn id="8" presetID="22" presetClass="entr" presetSubtype="4" fill="hold" nodeType="withEffect">
                                  <p:stCondLst>
                                    <p:cond delay="0"/>
                                  </p:stCondLst>
                                  <p:childTnLst>
                                    <p:set>
                                      <p:cBhvr>
                                        <p:cTn id="9" dur="1" fill="hold">
                                          <p:stCondLst>
                                            <p:cond delay="0"/>
                                          </p:stCondLst>
                                        </p:cTn>
                                        <p:tgtEl>
                                          <p:spTgt spid="156679"/>
                                        </p:tgtEl>
                                        <p:attrNameLst>
                                          <p:attrName>style.visibility</p:attrName>
                                        </p:attrNameLst>
                                      </p:cBhvr>
                                      <p:to>
                                        <p:strVal val="visible"/>
                                      </p:to>
                                    </p:set>
                                    <p:animEffect transition="in" filter="wipe(down)">
                                      <p:cBhvr>
                                        <p:cTn id="10" dur="500"/>
                                        <p:tgtEl>
                                          <p:spTgt spid="156679"/>
                                        </p:tgtEl>
                                      </p:cBhvr>
                                    </p:animEffect>
                                  </p:childTnLst>
                                </p:cTn>
                              </p:par>
                              <p:par>
                                <p:cTn id="11" presetID="22" presetClass="entr" presetSubtype="4" fill="hold" nodeType="withEffect">
                                  <p:stCondLst>
                                    <p:cond delay="0"/>
                                  </p:stCondLst>
                                  <p:childTnLst>
                                    <p:set>
                                      <p:cBhvr>
                                        <p:cTn id="12" dur="1" fill="hold">
                                          <p:stCondLst>
                                            <p:cond delay="0"/>
                                          </p:stCondLst>
                                        </p:cTn>
                                        <p:tgtEl>
                                          <p:spTgt spid="156681"/>
                                        </p:tgtEl>
                                        <p:attrNameLst>
                                          <p:attrName>style.visibility</p:attrName>
                                        </p:attrNameLst>
                                      </p:cBhvr>
                                      <p:to>
                                        <p:strVal val="visible"/>
                                      </p:to>
                                    </p:set>
                                    <p:animEffect transition="in" filter="wipe(down)">
                                      <p:cBhvr>
                                        <p:cTn id="13" dur="500"/>
                                        <p:tgtEl>
                                          <p:spTgt spid="15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Grp="1" noChangeArrowheads="1"/>
          </p:cNvSpPr>
          <p:nvPr>
            <p:ph type="title"/>
          </p:nvPr>
        </p:nvSpPr>
        <p:spPr>
          <a:xfrm>
            <a:off x="-111125" y="2"/>
            <a:ext cx="9255125" cy="1484313"/>
          </a:xfrm>
        </p:spPr>
        <p:txBody>
          <a:bodyPr>
            <a:normAutofit/>
          </a:bodyPr>
          <a:lstStyle/>
          <a:p>
            <a:pPr eaLnBrk="1" hangingPunct="1">
              <a:defRPr/>
            </a:pPr>
            <a:r>
              <a:rPr lang="it-IT" sz="4000" b="1" dirty="0" smtClean="0">
                <a:solidFill>
                  <a:srgbClr val="00CCFF"/>
                </a:solidFill>
                <a:latin typeface="Arial Narrow"/>
                <a:cs typeface="Arial Narrow"/>
              </a:rPr>
              <a:t>SCINTIGRAFIA TIROIDEA</a:t>
            </a:r>
            <a:br>
              <a:rPr lang="it-IT" sz="4000" b="1" dirty="0" smtClean="0">
                <a:solidFill>
                  <a:srgbClr val="00CCFF"/>
                </a:solidFill>
                <a:latin typeface="Arial Narrow"/>
                <a:cs typeface="Arial Narrow"/>
              </a:rPr>
            </a:br>
            <a:r>
              <a:rPr lang="it-IT" sz="4000" b="1" dirty="0" smtClean="0">
                <a:solidFill>
                  <a:srgbClr val="00CCFF"/>
                </a:solidFill>
                <a:latin typeface="Arial Narrow"/>
                <a:cs typeface="Arial Narrow"/>
              </a:rPr>
              <a:t>il nodulo caldo</a:t>
            </a:r>
          </a:p>
        </p:txBody>
      </p:sp>
      <p:sp>
        <p:nvSpPr>
          <p:cNvPr id="129031" name="Text Box 7"/>
          <p:cNvSpPr txBox="1">
            <a:spLocks noChangeArrowheads="1"/>
          </p:cNvSpPr>
          <p:nvPr/>
        </p:nvSpPr>
        <p:spPr bwMode="auto">
          <a:xfrm>
            <a:off x="5005388" y="2381251"/>
            <a:ext cx="3887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0341DD"/>
              </a:buClr>
              <a:buFontTx/>
              <a:buChar char="•"/>
              <a:defRPr/>
            </a:pPr>
            <a:r>
              <a:rPr lang="it-IT" sz="2400" dirty="0">
                <a:latin typeface="Arial" charset="0"/>
                <a:ea typeface="ＭＳ Ｐゴシック" charset="0"/>
              </a:rPr>
              <a:t>Adenoma autonomo</a:t>
            </a:r>
          </a:p>
          <a:p>
            <a:pPr>
              <a:buClr>
                <a:srgbClr val="0341DD"/>
              </a:buClr>
              <a:buFontTx/>
              <a:buChar char="•"/>
              <a:defRPr/>
            </a:pPr>
            <a:endParaRPr lang="it-IT" sz="2400" dirty="0">
              <a:latin typeface="Arial" charset="0"/>
              <a:ea typeface="ＭＳ Ｐゴシック" charset="0"/>
            </a:endParaRPr>
          </a:p>
          <a:p>
            <a:pPr>
              <a:buClr>
                <a:srgbClr val="0341DD"/>
              </a:buClr>
              <a:buFontTx/>
              <a:buChar char="•"/>
              <a:defRPr/>
            </a:pPr>
            <a:r>
              <a:rPr lang="it-IT" sz="2400" dirty="0">
                <a:latin typeface="Arial" charset="0"/>
                <a:ea typeface="ＭＳ Ｐゴシック" charset="0"/>
              </a:rPr>
              <a:t>Gozzo </a:t>
            </a:r>
            <a:r>
              <a:rPr lang="it-IT" sz="2400" dirty="0" err="1">
                <a:latin typeface="Arial" charset="0"/>
                <a:ea typeface="ＭＳ Ｐゴシック" charset="0"/>
              </a:rPr>
              <a:t>multinodulare</a:t>
            </a:r>
            <a:endParaRPr lang="it-IT" sz="2400" dirty="0">
              <a:latin typeface="Arial" charset="0"/>
              <a:ea typeface="ＭＳ Ｐゴシック" charset="0"/>
            </a:endParaRPr>
          </a:p>
          <a:p>
            <a:pPr>
              <a:buClr>
                <a:srgbClr val="0341DD"/>
              </a:buClr>
              <a:defRPr/>
            </a:pPr>
            <a:r>
              <a:rPr lang="it-IT" sz="2400" dirty="0">
                <a:latin typeface="Arial" charset="0"/>
                <a:ea typeface="ＭＳ Ｐゴシック" charset="0"/>
              </a:rPr>
              <a:t>  iperfunzionante</a:t>
            </a:r>
          </a:p>
        </p:txBody>
      </p:sp>
      <p:sp>
        <p:nvSpPr>
          <p:cNvPr id="129034" name="Text Box 10"/>
          <p:cNvSpPr txBox="1">
            <a:spLocks noChangeArrowheads="1"/>
          </p:cNvSpPr>
          <p:nvPr/>
        </p:nvSpPr>
        <p:spPr bwMode="auto">
          <a:xfrm>
            <a:off x="1619250" y="5718177"/>
            <a:ext cx="21338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dirty="0">
                <a:latin typeface="Arial" charset="0"/>
                <a:ea typeface="ＭＳ Ｐゴシック" charset="0"/>
              </a:rPr>
              <a:t>Nodulo caldo</a:t>
            </a:r>
          </a:p>
        </p:txBody>
      </p:sp>
      <p:sp>
        <p:nvSpPr>
          <p:cNvPr id="129035" name="Line 11"/>
          <p:cNvSpPr>
            <a:spLocks noChangeShapeType="1"/>
          </p:cNvSpPr>
          <p:nvPr/>
        </p:nvSpPr>
        <p:spPr bwMode="auto">
          <a:xfrm>
            <a:off x="4211639" y="6021388"/>
            <a:ext cx="936625"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29036" name="Text Box 12"/>
          <p:cNvSpPr txBox="1">
            <a:spLocks noChangeArrowheads="1"/>
          </p:cNvSpPr>
          <p:nvPr/>
        </p:nvSpPr>
        <p:spPr bwMode="auto">
          <a:xfrm>
            <a:off x="5651499" y="5708651"/>
            <a:ext cx="2424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dirty="0">
                <a:solidFill>
                  <a:srgbClr val="FF0000"/>
                </a:solidFill>
                <a:latin typeface="Arial" charset="0"/>
                <a:ea typeface="ＭＳ Ｐゴシック" charset="0"/>
              </a:rPr>
              <a:t>No agoaspirato</a:t>
            </a:r>
          </a:p>
        </p:txBody>
      </p:sp>
      <p:pic>
        <p:nvPicPr>
          <p:cNvPr id="129038" name="Picture 14" descr="arena gennaro"/>
          <p:cNvPicPr>
            <a:picLocks noGrp="1" noChangeAspect="1" noChangeArrowheads="1"/>
          </p:cNvPicPr>
          <p:nvPr>
            <p:ph idx="1"/>
          </p:nvPr>
        </p:nvPicPr>
        <p:blipFill>
          <a:blip r:embed="rId2" cstate="print"/>
          <a:srcRect/>
          <a:stretch>
            <a:fillRect/>
          </a:stretch>
        </p:blipFill>
        <p:spPr>
          <a:xfrm>
            <a:off x="684213" y="1557340"/>
            <a:ext cx="3887787" cy="3887787"/>
          </a:xfrm>
          <a:noFill/>
        </p:spPr>
      </p:pic>
    </p:spTree>
    <p:extLst>
      <p:ext uri="{BB962C8B-B14F-4D97-AF65-F5344CB8AC3E}">
        <p14:creationId xmlns:p14="http://schemas.microsoft.com/office/powerpoint/2010/main" val="1397323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31"/>
                                        </p:tgtEl>
                                        <p:attrNameLst>
                                          <p:attrName>style.visibility</p:attrName>
                                        </p:attrNameLst>
                                      </p:cBhvr>
                                      <p:to>
                                        <p:strVal val="visible"/>
                                      </p:to>
                                    </p:set>
                                    <p:anim calcmode="lin" valueType="num">
                                      <p:cBhvr additive="base">
                                        <p:cTn id="7" dur="500" fill="hold"/>
                                        <p:tgtEl>
                                          <p:spTgt spid="129031"/>
                                        </p:tgtEl>
                                        <p:attrNameLst>
                                          <p:attrName>ppt_x</p:attrName>
                                        </p:attrNameLst>
                                      </p:cBhvr>
                                      <p:tavLst>
                                        <p:tav tm="0">
                                          <p:val>
                                            <p:strVal val="#ppt_x"/>
                                          </p:val>
                                        </p:tav>
                                        <p:tav tm="100000">
                                          <p:val>
                                            <p:strVal val="#ppt_x"/>
                                          </p:val>
                                        </p:tav>
                                      </p:tavLst>
                                    </p:anim>
                                    <p:anim calcmode="lin" valueType="num">
                                      <p:cBhvr additive="base">
                                        <p:cTn id="8" dur="500" fill="hold"/>
                                        <p:tgtEl>
                                          <p:spTgt spid="1290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34"/>
                                        </p:tgtEl>
                                        <p:attrNameLst>
                                          <p:attrName>style.visibility</p:attrName>
                                        </p:attrNameLst>
                                      </p:cBhvr>
                                      <p:to>
                                        <p:strVal val="visible"/>
                                      </p:to>
                                    </p:set>
                                    <p:anim calcmode="lin" valueType="num">
                                      <p:cBhvr additive="base">
                                        <p:cTn id="11" dur="500" fill="hold"/>
                                        <p:tgtEl>
                                          <p:spTgt spid="129034"/>
                                        </p:tgtEl>
                                        <p:attrNameLst>
                                          <p:attrName>ppt_x</p:attrName>
                                        </p:attrNameLst>
                                      </p:cBhvr>
                                      <p:tavLst>
                                        <p:tav tm="0">
                                          <p:val>
                                            <p:strVal val="#ppt_x"/>
                                          </p:val>
                                        </p:tav>
                                        <p:tav tm="100000">
                                          <p:val>
                                            <p:strVal val="#ppt_x"/>
                                          </p:val>
                                        </p:tav>
                                      </p:tavLst>
                                    </p:anim>
                                    <p:anim calcmode="lin" valueType="num">
                                      <p:cBhvr additive="base">
                                        <p:cTn id="12" dur="500" fill="hold"/>
                                        <p:tgtEl>
                                          <p:spTgt spid="1290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9036"/>
                                        </p:tgtEl>
                                        <p:attrNameLst>
                                          <p:attrName>style.visibility</p:attrName>
                                        </p:attrNameLst>
                                      </p:cBhvr>
                                      <p:to>
                                        <p:strVal val="visible"/>
                                      </p:to>
                                    </p:set>
                                    <p:animEffect transition="in" filter="wipe(down)">
                                      <p:cBhvr>
                                        <p:cTn id="17" dur="500"/>
                                        <p:tgtEl>
                                          <p:spTgt spid="129036"/>
                                        </p:tgtEl>
                                      </p:cBhvr>
                                    </p:animEffect>
                                  </p:childTnLst>
                                </p:cTn>
                              </p:par>
                              <p:par>
                                <p:cTn id="18" presetID="22" presetClass="entr" presetSubtype="4" fill="hold" nodeType="withEffect">
                                  <p:stCondLst>
                                    <p:cond delay="0"/>
                                  </p:stCondLst>
                                  <p:childTnLst>
                                    <p:set>
                                      <p:cBhvr>
                                        <p:cTn id="19" dur="1" fill="hold">
                                          <p:stCondLst>
                                            <p:cond delay="0"/>
                                          </p:stCondLst>
                                        </p:cTn>
                                        <p:tgtEl>
                                          <p:spTgt spid="129035"/>
                                        </p:tgtEl>
                                        <p:attrNameLst>
                                          <p:attrName>style.visibility</p:attrName>
                                        </p:attrNameLst>
                                      </p:cBhvr>
                                      <p:to>
                                        <p:strVal val="visible"/>
                                      </p:to>
                                    </p:set>
                                    <p:animEffect transition="in" filter="wipe(down)">
                                      <p:cBhvr>
                                        <p:cTn id="20" dur="500"/>
                                        <p:tgtEl>
                                          <p:spTgt spid="129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P spid="129034" grpId="0"/>
      <p:bldP spid="12903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2510</Words>
  <Application>Microsoft Office PowerPoint</Application>
  <PresentationFormat>Presentazione su schermo (4:3)</PresentationFormat>
  <Paragraphs>346</Paragraphs>
  <Slides>33</Slides>
  <Notes>16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Tema di Office</vt:lpstr>
      <vt:lpstr>Fotografia di Photo Editor</vt:lpstr>
      <vt:lpstr>Presentazione standard di PowerPoint</vt:lpstr>
      <vt:lpstr>Presentazione standard di PowerPoint</vt:lpstr>
      <vt:lpstr>SCINTIGRAFIA TIROIDEA</vt:lpstr>
      <vt:lpstr>SCINTIGRAFIA TIROIDEA Indicazioni</vt:lpstr>
      <vt:lpstr>SCINTIGRAFIA TIROIDEA  Da non effettuare se:</vt:lpstr>
      <vt:lpstr>SCINTIGRAFIA TIROIDEA il nodulo caldo</vt:lpstr>
      <vt:lpstr>SCINTIGRAFIA TIROIDEA il nodulo caldo</vt:lpstr>
      <vt:lpstr>SCINTIGRAFIA TIROIDEA il nodulo caldo</vt:lpstr>
      <vt:lpstr>SCINTIGRAFIA TIROIDEA il nodulo caldo</vt:lpstr>
      <vt:lpstr>PET: il nodulo  caldo</vt:lpstr>
      <vt:lpstr>SCINTIGRAFIA TIROIDEA il nodulo freddo</vt:lpstr>
      <vt:lpstr>SCINTIGRAFIA TIROIDEA il nodulo freddo</vt:lpstr>
      <vt:lpstr>SCINTIGRAFIA TIROIDEA il nodulo freddo</vt:lpstr>
      <vt:lpstr>SCINTIGRAFIA TIROIDEA il nodulo freddo</vt:lpstr>
      <vt:lpstr>SCINTIGRAFIA TIROIDEA il nodulo freddo</vt:lpstr>
      <vt:lpstr>SCINTIGRAFIA TIROIDEA il nodulo freddo</vt:lpstr>
      <vt:lpstr>Presentazione standard di PowerPoint</vt:lpstr>
      <vt:lpstr>Presentazione standard di PowerPoint</vt:lpstr>
      <vt:lpstr>Presentazione standard di PowerPoint</vt:lpstr>
      <vt:lpstr>Presentazione standard di PowerPoint</vt:lpstr>
      <vt:lpstr>COSA CONTA IN UN’ECOGRAFIA?</vt:lpstr>
      <vt:lpstr>TAC o RMN ?</vt:lpstr>
      <vt:lpstr>ECOGRAFIA: FNAC quando? </vt:lpstr>
      <vt:lpstr>ECOGRAFIA: FNAC quando? </vt:lpstr>
      <vt:lpstr>ECOGRAFIA</vt:lpstr>
      <vt:lpstr>Presentazione standard di PowerPoint</vt:lpstr>
      <vt:lpstr>FNAC</vt:lpstr>
      <vt:lpstr>REFERTO DEL CITOASPIRATO</vt:lpstr>
      <vt:lpstr>Presentazione standard di PowerPoint</vt:lpstr>
      <vt:lpstr>Presentazione standard di PowerPoint</vt:lpstr>
      <vt:lpstr>Presentazione standard di PowerPoint</vt:lpstr>
      <vt:lpstr>Presentazione standard di PowerPoint</vt:lpstr>
      <vt:lpstr>TAKE HOME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Andreoli</dc:creator>
  <cp:lastModifiedBy>Barbara Andreoli</cp:lastModifiedBy>
  <cp:revision>1</cp:revision>
  <dcterms:created xsi:type="dcterms:W3CDTF">2013-10-28T16:25:31Z</dcterms:created>
  <dcterms:modified xsi:type="dcterms:W3CDTF">2013-10-28T16:26:14Z</dcterms:modified>
</cp:coreProperties>
</file>