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A768B-4504-45CE-8837-1740F5EB2F81}" type="datetimeFigureOut">
              <a:rPr lang="it-IT" smtClean="0"/>
              <a:t>24/10/2013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FA027-75D1-4CC5-BED1-30CFC22CB29B}" type="slidenum">
              <a:rPr lang="it-IT" smtClean="0"/>
              <a:t>‹N›</a:t>
            </a:fld>
            <a:endParaRPr lang="it-IT"/>
          </a:p>
        </p:txBody>
      </p:sp>
    </p:spTree>
    <p:extLst>
      <p:ext uri="{BB962C8B-B14F-4D97-AF65-F5344CB8AC3E}">
        <p14:creationId xmlns:p14="http://schemas.microsoft.com/office/powerpoint/2010/main" val="304095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smtClean="0">
                <a:solidFill>
                  <a:schemeClr val="tx1"/>
                </a:solidFill>
                <a:latin typeface="+mn-lt"/>
                <a:ea typeface="ＭＳ Ｐゴシック" charset="0"/>
                <a:cs typeface="ＭＳ Ｐゴシック" charset="0"/>
              </a:rPr>
              <a:t>La </a:t>
            </a:r>
            <a:r>
              <a:rPr lang="it-IT" sz="1200" kern="1200" dirty="0" smtClean="0">
                <a:solidFill>
                  <a:schemeClr val="tx1"/>
                </a:solidFill>
                <a:latin typeface="+mn-lt"/>
                <a:ea typeface="ＭＳ Ｐゴシック" charset="0"/>
                <a:cs typeface="ＭＳ Ｐゴシック" charset="0"/>
              </a:rPr>
              <a:t>mia posizione per quanto riguarda la calcitonina è quella di molte società scientifiche, ma non c'è accordo tra tutte; in soldoni</a:t>
            </a:r>
          </a:p>
          <a:p>
            <a:endParaRPr lang="it-IT" sz="1200" kern="1200" dirty="0" smtClean="0">
              <a:solidFill>
                <a:schemeClr val="tx1"/>
              </a:solidFill>
              <a:latin typeface="+mn-lt"/>
              <a:ea typeface="ＭＳ Ｐゴシック" charset="0"/>
              <a:cs typeface="ＭＳ Ｐゴシック" charset="0"/>
            </a:endParaRPr>
          </a:p>
          <a:p>
            <a:r>
              <a:rPr lang="it-IT" sz="1200" kern="1200" dirty="0" smtClean="0">
                <a:solidFill>
                  <a:schemeClr val="tx1"/>
                </a:solidFill>
                <a:latin typeface="+mn-lt"/>
                <a:ea typeface="ＭＳ Ｐゴシック" charset="0"/>
                <a:cs typeface="ＭＳ Ｐゴシック" charset="0"/>
              </a:rPr>
              <a:t>-andrebbe chiesta sempre (</a:t>
            </a:r>
            <a:r>
              <a:rPr lang="it-IT" sz="1200" kern="1200" dirty="0" err="1" smtClean="0">
                <a:solidFill>
                  <a:schemeClr val="tx1"/>
                </a:solidFill>
                <a:latin typeface="+mn-lt"/>
                <a:ea typeface="ＭＳ Ｐゴシック" charset="0"/>
                <a:cs typeface="ＭＳ Ｐゴシック" charset="0"/>
              </a:rPr>
              <a:t>consensus</a:t>
            </a:r>
            <a:r>
              <a:rPr lang="it-IT" sz="1200" kern="1200" dirty="0" smtClean="0">
                <a:solidFill>
                  <a:schemeClr val="tx1"/>
                </a:solidFill>
                <a:latin typeface="+mn-lt"/>
                <a:ea typeface="ＭＳ Ｐゴシック" charset="0"/>
                <a:cs typeface="ＭＳ Ｐゴシック" charset="0"/>
              </a:rPr>
              <a:t> europea sulla gestione dei pazienti con noduli della tiroide)</a:t>
            </a:r>
          </a:p>
          <a:p>
            <a:endParaRPr lang="it-IT" sz="1200" kern="1200" dirty="0" smtClean="0">
              <a:solidFill>
                <a:schemeClr val="tx1"/>
              </a:solidFill>
              <a:latin typeface="+mn-lt"/>
              <a:ea typeface="ＭＳ Ｐゴシック" charset="0"/>
              <a:cs typeface="ＭＳ Ｐゴシック" charset="0"/>
            </a:endParaRPr>
          </a:p>
          <a:p>
            <a:r>
              <a:rPr lang="it-IT" sz="1200" kern="1200" dirty="0" smtClean="0">
                <a:solidFill>
                  <a:schemeClr val="tx1"/>
                </a:solidFill>
                <a:latin typeface="+mn-lt"/>
                <a:ea typeface="ＭＳ Ｐゴシック" charset="0"/>
                <a:cs typeface="ＭＳ Ｐゴシック" charset="0"/>
              </a:rPr>
              <a:t>-per motivi farmaco economici si richiede se (linee guida AACE/AME-american </a:t>
            </a:r>
            <a:r>
              <a:rPr lang="it-IT" sz="1200" kern="1200" dirty="0" err="1" smtClean="0">
                <a:solidFill>
                  <a:schemeClr val="tx1"/>
                </a:solidFill>
                <a:latin typeface="+mn-lt"/>
                <a:ea typeface="ＭＳ Ｐゴシック" charset="0"/>
                <a:cs typeface="ＭＳ Ｐゴシック" charset="0"/>
              </a:rPr>
              <a:t>association</a:t>
            </a:r>
            <a:r>
              <a:rPr lang="it-IT" sz="1200" kern="1200" dirty="0" smtClean="0">
                <a:solidFill>
                  <a:schemeClr val="tx1"/>
                </a:solidFill>
                <a:latin typeface="+mn-lt"/>
                <a:ea typeface="ＭＳ Ｐゴシック" charset="0"/>
                <a:cs typeface="ＭＳ Ｐゴシック" charset="0"/>
              </a:rPr>
              <a:t> </a:t>
            </a:r>
            <a:r>
              <a:rPr lang="it-IT" sz="1200" kern="1200" dirty="0" err="1" smtClean="0">
                <a:solidFill>
                  <a:schemeClr val="tx1"/>
                </a:solidFill>
                <a:latin typeface="+mn-lt"/>
                <a:ea typeface="ＭＳ Ｐゴシック" charset="0"/>
                <a:cs typeface="ＭＳ Ｐゴシック" charset="0"/>
              </a:rPr>
              <a:t>clinical</a:t>
            </a:r>
            <a:r>
              <a:rPr lang="it-IT" sz="1200" kern="1200" dirty="0" smtClean="0">
                <a:solidFill>
                  <a:schemeClr val="tx1"/>
                </a:solidFill>
                <a:latin typeface="+mn-lt"/>
                <a:ea typeface="ＭＳ Ｐゴシック" charset="0"/>
                <a:cs typeface="ＭＳ Ｐゴシック" charset="0"/>
              </a:rPr>
              <a:t> </a:t>
            </a:r>
            <a:r>
              <a:rPr lang="it-IT" sz="1200" kern="1200" dirty="0" err="1" smtClean="0">
                <a:solidFill>
                  <a:schemeClr val="tx1"/>
                </a:solidFill>
                <a:latin typeface="+mn-lt"/>
                <a:ea typeface="ＭＳ Ｐゴシック" charset="0"/>
                <a:cs typeface="ＭＳ Ｐゴシック" charset="0"/>
              </a:rPr>
              <a:t>endocrinologist</a:t>
            </a:r>
            <a:r>
              <a:rPr lang="it-IT" sz="1200" kern="1200" dirty="0" smtClean="0">
                <a:solidFill>
                  <a:schemeClr val="tx1"/>
                </a:solidFill>
                <a:latin typeface="+mn-lt"/>
                <a:ea typeface="ＭＳ Ｐゴシック" charset="0"/>
                <a:cs typeface="ＭＳ Ｐゴシック" charset="0"/>
              </a:rPr>
              <a:t>; associazione medici endocrinologi):</a:t>
            </a:r>
          </a:p>
          <a:p>
            <a:endParaRPr lang="it-IT" sz="1200" kern="1200" dirty="0" smtClean="0">
              <a:solidFill>
                <a:schemeClr val="tx1"/>
              </a:solidFill>
              <a:latin typeface="+mn-lt"/>
              <a:ea typeface="ＭＳ Ｐゴシック" charset="0"/>
              <a:cs typeface="ＭＳ Ｐゴシック" charset="0"/>
            </a:endParaRPr>
          </a:p>
          <a:p>
            <a:r>
              <a:rPr lang="it-IT" sz="1200" kern="1200" dirty="0" smtClean="0">
                <a:solidFill>
                  <a:schemeClr val="tx1"/>
                </a:solidFill>
                <a:latin typeface="+mn-lt"/>
                <a:ea typeface="ＭＳ Ｐゴシック" charset="0"/>
                <a:cs typeface="ＭＳ Ｐゴシック" charset="0"/>
              </a:rPr>
              <a:t>1. anamnesi familiare di carcinoma midollare della tiroide</a:t>
            </a:r>
          </a:p>
          <a:p>
            <a:r>
              <a:rPr lang="it-IT" sz="1200" kern="1200" dirty="0" smtClean="0">
                <a:solidFill>
                  <a:schemeClr val="tx1"/>
                </a:solidFill>
                <a:latin typeface="+mn-lt"/>
                <a:ea typeface="ＭＳ Ｐゴシック" charset="0"/>
                <a:cs typeface="ＭＳ Ｐゴシック" charset="0"/>
              </a:rPr>
              <a:t>2. </a:t>
            </a:r>
            <a:r>
              <a:rPr lang="it-IT" sz="1200" kern="1200" dirty="0" err="1" smtClean="0">
                <a:solidFill>
                  <a:schemeClr val="tx1"/>
                </a:solidFill>
                <a:latin typeface="+mn-lt"/>
                <a:ea typeface="ＭＳ Ｐゴシック" charset="0"/>
                <a:cs typeface="ＭＳ Ｐゴシック" charset="0"/>
              </a:rPr>
              <a:t>anamensi</a:t>
            </a:r>
            <a:r>
              <a:rPr lang="it-IT" sz="1200" kern="1200" dirty="0" smtClean="0">
                <a:solidFill>
                  <a:schemeClr val="tx1"/>
                </a:solidFill>
                <a:latin typeface="+mn-lt"/>
                <a:ea typeface="ＭＳ Ｐゴシック" charset="0"/>
                <a:cs typeface="ＭＳ Ｐゴシック" charset="0"/>
              </a:rPr>
              <a:t> familiare di MEN 2</a:t>
            </a:r>
          </a:p>
          <a:p>
            <a:endParaRPr lang="it-IT" sz="1200" kern="1200" dirty="0" smtClean="0">
              <a:solidFill>
                <a:schemeClr val="tx1"/>
              </a:solidFill>
              <a:latin typeface="+mn-lt"/>
              <a:ea typeface="ＭＳ Ｐゴシック" charset="0"/>
              <a:cs typeface="ＭＳ Ｐゴシック" charset="0"/>
            </a:endParaRPr>
          </a:p>
          <a:p>
            <a:r>
              <a:rPr lang="it-IT" sz="1200" kern="1200" dirty="0" smtClean="0">
                <a:solidFill>
                  <a:schemeClr val="tx1"/>
                </a:solidFill>
                <a:latin typeface="+mn-lt"/>
                <a:ea typeface="ＭＳ Ｐゴシック" charset="0"/>
                <a:cs typeface="ＭＳ Ｐゴシック" charset="0"/>
              </a:rPr>
              <a:t>inoltre è ragionevole dosarla nei seguenti casi:</a:t>
            </a:r>
          </a:p>
          <a:p>
            <a:endParaRPr lang="it-IT" sz="1200" kern="1200" dirty="0" smtClean="0">
              <a:solidFill>
                <a:schemeClr val="tx1"/>
              </a:solidFill>
              <a:latin typeface="+mn-lt"/>
              <a:ea typeface="ＭＳ Ｐゴシック" charset="0"/>
              <a:cs typeface="ＭＳ Ｐゴシック" charset="0"/>
            </a:endParaRPr>
          </a:p>
          <a:p>
            <a:r>
              <a:rPr lang="it-IT" sz="1200" kern="1200" dirty="0" smtClean="0">
                <a:solidFill>
                  <a:schemeClr val="tx1"/>
                </a:solidFill>
                <a:latin typeface="+mn-lt"/>
                <a:ea typeface="ＭＳ Ｐゴシック" charset="0"/>
                <a:cs typeface="ＭＳ Ｐゴシック" charset="0"/>
              </a:rPr>
              <a:t>3. segni di patologia linfonodale, sospetta </a:t>
            </a:r>
            <a:r>
              <a:rPr lang="it-IT" sz="1200" kern="1200" dirty="0" err="1" smtClean="0">
                <a:solidFill>
                  <a:schemeClr val="tx1"/>
                </a:solidFill>
                <a:latin typeface="+mn-lt"/>
                <a:ea typeface="ＭＳ Ｐゴシック" charset="0"/>
                <a:cs typeface="ＭＳ Ｐゴシック" charset="0"/>
              </a:rPr>
              <a:t>clincamente</a:t>
            </a:r>
            <a:r>
              <a:rPr lang="it-IT" sz="1200" kern="1200" dirty="0" smtClean="0">
                <a:solidFill>
                  <a:schemeClr val="tx1"/>
                </a:solidFill>
                <a:latin typeface="+mn-lt"/>
                <a:ea typeface="ＭＳ Ｐゴシック" charset="0"/>
                <a:cs typeface="ＭＳ Ｐゴシック" charset="0"/>
              </a:rPr>
              <a:t> per malignità</a:t>
            </a:r>
          </a:p>
          <a:p>
            <a:r>
              <a:rPr lang="it-IT" sz="1200" kern="1200" dirty="0" smtClean="0">
                <a:solidFill>
                  <a:schemeClr val="tx1"/>
                </a:solidFill>
                <a:latin typeface="+mn-lt"/>
                <a:ea typeface="ＭＳ Ｐゴシック" charset="0"/>
                <a:cs typeface="ＭＳ Ｐゴシック" charset="0"/>
              </a:rPr>
              <a:t>4. età &gt;50 anni, noduli tiroidei al polo superiore dei lobi, presenza di </a:t>
            </a:r>
            <a:r>
              <a:rPr lang="it-IT" sz="1200" kern="1200" dirty="0" err="1" smtClean="0">
                <a:solidFill>
                  <a:schemeClr val="tx1"/>
                </a:solidFill>
                <a:latin typeface="+mn-lt"/>
                <a:ea typeface="ＭＳ Ｐゴシック" charset="0"/>
                <a:cs typeface="ＭＳ Ｐゴシック" charset="0"/>
              </a:rPr>
              <a:t>microcalcificazioni</a:t>
            </a:r>
            <a:r>
              <a:rPr lang="it-IT" sz="1200" kern="1200" dirty="0" smtClean="0">
                <a:solidFill>
                  <a:schemeClr val="tx1"/>
                </a:solidFill>
                <a:latin typeface="+mn-lt"/>
                <a:ea typeface="ＭＳ Ｐゴシック" charset="0"/>
                <a:cs typeface="ＭＳ Ｐゴシック" charset="0"/>
              </a:rPr>
              <a:t> </a:t>
            </a:r>
            <a:r>
              <a:rPr lang="it-IT" sz="1200" kern="1200" dirty="0" err="1" smtClean="0">
                <a:solidFill>
                  <a:schemeClr val="tx1"/>
                </a:solidFill>
                <a:latin typeface="+mn-lt"/>
                <a:ea typeface="ＭＳ Ｐゴシック" charset="0"/>
                <a:cs typeface="ＭＳ Ｐゴシック" charset="0"/>
              </a:rPr>
              <a:t>intranonodali</a:t>
            </a:r>
            <a:r>
              <a:rPr lang="it-IT" sz="1200" kern="1200" dirty="0" smtClean="0">
                <a:solidFill>
                  <a:schemeClr val="tx1"/>
                </a:solidFill>
                <a:latin typeface="+mn-lt"/>
                <a:ea typeface="ＭＳ Ｐゴシック" charset="0"/>
                <a:cs typeface="ＭＳ Ｐゴシック" charset="0"/>
              </a:rPr>
              <a:t> o altre caratteristiche ecografiche sospette per malignità</a:t>
            </a:r>
          </a:p>
          <a:p>
            <a:r>
              <a:rPr lang="it-IT" sz="1200" kern="1200" dirty="0" smtClean="0">
                <a:solidFill>
                  <a:schemeClr val="tx1"/>
                </a:solidFill>
                <a:latin typeface="+mn-lt"/>
                <a:ea typeface="ＭＳ Ｐゴシック" charset="0"/>
                <a:cs typeface="ＭＳ Ｐゴシック" charset="0"/>
              </a:rPr>
              <a:t>5. sintomi sospetti per carcinoma midollare, per es. diarrea</a:t>
            </a:r>
          </a:p>
          <a:p>
            <a:r>
              <a:rPr lang="it-IT" sz="1200" kern="1200" dirty="0" smtClean="0">
                <a:solidFill>
                  <a:schemeClr val="tx1"/>
                </a:solidFill>
                <a:latin typeface="+mn-lt"/>
                <a:ea typeface="ＭＳ Ｐゴシック" charset="0"/>
                <a:cs typeface="ＭＳ Ｐゴシック" charset="0"/>
              </a:rPr>
              <a:t>6. agoaspirato con presenza di cellule ossifile o lesione follicolare</a:t>
            </a:r>
          </a:p>
          <a:p>
            <a:r>
              <a:rPr lang="it-IT" sz="1200" kern="1200" dirty="0" smtClean="0">
                <a:solidFill>
                  <a:schemeClr val="tx1"/>
                </a:solidFill>
                <a:latin typeface="+mn-lt"/>
                <a:ea typeface="ＭＳ Ｐゴシック" charset="0"/>
                <a:cs typeface="ＭＳ Ｐゴシック" charset="0"/>
              </a:rPr>
              <a:t>7. pazienti che devono essere sottoposti a chirurgia, anche per escludere </a:t>
            </a:r>
            <a:r>
              <a:rPr lang="it-IT" sz="1200" kern="1200" dirty="0" err="1" smtClean="0">
                <a:solidFill>
                  <a:schemeClr val="tx1"/>
                </a:solidFill>
                <a:latin typeface="+mn-lt"/>
                <a:ea typeface="ＭＳ Ｐゴシック" charset="0"/>
                <a:cs typeface="ＭＳ Ｐゴシック" charset="0"/>
              </a:rPr>
              <a:t>feocromocitoma</a:t>
            </a:r>
            <a:endParaRPr lang="it-IT" sz="1200" kern="1200" dirty="0" smtClean="0">
              <a:solidFill>
                <a:schemeClr val="tx1"/>
              </a:solidFill>
              <a:latin typeface="+mn-lt"/>
              <a:ea typeface="ＭＳ Ｐゴシック" charset="0"/>
              <a:cs typeface="ＭＳ Ｐゴシック" charset="0"/>
            </a:endParaRPr>
          </a:p>
          <a:p>
            <a:endParaRPr lang="it-IT" sz="1200" kern="1200" dirty="0" smtClean="0">
              <a:solidFill>
                <a:schemeClr val="tx1"/>
              </a:solidFill>
              <a:latin typeface="+mn-lt"/>
              <a:ea typeface="ＭＳ Ｐゴシック" charset="0"/>
              <a:cs typeface="ＭＳ Ｐゴシック" charset="0"/>
            </a:endParaRPr>
          </a:p>
          <a:p>
            <a:endParaRPr lang="it-IT" sz="1200" kern="1200" dirty="0" smtClean="0">
              <a:solidFill>
                <a:schemeClr val="tx1"/>
              </a:solidFill>
              <a:latin typeface="+mn-lt"/>
              <a:ea typeface="ＭＳ Ｐゴシック" charset="0"/>
              <a:cs typeface="ＭＳ Ｐゴシック" charset="0"/>
            </a:endParaRPr>
          </a:p>
          <a:p>
            <a:endParaRPr lang="it-IT" dirty="0"/>
          </a:p>
        </p:txBody>
      </p:sp>
      <p:sp>
        <p:nvSpPr>
          <p:cNvPr id="4" name="Segnaposto numero diapositiva 3"/>
          <p:cNvSpPr>
            <a:spLocks noGrp="1"/>
          </p:cNvSpPr>
          <p:nvPr>
            <p:ph type="sldNum" sz="quarter" idx="10"/>
          </p:nvPr>
        </p:nvSpPr>
        <p:spPr/>
        <p:txBody>
          <a:bodyPr/>
          <a:lstStyle/>
          <a:p>
            <a:pPr>
              <a:defRPr/>
            </a:pPr>
            <a:fld id="{2BF8CDF6-AB85-48CC-B191-939964B0BB0A}" type="slidenum">
              <a:rPr lang="it-IT" smtClean="0"/>
              <a:pPr>
                <a:defRPr/>
              </a:pPr>
              <a:t>14</a:t>
            </a:fld>
            <a:endParaRPr lang="it-IT"/>
          </a:p>
        </p:txBody>
      </p:sp>
    </p:spTree>
    <p:extLst>
      <p:ext uri="{BB962C8B-B14F-4D97-AF65-F5344CB8AC3E}">
        <p14:creationId xmlns:p14="http://schemas.microsoft.com/office/powerpoint/2010/main" val="111274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p:cNvSpPr>
          <p:nvPr>
            <p:ph type="sldImg"/>
          </p:nvPr>
        </p:nvSpPr>
        <p:spPr>
          <a:ln/>
        </p:spPr>
      </p:sp>
      <p:sp>
        <p:nvSpPr>
          <p:cNvPr id="3" name="Segnaposto note 2"/>
          <p:cNvSpPr>
            <a:spLocks noGrp="1"/>
          </p:cNvSpPr>
          <p:nvPr>
            <p:ph type="body" idx="1"/>
          </p:nvPr>
        </p:nvSpPr>
        <p:spPr/>
        <p:txBody>
          <a:bodyPr>
            <a:normAutofit/>
          </a:bodyPr>
          <a:lstStyle/>
          <a:p>
            <a:pPr>
              <a:lnSpc>
                <a:spcPct val="80000"/>
              </a:lnSpc>
            </a:pPr>
            <a:r>
              <a:rPr lang="it-IT" sz="1000" dirty="0">
                <a:latin typeface="Times New Roman" pitchFamily="-1" charset="0"/>
                <a:ea typeface="ＭＳ Ｐゴシック" pitchFamily="-1" charset="-128"/>
              </a:rPr>
              <a:t>Tiroiditi diffuse e focali migranti</a:t>
            </a:r>
          </a:p>
          <a:p>
            <a:pPr>
              <a:lnSpc>
                <a:spcPct val="80000"/>
              </a:lnSpc>
            </a:pPr>
            <a:r>
              <a:rPr lang="it-IT" sz="1000" dirty="0">
                <a:latin typeface="Times New Roman" pitchFamily="-1" charset="0"/>
                <a:ea typeface="ＭＳ Ｐゴシック" pitchFamily="-1" charset="-128"/>
              </a:rPr>
              <a:t>Numero: Il rischio di neoplasia non è significativamente maggiore nei noduli singoli rispetto ai gozzi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Inoltre, il 50% delle ghiandole con il rilievo di nodulo singolo al- la palpazione mostrano noduli coesistenti all’esame US. Nelle tiroidi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il campionamento citologico dovrebbe essere diretto alle lesioni con caratteri US di sospetto piuttosto che ai noduli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voluminosi. </a:t>
            </a:r>
          </a:p>
          <a:p>
            <a:pPr>
              <a:lnSpc>
                <a:spcPct val="80000"/>
              </a:lnSpc>
            </a:pPr>
            <a:r>
              <a:rPr lang="it-IT" sz="1000" dirty="0">
                <a:latin typeface="Times New Roman" pitchFamily="-1" charset="0"/>
                <a:ea typeface="ＭＳ Ｐゴシック" pitchFamily="-1" charset="-128"/>
              </a:rPr>
              <a:t>Dimensioni:I carcinomi non sono significativamente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rari nei noduli tiroidei di diametro inferiore a 10 mm e quindi non appare giustificato stabilire cut-off dimensionali pari a 10 o a 15 mm. </a:t>
            </a:r>
            <a:r>
              <a:rPr lang="it-IT" sz="1000" dirty="0" err="1">
                <a:latin typeface="Times New Roman" pitchFamily="-1" charset="0"/>
                <a:ea typeface="ＭＳ Ｐゴシック" pitchFamily="-1" charset="-128"/>
              </a:rPr>
              <a:t>Poiché</a:t>
            </a:r>
            <a:r>
              <a:rPr lang="it-IT" sz="1000" dirty="0">
                <a:latin typeface="Times New Roman" pitchFamily="-1" charset="0"/>
                <a:ea typeface="ＭＳ Ｐゴシック" pitchFamily="-1" charset="-128"/>
              </a:rPr>
              <a:t> numerose osservazioni hanno dimostrato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un comportamento aggressivo da parte di alcuni </a:t>
            </a:r>
            <a:r>
              <a:rPr lang="it-IT" sz="1000" dirty="0" err="1">
                <a:latin typeface="Times New Roman" pitchFamily="-1" charset="0"/>
                <a:ea typeface="ＭＳ Ｐゴシック" pitchFamily="-1" charset="-128"/>
              </a:rPr>
              <a:t>microcarcinomi</a:t>
            </a:r>
            <a:r>
              <a:rPr lang="it-IT" sz="1000" dirty="0">
                <a:latin typeface="Times New Roman" pitchFamily="-1" charset="0"/>
                <a:ea typeface="ＭＳ Ｐゴシック" pitchFamily="-1" charset="-128"/>
              </a:rPr>
              <a:t>,  (20% </a:t>
            </a:r>
            <a:r>
              <a:rPr lang="it-IT" sz="1000" dirty="0" err="1">
                <a:latin typeface="Times New Roman" pitchFamily="-1" charset="0"/>
                <a:ea typeface="ＭＳ Ｐゴシック" pitchFamily="-1" charset="-128"/>
              </a:rPr>
              <a:t>N+</a:t>
            </a:r>
            <a:r>
              <a:rPr lang="it-IT" sz="1000" dirty="0">
                <a:latin typeface="Times New Roman" pitchFamily="-1" charset="0"/>
                <a:ea typeface="ＭＳ Ｐゴシック" pitchFamily="-1" charset="-128"/>
              </a:rPr>
              <a:t>)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diagnosi e trattamento precoce delle neoplasie piccole dimensioni è rilevante sul piano clinico. </a:t>
            </a:r>
          </a:p>
          <a:p>
            <a:pPr>
              <a:lnSpc>
                <a:spcPct val="80000"/>
              </a:lnSpc>
            </a:pPr>
            <a:r>
              <a:rPr lang="it-IT" sz="1000" dirty="0">
                <a:latin typeface="Times New Roman" pitchFamily="-1" charset="0"/>
                <a:ea typeface="ＭＳ Ｐゴシック" pitchFamily="-1" charset="-128"/>
              </a:rPr>
              <a:t>La </a:t>
            </a:r>
            <a:r>
              <a:rPr lang="it-IT" sz="1000" dirty="0" err="1">
                <a:latin typeface="Times New Roman" pitchFamily="-1" charset="0"/>
                <a:ea typeface="ＭＳ Ｐゴシック" pitchFamily="-1" charset="-128"/>
              </a:rPr>
              <a:t>specificità</a:t>
            </a:r>
            <a:r>
              <a:rPr lang="it-IT" sz="1000" dirty="0">
                <a:latin typeface="Times New Roman" pitchFamily="-1" charset="0"/>
                <a:ea typeface="ＭＳ Ｐゴシック" pitchFamily="-1" charset="-128"/>
              </a:rPr>
              <a:t> per la diagnosi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è pari all’85.8% - 95.0% per il reperto di </a:t>
            </a:r>
            <a:r>
              <a:rPr lang="it-IT" sz="1000" dirty="0" err="1">
                <a:latin typeface="Times New Roman" pitchFamily="-1" charset="0"/>
                <a:ea typeface="ＭＳ Ｐゴシック" pitchFamily="-1" charset="-128"/>
              </a:rPr>
              <a:t>microcalcificazioni</a:t>
            </a:r>
            <a:r>
              <a:rPr lang="it-IT" sz="1000" dirty="0">
                <a:latin typeface="Times New Roman" pitchFamily="-1" charset="0"/>
                <a:ea typeface="ＭＳ Ｐゴシック" pitchFamily="-1" charset="-128"/>
              </a:rPr>
              <a:t>, all’83.0% - 85.0% per la presenza di margini irregolari o </a:t>
            </a:r>
            <a:r>
              <a:rPr lang="it-IT" sz="1000" dirty="0" err="1">
                <a:latin typeface="Times New Roman" pitchFamily="-1" charset="0"/>
                <a:ea typeface="ＭＳ Ｐゴシック" pitchFamily="-1" charset="-128"/>
              </a:rPr>
              <a:t>microlobulati</a:t>
            </a:r>
            <a:r>
              <a:rPr lang="it-IT" sz="1000" dirty="0">
                <a:latin typeface="Times New Roman" pitchFamily="-1" charset="0"/>
                <a:ea typeface="ＭＳ Ｐゴシック" pitchFamily="-1" charset="-128"/>
              </a:rPr>
              <a:t> e </a:t>
            </a:r>
          </a:p>
          <a:p>
            <a:pPr>
              <a:lnSpc>
                <a:spcPct val="80000"/>
              </a:lnSpc>
            </a:pPr>
            <a:r>
              <a:rPr lang="it-IT" sz="1000" dirty="0">
                <a:latin typeface="Times New Roman" pitchFamily="-1" charset="0"/>
                <a:ea typeface="ＭＳ Ｐゴシック" pitchFamily="-1" charset="-128"/>
              </a:rPr>
              <a:t>all’80.8% per il reperto di spot vascolari </a:t>
            </a:r>
            <a:r>
              <a:rPr lang="it-IT" sz="1000" dirty="0" err="1">
                <a:latin typeface="Times New Roman" pitchFamily="-1" charset="0"/>
                <a:ea typeface="ＭＳ Ｐゴシック" pitchFamily="-1" charset="-128"/>
              </a:rPr>
              <a:t>intranodulari</a:t>
            </a:r>
            <a:r>
              <a:rPr lang="it-IT" sz="1000" dirty="0">
                <a:latin typeface="Times New Roman" pitchFamily="-1" charset="0"/>
                <a:ea typeface="ＭＳ Ｐゴシック" pitchFamily="-1" charset="-128"/>
              </a:rPr>
              <a:t> a disposizione caotica. Sfortunatamente, il valore predittivo negativo di carcinoma di questi aspetti ecografici è attenuato dalla loro bassa </a:t>
            </a:r>
            <a:r>
              <a:rPr lang="it-IT" sz="1000" dirty="0" err="1">
                <a:latin typeface="Times New Roman" pitchFamily="-1" charset="0"/>
                <a:ea typeface="ＭＳ Ｐゴシック" pitchFamily="-1" charset="-128"/>
              </a:rPr>
              <a:t>sensibilità</a:t>
            </a:r>
            <a:r>
              <a:rPr lang="it-IT" sz="1000" dirty="0">
                <a:latin typeface="Times New Roman" pitchFamily="-1" charset="0"/>
                <a:ea typeface="ＭＳ Ｐゴシック" pitchFamily="-1" charset="-128"/>
              </a:rPr>
              <a:t> (pari, rispettivamente, al 29.0%-59.2%, al 55.1%-77.5%, e al 74.2%) e quindi nessun aspetto ecografico è patognomonico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se considerato isolatamente. Tuttavia, l’associazione dell’aspetto </a:t>
            </a:r>
            <a:r>
              <a:rPr lang="it-IT" sz="1000" dirty="0" err="1">
                <a:latin typeface="Times New Roman" pitchFamily="-1" charset="0"/>
                <a:ea typeface="ＭＳ Ｐゴシック" pitchFamily="-1" charset="-128"/>
              </a:rPr>
              <a:t>ipoecogeno</a:t>
            </a:r>
            <a:r>
              <a:rPr lang="it-IT" sz="1000" dirty="0">
                <a:latin typeface="Times New Roman" pitchFamily="-1" charset="0"/>
                <a:ea typeface="ＭＳ Ｐゴシック" pitchFamily="-1" charset="-128"/>
              </a:rPr>
              <a:t>  con un secondo carattere US di sospetta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individua un sottogruppo di noduli tiroidei ad alto rischio di neoplasia. </a:t>
            </a:r>
          </a:p>
          <a:p>
            <a:pPr>
              <a:lnSpc>
                <a:spcPct val="80000"/>
              </a:lnSpc>
            </a:pPr>
            <a:r>
              <a:rPr lang="it-IT" sz="1000" dirty="0">
                <a:latin typeface="Times New Roman" pitchFamily="-1" charset="0"/>
                <a:ea typeface="ＭＳ Ｐゴシック" pitchFamily="-1" charset="-128"/>
              </a:rPr>
              <a:t>La coesistenza di almeno due criteri US di sospetto identifica in modo affidabile la maggior parte delle lesioni neoplastiche della tiroide (87%-93% dei casi), rendendo possibile restringere il numero di FNA sotto guida ecografica a circa un terzo dei noduli non palpabili. </a:t>
            </a:r>
          </a:p>
          <a:p>
            <a:pPr>
              <a:lnSpc>
                <a:spcPct val="80000"/>
              </a:lnSpc>
            </a:pPr>
            <a:endParaRPr lang="it-IT" sz="1000" dirty="0">
              <a:latin typeface="Times New Roman" pitchFamily="-1" charset="0"/>
              <a:ea typeface="ＭＳ Ｐゴシック" pitchFamily="-1" charset="-128"/>
            </a:endParaRPr>
          </a:p>
          <a:p>
            <a:pPr>
              <a:lnSpc>
                <a:spcPct val="80000"/>
              </a:lnSpc>
            </a:pPr>
            <a:endParaRPr lang="it-IT" sz="1000" dirty="0">
              <a:latin typeface="Times New Roman" pitchFamily="-1" charset="0"/>
              <a:ea typeface="ＭＳ Ｐゴシック" pitchFamily="-1" charset="-128"/>
            </a:endParaRPr>
          </a:p>
        </p:txBody>
      </p:sp>
      <p:sp>
        <p:nvSpPr>
          <p:cNvPr id="21508" name="Segnaposto numero diapositiva 3"/>
          <p:cNvSpPr>
            <a:spLocks noGrp="1"/>
          </p:cNvSpPr>
          <p:nvPr>
            <p:ph type="sldNum" sz="quarter" idx="5"/>
          </p:nvPr>
        </p:nvSpPr>
        <p:spPr>
          <a:noFill/>
        </p:spPr>
        <p:txBody>
          <a:bodyPr/>
          <a:lstStyle/>
          <a:p>
            <a:fld id="{565AD2DC-D33D-457E-A1F2-75F649DFC902}" type="slidenum">
              <a:rPr lang="it-IT"/>
              <a:pPr/>
              <a:t>23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p:cNvSpPr>
          <p:nvPr>
            <p:ph type="sldImg"/>
          </p:nvPr>
        </p:nvSpPr>
        <p:spPr>
          <a:ln/>
        </p:spPr>
      </p:sp>
      <p:sp>
        <p:nvSpPr>
          <p:cNvPr id="3" name="Segnaposto note 2"/>
          <p:cNvSpPr>
            <a:spLocks noGrp="1"/>
          </p:cNvSpPr>
          <p:nvPr>
            <p:ph type="body" idx="1"/>
          </p:nvPr>
        </p:nvSpPr>
        <p:spPr/>
        <p:txBody>
          <a:bodyPr>
            <a:normAutofit/>
          </a:bodyPr>
          <a:lstStyle/>
          <a:p>
            <a:pPr>
              <a:lnSpc>
                <a:spcPct val="80000"/>
              </a:lnSpc>
            </a:pPr>
            <a:r>
              <a:rPr lang="it-IT" sz="1000">
                <a:latin typeface="Times New Roman" pitchFamily="-1" charset="0"/>
                <a:ea typeface="ＭＳ Ｐゴシック" pitchFamily="-1" charset="-128"/>
              </a:rPr>
              <a:t>Tiroiditi diffuse e focali migranti</a:t>
            </a:r>
          </a:p>
          <a:p>
            <a:pPr>
              <a:lnSpc>
                <a:spcPct val="80000"/>
              </a:lnSpc>
            </a:pPr>
            <a:r>
              <a:rPr lang="it-IT" sz="1000">
                <a:latin typeface="Times New Roman" pitchFamily="-1" charset="0"/>
                <a:ea typeface="ＭＳ Ｐゴシック" pitchFamily="-1" charset="-128"/>
              </a:rPr>
              <a:t>Numero: Il rischio di neoplasia non è significativamente maggiore nei noduli singoli rispetto ai gozzi multinodulari. Inoltre, il 50% delle ghiandole con il rilievo di nodulo singolo al- la palpazione mostrano noduli coesistenti all’esame US. Nelle tiroidi multinodulari il campionamento citologico dovrebbe essere diretto alle lesioni con caratteri US di sospetto piuttosto che ai noduli più voluminosi. </a:t>
            </a:r>
          </a:p>
          <a:p>
            <a:pPr>
              <a:lnSpc>
                <a:spcPct val="80000"/>
              </a:lnSpc>
            </a:pPr>
            <a:r>
              <a:rPr lang="it-IT" sz="1000">
                <a:latin typeface="Times New Roman" pitchFamily="-1" charset="0"/>
                <a:ea typeface="ＭＳ Ｐゴシック" pitchFamily="-1" charset="-128"/>
              </a:rPr>
              <a:t>Dimensioni:I carcinomi non sono significativamente più rari nei noduli tiroidei di diametro inferiore a 10 mm e quindi non appare giustificato stabilire cut-off dimensionali pari a 10 o a 15 mm. Poiché numerose osservazioni hanno dimostrato la possibilità di un comportamento aggressivo da parte di alcuni microcarcinomi,  (20% N+) la possibilità di diagnosi e trattamento precoce delle neoplasie piccole dimensioni è rilevante sul piano clinico. </a:t>
            </a:r>
          </a:p>
          <a:p>
            <a:pPr>
              <a:lnSpc>
                <a:spcPct val="80000"/>
              </a:lnSpc>
            </a:pPr>
            <a:r>
              <a:rPr lang="it-IT" sz="1000">
                <a:latin typeface="Times New Roman" pitchFamily="-1" charset="0"/>
                <a:ea typeface="ＭＳ Ｐゴシック" pitchFamily="-1" charset="-128"/>
              </a:rPr>
              <a:t>La specificità per la diagnosi di malignità è pari all’85.8% - 95.0% per il reperto di microcalcificazioni, all’83.0% - 85.0% per la presenza di margini irregolari o microlobulati e </a:t>
            </a:r>
          </a:p>
          <a:p>
            <a:pPr>
              <a:lnSpc>
                <a:spcPct val="80000"/>
              </a:lnSpc>
            </a:pPr>
            <a:r>
              <a:rPr lang="it-IT" sz="1000">
                <a:latin typeface="Times New Roman" pitchFamily="-1" charset="0"/>
                <a:ea typeface="ＭＳ Ｐゴシック" pitchFamily="-1" charset="-128"/>
              </a:rPr>
              <a:t>all’80.8% per il reperto di spot vascolari intranodulari a disposizione caotica. Sfortunatamente, il valore predittivo negativo di carcinoma di questi aspetti ecografici è attenuato dalla loro bassa sensibilità (pari, rispettivamente, al 29.0%-59.2%, al 55.1%-77.5%, e al 74.2%) e quindi nessun aspetto ecografico è patognomonico di malignità se considerato isolatamente. Tuttavia, l’associazione dell’aspetto ipoecogeno  con un secondo carattere US di sospetta malignità individua un sottogruppo di noduli tiroidei ad alto rischio di neoplasia. </a:t>
            </a:r>
          </a:p>
          <a:p>
            <a:pPr>
              <a:lnSpc>
                <a:spcPct val="80000"/>
              </a:lnSpc>
            </a:pPr>
            <a:r>
              <a:rPr lang="it-IT" sz="1000">
                <a:latin typeface="Times New Roman" pitchFamily="-1" charset="0"/>
                <a:ea typeface="ＭＳ Ｐゴシック" pitchFamily="-1" charset="-128"/>
              </a:rPr>
              <a:t>La coesistenza di almeno due criteri US di sospetto identifica in modo affidabile la maggior parte delle lesioni neoplastiche della tiroide (87%-93% dei casi), rendendo possibile restringere il numero di FNA sotto guida ecografica a circa un terzo dei noduli non palpabili. </a:t>
            </a:r>
          </a:p>
          <a:p>
            <a:pPr>
              <a:lnSpc>
                <a:spcPct val="80000"/>
              </a:lnSpc>
            </a:pPr>
            <a:endParaRPr lang="it-IT" sz="1000">
              <a:latin typeface="Times New Roman" pitchFamily="-1" charset="0"/>
              <a:ea typeface="ＭＳ Ｐゴシック" pitchFamily="-1" charset="-128"/>
            </a:endParaRPr>
          </a:p>
          <a:p>
            <a:pPr>
              <a:lnSpc>
                <a:spcPct val="80000"/>
              </a:lnSpc>
            </a:pPr>
            <a:endParaRPr lang="it-IT" sz="1000">
              <a:latin typeface="Times New Roman" pitchFamily="-1" charset="0"/>
              <a:ea typeface="ＭＳ Ｐゴシック" pitchFamily="-1" charset="-128"/>
            </a:endParaRPr>
          </a:p>
        </p:txBody>
      </p:sp>
      <p:sp>
        <p:nvSpPr>
          <p:cNvPr id="21508" name="Segnaposto numero diapositiva 3"/>
          <p:cNvSpPr>
            <a:spLocks noGrp="1"/>
          </p:cNvSpPr>
          <p:nvPr>
            <p:ph type="sldNum" sz="quarter" idx="5"/>
          </p:nvPr>
        </p:nvSpPr>
        <p:spPr>
          <a:noFill/>
        </p:spPr>
        <p:txBody>
          <a:bodyPr/>
          <a:lstStyle/>
          <a:p>
            <a:fld id="{565AD2DC-D33D-457E-A1F2-75F649DFC902}" type="slidenum">
              <a:rPr lang="it-IT"/>
              <a:pPr/>
              <a:t>24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p:cNvSpPr>
          <p:nvPr>
            <p:ph type="sldImg"/>
          </p:nvPr>
        </p:nvSpPr>
        <p:spPr>
          <a:ln/>
        </p:spPr>
      </p:sp>
      <p:sp>
        <p:nvSpPr>
          <p:cNvPr id="3" name="Segnaposto note 2"/>
          <p:cNvSpPr>
            <a:spLocks noGrp="1"/>
          </p:cNvSpPr>
          <p:nvPr>
            <p:ph type="body" idx="1"/>
          </p:nvPr>
        </p:nvSpPr>
        <p:spPr/>
        <p:txBody>
          <a:bodyPr>
            <a:normAutofit/>
          </a:bodyPr>
          <a:lstStyle/>
          <a:p>
            <a:pPr>
              <a:lnSpc>
                <a:spcPct val="80000"/>
              </a:lnSpc>
            </a:pPr>
            <a:r>
              <a:rPr lang="it-IT" sz="1000" dirty="0">
                <a:latin typeface="Times New Roman" pitchFamily="-1" charset="0"/>
                <a:ea typeface="ＭＳ Ｐゴシック" pitchFamily="-1" charset="-128"/>
              </a:rPr>
              <a:t>Tiroiditi diffuse e focali migranti</a:t>
            </a:r>
          </a:p>
          <a:p>
            <a:pPr>
              <a:lnSpc>
                <a:spcPct val="80000"/>
              </a:lnSpc>
            </a:pPr>
            <a:r>
              <a:rPr lang="it-IT" sz="1000" dirty="0">
                <a:latin typeface="Times New Roman" pitchFamily="-1" charset="0"/>
                <a:ea typeface="ＭＳ Ｐゴシック" pitchFamily="-1" charset="-128"/>
              </a:rPr>
              <a:t>Numero: Il rischio di neoplasia non è significativamente maggiore nei noduli singoli rispetto ai gozzi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Inoltre, il 50% delle ghiandole con il rilievo di nodulo singolo al- la palpazione mostrano noduli coesistenti all’esame US. Nelle tiroidi </a:t>
            </a:r>
            <a:r>
              <a:rPr lang="it-IT" sz="1000" dirty="0" err="1">
                <a:latin typeface="Times New Roman" pitchFamily="-1" charset="0"/>
                <a:ea typeface="ＭＳ Ｐゴシック" pitchFamily="-1" charset="-128"/>
              </a:rPr>
              <a:t>multinodulari</a:t>
            </a:r>
            <a:r>
              <a:rPr lang="it-IT" sz="1000" dirty="0">
                <a:latin typeface="Times New Roman" pitchFamily="-1" charset="0"/>
                <a:ea typeface="ＭＳ Ｐゴシック" pitchFamily="-1" charset="-128"/>
              </a:rPr>
              <a:t> il campionamento citologico dovrebbe essere diretto alle lesioni con caratteri US di sospetto piuttosto che ai noduli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voluminosi. </a:t>
            </a:r>
          </a:p>
          <a:p>
            <a:pPr>
              <a:lnSpc>
                <a:spcPct val="80000"/>
              </a:lnSpc>
            </a:pPr>
            <a:r>
              <a:rPr lang="it-IT" sz="1000" dirty="0" err="1">
                <a:latin typeface="Times New Roman" pitchFamily="-1" charset="0"/>
                <a:ea typeface="ＭＳ Ｐゴシック" pitchFamily="-1" charset="-128"/>
              </a:rPr>
              <a:t>Dimensioni:I</a:t>
            </a:r>
            <a:r>
              <a:rPr lang="it-IT" sz="1000" dirty="0">
                <a:latin typeface="Times New Roman" pitchFamily="-1" charset="0"/>
                <a:ea typeface="ＭＳ Ｐゴシック" pitchFamily="-1" charset="-128"/>
              </a:rPr>
              <a:t> carcinomi non sono significativamente </a:t>
            </a:r>
            <a:r>
              <a:rPr lang="it-IT" sz="1000" dirty="0" err="1">
                <a:latin typeface="Times New Roman" pitchFamily="-1" charset="0"/>
                <a:ea typeface="ＭＳ Ｐゴシック" pitchFamily="-1" charset="-128"/>
              </a:rPr>
              <a:t>piu</a:t>
            </a:r>
            <a:r>
              <a:rPr lang="it-IT" sz="1000" dirty="0">
                <a:latin typeface="Times New Roman" pitchFamily="-1" charset="0"/>
                <a:ea typeface="ＭＳ Ｐゴシック" pitchFamily="-1" charset="-128"/>
              </a:rPr>
              <a:t>̀ rari nei noduli tiroidei di diametro inferiore a 10 mm e quindi non appare giustificato stabilire </a:t>
            </a:r>
            <a:r>
              <a:rPr lang="it-IT" sz="1000" dirty="0" err="1">
                <a:latin typeface="Times New Roman" pitchFamily="-1" charset="0"/>
                <a:ea typeface="ＭＳ Ｐゴシック" pitchFamily="-1" charset="-128"/>
              </a:rPr>
              <a:t>cut</a:t>
            </a:r>
            <a:r>
              <a:rPr lang="it-IT" sz="1000" dirty="0">
                <a:latin typeface="Times New Roman" pitchFamily="-1" charset="0"/>
                <a:ea typeface="ＭＳ Ｐゴシック" pitchFamily="-1" charset="-128"/>
              </a:rPr>
              <a:t>-off dimensionali pari a 10 o a 15 mm. </a:t>
            </a:r>
            <a:r>
              <a:rPr lang="it-IT" sz="1000" dirty="0" err="1">
                <a:latin typeface="Times New Roman" pitchFamily="-1" charset="0"/>
                <a:ea typeface="ＭＳ Ｐゴシック" pitchFamily="-1" charset="-128"/>
              </a:rPr>
              <a:t>Poiche</a:t>
            </a:r>
            <a:r>
              <a:rPr lang="it-IT" sz="1000" dirty="0">
                <a:latin typeface="Times New Roman" pitchFamily="-1" charset="0"/>
                <a:ea typeface="ＭＳ Ｐゴシック" pitchFamily="-1" charset="-128"/>
              </a:rPr>
              <a:t>́ numerose osservazioni hanno dimostrato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un comportamento aggressivo da parte di alcuni </a:t>
            </a:r>
            <a:r>
              <a:rPr lang="it-IT" sz="1000" dirty="0" err="1">
                <a:latin typeface="Times New Roman" pitchFamily="-1" charset="0"/>
                <a:ea typeface="ＭＳ Ｐゴシック" pitchFamily="-1" charset="-128"/>
              </a:rPr>
              <a:t>microcarcinomi</a:t>
            </a:r>
            <a:r>
              <a:rPr lang="it-IT" sz="1000" dirty="0">
                <a:latin typeface="Times New Roman" pitchFamily="-1" charset="0"/>
                <a:ea typeface="ＭＳ Ｐゴシック" pitchFamily="-1" charset="-128"/>
              </a:rPr>
              <a:t>,  (20% N+) la </a:t>
            </a:r>
            <a:r>
              <a:rPr lang="it-IT" sz="1000" dirty="0" err="1">
                <a:latin typeface="Times New Roman" pitchFamily="-1" charset="0"/>
                <a:ea typeface="ＭＳ Ｐゴシック" pitchFamily="-1" charset="-128"/>
              </a:rPr>
              <a:t>possibilita</a:t>
            </a:r>
            <a:r>
              <a:rPr lang="it-IT" sz="1000" dirty="0">
                <a:latin typeface="Times New Roman" pitchFamily="-1" charset="0"/>
                <a:ea typeface="ＭＳ Ｐゴシック" pitchFamily="-1" charset="-128"/>
              </a:rPr>
              <a:t>̀ di diagnosi e trattamento precoce delle neoplasie piccole dimensioni è rilevante sul piano clinico. </a:t>
            </a:r>
          </a:p>
          <a:p>
            <a:pPr>
              <a:lnSpc>
                <a:spcPct val="80000"/>
              </a:lnSpc>
            </a:pPr>
            <a:r>
              <a:rPr lang="it-IT" sz="1000" dirty="0">
                <a:latin typeface="Times New Roman" pitchFamily="-1" charset="0"/>
                <a:ea typeface="ＭＳ Ｐゴシック" pitchFamily="-1" charset="-128"/>
              </a:rPr>
              <a:t>La </a:t>
            </a:r>
            <a:r>
              <a:rPr lang="it-IT" sz="1000" dirty="0" err="1">
                <a:latin typeface="Times New Roman" pitchFamily="-1" charset="0"/>
                <a:ea typeface="ＭＳ Ｐゴシック" pitchFamily="-1" charset="-128"/>
              </a:rPr>
              <a:t>specificita</a:t>
            </a:r>
            <a:r>
              <a:rPr lang="it-IT" sz="1000" dirty="0">
                <a:latin typeface="Times New Roman" pitchFamily="-1" charset="0"/>
                <a:ea typeface="ＭＳ Ｐゴシック" pitchFamily="-1" charset="-128"/>
              </a:rPr>
              <a:t>̀ per la diagnosi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è pari all’85.8% - 95.0% per il reperto di </a:t>
            </a:r>
            <a:r>
              <a:rPr lang="it-IT" sz="1000" dirty="0" err="1">
                <a:latin typeface="Times New Roman" pitchFamily="-1" charset="0"/>
                <a:ea typeface="ＭＳ Ｐゴシック" pitchFamily="-1" charset="-128"/>
              </a:rPr>
              <a:t>microcalcificazioni</a:t>
            </a:r>
            <a:r>
              <a:rPr lang="it-IT" sz="1000" dirty="0">
                <a:latin typeface="Times New Roman" pitchFamily="-1" charset="0"/>
                <a:ea typeface="ＭＳ Ｐゴシック" pitchFamily="-1" charset="-128"/>
              </a:rPr>
              <a:t>, all’83.0% - 85.0% per la presenza di margini irregolari o </a:t>
            </a:r>
            <a:r>
              <a:rPr lang="it-IT" sz="1000" dirty="0" err="1">
                <a:latin typeface="Times New Roman" pitchFamily="-1" charset="0"/>
                <a:ea typeface="ＭＳ Ｐゴシック" pitchFamily="-1" charset="-128"/>
              </a:rPr>
              <a:t>microlobulati</a:t>
            </a:r>
            <a:r>
              <a:rPr lang="it-IT" sz="1000" dirty="0">
                <a:latin typeface="Times New Roman" pitchFamily="-1" charset="0"/>
                <a:ea typeface="ＭＳ Ｐゴシック" pitchFamily="-1" charset="-128"/>
              </a:rPr>
              <a:t> e </a:t>
            </a:r>
          </a:p>
          <a:p>
            <a:pPr>
              <a:lnSpc>
                <a:spcPct val="80000"/>
              </a:lnSpc>
            </a:pPr>
            <a:r>
              <a:rPr lang="it-IT" sz="1000" dirty="0">
                <a:latin typeface="Times New Roman" pitchFamily="-1" charset="0"/>
                <a:ea typeface="ＭＳ Ｐゴシック" pitchFamily="-1" charset="-128"/>
              </a:rPr>
              <a:t>all’80.8% per il reperto di spot vascolari </a:t>
            </a:r>
            <a:r>
              <a:rPr lang="it-IT" sz="1000" dirty="0" err="1">
                <a:latin typeface="Times New Roman" pitchFamily="-1" charset="0"/>
                <a:ea typeface="ＭＳ Ｐゴシック" pitchFamily="-1" charset="-128"/>
              </a:rPr>
              <a:t>intranodulari</a:t>
            </a:r>
            <a:r>
              <a:rPr lang="it-IT" sz="1000" dirty="0">
                <a:latin typeface="Times New Roman" pitchFamily="-1" charset="0"/>
                <a:ea typeface="ＭＳ Ｐゴシック" pitchFamily="-1" charset="-128"/>
              </a:rPr>
              <a:t> a disposizione caotica. Sfortunatamente, il valore predittivo negativo di carcinoma di questi aspetti ecografici è attenuato dalla loro bassa </a:t>
            </a:r>
            <a:r>
              <a:rPr lang="it-IT" sz="1000" dirty="0" err="1">
                <a:latin typeface="Times New Roman" pitchFamily="-1" charset="0"/>
                <a:ea typeface="ＭＳ Ｐゴシック" pitchFamily="-1" charset="-128"/>
              </a:rPr>
              <a:t>sensibilita</a:t>
            </a:r>
            <a:r>
              <a:rPr lang="it-IT" sz="1000" dirty="0">
                <a:latin typeface="Times New Roman" pitchFamily="-1" charset="0"/>
                <a:ea typeface="ＭＳ Ｐゴシック" pitchFamily="-1" charset="-128"/>
              </a:rPr>
              <a:t>̀ (pari, rispettivamente, al 29.0%-59.2%, al 55.1%-77.5%, e al 74.2%) e quindi nessun aspetto ecografico è patognomonico di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se considerato isolatamente. Tuttavia, l’associazione dell’aspetto </a:t>
            </a:r>
            <a:r>
              <a:rPr lang="it-IT" sz="1000" dirty="0" err="1">
                <a:latin typeface="Times New Roman" pitchFamily="-1" charset="0"/>
                <a:ea typeface="ＭＳ Ｐゴシック" pitchFamily="-1" charset="-128"/>
              </a:rPr>
              <a:t>ipoecogeno</a:t>
            </a:r>
            <a:r>
              <a:rPr lang="it-IT" sz="1000" dirty="0">
                <a:latin typeface="Times New Roman" pitchFamily="-1" charset="0"/>
                <a:ea typeface="ＭＳ Ｐゴシック" pitchFamily="-1" charset="-128"/>
              </a:rPr>
              <a:t>  con un secondo carattere US di sospetta </a:t>
            </a:r>
            <a:r>
              <a:rPr lang="it-IT" sz="1000" dirty="0" err="1">
                <a:latin typeface="Times New Roman" pitchFamily="-1" charset="0"/>
                <a:ea typeface="ＭＳ Ｐゴシック" pitchFamily="-1" charset="-128"/>
              </a:rPr>
              <a:t>malignita</a:t>
            </a:r>
            <a:r>
              <a:rPr lang="it-IT" sz="1000" dirty="0">
                <a:latin typeface="Times New Roman" pitchFamily="-1" charset="0"/>
                <a:ea typeface="ＭＳ Ｐゴシック" pitchFamily="-1" charset="-128"/>
              </a:rPr>
              <a:t>̀ individua un sottogruppo di noduli tiroidei ad alto rischio di neoplasia. </a:t>
            </a:r>
          </a:p>
          <a:p>
            <a:pPr>
              <a:lnSpc>
                <a:spcPct val="80000"/>
              </a:lnSpc>
            </a:pPr>
            <a:r>
              <a:rPr lang="it-IT" sz="1000" dirty="0">
                <a:latin typeface="Times New Roman" pitchFamily="-1" charset="0"/>
                <a:ea typeface="ＭＳ Ｐゴシック" pitchFamily="-1" charset="-128"/>
              </a:rPr>
              <a:t>La coesistenza di almeno due criteri US di sospetto identifica in modo affidabile la maggior parte delle lesioni neoplastiche della tiroide (87%-93% dei casi), rendendo possibile restringere il numero di FNA sotto guida ecografica a circa un terzo dei noduli non palpabili. </a:t>
            </a:r>
          </a:p>
          <a:p>
            <a:pPr>
              <a:lnSpc>
                <a:spcPct val="80000"/>
              </a:lnSpc>
            </a:pPr>
            <a:endParaRPr lang="it-IT" sz="1000" dirty="0">
              <a:latin typeface="Times New Roman" pitchFamily="-1" charset="0"/>
              <a:ea typeface="ＭＳ Ｐゴシック" pitchFamily="-1" charset="-128"/>
            </a:endParaRPr>
          </a:p>
          <a:p>
            <a:pPr>
              <a:lnSpc>
                <a:spcPct val="80000"/>
              </a:lnSpc>
            </a:pPr>
            <a:endParaRPr lang="it-IT" sz="1000" dirty="0">
              <a:latin typeface="Times New Roman" pitchFamily="-1" charset="0"/>
              <a:ea typeface="ＭＳ Ｐゴシック" pitchFamily="-1" charset="-128"/>
            </a:endParaRPr>
          </a:p>
        </p:txBody>
      </p:sp>
      <p:sp>
        <p:nvSpPr>
          <p:cNvPr id="19460" name="Segnaposto numero diapositiva 3"/>
          <p:cNvSpPr>
            <a:spLocks noGrp="1"/>
          </p:cNvSpPr>
          <p:nvPr>
            <p:ph type="sldNum" sz="quarter" idx="5"/>
          </p:nvPr>
        </p:nvSpPr>
        <p:spPr>
          <a:noFill/>
        </p:spPr>
        <p:txBody>
          <a:bodyPr/>
          <a:lstStyle/>
          <a:p>
            <a:fld id="{FEBE5EC1-68B0-42AF-9743-42B846DD1522}" type="slidenum">
              <a:rPr lang="it-IT"/>
              <a:pPr/>
              <a:t>25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DDB707F-F7A9-49EE-9811-446DF0684EA4}"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128476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DB707F-F7A9-49EE-9811-446DF0684EA4}"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95637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DB707F-F7A9-49EE-9811-446DF0684EA4}"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120922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DB707F-F7A9-49EE-9811-446DF0684EA4}"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391763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DDB707F-F7A9-49EE-9811-446DF0684EA4}" type="datetimeFigureOut">
              <a:rPr lang="it-IT" smtClean="0"/>
              <a:t>24/10/2013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128923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DDB707F-F7A9-49EE-9811-446DF0684EA4}" type="datetimeFigureOut">
              <a:rPr lang="it-IT" smtClean="0"/>
              <a:t>24/10/2013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114401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DDB707F-F7A9-49EE-9811-446DF0684EA4}" type="datetimeFigureOut">
              <a:rPr lang="it-IT" smtClean="0"/>
              <a:t>24/10/2013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11100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DDB707F-F7A9-49EE-9811-446DF0684EA4}" type="datetimeFigureOut">
              <a:rPr lang="it-IT" smtClean="0"/>
              <a:t>24/10/2013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231564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DDB707F-F7A9-49EE-9811-446DF0684EA4}" type="datetimeFigureOut">
              <a:rPr lang="it-IT" smtClean="0"/>
              <a:t>24/10/2013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381199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DB707F-F7A9-49EE-9811-446DF0684EA4}" type="datetimeFigureOut">
              <a:rPr lang="it-IT" smtClean="0"/>
              <a:t>24/10/2013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113013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DDB707F-F7A9-49EE-9811-446DF0684EA4}" type="datetimeFigureOut">
              <a:rPr lang="it-IT" smtClean="0"/>
              <a:t>24/10/2013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FA0E383-576A-4E25-B659-8CAE2035FC30}" type="slidenum">
              <a:rPr lang="it-IT" smtClean="0"/>
              <a:t>‹N›</a:t>
            </a:fld>
            <a:endParaRPr lang="it-IT"/>
          </a:p>
        </p:txBody>
      </p:sp>
    </p:spTree>
    <p:extLst>
      <p:ext uri="{BB962C8B-B14F-4D97-AF65-F5344CB8AC3E}">
        <p14:creationId xmlns:p14="http://schemas.microsoft.com/office/powerpoint/2010/main" val="132769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B707F-F7A9-49EE-9811-446DF0684EA4}" type="datetimeFigureOut">
              <a:rPr lang="it-IT" smtClean="0"/>
              <a:t>24/10/2013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0E383-576A-4E25-B659-8CAE2035FC30}" type="slidenum">
              <a:rPr lang="it-IT" smtClean="0"/>
              <a:t>‹N›</a:t>
            </a:fld>
            <a:endParaRPr lang="it-IT"/>
          </a:p>
        </p:txBody>
      </p:sp>
    </p:spTree>
    <p:extLst>
      <p:ext uri="{BB962C8B-B14F-4D97-AF65-F5344CB8AC3E}">
        <p14:creationId xmlns:p14="http://schemas.microsoft.com/office/powerpoint/2010/main" val="74484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t/url?sa=i&amp;rct=j&amp;q=dispnea&amp;source=images&amp;cd=&amp;cad=rja&amp;docid=qP6lCOfMCqDhmM&amp;tbnid=1BAecFFmf63lqM:&amp;ved=0CAUQjRw&amp;url=http://www.sportinforma.it/public/?page_id=1181&amp;ei=66BEUcmhO4n8OeyRgZAL&amp;bvm=bv.43828540,d.Yms&amp;psig=AFQjCNEeI6tJV62UrzA6qcCH9oOXRxA0lQ&amp;ust=1363538494310877"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it/url?sa=i&amp;rct=j&amp;q=dispnea&amp;source=images&amp;cd=&amp;cad=rja&amp;docid=qP6lCOfMCqDhmM&amp;tbnid=1BAecFFmf63lqM:&amp;ved=0CAUQjRw&amp;url=http://www.pillole.org/public/aspnuke/news.asp?id=4377&amp;ei=OqFEUavqKszMPcftgNgE&amp;bvm=bv.43828540,d.Yms&amp;psig=AFQjCNEeI6tJV62UrzA6qcCH9oOXRxA0lQ&amp;ust=136353849431087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online.liebertpub.com/doi/full/10.1089/thy.2011.039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 y="323557"/>
            <a:ext cx="9144001" cy="4909625"/>
          </a:xfrm>
          <a:prstGeom prst="rect">
            <a:avLst/>
          </a:prstGeom>
          <a:noFill/>
          <a:ln w="9525">
            <a:noFill/>
            <a:miter lim="800000"/>
            <a:headEnd/>
            <a:tailEnd/>
          </a:ln>
        </p:spPr>
      </p:pic>
    </p:spTree>
    <p:extLst>
      <p:ext uri="{BB962C8B-B14F-4D97-AF65-F5344CB8AC3E}">
        <p14:creationId xmlns:p14="http://schemas.microsoft.com/office/powerpoint/2010/main" val="885993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Immagine 3"/>
          <p:cNvPicPr>
            <a:picLocks noChangeAspect="1"/>
          </p:cNvPicPr>
          <p:nvPr/>
        </p:nvPicPr>
        <p:blipFill>
          <a:blip r:embed="rId2"/>
          <a:srcRect/>
          <a:stretch>
            <a:fillRect/>
          </a:stretch>
        </p:blipFill>
        <p:spPr bwMode="auto">
          <a:xfrm>
            <a:off x="0" y="1085850"/>
            <a:ext cx="9144000" cy="6008688"/>
          </a:xfrm>
          <a:prstGeom prst="rect">
            <a:avLst/>
          </a:prstGeom>
          <a:noFill/>
          <a:ln w="9525">
            <a:noFill/>
            <a:miter lim="800000"/>
            <a:headEnd/>
            <a:tailEnd/>
          </a:ln>
        </p:spPr>
      </p:pic>
      <p:sp>
        <p:nvSpPr>
          <p:cNvPr id="62466" name="CasellaDiTesto 5"/>
          <p:cNvSpPr txBox="1">
            <a:spLocks noChangeArrowheads="1"/>
          </p:cNvSpPr>
          <p:nvPr/>
        </p:nvSpPr>
        <p:spPr bwMode="auto">
          <a:xfrm>
            <a:off x="446088" y="2984500"/>
            <a:ext cx="6200775" cy="1630363"/>
          </a:xfrm>
          <a:prstGeom prst="rect">
            <a:avLst/>
          </a:prstGeom>
          <a:noFill/>
          <a:ln w="9525">
            <a:noFill/>
            <a:miter lim="800000"/>
            <a:headEnd/>
            <a:tailEnd/>
          </a:ln>
        </p:spPr>
        <p:txBody>
          <a:bodyPr>
            <a:spAutoFit/>
          </a:bodyPr>
          <a:lstStyle/>
          <a:p>
            <a:pPr>
              <a:lnSpc>
                <a:spcPct val="80000"/>
              </a:lnSpc>
            </a:pPr>
            <a:r>
              <a:rPr lang="it-IT" sz="2400" b="1">
                <a:latin typeface="Calibri" pitchFamily="34" charset="0"/>
              </a:rPr>
              <a:t>TSH Reflex </a:t>
            </a:r>
            <a:r>
              <a:rPr lang="it-IT" sz="2400">
                <a:latin typeface="Calibri" pitchFamily="34" charset="0"/>
              </a:rPr>
              <a:t>(indagare la fx)</a:t>
            </a:r>
          </a:p>
          <a:p>
            <a:pPr>
              <a:lnSpc>
                <a:spcPct val="80000"/>
              </a:lnSpc>
            </a:pPr>
            <a:r>
              <a:rPr lang="it-IT" sz="2400" b="1">
                <a:latin typeface="Calibri" pitchFamily="34" charset="0"/>
              </a:rPr>
              <a:t>Ecografia del collo </a:t>
            </a:r>
            <a:r>
              <a:rPr lang="it-IT" sz="2400">
                <a:latin typeface="Calibri" pitchFamily="34" charset="0"/>
              </a:rPr>
              <a:t>(conferma diagnostica, altri noduli? Linfadenopatia concomitante?)</a:t>
            </a:r>
          </a:p>
          <a:p>
            <a:pPr>
              <a:lnSpc>
                <a:spcPct val="80000"/>
              </a:lnSpc>
            </a:pPr>
            <a:r>
              <a:rPr lang="it-IT" sz="2400" b="1">
                <a:latin typeface="Calibri" pitchFamily="34" charset="0"/>
              </a:rPr>
              <a:t>Valutazione specialistica </a:t>
            </a:r>
            <a:r>
              <a:rPr lang="it-IT" sz="2400">
                <a:latin typeface="Calibri" pitchFamily="34" charset="0"/>
              </a:rPr>
              <a:t>(in seconda battuta per eventuale indicazione ad ago aspirato</a:t>
            </a:r>
          </a:p>
        </p:txBody>
      </p:sp>
      <p:sp>
        <p:nvSpPr>
          <p:cNvPr id="62467" name="CasellaDiTesto 6"/>
          <p:cNvSpPr txBox="1">
            <a:spLocks noChangeArrowheads="1"/>
          </p:cNvSpPr>
          <p:nvPr/>
        </p:nvSpPr>
        <p:spPr bwMode="auto">
          <a:xfrm>
            <a:off x="358775" y="1290638"/>
            <a:ext cx="3649663" cy="585787"/>
          </a:xfrm>
          <a:prstGeom prst="rect">
            <a:avLst/>
          </a:prstGeom>
          <a:noFill/>
          <a:ln w="9525">
            <a:noFill/>
            <a:miter lim="800000"/>
            <a:headEnd/>
            <a:tailEnd/>
          </a:ln>
        </p:spPr>
        <p:txBody>
          <a:bodyPr>
            <a:spAutoFit/>
          </a:bodyPr>
          <a:lstStyle/>
          <a:p>
            <a:pPr algn="ctr"/>
            <a:r>
              <a:rPr lang="it-IT" sz="3200" b="1">
                <a:latin typeface="Calibri" pitchFamily="34" charset="0"/>
              </a:rPr>
              <a:t>GIULIANA</a:t>
            </a:r>
          </a:p>
        </p:txBody>
      </p:sp>
      <p:sp>
        <p:nvSpPr>
          <p:cNvPr id="62468" name="Titolo 1"/>
          <p:cNvSpPr>
            <a:spLocks noGrp="1"/>
          </p:cNvSpPr>
          <p:nvPr>
            <p:ph type="title"/>
          </p:nvPr>
        </p:nvSpPr>
        <p:spPr>
          <a:xfrm>
            <a:off x="0" y="60325"/>
            <a:ext cx="9144000" cy="1025525"/>
          </a:xfrm>
          <a:solidFill>
            <a:srgbClr val="F2F2F2"/>
          </a:solidFill>
          <a:ln w="38100">
            <a:solidFill>
              <a:srgbClr val="003300"/>
            </a:solidFill>
          </a:ln>
        </p:spPr>
        <p:txBody>
          <a:bodyPr/>
          <a:lstStyle/>
          <a:p>
            <a:r>
              <a:rPr lang="it-IT" sz="6000" b="1" smtClean="0">
                <a:solidFill>
                  <a:srgbClr val="003300"/>
                </a:solidFill>
                <a:latin typeface="Arial Narrow" pitchFamily="34" charset="0"/>
              </a:rPr>
              <a:t>P</a:t>
            </a:r>
            <a:r>
              <a:rPr lang="it-IT" sz="5400" smtClean="0">
                <a:solidFill>
                  <a:srgbClr val="003300"/>
                </a:solidFill>
                <a:latin typeface="Arial Narrow" pitchFamily="34" charset="0"/>
              </a:rPr>
              <a:t>iano d’azione </a:t>
            </a:r>
          </a:p>
        </p:txBody>
      </p:sp>
      <p:sp>
        <p:nvSpPr>
          <p:cNvPr id="62469" name="CasellaDiTesto 1"/>
          <p:cNvSpPr txBox="1">
            <a:spLocks noChangeArrowheads="1"/>
          </p:cNvSpPr>
          <p:nvPr/>
        </p:nvSpPr>
        <p:spPr bwMode="auto">
          <a:xfrm>
            <a:off x="2741613" y="4953000"/>
            <a:ext cx="3675062" cy="523875"/>
          </a:xfrm>
          <a:prstGeom prst="rect">
            <a:avLst/>
          </a:prstGeom>
          <a:solidFill>
            <a:srgbClr val="FFFF00"/>
          </a:solidFill>
          <a:ln w="9525">
            <a:noFill/>
            <a:miter lim="800000"/>
            <a:headEnd/>
            <a:tailEnd/>
          </a:ln>
        </p:spPr>
        <p:txBody>
          <a:bodyPr wrap="none">
            <a:spAutoFit/>
          </a:bodyPr>
          <a:lstStyle/>
          <a:p>
            <a:r>
              <a:rPr lang="it-IT" sz="2800" b="1">
                <a:latin typeface="Arial Narrow" pitchFamily="34" charset="0"/>
              </a:rPr>
              <a:t>SENZA BOLLINO VERDE</a:t>
            </a:r>
          </a:p>
        </p:txBody>
      </p:sp>
    </p:spTree>
    <p:extLst>
      <p:ext uri="{BB962C8B-B14F-4D97-AF65-F5344CB8AC3E}">
        <p14:creationId xmlns:p14="http://schemas.microsoft.com/office/powerpoint/2010/main" val="2388662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a:xfrm>
            <a:off x="0" y="266700"/>
            <a:ext cx="9144000" cy="973138"/>
          </a:xfrm>
        </p:spPr>
        <p:txBody>
          <a:bodyPr/>
          <a:lstStyle/>
          <a:p>
            <a:r>
              <a:rPr lang="it-IT" sz="5400" b="1" smtClean="0">
                <a:solidFill>
                  <a:srgbClr val="00CCFF"/>
                </a:solidFill>
                <a:latin typeface="Arial Narrow" pitchFamily="34" charset="0"/>
              </a:rPr>
              <a:t>Domande al clinico</a:t>
            </a:r>
          </a:p>
        </p:txBody>
      </p:sp>
      <p:sp>
        <p:nvSpPr>
          <p:cNvPr id="8" name="CasellaDiTesto 7"/>
          <p:cNvSpPr txBox="1"/>
          <p:nvPr/>
        </p:nvSpPr>
        <p:spPr>
          <a:xfrm>
            <a:off x="488950" y="1239838"/>
            <a:ext cx="8362950" cy="4156075"/>
          </a:xfrm>
          <a:prstGeom prst="rect">
            <a:avLst/>
          </a:prstGeom>
          <a:solidFill>
            <a:schemeClr val="bg1">
              <a:lumMod val="95000"/>
            </a:schemeClr>
          </a:solidFill>
        </p:spPr>
        <p:txBody>
          <a:bodyPr>
            <a:spAutoFit/>
          </a:bodyPr>
          <a:lstStyle/>
          <a:p>
            <a:pPr marL="457200" indent="-457200" fontAlgn="auto">
              <a:spcBef>
                <a:spcPts val="0"/>
              </a:spcBef>
              <a:spcAft>
                <a:spcPts val="0"/>
              </a:spcAft>
              <a:buClr>
                <a:schemeClr val="tx2">
                  <a:lumMod val="75000"/>
                </a:schemeClr>
              </a:buClr>
              <a:buFont typeface="+mj-lt"/>
              <a:buAutoNum type="arabicPeriod"/>
              <a:defRPr/>
            </a:pPr>
            <a:r>
              <a:rPr lang="it-IT" sz="2400" dirty="0">
                <a:latin typeface="Arial Narrow"/>
                <a:cs typeface="Arial Narrow"/>
              </a:rPr>
              <a:t>Il comportamento del MMG appare corretto?</a:t>
            </a:r>
          </a:p>
          <a:p>
            <a:pPr marL="457200" indent="-457200" fontAlgn="auto">
              <a:spcBef>
                <a:spcPts val="0"/>
              </a:spcBef>
              <a:spcAft>
                <a:spcPts val="0"/>
              </a:spcAft>
              <a:buClr>
                <a:schemeClr val="tx2">
                  <a:lumMod val="75000"/>
                </a:schemeClr>
              </a:buClr>
              <a:buFont typeface="+mj-lt"/>
              <a:buAutoNum type="arabicPeriod"/>
              <a:defRPr/>
            </a:pPr>
            <a:endParaRPr lang="it-IT" sz="2400" dirty="0">
              <a:latin typeface="Arial Narrow"/>
              <a:cs typeface="Arial Narrow"/>
            </a:endParaRPr>
          </a:p>
          <a:p>
            <a:pPr marL="457200" indent="-457200" fontAlgn="auto">
              <a:spcBef>
                <a:spcPts val="0"/>
              </a:spcBef>
              <a:spcAft>
                <a:spcPts val="0"/>
              </a:spcAft>
              <a:buClr>
                <a:schemeClr val="tx2">
                  <a:lumMod val="75000"/>
                </a:schemeClr>
              </a:buClr>
              <a:buFont typeface="+mj-lt"/>
              <a:buAutoNum type="arabicPeriod"/>
              <a:defRPr/>
            </a:pPr>
            <a:r>
              <a:rPr lang="it-IT" sz="2400" dirty="0">
                <a:latin typeface="Arial Narrow"/>
                <a:cs typeface="Arial Narrow"/>
              </a:rPr>
              <a:t>Quali sintomi, elementi clinici e semeiologici rendono necessaria l’esecuzione di una valutazione specialistica e/o  accertamenti diagnostici in regime d’urgenza  o “bollino verde”?</a:t>
            </a:r>
          </a:p>
          <a:p>
            <a:pPr marL="457200" indent="-457200" fontAlgn="auto">
              <a:spcBef>
                <a:spcPts val="0"/>
              </a:spcBef>
              <a:spcAft>
                <a:spcPts val="0"/>
              </a:spcAft>
              <a:buClr>
                <a:schemeClr val="tx2">
                  <a:lumMod val="75000"/>
                </a:schemeClr>
              </a:buClr>
              <a:buFont typeface="+mj-lt"/>
              <a:buAutoNum type="arabicPeriod"/>
              <a:defRPr/>
            </a:pPr>
            <a:endParaRPr lang="it-IT" sz="2400" dirty="0">
              <a:latin typeface="Arial Narrow"/>
              <a:cs typeface="Arial Narrow"/>
            </a:endParaRPr>
          </a:p>
          <a:p>
            <a:pPr marL="457200" indent="-457200" fontAlgn="auto">
              <a:spcBef>
                <a:spcPts val="0"/>
              </a:spcBef>
              <a:spcAft>
                <a:spcPts val="0"/>
              </a:spcAft>
              <a:buClr>
                <a:schemeClr val="tx2">
                  <a:lumMod val="75000"/>
                </a:schemeClr>
              </a:buClr>
              <a:buFont typeface="+mj-lt"/>
              <a:buAutoNum type="arabicPeriod"/>
              <a:defRPr/>
            </a:pPr>
            <a:r>
              <a:rPr lang="it-IT" sz="2400" dirty="0">
                <a:latin typeface="Arial Narrow"/>
                <a:cs typeface="Arial Narrow"/>
              </a:rPr>
              <a:t>Era opportuno richiedere altri esami: Calcitonina?  Autoanticorpi? </a:t>
            </a:r>
            <a:r>
              <a:rPr lang="it-IT" sz="2400" dirty="0" err="1">
                <a:latin typeface="Arial Narrow"/>
                <a:cs typeface="Arial Narrow"/>
              </a:rPr>
              <a:t>Tireoglobulina</a:t>
            </a:r>
            <a:r>
              <a:rPr lang="it-IT" sz="2400" dirty="0">
                <a:latin typeface="Arial Narrow"/>
                <a:cs typeface="Arial Narrow"/>
              </a:rPr>
              <a:t>?</a:t>
            </a:r>
          </a:p>
          <a:p>
            <a:pPr marL="457200" indent="-457200" fontAlgn="auto">
              <a:spcBef>
                <a:spcPts val="0"/>
              </a:spcBef>
              <a:spcAft>
                <a:spcPts val="0"/>
              </a:spcAft>
              <a:buClr>
                <a:schemeClr val="tx2">
                  <a:lumMod val="75000"/>
                </a:schemeClr>
              </a:buClr>
              <a:buFont typeface="+mj-lt"/>
              <a:buAutoNum type="arabicPeriod"/>
              <a:defRPr/>
            </a:pPr>
            <a:endParaRPr lang="it-IT" sz="2400" dirty="0">
              <a:latin typeface="Arial Narrow"/>
              <a:cs typeface="Arial Narrow"/>
            </a:endParaRPr>
          </a:p>
          <a:p>
            <a:pPr marL="457200" indent="-457200" fontAlgn="auto">
              <a:spcBef>
                <a:spcPts val="0"/>
              </a:spcBef>
              <a:spcAft>
                <a:spcPts val="0"/>
              </a:spcAft>
              <a:buClr>
                <a:schemeClr val="tx2">
                  <a:lumMod val="75000"/>
                </a:schemeClr>
              </a:buClr>
              <a:buFont typeface="+mj-lt"/>
              <a:buAutoNum type="arabicPeriod"/>
              <a:defRPr/>
            </a:pPr>
            <a:r>
              <a:rPr lang="it-IT" sz="2400" dirty="0">
                <a:latin typeface="Arial Narrow"/>
                <a:cs typeface="Arial Narrow"/>
              </a:rPr>
              <a:t>Era opportuno richiedere anche la Scintigrafia tiroidea in prima battuta?</a:t>
            </a:r>
            <a:endParaRPr lang="it-IT" sz="2800" dirty="0">
              <a:latin typeface="Arial Narrow"/>
              <a:cs typeface="Arial Narrow"/>
            </a:endParaRPr>
          </a:p>
        </p:txBody>
      </p:sp>
      <p:pic>
        <p:nvPicPr>
          <p:cNvPr id="65539" name="Immagine 2"/>
          <p:cNvPicPr>
            <a:picLocks noChangeAspect="1"/>
          </p:cNvPicPr>
          <p:nvPr/>
        </p:nvPicPr>
        <p:blipFill>
          <a:blip r:embed="rId2"/>
          <a:srcRect/>
          <a:stretch>
            <a:fillRect/>
          </a:stretch>
        </p:blipFill>
        <p:spPr bwMode="auto">
          <a:xfrm>
            <a:off x="488950" y="5443538"/>
            <a:ext cx="8362950" cy="1276350"/>
          </a:xfrm>
          <a:prstGeom prst="rect">
            <a:avLst/>
          </a:prstGeom>
          <a:noFill/>
          <a:ln w="9525">
            <a:noFill/>
            <a:miter lim="800000"/>
            <a:headEnd/>
            <a:tailEnd/>
          </a:ln>
        </p:spPr>
      </p:pic>
    </p:spTree>
    <p:extLst>
      <p:ext uri="{BB962C8B-B14F-4D97-AF65-F5344CB8AC3E}">
        <p14:creationId xmlns:p14="http://schemas.microsoft.com/office/powerpoint/2010/main" val="1365862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395413"/>
            <a:ext cx="9144000" cy="3598862"/>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0658" name="CasellaDiTesto 7"/>
          <p:cNvSpPr txBox="1">
            <a:spLocks noChangeArrowheads="1"/>
          </p:cNvSpPr>
          <p:nvPr/>
        </p:nvSpPr>
        <p:spPr bwMode="auto">
          <a:xfrm>
            <a:off x="0" y="1395413"/>
            <a:ext cx="9144000" cy="1427162"/>
          </a:xfrm>
          <a:prstGeom prst="rect">
            <a:avLst/>
          </a:prstGeom>
          <a:noFill/>
          <a:ln w="9525">
            <a:noFill/>
            <a:miter lim="800000"/>
            <a:headEnd/>
            <a:tailEnd/>
          </a:ln>
        </p:spPr>
        <p:txBody>
          <a:bodyPr>
            <a:spAutoFit/>
          </a:bodyPr>
          <a:lstStyle/>
          <a:p>
            <a:pPr marL="109538" algn="ctr">
              <a:lnSpc>
                <a:spcPct val="120000"/>
              </a:lnSpc>
            </a:pPr>
            <a:r>
              <a:rPr lang="it-IT" sz="8000" b="1">
                <a:latin typeface="Arial Narrow" pitchFamily="34" charset="0"/>
              </a:rPr>
              <a:t>La parola al clinico...</a:t>
            </a:r>
          </a:p>
        </p:txBody>
      </p:sp>
      <p:cxnSp>
        <p:nvCxnSpPr>
          <p:cNvPr id="6" name="Connettore 1 5"/>
          <p:cNvCxnSpPr/>
          <p:nvPr/>
        </p:nvCxnSpPr>
        <p:spPr>
          <a:xfrm>
            <a:off x="0" y="1395413"/>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0" y="4994275"/>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70661" name="CasellaDiTesto 10"/>
          <p:cNvSpPr txBox="1">
            <a:spLocks noChangeArrowheads="1"/>
          </p:cNvSpPr>
          <p:nvPr/>
        </p:nvSpPr>
        <p:spPr bwMode="auto">
          <a:xfrm>
            <a:off x="3330575" y="5140325"/>
            <a:ext cx="2562225" cy="584200"/>
          </a:xfrm>
          <a:prstGeom prst="rect">
            <a:avLst/>
          </a:prstGeom>
          <a:noFill/>
          <a:ln w="9525">
            <a:noFill/>
            <a:miter lim="800000"/>
            <a:headEnd/>
            <a:tailEnd/>
          </a:ln>
        </p:spPr>
        <p:txBody>
          <a:bodyPr wrap="none">
            <a:spAutoFit/>
          </a:bodyPr>
          <a:lstStyle/>
          <a:p>
            <a:r>
              <a:rPr lang="it-IT" sz="3200" i="1">
                <a:latin typeface="Arial Narrow" pitchFamily="34" charset="0"/>
              </a:rPr>
              <a:t>Dr.ssa Burattin</a:t>
            </a:r>
          </a:p>
        </p:txBody>
      </p:sp>
    </p:spTree>
    <p:extLst>
      <p:ext uri="{BB962C8B-B14F-4D97-AF65-F5344CB8AC3E}">
        <p14:creationId xmlns:p14="http://schemas.microsoft.com/office/powerpoint/2010/main" val="3348483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olo 2"/>
          <p:cNvSpPr>
            <a:spLocks noGrp="1"/>
          </p:cNvSpPr>
          <p:nvPr>
            <p:ph type="title"/>
          </p:nvPr>
        </p:nvSpPr>
        <p:spPr>
          <a:xfrm>
            <a:off x="457200" y="214313"/>
            <a:ext cx="8229600" cy="1011237"/>
          </a:xfrm>
        </p:spPr>
        <p:txBody>
          <a:bodyPr/>
          <a:lstStyle/>
          <a:p>
            <a:r>
              <a:rPr lang="it-IT" sz="4000" b="1" smtClean="0">
                <a:solidFill>
                  <a:srgbClr val="00CCFF"/>
                </a:solidFill>
                <a:latin typeface="Arial Narrow" pitchFamily="34" charset="0"/>
              </a:rPr>
              <a:t>Domande al Clinico</a:t>
            </a:r>
          </a:p>
        </p:txBody>
      </p:sp>
      <p:sp>
        <p:nvSpPr>
          <p:cNvPr id="2" name="Segnaposto contenuto 1"/>
          <p:cNvSpPr>
            <a:spLocks noGrp="1"/>
          </p:cNvSpPr>
          <p:nvPr>
            <p:ph idx="1"/>
          </p:nvPr>
        </p:nvSpPr>
        <p:spPr>
          <a:xfrm>
            <a:off x="457200" y="981075"/>
            <a:ext cx="8229600" cy="4572000"/>
          </a:xfrm>
        </p:spPr>
        <p:txBody>
          <a:bodyPr rtlCol="0">
            <a:normAutofit/>
          </a:bodyPr>
          <a:lstStyle/>
          <a:p>
            <a:pPr fontAlgn="auto">
              <a:spcAft>
                <a:spcPts val="0"/>
              </a:spcAft>
              <a:buFont typeface="Arial"/>
              <a:buNone/>
              <a:defRPr/>
            </a:pPr>
            <a:endParaRPr lang="it-IT" sz="2600" dirty="0" smtClean="0">
              <a:latin typeface="Arial Narrow"/>
              <a:cs typeface="Arial Narrow"/>
            </a:endParaRPr>
          </a:p>
          <a:p>
            <a:pPr marL="514350" indent="-514350" fontAlgn="auto">
              <a:spcAft>
                <a:spcPts val="0"/>
              </a:spcAft>
              <a:buClr>
                <a:schemeClr val="tx2">
                  <a:lumMod val="75000"/>
                </a:schemeClr>
              </a:buClr>
              <a:buFont typeface="+mj-lt"/>
              <a:buAutoNum type="arabicParenR"/>
              <a:defRPr/>
            </a:pPr>
            <a:r>
              <a:rPr lang="it-IT" sz="2800" b="1" dirty="0" smtClean="0">
                <a:latin typeface="Arial Narrow"/>
                <a:cs typeface="Arial Narrow"/>
              </a:rPr>
              <a:t>Comportamento </a:t>
            </a:r>
            <a:r>
              <a:rPr lang="it-IT" sz="2800" b="1" dirty="0">
                <a:latin typeface="Arial Narrow"/>
                <a:cs typeface="Arial Narrow"/>
              </a:rPr>
              <a:t>corretto? </a:t>
            </a:r>
            <a:endParaRPr lang="it-IT" sz="2800" b="1" dirty="0" smtClean="0">
              <a:latin typeface="Arial Narrow"/>
              <a:cs typeface="Arial Narrow"/>
            </a:endParaRPr>
          </a:p>
        </p:txBody>
      </p:sp>
      <p:grpSp>
        <p:nvGrpSpPr>
          <p:cNvPr id="73733" name="Gruppo 13"/>
          <p:cNvGrpSpPr>
            <a:grpSpLocks/>
          </p:cNvGrpSpPr>
          <p:nvPr/>
        </p:nvGrpSpPr>
        <p:grpSpPr bwMode="auto">
          <a:xfrm>
            <a:off x="2405168" y="2593245"/>
            <a:ext cx="5588739" cy="3896334"/>
            <a:chOff x="3532784" y="2956741"/>
            <a:chExt cx="6287292" cy="3895544"/>
          </a:xfrm>
        </p:grpSpPr>
        <p:pic>
          <p:nvPicPr>
            <p:cNvPr id="73734" name="Picture 2" descr="tsh2"/>
            <p:cNvPicPr>
              <a:picLocks noChangeAspect="1" noChangeArrowheads="1"/>
            </p:cNvPicPr>
            <p:nvPr/>
          </p:nvPicPr>
          <p:blipFill>
            <a:blip r:embed="rId2"/>
            <a:srcRect/>
            <a:stretch>
              <a:fillRect/>
            </a:stretch>
          </p:blipFill>
          <p:spPr bwMode="auto">
            <a:xfrm>
              <a:off x="3532784" y="2956741"/>
              <a:ext cx="4345451" cy="3259088"/>
            </a:xfrm>
            <a:prstGeom prst="rect">
              <a:avLst/>
            </a:prstGeom>
            <a:noFill/>
            <a:ln w="9525">
              <a:noFill/>
              <a:miter lim="800000"/>
              <a:headEnd/>
              <a:tailEnd/>
            </a:ln>
          </p:spPr>
        </p:pic>
        <p:sp>
          <p:nvSpPr>
            <p:cNvPr id="73735" name="CasellaDiTesto 10"/>
            <p:cNvSpPr txBox="1">
              <a:spLocks noChangeArrowheads="1"/>
            </p:cNvSpPr>
            <p:nvPr/>
          </p:nvSpPr>
          <p:spPr bwMode="auto">
            <a:xfrm>
              <a:off x="4779516" y="6298287"/>
              <a:ext cx="5040560" cy="553998"/>
            </a:xfrm>
            <a:prstGeom prst="rect">
              <a:avLst/>
            </a:prstGeom>
            <a:noFill/>
            <a:ln w="9525">
              <a:noFill/>
              <a:miter lim="800000"/>
              <a:headEnd/>
              <a:tailEnd/>
            </a:ln>
          </p:spPr>
          <p:txBody>
            <a:bodyPr>
              <a:spAutoFit/>
            </a:bodyPr>
            <a:lstStyle/>
            <a:p>
              <a:pPr algn="r"/>
              <a:r>
                <a:rPr lang="it-IT" sz="1200" dirty="0" err="1">
                  <a:latin typeface="Times New Roman" pitchFamily="18" charset="0"/>
                  <a:cs typeface="Times New Roman" pitchFamily="18" charset="0"/>
                </a:rPr>
                <a:t>Pacini</a:t>
              </a:r>
              <a:r>
                <a:rPr lang="it-IT" sz="1200" dirty="0">
                  <a:latin typeface="Times New Roman" pitchFamily="18" charset="0"/>
                  <a:cs typeface="Times New Roman" pitchFamily="18" charset="0"/>
                </a:rPr>
                <a:t> </a:t>
              </a:r>
              <a:r>
                <a:rPr lang="it-IT" sz="1200" dirty="0" err="1">
                  <a:latin typeface="Times New Roman" pitchFamily="18" charset="0"/>
                  <a:cs typeface="Times New Roman" pitchFamily="18" charset="0"/>
                </a:rPr>
                <a:t>F</a:t>
              </a:r>
              <a:r>
                <a:rPr lang="it-IT" sz="1200" dirty="0">
                  <a:latin typeface="Times New Roman" pitchFamily="18" charset="0"/>
                  <a:cs typeface="Times New Roman" pitchFamily="18" charset="0"/>
                </a:rPr>
                <a:t> et al. </a:t>
              </a:r>
              <a:r>
                <a:rPr lang="it-IT" sz="1200" dirty="0" err="1">
                  <a:latin typeface="Times New Roman" pitchFamily="18" charset="0"/>
                  <a:cs typeface="Times New Roman" pitchFamily="18" charset="0"/>
                </a:rPr>
                <a:t>Eur</a:t>
              </a:r>
              <a:r>
                <a:rPr lang="it-IT" sz="1200" dirty="0">
                  <a:latin typeface="Times New Roman" pitchFamily="18" charset="0"/>
                  <a:cs typeface="Times New Roman" pitchFamily="18" charset="0"/>
                </a:rPr>
                <a:t> </a:t>
              </a:r>
              <a:r>
                <a:rPr lang="it-IT" sz="1200" dirty="0" err="1">
                  <a:latin typeface="Times New Roman" pitchFamily="18" charset="0"/>
                  <a:cs typeface="Times New Roman" pitchFamily="18" charset="0"/>
                </a:rPr>
                <a:t>J</a:t>
              </a:r>
              <a:r>
                <a:rPr lang="it-IT" sz="1200" dirty="0">
                  <a:latin typeface="Times New Roman" pitchFamily="18" charset="0"/>
                  <a:cs typeface="Times New Roman" pitchFamily="18" charset="0"/>
                </a:rPr>
                <a:t> </a:t>
              </a:r>
              <a:r>
                <a:rPr lang="it-IT" sz="1200" dirty="0" err="1">
                  <a:latin typeface="Times New Roman" pitchFamily="18" charset="0"/>
                  <a:cs typeface="Times New Roman" pitchFamily="18" charset="0"/>
                </a:rPr>
                <a:t>Endocrinol</a:t>
              </a:r>
              <a:r>
                <a:rPr lang="it-IT" sz="1200" dirty="0">
                  <a:latin typeface="Times New Roman" pitchFamily="18" charset="0"/>
                  <a:cs typeface="Times New Roman" pitchFamily="18" charset="0"/>
                </a:rPr>
                <a:t>, 2006</a:t>
              </a:r>
            </a:p>
            <a:p>
              <a:endParaRPr lang="it-IT" dirty="0">
                <a:latin typeface="Calibri" pitchFamily="34" charset="0"/>
              </a:endParaRPr>
            </a:p>
          </p:txBody>
        </p:sp>
      </p:grpSp>
    </p:spTree>
    <p:extLst>
      <p:ext uri="{BB962C8B-B14F-4D97-AF65-F5344CB8AC3E}">
        <p14:creationId xmlns:p14="http://schemas.microsoft.com/office/powerpoint/2010/main" val="3718661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2"/>
          <p:cNvSpPr>
            <a:spLocks noGrp="1"/>
          </p:cNvSpPr>
          <p:nvPr>
            <p:ph type="title"/>
          </p:nvPr>
        </p:nvSpPr>
        <p:spPr>
          <a:xfrm>
            <a:off x="457200" y="214313"/>
            <a:ext cx="8229600" cy="1011237"/>
          </a:xfrm>
        </p:spPr>
        <p:txBody>
          <a:bodyPr/>
          <a:lstStyle/>
          <a:p>
            <a:r>
              <a:rPr lang="it-IT" b="1" smtClean="0">
                <a:solidFill>
                  <a:srgbClr val="00CCFF"/>
                </a:solidFill>
                <a:latin typeface="Arial Narrow" pitchFamily="34" charset="0"/>
              </a:rPr>
              <a:t>Domande al Clinico</a:t>
            </a:r>
          </a:p>
        </p:txBody>
      </p:sp>
      <p:sp>
        <p:nvSpPr>
          <p:cNvPr id="2" name="Segnaposto contenuto 1"/>
          <p:cNvSpPr>
            <a:spLocks noGrp="1"/>
          </p:cNvSpPr>
          <p:nvPr>
            <p:ph idx="1"/>
          </p:nvPr>
        </p:nvSpPr>
        <p:spPr>
          <a:xfrm>
            <a:off x="457200" y="981075"/>
            <a:ext cx="8229600" cy="4572000"/>
          </a:xfrm>
        </p:spPr>
        <p:txBody>
          <a:bodyPr rtlCol="0">
            <a:normAutofit/>
          </a:bodyPr>
          <a:lstStyle/>
          <a:p>
            <a:pPr fontAlgn="auto">
              <a:spcAft>
                <a:spcPts val="0"/>
              </a:spcAft>
              <a:buFont typeface="Arial"/>
              <a:buNone/>
              <a:defRPr/>
            </a:pPr>
            <a:endParaRPr lang="it-IT" sz="2600" dirty="0" smtClean="0">
              <a:latin typeface="Arial Narrow"/>
              <a:cs typeface="Arial Narrow"/>
            </a:endParaRPr>
          </a:p>
          <a:p>
            <a:pPr marL="514350" indent="-514350" fontAlgn="auto">
              <a:spcAft>
                <a:spcPts val="0"/>
              </a:spcAft>
              <a:buClr>
                <a:schemeClr val="tx2">
                  <a:lumMod val="75000"/>
                </a:schemeClr>
              </a:buClr>
              <a:buFont typeface="+mj-lt"/>
              <a:buAutoNum type="arabicParenR"/>
              <a:defRPr/>
            </a:pPr>
            <a:r>
              <a:rPr lang="it-IT" sz="2800" b="1" dirty="0" smtClean="0">
                <a:latin typeface="Arial Narrow"/>
                <a:cs typeface="Arial Narrow"/>
              </a:rPr>
              <a:t>Comportamento corretto?</a:t>
            </a:r>
          </a:p>
          <a:p>
            <a:pPr marL="0" indent="0" fontAlgn="auto">
              <a:spcAft>
                <a:spcPts val="0"/>
              </a:spcAft>
              <a:buClr>
                <a:schemeClr val="tx2">
                  <a:lumMod val="75000"/>
                </a:schemeClr>
              </a:buClr>
              <a:buFont typeface="Arial"/>
              <a:buNone/>
              <a:defRPr/>
            </a:pPr>
            <a:endParaRPr lang="it-IT" sz="2800" dirty="0" smtClean="0">
              <a:latin typeface="Arial Narrow"/>
              <a:cs typeface="Arial Narrow"/>
            </a:endParaRPr>
          </a:p>
          <a:p>
            <a:pPr fontAlgn="auto">
              <a:spcAft>
                <a:spcPts val="0"/>
              </a:spcAft>
              <a:buClr>
                <a:schemeClr val="tx2">
                  <a:lumMod val="75000"/>
                </a:schemeClr>
              </a:buClr>
              <a:buFont typeface="Wingdings" pitchFamily="2" charset="2"/>
              <a:buChar char="ü"/>
              <a:defRPr/>
            </a:pPr>
            <a:r>
              <a:rPr lang="it-IT" dirty="0" smtClean="0">
                <a:latin typeface="Arial Narrow"/>
                <a:cs typeface="Arial Narrow"/>
              </a:rPr>
              <a:t>IL PROBLEMA DELL’ESAME OBIETTIVO</a:t>
            </a:r>
            <a:endParaRPr lang="it-IT" dirty="0">
              <a:latin typeface="Arial Narrow"/>
              <a:cs typeface="Arial Narrow"/>
            </a:endParaRPr>
          </a:p>
          <a:p>
            <a:pPr fontAlgn="auto">
              <a:spcAft>
                <a:spcPts val="0"/>
              </a:spcAft>
              <a:buFont typeface="Arial"/>
              <a:buChar char="•"/>
              <a:defRPr/>
            </a:pPr>
            <a:endParaRPr lang="it-IT" dirty="0" smtClean="0">
              <a:latin typeface="Arial Narrow"/>
              <a:cs typeface="Arial Narrow"/>
            </a:endParaRPr>
          </a:p>
        </p:txBody>
      </p:sp>
      <p:sp>
        <p:nvSpPr>
          <p:cNvPr id="5" name="Text Box 4"/>
          <p:cNvSpPr txBox="1">
            <a:spLocks noChangeArrowheads="1"/>
          </p:cNvSpPr>
          <p:nvPr/>
        </p:nvSpPr>
        <p:spPr bwMode="auto">
          <a:xfrm>
            <a:off x="2222500" y="6405563"/>
            <a:ext cx="6637338" cy="336550"/>
          </a:xfrm>
          <a:prstGeom prst="rect">
            <a:avLst/>
          </a:prstGeom>
          <a:noFill/>
          <a:ln>
            <a:noFill/>
          </a:ln>
          <a:effectLst/>
          <a:extLst/>
        </p:spPr>
        <p:txBody>
          <a:bodyPr>
            <a:spAutoFit/>
          </a:bodyPr>
          <a:lstStyle/>
          <a:p>
            <a:pPr algn="r" defTabSz="914400" fontAlgn="auto">
              <a:spcBef>
                <a:spcPct val="50000"/>
              </a:spcBef>
              <a:spcAft>
                <a:spcPts val="0"/>
              </a:spcAft>
              <a:defRPr/>
            </a:pPr>
            <a:r>
              <a:rPr lang="it-IT" sz="1600" kern="0" dirty="0" err="1">
                <a:latin typeface="+mn-lt"/>
              </a:rPr>
              <a:t>Hamming</a:t>
            </a:r>
            <a:r>
              <a:rPr lang="it-IT" sz="1600" kern="0" dirty="0">
                <a:latin typeface="+mn-lt"/>
              </a:rPr>
              <a:t> et al. </a:t>
            </a:r>
            <a:r>
              <a:rPr lang="it-IT" sz="1600" kern="0" dirty="0" err="1">
                <a:latin typeface="+mn-lt"/>
              </a:rPr>
              <a:t>Arch</a:t>
            </a:r>
            <a:r>
              <a:rPr lang="it-IT" sz="1600" kern="0" dirty="0">
                <a:latin typeface="+mn-lt"/>
              </a:rPr>
              <a:t> </a:t>
            </a:r>
            <a:r>
              <a:rPr lang="it-IT" sz="1600" kern="0" dirty="0" err="1">
                <a:latin typeface="+mn-lt"/>
              </a:rPr>
              <a:t>Intern</a:t>
            </a:r>
            <a:r>
              <a:rPr lang="it-IT" sz="1600" kern="0" dirty="0">
                <a:latin typeface="+mn-lt"/>
              </a:rPr>
              <a:t> </a:t>
            </a:r>
            <a:r>
              <a:rPr lang="it-IT" sz="1600" kern="0" dirty="0" err="1">
                <a:latin typeface="+mn-lt"/>
              </a:rPr>
              <a:t>Med</a:t>
            </a:r>
            <a:r>
              <a:rPr lang="it-IT" sz="1600" kern="0" dirty="0">
                <a:latin typeface="+mn-lt"/>
              </a:rPr>
              <a:t>, 150:113-116, 1999</a:t>
            </a:r>
          </a:p>
        </p:txBody>
      </p:sp>
      <p:graphicFrame>
        <p:nvGraphicFramePr>
          <p:cNvPr id="76804" name="Object 2"/>
          <p:cNvGraphicFramePr>
            <a:graphicFrameLocks noChangeAspect="1"/>
          </p:cNvGraphicFramePr>
          <p:nvPr/>
        </p:nvGraphicFramePr>
        <p:xfrm>
          <a:off x="1960563" y="2205038"/>
          <a:ext cx="6724650" cy="4216400"/>
        </p:xfrm>
        <a:graphic>
          <a:graphicData uri="http://schemas.openxmlformats.org/presentationml/2006/ole">
            <mc:AlternateContent xmlns:mc="http://schemas.openxmlformats.org/markup-compatibility/2006">
              <mc:Choice xmlns:v="urn:schemas-microsoft-com:vml" Requires="v">
                <p:oleObj spid="_x0000_s1026" r:id="rId5" imgW="6724471" imgH="4212701" progId="Excel.Sheet.8">
                  <p:embed/>
                </p:oleObj>
              </mc:Choice>
              <mc:Fallback>
                <p:oleObj r:id="rId5" imgW="6724471" imgH="421270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0563" y="2205038"/>
                        <a:ext cx="6724650"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a:spLocks noChangeArrowheads="1"/>
          </p:cNvSpPr>
          <p:nvPr/>
        </p:nvSpPr>
        <p:spPr bwMode="auto">
          <a:xfrm>
            <a:off x="142875" y="3357563"/>
            <a:ext cx="3084513" cy="1143000"/>
          </a:xfrm>
          <a:prstGeom prst="rect">
            <a:avLst/>
          </a:prstGeom>
          <a:noFill/>
          <a:ln>
            <a:noFill/>
          </a:ln>
          <a:effectLst/>
          <a:extLst/>
        </p:spPr>
        <p:txBody>
          <a:bodyPr anchor="ctr"/>
          <a:lstStyle/>
          <a:p>
            <a:pPr algn="ctr" eaLnBrk="0" fontAlgn="auto" hangingPunct="0">
              <a:spcBef>
                <a:spcPts val="0"/>
              </a:spcBef>
              <a:spcAft>
                <a:spcPts val="0"/>
              </a:spcAft>
              <a:defRPr/>
            </a:pPr>
            <a:r>
              <a:rPr lang="it-IT" sz="1600" dirty="0">
                <a:solidFill>
                  <a:srgbClr val="FF0000"/>
                </a:solidFill>
                <a:latin typeface="+mj-lt"/>
              </a:rPr>
              <a:t>SOSPETTO CLINICO DI MALIGNITA’ NON CONFERMATO ALL’ESAME ISTOLOGICO</a:t>
            </a:r>
          </a:p>
        </p:txBody>
      </p:sp>
    </p:spTree>
    <p:extLst>
      <p:ext uri="{BB962C8B-B14F-4D97-AF65-F5344CB8AC3E}">
        <p14:creationId xmlns:p14="http://schemas.microsoft.com/office/powerpoint/2010/main" val="2366463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2"/>
          <p:cNvSpPr>
            <a:spLocks noGrp="1"/>
          </p:cNvSpPr>
          <p:nvPr>
            <p:ph type="title"/>
          </p:nvPr>
        </p:nvSpPr>
        <p:spPr>
          <a:xfrm>
            <a:off x="457200" y="214313"/>
            <a:ext cx="8229600" cy="1011237"/>
          </a:xfrm>
        </p:spPr>
        <p:txBody>
          <a:bodyPr/>
          <a:lstStyle/>
          <a:p>
            <a:r>
              <a:rPr lang="it-IT" b="1" smtClean="0">
                <a:solidFill>
                  <a:srgbClr val="00CCFF"/>
                </a:solidFill>
                <a:latin typeface="Arial Narrow" pitchFamily="34" charset="0"/>
              </a:rPr>
              <a:t>Domande al Clinico</a:t>
            </a:r>
          </a:p>
        </p:txBody>
      </p:sp>
      <p:sp>
        <p:nvSpPr>
          <p:cNvPr id="2" name="Segnaposto contenuto 1"/>
          <p:cNvSpPr>
            <a:spLocks noGrp="1"/>
          </p:cNvSpPr>
          <p:nvPr>
            <p:ph idx="1"/>
          </p:nvPr>
        </p:nvSpPr>
        <p:spPr>
          <a:xfrm>
            <a:off x="457200" y="1071563"/>
            <a:ext cx="8229600" cy="4572000"/>
          </a:xfrm>
        </p:spPr>
        <p:txBody>
          <a:bodyPr rtlCol="0">
            <a:normAutofit/>
          </a:bodyPr>
          <a:lstStyle/>
          <a:p>
            <a:pPr marL="0" indent="0" fontAlgn="auto">
              <a:spcAft>
                <a:spcPts val="0"/>
              </a:spcAft>
              <a:buClr>
                <a:schemeClr val="tx2">
                  <a:lumMod val="75000"/>
                </a:schemeClr>
              </a:buClr>
              <a:buFont typeface="Arial"/>
              <a:buNone/>
              <a:defRPr/>
            </a:pPr>
            <a:r>
              <a:rPr lang="it-IT" sz="2800" b="1" dirty="0" smtClean="0">
                <a:solidFill>
                  <a:schemeClr val="tx2"/>
                </a:solidFill>
                <a:latin typeface="Arial Narrow"/>
                <a:cs typeface="Arial Narrow"/>
              </a:rPr>
              <a:t>2) </a:t>
            </a:r>
            <a:r>
              <a:rPr lang="it-IT" sz="2800" b="1" dirty="0" smtClean="0">
                <a:latin typeface="Arial Narrow"/>
                <a:cs typeface="Arial Narrow"/>
              </a:rPr>
              <a:t>Quali sintomi, elementi clinici e semeiologici rendono necessaria l’esecuzione di valutazione specialistica ed accertamenti diagnostici in regime d’urgenza o “bollino verde”?</a:t>
            </a:r>
            <a:endParaRPr lang="it-IT" b="1" dirty="0" smtClean="0">
              <a:latin typeface="Arial Narrow"/>
              <a:cs typeface="Arial Narrow"/>
            </a:endParaRPr>
          </a:p>
          <a:p>
            <a:pPr fontAlgn="auto">
              <a:spcAft>
                <a:spcPts val="0"/>
              </a:spcAft>
              <a:buFont typeface="Arial"/>
              <a:buNone/>
              <a:defRPr/>
            </a:pPr>
            <a:endParaRPr lang="it-IT" b="1" dirty="0" smtClean="0">
              <a:latin typeface="Arial Narrow"/>
              <a:cs typeface="Arial Narrow"/>
            </a:endParaRPr>
          </a:p>
        </p:txBody>
      </p:sp>
      <p:pic>
        <p:nvPicPr>
          <p:cNvPr id="28675" name="Picture 2" descr="http://www.sportinforma.it/public/wp-content/uploads/2011/10/dispnea.jpg">
            <a:hlinkClick r:id="rId2"/>
          </p:cNvPr>
          <p:cNvPicPr>
            <a:picLocks noChangeAspect="1" noChangeArrowheads="1"/>
          </p:cNvPicPr>
          <p:nvPr/>
        </p:nvPicPr>
        <p:blipFill>
          <a:blip r:embed="rId3"/>
          <a:srcRect/>
          <a:stretch>
            <a:fillRect/>
          </a:stretch>
        </p:blipFill>
        <p:spPr bwMode="auto">
          <a:xfrm>
            <a:off x="1243013" y="3179763"/>
            <a:ext cx="2609850" cy="2659062"/>
          </a:xfrm>
          <a:prstGeom prst="rect">
            <a:avLst/>
          </a:prstGeom>
          <a:noFill/>
          <a:ln w="9525">
            <a:noFill/>
            <a:miter lim="800000"/>
            <a:headEnd/>
            <a:tailEnd/>
          </a:ln>
        </p:spPr>
      </p:pic>
      <p:pic>
        <p:nvPicPr>
          <p:cNvPr id="28676" name="Picture 4" descr="http://www.pillole.org/public/aspnuke/downloads/immagini/cuorescompensato.jpg">
            <a:hlinkClick r:id="rId4"/>
          </p:cNvPr>
          <p:cNvPicPr>
            <a:picLocks noChangeAspect="1" noChangeArrowheads="1"/>
          </p:cNvPicPr>
          <p:nvPr/>
        </p:nvPicPr>
        <p:blipFill>
          <a:blip r:embed="rId5"/>
          <a:srcRect/>
          <a:stretch>
            <a:fillRect/>
          </a:stretch>
        </p:blipFill>
        <p:spPr bwMode="auto">
          <a:xfrm>
            <a:off x="5143500" y="3206750"/>
            <a:ext cx="2692400" cy="2630488"/>
          </a:xfrm>
          <a:prstGeom prst="rect">
            <a:avLst/>
          </a:prstGeom>
          <a:noFill/>
          <a:ln w="9525">
            <a:noFill/>
            <a:miter lim="800000"/>
            <a:headEnd/>
            <a:tailEnd/>
          </a:ln>
        </p:spPr>
      </p:pic>
    </p:spTree>
    <p:extLst>
      <p:ext uri="{BB962C8B-B14F-4D97-AF65-F5344CB8AC3E}">
        <p14:creationId xmlns:p14="http://schemas.microsoft.com/office/powerpoint/2010/main" val="2048920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9075" y="114300"/>
            <a:ext cx="8924925" cy="4572000"/>
          </a:xfrm>
        </p:spPr>
        <p:txBody>
          <a:bodyPr rtlCol="0">
            <a:normAutofit/>
          </a:bodyPr>
          <a:lstStyle/>
          <a:p>
            <a:pPr marL="457200" indent="-457200" fontAlgn="auto">
              <a:spcAft>
                <a:spcPts val="0"/>
              </a:spcAft>
              <a:buClr>
                <a:schemeClr val="tx2">
                  <a:lumMod val="75000"/>
                </a:schemeClr>
              </a:buClr>
              <a:buFont typeface="Arial"/>
              <a:buNone/>
              <a:defRPr/>
            </a:pPr>
            <a:r>
              <a:rPr lang="it-IT" sz="2000" b="1" dirty="0" smtClean="0">
                <a:solidFill>
                  <a:schemeClr val="tx2"/>
                </a:solidFill>
                <a:latin typeface="Arial Narrow"/>
                <a:cs typeface="Arial Narrow"/>
              </a:rPr>
              <a:t>2)    </a:t>
            </a:r>
            <a:r>
              <a:rPr lang="it-IT" sz="2000" b="1" dirty="0" smtClean="0">
                <a:latin typeface="Arial Narrow"/>
                <a:cs typeface="Arial Narrow"/>
              </a:rPr>
              <a:t>Quali sintomi, elementi clinici e semeiologici rendono necessaria l’esecuzione di valutazione specialistica ed accertamenti diagnostici in regime d’urgenza o  “bollino verde”?</a:t>
            </a:r>
          </a:p>
          <a:p>
            <a:pPr fontAlgn="auto">
              <a:spcAft>
                <a:spcPts val="0"/>
              </a:spcAft>
              <a:buFont typeface="Arial"/>
              <a:buNone/>
              <a:defRPr/>
            </a:pPr>
            <a:endParaRPr lang="it-IT" b="1" dirty="0" smtClean="0">
              <a:latin typeface="Arial Narrow"/>
              <a:cs typeface="Arial Narrow"/>
            </a:endParaRPr>
          </a:p>
        </p:txBody>
      </p:sp>
      <p:pic>
        <p:nvPicPr>
          <p:cNvPr id="29698" name="Picture 2"/>
          <p:cNvPicPr>
            <a:picLocks noChangeAspect="1" noChangeArrowheads="1"/>
          </p:cNvPicPr>
          <p:nvPr/>
        </p:nvPicPr>
        <p:blipFill>
          <a:blip r:embed="rId2"/>
          <a:srcRect/>
          <a:stretch>
            <a:fillRect/>
          </a:stretch>
        </p:blipFill>
        <p:spPr bwMode="auto">
          <a:xfrm>
            <a:off x="1627188" y="1052513"/>
            <a:ext cx="5440362" cy="5805487"/>
          </a:xfrm>
          <a:prstGeom prst="rect">
            <a:avLst/>
          </a:prstGeom>
          <a:noFill/>
          <a:ln w="9525">
            <a:noFill/>
            <a:miter lim="800000"/>
            <a:headEnd/>
            <a:tailEnd/>
          </a:ln>
        </p:spPr>
      </p:pic>
    </p:spTree>
    <p:extLst>
      <p:ext uri="{BB962C8B-B14F-4D97-AF65-F5344CB8AC3E}">
        <p14:creationId xmlns:p14="http://schemas.microsoft.com/office/powerpoint/2010/main" val="1467477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2"/>
          <p:cNvSpPr>
            <a:spLocks noGrp="1"/>
          </p:cNvSpPr>
          <p:nvPr>
            <p:ph type="title"/>
          </p:nvPr>
        </p:nvSpPr>
        <p:spPr>
          <a:xfrm>
            <a:off x="457200" y="214313"/>
            <a:ext cx="8229600" cy="1011237"/>
          </a:xfrm>
        </p:spPr>
        <p:txBody>
          <a:bodyPr/>
          <a:lstStyle/>
          <a:p>
            <a:r>
              <a:rPr lang="it-IT" sz="4000" b="1" smtClean="0">
                <a:solidFill>
                  <a:srgbClr val="00CCFF"/>
                </a:solidFill>
                <a:latin typeface="Arial Narrow" pitchFamily="34" charset="0"/>
              </a:rPr>
              <a:t>Domande al Clinico</a:t>
            </a:r>
          </a:p>
        </p:txBody>
      </p:sp>
      <p:sp>
        <p:nvSpPr>
          <p:cNvPr id="2" name="Segnaposto contenuto 1"/>
          <p:cNvSpPr>
            <a:spLocks noGrp="1"/>
          </p:cNvSpPr>
          <p:nvPr>
            <p:ph idx="1"/>
          </p:nvPr>
        </p:nvSpPr>
        <p:spPr>
          <a:xfrm>
            <a:off x="457200" y="1071563"/>
            <a:ext cx="8229600" cy="4572000"/>
          </a:xfrm>
        </p:spPr>
        <p:txBody>
          <a:bodyPr rtlCol="0">
            <a:normAutofit/>
          </a:bodyPr>
          <a:lstStyle/>
          <a:p>
            <a:pPr marL="0" indent="0" fontAlgn="auto">
              <a:spcAft>
                <a:spcPts val="0"/>
              </a:spcAft>
              <a:buClr>
                <a:schemeClr val="tx2">
                  <a:lumMod val="75000"/>
                </a:schemeClr>
              </a:buClr>
              <a:buFont typeface="Arial"/>
              <a:buNone/>
              <a:defRPr/>
            </a:pPr>
            <a:endParaRPr lang="it-IT" sz="2800" b="1" dirty="0" smtClean="0">
              <a:latin typeface="Arial Narrow"/>
              <a:cs typeface="Arial Narrow"/>
            </a:endParaRPr>
          </a:p>
          <a:p>
            <a:pPr marL="0" indent="0" fontAlgn="auto">
              <a:spcAft>
                <a:spcPts val="0"/>
              </a:spcAft>
              <a:buClr>
                <a:schemeClr val="tx2">
                  <a:lumMod val="75000"/>
                </a:schemeClr>
              </a:buClr>
              <a:buFont typeface="Arial"/>
              <a:buNone/>
              <a:defRPr/>
            </a:pPr>
            <a:r>
              <a:rPr lang="it-IT" sz="2800" b="1" dirty="0" smtClean="0">
                <a:solidFill>
                  <a:schemeClr val="tx2"/>
                </a:solidFill>
                <a:latin typeface="Arial Narrow"/>
                <a:cs typeface="Arial Narrow"/>
              </a:rPr>
              <a:t>3) </a:t>
            </a:r>
            <a:r>
              <a:rPr lang="it-IT" sz="2800" b="1" dirty="0">
                <a:latin typeface="Arial Narrow"/>
                <a:cs typeface="Arial Narrow"/>
              </a:rPr>
              <a:t>Era opportuno richiedere </a:t>
            </a:r>
            <a:r>
              <a:rPr lang="it-IT" sz="2800" b="1" dirty="0" smtClean="0">
                <a:latin typeface="Arial Narrow"/>
                <a:cs typeface="Arial Narrow"/>
              </a:rPr>
              <a:t>altri esami: Calcitonina?  Autoanticorpi? </a:t>
            </a:r>
            <a:r>
              <a:rPr lang="it-IT" sz="2800" b="1" dirty="0" err="1" smtClean="0">
                <a:latin typeface="Arial Narrow"/>
                <a:cs typeface="Arial Narrow"/>
              </a:rPr>
              <a:t>Tireoglobulina</a:t>
            </a:r>
            <a:r>
              <a:rPr lang="it-IT" sz="2800" b="1" dirty="0" smtClean="0">
                <a:latin typeface="Arial Narrow"/>
                <a:cs typeface="Arial Narrow"/>
              </a:rPr>
              <a:t>?</a:t>
            </a:r>
          </a:p>
          <a:p>
            <a:pPr fontAlgn="auto">
              <a:spcAft>
                <a:spcPts val="0"/>
              </a:spcAft>
              <a:buFont typeface="Arial"/>
              <a:buChar char="•"/>
              <a:defRPr/>
            </a:pPr>
            <a:endParaRPr lang="it-IT" b="1" dirty="0" smtClean="0">
              <a:latin typeface="Arial Narrow"/>
              <a:cs typeface="Arial Narrow"/>
            </a:endParaRPr>
          </a:p>
          <a:p>
            <a:pPr fontAlgn="auto">
              <a:spcAft>
                <a:spcPts val="0"/>
              </a:spcAft>
              <a:buFont typeface="Arial"/>
              <a:buChar char="•"/>
              <a:defRPr/>
            </a:pPr>
            <a:endParaRPr lang="it-IT" b="1" dirty="0" smtClean="0">
              <a:latin typeface="Arial Narrow"/>
              <a:cs typeface="Arial Narrow"/>
            </a:endParaRPr>
          </a:p>
          <a:p>
            <a:pPr marL="0" indent="0" fontAlgn="auto">
              <a:spcAft>
                <a:spcPts val="0"/>
              </a:spcAft>
              <a:buFont typeface="Arial"/>
              <a:buNone/>
              <a:defRPr/>
            </a:pPr>
            <a:endParaRPr lang="it-IT" b="1" dirty="0" smtClean="0">
              <a:latin typeface="Arial Narrow"/>
              <a:cs typeface="Arial Narrow"/>
            </a:endParaRPr>
          </a:p>
        </p:txBody>
      </p:sp>
      <p:sp>
        <p:nvSpPr>
          <p:cNvPr id="30723" name="AutoShape 2" descr="data:image/jpeg;base64,/9j/4AAQSkZJRgABAQAAAQABAAD/2wCEAAkGBhMSERUUExQVFRQWFhkYExcUFhYcGBYfFxsYGRgWIBYYGyYfGR8kGRsYIC8iIycpLDEtHCAxNzMqNSYrLCoBCQoKDgwOGg8PGi8lHyUsLCwyLC8sLSosNTUvLCwuLTAvMi8tKi0uLywtNDQ0LywvLCkuLCwsNCosNCkpLDQ0NP/AABEIASMArQMBIgACEQEDEQH/xAAcAAEAAwEAAwEAAAAAAAAAAAAABQYHBAIDCAH/xAA2EAACAgEDAwMDAwMEAQQDAAABAgMRAAQSIQUTMQYiQTJRYQcjQhRxgTNTkaFiJFKCsUPB4f/EABoBAQACAwEAAAAAAAAAAAAAAAAEBQECAwb/xAAyEQABAwMCAwYGAQUBAAAAAAABAAIDBBEhEjEFQVETImFxgfAUkaGxwdEyBiNi4fFC/9oADAMBAAIRAxEAPwDccYxhExjGETGMYRMYxhExjIn1D18aVUqNpXkYqiKVBO1S7G2IHCKSB8mhmCQMlALqWxnD0nrUOpQvC24A7WBBDIflWVgCpH2Od2ZWSLYKYxjCwmMYwiYxjCJjGMImMYwiYxjCJjGMImMYwiYxjCJld9aaO445wCTp3Lmr+hlZJTtH1UjE1+MsWeueFXVkYAqwIYHwQeCP+Dmr2hzS081s12kghZ/peqNBMkqn2kxpOD8xtSK9f+5WIIPii4rxWiZmfqDoTaaMwu2+F42SCZ69rURHFIxb6h7Nr8WU5o0TfPT+qaTSwSN9Twxs3nyyKT558n5yDQh7A6J/L8qbWFj9MjOakMYxlgoCYxjCJjGMImMYwiYxjCJjGMImMYwiYxjCJkb1r1FptIobUSrHd7QeWavO1BbNX4Bzs1eqWKN5G+lFLNQvhRZ4HnjPn/X+qJNVqHna1L/QAf8ATjBtUsAmgOTXBJJ+wznI/QMKy4fQOrHkDAG5Wo9Y/U2EIRpLml8AujrEn5Z2C7qFnatk/jzlB1aGS2mlknawWdpGr2gMKCMFQWbAA8Ec3zkQura9xY7gARYJs8kDmrux/wBH+PPknUPsa44A8f4/J/I8/wDBgPke9eqp+ExQbC58V3SQk7v3JaIAcCaUq4JPBDMQQGDcff8Avknoeo6kjadZqaXypkUEeBW5U3fA+SOT9zlbl6geTfzf96/xyORV/bOjQdSUEXX/AJeOBQ55vnj4/BzW7wN1IfQxkXLB8grQesanTm4tVNwV9moIljav4ksodAeRYa+R5y/ek/VSa6MsF2SIQJUu6vwwYfUpo0eP+sxzW9Q3pRIvnkA/cVyPyQbvPZ6b9SPotQJkUSKV2SIGClgSpsEjaaJNDj+/36wyuae8VV1vCWvhLoxZw6c1vmMrXQf1B0erbYjskn+3KpRj/a+G+PByy5ODgdl5OSJ8Zs8WTGMZsuaYxjCJjGMImMYwiYxjCJjGMIuTq3TxPBJCxIEiMhIJBG4EXYz5+6x0SbRy7J0ZeTtava/3Kt4Jq+BRGfRmVr9QPTr6zRmOKu4rrIgJoMVsbSfjgn/rOcjNQVpwyvNJL/ibX/fosODAA+R8G+K/wPHN/e6yD6n6h2NSDcfB5O0eB/n4+cldZpZVDB45oyqWweKRWXddXYFWbr/rKNotR25kdlVwjhikgJRtpvay2CQfBHHnOEUYJN16Hi/E3Qta2Ajvcxn5KbM+pIVmDoHG5G7QCsD4pivPH2J/+88Y+pyqC2/cOa3jnjgmxQoGvmuTln6x+q/9VDqIv6YqdSsSN/6jdFGIqsxwmIbCRfJYkcfYDKp09SaWvc4paAJBJAHx7bFCxzY48ZLDGkbLyhr6kG/au+ZUnB1sH66q/I+nm6JW7W6Px/xkkH+/9/8ArKtq1Cram6Jo+4EEmr8kAgVXPzkh0TqIddh+pV+1Dg1XnmhX2+f8x5YgMhen4Pxd0zuxnOeR/B/Cnnf2ki9ygsh4tSAa8j8C/wC1Z9E9Dn36aF/G+JGrn+Sg/PPznzp0/RtLKkaruLuqBbI3biON3xxdn4FnPpDpmlMUMcZq0RVNePaoHF/HGYgFiSo/9Rlocxo3yftZdOMYySvLJjGMImMYwiYxjCJjGQ/XPVen0lCVmLsCVjiR5HbbQPtQGhZAs0OcIpjGZ9r/ANWggcrpidt13ZO34BPuuM7eK4G43+OcmofVGpZQ39KlMFYKZ6cWAdrDt7Q3NUCRYPPjOc8rKcAynTfrhZYNf8cqz54tKBdkCuTfxlJ6p6zlKPEYVjZ1aNWj1UZeNzEW3MKXt7SHO4kfSPlguc/p+TQkQpJoxC8q+15RHIjvIu50WcuzPdmieP4jk1mWva6xB3yEtgnor1q4N8bIGZCyldyGmWwRuB+CPIz511n6N6ieaXsyxBUmkjZpXl3MUolqCNfnkki23fFZt6dHk04/9LJtQbf2JLaKhwVU2XisD4JUEXt85XujdWU6yZCNpnCz9s2WifaFlhc+AWCdxRQtd5+2azFzG3at4g1xsVlGt/Q3WoaSSCQVzyykeT4Zargc3888ZB+nkXabADivJJNUfcBwPJ5HHjn5Ob7pdUdP+3KkxG5is215FYSSFqZhbIRvrkVQ44ytdZ/TzvSjUaXYO7TOk2+MC/pathdTXm/tVA+7OUFT3rSbdV1mg7vc3WZ6Xq40vU1kKdxFALIxjr3xKhYMQVDA0wJH24GdkXc6pr4hpIHMiQkTNJNHvmC+0yuwCru9yjiyQF+15ZOv/pA+oetPIsmoRY/6nfSL7kNFSAa4UDYRuoqxJJvNC/TP9Nl6ZGzOVfUSUGZQdqKP4KTyQTyTxfA/iMkktfkLjG58LgRuLFPQP6ejSDvagK+p/iQSVhUgDaCaBbzbUPNDjzd8YwAALBbSzPmeXyG5KYxnH1jqS6fTyzN9MSM5/O0E1/nxmVyUT1/1pHppO0FMkm0E0VCpuvbuJN8kfA//AFnL0H9QI9RKsTRtGW4ViV2s22yoF3RIcA/O0+LAzNZFkJZpeZXJaU1RLuVBIBsMvwCo5AFeazp6REW1OnVb3NOgr3EFa7kn44Rbq+ODx4EAVLnSWGy9G7hMcdMZHE6gL+HkttxjGT15xMYyoevfU8cIXTtvJmVu52jTrGARwQbUs1KCPA3n4zBNhdbsjdI7S0XPgvd1Tq8s/EDbIvhuQZ/kBXHMaE8bwCxBtaoE5u+kSbcxQe5mkAUsNrSHwCoU3Q2ggi6+b4sI9SSOFKRxBHUFbLupDA1RBjoEV8cV8ZWumdPbUCOJe5JJJGpEYplCUNzOlhVisuAS1+KJIyvbw/iLryVDmtBOADt6j9qtlqYahwZBc23xb7qBnUSM+137W4kN3Htx9O43fBKjbtA4PuJsVY9D62k7Do4lk2uLmWXbIQo3NEFAPcIAo+5fqC3efh/TfWRozf00wCgUiTwyNa/YPzVi6DWbHA5GR+i6dJ2tsI7hDNGxKMmxye4e4stMh8Ek3YsLzYyaKSMvDqlwcG7Xzn1V7NVwvpBT00RDjuSM/ME7k+g5KzSa5Yoy0aMwpGShUbb2XaplNq3ue/LE0RV+YvoWqSPVrqNSiHkPKHCgopYFJQC3iNrO1Q3Ft8HLdpemxrpVjreqwhB9TE7VrizZNjj5HAGZQqkkBF5Hha+T4483+TeQ6Tj/AMWJGNZa2Byx75YW1B/TbHnUZLAb3AOfpa3qvoHpXqfS6mRo4JN7Ku6wrhSL2kq5G16bg7SaJ5yJ9X9KkDpPGsj7UdDsCs0BatupSI/Wyi1KiyVoD5uhfp/1d9KJJBGZr3IoLKG2d2R1cSEmgWZ/aQL4N5pvprr0k8crTIqbG4Kb9pBRZDW4W23dtLDgkEgDwLFzCY9R2KrRKwSuja4EtJ+hsq303rc/7e+PuBgQssNAPsO0kwOUljbcVBUK6gt5rOvR9Tk1LGKNo9O/t3CYsZ1DI25hAyKN3cCqDuZeGPNAGxaD1Fpp4nlSQdtOXZwUCjaG3HuAUpWiG8Ef2zknXTaqNWV45Ea+06Ou5SvBeN79jKSOVyMynjJupDp37KS6T0hNOmxLJJ3SO5t5GNW7N8saH48AAAAZ25EdE1slmCcXJGiESAMFmU2N/IAVrU7kBO2155GS+SFyJumMYwsJlN/UnX1HBpxdTS7pK89uGnP+C/bU/hjlyzNPXGr365gCCIYAnPgPKTIwP2pVhJ/DD488Z3aWEqZQx9pO0evyVf2bmoCgWP1fJO7cfng+3j8m8sH6e6EPrGfioIvjwXnYgn7Co4vFDiTxRGQdDkcceSbsbQbJr5oH/j/OX79NtJt0KyEUZ3eYj8Oaj8cf6SxjIVK2779Ff8Wm0w6RzVpxjGWa8omYP6n6mJNfO+5m3v8AtEB6dU/aVUFHd7rHFg77Fhs3WW9p21dcX4v4/wC8yf0l6ZqJZJhGZFUJE8fLIFBV6bjhn3e03+TzQr+I1MdPCXSenn+lOoJ3wS62NvghcHT+iaiFCzduPcOIiCzI5YDhwwX3PVijW0bSc1P016cj0cW1drSOd88oRVMrmyWIUAAWSAvwKGVLXaIoivI8W3vRDl9hZu8jBV38X8ij4B4GaJmOG1NRPBeY3F+75e+qgyMaZnS6bOdv5/b9qM9QdX/p4tw2l2YJEGNKWIJ5PwoAZj+FOUjSwSFCxdSxeRncoQZW3kFiL9lKu0AX7QvPHPf6n6ykmpCAtt05YGlcqZWQNyVB+mO14s7pKqxldn9Wwws8f7ktOaMW0qWY7pEvcBSsSQ3AN0OQc48Y7R1OOwN3asjF7f8AfotqTtZKgsjBwOXVceq9Uz95494RY3ZCIk4O2iCRbMFKkVzZonj6RztJvfc1kuAbNM6j3K+5l5vcv4P0ni+PdoOhvrmnmoRI8gEe6y4CIo8Kfbfk8m7/AAM9Wv6WI5ijhXIWOVgqkqxcsrMVHJH7agK1+P8AyJESg7GST4dlg8i5xz57CytuNsjdRMbs8EXx4G906NPvnYxsJCY33KWoMUohRIQVay22xe0MxNAZIeqojBFp9PIVJihAmZSU/wBZmaVO4KKxe0L55LJeePplv/VLvYLHDDJJOeLCxiOgRVLbkEeDSGuLuu+q9Y8mpLmxu3PTMW22aZN/BIHtHjwQPAz0Tu0pzp/k1tj8+qqOFUEFQ8R69L33za97cht4q3v2ZIUDSTKJUUyJEbEo2oBuUBl+hEBIK1Rqubrnq8xtqDwuztl5RIpOzcXLMACO2/t3Wtgmj8Zzem5iJioaw8ZoEgUYwCG9zUKRmFj/AMbyZPRoXLTFRQSht3AOI6IZlHEihrI+SFNcZCFPFTQCoa91ybAE3sOYGFu95oq91PUN1taN8i+AQTn6K0/ptqn1DGWWSRpliS9/a90cvuSwijaQ6yf8j+wv+UD9L9Su/UR+G2xOBVbhTKzef9wNY+Cfzl/ywe0McWhcGPL26nbnomMYzRbr8JzFm1plaSYnmWR5fPwxCxCq/wBpUA/JP240n1/1Y6fp87qakZe3FXnfJ7FoX5s3/jMr05CqtEnYmwcrdABa55JpeOfg38ZCq3YDVf8ABorl0novbJoTPKmmWx/UuEJHBVFppWrxQjFf3YD5vNtghCKqqKVQAB9gBQH/ABmf/pR0snv6tju3MYYDQ+iNiXIPzukJH9o1zQ8608ehueah8SqO1lLRsMJjGMkKsTKVpNQAWjkEqFHZbKBtwslGG1ieVIvj71l1yl+uPT8zAzwW9bRPCoAaaNd1hWHuDiyRX1cL9srq+j+La1tgc87/ADwQVs2V0dy1U/1V1NdRKootAIyNMdrASh1uVzyOSaUDyFF+Hy3+i/WhkVotU6B4gtTFlVZQd3nwBIAvuC8GwRVkCqaV4tT+1Ci6rgEKu0JH4Ks7niLbZAQHd9h85ZujejYoYqdUaQssjMQzUVIaNFLNexCAALFgc+ctqjsKaNsbOVgPJQqJ81QS6QWVW0GoUo1FwTvflJFJWWSV0cF153AE7uTwcqvqDprJqZFWOS5G3wxrGwDBgAzDcAFXuhgT9+aoi5gda1PTdTLHIZJIwVfUByS0u4FTqVYk0DW7zR5TgrQluraiGZ11cTo8e0QO17TE2/cm8OVKggOtEA+Pg559gLavQWnS6/e8d7HH5VxSudROM0Zza23X30Xh6Q6n2dLtKkTNKzBXraU2x+8OpIPHx5BPPA3F1CHvSI8pHLKgUEooDyAKu9HVmG8j+XkXVHaeEyozoEfuSo6tsQ7iQAQQQtmzHfJuzxYHj39M18mqkWCGIq0hFOxQbADuaQiMmtlkgE/VtX5rLqOi4fFqeLdoQc3JORb3sqmpl4hV1HatuWAgnYDxvsp4QxxdPJVBF339qKAP2YpAXYjb9LAFiCOTKF8nI1elxuV7iK4LgOWZifeW3Vb/ALfPNLXgDnjJvrBEskiiNOyinTxrZB2iu5VClBYAcf7S/GRcsojDSM7iKM9w0qhmCtuAI28lgFIC7fqAsk5TBklYXwwO/iLHNvX3sV0q52wyslF73xbl5Lr6t0KDsNEkKAyceyNS1KNzsLBsiNW82CSBzuo1/oemWQw3v2SKu4Mz7dsiE7Nm/YpBqgAAKFDmjpPpjoDKqz6n3al0IYfwhViD2kX44Chm5LFeTVAUyTpTaHUslLtHcOk3W7FDRLEcE9vf2/rvlSeCbkcNoHQUr4XHVI4E5z3rYsd+mV1rphI8Sv2G/ku2SOLRvDO0sw2OBYG/2bD3FYBb2BFLE+ePnNGjkDAEEEEWCOQQfBvMd9V9VkAh4iaQSPVFlBTaVcFbayDQJUkc0QQTnX6L/UIwRpp2ikcAOYwZAzqq1UKswFqqkHdIQasC6XOtIJoYdNW+7x9uWefqu7YHSRmeJn9vr91rOMhNH600cm0CdFZl3bJCFYVYIIbwQQbH4z96x1g3FDp2Uyz2Vf6ljReXmoeasKL4LML+2TNQtdcBnZUz9W+tAyQaQE0oOomA54U7YhQBPku1cfSPvlKeVuFQBpGbZHSkbnb2jkefd81/E8cZ49Z6w8uskaWRZGHaTcNoWokrcAGoW7M9c13Pjbli/TLpf9RrhLdppFJNLQMsqsqr/wDFC5/+S/bIL29pLbkvSQSilo9Q3OfU7fRan0HpQ02mhgBsRRJHf32qAT/k8/5zvxjJ682mMYwiZ4SyhQSxAA8k+BnnlS9eRSS9qBGA7izMgI4eWJA8KE2K5DN5/hfwcJ5L09J6vHNJqHXeqPLE0Zk2AN3Y1RSoBumMfG6jZP2z39T15MeoTTuv9RGm7b7bXwbAfgmgwBNgNwcp0+rjji/p5C0UhaN+6VcCJUV24ZaZds5nUkDxvvgjPR1TrFXqYZUSaOSJiiyoxDFGTVIUB98TOsbXZBNsPvkGRgMh05AP7VhBHI5rA8aS4CwPpjxXv6jr4+oERywsuoitopkCNwpG5GAN7W3VQJG6iDeU6FZLViGikJtRVspQfS0fhm3gKQRXuByxdBdxq9zpIXKTbv2nB95idWPtoA1XH3XJbrnSYyrTtC1oLZllMbMpZVIJWxQFMdy+F++VprC2pbTPb/KwHqbZudveV0q2sheQ3LbXNs+ef2vS/X5f9EBZWkjcEwEROhVG3OUdqVFtDuLCi1fg+np840uknAVo55iqmUpuggjpdy92Iuq7FZnYHbbNVmgc5ul6R21Ug7AnWSBgIlliEkQjkVmdS6IroX2jyDfB+489Ro2ii/qY3aJWIUdyN0aVivCLHF3VlUkVR45ck1d2DKMUsh0tAvbrnyyoglD4i1pwcrs0fVliSuDECDE4tjZHMdckmwW8hKYDcDwI6HryyOiugEcb6aWbadzbYiN5ZFB2qWVHPBsBgaq8h9T0+OeSVloK0r7AyTWFY32aVfeQA37d8DaPN3+6z0bJC5i2RcxhnWJmJMbMdyUI6LgAstkAtQAs1msTY6aV72d0u3+f7WTFA+Iam3Ize/42+d+i+gYpAyhlNggEEfIPIORvqLoQ1UW0NskQ7oZAL2NRXkfyUqSrD5BPg0R09I6hFPCkkDK8bD2lKrjgih4IIII+CCPjOzLIG2QohAIsVifrHpGsRot8RHG21kTZuDttIkfbQJkAAPvPNj5MV0XRzDVqOxKQvdViApQ2hWu4rBCLogkjkLxzY3rXaJJo2jkUMjghgfkH+3j+48ZTIfSUmi3GJZNUjuTw6CVAaAX3kLLVfUWVvvuORaxj3xvdGLvO2bDop8Fa+KAUuOzsR48z481XNdo52T6ONw9sjIGf2sbC8rxx81x8UcmfTMSaXRNMY9pTvFytM22OVwkQPHtHwthVoH7k+zU9Qik2he4jo2+WLUKYW2AMN9OKYbiKIJF0fjOHVTgdMG76RMG1LPHKsK3I2pZm7i/uxkUoCWCzqAech0bZmwdlOAHar2HSw8SokUbWPJbfTbc9Vzy+kjNGx1ehkeVyHebTaiPvWxsLsBChEB2Ae4UP85aP020Aigm7aFIGnYxK7BpBtCxybyCfd3EbyT4+1DKwZYJEXsRaCUsyon9LqZa3k7q7MSE2PdJZFKqtfjNG6B0pdNpooFCgRoqnYAASB7moAeWs/wCcnRA3uV0kOLLvxjGSFwTGMYRM4usdME8RTcUYENG61ujZTauL4NH4PBFg8HO3GEWberunNqo1h1ajT6pv2oZ190E5baNtr7lJJJCOBRJonk5BJo9Sk8AeMo3djYvuUqy7TuKSKacFCVryRfGaD64NJpyTSjVRlrYAfTJQ5HPu28Dn7ZXdPH2kEARJdP8AR2JXG1eSAY3olKZq5vjwRWdoQ+Nrnst4rhUzNdpikJ2x68l+f1cYXcZVKx8sxe9oB3Fto+k7ebrnjznHP6jeZhFFD7XJj97kSNYYMVWOypCgtyd34U+OrUxQTB4ZNVPpHKnuxak9xALJDLM42kErfDkECiK4zvh6bpunK2qllMzE9uEqBfuO0RRxqa3seGb7AeFWhV1FPDVu7eoZ3gLCxNrb3O2yzTsfTt0Ndg7rg1+ji6fAIi26bUmp2AG9kjS2hjAoqp/0wRZuQmyxzi6vou3oNABtOnVXkmZAa7hjZlYgfwBMx58FUusr3VOsNqJtzbmnumDI6+0M20Iq89v+PBJvk+4nLxp9TIOn6WWQN+3M/e3ckczRlmY/FtZaxXk+M3ike5+oZPjtz+/VW1TTMjpWPa6+q+2fl73Ve7+qTTSyQsyQntyKVYM4B3iYCxQG4RklfywJs3D6HqTQyCT3N/ue5tzqzHj3MdzAqStkkkAeDmiJrY3U1ukUgg9qN5A38SloCt/BFjKzP6d0ulPc1ckkcbMezplKGaQD3UzIT7TXgFfHuc83U07aisc/4iPSXG3Tw8z5qfS1NJT0zo5M436/q26nPT2tlg1K0D/Sal0VdxJAkdZXZ49tgBio3DxZBB5YZf8AMq9Kes49Rr4YpI1igSxoEX2rGyoYwH59ztEzBRwo+LJvNVy9jp3U7BE6+Oq8817XjU0pjGM6LZcPU+hafU134Y5du4L3EVtu8U1WOLHnM8/WXrQHY0gHFieXmgFSxGviuWtvx2x981HKj6u/T5NYTIkhimsEEqGjYgKPcvDUVVR7WH0g/e9HglpAUimexkrXSbBUz9HekltZLOf/AMUITmPaXMzsT+KUR/n6yb85sOQvpL0wmg04iVt7WWkcgAux8mrND7C+MmsywaW2WKiQSyueNimMYzZcExjGETGMYRVr166iCIuCR/UwCxtpN0gRmbd/HYzKfn3Dx5Fd0kSrqBGGUBV39q1BBpQpC3u20X/HA+Dlq9b9MefRSpHt3jbIm7wTG6uR+CVUgE8AkZkMmraSczi1eR961yV8iNfJ5C+V8G2F1WUnEoJHuux1gWlp8fAqz4fQMq3d7/zlXT1To0kjXeyrTV7lLBgbJSgCfI3D7UTxZynJpTE/uVVlVAXAUKBzt2hlH0L43Lx7fnJKP1UuokXcQjFNsa2dp3bg7BuCC4C7QeCLF889S6QSNGKU0S4JTdso8sN/HPC0bHu8GuJdPw+SHhV6qQjTc23AHIdfLxNgvK19RqrjFG3na4O5HPpb/q/fSnRI5G7kg3iFwI1I/mo5Zj87d1UKFjm6yen6lLoom7YWWHcx2yWDHuYnZuQHcvNAkcfNjkeGj6e+of8ApUkaBEXuGSEKkiruAijS7Ue5ZLO36Qo4snPfry8Alj1KiX2koVGxZ1elKlR9BUt7qv2+77gVVM2rJZMyzmOcBp8L2v57+SuWMiigLQbEAm6idF6g1eoZy0wSMCu3p1ChSwoL3HBkJpg3t2814qjz6/06ko+pwQxJLOHL7tu7c8m5m+niiK545OO41fUQQWqja+42RsJIr7LdjwK850lZZIm7e0spXhGYXZXlCbri/kngmr4yZxiGupZxMx4ay9hY2t5g7+eVX8PnZWf2Tlx6+8LP9N054pBulWNwzdtt3u3qBtYOQBRZwb8mqFc59A9G6muogjmUFQ63TCip8FT/AGII/wAZhut6YYn7c0eywQO4pAezbN9nXm/t/wDWX39KerLtk06/xZ3AAA27WCuL/mbKkkeCSOOLt/jHVFg5uRzHv8q+qODMoGCRkmoG2Mb5yFoWMYzZV6YxjCJjGMImMYwiYxjCJjGMIvGWMMCCLBFEH5B8jMC1iODqUWriaaNieATE3aVgVqiyhWPH1A15Nb/mI+sen9jXzozbt8n9SD4FSWqJQo2GV+eeDfk1mrywMJeL9FO4eJnVLGxOte9/K3T7eKqSxDil+VCggeQVCgD5ACj7f8cZpfpHpjnTK8zHuvuKs25vY3Kht3Itiz+2vr8cCqz0voivN7G2x79xTax4CkMVCni2/i3FFqIzR43WuCAqj8Uu0DivihlR/UXFu0hZFCN8u/A9TzxsokHCjTTubNy2/a8/TWn26osVZWaEr5G2kcEeD53O1X8X98m+udGXUxFCdrDmN9oJRh80eCD4KnhlJB4OUT0x6jkk6nHzcMiTIi0BQASSNyPJLduQ2fhgPtmmZYUkDoIGRvFiAMLQua4kt2WW7CgJYlWVmSVCDcbUWChgGLgg71B8j5OTegghWxEytdWwILP5olvLEc8fHI4z3/qJ00dtNSPMTASc8GNiV5HghWYNZ8ANyMzvrElKDakgMqcEKD4L7lNqVNNYo2ByLvN+J0Q4lAO0eW6b+R8x9lwo4vh59MLLl3vC0HqEile2yK4NErIoZAPG7aQeeOK5/wAZC9Ohj0mphmXakYYI67eF7xKMQ+7gF+2xAB8E3ycr/ROpTxP2iqsOB72kuz7b3AtZZ6WgK44GTvW9NqTEtqY1KMJVR98ke4FOVUUaBJ4sj7Acjy1FHU09UyNsgDL2uSALHO3U8vGytuJwSwM1Si9sgDPvx8FqGMjvT/UDNp0ZuJANky3eySM7ZEv5pwefB4IsEHJHPXqAmMYwiYxjCJjGMImMYwiYxjCJlP8AX3SlkbTs26izRNtHu5UuhBqwQ6D8USD5y4ZC+r0P9K7qGLRESqFJBPbO4jgcgrYIznK0vYWjddYZOzeH9FRenPFpQV3FuT+9XDVsG0jcdlWefp8ni86PUHVWgQFCRJK3bQgKfbw7k2D7doA/z9rOc8MGwLtoAA7TQIN8XwOL5P8A/OM4tT0aWRjIimSONe3sDMXBLFmZFYEDyAQPO0ECgBlZxLgsNNK2rbJbOQTz8D9x0XHhPEXV1XoqBub329CuPo6FNVpGIARZoyXD159vu3D57nwRZoULzbRmHazuFtm0hpA6yFlYFOCCOat7YUL483VXsPp7qPf0sMv+5EjHknkgXyeTzeWsbpXxh8nkD5KbXMp4qgxQHOCR0v72/C7ZoVdSrAMrAhgRYIPBBH9syXV+lgZGCgRvCextO5kIWu25BexujaM+QBQFVWa7lK9c6R4T/VRbQH2RzWq8HdUU3PB2k7SGNEEfajErmTSRWgNjcKPHMYHdo3cXVe6FrI4GbcWY2VUxxsyqBwz7gAbJJ8LQHgnzlkh6lEU7gdSosE2eCDRXaaO67FEX+MpellBNp7q59rAkHwQ1EGyTfNfFn5zt08ETKTIoYSF7bmmCNSpQ9x9/uvnwAPBuki4Z8fPpJIPP08OpXCXjUuZJbG/orH6J9Rd7USqU2rIgkQ8DcUqNiRuJ3FO0b/uPjLtmT9OD6bURzb/2om/cH8gjEoyt8MF3obBukvbzmsZ6t8YiOjoFrDL2rdYTGMZouqYxjCJjGMImMYwiYxjCJn4Rn7jCLM54OwZeVQQM4l7hYpsGxkfi9twsfag5Ygcc51dD1CjTGQmz7nkuhRCglSfHAAF+PnOH9XEKSRED2Tgdwm6Lae2RKB+Q7n89tftlF0+vdVMaScSMqhONrbCH3MDQb7f5A8HIldw19ZSEuktpNwOVunn0XNj2tqmthZ3nC3qforHq4zIO7KzFz7g25mMJYhlRdwO0BTt28L9xfOX39PJa0xhIP7bOVPxteSQhbH8gQbH5U+CMzTTdTZy0ciMXO7iEbw5uqVfO6rtaIAN+BYn/ANL9YTrJGfaskqtaEsHssZeEI4AthzXj5zjw9kvevfSPlckBcuxkp5tMrSCevz9Vq2cvVNAJ4ZIm8SIyn8WKu/gjzedWMsVJWL+kuhb9SxlAKxo6yJ7trPuKi0J+kAEA/jx5y2dU0cSIXLCJI0IPsBUBqAAUfnaAo+OAM6eqqYtW4G4CQLMp5q+I5V54PiJq/wDMn75TPVk2p1J2x9vtR/w3splZSdzeNoocKC3webIytlkrpq8vhNgAL26eI2JP2XWCiomRNbUuADjvz8hbP+16NR6nhlYArIqFNjG1Ngqw3bVugCd23k385rnp3X97SwS8HfGhO0ki6F0Tz5vzzmCJoZdxQRSbqtQQxO0sFDbhakWwX8Fh4zYv02kI0faJUtDK6Er9J3ESrXA42yAf3BztE49q7Ue8clXnFKamip4zTW0jGDfxVqxjGTF55MYxhExjGETGMYRMYxhExjGEUP6r6QNTpXTapdffFuFgOnK/8/Tx8E5h0ioYu6pdodgsooKRszDd3BfNUt0tryDn0TmX9R0ZTVamKiP3A8Zo7Qs/u44r6xIDV+PzWcKqd0cBaNiRdZjlNPOyduS2+PP3hRfoXShp2ce4RowDAggGQCvz/pl/uOW/By5zuEaOQ0NkkZZuLCklW91XW1yazPdJ6imWxGzqgJ7S+V2g7VtCKNgeTZAJrkC5iL1cohKTMzmRZFGxE7gBQfuGMbRQZhVX/wBc1M/Cqtk0dW13dxcbEA7jx+forGTibeISlgYbnA57e+i1vGc3TNR3IY3sHcisStUbAJIokV/nOnL1VqgPV/SGli3xC5YtxUDy6MKliBvgsnAPwwU5nmj6jHKBQAAo0SFFHmhIfaEoiiDfJObFmKa3Sx6OaSB6SpmaHcl33CdrCQLQADoNtjbX5zqyqFMxzrXPLzUCtpXT6S2+Pturt0hUCftusvhXdCtWP4jb9Kj4B58E8+JfoUq9+VRt3FEY0w3EguvK1xS7Ob+fA+c7a4jvJYSA+3aQDZ5CC/ubsN8VdVkt6PmaPXQh5A/dXULuIpi4EUoTdfuITcfFEJd/GedooKiapdVOOobE9L8h72UyKrhDBARpPIb363WmYxjL1bpjGMImMYwiYxjCJjGMImMYwiZUvXnStwiljFShjEXC37ZAeCAyk+4LXPBP5OW3ObqOhWaJo2sBhVqaIPkMD9wQD/jOcrNbC3qFltri6yfWeiGRFWI9zbtA+hTxQJINIRQ/Byta6FlnKy7VddsaiyQwQkhrPknddgkEEX+dC1PWuwXi1NCZP5IKVlYnbMse4tt28mrohh8Z7P61Fh7qFZEVSU2Mp3c1tDc+5vFfc8+c82/ilfE34epbqzgjF/pbywFaUojoZfiWtwQfL31U1+nOp3aCJf8A2AqODW2zsokmxtoefj48CzZRvRjMusdGay2mRmAvapSWQUB4CjftWgPoP4q856cNc0AO3sqrtWzEyNFgSTb1TM2/Vf0+zNHqI4mkG0xzBFZiLI7bbF5I5ZSQDwwsEDNJxmHNDhYrvTzvgkEjNwsK9Pgqy7F1M1bjSRSSdlqNRAPwr7BbA/DUCCKNx9HdIlfWltUDGdKkb6eFdtDvpIrSOQDbfUm0MQCD54Od/WPUWn0Ou1DzzBFeCAqgILM6NKDUYO5nKmMeKoAE+Mz7rH6lzy6lpNKDA5RYR7Vd9gYuN24mPfvtdoU7Qx93PGWExx6dWPRaOibU1GtrAHHpf7bKyet/1RkSbs6MgLE4E0rA+4qxDotiti17n/wPzYNP+ocOn0UEuucRzypu7KjdKbsqe2nIta5NAXXnMJ1Op2su3g0JGIKsxLnci3t+NyFh8lhfBzwhlty5YuzMe6xYFmqjy7E3/aybI5PgaMuclSapsUemNm43Pj/paR1L9btRvLRQQLEhJZJWdpnUH4MZ2RsVBoHd/nNe02oEiK6/SyhlsEcEWODyMxD0F6Hm1kgklQLpkcCXuXul7R/0wqheLAs3QoCjRzdM6KGmMYwsJjGMImMYwiYxjCJkL6n9WQ6GMPLuJY0qoLY/n7KPHJIHI+SMmspXr70TLrWSSOZVCLtMcijb53Fwfv44bjgHg85q69sLtA1jpAJDZvM+7rj6wNN1hFOmmEWrRW2pLauUO3eGjB3FDY9wsckfJyD0fovVR6gwiSEydrun6+yoZigLRkEu9i1Zdh9htsz7q8LwSGIh1lio/turUy8Usgf20p5JO6+D4rJrovrrWRjfHLvYhd0jxLI7hb9sjsQ/HPt4oC/kk8Q4XDnDKtXUz3g09O8OYc2JHv7fVan6Z0Y0+vmVrLzwRPvIUBuyWjcBdxZQA0R5Jvdd5ccwHXfqhrBPFOEQOisCFUGN1JiEi+4b1d3VBwxCgKPlidz6T1NdRCkqBgriwGFMOSCCASPIPgkfYkZI1B2QqZ0TojocLELrxjGFqsQ/WD0+0GqOpBDJqiAPa1xuiBTzdNaBgt8jc1Di8o5ICVsVWtiSSzdwgjwqqANoO02aJUgbeVP0P649L/1+lMSsqyK6yRMwJCsp/wDEggEWOPv85mPR/wBG9XI37/bhQEX+6XcheeAgCi9x9xsgj6TwcwQDuuscr4zdhVT6L6V1msIaHTyushYrKw7cRs0W3mwKUbQF3fPnxmm+mf0YSMBtY6zNtZSihtihrUAOTZAjpeVBFCiPnSoYQihVAAUAAD4A4A/4zzzK0c4uOo7r1wQKiqqilUAKB8AcAZ7MYwtUxjGETGMYRMYxhExjGEXB1zqo02nkmIvYpIW63H+K/wByaGfPPVvUmp1jPJPIdsnHbUusRBDbFKF6AFrwfJ82c+jtboI5l2SxpIv/ALXUMPBHgivBI/zlUb9I+mli3Zfk8KJ5gqc2VVVcBRyeB4+Kwi+f+4EHjYPAsADjn+RAA3VfF2f+Zjo3pbWaok6WJnUIbc8eaZSHdgC3PG22HzV5v3RvRGi0o/Z06A8je4LvR8je5LV+Lrk/c5NJGAKAAH2A4wtmuLTdpsV85dD9K66diItLOG47hkBiFMSSrPKRYsnhAx8nxxm8ekejNpNFBp3Ks0UYViv0kjzXHjJfGFgknJTGMYWExjGETGMYRMYxhExjGETGMYRMYxhExjGETGMYRMYxhExjGETGMYRMYxhExjGETGMYRMYxhExjGEX/2Q=="/>
          <p:cNvSpPr>
            <a:spLocks noChangeAspect="1" noChangeArrowheads="1"/>
          </p:cNvSpPr>
          <p:nvPr/>
        </p:nvSpPr>
        <p:spPr bwMode="auto">
          <a:xfrm>
            <a:off x="57150" y="-144463"/>
            <a:ext cx="269875" cy="304801"/>
          </a:xfrm>
          <a:prstGeom prst="rect">
            <a:avLst/>
          </a:prstGeom>
          <a:noFill/>
          <a:ln w="9525">
            <a:noFill/>
            <a:miter lim="800000"/>
            <a:headEnd/>
            <a:tailEnd/>
          </a:ln>
        </p:spPr>
        <p:txBody>
          <a:bodyPr/>
          <a:lstStyle/>
          <a:p>
            <a:endParaRPr lang="it-IT">
              <a:latin typeface="Calibri" pitchFamily="34" charset="0"/>
            </a:endParaRPr>
          </a:p>
        </p:txBody>
      </p:sp>
      <p:grpSp>
        <p:nvGrpSpPr>
          <p:cNvPr id="9" name="Gruppo 8"/>
          <p:cNvGrpSpPr>
            <a:grpSpLocks/>
          </p:cNvGrpSpPr>
          <p:nvPr/>
        </p:nvGrpSpPr>
        <p:grpSpPr bwMode="auto">
          <a:xfrm>
            <a:off x="1122363" y="2882900"/>
            <a:ext cx="7545387" cy="3498850"/>
            <a:chOff x="1263427" y="2882813"/>
            <a:chExt cx="8488585" cy="3498515"/>
          </a:xfrm>
        </p:grpSpPr>
        <p:pic>
          <p:nvPicPr>
            <p:cNvPr id="30725" name="Picture 2" descr="tir iper C fisiol arbosti PAS 05"/>
            <p:cNvPicPr>
              <a:picLocks noChangeAspect="1" noChangeArrowheads="1"/>
            </p:cNvPicPr>
            <p:nvPr/>
          </p:nvPicPr>
          <p:blipFill>
            <a:blip r:embed="rId2"/>
            <a:srcRect/>
            <a:stretch>
              <a:fillRect/>
            </a:stretch>
          </p:blipFill>
          <p:spPr bwMode="auto">
            <a:xfrm>
              <a:off x="4290874" y="3842796"/>
              <a:ext cx="2364794" cy="1890460"/>
            </a:xfrm>
            <a:prstGeom prst="rect">
              <a:avLst/>
            </a:prstGeom>
            <a:noFill/>
            <a:ln w="9525">
              <a:solidFill>
                <a:srgbClr val="000000"/>
              </a:solidFill>
              <a:miter lim="800000"/>
              <a:headEnd/>
              <a:tailEnd/>
            </a:ln>
          </p:spPr>
        </p:pic>
        <p:grpSp>
          <p:nvGrpSpPr>
            <p:cNvPr id="30726" name="Gruppo 4"/>
            <p:cNvGrpSpPr>
              <a:grpSpLocks/>
            </p:cNvGrpSpPr>
            <p:nvPr/>
          </p:nvGrpSpPr>
          <p:grpSpPr bwMode="auto">
            <a:xfrm>
              <a:off x="1263427" y="2882813"/>
              <a:ext cx="8488585" cy="3498515"/>
              <a:chOff x="1263427" y="2882813"/>
              <a:chExt cx="8488585" cy="3498515"/>
            </a:xfrm>
          </p:grpSpPr>
          <p:pic>
            <p:nvPicPr>
              <p:cNvPr id="30727" name="Picture 3"/>
              <p:cNvPicPr>
                <a:picLocks noChangeAspect="1" noChangeArrowheads="1"/>
              </p:cNvPicPr>
              <p:nvPr/>
            </p:nvPicPr>
            <p:blipFill>
              <a:blip r:embed="rId3"/>
              <a:srcRect/>
              <a:stretch>
                <a:fillRect/>
              </a:stretch>
            </p:blipFill>
            <p:spPr bwMode="auto">
              <a:xfrm>
                <a:off x="1263427" y="2882813"/>
                <a:ext cx="2079873" cy="3498515"/>
              </a:xfrm>
              <a:prstGeom prst="rect">
                <a:avLst/>
              </a:prstGeom>
              <a:noFill/>
              <a:ln w="9525">
                <a:noFill/>
                <a:miter lim="800000"/>
                <a:headEnd/>
                <a:tailEnd/>
              </a:ln>
            </p:spPr>
          </p:pic>
          <p:pic>
            <p:nvPicPr>
              <p:cNvPr id="30728" name="Picture 4" descr="tir col IV e ca midol 03"/>
              <p:cNvPicPr>
                <a:picLocks noChangeAspect="1" noChangeArrowheads="1"/>
              </p:cNvPicPr>
              <p:nvPr/>
            </p:nvPicPr>
            <p:blipFill>
              <a:blip r:embed="rId4"/>
              <a:srcRect/>
              <a:stretch>
                <a:fillRect/>
              </a:stretch>
            </p:blipFill>
            <p:spPr bwMode="auto">
              <a:xfrm>
                <a:off x="7387219" y="3865711"/>
                <a:ext cx="2364793" cy="1867545"/>
              </a:xfrm>
              <a:prstGeom prst="rect">
                <a:avLst/>
              </a:prstGeom>
              <a:noFill/>
              <a:ln w="9525">
                <a:solidFill>
                  <a:srgbClr val="000000"/>
                </a:solidFill>
                <a:miter lim="800000"/>
                <a:headEnd/>
                <a:tailEnd/>
              </a:ln>
            </p:spPr>
          </p:pic>
        </p:grpSp>
      </p:grpSp>
    </p:spTree>
    <p:extLst>
      <p:ext uri="{BB962C8B-B14F-4D97-AF65-F5344CB8AC3E}">
        <p14:creationId xmlns:p14="http://schemas.microsoft.com/office/powerpoint/2010/main" val="420113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Free first page">
            <a:hlinkClick r:id="rId2"/>
          </p:cNvPr>
          <p:cNvPicPr>
            <a:picLocks noChangeAspect="1" noChangeArrowheads="1"/>
          </p:cNvPicPr>
          <p:nvPr/>
        </p:nvPicPr>
        <p:blipFill>
          <a:blip r:embed="rId3"/>
          <a:srcRect/>
          <a:stretch>
            <a:fillRect/>
          </a:stretch>
        </p:blipFill>
        <p:spPr bwMode="auto">
          <a:xfrm>
            <a:off x="1317625" y="115888"/>
            <a:ext cx="6262688" cy="6697662"/>
          </a:xfrm>
          <a:prstGeom prst="rect">
            <a:avLst/>
          </a:prstGeom>
          <a:noFill/>
          <a:ln w="9525">
            <a:noFill/>
            <a:miter lim="800000"/>
            <a:headEnd/>
            <a:tailEnd/>
          </a:ln>
        </p:spPr>
      </p:pic>
      <p:sp>
        <p:nvSpPr>
          <p:cNvPr id="31746" name="Rettangolo 1"/>
          <p:cNvSpPr>
            <a:spLocks noChangeArrowheads="1"/>
          </p:cNvSpPr>
          <p:nvPr/>
        </p:nvSpPr>
        <p:spPr bwMode="auto">
          <a:xfrm>
            <a:off x="1500188" y="2420938"/>
            <a:ext cx="7040562" cy="1512887"/>
          </a:xfrm>
          <a:prstGeom prst="rect">
            <a:avLst/>
          </a:prstGeom>
          <a:noFill/>
          <a:ln w="50800" algn="ctr">
            <a:solidFill>
              <a:srgbClr val="C00000"/>
            </a:solidFill>
            <a:round/>
            <a:headEnd/>
            <a:tailEnd/>
          </a:ln>
        </p:spPr>
        <p:txBody>
          <a:bodyPr/>
          <a:lstStyle/>
          <a:p>
            <a:pPr defTabSz="914400" eaLnBrk="0" hangingPunct="0"/>
            <a:endParaRPr lang="it-IT" sz="2400" noProof="1">
              <a:latin typeface="Times New Roman" pitchFamily="18" charset="0"/>
            </a:endParaRPr>
          </a:p>
        </p:txBody>
      </p:sp>
      <p:pic>
        <p:nvPicPr>
          <p:cNvPr id="4" name="Picture 3" descr="Free first page">
            <a:hlinkClick r:id="rId2"/>
          </p:cNvPr>
          <p:cNvPicPr>
            <a:picLocks noChangeAspect="1" noChangeArrowheads="1"/>
          </p:cNvPicPr>
          <p:nvPr/>
        </p:nvPicPr>
        <p:blipFill>
          <a:blip r:embed="rId3"/>
          <a:srcRect l="50000" t="38904" b="52046"/>
          <a:stretch>
            <a:fillRect/>
          </a:stretch>
        </p:blipFill>
        <p:spPr bwMode="auto">
          <a:xfrm>
            <a:off x="1563688" y="2527300"/>
            <a:ext cx="6856412" cy="1262063"/>
          </a:xfrm>
          <a:prstGeom prst="rect">
            <a:avLst/>
          </a:prstGeom>
          <a:noFill/>
          <a:ln w="9525">
            <a:noFill/>
            <a:miter lim="800000"/>
            <a:headEnd/>
            <a:tailEnd/>
          </a:ln>
        </p:spPr>
      </p:pic>
    </p:spTree>
    <p:extLst>
      <p:ext uri="{BB962C8B-B14F-4D97-AF65-F5344CB8AC3E}">
        <p14:creationId xmlns:p14="http://schemas.microsoft.com/office/powerpoint/2010/main" val="21590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a:xfrm>
            <a:off x="0" y="285750"/>
            <a:ext cx="9144000" cy="914400"/>
          </a:xfrm>
        </p:spPr>
        <p:txBody>
          <a:bodyPr/>
          <a:lstStyle/>
          <a:p>
            <a:r>
              <a:rPr lang="it-IT" b="1" smtClean="0">
                <a:solidFill>
                  <a:srgbClr val="00CCFF"/>
                </a:solidFill>
                <a:latin typeface="Arial Narrow" pitchFamily="34" charset="0"/>
              </a:rPr>
              <a:t>Calcitonina aumentata: Falsi Positivi</a:t>
            </a:r>
          </a:p>
        </p:txBody>
      </p:sp>
      <p:sp>
        <p:nvSpPr>
          <p:cNvPr id="5" name="CasellaDiTesto 4"/>
          <p:cNvSpPr txBox="1"/>
          <p:nvPr/>
        </p:nvSpPr>
        <p:spPr>
          <a:xfrm>
            <a:off x="317500" y="1714500"/>
            <a:ext cx="8318500" cy="3370263"/>
          </a:xfrm>
          <a:prstGeom prst="rect">
            <a:avLst/>
          </a:prstGeom>
          <a:solidFill>
            <a:schemeClr val="bg1">
              <a:lumMod val="95000"/>
            </a:schemeClr>
          </a:solidFill>
        </p:spPr>
        <p:txBody>
          <a:bodyPr>
            <a:spAutoFit/>
          </a:bodyPr>
          <a:lstStyle/>
          <a:p>
            <a:pPr marL="457200" indent="-457200" fontAlgn="auto">
              <a:spcBef>
                <a:spcPts val="0"/>
              </a:spcBef>
              <a:spcAft>
                <a:spcPts val="0"/>
              </a:spcAft>
              <a:buClr>
                <a:srgbClr val="0341DD"/>
              </a:buClr>
              <a:buFont typeface="Arial"/>
              <a:buChar char="•"/>
              <a:defRPr/>
            </a:pPr>
            <a:r>
              <a:rPr lang="it-IT" sz="2800" dirty="0" err="1">
                <a:latin typeface="Arial Narrow"/>
                <a:cs typeface="Arial Narrow"/>
              </a:rPr>
              <a:t>Ipercalcemia</a:t>
            </a:r>
            <a:endParaRPr lang="it-IT" sz="2800" dirty="0">
              <a:latin typeface="Arial Narrow"/>
              <a:cs typeface="Arial Narrow"/>
            </a:endParaRPr>
          </a:p>
          <a:p>
            <a:pPr marL="171450" indent="-171450" fontAlgn="auto">
              <a:spcBef>
                <a:spcPts val="0"/>
              </a:spcBef>
              <a:spcAft>
                <a:spcPts val="0"/>
              </a:spcAft>
              <a:buClr>
                <a:srgbClr val="0341DD"/>
              </a:buClr>
              <a:buFont typeface="Arial"/>
              <a:buChar char="•"/>
              <a:defRPr/>
            </a:pPr>
            <a:endParaRPr lang="it-IT" sz="900" dirty="0">
              <a:latin typeface="Arial Narrow"/>
              <a:cs typeface="Arial Narrow"/>
            </a:endParaRPr>
          </a:p>
          <a:p>
            <a:pPr marL="457200" indent="-457200" fontAlgn="auto">
              <a:spcBef>
                <a:spcPts val="0"/>
              </a:spcBef>
              <a:spcAft>
                <a:spcPts val="0"/>
              </a:spcAft>
              <a:buClr>
                <a:srgbClr val="0341DD"/>
              </a:buClr>
              <a:buFont typeface="Arial"/>
              <a:buChar char="•"/>
              <a:defRPr/>
            </a:pPr>
            <a:r>
              <a:rPr lang="it-IT" sz="2800" dirty="0" err="1">
                <a:latin typeface="Arial Narrow"/>
                <a:cs typeface="Arial Narrow"/>
              </a:rPr>
              <a:t>Ipergastrinemia</a:t>
            </a:r>
            <a:endParaRPr lang="it-IT" sz="2800" dirty="0">
              <a:latin typeface="Arial Narrow"/>
              <a:cs typeface="Arial Narrow"/>
            </a:endParaRPr>
          </a:p>
          <a:p>
            <a:pPr marL="171450" indent="-171450" fontAlgn="auto">
              <a:spcBef>
                <a:spcPts val="0"/>
              </a:spcBef>
              <a:spcAft>
                <a:spcPts val="0"/>
              </a:spcAft>
              <a:buClr>
                <a:srgbClr val="0341DD"/>
              </a:buClr>
              <a:buFont typeface="Arial"/>
              <a:buChar char="•"/>
              <a:defRPr/>
            </a:pPr>
            <a:endParaRPr lang="it-IT" sz="900" dirty="0">
              <a:latin typeface="Arial Narrow"/>
              <a:cs typeface="Arial Narrow"/>
            </a:endParaRPr>
          </a:p>
          <a:p>
            <a:pPr marL="457200" indent="-457200" fontAlgn="auto">
              <a:spcBef>
                <a:spcPts val="0"/>
              </a:spcBef>
              <a:spcAft>
                <a:spcPts val="0"/>
              </a:spcAft>
              <a:buClr>
                <a:srgbClr val="0341DD"/>
              </a:buClr>
              <a:buFont typeface="Arial"/>
              <a:buChar char="•"/>
              <a:defRPr/>
            </a:pPr>
            <a:r>
              <a:rPr lang="it-IT" sz="2800" dirty="0">
                <a:latin typeface="Arial Narrow"/>
                <a:cs typeface="Arial Narrow"/>
              </a:rPr>
              <a:t>IRC</a:t>
            </a:r>
          </a:p>
          <a:p>
            <a:pPr marL="171450" indent="-171450" fontAlgn="auto">
              <a:spcBef>
                <a:spcPts val="0"/>
              </a:spcBef>
              <a:spcAft>
                <a:spcPts val="0"/>
              </a:spcAft>
              <a:buClr>
                <a:srgbClr val="0341DD"/>
              </a:buClr>
              <a:buFont typeface="Arial"/>
              <a:buChar char="•"/>
              <a:defRPr/>
            </a:pPr>
            <a:endParaRPr lang="it-IT" sz="900" dirty="0">
              <a:latin typeface="Arial Narrow"/>
              <a:cs typeface="Arial Narrow"/>
            </a:endParaRPr>
          </a:p>
          <a:p>
            <a:pPr marL="457200" indent="-457200" fontAlgn="auto">
              <a:spcBef>
                <a:spcPts val="0"/>
              </a:spcBef>
              <a:spcAft>
                <a:spcPts val="0"/>
              </a:spcAft>
              <a:buClr>
                <a:srgbClr val="0341DD"/>
              </a:buClr>
              <a:buFont typeface="Arial"/>
              <a:buChar char="•"/>
              <a:defRPr/>
            </a:pPr>
            <a:r>
              <a:rPr lang="it-IT" sz="2800" dirty="0" err="1">
                <a:latin typeface="Arial Narrow"/>
                <a:cs typeface="Arial Narrow"/>
              </a:rPr>
              <a:t>Omeprazolo</a:t>
            </a:r>
            <a:endParaRPr lang="it-IT" sz="2800" dirty="0">
              <a:latin typeface="Arial Narrow"/>
              <a:cs typeface="Arial Narrow"/>
            </a:endParaRPr>
          </a:p>
          <a:p>
            <a:pPr marL="171450" indent="-171450" fontAlgn="auto">
              <a:spcBef>
                <a:spcPts val="0"/>
              </a:spcBef>
              <a:spcAft>
                <a:spcPts val="0"/>
              </a:spcAft>
              <a:buClr>
                <a:srgbClr val="0341DD"/>
              </a:buClr>
              <a:buFont typeface="Arial"/>
              <a:buChar char="•"/>
              <a:defRPr/>
            </a:pPr>
            <a:endParaRPr lang="it-IT" sz="900" dirty="0">
              <a:latin typeface="Arial Narrow"/>
              <a:cs typeface="Arial Narrow"/>
            </a:endParaRPr>
          </a:p>
          <a:p>
            <a:pPr marL="457200" indent="-457200" fontAlgn="auto">
              <a:spcBef>
                <a:spcPts val="0"/>
              </a:spcBef>
              <a:spcAft>
                <a:spcPts val="0"/>
              </a:spcAft>
              <a:buClr>
                <a:srgbClr val="0341DD"/>
              </a:buClr>
              <a:buFont typeface="Arial"/>
              <a:buChar char="•"/>
              <a:defRPr/>
            </a:pPr>
            <a:r>
              <a:rPr lang="it-IT" sz="2800" dirty="0">
                <a:latin typeface="Arial Narrow"/>
                <a:cs typeface="Arial Narrow"/>
              </a:rPr>
              <a:t>Beta-bloccanti</a:t>
            </a:r>
          </a:p>
          <a:p>
            <a:pPr marL="171450" indent="-171450" fontAlgn="auto">
              <a:spcBef>
                <a:spcPts val="0"/>
              </a:spcBef>
              <a:spcAft>
                <a:spcPts val="0"/>
              </a:spcAft>
              <a:buClr>
                <a:srgbClr val="0341DD"/>
              </a:buClr>
              <a:buFont typeface="Arial"/>
              <a:buChar char="•"/>
              <a:defRPr/>
            </a:pPr>
            <a:endParaRPr lang="it-IT" sz="900" dirty="0">
              <a:latin typeface="Arial Narrow"/>
              <a:cs typeface="Arial Narrow"/>
            </a:endParaRPr>
          </a:p>
          <a:p>
            <a:pPr marL="457200" indent="-457200" fontAlgn="auto">
              <a:spcBef>
                <a:spcPts val="0"/>
              </a:spcBef>
              <a:spcAft>
                <a:spcPts val="0"/>
              </a:spcAft>
              <a:buClr>
                <a:srgbClr val="0341DD"/>
              </a:buClr>
              <a:buFont typeface="Arial"/>
              <a:buChar char="•"/>
              <a:defRPr/>
            </a:pPr>
            <a:r>
              <a:rPr lang="it-IT" sz="2800" dirty="0" err="1">
                <a:latin typeface="Arial Narrow"/>
                <a:cs typeface="Arial Narrow"/>
              </a:rPr>
              <a:t>Glucocorticoidi</a:t>
            </a:r>
            <a:endParaRPr lang="it-IT" sz="2800" dirty="0">
              <a:latin typeface="Arial Narrow"/>
              <a:cs typeface="Arial Narrow"/>
            </a:endParaRPr>
          </a:p>
        </p:txBody>
      </p:sp>
      <p:sp>
        <p:nvSpPr>
          <p:cNvPr id="32771" name="Rettangolo 5"/>
          <p:cNvSpPr>
            <a:spLocks noChangeArrowheads="1"/>
          </p:cNvSpPr>
          <p:nvPr/>
        </p:nvSpPr>
        <p:spPr bwMode="auto">
          <a:xfrm>
            <a:off x="317500" y="5703888"/>
            <a:ext cx="8542338" cy="492125"/>
          </a:xfrm>
          <a:prstGeom prst="rect">
            <a:avLst/>
          </a:prstGeom>
          <a:noFill/>
          <a:ln w="9525">
            <a:noFill/>
            <a:miter lim="800000"/>
            <a:headEnd/>
            <a:tailEnd/>
          </a:ln>
        </p:spPr>
        <p:txBody>
          <a:bodyPr>
            <a:spAutoFit/>
          </a:bodyPr>
          <a:lstStyle/>
          <a:p>
            <a:pPr algn="ctr"/>
            <a:r>
              <a:rPr lang="en-US" sz="1400">
                <a:solidFill>
                  <a:srgbClr val="FF0000"/>
                </a:solidFill>
                <a:latin typeface="Calibri" pitchFamily="34" charset="0"/>
              </a:rPr>
              <a:t>Castro MR et al. Ann Intern Med. 2005;142(11):926; </a:t>
            </a:r>
            <a:r>
              <a:rPr lang="it-IT" sz="1400">
                <a:solidFill>
                  <a:srgbClr val="FF0000"/>
                </a:solidFill>
                <a:latin typeface="Calibri" pitchFamily="34" charset="0"/>
              </a:rPr>
              <a:t>Erdogan MF et al. J Endocrinol Invest. 2006 Oct;29(9):771-5</a:t>
            </a:r>
          </a:p>
          <a:p>
            <a:pPr algn="ctr"/>
            <a:endParaRPr lang="en-US" sz="1200">
              <a:latin typeface="Calibri" pitchFamily="34" charset="0"/>
            </a:endParaRPr>
          </a:p>
        </p:txBody>
      </p:sp>
    </p:spTree>
    <p:extLst>
      <p:ext uri="{BB962C8B-B14F-4D97-AF65-F5344CB8AC3E}">
        <p14:creationId xmlns:p14="http://schemas.microsoft.com/office/powerpoint/2010/main" val="392495013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995362"/>
          </a:xfrm>
          <a:noFill/>
          <a:ln>
            <a:noFill/>
          </a:ln>
        </p:spPr>
        <p:style>
          <a:lnRef idx="2">
            <a:schemeClr val="accent5">
              <a:shade val="50000"/>
            </a:schemeClr>
          </a:lnRef>
          <a:fillRef idx="1">
            <a:schemeClr val="accent5"/>
          </a:fillRef>
          <a:effectRef idx="0">
            <a:schemeClr val="accent5"/>
          </a:effectRef>
          <a:fontRef idx="minor">
            <a:schemeClr val="lt1"/>
          </a:fontRef>
        </p:style>
        <p:txBody>
          <a:bodyPr rtlCol="0">
            <a:noAutofit/>
          </a:bodyPr>
          <a:lstStyle/>
          <a:p>
            <a:pPr fontAlgn="auto">
              <a:spcAft>
                <a:spcPts val="0"/>
              </a:spcAft>
              <a:defRPr/>
            </a:pPr>
            <a:r>
              <a:rPr lang="it-IT" sz="5400" b="1" dirty="0" smtClean="0">
                <a:solidFill>
                  <a:srgbClr val="00CCFF"/>
                </a:solidFill>
                <a:latin typeface="Arial Narrow"/>
                <a:cs typeface="Arial Narrow"/>
              </a:rPr>
              <a:t>I SESSIONE: TESTA</a:t>
            </a:r>
            <a:endParaRPr lang="it-IT" sz="5400" b="1" dirty="0">
              <a:solidFill>
                <a:srgbClr val="00CCFF"/>
              </a:solidFill>
              <a:latin typeface="Arial Narrow"/>
              <a:cs typeface="Arial Narrow"/>
            </a:endParaRPr>
          </a:p>
        </p:txBody>
      </p:sp>
      <p:sp>
        <p:nvSpPr>
          <p:cNvPr id="15362" name="CasellaDiTesto 5"/>
          <p:cNvSpPr txBox="1">
            <a:spLocks noChangeArrowheads="1"/>
          </p:cNvSpPr>
          <p:nvPr/>
        </p:nvSpPr>
        <p:spPr bwMode="auto">
          <a:xfrm>
            <a:off x="487363" y="1270000"/>
            <a:ext cx="8218487" cy="830263"/>
          </a:xfrm>
          <a:prstGeom prst="rect">
            <a:avLst/>
          </a:prstGeom>
          <a:solidFill>
            <a:srgbClr val="FFFFFF">
              <a:alpha val="50980"/>
            </a:srgbClr>
          </a:solidFill>
          <a:ln w="9525">
            <a:noFill/>
            <a:miter lim="800000"/>
            <a:headEnd/>
            <a:tailEnd/>
          </a:ln>
        </p:spPr>
        <p:txBody>
          <a:bodyPr>
            <a:spAutoFit/>
          </a:bodyPr>
          <a:lstStyle/>
          <a:p>
            <a:pPr algn="ctr"/>
            <a:r>
              <a:rPr lang="it-IT" sz="4800" b="1">
                <a:solidFill>
                  <a:srgbClr val="00CCFF"/>
                </a:solidFill>
                <a:latin typeface="Arial Narrow" pitchFamily="34" charset="0"/>
              </a:rPr>
              <a:t>4° MODULO: Nodulo tiroideo</a:t>
            </a:r>
          </a:p>
        </p:txBody>
      </p:sp>
      <p:sp>
        <p:nvSpPr>
          <p:cNvPr id="15363" name="CasellaDiTesto 3"/>
          <p:cNvSpPr txBox="1">
            <a:spLocks noChangeArrowheads="1"/>
          </p:cNvSpPr>
          <p:nvPr/>
        </p:nvSpPr>
        <p:spPr bwMode="auto">
          <a:xfrm>
            <a:off x="942780" y="2706226"/>
            <a:ext cx="7763070" cy="2676525"/>
          </a:xfrm>
          <a:prstGeom prst="rect">
            <a:avLst/>
          </a:prstGeom>
          <a:noFill/>
          <a:ln w="9525">
            <a:noFill/>
            <a:miter lim="800000"/>
            <a:headEnd/>
            <a:tailEnd/>
          </a:ln>
        </p:spPr>
        <p:txBody>
          <a:bodyPr wrap="square">
            <a:spAutoFit/>
          </a:bodyPr>
          <a:lstStyle/>
          <a:p>
            <a:r>
              <a:rPr lang="it-IT" sz="2800" dirty="0">
                <a:latin typeface="Calibri" pitchFamily="34" charset="0"/>
              </a:rPr>
              <a:t>MMG Senior (Dr.ssa Mariangela Tosoni)</a:t>
            </a:r>
          </a:p>
          <a:p>
            <a:r>
              <a:rPr lang="it-IT" sz="2800" dirty="0">
                <a:latin typeface="Calibri" pitchFamily="34" charset="0"/>
              </a:rPr>
              <a:t>MMG in Formazione (Dr.ssa Giulia Zonno)</a:t>
            </a:r>
          </a:p>
          <a:p>
            <a:r>
              <a:rPr lang="it-IT" sz="2800" dirty="0">
                <a:latin typeface="Calibri" pitchFamily="34" charset="0"/>
              </a:rPr>
              <a:t>Clinico (Dr.ssa Anna </a:t>
            </a:r>
            <a:r>
              <a:rPr lang="it-IT" sz="2800" dirty="0" err="1">
                <a:latin typeface="Calibri" pitchFamily="34" charset="0"/>
              </a:rPr>
              <a:t>Burattin</a:t>
            </a:r>
            <a:r>
              <a:rPr lang="it-IT" sz="2800" dirty="0">
                <a:latin typeface="Calibri" pitchFamily="34" charset="0"/>
              </a:rPr>
              <a:t>)</a:t>
            </a:r>
          </a:p>
          <a:p>
            <a:r>
              <a:rPr lang="it-IT" sz="2800" dirty="0">
                <a:latin typeface="Calibri" pitchFamily="34" charset="0"/>
              </a:rPr>
              <a:t>Radiologo (Dr. Annunzio di Gaspare)</a:t>
            </a:r>
          </a:p>
          <a:p>
            <a:r>
              <a:rPr lang="it-IT" sz="2800" dirty="0">
                <a:latin typeface="Calibri" pitchFamily="34" charset="0"/>
              </a:rPr>
              <a:t>Medico Nucleare (Dr.ssa Beatrice Maria </a:t>
            </a:r>
            <a:r>
              <a:rPr lang="it-IT" sz="2800" dirty="0" err="1">
                <a:latin typeface="Calibri" pitchFamily="34" charset="0"/>
              </a:rPr>
              <a:t>Panarotto</a:t>
            </a:r>
            <a:r>
              <a:rPr lang="it-IT" sz="2800" dirty="0">
                <a:latin typeface="Calibri" pitchFamily="34" charset="0"/>
              </a:rPr>
              <a:t> </a:t>
            </a:r>
          </a:p>
          <a:p>
            <a:r>
              <a:rPr lang="it-IT" sz="2800" dirty="0">
                <a:latin typeface="Calibri" pitchFamily="34" charset="0"/>
              </a:rPr>
              <a:t>						e dr.ssa Valentina Zilioli)</a:t>
            </a:r>
          </a:p>
        </p:txBody>
      </p:sp>
      <p:pic>
        <p:nvPicPr>
          <p:cNvPr id="137217" name="Picture 1"/>
          <p:cNvPicPr>
            <a:picLocks noChangeAspect="1" noChangeArrowheads="1"/>
          </p:cNvPicPr>
          <p:nvPr/>
        </p:nvPicPr>
        <p:blipFill>
          <a:blip r:embed="rId2"/>
          <a:srcRect/>
          <a:stretch>
            <a:fillRect/>
          </a:stretch>
        </p:blipFill>
        <p:spPr bwMode="auto">
          <a:xfrm>
            <a:off x="753594" y="2706226"/>
            <a:ext cx="7763070" cy="2676525"/>
          </a:xfrm>
          <a:prstGeom prst="rect">
            <a:avLst/>
          </a:prstGeom>
          <a:noFill/>
          <a:ln w="9525">
            <a:noFill/>
            <a:miter lim="800000"/>
            <a:headEnd/>
            <a:tailEnd/>
          </a:ln>
        </p:spPr>
      </p:pic>
    </p:spTree>
    <p:extLst>
      <p:ext uri="{BB962C8B-B14F-4D97-AF65-F5344CB8AC3E}">
        <p14:creationId xmlns:p14="http://schemas.microsoft.com/office/powerpoint/2010/main" val="3618423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0" y="2159316"/>
            <a:ext cx="9143999" cy="1528624"/>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Ed ora al radiologo...</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3388365" y="5140162"/>
            <a:ext cx="2407839" cy="584775"/>
          </a:xfrm>
          <a:prstGeom prst="rect">
            <a:avLst/>
          </a:prstGeom>
          <a:noFill/>
        </p:spPr>
        <p:txBody>
          <a:bodyPr wrap="none" rtlCol="0">
            <a:spAutoFit/>
          </a:bodyPr>
          <a:lstStyle/>
          <a:p>
            <a:pPr algn="just"/>
            <a:r>
              <a:rPr lang="it-IT" sz="3200" i="1" dirty="0" smtClean="0">
                <a:latin typeface="Arial Narrow"/>
                <a:cs typeface="Arial Narrow"/>
              </a:rPr>
              <a:t>Dr. Di Gaspare</a:t>
            </a:r>
            <a:endParaRPr lang="it-IT" sz="3200" i="1" dirty="0">
              <a:latin typeface="Arial Narrow"/>
              <a:cs typeface="Arial Narrow"/>
            </a:endParaRPr>
          </a:p>
        </p:txBody>
      </p:sp>
    </p:spTree>
    <p:extLst>
      <p:ext uri="{BB962C8B-B14F-4D97-AF65-F5344CB8AC3E}">
        <p14:creationId xmlns:p14="http://schemas.microsoft.com/office/powerpoint/2010/main" val="333482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194" y="1988840"/>
            <a:ext cx="7936882" cy="1107996"/>
          </a:xfrm>
          <a:prstGeom prst="rect">
            <a:avLst/>
          </a:prstGeom>
          <a:noFill/>
        </p:spPr>
        <p:txBody>
          <a:bodyPr wrap="square" rtlCol="0">
            <a:spAutoFit/>
          </a:bodyPr>
          <a:lstStyle/>
          <a:p>
            <a:pPr algn="ctr"/>
            <a:r>
              <a:rPr lang="it-IT" sz="6600" b="1" dirty="0" smtClean="0">
                <a:solidFill>
                  <a:srgbClr val="00CCFF"/>
                </a:solidFill>
                <a:latin typeface="Arial Narrow"/>
                <a:cs typeface="Arial Narrow"/>
              </a:rPr>
              <a:t>Il ruolo dell’ecografia</a:t>
            </a:r>
            <a:endParaRPr lang="it-IT" sz="6600" b="1" dirty="0">
              <a:solidFill>
                <a:srgbClr val="00CCFF"/>
              </a:solidFill>
              <a:latin typeface="Arial Narrow"/>
              <a:cs typeface="Arial Narrow"/>
            </a:endParaRPr>
          </a:p>
        </p:txBody>
      </p:sp>
    </p:spTree>
    <p:extLst>
      <p:ext uri="{BB962C8B-B14F-4D97-AF65-F5344CB8AC3E}">
        <p14:creationId xmlns:p14="http://schemas.microsoft.com/office/powerpoint/2010/main" val="118889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05" name="Text Box 17"/>
          <p:cNvSpPr txBox="1">
            <a:spLocks noChangeArrowheads="1"/>
          </p:cNvSpPr>
          <p:nvPr/>
        </p:nvSpPr>
        <p:spPr bwMode="auto">
          <a:xfrm>
            <a:off x="846667" y="1447801"/>
            <a:ext cx="3048000" cy="646331"/>
          </a:xfrm>
          <a:prstGeom prst="rect">
            <a:avLst/>
          </a:prstGeom>
          <a:noFill/>
          <a:ln w="12700">
            <a:solidFill>
              <a:srgbClr val="618FFD"/>
            </a:solidFill>
            <a:miter lim="800000"/>
            <a:headEnd/>
            <a:tailEnd/>
          </a:ln>
          <a:effectLst/>
        </p:spPr>
        <p:txBody>
          <a:bodyPr>
            <a:spAutoFit/>
          </a:bodyPr>
          <a:lstStyle/>
          <a:p>
            <a:pPr algn="ctr">
              <a:defRPr/>
            </a:pPr>
            <a:r>
              <a:rPr lang="it-IT" dirty="0">
                <a:latin typeface="+mj-lt"/>
                <a:ea typeface="ＭＳ Ｐゴシック" pitchFamily="-1" charset="-128"/>
                <a:cs typeface="ＭＳ Ｐゴシック" pitchFamily="-1" charset="-128"/>
              </a:rPr>
              <a:t>Alterazioni diffuse o </a:t>
            </a:r>
          </a:p>
          <a:p>
            <a:pPr algn="ctr">
              <a:defRPr/>
            </a:pPr>
            <a:r>
              <a:rPr lang="it-IT" dirty="0">
                <a:latin typeface="+mj-lt"/>
                <a:ea typeface="ＭＳ Ｐゴシック" pitchFamily="-1" charset="-128"/>
                <a:cs typeface="ＭＳ Ｐゴシック" pitchFamily="-1" charset="-128"/>
              </a:rPr>
              <a:t>focali non nodulari</a:t>
            </a:r>
          </a:p>
        </p:txBody>
      </p:sp>
      <p:sp>
        <p:nvSpPr>
          <p:cNvPr id="28" name="CasellaDiTesto 27"/>
          <p:cNvSpPr txBox="1">
            <a:spLocks noChangeArrowheads="1"/>
          </p:cNvSpPr>
          <p:nvPr/>
        </p:nvSpPr>
        <p:spPr bwMode="auto">
          <a:xfrm>
            <a:off x="0" y="4795897"/>
            <a:ext cx="9005977" cy="2062103"/>
          </a:xfrm>
          <a:prstGeom prst="rect">
            <a:avLst/>
          </a:prstGeom>
          <a:noFill/>
          <a:ln w="9525">
            <a:noFill/>
            <a:miter lim="800000"/>
            <a:headEnd/>
            <a:tailEnd/>
          </a:ln>
        </p:spPr>
        <p:txBody>
          <a:bodyPr wrap="square">
            <a:spAutoFit/>
          </a:bodyPr>
          <a:lstStyle/>
          <a:p>
            <a:r>
              <a:rPr lang="it-IT" b="1" dirty="0" smtClean="0">
                <a:effectLst>
                  <a:outerShdw blurRad="38100" dist="38100" dir="2700000" algn="tl">
                    <a:srgbClr val="000000">
                      <a:alpha val="43137"/>
                    </a:srgbClr>
                  </a:outerShdw>
                </a:effectLst>
                <a:latin typeface="Comic Sans MS" pitchFamily="-1" charset="0"/>
              </a:rPr>
              <a:t>	</a:t>
            </a:r>
            <a:r>
              <a:rPr lang="it-IT" sz="2600" b="1" dirty="0" smtClean="0">
                <a:solidFill>
                  <a:schemeClr val="tx2">
                    <a:lumMod val="60000"/>
                    <a:lumOff val="40000"/>
                  </a:schemeClr>
                </a:solidFill>
                <a:latin typeface="Arial Narrow" pitchFamily="34" charset="0"/>
              </a:rPr>
              <a:t>TC-RM</a:t>
            </a:r>
            <a:r>
              <a:rPr lang="it-IT" sz="2600" b="1" dirty="0">
                <a:solidFill>
                  <a:schemeClr val="tx2">
                    <a:lumMod val="60000"/>
                    <a:lumOff val="40000"/>
                  </a:schemeClr>
                </a:solidFill>
                <a:latin typeface="Arial Narrow" pitchFamily="34" charset="0"/>
              </a:rPr>
              <a:t>?</a:t>
            </a:r>
          </a:p>
          <a:p>
            <a:pPr>
              <a:lnSpc>
                <a:spcPct val="150000"/>
              </a:lnSpc>
            </a:pPr>
            <a:r>
              <a:rPr lang="it-IT" sz="2000" dirty="0">
                <a:latin typeface="Comic Sans MS" pitchFamily="-1" charset="0"/>
              </a:rPr>
              <a:t>	</a:t>
            </a:r>
            <a:r>
              <a:rPr lang="it-IT" sz="2000" dirty="0">
                <a:latin typeface="Arial Narrow" pitchFamily="34" charset="0"/>
                <a:cs typeface="Times New Roman" pitchFamily="18" charset="0"/>
              </a:rPr>
              <a:t>Non servono per caratterizzazione dei noduli e </a:t>
            </a:r>
            <a:r>
              <a:rPr lang="it-IT" sz="2000" dirty="0" err="1" smtClean="0">
                <a:latin typeface="Arial Narrow" pitchFamily="34" charset="0"/>
                <a:cs typeface="Times New Roman" pitchFamily="18" charset="0"/>
              </a:rPr>
              <a:t>stadiazione</a:t>
            </a:r>
            <a:r>
              <a:rPr lang="it-IT" sz="2000" dirty="0" smtClean="0">
                <a:latin typeface="Arial Narrow" pitchFamily="34" charset="0"/>
                <a:cs typeface="Times New Roman" pitchFamily="18" charset="0"/>
              </a:rPr>
              <a:t> </a:t>
            </a:r>
            <a:r>
              <a:rPr lang="it-IT" sz="2000" dirty="0">
                <a:latin typeface="Arial Narrow" pitchFamily="34" charset="0"/>
                <a:cs typeface="Times New Roman" pitchFamily="18" charset="0"/>
              </a:rPr>
              <a:t>di un Ca</a:t>
            </a:r>
          </a:p>
          <a:p>
            <a:pPr>
              <a:lnSpc>
                <a:spcPct val="150000"/>
              </a:lnSpc>
            </a:pPr>
            <a:r>
              <a:rPr lang="it-IT" sz="2000" dirty="0">
                <a:latin typeface="Arial Narrow" pitchFamily="34" charset="0"/>
                <a:cs typeface="Times New Roman" pitchFamily="18" charset="0"/>
              </a:rPr>
              <a:t>	Pianificazione chirurgica nei gozzi voluminosi (mediastinici</a:t>
            </a:r>
            <a:r>
              <a:rPr lang="it-IT" sz="2000" b="1" dirty="0">
                <a:latin typeface="Arial Narrow" pitchFamily="34" charset="0"/>
                <a:cs typeface="Times New Roman" pitchFamily="18" charset="0"/>
              </a:rPr>
              <a:t>)</a:t>
            </a:r>
            <a:r>
              <a:rPr lang="it-IT" sz="2000" b="1" dirty="0">
                <a:solidFill>
                  <a:schemeClr val="tx2">
                    <a:lumMod val="60000"/>
                    <a:lumOff val="40000"/>
                  </a:schemeClr>
                </a:solidFill>
                <a:latin typeface="Arial Narrow" pitchFamily="34" charset="0"/>
                <a:cs typeface="Times New Roman" pitchFamily="18" charset="0"/>
              </a:rPr>
              <a:t> </a:t>
            </a:r>
            <a:r>
              <a:rPr lang="it-IT" sz="2000" b="1" dirty="0">
                <a:solidFill>
                  <a:schemeClr val="tx2">
                    <a:lumMod val="60000"/>
                    <a:lumOff val="40000"/>
                  </a:schemeClr>
                </a:solidFill>
                <a:latin typeface="Wingdings" pitchFamily="-1" charset="2"/>
              </a:rPr>
              <a:t></a:t>
            </a:r>
            <a:r>
              <a:rPr lang="it-IT" sz="2400" b="1" dirty="0">
                <a:solidFill>
                  <a:schemeClr val="tx2">
                    <a:lumMod val="60000"/>
                    <a:lumOff val="40000"/>
                  </a:schemeClr>
                </a:solidFill>
                <a:latin typeface="Arial Narrow" pitchFamily="34" charset="0"/>
              </a:rPr>
              <a:t>TC senza </a:t>
            </a:r>
            <a:r>
              <a:rPr lang="it-IT" sz="2400" b="1" dirty="0" err="1">
                <a:solidFill>
                  <a:schemeClr val="tx2">
                    <a:lumMod val="60000"/>
                    <a:lumOff val="40000"/>
                  </a:schemeClr>
                </a:solidFill>
                <a:latin typeface="Arial Narrow" pitchFamily="34" charset="0"/>
              </a:rPr>
              <a:t>mdc</a:t>
            </a:r>
            <a:endParaRPr lang="it-IT" sz="2400" b="1" dirty="0">
              <a:solidFill>
                <a:schemeClr val="tx2">
                  <a:lumMod val="60000"/>
                  <a:lumOff val="40000"/>
                </a:schemeClr>
              </a:solidFill>
              <a:latin typeface="Arial Narrow" pitchFamily="34" charset="0"/>
            </a:endParaRPr>
          </a:p>
          <a:p>
            <a:pPr>
              <a:lnSpc>
                <a:spcPct val="150000"/>
              </a:lnSpc>
            </a:pPr>
            <a:r>
              <a:rPr lang="it-IT" sz="2000" dirty="0">
                <a:latin typeface="Comic Sans MS" pitchFamily="-1" charset="0"/>
              </a:rPr>
              <a:t>	</a:t>
            </a:r>
            <a:r>
              <a:rPr lang="it-IT" sz="2000" dirty="0">
                <a:latin typeface="Arial Narrow" pitchFamily="34" charset="0"/>
                <a:cs typeface="Times New Roman" pitchFamily="18" charset="0"/>
              </a:rPr>
              <a:t>Sospetta infiltrazione esofago-tracheale nei </a:t>
            </a:r>
            <a:r>
              <a:rPr lang="it-IT" sz="2000" dirty="0" smtClean="0">
                <a:latin typeface="Arial Narrow" pitchFamily="34" charset="0"/>
                <a:cs typeface="Times New Roman" pitchFamily="18" charset="0"/>
              </a:rPr>
              <a:t>Ca accertati (</a:t>
            </a:r>
            <a:r>
              <a:rPr lang="it-IT" sz="2000" dirty="0" err="1" smtClean="0">
                <a:latin typeface="Arial Narrow" pitchFamily="34" charset="0"/>
                <a:cs typeface="Times New Roman" pitchFamily="18" charset="0"/>
              </a:rPr>
              <a:t>anaplastici</a:t>
            </a:r>
            <a:r>
              <a:rPr lang="it-IT" sz="2000" dirty="0" smtClean="0">
                <a:latin typeface="Arial Narrow" pitchFamily="34" charset="0"/>
                <a:cs typeface="Times New Roman" pitchFamily="18" charset="0"/>
              </a:rPr>
              <a:t>)</a:t>
            </a:r>
            <a:r>
              <a:rPr lang="it-IT" sz="2000" b="1" dirty="0" smtClean="0">
                <a:solidFill>
                  <a:schemeClr val="tx2">
                    <a:lumMod val="60000"/>
                    <a:lumOff val="40000"/>
                  </a:schemeClr>
                </a:solidFill>
                <a:latin typeface="Wingdings" pitchFamily="-1" charset="2"/>
              </a:rPr>
              <a:t></a:t>
            </a:r>
            <a:r>
              <a:rPr lang="it-IT" sz="2000" b="1" dirty="0" smtClean="0">
                <a:solidFill>
                  <a:schemeClr val="tx2">
                    <a:lumMod val="60000"/>
                    <a:lumOff val="40000"/>
                  </a:schemeClr>
                </a:solidFill>
                <a:latin typeface="Comic Sans MS" pitchFamily="-1" charset="0"/>
              </a:rPr>
              <a:t> </a:t>
            </a:r>
            <a:r>
              <a:rPr lang="it-IT" sz="2400" b="1" dirty="0" smtClean="0">
                <a:solidFill>
                  <a:schemeClr val="tx2">
                    <a:lumMod val="60000"/>
                    <a:lumOff val="40000"/>
                  </a:schemeClr>
                </a:solidFill>
                <a:latin typeface="Arial Narrow" pitchFamily="34" charset="0"/>
              </a:rPr>
              <a:t>meglio RM</a:t>
            </a:r>
            <a:endParaRPr lang="it-IT" sz="2000" dirty="0">
              <a:latin typeface="Comic Sans MS" pitchFamily="-1" charset="0"/>
            </a:endParaRPr>
          </a:p>
        </p:txBody>
      </p:sp>
      <p:sp>
        <p:nvSpPr>
          <p:cNvPr id="17412" name="CasellaDiTesto 30"/>
          <p:cNvSpPr txBox="1">
            <a:spLocks noChangeArrowheads="1"/>
          </p:cNvSpPr>
          <p:nvPr/>
        </p:nvSpPr>
        <p:spPr bwMode="auto">
          <a:xfrm>
            <a:off x="135467" y="381001"/>
            <a:ext cx="8974667" cy="1446550"/>
          </a:xfrm>
          <a:prstGeom prst="rect">
            <a:avLst/>
          </a:prstGeom>
          <a:noFill/>
          <a:ln w="9525">
            <a:noFill/>
            <a:miter lim="800000"/>
            <a:headEnd/>
            <a:tailEnd/>
          </a:ln>
        </p:spPr>
        <p:txBody>
          <a:bodyPr>
            <a:spAutoFit/>
          </a:bodyPr>
          <a:lstStyle/>
          <a:p>
            <a:r>
              <a:rPr lang="it-IT" sz="2600" b="1" dirty="0">
                <a:solidFill>
                  <a:schemeClr val="tx2">
                    <a:lumMod val="60000"/>
                    <a:lumOff val="40000"/>
                  </a:schemeClr>
                </a:solidFill>
                <a:latin typeface="Arial Narrow" pitchFamily="34" charset="0"/>
              </a:rPr>
              <a:t>Ecografia</a:t>
            </a:r>
            <a:r>
              <a:rPr lang="it-IT" sz="2400" dirty="0">
                <a:solidFill>
                  <a:schemeClr val="tx2">
                    <a:lumMod val="60000"/>
                    <a:lumOff val="40000"/>
                  </a:schemeClr>
                </a:solidFill>
                <a:latin typeface="Arial Narrow" pitchFamily="34" charset="0"/>
              </a:rPr>
              <a:t> </a:t>
            </a:r>
            <a:r>
              <a:rPr lang="it-IT" sz="2400" b="1" dirty="0" smtClean="0">
                <a:solidFill>
                  <a:schemeClr val="tx2">
                    <a:lumMod val="60000"/>
                    <a:lumOff val="40000"/>
                  </a:schemeClr>
                </a:solidFill>
                <a:latin typeface="Times New Roman" pitchFamily="18" charset="0"/>
                <a:cs typeface="Times New Roman" pitchFamily="18" charset="0"/>
              </a:rPr>
              <a:t> </a:t>
            </a:r>
            <a:r>
              <a:rPr lang="it-IT" sz="2400" b="1" dirty="0" smtClean="0">
                <a:solidFill>
                  <a:schemeClr val="tx2">
                    <a:lumMod val="60000"/>
                    <a:lumOff val="40000"/>
                  </a:schemeClr>
                </a:solidFill>
                <a:latin typeface="Wingdings" pitchFamily="-1" charset="2"/>
              </a:rPr>
              <a:t></a:t>
            </a:r>
            <a:r>
              <a:rPr lang="it-IT" sz="2400" dirty="0" smtClean="0">
                <a:solidFill>
                  <a:schemeClr val="tx2">
                    <a:lumMod val="60000"/>
                    <a:lumOff val="40000"/>
                  </a:schemeClr>
                </a:solidFill>
                <a:latin typeface="Arial Narrow" pitchFamily="34" charset="0"/>
              </a:rPr>
              <a:t> </a:t>
            </a:r>
            <a:r>
              <a:rPr lang="it-IT" sz="2400" dirty="0">
                <a:latin typeface="Arial Narrow" pitchFamily="34" charset="0"/>
              </a:rPr>
              <a:t>Indagine fondamentale nella patologia tiroidea</a:t>
            </a:r>
          </a:p>
          <a:p>
            <a:r>
              <a:rPr lang="it-IT" sz="2400" dirty="0" smtClean="0">
                <a:latin typeface="Arial Narrow" pitchFamily="34" charset="0"/>
              </a:rPr>
              <a:t> Quali </a:t>
            </a:r>
            <a:r>
              <a:rPr lang="it-IT" sz="2400" dirty="0">
                <a:latin typeface="Arial Narrow" pitchFamily="34" charset="0"/>
              </a:rPr>
              <a:t>informazioni deve fornire:</a:t>
            </a:r>
          </a:p>
          <a:p>
            <a:r>
              <a:rPr lang="it-IT" dirty="0">
                <a:latin typeface="Comic Sans MS" pitchFamily="-1" charset="0"/>
              </a:rPr>
              <a:t>	</a:t>
            </a:r>
            <a:endParaRPr lang="it-IT" sz="2000" dirty="0">
              <a:latin typeface="Comic Sans MS" pitchFamily="-1" charset="0"/>
            </a:endParaRPr>
          </a:p>
          <a:p>
            <a:r>
              <a:rPr lang="it-IT" sz="2000" dirty="0">
                <a:latin typeface="Comic Sans MS" pitchFamily="-1" charset="0"/>
              </a:rPr>
              <a:t>	</a:t>
            </a:r>
          </a:p>
        </p:txBody>
      </p:sp>
      <p:sp>
        <p:nvSpPr>
          <p:cNvPr id="42" name="Text Box 17"/>
          <p:cNvSpPr txBox="1">
            <a:spLocks noChangeArrowheads="1"/>
          </p:cNvSpPr>
          <p:nvPr/>
        </p:nvSpPr>
        <p:spPr bwMode="auto">
          <a:xfrm>
            <a:off x="5858933" y="1245781"/>
            <a:ext cx="1354667" cy="369332"/>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Nodulo/i</a:t>
            </a:r>
          </a:p>
        </p:txBody>
      </p:sp>
      <p:grpSp>
        <p:nvGrpSpPr>
          <p:cNvPr id="2" name="Gruppo 67"/>
          <p:cNvGrpSpPr>
            <a:grpSpLocks/>
          </p:cNvGrpSpPr>
          <p:nvPr/>
        </p:nvGrpSpPr>
        <p:grpSpPr bwMode="auto">
          <a:xfrm>
            <a:off x="4639733" y="2057401"/>
            <a:ext cx="4199467" cy="1512332"/>
            <a:chOff x="5219700" y="2057400"/>
            <a:chExt cx="4724400" cy="1512051"/>
          </a:xfrm>
        </p:grpSpPr>
        <p:cxnSp>
          <p:nvCxnSpPr>
            <p:cNvPr id="17426" name="Connettore 1 42"/>
            <p:cNvCxnSpPr>
              <a:cxnSpLocks noChangeShapeType="1"/>
            </p:cNvCxnSpPr>
            <p:nvPr/>
          </p:nvCxnSpPr>
          <p:spPr bwMode="auto">
            <a:xfrm>
              <a:off x="7962900" y="2057400"/>
              <a:ext cx="822960" cy="822960"/>
            </a:xfrm>
            <a:prstGeom prst="line">
              <a:avLst/>
            </a:prstGeom>
            <a:noFill/>
            <a:ln w="38100">
              <a:solidFill>
                <a:srgbClr val="618FFD"/>
              </a:solidFill>
              <a:round/>
              <a:headEnd/>
              <a:tailEnd type="triangle" w="lg" len="med"/>
            </a:ln>
          </p:spPr>
        </p:cxnSp>
        <p:cxnSp>
          <p:nvCxnSpPr>
            <p:cNvPr id="17427" name="Connettore 1 46"/>
            <p:cNvCxnSpPr>
              <a:cxnSpLocks noChangeShapeType="1"/>
            </p:cNvCxnSpPr>
            <p:nvPr/>
          </p:nvCxnSpPr>
          <p:spPr bwMode="auto">
            <a:xfrm rot="5400000">
              <a:off x="6226810" y="2117090"/>
              <a:ext cx="881380" cy="762000"/>
            </a:xfrm>
            <a:prstGeom prst="line">
              <a:avLst/>
            </a:prstGeom>
            <a:noFill/>
            <a:ln w="38100">
              <a:solidFill>
                <a:srgbClr val="618FFD"/>
              </a:solidFill>
              <a:round/>
              <a:headEnd/>
              <a:tailEnd type="triangle" w="lg" len="med"/>
            </a:ln>
          </p:spPr>
        </p:cxnSp>
        <p:sp>
          <p:nvSpPr>
            <p:cNvPr id="49" name="Text Box 17"/>
            <p:cNvSpPr txBox="1">
              <a:spLocks noChangeArrowheads="1"/>
            </p:cNvSpPr>
            <p:nvPr/>
          </p:nvSpPr>
          <p:spPr bwMode="auto">
            <a:xfrm>
              <a:off x="52197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solido</a:t>
              </a:r>
            </a:p>
          </p:txBody>
        </p:sp>
        <p:sp>
          <p:nvSpPr>
            <p:cNvPr id="50" name="Text Box 17"/>
            <p:cNvSpPr txBox="1">
              <a:spLocks noChangeArrowheads="1"/>
            </p:cNvSpPr>
            <p:nvPr/>
          </p:nvSpPr>
          <p:spPr bwMode="auto">
            <a:xfrm>
              <a:off x="68199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misto</a:t>
              </a:r>
            </a:p>
          </p:txBody>
        </p:sp>
        <p:sp>
          <p:nvSpPr>
            <p:cNvPr id="51" name="Text Box 17"/>
            <p:cNvSpPr txBox="1">
              <a:spLocks noChangeArrowheads="1"/>
            </p:cNvSpPr>
            <p:nvPr/>
          </p:nvSpPr>
          <p:spPr bwMode="auto">
            <a:xfrm>
              <a:off x="8420100" y="3200188"/>
              <a:ext cx="1524000" cy="369263"/>
            </a:xfrm>
            <a:prstGeom prst="rect">
              <a:avLst/>
            </a:prstGeom>
            <a:noFill/>
            <a:ln w="12700">
              <a:solidFill>
                <a:srgbClr val="618FFD"/>
              </a:solidFill>
              <a:miter lim="800000"/>
              <a:headEnd/>
              <a:tailEnd/>
            </a:ln>
            <a:effectLst/>
          </p:spPr>
          <p:txBody>
            <a:bodyPr>
              <a:spAutoFit/>
            </a:bodyPr>
            <a:lstStyle/>
            <a:p>
              <a:pPr algn="ctr">
                <a:defRPr/>
              </a:pPr>
              <a:r>
                <a:rPr lang="it-IT" dirty="0">
                  <a:latin typeface="+mn-lt"/>
                  <a:ea typeface="ＭＳ Ｐゴシック" pitchFamily="-1" charset="-128"/>
                  <a:cs typeface="ＭＳ Ｐゴシック" pitchFamily="-1" charset="-128"/>
                </a:rPr>
                <a:t>cistico</a:t>
              </a:r>
            </a:p>
          </p:txBody>
        </p:sp>
        <p:cxnSp>
          <p:nvCxnSpPr>
            <p:cNvPr id="17431" name="Connettore 1 51"/>
            <p:cNvCxnSpPr>
              <a:cxnSpLocks noChangeShapeType="1"/>
            </p:cNvCxnSpPr>
            <p:nvPr/>
          </p:nvCxnSpPr>
          <p:spPr bwMode="auto">
            <a:xfrm rot="5400000">
              <a:off x="6973094" y="2590006"/>
              <a:ext cx="1066800" cy="1588"/>
            </a:xfrm>
            <a:prstGeom prst="line">
              <a:avLst/>
            </a:prstGeom>
            <a:noFill/>
            <a:ln w="38100">
              <a:solidFill>
                <a:srgbClr val="618FFD"/>
              </a:solidFill>
              <a:round/>
              <a:headEnd/>
              <a:tailEnd type="triangle" w="lg" len="med"/>
            </a:ln>
          </p:spPr>
        </p:cxnSp>
      </p:grpSp>
      <p:sp>
        <p:nvSpPr>
          <p:cNvPr id="55" name="Rettangolo 54"/>
          <p:cNvSpPr>
            <a:spLocks noChangeArrowheads="1"/>
          </p:cNvSpPr>
          <p:nvPr/>
        </p:nvSpPr>
        <p:spPr bwMode="auto">
          <a:xfrm>
            <a:off x="4368800" y="1639186"/>
            <a:ext cx="4097867" cy="369332"/>
          </a:xfrm>
          <a:prstGeom prst="rect">
            <a:avLst/>
          </a:prstGeom>
          <a:noFill/>
          <a:ln w="9525">
            <a:noFill/>
            <a:miter lim="800000"/>
            <a:headEnd/>
            <a:tailEnd/>
          </a:ln>
        </p:spPr>
        <p:txBody>
          <a:bodyPr>
            <a:spAutoFit/>
          </a:bodyPr>
          <a:lstStyle/>
          <a:p>
            <a:pPr marL="742950" lvl="1" indent="-285750" algn="ctr" eaLnBrk="0" hangingPunct="0">
              <a:spcBef>
                <a:spcPct val="20000"/>
              </a:spcBef>
              <a:buClr>
                <a:srgbClr val="66CCFF"/>
              </a:buClr>
              <a:buSzPct val="80000"/>
            </a:pPr>
            <a:r>
              <a:rPr lang="it-IT" dirty="0">
                <a:latin typeface="+mj-lt"/>
                <a:ea typeface="ＭＳ Ｐゴシック" pitchFamily="-1" charset="-128"/>
              </a:rPr>
              <a:t>Dimensioni  e Morfologia</a:t>
            </a:r>
          </a:p>
        </p:txBody>
      </p:sp>
      <p:grpSp>
        <p:nvGrpSpPr>
          <p:cNvPr id="3" name="Gruppo 68"/>
          <p:cNvGrpSpPr>
            <a:grpSpLocks/>
          </p:cNvGrpSpPr>
          <p:nvPr/>
        </p:nvGrpSpPr>
        <p:grpSpPr bwMode="auto">
          <a:xfrm>
            <a:off x="1253067" y="3184526"/>
            <a:ext cx="3115733" cy="766207"/>
            <a:chOff x="1409700" y="3184525"/>
            <a:chExt cx="3505202" cy="765941"/>
          </a:xfrm>
        </p:grpSpPr>
        <p:grpSp>
          <p:nvGrpSpPr>
            <p:cNvPr id="4" name="Group 28"/>
            <p:cNvGrpSpPr>
              <a:grpSpLocks/>
            </p:cNvGrpSpPr>
            <p:nvPr/>
          </p:nvGrpSpPr>
          <p:grpSpPr bwMode="auto">
            <a:xfrm>
              <a:off x="1409700" y="3184525"/>
              <a:ext cx="1739900" cy="549275"/>
              <a:chOff x="1244" y="3568"/>
              <a:chExt cx="1096" cy="346"/>
            </a:xfrm>
          </p:grpSpPr>
          <p:sp>
            <p:nvSpPr>
              <p:cNvPr id="39" name="Text Box 17"/>
              <p:cNvSpPr txBox="1">
                <a:spLocks noChangeArrowheads="1"/>
              </p:cNvSpPr>
              <p:nvPr/>
            </p:nvSpPr>
            <p:spPr bwMode="auto">
              <a:xfrm>
                <a:off x="1510" y="3600"/>
                <a:ext cx="533" cy="252"/>
              </a:xfrm>
              <a:prstGeom prst="rect">
                <a:avLst/>
              </a:prstGeom>
              <a:noFill/>
              <a:ln w="12700">
                <a:noFill/>
                <a:miter lim="800000"/>
                <a:headEnd/>
                <a:tailEnd/>
              </a:ln>
              <a:effectLst/>
            </p:spPr>
            <p:txBody>
              <a:bodyPr wrap="none">
                <a:spAutoFit/>
              </a:bodyPr>
              <a:lstStyle/>
              <a:p>
                <a:pPr defTabSz="762000" eaLnBrk="0" hangingPunct="0">
                  <a:defRPr/>
                </a:pPr>
                <a:r>
                  <a:rPr lang="it-IT" sz="2000" dirty="0" smtClean="0">
                    <a:solidFill>
                      <a:srgbClr val="FF0000"/>
                    </a:solidFill>
                    <a:latin typeface="+mn-lt"/>
                    <a:cs typeface="+mn-cs"/>
                  </a:rPr>
                  <a:t>FNAC</a:t>
                </a:r>
                <a:endParaRPr lang="it-IT" sz="2000" dirty="0">
                  <a:solidFill>
                    <a:srgbClr val="FF0000"/>
                  </a:solidFill>
                  <a:latin typeface="+mn-lt"/>
                  <a:cs typeface="+mn-cs"/>
                </a:endParaRPr>
              </a:p>
            </p:txBody>
          </p:sp>
          <p:sp>
            <p:nvSpPr>
              <p:cNvPr id="40" name="Rectangle 23"/>
              <p:cNvSpPr>
                <a:spLocks noChangeArrowheads="1"/>
              </p:cNvSpPr>
              <p:nvPr/>
            </p:nvSpPr>
            <p:spPr bwMode="auto">
              <a:xfrm>
                <a:off x="1244" y="3568"/>
                <a:ext cx="1096" cy="346"/>
              </a:xfrm>
              <a:prstGeom prst="rect">
                <a:avLst/>
              </a:prstGeom>
              <a:noFill/>
              <a:ln w="12700">
                <a:solidFill>
                  <a:schemeClr val="tx1"/>
                </a:solidFill>
                <a:miter lim="800000"/>
                <a:headEnd/>
                <a:tailEnd/>
              </a:ln>
              <a:effectLst/>
            </p:spPr>
            <p:txBody>
              <a:bodyPr wrap="none" anchor="ctr"/>
              <a:lstStyle/>
              <a:p>
                <a:pPr eaLnBrk="0" hangingPunct="0">
                  <a:defRPr/>
                </a:pPr>
                <a:endParaRPr lang="it-IT">
                  <a:latin typeface="+mn-lt"/>
                  <a:cs typeface="+mn-cs"/>
                </a:endParaRPr>
              </a:p>
            </p:txBody>
          </p:sp>
        </p:grpSp>
        <p:cxnSp>
          <p:nvCxnSpPr>
            <p:cNvPr id="17422" name="Connettore 7 59"/>
            <p:cNvCxnSpPr>
              <a:cxnSpLocks noChangeShapeType="1"/>
            </p:cNvCxnSpPr>
            <p:nvPr/>
          </p:nvCxnSpPr>
          <p:spPr bwMode="auto">
            <a:xfrm rot="10800000" flipV="1">
              <a:off x="3543301" y="3352798"/>
              <a:ext cx="1371601" cy="228601"/>
            </a:xfrm>
            <a:prstGeom prst="curvedConnector3">
              <a:avLst>
                <a:gd name="adj1" fmla="val 50000"/>
              </a:avLst>
            </a:prstGeom>
            <a:noFill/>
            <a:ln w="57150">
              <a:solidFill>
                <a:srgbClr val="618FFD"/>
              </a:solidFill>
              <a:round/>
              <a:headEnd/>
              <a:tailEnd type="triangle" w="lg" len="med"/>
            </a:ln>
          </p:spPr>
        </p:cxnSp>
        <p:sp>
          <p:nvSpPr>
            <p:cNvPr id="67" name="CasellaDiTesto 66"/>
            <p:cNvSpPr txBox="1"/>
            <p:nvPr/>
          </p:nvSpPr>
          <p:spPr>
            <a:xfrm>
              <a:off x="3848101" y="3581262"/>
              <a:ext cx="838200" cy="369204"/>
            </a:xfrm>
            <a:prstGeom prst="rect">
              <a:avLst/>
            </a:prstGeom>
            <a:noFill/>
          </p:spPr>
          <p:txBody>
            <a:bodyPr>
              <a:spAutoFit/>
            </a:bodyPr>
            <a:lstStyle/>
            <a:p>
              <a:pPr>
                <a:defRPr/>
              </a:pPr>
              <a:r>
                <a:rPr lang="it-IT" dirty="0">
                  <a:latin typeface="+mn-lt"/>
                  <a:ea typeface="Arial" pitchFamily="-1" charset="0"/>
                  <a:cs typeface="Arial" pitchFamily="-1" charset="0"/>
                </a:rPr>
                <a:t>+/-</a:t>
              </a:r>
            </a:p>
          </p:txBody>
        </p:sp>
      </p:grpSp>
    </p:spTree>
    <p:extLst>
      <p:ext uri="{BB962C8B-B14F-4D97-AF65-F5344CB8AC3E}">
        <p14:creationId xmlns:p14="http://schemas.microsoft.com/office/powerpoint/2010/main" val="204390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105"/>
                                        </p:tgtEl>
                                        <p:attrNameLst>
                                          <p:attrName>style.visibility</p:attrName>
                                        </p:attrNameLst>
                                      </p:cBhvr>
                                      <p:to>
                                        <p:strVal val="visible"/>
                                      </p:to>
                                    </p:set>
                                    <p:animEffect transition="in" filter="wipe(left)">
                                      <p:cBhvr>
                                        <p:cTn id="7" dur="500"/>
                                        <p:tgtEl>
                                          <p:spTgt spid="217105"/>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500"/>
                                        <p:tgtEl>
                                          <p:spTgt spid="55"/>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200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5" grpId="0" animBg="1"/>
      <p:bldP spid="28" grpId="0"/>
      <p:bldP spid="42" grpId="0" animBg="1"/>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711200" y="0"/>
            <a:ext cx="7848600" cy="914400"/>
          </a:xfrm>
        </p:spPr>
        <p:txBody>
          <a:bodyPr>
            <a:normAutofit/>
          </a:bodyPr>
          <a:lstStyle/>
          <a:p>
            <a:r>
              <a:rPr lang="it-IT" sz="4800" b="1" dirty="0" smtClean="0">
                <a:solidFill>
                  <a:srgbClr val="00CCFF"/>
                </a:solidFill>
                <a:latin typeface="Arial Narrow"/>
                <a:ea typeface="ＭＳ Ｐゴシック" pitchFamily="-1" charset="-128"/>
                <a:cs typeface="Arial Narrow"/>
              </a:rPr>
              <a:t>ECOGRAFIA: FNAC quando? </a:t>
            </a:r>
          </a:p>
        </p:txBody>
      </p:sp>
      <p:sp>
        <p:nvSpPr>
          <p:cNvPr id="25" name="Segnaposto contenuto 2"/>
          <p:cNvSpPr txBox="1">
            <a:spLocks/>
          </p:cNvSpPr>
          <p:nvPr/>
        </p:nvSpPr>
        <p:spPr bwMode="auto">
          <a:xfrm>
            <a:off x="237067" y="1273175"/>
            <a:ext cx="8466667" cy="5334000"/>
          </a:xfrm>
          <a:prstGeom prst="rect">
            <a:avLst/>
          </a:prstGeom>
          <a:noFill/>
          <a:ln w="12700">
            <a:noFill/>
            <a:miter lim="800000"/>
            <a:headEnd/>
            <a:tailEnd/>
          </a:ln>
        </p:spPr>
        <p:txBody>
          <a:bodyPr lIns="90487" tIns="44450" rIns="90487" bIns="44450"/>
          <a:lstStyle/>
          <a:p>
            <a:pPr marL="285750" indent="-285750" algn="just" eaLnBrk="0" hangingPunct="0">
              <a:spcBef>
                <a:spcPct val="20000"/>
              </a:spcBef>
              <a:buClr>
                <a:srgbClr val="0341DD"/>
              </a:buClr>
              <a:buSzPct val="100000"/>
            </a:pPr>
            <a:r>
              <a:rPr lang="it-IT" sz="2400" b="1" dirty="0">
                <a:solidFill>
                  <a:schemeClr val="tx2">
                    <a:lumMod val="60000"/>
                    <a:lumOff val="40000"/>
                  </a:schemeClr>
                </a:solidFill>
                <a:latin typeface="Arial Narrow"/>
                <a:ea typeface="ＭＳ Ｐゴシック" pitchFamily="-1" charset="-128"/>
                <a:cs typeface="Arial Narrow"/>
              </a:rPr>
              <a:t>Criteri </a:t>
            </a:r>
            <a:r>
              <a:rPr lang="it-IT" sz="2400" b="1" dirty="0" smtClean="0">
                <a:solidFill>
                  <a:schemeClr val="tx2">
                    <a:lumMod val="60000"/>
                    <a:lumOff val="40000"/>
                  </a:schemeClr>
                </a:solidFill>
                <a:latin typeface="Arial Narrow"/>
                <a:ea typeface="ＭＳ Ｐゴシック" pitchFamily="-1" charset="-128"/>
                <a:cs typeface="Arial Narrow"/>
              </a:rPr>
              <a:t>ecografici </a:t>
            </a:r>
            <a:r>
              <a:rPr lang="it-IT" sz="2400" b="1" dirty="0">
                <a:solidFill>
                  <a:schemeClr val="tx2">
                    <a:lumMod val="60000"/>
                    <a:lumOff val="40000"/>
                  </a:schemeClr>
                </a:solidFill>
                <a:latin typeface="Arial Narrow"/>
                <a:ea typeface="ＭＳ Ｐゴシック" pitchFamily="-1" charset="-128"/>
                <a:cs typeface="Arial Narrow"/>
              </a:rPr>
              <a:t>di malignità: </a:t>
            </a:r>
          </a:p>
          <a:p>
            <a:pPr marL="285750" indent="-285750" algn="just" eaLnBrk="0" hangingPunct="0">
              <a:spcBef>
                <a:spcPct val="20000"/>
              </a:spcBef>
              <a:buClr>
                <a:srgbClr val="0341DD"/>
              </a:buClr>
              <a:buSzPct val="100000"/>
              <a:buFont typeface="Wingdings" pitchFamily="2" charset="2"/>
              <a:buChar char="§"/>
            </a:pPr>
            <a:r>
              <a:rPr lang="it-IT" sz="2000" dirty="0">
                <a:latin typeface="Arial Narrow"/>
                <a:ea typeface="ＭＳ Ｐゴシック" pitchFamily="-1" charset="-128"/>
                <a:cs typeface="Arial Narrow"/>
              </a:rPr>
              <a:t>Nodulo solido</a:t>
            </a:r>
          </a:p>
          <a:p>
            <a:pPr marL="742950" lvl="1" indent="-285750" eaLnBrk="0" hangingPunct="0">
              <a:lnSpc>
                <a:spcPct val="200000"/>
              </a:lnSpc>
              <a:spcBef>
                <a:spcPct val="20000"/>
              </a:spcBef>
              <a:buClr>
                <a:srgbClr val="0341DD"/>
              </a:buClr>
              <a:buSzPct val="80000"/>
              <a:buFont typeface="Wingdings" pitchFamily="2" charset="2"/>
              <a:buChar char="§"/>
            </a:pPr>
            <a:r>
              <a:rPr lang="it-IT" sz="2000" dirty="0" err="1" smtClean="0">
                <a:latin typeface="Arial Narrow"/>
                <a:ea typeface="ＭＳ Ｐゴシック" pitchFamily="-1" charset="-128"/>
                <a:cs typeface="Arial Narrow"/>
              </a:rPr>
              <a:t>Ipoecogenicità</a:t>
            </a:r>
            <a:r>
              <a:rPr lang="it-IT" sz="2000" dirty="0" smtClean="0">
                <a:latin typeface="Arial Narrow"/>
                <a:ea typeface="ＭＳ Ｐゴシック" pitchFamily="-1" charset="-128"/>
                <a:cs typeface="Arial Narrow"/>
              </a:rPr>
              <a:t> marcata, </a:t>
            </a:r>
            <a:endParaRPr lang="it-IT" sz="2000" dirty="0">
              <a:latin typeface="Arial Narrow"/>
              <a:ea typeface="ＭＳ Ｐゴシック" pitchFamily="-1" charset="-128"/>
              <a:cs typeface="Arial Narrow"/>
            </a:endParaRPr>
          </a:p>
          <a:p>
            <a:pPr marL="742950" lvl="1" indent="-285750" eaLnBrk="0" hangingPunct="0">
              <a:lnSpc>
                <a:spcPct val="200000"/>
              </a:lnSpc>
              <a:spcBef>
                <a:spcPct val="20000"/>
              </a:spcBef>
              <a:buClr>
                <a:srgbClr val="0341DD"/>
              </a:buClr>
              <a:buSzPct val="80000"/>
              <a:buFont typeface="Wingdings" pitchFamily="2" charset="2"/>
              <a:buChar char="§"/>
            </a:pPr>
            <a:r>
              <a:rPr lang="it-IT" sz="2000" dirty="0" err="1" smtClean="0">
                <a:latin typeface="Arial Narrow"/>
                <a:ea typeface="ＭＳ Ｐゴシック" pitchFamily="-1" charset="-128"/>
                <a:cs typeface="Arial Narrow"/>
              </a:rPr>
              <a:t>Microcalcificazioni</a:t>
            </a:r>
            <a:r>
              <a:rPr lang="it-IT" sz="2000" dirty="0" smtClean="0">
                <a:latin typeface="Arial Narrow"/>
                <a:ea typeface="ＭＳ Ｐゴシック" pitchFamily="-1" charset="-128"/>
                <a:cs typeface="Arial Narrow"/>
              </a:rPr>
              <a:t> &lt; 2 mm, sparse, </a:t>
            </a:r>
            <a:endParaRPr lang="it-IT" sz="2000" dirty="0">
              <a:latin typeface="Arial Narrow"/>
              <a:ea typeface="ＭＳ Ｐゴシック" pitchFamily="-1" charset="-128"/>
              <a:cs typeface="Arial Narrow"/>
            </a:endParaRPr>
          </a:p>
          <a:p>
            <a:pPr marL="742950" lvl="1" indent="-285750" eaLnBrk="0" hangingPunct="0">
              <a:lnSpc>
                <a:spcPct val="200000"/>
              </a:lnSpc>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margini sfumati e irregolari, </a:t>
            </a:r>
          </a:p>
          <a:p>
            <a:pPr marL="742950" lvl="1" indent="-285750" eaLnBrk="0" hangingPunct="0">
              <a:lnSpc>
                <a:spcPct val="200000"/>
              </a:lnSpc>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diametro AP &gt; </a:t>
            </a:r>
            <a:r>
              <a:rPr lang="it-IT" sz="2000" dirty="0" smtClean="0">
                <a:latin typeface="Arial Narrow"/>
                <a:ea typeface="ＭＳ Ｐゴシック" pitchFamily="-1" charset="-128"/>
                <a:cs typeface="Arial Narrow"/>
              </a:rPr>
              <a:t>trasversale</a:t>
            </a:r>
          </a:p>
          <a:p>
            <a:pPr marL="742950" lvl="1" indent="-285750" eaLnBrk="0" hangingPunct="0">
              <a:lnSpc>
                <a:spcPct val="200000"/>
              </a:lnSpc>
              <a:spcBef>
                <a:spcPct val="20000"/>
              </a:spcBef>
              <a:buClr>
                <a:srgbClr val="0341DD"/>
              </a:buClr>
              <a:buSzPct val="80000"/>
              <a:buFont typeface="Wingdings" pitchFamily="2" charset="2"/>
              <a:buChar char="§"/>
            </a:pPr>
            <a:r>
              <a:rPr lang="it-IT" sz="2000" dirty="0" smtClean="0">
                <a:latin typeface="Arial Narrow"/>
                <a:ea typeface="ＭＳ Ｐゴシック" pitchFamily="-1" charset="-128"/>
                <a:cs typeface="Arial Narrow"/>
              </a:rPr>
              <a:t>vascolarizzazione </a:t>
            </a:r>
            <a:r>
              <a:rPr lang="it-IT" sz="2000" dirty="0" err="1" smtClean="0">
                <a:latin typeface="Arial Narrow"/>
                <a:ea typeface="ＭＳ Ｐゴシック" pitchFamily="-1" charset="-128"/>
                <a:cs typeface="Arial Narrow"/>
              </a:rPr>
              <a:t>intranodulare</a:t>
            </a:r>
            <a:r>
              <a:rPr lang="it-IT" sz="2000" dirty="0" smtClean="0">
                <a:latin typeface="Arial Narrow"/>
                <a:ea typeface="ＭＳ Ｐゴシック" pitchFamily="-1" charset="-128"/>
                <a:cs typeface="Arial Narrow"/>
              </a:rPr>
              <a:t> al </a:t>
            </a:r>
            <a:r>
              <a:rPr lang="it-IT" sz="2000" dirty="0" err="1" smtClean="0">
                <a:latin typeface="Arial Narrow"/>
                <a:ea typeface="ＭＳ Ｐゴシック" pitchFamily="-1" charset="-128"/>
                <a:cs typeface="Arial Narrow"/>
              </a:rPr>
              <a:t>CD</a:t>
            </a:r>
            <a:endParaRPr lang="it-IT" sz="2000" dirty="0" smtClean="0">
              <a:latin typeface="Arial Narrow"/>
              <a:ea typeface="ＭＳ Ｐゴシック" pitchFamily="-1" charset="-128"/>
              <a:cs typeface="Arial Narrow"/>
            </a:endParaRPr>
          </a:p>
          <a:p>
            <a:pPr marL="742950" lvl="1" indent="-285750" eaLnBrk="0" hangingPunct="0">
              <a:lnSpc>
                <a:spcPct val="200000"/>
              </a:lnSpc>
              <a:spcBef>
                <a:spcPct val="20000"/>
              </a:spcBef>
              <a:buClr>
                <a:srgbClr val="0341DD"/>
              </a:buClr>
              <a:buSzPct val="80000"/>
              <a:buFont typeface="Wingdings" pitchFamily="2" charset="2"/>
              <a:buChar char="§"/>
            </a:pPr>
            <a:r>
              <a:rPr lang="it-IT" sz="2000" dirty="0" smtClean="0">
                <a:latin typeface="Arial Narrow"/>
                <a:ea typeface="ＭＳ Ｐゴシック" pitchFamily="-1" charset="-128"/>
                <a:cs typeface="Arial Narrow"/>
              </a:rPr>
              <a:t>infiltrazione capsulare</a:t>
            </a:r>
          </a:p>
          <a:p>
            <a:pPr marL="742950" lvl="1" indent="-285750" eaLnBrk="0" hangingPunct="0">
              <a:lnSpc>
                <a:spcPct val="200000"/>
              </a:lnSpc>
              <a:spcBef>
                <a:spcPct val="20000"/>
              </a:spcBef>
              <a:buClr>
                <a:srgbClr val="0341DD"/>
              </a:buClr>
              <a:buSzPct val="80000"/>
              <a:buFont typeface="Wingdings" pitchFamily="2" charset="2"/>
              <a:buChar char="§"/>
            </a:pPr>
            <a:r>
              <a:rPr lang="it-IT" sz="2000" dirty="0" smtClean="0">
                <a:latin typeface="Arial Narrow"/>
                <a:ea typeface="ＭＳ Ｐゴシック" pitchFamily="-1" charset="-128"/>
                <a:cs typeface="Arial Narrow"/>
              </a:rPr>
              <a:t>duro all’</a:t>
            </a:r>
            <a:r>
              <a:rPr lang="it-IT" sz="2000" dirty="0" err="1" smtClean="0">
                <a:latin typeface="Arial Narrow"/>
                <a:ea typeface="ＭＳ Ｐゴシック" pitchFamily="-1" charset="-128"/>
                <a:cs typeface="Arial Narrow"/>
              </a:rPr>
              <a:t>elastosonografia</a:t>
            </a:r>
            <a:endParaRPr lang="it-IT" sz="2000" dirty="0" smtClean="0">
              <a:latin typeface="Arial Narrow"/>
              <a:ea typeface="ＭＳ Ｐゴシック" pitchFamily="-1" charset="-128"/>
              <a:cs typeface="Arial Narrow"/>
            </a:endParaRPr>
          </a:p>
        </p:txBody>
      </p:sp>
      <p:pic>
        <p:nvPicPr>
          <p:cNvPr id="29" name="Segnaposto contenuto 11" descr="BERARDI_STEFANIA_20130221143006_1434280.bmp"/>
          <p:cNvPicPr>
            <a:picLocks noChangeAspect="1"/>
          </p:cNvPicPr>
          <p:nvPr/>
        </p:nvPicPr>
        <p:blipFill>
          <a:blip r:embed="rId3" cstate="print"/>
          <a:srcRect l="28381" t="20825" r="5988" b="27827"/>
          <a:stretch>
            <a:fillRect/>
          </a:stretch>
        </p:blipFill>
        <p:spPr bwMode="auto">
          <a:xfrm>
            <a:off x="0" y="0"/>
            <a:ext cx="4180624" cy="2795793"/>
          </a:xfrm>
          <a:prstGeom prst="rect">
            <a:avLst/>
          </a:prstGeom>
          <a:noFill/>
          <a:ln w="12700">
            <a:noFill/>
            <a:miter lim="800000"/>
            <a:headEnd/>
            <a:tailEnd/>
          </a:ln>
        </p:spPr>
      </p:pic>
      <p:pic>
        <p:nvPicPr>
          <p:cNvPr id="30" name="Immagine 10" descr="BELLERI_20120419085324_0854420.bmp"/>
          <p:cNvPicPr>
            <a:picLocks noChangeAspect="1"/>
          </p:cNvPicPr>
          <p:nvPr/>
        </p:nvPicPr>
        <p:blipFill>
          <a:blip r:embed="rId4" cstate="print">
            <a:lum bright="10000"/>
          </a:blip>
          <a:srcRect l="42532" t="21138" r="7426" b="20422"/>
          <a:stretch>
            <a:fillRect/>
          </a:stretch>
        </p:blipFill>
        <p:spPr bwMode="auto">
          <a:xfrm>
            <a:off x="6344255" y="4062208"/>
            <a:ext cx="2799745" cy="2795792"/>
          </a:xfrm>
          <a:prstGeom prst="rect">
            <a:avLst/>
          </a:prstGeom>
          <a:noFill/>
          <a:ln w="9525">
            <a:noFill/>
            <a:miter lim="800000"/>
            <a:headEnd/>
            <a:tailEnd/>
          </a:ln>
        </p:spPr>
      </p:pic>
      <p:pic>
        <p:nvPicPr>
          <p:cNvPr id="7" name="Immagine 5" descr="DALO__20120503171303_1714390.bmp"/>
          <p:cNvPicPr>
            <a:picLocks noChangeAspect="1"/>
          </p:cNvPicPr>
          <p:nvPr/>
        </p:nvPicPr>
        <p:blipFill>
          <a:blip r:embed="rId5" cstate="print">
            <a:lum bright="10000"/>
          </a:blip>
          <a:srcRect l="29967" t="23227" r="13365" b="14387"/>
          <a:stretch>
            <a:fillRect/>
          </a:stretch>
        </p:blipFill>
        <p:spPr bwMode="auto">
          <a:xfrm>
            <a:off x="-1" y="2795793"/>
            <a:ext cx="2761307" cy="2599517"/>
          </a:xfrm>
          <a:prstGeom prst="rect">
            <a:avLst/>
          </a:prstGeom>
          <a:noFill/>
          <a:ln w="9525">
            <a:noFill/>
            <a:miter lim="800000"/>
            <a:headEnd/>
            <a:tailEnd/>
          </a:ln>
        </p:spPr>
      </p:pic>
      <p:pic>
        <p:nvPicPr>
          <p:cNvPr id="8" name="Immagine 8" descr="PAGANI_20120419084326_0845360.bmp"/>
          <p:cNvPicPr>
            <a:picLocks noChangeAspect="1"/>
          </p:cNvPicPr>
          <p:nvPr/>
        </p:nvPicPr>
        <p:blipFill>
          <a:blip r:embed="rId6" cstate="print"/>
          <a:srcRect l="21738" t="19643"/>
          <a:stretch>
            <a:fillRect/>
          </a:stretch>
        </p:blipFill>
        <p:spPr bwMode="auto">
          <a:xfrm>
            <a:off x="6344254" y="1610531"/>
            <a:ext cx="2799745" cy="2457669"/>
          </a:xfrm>
          <a:prstGeom prst="rect">
            <a:avLst/>
          </a:prstGeom>
          <a:noFill/>
          <a:ln w="9525">
            <a:noFill/>
            <a:miter lim="800000"/>
            <a:headEnd/>
            <a:tailEnd/>
          </a:ln>
        </p:spPr>
      </p:pic>
      <p:pic>
        <p:nvPicPr>
          <p:cNvPr id="10" name="Immagine 5" descr="FOGLIADINI_20120329090657_0908180.bmp"/>
          <p:cNvPicPr>
            <a:picLocks noChangeAspect="1"/>
          </p:cNvPicPr>
          <p:nvPr/>
        </p:nvPicPr>
        <p:blipFill>
          <a:blip r:embed="rId7" cstate="print">
            <a:lum bright="10000"/>
          </a:blip>
          <a:srcRect l="29456" t="18536" r="4779" b="2701"/>
          <a:stretch>
            <a:fillRect/>
          </a:stretch>
        </p:blipFill>
        <p:spPr bwMode="auto">
          <a:xfrm>
            <a:off x="3802456" y="2795793"/>
            <a:ext cx="2541800" cy="2603002"/>
          </a:xfrm>
          <a:prstGeom prst="rect">
            <a:avLst/>
          </a:prstGeom>
          <a:noFill/>
          <a:ln w="9525">
            <a:noFill/>
            <a:miter lim="800000"/>
            <a:headEnd/>
            <a:tailEnd/>
          </a:ln>
        </p:spPr>
      </p:pic>
      <p:pic>
        <p:nvPicPr>
          <p:cNvPr id="11" name="Immagine 6" descr="FOGLIADINI_20120329090657_0908280.bmp"/>
          <p:cNvPicPr>
            <a:picLocks noChangeAspect="1"/>
          </p:cNvPicPr>
          <p:nvPr/>
        </p:nvPicPr>
        <p:blipFill>
          <a:blip r:embed="rId8" cstate="print">
            <a:lum bright="15000"/>
          </a:blip>
          <a:srcRect l="34015" t="30708" r="6284"/>
          <a:stretch>
            <a:fillRect/>
          </a:stretch>
        </p:blipFill>
        <p:spPr bwMode="auto">
          <a:xfrm>
            <a:off x="4180625" y="0"/>
            <a:ext cx="2817224" cy="2795793"/>
          </a:xfrm>
          <a:prstGeom prst="rect">
            <a:avLst/>
          </a:prstGeom>
          <a:noFill/>
          <a:ln w="9525">
            <a:noFill/>
            <a:miter lim="800000"/>
            <a:headEnd/>
            <a:tailEnd/>
          </a:ln>
        </p:spPr>
      </p:pic>
    </p:spTree>
    <p:extLst>
      <p:ext uri="{BB962C8B-B14F-4D97-AF65-F5344CB8AC3E}">
        <p14:creationId xmlns:p14="http://schemas.microsoft.com/office/powerpoint/2010/main" val="412912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Effect transition="in" filter="wipe(left)">
                                      <p:cBhvr>
                                        <p:cTn id="11" dur="500"/>
                                        <p:tgtEl>
                                          <p:spTgt spid="2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animEffect transition="in" filter="wipe(left)">
                                      <p:cBhvr>
                                        <p:cTn id="15" dur="500"/>
                                        <p:tgtEl>
                                          <p:spTgt spid="2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animEffect transition="in" filter="wipe(left)">
                                      <p:cBhvr>
                                        <p:cTn id="19" dur="500"/>
                                        <p:tgtEl>
                                          <p:spTgt spid="2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xEl>
                                              <p:pRg st="4" end="4"/>
                                            </p:txEl>
                                          </p:spTgt>
                                        </p:tgtEl>
                                        <p:attrNameLst>
                                          <p:attrName>style.visibility</p:attrName>
                                        </p:attrNameLst>
                                      </p:cBhvr>
                                      <p:to>
                                        <p:strVal val="visible"/>
                                      </p:to>
                                    </p:set>
                                    <p:animEffect transition="in" filter="wipe(left)">
                                      <p:cBhvr>
                                        <p:cTn id="23" dur="500"/>
                                        <p:tgtEl>
                                          <p:spTgt spid="25">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5" end="5"/>
                                            </p:txEl>
                                          </p:spTgt>
                                        </p:tgtEl>
                                        <p:attrNameLst>
                                          <p:attrName>style.visibility</p:attrName>
                                        </p:attrNameLst>
                                      </p:cBhvr>
                                      <p:to>
                                        <p:strVal val="visible"/>
                                      </p:to>
                                    </p:set>
                                    <p:animEffect transition="in" filter="wipe(left)">
                                      <p:cBhvr>
                                        <p:cTn id="27" dur="500"/>
                                        <p:tgtEl>
                                          <p:spTgt spid="25">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5">
                                            <p:txEl>
                                              <p:pRg st="6" end="6"/>
                                            </p:txEl>
                                          </p:spTgt>
                                        </p:tgtEl>
                                        <p:attrNameLst>
                                          <p:attrName>style.visibility</p:attrName>
                                        </p:attrNameLst>
                                      </p:cBhvr>
                                      <p:to>
                                        <p:strVal val="visible"/>
                                      </p:to>
                                    </p:set>
                                    <p:animEffect transition="in" filter="wipe(left)">
                                      <p:cBhvr>
                                        <p:cTn id="31" dur="500"/>
                                        <p:tgtEl>
                                          <p:spTgt spid="25">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5">
                                            <p:txEl>
                                              <p:pRg st="7" end="7"/>
                                            </p:txEl>
                                          </p:spTgt>
                                        </p:tgtEl>
                                        <p:attrNameLst>
                                          <p:attrName>style.visibility</p:attrName>
                                        </p:attrNameLst>
                                      </p:cBhvr>
                                      <p:to>
                                        <p:strVal val="visible"/>
                                      </p:to>
                                    </p:set>
                                    <p:animEffect transition="in" filter="wipe(left)">
                                      <p:cBhvr>
                                        <p:cTn id="35" dur="500"/>
                                        <p:tgtEl>
                                          <p:spTgt spid="25">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xEl>
                                              <p:pRg st="8" end="8"/>
                                            </p:txEl>
                                          </p:spTgt>
                                        </p:tgtEl>
                                        <p:attrNameLst>
                                          <p:attrName>style.visibility</p:attrName>
                                        </p:attrNameLst>
                                      </p:cBhvr>
                                      <p:to>
                                        <p:strVal val="visible"/>
                                      </p:to>
                                    </p:set>
                                    <p:animEffect transition="in" filter="wipe(left)">
                                      <p:cBhvr>
                                        <p:cTn id="39" dur="500"/>
                                        <p:tgtEl>
                                          <p:spTgt spid="25">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edge">
                                      <p:cBhvr>
                                        <p:cTn id="44" dur="10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edge">
                                      <p:cBhvr>
                                        <p:cTn id="49" dur="1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edge">
                                      <p:cBhvr>
                                        <p:cTn id="54" dur="10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edge">
                                      <p:cBhvr>
                                        <p:cTn id="59" dur="10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edge">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edge">
                                      <p:cBhvr>
                                        <p:cTn id="6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711200" y="0"/>
            <a:ext cx="7848600" cy="914400"/>
          </a:xfrm>
        </p:spPr>
        <p:txBody>
          <a:bodyPr>
            <a:normAutofit/>
          </a:bodyPr>
          <a:lstStyle/>
          <a:p>
            <a:r>
              <a:rPr lang="it-IT" sz="4800" b="1" dirty="0" smtClean="0">
                <a:solidFill>
                  <a:srgbClr val="00CCFF"/>
                </a:solidFill>
                <a:latin typeface="Arial Narrow"/>
                <a:ea typeface="ＭＳ Ｐゴシック" pitchFamily="-1" charset="-128"/>
                <a:cs typeface="Arial Narrow"/>
              </a:rPr>
              <a:t>ECOGRAFIA: FNAC quando? </a:t>
            </a:r>
          </a:p>
        </p:txBody>
      </p:sp>
      <p:sp>
        <p:nvSpPr>
          <p:cNvPr id="25" name="Segnaposto contenuto 2"/>
          <p:cNvSpPr txBox="1">
            <a:spLocks/>
          </p:cNvSpPr>
          <p:nvPr/>
        </p:nvSpPr>
        <p:spPr bwMode="auto">
          <a:xfrm>
            <a:off x="237067" y="1273175"/>
            <a:ext cx="8466667" cy="5334000"/>
          </a:xfrm>
          <a:prstGeom prst="rect">
            <a:avLst/>
          </a:prstGeom>
          <a:noFill/>
          <a:ln w="12700">
            <a:noFill/>
            <a:miter lim="800000"/>
            <a:headEnd/>
            <a:tailEnd/>
          </a:ln>
        </p:spPr>
        <p:txBody>
          <a:bodyPr lIns="90487" tIns="44450" rIns="90487" bIns="44450"/>
          <a:lstStyle/>
          <a:p>
            <a:pPr marL="285750" indent="-285750" algn="just" eaLnBrk="0" hangingPunct="0">
              <a:spcBef>
                <a:spcPct val="20000"/>
              </a:spcBef>
              <a:buClr>
                <a:srgbClr val="0341DD"/>
              </a:buClr>
              <a:buSzPct val="100000"/>
            </a:pPr>
            <a:r>
              <a:rPr lang="it-IT" sz="2400" b="1" dirty="0">
                <a:solidFill>
                  <a:schemeClr val="tx2">
                    <a:lumMod val="60000"/>
                    <a:lumOff val="40000"/>
                  </a:schemeClr>
                </a:solidFill>
                <a:latin typeface="Arial Narrow"/>
                <a:ea typeface="ＭＳ Ｐゴシック" pitchFamily="-1" charset="-128"/>
                <a:cs typeface="Arial Narrow"/>
              </a:rPr>
              <a:t>Criteri </a:t>
            </a:r>
            <a:r>
              <a:rPr lang="it-IT" sz="2400" b="1" dirty="0" smtClean="0">
                <a:solidFill>
                  <a:schemeClr val="tx2">
                    <a:lumMod val="60000"/>
                    <a:lumOff val="40000"/>
                  </a:schemeClr>
                </a:solidFill>
                <a:latin typeface="Arial Narrow"/>
                <a:ea typeface="ＭＳ Ｐゴシック" pitchFamily="-1" charset="-128"/>
                <a:cs typeface="Arial Narrow"/>
              </a:rPr>
              <a:t>ecografici </a:t>
            </a:r>
            <a:r>
              <a:rPr lang="it-IT" sz="2400" b="1" dirty="0">
                <a:solidFill>
                  <a:schemeClr val="tx2">
                    <a:lumMod val="60000"/>
                    <a:lumOff val="40000"/>
                  </a:schemeClr>
                </a:solidFill>
                <a:latin typeface="Arial Narrow"/>
                <a:ea typeface="ＭＳ Ｐゴシック" pitchFamily="-1" charset="-128"/>
                <a:cs typeface="Arial Narrow"/>
              </a:rPr>
              <a:t>di malignità: </a:t>
            </a:r>
          </a:p>
          <a:p>
            <a:pPr marL="285750" indent="-285750" algn="just" eaLnBrk="0" hangingPunct="0">
              <a:spcBef>
                <a:spcPct val="20000"/>
              </a:spcBef>
              <a:buClr>
                <a:srgbClr val="0341DD"/>
              </a:buClr>
              <a:buSzPct val="100000"/>
              <a:buFont typeface="Wingdings" pitchFamily="2" charset="2"/>
              <a:buChar char="§"/>
            </a:pPr>
            <a:r>
              <a:rPr lang="it-IT" sz="2000" dirty="0" smtClean="0">
                <a:latin typeface="Arial Narrow"/>
                <a:ea typeface="ＭＳ Ｐゴシック" pitchFamily="-1" charset="-128"/>
                <a:cs typeface="Arial Narrow"/>
              </a:rPr>
              <a:t>Nodulo </a:t>
            </a:r>
            <a:r>
              <a:rPr lang="it-IT" sz="2000" dirty="0">
                <a:latin typeface="Arial Narrow"/>
                <a:ea typeface="ＭＳ Ｐゴシック" pitchFamily="-1" charset="-128"/>
                <a:cs typeface="Arial Narrow"/>
              </a:rPr>
              <a:t>cistico</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gettoni solidi vascolarizzati parietali (papillare cistico)</a:t>
            </a:r>
          </a:p>
          <a:p>
            <a:pPr marL="742950" lvl="1" indent="-285750" eaLnBrk="0" hangingPunct="0">
              <a:spcBef>
                <a:spcPct val="20000"/>
              </a:spcBef>
              <a:buClr>
                <a:srgbClr val="0341DD"/>
              </a:buClr>
              <a:buSzPct val="80000"/>
              <a:buFont typeface="Wingdings" pitchFamily="2" charset="2"/>
              <a:buChar char="§"/>
            </a:pPr>
            <a:r>
              <a:rPr lang="it-IT" sz="2000" dirty="0">
                <a:latin typeface="Arial Narrow"/>
                <a:ea typeface="ＭＳ Ｐゴシック" pitchFamily="-1" charset="-128"/>
                <a:cs typeface="Arial Narrow"/>
              </a:rPr>
              <a:t>spessa capsula periferica (follicolare emorragico)</a:t>
            </a:r>
          </a:p>
          <a:p>
            <a:pPr marL="742950" lvl="1" indent="-285750" eaLnBrk="0" hangingPunct="0">
              <a:spcBef>
                <a:spcPct val="20000"/>
              </a:spcBef>
              <a:buClr>
                <a:srgbClr val="66CCFF"/>
              </a:buClr>
              <a:buSzPct val="80000"/>
              <a:buFont typeface="Arial" charset="0"/>
              <a:buChar char="•"/>
            </a:pPr>
            <a:endParaRPr lang="it-IT" sz="2000" dirty="0">
              <a:latin typeface="Arial Narrow"/>
              <a:ea typeface="ＭＳ Ｐゴシック" pitchFamily="-1" charset="-128"/>
              <a:cs typeface="Arial Narrow"/>
            </a:endParaRPr>
          </a:p>
        </p:txBody>
      </p:sp>
      <p:pic>
        <p:nvPicPr>
          <p:cNvPr id="12" name="Immagine 8" descr="BREGOLI_20120329093126_0935570.bmp"/>
          <p:cNvPicPr>
            <a:picLocks noChangeAspect="1"/>
          </p:cNvPicPr>
          <p:nvPr/>
        </p:nvPicPr>
        <p:blipFill>
          <a:blip r:embed="rId3" cstate="print"/>
          <a:srcRect l="29595" t="21175" r="12849" b="24144"/>
          <a:stretch>
            <a:fillRect/>
          </a:stretch>
        </p:blipFill>
        <p:spPr bwMode="auto">
          <a:xfrm>
            <a:off x="0" y="3200400"/>
            <a:ext cx="4505269" cy="3657600"/>
          </a:xfrm>
          <a:prstGeom prst="rect">
            <a:avLst/>
          </a:prstGeom>
          <a:noFill/>
          <a:ln w="9525">
            <a:noFill/>
            <a:miter lim="800000"/>
            <a:headEnd/>
            <a:tailEnd/>
          </a:ln>
        </p:spPr>
      </p:pic>
      <p:pic>
        <p:nvPicPr>
          <p:cNvPr id="13" name="Immagine 6" descr="NAZIH_MALIKA_20130316080733_0808270.bmp"/>
          <p:cNvPicPr>
            <a:picLocks noChangeAspect="1"/>
          </p:cNvPicPr>
          <p:nvPr/>
        </p:nvPicPr>
        <p:blipFill>
          <a:blip r:embed="rId4" cstate="print"/>
          <a:srcRect l="28999" t="23888" r="5000" b="8989"/>
          <a:stretch>
            <a:fillRect/>
          </a:stretch>
        </p:blipFill>
        <p:spPr bwMode="auto">
          <a:xfrm>
            <a:off x="4937760" y="3200400"/>
            <a:ext cx="4206240" cy="3657600"/>
          </a:xfrm>
          <a:prstGeom prst="rect">
            <a:avLst/>
          </a:prstGeom>
          <a:noFill/>
          <a:ln w="9525">
            <a:noFill/>
            <a:miter lim="800000"/>
            <a:headEnd/>
            <a:tailEnd/>
          </a:ln>
        </p:spPr>
      </p:pic>
    </p:spTree>
    <p:extLst>
      <p:ext uri="{BB962C8B-B14F-4D97-AF65-F5344CB8AC3E}">
        <p14:creationId xmlns:p14="http://schemas.microsoft.com/office/powerpoint/2010/main" val="366794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left)">
                                      <p:cBhvr>
                                        <p:cTn id="7" dur="500"/>
                                        <p:tgtEl>
                                          <p:spTgt spid="2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left)">
                                      <p:cBhvr>
                                        <p:cTn id="10" dur="500"/>
                                        <p:tgtEl>
                                          <p:spTgt spid="25">
                                            <p:txEl>
                                              <p:pRg st="1" end="1"/>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2" end="2"/>
                                            </p:txEl>
                                          </p:spTgt>
                                        </p:tgtEl>
                                        <p:attrNameLst>
                                          <p:attrName>style.visibility</p:attrName>
                                        </p:attrNameLst>
                                      </p:cBhvr>
                                      <p:to>
                                        <p:strVal val="visible"/>
                                      </p:to>
                                    </p:set>
                                    <p:animEffect transition="in" filter="wipe(left)">
                                      <p:cBhvr>
                                        <p:cTn id="14" dur="500"/>
                                        <p:tgtEl>
                                          <p:spTgt spid="25">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5">
                                            <p:txEl>
                                              <p:pRg st="3" end="3"/>
                                            </p:txEl>
                                          </p:spTgt>
                                        </p:tgtEl>
                                        <p:attrNameLst>
                                          <p:attrName>style.visibility</p:attrName>
                                        </p:attrNameLst>
                                      </p:cBhvr>
                                      <p:to>
                                        <p:strVal val="visible"/>
                                      </p:to>
                                    </p:set>
                                    <p:animEffect transition="in" filter="wipe(left)">
                                      <p:cBhvr>
                                        <p:cTn id="18" dur="500"/>
                                        <p:tgtEl>
                                          <p:spTgt spid="25">
                                            <p:txEl>
                                              <p:pRg st="3" end="3"/>
                                            </p:txEl>
                                          </p:spTgt>
                                        </p:tgtEl>
                                      </p:cBhvr>
                                    </p:animEffect>
                                  </p:childTnLst>
                                </p:cTn>
                              </p:par>
                            </p:childTnLst>
                          </p:cTn>
                        </p:par>
                        <p:par>
                          <p:cTn id="19" fill="hold">
                            <p:stCondLst>
                              <p:cond delay="1500"/>
                            </p:stCondLst>
                            <p:childTnLst>
                              <p:par>
                                <p:cTn id="20" presetID="2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1000"/>
                                        <p:tgtEl>
                                          <p:spTgt spid="12"/>
                                        </p:tgtEl>
                                      </p:cBhvr>
                                    </p:animEffect>
                                  </p:childTnLst>
                                </p:cTn>
                              </p:par>
                              <p:par>
                                <p:cTn id="23" presetID="2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edg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85800" y="282352"/>
            <a:ext cx="7848600" cy="914400"/>
          </a:xfrm>
        </p:spPr>
        <p:txBody>
          <a:bodyPr/>
          <a:lstStyle/>
          <a:p>
            <a:r>
              <a:rPr lang="it-IT" b="1" dirty="0" smtClean="0">
                <a:solidFill>
                  <a:srgbClr val="00CCFF"/>
                </a:solidFill>
                <a:latin typeface="Arial Narrow"/>
                <a:ea typeface="ＭＳ Ｐゴシック" pitchFamily="-1" charset="-128"/>
                <a:cs typeface="Arial Narrow"/>
              </a:rPr>
              <a:t>ECOGRAFIA: FNAC quando? </a:t>
            </a:r>
          </a:p>
        </p:txBody>
      </p:sp>
      <p:sp>
        <p:nvSpPr>
          <p:cNvPr id="17" name="Segnaposto contenuto 2"/>
          <p:cNvSpPr txBox="1">
            <a:spLocks/>
          </p:cNvSpPr>
          <p:nvPr/>
        </p:nvSpPr>
        <p:spPr bwMode="auto">
          <a:xfrm>
            <a:off x="1049867" y="1371600"/>
            <a:ext cx="6841067" cy="4497977"/>
          </a:xfrm>
          <a:prstGeom prst="rect">
            <a:avLst/>
          </a:prstGeom>
          <a:noFill/>
          <a:ln w="12700">
            <a:noFill/>
            <a:miter lim="800000"/>
            <a:headEnd/>
            <a:tailEnd/>
          </a:ln>
        </p:spPr>
        <p:txBody>
          <a:bodyPr lIns="90487" tIns="44450" rIns="90487" bIns="44450"/>
          <a:lstStyle/>
          <a:p>
            <a:pPr lvl="1" indent="-457200" algn="just" eaLnBrk="0" hangingPunct="0">
              <a:spcBef>
                <a:spcPct val="20000"/>
              </a:spcBef>
              <a:buClr>
                <a:srgbClr val="0341DD"/>
              </a:buClr>
              <a:buSzPct val="80000"/>
              <a:buFont typeface="Arial"/>
              <a:buChar char="•"/>
            </a:pPr>
            <a:r>
              <a:rPr lang="it-IT" sz="2800" dirty="0">
                <a:latin typeface="Arial Narrow"/>
                <a:cs typeface="Arial Narrow"/>
              </a:rPr>
              <a:t>Criteri </a:t>
            </a:r>
            <a:r>
              <a:rPr lang="it-IT" sz="2800" dirty="0">
                <a:solidFill>
                  <a:srgbClr val="FF0000"/>
                </a:solidFill>
                <a:latin typeface="Arial Narrow"/>
                <a:cs typeface="Arial Narrow"/>
              </a:rPr>
              <a:t>clinico/anamnestici</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Criteri </a:t>
            </a:r>
            <a:r>
              <a:rPr lang="it-IT" sz="2800" dirty="0">
                <a:solidFill>
                  <a:srgbClr val="FF0000"/>
                </a:solidFill>
                <a:latin typeface="Arial Narrow"/>
                <a:cs typeface="Arial Narrow"/>
              </a:rPr>
              <a:t>ecografici di sospetto</a:t>
            </a:r>
          </a:p>
          <a:p>
            <a:pPr lvl="1" indent="-457200" algn="just" eaLnBrk="0" hangingPunct="0">
              <a:spcBef>
                <a:spcPct val="20000"/>
              </a:spcBef>
              <a:buClr>
                <a:srgbClr val="0341DD"/>
              </a:buClr>
              <a:buSzPct val="80000"/>
              <a:buFont typeface="Arial"/>
              <a:buChar char="•"/>
            </a:pPr>
            <a:r>
              <a:rPr lang="it-IT" sz="2800" dirty="0" smtClean="0">
                <a:solidFill>
                  <a:srgbClr val="003300"/>
                </a:solidFill>
                <a:latin typeface="Arial Narrow"/>
                <a:ea typeface="ＭＳ Ｐゴシック" pitchFamily="-1" charset="-128"/>
                <a:cs typeface="Arial Narrow"/>
              </a:rPr>
              <a:t>Dimensioni</a:t>
            </a:r>
            <a:r>
              <a:rPr lang="it-IT" sz="2800" dirty="0" smtClean="0">
                <a:latin typeface="Arial Narrow"/>
                <a:cs typeface="Arial Narrow"/>
              </a:rPr>
              <a:t> (?)</a:t>
            </a:r>
            <a:r>
              <a:rPr lang="it-IT" sz="2800" dirty="0" smtClean="0">
                <a:solidFill>
                  <a:srgbClr val="FF0000"/>
                </a:solidFill>
                <a:latin typeface="Arial Narrow"/>
                <a:ea typeface="ＭＳ Ｐゴシック" pitchFamily="-1" charset="-128"/>
                <a:cs typeface="Arial Narrow"/>
              </a:rPr>
              <a:t>      </a:t>
            </a:r>
            <a:r>
              <a:rPr lang="it-IT" sz="2800" dirty="0">
                <a:latin typeface="Arial Narrow"/>
                <a:ea typeface="ＭＳ Ｐゴシック" pitchFamily="-1" charset="-128"/>
                <a:cs typeface="Arial Narrow"/>
              </a:rPr>
              <a:t>&lt;5 mm	&lt;1/1,5 cm   &gt;4 cm</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Noduli freddi (?)</a:t>
            </a:r>
          </a:p>
          <a:p>
            <a:pPr lvl="1" indent="-457200" algn="just" eaLnBrk="0" hangingPunct="0">
              <a:spcBef>
                <a:spcPct val="20000"/>
              </a:spcBef>
              <a:buClr>
                <a:srgbClr val="0341DD"/>
              </a:buClr>
              <a:buSzPct val="80000"/>
              <a:buFont typeface="Arial"/>
              <a:buChar char="•"/>
            </a:pPr>
            <a:r>
              <a:rPr lang="it-IT" sz="2800" dirty="0" err="1">
                <a:latin typeface="Arial Narrow"/>
                <a:cs typeface="Arial Narrow"/>
              </a:rPr>
              <a:t>PET+</a:t>
            </a:r>
            <a:r>
              <a:rPr lang="it-IT" sz="2800" dirty="0">
                <a:latin typeface="Arial Narrow"/>
                <a:cs typeface="Arial Narrow"/>
              </a:rPr>
              <a:t> </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N</a:t>
            </a:r>
          </a:p>
          <a:p>
            <a:pPr lvl="1" indent="-457200" algn="just" eaLnBrk="0" hangingPunct="0">
              <a:spcBef>
                <a:spcPct val="20000"/>
              </a:spcBef>
              <a:buClr>
                <a:srgbClr val="0341DD"/>
              </a:buClr>
              <a:buSzPct val="80000"/>
              <a:buFont typeface="Arial"/>
              <a:buChar char="•"/>
            </a:pPr>
            <a:r>
              <a:rPr lang="it-IT" sz="2800" dirty="0">
                <a:latin typeface="Arial Narrow"/>
                <a:cs typeface="Arial Narrow"/>
              </a:rPr>
              <a:t>Aumento volumetrico nel </a:t>
            </a:r>
            <a:r>
              <a:rPr lang="it-IT" sz="2800" dirty="0" smtClean="0">
                <a:latin typeface="Arial Narrow"/>
                <a:cs typeface="Arial Narrow"/>
              </a:rPr>
              <a:t>follow-up</a:t>
            </a:r>
            <a:endParaRPr lang="it-IT" sz="2800" dirty="0">
              <a:latin typeface="Arial Narrow"/>
              <a:cs typeface="Arial Narrow"/>
            </a:endParaRPr>
          </a:p>
        </p:txBody>
      </p:sp>
    </p:spTree>
    <p:extLst>
      <p:ext uri="{BB962C8B-B14F-4D97-AF65-F5344CB8AC3E}">
        <p14:creationId xmlns:p14="http://schemas.microsoft.com/office/powerpoint/2010/main" val="1110169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1395413"/>
            <a:ext cx="9144000" cy="3598862"/>
          </a:xfrm>
          <a:prstGeom prst="rect">
            <a:avLst/>
          </a:prstGeom>
          <a:solidFill>
            <a:srgbClr val="D9D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6386" name="CasellaDiTesto 7"/>
          <p:cNvSpPr txBox="1">
            <a:spLocks noChangeArrowheads="1"/>
          </p:cNvSpPr>
          <p:nvPr/>
        </p:nvSpPr>
        <p:spPr bwMode="auto">
          <a:xfrm>
            <a:off x="0" y="1395413"/>
            <a:ext cx="9144000" cy="1528762"/>
          </a:xfrm>
          <a:prstGeom prst="rect">
            <a:avLst/>
          </a:prstGeom>
          <a:noFill/>
          <a:ln w="9525">
            <a:noFill/>
            <a:miter lim="800000"/>
            <a:headEnd/>
            <a:tailEnd/>
          </a:ln>
        </p:spPr>
        <p:txBody>
          <a:bodyPr>
            <a:spAutoFit/>
          </a:bodyPr>
          <a:lstStyle/>
          <a:p>
            <a:pPr marL="109538" algn="ctr">
              <a:lnSpc>
                <a:spcPct val="120000"/>
              </a:lnSpc>
            </a:pPr>
            <a:r>
              <a:rPr lang="it-IT" sz="8000" b="1">
                <a:latin typeface="Arial Narrow" pitchFamily="34" charset="0"/>
              </a:rPr>
              <a:t>CASO CLINICO</a:t>
            </a:r>
          </a:p>
        </p:txBody>
      </p:sp>
      <p:sp>
        <p:nvSpPr>
          <p:cNvPr id="5" name="CasellaDiTesto 4"/>
          <p:cNvSpPr txBox="1"/>
          <p:nvPr/>
        </p:nvSpPr>
        <p:spPr>
          <a:xfrm>
            <a:off x="0" y="3248025"/>
            <a:ext cx="9144000" cy="1277938"/>
          </a:xfrm>
          <a:prstGeom prst="rect">
            <a:avLst/>
          </a:prstGeom>
          <a:solidFill>
            <a:schemeClr val="bg1">
              <a:lumMod val="85000"/>
            </a:schemeClr>
          </a:solidFill>
        </p:spPr>
        <p:txBody>
          <a:bodyPr>
            <a:spAutoFit/>
          </a:bodyPr>
          <a:lstStyle/>
          <a:p>
            <a:pPr marL="109728" algn="ctr" fontAlgn="auto">
              <a:lnSpc>
                <a:spcPct val="120000"/>
              </a:lnSpc>
              <a:spcBef>
                <a:spcPts val="0"/>
              </a:spcBef>
              <a:spcAft>
                <a:spcPts val="0"/>
              </a:spcAft>
              <a:defRPr/>
            </a:pPr>
            <a:r>
              <a:rPr lang="it-IT" sz="6600" b="1" dirty="0">
                <a:latin typeface="Arial Narrow"/>
                <a:cs typeface="Arial Narrow"/>
              </a:rPr>
              <a:t>Nodulo Tiroideo</a:t>
            </a:r>
          </a:p>
        </p:txBody>
      </p:sp>
      <p:cxnSp>
        <p:nvCxnSpPr>
          <p:cNvPr id="6" name="Connettore 1 5"/>
          <p:cNvCxnSpPr/>
          <p:nvPr/>
        </p:nvCxnSpPr>
        <p:spPr>
          <a:xfrm>
            <a:off x="0" y="1395413"/>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0" y="4994275"/>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16390" name="CasellaDiTesto 10"/>
          <p:cNvSpPr txBox="1">
            <a:spLocks noChangeArrowheads="1"/>
          </p:cNvSpPr>
          <p:nvPr/>
        </p:nvSpPr>
        <p:spPr bwMode="auto">
          <a:xfrm>
            <a:off x="2244725" y="5149850"/>
            <a:ext cx="4637088" cy="585788"/>
          </a:xfrm>
          <a:prstGeom prst="rect">
            <a:avLst/>
          </a:prstGeom>
          <a:noFill/>
          <a:ln w="9525">
            <a:noFill/>
            <a:miter lim="800000"/>
            <a:headEnd/>
            <a:tailEnd/>
          </a:ln>
        </p:spPr>
        <p:txBody>
          <a:bodyPr wrap="none">
            <a:spAutoFit/>
          </a:bodyPr>
          <a:lstStyle/>
          <a:p>
            <a:r>
              <a:rPr lang="it-IT" sz="3200" i="1">
                <a:latin typeface="Arial Narrow" pitchFamily="34" charset="0"/>
              </a:rPr>
              <a:t>Dr.ssa Tosoni – Dr.ssa Zonno</a:t>
            </a:r>
          </a:p>
        </p:txBody>
      </p:sp>
    </p:spTree>
    <p:extLst>
      <p:ext uri="{BB962C8B-B14F-4D97-AF65-F5344CB8AC3E}">
        <p14:creationId xmlns:p14="http://schemas.microsoft.com/office/powerpoint/2010/main" val="2039866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a:xfrm>
            <a:off x="0" y="274638"/>
            <a:ext cx="9144000" cy="1143000"/>
          </a:xfrm>
          <a:solidFill>
            <a:srgbClr val="00CCFF">
              <a:alpha val="50980"/>
            </a:srgbClr>
          </a:solidFill>
        </p:spPr>
        <p:txBody>
          <a:bodyPr/>
          <a:lstStyle/>
          <a:p>
            <a:r>
              <a:rPr lang="it-IT" b="1" smtClean="0">
                <a:latin typeface="Arial Narrow" pitchFamily="34" charset="0"/>
              </a:rPr>
              <a:t>GIULIANA 65 aa</a:t>
            </a:r>
          </a:p>
        </p:txBody>
      </p:sp>
      <p:sp>
        <p:nvSpPr>
          <p:cNvPr id="17410" name="Segnaposto contenuto 2"/>
          <p:cNvSpPr>
            <a:spLocks noGrp="1"/>
          </p:cNvSpPr>
          <p:nvPr>
            <p:ph idx="1"/>
          </p:nvPr>
        </p:nvSpPr>
        <p:spPr>
          <a:xfrm>
            <a:off x="168275" y="1798638"/>
            <a:ext cx="8832850" cy="2392362"/>
          </a:xfrm>
          <a:ln>
            <a:solidFill>
              <a:schemeClr val="tx2"/>
            </a:solidFill>
          </a:ln>
        </p:spPr>
        <p:txBody>
          <a:bodyPr anchor="ctr">
            <a:normAutofit lnSpcReduction="10000"/>
          </a:bodyPr>
          <a:lstStyle/>
          <a:p>
            <a:pPr marL="0">
              <a:lnSpc>
                <a:spcPct val="120000"/>
              </a:lnSpc>
              <a:buFont typeface="Arial" charset="0"/>
              <a:buNone/>
            </a:pPr>
            <a:r>
              <a:rPr lang="it-IT" sz="2400" smtClean="0">
                <a:latin typeface="Arial Narrow" pitchFamily="34" charset="0"/>
              </a:rPr>
              <a:t>Ipertensione arteriosa da 12 anni in trattamento con buon controllo dei valori pressori; </a:t>
            </a:r>
          </a:p>
          <a:p>
            <a:pPr marL="0">
              <a:lnSpc>
                <a:spcPct val="120000"/>
              </a:lnSpc>
              <a:buFont typeface="Arial" charset="0"/>
              <a:buNone/>
            </a:pPr>
            <a:r>
              <a:rPr lang="it-IT" sz="2400" smtClean="0">
                <a:latin typeface="Arial Narrow" pitchFamily="34" charset="0"/>
              </a:rPr>
              <a:t>nel corso di EcoColorDoppler TSA viene segnalata la presenza di un nodulo intratiroideo. </a:t>
            </a:r>
          </a:p>
          <a:p>
            <a:pPr marL="0">
              <a:lnSpc>
                <a:spcPct val="120000"/>
              </a:lnSpc>
              <a:buFont typeface="Arial" charset="0"/>
              <a:buNone/>
            </a:pPr>
            <a:r>
              <a:rPr lang="it-IT" sz="2400" smtClean="0">
                <a:latin typeface="Arial Narrow" pitchFamily="34" charset="0"/>
              </a:rPr>
              <a:t>Riferisce familiarità per gozzo (madre e sorella)</a:t>
            </a:r>
          </a:p>
        </p:txBody>
      </p:sp>
      <p:pic>
        <p:nvPicPr>
          <p:cNvPr id="17411" name="Immagine 6"/>
          <p:cNvPicPr>
            <a:picLocks noChangeAspect="1"/>
          </p:cNvPicPr>
          <p:nvPr/>
        </p:nvPicPr>
        <p:blipFill>
          <a:blip r:embed="rId2"/>
          <a:srcRect/>
          <a:stretch>
            <a:fillRect/>
          </a:stretch>
        </p:blipFill>
        <p:spPr bwMode="auto">
          <a:xfrm>
            <a:off x="7275513" y="4311650"/>
            <a:ext cx="1470025" cy="2419350"/>
          </a:xfrm>
          <a:prstGeom prst="rect">
            <a:avLst/>
          </a:prstGeom>
          <a:noFill/>
          <a:ln w="9525">
            <a:noFill/>
            <a:miter lim="800000"/>
            <a:headEnd/>
            <a:tailEnd/>
          </a:ln>
        </p:spPr>
      </p:pic>
      <p:sp>
        <p:nvSpPr>
          <p:cNvPr id="8" name="Fumetto 2 7"/>
          <p:cNvSpPr/>
          <p:nvPr/>
        </p:nvSpPr>
        <p:spPr>
          <a:xfrm>
            <a:off x="1968500" y="4310063"/>
            <a:ext cx="5080000" cy="777875"/>
          </a:xfrm>
          <a:prstGeom prst="wedgeRoundRectCallout">
            <a:avLst>
              <a:gd name="adj1" fmla="val -46316"/>
              <a:gd name="adj2" fmla="val 70278"/>
              <a:gd name="adj3" fmla="val 16667"/>
            </a:avLst>
          </a:prstGeom>
          <a:solidFill>
            <a:schemeClr val="bg1">
              <a:lumMod val="85000"/>
            </a:schemeClr>
          </a:solidFill>
          <a:ln w="38100" cmpd="sng">
            <a:solidFill>
              <a:srgbClr val="00CC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95000"/>
              </a:lnSpc>
              <a:spcBef>
                <a:spcPts val="0"/>
              </a:spcBef>
              <a:spcAft>
                <a:spcPts val="1425"/>
              </a:spcAft>
              <a:defRPr/>
            </a:pPr>
            <a:r>
              <a:rPr lang="it-IT" sz="2400" b="1" dirty="0">
                <a:solidFill>
                  <a:schemeClr val="tx1"/>
                </a:solidFill>
                <a:latin typeface="Arial Narrow"/>
                <a:cs typeface="Arial Narrow"/>
              </a:rPr>
              <a:t>Dottore mi faccia fare una TAC con bollino verde…</a:t>
            </a:r>
          </a:p>
        </p:txBody>
      </p:sp>
      <p:pic>
        <p:nvPicPr>
          <p:cNvPr id="17413" name="Immagine 5"/>
          <p:cNvPicPr>
            <a:picLocks noChangeAspect="1"/>
          </p:cNvPicPr>
          <p:nvPr/>
        </p:nvPicPr>
        <p:blipFill>
          <a:blip r:embed="rId3"/>
          <a:srcRect l="50316" t="8025" r="18256" b="14326"/>
          <a:stretch>
            <a:fillRect/>
          </a:stretch>
        </p:blipFill>
        <p:spPr bwMode="auto">
          <a:xfrm>
            <a:off x="889000" y="4191000"/>
            <a:ext cx="1079500" cy="2667000"/>
          </a:xfrm>
          <a:prstGeom prst="rect">
            <a:avLst/>
          </a:prstGeom>
          <a:noFill/>
          <a:ln w="9525">
            <a:noFill/>
            <a:miter lim="800000"/>
            <a:headEnd/>
            <a:tailEnd/>
          </a:ln>
        </p:spPr>
      </p:pic>
    </p:spTree>
    <p:extLst>
      <p:ext uri="{BB962C8B-B14F-4D97-AF65-F5344CB8AC3E}">
        <p14:creationId xmlns:p14="http://schemas.microsoft.com/office/powerpoint/2010/main" val="253407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a:xfrm>
            <a:off x="0" y="198438"/>
            <a:ext cx="9144000" cy="973137"/>
          </a:xfrm>
        </p:spPr>
        <p:txBody>
          <a:bodyPr/>
          <a:lstStyle/>
          <a:p>
            <a:r>
              <a:rPr lang="it-IT" b="1" smtClean="0">
                <a:solidFill>
                  <a:srgbClr val="00CCFF"/>
                </a:solidFill>
                <a:latin typeface="Arial Narrow" pitchFamily="34" charset="0"/>
              </a:rPr>
              <a:t>Dimensione del problema:</a:t>
            </a:r>
          </a:p>
        </p:txBody>
      </p:sp>
      <p:sp>
        <p:nvSpPr>
          <p:cNvPr id="8" name="CasellaDiTesto 7"/>
          <p:cNvSpPr txBox="1"/>
          <p:nvPr/>
        </p:nvSpPr>
        <p:spPr>
          <a:xfrm>
            <a:off x="346075" y="1384300"/>
            <a:ext cx="8512175" cy="3554413"/>
          </a:xfrm>
          <a:prstGeom prst="rect">
            <a:avLst/>
          </a:prstGeom>
          <a:solidFill>
            <a:schemeClr val="bg1">
              <a:lumMod val="95000"/>
            </a:schemeClr>
          </a:solidFill>
        </p:spPr>
        <p:txBody>
          <a:bodyPr>
            <a:spAutoFit/>
          </a:bodyPr>
          <a:lstStyle/>
          <a:p>
            <a:pPr marL="457200" indent="-457200" fontAlgn="auto">
              <a:spcBef>
                <a:spcPts val="0"/>
              </a:spcBef>
              <a:spcAft>
                <a:spcPts val="0"/>
              </a:spcAft>
              <a:buClr>
                <a:schemeClr val="tx2">
                  <a:lumMod val="75000"/>
                </a:schemeClr>
              </a:buClr>
              <a:buFont typeface="Arial"/>
              <a:buChar char="•"/>
              <a:defRPr/>
            </a:pPr>
            <a:r>
              <a:rPr lang="it-IT" sz="3200" dirty="0">
                <a:latin typeface="Arial Narrow"/>
                <a:cs typeface="Arial Narrow"/>
              </a:rPr>
              <a:t>4-7%  	prevalenza clinica della patologia nodulare 	     </a:t>
            </a:r>
          </a:p>
          <a:p>
            <a:pPr fontAlgn="auto">
              <a:spcBef>
                <a:spcPts val="0"/>
              </a:spcBef>
              <a:spcAft>
                <a:spcPts val="0"/>
              </a:spcAft>
              <a:buClr>
                <a:schemeClr val="tx2">
                  <a:lumMod val="75000"/>
                </a:schemeClr>
              </a:buClr>
              <a:defRPr/>
            </a:pPr>
            <a:r>
              <a:rPr lang="it-IT" sz="3200" dirty="0">
                <a:latin typeface="Arial Narrow"/>
                <a:cs typeface="Arial Narrow"/>
              </a:rPr>
              <a:t>	              	...i noduli che riusciamo a palpare…</a:t>
            </a:r>
          </a:p>
          <a:p>
            <a:pPr marL="171450" indent="-171450" fontAlgn="auto">
              <a:spcBef>
                <a:spcPts val="0"/>
              </a:spcBef>
              <a:spcAft>
                <a:spcPts val="0"/>
              </a:spcAft>
              <a:buClr>
                <a:schemeClr val="tx2">
                  <a:lumMod val="75000"/>
                </a:schemeClr>
              </a:buClr>
              <a:buFont typeface="Arial"/>
              <a:buChar char="•"/>
              <a:defRPr/>
            </a:pPr>
            <a:endParaRPr lang="it-IT" sz="1100" dirty="0">
              <a:latin typeface="Arial Narrow"/>
              <a:cs typeface="Arial Narrow"/>
            </a:endParaRPr>
          </a:p>
          <a:p>
            <a:pPr marL="457200" indent="-457200" fontAlgn="auto">
              <a:spcBef>
                <a:spcPts val="0"/>
              </a:spcBef>
              <a:spcAft>
                <a:spcPts val="0"/>
              </a:spcAft>
              <a:buClr>
                <a:schemeClr val="tx2">
                  <a:lumMod val="75000"/>
                </a:schemeClr>
              </a:buClr>
              <a:buFont typeface="Arial"/>
              <a:buChar char="•"/>
              <a:defRPr/>
            </a:pPr>
            <a:r>
              <a:rPr lang="it-IT" sz="3200" dirty="0">
                <a:latin typeface="Arial Narrow"/>
                <a:cs typeface="Arial Narrow"/>
              </a:rPr>
              <a:t>19-60%  	prevalenza ecografica </a:t>
            </a:r>
          </a:p>
          <a:p>
            <a:pPr fontAlgn="auto">
              <a:spcBef>
                <a:spcPts val="0"/>
              </a:spcBef>
              <a:spcAft>
                <a:spcPts val="0"/>
              </a:spcAft>
              <a:buClr>
                <a:schemeClr val="tx2">
                  <a:lumMod val="75000"/>
                </a:schemeClr>
              </a:buClr>
              <a:defRPr/>
            </a:pPr>
            <a:r>
              <a:rPr lang="it-IT" sz="3200" dirty="0">
                <a:latin typeface="Arial Narrow"/>
                <a:cs typeface="Arial Narrow"/>
              </a:rPr>
              <a:t>		         	comprende gli “</a:t>
            </a:r>
            <a:r>
              <a:rPr lang="it-IT" sz="3200" dirty="0" err="1">
                <a:latin typeface="Arial Narrow"/>
                <a:cs typeface="Arial Narrow"/>
              </a:rPr>
              <a:t>incidentalomi</a:t>
            </a:r>
            <a:r>
              <a:rPr lang="it-IT" sz="3200" dirty="0">
                <a:latin typeface="Arial Narrow"/>
                <a:cs typeface="Arial Narrow"/>
              </a:rPr>
              <a:t>” </a:t>
            </a:r>
            <a:r>
              <a:rPr lang="it-IT" sz="2400" dirty="0">
                <a:latin typeface="Arial Narrow"/>
                <a:cs typeface="Arial Narrow"/>
              </a:rPr>
              <a:t>(spesso &lt; 1 cm)</a:t>
            </a:r>
            <a:endParaRPr lang="it-IT" sz="3200" dirty="0">
              <a:latin typeface="Arial Narrow"/>
              <a:cs typeface="Arial Narrow"/>
            </a:endParaRPr>
          </a:p>
          <a:p>
            <a:pPr marL="171450" indent="-171450" fontAlgn="auto">
              <a:spcBef>
                <a:spcPts val="0"/>
              </a:spcBef>
              <a:spcAft>
                <a:spcPts val="0"/>
              </a:spcAft>
              <a:buClr>
                <a:schemeClr val="tx2">
                  <a:lumMod val="75000"/>
                </a:schemeClr>
              </a:buClr>
              <a:buFont typeface="Arial"/>
              <a:buChar char="•"/>
              <a:defRPr/>
            </a:pPr>
            <a:endParaRPr lang="it-IT" sz="1100" dirty="0">
              <a:latin typeface="Arial Narrow"/>
              <a:cs typeface="Arial Narrow"/>
            </a:endParaRPr>
          </a:p>
          <a:p>
            <a:pPr marL="457200" indent="-457200" fontAlgn="auto">
              <a:spcBef>
                <a:spcPts val="0"/>
              </a:spcBef>
              <a:spcAft>
                <a:spcPts val="0"/>
              </a:spcAft>
              <a:buClr>
                <a:schemeClr val="tx2">
                  <a:lumMod val="75000"/>
                </a:schemeClr>
              </a:buClr>
              <a:buFont typeface="Arial"/>
              <a:buChar char="•"/>
              <a:defRPr/>
            </a:pPr>
            <a:r>
              <a:rPr lang="it-IT" sz="3200" dirty="0">
                <a:latin typeface="Arial Narrow"/>
                <a:cs typeface="Arial Narrow"/>
              </a:rPr>
              <a:t>95%   	noduli benigni</a:t>
            </a:r>
          </a:p>
          <a:p>
            <a:pPr marL="171450" indent="-171450" fontAlgn="auto">
              <a:spcBef>
                <a:spcPts val="0"/>
              </a:spcBef>
              <a:spcAft>
                <a:spcPts val="0"/>
              </a:spcAft>
              <a:buClr>
                <a:schemeClr val="tx2">
                  <a:lumMod val="75000"/>
                </a:schemeClr>
              </a:buClr>
              <a:buFont typeface="Arial"/>
              <a:buChar char="•"/>
              <a:defRPr/>
            </a:pPr>
            <a:endParaRPr lang="it-IT" sz="1100" dirty="0">
              <a:latin typeface="Arial Narrow"/>
              <a:cs typeface="Arial Narrow"/>
            </a:endParaRPr>
          </a:p>
          <a:p>
            <a:pPr marL="457200" indent="-457200" fontAlgn="auto">
              <a:spcBef>
                <a:spcPts val="0"/>
              </a:spcBef>
              <a:spcAft>
                <a:spcPts val="0"/>
              </a:spcAft>
              <a:buClr>
                <a:schemeClr val="tx2">
                  <a:lumMod val="75000"/>
                </a:schemeClr>
              </a:buClr>
              <a:buFont typeface="Arial"/>
              <a:buChar char="•"/>
              <a:defRPr/>
            </a:pPr>
            <a:r>
              <a:rPr lang="it-IT" sz="3200" dirty="0">
                <a:latin typeface="Arial Narrow"/>
                <a:cs typeface="Arial Narrow"/>
              </a:rPr>
              <a:t>5%     	noduli maligni</a:t>
            </a:r>
          </a:p>
        </p:txBody>
      </p:sp>
    </p:spTree>
    <p:extLst>
      <p:ext uri="{BB962C8B-B14F-4D97-AF65-F5344CB8AC3E}">
        <p14:creationId xmlns:p14="http://schemas.microsoft.com/office/powerpoint/2010/main" val="3407841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0" y="60325"/>
            <a:ext cx="9144000" cy="1025525"/>
          </a:xfrm>
          <a:solidFill>
            <a:srgbClr val="F2F2F2"/>
          </a:solidFill>
          <a:ln w="38100">
            <a:solidFill>
              <a:schemeClr val="tx2"/>
            </a:solidFill>
          </a:ln>
        </p:spPr>
        <p:txBody>
          <a:bodyPr/>
          <a:lstStyle/>
          <a:p>
            <a:r>
              <a:rPr lang="it-IT" sz="6000" b="1" smtClean="0">
                <a:solidFill>
                  <a:schemeClr val="tx2"/>
                </a:solidFill>
                <a:latin typeface="Arial Narrow" pitchFamily="34" charset="0"/>
              </a:rPr>
              <a:t>Soggettività</a:t>
            </a:r>
            <a:r>
              <a:rPr lang="it-IT" sz="5400" smtClean="0">
                <a:solidFill>
                  <a:schemeClr val="tx2"/>
                </a:solidFill>
                <a:latin typeface="Arial Narrow" pitchFamily="34" charset="0"/>
              </a:rPr>
              <a:t> </a:t>
            </a:r>
          </a:p>
        </p:txBody>
      </p:sp>
      <p:sp>
        <p:nvSpPr>
          <p:cNvPr id="3" name="Segnaposto contenuto 2"/>
          <p:cNvSpPr>
            <a:spLocks noGrp="1"/>
          </p:cNvSpPr>
          <p:nvPr>
            <p:ph idx="1"/>
          </p:nvPr>
        </p:nvSpPr>
        <p:spPr>
          <a:xfrm>
            <a:off x="180975" y="1208088"/>
            <a:ext cx="8791575" cy="5538787"/>
          </a:xfrm>
          <a:solidFill>
            <a:schemeClr val="accent1">
              <a:lumMod val="20000"/>
              <a:lumOff val="80000"/>
            </a:schemeClr>
          </a:solidFill>
        </p:spPr>
        <p:txBody>
          <a:bodyPr rtlCol="0">
            <a:normAutofit fontScale="92500" lnSpcReduction="20000"/>
          </a:bodyPr>
          <a:lstStyle/>
          <a:p>
            <a:pPr fontAlgn="auto">
              <a:spcAft>
                <a:spcPts val="0"/>
              </a:spcAft>
              <a:buClr>
                <a:schemeClr val="tx2">
                  <a:lumMod val="75000"/>
                </a:schemeClr>
              </a:buClr>
              <a:buFont typeface="Arial"/>
              <a:buChar char="•"/>
              <a:defRPr/>
            </a:pPr>
            <a:r>
              <a:rPr lang="it-IT" b="1" dirty="0">
                <a:solidFill>
                  <a:schemeClr val="tx2"/>
                </a:solidFill>
                <a:latin typeface="Arial Narrow"/>
                <a:cs typeface="Arial Narrow"/>
              </a:rPr>
              <a:t>Sintomi di disfunzione tiroidea associati</a:t>
            </a:r>
          </a:p>
          <a:p>
            <a:pPr lvl="1" fontAlgn="auto">
              <a:spcAft>
                <a:spcPts val="0"/>
              </a:spcAft>
              <a:buClr>
                <a:schemeClr val="tx2">
                  <a:lumMod val="75000"/>
                </a:schemeClr>
              </a:buClr>
              <a:buFont typeface="Arial"/>
              <a:buChar char="–"/>
              <a:defRPr/>
            </a:pPr>
            <a:r>
              <a:rPr lang="it-IT" sz="2600" b="1" i="1" dirty="0">
                <a:latin typeface="Arial Narrow"/>
                <a:cs typeface="Arial Narrow"/>
              </a:rPr>
              <a:t>I</a:t>
            </a:r>
            <a:r>
              <a:rPr lang="it-IT" sz="2600" b="1" i="1" dirty="0" smtClean="0">
                <a:latin typeface="Arial Narrow"/>
                <a:cs typeface="Arial Narrow"/>
              </a:rPr>
              <a:t>pertiroidismo</a:t>
            </a:r>
            <a:r>
              <a:rPr lang="it-IT" sz="2600" dirty="0" smtClean="0">
                <a:latin typeface="Arial Narrow"/>
                <a:cs typeface="Arial Narrow"/>
              </a:rPr>
              <a:t> </a:t>
            </a:r>
            <a:r>
              <a:rPr lang="it-IT" sz="2600" dirty="0">
                <a:latin typeface="Arial Narrow"/>
                <a:cs typeface="Arial Narrow"/>
              </a:rPr>
              <a:t>(calo ponderale, irrequietezza, insonnia, intolleranza al caldo, tremori fini, cardiopalmo, ipertensione arteriosa sistolica )</a:t>
            </a:r>
          </a:p>
          <a:p>
            <a:pPr lvl="1" fontAlgn="auto">
              <a:spcAft>
                <a:spcPts val="0"/>
              </a:spcAft>
              <a:buClr>
                <a:schemeClr val="tx2">
                  <a:lumMod val="75000"/>
                </a:schemeClr>
              </a:buClr>
              <a:buFont typeface="Arial"/>
              <a:buChar char="–"/>
              <a:defRPr/>
            </a:pPr>
            <a:r>
              <a:rPr lang="it-IT" sz="2600" b="1" i="1" dirty="0">
                <a:latin typeface="Arial Narrow"/>
                <a:cs typeface="Arial Narrow"/>
              </a:rPr>
              <a:t>I</a:t>
            </a:r>
            <a:r>
              <a:rPr lang="it-IT" sz="2600" b="1" i="1" dirty="0" smtClean="0">
                <a:latin typeface="Arial Narrow"/>
                <a:cs typeface="Arial Narrow"/>
              </a:rPr>
              <a:t>potiroidismo</a:t>
            </a:r>
            <a:r>
              <a:rPr lang="it-IT" sz="2600" dirty="0" smtClean="0">
                <a:latin typeface="Arial Narrow"/>
                <a:cs typeface="Arial Narrow"/>
              </a:rPr>
              <a:t> </a:t>
            </a:r>
            <a:r>
              <a:rPr lang="it-IT" sz="2600" dirty="0">
                <a:latin typeface="Arial Narrow"/>
                <a:cs typeface="Arial Narrow"/>
              </a:rPr>
              <a:t>(astenia, ipersonnia, incremento ponderale e stipsi progressivi, intolleranza al freddo, bradicardia, ipertensione arteriosa)</a:t>
            </a:r>
          </a:p>
          <a:p>
            <a:pPr fontAlgn="auto">
              <a:spcAft>
                <a:spcPts val="0"/>
              </a:spcAft>
              <a:buClr>
                <a:schemeClr val="tx2">
                  <a:lumMod val="75000"/>
                </a:schemeClr>
              </a:buClr>
              <a:buFont typeface="Arial"/>
              <a:buChar char="•"/>
              <a:defRPr/>
            </a:pPr>
            <a:endParaRPr lang="it-IT" sz="900" dirty="0">
              <a:latin typeface="Arial Narrow"/>
              <a:cs typeface="Arial Narrow"/>
            </a:endParaRPr>
          </a:p>
          <a:p>
            <a:pPr fontAlgn="auto">
              <a:spcAft>
                <a:spcPts val="0"/>
              </a:spcAft>
              <a:buClr>
                <a:schemeClr val="tx2">
                  <a:lumMod val="75000"/>
                </a:schemeClr>
              </a:buClr>
              <a:buFont typeface="Arial"/>
              <a:buChar char="•"/>
              <a:defRPr/>
            </a:pPr>
            <a:endParaRPr lang="it-IT" sz="900" dirty="0">
              <a:latin typeface="Arial Narrow"/>
              <a:cs typeface="Arial Narrow"/>
            </a:endParaRPr>
          </a:p>
          <a:p>
            <a:pPr fontAlgn="auto">
              <a:spcAft>
                <a:spcPts val="0"/>
              </a:spcAft>
              <a:buClr>
                <a:schemeClr val="tx2">
                  <a:lumMod val="75000"/>
                </a:schemeClr>
              </a:buClr>
              <a:buFont typeface="Arial"/>
              <a:buChar char="•"/>
              <a:defRPr/>
            </a:pPr>
            <a:endParaRPr lang="it-IT" sz="900" dirty="0">
              <a:latin typeface="Arial Narrow"/>
              <a:cs typeface="Arial Narrow"/>
            </a:endParaRPr>
          </a:p>
          <a:p>
            <a:pPr fontAlgn="auto">
              <a:spcAft>
                <a:spcPts val="0"/>
              </a:spcAft>
              <a:buClr>
                <a:schemeClr val="tx2">
                  <a:lumMod val="75000"/>
                </a:schemeClr>
              </a:buClr>
              <a:buFont typeface="Arial"/>
              <a:buChar char="•"/>
              <a:defRPr/>
            </a:pPr>
            <a:r>
              <a:rPr lang="it-IT" b="1" dirty="0">
                <a:solidFill>
                  <a:srgbClr val="1F497D"/>
                </a:solidFill>
                <a:latin typeface="Arial Narrow"/>
                <a:cs typeface="Arial Narrow"/>
              </a:rPr>
              <a:t>Eventuale sintomatologia dolorosa a carico della regione cervicale anteriore </a:t>
            </a:r>
            <a:r>
              <a:rPr lang="it-IT" sz="3000" dirty="0">
                <a:latin typeface="Arial Narrow"/>
                <a:cs typeface="Arial Narrow"/>
              </a:rPr>
              <a:t>(tiroidite subacuta; comparsa improvvisa di nodulo teso dolente: cisti emorragica)</a:t>
            </a:r>
            <a:endParaRPr lang="it-IT" dirty="0">
              <a:latin typeface="Arial Narrow"/>
              <a:cs typeface="Arial Narrow"/>
            </a:endParaRPr>
          </a:p>
          <a:p>
            <a:pPr fontAlgn="auto">
              <a:spcAft>
                <a:spcPts val="0"/>
              </a:spcAft>
              <a:buClr>
                <a:schemeClr val="tx2">
                  <a:lumMod val="75000"/>
                </a:schemeClr>
              </a:buClr>
              <a:buFont typeface="Arial"/>
              <a:buChar char="•"/>
              <a:defRPr/>
            </a:pPr>
            <a:endParaRPr lang="it-IT" sz="900" dirty="0">
              <a:latin typeface="Arial Narrow"/>
              <a:cs typeface="Arial Narrow"/>
            </a:endParaRPr>
          </a:p>
          <a:p>
            <a:pPr fontAlgn="auto">
              <a:spcAft>
                <a:spcPts val="0"/>
              </a:spcAft>
              <a:buClr>
                <a:schemeClr val="tx2">
                  <a:lumMod val="75000"/>
                </a:schemeClr>
              </a:buClr>
              <a:buFont typeface="Arial"/>
              <a:buChar char="•"/>
              <a:defRPr/>
            </a:pPr>
            <a:endParaRPr lang="it-IT" sz="900" dirty="0">
              <a:latin typeface="Arial Narrow"/>
              <a:cs typeface="Arial Narrow"/>
            </a:endParaRPr>
          </a:p>
          <a:p>
            <a:pPr fontAlgn="auto">
              <a:spcAft>
                <a:spcPts val="0"/>
              </a:spcAft>
              <a:buClr>
                <a:schemeClr val="tx2">
                  <a:lumMod val="75000"/>
                </a:schemeClr>
              </a:buClr>
              <a:buFont typeface="Arial"/>
              <a:buChar char="•"/>
              <a:defRPr/>
            </a:pPr>
            <a:endParaRPr lang="it-IT" sz="900" dirty="0">
              <a:latin typeface="Arial Narrow"/>
              <a:cs typeface="Arial Narrow"/>
            </a:endParaRPr>
          </a:p>
          <a:p>
            <a:pPr fontAlgn="auto">
              <a:spcAft>
                <a:spcPts val="0"/>
              </a:spcAft>
              <a:buClr>
                <a:schemeClr val="tx2">
                  <a:lumMod val="75000"/>
                </a:schemeClr>
              </a:buClr>
              <a:buFont typeface="Arial"/>
              <a:buChar char="•"/>
              <a:defRPr/>
            </a:pPr>
            <a:r>
              <a:rPr lang="it-IT" b="1" dirty="0">
                <a:solidFill>
                  <a:srgbClr val="1F497D"/>
                </a:solidFill>
                <a:latin typeface="Arial Narrow"/>
                <a:cs typeface="Arial Narrow"/>
              </a:rPr>
              <a:t>Sintomi da compressione/infiltrazione </a:t>
            </a:r>
            <a:r>
              <a:rPr lang="it-IT" sz="3000" dirty="0">
                <a:latin typeface="Arial Narrow"/>
                <a:cs typeface="Arial Narrow"/>
              </a:rPr>
              <a:t>(disfonia, tosse persistenti, disfagia, dispnea)</a:t>
            </a:r>
            <a:endParaRPr lang="it-IT" dirty="0">
              <a:latin typeface="Arial Narrow"/>
              <a:cs typeface="Arial Narrow"/>
            </a:endParaRPr>
          </a:p>
          <a:p>
            <a:pPr fontAlgn="auto">
              <a:spcAft>
                <a:spcPts val="0"/>
              </a:spcAft>
              <a:buClr>
                <a:schemeClr val="tx2">
                  <a:lumMod val="75000"/>
                </a:schemeClr>
              </a:buClr>
              <a:buFont typeface="Arial"/>
              <a:buChar char="•"/>
              <a:defRPr/>
            </a:pPr>
            <a:endParaRPr lang="it-IT" sz="1100" dirty="0">
              <a:latin typeface="Arial Narrow"/>
              <a:cs typeface="Arial Narrow"/>
            </a:endParaRPr>
          </a:p>
          <a:p>
            <a:pPr fontAlgn="auto">
              <a:spcAft>
                <a:spcPts val="0"/>
              </a:spcAft>
              <a:buClr>
                <a:schemeClr val="tx2">
                  <a:lumMod val="75000"/>
                </a:schemeClr>
              </a:buClr>
              <a:buFont typeface="Arial"/>
              <a:buChar char="•"/>
              <a:defRPr/>
            </a:pPr>
            <a:endParaRPr lang="it-IT" sz="1100" dirty="0">
              <a:latin typeface="Arial Narrow"/>
              <a:cs typeface="Arial Narrow"/>
            </a:endParaRPr>
          </a:p>
          <a:p>
            <a:pPr fontAlgn="auto">
              <a:spcAft>
                <a:spcPts val="0"/>
              </a:spcAft>
              <a:buClr>
                <a:schemeClr val="tx2">
                  <a:lumMod val="75000"/>
                </a:schemeClr>
              </a:buClr>
              <a:buFont typeface="Arial"/>
              <a:buChar char="•"/>
              <a:defRPr/>
            </a:pPr>
            <a:r>
              <a:rPr lang="it-IT" b="1" dirty="0">
                <a:solidFill>
                  <a:srgbClr val="1F497D"/>
                </a:solidFill>
                <a:latin typeface="Arial Narrow"/>
                <a:cs typeface="Arial Narrow"/>
              </a:rPr>
              <a:t>Familiarità per Tireopatia o Carcinoma  tiroideo</a:t>
            </a:r>
          </a:p>
        </p:txBody>
      </p:sp>
    </p:spTree>
    <p:extLst>
      <p:ext uri="{BB962C8B-B14F-4D97-AF65-F5344CB8AC3E}">
        <p14:creationId xmlns:p14="http://schemas.microsoft.com/office/powerpoint/2010/main" val="3926983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a:xfrm>
            <a:off x="0" y="60325"/>
            <a:ext cx="9144000" cy="1025525"/>
          </a:xfrm>
          <a:solidFill>
            <a:srgbClr val="F2F2F2"/>
          </a:solidFill>
          <a:ln w="38100">
            <a:solidFill>
              <a:schemeClr val="accent2"/>
            </a:solidFill>
          </a:ln>
        </p:spPr>
        <p:txBody>
          <a:bodyPr/>
          <a:lstStyle/>
          <a:p>
            <a:r>
              <a:rPr lang="it-IT" sz="6000" b="1" smtClean="0">
                <a:solidFill>
                  <a:schemeClr val="accent2"/>
                </a:solidFill>
                <a:latin typeface="Arial Narrow" pitchFamily="34" charset="0"/>
              </a:rPr>
              <a:t>O</a:t>
            </a:r>
            <a:r>
              <a:rPr lang="it-IT" sz="5400" smtClean="0">
                <a:solidFill>
                  <a:schemeClr val="accent2"/>
                </a:solidFill>
                <a:latin typeface="Arial Narrow" pitchFamily="34" charset="0"/>
              </a:rPr>
              <a:t>ggettività </a:t>
            </a:r>
          </a:p>
        </p:txBody>
      </p:sp>
      <p:sp>
        <p:nvSpPr>
          <p:cNvPr id="3" name="Segnaposto contenuto 2"/>
          <p:cNvSpPr>
            <a:spLocks noGrp="1"/>
          </p:cNvSpPr>
          <p:nvPr>
            <p:ph idx="1"/>
          </p:nvPr>
        </p:nvSpPr>
        <p:spPr>
          <a:xfrm>
            <a:off x="180975" y="1208088"/>
            <a:ext cx="8791575" cy="5538787"/>
          </a:xfrm>
          <a:solidFill>
            <a:schemeClr val="accent2">
              <a:lumMod val="20000"/>
              <a:lumOff val="80000"/>
            </a:schemeClr>
          </a:solidFill>
        </p:spPr>
        <p:txBody>
          <a:bodyPr rtlCol="0" anchor="ctr">
            <a:normAutofit/>
          </a:bodyPr>
          <a:lstStyle/>
          <a:p>
            <a:pPr marL="0" indent="0" fontAlgn="auto">
              <a:spcAft>
                <a:spcPts val="0"/>
              </a:spcAft>
              <a:buFont typeface="Arial"/>
              <a:buNone/>
              <a:defRPr/>
            </a:pPr>
            <a:r>
              <a:rPr lang="it-IT" b="1" dirty="0">
                <a:solidFill>
                  <a:schemeClr val="accent2"/>
                </a:solidFill>
                <a:latin typeface="Arial Narrow"/>
                <a:cs typeface="Arial Narrow"/>
              </a:rPr>
              <a:t>E.O. della tiroide e generale</a:t>
            </a:r>
          </a:p>
          <a:p>
            <a:pPr marL="0" indent="0" fontAlgn="auto">
              <a:spcAft>
                <a:spcPts val="0"/>
              </a:spcAft>
              <a:buFont typeface="Arial"/>
              <a:buNone/>
              <a:defRPr/>
            </a:pPr>
            <a:endParaRPr lang="it-IT" sz="1000" dirty="0">
              <a:solidFill>
                <a:schemeClr val="tx2">
                  <a:lumMod val="75000"/>
                </a:schemeClr>
              </a:solidFill>
              <a:latin typeface="Arial Narrow"/>
              <a:cs typeface="Arial Narrow"/>
            </a:endParaRPr>
          </a:p>
          <a:p>
            <a:pPr fontAlgn="auto">
              <a:spcAft>
                <a:spcPts val="0"/>
              </a:spcAft>
              <a:buClr>
                <a:schemeClr val="tx2">
                  <a:lumMod val="75000"/>
                </a:schemeClr>
              </a:buClr>
              <a:buFont typeface="Arial"/>
              <a:buChar char="•"/>
              <a:defRPr/>
            </a:pPr>
            <a:r>
              <a:rPr lang="it-IT" sz="2800" dirty="0">
                <a:latin typeface="Arial Narrow"/>
                <a:cs typeface="Arial Narrow"/>
              </a:rPr>
              <a:t>Nodulo singolo- Gozzo nodulare- Gozzo diffuso</a:t>
            </a:r>
          </a:p>
          <a:p>
            <a:pPr fontAlgn="auto">
              <a:spcAft>
                <a:spcPts val="0"/>
              </a:spcAft>
              <a:buClr>
                <a:schemeClr val="tx2">
                  <a:lumMod val="75000"/>
                </a:schemeClr>
              </a:buClr>
              <a:buFont typeface="Arial"/>
              <a:buChar char="•"/>
              <a:defRPr/>
            </a:pPr>
            <a:endParaRPr lang="it-IT" sz="700" dirty="0">
              <a:latin typeface="Arial Narrow"/>
              <a:cs typeface="Arial Narrow"/>
            </a:endParaRPr>
          </a:p>
          <a:p>
            <a:pPr fontAlgn="auto">
              <a:spcAft>
                <a:spcPts val="0"/>
              </a:spcAft>
              <a:buClr>
                <a:schemeClr val="tx2">
                  <a:lumMod val="75000"/>
                </a:schemeClr>
              </a:buClr>
              <a:buFont typeface="Arial"/>
              <a:buChar char="•"/>
              <a:defRPr/>
            </a:pPr>
            <a:r>
              <a:rPr lang="it-IT" sz="2800" dirty="0">
                <a:latin typeface="Arial Narrow"/>
                <a:cs typeface="Arial Narrow"/>
              </a:rPr>
              <a:t>Caratteristiche della tiroide o del nodulo/i </a:t>
            </a:r>
          </a:p>
          <a:p>
            <a:pPr marL="0" indent="0" fontAlgn="auto">
              <a:spcAft>
                <a:spcPts val="0"/>
              </a:spcAft>
              <a:buClr>
                <a:schemeClr val="tx2">
                  <a:lumMod val="75000"/>
                </a:schemeClr>
              </a:buClr>
              <a:buFont typeface="Arial"/>
              <a:buNone/>
              <a:defRPr/>
            </a:pPr>
            <a:r>
              <a:rPr lang="it-IT" sz="2800" dirty="0">
                <a:latin typeface="Arial Narrow"/>
                <a:cs typeface="Arial Narrow"/>
              </a:rPr>
              <a:t>	-dolenzia/dolorabilità</a:t>
            </a:r>
          </a:p>
          <a:p>
            <a:pPr marL="0" indent="0" fontAlgn="auto">
              <a:spcAft>
                <a:spcPts val="0"/>
              </a:spcAft>
              <a:buClr>
                <a:schemeClr val="tx2">
                  <a:lumMod val="75000"/>
                </a:schemeClr>
              </a:buClr>
              <a:buFont typeface="Arial"/>
              <a:buNone/>
              <a:defRPr/>
            </a:pPr>
            <a:r>
              <a:rPr lang="it-IT" sz="2800" dirty="0">
                <a:latin typeface="Arial Narrow"/>
                <a:cs typeface="Arial Narrow"/>
              </a:rPr>
              <a:t>	-consistenza </a:t>
            </a:r>
          </a:p>
          <a:p>
            <a:pPr marL="0" indent="0" fontAlgn="auto">
              <a:spcAft>
                <a:spcPts val="0"/>
              </a:spcAft>
              <a:buClr>
                <a:schemeClr val="tx2">
                  <a:lumMod val="75000"/>
                </a:schemeClr>
              </a:buClr>
              <a:buFont typeface="Arial"/>
              <a:buNone/>
              <a:defRPr/>
            </a:pPr>
            <a:r>
              <a:rPr lang="it-IT" sz="2800" dirty="0">
                <a:latin typeface="Arial Narrow"/>
                <a:cs typeface="Arial Narrow"/>
              </a:rPr>
              <a:t>	</a:t>
            </a:r>
            <a:r>
              <a:rPr lang="it-IT" sz="2800" dirty="0" smtClean="0">
                <a:latin typeface="Arial Narrow"/>
                <a:cs typeface="Arial Narrow"/>
              </a:rPr>
              <a:t>-</a:t>
            </a:r>
            <a:r>
              <a:rPr lang="it-IT" sz="2800" dirty="0">
                <a:latin typeface="Arial Narrow"/>
                <a:cs typeface="Arial Narrow"/>
              </a:rPr>
              <a:t>mobilità rispetto ai piani superficiali/profondi</a:t>
            </a:r>
          </a:p>
          <a:p>
            <a:pPr fontAlgn="auto">
              <a:spcAft>
                <a:spcPts val="0"/>
              </a:spcAft>
              <a:buClr>
                <a:schemeClr val="tx2">
                  <a:lumMod val="75000"/>
                </a:schemeClr>
              </a:buClr>
              <a:buFont typeface="Arial"/>
              <a:buChar char="•"/>
              <a:defRPr/>
            </a:pPr>
            <a:endParaRPr lang="it-IT" sz="700" dirty="0">
              <a:latin typeface="Arial Narrow"/>
              <a:cs typeface="Arial Narrow"/>
            </a:endParaRPr>
          </a:p>
          <a:p>
            <a:pPr fontAlgn="auto">
              <a:spcAft>
                <a:spcPts val="0"/>
              </a:spcAft>
              <a:buClr>
                <a:schemeClr val="tx2">
                  <a:lumMod val="75000"/>
                </a:schemeClr>
              </a:buClr>
              <a:buFont typeface="Arial"/>
              <a:buChar char="•"/>
              <a:defRPr/>
            </a:pPr>
            <a:endParaRPr lang="it-IT" sz="700" dirty="0">
              <a:latin typeface="Arial Narrow"/>
              <a:cs typeface="Arial Narrow"/>
            </a:endParaRPr>
          </a:p>
          <a:p>
            <a:pPr fontAlgn="auto">
              <a:spcAft>
                <a:spcPts val="0"/>
              </a:spcAft>
              <a:buClr>
                <a:schemeClr val="tx2">
                  <a:lumMod val="75000"/>
                </a:schemeClr>
              </a:buClr>
              <a:buFont typeface="Arial"/>
              <a:buChar char="•"/>
              <a:defRPr/>
            </a:pPr>
            <a:r>
              <a:rPr lang="it-IT" sz="2800" dirty="0" err="1">
                <a:latin typeface="Arial Narrow"/>
                <a:cs typeface="Arial Narrow"/>
              </a:rPr>
              <a:t>Linfoadenopatia</a:t>
            </a:r>
            <a:r>
              <a:rPr lang="it-IT" sz="2800" dirty="0">
                <a:latin typeface="Arial Narrow"/>
                <a:cs typeface="Arial Narrow"/>
              </a:rPr>
              <a:t> laterocervicale-</a:t>
            </a:r>
            <a:r>
              <a:rPr lang="it-IT" sz="2800" dirty="0" err="1">
                <a:latin typeface="Arial Narrow"/>
                <a:cs typeface="Arial Narrow"/>
              </a:rPr>
              <a:t>sovraclaveare</a:t>
            </a:r>
            <a:r>
              <a:rPr lang="it-IT" sz="2800" dirty="0">
                <a:latin typeface="Arial Narrow"/>
                <a:cs typeface="Arial Narrow"/>
              </a:rPr>
              <a:t> associata</a:t>
            </a:r>
          </a:p>
          <a:p>
            <a:pPr fontAlgn="auto">
              <a:spcAft>
                <a:spcPts val="0"/>
              </a:spcAft>
              <a:buClr>
                <a:schemeClr val="tx2">
                  <a:lumMod val="75000"/>
                </a:schemeClr>
              </a:buClr>
              <a:buFont typeface="Arial"/>
              <a:buChar char="•"/>
              <a:defRPr/>
            </a:pPr>
            <a:endParaRPr lang="it-IT" sz="700" dirty="0">
              <a:latin typeface="Arial Narrow"/>
              <a:cs typeface="Arial Narrow"/>
            </a:endParaRPr>
          </a:p>
          <a:p>
            <a:pPr fontAlgn="auto">
              <a:spcAft>
                <a:spcPts val="0"/>
              </a:spcAft>
              <a:buClr>
                <a:schemeClr val="tx2">
                  <a:lumMod val="75000"/>
                </a:schemeClr>
              </a:buClr>
              <a:buFont typeface="Arial"/>
              <a:buChar char="•"/>
              <a:defRPr/>
            </a:pPr>
            <a:r>
              <a:rPr lang="it-IT" sz="2800" dirty="0">
                <a:latin typeface="Arial Narrow"/>
                <a:cs typeface="Arial Narrow"/>
              </a:rPr>
              <a:t>Stabilità cardiovascolare  (PA-FC) (aritmie?</a:t>
            </a:r>
            <a:r>
              <a:rPr lang="it-IT" sz="2800" dirty="0" smtClean="0">
                <a:latin typeface="Arial Narrow"/>
                <a:cs typeface="Arial Narrow"/>
              </a:rPr>
              <a:t>)</a:t>
            </a:r>
            <a:endParaRPr lang="it-IT" sz="2800" dirty="0">
              <a:latin typeface="Arial Narrow"/>
              <a:cs typeface="Arial Narrow"/>
            </a:endParaRPr>
          </a:p>
        </p:txBody>
      </p:sp>
    </p:spTree>
    <p:extLst>
      <p:ext uri="{BB962C8B-B14F-4D97-AF65-F5344CB8AC3E}">
        <p14:creationId xmlns:p14="http://schemas.microsoft.com/office/powerpoint/2010/main" val="3453420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2"/>
          <p:cNvSpPr>
            <a:spLocks noGrp="1"/>
          </p:cNvSpPr>
          <p:nvPr>
            <p:ph type="title"/>
          </p:nvPr>
        </p:nvSpPr>
        <p:spPr>
          <a:xfrm>
            <a:off x="0" y="266700"/>
            <a:ext cx="8786813" cy="858838"/>
          </a:xfrm>
        </p:spPr>
        <p:txBody>
          <a:bodyPr>
            <a:normAutofit fontScale="90000"/>
          </a:bodyPr>
          <a:lstStyle/>
          <a:p>
            <a:r>
              <a:rPr lang="it-IT" sz="4000" b="1" smtClean="0">
                <a:solidFill>
                  <a:srgbClr val="00CCFF"/>
                </a:solidFill>
                <a:latin typeface="Arial Narrow" pitchFamily="34" charset="0"/>
              </a:rPr>
              <a:t>Nodulo Tiroideo</a:t>
            </a:r>
            <a:br>
              <a:rPr lang="it-IT" sz="4000" b="1" smtClean="0">
                <a:solidFill>
                  <a:srgbClr val="00CCFF"/>
                </a:solidFill>
                <a:latin typeface="Arial Narrow" pitchFamily="34" charset="0"/>
              </a:rPr>
            </a:br>
            <a:r>
              <a:rPr lang="it-IT" sz="4000" b="1" smtClean="0">
                <a:solidFill>
                  <a:srgbClr val="00CCFF"/>
                </a:solidFill>
                <a:latin typeface="Arial Narrow" pitchFamily="34" charset="0"/>
              </a:rPr>
              <a:t> Individuare i fattori di Rischio di Malignità</a:t>
            </a:r>
          </a:p>
        </p:txBody>
      </p:sp>
      <p:sp>
        <p:nvSpPr>
          <p:cNvPr id="2" name="Segnaposto contenuto 1"/>
          <p:cNvSpPr>
            <a:spLocks noGrp="1"/>
          </p:cNvSpPr>
          <p:nvPr>
            <p:ph idx="1"/>
          </p:nvPr>
        </p:nvSpPr>
        <p:spPr>
          <a:xfrm>
            <a:off x="285750" y="1484313"/>
            <a:ext cx="8572500" cy="5286375"/>
          </a:xfrm>
          <a:solidFill>
            <a:srgbClr val="F2F2F2"/>
          </a:solidFill>
        </p:spPr>
        <p:txBody>
          <a:bodyPr rtlCol="0" anchor="ctr">
            <a:normAutofit fontScale="92500" lnSpcReduction="20000"/>
          </a:bodyPr>
          <a:lstStyle/>
          <a:p>
            <a:pPr fontAlgn="auto">
              <a:spcAft>
                <a:spcPts val="0"/>
              </a:spcAft>
              <a:buClr>
                <a:schemeClr val="tx2">
                  <a:lumMod val="75000"/>
                </a:schemeClr>
              </a:buClr>
              <a:buFont typeface="Arial"/>
              <a:buChar char="•"/>
              <a:defRPr/>
            </a:pPr>
            <a:r>
              <a:rPr lang="it-IT" sz="2600" dirty="0" smtClean="0">
                <a:latin typeface="Arial Narrow"/>
                <a:cs typeface="Arial Narrow"/>
              </a:rPr>
              <a:t>Età di insorgenza &lt;14 o &gt; 70 anni</a:t>
            </a:r>
          </a:p>
          <a:p>
            <a:pPr fontAlgn="auto">
              <a:spcAft>
                <a:spcPts val="0"/>
              </a:spcAft>
              <a:buClr>
                <a:schemeClr val="tx2">
                  <a:lumMod val="75000"/>
                </a:schemeClr>
              </a:buClr>
              <a:buFont typeface="Arial"/>
              <a:buChar char="•"/>
              <a:defRPr/>
            </a:pPr>
            <a:r>
              <a:rPr lang="it-IT" sz="2600" dirty="0" smtClean="0">
                <a:latin typeface="Arial Narrow"/>
                <a:cs typeface="Arial Narrow"/>
              </a:rPr>
              <a:t>Sesso Maschile</a:t>
            </a:r>
          </a:p>
          <a:p>
            <a:pPr fontAlgn="auto">
              <a:spcAft>
                <a:spcPts val="0"/>
              </a:spcAft>
              <a:buClr>
                <a:schemeClr val="tx2">
                  <a:lumMod val="75000"/>
                </a:schemeClr>
              </a:buClr>
              <a:buFont typeface="Arial"/>
              <a:buChar char="•"/>
              <a:defRPr/>
            </a:pPr>
            <a:r>
              <a:rPr lang="it-IT" sz="2600" dirty="0" smtClean="0">
                <a:latin typeface="Arial Narrow"/>
                <a:cs typeface="Arial Narrow"/>
              </a:rPr>
              <a:t>Familiarità per carcinoma tiroideo  (</a:t>
            </a:r>
            <a:r>
              <a:rPr lang="it-IT" sz="2600" u="sng" dirty="0" smtClean="0">
                <a:latin typeface="Arial Narrow"/>
                <a:cs typeface="Arial Narrow"/>
              </a:rPr>
              <a:t>Carcinoma Midollare</a:t>
            </a:r>
            <a:r>
              <a:rPr lang="it-IT" sz="2600" dirty="0" smtClean="0">
                <a:latin typeface="Arial Narrow"/>
                <a:cs typeface="Arial Narrow"/>
              </a:rPr>
              <a:t>)</a:t>
            </a:r>
          </a:p>
          <a:p>
            <a:pPr fontAlgn="auto">
              <a:spcAft>
                <a:spcPts val="0"/>
              </a:spcAft>
              <a:buClr>
                <a:schemeClr val="tx2">
                  <a:lumMod val="75000"/>
                </a:schemeClr>
              </a:buClr>
              <a:buFont typeface="Arial"/>
              <a:buChar char="•"/>
              <a:defRPr/>
            </a:pPr>
            <a:r>
              <a:rPr lang="it-IT" sz="2600" dirty="0" smtClean="0">
                <a:latin typeface="Arial Narrow"/>
                <a:cs typeface="Arial Narrow"/>
              </a:rPr>
              <a:t>Pregressa radioterapia testa/collo (linfomi)</a:t>
            </a:r>
          </a:p>
          <a:p>
            <a:pPr fontAlgn="auto">
              <a:spcAft>
                <a:spcPts val="0"/>
              </a:spcAft>
              <a:buClr>
                <a:schemeClr val="tx2">
                  <a:lumMod val="75000"/>
                </a:schemeClr>
              </a:buClr>
              <a:buFont typeface="Arial"/>
              <a:buChar char="•"/>
              <a:defRPr/>
            </a:pPr>
            <a:r>
              <a:rPr lang="it-IT" sz="2600" dirty="0" smtClean="0">
                <a:latin typeface="Arial Narrow"/>
                <a:cs typeface="Arial Narrow"/>
              </a:rPr>
              <a:t>Esposizione sistemica a radiazioni: terapeutica (trapianto midollo) o accidentale (disastri ambientali Chernobyl)</a:t>
            </a:r>
          </a:p>
          <a:p>
            <a:pPr fontAlgn="auto">
              <a:spcAft>
                <a:spcPts val="0"/>
              </a:spcAft>
              <a:buClr>
                <a:schemeClr val="tx2">
                  <a:lumMod val="75000"/>
                </a:schemeClr>
              </a:buClr>
              <a:buFont typeface="Arial"/>
              <a:buChar char="•"/>
              <a:defRPr/>
            </a:pPr>
            <a:r>
              <a:rPr lang="it-IT" sz="2600" dirty="0" smtClean="0">
                <a:latin typeface="Arial Narrow"/>
                <a:cs typeface="Arial Narrow"/>
              </a:rPr>
              <a:t>Anamnesi positiva per neoplasia (2% metastasi </a:t>
            </a:r>
            <a:r>
              <a:rPr lang="it-IT" sz="2600" dirty="0" err="1" smtClean="0">
                <a:latin typeface="Arial Narrow"/>
                <a:cs typeface="Arial Narrow"/>
              </a:rPr>
              <a:t>intratiroidee</a:t>
            </a:r>
            <a:r>
              <a:rPr lang="it-IT" sz="2600" dirty="0" smtClean="0">
                <a:latin typeface="Arial Narrow"/>
                <a:cs typeface="Arial Narrow"/>
              </a:rPr>
              <a:t>: rene-mammella- melanoma)</a:t>
            </a:r>
          </a:p>
          <a:p>
            <a:pPr fontAlgn="auto">
              <a:spcAft>
                <a:spcPts val="0"/>
              </a:spcAft>
              <a:buClr>
                <a:schemeClr val="tx2">
                  <a:lumMod val="75000"/>
                </a:schemeClr>
              </a:buClr>
              <a:buFont typeface="Arial"/>
              <a:buChar char="•"/>
              <a:defRPr/>
            </a:pPr>
            <a:r>
              <a:rPr lang="it-IT" sz="2600" dirty="0" smtClean="0">
                <a:latin typeface="Arial Narrow"/>
                <a:cs typeface="Arial Narrow"/>
              </a:rPr>
              <a:t>Rapido accrescimento (settimane-mesi)</a:t>
            </a:r>
          </a:p>
          <a:p>
            <a:pPr fontAlgn="auto">
              <a:spcAft>
                <a:spcPts val="0"/>
              </a:spcAft>
              <a:buClr>
                <a:schemeClr val="tx2">
                  <a:lumMod val="75000"/>
                </a:schemeClr>
              </a:buClr>
              <a:buFont typeface="Arial"/>
              <a:buChar char="•"/>
              <a:defRPr/>
            </a:pPr>
            <a:r>
              <a:rPr lang="it-IT" sz="2600" dirty="0" err="1" smtClean="0">
                <a:latin typeface="Arial Narrow"/>
                <a:cs typeface="Arial Narrow"/>
              </a:rPr>
              <a:t>Tosse-disfonia-disfagia</a:t>
            </a:r>
            <a:r>
              <a:rPr lang="it-IT" sz="2600" dirty="0" smtClean="0">
                <a:latin typeface="Arial Narrow"/>
                <a:cs typeface="Arial Narrow"/>
              </a:rPr>
              <a:t> progressivi e persistenti (se non si accompagnano a voluminosi gozzi)</a:t>
            </a:r>
            <a:endParaRPr lang="it-IT" sz="2600" dirty="0" smtClean="0">
              <a:solidFill>
                <a:schemeClr val="tx2">
                  <a:lumMod val="75000"/>
                </a:schemeClr>
              </a:solidFill>
              <a:latin typeface="Arial Narrow"/>
              <a:cs typeface="Arial Narrow"/>
            </a:endParaRPr>
          </a:p>
          <a:p>
            <a:pPr fontAlgn="auto">
              <a:spcAft>
                <a:spcPts val="0"/>
              </a:spcAft>
              <a:buClr>
                <a:schemeClr val="tx2">
                  <a:lumMod val="75000"/>
                </a:schemeClr>
              </a:buClr>
              <a:buFont typeface="Arial"/>
              <a:buChar char="•"/>
              <a:defRPr/>
            </a:pPr>
            <a:r>
              <a:rPr lang="it-IT" sz="2600" dirty="0" smtClean="0">
                <a:latin typeface="Arial Narrow"/>
                <a:cs typeface="Arial Narrow"/>
              </a:rPr>
              <a:t>Consistenza aumentata/duro lignea</a:t>
            </a:r>
          </a:p>
          <a:p>
            <a:pPr fontAlgn="auto">
              <a:spcAft>
                <a:spcPts val="0"/>
              </a:spcAft>
              <a:buClr>
                <a:schemeClr val="tx2">
                  <a:lumMod val="75000"/>
                </a:schemeClr>
              </a:buClr>
              <a:buFont typeface="Arial"/>
              <a:buChar char="•"/>
              <a:defRPr/>
            </a:pPr>
            <a:r>
              <a:rPr lang="it-IT" sz="2600" dirty="0" smtClean="0">
                <a:latin typeface="Arial Narrow"/>
                <a:cs typeface="Arial Narrow"/>
              </a:rPr>
              <a:t>Fissità </a:t>
            </a:r>
          </a:p>
          <a:p>
            <a:pPr fontAlgn="auto">
              <a:spcAft>
                <a:spcPts val="0"/>
              </a:spcAft>
              <a:buClr>
                <a:schemeClr val="tx2">
                  <a:lumMod val="75000"/>
                </a:schemeClr>
              </a:buClr>
              <a:buFont typeface="Arial"/>
              <a:buChar char="•"/>
              <a:defRPr/>
            </a:pPr>
            <a:r>
              <a:rPr lang="it-IT" sz="2600" dirty="0" smtClean="0">
                <a:latin typeface="Arial Narrow"/>
                <a:cs typeface="Arial Narrow"/>
              </a:rPr>
              <a:t>Concomitante </a:t>
            </a:r>
            <a:r>
              <a:rPr lang="it-IT" sz="2600" dirty="0" err="1" smtClean="0">
                <a:latin typeface="Arial Narrow"/>
                <a:cs typeface="Arial Narrow"/>
              </a:rPr>
              <a:t>linfoadenopatia</a:t>
            </a:r>
            <a:r>
              <a:rPr lang="it-IT" sz="2600" dirty="0" smtClean="0">
                <a:latin typeface="Arial Narrow"/>
                <a:cs typeface="Arial Narrow"/>
              </a:rPr>
              <a:t> laterocervicale/</a:t>
            </a:r>
            <a:r>
              <a:rPr lang="it-IT" sz="2600" dirty="0" err="1" smtClean="0">
                <a:latin typeface="Arial Narrow"/>
                <a:cs typeface="Arial Narrow"/>
              </a:rPr>
              <a:t>sovraclaveare</a:t>
            </a:r>
            <a:endParaRPr lang="it-IT" sz="1800" dirty="0">
              <a:latin typeface="Arial Narrow"/>
              <a:cs typeface="Arial Narrow"/>
            </a:endParaRPr>
          </a:p>
        </p:txBody>
      </p:sp>
    </p:spTree>
    <p:extLst>
      <p:ext uri="{BB962C8B-B14F-4D97-AF65-F5344CB8AC3E}">
        <p14:creationId xmlns:p14="http://schemas.microsoft.com/office/powerpoint/2010/main" val="11141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additive="base">
                                        <p:cTn id="5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 calcmode="lin" valueType="num">
                                      <p:cBhvr additive="base">
                                        <p:cTn id="6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9" end="9"/>
                                            </p:txEl>
                                          </p:spTgt>
                                        </p:tgtEl>
                                        <p:attrNameLst>
                                          <p:attrName>style.visibility</p:attrName>
                                        </p:attrNameLst>
                                      </p:cBhvr>
                                      <p:to>
                                        <p:strVal val="visible"/>
                                      </p:to>
                                    </p:set>
                                    <p:anim calcmode="lin" valueType="num">
                                      <p:cBhvr additive="base">
                                        <p:cTn id="6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0" end="10"/>
                                            </p:txEl>
                                          </p:spTgt>
                                        </p:tgtEl>
                                        <p:attrNameLst>
                                          <p:attrName>style.visibility</p:attrName>
                                        </p:attrNameLst>
                                      </p:cBhvr>
                                      <p:to>
                                        <p:strVal val="visible"/>
                                      </p:to>
                                    </p:set>
                                    <p:anim calcmode="lin" valueType="num">
                                      <p:cBhvr additive="base">
                                        <p:cTn id="7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p:cNvSpPr>
          <p:nvPr>
            <p:ph type="title"/>
          </p:nvPr>
        </p:nvSpPr>
        <p:spPr>
          <a:xfrm>
            <a:off x="0" y="76200"/>
            <a:ext cx="9144000" cy="973138"/>
          </a:xfrm>
          <a:solidFill>
            <a:srgbClr val="00CCFF">
              <a:alpha val="50980"/>
            </a:srgbClr>
          </a:solidFill>
        </p:spPr>
        <p:txBody>
          <a:bodyPr/>
          <a:lstStyle/>
          <a:p>
            <a:r>
              <a:rPr lang="it-IT" b="1" smtClean="0">
                <a:latin typeface="Arial Narrow" pitchFamily="34" charset="0"/>
              </a:rPr>
              <a:t>GIULIANA</a:t>
            </a:r>
          </a:p>
        </p:txBody>
      </p:sp>
      <p:pic>
        <p:nvPicPr>
          <p:cNvPr id="58370" name="Immagine 6" descr="sovp.png"/>
          <p:cNvPicPr>
            <a:picLocks noChangeAspect="1"/>
          </p:cNvPicPr>
          <p:nvPr/>
        </p:nvPicPr>
        <p:blipFill>
          <a:blip r:embed="rId2"/>
          <a:srcRect t="31879" b="39510"/>
          <a:stretch>
            <a:fillRect/>
          </a:stretch>
        </p:blipFill>
        <p:spPr bwMode="auto">
          <a:xfrm>
            <a:off x="0" y="1135063"/>
            <a:ext cx="9144000" cy="5638800"/>
          </a:xfrm>
          <a:prstGeom prst="rect">
            <a:avLst/>
          </a:prstGeom>
          <a:noFill/>
          <a:ln w="9525">
            <a:noFill/>
            <a:miter lim="800000"/>
            <a:headEnd/>
            <a:tailEnd/>
          </a:ln>
        </p:spPr>
      </p:pic>
      <p:sp>
        <p:nvSpPr>
          <p:cNvPr id="8" name="CasellaDiTesto 7"/>
          <p:cNvSpPr txBox="1"/>
          <p:nvPr/>
        </p:nvSpPr>
        <p:spPr>
          <a:xfrm>
            <a:off x="1439863" y="1384300"/>
            <a:ext cx="6721475" cy="1852613"/>
          </a:xfrm>
          <a:prstGeom prst="rect">
            <a:avLst/>
          </a:prstGeom>
          <a:solidFill>
            <a:schemeClr val="bg1"/>
          </a:solidFill>
        </p:spPr>
        <p:txBody>
          <a:bodyPr>
            <a:spAutoFit/>
          </a:bodyPr>
          <a:lstStyle/>
          <a:p>
            <a:pPr fontAlgn="auto">
              <a:lnSpc>
                <a:spcPct val="120000"/>
              </a:lnSpc>
              <a:spcBef>
                <a:spcPts val="0"/>
              </a:spcBef>
              <a:spcAft>
                <a:spcPts val="0"/>
              </a:spcAft>
              <a:buClr>
                <a:schemeClr val="tx2">
                  <a:lumMod val="75000"/>
                </a:schemeClr>
              </a:buClr>
              <a:defRPr/>
            </a:pPr>
            <a:r>
              <a:rPr lang="it-IT" sz="2400" dirty="0">
                <a:latin typeface="Arial Narrow"/>
                <a:cs typeface="Arial Narrow"/>
              </a:rPr>
              <a:t>Donna 65 aa</a:t>
            </a:r>
          </a:p>
          <a:p>
            <a:pPr fontAlgn="auto">
              <a:lnSpc>
                <a:spcPct val="120000"/>
              </a:lnSpc>
              <a:spcBef>
                <a:spcPts val="0"/>
              </a:spcBef>
              <a:spcAft>
                <a:spcPts val="0"/>
              </a:spcAft>
              <a:buClr>
                <a:schemeClr val="tx2">
                  <a:lumMod val="75000"/>
                </a:schemeClr>
              </a:buClr>
              <a:defRPr/>
            </a:pPr>
            <a:r>
              <a:rPr lang="it-IT" sz="2400" dirty="0">
                <a:latin typeface="Arial Narrow"/>
                <a:cs typeface="Arial Narrow"/>
              </a:rPr>
              <a:t>Familiarità per gozzo</a:t>
            </a:r>
          </a:p>
          <a:p>
            <a:pPr fontAlgn="auto">
              <a:lnSpc>
                <a:spcPct val="120000"/>
              </a:lnSpc>
              <a:spcBef>
                <a:spcPts val="0"/>
              </a:spcBef>
              <a:spcAft>
                <a:spcPts val="0"/>
              </a:spcAft>
              <a:buClr>
                <a:schemeClr val="tx2">
                  <a:lumMod val="75000"/>
                </a:schemeClr>
              </a:buClr>
              <a:defRPr/>
            </a:pPr>
            <a:r>
              <a:rPr lang="it-IT" sz="2400" dirty="0">
                <a:latin typeface="Arial Narrow"/>
                <a:cs typeface="Arial Narrow"/>
              </a:rPr>
              <a:t>Riscontro incidentale</a:t>
            </a:r>
          </a:p>
          <a:p>
            <a:pPr fontAlgn="auto">
              <a:lnSpc>
                <a:spcPct val="120000"/>
              </a:lnSpc>
              <a:spcBef>
                <a:spcPts val="0"/>
              </a:spcBef>
              <a:spcAft>
                <a:spcPts val="0"/>
              </a:spcAft>
              <a:buClr>
                <a:schemeClr val="tx2">
                  <a:lumMod val="75000"/>
                </a:schemeClr>
              </a:buClr>
              <a:defRPr/>
            </a:pPr>
            <a:r>
              <a:rPr lang="it-IT" sz="2400" dirty="0">
                <a:latin typeface="Arial Narrow"/>
                <a:cs typeface="Arial Narrow"/>
              </a:rPr>
              <a:t>Asintomatica</a:t>
            </a:r>
          </a:p>
        </p:txBody>
      </p:sp>
      <p:sp>
        <p:nvSpPr>
          <p:cNvPr id="10" name="CasellaDiTesto 9"/>
          <p:cNvSpPr txBox="1"/>
          <p:nvPr/>
        </p:nvSpPr>
        <p:spPr>
          <a:xfrm>
            <a:off x="1439863" y="4117975"/>
            <a:ext cx="6721475" cy="1422400"/>
          </a:xfrm>
          <a:prstGeom prst="rect">
            <a:avLst/>
          </a:prstGeom>
          <a:solidFill>
            <a:schemeClr val="bg1"/>
          </a:solidFill>
        </p:spPr>
        <p:txBody>
          <a:bodyPr>
            <a:spAutoFit/>
          </a:bodyPr>
          <a:lstStyle/>
          <a:p>
            <a:pPr fontAlgn="auto">
              <a:lnSpc>
                <a:spcPct val="120000"/>
              </a:lnSpc>
              <a:spcBef>
                <a:spcPts val="0"/>
              </a:spcBef>
              <a:spcAft>
                <a:spcPts val="0"/>
              </a:spcAft>
              <a:buClr>
                <a:schemeClr val="tx2">
                  <a:lumMod val="75000"/>
                </a:schemeClr>
              </a:buClr>
              <a:defRPr/>
            </a:pPr>
            <a:r>
              <a:rPr lang="it-IT" sz="2400" dirty="0">
                <a:latin typeface="Arial Narrow"/>
                <a:cs typeface="Arial Narrow"/>
              </a:rPr>
              <a:t>Non evidenza di lesioni nodulari palpabili, dubbio   ingrandimento lobo tiroideo destro.</a:t>
            </a:r>
          </a:p>
          <a:p>
            <a:pPr fontAlgn="auto">
              <a:lnSpc>
                <a:spcPct val="120000"/>
              </a:lnSpc>
              <a:spcBef>
                <a:spcPts val="0"/>
              </a:spcBef>
              <a:spcAft>
                <a:spcPts val="0"/>
              </a:spcAft>
              <a:buClr>
                <a:schemeClr val="tx2">
                  <a:lumMod val="75000"/>
                </a:schemeClr>
              </a:buClr>
              <a:defRPr/>
            </a:pPr>
            <a:r>
              <a:rPr lang="it-IT" sz="2400" dirty="0">
                <a:latin typeface="Arial Narrow"/>
                <a:cs typeface="Arial Narrow"/>
              </a:rPr>
              <a:t>Non </a:t>
            </a:r>
            <a:r>
              <a:rPr lang="it-IT" sz="2400" dirty="0" err="1">
                <a:latin typeface="Arial Narrow"/>
                <a:cs typeface="Arial Narrow"/>
              </a:rPr>
              <a:t>linfoadenopatie</a:t>
            </a:r>
            <a:r>
              <a:rPr lang="it-IT" sz="2400" dirty="0">
                <a:latin typeface="Arial Narrow"/>
                <a:cs typeface="Arial Narrow"/>
              </a:rPr>
              <a:t> laterocervicali né </a:t>
            </a:r>
            <a:r>
              <a:rPr lang="it-IT" sz="2400" dirty="0" err="1">
                <a:latin typeface="Arial Narrow"/>
                <a:cs typeface="Arial Narrow"/>
              </a:rPr>
              <a:t>sovraclaveari</a:t>
            </a:r>
            <a:endParaRPr lang="it-IT" sz="2400" dirty="0">
              <a:latin typeface="Arial Narrow"/>
              <a:cs typeface="Arial Narrow"/>
            </a:endParaRPr>
          </a:p>
        </p:txBody>
      </p:sp>
    </p:spTree>
    <p:extLst>
      <p:ext uri="{BB962C8B-B14F-4D97-AF65-F5344CB8AC3E}">
        <p14:creationId xmlns:p14="http://schemas.microsoft.com/office/powerpoint/2010/main" val="3912047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Presentazione su schermo (4:3)</PresentationFormat>
  <Paragraphs>203</Paragraphs>
  <Slides>25</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25</vt:i4>
      </vt:variant>
    </vt:vector>
  </HeadingPairs>
  <TitlesOfParts>
    <vt:vector size="27" baseType="lpstr">
      <vt:lpstr>Tema di Office</vt:lpstr>
      <vt:lpstr>Foglio di lavoro di Microsoft Excel 97-2003</vt:lpstr>
      <vt:lpstr>Presentazione standard di PowerPoint</vt:lpstr>
      <vt:lpstr>I SESSIONE: TESTA</vt:lpstr>
      <vt:lpstr>Presentazione standard di PowerPoint</vt:lpstr>
      <vt:lpstr>GIULIANA 65 aa</vt:lpstr>
      <vt:lpstr>Dimensione del problema:</vt:lpstr>
      <vt:lpstr>Soggettività </vt:lpstr>
      <vt:lpstr>Oggettività </vt:lpstr>
      <vt:lpstr>Nodulo Tiroideo  Individuare i fattori di Rischio di Malignità</vt:lpstr>
      <vt:lpstr>GIULIANA</vt:lpstr>
      <vt:lpstr>Piano d’azione </vt:lpstr>
      <vt:lpstr>Domande al clinico</vt:lpstr>
      <vt:lpstr>Presentazione standard di PowerPoint</vt:lpstr>
      <vt:lpstr>Domande al Clinico</vt:lpstr>
      <vt:lpstr>Domande al Clinico</vt:lpstr>
      <vt:lpstr>Domande al Clinico</vt:lpstr>
      <vt:lpstr>Presentazione standard di PowerPoint</vt:lpstr>
      <vt:lpstr>Domande al Clinico</vt:lpstr>
      <vt:lpstr>Presentazione standard di PowerPoint</vt:lpstr>
      <vt:lpstr>Calcitonina aumentata: Falsi Positivi</vt:lpstr>
      <vt:lpstr>Presentazione standard di PowerPoint</vt:lpstr>
      <vt:lpstr>Presentazione standard di PowerPoint</vt:lpstr>
      <vt:lpstr>Presentazione standard di PowerPoint</vt:lpstr>
      <vt:lpstr>ECOGRAFIA: FNAC quando? </vt:lpstr>
      <vt:lpstr>ECOGRAFIA: FNAC quando? </vt:lpstr>
      <vt:lpstr>ECOGRAFIA: FNAC quando?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Andreoli</dc:creator>
  <cp:lastModifiedBy>Barbara Andreoli</cp:lastModifiedBy>
  <cp:revision>1</cp:revision>
  <dcterms:created xsi:type="dcterms:W3CDTF">2013-10-24T10:48:47Z</dcterms:created>
  <dcterms:modified xsi:type="dcterms:W3CDTF">2013-10-24T10:49:23Z</dcterms:modified>
</cp:coreProperties>
</file>