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267" r:id="rId4"/>
    <p:sldId id="258" r:id="rId5"/>
    <p:sldId id="291" r:id="rId6"/>
    <p:sldId id="259" r:id="rId7"/>
    <p:sldId id="260" r:id="rId8"/>
    <p:sldId id="292" r:id="rId9"/>
    <p:sldId id="261" r:id="rId10"/>
    <p:sldId id="264" r:id="rId11"/>
    <p:sldId id="265" r:id="rId12"/>
    <p:sldId id="266"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274" r:id="rId38"/>
    <p:sldId id="317" r:id="rId39"/>
    <p:sldId id="318" r:id="rId40"/>
    <p:sldId id="319" r:id="rId41"/>
    <p:sldId id="320" r:id="rId42"/>
    <p:sldId id="321" r:id="rId43"/>
    <p:sldId id="322" r:id="rId44"/>
    <p:sldId id="323" r:id="rId45"/>
    <p:sldId id="324" r:id="rId46"/>
    <p:sldId id="325" r:id="rId47"/>
    <p:sldId id="326" r:id="rId48"/>
    <p:sldId id="327" r:id="rId49"/>
    <p:sldId id="290" r:id="rId5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CCFF"/>
    <a:srgbClr val="66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Foglio_di_lavoro_di_Microsoft_Office_Excel1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autoTitleDeleted val="1"/>
    <c:view3D>
      <c:rotX val="25"/>
      <c:perspective val="0"/>
    </c:view3D>
    <c:plotArea>
      <c:layout>
        <c:manualLayout>
          <c:layoutTarget val="inner"/>
          <c:xMode val="edge"/>
          <c:yMode val="edge"/>
          <c:x val="6.0150375939849933E-2"/>
          <c:y val="0.34295415959253195"/>
          <c:w val="0.58646616541353358"/>
          <c:h val="0.58573853989813363"/>
        </c:manualLayout>
      </c:layout>
      <c:pie3DChart>
        <c:varyColors val="1"/>
        <c:ser>
          <c:idx val="0"/>
          <c:order val="0"/>
          <c:tx>
            <c:strRef>
              <c:f>Sheet1!$A$2</c:f>
              <c:strCache>
                <c:ptCount val="1"/>
                <c:pt idx="0">
                  <c:v>Est</c:v>
                </c:pt>
              </c:strCache>
            </c:strRef>
          </c:tx>
          <c:spPr>
            <a:solidFill>
              <a:schemeClr val="accent1"/>
            </a:solidFill>
            <a:ln w="12681">
              <a:solidFill>
                <a:schemeClr val="tx1"/>
              </a:solidFill>
              <a:prstDash val="solid"/>
            </a:ln>
          </c:spPr>
          <c:explosion val="25"/>
          <c:dPt>
            <c:idx val="0"/>
            <c:spPr>
              <a:solidFill>
                <a:srgbClr val="FF9900"/>
              </a:solidFill>
              <a:ln w="12681">
                <a:solidFill>
                  <a:schemeClr val="tx1"/>
                </a:solidFill>
                <a:prstDash val="solid"/>
              </a:ln>
            </c:spPr>
          </c:dPt>
          <c:dPt>
            <c:idx val="1"/>
            <c:explosion val="31"/>
            <c:spPr>
              <a:solidFill>
                <a:srgbClr val="FFFF99"/>
              </a:solidFill>
              <a:ln w="12681">
                <a:solidFill>
                  <a:schemeClr val="tx1"/>
                </a:solidFill>
                <a:prstDash val="solid"/>
              </a:ln>
            </c:spPr>
          </c:dPt>
          <c:dPt>
            <c:idx val="2"/>
            <c:spPr>
              <a:solidFill>
                <a:srgbClr val="FF99CC"/>
              </a:solidFill>
              <a:ln w="12681">
                <a:solidFill>
                  <a:schemeClr val="tx1"/>
                </a:solidFill>
                <a:prstDash val="solid"/>
              </a:ln>
            </c:spPr>
          </c:dPt>
          <c:dPt>
            <c:idx val="3"/>
            <c:explosion val="12"/>
            <c:spPr>
              <a:solidFill>
                <a:srgbClr val="00FF00"/>
              </a:solidFill>
              <a:ln w="12681">
                <a:solidFill>
                  <a:schemeClr val="tx1"/>
                </a:solidFill>
                <a:prstDash val="solid"/>
              </a:ln>
            </c:spPr>
          </c:dPt>
          <c:dLbls>
            <c:dLbl>
              <c:idx val="0"/>
              <c:layout>
                <c:manualLayout>
                  <c:x val="-8.4278854374504025E-2"/>
                  <c:y val="5.8425181391917803E-2"/>
                </c:manualLayout>
              </c:layout>
              <c:tx>
                <c:rich>
                  <a:bodyPr/>
                  <a:lstStyle/>
                  <a:p>
                    <a:pPr>
                      <a:defRPr sz="1098" b="0" i="0" u="none" strike="noStrike" baseline="0">
                        <a:solidFill>
                          <a:schemeClr val="tx1"/>
                        </a:solidFill>
                        <a:latin typeface="Times New Roman"/>
                        <a:ea typeface="Times New Roman"/>
                        <a:cs typeface="Times New Roman"/>
                      </a:defRPr>
                    </a:pPr>
                    <a:r>
                      <a:rPr lang="it-IT">
                        <a:solidFill>
                          <a:schemeClr val="tx1"/>
                        </a:solidFill>
                      </a:rPr>
                      <a:t>29%</a:t>
                    </a:r>
                    <a:endParaRPr lang="it-IT"/>
                  </a:p>
                </c:rich>
              </c:tx>
              <c:spPr>
                <a:noFill/>
                <a:ln w="25362">
                  <a:noFill/>
                </a:ln>
              </c:spPr>
            </c:dLbl>
            <c:dLbl>
              <c:idx val="1"/>
              <c:layout>
                <c:manualLayout>
                  <c:x val="-6.6958566005909201E-2"/>
                  <c:y val="-0.17685948887108369"/>
                </c:manualLayout>
              </c:layout>
              <c:tx>
                <c:rich>
                  <a:bodyPr/>
                  <a:lstStyle/>
                  <a:p>
                    <a:pPr>
                      <a:defRPr sz="1098" b="0" i="0" u="none" strike="noStrike" baseline="0">
                        <a:solidFill>
                          <a:schemeClr val="tx1"/>
                        </a:solidFill>
                        <a:latin typeface="Times New Roman"/>
                        <a:ea typeface="Times New Roman"/>
                        <a:cs typeface="Times New Roman"/>
                      </a:defRPr>
                    </a:pPr>
                    <a:r>
                      <a:rPr lang="it-IT">
                        <a:solidFill>
                          <a:schemeClr val="tx1"/>
                        </a:solidFill>
                      </a:rPr>
                      <a:t>50%</a:t>
                    </a:r>
                    <a:endParaRPr lang="it-IT"/>
                  </a:p>
                </c:rich>
              </c:tx>
              <c:spPr>
                <a:noFill/>
                <a:ln w="25362">
                  <a:noFill/>
                </a:ln>
              </c:spPr>
            </c:dLbl>
            <c:dLbl>
              <c:idx val="2"/>
              <c:layout>
                <c:manualLayout>
                  <c:x val="8.6037873811762727E-2"/>
                  <c:y val="-9.0727788449716865E-2"/>
                </c:manualLayout>
              </c:layout>
              <c:tx>
                <c:rich>
                  <a:bodyPr/>
                  <a:lstStyle/>
                  <a:p>
                    <a:pPr>
                      <a:defRPr sz="1098" b="0" i="0" u="none" strike="noStrike" baseline="0">
                        <a:solidFill>
                          <a:schemeClr val="tx1"/>
                        </a:solidFill>
                        <a:latin typeface="Times New Roman"/>
                        <a:ea typeface="Times New Roman"/>
                        <a:cs typeface="Times New Roman"/>
                      </a:defRPr>
                    </a:pPr>
                    <a:r>
                      <a:rPr lang="it-IT">
                        <a:solidFill>
                          <a:schemeClr val="tx1"/>
                        </a:solidFill>
                      </a:rPr>
                      <a:t>29%</a:t>
                    </a:r>
                    <a:endParaRPr lang="it-IT"/>
                  </a:p>
                </c:rich>
              </c:tx>
              <c:spPr>
                <a:noFill/>
                <a:ln w="25362">
                  <a:noFill/>
                </a:ln>
              </c:spPr>
            </c:dLbl>
            <c:dLbl>
              <c:idx val="3"/>
              <c:layout>
                <c:manualLayout>
                  <c:x val="6.4384459963853918E-2"/>
                  <c:y val="6.9270549611072221E-2"/>
                </c:manualLayout>
              </c:layout>
              <c:tx>
                <c:rich>
                  <a:bodyPr/>
                  <a:lstStyle/>
                  <a:p>
                    <a:pPr>
                      <a:defRPr sz="1098" b="0" i="0" u="none" strike="noStrike" baseline="0">
                        <a:solidFill>
                          <a:schemeClr val="tx1"/>
                        </a:solidFill>
                        <a:latin typeface="Times New Roman"/>
                        <a:ea typeface="Times New Roman"/>
                        <a:cs typeface="Times New Roman"/>
                      </a:defRPr>
                    </a:pPr>
                    <a:r>
                      <a:rPr lang="it-IT">
                        <a:solidFill>
                          <a:schemeClr val="tx1"/>
                        </a:solidFill>
                      </a:rPr>
                      <a:t>17%</a:t>
                    </a:r>
                    <a:endParaRPr lang="it-IT"/>
                  </a:p>
                </c:rich>
              </c:tx>
              <c:spPr>
                <a:noFill/>
                <a:ln w="25362">
                  <a:noFill/>
                </a:ln>
              </c:spPr>
            </c:dLbl>
            <c:numFmt formatCode="0%" sourceLinked="0"/>
            <c:spPr>
              <a:noFill/>
              <a:ln w="25362">
                <a:noFill/>
              </a:ln>
            </c:spPr>
            <c:txPr>
              <a:bodyPr/>
              <a:lstStyle/>
              <a:p>
                <a:pPr>
                  <a:defRPr sz="1098" b="0" i="0" u="none" strike="noStrike" baseline="0">
                    <a:solidFill>
                      <a:schemeClr val="tx1"/>
                    </a:solidFill>
                    <a:latin typeface="Times New Roman"/>
                    <a:ea typeface="Times New Roman"/>
                    <a:cs typeface="Times New Roman"/>
                  </a:defRPr>
                </a:pPr>
                <a:endParaRPr lang="it-IT"/>
              </a:p>
            </c:txPr>
            <c:showPercent val="1"/>
            <c:showLeaderLines val="1"/>
          </c:dLbls>
          <c:cat>
            <c:strRef>
              <c:f>Sheet1!$B$1:$E$1</c:f>
              <c:strCache>
                <c:ptCount val="4"/>
                <c:pt idx="0">
                  <c:v>palpable lymph nodes</c:v>
                </c:pt>
                <c:pt idx="1">
                  <c:v>hard nodules</c:v>
                </c:pt>
                <c:pt idx="2">
                  <c:v>nodule fixation</c:v>
                </c:pt>
                <c:pt idx="3">
                  <c:v>vocal cord paralysis</c:v>
                </c:pt>
              </c:strCache>
            </c:strRef>
          </c:cat>
          <c:val>
            <c:numRef>
              <c:f>Sheet1!$B$2:$E$2</c:f>
              <c:numCache>
                <c:formatCode>0%</c:formatCode>
                <c:ptCount val="4"/>
                <c:pt idx="0">
                  <c:v>0.29000000000000031</c:v>
                </c:pt>
                <c:pt idx="1">
                  <c:v>0.5</c:v>
                </c:pt>
                <c:pt idx="2">
                  <c:v>0.29000000000000031</c:v>
                </c:pt>
                <c:pt idx="3">
                  <c:v>0.17</c:v>
                </c:pt>
              </c:numCache>
            </c:numRef>
          </c:val>
        </c:ser>
      </c:pie3DChart>
      <c:spPr>
        <a:noFill/>
        <a:ln w="25362">
          <a:noFill/>
        </a:ln>
      </c:spPr>
    </c:plotArea>
    <c:legend>
      <c:legendPos val="r"/>
      <c:layout>
        <c:manualLayout>
          <c:xMode val="edge"/>
          <c:yMode val="edge"/>
          <c:x val="0.63815789473684204"/>
          <c:y val="0.2258064516129058"/>
          <c:w val="0.34116541353383695"/>
          <c:h val="0.26825127334465643"/>
        </c:manualLayout>
      </c:layout>
      <c:spPr>
        <a:noFill/>
        <a:ln w="25362">
          <a:noFill/>
        </a:ln>
      </c:spPr>
      <c:txPr>
        <a:bodyPr/>
        <a:lstStyle/>
        <a:p>
          <a:pPr>
            <a:defRPr sz="1837" b="0" i="0" u="none" strike="noStrike" baseline="0">
              <a:solidFill>
                <a:srgbClr val="000000"/>
              </a:solidFill>
              <a:latin typeface="Times New Roman"/>
              <a:ea typeface="Times New Roman"/>
              <a:cs typeface="Times New Roman"/>
            </a:defRPr>
          </a:pPr>
          <a:endParaRPr lang="it-IT"/>
        </a:p>
      </c:txPr>
    </c:legend>
    <c:plotVisOnly val="1"/>
    <c:dispBlanksAs val="zero"/>
  </c:chart>
  <c:spPr>
    <a:noFill/>
    <a:ln>
      <a:noFill/>
    </a:ln>
  </c:spPr>
  <c:txPr>
    <a:bodyPr/>
    <a:lstStyle/>
    <a:p>
      <a:pPr>
        <a:defRPr sz="2047" b="1" i="0" u="none" strike="noStrike" baseline="0">
          <a:solidFill>
            <a:schemeClr val="tx1"/>
          </a:solidFill>
          <a:latin typeface="Times New Roman"/>
          <a:ea typeface="Times New Roman"/>
          <a:cs typeface="Times New Roman"/>
        </a:defRPr>
      </a:pPr>
      <a:endParaRPr lang="it-IT"/>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C479A-06AC-4B44-BD18-E837F19107A3}" type="doc">
      <dgm:prSet loTypeId="urn:microsoft.com/office/officeart/2005/8/layout/chevron2" loCatId="" qsTypeId="urn:microsoft.com/office/officeart/2005/8/quickstyle/simple2" qsCatId="simple" csTypeId="urn:microsoft.com/office/officeart/2005/8/colors/accent0_3" csCatId="mainScheme" phldr="1"/>
      <dgm:spPr/>
      <dgm:t>
        <a:bodyPr/>
        <a:lstStyle/>
        <a:p>
          <a:endParaRPr lang="it-IT"/>
        </a:p>
      </dgm:t>
    </dgm:pt>
    <dgm:pt modelId="{CC0C5F87-9E09-F44A-9FE4-783D1ECA91D7}">
      <dgm:prSet phldrT="[Testo]" custT="1"/>
      <dgm:spPr>
        <a:solidFill>
          <a:srgbClr val="00CCFF"/>
        </a:solidFill>
      </dgm:spPr>
      <dgm:t>
        <a:bodyPr/>
        <a:lstStyle/>
        <a:p>
          <a:r>
            <a:rPr lang="it-IT" sz="4000" b="1" dirty="0" smtClean="0">
              <a:latin typeface="Arial Narrow"/>
              <a:cs typeface="Arial Narrow"/>
            </a:rPr>
            <a:t>1</a:t>
          </a:r>
          <a:endParaRPr lang="it-IT" sz="4000" b="1" dirty="0">
            <a:latin typeface="Arial Narrow"/>
            <a:cs typeface="Arial Narrow"/>
          </a:endParaRPr>
        </a:p>
      </dgm:t>
    </dgm:pt>
    <dgm:pt modelId="{5AE4371E-F69B-564C-BAFF-71315C623A70}" type="parTrans" cxnId="{D0416D1D-66BB-574B-9376-1CD968B95357}">
      <dgm:prSet/>
      <dgm:spPr/>
      <dgm:t>
        <a:bodyPr/>
        <a:lstStyle/>
        <a:p>
          <a:endParaRPr lang="it-IT" b="1">
            <a:latin typeface="Arial Narrow"/>
            <a:cs typeface="Arial Narrow"/>
          </a:endParaRPr>
        </a:p>
      </dgm:t>
    </dgm:pt>
    <dgm:pt modelId="{6217A77C-1E88-E445-9061-2D3F90FB172F}" type="sibTrans" cxnId="{D0416D1D-66BB-574B-9376-1CD968B95357}">
      <dgm:prSet/>
      <dgm:spPr/>
      <dgm:t>
        <a:bodyPr/>
        <a:lstStyle/>
        <a:p>
          <a:endParaRPr lang="it-IT" b="1">
            <a:latin typeface="Arial Narrow"/>
            <a:cs typeface="Arial Narrow"/>
          </a:endParaRPr>
        </a:p>
      </dgm:t>
    </dgm:pt>
    <dgm:pt modelId="{922FFC4C-6A2D-9A44-804C-E2E5705726AC}">
      <dgm:prSet phldrT="[Testo]"/>
      <dgm:spPr/>
      <dgm:t>
        <a:bodyPr/>
        <a:lstStyle/>
        <a:p>
          <a:r>
            <a:rPr lang="it-IT" dirty="0" smtClean="0">
              <a:latin typeface="Arial Narrow"/>
              <a:cs typeface="Arial Narrow"/>
            </a:rPr>
            <a:t>“Non dimentichiamoci del collo”</a:t>
          </a:r>
          <a:endParaRPr lang="it-IT" b="0" dirty="0">
            <a:latin typeface="Arial Narrow"/>
            <a:cs typeface="Arial Narrow"/>
          </a:endParaRPr>
        </a:p>
      </dgm:t>
    </dgm:pt>
    <dgm:pt modelId="{55DC8128-38AE-BC44-AC35-37559B973E1D}" type="parTrans" cxnId="{13BAB499-A50D-9C40-AB94-AD730CC81BD5}">
      <dgm:prSet/>
      <dgm:spPr/>
      <dgm:t>
        <a:bodyPr/>
        <a:lstStyle/>
        <a:p>
          <a:endParaRPr lang="it-IT" b="1">
            <a:latin typeface="Arial Narrow"/>
            <a:cs typeface="Arial Narrow"/>
          </a:endParaRPr>
        </a:p>
      </dgm:t>
    </dgm:pt>
    <dgm:pt modelId="{21D3D581-FD1B-2448-BE08-269F939AE281}" type="sibTrans" cxnId="{13BAB499-A50D-9C40-AB94-AD730CC81BD5}">
      <dgm:prSet/>
      <dgm:spPr/>
      <dgm:t>
        <a:bodyPr/>
        <a:lstStyle/>
        <a:p>
          <a:endParaRPr lang="it-IT" b="1">
            <a:latin typeface="Arial Narrow"/>
            <a:cs typeface="Arial Narrow"/>
          </a:endParaRPr>
        </a:p>
      </dgm:t>
    </dgm:pt>
    <dgm:pt modelId="{E2B49345-971D-8E42-A04A-C70453476C74}">
      <dgm:prSet phldrT="[Testo]" custT="1"/>
      <dgm:spPr>
        <a:solidFill>
          <a:srgbClr val="00CCFF"/>
        </a:solidFill>
      </dgm:spPr>
      <dgm:t>
        <a:bodyPr/>
        <a:lstStyle/>
        <a:p>
          <a:r>
            <a:rPr lang="it-IT" sz="4000" b="1" dirty="0" smtClean="0">
              <a:latin typeface="Arial Narrow"/>
              <a:cs typeface="Arial Narrow"/>
            </a:rPr>
            <a:t>2</a:t>
          </a:r>
          <a:endParaRPr lang="it-IT" sz="4000" b="1" dirty="0">
            <a:latin typeface="Arial Narrow"/>
            <a:cs typeface="Arial Narrow"/>
          </a:endParaRPr>
        </a:p>
      </dgm:t>
    </dgm:pt>
    <dgm:pt modelId="{9F226912-73DC-E24F-8FE0-63CDABB1D476}" type="parTrans" cxnId="{DF974313-AD65-3E4D-8264-80AFFC0CDEC6}">
      <dgm:prSet/>
      <dgm:spPr/>
      <dgm:t>
        <a:bodyPr/>
        <a:lstStyle/>
        <a:p>
          <a:endParaRPr lang="it-IT" b="1">
            <a:latin typeface="Arial Narrow"/>
            <a:cs typeface="Arial Narrow"/>
          </a:endParaRPr>
        </a:p>
      </dgm:t>
    </dgm:pt>
    <dgm:pt modelId="{5DB71C7B-809A-8A4D-9C35-18A6D14D3069}" type="sibTrans" cxnId="{DF974313-AD65-3E4D-8264-80AFFC0CDEC6}">
      <dgm:prSet/>
      <dgm:spPr/>
      <dgm:t>
        <a:bodyPr/>
        <a:lstStyle/>
        <a:p>
          <a:endParaRPr lang="it-IT" b="1">
            <a:latin typeface="Arial Narrow"/>
            <a:cs typeface="Arial Narrow"/>
          </a:endParaRPr>
        </a:p>
      </dgm:t>
    </dgm:pt>
    <dgm:pt modelId="{1A482E81-4384-F043-99B0-3556F969F1C4}">
      <dgm:prSet phldrT="[Testo]"/>
      <dgm:spPr/>
      <dgm:t>
        <a:bodyPr/>
        <a:lstStyle/>
        <a:p>
          <a:r>
            <a:rPr lang="it-IT" dirty="0" smtClean="0">
              <a:latin typeface="Arial Narrow"/>
              <a:cs typeface="Arial Narrow"/>
            </a:rPr>
            <a:t>Gli esami di primo livello da richiedere sono TSH Reflex ed Ecografia tiroidea; la Calcitonina è fortemente consigliata.</a:t>
          </a:r>
          <a:endParaRPr lang="it-IT" b="0" dirty="0">
            <a:latin typeface="Arial Narrow"/>
            <a:cs typeface="Arial Narrow"/>
          </a:endParaRPr>
        </a:p>
      </dgm:t>
    </dgm:pt>
    <dgm:pt modelId="{55572179-215C-D243-966B-370145BC56AC}" type="parTrans" cxnId="{9E2CC3D5-8CB7-6E48-8C69-333CB0D942DB}">
      <dgm:prSet/>
      <dgm:spPr/>
      <dgm:t>
        <a:bodyPr/>
        <a:lstStyle/>
        <a:p>
          <a:endParaRPr lang="it-IT" b="1">
            <a:latin typeface="Arial Narrow"/>
            <a:cs typeface="Arial Narrow"/>
          </a:endParaRPr>
        </a:p>
      </dgm:t>
    </dgm:pt>
    <dgm:pt modelId="{83A71B02-8262-324A-AE92-F0CC69BD7133}" type="sibTrans" cxnId="{9E2CC3D5-8CB7-6E48-8C69-333CB0D942DB}">
      <dgm:prSet/>
      <dgm:spPr/>
      <dgm:t>
        <a:bodyPr/>
        <a:lstStyle/>
        <a:p>
          <a:endParaRPr lang="it-IT" b="1">
            <a:latin typeface="Arial Narrow"/>
            <a:cs typeface="Arial Narrow"/>
          </a:endParaRPr>
        </a:p>
      </dgm:t>
    </dgm:pt>
    <dgm:pt modelId="{E1BFDECB-B5AA-5B42-B0D9-5495E9F87448}">
      <dgm:prSet phldrT="[Testo]" custT="1"/>
      <dgm:spPr>
        <a:solidFill>
          <a:srgbClr val="00CCFF"/>
        </a:solidFill>
      </dgm:spPr>
      <dgm:t>
        <a:bodyPr/>
        <a:lstStyle/>
        <a:p>
          <a:r>
            <a:rPr lang="it-IT" sz="4000" b="1" dirty="0" smtClean="0">
              <a:latin typeface="Arial Narrow"/>
              <a:cs typeface="Arial Narrow"/>
            </a:rPr>
            <a:t>4</a:t>
          </a:r>
          <a:endParaRPr lang="it-IT" sz="4000" b="1" dirty="0">
            <a:latin typeface="Arial Narrow"/>
            <a:cs typeface="Arial Narrow"/>
          </a:endParaRPr>
        </a:p>
      </dgm:t>
    </dgm:pt>
    <dgm:pt modelId="{D18C085B-0903-4640-A7E2-CFCC7CEAF310}" type="parTrans" cxnId="{E3E29C23-F7FE-B04A-9F92-CDD6D07A19FC}">
      <dgm:prSet/>
      <dgm:spPr/>
      <dgm:t>
        <a:bodyPr/>
        <a:lstStyle/>
        <a:p>
          <a:endParaRPr lang="it-IT" b="1">
            <a:latin typeface="Arial Narrow"/>
            <a:cs typeface="Arial Narrow"/>
          </a:endParaRPr>
        </a:p>
      </dgm:t>
    </dgm:pt>
    <dgm:pt modelId="{B5FBAB14-709E-6046-8227-C5EBEFE144DF}" type="sibTrans" cxnId="{E3E29C23-F7FE-B04A-9F92-CDD6D07A19FC}">
      <dgm:prSet/>
      <dgm:spPr/>
      <dgm:t>
        <a:bodyPr/>
        <a:lstStyle/>
        <a:p>
          <a:endParaRPr lang="it-IT" b="1">
            <a:latin typeface="Arial Narrow"/>
            <a:cs typeface="Arial Narrow"/>
          </a:endParaRPr>
        </a:p>
      </dgm:t>
    </dgm:pt>
    <dgm:pt modelId="{54635D34-9A8F-3040-A6D1-AC1310742952}">
      <dgm:prSet phldrT="[Testo]"/>
      <dgm:spPr/>
      <dgm:t>
        <a:bodyPr/>
        <a:lstStyle/>
        <a:p>
          <a:r>
            <a:rPr lang="it-IT" dirty="0" smtClean="0">
              <a:latin typeface="Arial Narrow"/>
              <a:cs typeface="Arial Narrow"/>
            </a:rPr>
            <a:t>In caso di nodulo tiroideo con TSH Basso/Soppresso è indicato eseguire </a:t>
          </a:r>
          <a:r>
            <a:rPr lang="it-IT" dirty="0" smtClean="0">
              <a:solidFill>
                <a:srgbClr val="000066"/>
              </a:solidFill>
              <a:latin typeface="Arial Narrow"/>
              <a:cs typeface="Arial Narrow"/>
            </a:rPr>
            <a:t> </a:t>
          </a:r>
          <a:r>
            <a:rPr lang="it-IT" dirty="0" smtClean="0">
              <a:latin typeface="Arial Narrow"/>
              <a:cs typeface="Arial Narrow"/>
            </a:rPr>
            <a:t>la Scintigrafia Tiroidea.</a:t>
          </a:r>
          <a:endParaRPr lang="it-IT" b="0" dirty="0">
            <a:latin typeface="Arial Narrow"/>
            <a:cs typeface="Arial Narrow"/>
          </a:endParaRPr>
        </a:p>
      </dgm:t>
    </dgm:pt>
    <dgm:pt modelId="{09FDE4ED-3A38-C546-9408-A77230F9596C}" type="parTrans" cxnId="{C6C38EC6-60CA-5247-A175-C463902844C5}">
      <dgm:prSet/>
      <dgm:spPr/>
      <dgm:t>
        <a:bodyPr/>
        <a:lstStyle/>
        <a:p>
          <a:endParaRPr lang="it-IT" b="1">
            <a:latin typeface="Arial Narrow"/>
            <a:cs typeface="Arial Narrow"/>
          </a:endParaRPr>
        </a:p>
      </dgm:t>
    </dgm:pt>
    <dgm:pt modelId="{B8436067-74AD-6E47-BB72-F72B6D770B21}" type="sibTrans" cxnId="{C6C38EC6-60CA-5247-A175-C463902844C5}">
      <dgm:prSet/>
      <dgm:spPr/>
      <dgm:t>
        <a:bodyPr/>
        <a:lstStyle/>
        <a:p>
          <a:endParaRPr lang="it-IT" b="1">
            <a:latin typeface="Arial Narrow"/>
            <a:cs typeface="Arial Narrow"/>
          </a:endParaRPr>
        </a:p>
      </dgm:t>
    </dgm:pt>
    <dgm:pt modelId="{082C3A4E-F1E0-BD46-9F2B-FE77532B948D}">
      <dgm:prSet phldrT="[Testo]" custT="1"/>
      <dgm:spPr>
        <a:solidFill>
          <a:srgbClr val="00CCFF"/>
        </a:solidFill>
      </dgm:spPr>
      <dgm:t>
        <a:bodyPr/>
        <a:lstStyle/>
        <a:p>
          <a:r>
            <a:rPr lang="it-IT" sz="4000" b="1" dirty="0" smtClean="0">
              <a:latin typeface="Arial Narrow"/>
              <a:cs typeface="Arial Narrow"/>
            </a:rPr>
            <a:t>3</a:t>
          </a:r>
          <a:endParaRPr lang="it-IT" sz="4000" b="1" dirty="0">
            <a:latin typeface="Arial Narrow"/>
            <a:cs typeface="Arial Narrow"/>
          </a:endParaRPr>
        </a:p>
      </dgm:t>
    </dgm:pt>
    <dgm:pt modelId="{40089F66-C4E9-8247-8830-60741CD6540C}" type="parTrans" cxnId="{D11E2040-042A-3C4B-B963-4A71BB492171}">
      <dgm:prSet/>
      <dgm:spPr/>
      <dgm:t>
        <a:bodyPr/>
        <a:lstStyle/>
        <a:p>
          <a:endParaRPr lang="it-IT" b="1">
            <a:latin typeface="Arial Narrow"/>
            <a:cs typeface="Arial Narrow"/>
          </a:endParaRPr>
        </a:p>
      </dgm:t>
    </dgm:pt>
    <dgm:pt modelId="{1B8D673A-BB07-6C4A-8184-248E84727E6E}" type="sibTrans" cxnId="{D11E2040-042A-3C4B-B963-4A71BB492171}">
      <dgm:prSet/>
      <dgm:spPr/>
      <dgm:t>
        <a:bodyPr/>
        <a:lstStyle/>
        <a:p>
          <a:endParaRPr lang="it-IT" b="1">
            <a:latin typeface="Arial Narrow"/>
            <a:cs typeface="Arial Narrow"/>
          </a:endParaRPr>
        </a:p>
      </dgm:t>
    </dgm:pt>
    <dgm:pt modelId="{3800E0CD-D18A-6B4E-B56D-EC77A674B61F}">
      <dgm:prSet/>
      <dgm:spPr/>
      <dgm:t>
        <a:bodyPr/>
        <a:lstStyle/>
        <a:p>
          <a:r>
            <a:rPr lang="it-IT" dirty="0" smtClean="0">
              <a:latin typeface="Arial Narrow"/>
              <a:cs typeface="Arial Narrow"/>
            </a:rPr>
            <a:t>Generalmente la patologia nodulare tiroidea non richiede l’esecuzione di accertamenti morfologici in regime d’urgenza.</a:t>
          </a:r>
          <a:endParaRPr lang="it-IT" b="0" dirty="0">
            <a:latin typeface="Arial Narrow"/>
            <a:cs typeface="Arial Narrow"/>
          </a:endParaRPr>
        </a:p>
      </dgm:t>
    </dgm:pt>
    <dgm:pt modelId="{3C83A840-A429-9140-B6C5-2BD15E5E8C13}" type="parTrans" cxnId="{B7815F8B-CE6B-C44D-8726-F52F027A438E}">
      <dgm:prSet/>
      <dgm:spPr/>
      <dgm:t>
        <a:bodyPr/>
        <a:lstStyle/>
        <a:p>
          <a:endParaRPr lang="it-IT" b="1">
            <a:latin typeface="Arial Narrow"/>
            <a:cs typeface="Arial Narrow"/>
          </a:endParaRPr>
        </a:p>
      </dgm:t>
    </dgm:pt>
    <dgm:pt modelId="{FC492137-1D8A-4246-AB17-ADD4450B27EF}" type="sibTrans" cxnId="{B7815F8B-CE6B-C44D-8726-F52F027A438E}">
      <dgm:prSet/>
      <dgm:spPr/>
      <dgm:t>
        <a:bodyPr/>
        <a:lstStyle/>
        <a:p>
          <a:endParaRPr lang="it-IT" b="1">
            <a:latin typeface="Arial Narrow"/>
            <a:cs typeface="Arial Narrow"/>
          </a:endParaRPr>
        </a:p>
      </dgm:t>
    </dgm:pt>
    <dgm:pt modelId="{1D6C8AB3-0107-E348-8308-E7F3AC95C772}">
      <dgm:prSet custT="1"/>
      <dgm:spPr>
        <a:solidFill>
          <a:srgbClr val="00CCFF"/>
        </a:solidFill>
      </dgm:spPr>
      <dgm:t>
        <a:bodyPr/>
        <a:lstStyle/>
        <a:p>
          <a:r>
            <a:rPr lang="it-IT" sz="4000" b="1" dirty="0" smtClean="0"/>
            <a:t>5</a:t>
          </a:r>
          <a:endParaRPr lang="it-IT" sz="4000" b="1" dirty="0"/>
        </a:p>
      </dgm:t>
    </dgm:pt>
    <dgm:pt modelId="{CCA6A4D8-EB30-8C4E-89ED-1B60B1362E28}" type="parTrans" cxnId="{738BDE7A-C8F8-E04E-9CE0-35EF7A6278A1}">
      <dgm:prSet/>
      <dgm:spPr/>
      <dgm:t>
        <a:bodyPr/>
        <a:lstStyle/>
        <a:p>
          <a:endParaRPr lang="it-IT"/>
        </a:p>
      </dgm:t>
    </dgm:pt>
    <dgm:pt modelId="{799E5083-4ED6-5D4F-9A05-E4AF08B573A7}" type="sibTrans" cxnId="{738BDE7A-C8F8-E04E-9CE0-35EF7A6278A1}">
      <dgm:prSet/>
      <dgm:spPr/>
      <dgm:t>
        <a:bodyPr/>
        <a:lstStyle/>
        <a:p>
          <a:endParaRPr lang="it-IT"/>
        </a:p>
      </dgm:t>
    </dgm:pt>
    <dgm:pt modelId="{82930CC0-2F32-C148-8ACC-24695DC7901C}">
      <dgm:prSet/>
      <dgm:spPr/>
      <dgm:t>
        <a:bodyPr/>
        <a:lstStyle/>
        <a:p>
          <a:r>
            <a:rPr lang="it-IT" dirty="0" smtClean="0">
              <a:latin typeface="Arial Narrow"/>
              <a:cs typeface="Arial Narrow"/>
            </a:rPr>
            <a:t>In caso di TSH Normale/Alto i dati anamnestici ed i parametri ecografici guidano alla FNAC</a:t>
          </a:r>
          <a:endParaRPr lang="it-IT" dirty="0">
            <a:latin typeface="Arial Narrow"/>
            <a:cs typeface="Arial Narrow"/>
          </a:endParaRPr>
        </a:p>
      </dgm:t>
    </dgm:pt>
    <dgm:pt modelId="{326F11AB-A196-6E45-A65D-B62C89B33C55}" type="parTrans" cxnId="{2EF26A7C-8D39-0D46-A441-9E621A5AE7B2}">
      <dgm:prSet/>
      <dgm:spPr/>
      <dgm:t>
        <a:bodyPr/>
        <a:lstStyle/>
        <a:p>
          <a:endParaRPr lang="it-IT"/>
        </a:p>
      </dgm:t>
    </dgm:pt>
    <dgm:pt modelId="{7977EC8A-2FDD-D747-A238-69455FFA0F13}" type="sibTrans" cxnId="{2EF26A7C-8D39-0D46-A441-9E621A5AE7B2}">
      <dgm:prSet/>
      <dgm:spPr/>
      <dgm:t>
        <a:bodyPr/>
        <a:lstStyle/>
        <a:p>
          <a:endParaRPr lang="it-IT"/>
        </a:p>
      </dgm:t>
    </dgm:pt>
    <dgm:pt modelId="{8CC556F1-3902-064D-9B1D-7826AE877ED2}" type="pres">
      <dgm:prSet presAssocID="{FE7C479A-06AC-4B44-BD18-E837F19107A3}" presName="linearFlow" presStyleCnt="0">
        <dgm:presLayoutVars>
          <dgm:dir/>
          <dgm:animLvl val="lvl"/>
          <dgm:resizeHandles val="exact"/>
        </dgm:presLayoutVars>
      </dgm:prSet>
      <dgm:spPr/>
      <dgm:t>
        <a:bodyPr/>
        <a:lstStyle/>
        <a:p>
          <a:endParaRPr lang="it-IT"/>
        </a:p>
      </dgm:t>
    </dgm:pt>
    <dgm:pt modelId="{E3E038D3-8E18-EA42-AF72-11DD7CD67EA8}" type="pres">
      <dgm:prSet presAssocID="{CC0C5F87-9E09-F44A-9FE4-783D1ECA91D7}" presName="composite" presStyleCnt="0"/>
      <dgm:spPr/>
    </dgm:pt>
    <dgm:pt modelId="{A33AEACA-D2B7-DD4F-BC66-D0A9C74BB356}" type="pres">
      <dgm:prSet presAssocID="{CC0C5F87-9E09-F44A-9FE4-783D1ECA91D7}" presName="parentText" presStyleLbl="alignNode1" presStyleIdx="0" presStyleCnt="5">
        <dgm:presLayoutVars>
          <dgm:chMax val="1"/>
          <dgm:bulletEnabled val="1"/>
        </dgm:presLayoutVars>
      </dgm:prSet>
      <dgm:spPr/>
      <dgm:t>
        <a:bodyPr/>
        <a:lstStyle/>
        <a:p>
          <a:endParaRPr lang="it-IT"/>
        </a:p>
      </dgm:t>
    </dgm:pt>
    <dgm:pt modelId="{350713BD-B27B-E948-80D9-169A97BCC1EF}" type="pres">
      <dgm:prSet presAssocID="{CC0C5F87-9E09-F44A-9FE4-783D1ECA91D7}" presName="descendantText" presStyleLbl="alignAcc1" presStyleIdx="0" presStyleCnt="5">
        <dgm:presLayoutVars>
          <dgm:bulletEnabled val="1"/>
        </dgm:presLayoutVars>
      </dgm:prSet>
      <dgm:spPr/>
      <dgm:t>
        <a:bodyPr/>
        <a:lstStyle/>
        <a:p>
          <a:endParaRPr lang="it-IT"/>
        </a:p>
      </dgm:t>
    </dgm:pt>
    <dgm:pt modelId="{915AC809-38F8-0E4E-BD3E-2767400BDDE8}" type="pres">
      <dgm:prSet presAssocID="{6217A77C-1E88-E445-9061-2D3F90FB172F}" presName="sp" presStyleCnt="0"/>
      <dgm:spPr/>
    </dgm:pt>
    <dgm:pt modelId="{ABB89070-6C57-554C-B131-4B74B9AD69F3}" type="pres">
      <dgm:prSet presAssocID="{E2B49345-971D-8E42-A04A-C70453476C74}" presName="composite" presStyleCnt="0"/>
      <dgm:spPr/>
    </dgm:pt>
    <dgm:pt modelId="{40E24A69-73F7-6B42-B21F-2F80040FE5B1}" type="pres">
      <dgm:prSet presAssocID="{E2B49345-971D-8E42-A04A-C70453476C74}" presName="parentText" presStyleLbl="alignNode1" presStyleIdx="1" presStyleCnt="5">
        <dgm:presLayoutVars>
          <dgm:chMax val="1"/>
          <dgm:bulletEnabled val="1"/>
        </dgm:presLayoutVars>
      </dgm:prSet>
      <dgm:spPr/>
      <dgm:t>
        <a:bodyPr/>
        <a:lstStyle/>
        <a:p>
          <a:endParaRPr lang="it-IT"/>
        </a:p>
      </dgm:t>
    </dgm:pt>
    <dgm:pt modelId="{AB14E9ED-0B59-3C41-BFB6-02715B144645}" type="pres">
      <dgm:prSet presAssocID="{E2B49345-971D-8E42-A04A-C70453476C74}" presName="descendantText" presStyleLbl="alignAcc1" presStyleIdx="1" presStyleCnt="5">
        <dgm:presLayoutVars>
          <dgm:bulletEnabled val="1"/>
        </dgm:presLayoutVars>
      </dgm:prSet>
      <dgm:spPr/>
      <dgm:t>
        <a:bodyPr/>
        <a:lstStyle/>
        <a:p>
          <a:endParaRPr lang="it-IT"/>
        </a:p>
      </dgm:t>
    </dgm:pt>
    <dgm:pt modelId="{E2A5A025-D2BF-FD4B-9D0E-069330075690}" type="pres">
      <dgm:prSet presAssocID="{5DB71C7B-809A-8A4D-9C35-18A6D14D3069}" presName="sp" presStyleCnt="0"/>
      <dgm:spPr/>
    </dgm:pt>
    <dgm:pt modelId="{80146EE5-1473-194F-B1B6-CD064E2E7C73}" type="pres">
      <dgm:prSet presAssocID="{082C3A4E-F1E0-BD46-9F2B-FE77532B948D}" presName="composite" presStyleCnt="0"/>
      <dgm:spPr/>
    </dgm:pt>
    <dgm:pt modelId="{66BEDA6B-ED39-584D-AFF9-E78CD244A2D8}" type="pres">
      <dgm:prSet presAssocID="{082C3A4E-F1E0-BD46-9F2B-FE77532B948D}" presName="parentText" presStyleLbl="alignNode1" presStyleIdx="2" presStyleCnt="5">
        <dgm:presLayoutVars>
          <dgm:chMax val="1"/>
          <dgm:bulletEnabled val="1"/>
        </dgm:presLayoutVars>
      </dgm:prSet>
      <dgm:spPr/>
      <dgm:t>
        <a:bodyPr/>
        <a:lstStyle/>
        <a:p>
          <a:endParaRPr lang="it-IT"/>
        </a:p>
      </dgm:t>
    </dgm:pt>
    <dgm:pt modelId="{49A8466E-1FE7-744E-93DB-7BDD5B0612CC}" type="pres">
      <dgm:prSet presAssocID="{082C3A4E-F1E0-BD46-9F2B-FE77532B948D}" presName="descendantText" presStyleLbl="alignAcc1" presStyleIdx="2" presStyleCnt="5">
        <dgm:presLayoutVars>
          <dgm:bulletEnabled val="1"/>
        </dgm:presLayoutVars>
      </dgm:prSet>
      <dgm:spPr/>
      <dgm:t>
        <a:bodyPr/>
        <a:lstStyle/>
        <a:p>
          <a:endParaRPr lang="it-IT"/>
        </a:p>
      </dgm:t>
    </dgm:pt>
    <dgm:pt modelId="{1052B3D2-7971-7943-9E06-86B513B37BA9}" type="pres">
      <dgm:prSet presAssocID="{1B8D673A-BB07-6C4A-8184-248E84727E6E}" presName="sp" presStyleCnt="0"/>
      <dgm:spPr/>
    </dgm:pt>
    <dgm:pt modelId="{1979A3C7-6B83-AE48-AD16-A7BE9B28A234}" type="pres">
      <dgm:prSet presAssocID="{E1BFDECB-B5AA-5B42-B0D9-5495E9F87448}" presName="composite" presStyleCnt="0"/>
      <dgm:spPr/>
    </dgm:pt>
    <dgm:pt modelId="{F5DAF114-CBF2-6C42-A815-A4131FDC3DFB}" type="pres">
      <dgm:prSet presAssocID="{E1BFDECB-B5AA-5B42-B0D9-5495E9F87448}" presName="parentText" presStyleLbl="alignNode1" presStyleIdx="3" presStyleCnt="5">
        <dgm:presLayoutVars>
          <dgm:chMax val="1"/>
          <dgm:bulletEnabled val="1"/>
        </dgm:presLayoutVars>
      </dgm:prSet>
      <dgm:spPr/>
      <dgm:t>
        <a:bodyPr/>
        <a:lstStyle/>
        <a:p>
          <a:endParaRPr lang="it-IT"/>
        </a:p>
      </dgm:t>
    </dgm:pt>
    <dgm:pt modelId="{927D0E4D-3F6D-644B-A84D-6BDF82C790D4}" type="pres">
      <dgm:prSet presAssocID="{E1BFDECB-B5AA-5B42-B0D9-5495E9F87448}" presName="descendantText" presStyleLbl="alignAcc1" presStyleIdx="3" presStyleCnt="5">
        <dgm:presLayoutVars>
          <dgm:bulletEnabled val="1"/>
        </dgm:presLayoutVars>
      </dgm:prSet>
      <dgm:spPr/>
      <dgm:t>
        <a:bodyPr/>
        <a:lstStyle/>
        <a:p>
          <a:endParaRPr lang="it-IT"/>
        </a:p>
      </dgm:t>
    </dgm:pt>
    <dgm:pt modelId="{87308820-1715-714D-A84C-71FDA040D1B7}" type="pres">
      <dgm:prSet presAssocID="{B5FBAB14-709E-6046-8227-C5EBEFE144DF}" presName="sp" presStyleCnt="0"/>
      <dgm:spPr/>
    </dgm:pt>
    <dgm:pt modelId="{E3C9DA5B-BBF8-974D-8D97-67916F495E1A}" type="pres">
      <dgm:prSet presAssocID="{1D6C8AB3-0107-E348-8308-E7F3AC95C772}" presName="composite" presStyleCnt="0"/>
      <dgm:spPr/>
    </dgm:pt>
    <dgm:pt modelId="{6AE4838B-BA6B-6C46-B7F7-E2A08DDA05CA}" type="pres">
      <dgm:prSet presAssocID="{1D6C8AB3-0107-E348-8308-E7F3AC95C772}" presName="parentText" presStyleLbl="alignNode1" presStyleIdx="4" presStyleCnt="5">
        <dgm:presLayoutVars>
          <dgm:chMax val="1"/>
          <dgm:bulletEnabled val="1"/>
        </dgm:presLayoutVars>
      </dgm:prSet>
      <dgm:spPr/>
      <dgm:t>
        <a:bodyPr/>
        <a:lstStyle/>
        <a:p>
          <a:endParaRPr lang="it-IT"/>
        </a:p>
      </dgm:t>
    </dgm:pt>
    <dgm:pt modelId="{2A396400-A6BA-4A45-8500-62C550AA939B}" type="pres">
      <dgm:prSet presAssocID="{1D6C8AB3-0107-E348-8308-E7F3AC95C772}" presName="descendantText" presStyleLbl="alignAcc1" presStyleIdx="4" presStyleCnt="5">
        <dgm:presLayoutVars>
          <dgm:bulletEnabled val="1"/>
        </dgm:presLayoutVars>
      </dgm:prSet>
      <dgm:spPr/>
      <dgm:t>
        <a:bodyPr/>
        <a:lstStyle/>
        <a:p>
          <a:endParaRPr lang="it-IT"/>
        </a:p>
      </dgm:t>
    </dgm:pt>
  </dgm:ptLst>
  <dgm:cxnLst>
    <dgm:cxn modelId="{D0416D1D-66BB-574B-9376-1CD968B95357}" srcId="{FE7C479A-06AC-4B44-BD18-E837F19107A3}" destId="{CC0C5F87-9E09-F44A-9FE4-783D1ECA91D7}" srcOrd="0" destOrd="0" parTransId="{5AE4371E-F69B-564C-BAFF-71315C623A70}" sibTransId="{6217A77C-1E88-E445-9061-2D3F90FB172F}"/>
    <dgm:cxn modelId="{A4AECC9F-FA9F-8A4B-8379-68FE276DE1D4}" type="presOf" srcId="{082C3A4E-F1E0-BD46-9F2B-FE77532B948D}" destId="{66BEDA6B-ED39-584D-AFF9-E78CD244A2D8}" srcOrd="0" destOrd="0" presId="urn:microsoft.com/office/officeart/2005/8/layout/chevron2"/>
    <dgm:cxn modelId="{738BDE7A-C8F8-E04E-9CE0-35EF7A6278A1}" srcId="{FE7C479A-06AC-4B44-BD18-E837F19107A3}" destId="{1D6C8AB3-0107-E348-8308-E7F3AC95C772}" srcOrd="4" destOrd="0" parTransId="{CCA6A4D8-EB30-8C4E-89ED-1B60B1362E28}" sibTransId="{799E5083-4ED6-5D4F-9A05-E4AF08B573A7}"/>
    <dgm:cxn modelId="{22FD9280-242F-9E43-BF3A-EE505E2831EA}" type="presOf" srcId="{E2B49345-971D-8E42-A04A-C70453476C74}" destId="{40E24A69-73F7-6B42-B21F-2F80040FE5B1}" srcOrd="0" destOrd="0" presId="urn:microsoft.com/office/officeart/2005/8/layout/chevron2"/>
    <dgm:cxn modelId="{2EF26A7C-8D39-0D46-A441-9E621A5AE7B2}" srcId="{1D6C8AB3-0107-E348-8308-E7F3AC95C772}" destId="{82930CC0-2F32-C148-8ACC-24695DC7901C}" srcOrd="0" destOrd="0" parTransId="{326F11AB-A196-6E45-A65D-B62C89B33C55}" sibTransId="{7977EC8A-2FDD-D747-A238-69455FFA0F13}"/>
    <dgm:cxn modelId="{D11E2040-042A-3C4B-B963-4A71BB492171}" srcId="{FE7C479A-06AC-4B44-BD18-E837F19107A3}" destId="{082C3A4E-F1E0-BD46-9F2B-FE77532B948D}" srcOrd="2" destOrd="0" parTransId="{40089F66-C4E9-8247-8830-60741CD6540C}" sibTransId="{1B8D673A-BB07-6C4A-8184-248E84727E6E}"/>
    <dgm:cxn modelId="{5D66ED09-55BE-F947-AB59-9563E410C941}" type="presOf" srcId="{82930CC0-2F32-C148-8ACC-24695DC7901C}" destId="{2A396400-A6BA-4A45-8500-62C550AA939B}" srcOrd="0" destOrd="0" presId="urn:microsoft.com/office/officeart/2005/8/layout/chevron2"/>
    <dgm:cxn modelId="{DF974313-AD65-3E4D-8264-80AFFC0CDEC6}" srcId="{FE7C479A-06AC-4B44-BD18-E837F19107A3}" destId="{E2B49345-971D-8E42-A04A-C70453476C74}" srcOrd="1" destOrd="0" parTransId="{9F226912-73DC-E24F-8FE0-63CDABB1D476}" sibTransId="{5DB71C7B-809A-8A4D-9C35-18A6D14D3069}"/>
    <dgm:cxn modelId="{263FA0C3-F693-6446-B4EB-263AB115BEBF}" type="presOf" srcId="{CC0C5F87-9E09-F44A-9FE4-783D1ECA91D7}" destId="{A33AEACA-D2B7-DD4F-BC66-D0A9C74BB356}" srcOrd="0" destOrd="0" presId="urn:microsoft.com/office/officeart/2005/8/layout/chevron2"/>
    <dgm:cxn modelId="{C6C38EC6-60CA-5247-A175-C463902844C5}" srcId="{E1BFDECB-B5AA-5B42-B0D9-5495E9F87448}" destId="{54635D34-9A8F-3040-A6D1-AC1310742952}" srcOrd="0" destOrd="0" parTransId="{09FDE4ED-3A38-C546-9408-A77230F9596C}" sibTransId="{B8436067-74AD-6E47-BB72-F72B6D770B21}"/>
    <dgm:cxn modelId="{30F95CCA-4D52-3B49-8A0A-70C5319604A9}" type="presOf" srcId="{FE7C479A-06AC-4B44-BD18-E837F19107A3}" destId="{8CC556F1-3902-064D-9B1D-7826AE877ED2}" srcOrd="0" destOrd="0" presId="urn:microsoft.com/office/officeart/2005/8/layout/chevron2"/>
    <dgm:cxn modelId="{AAEF0833-6F2D-0B44-8ED5-6DA6E419B943}" type="presOf" srcId="{1D6C8AB3-0107-E348-8308-E7F3AC95C772}" destId="{6AE4838B-BA6B-6C46-B7F7-E2A08DDA05CA}" srcOrd="0" destOrd="0" presId="urn:microsoft.com/office/officeart/2005/8/layout/chevron2"/>
    <dgm:cxn modelId="{9B958105-5B88-EC4E-9B2C-4DF323F98E78}" type="presOf" srcId="{1A482E81-4384-F043-99B0-3556F969F1C4}" destId="{49A8466E-1FE7-744E-93DB-7BDD5B0612CC}" srcOrd="0" destOrd="0" presId="urn:microsoft.com/office/officeart/2005/8/layout/chevron2"/>
    <dgm:cxn modelId="{118CA31B-EE6D-AD4C-B359-E10BC32B79DE}" type="presOf" srcId="{54635D34-9A8F-3040-A6D1-AC1310742952}" destId="{927D0E4D-3F6D-644B-A84D-6BDF82C790D4}" srcOrd="0" destOrd="0" presId="urn:microsoft.com/office/officeart/2005/8/layout/chevron2"/>
    <dgm:cxn modelId="{A5E230D7-46C8-7148-9004-10685F80A6E8}" type="presOf" srcId="{E1BFDECB-B5AA-5B42-B0D9-5495E9F87448}" destId="{F5DAF114-CBF2-6C42-A815-A4131FDC3DFB}" srcOrd="0" destOrd="0" presId="urn:microsoft.com/office/officeart/2005/8/layout/chevron2"/>
    <dgm:cxn modelId="{DAC06541-37FF-B244-9FE7-98AA1E8E6A7A}" type="presOf" srcId="{922FFC4C-6A2D-9A44-804C-E2E5705726AC}" destId="{350713BD-B27B-E948-80D9-169A97BCC1EF}" srcOrd="0" destOrd="0" presId="urn:microsoft.com/office/officeart/2005/8/layout/chevron2"/>
    <dgm:cxn modelId="{B7815F8B-CE6B-C44D-8726-F52F027A438E}" srcId="{E2B49345-971D-8E42-A04A-C70453476C74}" destId="{3800E0CD-D18A-6B4E-B56D-EC77A674B61F}" srcOrd="0" destOrd="0" parTransId="{3C83A840-A429-9140-B6C5-2BD15E5E8C13}" sibTransId="{FC492137-1D8A-4246-AB17-ADD4450B27EF}"/>
    <dgm:cxn modelId="{13BAB499-A50D-9C40-AB94-AD730CC81BD5}" srcId="{CC0C5F87-9E09-F44A-9FE4-783D1ECA91D7}" destId="{922FFC4C-6A2D-9A44-804C-E2E5705726AC}" srcOrd="0" destOrd="0" parTransId="{55DC8128-38AE-BC44-AC35-37559B973E1D}" sibTransId="{21D3D581-FD1B-2448-BE08-269F939AE281}"/>
    <dgm:cxn modelId="{E3E29C23-F7FE-B04A-9F92-CDD6D07A19FC}" srcId="{FE7C479A-06AC-4B44-BD18-E837F19107A3}" destId="{E1BFDECB-B5AA-5B42-B0D9-5495E9F87448}" srcOrd="3" destOrd="0" parTransId="{D18C085B-0903-4640-A7E2-CFCC7CEAF310}" sibTransId="{B5FBAB14-709E-6046-8227-C5EBEFE144DF}"/>
    <dgm:cxn modelId="{9E2CC3D5-8CB7-6E48-8C69-333CB0D942DB}" srcId="{082C3A4E-F1E0-BD46-9F2B-FE77532B948D}" destId="{1A482E81-4384-F043-99B0-3556F969F1C4}" srcOrd="0" destOrd="0" parTransId="{55572179-215C-D243-966B-370145BC56AC}" sibTransId="{83A71B02-8262-324A-AE92-F0CC69BD7133}"/>
    <dgm:cxn modelId="{33527963-55FA-CC42-9093-A5EC638975B0}" type="presOf" srcId="{3800E0CD-D18A-6B4E-B56D-EC77A674B61F}" destId="{AB14E9ED-0B59-3C41-BFB6-02715B144645}" srcOrd="0" destOrd="0" presId="urn:microsoft.com/office/officeart/2005/8/layout/chevron2"/>
    <dgm:cxn modelId="{498816DB-11C6-DF46-AB4F-6319A094CB53}" type="presParOf" srcId="{8CC556F1-3902-064D-9B1D-7826AE877ED2}" destId="{E3E038D3-8E18-EA42-AF72-11DD7CD67EA8}" srcOrd="0" destOrd="0" presId="urn:microsoft.com/office/officeart/2005/8/layout/chevron2"/>
    <dgm:cxn modelId="{37EB5456-74CB-1449-AD65-A05EB9930BEB}" type="presParOf" srcId="{E3E038D3-8E18-EA42-AF72-11DD7CD67EA8}" destId="{A33AEACA-D2B7-DD4F-BC66-D0A9C74BB356}" srcOrd="0" destOrd="0" presId="urn:microsoft.com/office/officeart/2005/8/layout/chevron2"/>
    <dgm:cxn modelId="{639659BB-705B-DF4E-A738-4361FC219C51}" type="presParOf" srcId="{E3E038D3-8E18-EA42-AF72-11DD7CD67EA8}" destId="{350713BD-B27B-E948-80D9-169A97BCC1EF}" srcOrd="1" destOrd="0" presId="urn:microsoft.com/office/officeart/2005/8/layout/chevron2"/>
    <dgm:cxn modelId="{AE0315F5-A4CF-0D4D-9B80-5BFB124C9A5E}" type="presParOf" srcId="{8CC556F1-3902-064D-9B1D-7826AE877ED2}" destId="{915AC809-38F8-0E4E-BD3E-2767400BDDE8}" srcOrd="1" destOrd="0" presId="urn:microsoft.com/office/officeart/2005/8/layout/chevron2"/>
    <dgm:cxn modelId="{4DB1D02E-CBDF-0549-9D89-440F7BD65303}" type="presParOf" srcId="{8CC556F1-3902-064D-9B1D-7826AE877ED2}" destId="{ABB89070-6C57-554C-B131-4B74B9AD69F3}" srcOrd="2" destOrd="0" presId="urn:microsoft.com/office/officeart/2005/8/layout/chevron2"/>
    <dgm:cxn modelId="{F521855D-770D-4E4D-ADC8-8B786C5C77FE}" type="presParOf" srcId="{ABB89070-6C57-554C-B131-4B74B9AD69F3}" destId="{40E24A69-73F7-6B42-B21F-2F80040FE5B1}" srcOrd="0" destOrd="0" presId="urn:microsoft.com/office/officeart/2005/8/layout/chevron2"/>
    <dgm:cxn modelId="{A2595A7B-F47F-4D48-BCA5-1E1D864C6F22}" type="presParOf" srcId="{ABB89070-6C57-554C-B131-4B74B9AD69F3}" destId="{AB14E9ED-0B59-3C41-BFB6-02715B144645}" srcOrd="1" destOrd="0" presId="urn:microsoft.com/office/officeart/2005/8/layout/chevron2"/>
    <dgm:cxn modelId="{D28F05AF-73A5-064D-86E0-BD1B2BC73ADF}" type="presParOf" srcId="{8CC556F1-3902-064D-9B1D-7826AE877ED2}" destId="{E2A5A025-D2BF-FD4B-9D0E-069330075690}" srcOrd="3" destOrd="0" presId="urn:microsoft.com/office/officeart/2005/8/layout/chevron2"/>
    <dgm:cxn modelId="{7B9CE91E-5659-AD4C-BCD7-9B3C7440EC4C}" type="presParOf" srcId="{8CC556F1-3902-064D-9B1D-7826AE877ED2}" destId="{80146EE5-1473-194F-B1B6-CD064E2E7C73}" srcOrd="4" destOrd="0" presId="urn:microsoft.com/office/officeart/2005/8/layout/chevron2"/>
    <dgm:cxn modelId="{39B500A7-45B0-1A44-BB8D-528AC64CFF4B}" type="presParOf" srcId="{80146EE5-1473-194F-B1B6-CD064E2E7C73}" destId="{66BEDA6B-ED39-584D-AFF9-E78CD244A2D8}" srcOrd="0" destOrd="0" presId="urn:microsoft.com/office/officeart/2005/8/layout/chevron2"/>
    <dgm:cxn modelId="{7CF2999D-95C7-EE40-B827-44611AEE9187}" type="presParOf" srcId="{80146EE5-1473-194F-B1B6-CD064E2E7C73}" destId="{49A8466E-1FE7-744E-93DB-7BDD5B0612CC}" srcOrd="1" destOrd="0" presId="urn:microsoft.com/office/officeart/2005/8/layout/chevron2"/>
    <dgm:cxn modelId="{2863E623-1D8C-7349-AC54-71F2A523DCB7}" type="presParOf" srcId="{8CC556F1-3902-064D-9B1D-7826AE877ED2}" destId="{1052B3D2-7971-7943-9E06-86B513B37BA9}" srcOrd="5" destOrd="0" presId="urn:microsoft.com/office/officeart/2005/8/layout/chevron2"/>
    <dgm:cxn modelId="{CD07F438-1F23-2F49-A020-08175BB5D1ED}" type="presParOf" srcId="{8CC556F1-3902-064D-9B1D-7826AE877ED2}" destId="{1979A3C7-6B83-AE48-AD16-A7BE9B28A234}" srcOrd="6" destOrd="0" presId="urn:microsoft.com/office/officeart/2005/8/layout/chevron2"/>
    <dgm:cxn modelId="{B292861B-01A1-0F41-89D6-E2DF6EF5F523}" type="presParOf" srcId="{1979A3C7-6B83-AE48-AD16-A7BE9B28A234}" destId="{F5DAF114-CBF2-6C42-A815-A4131FDC3DFB}" srcOrd="0" destOrd="0" presId="urn:microsoft.com/office/officeart/2005/8/layout/chevron2"/>
    <dgm:cxn modelId="{45DD429C-B51B-5C43-9087-F4A5067C7F4A}" type="presParOf" srcId="{1979A3C7-6B83-AE48-AD16-A7BE9B28A234}" destId="{927D0E4D-3F6D-644B-A84D-6BDF82C790D4}" srcOrd="1" destOrd="0" presId="urn:microsoft.com/office/officeart/2005/8/layout/chevron2"/>
    <dgm:cxn modelId="{24A0CD1D-54AD-0B4C-ACEF-ABAC92A27B54}" type="presParOf" srcId="{8CC556F1-3902-064D-9B1D-7826AE877ED2}" destId="{87308820-1715-714D-A84C-71FDA040D1B7}" srcOrd="7" destOrd="0" presId="urn:microsoft.com/office/officeart/2005/8/layout/chevron2"/>
    <dgm:cxn modelId="{97D9443D-6561-AA4D-8C63-B8A523CD382E}" type="presParOf" srcId="{8CC556F1-3902-064D-9B1D-7826AE877ED2}" destId="{E3C9DA5B-BBF8-974D-8D97-67916F495E1A}" srcOrd="8" destOrd="0" presId="urn:microsoft.com/office/officeart/2005/8/layout/chevron2"/>
    <dgm:cxn modelId="{F1EBB5FD-0D08-024A-A4FF-68D82F3B2432}" type="presParOf" srcId="{E3C9DA5B-BBF8-974D-8D97-67916F495E1A}" destId="{6AE4838B-BA6B-6C46-B7F7-E2A08DDA05CA}" srcOrd="0" destOrd="0" presId="urn:microsoft.com/office/officeart/2005/8/layout/chevron2"/>
    <dgm:cxn modelId="{DEE118CD-EFAF-CA4A-9379-21B501505639}" type="presParOf" srcId="{E3C9DA5B-BBF8-974D-8D97-67916F495E1A}" destId="{2A396400-A6BA-4A45-8500-62C550AA939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3AEACA-D2B7-DD4F-BC66-D0A9C74BB356}">
      <dsp:nvSpPr>
        <dsp:cNvPr id="0" name=""/>
        <dsp:cNvSpPr/>
      </dsp:nvSpPr>
      <dsp:spPr>
        <a:xfrm rot="5400000">
          <a:off x="-165527" y="168216"/>
          <a:ext cx="1103516" cy="77246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1</a:t>
          </a:r>
          <a:endParaRPr lang="it-IT" sz="4000" b="1" kern="1200" dirty="0">
            <a:latin typeface="Arial Narrow"/>
            <a:cs typeface="Arial Narrow"/>
          </a:endParaRPr>
        </a:p>
      </dsp:txBody>
      <dsp:txXfrm rot="5400000">
        <a:off x="-165527" y="168216"/>
        <a:ext cx="1103516" cy="772461"/>
      </dsp:txXfrm>
    </dsp:sp>
    <dsp:sp modelId="{350713BD-B27B-E948-80D9-169A97BCC1EF}">
      <dsp:nvSpPr>
        <dsp:cNvPr id="0" name=""/>
        <dsp:cNvSpPr/>
      </dsp:nvSpPr>
      <dsp:spPr>
        <a:xfrm rot="5400000">
          <a:off x="4599399" y="-3824249"/>
          <a:ext cx="717662" cy="837153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it-IT" sz="2300" kern="1200" dirty="0" smtClean="0">
              <a:latin typeface="Arial Narrow"/>
              <a:cs typeface="Arial Narrow"/>
            </a:rPr>
            <a:t>“Non dimentichiamoci del collo”</a:t>
          </a:r>
          <a:endParaRPr lang="it-IT" sz="2300" b="0" kern="1200" dirty="0">
            <a:latin typeface="Arial Narrow"/>
            <a:cs typeface="Arial Narrow"/>
          </a:endParaRPr>
        </a:p>
      </dsp:txBody>
      <dsp:txXfrm rot="5400000">
        <a:off x="4599399" y="-3824249"/>
        <a:ext cx="717662" cy="8371538"/>
      </dsp:txXfrm>
    </dsp:sp>
    <dsp:sp modelId="{40E24A69-73F7-6B42-B21F-2F80040FE5B1}">
      <dsp:nvSpPr>
        <dsp:cNvPr id="0" name=""/>
        <dsp:cNvSpPr/>
      </dsp:nvSpPr>
      <dsp:spPr>
        <a:xfrm rot="5400000">
          <a:off x="-165527" y="1154797"/>
          <a:ext cx="1103516" cy="77246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2</a:t>
          </a:r>
          <a:endParaRPr lang="it-IT" sz="4000" b="1" kern="1200" dirty="0">
            <a:latin typeface="Arial Narrow"/>
            <a:cs typeface="Arial Narrow"/>
          </a:endParaRPr>
        </a:p>
      </dsp:txBody>
      <dsp:txXfrm rot="5400000">
        <a:off x="-165527" y="1154797"/>
        <a:ext cx="1103516" cy="772461"/>
      </dsp:txXfrm>
    </dsp:sp>
    <dsp:sp modelId="{AB14E9ED-0B59-3C41-BFB6-02715B144645}">
      <dsp:nvSpPr>
        <dsp:cNvPr id="0" name=""/>
        <dsp:cNvSpPr/>
      </dsp:nvSpPr>
      <dsp:spPr>
        <a:xfrm rot="5400000">
          <a:off x="4599587" y="-2837856"/>
          <a:ext cx="717285" cy="837153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it-IT" sz="2300" kern="1200" dirty="0" smtClean="0">
              <a:latin typeface="Arial Narrow"/>
              <a:cs typeface="Arial Narrow"/>
            </a:rPr>
            <a:t>Generalmente la patologia nodulare tiroidea non richiede l’esecuzione di accertamenti morfologici in regime d’urgenza.</a:t>
          </a:r>
          <a:endParaRPr lang="it-IT" sz="2300" b="0" kern="1200" dirty="0">
            <a:latin typeface="Arial Narrow"/>
            <a:cs typeface="Arial Narrow"/>
          </a:endParaRPr>
        </a:p>
      </dsp:txBody>
      <dsp:txXfrm rot="5400000">
        <a:off x="4599587" y="-2837856"/>
        <a:ext cx="717285" cy="8371538"/>
      </dsp:txXfrm>
    </dsp:sp>
    <dsp:sp modelId="{66BEDA6B-ED39-584D-AFF9-E78CD244A2D8}">
      <dsp:nvSpPr>
        <dsp:cNvPr id="0" name=""/>
        <dsp:cNvSpPr/>
      </dsp:nvSpPr>
      <dsp:spPr>
        <a:xfrm rot="5400000">
          <a:off x="-165527" y="2141378"/>
          <a:ext cx="1103516" cy="77246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3</a:t>
          </a:r>
          <a:endParaRPr lang="it-IT" sz="4000" b="1" kern="1200" dirty="0">
            <a:latin typeface="Arial Narrow"/>
            <a:cs typeface="Arial Narrow"/>
          </a:endParaRPr>
        </a:p>
      </dsp:txBody>
      <dsp:txXfrm rot="5400000">
        <a:off x="-165527" y="2141378"/>
        <a:ext cx="1103516" cy="772461"/>
      </dsp:txXfrm>
    </dsp:sp>
    <dsp:sp modelId="{49A8466E-1FE7-744E-93DB-7BDD5B0612CC}">
      <dsp:nvSpPr>
        <dsp:cNvPr id="0" name=""/>
        <dsp:cNvSpPr/>
      </dsp:nvSpPr>
      <dsp:spPr>
        <a:xfrm rot="5400000">
          <a:off x="4599587" y="-1851275"/>
          <a:ext cx="717285" cy="837153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it-IT" sz="2300" kern="1200" dirty="0" smtClean="0">
              <a:latin typeface="Arial Narrow"/>
              <a:cs typeface="Arial Narrow"/>
            </a:rPr>
            <a:t>Gli esami di primo livello da richiedere sono TSH Reflex ed Ecografia tiroidea; la Calcitonina è fortemente consigliata.</a:t>
          </a:r>
          <a:endParaRPr lang="it-IT" sz="2300" b="0" kern="1200" dirty="0">
            <a:latin typeface="Arial Narrow"/>
            <a:cs typeface="Arial Narrow"/>
          </a:endParaRPr>
        </a:p>
      </dsp:txBody>
      <dsp:txXfrm rot="5400000">
        <a:off x="4599587" y="-1851275"/>
        <a:ext cx="717285" cy="8371538"/>
      </dsp:txXfrm>
    </dsp:sp>
    <dsp:sp modelId="{F5DAF114-CBF2-6C42-A815-A4131FDC3DFB}">
      <dsp:nvSpPr>
        <dsp:cNvPr id="0" name=""/>
        <dsp:cNvSpPr/>
      </dsp:nvSpPr>
      <dsp:spPr>
        <a:xfrm rot="5400000">
          <a:off x="-165527" y="3127960"/>
          <a:ext cx="1103516" cy="77246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4</a:t>
          </a:r>
          <a:endParaRPr lang="it-IT" sz="4000" b="1" kern="1200" dirty="0">
            <a:latin typeface="Arial Narrow"/>
            <a:cs typeface="Arial Narrow"/>
          </a:endParaRPr>
        </a:p>
      </dsp:txBody>
      <dsp:txXfrm rot="5400000">
        <a:off x="-165527" y="3127960"/>
        <a:ext cx="1103516" cy="772461"/>
      </dsp:txXfrm>
    </dsp:sp>
    <dsp:sp modelId="{927D0E4D-3F6D-644B-A84D-6BDF82C790D4}">
      <dsp:nvSpPr>
        <dsp:cNvPr id="0" name=""/>
        <dsp:cNvSpPr/>
      </dsp:nvSpPr>
      <dsp:spPr>
        <a:xfrm rot="5400000">
          <a:off x="4599587" y="-864693"/>
          <a:ext cx="717285" cy="837153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it-IT" sz="2300" kern="1200" dirty="0" smtClean="0">
              <a:latin typeface="Arial Narrow"/>
              <a:cs typeface="Arial Narrow"/>
            </a:rPr>
            <a:t>In caso di nodulo tiroideo con TSH Basso/Soppresso è indicato eseguire </a:t>
          </a:r>
          <a:r>
            <a:rPr lang="it-IT" sz="2300" kern="1200" dirty="0" smtClean="0">
              <a:solidFill>
                <a:srgbClr val="000066"/>
              </a:solidFill>
              <a:latin typeface="Arial Narrow"/>
              <a:cs typeface="Arial Narrow"/>
            </a:rPr>
            <a:t> </a:t>
          </a:r>
          <a:r>
            <a:rPr lang="it-IT" sz="2300" kern="1200" dirty="0" smtClean="0">
              <a:latin typeface="Arial Narrow"/>
              <a:cs typeface="Arial Narrow"/>
            </a:rPr>
            <a:t>la Scintigrafia Tiroidea.</a:t>
          </a:r>
          <a:endParaRPr lang="it-IT" sz="2300" b="0" kern="1200" dirty="0">
            <a:latin typeface="Arial Narrow"/>
            <a:cs typeface="Arial Narrow"/>
          </a:endParaRPr>
        </a:p>
      </dsp:txBody>
      <dsp:txXfrm rot="5400000">
        <a:off x="4599587" y="-864693"/>
        <a:ext cx="717285" cy="8371538"/>
      </dsp:txXfrm>
    </dsp:sp>
    <dsp:sp modelId="{6AE4838B-BA6B-6C46-B7F7-E2A08DDA05CA}">
      <dsp:nvSpPr>
        <dsp:cNvPr id="0" name=""/>
        <dsp:cNvSpPr/>
      </dsp:nvSpPr>
      <dsp:spPr>
        <a:xfrm rot="5400000">
          <a:off x="-165527" y="4114541"/>
          <a:ext cx="1103516" cy="77246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t>5</a:t>
          </a:r>
          <a:endParaRPr lang="it-IT" sz="4000" b="1" kern="1200" dirty="0"/>
        </a:p>
      </dsp:txBody>
      <dsp:txXfrm rot="5400000">
        <a:off x="-165527" y="4114541"/>
        <a:ext cx="1103516" cy="772461"/>
      </dsp:txXfrm>
    </dsp:sp>
    <dsp:sp modelId="{2A396400-A6BA-4A45-8500-62C550AA939B}">
      <dsp:nvSpPr>
        <dsp:cNvPr id="0" name=""/>
        <dsp:cNvSpPr/>
      </dsp:nvSpPr>
      <dsp:spPr>
        <a:xfrm rot="5400000">
          <a:off x="4599587" y="121887"/>
          <a:ext cx="717285" cy="837153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it-IT" sz="2300" kern="1200" dirty="0" smtClean="0">
              <a:latin typeface="Arial Narrow"/>
              <a:cs typeface="Arial Narrow"/>
            </a:rPr>
            <a:t>In caso di TSH Normale/Alto i dati anamnestici ed i parametri ecografici guidano alla FNAC</a:t>
          </a:r>
          <a:endParaRPr lang="it-IT" sz="2300" kern="1200" dirty="0">
            <a:latin typeface="Arial Narrow"/>
            <a:cs typeface="Arial Narrow"/>
          </a:endParaRPr>
        </a:p>
      </dsp:txBody>
      <dsp:txXfrm rot="5400000">
        <a:off x="4599587" y="121887"/>
        <a:ext cx="717285" cy="83715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36158-38A9-9D47-ACFA-1391C3B75D30}" type="datetimeFigureOut">
              <a:rPr lang="it-IT" smtClean="0"/>
              <a:pPr/>
              <a:t>26/03/2013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96736-28D3-2A4E-AA6E-9DA514208106}" type="slidenum">
              <a:rPr lang="it-IT" smtClean="0"/>
              <a:pPr/>
              <a:t>‹N›</a:t>
            </a:fld>
            <a:endParaRPr lang="it-IT"/>
          </a:p>
        </p:txBody>
      </p:sp>
    </p:spTree>
    <p:extLst>
      <p:ext uri="{BB962C8B-B14F-4D97-AF65-F5344CB8AC3E}">
        <p14:creationId xmlns:p14="http://schemas.microsoft.com/office/powerpoint/2010/main" xmlns="" val="18170955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latin typeface="Arial" pitchFamily="34" charset="0"/>
                <a:ea typeface="ＭＳ Ｐゴシック" pitchFamily="34" charset="-128"/>
              </a:rPr>
              <a:t>INQUADRAMENTO DIAGNOSTICO INIZIALE DI PRESSOCHE</a:t>
            </a:r>
            <a:r>
              <a:rPr lang="it-IT" altLang="it-IT" smtClean="0">
                <a:latin typeface="Arial" pitchFamily="34" charset="0"/>
                <a:ea typeface="ＭＳ Ｐゴシック" pitchFamily="34" charset="-128"/>
              </a:rPr>
              <a:t>’</a:t>
            </a:r>
            <a:r>
              <a:rPr lang="it-IT" smtClean="0">
                <a:latin typeface="Arial" pitchFamily="34" charset="0"/>
                <a:ea typeface="ＭＳ Ｐゴシック" pitchFamily="34" charset="-128"/>
              </a:rPr>
              <a:t> TUTTE LA TIREOPATIE</a:t>
            </a:r>
          </a:p>
        </p:txBody>
      </p:sp>
      <p:sp>
        <p:nvSpPr>
          <p:cNvPr id="4"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09DD21C2-9470-47FF-A484-4A298AD184A1}" type="slidenum">
              <a:rPr lang="it-IT"/>
              <a:pPr/>
              <a:t>23</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5906EF86-9645-4BF4-8881-B81744501B9B}" type="slidenum">
              <a:rPr lang="it-IT"/>
              <a:pPr/>
              <a:t>33</a:t>
            </a:fld>
            <a:endParaRPr lang="it-IT"/>
          </a:p>
        </p:txBody>
      </p:sp>
      <p:sp>
        <p:nvSpPr>
          <p:cNvPr id="179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9203" name="Rectangle 3"/>
          <p:cNvSpPr>
            <a:spLocks noGrp="1" noChangeArrowheads="1"/>
          </p:cNvSpPr>
          <p:nvPr>
            <p:ph type="body" idx="1"/>
          </p:nvPr>
        </p:nvSpPr>
        <p:spPr/>
        <p:txBody>
          <a:bodyPr/>
          <a:lstStyle/>
          <a:p>
            <a:pPr eaLnBrk="1" hangingPunct="1">
              <a:defRPr/>
            </a:pPr>
            <a:r>
              <a:rPr lang="it-IT" smtClean="0">
                <a:cs typeface="+mn-cs"/>
              </a:rPr>
              <a:t>2 immagine svanera alberto</a:t>
            </a:r>
          </a:p>
          <a:p>
            <a:pPr eaLnBrk="1" hangingPunct="1">
              <a:defRPr/>
            </a:pPr>
            <a:r>
              <a:rPr lang="it-IT" smtClean="0">
                <a:cs typeface="+mn-cs"/>
              </a:rPr>
              <a:t>Tiroide in sede, di dimensioni lievemente aumentate e con irregolare distribuzione del tracciante per netta ipocaptazione della formazione nodulare apprezzabile a carico del lobo destro; </a:t>
            </a:r>
          </a:p>
          <a:p>
            <a:pPr eaLnBrk="1" hangingPunct="1">
              <a:defRPr/>
            </a:pPr>
            <a:r>
              <a:rPr lang="it-IT" smtClean="0">
                <a:cs typeface="+mn-cs"/>
              </a:rPr>
              <a:t>14-12-2012 09:40 ECOGRAFIA TIROIDE </a:t>
            </a:r>
          </a:p>
          <a:p>
            <a:pPr eaLnBrk="1" hangingPunct="1">
              <a:defRPr/>
            </a:pPr>
            <a:r>
              <a:rPr lang="it-IT" smtClean="0">
                <a:cs typeface="+mn-cs"/>
              </a:rPr>
              <a:t>Al controllo attuale lieve incremento volumetrico del nodulo a prevalente contenuto colloidale localizzato al terzo medio del lobo tiroideo destro con diametri attuali di 30 x 17 x 31 millimetri di diametro. Non presenta ipervascolarizzazione </a:t>
            </a:r>
          </a:p>
          <a:p>
            <a:pPr eaLnBrk="1" hangingPunct="1">
              <a:defRPr/>
            </a:pPr>
            <a:r>
              <a:rPr lang="it-IT" b="1" smtClean="0">
                <a:cs typeface="+mn-cs"/>
              </a:rPr>
              <a:t>CITOLOGICO???????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E1F8588-F3A8-4C5E-9D4E-1D64AA655B71}" type="slidenum">
              <a:rPr lang="it-IT"/>
              <a:pPr/>
              <a:t>34</a:t>
            </a:fld>
            <a:endParaRPr lang="it-IT"/>
          </a:p>
        </p:txBody>
      </p:sp>
      <p:sp>
        <p:nvSpPr>
          <p:cNvPr id="17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011" name="Rectangle 3"/>
          <p:cNvSpPr>
            <a:spLocks noGrp="1" noChangeArrowheads="1"/>
          </p:cNvSpPr>
          <p:nvPr>
            <p:ph type="body" idx="1"/>
          </p:nvPr>
        </p:nvSpPr>
        <p:spPr/>
        <p:txBody>
          <a:bodyPr/>
          <a:lstStyle/>
          <a:p>
            <a:pPr eaLnBrk="1" hangingPunct="1">
              <a:defRPr/>
            </a:pPr>
            <a:r>
              <a:rPr lang="it-IT" smtClean="0">
                <a:cs typeface="+mn-cs"/>
              </a:rPr>
              <a:t>1 immagine matti erica maria</a:t>
            </a:r>
          </a:p>
          <a:p>
            <a:pPr eaLnBrk="1" hangingPunct="1">
              <a:defRPr/>
            </a:pPr>
            <a:r>
              <a:rPr lang="it-IT" smtClean="0">
                <a:cs typeface="+mn-cs"/>
              </a:rPr>
              <a:t>L'indagine scintigrafica documenta tiroide in sede, di dimensioni aumentate, con sufficientemente omogenea distribuzione intraparenchimale del tracciante; le due formazioni nodulari rilevabili ad entrambi i lobi tiroidei sono risultate ipocaptanti </a:t>
            </a:r>
          </a:p>
          <a:p>
            <a:pPr eaLnBrk="1" hangingPunct="1">
              <a:defRPr/>
            </a:pPr>
            <a:endParaRPr lang="it-IT" smtClean="0">
              <a:cs typeface="+mn-cs"/>
            </a:endParaRPr>
          </a:p>
          <a:p>
            <a:pPr eaLnBrk="1" hangingPunct="1">
              <a:defRPr/>
            </a:pPr>
            <a:endParaRPr lang="it-IT" smtClean="0">
              <a:cs typeface="+mn-cs"/>
            </a:endParaRPr>
          </a:p>
          <a:p>
            <a:pPr eaLnBrk="1" hangingPunct="1">
              <a:defRPr/>
            </a:pPr>
            <a:r>
              <a:rPr lang="it-IT" smtClean="0">
                <a:cs typeface="+mn-cs"/>
              </a:rPr>
              <a:t>ECO 02/10/2012: A SX NODULO CISTICO DEL DIAMETRO DI 1.6 cm. A DX NODULO COLLOIDOCISTICO DI DIAMETRO 2.5 CM, NELLA COMPONENTE SOLIDA MICROCALCIFICAZIONI,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defRPr/>
            </a:pPr>
            <a:endParaRPr lang="it-IT" dirty="0"/>
          </a:p>
        </p:txBody>
      </p:sp>
      <p:sp>
        <p:nvSpPr>
          <p:cNvPr id="4"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2ABBF75-5BE3-4106-91C7-962CA1BED19A}" type="slidenum">
              <a:rPr lang="it-IT"/>
              <a:pPr/>
              <a:t>35</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p:cNvSpPr>
          <p:nvPr>
            <p:ph type="sldImg"/>
          </p:nvPr>
        </p:nvSpPr>
        <p:spPr>
          <a:ln/>
        </p:spPr>
      </p:sp>
      <p:sp>
        <p:nvSpPr>
          <p:cNvPr id="3" name="Segnaposto note 2"/>
          <p:cNvSpPr>
            <a:spLocks noGrp="1"/>
          </p:cNvSpPr>
          <p:nvPr>
            <p:ph type="body" idx="1"/>
          </p:nvPr>
        </p:nvSpPr>
        <p:spPr/>
        <p:txBody>
          <a:bodyPr>
            <a:normAutofit/>
          </a:bodyPr>
          <a:lstStyle/>
          <a:p>
            <a:pPr>
              <a:lnSpc>
                <a:spcPct val="80000"/>
              </a:lnSpc>
            </a:pPr>
            <a:r>
              <a:rPr lang="it-IT" sz="1000" dirty="0">
                <a:latin typeface="Times New Roman" pitchFamily="-1" charset="0"/>
                <a:ea typeface="ＭＳ Ｐゴシック" pitchFamily="-1" charset="-128"/>
              </a:rPr>
              <a:t>Tiroiditi diffuse e focali migranti</a:t>
            </a:r>
          </a:p>
          <a:p>
            <a:pPr>
              <a:lnSpc>
                <a:spcPct val="80000"/>
              </a:lnSpc>
            </a:pPr>
            <a:r>
              <a:rPr lang="it-IT" sz="1000" dirty="0">
                <a:latin typeface="Times New Roman" pitchFamily="-1" charset="0"/>
                <a:ea typeface="ＭＳ Ｐゴシック" pitchFamily="-1" charset="-128"/>
              </a:rPr>
              <a:t>Numero: Il rischio di neoplasia non è significativamente maggiore nei noduli singoli rispetto ai gozzi </a:t>
            </a:r>
            <a:r>
              <a:rPr lang="it-IT" sz="1000" dirty="0" err="1">
                <a:latin typeface="Times New Roman" pitchFamily="-1" charset="0"/>
                <a:ea typeface="ＭＳ Ｐゴシック" pitchFamily="-1" charset="-128"/>
              </a:rPr>
              <a:t>multinodulari</a:t>
            </a:r>
            <a:r>
              <a:rPr lang="it-IT" sz="1000" dirty="0">
                <a:latin typeface="Times New Roman" pitchFamily="-1" charset="0"/>
                <a:ea typeface="ＭＳ Ｐゴシック" pitchFamily="-1" charset="-128"/>
              </a:rPr>
              <a:t>. Inoltre, il 50% delle ghiandole con il rilievo di nodulo singolo al- la palpazione mostrano noduli coesistenti all’esame US. Nelle tiroidi </a:t>
            </a:r>
            <a:r>
              <a:rPr lang="it-IT" sz="1000" dirty="0" err="1">
                <a:latin typeface="Times New Roman" pitchFamily="-1" charset="0"/>
                <a:ea typeface="ＭＳ Ｐゴシック" pitchFamily="-1" charset="-128"/>
              </a:rPr>
              <a:t>multinodulari</a:t>
            </a:r>
            <a:r>
              <a:rPr lang="it-IT" sz="1000" dirty="0">
                <a:latin typeface="Times New Roman" pitchFamily="-1" charset="0"/>
                <a:ea typeface="ＭＳ Ｐゴシック" pitchFamily="-1" charset="-128"/>
              </a:rPr>
              <a:t> il campionamento citologico dovrebbe essere diretto alle lesioni con caratteri US di sospetto piuttosto che ai noduli </a:t>
            </a:r>
            <a:r>
              <a:rPr lang="it-IT" sz="1000" dirty="0" err="1">
                <a:latin typeface="Times New Roman" pitchFamily="-1" charset="0"/>
                <a:ea typeface="ＭＳ Ｐゴシック" pitchFamily="-1" charset="-128"/>
              </a:rPr>
              <a:t>piu</a:t>
            </a:r>
            <a:r>
              <a:rPr lang="it-IT" sz="1000" dirty="0">
                <a:latin typeface="Times New Roman" pitchFamily="-1" charset="0"/>
                <a:ea typeface="ＭＳ Ｐゴシック" pitchFamily="-1" charset="-128"/>
              </a:rPr>
              <a:t>̀ voluminosi. </a:t>
            </a:r>
          </a:p>
          <a:p>
            <a:pPr>
              <a:lnSpc>
                <a:spcPct val="80000"/>
              </a:lnSpc>
            </a:pPr>
            <a:r>
              <a:rPr lang="it-IT" sz="1000" dirty="0" err="1">
                <a:latin typeface="Times New Roman" pitchFamily="-1" charset="0"/>
                <a:ea typeface="ＭＳ Ｐゴシック" pitchFamily="-1" charset="-128"/>
              </a:rPr>
              <a:t>Dimensioni:I</a:t>
            </a:r>
            <a:r>
              <a:rPr lang="it-IT" sz="1000" dirty="0">
                <a:latin typeface="Times New Roman" pitchFamily="-1" charset="0"/>
                <a:ea typeface="ＭＳ Ｐゴシック" pitchFamily="-1" charset="-128"/>
              </a:rPr>
              <a:t> carcinomi non sono significativamente </a:t>
            </a:r>
            <a:r>
              <a:rPr lang="it-IT" sz="1000" dirty="0" err="1">
                <a:latin typeface="Times New Roman" pitchFamily="-1" charset="0"/>
                <a:ea typeface="ＭＳ Ｐゴシック" pitchFamily="-1" charset="-128"/>
              </a:rPr>
              <a:t>piu</a:t>
            </a:r>
            <a:r>
              <a:rPr lang="it-IT" sz="1000" dirty="0">
                <a:latin typeface="Times New Roman" pitchFamily="-1" charset="0"/>
                <a:ea typeface="ＭＳ Ｐゴシック" pitchFamily="-1" charset="-128"/>
              </a:rPr>
              <a:t>̀ rari nei noduli tiroidei di diametro inferiore a 10 mm e quindi non appare giustificato stabilire </a:t>
            </a:r>
            <a:r>
              <a:rPr lang="it-IT" sz="1000" dirty="0" err="1">
                <a:latin typeface="Times New Roman" pitchFamily="-1" charset="0"/>
                <a:ea typeface="ＭＳ Ｐゴシック" pitchFamily="-1" charset="-128"/>
              </a:rPr>
              <a:t>cut</a:t>
            </a:r>
            <a:r>
              <a:rPr lang="it-IT" sz="1000" dirty="0">
                <a:latin typeface="Times New Roman" pitchFamily="-1" charset="0"/>
                <a:ea typeface="ＭＳ Ｐゴシック" pitchFamily="-1" charset="-128"/>
              </a:rPr>
              <a:t>-off dimensionali pari a 10 o a 15 mm. </a:t>
            </a:r>
            <a:r>
              <a:rPr lang="it-IT" sz="1000" dirty="0" err="1">
                <a:latin typeface="Times New Roman" pitchFamily="-1" charset="0"/>
                <a:ea typeface="ＭＳ Ｐゴシック" pitchFamily="-1" charset="-128"/>
              </a:rPr>
              <a:t>Poiche</a:t>
            </a:r>
            <a:r>
              <a:rPr lang="it-IT" sz="1000" dirty="0">
                <a:latin typeface="Times New Roman" pitchFamily="-1" charset="0"/>
                <a:ea typeface="ＭＳ Ｐゴシック" pitchFamily="-1" charset="-128"/>
              </a:rPr>
              <a:t>́ numerose osservazioni hanno dimostrato la </a:t>
            </a:r>
            <a:r>
              <a:rPr lang="it-IT" sz="1000" dirty="0" err="1">
                <a:latin typeface="Times New Roman" pitchFamily="-1" charset="0"/>
                <a:ea typeface="ＭＳ Ｐゴシック" pitchFamily="-1" charset="-128"/>
              </a:rPr>
              <a:t>possibilita</a:t>
            </a:r>
            <a:r>
              <a:rPr lang="it-IT" sz="1000" dirty="0">
                <a:latin typeface="Times New Roman" pitchFamily="-1" charset="0"/>
                <a:ea typeface="ＭＳ Ｐゴシック" pitchFamily="-1" charset="-128"/>
              </a:rPr>
              <a:t>̀ di un comportamento aggressivo da parte di alcuni </a:t>
            </a:r>
            <a:r>
              <a:rPr lang="it-IT" sz="1000" dirty="0" err="1">
                <a:latin typeface="Times New Roman" pitchFamily="-1" charset="0"/>
                <a:ea typeface="ＭＳ Ｐゴシック" pitchFamily="-1" charset="-128"/>
              </a:rPr>
              <a:t>microcarcinomi</a:t>
            </a:r>
            <a:r>
              <a:rPr lang="it-IT" sz="1000" dirty="0">
                <a:latin typeface="Times New Roman" pitchFamily="-1" charset="0"/>
                <a:ea typeface="ＭＳ Ｐゴシック" pitchFamily="-1" charset="-128"/>
              </a:rPr>
              <a:t>,  (20% N+) la </a:t>
            </a:r>
            <a:r>
              <a:rPr lang="it-IT" sz="1000" dirty="0" err="1">
                <a:latin typeface="Times New Roman" pitchFamily="-1" charset="0"/>
                <a:ea typeface="ＭＳ Ｐゴシック" pitchFamily="-1" charset="-128"/>
              </a:rPr>
              <a:t>possibilita</a:t>
            </a:r>
            <a:r>
              <a:rPr lang="it-IT" sz="1000" dirty="0">
                <a:latin typeface="Times New Roman" pitchFamily="-1" charset="0"/>
                <a:ea typeface="ＭＳ Ｐゴシック" pitchFamily="-1" charset="-128"/>
              </a:rPr>
              <a:t>̀ di diagnosi e trattamento precoce delle neoplasie piccole dimensioni è rilevante sul piano clinico. </a:t>
            </a:r>
          </a:p>
          <a:p>
            <a:pPr>
              <a:lnSpc>
                <a:spcPct val="80000"/>
              </a:lnSpc>
            </a:pPr>
            <a:r>
              <a:rPr lang="it-IT" sz="1000" dirty="0">
                <a:latin typeface="Times New Roman" pitchFamily="-1" charset="0"/>
                <a:ea typeface="ＭＳ Ｐゴシック" pitchFamily="-1" charset="-128"/>
              </a:rPr>
              <a:t>La </a:t>
            </a:r>
            <a:r>
              <a:rPr lang="it-IT" sz="1000" dirty="0" err="1">
                <a:latin typeface="Times New Roman" pitchFamily="-1" charset="0"/>
                <a:ea typeface="ＭＳ Ｐゴシック" pitchFamily="-1" charset="-128"/>
              </a:rPr>
              <a:t>specificita</a:t>
            </a:r>
            <a:r>
              <a:rPr lang="it-IT" sz="1000" dirty="0">
                <a:latin typeface="Times New Roman" pitchFamily="-1" charset="0"/>
                <a:ea typeface="ＭＳ Ｐゴシック" pitchFamily="-1" charset="-128"/>
              </a:rPr>
              <a:t>̀ per la diagnosi di </a:t>
            </a:r>
            <a:r>
              <a:rPr lang="it-IT" sz="1000" dirty="0" err="1">
                <a:latin typeface="Times New Roman" pitchFamily="-1" charset="0"/>
                <a:ea typeface="ＭＳ Ｐゴシック" pitchFamily="-1" charset="-128"/>
              </a:rPr>
              <a:t>malignita</a:t>
            </a:r>
            <a:r>
              <a:rPr lang="it-IT" sz="1000" dirty="0">
                <a:latin typeface="Times New Roman" pitchFamily="-1" charset="0"/>
                <a:ea typeface="ＭＳ Ｐゴシック" pitchFamily="-1" charset="-128"/>
              </a:rPr>
              <a:t>̀ è pari all’85.8% - 95.0% per il reperto di </a:t>
            </a:r>
            <a:r>
              <a:rPr lang="it-IT" sz="1000" dirty="0" err="1">
                <a:latin typeface="Times New Roman" pitchFamily="-1" charset="0"/>
                <a:ea typeface="ＭＳ Ｐゴシック" pitchFamily="-1" charset="-128"/>
              </a:rPr>
              <a:t>microcalcificazioni</a:t>
            </a:r>
            <a:r>
              <a:rPr lang="it-IT" sz="1000" dirty="0">
                <a:latin typeface="Times New Roman" pitchFamily="-1" charset="0"/>
                <a:ea typeface="ＭＳ Ｐゴシック" pitchFamily="-1" charset="-128"/>
              </a:rPr>
              <a:t>, all’83.0% - 85.0% per la presenza di margini irregolari o </a:t>
            </a:r>
            <a:r>
              <a:rPr lang="it-IT" sz="1000" dirty="0" err="1">
                <a:latin typeface="Times New Roman" pitchFamily="-1" charset="0"/>
                <a:ea typeface="ＭＳ Ｐゴシック" pitchFamily="-1" charset="-128"/>
              </a:rPr>
              <a:t>microlobulati</a:t>
            </a:r>
            <a:r>
              <a:rPr lang="it-IT" sz="1000" dirty="0">
                <a:latin typeface="Times New Roman" pitchFamily="-1" charset="0"/>
                <a:ea typeface="ＭＳ Ｐゴシック" pitchFamily="-1" charset="-128"/>
              </a:rPr>
              <a:t> e </a:t>
            </a:r>
          </a:p>
          <a:p>
            <a:pPr>
              <a:lnSpc>
                <a:spcPct val="80000"/>
              </a:lnSpc>
            </a:pPr>
            <a:r>
              <a:rPr lang="it-IT" sz="1000" dirty="0">
                <a:latin typeface="Times New Roman" pitchFamily="-1" charset="0"/>
                <a:ea typeface="ＭＳ Ｐゴシック" pitchFamily="-1" charset="-128"/>
              </a:rPr>
              <a:t>all’80.8% per il reperto di spot vascolari </a:t>
            </a:r>
            <a:r>
              <a:rPr lang="it-IT" sz="1000" dirty="0" err="1">
                <a:latin typeface="Times New Roman" pitchFamily="-1" charset="0"/>
                <a:ea typeface="ＭＳ Ｐゴシック" pitchFamily="-1" charset="-128"/>
              </a:rPr>
              <a:t>intranodulari</a:t>
            </a:r>
            <a:r>
              <a:rPr lang="it-IT" sz="1000" dirty="0">
                <a:latin typeface="Times New Roman" pitchFamily="-1" charset="0"/>
                <a:ea typeface="ＭＳ Ｐゴシック" pitchFamily="-1" charset="-128"/>
              </a:rPr>
              <a:t> a disposizione caotica. Sfortunatamente, il valore predittivo negativo di carcinoma di questi aspetti ecografici è attenuato dalla loro bassa </a:t>
            </a:r>
            <a:r>
              <a:rPr lang="it-IT" sz="1000" dirty="0" err="1">
                <a:latin typeface="Times New Roman" pitchFamily="-1" charset="0"/>
                <a:ea typeface="ＭＳ Ｐゴシック" pitchFamily="-1" charset="-128"/>
              </a:rPr>
              <a:t>sensibilita</a:t>
            </a:r>
            <a:r>
              <a:rPr lang="it-IT" sz="1000" dirty="0">
                <a:latin typeface="Times New Roman" pitchFamily="-1" charset="0"/>
                <a:ea typeface="ＭＳ Ｐゴシック" pitchFamily="-1" charset="-128"/>
              </a:rPr>
              <a:t>̀ (pari, rispettivamente, al 29.0%-59.2%, al 55.1%-77.5%, e al 74.2%) e quindi nessun aspetto ecografico è patognomonico di </a:t>
            </a:r>
            <a:r>
              <a:rPr lang="it-IT" sz="1000" dirty="0" err="1">
                <a:latin typeface="Times New Roman" pitchFamily="-1" charset="0"/>
                <a:ea typeface="ＭＳ Ｐゴシック" pitchFamily="-1" charset="-128"/>
              </a:rPr>
              <a:t>malignita</a:t>
            </a:r>
            <a:r>
              <a:rPr lang="it-IT" sz="1000" dirty="0">
                <a:latin typeface="Times New Roman" pitchFamily="-1" charset="0"/>
                <a:ea typeface="ＭＳ Ｐゴシック" pitchFamily="-1" charset="-128"/>
              </a:rPr>
              <a:t>̀ se considerato isolatamente. Tuttavia, l’associazione dell’aspetto </a:t>
            </a:r>
            <a:r>
              <a:rPr lang="it-IT" sz="1000" dirty="0" err="1">
                <a:latin typeface="Times New Roman" pitchFamily="-1" charset="0"/>
                <a:ea typeface="ＭＳ Ｐゴシック" pitchFamily="-1" charset="-128"/>
              </a:rPr>
              <a:t>ipoecogeno</a:t>
            </a:r>
            <a:r>
              <a:rPr lang="it-IT" sz="1000" dirty="0">
                <a:latin typeface="Times New Roman" pitchFamily="-1" charset="0"/>
                <a:ea typeface="ＭＳ Ｐゴシック" pitchFamily="-1" charset="-128"/>
              </a:rPr>
              <a:t>  con un secondo carattere US di sospetta </a:t>
            </a:r>
            <a:r>
              <a:rPr lang="it-IT" sz="1000" dirty="0" err="1">
                <a:latin typeface="Times New Roman" pitchFamily="-1" charset="0"/>
                <a:ea typeface="ＭＳ Ｐゴシック" pitchFamily="-1" charset="-128"/>
              </a:rPr>
              <a:t>malignita</a:t>
            </a:r>
            <a:r>
              <a:rPr lang="it-IT" sz="1000" dirty="0">
                <a:latin typeface="Times New Roman" pitchFamily="-1" charset="0"/>
                <a:ea typeface="ＭＳ Ｐゴシック" pitchFamily="-1" charset="-128"/>
              </a:rPr>
              <a:t>̀ individua un sottogruppo di noduli tiroidei ad alto rischio di neoplasia. </a:t>
            </a:r>
          </a:p>
          <a:p>
            <a:pPr>
              <a:lnSpc>
                <a:spcPct val="80000"/>
              </a:lnSpc>
            </a:pPr>
            <a:r>
              <a:rPr lang="it-IT" sz="1000" dirty="0">
                <a:latin typeface="Times New Roman" pitchFamily="-1" charset="0"/>
                <a:ea typeface="ＭＳ Ｐゴシック" pitchFamily="-1" charset="-128"/>
              </a:rPr>
              <a:t>La coesistenza di almeno due criteri US di sospetto identifica in modo affidabile la maggior parte delle lesioni neoplastiche della tiroide (87%-93% dei casi), rendendo possibile restringere il numero di FNA sotto guida ecografica a circa un terzo dei noduli non palpabili. </a:t>
            </a:r>
          </a:p>
          <a:p>
            <a:pPr>
              <a:lnSpc>
                <a:spcPct val="80000"/>
              </a:lnSpc>
            </a:pPr>
            <a:endParaRPr lang="it-IT" sz="1000" dirty="0">
              <a:latin typeface="Times New Roman" pitchFamily="-1" charset="0"/>
              <a:ea typeface="ＭＳ Ｐゴシック" pitchFamily="-1" charset="-128"/>
            </a:endParaRPr>
          </a:p>
          <a:p>
            <a:pPr>
              <a:lnSpc>
                <a:spcPct val="80000"/>
              </a:lnSpc>
            </a:pPr>
            <a:endParaRPr lang="it-IT" sz="1000" dirty="0">
              <a:latin typeface="Times New Roman" pitchFamily="-1" charset="0"/>
              <a:ea typeface="ＭＳ Ｐゴシック" pitchFamily="-1" charset="-128"/>
            </a:endParaRPr>
          </a:p>
        </p:txBody>
      </p:sp>
      <p:sp>
        <p:nvSpPr>
          <p:cNvPr id="19460" name="Segnaposto numero diapositiva 3"/>
          <p:cNvSpPr>
            <a:spLocks noGrp="1"/>
          </p:cNvSpPr>
          <p:nvPr>
            <p:ph type="sldNum" sz="quarter" idx="5"/>
          </p:nvPr>
        </p:nvSpPr>
        <p:spPr>
          <a:noFill/>
        </p:spPr>
        <p:txBody>
          <a:bodyPr/>
          <a:lstStyle/>
          <a:p>
            <a:fld id="{FEBE5EC1-68B0-42AF-9743-42B846DD1522}" type="slidenum">
              <a:rPr lang="it-IT"/>
              <a:pPr/>
              <a:t>40</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p:cNvSpPr>
          <p:nvPr>
            <p:ph type="sldImg"/>
          </p:nvPr>
        </p:nvSpPr>
        <p:spPr>
          <a:ln/>
        </p:spPr>
      </p:sp>
      <p:sp>
        <p:nvSpPr>
          <p:cNvPr id="3" name="Segnaposto note 2"/>
          <p:cNvSpPr>
            <a:spLocks noGrp="1"/>
          </p:cNvSpPr>
          <p:nvPr>
            <p:ph type="body" idx="1"/>
          </p:nvPr>
        </p:nvSpPr>
        <p:spPr/>
        <p:txBody>
          <a:bodyPr>
            <a:normAutofit/>
          </a:bodyPr>
          <a:lstStyle/>
          <a:p>
            <a:pPr>
              <a:lnSpc>
                <a:spcPct val="80000"/>
              </a:lnSpc>
            </a:pPr>
            <a:r>
              <a:rPr lang="it-IT" sz="1000">
                <a:latin typeface="Times New Roman" pitchFamily="-1" charset="0"/>
                <a:ea typeface="ＭＳ Ｐゴシック" pitchFamily="-1" charset="-128"/>
              </a:rPr>
              <a:t>Tiroiditi diffuse e focali migranti</a:t>
            </a:r>
          </a:p>
          <a:p>
            <a:pPr>
              <a:lnSpc>
                <a:spcPct val="80000"/>
              </a:lnSpc>
            </a:pPr>
            <a:r>
              <a:rPr lang="it-IT" sz="1000">
                <a:latin typeface="Times New Roman" pitchFamily="-1" charset="0"/>
                <a:ea typeface="ＭＳ Ｐゴシック" pitchFamily="-1" charset="-128"/>
              </a:rPr>
              <a:t>Numero: Il rischio di neoplasia non è significativamente maggiore nei noduli singoli rispetto ai gozzi multinodulari. Inoltre, il 50% delle ghiandole con il rilievo di nodulo singolo al- la palpazione mostrano noduli coesistenti all’esame US. Nelle tiroidi multinodulari il campionamento citologico dovrebbe essere diretto alle lesioni con caratteri US di sospetto piuttosto che ai noduli più voluminosi. </a:t>
            </a:r>
          </a:p>
          <a:p>
            <a:pPr>
              <a:lnSpc>
                <a:spcPct val="80000"/>
              </a:lnSpc>
            </a:pPr>
            <a:r>
              <a:rPr lang="it-IT" sz="1000">
                <a:latin typeface="Times New Roman" pitchFamily="-1" charset="0"/>
                <a:ea typeface="ＭＳ Ｐゴシック" pitchFamily="-1" charset="-128"/>
              </a:rPr>
              <a:t>Dimensioni:I carcinomi non sono significativamente più rari nei noduli tiroidei di diametro inferiore a 10 mm e quindi non appare giustificato stabilire cut-off dimensionali pari a 10 o a 15 mm. Poiché numerose osservazioni hanno dimostrato la possibilità di un comportamento aggressivo da parte di alcuni microcarcinomi,  (20% N+) la possibilità di diagnosi e trattamento precoce delle neoplasie piccole dimensioni è rilevante sul piano clinico. </a:t>
            </a:r>
          </a:p>
          <a:p>
            <a:pPr>
              <a:lnSpc>
                <a:spcPct val="80000"/>
              </a:lnSpc>
            </a:pPr>
            <a:r>
              <a:rPr lang="it-IT" sz="1000">
                <a:latin typeface="Times New Roman" pitchFamily="-1" charset="0"/>
                <a:ea typeface="ＭＳ Ｐゴシック" pitchFamily="-1" charset="-128"/>
              </a:rPr>
              <a:t>La specificità per la diagnosi di malignità è pari all’85.8% - 95.0% per il reperto di microcalcificazioni, all’83.0% - 85.0% per la presenza di margini irregolari o microlobulati e </a:t>
            </a:r>
          </a:p>
          <a:p>
            <a:pPr>
              <a:lnSpc>
                <a:spcPct val="80000"/>
              </a:lnSpc>
            </a:pPr>
            <a:r>
              <a:rPr lang="it-IT" sz="1000">
                <a:latin typeface="Times New Roman" pitchFamily="-1" charset="0"/>
                <a:ea typeface="ＭＳ Ｐゴシック" pitchFamily="-1" charset="-128"/>
              </a:rPr>
              <a:t>all’80.8% per il reperto di spot vascolari intranodulari a disposizione caotica. Sfortunatamente, il valore predittivo negativo di carcinoma di questi aspetti ecografici è attenuato dalla loro bassa sensibilità (pari, rispettivamente, al 29.0%-59.2%, al 55.1%-77.5%, e al 74.2%) e quindi nessun aspetto ecografico è patognomonico di malignità se considerato isolatamente. Tuttavia, l’associazione dell’aspetto ipoecogeno  con un secondo carattere US di sospetta malignità individua un sottogruppo di noduli tiroidei ad alto rischio di neoplasia. </a:t>
            </a:r>
          </a:p>
          <a:p>
            <a:pPr>
              <a:lnSpc>
                <a:spcPct val="80000"/>
              </a:lnSpc>
            </a:pPr>
            <a:r>
              <a:rPr lang="it-IT" sz="1000">
                <a:latin typeface="Times New Roman" pitchFamily="-1" charset="0"/>
                <a:ea typeface="ＭＳ Ｐゴシック" pitchFamily="-1" charset="-128"/>
              </a:rPr>
              <a:t>La coesistenza di almeno due criteri US di sospetto identifica in modo affidabile la maggior parte delle lesioni neoplastiche della tiroide (87%-93% dei casi), rendendo possibile restringere il numero di FNA sotto guida ecografica a circa un terzo dei noduli non palpabili. </a:t>
            </a:r>
          </a:p>
          <a:p>
            <a:pPr>
              <a:lnSpc>
                <a:spcPct val="80000"/>
              </a:lnSpc>
            </a:pPr>
            <a:endParaRPr lang="it-IT" sz="1000">
              <a:latin typeface="Times New Roman" pitchFamily="-1" charset="0"/>
              <a:ea typeface="ＭＳ Ｐゴシック" pitchFamily="-1" charset="-128"/>
            </a:endParaRPr>
          </a:p>
          <a:p>
            <a:pPr>
              <a:lnSpc>
                <a:spcPct val="80000"/>
              </a:lnSpc>
            </a:pPr>
            <a:endParaRPr lang="it-IT" sz="1000">
              <a:latin typeface="Times New Roman" pitchFamily="-1" charset="0"/>
              <a:ea typeface="ＭＳ Ｐゴシック" pitchFamily="-1" charset="-128"/>
            </a:endParaRPr>
          </a:p>
        </p:txBody>
      </p:sp>
      <p:sp>
        <p:nvSpPr>
          <p:cNvPr id="21508" name="Segnaposto numero diapositiva 3"/>
          <p:cNvSpPr>
            <a:spLocks noGrp="1"/>
          </p:cNvSpPr>
          <p:nvPr>
            <p:ph type="sldNum" sz="quarter" idx="5"/>
          </p:nvPr>
        </p:nvSpPr>
        <p:spPr>
          <a:noFill/>
        </p:spPr>
        <p:txBody>
          <a:bodyPr/>
          <a:lstStyle/>
          <a:p>
            <a:fld id="{565AD2DC-D33D-457E-A1F2-75F649DFC902}" type="slidenum">
              <a:rPr lang="it-IT"/>
              <a:pPr/>
              <a:t>41</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p:cNvSpPr>
          <p:nvPr>
            <p:ph type="sldImg"/>
          </p:nvPr>
        </p:nvSpPr>
        <p:spPr>
          <a:ln/>
        </p:spPr>
      </p:sp>
      <p:sp>
        <p:nvSpPr>
          <p:cNvPr id="23555" name="Segnaposto note 2"/>
          <p:cNvSpPr>
            <a:spLocks noGrp="1"/>
          </p:cNvSpPr>
          <p:nvPr>
            <p:ph type="body" idx="1"/>
          </p:nvPr>
        </p:nvSpPr>
        <p:spPr>
          <a:noFill/>
          <a:ln w="9525"/>
        </p:spPr>
        <p:txBody>
          <a:bodyPr/>
          <a:lstStyle/>
          <a:p>
            <a:endParaRPr lang="it-IT" smtClean="0">
              <a:latin typeface="Times New Roman" pitchFamily="-1" charset="0"/>
              <a:ea typeface="ＭＳ Ｐゴシック" pitchFamily="-1" charset="-128"/>
            </a:endParaRPr>
          </a:p>
        </p:txBody>
      </p:sp>
      <p:sp>
        <p:nvSpPr>
          <p:cNvPr id="23556" name="Segnaposto numero diapositiva 3"/>
          <p:cNvSpPr>
            <a:spLocks noGrp="1"/>
          </p:cNvSpPr>
          <p:nvPr>
            <p:ph type="sldNum" sz="quarter" idx="5"/>
          </p:nvPr>
        </p:nvSpPr>
        <p:spPr>
          <a:noFill/>
        </p:spPr>
        <p:txBody>
          <a:bodyPr/>
          <a:lstStyle/>
          <a:p>
            <a:fld id="{A8AF69E7-2497-4B8E-B623-A9F1D07EC7CC}" type="slidenum">
              <a:rPr lang="it-IT"/>
              <a:pPr/>
              <a:t>42</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9E92CFF-3DDA-45B7-B485-28BE9ADCE964}" type="slidenum">
              <a:rPr lang="it-IT" smtClean="0"/>
              <a:pPr/>
              <a:t>46</a:t>
            </a:fld>
            <a:endParaRPr lang="it-IT"/>
          </a:p>
        </p:txBody>
      </p:sp>
    </p:spTree>
    <p:extLst>
      <p:ext uri="{BB962C8B-B14F-4D97-AF65-F5344CB8AC3E}">
        <p14:creationId xmlns:p14="http://schemas.microsoft.com/office/powerpoint/2010/main" xmlns="" val="252721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9EF50287-5738-4D3C-9FA7-1BE0EF7053B4}" type="slidenum">
              <a:rPr lang="it-IT"/>
              <a:pPr/>
              <a:t>24</a:t>
            </a:fld>
            <a:endParaRPr lang="it-IT"/>
          </a:p>
        </p:txBody>
      </p:sp>
      <p:sp>
        <p:nvSpPr>
          <p:cNvPr id="31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7443" name="Rectangle 3"/>
          <p:cNvSpPr>
            <a:spLocks noGrp="1" noChangeArrowheads="1"/>
          </p:cNvSpPr>
          <p:nvPr>
            <p:ph type="body" idx="1"/>
          </p:nvPr>
        </p:nvSpPr>
        <p:spPr/>
        <p:txBody>
          <a:bodyPr/>
          <a:lstStyle/>
          <a:p>
            <a:pPr eaLnBrk="1" hangingPunct="1">
              <a:defRPr/>
            </a:pPr>
            <a:r>
              <a:rPr lang="it-IT" smtClean="0">
                <a:cs typeface="+mn-cs"/>
              </a:rPr>
              <a:t>NB: ALLATTAMENTO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4FB33FD7-6CB5-41F6-8F0B-44CCE74AC261}" type="slidenum">
              <a:rPr lang="it-IT"/>
              <a:pPr/>
              <a:t>25</a:t>
            </a:fld>
            <a:endParaRPr lang="it-IT"/>
          </a:p>
        </p:txBody>
      </p:sp>
      <p:sp>
        <p:nvSpPr>
          <p:cNvPr id="31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1299" name="Rectangle 3"/>
          <p:cNvSpPr>
            <a:spLocks noGrp="1" noChangeArrowheads="1"/>
          </p:cNvSpPr>
          <p:nvPr>
            <p:ph type="body" idx="1"/>
          </p:nvPr>
        </p:nvSpPr>
        <p:spPr/>
        <p:txBody>
          <a:bodyPr/>
          <a:lstStyle/>
          <a:p>
            <a:pPr eaLnBrk="1" hangingPunct="1"/>
            <a:r>
              <a:rPr lang="it-IT" smtClean="0">
                <a:latin typeface="Arial" pitchFamily="34" charset="0"/>
                <a:ea typeface="ＭＳ Ｐゴシック" pitchFamily="34" charset="-128"/>
              </a:rPr>
              <a:t>Arena gennaro PZ CARDIOPATICO CON PREGRESSO SCOMPENSO CARDIACO</a:t>
            </a:r>
          </a:p>
          <a:p>
            <a:pPr eaLnBrk="1" hangingPunct="1"/>
            <a:r>
              <a:rPr lang="it-IT" smtClean="0">
                <a:latin typeface="Arial" pitchFamily="34" charset="0"/>
                <a:ea typeface="ＭＳ Ｐゴシック" pitchFamily="34" charset="-128"/>
              </a:rPr>
              <a:t>SINTOMI ALLA PRESENTAZIONE TACHICARDIA</a:t>
            </a:r>
          </a:p>
          <a:p>
            <a:pPr eaLnBrk="1" hangingPunct="1"/>
            <a:r>
              <a:rPr lang="it-IT" smtClean="0">
                <a:latin typeface="Arial" pitchFamily="34" charset="0"/>
                <a:ea typeface="ＭＳ Ｐゴシック" pitchFamily="34" charset="-128"/>
              </a:rPr>
              <a:t>Eco collo 25/02/2013: lobo tiroideo di sinistra che ha diametro antero-posteriore massimo di 28 mm, nel suo contesto, al terzo medio - inferiore, si conferma formazione nodulare prevalentemente solida, ipoecogena, vascolarizzata, avente diametro trasversale massimo di 23 mm e craniocaudale di 27 mm</a:t>
            </a:r>
          </a:p>
          <a:p>
            <a:pPr eaLnBrk="1" hangingPunct="1"/>
            <a:r>
              <a:rPr lang="it-IT" smtClean="0">
                <a:latin typeface="Arial" pitchFamily="34" charset="0"/>
                <a:ea typeface="ＭＳ Ｐゴシック" pitchFamily="34" charset="-128"/>
              </a:rPr>
              <a:t>SCINTIGRAFIA TIROIDEA</a:t>
            </a:r>
          </a:p>
          <a:p>
            <a:pPr eaLnBrk="1" hangingPunct="1"/>
            <a:r>
              <a:rPr lang="it-IT" smtClean="0">
                <a:latin typeface="Arial" pitchFamily="34" charset="0"/>
                <a:ea typeface="ＭＳ Ｐゴシック" pitchFamily="34" charset="-128"/>
              </a:rPr>
              <a:t>NODULO UNICO ADENOMA AUTONOMO</a:t>
            </a:r>
          </a:p>
          <a:p>
            <a:pPr eaLnBrk="1" hangingPunct="1"/>
            <a:endParaRPr lang="it-IT"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18DD75D-D665-4937-BBD1-53DEF4376F52}" type="slidenum">
              <a:rPr lang="it-IT"/>
              <a:pPr/>
              <a:t>26</a:t>
            </a:fld>
            <a:endParaRPr lang="it-IT"/>
          </a:p>
        </p:txBody>
      </p:sp>
      <p:sp>
        <p:nvSpPr>
          <p:cNvPr id="15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03" name="Rectangle 3"/>
          <p:cNvSpPr>
            <a:spLocks noGrp="1" noChangeArrowheads="1"/>
          </p:cNvSpPr>
          <p:nvPr>
            <p:ph type="body" idx="1"/>
          </p:nvPr>
        </p:nvSpPr>
        <p:spPr/>
        <p:txBody>
          <a:bodyPr/>
          <a:lstStyle/>
          <a:p>
            <a:pPr eaLnBrk="1" hangingPunct="1"/>
            <a:r>
              <a:rPr lang="it-IT" dirty="0" smtClean="0">
                <a:latin typeface="Arial" pitchFamily="34" charset="0"/>
                <a:ea typeface="ＭＳ Ｐゴシック" pitchFamily="34" charset="-128"/>
              </a:rPr>
              <a:t>Morandi fiorenza 15/11/1961</a:t>
            </a:r>
          </a:p>
          <a:p>
            <a:pPr eaLnBrk="1" hangingPunct="1"/>
            <a:endParaRPr lang="it-IT" dirty="0" smtClean="0">
              <a:latin typeface="Arial" pitchFamily="34" charset="0"/>
              <a:ea typeface="ＭＳ Ｐゴシック" pitchFamily="34" charset="-128"/>
            </a:endParaRPr>
          </a:p>
          <a:p>
            <a:pPr eaLnBrk="1" hangingPunct="1"/>
            <a:r>
              <a:rPr lang="it-IT" dirty="0" smtClean="0">
                <a:latin typeface="Arial" pitchFamily="34" charset="0"/>
                <a:ea typeface="ＭＳ Ｐゴシック" pitchFamily="34" charset="-128"/>
              </a:rPr>
              <a:t>SCINTIGRAFIA CON RADIONUCLIDI IODIOMIMETICI (TC-99M) Alla indagine scintigrafica si evidenzia pressoché elettivo accumulo del tracciante nella formazione nodulare già evidenziata all'ecografia e palpabile in loggia tiroidea destra Solo con particolari modalità tecniche si visualizza il parenchima extra nodulare che, per quanto valutabile, appare nei limiti di norma COMMENTO </a:t>
            </a:r>
            <a:r>
              <a:rPr lang="it-IT" b="1" dirty="0" smtClean="0">
                <a:latin typeface="Arial" pitchFamily="34" charset="0"/>
                <a:ea typeface="ＭＳ Ｐゴシック" pitchFamily="34" charset="-128"/>
              </a:rPr>
              <a:t>Paziente inviata per ipertiroidismo sub-clinico che, in base al quadro scintigrafico, appare sostenuto da formazione nodulare adenomatosa autonoma (adenoma di </a:t>
            </a:r>
            <a:r>
              <a:rPr lang="it-IT" b="1" dirty="0" err="1" smtClean="0">
                <a:latin typeface="Arial" pitchFamily="34" charset="0"/>
                <a:ea typeface="ＭＳ Ｐゴシック" pitchFamily="34" charset="-128"/>
              </a:rPr>
              <a:t>Plummer</a:t>
            </a:r>
            <a:r>
              <a:rPr lang="it-IT" b="1" dirty="0" smtClean="0">
                <a:latin typeface="Arial" pitchFamily="34" charset="0"/>
                <a:ea typeface="ＭＳ Ｐゴシック" pitchFamily="34" charset="-128"/>
              </a:rPr>
              <a:t>) Dal punto di vista scintigrafico (dimensioni e omogeneità distributiva del tracciante all'interno del nodulo) ed in assenza di altre formazioni nodulari (vedi ecografia), la Paziente può essere candidabile ad un trattamento con I-131</a:t>
            </a:r>
          </a:p>
          <a:p>
            <a:pPr eaLnBrk="1" hangingPunct="1"/>
            <a:endParaRPr lang="it-IT" b="1" dirty="0" smtClean="0">
              <a:latin typeface="Arial" pitchFamily="34" charset="0"/>
              <a:ea typeface="ＭＳ Ｐゴシック" pitchFamily="34" charset="-128"/>
            </a:endParaRPr>
          </a:p>
          <a:p>
            <a:pPr eaLnBrk="1" hangingPunct="1"/>
            <a:r>
              <a:rPr lang="it-IT" b="1" dirty="0" smtClean="0">
                <a:latin typeface="Arial" pitchFamily="34" charset="0"/>
                <a:ea typeface="ＭＳ Ｐゴシック" pitchFamily="34" charset="-128"/>
              </a:rPr>
              <a:t>Eco collo 15/01/2013: formazione nodulare tondeggiante di 2.5 cm a </a:t>
            </a:r>
            <a:r>
              <a:rPr lang="it-IT" b="1" dirty="0" err="1" smtClean="0">
                <a:latin typeface="Arial" pitchFamily="34" charset="0"/>
                <a:ea typeface="ＭＳ Ｐゴシック" pitchFamily="34" charset="-128"/>
              </a:rPr>
              <a:t>dx</a:t>
            </a:r>
            <a:r>
              <a:rPr lang="it-IT" b="1" dirty="0" smtClean="0">
                <a:latin typeface="Arial" pitchFamily="34" charset="0"/>
                <a:ea typeface="ＭＳ Ｐゴシック" pitchFamily="34" charset="-128"/>
              </a:rPr>
              <a:t> disomogenea con piccole lacune </a:t>
            </a:r>
            <a:r>
              <a:rPr lang="it-IT" b="1" dirty="0" err="1" smtClean="0">
                <a:latin typeface="Arial" pitchFamily="34" charset="0"/>
                <a:ea typeface="ＭＳ Ｐゴシック" pitchFamily="34" charset="-128"/>
              </a:rPr>
              <a:t>anecogene</a:t>
            </a:r>
            <a:r>
              <a:rPr lang="it-IT" b="1" dirty="0" smtClean="0">
                <a:latin typeface="Arial" pitchFamily="34" charset="0"/>
                <a:ea typeface="ＭＳ Ｐゴシック" pitchFamily="34" charset="-128"/>
              </a:rPr>
              <a:t> e spot </a:t>
            </a:r>
            <a:r>
              <a:rPr lang="it-IT" b="1" dirty="0" err="1" smtClean="0">
                <a:latin typeface="Arial" pitchFamily="34" charset="0"/>
                <a:ea typeface="ＭＳ Ｐゴシック" pitchFamily="34" charset="-128"/>
              </a:rPr>
              <a:t>iperecogeni</a:t>
            </a:r>
            <a:r>
              <a:rPr lang="it-IT" b="1" dirty="0" smtClean="0">
                <a:latin typeface="Arial" pitchFamily="34" charset="0"/>
                <a:ea typeface="ＭＳ Ｐゴシック" pitchFamily="34" charset="-128"/>
              </a:rPr>
              <a:t> compatibili con calcificazioni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4EBB51D-F1CE-42D4-B958-F418F39447D7}" type="slidenum">
              <a:rPr lang="it-IT"/>
              <a:pPr/>
              <a:t>27</a:t>
            </a:fld>
            <a:endParaRPr lang="it-IT"/>
          </a:p>
        </p:txBody>
      </p:sp>
      <p:sp>
        <p:nvSpPr>
          <p:cNvPr id="15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8723" name="Rectangle 3"/>
          <p:cNvSpPr>
            <a:spLocks noGrp="1" noChangeArrowheads="1"/>
          </p:cNvSpPr>
          <p:nvPr>
            <p:ph type="body" idx="1"/>
          </p:nvPr>
        </p:nvSpPr>
        <p:spPr/>
        <p:txBody>
          <a:bodyPr/>
          <a:lstStyle/>
          <a:p>
            <a:pPr eaLnBrk="1" hangingPunct="1"/>
            <a:endParaRPr lang="it-IT" dirty="0" smtClean="0">
              <a:latin typeface="Arial" pitchFamily="34" charset="0"/>
              <a:ea typeface="ＭＳ Ｐゴシック" pitchFamily="34" charset="-128"/>
            </a:endParaRPr>
          </a:p>
          <a:p>
            <a:pPr eaLnBrk="1" hangingPunct="1"/>
            <a:r>
              <a:rPr lang="it-IT" dirty="0" err="1" smtClean="0">
                <a:latin typeface="Arial" pitchFamily="34" charset="0"/>
                <a:ea typeface="ＭＳ Ｐゴシック" pitchFamily="34" charset="-128"/>
              </a:rPr>
              <a:t>Ortogni</a:t>
            </a:r>
            <a:r>
              <a:rPr lang="it-IT" dirty="0" smtClean="0">
                <a:latin typeface="Arial" pitchFamily="34" charset="0"/>
                <a:ea typeface="ＭＳ Ｐゴシック" pitchFamily="34" charset="-128"/>
              </a:rPr>
              <a:t> tiziano 07/01/1950</a:t>
            </a:r>
          </a:p>
          <a:p>
            <a:pPr eaLnBrk="1" hangingPunct="1"/>
            <a:endParaRPr lang="it-IT" dirty="0" smtClean="0">
              <a:latin typeface="Arial" pitchFamily="34" charset="0"/>
              <a:ea typeface="ＭＳ Ｐゴシック" pitchFamily="34" charset="-128"/>
            </a:endParaRPr>
          </a:p>
          <a:p>
            <a:pPr eaLnBrk="1" hangingPunct="1"/>
            <a:r>
              <a:rPr lang="it-IT" dirty="0" smtClean="0">
                <a:latin typeface="Arial" pitchFamily="34" charset="0"/>
                <a:ea typeface="ＭＳ Ｐゴシック" pitchFamily="34" charset="-128"/>
              </a:rPr>
              <a:t>Lo studio scintigrafico ha evidenziato tiroide in sede, di dimensioni ai limiti superiori della norma, con prevalente fissazione </a:t>
            </a:r>
            <a:r>
              <a:rPr lang="it-IT" dirty="0" err="1" smtClean="0">
                <a:latin typeface="Arial" pitchFamily="34" charset="0"/>
                <a:ea typeface="ＭＳ Ｐゴシック" pitchFamily="34" charset="-128"/>
              </a:rPr>
              <a:t>intraparenchimale</a:t>
            </a:r>
            <a:r>
              <a:rPr lang="it-IT" dirty="0" smtClean="0">
                <a:latin typeface="Arial" pitchFamily="34" charset="0"/>
                <a:ea typeface="ＭＳ Ｐゴシック" pitchFamily="34" charset="-128"/>
              </a:rPr>
              <a:t> del radionuclide ai 2/3 superiori del lobo </a:t>
            </a:r>
            <a:r>
              <a:rPr lang="it-IT" dirty="0" err="1" smtClean="0">
                <a:latin typeface="Arial" pitchFamily="34" charset="0"/>
                <a:ea typeface="ＭＳ Ｐゴシック" pitchFamily="34" charset="-128"/>
              </a:rPr>
              <a:t>dx</a:t>
            </a:r>
            <a:r>
              <a:rPr lang="it-IT" dirty="0" smtClean="0">
                <a:latin typeface="Arial" pitchFamily="34" charset="0"/>
                <a:ea typeface="ＭＳ Ｐゴシック" pitchFamily="34" charset="-128"/>
              </a:rPr>
              <a:t>, sede della </a:t>
            </a:r>
            <a:r>
              <a:rPr lang="it-IT" dirty="0" err="1" smtClean="0">
                <a:latin typeface="Arial" pitchFamily="34" charset="0"/>
                <a:ea typeface="ＭＳ Ｐゴシック" pitchFamily="34" charset="-128"/>
              </a:rPr>
              <a:t>nodulazione</a:t>
            </a:r>
            <a:r>
              <a:rPr lang="it-IT" dirty="0" smtClean="0">
                <a:latin typeface="Arial" pitchFamily="34" charset="0"/>
                <a:ea typeface="ＭＳ Ｐゴシック" pitchFamily="34" charset="-128"/>
              </a:rPr>
              <a:t> di </a:t>
            </a:r>
            <a:r>
              <a:rPr lang="it-IT" dirty="0" err="1" smtClean="0">
                <a:latin typeface="Arial" pitchFamily="34" charset="0"/>
                <a:ea typeface="ＭＳ Ｐゴシック" pitchFamily="34" charset="-128"/>
              </a:rPr>
              <a:t>magiori</a:t>
            </a:r>
            <a:r>
              <a:rPr lang="it-IT" dirty="0" smtClean="0">
                <a:latin typeface="Arial" pitchFamily="34" charset="0"/>
                <a:ea typeface="ＭＳ Ｐゴシック" pitchFamily="34" charset="-128"/>
              </a:rPr>
              <a:t> dimensioni descritta dallo studio ecografico del 28.01.2013. Tre piccoli noduli di </a:t>
            </a:r>
            <a:r>
              <a:rPr lang="it-IT" dirty="0" err="1" smtClean="0">
                <a:latin typeface="Arial" pitchFamily="34" charset="0"/>
                <a:ea typeface="ＭＳ Ｐゴシック" pitchFamily="34" charset="-128"/>
              </a:rPr>
              <a:t>ipercaptazione</a:t>
            </a:r>
            <a:r>
              <a:rPr lang="it-IT" dirty="0" smtClean="0">
                <a:latin typeface="Arial" pitchFamily="34" charset="0"/>
                <a:ea typeface="ＭＳ Ｐゴシック" pitchFamily="34" charset="-128"/>
              </a:rPr>
              <a:t> relativa.</a:t>
            </a:r>
          </a:p>
          <a:p>
            <a:pPr eaLnBrk="1" hangingPunct="1"/>
            <a:endParaRPr lang="it-IT" dirty="0" smtClean="0">
              <a:latin typeface="Arial" pitchFamily="34" charset="0"/>
              <a:ea typeface="ＭＳ Ｐゴシック" pitchFamily="34" charset="-128"/>
            </a:endParaRPr>
          </a:p>
          <a:p>
            <a:pPr eaLnBrk="1" hangingPunct="1"/>
            <a:r>
              <a:rPr lang="it-IT" dirty="0" smtClean="0">
                <a:latin typeface="Arial" pitchFamily="34" charset="0"/>
                <a:ea typeface="ＭＳ Ｐゴシック" pitchFamily="34" charset="-128"/>
              </a:rPr>
              <a:t>28-01-2013 10:20 ECOGRAFIA TIROIDE E PARATIROIDI Esame confrontato con precedente del 10/02/2005. Incremento del volume del nodulo localizzato nel lobo tiroideo destro (38 x 31 x18 mm) </a:t>
            </a:r>
            <a:r>
              <a:rPr lang="it-IT" dirty="0" err="1" smtClean="0">
                <a:latin typeface="Arial" pitchFamily="34" charset="0"/>
                <a:ea typeface="ＭＳ Ｐゴシック" pitchFamily="34" charset="-128"/>
              </a:rPr>
              <a:t>ipervascolarizzato</a:t>
            </a:r>
            <a:r>
              <a:rPr lang="it-IT" dirty="0" smtClean="0">
                <a:latin typeface="Arial" pitchFamily="34" charset="0"/>
                <a:ea typeface="ＭＳ Ｐゴシック" pitchFamily="34" charset="-128"/>
              </a:rPr>
              <a:t> al controllo color-Doppler, necessaria integrazione diagnostica con scintigrafia ed eventuale successivo </a:t>
            </a:r>
            <a:r>
              <a:rPr lang="it-IT" dirty="0" err="1" smtClean="0">
                <a:latin typeface="Arial" pitchFamily="34" charset="0"/>
                <a:ea typeface="ＭＳ Ｐゴシック" pitchFamily="34" charset="-128"/>
              </a:rPr>
              <a:t>agoaspirato</a:t>
            </a:r>
            <a:r>
              <a:rPr lang="it-IT" dirty="0" smtClean="0">
                <a:latin typeface="Arial" pitchFamily="34" charset="0"/>
                <a:ea typeface="ＭＳ Ｐゴシック" pitchFamily="34" charset="-128"/>
              </a:rPr>
              <a:t> </a:t>
            </a:r>
            <a:r>
              <a:rPr lang="it-IT" dirty="0" err="1" smtClean="0">
                <a:latin typeface="Arial" pitchFamily="34" charset="0"/>
                <a:ea typeface="ＭＳ Ｐゴシック" pitchFamily="34" charset="-128"/>
              </a:rPr>
              <a:t>ecoguidato</a:t>
            </a:r>
            <a:r>
              <a:rPr lang="it-IT" dirty="0" smtClean="0">
                <a:latin typeface="Arial" pitchFamily="34" charset="0"/>
                <a:ea typeface="ＭＳ Ｐゴシック" pitchFamily="34" charset="-128"/>
              </a:rPr>
              <a:t>. Nodulo </a:t>
            </a:r>
            <a:r>
              <a:rPr lang="it-IT" dirty="0" err="1" smtClean="0">
                <a:latin typeface="Arial" pitchFamily="34" charset="0"/>
                <a:ea typeface="ＭＳ Ｐゴシック" pitchFamily="34" charset="-128"/>
              </a:rPr>
              <a:t>colloido</a:t>
            </a:r>
            <a:r>
              <a:rPr lang="it-IT" dirty="0" smtClean="0">
                <a:latin typeface="Arial" pitchFamily="34" charset="0"/>
                <a:ea typeface="ＭＳ Ｐゴシック" pitchFamily="34" charset="-128"/>
              </a:rPr>
              <a:t> - cistico di 1 cm sede paraistmica destra. Nodulo cistico di 17 mm in sede paraistmica sinistra. Alcune lacune di colloide in entrambi i lobi tiroidei.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7D6DA86-DF59-4E6E-9ED3-0EDB09365C56}" type="slidenum">
              <a:rPr lang="it-IT"/>
              <a:pPr/>
              <a:t>29</a:t>
            </a:fld>
            <a:endParaRPr lang="it-IT"/>
          </a:p>
        </p:txBody>
      </p:sp>
      <p:sp>
        <p:nvSpPr>
          <p:cNvPr id="307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7203" name="Rectangle 3"/>
          <p:cNvSpPr>
            <a:spLocks noGrp="1" noChangeArrowheads="1"/>
          </p:cNvSpPr>
          <p:nvPr>
            <p:ph type="body" idx="1"/>
          </p:nvPr>
        </p:nvSpPr>
        <p:spPr/>
        <p:txBody>
          <a:bodyPr/>
          <a:lstStyle/>
          <a:p>
            <a:pPr eaLnBrk="1" hangingPunct="1"/>
            <a:r>
              <a:rPr lang="it-IT" smtClean="0">
                <a:latin typeface="Arial" pitchFamily="34" charset="0"/>
                <a:ea typeface="ＭＳ Ｐゴシック" pitchFamily="34" charset="-128"/>
              </a:rPr>
              <a:t>Baruzzi Milena     SCINTIGRAFIA TIROIDEA 2010:</a:t>
            </a:r>
          </a:p>
          <a:p>
            <a:pPr eaLnBrk="1" hangingPunct="1"/>
            <a:r>
              <a:rPr lang="it-IT" smtClean="0">
                <a:latin typeface="Arial" pitchFamily="34" charset="0"/>
                <a:ea typeface="ＭＳ Ｐゴシック" pitchFamily="34" charset="-128"/>
              </a:rPr>
              <a:t>L'indagine scintigrafica ha evidenziato tiroide di dimensioni marcatamente aumentate, soprattutto a destra con irregolare distribuzione del tracciante: la voluminosa formazione nodulare apprezzabile è costituita da un cercina disomogeneo, con area "fredda" centrale e due piccole aree di relativa maggior captazione paraistmiche. Lobo sinistro di dimensioni normali, con disomogenea distribuzione del tracciante; non escludibile presenza di noduli "freddi" anche in tale sede. </a:t>
            </a:r>
          </a:p>
          <a:p>
            <a:pPr eaLnBrk="1" hangingPunct="1"/>
            <a:endParaRPr lang="it-IT" smtClean="0">
              <a:latin typeface="Arial" pitchFamily="34" charset="0"/>
              <a:ea typeface="ＭＳ Ｐゴシック" pitchFamily="34" charset="-128"/>
            </a:endParaRPr>
          </a:p>
          <a:p>
            <a:pPr eaLnBrk="1" hangingPunct="1"/>
            <a:r>
              <a:rPr lang="it-IT" smtClean="0">
                <a:latin typeface="Arial" pitchFamily="34" charset="0"/>
                <a:ea typeface="ＭＳ Ｐゴシック" pitchFamily="34" charset="-128"/>
              </a:rPr>
              <a:t>Paziente portatrice di voluminoso gozzo nodulare (vedi scintigrafia ed ecografia precedentemente portata in visione); lA RADIOGRAFIA DELLA TRACHEA documenta anche una deviazione. Vi è indicazione elettiva ad un intervento di tiroidectomia bilaterale, </a:t>
            </a:r>
          </a:p>
          <a:p>
            <a:pPr eaLnBrk="1" hangingPunct="1"/>
            <a:endParaRPr lang="it-IT" smtClean="0">
              <a:latin typeface="Arial" pitchFamily="34" charset="0"/>
              <a:ea typeface="ＭＳ Ｐゴシック" pitchFamily="34" charset="-128"/>
            </a:endParaRPr>
          </a:p>
          <a:p>
            <a:pPr eaLnBrk="1" hangingPunct="1"/>
            <a:r>
              <a:rPr lang="it-IT" smtClean="0">
                <a:latin typeface="Arial" pitchFamily="34" charset="0"/>
                <a:ea typeface="ＭＳ Ｐゴシック" pitchFamily="34" charset="-128"/>
              </a:rPr>
              <a:t>PET 13/02/2013 ( PER K MAMMELLLA) ………. Nel contesto di un voluminoso gozzo tiroideo, si rileva un focale patologico iperaccumulo al passaggio tra istmo e lobo sx ed una seconda ipercaptazione di minor entità sul profilo laterale del lobo dx; i reperti sono riferibili alla presenza di tessuto ipermetabolico glucidico sospetto (in particolare la focale ipercaptazione tra istmo e lobo sx) e meritevoli di correlazione ecografica, dosaggi ormonali e valutazione clinica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BDAF2E66-B580-4B3C-A299-70BF0F5CE173}" type="slidenum">
              <a:rPr lang="it-IT"/>
              <a:pPr/>
              <a:t>30</a:t>
            </a:fld>
            <a:endParaRPr lang="it-IT"/>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1795" name="Rectangle 3"/>
          <p:cNvSpPr>
            <a:spLocks noGrp="1" noChangeArrowheads="1"/>
          </p:cNvSpPr>
          <p:nvPr>
            <p:ph type="body" idx="1"/>
          </p:nvPr>
        </p:nvSpPr>
        <p:spPr/>
        <p:txBody>
          <a:bodyPr/>
          <a:lstStyle/>
          <a:p>
            <a:pPr eaLnBrk="1" hangingPunct="1"/>
            <a:r>
              <a:rPr lang="it-IT" smtClean="0">
                <a:latin typeface="Arial" pitchFamily="34" charset="0"/>
                <a:ea typeface="ＭＳ Ｐゴシック" pitchFamily="34" charset="-128"/>
              </a:rPr>
              <a:t>1 immagini Comini margherita</a:t>
            </a:r>
          </a:p>
          <a:p>
            <a:pPr eaLnBrk="1" hangingPunct="1"/>
            <a:r>
              <a:rPr lang="it-IT" smtClean="0">
                <a:latin typeface="Arial" pitchFamily="34" charset="0"/>
                <a:ea typeface="ＭＳ Ｐゴシック" pitchFamily="34" charset="-128"/>
              </a:rPr>
              <a:t>All'indagine scintigrafica la tiroide risulta in sede, di dimensioni aumentate soprattutto a carico del lobo destro La concentrazione intra-ghiandolare del tracciante risulta sufficientemente omogenea, ad eccezione di una formazione nodulare ipocaptante che occupa il terzo medio- inferiore del lobo destro; altra area di modesta disomogeneità distributiva del tracciante si rileva al polo superiore del lobo sinistro </a:t>
            </a:r>
          </a:p>
          <a:p>
            <a:pPr eaLnBrk="1" hangingPunct="1"/>
            <a:endParaRPr lang="it-IT" smtClean="0">
              <a:latin typeface="Arial" pitchFamily="34" charset="0"/>
              <a:ea typeface="ＭＳ Ｐゴシック" pitchFamily="34" charset="-128"/>
            </a:endParaRPr>
          </a:p>
          <a:p>
            <a:pPr eaLnBrk="1" hangingPunct="1"/>
            <a:r>
              <a:rPr lang="it-IT" smtClean="0">
                <a:latin typeface="Arial" pitchFamily="34" charset="0"/>
                <a:ea typeface="ＭＳ Ｐゴシック" pitchFamily="34" charset="-128"/>
              </a:rPr>
              <a:t>12-07-2011 10:02 ECOGRAFIA COLLO Tiroide in sede, di dimensioni ingrandite con diametro antero-posteriore di 2,6 cm per il lobo destro e di 2,2 cm per il lobo sinistro con sviluppo cranio - caudale fino in corrispondenza dell'imbocco toracico. In entrambi i lobi della tiroide si riconoscono plurimi, voluminosi noduli parzialmente confluenti tra loro, isoecogeni, con orletto periferico ipoecogeno e con grossolane lacune cistiche nel loro contesto e alcune con focali calcificazioni periferiche. I due noduli di maggiori dimensioni misurano 2,7 centimetri a destra e 2,5 cm a sinistra. Bilateralmente, plurime lacune di colloide. In sede laterocervicale bilaterale, plurimi linfonodi ovalari con aspetto di tipo immuno-reattivo con diametro massimo di 13 mm (livello II sinistro).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9F64FB1-B0A5-4AC9-89AF-A453CCD0695F}" type="slidenum">
              <a:rPr lang="it-IT"/>
              <a:pPr/>
              <a:t>31</a:t>
            </a:fld>
            <a:endParaRPr lang="it-IT"/>
          </a:p>
        </p:txBody>
      </p:sp>
      <p:sp>
        <p:nvSpPr>
          <p:cNvPr id="17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6131" name="Rectangle 3"/>
          <p:cNvSpPr>
            <a:spLocks noGrp="1" noChangeArrowheads="1"/>
          </p:cNvSpPr>
          <p:nvPr>
            <p:ph type="body" idx="1"/>
          </p:nvPr>
        </p:nvSpPr>
        <p:spPr/>
        <p:txBody>
          <a:bodyPr/>
          <a:lstStyle/>
          <a:p>
            <a:pPr eaLnBrk="1" hangingPunct="1"/>
            <a:r>
              <a:rPr lang="it-IT" smtClean="0">
                <a:latin typeface="Arial" pitchFamily="34" charset="0"/>
                <a:ea typeface="ＭＳ Ｐゴシック" pitchFamily="34" charset="-128"/>
              </a:rPr>
              <a:t>cadei elisabetta</a:t>
            </a:r>
          </a:p>
          <a:p>
            <a:pPr eaLnBrk="1" hangingPunct="1"/>
            <a:r>
              <a:rPr lang="it-IT" smtClean="0">
                <a:latin typeface="Arial" pitchFamily="34" charset="0"/>
                <a:ea typeface="ＭＳ Ｐゴシック" pitchFamily="34" charset="-128"/>
              </a:rPr>
              <a:t>Tiroide in sede, asimmetrica per maggiore sviluppo del lobo destro che presenta formazione nodulare ipocaptante al terzo medio - inferiore lungo il contorno esterno Reperti di sostanziale normalità a sinistra Intensa ed omogenea concentrazione di tracciante nel parenchima extra nodulare </a:t>
            </a:r>
          </a:p>
          <a:p>
            <a:pPr eaLnBrk="1" hangingPunct="1"/>
            <a:endParaRPr lang="it-IT"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384B8BF-EB61-436B-812D-182581904F2A}" type="slidenum">
              <a:rPr lang="it-IT"/>
              <a:pPr/>
              <a:t>32</a:t>
            </a:fld>
            <a:endParaRPr lang="it-IT"/>
          </a:p>
        </p:txBody>
      </p:sp>
      <p:sp>
        <p:nvSpPr>
          <p:cNvPr id="30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9251" name="Rectangle 3"/>
          <p:cNvSpPr>
            <a:spLocks noGrp="1" noChangeArrowheads="1"/>
          </p:cNvSpPr>
          <p:nvPr>
            <p:ph type="body" idx="1"/>
          </p:nvPr>
        </p:nvSpPr>
        <p:spPr/>
        <p:txBody>
          <a:bodyPr/>
          <a:lstStyle/>
          <a:p>
            <a:pPr eaLnBrk="1" hangingPunct="1"/>
            <a:r>
              <a:rPr lang="it-IT" smtClean="0">
                <a:latin typeface="Arial" pitchFamily="34" charset="0"/>
                <a:ea typeface="ＭＳ Ｐゴシック" pitchFamily="34" charset="-128"/>
              </a:rPr>
              <a:t>Bianco anna maria 25/03/1960     SCINTIGRAFIA NON ANCORA REFERTATA, NON ESAMI EMATICI</a:t>
            </a:r>
          </a:p>
          <a:p>
            <a:pPr eaLnBrk="1" hangingPunct="1"/>
            <a:endParaRPr lang="it-IT" smtClean="0">
              <a:latin typeface="Arial" pitchFamily="34" charset="0"/>
              <a:ea typeface="ＭＳ Ｐゴシック" pitchFamily="34" charset="-128"/>
            </a:endParaRPr>
          </a:p>
          <a:p>
            <a:pPr eaLnBrk="1" hangingPunct="1"/>
            <a:r>
              <a:rPr lang="it-IT" smtClean="0">
                <a:latin typeface="Arial" pitchFamily="34" charset="0"/>
                <a:ea typeface="ＭＳ Ｐゴシック" pitchFamily="34" charset="-128"/>
              </a:rPr>
              <a:t>ALL</a:t>
            </a:r>
            <a:r>
              <a:rPr lang="ja-JP" altLang="it-IT" smtClean="0">
                <a:latin typeface="Arial" pitchFamily="34" charset="0"/>
                <a:ea typeface="ＭＳ Ｐゴシック" pitchFamily="34" charset="-128"/>
              </a:rPr>
              <a:t>’</a:t>
            </a:r>
            <a:r>
              <a:rPr lang="it-IT" altLang="ja-JP" smtClean="0">
                <a:latin typeface="Arial" pitchFamily="34" charset="0"/>
                <a:ea typeface="ＭＳ Ｐゴシック" pitchFamily="34" charset="-128"/>
              </a:rPr>
              <a:t>ECOGRAFIA Si conferma nel lobo tiroideo sinistro la presenza di formazione nodulare solida discretamente vascolarizzata con margini netti del diametro massimo di 30 - 31 mm ( 19/12/2011 ESEGUITO AGOASPIRATO (22/03/2012) Tir 2</a:t>
            </a:r>
            <a:endParaRPr lang="it-IT"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CD5FD91-1117-9943-8868-A2F042F645B0}"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C732D3-414F-E44D-A73A-1AB13CBB2DEA}" type="slidenum">
              <a:rPr lang="it-IT" smtClean="0"/>
              <a:pPr/>
              <a:t>‹N›</a:t>
            </a:fld>
            <a:endParaRPr lang="it-IT"/>
          </a:p>
        </p:txBody>
      </p:sp>
    </p:spTree>
    <p:extLst>
      <p:ext uri="{BB962C8B-B14F-4D97-AF65-F5344CB8AC3E}">
        <p14:creationId xmlns:p14="http://schemas.microsoft.com/office/powerpoint/2010/main" xmlns="" val="53375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CD5FD91-1117-9943-8868-A2F042F645B0}"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C732D3-414F-E44D-A73A-1AB13CBB2DEA}" type="slidenum">
              <a:rPr lang="it-IT" smtClean="0"/>
              <a:pPr/>
              <a:t>‹N›</a:t>
            </a:fld>
            <a:endParaRPr lang="it-IT"/>
          </a:p>
        </p:txBody>
      </p:sp>
    </p:spTree>
    <p:extLst>
      <p:ext uri="{BB962C8B-B14F-4D97-AF65-F5344CB8AC3E}">
        <p14:creationId xmlns:p14="http://schemas.microsoft.com/office/powerpoint/2010/main" xmlns="" val="130155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CD5FD91-1117-9943-8868-A2F042F645B0}"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C732D3-414F-E44D-A73A-1AB13CBB2DEA}" type="slidenum">
              <a:rPr lang="it-IT" smtClean="0"/>
              <a:pPr/>
              <a:t>‹N›</a:t>
            </a:fld>
            <a:endParaRPr lang="it-IT"/>
          </a:p>
        </p:txBody>
      </p:sp>
    </p:spTree>
    <p:extLst>
      <p:ext uri="{BB962C8B-B14F-4D97-AF65-F5344CB8AC3E}">
        <p14:creationId xmlns:p14="http://schemas.microsoft.com/office/powerpoint/2010/main" xmlns="" val="407686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CD5FD91-1117-9943-8868-A2F042F645B0}"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C732D3-414F-E44D-A73A-1AB13CBB2DEA}" type="slidenum">
              <a:rPr lang="it-IT" smtClean="0"/>
              <a:pPr/>
              <a:t>‹N›</a:t>
            </a:fld>
            <a:endParaRPr lang="it-IT"/>
          </a:p>
        </p:txBody>
      </p:sp>
    </p:spTree>
    <p:extLst>
      <p:ext uri="{BB962C8B-B14F-4D97-AF65-F5344CB8AC3E}">
        <p14:creationId xmlns:p14="http://schemas.microsoft.com/office/powerpoint/2010/main" xmlns="" val="17950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7CD5FD91-1117-9943-8868-A2F042F645B0}"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C732D3-414F-E44D-A73A-1AB13CBB2DEA}" type="slidenum">
              <a:rPr lang="it-IT" smtClean="0"/>
              <a:pPr/>
              <a:t>‹N›</a:t>
            </a:fld>
            <a:endParaRPr lang="it-IT"/>
          </a:p>
        </p:txBody>
      </p:sp>
    </p:spTree>
    <p:extLst>
      <p:ext uri="{BB962C8B-B14F-4D97-AF65-F5344CB8AC3E}">
        <p14:creationId xmlns:p14="http://schemas.microsoft.com/office/powerpoint/2010/main" xmlns="" val="400452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CD5FD91-1117-9943-8868-A2F042F645B0}"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C732D3-414F-E44D-A73A-1AB13CBB2DEA}" type="slidenum">
              <a:rPr lang="it-IT" smtClean="0"/>
              <a:pPr/>
              <a:t>‹N›</a:t>
            </a:fld>
            <a:endParaRPr lang="it-IT"/>
          </a:p>
        </p:txBody>
      </p:sp>
    </p:spTree>
    <p:extLst>
      <p:ext uri="{BB962C8B-B14F-4D97-AF65-F5344CB8AC3E}">
        <p14:creationId xmlns:p14="http://schemas.microsoft.com/office/powerpoint/2010/main" xmlns="" val="376366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CD5FD91-1117-9943-8868-A2F042F645B0}" type="datetimeFigureOut">
              <a:rPr lang="it-IT" smtClean="0"/>
              <a:pPr/>
              <a:t>26/03/2013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C732D3-414F-E44D-A73A-1AB13CBB2DEA}" type="slidenum">
              <a:rPr lang="it-IT" smtClean="0"/>
              <a:pPr/>
              <a:t>‹N›</a:t>
            </a:fld>
            <a:endParaRPr lang="it-IT"/>
          </a:p>
        </p:txBody>
      </p:sp>
    </p:spTree>
    <p:extLst>
      <p:ext uri="{BB962C8B-B14F-4D97-AF65-F5344CB8AC3E}">
        <p14:creationId xmlns:p14="http://schemas.microsoft.com/office/powerpoint/2010/main" xmlns="" val="355660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7CD5FD91-1117-9943-8868-A2F042F645B0}" type="datetimeFigureOut">
              <a:rPr lang="it-IT" smtClean="0"/>
              <a:pPr/>
              <a:t>26/03/2013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C732D3-414F-E44D-A73A-1AB13CBB2DEA}" type="slidenum">
              <a:rPr lang="it-IT" smtClean="0"/>
              <a:pPr/>
              <a:t>‹N›</a:t>
            </a:fld>
            <a:endParaRPr lang="it-IT"/>
          </a:p>
        </p:txBody>
      </p:sp>
    </p:spTree>
    <p:extLst>
      <p:ext uri="{BB962C8B-B14F-4D97-AF65-F5344CB8AC3E}">
        <p14:creationId xmlns:p14="http://schemas.microsoft.com/office/powerpoint/2010/main" xmlns="" val="162673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CD5FD91-1117-9943-8868-A2F042F645B0}" type="datetimeFigureOut">
              <a:rPr lang="it-IT" smtClean="0"/>
              <a:pPr/>
              <a:t>26/03/2013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C732D3-414F-E44D-A73A-1AB13CBB2DEA}" type="slidenum">
              <a:rPr lang="it-IT" smtClean="0"/>
              <a:pPr/>
              <a:t>‹N›</a:t>
            </a:fld>
            <a:endParaRPr lang="it-IT"/>
          </a:p>
        </p:txBody>
      </p:sp>
    </p:spTree>
    <p:extLst>
      <p:ext uri="{BB962C8B-B14F-4D97-AF65-F5344CB8AC3E}">
        <p14:creationId xmlns:p14="http://schemas.microsoft.com/office/powerpoint/2010/main" xmlns="" val="346495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CD5FD91-1117-9943-8868-A2F042F645B0}"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C732D3-414F-E44D-A73A-1AB13CBB2DEA}" type="slidenum">
              <a:rPr lang="it-IT" smtClean="0"/>
              <a:pPr/>
              <a:t>‹N›</a:t>
            </a:fld>
            <a:endParaRPr lang="it-IT"/>
          </a:p>
        </p:txBody>
      </p:sp>
    </p:spTree>
    <p:extLst>
      <p:ext uri="{BB962C8B-B14F-4D97-AF65-F5344CB8AC3E}">
        <p14:creationId xmlns:p14="http://schemas.microsoft.com/office/powerpoint/2010/main" xmlns="" val="179302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CD5FD91-1117-9943-8868-A2F042F645B0}"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C732D3-414F-E44D-A73A-1AB13CBB2DEA}" type="slidenum">
              <a:rPr lang="it-IT" smtClean="0"/>
              <a:pPr/>
              <a:t>‹N›</a:t>
            </a:fld>
            <a:endParaRPr lang="it-IT"/>
          </a:p>
        </p:txBody>
      </p:sp>
    </p:spTree>
    <p:extLst>
      <p:ext uri="{BB962C8B-B14F-4D97-AF65-F5344CB8AC3E}">
        <p14:creationId xmlns:p14="http://schemas.microsoft.com/office/powerpoint/2010/main" xmlns="" val="205950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5FD91-1117-9943-8868-A2F042F645B0}" type="datetimeFigureOut">
              <a:rPr lang="it-IT" smtClean="0"/>
              <a:pPr/>
              <a:t>26/03/2013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732D3-414F-E44D-A73A-1AB13CBB2DEA}" type="slidenum">
              <a:rPr lang="it-IT" smtClean="0"/>
              <a:pPr/>
              <a:t>‹N›</a:t>
            </a:fld>
            <a:endParaRPr lang="it-IT"/>
          </a:p>
        </p:txBody>
      </p:sp>
    </p:spTree>
    <p:extLst>
      <p:ext uri="{BB962C8B-B14F-4D97-AF65-F5344CB8AC3E}">
        <p14:creationId xmlns:p14="http://schemas.microsoft.com/office/powerpoint/2010/main" xmlns="" val="273286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it/url?sa=i&amp;rct=j&amp;q=dispnea&amp;source=images&amp;cd=&amp;cad=rja&amp;docid=qP6lCOfMCqDhmM&amp;tbnid=1BAecFFmf63lqM:&amp;ved=0CAUQjRw&amp;url=http://www.sportinforma.it/public/?page_id=1181&amp;ei=66BEUcmhO4n8OeyRgZAL&amp;bvm=bv.43828540,d.Yms&amp;psig=AFQjCNEeI6tJV62UrzA6qcCH9oOXRxA0lQ&amp;ust=1363538494310877"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it/url?sa=i&amp;rct=j&amp;q=dispnea&amp;source=images&amp;cd=&amp;cad=rja&amp;docid=qP6lCOfMCqDhmM&amp;tbnid=1BAecFFmf63lqM:&amp;ved=0CAUQjRw&amp;url=http://www.pillole.org/public/aspnuke/news.asp?id=4377&amp;ei=OqFEUavqKszMPcftgNgE&amp;bvm=bv.43828540,d.Yms&amp;psig=AFQjCNEeI6tJV62UrzA6qcCH9oOXRxA0lQ&amp;ust=1363538494310877"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online.liebertpub.com/doi/full/10.1089/thy.2011.039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hyperlink" Target="http://www.google.it/url?sa=i&amp;rct=j&amp;q=&amp;esrc=s&amp;frm=1&amp;source=images&amp;cd=&amp;cad=rja&amp;docid=7kdZO4OZAds0PM&amp;tbnid=w1qykjtQs7T4LM:&amp;ved=0CAUQjRw&amp;url=http://www.minerva.unito.it/Humor/Pagine/Domande.htm&amp;ei=fYdIUcK-ApCWswar8oD4BQ&amp;bvm=bv.43828540,d.Yms&amp;psig=AFQjCNH8pbDcZ5wLTNSa95XpEEVcNbhkCQ&amp;ust=1363794115602576"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0" y="342953"/>
            <a:ext cx="9144000" cy="4887949"/>
          </a:xfrm>
          <a:prstGeom prst="rect">
            <a:avLst/>
          </a:prstGeom>
        </p:spPr>
      </p:pic>
    </p:spTree>
    <p:extLst>
      <p:ext uri="{BB962C8B-B14F-4D97-AF65-F5344CB8AC3E}">
        <p14:creationId xmlns:p14="http://schemas.microsoft.com/office/powerpoint/2010/main" xmlns="" val="1188751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1086264"/>
            <a:ext cx="9144000" cy="6008212"/>
          </a:xfrm>
          <a:prstGeom prst="rect">
            <a:avLst/>
          </a:prstGeom>
        </p:spPr>
      </p:pic>
      <p:sp>
        <p:nvSpPr>
          <p:cNvPr id="6" name="CasellaDiTesto 5"/>
          <p:cNvSpPr txBox="1"/>
          <p:nvPr/>
        </p:nvSpPr>
        <p:spPr>
          <a:xfrm>
            <a:off x="445345" y="2984387"/>
            <a:ext cx="6201838" cy="1631216"/>
          </a:xfrm>
          <a:prstGeom prst="rect">
            <a:avLst/>
          </a:prstGeom>
          <a:noFill/>
        </p:spPr>
        <p:txBody>
          <a:bodyPr wrap="square" rtlCol="0">
            <a:spAutoFit/>
          </a:bodyPr>
          <a:lstStyle/>
          <a:p>
            <a:pPr>
              <a:lnSpc>
                <a:spcPct val="80000"/>
              </a:lnSpc>
            </a:pPr>
            <a:r>
              <a:rPr lang="it-IT" sz="2400" b="1" dirty="0" smtClean="0"/>
              <a:t>TSH Reflex </a:t>
            </a:r>
            <a:r>
              <a:rPr lang="it-IT" sz="2400" dirty="0" smtClean="0"/>
              <a:t>(indagare la </a:t>
            </a:r>
            <a:r>
              <a:rPr lang="it-IT" sz="2400" dirty="0" err="1" smtClean="0"/>
              <a:t>fx</a:t>
            </a:r>
            <a:r>
              <a:rPr lang="it-IT" sz="2400" dirty="0" smtClean="0"/>
              <a:t>)</a:t>
            </a:r>
          </a:p>
          <a:p>
            <a:pPr>
              <a:lnSpc>
                <a:spcPct val="80000"/>
              </a:lnSpc>
            </a:pPr>
            <a:r>
              <a:rPr lang="it-IT" sz="2400" b="1" dirty="0" smtClean="0"/>
              <a:t>Ecografia del collo </a:t>
            </a:r>
            <a:r>
              <a:rPr lang="it-IT" sz="2400" dirty="0" smtClean="0"/>
              <a:t>(conferma diagnostica, altri noduli? Linfadenopatia concomitante?)</a:t>
            </a:r>
          </a:p>
          <a:p>
            <a:pPr>
              <a:lnSpc>
                <a:spcPct val="80000"/>
              </a:lnSpc>
            </a:pPr>
            <a:r>
              <a:rPr lang="it-IT" sz="2400" b="1" dirty="0" smtClean="0"/>
              <a:t>Valutazione specialistica </a:t>
            </a:r>
            <a:r>
              <a:rPr lang="it-IT" sz="2400" dirty="0" smtClean="0"/>
              <a:t>(in seconda battuta per eventuale indicazione ad ago aspirato</a:t>
            </a:r>
            <a:endParaRPr lang="it-IT" sz="2400" dirty="0"/>
          </a:p>
        </p:txBody>
      </p:sp>
      <p:sp>
        <p:nvSpPr>
          <p:cNvPr id="7" name="CasellaDiTesto 6"/>
          <p:cNvSpPr txBox="1"/>
          <p:nvPr/>
        </p:nvSpPr>
        <p:spPr>
          <a:xfrm>
            <a:off x="358032" y="1291077"/>
            <a:ext cx="3650071" cy="584776"/>
          </a:xfrm>
          <a:prstGeom prst="rect">
            <a:avLst/>
          </a:prstGeom>
          <a:noFill/>
        </p:spPr>
        <p:txBody>
          <a:bodyPr wrap="square" rtlCol="0">
            <a:spAutoFit/>
          </a:bodyPr>
          <a:lstStyle/>
          <a:p>
            <a:pPr algn="ctr"/>
            <a:r>
              <a:rPr lang="it-IT" sz="3200" b="1" dirty="0" smtClean="0"/>
              <a:t>GIULIANA</a:t>
            </a:r>
            <a:endParaRPr lang="it-IT" sz="3200" b="1" dirty="0"/>
          </a:p>
        </p:txBody>
      </p:sp>
      <p:sp>
        <p:nvSpPr>
          <p:cNvPr id="8" name="Titolo 1"/>
          <p:cNvSpPr>
            <a:spLocks noGrp="1"/>
          </p:cNvSpPr>
          <p:nvPr>
            <p:ph type="title"/>
          </p:nvPr>
        </p:nvSpPr>
        <p:spPr>
          <a:xfrm>
            <a:off x="0" y="60452"/>
            <a:ext cx="9144000" cy="1025812"/>
          </a:xfrm>
          <a:solidFill>
            <a:srgbClr val="F2F2F2"/>
          </a:solidFill>
          <a:ln w="38100" cmpd="sng">
            <a:solidFill>
              <a:srgbClr val="003300"/>
            </a:solidFill>
          </a:ln>
        </p:spPr>
        <p:txBody>
          <a:bodyPr>
            <a:normAutofit/>
          </a:bodyPr>
          <a:lstStyle/>
          <a:p>
            <a:r>
              <a:rPr lang="it-IT" sz="6000" b="1" dirty="0" smtClean="0">
                <a:solidFill>
                  <a:srgbClr val="003300"/>
                </a:solidFill>
                <a:latin typeface="Arial Narrow"/>
                <a:cs typeface="Arial Narrow"/>
              </a:rPr>
              <a:t>P</a:t>
            </a:r>
            <a:r>
              <a:rPr lang="it-IT" sz="5400" dirty="0" smtClean="0">
                <a:solidFill>
                  <a:srgbClr val="003300"/>
                </a:solidFill>
                <a:latin typeface="Arial Narrow"/>
                <a:cs typeface="Arial Narrow"/>
              </a:rPr>
              <a:t>iano d’azione </a:t>
            </a:r>
            <a:endParaRPr lang="it-IT" sz="5400" dirty="0">
              <a:solidFill>
                <a:srgbClr val="003300"/>
              </a:solidFill>
              <a:latin typeface="Arial Narrow"/>
              <a:cs typeface="Arial Narrow"/>
            </a:endParaRPr>
          </a:p>
        </p:txBody>
      </p:sp>
      <p:sp>
        <p:nvSpPr>
          <p:cNvPr id="2" name="CasellaDiTesto 1"/>
          <p:cNvSpPr txBox="1"/>
          <p:nvPr/>
        </p:nvSpPr>
        <p:spPr>
          <a:xfrm>
            <a:off x="2742401" y="4953000"/>
            <a:ext cx="3674403" cy="523220"/>
          </a:xfrm>
          <a:prstGeom prst="rect">
            <a:avLst/>
          </a:prstGeom>
          <a:solidFill>
            <a:srgbClr val="FFFF00"/>
          </a:solidFill>
        </p:spPr>
        <p:txBody>
          <a:bodyPr wrap="none" rtlCol="0">
            <a:spAutoFit/>
          </a:bodyPr>
          <a:lstStyle/>
          <a:p>
            <a:r>
              <a:rPr lang="it-IT" sz="2800" b="1" dirty="0" smtClean="0">
                <a:latin typeface="Arial Narrow"/>
                <a:cs typeface="Arial Narrow"/>
              </a:rPr>
              <a:t>SENZA BOLLINO VERDE</a:t>
            </a:r>
            <a:endParaRPr lang="it-IT" sz="2800" b="1" dirty="0">
              <a:latin typeface="Arial Narrow"/>
              <a:cs typeface="Arial Narrow"/>
            </a:endParaRPr>
          </a:p>
        </p:txBody>
      </p:sp>
    </p:spTree>
    <p:extLst>
      <p:ext uri="{BB962C8B-B14F-4D97-AF65-F5344CB8AC3E}">
        <p14:creationId xmlns:p14="http://schemas.microsoft.com/office/powerpoint/2010/main" xmlns="" val="2301013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7206"/>
            <a:ext cx="9144000" cy="973169"/>
          </a:xfrm>
          <a:noFill/>
        </p:spPr>
        <p:txBody>
          <a:bodyPr>
            <a:normAutofit/>
          </a:bodyPr>
          <a:lstStyle/>
          <a:p>
            <a:r>
              <a:rPr lang="it-IT" sz="5400" b="1" dirty="0" smtClean="0">
                <a:solidFill>
                  <a:srgbClr val="00CCFF"/>
                </a:solidFill>
                <a:latin typeface="Arial Narrow"/>
                <a:cs typeface="Arial Narrow"/>
              </a:rPr>
              <a:t>Domande al clinico</a:t>
            </a:r>
            <a:endParaRPr lang="it-IT" sz="5400" b="1" dirty="0">
              <a:solidFill>
                <a:srgbClr val="00CCFF"/>
              </a:solidFill>
              <a:latin typeface="Arial Narrow"/>
              <a:cs typeface="Arial Narrow"/>
            </a:endParaRPr>
          </a:p>
        </p:txBody>
      </p:sp>
      <p:sp>
        <p:nvSpPr>
          <p:cNvPr id="8" name="CasellaDiTesto 7"/>
          <p:cNvSpPr txBox="1"/>
          <p:nvPr/>
        </p:nvSpPr>
        <p:spPr>
          <a:xfrm>
            <a:off x="489254" y="1240375"/>
            <a:ext cx="8362585" cy="4154983"/>
          </a:xfrm>
          <a:prstGeom prst="rect">
            <a:avLst/>
          </a:prstGeom>
          <a:solidFill>
            <a:schemeClr val="bg1">
              <a:lumMod val="95000"/>
            </a:schemeClr>
          </a:solidFill>
        </p:spPr>
        <p:txBody>
          <a:bodyPr wrap="square" rtlCol="0">
            <a:spAutoFit/>
          </a:bodyPr>
          <a:lstStyle/>
          <a:p>
            <a:pPr marL="457200" indent="-457200">
              <a:buClr>
                <a:schemeClr val="tx2">
                  <a:lumMod val="75000"/>
                </a:schemeClr>
              </a:buClr>
              <a:buFont typeface="+mj-lt"/>
              <a:buAutoNum type="arabicPeriod"/>
            </a:pPr>
            <a:r>
              <a:rPr lang="it-IT" sz="2400" dirty="0" smtClean="0">
                <a:latin typeface="Arial Narrow"/>
                <a:cs typeface="Arial Narrow"/>
              </a:rPr>
              <a:t>Il </a:t>
            </a:r>
            <a:r>
              <a:rPr lang="it-IT" sz="2400" dirty="0">
                <a:latin typeface="Arial Narrow"/>
                <a:cs typeface="Arial Narrow"/>
              </a:rPr>
              <a:t>comportamento del MMG appare corretto?</a:t>
            </a:r>
          </a:p>
          <a:p>
            <a:pPr marL="457200" indent="-457200">
              <a:buClr>
                <a:schemeClr val="tx2">
                  <a:lumMod val="75000"/>
                </a:schemeClr>
              </a:buClr>
              <a:buFont typeface="+mj-lt"/>
              <a:buAutoNum type="arabicPeriod"/>
            </a:pPr>
            <a:endParaRPr lang="it-IT" sz="2400" dirty="0">
              <a:latin typeface="Arial Narrow"/>
              <a:cs typeface="Arial Narrow"/>
            </a:endParaRPr>
          </a:p>
          <a:p>
            <a:pPr marL="457200" indent="-457200">
              <a:buClr>
                <a:schemeClr val="tx2">
                  <a:lumMod val="75000"/>
                </a:schemeClr>
              </a:buClr>
              <a:buFont typeface="+mj-lt"/>
              <a:buAutoNum type="arabicPeriod"/>
            </a:pPr>
            <a:r>
              <a:rPr lang="it-IT" sz="2400" dirty="0">
                <a:latin typeface="Arial Narrow"/>
                <a:cs typeface="Arial Narrow"/>
              </a:rPr>
              <a:t>Quali sintomi, elementi clinici e semeiologici rendono necessaria l’esecuzione di una valutazione specialistica e/o  accertamenti diagnostici in regime d’urgenza  o “bollino verde”?</a:t>
            </a:r>
          </a:p>
          <a:p>
            <a:pPr marL="457200" indent="-457200">
              <a:buClr>
                <a:schemeClr val="tx2">
                  <a:lumMod val="75000"/>
                </a:schemeClr>
              </a:buClr>
              <a:buFont typeface="+mj-lt"/>
              <a:buAutoNum type="arabicPeriod"/>
            </a:pPr>
            <a:endParaRPr lang="it-IT" sz="2400" dirty="0">
              <a:latin typeface="Arial Narrow"/>
              <a:cs typeface="Arial Narrow"/>
            </a:endParaRPr>
          </a:p>
          <a:p>
            <a:pPr marL="457200" indent="-457200">
              <a:buClr>
                <a:schemeClr val="tx2">
                  <a:lumMod val="75000"/>
                </a:schemeClr>
              </a:buClr>
              <a:buFont typeface="+mj-lt"/>
              <a:buAutoNum type="arabicPeriod"/>
            </a:pPr>
            <a:r>
              <a:rPr lang="it-IT" sz="2400" dirty="0">
                <a:latin typeface="Arial Narrow"/>
                <a:cs typeface="Arial Narrow"/>
              </a:rPr>
              <a:t>Era opportuno richiedere altri esami: Calcitonina?  Autoanticorpi? </a:t>
            </a:r>
            <a:r>
              <a:rPr lang="it-IT" sz="2400" dirty="0" err="1">
                <a:latin typeface="Arial Narrow"/>
                <a:cs typeface="Arial Narrow"/>
              </a:rPr>
              <a:t>Tireoglobulina</a:t>
            </a:r>
            <a:r>
              <a:rPr lang="it-IT" sz="2400" dirty="0">
                <a:latin typeface="Arial Narrow"/>
                <a:cs typeface="Arial Narrow"/>
              </a:rPr>
              <a:t>?</a:t>
            </a:r>
          </a:p>
          <a:p>
            <a:pPr marL="457200" indent="-457200">
              <a:buClr>
                <a:schemeClr val="tx2">
                  <a:lumMod val="75000"/>
                </a:schemeClr>
              </a:buClr>
              <a:buFont typeface="+mj-lt"/>
              <a:buAutoNum type="arabicPeriod"/>
            </a:pPr>
            <a:endParaRPr lang="it-IT" sz="2400" dirty="0">
              <a:latin typeface="Arial Narrow"/>
              <a:cs typeface="Arial Narrow"/>
            </a:endParaRPr>
          </a:p>
          <a:p>
            <a:pPr marL="457200" indent="-457200">
              <a:buClr>
                <a:schemeClr val="tx2">
                  <a:lumMod val="75000"/>
                </a:schemeClr>
              </a:buClr>
              <a:buFont typeface="+mj-lt"/>
              <a:buAutoNum type="arabicPeriod"/>
            </a:pPr>
            <a:r>
              <a:rPr lang="it-IT" sz="2400" dirty="0">
                <a:latin typeface="Arial Narrow"/>
                <a:cs typeface="Arial Narrow"/>
              </a:rPr>
              <a:t>Era opportuno richiedere anche la Scintigrafia tiroidea in prima battuta?</a:t>
            </a:r>
            <a:endParaRPr lang="it-IT" sz="2800" dirty="0">
              <a:latin typeface="Arial Narrow"/>
              <a:cs typeface="Arial Narrow"/>
            </a:endParaRPr>
          </a:p>
        </p:txBody>
      </p:sp>
      <p:pic>
        <p:nvPicPr>
          <p:cNvPr id="3" name="Immagine 2"/>
          <p:cNvPicPr>
            <a:picLocks noChangeAspect="1"/>
          </p:cNvPicPr>
          <p:nvPr/>
        </p:nvPicPr>
        <p:blipFill>
          <a:blip r:embed="rId2">
            <a:alphaModFix amt="67000"/>
          </a:blip>
          <a:stretch>
            <a:fillRect/>
          </a:stretch>
        </p:blipFill>
        <p:spPr>
          <a:xfrm rot="10800000" flipV="1">
            <a:off x="489254" y="5443052"/>
            <a:ext cx="8362585" cy="1277285"/>
          </a:xfrm>
          <a:prstGeom prst="rect">
            <a:avLst/>
          </a:prstGeom>
        </p:spPr>
      </p:pic>
    </p:spTree>
    <p:extLst>
      <p:ext uri="{BB962C8B-B14F-4D97-AF65-F5344CB8AC3E}">
        <p14:creationId xmlns:p14="http://schemas.microsoft.com/office/powerpoint/2010/main" xmlns="" val="214872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 y="1395004"/>
            <a:ext cx="9144000" cy="3599958"/>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0" y="1395004"/>
            <a:ext cx="9143999" cy="1426994"/>
          </a:xfrm>
          <a:prstGeom prst="rect">
            <a:avLst/>
          </a:prstGeom>
          <a:noFill/>
        </p:spPr>
        <p:txBody>
          <a:bodyPr wrap="square" rtlCol="0">
            <a:spAutoFit/>
          </a:bodyPr>
          <a:lstStyle/>
          <a:p>
            <a:pPr marL="109728" algn="ctr">
              <a:lnSpc>
                <a:spcPct val="120000"/>
              </a:lnSpc>
              <a:defRPr/>
            </a:pPr>
            <a:r>
              <a:rPr lang="it-IT" sz="8000" b="1" dirty="0" smtClean="0">
                <a:latin typeface="Arial Narrow"/>
                <a:cs typeface="Arial Narrow"/>
              </a:rPr>
              <a:t>La parola al clinico...</a:t>
            </a:r>
          </a:p>
        </p:txBody>
      </p:sp>
      <p:cxnSp>
        <p:nvCxnSpPr>
          <p:cNvPr id="6" name="Connettore 1 5"/>
          <p:cNvCxnSpPr/>
          <p:nvPr/>
        </p:nvCxnSpPr>
        <p:spPr>
          <a:xfrm>
            <a:off x="0" y="1395004"/>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 y="4994962"/>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2191090" y="5140162"/>
            <a:ext cx="4769412" cy="584776"/>
          </a:xfrm>
          <a:prstGeom prst="rect">
            <a:avLst/>
          </a:prstGeom>
          <a:noFill/>
        </p:spPr>
        <p:txBody>
          <a:bodyPr wrap="none" rtlCol="0">
            <a:spAutoFit/>
          </a:bodyPr>
          <a:lstStyle/>
          <a:p>
            <a:r>
              <a:rPr lang="it-IT" sz="3200" i="1" dirty="0" smtClean="0">
                <a:latin typeface="Arial Narrow"/>
                <a:cs typeface="Arial Narrow"/>
              </a:rPr>
              <a:t>Prof. Castellano – Dr. Cappelli</a:t>
            </a:r>
            <a:endParaRPr lang="it-IT" sz="3200" i="1" dirty="0">
              <a:latin typeface="Arial Narrow"/>
              <a:cs typeface="Arial Narrow"/>
            </a:endParaRPr>
          </a:p>
        </p:txBody>
      </p:sp>
    </p:spTree>
    <p:extLst>
      <p:ext uri="{BB962C8B-B14F-4D97-AF65-F5344CB8AC3E}">
        <p14:creationId xmlns:p14="http://schemas.microsoft.com/office/powerpoint/2010/main" xmlns="" val="3495659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14290"/>
            <a:ext cx="8229600" cy="1011222"/>
          </a:xfrm>
        </p:spPr>
        <p:txBody>
          <a:bodyPr>
            <a:normAutofit/>
          </a:bodyPr>
          <a:lstStyle/>
          <a:p>
            <a:pPr algn="ctr"/>
            <a:r>
              <a:rPr lang="it-IT" sz="4000" b="1" dirty="0" smtClean="0">
                <a:solidFill>
                  <a:srgbClr val="00CCFF"/>
                </a:solidFill>
                <a:latin typeface="Arial Narrow"/>
                <a:cs typeface="Arial Narrow"/>
              </a:rPr>
              <a:t>Domande al Clinico</a:t>
            </a:r>
            <a:endParaRPr lang="it-IT" sz="4000" b="1" dirty="0">
              <a:solidFill>
                <a:srgbClr val="00CCFF"/>
              </a:solidFill>
              <a:latin typeface="Arial Narrow"/>
              <a:cs typeface="Arial Narrow"/>
            </a:endParaRPr>
          </a:p>
        </p:txBody>
      </p:sp>
      <p:sp>
        <p:nvSpPr>
          <p:cNvPr id="2" name="Segnaposto contenuto 1"/>
          <p:cNvSpPr>
            <a:spLocks noGrp="1"/>
          </p:cNvSpPr>
          <p:nvPr>
            <p:ph idx="1"/>
          </p:nvPr>
        </p:nvSpPr>
        <p:spPr>
          <a:xfrm>
            <a:off x="457200" y="980728"/>
            <a:ext cx="8229600" cy="4572032"/>
          </a:xfrm>
        </p:spPr>
        <p:txBody>
          <a:bodyPr>
            <a:normAutofit/>
          </a:bodyPr>
          <a:lstStyle/>
          <a:p>
            <a:pPr>
              <a:buNone/>
            </a:pPr>
            <a:endParaRPr lang="it-IT" sz="2600" dirty="0" smtClean="0">
              <a:latin typeface="Arial Narrow"/>
              <a:cs typeface="Arial Narrow"/>
            </a:endParaRPr>
          </a:p>
          <a:p>
            <a:pPr marL="514350" indent="-514350">
              <a:buClr>
                <a:schemeClr val="tx2">
                  <a:lumMod val="75000"/>
                </a:schemeClr>
              </a:buClr>
              <a:buFont typeface="+mj-lt"/>
              <a:buAutoNum type="arabicParenR"/>
            </a:pPr>
            <a:r>
              <a:rPr lang="it-IT" sz="2800" b="1" dirty="0" smtClean="0">
                <a:latin typeface="Arial Narrow"/>
                <a:cs typeface="Arial Narrow"/>
              </a:rPr>
              <a:t>Comportamento </a:t>
            </a:r>
            <a:r>
              <a:rPr lang="it-IT" sz="2800" b="1" dirty="0">
                <a:latin typeface="Arial Narrow"/>
                <a:cs typeface="Arial Narrow"/>
              </a:rPr>
              <a:t>corretto? </a:t>
            </a:r>
            <a:endParaRPr lang="it-IT" sz="2800" b="1" dirty="0" smtClean="0">
              <a:latin typeface="Arial Narrow"/>
              <a:cs typeface="Arial Narrow"/>
            </a:endParaRPr>
          </a:p>
        </p:txBody>
      </p:sp>
      <p:grpSp>
        <p:nvGrpSpPr>
          <p:cNvPr id="15" name="Gruppo 14"/>
          <p:cNvGrpSpPr/>
          <p:nvPr/>
        </p:nvGrpSpPr>
        <p:grpSpPr>
          <a:xfrm>
            <a:off x="550672" y="2708921"/>
            <a:ext cx="8191448" cy="3866366"/>
            <a:chOff x="619505" y="2708920"/>
            <a:chExt cx="9215379" cy="3866366"/>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7878" y="2708920"/>
              <a:ext cx="4967006"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4" name="Gruppo 13"/>
            <p:cNvGrpSpPr/>
            <p:nvPr/>
          </p:nvGrpSpPr>
          <p:grpSpPr>
            <a:xfrm>
              <a:off x="619505" y="2808312"/>
              <a:ext cx="9200571" cy="3766974"/>
              <a:chOff x="619505" y="2808312"/>
              <a:chExt cx="9200571" cy="3766974"/>
            </a:xfrm>
          </p:grpSpPr>
          <p:pic>
            <p:nvPicPr>
              <p:cNvPr id="10" name="Picture 2" descr="tsh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505" y="2808312"/>
                <a:ext cx="3803915" cy="285293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asellaDiTesto 10"/>
              <p:cNvSpPr txBox="1"/>
              <p:nvPr/>
            </p:nvSpPr>
            <p:spPr>
              <a:xfrm>
                <a:off x="4779516" y="6021288"/>
                <a:ext cx="5040560" cy="553998"/>
              </a:xfrm>
              <a:prstGeom prst="rect">
                <a:avLst/>
              </a:prstGeom>
              <a:noFill/>
            </p:spPr>
            <p:txBody>
              <a:bodyPr wrap="square" rtlCol="0">
                <a:spAutoFit/>
              </a:bodyPr>
              <a:lstStyle/>
              <a:p>
                <a:pPr algn="r"/>
                <a:r>
                  <a:rPr lang="it-IT" sz="1200" dirty="0" err="1" smtClean="0">
                    <a:latin typeface="Times New Roman" pitchFamily="18" charset="0"/>
                    <a:cs typeface="Times New Roman" pitchFamily="18" charset="0"/>
                  </a:rPr>
                  <a:t>Pacini</a:t>
                </a:r>
                <a:r>
                  <a:rPr lang="it-IT" sz="1200" dirty="0" smtClean="0">
                    <a:latin typeface="Times New Roman" pitchFamily="18" charset="0"/>
                    <a:cs typeface="Times New Roman" pitchFamily="18" charset="0"/>
                  </a:rPr>
                  <a:t> </a:t>
                </a:r>
                <a:r>
                  <a:rPr lang="it-IT" sz="1200" dirty="0">
                    <a:latin typeface="Times New Roman" pitchFamily="18" charset="0"/>
                    <a:cs typeface="Times New Roman" pitchFamily="18" charset="0"/>
                  </a:rPr>
                  <a:t>F et al. </a:t>
                </a:r>
                <a:r>
                  <a:rPr lang="it-IT" sz="1200" dirty="0" err="1">
                    <a:latin typeface="Times New Roman" pitchFamily="18" charset="0"/>
                    <a:cs typeface="Times New Roman" pitchFamily="18" charset="0"/>
                  </a:rPr>
                  <a:t>Eur</a:t>
                </a:r>
                <a:r>
                  <a:rPr lang="it-IT" sz="1200" dirty="0">
                    <a:latin typeface="Times New Roman" pitchFamily="18" charset="0"/>
                    <a:cs typeface="Times New Roman" pitchFamily="18" charset="0"/>
                  </a:rPr>
                  <a:t> J </a:t>
                </a:r>
                <a:r>
                  <a:rPr lang="it-IT" sz="1200" dirty="0" err="1">
                    <a:latin typeface="Times New Roman" pitchFamily="18" charset="0"/>
                    <a:cs typeface="Times New Roman" pitchFamily="18" charset="0"/>
                  </a:rPr>
                  <a:t>Endocrinol</a:t>
                </a:r>
                <a:r>
                  <a:rPr lang="it-IT" sz="1200" dirty="0">
                    <a:latin typeface="Times New Roman" pitchFamily="18" charset="0"/>
                    <a:cs typeface="Times New Roman" pitchFamily="18" charset="0"/>
                  </a:rPr>
                  <a:t>, 2006</a:t>
                </a:r>
              </a:p>
              <a:p>
                <a:endParaRPr lang="it-IT" dirty="0"/>
              </a:p>
            </p:txBody>
          </p:sp>
          <p:sp>
            <p:nvSpPr>
              <p:cNvPr id="12" name="Rettangolo 11"/>
              <p:cNvSpPr/>
              <p:nvPr/>
            </p:nvSpPr>
            <p:spPr bwMode="auto">
              <a:xfrm>
                <a:off x="5287516" y="4726949"/>
                <a:ext cx="360040" cy="50405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noProof="1" smtClean="0">
                  <a:ln>
                    <a:noFill/>
                  </a:ln>
                  <a:solidFill>
                    <a:schemeClr val="tx1"/>
                  </a:solidFill>
                  <a:effectLst/>
                  <a:latin typeface="Times New Roman" charset="0"/>
                </a:endParaRPr>
              </a:p>
            </p:txBody>
          </p:sp>
          <p:sp>
            <p:nvSpPr>
              <p:cNvPr id="13" name="Rettangolo 12"/>
              <p:cNvSpPr/>
              <p:nvPr/>
            </p:nvSpPr>
            <p:spPr bwMode="auto">
              <a:xfrm>
                <a:off x="4880868" y="5157192"/>
                <a:ext cx="599658" cy="430243"/>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noProof="1" smtClean="0">
                  <a:ln>
                    <a:noFill/>
                  </a:ln>
                  <a:solidFill>
                    <a:schemeClr val="tx1"/>
                  </a:solidFill>
                  <a:effectLst/>
                  <a:latin typeface="Times New Roman" charset="0"/>
                </a:endParaRPr>
              </a:p>
            </p:txBody>
          </p:sp>
        </p:grpSp>
      </p:grpSp>
    </p:spTree>
    <p:extLst>
      <p:ext uri="{BB962C8B-B14F-4D97-AF65-F5344CB8AC3E}">
        <p14:creationId xmlns:p14="http://schemas.microsoft.com/office/powerpoint/2010/main" xmlns="" val="129660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14290"/>
            <a:ext cx="8229600" cy="1011222"/>
          </a:xfrm>
        </p:spPr>
        <p:txBody>
          <a:bodyPr>
            <a:normAutofit/>
          </a:bodyPr>
          <a:lstStyle/>
          <a:p>
            <a:pPr algn="ctr"/>
            <a:r>
              <a:rPr lang="it-IT" b="1" dirty="0" smtClean="0">
                <a:solidFill>
                  <a:srgbClr val="00CCFF"/>
                </a:solidFill>
                <a:latin typeface="Arial Narrow"/>
                <a:cs typeface="Arial Narrow"/>
              </a:rPr>
              <a:t>Domande al Clinico</a:t>
            </a:r>
            <a:endParaRPr lang="it-IT" b="1" dirty="0">
              <a:solidFill>
                <a:srgbClr val="00CCFF"/>
              </a:solidFill>
              <a:latin typeface="Arial Narrow"/>
              <a:cs typeface="Arial Narrow"/>
            </a:endParaRPr>
          </a:p>
        </p:txBody>
      </p:sp>
      <p:sp>
        <p:nvSpPr>
          <p:cNvPr id="2" name="Segnaposto contenuto 1"/>
          <p:cNvSpPr>
            <a:spLocks noGrp="1"/>
          </p:cNvSpPr>
          <p:nvPr>
            <p:ph idx="1"/>
          </p:nvPr>
        </p:nvSpPr>
        <p:spPr>
          <a:xfrm>
            <a:off x="457200" y="980728"/>
            <a:ext cx="8229600" cy="4572032"/>
          </a:xfrm>
        </p:spPr>
        <p:txBody>
          <a:bodyPr>
            <a:normAutofit/>
          </a:bodyPr>
          <a:lstStyle/>
          <a:p>
            <a:pPr>
              <a:buNone/>
            </a:pPr>
            <a:endParaRPr lang="it-IT" sz="2600" dirty="0" smtClean="0">
              <a:latin typeface="Arial Narrow"/>
              <a:cs typeface="Arial Narrow"/>
            </a:endParaRPr>
          </a:p>
          <a:p>
            <a:pPr marL="514350" indent="-514350">
              <a:buClr>
                <a:schemeClr val="tx2">
                  <a:lumMod val="75000"/>
                </a:schemeClr>
              </a:buClr>
              <a:buFont typeface="+mj-lt"/>
              <a:buAutoNum type="arabicParenR"/>
            </a:pPr>
            <a:r>
              <a:rPr lang="it-IT" sz="2800" b="1" dirty="0" smtClean="0">
                <a:latin typeface="Arial Narrow"/>
                <a:cs typeface="Arial Narrow"/>
              </a:rPr>
              <a:t>Comportamento corretto?</a:t>
            </a:r>
          </a:p>
          <a:p>
            <a:pPr marL="0" indent="0">
              <a:buClr>
                <a:schemeClr val="tx2">
                  <a:lumMod val="75000"/>
                </a:schemeClr>
              </a:buClr>
              <a:buNone/>
            </a:pPr>
            <a:endParaRPr lang="it-IT" sz="2800" dirty="0" smtClean="0">
              <a:latin typeface="Arial Narrow"/>
              <a:cs typeface="Arial Narrow"/>
            </a:endParaRPr>
          </a:p>
          <a:p>
            <a:pPr>
              <a:buClr>
                <a:schemeClr val="tx2">
                  <a:lumMod val="75000"/>
                </a:schemeClr>
              </a:buClr>
              <a:buFont typeface="Wingdings" pitchFamily="2" charset="2"/>
              <a:buChar char="ü"/>
            </a:pPr>
            <a:r>
              <a:rPr lang="it-IT" dirty="0" smtClean="0">
                <a:latin typeface="Arial Narrow"/>
                <a:cs typeface="Arial Narrow"/>
              </a:rPr>
              <a:t>IL PROBLEMA DELL’ESAME OBIETTIVO</a:t>
            </a:r>
            <a:endParaRPr lang="it-IT" dirty="0">
              <a:latin typeface="Arial Narrow"/>
              <a:cs typeface="Arial Narrow"/>
            </a:endParaRPr>
          </a:p>
          <a:p>
            <a:endParaRPr lang="it-IT" dirty="0" smtClean="0">
              <a:latin typeface="Arial Narrow"/>
              <a:cs typeface="Arial Narrow"/>
            </a:endParaRPr>
          </a:p>
        </p:txBody>
      </p:sp>
      <p:sp>
        <p:nvSpPr>
          <p:cNvPr id="5" name="Text Box 4"/>
          <p:cNvSpPr txBox="1">
            <a:spLocks noChangeArrowheads="1"/>
          </p:cNvSpPr>
          <p:nvPr/>
        </p:nvSpPr>
        <p:spPr bwMode="auto">
          <a:xfrm>
            <a:off x="2222610" y="6404818"/>
            <a:ext cx="663786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it-IT" sz="1600" b="0" i="0" u="none" strike="noStrike" kern="0" cap="none" spc="0" normalizeH="0" baseline="0" noProof="0" dirty="0" err="1" smtClean="0">
                <a:ln>
                  <a:noFill/>
                </a:ln>
                <a:effectLst/>
                <a:uLnTx/>
                <a:uFillTx/>
              </a:rPr>
              <a:t>Hamming</a:t>
            </a:r>
            <a:r>
              <a:rPr kumimoji="0" lang="it-IT" sz="1600" b="0" i="0" u="none" strike="noStrike" kern="0" cap="none" spc="0" normalizeH="0" baseline="0" noProof="0" dirty="0" smtClean="0">
                <a:ln>
                  <a:noFill/>
                </a:ln>
                <a:effectLst/>
                <a:uLnTx/>
                <a:uFillTx/>
              </a:rPr>
              <a:t> et al. </a:t>
            </a:r>
            <a:r>
              <a:rPr kumimoji="0" lang="it-IT" sz="1600" b="0" i="0" u="none" strike="noStrike" kern="0" cap="none" spc="0" normalizeH="0" baseline="0" noProof="0" dirty="0" err="1" smtClean="0">
                <a:ln>
                  <a:noFill/>
                </a:ln>
                <a:effectLst/>
                <a:uLnTx/>
                <a:uFillTx/>
              </a:rPr>
              <a:t>Arch</a:t>
            </a:r>
            <a:r>
              <a:rPr kumimoji="0" lang="it-IT" sz="1600" b="0" i="0" u="none" strike="noStrike" kern="0" cap="none" spc="0" normalizeH="0" baseline="0" noProof="0" dirty="0" smtClean="0">
                <a:ln>
                  <a:noFill/>
                </a:ln>
                <a:effectLst/>
                <a:uLnTx/>
                <a:uFillTx/>
              </a:rPr>
              <a:t> </a:t>
            </a:r>
            <a:r>
              <a:rPr kumimoji="0" lang="it-IT" sz="1600" b="0" i="0" u="none" strike="noStrike" kern="0" cap="none" spc="0" normalizeH="0" baseline="0" noProof="0" dirty="0" err="1" smtClean="0">
                <a:ln>
                  <a:noFill/>
                </a:ln>
                <a:effectLst/>
                <a:uLnTx/>
                <a:uFillTx/>
              </a:rPr>
              <a:t>Intern</a:t>
            </a:r>
            <a:r>
              <a:rPr kumimoji="0" lang="it-IT" sz="1600" b="0" i="0" u="none" strike="noStrike" kern="0" cap="none" spc="0" normalizeH="0" baseline="0" noProof="0" dirty="0" smtClean="0">
                <a:ln>
                  <a:noFill/>
                </a:ln>
                <a:effectLst/>
                <a:uLnTx/>
                <a:uFillTx/>
              </a:rPr>
              <a:t> </a:t>
            </a:r>
            <a:r>
              <a:rPr kumimoji="0" lang="it-IT" sz="1600" b="0" i="0" u="none" strike="noStrike" kern="0" cap="none" spc="0" normalizeH="0" baseline="0" noProof="0" dirty="0" err="1" smtClean="0">
                <a:ln>
                  <a:noFill/>
                </a:ln>
                <a:effectLst/>
                <a:uLnTx/>
                <a:uFillTx/>
              </a:rPr>
              <a:t>Med</a:t>
            </a:r>
            <a:r>
              <a:rPr kumimoji="0" lang="it-IT" sz="1600" b="0" i="0" u="none" strike="noStrike" kern="0" cap="none" spc="0" normalizeH="0" baseline="0" noProof="0" dirty="0" smtClean="0">
                <a:ln>
                  <a:noFill/>
                </a:ln>
                <a:effectLst/>
                <a:uLnTx/>
                <a:uFillTx/>
              </a:rPr>
              <a:t>, 150:113-116, 1999</a:t>
            </a:r>
          </a:p>
        </p:txBody>
      </p:sp>
      <p:graphicFrame>
        <p:nvGraphicFramePr>
          <p:cNvPr id="7" name="Object 2"/>
          <p:cNvGraphicFramePr>
            <a:graphicFrameLocks noChangeAspect="1"/>
          </p:cNvGraphicFramePr>
          <p:nvPr>
            <p:extLst>
              <p:ext uri="{D42A27DB-BD31-4B8C-83A1-F6EECF244321}">
                <p14:modId xmlns:p14="http://schemas.microsoft.com/office/powerpoint/2010/main" xmlns="" val="3464624006"/>
              </p:ext>
            </p:extLst>
          </p:nvPr>
        </p:nvGraphicFramePr>
        <p:xfrm>
          <a:off x="2011715" y="2255608"/>
          <a:ext cx="6622882" cy="411567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142148" y="3356992"/>
            <a:ext cx="308570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eaLnBrk="0" hangingPunct="0"/>
            <a:r>
              <a:rPr lang="it-IT" sz="1600" dirty="0">
                <a:solidFill>
                  <a:srgbClr val="FF0000"/>
                </a:solidFill>
                <a:latin typeface="+mj-lt"/>
              </a:rPr>
              <a:t>SOSPETTO CLINICO DI MALIGNITA’ NON CONFERMATO ALL’ESAME ISTOLOGICO</a:t>
            </a:r>
          </a:p>
        </p:txBody>
      </p:sp>
    </p:spTree>
    <p:extLst>
      <p:ext uri="{BB962C8B-B14F-4D97-AF65-F5344CB8AC3E}">
        <p14:creationId xmlns:p14="http://schemas.microsoft.com/office/powerpoint/2010/main" xmlns="" val="1790204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14290"/>
            <a:ext cx="8229600" cy="1011222"/>
          </a:xfrm>
        </p:spPr>
        <p:txBody>
          <a:bodyPr>
            <a:normAutofit/>
          </a:bodyPr>
          <a:lstStyle/>
          <a:p>
            <a:pPr algn="ctr"/>
            <a:r>
              <a:rPr lang="it-IT" b="1" dirty="0" smtClean="0">
                <a:solidFill>
                  <a:srgbClr val="00CCFF"/>
                </a:solidFill>
                <a:latin typeface="Arial Narrow"/>
                <a:cs typeface="Arial Narrow"/>
              </a:rPr>
              <a:t>Domande al Clinico</a:t>
            </a:r>
            <a:endParaRPr lang="it-IT" b="1" dirty="0">
              <a:solidFill>
                <a:srgbClr val="00CCFF"/>
              </a:solidFill>
              <a:latin typeface="Arial Narrow"/>
              <a:cs typeface="Arial Narrow"/>
            </a:endParaRPr>
          </a:p>
        </p:txBody>
      </p:sp>
      <p:sp>
        <p:nvSpPr>
          <p:cNvPr id="2" name="Segnaposto contenuto 1"/>
          <p:cNvSpPr>
            <a:spLocks noGrp="1"/>
          </p:cNvSpPr>
          <p:nvPr>
            <p:ph idx="1"/>
          </p:nvPr>
        </p:nvSpPr>
        <p:spPr>
          <a:xfrm>
            <a:off x="457200" y="1071546"/>
            <a:ext cx="8229600" cy="4572032"/>
          </a:xfrm>
        </p:spPr>
        <p:txBody>
          <a:bodyPr>
            <a:normAutofit/>
          </a:bodyPr>
          <a:lstStyle/>
          <a:p>
            <a:pPr marL="0" indent="0">
              <a:buClr>
                <a:schemeClr val="tx2">
                  <a:lumMod val="75000"/>
                </a:schemeClr>
              </a:buClr>
              <a:buNone/>
            </a:pPr>
            <a:r>
              <a:rPr lang="it-IT" sz="2800" b="1" dirty="0" smtClean="0">
                <a:solidFill>
                  <a:schemeClr val="tx2"/>
                </a:solidFill>
                <a:latin typeface="Arial Narrow"/>
                <a:cs typeface="Arial Narrow"/>
              </a:rPr>
              <a:t>2) </a:t>
            </a:r>
            <a:r>
              <a:rPr lang="it-IT" sz="2800" b="1" dirty="0" smtClean="0">
                <a:latin typeface="Arial Narrow"/>
                <a:cs typeface="Arial Narrow"/>
              </a:rPr>
              <a:t>Quali sintomi, elementi clinici e semeiologici rendono necessaria l’esecuzione di valutazione specialistica ed accertamenti diagnostici in regime d’urgenza o “bollino verde”?</a:t>
            </a:r>
            <a:endParaRPr lang="it-IT" b="1" dirty="0" smtClean="0">
              <a:latin typeface="Arial Narrow"/>
              <a:cs typeface="Arial Narrow"/>
            </a:endParaRPr>
          </a:p>
          <a:p>
            <a:pPr>
              <a:buNone/>
            </a:pPr>
            <a:endParaRPr lang="it-IT" b="1" dirty="0" smtClean="0">
              <a:latin typeface="Arial Narrow"/>
              <a:cs typeface="Arial Narrow"/>
            </a:endParaRPr>
          </a:p>
        </p:txBody>
      </p:sp>
      <p:pic>
        <p:nvPicPr>
          <p:cNvPr id="2050" name="Picture 2" descr="http://www.sportinforma.it/public/wp-content/uploads/2011/10/dispnea.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3630" y="3180556"/>
            <a:ext cx="2609867" cy="265836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pillole.org/public/aspnuke/downloads/immagini/cuorescompensato.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43004" y="3206700"/>
            <a:ext cx="2693359" cy="26311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0776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9516" y="113784"/>
            <a:ext cx="8924484" cy="4572032"/>
          </a:xfrm>
        </p:spPr>
        <p:txBody>
          <a:bodyPr>
            <a:normAutofit/>
          </a:bodyPr>
          <a:lstStyle/>
          <a:p>
            <a:pPr marL="457200" indent="-457200" algn="l">
              <a:buClr>
                <a:schemeClr val="tx2">
                  <a:lumMod val="75000"/>
                </a:schemeClr>
              </a:buClr>
              <a:buNone/>
            </a:pPr>
            <a:r>
              <a:rPr lang="it-IT" sz="2000" b="1" dirty="0" smtClean="0">
                <a:solidFill>
                  <a:schemeClr val="tx2"/>
                </a:solidFill>
                <a:latin typeface="Arial Narrow"/>
                <a:cs typeface="Arial Narrow"/>
              </a:rPr>
              <a:t>2)    </a:t>
            </a:r>
            <a:r>
              <a:rPr lang="it-IT" sz="2000" b="1" dirty="0" smtClean="0">
                <a:latin typeface="Arial Narrow"/>
                <a:cs typeface="Arial Narrow"/>
              </a:rPr>
              <a:t>Quali sintomi, elementi clinici e semeiologici rendono necessaria l’esecuzione di valutazione specialistica ed accertamenti diagnostici in regime d’urgenza o  “bollino verde”?</a:t>
            </a:r>
          </a:p>
          <a:p>
            <a:pPr>
              <a:buNone/>
            </a:pPr>
            <a:endParaRPr lang="it-IT" b="1" dirty="0" smtClean="0">
              <a:latin typeface="Arial Narrow"/>
              <a:cs typeface="Arial Narrow"/>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27673" y="1052736"/>
            <a:ext cx="5440604" cy="58052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3769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14290"/>
            <a:ext cx="8229600" cy="1011222"/>
          </a:xfrm>
        </p:spPr>
        <p:txBody>
          <a:bodyPr>
            <a:normAutofit/>
          </a:bodyPr>
          <a:lstStyle/>
          <a:p>
            <a:pPr algn="ctr"/>
            <a:r>
              <a:rPr lang="it-IT" sz="4000" b="1" dirty="0" smtClean="0">
                <a:solidFill>
                  <a:srgbClr val="00CCFF"/>
                </a:solidFill>
                <a:latin typeface="Arial Narrow"/>
                <a:cs typeface="Arial Narrow"/>
              </a:rPr>
              <a:t>Domande al Clinico</a:t>
            </a:r>
            <a:endParaRPr lang="it-IT" sz="4000" b="1" dirty="0">
              <a:solidFill>
                <a:srgbClr val="00CCFF"/>
              </a:solidFill>
              <a:latin typeface="Arial Narrow"/>
              <a:cs typeface="Arial Narrow"/>
            </a:endParaRPr>
          </a:p>
        </p:txBody>
      </p:sp>
      <p:sp>
        <p:nvSpPr>
          <p:cNvPr id="2" name="Segnaposto contenuto 1"/>
          <p:cNvSpPr>
            <a:spLocks noGrp="1"/>
          </p:cNvSpPr>
          <p:nvPr>
            <p:ph idx="1"/>
          </p:nvPr>
        </p:nvSpPr>
        <p:spPr>
          <a:xfrm>
            <a:off x="457200" y="1071546"/>
            <a:ext cx="8229600" cy="4572032"/>
          </a:xfrm>
        </p:spPr>
        <p:txBody>
          <a:bodyPr>
            <a:normAutofit/>
          </a:bodyPr>
          <a:lstStyle/>
          <a:p>
            <a:pPr marL="0" indent="0">
              <a:buClr>
                <a:schemeClr val="tx2">
                  <a:lumMod val="75000"/>
                </a:schemeClr>
              </a:buClr>
              <a:buNone/>
            </a:pPr>
            <a:endParaRPr lang="it-IT" sz="2800" b="1" dirty="0" smtClean="0">
              <a:latin typeface="Arial Narrow"/>
              <a:cs typeface="Arial Narrow"/>
            </a:endParaRPr>
          </a:p>
          <a:p>
            <a:pPr marL="0" indent="0">
              <a:buClr>
                <a:schemeClr val="tx2">
                  <a:lumMod val="75000"/>
                </a:schemeClr>
              </a:buClr>
              <a:buNone/>
            </a:pPr>
            <a:r>
              <a:rPr lang="it-IT" sz="2800" b="1" dirty="0" smtClean="0">
                <a:solidFill>
                  <a:schemeClr val="tx2"/>
                </a:solidFill>
                <a:latin typeface="Arial Narrow"/>
                <a:cs typeface="Arial Narrow"/>
              </a:rPr>
              <a:t>3) </a:t>
            </a:r>
            <a:r>
              <a:rPr lang="it-IT" sz="2800" b="1" dirty="0">
                <a:latin typeface="Arial Narrow"/>
                <a:cs typeface="Arial Narrow"/>
              </a:rPr>
              <a:t>Era opportuno richiedere </a:t>
            </a:r>
            <a:r>
              <a:rPr lang="it-IT" sz="2800" b="1" dirty="0" smtClean="0">
                <a:latin typeface="Arial Narrow"/>
                <a:cs typeface="Arial Narrow"/>
              </a:rPr>
              <a:t>altri esami: Calcitonina?  Autoanticorpi? </a:t>
            </a:r>
            <a:r>
              <a:rPr lang="it-IT" sz="2800" b="1" dirty="0" err="1" smtClean="0">
                <a:latin typeface="Arial Narrow"/>
                <a:cs typeface="Arial Narrow"/>
              </a:rPr>
              <a:t>Tireoglobulina</a:t>
            </a:r>
            <a:r>
              <a:rPr lang="it-IT" sz="2800" b="1" dirty="0" smtClean="0">
                <a:latin typeface="Arial Narrow"/>
                <a:cs typeface="Arial Narrow"/>
              </a:rPr>
              <a:t>?</a:t>
            </a:r>
          </a:p>
          <a:p>
            <a:endParaRPr lang="it-IT" b="1" dirty="0" smtClean="0">
              <a:latin typeface="Arial Narrow"/>
              <a:cs typeface="Arial Narrow"/>
            </a:endParaRPr>
          </a:p>
          <a:p>
            <a:endParaRPr lang="it-IT" b="1" dirty="0" smtClean="0">
              <a:latin typeface="Arial Narrow"/>
              <a:cs typeface="Arial Narrow"/>
            </a:endParaRPr>
          </a:p>
          <a:p>
            <a:pPr marL="0" indent="0">
              <a:buNone/>
            </a:pPr>
            <a:endParaRPr lang="it-IT" b="1" dirty="0" smtClean="0">
              <a:latin typeface="Arial Narrow"/>
              <a:cs typeface="Arial Narrow"/>
            </a:endParaRPr>
          </a:p>
        </p:txBody>
      </p:sp>
      <p:sp>
        <p:nvSpPr>
          <p:cNvPr id="4" name="AutoShape 2" descr="data:image/jpeg;base64,/9j/4AAQSkZJRgABAQAAAQABAAD/2wCEAAkGBhMSERUUExQVFRQWFhkYExcUFhYcGBYfFxsYGRgWIBYYGyYfGR8kGRsYIC8iIycpLDEtHCAxNzMqNSYrLCoBCQoKDgwOGg8PGi8lHyUsLCwyLC8sLSosNTUvLCwuLTAvMi8tKi0uLywtNDQ0LywvLCkuLCwsNCosNCkpLDQ0NP/AABEIASMArQMBIgACEQEDEQH/xAAcAAEAAwEAAwEAAAAAAAAAAAAABQYHBAIDCAH/xAA2EAACAgEDAwMDAwMEAQQDAAABAgMRAAQSIQUTMQYiQTJRYQcjQhRxgTNTkaFiJFKCsUPB4f/EABoBAQACAwEAAAAAAAAAAAAAAAAEBQECAwb/xAAyEQABAwMCAwYGAQUBAAAAAAABAAIDBBEhEjEFQVETImFxgfAUkaGxwdEyBiNi4fFC/9oADAMBAAIRAxEAPwDccYxhExjGETGMYRMYxhExjIn1D18aVUqNpXkYqiKVBO1S7G2IHCKSB8mhmCQMlALqWxnD0nrUOpQvC24A7WBBDIflWVgCpH2Od2ZWSLYKYxjCwmMYwiYxjCJjGMImMYwiYxjCJjGMImMYwiYxjCJld9aaO445wCTp3Lmr+hlZJTtH1UjE1+MsWeueFXVkYAqwIYHwQeCP+Dmr2hzS081s12kghZ/peqNBMkqn2kxpOD8xtSK9f+5WIIPii4rxWiZmfqDoTaaMwu2+F42SCZ69rURHFIxb6h7Nr8WU5o0TfPT+qaTSwSN9Twxs3nyyKT558n5yDQh7A6J/L8qbWFj9MjOakMYxlgoCYxjCJjGMImMYwiYxjCJjGMImMYwiYxjCJkb1r1FptIobUSrHd7QeWavO1BbNX4Bzs1eqWKN5G+lFLNQvhRZ4HnjPn/X+qJNVqHna1L/QAf8ATjBtUsAmgOTXBJJ+wznI/QMKy4fQOrHkDAG5Wo9Y/U2EIRpLml8AujrEn5Z2C7qFnatk/jzlB1aGS2mlknawWdpGr2gMKCMFQWbAA8Ec3zkQura9xY7gARYJs8kDmrux/wBH+PPknUPsa44A8f4/J/I8/wDBgPke9eqp+ExQbC58V3SQk7v3JaIAcCaUq4JPBDMQQGDcff8Avknoeo6kjadZqaXypkUEeBW5U3fA+SOT9zlbl6geTfzf96/xyORV/bOjQdSUEXX/AJeOBQ55vnj4/BzW7wN1IfQxkXLB8grQesanTm4tVNwV9moIljav4ksodAeRYa+R5y/ek/VSa6MsF2SIQJUu6vwwYfUpo0eP+sxzW9Q3pRIvnkA/cVyPyQbvPZ6b9SPotQJkUSKV2SIGClgSpsEjaaJNDj+/36wyuae8VV1vCWvhLoxZw6c1vmMrXQf1B0erbYjskn+3KpRj/a+G+PByy5ODgdl5OSJ8Zs8WTGMZsuaYxjCJjGMImMYwiYxjCJjGMIuTq3TxPBJCxIEiMhIJBG4EXYz5+6x0SbRy7J0ZeTtava/3Kt4Jq+BRGfRmVr9QPTr6zRmOKu4rrIgJoMVsbSfjgn/rOcjNQVpwyvNJL/ibX/fosODAA+R8G+K/wPHN/e6yD6n6h2NSDcfB5O0eB/n4+cldZpZVDB45oyqWweKRWXddXYFWbr/rKNotR25kdlVwjhikgJRtpvay2CQfBHHnOEUYJN16Hi/E3Qta2Ajvcxn5KbM+pIVmDoHG5G7QCsD4pivPH2J/+88Y+pyqC2/cOa3jnjgmxQoGvmuTln6x+q/9VDqIv6YqdSsSN/6jdFGIqsxwmIbCRfJYkcfYDKp09SaWvc4paAJBJAHx7bFCxzY48ZLDGkbLyhr6kG/au+ZUnB1sH66q/I+nm6JW7W6Px/xkkH+/9/8ArKtq1Cram6Jo+4EEmr8kAgVXPzkh0TqIddh+pV+1Dg1XnmhX2+f8x5YgMhen4Pxd0zuxnOeR/B/Cnnf2ki9ygsh4tSAa8j8C/wC1Z9E9Dn36aF/G+JGrn+Sg/PPznzp0/RtLKkaruLuqBbI3biON3xxdn4FnPpDpmlMUMcZq0RVNePaoHF/HGYgFiSo/9Rlocxo3yftZdOMYySvLJjGMImMYwiYxjCJjGQ/XPVen0lCVmLsCVjiR5HbbQPtQGhZAs0OcIpjGZ9r/ANWggcrpidt13ZO34BPuuM7eK4G43+OcmofVGpZQ39KlMFYKZ6cWAdrDt7Q3NUCRYPPjOc8rKcAynTfrhZYNf8cqz54tKBdkCuTfxlJ6p6zlKPEYVjZ1aNWj1UZeNzEW3MKXt7SHO4kfSPlguc/p+TQkQpJoxC8q+15RHIjvIu50WcuzPdmieP4jk1mWva6xB3yEtgnor1q4N8bIGZCyldyGmWwRuB+CPIz511n6N6ieaXsyxBUmkjZpXl3MUolqCNfnkki23fFZt6dHk04/9LJtQbf2JLaKhwVU2XisD4JUEXt85XujdWU6yZCNpnCz9s2WifaFlhc+AWCdxRQtd5+2azFzG3at4g1xsVlGt/Q3WoaSSCQVzyykeT4Zargc3888ZB+nkXabADivJJNUfcBwPJ5HHjn5Ob7pdUdP+3KkxG5is215FYSSFqZhbIRvrkVQ44ytdZ/TzvSjUaXYO7TOk2+MC/pathdTXm/tVA+7OUFT3rSbdV1mg7vc3WZ6Xq40vU1kKdxFALIxjr3xKhYMQVDA0wJH24GdkXc6pr4hpIHMiQkTNJNHvmC+0yuwCru9yjiyQF+15ZOv/pA+oetPIsmoRY/6nfSL7kNFSAa4UDYRuoqxJJvNC/TP9Nl6ZGzOVfUSUGZQdqKP4KTyQTyTxfA/iMkktfkLjG58LgRuLFPQP6ejSDvagK+p/iQSVhUgDaCaBbzbUPNDjzd8YwAALBbSzPmeXyG5KYxnH1jqS6fTyzN9MSM5/O0E1/nxmVyUT1/1pHppO0FMkm0E0VCpuvbuJN8kfA//AFnL0H9QI9RKsTRtGW4ViV2s22yoF3RIcA/O0+LAzNZFkJZpeZXJaU1RLuVBIBsMvwCo5AFeazp6REW1OnVb3NOgr3EFa7kn44Rbq+ODx4EAVLnSWGy9G7hMcdMZHE6gL+HkttxjGT15xMYyoevfU8cIXTtvJmVu52jTrGARwQbUs1KCPA3n4zBNhdbsjdI7S0XPgvd1Tq8s/EDbIvhuQZ/kBXHMaE8bwCxBtaoE5u+kSbcxQe5mkAUsNrSHwCoU3Q2ggi6+b4sI9SSOFKRxBHUFbLupDA1RBjoEV8cV8ZWumdPbUCOJe5JJJGpEYplCUNzOlhVisuAS1+KJIyvbw/iLryVDmtBOADt6j9qtlqYahwZBc23xb7qBnUSM+137W4kN3Htx9O43fBKjbtA4PuJsVY9D62k7Do4lk2uLmWXbIQo3NEFAPcIAo+5fqC3efh/TfWRozf00wCgUiTwyNa/YPzVi6DWbHA5GR+i6dJ2tsI7hDNGxKMmxye4e4stMh8Ek3YsLzYyaKSMvDqlwcG7Xzn1V7NVwvpBT00RDjuSM/ME7k+g5KzSa5Yoy0aMwpGShUbb2XaplNq3ue/LE0RV+YvoWqSPVrqNSiHkPKHCgopYFJQC3iNrO1Q3Ft8HLdpemxrpVjreqwhB9TE7VrizZNjj5HAGZQqkkBF5Hha+T4483+TeQ6Tj/AMWJGNZa2Byx75YW1B/TbHnUZLAb3AOfpa3qvoHpXqfS6mRo4JN7Ku6wrhSL2kq5G16bg7SaJ5yJ9X9KkDpPGsj7UdDsCs0BatupSI/Wyi1KiyVoD5uhfp/1d9KJJBGZr3IoLKG2d2R1cSEmgWZ/aQL4N5pvprr0k8crTIqbG4Kb9pBRZDW4W23dtLDgkEgDwLFzCY9R2KrRKwSuja4EtJ+hsq303rc/7e+PuBgQssNAPsO0kwOUljbcVBUK6gt5rOvR9Tk1LGKNo9O/t3CYsZ1DI25hAyKN3cCqDuZeGPNAGxaD1Fpp4nlSQdtOXZwUCjaG3HuAUpWiG8Ef2zknXTaqNWV45Ea+06Ou5SvBeN79jKSOVyMynjJupDp37KS6T0hNOmxLJJ3SO5t5GNW7N8saH48AAAAZ25EdE1slmCcXJGiESAMFmU2N/IAVrU7kBO2155GS+SFyJumMYwsJlN/UnX1HBpxdTS7pK89uGnP+C/bU/hjlyzNPXGr365gCCIYAnPgPKTIwP2pVhJ/DD488Z3aWEqZQx9pO0evyVf2bmoCgWP1fJO7cfng+3j8m8sH6e6EPrGfioIvjwXnYgn7Co4vFDiTxRGQdDkcceSbsbQbJr5oH/j/OX79NtJt0KyEUZ3eYj8Oaj8cf6SxjIVK2779Ff8Wm0w6RzVpxjGWa8omYP6n6mJNfO+5m3v8AtEB6dU/aVUFHd7rHFg77Fhs3WW9p21dcX4v4/wC8yf0l6ZqJZJhGZFUJE8fLIFBV6bjhn3e03+TzQr+I1MdPCXSenn+lOoJ3wS62NvghcHT+iaiFCzduPcOIiCzI5YDhwwX3PVijW0bSc1P016cj0cW1drSOd88oRVMrmyWIUAAWSAvwKGVLXaIoivI8W3vRDl9hZu8jBV38X8ij4B4GaJmOG1NRPBeY3F+75e+qgyMaZnS6bOdv5/b9qM9QdX/p4tw2l2YJEGNKWIJ5PwoAZj+FOUjSwSFCxdSxeRncoQZW3kFiL9lKu0AX7QvPHPf6n6ykmpCAtt05YGlcqZWQNyVB+mO14s7pKqxldn9Wwws8f7ktOaMW0qWY7pEvcBSsSQ3AN0OQc48Y7R1OOwN3asjF7f8AfotqTtZKgsjBwOXVceq9Uz95494RY3ZCIk4O2iCRbMFKkVzZonj6RztJvfc1kuAbNM6j3K+5l5vcv4P0ni+PdoOhvrmnmoRI8gEe6y4CIo8Kfbfk8m7/AAM9Wv6WI5ijhXIWOVgqkqxcsrMVHJH7agK1+P8AyJESg7GST4dlg8i5xz57CytuNsjdRMbs8EXx4G906NPvnYxsJCY33KWoMUohRIQVay22xe0MxNAZIeqojBFp9PIVJihAmZSU/wBZmaVO4KKxe0L55LJeePplv/VLvYLHDDJJOeLCxiOgRVLbkEeDSGuLuu+q9Y8mpLmxu3PTMW22aZN/BIHtHjwQPAz0Tu0pzp/k1tj8+qqOFUEFQ8R69L33za97cht4q3v2ZIUDSTKJUUyJEbEo2oBuUBl+hEBIK1Rqubrnq8xtqDwuztl5RIpOzcXLMACO2/t3Wtgmj8Zzem5iJioaw8ZoEgUYwCG9zUKRmFj/AMbyZPRoXLTFRQSht3AOI6IZlHEihrI+SFNcZCFPFTQCoa91ybAE3sOYGFu95oq91PUN1taN8i+AQTn6K0/ptqn1DGWWSRpliS9/a90cvuSwijaQ6yf8j+wv+UD9L9Su/UR+G2xOBVbhTKzef9wNY+Cfzl/ywe0McWhcGPL26nbnomMYzRbr8JzFm1plaSYnmWR5fPwxCxCq/wBpUA/JP240n1/1Y6fp87qakZe3FXnfJ7FoX5s3/jMr05CqtEnYmwcrdABa55JpeOfg38ZCq3YDVf8ABorl0novbJoTPKmmWx/UuEJHBVFppWrxQjFf3YD5vNtghCKqqKVQAB9gBQH/ABmf/pR0snv6tju3MYYDQ+iNiXIPzukJH9o1zQ8608ehueah8SqO1lLRsMJjGMkKsTKVpNQAWjkEqFHZbKBtwslGG1ieVIvj71l1yl+uPT8zAzwW9bRPCoAaaNd1hWHuDiyRX1cL9srq+j+La1tgc87/ADwQVs2V0dy1U/1V1NdRKootAIyNMdrASh1uVzyOSaUDyFF+Hy3+i/WhkVotU6B4gtTFlVZQd3nwBIAvuC8GwRVkCqaV4tT+1Ci6rgEKu0JH4Ks7niLbZAQHd9h85ZujejYoYqdUaQssjMQzUVIaNFLNexCAALFgc+ctqjsKaNsbOVgPJQqJ81QS6QWVW0GoUo1FwTvflJFJWWSV0cF153AE7uTwcqvqDprJqZFWOS5G3wxrGwDBgAzDcAFXuhgT9+aoi5gda1PTdTLHIZJIwVfUByS0u4FTqVYk0DW7zR5TgrQluraiGZ11cTo8e0QO17TE2/cm8OVKggOtEA+Pg559gLavQWnS6/e8d7HH5VxSudROM0Zza23X30Xh6Q6n2dLtKkTNKzBXraU2x+8OpIPHx5BPPA3F1CHvSI8pHLKgUEooDyAKu9HVmG8j+XkXVHaeEyozoEfuSo6tsQ7iQAQQQtmzHfJuzxYHj39M18mqkWCGIq0hFOxQbADuaQiMmtlkgE/VtX5rLqOi4fFqeLdoQc3JORb3sqmpl4hV1HatuWAgnYDxvsp4QxxdPJVBF339qKAP2YpAXYjb9LAFiCOTKF8nI1elxuV7iK4LgOWZifeW3Vb/ALfPNLXgDnjJvrBEskiiNOyinTxrZB2iu5VClBYAcf7S/GRcsojDSM7iKM9w0qhmCtuAI28lgFIC7fqAsk5TBklYXwwO/iLHNvX3sV0q52wyslF73xbl5Lr6t0KDsNEkKAyceyNS1KNzsLBsiNW82CSBzuo1/oemWQw3v2SKu4Mz7dsiE7Nm/YpBqgAAKFDmjpPpjoDKqz6n3al0IYfwhViD2kX44Chm5LFeTVAUyTpTaHUslLtHcOk3W7FDRLEcE9vf2/rvlSeCbkcNoHQUr4XHVI4E5z3rYsd+mV1rphI8Sv2G/ku2SOLRvDO0sw2OBYG/2bD3FYBb2BFLE+ePnNGjkDAEEEEWCOQQfBvMd9V9VkAh4iaQSPVFlBTaVcFbayDQJUkc0QQTnX6L/UIwRpp2ikcAOYwZAzqq1UKswFqqkHdIQasC6XOtIJoYdNW+7x9uWefqu7YHSRmeJn9vr91rOMhNH600cm0CdFZl3bJCFYVYIIbwQQbH4z96x1g3FDp2Uyz2Vf6ljReXmoeasKL4LML+2TNQtdcBnZUz9W+tAyQaQE0oOomA54U7YhQBPku1cfSPvlKeVuFQBpGbZHSkbnb2jkefd81/E8cZ49Z6w8uskaWRZGHaTcNoWokrcAGoW7M9c13Pjbli/TLpf9RrhLdppFJNLQMsqsqr/wDFC5/+S/bIL29pLbkvSQSilo9Q3OfU7fRan0HpQ02mhgBsRRJHf32qAT/k8/5zvxjJ682mMYwiZ4SyhQSxAA8k+BnnlS9eRSS9qBGA7izMgI4eWJA8KE2K5DN5/hfwcJ5L09J6vHNJqHXeqPLE0Zk2AN3Y1RSoBumMfG6jZP2z39T15MeoTTuv9RGm7b7bXwbAfgmgwBNgNwcp0+rjji/p5C0UhaN+6VcCJUV24ZaZds5nUkDxvvgjPR1TrFXqYZUSaOSJiiyoxDFGTVIUB98TOsbXZBNsPvkGRgMh05AP7VhBHI5rA8aS4CwPpjxXv6jr4+oERywsuoitopkCNwpG5GAN7W3VQJG6iDeU6FZLViGikJtRVspQfS0fhm3gKQRXuByxdBdxq9zpIXKTbv2nB95idWPtoA1XH3XJbrnSYyrTtC1oLZllMbMpZVIJWxQFMdy+F++VprC2pbTPb/KwHqbZudveV0q2sheQ3LbXNs+ef2vS/X5f9EBZWkjcEwEROhVG3OUdqVFtDuLCi1fg+np840uknAVo55iqmUpuggjpdy92Iuq7FZnYHbbNVmgc5ul6R21Ug7AnWSBgIlliEkQjkVmdS6IroX2jyDfB+489Ro2ii/qY3aJWIUdyN0aVivCLHF3VlUkVR45ck1d2DKMUsh0tAvbrnyyoglD4i1pwcrs0fVliSuDECDE4tjZHMdckmwW8hKYDcDwI6HryyOiugEcb6aWbadzbYiN5ZFB2qWVHPBsBgaq8h9T0+OeSVloK0r7AyTWFY32aVfeQA37d8DaPN3+6z0bJC5i2RcxhnWJmJMbMdyUI6LgAstkAtQAs1msTY6aV72d0u3+f7WTFA+Iam3Ize/42+d+i+gYpAyhlNggEEfIPIORvqLoQ1UW0NskQ7oZAL2NRXkfyUqSrD5BPg0R09I6hFPCkkDK8bD2lKrjgih4IIII+CCPjOzLIG2QohAIsVifrHpGsRot8RHG21kTZuDttIkfbQJkAAPvPNj5MV0XRzDVqOxKQvdViApQ2hWu4rBCLogkjkLxzY3rXaJJo2jkUMjghgfkH+3j+48ZTIfSUmi3GJZNUjuTw6CVAaAX3kLLVfUWVvvuORaxj3xvdGLvO2bDop8Fa+KAUuOzsR48z481XNdo52T6ONw9sjIGf2sbC8rxx81x8UcmfTMSaXRNMY9pTvFytM22OVwkQPHtHwthVoH7k+zU9Qik2he4jo2+WLUKYW2AMN9OKYbiKIJF0fjOHVTgdMG76RMG1LPHKsK3I2pZm7i/uxkUoCWCzqAech0bZmwdlOAHar2HSw8SokUbWPJbfTbc9Vzy+kjNGx1ehkeVyHebTaiPvWxsLsBChEB2Ae4UP85aP020Aigm7aFIGnYxK7BpBtCxybyCfd3EbyT4+1DKwZYJEXsRaCUsyon9LqZa3k7q7MSE2PdJZFKqtfjNG6B0pdNpooFCgRoqnYAASB7moAeWs/wCcnRA3uV0kOLLvxjGSFwTGMYRM4usdME8RTcUYENG61ujZTauL4NH4PBFg8HO3GEWberunNqo1h1ajT6pv2oZ190E5baNtr7lJJJCOBRJonk5BJo9Sk8AeMo3djYvuUqy7TuKSKacFCVryRfGaD64NJpyTSjVRlrYAfTJQ5HPu28Dn7ZXdPH2kEARJdP8AR2JXG1eSAY3olKZq5vjwRWdoQ+Nrnst4rhUzNdpikJ2x68l+f1cYXcZVKx8sxe9oB3Fto+k7ebrnjznHP6jeZhFFD7XJj97kSNYYMVWOypCgtyd34U+OrUxQTB4ZNVPpHKnuxak9xALJDLM42kErfDkECiK4zvh6bpunK2qllMzE9uEqBfuO0RRxqa3seGb7AeFWhV1FPDVu7eoZ3gLCxNrb3O2yzTsfTt0Ndg7rg1+ji6fAIi26bUmp2AG9kjS2hjAoqp/0wRZuQmyxzi6vou3oNABtOnVXkmZAa7hjZlYgfwBMx58FUusr3VOsNqJtzbmnumDI6+0M20Iq89v+PBJvk+4nLxp9TIOn6WWQN+3M/e3ckczRlmY/FtZaxXk+M3ike5+oZPjtz+/VW1TTMjpWPa6+q+2fl73Ve7+qTTSyQsyQntyKVYM4B3iYCxQG4RklfywJs3D6HqTQyCT3N/ue5tzqzHj3MdzAqStkkkAeDmiJrY3U1ukUgg9qN5A38SloCt/BFjKzP6d0ulPc1ckkcbMezplKGaQD3UzIT7TXgFfHuc83U07aisc/4iPSXG3Tw8z5qfS1NJT0zo5M436/q26nPT2tlg1K0D/Sal0VdxJAkdZXZ49tgBio3DxZBB5YZf8AMq9Kes49Rr4YpI1igSxoEX2rGyoYwH59ztEzBRwo+LJvNVy9jp3U7BE6+Oq8817XjU0pjGM6LZcPU+hafU134Y5du4L3EVtu8U1WOLHnM8/WXrQHY0gHFieXmgFSxGviuWtvx2x981HKj6u/T5NYTIkhimsEEqGjYgKPcvDUVVR7WH0g/e9HglpAUimexkrXSbBUz9HekltZLOf/AMUITmPaXMzsT+KUR/n6yb85sOQvpL0wmg04iVt7WWkcgAux8mrND7C+MmsywaW2WKiQSyueNimMYzZcExjGETGMYRVr166iCIuCR/UwCxtpN0gRmbd/HYzKfn3Dx5Fd0kSrqBGGUBV39q1BBpQpC3u20X/HA+Dlq9b9MefRSpHt3jbIm7wTG6uR+CVUgE8AkZkMmraSczi1eR961yV8iNfJ5C+V8G2F1WUnEoJHuux1gWlp8fAqz4fQMq3d7/zlXT1To0kjXeyrTV7lLBgbJSgCfI3D7UTxZynJpTE/uVVlVAXAUKBzt2hlH0L43Lx7fnJKP1UuokXcQjFNsa2dp3bg7BuCC4C7QeCLF889S6QSNGKU0S4JTdso8sN/HPC0bHu8GuJdPw+SHhV6qQjTc23AHIdfLxNgvK19RqrjFG3na4O5HPpb/q/fSnRI5G7kg3iFwI1I/mo5Zj87d1UKFjm6yen6lLoom7YWWHcx2yWDHuYnZuQHcvNAkcfNjkeGj6e+of8ApUkaBEXuGSEKkiruAijS7Ue5ZLO36Qo4snPfry8Alj1KiX2koVGxZ1elKlR9BUt7qv2+77gVVM2rJZMyzmOcBp8L2v57+SuWMiigLQbEAm6idF6g1eoZy0wSMCu3p1ChSwoL3HBkJpg3t2814qjz6/06ko+pwQxJLOHL7tu7c8m5m+niiK545OO41fUQQWqja+42RsJIr7LdjwK850lZZIm7e0spXhGYXZXlCbri/kngmr4yZxiGupZxMx4ay9hY2t5g7+eVX8PnZWf2Tlx6+8LP9N054pBulWNwzdtt3u3qBtYOQBRZwb8mqFc59A9G6muogjmUFQ63TCip8FT/AGII/wAZhut6YYn7c0eywQO4pAezbN9nXm/t/wDWX39KerLtk06/xZ3AAA27WCuL/mbKkkeCSOOLt/jHVFg5uRzHv8q+qODMoGCRkmoG2Mb5yFoWMYzZV6YxjCJjGMImMYwiYxjCJjGMIvGWMMCCLBFEH5B8jMC1iODqUWriaaNieATE3aVgVqiyhWPH1A15Nb/mI+sen9jXzozbt8n9SD4FSWqJQo2GV+eeDfk1mrywMJeL9FO4eJnVLGxOte9/K3T7eKqSxDil+VCggeQVCgD5ACj7f8cZpfpHpjnTK8zHuvuKs25vY3Kht3Itiz+2vr8cCqz0voivN7G2x79xTax4CkMVCni2/i3FFqIzR43WuCAqj8Uu0DivihlR/UXFu0hZFCN8u/A9TzxsokHCjTTubNy2/a8/TWn26osVZWaEr5G2kcEeD53O1X8X98m+udGXUxFCdrDmN9oJRh80eCD4KnhlJB4OUT0x6jkk6nHzcMiTIi0BQASSNyPJLduQ2fhgPtmmZYUkDoIGRvFiAMLQua4kt2WW7CgJYlWVmSVCDcbUWChgGLgg71B8j5OTegghWxEytdWwILP5olvLEc8fHI4z3/qJ00dtNSPMTASc8GNiV5HghWYNZ8ANyMzvrElKDakgMqcEKD4L7lNqVNNYo2ByLvN+J0Q4lAO0eW6b+R8x9lwo4vh59MLLl3vC0HqEile2yK4NErIoZAPG7aQeeOK5/wAZC9Ohj0mphmXakYYI67eF7xKMQ+7gF+2xAB8E3ycr/ROpTxP2iqsOB72kuz7b3AtZZ6WgK44GTvW9NqTEtqY1KMJVR98ke4FOVUUaBJ4sj7Acjy1FHU09UyNsgDL2uSALHO3U8vGytuJwSwM1Si9sgDPvx8FqGMjvT/UDNp0ZuJANky3eySM7ZEv5pwefB4IsEHJHPXqAmMYwiYxjCJjGMImMYwiYxjCJlP8AX3SlkbTs26izRNtHu5UuhBqwQ6D8USD5y4ZC+r0P9K7qGLRESqFJBPbO4jgcgrYIznK0vYWjddYZOzeH9FRenPFpQV3FuT+9XDVsG0jcdlWefp8ni86PUHVWgQFCRJK3bQgKfbw7k2D7doA/z9rOc8MGwLtoAA7TQIN8XwOL5P8A/OM4tT0aWRjIimSONe3sDMXBLFmZFYEDyAQPO0ECgBlZxLgsNNK2rbJbOQTz8D9x0XHhPEXV1XoqBub329CuPo6FNVpGIARZoyXD159vu3D57nwRZoULzbRmHazuFtm0hpA6yFlYFOCCOat7YUL483VXsPp7qPf0sMv+5EjHknkgXyeTzeWsbpXxh8nkD5KbXMp4qgxQHOCR0v72/C7ZoVdSrAMrAhgRYIPBBH9syXV+lgZGCgRvCextO5kIWu25BexujaM+QBQFVWa7lK9c6R4T/VRbQH2RzWq8HdUU3PB2k7SGNEEfajErmTSRWgNjcKPHMYHdo3cXVe6FrI4GbcWY2VUxxsyqBwz7gAbJJ8LQHgnzlkh6lEU7gdSosE2eCDRXaaO67FEX+MpellBNp7q59rAkHwQ1EGyTfNfFn5zt08ETKTIoYSF7bmmCNSpQ9x9/uvnwAPBuki4Z8fPpJIPP08OpXCXjUuZJbG/orH6J9Rd7USqU2rIgkQ8DcUqNiRuJ3FO0b/uPjLtmT9OD6bURzb/2om/cH8gjEoyt8MF3obBukvbzmsZ6t8YiOjoFrDL2rdYTGMZouqYxjCJjGMImMYwiYxjCJn4Rn7jCLM54OwZeVQQM4l7hYpsGxkfi9twsfag5Ygcc51dD1CjTGQmz7nkuhRCglSfHAAF+PnOH9XEKSRED2Tgdwm6Lae2RKB+Q7n89tftlF0+vdVMaScSMqhONrbCH3MDQb7f5A8HIldw19ZSEuktpNwOVunn0XNj2tqmthZ3nC3qforHq4zIO7KzFz7g25mMJYhlRdwO0BTt28L9xfOX39PJa0xhIP7bOVPxteSQhbH8gQbH5U+CMzTTdTZy0ciMXO7iEbw5uqVfO6rtaIAN+BYn/ANL9YTrJGfaskqtaEsHssZeEI4AthzXj5zjw9kvevfSPlckBcuxkp5tMrSCevz9Vq2cvVNAJ4ZIm8SIyn8WKu/gjzedWMsVJWL+kuhb9SxlAKxo6yJ7trPuKi0J+kAEA/jx5y2dU0cSIXLCJI0IPsBUBqAAUfnaAo+OAM6eqqYtW4G4CQLMp5q+I5V54PiJq/wDMn75TPVk2p1J2x9vtR/w3splZSdzeNoocKC3webIytlkrpq8vhNgAL26eI2JP2XWCiomRNbUuADjvz8hbP+16NR6nhlYArIqFNjG1Ngqw3bVugCd23k385rnp3X97SwS8HfGhO0ki6F0Tz5vzzmCJoZdxQRSbqtQQxO0sFDbhakWwX8Fh4zYv02kI0faJUtDK6Er9J3ESrXA42yAf3BztE49q7Ue8clXnFKamip4zTW0jGDfxVqxjGTF55MYxhExjGETGMYRMYxhExjGEUP6r6QNTpXTapdffFuFgOnK/8/Tx8E5h0ioYu6pdodgsooKRszDd3BfNUt0tryDn0TmX9R0ZTVamKiP3A8Zo7Qs/u44r6xIDV+PzWcKqd0cBaNiRdZjlNPOyduS2+PP3hRfoXShp2ce4RowDAggGQCvz/pl/uOW/By5zuEaOQ0NkkZZuLCklW91XW1yazPdJ6imWxGzqgJ7S+V2g7VtCKNgeTZAJrkC5iL1cohKTMzmRZFGxE7gBQfuGMbRQZhVX/wBc1M/Cqtk0dW13dxcbEA7jx+forGTibeISlgYbnA57e+i1vGc3TNR3IY3sHcisStUbAJIokV/nOnL1VqgPV/SGli3xC5YtxUDy6MKliBvgsnAPwwU5nmj6jHKBQAAo0SFFHmhIfaEoiiDfJObFmKa3Sx6OaSB6SpmaHcl33CdrCQLQADoNtjbX5zqyqFMxzrXPLzUCtpXT6S2+Pturt0hUCftusvhXdCtWP4jb9Kj4B58E8+JfoUq9+VRt3FEY0w3EguvK1xS7Ob+fA+c7a4jvJYSA+3aQDZ5CC/ubsN8VdVkt6PmaPXQh5A/dXULuIpi4EUoTdfuITcfFEJd/GedooKiapdVOOobE9L8h72UyKrhDBARpPIb363WmYxjL1bpjGMImMYwiYxjCJjGMImMYwiZUvXnStwiljFShjEXC37ZAeCAyk+4LXPBP5OW3ObqOhWaJo2sBhVqaIPkMD9wQD/jOcrNbC3qFltri6yfWeiGRFWI9zbtA+hTxQJINIRQ/Byta6FlnKy7VddsaiyQwQkhrPknddgkEEX+dC1PWuwXi1NCZP5IKVlYnbMse4tt28mrohh8Z7P61Fh7qFZEVSU2Mp3c1tDc+5vFfc8+c82/ilfE34epbqzgjF/pbywFaUojoZfiWtwQfL31U1+nOp3aCJf8A2AqODW2zsokmxtoefj48CzZRvRjMusdGay2mRmAvapSWQUB4CjftWgPoP4q856cNc0AO3sqrtWzEyNFgSTb1TM2/Vf0+zNHqI4mkG0xzBFZiLI7bbF5I5ZSQDwwsEDNJxmHNDhYrvTzvgkEjNwsK9Pgqy7F1M1bjSRSSdlqNRAPwr7BbA/DUCCKNx9HdIlfWltUDGdKkb6eFdtDvpIrSOQDbfUm0MQCD54Od/WPUWn0Ou1DzzBFeCAqgILM6NKDUYO5nKmMeKoAE+Mz7rH6lzy6lpNKDA5RYR7Vd9gYuN24mPfvtdoU7Qx93PGWExx6dWPRaOibU1GtrAHHpf7bKyet/1RkSbs6MgLE4E0rA+4qxDotiti17n/wPzYNP+ocOn0UEuucRzypu7KjdKbsqe2nIta5NAXXnMJ1Op2su3g0JGIKsxLnci3t+NyFh8lhfBzwhlty5YuzMe6xYFmqjy7E3/aybI5PgaMuclSapsUemNm43Pj/paR1L9btRvLRQQLEhJZJWdpnUH4MZ2RsVBoHd/nNe02oEiK6/SyhlsEcEWODyMxD0F6Hm1kgklQLpkcCXuXul7R/0wqheLAs3QoCjRzdM6KGmMYwsJjGMImMYwiYxjCJkL6n9WQ6GMPLuJY0qoLY/n7KPHJIHI+SMmspXr70TLrWSSOZVCLtMcijb53Fwfv44bjgHg85q69sLtA1jpAJDZvM+7rj6wNN1hFOmmEWrRW2pLauUO3eGjB3FDY9wsckfJyD0fovVR6gwiSEydrun6+yoZigLRkEu9i1Zdh9htsz7q8LwSGIh1lio/turUy8Usgf20p5JO6+D4rJrovrrWRjfHLvYhd0jxLI7hb9sjsQ/HPt4oC/kk8Q4XDnDKtXUz3g09O8OYc2JHv7fVan6Z0Y0+vmVrLzwRPvIUBuyWjcBdxZQA0R5Jvdd5ccwHXfqhrBPFOEQOisCFUGN1JiEi+4b1d3VBwxCgKPlidz6T1NdRCkqBgriwGFMOSCCASPIPgkfYkZI1B2QqZ0TojocLELrxjGFqsQ/WD0+0GqOpBDJqiAPa1xuiBTzdNaBgt8jc1Di8o5ICVsVWtiSSzdwgjwqqANoO02aJUgbeVP0P649L/1+lMSsqyK6yRMwJCsp/wDEggEWOPv85mPR/wBG9XI37/bhQEX+6XcheeAgCi9x9xsgj6TwcwQDuuscr4zdhVT6L6V1msIaHTyushYrKw7cRs0W3mwKUbQF3fPnxmm+mf0YSMBtY6zNtZSihtihrUAOTZAjpeVBFCiPnSoYQihVAAUAAD4A4A/4zzzK0c4uOo7r1wQKiqqilUAKB8AcAZ7MYwtUxjGETGMYRMYxhExjGEXB1zqo02nkmIvYpIW63H+K/wByaGfPPVvUmp1jPJPIdsnHbUusRBDbFKF6AFrwfJ82c+jtboI5l2SxpIv/ALXUMPBHgivBI/zlUb9I+mli3Zfk8KJ5gqc2VVVcBRyeB4+Kwi+f+4EHjYPAsADjn+RAA3VfF2f+Zjo3pbWaok6WJnUIbc8eaZSHdgC3PG22HzV5v3RvRGi0o/Z06A8je4LvR8je5LV+Lrk/c5NJGAKAAH2A4wtmuLTdpsV85dD9K66diItLOG47hkBiFMSSrPKRYsnhAx8nxxm8ekejNpNFBp3Ks0UYViv0kjzXHjJfGFgknJTGMYWExjGETGMYRMYxhExjGETGMYRMYxhExjGETGMYRMYxhExjGETGMYRMYxhExjGETGMYRMYxhExjGEX/2Q=="/>
          <p:cNvSpPr>
            <a:spLocks noChangeAspect="1" noChangeArrowheads="1"/>
          </p:cNvSpPr>
          <p:nvPr/>
        </p:nvSpPr>
        <p:spPr bwMode="auto">
          <a:xfrm>
            <a:off x="56445" y="-144463"/>
            <a:ext cx="270933"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9" name="Gruppo 8"/>
          <p:cNvGrpSpPr/>
          <p:nvPr/>
        </p:nvGrpSpPr>
        <p:grpSpPr>
          <a:xfrm>
            <a:off x="1123047" y="2882814"/>
            <a:ext cx="7545409" cy="3498515"/>
            <a:chOff x="1263427" y="2882813"/>
            <a:chExt cx="8488585" cy="3498515"/>
          </a:xfrm>
        </p:grpSpPr>
        <p:pic>
          <p:nvPicPr>
            <p:cNvPr id="6" name="Picture 2" descr="tir iper C fisiol arbosti PAS 0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90874" y="3842796"/>
              <a:ext cx="2364794" cy="189046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5" name="Gruppo 4"/>
            <p:cNvGrpSpPr/>
            <p:nvPr/>
          </p:nvGrpSpPr>
          <p:grpSpPr>
            <a:xfrm>
              <a:off x="1263427" y="2882813"/>
              <a:ext cx="8488585" cy="3498515"/>
              <a:chOff x="1263427" y="2882813"/>
              <a:chExt cx="8488585" cy="3498515"/>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3427" y="2882813"/>
                <a:ext cx="2079873" cy="34985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descr="tir col IV e ca midol 0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7219" y="3865711"/>
                <a:ext cx="2364793" cy="186754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xmlns="" val="74015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ree first pag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6926" y="116632"/>
            <a:ext cx="6263409" cy="66967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tangolo 1"/>
          <p:cNvSpPr/>
          <p:nvPr/>
        </p:nvSpPr>
        <p:spPr bwMode="auto">
          <a:xfrm>
            <a:off x="1499659" y="2420888"/>
            <a:ext cx="7040782" cy="1512168"/>
          </a:xfrm>
          <a:prstGeom prst="rect">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noProof="1" smtClean="0">
              <a:ln>
                <a:noFill/>
              </a:ln>
              <a:solidFill>
                <a:schemeClr val="tx1"/>
              </a:solidFill>
              <a:effectLst/>
              <a:latin typeface="Times New Roman" charset="0"/>
            </a:endParaRPr>
          </a:p>
        </p:txBody>
      </p:sp>
      <p:pic>
        <p:nvPicPr>
          <p:cNvPr id="4" name="Picture 3" descr="Free first page">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0000" t="38904" b="52046"/>
          <a:stretch/>
        </p:blipFill>
        <p:spPr bwMode="auto">
          <a:xfrm>
            <a:off x="1563666" y="2527691"/>
            <a:ext cx="6855846" cy="1261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078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5729"/>
            <a:ext cx="9144000" cy="914400"/>
          </a:xfrm>
        </p:spPr>
        <p:txBody>
          <a:bodyPr>
            <a:normAutofit/>
          </a:bodyPr>
          <a:lstStyle/>
          <a:p>
            <a:r>
              <a:rPr lang="it-IT" b="1" dirty="0" smtClean="0">
                <a:solidFill>
                  <a:srgbClr val="00CCFF"/>
                </a:solidFill>
                <a:latin typeface="Arial Narrow"/>
                <a:cs typeface="Arial Narrow"/>
              </a:rPr>
              <a:t>Calcitonina aumentata: Falsi Positivi</a:t>
            </a:r>
            <a:endParaRPr lang="it-IT" b="1" dirty="0">
              <a:solidFill>
                <a:srgbClr val="00CCFF"/>
              </a:solidFill>
              <a:latin typeface="Arial Narrow"/>
              <a:cs typeface="Arial Narrow"/>
            </a:endParaRPr>
          </a:p>
        </p:txBody>
      </p:sp>
      <p:sp>
        <p:nvSpPr>
          <p:cNvPr id="5" name="CasellaDiTesto 4"/>
          <p:cNvSpPr txBox="1"/>
          <p:nvPr/>
        </p:nvSpPr>
        <p:spPr>
          <a:xfrm>
            <a:off x="317501" y="1714489"/>
            <a:ext cx="8318500" cy="3370153"/>
          </a:xfrm>
          <a:prstGeom prst="rect">
            <a:avLst/>
          </a:prstGeom>
          <a:solidFill>
            <a:schemeClr val="bg1">
              <a:lumMod val="95000"/>
            </a:schemeClr>
          </a:solidFill>
        </p:spPr>
        <p:txBody>
          <a:bodyPr wrap="square" rtlCol="0">
            <a:spAutoFit/>
          </a:bodyPr>
          <a:lstStyle/>
          <a:p>
            <a:pPr marL="457200" indent="-457200">
              <a:buClr>
                <a:srgbClr val="0341DD"/>
              </a:buClr>
              <a:buFont typeface="Arial"/>
              <a:buChar char="•"/>
            </a:pPr>
            <a:r>
              <a:rPr lang="it-IT" sz="2800" dirty="0" err="1" smtClean="0">
                <a:latin typeface="Arial Narrow"/>
                <a:cs typeface="Arial Narrow"/>
              </a:rPr>
              <a:t>Ipercalcemia</a:t>
            </a:r>
            <a:endParaRPr lang="it-IT" sz="2800" dirty="0" smtClean="0">
              <a:latin typeface="Arial Narrow"/>
              <a:cs typeface="Arial Narrow"/>
            </a:endParaRPr>
          </a:p>
          <a:p>
            <a:pPr marL="171450" indent="-171450">
              <a:buClr>
                <a:srgbClr val="0341DD"/>
              </a:buClr>
              <a:buFont typeface="Arial"/>
              <a:buChar char="•"/>
            </a:pPr>
            <a:endParaRPr lang="it-IT" sz="900" dirty="0" smtClean="0">
              <a:latin typeface="Arial Narrow"/>
              <a:cs typeface="Arial Narrow"/>
            </a:endParaRPr>
          </a:p>
          <a:p>
            <a:pPr marL="457200" indent="-457200">
              <a:buClr>
                <a:srgbClr val="0341DD"/>
              </a:buClr>
              <a:buFont typeface="Arial"/>
              <a:buChar char="•"/>
            </a:pPr>
            <a:r>
              <a:rPr lang="it-IT" sz="2800" dirty="0" err="1" smtClean="0">
                <a:latin typeface="Arial Narrow"/>
                <a:cs typeface="Arial Narrow"/>
              </a:rPr>
              <a:t>Ipergastrinemia</a:t>
            </a:r>
            <a:endParaRPr lang="it-IT" sz="2800" dirty="0" smtClean="0">
              <a:latin typeface="Arial Narrow"/>
              <a:cs typeface="Arial Narrow"/>
            </a:endParaRPr>
          </a:p>
          <a:p>
            <a:pPr marL="171450" indent="-171450">
              <a:buClr>
                <a:srgbClr val="0341DD"/>
              </a:buClr>
              <a:buFont typeface="Arial"/>
              <a:buChar char="•"/>
            </a:pPr>
            <a:endParaRPr lang="it-IT" sz="900" dirty="0" smtClean="0">
              <a:latin typeface="Arial Narrow"/>
              <a:cs typeface="Arial Narrow"/>
            </a:endParaRPr>
          </a:p>
          <a:p>
            <a:pPr marL="457200" indent="-457200">
              <a:buClr>
                <a:srgbClr val="0341DD"/>
              </a:buClr>
              <a:buFont typeface="Arial"/>
              <a:buChar char="•"/>
            </a:pPr>
            <a:r>
              <a:rPr lang="it-IT" sz="2800" dirty="0" smtClean="0">
                <a:latin typeface="Arial Narrow"/>
                <a:cs typeface="Arial Narrow"/>
              </a:rPr>
              <a:t>IRC</a:t>
            </a:r>
          </a:p>
          <a:p>
            <a:pPr marL="171450" indent="-171450">
              <a:buClr>
                <a:srgbClr val="0341DD"/>
              </a:buClr>
              <a:buFont typeface="Arial"/>
              <a:buChar char="•"/>
            </a:pPr>
            <a:endParaRPr lang="it-IT" sz="900" dirty="0" smtClean="0">
              <a:latin typeface="Arial Narrow"/>
              <a:cs typeface="Arial Narrow"/>
            </a:endParaRPr>
          </a:p>
          <a:p>
            <a:pPr marL="457200" indent="-457200">
              <a:buClr>
                <a:srgbClr val="0341DD"/>
              </a:buClr>
              <a:buFont typeface="Arial"/>
              <a:buChar char="•"/>
            </a:pPr>
            <a:r>
              <a:rPr lang="it-IT" sz="2800" dirty="0" err="1" smtClean="0">
                <a:latin typeface="Arial Narrow"/>
                <a:cs typeface="Arial Narrow"/>
              </a:rPr>
              <a:t>Omeprazolo</a:t>
            </a:r>
            <a:endParaRPr lang="it-IT" sz="2800" dirty="0" smtClean="0">
              <a:latin typeface="Arial Narrow"/>
              <a:cs typeface="Arial Narrow"/>
            </a:endParaRPr>
          </a:p>
          <a:p>
            <a:pPr marL="171450" indent="-171450">
              <a:buClr>
                <a:srgbClr val="0341DD"/>
              </a:buClr>
              <a:buFont typeface="Arial"/>
              <a:buChar char="•"/>
            </a:pPr>
            <a:endParaRPr lang="it-IT" sz="900" dirty="0" smtClean="0">
              <a:latin typeface="Arial Narrow"/>
              <a:cs typeface="Arial Narrow"/>
            </a:endParaRPr>
          </a:p>
          <a:p>
            <a:pPr marL="457200" indent="-457200">
              <a:buClr>
                <a:srgbClr val="0341DD"/>
              </a:buClr>
              <a:buFont typeface="Arial"/>
              <a:buChar char="•"/>
            </a:pPr>
            <a:r>
              <a:rPr lang="it-IT" sz="2800" dirty="0" smtClean="0">
                <a:latin typeface="Arial Narrow"/>
                <a:cs typeface="Arial Narrow"/>
              </a:rPr>
              <a:t>Beta-bloccanti</a:t>
            </a:r>
          </a:p>
          <a:p>
            <a:pPr marL="171450" indent="-171450">
              <a:buClr>
                <a:srgbClr val="0341DD"/>
              </a:buClr>
              <a:buFont typeface="Arial"/>
              <a:buChar char="•"/>
            </a:pPr>
            <a:endParaRPr lang="it-IT" sz="900" dirty="0" smtClean="0">
              <a:latin typeface="Arial Narrow"/>
              <a:cs typeface="Arial Narrow"/>
            </a:endParaRPr>
          </a:p>
          <a:p>
            <a:pPr marL="457200" indent="-457200">
              <a:buClr>
                <a:srgbClr val="0341DD"/>
              </a:buClr>
              <a:buFont typeface="Arial"/>
              <a:buChar char="•"/>
            </a:pPr>
            <a:r>
              <a:rPr lang="it-IT" sz="2800" dirty="0" err="1" smtClean="0">
                <a:latin typeface="Arial Narrow"/>
                <a:cs typeface="Arial Narrow"/>
              </a:rPr>
              <a:t>Glucocorticoidi</a:t>
            </a:r>
            <a:endParaRPr lang="it-IT" sz="2800" dirty="0">
              <a:latin typeface="Arial Narrow"/>
              <a:cs typeface="Arial Narrow"/>
            </a:endParaRPr>
          </a:p>
        </p:txBody>
      </p:sp>
      <p:sp>
        <p:nvSpPr>
          <p:cNvPr id="6" name="Rettangolo 5"/>
          <p:cNvSpPr/>
          <p:nvPr/>
        </p:nvSpPr>
        <p:spPr>
          <a:xfrm>
            <a:off x="317501" y="5703640"/>
            <a:ext cx="8542975" cy="492443"/>
          </a:xfrm>
          <a:prstGeom prst="rect">
            <a:avLst/>
          </a:prstGeom>
        </p:spPr>
        <p:txBody>
          <a:bodyPr wrap="square">
            <a:spAutoFit/>
          </a:bodyPr>
          <a:lstStyle/>
          <a:p>
            <a:pPr algn="ctr"/>
            <a:r>
              <a:rPr lang="en-US" sz="1400" dirty="0">
                <a:solidFill>
                  <a:srgbClr val="FF0000"/>
                </a:solidFill>
              </a:rPr>
              <a:t>Castro </a:t>
            </a:r>
            <a:r>
              <a:rPr lang="en-US" sz="1400" dirty="0" smtClean="0">
                <a:solidFill>
                  <a:srgbClr val="FF0000"/>
                </a:solidFill>
              </a:rPr>
              <a:t>MR</a:t>
            </a:r>
            <a:r>
              <a:rPr lang="en-US" sz="1400" dirty="0">
                <a:solidFill>
                  <a:srgbClr val="FF0000"/>
                </a:solidFill>
              </a:rPr>
              <a:t> </a:t>
            </a:r>
            <a:r>
              <a:rPr lang="en-US" sz="1400" dirty="0" smtClean="0">
                <a:solidFill>
                  <a:srgbClr val="FF0000"/>
                </a:solidFill>
              </a:rPr>
              <a:t>et al. Ann </a:t>
            </a:r>
            <a:r>
              <a:rPr lang="en-US" sz="1400" dirty="0">
                <a:solidFill>
                  <a:srgbClr val="FF0000"/>
                </a:solidFill>
              </a:rPr>
              <a:t>Intern Med. 2005;142(11):</a:t>
            </a:r>
            <a:r>
              <a:rPr lang="en-US" sz="1400" dirty="0" smtClean="0">
                <a:solidFill>
                  <a:srgbClr val="FF0000"/>
                </a:solidFill>
              </a:rPr>
              <a:t>926; </a:t>
            </a:r>
            <a:r>
              <a:rPr lang="it-IT" sz="1400" dirty="0" err="1" smtClean="0">
                <a:solidFill>
                  <a:srgbClr val="FF0000"/>
                </a:solidFill>
              </a:rPr>
              <a:t>Erdogan</a:t>
            </a:r>
            <a:r>
              <a:rPr lang="it-IT" sz="1400" dirty="0" smtClean="0">
                <a:solidFill>
                  <a:srgbClr val="FF0000"/>
                </a:solidFill>
              </a:rPr>
              <a:t> MF et al. J </a:t>
            </a:r>
            <a:r>
              <a:rPr lang="it-IT" sz="1400" dirty="0" err="1">
                <a:solidFill>
                  <a:srgbClr val="FF0000"/>
                </a:solidFill>
              </a:rPr>
              <a:t>Endocrinol</a:t>
            </a:r>
            <a:r>
              <a:rPr lang="it-IT" sz="1400" dirty="0">
                <a:solidFill>
                  <a:srgbClr val="FF0000"/>
                </a:solidFill>
              </a:rPr>
              <a:t> </a:t>
            </a:r>
            <a:r>
              <a:rPr lang="it-IT" sz="1400" dirty="0" err="1">
                <a:solidFill>
                  <a:srgbClr val="FF0000"/>
                </a:solidFill>
              </a:rPr>
              <a:t>Invest</a:t>
            </a:r>
            <a:r>
              <a:rPr lang="it-IT" sz="1400" dirty="0">
                <a:solidFill>
                  <a:srgbClr val="FF0000"/>
                </a:solidFill>
              </a:rPr>
              <a:t>. 2006 Oct;29(9):771-5</a:t>
            </a:r>
          </a:p>
          <a:p>
            <a:pPr algn="ctr"/>
            <a:endParaRPr lang="en-US" sz="1200" dirty="0"/>
          </a:p>
        </p:txBody>
      </p:sp>
    </p:spTree>
    <p:extLst>
      <p:ext uri="{BB962C8B-B14F-4D97-AF65-F5344CB8AC3E}">
        <p14:creationId xmlns:p14="http://schemas.microsoft.com/office/powerpoint/2010/main" xmlns="" val="34858485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995220"/>
          </a:xfrm>
          <a:noFill/>
          <a:ln>
            <a:no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it-IT" sz="5400" b="1" dirty="0" smtClean="0">
                <a:solidFill>
                  <a:srgbClr val="00CCFF"/>
                </a:solidFill>
                <a:latin typeface="Arial Narrow"/>
                <a:cs typeface="Arial Narrow"/>
              </a:rPr>
              <a:t>I SESSIONE: TESTA</a:t>
            </a:r>
            <a:endParaRPr lang="it-IT" sz="5400" b="1" dirty="0">
              <a:solidFill>
                <a:srgbClr val="00CCFF"/>
              </a:solidFill>
              <a:latin typeface="Arial Narrow"/>
              <a:cs typeface="Arial Narrow"/>
            </a:endParaRPr>
          </a:p>
        </p:txBody>
      </p:sp>
      <p:sp>
        <p:nvSpPr>
          <p:cNvPr id="6" name="CasellaDiTesto 5"/>
          <p:cNvSpPr txBox="1"/>
          <p:nvPr/>
        </p:nvSpPr>
        <p:spPr>
          <a:xfrm>
            <a:off x="487802" y="1269858"/>
            <a:ext cx="8218220" cy="830997"/>
          </a:xfrm>
          <a:prstGeom prst="rect">
            <a:avLst/>
          </a:prstGeom>
          <a:solidFill>
            <a:srgbClr val="FFFFFF">
              <a:alpha val="51000"/>
            </a:srgbClr>
          </a:solidFill>
        </p:spPr>
        <p:txBody>
          <a:bodyPr wrap="square" rtlCol="0">
            <a:spAutoFit/>
          </a:bodyPr>
          <a:lstStyle/>
          <a:p>
            <a:pPr algn="ctr"/>
            <a:r>
              <a:rPr lang="it-IT" sz="4800" b="1" dirty="0">
                <a:solidFill>
                  <a:srgbClr val="00CCFF"/>
                </a:solidFill>
                <a:latin typeface="Arial Narrow"/>
                <a:cs typeface="Arial Narrow"/>
              </a:rPr>
              <a:t>4</a:t>
            </a:r>
            <a:r>
              <a:rPr lang="it-IT" sz="4800" b="1" dirty="0" smtClean="0">
                <a:solidFill>
                  <a:srgbClr val="00CCFF"/>
                </a:solidFill>
                <a:latin typeface="Arial Narrow"/>
                <a:cs typeface="Arial Narrow"/>
              </a:rPr>
              <a:t>° MODULO: Nodulo tiroideo</a:t>
            </a:r>
            <a:endParaRPr lang="it-IT" sz="4800" b="1" dirty="0">
              <a:solidFill>
                <a:srgbClr val="00CCFF"/>
              </a:solidFill>
              <a:latin typeface="Arial Narrow"/>
              <a:cs typeface="Arial Narrow"/>
            </a:endParaRPr>
          </a:p>
        </p:txBody>
      </p:sp>
      <p:pic>
        <p:nvPicPr>
          <p:cNvPr id="3" name="Immagine 2"/>
          <p:cNvPicPr>
            <a:picLocks noChangeAspect="1"/>
          </p:cNvPicPr>
          <p:nvPr/>
        </p:nvPicPr>
        <p:blipFill>
          <a:blip r:embed="rId2"/>
          <a:stretch>
            <a:fillRect/>
          </a:stretch>
        </p:blipFill>
        <p:spPr>
          <a:xfrm>
            <a:off x="788831" y="2527299"/>
            <a:ext cx="7642001" cy="2886075"/>
          </a:xfrm>
          <a:prstGeom prst="rect">
            <a:avLst/>
          </a:prstGeom>
        </p:spPr>
      </p:pic>
    </p:spTree>
    <p:extLst>
      <p:ext uri="{BB962C8B-B14F-4D97-AF65-F5344CB8AC3E}">
        <p14:creationId xmlns:p14="http://schemas.microsoft.com/office/powerpoint/2010/main" xmlns="" val="3127982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 y="1395003"/>
            <a:ext cx="9144000" cy="3814393"/>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8" name="CasellaDiTesto 7"/>
          <p:cNvSpPr txBox="1"/>
          <p:nvPr/>
        </p:nvSpPr>
        <p:spPr>
          <a:xfrm>
            <a:off x="0" y="2093504"/>
            <a:ext cx="9143999" cy="1938992"/>
          </a:xfrm>
          <a:prstGeom prst="rect">
            <a:avLst/>
          </a:prstGeom>
          <a:noFill/>
        </p:spPr>
        <p:txBody>
          <a:bodyPr wrap="square" rtlCol="0">
            <a:spAutoFit/>
          </a:bodyPr>
          <a:lstStyle/>
          <a:p>
            <a:pPr marL="109728" algn="ctr">
              <a:defRPr/>
            </a:pPr>
            <a:r>
              <a:rPr lang="it-IT" sz="6000" b="1" dirty="0" smtClean="0">
                <a:latin typeface="Arial Narrow"/>
                <a:cs typeface="Arial Narrow"/>
              </a:rPr>
              <a:t>Ed ora al medico </a:t>
            </a:r>
          </a:p>
          <a:p>
            <a:pPr marL="109728" algn="ctr">
              <a:defRPr/>
            </a:pPr>
            <a:r>
              <a:rPr lang="it-IT" sz="6000" b="1" dirty="0" smtClean="0">
                <a:latin typeface="Arial Narrow"/>
                <a:cs typeface="Arial Narrow"/>
              </a:rPr>
              <a:t>di medicina nucleare...</a:t>
            </a:r>
          </a:p>
        </p:txBody>
      </p:sp>
      <p:cxnSp>
        <p:nvCxnSpPr>
          <p:cNvPr id="6" name="Connettore 1 5"/>
          <p:cNvCxnSpPr/>
          <p:nvPr/>
        </p:nvCxnSpPr>
        <p:spPr>
          <a:xfrm>
            <a:off x="0" y="1395004"/>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 y="5209397"/>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2092355" y="5264511"/>
            <a:ext cx="4952154" cy="584776"/>
          </a:xfrm>
          <a:prstGeom prst="rect">
            <a:avLst/>
          </a:prstGeom>
          <a:noFill/>
        </p:spPr>
        <p:txBody>
          <a:bodyPr wrap="none" rtlCol="0">
            <a:spAutoFit/>
          </a:bodyPr>
          <a:lstStyle/>
          <a:p>
            <a:r>
              <a:rPr lang="it-IT" sz="3200" i="1" dirty="0" smtClean="0">
                <a:latin typeface="Arial Narrow"/>
                <a:cs typeface="Arial Narrow"/>
              </a:rPr>
              <a:t>Dr.ssa </a:t>
            </a:r>
            <a:r>
              <a:rPr lang="it-IT" sz="3200" i="1" dirty="0" err="1" smtClean="0">
                <a:latin typeface="Arial Narrow"/>
                <a:cs typeface="Arial Narrow"/>
              </a:rPr>
              <a:t>Panarotto</a:t>
            </a:r>
            <a:r>
              <a:rPr lang="it-IT" sz="3200" i="1" dirty="0" smtClean="0">
                <a:latin typeface="Arial Narrow"/>
                <a:cs typeface="Arial Narrow"/>
              </a:rPr>
              <a:t> – Dr.ssa Zilioli</a:t>
            </a:r>
            <a:endParaRPr lang="it-IT" sz="3200" i="1" dirty="0">
              <a:latin typeface="Arial Narrow"/>
              <a:cs typeface="Arial Narrow"/>
            </a:endParaRPr>
          </a:p>
        </p:txBody>
      </p:sp>
    </p:spTree>
    <p:extLst>
      <p:ext uri="{BB962C8B-B14F-4D97-AF65-F5344CB8AC3E}">
        <p14:creationId xmlns:p14="http://schemas.microsoft.com/office/powerpoint/2010/main" xmlns="" val="4222471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22194" y="1988840"/>
            <a:ext cx="7936882" cy="2123658"/>
          </a:xfrm>
          <a:prstGeom prst="rect">
            <a:avLst/>
          </a:prstGeom>
          <a:noFill/>
        </p:spPr>
        <p:txBody>
          <a:bodyPr wrap="square" rtlCol="0">
            <a:spAutoFit/>
          </a:bodyPr>
          <a:lstStyle/>
          <a:p>
            <a:pPr algn="ctr"/>
            <a:r>
              <a:rPr lang="it-IT" sz="6600" b="1" dirty="0" smtClean="0">
                <a:solidFill>
                  <a:srgbClr val="00CCFF"/>
                </a:solidFill>
                <a:latin typeface="Arial Narrow"/>
                <a:cs typeface="Arial Narrow"/>
              </a:rPr>
              <a:t>Il ruolo della scintigrafia</a:t>
            </a:r>
            <a:endParaRPr lang="it-IT" sz="6600" b="1" dirty="0">
              <a:solidFill>
                <a:srgbClr val="00CCFF"/>
              </a:solidFill>
              <a:latin typeface="Arial Narrow"/>
              <a:cs typeface="Arial Narrow"/>
            </a:endParaRPr>
          </a:p>
        </p:txBody>
      </p:sp>
    </p:spTree>
    <p:extLst>
      <p:ext uri="{BB962C8B-B14F-4D97-AF65-F5344CB8AC3E}">
        <p14:creationId xmlns:p14="http://schemas.microsoft.com/office/powerpoint/2010/main" xmlns="" val="21236666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Rectangle 5"/>
          <p:cNvSpPr>
            <a:spLocks noGrp="1" noChangeArrowheads="1"/>
          </p:cNvSpPr>
          <p:nvPr>
            <p:ph type="title"/>
          </p:nvPr>
        </p:nvSpPr>
        <p:spPr>
          <a:xfrm>
            <a:off x="0" y="0"/>
            <a:ext cx="9144000" cy="1222375"/>
          </a:xfrm>
        </p:spPr>
        <p:txBody>
          <a:bodyPr/>
          <a:lstStyle/>
          <a:p>
            <a:pPr eaLnBrk="1" hangingPunct="1">
              <a:defRPr/>
            </a:pPr>
            <a:r>
              <a:rPr lang="it-IT" b="1" dirty="0" smtClean="0">
                <a:solidFill>
                  <a:srgbClr val="00CCFF"/>
                </a:solidFill>
                <a:latin typeface="Arial Narrow"/>
                <a:cs typeface="Arial Narrow"/>
              </a:rPr>
              <a:t>SCINTIGRAFIA TIROIDEA</a:t>
            </a:r>
          </a:p>
        </p:txBody>
      </p:sp>
      <p:sp>
        <p:nvSpPr>
          <p:cNvPr id="131085" name="Rectangle 13"/>
          <p:cNvSpPr>
            <a:spLocks noGrp="1" noChangeArrowheads="1"/>
          </p:cNvSpPr>
          <p:nvPr>
            <p:ph idx="1"/>
          </p:nvPr>
        </p:nvSpPr>
        <p:spPr>
          <a:xfrm>
            <a:off x="174330" y="1222375"/>
            <a:ext cx="8905875" cy="5263485"/>
          </a:xfrm>
          <a:solidFill>
            <a:srgbClr val="F2F2F2"/>
          </a:solidFill>
        </p:spPr>
        <p:txBody>
          <a:bodyPr>
            <a:noAutofit/>
          </a:bodyPr>
          <a:lstStyle/>
          <a:p>
            <a:pPr>
              <a:buClr>
                <a:srgbClr val="0341DD"/>
              </a:buClr>
            </a:pPr>
            <a:r>
              <a:rPr lang="it-IT" sz="2400" dirty="0" smtClean="0">
                <a:latin typeface="Arial Narrow"/>
                <a:cs typeface="Arial Narrow"/>
              </a:rPr>
              <a:t>Tecnica diagnostica che consente di determinare la topografia funzionale della tiroide e di evidenziare le aree di tessuto ghiandolare dotate di autonomia funzionale. </a:t>
            </a:r>
          </a:p>
          <a:p>
            <a:pPr>
              <a:buClr>
                <a:srgbClr val="0341DD"/>
              </a:buClr>
              <a:buNone/>
            </a:pPr>
            <a:endParaRPr lang="it-IT" sz="2400" dirty="0" smtClean="0">
              <a:latin typeface="Arial Narrow"/>
              <a:cs typeface="Arial Narrow"/>
            </a:endParaRPr>
          </a:p>
          <a:p>
            <a:pPr>
              <a:buClr>
                <a:srgbClr val="0341DD"/>
              </a:buClr>
            </a:pPr>
            <a:r>
              <a:rPr lang="it-IT" sz="2400" dirty="0" smtClean="0">
                <a:latin typeface="Arial Narrow"/>
                <a:cs typeface="Arial Narrow"/>
              </a:rPr>
              <a:t>Si esegue su gamma camera, talora con tecnica SPECT.</a:t>
            </a:r>
          </a:p>
          <a:p>
            <a:pPr>
              <a:buClr>
                <a:srgbClr val="0341DD"/>
              </a:buClr>
            </a:pPr>
            <a:endParaRPr lang="it-IT" sz="2400" dirty="0" smtClean="0">
              <a:latin typeface="Arial Narrow"/>
              <a:cs typeface="Arial Narrow"/>
            </a:endParaRPr>
          </a:p>
          <a:p>
            <a:pPr>
              <a:buClr>
                <a:srgbClr val="0341DD"/>
              </a:buClr>
            </a:pPr>
            <a:r>
              <a:rPr lang="it-IT" sz="2400" dirty="0" err="1" smtClean="0">
                <a:latin typeface="Arial Narrow"/>
                <a:cs typeface="Arial Narrow"/>
              </a:rPr>
              <a:t>Radiofarmaci</a:t>
            </a:r>
            <a:r>
              <a:rPr lang="it-IT" sz="2400" dirty="0" smtClean="0">
                <a:latin typeface="Arial Narrow"/>
                <a:cs typeface="Arial Narrow"/>
              </a:rPr>
              <a:t> utilizzati:  </a:t>
            </a:r>
            <a:r>
              <a:rPr lang="it-IT" sz="2400" baseline="30000" dirty="0" smtClean="0">
                <a:latin typeface="Arial Narrow"/>
                <a:cs typeface="Arial Narrow"/>
              </a:rPr>
              <a:t>99m</a:t>
            </a:r>
            <a:r>
              <a:rPr lang="it-IT" sz="2400" dirty="0" smtClean="0">
                <a:latin typeface="Arial Narrow"/>
                <a:cs typeface="Arial Narrow"/>
              </a:rPr>
              <a:t>Tc, </a:t>
            </a:r>
            <a:r>
              <a:rPr lang="it-IT" sz="2400" baseline="30000" dirty="0" smtClean="0">
                <a:latin typeface="Arial Narrow"/>
                <a:cs typeface="Arial Narrow"/>
              </a:rPr>
              <a:t>123</a:t>
            </a:r>
            <a:r>
              <a:rPr lang="it-IT" sz="2400" dirty="0" smtClean="0">
                <a:latin typeface="Arial Narrow"/>
                <a:cs typeface="Arial Narrow"/>
              </a:rPr>
              <a:t>I, </a:t>
            </a:r>
            <a:r>
              <a:rPr lang="it-IT" sz="2400" baseline="30000" dirty="0" smtClean="0">
                <a:latin typeface="Arial Narrow"/>
                <a:cs typeface="Arial Narrow"/>
              </a:rPr>
              <a:t> 131</a:t>
            </a:r>
            <a:r>
              <a:rPr lang="it-IT" sz="2400" dirty="0" smtClean="0">
                <a:latin typeface="Arial Narrow"/>
                <a:cs typeface="Arial Narrow"/>
              </a:rPr>
              <a:t>I, </a:t>
            </a:r>
            <a:r>
              <a:rPr lang="it-IT" sz="2400" baseline="30000" dirty="0" smtClean="0">
                <a:latin typeface="Arial Narrow"/>
                <a:cs typeface="Arial Narrow"/>
              </a:rPr>
              <a:t>99m</a:t>
            </a:r>
            <a:r>
              <a:rPr lang="it-IT" sz="2400" dirty="0" smtClean="0">
                <a:latin typeface="Arial Narrow"/>
                <a:cs typeface="Arial Narrow"/>
              </a:rPr>
              <a:t>TcMIBI, </a:t>
            </a:r>
          </a:p>
          <a:p>
            <a:pPr>
              <a:buClr>
                <a:srgbClr val="0341DD"/>
              </a:buClr>
              <a:buNone/>
            </a:pPr>
            <a:r>
              <a:rPr lang="it-IT" sz="2400" dirty="0" smtClean="0">
                <a:latin typeface="Arial Narrow"/>
                <a:cs typeface="Arial Narrow"/>
              </a:rPr>
              <a:t>							    (occasionalmente</a:t>
            </a:r>
            <a:r>
              <a:rPr lang="it-IT" sz="2400" baseline="30000" dirty="0" smtClean="0">
                <a:latin typeface="Arial Narrow"/>
                <a:cs typeface="Arial Narrow"/>
              </a:rPr>
              <a:t>  18F</a:t>
            </a:r>
            <a:r>
              <a:rPr lang="it-IT" sz="2400" dirty="0" smtClean="0">
                <a:latin typeface="Arial Narrow"/>
                <a:cs typeface="Arial Narrow"/>
              </a:rPr>
              <a:t>-FDG).</a:t>
            </a:r>
          </a:p>
          <a:p>
            <a:pPr>
              <a:buClr>
                <a:srgbClr val="0341DD"/>
              </a:buClr>
            </a:pPr>
            <a:endParaRPr lang="it-IT" sz="2400" dirty="0" smtClean="0">
              <a:latin typeface="Arial Narrow"/>
              <a:cs typeface="Arial Narrow"/>
            </a:endParaRPr>
          </a:p>
          <a:p>
            <a:pPr>
              <a:buClr>
                <a:srgbClr val="0341DD"/>
              </a:buClr>
            </a:pPr>
            <a:r>
              <a:rPr lang="it-IT" sz="2400" dirty="0" smtClean="0">
                <a:latin typeface="Arial Narrow"/>
                <a:cs typeface="Arial Narrow"/>
              </a:rPr>
              <a:t>Sulla base </a:t>
            </a:r>
            <a:r>
              <a:rPr lang="it-IT" sz="2400" dirty="0" err="1" smtClean="0">
                <a:latin typeface="Arial Narrow"/>
                <a:cs typeface="Arial Narrow"/>
              </a:rPr>
              <a:t>dell</a:t>
            </a:r>
            <a:r>
              <a:rPr lang="ja-JP" altLang="it-IT" sz="2400" dirty="0" smtClean="0">
                <a:latin typeface="Arial Narrow"/>
                <a:cs typeface="Arial Narrow"/>
              </a:rPr>
              <a:t>’</a:t>
            </a:r>
            <a:r>
              <a:rPr lang="it-IT" altLang="ja-JP" sz="2400" dirty="0" smtClean="0">
                <a:latin typeface="Arial Narrow"/>
                <a:cs typeface="Arial Narrow"/>
              </a:rPr>
              <a:t>entità della captazione del </a:t>
            </a:r>
            <a:r>
              <a:rPr lang="it-IT" altLang="ja-JP" sz="2400" dirty="0" err="1" smtClean="0">
                <a:latin typeface="Arial Narrow"/>
                <a:cs typeface="Arial Narrow"/>
              </a:rPr>
              <a:t>radiofarmaco</a:t>
            </a:r>
            <a:r>
              <a:rPr lang="it-IT" altLang="ja-JP" sz="2400" dirty="0" smtClean="0">
                <a:latin typeface="Arial Narrow"/>
                <a:cs typeface="Arial Narrow"/>
              </a:rPr>
              <a:t>, i noduli possono essere classificati come </a:t>
            </a:r>
            <a:r>
              <a:rPr lang="it-IT" altLang="ja-JP" sz="2400" dirty="0" err="1" smtClean="0">
                <a:latin typeface="Arial Narrow"/>
                <a:cs typeface="Arial Narrow"/>
              </a:rPr>
              <a:t>ipocaptanti</a:t>
            </a:r>
            <a:r>
              <a:rPr lang="it-IT" altLang="ja-JP" sz="2400" dirty="0" smtClean="0">
                <a:latin typeface="Arial Narrow"/>
                <a:cs typeface="Arial Narrow"/>
              </a:rPr>
              <a:t> (</a:t>
            </a:r>
            <a:r>
              <a:rPr lang="ja-JP" altLang="it-IT" sz="2400" dirty="0" smtClean="0">
                <a:latin typeface="Arial Narrow"/>
                <a:cs typeface="Arial Narrow"/>
              </a:rPr>
              <a:t>“</a:t>
            </a:r>
            <a:r>
              <a:rPr lang="it-IT" altLang="ja-JP" sz="2400" dirty="0" smtClean="0">
                <a:latin typeface="Arial Narrow"/>
                <a:cs typeface="Arial Narrow"/>
              </a:rPr>
              <a:t>freddi</a:t>
            </a:r>
            <a:r>
              <a:rPr lang="ja-JP" altLang="it-IT" sz="2400" dirty="0" smtClean="0">
                <a:latin typeface="Arial Narrow"/>
                <a:cs typeface="Arial Narrow"/>
              </a:rPr>
              <a:t>”</a:t>
            </a:r>
            <a:r>
              <a:rPr lang="it-IT" altLang="ja-JP" sz="2400" dirty="0" smtClean="0">
                <a:latin typeface="Arial Narrow"/>
                <a:cs typeface="Arial Narrow"/>
              </a:rPr>
              <a:t>)</a:t>
            </a:r>
          </a:p>
          <a:p>
            <a:pPr marL="0" indent="0">
              <a:buClr>
                <a:srgbClr val="0341DD"/>
              </a:buClr>
              <a:buNone/>
            </a:pPr>
            <a:r>
              <a:rPr lang="it-IT" sz="2400" dirty="0" smtClean="0">
                <a:latin typeface="Arial Narrow"/>
                <a:cs typeface="Arial Narrow"/>
              </a:rPr>
              <a:t>                                            </a:t>
            </a:r>
            <a:r>
              <a:rPr lang="it-IT" sz="2400" dirty="0" err="1" smtClean="0">
                <a:latin typeface="Arial Narrow"/>
                <a:cs typeface="Arial Narrow"/>
              </a:rPr>
              <a:t>ipercaptanti</a:t>
            </a:r>
            <a:r>
              <a:rPr lang="it-IT" sz="2400" dirty="0" smtClean="0">
                <a:latin typeface="Arial Narrow"/>
                <a:cs typeface="Arial Narrow"/>
              </a:rPr>
              <a:t> (</a:t>
            </a:r>
            <a:r>
              <a:rPr lang="ja-JP" altLang="it-IT" sz="2400" dirty="0" smtClean="0">
                <a:latin typeface="Arial Narrow"/>
                <a:cs typeface="Arial Narrow"/>
              </a:rPr>
              <a:t>“</a:t>
            </a:r>
            <a:r>
              <a:rPr lang="it-IT" altLang="ja-JP" sz="2400" dirty="0" smtClean="0">
                <a:latin typeface="Arial Narrow"/>
                <a:cs typeface="Arial Narrow"/>
              </a:rPr>
              <a:t>caldi</a:t>
            </a:r>
            <a:r>
              <a:rPr lang="ja-JP" altLang="it-IT" sz="2400" dirty="0" smtClean="0">
                <a:latin typeface="Arial Narrow"/>
                <a:cs typeface="Arial Narrow"/>
              </a:rPr>
              <a:t>”</a:t>
            </a:r>
            <a:r>
              <a:rPr lang="it-IT" altLang="ja-JP" sz="2400" dirty="0" smtClean="0">
                <a:latin typeface="Arial Narrow"/>
                <a:cs typeface="Arial Narrow"/>
              </a:rPr>
              <a:t>).</a:t>
            </a:r>
            <a:endParaRPr lang="it-IT" sz="2400" dirty="0" smtClean="0">
              <a:latin typeface="Arial Narrow"/>
              <a:cs typeface="Arial Narrow"/>
            </a:endParaRPr>
          </a:p>
        </p:txBody>
      </p:sp>
    </p:spTree>
    <p:extLst>
      <p:ext uri="{BB962C8B-B14F-4D97-AF65-F5344CB8AC3E}">
        <p14:creationId xmlns:p14="http://schemas.microsoft.com/office/powerpoint/2010/main" xmlns="" val="2517676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216496"/>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Indicazioni</a:t>
            </a:r>
          </a:p>
        </p:txBody>
      </p:sp>
      <p:sp>
        <p:nvSpPr>
          <p:cNvPr id="133123" name="Rectangle 3"/>
          <p:cNvSpPr>
            <a:spLocks noGrp="1" noChangeArrowheads="1"/>
          </p:cNvSpPr>
          <p:nvPr>
            <p:ph type="body" idx="1"/>
          </p:nvPr>
        </p:nvSpPr>
        <p:spPr>
          <a:xfrm>
            <a:off x="238125" y="1700809"/>
            <a:ext cx="8699875" cy="4617441"/>
          </a:xfrm>
          <a:solidFill>
            <a:srgbClr val="F2F2F2"/>
          </a:solidFill>
        </p:spPr>
        <p:txBody>
          <a:bodyPr anchor="ctr">
            <a:noAutofit/>
          </a:bodyPr>
          <a:lstStyle/>
          <a:p>
            <a:pPr marL="609600" indent="-609600" eaLnBrk="1" hangingPunct="1">
              <a:lnSpc>
                <a:spcPct val="80000"/>
              </a:lnSpc>
              <a:buClr>
                <a:srgbClr val="0341DD"/>
              </a:buClr>
              <a:buSzPct val="100000"/>
              <a:buFont typeface="Wingdings" pitchFamily="2" charset="2"/>
              <a:buChar char="§"/>
              <a:defRPr/>
            </a:pPr>
            <a:r>
              <a:rPr lang="it-IT" sz="2000" dirty="0" smtClean="0">
                <a:latin typeface="Arial Narrow"/>
                <a:cs typeface="Arial Narrow"/>
              </a:rPr>
              <a:t>Nodulo singolo o multiplo con TSH soppresso</a:t>
            </a:r>
          </a:p>
          <a:p>
            <a:pPr marL="609600" indent="-609600" eaLnBrk="1" hangingPunct="1">
              <a:lnSpc>
                <a:spcPct val="80000"/>
              </a:lnSpc>
              <a:buClr>
                <a:srgbClr val="0341DD"/>
              </a:buClr>
              <a:buSzPct val="100000"/>
              <a:buNone/>
              <a:defRPr/>
            </a:pPr>
            <a:endParaRPr lang="it-IT" sz="2000" dirty="0" smtClean="0">
              <a:latin typeface="Arial Narrow"/>
              <a:cs typeface="Arial Narrow"/>
            </a:endParaRPr>
          </a:p>
          <a:p>
            <a:pPr marL="609600" indent="-609600" eaLnBrk="1" hangingPunct="1">
              <a:lnSpc>
                <a:spcPct val="80000"/>
              </a:lnSpc>
              <a:buClr>
                <a:srgbClr val="0341DD"/>
              </a:buClr>
              <a:buSzPct val="100000"/>
              <a:buFont typeface="Wingdings" pitchFamily="2" charset="2"/>
              <a:buChar char="§"/>
              <a:defRPr/>
            </a:pPr>
            <a:r>
              <a:rPr lang="it-IT" sz="2000" dirty="0" err="1" smtClean="0">
                <a:latin typeface="Arial Narrow"/>
                <a:cs typeface="Arial Narrow"/>
              </a:rPr>
              <a:t>Iperormonemia</a:t>
            </a:r>
            <a:r>
              <a:rPr lang="it-IT" sz="2000" dirty="0" smtClean="0">
                <a:latin typeface="Arial Narrow"/>
                <a:cs typeface="Arial Narrow"/>
              </a:rPr>
              <a:t> (noduli iperfunzionanti, </a:t>
            </a:r>
            <a:r>
              <a:rPr lang="it-IT" sz="2000" dirty="0" err="1" smtClean="0">
                <a:latin typeface="Arial Narrow"/>
                <a:cs typeface="Arial Narrow"/>
              </a:rPr>
              <a:t>dd</a:t>
            </a:r>
            <a:r>
              <a:rPr lang="it-IT" sz="2000" dirty="0" smtClean="0">
                <a:latin typeface="Arial Narrow"/>
                <a:cs typeface="Arial Narrow"/>
              </a:rPr>
              <a:t> tra </a:t>
            </a:r>
            <a:r>
              <a:rPr lang="it-IT" sz="2000" dirty="0" err="1" smtClean="0">
                <a:latin typeface="Arial Narrow"/>
                <a:cs typeface="Arial Narrow"/>
              </a:rPr>
              <a:t>Basedow</a:t>
            </a:r>
            <a:r>
              <a:rPr lang="it-IT" sz="2000" dirty="0" smtClean="0">
                <a:latin typeface="Arial Narrow"/>
                <a:cs typeface="Arial Narrow"/>
              </a:rPr>
              <a:t>, tiroidite, </a:t>
            </a:r>
            <a:r>
              <a:rPr lang="it-IT" sz="2000" dirty="0" err="1" smtClean="0">
                <a:latin typeface="Arial Narrow"/>
                <a:cs typeface="Arial Narrow"/>
              </a:rPr>
              <a:t>jod-Basedow</a:t>
            </a:r>
            <a:r>
              <a:rPr lang="it-IT" sz="2000" dirty="0" smtClean="0">
                <a:latin typeface="Arial Narrow"/>
                <a:cs typeface="Arial Narrow"/>
              </a:rPr>
              <a:t>)</a:t>
            </a:r>
          </a:p>
          <a:p>
            <a:pPr marL="609600" indent="-609600" eaLnBrk="1" hangingPunct="1">
              <a:lnSpc>
                <a:spcPct val="80000"/>
              </a:lnSpc>
              <a:buClr>
                <a:srgbClr val="0341DD"/>
              </a:buClr>
              <a:buSzPct val="100000"/>
              <a:buNone/>
              <a:defRPr/>
            </a:pPr>
            <a:endParaRPr lang="it-IT" sz="2000" dirty="0" smtClean="0">
              <a:latin typeface="Arial Narrow"/>
              <a:cs typeface="Arial Narrow"/>
            </a:endParaRPr>
          </a:p>
          <a:p>
            <a:pPr marL="609600" indent="-609600" eaLnBrk="1" hangingPunct="1">
              <a:lnSpc>
                <a:spcPct val="80000"/>
              </a:lnSpc>
              <a:buClr>
                <a:srgbClr val="0341DD"/>
              </a:buClr>
              <a:buSzPct val="100000"/>
              <a:buFont typeface="Wingdings" pitchFamily="2" charset="2"/>
              <a:buChar char="§"/>
              <a:defRPr/>
            </a:pPr>
            <a:r>
              <a:rPr lang="it-IT" sz="2000" dirty="0" smtClean="0">
                <a:latin typeface="Arial Narrow"/>
                <a:cs typeface="Arial Narrow"/>
              </a:rPr>
              <a:t>Voluminoso gozzo </a:t>
            </a:r>
            <a:r>
              <a:rPr lang="it-IT" sz="2000" dirty="0" err="1" smtClean="0">
                <a:latin typeface="Arial Narrow"/>
                <a:cs typeface="Arial Narrow"/>
              </a:rPr>
              <a:t>multinodulare</a:t>
            </a:r>
            <a:r>
              <a:rPr lang="it-IT" sz="2000" dirty="0" smtClean="0">
                <a:latin typeface="Arial Narrow"/>
                <a:cs typeface="Arial Narrow"/>
              </a:rPr>
              <a:t> (sospetta estensione </a:t>
            </a:r>
            <a:r>
              <a:rPr lang="it-IT" sz="2000" dirty="0" err="1" smtClean="0">
                <a:latin typeface="Arial Narrow"/>
                <a:cs typeface="Arial Narrow"/>
              </a:rPr>
              <a:t>retrosternale</a:t>
            </a:r>
            <a:r>
              <a:rPr lang="it-IT" sz="2000" dirty="0" smtClean="0">
                <a:latin typeface="Arial Narrow"/>
                <a:cs typeface="Arial Narrow"/>
              </a:rPr>
              <a:t>)</a:t>
            </a:r>
          </a:p>
          <a:p>
            <a:pPr marL="609600" indent="-609600" eaLnBrk="1" hangingPunct="1">
              <a:lnSpc>
                <a:spcPct val="80000"/>
              </a:lnSpc>
              <a:buClr>
                <a:srgbClr val="0341DD"/>
              </a:buClr>
              <a:buSzPct val="100000"/>
              <a:buNone/>
              <a:defRPr/>
            </a:pPr>
            <a:endParaRPr lang="it-IT" sz="2000" dirty="0" smtClean="0">
              <a:latin typeface="Arial Narrow"/>
              <a:cs typeface="Arial Narrow"/>
            </a:endParaRPr>
          </a:p>
          <a:p>
            <a:pPr marL="609600" indent="-609600" eaLnBrk="1" hangingPunct="1">
              <a:lnSpc>
                <a:spcPct val="80000"/>
              </a:lnSpc>
              <a:buClr>
                <a:srgbClr val="0341DD"/>
              </a:buClr>
              <a:buSzPct val="100000"/>
              <a:buFont typeface="Wingdings" pitchFamily="2" charset="2"/>
              <a:buChar char="§"/>
              <a:defRPr/>
            </a:pPr>
            <a:r>
              <a:rPr lang="it-IT" sz="2000" dirty="0" smtClean="0">
                <a:latin typeface="Arial Narrow"/>
                <a:cs typeface="Arial Narrow"/>
              </a:rPr>
              <a:t>Ricerca di tessuto tiroideo in sede ectopica (struma </a:t>
            </a:r>
            <a:r>
              <a:rPr lang="it-IT" sz="2000" dirty="0" err="1" smtClean="0">
                <a:latin typeface="Arial Narrow"/>
                <a:cs typeface="Arial Narrow"/>
              </a:rPr>
              <a:t>ovarii</a:t>
            </a:r>
            <a:r>
              <a:rPr lang="it-IT" sz="2000" dirty="0" smtClean="0">
                <a:latin typeface="Arial Narrow"/>
                <a:cs typeface="Arial Narrow"/>
              </a:rPr>
              <a:t> o tiroide sublinguale, isole di ectopia tiroidea)</a:t>
            </a:r>
          </a:p>
          <a:p>
            <a:pPr marL="609600" indent="-609600" eaLnBrk="1" hangingPunct="1">
              <a:lnSpc>
                <a:spcPct val="80000"/>
              </a:lnSpc>
              <a:buClr>
                <a:srgbClr val="0341DD"/>
              </a:buClr>
              <a:buSzPct val="100000"/>
              <a:buNone/>
              <a:defRPr/>
            </a:pPr>
            <a:endParaRPr lang="it-IT" sz="2000" dirty="0" smtClean="0">
              <a:latin typeface="Arial Narrow"/>
              <a:cs typeface="Arial Narrow"/>
            </a:endParaRPr>
          </a:p>
          <a:p>
            <a:pPr marL="609600" indent="-609600" eaLnBrk="1" hangingPunct="1">
              <a:lnSpc>
                <a:spcPct val="80000"/>
              </a:lnSpc>
              <a:buClr>
                <a:srgbClr val="0341DD"/>
              </a:buClr>
              <a:buSzPct val="100000"/>
              <a:buFont typeface="Wingdings" pitchFamily="2" charset="2"/>
              <a:buChar char="§"/>
              <a:defRPr/>
            </a:pPr>
            <a:r>
              <a:rPr lang="it-IT" sz="2000" dirty="0" smtClean="0">
                <a:latin typeface="Arial Narrow"/>
                <a:cs typeface="Arial Narrow"/>
              </a:rPr>
              <a:t>Valutazione residuo dopo chirurgia parziale</a:t>
            </a:r>
          </a:p>
          <a:p>
            <a:pPr marL="609600" indent="-609600" eaLnBrk="1" hangingPunct="1">
              <a:lnSpc>
                <a:spcPct val="80000"/>
              </a:lnSpc>
              <a:buClr>
                <a:srgbClr val="0341DD"/>
              </a:buClr>
              <a:buSzPct val="100000"/>
              <a:buNone/>
              <a:defRPr/>
            </a:pPr>
            <a:endParaRPr lang="it-IT" sz="2000" dirty="0" smtClean="0">
              <a:latin typeface="Arial Narrow"/>
              <a:cs typeface="Arial Narrow"/>
            </a:endParaRPr>
          </a:p>
          <a:p>
            <a:pPr marL="609600" indent="-609600" eaLnBrk="1" hangingPunct="1">
              <a:lnSpc>
                <a:spcPct val="80000"/>
              </a:lnSpc>
              <a:buClr>
                <a:srgbClr val="0341DD"/>
              </a:buClr>
              <a:buSzPct val="100000"/>
              <a:buFont typeface="Wingdings" pitchFamily="2" charset="2"/>
              <a:buChar char="§"/>
              <a:defRPr/>
            </a:pPr>
            <a:r>
              <a:rPr lang="it-IT" sz="2000" dirty="0" smtClean="0">
                <a:latin typeface="Arial Narrow"/>
                <a:cs typeface="Arial Narrow"/>
              </a:rPr>
              <a:t>Prima di terapia con radioiodio</a:t>
            </a:r>
          </a:p>
          <a:p>
            <a:pPr marL="609600" indent="-609600" eaLnBrk="1" hangingPunct="1">
              <a:lnSpc>
                <a:spcPct val="80000"/>
              </a:lnSpc>
              <a:buClr>
                <a:srgbClr val="0341DD"/>
              </a:buClr>
              <a:buSzPct val="100000"/>
              <a:buFont typeface="Wingdings" pitchFamily="2" charset="2"/>
              <a:buChar char="§"/>
              <a:defRPr/>
            </a:pPr>
            <a:endParaRPr lang="it-IT" sz="2000" dirty="0" smtClean="0">
              <a:latin typeface="Arial Narrow"/>
              <a:cs typeface="Arial Narrow"/>
            </a:endParaRPr>
          </a:p>
          <a:p>
            <a:pPr marL="609600" indent="-609600" eaLnBrk="1" hangingPunct="1">
              <a:lnSpc>
                <a:spcPct val="80000"/>
              </a:lnSpc>
              <a:buClr>
                <a:srgbClr val="0341DD"/>
              </a:buClr>
              <a:buSzPct val="100000"/>
              <a:buFont typeface="Wingdings" pitchFamily="2" charset="2"/>
              <a:buChar char="§"/>
              <a:defRPr/>
            </a:pPr>
            <a:r>
              <a:rPr lang="it-IT" sz="2000" dirty="0" err="1" smtClean="0">
                <a:latin typeface="Arial Narrow"/>
                <a:cs typeface="Arial Narrow"/>
              </a:rPr>
              <a:t>Follow</a:t>
            </a:r>
            <a:r>
              <a:rPr lang="it-IT" sz="2000" dirty="0" smtClean="0">
                <a:latin typeface="Arial Narrow"/>
                <a:cs typeface="Arial Narrow"/>
              </a:rPr>
              <a:t> up delle tireopatie solo se effettivamente necessaria</a:t>
            </a:r>
          </a:p>
        </p:txBody>
      </p:sp>
    </p:spTree>
    <p:extLst>
      <p:ext uri="{BB962C8B-B14F-4D97-AF65-F5344CB8AC3E}">
        <p14:creationId xmlns:p14="http://schemas.microsoft.com/office/powerpoint/2010/main" xmlns="" val="451781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0" y="216496"/>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 </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Da non effettuare se:</a:t>
            </a:r>
          </a:p>
        </p:txBody>
      </p:sp>
      <p:sp>
        <p:nvSpPr>
          <p:cNvPr id="316419" name="Rectangle 3"/>
          <p:cNvSpPr>
            <a:spLocks noGrp="1" noChangeArrowheads="1"/>
          </p:cNvSpPr>
          <p:nvPr>
            <p:ph type="body" idx="1"/>
          </p:nvPr>
        </p:nvSpPr>
        <p:spPr>
          <a:xfrm>
            <a:off x="238125" y="2061244"/>
            <a:ext cx="8770232" cy="4034756"/>
          </a:xfrm>
          <a:solidFill>
            <a:srgbClr val="F2F2F2"/>
          </a:solidFill>
        </p:spPr>
        <p:txBody>
          <a:bodyPr>
            <a:noAutofit/>
          </a:bodyPr>
          <a:lstStyle/>
          <a:p>
            <a:pPr>
              <a:buClr>
                <a:srgbClr val="0341DD"/>
              </a:buClr>
              <a:defRPr/>
            </a:pPr>
            <a:r>
              <a:rPr lang="it-IT" sz="2400" dirty="0" smtClean="0">
                <a:latin typeface="Arial Narrow"/>
                <a:cs typeface="Arial Narrow"/>
              </a:rPr>
              <a:t>Terapia sostitutiva in atto a dosaggio adeguato</a:t>
            </a:r>
          </a:p>
          <a:p>
            <a:pPr>
              <a:buClr>
                <a:srgbClr val="0341DD"/>
              </a:buClr>
              <a:defRPr/>
            </a:pPr>
            <a:endParaRPr lang="it-IT" sz="2400" dirty="0" smtClean="0">
              <a:latin typeface="Arial Narrow"/>
              <a:cs typeface="Arial Narrow"/>
            </a:endParaRPr>
          </a:p>
          <a:p>
            <a:pPr>
              <a:buClr>
                <a:srgbClr val="0341DD"/>
              </a:buClr>
              <a:defRPr/>
            </a:pPr>
            <a:r>
              <a:rPr lang="it-IT" sz="2400" dirty="0" smtClean="0">
                <a:latin typeface="Arial Narrow"/>
                <a:cs typeface="Arial Narrow"/>
              </a:rPr>
              <a:t>Espansione del pool degli ioduri (MDC radiologici, medicazioni con sostanze iodate, cibi ad elevato tenore di iodio come alghe marine e crostacei, crema anticellulite)</a:t>
            </a:r>
          </a:p>
          <a:p>
            <a:pPr>
              <a:buClr>
                <a:srgbClr val="0341DD"/>
              </a:buClr>
              <a:defRPr/>
            </a:pPr>
            <a:endParaRPr lang="it-IT" sz="2400" dirty="0" smtClean="0">
              <a:latin typeface="Arial Narrow"/>
              <a:cs typeface="Arial Narrow"/>
            </a:endParaRPr>
          </a:p>
          <a:p>
            <a:pPr>
              <a:buClr>
                <a:srgbClr val="0341DD"/>
              </a:buClr>
              <a:defRPr/>
            </a:pPr>
            <a:r>
              <a:rPr lang="it-IT" sz="2400" dirty="0" smtClean="0">
                <a:latin typeface="Arial Narrow"/>
                <a:cs typeface="Arial Narrow"/>
              </a:rPr>
              <a:t>Terapia con </a:t>
            </a:r>
            <a:r>
              <a:rPr lang="it-IT" sz="2400" dirty="0" err="1" smtClean="0">
                <a:latin typeface="Arial Narrow"/>
                <a:cs typeface="Arial Narrow"/>
              </a:rPr>
              <a:t>Amiodarone</a:t>
            </a:r>
            <a:endParaRPr lang="it-IT" sz="2400" dirty="0" smtClean="0">
              <a:latin typeface="Arial Narrow"/>
              <a:cs typeface="Arial Narrow"/>
            </a:endParaRPr>
          </a:p>
          <a:p>
            <a:pPr>
              <a:buClr>
                <a:srgbClr val="0341DD"/>
              </a:buClr>
              <a:defRPr/>
            </a:pPr>
            <a:endParaRPr lang="it-IT" sz="2400" dirty="0" smtClean="0">
              <a:latin typeface="Arial Narrow"/>
              <a:cs typeface="Arial Narrow"/>
            </a:endParaRPr>
          </a:p>
          <a:p>
            <a:pPr>
              <a:buClr>
                <a:srgbClr val="0341DD"/>
              </a:buClr>
              <a:defRPr/>
            </a:pPr>
            <a:r>
              <a:rPr lang="it-IT" sz="2400" dirty="0" smtClean="0">
                <a:latin typeface="Arial Narrow"/>
                <a:cs typeface="Arial Narrow"/>
              </a:rPr>
              <a:t>Gravidanza</a:t>
            </a:r>
          </a:p>
        </p:txBody>
      </p:sp>
    </p:spTree>
    <p:extLst>
      <p:ext uri="{BB962C8B-B14F-4D97-AF65-F5344CB8AC3E}">
        <p14:creationId xmlns:p14="http://schemas.microsoft.com/office/powerpoint/2010/main" xmlns="" val="850023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caldo</a:t>
            </a:r>
          </a:p>
        </p:txBody>
      </p:sp>
      <p:sp>
        <p:nvSpPr>
          <p:cNvPr id="310276" name="Text Box 4"/>
          <p:cNvSpPr txBox="1">
            <a:spLocks noChangeArrowheads="1"/>
          </p:cNvSpPr>
          <p:nvPr/>
        </p:nvSpPr>
        <p:spPr bwMode="auto">
          <a:xfrm>
            <a:off x="611188" y="3403600"/>
            <a:ext cx="165735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Maschio</a:t>
            </a:r>
          </a:p>
          <a:p>
            <a:pPr>
              <a:defRPr/>
            </a:pPr>
            <a:r>
              <a:rPr lang="it-IT" dirty="0">
                <a:latin typeface="Arial" charset="0"/>
                <a:ea typeface="ＭＳ Ｐゴシック" charset="0"/>
              </a:rPr>
              <a:t>67 anni</a:t>
            </a:r>
          </a:p>
          <a:p>
            <a:pPr>
              <a:defRPr/>
            </a:pPr>
            <a:r>
              <a:rPr lang="it-IT" dirty="0">
                <a:latin typeface="Arial" charset="0"/>
                <a:ea typeface="ＭＳ Ｐゴシック" charset="0"/>
              </a:rPr>
              <a:t>fT3 3.7</a:t>
            </a:r>
          </a:p>
          <a:p>
            <a:pPr>
              <a:defRPr/>
            </a:pPr>
            <a:r>
              <a:rPr lang="it-IT" dirty="0">
                <a:latin typeface="Arial" charset="0"/>
                <a:ea typeface="ＭＳ Ｐゴシック" charset="0"/>
              </a:rPr>
              <a:t>fT4 8</a:t>
            </a:r>
          </a:p>
          <a:p>
            <a:pPr>
              <a:defRPr/>
            </a:pPr>
            <a:r>
              <a:rPr lang="it-IT" dirty="0">
                <a:latin typeface="Arial" charset="0"/>
                <a:ea typeface="ＭＳ Ｐゴシック" charset="0"/>
              </a:rPr>
              <a:t>TSH 0.4</a:t>
            </a:r>
          </a:p>
        </p:txBody>
      </p:sp>
      <p:pic>
        <p:nvPicPr>
          <p:cNvPr id="310278" name="Picture 6" descr="arena gennaro"/>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268538" y="1646238"/>
            <a:ext cx="5040312" cy="5040312"/>
          </a:xfrm>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7398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6" name="Rectangle 8"/>
          <p:cNvSpPr>
            <a:spLocks noGrp="1" noChangeArrowheads="1"/>
          </p:cNvSpPr>
          <p:nvPr>
            <p:ph type="title"/>
          </p:nvPr>
        </p:nvSpPr>
        <p:spPr>
          <a:xfrm>
            <a:off x="0" y="2"/>
            <a:ext cx="9144000" cy="1268413"/>
          </a:xfrm>
        </p:spPr>
        <p:txBody>
          <a:bodyPr/>
          <a:lstStyle/>
          <a:p>
            <a:pPr eaLnBrk="1" hangingPunct="1">
              <a:defRPr/>
            </a:pPr>
            <a:r>
              <a:rPr lang="it-IT" sz="3800" b="1" dirty="0" smtClean="0">
                <a:solidFill>
                  <a:srgbClr val="00CCFF"/>
                </a:solidFill>
                <a:latin typeface="Arial Narrow"/>
                <a:cs typeface="Arial Narrow"/>
              </a:rPr>
              <a:t>SCINTIGRAFIA TIROIDEA</a:t>
            </a:r>
            <a:br>
              <a:rPr lang="it-IT" sz="3800" b="1" dirty="0" smtClean="0">
                <a:solidFill>
                  <a:srgbClr val="00CCFF"/>
                </a:solidFill>
                <a:latin typeface="Arial Narrow"/>
                <a:cs typeface="Arial Narrow"/>
              </a:rPr>
            </a:br>
            <a:r>
              <a:rPr lang="it-IT" sz="3800" b="1" dirty="0" smtClean="0">
                <a:solidFill>
                  <a:srgbClr val="00CCFF"/>
                </a:solidFill>
                <a:latin typeface="Arial Narrow"/>
                <a:cs typeface="Arial Narrow"/>
              </a:rPr>
              <a:t>il nodulo caldo</a:t>
            </a:r>
          </a:p>
        </p:txBody>
      </p:sp>
      <p:pic>
        <p:nvPicPr>
          <p:cNvPr id="150532" name="Picture 4" descr="morandi"/>
          <p:cNvPicPr>
            <a:picLocks noGrp="1" noChangeAspect="1" noChangeArrowheads="1"/>
          </p:cNvPicPr>
          <p:nvPr>
            <p:ph sz="half" idx="1"/>
          </p:nvPr>
        </p:nvPicPr>
        <p:blipFill>
          <a:blip r:embed="rId4" cstate="print"/>
          <a:srcRect/>
          <a:stretch>
            <a:fillRect/>
          </a:stretch>
        </p:blipFill>
        <p:spPr>
          <a:xfrm>
            <a:off x="684214" y="1557340"/>
            <a:ext cx="3671887" cy="3671887"/>
          </a:xfrm>
          <a:noFill/>
        </p:spPr>
      </p:pic>
      <p:graphicFrame>
        <p:nvGraphicFramePr>
          <p:cNvPr id="35843" name="Object 7"/>
          <p:cNvGraphicFramePr>
            <a:graphicFrameLocks noGrp="1" noChangeAspect="1"/>
          </p:cNvGraphicFramePr>
          <p:nvPr>
            <p:ph sz="half" idx="2"/>
          </p:nvPr>
        </p:nvGraphicFramePr>
        <p:xfrm>
          <a:off x="4716463" y="1268415"/>
          <a:ext cx="3867150" cy="3959225"/>
        </p:xfrm>
        <a:graphic>
          <a:graphicData uri="http://schemas.openxmlformats.org/presentationml/2006/ole">
            <p:oleObj spid="_x0000_s1041" name="Fotografia di Photo Editor" r:id="rId5" imgW="9523810" imgH="9752381" progId="">
              <p:embed/>
            </p:oleObj>
          </a:graphicData>
        </a:graphic>
      </p:graphicFrame>
      <p:sp>
        <p:nvSpPr>
          <p:cNvPr id="150541" name="Text Box 13"/>
          <p:cNvSpPr txBox="1">
            <a:spLocks noChangeArrowheads="1"/>
          </p:cNvSpPr>
          <p:nvPr/>
        </p:nvSpPr>
        <p:spPr bwMode="auto">
          <a:xfrm>
            <a:off x="4716463" y="1196977"/>
            <a:ext cx="4032250" cy="36933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it-IT">
              <a:latin typeface="Arial" charset="0"/>
              <a:ea typeface="ＭＳ Ｐゴシック" charset="0"/>
            </a:endParaRPr>
          </a:p>
        </p:txBody>
      </p:sp>
      <p:sp>
        <p:nvSpPr>
          <p:cNvPr id="150542" name="Text Box 14"/>
          <p:cNvSpPr txBox="1">
            <a:spLocks noChangeArrowheads="1"/>
          </p:cNvSpPr>
          <p:nvPr/>
        </p:nvSpPr>
        <p:spPr bwMode="auto">
          <a:xfrm>
            <a:off x="663576" y="5286388"/>
            <a:ext cx="369252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Femmina</a:t>
            </a:r>
          </a:p>
          <a:p>
            <a:pPr>
              <a:defRPr/>
            </a:pPr>
            <a:r>
              <a:rPr lang="it-IT" dirty="0">
                <a:latin typeface="Arial" charset="0"/>
                <a:ea typeface="ＭＳ Ｐゴシック" charset="0"/>
              </a:rPr>
              <a:t>52 anni</a:t>
            </a:r>
          </a:p>
          <a:p>
            <a:pPr>
              <a:defRPr/>
            </a:pPr>
            <a:r>
              <a:rPr lang="it-IT" dirty="0">
                <a:latin typeface="Arial" charset="0"/>
                <a:ea typeface="ＭＳ Ｐゴシック" charset="0"/>
              </a:rPr>
              <a:t>Ipertiroidismo subclinico</a:t>
            </a:r>
          </a:p>
          <a:p>
            <a:pPr>
              <a:defRPr/>
            </a:pPr>
            <a:r>
              <a:rPr lang="it-IT" dirty="0">
                <a:latin typeface="Arial" charset="0"/>
                <a:ea typeface="ＭＳ Ｐゴシック" charset="0"/>
              </a:rPr>
              <a:t>fT3 4     fT4  8.5    TSH </a:t>
            </a:r>
            <a:r>
              <a:rPr lang="it-IT" dirty="0">
                <a:latin typeface="Arial" charset="0"/>
                <a:ea typeface="ＭＳ Ｐゴシック" charset="0"/>
                <a:cs typeface="Arial" charset="0"/>
              </a:rPr>
              <a:t>0.2</a:t>
            </a:r>
          </a:p>
        </p:txBody>
      </p:sp>
    </p:spTree>
    <p:extLst>
      <p:ext uri="{BB962C8B-B14F-4D97-AF65-F5344CB8AC3E}">
        <p14:creationId xmlns:p14="http://schemas.microsoft.com/office/powerpoint/2010/main" xmlns="" val="42289351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caldo</a:t>
            </a:r>
          </a:p>
        </p:txBody>
      </p:sp>
      <p:graphicFrame>
        <p:nvGraphicFramePr>
          <p:cNvPr id="37890" name="Object 3"/>
          <p:cNvGraphicFramePr>
            <a:graphicFrameLocks noGrp="1" noChangeAspect="1"/>
          </p:cNvGraphicFramePr>
          <p:nvPr>
            <p:ph idx="1"/>
          </p:nvPr>
        </p:nvGraphicFramePr>
        <p:xfrm>
          <a:off x="2320925" y="1628777"/>
          <a:ext cx="4772025" cy="5084763"/>
        </p:xfrm>
        <a:graphic>
          <a:graphicData uri="http://schemas.openxmlformats.org/presentationml/2006/ole">
            <p:oleObj spid="_x0000_s2064" name="Fotografia di Photo Editor" r:id="rId4" imgW="2438095" imgH="2438095" progId="">
              <p:embed/>
            </p:oleObj>
          </a:graphicData>
        </a:graphic>
      </p:graphicFrame>
      <p:sp>
        <p:nvSpPr>
          <p:cNvPr id="156678" name="Text Box 6"/>
          <p:cNvSpPr txBox="1">
            <a:spLocks noChangeArrowheads="1"/>
          </p:cNvSpPr>
          <p:nvPr/>
        </p:nvSpPr>
        <p:spPr bwMode="auto">
          <a:xfrm>
            <a:off x="611189" y="3403600"/>
            <a:ext cx="1728787"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Maschio</a:t>
            </a:r>
          </a:p>
          <a:p>
            <a:pPr>
              <a:defRPr/>
            </a:pPr>
            <a:r>
              <a:rPr lang="it-IT" dirty="0">
                <a:latin typeface="Arial" charset="0"/>
                <a:ea typeface="ＭＳ Ｐゴシック" charset="0"/>
              </a:rPr>
              <a:t>63 anni</a:t>
            </a:r>
          </a:p>
          <a:p>
            <a:pPr>
              <a:defRPr/>
            </a:pPr>
            <a:r>
              <a:rPr lang="it-IT" dirty="0">
                <a:latin typeface="Arial" charset="0"/>
                <a:ea typeface="ＭＳ Ｐゴシック" charset="0"/>
              </a:rPr>
              <a:t>fT3 4</a:t>
            </a:r>
          </a:p>
          <a:p>
            <a:pPr>
              <a:defRPr/>
            </a:pPr>
            <a:r>
              <a:rPr lang="it-IT" dirty="0">
                <a:latin typeface="Arial" charset="0"/>
                <a:ea typeface="ＭＳ Ｐゴシック" charset="0"/>
              </a:rPr>
              <a:t>fT4  1.19</a:t>
            </a:r>
          </a:p>
          <a:p>
            <a:pPr>
              <a:defRPr/>
            </a:pPr>
            <a:r>
              <a:rPr lang="it-IT" dirty="0">
                <a:latin typeface="Arial" charset="0"/>
                <a:ea typeface="ＭＳ Ｐゴシック" charset="0"/>
              </a:rPr>
              <a:t>TSH 0.01</a:t>
            </a:r>
          </a:p>
        </p:txBody>
      </p:sp>
      <p:sp>
        <p:nvSpPr>
          <p:cNvPr id="156679" name="Line 7"/>
          <p:cNvSpPr>
            <a:spLocks noChangeShapeType="1"/>
          </p:cNvSpPr>
          <p:nvPr/>
        </p:nvSpPr>
        <p:spPr bwMode="auto">
          <a:xfrm flipH="1" flipV="1">
            <a:off x="5292726" y="4221165"/>
            <a:ext cx="574675" cy="5032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56680" name="Line 8"/>
          <p:cNvSpPr>
            <a:spLocks noChangeShapeType="1"/>
          </p:cNvSpPr>
          <p:nvPr/>
        </p:nvSpPr>
        <p:spPr bwMode="auto">
          <a:xfrm flipH="1" flipV="1">
            <a:off x="5364163" y="3500439"/>
            <a:ext cx="863600" cy="730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56681" name="Line 9"/>
          <p:cNvSpPr>
            <a:spLocks noChangeShapeType="1"/>
          </p:cNvSpPr>
          <p:nvPr/>
        </p:nvSpPr>
        <p:spPr bwMode="auto">
          <a:xfrm flipV="1">
            <a:off x="3781425" y="4437065"/>
            <a:ext cx="503238" cy="5048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Tree>
    <p:extLst>
      <p:ext uri="{BB962C8B-B14F-4D97-AF65-F5344CB8AC3E}">
        <p14:creationId xmlns:p14="http://schemas.microsoft.com/office/powerpoint/2010/main" xmlns="" val="4203871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6680"/>
                                        </p:tgtEl>
                                        <p:attrNameLst>
                                          <p:attrName>style.visibility</p:attrName>
                                        </p:attrNameLst>
                                      </p:cBhvr>
                                      <p:to>
                                        <p:strVal val="visible"/>
                                      </p:to>
                                    </p:set>
                                    <p:animEffect transition="in" filter="wipe(down)">
                                      <p:cBhvr>
                                        <p:cTn id="7" dur="500"/>
                                        <p:tgtEl>
                                          <p:spTgt spid="156680"/>
                                        </p:tgtEl>
                                      </p:cBhvr>
                                    </p:animEffect>
                                  </p:childTnLst>
                                </p:cTn>
                              </p:par>
                              <p:par>
                                <p:cTn id="8" presetID="22" presetClass="entr" presetSubtype="4" fill="hold" nodeType="withEffect">
                                  <p:stCondLst>
                                    <p:cond delay="0"/>
                                  </p:stCondLst>
                                  <p:childTnLst>
                                    <p:set>
                                      <p:cBhvr>
                                        <p:cTn id="9" dur="1" fill="hold">
                                          <p:stCondLst>
                                            <p:cond delay="0"/>
                                          </p:stCondLst>
                                        </p:cTn>
                                        <p:tgtEl>
                                          <p:spTgt spid="156679"/>
                                        </p:tgtEl>
                                        <p:attrNameLst>
                                          <p:attrName>style.visibility</p:attrName>
                                        </p:attrNameLst>
                                      </p:cBhvr>
                                      <p:to>
                                        <p:strVal val="visible"/>
                                      </p:to>
                                    </p:set>
                                    <p:animEffect transition="in" filter="wipe(down)">
                                      <p:cBhvr>
                                        <p:cTn id="10" dur="500"/>
                                        <p:tgtEl>
                                          <p:spTgt spid="156679"/>
                                        </p:tgtEl>
                                      </p:cBhvr>
                                    </p:animEffect>
                                  </p:childTnLst>
                                </p:cTn>
                              </p:par>
                              <p:par>
                                <p:cTn id="11" presetID="22" presetClass="entr" presetSubtype="4" fill="hold" nodeType="withEffect">
                                  <p:stCondLst>
                                    <p:cond delay="0"/>
                                  </p:stCondLst>
                                  <p:childTnLst>
                                    <p:set>
                                      <p:cBhvr>
                                        <p:cTn id="12" dur="1" fill="hold">
                                          <p:stCondLst>
                                            <p:cond delay="0"/>
                                          </p:stCondLst>
                                        </p:cTn>
                                        <p:tgtEl>
                                          <p:spTgt spid="156681"/>
                                        </p:tgtEl>
                                        <p:attrNameLst>
                                          <p:attrName>style.visibility</p:attrName>
                                        </p:attrNameLst>
                                      </p:cBhvr>
                                      <p:to>
                                        <p:strVal val="visible"/>
                                      </p:to>
                                    </p:set>
                                    <p:animEffect transition="in" filter="wipe(down)">
                                      <p:cBhvr>
                                        <p:cTn id="13" dur="500"/>
                                        <p:tgtEl>
                                          <p:spTgt spid="156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Grp="1" noChangeArrowheads="1"/>
          </p:cNvSpPr>
          <p:nvPr>
            <p:ph type="title"/>
          </p:nvPr>
        </p:nvSpPr>
        <p:spPr>
          <a:xfrm>
            <a:off x="-111125" y="2"/>
            <a:ext cx="9255125"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caldo</a:t>
            </a:r>
          </a:p>
        </p:txBody>
      </p:sp>
      <p:sp>
        <p:nvSpPr>
          <p:cNvPr id="129031" name="Text Box 7"/>
          <p:cNvSpPr txBox="1">
            <a:spLocks noChangeArrowheads="1"/>
          </p:cNvSpPr>
          <p:nvPr/>
        </p:nvSpPr>
        <p:spPr bwMode="auto">
          <a:xfrm>
            <a:off x="5005388" y="2381251"/>
            <a:ext cx="3887787"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buClr>
                <a:srgbClr val="0341DD"/>
              </a:buClr>
              <a:buFontTx/>
              <a:buChar char="•"/>
              <a:defRPr/>
            </a:pPr>
            <a:r>
              <a:rPr lang="it-IT" sz="2400" dirty="0">
                <a:latin typeface="Arial" charset="0"/>
                <a:ea typeface="ＭＳ Ｐゴシック" charset="0"/>
              </a:rPr>
              <a:t>Adenoma autonomo</a:t>
            </a:r>
          </a:p>
          <a:p>
            <a:pPr>
              <a:buClr>
                <a:srgbClr val="0341DD"/>
              </a:buClr>
              <a:buFontTx/>
              <a:buChar char="•"/>
              <a:defRPr/>
            </a:pPr>
            <a:endParaRPr lang="it-IT" sz="2400" dirty="0">
              <a:latin typeface="Arial" charset="0"/>
              <a:ea typeface="ＭＳ Ｐゴシック" charset="0"/>
            </a:endParaRPr>
          </a:p>
          <a:p>
            <a:pPr>
              <a:buClr>
                <a:srgbClr val="0341DD"/>
              </a:buClr>
              <a:buFontTx/>
              <a:buChar char="•"/>
              <a:defRPr/>
            </a:pPr>
            <a:r>
              <a:rPr lang="it-IT" sz="2400" dirty="0">
                <a:latin typeface="Arial" charset="0"/>
                <a:ea typeface="ＭＳ Ｐゴシック" charset="0"/>
              </a:rPr>
              <a:t>Gozzo </a:t>
            </a:r>
            <a:r>
              <a:rPr lang="it-IT" sz="2400" dirty="0" err="1">
                <a:latin typeface="Arial" charset="0"/>
                <a:ea typeface="ＭＳ Ｐゴシック" charset="0"/>
              </a:rPr>
              <a:t>multinodulare</a:t>
            </a:r>
            <a:endParaRPr lang="it-IT" sz="2400" dirty="0">
              <a:latin typeface="Arial" charset="0"/>
              <a:ea typeface="ＭＳ Ｐゴシック" charset="0"/>
            </a:endParaRPr>
          </a:p>
          <a:p>
            <a:pPr>
              <a:buClr>
                <a:srgbClr val="0341DD"/>
              </a:buClr>
              <a:defRPr/>
            </a:pPr>
            <a:r>
              <a:rPr lang="it-IT" sz="2400" dirty="0">
                <a:latin typeface="Arial" charset="0"/>
                <a:ea typeface="ＭＳ Ｐゴシック" charset="0"/>
              </a:rPr>
              <a:t>  iperfunzionante</a:t>
            </a:r>
          </a:p>
        </p:txBody>
      </p:sp>
      <p:sp>
        <p:nvSpPr>
          <p:cNvPr id="129034" name="Text Box 10"/>
          <p:cNvSpPr txBox="1">
            <a:spLocks noChangeArrowheads="1"/>
          </p:cNvSpPr>
          <p:nvPr/>
        </p:nvSpPr>
        <p:spPr bwMode="auto">
          <a:xfrm>
            <a:off x="1619250" y="5718177"/>
            <a:ext cx="213381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b="1" dirty="0">
                <a:latin typeface="Arial" charset="0"/>
                <a:ea typeface="ＭＳ Ｐゴシック" charset="0"/>
              </a:rPr>
              <a:t>Nodulo caldo</a:t>
            </a:r>
          </a:p>
        </p:txBody>
      </p:sp>
      <p:sp>
        <p:nvSpPr>
          <p:cNvPr id="129035" name="Line 11"/>
          <p:cNvSpPr>
            <a:spLocks noChangeShapeType="1"/>
          </p:cNvSpPr>
          <p:nvPr/>
        </p:nvSpPr>
        <p:spPr bwMode="auto">
          <a:xfrm>
            <a:off x="4211639" y="6021388"/>
            <a:ext cx="936625"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29036" name="Text Box 12"/>
          <p:cNvSpPr txBox="1">
            <a:spLocks noChangeArrowheads="1"/>
          </p:cNvSpPr>
          <p:nvPr/>
        </p:nvSpPr>
        <p:spPr bwMode="auto">
          <a:xfrm>
            <a:off x="5651499" y="5708651"/>
            <a:ext cx="24249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b="1" dirty="0">
                <a:solidFill>
                  <a:srgbClr val="FF0000"/>
                </a:solidFill>
                <a:latin typeface="Arial" charset="0"/>
                <a:ea typeface="ＭＳ Ｐゴシック" charset="0"/>
              </a:rPr>
              <a:t>No agoaspirato</a:t>
            </a:r>
          </a:p>
        </p:txBody>
      </p:sp>
      <p:pic>
        <p:nvPicPr>
          <p:cNvPr id="129038" name="Picture 14" descr="arena gennaro"/>
          <p:cNvPicPr>
            <a:picLocks noGrp="1" noChangeAspect="1" noChangeArrowheads="1"/>
          </p:cNvPicPr>
          <p:nvPr>
            <p:ph idx="1"/>
          </p:nvPr>
        </p:nvPicPr>
        <p:blipFill>
          <a:blip r:embed="rId2" cstate="print"/>
          <a:srcRect/>
          <a:stretch>
            <a:fillRect/>
          </a:stretch>
        </p:blipFill>
        <p:spPr>
          <a:xfrm>
            <a:off x="684213" y="1557340"/>
            <a:ext cx="3887787" cy="3887787"/>
          </a:xfrm>
          <a:noFill/>
        </p:spPr>
      </p:pic>
    </p:spTree>
    <p:extLst>
      <p:ext uri="{BB962C8B-B14F-4D97-AF65-F5344CB8AC3E}">
        <p14:creationId xmlns:p14="http://schemas.microsoft.com/office/powerpoint/2010/main" xmlns="" val="3903324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31"/>
                                        </p:tgtEl>
                                        <p:attrNameLst>
                                          <p:attrName>style.visibility</p:attrName>
                                        </p:attrNameLst>
                                      </p:cBhvr>
                                      <p:to>
                                        <p:strVal val="visible"/>
                                      </p:to>
                                    </p:set>
                                    <p:anim calcmode="lin" valueType="num">
                                      <p:cBhvr additive="base">
                                        <p:cTn id="7" dur="500" fill="hold"/>
                                        <p:tgtEl>
                                          <p:spTgt spid="129031"/>
                                        </p:tgtEl>
                                        <p:attrNameLst>
                                          <p:attrName>ppt_x</p:attrName>
                                        </p:attrNameLst>
                                      </p:cBhvr>
                                      <p:tavLst>
                                        <p:tav tm="0">
                                          <p:val>
                                            <p:strVal val="#ppt_x"/>
                                          </p:val>
                                        </p:tav>
                                        <p:tav tm="100000">
                                          <p:val>
                                            <p:strVal val="#ppt_x"/>
                                          </p:val>
                                        </p:tav>
                                      </p:tavLst>
                                    </p:anim>
                                    <p:anim calcmode="lin" valueType="num">
                                      <p:cBhvr additive="base">
                                        <p:cTn id="8" dur="500" fill="hold"/>
                                        <p:tgtEl>
                                          <p:spTgt spid="1290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34"/>
                                        </p:tgtEl>
                                        <p:attrNameLst>
                                          <p:attrName>style.visibility</p:attrName>
                                        </p:attrNameLst>
                                      </p:cBhvr>
                                      <p:to>
                                        <p:strVal val="visible"/>
                                      </p:to>
                                    </p:set>
                                    <p:anim calcmode="lin" valueType="num">
                                      <p:cBhvr additive="base">
                                        <p:cTn id="11" dur="500" fill="hold"/>
                                        <p:tgtEl>
                                          <p:spTgt spid="129034"/>
                                        </p:tgtEl>
                                        <p:attrNameLst>
                                          <p:attrName>ppt_x</p:attrName>
                                        </p:attrNameLst>
                                      </p:cBhvr>
                                      <p:tavLst>
                                        <p:tav tm="0">
                                          <p:val>
                                            <p:strVal val="#ppt_x"/>
                                          </p:val>
                                        </p:tav>
                                        <p:tav tm="100000">
                                          <p:val>
                                            <p:strVal val="#ppt_x"/>
                                          </p:val>
                                        </p:tav>
                                      </p:tavLst>
                                    </p:anim>
                                    <p:anim calcmode="lin" valueType="num">
                                      <p:cBhvr additive="base">
                                        <p:cTn id="12" dur="500" fill="hold"/>
                                        <p:tgtEl>
                                          <p:spTgt spid="12903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9036"/>
                                        </p:tgtEl>
                                        <p:attrNameLst>
                                          <p:attrName>style.visibility</p:attrName>
                                        </p:attrNameLst>
                                      </p:cBhvr>
                                      <p:to>
                                        <p:strVal val="visible"/>
                                      </p:to>
                                    </p:set>
                                    <p:animEffect transition="in" filter="wipe(down)">
                                      <p:cBhvr>
                                        <p:cTn id="17" dur="500"/>
                                        <p:tgtEl>
                                          <p:spTgt spid="129036"/>
                                        </p:tgtEl>
                                      </p:cBhvr>
                                    </p:animEffect>
                                  </p:childTnLst>
                                </p:cTn>
                              </p:par>
                              <p:par>
                                <p:cTn id="18" presetID="22" presetClass="entr" presetSubtype="4" fill="hold" nodeType="withEffect">
                                  <p:stCondLst>
                                    <p:cond delay="0"/>
                                  </p:stCondLst>
                                  <p:childTnLst>
                                    <p:set>
                                      <p:cBhvr>
                                        <p:cTn id="19" dur="1" fill="hold">
                                          <p:stCondLst>
                                            <p:cond delay="0"/>
                                          </p:stCondLst>
                                        </p:cTn>
                                        <p:tgtEl>
                                          <p:spTgt spid="129035"/>
                                        </p:tgtEl>
                                        <p:attrNameLst>
                                          <p:attrName>style.visibility</p:attrName>
                                        </p:attrNameLst>
                                      </p:cBhvr>
                                      <p:to>
                                        <p:strVal val="visible"/>
                                      </p:to>
                                    </p:set>
                                    <p:animEffect transition="in" filter="wipe(down)">
                                      <p:cBhvr>
                                        <p:cTn id="20" dur="500"/>
                                        <p:tgtEl>
                                          <p:spTgt spid="129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p:bldP spid="129034" grpId="0"/>
      <p:bldP spid="1290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PET: il nodulo </a:t>
            </a:r>
            <a:r>
              <a:rPr lang="it-IT" sz="4000" b="1" dirty="0">
                <a:solidFill>
                  <a:srgbClr val="00CCFF"/>
                </a:solidFill>
                <a:latin typeface="Arial Narrow"/>
                <a:cs typeface="Arial Narrow"/>
              </a:rPr>
              <a:t> </a:t>
            </a:r>
            <a:r>
              <a:rPr lang="it-IT" sz="4000" b="1" dirty="0" smtClean="0">
                <a:solidFill>
                  <a:srgbClr val="00CCFF"/>
                </a:solidFill>
                <a:latin typeface="Arial Narrow"/>
                <a:cs typeface="Arial Narrow"/>
              </a:rPr>
              <a:t>caldo</a:t>
            </a:r>
          </a:p>
        </p:txBody>
      </p:sp>
      <p:sp>
        <p:nvSpPr>
          <p:cNvPr id="306180" name="Text Box 4"/>
          <p:cNvSpPr txBox="1">
            <a:spLocks noChangeArrowheads="1"/>
          </p:cNvSpPr>
          <p:nvPr/>
        </p:nvSpPr>
        <p:spPr bwMode="auto">
          <a:xfrm>
            <a:off x="611189" y="3403600"/>
            <a:ext cx="1584325"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Femmina</a:t>
            </a:r>
          </a:p>
          <a:p>
            <a:pPr>
              <a:defRPr/>
            </a:pPr>
            <a:r>
              <a:rPr lang="it-IT" dirty="0">
                <a:latin typeface="Arial" charset="0"/>
                <a:ea typeface="ＭＳ Ｐゴシック" charset="0"/>
              </a:rPr>
              <a:t>62 anni</a:t>
            </a:r>
          </a:p>
          <a:p>
            <a:pPr>
              <a:defRPr/>
            </a:pPr>
            <a:r>
              <a:rPr lang="it-IT" dirty="0">
                <a:latin typeface="Arial" charset="0"/>
                <a:ea typeface="ＭＳ Ｐゴシック" charset="0"/>
              </a:rPr>
              <a:t>fT3 2.9 </a:t>
            </a:r>
          </a:p>
          <a:p>
            <a:pPr>
              <a:defRPr/>
            </a:pPr>
            <a:r>
              <a:rPr lang="it-IT" dirty="0">
                <a:latin typeface="Arial" charset="0"/>
                <a:ea typeface="ＭＳ Ｐゴシック" charset="0"/>
              </a:rPr>
              <a:t>fT4  13.3</a:t>
            </a:r>
          </a:p>
          <a:p>
            <a:pPr>
              <a:defRPr/>
            </a:pPr>
            <a:r>
              <a:rPr lang="it-IT" dirty="0">
                <a:latin typeface="Arial" charset="0"/>
                <a:ea typeface="ＭＳ Ｐゴシック" charset="0"/>
              </a:rPr>
              <a:t>TSH 2.4</a:t>
            </a:r>
          </a:p>
        </p:txBody>
      </p:sp>
      <p:pic>
        <p:nvPicPr>
          <p:cNvPr id="40963" name="Picture 8"/>
          <p:cNvPicPr>
            <a:picLocks noChangeAspect="1" noChangeArrowheads="1"/>
          </p:cNvPicPr>
          <p:nvPr/>
        </p:nvPicPr>
        <p:blipFill>
          <a:blip r:embed="rId3" cstate="print"/>
          <a:srcRect/>
          <a:stretch>
            <a:fillRect/>
          </a:stretch>
        </p:blipFill>
        <p:spPr bwMode="auto">
          <a:xfrm>
            <a:off x="2192338" y="1285860"/>
            <a:ext cx="5187950" cy="5345112"/>
          </a:xfrm>
          <a:prstGeom prst="rect">
            <a:avLst/>
          </a:prstGeom>
          <a:noFill/>
          <a:ln w="9525">
            <a:noFill/>
            <a:miter lim="800000"/>
            <a:headEnd/>
            <a:tailEnd/>
          </a:ln>
        </p:spPr>
      </p:pic>
    </p:spTree>
    <p:extLst>
      <p:ext uri="{BB962C8B-B14F-4D97-AF65-F5344CB8AC3E}">
        <p14:creationId xmlns:p14="http://schemas.microsoft.com/office/powerpoint/2010/main" xmlns="" val="1110025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 y="1395004"/>
            <a:ext cx="9144000" cy="3599958"/>
          </a:xfrm>
          <a:prstGeom prst="rect">
            <a:avLst/>
          </a:prstGeom>
          <a:solidFill>
            <a:srgbClr val="D9D9D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0" y="1395004"/>
            <a:ext cx="9143999" cy="1528624"/>
          </a:xfrm>
          <a:prstGeom prst="rect">
            <a:avLst/>
          </a:prstGeom>
          <a:noFill/>
        </p:spPr>
        <p:txBody>
          <a:bodyPr wrap="square" rtlCol="0">
            <a:spAutoFit/>
          </a:bodyPr>
          <a:lstStyle/>
          <a:p>
            <a:pPr marL="109728" algn="ctr">
              <a:lnSpc>
                <a:spcPct val="120000"/>
              </a:lnSpc>
              <a:defRPr/>
            </a:pPr>
            <a:r>
              <a:rPr lang="it-IT" sz="8000" b="1" dirty="0" smtClean="0">
                <a:latin typeface="Arial Narrow"/>
                <a:cs typeface="Arial Narrow"/>
              </a:rPr>
              <a:t>CASO CLINICO</a:t>
            </a:r>
          </a:p>
        </p:txBody>
      </p:sp>
      <p:sp>
        <p:nvSpPr>
          <p:cNvPr id="5" name="CasellaDiTesto 4"/>
          <p:cNvSpPr txBox="1"/>
          <p:nvPr/>
        </p:nvSpPr>
        <p:spPr>
          <a:xfrm>
            <a:off x="0" y="3248041"/>
            <a:ext cx="9143999" cy="1277273"/>
          </a:xfrm>
          <a:prstGeom prst="rect">
            <a:avLst/>
          </a:prstGeom>
          <a:solidFill>
            <a:schemeClr val="bg1">
              <a:lumMod val="85000"/>
            </a:schemeClr>
          </a:solidFill>
        </p:spPr>
        <p:txBody>
          <a:bodyPr wrap="square" rtlCol="0">
            <a:spAutoFit/>
          </a:bodyPr>
          <a:lstStyle/>
          <a:p>
            <a:pPr marL="109728" algn="ctr">
              <a:lnSpc>
                <a:spcPct val="120000"/>
              </a:lnSpc>
              <a:defRPr/>
            </a:pPr>
            <a:r>
              <a:rPr lang="it-IT" sz="6600" b="1" dirty="0" smtClean="0">
                <a:latin typeface="Arial Narrow"/>
                <a:cs typeface="Arial Narrow"/>
              </a:rPr>
              <a:t>Nodulo Tiroideo</a:t>
            </a:r>
          </a:p>
        </p:txBody>
      </p:sp>
      <p:cxnSp>
        <p:nvCxnSpPr>
          <p:cNvPr id="6" name="Connettore 1 5"/>
          <p:cNvCxnSpPr/>
          <p:nvPr/>
        </p:nvCxnSpPr>
        <p:spPr>
          <a:xfrm>
            <a:off x="0" y="1395004"/>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 y="4994962"/>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1797086" y="5150227"/>
            <a:ext cx="5568909" cy="584776"/>
          </a:xfrm>
          <a:prstGeom prst="rect">
            <a:avLst/>
          </a:prstGeom>
          <a:noFill/>
        </p:spPr>
        <p:txBody>
          <a:bodyPr wrap="none" rtlCol="0">
            <a:spAutoFit/>
          </a:bodyPr>
          <a:lstStyle/>
          <a:p>
            <a:r>
              <a:rPr lang="it-IT" sz="3200" i="1" dirty="0" smtClean="0">
                <a:latin typeface="Arial Narrow"/>
                <a:cs typeface="Arial Narrow"/>
              </a:rPr>
              <a:t>Dr.ssa </a:t>
            </a:r>
            <a:r>
              <a:rPr lang="it-IT" sz="3200" i="1" dirty="0" err="1" smtClean="0">
                <a:latin typeface="Arial Narrow"/>
                <a:cs typeface="Arial Narrow"/>
              </a:rPr>
              <a:t>Rinaldis</a:t>
            </a:r>
            <a:r>
              <a:rPr lang="it-IT" sz="3200" i="1" dirty="0" smtClean="0">
                <a:latin typeface="Arial Narrow"/>
                <a:cs typeface="Arial Narrow"/>
              </a:rPr>
              <a:t> – Dr.ssa De Martino</a:t>
            </a:r>
            <a:endParaRPr lang="it-IT" sz="3200" i="1" dirty="0">
              <a:latin typeface="Arial Narrow"/>
              <a:cs typeface="Arial Narrow"/>
            </a:endParaRPr>
          </a:p>
        </p:txBody>
      </p:sp>
    </p:spTree>
    <p:extLst>
      <p:ext uri="{BB962C8B-B14F-4D97-AF65-F5344CB8AC3E}">
        <p14:creationId xmlns:p14="http://schemas.microsoft.com/office/powerpoint/2010/main" xmlns="" val="3220665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freddo</a:t>
            </a:r>
          </a:p>
        </p:txBody>
      </p:sp>
      <p:graphicFrame>
        <p:nvGraphicFramePr>
          <p:cNvPr id="21506" name="Object 3"/>
          <p:cNvGraphicFramePr>
            <a:graphicFrameLocks noGrp="1" noChangeAspect="1"/>
          </p:cNvGraphicFramePr>
          <p:nvPr>
            <p:ph sz="half" idx="2"/>
          </p:nvPr>
        </p:nvGraphicFramePr>
        <p:xfrm>
          <a:off x="2124076" y="1701802"/>
          <a:ext cx="5040313" cy="5040313"/>
        </p:xfrm>
        <a:graphic>
          <a:graphicData uri="http://schemas.openxmlformats.org/presentationml/2006/ole">
            <p:oleObj spid="_x0000_s3087" name="Fotografia di Photo Editor" r:id="rId4" imgW="2438095" imgH="2438095" progId="">
              <p:embed/>
            </p:oleObj>
          </a:graphicData>
        </a:graphic>
      </p:graphicFrame>
      <p:sp>
        <p:nvSpPr>
          <p:cNvPr id="159750" name="Text Box 6"/>
          <p:cNvSpPr txBox="1">
            <a:spLocks noChangeArrowheads="1"/>
          </p:cNvSpPr>
          <p:nvPr/>
        </p:nvSpPr>
        <p:spPr bwMode="auto">
          <a:xfrm>
            <a:off x="611189" y="3403600"/>
            <a:ext cx="1512887"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Femmina</a:t>
            </a:r>
          </a:p>
          <a:p>
            <a:pPr>
              <a:defRPr/>
            </a:pPr>
            <a:r>
              <a:rPr lang="it-IT" dirty="0">
                <a:latin typeface="Arial" charset="0"/>
                <a:ea typeface="ＭＳ Ｐゴシック" charset="0"/>
              </a:rPr>
              <a:t>77 anni</a:t>
            </a:r>
          </a:p>
          <a:p>
            <a:pPr>
              <a:defRPr/>
            </a:pPr>
            <a:r>
              <a:rPr lang="it-IT" dirty="0">
                <a:latin typeface="Arial" charset="0"/>
                <a:ea typeface="ＭＳ Ｐゴシック" charset="0"/>
              </a:rPr>
              <a:t>fT3   2.9</a:t>
            </a:r>
          </a:p>
          <a:p>
            <a:pPr>
              <a:defRPr/>
            </a:pPr>
            <a:r>
              <a:rPr lang="it-IT" dirty="0">
                <a:latin typeface="Arial" charset="0"/>
                <a:ea typeface="ＭＳ Ｐゴシック" charset="0"/>
              </a:rPr>
              <a:t>fT4   14.9</a:t>
            </a:r>
          </a:p>
          <a:p>
            <a:pPr>
              <a:defRPr/>
            </a:pPr>
            <a:r>
              <a:rPr lang="it-IT" dirty="0">
                <a:latin typeface="Arial" charset="0"/>
                <a:ea typeface="ＭＳ Ｐゴシック" charset="0"/>
              </a:rPr>
              <a:t>TSH 0.08</a:t>
            </a:r>
          </a:p>
        </p:txBody>
      </p:sp>
    </p:spTree>
    <p:extLst>
      <p:ext uri="{BB962C8B-B14F-4D97-AF65-F5344CB8AC3E}">
        <p14:creationId xmlns:p14="http://schemas.microsoft.com/office/powerpoint/2010/main" xmlns="" val="3751919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5" name="Rectangle 5"/>
          <p:cNvSpPr>
            <a:spLocks noGrp="1" noChangeArrowheads="1"/>
          </p:cNvSpPr>
          <p:nvPr>
            <p:ph type="title"/>
          </p:nvPr>
        </p:nvSpPr>
        <p:spPr>
          <a:xfrm>
            <a:off x="0" y="274638"/>
            <a:ext cx="9144000" cy="1143000"/>
          </a:xfrm>
        </p:spPr>
        <p:txBody>
          <a:bodyPr>
            <a:no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freddo</a:t>
            </a:r>
          </a:p>
        </p:txBody>
      </p:sp>
      <p:graphicFrame>
        <p:nvGraphicFramePr>
          <p:cNvPr id="23554" name="Object 4"/>
          <p:cNvGraphicFramePr>
            <a:graphicFrameLocks noGrp="1" noChangeAspect="1"/>
          </p:cNvGraphicFramePr>
          <p:nvPr>
            <p:ph idx="1"/>
          </p:nvPr>
        </p:nvGraphicFramePr>
        <p:xfrm>
          <a:off x="2124076" y="1701802"/>
          <a:ext cx="5040313" cy="5040313"/>
        </p:xfrm>
        <a:graphic>
          <a:graphicData uri="http://schemas.openxmlformats.org/presentationml/2006/ole">
            <p:oleObj spid="_x0000_s4110" name="Fotografia di Photo Editor" r:id="rId4" imgW="1219370" imgH="1219370" progId="">
              <p:embed/>
            </p:oleObj>
          </a:graphicData>
        </a:graphic>
      </p:graphicFrame>
      <p:sp>
        <p:nvSpPr>
          <p:cNvPr id="174087" name="Text Box 7"/>
          <p:cNvSpPr txBox="1">
            <a:spLocks noChangeArrowheads="1"/>
          </p:cNvSpPr>
          <p:nvPr/>
        </p:nvSpPr>
        <p:spPr bwMode="auto">
          <a:xfrm>
            <a:off x="611188" y="3403600"/>
            <a:ext cx="165735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Femmina</a:t>
            </a:r>
          </a:p>
          <a:p>
            <a:pPr>
              <a:defRPr/>
            </a:pPr>
            <a:r>
              <a:rPr lang="it-IT" dirty="0">
                <a:latin typeface="Arial" charset="0"/>
                <a:ea typeface="ＭＳ Ｐゴシック" charset="0"/>
              </a:rPr>
              <a:t>74 anni</a:t>
            </a:r>
          </a:p>
          <a:p>
            <a:pPr>
              <a:defRPr/>
            </a:pPr>
            <a:r>
              <a:rPr lang="it-IT" dirty="0">
                <a:latin typeface="Arial" charset="0"/>
                <a:ea typeface="ＭＳ Ｐゴシック" charset="0"/>
              </a:rPr>
              <a:t>fT3    6.2</a:t>
            </a:r>
          </a:p>
          <a:p>
            <a:pPr>
              <a:defRPr/>
            </a:pPr>
            <a:r>
              <a:rPr lang="it-IT" dirty="0">
                <a:latin typeface="Arial" charset="0"/>
                <a:ea typeface="ＭＳ Ｐゴシック" charset="0"/>
              </a:rPr>
              <a:t>fT4   16.5</a:t>
            </a:r>
          </a:p>
          <a:p>
            <a:pPr>
              <a:defRPr/>
            </a:pPr>
            <a:r>
              <a:rPr lang="it-IT" dirty="0">
                <a:latin typeface="Arial" charset="0"/>
                <a:ea typeface="ＭＳ Ｐゴシック" charset="0"/>
              </a:rPr>
              <a:t>TSH  </a:t>
            </a:r>
            <a:r>
              <a:rPr lang="it-IT" dirty="0">
                <a:latin typeface="Arial" charset="0"/>
                <a:ea typeface="ＭＳ Ｐゴシック" charset="0"/>
                <a:cs typeface="Arial" charset="0"/>
              </a:rPr>
              <a:t>0.01</a:t>
            </a:r>
            <a:r>
              <a:rPr lang="it-IT" dirty="0">
                <a:latin typeface="Arial" charset="0"/>
                <a:ea typeface="ＭＳ Ｐゴシック" charset="0"/>
              </a:rPr>
              <a:t> </a:t>
            </a:r>
          </a:p>
        </p:txBody>
      </p:sp>
    </p:spTree>
    <p:extLst>
      <p:ext uri="{BB962C8B-B14F-4D97-AF65-F5344CB8AC3E}">
        <p14:creationId xmlns:p14="http://schemas.microsoft.com/office/powerpoint/2010/main" xmlns="" val="11303769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freddo</a:t>
            </a:r>
          </a:p>
        </p:txBody>
      </p:sp>
      <p:sp>
        <p:nvSpPr>
          <p:cNvPr id="308228" name="Text Box 4"/>
          <p:cNvSpPr txBox="1">
            <a:spLocks noChangeArrowheads="1"/>
          </p:cNvSpPr>
          <p:nvPr/>
        </p:nvSpPr>
        <p:spPr bwMode="auto">
          <a:xfrm>
            <a:off x="611189" y="3403600"/>
            <a:ext cx="1728787"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femmina</a:t>
            </a:r>
          </a:p>
          <a:p>
            <a:pPr>
              <a:defRPr/>
            </a:pPr>
            <a:r>
              <a:rPr lang="it-IT" dirty="0">
                <a:latin typeface="Arial" charset="0"/>
                <a:ea typeface="ＭＳ Ｐゴシック" charset="0"/>
              </a:rPr>
              <a:t>52 anni</a:t>
            </a:r>
          </a:p>
          <a:p>
            <a:pPr>
              <a:defRPr/>
            </a:pPr>
            <a:r>
              <a:rPr lang="it-IT" dirty="0">
                <a:latin typeface="Arial" charset="0"/>
                <a:ea typeface="ＭＳ Ｐゴシック" charset="0"/>
              </a:rPr>
              <a:t>fT3 =3.2</a:t>
            </a:r>
          </a:p>
          <a:p>
            <a:pPr>
              <a:defRPr/>
            </a:pPr>
            <a:r>
              <a:rPr lang="it-IT" dirty="0">
                <a:latin typeface="Arial" charset="0"/>
                <a:ea typeface="ＭＳ Ｐゴシック" charset="0"/>
              </a:rPr>
              <a:t>fT4 = 14</a:t>
            </a:r>
          </a:p>
          <a:p>
            <a:pPr>
              <a:defRPr/>
            </a:pPr>
            <a:r>
              <a:rPr lang="it-IT" dirty="0">
                <a:latin typeface="Arial" charset="0"/>
                <a:ea typeface="ＭＳ Ｐゴシック" charset="0"/>
              </a:rPr>
              <a:t>TSH = 3</a:t>
            </a:r>
          </a:p>
        </p:txBody>
      </p:sp>
      <p:pic>
        <p:nvPicPr>
          <p:cNvPr id="308230" name="Picture 6" descr="bianco anna maria"/>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124075" y="1628775"/>
            <a:ext cx="5111750" cy="5113338"/>
          </a:xfrm>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96221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7" name="Rectangle 5"/>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freddo</a:t>
            </a:r>
          </a:p>
        </p:txBody>
      </p:sp>
      <p:graphicFrame>
        <p:nvGraphicFramePr>
          <p:cNvPr id="27650" name="Object 4"/>
          <p:cNvGraphicFramePr>
            <a:graphicFrameLocks noGrp="1" noChangeAspect="1"/>
          </p:cNvGraphicFramePr>
          <p:nvPr>
            <p:ph idx="1"/>
          </p:nvPr>
        </p:nvGraphicFramePr>
        <p:xfrm>
          <a:off x="2122489" y="1628775"/>
          <a:ext cx="5113337" cy="5113338"/>
        </p:xfrm>
        <a:graphic>
          <a:graphicData uri="http://schemas.openxmlformats.org/presentationml/2006/ole">
            <p:oleObj spid="_x0000_s5134" name="Fotografia di Photo Editor" r:id="rId4" imgW="2438095" imgH="2438095" progId="">
              <p:embed/>
            </p:oleObj>
          </a:graphicData>
        </a:graphic>
      </p:graphicFrame>
      <p:sp>
        <p:nvSpPr>
          <p:cNvPr id="177159" name="Text Box 7"/>
          <p:cNvSpPr txBox="1">
            <a:spLocks noChangeArrowheads="1"/>
          </p:cNvSpPr>
          <p:nvPr/>
        </p:nvSpPr>
        <p:spPr bwMode="auto">
          <a:xfrm>
            <a:off x="611188" y="3403600"/>
            <a:ext cx="1368425"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Maschio</a:t>
            </a:r>
          </a:p>
          <a:p>
            <a:pPr>
              <a:defRPr/>
            </a:pPr>
            <a:r>
              <a:rPr lang="it-IT" dirty="0">
                <a:latin typeface="Arial" charset="0"/>
                <a:ea typeface="ＭＳ Ｐゴシック" charset="0"/>
              </a:rPr>
              <a:t>46 anni</a:t>
            </a:r>
          </a:p>
          <a:p>
            <a:pPr>
              <a:defRPr/>
            </a:pPr>
            <a:r>
              <a:rPr lang="it-IT" dirty="0">
                <a:latin typeface="Arial" charset="0"/>
                <a:ea typeface="ＭＳ Ｐゴシック" charset="0"/>
              </a:rPr>
              <a:t>fT3  2.24</a:t>
            </a:r>
          </a:p>
          <a:p>
            <a:pPr>
              <a:defRPr/>
            </a:pPr>
            <a:r>
              <a:rPr lang="it-IT" dirty="0">
                <a:latin typeface="Arial" charset="0"/>
                <a:ea typeface="ＭＳ Ｐゴシック" charset="0"/>
              </a:rPr>
              <a:t>fT4  1.37</a:t>
            </a:r>
          </a:p>
          <a:p>
            <a:pPr>
              <a:defRPr/>
            </a:pPr>
            <a:r>
              <a:rPr lang="it-IT" dirty="0">
                <a:latin typeface="Arial" charset="0"/>
                <a:ea typeface="ＭＳ Ｐゴシック" charset="0"/>
              </a:rPr>
              <a:t>TSH 3.84</a:t>
            </a:r>
          </a:p>
        </p:txBody>
      </p:sp>
    </p:spTree>
    <p:extLst>
      <p:ext uri="{BB962C8B-B14F-4D97-AF65-F5344CB8AC3E}">
        <p14:creationId xmlns:p14="http://schemas.microsoft.com/office/powerpoint/2010/main" xmlns="" val="21853820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freddo</a:t>
            </a:r>
          </a:p>
        </p:txBody>
      </p:sp>
      <p:graphicFrame>
        <p:nvGraphicFramePr>
          <p:cNvPr id="29698" name="Object 3"/>
          <p:cNvGraphicFramePr>
            <a:graphicFrameLocks noGrp="1" noChangeAspect="1"/>
          </p:cNvGraphicFramePr>
          <p:nvPr>
            <p:ph sz="half" idx="1"/>
          </p:nvPr>
        </p:nvGraphicFramePr>
        <p:xfrm>
          <a:off x="2195513" y="1700213"/>
          <a:ext cx="5040312" cy="5041900"/>
        </p:xfrm>
        <a:graphic>
          <a:graphicData uri="http://schemas.openxmlformats.org/presentationml/2006/ole">
            <p:oleObj spid="_x0000_s6158" name="Fotografia di Photo Editor" r:id="rId4" imgW="2438095" imgH="2438095" progId="">
              <p:embed/>
            </p:oleObj>
          </a:graphicData>
        </a:graphic>
      </p:graphicFrame>
      <p:sp>
        <p:nvSpPr>
          <p:cNvPr id="167943" name="Text Box 7"/>
          <p:cNvSpPr txBox="1">
            <a:spLocks noChangeArrowheads="1"/>
          </p:cNvSpPr>
          <p:nvPr/>
        </p:nvSpPr>
        <p:spPr bwMode="auto">
          <a:xfrm>
            <a:off x="611188" y="3357564"/>
            <a:ext cx="1439862"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Femmina</a:t>
            </a:r>
          </a:p>
          <a:p>
            <a:pPr>
              <a:defRPr/>
            </a:pPr>
            <a:r>
              <a:rPr lang="it-IT" dirty="0">
                <a:latin typeface="Arial" charset="0"/>
                <a:ea typeface="ＭＳ Ｐゴシック" charset="0"/>
              </a:rPr>
              <a:t>63 anni</a:t>
            </a:r>
          </a:p>
          <a:p>
            <a:pPr>
              <a:defRPr/>
            </a:pPr>
            <a:r>
              <a:rPr lang="it-IT" dirty="0">
                <a:latin typeface="Arial" charset="0"/>
                <a:ea typeface="ＭＳ Ｐゴシック" charset="0"/>
              </a:rPr>
              <a:t>fT3 = 2.8</a:t>
            </a:r>
          </a:p>
          <a:p>
            <a:pPr>
              <a:defRPr/>
            </a:pPr>
            <a:r>
              <a:rPr lang="it-IT" dirty="0">
                <a:latin typeface="Arial" charset="0"/>
                <a:ea typeface="ＭＳ Ｐゴシック" charset="0"/>
              </a:rPr>
              <a:t>fT4 = 11</a:t>
            </a:r>
          </a:p>
          <a:p>
            <a:pPr>
              <a:defRPr/>
            </a:pPr>
            <a:r>
              <a:rPr lang="it-IT" dirty="0">
                <a:latin typeface="Arial" charset="0"/>
                <a:ea typeface="ＭＳ Ｐゴシック" charset="0"/>
              </a:rPr>
              <a:t>TSH 1.4</a:t>
            </a:r>
          </a:p>
        </p:txBody>
      </p:sp>
    </p:spTree>
    <p:extLst>
      <p:ext uri="{BB962C8B-B14F-4D97-AF65-F5344CB8AC3E}">
        <p14:creationId xmlns:p14="http://schemas.microsoft.com/office/powerpoint/2010/main" xmlns="" val="1758247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freddo</a:t>
            </a:r>
          </a:p>
        </p:txBody>
      </p:sp>
      <p:sp>
        <p:nvSpPr>
          <p:cNvPr id="30729" name="Text Box 9"/>
          <p:cNvSpPr txBox="1">
            <a:spLocks noChangeArrowheads="1"/>
          </p:cNvSpPr>
          <p:nvPr/>
        </p:nvSpPr>
        <p:spPr bwMode="auto">
          <a:xfrm>
            <a:off x="1311276" y="5851525"/>
            <a:ext cx="26844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400" b="1" dirty="0">
                <a:latin typeface="Arial" charset="0"/>
                <a:ea typeface="ＭＳ Ｐゴシック" charset="0"/>
              </a:rPr>
              <a:t>Nodulo freddo</a:t>
            </a:r>
          </a:p>
        </p:txBody>
      </p:sp>
      <p:sp>
        <p:nvSpPr>
          <p:cNvPr id="30730" name="Text Box 10"/>
          <p:cNvSpPr txBox="1">
            <a:spLocks noChangeArrowheads="1"/>
          </p:cNvSpPr>
          <p:nvPr/>
        </p:nvSpPr>
        <p:spPr bwMode="auto">
          <a:xfrm>
            <a:off x="4859338" y="2082802"/>
            <a:ext cx="4284662" cy="3046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buClr>
                <a:srgbClr val="0341DD"/>
              </a:buClr>
              <a:buFontTx/>
              <a:buChar char="•"/>
              <a:defRPr/>
            </a:pPr>
            <a:r>
              <a:rPr lang="it-IT" sz="2400" dirty="0">
                <a:latin typeface="Arial Narrow"/>
                <a:ea typeface="ＭＳ Ｐゴシック" charset="0"/>
                <a:cs typeface="Arial Narrow"/>
              </a:rPr>
              <a:t>Cisti</a:t>
            </a:r>
          </a:p>
          <a:p>
            <a:pPr>
              <a:buClr>
                <a:srgbClr val="0341DD"/>
              </a:buClr>
              <a:buFontTx/>
              <a:buChar char="•"/>
              <a:defRPr/>
            </a:pPr>
            <a:r>
              <a:rPr lang="it-IT" sz="2400" dirty="0">
                <a:latin typeface="Arial Narrow"/>
                <a:ea typeface="ＭＳ Ｐゴシック" charset="0"/>
                <a:cs typeface="Arial Narrow"/>
              </a:rPr>
              <a:t>Emorragia</a:t>
            </a:r>
          </a:p>
          <a:p>
            <a:pPr>
              <a:buClr>
                <a:srgbClr val="0341DD"/>
              </a:buClr>
              <a:buFontTx/>
              <a:buChar char="•"/>
              <a:defRPr/>
            </a:pPr>
            <a:r>
              <a:rPr lang="it-IT" sz="2400" dirty="0">
                <a:latin typeface="Arial Narrow"/>
                <a:ea typeface="ＭＳ Ｐゴシック" charset="0"/>
                <a:cs typeface="Arial Narrow"/>
              </a:rPr>
              <a:t>Nodulo iperplastico</a:t>
            </a:r>
          </a:p>
          <a:p>
            <a:pPr>
              <a:buClr>
                <a:srgbClr val="0341DD"/>
              </a:buClr>
              <a:buFontTx/>
              <a:buChar char="•"/>
              <a:defRPr/>
            </a:pPr>
            <a:r>
              <a:rPr lang="it-IT" sz="2400" dirty="0">
                <a:latin typeface="Arial Narrow"/>
                <a:ea typeface="ＭＳ Ｐゴシック" charset="0"/>
                <a:cs typeface="Arial Narrow"/>
              </a:rPr>
              <a:t>Tiroidite focali </a:t>
            </a:r>
          </a:p>
          <a:p>
            <a:pPr>
              <a:buClr>
                <a:srgbClr val="0341DD"/>
              </a:buClr>
              <a:buFontTx/>
              <a:buChar char="•"/>
              <a:defRPr/>
            </a:pPr>
            <a:r>
              <a:rPr lang="it-IT" sz="2400" dirty="0">
                <a:latin typeface="Arial Narrow"/>
                <a:ea typeface="ＭＳ Ｐゴシック" charset="0"/>
                <a:cs typeface="Arial Narrow"/>
              </a:rPr>
              <a:t>Neoplasia tiroidea </a:t>
            </a:r>
          </a:p>
          <a:p>
            <a:pPr>
              <a:buClr>
                <a:srgbClr val="0341DD"/>
              </a:buClr>
              <a:buFontTx/>
              <a:buChar char="•"/>
              <a:defRPr/>
            </a:pPr>
            <a:r>
              <a:rPr lang="it-IT" sz="2400" dirty="0">
                <a:latin typeface="Arial Narrow"/>
                <a:ea typeface="ＭＳ Ｐゴシック" charset="0"/>
                <a:cs typeface="Arial Narrow"/>
              </a:rPr>
              <a:t>Neoplasia</a:t>
            </a:r>
            <a:r>
              <a:rPr lang="it-IT" dirty="0">
                <a:latin typeface="Arial Narrow"/>
                <a:ea typeface="ＭＳ Ｐゴシック" charset="0"/>
                <a:cs typeface="Arial Narrow"/>
              </a:rPr>
              <a:t> </a:t>
            </a:r>
            <a:r>
              <a:rPr lang="it-IT" sz="2400" dirty="0">
                <a:latin typeface="Arial Narrow"/>
                <a:ea typeface="ＭＳ Ｐゴシック" charset="0"/>
                <a:cs typeface="Arial Narrow"/>
              </a:rPr>
              <a:t>paratiroidea</a:t>
            </a:r>
          </a:p>
          <a:p>
            <a:pPr>
              <a:buClr>
                <a:srgbClr val="0341DD"/>
              </a:buClr>
              <a:buFontTx/>
              <a:buChar char="•"/>
              <a:defRPr/>
            </a:pPr>
            <a:r>
              <a:rPr lang="it-IT" sz="2400" dirty="0">
                <a:latin typeface="Arial Narrow"/>
                <a:ea typeface="ＭＳ Ｐゴシック" charset="0"/>
                <a:cs typeface="Arial Narrow"/>
              </a:rPr>
              <a:t>Metastasi</a:t>
            </a:r>
          </a:p>
          <a:p>
            <a:pPr>
              <a:buFontTx/>
              <a:buChar char="•"/>
              <a:defRPr/>
            </a:pPr>
            <a:endParaRPr lang="it-IT" sz="2400" dirty="0">
              <a:solidFill>
                <a:schemeClr val="bg2"/>
              </a:solidFill>
              <a:latin typeface="Arial Narrow"/>
              <a:ea typeface="ＭＳ Ｐゴシック" charset="0"/>
              <a:cs typeface="Arial Narrow"/>
            </a:endParaRPr>
          </a:p>
        </p:txBody>
      </p:sp>
      <p:sp>
        <p:nvSpPr>
          <p:cNvPr id="30732" name="Text Box 12"/>
          <p:cNvSpPr txBox="1">
            <a:spLocks noChangeArrowheads="1"/>
          </p:cNvSpPr>
          <p:nvPr/>
        </p:nvSpPr>
        <p:spPr bwMode="auto">
          <a:xfrm>
            <a:off x="5940425" y="5824856"/>
            <a:ext cx="223043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it-IT" sz="2400" b="1" dirty="0" err="1" smtClean="0">
                <a:solidFill>
                  <a:srgbClr val="FF0000"/>
                </a:solidFill>
                <a:latin typeface="Arial" charset="0"/>
                <a:ea typeface="ＭＳ Ｐゴシック" charset="0"/>
              </a:rPr>
              <a:t>Agoaspirato</a:t>
            </a:r>
            <a:r>
              <a:rPr lang="it-IT" sz="2400" b="1" smtClean="0">
                <a:solidFill>
                  <a:srgbClr val="FF0000"/>
                </a:solidFill>
                <a:latin typeface="Arial" charset="0"/>
                <a:ea typeface="ＭＳ Ｐゴシック" charset="0"/>
              </a:rPr>
              <a:t> </a:t>
            </a:r>
            <a:endParaRPr lang="it-IT" sz="2400" b="1" dirty="0">
              <a:solidFill>
                <a:srgbClr val="FF0000"/>
              </a:solidFill>
              <a:latin typeface="Arial" charset="0"/>
              <a:ea typeface="ＭＳ Ｐゴシック" charset="0"/>
            </a:endParaRPr>
          </a:p>
        </p:txBody>
      </p:sp>
      <p:graphicFrame>
        <p:nvGraphicFramePr>
          <p:cNvPr id="31749" name="Object 14"/>
          <p:cNvGraphicFramePr>
            <a:graphicFrameLocks noGrp="1" noChangeAspect="1"/>
          </p:cNvGraphicFramePr>
          <p:nvPr>
            <p:ph idx="1"/>
          </p:nvPr>
        </p:nvGraphicFramePr>
        <p:xfrm>
          <a:off x="682626" y="1557340"/>
          <a:ext cx="3889375" cy="3887787"/>
        </p:xfrm>
        <a:graphic>
          <a:graphicData uri="http://schemas.openxmlformats.org/presentationml/2006/ole">
            <p:oleObj spid="_x0000_s7181" name="Fotografia di Photo Editor" r:id="rId4" imgW="2438095" imgH="2438095" progId="">
              <p:embed/>
            </p:oleObj>
          </a:graphicData>
        </a:graphic>
      </p:graphicFrame>
      <p:sp>
        <p:nvSpPr>
          <p:cNvPr id="30736" name="Line 16"/>
          <p:cNvSpPr>
            <a:spLocks noChangeShapeType="1"/>
          </p:cNvSpPr>
          <p:nvPr/>
        </p:nvSpPr>
        <p:spPr bwMode="auto">
          <a:xfrm flipV="1">
            <a:off x="4067176" y="6092825"/>
            <a:ext cx="1223963"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Tree>
    <p:extLst>
      <p:ext uri="{BB962C8B-B14F-4D97-AF65-F5344CB8AC3E}">
        <p14:creationId xmlns:p14="http://schemas.microsoft.com/office/powerpoint/2010/main" xmlns="" val="839982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30">
                                            <p:txEl>
                                              <p:pRg st="0" end="0"/>
                                            </p:txEl>
                                          </p:spTgt>
                                        </p:tgtEl>
                                        <p:attrNameLst>
                                          <p:attrName>style.visibility</p:attrName>
                                        </p:attrNameLst>
                                      </p:cBhvr>
                                      <p:to>
                                        <p:strVal val="visible"/>
                                      </p:to>
                                    </p:set>
                                    <p:anim calcmode="lin" valueType="num">
                                      <p:cBhvr additive="base">
                                        <p:cTn id="7" dur="500" fill="hold"/>
                                        <p:tgtEl>
                                          <p:spTgt spid="30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3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30">
                                            <p:txEl>
                                              <p:pRg st="1" end="1"/>
                                            </p:txEl>
                                          </p:spTgt>
                                        </p:tgtEl>
                                        <p:attrNameLst>
                                          <p:attrName>style.visibility</p:attrName>
                                        </p:attrNameLst>
                                      </p:cBhvr>
                                      <p:to>
                                        <p:strVal val="visible"/>
                                      </p:to>
                                    </p:set>
                                    <p:anim calcmode="lin" valueType="num">
                                      <p:cBhvr additive="base">
                                        <p:cTn id="11" dur="500" fill="hold"/>
                                        <p:tgtEl>
                                          <p:spTgt spid="3073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3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30">
                                            <p:txEl>
                                              <p:pRg st="2" end="2"/>
                                            </p:txEl>
                                          </p:spTgt>
                                        </p:tgtEl>
                                        <p:attrNameLst>
                                          <p:attrName>style.visibility</p:attrName>
                                        </p:attrNameLst>
                                      </p:cBhvr>
                                      <p:to>
                                        <p:strVal val="visible"/>
                                      </p:to>
                                    </p:set>
                                    <p:anim calcmode="lin" valueType="num">
                                      <p:cBhvr additive="base">
                                        <p:cTn id="15" dur="500" fill="hold"/>
                                        <p:tgtEl>
                                          <p:spTgt spid="3073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3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30">
                                            <p:txEl>
                                              <p:pRg st="3" end="3"/>
                                            </p:txEl>
                                          </p:spTgt>
                                        </p:tgtEl>
                                        <p:attrNameLst>
                                          <p:attrName>style.visibility</p:attrName>
                                        </p:attrNameLst>
                                      </p:cBhvr>
                                      <p:to>
                                        <p:strVal val="visible"/>
                                      </p:to>
                                    </p:set>
                                    <p:anim calcmode="lin" valueType="num">
                                      <p:cBhvr additive="base">
                                        <p:cTn id="19" dur="500" fill="hold"/>
                                        <p:tgtEl>
                                          <p:spTgt spid="3073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3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30">
                                            <p:txEl>
                                              <p:pRg st="4" end="4"/>
                                            </p:txEl>
                                          </p:spTgt>
                                        </p:tgtEl>
                                        <p:attrNameLst>
                                          <p:attrName>style.visibility</p:attrName>
                                        </p:attrNameLst>
                                      </p:cBhvr>
                                      <p:to>
                                        <p:strVal val="visible"/>
                                      </p:to>
                                    </p:set>
                                    <p:anim calcmode="lin" valueType="num">
                                      <p:cBhvr additive="base">
                                        <p:cTn id="23" dur="500" fill="hold"/>
                                        <p:tgtEl>
                                          <p:spTgt spid="3073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3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30">
                                            <p:txEl>
                                              <p:pRg st="5" end="5"/>
                                            </p:txEl>
                                          </p:spTgt>
                                        </p:tgtEl>
                                        <p:attrNameLst>
                                          <p:attrName>style.visibility</p:attrName>
                                        </p:attrNameLst>
                                      </p:cBhvr>
                                      <p:to>
                                        <p:strVal val="visible"/>
                                      </p:to>
                                    </p:set>
                                    <p:anim calcmode="lin" valueType="num">
                                      <p:cBhvr additive="base">
                                        <p:cTn id="27" dur="500" fill="hold"/>
                                        <p:tgtEl>
                                          <p:spTgt spid="3073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30">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30">
                                            <p:txEl>
                                              <p:pRg st="6" end="6"/>
                                            </p:txEl>
                                          </p:spTgt>
                                        </p:tgtEl>
                                        <p:attrNameLst>
                                          <p:attrName>style.visibility</p:attrName>
                                        </p:attrNameLst>
                                      </p:cBhvr>
                                      <p:to>
                                        <p:strVal val="visible"/>
                                      </p:to>
                                    </p:set>
                                    <p:anim calcmode="lin" valueType="num">
                                      <p:cBhvr additive="base">
                                        <p:cTn id="31" dur="500" fill="hold"/>
                                        <p:tgtEl>
                                          <p:spTgt spid="3073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0729">
                                            <p:txEl>
                                              <p:pRg st="0" end="0"/>
                                            </p:txEl>
                                          </p:spTgt>
                                        </p:tgtEl>
                                        <p:attrNameLst>
                                          <p:attrName>style.visibility</p:attrName>
                                        </p:attrNameLst>
                                      </p:cBhvr>
                                      <p:to>
                                        <p:strVal val="visible"/>
                                      </p:to>
                                    </p:set>
                                    <p:animEffect transition="in" filter="wipe(down)">
                                      <p:cBhvr>
                                        <p:cTn id="37" dur="500"/>
                                        <p:tgtEl>
                                          <p:spTgt spid="3072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30736"/>
                                        </p:tgtEl>
                                        <p:attrNameLst>
                                          <p:attrName>style.visibility</p:attrName>
                                        </p:attrNameLst>
                                      </p:cBhvr>
                                      <p:to>
                                        <p:strVal val="visible"/>
                                      </p:to>
                                    </p:set>
                                    <p:animEffect transition="in" filter="wipe(down)">
                                      <p:cBhvr>
                                        <p:cTn id="42" dur="500"/>
                                        <p:tgtEl>
                                          <p:spTgt spid="307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0732"/>
                                        </p:tgtEl>
                                        <p:attrNameLst>
                                          <p:attrName>style.visibility</p:attrName>
                                        </p:attrNameLst>
                                      </p:cBhvr>
                                      <p:to>
                                        <p:strVal val="visible"/>
                                      </p:to>
                                    </p:set>
                                    <p:animEffect transition="in" filter="wipe(down)">
                                      <p:cBhvr>
                                        <p:cTn id="47" dur="500"/>
                                        <p:tgtEl>
                                          <p:spTgt spid="30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94"/>
          <p:cNvGrpSpPr/>
          <p:nvPr/>
        </p:nvGrpSpPr>
        <p:grpSpPr>
          <a:xfrm>
            <a:off x="253970" y="850736"/>
            <a:ext cx="8636060" cy="5472210"/>
            <a:chOff x="285716" y="850736"/>
            <a:chExt cx="9715568" cy="5472210"/>
          </a:xfrm>
        </p:grpSpPr>
        <p:sp>
          <p:nvSpPr>
            <p:cNvPr id="196" name="Text Box 17"/>
            <p:cNvSpPr txBox="1">
              <a:spLocks noChangeArrowheads="1"/>
            </p:cNvSpPr>
            <p:nvPr/>
          </p:nvSpPr>
          <p:spPr bwMode="auto">
            <a:xfrm>
              <a:off x="2786046" y="1479421"/>
              <a:ext cx="428628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Valutazione clinica</a:t>
              </a:r>
              <a:endParaRPr lang="it-IT" sz="2000" dirty="0">
                <a:latin typeface="+mn-lt"/>
                <a:ea typeface="ＭＳ Ｐゴシック" pitchFamily="-1" charset="-128"/>
                <a:cs typeface="ＭＳ Ｐゴシック" pitchFamily="-1" charset="-128"/>
              </a:endParaRPr>
            </a:p>
          </p:txBody>
        </p:sp>
        <p:sp>
          <p:nvSpPr>
            <p:cNvPr id="197" name="Text Box 17"/>
            <p:cNvSpPr txBox="1">
              <a:spLocks noChangeArrowheads="1"/>
            </p:cNvSpPr>
            <p:nvPr/>
          </p:nvSpPr>
          <p:spPr bwMode="auto">
            <a:xfrm>
              <a:off x="8143896" y="3214686"/>
              <a:ext cx="1857388" cy="707886"/>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Basso/</a:t>
              </a:r>
            </a:p>
            <a:p>
              <a:pPr algn="ctr">
                <a:defRPr/>
              </a:pPr>
              <a:r>
                <a:rPr lang="it-IT" sz="2000" dirty="0" smtClean="0">
                  <a:latin typeface="+mn-lt"/>
                  <a:ea typeface="ＭＳ Ｐゴシック" pitchFamily="-1" charset="-128"/>
                  <a:cs typeface="ＭＳ Ｐゴシック" pitchFamily="-1" charset="-128"/>
                </a:rPr>
                <a:t>Soppresso</a:t>
              </a:r>
              <a:endParaRPr lang="it-IT" sz="2000" dirty="0">
                <a:latin typeface="+mn-lt"/>
                <a:ea typeface="ＭＳ Ｐゴシック" pitchFamily="-1" charset="-128"/>
                <a:cs typeface="ＭＳ Ｐゴシック" pitchFamily="-1" charset="-128"/>
              </a:endParaRPr>
            </a:p>
          </p:txBody>
        </p:sp>
        <p:sp>
          <p:nvSpPr>
            <p:cNvPr id="198" name="Text Box 17"/>
            <p:cNvSpPr txBox="1">
              <a:spLocks noChangeArrowheads="1"/>
            </p:cNvSpPr>
            <p:nvPr/>
          </p:nvSpPr>
          <p:spPr bwMode="auto">
            <a:xfrm>
              <a:off x="2500294" y="850736"/>
              <a:ext cx="4929222"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Paziente con nodulo(i) tiroideo</a:t>
              </a:r>
            </a:p>
          </p:txBody>
        </p:sp>
        <p:cxnSp>
          <p:nvCxnSpPr>
            <p:cNvPr id="199" name="Connettore 1 51"/>
            <p:cNvCxnSpPr>
              <a:cxnSpLocks noChangeShapeType="1"/>
            </p:cNvCxnSpPr>
            <p:nvPr/>
          </p:nvCxnSpPr>
          <p:spPr bwMode="auto">
            <a:xfrm flipH="1">
              <a:off x="4919118" y="1272359"/>
              <a:ext cx="10068" cy="212425"/>
            </a:xfrm>
            <a:prstGeom prst="line">
              <a:avLst/>
            </a:prstGeom>
            <a:noFill/>
            <a:ln w="38100">
              <a:solidFill>
                <a:srgbClr val="618FFD"/>
              </a:solidFill>
              <a:round/>
              <a:headEnd/>
              <a:tailEnd type="triangle" w="lg" len="med"/>
            </a:ln>
          </p:spPr>
        </p:cxnSp>
        <p:sp>
          <p:nvSpPr>
            <p:cNvPr id="200" name="Text Box 17"/>
            <p:cNvSpPr txBox="1">
              <a:spLocks noChangeArrowheads="1"/>
            </p:cNvSpPr>
            <p:nvPr/>
          </p:nvSpPr>
          <p:spPr bwMode="auto">
            <a:xfrm>
              <a:off x="8143896" y="4208324"/>
              <a:ext cx="1857388" cy="400110"/>
            </a:xfrm>
            <a:prstGeom prst="rect">
              <a:avLst/>
            </a:prstGeom>
            <a:solidFill>
              <a:schemeClr val="tx2">
                <a:lumMod val="40000"/>
                <a:lumOff val="60000"/>
              </a:schemeClr>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Scintigrafia</a:t>
              </a:r>
              <a:endParaRPr lang="it-IT" sz="2000" baseline="30000" dirty="0">
                <a:latin typeface="+mn-lt"/>
                <a:ea typeface="ＭＳ Ｐゴシック" pitchFamily="-1" charset="-128"/>
                <a:cs typeface="ＭＳ Ｐゴシック" pitchFamily="-1" charset="-128"/>
              </a:endParaRPr>
            </a:p>
          </p:txBody>
        </p:sp>
        <p:sp>
          <p:nvSpPr>
            <p:cNvPr id="201" name="Text Box 17"/>
            <p:cNvSpPr txBox="1">
              <a:spLocks noChangeArrowheads="1"/>
            </p:cNvSpPr>
            <p:nvPr/>
          </p:nvSpPr>
          <p:spPr bwMode="auto">
            <a:xfrm>
              <a:off x="8334409" y="4894186"/>
              <a:ext cx="1595438" cy="584775"/>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600" dirty="0" smtClean="0">
                  <a:latin typeface="+mn-lt"/>
                  <a:ea typeface="ＭＳ Ｐゴシック" pitchFamily="-1" charset="-128"/>
                  <a:cs typeface="ＭＳ Ｐゴシック" pitchFamily="-1" charset="-128"/>
                </a:rPr>
                <a:t>Nodulo solido</a:t>
              </a:r>
            </a:p>
            <a:p>
              <a:pPr algn="ctr">
                <a:defRPr/>
              </a:pPr>
              <a:r>
                <a:rPr lang="it-IT" sz="1600" dirty="0" smtClean="0">
                  <a:latin typeface="+mn-lt"/>
                  <a:ea typeface="ＭＳ Ｐゴシック" pitchFamily="-1" charset="-128"/>
                  <a:cs typeface="ＭＳ Ｐゴシック" pitchFamily="-1" charset="-128"/>
                </a:rPr>
                <a:t>“freddo”</a:t>
              </a:r>
              <a:endParaRPr lang="it-IT" sz="1600" dirty="0">
                <a:latin typeface="+mn-lt"/>
                <a:ea typeface="ＭＳ Ｐゴシック" pitchFamily="-1" charset="-128"/>
                <a:cs typeface="ＭＳ Ｐゴシック" pitchFamily="-1" charset="-128"/>
              </a:endParaRPr>
            </a:p>
          </p:txBody>
        </p:sp>
        <p:sp>
          <p:nvSpPr>
            <p:cNvPr id="202" name="Text Box 17"/>
            <p:cNvSpPr txBox="1">
              <a:spLocks noChangeArrowheads="1"/>
            </p:cNvSpPr>
            <p:nvPr/>
          </p:nvSpPr>
          <p:spPr bwMode="auto">
            <a:xfrm>
              <a:off x="357154" y="2208060"/>
              <a:ext cx="9572692" cy="400110"/>
            </a:xfrm>
            <a:prstGeom prst="rect">
              <a:avLst/>
            </a:prstGeom>
            <a:noFill/>
            <a:ln w="12700">
              <a:solidFill>
                <a:srgbClr val="618FFD"/>
              </a:solidFill>
              <a:miter lim="800000"/>
              <a:headEnd/>
              <a:tailEnd/>
            </a:ln>
            <a:effectLst/>
          </p:spPr>
          <p:txBody>
            <a:bodyPr wrap="square">
              <a:spAutoFit/>
            </a:bodyPr>
            <a:lstStyle/>
            <a:p>
              <a:pPr>
                <a:defRPr/>
              </a:pPr>
              <a:r>
                <a:rPr lang="it-IT" sz="2000" dirty="0" smtClean="0">
                  <a:latin typeface="+mn-lt"/>
                  <a:ea typeface="ＭＳ Ｐゴシック" pitchFamily="-1" charset="-128"/>
                  <a:cs typeface="ＭＳ Ｐゴシック" pitchFamily="-1" charset="-128"/>
                </a:rPr>
                <a:t>                 Ecografia del collo                                            Calcitonina (?)          TSH</a:t>
              </a:r>
              <a:endParaRPr lang="it-IT" sz="2000" dirty="0">
                <a:latin typeface="+mn-lt"/>
                <a:ea typeface="ＭＳ Ｐゴシック" pitchFamily="-1" charset="-128"/>
                <a:cs typeface="ＭＳ Ｐゴシック" pitchFamily="-1" charset="-128"/>
              </a:endParaRPr>
            </a:p>
          </p:txBody>
        </p:sp>
        <p:cxnSp>
          <p:nvCxnSpPr>
            <p:cNvPr id="203" name="Connettore 1 51"/>
            <p:cNvCxnSpPr>
              <a:cxnSpLocks noChangeShapeType="1"/>
            </p:cNvCxnSpPr>
            <p:nvPr/>
          </p:nvCxnSpPr>
          <p:spPr bwMode="auto">
            <a:xfrm rot="20880000" flipH="1">
              <a:off x="4856954" y="1879531"/>
              <a:ext cx="72232" cy="324751"/>
            </a:xfrm>
            <a:prstGeom prst="line">
              <a:avLst/>
            </a:prstGeom>
            <a:noFill/>
            <a:ln w="38100">
              <a:solidFill>
                <a:srgbClr val="618FFD"/>
              </a:solidFill>
              <a:round/>
              <a:headEnd/>
              <a:tailEnd type="triangle" w="lg" len="med"/>
            </a:ln>
          </p:spPr>
        </p:cxnSp>
        <p:cxnSp>
          <p:nvCxnSpPr>
            <p:cNvPr id="204" name="Connettore 1 51"/>
            <p:cNvCxnSpPr>
              <a:cxnSpLocks noChangeShapeType="1"/>
            </p:cNvCxnSpPr>
            <p:nvPr/>
          </p:nvCxnSpPr>
          <p:spPr bwMode="auto">
            <a:xfrm rot="5400000">
              <a:off x="1071534" y="3065316"/>
              <a:ext cx="285752" cy="1588"/>
            </a:xfrm>
            <a:prstGeom prst="line">
              <a:avLst/>
            </a:prstGeom>
            <a:noFill/>
            <a:ln w="38100">
              <a:solidFill>
                <a:srgbClr val="618FFD"/>
              </a:solidFill>
              <a:round/>
              <a:headEnd/>
              <a:tailEnd type="none" w="lg" len="med"/>
            </a:ln>
          </p:spPr>
        </p:cxnSp>
        <p:cxnSp>
          <p:nvCxnSpPr>
            <p:cNvPr id="205" name="Connettore 1 51"/>
            <p:cNvCxnSpPr>
              <a:cxnSpLocks noChangeShapeType="1"/>
            </p:cNvCxnSpPr>
            <p:nvPr/>
          </p:nvCxnSpPr>
          <p:spPr bwMode="auto">
            <a:xfrm rot="5400000">
              <a:off x="6715136" y="2893128"/>
              <a:ext cx="570710" cy="794"/>
            </a:xfrm>
            <a:prstGeom prst="line">
              <a:avLst/>
            </a:prstGeom>
            <a:noFill/>
            <a:ln w="38100">
              <a:solidFill>
                <a:srgbClr val="618FFD"/>
              </a:solidFill>
              <a:round/>
              <a:headEnd/>
              <a:tailEnd type="triangle" w="lg" len="med"/>
            </a:ln>
          </p:spPr>
        </p:cxnSp>
        <p:cxnSp>
          <p:nvCxnSpPr>
            <p:cNvPr id="206" name="Connettore 1 51"/>
            <p:cNvCxnSpPr>
              <a:cxnSpLocks noChangeShapeType="1"/>
            </p:cNvCxnSpPr>
            <p:nvPr/>
          </p:nvCxnSpPr>
          <p:spPr bwMode="auto">
            <a:xfrm rot="5400000">
              <a:off x="8786441" y="2922043"/>
              <a:ext cx="571504" cy="794"/>
            </a:xfrm>
            <a:prstGeom prst="line">
              <a:avLst/>
            </a:prstGeom>
            <a:noFill/>
            <a:ln w="38100">
              <a:solidFill>
                <a:srgbClr val="618FFD"/>
              </a:solidFill>
              <a:round/>
              <a:headEnd/>
              <a:tailEnd type="triangle" w="lg" len="med"/>
            </a:ln>
          </p:spPr>
        </p:cxnSp>
        <p:cxnSp>
          <p:nvCxnSpPr>
            <p:cNvPr id="207" name="Connettore 1 51"/>
            <p:cNvCxnSpPr>
              <a:cxnSpLocks noChangeShapeType="1"/>
              <a:endCxn id="214" idx="0"/>
            </p:cNvCxnSpPr>
            <p:nvPr/>
          </p:nvCxnSpPr>
          <p:spPr bwMode="auto">
            <a:xfrm flipH="1">
              <a:off x="1214410" y="4208324"/>
              <a:ext cx="794" cy="714380"/>
            </a:xfrm>
            <a:prstGeom prst="line">
              <a:avLst/>
            </a:prstGeom>
            <a:noFill/>
            <a:ln w="38100">
              <a:solidFill>
                <a:srgbClr val="618FFD"/>
              </a:solidFill>
              <a:round/>
              <a:headEnd/>
              <a:tailEnd type="triangle" w="lg" len="med"/>
            </a:ln>
          </p:spPr>
        </p:cxnSp>
        <p:sp>
          <p:nvSpPr>
            <p:cNvPr id="209" name="Text Box 17"/>
            <p:cNvSpPr txBox="1">
              <a:spLocks noChangeArrowheads="1"/>
            </p:cNvSpPr>
            <p:nvPr/>
          </p:nvSpPr>
          <p:spPr bwMode="auto">
            <a:xfrm>
              <a:off x="285716" y="3208192"/>
              <a:ext cx="1761440" cy="954107"/>
            </a:xfrm>
            <a:prstGeom prst="rect">
              <a:avLst/>
            </a:prstGeom>
            <a:solidFill>
              <a:schemeClr val="bg1"/>
            </a:solidFill>
            <a:ln w="12700">
              <a:solidFill>
                <a:srgbClr val="618FFD"/>
              </a:solidFill>
              <a:miter lim="800000"/>
              <a:headEnd/>
              <a:tailEnd/>
            </a:ln>
            <a:effectLst/>
          </p:spPr>
          <p:txBody>
            <a:bodyPr wrap="square">
              <a:spAutoFit/>
            </a:bodyPr>
            <a:lstStyle/>
            <a:p>
              <a:pPr algn="ctr">
                <a:defRPr/>
              </a:pPr>
              <a:r>
                <a:rPr lang="it-IT" sz="1400" dirty="0" smtClean="0">
                  <a:latin typeface="+mn-lt"/>
                  <a:ea typeface="ＭＳ Ｐゴシック" pitchFamily="-1" charset="-128"/>
                  <a:cs typeface="ＭＳ Ｐゴシック" pitchFamily="-1" charset="-128"/>
                </a:rPr>
                <a:t>Caratteristiche cliniche ed ecografiche non sospette</a:t>
              </a:r>
            </a:p>
          </p:txBody>
        </p:sp>
        <p:sp>
          <p:nvSpPr>
            <p:cNvPr id="210" name="Text Box 17"/>
            <p:cNvSpPr txBox="1">
              <a:spLocks noChangeArrowheads="1"/>
            </p:cNvSpPr>
            <p:nvPr/>
          </p:nvSpPr>
          <p:spPr bwMode="auto">
            <a:xfrm>
              <a:off x="6286508" y="3219129"/>
              <a:ext cx="1571636" cy="646331"/>
            </a:xfrm>
            <a:prstGeom prst="rect">
              <a:avLst/>
            </a:prstGeom>
            <a:noFill/>
            <a:ln w="12700">
              <a:solidFill>
                <a:srgbClr val="618FFD"/>
              </a:solidFill>
              <a:miter lim="800000"/>
              <a:headEnd/>
              <a:tailEnd/>
            </a:ln>
            <a:effectLst/>
          </p:spPr>
          <p:txBody>
            <a:bodyPr wrap="square">
              <a:spAutoFit/>
            </a:bodyPr>
            <a:lstStyle/>
            <a:p>
              <a:pPr algn="ctr">
                <a:defRPr/>
              </a:pPr>
              <a:endParaRPr lang="it-IT" sz="800" dirty="0" smtClean="0">
                <a:latin typeface="+mn-lt"/>
                <a:ea typeface="ＭＳ Ｐゴシック" pitchFamily="-1" charset="-128"/>
                <a:cs typeface="ＭＳ Ｐゴシック" pitchFamily="-1" charset="-128"/>
              </a:endParaRPr>
            </a:p>
            <a:p>
              <a:pPr algn="ctr">
                <a:defRPr/>
              </a:pPr>
              <a:r>
                <a:rPr lang="it-IT" sz="2000" dirty="0" smtClean="0">
                  <a:latin typeface="+mn-lt"/>
                  <a:ea typeface="ＭＳ Ｐゴシック" pitchFamily="-1" charset="-128"/>
                  <a:cs typeface="ＭＳ Ｐゴシック" pitchFamily="-1" charset="-128"/>
                </a:rPr>
                <a:t>Elevata</a:t>
              </a:r>
            </a:p>
            <a:p>
              <a:pPr algn="ctr">
                <a:defRPr/>
              </a:pPr>
              <a:endParaRPr lang="it-IT" sz="800" dirty="0" smtClean="0">
                <a:latin typeface="+mn-lt"/>
                <a:ea typeface="ＭＳ Ｐゴシック" pitchFamily="-1" charset="-128"/>
                <a:cs typeface="ＭＳ Ｐゴシック" pitchFamily="-1" charset="-128"/>
              </a:endParaRPr>
            </a:p>
          </p:txBody>
        </p:sp>
        <p:cxnSp>
          <p:nvCxnSpPr>
            <p:cNvPr id="211" name="Connettore 1 51"/>
            <p:cNvCxnSpPr>
              <a:cxnSpLocks noChangeShapeType="1"/>
            </p:cNvCxnSpPr>
            <p:nvPr/>
          </p:nvCxnSpPr>
          <p:spPr bwMode="auto">
            <a:xfrm rot="5400000">
              <a:off x="3114194" y="3065316"/>
              <a:ext cx="285752" cy="1588"/>
            </a:xfrm>
            <a:prstGeom prst="line">
              <a:avLst/>
            </a:prstGeom>
            <a:noFill/>
            <a:ln w="38100">
              <a:solidFill>
                <a:srgbClr val="618FFD"/>
              </a:solidFill>
              <a:round/>
              <a:headEnd/>
              <a:tailEnd type="none" w="lg" len="med"/>
            </a:ln>
          </p:spPr>
        </p:cxnSp>
        <p:cxnSp>
          <p:nvCxnSpPr>
            <p:cNvPr id="212" name="Connettore 1 211"/>
            <p:cNvCxnSpPr/>
            <p:nvPr/>
          </p:nvCxnSpPr>
          <p:spPr bwMode="auto">
            <a:xfrm>
              <a:off x="1214410" y="2922440"/>
              <a:ext cx="4095736" cy="1588"/>
            </a:xfrm>
            <a:prstGeom prst="line">
              <a:avLst/>
            </a:prstGeom>
            <a:noFill/>
            <a:ln w="38100">
              <a:solidFill>
                <a:srgbClr val="618FFD"/>
              </a:solidFill>
              <a:round/>
              <a:headEnd/>
              <a:tailEnd type="none" w="lg" len="med"/>
            </a:ln>
          </p:spPr>
        </p:cxnSp>
        <p:cxnSp>
          <p:nvCxnSpPr>
            <p:cNvPr id="213" name="Connettore 1 212"/>
            <p:cNvCxnSpPr/>
            <p:nvPr/>
          </p:nvCxnSpPr>
          <p:spPr bwMode="auto">
            <a:xfrm rot="5400000">
              <a:off x="2265114" y="2791651"/>
              <a:ext cx="285752" cy="1588"/>
            </a:xfrm>
            <a:prstGeom prst="line">
              <a:avLst/>
            </a:prstGeom>
            <a:noFill/>
            <a:ln w="38100">
              <a:solidFill>
                <a:srgbClr val="618FFD"/>
              </a:solidFill>
              <a:round/>
              <a:headEnd/>
              <a:tailEnd type="none" w="lg" len="med"/>
            </a:ln>
          </p:spPr>
        </p:cxnSp>
        <p:sp>
          <p:nvSpPr>
            <p:cNvPr id="214" name="Text Box 17"/>
            <p:cNvSpPr txBox="1">
              <a:spLocks noChangeArrowheads="1"/>
            </p:cNvSpPr>
            <p:nvPr/>
          </p:nvSpPr>
          <p:spPr bwMode="auto">
            <a:xfrm>
              <a:off x="500030" y="4922704"/>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err="1" smtClean="0">
                  <a:latin typeface="+mn-lt"/>
                  <a:ea typeface="ＭＳ Ｐゴシック" pitchFamily="-1" charset="-128"/>
                  <a:cs typeface="ＭＳ Ｐゴシック" pitchFamily="-1" charset="-128"/>
                </a:rPr>
                <a:t>Follow</a:t>
              </a:r>
              <a:r>
                <a:rPr lang="it-IT" sz="2000" dirty="0" smtClean="0">
                  <a:latin typeface="+mn-lt"/>
                  <a:ea typeface="ＭＳ Ｐゴシック" pitchFamily="-1" charset="-128"/>
                  <a:cs typeface="ＭＳ Ｐゴシック" pitchFamily="-1" charset="-128"/>
                </a:rPr>
                <a:t> Up</a:t>
              </a:r>
            </a:p>
          </p:txBody>
        </p:sp>
        <p:cxnSp>
          <p:nvCxnSpPr>
            <p:cNvPr id="215" name="Connettore 1 51"/>
            <p:cNvCxnSpPr>
              <a:cxnSpLocks noChangeShapeType="1"/>
            </p:cNvCxnSpPr>
            <p:nvPr/>
          </p:nvCxnSpPr>
          <p:spPr bwMode="auto">
            <a:xfrm rot="5400000">
              <a:off x="821898" y="5743844"/>
              <a:ext cx="785818" cy="794"/>
            </a:xfrm>
            <a:prstGeom prst="line">
              <a:avLst/>
            </a:prstGeom>
            <a:noFill/>
            <a:ln w="38100" cap="rnd">
              <a:solidFill>
                <a:srgbClr val="618FFD"/>
              </a:solidFill>
              <a:round/>
              <a:headEnd type="triangle" w="lg" len="med"/>
              <a:tailEnd type="none" w="lg" len="med"/>
            </a:ln>
          </p:spPr>
        </p:cxnSp>
        <p:sp>
          <p:nvSpPr>
            <p:cNvPr id="216" name="Text Box 17"/>
            <p:cNvSpPr txBox="1">
              <a:spLocks noChangeArrowheads="1"/>
            </p:cNvSpPr>
            <p:nvPr/>
          </p:nvSpPr>
          <p:spPr bwMode="auto">
            <a:xfrm>
              <a:off x="2552738" y="4922704"/>
              <a:ext cx="1428760" cy="400110"/>
            </a:xfrm>
            <a:prstGeom prst="rect">
              <a:avLst/>
            </a:prstGeom>
            <a:solidFill>
              <a:schemeClr val="bg1"/>
            </a:solidFill>
            <a:ln w="12700">
              <a:solidFill>
                <a:schemeClr val="tx2">
                  <a:lumMod val="60000"/>
                  <a:lumOff val="40000"/>
                </a:schemeClr>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FNAC</a:t>
              </a:r>
            </a:p>
          </p:txBody>
        </p:sp>
        <p:cxnSp>
          <p:nvCxnSpPr>
            <p:cNvPr id="217" name="Connettore 1 216"/>
            <p:cNvCxnSpPr/>
            <p:nvPr/>
          </p:nvCxnSpPr>
          <p:spPr bwMode="auto">
            <a:xfrm rot="5400000">
              <a:off x="8928920" y="4064654"/>
              <a:ext cx="285752" cy="1588"/>
            </a:xfrm>
            <a:prstGeom prst="line">
              <a:avLst/>
            </a:prstGeom>
            <a:noFill/>
            <a:ln w="38100">
              <a:solidFill>
                <a:srgbClr val="618FFD"/>
              </a:solidFill>
              <a:round/>
              <a:headEnd/>
              <a:tailEnd type="none" w="lg" len="med"/>
            </a:ln>
          </p:spPr>
        </p:cxnSp>
        <p:cxnSp>
          <p:nvCxnSpPr>
            <p:cNvPr id="218" name="Connettore 1 217"/>
            <p:cNvCxnSpPr/>
            <p:nvPr/>
          </p:nvCxnSpPr>
          <p:spPr bwMode="auto">
            <a:xfrm rot="5400000">
              <a:off x="8930508" y="4779034"/>
              <a:ext cx="285752" cy="1588"/>
            </a:xfrm>
            <a:prstGeom prst="line">
              <a:avLst/>
            </a:prstGeom>
            <a:noFill/>
            <a:ln w="38100">
              <a:solidFill>
                <a:srgbClr val="618FFD"/>
              </a:solidFill>
              <a:round/>
              <a:headEnd/>
              <a:tailEnd type="none" w="lg" len="med"/>
            </a:ln>
          </p:spPr>
        </p:cxnSp>
        <p:cxnSp>
          <p:nvCxnSpPr>
            <p:cNvPr id="219" name="Connettore 1 51"/>
            <p:cNvCxnSpPr>
              <a:cxnSpLocks noChangeShapeType="1"/>
            </p:cNvCxnSpPr>
            <p:nvPr/>
          </p:nvCxnSpPr>
          <p:spPr bwMode="auto">
            <a:xfrm>
              <a:off x="3256275" y="4208324"/>
              <a:ext cx="2" cy="714380"/>
            </a:xfrm>
            <a:prstGeom prst="line">
              <a:avLst/>
            </a:prstGeom>
            <a:noFill/>
            <a:ln w="38100">
              <a:solidFill>
                <a:srgbClr val="618FFD"/>
              </a:solidFill>
              <a:round/>
              <a:headEnd/>
              <a:tailEnd type="triangle" w="lg" len="med"/>
            </a:ln>
          </p:spPr>
        </p:cxnSp>
        <p:cxnSp>
          <p:nvCxnSpPr>
            <p:cNvPr id="220" name="Connettore 1 51"/>
            <p:cNvCxnSpPr>
              <a:cxnSpLocks noChangeShapeType="1"/>
            </p:cNvCxnSpPr>
            <p:nvPr/>
          </p:nvCxnSpPr>
          <p:spPr bwMode="auto">
            <a:xfrm>
              <a:off x="7038422" y="3843311"/>
              <a:ext cx="1191" cy="1158653"/>
            </a:xfrm>
            <a:prstGeom prst="line">
              <a:avLst/>
            </a:prstGeom>
            <a:noFill/>
            <a:ln w="38100">
              <a:solidFill>
                <a:srgbClr val="618FFD"/>
              </a:solidFill>
              <a:round/>
              <a:headEnd/>
              <a:tailEnd type="none" w="lg" len="med"/>
            </a:ln>
          </p:spPr>
        </p:cxnSp>
        <p:cxnSp>
          <p:nvCxnSpPr>
            <p:cNvPr id="221" name="Connettore 1 220"/>
            <p:cNvCxnSpPr/>
            <p:nvPr/>
          </p:nvCxnSpPr>
          <p:spPr bwMode="auto">
            <a:xfrm flipH="1">
              <a:off x="4071930" y="5001964"/>
              <a:ext cx="2967683" cy="11213"/>
            </a:xfrm>
            <a:prstGeom prst="line">
              <a:avLst/>
            </a:prstGeom>
            <a:noFill/>
            <a:ln w="38100">
              <a:solidFill>
                <a:srgbClr val="618FFD"/>
              </a:solidFill>
              <a:round/>
              <a:headEnd/>
              <a:tailEnd type="triangle" w="lg" len="med"/>
            </a:ln>
          </p:spPr>
        </p:cxnSp>
        <p:cxnSp>
          <p:nvCxnSpPr>
            <p:cNvPr id="223" name="Connettore 1 222"/>
            <p:cNvCxnSpPr/>
            <p:nvPr/>
          </p:nvCxnSpPr>
          <p:spPr bwMode="auto">
            <a:xfrm rot="5400000">
              <a:off x="3125036" y="5493414"/>
              <a:ext cx="285752" cy="1588"/>
            </a:xfrm>
            <a:prstGeom prst="line">
              <a:avLst/>
            </a:prstGeom>
            <a:noFill/>
            <a:ln w="38100">
              <a:solidFill>
                <a:srgbClr val="618FFD"/>
              </a:solidFill>
              <a:round/>
              <a:headEnd/>
              <a:tailEnd type="triangle" w="lg" len="med"/>
            </a:ln>
          </p:spPr>
        </p:cxnSp>
        <p:cxnSp>
          <p:nvCxnSpPr>
            <p:cNvPr id="224" name="Connettore 1 223"/>
            <p:cNvCxnSpPr/>
            <p:nvPr/>
          </p:nvCxnSpPr>
          <p:spPr bwMode="auto">
            <a:xfrm>
              <a:off x="2552738" y="5637084"/>
              <a:ext cx="1428760" cy="1588"/>
            </a:xfrm>
            <a:prstGeom prst="line">
              <a:avLst/>
            </a:prstGeom>
            <a:noFill/>
            <a:ln w="38100">
              <a:solidFill>
                <a:srgbClr val="618FFD"/>
              </a:solidFill>
              <a:round/>
              <a:headEnd/>
              <a:tailEnd type="none" w="lg" len="med"/>
            </a:ln>
          </p:spPr>
        </p:cxnSp>
        <p:cxnSp>
          <p:nvCxnSpPr>
            <p:cNvPr id="225" name="Connettore 1 51"/>
            <p:cNvCxnSpPr>
              <a:cxnSpLocks noChangeShapeType="1"/>
            </p:cNvCxnSpPr>
            <p:nvPr/>
          </p:nvCxnSpPr>
          <p:spPr bwMode="auto">
            <a:xfrm rot="5400000">
              <a:off x="2410656" y="5779166"/>
              <a:ext cx="285752" cy="1588"/>
            </a:xfrm>
            <a:prstGeom prst="line">
              <a:avLst/>
            </a:prstGeom>
            <a:noFill/>
            <a:ln w="38100">
              <a:solidFill>
                <a:srgbClr val="618FFD"/>
              </a:solidFill>
              <a:round/>
              <a:headEnd/>
              <a:tailEnd type="none" w="lg" len="med"/>
            </a:ln>
          </p:spPr>
        </p:cxnSp>
        <p:cxnSp>
          <p:nvCxnSpPr>
            <p:cNvPr id="226" name="Connettore 1 51"/>
            <p:cNvCxnSpPr>
              <a:cxnSpLocks noChangeShapeType="1"/>
            </p:cNvCxnSpPr>
            <p:nvPr/>
          </p:nvCxnSpPr>
          <p:spPr bwMode="auto">
            <a:xfrm rot="5400000">
              <a:off x="3839416" y="5779166"/>
              <a:ext cx="285752" cy="1588"/>
            </a:xfrm>
            <a:prstGeom prst="line">
              <a:avLst/>
            </a:prstGeom>
            <a:noFill/>
            <a:ln w="38100">
              <a:solidFill>
                <a:srgbClr val="618FFD"/>
              </a:solidFill>
              <a:round/>
              <a:headEnd/>
              <a:tailEnd type="none" w="lg" len="med"/>
            </a:ln>
          </p:spPr>
        </p:cxnSp>
        <p:sp>
          <p:nvSpPr>
            <p:cNvPr id="227" name="Text Box 17"/>
            <p:cNvSpPr txBox="1">
              <a:spLocks noChangeArrowheads="1"/>
            </p:cNvSpPr>
            <p:nvPr/>
          </p:nvSpPr>
          <p:spPr bwMode="auto">
            <a:xfrm>
              <a:off x="1766920" y="5922836"/>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benignità</a:t>
              </a:r>
            </a:p>
          </p:txBody>
        </p:sp>
        <p:sp>
          <p:nvSpPr>
            <p:cNvPr id="228" name="Text Box 17"/>
            <p:cNvSpPr txBox="1">
              <a:spLocks noChangeArrowheads="1"/>
            </p:cNvSpPr>
            <p:nvPr/>
          </p:nvSpPr>
          <p:spPr bwMode="auto">
            <a:xfrm>
              <a:off x="3267118" y="5922836"/>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malignità</a:t>
              </a:r>
            </a:p>
          </p:txBody>
        </p:sp>
        <p:cxnSp>
          <p:nvCxnSpPr>
            <p:cNvPr id="229" name="Connettore 1 228"/>
            <p:cNvCxnSpPr/>
            <p:nvPr/>
          </p:nvCxnSpPr>
          <p:spPr bwMode="auto">
            <a:xfrm flipH="1">
              <a:off x="1214410" y="6137150"/>
              <a:ext cx="472706" cy="0"/>
            </a:xfrm>
            <a:prstGeom prst="line">
              <a:avLst/>
            </a:prstGeom>
            <a:noFill/>
            <a:ln w="38100">
              <a:solidFill>
                <a:srgbClr val="618FFD"/>
              </a:solidFill>
              <a:round/>
              <a:headEnd/>
              <a:tailEnd type="none" w="lg" len="med"/>
            </a:ln>
          </p:spPr>
        </p:cxnSp>
        <p:sp>
          <p:nvSpPr>
            <p:cNvPr id="231" name="Text Box 17"/>
            <p:cNvSpPr txBox="1">
              <a:spLocks noChangeArrowheads="1"/>
            </p:cNvSpPr>
            <p:nvPr/>
          </p:nvSpPr>
          <p:spPr bwMode="auto">
            <a:xfrm>
              <a:off x="6286508" y="5922836"/>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Chirurgia</a:t>
              </a:r>
            </a:p>
          </p:txBody>
        </p:sp>
        <p:cxnSp>
          <p:nvCxnSpPr>
            <p:cNvPr id="232" name="Connettore 1 231"/>
            <p:cNvCxnSpPr/>
            <p:nvPr/>
          </p:nvCxnSpPr>
          <p:spPr bwMode="auto">
            <a:xfrm rot="10800000" flipV="1">
              <a:off x="4786311" y="6122891"/>
              <a:ext cx="1500198" cy="2"/>
            </a:xfrm>
            <a:prstGeom prst="line">
              <a:avLst/>
            </a:prstGeom>
            <a:noFill/>
            <a:ln w="38100">
              <a:solidFill>
                <a:srgbClr val="618FFD"/>
              </a:solidFill>
              <a:round/>
              <a:headEnd type="triangle" w="lg" len="med"/>
              <a:tailEnd type="none" w="lg" len="med"/>
            </a:ln>
          </p:spPr>
        </p:cxnSp>
        <p:sp>
          <p:nvSpPr>
            <p:cNvPr id="40" name="Text Box 17"/>
            <p:cNvSpPr txBox="1">
              <a:spLocks noChangeArrowheads="1"/>
            </p:cNvSpPr>
            <p:nvPr/>
          </p:nvSpPr>
          <p:spPr bwMode="auto">
            <a:xfrm>
              <a:off x="4423420" y="3219129"/>
              <a:ext cx="1773452" cy="954107"/>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400" dirty="0" smtClean="0">
                  <a:latin typeface="+mn-lt"/>
                  <a:ea typeface="ＭＳ Ｐゴシック" pitchFamily="-1" charset="-128"/>
                  <a:cs typeface="ＭＳ Ｐゴシック" pitchFamily="-1" charset="-128"/>
                </a:rPr>
                <a:t>Gozzo </a:t>
              </a:r>
              <a:r>
                <a:rPr lang="it-IT" sz="1400" dirty="0" err="1" smtClean="0">
                  <a:latin typeface="+mn-lt"/>
                  <a:ea typeface="ＭＳ Ｐゴシック" pitchFamily="-1" charset="-128"/>
                  <a:cs typeface="ＭＳ Ｐゴシック" pitchFamily="-1" charset="-128"/>
                </a:rPr>
                <a:t>multinodulare</a:t>
              </a:r>
              <a:r>
                <a:rPr lang="it-IT" sz="1400" dirty="0" smtClean="0">
                  <a:latin typeface="+mn-lt"/>
                  <a:ea typeface="ＭＳ Ｐゴシック" pitchFamily="-1" charset="-128"/>
                  <a:cs typeface="ＭＳ Ｐゴシック" pitchFamily="-1" charset="-128"/>
                </a:rPr>
                <a:t> in area iodio-carente</a:t>
              </a:r>
            </a:p>
            <a:p>
              <a:pPr algn="ctr">
                <a:defRPr/>
              </a:pPr>
              <a:r>
                <a:rPr lang="it-IT" sz="1400" dirty="0" smtClean="0">
                  <a:ea typeface="ＭＳ Ｐゴシック" pitchFamily="-1" charset="-128"/>
                  <a:cs typeface="ＭＳ Ｐゴシック" pitchFamily="-1" charset="-128"/>
                </a:rPr>
                <a:t>(?)</a:t>
              </a:r>
              <a:endParaRPr lang="it-IT" sz="1400" dirty="0" smtClean="0">
                <a:latin typeface="+mn-lt"/>
                <a:ea typeface="ＭＳ Ｐゴシック" pitchFamily="-1" charset="-128"/>
                <a:cs typeface="ＭＳ Ｐゴシック" pitchFamily="-1" charset="-128"/>
              </a:endParaRPr>
            </a:p>
          </p:txBody>
        </p:sp>
        <p:cxnSp>
          <p:nvCxnSpPr>
            <p:cNvPr id="43" name="Connettore 1 51"/>
            <p:cNvCxnSpPr>
              <a:cxnSpLocks noChangeShapeType="1"/>
            </p:cNvCxnSpPr>
            <p:nvPr/>
          </p:nvCxnSpPr>
          <p:spPr bwMode="auto">
            <a:xfrm rot="5400000">
              <a:off x="5166476" y="3063735"/>
              <a:ext cx="285752" cy="1588"/>
            </a:xfrm>
            <a:prstGeom prst="line">
              <a:avLst/>
            </a:prstGeom>
            <a:noFill/>
            <a:ln w="38100">
              <a:solidFill>
                <a:srgbClr val="618FFD"/>
              </a:solidFill>
              <a:round/>
              <a:headEnd/>
              <a:tailEnd type="none" w="lg" len="med"/>
            </a:ln>
          </p:spPr>
        </p:cxnSp>
        <p:cxnSp>
          <p:nvCxnSpPr>
            <p:cNvPr id="84" name="Connettore 1 51"/>
            <p:cNvCxnSpPr>
              <a:cxnSpLocks noChangeShapeType="1"/>
              <a:stCxn id="40" idx="2"/>
            </p:cNvCxnSpPr>
            <p:nvPr/>
          </p:nvCxnSpPr>
          <p:spPr bwMode="auto">
            <a:xfrm flipH="1">
              <a:off x="5306972" y="4173236"/>
              <a:ext cx="3175" cy="249402"/>
            </a:xfrm>
            <a:prstGeom prst="line">
              <a:avLst/>
            </a:prstGeom>
            <a:noFill/>
            <a:ln w="38100">
              <a:solidFill>
                <a:srgbClr val="618FFD"/>
              </a:solidFill>
              <a:round/>
              <a:headEnd/>
              <a:tailEnd type="none" w="lg" len="med"/>
            </a:ln>
          </p:spPr>
        </p:cxnSp>
        <p:cxnSp>
          <p:nvCxnSpPr>
            <p:cNvPr id="87" name="Connettore 1 86"/>
            <p:cNvCxnSpPr/>
            <p:nvPr/>
          </p:nvCxnSpPr>
          <p:spPr bwMode="auto">
            <a:xfrm flipH="1">
              <a:off x="5306737" y="4408379"/>
              <a:ext cx="2789091" cy="14258"/>
            </a:xfrm>
            <a:prstGeom prst="line">
              <a:avLst/>
            </a:prstGeom>
            <a:noFill/>
            <a:ln w="38100">
              <a:solidFill>
                <a:srgbClr val="618FFD"/>
              </a:solidFill>
              <a:round/>
              <a:headEnd type="triangle" w="lg" len="med"/>
              <a:tailEnd type="none" w="lg" len="med"/>
            </a:ln>
          </p:spPr>
        </p:cxnSp>
        <p:cxnSp>
          <p:nvCxnSpPr>
            <p:cNvPr id="89" name="Connettore 1 88"/>
            <p:cNvCxnSpPr/>
            <p:nvPr/>
          </p:nvCxnSpPr>
          <p:spPr bwMode="auto">
            <a:xfrm flipH="1">
              <a:off x="4083478" y="5174312"/>
              <a:ext cx="4250930" cy="19463"/>
            </a:xfrm>
            <a:prstGeom prst="line">
              <a:avLst/>
            </a:prstGeom>
            <a:noFill/>
            <a:ln w="38100">
              <a:solidFill>
                <a:srgbClr val="618FFD"/>
              </a:solidFill>
              <a:round/>
              <a:headEnd/>
              <a:tailEnd type="triangle" w="lg" len="med"/>
            </a:ln>
          </p:spPr>
        </p:cxnSp>
      </p:grpSp>
      <p:sp>
        <p:nvSpPr>
          <p:cNvPr id="50" name="CasellaDiTesto 49"/>
          <p:cNvSpPr txBox="1"/>
          <p:nvPr/>
        </p:nvSpPr>
        <p:spPr>
          <a:xfrm>
            <a:off x="1499659" y="188641"/>
            <a:ext cx="6586037" cy="369332"/>
          </a:xfrm>
          <a:prstGeom prst="rect">
            <a:avLst/>
          </a:prstGeom>
          <a:noFill/>
        </p:spPr>
        <p:txBody>
          <a:bodyPr wrap="square" rtlCol="0">
            <a:spAutoFit/>
          </a:bodyPr>
          <a:lstStyle/>
          <a:p>
            <a:pPr algn="ctr"/>
            <a:r>
              <a:rPr lang="it-IT" b="1" dirty="0" smtClean="0">
                <a:solidFill>
                  <a:schemeClr val="tx2">
                    <a:lumMod val="75000"/>
                  </a:schemeClr>
                </a:solidFill>
                <a:latin typeface="+mj-lt"/>
              </a:rPr>
              <a:t>IL RUOLO DELLA SCINTIGRAFIA TIROIDEA</a:t>
            </a:r>
            <a:endParaRPr lang="it-IT" b="1" dirty="0">
              <a:solidFill>
                <a:schemeClr val="tx2">
                  <a:lumMod val="75000"/>
                </a:schemeClr>
              </a:solidFill>
              <a:latin typeface="+mj-lt"/>
            </a:endParaRPr>
          </a:p>
        </p:txBody>
      </p:sp>
      <p:sp>
        <p:nvSpPr>
          <p:cNvPr id="49" name="Text Box 17"/>
          <p:cNvSpPr txBox="1">
            <a:spLocks noChangeArrowheads="1"/>
          </p:cNvSpPr>
          <p:nvPr/>
        </p:nvSpPr>
        <p:spPr bwMode="auto">
          <a:xfrm>
            <a:off x="2151483" y="3221897"/>
            <a:ext cx="1627123" cy="951339"/>
          </a:xfrm>
          <a:prstGeom prst="rect">
            <a:avLst/>
          </a:prstGeom>
          <a:solidFill>
            <a:schemeClr val="bg1"/>
          </a:solidFill>
          <a:ln w="12700">
            <a:solidFill>
              <a:srgbClr val="618FFD"/>
            </a:solidFill>
            <a:miter lim="800000"/>
            <a:headEnd/>
            <a:tailEnd/>
          </a:ln>
          <a:effectLst/>
        </p:spPr>
        <p:txBody>
          <a:bodyPr wrap="square">
            <a:noAutofit/>
          </a:bodyPr>
          <a:lstStyle/>
          <a:p>
            <a:pPr algn="ctr">
              <a:defRPr/>
            </a:pPr>
            <a:r>
              <a:rPr lang="it-IT" sz="1400" dirty="0" smtClean="0">
                <a:latin typeface="+mn-lt"/>
                <a:ea typeface="ＭＳ Ｐゴシック" pitchFamily="-1" charset="-128"/>
                <a:cs typeface="ＭＳ Ｐゴシック" pitchFamily="-1" charset="-128"/>
              </a:rPr>
              <a:t>Caratteristiche </a:t>
            </a:r>
            <a:r>
              <a:rPr lang="it-IT" sz="1400" dirty="0">
                <a:latin typeface="+mn-lt"/>
                <a:ea typeface="ＭＳ Ｐゴシック" pitchFamily="-1" charset="-128"/>
                <a:cs typeface="ＭＳ Ｐゴシック" pitchFamily="-1" charset="-128"/>
              </a:rPr>
              <a:t>cliniche </a:t>
            </a:r>
            <a:r>
              <a:rPr lang="it-IT" sz="1400" dirty="0" smtClean="0">
                <a:latin typeface="+mn-lt"/>
                <a:ea typeface="ＭＳ Ｐゴシック" pitchFamily="-1" charset="-128"/>
                <a:cs typeface="ＭＳ Ｐゴシック" pitchFamily="-1" charset="-128"/>
              </a:rPr>
              <a:t>e/o </a:t>
            </a:r>
            <a:r>
              <a:rPr lang="it-IT" sz="1400" dirty="0">
                <a:latin typeface="+mn-lt"/>
                <a:ea typeface="ＭＳ Ｐゴシック" pitchFamily="-1" charset="-128"/>
                <a:cs typeface="ＭＳ Ｐゴシック" pitchFamily="-1" charset="-128"/>
              </a:rPr>
              <a:t>ecografiche </a:t>
            </a:r>
            <a:r>
              <a:rPr lang="it-IT" sz="1400" dirty="0" smtClean="0">
                <a:latin typeface="+mn-lt"/>
                <a:ea typeface="ＭＳ Ｐゴシック" pitchFamily="-1" charset="-128"/>
                <a:cs typeface="ＭＳ Ｐゴシック" pitchFamily="-1" charset="-128"/>
              </a:rPr>
              <a:t> </a:t>
            </a:r>
            <a:r>
              <a:rPr lang="it-IT" sz="1400" dirty="0">
                <a:latin typeface="+mn-lt"/>
                <a:ea typeface="ＭＳ Ｐゴシック" pitchFamily="-1" charset="-128"/>
                <a:cs typeface="ＭＳ Ｐゴシック" pitchFamily="-1" charset="-128"/>
              </a:rPr>
              <a:t>sospette</a:t>
            </a:r>
          </a:p>
        </p:txBody>
      </p:sp>
    </p:spTree>
    <p:extLst>
      <p:ext uri="{BB962C8B-B14F-4D97-AF65-F5344CB8AC3E}">
        <p14:creationId xmlns:p14="http://schemas.microsoft.com/office/powerpoint/2010/main" xmlns="" val="36928417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 y="1395004"/>
            <a:ext cx="9144000" cy="3599958"/>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0" y="2159316"/>
            <a:ext cx="9143999" cy="1528624"/>
          </a:xfrm>
          <a:prstGeom prst="rect">
            <a:avLst/>
          </a:prstGeom>
          <a:noFill/>
        </p:spPr>
        <p:txBody>
          <a:bodyPr wrap="square" rtlCol="0">
            <a:spAutoFit/>
          </a:bodyPr>
          <a:lstStyle/>
          <a:p>
            <a:pPr marL="109728" algn="ctr">
              <a:lnSpc>
                <a:spcPct val="120000"/>
              </a:lnSpc>
              <a:defRPr/>
            </a:pPr>
            <a:r>
              <a:rPr lang="it-IT" sz="8000" b="1" dirty="0" smtClean="0">
                <a:latin typeface="Arial Narrow"/>
                <a:cs typeface="Arial Narrow"/>
              </a:rPr>
              <a:t>Ed ora al radiologo...</a:t>
            </a:r>
          </a:p>
        </p:txBody>
      </p:sp>
      <p:cxnSp>
        <p:nvCxnSpPr>
          <p:cNvPr id="6" name="Connettore 1 5"/>
          <p:cNvCxnSpPr/>
          <p:nvPr/>
        </p:nvCxnSpPr>
        <p:spPr>
          <a:xfrm>
            <a:off x="0" y="1395004"/>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 y="4994962"/>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3472521" y="5140162"/>
            <a:ext cx="2239524" cy="584775"/>
          </a:xfrm>
          <a:prstGeom prst="rect">
            <a:avLst/>
          </a:prstGeom>
          <a:noFill/>
        </p:spPr>
        <p:txBody>
          <a:bodyPr wrap="none" rtlCol="0">
            <a:spAutoFit/>
          </a:bodyPr>
          <a:lstStyle/>
          <a:p>
            <a:pPr algn="just"/>
            <a:r>
              <a:rPr lang="it-IT" sz="3200" i="1" dirty="0" smtClean="0">
                <a:latin typeface="Arial Narrow"/>
                <a:cs typeface="Arial Narrow"/>
              </a:rPr>
              <a:t>Dr.ssa </a:t>
            </a:r>
            <a:r>
              <a:rPr lang="it-IT" sz="3200" i="1" dirty="0" err="1" smtClean="0">
                <a:latin typeface="Arial Narrow"/>
                <a:cs typeface="Arial Narrow"/>
              </a:rPr>
              <a:t>Pittiani</a:t>
            </a:r>
            <a:endParaRPr lang="it-IT" sz="3200" i="1" dirty="0">
              <a:latin typeface="Arial Narrow"/>
              <a:cs typeface="Arial Narrow"/>
            </a:endParaRPr>
          </a:p>
        </p:txBody>
      </p:sp>
    </p:spTree>
    <p:extLst>
      <p:ext uri="{BB962C8B-B14F-4D97-AF65-F5344CB8AC3E}">
        <p14:creationId xmlns:p14="http://schemas.microsoft.com/office/powerpoint/2010/main" xmlns="" val="2369454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22194" y="1988840"/>
            <a:ext cx="7936882" cy="1107996"/>
          </a:xfrm>
          <a:prstGeom prst="rect">
            <a:avLst/>
          </a:prstGeom>
          <a:noFill/>
        </p:spPr>
        <p:txBody>
          <a:bodyPr wrap="square" rtlCol="0">
            <a:spAutoFit/>
          </a:bodyPr>
          <a:lstStyle/>
          <a:p>
            <a:pPr algn="ctr"/>
            <a:r>
              <a:rPr lang="it-IT" sz="6600" b="1" dirty="0" smtClean="0">
                <a:solidFill>
                  <a:srgbClr val="00CCFF"/>
                </a:solidFill>
                <a:latin typeface="Arial Narrow"/>
                <a:cs typeface="Arial Narrow"/>
              </a:rPr>
              <a:t>Il ruolo dell’ecografia</a:t>
            </a:r>
            <a:endParaRPr lang="it-IT" sz="6600" b="1" dirty="0">
              <a:solidFill>
                <a:srgbClr val="00CCFF"/>
              </a:solidFill>
              <a:latin typeface="Arial Narrow"/>
              <a:cs typeface="Arial Narrow"/>
            </a:endParaRPr>
          </a:p>
        </p:txBody>
      </p:sp>
    </p:spTree>
    <p:extLst>
      <p:ext uri="{BB962C8B-B14F-4D97-AF65-F5344CB8AC3E}">
        <p14:creationId xmlns:p14="http://schemas.microsoft.com/office/powerpoint/2010/main" xmlns="" val="2160758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05" name="Text Box 17"/>
          <p:cNvSpPr txBox="1">
            <a:spLocks noChangeArrowheads="1"/>
          </p:cNvSpPr>
          <p:nvPr/>
        </p:nvSpPr>
        <p:spPr bwMode="auto">
          <a:xfrm>
            <a:off x="846667" y="1447801"/>
            <a:ext cx="3048000" cy="646331"/>
          </a:xfrm>
          <a:prstGeom prst="rect">
            <a:avLst/>
          </a:prstGeom>
          <a:noFill/>
          <a:ln w="12700">
            <a:solidFill>
              <a:srgbClr val="618FFD"/>
            </a:solidFill>
            <a:miter lim="800000"/>
            <a:headEnd/>
            <a:tailEnd/>
          </a:ln>
          <a:effectLst/>
        </p:spPr>
        <p:txBody>
          <a:bodyPr>
            <a:spAutoFit/>
          </a:bodyPr>
          <a:lstStyle/>
          <a:p>
            <a:pPr algn="ctr">
              <a:defRPr/>
            </a:pPr>
            <a:r>
              <a:rPr lang="it-IT" dirty="0">
                <a:latin typeface="+mj-lt"/>
                <a:ea typeface="ＭＳ Ｐゴシック" pitchFamily="-1" charset="-128"/>
                <a:cs typeface="ＭＳ Ｐゴシック" pitchFamily="-1" charset="-128"/>
              </a:rPr>
              <a:t>Alterazioni diffuse o </a:t>
            </a:r>
          </a:p>
          <a:p>
            <a:pPr algn="ctr">
              <a:defRPr/>
            </a:pPr>
            <a:r>
              <a:rPr lang="it-IT" dirty="0">
                <a:latin typeface="+mj-lt"/>
                <a:ea typeface="ＭＳ Ｐゴシック" pitchFamily="-1" charset="-128"/>
                <a:cs typeface="ＭＳ Ｐゴシック" pitchFamily="-1" charset="-128"/>
              </a:rPr>
              <a:t>focali non nodulari</a:t>
            </a:r>
          </a:p>
        </p:txBody>
      </p:sp>
      <p:sp>
        <p:nvSpPr>
          <p:cNvPr id="28" name="CasellaDiTesto 27"/>
          <p:cNvSpPr txBox="1">
            <a:spLocks noChangeArrowheads="1"/>
          </p:cNvSpPr>
          <p:nvPr/>
        </p:nvSpPr>
        <p:spPr bwMode="auto">
          <a:xfrm>
            <a:off x="0" y="4419222"/>
            <a:ext cx="9952074" cy="3139321"/>
          </a:xfrm>
          <a:prstGeom prst="rect">
            <a:avLst/>
          </a:prstGeom>
          <a:noFill/>
          <a:ln w="9525">
            <a:noFill/>
            <a:miter lim="800000"/>
            <a:headEnd/>
            <a:tailEnd/>
          </a:ln>
        </p:spPr>
        <p:txBody>
          <a:bodyPr wrap="square">
            <a:spAutoFit/>
          </a:bodyPr>
          <a:lstStyle/>
          <a:p>
            <a:r>
              <a:rPr lang="it-IT" b="1" dirty="0" smtClean="0">
                <a:effectLst>
                  <a:outerShdw blurRad="38100" dist="38100" dir="2700000" algn="tl">
                    <a:srgbClr val="000000">
                      <a:alpha val="43137"/>
                    </a:srgbClr>
                  </a:outerShdw>
                </a:effectLst>
                <a:latin typeface="Comic Sans MS" pitchFamily="-1" charset="0"/>
              </a:rPr>
              <a:t>	</a:t>
            </a:r>
            <a:r>
              <a:rPr lang="it-IT" sz="2600" b="1" dirty="0" smtClean="0">
                <a:solidFill>
                  <a:schemeClr val="tx2">
                    <a:lumMod val="60000"/>
                    <a:lumOff val="40000"/>
                  </a:schemeClr>
                </a:solidFill>
                <a:latin typeface="Arial Narrow" pitchFamily="34" charset="0"/>
              </a:rPr>
              <a:t>TC-RM</a:t>
            </a:r>
            <a:r>
              <a:rPr lang="it-IT" sz="2600" b="1" dirty="0">
                <a:solidFill>
                  <a:schemeClr val="tx2">
                    <a:lumMod val="60000"/>
                    <a:lumOff val="40000"/>
                  </a:schemeClr>
                </a:solidFill>
                <a:latin typeface="Arial Narrow" pitchFamily="34" charset="0"/>
              </a:rPr>
              <a:t>?</a:t>
            </a:r>
          </a:p>
          <a:p>
            <a:pPr>
              <a:lnSpc>
                <a:spcPct val="150000"/>
              </a:lnSpc>
            </a:pPr>
            <a:r>
              <a:rPr lang="it-IT" sz="2000" dirty="0">
                <a:latin typeface="Comic Sans MS" pitchFamily="-1" charset="0"/>
              </a:rPr>
              <a:t>	</a:t>
            </a:r>
            <a:r>
              <a:rPr lang="it-IT" sz="2000" dirty="0">
                <a:latin typeface="Arial Narrow" pitchFamily="34" charset="0"/>
                <a:cs typeface="Times New Roman" pitchFamily="18" charset="0"/>
              </a:rPr>
              <a:t>Non servono per caratterizzazione dei noduli e </a:t>
            </a:r>
            <a:r>
              <a:rPr lang="it-IT" sz="2000" dirty="0" err="1" smtClean="0">
                <a:latin typeface="Arial Narrow" pitchFamily="34" charset="0"/>
                <a:cs typeface="Times New Roman" pitchFamily="18" charset="0"/>
              </a:rPr>
              <a:t>stadiazione</a:t>
            </a:r>
            <a:r>
              <a:rPr lang="it-IT" sz="2000" dirty="0" smtClean="0">
                <a:latin typeface="Arial Narrow" pitchFamily="34" charset="0"/>
                <a:cs typeface="Times New Roman" pitchFamily="18" charset="0"/>
              </a:rPr>
              <a:t> </a:t>
            </a:r>
            <a:r>
              <a:rPr lang="it-IT" sz="2000" dirty="0">
                <a:latin typeface="Arial Narrow" pitchFamily="34" charset="0"/>
                <a:cs typeface="Times New Roman" pitchFamily="18" charset="0"/>
              </a:rPr>
              <a:t>di un Ca</a:t>
            </a:r>
          </a:p>
          <a:p>
            <a:pPr>
              <a:lnSpc>
                <a:spcPct val="150000"/>
              </a:lnSpc>
            </a:pPr>
            <a:r>
              <a:rPr lang="it-IT" sz="2000" dirty="0">
                <a:latin typeface="Arial Narrow" pitchFamily="34" charset="0"/>
                <a:cs typeface="Times New Roman" pitchFamily="18" charset="0"/>
              </a:rPr>
              <a:t>	Pianificazione chirurgica nei gozzi voluminosi (mediastinici</a:t>
            </a:r>
            <a:r>
              <a:rPr lang="it-IT" sz="2000" b="1" dirty="0">
                <a:latin typeface="Arial Narrow" pitchFamily="34" charset="0"/>
                <a:cs typeface="Times New Roman" pitchFamily="18" charset="0"/>
              </a:rPr>
              <a:t>)</a:t>
            </a:r>
            <a:r>
              <a:rPr lang="it-IT" sz="2000" b="1" dirty="0">
                <a:solidFill>
                  <a:schemeClr val="tx2">
                    <a:lumMod val="60000"/>
                    <a:lumOff val="40000"/>
                  </a:schemeClr>
                </a:solidFill>
                <a:latin typeface="Arial Narrow" pitchFamily="34" charset="0"/>
                <a:cs typeface="Times New Roman" pitchFamily="18" charset="0"/>
              </a:rPr>
              <a:t> </a:t>
            </a:r>
            <a:r>
              <a:rPr lang="it-IT" sz="2000" b="1" dirty="0">
                <a:solidFill>
                  <a:schemeClr val="tx2">
                    <a:lumMod val="60000"/>
                    <a:lumOff val="40000"/>
                  </a:schemeClr>
                </a:solidFill>
                <a:latin typeface="Wingdings" pitchFamily="-1" charset="2"/>
              </a:rPr>
              <a:t></a:t>
            </a:r>
            <a:r>
              <a:rPr lang="it-IT" sz="2400" b="1" dirty="0">
                <a:solidFill>
                  <a:schemeClr val="tx2">
                    <a:lumMod val="60000"/>
                    <a:lumOff val="40000"/>
                  </a:schemeClr>
                </a:solidFill>
                <a:latin typeface="Arial Narrow" pitchFamily="34" charset="0"/>
              </a:rPr>
              <a:t>TC senza </a:t>
            </a:r>
            <a:r>
              <a:rPr lang="it-IT" sz="2400" b="1" dirty="0" err="1">
                <a:solidFill>
                  <a:schemeClr val="tx2">
                    <a:lumMod val="60000"/>
                    <a:lumOff val="40000"/>
                  </a:schemeClr>
                </a:solidFill>
                <a:latin typeface="Arial Narrow" pitchFamily="34" charset="0"/>
              </a:rPr>
              <a:t>mdc</a:t>
            </a:r>
            <a:endParaRPr lang="it-IT" sz="2400" b="1" dirty="0">
              <a:solidFill>
                <a:schemeClr val="tx2">
                  <a:lumMod val="60000"/>
                  <a:lumOff val="40000"/>
                </a:schemeClr>
              </a:solidFill>
              <a:latin typeface="Arial Narrow" pitchFamily="34" charset="0"/>
            </a:endParaRPr>
          </a:p>
          <a:p>
            <a:pPr>
              <a:lnSpc>
                <a:spcPct val="150000"/>
              </a:lnSpc>
            </a:pPr>
            <a:r>
              <a:rPr lang="it-IT" sz="2000" dirty="0">
                <a:latin typeface="Comic Sans MS" pitchFamily="-1" charset="0"/>
              </a:rPr>
              <a:t>	</a:t>
            </a:r>
            <a:r>
              <a:rPr lang="it-IT" sz="2000" dirty="0">
                <a:latin typeface="Arial Narrow" pitchFamily="34" charset="0"/>
                <a:cs typeface="Times New Roman" pitchFamily="18" charset="0"/>
              </a:rPr>
              <a:t>Sospetta infiltrazione esofago-tracheale nei </a:t>
            </a:r>
            <a:r>
              <a:rPr lang="it-IT" sz="2000" dirty="0" smtClean="0">
                <a:latin typeface="Arial Narrow" pitchFamily="34" charset="0"/>
                <a:cs typeface="Times New Roman" pitchFamily="18" charset="0"/>
              </a:rPr>
              <a:t>Ca accertati (</a:t>
            </a:r>
            <a:r>
              <a:rPr lang="it-IT" sz="2000" dirty="0" err="1" smtClean="0">
                <a:latin typeface="Arial Narrow" pitchFamily="34" charset="0"/>
                <a:cs typeface="Times New Roman" pitchFamily="18" charset="0"/>
              </a:rPr>
              <a:t>anaplastici</a:t>
            </a:r>
            <a:r>
              <a:rPr lang="it-IT" sz="2000" dirty="0" smtClean="0">
                <a:latin typeface="Arial Narrow" pitchFamily="34" charset="0"/>
                <a:cs typeface="Times New Roman" pitchFamily="18" charset="0"/>
              </a:rPr>
              <a:t>)</a:t>
            </a:r>
            <a:r>
              <a:rPr lang="it-IT" sz="2000" b="1" dirty="0" smtClean="0">
                <a:solidFill>
                  <a:schemeClr val="tx2">
                    <a:lumMod val="60000"/>
                    <a:lumOff val="40000"/>
                  </a:schemeClr>
                </a:solidFill>
                <a:latin typeface="Wingdings" pitchFamily="-1" charset="2"/>
              </a:rPr>
              <a:t></a:t>
            </a:r>
            <a:r>
              <a:rPr lang="it-IT" sz="2000" b="1" dirty="0" smtClean="0">
                <a:solidFill>
                  <a:schemeClr val="tx2">
                    <a:lumMod val="60000"/>
                    <a:lumOff val="40000"/>
                  </a:schemeClr>
                </a:solidFill>
                <a:latin typeface="Comic Sans MS" pitchFamily="-1" charset="0"/>
              </a:rPr>
              <a:t> </a:t>
            </a:r>
            <a:r>
              <a:rPr lang="it-IT" sz="2400" b="1" dirty="0" smtClean="0">
                <a:solidFill>
                  <a:schemeClr val="tx2">
                    <a:lumMod val="60000"/>
                    <a:lumOff val="40000"/>
                  </a:schemeClr>
                </a:solidFill>
                <a:latin typeface="Arial Narrow" pitchFamily="34" charset="0"/>
              </a:rPr>
              <a:t>meglio RM</a:t>
            </a:r>
            <a:endParaRPr lang="it-IT" sz="2400" b="1" dirty="0">
              <a:solidFill>
                <a:schemeClr val="tx2">
                  <a:lumMod val="60000"/>
                  <a:lumOff val="40000"/>
                </a:schemeClr>
              </a:solidFill>
              <a:latin typeface="Arial Narrow" pitchFamily="34" charset="0"/>
            </a:endParaRPr>
          </a:p>
          <a:p>
            <a:pPr>
              <a:lnSpc>
                <a:spcPct val="150000"/>
              </a:lnSpc>
            </a:pPr>
            <a:r>
              <a:rPr lang="it-IT" sz="2000" dirty="0">
                <a:latin typeface="Comic Sans MS" pitchFamily="-1" charset="0"/>
              </a:rPr>
              <a:t>	</a:t>
            </a:r>
            <a:endParaRPr lang="it-IT" sz="2000" dirty="0">
              <a:latin typeface="Times New Roman" pitchFamily="18" charset="0"/>
              <a:cs typeface="Times New Roman" pitchFamily="18" charset="0"/>
            </a:endParaRPr>
          </a:p>
          <a:p>
            <a:r>
              <a:rPr lang="it-IT" sz="2000" dirty="0">
                <a:latin typeface="Comic Sans MS" pitchFamily="-1" charset="0"/>
              </a:rPr>
              <a:t>	</a:t>
            </a:r>
          </a:p>
          <a:p>
            <a:endParaRPr lang="it-IT" sz="2000" dirty="0">
              <a:latin typeface="Comic Sans MS" pitchFamily="-1" charset="0"/>
            </a:endParaRPr>
          </a:p>
        </p:txBody>
      </p:sp>
      <p:sp>
        <p:nvSpPr>
          <p:cNvPr id="17412" name="CasellaDiTesto 30"/>
          <p:cNvSpPr txBox="1">
            <a:spLocks noChangeArrowheads="1"/>
          </p:cNvSpPr>
          <p:nvPr/>
        </p:nvSpPr>
        <p:spPr bwMode="auto">
          <a:xfrm>
            <a:off x="135467" y="381001"/>
            <a:ext cx="8974667" cy="1446550"/>
          </a:xfrm>
          <a:prstGeom prst="rect">
            <a:avLst/>
          </a:prstGeom>
          <a:noFill/>
          <a:ln w="9525">
            <a:noFill/>
            <a:miter lim="800000"/>
            <a:headEnd/>
            <a:tailEnd/>
          </a:ln>
        </p:spPr>
        <p:txBody>
          <a:bodyPr>
            <a:spAutoFit/>
          </a:bodyPr>
          <a:lstStyle/>
          <a:p>
            <a:r>
              <a:rPr lang="it-IT" sz="2600" b="1" dirty="0">
                <a:solidFill>
                  <a:schemeClr val="tx2">
                    <a:lumMod val="60000"/>
                    <a:lumOff val="40000"/>
                  </a:schemeClr>
                </a:solidFill>
                <a:latin typeface="Arial Narrow" pitchFamily="34" charset="0"/>
              </a:rPr>
              <a:t>Ecografia</a:t>
            </a:r>
            <a:r>
              <a:rPr lang="it-IT" sz="2400" dirty="0">
                <a:solidFill>
                  <a:schemeClr val="tx2">
                    <a:lumMod val="60000"/>
                    <a:lumOff val="40000"/>
                  </a:schemeClr>
                </a:solidFill>
                <a:latin typeface="Arial Narrow" pitchFamily="34" charset="0"/>
              </a:rPr>
              <a:t> </a:t>
            </a:r>
            <a:r>
              <a:rPr lang="it-IT" sz="2400" b="1" dirty="0" smtClean="0">
                <a:solidFill>
                  <a:schemeClr val="tx2">
                    <a:lumMod val="60000"/>
                    <a:lumOff val="40000"/>
                  </a:schemeClr>
                </a:solidFill>
                <a:latin typeface="Times New Roman" pitchFamily="18" charset="0"/>
                <a:cs typeface="Times New Roman" pitchFamily="18" charset="0"/>
              </a:rPr>
              <a:t> </a:t>
            </a:r>
            <a:r>
              <a:rPr lang="it-IT" sz="2400" b="1" dirty="0" smtClean="0">
                <a:solidFill>
                  <a:schemeClr val="tx2">
                    <a:lumMod val="60000"/>
                    <a:lumOff val="40000"/>
                  </a:schemeClr>
                </a:solidFill>
                <a:latin typeface="Wingdings" pitchFamily="-1" charset="2"/>
              </a:rPr>
              <a:t></a:t>
            </a:r>
            <a:r>
              <a:rPr lang="it-IT" sz="2400" dirty="0" smtClean="0">
                <a:solidFill>
                  <a:schemeClr val="tx2">
                    <a:lumMod val="60000"/>
                    <a:lumOff val="40000"/>
                  </a:schemeClr>
                </a:solidFill>
                <a:latin typeface="Arial Narrow" pitchFamily="34" charset="0"/>
              </a:rPr>
              <a:t> </a:t>
            </a:r>
            <a:r>
              <a:rPr lang="it-IT" sz="2400" dirty="0">
                <a:latin typeface="Arial Narrow" pitchFamily="34" charset="0"/>
              </a:rPr>
              <a:t>Indagine fondamentale nella patologia tiroidea</a:t>
            </a:r>
          </a:p>
          <a:p>
            <a:r>
              <a:rPr lang="it-IT" sz="2400" dirty="0" smtClean="0">
                <a:latin typeface="Arial Narrow" pitchFamily="34" charset="0"/>
              </a:rPr>
              <a:t> Quali </a:t>
            </a:r>
            <a:r>
              <a:rPr lang="it-IT" sz="2400" dirty="0">
                <a:latin typeface="Arial Narrow" pitchFamily="34" charset="0"/>
              </a:rPr>
              <a:t>informazioni deve fornire:</a:t>
            </a:r>
          </a:p>
          <a:p>
            <a:r>
              <a:rPr lang="it-IT" dirty="0">
                <a:latin typeface="Comic Sans MS" pitchFamily="-1" charset="0"/>
              </a:rPr>
              <a:t>	</a:t>
            </a:r>
            <a:endParaRPr lang="it-IT" sz="2000" dirty="0">
              <a:latin typeface="Comic Sans MS" pitchFamily="-1" charset="0"/>
            </a:endParaRPr>
          </a:p>
          <a:p>
            <a:r>
              <a:rPr lang="it-IT" sz="2000" dirty="0">
                <a:latin typeface="Comic Sans MS" pitchFamily="-1" charset="0"/>
              </a:rPr>
              <a:t>	</a:t>
            </a:r>
          </a:p>
        </p:txBody>
      </p:sp>
      <p:sp>
        <p:nvSpPr>
          <p:cNvPr id="42" name="Text Box 17"/>
          <p:cNvSpPr txBox="1">
            <a:spLocks noChangeArrowheads="1"/>
          </p:cNvSpPr>
          <p:nvPr/>
        </p:nvSpPr>
        <p:spPr bwMode="auto">
          <a:xfrm>
            <a:off x="5858933" y="1245781"/>
            <a:ext cx="1354667" cy="369332"/>
          </a:xfrm>
          <a:prstGeom prst="rect">
            <a:avLst/>
          </a:prstGeom>
          <a:noFill/>
          <a:ln w="12700">
            <a:solidFill>
              <a:srgbClr val="618FFD"/>
            </a:solidFill>
            <a:miter lim="800000"/>
            <a:headEnd/>
            <a:tailEnd/>
          </a:ln>
          <a:effectLst/>
        </p:spPr>
        <p:txBody>
          <a:bodyPr>
            <a:spAutoFit/>
          </a:bodyPr>
          <a:lstStyle/>
          <a:p>
            <a:pPr algn="ctr">
              <a:defRPr/>
            </a:pPr>
            <a:r>
              <a:rPr lang="it-IT" dirty="0">
                <a:latin typeface="+mn-lt"/>
                <a:ea typeface="ＭＳ Ｐゴシック" pitchFamily="-1" charset="-128"/>
                <a:cs typeface="ＭＳ Ｐゴシック" pitchFamily="-1" charset="-128"/>
              </a:rPr>
              <a:t>Nodulo/i</a:t>
            </a:r>
          </a:p>
        </p:txBody>
      </p:sp>
      <p:grpSp>
        <p:nvGrpSpPr>
          <p:cNvPr id="2" name="Gruppo 67"/>
          <p:cNvGrpSpPr>
            <a:grpSpLocks/>
          </p:cNvGrpSpPr>
          <p:nvPr/>
        </p:nvGrpSpPr>
        <p:grpSpPr bwMode="auto">
          <a:xfrm>
            <a:off x="4639733" y="2057401"/>
            <a:ext cx="4199467" cy="1512332"/>
            <a:chOff x="5219700" y="2057400"/>
            <a:chExt cx="4724400" cy="1512051"/>
          </a:xfrm>
        </p:grpSpPr>
        <p:cxnSp>
          <p:nvCxnSpPr>
            <p:cNvPr id="17426" name="Connettore 1 42"/>
            <p:cNvCxnSpPr>
              <a:cxnSpLocks noChangeShapeType="1"/>
            </p:cNvCxnSpPr>
            <p:nvPr/>
          </p:nvCxnSpPr>
          <p:spPr bwMode="auto">
            <a:xfrm>
              <a:off x="7962900" y="2057400"/>
              <a:ext cx="822960" cy="822960"/>
            </a:xfrm>
            <a:prstGeom prst="line">
              <a:avLst/>
            </a:prstGeom>
            <a:noFill/>
            <a:ln w="38100">
              <a:solidFill>
                <a:srgbClr val="618FFD"/>
              </a:solidFill>
              <a:round/>
              <a:headEnd/>
              <a:tailEnd type="triangle" w="lg" len="med"/>
            </a:ln>
          </p:spPr>
        </p:cxnSp>
        <p:cxnSp>
          <p:nvCxnSpPr>
            <p:cNvPr id="17427" name="Connettore 1 46"/>
            <p:cNvCxnSpPr>
              <a:cxnSpLocks noChangeShapeType="1"/>
            </p:cNvCxnSpPr>
            <p:nvPr/>
          </p:nvCxnSpPr>
          <p:spPr bwMode="auto">
            <a:xfrm rot="5400000">
              <a:off x="6226810" y="2117090"/>
              <a:ext cx="881380" cy="762000"/>
            </a:xfrm>
            <a:prstGeom prst="line">
              <a:avLst/>
            </a:prstGeom>
            <a:noFill/>
            <a:ln w="38100">
              <a:solidFill>
                <a:srgbClr val="618FFD"/>
              </a:solidFill>
              <a:round/>
              <a:headEnd/>
              <a:tailEnd type="triangle" w="lg" len="med"/>
            </a:ln>
          </p:spPr>
        </p:cxnSp>
        <p:sp>
          <p:nvSpPr>
            <p:cNvPr id="49" name="Text Box 17"/>
            <p:cNvSpPr txBox="1">
              <a:spLocks noChangeArrowheads="1"/>
            </p:cNvSpPr>
            <p:nvPr/>
          </p:nvSpPr>
          <p:spPr bwMode="auto">
            <a:xfrm>
              <a:off x="5219700" y="3200188"/>
              <a:ext cx="1524000" cy="369263"/>
            </a:xfrm>
            <a:prstGeom prst="rect">
              <a:avLst/>
            </a:prstGeom>
            <a:noFill/>
            <a:ln w="12700">
              <a:solidFill>
                <a:srgbClr val="618FFD"/>
              </a:solidFill>
              <a:miter lim="800000"/>
              <a:headEnd/>
              <a:tailEnd/>
            </a:ln>
            <a:effectLst/>
          </p:spPr>
          <p:txBody>
            <a:bodyPr>
              <a:spAutoFit/>
            </a:bodyPr>
            <a:lstStyle/>
            <a:p>
              <a:pPr algn="ctr">
                <a:defRPr/>
              </a:pPr>
              <a:r>
                <a:rPr lang="it-IT" dirty="0">
                  <a:latin typeface="+mn-lt"/>
                  <a:ea typeface="ＭＳ Ｐゴシック" pitchFamily="-1" charset="-128"/>
                  <a:cs typeface="ＭＳ Ｐゴシック" pitchFamily="-1" charset="-128"/>
                </a:rPr>
                <a:t>solido</a:t>
              </a:r>
            </a:p>
          </p:txBody>
        </p:sp>
        <p:sp>
          <p:nvSpPr>
            <p:cNvPr id="50" name="Text Box 17"/>
            <p:cNvSpPr txBox="1">
              <a:spLocks noChangeArrowheads="1"/>
            </p:cNvSpPr>
            <p:nvPr/>
          </p:nvSpPr>
          <p:spPr bwMode="auto">
            <a:xfrm>
              <a:off x="6819900" y="3200188"/>
              <a:ext cx="1524000" cy="369263"/>
            </a:xfrm>
            <a:prstGeom prst="rect">
              <a:avLst/>
            </a:prstGeom>
            <a:noFill/>
            <a:ln w="12700">
              <a:solidFill>
                <a:srgbClr val="618FFD"/>
              </a:solidFill>
              <a:miter lim="800000"/>
              <a:headEnd/>
              <a:tailEnd/>
            </a:ln>
            <a:effectLst/>
          </p:spPr>
          <p:txBody>
            <a:bodyPr>
              <a:spAutoFit/>
            </a:bodyPr>
            <a:lstStyle/>
            <a:p>
              <a:pPr algn="ctr">
                <a:defRPr/>
              </a:pPr>
              <a:r>
                <a:rPr lang="it-IT" dirty="0">
                  <a:latin typeface="+mn-lt"/>
                  <a:ea typeface="ＭＳ Ｐゴシック" pitchFamily="-1" charset="-128"/>
                  <a:cs typeface="ＭＳ Ｐゴシック" pitchFamily="-1" charset="-128"/>
                </a:rPr>
                <a:t>misto</a:t>
              </a:r>
            </a:p>
          </p:txBody>
        </p:sp>
        <p:sp>
          <p:nvSpPr>
            <p:cNvPr id="51" name="Text Box 17"/>
            <p:cNvSpPr txBox="1">
              <a:spLocks noChangeArrowheads="1"/>
            </p:cNvSpPr>
            <p:nvPr/>
          </p:nvSpPr>
          <p:spPr bwMode="auto">
            <a:xfrm>
              <a:off x="8420100" y="3200188"/>
              <a:ext cx="1524000" cy="369263"/>
            </a:xfrm>
            <a:prstGeom prst="rect">
              <a:avLst/>
            </a:prstGeom>
            <a:noFill/>
            <a:ln w="12700">
              <a:solidFill>
                <a:srgbClr val="618FFD"/>
              </a:solidFill>
              <a:miter lim="800000"/>
              <a:headEnd/>
              <a:tailEnd/>
            </a:ln>
            <a:effectLst/>
          </p:spPr>
          <p:txBody>
            <a:bodyPr>
              <a:spAutoFit/>
            </a:bodyPr>
            <a:lstStyle/>
            <a:p>
              <a:pPr algn="ctr">
                <a:defRPr/>
              </a:pPr>
              <a:r>
                <a:rPr lang="it-IT" dirty="0">
                  <a:latin typeface="+mn-lt"/>
                  <a:ea typeface="ＭＳ Ｐゴシック" pitchFamily="-1" charset="-128"/>
                  <a:cs typeface="ＭＳ Ｐゴシック" pitchFamily="-1" charset="-128"/>
                </a:rPr>
                <a:t>cistico</a:t>
              </a:r>
            </a:p>
          </p:txBody>
        </p:sp>
        <p:cxnSp>
          <p:nvCxnSpPr>
            <p:cNvPr id="17431" name="Connettore 1 51"/>
            <p:cNvCxnSpPr>
              <a:cxnSpLocks noChangeShapeType="1"/>
            </p:cNvCxnSpPr>
            <p:nvPr/>
          </p:nvCxnSpPr>
          <p:spPr bwMode="auto">
            <a:xfrm rot="5400000">
              <a:off x="6973094" y="2590006"/>
              <a:ext cx="1066800" cy="1588"/>
            </a:xfrm>
            <a:prstGeom prst="line">
              <a:avLst/>
            </a:prstGeom>
            <a:noFill/>
            <a:ln w="38100">
              <a:solidFill>
                <a:srgbClr val="618FFD"/>
              </a:solidFill>
              <a:round/>
              <a:headEnd/>
              <a:tailEnd type="triangle" w="lg" len="med"/>
            </a:ln>
          </p:spPr>
        </p:cxnSp>
      </p:grpSp>
      <p:sp>
        <p:nvSpPr>
          <p:cNvPr id="55" name="Rettangolo 54"/>
          <p:cNvSpPr>
            <a:spLocks noChangeArrowheads="1"/>
          </p:cNvSpPr>
          <p:nvPr/>
        </p:nvSpPr>
        <p:spPr bwMode="auto">
          <a:xfrm>
            <a:off x="4368800" y="1639186"/>
            <a:ext cx="4097867" cy="369332"/>
          </a:xfrm>
          <a:prstGeom prst="rect">
            <a:avLst/>
          </a:prstGeom>
          <a:noFill/>
          <a:ln w="9525">
            <a:noFill/>
            <a:miter lim="800000"/>
            <a:headEnd/>
            <a:tailEnd/>
          </a:ln>
        </p:spPr>
        <p:txBody>
          <a:bodyPr>
            <a:spAutoFit/>
          </a:bodyPr>
          <a:lstStyle/>
          <a:p>
            <a:pPr marL="742950" lvl="1" indent="-285750" algn="ctr" eaLnBrk="0" hangingPunct="0">
              <a:spcBef>
                <a:spcPct val="20000"/>
              </a:spcBef>
              <a:buClr>
                <a:srgbClr val="66CCFF"/>
              </a:buClr>
              <a:buSzPct val="80000"/>
            </a:pPr>
            <a:r>
              <a:rPr lang="it-IT" dirty="0">
                <a:latin typeface="+mj-lt"/>
                <a:ea typeface="ＭＳ Ｐゴシック" pitchFamily="-1" charset="-128"/>
              </a:rPr>
              <a:t>Dimensioni  e Morfologia</a:t>
            </a:r>
          </a:p>
        </p:txBody>
      </p:sp>
      <p:grpSp>
        <p:nvGrpSpPr>
          <p:cNvPr id="3" name="Gruppo 68"/>
          <p:cNvGrpSpPr>
            <a:grpSpLocks/>
          </p:cNvGrpSpPr>
          <p:nvPr/>
        </p:nvGrpSpPr>
        <p:grpSpPr bwMode="auto">
          <a:xfrm>
            <a:off x="1253067" y="3184526"/>
            <a:ext cx="3115733" cy="766207"/>
            <a:chOff x="1409700" y="3184525"/>
            <a:chExt cx="3505202" cy="765941"/>
          </a:xfrm>
        </p:grpSpPr>
        <p:grpSp>
          <p:nvGrpSpPr>
            <p:cNvPr id="4" name="Group 28"/>
            <p:cNvGrpSpPr>
              <a:grpSpLocks/>
            </p:cNvGrpSpPr>
            <p:nvPr/>
          </p:nvGrpSpPr>
          <p:grpSpPr bwMode="auto">
            <a:xfrm>
              <a:off x="1409700" y="3184525"/>
              <a:ext cx="1739900" cy="549275"/>
              <a:chOff x="1244" y="3568"/>
              <a:chExt cx="1096" cy="346"/>
            </a:xfrm>
          </p:grpSpPr>
          <p:sp>
            <p:nvSpPr>
              <p:cNvPr id="39" name="Text Box 17"/>
              <p:cNvSpPr txBox="1">
                <a:spLocks noChangeArrowheads="1"/>
              </p:cNvSpPr>
              <p:nvPr/>
            </p:nvSpPr>
            <p:spPr bwMode="auto">
              <a:xfrm>
                <a:off x="1510" y="3600"/>
                <a:ext cx="554" cy="250"/>
              </a:xfrm>
              <a:prstGeom prst="rect">
                <a:avLst/>
              </a:prstGeom>
              <a:noFill/>
              <a:ln w="12700">
                <a:noFill/>
                <a:miter lim="800000"/>
                <a:headEnd/>
                <a:tailEnd/>
              </a:ln>
              <a:effectLst/>
            </p:spPr>
            <p:txBody>
              <a:bodyPr wrap="none">
                <a:spAutoFit/>
              </a:bodyPr>
              <a:lstStyle/>
              <a:p>
                <a:pPr defTabSz="762000" eaLnBrk="0" hangingPunct="0">
                  <a:defRPr/>
                </a:pPr>
                <a:r>
                  <a:rPr lang="it-IT" sz="2000" dirty="0">
                    <a:solidFill>
                      <a:srgbClr val="FF0000"/>
                    </a:solidFill>
                    <a:latin typeface="+mn-lt"/>
                    <a:cs typeface="+mn-cs"/>
                  </a:rPr>
                  <a:t>FNAC</a:t>
                </a:r>
              </a:p>
            </p:txBody>
          </p:sp>
          <p:sp>
            <p:nvSpPr>
              <p:cNvPr id="40" name="Rectangle 23"/>
              <p:cNvSpPr>
                <a:spLocks noChangeArrowheads="1"/>
              </p:cNvSpPr>
              <p:nvPr/>
            </p:nvSpPr>
            <p:spPr bwMode="auto">
              <a:xfrm>
                <a:off x="1244" y="3568"/>
                <a:ext cx="1096" cy="346"/>
              </a:xfrm>
              <a:prstGeom prst="rect">
                <a:avLst/>
              </a:prstGeom>
              <a:noFill/>
              <a:ln w="12700">
                <a:solidFill>
                  <a:schemeClr val="tx1"/>
                </a:solidFill>
                <a:miter lim="800000"/>
                <a:headEnd/>
                <a:tailEnd/>
              </a:ln>
              <a:effectLst/>
            </p:spPr>
            <p:txBody>
              <a:bodyPr wrap="none" anchor="ctr"/>
              <a:lstStyle/>
              <a:p>
                <a:pPr eaLnBrk="0" hangingPunct="0">
                  <a:defRPr/>
                </a:pPr>
                <a:endParaRPr lang="it-IT">
                  <a:latin typeface="+mn-lt"/>
                  <a:cs typeface="+mn-cs"/>
                </a:endParaRPr>
              </a:p>
            </p:txBody>
          </p:sp>
        </p:grpSp>
        <p:cxnSp>
          <p:nvCxnSpPr>
            <p:cNvPr id="17422" name="Connettore 7 59"/>
            <p:cNvCxnSpPr>
              <a:cxnSpLocks noChangeShapeType="1"/>
            </p:cNvCxnSpPr>
            <p:nvPr/>
          </p:nvCxnSpPr>
          <p:spPr bwMode="auto">
            <a:xfrm rot="10800000" flipV="1">
              <a:off x="3543301" y="3352798"/>
              <a:ext cx="1371601" cy="228601"/>
            </a:xfrm>
            <a:prstGeom prst="curvedConnector3">
              <a:avLst>
                <a:gd name="adj1" fmla="val 50000"/>
              </a:avLst>
            </a:prstGeom>
            <a:noFill/>
            <a:ln w="57150">
              <a:solidFill>
                <a:srgbClr val="618FFD"/>
              </a:solidFill>
              <a:round/>
              <a:headEnd/>
              <a:tailEnd type="triangle" w="lg" len="med"/>
            </a:ln>
          </p:spPr>
        </p:cxnSp>
        <p:sp>
          <p:nvSpPr>
            <p:cNvPr id="67" name="CasellaDiTesto 66"/>
            <p:cNvSpPr txBox="1"/>
            <p:nvPr/>
          </p:nvSpPr>
          <p:spPr>
            <a:xfrm>
              <a:off x="3848101" y="3581262"/>
              <a:ext cx="838200" cy="369204"/>
            </a:xfrm>
            <a:prstGeom prst="rect">
              <a:avLst/>
            </a:prstGeom>
            <a:noFill/>
          </p:spPr>
          <p:txBody>
            <a:bodyPr>
              <a:spAutoFit/>
            </a:bodyPr>
            <a:lstStyle/>
            <a:p>
              <a:pPr>
                <a:defRPr/>
              </a:pPr>
              <a:r>
                <a:rPr lang="it-IT" dirty="0">
                  <a:latin typeface="+mn-lt"/>
                  <a:ea typeface="Arial" pitchFamily="-1" charset="0"/>
                  <a:cs typeface="Arial" pitchFamily="-1" charset="0"/>
                </a:rPr>
                <a:t>+/-</a:t>
              </a:r>
            </a:p>
          </p:txBody>
        </p:sp>
      </p:grpSp>
      <p:grpSp>
        <p:nvGrpSpPr>
          <p:cNvPr id="5" name="Gruppo 9"/>
          <p:cNvGrpSpPr>
            <a:grpSpLocks/>
          </p:cNvGrpSpPr>
          <p:nvPr/>
        </p:nvGrpSpPr>
        <p:grpSpPr bwMode="auto">
          <a:xfrm>
            <a:off x="347531" y="2288459"/>
            <a:ext cx="6604000" cy="2514600"/>
            <a:chOff x="0" y="2819400"/>
            <a:chExt cx="10287000" cy="2895600"/>
          </a:xfrm>
        </p:grpSpPr>
        <p:pic>
          <p:nvPicPr>
            <p:cNvPr id="17418" name="Immagine 5" descr="finocchiaro_20120612145927_1505250.bmp"/>
            <p:cNvPicPr>
              <a:picLocks noChangeAspect="1"/>
            </p:cNvPicPr>
            <p:nvPr/>
          </p:nvPicPr>
          <p:blipFill>
            <a:blip r:embed="rId2" cstate="print">
              <a:lum bright="-10000"/>
            </a:blip>
            <a:srcRect l="30949" t="23502" r="8722" b="3825"/>
            <a:stretch>
              <a:fillRect/>
            </a:stretch>
          </p:blipFill>
          <p:spPr bwMode="auto">
            <a:xfrm>
              <a:off x="0" y="2819400"/>
              <a:ext cx="3162300" cy="2895600"/>
            </a:xfrm>
            <a:prstGeom prst="rect">
              <a:avLst/>
            </a:prstGeom>
            <a:noFill/>
            <a:ln w="9525">
              <a:noFill/>
              <a:miter lim="800000"/>
              <a:headEnd/>
              <a:tailEnd/>
            </a:ln>
          </p:spPr>
        </p:pic>
        <p:pic>
          <p:nvPicPr>
            <p:cNvPr id="17419" name="Immagine 8" descr="galbiati_20120612152347_1524310.bmp"/>
            <p:cNvPicPr>
              <a:picLocks noChangeAspect="1"/>
            </p:cNvPicPr>
            <p:nvPr/>
          </p:nvPicPr>
          <p:blipFill>
            <a:blip r:embed="rId3" cstate="print"/>
            <a:srcRect l="30153" t="21397" r="10526" b="14812"/>
            <a:stretch>
              <a:fillRect/>
            </a:stretch>
          </p:blipFill>
          <p:spPr bwMode="auto">
            <a:xfrm>
              <a:off x="6743699" y="2819400"/>
              <a:ext cx="3543301" cy="2895600"/>
            </a:xfrm>
            <a:prstGeom prst="rect">
              <a:avLst/>
            </a:prstGeom>
            <a:noFill/>
            <a:ln w="9525">
              <a:noFill/>
              <a:miter lim="800000"/>
              <a:headEnd/>
              <a:tailEnd/>
            </a:ln>
          </p:spPr>
        </p:pic>
        <p:pic>
          <p:nvPicPr>
            <p:cNvPr id="17420" name="Immagine 9" descr="galbiati_20120612152347_1523530.bmp"/>
            <p:cNvPicPr>
              <a:picLocks noChangeAspect="1"/>
            </p:cNvPicPr>
            <p:nvPr/>
          </p:nvPicPr>
          <p:blipFill>
            <a:blip r:embed="rId4" cstate="print"/>
            <a:srcRect l="30074" t="21295" r="7414" b="14925"/>
            <a:stretch>
              <a:fillRect/>
            </a:stretch>
          </p:blipFill>
          <p:spPr bwMode="auto">
            <a:xfrm>
              <a:off x="3165231" y="2819400"/>
              <a:ext cx="3733800" cy="2895600"/>
            </a:xfrm>
            <a:prstGeom prst="rect">
              <a:avLst/>
            </a:prstGeom>
            <a:noFill/>
            <a:ln w="9525">
              <a:noFill/>
              <a:miter lim="800000"/>
              <a:headEnd/>
              <a:tailEnd/>
            </a:ln>
          </p:spPr>
        </p:pic>
      </p:grpSp>
    </p:spTree>
    <p:extLst>
      <p:ext uri="{BB962C8B-B14F-4D97-AF65-F5344CB8AC3E}">
        <p14:creationId xmlns:p14="http://schemas.microsoft.com/office/powerpoint/2010/main" xmlns="" val="39474342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17105"/>
                                        </p:tgtEl>
                                        <p:attrNameLst>
                                          <p:attrName>style.visibility</p:attrName>
                                        </p:attrNameLst>
                                      </p:cBhvr>
                                      <p:to>
                                        <p:strVal val="visible"/>
                                      </p:to>
                                    </p:set>
                                    <p:anim calcmode="lin" valueType="num">
                                      <p:cBhvr additive="base">
                                        <p:cTn id="7" dur="500" fill="hold"/>
                                        <p:tgtEl>
                                          <p:spTgt spid="217105"/>
                                        </p:tgtEl>
                                        <p:attrNameLst>
                                          <p:attrName>ppt_x</p:attrName>
                                        </p:attrNameLst>
                                      </p:cBhvr>
                                      <p:tavLst>
                                        <p:tav tm="0">
                                          <p:val>
                                            <p:strVal val="0-#ppt_w/2"/>
                                          </p:val>
                                        </p:tav>
                                        <p:tav tm="100000">
                                          <p:val>
                                            <p:strVal val="#ppt_x"/>
                                          </p:val>
                                        </p:tav>
                                      </p:tavLst>
                                    </p:anim>
                                    <p:anim calcmode="lin" valueType="num">
                                      <p:cBhvr additive="base">
                                        <p:cTn id="8" dur="500" fill="hold"/>
                                        <p:tgtEl>
                                          <p:spTgt spid="2171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accel="50000" decel="5000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1+#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5" grpId="0" animBg="1"/>
      <p:bldP spid="28" grpId="0"/>
      <p:bldP spid="42" grpId="0" animBg="1"/>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a:solidFill>
            <a:srgbClr val="00CCFF">
              <a:alpha val="51000"/>
            </a:srgbClr>
          </a:solidFill>
        </p:spPr>
        <p:txBody>
          <a:bodyPr/>
          <a:lstStyle/>
          <a:p>
            <a:r>
              <a:rPr lang="it-IT" b="1" dirty="0" smtClean="0">
                <a:latin typeface="Arial Narrow"/>
                <a:cs typeface="Arial Narrow"/>
              </a:rPr>
              <a:t>GIULIANA 65 aa</a:t>
            </a:r>
            <a:endParaRPr lang="it-IT" b="1" dirty="0">
              <a:latin typeface="Arial Narrow"/>
              <a:cs typeface="Arial Narrow"/>
            </a:endParaRPr>
          </a:p>
        </p:txBody>
      </p:sp>
      <p:sp>
        <p:nvSpPr>
          <p:cNvPr id="3" name="Segnaposto contenuto 2"/>
          <p:cNvSpPr>
            <a:spLocks noGrp="1"/>
          </p:cNvSpPr>
          <p:nvPr>
            <p:ph idx="1"/>
          </p:nvPr>
        </p:nvSpPr>
        <p:spPr>
          <a:xfrm>
            <a:off x="167603" y="1799087"/>
            <a:ext cx="8833522" cy="2391913"/>
          </a:xfrm>
          <a:ln>
            <a:solidFill>
              <a:schemeClr val="tx2"/>
            </a:solidFill>
          </a:ln>
        </p:spPr>
        <p:txBody>
          <a:bodyPr anchor="ctr">
            <a:noAutofit/>
          </a:bodyPr>
          <a:lstStyle/>
          <a:p>
            <a:pPr marL="0">
              <a:lnSpc>
                <a:spcPct val="120000"/>
              </a:lnSpc>
              <a:buNone/>
            </a:pPr>
            <a:r>
              <a:rPr lang="it-IT" sz="2400" dirty="0">
                <a:latin typeface="Arial Narrow"/>
                <a:cs typeface="Arial Narrow"/>
              </a:rPr>
              <a:t>I</a:t>
            </a:r>
            <a:r>
              <a:rPr lang="it-IT" sz="2400" dirty="0" smtClean="0">
                <a:latin typeface="Arial Narrow"/>
                <a:cs typeface="Arial Narrow"/>
              </a:rPr>
              <a:t>pertensione </a:t>
            </a:r>
            <a:r>
              <a:rPr lang="it-IT" sz="2400" dirty="0">
                <a:latin typeface="Arial Narrow"/>
                <a:cs typeface="Arial Narrow"/>
              </a:rPr>
              <a:t>arteriosa da 12 anni in trattamento con buon controllo dei valori pressori; </a:t>
            </a:r>
            <a:endParaRPr lang="it-IT" sz="2400" dirty="0" smtClean="0">
              <a:latin typeface="Arial Narrow"/>
              <a:cs typeface="Arial Narrow"/>
            </a:endParaRPr>
          </a:p>
          <a:p>
            <a:pPr marL="0">
              <a:lnSpc>
                <a:spcPct val="120000"/>
              </a:lnSpc>
              <a:buNone/>
            </a:pPr>
            <a:r>
              <a:rPr lang="it-IT" sz="2400" dirty="0" smtClean="0">
                <a:latin typeface="Arial Narrow"/>
                <a:cs typeface="Arial Narrow"/>
              </a:rPr>
              <a:t>nel </a:t>
            </a:r>
            <a:r>
              <a:rPr lang="it-IT" sz="2400" dirty="0">
                <a:latin typeface="Arial Narrow"/>
                <a:cs typeface="Arial Narrow"/>
              </a:rPr>
              <a:t>corso di </a:t>
            </a:r>
            <a:r>
              <a:rPr lang="it-IT" sz="2400" dirty="0" err="1">
                <a:latin typeface="Arial Narrow"/>
                <a:cs typeface="Arial Narrow"/>
              </a:rPr>
              <a:t>EcoColorDoppler</a:t>
            </a:r>
            <a:r>
              <a:rPr lang="it-IT" sz="2400" dirty="0">
                <a:latin typeface="Arial Narrow"/>
                <a:cs typeface="Arial Narrow"/>
              </a:rPr>
              <a:t> TSA viene segnalata la presenza di un nodulo </a:t>
            </a:r>
            <a:r>
              <a:rPr lang="it-IT" sz="2400" dirty="0" err="1">
                <a:latin typeface="Arial Narrow"/>
                <a:cs typeface="Arial Narrow"/>
              </a:rPr>
              <a:t>intratiroideo</a:t>
            </a:r>
            <a:r>
              <a:rPr lang="it-IT" sz="2400" dirty="0">
                <a:latin typeface="Arial Narrow"/>
                <a:cs typeface="Arial Narrow"/>
              </a:rPr>
              <a:t>. </a:t>
            </a:r>
          </a:p>
          <a:p>
            <a:pPr marL="0">
              <a:lnSpc>
                <a:spcPct val="120000"/>
              </a:lnSpc>
              <a:buNone/>
            </a:pPr>
            <a:r>
              <a:rPr lang="it-IT" sz="2400" dirty="0">
                <a:latin typeface="Arial Narrow"/>
                <a:cs typeface="Arial Narrow"/>
              </a:rPr>
              <a:t>Riferisce familiarità per gozzo (madre e sorella)</a:t>
            </a:r>
            <a:endParaRPr lang="it-IT" sz="2400" dirty="0" smtClean="0">
              <a:latin typeface="Arial Narrow"/>
              <a:cs typeface="Arial Narrow"/>
            </a:endParaRPr>
          </a:p>
        </p:txBody>
      </p:sp>
      <p:pic>
        <p:nvPicPr>
          <p:cNvPr id="7" name="Immagine 6"/>
          <p:cNvPicPr>
            <a:picLocks noChangeAspect="1"/>
          </p:cNvPicPr>
          <p:nvPr/>
        </p:nvPicPr>
        <p:blipFill>
          <a:blip r:embed="rId2">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7274968" y="4311493"/>
            <a:ext cx="1470187" cy="2419507"/>
          </a:xfrm>
          <a:prstGeom prst="rect">
            <a:avLst/>
          </a:prstGeom>
        </p:spPr>
      </p:pic>
      <p:sp>
        <p:nvSpPr>
          <p:cNvPr id="8" name="Fumetto 2 7"/>
          <p:cNvSpPr/>
          <p:nvPr/>
        </p:nvSpPr>
        <p:spPr>
          <a:xfrm>
            <a:off x="1968500" y="4310062"/>
            <a:ext cx="5080000" cy="777875"/>
          </a:xfrm>
          <a:prstGeom prst="wedgeRoundRectCallout">
            <a:avLst>
              <a:gd name="adj1" fmla="val -46316"/>
              <a:gd name="adj2" fmla="val 70278"/>
              <a:gd name="adj3" fmla="val 16667"/>
            </a:avLst>
          </a:prstGeom>
          <a:solidFill>
            <a:schemeClr val="bg1">
              <a:lumMod val="85000"/>
            </a:schemeClr>
          </a:solidFill>
          <a:ln w="38100" cmpd="sng">
            <a:solidFill>
              <a:srgbClr val="00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5000"/>
              </a:lnSpc>
              <a:spcAft>
                <a:spcPts val="1425"/>
              </a:spcAft>
              <a:buFontTx/>
              <a:buNone/>
            </a:pPr>
            <a:r>
              <a:rPr lang="it-IT" sz="2400" b="1" dirty="0">
                <a:solidFill>
                  <a:schemeClr val="tx1"/>
                </a:solidFill>
                <a:latin typeface="Arial Narrow"/>
                <a:cs typeface="Arial Narrow"/>
              </a:rPr>
              <a:t>Dottore mi faccia fare una TAC con bollino verde…</a:t>
            </a:r>
          </a:p>
        </p:txBody>
      </p:sp>
      <p:pic>
        <p:nvPicPr>
          <p:cNvPr id="6" name="Immagine 5"/>
          <p:cNvPicPr>
            <a:picLocks noChangeAspect="1"/>
          </p:cNvPicPr>
          <p:nvPr/>
        </p:nvPicPr>
        <p:blipFill rotWithShape="1">
          <a:blip r:embed="rId4">
            <a:extLst>
              <a:ext uri="{BEBA8EAE-BF5A-486C-A8C5-ECC9F3942E4B}">
                <a14:imgProps xmlns:a14="http://schemas.microsoft.com/office/drawing/2010/main" xmlns="">
                  <a14:imgLayer r:embed="rId5">
                    <a14:imgEffect>
                      <a14:backgroundRemoval t="0" b="100000" l="0" r="100000"/>
                    </a14:imgEffect>
                  </a14:imgLayer>
                </a14:imgProps>
              </a:ext>
            </a:extLst>
          </a:blip>
          <a:srcRect l="50316" t="8025" r="18256" b="14327"/>
          <a:stretch/>
        </p:blipFill>
        <p:spPr>
          <a:xfrm>
            <a:off x="889000" y="4191000"/>
            <a:ext cx="1079500" cy="2667001"/>
          </a:xfrm>
          <a:prstGeom prst="rect">
            <a:avLst/>
          </a:prstGeom>
        </p:spPr>
      </p:pic>
    </p:spTree>
    <p:extLst>
      <p:ext uri="{BB962C8B-B14F-4D97-AF65-F5344CB8AC3E}">
        <p14:creationId xmlns:p14="http://schemas.microsoft.com/office/powerpoint/2010/main" xmlns="" val="33379378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685800" y="282352"/>
            <a:ext cx="7848600" cy="914400"/>
          </a:xfrm>
        </p:spPr>
        <p:txBody>
          <a:bodyPr/>
          <a:lstStyle/>
          <a:p>
            <a:r>
              <a:rPr lang="it-IT" b="1" dirty="0" smtClean="0">
                <a:solidFill>
                  <a:srgbClr val="00CCFF"/>
                </a:solidFill>
                <a:latin typeface="Arial Narrow"/>
                <a:ea typeface="ＭＳ Ｐゴシック" pitchFamily="-1" charset="-128"/>
                <a:cs typeface="Arial Narrow"/>
              </a:rPr>
              <a:t>ECOGRAFIA: FNAC quando? </a:t>
            </a:r>
          </a:p>
        </p:txBody>
      </p:sp>
      <p:sp>
        <p:nvSpPr>
          <p:cNvPr id="9" name="Segnaposto contenuto 2"/>
          <p:cNvSpPr txBox="1">
            <a:spLocks/>
          </p:cNvSpPr>
          <p:nvPr/>
        </p:nvSpPr>
        <p:spPr bwMode="auto">
          <a:xfrm>
            <a:off x="0" y="1828800"/>
            <a:ext cx="6841067" cy="5334000"/>
          </a:xfrm>
          <a:prstGeom prst="rect">
            <a:avLst/>
          </a:prstGeom>
          <a:noFill/>
          <a:ln w="12700">
            <a:noFill/>
            <a:miter lim="800000"/>
            <a:headEnd/>
            <a:tailEnd/>
          </a:ln>
        </p:spPr>
        <p:txBody>
          <a:bodyPr lIns="90487" tIns="44450" rIns="90487" bIns="44450"/>
          <a:lstStyle/>
          <a:p>
            <a:pPr marL="742950" lvl="1" indent="-285750" eaLnBrk="0" hangingPunct="0">
              <a:spcBef>
                <a:spcPct val="20000"/>
              </a:spcBef>
              <a:buClr>
                <a:srgbClr val="66CCFF"/>
              </a:buClr>
              <a:buSzPct val="80000"/>
            </a:pPr>
            <a:endParaRPr lang="it-IT" sz="2000">
              <a:latin typeface="Comic Sans MS" pitchFamily="-1" charset="0"/>
              <a:ea typeface="ＭＳ Ｐゴシック" pitchFamily="-1" charset="-128"/>
            </a:endParaRPr>
          </a:p>
        </p:txBody>
      </p:sp>
      <p:sp>
        <p:nvSpPr>
          <p:cNvPr id="25" name="Segnaposto contenuto 2"/>
          <p:cNvSpPr txBox="1">
            <a:spLocks/>
          </p:cNvSpPr>
          <p:nvPr/>
        </p:nvSpPr>
        <p:spPr bwMode="auto">
          <a:xfrm>
            <a:off x="508000" y="4419600"/>
            <a:ext cx="6841067" cy="5334000"/>
          </a:xfrm>
          <a:prstGeom prst="rect">
            <a:avLst/>
          </a:prstGeom>
          <a:noFill/>
          <a:ln w="12700">
            <a:noFill/>
            <a:miter lim="800000"/>
            <a:headEnd/>
            <a:tailEnd/>
          </a:ln>
        </p:spPr>
        <p:txBody>
          <a:bodyPr lIns="90487" tIns="44450" rIns="90487" bIns="44450"/>
          <a:lstStyle/>
          <a:p>
            <a:pPr marL="742950" lvl="1" indent="-285750" eaLnBrk="0" hangingPunct="0">
              <a:spcBef>
                <a:spcPct val="20000"/>
              </a:spcBef>
              <a:buClr>
                <a:srgbClr val="66CCFF"/>
              </a:buClr>
              <a:buSzPct val="80000"/>
            </a:pPr>
            <a:endParaRPr lang="it-IT" sz="1800">
              <a:latin typeface="Comic Sans MS" pitchFamily="-1" charset="0"/>
              <a:ea typeface="ＭＳ Ｐゴシック" pitchFamily="-1" charset="-128"/>
            </a:endParaRPr>
          </a:p>
        </p:txBody>
      </p:sp>
      <p:sp>
        <p:nvSpPr>
          <p:cNvPr id="17" name="Segnaposto contenuto 2"/>
          <p:cNvSpPr txBox="1">
            <a:spLocks/>
          </p:cNvSpPr>
          <p:nvPr/>
        </p:nvSpPr>
        <p:spPr bwMode="auto">
          <a:xfrm>
            <a:off x="1049867" y="1371600"/>
            <a:ext cx="6841067" cy="5334000"/>
          </a:xfrm>
          <a:prstGeom prst="rect">
            <a:avLst/>
          </a:prstGeom>
          <a:noFill/>
          <a:ln w="12700">
            <a:noFill/>
            <a:miter lim="800000"/>
            <a:headEnd/>
            <a:tailEnd/>
          </a:ln>
        </p:spPr>
        <p:txBody>
          <a:bodyPr lIns="90487" tIns="44450" rIns="90487" bIns="44450"/>
          <a:lstStyle/>
          <a:p>
            <a:pPr lvl="1" indent="-457200" algn="just" eaLnBrk="0" hangingPunct="0">
              <a:spcBef>
                <a:spcPct val="20000"/>
              </a:spcBef>
              <a:buClr>
                <a:srgbClr val="0341DD"/>
              </a:buClr>
              <a:buSzPct val="80000"/>
              <a:buFont typeface="Arial"/>
              <a:buChar char="•"/>
            </a:pPr>
            <a:r>
              <a:rPr lang="it-IT" sz="2800" dirty="0">
                <a:latin typeface="Arial Narrow"/>
                <a:cs typeface="Arial Narrow"/>
              </a:rPr>
              <a:t>Criteri </a:t>
            </a:r>
            <a:r>
              <a:rPr lang="it-IT" sz="2800" dirty="0">
                <a:solidFill>
                  <a:srgbClr val="FF0000"/>
                </a:solidFill>
                <a:latin typeface="Arial Narrow"/>
                <a:cs typeface="Arial Narrow"/>
              </a:rPr>
              <a:t>clinico/anamnestici</a:t>
            </a:r>
          </a:p>
          <a:p>
            <a:pPr lvl="1" indent="-457200" algn="just" eaLnBrk="0" hangingPunct="0">
              <a:spcBef>
                <a:spcPct val="20000"/>
              </a:spcBef>
              <a:buClr>
                <a:srgbClr val="0341DD"/>
              </a:buClr>
              <a:buSzPct val="80000"/>
              <a:buFont typeface="Arial"/>
              <a:buChar char="•"/>
            </a:pPr>
            <a:r>
              <a:rPr lang="it-IT" sz="2800" dirty="0">
                <a:latin typeface="Arial Narrow"/>
                <a:cs typeface="Arial Narrow"/>
              </a:rPr>
              <a:t>Criteri ecografici di sospetto</a:t>
            </a:r>
          </a:p>
          <a:p>
            <a:pPr lvl="1" indent="-457200" algn="just" eaLnBrk="0" hangingPunct="0">
              <a:spcBef>
                <a:spcPct val="20000"/>
              </a:spcBef>
              <a:buClr>
                <a:srgbClr val="0341DD"/>
              </a:buClr>
              <a:buSzPct val="80000"/>
              <a:buFont typeface="Arial"/>
              <a:buChar char="•"/>
            </a:pPr>
            <a:r>
              <a:rPr lang="it-IT" sz="2800" dirty="0">
                <a:solidFill>
                  <a:srgbClr val="FF0000"/>
                </a:solidFill>
                <a:latin typeface="Arial Narrow"/>
                <a:ea typeface="ＭＳ Ｐゴシック" pitchFamily="-1" charset="-128"/>
                <a:cs typeface="Arial Narrow"/>
              </a:rPr>
              <a:t>Dimensioni       </a:t>
            </a:r>
            <a:r>
              <a:rPr lang="it-IT" sz="2800" dirty="0">
                <a:latin typeface="Arial Narrow"/>
                <a:ea typeface="ＭＳ Ｐゴシック" pitchFamily="-1" charset="-128"/>
                <a:cs typeface="Arial Narrow"/>
              </a:rPr>
              <a:t>&lt;5 mm	&lt;1/1,5 cm   &gt;4 cm</a:t>
            </a:r>
          </a:p>
          <a:p>
            <a:pPr lvl="1" indent="-457200" algn="just" eaLnBrk="0" hangingPunct="0">
              <a:spcBef>
                <a:spcPct val="20000"/>
              </a:spcBef>
              <a:buClr>
                <a:srgbClr val="0341DD"/>
              </a:buClr>
              <a:buSzPct val="80000"/>
              <a:buFont typeface="Arial"/>
              <a:buChar char="•"/>
            </a:pPr>
            <a:r>
              <a:rPr lang="it-IT" sz="2800" dirty="0">
                <a:latin typeface="Arial Narrow"/>
                <a:cs typeface="Arial Narrow"/>
              </a:rPr>
              <a:t>Noduli freddi (?)</a:t>
            </a:r>
          </a:p>
          <a:p>
            <a:pPr lvl="1" indent="-457200" algn="just" eaLnBrk="0" hangingPunct="0">
              <a:spcBef>
                <a:spcPct val="20000"/>
              </a:spcBef>
              <a:buClr>
                <a:srgbClr val="0341DD"/>
              </a:buClr>
              <a:buSzPct val="80000"/>
              <a:buFont typeface="Arial"/>
              <a:buChar char="•"/>
            </a:pPr>
            <a:r>
              <a:rPr lang="it-IT" sz="2800" dirty="0" err="1">
                <a:latin typeface="Arial Narrow"/>
                <a:cs typeface="Arial Narrow"/>
              </a:rPr>
              <a:t>PET+</a:t>
            </a:r>
            <a:r>
              <a:rPr lang="it-IT" sz="2800" dirty="0">
                <a:latin typeface="Arial Narrow"/>
                <a:cs typeface="Arial Narrow"/>
              </a:rPr>
              <a:t> </a:t>
            </a:r>
          </a:p>
          <a:p>
            <a:pPr lvl="1" indent="-457200" algn="just" eaLnBrk="0" hangingPunct="0">
              <a:spcBef>
                <a:spcPct val="20000"/>
              </a:spcBef>
              <a:buClr>
                <a:srgbClr val="0341DD"/>
              </a:buClr>
              <a:buSzPct val="80000"/>
              <a:buFont typeface="Arial"/>
              <a:buChar char="•"/>
            </a:pPr>
            <a:r>
              <a:rPr lang="it-IT" sz="2800" dirty="0">
                <a:latin typeface="Arial Narrow"/>
                <a:cs typeface="Arial Narrow"/>
              </a:rPr>
              <a:t>N</a:t>
            </a:r>
          </a:p>
          <a:p>
            <a:pPr lvl="1" indent="-457200" algn="just" eaLnBrk="0" hangingPunct="0">
              <a:spcBef>
                <a:spcPct val="20000"/>
              </a:spcBef>
              <a:buClr>
                <a:srgbClr val="0341DD"/>
              </a:buClr>
              <a:buSzPct val="80000"/>
              <a:buFont typeface="Arial"/>
              <a:buChar char="•"/>
            </a:pPr>
            <a:r>
              <a:rPr lang="it-IT" sz="2800" dirty="0">
                <a:latin typeface="Arial Narrow"/>
                <a:cs typeface="Arial Narrow"/>
              </a:rPr>
              <a:t>Aumento volumetrico nel follow-up</a:t>
            </a:r>
          </a:p>
          <a:p>
            <a:pPr marL="285750" lvl="1" indent="-285750" algn="just" eaLnBrk="0" hangingPunct="0">
              <a:spcBef>
                <a:spcPct val="20000"/>
              </a:spcBef>
              <a:buClr>
                <a:srgbClr val="66CCFF"/>
              </a:buClr>
              <a:buSzPct val="80000"/>
              <a:buFont typeface="Arial"/>
              <a:buChar char="•"/>
            </a:pPr>
            <a:endParaRPr lang="it-IT" dirty="0">
              <a:latin typeface="Arial Narrow"/>
              <a:ea typeface="ＭＳ Ｐゴシック" pitchFamily="-1" charset="-128"/>
              <a:cs typeface="Arial Narrow"/>
            </a:endParaRPr>
          </a:p>
          <a:p>
            <a:pPr marL="285750" lvl="1" indent="-285750" algn="just" eaLnBrk="0" hangingPunct="0">
              <a:spcBef>
                <a:spcPct val="20000"/>
              </a:spcBef>
              <a:buClr>
                <a:srgbClr val="66CCFF"/>
              </a:buClr>
              <a:buSzPct val="80000"/>
              <a:buFont typeface="Arial"/>
              <a:buChar char="•"/>
            </a:pPr>
            <a:endParaRPr lang="it-IT" dirty="0">
              <a:latin typeface="Arial Narrow"/>
              <a:ea typeface="ＭＳ Ｐゴシック" pitchFamily="-1" charset="-128"/>
              <a:cs typeface="Arial Narrow"/>
            </a:endParaRPr>
          </a:p>
          <a:p>
            <a:pPr marL="342900" lvl="1" indent="-342900" eaLnBrk="0" hangingPunct="0">
              <a:spcBef>
                <a:spcPct val="20000"/>
              </a:spcBef>
              <a:buClr>
                <a:srgbClr val="66CCFF"/>
              </a:buClr>
              <a:buSzPct val="80000"/>
              <a:buFont typeface="Arial"/>
              <a:buChar char="•"/>
            </a:pPr>
            <a:endParaRPr lang="it-IT" sz="2000" dirty="0">
              <a:latin typeface="Arial Narrow"/>
              <a:ea typeface="ＭＳ Ｐゴシック" pitchFamily="-1" charset="-128"/>
              <a:cs typeface="Arial Narrow"/>
            </a:endParaRPr>
          </a:p>
        </p:txBody>
      </p:sp>
      <p:pic>
        <p:nvPicPr>
          <p:cNvPr id="6" name="Immagine 5" descr="NAZIH_MALIKA_20130316080733_0810320.bmp"/>
          <p:cNvPicPr>
            <a:picLocks noChangeAspect="1"/>
          </p:cNvPicPr>
          <p:nvPr/>
        </p:nvPicPr>
        <p:blipFill>
          <a:blip r:embed="rId3" cstate="print"/>
          <a:srcRect l="20000" t="21053"/>
          <a:stretch>
            <a:fillRect/>
          </a:stretch>
        </p:blipFill>
        <p:spPr bwMode="auto">
          <a:xfrm>
            <a:off x="3725333" y="2438400"/>
            <a:ext cx="5418667" cy="4572000"/>
          </a:xfrm>
          <a:prstGeom prst="rect">
            <a:avLst/>
          </a:prstGeom>
          <a:noFill/>
          <a:ln w="9525">
            <a:noFill/>
            <a:miter lim="800000"/>
            <a:headEnd/>
            <a:tailEnd/>
          </a:ln>
        </p:spPr>
      </p:pic>
      <p:pic>
        <p:nvPicPr>
          <p:cNvPr id="7" name="Immagine 6" descr="NAZIH_MALIKA_20130316080733_0811010.bmp"/>
          <p:cNvPicPr>
            <a:picLocks noChangeAspect="1"/>
          </p:cNvPicPr>
          <p:nvPr/>
        </p:nvPicPr>
        <p:blipFill>
          <a:blip r:embed="rId4" cstate="print"/>
          <a:srcRect l="22000" t="21053"/>
          <a:stretch>
            <a:fillRect/>
          </a:stretch>
        </p:blipFill>
        <p:spPr bwMode="auto">
          <a:xfrm>
            <a:off x="3860800" y="3200400"/>
            <a:ext cx="5283200" cy="4572000"/>
          </a:xfrm>
          <a:prstGeom prst="rect">
            <a:avLst/>
          </a:prstGeom>
          <a:noFill/>
          <a:ln w="9525">
            <a:noFill/>
            <a:miter lim="800000"/>
            <a:headEnd/>
            <a:tailEnd/>
          </a:ln>
        </p:spPr>
      </p:pic>
    </p:spTree>
    <p:extLst>
      <p:ext uri="{BB962C8B-B14F-4D97-AF65-F5344CB8AC3E}">
        <p14:creationId xmlns:p14="http://schemas.microsoft.com/office/powerpoint/2010/main" xmlns="" val="38354412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711200" y="0"/>
            <a:ext cx="7848600" cy="914400"/>
          </a:xfrm>
        </p:spPr>
        <p:txBody>
          <a:bodyPr>
            <a:normAutofit/>
          </a:bodyPr>
          <a:lstStyle/>
          <a:p>
            <a:r>
              <a:rPr lang="it-IT" sz="4800" b="1" dirty="0" smtClean="0">
                <a:solidFill>
                  <a:srgbClr val="00CCFF"/>
                </a:solidFill>
                <a:latin typeface="Arial Narrow"/>
                <a:ea typeface="ＭＳ Ｐゴシック" pitchFamily="-1" charset="-128"/>
                <a:cs typeface="Arial Narrow"/>
              </a:rPr>
              <a:t>ECOGRAFIA: FNAC quando? </a:t>
            </a:r>
          </a:p>
        </p:txBody>
      </p:sp>
      <p:sp>
        <p:nvSpPr>
          <p:cNvPr id="9" name="Segnaposto contenuto 2"/>
          <p:cNvSpPr txBox="1">
            <a:spLocks/>
          </p:cNvSpPr>
          <p:nvPr/>
        </p:nvSpPr>
        <p:spPr bwMode="auto">
          <a:xfrm>
            <a:off x="0" y="1828800"/>
            <a:ext cx="6841067" cy="5334000"/>
          </a:xfrm>
          <a:prstGeom prst="rect">
            <a:avLst/>
          </a:prstGeom>
          <a:noFill/>
          <a:ln w="12700">
            <a:noFill/>
            <a:miter lim="800000"/>
            <a:headEnd/>
            <a:tailEnd/>
          </a:ln>
        </p:spPr>
        <p:txBody>
          <a:bodyPr lIns="90487" tIns="44450" rIns="90487" bIns="44450"/>
          <a:lstStyle/>
          <a:p>
            <a:pPr marL="742950" lvl="1" indent="-285750" eaLnBrk="0" hangingPunct="0">
              <a:spcBef>
                <a:spcPct val="20000"/>
              </a:spcBef>
              <a:buClr>
                <a:srgbClr val="66CCFF"/>
              </a:buClr>
              <a:buSzPct val="80000"/>
            </a:pPr>
            <a:endParaRPr lang="it-IT" sz="2000">
              <a:latin typeface="Comic Sans MS" pitchFamily="-1" charset="0"/>
              <a:ea typeface="ＭＳ Ｐゴシック" pitchFamily="-1" charset="-128"/>
            </a:endParaRPr>
          </a:p>
        </p:txBody>
      </p:sp>
      <p:sp>
        <p:nvSpPr>
          <p:cNvPr id="25" name="Segnaposto contenuto 2"/>
          <p:cNvSpPr txBox="1">
            <a:spLocks/>
          </p:cNvSpPr>
          <p:nvPr/>
        </p:nvSpPr>
        <p:spPr bwMode="auto">
          <a:xfrm>
            <a:off x="237067" y="1273175"/>
            <a:ext cx="8466667" cy="5334000"/>
          </a:xfrm>
          <a:prstGeom prst="rect">
            <a:avLst/>
          </a:prstGeom>
          <a:noFill/>
          <a:ln w="12700">
            <a:noFill/>
            <a:miter lim="800000"/>
            <a:headEnd/>
            <a:tailEnd/>
          </a:ln>
        </p:spPr>
        <p:txBody>
          <a:bodyPr lIns="90487" tIns="44450" rIns="90487" bIns="44450"/>
          <a:lstStyle/>
          <a:p>
            <a:pPr marL="285750" indent="-285750" algn="just" eaLnBrk="0" hangingPunct="0">
              <a:spcBef>
                <a:spcPct val="20000"/>
              </a:spcBef>
              <a:buClr>
                <a:srgbClr val="0341DD"/>
              </a:buClr>
              <a:buSzPct val="100000"/>
            </a:pPr>
            <a:r>
              <a:rPr lang="it-IT" sz="2400" b="1" dirty="0">
                <a:solidFill>
                  <a:schemeClr val="tx2">
                    <a:lumMod val="60000"/>
                    <a:lumOff val="40000"/>
                  </a:schemeClr>
                </a:solidFill>
                <a:latin typeface="Arial Narrow"/>
                <a:ea typeface="ＭＳ Ｐゴシック" pitchFamily="-1" charset="-128"/>
                <a:cs typeface="Arial Narrow"/>
              </a:rPr>
              <a:t>Criteri </a:t>
            </a:r>
            <a:r>
              <a:rPr lang="it-IT" sz="2400" b="1" dirty="0" smtClean="0">
                <a:solidFill>
                  <a:schemeClr val="tx2">
                    <a:lumMod val="60000"/>
                    <a:lumOff val="40000"/>
                  </a:schemeClr>
                </a:solidFill>
                <a:latin typeface="Arial Narrow"/>
                <a:ea typeface="ＭＳ Ｐゴシック" pitchFamily="-1" charset="-128"/>
                <a:cs typeface="Arial Narrow"/>
              </a:rPr>
              <a:t>ecografici </a:t>
            </a:r>
            <a:r>
              <a:rPr lang="it-IT" sz="2400" b="1" dirty="0">
                <a:solidFill>
                  <a:schemeClr val="tx2">
                    <a:lumMod val="60000"/>
                    <a:lumOff val="40000"/>
                  </a:schemeClr>
                </a:solidFill>
                <a:latin typeface="Arial Narrow"/>
                <a:ea typeface="ＭＳ Ｐゴシック" pitchFamily="-1" charset="-128"/>
                <a:cs typeface="Arial Narrow"/>
              </a:rPr>
              <a:t>di malignità: </a:t>
            </a:r>
          </a:p>
          <a:p>
            <a:pPr marL="285750" indent="-285750" algn="just" eaLnBrk="0" hangingPunct="0">
              <a:spcBef>
                <a:spcPct val="20000"/>
              </a:spcBef>
              <a:buClr>
                <a:srgbClr val="0341DD"/>
              </a:buClr>
              <a:buSzPct val="100000"/>
              <a:buFont typeface="Wingdings" pitchFamily="2" charset="2"/>
              <a:buChar char="§"/>
            </a:pPr>
            <a:r>
              <a:rPr lang="it-IT" sz="2000" dirty="0">
                <a:latin typeface="Arial Narrow"/>
                <a:ea typeface="ＭＳ Ｐゴシック" pitchFamily="-1" charset="-128"/>
                <a:cs typeface="Arial Narrow"/>
              </a:rPr>
              <a:t>Nodulo solido</a:t>
            </a:r>
          </a:p>
          <a:p>
            <a:pPr marL="742950" lvl="1" indent="-285750" eaLnBrk="0" hangingPunct="0">
              <a:spcBef>
                <a:spcPct val="20000"/>
              </a:spcBef>
              <a:buClr>
                <a:srgbClr val="0341DD"/>
              </a:buClr>
              <a:buSzPct val="80000"/>
              <a:buFont typeface="Wingdings" pitchFamily="2" charset="2"/>
              <a:buChar char="§"/>
            </a:pPr>
            <a:r>
              <a:rPr lang="it-IT" sz="2000" dirty="0" err="1">
                <a:latin typeface="Arial Narrow"/>
                <a:ea typeface="ＭＳ Ｐゴシック" pitchFamily="-1" charset="-128"/>
                <a:cs typeface="Arial Narrow"/>
              </a:rPr>
              <a:t>ipoecogenicità</a:t>
            </a:r>
            <a:r>
              <a:rPr lang="it-IT" sz="2000" dirty="0">
                <a:latin typeface="Arial Narrow"/>
                <a:ea typeface="ＭＳ Ｐゴシック" pitchFamily="-1" charset="-128"/>
                <a:cs typeface="Arial Narrow"/>
              </a:rPr>
              <a:t>, </a:t>
            </a:r>
          </a:p>
          <a:p>
            <a:pPr marL="742950" lvl="1" indent="-285750" eaLnBrk="0" hangingPunct="0">
              <a:spcBef>
                <a:spcPct val="20000"/>
              </a:spcBef>
              <a:buClr>
                <a:srgbClr val="0341DD"/>
              </a:buClr>
              <a:buSzPct val="80000"/>
              <a:buFont typeface="Wingdings" pitchFamily="2" charset="2"/>
              <a:buChar char="§"/>
            </a:pPr>
            <a:r>
              <a:rPr lang="it-IT" sz="2000" dirty="0" err="1">
                <a:latin typeface="Arial Narrow"/>
                <a:ea typeface="ＭＳ Ｐゴシック" pitchFamily="-1" charset="-128"/>
                <a:cs typeface="Arial Narrow"/>
              </a:rPr>
              <a:t>microcalcificazioni</a:t>
            </a:r>
            <a:r>
              <a:rPr lang="it-IT" sz="2000" dirty="0">
                <a:latin typeface="Arial Narrow"/>
                <a:ea typeface="ＭＳ Ｐゴシック" pitchFamily="-1" charset="-128"/>
                <a:cs typeface="Arial Narrow"/>
              </a:rPr>
              <a:t>, </a:t>
            </a: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margini sfumati e irregolari, </a:t>
            </a: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diametro AP &gt; trasversale</a:t>
            </a: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vascolarizzazione </a:t>
            </a:r>
            <a:r>
              <a:rPr lang="it-IT" sz="2000" dirty="0" err="1">
                <a:latin typeface="Arial Narrow"/>
                <a:ea typeface="ＭＳ Ｐゴシック" pitchFamily="-1" charset="-128"/>
                <a:cs typeface="Arial Narrow"/>
              </a:rPr>
              <a:t>intranodulare</a:t>
            </a:r>
            <a:r>
              <a:rPr lang="it-IT" sz="2000" dirty="0">
                <a:latin typeface="Arial Narrow"/>
                <a:ea typeface="ＭＳ Ｐゴシック" pitchFamily="-1" charset="-128"/>
                <a:cs typeface="Arial Narrow"/>
              </a:rPr>
              <a:t> al </a:t>
            </a:r>
            <a:r>
              <a:rPr lang="it-IT" sz="2000" dirty="0" err="1">
                <a:latin typeface="Arial Narrow"/>
                <a:ea typeface="ＭＳ Ｐゴシック" pitchFamily="-1" charset="-128"/>
                <a:cs typeface="Arial Narrow"/>
              </a:rPr>
              <a:t>CD</a:t>
            </a:r>
            <a:endParaRPr lang="it-IT" sz="2000" dirty="0">
              <a:latin typeface="Arial Narrow"/>
              <a:ea typeface="ＭＳ Ｐゴシック" pitchFamily="-1" charset="-128"/>
              <a:cs typeface="Arial Narrow"/>
            </a:endParaRP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duro all’</a:t>
            </a:r>
            <a:r>
              <a:rPr lang="it-IT" sz="2000" dirty="0" err="1">
                <a:latin typeface="Arial Narrow"/>
                <a:ea typeface="ＭＳ Ｐゴシック" pitchFamily="-1" charset="-128"/>
                <a:cs typeface="Arial Narrow"/>
              </a:rPr>
              <a:t>elastosonografia</a:t>
            </a:r>
            <a:endParaRPr lang="it-IT" sz="2000" dirty="0">
              <a:latin typeface="Arial Narrow"/>
              <a:ea typeface="ＭＳ Ｐゴシック" pitchFamily="-1" charset="-128"/>
              <a:cs typeface="Arial Narrow"/>
            </a:endParaRP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infiltrazione capsulare</a:t>
            </a:r>
          </a:p>
          <a:p>
            <a:pPr marL="285750" indent="-285750" algn="just" eaLnBrk="0" hangingPunct="0">
              <a:spcBef>
                <a:spcPct val="20000"/>
              </a:spcBef>
              <a:buClr>
                <a:srgbClr val="0341DD"/>
              </a:buClr>
              <a:buSzPct val="100000"/>
              <a:buFont typeface="Wingdings" pitchFamily="2" charset="2"/>
              <a:buChar char="§"/>
            </a:pPr>
            <a:r>
              <a:rPr lang="it-IT" sz="2000" dirty="0">
                <a:latin typeface="Arial Narrow"/>
                <a:ea typeface="ＭＳ Ｐゴシック" pitchFamily="-1" charset="-128"/>
                <a:cs typeface="Arial Narrow"/>
              </a:rPr>
              <a:t>Nodulo cistico</a:t>
            </a: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gettoni solidi vascolarizzati parietali (papillare cistico)</a:t>
            </a: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spessa capsula periferica (follicolare emorragico)</a:t>
            </a:r>
          </a:p>
          <a:p>
            <a:pPr marL="742950" lvl="1" indent="-285750" eaLnBrk="0" hangingPunct="0">
              <a:spcBef>
                <a:spcPct val="20000"/>
              </a:spcBef>
              <a:buClr>
                <a:srgbClr val="66CCFF"/>
              </a:buClr>
              <a:buSzPct val="80000"/>
              <a:buFont typeface="Arial" charset="0"/>
              <a:buChar char="•"/>
            </a:pPr>
            <a:endParaRPr lang="it-IT" sz="2000" dirty="0">
              <a:latin typeface="Arial Narrow"/>
              <a:ea typeface="ＭＳ Ｐゴシック" pitchFamily="-1" charset="-128"/>
              <a:cs typeface="Arial Narrow"/>
            </a:endParaRPr>
          </a:p>
        </p:txBody>
      </p:sp>
      <p:pic>
        <p:nvPicPr>
          <p:cNvPr id="19" name="Immagine 5" descr="FOGLIADINI_20120329090657_0908180.bmp"/>
          <p:cNvPicPr>
            <a:picLocks noChangeAspect="1"/>
          </p:cNvPicPr>
          <p:nvPr/>
        </p:nvPicPr>
        <p:blipFill>
          <a:blip r:embed="rId3" cstate="print"/>
          <a:srcRect l="29456" t="18536"/>
          <a:stretch>
            <a:fillRect/>
          </a:stretch>
        </p:blipFill>
        <p:spPr bwMode="auto">
          <a:xfrm>
            <a:off x="6028267" y="990601"/>
            <a:ext cx="3115733" cy="3076575"/>
          </a:xfrm>
          <a:prstGeom prst="rect">
            <a:avLst/>
          </a:prstGeom>
          <a:noFill/>
          <a:ln w="9525">
            <a:noFill/>
            <a:miter lim="800000"/>
            <a:headEnd/>
            <a:tailEnd/>
          </a:ln>
        </p:spPr>
      </p:pic>
      <p:pic>
        <p:nvPicPr>
          <p:cNvPr id="20" name="Immagine 6" descr="FOGLIADINI_20120329090657_0908280.bmp"/>
          <p:cNvPicPr>
            <a:picLocks noChangeAspect="1"/>
          </p:cNvPicPr>
          <p:nvPr/>
        </p:nvPicPr>
        <p:blipFill>
          <a:blip r:embed="rId4" cstate="print"/>
          <a:srcRect l="34015" t="30708" r="6284"/>
          <a:stretch>
            <a:fillRect/>
          </a:stretch>
        </p:blipFill>
        <p:spPr bwMode="auto">
          <a:xfrm>
            <a:off x="5994400" y="1027114"/>
            <a:ext cx="2573867" cy="2554287"/>
          </a:xfrm>
          <a:prstGeom prst="rect">
            <a:avLst/>
          </a:prstGeom>
          <a:noFill/>
          <a:ln w="9525">
            <a:noFill/>
            <a:miter lim="800000"/>
            <a:headEnd/>
            <a:tailEnd/>
          </a:ln>
        </p:spPr>
      </p:pic>
      <p:pic>
        <p:nvPicPr>
          <p:cNvPr id="21" name="Immagine 5" descr="DALO__20120503171303_1714390.bmp"/>
          <p:cNvPicPr>
            <a:picLocks noChangeAspect="1"/>
          </p:cNvPicPr>
          <p:nvPr/>
        </p:nvPicPr>
        <p:blipFill>
          <a:blip r:embed="rId5" cstate="print"/>
          <a:srcRect l="29967" t="23227" r="8470"/>
          <a:stretch>
            <a:fillRect/>
          </a:stretch>
        </p:blipFill>
        <p:spPr bwMode="auto">
          <a:xfrm>
            <a:off x="5892800" y="1066800"/>
            <a:ext cx="3251200" cy="3467100"/>
          </a:xfrm>
          <a:prstGeom prst="rect">
            <a:avLst/>
          </a:prstGeom>
          <a:noFill/>
          <a:ln w="9525">
            <a:noFill/>
            <a:miter lim="800000"/>
            <a:headEnd/>
            <a:tailEnd/>
          </a:ln>
        </p:spPr>
      </p:pic>
      <p:pic>
        <p:nvPicPr>
          <p:cNvPr id="22" name="Immagine 5" descr="B--------------_20100520100947_1011160.bmp"/>
          <p:cNvPicPr>
            <a:picLocks noChangeAspect="1"/>
          </p:cNvPicPr>
          <p:nvPr/>
        </p:nvPicPr>
        <p:blipFill>
          <a:blip r:embed="rId6" cstate="print"/>
          <a:srcRect l="21648" t="20155"/>
          <a:stretch>
            <a:fillRect/>
          </a:stretch>
        </p:blipFill>
        <p:spPr bwMode="auto">
          <a:xfrm>
            <a:off x="5702300" y="990600"/>
            <a:ext cx="3136900" cy="2732088"/>
          </a:xfrm>
          <a:prstGeom prst="rect">
            <a:avLst/>
          </a:prstGeom>
          <a:noFill/>
          <a:ln w="9525">
            <a:noFill/>
            <a:miter lim="800000"/>
            <a:headEnd/>
            <a:tailEnd/>
          </a:ln>
        </p:spPr>
      </p:pic>
      <p:pic>
        <p:nvPicPr>
          <p:cNvPr id="26" name="Immagine 8" descr="PAGANI_20120419084326_0845360.bmp"/>
          <p:cNvPicPr>
            <a:picLocks noChangeAspect="1"/>
          </p:cNvPicPr>
          <p:nvPr/>
        </p:nvPicPr>
        <p:blipFill>
          <a:blip r:embed="rId7" cstate="print"/>
          <a:srcRect l="21738" t="19643"/>
          <a:stretch>
            <a:fillRect/>
          </a:stretch>
        </p:blipFill>
        <p:spPr bwMode="auto">
          <a:xfrm>
            <a:off x="6453012" y="1219200"/>
            <a:ext cx="2690988" cy="2362200"/>
          </a:xfrm>
          <a:prstGeom prst="rect">
            <a:avLst/>
          </a:prstGeom>
          <a:noFill/>
          <a:ln w="9525">
            <a:noFill/>
            <a:miter lim="800000"/>
            <a:headEnd/>
            <a:tailEnd/>
          </a:ln>
        </p:spPr>
      </p:pic>
      <p:pic>
        <p:nvPicPr>
          <p:cNvPr id="29" name="Segnaposto contenuto 11" descr="BERARDI_STEFANIA_20130221143006_1434280.bmp"/>
          <p:cNvPicPr>
            <a:picLocks noChangeAspect="1"/>
          </p:cNvPicPr>
          <p:nvPr/>
        </p:nvPicPr>
        <p:blipFill>
          <a:blip r:embed="rId8" cstate="print"/>
          <a:srcRect l="28381" t="20825" r="5988" b="27827"/>
          <a:stretch>
            <a:fillRect/>
          </a:stretch>
        </p:blipFill>
        <p:spPr bwMode="auto">
          <a:xfrm>
            <a:off x="5588000" y="990600"/>
            <a:ext cx="3810000" cy="2547938"/>
          </a:xfrm>
          <a:prstGeom prst="rect">
            <a:avLst/>
          </a:prstGeom>
          <a:noFill/>
          <a:ln w="12700">
            <a:noFill/>
            <a:miter lim="800000"/>
            <a:headEnd/>
            <a:tailEnd/>
          </a:ln>
        </p:spPr>
      </p:pic>
      <p:pic>
        <p:nvPicPr>
          <p:cNvPr id="30" name="Immagine 10" descr="BELLERI_20120419085324_0854420.bmp"/>
          <p:cNvPicPr>
            <a:picLocks noChangeAspect="1"/>
          </p:cNvPicPr>
          <p:nvPr/>
        </p:nvPicPr>
        <p:blipFill>
          <a:blip r:embed="rId9" cstate="print"/>
          <a:srcRect l="42532" t="21138" r="7426" b="20422"/>
          <a:stretch>
            <a:fillRect/>
          </a:stretch>
        </p:blipFill>
        <p:spPr bwMode="auto">
          <a:xfrm>
            <a:off x="6519333" y="808038"/>
            <a:ext cx="2624667" cy="2620962"/>
          </a:xfrm>
          <a:prstGeom prst="rect">
            <a:avLst/>
          </a:prstGeom>
          <a:noFill/>
          <a:ln w="9525">
            <a:noFill/>
            <a:miter lim="800000"/>
            <a:headEnd/>
            <a:tailEnd/>
          </a:ln>
        </p:spPr>
      </p:pic>
    </p:spTree>
    <p:extLst>
      <p:ext uri="{BB962C8B-B14F-4D97-AF65-F5344CB8AC3E}">
        <p14:creationId xmlns:p14="http://schemas.microsoft.com/office/powerpoint/2010/main" xmlns="" val="8031275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685800" y="138336"/>
            <a:ext cx="7848600" cy="914400"/>
          </a:xfrm>
        </p:spPr>
        <p:txBody>
          <a:bodyPr/>
          <a:lstStyle/>
          <a:p>
            <a:r>
              <a:rPr lang="it-IT" b="1" dirty="0" smtClean="0">
                <a:solidFill>
                  <a:srgbClr val="00CCFF"/>
                </a:solidFill>
                <a:latin typeface="Arial Narrow"/>
                <a:ea typeface="ＭＳ Ｐゴシック" pitchFamily="-1" charset="-128"/>
                <a:cs typeface="Arial Narrow"/>
              </a:rPr>
              <a:t>ECOGRAFIA</a:t>
            </a:r>
          </a:p>
        </p:txBody>
      </p:sp>
      <p:sp>
        <p:nvSpPr>
          <p:cNvPr id="22531" name="Segnaposto contenuto 11"/>
          <p:cNvSpPr>
            <a:spLocks noGrp="1"/>
          </p:cNvSpPr>
          <p:nvPr>
            <p:ph idx="1"/>
          </p:nvPr>
        </p:nvSpPr>
        <p:spPr>
          <a:xfrm>
            <a:off x="508000" y="914400"/>
            <a:ext cx="7907867" cy="6629400"/>
          </a:xfrm>
        </p:spPr>
        <p:txBody>
          <a:bodyPr/>
          <a:lstStyle/>
          <a:p>
            <a:pPr>
              <a:buClr>
                <a:srgbClr val="0341DD"/>
              </a:buClr>
              <a:buFont typeface="Wingdings" pitchFamily="2" charset="2"/>
              <a:buChar char="§"/>
            </a:pPr>
            <a:r>
              <a:rPr lang="it-IT" sz="2800" dirty="0" smtClean="0">
                <a:latin typeface="Arial Narrow"/>
                <a:ea typeface="ＭＳ Ｐゴシック" pitchFamily="-1" charset="-128"/>
                <a:cs typeface="Arial Narrow"/>
              </a:rPr>
              <a:t>Cistico puro - cisti semplice- emorragica</a:t>
            </a:r>
          </a:p>
          <a:p>
            <a:pPr>
              <a:buClr>
                <a:srgbClr val="0341DD"/>
              </a:buClr>
              <a:buFont typeface="Wingdings" pitchFamily="2" charset="2"/>
              <a:buChar char="§"/>
            </a:pPr>
            <a:r>
              <a:rPr lang="it-IT" sz="2800" dirty="0" smtClean="0">
                <a:latin typeface="Arial Narrow"/>
                <a:ea typeface="ＭＳ Ｐゴシック" pitchFamily="-1" charset="-128"/>
                <a:cs typeface="Arial Narrow"/>
              </a:rPr>
              <a:t>Misti </a:t>
            </a:r>
          </a:p>
          <a:p>
            <a:pPr>
              <a:buClr>
                <a:srgbClr val="0341DD"/>
              </a:buClr>
              <a:buFont typeface="Wingdings" pitchFamily="2" charset="2"/>
              <a:buChar char="§"/>
            </a:pPr>
            <a:r>
              <a:rPr lang="it-IT" sz="2800" dirty="0" smtClean="0">
                <a:latin typeface="Arial Narrow"/>
                <a:ea typeface="ＭＳ Ｐゴシック" pitchFamily="-1" charset="-128"/>
                <a:cs typeface="Arial Narrow"/>
              </a:rPr>
              <a:t>Follicolare: </a:t>
            </a:r>
          </a:p>
          <a:p>
            <a:pPr lvl="1">
              <a:buClr>
                <a:srgbClr val="0341DD"/>
              </a:buClr>
              <a:buFont typeface="Wingdings" pitchFamily="2" charset="2"/>
              <a:buChar char="§"/>
            </a:pPr>
            <a:r>
              <a:rPr lang="it-IT" dirty="0" err="1" smtClean="0">
                <a:latin typeface="Arial Narrow"/>
                <a:ea typeface="ＭＳ Ｐゴシック" pitchFamily="-1" charset="-128"/>
                <a:cs typeface="Arial Narrow"/>
              </a:rPr>
              <a:t>iso-iper-ipo</a:t>
            </a:r>
            <a:r>
              <a:rPr lang="it-IT" dirty="0" smtClean="0">
                <a:latin typeface="Arial Narrow"/>
                <a:ea typeface="ＭＳ Ｐゴシック" pitchFamily="-1" charset="-128"/>
                <a:cs typeface="Arial Narrow"/>
              </a:rPr>
              <a:t>, </a:t>
            </a:r>
          </a:p>
          <a:p>
            <a:pPr lvl="1">
              <a:buClr>
                <a:srgbClr val="0341DD"/>
              </a:buClr>
              <a:buFont typeface="Wingdings" pitchFamily="2" charset="2"/>
              <a:buChar char="§"/>
            </a:pPr>
            <a:r>
              <a:rPr lang="it-IT" dirty="0" smtClean="0">
                <a:latin typeface="Arial Narrow"/>
                <a:ea typeface="ＭＳ Ｐゴシック" pitchFamily="-1" charset="-128"/>
                <a:cs typeface="Arial Narrow"/>
              </a:rPr>
              <a:t>alone periferico, </a:t>
            </a:r>
          </a:p>
          <a:p>
            <a:pPr lvl="1">
              <a:buClr>
                <a:srgbClr val="0341DD"/>
              </a:buClr>
              <a:buFont typeface="Wingdings" pitchFamily="2" charset="2"/>
              <a:buChar char="§"/>
            </a:pPr>
            <a:r>
              <a:rPr lang="it-IT" dirty="0" smtClean="0">
                <a:latin typeface="Arial Narrow"/>
                <a:ea typeface="ＭＳ Ｐゴシック" pitchFamily="-1" charset="-128"/>
                <a:cs typeface="Arial Narrow"/>
              </a:rPr>
              <a:t>vascolarizzazione a canestro</a:t>
            </a:r>
          </a:p>
          <a:p>
            <a:pPr>
              <a:buClr>
                <a:srgbClr val="0341DD"/>
              </a:buClr>
              <a:buFont typeface="Wingdings" pitchFamily="2" charset="2"/>
              <a:buChar char="§"/>
            </a:pPr>
            <a:r>
              <a:rPr lang="it-IT" sz="2800" dirty="0" smtClean="0">
                <a:latin typeface="Arial Narrow"/>
                <a:ea typeface="ＭＳ Ｐゴシック" pitchFamily="-1" charset="-128"/>
                <a:cs typeface="Arial Narrow"/>
              </a:rPr>
              <a:t>Noduli </a:t>
            </a:r>
            <a:r>
              <a:rPr lang="it-IT" sz="2800" dirty="0" err="1" smtClean="0">
                <a:latin typeface="Arial Narrow"/>
                <a:ea typeface="ＭＳ Ｐゴシック" pitchFamily="-1" charset="-128"/>
                <a:cs typeface="Arial Narrow"/>
              </a:rPr>
              <a:t>calcifici</a:t>
            </a:r>
            <a:endParaRPr lang="it-IT" sz="2800" dirty="0" smtClean="0">
              <a:latin typeface="Arial Narrow"/>
              <a:ea typeface="ＭＳ Ｐゴシック" pitchFamily="-1" charset="-128"/>
              <a:cs typeface="Arial Narrow"/>
            </a:endParaRPr>
          </a:p>
          <a:p>
            <a:pPr>
              <a:buClr>
                <a:srgbClr val="0341DD"/>
              </a:buClr>
              <a:buFont typeface="Wingdings" pitchFamily="2" charset="2"/>
              <a:buChar char="§"/>
            </a:pPr>
            <a:r>
              <a:rPr lang="it-IT" sz="2800" dirty="0" smtClean="0">
                <a:latin typeface="Arial Narrow"/>
                <a:ea typeface="ＭＳ Ｐゴシック" pitchFamily="-1" charset="-128"/>
                <a:cs typeface="Arial Narrow"/>
              </a:rPr>
              <a:t>Valutazione extratiroidea: N</a:t>
            </a:r>
          </a:p>
          <a:p>
            <a:pPr>
              <a:buClr>
                <a:srgbClr val="0341DD"/>
              </a:buClr>
              <a:buNone/>
            </a:pPr>
            <a:endParaRPr lang="it-IT" sz="2800" dirty="0" smtClean="0">
              <a:latin typeface="Arial Narrow"/>
              <a:ea typeface="ＭＳ Ｐゴシック" pitchFamily="-1" charset="-128"/>
              <a:cs typeface="Arial Narrow"/>
            </a:endParaRPr>
          </a:p>
          <a:p>
            <a:pPr>
              <a:buClr>
                <a:srgbClr val="0341DD"/>
              </a:buClr>
              <a:buNone/>
            </a:pPr>
            <a:r>
              <a:rPr lang="it-IT" sz="2800" b="1" dirty="0" smtClean="0">
                <a:solidFill>
                  <a:schemeClr val="tx2"/>
                </a:solidFill>
                <a:latin typeface="Arial Narrow"/>
                <a:ea typeface="ＭＳ Ｐゴシック" pitchFamily="-1" charset="-128"/>
                <a:cs typeface="Arial Narrow"/>
              </a:rPr>
              <a:t>A quanto il follow-up ? </a:t>
            </a:r>
          </a:p>
          <a:p>
            <a:endParaRPr lang="it-IT" dirty="0" smtClean="0">
              <a:latin typeface="Arial Narrow"/>
              <a:ea typeface="ＭＳ Ｐゴシック" pitchFamily="-1" charset="-128"/>
              <a:cs typeface="Arial Narrow"/>
            </a:endParaRPr>
          </a:p>
        </p:txBody>
      </p:sp>
      <p:grpSp>
        <p:nvGrpSpPr>
          <p:cNvPr id="2" name="Gruppo 14"/>
          <p:cNvGrpSpPr>
            <a:grpSpLocks/>
          </p:cNvGrpSpPr>
          <p:nvPr/>
        </p:nvGrpSpPr>
        <p:grpSpPr bwMode="auto">
          <a:xfrm>
            <a:off x="4673600" y="1371600"/>
            <a:ext cx="4470400" cy="5257800"/>
            <a:chOff x="-2171700" y="1371600"/>
            <a:chExt cx="5029200" cy="5257800"/>
          </a:xfrm>
        </p:grpSpPr>
        <p:pic>
          <p:nvPicPr>
            <p:cNvPr id="22542" name="Immagine 6" descr="NAZIH_MALIKA_20130316080733_0808270.bmp"/>
            <p:cNvPicPr>
              <a:picLocks noChangeAspect="1"/>
            </p:cNvPicPr>
            <p:nvPr/>
          </p:nvPicPr>
          <p:blipFill>
            <a:blip r:embed="rId3" cstate="print"/>
            <a:srcRect l="28999" t="21053" r="5000" b="6580"/>
            <a:stretch>
              <a:fillRect/>
            </a:stretch>
          </p:blipFill>
          <p:spPr bwMode="auto">
            <a:xfrm>
              <a:off x="-2171700" y="2438400"/>
              <a:ext cx="5029200" cy="4191000"/>
            </a:xfrm>
            <a:prstGeom prst="rect">
              <a:avLst/>
            </a:prstGeom>
            <a:noFill/>
            <a:ln w="9525">
              <a:noFill/>
              <a:miter lim="800000"/>
              <a:headEnd/>
              <a:tailEnd/>
            </a:ln>
          </p:spPr>
        </p:pic>
        <p:cxnSp>
          <p:nvCxnSpPr>
            <p:cNvPr id="22543" name="Connettore 1 8"/>
            <p:cNvCxnSpPr>
              <a:cxnSpLocks noChangeShapeType="1"/>
            </p:cNvCxnSpPr>
            <p:nvPr/>
          </p:nvCxnSpPr>
          <p:spPr bwMode="auto">
            <a:xfrm rot="16200000" flipH="1">
              <a:off x="-1828800" y="1485900"/>
              <a:ext cx="1752600" cy="1524000"/>
            </a:xfrm>
            <a:prstGeom prst="line">
              <a:avLst/>
            </a:prstGeom>
            <a:noFill/>
            <a:ln w="38100">
              <a:solidFill>
                <a:srgbClr val="618FFD"/>
              </a:solidFill>
              <a:round/>
              <a:headEnd/>
              <a:tailEnd type="triangle" w="lg" len="med"/>
            </a:ln>
          </p:spPr>
        </p:cxnSp>
      </p:grpSp>
      <p:grpSp>
        <p:nvGrpSpPr>
          <p:cNvPr id="3" name="Gruppo 16"/>
          <p:cNvGrpSpPr>
            <a:grpSpLocks/>
          </p:cNvGrpSpPr>
          <p:nvPr/>
        </p:nvGrpSpPr>
        <p:grpSpPr bwMode="auto">
          <a:xfrm>
            <a:off x="2675467" y="1676401"/>
            <a:ext cx="6468533" cy="3675063"/>
            <a:chOff x="3009900" y="1600200"/>
            <a:chExt cx="7277100" cy="3675404"/>
          </a:xfrm>
        </p:grpSpPr>
        <p:pic>
          <p:nvPicPr>
            <p:cNvPr id="22540" name="Immagine 11" descr="STUANI_20120517114020_1143480.bmp"/>
            <p:cNvPicPr>
              <a:picLocks noChangeAspect="1"/>
            </p:cNvPicPr>
            <p:nvPr/>
          </p:nvPicPr>
          <p:blipFill>
            <a:blip r:embed="rId4" cstate="print"/>
            <a:srcRect l="32133" t="21141" r="4881" b="20018"/>
            <a:stretch>
              <a:fillRect/>
            </a:stretch>
          </p:blipFill>
          <p:spPr bwMode="auto">
            <a:xfrm>
              <a:off x="5219700" y="1676400"/>
              <a:ext cx="5067300" cy="3599204"/>
            </a:xfrm>
            <a:prstGeom prst="rect">
              <a:avLst/>
            </a:prstGeom>
            <a:noFill/>
            <a:ln w="9525">
              <a:noFill/>
              <a:miter lim="800000"/>
              <a:headEnd/>
              <a:tailEnd/>
            </a:ln>
          </p:spPr>
        </p:pic>
        <p:cxnSp>
          <p:nvCxnSpPr>
            <p:cNvPr id="22541" name="Connettore 1 12"/>
            <p:cNvCxnSpPr>
              <a:cxnSpLocks noChangeShapeType="1"/>
            </p:cNvCxnSpPr>
            <p:nvPr/>
          </p:nvCxnSpPr>
          <p:spPr bwMode="auto">
            <a:xfrm>
              <a:off x="3009900" y="1600200"/>
              <a:ext cx="3962400" cy="914400"/>
            </a:xfrm>
            <a:prstGeom prst="line">
              <a:avLst/>
            </a:prstGeom>
            <a:noFill/>
            <a:ln w="38100">
              <a:solidFill>
                <a:srgbClr val="618FFD"/>
              </a:solidFill>
              <a:round/>
              <a:headEnd/>
              <a:tailEnd type="triangle" w="lg" len="med"/>
            </a:ln>
          </p:spPr>
        </p:cxnSp>
      </p:grpSp>
      <p:grpSp>
        <p:nvGrpSpPr>
          <p:cNvPr id="4" name="Gruppo 23"/>
          <p:cNvGrpSpPr>
            <a:grpSpLocks/>
          </p:cNvGrpSpPr>
          <p:nvPr/>
        </p:nvGrpSpPr>
        <p:grpSpPr bwMode="auto">
          <a:xfrm>
            <a:off x="2675467" y="1600200"/>
            <a:ext cx="6468533" cy="3271838"/>
            <a:chOff x="3009900" y="1524000"/>
            <a:chExt cx="7277100" cy="3272430"/>
          </a:xfrm>
        </p:grpSpPr>
        <p:pic>
          <p:nvPicPr>
            <p:cNvPr id="22538" name="Immagine 8" descr="BREGOLI_20120329093126_0935570.bmp"/>
            <p:cNvPicPr>
              <a:picLocks noChangeAspect="1"/>
            </p:cNvPicPr>
            <p:nvPr/>
          </p:nvPicPr>
          <p:blipFill>
            <a:blip r:embed="rId5" cstate="print"/>
            <a:srcRect l="26373" t="18912" r="6525" b="20155"/>
            <a:stretch>
              <a:fillRect/>
            </a:stretch>
          </p:blipFill>
          <p:spPr bwMode="auto">
            <a:xfrm>
              <a:off x="5543550" y="1524000"/>
              <a:ext cx="4743450" cy="3272430"/>
            </a:xfrm>
            <a:prstGeom prst="rect">
              <a:avLst/>
            </a:prstGeom>
            <a:noFill/>
            <a:ln w="9525">
              <a:noFill/>
              <a:miter lim="800000"/>
              <a:headEnd/>
              <a:tailEnd/>
            </a:ln>
          </p:spPr>
        </p:pic>
        <p:cxnSp>
          <p:nvCxnSpPr>
            <p:cNvPr id="22539" name="Connettore 2 21"/>
            <p:cNvCxnSpPr>
              <a:cxnSpLocks noChangeShapeType="1"/>
            </p:cNvCxnSpPr>
            <p:nvPr/>
          </p:nvCxnSpPr>
          <p:spPr bwMode="auto">
            <a:xfrm>
              <a:off x="3009900" y="2209800"/>
              <a:ext cx="3505200" cy="762000"/>
            </a:xfrm>
            <a:prstGeom prst="straightConnector1">
              <a:avLst/>
            </a:prstGeom>
            <a:noFill/>
            <a:ln w="38100">
              <a:solidFill>
                <a:srgbClr val="618FFD"/>
              </a:solidFill>
              <a:round/>
              <a:headEnd/>
              <a:tailEnd type="arrow" w="med" len="med"/>
            </a:ln>
          </p:spPr>
        </p:cxnSp>
      </p:grpSp>
      <p:grpSp>
        <p:nvGrpSpPr>
          <p:cNvPr id="5" name="Gruppo 29"/>
          <p:cNvGrpSpPr>
            <a:grpSpLocks/>
          </p:cNvGrpSpPr>
          <p:nvPr/>
        </p:nvGrpSpPr>
        <p:grpSpPr bwMode="auto">
          <a:xfrm>
            <a:off x="4732867" y="1295400"/>
            <a:ext cx="4411133" cy="2895600"/>
            <a:chOff x="5324475" y="1371600"/>
            <a:chExt cx="4962525" cy="2895600"/>
          </a:xfrm>
        </p:grpSpPr>
        <p:pic>
          <p:nvPicPr>
            <p:cNvPr id="22536" name="Immagine 14" descr="BERARDI_STEFANIA_20130221143006_1436230.bmp"/>
            <p:cNvPicPr>
              <a:picLocks noChangeAspect="1"/>
            </p:cNvPicPr>
            <p:nvPr/>
          </p:nvPicPr>
          <p:blipFill>
            <a:blip r:embed="rId6" cstate="print"/>
            <a:srcRect l="30724" t="19148" b="27660"/>
            <a:stretch>
              <a:fillRect/>
            </a:stretch>
          </p:blipFill>
          <p:spPr bwMode="auto">
            <a:xfrm>
              <a:off x="5324475" y="1371600"/>
              <a:ext cx="4962525" cy="2895600"/>
            </a:xfrm>
            <a:prstGeom prst="rect">
              <a:avLst/>
            </a:prstGeom>
            <a:noFill/>
            <a:ln w="9525">
              <a:noFill/>
              <a:miter lim="800000"/>
              <a:headEnd/>
              <a:tailEnd/>
            </a:ln>
          </p:spPr>
        </p:pic>
        <p:cxnSp>
          <p:nvCxnSpPr>
            <p:cNvPr id="22537" name="Connettore 2 22"/>
            <p:cNvCxnSpPr>
              <a:cxnSpLocks noChangeShapeType="1"/>
            </p:cNvCxnSpPr>
            <p:nvPr/>
          </p:nvCxnSpPr>
          <p:spPr bwMode="auto">
            <a:xfrm flipV="1">
              <a:off x="5448300" y="2895600"/>
              <a:ext cx="2057400" cy="1143000"/>
            </a:xfrm>
            <a:prstGeom prst="straightConnector1">
              <a:avLst/>
            </a:prstGeom>
            <a:noFill/>
            <a:ln w="38100">
              <a:solidFill>
                <a:srgbClr val="618FFD"/>
              </a:solidFill>
              <a:round/>
              <a:headEnd/>
              <a:tailEnd type="arrow" w="med" len="med"/>
            </a:ln>
          </p:spPr>
        </p:cxnSp>
      </p:grpSp>
    </p:spTree>
    <p:extLst>
      <p:ext uri="{BB962C8B-B14F-4D97-AF65-F5344CB8AC3E}">
        <p14:creationId xmlns:p14="http://schemas.microsoft.com/office/powerpoint/2010/main" xmlns="" val="14362735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194"/>
          <p:cNvGrpSpPr/>
          <p:nvPr/>
        </p:nvGrpSpPr>
        <p:grpSpPr>
          <a:xfrm>
            <a:off x="253970" y="850736"/>
            <a:ext cx="8636060" cy="5472210"/>
            <a:chOff x="285716" y="850736"/>
            <a:chExt cx="9715568" cy="5472210"/>
          </a:xfrm>
        </p:grpSpPr>
        <p:sp>
          <p:nvSpPr>
            <p:cNvPr id="196" name="Text Box 17"/>
            <p:cNvSpPr txBox="1">
              <a:spLocks noChangeArrowheads="1"/>
            </p:cNvSpPr>
            <p:nvPr/>
          </p:nvSpPr>
          <p:spPr bwMode="auto">
            <a:xfrm>
              <a:off x="2786046" y="1479421"/>
              <a:ext cx="428628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Valutazione clinica</a:t>
              </a:r>
              <a:endParaRPr lang="it-IT" sz="2000" dirty="0">
                <a:latin typeface="+mn-lt"/>
                <a:ea typeface="ＭＳ Ｐゴシック" pitchFamily="-1" charset="-128"/>
                <a:cs typeface="ＭＳ Ｐゴシック" pitchFamily="-1" charset="-128"/>
              </a:endParaRPr>
            </a:p>
          </p:txBody>
        </p:sp>
        <p:sp>
          <p:nvSpPr>
            <p:cNvPr id="197" name="Text Box 17"/>
            <p:cNvSpPr txBox="1">
              <a:spLocks noChangeArrowheads="1"/>
            </p:cNvSpPr>
            <p:nvPr/>
          </p:nvSpPr>
          <p:spPr bwMode="auto">
            <a:xfrm>
              <a:off x="8143896" y="3214686"/>
              <a:ext cx="1857388" cy="707886"/>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Basso/</a:t>
              </a:r>
            </a:p>
            <a:p>
              <a:pPr algn="ctr">
                <a:defRPr/>
              </a:pPr>
              <a:r>
                <a:rPr lang="it-IT" sz="2000" dirty="0" smtClean="0">
                  <a:latin typeface="+mn-lt"/>
                  <a:ea typeface="ＭＳ Ｐゴシック" pitchFamily="-1" charset="-128"/>
                  <a:cs typeface="ＭＳ Ｐゴシック" pitchFamily="-1" charset="-128"/>
                </a:rPr>
                <a:t>Soppresso</a:t>
              </a:r>
              <a:endParaRPr lang="it-IT" sz="2000" dirty="0">
                <a:latin typeface="+mn-lt"/>
                <a:ea typeface="ＭＳ Ｐゴシック" pitchFamily="-1" charset="-128"/>
                <a:cs typeface="ＭＳ Ｐゴシック" pitchFamily="-1" charset="-128"/>
              </a:endParaRPr>
            </a:p>
          </p:txBody>
        </p:sp>
        <p:sp>
          <p:nvSpPr>
            <p:cNvPr id="198" name="Text Box 17"/>
            <p:cNvSpPr txBox="1">
              <a:spLocks noChangeArrowheads="1"/>
            </p:cNvSpPr>
            <p:nvPr/>
          </p:nvSpPr>
          <p:spPr bwMode="auto">
            <a:xfrm>
              <a:off x="2500294" y="850736"/>
              <a:ext cx="4929222"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Paziente con nodulo(i) tiroideo</a:t>
              </a:r>
            </a:p>
          </p:txBody>
        </p:sp>
        <p:cxnSp>
          <p:nvCxnSpPr>
            <p:cNvPr id="199" name="Connettore 1 51"/>
            <p:cNvCxnSpPr>
              <a:cxnSpLocks noChangeShapeType="1"/>
            </p:cNvCxnSpPr>
            <p:nvPr/>
          </p:nvCxnSpPr>
          <p:spPr bwMode="auto">
            <a:xfrm flipH="1">
              <a:off x="4919118" y="1272359"/>
              <a:ext cx="10068" cy="212425"/>
            </a:xfrm>
            <a:prstGeom prst="line">
              <a:avLst/>
            </a:prstGeom>
            <a:noFill/>
            <a:ln w="38100">
              <a:solidFill>
                <a:srgbClr val="618FFD"/>
              </a:solidFill>
              <a:round/>
              <a:headEnd/>
              <a:tailEnd type="triangle" w="lg" len="med"/>
            </a:ln>
          </p:spPr>
        </p:cxnSp>
        <p:sp>
          <p:nvSpPr>
            <p:cNvPr id="200" name="Text Box 17"/>
            <p:cNvSpPr txBox="1">
              <a:spLocks noChangeArrowheads="1"/>
            </p:cNvSpPr>
            <p:nvPr/>
          </p:nvSpPr>
          <p:spPr bwMode="auto">
            <a:xfrm>
              <a:off x="8143896" y="4208324"/>
              <a:ext cx="1857388"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Scintigrafia</a:t>
              </a:r>
              <a:endParaRPr lang="it-IT" sz="2000" baseline="30000" dirty="0">
                <a:latin typeface="+mn-lt"/>
                <a:ea typeface="ＭＳ Ｐゴシック" pitchFamily="-1" charset="-128"/>
                <a:cs typeface="ＭＳ Ｐゴシック" pitchFamily="-1" charset="-128"/>
              </a:endParaRPr>
            </a:p>
          </p:txBody>
        </p:sp>
        <p:sp>
          <p:nvSpPr>
            <p:cNvPr id="201" name="Text Box 17"/>
            <p:cNvSpPr txBox="1">
              <a:spLocks noChangeArrowheads="1"/>
            </p:cNvSpPr>
            <p:nvPr/>
          </p:nvSpPr>
          <p:spPr bwMode="auto">
            <a:xfrm>
              <a:off x="8334409" y="4894186"/>
              <a:ext cx="1595438" cy="584775"/>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600" dirty="0" smtClean="0">
                  <a:latin typeface="+mn-lt"/>
                  <a:ea typeface="ＭＳ Ｐゴシック" pitchFamily="-1" charset="-128"/>
                  <a:cs typeface="ＭＳ Ｐゴシック" pitchFamily="-1" charset="-128"/>
                </a:rPr>
                <a:t>Nodulo </a:t>
              </a:r>
              <a:r>
                <a:rPr lang="it-IT" sz="1600" dirty="0" smtClean="0">
                  <a:ea typeface="ＭＳ Ｐゴシック" pitchFamily="-1" charset="-128"/>
                  <a:cs typeface="ＭＳ Ｐゴシック" pitchFamily="-1" charset="-128"/>
                </a:rPr>
                <a:t>solido</a:t>
              </a:r>
            </a:p>
            <a:p>
              <a:pPr algn="ctr">
                <a:defRPr/>
              </a:pPr>
              <a:r>
                <a:rPr lang="it-IT" sz="1600" dirty="0" smtClean="0">
                  <a:latin typeface="+mn-lt"/>
                  <a:ea typeface="ＭＳ Ｐゴシック" pitchFamily="-1" charset="-128"/>
                  <a:cs typeface="ＭＳ Ｐゴシック" pitchFamily="-1" charset="-128"/>
                </a:rPr>
                <a:t>“freddo”</a:t>
              </a:r>
              <a:endParaRPr lang="it-IT" sz="1600" dirty="0">
                <a:latin typeface="+mn-lt"/>
                <a:ea typeface="ＭＳ Ｐゴシック" pitchFamily="-1" charset="-128"/>
                <a:cs typeface="ＭＳ Ｐゴシック" pitchFamily="-1" charset="-128"/>
              </a:endParaRPr>
            </a:p>
          </p:txBody>
        </p:sp>
        <p:sp>
          <p:nvSpPr>
            <p:cNvPr id="202" name="Text Box 17"/>
            <p:cNvSpPr txBox="1">
              <a:spLocks noChangeArrowheads="1"/>
            </p:cNvSpPr>
            <p:nvPr/>
          </p:nvSpPr>
          <p:spPr bwMode="auto">
            <a:xfrm>
              <a:off x="357154" y="2208060"/>
              <a:ext cx="9572692" cy="400110"/>
            </a:xfrm>
            <a:prstGeom prst="rect">
              <a:avLst/>
            </a:prstGeom>
            <a:noFill/>
            <a:ln w="12700">
              <a:solidFill>
                <a:srgbClr val="618FFD"/>
              </a:solidFill>
              <a:miter lim="800000"/>
              <a:headEnd/>
              <a:tailEnd/>
            </a:ln>
            <a:effectLst/>
          </p:spPr>
          <p:txBody>
            <a:bodyPr wrap="square">
              <a:spAutoFit/>
            </a:bodyPr>
            <a:lstStyle/>
            <a:p>
              <a:pPr>
                <a:defRPr/>
              </a:pPr>
              <a:r>
                <a:rPr lang="it-IT" sz="2000" dirty="0" smtClean="0">
                  <a:latin typeface="+mn-lt"/>
                  <a:ea typeface="ＭＳ Ｐゴシック" pitchFamily="-1" charset="-128"/>
                  <a:cs typeface="ＭＳ Ｐゴシック" pitchFamily="-1" charset="-128"/>
                </a:rPr>
                <a:t>              </a:t>
              </a:r>
              <a:r>
                <a:rPr lang="it-IT" sz="2000" b="1" dirty="0" smtClean="0">
                  <a:effectLst>
                    <a:outerShdw blurRad="38100" dist="38100" dir="2700000" algn="tl">
                      <a:srgbClr val="000000">
                        <a:alpha val="43137"/>
                      </a:srgbClr>
                    </a:outerShdw>
                  </a:effectLst>
                  <a:latin typeface="+mn-lt"/>
                  <a:ea typeface="ＭＳ Ｐゴシック" pitchFamily="-1" charset="-128"/>
                  <a:cs typeface="ＭＳ Ｐゴシック" pitchFamily="-1" charset="-128"/>
                </a:rPr>
                <a:t>Ecografia del collo</a:t>
              </a:r>
              <a:r>
                <a:rPr lang="it-IT" sz="2000" dirty="0" smtClean="0">
                  <a:latin typeface="+mn-lt"/>
                  <a:ea typeface="ＭＳ Ｐゴシック" pitchFamily="-1" charset="-128"/>
                  <a:cs typeface="ＭＳ Ｐゴシック" pitchFamily="-1" charset="-128"/>
                </a:rPr>
                <a:t>                                              Calcitonina (?)           TSH</a:t>
              </a:r>
              <a:endParaRPr lang="it-IT" sz="2000" dirty="0">
                <a:latin typeface="+mn-lt"/>
                <a:ea typeface="ＭＳ Ｐゴシック" pitchFamily="-1" charset="-128"/>
                <a:cs typeface="ＭＳ Ｐゴシック" pitchFamily="-1" charset="-128"/>
              </a:endParaRPr>
            </a:p>
          </p:txBody>
        </p:sp>
        <p:cxnSp>
          <p:nvCxnSpPr>
            <p:cNvPr id="203" name="Connettore 1 51"/>
            <p:cNvCxnSpPr>
              <a:cxnSpLocks noChangeShapeType="1"/>
            </p:cNvCxnSpPr>
            <p:nvPr/>
          </p:nvCxnSpPr>
          <p:spPr bwMode="auto">
            <a:xfrm rot="20880000" flipH="1">
              <a:off x="4856954" y="1879531"/>
              <a:ext cx="72232" cy="324751"/>
            </a:xfrm>
            <a:prstGeom prst="line">
              <a:avLst/>
            </a:prstGeom>
            <a:noFill/>
            <a:ln w="38100">
              <a:solidFill>
                <a:srgbClr val="618FFD"/>
              </a:solidFill>
              <a:round/>
              <a:headEnd/>
              <a:tailEnd type="triangle" w="lg" len="med"/>
            </a:ln>
          </p:spPr>
        </p:cxnSp>
        <p:cxnSp>
          <p:nvCxnSpPr>
            <p:cNvPr id="204" name="Connettore 1 51"/>
            <p:cNvCxnSpPr>
              <a:cxnSpLocks noChangeShapeType="1"/>
            </p:cNvCxnSpPr>
            <p:nvPr/>
          </p:nvCxnSpPr>
          <p:spPr bwMode="auto">
            <a:xfrm rot="5400000">
              <a:off x="1071534" y="3065316"/>
              <a:ext cx="285752" cy="1588"/>
            </a:xfrm>
            <a:prstGeom prst="line">
              <a:avLst/>
            </a:prstGeom>
            <a:noFill/>
            <a:ln w="38100">
              <a:solidFill>
                <a:srgbClr val="618FFD"/>
              </a:solidFill>
              <a:round/>
              <a:headEnd/>
              <a:tailEnd type="none" w="lg" len="med"/>
            </a:ln>
          </p:spPr>
        </p:cxnSp>
        <p:cxnSp>
          <p:nvCxnSpPr>
            <p:cNvPr id="205" name="Connettore 1 51"/>
            <p:cNvCxnSpPr>
              <a:cxnSpLocks noChangeShapeType="1"/>
            </p:cNvCxnSpPr>
            <p:nvPr/>
          </p:nvCxnSpPr>
          <p:spPr bwMode="auto">
            <a:xfrm rot="5400000">
              <a:off x="6715136" y="2893128"/>
              <a:ext cx="570710" cy="794"/>
            </a:xfrm>
            <a:prstGeom prst="line">
              <a:avLst/>
            </a:prstGeom>
            <a:noFill/>
            <a:ln w="38100">
              <a:solidFill>
                <a:srgbClr val="618FFD"/>
              </a:solidFill>
              <a:round/>
              <a:headEnd/>
              <a:tailEnd type="triangle" w="lg" len="med"/>
            </a:ln>
          </p:spPr>
        </p:cxnSp>
        <p:cxnSp>
          <p:nvCxnSpPr>
            <p:cNvPr id="206" name="Connettore 1 51"/>
            <p:cNvCxnSpPr>
              <a:cxnSpLocks noChangeShapeType="1"/>
            </p:cNvCxnSpPr>
            <p:nvPr/>
          </p:nvCxnSpPr>
          <p:spPr bwMode="auto">
            <a:xfrm rot="5400000">
              <a:off x="8786441" y="2922043"/>
              <a:ext cx="571504" cy="794"/>
            </a:xfrm>
            <a:prstGeom prst="line">
              <a:avLst/>
            </a:prstGeom>
            <a:noFill/>
            <a:ln w="38100">
              <a:solidFill>
                <a:srgbClr val="618FFD"/>
              </a:solidFill>
              <a:round/>
              <a:headEnd/>
              <a:tailEnd type="triangle" w="lg" len="med"/>
            </a:ln>
          </p:spPr>
        </p:cxnSp>
        <p:cxnSp>
          <p:nvCxnSpPr>
            <p:cNvPr id="207" name="Connettore 1 51"/>
            <p:cNvCxnSpPr>
              <a:cxnSpLocks noChangeShapeType="1"/>
              <a:endCxn id="214" idx="0"/>
            </p:cNvCxnSpPr>
            <p:nvPr/>
          </p:nvCxnSpPr>
          <p:spPr bwMode="auto">
            <a:xfrm flipH="1">
              <a:off x="1214410" y="4208324"/>
              <a:ext cx="794" cy="714380"/>
            </a:xfrm>
            <a:prstGeom prst="line">
              <a:avLst/>
            </a:prstGeom>
            <a:noFill/>
            <a:ln w="38100">
              <a:solidFill>
                <a:srgbClr val="618FFD"/>
              </a:solidFill>
              <a:round/>
              <a:headEnd/>
              <a:tailEnd type="triangle" w="lg" len="med"/>
            </a:ln>
          </p:spPr>
        </p:cxnSp>
        <p:sp>
          <p:nvSpPr>
            <p:cNvPr id="208" name="Text Box 17"/>
            <p:cNvSpPr txBox="1">
              <a:spLocks noChangeArrowheads="1"/>
            </p:cNvSpPr>
            <p:nvPr/>
          </p:nvSpPr>
          <p:spPr bwMode="auto">
            <a:xfrm>
              <a:off x="2420418" y="3221897"/>
              <a:ext cx="1830513" cy="951339"/>
            </a:xfrm>
            <a:prstGeom prst="rect">
              <a:avLst/>
            </a:prstGeom>
            <a:solidFill>
              <a:schemeClr val="bg2"/>
            </a:solidFill>
            <a:ln w="12700">
              <a:solidFill>
                <a:srgbClr val="618FFD"/>
              </a:solidFill>
              <a:miter lim="800000"/>
              <a:headEnd/>
              <a:tailEnd/>
            </a:ln>
            <a:effectLst/>
          </p:spPr>
          <p:txBody>
            <a:bodyPr wrap="square">
              <a:normAutofit/>
            </a:bodyPr>
            <a:lstStyle/>
            <a:p>
              <a:pPr algn="ctr">
                <a:defRPr/>
              </a:pPr>
              <a:r>
                <a:rPr lang="it-IT" sz="1400" dirty="0" smtClean="0">
                  <a:latin typeface="+mn-lt"/>
                  <a:ea typeface="ＭＳ Ｐゴシック" pitchFamily="-1" charset="-128"/>
                  <a:cs typeface="ＭＳ Ｐゴシック" pitchFamily="-1" charset="-128"/>
                </a:rPr>
                <a:t> Caratteristiche </a:t>
              </a:r>
              <a:r>
                <a:rPr lang="it-IT" sz="1400" dirty="0">
                  <a:latin typeface="+mn-lt"/>
                  <a:ea typeface="ＭＳ Ｐゴシック" pitchFamily="-1" charset="-128"/>
                  <a:cs typeface="ＭＳ Ｐゴシック" pitchFamily="-1" charset="-128"/>
                </a:rPr>
                <a:t>cliniche </a:t>
              </a:r>
              <a:r>
                <a:rPr lang="it-IT" sz="1400" dirty="0" smtClean="0">
                  <a:latin typeface="+mn-lt"/>
                  <a:ea typeface="ＭＳ Ｐゴシック" pitchFamily="-1" charset="-128"/>
                  <a:cs typeface="ＭＳ Ｐゴシック" pitchFamily="-1" charset="-128"/>
                </a:rPr>
                <a:t>e/o </a:t>
              </a:r>
              <a:r>
                <a:rPr lang="it-IT" sz="1400" dirty="0">
                  <a:latin typeface="+mn-lt"/>
                  <a:ea typeface="ＭＳ Ｐゴシック" pitchFamily="-1" charset="-128"/>
                  <a:cs typeface="ＭＳ Ｐゴシック" pitchFamily="-1" charset="-128"/>
                </a:rPr>
                <a:t>ecografiche </a:t>
              </a:r>
              <a:r>
                <a:rPr lang="it-IT" sz="1400" dirty="0" smtClean="0">
                  <a:latin typeface="+mn-lt"/>
                  <a:ea typeface="ＭＳ Ｐゴシック" pitchFamily="-1" charset="-128"/>
                  <a:cs typeface="ＭＳ Ｐゴシック" pitchFamily="-1" charset="-128"/>
                </a:rPr>
                <a:t> </a:t>
              </a:r>
              <a:r>
                <a:rPr lang="it-IT" sz="1400" dirty="0">
                  <a:latin typeface="+mn-lt"/>
                  <a:ea typeface="ＭＳ Ｐゴシック" pitchFamily="-1" charset="-128"/>
                  <a:cs typeface="ＭＳ Ｐゴシック" pitchFamily="-1" charset="-128"/>
                </a:rPr>
                <a:t>sospette</a:t>
              </a:r>
            </a:p>
          </p:txBody>
        </p:sp>
        <p:sp>
          <p:nvSpPr>
            <p:cNvPr id="209" name="Text Box 17"/>
            <p:cNvSpPr txBox="1">
              <a:spLocks noChangeArrowheads="1"/>
            </p:cNvSpPr>
            <p:nvPr/>
          </p:nvSpPr>
          <p:spPr bwMode="auto">
            <a:xfrm>
              <a:off x="285716" y="3208192"/>
              <a:ext cx="1761440" cy="954107"/>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400" dirty="0" smtClean="0">
                  <a:latin typeface="+mn-lt"/>
                  <a:ea typeface="ＭＳ Ｐゴシック" pitchFamily="-1" charset="-128"/>
                  <a:cs typeface="ＭＳ Ｐゴシック" pitchFamily="-1" charset="-128"/>
                </a:rPr>
                <a:t>Caratteristiche cliniche ed ecografiche non sospette</a:t>
              </a:r>
            </a:p>
          </p:txBody>
        </p:sp>
        <p:sp>
          <p:nvSpPr>
            <p:cNvPr id="210" name="Text Box 17"/>
            <p:cNvSpPr txBox="1">
              <a:spLocks noChangeArrowheads="1"/>
            </p:cNvSpPr>
            <p:nvPr/>
          </p:nvSpPr>
          <p:spPr bwMode="auto">
            <a:xfrm>
              <a:off x="6286508" y="3219129"/>
              <a:ext cx="1571636" cy="646331"/>
            </a:xfrm>
            <a:prstGeom prst="rect">
              <a:avLst/>
            </a:prstGeom>
            <a:noFill/>
            <a:ln w="12700">
              <a:solidFill>
                <a:srgbClr val="618FFD"/>
              </a:solidFill>
              <a:miter lim="800000"/>
              <a:headEnd/>
              <a:tailEnd/>
            </a:ln>
            <a:effectLst/>
          </p:spPr>
          <p:txBody>
            <a:bodyPr wrap="square">
              <a:spAutoFit/>
            </a:bodyPr>
            <a:lstStyle/>
            <a:p>
              <a:pPr algn="ctr">
                <a:defRPr/>
              </a:pPr>
              <a:endParaRPr lang="it-IT" sz="800" dirty="0" smtClean="0">
                <a:latin typeface="+mn-lt"/>
                <a:ea typeface="ＭＳ Ｐゴシック" pitchFamily="-1" charset="-128"/>
                <a:cs typeface="ＭＳ Ｐゴシック" pitchFamily="-1" charset="-128"/>
              </a:endParaRPr>
            </a:p>
            <a:p>
              <a:pPr algn="ctr">
                <a:defRPr/>
              </a:pPr>
              <a:r>
                <a:rPr lang="it-IT" sz="2000" dirty="0" smtClean="0">
                  <a:latin typeface="+mn-lt"/>
                  <a:ea typeface="ＭＳ Ｐゴシック" pitchFamily="-1" charset="-128"/>
                  <a:cs typeface="ＭＳ Ｐゴシック" pitchFamily="-1" charset="-128"/>
                </a:rPr>
                <a:t>Elevata</a:t>
              </a:r>
            </a:p>
            <a:p>
              <a:pPr algn="ctr">
                <a:defRPr/>
              </a:pPr>
              <a:endParaRPr lang="it-IT" sz="800" dirty="0" smtClean="0">
                <a:latin typeface="+mn-lt"/>
                <a:ea typeface="ＭＳ Ｐゴシック" pitchFamily="-1" charset="-128"/>
                <a:cs typeface="ＭＳ Ｐゴシック" pitchFamily="-1" charset="-128"/>
              </a:endParaRPr>
            </a:p>
          </p:txBody>
        </p:sp>
        <p:cxnSp>
          <p:nvCxnSpPr>
            <p:cNvPr id="211" name="Connettore 1 51"/>
            <p:cNvCxnSpPr>
              <a:cxnSpLocks noChangeShapeType="1"/>
            </p:cNvCxnSpPr>
            <p:nvPr/>
          </p:nvCxnSpPr>
          <p:spPr bwMode="auto">
            <a:xfrm rot="5400000">
              <a:off x="3114194" y="3065316"/>
              <a:ext cx="285752" cy="1588"/>
            </a:xfrm>
            <a:prstGeom prst="line">
              <a:avLst/>
            </a:prstGeom>
            <a:noFill/>
            <a:ln w="38100">
              <a:solidFill>
                <a:srgbClr val="618FFD"/>
              </a:solidFill>
              <a:round/>
              <a:headEnd/>
              <a:tailEnd type="none" w="lg" len="med"/>
            </a:ln>
          </p:spPr>
        </p:cxnSp>
        <p:cxnSp>
          <p:nvCxnSpPr>
            <p:cNvPr id="212" name="Connettore 1 211"/>
            <p:cNvCxnSpPr/>
            <p:nvPr/>
          </p:nvCxnSpPr>
          <p:spPr bwMode="auto">
            <a:xfrm>
              <a:off x="1214410" y="2922440"/>
              <a:ext cx="4095736" cy="1588"/>
            </a:xfrm>
            <a:prstGeom prst="line">
              <a:avLst/>
            </a:prstGeom>
            <a:noFill/>
            <a:ln w="38100">
              <a:solidFill>
                <a:srgbClr val="618FFD"/>
              </a:solidFill>
              <a:round/>
              <a:headEnd/>
              <a:tailEnd type="none" w="lg" len="med"/>
            </a:ln>
          </p:spPr>
        </p:cxnSp>
        <p:cxnSp>
          <p:nvCxnSpPr>
            <p:cNvPr id="213" name="Connettore 1 212"/>
            <p:cNvCxnSpPr/>
            <p:nvPr/>
          </p:nvCxnSpPr>
          <p:spPr bwMode="auto">
            <a:xfrm rot="5400000">
              <a:off x="2265114" y="2791651"/>
              <a:ext cx="285752" cy="1588"/>
            </a:xfrm>
            <a:prstGeom prst="line">
              <a:avLst/>
            </a:prstGeom>
            <a:noFill/>
            <a:ln w="38100">
              <a:solidFill>
                <a:srgbClr val="618FFD"/>
              </a:solidFill>
              <a:round/>
              <a:headEnd/>
              <a:tailEnd type="none" w="lg" len="med"/>
            </a:ln>
          </p:spPr>
        </p:cxnSp>
        <p:sp>
          <p:nvSpPr>
            <p:cNvPr id="214" name="Text Box 17"/>
            <p:cNvSpPr txBox="1">
              <a:spLocks noChangeArrowheads="1"/>
            </p:cNvSpPr>
            <p:nvPr/>
          </p:nvSpPr>
          <p:spPr bwMode="auto">
            <a:xfrm>
              <a:off x="500030" y="4922704"/>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err="1" smtClean="0">
                  <a:latin typeface="+mn-lt"/>
                  <a:ea typeface="ＭＳ Ｐゴシック" pitchFamily="-1" charset="-128"/>
                  <a:cs typeface="ＭＳ Ｐゴシック" pitchFamily="-1" charset="-128"/>
                </a:rPr>
                <a:t>Follow</a:t>
              </a:r>
              <a:r>
                <a:rPr lang="it-IT" sz="2000" dirty="0" smtClean="0">
                  <a:latin typeface="+mn-lt"/>
                  <a:ea typeface="ＭＳ Ｐゴシック" pitchFamily="-1" charset="-128"/>
                  <a:cs typeface="ＭＳ Ｐゴシック" pitchFamily="-1" charset="-128"/>
                </a:rPr>
                <a:t> Up</a:t>
              </a:r>
            </a:p>
          </p:txBody>
        </p:sp>
        <p:cxnSp>
          <p:nvCxnSpPr>
            <p:cNvPr id="215" name="Connettore 1 51"/>
            <p:cNvCxnSpPr>
              <a:cxnSpLocks noChangeShapeType="1"/>
            </p:cNvCxnSpPr>
            <p:nvPr/>
          </p:nvCxnSpPr>
          <p:spPr bwMode="auto">
            <a:xfrm rot="5400000">
              <a:off x="821898" y="5743844"/>
              <a:ext cx="785818" cy="794"/>
            </a:xfrm>
            <a:prstGeom prst="line">
              <a:avLst/>
            </a:prstGeom>
            <a:noFill/>
            <a:ln w="38100" cap="rnd">
              <a:solidFill>
                <a:srgbClr val="618FFD"/>
              </a:solidFill>
              <a:round/>
              <a:headEnd type="triangle" w="lg" len="med"/>
              <a:tailEnd type="none" w="lg" len="med"/>
            </a:ln>
          </p:spPr>
        </p:cxnSp>
        <p:sp>
          <p:nvSpPr>
            <p:cNvPr id="216" name="Text Box 17"/>
            <p:cNvSpPr txBox="1">
              <a:spLocks noChangeArrowheads="1"/>
            </p:cNvSpPr>
            <p:nvPr/>
          </p:nvSpPr>
          <p:spPr bwMode="auto">
            <a:xfrm>
              <a:off x="2552738" y="4922704"/>
              <a:ext cx="1428760" cy="400110"/>
            </a:xfrm>
            <a:prstGeom prst="rect">
              <a:avLst/>
            </a:prstGeom>
            <a:solidFill>
              <a:schemeClr val="tx2">
                <a:lumMod val="60000"/>
                <a:lumOff val="40000"/>
              </a:schemeClr>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FNAC</a:t>
              </a:r>
            </a:p>
          </p:txBody>
        </p:sp>
        <p:cxnSp>
          <p:nvCxnSpPr>
            <p:cNvPr id="217" name="Connettore 1 216"/>
            <p:cNvCxnSpPr/>
            <p:nvPr/>
          </p:nvCxnSpPr>
          <p:spPr bwMode="auto">
            <a:xfrm rot="5400000">
              <a:off x="8928920" y="4064654"/>
              <a:ext cx="285752" cy="1588"/>
            </a:xfrm>
            <a:prstGeom prst="line">
              <a:avLst/>
            </a:prstGeom>
            <a:noFill/>
            <a:ln w="38100">
              <a:solidFill>
                <a:srgbClr val="618FFD"/>
              </a:solidFill>
              <a:round/>
              <a:headEnd/>
              <a:tailEnd type="none" w="lg" len="med"/>
            </a:ln>
          </p:spPr>
        </p:cxnSp>
        <p:cxnSp>
          <p:nvCxnSpPr>
            <p:cNvPr id="218" name="Connettore 1 217"/>
            <p:cNvCxnSpPr/>
            <p:nvPr/>
          </p:nvCxnSpPr>
          <p:spPr bwMode="auto">
            <a:xfrm rot="5400000">
              <a:off x="8930508" y="4779034"/>
              <a:ext cx="285752" cy="1588"/>
            </a:xfrm>
            <a:prstGeom prst="line">
              <a:avLst/>
            </a:prstGeom>
            <a:noFill/>
            <a:ln w="38100">
              <a:solidFill>
                <a:srgbClr val="618FFD"/>
              </a:solidFill>
              <a:round/>
              <a:headEnd/>
              <a:tailEnd type="none" w="lg" len="med"/>
            </a:ln>
          </p:spPr>
        </p:cxnSp>
        <p:cxnSp>
          <p:nvCxnSpPr>
            <p:cNvPr id="220" name="Connettore 1 51"/>
            <p:cNvCxnSpPr>
              <a:cxnSpLocks noChangeShapeType="1"/>
            </p:cNvCxnSpPr>
            <p:nvPr/>
          </p:nvCxnSpPr>
          <p:spPr bwMode="auto">
            <a:xfrm>
              <a:off x="7038422" y="3843311"/>
              <a:ext cx="1191" cy="1158653"/>
            </a:xfrm>
            <a:prstGeom prst="line">
              <a:avLst/>
            </a:prstGeom>
            <a:noFill/>
            <a:ln w="38100">
              <a:solidFill>
                <a:srgbClr val="618FFD"/>
              </a:solidFill>
              <a:round/>
              <a:headEnd/>
              <a:tailEnd type="none" w="lg" len="med"/>
            </a:ln>
          </p:spPr>
        </p:cxnSp>
        <p:cxnSp>
          <p:nvCxnSpPr>
            <p:cNvPr id="221" name="Connettore 1 220"/>
            <p:cNvCxnSpPr/>
            <p:nvPr/>
          </p:nvCxnSpPr>
          <p:spPr bwMode="auto">
            <a:xfrm flipH="1">
              <a:off x="4071930" y="5001964"/>
              <a:ext cx="2967683" cy="11213"/>
            </a:xfrm>
            <a:prstGeom prst="line">
              <a:avLst/>
            </a:prstGeom>
            <a:noFill/>
            <a:ln w="38100">
              <a:solidFill>
                <a:srgbClr val="618FFD"/>
              </a:solidFill>
              <a:round/>
              <a:headEnd/>
              <a:tailEnd type="triangle" w="lg" len="med"/>
            </a:ln>
          </p:spPr>
        </p:cxnSp>
        <p:cxnSp>
          <p:nvCxnSpPr>
            <p:cNvPr id="223" name="Connettore 1 222"/>
            <p:cNvCxnSpPr/>
            <p:nvPr/>
          </p:nvCxnSpPr>
          <p:spPr bwMode="auto">
            <a:xfrm rot="5400000">
              <a:off x="3125036" y="5493414"/>
              <a:ext cx="285752" cy="1588"/>
            </a:xfrm>
            <a:prstGeom prst="line">
              <a:avLst/>
            </a:prstGeom>
            <a:noFill/>
            <a:ln w="38100">
              <a:solidFill>
                <a:srgbClr val="618FFD"/>
              </a:solidFill>
              <a:round/>
              <a:headEnd/>
              <a:tailEnd type="triangle" w="lg" len="med"/>
            </a:ln>
          </p:spPr>
        </p:cxnSp>
        <p:cxnSp>
          <p:nvCxnSpPr>
            <p:cNvPr id="224" name="Connettore 1 223"/>
            <p:cNvCxnSpPr/>
            <p:nvPr/>
          </p:nvCxnSpPr>
          <p:spPr bwMode="auto">
            <a:xfrm>
              <a:off x="2552738" y="5637084"/>
              <a:ext cx="1428760" cy="1588"/>
            </a:xfrm>
            <a:prstGeom prst="line">
              <a:avLst/>
            </a:prstGeom>
            <a:noFill/>
            <a:ln w="38100">
              <a:solidFill>
                <a:srgbClr val="618FFD"/>
              </a:solidFill>
              <a:round/>
              <a:headEnd/>
              <a:tailEnd type="none" w="lg" len="med"/>
            </a:ln>
          </p:spPr>
        </p:cxnSp>
        <p:cxnSp>
          <p:nvCxnSpPr>
            <p:cNvPr id="225" name="Connettore 1 51"/>
            <p:cNvCxnSpPr>
              <a:cxnSpLocks noChangeShapeType="1"/>
            </p:cNvCxnSpPr>
            <p:nvPr/>
          </p:nvCxnSpPr>
          <p:spPr bwMode="auto">
            <a:xfrm rot="5400000">
              <a:off x="2410656" y="5779166"/>
              <a:ext cx="285752" cy="1588"/>
            </a:xfrm>
            <a:prstGeom prst="line">
              <a:avLst/>
            </a:prstGeom>
            <a:noFill/>
            <a:ln w="38100">
              <a:solidFill>
                <a:srgbClr val="618FFD"/>
              </a:solidFill>
              <a:round/>
              <a:headEnd/>
              <a:tailEnd type="none" w="lg" len="med"/>
            </a:ln>
          </p:spPr>
        </p:cxnSp>
        <p:cxnSp>
          <p:nvCxnSpPr>
            <p:cNvPr id="226" name="Connettore 1 51"/>
            <p:cNvCxnSpPr>
              <a:cxnSpLocks noChangeShapeType="1"/>
            </p:cNvCxnSpPr>
            <p:nvPr/>
          </p:nvCxnSpPr>
          <p:spPr bwMode="auto">
            <a:xfrm rot="5400000">
              <a:off x="3839416" y="5779166"/>
              <a:ext cx="285752" cy="1588"/>
            </a:xfrm>
            <a:prstGeom prst="line">
              <a:avLst/>
            </a:prstGeom>
            <a:noFill/>
            <a:ln w="38100">
              <a:solidFill>
                <a:srgbClr val="618FFD"/>
              </a:solidFill>
              <a:round/>
              <a:headEnd/>
              <a:tailEnd type="none" w="lg" len="med"/>
            </a:ln>
          </p:spPr>
        </p:cxnSp>
        <p:sp>
          <p:nvSpPr>
            <p:cNvPr id="227" name="Text Box 17"/>
            <p:cNvSpPr txBox="1">
              <a:spLocks noChangeArrowheads="1"/>
            </p:cNvSpPr>
            <p:nvPr/>
          </p:nvSpPr>
          <p:spPr bwMode="auto">
            <a:xfrm>
              <a:off x="1766920" y="5922836"/>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benignità</a:t>
              </a:r>
            </a:p>
          </p:txBody>
        </p:sp>
        <p:sp>
          <p:nvSpPr>
            <p:cNvPr id="228" name="Text Box 17"/>
            <p:cNvSpPr txBox="1">
              <a:spLocks noChangeArrowheads="1"/>
            </p:cNvSpPr>
            <p:nvPr/>
          </p:nvSpPr>
          <p:spPr bwMode="auto">
            <a:xfrm>
              <a:off x="3267118" y="5922836"/>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malignità</a:t>
              </a:r>
            </a:p>
          </p:txBody>
        </p:sp>
        <p:cxnSp>
          <p:nvCxnSpPr>
            <p:cNvPr id="229" name="Connettore 1 228"/>
            <p:cNvCxnSpPr/>
            <p:nvPr/>
          </p:nvCxnSpPr>
          <p:spPr bwMode="auto">
            <a:xfrm flipH="1">
              <a:off x="1214410" y="6137150"/>
              <a:ext cx="472706" cy="0"/>
            </a:xfrm>
            <a:prstGeom prst="line">
              <a:avLst/>
            </a:prstGeom>
            <a:noFill/>
            <a:ln w="38100">
              <a:solidFill>
                <a:srgbClr val="618FFD"/>
              </a:solidFill>
              <a:round/>
              <a:headEnd/>
              <a:tailEnd type="none" w="lg" len="med"/>
            </a:ln>
          </p:spPr>
        </p:cxnSp>
        <p:sp>
          <p:nvSpPr>
            <p:cNvPr id="231" name="Text Box 17"/>
            <p:cNvSpPr txBox="1">
              <a:spLocks noChangeArrowheads="1"/>
            </p:cNvSpPr>
            <p:nvPr/>
          </p:nvSpPr>
          <p:spPr bwMode="auto">
            <a:xfrm>
              <a:off x="6286508" y="5922836"/>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Chirurgia</a:t>
              </a:r>
            </a:p>
          </p:txBody>
        </p:sp>
        <p:cxnSp>
          <p:nvCxnSpPr>
            <p:cNvPr id="232" name="Connettore 1 231"/>
            <p:cNvCxnSpPr/>
            <p:nvPr/>
          </p:nvCxnSpPr>
          <p:spPr bwMode="auto">
            <a:xfrm rot="10800000" flipV="1">
              <a:off x="4786311" y="6122891"/>
              <a:ext cx="1500198" cy="2"/>
            </a:xfrm>
            <a:prstGeom prst="line">
              <a:avLst/>
            </a:prstGeom>
            <a:noFill/>
            <a:ln w="38100">
              <a:solidFill>
                <a:srgbClr val="618FFD"/>
              </a:solidFill>
              <a:round/>
              <a:headEnd type="triangle" w="lg" len="med"/>
              <a:tailEnd type="none" w="lg" len="med"/>
            </a:ln>
          </p:spPr>
        </p:cxnSp>
        <p:sp>
          <p:nvSpPr>
            <p:cNvPr id="40" name="Text Box 17"/>
            <p:cNvSpPr txBox="1">
              <a:spLocks noChangeArrowheads="1"/>
            </p:cNvSpPr>
            <p:nvPr/>
          </p:nvSpPr>
          <p:spPr bwMode="auto">
            <a:xfrm>
              <a:off x="4423420" y="3219129"/>
              <a:ext cx="1773452" cy="954107"/>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400" dirty="0" smtClean="0">
                  <a:latin typeface="+mn-lt"/>
                  <a:ea typeface="ＭＳ Ｐゴシック" pitchFamily="-1" charset="-128"/>
                  <a:cs typeface="ＭＳ Ｐゴシック" pitchFamily="-1" charset="-128"/>
                </a:rPr>
                <a:t>Gozzo </a:t>
              </a:r>
              <a:r>
                <a:rPr lang="it-IT" sz="1400" dirty="0" err="1" smtClean="0">
                  <a:latin typeface="+mn-lt"/>
                  <a:ea typeface="ＭＳ Ｐゴシック" pitchFamily="-1" charset="-128"/>
                  <a:cs typeface="ＭＳ Ｐゴシック" pitchFamily="-1" charset="-128"/>
                </a:rPr>
                <a:t>multinodulare</a:t>
              </a:r>
              <a:r>
                <a:rPr lang="it-IT" sz="1400" dirty="0" smtClean="0">
                  <a:latin typeface="+mn-lt"/>
                  <a:ea typeface="ＭＳ Ｐゴシック" pitchFamily="-1" charset="-128"/>
                  <a:cs typeface="ＭＳ Ｐゴシック" pitchFamily="-1" charset="-128"/>
                </a:rPr>
                <a:t> in area iodio-carente</a:t>
              </a:r>
            </a:p>
            <a:p>
              <a:pPr algn="ctr">
                <a:defRPr/>
              </a:pPr>
              <a:r>
                <a:rPr lang="it-IT" sz="1400" dirty="0" smtClean="0">
                  <a:ea typeface="ＭＳ Ｐゴシック" pitchFamily="-1" charset="-128"/>
                  <a:cs typeface="ＭＳ Ｐゴシック" pitchFamily="-1" charset="-128"/>
                </a:rPr>
                <a:t>(?)</a:t>
              </a:r>
              <a:endParaRPr lang="it-IT" sz="1400" dirty="0" smtClean="0">
                <a:latin typeface="+mn-lt"/>
                <a:ea typeface="ＭＳ Ｐゴシック" pitchFamily="-1" charset="-128"/>
                <a:cs typeface="ＭＳ Ｐゴシック" pitchFamily="-1" charset="-128"/>
              </a:endParaRPr>
            </a:p>
          </p:txBody>
        </p:sp>
        <p:cxnSp>
          <p:nvCxnSpPr>
            <p:cNvPr id="43" name="Connettore 1 51"/>
            <p:cNvCxnSpPr>
              <a:cxnSpLocks noChangeShapeType="1"/>
            </p:cNvCxnSpPr>
            <p:nvPr/>
          </p:nvCxnSpPr>
          <p:spPr bwMode="auto">
            <a:xfrm rot="5400000">
              <a:off x="5166476" y="3063735"/>
              <a:ext cx="285752" cy="1588"/>
            </a:xfrm>
            <a:prstGeom prst="line">
              <a:avLst/>
            </a:prstGeom>
            <a:noFill/>
            <a:ln w="38100">
              <a:solidFill>
                <a:srgbClr val="618FFD"/>
              </a:solidFill>
              <a:round/>
              <a:headEnd/>
              <a:tailEnd type="none" w="lg" len="med"/>
            </a:ln>
          </p:spPr>
        </p:cxnSp>
        <p:cxnSp>
          <p:nvCxnSpPr>
            <p:cNvPr id="84" name="Connettore 1 51"/>
            <p:cNvCxnSpPr>
              <a:cxnSpLocks noChangeShapeType="1"/>
              <a:stCxn id="40" idx="2"/>
            </p:cNvCxnSpPr>
            <p:nvPr/>
          </p:nvCxnSpPr>
          <p:spPr bwMode="auto">
            <a:xfrm flipH="1">
              <a:off x="5306970" y="4173236"/>
              <a:ext cx="3176" cy="249402"/>
            </a:xfrm>
            <a:prstGeom prst="line">
              <a:avLst/>
            </a:prstGeom>
            <a:noFill/>
            <a:ln w="38100">
              <a:solidFill>
                <a:srgbClr val="618FFD"/>
              </a:solidFill>
              <a:round/>
              <a:headEnd/>
              <a:tailEnd type="none" w="lg" len="med"/>
            </a:ln>
          </p:spPr>
        </p:cxnSp>
        <p:cxnSp>
          <p:nvCxnSpPr>
            <p:cNvPr id="87" name="Connettore 1 86"/>
            <p:cNvCxnSpPr/>
            <p:nvPr/>
          </p:nvCxnSpPr>
          <p:spPr bwMode="auto">
            <a:xfrm flipH="1">
              <a:off x="5306737" y="4408379"/>
              <a:ext cx="2789091" cy="14258"/>
            </a:xfrm>
            <a:prstGeom prst="line">
              <a:avLst/>
            </a:prstGeom>
            <a:noFill/>
            <a:ln w="38100">
              <a:solidFill>
                <a:srgbClr val="618FFD"/>
              </a:solidFill>
              <a:round/>
              <a:headEnd type="triangle" w="lg" len="med"/>
              <a:tailEnd type="none" w="lg" len="med"/>
            </a:ln>
          </p:spPr>
        </p:cxnSp>
        <p:cxnSp>
          <p:nvCxnSpPr>
            <p:cNvPr id="89" name="Connettore 1 88"/>
            <p:cNvCxnSpPr/>
            <p:nvPr/>
          </p:nvCxnSpPr>
          <p:spPr bwMode="auto">
            <a:xfrm flipH="1">
              <a:off x="4083478" y="5174312"/>
              <a:ext cx="4250930" cy="19463"/>
            </a:xfrm>
            <a:prstGeom prst="line">
              <a:avLst/>
            </a:prstGeom>
            <a:noFill/>
            <a:ln w="38100">
              <a:solidFill>
                <a:srgbClr val="618FFD"/>
              </a:solidFill>
              <a:round/>
              <a:headEnd/>
              <a:tailEnd type="triangle" w="lg" len="med"/>
            </a:ln>
          </p:spPr>
        </p:cxnSp>
      </p:grpSp>
      <p:sp>
        <p:nvSpPr>
          <p:cNvPr id="50" name="CasellaDiTesto 49"/>
          <p:cNvSpPr txBox="1"/>
          <p:nvPr/>
        </p:nvSpPr>
        <p:spPr>
          <a:xfrm>
            <a:off x="1371645" y="188641"/>
            <a:ext cx="6586037" cy="369332"/>
          </a:xfrm>
          <a:prstGeom prst="rect">
            <a:avLst/>
          </a:prstGeom>
          <a:noFill/>
        </p:spPr>
        <p:txBody>
          <a:bodyPr wrap="square" rtlCol="0">
            <a:spAutoFit/>
          </a:bodyPr>
          <a:lstStyle/>
          <a:p>
            <a:pPr algn="ctr"/>
            <a:r>
              <a:rPr lang="it-IT" b="1" dirty="0" smtClean="0">
                <a:solidFill>
                  <a:schemeClr val="tx2">
                    <a:lumMod val="75000"/>
                  </a:schemeClr>
                </a:solidFill>
                <a:latin typeface="+mj-lt"/>
              </a:rPr>
              <a:t>IL RUOLO DELL’ ECOGRAFIA TIROIDEA</a:t>
            </a:r>
            <a:endParaRPr lang="it-IT" b="1" dirty="0">
              <a:solidFill>
                <a:schemeClr val="tx2">
                  <a:lumMod val="75000"/>
                </a:schemeClr>
              </a:solidFill>
              <a:latin typeface="+mj-lt"/>
            </a:endParaRPr>
          </a:p>
        </p:txBody>
      </p:sp>
      <p:cxnSp>
        <p:nvCxnSpPr>
          <p:cNvPr id="51" name="Connettore 1 51"/>
          <p:cNvCxnSpPr>
            <a:cxnSpLocks noChangeShapeType="1"/>
            <a:endCxn id="216" idx="0"/>
          </p:cNvCxnSpPr>
          <p:nvPr/>
        </p:nvCxnSpPr>
        <p:spPr bwMode="auto">
          <a:xfrm flipH="1">
            <a:off x="2904106" y="4208324"/>
            <a:ext cx="1411" cy="714380"/>
          </a:xfrm>
          <a:prstGeom prst="line">
            <a:avLst/>
          </a:prstGeom>
          <a:noFill/>
          <a:ln w="38100">
            <a:solidFill>
              <a:srgbClr val="618FFD"/>
            </a:solidFill>
            <a:round/>
            <a:headEnd/>
            <a:tailEnd type="triangle" w="lg" len="med"/>
          </a:ln>
        </p:spPr>
      </p:cxnSp>
    </p:spTree>
    <p:extLst>
      <p:ext uri="{BB962C8B-B14F-4D97-AF65-F5344CB8AC3E}">
        <p14:creationId xmlns:p14="http://schemas.microsoft.com/office/powerpoint/2010/main" xmlns="" val="817483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16632"/>
            <a:ext cx="7848600" cy="914400"/>
          </a:xfrm>
        </p:spPr>
        <p:txBody>
          <a:bodyPr/>
          <a:lstStyle/>
          <a:p>
            <a:r>
              <a:rPr lang="it-IT" b="1" dirty="0" smtClean="0">
                <a:solidFill>
                  <a:srgbClr val="00CCFF"/>
                </a:solidFill>
                <a:latin typeface="Arial Narrow"/>
                <a:cs typeface="Arial Narrow"/>
              </a:rPr>
              <a:t>REFERTO DEL CITOASPIRATO</a:t>
            </a:r>
            <a:endParaRPr lang="it-IT" b="1" dirty="0">
              <a:solidFill>
                <a:srgbClr val="00CCFF"/>
              </a:solidFill>
              <a:latin typeface="Arial Narrow"/>
              <a:cs typeface="Arial Narrow"/>
            </a:endParaRPr>
          </a:p>
        </p:txBody>
      </p:sp>
      <p:sp>
        <p:nvSpPr>
          <p:cNvPr id="3" name="Segnaposto contenuto 2"/>
          <p:cNvSpPr>
            <a:spLocks noGrp="1"/>
          </p:cNvSpPr>
          <p:nvPr>
            <p:ph idx="1"/>
          </p:nvPr>
        </p:nvSpPr>
        <p:spPr>
          <a:xfrm>
            <a:off x="91502" y="1262608"/>
            <a:ext cx="8640960" cy="4038600"/>
          </a:xfrm>
        </p:spPr>
        <p:txBody>
          <a:bodyPr>
            <a:noAutofit/>
          </a:bodyPr>
          <a:lstStyle/>
          <a:p>
            <a:pPr>
              <a:buClr>
                <a:srgbClr val="0341DD"/>
              </a:buClr>
            </a:pPr>
            <a:r>
              <a:rPr lang="it-IT" sz="2400" b="1" dirty="0" smtClean="0">
                <a:latin typeface="Arial Narrow"/>
                <a:cs typeface="Arial Narrow"/>
              </a:rPr>
              <a:t>TIR1: NON DIAGNOSTICO</a:t>
            </a:r>
          </a:p>
          <a:p>
            <a:pPr>
              <a:buClr>
                <a:srgbClr val="0341DD"/>
              </a:buClr>
              <a:buNone/>
            </a:pPr>
            <a:r>
              <a:rPr lang="it-IT" sz="2400" b="1" dirty="0" smtClean="0">
                <a:latin typeface="Arial Narrow"/>
                <a:cs typeface="Arial Narrow"/>
              </a:rPr>
              <a:t>	</a:t>
            </a:r>
            <a:r>
              <a:rPr lang="it-IT" sz="2400" dirty="0" smtClean="0">
                <a:latin typeface="Arial Narrow"/>
                <a:cs typeface="Arial Narrow"/>
              </a:rPr>
              <a:t>la FNAC deve essere ripetuta non prima di 30 giorni</a:t>
            </a:r>
          </a:p>
          <a:p>
            <a:pPr>
              <a:buNone/>
            </a:pPr>
            <a:endParaRPr lang="it-IT" sz="2400" dirty="0" smtClean="0">
              <a:latin typeface="Arial Narrow"/>
              <a:cs typeface="Arial Narrow"/>
            </a:endParaRPr>
          </a:p>
          <a:p>
            <a:pPr>
              <a:buNone/>
            </a:pPr>
            <a:endParaRPr lang="it-IT" sz="2400" dirty="0" smtClean="0">
              <a:latin typeface="Arial Narrow"/>
              <a:cs typeface="Arial Narrow"/>
            </a:endParaRPr>
          </a:p>
          <a:p>
            <a:pPr>
              <a:buClr>
                <a:srgbClr val="0341DD"/>
              </a:buClr>
            </a:pPr>
            <a:r>
              <a:rPr lang="it-IT" sz="2400" b="1" dirty="0" smtClean="0">
                <a:latin typeface="Arial Narrow"/>
                <a:cs typeface="Arial Narrow"/>
              </a:rPr>
              <a:t>TIR2: BENIGNO  </a:t>
            </a:r>
            <a:r>
              <a:rPr lang="it-IT" sz="2400" dirty="0" smtClean="0">
                <a:latin typeface="Arial Narrow"/>
                <a:cs typeface="Arial Narrow"/>
              </a:rPr>
              <a:t>follow-up ecografico 6-12 mesi</a:t>
            </a:r>
          </a:p>
          <a:p>
            <a:endParaRPr lang="it-IT" sz="2400" dirty="0" smtClean="0">
              <a:latin typeface="Arial Narrow"/>
              <a:cs typeface="Arial Narrow"/>
            </a:endParaRPr>
          </a:p>
          <a:p>
            <a:endParaRPr lang="it-IT" sz="2400" dirty="0" smtClean="0">
              <a:latin typeface="Arial Narrow"/>
              <a:cs typeface="Arial Narrow"/>
            </a:endParaRPr>
          </a:p>
          <a:p>
            <a:pPr>
              <a:buNone/>
            </a:pPr>
            <a:endParaRPr lang="it-IT" sz="2400" dirty="0" smtClean="0">
              <a:latin typeface="Arial Narrow"/>
              <a:cs typeface="Arial Narrow"/>
            </a:endParaRPr>
          </a:p>
          <a:p>
            <a:pPr>
              <a:buClr>
                <a:srgbClr val="0341DD"/>
              </a:buClr>
            </a:pPr>
            <a:r>
              <a:rPr lang="it-IT" sz="2400" b="1" dirty="0" smtClean="0">
                <a:latin typeface="Arial Narrow"/>
                <a:cs typeface="Arial Narrow"/>
              </a:rPr>
              <a:t>TIR3: INDETERMINATO</a:t>
            </a:r>
          </a:p>
          <a:p>
            <a:pPr>
              <a:buClr>
                <a:srgbClr val="0341DD"/>
              </a:buClr>
            </a:pPr>
            <a:r>
              <a:rPr lang="it-IT" sz="2400" b="1" dirty="0" smtClean="0">
                <a:latin typeface="Arial Narrow"/>
                <a:cs typeface="Arial Narrow"/>
              </a:rPr>
              <a:t>TIR4: SOSPETTO PER CARCINOMA</a:t>
            </a:r>
          </a:p>
          <a:p>
            <a:pPr>
              <a:buClr>
                <a:srgbClr val="0341DD"/>
              </a:buClr>
            </a:pPr>
            <a:r>
              <a:rPr lang="it-IT" sz="2400" b="1" dirty="0" smtClean="0">
                <a:latin typeface="Arial Narrow"/>
                <a:cs typeface="Arial Narrow"/>
              </a:rPr>
              <a:t>TIR5: CARCINOMA TIROIDEO</a:t>
            </a:r>
            <a:endParaRPr lang="it-IT" sz="2400" b="1" dirty="0">
              <a:latin typeface="Arial Narrow"/>
              <a:cs typeface="Arial Narrow"/>
            </a:endParaRPr>
          </a:p>
        </p:txBody>
      </p:sp>
      <p:sp>
        <p:nvSpPr>
          <p:cNvPr id="5" name="Parentesi graffa chiusa 4"/>
          <p:cNvSpPr/>
          <p:nvPr/>
        </p:nvSpPr>
        <p:spPr bwMode="auto">
          <a:xfrm>
            <a:off x="5340085" y="4805365"/>
            <a:ext cx="384043" cy="1440160"/>
          </a:xfrm>
          <a:prstGeom prst="rightBrace">
            <a:avLst>
              <a:gd name="adj1" fmla="val 24613"/>
              <a:gd name="adj2" fmla="val 48824"/>
            </a:avLst>
          </a:prstGeom>
          <a:noFill/>
          <a:ln w="38100">
            <a:solidFill>
              <a:srgbClr val="618FFD"/>
            </a:solidFill>
            <a:round/>
            <a:headEnd/>
            <a:tailEnd type="none" w="lg" len="med"/>
          </a:ln>
        </p:spPr>
        <p:txBody>
          <a:bodyPr rtlCol="0" anchor="ctr"/>
          <a:lstStyle/>
          <a:p>
            <a:pPr algn="ctr"/>
            <a:endParaRPr lang="it-IT"/>
          </a:p>
        </p:txBody>
      </p:sp>
      <p:pic>
        <p:nvPicPr>
          <p:cNvPr id="6" name="Picture 2" descr="j031399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12249" y="4581128"/>
            <a:ext cx="1792199" cy="20162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5"/>
          <p:cNvGrpSpPr>
            <a:grpSpLocks/>
          </p:cNvGrpSpPr>
          <p:nvPr/>
        </p:nvGrpSpPr>
        <p:grpSpPr bwMode="auto">
          <a:xfrm>
            <a:off x="6840647" y="2276872"/>
            <a:ext cx="1763801" cy="1800200"/>
            <a:chOff x="0" y="0"/>
            <a:chExt cx="5760" cy="4341"/>
          </a:xfrm>
        </p:grpSpPr>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5760" cy="4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405829">
              <a:off x="1837" y="1252"/>
              <a:ext cx="391" cy="344"/>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7658607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194"/>
          <p:cNvGrpSpPr/>
          <p:nvPr/>
        </p:nvGrpSpPr>
        <p:grpSpPr>
          <a:xfrm>
            <a:off x="317470" y="850736"/>
            <a:ext cx="8572560" cy="5472210"/>
            <a:chOff x="357154" y="850736"/>
            <a:chExt cx="9644130" cy="5472210"/>
          </a:xfrm>
        </p:grpSpPr>
        <p:sp>
          <p:nvSpPr>
            <p:cNvPr id="196" name="Text Box 17"/>
            <p:cNvSpPr txBox="1">
              <a:spLocks noChangeArrowheads="1"/>
            </p:cNvSpPr>
            <p:nvPr/>
          </p:nvSpPr>
          <p:spPr bwMode="auto">
            <a:xfrm>
              <a:off x="2479204" y="1479421"/>
              <a:ext cx="5089504"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Valutazione clinica: non fattori di rischio</a:t>
              </a:r>
              <a:endParaRPr lang="it-IT" sz="2000" dirty="0">
                <a:latin typeface="+mn-lt"/>
                <a:ea typeface="ＭＳ Ｐゴシック" pitchFamily="-1" charset="-128"/>
                <a:cs typeface="ＭＳ Ｐゴシック" pitchFamily="-1" charset="-128"/>
              </a:endParaRPr>
            </a:p>
          </p:txBody>
        </p:sp>
        <p:sp>
          <p:nvSpPr>
            <p:cNvPr id="197" name="Text Box 17"/>
            <p:cNvSpPr txBox="1">
              <a:spLocks noChangeArrowheads="1"/>
            </p:cNvSpPr>
            <p:nvPr/>
          </p:nvSpPr>
          <p:spPr bwMode="auto">
            <a:xfrm>
              <a:off x="8143896" y="3214686"/>
              <a:ext cx="1857388"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Normale</a:t>
              </a:r>
              <a:endParaRPr lang="it-IT" sz="2000" dirty="0">
                <a:latin typeface="+mn-lt"/>
                <a:ea typeface="ＭＳ Ｐゴシック" pitchFamily="-1" charset="-128"/>
                <a:cs typeface="ＭＳ Ｐゴシック" pitchFamily="-1" charset="-128"/>
              </a:endParaRPr>
            </a:p>
          </p:txBody>
        </p:sp>
        <p:sp>
          <p:nvSpPr>
            <p:cNvPr id="198" name="Text Box 17"/>
            <p:cNvSpPr txBox="1">
              <a:spLocks noChangeArrowheads="1"/>
            </p:cNvSpPr>
            <p:nvPr/>
          </p:nvSpPr>
          <p:spPr bwMode="auto">
            <a:xfrm>
              <a:off x="2500294" y="850736"/>
              <a:ext cx="4929222"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Giuliana</a:t>
              </a:r>
            </a:p>
          </p:txBody>
        </p:sp>
        <p:cxnSp>
          <p:nvCxnSpPr>
            <p:cNvPr id="199" name="Connettore 1 51"/>
            <p:cNvCxnSpPr>
              <a:cxnSpLocks noChangeShapeType="1"/>
            </p:cNvCxnSpPr>
            <p:nvPr/>
          </p:nvCxnSpPr>
          <p:spPr bwMode="auto">
            <a:xfrm flipH="1">
              <a:off x="4919118" y="1272359"/>
              <a:ext cx="10068" cy="212425"/>
            </a:xfrm>
            <a:prstGeom prst="line">
              <a:avLst/>
            </a:prstGeom>
            <a:noFill/>
            <a:ln w="38100">
              <a:solidFill>
                <a:srgbClr val="618FFD"/>
              </a:solidFill>
              <a:round/>
              <a:headEnd/>
              <a:tailEnd type="triangle" w="lg" len="med"/>
            </a:ln>
          </p:spPr>
        </p:cxnSp>
        <p:sp>
          <p:nvSpPr>
            <p:cNvPr id="202" name="Text Box 17"/>
            <p:cNvSpPr txBox="1">
              <a:spLocks noChangeArrowheads="1"/>
            </p:cNvSpPr>
            <p:nvPr/>
          </p:nvSpPr>
          <p:spPr bwMode="auto">
            <a:xfrm>
              <a:off x="357154" y="2208060"/>
              <a:ext cx="9572692" cy="400110"/>
            </a:xfrm>
            <a:prstGeom prst="rect">
              <a:avLst/>
            </a:prstGeom>
            <a:noFill/>
            <a:ln w="12700">
              <a:solidFill>
                <a:srgbClr val="618FFD"/>
              </a:solidFill>
              <a:miter lim="800000"/>
              <a:headEnd/>
              <a:tailEnd/>
            </a:ln>
            <a:effectLst/>
          </p:spPr>
          <p:txBody>
            <a:bodyPr wrap="square">
              <a:spAutoFit/>
            </a:bodyPr>
            <a:lstStyle/>
            <a:p>
              <a:pPr>
                <a:defRPr/>
              </a:pPr>
              <a:r>
                <a:rPr lang="it-IT" sz="2000" dirty="0" smtClean="0">
                  <a:latin typeface="+mn-lt"/>
                  <a:ea typeface="ＭＳ Ｐゴシック" pitchFamily="-1" charset="-128"/>
                  <a:cs typeface="ＭＳ Ｐゴシック" pitchFamily="-1" charset="-128"/>
                </a:rPr>
                <a:t>                          Ecografia del collo                                   Calcitonina (?)           TSH</a:t>
              </a:r>
              <a:endParaRPr lang="it-IT" sz="2000" dirty="0">
                <a:latin typeface="+mn-lt"/>
                <a:ea typeface="ＭＳ Ｐゴシック" pitchFamily="-1" charset="-128"/>
                <a:cs typeface="ＭＳ Ｐゴシック" pitchFamily="-1" charset="-128"/>
              </a:endParaRPr>
            </a:p>
          </p:txBody>
        </p:sp>
        <p:cxnSp>
          <p:nvCxnSpPr>
            <p:cNvPr id="203" name="Connettore 1 51"/>
            <p:cNvCxnSpPr>
              <a:cxnSpLocks noChangeShapeType="1"/>
            </p:cNvCxnSpPr>
            <p:nvPr/>
          </p:nvCxnSpPr>
          <p:spPr bwMode="auto">
            <a:xfrm rot="20880000" flipH="1">
              <a:off x="4856954" y="1879531"/>
              <a:ext cx="72232" cy="324751"/>
            </a:xfrm>
            <a:prstGeom prst="line">
              <a:avLst/>
            </a:prstGeom>
            <a:noFill/>
            <a:ln w="38100">
              <a:solidFill>
                <a:srgbClr val="618FFD"/>
              </a:solidFill>
              <a:round/>
              <a:headEnd/>
              <a:tailEnd type="triangle" w="lg" len="med"/>
            </a:ln>
          </p:spPr>
        </p:cxnSp>
        <p:cxnSp>
          <p:nvCxnSpPr>
            <p:cNvPr id="205" name="Connettore 1 51"/>
            <p:cNvCxnSpPr>
              <a:cxnSpLocks noChangeShapeType="1"/>
            </p:cNvCxnSpPr>
            <p:nvPr/>
          </p:nvCxnSpPr>
          <p:spPr bwMode="auto">
            <a:xfrm rot="5400000">
              <a:off x="6715136" y="2893128"/>
              <a:ext cx="570710" cy="794"/>
            </a:xfrm>
            <a:prstGeom prst="line">
              <a:avLst/>
            </a:prstGeom>
            <a:noFill/>
            <a:ln w="38100">
              <a:solidFill>
                <a:srgbClr val="618FFD"/>
              </a:solidFill>
              <a:round/>
              <a:headEnd/>
              <a:tailEnd type="triangle" w="lg" len="med"/>
            </a:ln>
          </p:spPr>
        </p:cxnSp>
        <p:cxnSp>
          <p:nvCxnSpPr>
            <p:cNvPr id="206" name="Connettore 1 51"/>
            <p:cNvCxnSpPr>
              <a:cxnSpLocks noChangeShapeType="1"/>
            </p:cNvCxnSpPr>
            <p:nvPr/>
          </p:nvCxnSpPr>
          <p:spPr bwMode="auto">
            <a:xfrm rot="5400000">
              <a:off x="8786441" y="2922043"/>
              <a:ext cx="571504" cy="794"/>
            </a:xfrm>
            <a:prstGeom prst="line">
              <a:avLst/>
            </a:prstGeom>
            <a:noFill/>
            <a:ln w="38100">
              <a:solidFill>
                <a:srgbClr val="618FFD"/>
              </a:solidFill>
              <a:round/>
              <a:headEnd/>
              <a:tailEnd type="triangle" w="lg" len="med"/>
            </a:ln>
          </p:spPr>
        </p:cxnSp>
        <p:sp>
          <p:nvSpPr>
            <p:cNvPr id="208" name="Text Box 17"/>
            <p:cNvSpPr txBox="1">
              <a:spLocks noChangeArrowheads="1"/>
            </p:cNvSpPr>
            <p:nvPr/>
          </p:nvSpPr>
          <p:spPr bwMode="auto">
            <a:xfrm>
              <a:off x="2420418" y="3221897"/>
              <a:ext cx="1830515" cy="954107"/>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400" dirty="0" err="1" smtClean="0">
                  <a:ea typeface="ＭＳ Ｐゴシック" pitchFamily="-1" charset="-128"/>
                  <a:cs typeface="ＭＳ Ｐゴシック" pitchFamily="-1" charset="-128"/>
                </a:rPr>
                <a:t>Craratteristiche</a:t>
              </a:r>
              <a:r>
                <a:rPr lang="it-IT" sz="1400" dirty="0" smtClean="0">
                  <a:ea typeface="ＭＳ Ｐゴシック" pitchFamily="-1" charset="-128"/>
                  <a:cs typeface="ＭＳ Ｐゴシック" pitchFamily="-1" charset="-128"/>
                </a:rPr>
                <a:t> </a:t>
              </a:r>
              <a:r>
                <a:rPr lang="it-IT" sz="1400" dirty="0">
                  <a:latin typeface="+mn-lt"/>
                  <a:ea typeface="ＭＳ Ｐゴシック" pitchFamily="-1" charset="-128"/>
                  <a:cs typeface="ＭＳ Ｐゴシック" pitchFamily="-1" charset="-128"/>
                </a:rPr>
                <a:t>cliniche </a:t>
              </a:r>
              <a:r>
                <a:rPr lang="it-IT" sz="1400" dirty="0" smtClean="0">
                  <a:latin typeface="+mn-lt"/>
                  <a:ea typeface="ＭＳ Ｐゴシック" pitchFamily="-1" charset="-128"/>
                  <a:cs typeface="ＭＳ Ｐゴシック" pitchFamily="-1" charset="-128"/>
                </a:rPr>
                <a:t>e/o </a:t>
              </a:r>
              <a:r>
                <a:rPr lang="it-IT" sz="1400" dirty="0">
                  <a:latin typeface="+mn-lt"/>
                  <a:ea typeface="ＭＳ Ｐゴシック" pitchFamily="-1" charset="-128"/>
                  <a:cs typeface="ＭＳ Ｐゴシック" pitchFamily="-1" charset="-128"/>
                </a:rPr>
                <a:t>ecografiche </a:t>
              </a:r>
              <a:r>
                <a:rPr lang="it-IT" sz="1400" dirty="0" smtClean="0">
                  <a:latin typeface="+mn-lt"/>
                  <a:ea typeface="ＭＳ Ｐゴシック" pitchFamily="-1" charset="-128"/>
                  <a:cs typeface="ＭＳ Ｐゴシック" pitchFamily="-1" charset="-128"/>
                </a:rPr>
                <a:t> </a:t>
              </a:r>
              <a:r>
                <a:rPr lang="it-IT" sz="1400" dirty="0">
                  <a:latin typeface="+mn-lt"/>
                  <a:ea typeface="ＭＳ Ｐゴシック" pitchFamily="-1" charset="-128"/>
                  <a:cs typeface="ＭＳ Ｐゴシック" pitchFamily="-1" charset="-128"/>
                </a:rPr>
                <a:t>sospette</a:t>
              </a:r>
            </a:p>
          </p:txBody>
        </p:sp>
        <p:sp>
          <p:nvSpPr>
            <p:cNvPr id="210" name="Text Box 17"/>
            <p:cNvSpPr txBox="1">
              <a:spLocks noChangeArrowheads="1"/>
            </p:cNvSpPr>
            <p:nvPr/>
          </p:nvSpPr>
          <p:spPr bwMode="auto">
            <a:xfrm>
              <a:off x="6286508" y="3219129"/>
              <a:ext cx="1571636" cy="646331"/>
            </a:xfrm>
            <a:prstGeom prst="rect">
              <a:avLst/>
            </a:prstGeom>
            <a:noFill/>
            <a:ln w="12700">
              <a:solidFill>
                <a:srgbClr val="618FFD"/>
              </a:solidFill>
              <a:miter lim="800000"/>
              <a:headEnd/>
              <a:tailEnd/>
            </a:ln>
            <a:effectLst/>
          </p:spPr>
          <p:txBody>
            <a:bodyPr wrap="square">
              <a:spAutoFit/>
            </a:bodyPr>
            <a:lstStyle/>
            <a:p>
              <a:pPr algn="ctr">
                <a:defRPr/>
              </a:pPr>
              <a:endParaRPr lang="it-IT" sz="800" dirty="0" smtClean="0">
                <a:latin typeface="+mn-lt"/>
                <a:ea typeface="ＭＳ Ｐゴシック" pitchFamily="-1" charset="-128"/>
                <a:cs typeface="ＭＳ Ｐゴシック" pitchFamily="-1" charset="-128"/>
              </a:endParaRPr>
            </a:p>
            <a:p>
              <a:pPr algn="ctr">
                <a:defRPr/>
              </a:pPr>
              <a:r>
                <a:rPr lang="it-IT" sz="2000" dirty="0" smtClean="0">
                  <a:latin typeface="+mn-lt"/>
                  <a:ea typeface="ＭＳ Ｐゴシック" pitchFamily="-1" charset="-128"/>
                  <a:cs typeface="ＭＳ Ｐゴシック" pitchFamily="-1" charset="-128"/>
                </a:rPr>
                <a:t>Normale</a:t>
              </a:r>
            </a:p>
            <a:p>
              <a:pPr algn="ctr">
                <a:defRPr/>
              </a:pPr>
              <a:endParaRPr lang="it-IT" sz="800" dirty="0" smtClean="0">
                <a:latin typeface="+mn-lt"/>
                <a:ea typeface="ＭＳ Ｐゴシック" pitchFamily="-1" charset="-128"/>
                <a:cs typeface="ＭＳ Ｐゴシック" pitchFamily="-1" charset="-128"/>
              </a:endParaRPr>
            </a:p>
          </p:txBody>
        </p:sp>
        <p:cxnSp>
          <p:nvCxnSpPr>
            <p:cNvPr id="211" name="Connettore 1 51"/>
            <p:cNvCxnSpPr>
              <a:cxnSpLocks noChangeShapeType="1"/>
            </p:cNvCxnSpPr>
            <p:nvPr/>
          </p:nvCxnSpPr>
          <p:spPr bwMode="auto">
            <a:xfrm flipH="1">
              <a:off x="3256276" y="2649569"/>
              <a:ext cx="10842" cy="559417"/>
            </a:xfrm>
            <a:prstGeom prst="line">
              <a:avLst/>
            </a:prstGeom>
            <a:noFill/>
            <a:ln w="38100">
              <a:solidFill>
                <a:srgbClr val="618FFD"/>
              </a:solidFill>
              <a:round/>
              <a:headEnd/>
              <a:tailEnd type="none" w="lg" len="med"/>
            </a:ln>
          </p:spPr>
        </p:cxnSp>
        <p:sp>
          <p:nvSpPr>
            <p:cNvPr id="216" name="Text Box 17"/>
            <p:cNvSpPr txBox="1">
              <a:spLocks noChangeArrowheads="1"/>
            </p:cNvSpPr>
            <p:nvPr/>
          </p:nvSpPr>
          <p:spPr bwMode="auto">
            <a:xfrm>
              <a:off x="2552738" y="4922704"/>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FNAC</a:t>
              </a:r>
            </a:p>
          </p:txBody>
        </p:sp>
        <p:cxnSp>
          <p:nvCxnSpPr>
            <p:cNvPr id="219" name="Connettore 1 51"/>
            <p:cNvCxnSpPr>
              <a:cxnSpLocks noChangeShapeType="1"/>
            </p:cNvCxnSpPr>
            <p:nvPr/>
          </p:nvCxnSpPr>
          <p:spPr bwMode="auto">
            <a:xfrm>
              <a:off x="3256276" y="4176004"/>
              <a:ext cx="0" cy="746700"/>
            </a:xfrm>
            <a:prstGeom prst="line">
              <a:avLst/>
            </a:prstGeom>
            <a:noFill/>
            <a:ln w="38100">
              <a:solidFill>
                <a:srgbClr val="618FFD"/>
              </a:solidFill>
              <a:round/>
              <a:headEnd/>
              <a:tailEnd type="triangle" w="lg" len="med"/>
            </a:ln>
          </p:spPr>
        </p:cxnSp>
        <p:cxnSp>
          <p:nvCxnSpPr>
            <p:cNvPr id="223" name="Connettore 1 222"/>
            <p:cNvCxnSpPr/>
            <p:nvPr/>
          </p:nvCxnSpPr>
          <p:spPr bwMode="auto">
            <a:xfrm rot="5400000">
              <a:off x="3125036" y="5493414"/>
              <a:ext cx="285752" cy="1588"/>
            </a:xfrm>
            <a:prstGeom prst="line">
              <a:avLst/>
            </a:prstGeom>
            <a:noFill/>
            <a:ln w="38100">
              <a:solidFill>
                <a:srgbClr val="618FFD"/>
              </a:solidFill>
              <a:round/>
              <a:headEnd/>
              <a:tailEnd type="triangle" w="lg" len="med"/>
            </a:ln>
          </p:spPr>
        </p:cxnSp>
        <p:cxnSp>
          <p:nvCxnSpPr>
            <p:cNvPr id="224" name="Connettore 1 223"/>
            <p:cNvCxnSpPr/>
            <p:nvPr/>
          </p:nvCxnSpPr>
          <p:spPr bwMode="auto">
            <a:xfrm>
              <a:off x="3268706" y="5637084"/>
              <a:ext cx="712792" cy="1588"/>
            </a:xfrm>
            <a:prstGeom prst="line">
              <a:avLst/>
            </a:prstGeom>
            <a:noFill/>
            <a:ln w="38100">
              <a:solidFill>
                <a:srgbClr val="618FFD"/>
              </a:solidFill>
              <a:round/>
              <a:headEnd/>
              <a:tailEnd type="none" w="lg" len="med"/>
            </a:ln>
          </p:spPr>
        </p:cxnSp>
        <p:cxnSp>
          <p:nvCxnSpPr>
            <p:cNvPr id="226" name="Connettore 1 51"/>
            <p:cNvCxnSpPr>
              <a:cxnSpLocks noChangeShapeType="1"/>
            </p:cNvCxnSpPr>
            <p:nvPr/>
          </p:nvCxnSpPr>
          <p:spPr bwMode="auto">
            <a:xfrm rot="5400000">
              <a:off x="3839416" y="5779166"/>
              <a:ext cx="285752" cy="1588"/>
            </a:xfrm>
            <a:prstGeom prst="line">
              <a:avLst/>
            </a:prstGeom>
            <a:noFill/>
            <a:ln w="38100">
              <a:solidFill>
                <a:srgbClr val="618FFD"/>
              </a:solidFill>
              <a:round/>
              <a:headEnd/>
              <a:tailEnd type="none" w="lg" len="med"/>
            </a:ln>
          </p:spPr>
        </p:cxnSp>
        <p:sp>
          <p:nvSpPr>
            <p:cNvPr id="228" name="Text Box 17"/>
            <p:cNvSpPr txBox="1">
              <a:spLocks noChangeArrowheads="1"/>
            </p:cNvSpPr>
            <p:nvPr/>
          </p:nvSpPr>
          <p:spPr bwMode="auto">
            <a:xfrm>
              <a:off x="3267118" y="5922836"/>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TIR 3</a:t>
              </a:r>
            </a:p>
          </p:txBody>
        </p:sp>
        <p:sp>
          <p:nvSpPr>
            <p:cNvPr id="231" name="Text Box 17"/>
            <p:cNvSpPr txBox="1">
              <a:spLocks noChangeArrowheads="1"/>
            </p:cNvSpPr>
            <p:nvPr/>
          </p:nvSpPr>
          <p:spPr bwMode="auto">
            <a:xfrm>
              <a:off x="6286508" y="5922836"/>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Chirurgia</a:t>
              </a:r>
            </a:p>
          </p:txBody>
        </p:sp>
        <p:cxnSp>
          <p:nvCxnSpPr>
            <p:cNvPr id="232" name="Connettore 1 231"/>
            <p:cNvCxnSpPr/>
            <p:nvPr/>
          </p:nvCxnSpPr>
          <p:spPr bwMode="auto">
            <a:xfrm rot="10800000" flipV="1">
              <a:off x="4786311" y="6122891"/>
              <a:ext cx="1500198" cy="2"/>
            </a:xfrm>
            <a:prstGeom prst="line">
              <a:avLst/>
            </a:prstGeom>
            <a:noFill/>
            <a:ln w="38100">
              <a:solidFill>
                <a:srgbClr val="618FFD"/>
              </a:solidFill>
              <a:round/>
              <a:headEnd type="triangle" w="lg" len="med"/>
              <a:tailEnd type="none" w="lg" len="med"/>
            </a:ln>
          </p:spPr>
        </p:cxnSp>
      </p:grpSp>
      <p:sp>
        <p:nvSpPr>
          <p:cNvPr id="6" name="CasellaDiTesto 5"/>
          <p:cNvSpPr txBox="1"/>
          <p:nvPr/>
        </p:nvSpPr>
        <p:spPr>
          <a:xfrm>
            <a:off x="2395758" y="188641"/>
            <a:ext cx="4208256" cy="461665"/>
          </a:xfrm>
          <a:prstGeom prst="rect">
            <a:avLst/>
          </a:prstGeom>
          <a:noFill/>
        </p:spPr>
        <p:txBody>
          <a:bodyPr wrap="square" rtlCol="0">
            <a:spAutoFit/>
          </a:bodyPr>
          <a:lstStyle/>
          <a:p>
            <a:pPr algn="ctr"/>
            <a:r>
              <a:rPr lang="it-IT" sz="2400" b="1" dirty="0" smtClean="0">
                <a:solidFill>
                  <a:schemeClr val="tx2">
                    <a:lumMod val="75000"/>
                  </a:schemeClr>
                </a:solidFill>
                <a:effectLst>
                  <a:outerShdw blurRad="38100" dist="38100" dir="2700000" algn="tl">
                    <a:srgbClr val="000000">
                      <a:alpha val="43137"/>
                    </a:srgbClr>
                  </a:outerShdw>
                </a:effectLst>
                <a:latin typeface="+mj-lt"/>
              </a:rPr>
              <a:t>SCENARIO 1</a:t>
            </a:r>
            <a:endParaRPr lang="it-IT" sz="2400" b="1" dirty="0">
              <a:solidFill>
                <a:schemeClr val="tx2">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19868114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194"/>
          <p:cNvGrpSpPr/>
          <p:nvPr/>
        </p:nvGrpSpPr>
        <p:grpSpPr>
          <a:xfrm>
            <a:off x="317470" y="850736"/>
            <a:ext cx="8572560" cy="5512402"/>
            <a:chOff x="357154" y="850736"/>
            <a:chExt cx="9644130" cy="5512402"/>
          </a:xfrm>
        </p:grpSpPr>
        <p:sp>
          <p:nvSpPr>
            <p:cNvPr id="197" name="Text Box 17"/>
            <p:cNvSpPr txBox="1">
              <a:spLocks noChangeArrowheads="1"/>
            </p:cNvSpPr>
            <p:nvPr/>
          </p:nvSpPr>
          <p:spPr bwMode="auto">
            <a:xfrm>
              <a:off x="8143896" y="3214686"/>
              <a:ext cx="1857388" cy="707886"/>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Basso/</a:t>
              </a:r>
            </a:p>
            <a:p>
              <a:pPr algn="ctr">
                <a:defRPr/>
              </a:pPr>
              <a:r>
                <a:rPr lang="it-IT" sz="2000" dirty="0" smtClean="0">
                  <a:latin typeface="+mn-lt"/>
                  <a:ea typeface="ＭＳ Ｐゴシック" pitchFamily="-1" charset="-128"/>
                  <a:cs typeface="ＭＳ Ｐゴシック" pitchFamily="-1" charset="-128"/>
                </a:rPr>
                <a:t>Soppresso</a:t>
              </a:r>
              <a:endParaRPr lang="it-IT" sz="2000" dirty="0">
                <a:latin typeface="+mn-lt"/>
                <a:ea typeface="ＭＳ Ｐゴシック" pitchFamily="-1" charset="-128"/>
                <a:cs typeface="ＭＳ Ｐゴシック" pitchFamily="-1" charset="-128"/>
              </a:endParaRPr>
            </a:p>
          </p:txBody>
        </p:sp>
        <p:sp>
          <p:nvSpPr>
            <p:cNvPr id="198" name="Text Box 17"/>
            <p:cNvSpPr txBox="1">
              <a:spLocks noChangeArrowheads="1"/>
            </p:cNvSpPr>
            <p:nvPr/>
          </p:nvSpPr>
          <p:spPr bwMode="auto">
            <a:xfrm>
              <a:off x="2500294" y="850736"/>
              <a:ext cx="4929222"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Giuliana</a:t>
              </a:r>
            </a:p>
          </p:txBody>
        </p:sp>
        <p:cxnSp>
          <p:nvCxnSpPr>
            <p:cNvPr id="199" name="Connettore 1 51"/>
            <p:cNvCxnSpPr>
              <a:cxnSpLocks noChangeShapeType="1"/>
            </p:cNvCxnSpPr>
            <p:nvPr/>
          </p:nvCxnSpPr>
          <p:spPr bwMode="auto">
            <a:xfrm flipH="1">
              <a:off x="4919118" y="1272359"/>
              <a:ext cx="10068" cy="212425"/>
            </a:xfrm>
            <a:prstGeom prst="line">
              <a:avLst/>
            </a:prstGeom>
            <a:noFill/>
            <a:ln w="38100">
              <a:solidFill>
                <a:srgbClr val="618FFD"/>
              </a:solidFill>
              <a:round/>
              <a:headEnd/>
              <a:tailEnd type="triangle" w="lg" len="med"/>
            </a:ln>
          </p:spPr>
        </p:cxnSp>
        <p:sp>
          <p:nvSpPr>
            <p:cNvPr id="200" name="Text Box 17"/>
            <p:cNvSpPr txBox="1">
              <a:spLocks noChangeArrowheads="1"/>
            </p:cNvSpPr>
            <p:nvPr/>
          </p:nvSpPr>
          <p:spPr bwMode="auto">
            <a:xfrm>
              <a:off x="8143896" y="4208324"/>
              <a:ext cx="1857388"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Scintigrafia</a:t>
              </a:r>
              <a:endParaRPr lang="it-IT" sz="2000" baseline="30000" dirty="0">
                <a:latin typeface="+mn-lt"/>
                <a:ea typeface="ＭＳ Ｐゴシック" pitchFamily="-1" charset="-128"/>
                <a:cs typeface="ＭＳ Ｐゴシック" pitchFamily="-1" charset="-128"/>
              </a:endParaRPr>
            </a:p>
          </p:txBody>
        </p:sp>
        <p:sp>
          <p:nvSpPr>
            <p:cNvPr id="201" name="Text Box 17"/>
            <p:cNvSpPr txBox="1">
              <a:spLocks noChangeArrowheads="1"/>
            </p:cNvSpPr>
            <p:nvPr/>
          </p:nvSpPr>
          <p:spPr bwMode="auto">
            <a:xfrm>
              <a:off x="8334408" y="4894186"/>
              <a:ext cx="1595438" cy="584775"/>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600" dirty="0" smtClean="0">
                  <a:latin typeface="+mn-lt"/>
                  <a:ea typeface="ＭＳ Ｐゴシック" pitchFamily="-1" charset="-128"/>
                  <a:cs typeface="ＭＳ Ｐゴシック" pitchFamily="-1" charset="-128"/>
                </a:rPr>
                <a:t>Nodulo </a:t>
              </a:r>
              <a:r>
                <a:rPr lang="it-IT" sz="1600" dirty="0" smtClean="0">
                  <a:ea typeface="ＭＳ Ｐゴシック" pitchFamily="-1" charset="-128"/>
                  <a:cs typeface="ＭＳ Ｐゴシック" pitchFamily="-1" charset="-128"/>
                </a:rPr>
                <a:t>solido</a:t>
              </a:r>
            </a:p>
            <a:p>
              <a:pPr algn="ctr">
                <a:defRPr/>
              </a:pPr>
              <a:r>
                <a:rPr lang="it-IT" sz="1600" dirty="0" smtClean="0">
                  <a:latin typeface="+mn-lt"/>
                  <a:ea typeface="ＭＳ Ｐゴシック" pitchFamily="-1" charset="-128"/>
                  <a:cs typeface="ＭＳ Ｐゴシック" pitchFamily="-1" charset="-128"/>
                </a:rPr>
                <a:t>“freddo”</a:t>
              </a:r>
              <a:endParaRPr lang="it-IT" sz="1600" dirty="0">
                <a:latin typeface="+mn-lt"/>
                <a:ea typeface="ＭＳ Ｐゴシック" pitchFamily="-1" charset="-128"/>
                <a:cs typeface="ＭＳ Ｐゴシック" pitchFamily="-1" charset="-128"/>
              </a:endParaRPr>
            </a:p>
          </p:txBody>
        </p:sp>
        <p:sp>
          <p:nvSpPr>
            <p:cNvPr id="202" name="Text Box 17"/>
            <p:cNvSpPr txBox="1">
              <a:spLocks noChangeArrowheads="1"/>
            </p:cNvSpPr>
            <p:nvPr/>
          </p:nvSpPr>
          <p:spPr bwMode="auto">
            <a:xfrm>
              <a:off x="357154" y="2208060"/>
              <a:ext cx="9572692" cy="400110"/>
            </a:xfrm>
            <a:prstGeom prst="rect">
              <a:avLst/>
            </a:prstGeom>
            <a:noFill/>
            <a:ln w="12700">
              <a:solidFill>
                <a:srgbClr val="618FFD"/>
              </a:solidFill>
              <a:miter lim="800000"/>
              <a:headEnd/>
              <a:tailEnd/>
            </a:ln>
            <a:effectLst/>
          </p:spPr>
          <p:txBody>
            <a:bodyPr wrap="square">
              <a:spAutoFit/>
            </a:bodyPr>
            <a:lstStyle/>
            <a:p>
              <a:pPr>
                <a:defRPr/>
              </a:pPr>
              <a:r>
                <a:rPr lang="it-IT" sz="2000" dirty="0" smtClean="0">
                  <a:latin typeface="+mn-lt"/>
                  <a:ea typeface="ＭＳ Ｐゴシック" pitchFamily="-1" charset="-128"/>
                  <a:cs typeface="ＭＳ Ｐゴシック" pitchFamily="-1" charset="-128"/>
                </a:rPr>
                <a:t>            Ecografia del collo                                              Calcitonina (?)               TSH</a:t>
              </a:r>
              <a:endParaRPr lang="it-IT" sz="2000" dirty="0">
                <a:latin typeface="+mn-lt"/>
                <a:ea typeface="ＭＳ Ｐゴシック" pitchFamily="-1" charset="-128"/>
                <a:cs typeface="ＭＳ Ｐゴシック" pitchFamily="-1" charset="-128"/>
              </a:endParaRPr>
            </a:p>
          </p:txBody>
        </p:sp>
        <p:cxnSp>
          <p:nvCxnSpPr>
            <p:cNvPr id="203" name="Connettore 1 51"/>
            <p:cNvCxnSpPr>
              <a:cxnSpLocks noChangeShapeType="1"/>
            </p:cNvCxnSpPr>
            <p:nvPr/>
          </p:nvCxnSpPr>
          <p:spPr bwMode="auto">
            <a:xfrm rot="20880000" flipH="1">
              <a:off x="4856954" y="1879531"/>
              <a:ext cx="72232" cy="324751"/>
            </a:xfrm>
            <a:prstGeom prst="line">
              <a:avLst/>
            </a:prstGeom>
            <a:noFill/>
            <a:ln w="38100">
              <a:solidFill>
                <a:srgbClr val="618FFD"/>
              </a:solidFill>
              <a:round/>
              <a:headEnd/>
              <a:tailEnd type="triangle" w="lg" len="med"/>
            </a:ln>
          </p:spPr>
        </p:cxnSp>
        <p:cxnSp>
          <p:nvCxnSpPr>
            <p:cNvPr id="205" name="Connettore 1 51"/>
            <p:cNvCxnSpPr>
              <a:cxnSpLocks noChangeShapeType="1"/>
            </p:cNvCxnSpPr>
            <p:nvPr/>
          </p:nvCxnSpPr>
          <p:spPr bwMode="auto">
            <a:xfrm rot="5400000">
              <a:off x="6715136" y="2893128"/>
              <a:ext cx="570710" cy="794"/>
            </a:xfrm>
            <a:prstGeom prst="line">
              <a:avLst/>
            </a:prstGeom>
            <a:noFill/>
            <a:ln w="38100">
              <a:solidFill>
                <a:srgbClr val="618FFD"/>
              </a:solidFill>
              <a:round/>
              <a:headEnd/>
              <a:tailEnd type="triangle" w="lg" len="med"/>
            </a:ln>
          </p:spPr>
        </p:cxnSp>
        <p:cxnSp>
          <p:nvCxnSpPr>
            <p:cNvPr id="206" name="Connettore 1 51"/>
            <p:cNvCxnSpPr>
              <a:cxnSpLocks noChangeShapeType="1"/>
            </p:cNvCxnSpPr>
            <p:nvPr/>
          </p:nvCxnSpPr>
          <p:spPr bwMode="auto">
            <a:xfrm rot="5400000">
              <a:off x="8786441" y="2922043"/>
              <a:ext cx="571504" cy="794"/>
            </a:xfrm>
            <a:prstGeom prst="line">
              <a:avLst/>
            </a:prstGeom>
            <a:noFill/>
            <a:ln w="38100">
              <a:solidFill>
                <a:srgbClr val="618FFD"/>
              </a:solidFill>
              <a:round/>
              <a:headEnd/>
              <a:tailEnd type="triangle" w="lg" len="med"/>
            </a:ln>
          </p:spPr>
        </p:cxnSp>
        <p:sp>
          <p:nvSpPr>
            <p:cNvPr id="210" name="Text Box 17"/>
            <p:cNvSpPr txBox="1">
              <a:spLocks noChangeArrowheads="1"/>
            </p:cNvSpPr>
            <p:nvPr/>
          </p:nvSpPr>
          <p:spPr bwMode="auto">
            <a:xfrm>
              <a:off x="6286508" y="3219129"/>
              <a:ext cx="1571636" cy="646331"/>
            </a:xfrm>
            <a:prstGeom prst="rect">
              <a:avLst/>
            </a:prstGeom>
            <a:noFill/>
            <a:ln w="12700">
              <a:solidFill>
                <a:srgbClr val="618FFD"/>
              </a:solidFill>
              <a:miter lim="800000"/>
              <a:headEnd/>
              <a:tailEnd/>
            </a:ln>
            <a:effectLst/>
          </p:spPr>
          <p:txBody>
            <a:bodyPr wrap="square">
              <a:spAutoFit/>
            </a:bodyPr>
            <a:lstStyle/>
            <a:p>
              <a:pPr algn="ctr">
                <a:defRPr/>
              </a:pPr>
              <a:endParaRPr lang="it-IT" sz="800" dirty="0" smtClean="0">
                <a:latin typeface="+mn-lt"/>
                <a:ea typeface="ＭＳ Ｐゴシック" pitchFamily="-1" charset="-128"/>
                <a:cs typeface="ＭＳ Ｐゴシック" pitchFamily="-1" charset="-128"/>
              </a:endParaRPr>
            </a:p>
            <a:p>
              <a:pPr algn="ctr">
                <a:defRPr/>
              </a:pPr>
              <a:r>
                <a:rPr lang="it-IT" sz="2000" dirty="0" smtClean="0">
                  <a:latin typeface="+mn-lt"/>
                  <a:ea typeface="ＭＳ Ｐゴシック" pitchFamily="-1" charset="-128"/>
                  <a:cs typeface="ＭＳ Ｐゴシック" pitchFamily="-1" charset="-128"/>
                </a:rPr>
                <a:t>Normale</a:t>
              </a:r>
            </a:p>
            <a:p>
              <a:pPr algn="ctr">
                <a:defRPr/>
              </a:pPr>
              <a:endParaRPr lang="it-IT" sz="800" dirty="0" smtClean="0">
                <a:latin typeface="+mn-lt"/>
                <a:ea typeface="ＭＳ Ｐゴシック" pitchFamily="-1" charset="-128"/>
                <a:cs typeface="ＭＳ Ｐゴシック" pitchFamily="-1" charset="-128"/>
              </a:endParaRPr>
            </a:p>
          </p:txBody>
        </p:sp>
        <p:sp>
          <p:nvSpPr>
            <p:cNvPr id="214" name="Text Box 17"/>
            <p:cNvSpPr txBox="1">
              <a:spLocks noChangeArrowheads="1"/>
            </p:cNvSpPr>
            <p:nvPr/>
          </p:nvSpPr>
          <p:spPr bwMode="auto">
            <a:xfrm>
              <a:off x="500030" y="4922704"/>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err="1" smtClean="0">
                  <a:latin typeface="+mn-lt"/>
                  <a:ea typeface="ＭＳ Ｐゴシック" pitchFamily="-1" charset="-128"/>
                  <a:cs typeface="ＭＳ Ｐゴシック" pitchFamily="-1" charset="-128"/>
                </a:rPr>
                <a:t>Follow</a:t>
              </a:r>
              <a:r>
                <a:rPr lang="it-IT" sz="2000" dirty="0" smtClean="0">
                  <a:latin typeface="+mn-lt"/>
                  <a:ea typeface="ＭＳ Ｐゴシック" pitchFamily="-1" charset="-128"/>
                  <a:cs typeface="ＭＳ Ｐゴシック" pitchFamily="-1" charset="-128"/>
                </a:rPr>
                <a:t> Up</a:t>
              </a:r>
            </a:p>
          </p:txBody>
        </p:sp>
        <p:cxnSp>
          <p:nvCxnSpPr>
            <p:cNvPr id="215" name="Connettore 1 51"/>
            <p:cNvCxnSpPr>
              <a:cxnSpLocks noChangeShapeType="1"/>
            </p:cNvCxnSpPr>
            <p:nvPr/>
          </p:nvCxnSpPr>
          <p:spPr bwMode="auto">
            <a:xfrm rot="5400000">
              <a:off x="821898" y="5743844"/>
              <a:ext cx="785818" cy="794"/>
            </a:xfrm>
            <a:prstGeom prst="line">
              <a:avLst/>
            </a:prstGeom>
            <a:noFill/>
            <a:ln w="38100" cap="rnd">
              <a:solidFill>
                <a:srgbClr val="618FFD"/>
              </a:solidFill>
              <a:round/>
              <a:headEnd type="triangle" w="lg" len="med"/>
              <a:tailEnd type="none" w="lg" len="med"/>
            </a:ln>
          </p:spPr>
        </p:cxnSp>
        <p:sp>
          <p:nvSpPr>
            <p:cNvPr id="216" name="Text Box 17"/>
            <p:cNvSpPr txBox="1">
              <a:spLocks noChangeArrowheads="1"/>
            </p:cNvSpPr>
            <p:nvPr/>
          </p:nvSpPr>
          <p:spPr bwMode="auto">
            <a:xfrm>
              <a:off x="2552738" y="4922704"/>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FNAC</a:t>
              </a:r>
            </a:p>
          </p:txBody>
        </p:sp>
        <p:cxnSp>
          <p:nvCxnSpPr>
            <p:cNvPr id="217" name="Connettore 1 216"/>
            <p:cNvCxnSpPr/>
            <p:nvPr/>
          </p:nvCxnSpPr>
          <p:spPr bwMode="auto">
            <a:xfrm rot="5400000">
              <a:off x="8928920" y="4064654"/>
              <a:ext cx="285752" cy="1588"/>
            </a:xfrm>
            <a:prstGeom prst="line">
              <a:avLst/>
            </a:prstGeom>
            <a:noFill/>
            <a:ln w="38100">
              <a:solidFill>
                <a:srgbClr val="618FFD"/>
              </a:solidFill>
              <a:round/>
              <a:headEnd/>
              <a:tailEnd type="none" w="lg" len="med"/>
            </a:ln>
          </p:spPr>
        </p:cxnSp>
        <p:cxnSp>
          <p:nvCxnSpPr>
            <p:cNvPr id="218" name="Connettore 1 217"/>
            <p:cNvCxnSpPr/>
            <p:nvPr/>
          </p:nvCxnSpPr>
          <p:spPr bwMode="auto">
            <a:xfrm rot="5400000">
              <a:off x="8930508" y="4779034"/>
              <a:ext cx="285752" cy="1588"/>
            </a:xfrm>
            <a:prstGeom prst="line">
              <a:avLst/>
            </a:prstGeom>
            <a:noFill/>
            <a:ln w="38100">
              <a:solidFill>
                <a:srgbClr val="618FFD"/>
              </a:solidFill>
              <a:round/>
              <a:headEnd/>
              <a:tailEnd type="none" w="lg" len="med"/>
            </a:ln>
          </p:spPr>
        </p:cxnSp>
        <p:cxnSp>
          <p:nvCxnSpPr>
            <p:cNvPr id="223" name="Connettore 1 222"/>
            <p:cNvCxnSpPr/>
            <p:nvPr/>
          </p:nvCxnSpPr>
          <p:spPr bwMode="auto">
            <a:xfrm rot="5400000">
              <a:off x="3125036" y="5493414"/>
              <a:ext cx="285752" cy="1588"/>
            </a:xfrm>
            <a:prstGeom prst="line">
              <a:avLst/>
            </a:prstGeom>
            <a:noFill/>
            <a:ln w="38100">
              <a:solidFill>
                <a:srgbClr val="618FFD"/>
              </a:solidFill>
              <a:round/>
              <a:headEnd/>
              <a:tailEnd type="none" w="lg" len="med"/>
            </a:ln>
          </p:spPr>
        </p:cxnSp>
        <p:cxnSp>
          <p:nvCxnSpPr>
            <p:cNvPr id="224" name="Connettore 1 223"/>
            <p:cNvCxnSpPr/>
            <p:nvPr/>
          </p:nvCxnSpPr>
          <p:spPr bwMode="auto">
            <a:xfrm flipV="1">
              <a:off x="2552738" y="5632850"/>
              <a:ext cx="714380" cy="4234"/>
            </a:xfrm>
            <a:prstGeom prst="line">
              <a:avLst/>
            </a:prstGeom>
            <a:noFill/>
            <a:ln w="38100">
              <a:solidFill>
                <a:srgbClr val="618FFD"/>
              </a:solidFill>
              <a:round/>
              <a:headEnd/>
              <a:tailEnd type="none" w="lg" len="med"/>
            </a:ln>
          </p:spPr>
        </p:cxnSp>
        <p:cxnSp>
          <p:nvCxnSpPr>
            <p:cNvPr id="225" name="Connettore 1 51"/>
            <p:cNvCxnSpPr>
              <a:cxnSpLocks noChangeShapeType="1"/>
            </p:cNvCxnSpPr>
            <p:nvPr/>
          </p:nvCxnSpPr>
          <p:spPr bwMode="auto">
            <a:xfrm rot="5400000">
              <a:off x="2410656" y="5779166"/>
              <a:ext cx="285752" cy="1588"/>
            </a:xfrm>
            <a:prstGeom prst="line">
              <a:avLst/>
            </a:prstGeom>
            <a:noFill/>
            <a:ln w="38100">
              <a:solidFill>
                <a:srgbClr val="618FFD"/>
              </a:solidFill>
              <a:round/>
              <a:headEnd/>
              <a:tailEnd type="triangle" w="lg" len="med"/>
            </a:ln>
          </p:spPr>
        </p:cxnSp>
        <p:sp>
          <p:nvSpPr>
            <p:cNvPr id="227" name="Text Box 17"/>
            <p:cNvSpPr txBox="1">
              <a:spLocks noChangeArrowheads="1"/>
            </p:cNvSpPr>
            <p:nvPr/>
          </p:nvSpPr>
          <p:spPr bwMode="auto">
            <a:xfrm>
              <a:off x="1766920" y="5963028"/>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TIR 2</a:t>
              </a:r>
            </a:p>
          </p:txBody>
        </p:sp>
        <p:cxnSp>
          <p:nvCxnSpPr>
            <p:cNvPr id="229" name="Connettore 1 228"/>
            <p:cNvCxnSpPr>
              <a:stCxn id="227" idx="1"/>
            </p:cNvCxnSpPr>
            <p:nvPr/>
          </p:nvCxnSpPr>
          <p:spPr bwMode="auto">
            <a:xfrm flipH="1">
              <a:off x="1215204" y="6163083"/>
              <a:ext cx="551716" cy="0"/>
            </a:xfrm>
            <a:prstGeom prst="line">
              <a:avLst/>
            </a:prstGeom>
            <a:noFill/>
            <a:ln w="38100">
              <a:solidFill>
                <a:srgbClr val="618FFD"/>
              </a:solidFill>
              <a:round/>
              <a:headEnd/>
              <a:tailEnd type="none" w="lg" len="med"/>
            </a:ln>
          </p:spPr>
        </p:cxnSp>
        <p:cxnSp>
          <p:nvCxnSpPr>
            <p:cNvPr id="89" name="Connettore 1 88"/>
            <p:cNvCxnSpPr/>
            <p:nvPr/>
          </p:nvCxnSpPr>
          <p:spPr bwMode="auto">
            <a:xfrm flipH="1">
              <a:off x="4083478" y="5174312"/>
              <a:ext cx="4250930" cy="19463"/>
            </a:xfrm>
            <a:prstGeom prst="line">
              <a:avLst/>
            </a:prstGeom>
            <a:noFill/>
            <a:ln w="38100">
              <a:solidFill>
                <a:srgbClr val="618FFD"/>
              </a:solidFill>
              <a:round/>
              <a:headEnd/>
              <a:tailEnd type="triangle" w="lg" len="med"/>
            </a:ln>
          </p:spPr>
        </p:cxnSp>
      </p:grpSp>
      <p:sp>
        <p:nvSpPr>
          <p:cNvPr id="44" name="Text Box 17"/>
          <p:cNvSpPr txBox="1">
            <a:spLocks noChangeArrowheads="1"/>
          </p:cNvSpPr>
          <p:nvPr/>
        </p:nvSpPr>
        <p:spPr bwMode="auto">
          <a:xfrm>
            <a:off x="2203737" y="1479421"/>
            <a:ext cx="4524004"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Valutazione clinica: non fattori di rischio</a:t>
            </a:r>
            <a:endParaRPr lang="it-IT" sz="2000" dirty="0">
              <a:latin typeface="+mn-lt"/>
              <a:ea typeface="ＭＳ Ｐゴシック" pitchFamily="-1" charset="-128"/>
              <a:cs typeface="ＭＳ Ｐゴシック" pitchFamily="-1" charset="-128"/>
            </a:endParaRPr>
          </a:p>
        </p:txBody>
      </p:sp>
      <p:sp>
        <p:nvSpPr>
          <p:cNvPr id="51" name="CasellaDiTesto 50"/>
          <p:cNvSpPr txBox="1"/>
          <p:nvPr/>
        </p:nvSpPr>
        <p:spPr>
          <a:xfrm>
            <a:off x="2395758" y="188641"/>
            <a:ext cx="4208256" cy="461665"/>
          </a:xfrm>
          <a:prstGeom prst="rect">
            <a:avLst/>
          </a:prstGeom>
          <a:noFill/>
        </p:spPr>
        <p:txBody>
          <a:bodyPr wrap="square" rtlCol="0">
            <a:spAutoFit/>
          </a:bodyPr>
          <a:lstStyle/>
          <a:p>
            <a:pPr algn="ctr"/>
            <a:r>
              <a:rPr lang="it-IT" sz="2400" b="1" dirty="0" smtClean="0">
                <a:solidFill>
                  <a:schemeClr val="tx2">
                    <a:lumMod val="75000"/>
                  </a:schemeClr>
                </a:solidFill>
                <a:effectLst>
                  <a:outerShdw blurRad="38100" dist="38100" dir="2700000" algn="tl">
                    <a:srgbClr val="000000">
                      <a:alpha val="43137"/>
                    </a:srgbClr>
                  </a:outerShdw>
                </a:effectLst>
                <a:latin typeface="+mj-lt"/>
              </a:rPr>
              <a:t>SCENARIO 2</a:t>
            </a:r>
            <a:endParaRPr lang="it-IT" sz="2400" b="1" dirty="0">
              <a:solidFill>
                <a:schemeClr val="tx2">
                  <a:lumMod val="75000"/>
                </a:schemeClr>
              </a:solidFill>
              <a:effectLst>
                <a:outerShdw blurRad="38100" dist="38100" dir="2700000" algn="tl">
                  <a:srgbClr val="000000">
                    <a:alpha val="43137"/>
                  </a:srgbClr>
                </a:outerShdw>
              </a:effectLst>
              <a:latin typeface="+mj-lt"/>
            </a:endParaRPr>
          </a:p>
        </p:txBody>
      </p:sp>
      <p:cxnSp>
        <p:nvCxnSpPr>
          <p:cNvPr id="26" name="Connettore 1 25"/>
          <p:cNvCxnSpPr/>
          <p:nvPr/>
        </p:nvCxnSpPr>
        <p:spPr bwMode="auto">
          <a:xfrm>
            <a:off x="2408784" y="2935321"/>
            <a:ext cx="530105" cy="0"/>
          </a:xfrm>
          <a:prstGeom prst="line">
            <a:avLst/>
          </a:prstGeom>
          <a:noFill/>
          <a:ln w="38100">
            <a:solidFill>
              <a:srgbClr val="618FFD"/>
            </a:solidFill>
            <a:round/>
            <a:headEnd/>
            <a:tailEnd type="none" w="lg" len="med"/>
          </a:ln>
        </p:spPr>
      </p:cxnSp>
      <p:cxnSp>
        <p:nvCxnSpPr>
          <p:cNvPr id="28" name="Connettore 1 27"/>
          <p:cNvCxnSpPr/>
          <p:nvPr/>
        </p:nvCxnSpPr>
        <p:spPr bwMode="auto">
          <a:xfrm rot="5400000">
            <a:off x="2265114" y="2791651"/>
            <a:ext cx="285752" cy="1588"/>
          </a:xfrm>
          <a:prstGeom prst="line">
            <a:avLst/>
          </a:prstGeom>
          <a:noFill/>
          <a:ln w="38100">
            <a:solidFill>
              <a:srgbClr val="618FFD"/>
            </a:solidFill>
            <a:round/>
            <a:headEnd/>
            <a:tailEnd type="none" w="lg" len="med"/>
          </a:ln>
        </p:spPr>
      </p:cxnSp>
      <p:sp>
        <p:nvSpPr>
          <p:cNvPr id="31" name="Text Box 17"/>
          <p:cNvSpPr txBox="1">
            <a:spLocks noChangeArrowheads="1"/>
          </p:cNvSpPr>
          <p:nvPr/>
        </p:nvSpPr>
        <p:spPr bwMode="auto">
          <a:xfrm>
            <a:off x="2151482" y="3221897"/>
            <a:ext cx="1627124" cy="954107"/>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400" dirty="0" err="1" smtClean="0">
                <a:ea typeface="ＭＳ Ｐゴシック" pitchFamily="-1" charset="-128"/>
                <a:cs typeface="ＭＳ Ｐゴシック" pitchFamily="-1" charset="-128"/>
              </a:rPr>
              <a:t>Craratteristiche</a:t>
            </a:r>
            <a:r>
              <a:rPr lang="it-IT" sz="1400" dirty="0" smtClean="0">
                <a:ea typeface="ＭＳ Ｐゴシック" pitchFamily="-1" charset="-128"/>
                <a:cs typeface="ＭＳ Ｐゴシック" pitchFamily="-1" charset="-128"/>
              </a:rPr>
              <a:t> </a:t>
            </a:r>
            <a:r>
              <a:rPr lang="it-IT" sz="1400" dirty="0">
                <a:latin typeface="+mn-lt"/>
                <a:ea typeface="ＭＳ Ｐゴシック" pitchFamily="-1" charset="-128"/>
                <a:cs typeface="ＭＳ Ｐゴシック" pitchFamily="-1" charset="-128"/>
              </a:rPr>
              <a:t>cliniche </a:t>
            </a:r>
            <a:r>
              <a:rPr lang="it-IT" sz="1400" dirty="0" smtClean="0">
                <a:latin typeface="+mn-lt"/>
                <a:ea typeface="ＭＳ Ｐゴシック" pitchFamily="-1" charset="-128"/>
                <a:cs typeface="ＭＳ Ｐゴシック" pitchFamily="-1" charset="-128"/>
              </a:rPr>
              <a:t>e/o </a:t>
            </a:r>
            <a:r>
              <a:rPr lang="it-IT" sz="1400" dirty="0">
                <a:latin typeface="+mn-lt"/>
                <a:ea typeface="ＭＳ Ｐゴシック" pitchFamily="-1" charset="-128"/>
                <a:cs typeface="ＭＳ Ｐゴシック" pitchFamily="-1" charset="-128"/>
              </a:rPr>
              <a:t>ecografiche </a:t>
            </a:r>
            <a:r>
              <a:rPr lang="it-IT" sz="1400" dirty="0" smtClean="0">
                <a:latin typeface="+mn-lt"/>
                <a:ea typeface="ＭＳ Ｐゴシック" pitchFamily="-1" charset="-128"/>
                <a:cs typeface="ＭＳ Ｐゴシック" pitchFamily="-1" charset="-128"/>
              </a:rPr>
              <a:t> </a:t>
            </a:r>
            <a:r>
              <a:rPr lang="it-IT" sz="1400" dirty="0">
                <a:latin typeface="+mn-lt"/>
                <a:ea typeface="ＭＳ Ｐゴシック" pitchFamily="-1" charset="-128"/>
                <a:cs typeface="ＭＳ Ｐゴシック" pitchFamily="-1" charset="-128"/>
              </a:rPr>
              <a:t>sospette</a:t>
            </a:r>
          </a:p>
        </p:txBody>
      </p:sp>
      <p:cxnSp>
        <p:nvCxnSpPr>
          <p:cNvPr id="32" name="Connettore 1 51"/>
          <p:cNvCxnSpPr>
            <a:cxnSpLocks noChangeShapeType="1"/>
          </p:cNvCxnSpPr>
          <p:nvPr/>
        </p:nvCxnSpPr>
        <p:spPr bwMode="auto">
          <a:xfrm>
            <a:off x="2916036" y="4208324"/>
            <a:ext cx="0" cy="714380"/>
          </a:xfrm>
          <a:prstGeom prst="line">
            <a:avLst/>
          </a:prstGeom>
          <a:noFill/>
          <a:ln w="38100">
            <a:solidFill>
              <a:srgbClr val="618FFD"/>
            </a:solidFill>
            <a:round/>
            <a:headEnd/>
            <a:tailEnd type="triangle" w="lg" len="med"/>
          </a:ln>
        </p:spPr>
      </p:cxnSp>
      <p:cxnSp>
        <p:nvCxnSpPr>
          <p:cNvPr id="33" name="Connettore 1 51"/>
          <p:cNvCxnSpPr>
            <a:cxnSpLocks noChangeShapeType="1"/>
          </p:cNvCxnSpPr>
          <p:nvPr/>
        </p:nvCxnSpPr>
        <p:spPr bwMode="auto">
          <a:xfrm rot="5400000">
            <a:off x="2795219" y="3065316"/>
            <a:ext cx="285752" cy="1588"/>
          </a:xfrm>
          <a:prstGeom prst="line">
            <a:avLst/>
          </a:prstGeom>
          <a:noFill/>
          <a:ln w="38100">
            <a:solidFill>
              <a:srgbClr val="618FFD"/>
            </a:solidFill>
            <a:round/>
            <a:headEnd/>
            <a:tailEnd type="none" w="lg" len="med"/>
          </a:ln>
        </p:spPr>
      </p:cxnSp>
    </p:spTree>
    <p:extLst>
      <p:ext uri="{BB962C8B-B14F-4D97-AF65-F5344CB8AC3E}">
        <p14:creationId xmlns:p14="http://schemas.microsoft.com/office/powerpoint/2010/main" xmlns="" val="1504779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194"/>
          <p:cNvGrpSpPr/>
          <p:nvPr/>
        </p:nvGrpSpPr>
        <p:grpSpPr>
          <a:xfrm>
            <a:off x="253970" y="850736"/>
            <a:ext cx="8636060" cy="4472078"/>
            <a:chOff x="285716" y="850736"/>
            <a:chExt cx="9715568" cy="4472078"/>
          </a:xfrm>
        </p:grpSpPr>
        <p:sp>
          <p:nvSpPr>
            <p:cNvPr id="197" name="Text Box 17"/>
            <p:cNvSpPr txBox="1">
              <a:spLocks noChangeArrowheads="1"/>
            </p:cNvSpPr>
            <p:nvPr/>
          </p:nvSpPr>
          <p:spPr bwMode="auto">
            <a:xfrm>
              <a:off x="8143896" y="3214686"/>
              <a:ext cx="1857388"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Normale</a:t>
              </a:r>
              <a:endParaRPr lang="it-IT" sz="2000" dirty="0">
                <a:latin typeface="+mn-lt"/>
                <a:ea typeface="ＭＳ Ｐゴシック" pitchFamily="-1" charset="-128"/>
                <a:cs typeface="ＭＳ Ｐゴシック" pitchFamily="-1" charset="-128"/>
              </a:endParaRPr>
            </a:p>
          </p:txBody>
        </p:sp>
        <p:sp>
          <p:nvSpPr>
            <p:cNvPr id="198" name="Text Box 17"/>
            <p:cNvSpPr txBox="1">
              <a:spLocks noChangeArrowheads="1"/>
            </p:cNvSpPr>
            <p:nvPr/>
          </p:nvSpPr>
          <p:spPr bwMode="auto">
            <a:xfrm>
              <a:off x="2500294" y="850736"/>
              <a:ext cx="4929222"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Giuliana</a:t>
              </a:r>
            </a:p>
          </p:txBody>
        </p:sp>
        <p:cxnSp>
          <p:nvCxnSpPr>
            <p:cNvPr id="199" name="Connettore 1 51"/>
            <p:cNvCxnSpPr>
              <a:cxnSpLocks noChangeShapeType="1"/>
            </p:cNvCxnSpPr>
            <p:nvPr/>
          </p:nvCxnSpPr>
          <p:spPr bwMode="auto">
            <a:xfrm flipH="1">
              <a:off x="4919118" y="1272359"/>
              <a:ext cx="10068" cy="212425"/>
            </a:xfrm>
            <a:prstGeom prst="line">
              <a:avLst/>
            </a:prstGeom>
            <a:noFill/>
            <a:ln w="38100">
              <a:solidFill>
                <a:srgbClr val="618FFD"/>
              </a:solidFill>
              <a:round/>
              <a:headEnd/>
              <a:tailEnd type="triangle" w="lg" len="med"/>
            </a:ln>
          </p:spPr>
        </p:cxnSp>
        <p:sp>
          <p:nvSpPr>
            <p:cNvPr id="202" name="Text Box 17"/>
            <p:cNvSpPr txBox="1">
              <a:spLocks noChangeArrowheads="1"/>
            </p:cNvSpPr>
            <p:nvPr/>
          </p:nvSpPr>
          <p:spPr bwMode="auto">
            <a:xfrm>
              <a:off x="357154" y="2208060"/>
              <a:ext cx="9572692" cy="400110"/>
            </a:xfrm>
            <a:prstGeom prst="rect">
              <a:avLst/>
            </a:prstGeom>
            <a:noFill/>
            <a:ln w="12700">
              <a:solidFill>
                <a:srgbClr val="618FFD"/>
              </a:solidFill>
              <a:miter lim="800000"/>
              <a:headEnd/>
              <a:tailEnd/>
            </a:ln>
            <a:effectLst/>
          </p:spPr>
          <p:txBody>
            <a:bodyPr wrap="square">
              <a:spAutoFit/>
            </a:bodyPr>
            <a:lstStyle/>
            <a:p>
              <a:pPr>
                <a:defRPr/>
              </a:pPr>
              <a:r>
                <a:rPr lang="it-IT" sz="2000" dirty="0" smtClean="0">
                  <a:latin typeface="+mn-lt"/>
                  <a:ea typeface="ＭＳ Ｐゴシック" pitchFamily="-1" charset="-128"/>
                  <a:cs typeface="ＭＳ Ｐゴシック" pitchFamily="-1" charset="-128"/>
                </a:rPr>
                <a:t>              Ecografia del collo                                Calcitonina (?)             TSH</a:t>
              </a:r>
              <a:endParaRPr lang="it-IT" sz="2000" dirty="0">
                <a:latin typeface="+mn-lt"/>
                <a:ea typeface="ＭＳ Ｐゴシック" pitchFamily="-1" charset="-128"/>
                <a:cs typeface="ＭＳ Ｐゴシック" pitchFamily="-1" charset="-128"/>
              </a:endParaRPr>
            </a:p>
          </p:txBody>
        </p:sp>
        <p:cxnSp>
          <p:nvCxnSpPr>
            <p:cNvPr id="203" name="Connettore 1 51"/>
            <p:cNvCxnSpPr>
              <a:cxnSpLocks noChangeShapeType="1"/>
            </p:cNvCxnSpPr>
            <p:nvPr/>
          </p:nvCxnSpPr>
          <p:spPr bwMode="auto">
            <a:xfrm rot="20880000" flipH="1">
              <a:off x="4856954" y="1879531"/>
              <a:ext cx="72232" cy="324751"/>
            </a:xfrm>
            <a:prstGeom prst="line">
              <a:avLst/>
            </a:prstGeom>
            <a:noFill/>
            <a:ln w="38100">
              <a:solidFill>
                <a:srgbClr val="618FFD"/>
              </a:solidFill>
              <a:round/>
              <a:headEnd/>
              <a:tailEnd type="triangle" w="lg" len="med"/>
            </a:ln>
          </p:spPr>
        </p:cxnSp>
        <p:cxnSp>
          <p:nvCxnSpPr>
            <p:cNvPr id="204" name="Connettore 1 51"/>
            <p:cNvCxnSpPr>
              <a:cxnSpLocks noChangeShapeType="1"/>
            </p:cNvCxnSpPr>
            <p:nvPr/>
          </p:nvCxnSpPr>
          <p:spPr bwMode="auto">
            <a:xfrm rot="5400000">
              <a:off x="1071534" y="3065316"/>
              <a:ext cx="285752" cy="1588"/>
            </a:xfrm>
            <a:prstGeom prst="line">
              <a:avLst/>
            </a:prstGeom>
            <a:noFill/>
            <a:ln w="38100">
              <a:solidFill>
                <a:srgbClr val="618FFD"/>
              </a:solidFill>
              <a:round/>
              <a:headEnd/>
              <a:tailEnd type="none" w="lg" len="med"/>
            </a:ln>
          </p:spPr>
        </p:cxnSp>
        <p:cxnSp>
          <p:nvCxnSpPr>
            <p:cNvPr id="205" name="Connettore 1 51"/>
            <p:cNvCxnSpPr>
              <a:cxnSpLocks noChangeShapeType="1"/>
            </p:cNvCxnSpPr>
            <p:nvPr/>
          </p:nvCxnSpPr>
          <p:spPr bwMode="auto">
            <a:xfrm rot="5400000">
              <a:off x="6715136" y="2893128"/>
              <a:ext cx="570710" cy="794"/>
            </a:xfrm>
            <a:prstGeom prst="line">
              <a:avLst/>
            </a:prstGeom>
            <a:noFill/>
            <a:ln w="38100">
              <a:solidFill>
                <a:srgbClr val="618FFD"/>
              </a:solidFill>
              <a:round/>
              <a:headEnd/>
              <a:tailEnd type="triangle" w="lg" len="med"/>
            </a:ln>
          </p:spPr>
        </p:cxnSp>
        <p:cxnSp>
          <p:nvCxnSpPr>
            <p:cNvPr id="206" name="Connettore 1 51"/>
            <p:cNvCxnSpPr>
              <a:cxnSpLocks noChangeShapeType="1"/>
            </p:cNvCxnSpPr>
            <p:nvPr/>
          </p:nvCxnSpPr>
          <p:spPr bwMode="auto">
            <a:xfrm rot="5400000">
              <a:off x="8786441" y="2922043"/>
              <a:ext cx="571504" cy="794"/>
            </a:xfrm>
            <a:prstGeom prst="line">
              <a:avLst/>
            </a:prstGeom>
            <a:noFill/>
            <a:ln w="38100">
              <a:solidFill>
                <a:srgbClr val="618FFD"/>
              </a:solidFill>
              <a:round/>
              <a:headEnd/>
              <a:tailEnd type="triangle" w="lg" len="med"/>
            </a:ln>
          </p:spPr>
        </p:cxnSp>
        <p:cxnSp>
          <p:nvCxnSpPr>
            <p:cNvPr id="207" name="Connettore 1 51"/>
            <p:cNvCxnSpPr>
              <a:cxnSpLocks noChangeShapeType="1"/>
              <a:endCxn id="214" idx="0"/>
            </p:cNvCxnSpPr>
            <p:nvPr/>
          </p:nvCxnSpPr>
          <p:spPr bwMode="auto">
            <a:xfrm flipH="1">
              <a:off x="1214410" y="4208324"/>
              <a:ext cx="794" cy="714380"/>
            </a:xfrm>
            <a:prstGeom prst="line">
              <a:avLst/>
            </a:prstGeom>
            <a:noFill/>
            <a:ln w="38100">
              <a:solidFill>
                <a:srgbClr val="618FFD"/>
              </a:solidFill>
              <a:round/>
              <a:headEnd/>
              <a:tailEnd type="triangle" w="lg" len="med"/>
            </a:ln>
          </p:spPr>
        </p:cxnSp>
        <p:sp>
          <p:nvSpPr>
            <p:cNvPr id="209" name="Text Box 17"/>
            <p:cNvSpPr txBox="1">
              <a:spLocks noChangeArrowheads="1"/>
            </p:cNvSpPr>
            <p:nvPr/>
          </p:nvSpPr>
          <p:spPr bwMode="auto">
            <a:xfrm>
              <a:off x="285716" y="3208192"/>
              <a:ext cx="1761440" cy="954107"/>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400" dirty="0" smtClean="0">
                  <a:latin typeface="+mn-lt"/>
                  <a:ea typeface="ＭＳ Ｐゴシック" pitchFamily="-1" charset="-128"/>
                  <a:cs typeface="ＭＳ Ｐゴシック" pitchFamily="-1" charset="-128"/>
                </a:rPr>
                <a:t>Caratteristiche cliniche ed ecografiche non sospette</a:t>
              </a:r>
            </a:p>
          </p:txBody>
        </p:sp>
        <p:sp>
          <p:nvSpPr>
            <p:cNvPr id="210" name="Text Box 17"/>
            <p:cNvSpPr txBox="1">
              <a:spLocks noChangeArrowheads="1"/>
            </p:cNvSpPr>
            <p:nvPr/>
          </p:nvSpPr>
          <p:spPr bwMode="auto">
            <a:xfrm>
              <a:off x="6286508" y="3219129"/>
              <a:ext cx="1571636" cy="646331"/>
            </a:xfrm>
            <a:prstGeom prst="rect">
              <a:avLst/>
            </a:prstGeom>
            <a:noFill/>
            <a:ln w="12700">
              <a:solidFill>
                <a:srgbClr val="618FFD"/>
              </a:solidFill>
              <a:miter lim="800000"/>
              <a:headEnd/>
              <a:tailEnd/>
            </a:ln>
            <a:effectLst/>
          </p:spPr>
          <p:txBody>
            <a:bodyPr wrap="square">
              <a:spAutoFit/>
            </a:bodyPr>
            <a:lstStyle/>
            <a:p>
              <a:pPr algn="ctr">
                <a:defRPr/>
              </a:pPr>
              <a:endParaRPr lang="it-IT" sz="800" dirty="0" smtClean="0">
                <a:latin typeface="+mn-lt"/>
                <a:ea typeface="ＭＳ Ｐゴシック" pitchFamily="-1" charset="-128"/>
                <a:cs typeface="ＭＳ Ｐゴシック" pitchFamily="-1" charset="-128"/>
              </a:endParaRPr>
            </a:p>
            <a:p>
              <a:pPr algn="ctr">
                <a:defRPr/>
              </a:pPr>
              <a:r>
                <a:rPr lang="it-IT" sz="2000" dirty="0" smtClean="0">
                  <a:latin typeface="+mn-lt"/>
                  <a:ea typeface="ＭＳ Ｐゴシック" pitchFamily="-1" charset="-128"/>
                  <a:cs typeface="ＭＳ Ｐゴシック" pitchFamily="-1" charset="-128"/>
                </a:rPr>
                <a:t>Normale</a:t>
              </a:r>
            </a:p>
            <a:p>
              <a:pPr algn="ctr">
                <a:defRPr/>
              </a:pPr>
              <a:endParaRPr lang="it-IT" sz="800" dirty="0" smtClean="0">
                <a:latin typeface="+mn-lt"/>
                <a:ea typeface="ＭＳ Ｐゴシック" pitchFamily="-1" charset="-128"/>
                <a:cs typeface="ＭＳ Ｐゴシック" pitchFamily="-1" charset="-128"/>
              </a:endParaRPr>
            </a:p>
          </p:txBody>
        </p:sp>
        <p:cxnSp>
          <p:nvCxnSpPr>
            <p:cNvPr id="212" name="Connettore 1 211"/>
            <p:cNvCxnSpPr/>
            <p:nvPr/>
          </p:nvCxnSpPr>
          <p:spPr bwMode="auto">
            <a:xfrm>
              <a:off x="1214410" y="2922440"/>
              <a:ext cx="1206008" cy="12881"/>
            </a:xfrm>
            <a:prstGeom prst="line">
              <a:avLst/>
            </a:prstGeom>
            <a:noFill/>
            <a:ln w="38100">
              <a:solidFill>
                <a:srgbClr val="618FFD"/>
              </a:solidFill>
              <a:round/>
              <a:headEnd/>
              <a:tailEnd type="none" w="lg" len="med"/>
            </a:ln>
          </p:spPr>
        </p:cxnSp>
        <p:cxnSp>
          <p:nvCxnSpPr>
            <p:cNvPr id="213" name="Connettore 1 212"/>
            <p:cNvCxnSpPr/>
            <p:nvPr/>
          </p:nvCxnSpPr>
          <p:spPr bwMode="auto">
            <a:xfrm rot="5400000">
              <a:off x="2265114" y="2791651"/>
              <a:ext cx="285752" cy="1588"/>
            </a:xfrm>
            <a:prstGeom prst="line">
              <a:avLst/>
            </a:prstGeom>
            <a:noFill/>
            <a:ln w="38100">
              <a:solidFill>
                <a:srgbClr val="618FFD"/>
              </a:solidFill>
              <a:round/>
              <a:headEnd/>
              <a:tailEnd type="none" w="lg" len="med"/>
            </a:ln>
          </p:spPr>
        </p:cxnSp>
        <p:sp>
          <p:nvSpPr>
            <p:cNvPr id="214" name="Text Box 17"/>
            <p:cNvSpPr txBox="1">
              <a:spLocks noChangeArrowheads="1"/>
            </p:cNvSpPr>
            <p:nvPr/>
          </p:nvSpPr>
          <p:spPr bwMode="auto">
            <a:xfrm>
              <a:off x="500030" y="4922704"/>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err="1" smtClean="0">
                  <a:latin typeface="+mn-lt"/>
                  <a:ea typeface="ＭＳ Ｐゴシック" pitchFamily="-1" charset="-128"/>
                  <a:cs typeface="ＭＳ Ｐゴシック" pitchFamily="-1" charset="-128"/>
                </a:rPr>
                <a:t>Follow</a:t>
              </a:r>
              <a:r>
                <a:rPr lang="it-IT" sz="2000" dirty="0" smtClean="0">
                  <a:latin typeface="+mn-lt"/>
                  <a:ea typeface="ＭＳ Ｐゴシック" pitchFamily="-1" charset="-128"/>
                  <a:cs typeface="ＭＳ Ｐゴシック" pitchFamily="-1" charset="-128"/>
                </a:rPr>
                <a:t> Up</a:t>
              </a:r>
            </a:p>
          </p:txBody>
        </p:sp>
      </p:grpSp>
      <p:sp>
        <p:nvSpPr>
          <p:cNvPr id="45" name="CasellaDiTesto 44"/>
          <p:cNvSpPr txBox="1"/>
          <p:nvPr/>
        </p:nvSpPr>
        <p:spPr>
          <a:xfrm>
            <a:off x="2395758" y="188641"/>
            <a:ext cx="4208256" cy="461665"/>
          </a:xfrm>
          <a:prstGeom prst="rect">
            <a:avLst/>
          </a:prstGeom>
          <a:noFill/>
        </p:spPr>
        <p:txBody>
          <a:bodyPr wrap="square" rtlCol="0">
            <a:spAutoFit/>
          </a:bodyPr>
          <a:lstStyle/>
          <a:p>
            <a:pPr algn="ctr"/>
            <a:r>
              <a:rPr lang="it-IT" sz="2400" b="1" dirty="0" smtClean="0">
                <a:solidFill>
                  <a:schemeClr val="tx2">
                    <a:lumMod val="75000"/>
                  </a:schemeClr>
                </a:solidFill>
                <a:effectLst>
                  <a:outerShdw blurRad="38100" dist="38100" dir="2700000" algn="tl">
                    <a:srgbClr val="000000">
                      <a:alpha val="43137"/>
                    </a:srgbClr>
                  </a:outerShdw>
                </a:effectLst>
                <a:latin typeface="+mj-lt"/>
              </a:rPr>
              <a:t>SCENARIO 3</a:t>
            </a:r>
            <a:endParaRPr lang="it-IT" sz="2400" b="1" dirty="0">
              <a:solidFill>
                <a:schemeClr val="tx2">
                  <a:lumMod val="75000"/>
                </a:schemeClr>
              </a:solidFill>
              <a:effectLst>
                <a:outerShdw blurRad="38100" dist="38100" dir="2700000" algn="tl">
                  <a:srgbClr val="000000">
                    <a:alpha val="43137"/>
                  </a:srgbClr>
                </a:outerShdw>
              </a:effectLst>
              <a:latin typeface="+mj-lt"/>
            </a:endParaRPr>
          </a:p>
        </p:txBody>
      </p:sp>
      <p:sp>
        <p:nvSpPr>
          <p:cNvPr id="19" name="Text Box 17"/>
          <p:cNvSpPr txBox="1">
            <a:spLocks noChangeArrowheads="1"/>
          </p:cNvSpPr>
          <p:nvPr/>
        </p:nvSpPr>
        <p:spPr bwMode="auto">
          <a:xfrm>
            <a:off x="2203737" y="1479421"/>
            <a:ext cx="4524004"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Valutazione clinica: non fattori di rischio</a:t>
            </a:r>
            <a:endParaRPr lang="it-IT" sz="2000" dirty="0">
              <a:latin typeface="+mn-lt"/>
              <a:ea typeface="ＭＳ Ｐゴシック" pitchFamily="-1" charset="-128"/>
              <a:cs typeface="ＭＳ Ｐゴシック" pitchFamily="-1" charset="-128"/>
            </a:endParaRPr>
          </a:p>
        </p:txBody>
      </p:sp>
    </p:spTree>
    <p:extLst>
      <p:ext uri="{BB962C8B-B14F-4D97-AF65-F5344CB8AC3E}">
        <p14:creationId xmlns:p14="http://schemas.microsoft.com/office/powerpoint/2010/main" xmlns="" val="39607306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minerva.unito.it/Humor/Vignette/Cartoon2/DomandeRisposte.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44" y="332656"/>
            <a:ext cx="5367867"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61057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254125"/>
          </a:xfrm>
        </p:spPr>
        <p:txBody>
          <a:bodyPr>
            <a:normAutofit/>
          </a:bodyPr>
          <a:lstStyle/>
          <a:p>
            <a:r>
              <a:rPr lang="it-IT" b="1" u="sng" dirty="0" smtClean="0">
                <a:latin typeface="Arial Narrow"/>
                <a:cs typeface="Arial Narrow"/>
              </a:rPr>
              <a:t>TAKE HOME MESSAGES:</a:t>
            </a:r>
            <a:endParaRPr lang="it-IT" b="1" u="sng" dirty="0">
              <a:latin typeface="Arial Narrow"/>
              <a:cs typeface="Arial Narrow"/>
            </a:endParaRPr>
          </a:p>
        </p:txBody>
      </p:sp>
      <p:graphicFrame>
        <p:nvGraphicFramePr>
          <p:cNvPr id="9" name="Diagramma 8"/>
          <p:cNvGraphicFramePr/>
          <p:nvPr>
            <p:extLst>
              <p:ext uri="{D42A27DB-BD31-4B8C-83A1-F6EECF244321}">
                <p14:modId xmlns:p14="http://schemas.microsoft.com/office/powerpoint/2010/main" xmlns="" val="516621586"/>
              </p:ext>
            </p:extLst>
          </p:nvPr>
        </p:nvGraphicFramePr>
        <p:xfrm>
          <a:off x="0" y="1460500"/>
          <a:ext cx="9144000" cy="5055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73274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99090"/>
            <a:ext cx="9144000" cy="973169"/>
          </a:xfrm>
          <a:noFill/>
        </p:spPr>
        <p:txBody>
          <a:bodyPr/>
          <a:lstStyle/>
          <a:p>
            <a:r>
              <a:rPr lang="it-IT" b="1" dirty="0" smtClean="0">
                <a:solidFill>
                  <a:srgbClr val="00CCFF"/>
                </a:solidFill>
                <a:latin typeface="Arial Narrow"/>
                <a:cs typeface="Arial Narrow"/>
              </a:rPr>
              <a:t>Dimensione del problema:</a:t>
            </a:r>
            <a:endParaRPr lang="it-IT" b="1" dirty="0">
              <a:solidFill>
                <a:srgbClr val="00CCFF"/>
              </a:solidFill>
              <a:latin typeface="Arial Narrow"/>
              <a:cs typeface="Arial Narrow"/>
            </a:endParaRPr>
          </a:p>
        </p:txBody>
      </p:sp>
      <p:sp>
        <p:nvSpPr>
          <p:cNvPr id="8" name="CasellaDiTesto 7"/>
          <p:cNvSpPr txBox="1"/>
          <p:nvPr/>
        </p:nvSpPr>
        <p:spPr>
          <a:xfrm>
            <a:off x="346379" y="1384051"/>
            <a:ext cx="8511871" cy="3554819"/>
          </a:xfrm>
          <a:prstGeom prst="rect">
            <a:avLst/>
          </a:prstGeom>
          <a:solidFill>
            <a:schemeClr val="bg1">
              <a:lumMod val="95000"/>
            </a:schemeClr>
          </a:solidFill>
        </p:spPr>
        <p:txBody>
          <a:bodyPr wrap="square" rtlCol="0">
            <a:spAutoFit/>
          </a:bodyPr>
          <a:lstStyle/>
          <a:p>
            <a:pPr marL="457200" indent="-457200">
              <a:buClr>
                <a:schemeClr val="tx2">
                  <a:lumMod val="75000"/>
                </a:schemeClr>
              </a:buClr>
              <a:buFont typeface="Arial"/>
              <a:buChar char="•"/>
            </a:pPr>
            <a:r>
              <a:rPr lang="it-IT" sz="3200" dirty="0">
                <a:latin typeface="Arial Narrow"/>
                <a:cs typeface="Arial Narrow"/>
              </a:rPr>
              <a:t>4-7%  	prevalenza clinica della patologia nodulare 	     </a:t>
            </a:r>
          </a:p>
          <a:p>
            <a:pPr>
              <a:buClr>
                <a:schemeClr val="tx2">
                  <a:lumMod val="75000"/>
                </a:schemeClr>
              </a:buClr>
            </a:pPr>
            <a:r>
              <a:rPr lang="it-IT" sz="3200" dirty="0" smtClean="0">
                <a:latin typeface="Arial Narrow"/>
                <a:cs typeface="Arial Narrow"/>
              </a:rPr>
              <a:t>	              </a:t>
            </a:r>
            <a:r>
              <a:rPr lang="it-IT" sz="3200" dirty="0">
                <a:latin typeface="Arial Narrow"/>
                <a:cs typeface="Arial Narrow"/>
              </a:rPr>
              <a:t>	...i noduli che riusciamo a palpare…</a:t>
            </a:r>
          </a:p>
          <a:p>
            <a:pPr marL="171450" indent="-171450">
              <a:buClr>
                <a:schemeClr val="tx2">
                  <a:lumMod val="75000"/>
                </a:schemeClr>
              </a:buClr>
              <a:buFont typeface="Arial"/>
              <a:buChar char="•"/>
            </a:pPr>
            <a:endParaRPr lang="it-IT" sz="1100" dirty="0">
              <a:latin typeface="Arial Narrow"/>
              <a:cs typeface="Arial Narrow"/>
            </a:endParaRPr>
          </a:p>
          <a:p>
            <a:pPr marL="457200" indent="-457200">
              <a:buClr>
                <a:schemeClr val="tx2">
                  <a:lumMod val="75000"/>
                </a:schemeClr>
              </a:buClr>
              <a:buFont typeface="Arial"/>
              <a:buChar char="•"/>
            </a:pPr>
            <a:r>
              <a:rPr lang="it-IT" sz="3200" dirty="0">
                <a:latin typeface="Arial Narrow"/>
                <a:cs typeface="Arial Narrow"/>
              </a:rPr>
              <a:t>19-60%  	prevalenza ecografica </a:t>
            </a:r>
          </a:p>
          <a:p>
            <a:pPr>
              <a:buClr>
                <a:schemeClr val="tx2">
                  <a:lumMod val="75000"/>
                </a:schemeClr>
              </a:buClr>
            </a:pPr>
            <a:r>
              <a:rPr lang="it-IT" sz="3200" dirty="0" smtClean="0">
                <a:latin typeface="Arial Narrow"/>
                <a:cs typeface="Arial Narrow"/>
              </a:rPr>
              <a:t>		         </a:t>
            </a:r>
            <a:r>
              <a:rPr lang="it-IT" sz="3200" dirty="0">
                <a:latin typeface="Arial Narrow"/>
                <a:cs typeface="Arial Narrow"/>
              </a:rPr>
              <a:t>	comprende gli “</a:t>
            </a:r>
            <a:r>
              <a:rPr lang="it-IT" sz="3200" dirty="0" err="1">
                <a:latin typeface="Arial Narrow"/>
                <a:cs typeface="Arial Narrow"/>
              </a:rPr>
              <a:t>incidentalomi</a:t>
            </a:r>
            <a:r>
              <a:rPr lang="it-IT" sz="3200" dirty="0">
                <a:latin typeface="Arial Narrow"/>
                <a:cs typeface="Arial Narrow"/>
              </a:rPr>
              <a:t>” </a:t>
            </a:r>
            <a:r>
              <a:rPr lang="it-IT" sz="2400" dirty="0">
                <a:latin typeface="Arial Narrow"/>
                <a:cs typeface="Arial Narrow"/>
              </a:rPr>
              <a:t>(spesso &lt; 1 cm)</a:t>
            </a:r>
            <a:endParaRPr lang="it-IT" sz="3200" dirty="0">
              <a:latin typeface="Arial Narrow"/>
              <a:cs typeface="Arial Narrow"/>
            </a:endParaRPr>
          </a:p>
          <a:p>
            <a:pPr marL="171450" indent="-171450">
              <a:buClr>
                <a:schemeClr val="tx2">
                  <a:lumMod val="75000"/>
                </a:schemeClr>
              </a:buClr>
              <a:buFont typeface="Arial"/>
              <a:buChar char="•"/>
            </a:pPr>
            <a:endParaRPr lang="it-IT" sz="1100" dirty="0">
              <a:latin typeface="Arial Narrow"/>
              <a:cs typeface="Arial Narrow"/>
            </a:endParaRPr>
          </a:p>
          <a:p>
            <a:pPr marL="457200" indent="-457200">
              <a:buClr>
                <a:schemeClr val="tx2">
                  <a:lumMod val="75000"/>
                </a:schemeClr>
              </a:buClr>
              <a:buFont typeface="Arial"/>
              <a:buChar char="•"/>
            </a:pPr>
            <a:r>
              <a:rPr lang="it-IT" sz="3200" dirty="0">
                <a:latin typeface="Arial Narrow"/>
                <a:cs typeface="Arial Narrow"/>
              </a:rPr>
              <a:t>95%   	noduli benigni</a:t>
            </a:r>
          </a:p>
          <a:p>
            <a:pPr marL="171450" indent="-171450">
              <a:buClr>
                <a:schemeClr val="tx2">
                  <a:lumMod val="75000"/>
                </a:schemeClr>
              </a:buClr>
              <a:buFont typeface="Arial"/>
              <a:buChar char="•"/>
            </a:pPr>
            <a:endParaRPr lang="it-IT" sz="1100" dirty="0">
              <a:latin typeface="Arial Narrow"/>
              <a:cs typeface="Arial Narrow"/>
            </a:endParaRPr>
          </a:p>
          <a:p>
            <a:pPr marL="457200" indent="-457200">
              <a:buClr>
                <a:schemeClr val="tx2">
                  <a:lumMod val="75000"/>
                </a:schemeClr>
              </a:buClr>
              <a:buFont typeface="Arial"/>
              <a:buChar char="•"/>
            </a:pPr>
            <a:r>
              <a:rPr lang="it-IT" sz="3200" dirty="0">
                <a:latin typeface="Arial Narrow"/>
                <a:cs typeface="Arial Narrow"/>
              </a:rPr>
              <a:t>5%     	noduli maligni</a:t>
            </a:r>
          </a:p>
        </p:txBody>
      </p:sp>
    </p:spTree>
    <p:extLst>
      <p:ext uri="{BB962C8B-B14F-4D97-AF65-F5344CB8AC3E}">
        <p14:creationId xmlns:p14="http://schemas.microsoft.com/office/powerpoint/2010/main" xmlns="" val="2992547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chemeClr val="tx2"/>
            </a:solidFill>
          </a:ln>
        </p:spPr>
        <p:txBody>
          <a:bodyPr>
            <a:normAutofit/>
          </a:bodyPr>
          <a:lstStyle/>
          <a:p>
            <a:r>
              <a:rPr lang="it-IT" sz="6000" b="1" dirty="0" smtClean="0">
                <a:solidFill>
                  <a:schemeClr val="tx2"/>
                </a:solidFill>
                <a:latin typeface="Arial Narrow"/>
                <a:cs typeface="Arial Narrow"/>
              </a:rPr>
              <a:t>Soggettività</a:t>
            </a:r>
            <a:r>
              <a:rPr lang="it-IT" sz="5400" dirty="0" smtClean="0">
                <a:solidFill>
                  <a:schemeClr val="tx2"/>
                </a:solidFill>
                <a:latin typeface="Arial Narrow"/>
                <a:cs typeface="Arial Narrow"/>
              </a:rPr>
              <a:t> </a:t>
            </a:r>
            <a:endParaRPr lang="it-IT" sz="5400" dirty="0">
              <a:solidFill>
                <a:schemeClr val="tx2"/>
              </a:solidFill>
              <a:latin typeface="Arial Narrow"/>
              <a:cs typeface="Arial Narrow"/>
            </a:endParaRPr>
          </a:p>
        </p:txBody>
      </p:sp>
      <p:sp>
        <p:nvSpPr>
          <p:cNvPr id="3" name="Segnaposto contenuto 2"/>
          <p:cNvSpPr>
            <a:spLocks noGrp="1"/>
          </p:cNvSpPr>
          <p:nvPr>
            <p:ph idx="1"/>
          </p:nvPr>
        </p:nvSpPr>
        <p:spPr>
          <a:xfrm>
            <a:off x="181437" y="1208660"/>
            <a:ext cx="8791435" cy="5538419"/>
          </a:xfrm>
          <a:solidFill>
            <a:schemeClr val="accent1">
              <a:lumMod val="20000"/>
              <a:lumOff val="80000"/>
            </a:schemeClr>
          </a:solidFill>
        </p:spPr>
        <p:txBody>
          <a:bodyPr>
            <a:normAutofit fontScale="92500" lnSpcReduction="20000"/>
          </a:bodyPr>
          <a:lstStyle/>
          <a:p>
            <a:pPr>
              <a:buClr>
                <a:schemeClr val="tx2">
                  <a:lumMod val="75000"/>
                </a:schemeClr>
              </a:buClr>
            </a:pPr>
            <a:r>
              <a:rPr lang="it-IT" b="1" dirty="0">
                <a:solidFill>
                  <a:schemeClr val="tx2"/>
                </a:solidFill>
                <a:latin typeface="Arial Narrow"/>
                <a:cs typeface="Arial Narrow"/>
              </a:rPr>
              <a:t>Sintomi di disfunzione tiroidea associati</a:t>
            </a:r>
          </a:p>
          <a:p>
            <a:pPr lvl="1">
              <a:buClr>
                <a:schemeClr val="tx2">
                  <a:lumMod val="75000"/>
                </a:schemeClr>
              </a:buClr>
            </a:pPr>
            <a:r>
              <a:rPr lang="it-IT" sz="2600" b="1" i="1" dirty="0">
                <a:latin typeface="Arial Narrow"/>
                <a:cs typeface="Arial Narrow"/>
              </a:rPr>
              <a:t>I</a:t>
            </a:r>
            <a:r>
              <a:rPr lang="it-IT" sz="2600" b="1" i="1" dirty="0" smtClean="0">
                <a:latin typeface="Arial Narrow"/>
                <a:cs typeface="Arial Narrow"/>
              </a:rPr>
              <a:t>pertiroidismo</a:t>
            </a:r>
            <a:r>
              <a:rPr lang="it-IT" sz="2600" dirty="0" smtClean="0">
                <a:latin typeface="Arial Narrow"/>
                <a:cs typeface="Arial Narrow"/>
              </a:rPr>
              <a:t> </a:t>
            </a:r>
            <a:r>
              <a:rPr lang="it-IT" sz="2600" dirty="0">
                <a:latin typeface="Arial Narrow"/>
                <a:cs typeface="Arial Narrow"/>
              </a:rPr>
              <a:t>(calo ponderale, irrequietezza, insonnia, intolleranza al caldo, tremori fini, cardiopalmo, ipertensione arteriosa sistolica )</a:t>
            </a:r>
          </a:p>
          <a:p>
            <a:pPr lvl="1">
              <a:buClr>
                <a:schemeClr val="tx2">
                  <a:lumMod val="75000"/>
                </a:schemeClr>
              </a:buClr>
            </a:pPr>
            <a:r>
              <a:rPr lang="it-IT" sz="2600" b="1" i="1" dirty="0">
                <a:latin typeface="Arial Narrow"/>
                <a:cs typeface="Arial Narrow"/>
              </a:rPr>
              <a:t>I</a:t>
            </a:r>
            <a:r>
              <a:rPr lang="it-IT" sz="2600" b="1" i="1" dirty="0" smtClean="0">
                <a:latin typeface="Arial Narrow"/>
                <a:cs typeface="Arial Narrow"/>
              </a:rPr>
              <a:t>potiroidismo</a:t>
            </a:r>
            <a:r>
              <a:rPr lang="it-IT" sz="2600" dirty="0" smtClean="0">
                <a:latin typeface="Arial Narrow"/>
                <a:cs typeface="Arial Narrow"/>
              </a:rPr>
              <a:t> </a:t>
            </a:r>
            <a:r>
              <a:rPr lang="it-IT" sz="2600" dirty="0">
                <a:latin typeface="Arial Narrow"/>
                <a:cs typeface="Arial Narrow"/>
              </a:rPr>
              <a:t>(astenia, ipersonnia, incremento ponderale e stipsi progressivi, intolleranza al freddo, bradicardia, ipertensione arteriosa)</a:t>
            </a:r>
          </a:p>
          <a:p>
            <a:pPr>
              <a:buClr>
                <a:schemeClr val="tx2">
                  <a:lumMod val="75000"/>
                </a:schemeClr>
              </a:buClr>
            </a:pPr>
            <a:endParaRPr lang="it-IT" sz="900" dirty="0">
              <a:latin typeface="Arial Narrow"/>
              <a:cs typeface="Arial Narrow"/>
            </a:endParaRPr>
          </a:p>
          <a:p>
            <a:pPr>
              <a:buClr>
                <a:schemeClr val="tx2">
                  <a:lumMod val="75000"/>
                </a:schemeClr>
              </a:buClr>
            </a:pPr>
            <a:endParaRPr lang="it-IT" sz="900" dirty="0">
              <a:latin typeface="Arial Narrow"/>
              <a:cs typeface="Arial Narrow"/>
            </a:endParaRPr>
          </a:p>
          <a:p>
            <a:pPr>
              <a:buClr>
                <a:schemeClr val="tx2">
                  <a:lumMod val="75000"/>
                </a:schemeClr>
              </a:buClr>
            </a:pPr>
            <a:endParaRPr lang="it-IT" sz="900" dirty="0">
              <a:latin typeface="Arial Narrow"/>
              <a:cs typeface="Arial Narrow"/>
            </a:endParaRPr>
          </a:p>
          <a:p>
            <a:pPr>
              <a:buClr>
                <a:schemeClr val="tx2">
                  <a:lumMod val="75000"/>
                </a:schemeClr>
              </a:buClr>
            </a:pPr>
            <a:r>
              <a:rPr lang="it-IT" b="1" dirty="0">
                <a:solidFill>
                  <a:srgbClr val="1F497D"/>
                </a:solidFill>
                <a:latin typeface="Arial Narrow"/>
                <a:cs typeface="Arial Narrow"/>
              </a:rPr>
              <a:t>Eventuale sintomatologia dolorosa a carico della regione cervicale anteriore </a:t>
            </a:r>
            <a:r>
              <a:rPr lang="it-IT" sz="3000" dirty="0">
                <a:latin typeface="Arial Narrow"/>
                <a:cs typeface="Arial Narrow"/>
              </a:rPr>
              <a:t>(tiroidite subacuta; comparsa improvvisa di nodulo teso dolente: cisti emorragica)</a:t>
            </a:r>
            <a:endParaRPr lang="it-IT" dirty="0">
              <a:latin typeface="Arial Narrow"/>
              <a:cs typeface="Arial Narrow"/>
            </a:endParaRPr>
          </a:p>
          <a:p>
            <a:pPr>
              <a:buClr>
                <a:schemeClr val="tx2">
                  <a:lumMod val="75000"/>
                </a:schemeClr>
              </a:buClr>
            </a:pPr>
            <a:endParaRPr lang="it-IT" sz="900" dirty="0">
              <a:latin typeface="Arial Narrow"/>
              <a:cs typeface="Arial Narrow"/>
            </a:endParaRPr>
          </a:p>
          <a:p>
            <a:pPr>
              <a:buClr>
                <a:schemeClr val="tx2">
                  <a:lumMod val="75000"/>
                </a:schemeClr>
              </a:buClr>
            </a:pPr>
            <a:endParaRPr lang="it-IT" sz="900" dirty="0">
              <a:latin typeface="Arial Narrow"/>
              <a:cs typeface="Arial Narrow"/>
            </a:endParaRPr>
          </a:p>
          <a:p>
            <a:pPr>
              <a:buClr>
                <a:schemeClr val="tx2">
                  <a:lumMod val="75000"/>
                </a:schemeClr>
              </a:buClr>
            </a:pPr>
            <a:endParaRPr lang="it-IT" sz="900" dirty="0">
              <a:latin typeface="Arial Narrow"/>
              <a:cs typeface="Arial Narrow"/>
            </a:endParaRPr>
          </a:p>
          <a:p>
            <a:pPr>
              <a:buClr>
                <a:schemeClr val="tx2">
                  <a:lumMod val="75000"/>
                </a:schemeClr>
              </a:buClr>
            </a:pPr>
            <a:r>
              <a:rPr lang="it-IT" b="1" dirty="0">
                <a:solidFill>
                  <a:srgbClr val="1F497D"/>
                </a:solidFill>
                <a:latin typeface="Arial Narrow"/>
                <a:cs typeface="Arial Narrow"/>
              </a:rPr>
              <a:t>Sintomi da compressione/infiltrazione </a:t>
            </a:r>
            <a:r>
              <a:rPr lang="it-IT" sz="3000" dirty="0">
                <a:latin typeface="Arial Narrow"/>
                <a:cs typeface="Arial Narrow"/>
              </a:rPr>
              <a:t>(disfonia, tosse persistenti, disfagia, dispnea)</a:t>
            </a:r>
            <a:endParaRPr lang="it-IT" dirty="0">
              <a:latin typeface="Arial Narrow"/>
              <a:cs typeface="Arial Narrow"/>
            </a:endParaRPr>
          </a:p>
          <a:p>
            <a:pPr>
              <a:buClr>
                <a:schemeClr val="tx2">
                  <a:lumMod val="75000"/>
                </a:schemeClr>
              </a:buClr>
            </a:pPr>
            <a:endParaRPr lang="it-IT" sz="1100" dirty="0">
              <a:latin typeface="Arial Narrow"/>
              <a:cs typeface="Arial Narrow"/>
            </a:endParaRPr>
          </a:p>
          <a:p>
            <a:pPr>
              <a:buClr>
                <a:schemeClr val="tx2">
                  <a:lumMod val="75000"/>
                </a:schemeClr>
              </a:buClr>
            </a:pPr>
            <a:endParaRPr lang="it-IT" sz="1100" dirty="0">
              <a:latin typeface="Arial Narrow"/>
              <a:cs typeface="Arial Narrow"/>
            </a:endParaRPr>
          </a:p>
          <a:p>
            <a:pPr>
              <a:buClr>
                <a:schemeClr val="tx2">
                  <a:lumMod val="75000"/>
                </a:schemeClr>
              </a:buClr>
            </a:pPr>
            <a:r>
              <a:rPr lang="it-IT" b="1" dirty="0">
                <a:solidFill>
                  <a:srgbClr val="1F497D"/>
                </a:solidFill>
                <a:latin typeface="Arial Narrow"/>
                <a:cs typeface="Arial Narrow"/>
              </a:rPr>
              <a:t>Familiarità per Tireopatia o Carcinoma  tiroideo</a:t>
            </a:r>
          </a:p>
        </p:txBody>
      </p:sp>
    </p:spTree>
    <p:extLst>
      <p:ext uri="{BB962C8B-B14F-4D97-AF65-F5344CB8AC3E}">
        <p14:creationId xmlns:p14="http://schemas.microsoft.com/office/powerpoint/2010/main" xmlns="" val="3485942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chemeClr val="accent2"/>
            </a:solidFill>
          </a:ln>
        </p:spPr>
        <p:txBody>
          <a:bodyPr>
            <a:normAutofit/>
          </a:bodyPr>
          <a:lstStyle/>
          <a:p>
            <a:r>
              <a:rPr lang="it-IT" sz="6000" b="1" dirty="0" smtClean="0">
                <a:solidFill>
                  <a:schemeClr val="accent2"/>
                </a:solidFill>
                <a:latin typeface="Arial Narrow"/>
                <a:cs typeface="Arial Narrow"/>
              </a:rPr>
              <a:t>O</a:t>
            </a:r>
            <a:r>
              <a:rPr lang="it-IT" sz="5400" dirty="0" smtClean="0">
                <a:solidFill>
                  <a:schemeClr val="accent2"/>
                </a:solidFill>
                <a:latin typeface="Arial Narrow"/>
                <a:cs typeface="Arial Narrow"/>
              </a:rPr>
              <a:t>ggettività </a:t>
            </a:r>
            <a:endParaRPr lang="it-IT" sz="5400" dirty="0">
              <a:solidFill>
                <a:schemeClr val="accent2"/>
              </a:solidFill>
              <a:latin typeface="Arial Narrow"/>
              <a:cs typeface="Arial Narrow"/>
            </a:endParaRPr>
          </a:p>
        </p:txBody>
      </p:sp>
      <p:sp>
        <p:nvSpPr>
          <p:cNvPr id="3" name="Segnaposto contenuto 2"/>
          <p:cNvSpPr>
            <a:spLocks noGrp="1"/>
          </p:cNvSpPr>
          <p:nvPr>
            <p:ph idx="1"/>
          </p:nvPr>
        </p:nvSpPr>
        <p:spPr>
          <a:xfrm>
            <a:off x="181437" y="1208660"/>
            <a:ext cx="8791435" cy="5538419"/>
          </a:xfrm>
          <a:solidFill>
            <a:schemeClr val="accent2">
              <a:lumMod val="20000"/>
              <a:lumOff val="80000"/>
            </a:schemeClr>
          </a:solidFill>
        </p:spPr>
        <p:txBody>
          <a:bodyPr anchor="ctr">
            <a:normAutofit/>
          </a:bodyPr>
          <a:lstStyle/>
          <a:p>
            <a:pPr marL="0" indent="0">
              <a:buNone/>
            </a:pPr>
            <a:r>
              <a:rPr lang="it-IT" b="1" dirty="0">
                <a:solidFill>
                  <a:schemeClr val="accent2"/>
                </a:solidFill>
                <a:latin typeface="Arial Narrow"/>
                <a:cs typeface="Arial Narrow"/>
              </a:rPr>
              <a:t>E.O. della tiroide e generale</a:t>
            </a:r>
          </a:p>
          <a:p>
            <a:pPr marL="0" indent="0">
              <a:buNone/>
            </a:pPr>
            <a:endParaRPr lang="it-IT" sz="1000" dirty="0">
              <a:solidFill>
                <a:schemeClr val="tx2">
                  <a:lumMod val="75000"/>
                </a:schemeClr>
              </a:solidFill>
              <a:latin typeface="Arial Narrow"/>
              <a:cs typeface="Arial Narrow"/>
            </a:endParaRPr>
          </a:p>
          <a:p>
            <a:pPr>
              <a:buClr>
                <a:schemeClr val="tx2">
                  <a:lumMod val="75000"/>
                </a:schemeClr>
              </a:buClr>
            </a:pPr>
            <a:r>
              <a:rPr lang="it-IT" sz="2800" dirty="0">
                <a:latin typeface="Arial Narrow"/>
                <a:cs typeface="Arial Narrow"/>
              </a:rPr>
              <a:t>Nodulo singolo- Gozzo nodulare- Gozzo diffuso</a:t>
            </a:r>
          </a:p>
          <a:p>
            <a:pPr>
              <a:buClr>
                <a:schemeClr val="tx2">
                  <a:lumMod val="75000"/>
                </a:schemeClr>
              </a:buClr>
            </a:pPr>
            <a:endParaRPr lang="it-IT" sz="700" dirty="0">
              <a:latin typeface="Arial Narrow"/>
              <a:cs typeface="Arial Narrow"/>
            </a:endParaRPr>
          </a:p>
          <a:p>
            <a:pPr>
              <a:buClr>
                <a:schemeClr val="tx2">
                  <a:lumMod val="75000"/>
                </a:schemeClr>
              </a:buClr>
            </a:pPr>
            <a:r>
              <a:rPr lang="it-IT" sz="2800" dirty="0">
                <a:latin typeface="Arial Narrow"/>
                <a:cs typeface="Arial Narrow"/>
              </a:rPr>
              <a:t>Caratteristiche della tiroide o del nodulo/i </a:t>
            </a:r>
          </a:p>
          <a:p>
            <a:pPr marL="0" indent="0">
              <a:buClr>
                <a:schemeClr val="tx2">
                  <a:lumMod val="75000"/>
                </a:schemeClr>
              </a:buClr>
              <a:buNone/>
            </a:pPr>
            <a:r>
              <a:rPr lang="it-IT" sz="2800" dirty="0">
                <a:latin typeface="Arial Narrow"/>
                <a:cs typeface="Arial Narrow"/>
              </a:rPr>
              <a:t>	-dolenzia/dolorabilità</a:t>
            </a:r>
          </a:p>
          <a:p>
            <a:pPr marL="0" indent="0">
              <a:buClr>
                <a:schemeClr val="tx2">
                  <a:lumMod val="75000"/>
                </a:schemeClr>
              </a:buClr>
              <a:buNone/>
            </a:pPr>
            <a:r>
              <a:rPr lang="it-IT" sz="2800" dirty="0">
                <a:latin typeface="Arial Narrow"/>
                <a:cs typeface="Arial Narrow"/>
              </a:rPr>
              <a:t>	-consistenza </a:t>
            </a:r>
          </a:p>
          <a:p>
            <a:pPr marL="0" indent="0">
              <a:buClr>
                <a:schemeClr val="tx2">
                  <a:lumMod val="75000"/>
                </a:schemeClr>
              </a:buClr>
              <a:buNone/>
            </a:pPr>
            <a:r>
              <a:rPr lang="it-IT" sz="2800" dirty="0">
                <a:latin typeface="Arial Narrow"/>
                <a:cs typeface="Arial Narrow"/>
              </a:rPr>
              <a:t>	</a:t>
            </a:r>
            <a:r>
              <a:rPr lang="it-IT" sz="2800" dirty="0" smtClean="0">
                <a:latin typeface="Arial Narrow"/>
                <a:cs typeface="Arial Narrow"/>
              </a:rPr>
              <a:t>-</a:t>
            </a:r>
            <a:r>
              <a:rPr lang="it-IT" sz="2800" dirty="0">
                <a:latin typeface="Arial Narrow"/>
                <a:cs typeface="Arial Narrow"/>
              </a:rPr>
              <a:t>mobilità rispetto ai piani superficiali/profondi</a:t>
            </a:r>
          </a:p>
          <a:p>
            <a:pPr>
              <a:buClr>
                <a:schemeClr val="tx2">
                  <a:lumMod val="75000"/>
                </a:schemeClr>
              </a:buClr>
            </a:pPr>
            <a:endParaRPr lang="it-IT" sz="700" dirty="0">
              <a:latin typeface="Arial Narrow"/>
              <a:cs typeface="Arial Narrow"/>
            </a:endParaRPr>
          </a:p>
          <a:p>
            <a:pPr>
              <a:buClr>
                <a:schemeClr val="tx2">
                  <a:lumMod val="75000"/>
                </a:schemeClr>
              </a:buClr>
            </a:pPr>
            <a:endParaRPr lang="it-IT" sz="700" dirty="0">
              <a:latin typeface="Arial Narrow"/>
              <a:cs typeface="Arial Narrow"/>
            </a:endParaRPr>
          </a:p>
          <a:p>
            <a:pPr>
              <a:buClr>
                <a:schemeClr val="tx2">
                  <a:lumMod val="75000"/>
                </a:schemeClr>
              </a:buClr>
            </a:pPr>
            <a:r>
              <a:rPr lang="it-IT" sz="2800" dirty="0" err="1">
                <a:latin typeface="Arial Narrow"/>
                <a:cs typeface="Arial Narrow"/>
              </a:rPr>
              <a:t>Linfoadenopatia</a:t>
            </a:r>
            <a:r>
              <a:rPr lang="it-IT" sz="2800" dirty="0">
                <a:latin typeface="Arial Narrow"/>
                <a:cs typeface="Arial Narrow"/>
              </a:rPr>
              <a:t> laterocervicale-</a:t>
            </a:r>
            <a:r>
              <a:rPr lang="it-IT" sz="2800" dirty="0" err="1">
                <a:latin typeface="Arial Narrow"/>
                <a:cs typeface="Arial Narrow"/>
              </a:rPr>
              <a:t>sovraclaveare</a:t>
            </a:r>
            <a:r>
              <a:rPr lang="it-IT" sz="2800" dirty="0">
                <a:latin typeface="Arial Narrow"/>
                <a:cs typeface="Arial Narrow"/>
              </a:rPr>
              <a:t> associata</a:t>
            </a:r>
          </a:p>
          <a:p>
            <a:pPr>
              <a:buClr>
                <a:schemeClr val="tx2">
                  <a:lumMod val="75000"/>
                </a:schemeClr>
              </a:buClr>
            </a:pPr>
            <a:endParaRPr lang="it-IT" sz="700" dirty="0">
              <a:latin typeface="Arial Narrow"/>
              <a:cs typeface="Arial Narrow"/>
            </a:endParaRPr>
          </a:p>
          <a:p>
            <a:pPr>
              <a:buClr>
                <a:schemeClr val="tx2">
                  <a:lumMod val="75000"/>
                </a:schemeClr>
              </a:buClr>
            </a:pPr>
            <a:r>
              <a:rPr lang="it-IT" sz="2800" dirty="0">
                <a:latin typeface="Arial Narrow"/>
                <a:cs typeface="Arial Narrow"/>
              </a:rPr>
              <a:t>Stabilità cardiovascolare  (PA-FC) (aritmie?</a:t>
            </a:r>
            <a:r>
              <a:rPr lang="it-IT" sz="2800" dirty="0" smtClean="0">
                <a:latin typeface="Arial Narrow"/>
                <a:cs typeface="Arial Narrow"/>
              </a:rPr>
              <a:t>)</a:t>
            </a:r>
            <a:endParaRPr lang="it-IT" sz="2800" dirty="0">
              <a:latin typeface="Arial Narrow"/>
              <a:cs typeface="Arial Narrow"/>
            </a:endParaRPr>
          </a:p>
        </p:txBody>
      </p:sp>
    </p:spTree>
    <p:extLst>
      <p:ext uri="{BB962C8B-B14F-4D97-AF65-F5344CB8AC3E}">
        <p14:creationId xmlns:p14="http://schemas.microsoft.com/office/powerpoint/2010/main" xmlns="" val="2759411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267488"/>
            <a:ext cx="8786842" cy="857256"/>
          </a:xfrm>
        </p:spPr>
        <p:txBody>
          <a:bodyPr>
            <a:noAutofit/>
          </a:bodyPr>
          <a:lstStyle/>
          <a:p>
            <a:pPr algn="ctr"/>
            <a:r>
              <a:rPr lang="it-IT" sz="4000" b="1" dirty="0" smtClean="0">
                <a:solidFill>
                  <a:srgbClr val="00CCFF"/>
                </a:solidFill>
                <a:latin typeface="Arial Narrow"/>
                <a:cs typeface="Arial Narrow"/>
              </a:rPr>
              <a:t>Nodulo Tiroideo</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 Individuare i fattori di Rischio di Malignità</a:t>
            </a:r>
            <a:endParaRPr lang="it-IT" sz="4000" b="1" dirty="0">
              <a:solidFill>
                <a:srgbClr val="00CCFF"/>
              </a:solidFill>
              <a:latin typeface="Arial Narrow"/>
              <a:cs typeface="Arial Narrow"/>
            </a:endParaRPr>
          </a:p>
        </p:txBody>
      </p:sp>
      <p:sp>
        <p:nvSpPr>
          <p:cNvPr id="2" name="Segnaposto contenuto 1"/>
          <p:cNvSpPr>
            <a:spLocks noGrp="1"/>
          </p:cNvSpPr>
          <p:nvPr>
            <p:ph idx="1"/>
          </p:nvPr>
        </p:nvSpPr>
        <p:spPr>
          <a:xfrm>
            <a:off x="285720" y="1484784"/>
            <a:ext cx="8572560" cy="5286388"/>
          </a:xfrm>
          <a:solidFill>
            <a:srgbClr val="F2F2F2"/>
          </a:solidFill>
        </p:spPr>
        <p:txBody>
          <a:bodyPr anchor="ctr">
            <a:normAutofit fontScale="92500" lnSpcReduction="20000"/>
          </a:bodyPr>
          <a:lstStyle/>
          <a:p>
            <a:pPr>
              <a:buClr>
                <a:schemeClr val="tx2">
                  <a:lumMod val="75000"/>
                </a:schemeClr>
              </a:buClr>
            </a:pPr>
            <a:r>
              <a:rPr lang="it-IT" sz="2600" dirty="0" smtClean="0">
                <a:latin typeface="Arial Narrow"/>
                <a:cs typeface="Arial Narrow"/>
              </a:rPr>
              <a:t>Età di insorgenza &lt;14 o &gt; 70 anni</a:t>
            </a:r>
          </a:p>
          <a:p>
            <a:pPr>
              <a:buClr>
                <a:schemeClr val="tx2">
                  <a:lumMod val="75000"/>
                </a:schemeClr>
              </a:buClr>
            </a:pPr>
            <a:r>
              <a:rPr lang="it-IT" sz="2600" dirty="0" smtClean="0">
                <a:latin typeface="Arial Narrow"/>
                <a:cs typeface="Arial Narrow"/>
              </a:rPr>
              <a:t>Sesso Maschile</a:t>
            </a:r>
          </a:p>
          <a:p>
            <a:pPr>
              <a:buClr>
                <a:schemeClr val="tx2">
                  <a:lumMod val="75000"/>
                </a:schemeClr>
              </a:buClr>
            </a:pPr>
            <a:r>
              <a:rPr lang="it-IT" sz="2600" dirty="0" smtClean="0">
                <a:latin typeface="Arial Narrow"/>
                <a:cs typeface="Arial Narrow"/>
              </a:rPr>
              <a:t>Familiarità per carcinoma tiroideo  (</a:t>
            </a:r>
            <a:r>
              <a:rPr lang="it-IT" sz="2600" u="sng" dirty="0" smtClean="0">
                <a:latin typeface="Arial Narrow"/>
                <a:cs typeface="Arial Narrow"/>
              </a:rPr>
              <a:t>Carcinoma Midollare</a:t>
            </a:r>
            <a:r>
              <a:rPr lang="it-IT" sz="2600" dirty="0" smtClean="0">
                <a:latin typeface="Arial Narrow"/>
                <a:cs typeface="Arial Narrow"/>
              </a:rPr>
              <a:t>)</a:t>
            </a:r>
          </a:p>
          <a:p>
            <a:pPr>
              <a:buClr>
                <a:schemeClr val="tx2">
                  <a:lumMod val="75000"/>
                </a:schemeClr>
              </a:buClr>
            </a:pPr>
            <a:r>
              <a:rPr lang="it-IT" sz="2600" dirty="0" smtClean="0">
                <a:latin typeface="Arial Narrow"/>
                <a:cs typeface="Arial Narrow"/>
              </a:rPr>
              <a:t>Pregressa radioterapia testa/collo (linfomi)</a:t>
            </a:r>
          </a:p>
          <a:p>
            <a:pPr>
              <a:buClr>
                <a:schemeClr val="tx2">
                  <a:lumMod val="75000"/>
                </a:schemeClr>
              </a:buClr>
            </a:pPr>
            <a:r>
              <a:rPr lang="it-IT" sz="2600" dirty="0" smtClean="0">
                <a:latin typeface="Arial Narrow"/>
                <a:cs typeface="Arial Narrow"/>
              </a:rPr>
              <a:t>Esposizione sistemica a radiazioni: terapeutica (trapianto midollo) o accidentale (disastri ambientali Chernobyl)</a:t>
            </a:r>
          </a:p>
          <a:p>
            <a:pPr>
              <a:buClr>
                <a:schemeClr val="tx2">
                  <a:lumMod val="75000"/>
                </a:schemeClr>
              </a:buClr>
            </a:pPr>
            <a:r>
              <a:rPr lang="it-IT" sz="2600" dirty="0" smtClean="0">
                <a:latin typeface="Arial Narrow"/>
                <a:cs typeface="Arial Narrow"/>
              </a:rPr>
              <a:t>Anamnesi positiva per neoplasia (2% metastasi </a:t>
            </a:r>
            <a:r>
              <a:rPr lang="it-IT" sz="2600" dirty="0" err="1" smtClean="0">
                <a:latin typeface="Arial Narrow"/>
                <a:cs typeface="Arial Narrow"/>
              </a:rPr>
              <a:t>intratiroidee</a:t>
            </a:r>
            <a:r>
              <a:rPr lang="it-IT" sz="2600" dirty="0" smtClean="0">
                <a:latin typeface="Arial Narrow"/>
                <a:cs typeface="Arial Narrow"/>
              </a:rPr>
              <a:t>: rene-mammella- melanoma)</a:t>
            </a:r>
          </a:p>
          <a:p>
            <a:pPr>
              <a:buClr>
                <a:schemeClr val="tx2">
                  <a:lumMod val="75000"/>
                </a:schemeClr>
              </a:buClr>
            </a:pPr>
            <a:r>
              <a:rPr lang="it-IT" sz="2600" dirty="0" smtClean="0">
                <a:latin typeface="Arial Narrow"/>
                <a:cs typeface="Arial Narrow"/>
              </a:rPr>
              <a:t>Rapido accrescimento (settimane-mesi)</a:t>
            </a:r>
          </a:p>
          <a:p>
            <a:pPr>
              <a:buClr>
                <a:schemeClr val="tx2">
                  <a:lumMod val="75000"/>
                </a:schemeClr>
              </a:buClr>
            </a:pPr>
            <a:r>
              <a:rPr lang="it-IT" sz="2600" dirty="0" err="1" smtClean="0">
                <a:latin typeface="Arial Narrow"/>
                <a:cs typeface="Arial Narrow"/>
              </a:rPr>
              <a:t>Tosse-disfonia-disfagia</a:t>
            </a:r>
            <a:r>
              <a:rPr lang="it-IT" sz="2600" dirty="0" smtClean="0">
                <a:latin typeface="Arial Narrow"/>
                <a:cs typeface="Arial Narrow"/>
              </a:rPr>
              <a:t> progressivi e persistenti (se non si accompagnano a voluminosi gozzi)</a:t>
            </a:r>
            <a:endParaRPr lang="it-IT" sz="2600" dirty="0" smtClean="0">
              <a:solidFill>
                <a:schemeClr val="tx2">
                  <a:lumMod val="75000"/>
                </a:schemeClr>
              </a:solidFill>
              <a:latin typeface="Arial Narrow"/>
              <a:cs typeface="Arial Narrow"/>
            </a:endParaRPr>
          </a:p>
          <a:p>
            <a:pPr>
              <a:buClr>
                <a:schemeClr val="tx2">
                  <a:lumMod val="75000"/>
                </a:schemeClr>
              </a:buClr>
            </a:pPr>
            <a:r>
              <a:rPr lang="it-IT" sz="2600" dirty="0" smtClean="0">
                <a:latin typeface="Arial Narrow"/>
                <a:cs typeface="Arial Narrow"/>
              </a:rPr>
              <a:t>Consistenza aumentata/duro lignea</a:t>
            </a:r>
          </a:p>
          <a:p>
            <a:pPr>
              <a:buClr>
                <a:schemeClr val="tx2">
                  <a:lumMod val="75000"/>
                </a:schemeClr>
              </a:buClr>
            </a:pPr>
            <a:r>
              <a:rPr lang="it-IT" sz="2600" dirty="0" smtClean="0">
                <a:latin typeface="Arial Narrow"/>
                <a:cs typeface="Arial Narrow"/>
              </a:rPr>
              <a:t>Fissità </a:t>
            </a:r>
          </a:p>
          <a:p>
            <a:pPr>
              <a:buClr>
                <a:schemeClr val="tx2">
                  <a:lumMod val="75000"/>
                </a:schemeClr>
              </a:buClr>
            </a:pPr>
            <a:r>
              <a:rPr lang="it-IT" sz="2600" dirty="0" smtClean="0">
                <a:latin typeface="Arial Narrow"/>
                <a:cs typeface="Arial Narrow"/>
              </a:rPr>
              <a:t>Concomitante </a:t>
            </a:r>
            <a:r>
              <a:rPr lang="it-IT" sz="2600" dirty="0" err="1" smtClean="0">
                <a:latin typeface="Arial Narrow"/>
                <a:cs typeface="Arial Narrow"/>
              </a:rPr>
              <a:t>linfoadenopatia</a:t>
            </a:r>
            <a:r>
              <a:rPr lang="it-IT" sz="2600" dirty="0" smtClean="0">
                <a:latin typeface="Arial Narrow"/>
                <a:cs typeface="Arial Narrow"/>
              </a:rPr>
              <a:t> laterocervicale/</a:t>
            </a:r>
            <a:r>
              <a:rPr lang="it-IT" sz="2600" dirty="0" err="1" smtClean="0">
                <a:latin typeface="Arial Narrow"/>
                <a:cs typeface="Arial Narrow"/>
              </a:rPr>
              <a:t>sovraclaveare</a:t>
            </a:r>
            <a:endParaRPr lang="it-IT" sz="1800" dirty="0">
              <a:latin typeface="Arial Narrow"/>
              <a:cs typeface="Arial Narrow"/>
            </a:endParaRPr>
          </a:p>
        </p:txBody>
      </p:sp>
    </p:spTree>
    <p:extLst>
      <p:ext uri="{BB962C8B-B14F-4D97-AF65-F5344CB8AC3E}">
        <p14:creationId xmlns:p14="http://schemas.microsoft.com/office/powerpoint/2010/main" xmlns="" val="1595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additive="base">
                                        <p:cTn id="5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 calcmode="lin" valueType="num">
                                      <p:cBhvr additive="base">
                                        <p:cTn id="6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 calcmode="lin" valueType="num">
                                      <p:cBhvr additive="base">
                                        <p:cTn id="6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0" end="10"/>
                                            </p:txEl>
                                          </p:spTgt>
                                        </p:tgtEl>
                                        <p:attrNameLst>
                                          <p:attrName>style.visibility</p:attrName>
                                        </p:attrNameLst>
                                      </p:cBhvr>
                                      <p:to>
                                        <p:strVal val="visible"/>
                                      </p:to>
                                    </p:set>
                                    <p:anim calcmode="lin" valueType="num">
                                      <p:cBhvr additive="base">
                                        <p:cTn id="7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6698"/>
            <a:ext cx="9144000" cy="973169"/>
          </a:xfrm>
          <a:solidFill>
            <a:srgbClr val="00CCFF">
              <a:alpha val="51000"/>
            </a:srgbClr>
          </a:solidFill>
        </p:spPr>
        <p:txBody>
          <a:bodyPr/>
          <a:lstStyle/>
          <a:p>
            <a:r>
              <a:rPr lang="it-IT" b="1" dirty="0" smtClean="0">
                <a:latin typeface="Arial Narrow"/>
                <a:cs typeface="Arial Narrow"/>
              </a:rPr>
              <a:t>GIULIANA</a:t>
            </a:r>
            <a:endParaRPr lang="it-IT" b="1" dirty="0">
              <a:latin typeface="Arial Narrow"/>
              <a:cs typeface="Arial Narrow"/>
            </a:endParaRPr>
          </a:p>
        </p:txBody>
      </p:sp>
      <p:pic>
        <p:nvPicPr>
          <p:cNvPr id="7" name="Immagine 6" descr="sovp.png"/>
          <p:cNvPicPr>
            <a:picLocks noChangeAspect="1"/>
          </p:cNvPicPr>
          <p:nvPr/>
        </p:nvPicPr>
        <p:blipFill rotWithShape="1">
          <a:blip r:embed="rId2">
            <a:extLst>
              <a:ext uri="{28A0092B-C50C-407E-A947-70E740481C1C}">
                <a14:useLocalDpi xmlns:a14="http://schemas.microsoft.com/office/drawing/2010/main" xmlns="" val="0"/>
              </a:ext>
            </a:extLst>
          </a:blip>
          <a:srcRect t="31878" b="39510"/>
          <a:stretch/>
        </p:blipFill>
        <p:spPr>
          <a:xfrm>
            <a:off x="0" y="1134535"/>
            <a:ext cx="9144000" cy="5638800"/>
          </a:xfrm>
          <a:prstGeom prst="rect">
            <a:avLst/>
          </a:prstGeom>
        </p:spPr>
      </p:pic>
      <p:sp>
        <p:nvSpPr>
          <p:cNvPr id="8" name="CasellaDiTesto 7"/>
          <p:cNvSpPr txBox="1"/>
          <p:nvPr/>
        </p:nvSpPr>
        <p:spPr>
          <a:xfrm>
            <a:off x="1439334" y="1384051"/>
            <a:ext cx="6722534" cy="1852815"/>
          </a:xfrm>
          <a:prstGeom prst="rect">
            <a:avLst/>
          </a:prstGeom>
          <a:solidFill>
            <a:schemeClr val="bg1"/>
          </a:solidFill>
        </p:spPr>
        <p:txBody>
          <a:bodyPr wrap="square" rtlCol="0">
            <a:spAutoFit/>
          </a:bodyPr>
          <a:lstStyle/>
          <a:p>
            <a:pPr>
              <a:lnSpc>
                <a:spcPct val="120000"/>
              </a:lnSpc>
              <a:buClr>
                <a:schemeClr val="tx2">
                  <a:lumMod val="75000"/>
                </a:schemeClr>
              </a:buClr>
            </a:pPr>
            <a:r>
              <a:rPr lang="it-IT" sz="2400" dirty="0">
                <a:latin typeface="Arial Narrow"/>
                <a:cs typeface="Arial Narrow"/>
              </a:rPr>
              <a:t>Donna 65 aa</a:t>
            </a:r>
          </a:p>
          <a:p>
            <a:pPr>
              <a:lnSpc>
                <a:spcPct val="120000"/>
              </a:lnSpc>
              <a:buClr>
                <a:schemeClr val="tx2">
                  <a:lumMod val="75000"/>
                </a:schemeClr>
              </a:buClr>
            </a:pPr>
            <a:r>
              <a:rPr lang="it-IT" sz="2400" dirty="0">
                <a:latin typeface="Arial Narrow"/>
                <a:cs typeface="Arial Narrow"/>
              </a:rPr>
              <a:t>Familiarità per gozzo</a:t>
            </a:r>
          </a:p>
          <a:p>
            <a:pPr>
              <a:lnSpc>
                <a:spcPct val="120000"/>
              </a:lnSpc>
              <a:buClr>
                <a:schemeClr val="tx2">
                  <a:lumMod val="75000"/>
                </a:schemeClr>
              </a:buClr>
            </a:pPr>
            <a:r>
              <a:rPr lang="it-IT" sz="2400" dirty="0">
                <a:latin typeface="Arial Narrow"/>
                <a:cs typeface="Arial Narrow"/>
              </a:rPr>
              <a:t>Riscontro incidentale</a:t>
            </a:r>
          </a:p>
          <a:p>
            <a:pPr>
              <a:lnSpc>
                <a:spcPct val="120000"/>
              </a:lnSpc>
              <a:buClr>
                <a:schemeClr val="tx2">
                  <a:lumMod val="75000"/>
                </a:schemeClr>
              </a:buClr>
            </a:pPr>
            <a:r>
              <a:rPr lang="it-IT" sz="2400" dirty="0">
                <a:latin typeface="Arial Narrow"/>
                <a:cs typeface="Arial Narrow"/>
              </a:rPr>
              <a:t>Asintomatica</a:t>
            </a:r>
          </a:p>
        </p:txBody>
      </p:sp>
      <p:sp>
        <p:nvSpPr>
          <p:cNvPr id="10" name="CasellaDiTesto 9"/>
          <p:cNvSpPr txBox="1"/>
          <p:nvPr/>
        </p:nvSpPr>
        <p:spPr>
          <a:xfrm>
            <a:off x="1439334" y="4118735"/>
            <a:ext cx="6722534" cy="1421928"/>
          </a:xfrm>
          <a:prstGeom prst="rect">
            <a:avLst/>
          </a:prstGeom>
          <a:solidFill>
            <a:schemeClr val="bg1"/>
          </a:solidFill>
        </p:spPr>
        <p:txBody>
          <a:bodyPr wrap="square" rtlCol="0">
            <a:spAutoFit/>
          </a:bodyPr>
          <a:lstStyle/>
          <a:p>
            <a:pPr>
              <a:lnSpc>
                <a:spcPct val="120000"/>
              </a:lnSpc>
              <a:buClr>
                <a:schemeClr val="tx2">
                  <a:lumMod val="75000"/>
                </a:schemeClr>
              </a:buClr>
            </a:pPr>
            <a:r>
              <a:rPr lang="it-IT" sz="2400" dirty="0" smtClean="0">
                <a:latin typeface="Arial Narrow"/>
                <a:cs typeface="Arial Narrow"/>
              </a:rPr>
              <a:t>Non evidenza di lesioni nodulari palpabili, dubbio   ingrandimento lobo tiroideo destro.</a:t>
            </a:r>
          </a:p>
          <a:p>
            <a:pPr>
              <a:lnSpc>
                <a:spcPct val="120000"/>
              </a:lnSpc>
              <a:buClr>
                <a:schemeClr val="tx2">
                  <a:lumMod val="75000"/>
                </a:schemeClr>
              </a:buClr>
            </a:pPr>
            <a:r>
              <a:rPr lang="it-IT" sz="2400" dirty="0" smtClean="0">
                <a:latin typeface="Arial Narrow"/>
                <a:cs typeface="Arial Narrow"/>
              </a:rPr>
              <a:t>Non </a:t>
            </a:r>
            <a:r>
              <a:rPr lang="it-IT" sz="2400" dirty="0" err="1">
                <a:latin typeface="Arial Narrow"/>
                <a:cs typeface="Arial Narrow"/>
              </a:rPr>
              <a:t>linfoadenopatie</a:t>
            </a:r>
            <a:r>
              <a:rPr lang="it-IT" sz="2400" dirty="0">
                <a:latin typeface="Arial Narrow"/>
                <a:cs typeface="Arial Narrow"/>
              </a:rPr>
              <a:t> laterocervicali né </a:t>
            </a:r>
            <a:r>
              <a:rPr lang="it-IT" sz="2400" dirty="0" err="1" smtClean="0">
                <a:latin typeface="Arial Narrow"/>
                <a:cs typeface="Arial Narrow"/>
              </a:rPr>
              <a:t>sovraclaveari</a:t>
            </a:r>
            <a:endParaRPr lang="it-IT" sz="2400" dirty="0">
              <a:latin typeface="Arial Narrow"/>
              <a:cs typeface="Arial Narrow"/>
            </a:endParaRPr>
          </a:p>
        </p:txBody>
      </p:sp>
    </p:spTree>
    <p:extLst>
      <p:ext uri="{BB962C8B-B14F-4D97-AF65-F5344CB8AC3E}">
        <p14:creationId xmlns:p14="http://schemas.microsoft.com/office/powerpoint/2010/main" xmlns="" val="1206742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488</TotalTime>
  <Words>2889</Words>
  <Application>Microsoft Office PowerPoint</Application>
  <PresentationFormat>Presentazione su schermo (4:3)</PresentationFormat>
  <Paragraphs>449</Paragraphs>
  <Slides>49</Slides>
  <Notes>16</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49</vt:i4>
      </vt:variant>
    </vt:vector>
  </HeadingPairs>
  <TitlesOfParts>
    <vt:vector size="51" baseType="lpstr">
      <vt:lpstr>Tema di Office</vt:lpstr>
      <vt:lpstr>Fotografia di Photo Editor</vt:lpstr>
      <vt:lpstr>Diapositiva 1</vt:lpstr>
      <vt:lpstr>I SESSIONE: TESTA</vt:lpstr>
      <vt:lpstr>Diapositiva 3</vt:lpstr>
      <vt:lpstr>GIULIANA 65 aa</vt:lpstr>
      <vt:lpstr>Dimensione del problema:</vt:lpstr>
      <vt:lpstr>Soggettività </vt:lpstr>
      <vt:lpstr>Oggettività </vt:lpstr>
      <vt:lpstr>Nodulo Tiroideo  Individuare i fattori di Rischio di Malignità</vt:lpstr>
      <vt:lpstr>GIULIANA</vt:lpstr>
      <vt:lpstr>Piano d’azione </vt:lpstr>
      <vt:lpstr>Domande al clinico</vt:lpstr>
      <vt:lpstr>Diapositiva 12</vt:lpstr>
      <vt:lpstr>Domande al Clinico</vt:lpstr>
      <vt:lpstr>Domande al Clinico</vt:lpstr>
      <vt:lpstr>Domande al Clinico</vt:lpstr>
      <vt:lpstr>Diapositiva 16</vt:lpstr>
      <vt:lpstr>Domande al Clinico</vt:lpstr>
      <vt:lpstr>Diapositiva 18</vt:lpstr>
      <vt:lpstr>Calcitonina aumentata: Falsi Positivi</vt:lpstr>
      <vt:lpstr>Diapositiva 20</vt:lpstr>
      <vt:lpstr>Diapositiva 21</vt:lpstr>
      <vt:lpstr>SCINTIGRAFIA TIROIDEA</vt:lpstr>
      <vt:lpstr>SCINTIGRAFIA TIROIDEA Indicazioni</vt:lpstr>
      <vt:lpstr>SCINTIGRAFIA TIROIDEA  Da non effettuare se:</vt:lpstr>
      <vt:lpstr>SCINTIGRAFIA TIROIDEA il nodulo caldo</vt:lpstr>
      <vt:lpstr>SCINTIGRAFIA TIROIDEA il nodulo caldo</vt:lpstr>
      <vt:lpstr>SCINTIGRAFIA TIROIDEA il nodulo caldo</vt:lpstr>
      <vt:lpstr>SCINTIGRAFIA TIROIDEA il nodulo caldo</vt:lpstr>
      <vt:lpstr>PET: il nodulo  caldo</vt:lpstr>
      <vt:lpstr>SCINTIGRAFIA TIROIDEA il nodulo freddo</vt:lpstr>
      <vt:lpstr>SCINTIGRAFIA TIROIDEA il nodulo freddo</vt:lpstr>
      <vt:lpstr>SCINTIGRAFIA TIROIDEA il nodulo freddo</vt:lpstr>
      <vt:lpstr>SCINTIGRAFIA TIROIDEA il nodulo freddo</vt:lpstr>
      <vt:lpstr>SCINTIGRAFIA TIROIDEA il nodulo freddo</vt:lpstr>
      <vt:lpstr>SCINTIGRAFIA TIROIDEA il nodulo freddo</vt:lpstr>
      <vt:lpstr>Diapositiva 36</vt:lpstr>
      <vt:lpstr>Diapositiva 37</vt:lpstr>
      <vt:lpstr>Diapositiva 38</vt:lpstr>
      <vt:lpstr>Diapositiva 39</vt:lpstr>
      <vt:lpstr>ECOGRAFIA: FNAC quando? </vt:lpstr>
      <vt:lpstr>ECOGRAFIA: FNAC quando? </vt:lpstr>
      <vt:lpstr>ECOGRAFIA</vt:lpstr>
      <vt:lpstr>Diapositiva 43</vt:lpstr>
      <vt:lpstr>REFERTO DEL CITOASPIRATO</vt:lpstr>
      <vt:lpstr>Diapositiva 45</vt:lpstr>
      <vt:lpstr>Diapositiva 46</vt:lpstr>
      <vt:lpstr>Diapositiva 47</vt:lpstr>
      <vt:lpstr>Diapositiva 48</vt:lpstr>
      <vt:lpstr>TAKE HOME MESSAGES: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Francesca Caselani</dc:creator>
  <cp:lastModifiedBy>Elvira</cp:lastModifiedBy>
  <cp:revision>92</cp:revision>
  <dcterms:created xsi:type="dcterms:W3CDTF">2013-03-17T12:58:42Z</dcterms:created>
  <dcterms:modified xsi:type="dcterms:W3CDTF">2013-03-26T15:12:17Z</dcterms:modified>
</cp:coreProperties>
</file>