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5B563-129F-43B9-9356-7B08B1E32D98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42C37-CCAC-45D6-889C-2D2D8CA6E8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2944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smtClean="0"/>
              <a:t>E’ importante utilizzare una terminologia universale così da comunicare che le informazioni riguardanti il trattamento. C’è accordo internazionale riguardo ai termini utilizzati in questa presentazione.</a:t>
            </a:r>
          </a:p>
        </p:txBody>
      </p:sp>
      <p:sp>
        <p:nvSpPr>
          <p:cNvPr id="204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7E1F57D4-407D-4646-8860-32016E9A1E69}" type="slidenum">
              <a:rPr lang="it-IT">
                <a:solidFill>
                  <a:prstClr val="black"/>
                </a:solidFill>
              </a:rPr>
              <a:pPr/>
              <a:t>13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37A4-8E52-4DDD-9F18-39766AAABCF8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B8AE-A878-4F57-95A1-3FC10F9A86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8868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37A4-8E52-4DDD-9F18-39766AAABCF8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B8AE-A878-4F57-95A1-3FC10F9A86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2305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37A4-8E52-4DDD-9F18-39766AAABCF8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B8AE-A878-4F57-95A1-3FC10F9A86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5682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37A4-8E52-4DDD-9F18-39766AAABCF8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B8AE-A878-4F57-95A1-3FC10F9A86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325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37A4-8E52-4DDD-9F18-39766AAABCF8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B8AE-A878-4F57-95A1-3FC10F9A86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219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37A4-8E52-4DDD-9F18-39766AAABCF8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B8AE-A878-4F57-95A1-3FC10F9A86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8062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37A4-8E52-4DDD-9F18-39766AAABCF8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B8AE-A878-4F57-95A1-3FC10F9A86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5786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37A4-8E52-4DDD-9F18-39766AAABCF8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B8AE-A878-4F57-95A1-3FC10F9A86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320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37A4-8E52-4DDD-9F18-39766AAABCF8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B8AE-A878-4F57-95A1-3FC10F9A86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1582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37A4-8E52-4DDD-9F18-39766AAABCF8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B8AE-A878-4F57-95A1-3FC10F9A86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7881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37A4-8E52-4DDD-9F18-39766AAABCF8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B8AE-A878-4F57-95A1-3FC10F9A86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9907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737A4-8E52-4DDD-9F18-39766AAABCF8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EB8AE-A878-4F57-95A1-3FC10F9A86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319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it/url?sa=i&amp;rct=j&amp;q=&amp;esrc=s&amp;frm=1&amp;source=images&amp;cd=&amp;docid=vBPqfbUniZtr0M&amp;tbnid=rWt3plsGCFeInM:&amp;ved=0CAUQjRw&amp;url=http://orgoglio-e-dignita.blogspot.com/2013/07/maestre-denunciate-bimba-si-fa-la-pipi.html&amp;ei=D5knUqv9DMnVswaU4YGICg&amp;bvm=bv.51495398,d.ZGU&amp;psig=AFQjCNFfqixjzwkB4EeejlHQK2SX9rleVg&amp;ust=137841311854904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www.aicpuglia.it/joomla/index.php?option=com_content&amp;view=article&amp;id=58&amp;Itemid=213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jpe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puta.it/blog/2011/08/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fisica.unisa.it/alfonso.romano/images/dubbi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5"/>
            <a:ext cx="7244816" cy="527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130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2924944"/>
            <a:ext cx="7918450" cy="3312344"/>
          </a:xfrm>
        </p:spPr>
        <p:txBody>
          <a:bodyPr/>
          <a:lstStyle/>
          <a:p>
            <a:pPr algn="ctr">
              <a:buFontTx/>
              <a:buNone/>
            </a:pPr>
            <a:r>
              <a:rPr lang="it-IT" sz="3600" b="1" dirty="0">
                <a:latin typeface="Arial Narrow" pitchFamily="34" charset="0"/>
              </a:rPr>
              <a:t> </a:t>
            </a:r>
            <a:endParaRPr lang="it-IT" dirty="0">
              <a:latin typeface="Arial Narrow" pitchFamily="34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251520" y="2004054"/>
            <a:ext cx="4608512" cy="3888432"/>
            <a:chOff x="251520" y="2004054"/>
            <a:chExt cx="4608512" cy="3888432"/>
          </a:xfrm>
        </p:grpSpPr>
        <p:sp>
          <p:nvSpPr>
            <p:cNvPr id="2" name="Ovale 1"/>
            <p:cNvSpPr/>
            <p:nvPr/>
          </p:nvSpPr>
          <p:spPr>
            <a:xfrm>
              <a:off x="251520" y="2004054"/>
              <a:ext cx="4608512" cy="38884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6148" name="Text Box 20"/>
            <p:cNvSpPr txBox="1">
              <a:spLocks noChangeArrowheads="1"/>
            </p:cNvSpPr>
            <p:nvPr/>
          </p:nvSpPr>
          <p:spPr bwMode="auto">
            <a:xfrm>
              <a:off x="395536" y="2708920"/>
              <a:ext cx="4172072" cy="267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buClr>
                  <a:srgbClr val="FF0000"/>
                </a:buClr>
              </a:pPr>
              <a:r>
                <a:rPr lang="it-IT" sz="2400" i="1" dirty="0" smtClean="0"/>
                <a:t>ICCS 2007</a:t>
              </a:r>
            </a:p>
            <a:p>
              <a:pPr marL="342900" indent="-342900"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it-IT" sz="2400" i="1" u="sng" dirty="0" smtClean="0"/>
                <a:t>Incontinenza </a:t>
              </a:r>
              <a:r>
                <a:rPr lang="it-IT" sz="2400" i="1" u="sng" dirty="0"/>
                <a:t>diurna </a:t>
              </a:r>
              <a:r>
                <a:rPr lang="it-IT" sz="2400" i="1" dirty="0" smtClean="0"/>
                <a:t> </a:t>
              </a:r>
              <a:endParaRPr lang="it-IT" sz="2400" u="sng" dirty="0" smtClean="0"/>
            </a:p>
            <a:p>
              <a:pPr algn="ctr">
                <a:buClr>
                  <a:srgbClr val="FF0000"/>
                </a:buClr>
              </a:pPr>
              <a:endParaRPr lang="it-IT" sz="2400" u="sng" dirty="0" smtClean="0"/>
            </a:p>
            <a:p>
              <a:pPr marL="342900" indent="-342900"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it-IT" sz="2400" i="1" u="sng" dirty="0" smtClean="0"/>
                <a:t>Enuresi</a:t>
              </a:r>
              <a:r>
                <a:rPr lang="it-IT" sz="2400" dirty="0" smtClean="0"/>
                <a:t>  </a:t>
              </a:r>
            </a:p>
            <a:p>
              <a:pPr marL="342900" indent="-342900">
                <a:buClr>
                  <a:srgbClr val="FF0000"/>
                </a:buClr>
                <a:buFont typeface="Arial" pitchFamily="34" charset="0"/>
                <a:buChar char="•"/>
              </a:pPr>
              <a:endParaRPr lang="it-IT" sz="2400" dirty="0"/>
            </a:p>
            <a:p>
              <a:pPr marL="342900" indent="-342900"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it-IT" sz="2400" i="1" u="sng" dirty="0"/>
                <a:t>Incontinenza </a:t>
              </a:r>
              <a:r>
                <a:rPr lang="it-IT" sz="2400" i="1" u="sng" dirty="0" smtClean="0"/>
                <a:t>diurna + Enuresi   </a:t>
              </a:r>
            </a:p>
            <a:p>
              <a:pPr>
                <a:buClr>
                  <a:srgbClr val="FF0000"/>
                </a:buClr>
              </a:pPr>
              <a:r>
                <a:rPr lang="it-IT" sz="2400" dirty="0" smtClean="0"/>
                <a:t>                                                        </a:t>
              </a:r>
              <a:r>
                <a:rPr lang="it-IT" sz="2400" u="sng" dirty="0" smtClean="0"/>
                <a:t> </a:t>
              </a:r>
              <a:endParaRPr lang="it-IT" sz="2400" u="sng" dirty="0"/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4919390" y="1916832"/>
            <a:ext cx="4224610" cy="3116705"/>
            <a:chOff x="4919390" y="1916832"/>
            <a:chExt cx="4224610" cy="3116705"/>
          </a:xfrm>
        </p:grpSpPr>
        <p:sp>
          <p:nvSpPr>
            <p:cNvPr id="12" name="Ovale 11"/>
            <p:cNvSpPr/>
            <p:nvPr/>
          </p:nvSpPr>
          <p:spPr>
            <a:xfrm>
              <a:off x="4919390" y="1916832"/>
              <a:ext cx="4224610" cy="31167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" name="Rettangolo 3"/>
            <p:cNvSpPr/>
            <p:nvPr/>
          </p:nvSpPr>
          <p:spPr>
            <a:xfrm>
              <a:off x="5652120" y="2272804"/>
              <a:ext cx="3223268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it-IT" sz="2400" dirty="0" smtClean="0"/>
                <a:t>EAU 2012 sintomi delle</a:t>
              </a:r>
              <a:endParaRPr lang="it-IT" sz="2400" dirty="0"/>
            </a:p>
            <a:p>
              <a:pPr>
                <a:buClr>
                  <a:srgbClr val="FF0000"/>
                </a:buClr>
              </a:pPr>
              <a:r>
                <a:rPr lang="it-IT" sz="2400" dirty="0"/>
                <a:t>«disfunzioni del </a:t>
              </a:r>
              <a:r>
                <a:rPr lang="it-IT" sz="2400" dirty="0" smtClean="0"/>
                <a:t>   </a:t>
              </a:r>
            </a:p>
            <a:p>
              <a:pPr>
                <a:buClr>
                  <a:srgbClr val="FF0000"/>
                </a:buClr>
              </a:pPr>
              <a:r>
                <a:rPr lang="it-IT" sz="2400" dirty="0" smtClean="0"/>
                <a:t>basso apparato</a:t>
              </a:r>
            </a:p>
            <a:p>
              <a:pPr>
                <a:buClr>
                  <a:srgbClr val="FF0000"/>
                </a:buClr>
              </a:pPr>
              <a:endParaRPr lang="it-IT" sz="2400" dirty="0"/>
            </a:p>
            <a:p>
              <a:pPr>
                <a:buClr>
                  <a:srgbClr val="FF0000"/>
                </a:buClr>
              </a:pPr>
              <a:endParaRPr lang="it-IT" sz="2400" dirty="0"/>
            </a:p>
            <a:p>
              <a:pPr>
                <a:buClr>
                  <a:srgbClr val="FF0000"/>
                </a:buClr>
              </a:pPr>
              <a:r>
                <a:rPr lang="it-IT" sz="2400" dirty="0" smtClean="0"/>
                <a:t> </a:t>
              </a:r>
              <a:r>
                <a:rPr lang="it-IT" sz="2400" dirty="0"/>
                <a:t>urinario</a:t>
              </a:r>
              <a:r>
                <a:rPr lang="it-IT" sz="2400" dirty="0" smtClean="0"/>
                <a:t>»</a:t>
              </a:r>
              <a:r>
                <a:rPr lang="it-IT" sz="2400" b="1" i="1" dirty="0"/>
                <a:t> </a:t>
              </a:r>
              <a:r>
                <a:rPr lang="it-IT" sz="2400" b="1" i="1" dirty="0" smtClean="0"/>
                <a:t>(LUTS)</a:t>
              </a:r>
              <a:endParaRPr lang="it-IT" sz="2400" b="1" i="1" dirty="0"/>
            </a:p>
          </p:txBody>
        </p:sp>
      </p:grpSp>
      <p:sp>
        <p:nvSpPr>
          <p:cNvPr id="6" name="Fumetto 3 5"/>
          <p:cNvSpPr/>
          <p:nvPr/>
        </p:nvSpPr>
        <p:spPr>
          <a:xfrm>
            <a:off x="4659442" y="4869160"/>
            <a:ext cx="3940541" cy="1872208"/>
          </a:xfrm>
          <a:prstGeom prst="wedgeEllipseCallout">
            <a:avLst>
              <a:gd name="adj1" fmla="val 20775"/>
              <a:gd name="adj2" fmla="val -7545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it-IT" b="1" dirty="0"/>
              <a:t>La vescica iperattiva </a:t>
            </a:r>
          </a:p>
          <a:p>
            <a:pPr marL="457200" indent="-457200">
              <a:buFont typeface="+mj-lt"/>
              <a:buAutoNum type="arabicPeriod"/>
            </a:pPr>
            <a:r>
              <a:rPr lang="it-IT" b="1" dirty="0"/>
              <a:t>La Minzione Disfunzionale</a:t>
            </a:r>
          </a:p>
          <a:p>
            <a:pPr marL="457200" indent="-457200">
              <a:buFont typeface="+mj-lt"/>
              <a:buAutoNum type="arabicPeriod"/>
            </a:pPr>
            <a:r>
              <a:rPr lang="it-IT" b="1" dirty="0"/>
              <a:t>La Vescica </a:t>
            </a:r>
            <a:r>
              <a:rPr lang="it-IT" b="1" dirty="0" err="1" smtClean="0"/>
              <a:t>Ipoattiva</a:t>
            </a:r>
            <a:endParaRPr lang="it-IT" b="1" dirty="0" smtClean="0"/>
          </a:p>
          <a:p>
            <a:pPr marL="457200" indent="-457200">
              <a:buFont typeface="+mj-lt"/>
              <a:buAutoNum type="arabicPeriod"/>
            </a:pPr>
            <a:r>
              <a:rPr lang="it-IT" b="1" dirty="0" smtClean="0"/>
              <a:t>Enuresi </a:t>
            </a:r>
            <a:r>
              <a:rPr lang="it-IT" b="1" dirty="0" err="1" smtClean="0"/>
              <a:t>risoria</a:t>
            </a:r>
            <a:r>
              <a:rPr lang="it-IT" b="1" dirty="0" smtClean="0"/>
              <a:t>  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75657" y="817548"/>
            <a:ext cx="2831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… Ricapitoliamo …</a:t>
            </a:r>
            <a:endParaRPr lang="it-IT" sz="2800" dirty="0"/>
          </a:p>
        </p:txBody>
      </p:sp>
      <p:sp>
        <p:nvSpPr>
          <p:cNvPr id="176141" name="Text Box 13"/>
          <p:cNvSpPr txBox="1">
            <a:spLocks noChangeArrowheads="1"/>
          </p:cNvSpPr>
          <p:nvPr/>
        </p:nvSpPr>
        <p:spPr bwMode="auto">
          <a:xfrm>
            <a:off x="2090808" y="3564305"/>
            <a:ext cx="4962384" cy="584775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Clr>
                <a:srgbClr val="FF0000"/>
              </a:buClr>
            </a:pPr>
            <a:r>
              <a:rPr lang="it-IT" sz="3200" dirty="0"/>
              <a:t>  Incontinenza </a:t>
            </a:r>
            <a:r>
              <a:rPr lang="it-IT" sz="3200" dirty="0" smtClean="0"/>
              <a:t> </a:t>
            </a:r>
            <a:r>
              <a:rPr lang="it-IT" sz="3200" b="1" i="1" dirty="0"/>
              <a:t>intermittente</a:t>
            </a:r>
          </a:p>
        </p:txBody>
      </p:sp>
      <p:sp>
        <p:nvSpPr>
          <p:cNvPr id="14" name="Sottotitolo 2"/>
          <p:cNvSpPr txBox="1">
            <a:spLocks/>
          </p:cNvSpPr>
          <p:nvPr/>
        </p:nvSpPr>
        <p:spPr>
          <a:xfrm>
            <a:off x="750180" y="188641"/>
            <a:ext cx="7772400" cy="5040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INCONTINENZE IN ETA’ PEDIATRICA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93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6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61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newnotizie.it/wp-content/uploads/2011/09/risata2-294x2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32856"/>
            <a:ext cx="3240360" cy="28986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395536" y="2132856"/>
            <a:ext cx="47047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Si tratta di </a:t>
            </a:r>
            <a:r>
              <a:rPr lang="it-IT" sz="2800" dirty="0"/>
              <a:t>una particolare condizione caratterizzata da un </a:t>
            </a:r>
            <a:r>
              <a:rPr lang="it-IT" sz="2800" dirty="0" smtClean="0"/>
              <a:t>improvviso, completo, involontario e </a:t>
            </a:r>
            <a:r>
              <a:rPr lang="it-IT" sz="2800" dirty="0"/>
              <a:t>incontrollabile </a:t>
            </a:r>
            <a:r>
              <a:rPr lang="it-IT" sz="2800" dirty="0" smtClean="0"/>
              <a:t>svuotamento della </a:t>
            </a:r>
            <a:r>
              <a:rPr lang="it-IT" sz="2800" dirty="0"/>
              <a:t>vescica durante </a:t>
            </a:r>
            <a:r>
              <a:rPr lang="it-IT" sz="2800" dirty="0" smtClean="0"/>
              <a:t>una  risata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95536" y="5229200"/>
            <a:ext cx="81011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A </a:t>
            </a:r>
            <a:r>
              <a:rPr lang="it-IT" sz="2800" dirty="0"/>
              <a:t>seguito di risate rumorose e abbastanza prolungate, </a:t>
            </a:r>
            <a:endParaRPr lang="it-IT" sz="2800" dirty="0" smtClean="0"/>
          </a:p>
          <a:p>
            <a:r>
              <a:rPr lang="it-IT" sz="2800" dirty="0" smtClean="0"/>
              <a:t>le </a:t>
            </a:r>
            <a:r>
              <a:rPr lang="it-IT" sz="2800" dirty="0"/>
              <a:t>stesse che fanno piangere … </a:t>
            </a: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750180" y="188641"/>
            <a:ext cx="7772400" cy="5040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INCONTINENZE IN ETA’ PEDIATRICA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95536" y="980728"/>
            <a:ext cx="853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it-IT" sz="3600" b="1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Giggle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it-IT" sz="3600" b="1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incontinence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– Incontinenza </a:t>
            </a:r>
            <a:r>
              <a:rPr lang="it-IT" sz="3600" b="1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risoria</a:t>
            </a:r>
            <a:endParaRPr lang="it-IT" sz="3600" b="1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988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95536" y="2266565"/>
            <a:ext cx="540688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tipica </a:t>
            </a:r>
            <a:r>
              <a:rPr lang="it-IT" sz="2400" dirty="0"/>
              <a:t>di soggetti in età adolescenziale soprattutto di sesso </a:t>
            </a:r>
            <a:r>
              <a:rPr lang="it-IT" sz="2400" dirty="0" smtClean="0"/>
              <a:t>femminile, ed è più che imbarazzante …</a:t>
            </a:r>
          </a:p>
          <a:p>
            <a:endParaRPr lang="it-IT" sz="2400" dirty="0"/>
          </a:p>
          <a:p>
            <a:r>
              <a:rPr lang="it-IT" sz="2400" dirty="0"/>
              <a:t>la risata </a:t>
            </a:r>
            <a:r>
              <a:rPr lang="it-IT" sz="2400" dirty="0" smtClean="0"/>
              <a:t>agisce </a:t>
            </a:r>
            <a:r>
              <a:rPr lang="it-IT" sz="2400" dirty="0"/>
              <a:t>come un trigger che attiva </a:t>
            </a:r>
            <a:r>
              <a:rPr lang="it-IT" sz="2400" dirty="0" smtClean="0"/>
              <a:t>il riflesso </a:t>
            </a:r>
            <a:r>
              <a:rPr lang="it-IT" sz="2400" dirty="0"/>
              <a:t>della minzione attraverso l'intermediazione del sistema </a:t>
            </a:r>
            <a:r>
              <a:rPr lang="it-IT" sz="2400" dirty="0" smtClean="0"/>
              <a:t>limbico</a:t>
            </a:r>
          </a:p>
          <a:p>
            <a:endParaRPr lang="it-IT" sz="2400" dirty="0"/>
          </a:p>
          <a:p>
            <a:r>
              <a:rPr lang="it-IT" sz="2400" dirty="0" smtClean="0"/>
              <a:t>Tutti gli accertamenti atti a svelare malformazioni e/o malfunzioni risultano sempre negativi. </a:t>
            </a:r>
            <a:endParaRPr lang="it-IT" sz="2400" dirty="0"/>
          </a:p>
        </p:txBody>
      </p:sp>
      <p:pic>
        <p:nvPicPr>
          <p:cNvPr id="10244" name="Picture 4" descr="http://www.riabilitazionelogopedia.it/home/wp-content/uploads/2011/09/bimba-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53118"/>
            <a:ext cx="2495550" cy="3743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ottotitolo 2"/>
          <p:cNvSpPr txBox="1">
            <a:spLocks/>
          </p:cNvSpPr>
          <p:nvPr/>
        </p:nvSpPr>
        <p:spPr>
          <a:xfrm>
            <a:off x="750180" y="188641"/>
            <a:ext cx="7772400" cy="5040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INCONTINENZE IN ETA’ PEDIATRICA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95536" y="980728"/>
            <a:ext cx="853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it-IT" sz="3600" b="1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Giggle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it-IT" sz="3600" b="1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incontinence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– Incontinenza </a:t>
            </a:r>
            <a:r>
              <a:rPr lang="it-IT" sz="3600" b="1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risoria</a:t>
            </a:r>
            <a:endParaRPr lang="it-IT" sz="3600" b="1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631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95536" y="2266565"/>
            <a:ext cx="54068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Non esiste una terapia realmente efficace</a:t>
            </a:r>
          </a:p>
          <a:p>
            <a:endParaRPr lang="it-IT" sz="2400" dirty="0"/>
          </a:p>
          <a:p>
            <a:r>
              <a:rPr lang="it-IT" sz="2400" dirty="0" smtClean="0"/>
              <a:t>Tentativi farmacologici (alfa-mimetici, </a:t>
            </a:r>
            <a:r>
              <a:rPr lang="it-IT" sz="2400" dirty="0" err="1" smtClean="0"/>
              <a:t>imipramina</a:t>
            </a:r>
            <a:r>
              <a:rPr lang="it-IT" sz="2400" dirty="0" smtClean="0"/>
              <a:t>, anticolinergici…)</a:t>
            </a:r>
          </a:p>
          <a:p>
            <a:endParaRPr lang="it-IT" sz="2400" dirty="0"/>
          </a:p>
          <a:p>
            <a:r>
              <a:rPr lang="it-IT" sz="2400" dirty="0" smtClean="0"/>
              <a:t>Terapia comportamentale (modifica risata, auto-somministrazione di shock elettrico e immaginario durante la risata)</a:t>
            </a:r>
          </a:p>
          <a:p>
            <a:endParaRPr lang="it-IT" sz="2400" dirty="0"/>
          </a:p>
          <a:p>
            <a:r>
              <a:rPr lang="it-IT" sz="2400" dirty="0" smtClean="0"/>
              <a:t>Biofeedback</a:t>
            </a:r>
          </a:p>
        </p:txBody>
      </p:sp>
      <p:pic>
        <p:nvPicPr>
          <p:cNvPr id="10244" name="Picture 4" descr="http://www.riabilitazionelogopedia.it/home/wp-content/uploads/2011/09/bimba-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53118"/>
            <a:ext cx="2495550" cy="3743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ottotitolo 2"/>
          <p:cNvSpPr txBox="1">
            <a:spLocks/>
          </p:cNvSpPr>
          <p:nvPr/>
        </p:nvSpPr>
        <p:spPr>
          <a:xfrm>
            <a:off x="750180" y="188641"/>
            <a:ext cx="7772400" cy="5040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INCONTINENZE IN ETA’ PEDIATRICA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95536" y="980728"/>
            <a:ext cx="853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it-IT" sz="3600" b="1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Giggle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it-IT" sz="3600" b="1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incontinence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– Incontinenza </a:t>
            </a:r>
            <a:r>
              <a:rPr lang="it-IT" sz="3600" b="1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risoria</a:t>
            </a:r>
            <a:endParaRPr lang="it-IT" sz="3600" b="1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719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7" descr="http://www.westendpedsnyc.com/images/boy_bedwetting_2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49" y="1666083"/>
            <a:ext cx="2432259" cy="21949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Segnaposto contenuto 2"/>
          <p:cNvSpPr>
            <a:spLocks noGrp="1"/>
          </p:cNvSpPr>
          <p:nvPr>
            <p:ph idx="1"/>
          </p:nvPr>
        </p:nvSpPr>
        <p:spPr>
          <a:xfrm>
            <a:off x="683568" y="3140968"/>
            <a:ext cx="7615312" cy="2952328"/>
          </a:xfrm>
        </p:spPr>
        <p:txBody>
          <a:bodyPr>
            <a:normAutofit fontScale="92500" lnSpcReduction="10000"/>
          </a:bodyPr>
          <a:lstStyle/>
          <a:p>
            <a:pPr marL="261938" indent="3175" algn="ctr">
              <a:lnSpc>
                <a:spcPct val="150000"/>
              </a:lnSpc>
              <a:spcBef>
                <a:spcPts val="0"/>
              </a:spcBef>
              <a:buFont typeface="Arial" charset="0"/>
              <a:buNone/>
              <a:tabLst>
                <a:tab pos="265113" algn="l"/>
              </a:tabLst>
            </a:pPr>
            <a:r>
              <a:rPr lang="it-IT" sz="2800" dirty="0" smtClean="0"/>
              <a:t>Si definisce </a:t>
            </a:r>
          </a:p>
          <a:p>
            <a:pPr marL="261938" indent="3175" algn="ctr">
              <a:lnSpc>
                <a:spcPct val="150000"/>
              </a:lnSpc>
              <a:spcBef>
                <a:spcPts val="0"/>
              </a:spcBef>
              <a:buFont typeface="Arial" charset="0"/>
              <a:buNone/>
              <a:tabLst>
                <a:tab pos="265113" algn="l"/>
              </a:tabLst>
            </a:pPr>
            <a:r>
              <a:rPr lang="it-IT" sz="2800" b="1" dirty="0" smtClean="0"/>
              <a:t>enuresi notturna  monosintomatica (ENM) </a:t>
            </a:r>
          </a:p>
          <a:p>
            <a:pPr marL="261938" indent="3175" algn="ctr">
              <a:lnSpc>
                <a:spcPct val="150000"/>
              </a:lnSpc>
              <a:spcBef>
                <a:spcPts val="0"/>
              </a:spcBef>
              <a:buFont typeface="Arial" charset="0"/>
              <a:buNone/>
              <a:tabLst>
                <a:tab pos="265113" algn="l"/>
              </a:tabLst>
            </a:pPr>
            <a:r>
              <a:rPr lang="it-IT" sz="2800" dirty="0" smtClean="0"/>
              <a:t>il permanere dell’incontinenza urinaria notturna in bambini sani </a:t>
            </a:r>
          </a:p>
          <a:p>
            <a:pPr marL="261938" indent="3175" algn="ctr">
              <a:lnSpc>
                <a:spcPct val="150000"/>
              </a:lnSpc>
              <a:spcBef>
                <a:spcPts val="0"/>
              </a:spcBef>
              <a:buFont typeface="Arial" charset="0"/>
              <a:buNone/>
              <a:tabLst>
                <a:tab pos="265113" algn="l"/>
              </a:tabLst>
            </a:pPr>
            <a:r>
              <a:rPr lang="it-IT" sz="2800" dirty="0" smtClean="0"/>
              <a:t>che abbiano già compiuto 5-6 anni di età.</a:t>
            </a:r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750180" y="188641"/>
            <a:ext cx="7772400" cy="5040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INCONTINENZE IN ETA’ PEDIATRICA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95536" y="980729"/>
            <a:ext cx="8532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it-IT" sz="36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ENURESI </a:t>
            </a:r>
            <a:r>
              <a:rPr lang="it-IT" sz="3600" dirty="0" smtClean="0"/>
              <a:t>= incontinenza intermittente durante il sonno</a:t>
            </a:r>
          </a:p>
          <a:p>
            <a:pPr algn="ctr">
              <a:buClr>
                <a:srgbClr val="C00000"/>
              </a:buClr>
            </a:pPr>
            <a:r>
              <a:rPr lang="it-IT" sz="2400" u="sng" dirty="0" smtClean="0"/>
              <a:t>MONO-SYNTOMATIC ENURESIS (ICCS)</a:t>
            </a:r>
            <a:endParaRPr lang="it-IT" sz="3600" b="1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865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encrypted-tbn3.gstatic.com/images?q=tbn:ANd9GcSdFHOdzd2bGxXB6r7YRM3srIQkqnpFbtkZ7ULkcqpJ6EVSUuFj0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729" y="1700808"/>
            <a:ext cx="4562930" cy="4665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115616" y="908720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tx2"/>
                </a:solidFill>
              </a:rPr>
              <a:t>Come muoversi in un campo così …  variegato?</a:t>
            </a:r>
            <a:endParaRPr lang="it-IT" sz="2800" dirty="0">
              <a:solidFill>
                <a:schemeClr val="tx2"/>
              </a:solidFill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750180" y="188641"/>
            <a:ext cx="7772400" cy="5040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INCONTINENZE IN ETA’ PEDIATRICA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21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99592" y="1741603"/>
            <a:ext cx="74366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Circa l’80% delle Incontinenze funzionali potrebbe essere diagnosticata con un buon esame obiettivo e una accurata e mirata anamnesi… </a:t>
            </a:r>
          </a:p>
          <a:p>
            <a:endParaRPr lang="it-IT" sz="2400" dirty="0"/>
          </a:p>
          <a:p>
            <a:r>
              <a:rPr lang="it-IT" sz="2400" dirty="0" smtClean="0"/>
              <a:t>… corredata da diari compilati a casa.</a:t>
            </a:r>
          </a:p>
          <a:p>
            <a:endParaRPr lang="it-IT" sz="2400" dirty="0"/>
          </a:p>
          <a:p>
            <a:endParaRPr lang="it-IT" sz="2400" dirty="0" smtClean="0"/>
          </a:p>
          <a:p>
            <a:r>
              <a:rPr lang="it-IT" sz="2400" dirty="0" smtClean="0"/>
              <a:t>Nei casi complicati da Infezioni urinarie e comunque nel sospetto di una incontinenza malformativa diventano necessari approfondimenti strumentali e la visita da uno specialista Urologo Pediatra.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115616" y="908720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tx2"/>
                </a:solidFill>
              </a:rPr>
              <a:t>Come muoversi in un campo così …  variegato?</a:t>
            </a:r>
            <a:endParaRPr lang="it-IT" sz="2800" dirty="0">
              <a:solidFill>
                <a:schemeClr val="tx2"/>
              </a:solidFill>
            </a:endParaRPr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750180" y="188641"/>
            <a:ext cx="7772400" cy="5040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INCONTINENZE IN ETA’ PEDIATRICA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5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80536" y="1596856"/>
            <a:ext cx="39099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Il bambino con problemi di incontinenza dovrebbe arrivare alla visita del Pediatra dopo aver già compilato un questionario </a:t>
            </a:r>
          </a:p>
          <a:p>
            <a:endParaRPr lang="it-IT" sz="2400" dirty="0"/>
          </a:p>
          <a:p>
            <a:endParaRPr lang="it-IT" sz="2400" dirty="0" smtClean="0"/>
          </a:p>
          <a:p>
            <a:r>
              <a:rPr lang="it-IT" sz="2400" dirty="0" smtClean="0"/>
              <a:t>Ognuno può confezionarlo secondo un proprio iter …</a:t>
            </a:r>
          </a:p>
        </p:txBody>
      </p:sp>
      <p:pic>
        <p:nvPicPr>
          <p:cNvPr id="10245" name="Picture 5" descr="https://encrypted-tbn1.gstatic.com/images?q=tbn:ANd9GcRb8cSSBkmz3o86s77-_rIBOua45YM4tqF0o5jGALoSXo2YxhG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651" y="1571492"/>
            <a:ext cx="3315741" cy="33157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23528" y="5229200"/>
            <a:ext cx="8496944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Semplice e efficace </a:t>
            </a:r>
            <a:r>
              <a:rPr lang="it-IT" sz="2800" dirty="0" smtClean="0"/>
              <a:t>è quello </a:t>
            </a:r>
            <a:r>
              <a:rPr lang="it-IT" sz="2800" dirty="0"/>
              <a:t>della </a:t>
            </a:r>
            <a:endParaRPr lang="it-IT" sz="2800" dirty="0" smtClean="0"/>
          </a:p>
          <a:p>
            <a:pPr algn="ctr"/>
            <a:r>
              <a:rPr lang="it-IT" sz="2800" dirty="0" smtClean="0"/>
              <a:t>Fondazione </a:t>
            </a:r>
            <a:r>
              <a:rPr lang="it-IT" sz="2800" dirty="0"/>
              <a:t>Italiana </a:t>
            </a:r>
            <a:r>
              <a:rPr lang="it-IT" sz="2800" dirty="0" smtClean="0"/>
              <a:t>Continenza </a:t>
            </a:r>
          </a:p>
          <a:p>
            <a:pPr algn="ctr"/>
            <a:r>
              <a:rPr lang="it-IT" sz="2800" dirty="0" smtClean="0"/>
              <a:t>stilato dal Prof. De Gennaro e dalla Prof.ssa Chiozza 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115616" y="908720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tx2"/>
                </a:solidFill>
              </a:rPr>
              <a:t>Come muoversi in un campo così …  variegato?</a:t>
            </a:r>
            <a:endParaRPr lang="it-IT" sz="2800" dirty="0">
              <a:solidFill>
                <a:schemeClr val="tx2"/>
              </a:solidFill>
            </a:endParaRP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750180" y="188641"/>
            <a:ext cx="7772400" cy="5040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INCONTINENZE IN ETA’ PEDIATRICA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99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332656"/>
            <a:ext cx="349602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it-IT" sz="2000" dirty="0"/>
              <a:t>Fondazione Italiana Continenza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84947" y="908720"/>
            <a:ext cx="5511189" cy="57554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1600" b="1" dirty="0" smtClean="0"/>
              <a:t>Nelle ultime 4 settimane il b/no ha avuto una IVU?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dirty="0" smtClean="0"/>
              <a:t>Si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dirty="0" smtClean="0"/>
              <a:t>No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it-IT" sz="1600" b="1" dirty="0" smtClean="0"/>
              <a:t>Quanto spesso il b/no fa pipì a letto?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dirty="0" smtClean="0"/>
              <a:t>Mai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dirty="0" smtClean="0"/>
              <a:t>Circa una volta a settimana o meno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dirty="0" smtClean="0"/>
              <a:t>Diverse volte a settimana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dirty="0" smtClean="0"/>
              <a:t>Ogni notte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it-IT" sz="1600" b="1" dirty="0" smtClean="0"/>
              <a:t>Quante volte il b/no si fa la pipì addosso durante il giorno?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dirty="0"/>
              <a:t>Mai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dirty="0"/>
              <a:t>Circa una volta a settimana o meno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dirty="0" smtClean="0"/>
              <a:t>Due tre volte a settimana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dirty="0" smtClean="0"/>
              <a:t>Circa una volta al giorno</a:t>
            </a:r>
            <a:endParaRPr lang="it-IT" sz="1600" dirty="0"/>
          </a:p>
          <a:p>
            <a:pPr marL="342900" indent="-342900">
              <a:buFont typeface="+mj-lt"/>
              <a:buAutoNum type="arabicPeriod" startAt="4"/>
            </a:pPr>
            <a:r>
              <a:rPr lang="it-IT" sz="1600" b="1" dirty="0" smtClean="0"/>
              <a:t>Quante volte al giorno il b/no fa la pipì?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dirty="0" smtClean="0"/>
              <a:t>Da 1 a 3 volte al giorno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dirty="0"/>
              <a:t>Da </a:t>
            </a:r>
            <a:r>
              <a:rPr lang="it-IT" sz="1600" dirty="0" smtClean="0"/>
              <a:t>4 </a:t>
            </a:r>
            <a:r>
              <a:rPr lang="it-IT" sz="1600" dirty="0"/>
              <a:t>a </a:t>
            </a:r>
            <a:r>
              <a:rPr lang="it-IT" sz="1600" dirty="0" smtClean="0"/>
              <a:t>7 </a:t>
            </a:r>
            <a:r>
              <a:rPr lang="it-IT" sz="1600" dirty="0"/>
              <a:t>volte al giorno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dirty="0"/>
              <a:t>Da </a:t>
            </a:r>
            <a:r>
              <a:rPr lang="it-IT" sz="1600" dirty="0" smtClean="0"/>
              <a:t>8 </a:t>
            </a:r>
            <a:r>
              <a:rPr lang="it-IT" sz="1600" dirty="0"/>
              <a:t>a </a:t>
            </a:r>
            <a:r>
              <a:rPr lang="it-IT" sz="1600" dirty="0" smtClean="0"/>
              <a:t>12 </a:t>
            </a:r>
            <a:r>
              <a:rPr lang="it-IT" sz="1600" dirty="0"/>
              <a:t>volte al giorno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dirty="0" smtClean="0"/>
              <a:t>Più di 12 volte </a:t>
            </a:r>
            <a:r>
              <a:rPr lang="it-IT" sz="1600" dirty="0"/>
              <a:t>al giorno </a:t>
            </a:r>
            <a:endParaRPr lang="it-IT" sz="1600" dirty="0" smtClean="0"/>
          </a:p>
          <a:p>
            <a:pPr marL="342900" indent="-342900">
              <a:buFont typeface="+mj-lt"/>
              <a:buAutoNum type="arabicPeriod" startAt="5"/>
            </a:pPr>
            <a:r>
              <a:rPr lang="it-IT" sz="1600" b="1" dirty="0" smtClean="0"/>
              <a:t>Quando il b/no deve fare la pipì deve correre in bagno?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dirty="0" smtClean="0"/>
              <a:t>Mai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dirty="0" smtClean="0"/>
              <a:t>Qualche volta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dirty="0" smtClean="0"/>
              <a:t>Quasi sempre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dirty="0" smtClean="0"/>
              <a:t>sempre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563888" y="188640"/>
            <a:ext cx="5418406" cy="64940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it-IT" sz="1600" b="1" dirty="0" smtClean="0"/>
              <a:t>Il b/no cerca di rimandare la pipì incrociando le gambe, </a:t>
            </a:r>
          </a:p>
          <a:p>
            <a:r>
              <a:rPr lang="it-IT" sz="1600" b="1" dirty="0" smtClean="0"/>
              <a:t>accovacciandosi…?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dirty="0" smtClean="0"/>
              <a:t>Mai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dirty="0" smtClean="0"/>
              <a:t>Qualche volta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dirty="0" smtClean="0"/>
              <a:t>Quasi sempre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dirty="0" smtClean="0"/>
              <a:t>sempre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it-IT" sz="1600" b="1" dirty="0" smtClean="0"/>
              <a:t>Il b/no deve spingere per fare la pipì?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dirty="0"/>
              <a:t>Mai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dirty="0"/>
              <a:t>Qualche volta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dirty="0"/>
              <a:t>Quasi sempre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dirty="0" smtClean="0"/>
              <a:t>sempre 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it-IT" sz="1600" b="1" dirty="0" smtClean="0"/>
              <a:t>Il b/no si bagna mentre corre a fare la pipì?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dirty="0" smtClean="0"/>
              <a:t> </a:t>
            </a:r>
            <a:r>
              <a:rPr lang="it-IT" sz="1600" dirty="0"/>
              <a:t>Mai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dirty="0"/>
              <a:t>Qualche volta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dirty="0"/>
              <a:t>Quasi sempre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dirty="0" smtClean="0"/>
              <a:t>sempre</a:t>
            </a:r>
            <a:endParaRPr lang="it-IT" sz="1600" dirty="0"/>
          </a:p>
          <a:p>
            <a:pPr marL="342900" indent="-342900">
              <a:buFont typeface="+mj-lt"/>
              <a:buAutoNum type="arabicPeriod" startAt="9"/>
            </a:pPr>
            <a:r>
              <a:rPr lang="it-IT" sz="1600" b="1" dirty="0" smtClean="0"/>
              <a:t>Il b/no deve correre in bagno anche se l’ha fatta da poco?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dirty="0" smtClean="0"/>
              <a:t> </a:t>
            </a:r>
            <a:r>
              <a:rPr lang="it-IT" sz="1600" dirty="0"/>
              <a:t>Mai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dirty="0"/>
              <a:t>Qualche volta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dirty="0"/>
              <a:t>Quasi sempre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dirty="0" smtClean="0"/>
              <a:t>sempre</a:t>
            </a:r>
          </a:p>
          <a:p>
            <a:pPr marL="342900" indent="-342900">
              <a:buFont typeface="+mj-lt"/>
              <a:buAutoNum type="arabicPeriod" startAt="10"/>
            </a:pPr>
            <a:r>
              <a:rPr lang="it-IT" sz="1600" b="1" dirty="0" smtClean="0"/>
              <a:t>Il b/no va di corpo regolarmente?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dirty="0" smtClean="0"/>
              <a:t>Sì, tutti i giorni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dirty="0" smtClean="0"/>
              <a:t>No, un giorno sì e un giorno no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dirty="0" smtClean="0"/>
              <a:t>No, una o due volte a settimana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dirty="0" smtClean="0"/>
              <a:t>No, solo se prende lassativi</a:t>
            </a:r>
          </a:p>
        </p:txBody>
      </p:sp>
    </p:spTree>
    <p:extLst>
      <p:ext uri="{BB962C8B-B14F-4D97-AF65-F5344CB8AC3E}">
        <p14:creationId xmlns:p14="http://schemas.microsoft.com/office/powerpoint/2010/main" val="75940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minibasketmestre.it/foto/grandi/963932192medi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3133725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67544" y="2276872"/>
            <a:ext cx="489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u="sng" dirty="0" smtClean="0"/>
              <a:t>ESAME OBIETTIVO</a:t>
            </a:r>
          </a:p>
          <a:p>
            <a:r>
              <a:rPr lang="it-IT" sz="2400" dirty="0" smtClean="0"/>
              <a:t>Generale</a:t>
            </a:r>
          </a:p>
          <a:p>
            <a:r>
              <a:rPr lang="it-IT" sz="2400" dirty="0" smtClean="0"/>
              <a:t>Mirato </a:t>
            </a:r>
          </a:p>
          <a:p>
            <a:pPr marL="342900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it-IT" sz="2400" dirty="0" smtClean="0"/>
              <a:t>regione lombo-sacrale </a:t>
            </a:r>
          </a:p>
          <a:p>
            <a:pPr marL="342900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it-IT" sz="2400" dirty="0" smtClean="0"/>
              <a:t>Perineo</a:t>
            </a:r>
          </a:p>
          <a:p>
            <a:pPr marL="342900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it-IT" sz="2400" dirty="0" smtClean="0"/>
              <a:t>Uro-genitale</a:t>
            </a:r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39552" y="1700808"/>
            <a:ext cx="304647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800" dirty="0" smtClean="0"/>
              <a:t>PASSI SUCCESSIVI …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81137" y="5113783"/>
            <a:ext cx="6815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u="sng" dirty="0" smtClean="0"/>
              <a:t>PRESCRIZIONE DI </a:t>
            </a:r>
          </a:p>
          <a:p>
            <a:r>
              <a:rPr lang="it-IT" sz="2400" dirty="0" smtClean="0"/>
              <a:t>DIARIO MINZIONALE e CALENDARIO NOTTI ASCIUTTE</a:t>
            </a:r>
            <a:endParaRPr lang="it-IT" sz="2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115616" y="908720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tx2"/>
                </a:solidFill>
              </a:rPr>
              <a:t>Come muoversi in un campo così …  variegato?</a:t>
            </a:r>
            <a:endParaRPr lang="it-IT" sz="2800" dirty="0">
              <a:solidFill>
                <a:schemeClr val="tx2"/>
              </a:solidFill>
            </a:endParaRPr>
          </a:p>
        </p:txBody>
      </p:sp>
      <p:sp>
        <p:nvSpPr>
          <p:cNvPr id="10" name="Sottotitolo 2"/>
          <p:cNvSpPr txBox="1">
            <a:spLocks/>
          </p:cNvSpPr>
          <p:nvPr/>
        </p:nvSpPr>
        <p:spPr>
          <a:xfrm>
            <a:off x="750180" y="188641"/>
            <a:ext cx="7772400" cy="5040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INCONTINENZE IN ETA’ PEDIATRICA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39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12549" y="1196752"/>
            <a:ext cx="8235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u="sng" dirty="0" smtClean="0"/>
              <a:t>DIARIO MINZIONALE</a:t>
            </a:r>
          </a:p>
          <a:p>
            <a:r>
              <a:rPr lang="it-IT" sz="2400" dirty="0" smtClean="0"/>
              <a:t>Da compilare almeno per 3 giorni </a:t>
            </a:r>
            <a:r>
              <a:rPr lang="it-IT" sz="2400" dirty="0"/>
              <a:t>c</a:t>
            </a:r>
            <a:r>
              <a:rPr lang="it-IT" sz="2400" dirty="0" smtClean="0"/>
              <a:t>onsecutivi alla prima valutazione e poi almeno 3 volte al mese</a:t>
            </a:r>
            <a:endParaRPr lang="it-IT" sz="2400" dirty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823927"/>
              </p:ext>
            </p:extLst>
          </p:nvPr>
        </p:nvGraphicFramePr>
        <p:xfrm>
          <a:off x="683568" y="2996952"/>
          <a:ext cx="7848872" cy="323693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140127"/>
                <a:gridCol w="1311781"/>
                <a:gridCol w="1292886"/>
                <a:gridCol w="1727814"/>
                <a:gridCol w="864096"/>
                <a:gridCol w="1512168"/>
              </a:tblGrid>
              <a:tr h="864099">
                <a:tc>
                  <a:txBody>
                    <a:bodyPr/>
                    <a:lstStyle/>
                    <a:p>
                      <a:r>
                        <a:rPr lang="it-IT" dirty="0" smtClean="0"/>
                        <a:t>ORARIO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VOLUME</a:t>
                      </a:r>
                    </a:p>
                    <a:p>
                      <a:r>
                        <a:rPr lang="it-IT" sz="1800" dirty="0" smtClean="0"/>
                        <a:t>VUOTATO 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URGENZA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MUTANDINE BAGNATE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MITTO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LIQUIDI INTRODOTTI</a:t>
                      </a:r>
                      <a:endParaRPr lang="it-IT" dirty="0"/>
                    </a:p>
                  </a:txBody>
                  <a:tcPr/>
                </a:tc>
              </a:tr>
              <a:tr h="395473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95473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95473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95473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95473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95473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ttangolo 9"/>
          <p:cNvSpPr/>
          <p:nvPr/>
        </p:nvSpPr>
        <p:spPr>
          <a:xfrm>
            <a:off x="611560" y="2348880"/>
            <a:ext cx="415209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it-IT" sz="2400" dirty="0"/>
              <a:t>Fondazione Italiana Continenza </a:t>
            </a:r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750180" y="188641"/>
            <a:ext cx="7772400" cy="5040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INCONTINENZE IN ETA’ PEDIATRICA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37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01848" y="1484784"/>
            <a:ext cx="414216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>
              <a:buClr>
                <a:srgbClr val="C00000"/>
              </a:buClr>
            </a:pPr>
            <a:r>
              <a:rPr lang="it-IT" sz="2400" u="sng" dirty="0" smtClean="0"/>
              <a:t>CLINICA</a:t>
            </a:r>
          </a:p>
          <a:p>
            <a:pPr marL="342900" indent="-342900">
              <a:buFontTx/>
              <a:buChar char="-"/>
            </a:pPr>
            <a:r>
              <a:rPr lang="it-IT" sz="2400" dirty="0" smtClean="0"/>
              <a:t>Numero minzioni/die &gt; 8</a:t>
            </a:r>
          </a:p>
          <a:p>
            <a:pPr marL="342900" indent="-342900">
              <a:buFontTx/>
              <a:buChar char="-"/>
            </a:pPr>
            <a:r>
              <a:rPr lang="it-IT" sz="2400" dirty="0" smtClean="0"/>
              <a:t>Piccolo volume minzionale</a:t>
            </a:r>
          </a:p>
          <a:p>
            <a:pPr marL="342900" indent="-342900">
              <a:buFontTx/>
              <a:buChar char="-"/>
            </a:pPr>
            <a:r>
              <a:rPr lang="it-IT" sz="2400" dirty="0" smtClean="0"/>
              <a:t>Urgenza minzionale</a:t>
            </a:r>
          </a:p>
          <a:p>
            <a:pPr marL="342900" indent="-342900">
              <a:buFontTx/>
              <a:buChar char="-"/>
            </a:pPr>
            <a:r>
              <a:rPr lang="it-IT" sz="2400" dirty="0" smtClean="0"/>
              <a:t>Urge </a:t>
            </a:r>
            <a:r>
              <a:rPr lang="it-IT" sz="2400" dirty="0" err="1" smtClean="0"/>
              <a:t>incontinence</a:t>
            </a:r>
            <a:endParaRPr lang="it-IT" sz="2400" dirty="0" smtClean="0"/>
          </a:p>
          <a:p>
            <a:pPr marL="342900" indent="-342900">
              <a:buFontTx/>
              <a:buChar char="-"/>
            </a:pPr>
            <a:r>
              <a:rPr lang="it-IT" sz="2400" dirty="0" smtClean="0"/>
              <a:t>Posizioni «anti-fuga di urina»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57817" y="756155"/>
            <a:ext cx="4358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</a:pPr>
            <a:r>
              <a:rPr lang="it-IT" sz="36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VESCICA IPERATTIVA</a:t>
            </a:r>
            <a:endParaRPr lang="it-IT" sz="36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63088" y="4365104"/>
            <a:ext cx="8357384" cy="2215991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buClr>
                <a:srgbClr val="FF0000"/>
              </a:buClr>
              <a:buSzPct val="155000"/>
            </a:pPr>
            <a:r>
              <a:rPr lang="it-IT" i="1" dirty="0"/>
              <a:t> </a:t>
            </a:r>
            <a:r>
              <a:rPr lang="it-IT" i="1" dirty="0" smtClean="0"/>
              <a:t>URODINAMICA</a:t>
            </a:r>
          </a:p>
          <a:p>
            <a:r>
              <a:rPr lang="it-IT" sz="2400" i="1" u="sng" dirty="0" smtClean="0">
                <a:solidFill>
                  <a:schemeClr val="tx1"/>
                </a:solidFill>
              </a:rPr>
              <a:t>CISTOMANOMETRIA</a:t>
            </a:r>
          </a:p>
          <a:p>
            <a:r>
              <a:rPr lang="it-IT" sz="2400" u="sng" dirty="0" smtClean="0">
                <a:solidFill>
                  <a:schemeClr val="tx1"/>
                </a:solidFill>
                <a:latin typeface="Arial" charset="0"/>
              </a:rPr>
              <a:t>Iperattività detrusoriale</a:t>
            </a:r>
            <a:r>
              <a:rPr lang="it-IT" sz="2400" dirty="0" smtClean="0">
                <a:solidFill>
                  <a:schemeClr val="tx1"/>
                </a:solidFill>
                <a:latin typeface="Arial" charset="0"/>
              </a:rPr>
              <a:t>: </a:t>
            </a:r>
          </a:p>
          <a:p>
            <a:r>
              <a:rPr lang="it-IT" sz="2400" dirty="0" smtClean="0">
                <a:solidFill>
                  <a:schemeClr val="tx1"/>
                </a:solidFill>
                <a:latin typeface="Arial" charset="0"/>
              </a:rPr>
              <a:t>Contrazioni detrusoriali </a:t>
            </a:r>
            <a:r>
              <a:rPr lang="it-IT" sz="2400" dirty="0">
                <a:solidFill>
                  <a:schemeClr val="tx1"/>
                </a:solidFill>
                <a:latin typeface="Arial" charset="0"/>
              </a:rPr>
              <a:t>durante il </a:t>
            </a:r>
            <a:r>
              <a:rPr lang="it-IT" sz="2400" dirty="0" smtClean="0">
                <a:solidFill>
                  <a:schemeClr val="tx1"/>
                </a:solidFill>
                <a:latin typeface="Arial" charset="0"/>
              </a:rPr>
              <a:t>riempimento </a:t>
            </a:r>
          </a:p>
          <a:p>
            <a:r>
              <a:rPr lang="it-IT" sz="2400" dirty="0" smtClean="0">
                <a:solidFill>
                  <a:schemeClr val="tx1"/>
                </a:solidFill>
                <a:latin typeface="Arial" charset="0"/>
              </a:rPr>
              <a:t>caratterizzate </a:t>
            </a:r>
            <a:r>
              <a:rPr lang="it-IT" sz="2400" dirty="0">
                <a:solidFill>
                  <a:schemeClr val="tx1"/>
                </a:solidFill>
                <a:latin typeface="Arial" charset="0"/>
              </a:rPr>
              <a:t>da un incremento </a:t>
            </a:r>
            <a:r>
              <a:rPr lang="it-IT" sz="2400" dirty="0" smtClean="0">
                <a:solidFill>
                  <a:schemeClr val="tx1"/>
                </a:solidFill>
                <a:latin typeface="Arial" charset="0"/>
              </a:rPr>
              <a:t>pressorio &gt; 15 cmH2O </a:t>
            </a:r>
            <a:r>
              <a:rPr lang="it-IT" sz="2400" dirty="0">
                <a:solidFill>
                  <a:schemeClr val="tx1"/>
                </a:solidFill>
                <a:latin typeface="Arial" charset="0"/>
              </a:rPr>
              <a:t>sopra la </a:t>
            </a:r>
            <a:r>
              <a:rPr lang="it-IT" sz="2400" dirty="0" smtClean="0">
                <a:solidFill>
                  <a:schemeClr val="tx1"/>
                </a:solidFill>
                <a:latin typeface="Arial" charset="0"/>
              </a:rPr>
              <a:t>base-line</a:t>
            </a:r>
            <a:endParaRPr lang="it-IT" sz="24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0" name="Picture 8" descr="pres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016016" y="845443"/>
            <a:ext cx="3740530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ottotitolo 2"/>
          <p:cNvSpPr txBox="1">
            <a:spLocks/>
          </p:cNvSpPr>
          <p:nvPr/>
        </p:nvSpPr>
        <p:spPr>
          <a:xfrm>
            <a:off x="750180" y="188641"/>
            <a:ext cx="7772400" cy="5040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INCONTINENZE IN ETA’ PEDIATRICA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73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cdn.blogosfere.it/economiaefinanza/images/pannolin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77" y="4365104"/>
            <a:ext cx="2294571" cy="229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23528" y="1052736"/>
            <a:ext cx="28768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u="sng" dirty="0" smtClean="0"/>
              <a:t>CALENDARIO</a:t>
            </a:r>
          </a:p>
          <a:p>
            <a:r>
              <a:rPr lang="it-IT" sz="2400" u="sng" dirty="0" smtClean="0"/>
              <a:t>NOTTI ASCIUTTE</a:t>
            </a:r>
          </a:p>
          <a:p>
            <a:endParaRPr lang="it-IT" sz="2400" u="sng" dirty="0"/>
          </a:p>
          <a:p>
            <a:endParaRPr lang="it-IT" sz="2400" u="sng" dirty="0" smtClean="0"/>
          </a:p>
          <a:p>
            <a:r>
              <a:rPr lang="it-IT" sz="2400" u="sng" dirty="0" smtClean="0"/>
              <a:t>DIURESI NOTTURNA</a:t>
            </a:r>
          </a:p>
          <a:p>
            <a:r>
              <a:rPr lang="it-IT" sz="2400" dirty="0" smtClean="0"/>
              <a:t>Peso netto pannolino al mattino + volume prima minzione </a:t>
            </a:r>
            <a:r>
              <a:rPr lang="it-IT" sz="2400" dirty="0"/>
              <a:t>del mattino</a:t>
            </a:r>
          </a:p>
          <a:p>
            <a:endParaRPr lang="it-IT" sz="2400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750180" y="188641"/>
            <a:ext cx="7772400" cy="5040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INCONTINENZE IN ETA’ PEDIATRICA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 l="4613" t="26883" r="5432" b="4590"/>
          <a:stretch>
            <a:fillRect/>
          </a:stretch>
        </p:blipFill>
        <p:spPr bwMode="auto">
          <a:xfrm>
            <a:off x="3275856" y="936415"/>
            <a:ext cx="5256584" cy="5660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787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sellaDiTesto 20"/>
          <p:cNvSpPr txBox="1"/>
          <p:nvPr/>
        </p:nvSpPr>
        <p:spPr>
          <a:xfrm>
            <a:off x="2762649" y="5863686"/>
            <a:ext cx="392427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b="1" dirty="0" smtClean="0"/>
              <a:t>DAY TIME INCONTINENCE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/>
              <a:t>Nessun episodio notturno</a:t>
            </a:r>
          </a:p>
          <a:p>
            <a:pPr marL="285750" indent="-285750">
              <a:buFont typeface="Wingdings"/>
              <a:buChar char="Ø"/>
            </a:pPr>
            <a:r>
              <a:rPr lang="it-IT" dirty="0"/>
              <a:t>Anamnesi minzionale diurna </a:t>
            </a:r>
            <a:r>
              <a:rPr lang="it-IT" dirty="0" smtClean="0"/>
              <a:t>positiva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898305" y="1268760"/>
            <a:ext cx="3347391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ANAMNESI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ESAME OBIETTIVO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DIARIO MINZIONALE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CALENDARIO NOTTI ASCIUTTE</a:t>
            </a:r>
            <a:endParaRPr lang="it-IT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395536" y="4399426"/>
            <a:ext cx="39884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b="1" dirty="0" smtClean="0"/>
              <a:t>ENURESI MONOSINTOMATICA</a:t>
            </a:r>
          </a:p>
          <a:p>
            <a:pPr marL="285750" indent="-285750">
              <a:buFont typeface="Wingdings"/>
              <a:buChar char="Ø"/>
            </a:pPr>
            <a:r>
              <a:rPr lang="it-IT" dirty="0" smtClean="0"/>
              <a:t> 1 episodio per notte</a:t>
            </a:r>
          </a:p>
          <a:p>
            <a:pPr marL="285750" indent="-285750">
              <a:buFont typeface="Wingdings"/>
              <a:buChar char="Ø"/>
            </a:pPr>
            <a:r>
              <a:rPr lang="it-IT" dirty="0" smtClean="0"/>
              <a:t>Capacità vescicale normale per l’età</a:t>
            </a:r>
          </a:p>
          <a:p>
            <a:pPr marL="285750" indent="-285750">
              <a:buFont typeface="Wingdings"/>
              <a:buChar char="Ø"/>
            </a:pPr>
            <a:r>
              <a:rPr lang="it-IT" dirty="0"/>
              <a:t>Anamnesi minzionale diurna </a:t>
            </a:r>
            <a:r>
              <a:rPr lang="it-IT" dirty="0" smtClean="0"/>
              <a:t>negativa</a:t>
            </a:r>
            <a:endParaRPr lang="it-IT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1115616" y="69269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tx2"/>
                </a:solidFill>
              </a:rPr>
              <a:t>Come muoversi in un campo così …  variegato?</a:t>
            </a:r>
            <a:endParaRPr lang="it-IT" sz="2800" dirty="0">
              <a:solidFill>
                <a:schemeClr val="tx2"/>
              </a:solidFill>
            </a:endParaRPr>
          </a:p>
        </p:txBody>
      </p:sp>
      <p:sp>
        <p:nvSpPr>
          <p:cNvPr id="34" name="Sottotitolo 2"/>
          <p:cNvSpPr txBox="1">
            <a:spLocks/>
          </p:cNvSpPr>
          <p:nvPr/>
        </p:nvSpPr>
        <p:spPr>
          <a:xfrm>
            <a:off x="750180" y="188641"/>
            <a:ext cx="7772400" cy="5040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INCONTINENZE IN ETA’ PEDIATRICA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8" name="Gruppo 37"/>
          <p:cNvGrpSpPr/>
          <p:nvPr/>
        </p:nvGrpSpPr>
        <p:grpSpPr>
          <a:xfrm>
            <a:off x="143492" y="1700808"/>
            <a:ext cx="3614644" cy="1338017"/>
            <a:chOff x="143492" y="1628800"/>
            <a:chExt cx="3614644" cy="1338017"/>
          </a:xfrm>
        </p:grpSpPr>
        <p:sp>
          <p:nvSpPr>
            <p:cNvPr id="22" name="CasellaDiTesto 21"/>
            <p:cNvSpPr txBox="1"/>
            <p:nvPr/>
          </p:nvSpPr>
          <p:spPr>
            <a:xfrm>
              <a:off x="143492" y="2505152"/>
              <a:ext cx="3614644" cy="461665"/>
            </a:xfrm>
            <a:prstGeom prst="rect">
              <a:avLst/>
            </a:prstGeom>
            <a:gradFill>
              <a:gsLst>
                <a:gs pos="0">
                  <a:srgbClr val="76A2D8"/>
                </a:gs>
                <a:gs pos="80000">
                  <a:srgbClr val="97B8E1"/>
                </a:gs>
                <a:gs pos="100000">
                  <a:srgbClr val="B0CAEA"/>
                </a:gs>
              </a:gsLst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buClr>
                  <a:srgbClr val="FF0000"/>
                </a:buClr>
              </a:pPr>
              <a:r>
                <a:rPr lang="it-IT" sz="2400" b="1" dirty="0" smtClean="0">
                  <a:solidFill>
                    <a:schemeClr val="tx1"/>
                  </a:solidFill>
                </a:rPr>
                <a:t>INCONTINENZA CONTINUA</a:t>
              </a:r>
              <a:endParaRPr lang="it-IT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Freccia angolare in su 34"/>
            <p:cNvSpPr/>
            <p:nvPr/>
          </p:nvSpPr>
          <p:spPr>
            <a:xfrm rot="10800000">
              <a:off x="1691680" y="1628800"/>
              <a:ext cx="1008112" cy="720080"/>
            </a:xfrm>
            <a:prstGeom prst="bentUpArrow">
              <a:avLst>
                <a:gd name="adj1" fmla="val 16182"/>
                <a:gd name="adj2" fmla="val 25000"/>
                <a:gd name="adj3" fmla="val 25000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9" name="Gruppo 38"/>
          <p:cNvGrpSpPr/>
          <p:nvPr/>
        </p:nvGrpSpPr>
        <p:grpSpPr>
          <a:xfrm>
            <a:off x="4788024" y="1700808"/>
            <a:ext cx="4303807" cy="1338017"/>
            <a:chOff x="4788024" y="1628800"/>
            <a:chExt cx="4303807" cy="1338017"/>
          </a:xfrm>
        </p:grpSpPr>
        <p:sp>
          <p:nvSpPr>
            <p:cNvPr id="25" name="CasellaDiTesto 24"/>
            <p:cNvSpPr txBox="1"/>
            <p:nvPr/>
          </p:nvSpPr>
          <p:spPr>
            <a:xfrm>
              <a:off x="4788024" y="2505152"/>
              <a:ext cx="4303807" cy="461665"/>
            </a:xfrm>
            <a:prstGeom prst="rect">
              <a:avLst/>
            </a:prstGeom>
            <a:gradFill>
              <a:gsLst>
                <a:gs pos="0">
                  <a:srgbClr val="76A2D8"/>
                </a:gs>
                <a:gs pos="80000">
                  <a:srgbClr val="97B8E1"/>
                </a:gs>
                <a:gs pos="100000">
                  <a:srgbClr val="B0CAEA"/>
                </a:gs>
              </a:gsLst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buClr>
                  <a:srgbClr val="FF0000"/>
                </a:buClr>
              </a:pPr>
              <a:r>
                <a:rPr lang="it-IT" sz="2400" b="1" dirty="0" smtClean="0">
                  <a:solidFill>
                    <a:schemeClr val="tx1"/>
                  </a:solidFill>
                </a:rPr>
                <a:t>INCONTINENZA INTERMITTENTE</a:t>
              </a:r>
              <a:endParaRPr lang="it-IT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Freccia angolare in su 35"/>
            <p:cNvSpPr/>
            <p:nvPr/>
          </p:nvSpPr>
          <p:spPr>
            <a:xfrm rot="10800000" flipH="1">
              <a:off x="6444208" y="1628800"/>
              <a:ext cx="1008112" cy="720080"/>
            </a:xfrm>
            <a:prstGeom prst="bentUpArrow">
              <a:avLst>
                <a:gd name="adj1" fmla="val 16182"/>
                <a:gd name="adj2" fmla="val 25000"/>
                <a:gd name="adj3" fmla="val 25000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1" name="Gruppo 40"/>
          <p:cNvGrpSpPr/>
          <p:nvPr/>
        </p:nvGrpSpPr>
        <p:grpSpPr>
          <a:xfrm>
            <a:off x="827584" y="3140968"/>
            <a:ext cx="3387017" cy="945396"/>
            <a:chOff x="827584" y="3140968"/>
            <a:chExt cx="3387017" cy="945396"/>
          </a:xfrm>
        </p:grpSpPr>
        <p:sp>
          <p:nvSpPr>
            <p:cNvPr id="5" name="CasellaDiTesto 4"/>
            <p:cNvSpPr txBox="1"/>
            <p:nvPr/>
          </p:nvSpPr>
          <p:spPr>
            <a:xfrm>
              <a:off x="827584" y="3717032"/>
              <a:ext cx="3387017" cy="36933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UROLOGO - CHIRURGO PEDIATRA</a:t>
              </a:r>
              <a:endParaRPr lang="it-IT" b="1" dirty="0"/>
            </a:p>
          </p:txBody>
        </p:sp>
        <p:sp>
          <p:nvSpPr>
            <p:cNvPr id="40" name="Freccia in giù 39"/>
            <p:cNvSpPr/>
            <p:nvPr/>
          </p:nvSpPr>
          <p:spPr>
            <a:xfrm>
              <a:off x="1691680" y="3140968"/>
              <a:ext cx="360040" cy="504056"/>
            </a:xfrm>
            <a:prstGeom prst="downArrow">
              <a:avLst>
                <a:gd name="adj1" fmla="val 38536"/>
                <a:gd name="adj2" fmla="val 45591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3" name="Freccia a destra 42"/>
          <p:cNvSpPr/>
          <p:nvPr/>
        </p:nvSpPr>
        <p:spPr>
          <a:xfrm rot="8890359">
            <a:off x="3285747" y="3695492"/>
            <a:ext cx="2428489" cy="183737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Freccia a destra 44"/>
          <p:cNvSpPr/>
          <p:nvPr/>
        </p:nvSpPr>
        <p:spPr>
          <a:xfrm rot="5400000">
            <a:off x="4267824" y="4381247"/>
            <a:ext cx="2808312" cy="183737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4698338" y="4399426"/>
            <a:ext cx="397717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b="1" dirty="0" smtClean="0"/>
              <a:t>ENURESI NON MONOSINTOMATICA</a:t>
            </a:r>
          </a:p>
          <a:p>
            <a:pPr marL="285750" indent="-285750">
              <a:buFont typeface="Wingdings"/>
              <a:buChar char="Ø"/>
            </a:pPr>
            <a:r>
              <a:rPr lang="it-IT" dirty="0" smtClean="0"/>
              <a:t>Più di 1 episodio per notte</a:t>
            </a:r>
          </a:p>
          <a:p>
            <a:pPr marL="285750" indent="-285750">
              <a:buFont typeface="Wingdings"/>
              <a:buChar char="Ø"/>
            </a:pPr>
            <a:r>
              <a:rPr lang="it-IT" dirty="0" smtClean="0"/>
              <a:t>Capacità vescicale ridotta per l’età</a:t>
            </a:r>
          </a:p>
          <a:p>
            <a:pPr marL="285750" indent="-285750">
              <a:buFont typeface="Wingdings"/>
              <a:buChar char="Ø"/>
            </a:pPr>
            <a:r>
              <a:rPr lang="it-IT" dirty="0" smtClean="0"/>
              <a:t>Anamnesi minzionale diurna positiva</a:t>
            </a:r>
            <a:endParaRPr lang="it-IT" dirty="0"/>
          </a:p>
        </p:txBody>
      </p:sp>
      <p:sp>
        <p:nvSpPr>
          <p:cNvPr id="44" name="Freccia a destra 43"/>
          <p:cNvSpPr/>
          <p:nvPr/>
        </p:nvSpPr>
        <p:spPr>
          <a:xfrm rot="3029287">
            <a:off x="5530794" y="3703350"/>
            <a:ext cx="1725385" cy="171379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0" name="Gruppo 29"/>
          <p:cNvGrpSpPr/>
          <p:nvPr/>
        </p:nvGrpSpPr>
        <p:grpSpPr>
          <a:xfrm>
            <a:off x="2267744" y="2132856"/>
            <a:ext cx="4104456" cy="2793006"/>
            <a:chOff x="6620809" y="-1079110"/>
            <a:chExt cx="4104456" cy="2793006"/>
          </a:xfrm>
        </p:grpSpPr>
        <p:sp>
          <p:nvSpPr>
            <p:cNvPr id="31" name="Esplosione 1 30"/>
            <p:cNvSpPr/>
            <p:nvPr/>
          </p:nvSpPr>
          <p:spPr>
            <a:xfrm>
              <a:off x="6620809" y="-1079110"/>
              <a:ext cx="4104456" cy="2793006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 i="1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7704347" y="-158312"/>
              <a:ext cx="201280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 i="1" dirty="0" smtClean="0"/>
                <a:t>INFEZIONI </a:t>
              </a:r>
            </a:p>
            <a:p>
              <a:pPr algn="ctr"/>
              <a:r>
                <a:rPr lang="it-IT" sz="2800" b="1" i="1" dirty="0" smtClean="0"/>
                <a:t>URINARIE !</a:t>
              </a:r>
              <a:endParaRPr lang="it-IT" sz="28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5164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43" grpId="0" animBg="1"/>
      <p:bldP spid="45" grpId="0" animBg="1"/>
      <p:bldP spid="18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77017" y="764704"/>
            <a:ext cx="4365747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800" dirty="0" smtClean="0"/>
              <a:t>PASSI SUCCESSIVI … TERAPIA</a:t>
            </a:r>
            <a:endParaRPr lang="it-IT" sz="28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450805" y="1426131"/>
            <a:ext cx="3585405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b="1" dirty="0" smtClean="0"/>
              <a:t>ENURESI NON MONOSINTOMATICA</a:t>
            </a:r>
          </a:p>
          <a:p>
            <a:pPr marL="285750" indent="-285750">
              <a:buFont typeface="Wingdings"/>
              <a:buChar char="Ø"/>
            </a:pPr>
            <a:r>
              <a:rPr lang="it-IT" sz="1600" dirty="0" smtClean="0"/>
              <a:t>Più di 1 episodio per notte</a:t>
            </a:r>
          </a:p>
          <a:p>
            <a:pPr marL="285750" indent="-285750">
              <a:buFont typeface="Wingdings"/>
              <a:buChar char="Ø"/>
            </a:pPr>
            <a:r>
              <a:rPr lang="it-IT" sz="1600" dirty="0" smtClean="0"/>
              <a:t>Capacità vescicale ridotta per l’età</a:t>
            </a:r>
          </a:p>
          <a:p>
            <a:pPr marL="285750" indent="-285750">
              <a:buFont typeface="Wingdings"/>
              <a:buChar char="Ø"/>
            </a:pPr>
            <a:r>
              <a:rPr lang="it-IT" sz="1600" dirty="0" smtClean="0"/>
              <a:t>Anamnesi minzionale diurna positiva</a:t>
            </a:r>
            <a:endParaRPr lang="it-IT" sz="16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5162931" y="1426131"/>
            <a:ext cx="3585533" cy="11387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ENURESI MONOSINTOMATICA</a:t>
            </a:r>
          </a:p>
          <a:p>
            <a:pPr marL="285750" indent="-285750">
              <a:buFont typeface="Wingdings"/>
              <a:buChar char="Ø"/>
            </a:pPr>
            <a:r>
              <a:rPr lang="it-IT" dirty="0" smtClean="0"/>
              <a:t> </a:t>
            </a:r>
            <a:r>
              <a:rPr lang="it-IT" sz="1600" dirty="0" smtClean="0"/>
              <a:t>1 episodio per notte</a:t>
            </a:r>
          </a:p>
          <a:p>
            <a:pPr marL="285750" indent="-285750">
              <a:buFont typeface="Wingdings"/>
              <a:buChar char="Ø"/>
            </a:pPr>
            <a:r>
              <a:rPr lang="it-IT" sz="1600" dirty="0" smtClean="0"/>
              <a:t>Capacità vescicale normale per l’età</a:t>
            </a:r>
          </a:p>
          <a:p>
            <a:pPr marL="285750" indent="-285750">
              <a:buFont typeface="Wingdings"/>
              <a:buChar char="Ø"/>
            </a:pPr>
            <a:r>
              <a:rPr lang="it-IT" sz="1600" dirty="0"/>
              <a:t>Anamnesi minzionale diurna </a:t>
            </a:r>
            <a:r>
              <a:rPr lang="it-IT" sz="1600" dirty="0" smtClean="0"/>
              <a:t>negativa</a:t>
            </a:r>
            <a:endParaRPr lang="it-IT" sz="16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450805" y="4061390"/>
            <a:ext cx="3212375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Terapia mirata alla disfunzione vescicale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 OSSIBUTININA CLORIDRATO 0,2-0,3 mg/Kg/die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ALFUZOSINA </a:t>
            </a:r>
            <a:r>
              <a:rPr lang="it-IT" dirty="0" err="1" smtClean="0"/>
              <a:t>cpr</a:t>
            </a:r>
            <a:r>
              <a:rPr lang="it-IT" dirty="0" smtClean="0"/>
              <a:t> 2,5 mg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Ect</a:t>
            </a:r>
            <a:r>
              <a:rPr lang="it-IT" dirty="0" smtClean="0"/>
              <a:t>…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2896768" y="2780928"/>
            <a:ext cx="3530325" cy="8617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DAY TIME INCONTINENCE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 smtClean="0"/>
              <a:t>Nessun episodio notturno</a:t>
            </a:r>
          </a:p>
          <a:p>
            <a:pPr marL="285750" indent="-285750">
              <a:buFont typeface="Wingdings"/>
              <a:buChar char="Ø"/>
            </a:pPr>
            <a:r>
              <a:rPr lang="it-IT" sz="1600" dirty="0"/>
              <a:t>Anamnesi minzionale diurna </a:t>
            </a:r>
            <a:r>
              <a:rPr lang="it-IT" sz="1600" dirty="0" smtClean="0"/>
              <a:t>positiva</a:t>
            </a:r>
            <a:endParaRPr lang="it-IT" sz="1600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6084168" y="4077072"/>
            <a:ext cx="2537019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DESMOPRESSINA</a:t>
            </a:r>
          </a:p>
          <a:p>
            <a:pPr algn="ctr"/>
            <a:r>
              <a:rPr lang="it-IT" sz="2000" b="1" dirty="0" smtClean="0"/>
              <a:t>SISTEMA di ALLARME</a:t>
            </a:r>
            <a:endParaRPr lang="it-IT" dirty="0" smtClean="0"/>
          </a:p>
        </p:txBody>
      </p:sp>
      <p:sp>
        <p:nvSpPr>
          <p:cNvPr id="8" name="CasellaDiTesto 7"/>
          <p:cNvSpPr txBox="1"/>
          <p:nvPr/>
        </p:nvSpPr>
        <p:spPr>
          <a:xfrm>
            <a:off x="3951212" y="5579948"/>
            <a:ext cx="213295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b="1" dirty="0" smtClean="0"/>
              <a:t>Se permane enuresi </a:t>
            </a:r>
            <a:endParaRPr lang="it-IT" b="1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927687" y="6372036"/>
            <a:ext cx="158325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b="1" dirty="0" smtClean="0"/>
              <a:t>RISOLUZIONE </a:t>
            </a:r>
            <a:endParaRPr lang="it-IT" b="1" dirty="0"/>
          </a:p>
        </p:txBody>
      </p:sp>
      <p:sp>
        <p:nvSpPr>
          <p:cNvPr id="21" name="Sottotitolo 2"/>
          <p:cNvSpPr txBox="1">
            <a:spLocks/>
          </p:cNvSpPr>
          <p:nvPr/>
        </p:nvSpPr>
        <p:spPr>
          <a:xfrm>
            <a:off x="750180" y="188641"/>
            <a:ext cx="7772400" cy="5040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INCONTINENZE IN ETA’ PEDIATRICA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Freccia in giù 22"/>
          <p:cNvSpPr/>
          <p:nvPr/>
        </p:nvSpPr>
        <p:spPr>
          <a:xfrm>
            <a:off x="1403648" y="2636912"/>
            <a:ext cx="216024" cy="1296144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reccia in giù 23"/>
          <p:cNvSpPr/>
          <p:nvPr/>
        </p:nvSpPr>
        <p:spPr>
          <a:xfrm>
            <a:off x="7236296" y="2636912"/>
            <a:ext cx="216024" cy="1296144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reccia in giù 24"/>
          <p:cNvSpPr/>
          <p:nvPr/>
        </p:nvSpPr>
        <p:spPr>
          <a:xfrm>
            <a:off x="1619672" y="5733256"/>
            <a:ext cx="216024" cy="648072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reccia in giù 25"/>
          <p:cNvSpPr/>
          <p:nvPr/>
        </p:nvSpPr>
        <p:spPr>
          <a:xfrm rot="16200000">
            <a:off x="3563888" y="5445224"/>
            <a:ext cx="216024" cy="648072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reccia angolare in su 27"/>
          <p:cNvSpPr/>
          <p:nvPr/>
        </p:nvSpPr>
        <p:spPr>
          <a:xfrm>
            <a:off x="6228184" y="4869160"/>
            <a:ext cx="1296144" cy="936104"/>
          </a:xfrm>
          <a:prstGeom prst="bentUpArrow">
            <a:avLst>
              <a:gd name="adj1" fmla="val 9737"/>
              <a:gd name="adj2" fmla="val 12281"/>
              <a:gd name="adj3" fmla="val 1686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Freccia angolare in su 34"/>
          <p:cNvSpPr/>
          <p:nvPr/>
        </p:nvSpPr>
        <p:spPr>
          <a:xfrm rot="10800000">
            <a:off x="1907704" y="3140968"/>
            <a:ext cx="864096" cy="792088"/>
          </a:xfrm>
          <a:prstGeom prst="bentUpArrow">
            <a:avLst>
              <a:gd name="adj1" fmla="val 14362"/>
              <a:gd name="adj2" fmla="val 12281"/>
              <a:gd name="adj3" fmla="val 1686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836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" grpId="0" animBg="1"/>
      <p:bldP spid="22" grpId="0" animBg="1"/>
      <p:bldP spid="33" grpId="0" animBg="1"/>
      <p:bldP spid="8" grpId="0" animBg="1"/>
      <p:bldP spid="36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ttotitolo 2"/>
          <p:cNvSpPr txBox="1">
            <a:spLocks/>
          </p:cNvSpPr>
          <p:nvPr/>
        </p:nvSpPr>
        <p:spPr>
          <a:xfrm>
            <a:off x="755576" y="186209"/>
            <a:ext cx="7772400" cy="7225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/>
              <a:t>INCONTINENZE IN ETA’ PEDIATRICA</a:t>
            </a:r>
            <a:endParaRPr lang="it-IT" sz="32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259632" y="879103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tx2"/>
                </a:solidFill>
              </a:rPr>
              <a:t>Come muoversi in un campo così …  variegato?</a:t>
            </a:r>
            <a:endParaRPr lang="it-IT" sz="2400" dirty="0">
              <a:solidFill>
                <a:schemeClr val="tx2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77017" y="1609636"/>
            <a:ext cx="304647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800" dirty="0" smtClean="0"/>
              <a:t>PASSI SUCCESSIVI …</a:t>
            </a:r>
            <a:endParaRPr lang="it-IT" sz="28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755576" y="2709749"/>
            <a:ext cx="49807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Valutazione dello specialista</a:t>
            </a:r>
          </a:p>
          <a:p>
            <a:r>
              <a:rPr lang="it-IT" sz="3200" b="1" dirty="0" smtClean="0"/>
              <a:t> Chirurgo Pediatra</a:t>
            </a:r>
            <a:endParaRPr lang="it-IT" sz="3200" b="1" dirty="0"/>
          </a:p>
        </p:txBody>
      </p:sp>
      <p:pic>
        <p:nvPicPr>
          <p:cNvPr id="14338" name="Picture 2" descr="http://www.aicpuglia.it/joomla/images/Immagini/infermiere-medico-dottore-chirurgo-ambulatorio-dentista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89931"/>
            <a:ext cx="24003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24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2060848"/>
            <a:ext cx="8136904" cy="1512168"/>
          </a:xfrm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>
              <a:buFontTx/>
              <a:buNone/>
            </a:pPr>
            <a:r>
              <a:rPr lang="it-IT" sz="2800" b="1" dirty="0" smtClean="0"/>
              <a:t>Problema molto ampio e diversificato …</a:t>
            </a:r>
          </a:p>
          <a:p>
            <a:pPr algn="ctr">
              <a:buFontTx/>
              <a:buNone/>
            </a:pPr>
            <a:r>
              <a:rPr lang="it-IT" sz="2800" b="1" dirty="0" smtClean="0"/>
              <a:t>ma che prevede in ogni caso la presa in carico </a:t>
            </a:r>
          </a:p>
          <a:p>
            <a:pPr algn="ctr">
              <a:buFontTx/>
              <a:buNone/>
            </a:pPr>
            <a:r>
              <a:rPr lang="it-IT" sz="2800" b="1" dirty="0" smtClean="0"/>
              <a:t>del bambino e della famiglia  </a:t>
            </a:r>
            <a:endParaRPr lang="it-IT" sz="2400" dirty="0"/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827584" y="690265"/>
            <a:ext cx="7772400" cy="7225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latin typeface="+mn-lt"/>
              </a:rPr>
              <a:t>INCONTINENZE IN ETA’ PEDIATRICA</a:t>
            </a:r>
            <a:endParaRPr lang="it-IT" sz="3200" dirty="0">
              <a:latin typeface="+mn-lt"/>
            </a:endParaRP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992219"/>
              </p:ext>
            </p:extLst>
          </p:nvPr>
        </p:nvGraphicFramePr>
        <p:xfrm>
          <a:off x="1043608" y="4361011"/>
          <a:ext cx="3024187" cy="209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Immagine bitmap" r:id="rId3" imgW="3943901" imgH="2876190" progId="PBrush">
                  <p:embed/>
                </p:oleObj>
              </mc:Choice>
              <mc:Fallback>
                <p:oleObj name="Immagine bitmap" r:id="rId3" imgW="3943901" imgH="287619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6592"/>
                      <a:stretch>
                        <a:fillRect/>
                      </a:stretch>
                    </p:blipFill>
                    <p:spPr bwMode="auto">
                      <a:xfrm>
                        <a:off x="1043608" y="4361011"/>
                        <a:ext cx="3024187" cy="20923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56796" dir="3806097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827584" y="3710203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Certamente nei casi più complessi …</a:t>
            </a:r>
            <a:endParaRPr lang="it-IT" sz="2000" b="1" dirty="0"/>
          </a:p>
        </p:txBody>
      </p:sp>
      <p:pic>
        <p:nvPicPr>
          <p:cNvPr id="12" name="Picture 107" descr="http://www.westendpedsnyc.com/images/boy_bedwetting_2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246" y="4795733"/>
            <a:ext cx="1904122" cy="17183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4499992" y="4149080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ma anche in quelli meno «gravi» …  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107407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puta.it/blog/wp-content/uploads/2011/08/grazi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32856"/>
            <a:ext cx="42576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8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posta-static.iol.it/cp/images/default/en/uikit/img_transpar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487978"/>
              </p:ext>
            </p:extLst>
          </p:nvPr>
        </p:nvGraphicFramePr>
        <p:xfrm>
          <a:off x="1331640" y="731811"/>
          <a:ext cx="6555238" cy="55775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0515"/>
                <a:gridCol w="741739"/>
                <a:gridCol w="943305"/>
                <a:gridCol w="1124249"/>
                <a:gridCol w="1124249"/>
                <a:gridCol w="1311181"/>
              </a:tblGrid>
              <a:tr h="419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Enuresi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Altri disturbi minzionali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Totale dist minz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Totale visite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% dist minz/tot visite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</a:tr>
              <a:tr h="264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TOTALI 2013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67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18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85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293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29%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</a:tr>
              <a:tr h="207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Settembre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2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12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16.7%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</a:tr>
              <a:tr h="207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Agosto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</a:tr>
              <a:tr h="207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Luglio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12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7695" algn="l"/>
                        </a:tabLst>
                      </a:pPr>
                      <a:r>
                        <a:rPr lang="it-IT" sz="1000">
                          <a:effectLst/>
                        </a:rPr>
                        <a:t>4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7695" algn="l"/>
                        </a:tabLst>
                      </a:pPr>
                      <a:r>
                        <a:rPr lang="it-IT" sz="1000">
                          <a:effectLst/>
                        </a:rPr>
                        <a:t>16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7695" algn="l"/>
                        </a:tabLst>
                      </a:pPr>
                      <a:r>
                        <a:rPr lang="it-IT" sz="1000">
                          <a:effectLst/>
                        </a:rPr>
                        <a:t>51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7695" algn="l"/>
                        </a:tabLst>
                      </a:pPr>
                      <a:r>
                        <a:rPr lang="it-IT" sz="1000">
                          <a:effectLst/>
                        </a:rPr>
                        <a:t>31.4%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</a:tr>
              <a:tr h="207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Giugno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7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4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11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35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31.4%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</a:tr>
              <a:tr h="207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Maggio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10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0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10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41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24,4%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</a:tr>
              <a:tr h="207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Aprile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15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16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39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41%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</a:tr>
              <a:tr h="207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Marzo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12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3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15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41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34,6%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</a:tr>
              <a:tr h="207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Febbraio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3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4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35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11,4%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</a:tr>
              <a:tr h="207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Gennaio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7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4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11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39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28,2%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</a:tr>
              <a:tr h="264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TOTALI 2012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99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18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117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398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29.4%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</a:tr>
              <a:tr h="207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Dicembre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6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7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26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26.9%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</a:tr>
              <a:tr h="207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Novembre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5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2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7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37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18.9%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</a:tr>
              <a:tr h="207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Ottobre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6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7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44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15.9%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</a:tr>
              <a:tr h="207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Settembre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10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11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38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28.9%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</a:tr>
              <a:tr h="207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Agosto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</a:tr>
              <a:tr h="207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Luglio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8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9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36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25%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</a:tr>
              <a:tr h="207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Giugno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10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11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35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31.4%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</a:tr>
              <a:tr h="207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Maggio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8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2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10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48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20.8%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</a:tr>
              <a:tr h="207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Aprile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7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4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11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33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33.3%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</a:tr>
              <a:tr h="207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Marzo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15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0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15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33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45.5%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</a:tr>
              <a:tr h="207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Febbraio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12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3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15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34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44.1%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</a:tr>
              <a:tr h="207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Gennaio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12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2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14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34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41.2%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</a:tr>
              <a:tr h="264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u="sng">
                          <a:effectLst/>
                        </a:rPr>
                        <a:t>TOTALE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u="sng">
                          <a:effectLst/>
                        </a:rPr>
                        <a:t>166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u="sng">
                          <a:effectLst/>
                        </a:rPr>
                        <a:t>36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u="sng">
                          <a:effectLst/>
                        </a:rPr>
                        <a:t>202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u="sng">
                          <a:effectLst/>
                        </a:rPr>
                        <a:t>691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u="sng" dirty="0">
                          <a:effectLst/>
                        </a:rPr>
                        <a:t>29.2%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35" marR="600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42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647722"/>
              </p:ext>
            </p:extLst>
          </p:nvPr>
        </p:nvGraphicFramePr>
        <p:xfrm>
          <a:off x="1403648" y="836711"/>
          <a:ext cx="6389513" cy="52809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7384"/>
                <a:gridCol w="722986"/>
                <a:gridCol w="919457"/>
                <a:gridCol w="1095827"/>
                <a:gridCol w="1095827"/>
                <a:gridCol w="1278032"/>
              </a:tblGrid>
              <a:tr h="370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 </a:t>
                      </a:r>
                      <a:endParaRPr lang="it-IT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Enuresi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Altri disturbi minzionali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Totale dist minz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Totale visite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% dist minz/tot visite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</a:tr>
              <a:tr h="235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TOTALI 2010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126</a:t>
                      </a:r>
                      <a:endParaRPr lang="it-IT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56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182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429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42,42%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</a:tr>
              <a:tr h="185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Dicembre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8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8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16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42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38,09%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</a:tr>
              <a:tr h="185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Novembre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16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5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21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41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51,2%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</a:tr>
              <a:tr h="185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Ottobre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10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7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17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51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33,3%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</a:tr>
              <a:tr h="185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Settembre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16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5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21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35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60%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</a:tr>
              <a:tr h="185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Agosto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 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 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 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 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 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</a:tr>
              <a:tr h="185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Luglio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6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7695" algn="l"/>
                        </a:tabLst>
                      </a:pPr>
                      <a:r>
                        <a:rPr lang="it-IT" sz="900">
                          <a:effectLst/>
                        </a:rPr>
                        <a:t>6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7695" algn="l"/>
                        </a:tabLst>
                      </a:pPr>
                      <a:r>
                        <a:rPr lang="it-IT" sz="900">
                          <a:effectLst/>
                        </a:rPr>
                        <a:t>12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7695" algn="l"/>
                        </a:tabLst>
                      </a:pPr>
                      <a:r>
                        <a:rPr lang="it-IT" sz="900">
                          <a:effectLst/>
                        </a:rPr>
                        <a:t>24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7695" algn="l"/>
                        </a:tabLst>
                      </a:pPr>
                      <a:r>
                        <a:rPr lang="it-IT" sz="900">
                          <a:effectLst/>
                        </a:rPr>
                        <a:t>50%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</a:tr>
              <a:tr h="185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Giugno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11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4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15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40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37,5%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</a:tr>
              <a:tr h="185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Maggio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15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4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19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45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42,2%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</a:tr>
              <a:tr h="185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Aprile</a:t>
                      </a:r>
                      <a:endParaRPr lang="it-IT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19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3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22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45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48,8%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</a:tr>
              <a:tr h="185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Marzo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11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7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18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47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38,29%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</a:tr>
              <a:tr h="185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Febbraio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9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5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14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33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42,42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</a:tr>
              <a:tr h="185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Gennaio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5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2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7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26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26,9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</a:tr>
              <a:tr h="235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TOTALI 2011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135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81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216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415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52,04%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</a:tr>
              <a:tr h="185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Dicembre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10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6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16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32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50%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</a:tr>
              <a:tr h="185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Novembre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18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6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24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30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80%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</a:tr>
              <a:tr h="185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Ottobre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8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5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13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35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37,14%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</a:tr>
              <a:tr h="185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Settembre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8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12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20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37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54,05%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</a:tr>
              <a:tr h="185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Agosto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 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 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 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 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 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</a:tr>
              <a:tr h="185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Luglio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16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7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23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44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52,27%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</a:tr>
              <a:tr h="185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Giugno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12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8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20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48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41,66%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</a:tr>
              <a:tr h="185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Maggio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15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8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23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47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48,93%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</a:tr>
              <a:tr h="185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Aprile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10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8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18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37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48,64%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</a:tr>
              <a:tr h="185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Marzo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13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8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21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37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56,75%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</a:tr>
              <a:tr h="185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Febbraio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13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7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20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34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58,82%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</a:tr>
              <a:tr h="185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Gennaio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12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6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18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34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52,94%</a:t>
                      </a:r>
                      <a:endParaRPr lang="it-IT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200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341438"/>
            <a:ext cx="7918450" cy="4895850"/>
          </a:xfrm>
        </p:spPr>
        <p:txBody>
          <a:bodyPr/>
          <a:lstStyle/>
          <a:p>
            <a:pPr algn="ctr">
              <a:buFontTx/>
              <a:buNone/>
            </a:pPr>
            <a:r>
              <a:rPr lang="it-IT" sz="3600" b="1" dirty="0">
                <a:latin typeface="Arial Narrow" pitchFamily="34" charset="0"/>
              </a:rPr>
              <a:t> </a:t>
            </a:r>
            <a:endParaRPr lang="it-IT" dirty="0">
              <a:latin typeface="Arial Narrow" pitchFamily="34" charset="0"/>
            </a:endParaRP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901716" y="33644"/>
            <a:ext cx="7772400" cy="722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smtClean="0"/>
              <a:t>INCONTINENZE IN ETA’ PEDIATRICA</a:t>
            </a:r>
            <a:endParaRPr lang="it-IT" sz="32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115616" y="2354104"/>
            <a:ext cx="6984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/>
              <a:t>Il bambino dovrebbe arrivare dallo Specialista con:</a:t>
            </a:r>
          </a:p>
          <a:p>
            <a:endParaRPr lang="it-IT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it-IT" sz="2400" dirty="0" smtClean="0"/>
              <a:t>Diario minzionale compilato per almeno tre giorni</a:t>
            </a:r>
          </a:p>
          <a:p>
            <a:pPr marL="342900" indent="-342900">
              <a:buFont typeface="Arial" pitchFamily="34" charset="0"/>
              <a:buChar char="•"/>
            </a:pPr>
            <a:endParaRPr lang="it-IT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it-IT" sz="2400" dirty="0" smtClean="0"/>
              <a:t>Diario delle evacuazioni di 2 settimane</a:t>
            </a:r>
          </a:p>
          <a:p>
            <a:pPr marL="342900" indent="-342900">
              <a:buFont typeface="Arial" pitchFamily="34" charset="0"/>
              <a:buChar char="•"/>
            </a:pPr>
            <a:endParaRPr lang="it-IT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it-IT" sz="2400" dirty="0" smtClean="0"/>
              <a:t>Esame urine + </a:t>
            </a:r>
            <a:r>
              <a:rPr lang="it-IT" sz="2400" dirty="0" err="1" smtClean="0"/>
              <a:t>urocoltura</a:t>
            </a:r>
            <a:endParaRPr lang="it-IT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it-IT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it-IT" sz="2400" dirty="0" smtClean="0"/>
              <a:t>E.O. </a:t>
            </a:r>
            <a:r>
              <a:rPr lang="it-IT" sz="2400" dirty="0"/>
              <a:t>centrato sulla regione e </a:t>
            </a:r>
            <a:r>
              <a:rPr lang="it-IT" sz="2400" dirty="0" smtClean="0"/>
              <a:t>funzione </a:t>
            </a:r>
            <a:r>
              <a:rPr lang="it-IT" sz="2400" dirty="0"/>
              <a:t>lombo-sacrale</a:t>
            </a:r>
          </a:p>
          <a:p>
            <a:r>
              <a:rPr lang="it-IT" sz="2400" dirty="0" smtClean="0"/>
              <a:t>  </a:t>
            </a:r>
            <a:endParaRPr lang="it-IT" sz="2400" dirty="0"/>
          </a:p>
        </p:txBody>
      </p:sp>
      <p:grpSp>
        <p:nvGrpSpPr>
          <p:cNvPr id="5" name="Gruppo 4"/>
          <p:cNvGrpSpPr/>
          <p:nvPr/>
        </p:nvGrpSpPr>
        <p:grpSpPr>
          <a:xfrm>
            <a:off x="430279" y="756155"/>
            <a:ext cx="5472608" cy="957225"/>
            <a:chOff x="1691680" y="5373216"/>
            <a:chExt cx="5790528" cy="116983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24" t="65576" r="2636" b="14294"/>
            <a:stretch/>
          </p:blipFill>
          <p:spPr bwMode="auto">
            <a:xfrm rot="10800000">
              <a:off x="1691680" y="5373216"/>
              <a:ext cx="5790528" cy="1169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CasellaDiTesto 3"/>
            <p:cNvSpPr txBox="1"/>
            <p:nvPr/>
          </p:nvSpPr>
          <p:spPr>
            <a:xfrm>
              <a:off x="3967516" y="5585823"/>
              <a:ext cx="7040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 smtClean="0"/>
                <a:t>2012</a:t>
              </a:r>
              <a:endParaRPr lang="it-IT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4207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341438"/>
            <a:ext cx="7918450" cy="4895850"/>
          </a:xfrm>
        </p:spPr>
        <p:txBody>
          <a:bodyPr/>
          <a:lstStyle/>
          <a:p>
            <a:pPr algn="ctr">
              <a:buFontTx/>
              <a:buNone/>
            </a:pPr>
            <a:r>
              <a:rPr lang="it-IT" sz="3600" b="1" dirty="0">
                <a:latin typeface="Arial Narrow" pitchFamily="34" charset="0"/>
              </a:rPr>
              <a:t> </a:t>
            </a:r>
            <a:endParaRPr lang="it-IT" dirty="0">
              <a:latin typeface="Arial Narrow" pitchFamily="34" charset="0"/>
            </a:endParaRP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901716" y="33644"/>
            <a:ext cx="7772400" cy="722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smtClean="0"/>
              <a:t>INCONTINENZE IN ETA’ PEDIATRICA</a:t>
            </a:r>
            <a:endParaRPr lang="it-IT" sz="32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51520" y="1922056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Il bambino dovrebbe arrivare dallo Specialista con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36403" y="2780928"/>
            <a:ext cx="61657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ACCERTAMENTI STRUMENTALI</a:t>
            </a:r>
          </a:p>
          <a:p>
            <a:endParaRPr lang="it-IT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it-IT" sz="2400" dirty="0" smtClean="0"/>
              <a:t>Almeno (?) due </a:t>
            </a:r>
            <a:r>
              <a:rPr lang="it-IT" sz="2400" dirty="0" err="1" smtClean="0"/>
              <a:t>flussometrie</a:t>
            </a:r>
            <a:r>
              <a:rPr lang="it-IT" sz="2400" dirty="0" smtClean="0"/>
              <a:t> con valutazione </a:t>
            </a:r>
          </a:p>
          <a:p>
            <a:r>
              <a:rPr lang="it-IT" sz="2400" dirty="0"/>
              <a:t> </a:t>
            </a:r>
            <a:r>
              <a:rPr lang="it-IT" sz="2400" dirty="0" smtClean="0"/>
              <a:t>   ecografica del residuo </a:t>
            </a:r>
            <a:r>
              <a:rPr lang="it-IT" sz="2400" dirty="0" err="1" smtClean="0"/>
              <a:t>postminzionale</a:t>
            </a:r>
            <a:endParaRPr lang="it-IT" sz="2400" dirty="0" smtClean="0"/>
          </a:p>
        </p:txBody>
      </p:sp>
      <p:grpSp>
        <p:nvGrpSpPr>
          <p:cNvPr id="5" name="Gruppo 4"/>
          <p:cNvGrpSpPr/>
          <p:nvPr/>
        </p:nvGrpSpPr>
        <p:grpSpPr>
          <a:xfrm>
            <a:off x="430279" y="756155"/>
            <a:ext cx="5472608" cy="957225"/>
            <a:chOff x="1691680" y="5373216"/>
            <a:chExt cx="5790528" cy="116983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24" t="65576" r="2636" b="14294"/>
            <a:stretch/>
          </p:blipFill>
          <p:spPr bwMode="auto">
            <a:xfrm rot="10800000">
              <a:off x="1691680" y="5373216"/>
              <a:ext cx="5790528" cy="1169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CasellaDiTesto 3"/>
            <p:cNvSpPr txBox="1"/>
            <p:nvPr/>
          </p:nvSpPr>
          <p:spPr>
            <a:xfrm>
              <a:off x="3967516" y="5585823"/>
              <a:ext cx="7040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 smtClean="0"/>
                <a:t>2012</a:t>
              </a:r>
              <a:endParaRPr lang="it-IT" sz="2000" b="1" dirty="0"/>
            </a:p>
          </p:txBody>
        </p:sp>
      </p:grpSp>
      <p:sp>
        <p:nvSpPr>
          <p:cNvPr id="7" name="CasellaDiTesto 6"/>
          <p:cNvSpPr txBox="1"/>
          <p:nvPr/>
        </p:nvSpPr>
        <p:spPr>
          <a:xfrm>
            <a:off x="360793" y="5858108"/>
            <a:ext cx="5651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* </a:t>
            </a:r>
            <a:r>
              <a:rPr lang="it-IT" sz="1400" dirty="0" err="1" smtClean="0"/>
              <a:t>Dogan</a:t>
            </a:r>
            <a:r>
              <a:rPr lang="it-IT" sz="1400" dirty="0" smtClean="0"/>
              <a:t> HS et Al: Non invasive </a:t>
            </a:r>
            <a:r>
              <a:rPr lang="it-IT" sz="1400" dirty="0" err="1" smtClean="0"/>
              <a:t>evalutation</a:t>
            </a:r>
            <a:r>
              <a:rPr lang="it-IT" sz="1400" dirty="0" smtClean="0"/>
              <a:t> of </a:t>
            </a:r>
            <a:r>
              <a:rPr lang="it-IT" sz="1400" dirty="0" err="1" smtClean="0"/>
              <a:t>voiding</a:t>
            </a:r>
            <a:r>
              <a:rPr lang="it-IT" sz="1400" dirty="0" smtClean="0"/>
              <a:t> </a:t>
            </a:r>
            <a:r>
              <a:rPr lang="it-IT" sz="1400" dirty="0" err="1" smtClean="0"/>
              <a:t>funtion</a:t>
            </a:r>
            <a:r>
              <a:rPr lang="it-IT" sz="1400" dirty="0" smtClean="0"/>
              <a:t> in </a:t>
            </a:r>
            <a:r>
              <a:rPr lang="it-IT" sz="1400" dirty="0" err="1" smtClean="0"/>
              <a:t>asymptomatic</a:t>
            </a:r>
            <a:r>
              <a:rPr lang="it-IT" sz="1400" dirty="0" smtClean="0"/>
              <a:t> </a:t>
            </a:r>
            <a:r>
              <a:rPr lang="it-IT" sz="1400" dirty="0" err="1" smtClean="0"/>
              <a:t>primary</a:t>
            </a:r>
            <a:r>
              <a:rPr lang="it-IT" sz="1400" dirty="0" smtClean="0"/>
              <a:t>  </a:t>
            </a:r>
            <a:r>
              <a:rPr lang="it-IT" sz="1400" dirty="0" err="1" smtClean="0"/>
              <a:t>school</a:t>
            </a:r>
            <a:r>
              <a:rPr lang="it-IT" sz="1400" dirty="0" smtClean="0"/>
              <a:t> </a:t>
            </a:r>
            <a:r>
              <a:rPr lang="it-IT" sz="1400" dirty="0" err="1" smtClean="0"/>
              <a:t>children</a:t>
            </a:r>
            <a:r>
              <a:rPr lang="it-IT" sz="1400" dirty="0" smtClean="0"/>
              <a:t>. </a:t>
            </a:r>
            <a:r>
              <a:rPr lang="it-IT" sz="1400" dirty="0" err="1" smtClean="0"/>
              <a:t>Pediatr</a:t>
            </a:r>
            <a:r>
              <a:rPr lang="it-IT" sz="1400" dirty="0" smtClean="0"/>
              <a:t> </a:t>
            </a:r>
            <a:r>
              <a:rPr lang="it-IT" sz="1400" dirty="0" err="1" smtClean="0"/>
              <a:t>Nephrol</a:t>
            </a:r>
            <a:r>
              <a:rPr lang="it-IT" sz="1400" dirty="0" smtClean="0"/>
              <a:t> 2008;23:1115-22</a:t>
            </a:r>
            <a:endParaRPr lang="it-IT" sz="1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83568" y="4911551"/>
            <a:ext cx="792402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dirty="0"/>
              <a:t>Una ecografia completa dell’apparato urinario è consigliata </a:t>
            </a:r>
            <a:r>
              <a:rPr lang="it-IT" sz="2400" dirty="0" smtClean="0"/>
              <a:t>(*)</a:t>
            </a:r>
            <a:endParaRPr lang="it-IT" sz="2400" dirty="0"/>
          </a:p>
        </p:txBody>
      </p:sp>
      <p:pic>
        <p:nvPicPr>
          <p:cNvPr id="12" name="Picture 11" descr="Diagramma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"/>
          <a:stretch>
            <a:fillRect/>
          </a:stretch>
        </p:blipFill>
        <p:spPr bwMode="auto">
          <a:xfrm>
            <a:off x="6858969" y="1412776"/>
            <a:ext cx="1769497" cy="319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7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idx="1"/>
          </p:nvPr>
        </p:nvSpPr>
        <p:spPr>
          <a:xfrm>
            <a:off x="1763688" y="2132856"/>
            <a:ext cx="6984776" cy="3600400"/>
          </a:xfrm>
        </p:spPr>
        <p:txBody>
          <a:bodyPr>
            <a:noAutofit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it-IT" b="1" dirty="0" smtClean="0"/>
              <a:t>Femmine</a:t>
            </a:r>
          </a:p>
          <a:p>
            <a:pPr>
              <a:buClr>
                <a:srgbClr val="C00000"/>
              </a:buClr>
            </a:pPr>
            <a:r>
              <a:rPr lang="it-IT" sz="2800" dirty="0" smtClean="0"/>
              <a:t>Primaria (incompleto controllo centrale sul funzionamento vescicale)</a:t>
            </a:r>
          </a:p>
          <a:p>
            <a:pPr>
              <a:buClr>
                <a:srgbClr val="C00000"/>
              </a:buClr>
            </a:pPr>
            <a:r>
              <a:rPr lang="it-IT" sz="2800" dirty="0" smtClean="0"/>
              <a:t>Secondaria a 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r>
              <a:rPr lang="it-IT" sz="2400" dirty="0" smtClean="0"/>
              <a:t>ripetute IVU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r>
              <a:rPr lang="it-IT" sz="2400" dirty="0" smtClean="0"/>
              <a:t>Stipsi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r>
              <a:rPr lang="it-IT" sz="2400" dirty="0" smtClean="0"/>
              <a:t>Anomalie meato uretrale (?)</a:t>
            </a:r>
          </a:p>
        </p:txBody>
      </p:sp>
      <p:sp>
        <p:nvSpPr>
          <p:cNvPr id="8" name="Freccia circolare a sinistra 7"/>
          <p:cNvSpPr/>
          <p:nvPr/>
        </p:nvSpPr>
        <p:spPr>
          <a:xfrm flipV="1">
            <a:off x="4427984" y="4293096"/>
            <a:ext cx="504056" cy="4680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Freccia circolare a destra 15"/>
          <p:cNvSpPr/>
          <p:nvPr/>
        </p:nvSpPr>
        <p:spPr>
          <a:xfrm>
            <a:off x="899592" y="2914708"/>
            <a:ext cx="861972" cy="1738428"/>
          </a:xfrm>
          <a:prstGeom prst="curvedRightArrow">
            <a:avLst>
              <a:gd name="adj1" fmla="val 5977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878522" y="1700808"/>
            <a:ext cx="7653918" cy="45858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7200" u="sng" dirty="0" smtClean="0"/>
              <a:t>Trattamento</a:t>
            </a:r>
          </a:p>
          <a:p>
            <a:pPr marL="857250" indent="-857250">
              <a:buClr>
                <a:srgbClr val="C00000"/>
              </a:buClr>
              <a:buFont typeface="Arial" pitchFamily="34" charset="0"/>
              <a:buChar char="•"/>
            </a:pPr>
            <a:r>
              <a:rPr lang="it-IT" sz="6000" dirty="0" smtClean="0"/>
              <a:t>Anticolinergici</a:t>
            </a:r>
          </a:p>
          <a:p>
            <a:pPr marL="857250" indent="-857250">
              <a:buClr>
                <a:srgbClr val="C00000"/>
              </a:buClr>
              <a:buFont typeface="Arial" pitchFamily="34" charset="0"/>
              <a:buChar char="•"/>
            </a:pPr>
            <a:r>
              <a:rPr lang="it-IT" sz="6000" dirty="0" smtClean="0"/>
              <a:t>Prevenzione IVU</a:t>
            </a:r>
          </a:p>
          <a:p>
            <a:pPr marL="857250" indent="-857250">
              <a:buClr>
                <a:srgbClr val="C00000"/>
              </a:buClr>
              <a:buFont typeface="Arial" pitchFamily="34" charset="0"/>
              <a:buChar char="•"/>
            </a:pPr>
            <a:r>
              <a:rPr lang="it-IT" sz="6000" dirty="0" smtClean="0"/>
              <a:t>Correzione stipsi</a:t>
            </a:r>
          </a:p>
          <a:p>
            <a:pPr marL="857250" indent="-857250">
              <a:buClr>
                <a:srgbClr val="C00000"/>
              </a:buClr>
              <a:buFont typeface="Arial" pitchFamily="34" charset="0"/>
              <a:buChar char="•"/>
            </a:pPr>
            <a:r>
              <a:rPr lang="it-IT" sz="4000" dirty="0" smtClean="0"/>
              <a:t>Chirurgia meato uretrale (?)</a:t>
            </a:r>
            <a:endParaRPr lang="it-IT" sz="4000" dirty="0"/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750180" y="188641"/>
            <a:ext cx="7772400" cy="5040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INCONTINENZE IN ETA’ PEDIATRICA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57817" y="838453"/>
            <a:ext cx="4358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</a:pPr>
            <a:r>
              <a:rPr lang="it-IT" sz="36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VESCICA IPERATTIVA</a:t>
            </a:r>
            <a:endParaRPr lang="it-IT" sz="36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45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341438"/>
            <a:ext cx="7918450" cy="4895850"/>
          </a:xfrm>
        </p:spPr>
        <p:txBody>
          <a:bodyPr/>
          <a:lstStyle/>
          <a:p>
            <a:pPr algn="ctr">
              <a:buFontTx/>
              <a:buNone/>
            </a:pPr>
            <a:r>
              <a:rPr lang="it-IT" sz="3600" b="1" dirty="0">
                <a:latin typeface="Arial Narrow" pitchFamily="34" charset="0"/>
              </a:rPr>
              <a:t> </a:t>
            </a:r>
            <a:endParaRPr lang="it-IT" dirty="0">
              <a:latin typeface="Arial Narrow" pitchFamily="34" charset="0"/>
            </a:endParaRP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901716" y="33644"/>
            <a:ext cx="7772400" cy="722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smtClean="0"/>
              <a:t>INCONTINENZE IN ETA’ PEDIATRICA</a:t>
            </a:r>
            <a:endParaRPr lang="it-IT" sz="3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28857" y="1661313"/>
            <a:ext cx="477635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«Una ecografia completa dell’apparato urinario è consigliata (*)» per lo studio:</a:t>
            </a:r>
          </a:p>
          <a:p>
            <a:endParaRPr lang="it-IT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it-IT" sz="2400" dirty="0"/>
              <a:t>A</a:t>
            </a:r>
            <a:r>
              <a:rPr lang="it-IT" sz="2400" dirty="0" smtClean="0"/>
              <a:t>lta via urinaria (ricerca di doppio distretto, dilatazioni, cicatrici renali)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400" dirty="0" smtClean="0"/>
              <a:t>Vescica : spessore ed irregolarità focali della parete vescicale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400" dirty="0" smtClean="0"/>
              <a:t>Diametro trasverso del retto </a:t>
            </a:r>
          </a:p>
          <a:p>
            <a:r>
              <a:rPr lang="it-IT" sz="2400" dirty="0"/>
              <a:t> </a:t>
            </a:r>
            <a:r>
              <a:rPr lang="it-IT" sz="2400" dirty="0" smtClean="0"/>
              <a:t>     </a:t>
            </a:r>
            <a:r>
              <a:rPr lang="it-IT" dirty="0" smtClean="0"/>
              <a:t>( &gt; 3 cm in assenza di stimolo  </a:t>
            </a:r>
          </a:p>
          <a:p>
            <a:r>
              <a:rPr lang="it-IT" dirty="0"/>
              <a:t> </a:t>
            </a:r>
            <a:r>
              <a:rPr lang="it-IT" dirty="0" smtClean="0"/>
              <a:t>     all’evacuazione è un forte segno di stipsi</a:t>
            </a:r>
            <a:r>
              <a:rPr lang="it-IT" dirty="0"/>
              <a:t>)</a:t>
            </a:r>
            <a:endParaRPr lang="it-IT" dirty="0" smtClean="0"/>
          </a:p>
        </p:txBody>
      </p:sp>
      <p:grpSp>
        <p:nvGrpSpPr>
          <p:cNvPr id="5" name="Gruppo 4"/>
          <p:cNvGrpSpPr/>
          <p:nvPr/>
        </p:nvGrpSpPr>
        <p:grpSpPr>
          <a:xfrm>
            <a:off x="-7353" y="548680"/>
            <a:ext cx="5112568" cy="792088"/>
            <a:chOff x="1691680" y="5373216"/>
            <a:chExt cx="5790528" cy="116983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24" t="65576" r="2636" b="14294"/>
            <a:stretch/>
          </p:blipFill>
          <p:spPr bwMode="auto">
            <a:xfrm rot="10800000">
              <a:off x="1691680" y="5373216"/>
              <a:ext cx="5790528" cy="1169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CasellaDiTesto 3"/>
            <p:cNvSpPr txBox="1"/>
            <p:nvPr/>
          </p:nvSpPr>
          <p:spPr>
            <a:xfrm>
              <a:off x="3967516" y="5585822"/>
              <a:ext cx="690663" cy="4513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2012</a:t>
              </a:r>
              <a:endParaRPr lang="it-IT" b="1" dirty="0"/>
            </a:p>
          </p:txBody>
        </p:sp>
      </p:grpSp>
      <p:sp>
        <p:nvSpPr>
          <p:cNvPr id="7" name="CasellaDiTesto 6"/>
          <p:cNvSpPr txBox="1"/>
          <p:nvPr/>
        </p:nvSpPr>
        <p:spPr>
          <a:xfrm>
            <a:off x="179512" y="6167045"/>
            <a:ext cx="4350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* </a:t>
            </a:r>
            <a:r>
              <a:rPr lang="it-IT" sz="1200" dirty="0" err="1" smtClean="0"/>
              <a:t>Dogan</a:t>
            </a:r>
            <a:r>
              <a:rPr lang="it-IT" sz="1200" dirty="0" smtClean="0"/>
              <a:t> HS et Al: Non invasive </a:t>
            </a:r>
            <a:r>
              <a:rPr lang="it-IT" sz="1200" dirty="0" err="1" smtClean="0"/>
              <a:t>evalutation</a:t>
            </a:r>
            <a:r>
              <a:rPr lang="it-IT" sz="1200" dirty="0" smtClean="0"/>
              <a:t> of </a:t>
            </a:r>
            <a:r>
              <a:rPr lang="it-IT" sz="1200" dirty="0" err="1" smtClean="0"/>
              <a:t>voiding</a:t>
            </a:r>
            <a:r>
              <a:rPr lang="it-IT" sz="1200" dirty="0" smtClean="0"/>
              <a:t> </a:t>
            </a:r>
            <a:r>
              <a:rPr lang="it-IT" sz="1200" dirty="0" err="1" smtClean="0"/>
              <a:t>funtion</a:t>
            </a:r>
            <a:r>
              <a:rPr lang="it-IT" sz="1200" dirty="0" smtClean="0"/>
              <a:t> in </a:t>
            </a:r>
            <a:r>
              <a:rPr lang="it-IT" sz="1200" dirty="0" err="1" smtClean="0"/>
              <a:t>asymptomatic</a:t>
            </a:r>
            <a:r>
              <a:rPr lang="it-IT" sz="1200" dirty="0" smtClean="0"/>
              <a:t> </a:t>
            </a:r>
            <a:r>
              <a:rPr lang="it-IT" sz="1200" dirty="0" err="1" smtClean="0"/>
              <a:t>primary</a:t>
            </a:r>
            <a:r>
              <a:rPr lang="it-IT" sz="1200" dirty="0" smtClean="0"/>
              <a:t>  </a:t>
            </a:r>
            <a:r>
              <a:rPr lang="it-IT" sz="1200" dirty="0" err="1" smtClean="0"/>
              <a:t>school</a:t>
            </a:r>
            <a:r>
              <a:rPr lang="it-IT" sz="1200" dirty="0" smtClean="0"/>
              <a:t> </a:t>
            </a:r>
            <a:r>
              <a:rPr lang="it-IT" sz="1200" dirty="0" err="1" smtClean="0"/>
              <a:t>children</a:t>
            </a:r>
            <a:r>
              <a:rPr lang="it-IT" sz="1200" dirty="0" smtClean="0"/>
              <a:t>. </a:t>
            </a:r>
            <a:r>
              <a:rPr lang="it-IT" sz="1200" dirty="0" err="1" smtClean="0"/>
              <a:t>Pediatr</a:t>
            </a:r>
            <a:r>
              <a:rPr lang="it-IT" sz="1200" dirty="0" smtClean="0"/>
              <a:t> </a:t>
            </a:r>
            <a:r>
              <a:rPr lang="it-IT" sz="1200" dirty="0" err="1" smtClean="0"/>
              <a:t>Nephrol</a:t>
            </a:r>
            <a:r>
              <a:rPr lang="it-IT" sz="1200" dirty="0" smtClean="0"/>
              <a:t> 2008;23:1115-22</a:t>
            </a:r>
            <a:endParaRPr lang="it-IT" sz="1200" dirty="0"/>
          </a:p>
        </p:txBody>
      </p:sp>
      <p:pic>
        <p:nvPicPr>
          <p:cNvPr id="9218" name="Picture 2" descr="http://miei.anconaweb.com/pics2013/P---IX----_20130206170235_17142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1" t="19695" b="7516"/>
          <a:stretch/>
        </p:blipFill>
        <p:spPr bwMode="auto">
          <a:xfrm>
            <a:off x="5316645" y="1341675"/>
            <a:ext cx="3357471" cy="244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medicoebambino.com/img/RI0909_10_01.jpg"/>
          <p:cNvPicPr>
            <a:picLocks noChangeAspect="1" noChangeArrowheads="1"/>
          </p:cNvPicPr>
          <p:nvPr/>
        </p:nvPicPr>
        <p:blipFill rotWithShape="1">
          <a:blip r:embed="rId4" cstate="print"/>
          <a:srcRect l="35182" t="29537" r="42700" b="9840"/>
          <a:stretch/>
        </p:blipFill>
        <p:spPr bwMode="auto">
          <a:xfrm>
            <a:off x="5092569" y="3084637"/>
            <a:ext cx="1855695" cy="3512715"/>
          </a:xfrm>
          <a:prstGeom prst="rect">
            <a:avLst/>
          </a:prstGeom>
          <a:noFill/>
        </p:spPr>
      </p:pic>
      <p:pic>
        <p:nvPicPr>
          <p:cNvPr id="9220" name="Picture 4" descr="http://unamelalgiorno.files.wordpress.com/2011/10/vescic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6" r="14916" b="30468"/>
          <a:stretch/>
        </p:blipFill>
        <p:spPr bwMode="auto">
          <a:xfrm>
            <a:off x="5796136" y="3277836"/>
            <a:ext cx="2632072" cy="236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66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671554" y="1706032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Interessa molto più frequentemente le femmine.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E’ dovuta ad una incapacità di rilasciamento della muscolatura perineale o addirittura ad una sua contrazione durante la minzione.</a:t>
            </a:r>
          </a:p>
          <a:p>
            <a:endParaRPr lang="it-IT" sz="2400" dirty="0" smtClean="0"/>
          </a:p>
        </p:txBody>
      </p:sp>
      <p:grpSp>
        <p:nvGrpSpPr>
          <p:cNvPr id="12" name="Gruppo 11"/>
          <p:cNvGrpSpPr/>
          <p:nvPr/>
        </p:nvGrpSpPr>
        <p:grpSpPr>
          <a:xfrm>
            <a:off x="3131840" y="3212976"/>
            <a:ext cx="5688632" cy="3108543"/>
            <a:chOff x="5796136" y="3068960"/>
            <a:chExt cx="5688632" cy="3108543"/>
          </a:xfrm>
        </p:grpSpPr>
        <p:sp>
          <p:nvSpPr>
            <p:cNvPr id="3" name="CasellaDiTesto 2"/>
            <p:cNvSpPr txBox="1"/>
            <p:nvPr/>
          </p:nvSpPr>
          <p:spPr>
            <a:xfrm>
              <a:off x="5796136" y="3068960"/>
              <a:ext cx="5688632" cy="310854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it-IT" sz="2800" dirty="0" smtClean="0"/>
                <a:t>                 Vescica iperattiva</a:t>
              </a:r>
            </a:p>
            <a:p>
              <a:endParaRPr lang="it-IT" sz="2800" dirty="0" smtClean="0"/>
            </a:p>
            <a:p>
              <a:r>
                <a:rPr lang="it-IT" sz="2800" dirty="0" smtClean="0"/>
                <a:t>             Minzione Disfunzionale   </a:t>
              </a:r>
            </a:p>
            <a:p>
              <a:endParaRPr lang="it-IT" sz="2800" dirty="0"/>
            </a:p>
            <a:p>
              <a:r>
                <a:rPr lang="it-IT" sz="2800" dirty="0" smtClean="0"/>
                <a:t>    </a:t>
              </a:r>
            </a:p>
            <a:p>
              <a:endParaRPr lang="it-IT" sz="2800" dirty="0"/>
            </a:p>
            <a:p>
              <a:endParaRPr lang="it-IT" sz="2800" dirty="0" smtClean="0"/>
            </a:p>
          </p:txBody>
        </p:sp>
        <p:sp>
          <p:nvSpPr>
            <p:cNvPr id="16" name="Freccia circolare a destra 15"/>
            <p:cNvSpPr/>
            <p:nvPr/>
          </p:nvSpPr>
          <p:spPr>
            <a:xfrm>
              <a:off x="5868145" y="3284984"/>
              <a:ext cx="975733" cy="1113632"/>
            </a:xfrm>
            <a:prstGeom prst="curvedRightArrow">
              <a:avLst>
                <a:gd name="adj1" fmla="val 5977"/>
                <a:gd name="adj2" fmla="val 50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dirty="0" smtClean="0">
                  <a:solidFill>
                    <a:schemeClr val="tx1"/>
                  </a:solidFill>
                </a:rPr>
                <a:t> </a:t>
              </a:r>
              <a:endParaRPr lang="it-IT" sz="1200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9" name="Oggetto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3147479"/>
                </p:ext>
              </p:extLst>
            </p:nvPr>
          </p:nvGraphicFramePr>
          <p:xfrm>
            <a:off x="8187107" y="4515981"/>
            <a:ext cx="1414284" cy="13511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ClipArt" r:id="rId3" imgW="5154613" imgH="3929063" progId="">
                    <p:embed/>
                  </p:oleObj>
                </mc:Choice>
                <mc:Fallback>
                  <p:oleObj name="ClipArt" r:id="rId3" imgW="5154613" imgH="392906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87107" y="4515981"/>
                          <a:ext cx="1414284" cy="13511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Freccia circolare a destra 13"/>
            <p:cNvSpPr/>
            <p:nvPr/>
          </p:nvSpPr>
          <p:spPr>
            <a:xfrm flipH="1">
              <a:off x="10531733" y="4221088"/>
              <a:ext cx="753939" cy="1152128"/>
            </a:xfrm>
            <a:prstGeom prst="curvedRightArrow">
              <a:avLst>
                <a:gd name="adj1" fmla="val 5977"/>
                <a:gd name="adj2" fmla="val 50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dirty="0" smtClean="0">
                  <a:solidFill>
                    <a:schemeClr val="tx1"/>
                  </a:solidFill>
                </a:rPr>
                <a:t> </a:t>
              </a:r>
              <a:endParaRPr lang="it-IT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107504" y="5099700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Spesso inizia in bambini con iperattività vescicale che per rimandare la minzione contraggono la muscolatura perineale, che troppo </a:t>
            </a:r>
            <a:r>
              <a:rPr lang="it-IT" sz="2400" dirty="0" smtClean="0"/>
              <a:t>sollecitata </a:t>
            </a:r>
            <a:r>
              <a:rPr lang="it-IT" sz="2400" dirty="0"/>
              <a:t>non riesce più a </a:t>
            </a:r>
            <a:r>
              <a:rPr lang="it-IT" sz="2400" dirty="0" smtClean="0"/>
              <a:t>rilassarsi</a:t>
            </a:r>
            <a:endParaRPr lang="it-IT" sz="2400" dirty="0"/>
          </a:p>
        </p:txBody>
      </p:sp>
      <p:sp>
        <p:nvSpPr>
          <p:cNvPr id="13" name="Sottotitolo 2"/>
          <p:cNvSpPr txBox="1">
            <a:spLocks/>
          </p:cNvSpPr>
          <p:nvPr/>
        </p:nvSpPr>
        <p:spPr>
          <a:xfrm>
            <a:off x="750180" y="188641"/>
            <a:ext cx="7772400" cy="5040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INCONTINENZE IN ETA’ PEDIATRICA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57817" y="838453"/>
            <a:ext cx="5438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</a:pPr>
            <a:r>
              <a:rPr lang="it-IT" sz="36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MINZIONE DISFUNZIONALE</a:t>
            </a:r>
            <a:endParaRPr lang="it-IT" sz="36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533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79476" y="1484784"/>
            <a:ext cx="8294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Dal punto di vista urodinamico è il quadro di una </a:t>
            </a:r>
          </a:p>
          <a:p>
            <a:pPr algn="ctr"/>
            <a:r>
              <a:rPr lang="it-IT" sz="2400" dirty="0"/>
              <a:t> </a:t>
            </a:r>
            <a:r>
              <a:rPr lang="it-IT" sz="2400" dirty="0" smtClean="0"/>
              <a:t>    «</a:t>
            </a:r>
            <a:r>
              <a:rPr lang="it-IT" sz="2400" dirty="0" err="1" smtClean="0"/>
              <a:t>dissinergia</a:t>
            </a:r>
            <a:r>
              <a:rPr lang="it-IT" sz="2400" dirty="0" smtClean="0"/>
              <a:t> </a:t>
            </a:r>
            <a:r>
              <a:rPr lang="it-IT" sz="2000" dirty="0" smtClean="0"/>
              <a:t>(incoordinazione) </a:t>
            </a:r>
            <a:r>
              <a:rPr lang="it-IT" sz="2400" dirty="0" smtClean="0"/>
              <a:t>detruso-</a:t>
            </a:r>
            <a:r>
              <a:rPr lang="it-IT" sz="2400" dirty="0" err="1" smtClean="0"/>
              <a:t>sfinteriale</a:t>
            </a:r>
            <a:r>
              <a:rPr lang="it-IT" sz="2400" dirty="0" smtClean="0"/>
              <a:t> »</a:t>
            </a:r>
          </a:p>
          <a:p>
            <a:endParaRPr lang="it-IT" sz="2400" dirty="0"/>
          </a:p>
        </p:txBody>
      </p:sp>
      <p:pic>
        <p:nvPicPr>
          <p:cNvPr id="12" name="Picture 8" descr="flw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" t="3670" r="24629"/>
          <a:stretch>
            <a:fillRect/>
          </a:stretch>
        </p:blipFill>
        <p:spPr>
          <a:xfrm>
            <a:off x="251520" y="2709360"/>
            <a:ext cx="2978342" cy="39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vcu iperattiva 5"/>
          <p:cNvPicPr>
            <a:picLocks noChangeAspect="1" noChangeArrowheads="1"/>
          </p:cNvPicPr>
          <p:nvPr/>
        </p:nvPicPr>
        <p:blipFill>
          <a:blip r:embed="rId3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7" t="32303" r="7297" b="1126"/>
          <a:stretch>
            <a:fillRect/>
          </a:stretch>
        </p:blipFill>
        <p:spPr bwMode="auto">
          <a:xfrm>
            <a:off x="3455369" y="2709360"/>
            <a:ext cx="5371295" cy="39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95536" y="2708920"/>
            <a:ext cx="1550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/>
              <a:t>Flussometria</a:t>
            </a:r>
            <a:endParaRPr lang="it-IT" sz="20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701523" y="2708920"/>
            <a:ext cx="2022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/>
              <a:t>Cistomanometria</a:t>
            </a:r>
            <a:endParaRPr lang="it-IT" sz="2000" b="1" dirty="0"/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750180" y="188641"/>
            <a:ext cx="7772400" cy="5040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INCONTINENZE IN ETA’ PEDIATRICA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852841" y="838453"/>
            <a:ext cx="5438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</a:pPr>
            <a:r>
              <a:rPr lang="it-IT" sz="36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MINZIONE DISFUNZIONALE</a:t>
            </a:r>
            <a:endParaRPr lang="it-IT" sz="36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822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467544" y="1700808"/>
            <a:ext cx="41044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Segno più caratteristico è il numero di minzioni/die estremamente ridotte </a:t>
            </a:r>
          </a:p>
          <a:p>
            <a:r>
              <a:rPr lang="it-IT" sz="2400" dirty="0"/>
              <a:t> </a:t>
            </a:r>
            <a:r>
              <a:rPr lang="it-IT" sz="2400" dirty="0" smtClean="0"/>
              <a:t>    (&lt; 3 /die), interrotte, con un  </a:t>
            </a:r>
          </a:p>
          <a:p>
            <a:r>
              <a:rPr lang="it-IT" sz="2400" dirty="0"/>
              <a:t> </a:t>
            </a:r>
            <a:r>
              <a:rPr lang="it-IT" sz="2400" dirty="0" smtClean="0"/>
              <a:t>    tempo di minzione a volte </a:t>
            </a:r>
          </a:p>
          <a:p>
            <a:r>
              <a:rPr lang="it-IT" sz="2400" dirty="0"/>
              <a:t> </a:t>
            </a:r>
            <a:r>
              <a:rPr lang="it-IT" sz="2400" dirty="0" smtClean="0"/>
              <a:t>    lunghissimo</a:t>
            </a:r>
          </a:p>
          <a:p>
            <a:pPr marL="342900" indent="-342900">
              <a:buFont typeface="Arial" pitchFamily="34" charset="0"/>
              <a:buChar char="•"/>
            </a:pPr>
            <a:endParaRPr lang="it-IT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it-IT" sz="2400" dirty="0" smtClean="0"/>
              <a:t>Si associa sempre a stipsi  </a:t>
            </a:r>
          </a:p>
          <a:p>
            <a:pPr marL="342900" indent="-342900">
              <a:buFont typeface="Arial" pitchFamily="34" charset="0"/>
              <a:buChar char="•"/>
            </a:pPr>
            <a:endParaRPr lang="it-IT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it-IT" sz="2400" dirty="0" smtClean="0"/>
              <a:t>e nel 50% delle femmine ad anomalie del meato</a:t>
            </a:r>
          </a:p>
          <a:p>
            <a:endParaRPr lang="it-IT" sz="24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860032" y="1743194"/>
            <a:ext cx="3960440" cy="42780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600" b="1" u="sng" dirty="0" smtClean="0"/>
              <a:t>Trattamento</a:t>
            </a:r>
          </a:p>
          <a:p>
            <a:pPr marL="571500" indent="-5715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IT" sz="3600" dirty="0" smtClean="0"/>
              <a:t>Training cognitivo</a:t>
            </a:r>
          </a:p>
          <a:p>
            <a:pPr marL="571500" indent="-5715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IT" sz="3600" dirty="0" smtClean="0"/>
              <a:t>Biofeedback</a:t>
            </a:r>
          </a:p>
          <a:p>
            <a:pPr marL="571500" indent="-5715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IT" sz="3600" dirty="0" smtClean="0"/>
              <a:t>Prevenzione IVU</a:t>
            </a:r>
          </a:p>
          <a:p>
            <a:pPr marL="571500" indent="-5715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IT" sz="3600" dirty="0" smtClean="0"/>
              <a:t>Correzione stipsi</a:t>
            </a:r>
          </a:p>
          <a:p>
            <a:pPr marL="571500" indent="-5715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IT" sz="3600" dirty="0" smtClean="0"/>
              <a:t>Farmaci miolitici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IT" sz="2000" dirty="0" smtClean="0"/>
              <a:t>Chirurgia meato uretrale (?)</a:t>
            </a:r>
            <a:endParaRPr lang="it-IT" sz="2000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750180" y="188641"/>
            <a:ext cx="7772400" cy="5040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INCONTINENZE IN ETA’ PEDIATRICA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57817" y="838453"/>
            <a:ext cx="5438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</a:pPr>
            <a:r>
              <a:rPr lang="it-IT" sz="36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MINZIONE DISFUNZIONALE</a:t>
            </a:r>
            <a:endParaRPr lang="it-IT" sz="36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089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23528" y="1857013"/>
            <a:ext cx="44644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/>
          </a:p>
          <a:p>
            <a:r>
              <a:rPr lang="it-IT" sz="2400" u="sng" dirty="0" smtClean="0"/>
              <a:t>Caso estremo di minzione disfunzionale </a:t>
            </a:r>
            <a:r>
              <a:rPr lang="it-IT" sz="2400" dirty="0" smtClean="0"/>
              <a:t>nel quale la vescica, a forza di sviluppare elevate Pressioni Detrusoriali per vincere la Resistenza degli sfinteri, si è sfiancata e ha perso la propria capacità  contrattile. </a:t>
            </a:r>
          </a:p>
          <a:p>
            <a:r>
              <a:rPr lang="it-IT" sz="2400" dirty="0" smtClean="0"/>
              <a:t>Si tratta di una «</a:t>
            </a:r>
            <a:r>
              <a:rPr lang="it-IT" sz="2400" dirty="0" err="1" smtClean="0"/>
              <a:t>miogenic</a:t>
            </a:r>
            <a:r>
              <a:rPr lang="it-IT" sz="2400" dirty="0" smtClean="0"/>
              <a:t> </a:t>
            </a:r>
            <a:r>
              <a:rPr lang="it-IT" sz="2400" dirty="0" err="1" smtClean="0"/>
              <a:t>failure</a:t>
            </a:r>
            <a:r>
              <a:rPr lang="it-IT" sz="2400" dirty="0" smtClean="0"/>
              <a:t>», come si osserva nelle fasi tardive di maschi con ostruzione uretrale (VUP)</a:t>
            </a:r>
            <a:endParaRPr lang="it-IT" sz="2400" dirty="0"/>
          </a:p>
        </p:txBody>
      </p:sp>
      <p:pic>
        <p:nvPicPr>
          <p:cNvPr id="10" name="Picture 19" descr="IMG281120071025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17053"/>
            <a:ext cx="3949032" cy="3949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ottotitolo 2"/>
          <p:cNvSpPr txBox="1">
            <a:spLocks/>
          </p:cNvSpPr>
          <p:nvPr/>
        </p:nvSpPr>
        <p:spPr>
          <a:xfrm>
            <a:off x="750180" y="188641"/>
            <a:ext cx="7772400" cy="5040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INCONTINENZE IN ETA’ PEDIATRICA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835696" y="764704"/>
            <a:ext cx="543831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it-IT" sz="36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VESCICA IPOATTIVA </a:t>
            </a:r>
          </a:p>
          <a:p>
            <a:pPr algn="ctr">
              <a:buClr>
                <a:srgbClr val="C00000"/>
              </a:buClr>
            </a:pPr>
            <a:r>
              <a:rPr lang="it-IT" sz="3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(Vescica Pigra o </a:t>
            </a:r>
            <a:r>
              <a:rPr lang="it-IT" sz="3200" b="1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Lazy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Bladder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it-IT" sz="36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632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179512" y="2348880"/>
            <a:ext cx="4248472" cy="3785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it-IT" sz="2400" b="1" u="sng" dirty="0" smtClean="0"/>
              <a:t>CLINICA</a:t>
            </a:r>
          </a:p>
          <a:p>
            <a:pPr marL="342900" indent="-342900">
              <a:buFontTx/>
              <a:buChar char="-"/>
            </a:pPr>
            <a:r>
              <a:rPr lang="it-IT" sz="2400" dirty="0" smtClean="0"/>
              <a:t>Numero minzioni/die &lt; </a:t>
            </a:r>
            <a:r>
              <a:rPr lang="it-IT" sz="2400" dirty="0"/>
              <a:t>2</a:t>
            </a:r>
            <a:endParaRPr lang="it-IT" sz="2400" dirty="0" smtClean="0"/>
          </a:p>
          <a:p>
            <a:pPr marL="342900" indent="-342900">
              <a:buFontTx/>
              <a:buChar char="-"/>
            </a:pPr>
            <a:r>
              <a:rPr lang="it-IT" sz="2400" dirty="0" smtClean="0"/>
              <a:t>Grande volume minzionale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Sensazione di incompleto </a:t>
            </a:r>
            <a:endParaRPr lang="it-IT" sz="2400" dirty="0" smtClean="0"/>
          </a:p>
          <a:p>
            <a:r>
              <a:rPr lang="it-IT" sz="2400" dirty="0"/>
              <a:t> </a:t>
            </a:r>
            <a:r>
              <a:rPr lang="it-IT" sz="2400" dirty="0" smtClean="0"/>
              <a:t>    svuotamento </a:t>
            </a:r>
            <a:r>
              <a:rPr lang="it-IT" b="1" dirty="0" smtClean="0"/>
              <a:t>(Residuo  patologico)</a:t>
            </a:r>
          </a:p>
          <a:p>
            <a:pPr>
              <a:buClr>
                <a:srgbClr val="FF0000"/>
              </a:buClr>
            </a:pPr>
            <a:r>
              <a:rPr lang="it-IT" sz="2400" dirty="0" smtClean="0"/>
              <a:t>-    </a:t>
            </a:r>
            <a:r>
              <a:rPr lang="it-IT" sz="2400" dirty="0" err="1" smtClean="0"/>
              <a:t>Dribble</a:t>
            </a:r>
            <a:r>
              <a:rPr lang="it-IT" sz="2400" dirty="0" smtClean="0"/>
              <a:t> </a:t>
            </a:r>
            <a:r>
              <a:rPr lang="it-IT" sz="2400" dirty="0" err="1"/>
              <a:t>postminzionale</a:t>
            </a:r>
            <a:r>
              <a:rPr lang="it-IT" sz="2400" dirty="0"/>
              <a:t> </a:t>
            </a:r>
            <a:r>
              <a:rPr lang="it-IT" sz="2400" dirty="0" smtClean="0"/>
              <a:t> </a:t>
            </a:r>
            <a:endParaRPr lang="it-IT" sz="2400" dirty="0"/>
          </a:p>
          <a:p>
            <a:pPr marL="342900" indent="-342900">
              <a:buFontTx/>
              <a:buChar char="-"/>
            </a:pPr>
            <a:r>
              <a:rPr lang="it-IT" sz="2400" dirty="0" smtClean="0"/>
              <a:t>Incontinenza urinaria</a:t>
            </a:r>
          </a:p>
          <a:p>
            <a:pPr marL="342900" indent="-342900">
              <a:buFontTx/>
              <a:buChar char="-"/>
            </a:pPr>
            <a:r>
              <a:rPr lang="it-IT" sz="2400" dirty="0" smtClean="0"/>
              <a:t>IVU</a:t>
            </a:r>
          </a:p>
          <a:p>
            <a:pPr marL="342900" indent="-342900">
              <a:buFontTx/>
              <a:buChar char="-"/>
            </a:pPr>
            <a:r>
              <a:rPr lang="it-IT" sz="2400" dirty="0" smtClean="0"/>
              <a:t>Stipsi</a:t>
            </a:r>
          </a:p>
          <a:p>
            <a:pPr marL="342900" indent="-342900">
              <a:buFontTx/>
              <a:buChar char="-"/>
            </a:pPr>
            <a:r>
              <a:rPr lang="it-IT" sz="2400" dirty="0" smtClean="0"/>
              <a:t>Minzione alterata</a:t>
            </a:r>
            <a:endParaRPr lang="it-IT" sz="24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499992" y="1340768"/>
            <a:ext cx="4464397" cy="5109091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55000"/>
            </a:pPr>
            <a:r>
              <a:rPr lang="it-IT" i="1" dirty="0" smtClean="0"/>
              <a:t>URODINAMICA</a:t>
            </a:r>
          </a:p>
          <a:p>
            <a:r>
              <a:rPr lang="it-IT" sz="2000" b="1" u="sng" dirty="0" smtClean="0">
                <a:solidFill>
                  <a:schemeClr val="tx1"/>
                </a:solidFill>
              </a:rPr>
              <a:t>STUDIO PRESSIONE/FLUSSO</a:t>
            </a:r>
          </a:p>
          <a:p>
            <a:endParaRPr lang="it-IT" sz="2400" u="sng" dirty="0" smtClean="0">
              <a:solidFill>
                <a:schemeClr val="tx1"/>
              </a:solidFill>
            </a:endParaRPr>
          </a:p>
          <a:p>
            <a:r>
              <a:rPr lang="it-IT" sz="2400" u="sng" dirty="0" err="1" smtClean="0">
                <a:latin typeface="Arial" charset="0"/>
              </a:rPr>
              <a:t>Iposensibilita</a:t>
            </a:r>
            <a:r>
              <a:rPr lang="it-IT" sz="2400" u="sng" dirty="0" smtClean="0">
                <a:latin typeface="Arial" charset="0"/>
              </a:rPr>
              <a:t> </a:t>
            </a:r>
            <a:r>
              <a:rPr lang="it-IT" sz="2400" u="sng" dirty="0">
                <a:latin typeface="Arial" charset="0"/>
              </a:rPr>
              <a:t>vescicale</a:t>
            </a:r>
            <a:r>
              <a:rPr lang="it-IT" sz="2400" dirty="0">
                <a:latin typeface="Arial" charset="0"/>
              </a:rPr>
              <a:t> </a:t>
            </a:r>
            <a:r>
              <a:rPr lang="it-IT" sz="2400" dirty="0">
                <a:latin typeface="Arial"/>
                <a:cs typeface="Arial"/>
              </a:rPr>
              <a:t>→ capacità vescicale </a:t>
            </a:r>
            <a:r>
              <a:rPr lang="it-IT" sz="2400" dirty="0" smtClean="0">
                <a:latin typeface="Arial"/>
                <a:cs typeface="Arial"/>
              </a:rPr>
              <a:t>aumentata</a:t>
            </a:r>
          </a:p>
          <a:p>
            <a:endParaRPr lang="it-IT" sz="2400" dirty="0">
              <a:latin typeface="Arial" charset="0"/>
            </a:endParaRPr>
          </a:p>
          <a:p>
            <a:r>
              <a:rPr lang="it-IT" sz="2400" u="sng" dirty="0" err="1" smtClean="0">
                <a:latin typeface="Arial" charset="0"/>
              </a:rPr>
              <a:t>Ipoattività</a:t>
            </a:r>
            <a:r>
              <a:rPr lang="it-IT" sz="2400" u="sng" dirty="0" smtClean="0">
                <a:latin typeface="Arial" charset="0"/>
              </a:rPr>
              <a:t> </a:t>
            </a:r>
            <a:r>
              <a:rPr lang="it-IT" sz="2400" u="sng" dirty="0">
                <a:latin typeface="Arial" charset="0"/>
              </a:rPr>
              <a:t>detrusoriale</a:t>
            </a:r>
            <a:r>
              <a:rPr lang="it-IT" sz="2400" dirty="0">
                <a:latin typeface="Arial" charset="0"/>
              </a:rPr>
              <a:t> </a:t>
            </a:r>
            <a:r>
              <a:rPr lang="it-IT" sz="2400" dirty="0" smtClean="0">
                <a:latin typeface="Arial" charset="0"/>
              </a:rPr>
              <a:t> contrazione detrusoriale di diminuita ampiezza </a:t>
            </a:r>
            <a:r>
              <a:rPr lang="it-IT" sz="2400" dirty="0" smtClean="0">
                <a:latin typeface="Arial"/>
                <a:cs typeface="Arial"/>
              </a:rPr>
              <a:t>→ </a:t>
            </a:r>
            <a:r>
              <a:rPr lang="it-IT" sz="2400" dirty="0" smtClean="0">
                <a:latin typeface="Arial" charset="0"/>
              </a:rPr>
              <a:t> svuotamento allungato, residuo </a:t>
            </a:r>
          </a:p>
          <a:p>
            <a:endParaRPr lang="it-IT" sz="2400" dirty="0">
              <a:latin typeface="Arial" charset="0"/>
            </a:endParaRPr>
          </a:p>
          <a:p>
            <a:r>
              <a:rPr lang="it-IT" sz="2400" u="sng" dirty="0" err="1" smtClean="0">
                <a:latin typeface="Arial" charset="0"/>
              </a:rPr>
              <a:t>Dissinergia</a:t>
            </a:r>
            <a:r>
              <a:rPr lang="it-IT" sz="2400" u="sng" dirty="0" smtClean="0">
                <a:latin typeface="Arial" charset="0"/>
              </a:rPr>
              <a:t> </a:t>
            </a:r>
            <a:r>
              <a:rPr lang="it-IT" sz="2400" dirty="0" smtClean="0">
                <a:latin typeface="Arial" charset="0"/>
              </a:rPr>
              <a:t>all’EMG perineale</a:t>
            </a:r>
            <a:endParaRPr lang="it-IT" sz="2400" dirty="0">
              <a:latin typeface="Arial" charset="0"/>
            </a:endParaRPr>
          </a:p>
          <a:p>
            <a:endParaRPr lang="it-IT" sz="2400" dirty="0">
              <a:latin typeface="Arial" charset="0"/>
            </a:endParaRPr>
          </a:p>
          <a:p>
            <a:r>
              <a:rPr lang="it-IT" sz="2400" u="sng" dirty="0" smtClean="0">
                <a:latin typeface="Arial" charset="0"/>
              </a:rPr>
              <a:t>Minzione patologica 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635896" y="551723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0" name="Sottotitolo 2"/>
          <p:cNvSpPr txBox="1">
            <a:spLocks/>
          </p:cNvSpPr>
          <p:nvPr/>
        </p:nvSpPr>
        <p:spPr>
          <a:xfrm>
            <a:off x="750180" y="188641"/>
            <a:ext cx="7772400" cy="5040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INCONTINENZE IN ETA’ PEDIATRICA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-36511" y="980728"/>
            <a:ext cx="4680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it-IT" sz="3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VESCICA IPOATTIVA </a:t>
            </a:r>
          </a:p>
          <a:p>
            <a:pPr algn="ctr">
              <a:buClr>
                <a:srgbClr val="C00000"/>
              </a:buClr>
            </a:pPr>
            <a:r>
              <a:rPr lang="it-IT" sz="28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(Vescica Pigra o </a:t>
            </a:r>
            <a:r>
              <a:rPr lang="it-IT" sz="2800" b="1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Lazy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Bladder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it-IT" sz="32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802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260828" y="2348294"/>
            <a:ext cx="4239164" cy="36009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4800" dirty="0" smtClean="0"/>
              <a:t>Trattamento</a:t>
            </a:r>
          </a:p>
          <a:p>
            <a:pPr marL="571500" indent="-5715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IT" sz="3600" dirty="0" smtClean="0"/>
              <a:t>Training cognitivo</a:t>
            </a:r>
          </a:p>
          <a:p>
            <a:pPr marL="571500" indent="-5715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IT" sz="3600" dirty="0" smtClean="0"/>
              <a:t>Biofeedback</a:t>
            </a:r>
          </a:p>
          <a:p>
            <a:pPr marL="571500" indent="-5715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IT" sz="3600" dirty="0" smtClean="0"/>
              <a:t>Prevenzione IVU</a:t>
            </a:r>
          </a:p>
          <a:p>
            <a:pPr marL="571500" indent="-5715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IT" sz="3600" dirty="0" smtClean="0"/>
              <a:t>Correzione stipsi</a:t>
            </a:r>
          </a:p>
          <a:p>
            <a:pPr marL="571500" indent="-5715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IT" sz="3600" dirty="0" smtClean="0"/>
              <a:t>Farmaci miolitici</a:t>
            </a:r>
          </a:p>
        </p:txBody>
      </p:sp>
      <p:sp>
        <p:nvSpPr>
          <p:cNvPr id="16" name="Sottotitolo 2"/>
          <p:cNvSpPr txBox="1">
            <a:spLocks/>
          </p:cNvSpPr>
          <p:nvPr/>
        </p:nvSpPr>
        <p:spPr>
          <a:xfrm>
            <a:off x="750180" y="188641"/>
            <a:ext cx="7772400" cy="5040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INCONTINENZE IN ETA’ PEDIATRICA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95536" y="692696"/>
            <a:ext cx="853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it-IT" sz="36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VESCICA IPOATTIVA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(Vescica Pigra o </a:t>
            </a:r>
            <a:r>
              <a:rPr lang="it-IT" sz="2800" b="1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Lazy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Bladder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it-IT" sz="36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idx="1"/>
          </p:nvPr>
        </p:nvSpPr>
        <p:spPr>
          <a:xfrm>
            <a:off x="5076056" y="2852936"/>
            <a:ext cx="3240000" cy="1440160"/>
          </a:xfrm>
          <a:prstGeom prst="roundRect">
            <a:avLst/>
          </a:prstGeom>
          <a:gradFill>
            <a:gsLst>
              <a:gs pos="0">
                <a:srgbClr val="FFE101"/>
              </a:gs>
              <a:gs pos="35000">
                <a:srgbClr val="FFE7AB"/>
              </a:gs>
              <a:gs pos="100000">
                <a:srgbClr val="FFF8DB"/>
              </a:gs>
            </a:gsLst>
          </a:gradFill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chemeClr val="tx1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it-IT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sz="2700" dirty="0" smtClean="0">
                <a:latin typeface="Arial" charset="0"/>
              </a:rPr>
              <a:t>Cateterismo Intermittente Pulito (</a:t>
            </a:r>
            <a:r>
              <a:rPr lang="it-IT" sz="2700" dirty="0" err="1" smtClean="0">
                <a:latin typeface="Arial" charset="0"/>
              </a:rPr>
              <a:t>C.I.C</a:t>
            </a:r>
            <a:r>
              <a:rPr lang="it-IT" sz="2700" dirty="0">
                <a:latin typeface="Arial" charset="0"/>
              </a:rPr>
              <a:t>)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5076056" y="1628800"/>
            <a:ext cx="3240000" cy="648072"/>
          </a:xfrm>
          <a:prstGeom prst="roundRect">
            <a:avLst/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chemeClr val="tx1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20000"/>
              </a:spcBef>
            </a:pPr>
            <a:r>
              <a:rPr lang="it-IT" sz="3200" b="1" dirty="0" smtClean="0">
                <a:solidFill>
                  <a:schemeClr val="tx1"/>
                </a:solidFill>
                <a:cs typeface="Arial" charset="0"/>
              </a:rPr>
              <a:t>CONSERVATIVO</a:t>
            </a:r>
            <a:r>
              <a:rPr lang="it-IT" sz="3200" dirty="0" smtClean="0">
                <a:solidFill>
                  <a:schemeClr val="tx1"/>
                </a:solidFill>
                <a:cs typeface="Arial" charset="0"/>
              </a:rPr>
              <a:t>    </a:t>
            </a:r>
            <a:endParaRPr lang="it-IT" sz="32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5076056" y="4869160"/>
            <a:ext cx="3240000" cy="1268760"/>
          </a:xfrm>
          <a:prstGeom prst="roundRect">
            <a:avLst/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chemeClr val="tx1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20000"/>
              </a:spcBef>
            </a:pPr>
            <a:r>
              <a:rPr lang="it-IT" sz="3200" b="1" dirty="0">
                <a:solidFill>
                  <a:schemeClr val="tx1"/>
                </a:solidFill>
                <a:latin typeface="Arial" charset="0"/>
                <a:cs typeface="Arial" charset="0"/>
              </a:rPr>
              <a:t>Terapia CHIRURGICA</a:t>
            </a:r>
            <a:endParaRPr lang="it-IT" sz="32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reccia ad arco 21"/>
          <p:cNvSpPr/>
          <p:nvPr/>
        </p:nvSpPr>
        <p:spPr>
          <a:xfrm rot="5400000">
            <a:off x="7297793" y="1870827"/>
            <a:ext cx="1872210" cy="1820204"/>
          </a:xfrm>
          <a:prstGeom prst="circularArrow">
            <a:avLst>
              <a:gd name="adj1" fmla="val 8660"/>
              <a:gd name="adj2" fmla="val 1142319"/>
              <a:gd name="adj3" fmla="val 20457689"/>
              <a:gd name="adj4" fmla="val 10800000"/>
              <a:gd name="adj5" fmla="val 12500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3" name="Freccia ad arco 22"/>
          <p:cNvSpPr/>
          <p:nvPr/>
        </p:nvSpPr>
        <p:spPr>
          <a:xfrm rot="16200000" flipH="1">
            <a:off x="4185957" y="3743035"/>
            <a:ext cx="1872209" cy="1820203"/>
          </a:xfrm>
          <a:prstGeom prst="circularArrow">
            <a:avLst>
              <a:gd name="adj1" fmla="val 8660"/>
              <a:gd name="adj2" fmla="val 1142319"/>
              <a:gd name="adj3" fmla="val 20457689"/>
              <a:gd name="adj4" fmla="val 10800000"/>
              <a:gd name="adj5" fmla="val 12500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73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1899</Words>
  <Application>Microsoft Office PowerPoint</Application>
  <PresentationFormat>Presentazione su schermo (4:3)</PresentationFormat>
  <Paragraphs>650</Paragraphs>
  <Slides>30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30</vt:i4>
      </vt:variant>
    </vt:vector>
  </HeadingPairs>
  <TitlesOfParts>
    <vt:vector size="33" baseType="lpstr">
      <vt:lpstr>Tema di Office</vt:lpstr>
      <vt:lpstr>ClipArt</vt:lpstr>
      <vt:lpstr>Immagine bitmap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Andreoli</dc:creator>
  <cp:lastModifiedBy>Barbara Andreoli</cp:lastModifiedBy>
  <cp:revision>1</cp:revision>
  <dcterms:created xsi:type="dcterms:W3CDTF">2013-11-04T14:18:02Z</dcterms:created>
  <dcterms:modified xsi:type="dcterms:W3CDTF">2013-11-04T14:18:52Z</dcterms:modified>
</cp:coreProperties>
</file>