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rts/chart8.xml" ContentType="application/vnd.openxmlformats-officedocument.drawingml.chart+xml"/>
  <Override PartName="/ppt/charts/chart9.xml" ContentType="application/vnd.openxmlformats-officedocument.drawingml.chart+xml"/>
  <Override PartName="/ppt/slideLayouts/slideLayout10.xml" ContentType="application/vnd.openxmlformats-officedocument.presentationml.slideLayout+xml"/>
  <Override PartName="/ppt/charts/chart6.xml" ContentType="application/vnd.openxmlformats-officedocument.drawingml.chart+xml"/>
  <Override PartName="/ppt/charts/chart7.xml" ContentType="application/vnd.openxmlformats-officedocument.drawingml.chart+xml"/>
  <Override PartName="/ppt/charts/chart10.xml" ContentType="application/vnd.openxmlformats-officedocument.drawingml.chart+xml"/>
  <Default Extension="vml" ContentType="application/vnd.openxmlformats-officedocument.vmlDrawing"/>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6" r:id="rId2"/>
    <p:sldId id="311" r:id="rId3"/>
    <p:sldId id="312" r:id="rId4"/>
    <p:sldId id="310" r:id="rId5"/>
    <p:sldId id="270" r:id="rId6"/>
    <p:sldId id="271" r:id="rId7"/>
    <p:sldId id="264" r:id="rId8"/>
    <p:sldId id="265" r:id="rId9"/>
    <p:sldId id="267" r:id="rId10"/>
    <p:sldId id="268" r:id="rId11"/>
    <p:sldId id="272" r:id="rId12"/>
    <p:sldId id="269" r:id="rId13"/>
    <p:sldId id="266" r:id="rId14"/>
    <p:sldId id="273" r:id="rId15"/>
    <p:sldId id="285" r:id="rId16"/>
    <p:sldId id="283" r:id="rId17"/>
    <p:sldId id="284" r:id="rId18"/>
    <p:sldId id="293" r:id="rId19"/>
    <p:sldId id="307" r:id="rId20"/>
    <p:sldId id="261" r:id="rId21"/>
    <p:sldId id="313" r:id="rId22"/>
    <p:sldId id="314" r:id="rId23"/>
    <p:sldId id="315" r:id="rId24"/>
    <p:sldId id="316" r:id="rId25"/>
    <p:sldId id="282" r:id="rId26"/>
    <p:sldId id="319" r:id="rId27"/>
    <p:sldId id="320" r:id="rId28"/>
    <p:sldId id="321" r:id="rId29"/>
    <p:sldId id="294" r:id="rId30"/>
    <p:sldId id="295" r:id="rId31"/>
    <p:sldId id="322" r:id="rId32"/>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476"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file:///C:\Users\corrado\Desktop\4.10OrdMedici\dati%20fer%20reV1%20.xls"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C:\Users\corrado\Desktop\4.10OrdMedici\dati%20fer%20reV1%20.xls"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corrado\Desktop\4.10OrdMedici\dati%20fer%20reV1%20.xls"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corrado\Desktop\4.10OrdMedici\dati%20fer%20reV1%20.xls"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corrado\Desktop\4.10OrdMedici\dati%20fer%20reV1%20.xls"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Users\corrado\Desktop\4.10OrdMedici\dati%20fer%20reV1%20.xls"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Users\corrado\Desktop\4.10OrdMedici\dati%20fer%20reV1%20.xls"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Users\corrado\Desktop\4.10OrdMedici\dati%20fer%20reV1%20.xls"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C:\Users\corrado\Desktop\4.10OrdMedici\dati%20fer%20reV1%20.xls"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C:\Users\corrado\Desktop\4.10OrdMedici\dati%20fer%20reV1%20.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it-IT"/>
  <c:chart>
    <c:title>
      <c:tx>
        <c:rich>
          <a:bodyPr/>
          <a:lstStyle/>
          <a:p>
            <a:pPr>
              <a:defRPr/>
            </a:pPr>
            <a:r>
              <a:rPr lang="it-IT"/>
              <a:t>POPOLAZIONE</a:t>
            </a:r>
          </a:p>
        </c:rich>
      </c:tx>
      <c:layout>
        <c:manualLayout>
          <c:xMode val="edge"/>
          <c:yMode val="edge"/>
          <c:x val="0.40387756053918189"/>
          <c:y val="3.3419023136246784E-2"/>
        </c:manualLayout>
      </c:layout>
      <c:spPr>
        <a:noFill/>
        <a:ln w="25400">
          <a:noFill/>
        </a:ln>
      </c:spPr>
    </c:title>
    <c:plotArea>
      <c:layout>
        <c:manualLayout>
          <c:layoutTarget val="inner"/>
          <c:xMode val="edge"/>
          <c:yMode val="edge"/>
          <c:x val="6.6235916545648033E-2"/>
          <c:y val="0.17994858611825226"/>
          <c:w val="0.81098610014427552"/>
          <c:h val="0.70437017994858664"/>
        </c:manualLayout>
      </c:layout>
      <c:barChart>
        <c:barDir val="col"/>
        <c:grouping val="clustered"/>
        <c:ser>
          <c:idx val="0"/>
          <c:order val="0"/>
          <c:spPr>
            <a:solidFill>
              <a:srgbClr val="9999FF"/>
            </a:solidFill>
            <a:ln w="12700">
              <a:solidFill>
                <a:srgbClr val="000000"/>
              </a:solidFill>
              <a:prstDash val="solid"/>
            </a:ln>
          </c:spPr>
          <c:dLbls>
            <c:spPr>
              <a:noFill/>
              <a:ln w="25400">
                <a:noFill/>
              </a:ln>
            </c:spPr>
            <c:showVal val="1"/>
          </c:dLbls>
          <c:cat>
            <c:strRef>
              <c:f>'UNIONE grafici'!$E$82:$E$83</c:f>
              <c:strCache>
                <c:ptCount val="2"/>
                <c:pt idx="0">
                  <c:v>FEMMINE</c:v>
                </c:pt>
                <c:pt idx="1">
                  <c:v>MASCHIO</c:v>
                </c:pt>
              </c:strCache>
            </c:strRef>
          </c:cat>
          <c:val>
            <c:numRef>
              <c:f>'UNIONE grafici'!$F$82:$F$83</c:f>
              <c:numCache>
                <c:formatCode>General</c:formatCode>
                <c:ptCount val="2"/>
                <c:pt idx="0">
                  <c:v>55</c:v>
                </c:pt>
                <c:pt idx="1">
                  <c:v>7</c:v>
                </c:pt>
              </c:numCache>
            </c:numRef>
          </c:val>
        </c:ser>
        <c:dLbls>
          <c:showVal val="1"/>
        </c:dLbls>
        <c:axId val="52776320"/>
        <c:axId val="52794496"/>
      </c:barChart>
      <c:catAx>
        <c:axId val="52776320"/>
        <c:scaling>
          <c:orientation val="minMax"/>
        </c:scaling>
        <c:axPos val="b"/>
        <c:numFmt formatCode="General" sourceLinked="1"/>
        <c:tickLblPos val="nextTo"/>
        <c:spPr>
          <a:ln w="3175">
            <a:solidFill>
              <a:srgbClr val="000000"/>
            </a:solidFill>
            <a:prstDash val="solid"/>
          </a:ln>
        </c:spPr>
        <c:txPr>
          <a:bodyPr rot="0" vert="horz"/>
          <a:lstStyle/>
          <a:p>
            <a:pPr>
              <a:defRPr/>
            </a:pPr>
            <a:endParaRPr lang="it-IT"/>
          </a:p>
        </c:txPr>
        <c:crossAx val="52794496"/>
        <c:crosses val="autoZero"/>
        <c:auto val="1"/>
        <c:lblAlgn val="ctr"/>
        <c:lblOffset val="100"/>
        <c:tickLblSkip val="1"/>
        <c:tickMarkSkip val="1"/>
      </c:catAx>
      <c:valAx>
        <c:axId val="52794496"/>
        <c:scaling>
          <c:orientation val="minMax"/>
        </c:scaling>
        <c:axPos val="l"/>
        <c:majorGridlines>
          <c:spPr>
            <a:ln w="3175">
              <a:solidFill>
                <a:srgbClr val="000000"/>
              </a:solidFill>
              <a:prstDash val="solid"/>
            </a:ln>
          </c:spPr>
        </c:majorGridlines>
        <c:numFmt formatCode="General" sourceLinked="1"/>
        <c:tickLblPos val="nextTo"/>
        <c:spPr>
          <a:ln w="3175">
            <a:solidFill>
              <a:srgbClr val="000000"/>
            </a:solidFill>
            <a:prstDash val="solid"/>
          </a:ln>
        </c:spPr>
        <c:txPr>
          <a:bodyPr rot="0" vert="horz"/>
          <a:lstStyle/>
          <a:p>
            <a:pPr>
              <a:defRPr/>
            </a:pPr>
            <a:endParaRPr lang="it-IT"/>
          </a:p>
        </c:txPr>
        <c:crossAx val="52776320"/>
        <c:crosses val="autoZero"/>
        <c:crossBetween val="between"/>
      </c:valAx>
      <c:spPr>
        <a:solidFill>
          <a:srgbClr val="C0C0C0"/>
        </a:solidFill>
        <a:ln w="12700">
          <a:solidFill>
            <a:srgbClr val="808080"/>
          </a:solidFill>
          <a:prstDash val="solid"/>
        </a:ln>
      </c:spPr>
    </c:plotArea>
    <c:legend>
      <c:legendPos val="r"/>
      <c:layout>
        <c:manualLayout>
          <c:xMode val="edge"/>
          <c:yMode val="edge"/>
          <c:x val="0.89499260088450205"/>
          <c:y val="0.50385604113110538"/>
          <c:w val="9.2084006462035517E-2"/>
          <c:h val="5.6555269922879167E-2"/>
        </c:manualLayout>
      </c:layout>
      <c:spPr>
        <a:solidFill>
          <a:srgbClr val="FFFFFF"/>
        </a:solidFill>
        <a:ln w="3175">
          <a:solidFill>
            <a:srgbClr val="000000"/>
          </a:solidFill>
          <a:prstDash val="solid"/>
        </a:ln>
      </c:spPr>
    </c:legend>
    <c:plotVisOnly val="1"/>
    <c:dispBlanksAs val="gap"/>
  </c:chart>
  <c:spPr>
    <a:solidFill>
      <a:srgbClr val="FFFFFF"/>
    </a:solidFill>
    <a:ln w="3175">
      <a:solidFill>
        <a:srgbClr val="000000"/>
      </a:solidFill>
      <a:prstDash val="solid"/>
    </a:ln>
  </c:spPr>
  <c:txPr>
    <a:bodyPr/>
    <a:lstStyle/>
    <a:p>
      <a:pPr>
        <a:defRPr sz="1000" b="1" i="0" u="none" strike="noStrike" baseline="0">
          <a:solidFill>
            <a:srgbClr val="000000"/>
          </a:solidFill>
          <a:latin typeface="Arial"/>
          <a:ea typeface="Arial"/>
          <a:cs typeface="Arial"/>
        </a:defRPr>
      </a:pPr>
      <a:endParaRPr lang="it-IT"/>
    </a:p>
  </c:txPr>
  <c:externalData r:id="rId1"/>
</c:chartSpace>
</file>

<file path=ppt/charts/chart10.xml><?xml version="1.0" encoding="utf-8"?>
<c:chartSpace xmlns:c="http://schemas.openxmlformats.org/drawingml/2006/chart" xmlns:a="http://schemas.openxmlformats.org/drawingml/2006/main" xmlns:r="http://schemas.openxmlformats.org/officeDocument/2006/relationships">
  <c:date1904 val="1"/>
  <c:lang val="it-IT"/>
  <c:chart>
    <c:title>
      <c:tx>
        <c:rich>
          <a:bodyPr/>
          <a:lstStyle/>
          <a:p>
            <a:pPr>
              <a:defRPr/>
            </a:pPr>
            <a:r>
              <a:rPr lang="it-IT"/>
              <a:t>CONTENZIONI</a:t>
            </a:r>
          </a:p>
        </c:rich>
      </c:tx>
      <c:layout>
        <c:manualLayout>
          <c:xMode val="edge"/>
          <c:yMode val="edge"/>
          <c:x val="0.40710857830977987"/>
          <c:y val="3.3419023136246784E-2"/>
        </c:manualLayout>
      </c:layout>
      <c:spPr>
        <a:noFill/>
        <a:ln w="25400">
          <a:noFill/>
        </a:ln>
      </c:spPr>
    </c:title>
    <c:plotArea>
      <c:layout>
        <c:manualLayout>
          <c:layoutTarget val="inner"/>
          <c:xMode val="edge"/>
          <c:yMode val="edge"/>
          <c:x val="0.28756080841769188"/>
          <c:y val="0.27506426735218586"/>
          <c:w val="0.35541223512299003"/>
          <c:h val="0.56555269922879181"/>
        </c:manualLayout>
      </c:layout>
      <c:pieChart>
        <c:varyColors val="1"/>
        <c:ser>
          <c:idx val="0"/>
          <c:order val="0"/>
          <c:tx>
            <c:strRef>
              <c:f>'UNIONE grafici'!$K$82</c:f>
              <c:strCache>
                <c:ptCount val="1"/>
                <c:pt idx="0">
                  <c:v>TOTALE</c:v>
                </c:pt>
              </c:strCache>
            </c:strRef>
          </c:tx>
          <c:spPr>
            <a:solidFill>
              <a:srgbClr val="9999FF"/>
            </a:solidFill>
            <a:ln w="12700">
              <a:solidFill>
                <a:srgbClr val="000000"/>
              </a:solidFill>
              <a:prstDash val="solid"/>
            </a:ln>
          </c:spPr>
          <c:dPt>
            <c:idx val="1"/>
            <c:spPr>
              <a:solidFill>
                <a:srgbClr val="993366"/>
              </a:solidFill>
              <a:ln w="12700">
                <a:solidFill>
                  <a:srgbClr val="000000"/>
                </a:solidFill>
                <a:prstDash val="solid"/>
              </a:ln>
            </c:spPr>
          </c:dPt>
          <c:dLbls>
            <c:numFmt formatCode="0%" sourceLinked="0"/>
            <c:spPr>
              <a:noFill/>
              <a:ln w="25400">
                <a:noFill/>
              </a:ln>
            </c:spPr>
            <c:showVal val="1"/>
            <c:showCatName val="1"/>
            <c:showPercent val="1"/>
            <c:showLeaderLines val="1"/>
          </c:dLbls>
          <c:cat>
            <c:strRef>
              <c:f>'UNIONE grafici'!$J$83:$J$84</c:f>
              <c:strCache>
                <c:ptCount val="2"/>
                <c:pt idx="0">
                  <c:v>SI</c:v>
                </c:pt>
                <c:pt idx="1">
                  <c:v>NO</c:v>
                </c:pt>
              </c:strCache>
            </c:strRef>
          </c:cat>
          <c:val>
            <c:numRef>
              <c:f>'UNIONE grafici'!$K$83:$K$84</c:f>
              <c:numCache>
                <c:formatCode>General</c:formatCode>
                <c:ptCount val="2"/>
                <c:pt idx="0">
                  <c:v>39</c:v>
                </c:pt>
                <c:pt idx="1">
                  <c:v>23</c:v>
                </c:pt>
              </c:numCache>
            </c:numRef>
          </c:val>
        </c:ser>
        <c:dLbls>
          <c:showVal val="1"/>
          <c:showCatName val="1"/>
          <c:showPercent val="1"/>
        </c:dLbls>
        <c:firstSliceAng val="0"/>
      </c:pieChart>
      <c:spPr>
        <a:noFill/>
        <a:ln w="25400">
          <a:noFill/>
        </a:ln>
      </c:spPr>
    </c:plotArea>
    <c:legend>
      <c:legendPos val="r"/>
      <c:layout>
        <c:manualLayout>
          <c:xMode val="edge"/>
          <c:yMode val="edge"/>
          <c:x val="0.92407176081988163"/>
          <c:y val="0.50385604113110538"/>
          <c:w val="6.3004846526655875E-2"/>
          <c:h val="0.11053984575835474"/>
        </c:manualLayout>
      </c:layout>
      <c:spPr>
        <a:solidFill>
          <a:srgbClr val="FFFFFF"/>
        </a:solidFill>
        <a:ln w="3175">
          <a:solidFill>
            <a:srgbClr val="000000"/>
          </a:solidFill>
          <a:prstDash val="solid"/>
        </a:ln>
      </c:spPr>
    </c:legend>
    <c:plotVisOnly val="1"/>
    <c:dispBlanksAs val="zero"/>
  </c:chart>
  <c:spPr>
    <a:solidFill>
      <a:srgbClr val="FFFFFF"/>
    </a:solidFill>
    <a:ln w="3175">
      <a:solidFill>
        <a:srgbClr val="000000"/>
      </a:solidFill>
      <a:prstDash val="solid"/>
    </a:ln>
  </c:spPr>
  <c:txPr>
    <a:bodyPr/>
    <a:lstStyle/>
    <a:p>
      <a:pPr>
        <a:defRPr sz="1000" b="1" i="0" u="none" strike="noStrike" baseline="0">
          <a:solidFill>
            <a:srgbClr val="000000"/>
          </a:solidFill>
          <a:latin typeface="Arial"/>
          <a:ea typeface="Arial"/>
          <a:cs typeface="Arial"/>
        </a:defRPr>
      </a:pPr>
      <a:endParaRPr lang="it-IT"/>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it-IT"/>
  <c:chart>
    <c:title>
      <c:tx>
        <c:rich>
          <a:bodyPr/>
          <a:lstStyle/>
          <a:p>
            <a:pPr>
              <a:defRPr/>
            </a:pPr>
            <a:r>
              <a:rPr lang="it-IT"/>
              <a:t>ETA' MEDIA</a:t>
            </a:r>
          </a:p>
        </c:rich>
      </c:tx>
      <c:layout>
        <c:manualLayout>
          <c:xMode val="edge"/>
          <c:yMode val="edge"/>
          <c:x val="0.42326366716276848"/>
          <c:y val="3.3419023136246784E-2"/>
        </c:manualLayout>
      </c:layout>
      <c:spPr>
        <a:noFill/>
        <a:ln w="25400">
          <a:noFill/>
        </a:ln>
      </c:spPr>
    </c:title>
    <c:plotArea>
      <c:layout>
        <c:manualLayout>
          <c:layoutTarget val="inner"/>
          <c:xMode val="edge"/>
          <c:yMode val="edge"/>
          <c:x val="6.6235916545648019E-2"/>
          <c:y val="0.17994858611825226"/>
          <c:w val="0.81098610014427552"/>
          <c:h val="0.70437017994858664"/>
        </c:manualLayout>
      </c:layout>
      <c:barChart>
        <c:barDir val="col"/>
        <c:grouping val="clustered"/>
        <c:ser>
          <c:idx val="0"/>
          <c:order val="0"/>
          <c:spPr>
            <a:solidFill>
              <a:srgbClr val="9999FF"/>
            </a:solidFill>
            <a:ln w="12700">
              <a:solidFill>
                <a:srgbClr val="000000"/>
              </a:solidFill>
              <a:prstDash val="solid"/>
            </a:ln>
          </c:spPr>
          <c:cat>
            <c:strRef>
              <c:f>'UNIONE grafici'!$D$86:$D$88</c:f>
              <c:strCache>
                <c:ptCount val="3"/>
                <c:pt idx="0">
                  <c:v>ETA' MEDIA</c:v>
                </c:pt>
                <c:pt idx="1">
                  <c:v>ETA' MEDIA FEMMINA</c:v>
                </c:pt>
                <c:pt idx="2">
                  <c:v>ETA' MEDIA MASCHI</c:v>
                </c:pt>
              </c:strCache>
            </c:strRef>
          </c:cat>
          <c:val>
            <c:numRef>
              <c:f>'UNIONE grafici'!$E$86:$E$88</c:f>
              <c:numCache>
                <c:formatCode>General</c:formatCode>
                <c:ptCount val="3"/>
                <c:pt idx="0" formatCode="0">
                  <c:v>87.306451612903189</c:v>
                </c:pt>
                <c:pt idx="1">
                  <c:v>88</c:v>
                </c:pt>
                <c:pt idx="2">
                  <c:v>81</c:v>
                </c:pt>
              </c:numCache>
            </c:numRef>
          </c:val>
        </c:ser>
        <c:axId val="52819456"/>
        <c:axId val="52820992"/>
      </c:barChart>
      <c:catAx>
        <c:axId val="52819456"/>
        <c:scaling>
          <c:orientation val="minMax"/>
        </c:scaling>
        <c:axPos val="b"/>
        <c:numFmt formatCode="General" sourceLinked="1"/>
        <c:tickLblPos val="nextTo"/>
        <c:spPr>
          <a:ln w="3175">
            <a:solidFill>
              <a:srgbClr val="000000"/>
            </a:solidFill>
            <a:prstDash val="solid"/>
          </a:ln>
        </c:spPr>
        <c:txPr>
          <a:bodyPr rot="0" vert="horz"/>
          <a:lstStyle/>
          <a:p>
            <a:pPr>
              <a:defRPr/>
            </a:pPr>
            <a:endParaRPr lang="it-IT"/>
          </a:p>
        </c:txPr>
        <c:crossAx val="52820992"/>
        <c:crosses val="autoZero"/>
        <c:auto val="1"/>
        <c:lblAlgn val="ctr"/>
        <c:lblOffset val="100"/>
        <c:tickLblSkip val="1"/>
        <c:tickMarkSkip val="1"/>
      </c:catAx>
      <c:valAx>
        <c:axId val="52820992"/>
        <c:scaling>
          <c:orientation val="minMax"/>
        </c:scaling>
        <c:axPos val="l"/>
        <c:majorGridlines>
          <c:spPr>
            <a:ln w="3175">
              <a:solidFill>
                <a:srgbClr val="000000"/>
              </a:solidFill>
              <a:prstDash val="solid"/>
            </a:ln>
          </c:spPr>
        </c:majorGridlines>
        <c:numFmt formatCode="0" sourceLinked="1"/>
        <c:tickLblPos val="nextTo"/>
        <c:spPr>
          <a:ln w="3175">
            <a:solidFill>
              <a:srgbClr val="000000"/>
            </a:solidFill>
            <a:prstDash val="solid"/>
          </a:ln>
        </c:spPr>
        <c:txPr>
          <a:bodyPr rot="0" vert="horz"/>
          <a:lstStyle/>
          <a:p>
            <a:pPr>
              <a:defRPr/>
            </a:pPr>
            <a:endParaRPr lang="it-IT"/>
          </a:p>
        </c:txPr>
        <c:crossAx val="52819456"/>
        <c:crosses val="autoZero"/>
        <c:crossBetween val="between"/>
      </c:valAx>
      <c:spPr>
        <a:solidFill>
          <a:srgbClr val="C0C0C0"/>
        </a:solidFill>
        <a:ln w="12700">
          <a:solidFill>
            <a:srgbClr val="808080"/>
          </a:solidFill>
          <a:prstDash val="solid"/>
        </a:ln>
      </c:spPr>
    </c:plotArea>
    <c:legend>
      <c:legendPos val="r"/>
      <c:layout>
        <c:manualLayout>
          <c:xMode val="edge"/>
          <c:yMode val="edge"/>
          <c:x val="0.89499260088450172"/>
          <c:y val="0.50385604113110538"/>
          <c:w val="9.2084006462035517E-2"/>
          <c:h val="5.6555269922879167E-2"/>
        </c:manualLayout>
      </c:layout>
      <c:spPr>
        <a:solidFill>
          <a:srgbClr val="FFFFFF"/>
        </a:solidFill>
        <a:ln w="3175">
          <a:solidFill>
            <a:srgbClr val="000000"/>
          </a:solidFill>
          <a:prstDash val="solid"/>
        </a:ln>
      </c:spPr>
    </c:legend>
    <c:plotVisOnly val="1"/>
    <c:dispBlanksAs val="gap"/>
  </c:chart>
  <c:spPr>
    <a:solidFill>
      <a:srgbClr val="FFFFFF"/>
    </a:solidFill>
    <a:ln w="3175">
      <a:solidFill>
        <a:srgbClr val="000000"/>
      </a:solidFill>
      <a:prstDash val="solid"/>
    </a:ln>
  </c:spPr>
  <c:txPr>
    <a:bodyPr/>
    <a:lstStyle/>
    <a:p>
      <a:pPr>
        <a:defRPr sz="1000" b="1" i="0" u="none" strike="noStrike" baseline="0">
          <a:solidFill>
            <a:srgbClr val="000000"/>
          </a:solidFill>
          <a:latin typeface="Arial"/>
          <a:ea typeface="Arial"/>
          <a:cs typeface="Arial"/>
        </a:defRPr>
      </a:pPr>
      <a:endParaRPr lang="it-IT"/>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it-IT"/>
  <c:chart>
    <c:title>
      <c:tx>
        <c:rich>
          <a:bodyPr/>
          <a:lstStyle/>
          <a:p>
            <a:pPr>
              <a:defRPr b="1"/>
            </a:pPr>
            <a:r>
              <a:rPr lang="it-IT" b="1"/>
              <a:t>MMSE</a:t>
            </a:r>
          </a:p>
        </c:rich>
      </c:tx>
      <c:layout>
        <c:manualLayout>
          <c:xMode val="edge"/>
          <c:yMode val="edge"/>
          <c:x val="0.45880486263934395"/>
          <c:y val="3.3419023136246784E-2"/>
        </c:manualLayout>
      </c:layout>
      <c:spPr>
        <a:solidFill>
          <a:sysClr val="window" lastClr="FFFFFF"/>
        </a:solidFill>
        <a:ln w="25400">
          <a:noFill/>
        </a:ln>
      </c:spPr>
    </c:title>
    <c:plotArea>
      <c:layout>
        <c:manualLayout>
          <c:layoutTarget val="inner"/>
          <c:xMode val="edge"/>
          <c:yMode val="edge"/>
          <c:x val="0.27625223730014181"/>
          <c:y val="0.27506426735218586"/>
          <c:w val="0.35541223512299003"/>
          <c:h val="0.56555269922879181"/>
        </c:manualLayout>
      </c:layout>
      <c:pieChart>
        <c:varyColors val="1"/>
        <c:ser>
          <c:idx val="0"/>
          <c:order val="0"/>
          <c:tx>
            <c:strRef>
              <c:f>'UNIONE grafici'!$C$69</c:f>
              <c:strCache>
                <c:ptCount val="1"/>
                <c:pt idx="0">
                  <c:v>TOTALE</c:v>
                </c:pt>
              </c:strCache>
            </c:strRef>
          </c:tx>
          <c:spPr>
            <a:solidFill>
              <a:srgbClr val="9999FF"/>
            </a:solidFill>
            <a:ln w="12700">
              <a:solidFill>
                <a:srgbClr val="000000"/>
              </a:solidFill>
              <a:prstDash val="solid"/>
            </a:ln>
          </c:spPr>
          <c:dPt>
            <c:idx val="1"/>
            <c:spPr>
              <a:solidFill>
                <a:srgbClr val="993366"/>
              </a:solidFill>
              <a:ln w="12700">
                <a:solidFill>
                  <a:srgbClr val="000000"/>
                </a:solidFill>
                <a:prstDash val="solid"/>
              </a:ln>
            </c:spPr>
          </c:dPt>
          <c:dPt>
            <c:idx val="2"/>
            <c:spPr>
              <a:solidFill>
                <a:srgbClr val="FFFFCC"/>
              </a:solidFill>
              <a:ln w="12700">
                <a:solidFill>
                  <a:srgbClr val="000000"/>
                </a:solidFill>
                <a:prstDash val="solid"/>
              </a:ln>
            </c:spPr>
          </c:dPt>
          <c:dPt>
            <c:idx val="3"/>
            <c:spPr>
              <a:solidFill>
                <a:srgbClr val="CCFFFF"/>
              </a:solidFill>
              <a:ln w="12700">
                <a:solidFill>
                  <a:srgbClr val="000000"/>
                </a:solidFill>
                <a:prstDash val="solid"/>
              </a:ln>
            </c:spPr>
          </c:dPt>
          <c:dLbls>
            <c:numFmt formatCode="0%" sourceLinked="0"/>
            <c:spPr>
              <a:noFill/>
              <a:ln w="25400">
                <a:noFill/>
              </a:ln>
            </c:spPr>
            <c:showVal val="1"/>
            <c:showCatName val="1"/>
            <c:showPercent val="1"/>
            <c:showLeaderLines val="1"/>
          </c:dLbls>
          <c:cat>
            <c:strRef>
              <c:f>'UNIONE grafici'!$B$70:$B$73</c:f>
              <c:strCache>
                <c:ptCount val="4"/>
                <c:pt idx="0">
                  <c:v>0-12</c:v>
                </c:pt>
                <c:pt idx="1">
                  <c:v>13-18</c:v>
                </c:pt>
                <c:pt idx="2">
                  <c:v>19-24</c:v>
                </c:pt>
                <c:pt idx="3">
                  <c:v>&gt;24</c:v>
                </c:pt>
              </c:strCache>
            </c:strRef>
          </c:cat>
          <c:val>
            <c:numRef>
              <c:f>'UNIONE grafici'!$C$70:$C$73</c:f>
              <c:numCache>
                <c:formatCode>General</c:formatCode>
                <c:ptCount val="4"/>
                <c:pt idx="0">
                  <c:v>42</c:v>
                </c:pt>
                <c:pt idx="1">
                  <c:v>8</c:v>
                </c:pt>
                <c:pt idx="2">
                  <c:v>4</c:v>
                </c:pt>
                <c:pt idx="3">
                  <c:v>8</c:v>
                </c:pt>
              </c:numCache>
            </c:numRef>
          </c:val>
        </c:ser>
        <c:dLbls>
          <c:showVal val="1"/>
          <c:showCatName val="1"/>
          <c:showPercent val="1"/>
        </c:dLbls>
        <c:firstSliceAng val="0"/>
      </c:pieChart>
      <c:spPr>
        <a:noFill/>
        <a:ln w="25400">
          <a:noFill/>
        </a:ln>
      </c:spPr>
    </c:plotArea>
    <c:legend>
      <c:legendPos val="r"/>
      <c:layout>
        <c:manualLayout>
          <c:xMode val="edge"/>
          <c:yMode val="edge"/>
          <c:x val="0.9030701453109955"/>
          <c:y val="0.44987146529563088"/>
          <c:w val="8.4006462035541449E-2"/>
          <c:h val="0.21850899742930638"/>
        </c:manualLayout>
      </c:layout>
      <c:spPr>
        <a:solidFill>
          <a:srgbClr val="FFFFFF"/>
        </a:solidFill>
        <a:ln w="3175">
          <a:solidFill>
            <a:srgbClr val="000000"/>
          </a:solidFill>
          <a:prstDash val="solid"/>
        </a:ln>
      </c:spPr>
    </c:legend>
    <c:plotVisOnly val="1"/>
    <c:dispBlanksAs val="zero"/>
  </c:chart>
  <c:spPr>
    <a:solidFill>
      <a:sysClr val="window" lastClr="FFFFFF"/>
    </a:solidFill>
    <a:ln w="3175">
      <a:solidFill>
        <a:srgbClr val="000000"/>
      </a:solidFill>
      <a:prstDash val="solid"/>
    </a:ln>
  </c:spPr>
  <c:txPr>
    <a:bodyPr/>
    <a:lstStyle/>
    <a:p>
      <a:pPr>
        <a:defRPr sz="1000" b="0" i="0" u="none" strike="noStrike" baseline="0">
          <a:solidFill>
            <a:schemeClr val="tx1"/>
          </a:solidFill>
          <a:latin typeface="Arial"/>
          <a:ea typeface="Arial"/>
          <a:cs typeface="Arial"/>
        </a:defRPr>
      </a:pPr>
      <a:endParaRPr lang="it-IT"/>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it-IT"/>
  <c:chart>
    <c:title>
      <c:tx>
        <c:rich>
          <a:bodyPr/>
          <a:lstStyle/>
          <a:p>
            <a:pPr>
              <a:defRPr/>
            </a:pPr>
            <a:r>
              <a:rPr lang="it-IT"/>
              <a:t>BARTHEL</a:t>
            </a:r>
          </a:p>
        </c:rich>
      </c:tx>
      <c:layout>
        <c:manualLayout>
          <c:xMode val="edge"/>
          <c:yMode val="edge"/>
          <c:x val="0.43295672047456163"/>
          <c:y val="3.3419023136246784E-2"/>
        </c:manualLayout>
      </c:layout>
      <c:spPr>
        <a:noFill/>
        <a:ln w="25400">
          <a:noFill/>
        </a:ln>
      </c:spPr>
    </c:title>
    <c:plotArea>
      <c:layout>
        <c:manualLayout>
          <c:layoutTarget val="inner"/>
          <c:xMode val="edge"/>
          <c:yMode val="edge"/>
          <c:x val="0.27140570682119175"/>
          <c:y val="0.27506426735218586"/>
          <c:w val="0.35541223512299003"/>
          <c:h val="0.56555269922879181"/>
        </c:manualLayout>
      </c:layout>
      <c:pieChart>
        <c:varyColors val="1"/>
        <c:ser>
          <c:idx val="0"/>
          <c:order val="0"/>
          <c:tx>
            <c:strRef>
              <c:f>'UNIONE grafici'!$F$69</c:f>
              <c:strCache>
                <c:ptCount val="1"/>
                <c:pt idx="0">
                  <c:v>TOTALE</c:v>
                </c:pt>
              </c:strCache>
            </c:strRef>
          </c:tx>
          <c:spPr>
            <a:solidFill>
              <a:srgbClr val="9999FF"/>
            </a:solidFill>
            <a:ln w="12700">
              <a:solidFill>
                <a:srgbClr val="000000"/>
              </a:solidFill>
              <a:prstDash val="solid"/>
            </a:ln>
          </c:spPr>
          <c:dPt>
            <c:idx val="1"/>
            <c:spPr>
              <a:solidFill>
                <a:srgbClr val="993366"/>
              </a:solidFill>
              <a:ln w="12700">
                <a:solidFill>
                  <a:srgbClr val="000000"/>
                </a:solidFill>
                <a:prstDash val="solid"/>
              </a:ln>
            </c:spPr>
          </c:dPt>
          <c:dPt>
            <c:idx val="2"/>
            <c:spPr>
              <a:solidFill>
                <a:srgbClr val="FFFFCC"/>
              </a:solidFill>
              <a:ln w="12700">
                <a:solidFill>
                  <a:srgbClr val="000000"/>
                </a:solidFill>
                <a:prstDash val="solid"/>
              </a:ln>
            </c:spPr>
          </c:dPt>
          <c:dLbls>
            <c:numFmt formatCode="0%" sourceLinked="0"/>
            <c:spPr>
              <a:noFill/>
              <a:ln w="25400">
                <a:noFill/>
              </a:ln>
            </c:spPr>
            <c:showVal val="1"/>
            <c:showCatName val="1"/>
            <c:showPercent val="1"/>
            <c:showLeaderLines val="1"/>
          </c:dLbls>
          <c:cat>
            <c:strRef>
              <c:f>'UNIONE grafici'!$E$70:$E$72</c:f>
              <c:strCache>
                <c:ptCount val="3"/>
                <c:pt idx="0">
                  <c:v>91-100</c:v>
                </c:pt>
                <c:pt idx="1">
                  <c:v>90-50</c:v>
                </c:pt>
                <c:pt idx="2">
                  <c:v>0-49</c:v>
                </c:pt>
              </c:strCache>
            </c:strRef>
          </c:cat>
          <c:val>
            <c:numRef>
              <c:f>'UNIONE grafici'!$F$70:$F$72</c:f>
              <c:numCache>
                <c:formatCode>General</c:formatCode>
                <c:ptCount val="3"/>
                <c:pt idx="0">
                  <c:v>2</c:v>
                </c:pt>
                <c:pt idx="1">
                  <c:v>12</c:v>
                </c:pt>
                <c:pt idx="2">
                  <c:v>48</c:v>
                </c:pt>
              </c:numCache>
            </c:numRef>
          </c:val>
        </c:ser>
        <c:dLbls>
          <c:showVal val="1"/>
          <c:showCatName val="1"/>
          <c:showPercent val="1"/>
        </c:dLbls>
        <c:firstSliceAng val="0"/>
      </c:pieChart>
      <c:spPr>
        <a:noFill/>
        <a:ln w="25400">
          <a:noFill/>
        </a:ln>
      </c:spPr>
    </c:plotArea>
    <c:legend>
      <c:legendPos val="r"/>
      <c:layout>
        <c:manualLayout>
          <c:xMode val="edge"/>
          <c:yMode val="edge"/>
          <c:x val="0.89176158311390397"/>
          <c:y val="0.47557840616966696"/>
          <c:w val="9.5315024232633272E-2"/>
          <c:h val="0.16452442159383041"/>
        </c:manualLayout>
      </c:layout>
      <c:spPr>
        <a:solidFill>
          <a:srgbClr val="FFFFFF"/>
        </a:solidFill>
        <a:ln w="3175">
          <a:solidFill>
            <a:srgbClr val="000000"/>
          </a:solidFill>
          <a:prstDash val="solid"/>
        </a:ln>
      </c:spPr>
    </c:legend>
    <c:plotVisOnly val="1"/>
    <c:dispBlanksAs val="zero"/>
  </c:chart>
  <c:spPr>
    <a:solidFill>
      <a:srgbClr val="FFFFFF"/>
    </a:solidFill>
    <a:ln w="3175">
      <a:solidFill>
        <a:srgbClr val="000000"/>
      </a:solidFill>
      <a:prstDash val="solid"/>
    </a:ln>
  </c:spPr>
  <c:txPr>
    <a:bodyPr/>
    <a:lstStyle/>
    <a:p>
      <a:pPr>
        <a:defRPr sz="1000" b="1" i="0" u="none" strike="noStrike" baseline="0">
          <a:solidFill>
            <a:srgbClr val="000000"/>
          </a:solidFill>
          <a:latin typeface="Arial"/>
          <a:ea typeface="Arial"/>
          <a:cs typeface="Arial"/>
        </a:defRPr>
      </a:pPr>
      <a:endParaRPr lang="it-IT"/>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it-IT"/>
  <c:chart>
    <c:title>
      <c:tx>
        <c:rich>
          <a:bodyPr/>
          <a:lstStyle/>
          <a:p>
            <a:pPr>
              <a:defRPr/>
            </a:pPr>
            <a:r>
              <a:rPr lang="it-IT"/>
              <a:t>TINETTI</a:t>
            </a:r>
          </a:p>
        </c:rich>
      </c:tx>
      <c:layout>
        <c:manualLayout>
          <c:xMode val="edge"/>
          <c:yMode val="edge"/>
          <c:x val="0.44749630044225086"/>
          <c:y val="3.3419023136246784E-2"/>
        </c:manualLayout>
      </c:layout>
      <c:spPr>
        <a:noFill/>
        <a:ln w="25400">
          <a:noFill/>
        </a:ln>
      </c:spPr>
    </c:title>
    <c:plotArea>
      <c:layout>
        <c:manualLayout>
          <c:layoutTarget val="inner"/>
          <c:xMode val="edge"/>
          <c:yMode val="edge"/>
          <c:x val="0.27625223730014181"/>
          <c:y val="0.27506426735218586"/>
          <c:w val="0.35541223512299003"/>
          <c:h val="0.56555269922879181"/>
        </c:manualLayout>
      </c:layout>
      <c:pieChart>
        <c:varyColors val="1"/>
        <c:ser>
          <c:idx val="0"/>
          <c:order val="0"/>
          <c:tx>
            <c:strRef>
              <c:f>'UNIONE grafici'!$C$82</c:f>
              <c:strCache>
                <c:ptCount val="1"/>
                <c:pt idx="0">
                  <c:v>TOTALE</c:v>
                </c:pt>
              </c:strCache>
            </c:strRef>
          </c:tx>
          <c:spPr>
            <a:solidFill>
              <a:srgbClr val="9999FF"/>
            </a:solidFill>
            <a:ln w="12700">
              <a:solidFill>
                <a:srgbClr val="000000"/>
              </a:solidFill>
              <a:prstDash val="solid"/>
            </a:ln>
          </c:spPr>
          <c:explosion val="25"/>
          <c:dPt>
            <c:idx val="1"/>
            <c:spPr>
              <a:solidFill>
                <a:srgbClr val="993366"/>
              </a:solidFill>
              <a:ln w="12700">
                <a:solidFill>
                  <a:srgbClr val="000000"/>
                </a:solidFill>
                <a:prstDash val="solid"/>
              </a:ln>
            </c:spPr>
          </c:dPt>
          <c:dPt>
            <c:idx val="2"/>
            <c:spPr>
              <a:solidFill>
                <a:srgbClr val="FFFFCC"/>
              </a:solidFill>
              <a:ln w="12700">
                <a:solidFill>
                  <a:srgbClr val="000000"/>
                </a:solidFill>
                <a:prstDash val="solid"/>
              </a:ln>
            </c:spPr>
          </c:dPt>
          <c:dLbls>
            <c:numFmt formatCode="0%" sourceLinked="0"/>
            <c:spPr>
              <a:noFill/>
              <a:ln w="25400">
                <a:noFill/>
              </a:ln>
            </c:spPr>
            <c:showVal val="1"/>
            <c:showCatName val="1"/>
            <c:showPercent val="1"/>
            <c:showLeaderLines val="1"/>
          </c:dLbls>
          <c:cat>
            <c:strRef>
              <c:f>'UNIONE grafici'!$B$83:$B$85</c:f>
              <c:strCache>
                <c:ptCount val="3"/>
                <c:pt idx="0">
                  <c:v>0-14</c:v>
                </c:pt>
                <c:pt idx="1">
                  <c:v>15-20</c:v>
                </c:pt>
                <c:pt idx="2">
                  <c:v>&gt;=21</c:v>
                </c:pt>
              </c:strCache>
            </c:strRef>
          </c:cat>
          <c:val>
            <c:numRef>
              <c:f>'UNIONE grafici'!$C$83:$C$85</c:f>
              <c:numCache>
                <c:formatCode>General</c:formatCode>
                <c:ptCount val="3"/>
                <c:pt idx="0">
                  <c:v>52</c:v>
                </c:pt>
                <c:pt idx="1">
                  <c:v>0</c:v>
                </c:pt>
                <c:pt idx="2">
                  <c:v>10</c:v>
                </c:pt>
              </c:numCache>
            </c:numRef>
          </c:val>
        </c:ser>
        <c:dLbls>
          <c:showVal val="1"/>
          <c:showCatName val="1"/>
          <c:showPercent val="1"/>
        </c:dLbls>
        <c:firstSliceAng val="0"/>
      </c:pieChart>
      <c:spPr>
        <a:noFill/>
        <a:ln w="25400">
          <a:noFill/>
        </a:ln>
      </c:spPr>
    </c:plotArea>
    <c:legend>
      <c:legendPos val="r"/>
      <c:layout>
        <c:manualLayout>
          <c:xMode val="edge"/>
          <c:yMode val="edge"/>
          <c:x val="0.9030701453109955"/>
          <c:y val="0.47557840616966696"/>
          <c:w val="8.4006462035541268E-2"/>
          <c:h val="0.16452442159383041"/>
        </c:manualLayout>
      </c:layout>
      <c:spPr>
        <a:solidFill>
          <a:srgbClr val="FFFFFF"/>
        </a:solidFill>
        <a:ln w="3175">
          <a:solidFill>
            <a:srgbClr val="000000"/>
          </a:solidFill>
          <a:prstDash val="solid"/>
        </a:ln>
      </c:spPr>
    </c:legend>
    <c:plotVisOnly val="1"/>
    <c:dispBlanksAs val="zero"/>
  </c:chart>
  <c:spPr>
    <a:solidFill>
      <a:srgbClr val="FFFFFF"/>
    </a:solidFill>
    <a:ln w="3175">
      <a:solidFill>
        <a:srgbClr val="000000"/>
      </a:solidFill>
      <a:prstDash val="solid"/>
    </a:ln>
  </c:spPr>
  <c:txPr>
    <a:bodyPr/>
    <a:lstStyle/>
    <a:p>
      <a:pPr>
        <a:defRPr sz="1000" b="1" i="0" u="none" strike="noStrike" baseline="0">
          <a:solidFill>
            <a:srgbClr val="000000"/>
          </a:solidFill>
          <a:latin typeface="Arial"/>
          <a:ea typeface="Arial"/>
          <a:cs typeface="Arial"/>
        </a:defRPr>
      </a:pPr>
      <a:endParaRPr lang="it-IT"/>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date1904 val="1"/>
  <c:lang val="it-IT"/>
  <c:chart>
    <c:title>
      <c:tx>
        <c:rich>
          <a:bodyPr/>
          <a:lstStyle/>
          <a:p>
            <a:pPr>
              <a:defRPr/>
            </a:pPr>
            <a:r>
              <a:rPr lang="it-IT"/>
              <a:t>NORTON</a:t>
            </a:r>
          </a:p>
        </c:rich>
      </c:tx>
      <c:layout>
        <c:manualLayout>
          <c:xMode val="edge"/>
          <c:yMode val="edge"/>
          <c:x val="0.43941875601575725"/>
          <c:y val="3.3419023136246784E-2"/>
        </c:manualLayout>
      </c:layout>
      <c:spPr>
        <a:noFill/>
        <a:ln w="25400">
          <a:noFill/>
        </a:ln>
      </c:spPr>
    </c:title>
    <c:plotArea>
      <c:layout>
        <c:manualLayout>
          <c:layoutTarget val="inner"/>
          <c:xMode val="edge"/>
          <c:yMode val="edge"/>
          <c:x val="0.26655917634224263"/>
          <c:y val="0.27506426735218586"/>
          <c:w val="0.35541223512299003"/>
          <c:h val="0.56555269922879181"/>
        </c:manualLayout>
      </c:layout>
      <c:pieChart>
        <c:varyColors val="1"/>
        <c:ser>
          <c:idx val="0"/>
          <c:order val="0"/>
          <c:tx>
            <c:strRef>
              <c:f>'UNIONE grafici'!$K$69</c:f>
              <c:strCache>
                <c:ptCount val="1"/>
                <c:pt idx="0">
                  <c:v>TOTALE</c:v>
                </c:pt>
              </c:strCache>
            </c:strRef>
          </c:tx>
          <c:spPr>
            <a:solidFill>
              <a:srgbClr val="9999FF"/>
            </a:solidFill>
            <a:ln w="12700">
              <a:solidFill>
                <a:srgbClr val="000000"/>
              </a:solidFill>
              <a:prstDash val="solid"/>
            </a:ln>
          </c:spPr>
          <c:explosion val="25"/>
          <c:dPt>
            <c:idx val="1"/>
            <c:spPr>
              <a:solidFill>
                <a:srgbClr val="993366"/>
              </a:solidFill>
              <a:ln w="12700">
                <a:solidFill>
                  <a:srgbClr val="000000"/>
                </a:solidFill>
                <a:prstDash val="solid"/>
              </a:ln>
            </c:spPr>
          </c:dPt>
          <c:dPt>
            <c:idx val="2"/>
            <c:spPr>
              <a:solidFill>
                <a:srgbClr val="FFFFCC"/>
              </a:solidFill>
              <a:ln w="12700">
                <a:solidFill>
                  <a:srgbClr val="000000"/>
                </a:solidFill>
                <a:prstDash val="solid"/>
              </a:ln>
            </c:spPr>
          </c:dPt>
          <c:dLbls>
            <c:numFmt formatCode="0%" sourceLinked="0"/>
            <c:spPr>
              <a:noFill/>
              <a:ln w="25400">
                <a:noFill/>
              </a:ln>
            </c:spPr>
            <c:showVal val="1"/>
            <c:showCatName val="1"/>
            <c:showPercent val="1"/>
            <c:showLeaderLines val="1"/>
          </c:dLbls>
          <c:cat>
            <c:strRef>
              <c:f>'UNIONE grafici'!$J$70:$J$72</c:f>
              <c:strCache>
                <c:ptCount val="3"/>
                <c:pt idx="0">
                  <c:v>0-10</c:v>
                </c:pt>
                <c:pt idx="1">
                  <c:v>11 A 20</c:v>
                </c:pt>
                <c:pt idx="2">
                  <c:v>ND</c:v>
                </c:pt>
              </c:strCache>
            </c:strRef>
          </c:cat>
          <c:val>
            <c:numRef>
              <c:f>'UNIONE grafici'!$K$70:$K$72</c:f>
              <c:numCache>
                <c:formatCode>General</c:formatCode>
                <c:ptCount val="3"/>
                <c:pt idx="0">
                  <c:v>14</c:v>
                </c:pt>
                <c:pt idx="1">
                  <c:v>47</c:v>
                </c:pt>
                <c:pt idx="2">
                  <c:v>1</c:v>
                </c:pt>
              </c:numCache>
            </c:numRef>
          </c:val>
        </c:ser>
        <c:dLbls>
          <c:showVal val="1"/>
          <c:showCatName val="1"/>
          <c:showPercent val="1"/>
        </c:dLbls>
        <c:firstSliceAng val="0"/>
      </c:pieChart>
      <c:spPr>
        <a:noFill/>
        <a:ln w="25400">
          <a:noFill/>
        </a:ln>
      </c:spPr>
    </c:plotArea>
    <c:legend>
      <c:legendPos val="r"/>
      <c:layout>
        <c:manualLayout>
          <c:xMode val="edge"/>
          <c:yMode val="edge"/>
          <c:x val="0.88206852980210926"/>
          <c:y val="0.47557840616966696"/>
          <c:w val="0.10500807754442654"/>
          <c:h val="0.16452442159383041"/>
        </c:manualLayout>
      </c:layout>
      <c:spPr>
        <a:solidFill>
          <a:srgbClr val="FFFFFF"/>
        </a:solidFill>
        <a:ln w="3175">
          <a:solidFill>
            <a:srgbClr val="000000"/>
          </a:solidFill>
          <a:prstDash val="solid"/>
        </a:ln>
      </c:spPr>
    </c:legend>
    <c:plotVisOnly val="1"/>
    <c:dispBlanksAs val="zero"/>
  </c:chart>
  <c:spPr>
    <a:solidFill>
      <a:srgbClr val="FFFFFF"/>
    </a:solidFill>
    <a:ln w="3175">
      <a:solidFill>
        <a:srgbClr val="000000"/>
      </a:solidFill>
      <a:prstDash val="solid"/>
    </a:ln>
  </c:spPr>
  <c:txPr>
    <a:bodyPr/>
    <a:lstStyle/>
    <a:p>
      <a:pPr>
        <a:defRPr sz="1000" b="1" i="0" u="none" strike="noStrike" baseline="0">
          <a:solidFill>
            <a:srgbClr val="000000"/>
          </a:solidFill>
          <a:latin typeface="Arial"/>
          <a:ea typeface="Arial"/>
          <a:cs typeface="Arial"/>
        </a:defRPr>
      </a:pPr>
      <a:endParaRPr lang="it-IT"/>
    </a:p>
  </c:txPr>
  <c:externalData r:id="rId1"/>
</c:chartSpace>
</file>

<file path=ppt/charts/chart7.xml><?xml version="1.0" encoding="utf-8"?>
<c:chartSpace xmlns:c="http://schemas.openxmlformats.org/drawingml/2006/chart" xmlns:a="http://schemas.openxmlformats.org/drawingml/2006/main" xmlns:r="http://schemas.openxmlformats.org/officeDocument/2006/relationships">
  <c:date1904 val="1"/>
  <c:lang val="it-IT"/>
  <c:chart>
    <c:title>
      <c:tx>
        <c:rich>
          <a:bodyPr/>
          <a:lstStyle/>
          <a:p>
            <a:pPr>
              <a:defRPr/>
            </a:pPr>
            <a:r>
              <a:rPr lang="it-IT"/>
              <a:t>LESIONI</a:t>
            </a:r>
          </a:p>
        </c:rich>
      </c:tx>
      <c:layout>
        <c:manualLayout>
          <c:xMode val="edge"/>
          <c:yMode val="edge"/>
          <c:x val="0.44426528267165311"/>
          <c:y val="3.3419023136246784E-2"/>
        </c:manualLayout>
      </c:layout>
      <c:spPr>
        <a:noFill/>
        <a:ln w="25400">
          <a:noFill/>
        </a:ln>
      </c:spPr>
    </c:title>
    <c:plotArea>
      <c:layout>
        <c:manualLayout>
          <c:layoutTarget val="inner"/>
          <c:xMode val="edge"/>
          <c:yMode val="edge"/>
          <c:x val="0.28756080841769188"/>
          <c:y val="0.27506426735218586"/>
          <c:w val="0.35541223512299003"/>
          <c:h val="0.56555269922879181"/>
        </c:manualLayout>
      </c:layout>
      <c:pieChart>
        <c:varyColors val="1"/>
        <c:ser>
          <c:idx val="0"/>
          <c:order val="0"/>
          <c:tx>
            <c:strRef>
              <c:f>'UNIONE grafici'!$K$75</c:f>
              <c:strCache>
                <c:ptCount val="1"/>
                <c:pt idx="0">
                  <c:v>TOTALE</c:v>
                </c:pt>
              </c:strCache>
            </c:strRef>
          </c:tx>
          <c:spPr>
            <a:solidFill>
              <a:srgbClr val="9999FF"/>
            </a:solidFill>
            <a:ln w="12700">
              <a:solidFill>
                <a:srgbClr val="000000"/>
              </a:solidFill>
              <a:prstDash val="solid"/>
            </a:ln>
          </c:spPr>
          <c:dPt>
            <c:idx val="1"/>
            <c:spPr>
              <a:solidFill>
                <a:srgbClr val="993366"/>
              </a:solidFill>
              <a:ln w="12700">
                <a:solidFill>
                  <a:srgbClr val="000000"/>
                </a:solidFill>
                <a:prstDash val="solid"/>
              </a:ln>
            </c:spPr>
          </c:dPt>
          <c:dLbls>
            <c:numFmt formatCode="0%" sourceLinked="0"/>
            <c:spPr>
              <a:noFill/>
              <a:ln w="25400">
                <a:noFill/>
              </a:ln>
            </c:spPr>
            <c:showVal val="1"/>
            <c:showCatName val="1"/>
            <c:showPercent val="1"/>
            <c:showLeaderLines val="1"/>
          </c:dLbls>
          <c:cat>
            <c:strRef>
              <c:f>'UNIONE grafici'!$J$76:$J$77</c:f>
              <c:strCache>
                <c:ptCount val="2"/>
                <c:pt idx="0">
                  <c:v>SI</c:v>
                </c:pt>
                <c:pt idx="1">
                  <c:v>NO</c:v>
                </c:pt>
              </c:strCache>
            </c:strRef>
          </c:cat>
          <c:val>
            <c:numRef>
              <c:f>'UNIONE grafici'!$K$76:$K$77</c:f>
              <c:numCache>
                <c:formatCode>General</c:formatCode>
                <c:ptCount val="2"/>
                <c:pt idx="0">
                  <c:v>2</c:v>
                </c:pt>
                <c:pt idx="1">
                  <c:v>60</c:v>
                </c:pt>
              </c:numCache>
            </c:numRef>
          </c:val>
        </c:ser>
        <c:dLbls>
          <c:showVal val="1"/>
          <c:showCatName val="1"/>
          <c:showPercent val="1"/>
        </c:dLbls>
        <c:firstSliceAng val="0"/>
      </c:pieChart>
      <c:spPr>
        <a:noFill/>
        <a:ln w="25400">
          <a:noFill/>
        </a:ln>
      </c:spPr>
    </c:plotArea>
    <c:legend>
      <c:legendPos val="r"/>
      <c:layout>
        <c:manualLayout>
          <c:xMode val="edge"/>
          <c:yMode val="edge"/>
          <c:x val="0.92407176081988163"/>
          <c:y val="0.50385604113110538"/>
          <c:w val="6.3004846526655875E-2"/>
          <c:h val="0.11053984575835474"/>
        </c:manualLayout>
      </c:layout>
      <c:spPr>
        <a:solidFill>
          <a:srgbClr val="FFFFFF"/>
        </a:solidFill>
        <a:ln w="3175">
          <a:solidFill>
            <a:srgbClr val="000000"/>
          </a:solidFill>
          <a:prstDash val="solid"/>
        </a:ln>
      </c:spPr>
    </c:legend>
    <c:plotVisOnly val="1"/>
    <c:dispBlanksAs val="zero"/>
  </c:chart>
  <c:spPr>
    <a:solidFill>
      <a:srgbClr val="FFFFFF"/>
    </a:solidFill>
    <a:ln w="3175">
      <a:solidFill>
        <a:srgbClr val="000000"/>
      </a:solidFill>
      <a:prstDash val="solid"/>
    </a:ln>
  </c:spPr>
  <c:txPr>
    <a:bodyPr/>
    <a:lstStyle/>
    <a:p>
      <a:pPr>
        <a:defRPr sz="1000" b="1" i="0" u="none" strike="noStrike" baseline="0">
          <a:solidFill>
            <a:srgbClr val="000000"/>
          </a:solidFill>
          <a:latin typeface="Arial"/>
          <a:ea typeface="Arial"/>
          <a:cs typeface="Arial"/>
        </a:defRPr>
      </a:pPr>
      <a:endParaRPr lang="it-IT"/>
    </a:p>
  </c:txPr>
  <c:externalData r:id="rId1"/>
</c:chartSpace>
</file>

<file path=ppt/charts/chart8.xml><?xml version="1.0" encoding="utf-8"?>
<c:chartSpace xmlns:c="http://schemas.openxmlformats.org/drawingml/2006/chart" xmlns:a="http://schemas.openxmlformats.org/drawingml/2006/main" xmlns:r="http://schemas.openxmlformats.org/officeDocument/2006/relationships">
  <c:lang val="it-IT"/>
  <c:chart>
    <c:title>
      <c:tx>
        <c:rich>
          <a:bodyPr/>
          <a:lstStyle/>
          <a:p>
            <a:pPr>
              <a:defRPr/>
            </a:pPr>
            <a:r>
              <a:rPr lang="it-IT"/>
              <a:t>BMI</a:t>
            </a:r>
          </a:p>
        </c:rich>
      </c:tx>
      <c:layout>
        <c:manualLayout>
          <c:xMode val="edge"/>
          <c:yMode val="edge"/>
          <c:x val="0.47334444260703284"/>
          <c:y val="3.3419023136246784E-2"/>
        </c:manualLayout>
      </c:layout>
      <c:spPr>
        <a:noFill/>
        <a:ln w="25400">
          <a:noFill/>
        </a:ln>
      </c:spPr>
    </c:title>
    <c:plotArea>
      <c:layout>
        <c:manualLayout>
          <c:layoutTarget val="inner"/>
          <c:xMode val="edge"/>
          <c:yMode val="edge"/>
          <c:x val="0.26979019666154175"/>
          <c:y val="0.27506426735218586"/>
          <c:w val="0.35541223512299003"/>
          <c:h val="0.56555269922879181"/>
        </c:manualLayout>
      </c:layout>
      <c:pieChart>
        <c:varyColors val="1"/>
        <c:ser>
          <c:idx val="0"/>
          <c:order val="0"/>
          <c:tx>
            <c:strRef>
              <c:f>'UNIONE grafici'!$C$75</c:f>
              <c:strCache>
                <c:ptCount val="1"/>
                <c:pt idx="0">
                  <c:v>TOTALE</c:v>
                </c:pt>
              </c:strCache>
            </c:strRef>
          </c:tx>
          <c:spPr>
            <a:solidFill>
              <a:srgbClr val="9999FF"/>
            </a:solidFill>
            <a:ln w="12700">
              <a:solidFill>
                <a:srgbClr val="000000"/>
              </a:solidFill>
              <a:prstDash val="solid"/>
            </a:ln>
          </c:spPr>
          <c:dPt>
            <c:idx val="1"/>
            <c:spPr>
              <a:solidFill>
                <a:srgbClr val="993366"/>
              </a:solidFill>
              <a:ln w="12700">
                <a:solidFill>
                  <a:srgbClr val="000000"/>
                </a:solidFill>
                <a:prstDash val="solid"/>
              </a:ln>
            </c:spPr>
          </c:dPt>
          <c:dPt>
            <c:idx val="2"/>
            <c:spPr>
              <a:solidFill>
                <a:srgbClr val="FFFFCC"/>
              </a:solidFill>
              <a:ln w="12700">
                <a:solidFill>
                  <a:srgbClr val="000000"/>
                </a:solidFill>
                <a:prstDash val="solid"/>
              </a:ln>
            </c:spPr>
          </c:dPt>
          <c:dLbls>
            <c:numFmt formatCode="0%" sourceLinked="0"/>
            <c:spPr>
              <a:noFill/>
              <a:ln w="25400">
                <a:noFill/>
              </a:ln>
            </c:spPr>
            <c:showVal val="1"/>
            <c:showCatName val="1"/>
            <c:showPercent val="1"/>
            <c:showLeaderLines val="1"/>
          </c:dLbls>
          <c:cat>
            <c:strRef>
              <c:f>'UNIONE grafici'!$B$76:$B$78</c:f>
              <c:strCache>
                <c:ptCount val="3"/>
                <c:pt idx="0">
                  <c:v>&lt;18,5</c:v>
                </c:pt>
                <c:pt idx="1">
                  <c:v>&gt;=18,5</c:v>
                </c:pt>
                <c:pt idx="2">
                  <c:v>ND</c:v>
                </c:pt>
              </c:strCache>
            </c:strRef>
          </c:cat>
          <c:val>
            <c:numRef>
              <c:f>'UNIONE grafici'!$C$76:$C$78</c:f>
              <c:numCache>
                <c:formatCode>General</c:formatCode>
                <c:ptCount val="3"/>
                <c:pt idx="0">
                  <c:v>3</c:v>
                </c:pt>
                <c:pt idx="1">
                  <c:v>50</c:v>
                </c:pt>
                <c:pt idx="2">
                  <c:v>9</c:v>
                </c:pt>
              </c:numCache>
            </c:numRef>
          </c:val>
        </c:ser>
        <c:dLbls>
          <c:showVal val="1"/>
          <c:showCatName val="1"/>
          <c:showPercent val="1"/>
        </c:dLbls>
        <c:firstSliceAng val="0"/>
      </c:pieChart>
      <c:spPr>
        <a:noFill/>
        <a:ln w="25400">
          <a:noFill/>
        </a:ln>
      </c:spPr>
    </c:plotArea>
    <c:legend>
      <c:legendPos val="r"/>
      <c:layout>
        <c:manualLayout>
          <c:xMode val="edge"/>
          <c:yMode val="edge"/>
          <c:x val="0.88853056534330521"/>
          <c:y val="0.47557840616966696"/>
          <c:w val="9.8546042003231304E-2"/>
          <c:h val="0.16452442159383041"/>
        </c:manualLayout>
      </c:layout>
      <c:spPr>
        <a:solidFill>
          <a:srgbClr val="FFFFFF"/>
        </a:solidFill>
        <a:ln w="3175">
          <a:solidFill>
            <a:srgbClr val="000000"/>
          </a:solidFill>
          <a:prstDash val="solid"/>
        </a:ln>
      </c:spPr>
    </c:legend>
    <c:plotVisOnly val="1"/>
    <c:dispBlanksAs val="zero"/>
  </c:chart>
  <c:spPr>
    <a:solidFill>
      <a:srgbClr val="FFFFFF"/>
    </a:solidFill>
    <a:ln w="3175">
      <a:solidFill>
        <a:srgbClr val="000000"/>
      </a:solidFill>
      <a:prstDash val="solid"/>
    </a:ln>
  </c:spPr>
  <c:txPr>
    <a:bodyPr/>
    <a:lstStyle/>
    <a:p>
      <a:pPr>
        <a:defRPr sz="1000" b="1" i="0" u="none" strike="noStrike" baseline="0">
          <a:solidFill>
            <a:srgbClr val="000000"/>
          </a:solidFill>
          <a:latin typeface="Arial"/>
          <a:ea typeface="Arial"/>
          <a:cs typeface="Arial"/>
        </a:defRPr>
      </a:pPr>
      <a:endParaRPr lang="it-IT"/>
    </a:p>
  </c:txPr>
  <c:externalData r:id="rId1"/>
</c:chartSpace>
</file>

<file path=ppt/charts/chart9.xml><?xml version="1.0" encoding="utf-8"?>
<c:chartSpace xmlns:c="http://schemas.openxmlformats.org/drawingml/2006/chart" xmlns:a="http://schemas.openxmlformats.org/drawingml/2006/main" xmlns:r="http://schemas.openxmlformats.org/officeDocument/2006/relationships">
  <c:date1904 val="1"/>
  <c:lang val="it-IT"/>
  <c:chart>
    <c:title>
      <c:layout>
        <c:manualLayout>
          <c:xMode val="edge"/>
          <c:yMode val="edge"/>
          <c:x val="0.46849791595113616"/>
          <c:y val="3.3419023136246784E-2"/>
        </c:manualLayout>
      </c:layout>
      <c:spPr>
        <a:noFill/>
        <a:ln w="25400">
          <a:noFill/>
        </a:ln>
      </c:spPr>
    </c:title>
    <c:plotArea>
      <c:layout>
        <c:manualLayout>
          <c:layoutTarget val="inner"/>
          <c:xMode val="edge"/>
          <c:yMode val="edge"/>
          <c:x val="0.29402284905629172"/>
          <c:y val="0.26221079691516708"/>
          <c:w val="0.36187427576159004"/>
          <c:h val="0.57583547557840786"/>
        </c:manualLayout>
      </c:layout>
      <c:pieChart>
        <c:varyColors val="1"/>
        <c:ser>
          <c:idx val="0"/>
          <c:order val="0"/>
          <c:tx>
            <c:strRef>
              <c:f>'UNIONE grafici'!$E$75</c:f>
              <c:strCache>
                <c:ptCount val="1"/>
                <c:pt idx="0">
                  <c:v>MUST</c:v>
                </c:pt>
              </c:strCache>
            </c:strRef>
          </c:tx>
          <c:spPr>
            <a:solidFill>
              <a:srgbClr val="9999FF"/>
            </a:solidFill>
            <a:ln w="12700">
              <a:solidFill>
                <a:srgbClr val="000000"/>
              </a:solidFill>
              <a:prstDash val="solid"/>
            </a:ln>
          </c:spPr>
          <c:dPt>
            <c:idx val="1"/>
            <c:spPr>
              <a:solidFill>
                <a:srgbClr val="993366"/>
              </a:solidFill>
              <a:ln w="12700">
                <a:solidFill>
                  <a:srgbClr val="000000"/>
                </a:solidFill>
                <a:prstDash val="solid"/>
              </a:ln>
            </c:spPr>
          </c:dPt>
          <c:dPt>
            <c:idx val="2"/>
            <c:spPr>
              <a:solidFill>
                <a:srgbClr val="FFFFCC"/>
              </a:solidFill>
              <a:ln w="12700">
                <a:solidFill>
                  <a:srgbClr val="000000"/>
                </a:solidFill>
                <a:prstDash val="solid"/>
              </a:ln>
            </c:spPr>
          </c:dPt>
          <c:dPt>
            <c:idx val="3"/>
            <c:spPr>
              <a:solidFill>
                <a:srgbClr val="CCFFFF"/>
              </a:solidFill>
              <a:ln w="12700">
                <a:solidFill>
                  <a:srgbClr val="000000"/>
                </a:solidFill>
                <a:prstDash val="solid"/>
              </a:ln>
            </c:spPr>
          </c:dPt>
          <c:dLbls>
            <c:numFmt formatCode="0%" sourceLinked="0"/>
            <c:spPr>
              <a:noFill/>
              <a:ln w="25400">
                <a:noFill/>
              </a:ln>
            </c:spPr>
            <c:showVal val="1"/>
            <c:showCatName val="1"/>
            <c:showPercent val="1"/>
            <c:showLeaderLines val="1"/>
          </c:dLbls>
          <c:val>
            <c:numRef>
              <c:f>'UNIONE grafici'!$E$76:$E$79</c:f>
              <c:numCache>
                <c:formatCode>General</c:formatCode>
                <c:ptCount val="4"/>
                <c:pt idx="0">
                  <c:v>0</c:v>
                </c:pt>
                <c:pt idx="1">
                  <c:v>1</c:v>
                </c:pt>
                <c:pt idx="2">
                  <c:v>2</c:v>
                </c:pt>
                <c:pt idx="3">
                  <c:v>3</c:v>
                </c:pt>
              </c:numCache>
            </c:numRef>
          </c:val>
        </c:ser>
        <c:ser>
          <c:idx val="1"/>
          <c:order val="1"/>
          <c:tx>
            <c:strRef>
              <c:f>'UNIONE grafici'!$F$75</c:f>
              <c:strCache>
                <c:ptCount val="1"/>
                <c:pt idx="0">
                  <c:v>TOTALE</c:v>
                </c:pt>
              </c:strCache>
            </c:strRef>
          </c:tx>
          <c:spPr>
            <a:solidFill>
              <a:srgbClr val="993366"/>
            </a:solidFill>
            <a:ln w="12700">
              <a:solidFill>
                <a:srgbClr val="000000"/>
              </a:solidFill>
              <a:prstDash val="solid"/>
            </a:ln>
          </c:spPr>
          <c:dPt>
            <c:idx val="0"/>
            <c:spPr>
              <a:solidFill>
                <a:srgbClr val="9999FF"/>
              </a:solidFill>
              <a:ln w="12700">
                <a:solidFill>
                  <a:srgbClr val="000000"/>
                </a:solidFill>
                <a:prstDash val="solid"/>
              </a:ln>
            </c:spPr>
          </c:dPt>
          <c:dPt>
            <c:idx val="2"/>
            <c:spPr>
              <a:solidFill>
                <a:srgbClr val="FFFFCC"/>
              </a:solidFill>
              <a:ln w="12700">
                <a:solidFill>
                  <a:srgbClr val="000000"/>
                </a:solidFill>
                <a:prstDash val="solid"/>
              </a:ln>
            </c:spPr>
          </c:dPt>
          <c:dPt>
            <c:idx val="3"/>
            <c:spPr>
              <a:solidFill>
                <a:srgbClr val="CCFFFF"/>
              </a:solidFill>
              <a:ln w="12700">
                <a:solidFill>
                  <a:srgbClr val="000000"/>
                </a:solidFill>
                <a:prstDash val="solid"/>
              </a:ln>
            </c:spPr>
          </c:dPt>
          <c:dLbls>
            <c:numFmt formatCode="0%" sourceLinked="0"/>
            <c:spPr>
              <a:noFill/>
              <a:ln w="25400">
                <a:noFill/>
              </a:ln>
            </c:spPr>
            <c:showVal val="1"/>
            <c:showCatName val="1"/>
            <c:showPercent val="1"/>
            <c:showLeaderLines val="1"/>
          </c:dLbls>
          <c:val>
            <c:numRef>
              <c:f>'UNIONE grafici'!$F$76:$F$79</c:f>
              <c:numCache>
                <c:formatCode>General</c:formatCode>
                <c:ptCount val="4"/>
                <c:pt idx="0">
                  <c:v>36</c:v>
                </c:pt>
                <c:pt idx="1">
                  <c:v>5</c:v>
                </c:pt>
                <c:pt idx="2">
                  <c:v>6</c:v>
                </c:pt>
                <c:pt idx="3">
                  <c:v>2</c:v>
                </c:pt>
              </c:numCache>
            </c:numRef>
          </c:val>
        </c:ser>
        <c:dLbls>
          <c:showVal val="1"/>
          <c:showCatName val="1"/>
          <c:showPercent val="1"/>
        </c:dLbls>
        <c:firstSliceAng val="0"/>
      </c:pieChart>
      <c:spPr>
        <a:noFill/>
        <a:ln w="25400">
          <a:noFill/>
        </a:ln>
      </c:spPr>
    </c:plotArea>
    <c:legend>
      <c:legendPos val="r"/>
      <c:layout>
        <c:manualLayout>
          <c:xMode val="edge"/>
          <c:yMode val="edge"/>
          <c:x val="0.94345786744346771"/>
          <c:y val="0.44215938303341906"/>
          <c:w val="4.3618739903069421E-2"/>
          <c:h val="0.21850899742930627"/>
        </c:manualLayout>
      </c:layout>
      <c:spPr>
        <a:solidFill>
          <a:srgbClr val="FFFFFF"/>
        </a:solidFill>
        <a:ln w="3175">
          <a:solidFill>
            <a:srgbClr val="000000"/>
          </a:solidFill>
          <a:prstDash val="solid"/>
        </a:ln>
      </c:spPr>
      <c:txPr>
        <a:bodyPr/>
        <a:lstStyle/>
        <a:p>
          <a:pPr rtl="0">
            <a:defRPr/>
          </a:pPr>
          <a:endParaRPr lang="it-IT"/>
        </a:p>
      </c:txPr>
    </c:legend>
    <c:plotVisOnly val="1"/>
    <c:dispBlanksAs val="zero"/>
  </c:chart>
  <c:spPr>
    <a:solidFill>
      <a:srgbClr val="FFFFFF"/>
    </a:solidFill>
    <a:ln w="3175">
      <a:solidFill>
        <a:srgbClr val="000000"/>
      </a:solidFill>
      <a:prstDash val="solid"/>
    </a:ln>
  </c:spPr>
  <c:txPr>
    <a:bodyPr/>
    <a:lstStyle/>
    <a:p>
      <a:pPr>
        <a:defRPr sz="1000" b="1" i="0" u="none" strike="noStrike" baseline="0">
          <a:solidFill>
            <a:srgbClr val="000000"/>
          </a:solidFill>
          <a:latin typeface="Arial"/>
          <a:ea typeface="Arial"/>
          <a:cs typeface="Arial"/>
        </a:defRPr>
      </a:pPr>
      <a:endParaRPr lang="it-IT"/>
    </a:p>
  </c:txPr>
  <c:externalData r:id="rId1"/>
</c:chartSpace>
</file>

<file path=ppt/drawings/_rels/vmlDrawing1.vml.rels><?xml version="1.0" encoding="UTF-8" standalone="yes"?>
<Relationships xmlns="http://schemas.openxmlformats.org/package/2006/relationships"><Relationship Id="rId1" Type="http://schemas.openxmlformats.org/officeDocument/2006/relationships/image" Target="../media/image7.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4B6055F8-1D02-4417-9241-55C834FD9970}" type="datetimeFigureOut">
              <a:rPr lang="it-IT" smtClean="0"/>
              <a:pPr/>
              <a:t>25/10/2016</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4B6055F8-1D02-4417-9241-55C834FD9970}" type="datetimeFigureOut">
              <a:rPr lang="it-IT" smtClean="0"/>
              <a:pPr/>
              <a:t>25/10/2016</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4B6055F8-1D02-4417-9241-55C834FD9970}" type="datetimeFigureOut">
              <a:rPr lang="it-IT" smtClean="0"/>
              <a:pPr/>
              <a:t>25/10/2016</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cSld name="Titolo, diagramma o organigramma">
    <p:spTree>
      <p:nvGrpSpPr>
        <p:cNvPr id="1" name=""/>
        <p:cNvGrpSpPr/>
        <p:nvPr/>
      </p:nvGrpSpPr>
      <p:grpSpPr>
        <a:xfrm>
          <a:off x="0" y="0"/>
          <a:ext cx="0" cy="0"/>
          <a:chOff x="0" y="0"/>
          <a:chExt cx="0" cy="0"/>
        </a:xfrm>
      </p:grpSpPr>
      <p:sp>
        <p:nvSpPr>
          <p:cNvPr id="2" name="Titolo 1"/>
          <p:cNvSpPr>
            <a:spLocks noGrp="1"/>
          </p:cNvSpPr>
          <p:nvPr>
            <p:ph type="title"/>
          </p:nvPr>
        </p:nvSpPr>
        <p:spPr>
          <a:xfrm>
            <a:off x="685800" y="609600"/>
            <a:ext cx="7772400" cy="1143000"/>
          </a:xfrm>
        </p:spPr>
        <p:txBody>
          <a:bodyPr/>
          <a:lstStyle/>
          <a:p>
            <a:r>
              <a:rPr lang="it-IT" smtClean="0"/>
              <a:t>Fare clic per modificare lo stile del titolo</a:t>
            </a:r>
            <a:endParaRPr lang="it-IT"/>
          </a:p>
        </p:txBody>
      </p:sp>
      <p:sp>
        <p:nvSpPr>
          <p:cNvPr id="3" name="Segnaposto SmartArt 2"/>
          <p:cNvSpPr>
            <a:spLocks noGrp="1"/>
          </p:cNvSpPr>
          <p:nvPr>
            <p:ph type="dgm" idx="1"/>
          </p:nvPr>
        </p:nvSpPr>
        <p:spPr>
          <a:xfrm>
            <a:off x="685800" y="1981200"/>
            <a:ext cx="7772400" cy="4114800"/>
          </a:xfrm>
        </p:spPr>
        <p:txBody>
          <a:bodyPr/>
          <a:lstStyle/>
          <a:p>
            <a:endParaRPr lang="it-IT"/>
          </a:p>
        </p:txBody>
      </p:sp>
      <p:sp>
        <p:nvSpPr>
          <p:cNvPr id="4" name="Segnaposto data 3"/>
          <p:cNvSpPr>
            <a:spLocks noGrp="1"/>
          </p:cNvSpPr>
          <p:nvPr>
            <p:ph type="dt" sz="half" idx="10"/>
          </p:nvPr>
        </p:nvSpPr>
        <p:spPr>
          <a:xfrm>
            <a:off x="685800" y="6248400"/>
            <a:ext cx="1905000" cy="457200"/>
          </a:xfrm>
        </p:spPr>
        <p:txBody>
          <a:bodyPr/>
          <a:lstStyle>
            <a:lvl1pPr>
              <a:defRPr/>
            </a:lvl1pPr>
          </a:lstStyle>
          <a:p>
            <a:endParaRPr lang="it-IT"/>
          </a:p>
        </p:txBody>
      </p:sp>
      <p:sp>
        <p:nvSpPr>
          <p:cNvPr id="5" name="Segnaposto piè di pagina 4"/>
          <p:cNvSpPr>
            <a:spLocks noGrp="1"/>
          </p:cNvSpPr>
          <p:nvPr>
            <p:ph type="ftr" sz="quarter" idx="11"/>
          </p:nvPr>
        </p:nvSpPr>
        <p:spPr>
          <a:xfrm>
            <a:off x="3124200" y="6248400"/>
            <a:ext cx="2895600" cy="457200"/>
          </a:xfrm>
        </p:spPr>
        <p:txBody>
          <a:bodyPr/>
          <a:lstStyle>
            <a:lvl1pPr>
              <a:defRPr/>
            </a:lvl1pPr>
          </a:lstStyle>
          <a:p>
            <a:endParaRPr lang="it-IT"/>
          </a:p>
        </p:txBody>
      </p:sp>
      <p:sp>
        <p:nvSpPr>
          <p:cNvPr id="6" name="Segnaposto numero diapositiva 5"/>
          <p:cNvSpPr>
            <a:spLocks noGrp="1"/>
          </p:cNvSpPr>
          <p:nvPr>
            <p:ph type="sldNum" sz="quarter" idx="12"/>
          </p:nvPr>
        </p:nvSpPr>
        <p:spPr>
          <a:xfrm>
            <a:off x="6553200" y="6248400"/>
            <a:ext cx="1905000" cy="457200"/>
          </a:xfrm>
        </p:spPr>
        <p:txBody>
          <a:bodyPr/>
          <a:lstStyle>
            <a:lvl1pPr>
              <a:defRPr/>
            </a:lvl1pPr>
          </a:lstStyle>
          <a:p>
            <a:fld id="{DDBAC7C4-5B95-4855-B434-CBB3F27B2E06}" type="slidenum">
              <a:rPr lang="it-IT"/>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4B6055F8-1D02-4417-9241-55C834FD9970}" type="datetimeFigureOut">
              <a:rPr lang="it-IT" smtClean="0"/>
              <a:pPr/>
              <a:t>25/10/2016</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4B6055F8-1D02-4417-9241-55C834FD9970}" type="datetimeFigureOut">
              <a:rPr lang="it-IT" smtClean="0"/>
              <a:pPr/>
              <a:t>25/10/2016</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4B6055F8-1D02-4417-9241-55C834FD9970}" type="datetimeFigureOut">
              <a:rPr lang="it-IT" smtClean="0"/>
              <a:pPr/>
              <a:t>25/10/2016</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4B6055F8-1D02-4417-9241-55C834FD9970}" type="datetimeFigureOut">
              <a:rPr lang="it-IT" smtClean="0"/>
              <a:pPr/>
              <a:t>25/10/2016</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4B6055F8-1D02-4417-9241-55C834FD9970}" type="datetimeFigureOut">
              <a:rPr lang="it-IT" smtClean="0"/>
              <a:pPr/>
              <a:t>25/10/2016</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4B6055F8-1D02-4417-9241-55C834FD9970}" type="datetimeFigureOut">
              <a:rPr lang="it-IT" smtClean="0"/>
              <a:pPr/>
              <a:t>25/10/2016</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4B6055F8-1D02-4417-9241-55C834FD9970}" type="datetimeFigureOut">
              <a:rPr lang="it-IT" smtClean="0"/>
              <a:pPr/>
              <a:t>25/10/2016</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4B6055F8-1D02-4417-9241-55C834FD9970}" type="datetimeFigureOut">
              <a:rPr lang="it-IT" smtClean="0"/>
              <a:pPr/>
              <a:t>25/10/2016</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6055F8-1D02-4417-9241-55C834FD9970}" type="datetimeFigureOut">
              <a:rPr lang="it-IT" smtClean="0"/>
              <a:pPr/>
              <a:t>25/10/2016</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07B441-5312-499D-93C3-6E37886527FA}"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2.xml"/><Relationship Id="rId1" Type="http://schemas.openxmlformats.org/officeDocument/2006/relationships/vmlDrawing" Target="../drawings/vmlDrawing1.v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79512" y="1628801"/>
            <a:ext cx="8712968" cy="4968551"/>
          </a:xfrm>
          <a:solidFill>
            <a:schemeClr val="bg1"/>
          </a:solidFill>
          <a:ln>
            <a:solidFill>
              <a:srgbClr val="0070C0"/>
            </a:solidFill>
          </a:ln>
        </p:spPr>
        <p:txBody>
          <a:bodyPr>
            <a:normAutofit fontScale="90000"/>
          </a:bodyPr>
          <a:lstStyle/>
          <a:p>
            <a:r>
              <a:rPr lang="it-IT" sz="2000" i="1" dirty="0" smtClean="0"/>
              <a:t/>
            </a:r>
            <a:br>
              <a:rPr lang="it-IT" sz="2000" i="1" dirty="0" smtClean="0"/>
            </a:br>
            <a:r>
              <a:rPr lang="it-IT" sz="2000" i="1" dirty="0" smtClean="0"/>
              <a:t/>
            </a:r>
            <a:br>
              <a:rPr lang="it-IT" sz="2000" i="1" dirty="0" smtClean="0"/>
            </a:br>
            <a:r>
              <a:rPr lang="it-IT" sz="2000" i="1" dirty="0" smtClean="0"/>
              <a:t/>
            </a:r>
            <a:br>
              <a:rPr lang="it-IT" sz="2000" i="1" dirty="0" smtClean="0"/>
            </a:br>
            <a:r>
              <a:rPr lang="it-IT" sz="2000" i="1" dirty="0" smtClean="0"/>
              <a:t/>
            </a:r>
            <a:br>
              <a:rPr lang="it-IT" sz="2000" i="1" dirty="0" smtClean="0"/>
            </a:br>
            <a:r>
              <a:rPr lang="it-IT" sz="2000" i="1" dirty="0" smtClean="0"/>
              <a:t/>
            </a:r>
            <a:br>
              <a:rPr lang="it-IT" sz="2000" i="1" dirty="0" smtClean="0"/>
            </a:br>
            <a:r>
              <a:rPr lang="it-IT" sz="2000" b="1" i="1" dirty="0" smtClean="0"/>
              <a:t>Corso di Aggiornamento</a:t>
            </a:r>
            <a:r>
              <a:rPr lang="it-IT" b="1" dirty="0" smtClean="0"/>
              <a:t/>
            </a:r>
            <a:br>
              <a:rPr lang="it-IT" b="1" dirty="0" smtClean="0"/>
            </a:br>
            <a:r>
              <a:rPr lang="it-IT" sz="2200" b="1" dirty="0" smtClean="0"/>
              <a:t>IL RAPPORTO CON IL PAZIENTE DIFFICILE</a:t>
            </a:r>
            <a:br>
              <a:rPr lang="it-IT" sz="2200" b="1" dirty="0" smtClean="0"/>
            </a:br>
            <a:r>
              <a:rPr lang="it-IT" sz="2200" b="1" dirty="0" smtClean="0"/>
              <a:t>L’anziano con decadimento cognitivo </a:t>
            </a:r>
            <a:br>
              <a:rPr lang="it-IT" sz="2200" b="1" dirty="0" smtClean="0"/>
            </a:br>
            <a:r>
              <a:rPr lang="it-IT" sz="2200" b="1" dirty="0" smtClean="0"/>
              <a:t>25 Ottobre 2016</a:t>
            </a:r>
            <a:br>
              <a:rPr lang="it-IT" sz="2200" b="1" dirty="0" smtClean="0"/>
            </a:br>
            <a:r>
              <a:rPr lang="it-IT" sz="1400" b="1" i="1" dirty="0" smtClean="0"/>
              <a:t>Sala Conferenze Ordine dei Medici ed Odontoiatri  - Via </a:t>
            </a:r>
            <a:r>
              <a:rPr lang="it-IT" sz="1400" b="1" i="1" dirty="0" err="1" smtClean="0"/>
              <a:t>Lamarmora</a:t>
            </a:r>
            <a:r>
              <a:rPr lang="it-IT" sz="1400" b="1" i="1" dirty="0" smtClean="0"/>
              <a:t> 167 Brescia </a:t>
            </a:r>
            <a:r>
              <a:rPr lang="it-IT" sz="2200" b="1" dirty="0" smtClean="0"/>
              <a:t/>
            </a:r>
            <a:br>
              <a:rPr lang="it-IT" sz="2200" b="1" dirty="0" smtClean="0"/>
            </a:br>
            <a:r>
              <a:rPr lang="it-IT" sz="2200" b="1" dirty="0" smtClean="0"/>
              <a:t/>
            </a:r>
            <a:br>
              <a:rPr lang="it-IT" sz="2200" b="1" dirty="0" smtClean="0"/>
            </a:br>
            <a:r>
              <a:rPr lang="it-IT" sz="2800" dirty="0" smtClean="0"/>
              <a:t/>
            </a:r>
            <a:br>
              <a:rPr lang="it-IT" sz="2800" dirty="0" smtClean="0"/>
            </a:br>
            <a:r>
              <a:rPr lang="it-IT" sz="3100" b="1" dirty="0" smtClean="0"/>
              <a:t>“L’anziano con decadimento cognitivo oltre il domicilio: il ruolo delle Residenze Sanitarie Assistenziali”</a:t>
            </a:r>
            <a:r>
              <a:rPr lang="it-IT" dirty="0" smtClean="0"/>
              <a:t/>
            </a:r>
            <a:br>
              <a:rPr lang="it-IT" dirty="0" smtClean="0"/>
            </a:br>
            <a:r>
              <a:rPr lang="it-IT" dirty="0" smtClean="0"/>
              <a:t/>
            </a:r>
            <a:br>
              <a:rPr lang="it-IT" dirty="0" smtClean="0"/>
            </a:br>
            <a:r>
              <a:rPr lang="it-IT" sz="3100" b="1" dirty="0" smtClean="0"/>
              <a:t>Dr Corrado </a:t>
            </a:r>
            <a:r>
              <a:rPr lang="it-IT" sz="3100" b="1" dirty="0" err="1" smtClean="0"/>
              <a:t>Carabellese</a:t>
            </a:r>
            <a:r>
              <a:rPr lang="it-IT" b="1" dirty="0" smtClean="0"/>
              <a:t/>
            </a:r>
            <a:br>
              <a:rPr lang="it-IT" b="1" dirty="0" smtClean="0"/>
            </a:br>
            <a:r>
              <a:rPr lang="it-IT" sz="2200" b="1" dirty="0" smtClean="0"/>
              <a:t>Geriatra Responsabile Sanitario</a:t>
            </a:r>
            <a:br>
              <a:rPr lang="it-IT" sz="2200" b="1" dirty="0" smtClean="0"/>
            </a:br>
            <a:r>
              <a:rPr lang="it-IT" sz="2200" b="1" dirty="0" smtClean="0"/>
              <a:t>RSA “L. </a:t>
            </a:r>
            <a:r>
              <a:rPr lang="it-IT" sz="2200" b="1" dirty="0" err="1" smtClean="0"/>
              <a:t>Feroldi</a:t>
            </a:r>
            <a:r>
              <a:rPr lang="it-IT" sz="2200" b="1" dirty="0" smtClean="0"/>
              <a:t>” e “A. </a:t>
            </a:r>
            <a:r>
              <a:rPr lang="it-IT" sz="2200" b="1" dirty="0" err="1" smtClean="0"/>
              <a:t>Luzzago</a:t>
            </a:r>
            <a:r>
              <a:rPr lang="it-IT" sz="2200" b="1" dirty="0" smtClean="0"/>
              <a:t>” - Fondazione Casa di dio Onlus</a:t>
            </a:r>
            <a:r>
              <a:rPr lang="it-IT" dirty="0" smtClean="0"/>
              <a:t/>
            </a:r>
            <a:br>
              <a:rPr lang="it-IT" dirty="0" smtClean="0"/>
            </a:br>
            <a:r>
              <a:rPr lang="it-IT" dirty="0" smtClean="0"/>
              <a:t/>
            </a:r>
            <a:br>
              <a:rPr lang="it-IT" dirty="0" smtClean="0"/>
            </a:br>
            <a:endParaRPr lang="it-IT" dirty="0"/>
          </a:p>
        </p:txBody>
      </p:sp>
      <p:sp>
        <p:nvSpPr>
          <p:cNvPr id="3" name="Sottotitolo 2"/>
          <p:cNvSpPr>
            <a:spLocks noGrp="1"/>
          </p:cNvSpPr>
          <p:nvPr>
            <p:ph type="subTitle" idx="1"/>
          </p:nvPr>
        </p:nvSpPr>
        <p:spPr>
          <a:xfrm>
            <a:off x="251520" y="188640"/>
            <a:ext cx="8352928" cy="1296144"/>
          </a:xfrm>
          <a:ln>
            <a:solidFill>
              <a:srgbClr val="0070C0"/>
            </a:solidFill>
          </a:ln>
        </p:spPr>
        <p:txBody>
          <a:bodyPr>
            <a:normAutofit/>
          </a:bodyPr>
          <a:lstStyle/>
          <a:p>
            <a:endParaRPr lang="it-IT" dirty="0" smtClean="0"/>
          </a:p>
          <a:p>
            <a:endParaRPr lang="it-IT" dirty="0" smtClean="0"/>
          </a:p>
          <a:p>
            <a:endParaRPr lang="it-IT" dirty="0"/>
          </a:p>
        </p:txBody>
      </p:sp>
      <p:pic>
        <p:nvPicPr>
          <p:cNvPr id="4" name="Picture 2"/>
          <p:cNvPicPr>
            <a:picLocks noChangeAspect="1" noChangeArrowheads="1"/>
          </p:cNvPicPr>
          <p:nvPr/>
        </p:nvPicPr>
        <p:blipFill>
          <a:blip r:embed="rId2" cstate="print"/>
          <a:srcRect/>
          <a:stretch>
            <a:fillRect/>
          </a:stretch>
        </p:blipFill>
        <p:spPr bwMode="auto">
          <a:xfrm>
            <a:off x="395536" y="404663"/>
            <a:ext cx="2808312" cy="936105"/>
          </a:xfrm>
          <a:prstGeom prst="rect">
            <a:avLst/>
          </a:prstGeom>
          <a:noFill/>
          <a:ln w="9525">
            <a:noFill/>
            <a:miter lim="800000"/>
            <a:headEnd/>
            <a:tailEnd/>
          </a:ln>
        </p:spPr>
      </p:pic>
      <p:pic>
        <p:nvPicPr>
          <p:cNvPr id="5" name="Picture 3"/>
          <p:cNvPicPr>
            <a:picLocks noChangeAspect="1" noChangeArrowheads="1"/>
          </p:cNvPicPr>
          <p:nvPr/>
        </p:nvPicPr>
        <p:blipFill>
          <a:blip r:embed="rId3" cstate="print"/>
          <a:srcRect/>
          <a:stretch>
            <a:fillRect/>
          </a:stretch>
        </p:blipFill>
        <p:spPr bwMode="auto">
          <a:xfrm>
            <a:off x="4283968" y="332656"/>
            <a:ext cx="3960440" cy="936104"/>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sz="2400" dirty="0" smtClean="0"/>
              <a:t>Residenza Sanitaria Assistenziale “L. </a:t>
            </a:r>
            <a:r>
              <a:rPr lang="it-IT" sz="2400" dirty="0" err="1" smtClean="0"/>
              <a:t>Feroldi</a:t>
            </a:r>
            <a:r>
              <a:rPr lang="it-IT" sz="2400" dirty="0" smtClean="0"/>
              <a:t>”</a:t>
            </a:r>
            <a:br>
              <a:rPr lang="it-IT" sz="2400" dirty="0" smtClean="0"/>
            </a:br>
            <a:r>
              <a:rPr lang="it-IT" sz="2400" dirty="0" smtClean="0"/>
              <a:t>Nucleo Ciclamino e Primula  Totale </a:t>
            </a:r>
            <a:r>
              <a:rPr lang="it-IT" sz="2400" dirty="0" err="1" smtClean="0"/>
              <a:t>postiletto</a:t>
            </a:r>
            <a:r>
              <a:rPr lang="it-IT" sz="2400" dirty="0" smtClean="0"/>
              <a:t> 64 (pl accreditati 60 pl e non accreditati 4 pl): Valutazione al 19.10.16.</a:t>
            </a:r>
            <a:endParaRPr lang="it-IT" sz="2400" dirty="0"/>
          </a:p>
        </p:txBody>
      </p:sp>
      <p:sp>
        <p:nvSpPr>
          <p:cNvPr id="4" name="Segnaposto contenuto 3"/>
          <p:cNvSpPr>
            <a:spLocks noGrp="1"/>
          </p:cNvSpPr>
          <p:nvPr>
            <p:ph sz="half" idx="2"/>
          </p:nvPr>
        </p:nvSpPr>
        <p:spPr/>
        <p:txBody>
          <a:bodyPr/>
          <a:lstStyle/>
          <a:p>
            <a:pPr algn="ctr">
              <a:buNone/>
            </a:pPr>
            <a:r>
              <a:rPr lang="it-IT" dirty="0" smtClean="0"/>
              <a:t>PUNTEGGIO NORTON</a:t>
            </a:r>
          </a:p>
          <a:p>
            <a:endParaRPr lang="it-IT" dirty="0" smtClean="0"/>
          </a:p>
          <a:p>
            <a:r>
              <a:rPr lang="it-IT" sz="2000" b="1" dirty="0" smtClean="0"/>
              <a:t>RISCHIO ELEVATO = 14 (22%)</a:t>
            </a:r>
          </a:p>
          <a:p>
            <a:endParaRPr lang="it-IT" sz="2000" b="1" dirty="0" smtClean="0"/>
          </a:p>
          <a:p>
            <a:r>
              <a:rPr lang="it-IT" sz="2000" b="1" dirty="0" smtClean="0"/>
              <a:t>RISCHIO LIEVE = 47 (76%)</a:t>
            </a:r>
            <a:endParaRPr lang="it-IT" sz="2000" b="1" dirty="0"/>
          </a:p>
        </p:txBody>
      </p:sp>
      <p:graphicFrame>
        <p:nvGraphicFramePr>
          <p:cNvPr id="7" name="Chart 5"/>
          <p:cNvGraphicFramePr>
            <a:graphicFrameLocks noGrp="1"/>
          </p:cNvGraphicFramePr>
          <p:nvPr>
            <p:ph sz="half" idx="1"/>
          </p:nvPr>
        </p:nvGraphicFramePr>
        <p:xfrm>
          <a:off x="457200" y="1600200"/>
          <a:ext cx="4038600" cy="45259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sz="2400" dirty="0" smtClean="0"/>
              <a:t>Residenza Sanitaria Assistenziale “L. </a:t>
            </a:r>
            <a:r>
              <a:rPr lang="it-IT" sz="2400" dirty="0" err="1" smtClean="0"/>
              <a:t>Feroldi</a:t>
            </a:r>
            <a:r>
              <a:rPr lang="it-IT" sz="2400" dirty="0" smtClean="0"/>
              <a:t>”</a:t>
            </a:r>
            <a:br>
              <a:rPr lang="it-IT" sz="2400" dirty="0" smtClean="0"/>
            </a:br>
            <a:r>
              <a:rPr lang="it-IT" sz="2400" dirty="0" smtClean="0"/>
              <a:t>Nucleo Ciclamino e Primula  Totale </a:t>
            </a:r>
            <a:r>
              <a:rPr lang="it-IT" sz="2400" dirty="0" err="1" smtClean="0"/>
              <a:t>postiletto</a:t>
            </a:r>
            <a:r>
              <a:rPr lang="it-IT" sz="2400" dirty="0" smtClean="0"/>
              <a:t> 64 (pl accreditati 60 pl e non accreditati 4 pl): Valutazione al 19.10.16.</a:t>
            </a:r>
            <a:endParaRPr lang="it-IT" sz="2400" dirty="0"/>
          </a:p>
        </p:txBody>
      </p:sp>
      <p:sp>
        <p:nvSpPr>
          <p:cNvPr id="4" name="Segnaposto contenuto 3"/>
          <p:cNvSpPr>
            <a:spLocks noGrp="1"/>
          </p:cNvSpPr>
          <p:nvPr>
            <p:ph sz="half" idx="2"/>
          </p:nvPr>
        </p:nvSpPr>
        <p:spPr/>
        <p:txBody>
          <a:bodyPr/>
          <a:lstStyle/>
          <a:p>
            <a:pPr algn="ctr">
              <a:buNone/>
            </a:pPr>
            <a:r>
              <a:rPr lang="it-IT" b="1" dirty="0" smtClean="0"/>
              <a:t>LESIONI DA DECUBITO</a:t>
            </a:r>
          </a:p>
          <a:p>
            <a:endParaRPr lang="it-IT" b="1" dirty="0" smtClean="0"/>
          </a:p>
          <a:p>
            <a:r>
              <a:rPr lang="it-IT" b="1" dirty="0" smtClean="0"/>
              <a:t>SI =  2 (3%)</a:t>
            </a:r>
          </a:p>
          <a:p>
            <a:endParaRPr lang="it-IT" b="1" dirty="0" smtClean="0"/>
          </a:p>
          <a:p>
            <a:r>
              <a:rPr lang="it-IT" b="1" dirty="0" smtClean="0"/>
              <a:t>NO = 60 (97%)</a:t>
            </a:r>
            <a:endParaRPr lang="it-IT" b="1" dirty="0"/>
          </a:p>
        </p:txBody>
      </p:sp>
      <p:graphicFrame>
        <p:nvGraphicFramePr>
          <p:cNvPr id="5" name="Chart 14"/>
          <p:cNvGraphicFramePr>
            <a:graphicFrameLocks noGrp="1"/>
          </p:cNvGraphicFramePr>
          <p:nvPr>
            <p:ph sz="half" idx="1"/>
          </p:nvPr>
        </p:nvGraphicFramePr>
        <p:xfrm>
          <a:off x="457200" y="1600200"/>
          <a:ext cx="4038600" cy="45259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sz="2400" dirty="0" smtClean="0"/>
              <a:t>Residenza Sanitaria Assistenziale “L. </a:t>
            </a:r>
            <a:r>
              <a:rPr lang="it-IT" sz="2400" dirty="0" err="1" smtClean="0"/>
              <a:t>Feroldi</a:t>
            </a:r>
            <a:r>
              <a:rPr lang="it-IT" sz="2400" dirty="0" smtClean="0"/>
              <a:t>”</a:t>
            </a:r>
            <a:br>
              <a:rPr lang="it-IT" sz="2400" dirty="0" smtClean="0"/>
            </a:br>
            <a:r>
              <a:rPr lang="it-IT" sz="2400" dirty="0" smtClean="0"/>
              <a:t>Nucleo Ciclamino e Primula  Totale </a:t>
            </a:r>
            <a:r>
              <a:rPr lang="it-IT" sz="2400" dirty="0" err="1" smtClean="0"/>
              <a:t>postiletto</a:t>
            </a:r>
            <a:r>
              <a:rPr lang="it-IT" sz="2400" dirty="0" smtClean="0"/>
              <a:t> 64 (pl accreditati 60 pl e non accreditati 4 pl): Valutazione al 19.10.16.</a:t>
            </a:r>
            <a:endParaRPr lang="it-IT" sz="2400" dirty="0"/>
          </a:p>
        </p:txBody>
      </p:sp>
      <p:sp>
        <p:nvSpPr>
          <p:cNvPr id="4" name="Segnaposto contenuto 3"/>
          <p:cNvSpPr>
            <a:spLocks noGrp="1"/>
          </p:cNvSpPr>
          <p:nvPr>
            <p:ph sz="half" idx="2"/>
          </p:nvPr>
        </p:nvSpPr>
        <p:spPr/>
        <p:txBody>
          <a:bodyPr/>
          <a:lstStyle/>
          <a:p>
            <a:pPr algn="ctr">
              <a:buNone/>
            </a:pPr>
            <a:r>
              <a:rPr lang="it-IT" b="1" dirty="0" smtClean="0"/>
              <a:t>PUNTEGGIO BMI</a:t>
            </a:r>
          </a:p>
          <a:p>
            <a:pPr algn="ctr">
              <a:buNone/>
            </a:pPr>
            <a:endParaRPr lang="it-IT" b="1" dirty="0" smtClean="0"/>
          </a:p>
          <a:p>
            <a:r>
              <a:rPr lang="it-IT" b="1" dirty="0" smtClean="0"/>
              <a:t>&gt; 18,5 = 50  (81%)</a:t>
            </a:r>
          </a:p>
          <a:p>
            <a:endParaRPr lang="it-IT" b="1" dirty="0" smtClean="0"/>
          </a:p>
          <a:p>
            <a:r>
              <a:rPr lang="it-IT" b="1" dirty="0" smtClean="0"/>
              <a:t>&lt;=18,5 = 3 (5%)</a:t>
            </a:r>
            <a:endParaRPr lang="it-IT" b="1" dirty="0"/>
          </a:p>
        </p:txBody>
      </p:sp>
      <p:graphicFrame>
        <p:nvGraphicFramePr>
          <p:cNvPr id="5" name="Chart 11"/>
          <p:cNvGraphicFramePr>
            <a:graphicFrameLocks noGrp="1"/>
          </p:cNvGraphicFramePr>
          <p:nvPr>
            <p:ph sz="half" idx="1"/>
          </p:nvPr>
        </p:nvGraphicFramePr>
        <p:xfrm>
          <a:off x="457200" y="1600200"/>
          <a:ext cx="4038600" cy="45259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sz="2400" dirty="0" smtClean="0"/>
              <a:t>Residenza Sanitaria Assistenziale “L. </a:t>
            </a:r>
            <a:r>
              <a:rPr lang="it-IT" sz="2400" dirty="0" err="1" smtClean="0"/>
              <a:t>Feroldi</a:t>
            </a:r>
            <a:r>
              <a:rPr lang="it-IT" sz="2400" dirty="0" smtClean="0"/>
              <a:t>”</a:t>
            </a:r>
            <a:br>
              <a:rPr lang="it-IT" sz="2400" dirty="0" smtClean="0"/>
            </a:br>
            <a:r>
              <a:rPr lang="it-IT" sz="2400" dirty="0" smtClean="0"/>
              <a:t>Nucleo Ciclamino e Primula  Totale </a:t>
            </a:r>
            <a:r>
              <a:rPr lang="it-IT" sz="2400" dirty="0" err="1" smtClean="0"/>
              <a:t>postiletto</a:t>
            </a:r>
            <a:r>
              <a:rPr lang="it-IT" sz="2400" dirty="0" smtClean="0"/>
              <a:t> 64 (pl accreditati 60 pl e non accreditati 4 pl): Valutazione al 19.10.16.</a:t>
            </a:r>
            <a:endParaRPr lang="it-IT" sz="2400" dirty="0"/>
          </a:p>
        </p:txBody>
      </p:sp>
      <p:sp>
        <p:nvSpPr>
          <p:cNvPr id="4" name="Segnaposto contenuto 3"/>
          <p:cNvSpPr>
            <a:spLocks noGrp="1"/>
          </p:cNvSpPr>
          <p:nvPr>
            <p:ph sz="half" idx="2"/>
          </p:nvPr>
        </p:nvSpPr>
        <p:spPr/>
        <p:txBody>
          <a:bodyPr/>
          <a:lstStyle/>
          <a:p>
            <a:pPr algn="ctr">
              <a:buNone/>
            </a:pPr>
            <a:r>
              <a:rPr lang="it-IT" b="1" dirty="0" smtClean="0"/>
              <a:t>PUNTEGGIO MUST</a:t>
            </a:r>
          </a:p>
          <a:p>
            <a:pPr algn="ctr">
              <a:buNone/>
            </a:pPr>
            <a:endParaRPr lang="it-IT" b="1" dirty="0" smtClean="0"/>
          </a:p>
          <a:p>
            <a:r>
              <a:rPr lang="it-IT" sz="2400" b="1" dirty="0" smtClean="0"/>
              <a:t>Rischio basso = 36 (73%)</a:t>
            </a:r>
          </a:p>
          <a:p>
            <a:endParaRPr lang="it-IT" sz="2400" b="1" dirty="0" smtClean="0"/>
          </a:p>
          <a:p>
            <a:r>
              <a:rPr lang="it-IT" sz="2400" b="1" dirty="0" smtClean="0"/>
              <a:t>Rischio Medio = 5 (10%)</a:t>
            </a:r>
          </a:p>
          <a:p>
            <a:endParaRPr lang="it-IT" sz="2400" b="1" dirty="0" smtClean="0"/>
          </a:p>
          <a:p>
            <a:r>
              <a:rPr lang="it-IT" sz="2400" b="1" dirty="0" smtClean="0"/>
              <a:t>Rischio alto = 8 (17%)</a:t>
            </a:r>
            <a:endParaRPr lang="it-IT" sz="2400" b="1" dirty="0"/>
          </a:p>
        </p:txBody>
      </p:sp>
      <p:graphicFrame>
        <p:nvGraphicFramePr>
          <p:cNvPr id="5" name="Chart 7"/>
          <p:cNvGraphicFramePr>
            <a:graphicFrameLocks noGrp="1"/>
          </p:cNvGraphicFramePr>
          <p:nvPr>
            <p:ph sz="half" idx="1"/>
          </p:nvPr>
        </p:nvGraphicFramePr>
        <p:xfrm>
          <a:off x="539552" y="1628800"/>
          <a:ext cx="4038600" cy="45259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sz="2400" dirty="0" smtClean="0"/>
              <a:t>Residenza Sanitaria Assistenziale “L. </a:t>
            </a:r>
            <a:r>
              <a:rPr lang="it-IT" sz="2400" dirty="0" err="1" smtClean="0"/>
              <a:t>Feroldi</a:t>
            </a:r>
            <a:r>
              <a:rPr lang="it-IT" sz="2400" dirty="0" smtClean="0"/>
              <a:t>”</a:t>
            </a:r>
            <a:br>
              <a:rPr lang="it-IT" sz="2400" dirty="0" smtClean="0"/>
            </a:br>
            <a:r>
              <a:rPr lang="it-IT" sz="2400" dirty="0" smtClean="0"/>
              <a:t>Nucleo Ciclamino e Primula  Totale </a:t>
            </a:r>
            <a:r>
              <a:rPr lang="it-IT" sz="2400" dirty="0" err="1" smtClean="0"/>
              <a:t>postiletto</a:t>
            </a:r>
            <a:r>
              <a:rPr lang="it-IT" sz="2400" dirty="0" smtClean="0"/>
              <a:t> 64 (pl accreditati 60 pl e non accreditati 4 pl): Valutazione al 19.10.16.</a:t>
            </a:r>
            <a:endParaRPr lang="it-IT" sz="2400" dirty="0"/>
          </a:p>
        </p:txBody>
      </p:sp>
      <p:sp>
        <p:nvSpPr>
          <p:cNvPr id="4" name="Segnaposto contenuto 3"/>
          <p:cNvSpPr>
            <a:spLocks noGrp="1"/>
          </p:cNvSpPr>
          <p:nvPr>
            <p:ph sz="half" idx="2"/>
          </p:nvPr>
        </p:nvSpPr>
        <p:spPr/>
        <p:txBody>
          <a:bodyPr/>
          <a:lstStyle/>
          <a:p>
            <a:pPr algn="ctr">
              <a:buNone/>
            </a:pPr>
            <a:r>
              <a:rPr lang="it-IT" b="1" dirty="0" smtClean="0"/>
              <a:t>MEZZI </a:t>
            </a:r>
            <a:r>
              <a:rPr lang="it-IT" b="1" dirty="0" err="1" smtClean="0"/>
              <a:t>DI</a:t>
            </a:r>
            <a:r>
              <a:rPr lang="it-IT" b="1" dirty="0" smtClean="0"/>
              <a:t> PROTEZIONE</a:t>
            </a:r>
          </a:p>
          <a:p>
            <a:endParaRPr lang="it-IT" b="1" dirty="0" smtClean="0"/>
          </a:p>
          <a:p>
            <a:r>
              <a:rPr lang="it-IT" b="1" dirty="0" smtClean="0"/>
              <a:t>SI = 39 (63%)</a:t>
            </a:r>
          </a:p>
          <a:p>
            <a:endParaRPr lang="it-IT" b="1" dirty="0" smtClean="0"/>
          </a:p>
          <a:p>
            <a:r>
              <a:rPr lang="it-IT" b="1" dirty="0" smtClean="0"/>
              <a:t>NO = 23 (37%)</a:t>
            </a:r>
            <a:endParaRPr lang="it-IT" b="1" dirty="0"/>
          </a:p>
        </p:txBody>
      </p:sp>
      <p:graphicFrame>
        <p:nvGraphicFramePr>
          <p:cNvPr id="5" name="Chart 15"/>
          <p:cNvGraphicFramePr>
            <a:graphicFrameLocks noGrp="1"/>
          </p:cNvGraphicFramePr>
          <p:nvPr>
            <p:ph sz="half" idx="1"/>
          </p:nvPr>
        </p:nvGraphicFramePr>
        <p:xfrm>
          <a:off x="457200" y="1600200"/>
          <a:ext cx="4038600" cy="45259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0" y="274638"/>
            <a:ext cx="9144000" cy="6583362"/>
          </a:xfrm>
        </p:spPr>
        <p:txBody>
          <a:bodyPr/>
          <a:lstStyle/>
          <a:p>
            <a:endParaRPr lang="it-IT" dirty="0"/>
          </a:p>
        </p:txBody>
      </p:sp>
      <p:pic>
        <p:nvPicPr>
          <p:cNvPr id="34818" name="Picture 2"/>
          <p:cNvPicPr>
            <a:picLocks noChangeAspect="1" noChangeArrowheads="1"/>
          </p:cNvPicPr>
          <p:nvPr/>
        </p:nvPicPr>
        <p:blipFill>
          <a:blip r:embed="rId2" cstate="print"/>
          <a:srcRect/>
          <a:stretch>
            <a:fillRect/>
          </a:stretch>
        </p:blipFill>
        <p:spPr bwMode="auto">
          <a:xfrm>
            <a:off x="179512" y="908720"/>
            <a:ext cx="8964488" cy="4752528"/>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0" y="274638"/>
            <a:ext cx="9144000" cy="6583362"/>
          </a:xfrm>
        </p:spPr>
        <p:txBody>
          <a:bodyPr/>
          <a:lstStyle/>
          <a:p>
            <a:endParaRPr lang="it-IT" dirty="0"/>
          </a:p>
        </p:txBody>
      </p:sp>
      <p:pic>
        <p:nvPicPr>
          <p:cNvPr id="35842" name="Picture 2"/>
          <p:cNvPicPr>
            <a:picLocks noChangeAspect="1" noChangeArrowheads="1"/>
          </p:cNvPicPr>
          <p:nvPr/>
        </p:nvPicPr>
        <p:blipFill>
          <a:blip r:embed="rId2" cstate="print"/>
          <a:srcRect/>
          <a:stretch>
            <a:fillRect/>
          </a:stretch>
        </p:blipFill>
        <p:spPr bwMode="auto">
          <a:xfrm>
            <a:off x="539552" y="1196752"/>
            <a:ext cx="8208912" cy="3672408"/>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0" y="0"/>
            <a:ext cx="9144000" cy="6858000"/>
          </a:xfrm>
        </p:spPr>
        <p:txBody>
          <a:bodyPr/>
          <a:lstStyle/>
          <a:p>
            <a:endParaRPr lang="it-IT" dirty="0"/>
          </a:p>
        </p:txBody>
      </p:sp>
      <p:pic>
        <p:nvPicPr>
          <p:cNvPr id="36866" name="Picture 2"/>
          <p:cNvPicPr>
            <a:picLocks noChangeAspect="1" noChangeArrowheads="1"/>
          </p:cNvPicPr>
          <p:nvPr/>
        </p:nvPicPr>
        <p:blipFill>
          <a:blip r:embed="rId2" cstate="print"/>
          <a:srcRect/>
          <a:stretch>
            <a:fillRect/>
          </a:stretch>
        </p:blipFill>
        <p:spPr bwMode="auto">
          <a:xfrm>
            <a:off x="0" y="764704"/>
            <a:ext cx="8892480" cy="4905375"/>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58" name="Picture 2" descr="alz_history"/>
          <p:cNvPicPr>
            <a:picLocks noChangeAspect="1" noChangeArrowheads="1"/>
          </p:cNvPicPr>
          <p:nvPr/>
        </p:nvPicPr>
        <p:blipFill>
          <a:blip r:embed="rId2" cstate="print"/>
          <a:srcRect/>
          <a:stretch>
            <a:fillRect/>
          </a:stretch>
        </p:blipFill>
        <p:spPr bwMode="auto">
          <a:xfrm>
            <a:off x="0" y="-228600"/>
            <a:ext cx="9144000" cy="7086600"/>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578" name="Object 2"/>
          <p:cNvGraphicFramePr>
            <a:graphicFrameLocks noChangeAspect="1"/>
          </p:cNvGraphicFramePr>
          <p:nvPr>
            <p:ph type="dgm" idx="1"/>
          </p:nvPr>
        </p:nvGraphicFramePr>
        <p:xfrm>
          <a:off x="533400" y="1984375"/>
          <a:ext cx="7759700" cy="1587500"/>
        </p:xfrm>
        <a:graphic>
          <a:graphicData uri="http://schemas.openxmlformats.org/presentationml/2006/ole">
            <p:oleObj spid="_x0000_s1026" name="Organigramma" r:id="rId3" imgW="6514920" imgH="1333440" progId="">
              <p:embed followColorScheme="full"/>
            </p:oleObj>
          </a:graphicData>
        </a:graphic>
      </p:graphicFrame>
      <p:sp>
        <p:nvSpPr>
          <p:cNvPr id="24579" name="Rectangle 3"/>
          <p:cNvSpPr>
            <a:spLocks noChangeArrowheads="1"/>
          </p:cNvSpPr>
          <p:nvPr/>
        </p:nvSpPr>
        <p:spPr bwMode="auto">
          <a:xfrm>
            <a:off x="2057400" y="1676400"/>
            <a:ext cx="6400800" cy="2590800"/>
          </a:xfrm>
          <a:prstGeom prst="rect">
            <a:avLst/>
          </a:prstGeom>
          <a:noFill/>
          <a:ln w="76200">
            <a:solidFill>
              <a:srgbClr val="FF9900"/>
            </a:solidFill>
            <a:miter lim="800000"/>
            <a:headEnd/>
            <a:tailEnd/>
          </a:ln>
          <a:effectLst/>
        </p:spPr>
        <p:txBody>
          <a:bodyPr wrap="none" anchor="ctr"/>
          <a:lstStyle/>
          <a:p>
            <a:endParaRPr lang="it-IT"/>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850106"/>
          </a:xfrm>
        </p:spPr>
        <p:txBody>
          <a:bodyPr>
            <a:normAutofit/>
          </a:bodyPr>
          <a:lstStyle/>
          <a:p>
            <a:r>
              <a:rPr lang="it-IT" sz="2400" b="1" dirty="0" smtClean="0"/>
              <a:t>“L’anziano con decadimento cognitivo oltre il domicilio: il ruolo delle Residenze Sanitarie Assistenziali” </a:t>
            </a:r>
            <a:endParaRPr lang="it-IT" sz="2400" dirty="0"/>
          </a:p>
        </p:txBody>
      </p:sp>
      <p:sp>
        <p:nvSpPr>
          <p:cNvPr id="3" name="Segnaposto contenuto 2"/>
          <p:cNvSpPr>
            <a:spLocks noGrp="1"/>
          </p:cNvSpPr>
          <p:nvPr>
            <p:ph idx="1"/>
          </p:nvPr>
        </p:nvSpPr>
        <p:spPr>
          <a:xfrm>
            <a:off x="323528" y="1268760"/>
            <a:ext cx="8640960" cy="5328592"/>
          </a:xfrm>
          <a:ln>
            <a:solidFill>
              <a:srgbClr val="0070C0"/>
            </a:solidFill>
          </a:ln>
        </p:spPr>
        <p:txBody>
          <a:bodyPr>
            <a:normAutofit fontScale="92500" lnSpcReduction="10000"/>
          </a:bodyPr>
          <a:lstStyle/>
          <a:p>
            <a:pPr algn="ctr">
              <a:buNone/>
            </a:pPr>
            <a:r>
              <a:rPr lang="it-IT" dirty="0" smtClean="0"/>
              <a:t>Fondazione Casa di Dio – Onlus</a:t>
            </a:r>
          </a:p>
          <a:p>
            <a:pPr algn="ctr">
              <a:buNone/>
            </a:pPr>
            <a:endParaRPr lang="it-IT" sz="1300" dirty="0" smtClean="0"/>
          </a:p>
          <a:p>
            <a:pPr>
              <a:buNone/>
            </a:pPr>
            <a:r>
              <a:rPr lang="it-IT" sz="2400" b="1" dirty="0" err="1" smtClean="0"/>
              <a:t>Rsa</a:t>
            </a:r>
            <a:r>
              <a:rPr lang="it-IT" sz="2400" b="1" dirty="0" smtClean="0"/>
              <a:t> Casa di Dio:  130 pl accreditati</a:t>
            </a:r>
          </a:p>
          <a:p>
            <a:pPr>
              <a:buNone/>
            </a:pPr>
            <a:r>
              <a:rPr lang="it-IT" sz="2400" b="1" dirty="0" smtClean="0"/>
              <a:t>                                13 pl non accreditati</a:t>
            </a:r>
          </a:p>
          <a:p>
            <a:pPr>
              <a:buNone/>
            </a:pPr>
            <a:r>
              <a:rPr lang="it-IT" sz="2400" b="1" dirty="0" smtClean="0"/>
              <a:t>                                Centro Diurno Integrato</a:t>
            </a:r>
          </a:p>
          <a:p>
            <a:pPr>
              <a:buNone/>
            </a:pPr>
            <a:endParaRPr lang="it-IT" sz="2400" b="1" dirty="0" smtClean="0"/>
          </a:p>
          <a:p>
            <a:pPr>
              <a:buNone/>
            </a:pPr>
            <a:r>
              <a:rPr lang="it-IT" sz="2400" b="1" dirty="0" err="1" smtClean="0"/>
              <a:t>Rsa</a:t>
            </a:r>
            <a:r>
              <a:rPr lang="it-IT" sz="2400" b="1" dirty="0" smtClean="0"/>
              <a:t> La Residenza : 95 pl accreditati</a:t>
            </a:r>
          </a:p>
          <a:p>
            <a:pPr>
              <a:buNone/>
            </a:pPr>
            <a:endParaRPr lang="it-IT" sz="2400" b="1" dirty="0" smtClean="0"/>
          </a:p>
          <a:p>
            <a:pPr>
              <a:buNone/>
            </a:pPr>
            <a:r>
              <a:rPr lang="it-IT" sz="2400" b="1" dirty="0" err="1" smtClean="0"/>
              <a:t>Rsa</a:t>
            </a:r>
            <a:r>
              <a:rPr lang="it-IT" sz="2400" b="1" dirty="0" smtClean="0"/>
              <a:t> L. </a:t>
            </a:r>
            <a:r>
              <a:rPr lang="it-IT" sz="2400" b="1" dirty="0" err="1" smtClean="0"/>
              <a:t>Feroldi</a:t>
            </a:r>
            <a:r>
              <a:rPr lang="it-IT" sz="2400" b="1" dirty="0" smtClean="0"/>
              <a:t> : 60 pl accreditati</a:t>
            </a:r>
          </a:p>
          <a:p>
            <a:pPr>
              <a:buNone/>
            </a:pPr>
            <a:r>
              <a:rPr lang="it-IT" sz="2400" b="1" dirty="0" smtClean="0"/>
              <a:t>                              4 pl non accreditati</a:t>
            </a:r>
          </a:p>
          <a:p>
            <a:pPr>
              <a:buNone/>
            </a:pPr>
            <a:r>
              <a:rPr lang="it-IT" sz="2400" b="1" dirty="0" smtClean="0"/>
              <a:t>                           Nucleo Alzheimer accreditato: 20 pl</a:t>
            </a:r>
          </a:p>
          <a:p>
            <a:pPr>
              <a:buNone/>
            </a:pPr>
            <a:endParaRPr lang="it-IT" sz="2400" b="1" dirty="0" smtClean="0"/>
          </a:p>
          <a:p>
            <a:pPr>
              <a:buNone/>
            </a:pPr>
            <a:r>
              <a:rPr lang="it-IT" sz="2400" b="1" dirty="0" err="1" smtClean="0"/>
              <a:t>Rsa</a:t>
            </a:r>
            <a:r>
              <a:rPr lang="it-IT" sz="2400" b="1" dirty="0" smtClean="0"/>
              <a:t> A. </a:t>
            </a:r>
            <a:r>
              <a:rPr lang="it-IT" sz="2400" b="1" dirty="0" err="1" smtClean="0"/>
              <a:t>Luzzago</a:t>
            </a:r>
            <a:r>
              <a:rPr lang="it-IT" sz="2400" b="1" dirty="0" smtClean="0"/>
              <a:t>:  120 pl accreditati</a:t>
            </a:r>
          </a:p>
          <a:p>
            <a:pPr>
              <a:buNone/>
            </a:pPr>
            <a:r>
              <a:rPr lang="it-IT" sz="2400" b="1" dirty="0" smtClean="0"/>
              <a:t>                                18 pl non accreditati</a:t>
            </a:r>
            <a:endParaRPr lang="it-IT" sz="2400" b="1"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4450506"/>
          </a:xfrm>
        </p:spPr>
        <p:txBody>
          <a:bodyPr/>
          <a:lstStyle/>
          <a:p>
            <a:r>
              <a:rPr lang="it-IT" b="1" dirty="0" smtClean="0"/>
              <a:t>La metodologia della cura assistenziale e definizione:</a:t>
            </a:r>
            <a:br>
              <a:rPr lang="it-IT" b="1" dirty="0" smtClean="0"/>
            </a:br>
            <a:r>
              <a:rPr lang="it-IT" b="1" dirty="0" smtClean="0"/>
              <a:t/>
            </a:r>
            <a:br>
              <a:rPr lang="it-IT" b="1" dirty="0" smtClean="0"/>
            </a:br>
            <a:r>
              <a:rPr lang="it-IT" b="1" dirty="0" smtClean="0"/>
              <a:t>Piano Individuale (PI)</a:t>
            </a:r>
            <a:br>
              <a:rPr lang="it-IT" b="1" dirty="0" smtClean="0"/>
            </a:br>
            <a:r>
              <a:rPr lang="it-IT" b="1" dirty="0" smtClean="0"/>
              <a:t/>
            </a:r>
            <a:br>
              <a:rPr lang="it-IT" b="1" dirty="0" smtClean="0"/>
            </a:br>
            <a:r>
              <a:rPr lang="it-IT" sz="4000" b="1" dirty="0" smtClean="0"/>
              <a:t>Piano di Assistenza Individuale (PAI) </a:t>
            </a:r>
            <a:endParaRPr lang="it-IT" sz="4000" b="1"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400" b="1" dirty="0" smtClean="0"/>
              <a:t>“L’anziano con decadimento cognitivo oltre il domicilio: il ruolo delle Residenze Sanitarie Assistenziali” </a:t>
            </a:r>
            <a:endParaRPr lang="it-IT" sz="2400" dirty="0"/>
          </a:p>
        </p:txBody>
      </p:sp>
      <p:sp>
        <p:nvSpPr>
          <p:cNvPr id="3" name="Segnaposto contenuto 2"/>
          <p:cNvSpPr>
            <a:spLocks noGrp="1"/>
          </p:cNvSpPr>
          <p:nvPr>
            <p:ph idx="1"/>
          </p:nvPr>
        </p:nvSpPr>
        <p:spPr>
          <a:ln>
            <a:solidFill>
              <a:srgbClr val="0070C0"/>
            </a:solidFill>
          </a:ln>
        </p:spPr>
        <p:txBody>
          <a:bodyPr>
            <a:normAutofit/>
          </a:bodyPr>
          <a:lstStyle/>
          <a:p>
            <a:pPr algn="ctr">
              <a:buNone/>
            </a:pPr>
            <a:r>
              <a:rPr lang="it-IT" sz="2800" b="1" dirty="0" err="1" smtClean="0"/>
              <a:t>Physician</a:t>
            </a:r>
            <a:r>
              <a:rPr lang="it-IT" sz="2800" b="1" dirty="0" smtClean="0"/>
              <a:t> </a:t>
            </a:r>
            <a:r>
              <a:rPr lang="it-IT" sz="2800" b="1" dirty="0" err="1" smtClean="0"/>
              <a:t>Evaluation</a:t>
            </a:r>
            <a:r>
              <a:rPr lang="it-IT" sz="2800" b="1" dirty="0" smtClean="0"/>
              <a:t> and </a:t>
            </a:r>
            <a:r>
              <a:rPr lang="it-IT" sz="2800" b="1" dirty="0" err="1" smtClean="0"/>
              <a:t>Manegement</a:t>
            </a:r>
            <a:r>
              <a:rPr lang="it-IT" sz="2800" b="1" dirty="0" smtClean="0"/>
              <a:t> </a:t>
            </a:r>
            <a:r>
              <a:rPr lang="it-IT" sz="2800" b="1" dirty="0" err="1" smtClean="0"/>
              <a:t>of</a:t>
            </a:r>
            <a:r>
              <a:rPr lang="it-IT" sz="2800" b="1" dirty="0" smtClean="0"/>
              <a:t> Nursing Home </a:t>
            </a:r>
            <a:r>
              <a:rPr lang="it-IT" sz="2800" b="1" dirty="0" err="1" smtClean="0"/>
              <a:t>Residents</a:t>
            </a:r>
            <a:r>
              <a:rPr lang="it-IT" sz="2800" b="1" dirty="0" smtClean="0"/>
              <a:t>.</a:t>
            </a:r>
            <a:br>
              <a:rPr lang="it-IT" sz="2800" b="1" dirty="0" smtClean="0"/>
            </a:br>
            <a:r>
              <a:rPr lang="it-IT" sz="2800" b="1" dirty="0" smtClean="0"/>
              <a:t>(</a:t>
            </a:r>
            <a:r>
              <a:rPr lang="it-IT" sz="2000" b="1" dirty="0" smtClean="0"/>
              <a:t>J. </a:t>
            </a:r>
            <a:r>
              <a:rPr lang="it-IT" sz="2000" b="1" dirty="0" err="1" smtClean="0"/>
              <a:t>Ouslander</a:t>
            </a:r>
            <a:r>
              <a:rPr lang="it-IT" sz="2000" b="1" dirty="0" smtClean="0"/>
              <a:t> and D. </a:t>
            </a:r>
            <a:r>
              <a:rPr lang="it-IT" sz="2000" b="1" dirty="0" err="1" smtClean="0"/>
              <a:t>Osterweil</a:t>
            </a:r>
            <a:r>
              <a:rPr lang="it-IT" sz="2000" b="1" dirty="0" smtClean="0"/>
              <a:t> </a:t>
            </a:r>
            <a:r>
              <a:rPr lang="it-IT" sz="2000" b="1" dirty="0" err="1" smtClean="0"/>
              <a:t>Ann</a:t>
            </a:r>
            <a:r>
              <a:rPr lang="it-IT" sz="2000" b="1" dirty="0" smtClean="0"/>
              <a:t>. Inter. </a:t>
            </a:r>
            <a:r>
              <a:rPr lang="it-IT" sz="2000" b="1" dirty="0" err="1" smtClean="0"/>
              <a:t>Med</a:t>
            </a:r>
            <a:r>
              <a:rPr lang="it-IT" sz="2000" b="1" dirty="0" smtClean="0"/>
              <a:t>. 1994)</a:t>
            </a:r>
            <a:br>
              <a:rPr lang="it-IT" sz="2000" b="1" dirty="0" smtClean="0"/>
            </a:br>
            <a:r>
              <a:rPr lang="it-IT" sz="2800" b="1" dirty="0" smtClean="0"/>
              <a:t/>
            </a:r>
            <a:br>
              <a:rPr lang="it-IT" sz="2800" b="1" dirty="0" smtClean="0"/>
            </a:br>
            <a:r>
              <a:rPr lang="it-IT" sz="2400" b="1" dirty="0" smtClean="0"/>
              <a:t>“</a:t>
            </a:r>
            <a:r>
              <a:rPr lang="it-IT" sz="2400" b="1" dirty="0" err="1" smtClean="0"/>
              <a:t>Physician</a:t>
            </a:r>
            <a:r>
              <a:rPr lang="it-IT" sz="2400" b="1" dirty="0" smtClean="0"/>
              <a:t> </a:t>
            </a:r>
            <a:r>
              <a:rPr lang="it-IT" sz="2400" b="1" dirty="0" err="1" smtClean="0"/>
              <a:t>evaluation</a:t>
            </a:r>
            <a:r>
              <a:rPr lang="it-IT" sz="2400" b="1" dirty="0" smtClean="0"/>
              <a:t> </a:t>
            </a:r>
            <a:r>
              <a:rPr lang="it-IT" sz="2400" b="1" dirty="0" err="1" smtClean="0"/>
              <a:t>of</a:t>
            </a:r>
            <a:r>
              <a:rPr lang="it-IT" sz="2400" b="1" dirty="0" smtClean="0"/>
              <a:t> nursing home </a:t>
            </a:r>
            <a:r>
              <a:rPr lang="it-IT" sz="2400" b="1" dirty="0" err="1" smtClean="0"/>
              <a:t>residents</a:t>
            </a:r>
            <a:r>
              <a:rPr lang="it-IT" sz="2400" b="1" dirty="0" smtClean="0"/>
              <a:t> at </a:t>
            </a:r>
            <a:r>
              <a:rPr lang="it-IT" sz="2400" b="1" dirty="0" err="1" smtClean="0"/>
              <a:t>admission</a:t>
            </a:r>
            <a:r>
              <a:rPr lang="it-IT" sz="2400" b="1" dirty="0" smtClean="0"/>
              <a:t> and </a:t>
            </a:r>
            <a:r>
              <a:rPr lang="it-IT" sz="2400" b="1" dirty="0" err="1" smtClean="0"/>
              <a:t>regularly</a:t>
            </a:r>
            <a:r>
              <a:rPr lang="it-IT" sz="2400" b="1" dirty="0" smtClean="0"/>
              <a:t> </a:t>
            </a:r>
            <a:r>
              <a:rPr lang="it-IT" sz="2400" b="1" dirty="0" err="1" smtClean="0"/>
              <a:t>there</a:t>
            </a:r>
            <a:r>
              <a:rPr lang="it-IT" sz="2400" b="1" dirty="0" smtClean="0"/>
              <a:t> </a:t>
            </a:r>
            <a:r>
              <a:rPr lang="it-IT" sz="2400" b="1" dirty="0" err="1" smtClean="0"/>
              <a:t>after</a:t>
            </a:r>
            <a:r>
              <a:rPr lang="it-IT" sz="2400" b="1" dirty="0" smtClean="0"/>
              <a:t> </a:t>
            </a:r>
            <a:r>
              <a:rPr lang="it-IT" sz="2400" b="1" dirty="0" err="1" smtClean="0"/>
              <a:t>is</a:t>
            </a:r>
            <a:r>
              <a:rPr lang="it-IT" sz="2400" b="1" dirty="0" smtClean="0"/>
              <a:t> </a:t>
            </a:r>
            <a:r>
              <a:rPr lang="it-IT" sz="2400" b="1" dirty="0" err="1" smtClean="0"/>
              <a:t>an</a:t>
            </a:r>
            <a:r>
              <a:rPr lang="it-IT" sz="2400" b="1" dirty="0" smtClean="0"/>
              <a:t> </a:t>
            </a:r>
            <a:r>
              <a:rPr lang="it-IT" sz="2400" b="1" dirty="0" err="1" smtClean="0"/>
              <a:t>important</a:t>
            </a:r>
            <a:r>
              <a:rPr lang="it-IT" sz="2400" b="1" dirty="0" smtClean="0"/>
              <a:t> part </a:t>
            </a:r>
            <a:r>
              <a:rPr lang="it-IT" sz="2400" b="1" dirty="0" err="1" smtClean="0"/>
              <a:t>of</a:t>
            </a:r>
            <a:r>
              <a:rPr lang="it-IT" sz="2400" b="1" dirty="0" smtClean="0"/>
              <a:t> </a:t>
            </a:r>
            <a:r>
              <a:rPr lang="it-IT" sz="2400" b="1" dirty="0" err="1" smtClean="0"/>
              <a:t>caring</a:t>
            </a:r>
            <a:r>
              <a:rPr lang="it-IT" sz="2400" b="1" dirty="0" smtClean="0"/>
              <a:t> </a:t>
            </a:r>
            <a:r>
              <a:rPr lang="it-IT" sz="2400" b="1" dirty="0" err="1" smtClean="0"/>
              <a:t>for</a:t>
            </a:r>
            <a:r>
              <a:rPr lang="it-IT" sz="2400" b="1" dirty="0" smtClean="0"/>
              <a:t> </a:t>
            </a:r>
            <a:r>
              <a:rPr lang="it-IT" sz="2400" b="1" dirty="0" err="1" smtClean="0"/>
              <a:t>this</a:t>
            </a:r>
            <a:r>
              <a:rPr lang="it-IT" sz="2400" b="1" dirty="0" smtClean="0"/>
              <a:t> </a:t>
            </a:r>
            <a:r>
              <a:rPr lang="it-IT" sz="2400" b="1" dirty="0" err="1" smtClean="0"/>
              <a:t>rapidly</a:t>
            </a:r>
            <a:r>
              <a:rPr lang="it-IT" sz="2400" b="1" dirty="0" smtClean="0"/>
              <a:t> </a:t>
            </a:r>
            <a:r>
              <a:rPr lang="it-IT" sz="2400" b="1" dirty="0" err="1" smtClean="0"/>
              <a:t>increasing</a:t>
            </a:r>
            <a:r>
              <a:rPr lang="it-IT" sz="2400" b="1" dirty="0" smtClean="0"/>
              <a:t> </a:t>
            </a:r>
            <a:r>
              <a:rPr lang="it-IT" sz="2400" b="1" dirty="0" err="1" smtClean="0"/>
              <a:t>segment</a:t>
            </a:r>
            <a:r>
              <a:rPr lang="it-IT" sz="2400" b="1" dirty="0" smtClean="0"/>
              <a:t> </a:t>
            </a:r>
            <a:r>
              <a:rPr lang="it-IT" sz="2400" b="1" dirty="0" err="1" smtClean="0"/>
              <a:t>of</a:t>
            </a:r>
            <a:r>
              <a:rPr lang="it-IT" sz="2400" b="1" dirty="0" smtClean="0"/>
              <a:t> society.” </a:t>
            </a:r>
            <a:br>
              <a:rPr lang="it-IT" sz="2400" b="1" dirty="0" smtClean="0"/>
            </a:br>
            <a:r>
              <a:rPr lang="it-IT" sz="2400" b="1" dirty="0" smtClean="0"/>
              <a:t/>
            </a:r>
            <a:br>
              <a:rPr lang="it-IT" sz="2400" b="1" dirty="0" smtClean="0"/>
            </a:br>
            <a:r>
              <a:rPr lang="it-IT" sz="2400" b="1" dirty="0" smtClean="0"/>
              <a:t>“The diverse </a:t>
            </a:r>
            <a:r>
              <a:rPr lang="it-IT" sz="2400" b="1" dirty="0" err="1" smtClean="0"/>
              <a:t>goals</a:t>
            </a:r>
            <a:r>
              <a:rPr lang="it-IT" sz="2400" b="1" dirty="0" smtClean="0"/>
              <a:t> </a:t>
            </a:r>
            <a:r>
              <a:rPr lang="it-IT" sz="2400" b="1" dirty="0" err="1" smtClean="0"/>
              <a:t>of</a:t>
            </a:r>
            <a:r>
              <a:rPr lang="it-IT" sz="2400" b="1" dirty="0" smtClean="0"/>
              <a:t> nursing home care, the </a:t>
            </a:r>
            <a:r>
              <a:rPr lang="it-IT" sz="2400" b="1" dirty="0" err="1" smtClean="0"/>
              <a:t>heterogeneity</a:t>
            </a:r>
            <a:r>
              <a:rPr lang="it-IT" sz="2400" b="1" dirty="0" smtClean="0"/>
              <a:t> </a:t>
            </a:r>
            <a:r>
              <a:rPr lang="it-IT" sz="2400" b="1" dirty="0" err="1" smtClean="0"/>
              <a:t>of</a:t>
            </a:r>
            <a:r>
              <a:rPr lang="it-IT" sz="2400" b="1" dirty="0" smtClean="0"/>
              <a:t> nursing home </a:t>
            </a:r>
            <a:r>
              <a:rPr lang="it-IT" sz="2400" b="1" dirty="0" err="1" smtClean="0"/>
              <a:t>residents</a:t>
            </a:r>
            <a:r>
              <a:rPr lang="it-IT" sz="2400" b="1" dirty="0" smtClean="0"/>
              <a:t>,  </a:t>
            </a:r>
            <a:r>
              <a:rPr lang="it-IT" sz="2400" b="1" dirty="0" err="1" smtClean="0"/>
              <a:t>……</a:t>
            </a:r>
            <a:r>
              <a:rPr lang="it-IT" sz="2400" b="1" dirty="0" smtClean="0"/>
              <a:t>.. care </a:t>
            </a:r>
            <a:r>
              <a:rPr lang="it-IT" sz="2400" b="1" dirty="0" err="1" smtClean="0"/>
              <a:t>complex</a:t>
            </a:r>
            <a:r>
              <a:rPr lang="it-IT" sz="2400" b="1" dirty="0" smtClean="0"/>
              <a:t> and </a:t>
            </a:r>
            <a:r>
              <a:rPr lang="it-IT" sz="2400" b="1" dirty="0" err="1" smtClean="0"/>
              <a:t>challenging</a:t>
            </a:r>
            <a:r>
              <a:rPr lang="it-IT" sz="2400" b="1" dirty="0" smtClean="0"/>
              <a:t>.”</a:t>
            </a:r>
            <a:endParaRPr lang="it-IT" sz="28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400" b="1" dirty="0" smtClean="0"/>
              <a:t>“L’anziano con decadimento cognitivo oltre il domicilio: il ruolo delle Residenze Sanitarie Assistenziali” </a:t>
            </a:r>
            <a:endParaRPr lang="it-IT" sz="2400" dirty="0"/>
          </a:p>
        </p:txBody>
      </p:sp>
      <p:sp>
        <p:nvSpPr>
          <p:cNvPr id="3" name="Segnaposto contenuto 2"/>
          <p:cNvSpPr>
            <a:spLocks noGrp="1"/>
          </p:cNvSpPr>
          <p:nvPr>
            <p:ph idx="1"/>
          </p:nvPr>
        </p:nvSpPr>
        <p:spPr>
          <a:ln>
            <a:solidFill>
              <a:srgbClr val="0070C0"/>
            </a:solidFill>
          </a:ln>
        </p:spPr>
        <p:txBody>
          <a:bodyPr>
            <a:normAutofit/>
          </a:bodyPr>
          <a:lstStyle/>
          <a:p>
            <a:pPr algn="ctr">
              <a:buNone/>
            </a:pPr>
            <a:r>
              <a:rPr lang="it-IT" sz="2800" dirty="0" err="1" smtClean="0"/>
              <a:t>Physician</a:t>
            </a:r>
            <a:r>
              <a:rPr lang="it-IT" sz="2800" dirty="0" smtClean="0"/>
              <a:t> </a:t>
            </a:r>
            <a:r>
              <a:rPr lang="it-IT" sz="2800" dirty="0" err="1" smtClean="0"/>
              <a:t>Evaluation</a:t>
            </a:r>
            <a:r>
              <a:rPr lang="it-IT" sz="2800" dirty="0" smtClean="0"/>
              <a:t> and </a:t>
            </a:r>
            <a:r>
              <a:rPr lang="it-IT" sz="2800" dirty="0" err="1" smtClean="0"/>
              <a:t>Manegement</a:t>
            </a:r>
            <a:r>
              <a:rPr lang="it-IT" sz="2800" dirty="0" smtClean="0"/>
              <a:t> </a:t>
            </a:r>
            <a:r>
              <a:rPr lang="it-IT" sz="2800" dirty="0" err="1" smtClean="0"/>
              <a:t>of</a:t>
            </a:r>
            <a:r>
              <a:rPr lang="it-IT" sz="2800" dirty="0" smtClean="0"/>
              <a:t> Nursing Home </a:t>
            </a:r>
            <a:r>
              <a:rPr lang="it-IT" sz="2800" dirty="0" err="1" smtClean="0"/>
              <a:t>Residents</a:t>
            </a:r>
            <a:r>
              <a:rPr lang="it-IT" sz="2800" dirty="0" smtClean="0"/>
              <a:t>.</a:t>
            </a:r>
            <a:br>
              <a:rPr lang="it-IT" sz="2800" dirty="0" smtClean="0"/>
            </a:br>
            <a:r>
              <a:rPr lang="it-IT" sz="2800" dirty="0" smtClean="0"/>
              <a:t>(</a:t>
            </a:r>
            <a:r>
              <a:rPr lang="it-IT" sz="2000" dirty="0" smtClean="0"/>
              <a:t>J. </a:t>
            </a:r>
            <a:r>
              <a:rPr lang="it-IT" sz="2000" dirty="0" err="1" smtClean="0"/>
              <a:t>Ouslander</a:t>
            </a:r>
            <a:r>
              <a:rPr lang="it-IT" sz="2000" dirty="0" smtClean="0"/>
              <a:t> and D. </a:t>
            </a:r>
            <a:r>
              <a:rPr lang="it-IT" sz="2000" dirty="0" err="1" smtClean="0"/>
              <a:t>Osterweil</a:t>
            </a:r>
            <a:r>
              <a:rPr lang="it-IT" sz="2000" dirty="0" smtClean="0"/>
              <a:t> </a:t>
            </a:r>
            <a:r>
              <a:rPr lang="it-IT" sz="2000" dirty="0" err="1" smtClean="0"/>
              <a:t>Ann</a:t>
            </a:r>
            <a:r>
              <a:rPr lang="it-IT" sz="2000" dirty="0" smtClean="0"/>
              <a:t>. Inter. </a:t>
            </a:r>
            <a:r>
              <a:rPr lang="it-IT" sz="2000" dirty="0" err="1" smtClean="0"/>
              <a:t>Med</a:t>
            </a:r>
            <a:r>
              <a:rPr lang="it-IT" sz="2000" dirty="0" smtClean="0"/>
              <a:t>. 1994)</a:t>
            </a:r>
            <a:br>
              <a:rPr lang="it-IT" sz="2000" dirty="0" smtClean="0"/>
            </a:br>
            <a:r>
              <a:rPr lang="it-IT" sz="2800" dirty="0" smtClean="0"/>
              <a:t/>
            </a:r>
            <a:br>
              <a:rPr lang="it-IT" sz="2800" dirty="0" smtClean="0"/>
            </a:br>
            <a:r>
              <a:rPr lang="it-IT" sz="2400" dirty="0" smtClean="0"/>
              <a:t>“</a:t>
            </a:r>
            <a:r>
              <a:rPr lang="it-IT" sz="2400" dirty="0" err="1" smtClean="0"/>
              <a:t>When</a:t>
            </a:r>
            <a:r>
              <a:rPr lang="it-IT" sz="2400" dirty="0" smtClean="0"/>
              <a:t> </a:t>
            </a:r>
            <a:r>
              <a:rPr lang="it-IT" sz="2400" dirty="0" err="1" smtClean="0"/>
              <a:t>evaluating</a:t>
            </a:r>
            <a:r>
              <a:rPr lang="it-IT" sz="2400" dirty="0" smtClean="0"/>
              <a:t> and </a:t>
            </a:r>
            <a:r>
              <a:rPr lang="it-IT" sz="2400" dirty="0" err="1" smtClean="0"/>
              <a:t>caring</a:t>
            </a:r>
            <a:r>
              <a:rPr lang="it-IT" sz="2400" dirty="0" smtClean="0"/>
              <a:t> </a:t>
            </a:r>
            <a:r>
              <a:rPr lang="it-IT" sz="2400" dirty="0" err="1" smtClean="0"/>
              <a:t>for</a:t>
            </a:r>
            <a:r>
              <a:rPr lang="it-IT" sz="2400" dirty="0" smtClean="0"/>
              <a:t> home </a:t>
            </a:r>
            <a:r>
              <a:rPr lang="it-IT" sz="2400" dirty="0" err="1" smtClean="0"/>
              <a:t>residents</a:t>
            </a:r>
            <a:r>
              <a:rPr lang="it-IT" sz="2400" dirty="0" smtClean="0"/>
              <a:t>, </a:t>
            </a:r>
            <a:r>
              <a:rPr lang="it-IT" sz="2400" dirty="0" err="1" smtClean="0"/>
              <a:t>physicians</a:t>
            </a:r>
            <a:r>
              <a:rPr lang="it-IT" sz="2400" dirty="0" smtClean="0"/>
              <a:t> </a:t>
            </a:r>
            <a:r>
              <a:rPr lang="it-IT" sz="2400" dirty="0" err="1" smtClean="0"/>
              <a:t>must</a:t>
            </a:r>
            <a:r>
              <a:rPr lang="it-IT" sz="2400" dirty="0" smtClean="0"/>
              <a:t> </a:t>
            </a:r>
            <a:r>
              <a:rPr lang="it-IT" sz="2400" dirty="0" err="1" smtClean="0"/>
              <a:t>address</a:t>
            </a:r>
            <a:r>
              <a:rPr lang="it-IT" sz="2400" dirty="0" smtClean="0"/>
              <a:t> </a:t>
            </a:r>
            <a:r>
              <a:rPr lang="it-IT" sz="2400" dirty="0" err="1" smtClean="0"/>
              <a:t>many</a:t>
            </a:r>
            <a:r>
              <a:rPr lang="it-IT" sz="2400" dirty="0" smtClean="0"/>
              <a:t> </a:t>
            </a:r>
            <a:r>
              <a:rPr lang="it-IT" sz="2400" dirty="0" err="1" smtClean="0"/>
              <a:t>issue</a:t>
            </a:r>
            <a:r>
              <a:rPr lang="it-IT" sz="2400" dirty="0" smtClean="0"/>
              <a:t> </a:t>
            </a:r>
            <a:r>
              <a:rPr lang="it-IT" sz="2400" dirty="0" err="1" smtClean="0"/>
              <a:t>besides</a:t>
            </a:r>
            <a:r>
              <a:rPr lang="it-IT" sz="2400" dirty="0" smtClean="0"/>
              <a:t> treatment </a:t>
            </a:r>
            <a:r>
              <a:rPr lang="it-IT" sz="2400" dirty="0" err="1" smtClean="0"/>
              <a:t>of</a:t>
            </a:r>
            <a:r>
              <a:rPr lang="it-IT" sz="2400" dirty="0" smtClean="0"/>
              <a:t> multiple </a:t>
            </a:r>
            <a:r>
              <a:rPr lang="it-IT" sz="2400" dirty="0" err="1" smtClean="0"/>
              <a:t>chronic</a:t>
            </a:r>
            <a:r>
              <a:rPr lang="it-IT" sz="2400" dirty="0" smtClean="0"/>
              <a:t> </a:t>
            </a:r>
            <a:r>
              <a:rPr lang="it-IT" sz="2400" dirty="0" err="1" smtClean="0"/>
              <a:t>diseases</a:t>
            </a:r>
            <a:r>
              <a:rPr lang="it-IT" sz="2400" dirty="0" smtClean="0"/>
              <a:t> and </a:t>
            </a:r>
            <a:r>
              <a:rPr lang="it-IT" sz="2400" b="1" dirty="0" err="1" smtClean="0"/>
              <a:t>concenrs</a:t>
            </a:r>
            <a:r>
              <a:rPr lang="it-IT" sz="2400" b="1" dirty="0" smtClean="0"/>
              <a:t> </a:t>
            </a:r>
            <a:r>
              <a:rPr lang="it-IT" sz="2400" b="1" dirty="0" err="1" smtClean="0"/>
              <a:t>of</a:t>
            </a:r>
            <a:r>
              <a:rPr lang="it-IT" sz="2400" b="1" dirty="0" smtClean="0"/>
              <a:t> family </a:t>
            </a:r>
            <a:r>
              <a:rPr lang="it-IT" sz="2400" b="1" dirty="0" err="1" smtClean="0"/>
              <a:t>members</a:t>
            </a:r>
            <a:r>
              <a:rPr lang="it-IT" sz="2400" dirty="0" smtClean="0"/>
              <a:t>.”</a:t>
            </a:r>
            <a:br>
              <a:rPr lang="it-IT" sz="2400" dirty="0" smtClean="0"/>
            </a:br>
            <a:r>
              <a:rPr lang="it-IT" sz="2400" dirty="0" smtClean="0"/>
              <a:t/>
            </a:r>
            <a:br>
              <a:rPr lang="it-IT" sz="2400" dirty="0" smtClean="0"/>
            </a:br>
            <a:r>
              <a:rPr lang="it-IT" sz="2400" dirty="0" smtClean="0"/>
              <a:t>“The </a:t>
            </a:r>
            <a:r>
              <a:rPr lang="it-IT" sz="2400" dirty="0" err="1" smtClean="0"/>
              <a:t>physician</a:t>
            </a:r>
            <a:r>
              <a:rPr lang="it-IT" sz="2400" dirty="0" smtClean="0"/>
              <a:t> </a:t>
            </a:r>
            <a:r>
              <a:rPr lang="it-IT" sz="2400" dirty="0" err="1" smtClean="0"/>
              <a:t>schould</a:t>
            </a:r>
            <a:r>
              <a:rPr lang="it-IT" sz="2400" dirty="0" smtClean="0"/>
              <a:t> </a:t>
            </a:r>
            <a:r>
              <a:rPr lang="it-IT" sz="2400" dirty="0" err="1" smtClean="0"/>
              <a:t>be</a:t>
            </a:r>
            <a:r>
              <a:rPr lang="it-IT" sz="2400" dirty="0" smtClean="0"/>
              <a:t> </a:t>
            </a:r>
            <a:r>
              <a:rPr lang="it-IT" sz="2400" dirty="0" err="1" smtClean="0"/>
              <a:t>integrated</a:t>
            </a:r>
            <a:r>
              <a:rPr lang="it-IT" sz="2400" dirty="0" smtClean="0"/>
              <a:t> </a:t>
            </a:r>
            <a:r>
              <a:rPr lang="it-IT" sz="2400" dirty="0" err="1" smtClean="0"/>
              <a:t>with</a:t>
            </a:r>
            <a:r>
              <a:rPr lang="it-IT" sz="2400" dirty="0" smtClean="0"/>
              <a:t> </a:t>
            </a:r>
            <a:r>
              <a:rPr lang="it-IT" sz="2400" dirty="0" err="1" smtClean="0"/>
              <a:t>an</a:t>
            </a:r>
            <a:r>
              <a:rPr lang="it-IT" sz="2400" dirty="0" smtClean="0"/>
              <a:t> </a:t>
            </a:r>
            <a:r>
              <a:rPr lang="it-IT" sz="2400" b="1" dirty="0" err="1" smtClean="0"/>
              <a:t>interdisciplinary</a:t>
            </a:r>
            <a:r>
              <a:rPr lang="it-IT" sz="2400" b="1" dirty="0" smtClean="0"/>
              <a:t> team</a:t>
            </a:r>
            <a:r>
              <a:rPr lang="it-IT" sz="2400" dirty="0" smtClean="0"/>
              <a:t> </a:t>
            </a:r>
            <a:r>
              <a:rPr lang="it-IT" sz="2400" dirty="0" err="1" smtClean="0"/>
              <a:t>composed</a:t>
            </a:r>
            <a:r>
              <a:rPr lang="it-IT" sz="2400" dirty="0" smtClean="0"/>
              <a:t> </a:t>
            </a:r>
            <a:r>
              <a:rPr lang="it-IT" sz="2400" dirty="0" err="1" smtClean="0"/>
              <a:t>of</a:t>
            </a:r>
            <a:r>
              <a:rPr lang="it-IT" sz="2400" dirty="0" smtClean="0"/>
              <a:t> </a:t>
            </a:r>
            <a:r>
              <a:rPr lang="it-IT" sz="2400" dirty="0" err="1" smtClean="0"/>
              <a:t>nurses</a:t>
            </a:r>
            <a:r>
              <a:rPr lang="it-IT" sz="2400" dirty="0" smtClean="0"/>
              <a:t>, </a:t>
            </a:r>
            <a:r>
              <a:rPr lang="it-IT" sz="2400" dirty="0" err="1" smtClean="0"/>
              <a:t>reabilation</a:t>
            </a:r>
            <a:r>
              <a:rPr lang="it-IT" sz="2400" dirty="0" smtClean="0"/>
              <a:t> </a:t>
            </a:r>
            <a:r>
              <a:rPr lang="it-IT" sz="2400" dirty="0" err="1" smtClean="0"/>
              <a:t>therapists</a:t>
            </a:r>
            <a:r>
              <a:rPr lang="it-IT" sz="2400" dirty="0" smtClean="0"/>
              <a:t>, social </a:t>
            </a:r>
            <a:r>
              <a:rPr lang="it-IT" sz="2400" dirty="0" err="1" smtClean="0"/>
              <a:t>workers</a:t>
            </a:r>
            <a:r>
              <a:rPr lang="it-IT" sz="2400" dirty="0" smtClean="0"/>
              <a:t>, and </a:t>
            </a:r>
            <a:r>
              <a:rPr lang="it-IT" sz="2400" dirty="0" err="1" smtClean="0"/>
              <a:t>others</a:t>
            </a:r>
            <a:r>
              <a:rPr lang="it-IT" sz="2400" dirty="0" smtClean="0"/>
              <a:t>.”</a:t>
            </a:r>
            <a:endParaRPr lang="it-IT" sz="28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400" b="1" dirty="0" smtClean="0"/>
              <a:t>“L’anziano con decadimento cognitivo oltre il domicilio: il ruolo delle Residenze Sanitarie Assistenziali” </a:t>
            </a:r>
            <a:endParaRPr lang="it-IT" sz="2400" dirty="0"/>
          </a:p>
        </p:txBody>
      </p:sp>
      <p:sp>
        <p:nvSpPr>
          <p:cNvPr id="3" name="Segnaposto contenuto 2"/>
          <p:cNvSpPr>
            <a:spLocks noGrp="1"/>
          </p:cNvSpPr>
          <p:nvPr>
            <p:ph idx="1"/>
          </p:nvPr>
        </p:nvSpPr>
        <p:spPr>
          <a:ln>
            <a:solidFill>
              <a:srgbClr val="0070C0"/>
            </a:solidFill>
          </a:ln>
        </p:spPr>
        <p:txBody>
          <a:bodyPr>
            <a:normAutofit fontScale="85000" lnSpcReduction="10000"/>
          </a:bodyPr>
          <a:lstStyle/>
          <a:p>
            <a:pPr algn="ctr">
              <a:buNone/>
            </a:pPr>
            <a:r>
              <a:rPr lang="it-IT" sz="2600" b="1" dirty="0" err="1" smtClean="0"/>
              <a:t>Physician</a:t>
            </a:r>
            <a:r>
              <a:rPr lang="it-IT" sz="2600" b="1" dirty="0" smtClean="0"/>
              <a:t> </a:t>
            </a:r>
            <a:r>
              <a:rPr lang="it-IT" sz="2600" b="1" dirty="0" err="1" smtClean="0"/>
              <a:t>Evaluation</a:t>
            </a:r>
            <a:r>
              <a:rPr lang="it-IT" sz="2600" b="1" dirty="0" smtClean="0"/>
              <a:t> and </a:t>
            </a:r>
            <a:r>
              <a:rPr lang="it-IT" sz="2600" b="1" dirty="0" err="1" smtClean="0"/>
              <a:t>Manegement</a:t>
            </a:r>
            <a:r>
              <a:rPr lang="it-IT" sz="2600" b="1" dirty="0" smtClean="0"/>
              <a:t> </a:t>
            </a:r>
            <a:r>
              <a:rPr lang="it-IT" sz="2600" b="1" dirty="0" err="1" smtClean="0"/>
              <a:t>of</a:t>
            </a:r>
            <a:r>
              <a:rPr lang="it-IT" sz="2600" b="1" dirty="0" smtClean="0"/>
              <a:t> Nursing Home </a:t>
            </a:r>
            <a:r>
              <a:rPr lang="it-IT" sz="2600" b="1" dirty="0" err="1" smtClean="0"/>
              <a:t>Residents</a:t>
            </a:r>
            <a:r>
              <a:rPr lang="it-IT" sz="2600" b="1" dirty="0" smtClean="0"/>
              <a:t>.</a:t>
            </a:r>
            <a:r>
              <a:rPr lang="it-IT" sz="2600" dirty="0" smtClean="0"/>
              <a:t/>
            </a:r>
            <a:br>
              <a:rPr lang="it-IT" sz="2600" dirty="0" smtClean="0"/>
            </a:br>
            <a:r>
              <a:rPr lang="it-IT" sz="1900" dirty="0" smtClean="0"/>
              <a:t>(J. </a:t>
            </a:r>
            <a:r>
              <a:rPr lang="it-IT" sz="1900" dirty="0" err="1" smtClean="0"/>
              <a:t>Ouslander</a:t>
            </a:r>
            <a:r>
              <a:rPr lang="it-IT" sz="1900" dirty="0" smtClean="0"/>
              <a:t> and D. </a:t>
            </a:r>
            <a:r>
              <a:rPr lang="it-IT" sz="1900" dirty="0" err="1" smtClean="0"/>
              <a:t>Osterweil</a:t>
            </a:r>
            <a:r>
              <a:rPr lang="it-IT" sz="1900" dirty="0" smtClean="0"/>
              <a:t> </a:t>
            </a:r>
            <a:r>
              <a:rPr lang="it-IT" sz="1900" dirty="0" err="1" smtClean="0"/>
              <a:t>Ann</a:t>
            </a:r>
            <a:r>
              <a:rPr lang="it-IT" sz="1900" dirty="0" smtClean="0"/>
              <a:t>. Inter. </a:t>
            </a:r>
            <a:r>
              <a:rPr lang="it-IT" sz="1900" dirty="0" err="1" smtClean="0"/>
              <a:t>Med</a:t>
            </a:r>
            <a:r>
              <a:rPr lang="it-IT" sz="1900" dirty="0" smtClean="0"/>
              <a:t>. 1994)</a:t>
            </a:r>
            <a:br>
              <a:rPr lang="it-IT" sz="1900" dirty="0" smtClean="0"/>
            </a:br>
            <a:r>
              <a:rPr lang="it-IT" sz="2600" dirty="0" smtClean="0"/>
              <a:t/>
            </a:r>
            <a:br>
              <a:rPr lang="it-IT" sz="2600" dirty="0" smtClean="0"/>
            </a:br>
            <a:r>
              <a:rPr lang="it-IT" sz="3000" dirty="0" smtClean="0"/>
              <a:t>The </a:t>
            </a:r>
            <a:r>
              <a:rPr lang="it-IT" sz="3000" dirty="0" err="1" smtClean="0"/>
              <a:t>general</a:t>
            </a:r>
            <a:r>
              <a:rPr lang="it-IT" sz="3000" dirty="0" smtClean="0"/>
              <a:t> </a:t>
            </a:r>
            <a:r>
              <a:rPr lang="it-IT" sz="3000" dirty="0" err="1" smtClean="0"/>
              <a:t>goals</a:t>
            </a:r>
            <a:r>
              <a:rPr lang="it-IT" sz="3000" dirty="0" smtClean="0"/>
              <a:t> </a:t>
            </a:r>
            <a:r>
              <a:rPr lang="it-IT" sz="3000" dirty="0" err="1" smtClean="0"/>
              <a:t>of</a:t>
            </a:r>
            <a:r>
              <a:rPr lang="it-IT" sz="3000" dirty="0" smtClean="0"/>
              <a:t> nursing care are:</a:t>
            </a:r>
            <a:br>
              <a:rPr lang="it-IT" sz="3000" dirty="0" smtClean="0"/>
            </a:br>
            <a:r>
              <a:rPr lang="it-IT" sz="3000" dirty="0" smtClean="0"/>
              <a:t>1) </a:t>
            </a:r>
            <a:r>
              <a:rPr lang="it-IT" sz="3000" dirty="0" err="1" smtClean="0"/>
              <a:t>to</a:t>
            </a:r>
            <a:r>
              <a:rPr lang="it-IT" sz="3000" dirty="0" smtClean="0"/>
              <a:t> </a:t>
            </a:r>
            <a:r>
              <a:rPr lang="it-IT" sz="3000" dirty="0" err="1" smtClean="0"/>
              <a:t>provide</a:t>
            </a:r>
            <a:r>
              <a:rPr lang="it-IT" sz="3000" dirty="0" smtClean="0"/>
              <a:t> a </a:t>
            </a:r>
            <a:r>
              <a:rPr lang="it-IT" sz="3000" dirty="0" err="1" smtClean="0"/>
              <a:t>safe</a:t>
            </a:r>
            <a:r>
              <a:rPr lang="it-IT" sz="3000" dirty="0" smtClean="0"/>
              <a:t> and </a:t>
            </a:r>
            <a:r>
              <a:rPr lang="it-IT" sz="3000" b="1" dirty="0" err="1" smtClean="0"/>
              <a:t>supportive</a:t>
            </a:r>
            <a:r>
              <a:rPr lang="it-IT" sz="3000" b="1" dirty="0" smtClean="0"/>
              <a:t> </a:t>
            </a:r>
            <a:r>
              <a:rPr lang="it-IT" sz="3000" b="1" dirty="0" err="1" smtClean="0"/>
              <a:t>environment</a:t>
            </a:r>
            <a:r>
              <a:rPr lang="it-IT" sz="3000" dirty="0" smtClean="0"/>
              <a:t> </a:t>
            </a:r>
            <a:r>
              <a:rPr lang="it-IT" sz="3000" dirty="0" err="1" smtClean="0"/>
              <a:t>for</a:t>
            </a:r>
            <a:r>
              <a:rPr lang="it-IT" sz="3000" dirty="0" smtClean="0"/>
              <a:t> </a:t>
            </a:r>
            <a:r>
              <a:rPr lang="it-IT" sz="3000" dirty="0" err="1" smtClean="0"/>
              <a:t>chronically</a:t>
            </a:r>
            <a:r>
              <a:rPr lang="it-IT" sz="3000" dirty="0" smtClean="0"/>
              <a:t> </a:t>
            </a:r>
            <a:r>
              <a:rPr lang="it-IT" sz="3000" dirty="0" err="1" smtClean="0"/>
              <a:t>ill</a:t>
            </a:r>
            <a:r>
              <a:rPr lang="it-IT" sz="3000" dirty="0" smtClean="0"/>
              <a:t> and </a:t>
            </a:r>
            <a:r>
              <a:rPr lang="it-IT" sz="3000" dirty="0" err="1" smtClean="0"/>
              <a:t>dependent</a:t>
            </a:r>
            <a:r>
              <a:rPr lang="it-IT" sz="3000" dirty="0" smtClean="0"/>
              <a:t> </a:t>
            </a:r>
            <a:r>
              <a:rPr lang="it-IT" sz="3000" dirty="0" err="1" smtClean="0"/>
              <a:t>person</a:t>
            </a:r>
            <a:r>
              <a:rPr lang="it-IT" sz="3000" dirty="0" smtClean="0"/>
              <a:t>,</a:t>
            </a:r>
            <a:br>
              <a:rPr lang="it-IT" sz="3000" dirty="0" smtClean="0"/>
            </a:br>
            <a:r>
              <a:rPr lang="it-IT" sz="3000" dirty="0" smtClean="0"/>
              <a:t>2) </a:t>
            </a:r>
            <a:r>
              <a:rPr lang="it-IT" sz="3000" dirty="0" err="1" smtClean="0"/>
              <a:t>to</a:t>
            </a:r>
            <a:r>
              <a:rPr lang="it-IT" sz="3000" dirty="0" smtClean="0"/>
              <a:t> </a:t>
            </a:r>
            <a:r>
              <a:rPr lang="it-IT" sz="3000" b="1" dirty="0" err="1" smtClean="0"/>
              <a:t>maximize</a:t>
            </a:r>
            <a:r>
              <a:rPr lang="it-IT" sz="3000" b="1" dirty="0" smtClean="0"/>
              <a:t> </a:t>
            </a:r>
            <a:r>
              <a:rPr lang="it-IT" sz="3000" b="1" dirty="0" err="1" smtClean="0"/>
              <a:t>individual</a:t>
            </a:r>
            <a:r>
              <a:rPr lang="it-IT" sz="3000" b="1" dirty="0" smtClean="0"/>
              <a:t> </a:t>
            </a:r>
            <a:r>
              <a:rPr lang="it-IT" sz="3000" b="1" dirty="0" err="1" smtClean="0"/>
              <a:t>autonomy</a:t>
            </a:r>
            <a:r>
              <a:rPr lang="it-IT" sz="3000" b="1" dirty="0" smtClean="0"/>
              <a:t>, </a:t>
            </a:r>
            <a:r>
              <a:rPr lang="it-IT" sz="3000" b="1" dirty="0" err="1" smtClean="0"/>
              <a:t>functional</a:t>
            </a:r>
            <a:r>
              <a:rPr lang="it-IT" sz="3000" b="1" dirty="0" smtClean="0"/>
              <a:t> </a:t>
            </a:r>
            <a:r>
              <a:rPr lang="it-IT" sz="3000" b="1" dirty="0" err="1" smtClean="0"/>
              <a:t>capabilities</a:t>
            </a:r>
            <a:r>
              <a:rPr lang="it-IT" sz="3000" b="1" dirty="0" smtClean="0"/>
              <a:t>, and </a:t>
            </a:r>
            <a:r>
              <a:rPr lang="it-IT" sz="3000" b="1" dirty="0" err="1" smtClean="0"/>
              <a:t>quality</a:t>
            </a:r>
            <a:r>
              <a:rPr lang="it-IT" sz="3000" b="1" dirty="0" smtClean="0"/>
              <a:t> </a:t>
            </a:r>
            <a:r>
              <a:rPr lang="it-IT" sz="3000" b="1" dirty="0" err="1" smtClean="0"/>
              <a:t>of</a:t>
            </a:r>
            <a:r>
              <a:rPr lang="it-IT" sz="3000" b="1" dirty="0" smtClean="0"/>
              <a:t> life</a:t>
            </a:r>
            <a:r>
              <a:rPr lang="it-IT" sz="3000" dirty="0" smtClean="0"/>
              <a:t>,</a:t>
            </a:r>
            <a:br>
              <a:rPr lang="it-IT" sz="3000" dirty="0" smtClean="0"/>
            </a:br>
            <a:r>
              <a:rPr lang="it-IT" sz="3000" dirty="0" smtClean="0"/>
              <a:t>3) </a:t>
            </a:r>
            <a:r>
              <a:rPr lang="it-IT" sz="3000" dirty="0" err="1" smtClean="0"/>
              <a:t>to</a:t>
            </a:r>
            <a:r>
              <a:rPr lang="it-IT" sz="3000" dirty="0" smtClean="0"/>
              <a:t> </a:t>
            </a:r>
            <a:r>
              <a:rPr lang="it-IT" sz="3000" b="1" dirty="0" err="1" smtClean="0"/>
              <a:t>stabilize</a:t>
            </a:r>
            <a:r>
              <a:rPr lang="it-IT" sz="3000" dirty="0" smtClean="0"/>
              <a:t> and </a:t>
            </a:r>
            <a:r>
              <a:rPr lang="it-IT" sz="3000" dirty="0" err="1" smtClean="0"/>
              <a:t>delay</a:t>
            </a:r>
            <a:r>
              <a:rPr lang="it-IT" sz="3000" dirty="0" smtClean="0"/>
              <a:t>, </a:t>
            </a:r>
            <a:r>
              <a:rPr lang="it-IT" sz="3000" dirty="0" err="1" smtClean="0"/>
              <a:t>if</a:t>
            </a:r>
            <a:r>
              <a:rPr lang="it-IT" sz="3000" dirty="0" smtClean="0"/>
              <a:t> possibile, the </a:t>
            </a:r>
            <a:r>
              <a:rPr lang="it-IT" sz="3000" dirty="0" err="1" smtClean="0"/>
              <a:t>progression</a:t>
            </a:r>
            <a:r>
              <a:rPr lang="it-IT" sz="3000" dirty="0" smtClean="0"/>
              <a:t> </a:t>
            </a:r>
            <a:r>
              <a:rPr lang="it-IT" sz="3000" dirty="0" err="1" smtClean="0"/>
              <a:t>of</a:t>
            </a:r>
            <a:r>
              <a:rPr lang="it-IT" sz="3000" dirty="0" smtClean="0"/>
              <a:t> </a:t>
            </a:r>
            <a:r>
              <a:rPr lang="it-IT" sz="3000" dirty="0" err="1" smtClean="0"/>
              <a:t>chronic</a:t>
            </a:r>
            <a:r>
              <a:rPr lang="it-IT" sz="3000" dirty="0" smtClean="0"/>
              <a:t> </a:t>
            </a:r>
            <a:r>
              <a:rPr lang="it-IT" sz="3000" dirty="0" err="1" smtClean="0"/>
              <a:t>illnesses</a:t>
            </a:r>
            <a:r>
              <a:rPr lang="it-IT" sz="3000" dirty="0" smtClean="0"/>
              <a:t>,</a:t>
            </a:r>
            <a:br>
              <a:rPr lang="it-IT" sz="3000" dirty="0" smtClean="0"/>
            </a:br>
            <a:r>
              <a:rPr lang="it-IT" sz="3000" dirty="0" smtClean="0"/>
              <a:t>4) </a:t>
            </a:r>
            <a:r>
              <a:rPr lang="it-IT" sz="3000" dirty="0" err="1" smtClean="0"/>
              <a:t>to</a:t>
            </a:r>
            <a:r>
              <a:rPr lang="it-IT" sz="3000" dirty="0" smtClean="0"/>
              <a:t> </a:t>
            </a:r>
            <a:r>
              <a:rPr lang="it-IT" sz="3000" b="1" dirty="0" err="1" smtClean="0"/>
              <a:t>prevent</a:t>
            </a:r>
            <a:r>
              <a:rPr lang="it-IT" sz="3000" b="1" dirty="0" smtClean="0"/>
              <a:t> subacute and acute </a:t>
            </a:r>
            <a:r>
              <a:rPr lang="it-IT" sz="3000" b="1" dirty="0" err="1" smtClean="0"/>
              <a:t>illnesses</a:t>
            </a:r>
            <a:r>
              <a:rPr lang="it-IT" sz="3000" dirty="0" smtClean="0"/>
              <a:t> and </a:t>
            </a:r>
            <a:r>
              <a:rPr lang="it-IT" sz="3000" dirty="0" err="1" smtClean="0"/>
              <a:t>recognize</a:t>
            </a:r>
            <a:r>
              <a:rPr lang="it-IT" sz="3000" dirty="0" smtClean="0"/>
              <a:t> and </a:t>
            </a:r>
            <a:r>
              <a:rPr lang="it-IT" sz="3000" b="1" dirty="0" err="1" smtClean="0"/>
              <a:t>manage</a:t>
            </a:r>
            <a:r>
              <a:rPr lang="it-IT" sz="3000" dirty="0" smtClean="0"/>
              <a:t> </a:t>
            </a:r>
            <a:r>
              <a:rPr lang="it-IT" sz="3000" dirty="0" err="1" smtClean="0"/>
              <a:t>them</a:t>
            </a:r>
            <a:r>
              <a:rPr lang="it-IT" sz="3000" dirty="0" smtClean="0"/>
              <a:t> </a:t>
            </a:r>
            <a:r>
              <a:rPr lang="it-IT" sz="3000" dirty="0" err="1" smtClean="0"/>
              <a:t>rapidly</a:t>
            </a:r>
            <a:r>
              <a:rPr lang="it-IT" sz="3000" dirty="0" smtClean="0"/>
              <a:t> </a:t>
            </a:r>
            <a:r>
              <a:rPr lang="it-IT" sz="3000" dirty="0" err="1" smtClean="0"/>
              <a:t>when</a:t>
            </a:r>
            <a:r>
              <a:rPr lang="it-IT" sz="3000" dirty="0" smtClean="0"/>
              <a:t> </a:t>
            </a:r>
            <a:r>
              <a:rPr lang="it-IT" sz="3000" dirty="0" err="1" smtClean="0"/>
              <a:t>they</a:t>
            </a:r>
            <a:r>
              <a:rPr lang="it-IT" sz="3000" dirty="0" smtClean="0"/>
              <a:t> do </a:t>
            </a:r>
            <a:r>
              <a:rPr lang="it-IT" sz="3000" dirty="0" err="1" smtClean="0"/>
              <a:t>occur</a:t>
            </a:r>
            <a:r>
              <a:rPr lang="it-IT" sz="3000" dirty="0" smtClean="0"/>
              <a:t>.</a:t>
            </a:r>
            <a:br>
              <a:rPr lang="it-IT" sz="3000" dirty="0" smtClean="0"/>
            </a:br>
            <a:endParaRPr lang="it-IT" sz="30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400" b="1" dirty="0" smtClean="0"/>
              <a:t>“L’anziano con decadimento cognitivo oltre il domicilio: il ruolo delle Residenze Sanitarie Assistenziali” </a:t>
            </a:r>
            <a:endParaRPr lang="it-IT" sz="2400" dirty="0"/>
          </a:p>
        </p:txBody>
      </p:sp>
      <p:sp>
        <p:nvSpPr>
          <p:cNvPr id="3" name="Segnaposto contenuto 2"/>
          <p:cNvSpPr>
            <a:spLocks noGrp="1"/>
          </p:cNvSpPr>
          <p:nvPr>
            <p:ph idx="1"/>
          </p:nvPr>
        </p:nvSpPr>
        <p:spPr>
          <a:ln>
            <a:solidFill>
              <a:srgbClr val="0070C0"/>
            </a:solidFill>
          </a:ln>
        </p:spPr>
        <p:txBody>
          <a:bodyPr>
            <a:normAutofit fontScale="40000" lnSpcReduction="20000"/>
          </a:bodyPr>
          <a:lstStyle/>
          <a:p>
            <a:pPr algn="ctr">
              <a:buNone/>
            </a:pPr>
            <a:r>
              <a:rPr lang="it-IT" sz="2800" dirty="0" err="1" smtClean="0"/>
              <a:t>Physician</a:t>
            </a:r>
            <a:r>
              <a:rPr lang="it-IT" sz="2800" dirty="0" smtClean="0"/>
              <a:t> </a:t>
            </a:r>
            <a:r>
              <a:rPr lang="it-IT" sz="2800" dirty="0" err="1" smtClean="0"/>
              <a:t>Evaluation</a:t>
            </a:r>
            <a:r>
              <a:rPr lang="it-IT" sz="2800" dirty="0" smtClean="0"/>
              <a:t> and </a:t>
            </a:r>
            <a:r>
              <a:rPr lang="it-IT" sz="2800" dirty="0" err="1" smtClean="0"/>
              <a:t>Manegement</a:t>
            </a:r>
            <a:r>
              <a:rPr lang="it-IT" sz="2800" dirty="0" smtClean="0"/>
              <a:t> </a:t>
            </a:r>
            <a:r>
              <a:rPr lang="it-IT" sz="2800" dirty="0" err="1" smtClean="0"/>
              <a:t>of</a:t>
            </a:r>
            <a:r>
              <a:rPr lang="it-IT" sz="2800" dirty="0" smtClean="0"/>
              <a:t> Nursing Home </a:t>
            </a:r>
            <a:r>
              <a:rPr lang="it-IT" sz="2800" dirty="0" err="1" smtClean="0"/>
              <a:t>Residents</a:t>
            </a:r>
            <a:r>
              <a:rPr lang="it-IT" sz="2800" dirty="0" smtClean="0"/>
              <a:t>.</a:t>
            </a:r>
            <a:br>
              <a:rPr lang="it-IT" sz="2800" dirty="0" smtClean="0"/>
            </a:br>
            <a:r>
              <a:rPr lang="it-IT" sz="2300" dirty="0" smtClean="0"/>
              <a:t>(J. </a:t>
            </a:r>
            <a:r>
              <a:rPr lang="it-IT" sz="2300" dirty="0" err="1" smtClean="0"/>
              <a:t>Ouslander</a:t>
            </a:r>
            <a:r>
              <a:rPr lang="it-IT" sz="2300" dirty="0" smtClean="0"/>
              <a:t> and D. </a:t>
            </a:r>
            <a:r>
              <a:rPr lang="it-IT" sz="2300" dirty="0" err="1" smtClean="0"/>
              <a:t>Osterweil</a:t>
            </a:r>
            <a:r>
              <a:rPr lang="it-IT" sz="2300" dirty="0" smtClean="0"/>
              <a:t> </a:t>
            </a:r>
            <a:r>
              <a:rPr lang="it-IT" sz="2300" dirty="0" err="1" smtClean="0"/>
              <a:t>Ann</a:t>
            </a:r>
            <a:r>
              <a:rPr lang="it-IT" sz="2300" dirty="0" smtClean="0"/>
              <a:t>. Inter. </a:t>
            </a:r>
            <a:r>
              <a:rPr lang="it-IT" sz="2300" dirty="0" err="1" smtClean="0"/>
              <a:t>Med</a:t>
            </a:r>
            <a:r>
              <a:rPr lang="it-IT" sz="2300" dirty="0" smtClean="0"/>
              <a:t>. 1994)</a:t>
            </a:r>
            <a:r>
              <a:rPr lang="it-IT" sz="2800" dirty="0" smtClean="0"/>
              <a:t/>
            </a:r>
            <a:br>
              <a:rPr lang="it-IT" sz="2800" dirty="0" smtClean="0"/>
            </a:br>
            <a:endParaRPr lang="it-IT" sz="2800" dirty="0" smtClean="0"/>
          </a:p>
          <a:p>
            <a:pPr algn="ctr">
              <a:buNone/>
            </a:pPr>
            <a:r>
              <a:rPr lang="it-IT" b="1" dirty="0" smtClean="0"/>
              <a:t>Valutazione multidimensionale all’ingresso Prima visita:</a:t>
            </a:r>
          </a:p>
          <a:p>
            <a:pPr algn="ctr">
              <a:buNone/>
            </a:pPr>
            <a:r>
              <a:rPr lang="it-IT" b="1" dirty="0" smtClean="0"/>
              <a:t/>
            </a:r>
            <a:br>
              <a:rPr lang="it-IT" b="1" dirty="0" smtClean="0"/>
            </a:br>
            <a:r>
              <a:rPr lang="it-IT" sz="5100" b="1" dirty="0" smtClean="0"/>
              <a:t>Revisione completa della documentazione clinica.</a:t>
            </a:r>
            <a:br>
              <a:rPr lang="it-IT" sz="5100" b="1" dirty="0" smtClean="0"/>
            </a:br>
            <a:r>
              <a:rPr lang="it-IT" sz="5100" b="1" dirty="0" smtClean="0"/>
              <a:t>Inquadramento dei problemi clinici e funzionali pregressi ed attivi.</a:t>
            </a:r>
            <a:br>
              <a:rPr lang="it-IT" sz="5100" b="1" dirty="0" smtClean="0"/>
            </a:br>
            <a:r>
              <a:rPr lang="it-IT" sz="5100" b="1" dirty="0" smtClean="0"/>
              <a:t>Rilevazione di eventuali problemi trattabili.</a:t>
            </a:r>
            <a:br>
              <a:rPr lang="it-IT" sz="5100" b="1" dirty="0" smtClean="0"/>
            </a:br>
            <a:r>
              <a:rPr lang="it-IT" sz="5100" b="1" dirty="0" smtClean="0"/>
              <a:t>Valutazione severità e </a:t>
            </a:r>
            <a:r>
              <a:rPr lang="it-IT" sz="5100" b="1" dirty="0" err="1" smtClean="0"/>
              <a:t>comorbilità</a:t>
            </a:r>
            <a:r>
              <a:rPr lang="it-IT" sz="5100" b="1" dirty="0" smtClean="0"/>
              <a:t> delle malattie.</a:t>
            </a:r>
            <a:br>
              <a:rPr lang="it-IT" sz="5100" b="1" dirty="0" smtClean="0"/>
            </a:br>
            <a:r>
              <a:rPr lang="it-IT" sz="5100" b="1" dirty="0" smtClean="0"/>
              <a:t>Rilevazione di rischi e/o problemi come: cadute, contenzioni, decubiti,disfagia, disidratazione, stato nutrizionale e cavo orale, incontinenza, problemi comportamentali, ecc.</a:t>
            </a:r>
          </a:p>
          <a:p>
            <a:pPr algn="ctr">
              <a:buNone/>
            </a:pPr>
            <a:r>
              <a:rPr lang="it-IT" sz="5100" b="1" dirty="0" err="1" smtClean="0"/>
              <a:t>Iatrogenesi</a:t>
            </a:r>
            <a:r>
              <a:rPr lang="it-IT" sz="5100" b="1" dirty="0" smtClean="0"/>
              <a:t> e rivalutazione terapeutica</a:t>
            </a:r>
          </a:p>
          <a:p>
            <a:pPr algn="ctr">
              <a:buNone/>
            </a:pPr>
            <a:r>
              <a:rPr lang="it-IT" sz="5100" b="1" dirty="0" smtClean="0"/>
              <a:t>Dolore</a:t>
            </a:r>
          </a:p>
          <a:p>
            <a:pPr algn="ctr">
              <a:buNone/>
            </a:pPr>
            <a:r>
              <a:rPr lang="it-IT" sz="5100" b="1" dirty="0" smtClean="0"/>
              <a:t>Vista e udito </a:t>
            </a:r>
            <a:br>
              <a:rPr lang="it-IT" sz="5100" b="1" dirty="0" smtClean="0"/>
            </a:br>
            <a:r>
              <a:rPr lang="it-IT" sz="5100" b="1" dirty="0" smtClean="0"/>
              <a:t>Elettrocardiogramma</a:t>
            </a:r>
            <a:br>
              <a:rPr lang="it-IT" sz="5100" b="1" dirty="0" smtClean="0"/>
            </a:br>
            <a:r>
              <a:rPr lang="it-IT" sz="5100" b="1" dirty="0" smtClean="0"/>
              <a:t>Indagini di laboratorio: esami ematici di routine (no, se recenti)</a:t>
            </a:r>
            <a:br>
              <a:rPr lang="it-IT" sz="5100" b="1" dirty="0" smtClean="0"/>
            </a:br>
            <a:r>
              <a:rPr lang="it-IT" sz="5100" b="1" dirty="0" smtClean="0"/>
              <a:t>Valutazione di ulteriori indagini diagnostiche</a:t>
            </a:r>
            <a:br>
              <a:rPr lang="it-IT" sz="5100" b="1" dirty="0" smtClean="0"/>
            </a:br>
            <a:r>
              <a:rPr lang="it-IT" sz="5100" b="1" dirty="0" smtClean="0"/>
              <a:t>Valutazione consulenza specialistiche</a:t>
            </a:r>
            <a:endParaRPr lang="it-IT" sz="5100" b="1"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0" y="0"/>
            <a:ext cx="9144000" cy="6858000"/>
          </a:xfrm>
          <a:solidFill>
            <a:schemeClr val="bg1"/>
          </a:solidFill>
        </p:spPr>
        <p:txBody>
          <a:bodyPr/>
          <a:lstStyle/>
          <a:p>
            <a:r>
              <a:rPr lang="it-IT" sz="2800" dirty="0" err="1"/>
              <a:t>Patient</a:t>
            </a:r>
            <a:r>
              <a:rPr lang="it-IT" sz="2800" dirty="0"/>
              <a:t> </a:t>
            </a:r>
            <a:r>
              <a:rPr lang="it-IT" sz="2800" dirty="0" err="1"/>
              <a:t>Safety</a:t>
            </a:r>
            <a:r>
              <a:rPr lang="it-IT" sz="2800" dirty="0"/>
              <a:t> in </a:t>
            </a:r>
            <a:r>
              <a:rPr lang="it-IT" sz="2800" dirty="0" err="1"/>
              <a:t>Geriatrics</a:t>
            </a:r>
            <a:r>
              <a:rPr lang="it-IT" sz="2800" dirty="0"/>
              <a:t>: A </a:t>
            </a:r>
            <a:r>
              <a:rPr lang="it-IT" sz="2800" dirty="0" err="1"/>
              <a:t>Call</a:t>
            </a:r>
            <a:r>
              <a:rPr lang="it-IT" sz="2800" dirty="0"/>
              <a:t> </a:t>
            </a:r>
            <a:r>
              <a:rPr lang="it-IT" sz="2800" dirty="0" err="1"/>
              <a:t>for</a:t>
            </a:r>
            <a:r>
              <a:rPr lang="it-IT" sz="2800" dirty="0"/>
              <a:t> </a:t>
            </a:r>
            <a:r>
              <a:rPr lang="it-IT" sz="2800" dirty="0" err="1"/>
              <a:t>action</a:t>
            </a:r>
            <a:r>
              <a:rPr lang="it-IT" sz="2800" dirty="0"/>
              <a:t>.</a:t>
            </a:r>
            <a:br>
              <a:rPr lang="it-IT" sz="2800" dirty="0"/>
            </a:br>
            <a:r>
              <a:rPr lang="it-IT" sz="2400" dirty="0"/>
              <a:t>D. </a:t>
            </a:r>
            <a:r>
              <a:rPr lang="it-IT" sz="2400" dirty="0" err="1"/>
              <a:t>Tsilimingras</a:t>
            </a:r>
            <a:r>
              <a:rPr lang="it-IT" sz="2400" dirty="0"/>
              <a:t> </a:t>
            </a:r>
            <a:r>
              <a:rPr lang="it-IT" sz="2400" dirty="0" err="1"/>
              <a:t>et</a:t>
            </a:r>
            <a:r>
              <a:rPr lang="it-IT" sz="2400" dirty="0"/>
              <a:t> al J </a:t>
            </a:r>
            <a:r>
              <a:rPr lang="it-IT" sz="2400" dirty="0" err="1"/>
              <a:t>Gerontology</a:t>
            </a:r>
            <a:r>
              <a:rPr lang="it-IT" sz="2400" dirty="0"/>
              <a:t>  2003</a:t>
            </a:r>
            <a:br>
              <a:rPr lang="it-IT" sz="2400" dirty="0"/>
            </a:br>
            <a:r>
              <a:rPr lang="it-IT" sz="2400" dirty="0"/>
              <a:t/>
            </a:r>
            <a:br>
              <a:rPr lang="it-IT" sz="2400" dirty="0"/>
            </a:br>
            <a:r>
              <a:rPr lang="it-IT" sz="2400" dirty="0" err="1"/>
              <a:t>Central</a:t>
            </a:r>
            <a:r>
              <a:rPr lang="it-IT" sz="2400" dirty="0"/>
              <a:t> </a:t>
            </a:r>
            <a:r>
              <a:rPr lang="it-IT" sz="2400" dirty="0" err="1"/>
              <a:t>to</a:t>
            </a:r>
            <a:r>
              <a:rPr lang="it-IT" sz="2400" dirty="0"/>
              <a:t> </a:t>
            </a:r>
            <a:r>
              <a:rPr lang="it-IT" sz="2400" dirty="0" err="1"/>
              <a:t>geriatrics</a:t>
            </a:r>
            <a:r>
              <a:rPr lang="it-IT" sz="2400" dirty="0"/>
              <a:t> </a:t>
            </a:r>
            <a:r>
              <a:rPr lang="it-IT" sz="2400" dirty="0" err="1"/>
              <a:t>is</a:t>
            </a:r>
            <a:r>
              <a:rPr lang="it-IT" sz="2400" dirty="0"/>
              <a:t> the management </a:t>
            </a:r>
            <a:r>
              <a:rPr lang="it-IT" sz="2400" dirty="0" err="1"/>
              <a:t>of</a:t>
            </a:r>
            <a:r>
              <a:rPr lang="it-IT" sz="2400" dirty="0"/>
              <a:t> a </a:t>
            </a:r>
            <a:r>
              <a:rPr lang="it-IT" sz="2400" dirty="0" err="1"/>
              <a:t>variety</a:t>
            </a:r>
            <a:r>
              <a:rPr lang="it-IT" sz="2400" dirty="0"/>
              <a:t> </a:t>
            </a:r>
            <a:r>
              <a:rPr lang="it-IT" sz="2400" dirty="0" err="1"/>
              <a:t>of</a:t>
            </a:r>
            <a:r>
              <a:rPr lang="it-IT" sz="2400" dirty="0"/>
              <a:t> </a:t>
            </a:r>
            <a:r>
              <a:rPr lang="it-IT" sz="2400" dirty="0" err="1"/>
              <a:t>medical</a:t>
            </a:r>
            <a:r>
              <a:rPr lang="it-IT" sz="2400" dirty="0"/>
              <a:t> </a:t>
            </a:r>
            <a:r>
              <a:rPr lang="it-IT" sz="2400" dirty="0" err="1"/>
              <a:t>conditions</a:t>
            </a:r>
            <a:r>
              <a:rPr lang="it-IT" sz="2400" dirty="0"/>
              <a:t> “</a:t>
            </a:r>
            <a:r>
              <a:rPr lang="it-IT" sz="2400" dirty="0" err="1"/>
              <a:t>Geriatric</a:t>
            </a:r>
            <a:r>
              <a:rPr lang="it-IT" sz="2400" dirty="0"/>
              <a:t> </a:t>
            </a:r>
            <a:r>
              <a:rPr lang="it-IT" sz="2400" dirty="0" err="1"/>
              <a:t>syndromes</a:t>
            </a:r>
            <a:r>
              <a:rPr lang="it-IT" sz="2400" dirty="0"/>
              <a:t>”, </a:t>
            </a:r>
            <a:r>
              <a:rPr lang="it-IT" sz="2400" dirty="0" err="1"/>
              <a:t>which</a:t>
            </a:r>
            <a:r>
              <a:rPr lang="it-IT" sz="2400" dirty="0"/>
              <a:t> </a:t>
            </a:r>
            <a:r>
              <a:rPr lang="it-IT" sz="2400" dirty="0" err="1"/>
              <a:t>includes</a:t>
            </a:r>
            <a:r>
              <a:rPr lang="it-IT" sz="2400" dirty="0"/>
              <a:t> </a:t>
            </a:r>
            <a:r>
              <a:rPr lang="it-IT" sz="2400" dirty="0" err="1"/>
              <a:t>falls</a:t>
            </a:r>
            <a:r>
              <a:rPr lang="it-IT" sz="2400" dirty="0"/>
              <a:t>, delirium, </a:t>
            </a:r>
            <a:r>
              <a:rPr lang="it-IT" sz="2400" dirty="0" err="1"/>
              <a:t>pressure</a:t>
            </a:r>
            <a:r>
              <a:rPr lang="it-IT" sz="2400" dirty="0"/>
              <a:t> </a:t>
            </a:r>
            <a:r>
              <a:rPr lang="it-IT" sz="2400" dirty="0" err="1"/>
              <a:t>ulceres</a:t>
            </a:r>
            <a:r>
              <a:rPr lang="it-IT" sz="2400" dirty="0"/>
              <a:t>, and </a:t>
            </a:r>
            <a:r>
              <a:rPr lang="it-IT" sz="2400" dirty="0" err="1"/>
              <a:t>underfeeding</a:t>
            </a:r>
            <a:r>
              <a:rPr lang="it-IT" sz="2400" dirty="0"/>
              <a:t>.</a:t>
            </a:r>
            <a:br>
              <a:rPr lang="it-IT" sz="2400" dirty="0"/>
            </a:br>
            <a:r>
              <a:rPr lang="it-IT" sz="2400" dirty="0"/>
              <a:t/>
            </a:r>
            <a:br>
              <a:rPr lang="it-IT" sz="2400" dirty="0"/>
            </a:br>
            <a:r>
              <a:rPr lang="it-IT" sz="2400" dirty="0" err="1"/>
              <a:t>These</a:t>
            </a:r>
            <a:r>
              <a:rPr lang="it-IT" sz="2400" dirty="0"/>
              <a:t> </a:t>
            </a:r>
            <a:r>
              <a:rPr lang="it-IT" sz="2400" dirty="0" err="1"/>
              <a:t>geriatric</a:t>
            </a:r>
            <a:r>
              <a:rPr lang="it-IT" sz="2400" dirty="0"/>
              <a:t> </a:t>
            </a:r>
            <a:r>
              <a:rPr lang="it-IT" sz="2400" dirty="0" err="1"/>
              <a:t>syndromes</a:t>
            </a:r>
            <a:r>
              <a:rPr lang="it-IT" sz="2400" dirty="0"/>
              <a:t> </a:t>
            </a:r>
            <a:r>
              <a:rPr lang="it-IT" sz="2400" dirty="0" err="1"/>
              <a:t>tend</a:t>
            </a:r>
            <a:r>
              <a:rPr lang="it-IT" sz="2400" dirty="0"/>
              <a:t> </a:t>
            </a:r>
            <a:r>
              <a:rPr lang="it-IT" sz="2400" dirty="0" err="1"/>
              <a:t>to</a:t>
            </a:r>
            <a:r>
              <a:rPr lang="it-IT" sz="2400" dirty="0"/>
              <a:t> </a:t>
            </a:r>
            <a:r>
              <a:rPr lang="it-IT" sz="2400" dirty="0" err="1"/>
              <a:t>developed</a:t>
            </a:r>
            <a:r>
              <a:rPr lang="it-IT" sz="2400" dirty="0"/>
              <a:t> </a:t>
            </a:r>
            <a:r>
              <a:rPr lang="it-IT" sz="2400" dirty="0" err="1"/>
              <a:t>when</a:t>
            </a:r>
            <a:r>
              <a:rPr lang="it-IT" sz="2400" dirty="0"/>
              <a:t> the </a:t>
            </a:r>
            <a:r>
              <a:rPr lang="it-IT" sz="2400" dirty="0" err="1"/>
              <a:t>compensatory</a:t>
            </a:r>
            <a:r>
              <a:rPr lang="it-IT" sz="2400" dirty="0"/>
              <a:t> </a:t>
            </a:r>
            <a:r>
              <a:rPr lang="it-IT" sz="2400" dirty="0" err="1"/>
              <a:t>ability</a:t>
            </a:r>
            <a:r>
              <a:rPr lang="it-IT" sz="2400" dirty="0"/>
              <a:t> </a:t>
            </a:r>
            <a:r>
              <a:rPr lang="it-IT" sz="2400" dirty="0" err="1"/>
              <a:t>of</a:t>
            </a:r>
            <a:r>
              <a:rPr lang="it-IT" sz="2400" dirty="0"/>
              <a:t> </a:t>
            </a:r>
            <a:r>
              <a:rPr lang="it-IT" sz="2400" dirty="0" err="1"/>
              <a:t>elederly</a:t>
            </a:r>
            <a:r>
              <a:rPr lang="it-IT" sz="2400" dirty="0"/>
              <a:t> people </a:t>
            </a:r>
            <a:r>
              <a:rPr lang="it-IT" sz="2400" dirty="0" err="1"/>
              <a:t>is</a:t>
            </a:r>
            <a:r>
              <a:rPr lang="it-IT" sz="2400" dirty="0"/>
              <a:t> </a:t>
            </a:r>
            <a:r>
              <a:rPr lang="it-IT" sz="2400" dirty="0" err="1"/>
              <a:t>compromised</a:t>
            </a:r>
            <a:r>
              <a:rPr lang="it-IT" sz="2400" dirty="0"/>
              <a:t> </a:t>
            </a:r>
            <a:r>
              <a:rPr lang="it-IT" sz="2400" dirty="0" err="1"/>
              <a:t>by</a:t>
            </a:r>
            <a:r>
              <a:rPr lang="it-IT" sz="2400" dirty="0"/>
              <a:t> </a:t>
            </a:r>
            <a:r>
              <a:rPr lang="it-IT" sz="2400" dirty="0" err="1"/>
              <a:t>accumulated</a:t>
            </a:r>
            <a:r>
              <a:rPr lang="it-IT" sz="2400" dirty="0"/>
              <a:t> </a:t>
            </a:r>
            <a:r>
              <a:rPr lang="it-IT" sz="2400" dirty="0" err="1"/>
              <a:t>effect</a:t>
            </a:r>
            <a:r>
              <a:rPr lang="it-IT" sz="2400" dirty="0"/>
              <a:t> </a:t>
            </a:r>
            <a:r>
              <a:rPr lang="it-IT" sz="2400" dirty="0" err="1"/>
              <a:t>of</a:t>
            </a:r>
            <a:r>
              <a:rPr lang="it-IT" sz="2400" dirty="0"/>
              <a:t> </a:t>
            </a:r>
            <a:r>
              <a:rPr lang="it-IT" sz="2400" dirty="0" err="1" smtClean="0"/>
              <a:t>impairments</a:t>
            </a:r>
            <a:r>
              <a:rPr lang="it-IT" sz="2400" dirty="0" smtClean="0"/>
              <a:t> </a:t>
            </a:r>
            <a:r>
              <a:rPr lang="it-IT" sz="2400" dirty="0"/>
              <a:t>in multiple </a:t>
            </a:r>
            <a:r>
              <a:rPr lang="it-IT" sz="2400" dirty="0" err="1"/>
              <a:t>domains</a:t>
            </a:r>
            <a:r>
              <a:rPr lang="it-IT" sz="2400" dirty="0"/>
              <a:t>.</a:t>
            </a:r>
            <a:br>
              <a:rPr lang="it-IT" sz="2400" dirty="0"/>
            </a:br>
            <a:r>
              <a:rPr lang="it-IT" sz="2400" dirty="0"/>
              <a:t/>
            </a:r>
            <a:br>
              <a:rPr lang="it-IT" sz="2400" dirty="0"/>
            </a:br>
            <a:r>
              <a:rPr lang="it-IT" sz="2400" dirty="0"/>
              <a:t>The </a:t>
            </a:r>
            <a:r>
              <a:rPr lang="it-IT" sz="2400" dirty="0" err="1"/>
              <a:t>geriatric</a:t>
            </a:r>
            <a:r>
              <a:rPr lang="it-IT" sz="2400" dirty="0"/>
              <a:t> </a:t>
            </a:r>
            <a:r>
              <a:rPr lang="it-IT" sz="2400" dirty="0" err="1"/>
              <a:t>syndromes</a:t>
            </a:r>
            <a:r>
              <a:rPr lang="it-IT" sz="2400" dirty="0"/>
              <a:t> are </a:t>
            </a:r>
            <a:r>
              <a:rPr lang="it-IT" sz="2400" dirty="0" err="1"/>
              <a:t>associated</a:t>
            </a:r>
            <a:r>
              <a:rPr lang="it-IT" sz="2400" dirty="0"/>
              <a:t> </a:t>
            </a:r>
            <a:r>
              <a:rPr lang="it-IT" sz="2400" dirty="0" err="1"/>
              <a:t>with</a:t>
            </a:r>
            <a:r>
              <a:rPr lang="it-IT" sz="2400" dirty="0"/>
              <a:t> </a:t>
            </a:r>
            <a:r>
              <a:rPr lang="it-IT" sz="2400" dirty="0" err="1"/>
              <a:t>increased</a:t>
            </a:r>
            <a:r>
              <a:rPr lang="it-IT" sz="2400" dirty="0"/>
              <a:t> </a:t>
            </a:r>
            <a:r>
              <a:rPr lang="it-IT" sz="2400" dirty="0" err="1"/>
              <a:t>mortality</a:t>
            </a:r>
            <a:r>
              <a:rPr lang="it-IT" sz="2400" dirty="0"/>
              <a:t>.</a:t>
            </a:r>
            <a:br>
              <a:rPr lang="it-IT" sz="2400" dirty="0"/>
            </a:br>
            <a:r>
              <a:rPr lang="it-IT" sz="2400" dirty="0"/>
              <a:t/>
            </a:r>
            <a:br>
              <a:rPr lang="it-IT" sz="2400" dirty="0"/>
            </a:br>
            <a:r>
              <a:rPr lang="it-IT" sz="2400" dirty="0"/>
              <a:t>The </a:t>
            </a:r>
            <a:r>
              <a:rPr lang="it-IT" sz="2400" dirty="0" err="1"/>
              <a:t>literature</a:t>
            </a:r>
            <a:r>
              <a:rPr lang="it-IT" sz="2400" dirty="0"/>
              <a:t> </a:t>
            </a:r>
            <a:r>
              <a:rPr lang="it-IT" sz="2400" dirty="0" err="1"/>
              <a:t>has</a:t>
            </a:r>
            <a:r>
              <a:rPr lang="it-IT" sz="2400" dirty="0"/>
              <a:t> </a:t>
            </a:r>
            <a:r>
              <a:rPr lang="it-IT" sz="2400" dirty="0" err="1"/>
              <a:t>shown</a:t>
            </a:r>
            <a:r>
              <a:rPr lang="it-IT" sz="2400" dirty="0"/>
              <a:t> </a:t>
            </a:r>
            <a:r>
              <a:rPr lang="it-IT" sz="2400" dirty="0" err="1"/>
              <a:t>that</a:t>
            </a:r>
            <a:r>
              <a:rPr lang="it-IT" sz="2400" dirty="0"/>
              <a:t> </a:t>
            </a:r>
            <a:r>
              <a:rPr lang="it-IT" sz="2400" dirty="0" err="1"/>
              <a:t>these</a:t>
            </a:r>
            <a:r>
              <a:rPr lang="it-IT" sz="2400" dirty="0"/>
              <a:t> </a:t>
            </a:r>
            <a:r>
              <a:rPr lang="it-IT" sz="2400" dirty="0" err="1"/>
              <a:t>geriatric</a:t>
            </a:r>
            <a:r>
              <a:rPr lang="it-IT" sz="2400" dirty="0"/>
              <a:t> </a:t>
            </a:r>
            <a:r>
              <a:rPr lang="it-IT" sz="2400" dirty="0" err="1"/>
              <a:t>syndromes</a:t>
            </a:r>
            <a:r>
              <a:rPr lang="it-IT" sz="2400" dirty="0"/>
              <a:t> in </a:t>
            </a:r>
            <a:r>
              <a:rPr lang="it-IT" sz="2400" dirty="0" err="1"/>
              <a:t>many</a:t>
            </a:r>
            <a:r>
              <a:rPr lang="it-IT" sz="2400" dirty="0"/>
              <a:t> </a:t>
            </a:r>
            <a:r>
              <a:rPr lang="it-IT" sz="2400" dirty="0" err="1"/>
              <a:t>cases</a:t>
            </a:r>
            <a:r>
              <a:rPr lang="it-IT" sz="2400" dirty="0"/>
              <a:t> can </a:t>
            </a:r>
            <a:r>
              <a:rPr lang="it-IT" sz="2400" dirty="0" err="1"/>
              <a:t>be</a:t>
            </a:r>
            <a:r>
              <a:rPr lang="it-IT" sz="2400" dirty="0"/>
              <a:t> </a:t>
            </a:r>
            <a:r>
              <a:rPr lang="it-IT" sz="2400" dirty="0" err="1"/>
              <a:t>prevented</a:t>
            </a:r>
            <a:r>
              <a:rPr lang="it-IT" sz="2400" dirty="0"/>
              <a:t> </a:t>
            </a:r>
            <a:r>
              <a:rPr lang="it-IT" sz="2400" dirty="0" err="1"/>
              <a:t>from</a:t>
            </a:r>
            <a:r>
              <a:rPr lang="it-IT" sz="2400" dirty="0"/>
              <a:t> </a:t>
            </a:r>
            <a:r>
              <a:rPr lang="it-IT" sz="2400" dirty="0" err="1"/>
              <a:t>occurring</a:t>
            </a:r>
            <a:r>
              <a:rPr lang="it-IT" sz="2400" dirty="0"/>
              <a:t>.</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60648"/>
            <a:ext cx="8229600" cy="1296144"/>
          </a:xfrm>
        </p:spPr>
        <p:txBody>
          <a:bodyPr>
            <a:normAutofit fontScale="90000"/>
          </a:bodyPr>
          <a:lstStyle/>
          <a:p>
            <a:r>
              <a:rPr lang="it-IT" dirty="0" smtClean="0"/>
              <a:t>Regione Lombardia: </a:t>
            </a:r>
            <a:br>
              <a:rPr lang="it-IT" dirty="0" smtClean="0"/>
            </a:br>
            <a:r>
              <a:rPr lang="it-IT" dirty="0" smtClean="0"/>
              <a:t>DGR 1765 del 8.5.2014</a:t>
            </a:r>
            <a:br>
              <a:rPr lang="it-IT" dirty="0" smtClean="0"/>
            </a:br>
            <a:endParaRPr lang="it-IT" dirty="0"/>
          </a:p>
        </p:txBody>
      </p:sp>
      <p:sp>
        <p:nvSpPr>
          <p:cNvPr id="3" name="Segnaposto contenuto 2"/>
          <p:cNvSpPr>
            <a:spLocks noGrp="1"/>
          </p:cNvSpPr>
          <p:nvPr>
            <p:ph idx="1"/>
          </p:nvPr>
        </p:nvSpPr>
        <p:spPr>
          <a:xfrm>
            <a:off x="457200" y="2132856"/>
            <a:ext cx="8229600" cy="3993307"/>
          </a:xfrm>
        </p:spPr>
        <p:txBody>
          <a:bodyPr>
            <a:normAutofit fontScale="92500"/>
          </a:bodyPr>
          <a:lstStyle/>
          <a:p>
            <a:pPr>
              <a:buNone/>
            </a:pPr>
            <a:r>
              <a:rPr lang="it-IT" sz="2800" dirty="0" smtClean="0"/>
              <a:t>IL SISTEMA DEI CONTROLLI IN AMBITO SOCIOSANITARIO: DEFINIZIONE DEGLI INDICATORI </a:t>
            </a:r>
            <a:r>
              <a:rPr lang="it-IT" sz="2800" dirty="0" err="1" smtClean="0"/>
              <a:t>DI</a:t>
            </a:r>
            <a:r>
              <a:rPr lang="it-IT" sz="2800" dirty="0" smtClean="0"/>
              <a:t> APPROPRIATEZZA IN ATTUAZIONE DELLA DGR X/1185 DEL 20/12/2013.</a:t>
            </a:r>
          </a:p>
          <a:p>
            <a:pPr>
              <a:buNone/>
            </a:pPr>
            <a:endParaRPr lang="it-IT" sz="2800" dirty="0" smtClean="0"/>
          </a:p>
          <a:p>
            <a:pPr>
              <a:buNone/>
            </a:pPr>
            <a:r>
              <a:rPr lang="it-IT" sz="2800" dirty="0" smtClean="0"/>
              <a:t>La presente DGR definisce un set minimo di indicatori “generali” e “specifici” finalizzati a favorire nell’ambito del sistema sociosanitario lombardo l’uniformità metodologica per l’attuazione del processo assistenziale e del relativo sistema di controllo.</a:t>
            </a:r>
          </a:p>
          <a:p>
            <a:pPr>
              <a:buNone/>
            </a:pPr>
            <a:endParaRPr lang="it-IT" sz="18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DGR 1765 del 8.5.2014</a:t>
            </a:r>
            <a:endParaRPr lang="it-IT" dirty="0"/>
          </a:p>
        </p:txBody>
      </p:sp>
      <p:sp>
        <p:nvSpPr>
          <p:cNvPr id="3" name="Segnaposto contenuto 2"/>
          <p:cNvSpPr>
            <a:spLocks noGrp="1"/>
          </p:cNvSpPr>
          <p:nvPr>
            <p:ph idx="1"/>
          </p:nvPr>
        </p:nvSpPr>
        <p:spPr>
          <a:xfrm>
            <a:off x="395536" y="1196752"/>
            <a:ext cx="8229600" cy="5661248"/>
          </a:xfrm>
        </p:spPr>
        <p:txBody>
          <a:bodyPr>
            <a:normAutofit/>
          </a:bodyPr>
          <a:lstStyle/>
          <a:p>
            <a:pPr algn="ctr">
              <a:buNone/>
            </a:pPr>
            <a:r>
              <a:rPr lang="it-IT" dirty="0" smtClean="0"/>
              <a:t>INDICATORI SPECIFICI PER LE RSA</a:t>
            </a:r>
          </a:p>
          <a:p>
            <a:pPr>
              <a:buNone/>
            </a:pPr>
            <a:r>
              <a:rPr lang="it-IT" dirty="0" smtClean="0"/>
              <a:t>Cadute</a:t>
            </a:r>
          </a:p>
          <a:p>
            <a:pPr>
              <a:buNone/>
            </a:pPr>
            <a:r>
              <a:rPr lang="it-IT" dirty="0" smtClean="0"/>
              <a:t>Contenzione fisica</a:t>
            </a:r>
          </a:p>
          <a:p>
            <a:pPr>
              <a:buNone/>
            </a:pPr>
            <a:r>
              <a:rPr lang="it-IT" dirty="0" smtClean="0"/>
              <a:t>Dolore</a:t>
            </a:r>
          </a:p>
          <a:p>
            <a:pPr>
              <a:buNone/>
            </a:pPr>
            <a:r>
              <a:rPr lang="it-IT" dirty="0" smtClean="0"/>
              <a:t>Lesione da pressione</a:t>
            </a:r>
          </a:p>
          <a:p>
            <a:pPr>
              <a:buNone/>
            </a:pPr>
            <a:r>
              <a:rPr lang="it-IT" dirty="0" smtClean="0"/>
              <a:t>Nutrizione/idratazione</a:t>
            </a:r>
          </a:p>
          <a:p>
            <a:pPr>
              <a:buNone/>
            </a:pPr>
            <a:r>
              <a:rPr lang="it-IT" dirty="0" smtClean="0"/>
              <a:t>Psicosociale</a:t>
            </a:r>
          </a:p>
          <a:p>
            <a:pPr>
              <a:buNone/>
            </a:pPr>
            <a:r>
              <a:rPr lang="it-IT" dirty="0" smtClean="0"/>
              <a:t>Cognitiva</a:t>
            </a:r>
          </a:p>
          <a:p>
            <a:pPr>
              <a:buNone/>
            </a:pPr>
            <a:r>
              <a:rPr lang="it-IT" dirty="0" smtClean="0"/>
              <a:t>Attività motoria</a:t>
            </a:r>
          </a:p>
          <a:p>
            <a:pPr>
              <a:buNone/>
            </a:pPr>
            <a:endParaRPr lang="it-IT"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400" b="1" dirty="0" smtClean="0"/>
              <a:t>“L’anziano con decadimento cognitivo oltre il domicilio: il ruolo delle Residenze Sanitarie Assistenziali” </a:t>
            </a:r>
            <a:endParaRPr lang="it-IT" sz="2400" dirty="0"/>
          </a:p>
        </p:txBody>
      </p:sp>
      <p:sp>
        <p:nvSpPr>
          <p:cNvPr id="3" name="Segnaposto contenuto 2"/>
          <p:cNvSpPr>
            <a:spLocks noGrp="1"/>
          </p:cNvSpPr>
          <p:nvPr>
            <p:ph idx="1"/>
          </p:nvPr>
        </p:nvSpPr>
        <p:spPr>
          <a:ln>
            <a:solidFill>
              <a:srgbClr val="0070C0"/>
            </a:solidFill>
          </a:ln>
        </p:spPr>
        <p:txBody>
          <a:bodyPr/>
          <a:lstStyle/>
          <a:p>
            <a:pPr>
              <a:buNone/>
            </a:pPr>
            <a:r>
              <a:rPr lang="it-IT" dirty="0" smtClean="0"/>
              <a:t>La complessità dei bisogni del paziente demente in RSA</a:t>
            </a:r>
            <a:r>
              <a:rPr lang="it-IT" dirty="0" smtClean="0"/>
              <a:t>:</a:t>
            </a:r>
          </a:p>
          <a:p>
            <a:pPr>
              <a:buNone/>
            </a:pPr>
            <a:endParaRPr lang="it-IT" dirty="0" smtClean="0"/>
          </a:p>
          <a:p>
            <a:r>
              <a:rPr lang="it-IT" dirty="0" smtClean="0"/>
              <a:t>- libertà/capacità di scelta</a:t>
            </a:r>
          </a:p>
          <a:p>
            <a:r>
              <a:rPr lang="it-IT" dirty="0" smtClean="0"/>
              <a:t>- </a:t>
            </a:r>
            <a:r>
              <a:rPr lang="it-IT" dirty="0" err="1" smtClean="0"/>
              <a:t>intensività</a:t>
            </a:r>
            <a:r>
              <a:rPr lang="it-IT" dirty="0" smtClean="0"/>
              <a:t> diagnostico-terapeutica</a:t>
            </a:r>
          </a:p>
          <a:p>
            <a:r>
              <a:rPr lang="it-IT" dirty="0" smtClean="0"/>
              <a:t>- idratazione ed alimentazione </a:t>
            </a:r>
            <a:r>
              <a:rPr lang="it-IT" dirty="0" smtClean="0"/>
              <a:t>artificiale</a:t>
            </a:r>
          </a:p>
          <a:p>
            <a:r>
              <a:rPr lang="it-IT" dirty="0" smtClean="0"/>
              <a:t>- </a:t>
            </a:r>
            <a:r>
              <a:rPr lang="it-IT" dirty="0" smtClean="0"/>
              <a:t>Alleanza </a:t>
            </a:r>
            <a:r>
              <a:rPr lang="it-IT" dirty="0" smtClean="0"/>
              <a:t>terapeutica </a:t>
            </a:r>
            <a:r>
              <a:rPr lang="it-IT" dirty="0" smtClean="0"/>
              <a:t>con i familiari</a:t>
            </a:r>
          </a:p>
          <a:p>
            <a:endParaRPr lang="it-IT"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ctrTitle"/>
          </p:nvPr>
        </p:nvSpPr>
        <p:spPr>
          <a:xfrm>
            <a:off x="0" y="0"/>
            <a:ext cx="9067800" cy="6248400"/>
          </a:xfrm>
        </p:spPr>
        <p:txBody>
          <a:bodyPr/>
          <a:lstStyle/>
          <a:p>
            <a:endParaRPr lang="it-IT"/>
          </a:p>
        </p:txBody>
      </p:sp>
      <p:sp>
        <p:nvSpPr>
          <p:cNvPr id="46083" name="Rectangle 3"/>
          <p:cNvSpPr>
            <a:spLocks noGrp="1" noChangeArrowheads="1"/>
          </p:cNvSpPr>
          <p:nvPr>
            <p:ph type="subTitle" idx="1"/>
          </p:nvPr>
        </p:nvSpPr>
        <p:spPr>
          <a:xfrm>
            <a:off x="1447800" y="6400800"/>
            <a:ext cx="6400800" cy="457200"/>
          </a:xfrm>
        </p:spPr>
        <p:txBody>
          <a:bodyPr/>
          <a:lstStyle/>
          <a:p>
            <a:pPr algn="r">
              <a:lnSpc>
                <a:spcPct val="80000"/>
              </a:lnSpc>
            </a:pPr>
            <a:r>
              <a:rPr lang="it-IT" sz="1800"/>
              <a:t>R. Rozzini 2011</a:t>
            </a:r>
          </a:p>
        </p:txBody>
      </p:sp>
      <p:pic>
        <p:nvPicPr>
          <p:cNvPr id="46084" name="Picture 4"/>
          <p:cNvPicPr>
            <a:picLocks noChangeAspect="1" noChangeArrowheads="1"/>
          </p:cNvPicPr>
          <p:nvPr/>
        </p:nvPicPr>
        <p:blipFill>
          <a:blip r:embed="rId2" cstate="print"/>
          <a:srcRect/>
          <a:stretch>
            <a:fillRect/>
          </a:stretch>
        </p:blipFill>
        <p:spPr bwMode="auto">
          <a:xfrm>
            <a:off x="0" y="0"/>
            <a:ext cx="9066213" cy="632460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850106"/>
          </a:xfrm>
        </p:spPr>
        <p:txBody>
          <a:bodyPr>
            <a:normAutofit/>
          </a:bodyPr>
          <a:lstStyle/>
          <a:p>
            <a:r>
              <a:rPr lang="it-IT" sz="2400" b="1" dirty="0" smtClean="0"/>
              <a:t>“L’anziano con decadimento cognitivo oltre il domicilio: il ruolo delle Residenze Sanitarie Assistenziali” </a:t>
            </a:r>
            <a:endParaRPr lang="it-IT" sz="2400" dirty="0"/>
          </a:p>
        </p:txBody>
      </p:sp>
      <p:sp>
        <p:nvSpPr>
          <p:cNvPr id="3" name="Segnaposto contenuto 2"/>
          <p:cNvSpPr>
            <a:spLocks noGrp="1"/>
          </p:cNvSpPr>
          <p:nvPr>
            <p:ph idx="1"/>
          </p:nvPr>
        </p:nvSpPr>
        <p:spPr>
          <a:xfrm>
            <a:off x="251520" y="1268760"/>
            <a:ext cx="8640960" cy="5328592"/>
          </a:xfrm>
          <a:ln>
            <a:solidFill>
              <a:srgbClr val="0070C0"/>
            </a:solidFill>
          </a:ln>
        </p:spPr>
        <p:txBody>
          <a:bodyPr>
            <a:normAutofit fontScale="92500" lnSpcReduction="20000"/>
          </a:bodyPr>
          <a:lstStyle/>
          <a:p>
            <a:pPr algn="ctr">
              <a:buNone/>
            </a:pPr>
            <a:r>
              <a:rPr lang="it-IT" dirty="0" smtClean="0"/>
              <a:t>Fondazione Casa di Dio – Onlus</a:t>
            </a:r>
          </a:p>
          <a:p>
            <a:pPr algn="ctr">
              <a:buNone/>
            </a:pPr>
            <a:endParaRPr lang="it-IT" sz="1300" dirty="0" smtClean="0"/>
          </a:p>
          <a:p>
            <a:pPr algn="ctr">
              <a:buNone/>
            </a:pPr>
            <a:r>
              <a:rPr lang="it-IT" sz="3600" b="1" dirty="0" smtClean="0"/>
              <a:t>Modalità di accesso</a:t>
            </a:r>
          </a:p>
          <a:p>
            <a:pPr algn="ctr">
              <a:buNone/>
            </a:pPr>
            <a:endParaRPr lang="it-IT" sz="3600" b="1" dirty="0" smtClean="0"/>
          </a:p>
          <a:p>
            <a:pPr algn="ctr">
              <a:buNone/>
            </a:pPr>
            <a:r>
              <a:rPr lang="it-IT" sz="2800" dirty="0" smtClean="0"/>
              <a:t>“Presentazione di specifica domanda da parte dell’interessato, in caso di suo impedimento ed in sua sostituzione, da altri aventi titolo.”</a:t>
            </a:r>
          </a:p>
          <a:p>
            <a:pPr algn="ctr">
              <a:buNone/>
            </a:pPr>
            <a:endParaRPr lang="it-IT" sz="2800" dirty="0" smtClean="0"/>
          </a:p>
          <a:p>
            <a:pPr algn="ctr">
              <a:buNone/>
            </a:pPr>
            <a:r>
              <a:rPr lang="it-IT" sz="2800" dirty="0" smtClean="0"/>
              <a:t>“La domanda è composta da : richiesta di iscrizione in lista d’attesa, certificato medico, informativa modalità inserimento in lista d’attesa.”</a:t>
            </a:r>
          </a:p>
          <a:p>
            <a:pPr algn="ctr">
              <a:buNone/>
            </a:pPr>
            <a:endParaRPr lang="it-IT" sz="2800" dirty="0" smtClean="0"/>
          </a:p>
          <a:p>
            <a:pPr algn="ctr">
              <a:buNone/>
            </a:pPr>
            <a:r>
              <a:rPr lang="it-IT" sz="2800" dirty="0" smtClean="0"/>
              <a:t>“Posti accreditati e solventi: La domanda presentata è inserita in lista d’attesa in ordine cronologico.”</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normAutofit/>
          </a:bodyPr>
          <a:lstStyle/>
          <a:p>
            <a:r>
              <a:rPr lang="it-IT" sz="2400" b="1" dirty="0" smtClean="0"/>
              <a:t>“L’anziano con decadimento cognitivo oltre il domicilio: il ruolo delle Residenze Sanitarie Assistenziali” </a:t>
            </a:r>
            <a:endParaRPr lang="it-IT" sz="2400" dirty="0" smtClean="0">
              <a:solidFill>
                <a:srgbClr val="0066CC"/>
              </a:solidFill>
            </a:endParaRPr>
          </a:p>
        </p:txBody>
      </p:sp>
      <p:sp>
        <p:nvSpPr>
          <p:cNvPr id="26627" name="Rectangle 3"/>
          <p:cNvSpPr>
            <a:spLocks noGrp="1" noChangeArrowheads="1"/>
          </p:cNvSpPr>
          <p:nvPr>
            <p:ph type="body" idx="1"/>
          </p:nvPr>
        </p:nvSpPr>
        <p:spPr>
          <a:xfrm>
            <a:off x="457200" y="1600200"/>
            <a:ext cx="8229600" cy="1397000"/>
          </a:xfrm>
        </p:spPr>
        <p:txBody>
          <a:bodyPr/>
          <a:lstStyle/>
          <a:p>
            <a:pPr marL="609600" indent="-609600" eaLnBrk="1" hangingPunct="1">
              <a:buClr>
                <a:srgbClr val="0066CC"/>
              </a:buClr>
              <a:buNone/>
            </a:pPr>
            <a:endParaRPr lang="it-IT" sz="2800" dirty="0" smtClean="0"/>
          </a:p>
          <a:p>
            <a:pPr marL="609600" indent="-609600" eaLnBrk="1" hangingPunct="1">
              <a:buClr>
                <a:srgbClr val="0066CC"/>
              </a:buClr>
              <a:buFontTx/>
              <a:buAutoNum type="alphaLcPeriod"/>
            </a:pPr>
            <a:endParaRPr lang="it-IT" sz="2800" dirty="0" smtClean="0"/>
          </a:p>
        </p:txBody>
      </p:sp>
      <p:sp>
        <p:nvSpPr>
          <p:cNvPr id="23556" name="Text Box 4"/>
          <p:cNvSpPr txBox="1">
            <a:spLocks noChangeArrowheads="1"/>
          </p:cNvSpPr>
          <p:nvPr/>
        </p:nvSpPr>
        <p:spPr bwMode="auto">
          <a:xfrm>
            <a:off x="827088" y="1700808"/>
            <a:ext cx="7561262" cy="3508653"/>
          </a:xfrm>
          <a:prstGeom prst="rect">
            <a:avLst/>
          </a:prstGeom>
          <a:noFill/>
          <a:ln w="9525">
            <a:solidFill>
              <a:srgbClr val="0066CC"/>
            </a:solidFill>
            <a:miter lim="800000"/>
            <a:headEnd/>
            <a:tailEnd/>
          </a:ln>
        </p:spPr>
        <p:txBody>
          <a:bodyPr wrap="square">
            <a:spAutoFit/>
          </a:bodyPr>
          <a:lstStyle/>
          <a:p>
            <a:pPr>
              <a:spcBef>
                <a:spcPct val="50000"/>
              </a:spcBef>
            </a:pPr>
            <a:r>
              <a:rPr lang="it-IT" sz="2400" b="1" dirty="0">
                <a:solidFill>
                  <a:srgbClr val="0066CC"/>
                </a:solidFill>
              </a:rPr>
              <a:t>Destinatari</a:t>
            </a:r>
            <a:r>
              <a:rPr lang="it-IT" sz="2400" dirty="0"/>
              <a:t>: soggetti anziani affetti da demenza e da gravi turbe del comportamento</a:t>
            </a:r>
          </a:p>
          <a:p>
            <a:pPr>
              <a:spcBef>
                <a:spcPct val="50000"/>
              </a:spcBef>
            </a:pPr>
            <a:r>
              <a:rPr lang="it-IT" sz="2400" b="1" dirty="0">
                <a:solidFill>
                  <a:srgbClr val="0066CC"/>
                </a:solidFill>
              </a:rPr>
              <a:t>Criteri di accesso</a:t>
            </a:r>
            <a:r>
              <a:rPr lang="it-IT" sz="2400" dirty="0"/>
              <a:t>:</a:t>
            </a:r>
          </a:p>
          <a:p>
            <a:pPr lvl="1">
              <a:spcBef>
                <a:spcPct val="50000"/>
              </a:spcBef>
              <a:buClr>
                <a:srgbClr val="0066CC"/>
              </a:buClr>
              <a:buFont typeface="Wingdings" pitchFamily="2" charset="2"/>
              <a:buChar char="§"/>
            </a:pPr>
            <a:r>
              <a:rPr lang="it-IT" sz="2400" dirty="0"/>
              <a:t> Diagnosi di demenza</a:t>
            </a:r>
          </a:p>
          <a:p>
            <a:pPr lvl="1">
              <a:spcBef>
                <a:spcPct val="50000"/>
              </a:spcBef>
              <a:buClr>
                <a:srgbClr val="0066CC"/>
              </a:buClr>
              <a:buFont typeface="Wingdings" pitchFamily="2" charset="2"/>
              <a:buChar char="§"/>
            </a:pPr>
            <a:r>
              <a:rPr lang="it-IT" sz="2400" dirty="0"/>
              <a:t> MMSE &lt; 14/30</a:t>
            </a:r>
          </a:p>
          <a:p>
            <a:pPr lvl="1">
              <a:spcBef>
                <a:spcPct val="50000"/>
              </a:spcBef>
              <a:buClr>
                <a:srgbClr val="0066CC"/>
              </a:buClr>
              <a:buFont typeface="Wingdings" pitchFamily="2" charset="2"/>
              <a:buChar char="§"/>
            </a:pPr>
            <a:r>
              <a:rPr lang="it-IT" sz="2400" dirty="0"/>
              <a:t> NPI      &gt; 24/120 </a:t>
            </a:r>
            <a:r>
              <a:rPr lang="it-IT" sz="2000" dirty="0"/>
              <a:t>(o 12 in un unico item)</a:t>
            </a:r>
          </a:p>
          <a:p>
            <a:pPr algn="r">
              <a:spcBef>
                <a:spcPct val="50000"/>
              </a:spcBef>
            </a:pPr>
            <a:r>
              <a:rPr lang="it-IT" sz="2000" i="1" dirty="0"/>
              <a:t>Piano Alzheimer della Regione Lombardia (1994)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3556"/>
                                        </p:tgtEl>
                                        <p:attrNameLst>
                                          <p:attrName>style.visibility</p:attrName>
                                        </p:attrNameLst>
                                      </p:cBhvr>
                                      <p:to>
                                        <p:strVal val="visible"/>
                                      </p:to>
                                    </p:set>
                                    <p:animEffect transition="in" filter="dissolve">
                                      <p:cBhvr>
                                        <p:cTn id="7" dur="500"/>
                                        <p:tgtEl>
                                          <p:spTgt spid="235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6"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400" b="1" dirty="0" smtClean="0"/>
              <a:t>“L’anziano con decadimento cognitivo oltre il domicilio: il ruolo delle Residenze Sanitarie Assistenziali” </a:t>
            </a:r>
            <a:endParaRPr lang="it-IT" sz="2400" dirty="0"/>
          </a:p>
        </p:txBody>
      </p:sp>
      <p:sp>
        <p:nvSpPr>
          <p:cNvPr id="3" name="Segnaposto contenuto 2"/>
          <p:cNvSpPr>
            <a:spLocks noGrp="1"/>
          </p:cNvSpPr>
          <p:nvPr>
            <p:ph idx="1"/>
          </p:nvPr>
        </p:nvSpPr>
        <p:spPr>
          <a:ln>
            <a:solidFill>
              <a:srgbClr val="0070C0"/>
            </a:solidFill>
          </a:ln>
        </p:spPr>
        <p:txBody>
          <a:bodyPr/>
          <a:lstStyle/>
          <a:p>
            <a:endParaRPr lang="it-IT" dirty="0" smtClean="0"/>
          </a:p>
          <a:p>
            <a:pPr algn="ctr">
              <a:buNone/>
            </a:pPr>
            <a:endParaRPr lang="it-IT" sz="4000" dirty="0" smtClean="0"/>
          </a:p>
          <a:p>
            <a:pPr algn="ctr">
              <a:buNone/>
            </a:pPr>
            <a:endParaRPr lang="it-IT" sz="4000" dirty="0" smtClean="0"/>
          </a:p>
          <a:p>
            <a:pPr algn="ctr">
              <a:buNone/>
            </a:pPr>
            <a:r>
              <a:rPr lang="it-IT" sz="4000" dirty="0" smtClean="0"/>
              <a:t>GRAZIE PER L’ATTENZIONE</a:t>
            </a:r>
            <a:endParaRPr lang="it-IT" sz="4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1520" y="274638"/>
            <a:ext cx="8712968" cy="6178698"/>
          </a:xfrm>
          <a:ln>
            <a:solidFill>
              <a:srgbClr val="0070C0"/>
            </a:solidFill>
          </a:ln>
        </p:spPr>
        <p:txBody>
          <a:bodyPr>
            <a:noAutofit/>
          </a:bodyPr>
          <a:lstStyle/>
          <a:p>
            <a:r>
              <a:rPr lang="it-IT" sz="2400" b="1" dirty="0" smtClean="0"/>
              <a:t>3.4 Ulteriori unità d’offerta della rete per le cronicità e le fragilità nell’area anziani.</a:t>
            </a:r>
            <a:br>
              <a:rPr lang="it-IT" sz="2400" b="1" dirty="0" smtClean="0"/>
            </a:br>
            <a:r>
              <a:rPr lang="it-IT" sz="2400" b="1" dirty="0" smtClean="0"/>
              <a:t>(DGR X/5113 del 29.04.2016)</a:t>
            </a:r>
            <a:br>
              <a:rPr lang="it-IT" sz="2400" b="1" dirty="0" smtClean="0"/>
            </a:br>
            <a:r>
              <a:rPr lang="it-IT" sz="2400" b="1" dirty="0" smtClean="0"/>
              <a:t/>
            </a:r>
            <a:br>
              <a:rPr lang="it-IT" sz="2400" b="1" dirty="0" smtClean="0"/>
            </a:br>
            <a:r>
              <a:rPr lang="it-IT" sz="2400" dirty="0" smtClean="0"/>
              <a:t> </a:t>
            </a:r>
            <a:r>
              <a:rPr lang="it-IT" sz="2400" b="1" dirty="0" smtClean="0"/>
              <a:t>Residenze Sanitarie Assistenziali (RSA): rappresentano una rete di Unità d’Offerta diffusa e capillare sul </a:t>
            </a:r>
            <a:r>
              <a:rPr lang="it-IT" sz="2400" dirty="0" smtClean="0"/>
              <a:t>territorio. Sono prioritariamente, anche se non esclusivamente, orientate ad offrire una risposta residenziale nei confronti delle persone anziane non autosufficienti non assistibili al domicilio.</a:t>
            </a:r>
            <a:br>
              <a:rPr lang="it-IT" sz="2400" dirty="0" smtClean="0"/>
            </a:br>
            <a:r>
              <a:rPr lang="it-IT" sz="2400" dirty="0" smtClean="0"/>
              <a:t>Assicurano una risposta di natura sociosanitaria prevalentemente orientata ai bisogni di natura “tutelare” e si caratterizzano per la possibilità di offrire risposte di natura temporanea o definitiva;</a:t>
            </a:r>
            <a:br>
              <a:rPr lang="it-IT" sz="2400" dirty="0" smtClean="0"/>
            </a:br>
            <a:r>
              <a:rPr lang="it-IT" sz="2400" dirty="0" smtClean="0"/>
              <a:t/>
            </a:r>
            <a:br>
              <a:rPr lang="it-IT" sz="2400" dirty="0" smtClean="0"/>
            </a:br>
            <a:endParaRPr lang="it-IT"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sz="2400" dirty="0" smtClean="0"/>
              <a:t>Residenza Sanitaria Assistenziale “L. </a:t>
            </a:r>
            <a:r>
              <a:rPr lang="it-IT" sz="2400" dirty="0" err="1" smtClean="0"/>
              <a:t>Feroldi</a:t>
            </a:r>
            <a:r>
              <a:rPr lang="it-IT" sz="2400" dirty="0" smtClean="0"/>
              <a:t>”</a:t>
            </a:r>
            <a:br>
              <a:rPr lang="it-IT" sz="2400" dirty="0" smtClean="0"/>
            </a:br>
            <a:r>
              <a:rPr lang="it-IT" sz="2400" dirty="0" smtClean="0"/>
              <a:t>Nucleo Ciclamino e Primula  Totale </a:t>
            </a:r>
            <a:r>
              <a:rPr lang="it-IT" sz="2400" dirty="0" err="1" smtClean="0"/>
              <a:t>postiletto</a:t>
            </a:r>
            <a:r>
              <a:rPr lang="it-IT" sz="2400" dirty="0" smtClean="0"/>
              <a:t> 64 (pl accreditati 60 pl e non accreditati 4 pl): Valutazione al 19.10.16.</a:t>
            </a:r>
            <a:endParaRPr lang="it-IT" sz="2400" dirty="0"/>
          </a:p>
        </p:txBody>
      </p:sp>
      <p:sp>
        <p:nvSpPr>
          <p:cNvPr id="4" name="Segnaposto contenuto 3"/>
          <p:cNvSpPr>
            <a:spLocks noGrp="1"/>
          </p:cNvSpPr>
          <p:nvPr>
            <p:ph sz="half" idx="2"/>
          </p:nvPr>
        </p:nvSpPr>
        <p:spPr/>
        <p:txBody>
          <a:bodyPr/>
          <a:lstStyle/>
          <a:p>
            <a:pPr algn="ctr">
              <a:buNone/>
            </a:pPr>
            <a:r>
              <a:rPr lang="it-IT" dirty="0" smtClean="0"/>
              <a:t>OSPITI</a:t>
            </a:r>
          </a:p>
          <a:p>
            <a:endParaRPr lang="it-IT" dirty="0" smtClean="0"/>
          </a:p>
          <a:p>
            <a:r>
              <a:rPr lang="it-IT" dirty="0" smtClean="0"/>
              <a:t>FEMMINE = 55 (88%)</a:t>
            </a:r>
          </a:p>
          <a:p>
            <a:endParaRPr lang="it-IT" dirty="0" smtClean="0"/>
          </a:p>
          <a:p>
            <a:r>
              <a:rPr lang="it-IT" dirty="0" smtClean="0"/>
              <a:t>MASCHI = 7 (12%)</a:t>
            </a:r>
            <a:endParaRPr lang="it-IT" dirty="0"/>
          </a:p>
        </p:txBody>
      </p:sp>
      <p:graphicFrame>
        <p:nvGraphicFramePr>
          <p:cNvPr id="5" name="Chart 13"/>
          <p:cNvGraphicFramePr>
            <a:graphicFrameLocks noGrp="1"/>
          </p:cNvGraphicFramePr>
          <p:nvPr>
            <p:ph sz="half" idx="1"/>
          </p:nvPr>
        </p:nvGraphicFramePr>
        <p:xfrm>
          <a:off x="457200" y="1600200"/>
          <a:ext cx="4038600" cy="45259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sz="2400" dirty="0" smtClean="0"/>
              <a:t>Residenza Sanitaria Assistenziale “L. </a:t>
            </a:r>
            <a:r>
              <a:rPr lang="it-IT" sz="2400" dirty="0" err="1" smtClean="0"/>
              <a:t>Feroldi</a:t>
            </a:r>
            <a:r>
              <a:rPr lang="it-IT" sz="2400" dirty="0" smtClean="0"/>
              <a:t>”</a:t>
            </a:r>
            <a:br>
              <a:rPr lang="it-IT" sz="2400" dirty="0" smtClean="0"/>
            </a:br>
            <a:r>
              <a:rPr lang="it-IT" sz="2400" dirty="0" smtClean="0"/>
              <a:t>Nucleo Ciclamino e Primula  Totale </a:t>
            </a:r>
            <a:r>
              <a:rPr lang="it-IT" sz="2400" dirty="0" err="1" smtClean="0"/>
              <a:t>postiletto</a:t>
            </a:r>
            <a:r>
              <a:rPr lang="it-IT" sz="2400" dirty="0" smtClean="0"/>
              <a:t> 64 (pl accreditati 60 pl e non accreditati 4 pl): Valutazione al 19.10.16.</a:t>
            </a:r>
            <a:endParaRPr lang="it-IT" sz="2400" dirty="0"/>
          </a:p>
        </p:txBody>
      </p:sp>
      <p:sp>
        <p:nvSpPr>
          <p:cNvPr id="4" name="Segnaposto contenuto 3"/>
          <p:cNvSpPr>
            <a:spLocks noGrp="1"/>
          </p:cNvSpPr>
          <p:nvPr>
            <p:ph sz="half" idx="2"/>
          </p:nvPr>
        </p:nvSpPr>
        <p:spPr/>
        <p:txBody>
          <a:bodyPr/>
          <a:lstStyle/>
          <a:p>
            <a:pPr algn="ctr">
              <a:buNone/>
            </a:pPr>
            <a:r>
              <a:rPr lang="it-IT" dirty="0" smtClean="0"/>
              <a:t>ETA’ MEDIA</a:t>
            </a:r>
          </a:p>
          <a:p>
            <a:endParaRPr lang="it-IT" dirty="0" smtClean="0"/>
          </a:p>
          <a:p>
            <a:r>
              <a:rPr lang="it-IT" dirty="0" smtClean="0"/>
              <a:t>TOTALE = 87 ANNI</a:t>
            </a:r>
          </a:p>
          <a:p>
            <a:endParaRPr lang="it-IT" dirty="0" smtClean="0"/>
          </a:p>
          <a:p>
            <a:r>
              <a:rPr lang="it-IT" dirty="0" smtClean="0"/>
              <a:t>FEMMINE = 88 ANNI</a:t>
            </a:r>
          </a:p>
          <a:p>
            <a:endParaRPr lang="it-IT" dirty="0" smtClean="0"/>
          </a:p>
          <a:p>
            <a:r>
              <a:rPr lang="it-IT" dirty="0" smtClean="0"/>
              <a:t>MASCHI =  81 ANNI</a:t>
            </a:r>
            <a:endParaRPr lang="it-IT" dirty="0"/>
          </a:p>
        </p:txBody>
      </p:sp>
      <p:graphicFrame>
        <p:nvGraphicFramePr>
          <p:cNvPr id="5" name="Chart 16"/>
          <p:cNvGraphicFramePr>
            <a:graphicFrameLocks noGrp="1"/>
          </p:cNvGraphicFramePr>
          <p:nvPr>
            <p:ph sz="half" idx="1"/>
          </p:nvPr>
        </p:nvGraphicFramePr>
        <p:xfrm>
          <a:off x="457200" y="1600200"/>
          <a:ext cx="4038600" cy="45259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sz="2800" dirty="0" smtClean="0"/>
              <a:t>Residenza Sanitaria Assistenziale “L. </a:t>
            </a:r>
            <a:r>
              <a:rPr lang="it-IT" sz="2800" dirty="0" err="1" smtClean="0"/>
              <a:t>Feroldi</a:t>
            </a:r>
            <a:r>
              <a:rPr lang="it-IT" sz="2800" dirty="0" smtClean="0"/>
              <a:t>”</a:t>
            </a:r>
            <a:br>
              <a:rPr lang="it-IT" sz="2800" dirty="0" smtClean="0"/>
            </a:br>
            <a:r>
              <a:rPr lang="it-IT" sz="2800" dirty="0" smtClean="0"/>
              <a:t>Nucleo Ciclamino e Primula  Totale </a:t>
            </a:r>
            <a:r>
              <a:rPr lang="it-IT" sz="2800" dirty="0" err="1" smtClean="0"/>
              <a:t>postiletto</a:t>
            </a:r>
            <a:r>
              <a:rPr lang="it-IT" sz="2800" dirty="0" smtClean="0"/>
              <a:t> 64 (pl accreditati 60 pl e non accreditati 4 pl): Valutazione al 19.10.16.</a:t>
            </a:r>
            <a:endParaRPr lang="it-IT" sz="2800" dirty="0"/>
          </a:p>
        </p:txBody>
      </p:sp>
      <p:sp>
        <p:nvSpPr>
          <p:cNvPr id="4" name="Segnaposto contenuto 3"/>
          <p:cNvSpPr>
            <a:spLocks noGrp="1"/>
          </p:cNvSpPr>
          <p:nvPr>
            <p:ph sz="half" idx="2"/>
          </p:nvPr>
        </p:nvSpPr>
        <p:spPr/>
        <p:txBody>
          <a:bodyPr/>
          <a:lstStyle/>
          <a:p>
            <a:pPr>
              <a:buNone/>
            </a:pPr>
            <a:r>
              <a:rPr lang="it-IT" b="1" dirty="0" smtClean="0"/>
              <a:t>PUNTEGGIO MMSE</a:t>
            </a:r>
            <a:r>
              <a:rPr lang="it-IT" dirty="0" smtClean="0"/>
              <a:t> </a:t>
            </a:r>
          </a:p>
          <a:p>
            <a:pPr>
              <a:buNone/>
            </a:pPr>
            <a:endParaRPr lang="it-IT" dirty="0" smtClean="0"/>
          </a:p>
          <a:p>
            <a:r>
              <a:rPr lang="it-IT" dirty="0" smtClean="0"/>
              <a:t> </a:t>
            </a:r>
            <a:r>
              <a:rPr lang="it-IT" b="1" dirty="0" smtClean="0"/>
              <a:t>0-12 =</a:t>
            </a:r>
            <a:r>
              <a:rPr lang="it-IT" dirty="0" smtClean="0"/>
              <a:t> 42 (68%) </a:t>
            </a:r>
          </a:p>
          <a:p>
            <a:r>
              <a:rPr lang="it-IT" b="1" dirty="0" smtClean="0"/>
              <a:t>13-18</a:t>
            </a:r>
            <a:r>
              <a:rPr lang="it-IT" dirty="0" smtClean="0"/>
              <a:t>  = 8 (13%)</a:t>
            </a:r>
          </a:p>
          <a:p>
            <a:r>
              <a:rPr lang="it-IT" b="1" dirty="0" smtClean="0"/>
              <a:t>19-24</a:t>
            </a:r>
            <a:r>
              <a:rPr lang="it-IT" dirty="0" smtClean="0"/>
              <a:t>  = 4 (6%)</a:t>
            </a:r>
          </a:p>
          <a:p>
            <a:r>
              <a:rPr lang="it-IT" b="1" dirty="0" smtClean="0"/>
              <a:t>    &gt;24</a:t>
            </a:r>
            <a:r>
              <a:rPr lang="it-IT" dirty="0" smtClean="0"/>
              <a:t>  = 8 (13%)</a:t>
            </a:r>
            <a:endParaRPr lang="it-IT" dirty="0"/>
          </a:p>
        </p:txBody>
      </p:sp>
      <p:graphicFrame>
        <p:nvGraphicFramePr>
          <p:cNvPr id="6" name="Chart 2"/>
          <p:cNvGraphicFramePr>
            <a:graphicFrameLocks noGrp="1"/>
          </p:cNvGraphicFramePr>
          <p:nvPr>
            <p:ph sz="half" idx="1"/>
          </p:nvPr>
        </p:nvGraphicFramePr>
        <p:xfrm>
          <a:off x="457200" y="1600200"/>
          <a:ext cx="4038600" cy="45259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it-IT" sz="2400" dirty="0" smtClean="0"/>
              <a:t>Residenza Sanitaria Assistenziale “L. </a:t>
            </a:r>
            <a:r>
              <a:rPr lang="it-IT" sz="2400" dirty="0" err="1" smtClean="0"/>
              <a:t>Feroldi</a:t>
            </a:r>
            <a:r>
              <a:rPr lang="it-IT" sz="2400" dirty="0" smtClean="0"/>
              <a:t>”</a:t>
            </a:r>
            <a:br>
              <a:rPr lang="it-IT" sz="2400" dirty="0" smtClean="0"/>
            </a:br>
            <a:r>
              <a:rPr lang="it-IT" sz="2400" dirty="0" smtClean="0"/>
              <a:t>Nucleo Ciclamino e Primula  Totale </a:t>
            </a:r>
            <a:r>
              <a:rPr lang="it-IT" sz="2400" dirty="0" err="1" smtClean="0"/>
              <a:t>postiletto</a:t>
            </a:r>
            <a:r>
              <a:rPr lang="it-IT" sz="2400" dirty="0" smtClean="0"/>
              <a:t> 64 (pl accreditati 60 pl e non accreditati 4 pl): Valutazione al 19.10.16.</a:t>
            </a:r>
            <a:endParaRPr lang="it-IT" sz="2400" dirty="0"/>
          </a:p>
        </p:txBody>
      </p:sp>
      <p:sp>
        <p:nvSpPr>
          <p:cNvPr id="4" name="Segnaposto contenuto 3"/>
          <p:cNvSpPr>
            <a:spLocks noGrp="1"/>
          </p:cNvSpPr>
          <p:nvPr>
            <p:ph sz="half" idx="2"/>
          </p:nvPr>
        </p:nvSpPr>
        <p:spPr/>
        <p:txBody>
          <a:bodyPr/>
          <a:lstStyle/>
          <a:p>
            <a:pPr>
              <a:buNone/>
            </a:pPr>
            <a:r>
              <a:rPr lang="it-IT" b="1" dirty="0" smtClean="0"/>
              <a:t>PUNTEGGIO BARTHEL</a:t>
            </a:r>
          </a:p>
          <a:p>
            <a:pPr>
              <a:buNone/>
            </a:pPr>
            <a:endParaRPr lang="it-IT" b="1" dirty="0" smtClean="0"/>
          </a:p>
          <a:p>
            <a:pPr>
              <a:buNone/>
            </a:pPr>
            <a:r>
              <a:rPr lang="it-IT" sz="2000" b="1" dirty="0" smtClean="0"/>
              <a:t> Dipendenza grave            48 (78%)</a:t>
            </a:r>
          </a:p>
          <a:p>
            <a:pPr>
              <a:buNone/>
            </a:pPr>
            <a:endParaRPr lang="it-IT" sz="2000" b="1" dirty="0" smtClean="0"/>
          </a:p>
          <a:p>
            <a:pPr>
              <a:buNone/>
            </a:pPr>
            <a:r>
              <a:rPr lang="it-IT" sz="2000" b="1" dirty="0" smtClean="0"/>
              <a:t>Dipendenza moderata      12 (19%)</a:t>
            </a:r>
          </a:p>
          <a:p>
            <a:pPr>
              <a:buNone/>
            </a:pPr>
            <a:endParaRPr lang="it-IT" sz="2000" b="1" dirty="0" smtClean="0"/>
          </a:p>
          <a:p>
            <a:pPr>
              <a:buNone/>
            </a:pPr>
            <a:r>
              <a:rPr lang="it-IT" sz="2000" b="1" dirty="0" smtClean="0"/>
              <a:t>Dipendenza Lieve                 2 (3%)</a:t>
            </a:r>
            <a:endParaRPr lang="it-IT" sz="2000" b="1" dirty="0"/>
          </a:p>
        </p:txBody>
      </p:sp>
      <p:graphicFrame>
        <p:nvGraphicFramePr>
          <p:cNvPr id="6" name="Chart 4"/>
          <p:cNvGraphicFramePr>
            <a:graphicFrameLocks noGrp="1"/>
          </p:cNvGraphicFramePr>
          <p:nvPr>
            <p:ph sz="half" idx="1"/>
          </p:nvPr>
        </p:nvGraphicFramePr>
        <p:xfrm>
          <a:off x="457200" y="1600200"/>
          <a:ext cx="4038600" cy="45259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sz="2400" dirty="0" smtClean="0"/>
              <a:t>Residenza Sanitaria Assistenziale “L. </a:t>
            </a:r>
            <a:r>
              <a:rPr lang="it-IT" sz="2400" dirty="0" err="1" smtClean="0"/>
              <a:t>Feroldi</a:t>
            </a:r>
            <a:r>
              <a:rPr lang="it-IT" sz="2400" dirty="0" smtClean="0"/>
              <a:t>”</a:t>
            </a:r>
            <a:br>
              <a:rPr lang="it-IT" sz="2400" dirty="0" smtClean="0"/>
            </a:br>
            <a:r>
              <a:rPr lang="it-IT" sz="2400" dirty="0" smtClean="0"/>
              <a:t>Nucleo Ciclamino e Primula  Totale </a:t>
            </a:r>
            <a:r>
              <a:rPr lang="it-IT" sz="2400" dirty="0" err="1" smtClean="0"/>
              <a:t>postiletto</a:t>
            </a:r>
            <a:r>
              <a:rPr lang="it-IT" sz="2400" dirty="0" smtClean="0"/>
              <a:t> 64 (pl accreditati 60 pl e non accreditati 4 pl): Valutazione al 19.10.16.</a:t>
            </a:r>
            <a:endParaRPr lang="it-IT" sz="2400" dirty="0"/>
          </a:p>
        </p:txBody>
      </p:sp>
      <p:sp>
        <p:nvSpPr>
          <p:cNvPr id="4" name="Segnaposto contenuto 3"/>
          <p:cNvSpPr>
            <a:spLocks noGrp="1"/>
          </p:cNvSpPr>
          <p:nvPr>
            <p:ph sz="half" idx="2"/>
          </p:nvPr>
        </p:nvSpPr>
        <p:spPr/>
        <p:txBody>
          <a:bodyPr/>
          <a:lstStyle/>
          <a:p>
            <a:pPr algn="ctr">
              <a:buNone/>
            </a:pPr>
            <a:r>
              <a:rPr lang="it-IT" sz="3200" b="1" dirty="0" smtClean="0"/>
              <a:t>PUNTEGGIO TINETTI</a:t>
            </a:r>
          </a:p>
          <a:p>
            <a:endParaRPr lang="it-IT" dirty="0" smtClean="0"/>
          </a:p>
          <a:p>
            <a:r>
              <a:rPr lang="it-IT" sz="1800" b="1" dirty="0" err="1" smtClean="0"/>
              <a:t>Tinetti</a:t>
            </a:r>
            <a:r>
              <a:rPr lang="it-IT" sz="1800" b="1" dirty="0" smtClean="0"/>
              <a:t> 0-14 </a:t>
            </a:r>
            <a:r>
              <a:rPr lang="it-IT" sz="1200" b="1" dirty="0" smtClean="0"/>
              <a:t>(NON DEAMBULA) </a:t>
            </a:r>
            <a:r>
              <a:rPr lang="it-IT" sz="1800" b="1" dirty="0" smtClean="0"/>
              <a:t>= 52 (84%)</a:t>
            </a:r>
          </a:p>
          <a:p>
            <a:endParaRPr lang="it-IT" sz="1800" b="1" dirty="0" smtClean="0"/>
          </a:p>
          <a:p>
            <a:r>
              <a:rPr lang="it-IT" sz="1800" b="1" dirty="0" err="1" smtClean="0"/>
              <a:t>Tinetti</a:t>
            </a:r>
            <a:r>
              <a:rPr lang="it-IT" sz="1800" b="1" dirty="0" smtClean="0"/>
              <a:t> 15-20 </a:t>
            </a:r>
            <a:r>
              <a:rPr lang="it-IT" sz="1600" b="1" dirty="0" smtClean="0"/>
              <a:t>(ALTO RISCHIO) </a:t>
            </a:r>
            <a:r>
              <a:rPr lang="it-IT" sz="1800" b="1" dirty="0" smtClean="0"/>
              <a:t>= 0 (0%)</a:t>
            </a:r>
          </a:p>
          <a:p>
            <a:endParaRPr lang="it-IT" sz="1800" b="1" dirty="0" smtClean="0"/>
          </a:p>
          <a:p>
            <a:r>
              <a:rPr lang="it-IT" sz="1800" b="1" dirty="0" err="1" smtClean="0"/>
              <a:t>Tinetti</a:t>
            </a:r>
            <a:r>
              <a:rPr lang="it-IT" sz="1800" b="1" dirty="0" smtClean="0"/>
              <a:t> &gt; 21 </a:t>
            </a:r>
            <a:r>
              <a:rPr lang="it-IT" sz="1400" dirty="0" smtClean="0"/>
              <a:t>(Autonomo) </a:t>
            </a:r>
            <a:r>
              <a:rPr lang="it-IT" sz="1800" b="1" dirty="0" smtClean="0"/>
              <a:t>=  10 (16%)</a:t>
            </a:r>
            <a:endParaRPr lang="it-IT" sz="1800" b="1" dirty="0"/>
          </a:p>
        </p:txBody>
      </p:sp>
      <p:graphicFrame>
        <p:nvGraphicFramePr>
          <p:cNvPr id="7" name="Chart 9"/>
          <p:cNvGraphicFramePr>
            <a:graphicFrameLocks noGrp="1"/>
          </p:cNvGraphicFramePr>
          <p:nvPr>
            <p:ph sz="half" idx="1"/>
          </p:nvPr>
        </p:nvGraphicFramePr>
        <p:xfrm>
          <a:off x="457200" y="1600200"/>
          <a:ext cx="4038600" cy="45259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799</TotalTime>
  <Words>804</Words>
  <Application>Microsoft Office PowerPoint</Application>
  <PresentationFormat>Presentazione su schermo (4:3)</PresentationFormat>
  <Paragraphs>156</Paragraphs>
  <Slides>31</Slides>
  <Notes>0</Notes>
  <HiddenSlides>0</HiddenSlides>
  <MMClips>0</MMClips>
  <ScaleCrop>false</ScaleCrop>
  <HeadingPairs>
    <vt:vector size="6" baseType="variant">
      <vt:variant>
        <vt:lpstr>Tema</vt:lpstr>
      </vt:variant>
      <vt:variant>
        <vt:i4>1</vt:i4>
      </vt:variant>
      <vt:variant>
        <vt:lpstr>Server OLE incorporati</vt:lpstr>
      </vt:variant>
      <vt:variant>
        <vt:i4>1</vt:i4>
      </vt:variant>
      <vt:variant>
        <vt:lpstr>Titoli diapositive</vt:lpstr>
      </vt:variant>
      <vt:variant>
        <vt:i4>31</vt:i4>
      </vt:variant>
    </vt:vector>
  </HeadingPairs>
  <TitlesOfParts>
    <vt:vector size="33" baseType="lpstr">
      <vt:lpstr>Tema di Office</vt:lpstr>
      <vt:lpstr>Organigramma</vt:lpstr>
      <vt:lpstr>     Corso di Aggiornamento IL RAPPORTO CON IL PAZIENTE DIFFICILE L’anziano con decadimento cognitivo  25 Ottobre 2016 Sala Conferenze Ordine dei Medici ed Odontoiatri  - Via Lamarmora 167 Brescia    “L’anziano con decadimento cognitivo oltre il domicilio: il ruolo delle Residenze Sanitarie Assistenziali”  Dr Corrado Carabellese Geriatra Responsabile Sanitario RSA “L. Feroldi” e “A. Luzzago” - Fondazione Casa di dio Onlus  </vt:lpstr>
      <vt:lpstr>“L’anziano con decadimento cognitivo oltre il domicilio: il ruolo delle Residenze Sanitarie Assistenziali” </vt:lpstr>
      <vt:lpstr>“L’anziano con decadimento cognitivo oltre il domicilio: il ruolo delle Residenze Sanitarie Assistenziali” </vt:lpstr>
      <vt:lpstr>3.4 Ulteriori unità d’offerta della rete per le cronicità e le fragilità nell’area anziani. (DGR X/5113 del 29.04.2016)   Residenze Sanitarie Assistenziali (RSA): rappresentano una rete di Unità d’Offerta diffusa e capillare sul territorio. Sono prioritariamente, anche se non esclusivamente, orientate ad offrire una risposta residenziale nei confronti delle persone anziane non autosufficienti non assistibili al domicilio. Assicurano una risposta di natura sociosanitaria prevalentemente orientata ai bisogni di natura “tutelare” e si caratterizzano per la possibilità di offrire risposte di natura temporanea o definitiva;  </vt:lpstr>
      <vt:lpstr>Residenza Sanitaria Assistenziale “L. Feroldi” Nucleo Ciclamino e Primula  Totale postiletto 64 (pl accreditati 60 pl e non accreditati 4 pl): Valutazione al 19.10.16.</vt:lpstr>
      <vt:lpstr>Residenza Sanitaria Assistenziale “L. Feroldi” Nucleo Ciclamino e Primula  Totale postiletto 64 (pl accreditati 60 pl e non accreditati 4 pl): Valutazione al 19.10.16.</vt:lpstr>
      <vt:lpstr>Residenza Sanitaria Assistenziale “L. Feroldi” Nucleo Ciclamino e Primula  Totale postiletto 64 (pl accreditati 60 pl e non accreditati 4 pl): Valutazione al 19.10.16.</vt:lpstr>
      <vt:lpstr>Residenza Sanitaria Assistenziale “L. Feroldi” Nucleo Ciclamino e Primula  Totale postiletto 64 (pl accreditati 60 pl e non accreditati 4 pl): Valutazione al 19.10.16.</vt:lpstr>
      <vt:lpstr>Residenza Sanitaria Assistenziale “L. Feroldi” Nucleo Ciclamino e Primula  Totale postiletto 64 (pl accreditati 60 pl e non accreditati 4 pl): Valutazione al 19.10.16.</vt:lpstr>
      <vt:lpstr>Residenza Sanitaria Assistenziale “L. Feroldi” Nucleo Ciclamino e Primula  Totale postiletto 64 (pl accreditati 60 pl e non accreditati 4 pl): Valutazione al 19.10.16.</vt:lpstr>
      <vt:lpstr>Residenza Sanitaria Assistenziale “L. Feroldi” Nucleo Ciclamino e Primula  Totale postiletto 64 (pl accreditati 60 pl e non accreditati 4 pl): Valutazione al 19.10.16.</vt:lpstr>
      <vt:lpstr>Residenza Sanitaria Assistenziale “L. Feroldi” Nucleo Ciclamino e Primula  Totale postiletto 64 (pl accreditati 60 pl e non accreditati 4 pl): Valutazione al 19.10.16.</vt:lpstr>
      <vt:lpstr>Residenza Sanitaria Assistenziale “L. Feroldi” Nucleo Ciclamino e Primula  Totale postiletto 64 (pl accreditati 60 pl e non accreditati 4 pl): Valutazione al 19.10.16.</vt:lpstr>
      <vt:lpstr>Residenza Sanitaria Assistenziale “L. Feroldi” Nucleo Ciclamino e Primula  Totale postiletto 64 (pl accreditati 60 pl e non accreditati 4 pl): Valutazione al 19.10.16.</vt:lpstr>
      <vt:lpstr>Diapositiva 15</vt:lpstr>
      <vt:lpstr>Diapositiva 16</vt:lpstr>
      <vt:lpstr>Diapositiva 17</vt:lpstr>
      <vt:lpstr>Diapositiva 18</vt:lpstr>
      <vt:lpstr>Diapositiva 19</vt:lpstr>
      <vt:lpstr>La metodologia della cura assistenziale e definizione:  Piano Individuale (PI)  Piano di Assistenza Individuale (PAI) </vt:lpstr>
      <vt:lpstr>“L’anziano con decadimento cognitivo oltre il domicilio: il ruolo delle Residenze Sanitarie Assistenziali” </vt:lpstr>
      <vt:lpstr>“L’anziano con decadimento cognitivo oltre il domicilio: il ruolo delle Residenze Sanitarie Assistenziali” </vt:lpstr>
      <vt:lpstr>“L’anziano con decadimento cognitivo oltre il domicilio: il ruolo delle Residenze Sanitarie Assistenziali” </vt:lpstr>
      <vt:lpstr>“L’anziano con decadimento cognitivo oltre il domicilio: il ruolo delle Residenze Sanitarie Assistenziali” </vt:lpstr>
      <vt:lpstr>Patient Safety in Geriatrics: A Call for action. D. Tsilimingras et al J Gerontology  2003  Central to geriatrics is the management of a variety of medical conditions “Geriatric syndromes”, which includes falls, delirium, pressure ulceres, and underfeeding.  These geriatric syndromes tend to developed when the compensatory ability of elederly people is compromised by accumulated effect of impairments in multiple domains.  The geriatric syndromes are associated with increased mortality.  The literature has shown that these geriatric syndromes in many cases can be prevented from occurring.</vt:lpstr>
      <vt:lpstr>Regione Lombardia:  DGR 1765 del 8.5.2014 </vt:lpstr>
      <vt:lpstr>DGR 1765 del 8.5.2014</vt:lpstr>
      <vt:lpstr>“L’anziano con decadimento cognitivo oltre il domicilio: il ruolo delle Residenze Sanitarie Assistenziali” </vt:lpstr>
      <vt:lpstr>Diapositiva 29</vt:lpstr>
      <vt:lpstr>“L’anziano con decadimento cognitivo oltre il domicilio: il ruolo delle Residenze Sanitarie Assistenziali” </vt:lpstr>
      <vt:lpstr>“L’anziano con decadimento cognitivo oltre il domicilio: il ruolo delle Residenze Sanitarie Assistenziali”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titolo</dc:title>
  <dc:creator>corrado</dc:creator>
  <cp:lastModifiedBy>corrado</cp:lastModifiedBy>
  <cp:revision>77</cp:revision>
  <dcterms:created xsi:type="dcterms:W3CDTF">2016-10-22T18:06:30Z</dcterms:created>
  <dcterms:modified xsi:type="dcterms:W3CDTF">2016-10-25T06:29:28Z</dcterms:modified>
</cp:coreProperties>
</file>