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3BEB-EDDA-4621-8C3C-60BB5B255A3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253F-B397-47DC-9F8E-0F9DFB36D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905458-57F9-4677-BACE-529E5253C6D6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Arial" charset="0"/>
              </a:rPr>
              <a:t>This vascular criteria is daily used with CT or MR also. In this example on T2……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8DB523-BE16-47D4-973D-9128FE2D70D3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696839-3A49-4913-863E-DC5186118FB0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3400"/>
            <a:ext cx="5032375" cy="432593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68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43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4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0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1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9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71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6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28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14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4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B233-7C6A-483B-B6F6-461FA8B0C0EE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DEC-036E-4472-B21D-3C6A43E84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8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easl.eu/assets/application/files/d38c7689f123edf_file.pdf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 descr="DSCN0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3638"/>
            <a:ext cx="2819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1" name="Picture 3" descr="DSCN0157"/>
          <p:cNvPicPr>
            <a:picLocks noChangeAspect="1" noChangeArrowheads="1"/>
          </p:cNvPicPr>
          <p:nvPr/>
        </p:nvPicPr>
        <p:blipFill>
          <a:blip r:embed="rId4"/>
          <a:srcRect t="2766" b="5937"/>
          <a:stretch>
            <a:fillRect/>
          </a:stretch>
        </p:blipFill>
        <p:spPr bwMode="auto">
          <a:xfrm>
            <a:off x="1524000" y="1130300"/>
            <a:ext cx="2819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2" name="Picture 4" descr="DSCN0155"/>
          <p:cNvPicPr>
            <a:picLocks noChangeAspect="1" noChangeArrowheads="1"/>
          </p:cNvPicPr>
          <p:nvPr/>
        </p:nvPicPr>
        <p:blipFill>
          <a:blip r:embed="rId5"/>
          <a:srcRect t="6038" b="3397"/>
          <a:stretch>
            <a:fillRect/>
          </a:stretch>
        </p:blipFill>
        <p:spPr bwMode="auto">
          <a:xfrm>
            <a:off x="3124200" y="1100138"/>
            <a:ext cx="2819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3" name="Picture 5" descr="DSCN0160"/>
          <p:cNvPicPr>
            <a:picLocks noChangeAspect="1" noChangeArrowheads="1"/>
          </p:cNvPicPr>
          <p:nvPr/>
        </p:nvPicPr>
        <p:blipFill>
          <a:blip r:embed="rId6"/>
          <a:srcRect t="3004" b="6883"/>
          <a:stretch>
            <a:fillRect/>
          </a:stretch>
        </p:blipFill>
        <p:spPr bwMode="auto">
          <a:xfrm>
            <a:off x="4713288" y="1100138"/>
            <a:ext cx="290671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4" name="Picture 6" descr="DSCN0158"/>
          <p:cNvPicPr>
            <a:picLocks noChangeAspect="1" noChangeArrowheads="1"/>
          </p:cNvPicPr>
          <p:nvPr/>
        </p:nvPicPr>
        <p:blipFill>
          <a:blip r:embed="rId7"/>
          <a:srcRect t="3413" b="7823"/>
          <a:stretch>
            <a:fillRect/>
          </a:stretch>
        </p:blipFill>
        <p:spPr bwMode="auto">
          <a:xfrm>
            <a:off x="6443663" y="1096963"/>
            <a:ext cx="27162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5" name="Picture 7" descr="DSCN0163"/>
          <p:cNvPicPr>
            <a:picLocks noChangeAspect="1" noChangeArrowheads="1"/>
          </p:cNvPicPr>
          <p:nvPr/>
        </p:nvPicPr>
        <p:blipFill>
          <a:blip r:embed="rId8">
            <a:lum bright="-12000" contrast="6000"/>
          </a:blip>
          <a:srcRect l="2299" t="3545" b="4283"/>
          <a:stretch>
            <a:fillRect/>
          </a:stretch>
        </p:blipFill>
        <p:spPr bwMode="auto">
          <a:xfrm>
            <a:off x="0" y="3602038"/>
            <a:ext cx="28194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6" name="Picture 8" descr="DSCN0156"/>
          <p:cNvPicPr>
            <a:picLocks noChangeAspect="1" noChangeArrowheads="1"/>
          </p:cNvPicPr>
          <p:nvPr/>
        </p:nvPicPr>
        <p:blipFill>
          <a:blip r:embed="rId9"/>
          <a:srcRect t="4938" b="3703"/>
          <a:stretch>
            <a:fillRect/>
          </a:stretch>
        </p:blipFill>
        <p:spPr bwMode="auto">
          <a:xfrm>
            <a:off x="1524000" y="3609975"/>
            <a:ext cx="28130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7" name="Picture 9" descr="DSCN0154"/>
          <p:cNvPicPr>
            <a:picLocks noChangeAspect="1" noChangeArrowheads="1"/>
          </p:cNvPicPr>
          <p:nvPr/>
        </p:nvPicPr>
        <p:blipFill>
          <a:blip r:embed="rId10"/>
          <a:srcRect t="7327" b="3448"/>
          <a:stretch>
            <a:fillRect/>
          </a:stretch>
        </p:blipFill>
        <p:spPr bwMode="auto">
          <a:xfrm>
            <a:off x="3124200" y="3582988"/>
            <a:ext cx="2921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8" name="Picture 10" descr="DSCN0159"/>
          <p:cNvPicPr>
            <a:picLocks noChangeAspect="1" noChangeArrowheads="1"/>
          </p:cNvPicPr>
          <p:nvPr/>
        </p:nvPicPr>
        <p:blipFill>
          <a:blip r:embed="rId11"/>
          <a:srcRect t="2112" b="3496"/>
          <a:stretch>
            <a:fillRect/>
          </a:stretch>
        </p:blipFill>
        <p:spPr bwMode="auto">
          <a:xfrm>
            <a:off x="4730750" y="3581400"/>
            <a:ext cx="2895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9" name="Picture 11" descr="DSCN0161"/>
          <p:cNvPicPr>
            <a:picLocks noChangeAspect="1" noChangeArrowheads="1"/>
          </p:cNvPicPr>
          <p:nvPr/>
        </p:nvPicPr>
        <p:blipFill>
          <a:blip r:embed="rId12"/>
          <a:srcRect t="3679" b="3705"/>
          <a:stretch>
            <a:fillRect/>
          </a:stretch>
        </p:blipFill>
        <p:spPr bwMode="auto">
          <a:xfrm>
            <a:off x="6386513" y="3573463"/>
            <a:ext cx="2828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81" name="Oval 13"/>
          <p:cNvSpPr>
            <a:spLocks noChangeArrowheads="1"/>
          </p:cNvSpPr>
          <p:nvPr/>
        </p:nvSpPr>
        <p:spPr bwMode="auto">
          <a:xfrm>
            <a:off x="4989513" y="3908425"/>
            <a:ext cx="609600" cy="609600"/>
          </a:xfrm>
          <a:prstGeom prst="ellipse">
            <a:avLst/>
          </a:prstGeom>
          <a:noFill/>
          <a:ln w="38100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182" name="Oval 14"/>
          <p:cNvSpPr>
            <a:spLocks noChangeArrowheads="1"/>
          </p:cNvSpPr>
          <p:nvPr/>
        </p:nvSpPr>
        <p:spPr bwMode="auto">
          <a:xfrm>
            <a:off x="5176838" y="1263650"/>
            <a:ext cx="609600" cy="609600"/>
          </a:xfrm>
          <a:prstGeom prst="ellipse">
            <a:avLst/>
          </a:prstGeom>
          <a:noFill/>
          <a:ln w="38100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928688" y="5878513"/>
            <a:ext cx="992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  <a:buClr>
                <a:schemeClr val="tx1"/>
              </a:buClr>
            </a:pPr>
            <a:r>
              <a:rPr lang="it-IT" altLang="it-IT" sz="2400">
                <a:latin typeface="Tahoma" pitchFamily="34" charset="0"/>
              </a:rPr>
              <a:t>Enhancement</a:t>
            </a:r>
            <a:r>
              <a:rPr lang="it-IT" altLang="it-IT" sz="2400">
                <a:solidFill>
                  <a:srgbClr val="F9AB39"/>
                </a:solidFill>
                <a:latin typeface="Tahoma" pitchFamily="34" charset="0"/>
              </a:rPr>
              <a:t>          </a:t>
            </a:r>
            <a:r>
              <a:rPr lang="it-IT" altLang="it-IT" sz="2400">
                <a:latin typeface="Tahoma" pitchFamily="34" charset="0"/>
              </a:rPr>
              <a:t>neoangiogenesi </a:t>
            </a:r>
            <a:r>
              <a:rPr lang="it-IT" altLang="it-IT" sz="2400">
                <a:solidFill>
                  <a:srgbClr val="F9AB39"/>
                </a:solidFill>
                <a:latin typeface="Tahoma" pitchFamily="34" charset="0"/>
              </a:rPr>
              <a:t>           </a:t>
            </a:r>
            <a:r>
              <a:rPr lang="it-IT" altLang="it-IT" sz="2400">
                <a:latin typeface="Tahoma" pitchFamily="34" charset="0"/>
              </a:rPr>
              <a:t>HCC</a:t>
            </a:r>
          </a:p>
        </p:txBody>
      </p:sp>
      <p:sp>
        <p:nvSpPr>
          <p:cNvPr id="519184" name="AutoShape 16"/>
          <p:cNvSpPr>
            <a:spLocks noChangeArrowheads="1"/>
          </p:cNvSpPr>
          <p:nvPr/>
        </p:nvSpPr>
        <p:spPr bwMode="auto">
          <a:xfrm>
            <a:off x="3270250" y="6007100"/>
            <a:ext cx="457200" cy="228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519186" name="AutoShape 18"/>
          <p:cNvSpPr>
            <a:spLocks noChangeArrowheads="1"/>
          </p:cNvSpPr>
          <p:nvPr/>
        </p:nvSpPr>
        <p:spPr bwMode="auto">
          <a:xfrm>
            <a:off x="6559550" y="6002338"/>
            <a:ext cx="457200" cy="228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Rectangle 2"/>
          <p:cNvSpPr>
            <a:spLocks noChangeArrowheads="1"/>
          </p:cNvSpPr>
          <p:nvPr/>
        </p:nvSpPr>
        <p:spPr bwMode="auto">
          <a:xfrm>
            <a:off x="1863763" y="-214338"/>
            <a:ext cx="8208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it-IT" sz="2800" dirty="0">
                <a:ln w="50800"/>
                <a:solidFill>
                  <a:srgbClr val="4E959C"/>
                </a:solidFill>
                <a:latin typeface="Arial" pitchFamily="34" charset="0"/>
              </a:rPr>
              <a:t>MRI: “wash in” e “wash out”</a:t>
            </a:r>
          </a:p>
        </p:txBody>
      </p:sp>
      <p:pic>
        <p:nvPicPr>
          <p:cNvPr id="89106" name="Picture 2" descr="E:\lineo team 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7" name="Picture 3" descr="E:\LOGO Spedali Civili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68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1" grpId="0" animBg="1"/>
      <p:bldP spid="519182" grpId="0" animBg="1"/>
      <p:bldP spid="519183" grpId="0" autoUpdateAnimBg="0"/>
      <p:bldP spid="519184" grpId="0" animBg="1"/>
      <p:bldP spid="5191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1"/>
          <p:cNvPicPr>
            <a:picLocks noChangeAspect="1" noChangeArrowheads="1"/>
          </p:cNvPicPr>
          <p:nvPr/>
        </p:nvPicPr>
        <p:blipFill>
          <a:blip r:embed="rId3"/>
          <a:srcRect l="2200" t="2740" r="26305" b="426"/>
          <a:stretch>
            <a:fillRect/>
          </a:stretch>
        </p:blipFill>
        <p:spPr bwMode="auto">
          <a:xfrm>
            <a:off x="1357313" y="785813"/>
            <a:ext cx="2149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 descr="2"/>
          <p:cNvPicPr>
            <a:picLocks noChangeAspect="1" noChangeArrowheads="1"/>
          </p:cNvPicPr>
          <p:nvPr/>
        </p:nvPicPr>
        <p:blipFill>
          <a:blip r:embed="rId4"/>
          <a:srcRect l="1105" t="3940" r="25986" b="6424"/>
          <a:stretch>
            <a:fillRect/>
          </a:stretch>
        </p:blipFill>
        <p:spPr bwMode="auto">
          <a:xfrm>
            <a:off x="3417888" y="749300"/>
            <a:ext cx="22447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3"/>
          <p:cNvPicPr>
            <a:picLocks noChangeAspect="1" noChangeArrowheads="1"/>
          </p:cNvPicPr>
          <p:nvPr/>
        </p:nvPicPr>
        <p:blipFill>
          <a:blip r:embed="rId5"/>
          <a:srcRect l="365" t="3065" r="29115" b="2208"/>
          <a:stretch>
            <a:fillRect/>
          </a:stretch>
        </p:blipFill>
        <p:spPr bwMode="auto">
          <a:xfrm>
            <a:off x="5602288" y="749300"/>
            <a:ext cx="21177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7" descr="P1010001"/>
          <p:cNvPicPr>
            <a:picLocks noChangeAspect="1" noChangeArrowheads="1"/>
          </p:cNvPicPr>
          <p:nvPr/>
        </p:nvPicPr>
        <p:blipFill>
          <a:blip r:embed="rId6"/>
          <a:srcRect t="1352" r="19144" b="3421"/>
          <a:stretch>
            <a:fillRect/>
          </a:stretch>
        </p:blipFill>
        <p:spPr bwMode="auto">
          <a:xfrm>
            <a:off x="0" y="3767138"/>
            <a:ext cx="169227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8" descr="P1010003"/>
          <p:cNvPicPr>
            <a:picLocks noChangeAspect="1" noChangeArrowheads="1"/>
          </p:cNvPicPr>
          <p:nvPr/>
        </p:nvPicPr>
        <p:blipFill>
          <a:blip r:embed="rId7"/>
          <a:srcRect r="17046"/>
          <a:stretch>
            <a:fillRect/>
          </a:stretch>
        </p:blipFill>
        <p:spPr bwMode="auto">
          <a:xfrm>
            <a:off x="1436688" y="3760788"/>
            <a:ext cx="16541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9" descr="P1010004"/>
          <p:cNvPicPr>
            <a:picLocks noChangeAspect="1" noChangeArrowheads="1"/>
          </p:cNvPicPr>
          <p:nvPr/>
        </p:nvPicPr>
        <p:blipFill>
          <a:blip r:embed="rId8">
            <a:lum bright="6000"/>
          </a:blip>
          <a:srcRect r="19424"/>
          <a:stretch>
            <a:fillRect/>
          </a:stretch>
        </p:blipFill>
        <p:spPr bwMode="auto">
          <a:xfrm>
            <a:off x="2819400" y="3736975"/>
            <a:ext cx="15732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10" descr="P1010005"/>
          <p:cNvPicPr>
            <a:picLocks noChangeAspect="1" noChangeArrowheads="1"/>
          </p:cNvPicPr>
          <p:nvPr/>
        </p:nvPicPr>
        <p:blipFill>
          <a:blip r:embed="rId9">
            <a:lum bright="6000" contrast="18000"/>
          </a:blip>
          <a:srcRect r="17755"/>
          <a:stretch>
            <a:fillRect/>
          </a:stretch>
        </p:blipFill>
        <p:spPr bwMode="auto">
          <a:xfrm>
            <a:off x="4330700" y="3708400"/>
            <a:ext cx="16573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1" descr="P1010008"/>
          <p:cNvPicPr>
            <a:picLocks noChangeAspect="1" noChangeArrowheads="1"/>
          </p:cNvPicPr>
          <p:nvPr/>
        </p:nvPicPr>
        <p:blipFill>
          <a:blip r:embed="rId10">
            <a:lum bright="12000" contrast="24000"/>
          </a:blip>
          <a:srcRect r="15544"/>
          <a:stretch>
            <a:fillRect/>
          </a:stretch>
        </p:blipFill>
        <p:spPr bwMode="auto">
          <a:xfrm>
            <a:off x="5905500" y="3660775"/>
            <a:ext cx="176053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2" descr="P1010010"/>
          <p:cNvPicPr>
            <a:picLocks noChangeAspect="1" noChangeArrowheads="1"/>
          </p:cNvPicPr>
          <p:nvPr/>
        </p:nvPicPr>
        <p:blipFill>
          <a:blip r:embed="rId11">
            <a:lum bright="12000" contrast="24000"/>
          </a:blip>
          <a:srcRect r="15828"/>
          <a:stretch>
            <a:fillRect/>
          </a:stretch>
        </p:blipFill>
        <p:spPr bwMode="auto">
          <a:xfrm>
            <a:off x="7543800" y="3700463"/>
            <a:ext cx="17113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7" name="Text Box 13"/>
          <p:cNvSpPr txBox="1">
            <a:spLocks noChangeArrowheads="1"/>
          </p:cNvSpPr>
          <p:nvPr/>
        </p:nvSpPr>
        <p:spPr bwMode="auto">
          <a:xfrm>
            <a:off x="1428750" y="6086475"/>
            <a:ext cx="4335463" cy="363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6475" tIns="43237" rIns="86475" bIns="4323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Studio dinamico  con  </a:t>
            </a:r>
            <a:r>
              <a:rPr lang="it-IT" sz="1700"/>
              <a:t>Gd-EOB-DTPA </a:t>
            </a:r>
            <a:endParaRPr lang="en-GB" sz="1700"/>
          </a:p>
        </p:txBody>
      </p:sp>
      <p:sp>
        <p:nvSpPr>
          <p:cNvPr id="91148" name="Text Box 14"/>
          <p:cNvSpPr txBox="1">
            <a:spLocks noChangeArrowheads="1"/>
          </p:cNvSpPr>
          <p:nvPr/>
        </p:nvSpPr>
        <p:spPr bwMode="auto">
          <a:xfrm>
            <a:off x="153988" y="6056313"/>
            <a:ext cx="11890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75" tIns="43237" rIns="86475" bIns="43237">
            <a:spAutoFit/>
          </a:bodyPr>
          <a:lstStyle/>
          <a:p>
            <a:r>
              <a:rPr lang="it-IT" sz="1900"/>
              <a:t>TSE T2w</a:t>
            </a:r>
          </a:p>
        </p:txBody>
      </p:sp>
      <p:sp>
        <p:nvSpPr>
          <p:cNvPr id="91149" name="Text Box 15"/>
          <p:cNvSpPr txBox="1">
            <a:spLocks noChangeArrowheads="1"/>
          </p:cNvSpPr>
          <p:nvPr/>
        </p:nvSpPr>
        <p:spPr bwMode="auto">
          <a:xfrm>
            <a:off x="6632575" y="6056313"/>
            <a:ext cx="762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75" tIns="43237" rIns="86475" bIns="43237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900"/>
              <a:t>10’</a:t>
            </a:r>
          </a:p>
        </p:txBody>
      </p:sp>
      <p:sp>
        <p:nvSpPr>
          <p:cNvPr id="91150" name="Text Box 16"/>
          <p:cNvSpPr txBox="1">
            <a:spLocks noChangeArrowheads="1"/>
          </p:cNvSpPr>
          <p:nvPr/>
        </p:nvSpPr>
        <p:spPr bwMode="auto">
          <a:xfrm>
            <a:off x="8289925" y="6056313"/>
            <a:ext cx="7635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75" tIns="43237" rIns="86475" bIns="43237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900"/>
              <a:t>20’</a:t>
            </a:r>
          </a:p>
        </p:txBody>
      </p:sp>
      <p:sp>
        <p:nvSpPr>
          <p:cNvPr id="91151" name="Text Box 17"/>
          <p:cNvSpPr txBox="1">
            <a:spLocks noChangeArrowheads="1"/>
          </p:cNvSpPr>
          <p:nvPr/>
        </p:nvSpPr>
        <p:spPr bwMode="auto">
          <a:xfrm>
            <a:off x="4198938" y="3138488"/>
            <a:ext cx="544512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75" tIns="43237" rIns="86475" bIns="43237">
            <a:spAutoFit/>
          </a:bodyPr>
          <a:lstStyle/>
          <a:p>
            <a:r>
              <a:rPr lang="it-IT" sz="2000"/>
              <a:t>Art</a:t>
            </a:r>
          </a:p>
        </p:txBody>
      </p:sp>
      <p:sp>
        <p:nvSpPr>
          <p:cNvPr id="91152" name="Text Box 18"/>
          <p:cNvSpPr txBox="1">
            <a:spLocks noChangeArrowheads="1"/>
          </p:cNvSpPr>
          <p:nvPr/>
        </p:nvSpPr>
        <p:spPr bwMode="auto">
          <a:xfrm>
            <a:off x="6705600" y="3146425"/>
            <a:ext cx="11430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75" tIns="43237" rIns="86475" bIns="43237">
            <a:spAutoFit/>
          </a:bodyPr>
          <a:lstStyle/>
          <a:p>
            <a:r>
              <a:rPr lang="it-IT" sz="2000"/>
              <a:t>PVP</a:t>
            </a:r>
          </a:p>
        </p:txBody>
      </p:sp>
      <p:sp>
        <p:nvSpPr>
          <p:cNvPr id="91153" name="Text Box 19"/>
          <p:cNvSpPr txBox="1">
            <a:spLocks noChangeArrowheads="1"/>
          </p:cNvSpPr>
          <p:nvPr/>
        </p:nvSpPr>
        <p:spPr bwMode="auto">
          <a:xfrm>
            <a:off x="2355850" y="3121025"/>
            <a:ext cx="815975" cy="39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75" tIns="43237" rIns="86475" bIns="43237">
            <a:spAutoFit/>
          </a:bodyPr>
          <a:lstStyle/>
          <a:p>
            <a:r>
              <a:rPr lang="it-IT" sz="2000"/>
              <a:t>Pre-c</a:t>
            </a:r>
          </a:p>
        </p:txBody>
      </p:sp>
      <p:sp>
        <p:nvSpPr>
          <p:cNvPr id="91154" name="Rettangolo 20"/>
          <p:cNvSpPr>
            <a:spLocks noChangeArrowheads="1"/>
          </p:cNvSpPr>
          <p:nvPr/>
        </p:nvSpPr>
        <p:spPr bwMode="auto">
          <a:xfrm>
            <a:off x="2279650" y="-125413"/>
            <a:ext cx="485775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>
                <a:solidFill>
                  <a:srgbClr val="4E959C"/>
                </a:solidFill>
              </a:rPr>
              <a:t>Oltre il criterio vascolare …</a:t>
            </a:r>
          </a:p>
        </p:txBody>
      </p:sp>
      <p:pic>
        <p:nvPicPr>
          <p:cNvPr id="91155" name="Picture 2" descr="E:\lineo team 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6" name="Picture 3" descr="E:\LOGO Spedali Civili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93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magine 4" descr="LINEE GUIDA.jpg"/>
          <p:cNvPicPr>
            <a:picLocks noChangeAspect="1"/>
          </p:cNvPicPr>
          <p:nvPr/>
        </p:nvPicPr>
        <p:blipFill>
          <a:blip r:embed="rId3"/>
          <a:srcRect r="1022"/>
          <a:stretch>
            <a:fillRect/>
          </a:stretch>
        </p:blipFill>
        <p:spPr bwMode="auto">
          <a:xfrm>
            <a:off x="1876425" y="1863725"/>
            <a:ext cx="547211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magine 3" descr="Senza titolo.jpg"/>
          <p:cNvPicPr>
            <a:picLocks noChangeAspect="1"/>
          </p:cNvPicPr>
          <p:nvPr/>
        </p:nvPicPr>
        <p:blipFill>
          <a:blip r:embed="rId4" cstate="print"/>
          <a:srcRect r="2632"/>
          <a:stretch>
            <a:fillRect/>
          </a:stretch>
        </p:blipFill>
        <p:spPr bwMode="auto">
          <a:xfrm>
            <a:off x="2478007" y="705854"/>
            <a:ext cx="4238636" cy="1150140"/>
          </a:xfrm>
          <a:prstGeom prst="roundRect">
            <a:avLst/>
          </a:prstGeom>
          <a:noFill/>
          <a:ln w="9525">
            <a:solidFill>
              <a:srgbClr val="131322"/>
            </a:solidFill>
            <a:miter lim="800000"/>
            <a:headEnd/>
            <a:tailEnd/>
          </a:ln>
        </p:spPr>
      </p:pic>
      <p:sp>
        <p:nvSpPr>
          <p:cNvPr id="93188" name="Ovale 5"/>
          <p:cNvSpPr>
            <a:spLocks noChangeArrowheads="1"/>
          </p:cNvSpPr>
          <p:nvPr/>
        </p:nvSpPr>
        <p:spPr bwMode="auto">
          <a:xfrm>
            <a:off x="6610350" y="5349875"/>
            <a:ext cx="742950" cy="601663"/>
          </a:xfrm>
          <a:prstGeom prst="ellipse">
            <a:avLst/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921250" y="3071813"/>
            <a:ext cx="1714500" cy="357187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8009" name="Rectangle 2"/>
          <p:cNvSpPr>
            <a:spLocks noChangeArrowheads="1"/>
          </p:cNvSpPr>
          <p:nvPr/>
        </p:nvSpPr>
        <p:spPr bwMode="auto">
          <a:xfrm>
            <a:off x="1593541" y="-215436"/>
            <a:ext cx="8208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it-IT" sz="2800" dirty="0">
                <a:ln w="50800"/>
                <a:solidFill>
                  <a:srgbClr val="4E959C"/>
                </a:solidFill>
                <a:latin typeface="Arial" pitchFamily="34" charset="0"/>
              </a:rPr>
              <a:t>AASLD </a:t>
            </a:r>
            <a:r>
              <a:rPr lang="it-IT" sz="2800" dirty="0" err="1">
                <a:ln w="50800"/>
                <a:solidFill>
                  <a:srgbClr val="4E959C"/>
                </a:solidFill>
                <a:latin typeface="Arial" pitchFamily="34" charset="0"/>
              </a:rPr>
              <a:t>practice</a:t>
            </a:r>
            <a:r>
              <a:rPr lang="it-IT" sz="2800" dirty="0">
                <a:ln w="50800"/>
                <a:solidFill>
                  <a:srgbClr val="4E959C"/>
                </a:solidFill>
                <a:latin typeface="Arial" pitchFamily="34" charset="0"/>
              </a:rPr>
              <a:t> </a:t>
            </a:r>
            <a:r>
              <a:rPr lang="it-IT" sz="2800" dirty="0" err="1">
                <a:ln w="50800"/>
                <a:solidFill>
                  <a:srgbClr val="4E959C"/>
                </a:solidFill>
                <a:latin typeface="Arial" pitchFamily="34" charset="0"/>
              </a:rPr>
              <a:t>guidelines</a:t>
            </a:r>
            <a:r>
              <a:rPr lang="it-IT" sz="2800" dirty="0">
                <a:ln w="50800"/>
                <a:solidFill>
                  <a:srgbClr val="4E959C"/>
                </a:solidFill>
                <a:latin typeface="Arial" pitchFamily="34" charset="0"/>
              </a:rPr>
              <a:t> (2010)</a:t>
            </a:r>
          </a:p>
        </p:txBody>
      </p:sp>
      <p:pic>
        <p:nvPicPr>
          <p:cNvPr id="93191" name="Picture 3" descr="E:\LOGO Spedali Civili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2" descr="E:\lineo team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9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ChangeArrowheads="1"/>
          </p:cNvSpPr>
          <p:nvPr/>
        </p:nvSpPr>
        <p:spPr bwMode="auto">
          <a:xfrm>
            <a:off x="0" y="6022975"/>
            <a:ext cx="8939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900"/>
              <a:t>Diagnostic algorithm and recall policy.*One imaging technique only recommended in centers of excellence with high-end radiological equipment.**HCC radiological hallmark: arterial hypervascularity and venous/late phase washout</a:t>
            </a:r>
          </a:p>
        </p:txBody>
      </p:sp>
      <p:sp>
        <p:nvSpPr>
          <p:cNvPr id="103427" name="Rectangle 41"/>
          <p:cNvSpPr>
            <a:spLocks noChangeArrowheads="1"/>
          </p:cNvSpPr>
          <p:nvPr/>
        </p:nvSpPr>
        <p:spPr bwMode="auto">
          <a:xfrm>
            <a:off x="2198688" y="1130300"/>
            <a:ext cx="4564062" cy="369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i="1"/>
              <a:t>Mass/nodule on US</a:t>
            </a:r>
          </a:p>
        </p:txBody>
      </p:sp>
      <p:sp>
        <p:nvSpPr>
          <p:cNvPr id="103428" name="Rectangle 53"/>
          <p:cNvSpPr>
            <a:spLocks noChangeArrowheads="1"/>
          </p:cNvSpPr>
          <p:nvPr/>
        </p:nvSpPr>
        <p:spPr bwMode="auto">
          <a:xfrm>
            <a:off x="1582738" y="1836738"/>
            <a:ext cx="581025" cy="2778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>
                <a:solidFill>
                  <a:schemeClr val="accent2"/>
                </a:solidFill>
              </a:rPr>
              <a:t>&lt;1cm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103429" name="Rectangle 53"/>
          <p:cNvSpPr>
            <a:spLocks noChangeArrowheads="1"/>
          </p:cNvSpPr>
          <p:nvPr/>
        </p:nvSpPr>
        <p:spPr bwMode="auto">
          <a:xfrm>
            <a:off x="4186238" y="1855788"/>
            <a:ext cx="627062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>
                <a:solidFill>
                  <a:schemeClr val="accent2"/>
                </a:solidFill>
              </a:rPr>
              <a:t>1-2cm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103430" name="Rectangle 53"/>
          <p:cNvSpPr>
            <a:spLocks noChangeArrowheads="1"/>
          </p:cNvSpPr>
          <p:nvPr/>
        </p:nvSpPr>
        <p:spPr bwMode="auto">
          <a:xfrm>
            <a:off x="6859588" y="1855788"/>
            <a:ext cx="581025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>
                <a:solidFill>
                  <a:schemeClr val="accent2"/>
                </a:solidFill>
              </a:rPr>
              <a:t>&gt;2cm</a:t>
            </a:r>
            <a:endParaRPr lang="en-US" sz="1200" i="1">
              <a:solidFill>
                <a:schemeClr val="accent2"/>
              </a:solidFill>
            </a:endParaRPr>
          </a:p>
        </p:txBody>
      </p:sp>
      <p:sp>
        <p:nvSpPr>
          <p:cNvPr id="103431" name="Rectangle 69"/>
          <p:cNvSpPr>
            <a:spLocks noChangeArrowheads="1"/>
          </p:cNvSpPr>
          <p:nvPr/>
        </p:nvSpPr>
        <p:spPr bwMode="auto">
          <a:xfrm>
            <a:off x="6197600" y="2408238"/>
            <a:ext cx="1903413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4-phase CT or Dynamic</a:t>
            </a:r>
          </a:p>
          <a:p>
            <a:pPr algn="ctr"/>
            <a:r>
              <a:rPr lang="it-IT" sz="1200" i="1"/>
              <a:t>Contrast enhanced MRI</a:t>
            </a:r>
            <a:endParaRPr lang="en-US" sz="1200" i="1"/>
          </a:p>
        </p:txBody>
      </p:sp>
      <p:sp>
        <p:nvSpPr>
          <p:cNvPr id="103432" name="Rectangle 69"/>
          <p:cNvSpPr>
            <a:spLocks noChangeArrowheads="1"/>
          </p:cNvSpPr>
          <p:nvPr/>
        </p:nvSpPr>
        <p:spPr bwMode="auto">
          <a:xfrm>
            <a:off x="3548063" y="2408238"/>
            <a:ext cx="1903412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4-phase CT/Dynamic</a:t>
            </a:r>
          </a:p>
          <a:p>
            <a:pPr algn="ctr"/>
            <a:r>
              <a:rPr lang="it-IT" sz="1200" i="1"/>
              <a:t>Contrast enhanced MRI</a:t>
            </a:r>
            <a:endParaRPr lang="en-US" sz="1200" i="1"/>
          </a:p>
        </p:txBody>
      </p:sp>
      <p:sp>
        <p:nvSpPr>
          <p:cNvPr id="103433" name="Rectangle 69"/>
          <p:cNvSpPr>
            <a:spLocks noChangeArrowheads="1"/>
          </p:cNvSpPr>
          <p:nvPr/>
        </p:nvSpPr>
        <p:spPr bwMode="auto">
          <a:xfrm>
            <a:off x="1106488" y="2501900"/>
            <a:ext cx="1533525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Repeat US at 4 mo</a:t>
            </a:r>
            <a:endParaRPr lang="en-US" sz="1200" i="1"/>
          </a:p>
        </p:txBody>
      </p:sp>
      <p:sp>
        <p:nvSpPr>
          <p:cNvPr id="103434" name="Rectangle 69"/>
          <p:cNvSpPr>
            <a:spLocks noChangeArrowheads="1"/>
          </p:cNvSpPr>
          <p:nvPr/>
        </p:nvSpPr>
        <p:spPr bwMode="auto">
          <a:xfrm>
            <a:off x="611188" y="3363913"/>
            <a:ext cx="1584325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1200" i="1"/>
              <a:t>Growing/Changing</a:t>
            </a:r>
          </a:p>
          <a:p>
            <a:pPr algn="ctr"/>
            <a:r>
              <a:rPr lang="it-IT" sz="1200" i="1"/>
              <a:t>Character</a:t>
            </a:r>
            <a:endParaRPr lang="en-US" sz="1200" i="1"/>
          </a:p>
        </p:txBody>
      </p:sp>
      <p:sp>
        <p:nvSpPr>
          <p:cNvPr id="103435" name="Rectangle 53"/>
          <p:cNvSpPr>
            <a:spLocks noChangeArrowheads="1"/>
          </p:cNvSpPr>
          <p:nvPr/>
        </p:nvSpPr>
        <p:spPr bwMode="auto">
          <a:xfrm>
            <a:off x="2279650" y="3457575"/>
            <a:ext cx="646113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Stable</a:t>
            </a:r>
            <a:endParaRPr lang="en-US" sz="1200" i="1"/>
          </a:p>
        </p:txBody>
      </p:sp>
      <p:sp>
        <p:nvSpPr>
          <p:cNvPr id="103436" name="Rectangle 69"/>
          <p:cNvSpPr>
            <a:spLocks noChangeArrowheads="1"/>
          </p:cNvSpPr>
          <p:nvPr/>
        </p:nvSpPr>
        <p:spPr bwMode="auto">
          <a:xfrm>
            <a:off x="3340100" y="3167063"/>
            <a:ext cx="2319338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1 or 2 positive techniques*:</a:t>
            </a:r>
          </a:p>
          <a:p>
            <a:pPr algn="ctr"/>
            <a:r>
              <a:rPr lang="it-IT" sz="1200" i="1"/>
              <a:t>HCC radiological Hallmarks**</a:t>
            </a:r>
            <a:endParaRPr lang="en-US" sz="1200" i="1"/>
          </a:p>
        </p:txBody>
      </p:sp>
      <p:sp>
        <p:nvSpPr>
          <p:cNvPr id="103437" name="Rectangle 69"/>
          <p:cNvSpPr>
            <a:spLocks noChangeArrowheads="1"/>
          </p:cNvSpPr>
          <p:nvPr/>
        </p:nvSpPr>
        <p:spPr bwMode="auto">
          <a:xfrm>
            <a:off x="5989638" y="3167063"/>
            <a:ext cx="2319337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1 positive technique:</a:t>
            </a:r>
          </a:p>
          <a:p>
            <a:pPr algn="ctr"/>
            <a:r>
              <a:rPr lang="it-IT" sz="1200" i="1"/>
              <a:t>HCC radiological Hallmarks**</a:t>
            </a:r>
            <a:endParaRPr lang="en-US" sz="1200" i="1"/>
          </a:p>
        </p:txBody>
      </p:sp>
      <p:sp>
        <p:nvSpPr>
          <p:cNvPr id="103438" name="Rectangle 53"/>
          <p:cNvSpPr>
            <a:spLocks noChangeArrowheads="1"/>
          </p:cNvSpPr>
          <p:nvPr/>
        </p:nvSpPr>
        <p:spPr bwMode="auto">
          <a:xfrm>
            <a:off x="3576638" y="4100513"/>
            <a:ext cx="450850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Yes</a:t>
            </a:r>
            <a:endParaRPr lang="en-US" sz="1200" i="1"/>
          </a:p>
        </p:txBody>
      </p:sp>
      <p:sp>
        <p:nvSpPr>
          <p:cNvPr id="103439" name="Rectangle 53"/>
          <p:cNvSpPr>
            <a:spLocks noChangeArrowheads="1"/>
          </p:cNvSpPr>
          <p:nvPr/>
        </p:nvSpPr>
        <p:spPr bwMode="auto">
          <a:xfrm>
            <a:off x="4949825" y="4100513"/>
            <a:ext cx="388938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No</a:t>
            </a:r>
            <a:endParaRPr lang="en-US" sz="1200" i="1"/>
          </a:p>
        </p:txBody>
      </p:sp>
      <p:sp>
        <p:nvSpPr>
          <p:cNvPr id="103440" name="Rectangle 53"/>
          <p:cNvSpPr>
            <a:spLocks noChangeArrowheads="1"/>
          </p:cNvSpPr>
          <p:nvPr/>
        </p:nvSpPr>
        <p:spPr bwMode="auto">
          <a:xfrm>
            <a:off x="3517900" y="4846638"/>
            <a:ext cx="684213" cy="369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i="1">
                <a:solidFill>
                  <a:schemeClr val="accent2"/>
                </a:solidFill>
              </a:rPr>
              <a:t>HCC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03441" name="Rectangle 53"/>
          <p:cNvSpPr>
            <a:spLocks noChangeArrowheads="1"/>
          </p:cNvSpPr>
          <p:nvPr/>
        </p:nvSpPr>
        <p:spPr bwMode="auto">
          <a:xfrm>
            <a:off x="4791075" y="4892675"/>
            <a:ext cx="696913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Biopsy</a:t>
            </a:r>
            <a:endParaRPr lang="en-US" sz="1200" i="1"/>
          </a:p>
        </p:txBody>
      </p:sp>
      <p:sp>
        <p:nvSpPr>
          <p:cNvPr id="103442" name="Rectangle 69"/>
          <p:cNvSpPr>
            <a:spLocks noChangeArrowheads="1"/>
          </p:cNvSpPr>
          <p:nvPr/>
        </p:nvSpPr>
        <p:spPr bwMode="auto">
          <a:xfrm>
            <a:off x="660400" y="4156075"/>
            <a:ext cx="14859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Investigate</a:t>
            </a:r>
          </a:p>
          <a:p>
            <a:pPr algn="ctr"/>
            <a:r>
              <a:rPr lang="it-IT" sz="1200" i="1"/>
              <a:t> according to size</a:t>
            </a:r>
            <a:endParaRPr lang="en-US" sz="1200" i="1"/>
          </a:p>
        </p:txBody>
      </p:sp>
      <p:sp>
        <p:nvSpPr>
          <p:cNvPr id="103443" name="Rectangle 69"/>
          <p:cNvSpPr>
            <a:spLocks noChangeArrowheads="1"/>
          </p:cNvSpPr>
          <p:nvPr/>
        </p:nvSpPr>
        <p:spPr bwMode="auto">
          <a:xfrm>
            <a:off x="1427163" y="5364163"/>
            <a:ext cx="1582737" cy="3683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i="1">
                <a:solidFill>
                  <a:schemeClr val="accent2"/>
                </a:solidFill>
              </a:rPr>
              <a:t>Inconclusive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03444" name="Rectangle 53"/>
          <p:cNvSpPr>
            <a:spLocks noChangeArrowheads="1"/>
          </p:cNvSpPr>
          <p:nvPr/>
        </p:nvSpPr>
        <p:spPr bwMode="auto">
          <a:xfrm>
            <a:off x="6226175" y="4100513"/>
            <a:ext cx="452438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Yes</a:t>
            </a:r>
            <a:endParaRPr lang="en-US" sz="1200" i="1"/>
          </a:p>
        </p:txBody>
      </p:sp>
      <p:sp>
        <p:nvSpPr>
          <p:cNvPr id="103445" name="Rectangle 53"/>
          <p:cNvSpPr>
            <a:spLocks noChangeArrowheads="1"/>
          </p:cNvSpPr>
          <p:nvPr/>
        </p:nvSpPr>
        <p:spPr bwMode="auto">
          <a:xfrm>
            <a:off x="7599363" y="4100513"/>
            <a:ext cx="388937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No</a:t>
            </a:r>
            <a:endParaRPr lang="en-US" sz="1200" i="1"/>
          </a:p>
        </p:txBody>
      </p:sp>
      <p:sp>
        <p:nvSpPr>
          <p:cNvPr id="103446" name="Rectangle 53"/>
          <p:cNvSpPr>
            <a:spLocks noChangeArrowheads="1"/>
          </p:cNvSpPr>
          <p:nvPr/>
        </p:nvSpPr>
        <p:spPr bwMode="auto">
          <a:xfrm>
            <a:off x="6167438" y="4846638"/>
            <a:ext cx="684212" cy="369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i="1">
                <a:solidFill>
                  <a:schemeClr val="accent2"/>
                </a:solidFill>
              </a:rPr>
              <a:t>HCC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03447" name="Rectangle 53"/>
          <p:cNvSpPr>
            <a:spLocks noChangeArrowheads="1"/>
          </p:cNvSpPr>
          <p:nvPr/>
        </p:nvSpPr>
        <p:spPr bwMode="auto">
          <a:xfrm>
            <a:off x="7440613" y="4892675"/>
            <a:ext cx="696912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/>
              <a:t>Biopsy</a:t>
            </a:r>
            <a:endParaRPr lang="en-US" sz="1200" i="1"/>
          </a:p>
        </p:txBody>
      </p:sp>
      <p:sp>
        <p:nvSpPr>
          <p:cNvPr id="103448" name="Line 51"/>
          <p:cNvSpPr>
            <a:spLocks noChangeShapeType="1"/>
          </p:cNvSpPr>
          <p:nvPr/>
        </p:nvSpPr>
        <p:spPr bwMode="auto">
          <a:xfrm flipH="1">
            <a:off x="6794500" y="5030788"/>
            <a:ext cx="614363" cy="0"/>
          </a:xfrm>
          <a:prstGeom prst="line">
            <a:avLst/>
          </a:prstGeom>
          <a:noFill/>
          <a:ln w="19050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3449" name="Rectangle 7"/>
          <p:cNvSpPr txBox="1">
            <a:spLocks noChangeArrowheads="1"/>
          </p:cNvSpPr>
          <p:nvPr/>
        </p:nvSpPr>
        <p:spPr bwMode="auto">
          <a:xfrm>
            <a:off x="935038" y="571500"/>
            <a:ext cx="6913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Diagnostic algorithm </a:t>
            </a:r>
            <a:endParaRPr lang="it-IT" sz="2800"/>
          </a:p>
        </p:txBody>
      </p:sp>
      <p:grpSp>
        <p:nvGrpSpPr>
          <p:cNvPr id="103450" name="Gruppo 46"/>
          <p:cNvGrpSpPr>
            <a:grpSpLocks/>
          </p:cNvGrpSpPr>
          <p:nvPr/>
        </p:nvGrpSpPr>
        <p:grpSpPr bwMode="auto">
          <a:xfrm>
            <a:off x="1090613" y="1641475"/>
            <a:ext cx="6691312" cy="3949700"/>
            <a:chOff x="1105344" y="1382252"/>
            <a:chExt cx="6692107" cy="3950314"/>
          </a:xfrm>
        </p:grpSpPr>
        <p:sp>
          <p:nvSpPr>
            <p:cNvPr id="103451" name="Line 31"/>
            <p:cNvSpPr>
              <a:spLocks noChangeShapeType="1"/>
            </p:cNvSpPr>
            <p:nvPr/>
          </p:nvSpPr>
          <p:spPr bwMode="auto">
            <a:xfrm>
              <a:off x="7149784" y="1898417"/>
              <a:ext cx="0" cy="2516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52" name="Line 32"/>
            <p:cNvSpPr>
              <a:spLocks noChangeShapeType="1"/>
            </p:cNvSpPr>
            <p:nvPr/>
          </p:nvSpPr>
          <p:spPr bwMode="auto">
            <a:xfrm flipH="1">
              <a:off x="4499271" y="1898417"/>
              <a:ext cx="11694" cy="2516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grpSp>
          <p:nvGrpSpPr>
            <p:cNvPr id="103453" name="Gruppo 40"/>
            <p:cNvGrpSpPr>
              <a:grpSpLocks/>
            </p:cNvGrpSpPr>
            <p:nvPr/>
          </p:nvGrpSpPr>
          <p:grpSpPr bwMode="auto">
            <a:xfrm>
              <a:off x="1872973" y="1382252"/>
              <a:ext cx="5276811" cy="215900"/>
              <a:chOff x="1995526" y="1052513"/>
              <a:chExt cx="5276811" cy="215900"/>
            </a:xfrm>
          </p:grpSpPr>
          <p:sp>
            <p:nvSpPr>
              <p:cNvPr id="103454" name="Line 33"/>
              <p:cNvSpPr>
                <a:spLocks noChangeShapeType="1"/>
              </p:cNvSpPr>
              <p:nvPr/>
            </p:nvSpPr>
            <p:spPr bwMode="auto">
              <a:xfrm>
                <a:off x="1995526" y="1052513"/>
                <a:ext cx="52759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3455" name="Line 34"/>
              <p:cNvSpPr>
                <a:spLocks noChangeShapeType="1"/>
              </p:cNvSpPr>
              <p:nvPr/>
            </p:nvSpPr>
            <p:spPr bwMode="auto">
              <a:xfrm>
                <a:off x="1995526" y="1052513"/>
                <a:ext cx="0" cy="215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3456" name="Line 35"/>
              <p:cNvSpPr>
                <a:spLocks noChangeShapeType="1"/>
              </p:cNvSpPr>
              <p:nvPr/>
            </p:nvSpPr>
            <p:spPr bwMode="auto">
              <a:xfrm>
                <a:off x="4621824" y="1052513"/>
                <a:ext cx="0" cy="215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03457" name="Line 36"/>
              <p:cNvSpPr>
                <a:spLocks noChangeShapeType="1"/>
              </p:cNvSpPr>
              <p:nvPr/>
            </p:nvSpPr>
            <p:spPr bwMode="auto">
              <a:xfrm>
                <a:off x="7272337" y="1052513"/>
                <a:ext cx="0" cy="215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03458" name="Line 38"/>
            <p:cNvSpPr>
              <a:spLocks noChangeShapeType="1"/>
            </p:cNvSpPr>
            <p:nvPr/>
          </p:nvSpPr>
          <p:spPr bwMode="auto">
            <a:xfrm>
              <a:off x="7149784" y="2653847"/>
              <a:ext cx="0" cy="2970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grpSp>
          <p:nvGrpSpPr>
            <p:cNvPr id="103459" name="Gruppo 20"/>
            <p:cNvGrpSpPr>
              <a:grpSpLocks/>
            </p:cNvGrpSpPr>
            <p:nvPr/>
          </p:nvGrpSpPr>
          <p:grpSpPr bwMode="auto">
            <a:xfrm>
              <a:off x="3850777" y="3446183"/>
              <a:ext cx="1296988" cy="423888"/>
              <a:chOff x="3973330" y="3213224"/>
              <a:chExt cx="1296988" cy="423888"/>
            </a:xfrm>
          </p:grpSpPr>
          <p:sp>
            <p:nvSpPr>
              <p:cNvPr id="103460" name="Line 39"/>
              <p:cNvSpPr>
                <a:spLocks noChangeShapeType="1"/>
              </p:cNvSpPr>
              <p:nvPr/>
            </p:nvSpPr>
            <p:spPr bwMode="auto">
              <a:xfrm>
                <a:off x="4621824" y="3213224"/>
                <a:ext cx="0" cy="1428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03461" name="Line 40"/>
              <p:cNvSpPr>
                <a:spLocks noChangeShapeType="1"/>
              </p:cNvSpPr>
              <p:nvPr/>
            </p:nvSpPr>
            <p:spPr bwMode="auto">
              <a:xfrm>
                <a:off x="3973330" y="3356099"/>
                <a:ext cx="12969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03462" name="Line 41"/>
              <p:cNvSpPr>
                <a:spLocks noChangeShapeType="1"/>
              </p:cNvSpPr>
              <p:nvPr/>
            </p:nvSpPr>
            <p:spPr bwMode="auto">
              <a:xfrm>
                <a:off x="3982855" y="3346574"/>
                <a:ext cx="0" cy="2889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03463" name="Line 42"/>
              <p:cNvSpPr>
                <a:spLocks noChangeShapeType="1"/>
              </p:cNvSpPr>
              <p:nvPr/>
            </p:nvSpPr>
            <p:spPr bwMode="auto">
              <a:xfrm>
                <a:off x="5261769" y="3348187"/>
                <a:ext cx="0" cy="2889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</p:grpSp>
        <p:sp>
          <p:nvSpPr>
            <p:cNvPr id="103464" name="Line 47"/>
            <p:cNvSpPr>
              <a:spLocks noChangeShapeType="1"/>
            </p:cNvSpPr>
            <p:nvPr/>
          </p:nvSpPr>
          <p:spPr bwMode="auto">
            <a:xfrm>
              <a:off x="3861096" y="4237701"/>
              <a:ext cx="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3465" name="Line 48"/>
            <p:cNvSpPr>
              <a:spLocks noChangeShapeType="1"/>
            </p:cNvSpPr>
            <p:nvPr/>
          </p:nvSpPr>
          <p:spPr bwMode="auto">
            <a:xfrm>
              <a:off x="5147765" y="4237701"/>
              <a:ext cx="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3466" name="Line 51"/>
            <p:cNvSpPr>
              <a:spLocks noChangeShapeType="1"/>
            </p:cNvSpPr>
            <p:nvPr/>
          </p:nvSpPr>
          <p:spPr bwMode="auto">
            <a:xfrm flipH="1">
              <a:off x="4144612" y="4814483"/>
              <a:ext cx="61531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grpSp>
          <p:nvGrpSpPr>
            <p:cNvPr id="103467" name="Gruppo 67"/>
            <p:cNvGrpSpPr>
              <a:grpSpLocks/>
            </p:cNvGrpSpPr>
            <p:nvPr/>
          </p:nvGrpSpPr>
          <p:grpSpPr bwMode="auto">
            <a:xfrm>
              <a:off x="6500463" y="3446183"/>
              <a:ext cx="1296988" cy="423888"/>
              <a:chOff x="3973330" y="3213224"/>
              <a:chExt cx="1296988" cy="423888"/>
            </a:xfrm>
          </p:grpSpPr>
          <p:sp>
            <p:nvSpPr>
              <p:cNvPr id="103468" name="Line 39"/>
              <p:cNvSpPr>
                <a:spLocks noChangeShapeType="1"/>
              </p:cNvSpPr>
              <p:nvPr/>
            </p:nvSpPr>
            <p:spPr bwMode="auto">
              <a:xfrm>
                <a:off x="4621824" y="3213224"/>
                <a:ext cx="0" cy="1428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03469" name="Line 40"/>
              <p:cNvSpPr>
                <a:spLocks noChangeShapeType="1"/>
              </p:cNvSpPr>
              <p:nvPr/>
            </p:nvSpPr>
            <p:spPr bwMode="auto">
              <a:xfrm>
                <a:off x="3973330" y="3356099"/>
                <a:ext cx="12969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03470" name="Line 41"/>
              <p:cNvSpPr>
                <a:spLocks noChangeShapeType="1"/>
              </p:cNvSpPr>
              <p:nvPr/>
            </p:nvSpPr>
            <p:spPr bwMode="auto">
              <a:xfrm>
                <a:off x="3982855" y="3346574"/>
                <a:ext cx="0" cy="2889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03471" name="Line 42"/>
              <p:cNvSpPr>
                <a:spLocks noChangeShapeType="1"/>
              </p:cNvSpPr>
              <p:nvPr/>
            </p:nvSpPr>
            <p:spPr bwMode="auto">
              <a:xfrm>
                <a:off x="5261769" y="3348187"/>
                <a:ext cx="0" cy="2889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</p:grpSp>
        <p:sp>
          <p:nvSpPr>
            <p:cNvPr id="103472" name="Line 47"/>
            <p:cNvSpPr>
              <a:spLocks noChangeShapeType="1"/>
            </p:cNvSpPr>
            <p:nvPr/>
          </p:nvSpPr>
          <p:spPr bwMode="auto">
            <a:xfrm>
              <a:off x="6510782" y="4237701"/>
              <a:ext cx="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3473" name="Line 48"/>
            <p:cNvSpPr>
              <a:spLocks noChangeShapeType="1"/>
            </p:cNvSpPr>
            <p:nvPr/>
          </p:nvSpPr>
          <p:spPr bwMode="auto">
            <a:xfrm>
              <a:off x="7797451" y="4237701"/>
              <a:ext cx="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cxnSp>
          <p:nvCxnSpPr>
            <p:cNvPr id="103474" name="Connettore 4 22"/>
            <p:cNvCxnSpPr>
              <a:cxnSpLocks noChangeShapeType="1"/>
              <a:stCxn id="103435" idx="3"/>
              <a:endCxn id="103433" idx="3"/>
            </p:cNvCxnSpPr>
            <p:nvPr/>
          </p:nvCxnSpPr>
          <p:spPr bwMode="auto">
            <a:xfrm flipH="1" flipV="1">
              <a:off x="2639820" y="2423020"/>
              <a:ext cx="285330" cy="956618"/>
            </a:xfrm>
            <a:prstGeom prst="bentConnector3">
              <a:avLst>
                <a:gd name="adj1" fmla="val -8012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3475" name="Connettore 4 25"/>
            <p:cNvCxnSpPr>
              <a:cxnSpLocks noChangeShapeType="1"/>
              <a:stCxn id="103443" idx="1"/>
              <a:endCxn id="103433" idx="1"/>
            </p:cNvCxnSpPr>
            <p:nvPr/>
          </p:nvCxnSpPr>
          <p:spPr bwMode="auto">
            <a:xfrm rot="10800000">
              <a:off x="1105344" y="2423020"/>
              <a:ext cx="321126" cy="2909546"/>
            </a:xfrm>
            <a:prstGeom prst="bentConnector3">
              <a:avLst>
                <a:gd name="adj1" fmla="val 27186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3476" name="Connettore 4 28"/>
            <p:cNvCxnSpPr>
              <a:cxnSpLocks noChangeShapeType="1"/>
              <a:stCxn id="103441" idx="2"/>
              <a:endCxn id="103443" idx="3"/>
            </p:cNvCxnSpPr>
            <p:nvPr/>
          </p:nvCxnSpPr>
          <p:spPr bwMode="auto">
            <a:xfrm rot="5400000">
              <a:off x="3884430" y="4077956"/>
              <a:ext cx="379472" cy="21297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3477" name="Connettore 4 31"/>
            <p:cNvCxnSpPr>
              <a:cxnSpLocks noChangeShapeType="1"/>
              <a:stCxn id="103447" idx="2"/>
              <a:endCxn id="103443" idx="3"/>
            </p:cNvCxnSpPr>
            <p:nvPr/>
          </p:nvCxnSpPr>
          <p:spPr bwMode="auto">
            <a:xfrm rot="5400000">
              <a:off x="5209271" y="2753116"/>
              <a:ext cx="379472" cy="477942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3478" name="Line 39"/>
            <p:cNvSpPr>
              <a:spLocks noChangeShapeType="1"/>
            </p:cNvSpPr>
            <p:nvPr/>
          </p:nvSpPr>
          <p:spPr bwMode="auto">
            <a:xfrm>
              <a:off x="1907952" y="2665777"/>
              <a:ext cx="0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79" name="Line 40"/>
            <p:cNvSpPr>
              <a:spLocks noChangeShapeType="1"/>
            </p:cNvSpPr>
            <p:nvPr/>
          </p:nvSpPr>
          <p:spPr bwMode="auto">
            <a:xfrm>
              <a:off x="1403648" y="2808652"/>
              <a:ext cx="1199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80" name="Line 41"/>
            <p:cNvSpPr>
              <a:spLocks noChangeShapeType="1"/>
            </p:cNvSpPr>
            <p:nvPr/>
          </p:nvSpPr>
          <p:spPr bwMode="auto">
            <a:xfrm>
              <a:off x="1403648" y="2800764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81" name="Line 42"/>
            <p:cNvSpPr>
              <a:spLocks noChangeShapeType="1"/>
            </p:cNvSpPr>
            <p:nvPr/>
          </p:nvSpPr>
          <p:spPr bwMode="auto">
            <a:xfrm>
              <a:off x="2603276" y="2802377"/>
              <a:ext cx="0" cy="3478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82" name="Line 32"/>
            <p:cNvSpPr>
              <a:spLocks noChangeShapeType="1"/>
            </p:cNvSpPr>
            <p:nvPr/>
          </p:nvSpPr>
          <p:spPr bwMode="auto">
            <a:xfrm>
              <a:off x="1872973" y="1898417"/>
              <a:ext cx="0" cy="2516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83" name="Line 47"/>
            <p:cNvSpPr>
              <a:spLocks noChangeShapeType="1"/>
            </p:cNvSpPr>
            <p:nvPr/>
          </p:nvSpPr>
          <p:spPr bwMode="auto">
            <a:xfrm>
              <a:off x="1385918" y="3661959"/>
              <a:ext cx="0" cy="2787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3484" name="Line 38"/>
            <p:cNvSpPr>
              <a:spLocks noChangeShapeType="1"/>
            </p:cNvSpPr>
            <p:nvPr/>
          </p:nvSpPr>
          <p:spPr bwMode="auto">
            <a:xfrm>
              <a:off x="4499271" y="2653847"/>
              <a:ext cx="0" cy="2970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</p:grpSp>
      <p:grpSp>
        <p:nvGrpSpPr>
          <p:cNvPr id="103485" name="Gruppo 62"/>
          <p:cNvGrpSpPr>
            <a:grpSpLocks/>
          </p:cNvGrpSpPr>
          <p:nvPr/>
        </p:nvGrpSpPr>
        <p:grpSpPr bwMode="auto">
          <a:xfrm>
            <a:off x="7091363" y="714375"/>
            <a:ext cx="2052637" cy="896938"/>
            <a:chOff x="6183313" y="116632"/>
            <a:chExt cx="2052946" cy="897424"/>
          </a:xfrm>
        </p:grpSpPr>
        <p:pic>
          <p:nvPicPr>
            <p:cNvPr id="64" name="Picture 61" descr="http://t3.gstatic.com/images?q=tbn:ANd9GcSHETbtmhDlanl1Czwt-hZM0wbv3ZYh_ToXaphvwrBW0XnKgAXF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6906364" y="582008"/>
              <a:ext cx="1329895" cy="43204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bliqueTopRight"/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  <p:pic>
          <p:nvPicPr>
            <p:cNvPr id="65" name="Picture 2" descr="http://www.eurocare.org/var/eurocare/storage/images/library/images/easl_logo/47525-1-eng-GB/easl_logo_larg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/>
            </a:blip>
            <a:srcRect b="26843"/>
            <a:stretch/>
          </p:blipFill>
          <p:spPr bwMode="auto">
            <a:xfrm>
              <a:off x="6183313" y="116632"/>
              <a:ext cx="2052946" cy="43204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bliqueTopRight"/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</p:grpSp>
      <p:sp>
        <p:nvSpPr>
          <p:cNvPr id="103488" name="Rectangle 10"/>
          <p:cNvSpPr>
            <a:spLocks noChangeArrowheads="1"/>
          </p:cNvSpPr>
          <p:nvPr/>
        </p:nvSpPr>
        <p:spPr bwMode="auto">
          <a:xfrm>
            <a:off x="-20638" y="6453188"/>
            <a:ext cx="757872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sz="900"/>
              <a:t>EASL–EORTC Clinical Practice Guidelines: Management of hepatocellular carcinoma Journal of Hepatology 2012 vol. 56 j 908–943</a:t>
            </a:r>
          </a:p>
          <a:p>
            <a:r>
              <a:rPr lang="it-IT" sz="900"/>
              <a:t>Available on: </a:t>
            </a:r>
            <a:r>
              <a:rPr lang="it-IT" sz="900">
                <a:hlinkClick r:id="rId5"/>
              </a:rPr>
              <a:t>http://www.easl.eu/assets/application/files/d38c7689f123edf_file.pdf</a:t>
            </a:r>
            <a:r>
              <a:rPr lang="it-IT" sz="900"/>
              <a:t> </a:t>
            </a:r>
          </a:p>
        </p:txBody>
      </p:sp>
      <p:sp>
        <p:nvSpPr>
          <p:cNvPr id="103489" name="Rettangolo 65"/>
          <p:cNvSpPr>
            <a:spLocks noChangeArrowheads="1"/>
          </p:cNvSpPr>
          <p:nvPr/>
        </p:nvSpPr>
        <p:spPr bwMode="auto">
          <a:xfrm>
            <a:off x="571500" y="-112713"/>
            <a:ext cx="9072563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4E959C"/>
                </a:solidFill>
              </a:rPr>
              <a:t>HCC Guidelines and recommendation 2012</a:t>
            </a:r>
            <a:endParaRPr lang="it-IT" sz="2800">
              <a:solidFill>
                <a:srgbClr val="4E959C"/>
              </a:solidFill>
            </a:endParaRPr>
          </a:p>
        </p:txBody>
      </p:sp>
      <p:pic>
        <p:nvPicPr>
          <p:cNvPr id="103490" name="Picture 2" descr="E:\lineo team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91" name="Picture 3" descr="E:\LOGO Spedali Civil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40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Presentazione su schermo (4:3)</PresentationFormat>
  <Paragraphs>48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2013-10-22T10:22:52Z</dcterms:created>
  <dcterms:modified xsi:type="dcterms:W3CDTF">2013-10-22T10:23:25Z</dcterms:modified>
</cp:coreProperties>
</file>