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998FE-AD63-426E-8019-962CFB393B1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EB3EC-0DF9-488C-97E2-156D6C20C8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48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7176" y="391931"/>
            <a:ext cx="5329859" cy="4019238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2" y="4651636"/>
            <a:ext cx="5027025" cy="3850598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7176" y="391931"/>
            <a:ext cx="5329859" cy="4019238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2" y="4651636"/>
            <a:ext cx="5027025" cy="3850598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7176" y="391931"/>
            <a:ext cx="5329859" cy="4019238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651636"/>
            <a:ext cx="5028579" cy="3850598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7176" y="391931"/>
            <a:ext cx="5329859" cy="4019238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651636"/>
            <a:ext cx="5028579" cy="3850598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7176" y="391931"/>
            <a:ext cx="5329859" cy="4019238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651636"/>
            <a:ext cx="5028579" cy="3850598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7176" y="391931"/>
            <a:ext cx="5329859" cy="4019238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651636"/>
            <a:ext cx="5028579" cy="3850598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2475" y="392113"/>
            <a:ext cx="5359400" cy="4019550"/>
          </a:xfrm>
          <a:ln/>
        </p:spPr>
      </p:sp>
      <p:sp>
        <p:nvSpPr>
          <p:cNvPr id="343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651636"/>
            <a:ext cx="5028579" cy="3850598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2475" y="392113"/>
            <a:ext cx="5359400" cy="4019550"/>
          </a:xfrm>
          <a:ln/>
        </p:spPr>
      </p:sp>
      <p:sp>
        <p:nvSpPr>
          <p:cNvPr id="345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651636"/>
            <a:ext cx="5028579" cy="3850598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100F-A4AA-4164-966C-B748D0C4480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D4D-8AA0-4E85-BFE4-AD7B4317C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42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100F-A4AA-4164-966C-B748D0C4480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D4D-8AA0-4E85-BFE4-AD7B4317C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60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100F-A4AA-4164-966C-B748D0C4480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D4D-8AA0-4E85-BFE4-AD7B4317C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39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100F-A4AA-4164-966C-B748D0C4480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D4D-8AA0-4E85-BFE4-AD7B4317C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69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100F-A4AA-4164-966C-B748D0C4480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D4D-8AA0-4E85-BFE4-AD7B4317C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43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100F-A4AA-4164-966C-B748D0C4480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D4D-8AA0-4E85-BFE4-AD7B4317C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44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100F-A4AA-4164-966C-B748D0C4480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D4D-8AA0-4E85-BFE4-AD7B4317C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12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100F-A4AA-4164-966C-B748D0C4480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D4D-8AA0-4E85-BFE4-AD7B4317C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13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100F-A4AA-4164-966C-B748D0C4480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D4D-8AA0-4E85-BFE4-AD7B4317C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88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100F-A4AA-4164-966C-B748D0C4480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D4D-8AA0-4E85-BFE4-AD7B4317C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31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100F-A4AA-4164-966C-B748D0C4480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4D4D-8AA0-4E85-BFE4-AD7B4317C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61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100F-A4AA-4164-966C-B748D0C4480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4D4D-8AA0-4E85-BFE4-AD7B4317C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83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323557"/>
            <a:ext cx="9144001" cy="49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60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2122488"/>
          </a:xfrm>
        </p:spPr>
        <p:txBody>
          <a:bodyPr/>
          <a:lstStyle/>
          <a:p>
            <a:r>
              <a:rPr lang="en-GB" b="1" smtClean="0">
                <a:solidFill>
                  <a:srgbClr val="0000CC"/>
                </a:solidFill>
              </a:rPr>
              <a:t>Nodulo polmonare  </a:t>
            </a:r>
            <a:endParaRPr lang="en-US" b="1" smtClean="0">
              <a:solidFill>
                <a:srgbClr val="0000CC"/>
              </a:solidFill>
            </a:endParaRPr>
          </a:p>
        </p:txBody>
      </p:sp>
      <p:sp>
        <p:nvSpPr>
          <p:cNvPr id="17410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141663"/>
            <a:ext cx="8382000" cy="609600"/>
          </a:xfrm>
        </p:spPr>
        <p:txBody>
          <a:bodyPr/>
          <a:lstStyle/>
          <a:p>
            <a:r>
              <a:rPr lang="en-US" smtClean="0"/>
              <a:t>Mauro Ferliga</a:t>
            </a:r>
          </a:p>
        </p:txBody>
      </p:sp>
      <p:sp>
        <p:nvSpPr>
          <p:cNvPr id="17411" name="Rectangle 1031"/>
          <p:cNvSpPr>
            <a:spLocks noChangeArrowheads="1"/>
          </p:cNvSpPr>
          <p:nvPr/>
        </p:nvSpPr>
        <p:spPr bwMode="auto">
          <a:xfrm>
            <a:off x="2339975" y="5516563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U.O. Fisiopatologia Respiratoria</a:t>
            </a:r>
          </a:p>
          <a:p>
            <a:pPr algn="ctr" defTabSz="914400" eaLnBrk="0" hangingPunct="0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Chiari</a:t>
            </a:r>
          </a:p>
        </p:txBody>
      </p:sp>
      <p:sp>
        <p:nvSpPr>
          <p:cNvPr id="17412" name="Rectangle 1033"/>
          <p:cNvSpPr>
            <a:spLocks noChangeArrowheads="1"/>
          </p:cNvSpPr>
          <p:nvPr/>
        </p:nvSpPr>
        <p:spPr bwMode="auto">
          <a:xfrm>
            <a:off x="6227763" y="6092825"/>
            <a:ext cx="2665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it-IT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3" name="Rectangle 1034"/>
          <p:cNvSpPr>
            <a:spLocks noChangeArrowheads="1"/>
          </p:cNvSpPr>
          <p:nvPr/>
        </p:nvSpPr>
        <p:spPr bwMode="auto">
          <a:xfrm>
            <a:off x="5795963" y="6092825"/>
            <a:ext cx="2736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it-IT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4" name="Text Box 1035"/>
          <p:cNvSpPr txBox="1">
            <a:spLocks noChangeArrowheads="1"/>
          </p:cNvSpPr>
          <p:nvPr/>
        </p:nvSpPr>
        <p:spPr bwMode="auto">
          <a:xfrm>
            <a:off x="5940425" y="6308725"/>
            <a:ext cx="229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/>
            <a:r>
              <a:rPr lang="it-IT">
                <a:solidFill>
                  <a:srgbClr val="00CC99"/>
                </a:solidFill>
                <a:latin typeface="Times New Roman" pitchFamily="18" charset="0"/>
              </a:rPr>
              <a:t>Chiari 11 maggio 2013</a:t>
            </a:r>
          </a:p>
        </p:txBody>
      </p:sp>
      <p:pic>
        <p:nvPicPr>
          <p:cNvPr id="17415" name="Picture 19" descr="MellinoMellinitipograf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941888"/>
            <a:ext cx="13430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2891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it-IT" b="1" smtClean="0">
                <a:solidFill>
                  <a:schemeClr val="accent2"/>
                </a:solidFill>
              </a:rPr>
              <a:t>Nodulo polmonare: definizione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3454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000" b="1" smtClean="0"/>
              <a:t>Il Nodulo Polmonare </a:t>
            </a:r>
            <a:endParaRPr lang="it-IT" sz="20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smtClean="0"/>
              <a:t>     è radiologicamente definito come una lesione intraparenchimale, circondata da parenchima aerato con </a:t>
            </a:r>
            <a:r>
              <a:rPr lang="it-IT" sz="2000" b="1" smtClean="0">
                <a:sym typeface="Symbol" pitchFamily="18" charset="2"/>
              </a:rPr>
              <a:t></a:t>
            </a:r>
            <a:r>
              <a:rPr lang="en-GB" sz="2000" b="1" smtClean="0"/>
              <a:t> </a:t>
            </a:r>
            <a:r>
              <a:rPr lang="it-IT" sz="2000" b="1" smtClean="0"/>
              <a:t>&lt; </a:t>
            </a:r>
            <a:r>
              <a:rPr lang="en-GB" sz="2000" b="1" smtClean="0"/>
              <a:t>3 cm</a:t>
            </a:r>
            <a:r>
              <a:rPr lang="en-GB" sz="2000" smtClean="0"/>
              <a:t> </a:t>
            </a:r>
            <a:r>
              <a:rPr lang="it-IT" sz="2000" smtClean="0"/>
              <a:t> non associato ad atelettasia, adenopatie mediastiniche o lesioni satellitari</a:t>
            </a:r>
            <a:r>
              <a:rPr lang="en-GB" sz="200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smtClean="0"/>
              <a:t> </a:t>
            </a:r>
            <a:endParaRPr lang="it-IT" sz="2000" smtClean="0"/>
          </a:p>
          <a:p>
            <a:pPr>
              <a:lnSpc>
                <a:spcPct val="80000"/>
              </a:lnSpc>
            </a:pPr>
            <a:r>
              <a:rPr lang="it-IT" sz="2000" smtClean="0"/>
              <a:t>Lesioni con </a:t>
            </a:r>
            <a:r>
              <a:rPr lang="it-IT" sz="2000" b="1" smtClean="0">
                <a:sym typeface="Symbol" pitchFamily="18" charset="2"/>
              </a:rPr>
              <a:t></a:t>
            </a:r>
            <a:r>
              <a:rPr lang="en-GB" sz="2000" b="1" smtClean="0"/>
              <a:t> </a:t>
            </a:r>
            <a:r>
              <a:rPr lang="it-IT" sz="2000" b="1" smtClean="0"/>
              <a:t>&gt; </a:t>
            </a:r>
            <a:r>
              <a:rPr lang="en-GB" sz="2000" b="1" smtClean="0"/>
              <a:t>3 cm</a:t>
            </a:r>
            <a:r>
              <a:rPr lang="en-GB" sz="2000" smtClean="0"/>
              <a:t> </a:t>
            </a:r>
            <a:r>
              <a:rPr lang="it-IT" sz="2000" smtClean="0"/>
              <a:t>sono definite masse polmonari</a:t>
            </a:r>
            <a:r>
              <a:rPr lang="en-GB" sz="2000" smtClean="0"/>
              <a:t>.</a:t>
            </a:r>
          </a:p>
          <a:p>
            <a:pPr>
              <a:lnSpc>
                <a:spcPct val="80000"/>
              </a:lnSpc>
            </a:pPr>
            <a:endParaRPr lang="en-GB" sz="2000" smtClean="0"/>
          </a:p>
          <a:p>
            <a:pPr>
              <a:lnSpc>
                <a:spcPct val="80000"/>
              </a:lnSpc>
            </a:pPr>
            <a:r>
              <a:rPr lang="it-IT" sz="2000" smtClean="0"/>
              <a:t>Lesioni con </a:t>
            </a:r>
            <a:r>
              <a:rPr lang="it-IT" sz="2000" b="1" smtClean="0">
                <a:sym typeface="Symbol" pitchFamily="18" charset="2"/>
              </a:rPr>
              <a:t></a:t>
            </a:r>
            <a:r>
              <a:rPr lang="en-GB" sz="2000" b="1" smtClean="0"/>
              <a:t> </a:t>
            </a:r>
            <a:r>
              <a:rPr lang="it-IT" sz="2000" b="1" smtClean="0"/>
              <a:t>&lt; </a:t>
            </a:r>
            <a:r>
              <a:rPr lang="en-GB" sz="2000" b="1" smtClean="0"/>
              <a:t>0,5 cm</a:t>
            </a:r>
            <a:r>
              <a:rPr lang="en-GB" sz="2000" smtClean="0"/>
              <a:t> </a:t>
            </a:r>
            <a:r>
              <a:rPr lang="it-IT" sz="2000" smtClean="0"/>
              <a:t>sono definite micronoduli</a:t>
            </a:r>
            <a:r>
              <a:rPr lang="en-GB" sz="2000" smtClean="0"/>
              <a:t>.</a:t>
            </a:r>
          </a:p>
          <a:p>
            <a:pPr>
              <a:lnSpc>
                <a:spcPct val="80000"/>
              </a:lnSpc>
            </a:pPr>
            <a:endParaRPr lang="it-IT" sz="2000" smtClean="0"/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323850" y="5949950"/>
            <a:ext cx="8561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it-IT" sz="2000" b="1">
                <a:solidFill>
                  <a:srgbClr val="FFFFFF"/>
                </a:solidFill>
                <a:latin typeface="Times New Roman" pitchFamily="18" charset="0"/>
              </a:rPr>
              <a:t>(</a:t>
            </a:r>
            <a:r>
              <a:rPr lang="it-IT" sz="2000" b="1">
                <a:solidFill>
                  <a:srgbClr val="000000"/>
                </a:solidFill>
                <a:latin typeface="Times New Roman" pitchFamily="18" charset="0"/>
              </a:rPr>
              <a:t>Tom BB et Al. : </a:t>
            </a:r>
            <a:r>
              <a:rPr lang="ja-JP" altLang="it-IT" sz="2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“</a:t>
            </a:r>
            <a:r>
              <a:rPr lang="it-IT" altLang="ja-JP" sz="2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The Solitary Pulmonary Nodule</a:t>
            </a:r>
            <a:r>
              <a:rPr lang="ja-JP" altLang="it-IT" sz="2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”</a:t>
            </a:r>
            <a:r>
              <a:rPr lang="it-IT" altLang="ja-JP" sz="2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Chest 2003; 123:89-96 S.)</a:t>
            </a:r>
          </a:p>
        </p:txBody>
      </p:sp>
      <p:pic>
        <p:nvPicPr>
          <p:cNvPr id="18436" name="Picture 5" descr="DSCN2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16113"/>
            <a:ext cx="4030662" cy="3414712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701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0" y="11588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rgbClr val="3333CC"/>
                </a:solidFill>
                <a:ea typeface="ＭＳ Ｐゴシック" pitchFamily="34" charset="-128"/>
              </a:rPr>
              <a:t>CRITERI CLINICI PER LA DIFFERENZIAZIONE DEI NODULI POLMONARI</a:t>
            </a:r>
          </a:p>
        </p:txBody>
      </p:sp>
      <p:pic>
        <p:nvPicPr>
          <p:cNvPr id="19458" name="Picture 6" descr="sap1"/>
          <p:cNvPicPr>
            <a:picLocks noChangeAspect="1" noChangeArrowheads="1"/>
          </p:cNvPicPr>
          <p:nvPr/>
        </p:nvPicPr>
        <p:blipFill>
          <a:blip r:embed="rId2"/>
          <a:srcRect t="51633" r="53635" b="534"/>
          <a:stretch>
            <a:fillRect/>
          </a:stretch>
        </p:blipFill>
        <p:spPr bwMode="auto">
          <a:xfrm>
            <a:off x="6156325" y="3933825"/>
            <a:ext cx="26955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395288" y="1660525"/>
            <a:ext cx="547211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Età 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Anamnesi: fumo, lavoro, esposizione a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   infezioni granulomatose, pregresse neoplasie,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   malattie in atto, …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Sintomi: d</a:t>
            </a:r>
            <a:r>
              <a:rPr lang="ja-JP" altLang="it-IT" b="1">
                <a:solidFill>
                  <a:srgbClr val="000000"/>
                </a:solidFill>
                <a:ea typeface="ＭＳ Ｐゴシック" pitchFamily="34" charset="-128"/>
              </a:rPr>
              <a:t>’</a:t>
            </a:r>
            <a:r>
              <a:rPr lang="it-IT" altLang="ja-JP" b="1">
                <a:solidFill>
                  <a:srgbClr val="000000"/>
                </a:solidFill>
                <a:ea typeface="ＭＳ Ｐゴシック" pitchFamily="34" charset="-128"/>
              </a:rPr>
              <a:t>organo (emoftoe, tosse, ...)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                   generali  (calo ponderale, astenia,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                                   febbre, sindromi paraneo-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                                   plastiche, …)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Ø"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Documentazione radiologica precedente: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   Nodulo già presente in indagini precedenti ed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   aumentato?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   Nodulo già presente e stabile da più di due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it-IT" b="1">
                <a:solidFill>
                  <a:srgbClr val="000000"/>
                </a:solidFill>
                <a:ea typeface="ＭＳ Ｐゴシック" pitchFamily="34" charset="-128"/>
              </a:rPr>
              <a:t>    anni?</a:t>
            </a:r>
          </a:p>
        </p:txBody>
      </p:sp>
      <p:pic>
        <p:nvPicPr>
          <p:cNvPr id="19460" name="Picture 8" descr="sa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196975"/>
            <a:ext cx="272732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5391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1143000" y="2092325"/>
            <a:ext cx="6629400" cy="3444875"/>
          </a:xfrm>
          <a:prstGeom prst="rect">
            <a:avLst/>
          </a:prstGeom>
          <a:gradFill rotWithShape="0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2000" b="1">
                <a:solidFill>
                  <a:srgbClr val="FFFF00"/>
                </a:solidFill>
                <a:latin typeface="Comic Sans MS" pitchFamily="66" charset="0"/>
              </a:rPr>
              <a:t>Le dimensioni del nodulo polmonare sono un buon indicatore della possibilità che si tratti di un nodulo neoplastico. </a:t>
            </a:r>
            <a:endParaRPr lang="it-IT" sz="2000" b="1">
              <a:solidFill>
                <a:srgbClr val="FFFF00"/>
              </a:solidFill>
              <a:latin typeface="Comic Sans MS" pitchFamily="66" charset="0"/>
            </a:endParaRPr>
          </a:p>
          <a:p>
            <a:pPr algn="ctr" defTabSz="914400">
              <a:spcBef>
                <a:spcPct val="50000"/>
              </a:spcBef>
            </a:pPr>
            <a:r>
              <a:rPr lang="en-GB" sz="2000" b="1">
                <a:solidFill>
                  <a:srgbClr val="FFFF00"/>
                </a:solidFill>
                <a:latin typeface="Comic Sans MS" pitchFamily="66" charset="0"/>
              </a:rPr>
              <a:t>La maggior parte dei noduli di </a:t>
            </a:r>
            <a:r>
              <a:rPr lang="en-GB" sz="2000" b="1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 &gt; 2 cm sono maligni, in confronto al 50% di malignità di tutti i noduli di  &lt; 2 cm</a:t>
            </a:r>
            <a:r>
              <a:rPr lang="it-IT" sz="2000">
                <a:solidFill>
                  <a:srgbClr val="00CC99"/>
                </a:solidFill>
                <a:latin typeface="Comic Sans MS" pitchFamily="66" charset="0"/>
              </a:rPr>
              <a:t>*</a:t>
            </a:r>
            <a:r>
              <a:rPr lang="it-IT" sz="2000">
                <a:solidFill>
                  <a:srgbClr val="FFFF00"/>
                </a:solidFill>
                <a:latin typeface="Comic Sans MS" pitchFamily="66" charset="0"/>
              </a:rPr>
              <a:t>.</a:t>
            </a:r>
            <a:r>
              <a:rPr lang="en-GB" sz="2000">
                <a:solidFill>
                  <a:srgbClr val="FFFFFF"/>
                </a:solidFill>
                <a:latin typeface="Comic Sans MS" pitchFamily="66" charset="0"/>
              </a:rPr>
              <a:t> </a:t>
            </a:r>
            <a:endParaRPr lang="it-IT" sz="2000">
              <a:solidFill>
                <a:srgbClr val="FFFFFF"/>
              </a:solidFill>
              <a:latin typeface="Comic Sans MS" pitchFamily="66" charset="0"/>
            </a:endParaRPr>
          </a:p>
          <a:p>
            <a:pPr algn="just" defTabSz="914400">
              <a:spcBef>
                <a:spcPct val="50000"/>
              </a:spcBef>
            </a:pPr>
            <a:r>
              <a:rPr lang="en-GB" sz="2000" b="1">
                <a:solidFill>
                  <a:srgbClr val="FFFFFF"/>
                </a:solidFill>
                <a:latin typeface="Comic Sans MS" pitchFamily="66" charset="0"/>
              </a:rPr>
              <a:t>La incidenza di malignità nelle lesioni di</a:t>
            </a:r>
            <a:r>
              <a:rPr lang="en-GB" sz="2000" b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0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</a:t>
            </a:r>
            <a:r>
              <a:rPr lang="en-GB" sz="2000" b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2000" b="1">
                <a:solidFill>
                  <a:srgbClr val="FF0000"/>
                </a:solidFill>
                <a:latin typeface="Comic Sans MS" pitchFamily="66" charset="0"/>
              </a:rPr>
              <a:t>&gt;</a:t>
            </a:r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 3 cm</a:t>
            </a:r>
            <a:r>
              <a:rPr lang="en-GB" sz="2000" b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000" b="1">
                <a:solidFill>
                  <a:srgbClr val="FFFFFF"/>
                </a:solidFill>
                <a:latin typeface="Comic Sans MS" pitchFamily="66" charset="0"/>
              </a:rPr>
              <a:t>è</a:t>
            </a:r>
            <a:r>
              <a:rPr lang="en-GB" sz="2000" b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000" b="1">
                <a:solidFill>
                  <a:srgbClr val="FFFFFF"/>
                </a:solidFill>
                <a:latin typeface="Comic Sans MS" pitchFamily="66" charset="0"/>
              </a:rPr>
              <a:t>così elevata che queste lesioni dovrebbero tutte essere asportate chirurgicamente se non vi sono controindicazioni.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304800"/>
            <a:ext cx="5295900" cy="1195388"/>
            <a:chOff x="192" y="192"/>
            <a:chExt cx="3336" cy="753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92"/>
              <a:ext cx="3336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4"/>
            <a:srcRect l="1418" t="17049" r="2834" b="11365"/>
            <a:stretch>
              <a:fillRect/>
            </a:stretch>
          </p:blipFill>
          <p:spPr bwMode="auto">
            <a:xfrm>
              <a:off x="1930" y="768"/>
              <a:ext cx="157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622300" y="5743575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2000">
                <a:solidFill>
                  <a:srgbClr val="000000"/>
                </a:solidFill>
                <a:latin typeface="Comic Sans MS" pitchFamily="66" charset="0"/>
              </a:rPr>
              <a:t>*</a:t>
            </a: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Shure D, Fedullo PF. Transbronchial needle aspiration of</a:t>
            </a:r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peripheral masses. Am Rev Respir Dis 1983; 728:1090–1092</a:t>
            </a:r>
          </a:p>
        </p:txBody>
      </p:sp>
    </p:spTree>
    <p:extLst>
      <p:ext uri="{BB962C8B-B14F-4D97-AF65-F5344CB8AC3E}">
        <p14:creationId xmlns:p14="http://schemas.microsoft.com/office/powerpoint/2010/main" val="1672127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5"/>
          <p:cNvSpPr txBox="1">
            <a:spLocks noChangeArrowheads="1"/>
          </p:cNvSpPr>
          <p:nvPr/>
        </p:nvSpPr>
        <p:spPr bwMode="auto">
          <a:xfrm>
            <a:off x="152400" y="6172200"/>
            <a:ext cx="7467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1400">
                <a:solidFill>
                  <a:srgbClr val="00CC99"/>
                </a:solidFill>
                <a:latin typeface="Comic Sans MS" pitchFamily="66" charset="0"/>
                <a:cs typeface="Times New Roman" pitchFamily="18" charset="0"/>
              </a:rPr>
              <a:t>Lillington GA. Management of solitary pulmonary nodules:</a:t>
            </a:r>
            <a:r>
              <a:rPr lang="it-IT" sz="1400">
                <a:solidFill>
                  <a:srgbClr val="00CC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400">
                <a:solidFill>
                  <a:srgbClr val="00CC99"/>
                </a:solidFill>
                <a:latin typeface="Comic Sans MS" pitchFamily="66" charset="0"/>
                <a:cs typeface="Times New Roman" pitchFamily="18" charset="0"/>
              </a:rPr>
              <a:t>how to decide when resection is required. Postgrad Med</a:t>
            </a:r>
            <a:r>
              <a:rPr lang="it-IT" sz="1400">
                <a:solidFill>
                  <a:srgbClr val="00CC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1400">
                <a:solidFill>
                  <a:srgbClr val="00CC99"/>
                </a:solidFill>
                <a:latin typeface="Comic Sans MS" pitchFamily="66" charset="0"/>
                <a:cs typeface="Times New Roman" pitchFamily="18" charset="0"/>
              </a:rPr>
              <a:t>1997; 101:145–150</a:t>
            </a:r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1905000" y="2436813"/>
            <a:ext cx="5181600" cy="2782887"/>
          </a:xfrm>
          <a:prstGeom prst="rect">
            <a:avLst/>
          </a:prstGeom>
          <a:gradFill rotWithShape="0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endParaRPr lang="it-IT" sz="900">
              <a:solidFill>
                <a:srgbClr val="FFFFFF"/>
              </a:solidFill>
              <a:latin typeface="Comic Sans MS" pitchFamily="66" charset="0"/>
            </a:endParaRPr>
          </a:p>
          <a:p>
            <a:pPr algn="ctr" defTabSz="914400">
              <a:spcBef>
                <a:spcPct val="50000"/>
              </a:spcBef>
            </a:pPr>
            <a:r>
              <a:rPr lang="en-GB" sz="2800">
                <a:solidFill>
                  <a:srgbClr val="FFFF00"/>
                </a:solidFill>
                <a:latin typeface="Comic Sans MS" pitchFamily="66" charset="0"/>
              </a:rPr>
              <a:t>In generale tutti i noduli polmonari solitari dovrebbero essere considerati maligni fino a dimostrazione del contrario</a:t>
            </a:r>
          </a:p>
          <a:p>
            <a:pPr algn="ctr" defTabSz="914400">
              <a:spcBef>
                <a:spcPct val="50000"/>
              </a:spcBef>
            </a:pPr>
            <a:endParaRPr lang="en-GB" sz="90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47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609600" y="2984500"/>
            <a:ext cx="7924800" cy="2962275"/>
          </a:xfrm>
          <a:prstGeom prst="rect">
            <a:avLst/>
          </a:prstGeom>
          <a:gradFill rotWithShape="0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endParaRPr lang="it-IT" sz="2000" b="1">
              <a:solidFill>
                <a:srgbClr val="FFFF00"/>
              </a:solidFill>
              <a:latin typeface="Comic Sans MS" pitchFamily="66" charset="0"/>
            </a:endParaRPr>
          </a:p>
          <a:p>
            <a:pPr algn="ctr" defTabSz="914400">
              <a:spcBef>
                <a:spcPct val="50000"/>
              </a:spcBef>
            </a:pPr>
            <a:r>
              <a:rPr lang="it-IT" sz="2800" b="1">
                <a:solidFill>
                  <a:srgbClr val="FFFF00"/>
                </a:solidFill>
                <a:latin typeface="Comic Sans MS" pitchFamily="66" charset="0"/>
              </a:rPr>
              <a:t>E’ ancora attuale la definizione  </a:t>
            </a:r>
          </a:p>
          <a:p>
            <a:pPr algn="ctr" defTabSz="914400">
              <a:spcBef>
                <a:spcPct val="50000"/>
              </a:spcBef>
            </a:pPr>
            <a:r>
              <a:rPr lang="it-IT" sz="2800" b="1">
                <a:solidFill>
                  <a:srgbClr val="FFFF00"/>
                </a:solidFill>
                <a:latin typeface="Comic Sans MS" pitchFamily="66" charset="0"/>
              </a:rPr>
              <a:t>di </a:t>
            </a:r>
          </a:p>
          <a:p>
            <a:pPr algn="ctr" defTabSz="914400">
              <a:spcBef>
                <a:spcPct val="50000"/>
              </a:spcBef>
            </a:pPr>
            <a:r>
              <a:rPr lang="it-IT" sz="2800" b="1">
                <a:solidFill>
                  <a:srgbClr val="FFFF00"/>
                </a:solidFill>
                <a:latin typeface="Comic Sans MS" pitchFamily="66" charset="0"/>
              </a:rPr>
              <a:t>“Nodulo Solitario Polmonare”?</a:t>
            </a:r>
          </a:p>
          <a:p>
            <a:pPr algn="ctr" defTabSz="914400">
              <a:spcBef>
                <a:spcPct val="50000"/>
              </a:spcBef>
            </a:pPr>
            <a:endParaRPr lang="en-GB" sz="2800" b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it-IT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Nodulo Polmonare Solitario</a:t>
            </a:r>
            <a:endParaRPr lang="en-GB" sz="32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362700" y="1036638"/>
            <a:ext cx="1687513" cy="1697037"/>
            <a:chOff x="3704" y="837"/>
            <a:chExt cx="903" cy="885"/>
          </a:xfrm>
        </p:grpSpPr>
        <p:sp>
          <p:nvSpPr>
            <p:cNvPr id="24580" name="Freeform 8"/>
            <p:cNvSpPr>
              <a:spLocks/>
            </p:cNvSpPr>
            <p:nvPr/>
          </p:nvSpPr>
          <p:spPr bwMode="auto">
            <a:xfrm>
              <a:off x="3966" y="997"/>
              <a:ext cx="366" cy="568"/>
            </a:xfrm>
            <a:custGeom>
              <a:avLst/>
              <a:gdLst>
                <a:gd name="T0" fmla="*/ 16 w 730"/>
                <a:gd name="T1" fmla="*/ 19 h 1136"/>
                <a:gd name="T2" fmla="*/ 21 w 730"/>
                <a:gd name="T3" fmla="*/ 14 h 1136"/>
                <a:gd name="T4" fmla="*/ 29 w 730"/>
                <a:gd name="T5" fmla="*/ 18 h 1136"/>
                <a:gd name="T6" fmla="*/ 28 w 730"/>
                <a:gd name="T7" fmla="*/ 25 h 1136"/>
                <a:gd name="T8" fmla="*/ 18 w 730"/>
                <a:gd name="T9" fmla="*/ 31 h 1136"/>
                <a:gd name="T10" fmla="*/ 16 w 730"/>
                <a:gd name="T11" fmla="*/ 49 h 1136"/>
                <a:gd name="T12" fmla="*/ 18 w 730"/>
                <a:gd name="T13" fmla="*/ 54 h 1136"/>
                <a:gd name="T14" fmla="*/ 15 w 730"/>
                <a:gd name="T15" fmla="*/ 60 h 1136"/>
                <a:gd name="T16" fmla="*/ 16 w 730"/>
                <a:gd name="T17" fmla="*/ 68 h 1136"/>
                <a:gd name="T18" fmla="*/ 23 w 730"/>
                <a:gd name="T19" fmla="*/ 71 h 1136"/>
                <a:gd name="T20" fmla="*/ 32 w 730"/>
                <a:gd name="T21" fmla="*/ 69 h 1136"/>
                <a:gd name="T22" fmla="*/ 35 w 730"/>
                <a:gd name="T23" fmla="*/ 60 h 1136"/>
                <a:gd name="T24" fmla="*/ 31 w 730"/>
                <a:gd name="T25" fmla="*/ 53 h 1136"/>
                <a:gd name="T26" fmla="*/ 35 w 730"/>
                <a:gd name="T27" fmla="*/ 49 h 1136"/>
                <a:gd name="T28" fmla="*/ 35 w 730"/>
                <a:gd name="T29" fmla="*/ 40 h 1136"/>
                <a:gd name="T30" fmla="*/ 45 w 730"/>
                <a:gd name="T31" fmla="*/ 31 h 1136"/>
                <a:gd name="T32" fmla="*/ 46 w 730"/>
                <a:gd name="T33" fmla="*/ 19 h 1136"/>
                <a:gd name="T34" fmla="*/ 40 w 730"/>
                <a:gd name="T35" fmla="*/ 6 h 1136"/>
                <a:gd name="T36" fmla="*/ 27 w 730"/>
                <a:gd name="T37" fmla="*/ 0 h 1136"/>
                <a:gd name="T38" fmla="*/ 12 w 730"/>
                <a:gd name="T39" fmla="*/ 3 h 1136"/>
                <a:gd name="T40" fmla="*/ 4 w 730"/>
                <a:gd name="T41" fmla="*/ 11 h 1136"/>
                <a:gd name="T42" fmla="*/ 0 w 730"/>
                <a:gd name="T43" fmla="*/ 24 h 1136"/>
                <a:gd name="T44" fmla="*/ 1 w 730"/>
                <a:gd name="T45" fmla="*/ 31 h 1136"/>
                <a:gd name="T46" fmla="*/ 16 w 730"/>
                <a:gd name="T47" fmla="*/ 30 h 1136"/>
                <a:gd name="T48" fmla="*/ 16 w 730"/>
                <a:gd name="T49" fmla="*/ 19 h 1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30"/>
                <a:gd name="T76" fmla="*/ 0 h 1136"/>
                <a:gd name="T77" fmla="*/ 730 w 730"/>
                <a:gd name="T78" fmla="*/ 1136 h 1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30" h="1136">
                  <a:moveTo>
                    <a:pt x="249" y="306"/>
                  </a:moveTo>
                  <a:lnTo>
                    <a:pt x="322" y="230"/>
                  </a:lnTo>
                  <a:lnTo>
                    <a:pt x="452" y="278"/>
                  </a:lnTo>
                  <a:lnTo>
                    <a:pt x="441" y="406"/>
                  </a:lnTo>
                  <a:lnTo>
                    <a:pt x="283" y="506"/>
                  </a:lnTo>
                  <a:lnTo>
                    <a:pt x="255" y="787"/>
                  </a:lnTo>
                  <a:lnTo>
                    <a:pt x="283" y="875"/>
                  </a:lnTo>
                  <a:lnTo>
                    <a:pt x="232" y="973"/>
                  </a:lnTo>
                  <a:lnTo>
                    <a:pt x="243" y="1073"/>
                  </a:lnTo>
                  <a:lnTo>
                    <a:pt x="354" y="1136"/>
                  </a:lnTo>
                  <a:lnTo>
                    <a:pt x="498" y="1090"/>
                  </a:lnTo>
                  <a:lnTo>
                    <a:pt x="544" y="973"/>
                  </a:lnTo>
                  <a:lnTo>
                    <a:pt x="487" y="862"/>
                  </a:lnTo>
                  <a:lnTo>
                    <a:pt x="550" y="799"/>
                  </a:lnTo>
                  <a:lnTo>
                    <a:pt x="550" y="644"/>
                  </a:lnTo>
                  <a:lnTo>
                    <a:pt x="713" y="511"/>
                  </a:lnTo>
                  <a:lnTo>
                    <a:pt x="730" y="312"/>
                  </a:lnTo>
                  <a:lnTo>
                    <a:pt x="625" y="98"/>
                  </a:lnTo>
                  <a:lnTo>
                    <a:pt x="418" y="0"/>
                  </a:lnTo>
                  <a:lnTo>
                    <a:pt x="186" y="63"/>
                  </a:lnTo>
                  <a:lnTo>
                    <a:pt x="51" y="191"/>
                  </a:lnTo>
                  <a:lnTo>
                    <a:pt x="0" y="389"/>
                  </a:lnTo>
                  <a:lnTo>
                    <a:pt x="5" y="506"/>
                  </a:lnTo>
                  <a:lnTo>
                    <a:pt x="243" y="492"/>
                  </a:lnTo>
                  <a:lnTo>
                    <a:pt x="249" y="3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it-IT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704" y="837"/>
              <a:ext cx="903" cy="885"/>
              <a:chOff x="3696" y="837"/>
              <a:chExt cx="903" cy="885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3696" y="837"/>
                <a:ext cx="903" cy="885"/>
                <a:chOff x="3696" y="837"/>
                <a:chExt cx="903" cy="885"/>
              </a:xfrm>
            </p:grpSpPr>
            <p:sp>
              <p:nvSpPr>
                <p:cNvPr id="24584" name="Freeform 11"/>
                <p:cNvSpPr>
                  <a:spLocks/>
                </p:cNvSpPr>
                <p:nvPr/>
              </p:nvSpPr>
              <p:spPr bwMode="auto">
                <a:xfrm>
                  <a:off x="3987" y="1020"/>
                  <a:ext cx="324" cy="396"/>
                </a:xfrm>
                <a:custGeom>
                  <a:avLst/>
                  <a:gdLst>
                    <a:gd name="T0" fmla="*/ 0 w 648"/>
                    <a:gd name="T1" fmla="*/ 25 h 793"/>
                    <a:gd name="T2" fmla="*/ 5 w 648"/>
                    <a:gd name="T3" fmla="*/ 23 h 793"/>
                    <a:gd name="T4" fmla="*/ 10 w 648"/>
                    <a:gd name="T5" fmla="*/ 25 h 793"/>
                    <a:gd name="T6" fmla="*/ 9 w 648"/>
                    <a:gd name="T7" fmla="*/ 18 h 793"/>
                    <a:gd name="T8" fmla="*/ 11 w 648"/>
                    <a:gd name="T9" fmla="*/ 10 h 793"/>
                    <a:gd name="T10" fmla="*/ 21 w 648"/>
                    <a:gd name="T11" fmla="*/ 7 h 793"/>
                    <a:gd name="T12" fmla="*/ 26 w 648"/>
                    <a:gd name="T13" fmla="*/ 10 h 793"/>
                    <a:gd name="T14" fmla="*/ 31 w 648"/>
                    <a:gd name="T15" fmla="*/ 15 h 793"/>
                    <a:gd name="T16" fmla="*/ 29 w 648"/>
                    <a:gd name="T17" fmla="*/ 24 h 793"/>
                    <a:gd name="T18" fmla="*/ 20 w 648"/>
                    <a:gd name="T19" fmla="*/ 28 h 793"/>
                    <a:gd name="T20" fmla="*/ 18 w 648"/>
                    <a:gd name="T21" fmla="*/ 34 h 793"/>
                    <a:gd name="T22" fmla="*/ 19 w 648"/>
                    <a:gd name="T23" fmla="*/ 41 h 793"/>
                    <a:gd name="T24" fmla="*/ 18 w 648"/>
                    <a:gd name="T25" fmla="*/ 49 h 793"/>
                    <a:gd name="T26" fmla="*/ 26 w 648"/>
                    <a:gd name="T27" fmla="*/ 49 h 793"/>
                    <a:gd name="T28" fmla="*/ 27 w 648"/>
                    <a:gd name="T29" fmla="*/ 43 h 793"/>
                    <a:gd name="T30" fmla="*/ 27 w 648"/>
                    <a:gd name="T31" fmla="*/ 35 h 793"/>
                    <a:gd name="T32" fmla="*/ 33 w 648"/>
                    <a:gd name="T33" fmla="*/ 31 h 793"/>
                    <a:gd name="T34" fmla="*/ 38 w 648"/>
                    <a:gd name="T35" fmla="*/ 29 h 793"/>
                    <a:gd name="T36" fmla="*/ 41 w 648"/>
                    <a:gd name="T37" fmla="*/ 20 h 793"/>
                    <a:gd name="T38" fmla="*/ 38 w 648"/>
                    <a:gd name="T39" fmla="*/ 10 h 793"/>
                    <a:gd name="T40" fmla="*/ 27 w 648"/>
                    <a:gd name="T41" fmla="*/ 0 h 793"/>
                    <a:gd name="T42" fmla="*/ 15 w 648"/>
                    <a:gd name="T43" fmla="*/ 0 h 793"/>
                    <a:gd name="T44" fmla="*/ 5 w 648"/>
                    <a:gd name="T45" fmla="*/ 6 h 793"/>
                    <a:gd name="T46" fmla="*/ 1 w 648"/>
                    <a:gd name="T47" fmla="*/ 14 h 793"/>
                    <a:gd name="T48" fmla="*/ 0 w 648"/>
                    <a:gd name="T49" fmla="*/ 25 h 79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48"/>
                    <a:gd name="T76" fmla="*/ 0 h 793"/>
                    <a:gd name="T77" fmla="*/ 648 w 648"/>
                    <a:gd name="T78" fmla="*/ 793 h 79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48" h="793">
                      <a:moveTo>
                        <a:pt x="0" y="400"/>
                      </a:moveTo>
                      <a:lnTo>
                        <a:pt x="94" y="383"/>
                      </a:lnTo>
                      <a:lnTo>
                        <a:pt x="147" y="400"/>
                      </a:lnTo>
                      <a:lnTo>
                        <a:pt x="144" y="291"/>
                      </a:lnTo>
                      <a:lnTo>
                        <a:pt x="184" y="168"/>
                      </a:lnTo>
                      <a:lnTo>
                        <a:pt x="341" y="122"/>
                      </a:lnTo>
                      <a:lnTo>
                        <a:pt x="416" y="174"/>
                      </a:lnTo>
                      <a:lnTo>
                        <a:pt x="496" y="255"/>
                      </a:lnTo>
                      <a:lnTo>
                        <a:pt x="473" y="394"/>
                      </a:lnTo>
                      <a:lnTo>
                        <a:pt x="324" y="460"/>
                      </a:lnTo>
                      <a:lnTo>
                        <a:pt x="284" y="557"/>
                      </a:lnTo>
                      <a:lnTo>
                        <a:pt x="295" y="657"/>
                      </a:lnTo>
                      <a:lnTo>
                        <a:pt x="276" y="793"/>
                      </a:lnTo>
                      <a:lnTo>
                        <a:pt x="425" y="793"/>
                      </a:lnTo>
                      <a:lnTo>
                        <a:pt x="445" y="691"/>
                      </a:lnTo>
                      <a:lnTo>
                        <a:pt x="433" y="575"/>
                      </a:lnTo>
                      <a:lnTo>
                        <a:pt x="525" y="511"/>
                      </a:lnTo>
                      <a:lnTo>
                        <a:pt x="594" y="477"/>
                      </a:lnTo>
                      <a:lnTo>
                        <a:pt x="648" y="326"/>
                      </a:lnTo>
                      <a:lnTo>
                        <a:pt x="600" y="163"/>
                      </a:lnTo>
                      <a:lnTo>
                        <a:pt x="439" y="0"/>
                      </a:lnTo>
                      <a:lnTo>
                        <a:pt x="241" y="13"/>
                      </a:lnTo>
                      <a:lnTo>
                        <a:pt x="84" y="111"/>
                      </a:lnTo>
                      <a:lnTo>
                        <a:pt x="15" y="234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it-IT" sz="20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4585" name="Freeform 12"/>
                <p:cNvSpPr>
                  <a:spLocks/>
                </p:cNvSpPr>
                <p:nvPr/>
              </p:nvSpPr>
              <p:spPr bwMode="auto">
                <a:xfrm>
                  <a:off x="4105" y="1446"/>
                  <a:ext cx="105" cy="90"/>
                </a:xfrm>
                <a:custGeom>
                  <a:avLst/>
                  <a:gdLst>
                    <a:gd name="T0" fmla="*/ 5 w 209"/>
                    <a:gd name="T1" fmla="*/ 0 h 180"/>
                    <a:gd name="T2" fmla="*/ 1 w 209"/>
                    <a:gd name="T3" fmla="*/ 3 h 180"/>
                    <a:gd name="T4" fmla="*/ 0 w 209"/>
                    <a:gd name="T5" fmla="*/ 7 h 180"/>
                    <a:gd name="T6" fmla="*/ 3 w 209"/>
                    <a:gd name="T7" fmla="*/ 11 h 180"/>
                    <a:gd name="T8" fmla="*/ 11 w 209"/>
                    <a:gd name="T9" fmla="*/ 11 h 180"/>
                    <a:gd name="T10" fmla="*/ 14 w 209"/>
                    <a:gd name="T11" fmla="*/ 6 h 180"/>
                    <a:gd name="T12" fmla="*/ 11 w 209"/>
                    <a:gd name="T13" fmla="*/ 1 h 180"/>
                    <a:gd name="T14" fmla="*/ 5 w 209"/>
                    <a:gd name="T15" fmla="*/ 0 h 1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9"/>
                    <a:gd name="T25" fmla="*/ 0 h 180"/>
                    <a:gd name="T26" fmla="*/ 209 w 209"/>
                    <a:gd name="T27" fmla="*/ 180 h 18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9" h="180">
                      <a:moveTo>
                        <a:pt x="74" y="0"/>
                      </a:moveTo>
                      <a:lnTo>
                        <a:pt x="15" y="33"/>
                      </a:lnTo>
                      <a:lnTo>
                        <a:pt x="0" y="121"/>
                      </a:lnTo>
                      <a:lnTo>
                        <a:pt x="46" y="180"/>
                      </a:lnTo>
                      <a:lnTo>
                        <a:pt x="163" y="180"/>
                      </a:lnTo>
                      <a:lnTo>
                        <a:pt x="209" y="110"/>
                      </a:lnTo>
                      <a:lnTo>
                        <a:pt x="168" y="23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it-IT" sz="20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4586" name="Freeform 13"/>
                <p:cNvSpPr>
                  <a:spLocks/>
                </p:cNvSpPr>
                <p:nvPr/>
              </p:nvSpPr>
              <p:spPr bwMode="auto">
                <a:xfrm>
                  <a:off x="3696" y="837"/>
                  <a:ext cx="903" cy="885"/>
                </a:xfrm>
                <a:custGeom>
                  <a:avLst/>
                  <a:gdLst>
                    <a:gd name="T0" fmla="*/ 71 w 1806"/>
                    <a:gd name="T1" fmla="*/ 0 h 1770"/>
                    <a:gd name="T2" fmla="*/ 48 w 1806"/>
                    <a:gd name="T3" fmla="*/ 1 h 1770"/>
                    <a:gd name="T4" fmla="*/ 30 w 1806"/>
                    <a:gd name="T5" fmla="*/ 6 h 1770"/>
                    <a:gd name="T6" fmla="*/ 14 w 1806"/>
                    <a:gd name="T7" fmla="*/ 18 h 1770"/>
                    <a:gd name="T8" fmla="*/ 6 w 1806"/>
                    <a:gd name="T9" fmla="*/ 34 h 1770"/>
                    <a:gd name="T10" fmla="*/ 2 w 1806"/>
                    <a:gd name="T11" fmla="*/ 51 h 1770"/>
                    <a:gd name="T12" fmla="*/ 0 w 1806"/>
                    <a:gd name="T13" fmla="*/ 67 h 1770"/>
                    <a:gd name="T14" fmla="*/ 8 w 1806"/>
                    <a:gd name="T15" fmla="*/ 79 h 1770"/>
                    <a:gd name="T16" fmla="*/ 18 w 1806"/>
                    <a:gd name="T17" fmla="*/ 96 h 1770"/>
                    <a:gd name="T18" fmla="*/ 41 w 1806"/>
                    <a:gd name="T19" fmla="*/ 109 h 1770"/>
                    <a:gd name="T20" fmla="*/ 62 w 1806"/>
                    <a:gd name="T21" fmla="*/ 111 h 1770"/>
                    <a:gd name="T22" fmla="*/ 78 w 1806"/>
                    <a:gd name="T23" fmla="*/ 107 h 1770"/>
                    <a:gd name="T24" fmla="*/ 88 w 1806"/>
                    <a:gd name="T25" fmla="*/ 101 h 1770"/>
                    <a:gd name="T26" fmla="*/ 98 w 1806"/>
                    <a:gd name="T27" fmla="*/ 98 h 1770"/>
                    <a:gd name="T28" fmla="*/ 102 w 1806"/>
                    <a:gd name="T29" fmla="*/ 89 h 1770"/>
                    <a:gd name="T30" fmla="*/ 110 w 1806"/>
                    <a:gd name="T31" fmla="*/ 74 h 1770"/>
                    <a:gd name="T32" fmla="*/ 113 w 1806"/>
                    <a:gd name="T33" fmla="*/ 57 h 1770"/>
                    <a:gd name="T34" fmla="*/ 111 w 1806"/>
                    <a:gd name="T35" fmla="*/ 38 h 1770"/>
                    <a:gd name="T36" fmla="*/ 104 w 1806"/>
                    <a:gd name="T37" fmla="*/ 19 h 1770"/>
                    <a:gd name="T38" fmla="*/ 94 w 1806"/>
                    <a:gd name="T39" fmla="*/ 12 h 1770"/>
                    <a:gd name="T40" fmla="*/ 83 w 1806"/>
                    <a:gd name="T41" fmla="*/ 2 h 1770"/>
                    <a:gd name="T42" fmla="*/ 77 w 1806"/>
                    <a:gd name="T43" fmla="*/ 18 h 1770"/>
                    <a:gd name="T44" fmla="*/ 91 w 1806"/>
                    <a:gd name="T45" fmla="*/ 28 h 1770"/>
                    <a:gd name="T46" fmla="*/ 97 w 1806"/>
                    <a:gd name="T47" fmla="*/ 37 h 1770"/>
                    <a:gd name="T48" fmla="*/ 101 w 1806"/>
                    <a:gd name="T49" fmla="*/ 50 h 1770"/>
                    <a:gd name="T50" fmla="*/ 97 w 1806"/>
                    <a:gd name="T51" fmla="*/ 70 h 1770"/>
                    <a:gd name="T52" fmla="*/ 88 w 1806"/>
                    <a:gd name="T53" fmla="*/ 85 h 1770"/>
                    <a:gd name="T54" fmla="*/ 79 w 1806"/>
                    <a:gd name="T55" fmla="*/ 90 h 1770"/>
                    <a:gd name="T56" fmla="*/ 69 w 1806"/>
                    <a:gd name="T57" fmla="*/ 95 h 1770"/>
                    <a:gd name="T58" fmla="*/ 54 w 1806"/>
                    <a:gd name="T59" fmla="*/ 96 h 1770"/>
                    <a:gd name="T60" fmla="*/ 36 w 1806"/>
                    <a:gd name="T61" fmla="*/ 93 h 1770"/>
                    <a:gd name="T62" fmla="*/ 22 w 1806"/>
                    <a:gd name="T63" fmla="*/ 78 h 1770"/>
                    <a:gd name="T64" fmla="*/ 15 w 1806"/>
                    <a:gd name="T65" fmla="*/ 68 h 1770"/>
                    <a:gd name="T66" fmla="*/ 15 w 1806"/>
                    <a:gd name="T67" fmla="*/ 52 h 1770"/>
                    <a:gd name="T68" fmla="*/ 19 w 1806"/>
                    <a:gd name="T69" fmla="*/ 38 h 1770"/>
                    <a:gd name="T70" fmla="*/ 28 w 1806"/>
                    <a:gd name="T71" fmla="*/ 27 h 1770"/>
                    <a:gd name="T72" fmla="*/ 33 w 1806"/>
                    <a:gd name="T73" fmla="*/ 20 h 1770"/>
                    <a:gd name="T74" fmla="*/ 45 w 1806"/>
                    <a:gd name="T75" fmla="*/ 17 h 1770"/>
                    <a:gd name="T76" fmla="*/ 57 w 1806"/>
                    <a:gd name="T77" fmla="*/ 12 h 1770"/>
                    <a:gd name="T78" fmla="*/ 77 w 1806"/>
                    <a:gd name="T79" fmla="*/ 18 h 1770"/>
                    <a:gd name="T80" fmla="*/ 83 w 1806"/>
                    <a:gd name="T81" fmla="*/ 2 h 1770"/>
                    <a:gd name="T82" fmla="*/ 71 w 1806"/>
                    <a:gd name="T83" fmla="*/ 0 h 177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06"/>
                    <a:gd name="T127" fmla="*/ 0 h 1770"/>
                    <a:gd name="T128" fmla="*/ 1806 w 1806"/>
                    <a:gd name="T129" fmla="*/ 1770 h 177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06" h="1770">
                      <a:moveTo>
                        <a:pt x="1125" y="0"/>
                      </a:moveTo>
                      <a:lnTo>
                        <a:pt x="767" y="6"/>
                      </a:lnTo>
                      <a:lnTo>
                        <a:pt x="495" y="94"/>
                      </a:lnTo>
                      <a:lnTo>
                        <a:pt x="215" y="274"/>
                      </a:lnTo>
                      <a:lnTo>
                        <a:pt x="86" y="534"/>
                      </a:lnTo>
                      <a:lnTo>
                        <a:pt x="29" y="801"/>
                      </a:lnTo>
                      <a:lnTo>
                        <a:pt x="0" y="1069"/>
                      </a:lnTo>
                      <a:lnTo>
                        <a:pt x="128" y="1264"/>
                      </a:lnTo>
                      <a:lnTo>
                        <a:pt x="286" y="1525"/>
                      </a:lnTo>
                      <a:lnTo>
                        <a:pt x="652" y="1734"/>
                      </a:lnTo>
                      <a:lnTo>
                        <a:pt x="1003" y="1770"/>
                      </a:lnTo>
                      <a:lnTo>
                        <a:pt x="1248" y="1699"/>
                      </a:lnTo>
                      <a:lnTo>
                        <a:pt x="1400" y="1613"/>
                      </a:lnTo>
                      <a:lnTo>
                        <a:pt x="1561" y="1554"/>
                      </a:lnTo>
                      <a:lnTo>
                        <a:pt x="1620" y="1410"/>
                      </a:lnTo>
                      <a:lnTo>
                        <a:pt x="1760" y="1182"/>
                      </a:lnTo>
                      <a:lnTo>
                        <a:pt x="1806" y="912"/>
                      </a:lnTo>
                      <a:lnTo>
                        <a:pt x="1766" y="603"/>
                      </a:lnTo>
                      <a:lnTo>
                        <a:pt x="1655" y="297"/>
                      </a:lnTo>
                      <a:lnTo>
                        <a:pt x="1503" y="180"/>
                      </a:lnTo>
                      <a:lnTo>
                        <a:pt x="1317" y="29"/>
                      </a:lnTo>
                      <a:lnTo>
                        <a:pt x="1219" y="274"/>
                      </a:lnTo>
                      <a:lnTo>
                        <a:pt x="1455" y="446"/>
                      </a:lnTo>
                      <a:lnTo>
                        <a:pt x="1547" y="592"/>
                      </a:lnTo>
                      <a:lnTo>
                        <a:pt x="1603" y="793"/>
                      </a:lnTo>
                      <a:lnTo>
                        <a:pt x="1538" y="1119"/>
                      </a:lnTo>
                      <a:lnTo>
                        <a:pt x="1400" y="1356"/>
                      </a:lnTo>
                      <a:lnTo>
                        <a:pt x="1260" y="1433"/>
                      </a:lnTo>
                      <a:lnTo>
                        <a:pt x="1102" y="1508"/>
                      </a:lnTo>
                      <a:lnTo>
                        <a:pt x="849" y="1536"/>
                      </a:lnTo>
                      <a:lnTo>
                        <a:pt x="569" y="1479"/>
                      </a:lnTo>
                      <a:lnTo>
                        <a:pt x="349" y="1236"/>
                      </a:lnTo>
                      <a:lnTo>
                        <a:pt x="249" y="1073"/>
                      </a:lnTo>
                      <a:lnTo>
                        <a:pt x="243" y="818"/>
                      </a:lnTo>
                      <a:lnTo>
                        <a:pt x="297" y="603"/>
                      </a:lnTo>
                      <a:lnTo>
                        <a:pt x="441" y="423"/>
                      </a:lnTo>
                      <a:lnTo>
                        <a:pt x="521" y="308"/>
                      </a:lnTo>
                      <a:lnTo>
                        <a:pt x="715" y="261"/>
                      </a:lnTo>
                      <a:lnTo>
                        <a:pt x="922" y="186"/>
                      </a:lnTo>
                      <a:lnTo>
                        <a:pt x="1219" y="274"/>
                      </a:lnTo>
                      <a:lnTo>
                        <a:pt x="1317" y="29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it-IT" sz="20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4583" name="Freeform 14"/>
              <p:cNvSpPr>
                <a:spLocks/>
              </p:cNvSpPr>
              <p:nvPr/>
            </p:nvSpPr>
            <p:spPr bwMode="auto">
              <a:xfrm>
                <a:off x="3722" y="851"/>
                <a:ext cx="855" cy="850"/>
              </a:xfrm>
              <a:custGeom>
                <a:avLst/>
                <a:gdLst>
                  <a:gd name="T0" fmla="*/ 57 w 1710"/>
                  <a:gd name="T1" fmla="*/ 8 h 1699"/>
                  <a:gd name="T2" fmla="*/ 46 w 1710"/>
                  <a:gd name="T3" fmla="*/ 8 h 1699"/>
                  <a:gd name="T4" fmla="*/ 27 w 1710"/>
                  <a:gd name="T5" fmla="*/ 15 h 1699"/>
                  <a:gd name="T6" fmla="*/ 17 w 1710"/>
                  <a:gd name="T7" fmla="*/ 28 h 1699"/>
                  <a:gd name="T8" fmla="*/ 11 w 1710"/>
                  <a:gd name="T9" fmla="*/ 44 h 1699"/>
                  <a:gd name="T10" fmla="*/ 7 w 1710"/>
                  <a:gd name="T11" fmla="*/ 57 h 1699"/>
                  <a:gd name="T12" fmla="*/ 14 w 1710"/>
                  <a:gd name="T13" fmla="*/ 77 h 1699"/>
                  <a:gd name="T14" fmla="*/ 24 w 1710"/>
                  <a:gd name="T15" fmla="*/ 84 h 1699"/>
                  <a:gd name="T16" fmla="*/ 29 w 1710"/>
                  <a:gd name="T17" fmla="*/ 92 h 1699"/>
                  <a:gd name="T18" fmla="*/ 43 w 1710"/>
                  <a:gd name="T19" fmla="*/ 96 h 1699"/>
                  <a:gd name="T20" fmla="*/ 55 w 1710"/>
                  <a:gd name="T21" fmla="*/ 99 h 1699"/>
                  <a:gd name="T22" fmla="*/ 80 w 1710"/>
                  <a:gd name="T23" fmla="*/ 91 h 1699"/>
                  <a:gd name="T24" fmla="*/ 95 w 1710"/>
                  <a:gd name="T25" fmla="*/ 76 h 1699"/>
                  <a:gd name="T26" fmla="*/ 100 w 1710"/>
                  <a:gd name="T27" fmla="*/ 56 h 1699"/>
                  <a:gd name="T28" fmla="*/ 100 w 1710"/>
                  <a:gd name="T29" fmla="*/ 40 h 1699"/>
                  <a:gd name="T30" fmla="*/ 93 w 1710"/>
                  <a:gd name="T31" fmla="*/ 28 h 1699"/>
                  <a:gd name="T32" fmla="*/ 84 w 1710"/>
                  <a:gd name="T33" fmla="*/ 16 h 1699"/>
                  <a:gd name="T34" fmla="*/ 57 w 1710"/>
                  <a:gd name="T35" fmla="*/ 8 h 1699"/>
                  <a:gd name="T36" fmla="*/ 56 w 1710"/>
                  <a:gd name="T37" fmla="*/ 0 h 1699"/>
                  <a:gd name="T38" fmla="*/ 69 w 1710"/>
                  <a:gd name="T39" fmla="*/ 2 h 1699"/>
                  <a:gd name="T40" fmla="*/ 84 w 1710"/>
                  <a:gd name="T41" fmla="*/ 7 h 1699"/>
                  <a:gd name="T42" fmla="*/ 92 w 1710"/>
                  <a:gd name="T43" fmla="*/ 16 h 1699"/>
                  <a:gd name="T44" fmla="*/ 102 w 1710"/>
                  <a:gd name="T45" fmla="*/ 26 h 1699"/>
                  <a:gd name="T46" fmla="*/ 107 w 1710"/>
                  <a:gd name="T47" fmla="*/ 49 h 1699"/>
                  <a:gd name="T48" fmla="*/ 106 w 1710"/>
                  <a:gd name="T49" fmla="*/ 65 h 1699"/>
                  <a:gd name="T50" fmla="*/ 100 w 1710"/>
                  <a:gd name="T51" fmla="*/ 79 h 1699"/>
                  <a:gd name="T52" fmla="*/ 90 w 1710"/>
                  <a:gd name="T53" fmla="*/ 92 h 1699"/>
                  <a:gd name="T54" fmla="*/ 68 w 1710"/>
                  <a:gd name="T55" fmla="*/ 103 h 1699"/>
                  <a:gd name="T56" fmla="*/ 51 w 1710"/>
                  <a:gd name="T57" fmla="*/ 107 h 1699"/>
                  <a:gd name="T58" fmla="*/ 33 w 1710"/>
                  <a:gd name="T59" fmla="*/ 102 h 1699"/>
                  <a:gd name="T60" fmla="*/ 13 w 1710"/>
                  <a:gd name="T61" fmla="*/ 85 h 1699"/>
                  <a:gd name="T62" fmla="*/ 0 w 1710"/>
                  <a:gd name="T63" fmla="*/ 57 h 1699"/>
                  <a:gd name="T64" fmla="*/ 5 w 1710"/>
                  <a:gd name="T65" fmla="*/ 39 h 1699"/>
                  <a:gd name="T66" fmla="*/ 8 w 1710"/>
                  <a:gd name="T67" fmla="*/ 23 h 1699"/>
                  <a:gd name="T68" fmla="*/ 21 w 1710"/>
                  <a:gd name="T69" fmla="*/ 12 h 1699"/>
                  <a:gd name="T70" fmla="*/ 35 w 1710"/>
                  <a:gd name="T71" fmla="*/ 4 h 1699"/>
                  <a:gd name="T72" fmla="*/ 56 w 1710"/>
                  <a:gd name="T73" fmla="*/ 0 h 1699"/>
                  <a:gd name="T74" fmla="*/ 57 w 1710"/>
                  <a:gd name="T75" fmla="*/ 8 h 169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10"/>
                  <a:gd name="T115" fmla="*/ 0 h 1699"/>
                  <a:gd name="T116" fmla="*/ 1710 w 1710"/>
                  <a:gd name="T117" fmla="*/ 1699 h 169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10" h="1699">
                    <a:moveTo>
                      <a:pt x="924" y="122"/>
                    </a:moveTo>
                    <a:lnTo>
                      <a:pt x="726" y="122"/>
                    </a:lnTo>
                    <a:lnTo>
                      <a:pt x="437" y="237"/>
                    </a:lnTo>
                    <a:lnTo>
                      <a:pt x="257" y="436"/>
                    </a:lnTo>
                    <a:lnTo>
                      <a:pt x="168" y="691"/>
                    </a:lnTo>
                    <a:lnTo>
                      <a:pt x="117" y="900"/>
                    </a:lnTo>
                    <a:lnTo>
                      <a:pt x="234" y="1224"/>
                    </a:lnTo>
                    <a:lnTo>
                      <a:pt x="372" y="1339"/>
                    </a:lnTo>
                    <a:lnTo>
                      <a:pt x="466" y="1461"/>
                    </a:lnTo>
                    <a:lnTo>
                      <a:pt x="680" y="1532"/>
                    </a:lnTo>
                    <a:lnTo>
                      <a:pt x="884" y="1578"/>
                    </a:lnTo>
                    <a:lnTo>
                      <a:pt x="1277" y="1444"/>
                    </a:lnTo>
                    <a:lnTo>
                      <a:pt x="1509" y="1212"/>
                    </a:lnTo>
                    <a:lnTo>
                      <a:pt x="1597" y="894"/>
                    </a:lnTo>
                    <a:lnTo>
                      <a:pt x="1597" y="628"/>
                    </a:lnTo>
                    <a:lnTo>
                      <a:pt x="1486" y="448"/>
                    </a:lnTo>
                    <a:lnTo>
                      <a:pt x="1330" y="251"/>
                    </a:lnTo>
                    <a:lnTo>
                      <a:pt x="924" y="122"/>
                    </a:lnTo>
                    <a:lnTo>
                      <a:pt x="905" y="0"/>
                    </a:lnTo>
                    <a:lnTo>
                      <a:pt x="1089" y="28"/>
                    </a:lnTo>
                    <a:lnTo>
                      <a:pt x="1336" y="99"/>
                    </a:lnTo>
                    <a:lnTo>
                      <a:pt x="1463" y="247"/>
                    </a:lnTo>
                    <a:lnTo>
                      <a:pt x="1626" y="412"/>
                    </a:lnTo>
                    <a:lnTo>
                      <a:pt x="1710" y="772"/>
                    </a:lnTo>
                    <a:lnTo>
                      <a:pt x="1695" y="1032"/>
                    </a:lnTo>
                    <a:lnTo>
                      <a:pt x="1585" y="1264"/>
                    </a:lnTo>
                    <a:lnTo>
                      <a:pt x="1428" y="1467"/>
                    </a:lnTo>
                    <a:lnTo>
                      <a:pt x="1085" y="1647"/>
                    </a:lnTo>
                    <a:lnTo>
                      <a:pt x="813" y="1699"/>
                    </a:lnTo>
                    <a:lnTo>
                      <a:pt x="517" y="1628"/>
                    </a:lnTo>
                    <a:lnTo>
                      <a:pt x="197" y="1358"/>
                    </a:lnTo>
                    <a:lnTo>
                      <a:pt x="0" y="906"/>
                    </a:lnTo>
                    <a:lnTo>
                      <a:pt x="76" y="622"/>
                    </a:lnTo>
                    <a:lnTo>
                      <a:pt x="128" y="366"/>
                    </a:lnTo>
                    <a:lnTo>
                      <a:pt x="330" y="186"/>
                    </a:lnTo>
                    <a:lnTo>
                      <a:pt x="554" y="57"/>
                    </a:lnTo>
                    <a:lnTo>
                      <a:pt x="905" y="0"/>
                    </a:lnTo>
                    <a:lnTo>
                      <a:pt x="924" y="12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it-IT" sz="2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758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1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it-IT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Nodulo Polmonare Solitario</a:t>
            </a:r>
            <a:endParaRPr lang="en-GB" sz="32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662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1143000"/>
            <a:ext cx="6400800" cy="533400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it-IT" sz="2800" smtClean="0">
                <a:solidFill>
                  <a:schemeClr val="bg1"/>
                </a:solidFill>
                <a:latin typeface="Comic Sans MS" pitchFamily="66" charset="0"/>
              </a:rPr>
              <a:t>Differente riscontro</a:t>
            </a:r>
            <a:r>
              <a:rPr lang="it-IT" smtClean="0"/>
              <a:t> </a:t>
            </a:r>
            <a:endParaRPr lang="en-GB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2133600"/>
            <a:ext cx="3733800" cy="4146550"/>
            <a:chOff x="192" y="1344"/>
            <a:chExt cx="2352" cy="2612"/>
          </a:xfrm>
        </p:grpSpPr>
        <p:sp>
          <p:nvSpPr>
            <p:cNvPr id="26631" name="Text Box 8"/>
            <p:cNvSpPr txBox="1">
              <a:spLocks noChangeArrowheads="1"/>
            </p:cNvSpPr>
            <p:nvPr/>
          </p:nvSpPr>
          <p:spPr bwMode="auto">
            <a:xfrm>
              <a:off x="192" y="3552"/>
              <a:ext cx="2352" cy="404"/>
            </a:xfrm>
            <a:prstGeom prst="rect">
              <a:avLst/>
            </a:prstGeom>
            <a:gradFill rotWithShape="0">
              <a:gsLst>
                <a:gs pos="0">
                  <a:srgbClr val="2F4776"/>
                </a:gs>
                <a:gs pos="50000">
                  <a:srgbClr val="6699FF"/>
                </a:gs>
                <a:gs pos="100000">
                  <a:srgbClr val="2F47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it-IT" b="1">
                  <a:solidFill>
                    <a:srgbClr val="FFFF00"/>
                  </a:solidFill>
                  <a:latin typeface="Comic Sans MS" pitchFamily="66" charset="0"/>
                </a:rPr>
                <a:t>Situazione frequente fino a qualche anno fa</a:t>
              </a:r>
              <a:endParaRPr lang="en-GB" b="1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pic>
          <p:nvPicPr>
            <p:cNvPr id="26632" name="Picture 9" descr="DSCN208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1344"/>
              <a:ext cx="1548" cy="2064"/>
            </a:xfrm>
            <a:prstGeom prst="rect">
              <a:avLst/>
            </a:prstGeom>
            <a:gradFill rotWithShape="0">
              <a:gsLst>
                <a:gs pos="0">
                  <a:srgbClr val="2F4776"/>
                </a:gs>
                <a:gs pos="50000">
                  <a:srgbClr val="6699FF"/>
                </a:gs>
                <a:gs pos="100000">
                  <a:srgbClr val="2F4776"/>
                </a:gs>
              </a:gsLst>
              <a:lin ang="5400000" scaled="1"/>
            </a:gradFill>
            <a:ln w="3175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24375" y="2028825"/>
            <a:ext cx="3962400" cy="4251325"/>
            <a:chOff x="2850" y="1278"/>
            <a:chExt cx="2496" cy="2678"/>
          </a:xfrm>
        </p:grpSpPr>
        <p:sp>
          <p:nvSpPr>
            <p:cNvPr id="26629" name="Text Box 11"/>
            <p:cNvSpPr txBox="1">
              <a:spLocks noChangeArrowheads="1"/>
            </p:cNvSpPr>
            <p:nvPr/>
          </p:nvSpPr>
          <p:spPr bwMode="auto">
            <a:xfrm>
              <a:off x="2920" y="3552"/>
              <a:ext cx="2352" cy="404"/>
            </a:xfrm>
            <a:prstGeom prst="rect">
              <a:avLst/>
            </a:prstGeom>
            <a:gradFill rotWithShape="0">
              <a:gsLst>
                <a:gs pos="0">
                  <a:srgbClr val="2F4776"/>
                </a:gs>
                <a:gs pos="50000">
                  <a:srgbClr val="6699FF"/>
                </a:gs>
                <a:gs pos="100000">
                  <a:srgbClr val="2F47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it-IT" b="1">
                  <a:solidFill>
                    <a:srgbClr val="FFFF00"/>
                  </a:solidFill>
                  <a:latin typeface="Comic Sans MS" pitchFamily="66" charset="0"/>
                </a:rPr>
                <a:t>Situazione frequente attualmente con TAC</a:t>
              </a:r>
              <a:endParaRPr lang="en-GB" b="1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pic>
          <p:nvPicPr>
            <p:cNvPr id="26630" name="Picture 12"/>
            <p:cNvPicPr>
              <a:picLocks noChangeAspect="1" noChangeArrowheads="1"/>
            </p:cNvPicPr>
            <p:nvPr/>
          </p:nvPicPr>
          <p:blipFill>
            <a:blip r:embed="rId4"/>
            <a:srcRect l="1921" t="2234" r="1921" b="2234"/>
            <a:stretch>
              <a:fillRect/>
            </a:stretch>
          </p:blipFill>
          <p:spPr bwMode="auto">
            <a:xfrm>
              <a:off x="2850" y="1278"/>
              <a:ext cx="2496" cy="2132"/>
            </a:xfrm>
            <a:prstGeom prst="rect">
              <a:avLst/>
            </a:prstGeom>
            <a:gradFill rotWithShape="0">
              <a:gsLst>
                <a:gs pos="0">
                  <a:srgbClr val="2F4776"/>
                </a:gs>
                <a:gs pos="50000">
                  <a:srgbClr val="6699FF"/>
                </a:gs>
                <a:gs pos="100000">
                  <a:srgbClr val="2F4776"/>
                </a:gs>
              </a:gsLst>
              <a:lin ang="5400000" scaled="1"/>
            </a:gradFill>
            <a:ln w="31750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04865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152400"/>
            <a:ext cx="4572000" cy="727075"/>
            <a:chOff x="1104" y="96"/>
            <a:chExt cx="3390" cy="698"/>
          </a:xfrm>
        </p:grpSpPr>
        <p:pic>
          <p:nvPicPr>
            <p:cNvPr id="28675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96"/>
              <a:ext cx="3390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6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9" y="624"/>
              <a:ext cx="159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003300" y="1701800"/>
            <a:ext cx="7302500" cy="4394200"/>
          </a:xfrm>
          <a:gradFill rotWithShape="0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</p:spPr>
        <p:txBody>
          <a:bodyPr/>
          <a:lstStyle/>
          <a:p>
            <a:endParaRPr lang="it-IT" sz="240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it-IT" sz="2400" b="1" smtClean="0">
                <a:solidFill>
                  <a:srgbClr val="FFFF00"/>
                </a:solidFill>
                <a:latin typeface="Comic Sans MS" pitchFamily="66" charset="0"/>
              </a:rPr>
              <a:t>Dal 20 gennaio al 15 dicembre 1999 arruolati </a:t>
            </a:r>
            <a:r>
              <a:rPr lang="it-IT" sz="2400" b="1" smtClean="0">
                <a:solidFill>
                  <a:schemeClr val="bg1"/>
                </a:solidFill>
                <a:latin typeface="Comic Sans MS" pitchFamily="66" charset="0"/>
              </a:rPr>
              <a:t>1520</a:t>
            </a:r>
            <a:r>
              <a:rPr lang="it-IT" sz="2400" b="1" smtClean="0">
                <a:solidFill>
                  <a:srgbClr val="FFFF00"/>
                </a:solidFill>
                <a:latin typeface="Comic Sans MS" pitchFamily="66" charset="0"/>
              </a:rPr>
              <a:t> partecipanti:</a:t>
            </a:r>
          </a:p>
          <a:p>
            <a:pPr lvl="1"/>
            <a:r>
              <a:rPr lang="it-IT" sz="2000" b="1" smtClean="0">
                <a:solidFill>
                  <a:srgbClr val="FFFF00"/>
                </a:solidFill>
                <a:latin typeface="Comic Sans MS" pitchFamily="66" charset="0"/>
              </a:rPr>
              <a:t> 785 M e 735 F (et</a:t>
            </a:r>
            <a:r>
              <a:rPr lang="it-IT" sz="2000" b="1" smtClean="0">
                <a:solidFill>
                  <a:srgbClr val="FFFF00"/>
                </a:solidFill>
              </a:rPr>
              <a:t>à</a:t>
            </a:r>
            <a:r>
              <a:rPr lang="it-IT" sz="2000" b="1" smtClean="0">
                <a:solidFill>
                  <a:srgbClr val="FFFF00"/>
                </a:solidFill>
                <a:latin typeface="Comic Sans MS" pitchFamily="66" charset="0"/>
              </a:rPr>
              <a:t> media 59) fumatori o ex fumatori</a:t>
            </a:r>
          </a:p>
          <a:p>
            <a:r>
              <a:rPr lang="it-IT" sz="2400" b="1" smtClean="0">
                <a:solidFill>
                  <a:srgbClr val="FFFF00"/>
                </a:solidFill>
                <a:latin typeface="Comic Sans MS" pitchFamily="66" charset="0"/>
              </a:rPr>
              <a:t>Protocollo:</a:t>
            </a:r>
          </a:p>
          <a:p>
            <a:pPr lvl="1"/>
            <a:r>
              <a:rPr lang="it-IT" sz="2000" b="1" smtClean="0">
                <a:solidFill>
                  <a:srgbClr val="FFFF00"/>
                </a:solidFill>
                <a:latin typeface="Comic Sans MS" pitchFamily="66" charset="0"/>
              </a:rPr>
              <a:t>CT all</a:t>
            </a:r>
            <a:r>
              <a:rPr lang="it-IT" sz="2000" b="1" smtClean="0">
                <a:solidFill>
                  <a:srgbClr val="FFFF00"/>
                </a:solidFill>
              </a:rPr>
              <a:t>’</a:t>
            </a:r>
            <a:r>
              <a:rPr lang="it-IT" sz="2000" b="1" smtClean="0">
                <a:solidFill>
                  <a:srgbClr val="FFFF00"/>
                </a:solidFill>
                <a:latin typeface="Comic Sans MS" pitchFamily="66" charset="0"/>
              </a:rPr>
              <a:t>arruolamento (prevalenza) e successive 3 CT annuali (incidenza); </a:t>
            </a:r>
          </a:p>
          <a:p>
            <a:pPr lvl="1"/>
            <a:r>
              <a:rPr lang="it-IT" sz="2000" b="1" smtClean="0">
                <a:solidFill>
                  <a:srgbClr val="FFFF00"/>
                </a:solidFill>
                <a:latin typeface="Comic Sans MS" pitchFamily="66" charset="0"/>
              </a:rPr>
              <a:t>esame citologico annuale sull</a:t>
            </a:r>
            <a:r>
              <a:rPr lang="it-IT" sz="2000" b="1" smtClean="0">
                <a:solidFill>
                  <a:srgbClr val="FFFF00"/>
                </a:solidFill>
              </a:rPr>
              <a:t>’</a:t>
            </a:r>
            <a:r>
              <a:rPr lang="it-IT" sz="2000" b="1" smtClean="0">
                <a:solidFill>
                  <a:srgbClr val="FFFF00"/>
                </a:solidFill>
                <a:latin typeface="Comic Sans MS" pitchFamily="66" charset="0"/>
              </a:rPr>
              <a:t>espettorato indotto</a:t>
            </a:r>
          </a:p>
          <a:p>
            <a:pPr lvl="1"/>
            <a:r>
              <a:rPr lang="it-IT" sz="2000" b="1" smtClean="0">
                <a:solidFill>
                  <a:srgbClr val="FFFF00"/>
                </a:solidFill>
                <a:latin typeface="Comic Sans MS" pitchFamily="66" charset="0"/>
              </a:rPr>
              <a:t>prelievo ematico per successive indagini genetiche</a:t>
            </a:r>
          </a:p>
          <a:p>
            <a:pPr lvl="1"/>
            <a:r>
              <a:rPr lang="it-IT" sz="2000" b="1" smtClean="0">
                <a:solidFill>
                  <a:srgbClr val="FFFF00"/>
                </a:solidFill>
                <a:latin typeface="Comic Sans MS" pitchFamily="66" charset="0"/>
              </a:rPr>
              <a:t>esame spirometrico al momento dell</a:t>
            </a:r>
            <a:r>
              <a:rPr lang="it-IT" sz="2000" b="1" smtClean="0">
                <a:solidFill>
                  <a:srgbClr val="FFFF00"/>
                </a:solidFill>
              </a:rPr>
              <a:t>’</a:t>
            </a:r>
            <a:r>
              <a:rPr lang="it-IT" sz="2000" b="1" smtClean="0">
                <a:solidFill>
                  <a:srgbClr val="FFFF00"/>
                </a:solidFill>
                <a:latin typeface="Comic Sans MS" pitchFamily="66" charset="0"/>
              </a:rPr>
              <a:t>arruolamento</a:t>
            </a:r>
            <a:endParaRPr lang="en-GB" sz="2000" b="1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92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152400"/>
            <a:ext cx="4572000" cy="727075"/>
            <a:chOff x="1104" y="96"/>
            <a:chExt cx="3390" cy="698"/>
          </a:xfrm>
        </p:grpSpPr>
        <p:pic>
          <p:nvPicPr>
            <p:cNvPr id="3072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96"/>
              <a:ext cx="3390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9" y="624"/>
              <a:ext cx="159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68400"/>
            <a:ext cx="7772400" cy="787400"/>
          </a:xfrm>
        </p:spPr>
        <p:txBody>
          <a:bodyPr/>
          <a:lstStyle/>
          <a:p>
            <a:r>
              <a:rPr lang="it-IT" sz="2800" smtClean="0">
                <a:latin typeface="Comic Sans MS" pitchFamily="66" charset="0"/>
              </a:rPr>
              <a:t>Follow up and recommendations</a:t>
            </a:r>
            <a:endParaRPr lang="en-GB" sz="2800" smtClean="0">
              <a:latin typeface="Comic Sans MS" pitchFamily="66" charset="0"/>
            </a:endParaRPr>
          </a:p>
        </p:txBody>
      </p:sp>
      <p:sp>
        <p:nvSpPr>
          <p:cNvPr id="30723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641600"/>
            <a:ext cx="7772400" cy="3708400"/>
          </a:xfrm>
          <a:gradFill rotWithShape="0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</p:spPr>
        <p:txBody>
          <a:bodyPr/>
          <a:lstStyle/>
          <a:p>
            <a:pPr algn="just">
              <a:buFontTx/>
              <a:buNone/>
            </a:pPr>
            <a:endParaRPr lang="en-GB" sz="240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just">
              <a:buFontTx/>
              <a:buNone/>
            </a:pPr>
            <a:r>
              <a:rPr lang="en-GB" sz="2400" smtClean="0">
                <a:solidFill>
                  <a:srgbClr val="FFFF00"/>
                </a:solidFill>
                <a:latin typeface="Comic Sans MS" pitchFamily="66" charset="0"/>
              </a:rPr>
              <a:t>Recommendations were</a:t>
            </a:r>
            <a:r>
              <a:rPr lang="it-IT" sz="240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400" smtClean="0">
                <a:solidFill>
                  <a:srgbClr val="FFFF00"/>
                </a:solidFill>
                <a:latin typeface="Comic Sans MS" pitchFamily="66" charset="0"/>
              </a:rPr>
              <a:t>as follows: </a:t>
            </a:r>
            <a:endParaRPr lang="it-IT" sz="240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just"/>
            <a:r>
              <a:rPr lang="en-GB" sz="2400" smtClean="0">
                <a:solidFill>
                  <a:srgbClr val="FFFF00"/>
                </a:solidFill>
                <a:latin typeface="Comic Sans MS" pitchFamily="66" charset="0"/>
              </a:rPr>
              <a:t>CT in 6 months for nodules </a:t>
            </a:r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smaller than 4</a:t>
            </a:r>
            <a:r>
              <a:rPr lang="it-IT" sz="240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mm</a:t>
            </a:r>
            <a:r>
              <a:rPr lang="en-GB" sz="2400" smtClean="0">
                <a:solidFill>
                  <a:srgbClr val="FFFF00"/>
                </a:solidFill>
                <a:latin typeface="Comic Sans MS" pitchFamily="66" charset="0"/>
              </a:rPr>
              <a:t>; </a:t>
            </a:r>
            <a:endParaRPr lang="it-IT" sz="240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just"/>
            <a:r>
              <a:rPr lang="en-GB" sz="2400" smtClean="0">
                <a:solidFill>
                  <a:srgbClr val="FFFF00"/>
                </a:solidFill>
                <a:latin typeface="Comic Sans MS" pitchFamily="66" charset="0"/>
              </a:rPr>
              <a:t>CT in 3 months for nodules</a:t>
            </a:r>
            <a:r>
              <a:rPr lang="it-IT" sz="240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it-IT" sz="240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8</a:t>
            </a:r>
            <a:r>
              <a:rPr lang="it-IT" sz="240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mm</a:t>
            </a:r>
            <a:r>
              <a:rPr lang="en-GB" sz="2400" smtClean="0">
                <a:solidFill>
                  <a:srgbClr val="FFFF00"/>
                </a:solidFill>
                <a:latin typeface="Comic Sans MS" pitchFamily="66" charset="0"/>
              </a:rPr>
              <a:t>; </a:t>
            </a:r>
            <a:endParaRPr lang="it-IT" sz="240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just"/>
            <a:r>
              <a:rPr lang="en-GB" sz="2400" b="1" smtClean="0">
                <a:solidFill>
                  <a:schemeClr val="bg1"/>
                </a:solidFill>
                <a:latin typeface="Comic Sans MS" pitchFamily="66" charset="0"/>
              </a:rPr>
              <a:t>CT as soon as</a:t>
            </a:r>
            <a:r>
              <a:rPr lang="it-IT" sz="2400" b="1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400" b="1" smtClean="0">
                <a:solidFill>
                  <a:schemeClr val="bg1"/>
                </a:solidFill>
                <a:latin typeface="Comic Sans MS" pitchFamily="66" charset="0"/>
              </a:rPr>
              <a:t>possible</a:t>
            </a:r>
            <a:r>
              <a:rPr lang="en-GB" sz="2400" smtClean="0">
                <a:solidFill>
                  <a:srgbClr val="FFFF00"/>
                </a:solidFill>
                <a:latin typeface="Comic Sans MS" pitchFamily="66" charset="0"/>
              </a:rPr>
              <a:t> and consider a CT nodule enhancement</a:t>
            </a:r>
            <a:r>
              <a:rPr lang="it-IT" sz="240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400" smtClean="0">
                <a:solidFill>
                  <a:srgbClr val="FFFF00"/>
                </a:solidFill>
                <a:latin typeface="Comic Sans MS" pitchFamily="66" charset="0"/>
              </a:rPr>
              <a:t>protocol or positron emission</a:t>
            </a:r>
            <a:r>
              <a:rPr lang="it-IT" sz="240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400" smtClean="0">
                <a:solidFill>
                  <a:srgbClr val="FFFF00"/>
                </a:solidFill>
                <a:latin typeface="Comic Sans MS" pitchFamily="66" charset="0"/>
              </a:rPr>
              <a:t>tomography for</a:t>
            </a:r>
            <a:r>
              <a:rPr lang="it-IT" sz="240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8</a:t>
            </a:r>
            <a:r>
              <a:rPr lang="en-GB" sz="2400" smtClean="0">
                <a:solidFill>
                  <a:srgbClr val="FF0000"/>
                </a:solidFill>
              </a:rPr>
              <a:t>–</a:t>
            </a:r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20mm</a:t>
            </a:r>
            <a:r>
              <a:rPr lang="en-GB" sz="2400" smtClean="0">
                <a:solidFill>
                  <a:srgbClr val="FFFF00"/>
                </a:solidFill>
                <a:latin typeface="Comic Sans MS" pitchFamily="66" charset="0"/>
              </a:rPr>
              <a:t> nodules; </a:t>
            </a:r>
            <a:endParaRPr lang="it-IT" sz="240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just"/>
            <a:r>
              <a:rPr lang="en-GB" sz="2400" b="1" smtClean="0">
                <a:solidFill>
                  <a:schemeClr val="bg1"/>
                </a:solidFill>
                <a:latin typeface="Comic Sans MS" pitchFamily="66" charset="0"/>
              </a:rPr>
              <a:t>biopsy</a:t>
            </a:r>
            <a:r>
              <a:rPr lang="en-GB" sz="2400" smtClean="0">
                <a:solidFill>
                  <a:srgbClr val="FFFF00"/>
                </a:solidFill>
                <a:latin typeface="Comic Sans MS" pitchFamily="66" charset="0"/>
              </a:rPr>
              <a:t> for nodules </a:t>
            </a:r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larger than</a:t>
            </a:r>
            <a:r>
              <a:rPr lang="it-IT" sz="240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20 mm</a:t>
            </a:r>
            <a:r>
              <a:rPr lang="en-GB" sz="240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625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2021" name="Object 5"/>
          <p:cNvGraphicFramePr>
            <a:graphicFrameLocks noChangeAspect="1"/>
          </p:cNvGraphicFramePr>
          <p:nvPr/>
        </p:nvGraphicFramePr>
        <p:xfrm>
          <a:off x="1714500" y="1485900"/>
          <a:ext cx="5524500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o" r:id="rId5" imgW="3430440" imgH="3016080" progId="Word.Document.8">
                  <p:embed/>
                </p:oleObj>
              </mc:Choice>
              <mc:Fallback>
                <p:oleObj name="Documento" r:id="rId5" imgW="3430440" imgH="30160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485900"/>
                        <a:ext cx="5524500" cy="486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406400" y="6184900"/>
            <a:ext cx="8356600" cy="457200"/>
          </a:xfrm>
          <a:prstGeom prst="rect">
            <a:avLst/>
          </a:prstGeom>
          <a:gradFill rotWithShape="0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2400" b="1">
                <a:solidFill>
                  <a:srgbClr val="FF0000"/>
                </a:solidFill>
                <a:latin typeface="Comic Sans MS" pitchFamily="66" charset="0"/>
              </a:rPr>
              <a:t>In 1049 pazienti riscontrati 2832 noduli non calcifici!!!</a:t>
            </a:r>
            <a:endParaRPr lang="en-GB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4572000" cy="727075"/>
            <a:chOff x="1104" y="96"/>
            <a:chExt cx="3390" cy="698"/>
          </a:xfrm>
        </p:grpSpPr>
        <p:pic>
          <p:nvPicPr>
            <p:cNvPr id="342025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04" y="96"/>
              <a:ext cx="3390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26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89" y="624"/>
              <a:ext cx="159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2024" name="Text Box 10"/>
          <p:cNvSpPr txBox="1">
            <a:spLocks noChangeArrowheads="1"/>
          </p:cNvSpPr>
          <p:nvPr/>
        </p:nvSpPr>
        <p:spPr bwMode="auto">
          <a:xfrm>
            <a:off x="520700" y="939800"/>
            <a:ext cx="8153400" cy="457200"/>
          </a:xfrm>
          <a:prstGeom prst="rect">
            <a:avLst/>
          </a:prstGeom>
          <a:gradFill rotWithShape="0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Dopo 3 anni (TAC di base + 2 controlli annuali)</a:t>
            </a:r>
            <a:endParaRPr lang="en-GB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86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362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5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II SESSIONE: TORACE</a:t>
            </a:r>
            <a:endParaRPr lang="it-IT" sz="5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27650" name="CasellaDiTesto 5"/>
          <p:cNvSpPr txBox="1">
            <a:spLocks noChangeArrowheads="1"/>
          </p:cNvSpPr>
          <p:nvPr/>
        </p:nvSpPr>
        <p:spPr bwMode="auto">
          <a:xfrm>
            <a:off x="487363" y="1270000"/>
            <a:ext cx="8218487" cy="769938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b="1">
                <a:solidFill>
                  <a:srgbClr val="00CCFF"/>
                </a:solidFill>
                <a:latin typeface="Arial Narrow" pitchFamily="34" charset="0"/>
              </a:rPr>
              <a:t>3° MODULO: NODULO POLMONARE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2868" y="2686929"/>
            <a:ext cx="5036234" cy="313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7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1619250" y="1619250"/>
          <a:ext cx="5943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o" r:id="rId5" imgW="3916080" imgH="3016080" progId="Word.Document.8">
                  <p:embed/>
                </p:oleObj>
              </mc:Choice>
              <mc:Fallback>
                <p:oleObj name="Documento" r:id="rId5" imgW="3916080" imgH="30160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619250"/>
                        <a:ext cx="5943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152400"/>
            <a:ext cx="4572000" cy="727075"/>
            <a:chOff x="1104" y="96"/>
            <a:chExt cx="3390" cy="698"/>
          </a:xfrm>
        </p:grpSpPr>
        <p:pic>
          <p:nvPicPr>
            <p:cNvPr id="344073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04" y="96"/>
              <a:ext cx="3390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74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89" y="624"/>
              <a:ext cx="159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4071" name="Text Box 9"/>
          <p:cNvSpPr txBox="1">
            <a:spLocks noChangeArrowheads="1"/>
          </p:cNvSpPr>
          <p:nvPr/>
        </p:nvSpPr>
        <p:spPr bwMode="auto">
          <a:xfrm>
            <a:off x="457200" y="1117600"/>
            <a:ext cx="8153400" cy="457200"/>
          </a:xfrm>
          <a:prstGeom prst="rect">
            <a:avLst/>
          </a:prstGeom>
          <a:gradFill rotWithShape="0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Dopo 3 anni (TAC di base + 2 controlli annuali)</a:t>
            </a:r>
            <a:endParaRPr lang="en-GB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44072" name="Text Box 10"/>
          <p:cNvSpPr txBox="1">
            <a:spLocks noChangeArrowheads="1"/>
          </p:cNvSpPr>
          <p:nvPr/>
        </p:nvSpPr>
        <p:spPr bwMode="auto">
          <a:xfrm>
            <a:off x="1193800" y="5965825"/>
            <a:ext cx="6731000" cy="579438"/>
          </a:xfrm>
          <a:prstGeom prst="rect">
            <a:avLst/>
          </a:prstGeom>
          <a:gradFill rotWithShape="0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3200" b="1">
                <a:solidFill>
                  <a:srgbClr val="FFFF00"/>
                </a:solidFill>
                <a:latin typeface="Comic Sans MS" pitchFamily="66" charset="0"/>
              </a:rPr>
              <a:t>40 tumori primitivi del polmone</a:t>
            </a:r>
            <a:endParaRPr lang="en-GB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45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8674" name="CasellaDiTesto 7"/>
          <p:cNvSpPr txBox="1">
            <a:spLocks noChangeArrowheads="1"/>
          </p:cNvSpPr>
          <p:nvPr/>
        </p:nvSpPr>
        <p:spPr bwMode="auto">
          <a:xfrm>
            <a:off x="0" y="1395413"/>
            <a:ext cx="914400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8000" b="1">
                <a:latin typeface="Arial Narrow" pitchFamily="34" charset="0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360738"/>
            <a:ext cx="9144000" cy="893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109728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>
                <a:latin typeface="Arial Narrow"/>
                <a:cs typeface="Arial Narrow"/>
              </a:rPr>
              <a:t>NODULO POLMONARE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413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4994275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8" name="CasellaDiTesto 10"/>
          <p:cNvSpPr txBox="1">
            <a:spLocks noChangeArrowheads="1"/>
          </p:cNvSpPr>
          <p:nvPr/>
        </p:nvSpPr>
        <p:spPr bwMode="auto">
          <a:xfrm>
            <a:off x="2622550" y="5149850"/>
            <a:ext cx="36403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i="1" dirty="0">
                <a:latin typeface="Arial Narrow" pitchFamily="34" charset="0"/>
              </a:rPr>
              <a:t>Dr. </a:t>
            </a:r>
            <a:r>
              <a:rPr lang="it-IT" sz="3200" i="1" dirty="0" err="1" smtClean="0">
                <a:latin typeface="Arial Narrow" pitchFamily="34" charset="0"/>
              </a:rPr>
              <a:t>Plebani</a:t>
            </a:r>
            <a:r>
              <a:rPr lang="it-IT" sz="3200" i="1" dirty="0" smtClean="0">
                <a:latin typeface="Arial Narrow" pitchFamily="34" charset="0"/>
              </a:rPr>
              <a:t> </a:t>
            </a:r>
            <a:r>
              <a:rPr lang="it-IT" sz="3200" i="1" dirty="0">
                <a:latin typeface="Arial Narrow" pitchFamily="34" charset="0"/>
              </a:rPr>
              <a:t>– Dr. </a:t>
            </a:r>
            <a:r>
              <a:rPr lang="it-IT" sz="3200" i="1" dirty="0" err="1" smtClean="0">
                <a:latin typeface="Arial Narrow" pitchFamily="34" charset="0"/>
              </a:rPr>
              <a:t>Zanini</a:t>
            </a:r>
            <a:endParaRPr lang="it-IT" sz="32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it-IT" b="1" smtClean="0">
                <a:latin typeface="Arial Narrow" pitchFamily="34" charset="0"/>
              </a:rPr>
              <a:t>VITTORIO 62 aa</a:t>
            </a:r>
          </a:p>
        </p:txBody>
      </p:sp>
      <p:sp>
        <p:nvSpPr>
          <p:cNvPr id="29698" name="Segnaposto contenuto 2"/>
          <p:cNvSpPr>
            <a:spLocks noGrp="1"/>
          </p:cNvSpPr>
          <p:nvPr>
            <p:ph idx="1"/>
          </p:nvPr>
        </p:nvSpPr>
        <p:spPr>
          <a:xfrm>
            <a:off x="168275" y="2378075"/>
            <a:ext cx="8721725" cy="1701800"/>
          </a:xfrm>
          <a:ln>
            <a:solidFill>
              <a:schemeClr val="tx2"/>
            </a:solidFill>
          </a:ln>
        </p:spPr>
        <p:txBody>
          <a:bodyPr anchor="ctr"/>
          <a:lstStyle/>
          <a:p>
            <a:pPr marL="109538" indent="0" eaLnBrk="1" hangingPunct="1">
              <a:lnSpc>
                <a:spcPct val="120000"/>
              </a:lnSpc>
            </a:pPr>
            <a:r>
              <a:rPr lang="it-IT" sz="2000" smtClean="0"/>
              <a:t>EX FUMATORE DA 10 aa HA FUMATO  20-30 SIGARETTE/DIE PER 20 aa</a:t>
            </a:r>
          </a:p>
          <a:p>
            <a:pPr marL="109538" indent="0" eaLnBrk="1" hangingPunct="1">
              <a:lnSpc>
                <a:spcPct val="120000"/>
              </a:lnSpc>
            </a:pPr>
            <a:r>
              <a:rPr lang="it-IT" sz="2000" smtClean="0"/>
              <a:t>MADRE DECEDUTA PER K PANCREAS E 3 ZII DECEDUTI PER K.</a:t>
            </a:r>
          </a:p>
          <a:p>
            <a:pPr marL="109538" indent="0" eaLnBrk="1" hangingPunct="1">
              <a:lnSpc>
                <a:spcPct val="120000"/>
              </a:lnSpc>
            </a:pPr>
            <a:r>
              <a:rPr lang="it-IT" sz="2000" smtClean="0"/>
              <a:t>NEL 2005  CA DEL GIUNTO RETTO-SIGMA, TRATTATO CON CHIRURGIA + RADIO-CHEMIO.</a:t>
            </a:r>
            <a:endParaRPr lang="it-IT" sz="2000" smtClean="0">
              <a:latin typeface="Arial Narrow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25636" y="1631852"/>
            <a:ext cx="2647071" cy="745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wordArtVert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>
                <a:solidFill>
                  <a:schemeClr val="tx2"/>
                </a:solidFill>
                <a:latin typeface="Arial Narrow"/>
                <a:cs typeface="Arial Narrow"/>
              </a:rPr>
              <a:t>APR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68275" y="5008563"/>
            <a:ext cx="8721725" cy="154463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>
              <a:lnSpc>
                <a:spcPct val="120000"/>
              </a:lnSpc>
              <a:defRPr/>
            </a:pPr>
            <a:r>
              <a:rPr lang="it-IT" dirty="0" smtClean="0"/>
              <a:t>DURANTE FOLLOW UP ANNUALE COMPARSA AL RX TORACE </a:t>
            </a:r>
            <a:r>
              <a:rPr lang="it-IT" dirty="0" err="1" smtClean="0"/>
              <a:t>DI</a:t>
            </a:r>
            <a:r>
              <a:rPr lang="it-IT" dirty="0" smtClean="0"/>
              <a:t> OPACITÀ NODULARE CENTIMETRICA  CAMPO POLMONARE MEDIO </a:t>
            </a:r>
            <a:r>
              <a:rPr lang="it-IT" dirty="0" err="1" smtClean="0"/>
              <a:t>DI</a:t>
            </a:r>
            <a:r>
              <a:rPr lang="it-IT" dirty="0" smtClean="0"/>
              <a:t> SX.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79560" y="4262510"/>
            <a:ext cx="2647071" cy="745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wordArtVert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>
                <a:solidFill>
                  <a:schemeClr val="tx2"/>
                </a:solidFill>
                <a:latin typeface="Arial Narrow"/>
                <a:cs typeface="Arial Narrow"/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35869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73138"/>
          </a:xfrm>
          <a:solidFill>
            <a:srgbClr val="00CCFF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it-IT" b="1" smtClean="0">
                <a:latin typeface="Arial Narrow" pitchFamily="34" charset="0"/>
              </a:rPr>
              <a:t>VITTORIO</a:t>
            </a:r>
          </a:p>
        </p:txBody>
      </p:sp>
      <p:pic>
        <p:nvPicPr>
          <p:cNvPr id="30722" name="Immagine 6" descr="sovp.png"/>
          <p:cNvPicPr>
            <a:picLocks noChangeAspect="1"/>
          </p:cNvPicPr>
          <p:nvPr/>
        </p:nvPicPr>
        <p:blipFill>
          <a:blip r:embed="rId2"/>
          <a:srcRect t="31879" b="39510"/>
          <a:stretch>
            <a:fillRect/>
          </a:stretch>
        </p:blipFill>
        <p:spPr bwMode="auto">
          <a:xfrm>
            <a:off x="0" y="1135063"/>
            <a:ext cx="9144000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CasellaDiTesto 7"/>
          <p:cNvSpPr txBox="1">
            <a:spLocks noChangeArrowheads="1"/>
          </p:cNvSpPr>
          <p:nvPr/>
        </p:nvSpPr>
        <p:spPr bwMode="auto">
          <a:xfrm>
            <a:off x="1439863" y="1219200"/>
            <a:ext cx="6721475" cy="272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it-IT" b="1"/>
              <a:t>Familiarità per patologie neoplastiche (pancreas + altre non recuperabili) .</a:t>
            </a:r>
          </a:p>
          <a:p>
            <a:pPr>
              <a:lnSpc>
                <a:spcPct val="120000"/>
              </a:lnSpc>
            </a:pPr>
            <a:r>
              <a:rPr lang="it-IT" b="1"/>
              <a:t>Pregresso fumo di sigaretta (25 PKY).</a:t>
            </a:r>
          </a:p>
          <a:p>
            <a:pPr>
              <a:lnSpc>
                <a:spcPct val="120000"/>
              </a:lnSpc>
            </a:pPr>
            <a:r>
              <a:rPr lang="it-IT" b="1"/>
              <a:t>Pregressa neoplasia giunto retto-sigma  T</a:t>
            </a:r>
            <a:r>
              <a:rPr lang="it-IT" b="1" baseline="-25000"/>
              <a:t>2</a:t>
            </a:r>
            <a:r>
              <a:rPr lang="it-IT" b="1"/>
              <a:t>N</a:t>
            </a:r>
            <a:r>
              <a:rPr lang="it-IT" b="1" baseline="-25000"/>
              <a:t>2</a:t>
            </a:r>
            <a:r>
              <a:rPr lang="it-IT" b="1"/>
              <a:t>M</a:t>
            </a:r>
            <a:r>
              <a:rPr lang="it-IT" b="1" baseline="-25000"/>
              <a:t>0 </a:t>
            </a:r>
            <a:endParaRPr lang="it-IT" b="1"/>
          </a:p>
          <a:p>
            <a:pPr>
              <a:lnSpc>
                <a:spcPct val="120000"/>
              </a:lnSpc>
            </a:pPr>
            <a:r>
              <a:rPr lang="it-IT" b="1"/>
              <a:t>Trattamento chirurgico + radio + chemioterapico  (FOLFOX: folinic acid plus fluorouracil plus oxaliplatin).</a:t>
            </a:r>
          </a:p>
          <a:p>
            <a:pPr>
              <a:lnSpc>
                <a:spcPct val="120000"/>
              </a:lnSpc>
            </a:pPr>
            <a:r>
              <a:rPr lang="it-IT" b="1"/>
              <a:t>Luglio 2012: marker tumorali + Eco addome completo negativi.</a:t>
            </a:r>
          </a:p>
        </p:txBody>
      </p:sp>
      <p:sp>
        <p:nvSpPr>
          <p:cNvPr id="30724" name="CasellaDiTesto 9"/>
          <p:cNvSpPr txBox="1">
            <a:spLocks noChangeArrowheads="1"/>
          </p:cNvSpPr>
          <p:nvPr/>
        </p:nvSpPr>
        <p:spPr bwMode="auto">
          <a:xfrm>
            <a:off x="1439863" y="4146550"/>
            <a:ext cx="6721475" cy="2678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/>
              <a:t>Non tosse persistente (eccezion fatta al risveglio), non emoftoe, non dispnea , non astenia, alvo pervio.</a:t>
            </a:r>
            <a:endParaRPr lang="it-IT" sz="1400" b="1"/>
          </a:p>
          <a:p>
            <a:pPr>
              <a:lnSpc>
                <a:spcPct val="150000"/>
              </a:lnSpc>
            </a:pPr>
            <a:r>
              <a:rPr lang="it-IT" sz="1600" b="1"/>
              <a:t>E.O generale nella norma (PA 148/88, FC 80 ritm, Sat O</a:t>
            </a:r>
            <a:r>
              <a:rPr lang="it-IT" sz="1600" b="1" baseline="-25000"/>
              <a:t>2</a:t>
            </a:r>
            <a:r>
              <a:rPr lang="it-IT" sz="1600" b="1"/>
              <a:t> 96% aa, FR 14 atti/min).</a:t>
            </a:r>
            <a:endParaRPr lang="it-IT" sz="1400" b="1"/>
          </a:p>
          <a:p>
            <a:pPr>
              <a:lnSpc>
                <a:spcPct val="150000"/>
              </a:lnSpc>
            </a:pPr>
            <a:r>
              <a:rPr lang="it-IT" sz="1600" b="1"/>
              <a:t>E.O toraco-polmonare: ispezione-palpazione nella norma, lievissima ottusità plessica campo polmonare medio sx associata a lieve riduzione MV, rari ronchi diffusi modificabili con la tosse.</a:t>
            </a:r>
          </a:p>
        </p:txBody>
      </p:sp>
    </p:spTree>
    <p:extLst>
      <p:ext uri="{BB962C8B-B14F-4D97-AF65-F5344CB8AC3E}">
        <p14:creationId xmlns:p14="http://schemas.microsoft.com/office/powerpoint/2010/main" val="16118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1025525"/>
          </a:xfrm>
          <a:solidFill>
            <a:srgbClr val="F2F2F2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it-IT" sz="6000" b="1" smtClean="0">
                <a:latin typeface="Arial Narrow" pitchFamily="34" charset="0"/>
              </a:rPr>
              <a:t>V</a:t>
            </a:r>
            <a:r>
              <a:rPr lang="it-IT" sz="5400" smtClean="0">
                <a:latin typeface="Arial Narrow" pitchFamily="34" charset="0"/>
              </a:rPr>
              <a:t>alutazione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63525" y="1490663"/>
            <a:ext cx="8693150" cy="4832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atin typeface="Arial Narrow"/>
                <a:cs typeface="Arial Narrow"/>
              </a:rPr>
              <a:t>La </a:t>
            </a:r>
            <a:r>
              <a:rPr lang="it-IT" sz="2800" b="1" dirty="0">
                <a:latin typeface="Arial Narrow"/>
                <a:cs typeface="Arial Narrow"/>
              </a:rPr>
              <a:t>sintomatologia suggestiva e</a:t>
            </a:r>
            <a:r>
              <a:rPr lang="it-IT" sz="2800" dirty="0">
                <a:latin typeface="Arial Narrow"/>
                <a:cs typeface="Arial Narrow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atin typeface="Arial Narrow"/>
                <a:cs typeface="Arial Narrow"/>
              </a:rPr>
              <a:t>l’</a:t>
            </a:r>
            <a:r>
              <a:rPr lang="it-IT" sz="2800" b="1" dirty="0">
                <a:latin typeface="Arial Narrow"/>
                <a:cs typeface="Arial Narrow"/>
              </a:rPr>
              <a:t>obiettività  </a:t>
            </a:r>
            <a:r>
              <a:rPr lang="it-IT" sz="2800" dirty="0"/>
              <a:t>indirizzano fortemente il sospetto verso una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u="sng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u="sng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u="sng" dirty="0">
                <a:solidFill>
                  <a:srgbClr val="FF0000"/>
                </a:solidFill>
              </a:rPr>
              <a:t>patologia neoplastica (primitiva o secondaria)</a:t>
            </a:r>
            <a:r>
              <a:rPr lang="it-IT" sz="28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/>
              <a:t>ma non bisogna dimenticare le patologie non neoplastiche (ad esempio : </a:t>
            </a:r>
            <a:r>
              <a:rPr lang="it-IT" sz="2800" dirty="0" err="1"/>
              <a:t>amartoma</a:t>
            </a:r>
            <a:r>
              <a:rPr lang="it-IT" sz="2800" dirty="0"/>
              <a:t>, TBC, </a:t>
            </a:r>
            <a:r>
              <a:rPr lang="it-IT" sz="2800" dirty="0" err="1"/>
              <a:t>aspergillosi…</a:t>
            </a:r>
            <a:r>
              <a:rPr lang="it-IT" sz="2800" dirty="0"/>
              <a:t>).</a:t>
            </a:r>
            <a:endParaRPr lang="it-IT" sz="2800" b="1" u="sng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762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1025525"/>
          </a:xfrm>
          <a:solidFill>
            <a:srgbClr val="F2F2F2"/>
          </a:solidFill>
          <a:ln w="38100">
            <a:solidFill>
              <a:srgbClr val="003300"/>
            </a:solidFill>
          </a:ln>
        </p:spPr>
        <p:txBody>
          <a:bodyPr/>
          <a:lstStyle/>
          <a:p>
            <a:pPr eaLnBrk="1" hangingPunct="1"/>
            <a:r>
              <a:rPr lang="it-IT" sz="6000" b="1" smtClean="0">
                <a:solidFill>
                  <a:srgbClr val="003300"/>
                </a:solidFill>
                <a:latin typeface="Arial Narrow" pitchFamily="34" charset="0"/>
              </a:rPr>
              <a:t>P</a:t>
            </a:r>
            <a:r>
              <a:rPr lang="it-IT" sz="5400" smtClean="0">
                <a:solidFill>
                  <a:srgbClr val="003300"/>
                </a:solidFill>
                <a:latin typeface="Arial Narrow" pitchFamily="34" charset="0"/>
              </a:rPr>
              <a:t>iano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0975" y="1208088"/>
            <a:ext cx="8791575" cy="553878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it-IT" sz="4100" b="1" smtClean="0">
                <a:solidFill>
                  <a:srgbClr val="003300"/>
                </a:solidFill>
                <a:latin typeface="Arial Narrow" pitchFamily="34" charset="0"/>
              </a:rPr>
              <a:t>Cosa faccio?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Lo mando in pronto soccorso?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Visita specialistica pneumologo/oncologo?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Tac torace?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Esami ematochimici routine + marker tumorali?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Broncoscopia + esame citologico broncoaspirato?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Tac total-body?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Pet/TC?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RMN</a:t>
            </a:r>
            <a:endParaRPr lang="it-IT" sz="2900" smtClean="0">
              <a:latin typeface="Arial Narrow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it-IT" sz="3300" b="1" smtClean="0">
                <a:solidFill>
                  <a:srgbClr val="008000"/>
                </a:solidFill>
                <a:latin typeface="Arial Narrow" pitchFamily="34" charset="0"/>
              </a:rPr>
              <a:t>Con o senza bollino verde??</a:t>
            </a:r>
          </a:p>
        </p:txBody>
      </p:sp>
    </p:spTree>
    <p:extLst>
      <p:ext uri="{BB962C8B-B14F-4D97-AF65-F5344CB8AC3E}">
        <p14:creationId xmlns:p14="http://schemas.microsoft.com/office/powerpoint/2010/main" val="32574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CasellaDiTesto 4"/>
          <p:cNvSpPr txBox="1">
            <a:spLocks noChangeArrowheads="1"/>
          </p:cNvSpPr>
          <p:nvPr/>
        </p:nvSpPr>
        <p:spPr bwMode="auto">
          <a:xfrm>
            <a:off x="446088" y="2190750"/>
            <a:ext cx="5905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it-IT" sz="1400" b="1"/>
              <a:t>emocromo con formula, Ves, PCR, AST, ALT, ALP, gamma GT, </a:t>
            </a:r>
          </a:p>
          <a:p>
            <a:pPr>
              <a:lnSpc>
                <a:spcPct val="120000"/>
              </a:lnSpc>
            </a:pPr>
            <a:r>
              <a:rPr lang="it-IT" sz="1400" b="1"/>
              <a:t>elettroforesi proteica, Na, K, Cl, Ca, creatinina, PT, PTT, glicemia,  urine.</a:t>
            </a:r>
          </a:p>
          <a:p>
            <a:pPr>
              <a:lnSpc>
                <a:spcPct val="120000"/>
              </a:lnSpc>
            </a:pPr>
            <a:r>
              <a:rPr lang="it-IT" sz="1400" b="1"/>
              <a:t>CEA, CA 15-3, CA 19-9, CA 125, AFP.</a:t>
            </a:r>
          </a:p>
          <a:p>
            <a:pPr>
              <a:lnSpc>
                <a:spcPct val="120000"/>
              </a:lnSpc>
            </a:pPr>
            <a:endParaRPr lang="it-IT" sz="1600"/>
          </a:p>
          <a:p>
            <a:pPr>
              <a:lnSpc>
                <a:spcPct val="120000"/>
              </a:lnSpc>
            </a:pPr>
            <a:r>
              <a:rPr lang="it-IT" sz="2000"/>
              <a:t>URGENTE: Tac Torace</a:t>
            </a:r>
          </a:p>
          <a:p>
            <a:r>
              <a:rPr lang="it-IT" sz="2400">
                <a:latin typeface="Calibri" pitchFamily="34" charset="0"/>
              </a:rPr>
              <a:t> </a:t>
            </a:r>
          </a:p>
        </p:txBody>
      </p:sp>
      <p:sp>
        <p:nvSpPr>
          <p:cNvPr id="33795" name="CasellaDiTesto 6"/>
          <p:cNvSpPr txBox="1">
            <a:spLocks noChangeArrowheads="1"/>
          </p:cNvSpPr>
          <p:nvPr/>
        </p:nvSpPr>
        <p:spPr bwMode="auto">
          <a:xfrm>
            <a:off x="358775" y="-15875"/>
            <a:ext cx="3649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latin typeface="Calibri" pitchFamily="34" charset="0"/>
              </a:rPr>
              <a:t>VITTORIO</a:t>
            </a:r>
          </a:p>
        </p:txBody>
      </p:sp>
      <p:sp>
        <p:nvSpPr>
          <p:cNvPr id="9" name="Rettangolo 8"/>
          <p:cNvSpPr/>
          <p:nvPr/>
        </p:nvSpPr>
        <p:spPr>
          <a:xfrm>
            <a:off x="446088" y="1303338"/>
            <a:ext cx="1417637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3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4818" name="CasellaDiTesto 7"/>
          <p:cNvSpPr txBox="1">
            <a:spLocks noChangeArrowheads="1"/>
          </p:cNvSpPr>
          <p:nvPr/>
        </p:nvSpPr>
        <p:spPr bwMode="auto">
          <a:xfrm>
            <a:off x="0" y="1395413"/>
            <a:ext cx="914400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8000" b="1">
                <a:latin typeface="Arial Narrow" pitchFamily="34" charset="0"/>
              </a:rPr>
              <a:t>La parola al clinico...</a:t>
            </a:r>
          </a:p>
        </p:txBody>
      </p:sp>
      <p:sp>
        <p:nvSpPr>
          <p:cNvPr id="34819" name="CasellaDiTesto 4"/>
          <p:cNvSpPr txBox="1">
            <a:spLocks noChangeArrowheads="1"/>
          </p:cNvSpPr>
          <p:nvPr/>
        </p:nvSpPr>
        <p:spPr bwMode="auto">
          <a:xfrm>
            <a:off x="0" y="3248025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6600" b="1">
                <a:latin typeface="Arial Narrow" pitchFamily="34" charset="0"/>
              </a:rPr>
              <a:t>…COSA FARE???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413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4994275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2" name="CasellaDiTesto 10"/>
          <p:cNvSpPr txBox="1">
            <a:spLocks noChangeArrowheads="1"/>
          </p:cNvSpPr>
          <p:nvPr/>
        </p:nvSpPr>
        <p:spPr bwMode="auto">
          <a:xfrm>
            <a:off x="3097213" y="5140325"/>
            <a:ext cx="27829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i="1" dirty="0">
                <a:latin typeface="Arial Narrow" pitchFamily="34" charset="0"/>
              </a:rPr>
              <a:t>Dr. </a:t>
            </a:r>
            <a:r>
              <a:rPr lang="it-IT" sz="3200" i="1" dirty="0" smtClean="0">
                <a:latin typeface="Arial Narrow" pitchFamily="34" charset="0"/>
              </a:rPr>
              <a:t>Mauro </a:t>
            </a:r>
            <a:r>
              <a:rPr lang="it-IT" sz="3200" i="1" dirty="0" err="1" smtClean="0">
                <a:latin typeface="Arial Narrow" pitchFamily="34" charset="0"/>
              </a:rPr>
              <a:t>Ferliga</a:t>
            </a:r>
            <a:endParaRPr lang="it-IT" sz="32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Presentazione su schermo (4:3)</PresentationFormat>
  <Paragraphs>113</Paragraphs>
  <Slides>20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Tema di Office</vt:lpstr>
      <vt:lpstr>Documento</vt:lpstr>
      <vt:lpstr>Presentazione standard di PowerPoint</vt:lpstr>
      <vt:lpstr>II SESSIONE: TORACE</vt:lpstr>
      <vt:lpstr>Presentazione standard di PowerPoint</vt:lpstr>
      <vt:lpstr>VITTORIO 62 aa</vt:lpstr>
      <vt:lpstr>VITTORIO</vt:lpstr>
      <vt:lpstr>Valutazione</vt:lpstr>
      <vt:lpstr>Piano </vt:lpstr>
      <vt:lpstr>Presentazione standard di PowerPoint</vt:lpstr>
      <vt:lpstr>Presentazione standard di PowerPoint</vt:lpstr>
      <vt:lpstr>Nodulo polmonare  </vt:lpstr>
      <vt:lpstr>Nodulo polmonare: definizione</vt:lpstr>
      <vt:lpstr>Presentazione standard di PowerPoint</vt:lpstr>
      <vt:lpstr>Presentazione standard di PowerPoint</vt:lpstr>
      <vt:lpstr>Presentazione standard di PowerPoint</vt:lpstr>
      <vt:lpstr>Nodulo Polmonare Solitario</vt:lpstr>
      <vt:lpstr>Nodulo Polmonare Solitario</vt:lpstr>
      <vt:lpstr>Presentazione standard di PowerPoint</vt:lpstr>
      <vt:lpstr>Follow up and recommendations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2013-10-28T08:49:03Z</dcterms:created>
  <dcterms:modified xsi:type="dcterms:W3CDTF">2013-10-28T08:49:41Z</dcterms:modified>
</cp:coreProperties>
</file>