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6" r:id="rId2"/>
    <p:sldId id="258" r:id="rId3"/>
    <p:sldId id="257" r:id="rId4"/>
    <p:sldId id="259" r:id="rId5"/>
    <p:sldId id="261" r:id="rId6"/>
    <p:sldId id="279" r:id="rId7"/>
    <p:sldId id="262" r:id="rId8"/>
    <p:sldId id="280" r:id="rId9"/>
    <p:sldId id="282" r:id="rId10"/>
    <p:sldId id="263" r:id="rId11"/>
    <p:sldId id="264" r:id="rId12"/>
    <p:sldId id="265" r:id="rId13"/>
    <p:sldId id="283" r:id="rId14"/>
    <p:sldId id="284" r:id="rId15"/>
    <p:sldId id="266" r:id="rId16"/>
    <p:sldId id="292" r:id="rId17"/>
    <p:sldId id="295" r:id="rId18"/>
    <p:sldId id="296" r:id="rId19"/>
    <p:sldId id="285" r:id="rId20"/>
    <p:sldId id="297" r:id="rId21"/>
    <p:sldId id="267" r:id="rId22"/>
    <p:sldId id="286" r:id="rId23"/>
    <p:sldId id="278" r:id="rId24"/>
    <p:sldId id="268" r:id="rId25"/>
    <p:sldId id="270" r:id="rId26"/>
    <p:sldId id="288" r:id="rId27"/>
    <p:sldId id="274" r:id="rId28"/>
    <p:sldId id="287" r:id="rId29"/>
    <p:sldId id="276" r:id="rId30"/>
    <p:sldId id="289" r:id="rId31"/>
    <p:sldId id="290" r:id="rId32"/>
    <p:sldId id="277" r:id="rId3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65" autoAdjust="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-11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ndar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ndara" pitchFamily="34" charset="0"/>
              </a:defRPr>
            </a:lvl1pPr>
          </a:lstStyle>
          <a:p>
            <a:pPr>
              <a:defRPr/>
            </a:pPr>
            <a:fld id="{72E0EF4D-4457-4134-AAAD-6C0FC69343AE}" type="datetimeFigureOut">
              <a:rPr lang="it-IT"/>
              <a:pPr>
                <a:defRPr/>
              </a:pPr>
              <a:t>18/09/2014</a:t>
            </a:fld>
            <a:endParaRPr lang="it-IT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ndar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ndara" pitchFamily="34" charset="0"/>
              </a:defRPr>
            </a:lvl1pPr>
          </a:lstStyle>
          <a:p>
            <a:pPr>
              <a:defRPr/>
            </a:pPr>
            <a:fld id="{6EC89E75-84B9-44DD-9FFD-B768E9028E7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0"/>
            <a:ext cx="1581150" cy="6858000"/>
            <a:chOff x="134471" y="0"/>
            <a:chExt cx="1581220" cy="6858000"/>
          </a:xfrm>
        </p:grpSpPr>
        <p:pic>
          <p:nvPicPr>
            <p:cNvPr id="5" name="Picture 6" descr="Overlay-Blank.jpg"/>
            <p:cNvPicPr>
              <a:picLocks noChangeAspect="1"/>
            </p:cNvPicPr>
            <p:nvPr userDrawn="1"/>
          </p:nvPicPr>
          <p:blipFill>
            <a:blip r:embed="rId2" cstate="print"/>
            <a:srcRect l="1471" r="83676"/>
            <a:stretch>
              <a:fillRect/>
            </a:stretch>
          </p:blipFill>
          <p:spPr bwMode="auto">
            <a:xfrm>
              <a:off x="134471" y="0"/>
              <a:ext cx="1358153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8" descr="Overlay-VerticalBridge.jpg"/>
            <p:cNvPicPr>
              <a:picLocks noChangeAspect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47800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oup 16"/>
          <p:cNvGrpSpPr>
            <a:grpSpLocks/>
          </p:cNvGrpSpPr>
          <p:nvPr/>
        </p:nvGrpSpPr>
        <p:grpSpPr bwMode="auto">
          <a:xfrm>
            <a:off x="7546975" y="0"/>
            <a:ext cx="1597025" cy="6858000"/>
            <a:chOff x="7413812" y="0"/>
            <a:chExt cx="1597734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 cstate="print"/>
            <a:srcRect r="85126"/>
            <a:stretch>
              <a:fillRect/>
            </a:stretch>
          </p:blipFill>
          <p:spPr bwMode="auto">
            <a:xfrm>
              <a:off x="7651376" y="0"/>
              <a:ext cx="136017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9" descr="Overlay-VerticalBridge.jpg"/>
            <p:cNvPicPr>
              <a:picLocks noChangeAspect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7413812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" name="Picture 14" descr="HR-Color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54163" y="4841875"/>
            <a:ext cx="60356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3693645"/>
            <a:ext cx="5446713" cy="1470025"/>
          </a:xfrm>
        </p:spPr>
        <p:txBody>
          <a:bodyPr anchor="b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0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52578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DAE05B6-29B5-434C-9780-5E77F7F0DE0E}" type="datetime1">
              <a:rPr lang="en-US"/>
              <a:pPr>
                <a:defRPr/>
              </a:pPr>
              <a:t>9/18/2014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52600" y="6356350"/>
            <a:ext cx="2895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Overlay-Blank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5" y="381000"/>
            <a:ext cx="3813175" cy="5697538"/>
          </a:xfrm>
          <a:solidFill>
            <a:schemeClr val="bg1">
              <a:lumMod val="85000"/>
            </a:schemeClr>
          </a:solidFill>
          <a:ln w="101600">
            <a:solidFill>
              <a:schemeClr val="accent1">
                <a:lumMod val="40000"/>
                <a:lumOff val="60000"/>
                <a:alpha val="40000"/>
              </a:schemeClr>
            </a:solidFill>
            <a:miter lim="800000"/>
          </a:ln>
          <a:effectLst>
            <a:innerShdw blurRad="457200">
              <a:schemeClr val="accent1">
                <a:alpha val="80000"/>
              </a:schemeClr>
            </a:innerShdw>
            <a:softEdge rad="31750"/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Trascinare l'immagine su un segnaposto o fare clic sull'icona per aggiungerla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4" y="2209799"/>
            <a:ext cx="3613792" cy="3222625"/>
          </a:xfrm>
        </p:spPr>
        <p:txBody>
          <a:bodyPr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E8F23-D258-4A2E-8563-B085C04B6AF7}" type="datetime1">
              <a:rPr lang="en-US"/>
              <a:pPr>
                <a:defRPr/>
              </a:pPr>
              <a:t>9/18/2014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A5B646-5B49-40C2-BEFA-C292F29561C4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6" name="Picture 9" descr="Overlay-Blank.jpg"/>
            <p:cNvPicPr>
              <a:picLocks noChangeAspect="1"/>
            </p:cNvPicPr>
            <p:nvPr userDrawn="1"/>
          </p:nvPicPr>
          <p:blipFill>
            <a:blip r:embed="rId2" cstate="print"/>
            <a:srcRect l="4301" r="46875"/>
            <a:stretch>
              <a:fillRect/>
            </a:stretch>
          </p:blipFill>
          <p:spPr bwMode="auto">
            <a:xfrm>
              <a:off x="4495800" y="0"/>
              <a:ext cx="46482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10" descr="Overlay-VerticalBridge.jpg"/>
            <p:cNvPicPr>
              <a:picLocks noChangeAspect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4267200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5" y="381000"/>
            <a:ext cx="3813175" cy="5697538"/>
          </a:xfr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457200">
              <a:schemeClr val="tx1">
                <a:lumMod val="50000"/>
                <a:lumOff val="50000"/>
                <a:alpha val="80000"/>
              </a:schemeClr>
            </a:innerShdw>
            <a:softEdge rad="127000"/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Trascinare l'immagine su un segnaposto o fare clic sull'icona per aggiungerla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4" y="2209799"/>
            <a:ext cx="3613792" cy="3222625"/>
          </a:xfrm>
        </p:spPr>
        <p:txBody>
          <a:bodyPr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427B49-E97C-4946-AC59-44EDAA497501}" type="datetime1">
              <a:rPr lang="en-US"/>
              <a:pPr>
                <a:defRPr/>
              </a:pPr>
              <a:t>9/18/2014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F377B-8002-4530-A730-322B5FD04190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1373188"/>
            <a:ext cx="9144000" cy="5484812"/>
            <a:chOff x="0" y="1372650"/>
            <a:chExt cx="9144000" cy="5485350"/>
          </a:xfrm>
        </p:grpSpPr>
        <p:pic>
          <p:nvPicPr>
            <p:cNvPr id="5" name="Picture 7" descr="Overlay-Blank.jpg"/>
            <p:cNvPicPr>
              <a:picLocks noChangeAspect="1"/>
            </p:cNvPicPr>
            <p:nvPr userDrawn="1"/>
          </p:nvPicPr>
          <p:blipFill>
            <a:blip r:embed="rId2" cstate="print"/>
            <a:srcRect t="23334"/>
            <a:stretch>
              <a:fillRect/>
            </a:stretch>
          </p:blipFill>
          <p:spPr bwMode="auto">
            <a:xfrm>
              <a:off x="0" y="1600200"/>
              <a:ext cx="9144000" cy="525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8" descr="Overlay-HorizontalBridge.jpg"/>
            <p:cNvPicPr>
              <a:picLocks noChangeAspect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1372650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37C415-D096-4FD4-9AA9-D525525D0873}" type="datetime1">
              <a:rPr lang="en-US"/>
              <a:pPr>
                <a:defRPr/>
              </a:pPr>
              <a:t>9/18/2014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EEE4CD-C05F-40DF-9138-28C6F84255DC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0" y="0"/>
            <a:ext cx="7696200" cy="6858000"/>
            <a:chOff x="0" y="0"/>
            <a:chExt cx="7696200" cy="6858000"/>
          </a:xfrm>
        </p:grpSpPr>
        <p:pic>
          <p:nvPicPr>
            <p:cNvPr id="5" name="Picture 7" descr="Overlay-Blank.jpg"/>
            <p:cNvPicPr>
              <a:picLocks noChangeAspect="1"/>
            </p:cNvPicPr>
            <p:nvPr userDrawn="1"/>
          </p:nvPicPr>
          <p:blipFill>
            <a:blip r:embed="rId2" cstate="print"/>
            <a:srcRect l="1471" r="16862"/>
            <a:stretch>
              <a:fillRect/>
            </a:stretch>
          </p:blipFill>
          <p:spPr bwMode="auto">
            <a:xfrm>
              <a:off x="0" y="0"/>
              <a:ext cx="74676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8" descr="Overlay-VerticalBridge.jpg"/>
            <p:cNvPicPr>
              <a:picLocks noChangeAspect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428309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381001"/>
            <a:ext cx="1447800" cy="5697538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1"/>
            <a:ext cx="6705600" cy="5697537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6489E-D34B-4A71-AD67-E4D868D2CB73}" type="datetime1">
              <a:rPr lang="en-US"/>
              <a:pPr>
                <a:defRPr/>
              </a:pPr>
              <a:t>9/18/2014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D5093-B82A-4469-A296-D35C8FAE85EB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1373188"/>
            <a:ext cx="9144000" cy="5484812"/>
            <a:chOff x="0" y="1372650"/>
            <a:chExt cx="9144000" cy="5485350"/>
          </a:xfrm>
        </p:grpSpPr>
        <p:pic>
          <p:nvPicPr>
            <p:cNvPr id="5" name="Picture 7" descr="Overlay-Blank.jpg"/>
            <p:cNvPicPr>
              <a:picLocks noChangeAspect="1"/>
            </p:cNvPicPr>
            <p:nvPr userDrawn="1"/>
          </p:nvPicPr>
          <p:blipFill>
            <a:blip r:embed="rId2" cstate="print"/>
            <a:srcRect t="23334"/>
            <a:stretch>
              <a:fillRect/>
            </a:stretch>
          </p:blipFill>
          <p:spPr bwMode="auto">
            <a:xfrm>
              <a:off x="0" y="1600200"/>
              <a:ext cx="9144000" cy="525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8" descr="Overlay-HorizontalBridge.jpg"/>
            <p:cNvPicPr>
              <a:picLocks noChangeAspect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1372650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" name="Picture 10" descr="MellinoMellini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36663" y="142875"/>
            <a:ext cx="887412" cy="99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1" descr="Logo sistema sanitario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72275" y="558800"/>
            <a:ext cx="1444625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EB52D-7F01-4CEF-8321-7118AC2E2A51}" type="datetime1">
              <a:rPr lang="en-US"/>
              <a:pPr>
                <a:defRPr/>
              </a:pPr>
              <a:t>9/18/2014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2A7BF-811E-47FB-A3E4-603715E7FA69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1581150" cy="6858000"/>
            <a:chOff x="134471" y="0"/>
            <a:chExt cx="1581220" cy="6858000"/>
          </a:xfrm>
        </p:grpSpPr>
        <p:pic>
          <p:nvPicPr>
            <p:cNvPr id="6" name="Picture 6" descr="Overlay-Blank.jpg"/>
            <p:cNvPicPr>
              <a:picLocks noChangeAspect="1"/>
            </p:cNvPicPr>
            <p:nvPr userDrawn="1"/>
          </p:nvPicPr>
          <p:blipFill>
            <a:blip r:embed="rId2" cstate="print"/>
            <a:srcRect l="1471" r="83676"/>
            <a:stretch>
              <a:fillRect/>
            </a:stretch>
          </p:blipFill>
          <p:spPr bwMode="auto">
            <a:xfrm>
              <a:off x="134471" y="0"/>
              <a:ext cx="1358153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8" descr="Overlay-VerticalBridge.jpg"/>
            <p:cNvPicPr>
              <a:picLocks noChangeAspect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47800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" name="Group 16"/>
          <p:cNvGrpSpPr>
            <a:grpSpLocks/>
          </p:cNvGrpSpPr>
          <p:nvPr/>
        </p:nvGrpSpPr>
        <p:grpSpPr bwMode="auto">
          <a:xfrm>
            <a:off x="7546975" y="0"/>
            <a:ext cx="1597025" cy="6858000"/>
            <a:chOff x="7413812" y="0"/>
            <a:chExt cx="1597734" cy="6858000"/>
          </a:xfrm>
        </p:grpSpPr>
        <p:pic>
          <p:nvPicPr>
            <p:cNvPr id="9" name="Picture 7" descr="Overlay-Blank.jpg"/>
            <p:cNvPicPr>
              <a:picLocks noChangeAspect="1"/>
            </p:cNvPicPr>
            <p:nvPr userDrawn="1"/>
          </p:nvPicPr>
          <p:blipFill>
            <a:blip r:embed="rId2" cstate="print"/>
            <a:srcRect r="85126"/>
            <a:stretch>
              <a:fillRect/>
            </a:stretch>
          </p:blipFill>
          <p:spPr bwMode="auto">
            <a:xfrm>
              <a:off x="7651376" y="0"/>
              <a:ext cx="136017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7413812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1" name="Picture 14" descr="HR-Color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54163" y="4841875"/>
            <a:ext cx="60356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3693645"/>
            <a:ext cx="5446713" cy="1470025"/>
          </a:xfrm>
        </p:spPr>
        <p:txBody>
          <a:bodyPr anchor="b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0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3307977" y="950260"/>
            <a:ext cx="2528046" cy="25280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762000">
              <a:schemeClr val="accent1">
                <a:alpha val="80000"/>
              </a:schemeClr>
            </a:innerShdw>
            <a:softEdge rad="317500"/>
          </a:effectLst>
        </p:spPr>
        <p:txBody>
          <a:bodyPr rtlCol="0">
            <a:normAutofit/>
          </a:bodyPr>
          <a:lstStyle>
            <a:lvl1pPr mar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it-IT" noProof="0" smtClean="0"/>
              <a:t>Trascinare l'immagine su un segnaposto o fare clic sull'icona per aggiungerla</a:t>
            </a:r>
            <a:endParaRPr noProof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3"/>
          </p:nvPr>
        </p:nvSpPr>
        <p:spPr>
          <a:xfrm>
            <a:off x="52578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24E2D46-87DA-46AF-BA6C-EDE29E4670CC}" type="datetime1">
              <a:rPr lang="en-US"/>
              <a:pPr>
                <a:defRPr/>
              </a:pPr>
              <a:t>9/18/2014</a:t>
            </a:fld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4"/>
          </p:nvPr>
        </p:nvSpPr>
        <p:spPr>
          <a:xfrm>
            <a:off x="1752600" y="6356350"/>
            <a:ext cx="2895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0" y="0"/>
            <a:ext cx="9144000" cy="1190625"/>
            <a:chOff x="0" y="0"/>
            <a:chExt cx="9144000" cy="1191256"/>
          </a:xfrm>
        </p:grpSpPr>
        <p:pic>
          <p:nvPicPr>
            <p:cNvPr id="5" name="Picture 7" descr="Overlay-Blank.jpg"/>
            <p:cNvPicPr>
              <a:picLocks noChangeAspect="1"/>
            </p:cNvPicPr>
            <p:nvPr userDrawn="1"/>
          </p:nvPicPr>
          <p:blipFill>
            <a:blip r:embed="rId2" cstate="print"/>
            <a:srcRect b="85555"/>
            <a:stretch>
              <a:fillRect/>
            </a:stretch>
          </p:blipFill>
          <p:spPr bwMode="auto">
            <a:xfrm>
              <a:off x="0" y="0"/>
              <a:ext cx="91440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8" descr="Overlay-HorizontalBridge.jpg"/>
            <p:cNvPicPr>
              <a:picLocks noChangeAspect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V="1">
              <a:off x="0" y="923365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oup 10"/>
          <p:cNvGrpSpPr>
            <a:grpSpLocks/>
          </p:cNvGrpSpPr>
          <p:nvPr/>
        </p:nvGrpSpPr>
        <p:grpSpPr bwMode="auto">
          <a:xfrm flipV="1">
            <a:off x="0" y="5667375"/>
            <a:ext cx="9144000" cy="1190625"/>
            <a:chOff x="0" y="0"/>
            <a:chExt cx="9144000" cy="1191256"/>
          </a:xfrm>
        </p:grpSpPr>
        <p:pic>
          <p:nvPicPr>
            <p:cNvPr id="8" name="Picture 11" descr="Overlay-Blank.jpg"/>
            <p:cNvPicPr>
              <a:picLocks noChangeAspect="1"/>
            </p:cNvPicPr>
            <p:nvPr userDrawn="1"/>
          </p:nvPicPr>
          <p:blipFill>
            <a:blip r:embed="rId2" cstate="print"/>
            <a:srcRect b="85555"/>
            <a:stretch>
              <a:fillRect/>
            </a:stretch>
          </p:blipFill>
          <p:spPr bwMode="auto">
            <a:xfrm>
              <a:off x="0" y="0"/>
              <a:ext cx="91440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12" descr="Overlay-HorizontalBridge.jpg"/>
            <p:cNvPicPr>
              <a:picLocks noChangeAspect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V="1">
              <a:off x="0" y="923365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" name="Picture 13" descr="HR-Color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54163" y="3259138"/>
            <a:ext cx="60356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4200" y="1851212"/>
            <a:ext cx="5446714" cy="1730375"/>
          </a:xfrm>
        </p:spPr>
        <p:txBody>
          <a:bodyPr anchor="b"/>
          <a:lstStyle>
            <a:lvl1pPr algn="ctr">
              <a:lnSpc>
                <a:spcPts val="6800"/>
              </a:lnSpc>
              <a:defRPr sz="6500" b="0" cap="none" baseline="0">
                <a:latin typeface="+mj-lt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54200" y="3576918"/>
            <a:ext cx="5446714" cy="829982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29413-0618-4FB4-BCE5-154E831FFCC6}" type="datetime1">
              <a:rPr lang="en-US"/>
              <a:pPr>
                <a:defRPr/>
              </a:pPr>
              <a:t>9/18/2014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5B1F5F-1F84-4E56-8238-53A965B6B386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0" y="1373188"/>
            <a:ext cx="9144000" cy="5484812"/>
            <a:chOff x="0" y="1372650"/>
            <a:chExt cx="9144000" cy="5485350"/>
          </a:xfrm>
        </p:grpSpPr>
        <p:pic>
          <p:nvPicPr>
            <p:cNvPr id="6" name="Picture 8" descr="Overlay-Blank.jpg"/>
            <p:cNvPicPr>
              <a:picLocks noChangeAspect="1"/>
            </p:cNvPicPr>
            <p:nvPr userDrawn="1"/>
          </p:nvPicPr>
          <p:blipFill>
            <a:blip r:embed="rId2" cstate="print"/>
            <a:srcRect t="23334"/>
            <a:stretch>
              <a:fillRect/>
            </a:stretch>
          </p:blipFill>
          <p:spPr bwMode="auto">
            <a:xfrm>
              <a:off x="0" y="1600200"/>
              <a:ext cx="9144000" cy="525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9" descr="Overlay-HorizontalBridge.jpg"/>
            <p:cNvPicPr>
              <a:picLocks noChangeAspect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1372650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162" y="1774825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6534" y="1774825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C7C49-BC59-4341-8258-E7809CCAE363}" type="datetime1">
              <a:rPr lang="en-US"/>
              <a:pPr>
                <a:defRPr/>
              </a:pPr>
              <a:t>9/18/2014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6885E-32F9-4D2B-ABAF-97FF5D8F46F7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"/>
          <p:cNvGrpSpPr>
            <a:grpSpLocks/>
          </p:cNvGrpSpPr>
          <p:nvPr/>
        </p:nvGrpSpPr>
        <p:grpSpPr bwMode="auto">
          <a:xfrm>
            <a:off x="0" y="1373188"/>
            <a:ext cx="9144000" cy="5484812"/>
            <a:chOff x="0" y="1372650"/>
            <a:chExt cx="9144000" cy="5485350"/>
          </a:xfrm>
        </p:grpSpPr>
        <p:pic>
          <p:nvPicPr>
            <p:cNvPr id="8" name="Picture 10" descr="Overlay-Blank.jpg"/>
            <p:cNvPicPr>
              <a:picLocks noChangeAspect="1"/>
            </p:cNvPicPr>
            <p:nvPr userDrawn="1"/>
          </p:nvPicPr>
          <p:blipFill>
            <a:blip r:embed="rId2" cstate="print"/>
            <a:srcRect t="23334"/>
            <a:stretch>
              <a:fillRect/>
            </a:stretch>
          </p:blipFill>
          <p:spPr bwMode="auto">
            <a:xfrm>
              <a:off x="0" y="1600200"/>
              <a:ext cx="9144000" cy="525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11" descr="Overlay-HorizontalBridge.jpg"/>
            <p:cNvPicPr>
              <a:picLocks noChangeAspect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1372650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" name="Picture 13" descr="Overlay-HorizontalBridge.jpg"/>
          <p:cNvPicPr>
            <a:picLocks noChangeAspect="1"/>
          </p:cNvPicPr>
          <p:nvPr/>
        </p:nvPicPr>
        <p:blipFill>
          <a:blip r:embed="rId3" cstate="print"/>
          <a:srcRect t="23425" r="61031" b="39764"/>
          <a:stretch>
            <a:fillRect/>
          </a:stretch>
        </p:blipFill>
        <p:spPr>
          <a:xfrm>
            <a:off x="4765675" y="2460625"/>
            <a:ext cx="3563938" cy="9842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  <p:pic>
        <p:nvPicPr>
          <p:cNvPr id="11" name="Picture 14" descr="Overlay-HorizontalBridge.jpg"/>
          <p:cNvPicPr>
            <a:picLocks noChangeAspect="1"/>
          </p:cNvPicPr>
          <p:nvPr/>
        </p:nvPicPr>
        <p:blipFill>
          <a:blip r:embed="rId3" cstate="print"/>
          <a:srcRect t="23425" r="61031" b="39764"/>
          <a:stretch>
            <a:fillRect/>
          </a:stretch>
        </p:blipFill>
        <p:spPr>
          <a:xfrm>
            <a:off x="779463" y="2460625"/>
            <a:ext cx="3563937" cy="9842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879320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7240" y="2590799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048" y="1879320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048" y="2590799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12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37FC61-3655-4873-A80A-56598C893EE7}" type="datetime1">
              <a:rPr lang="en-US"/>
              <a:pPr>
                <a:defRPr/>
              </a:pPr>
              <a:t>9/18/2014</a:t>
            </a:fld>
            <a:endParaRPr lang="en-US"/>
          </a:p>
        </p:txBody>
      </p:sp>
      <p:sp>
        <p:nvSpPr>
          <p:cNvPr id="13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4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3C5ED-349F-44EF-BF59-A882D795B059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0" y="1373188"/>
            <a:ext cx="9144000" cy="5484812"/>
            <a:chOff x="0" y="1372650"/>
            <a:chExt cx="9144000" cy="5485350"/>
          </a:xfrm>
        </p:grpSpPr>
        <p:pic>
          <p:nvPicPr>
            <p:cNvPr id="4" name="Picture 6" descr="Overlay-Blank.jpg"/>
            <p:cNvPicPr>
              <a:picLocks noChangeAspect="1"/>
            </p:cNvPicPr>
            <p:nvPr userDrawn="1"/>
          </p:nvPicPr>
          <p:blipFill>
            <a:blip r:embed="rId2" cstate="print"/>
            <a:srcRect t="23334"/>
            <a:stretch>
              <a:fillRect/>
            </a:stretch>
          </p:blipFill>
          <p:spPr bwMode="auto">
            <a:xfrm>
              <a:off x="0" y="1600200"/>
              <a:ext cx="9144000" cy="525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7" descr="Overlay-HorizontalBridge.jpg"/>
            <p:cNvPicPr>
              <a:picLocks noChangeAspect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1372650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62396-737E-4235-8E87-AED9F73D9C1A}" type="datetime1">
              <a:rPr lang="en-US"/>
              <a:pPr>
                <a:defRPr/>
              </a:pPr>
              <a:t>9/18/2014</a:t>
            </a:fld>
            <a:endParaRPr lang="en-US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CF867-321B-4B40-BC56-60C75270DDAB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Overlay-Blank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051BE-4235-465F-9C63-FFC9E94E150D}" type="datetime1">
              <a:rPr lang="en-US"/>
              <a:pPr>
                <a:defRPr/>
              </a:pPr>
              <a:t>9/18/2014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38EF6-3E4D-4921-B8E4-DCE07431B0B1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6" name="Picture 8" descr="Overlay-Blank.jpg"/>
            <p:cNvPicPr>
              <a:picLocks noChangeAspect="1"/>
            </p:cNvPicPr>
            <p:nvPr userDrawn="1"/>
          </p:nvPicPr>
          <p:blipFill>
            <a:blip r:embed="rId2" cstate="print"/>
            <a:srcRect l="4301" r="46875"/>
            <a:stretch>
              <a:fillRect/>
            </a:stretch>
          </p:blipFill>
          <p:spPr bwMode="auto">
            <a:xfrm>
              <a:off x="4495800" y="0"/>
              <a:ext cx="46482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9" descr="Overlay-VerticalBridge.jpg"/>
            <p:cNvPicPr>
              <a:picLocks noChangeAspect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4267200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776" cy="1537447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5859" y="381001"/>
            <a:ext cx="3813174" cy="5697537"/>
          </a:xfrm>
        </p:spPr>
        <p:txBody>
          <a:bodyPr>
            <a:normAutofit/>
          </a:bodyPr>
          <a:lstStyle>
            <a:lvl1pPr>
              <a:defRPr sz="2400" b="0"/>
            </a:lvl1pPr>
            <a:lvl2pPr>
              <a:defRPr sz="2200" b="0"/>
            </a:lvl2pPr>
            <a:lvl3pPr>
              <a:defRPr sz="2000" b="0"/>
            </a:lvl3pPr>
            <a:lvl4pPr>
              <a:defRPr sz="1800" b="0"/>
            </a:lvl4pPr>
            <a:lvl5pPr>
              <a:defRPr sz="18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2209801"/>
            <a:ext cx="3612776" cy="32004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0048C8-DD5D-4E33-9118-48BA8AAB41C2}" type="datetime1">
              <a:rPr lang="en-US"/>
              <a:pPr>
                <a:defRPr/>
              </a:pPr>
              <a:t>9/18/2014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pPr>
              <a:defRPr/>
            </a:pPr>
            <a:fld id="{739F2A61-CD89-4821-82F8-2C3B1C1F5044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792163" y="39688"/>
            <a:ext cx="7570787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92163" y="1762125"/>
            <a:ext cx="7570787" cy="428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516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831CF01-485B-4C15-B565-6327E834FB68}" type="datetime1">
              <a:rPr lang="en-US"/>
              <a:pPr>
                <a:defRPr/>
              </a:pPr>
              <a:t>9/18/2014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4C0C9D3-F239-4761-B658-50E71EE10057}" type="slidenum">
              <a:rPr lang="en-US"/>
              <a:pPr>
                <a:defRPr/>
              </a:pPr>
              <a:t>‹N›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1475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rgbClr val="A08BD6"/>
                </a:solidFill>
                <a:latin typeface="Candar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txStyles>
    <p:titleStyle>
      <a:lvl1pPr algn="ctr" rtl="0" eaLnBrk="0" fontAlgn="base" hangingPunct="0">
        <a:lnSpc>
          <a:spcPts val="6000"/>
        </a:lnSpc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latin typeface="+mn-lt"/>
          <a:ea typeface="+mj-ea"/>
          <a:cs typeface="+mj-cs"/>
        </a:defRPr>
      </a:lvl1pPr>
      <a:lvl2pPr algn="ctr" rtl="0" eaLnBrk="0" fontAlgn="base" hangingPunct="0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34" charset="0"/>
        </a:defRPr>
      </a:lvl2pPr>
      <a:lvl3pPr algn="ctr" rtl="0" eaLnBrk="0" fontAlgn="base" hangingPunct="0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34" charset="0"/>
        </a:defRPr>
      </a:lvl3pPr>
      <a:lvl4pPr algn="ctr" rtl="0" eaLnBrk="0" fontAlgn="base" hangingPunct="0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34" charset="0"/>
        </a:defRPr>
      </a:lvl4pPr>
      <a:lvl5pPr algn="ctr" rtl="0" eaLnBrk="0" fontAlgn="base" hangingPunct="0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34" charset="0"/>
        </a:defRPr>
      </a:lvl5pPr>
      <a:lvl6pPr marL="457200" algn="ctr" rtl="0" fontAlgn="base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34" charset="0"/>
        </a:defRPr>
      </a:lvl6pPr>
      <a:lvl7pPr marL="914400" algn="ctr" rtl="0" fontAlgn="base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34" charset="0"/>
        </a:defRPr>
      </a:lvl7pPr>
      <a:lvl8pPr marL="1371600" algn="ctr" rtl="0" fontAlgn="base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34" charset="0"/>
        </a:defRPr>
      </a:lvl8pPr>
      <a:lvl9pPr marL="1828800" algn="ctr" rtl="0" fontAlgn="base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0" fontAlgn="base" hangingPunct="0">
        <a:spcBef>
          <a:spcPts val="2400"/>
        </a:spcBef>
        <a:spcAft>
          <a:spcPct val="0"/>
        </a:spcAft>
        <a:buClr>
          <a:srgbClr val="BAABE3"/>
        </a:buClr>
        <a:buFont typeface="Candara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Font typeface="Candara" pitchFamily="34" charset="0"/>
        <a:buChar char="•"/>
        <a:defRPr sz="2600" kern="1200">
          <a:solidFill>
            <a:schemeClr val="tx2"/>
          </a:solidFill>
          <a:latin typeface="+mn-lt"/>
          <a:ea typeface="+mn-ea"/>
          <a:cs typeface="+mn-cs"/>
        </a:defRPr>
      </a:lvl2pPr>
      <a:lvl3pPr marL="1035050" indent="-349250" algn="l" rtl="0" eaLnBrk="0" fontAlgn="base" hangingPunct="0">
        <a:spcBef>
          <a:spcPts val="600"/>
        </a:spcBef>
        <a:spcAft>
          <a:spcPct val="0"/>
        </a:spcAft>
        <a:buClr>
          <a:srgbClr val="BAABE3"/>
        </a:buClr>
        <a:buFont typeface="Candara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371600" indent="-3365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Font typeface="Candara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4pPr>
      <a:lvl5pPr marL="1720850" indent="-349250" algn="l" rtl="0" eaLnBrk="0" fontAlgn="base" hangingPunct="0">
        <a:spcBef>
          <a:spcPts val="600"/>
        </a:spcBef>
        <a:spcAft>
          <a:spcPct val="0"/>
        </a:spcAft>
        <a:buClr>
          <a:srgbClr val="BAABE3"/>
        </a:buClr>
        <a:buFont typeface="Candara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olo 1"/>
          <p:cNvSpPr>
            <a:spLocks noGrp="1"/>
          </p:cNvSpPr>
          <p:nvPr>
            <p:ph type="ctrTitle"/>
          </p:nvPr>
        </p:nvSpPr>
        <p:spPr>
          <a:xfrm>
            <a:off x="1854200" y="3352800"/>
            <a:ext cx="5446713" cy="2832100"/>
          </a:xfrm>
        </p:spPr>
        <p:txBody>
          <a:bodyPr/>
          <a:lstStyle/>
          <a:p>
            <a:pPr eaLnBrk="1" hangingPunct="1"/>
            <a:r>
              <a:rPr lang="it-IT" sz="4000" smtClean="0">
                <a:latin typeface="Arial Rounded MT Bold" pitchFamily="34" charset="0"/>
              </a:rPr>
              <a:t>Il fibroma di riscontro casuale, quando e perché curare</a:t>
            </a:r>
          </a:p>
        </p:txBody>
      </p:sp>
      <p:sp>
        <p:nvSpPr>
          <p:cNvPr id="16386" name="Sottotitolo 2"/>
          <p:cNvSpPr>
            <a:spLocks noGrp="1"/>
          </p:cNvSpPr>
          <p:nvPr>
            <p:ph type="subTitle" idx="1"/>
          </p:nvPr>
        </p:nvSpPr>
        <p:spPr>
          <a:xfrm>
            <a:off x="1854200" y="6191250"/>
            <a:ext cx="5446713" cy="430213"/>
          </a:xfrm>
        </p:spPr>
        <p:txBody>
          <a:bodyPr/>
          <a:lstStyle/>
          <a:p>
            <a:pPr algn="r" eaLnBrk="1" hangingPunct="1"/>
            <a:r>
              <a:rPr lang="it-IT" smtClean="0"/>
              <a:t>Donatella Albini</a:t>
            </a:r>
          </a:p>
        </p:txBody>
      </p:sp>
      <p:pic>
        <p:nvPicPr>
          <p:cNvPr id="16387" name="Segnaposto contenuto 3" descr="d17523342e217c9361c6c70108eb168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52813" y="0"/>
            <a:ext cx="2238375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CasellaDiTesto 3"/>
          <p:cNvSpPr txBox="1">
            <a:spLocks noChangeArrowheads="1"/>
          </p:cNvSpPr>
          <p:nvPr/>
        </p:nvSpPr>
        <p:spPr bwMode="auto">
          <a:xfrm>
            <a:off x="6081713" y="641350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it-IT">
              <a:latin typeface="Candara" pitchFamily="34" charset="0"/>
            </a:endParaRPr>
          </a:p>
        </p:txBody>
      </p:sp>
      <p:pic>
        <p:nvPicPr>
          <p:cNvPr id="16389" name="Picture 7" descr="MellinoMellin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2275" y="250825"/>
            <a:ext cx="923925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8" descr="Logo sistema sanitari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33538" y="1419225"/>
            <a:ext cx="982662" cy="15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25602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>
              <a:buFont typeface="Mistral" pitchFamily="66" charset="0"/>
              <a:buAutoNum type="arabicPeriod"/>
            </a:pPr>
            <a:r>
              <a:rPr lang="it-IT" smtClean="0"/>
              <a:t>Menarca precoce</a:t>
            </a:r>
          </a:p>
          <a:p>
            <a:pPr marL="514350" indent="-514350" eaLnBrk="1" hangingPunct="1">
              <a:buFont typeface="Mistral" pitchFamily="66" charset="0"/>
              <a:buAutoNum type="arabicPeriod"/>
            </a:pPr>
            <a:r>
              <a:rPr lang="it-IT" smtClean="0"/>
              <a:t>Età (&gt;40 anni)</a:t>
            </a:r>
          </a:p>
          <a:p>
            <a:pPr marL="514350" indent="-514350" eaLnBrk="1" hangingPunct="1">
              <a:buFont typeface="Mistral" pitchFamily="66" charset="0"/>
              <a:buAutoNum type="arabicPeriod"/>
            </a:pPr>
            <a:r>
              <a:rPr lang="it-IT" smtClean="0"/>
              <a:t>Ereditarietà</a:t>
            </a:r>
          </a:p>
          <a:p>
            <a:pPr marL="514350" indent="-514350" eaLnBrk="1" hangingPunct="1">
              <a:buFont typeface="Mistral" pitchFamily="66" charset="0"/>
              <a:buAutoNum type="arabicPeriod"/>
            </a:pPr>
            <a:r>
              <a:rPr lang="it-IT" smtClean="0"/>
              <a:t>Nulliparità</a:t>
            </a:r>
          </a:p>
          <a:p>
            <a:pPr marL="514350" indent="-514350" algn="r" eaLnBrk="1" hangingPunct="1">
              <a:buFont typeface="Candara" pitchFamily="34" charset="0"/>
              <a:buNone/>
            </a:pPr>
            <a:endParaRPr lang="it-IT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it-IT" dirty="0" smtClean="0"/>
              <a:t>Fattori di rischio per anomalie istologiche endometriali in donne con flusso mestruale anomalo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+mj-lt"/>
              <a:buAutoNum type="arabicPeriod"/>
              <a:defRPr/>
            </a:pPr>
            <a:r>
              <a:rPr lang="it-IT" dirty="0" smtClean="0"/>
              <a:t>Obesità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+mj-lt"/>
              <a:buAutoNum type="arabicPeriod"/>
              <a:defRPr/>
            </a:pPr>
            <a:r>
              <a:rPr lang="it-IT" dirty="0" err="1" smtClean="0"/>
              <a:t>PCOd</a:t>
            </a:r>
            <a:endParaRPr lang="it-IT" dirty="0" smtClean="0"/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+mj-lt"/>
              <a:buAutoNum type="arabicPeriod"/>
              <a:defRPr/>
            </a:pPr>
            <a:r>
              <a:rPr lang="it-IT" dirty="0" smtClean="0"/>
              <a:t>Diabete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+mj-lt"/>
              <a:buAutoNum type="arabicPeriod"/>
              <a:defRPr/>
            </a:pPr>
            <a:r>
              <a:rPr lang="it-IT" dirty="0" smtClean="0"/>
              <a:t>Ipertensione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+mj-lt"/>
              <a:buAutoNum type="arabicPeriod"/>
              <a:defRPr/>
            </a:pPr>
            <a:r>
              <a:rPr lang="it-IT" dirty="0" smtClean="0"/>
              <a:t>Consumo di alcol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  <a:defRPr/>
            </a:pPr>
            <a:r>
              <a:rPr lang="it-IT" sz="1800" dirty="0" smtClean="0"/>
              <a:t>                 (Islam MS, </a:t>
            </a:r>
            <a:r>
              <a:rPr lang="it-IT" sz="1800" dirty="0" err="1" smtClean="0"/>
              <a:t>Fertil</a:t>
            </a:r>
            <a:r>
              <a:rPr lang="it-IT" sz="1800" dirty="0" smtClean="0"/>
              <a:t> </a:t>
            </a:r>
            <a:r>
              <a:rPr lang="it-IT" sz="1800" dirty="0" err="1"/>
              <a:t>S</a:t>
            </a:r>
            <a:r>
              <a:rPr lang="it-IT" sz="1800" dirty="0" err="1" smtClean="0"/>
              <a:t>teril</a:t>
            </a:r>
            <a:r>
              <a:rPr lang="it-IT" sz="1800" dirty="0" smtClean="0"/>
              <a:t>, 2013)</a:t>
            </a:r>
            <a:endParaRPr lang="it-IT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27650" name="Segnaposto contenuto 2"/>
          <p:cNvSpPr>
            <a:spLocks noGrp="1"/>
          </p:cNvSpPr>
          <p:nvPr>
            <p:ph idx="1"/>
          </p:nvPr>
        </p:nvSpPr>
        <p:spPr>
          <a:xfrm>
            <a:off x="925513" y="2317750"/>
            <a:ext cx="7570787" cy="4289425"/>
          </a:xfrm>
        </p:spPr>
        <p:txBody>
          <a:bodyPr/>
          <a:lstStyle/>
          <a:p>
            <a:pPr eaLnBrk="1" hangingPunct="1"/>
            <a:r>
              <a:rPr lang="it-IT" smtClean="0"/>
              <a:t>La maggior parte delle donne con fibromi non presenta alcun disturbo.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28674" name="Segnaposto contenuto 2"/>
          <p:cNvSpPr>
            <a:spLocks noGrp="1"/>
          </p:cNvSpPr>
          <p:nvPr>
            <p:ph idx="1"/>
          </p:nvPr>
        </p:nvSpPr>
        <p:spPr>
          <a:xfrm>
            <a:off x="792163" y="2095500"/>
            <a:ext cx="7570787" cy="4289425"/>
          </a:xfrm>
        </p:spPr>
        <p:txBody>
          <a:bodyPr/>
          <a:lstStyle/>
          <a:p>
            <a:pPr eaLnBrk="1" hangingPunct="1"/>
            <a:r>
              <a:rPr lang="it-IT" smtClean="0"/>
              <a:t>Il sintomo più frequente è la menometrorragia, specialmente nel periodo fertile avanzato.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29698" name="Segnaposto contenuto 2"/>
          <p:cNvSpPr>
            <a:spLocks noGrp="1"/>
          </p:cNvSpPr>
          <p:nvPr>
            <p:ph idx="1"/>
          </p:nvPr>
        </p:nvSpPr>
        <p:spPr>
          <a:xfrm>
            <a:off x="792163" y="2228850"/>
            <a:ext cx="7570787" cy="4289425"/>
          </a:xfrm>
        </p:spPr>
        <p:txBody>
          <a:bodyPr/>
          <a:lstStyle/>
          <a:p>
            <a:pPr eaLnBrk="1" hangingPunct="1"/>
            <a:r>
              <a:rPr lang="it-IT" smtClean="0"/>
              <a:t>Il sanguinamento anomalo può portare ad una forma di anemia cronica sideropenica anche importante.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it-IT" dirty="0" smtClean="0"/>
              <a:t>Sintomi meno frequenti: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+mj-lt"/>
              <a:buAutoNum type="arabicPeriod"/>
              <a:defRPr/>
            </a:pPr>
            <a:r>
              <a:rPr lang="it-IT" dirty="0" smtClean="0"/>
              <a:t>Sensazione di peso pelvico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+mj-lt"/>
              <a:buAutoNum type="arabicPeriod"/>
              <a:defRPr/>
            </a:pPr>
            <a:r>
              <a:rPr lang="it-IT" dirty="0" smtClean="0"/>
              <a:t>Tensione e gonfiore addominale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+mj-lt"/>
              <a:buAutoNum type="arabicPeriod"/>
              <a:defRPr/>
            </a:pPr>
            <a:r>
              <a:rPr lang="it-IT" dirty="0" smtClean="0"/>
              <a:t>Dolore sacrale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+mj-lt"/>
              <a:buAutoNum type="arabicPeriod"/>
              <a:defRPr/>
            </a:pPr>
            <a:r>
              <a:rPr lang="it-IT" dirty="0" smtClean="0"/>
              <a:t>Difficoltà alla minzione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+mj-lt"/>
              <a:buAutoNum type="arabicPeriod"/>
              <a:defRPr/>
            </a:pPr>
            <a:r>
              <a:rPr lang="it-IT" dirty="0" smtClean="0"/>
              <a:t>Stipsi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+mj-lt"/>
              <a:buAutoNum type="arabicPeriod"/>
              <a:defRPr/>
            </a:pPr>
            <a:r>
              <a:rPr lang="it-IT" dirty="0" smtClean="0"/>
              <a:t>Dispareunia profonda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it-IT" dirty="0" smtClean="0"/>
              <a:t>Fare diagnosi: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+mj-lt"/>
              <a:buAutoNum type="arabicPeriod"/>
              <a:defRPr/>
            </a:pPr>
            <a:r>
              <a:rPr lang="it-IT" dirty="0" smtClean="0"/>
              <a:t>Anamnesi accurata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+mj-lt"/>
              <a:buAutoNum type="arabicPeriod"/>
              <a:defRPr/>
            </a:pPr>
            <a:r>
              <a:rPr lang="it-IT" dirty="0" smtClean="0"/>
              <a:t>Visita ginecologica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+mj-lt"/>
              <a:buAutoNum type="arabicPeriod"/>
              <a:defRPr/>
            </a:pPr>
            <a:r>
              <a:rPr lang="it-IT" dirty="0" smtClean="0"/>
              <a:t>Ecografia pelvica TV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+mj-lt"/>
              <a:buAutoNum type="arabicPeriod"/>
              <a:defRPr/>
            </a:pPr>
            <a:r>
              <a:rPr lang="it-IT" dirty="0" smtClean="0"/>
              <a:t>Ecografia TA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+mj-lt"/>
              <a:buAutoNum type="arabicPeriod"/>
              <a:defRPr/>
            </a:pPr>
            <a:r>
              <a:rPr lang="it-IT" dirty="0" smtClean="0"/>
              <a:t>Ecografia </a:t>
            </a:r>
            <a:r>
              <a:rPr lang="it-IT" dirty="0" err="1" smtClean="0"/>
              <a:t>colorDoppler</a:t>
            </a:r>
            <a:endParaRPr lang="it-IT" dirty="0" smtClean="0"/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+mj-lt"/>
              <a:buAutoNum type="arabicPeriod"/>
              <a:defRPr/>
            </a:pPr>
            <a:r>
              <a:rPr lang="it-IT" dirty="0" err="1" smtClean="0"/>
              <a:t>Sonoisterografia</a:t>
            </a:r>
            <a:endParaRPr lang="it-IT" dirty="0" smtClean="0"/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+mj-lt"/>
              <a:buAutoNum type="arabicPeriod"/>
              <a:defRPr/>
            </a:pPr>
            <a:r>
              <a:rPr lang="it-IT" dirty="0" smtClean="0"/>
              <a:t>Isteroscopia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it-IT" smtClean="0"/>
          </a:p>
        </p:txBody>
      </p:sp>
      <p:sp>
        <p:nvSpPr>
          <p:cNvPr id="32770" name="Segnaposto contenuto 2"/>
          <p:cNvSpPr>
            <a:spLocks/>
          </p:cNvSpPr>
          <p:nvPr/>
        </p:nvSpPr>
        <p:spPr bwMode="auto">
          <a:xfrm>
            <a:off x="792163" y="1452563"/>
            <a:ext cx="7570787" cy="428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ts val="2400"/>
              </a:spcBef>
              <a:buClr>
                <a:srgbClr val="BAABE3"/>
              </a:buClr>
              <a:buFont typeface="Candara" pitchFamily="34" charset="0"/>
              <a:buNone/>
            </a:pPr>
            <a:r>
              <a:rPr lang="it-IT" sz="2800" b="1">
                <a:solidFill>
                  <a:schemeClr val="tx2"/>
                </a:solidFill>
                <a:latin typeface="Candara" pitchFamily="34" charset="0"/>
              </a:rPr>
              <a:t>                           </a:t>
            </a:r>
          </a:p>
          <a:p>
            <a:pPr marL="342900" indent="-342900">
              <a:spcBef>
                <a:spcPts val="2400"/>
              </a:spcBef>
              <a:buClr>
                <a:srgbClr val="BAABE3"/>
              </a:buClr>
              <a:buFont typeface="Candara" pitchFamily="34" charset="0"/>
              <a:buNone/>
            </a:pPr>
            <a:endParaRPr lang="it-IT" sz="2800" b="1">
              <a:solidFill>
                <a:schemeClr val="tx2"/>
              </a:solidFill>
              <a:latin typeface="Candara" pitchFamily="34" charset="0"/>
            </a:endParaRPr>
          </a:p>
          <a:p>
            <a:pPr marL="342900" indent="-342900" algn="ctr">
              <a:spcBef>
                <a:spcPts val="2400"/>
              </a:spcBef>
              <a:buClr>
                <a:srgbClr val="BAABE3"/>
              </a:buClr>
              <a:buFont typeface="Candara" pitchFamily="34" charset="0"/>
              <a:buNone/>
            </a:pPr>
            <a:r>
              <a:rPr lang="it-IT" sz="2800" b="1">
                <a:solidFill>
                  <a:schemeClr val="tx2"/>
                </a:solidFill>
                <a:latin typeface="Candara" pitchFamily="34" charset="0"/>
              </a:rPr>
              <a:t>       </a:t>
            </a:r>
            <a:r>
              <a:rPr lang="it-IT" sz="4000" b="1">
                <a:solidFill>
                  <a:schemeClr val="tx2"/>
                </a:solidFill>
                <a:latin typeface="Candara" pitchFamily="34" charset="0"/>
              </a:rPr>
              <a:t>PERCHE’ CURARE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it-IT" smtClean="0"/>
          </a:p>
        </p:txBody>
      </p:sp>
      <p:sp>
        <p:nvSpPr>
          <p:cNvPr id="33794" name="Rectangle 3"/>
          <p:cNvSpPr>
            <a:spLocks noGrp="1"/>
          </p:cNvSpPr>
          <p:nvPr>
            <p:ph type="body" idx="4294967295"/>
          </p:nvPr>
        </p:nvSpPr>
        <p:spPr>
          <a:xfrm>
            <a:off x="792163" y="2603500"/>
            <a:ext cx="7570787" cy="2493963"/>
          </a:xfrm>
        </p:spPr>
        <p:txBody>
          <a:bodyPr/>
          <a:lstStyle/>
          <a:p>
            <a:r>
              <a:rPr lang="it-IT" smtClean="0"/>
              <a:t>Per controllare i due sintomi più frequenti :</a:t>
            </a:r>
          </a:p>
          <a:p>
            <a:pPr>
              <a:buFont typeface="Candara" pitchFamily="34" charset="0"/>
              <a:buNone/>
            </a:pPr>
            <a:r>
              <a:rPr lang="it-IT" smtClean="0"/>
              <a:t>		- sanguinamento anomalo </a:t>
            </a:r>
          </a:p>
          <a:p>
            <a:pPr>
              <a:buFont typeface="Candara" pitchFamily="34" charset="0"/>
              <a:buNone/>
            </a:pPr>
            <a:r>
              <a:rPr lang="it-IT" smtClean="0"/>
              <a:t>		- dolore </a:t>
            </a:r>
          </a:p>
          <a:p>
            <a:pPr>
              <a:buFont typeface="Candara" pitchFamily="34" charset="0"/>
              <a:buNone/>
            </a:pPr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34818" name="Segnaposto contenuto 2"/>
          <p:cNvSpPr>
            <a:spLocks noGrp="1"/>
          </p:cNvSpPr>
          <p:nvPr>
            <p:ph idx="1"/>
          </p:nvPr>
        </p:nvSpPr>
        <p:spPr>
          <a:xfrm>
            <a:off x="792163" y="1452563"/>
            <a:ext cx="7570787" cy="4289425"/>
          </a:xfrm>
        </p:spPr>
        <p:txBody>
          <a:bodyPr/>
          <a:lstStyle/>
          <a:p>
            <a:pPr eaLnBrk="1" hangingPunct="1">
              <a:buFont typeface="Candara" pitchFamily="34" charset="0"/>
              <a:buNone/>
            </a:pPr>
            <a:r>
              <a:rPr lang="it-IT" b="1" smtClean="0"/>
              <a:t>                           </a:t>
            </a:r>
          </a:p>
          <a:p>
            <a:pPr eaLnBrk="1" hangingPunct="1">
              <a:buFont typeface="Candara" pitchFamily="34" charset="0"/>
              <a:buNone/>
            </a:pPr>
            <a:endParaRPr lang="it-IT" b="1" smtClean="0"/>
          </a:p>
          <a:p>
            <a:pPr algn="ctr" eaLnBrk="1" hangingPunct="1">
              <a:buFont typeface="Candara" pitchFamily="34" charset="0"/>
              <a:buNone/>
            </a:pPr>
            <a:r>
              <a:rPr lang="it-IT" b="1" smtClean="0"/>
              <a:t>       </a:t>
            </a:r>
            <a:r>
              <a:rPr lang="it-IT" sz="4000" b="1" smtClean="0"/>
              <a:t>QUANDO CURARE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17410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Sinonimi: mioma, leiomioma, fibromioma, leiomiofibroma</a:t>
            </a:r>
          </a:p>
          <a:p>
            <a:pPr eaLnBrk="1" hangingPunct="1"/>
            <a:r>
              <a:rPr lang="it-IT" smtClean="0"/>
              <a:t>Il termine più appropriato sembra essere leiomioma, in quanto descrive contemporaneamente l’origine e gli elementi cellulari predominanti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it-IT" smtClean="0"/>
          </a:p>
        </p:txBody>
      </p:sp>
      <p:sp>
        <p:nvSpPr>
          <p:cNvPr id="35842" name="Rectangle 3"/>
          <p:cNvSpPr>
            <a:spLocks noGrp="1"/>
          </p:cNvSpPr>
          <p:nvPr>
            <p:ph type="body" idx="4294967295"/>
          </p:nvPr>
        </p:nvSpPr>
        <p:spPr>
          <a:xfrm>
            <a:off x="792163" y="2360613"/>
            <a:ext cx="7570787" cy="3619500"/>
          </a:xfrm>
        </p:spPr>
        <p:txBody>
          <a:bodyPr/>
          <a:lstStyle/>
          <a:p>
            <a:pPr>
              <a:buFont typeface="Candara" pitchFamily="34" charset="0"/>
              <a:buNone/>
            </a:pPr>
            <a:r>
              <a:rPr lang="it-IT" smtClean="0"/>
              <a:t>		Quando i sintomi sono incompatibili con 	 	una buona qualità di vita</a:t>
            </a:r>
          </a:p>
          <a:p>
            <a:pPr>
              <a:buFont typeface="Candara" pitchFamily="34" charset="0"/>
              <a:buNone/>
            </a:pPr>
            <a:r>
              <a:rPr lang="it-IT" smtClean="0"/>
              <a:t>Quando l’età rende opportuno un intervento terapeutico per completare i progetti di vita</a:t>
            </a:r>
          </a:p>
          <a:p>
            <a:pPr>
              <a:buFont typeface="Candara" pitchFamily="34" charset="0"/>
              <a:buNone/>
            </a:pPr>
            <a:r>
              <a:rPr lang="it-IT" smtClean="0"/>
              <a:t>		Quando il desiderio di gravidanza richiede una cura per potersi esprimere</a:t>
            </a:r>
          </a:p>
          <a:p>
            <a:pPr>
              <a:buFont typeface="Candara" pitchFamily="34" charset="0"/>
              <a:buNone/>
            </a:pPr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36866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smtClean="0"/>
          </a:p>
          <a:p>
            <a:pPr eaLnBrk="1" hangingPunct="1">
              <a:buFont typeface="Candara" pitchFamily="34" charset="0"/>
              <a:buNone/>
            </a:pPr>
            <a:r>
              <a:rPr lang="it-IT" smtClean="0"/>
              <a:t>In assenza di sintomi:</a:t>
            </a:r>
          </a:p>
          <a:p>
            <a:pPr eaLnBrk="1" hangingPunct="1">
              <a:buFont typeface="Candara" pitchFamily="34" charset="0"/>
              <a:buNone/>
            </a:pPr>
            <a:r>
              <a:rPr lang="it-IT" smtClean="0"/>
              <a:t>                                          attesa e follow up a 6 mesi, soprattutto in prossimità della menopausa.</a:t>
            </a:r>
          </a:p>
          <a:p>
            <a:pPr eaLnBrk="1" hangingPunct="1">
              <a:buFont typeface="Candara" pitchFamily="34" charset="0"/>
              <a:buNone/>
            </a:pPr>
            <a:r>
              <a:rPr lang="it-IT" smtClean="0"/>
              <a:t> </a:t>
            </a:r>
            <a:r>
              <a:rPr lang="it-IT" sz="1800" smtClean="0"/>
              <a:t>(Duhan et al, Int J Women Health, 2011)</a:t>
            </a:r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37890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In presenza di sanguinamento uterino anomalo e dolore pelvico</a:t>
            </a:r>
          </a:p>
          <a:p>
            <a:pPr eaLnBrk="1" hangingPunct="1">
              <a:buFont typeface="Candara" pitchFamily="34" charset="0"/>
              <a:buNone/>
            </a:pPr>
            <a:r>
              <a:rPr lang="it-IT" smtClean="0"/>
              <a:t>                                                    Terapia medica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38914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2000" dirty="0" smtClean="0"/>
              <a:t>In presenza di sanguinamento uterino anomalo che non risponde alla terapia medica;</a:t>
            </a:r>
          </a:p>
          <a:p>
            <a:pPr eaLnBrk="1" hangingPunct="1">
              <a:lnSpc>
                <a:spcPct val="80000"/>
              </a:lnSpc>
            </a:pPr>
            <a:r>
              <a:rPr lang="it-IT" sz="2000" dirty="0" smtClean="0"/>
              <a:t>Alto sospetto di malignità;</a:t>
            </a:r>
          </a:p>
          <a:p>
            <a:pPr eaLnBrk="1" hangingPunct="1">
              <a:lnSpc>
                <a:spcPct val="80000"/>
              </a:lnSpc>
            </a:pPr>
            <a:r>
              <a:rPr lang="it-IT" sz="2000" dirty="0" smtClean="0"/>
              <a:t>Crescita del mioma dopo la menopausa;</a:t>
            </a:r>
          </a:p>
          <a:p>
            <a:pPr eaLnBrk="1" hangingPunct="1">
              <a:lnSpc>
                <a:spcPct val="80000"/>
              </a:lnSpc>
            </a:pPr>
            <a:r>
              <a:rPr lang="it-IT" sz="2000" dirty="0" smtClean="0"/>
              <a:t>Pazienti con aborto ricorrente;</a:t>
            </a:r>
          </a:p>
          <a:p>
            <a:pPr eaLnBrk="1" hangingPunct="1">
              <a:lnSpc>
                <a:spcPct val="80000"/>
              </a:lnSpc>
            </a:pPr>
            <a:r>
              <a:rPr lang="it-IT" sz="2000" dirty="0" smtClean="0"/>
              <a:t>Dolore o sintomi compressivi su organi viciniori che alterano la </a:t>
            </a:r>
            <a:r>
              <a:rPr lang="it-IT" sz="2000" dirty="0" smtClean="0"/>
              <a:t>qualità di vita</a:t>
            </a:r>
            <a:endParaRPr lang="it-IT" sz="2000" dirty="0" smtClean="0"/>
          </a:p>
          <a:p>
            <a:pPr eaLnBrk="1" hangingPunct="1">
              <a:lnSpc>
                <a:spcPct val="80000"/>
              </a:lnSpc>
            </a:pPr>
            <a:r>
              <a:rPr lang="it-IT" sz="2000" dirty="0" smtClean="0"/>
              <a:t>Anemia secondaria a metrorragie croniche</a:t>
            </a:r>
          </a:p>
          <a:p>
            <a:pPr eaLnBrk="1" hangingPunct="1">
              <a:lnSpc>
                <a:spcPct val="80000"/>
              </a:lnSpc>
              <a:buFont typeface="Candara" pitchFamily="34" charset="0"/>
              <a:buNone/>
            </a:pPr>
            <a:r>
              <a:rPr lang="it-IT" sz="2000" dirty="0" smtClean="0"/>
              <a:t>                                                                                </a:t>
            </a:r>
            <a:r>
              <a:rPr lang="it-IT" dirty="0" smtClean="0"/>
              <a:t>Terapia chirurgica</a:t>
            </a:r>
          </a:p>
          <a:p>
            <a:pPr eaLnBrk="1" hangingPunct="1">
              <a:lnSpc>
                <a:spcPct val="80000"/>
              </a:lnSpc>
              <a:buFont typeface="Mistral" pitchFamily="66" charset="0"/>
              <a:buAutoNum type="arabicPeriod"/>
            </a:pPr>
            <a:endParaRPr lang="it-IT" sz="2000" dirty="0" smtClean="0"/>
          </a:p>
          <a:p>
            <a:pPr eaLnBrk="1" hangingPunct="1">
              <a:lnSpc>
                <a:spcPct val="80000"/>
              </a:lnSpc>
            </a:pPr>
            <a:endParaRPr lang="it-IT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olo 1"/>
          <p:cNvSpPr>
            <a:spLocks noGrp="1"/>
          </p:cNvSpPr>
          <p:nvPr>
            <p:ph type="title"/>
          </p:nvPr>
        </p:nvSpPr>
        <p:spPr>
          <a:xfrm>
            <a:off x="792163" y="1628775"/>
            <a:ext cx="7570787" cy="736600"/>
          </a:xfrm>
        </p:spPr>
        <p:txBody>
          <a:bodyPr/>
          <a:lstStyle/>
          <a:p>
            <a:pPr eaLnBrk="1" hangingPunct="1"/>
            <a:r>
              <a:rPr lang="it-IT" smtClean="0"/>
              <a:t>Situazioni particolari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50120" y="2568575"/>
            <a:ext cx="7570787" cy="4289425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  <a:defRPr/>
            </a:pPr>
            <a:r>
              <a:rPr lang="it-IT" b="1" dirty="0" smtClean="0"/>
              <a:t>Fibromi e riproduzione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/>
              <a:buChar char="•"/>
              <a:defRPr/>
            </a:pPr>
            <a:r>
              <a:rPr lang="it-IT" dirty="0" smtClean="0"/>
              <a:t>I miomi si riscontrano nel 5-10% delle pazienti infertili e nel 2-3% dei casi l’infertilità può essere attribuita ai miomi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/>
              <a:buChar char="•"/>
              <a:defRPr/>
            </a:pPr>
            <a:r>
              <a:rPr lang="it-IT" dirty="0" smtClean="0"/>
              <a:t>I fibromi si riscontrano nel 2,7 – 12,6% delle donne gravide, nel 12,5% delle donne sottoposte a IVF e in oltre il 25% delle donne sottoposte a ovodonazione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/>
              <a:buChar char="•"/>
              <a:defRPr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egnaposto contenuto 2"/>
          <p:cNvSpPr>
            <a:spLocks noGrp="1"/>
          </p:cNvSpPr>
          <p:nvPr>
            <p:ph idx="1"/>
          </p:nvPr>
        </p:nvSpPr>
        <p:spPr>
          <a:xfrm>
            <a:off x="792163" y="1928813"/>
            <a:ext cx="7570787" cy="4289425"/>
          </a:xfrm>
        </p:spPr>
        <p:txBody>
          <a:bodyPr/>
          <a:lstStyle/>
          <a:p>
            <a:pPr eaLnBrk="1" hangingPunct="1"/>
            <a:r>
              <a:rPr lang="it-IT" smtClean="0"/>
              <a:t>Non è facile stabilire se nella paziente infertile con la presenza di un mioma, questo sia la causa dell’infertilità e se questa paziente trarrà beneficio dalla miomectomia</a:t>
            </a:r>
          </a:p>
          <a:p>
            <a:pPr eaLnBrk="1" hangingPunct="1"/>
            <a:r>
              <a:rPr lang="it-IT" smtClean="0"/>
              <a:t>Importante è l’influenza dei fibromi sull’impianto. L’aumentato impiego dell’ecografia ha consentito di porre la diagnosi di fibromi in donne asintomatiche con infertilità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92163" y="2805344"/>
            <a:ext cx="7570787" cy="4289425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  <a:defRPr/>
            </a:pPr>
            <a:r>
              <a:rPr lang="it-IT" b="1" dirty="0" smtClean="0"/>
              <a:t>Fibromi e gravidanza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it-IT" dirty="0" smtClean="0"/>
              <a:t>La maggior parte dei fibromi non si accresce durante la gravidanza o lo fa solo limitatamente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  <a:defRPr/>
            </a:pPr>
            <a:r>
              <a:rPr lang="it-IT" sz="1800" dirty="0" smtClean="0"/>
              <a:t>(</a:t>
            </a:r>
            <a:r>
              <a:rPr lang="it-IT" sz="1800" dirty="0" err="1" smtClean="0"/>
              <a:t>Metwolly</a:t>
            </a:r>
            <a:r>
              <a:rPr lang="it-IT" sz="1800" dirty="0" smtClean="0"/>
              <a:t> M. et al, </a:t>
            </a:r>
            <a:r>
              <a:rPr lang="it-IT" sz="1800" dirty="0" err="1" smtClean="0"/>
              <a:t>Cochrane</a:t>
            </a:r>
            <a:r>
              <a:rPr lang="it-IT" sz="1800" dirty="0" smtClean="0"/>
              <a:t> Database </a:t>
            </a:r>
            <a:r>
              <a:rPr lang="it-IT" sz="1800" dirty="0" err="1" smtClean="0"/>
              <a:t>Syst</a:t>
            </a:r>
            <a:r>
              <a:rPr lang="it-IT" sz="1800" dirty="0" smtClean="0"/>
              <a:t> </a:t>
            </a:r>
            <a:r>
              <a:rPr lang="it-IT" sz="1800" dirty="0" err="1" smtClean="0"/>
              <a:t>Rev</a:t>
            </a:r>
            <a:r>
              <a:rPr lang="it-IT" sz="1800" dirty="0" smtClean="0"/>
              <a:t>, 2012)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  <a:defRPr/>
            </a:pPr>
            <a:endParaRPr lang="it-IT" sz="1800" dirty="0"/>
          </a:p>
        </p:txBody>
      </p:sp>
      <p:sp>
        <p:nvSpPr>
          <p:cNvPr id="41986" name="Titolo 1"/>
          <p:cNvSpPr>
            <a:spLocks/>
          </p:cNvSpPr>
          <p:nvPr/>
        </p:nvSpPr>
        <p:spPr bwMode="auto">
          <a:xfrm>
            <a:off x="792163" y="1628775"/>
            <a:ext cx="7570787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ts val="6000"/>
              </a:lnSpc>
            </a:pPr>
            <a:r>
              <a:rPr lang="it-IT" sz="5400" dirty="0">
                <a:solidFill>
                  <a:schemeClr val="tx2"/>
                </a:solidFill>
                <a:latin typeface="Candara" pitchFamily="34" charset="0"/>
              </a:rPr>
              <a:t>Situazioni particolari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92163" y="2787588"/>
            <a:ext cx="7570787" cy="4289425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  <a:defRPr/>
            </a:pPr>
            <a:r>
              <a:rPr lang="it-IT" b="1" dirty="0" smtClean="0"/>
              <a:t>Fibromi e funzione sessuale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it-IT" dirty="0" smtClean="0"/>
              <a:t>Nonostante l’alta prevalenza di miomi uterini, pochi studi hanno esaminato l’impatto dei sintomi sulla qualità di vita delle pazienti e sulla funzione sessuale. </a:t>
            </a:r>
            <a:endParaRPr lang="it-IT" sz="1800" dirty="0"/>
          </a:p>
        </p:txBody>
      </p:sp>
      <p:sp>
        <p:nvSpPr>
          <p:cNvPr id="43010" name="Titolo 1"/>
          <p:cNvSpPr>
            <a:spLocks/>
          </p:cNvSpPr>
          <p:nvPr/>
        </p:nvSpPr>
        <p:spPr bwMode="auto">
          <a:xfrm>
            <a:off x="792163" y="1628775"/>
            <a:ext cx="7570787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ts val="6000"/>
              </a:lnSpc>
            </a:pPr>
            <a:r>
              <a:rPr lang="it-IT" sz="5400">
                <a:solidFill>
                  <a:schemeClr val="tx2"/>
                </a:solidFill>
                <a:latin typeface="Candara" pitchFamily="34" charset="0"/>
              </a:rPr>
              <a:t>Situazioni particolari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it-IT" dirty="0" smtClean="0"/>
              <a:t>Il Questionario (UFS-QOL) valuta solo due aspetti della vita sessuale: diminuito desiderio sessuale e rifiuto dei rapporti sessuali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  <a:defRPr/>
            </a:pPr>
            <a:r>
              <a:rPr lang="it-IT" sz="1800" dirty="0" smtClean="0"/>
              <a:t>(</a:t>
            </a:r>
            <a:r>
              <a:rPr lang="it-IT" sz="1800" dirty="0" err="1" smtClean="0"/>
              <a:t>Spies</a:t>
            </a:r>
            <a:r>
              <a:rPr lang="it-IT" sz="1800" dirty="0" smtClean="0"/>
              <a:t> JB </a:t>
            </a:r>
            <a:r>
              <a:rPr lang="it-IT" sz="1800" dirty="0" err="1" smtClean="0"/>
              <a:t>et</a:t>
            </a:r>
            <a:r>
              <a:rPr lang="it-IT" sz="1800" dirty="0" smtClean="0"/>
              <a:t> al. </a:t>
            </a:r>
            <a:r>
              <a:rPr lang="it-IT" sz="1800" dirty="0" err="1" smtClean="0"/>
              <a:t>Obstet</a:t>
            </a:r>
            <a:r>
              <a:rPr lang="it-IT" sz="1800" dirty="0" smtClean="0"/>
              <a:t> </a:t>
            </a:r>
            <a:r>
              <a:rPr lang="it-IT" sz="1800" dirty="0" err="1" smtClean="0"/>
              <a:t>Gynecol</a:t>
            </a:r>
            <a:r>
              <a:rPr lang="it-IT" sz="1800" dirty="0" smtClean="0"/>
              <a:t> 2002)</a:t>
            </a:r>
            <a:endParaRPr lang="it-IT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92163" y="2790825"/>
            <a:ext cx="7570787" cy="227330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  <a:defRPr/>
            </a:pPr>
            <a:r>
              <a:rPr lang="it-IT" b="1" dirty="0" smtClean="0"/>
              <a:t>Fibromi e menopausa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it-IT" dirty="0" smtClean="0"/>
              <a:t>Dopo la menopausa, i miomi diminuiscono di dimensioni, eccetto che nelle donne che assumono terapia ormonale sostitutiva</a:t>
            </a:r>
          </a:p>
        </p:txBody>
      </p:sp>
      <p:sp>
        <p:nvSpPr>
          <p:cNvPr id="45058" name="Titolo 1"/>
          <p:cNvSpPr>
            <a:spLocks/>
          </p:cNvSpPr>
          <p:nvPr/>
        </p:nvSpPr>
        <p:spPr bwMode="auto">
          <a:xfrm>
            <a:off x="792163" y="1628775"/>
            <a:ext cx="7570787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ts val="6000"/>
              </a:lnSpc>
            </a:pPr>
            <a:r>
              <a:rPr lang="it-IT" sz="5400">
                <a:solidFill>
                  <a:schemeClr val="tx2"/>
                </a:solidFill>
                <a:latin typeface="Candara" pitchFamily="34" charset="0"/>
              </a:rPr>
              <a:t>Situazioni particolari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18434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I fibromi uterini sono i più comuni tumori benigni dell’utero nelle donne in età riproduttiva</a:t>
            </a:r>
          </a:p>
          <a:p>
            <a:pPr eaLnBrk="1" hangingPunct="1"/>
            <a:r>
              <a:rPr lang="it-IT" smtClean="0"/>
              <a:t>La maggior prevalenza avviene durante la quinta decade di vita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46082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Il riscontro ecografico di un mioma in menopausa, che tende a crescere di dimensioni o l’insorgenza di sintomi, consigliano l’esecuzione di un isteroscopa diagnostica e di una biopsia endometriale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47106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La terapia ormonale sostitutiva non è controindicata nelle pazienti in menopausa con miomi ma la paziente deve essere informata della necessità di consultare il ginecologo in caso di comparsa di sintomi</a:t>
            </a:r>
          </a:p>
          <a:p>
            <a:pPr eaLnBrk="1" hangingPunct="1">
              <a:buFont typeface="Candara" pitchFamily="34" charset="0"/>
              <a:buNone/>
            </a:pPr>
            <a:r>
              <a:rPr lang="it-IT" smtClean="0"/>
              <a:t>(Marret H. et al. Eur J Obstet Gynecol Reprod Biol 2012)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48130" name="Segnaposto contenuto 3" descr="trotula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22296" b="22296"/>
          <a:stretch>
            <a:fillRect/>
          </a:stretch>
        </p:blipFill>
        <p:spPr>
          <a:xfrm>
            <a:off x="974725" y="1762125"/>
            <a:ext cx="7056438" cy="4362450"/>
          </a:xfrm>
        </p:spPr>
      </p:pic>
      <p:sp>
        <p:nvSpPr>
          <p:cNvPr id="48131" name="CasellaDiTesto 2"/>
          <p:cNvSpPr txBox="1">
            <a:spLocks noChangeArrowheads="1"/>
          </p:cNvSpPr>
          <p:nvPr/>
        </p:nvSpPr>
        <p:spPr bwMode="auto">
          <a:xfrm>
            <a:off x="2619375" y="6418263"/>
            <a:ext cx="1857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it-IT"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19458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La particolare frequenza (25-40% in età fertile, ma con una maggiore ricorrenza dopo i 40 anni) e il fatto che siano la principale indicazione all’isterectomia danno conto della rilevanza clinica e sociale di questa condizione patologica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20482" name="Segnaposto contenuto 2"/>
          <p:cNvSpPr>
            <a:spLocks noGrp="1"/>
          </p:cNvSpPr>
          <p:nvPr>
            <p:ph idx="1"/>
          </p:nvPr>
        </p:nvSpPr>
        <p:spPr>
          <a:xfrm>
            <a:off x="792163" y="2041525"/>
            <a:ext cx="7570787" cy="4289425"/>
          </a:xfrm>
        </p:spPr>
        <p:txBody>
          <a:bodyPr/>
          <a:lstStyle/>
          <a:p>
            <a:pPr eaLnBrk="1" hangingPunct="1"/>
            <a:endParaRPr lang="it-IT" smtClean="0"/>
          </a:p>
          <a:p>
            <a:pPr eaLnBrk="1" hangingPunct="1"/>
            <a:r>
              <a:rPr lang="it-IT" smtClean="0"/>
              <a:t>Nella maggior parte dei casi sono asintomatici benchè siano presenti nel 70% delle donne. </a:t>
            </a:r>
          </a:p>
          <a:p>
            <a:pPr eaLnBrk="1" hangingPunct="1"/>
            <a:endParaRPr lang="it-IT" sz="1800" smtClean="0"/>
          </a:p>
          <a:p>
            <a:pPr eaLnBrk="1" hangingPunct="1"/>
            <a:endParaRPr lang="it-IT" sz="1800" smtClean="0"/>
          </a:p>
          <a:p>
            <a:pPr eaLnBrk="1" hangingPunct="1">
              <a:buFont typeface="Candara" pitchFamily="34" charset="0"/>
              <a:buNone/>
            </a:pPr>
            <a:r>
              <a:rPr lang="it-IT" sz="1800" smtClean="0"/>
              <a:t>(2003, Beird D.D et al Am J Obstet Gynecol)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it-IT" dirty="0" smtClean="0"/>
              <a:t>Data l’elevata frequenza di fibromi nell’età fertile, non è raro il riscontro in gravidanza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  <a:defRPr/>
            </a:pPr>
            <a:r>
              <a:rPr lang="it-IT" dirty="0" smtClean="0"/>
              <a:t>Incidenza 0,3 – 2,6% (prevalentemente    sopra i 40 anni)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it-IT" dirty="0" smtClean="0"/>
              <a:t>Solamente il 30% presenta sintomi quali menorragia e dolore pelvico.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  <a:defRPr/>
            </a:pPr>
            <a:endParaRPr lang="it-IT" sz="1800" dirty="0"/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  <a:defRPr/>
            </a:pPr>
            <a:endParaRPr lang="it-IT" sz="1800" dirty="0" smtClean="0"/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  <a:defRPr/>
            </a:pPr>
            <a:r>
              <a:rPr lang="it-IT" sz="1800" dirty="0" smtClean="0"/>
              <a:t>(Marino </a:t>
            </a:r>
            <a:r>
              <a:rPr lang="it-IT" sz="1800" dirty="0" err="1" smtClean="0"/>
              <a:t>J</a:t>
            </a:r>
            <a:r>
              <a:rPr lang="it-IT" sz="1800" dirty="0" smtClean="0"/>
              <a:t> L et al, Human </a:t>
            </a:r>
            <a:r>
              <a:rPr lang="it-IT" sz="1800" dirty="0" err="1" smtClean="0"/>
              <a:t>Reprod</a:t>
            </a:r>
            <a:r>
              <a:rPr lang="it-IT" sz="1800" dirty="0" smtClean="0"/>
              <a:t>, 2004)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  <a:defRPr/>
            </a:pPr>
            <a:endParaRPr lang="it-IT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it-IT" dirty="0" smtClean="0"/>
              <a:t>In alcuni casi sono presenti: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charset="2"/>
              <a:buChar char="Ø"/>
              <a:defRPr/>
            </a:pPr>
            <a:r>
              <a:rPr lang="it-IT" dirty="0" smtClean="0"/>
              <a:t>Infertilità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charset="2"/>
              <a:buChar char="Ø"/>
              <a:defRPr/>
            </a:pPr>
            <a:r>
              <a:rPr lang="it-IT" dirty="0" smtClean="0"/>
              <a:t>Aborti ricorrenti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charset="2"/>
              <a:buChar char="Ø"/>
              <a:defRPr/>
            </a:pPr>
            <a:r>
              <a:rPr lang="it-IT" dirty="0" smtClean="0"/>
              <a:t>Parti prematuri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  <a:defRPr/>
            </a:pPr>
            <a:r>
              <a:rPr lang="it-IT" sz="1800" dirty="0" smtClean="0"/>
              <a:t>(</a:t>
            </a:r>
            <a:r>
              <a:rPr lang="it-IT" sz="1800" dirty="0" err="1" smtClean="0"/>
              <a:t>Jourdain</a:t>
            </a:r>
            <a:r>
              <a:rPr lang="it-IT" sz="1800" dirty="0" smtClean="0"/>
              <a:t> O., Eur J </a:t>
            </a:r>
            <a:r>
              <a:rPr lang="it-IT" sz="1800" dirty="0" err="1" smtClean="0"/>
              <a:t>Obstet</a:t>
            </a:r>
            <a:r>
              <a:rPr lang="it-IT" sz="1800" dirty="0" smtClean="0"/>
              <a:t> </a:t>
            </a:r>
            <a:r>
              <a:rPr lang="it-IT" sz="1800" dirty="0" err="1" smtClean="0"/>
              <a:t>Gynecol</a:t>
            </a:r>
            <a:r>
              <a:rPr lang="it-IT" sz="1800" dirty="0" smtClean="0"/>
              <a:t> </a:t>
            </a:r>
            <a:r>
              <a:rPr lang="it-IT" sz="1800" dirty="0" err="1" smtClean="0"/>
              <a:t>Reprod</a:t>
            </a:r>
            <a:r>
              <a:rPr lang="it-IT" sz="1800" dirty="0" smtClean="0"/>
              <a:t> </a:t>
            </a:r>
            <a:r>
              <a:rPr lang="it-IT" sz="1800" dirty="0" err="1" smtClean="0"/>
              <a:t>Biol</a:t>
            </a:r>
            <a:r>
              <a:rPr lang="it-IT" sz="1800" dirty="0" smtClean="0"/>
              <a:t>,1996)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24578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smtClean="0"/>
          </a:p>
          <a:p>
            <a:pPr eaLnBrk="1" hangingPunct="1"/>
            <a:r>
              <a:rPr lang="it-IT" smtClean="0"/>
              <a:t>Esistono una predisposizione familiare e un’influenza estrogenica, come dimostrato dalla loro assenza prima della pubertà e dalla loro frequenza in età fertile e dalla presenza, generalmente, di una spontanea regressione in menopausa</a:t>
            </a:r>
          </a:p>
          <a:p>
            <a:pPr eaLnBrk="1" hangingPunct="1"/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Infusione">
  <a:themeElements>
    <a:clrScheme name="Infusion">
      <a:dk1>
        <a:sysClr val="windowText" lastClr="000000"/>
      </a:dk1>
      <a:lt1>
        <a:sysClr val="window" lastClr="FFFFFF"/>
      </a:lt1>
      <a:dk2>
        <a:srgbClr val="2F1F58"/>
      </a:dk2>
      <a:lt2>
        <a:srgbClr val="B7A9E0"/>
      </a:lt2>
      <a:accent1>
        <a:srgbClr val="8C73D0"/>
      </a:accent1>
      <a:accent2>
        <a:srgbClr val="C2E8C4"/>
      </a:accent2>
      <a:accent3>
        <a:srgbClr val="C5A6E8"/>
      </a:accent3>
      <a:accent4>
        <a:srgbClr val="B45EC7"/>
      </a:accent4>
      <a:accent5>
        <a:srgbClr val="9FDAFB"/>
      </a:accent5>
      <a:accent6>
        <a:srgbClr val="95C5B0"/>
      </a:accent6>
      <a:hlink>
        <a:srgbClr val="744AE0"/>
      </a:hlink>
      <a:folHlink>
        <a:srgbClr val="8D8AD1"/>
      </a:folHlink>
    </a:clrScheme>
    <a:fontScheme name="Infusion">
      <a:majorFont>
        <a:latin typeface="Mistral"/>
        <a:ea typeface=""/>
        <a:cs typeface=""/>
        <a:font script="Jpan" typeface="ＤＦＰ行書体"/>
        <a:font script="Hans" typeface="宋体"/>
        <a:font script="Hant" typeface="新細明體"/>
      </a:majorFont>
      <a:minorFont>
        <a:latin typeface="Candara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Infusion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300000"/>
                <a:lumMod val="125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135000"/>
              </a:schemeClr>
            </a:duotone>
          </a:blip>
          <a:tile tx="0" ty="0" sx="40000" sy="40000" flip="none" algn="tl"/>
        </a:blipFill>
      </a:fillStyleLst>
      <a:lnStyleLst>
        <a:ln w="38100" cap="flat" cmpd="sng" algn="ctr">
          <a:solidFill>
            <a:schemeClr val="phClr">
              <a:alpha val="70000"/>
              <a:satMod val="105000"/>
            </a:schemeClr>
          </a:solidFill>
          <a:prstDash val="solid"/>
          <a:miter/>
        </a:ln>
        <a:ln w="50800" cap="flat" cmpd="sng" algn="ctr">
          <a:solidFill>
            <a:schemeClr val="phClr">
              <a:alpha val="50000"/>
            </a:schemeClr>
          </a:solidFill>
          <a:prstDash val="solid"/>
          <a:miter/>
        </a:ln>
        <a:ln w="88900" cap="flat" cmpd="sng" algn="ctr">
          <a:solidFill>
            <a:schemeClr val="phClr">
              <a:alpha val="40000"/>
            </a:schemeClr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innerShdw blurRad="190500" dir="13500000">
              <a:srgbClr val="000000">
                <a:alpha val="50000"/>
              </a:srgbClr>
            </a:innerShdw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blipFill rotWithShape="1">
          <a:blip xmlns:r="http://schemas.openxmlformats.org/officeDocument/2006/relationships" r:embed="rId3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5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Infusione.thmx</Template>
  <TotalTime>200</TotalTime>
  <Words>777</Words>
  <Application>Microsoft Office PowerPoint</Application>
  <PresentationFormat>Presentazione su schermo (4:3)</PresentationFormat>
  <Paragraphs>100</Paragraphs>
  <Slides>32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3" baseType="lpstr">
      <vt:lpstr>Infusione</vt:lpstr>
      <vt:lpstr>Il fibroma di riscontro casuale, quando e perché curare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Situazioni particolari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fibroma di riscontro casuale, quando e perché curare</dc:title>
  <dc:creator>Valentina Lorini</dc:creator>
  <cp:lastModifiedBy>User</cp:lastModifiedBy>
  <cp:revision>34</cp:revision>
  <dcterms:created xsi:type="dcterms:W3CDTF">2014-09-09T12:38:48Z</dcterms:created>
  <dcterms:modified xsi:type="dcterms:W3CDTF">2014-09-18T17:53:50Z</dcterms:modified>
</cp:coreProperties>
</file>