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8" r:id="rId3"/>
    <p:sldId id="257" r:id="rId4"/>
    <p:sldId id="259" r:id="rId5"/>
    <p:sldId id="261" r:id="rId6"/>
    <p:sldId id="279" r:id="rId7"/>
    <p:sldId id="262" r:id="rId8"/>
    <p:sldId id="280" r:id="rId9"/>
    <p:sldId id="282" r:id="rId10"/>
    <p:sldId id="263" r:id="rId11"/>
    <p:sldId id="264" r:id="rId12"/>
    <p:sldId id="265" r:id="rId13"/>
    <p:sldId id="283" r:id="rId14"/>
    <p:sldId id="284" r:id="rId15"/>
    <p:sldId id="266" r:id="rId16"/>
    <p:sldId id="292" r:id="rId17"/>
    <p:sldId id="295" r:id="rId18"/>
    <p:sldId id="296" r:id="rId19"/>
    <p:sldId id="285" r:id="rId20"/>
    <p:sldId id="297" r:id="rId21"/>
    <p:sldId id="267" r:id="rId22"/>
    <p:sldId id="286" r:id="rId23"/>
    <p:sldId id="278" r:id="rId24"/>
    <p:sldId id="268" r:id="rId25"/>
    <p:sldId id="270" r:id="rId26"/>
    <p:sldId id="288" r:id="rId27"/>
    <p:sldId id="274" r:id="rId28"/>
    <p:sldId id="287" r:id="rId29"/>
    <p:sldId id="276" r:id="rId30"/>
    <p:sldId id="289" r:id="rId31"/>
    <p:sldId id="290" r:id="rId32"/>
    <p:sldId id="27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65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ndar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itchFamily="34" charset="0"/>
              </a:defRPr>
            </a:lvl1pPr>
          </a:lstStyle>
          <a:p>
            <a:pPr>
              <a:defRPr/>
            </a:pPr>
            <a:fld id="{72E0EF4D-4457-4134-AAAD-6C0FC69343AE}" type="datetimeFigureOut">
              <a:rPr lang="it-IT"/>
              <a:pPr>
                <a:defRPr/>
              </a:pPr>
              <a:t>18/09/2014</a:t>
            </a:fld>
            <a:endParaRPr lang="it-IT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ndar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itchFamily="34" charset="0"/>
              </a:defRPr>
            </a:lvl1pPr>
          </a:lstStyle>
          <a:p>
            <a:pPr>
              <a:defRPr/>
            </a:pPr>
            <a:fld id="{6EC89E75-84B9-44DD-9FFD-B768E9028E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5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4" descr="HR-Colo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DAE05B6-29B5-434C-9780-5E77F7F0DE0E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Overlay-Blan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E8F23-D258-4A2E-8563-B085C04B6AF7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5B646-5B49-40C2-BEFA-C292F29561C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9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27B49-E97C-4946-AC59-44EDAA497501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F377B-8002-4530-A730-322B5FD0419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7C415-D096-4FD4-9AA9-D525525D0873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EE4CD-C05F-40DF-9138-28C6F84255D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16862"/>
            <a:stretch>
              <a:fillRect/>
            </a:stretch>
          </p:blipFill>
          <p:spPr bwMode="auto">
            <a:xfrm>
              <a:off x="0" y="0"/>
              <a:ext cx="74676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28309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6489E-D34B-4A71-AD67-E4D868D2CB73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D5093-B82A-4469-A296-D35C8FAE85E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10" descr="MellinoMellini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6663" y="142875"/>
            <a:ext cx="887412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Logo sistema sanitario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72275" y="558800"/>
            <a:ext cx="1444625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EB52D-7F01-4CEF-8321-7118AC2E2A51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2A7BF-811E-47FB-A3E4-603715E7FA6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6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9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14" descr="HR-Colo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noProof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4E2D46-87DA-46AF-BA6C-EDE29E4670CC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0" y="0"/>
            <a:ext cx="9144000" cy="1190625"/>
            <a:chOff x="0" y="0"/>
            <a:chExt cx="9144000" cy="1191256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0"/>
          <p:cNvGrpSpPr>
            <a:grpSpLocks/>
          </p:cNvGrpSpPr>
          <p:nvPr/>
        </p:nvGrpSpPr>
        <p:grpSpPr bwMode="auto">
          <a:xfrm flipV="1">
            <a:off x="0" y="5667375"/>
            <a:ext cx="9144000" cy="1190625"/>
            <a:chOff x="0" y="0"/>
            <a:chExt cx="9144000" cy="1191256"/>
          </a:xfrm>
        </p:grpSpPr>
        <p:pic>
          <p:nvPicPr>
            <p:cNvPr id="8" name="Picture 11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2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3" descr="HR-Colo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163" y="3259138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29413-0618-4FB4-BCE5-154E831FFCC6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B1F5F-1F84-4E56-8238-53A965B6B38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6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C7C49-BC59-4341-8258-E7809CCAE363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6885E-32F9-4D2B-ABAF-97FF5D8F46F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8" name="Picture 10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3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4765675" y="2460625"/>
            <a:ext cx="3563938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1" name="Picture 14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779463" y="2460625"/>
            <a:ext cx="3563937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7FC61-3655-4873-A80A-56598C893EE7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C5ED-349F-44EF-BF59-A882D795B05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4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7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2396-737E-4235-8E87-AED9F73D9C1A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CF867-321B-4B40-BC56-60C75270DDA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Blan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051BE-4235-465F-9C63-FFC9E94E150D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38EF6-3E4D-4921-B8E4-DCE07431B0B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48C8-DD5D-4E33-9118-48BA8AAB41C2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739F2A61-CD89-4821-82F8-2C3B1C1F504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92163" y="39688"/>
            <a:ext cx="757078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92163" y="1762125"/>
            <a:ext cx="7570787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6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31CF01-485B-4C15-B565-6327E834FB68}" type="datetime1">
              <a:rPr lang="en-US"/>
              <a:pPr>
                <a:defRPr/>
              </a:pPr>
              <a:t>9/18/2014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C0C9D3-F239-4761-B658-50E71EE100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1475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A08BD6"/>
                </a:solidFill>
                <a:latin typeface="Candara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ctr" rtl="0" eaLnBrk="0" fontAlgn="base" hangingPunct="0">
        <a:lnSpc>
          <a:spcPts val="60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  <a:lvl2pPr algn="ctr" rtl="0" eaLnBrk="0" fontAlgn="base" hangingPunct="0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2pPr>
      <a:lvl3pPr algn="ctr" rtl="0" eaLnBrk="0" fontAlgn="base" hangingPunct="0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3pPr>
      <a:lvl4pPr algn="ctr" rtl="0" eaLnBrk="0" fontAlgn="base" hangingPunct="0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4pPr>
      <a:lvl5pPr algn="ctr" rtl="0" eaLnBrk="0" fontAlgn="base" hangingPunct="0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5pPr>
      <a:lvl6pPr marL="4572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6pPr>
      <a:lvl7pPr marL="9144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7pPr>
      <a:lvl8pPr marL="13716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8pPr>
      <a:lvl9pPr marL="18288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34" charset="0"/>
        </a:defRPr>
      </a:lvl9pPr>
    </p:titleStyle>
    <p:bodyStyle>
      <a:lvl1pPr marL="342900" indent="-342900" algn="l" rtl="0" eaLnBrk="0" fontAlgn="base" hangingPunct="0">
        <a:spcBef>
          <a:spcPts val="2400"/>
        </a:spcBef>
        <a:spcAft>
          <a:spcPct val="0"/>
        </a:spcAft>
        <a:buClr>
          <a:srgbClr val="BAABE3"/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rgbClr val="BAABE3"/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rgbClr val="BAABE3"/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ctrTitle"/>
          </p:nvPr>
        </p:nvSpPr>
        <p:spPr>
          <a:xfrm>
            <a:off x="1854200" y="3352800"/>
            <a:ext cx="5446713" cy="2832100"/>
          </a:xfrm>
        </p:spPr>
        <p:txBody>
          <a:bodyPr/>
          <a:lstStyle/>
          <a:p>
            <a:pPr eaLnBrk="1" hangingPunct="1"/>
            <a:r>
              <a:rPr lang="it-IT" sz="4000" smtClean="0">
                <a:latin typeface="Arial Rounded MT Bold" pitchFamily="34" charset="0"/>
              </a:rPr>
              <a:t>Il fibroma di riscontro casuale, quando e perché curare</a:t>
            </a:r>
          </a:p>
        </p:txBody>
      </p:sp>
      <p:sp>
        <p:nvSpPr>
          <p:cNvPr id="16386" name="Sottotitolo 2"/>
          <p:cNvSpPr>
            <a:spLocks noGrp="1"/>
          </p:cNvSpPr>
          <p:nvPr>
            <p:ph type="subTitle" idx="1"/>
          </p:nvPr>
        </p:nvSpPr>
        <p:spPr>
          <a:xfrm>
            <a:off x="1854200" y="6191250"/>
            <a:ext cx="5446713" cy="430213"/>
          </a:xfrm>
        </p:spPr>
        <p:txBody>
          <a:bodyPr/>
          <a:lstStyle/>
          <a:p>
            <a:pPr algn="r" eaLnBrk="1" hangingPunct="1"/>
            <a:r>
              <a:rPr lang="it-IT" smtClean="0"/>
              <a:t>Donatella Albini</a:t>
            </a:r>
          </a:p>
        </p:txBody>
      </p:sp>
      <p:pic>
        <p:nvPicPr>
          <p:cNvPr id="16387" name="Segnaposto contenuto 3" descr="d17523342e217c9361c6c70108eb168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52813" y="0"/>
            <a:ext cx="223837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CasellaDiTesto 3"/>
          <p:cNvSpPr txBox="1">
            <a:spLocks noChangeArrowheads="1"/>
          </p:cNvSpPr>
          <p:nvPr/>
        </p:nvSpPr>
        <p:spPr bwMode="auto">
          <a:xfrm>
            <a:off x="6081713" y="64135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>
              <a:latin typeface="Candara" pitchFamily="34" charset="0"/>
            </a:endParaRPr>
          </a:p>
        </p:txBody>
      </p:sp>
      <p:pic>
        <p:nvPicPr>
          <p:cNvPr id="16389" name="Picture 7" descr="MellinoMellin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250825"/>
            <a:ext cx="923925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8" descr="Logo sistema sanitar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33538" y="1419225"/>
            <a:ext cx="982662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560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Mistral" pitchFamily="66" charset="0"/>
              <a:buAutoNum type="arabicPeriod"/>
            </a:pPr>
            <a:r>
              <a:rPr lang="it-IT" smtClean="0"/>
              <a:t>Menarca precoce</a:t>
            </a:r>
          </a:p>
          <a:p>
            <a:pPr marL="514350" indent="-514350" eaLnBrk="1" hangingPunct="1">
              <a:buFont typeface="Mistral" pitchFamily="66" charset="0"/>
              <a:buAutoNum type="arabicPeriod"/>
            </a:pPr>
            <a:r>
              <a:rPr lang="it-IT" smtClean="0"/>
              <a:t>Età (&gt;40 anni)</a:t>
            </a:r>
          </a:p>
          <a:p>
            <a:pPr marL="514350" indent="-514350" eaLnBrk="1" hangingPunct="1">
              <a:buFont typeface="Mistral" pitchFamily="66" charset="0"/>
              <a:buAutoNum type="arabicPeriod"/>
            </a:pPr>
            <a:r>
              <a:rPr lang="it-IT" smtClean="0"/>
              <a:t>Ereditarietà</a:t>
            </a:r>
          </a:p>
          <a:p>
            <a:pPr marL="514350" indent="-514350" eaLnBrk="1" hangingPunct="1">
              <a:buFont typeface="Mistral" pitchFamily="66" charset="0"/>
              <a:buAutoNum type="arabicPeriod"/>
            </a:pPr>
            <a:r>
              <a:rPr lang="it-IT" smtClean="0"/>
              <a:t>Nulliparità</a:t>
            </a:r>
          </a:p>
          <a:p>
            <a:pPr marL="514350" indent="-514350" algn="r" eaLnBrk="1" hangingPunct="1">
              <a:buFont typeface="Candara" pitchFamily="34" charset="0"/>
              <a:buNone/>
            </a:pPr>
            <a:endParaRPr lang="it-IT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Fattori di rischio per anomalie istologiche endometriali in donne con flusso mestruale anomalo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Obesità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err="1" smtClean="0"/>
              <a:t>PCOd</a:t>
            </a:r>
            <a:endParaRPr lang="it-IT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Diabete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Ipertensione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Consumo di alcol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sz="1800" dirty="0" smtClean="0"/>
              <a:t>                 (Islam MS, </a:t>
            </a:r>
            <a:r>
              <a:rPr lang="it-IT" sz="1800" dirty="0" err="1" smtClean="0"/>
              <a:t>Fertil</a:t>
            </a:r>
            <a:r>
              <a:rPr lang="it-IT" sz="1800" dirty="0" smtClean="0"/>
              <a:t> </a:t>
            </a:r>
            <a:r>
              <a:rPr lang="it-IT" sz="1800" dirty="0" err="1"/>
              <a:t>S</a:t>
            </a:r>
            <a:r>
              <a:rPr lang="it-IT" sz="1800" dirty="0" err="1" smtClean="0"/>
              <a:t>teril</a:t>
            </a:r>
            <a:r>
              <a:rPr lang="it-IT" sz="1800" dirty="0" smtClean="0"/>
              <a:t>, 2013)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7650" name="Segnaposto contenuto 2"/>
          <p:cNvSpPr>
            <a:spLocks noGrp="1"/>
          </p:cNvSpPr>
          <p:nvPr>
            <p:ph idx="1"/>
          </p:nvPr>
        </p:nvSpPr>
        <p:spPr>
          <a:xfrm>
            <a:off x="925513" y="2317750"/>
            <a:ext cx="7570787" cy="4289425"/>
          </a:xfrm>
        </p:spPr>
        <p:txBody>
          <a:bodyPr/>
          <a:lstStyle/>
          <a:p>
            <a:pPr eaLnBrk="1" hangingPunct="1"/>
            <a:r>
              <a:rPr lang="it-IT" smtClean="0"/>
              <a:t>La maggior parte delle donne con fibromi non presenta alcun disturbo.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>
          <a:xfrm>
            <a:off x="792163" y="2095500"/>
            <a:ext cx="7570787" cy="4289425"/>
          </a:xfrm>
        </p:spPr>
        <p:txBody>
          <a:bodyPr/>
          <a:lstStyle/>
          <a:p>
            <a:pPr eaLnBrk="1" hangingPunct="1"/>
            <a:r>
              <a:rPr lang="it-IT" smtClean="0"/>
              <a:t>Il sintomo più frequente è la menometrorragia, specialmente nel periodo fertile avanzato.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9698" name="Segnaposto contenuto 2"/>
          <p:cNvSpPr>
            <a:spLocks noGrp="1"/>
          </p:cNvSpPr>
          <p:nvPr>
            <p:ph idx="1"/>
          </p:nvPr>
        </p:nvSpPr>
        <p:spPr>
          <a:xfrm>
            <a:off x="792163" y="2228850"/>
            <a:ext cx="7570787" cy="4289425"/>
          </a:xfrm>
        </p:spPr>
        <p:txBody>
          <a:bodyPr/>
          <a:lstStyle/>
          <a:p>
            <a:pPr eaLnBrk="1" hangingPunct="1"/>
            <a:r>
              <a:rPr lang="it-IT" smtClean="0"/>
              <a:t>Il sanguinamento anomalo può portare ad una forma di anemia cronica sideropenica anche importante.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Sintomi meno frequenti: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Sensazione di peso pelvico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Tensione e gonfiore addominale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Dolore sacrale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Difficoltà alla minzione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Stipsi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Dispareunia profonda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Fare diagnosi: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Anamnesi accurata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Visita ginecologica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Ecografia pelvica TV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Ecografia TA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Ecografia </a:t>
            </a:r>
            <a:r>
              <a:rPr lang="it-IT" dirty="0" err="1" smtClean="0"/>
              <a:t>colorDoppler</a:t>
            </a:r>
            <a:endParaRPr lang="it-IT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err="1" smtClean="0"/>
              <a:t>Sonoisterografia</a:t>
            </a:r>
            <a:endParaRPr lang="it-IT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  <a:defRPr/>
            </a:pPr>
            <a:r>
              <a:rPr lang="it-IT" dirty="0" smtClean="0"/>
              <a:t>Isteroscopia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2770" name="Segnaposto contenuto 2"/>
          <p:cNvSpPr>
            <a:spLocks/>
          </p:cNvSpPr>
          <p:nvPr/>
        </p:nvSpPr>
        <p:spPr bwMode="auto">
          <a:xfrm>
            <a:off x="792163" y="1452563"/>
            <a:ext cx="7570787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2400"/>
              </a:spcBef>
              <a:buClr>
                <a:srgbClr val="BAABE3"/>
              </a:buClr>
              <a:buFont typeface="Candara" pitchFamily="34" charset="0"/>
              <a:buNone/>
            </a:pPr>
            <a:r>
              <a:rPr lang="it-IT" sz="2800" b="1">
                <a:solidFill>
                  <a:schemeClr val="tx2"/>
                </a:solidFill>
                <a:latin typeface="Candara" pitchFamily="34" charset="0"/>
              </a:rPr>
              <a:t>                           </a:t>
            </a:r>
          </a:p>
          <a:p>
            <a:pPr marL="342900" indent="-342900">
              <a:spcBef>
                <a:spcPts val="2400"/>
              </a:spcBef>
              <a:buClr>
                <a:srgbClr val="BAABE3"/>
              </a:buClr>
              <a:buFont typeface="Candara" pitchFamily="34" charset="0"/>
              <a:buNone/>
            </a:pPr>
            <a:endParaRPr lang="it-IT" sz="2800" b="1">
              <a:solidFill>
                <a:schemeClr val="tx2"/>
              </a:solidFill>
              <a:latin typeface="Candara" pitchFamily="34" charset="0"/>
            </a:endParaRPr>
          </a:p>
          <a:p>
            <a:pPr marL="342900" indent="-342900" algn="ctr">
              <a:spcBef>
                <a:spcPts val="2400"/>
              </a:spcBef>
              <a:buClr>
                <a:srgbClr val="BAABE3"/>
              </a:buClr>
              <a:buFont typeface="Candara" pitchFamily="34" charset="0"/>
              <a:buNone/>
            </a:pPr>
            <a:r>
              <a:rPr lang="it-IT" sz="2800" b="1">
                <a:solidFill>
                  <a:schemeClr val="tx2"/>
                </a:solidFill>
                <a:latin typeface="Candara" pitchFamily="34" charset="0"/>
              </a:rPr>
              <a:t>       </a:t>
            </a:r>
            <a:r>
              <a:rPr lang="it-IT" sz="4000" b="1">
                <a:solidFill>
                  <a:schemeClr val="tx2"/>
                </a:solidFill>
                <a:latin typeface="Candara" pitchFamily="34" charset="0"/>
              </a:rPr>
              <a:t>PERCHE’ CURARE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3794" name="Rectangle 3"/>
          <p:cNvSpPr>
            <a:spLocks noGrp="1"/>
          </p:cNvSpPr>
          <p:nvPr>
            <p:ph type="body" idx="4294967295"/>
          </p:nvPr>
        </p:nvSpPr>
        <p:spPr>
          <a:xfrm>
            <a:off x="792163" y="2603500"/>
            <a:ext cx="7570787" cy="2493963"/>
          </a:xfrm>
        </p:spPr>
        <p:txBody>
          <a:bodyPr/>
          <a:lstStyle/>
          <a:p>
            <a:r>
              <a:rPr lang="it-IT" smtClean="0"/>
              <a:t>Per controllare i due sintomi più frequenti :</a:t>
            </a:r>
          </a:p>
          <a:p>
            <a:pPr>
              <a:buFont typeface="Candara" pitchFamily="34" charset="0"/>
              <a:buNone/>
            </a:pPr>
            <a:r>
              <a:rPr lang="it-IT" smtClean="0"/>
              <a:t>		- sanguinamento anomalo </a:t>
            </a:r>
          </a:p>
          <a:p>
            <a:pPr>
              <a:buFont typeface="Candara" pitchFamily="34" charset="0"/>
              <a:buNone/>
            </a:pPr>
            <a:r>
              <a:rPr lang="it-IT" smtClean="0"/>
              <a:t>		- dolore </a:t>
            </a:r>
          </a:p>
          <a:p>
            <a:pPr>
              <a:buFont typeface="Candara" pitchFamily="34" charset="0"/>
              <a:buNone/>
            </a:pP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4818" name="Segnaposto contenuto 2"/>
          <p:cNvSpPr>
            <a:spLocks noGrp="1"/>
          </p:cNvSpPr>
          <p:nvPr>
            <p:ph idx="1"/>
          </p:nvPr>
        </p:nvSpPr>
        <p:spPr>
          <a:xfrm>
            <a:off x="792163" y="1452563"/>
            <a:ext cx="7570787" cy="4289425"/>
          </a:xfrm>
        </p:spPr>
        <p:txBody>
          <a:bodyPr/>
          <a:lstStyle/>
          <a:p>
            <a:pPr eaLnBrk="1" hangingPunct="1">
              <a:buFont typeface="Candara" pitchFamily="34" charset="0"/>
              <a:buNone/>
            </a:pPr>
            <a:r>
              <a:rPr lang="it-IT" b="1" smtClean="0"/>
              <a:t>                           </a:t>
            </a:r>
          </a:p>
          <a:p>
            <a:pPr eaLnBrk="1" hangingPunct="1">
              <a:buFont typeface="Candara" pitchFamily="34" charset="0"/>
              <a:buNone/>
            </a:pPr>
            <a:endParaRPr lang="it-IT" b="1" smtClean="0"/>
          </a:p>
          <a:p>
            <a:pPr algn="ctr" eaLnBrk="1" hangingPunct="1">
              <a:buFont typeface="Candara" pitchFamily="34" charset="0"/>
              <a:buNone/>
            </a:pPr>
            <a:r>
              <a:rPr lang="it-IT" b="1" smtClean="0"/>
              <a:t>       </a:t>
            </a:r>
            <a:r>
              <a:rPr lang="it-IT" sz="4000" b="1" smtClean="0"/>
              <a:t>QUANDO CURARE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Sinonimi: mioma, leiomioma, fibromioma, leiomiofibroma</a:t>
            </a:r>
          </a:p>
          <a:p>
            <a:pPr eaLnBrk="1" hangingPunct="1"/>
            <a:r>
              <a:rPr lang="it-IT" smtClean="0"/>
              <a:t>Il termine più appropriato sembra essere leiomioma, in quanto descrive contemporaneamente l’origine e gli elementi cellulari predominanti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5842" name="Rectangle 3"/>
          <p:cNvSpPr>
            <a:spLocks noGrp="1"/>
          </p:cNvSpPr>
          <p:nvPr>
            <p:ph type="body" idx="4294967295"/>
          </p:nvPr>
        </p:nvSpPr>
        <p:spPr>
          <a:xfrm>
            <a:off x="792163" y="2360613"/>
            <a:ext cx="7570787" cy="3619500"/>
          </a:xfrm>
        </p:spPr>
        <p:txBody>
          <a:bodyPr/>
          <a:lstStyle/>
          <a:p>
            <a:pPr>
              <a:buFont typeface="Candara" pitchFamily="34" charset="0"/>
              <a:buNone/>
            </a:pPr>
            <a:r>
              <a:rPr lang="it-IT" smtClean="0"/>
              <a:t>		Quando i sintomi sono incompatibili con 	 	una buona qualità di vita</a:t>
            </a:r>
          </a:p>
          <a:p>
            <a:pPr>
              <a:buFont typeface="Candara" pitchFamily="34" charset="0"/>
              <a:buNone/>
            </a:pPr>
            <a:r>
              <a:rPr lang="it-IT" smtClean="0"/>
              <a:t>Quando l’età rende opportuno un intervento terapeutico per completare i progetti di vita</a:t>
            </a:r>
          </a:p>
          <a:p>
            <a:pPr>
              <a:buFont typeface="Candara" pitchFamily="34" charset="0"/>
              <a:buNone/>
            </a:pPr>
            <a:r>
              <a:rPr lang="it-IT" smtClean="0"/>
              <a:t>		Quando il desiderio di gravidanza richiede una cura per potersi esprimere</a:t>
            </a:r>
          </a:p>
          <a:p>
            <a:pPr>
              <a:buFont typeface="Candara" pitchFamily="34" charset="0"/>
              <a:buNone/>
            </a:pP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686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>
              <a:buFont typeface="Candara" pitchFamily="34" charset="0"/>
              <a:buNone/>
            </a:pPr>
            <a:r>
              <a:rPr lang="it-IT" smtClean="0"/>
              <a:t>In assenza di sintomi:</a:t>
            </a:r>
          </a:p>
          <a:p>
            <a:pPr eaLnBrk="1" hangingPunct="1">
              <a:buFont typeface="Candara" pitchFamily="34" charset="0"/>
              <a:buNone/>
            </a:pPr>
            <a:r>
              <a:rPr lang="it-IT" smtClean="0"/>
              <a:t>                                          attesa e follow up a 6 mesi, soprattutto in prossimità della menopausa.</a:t>
            </a:r>
          </a:p>
          <a:p>
            <a:pPr eaLnBrk="1" hangingPunct="1">
              <a:buFont typeface="Candara" pitchFamily="34" charset="0"/>
              <a:buNone/>
            </a:pPr>
            <a:r>
              <a:rPr lang="it-IT" smtClean="0"/>
              <a:t> </a:t>
            </a:r>
            <a:r>
              <a:rPr lang="it-IT" sz="1800" smtClean="0"/>
              <a:t>(Duhan et al, Int J Women Health, 2011)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789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In presenza di sanguinamento uterino anomalo e dolore pelvico</a:t>
            </a:r>
          </a:p>
          <a:p>
            <a:pPr eaLnBrk="1" hangingPunct="1">
              <a:buFont typeface="Candara" pitchFamily="34" charset="0"/>
              <a:buNone/>
            </a:pPr>
            <a:r>
              <a:rPr lang="it-IT" smtClean="0"/>
              <a:t>                                                    Terapia medica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In presenza di sanguinamento uterino anomalo che non risponde alla terapia medica;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Alto sospetto di malignità;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Crescita del mioma dopo la menopausa;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Pazienti con aborto ricorrente;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Dolore o sintomi compressivi su organi viciniori che alterano la </a:t>
            </a:r>
            <a:r>
              <a:rPr lang="it-IT" sz="2000" dirty="0" smtClean="0"/>
              <a:t>qualità di vita</a:t>
            </a:r>
            <a:endParaRPr lang="it-IT" sz="2000" dirty="0" smtClean="0"/>
          </a:p>
          <a:p>
            <a:pPr eaLnBrk="1" hangingPunct="1">
              <a:lnSpc>
                <a:spcPct val="80000"/>
              </a:lnSpc>
            </a:pPr>
            <a:r>
              <a:rPr lang="it-IT" sz="2000" dirty="0" smtClean="0"/>
              <a:t>Anemia secondaria a metrorragie croniche</a:t>
            </a:r>
          </a:p>
          <a:p>
            <a:pPr eaLnBrk="1" hangingPunct="1">
              <a:lnSpc>
                <a:spcPct val="80000"/>
              </a:lnSpc>
              <a:buFont typeface="Candara" pitchFamily="34" charset="0"/>
              <a:buNone/>
            </a:pPr>
            <a:r>
              <a:rPr lang="it-IT" sz="2000" dirty="0" smtClean="0"/>
              <a:t>                                                                                </a:t>
            </a:r>
            <a:r>
              <a:rPr lang="it-IT" dirty="0" smtClean="0"/>
              <a:t>Terapia chirurgica</a:t>
            </a:r>
          </a:p>
          <a:p>
            <a:pPr eaLnBrk="1" hangingPunct="1">
              <a:lnSpc>
                <a:spcPct val="80000"/>
              </a:lnSpc>
              <a:buFont typeface="Mistral" pitchFamily="66" charset="0"/>
              <a:buAutoNum type="arabicPeriod"/>
            </a:pPr>
            <a:endParaRPr lang="it-IT" sz="2000" dirty="0" smtClean="0"/>
          </a:p>
          <a:p>
            <a:pPr eaLnBrk="1" hangingPunct="1">
              <a:lnSpc>
                <a:spcPct val="80000"/>
              </a:lnSpc>
            </a:pP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olo 1"/>
          <p:cNvSpPr>
            <a:spLocks noGrp="1"/>
          </p:cNvSpPr>
          <p:nvPr>
            <p:ph type="title"/>
          </p:nvPr>
        </p:nvSpPr>
        <p:spPr>
          <a:xfrm>
            <a:off x="792163" y="1628775"/>
            <a:ext cx="7570787" cy="736600"/>
          </a:xfrm>
        </p:spPr>
        <p:txBody>
          <a:bodyPr/>
          <a:lstStyle/>
          <a:p>
            <a:pPr eaLnBrk="1" hangingPunct="1"/>
            <a:r>
              <a:rPr lang="it-IT" smtClean="0"/>
              <a:t>Situazioni particolari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0120" y="2568575"/>
            <a:ext cx="7570787" cy="428942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b="1" dirty="0" smtClean="0"/>
              <a:t>Fibromi e riproduzione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it-IT" dirty="0" smtClean="0"/>
              <a:t>I miomi si riscontrano nel 5-10% delle pazienti infertili e nel 2-3% dei casi l’infertilità può essere attribuita ai miomi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it-IT" dirty="0" smtClean="0"/>
              <a:t>I fibromi si riscontrano nel 2,7 – 12,6% delle donne gravide, nel 12,5% delle donne sottoposte a IVF e in oltre il 25% delle donne sottoposte a ovodonazione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egnaposto contenuto 2"/>
          <p:cNvSpPr>
            <a:spLocks noGrp="1"/>
          </p:cNvSpPr>
          <p:nvPr>
            <p:ph idx="1"/>
          </p:nvPr>
        </p:nvSpPr>
        <p:spPr>
          <a:xfrm>
            <a:off x="792163" y="1928813"/>
            <a:ext cx="7570787" cy="4289425"/>
          </a:xfrm>
        </p:spPr>
        <p:txBody>
          <a:bodyPr/>
          <a:lstStyle/>
          <a:p>
            <a:pPr eaLnBrk="1" hangingPunct="1"/>
            <a:r>
              <a:rPr lang="it-IT" smtClean="0"/>
              <a:t>Non è facile stabilire se nella paziente infertile con la presenza di un mioma, questo sia la causa dell’infertilità e se questa paziente trarrà beneficio dalla miomectomia</a:t>
            </a:r>
          </a:p>
          <a:p>
            <a:pPr eaLnBrk="1" hangingPunct="1"/>
            <a:r>
              <a:rPr lang="it-IT" smtClean="0"/>
              <a:t>Importante è l’influenza dei fibromi sull’impianto. L’aumentato impiego dell’ecografia ha consentito di porre la diagnosi di fibromi in donne asintomatiche con infertilità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92163" y="2805344"/>
            <a:ext cx="7570787" cy="428942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b="1" dirty="0" smtClean="0"/>
              <a:t>Fibromi e gravidanza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La maggior parte dei fibromi non si accresce durante la gravidanza o lo fa solo limitatamente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sz="1800" dirty="0" smtClean="0"/>
              <a:t>(</a:t>
            </a:r>
            <a:r>
              <a:rPr lang="it-IT" sz="1800" dirty="0" err="1" smtClean="0"/>
              <a:t>Metwolly</a:t>
            </a:r>
            <a:r>
              <a:rPr lang="it-IT" sz="1800" dirty="0" smtClean="0"/>
              <a:t> M. et al, </a:t>
            </a:r>
            <a:r>
              <a:rPr lang="it-IT" sz="1800" dirty="0" err="1" smtClean="0"/>
              <a:t>Cochrane</a:t>
            </a:r>
            <a:r>
              <a:rPr lang="it-IT" sz="1800" dirty="0" smtClean="0"/>
              <a:t> Database </a:t>
            </a:r>
            <a:r>
              <a:rPr lang="it-IT" sz="1800" dirty="0" err="1" smtClean="0"/>
              <a:t>Syst</a:t>
            </a:r>
            <a:r>
              <a:rPr lang="it-IT" sz="1800" dirty="0" smtClean="0"/>
              <a:t> </a:t>
            </a:r>
            <a:r>
              <a:rPr lang="it-IT" sz="1800" dirty="0" err="1" smtClean="0"/>
              <a:t>Rev</a:t>
            </a:r>
            <a:r>
              <a:rPr lang="it-IT" sz="1800" dirty="0" smtClean="0"/>
              <a:t>, 2012)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endParaRPr lang="it-IT" sz="1800" dirty="0"/>
          </a:p>
        </p:txBody>
      </p:sp>
      <p:sp>
        <p:nvSpPr>
          <p:cNvPr id="41986" name="Titolo 1"/>
          <p:cNvSpPr>
            <a:spLocks/>
          </p:cNvSpPr>
          <p:nvPr/>
        </p:nvSpPr>
        <p:spPr bwMode="auto">
          <a:xfrm>
            <a:off x="792163" y="1628775"/>
            <a:ext cx="7570787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6000"/>
              </a:lnSpc>
            </a:pPr>
            <a:r>
              <a:rPr lang="it-IT" sz="5400" dirty="0">
                <a:solidFill>
                  <a:schemeClr val="tx2"/>
                </a:solidFill>
                <a:latin typeface="Candara" pitchFamily="34" charset="0"/>
              </a:rPr>
              <a:t>Situazioni particolari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92163" y="2787588"/>
            <a:ext cx="7570787" cy="428942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b="1" dirty="0" smtClean="0"/>
              <a:t>Fibromi e funzione sessuale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Nonostante l’alta prevalenza di miomi uterini, pochi studi hanno esaminato l’impatto dei sintomi sulla qualità di vita delle pazienti e sulla funzione sessuale. </a:t>
            </a:r>
            <a:endParaRPr lang="it-IT" sz="1800" dirty="0"/>
          </a:p>
        </p:txBody>
      </p:sp>
      <p:sp>
        <p:nvSpPr>
          <p:cNvPr id="43010" name="Titolo 1"/>
          <p:cNvSpPr>
            <a:spLocks/>
          </p:cNvSpPr>
          <p:nvPr/>
        </p:nvSpPr>
        <p:spPr bwMode="auto">
          <a:xfrm>
            <a:off x="792163" y="1628775"/>
            <a:ext cx="7570787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6000"/>
              </a:lnSpc>
            </a:pPr>
            <a:r>
              <a:rPr lang="it-IT" sz="5400">
                <a:solidFill>
                  <a:schemeClr val="tx2"/>
                </a:solidFill>
                <a:latin typeface="Candara" pitchFamily="34" charset="0"/>
              </a:rPr>
              <a:t>Situazioni particolari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Il Questionario (UFS-QOL) valuta solo due aspetti della vita sessuale: diminuito desiderio sessuale e rifiuto dei rapporti sessuali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sz="1800" dirty="0" smtClean="0"/>
              <a:t>(</a:t>
            </a:r>
            <a:r>
              <a:rPr lang="it-IT" sz="1800" dirty="0" err="1" smtClean="0"/>
              <a:t>Spies</a:t>
            </a:r>
            <a:r>
              <a:rPr lang="it-IT" sz="1800" dirty="0" smtClean="0"/>
              <a:t> JB </a:t>
            </a:r>
            <a:r>
              <a:rPr lang="it-IT" sz="1800" dirty="0" err="1" smtClean="0"/>
              <a:t>et</a:t>
            </a:r>
            <a:r>
              <a:rPr lang="it-IT" sz="1800" dirty="0" smtClean="0"/>
              <a:t> al. </a:t>
            </a:r>
            <a:r>
              <a:rPr lang="it-IT" sz="1800" dirty="0" err="1" smtClean="0"/>
              <a:t>Obstet</a:t>
            </a:r>
            <a:r>
              <a:rPr lang="it-IT" sz="1800" dirty="0" smtClean="0"/>
              <a:t> </a:t>
            </a:r>
            <a:r>
              <a:rPr lang="it-IT" sz="1800" dirty="0" err="1" smtClean="0"/>
              <a:t>Gynecol</a:t>
            </a:r>
            <a:r>
              <a:rPr lang="it-IT" sz="1800" dirty="0" smtClean="0"/>
              <a:t> 2002)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92163" y="2790825"/>
            <a:ext cx="7570787" cy="22733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b="1" dirty="0" smtClean="0"/>
              <a:t>Fibromi e menopausa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Dopo la menopausa, i miomi diminuiscono di dimensioni, eccetto che nelle donne che assumono terapia ormonale sostitutiva</a:t>
            </a:r>
          </a:p>
        </p:txBody>
      </p:sp>
      <p:sp>
        <p:nvSpPr>
          <p:cNvPr id="45058" name="Titolo 1"/>
          <p:cNvSpPr>
            <a:spLocks/>
          </p:cNvSpPr>
          <p:nvPr/>
        </p:nvSpPr>
        <p:spPr bwMode="auto">
          <a:xfrm>
            <a:off x="792163" y="1628775"/>
            <a:ext cx="7570787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6000"/>
              </a:lnSpc>
            </a:pPr>
            <a:r>
              <a:rPr lang="it-IT" sz="5400">
                <a:solidFill>
                  <a:schemeClr val="tx2"/>
                </a:solidFill>
                <a:latin typeface="Candara" pitchFamily="34" charset="0"/>
              </a:rPr>
              <a:t>Situazioni particolari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84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 fibromi uterini sono i più comuni tumori benigni dell’utero nelle donne in età riproduttiva</a:t>
            </a:r>
          </a:p>
          <a:p>
            <a:pPr eaLnBrk="1" hangingPunct="1"/>
            <a:r>
              <a:rPr lang="it-IT" smtClean="0"/>
              <a:t>La maggior prevalenza avviene durante la quinta decade di vita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4608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Il riscontro ecografico di un mioma in menopausa, che tende a crescere di dimensioni o l’insorgenza di sintomi, consigliano l’esecuzione di un isteroscopa diagnostica e di una biopsia endometriale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4710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La terapia ormonale sostitutiva non è controindicata nelle pazienti in menopausa con miomi ma la paziente deve essere informata della necessità di consultare il ginecologo in caso di comparsa di sintomi</a:t>
            </a:r>
          </a:p>
          <a:p>
            <a:pPr eaLnBrk="1" hangingPunct="1">
              <a:buFont typeface="Candara" pitchFamily="34" charset="0"/>
              <a:buNone/>
            </a:pPr>
            <a:r>
              <a:rPr lang="it-IT" smtClean="0"/>
              <a:t>(Marret H. et al. Eur J Obstet Gynecol Reprod Biol 2012)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48130" name="Segnaposto contenuto 3" descr="trotula_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2296" b="22296"/>
          <a:stretch>
            <a:fillRect/>
          </a:stretch>
        </p:blipFill>
        <p:spPr>
          <a:xfrm>
            <a:off x="974725" y="1762125"/>
            <a:ext cx="7056438" cy="4362450"/>
          </a:xfrm>
        </p:spPr>
      </p:pic>
      <p:sp>
        <p:nvSpPr>
          <p:cNvPr id="48131" name="CasellaDiTesto 2"/>
          <p:cNvSpPr txBox="1">
            <a:spLocks noChangeArrowheads="1"/>
          </p:cNvSpPr>
          <p:nvPr/>
        </p:nvSpPr>
        <p:spPr bwMode="auto">
          <a:xfrm>
            <a:off x="2619375" y="6418263"/>
            <a:ext cx="185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945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La particolare frequenza (25-40% in età fertile, ma con una maggiore ricorrenza dopo i 40 anni) e il fatto che siano la principale indicazione all’isterectomia danno conto della rilevanza clinica e sociale di questa condizione patologica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2" name="Segnaposto contenuto 2"/>
          <p:cNvSpPr>
            <a:spLocks noGrp="1"/>
          </p:cNvSpPr>
          <p:nvPr>
            <p:ph idx="1"/>
          </p:nvPr>
        </p:nvSpPr>
        <p:spPr>
          <a:xfrm>
            <a:off x="792163" y="2041525"/>
            <a:ext cx="7570787" cy="4289425"/>
          </a:xfrm>
        </p:spPr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Nella maggior parte dei casi sono asintomatici benchè siano presenti nel 70% delle donne. </a:t>
            </a:r>
          </a:p>
          <a:p>
            <a:pPr eaLnBrk="1" hangingPunct="1"/>
            <a:endParaRPr lang="it-IT" sz="1800" smtClean="0"/>
          </a:p>
          <a:p>
            <a:pPr eaLnBrk="1" hangingPunct="1"/>
            <a:endParaRPr lang="it-IT" sz="1800" smtClean="0"/>
          </a:p>
          <a:p>
            <a:pPr eaLnBrk="1" hangingPunct="1">
              <a:buFont typeface="Candara" pitchFamily="34" charset="0"/>
              <a:buNone/>
            </a:pPr>
            <a:r>
              <a:rPr lang="it-IT" sz="1800" smtClean="0"/>
              <a:t>(2003, Beird D.D et al Am J Obstet Gynecol)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Data l’elevata frequenza di fibromi nell’età fertile, non è raro il riscontro in gravidanza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dirty="0" smtClean="0"/>
              <a:t>Incidenza 0,3 – 2,6% (prevalentemente    sopra i 40 anni)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Solamente il 30% presenta sintomi quali menorragia e dolore pelvico.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endParaRPr lang="it-IT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endParaRPr lang="it-IT" sz="18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sz="1800" dirty="0" smtClean="0"/>
              <a:t>(Marino </a:t>
            </a:r>
            <a:r>
              <a:rPr lang="it-IT" sz="1800" dirty="0" err="1" smtClean="0"/>
              <a:t>J</a:t>
            </a:r>
            <a:r>
              <a:rPr lang="it-IT" sz="1800" dirty="0" smtClean="0"/>
              <a:t> L et al, Human </a:t>
            </a:r>
            <a:r>
              <a:rPr lang="it-IT" sz="1800" dirty="0" err="1" smtClean="0"/>
              <a:t>Reprod</a:t>
            </a:r>
            <a:r>
              <a:rPr lang="it-IT" sz="1800" dirty="0" smtClean="0"/>
              <a:t>, 2004)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endParaRPr lang="it-I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it-IT" dirty="0" smtClean="0"/>
              <a:t>In alcuni casi sono presenti: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Ø"/>
              <a:defRPr/>
            </a:pPr>
            <a:r>
              <a:rPr lang="it-IT" dirty="0" smtClean="0"/>
              <a:t>Infertilità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Ø"/>
              <a:defRPr/>
            </a:pPr>
            <a:r>
              <a:rPr lang="it-IT" dirty="0" smtClean="0"/>
              <a:t>Aborti ricorrenti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Ø"/>
              <a:defRPr/>
            </a:pPr>
            <a:r>
              <a:rPr lang="it-IT" dirty="0" smtClean="0"/>
              <a:t>Parti prematuri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/>
            </a:pPr>
            <a:r>
              <a:rPr lang="it-IT" sz="1800" dirty="0" smtClean="0"/>
              <a:t>(</a:t>
            </a:r>
            <a:r>
              <a:rPr lang="it-IT" sz="1800" dirty="0" err="1" smtClean="0"/>
              <a:t>Jourdain</a:t>
            </a:r>
            <a:r>
              <a:rPr lang="it-IT" sz="1800" dirty="0" smtClean="0"/>
              <a:t> O., Eur J </a:t>
            </a:r>
            <a:r>
              <a:rPr lang="it-IT" sz="1800" dirty="0" err="1" smtClean="0"/>
              <a:t>Obstet</a:t>
            </a:r>
            <a:r>
              <a:rPr lang="it-IT" sz="1800" dirty="0" smtClean="0"/>
              <a:t> </a:t>
            </a:r>
            <a:r>
              <a:rPr lang="it-IT" sz="1800" dirty="0" err="1" smtClean="0"/>
              <a:t>Gynecol</a:t>
            </a:r>
            <a:r>
              <a:rPr lang="it-IT" sz="1800" dirty="0" smtClean="0"/>
              <a:t> </a:t>
            </a:r>
            <a:r>
              <a:rPr lang="it-IT" sz="1800" dirty="0" err="1" smtClean="0"/>
              <a:t>Reprod</a:t>
            </a:r>
            <a:r>
              <a:rPr lang="it-IT" sz="1800" dirty="0" smtClean="0"/>
              <a:t> </a:t>
            </a:r>
            <a:r>
              <a:rPr lang="it-IT" sz="1800" dirty="0" err="1" smtClean="0"/>
              <a:t>Biol</a:t>
            </a:r>
            <a:r>
              <a:rPr lang="it-IT" sz="1800" dirty="0" smtClean="0"/>
              <a:t>,1996)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457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smtClean="0"/>
              <a:t>Esistono una predisposizione familiare e un’influenza estrogenica, come dimostrato dalla loro assenza prima della pubertà e dalla loro frequenza in età fertile e dalla presenza, generalmente, di una spontanea regressione in menopausa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e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Infusione.thmx</Template>
  <TotalTime>200</TotalTime>
  <Words>777</Words>
  <Application>Microsoft Office PowerPoint</Application>
  <PresentationFormat>Presentazione su schermo (4:3)</PresentationFormat>
  <Paragraphs>100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Infusione</vt:lpstr>
      <vt:lpstr>Il fibroma di riscontro casuale, quando e perché curare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Situazioni particolari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fibroma di riscontro casuale, quando e perché curare</dc:title>
  <dc:creator>Valentina Lorini</dc:creator>
  <cp:lastModifiedBy>User</cp:lastModifiedBy>
  <cp:revision>34</cp:revision>
  <dcterms:created xsi:type="dcterms:W3CDTF">2014-09-09T12:38:48Z</dcterms:created>
  <dcterms:modified xsi:type="dcterms:W3CDTF">2014-09-18T17:53:50Z</dcterms:modified>
</cp:coreProperties>
</file>