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3" r:id="rId7"/>
    <p:sldId id="274" r:id="rId8"/>
    <p:sldId id="264" r:id="rId9"/>
    <p:sldId id="259" r:id="rId10"/>
    <p:sldId id="265" r:id="rId11"/>
    <p:sldId id="266" r:id="rId12"/>
    <p:sldId id="269" r:id="rId13"/>
    <p:sldId id="267" r:id="rId14"/>
    <p:sldId id="268" r:id="rId15"/>
    <p:sldId id="275" r:id="rId16"/>
    <p:sldId id="27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E0"/>
    <a:srgbClr val="16F6A1"/>
    <a:srgbClr val="33CCFF"/>
    <a:srgbClr val="FFCCFF"/>
    <a:srgbClr val="FF3300"/>
    <a:srgbClr val="FF6600"/>
    <a:srgbClr val="FFCC00"/>
    <a:srgbClr val="FEE98E"/>
    <a:srgbClr val="48C4C4"/>
    <a:srgbClr val="E42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A294-912F-4718-BA31-5E3F7578D523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A0D61-5F41-4B46-BBBF-0E3B00D3321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23A59-984C-4802-93B7-5A2C0E9DF8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CE1F-442C-4E6F-B19F-D6EF9EB140CD}" type="datetimeFigureOut">
              <a:rPr lang="it-IT" smtClean="0"/>
              <a:pPr/>
              <a:t>05/11/2016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3FDE-147F-4A8C-9EDD-DD20C5FF3A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228600"/>
            <a:ext cx="8135938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8077200" cy="3200400"/>
          </a:xfrm>
          <a:ln w="38100">
            <a:solidFill>
              <a:schemeClr val="accent6"/>
            </a:solidFill>
          </a:ln>
        </p:spPr>
        <p:txBody>
          <a:bodyPr anchorCtr="1"/>
          <a:lstStyle/>
          <a:p>
            <a:pPr algn="ctr" eaLnBrk="1" hangingPunct="1">
              <a:lnSpc>
                <a:spcPts val="3425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  <a:t/>
            </a:r>
            <a:b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</a:br>
            <a: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  <a:t>LA DIMISSIONE</a:t>
            </a:r>
            <a:b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</a:br>
            <a: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  <a:t> DEL PAZIENTE CON CIRROSI EPATICA: </a:t>
            </a:r>
            <a:b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</a:br>
            <a: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  <a:t>CRITERI </a:t>
            </a:r>
            <a:r>
              <a:rPr lang="it-IT" sz="2600" b="1" dirty="0" err="1" smtClean="0">
                <a:solidFill>
                  <a:srgbClr val="12ACFF"/>
                </a:solidFill>
                <a:latin typeface="Times New Roman" charset="0"/>
              </a:rPr>
              <a:t>DI</a:t>
            </a:r>
            <a:r>
              <a:rPr lang="it-IT" sz="2600" b="1" dirty="0" smtClean="0">
                <a:solidFill>
                  <a:srgbClr val="12ACFF"/>
                </a:solidFill>
                <a:latin typeface="Times New Roman" charset="0"/>
              </a:rPr>
              <a:t> APPROPRIATEZZA</a:t>
            </a:r>
          </a:p>
        </p:txBody>
      </p:sp>
      <p:cxnSp>
        <p:nvCxnSpPr>
          <p:cNvPr id="459780" name="Connettore 1 6"/>
          <p:cNvCxnSpPr>
            <a:cxnSpLocks noChangeShapeType="1"/>
          </p:cNvCxnSpPr>
          <p:nvPr/>
        </p:nvCxnSpPr>
        <p:spPr bwMode="auto">
          <a:xfrm>
            <a:off x="0" y="1522413"/>
            <a:ext cx="9144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9781" name="CasellaDiTesto 5"/>
          <p:cNvSpPr txBox="1">
            <a:spLocks noChangeArrowheads="1"/>
          </p:cNvSpPr>
          <p:nvPr/>
        </p:nvSpPr>
        <p:spPr bwMode="auto">
          <a:xfrm>
            <a:off x="2286000" y="5321300"/>
            <a:ext cx="46434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/>
            <a:r>
              <a:rPr lang="it-IT" dirty="0" smtClean="0">
                <a:latin typeface="Comic Sans MS" charset="0"/>
              </a:rPr>
              <a:t>Chiari, 5.11.2016</a:t>
            </a:r>
          </a:p>
          <a:p>
            <a:pPr algn="ctr" eaLnBrk="0"/>
            <a:r>
              <a:rPr lang="it-IT" sz="1600" dirty="0" smtClean="0">
                <a:latin typeface="Comic Sans MS" charset="0"/>
              </a:rPr>
              <a:t>Gianfranco </a:t>
            </a:r>
            <a:r>
              <a:rPr lang="it-IT" sz="1600" dirty="0" smtClean="0">
                <a:latin typeface="Comic Sans MS" charset="0"/>
              </a:rPr>
              <a:t>Campagnari</a:t>
            </a:r>
          </a:p>
          <a:p>
            <a:pPr algn="ctr" eaLnBrk="0"/>
            <a:r>
              <a:rPr lang="it-IT" sz="1600" dirty="0" smtClean="0">
                <a:latin typeface="Comic Sans MS" charset="0"/>
              </a:rPr>
              <a:t>UOC </a:t>
            </a:r>
            <a:r>
              <a:rPr lang="it-IT" sz="1600" dirty="0" smtClean="0">
                <a:latin typeface="Comic Sans MS" charset="0"/>
              </a:rPr>
              <a:t>Medicina Generale</a:t>
            </a:r>
          </a:p>
          <a:p>
            <a:pPr algn="ctr" eaLnBrk="0"/>
            <a:r>
              <a:rPr lang="it-IT" sz="1600" dirty="0" smtClean="0">
                <a:latin typeface="Comic Sans MS" charset="0"/>
              </a:rPr>
              <a:t>ASST Franciacorta – Ospedale di Iseo</a:t>
            </a:r>
            <a:endParaRPr lang="it-IT" sz="1600" dirty="0">
              <a:latin typeface="Comic Sans MS" charset="0"/>
            </a:endParaRPr>
          </a:p>
        </p:txBody>
      </p:sp>
      <p:pic>
        <p:nvPicPr>
          <p:cNvPr id="459782" name="Immagine 8" descr="LOGO UNIVERSITà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1463" y="5908675"/>
            <a:ext cx="10636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3" name="Immagine 9" descr="logo spedali civili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5870575"/>
            <a:ext cx="9540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it-IT" sz="2800" b="1" dirty="0" smtClean="0"/>
              <a:t>PRINCIPALI MOTIVI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OSPEDALIZZAZIONE</a:t>
            </a:r>
            <a:br>
              <a:rPr lang="it-IT" sz="2800" b="1" dirty="0" smtClean="0"/>
            </a:br>
            <a:r>
              <a:rPr lang="it-IT" sz="2800" b="1" dirty="0" smtClean="0"/>
              <a:t>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UN PAZIENTE CON CIRROSI EPATICA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r>
              <a:rPr lang="it-IT" sz="2400" b="1" dirty="0" smtClean="0"/>
              <a:t>Emorragia digestiva</a:t>
            </a:r>
          </a:p>
          <a:p>
            <a:r>
              <a:rPr lang="it-IT" sz="2400" b="1" dirty="0" smtClean="0"/>
              <a:t>Encefalopatia porto-sistemica</a:t>
            </a:r>
          </a:p>
          <a:p>
            <a:r>
              <a:rPr lang="it-IT" sz="2400" b="1" dirty="0" smtClean="0"/>
              <a:t>Ascite refrattaria</a:t>
            </a:r>
          </a:p>
          <a:p>
            <a:r>
              <a:rPr lang="it-IT" sz="2400" b="1" dirty="0" smtClean="0"/>
              <a:t>Insufficienza renale</a:t>
            </a:r>
          </a:p>
          <a:p>
            <a:r>
              <a:rPr lang="it-IT" sz="2400" b="1" dirty="0" smtClean="0"/>
              <a:t>Peritonite batterica spontanea e/o infezioni</a:t>
            </a:r>
          </a:p>
          <a:p>
            <a:r>
              <a:rPr lang="it-IT" sz="2400" b="1" dirty="0" smtClean="0"/>
              <a:t>Anasarca</a:t>
            </a:r>
          </a:p>
          <a:p>
            <a:r>
              <a:rPr lang="it-IT" sz="2400" b="1" dirty="0" smtClean="0"/>
              <a:t>Insufficienza </a:t>
            </a:r>
            <a:r>
              <a:rPr lang="it-IT" sz="2400" b="1" dirty="0" err="1" smtClean="0"/>
              <a:t>epatocellulare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it-IT" sz="2800" b="1" dirty="0" smtClean="0"/>
              <a:t>EMORRAGIA DIGESTIVA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sz="2400" dirty="0" smtClean="0"/>
          </a:p>
          <a:p>
            <a:r>
              <a:rPr lang="it-IT" sz="2400" b="1" dirty="0" smtClean="0"/>
              <a:t>Emergenza clinica; elevata mortalità.</a:t>
            </a:r>
          </a:p>
          <a:p>
            <a:r>
              <a:rPr lang="it-IT" sz="2400" b="1" dirty="0" smtClean="0"/>
              <a:t>Trattamento immediato: </a:t>
            </a:r>
            <a:r>
              <a:rPr lang="it-IT" sz="2400" b="1" dirty="0" err="1" smtClean="0"/>
              <a:t>vasopressori</a:t>
            </a:r>
            <a:r>
              <a:rPr lang="it-IT" sz="2400" b="1" dirty="0" smtClean="0"/>
              <a:t>, endoscopia (diagnosi e terapia), supporto trasfusionale se necessario, prevenzione delle complicanze (encefalopatia, infezioni). 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Paziente </a:t>
            </a:r>
            <a:r>
              <a:rPr lang="it-IT" sz="2400" b="1" dirty="0" err="1" smtClean="0"/>
              <a:t>dimissibile</a:t>
            </a:r>
            <a:r>
              <a:rPr lang="it-IT" sz="2400" b="1" dirty="0" smtClean="0"/>
              <a:t> dopo almeno 5 giorni di osservazione senza recidive emorragiche, con situazione emodinamica stabile e senza complicanze.</a:t>
            </a:r>
          </a:p>
          <a:p>
            <a:endParaRPr lang="it-IT" sz="2400" b="1" dirty="0"/>
          </a:p>
          <a:p>
            <a:r>
              <a:rPr lang="it-IT" sz="2400" b="1" dirty="0" smtClean="0"/>
              <a:t>Indicazioni in dimissione: corretto stile di vita, aderenza alla terapia (</a:t>
            </a:r>
            <a:r>
              <a:rPr lang="it-IT" sz="2400" b="1" dirty="0" err="1" smtClean="0"/>
              <a:t>spt</a:t>
            </a:r>
            <a:r>
              <a:rPr lang="it-IT" sz="2400" b="1" dirty="0" smtClean="0"/>
              <a:t>. beta-bloccante), programmare eradicazione endoscopica se varici, per il resto abituale follow-up della cirrosi epatica.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it-IT" sz="2800" b="1" dirty="0" smtClean="0"/>
              <a:t>Encefalopatia porto-sistemica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pPr>
              <a:buNone/>
            </a:pPr>
            <a:endParaRPr lang="it-IT" sz="2400" b="1" dirty="0" smtClean="0"/>
          </a:p>
        </p:txBody>
      </p:sp>
      <p:pic>
        <p:nvPicPr>
          <p:cNvPr id="5" name="Immagine 4" descr="Scan.jpg"/>
          <p:cNvPicPr>
            <a:picLocks noChangeAspect="1"/>
          </p:cNvPicPr>
          <p:nvPr/>
        </p:nvPicPr>
        <p:blipFill>
          <a:blip r:embed="rId2"/>
          <a:srcRect l="25603" t="64583" r="6825" b="19792"/>
          <a:stretch>
            <a:fillRect/>
          </a:stretch>
        </p:blipFill>
        <p:spPr>
          <a:xfrm flipH="1" flipV="1">
            <a:off x="428596" y="2786058"/>
            <a:ext cx="8501122" cy="359598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500034" y="2000240"/>
            <a:ext cx="8358246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Classificazione dell’encefalopatia epatica in gradi, criteri West </a:t>
            </a:r>
            <a:r>
              <a:rPr lang="it-IT" b="1" dirty="0" err="1" smtClean="0">
                <a:solidFill>
                  <a:schemeClr val="tx1"/>
                </a:solidFill>
              </a:rPr>
              <a:t>Haven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it-IT" sz="2800" b="1" dirty="0" smtClean="0"/>
              <a:t>Encefalopatia porto-sistemica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sz="2400" b="1" dirty="0" smtClean="0"/>
              <a:t>Cause: </a:t>
            </a:r>
          </a:p>
          <a:p>
            <a:r>
              <a:rPr lang="it-IT" sz="2400" b="1" dirty="0" smtClean="0"/>
              <a:t>Infezioni</a:t>
            </a:r>
          </a:p>
          <a:p>
            <a:r>
              <a:rPr lang="it-IT" sz="2400" b="1" dirty="0" smtClean="0"/>
              <a:t>Emorragia digestiva</a:t>
            </a:r>
          </a:p>
          <a:p>
            <a:r>
              <a:rPr lang="it-IT" sz="2400" b="1" dirty="0" smtClean="0"/>
              <a:t>Eccessiva diuresi indotta</a:t>
            </a:r>
          </a:p>
          <a:p>
            <a:r>
              <a:rPr lang="it-IT" sz="2400" b="1" dirty="0" smtClean="0"/>
              <a:t>Stipsi</a:t>
            </a:r>
          </a:p>
          <a:p>
            <a:r>
              <a:rPr lang="it-IT" sz="2400" b="1" dirty="0" smtClean="0"/>
              <a:t>Eccessivo apporto proteico con la dieta</a:t>
            </a:r>
          </a:p>
          <a:p>
            <a:r>
              <a:rPr lang="it-IT" sz="2400" b="1" dirty="0" smtClean="0"/>
              <a:t>Farmaci (</a:t>
            </a:r>
            <a:r>
              <a:rPr lang="it-IT" sz="2400" b="1" dirty="0" err="1" smtClean="0"/>
              <a:t>spt</a:t>
            </a:r>
            <a:r>
              <a:rPr lang="it-IT" sz="2400" b="1" dirty="0" smtClean="0"/>
              <a:t>. </a:t>
            </a:r>
            <a:r>
              <a:rPr lang="it-IT" sz="2400" b="1" dirty="0" err="1" smtClean="0"/>
              <a:t>Benzodiazepine</a:t>
            </a:r>
            <a:r>
              <a:rPr lang="it-IT" sz="2400" b="1" dirty="0" smtClean="0"/>
              <a:t>)</a:t>
            </a:r>
          </a:p>
          <a:p>
            <a:r>
              <a:rPr lang="it-IT" sz="2400" b="1" dirty="0" smtClean="0"/>
              <a:t>Paracentesi di elevato volume</a:t>
            </a:r>
          </a:p>
          <a:p>
            <a:r>
              <a:rPr lang="it-IT" sz="2400" b="1" dirty="0" smtClean="0"/>
              <a:t>Stati ipotensivi</a:t>
            </a:r>
          </a:p>
          <a:p>
            <a:endParaRPr lang="it-IT" sz="2400" b="1" dirty="0"/>
          </a:p>
          <a:p>
            <a:pPr>
              <a:buNone/>
            </a:pPr>
            <a:r>
              <a:rPr lang="it-IT" sz="2400" b="1" dirty="0" smtClean="0"/>
              <a:t>Se la causa non impone di per </a:t>
            </a:r>
            <a:r>
              <a:rPr lang="it-IT" sz="2400" b="1" dirty="0" err="1" smtClean="0"/>
              <a:t>sè</a:t>
            </a:r>
            <a:r>
              <a:rPr lang="it-IT" sz="2400" b="1" dirty="0" smtClean="0"/>
              <a:t> il ricovero, l’encefalopatia di </a:t>
            </a:r>
            <a:r>
              <a:rPr lang="it-IT" sz="2400" b="1" dirty="0" smtClean="0">
                <a:solidFill>
                  <a:srgbClr val="FF0000"/>
                </a:solidFill>
              </a:rPr>
              <a:t>grado 1</a:t>
            </a:r>
            <a:r>
              <a:rPr lang="it-IT" sz="2400" b="1" dirty="0" smtClean="0"/>
              <a:t> può essere trattata </a:t>
            </a:r>
            <a:r>
              <a:rPr lang="it-IT" sz="2400" b="1" dirty="0" smtClean="0">
                <a:solidFill>
                  <a:srgbClr val="FF0000"/>
                </a:solidFill>
              </a:rPr>
              <a:t>senza ricovero </a:t>
            </a:r>
            <a:r>
              <a:rPr lang="it-IT" sz="2400" b="1" dirty="0" smtClean="0"/>
              <a:t>ospedaliero, </a:t>
            </a:r>
            <a:r>
              <a:rPr lang="it-IT" sz="2400" b="1" dirty="0" err="1" smtClean="0"/>
              <a:t>purchè</a:t>
            </a:r>
            <a:r>
              <a:rPr lang="it-IT" sz="2400" b="1" dirty="0" smtClean="0"/>
              <a:t>: 1) </a:t>
            </a:r>
            <a:r>
              <a:rPr lang="it-IT" sz="2400" b="1" dirty="0" smtClean="0">
                <a:solidFill>
                  <a:srgbClr val="FF0000"/>
                </a:solidFill>
              </a:rPr>
              <a:t>la diagnosi sia certa </a:t>
            </a:r>
            <a:r>
              <a:rPr lang="it-IT" sz="2400" b="1" dirty="0" smtClean="0"/>
              <a:t>2) i sintomi si risolvano con terapia adeguata </a:t>
            </a:r>
            <a:r>
              <a:rPr lang="it-IT" sz="2400" b="1" dirty="0" smtClean="0">
                <a:solidFill>
                  <a:srgbClr val="FF0000"/>
                </a:solidFill>
              </a:rPr>
              <a:t>entro 12 ore</a:t>
            </a:r>
            <a:r>
              <a:rPr lang="it-IT" sz="2400" b="1" dirty="0" smtClean="0"/>
              <a:t>.</a:t>
            </a:r>
          </a:p>
          <a:p>
            <a:pPr>
              <a:buNone/>
            </a:pPr>
            <a:r>
              <a:rPr lang="it-IT" sz="2400" b="1" dirty="0" smtClean="0"/>
              <a:t>L’encefalopatia di </a:t>
            </a:r>
            <a:r>
              <a:rPr lang="it-IT" sz="2400" b="1" dirty="0" smtClean="0">
                <a:solidFill>
                  <a:srgbClr val="FF0000"/>
                </a:solidFill>
              </a:rPr>
              <a:t>grado 2</a:t>
            </a:r>
            <a:r>
              <a:rPr lang="it-IT" sz="2400" b="1" dirty="0" smtClean="0"/>
              <a:t> e soprattutto i </a:t>
            </a:r>
            <a:r>
              <a:rPr lang="it-IT" sz="2400" b="1" dirty="0" smtClean="0">
                <a:solidFill>
                  <a:srgbClr val="FF0000"/>
                </a:solidFill>
              </a:rPr>
              <a:t>gradi 3 e 4 </a:t>
            </a:r>
            <a:r>
              <a:rPr lang="it-IT" sz="2400" b="1" dirty="0" smtClean="0"/>
              <a:t>richiedono il ricovero.</a:t>
            </a:r>
          </a:p>
          <a:p>
            <a:endParaRPr lang="it-IT" sz="2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pPr>
              <a:buNone/>
            </a:pP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it-IT" sz="2800" b="1" dirty="0" smtClean="0"/>
              <a:t>Encefalopatia porto-sistemica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800" b="1" dirty="0" smtClean="0"/>
              <a:t>Terapia : </a:t>
            </a:r>
          </a:p>
          <a:p>
            <a:r>
              <a:rPr lang="it-IT" sz="1800" b="1" dirty="0" smtClean="0"/>
              <a:t>Correzione della causa scatenante</a:t>
            </a:r>
          </a:p>
          <a:p>
            <a:r>
              <a:rPr lang="it-IT" sz="1800" b="1" dirty="0" smtClean="0"/>
              <a:t>Disaccaridi per </a:t>
            </a:r>
            <a:r>
              <a:rPr lang="it-IT" sz="1800" b="1" dirty="0" err="1" smtClean="0"/>
              <a:t>os</a:t>
            </a:r>
            <a:r>
              <a:rPr lang="it-IT" sz="1800" b="1" dirty="0" smtClean="0"/>
              <a:t> e/o per clisma</a:t>
            </a:r>
          </a:p>
          <a:p>
            <a:r>
              <a:rPr lang="it-IT" sz="1800" b="1" dirty="0" smtClean="0"/>
              <a:t>Antibiotici intestinali</a:t>
            </a:r>
          </a:p>
          <a:p>
            <a:r>
              <a:rPr lang="it-IT" sz="1800" b="1" dirty="0" smtClean="0"/>
              <a:t>Correzione squilibri </a:t>
            </a:r>
            <a:r>
              <a:rPr lang="it-IT" sz="1800" b="1" dirty="0" err="1" smtClean="0"/>
              <a:t>idro-elettrolitici</a:t>
            </a:r>
            <a:endParaRPr lang="it-IT" sz="1800" b="1" dirty="0" smtClean="0"/>
          </a:p>
          <a:p>
            <a:r>
              <a:rPr lang="it-IT" sz="1800" b="1" dirty="0" smtClean="0"/>
              <a:t>Aminoacidi ramificati </a:t>
            </a:r>
            <a:r>
              <a:rPr lang="it-IT" sz="1800" b="1" dirty="0" err="1" smtClean="0"/>
              <a:t>ev</a:t>
            </a:r>
            <a:r>
              <a:rPr lang="it-IT" sz="1800" b="1" dirty="0" smtClean="0"/>
              <a:t> (controverso)</a:t>
            </a:r>
          </a:p>
          <a:p>
            <a:endParaRPr lang="it-IT" sz="1800" b="1" dirty="0"/>
          </a:p>
          <a:p>
            <a:pPr>
              <a:buNone/>
            </a:pPr>
            <a:r>
              <a:rPr lang="it-IT" sz="1800" b="1" dirty="0" smtClean="0"/>
              <a:t>Paziente </a:t>
            </a:r>
            <a:r>
              <a:rPr lang="it-IT" sz="1800" b="1" dirty="0" err="1" smtClean="0"/>
              <a:t>dimissibile</a:t>
            </a:r>
            <a:r>
              <a:rPr lang="it-IT" sz="1800" b="1" dirty="0" smtClean="0"/>
              <a:t> a risoluzione del quadro clinico (ed in rapporto alla causa scatenante).</a:t>
            </a:r>
          </a:p>
          <a:p>
            <a:pPr>
              <a:buNone/>
            </a:pPr>
            <a:r>
              <a:rPr lang="it-IT" sz="1800" b="1" dirty="0" smtClean="0"/>
              <a:t>Indicazioni alla dimissione:</a:t>
            </a:r>
          </a:p>
          <a:p>
            <a:r>
              <a:rPr lang="it-IT" sz="1800" b="1" dirty="0" smtClean="0"/>
              <a:t>Aderenza alla dieta </a:t>
            </a:r>
          </a:p>
          <a:p>
            <a:r>
              <a:rPr lang="it-IT" sz="1800" b="1" dirty="0" smtClean="0"/>
              <a:t>Corretto stile di vita</a:t>
            </a:r>
          </a:p>
          <a:p>
            <a:r>
              <a:rPr lang="it-IT" sz="1800" b="1" dirty="0" smtClean="0"/>
              <a:t>Monitoraggio ed aderenza alla terapia</a:t>
            </a:r>
          </a:p>
          <a:p>
            <a:pPr>
              <a:buNone/>
            </a:pPr>
            <a:r>
              <a:rPr lang="it-IT" sz="1800" b="1" dirty="0" smtClean="0">
                <a:solidFill>
                  <a:srgbClr val="FF0000"/>
                </a:solidFill>
              </a:rPr>
              <a:t>Fondamentale lo scenario a domicilio </a:t>
            </a:r>
            <a:r>
              <a:rPr lang="it-IT" sz="1800" b="1" dirty="0" smtClean="0"/>
              <a:t>(ambiente adeguato, disponibilità di </a:t>
            </a:r>
            <a:r>
              <a:rPr lang="it-IT" sz="1800" b="1" dirty="0" err="1" smtClean="0"/>
              <a:t>caregivers</a:t>
            </a:r>
            <a:r>
              <a:rPr lang="it-IT" sz="1800" b="1" dirty="0" smtClean="0"/>
              <a:t>, disponibilità ed accessibilità dei servizi ambulatoriali)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endParaRPr lang="it-IT" sz="2400" b="1" dirty="0"/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endParaRPr lang="it-IT" sz="2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pPr>
              <a:buNone/>
            </a:pP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Altri percorsi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Ascite refrattaria: </a:t>
            </a:r>
          </a:p>
          <a:p>
            <a:pPr>
              <a:buNone/>
            </a:pPr>
            <a:r>
              <a:rPr lang="it-IT" sz="1600" b="1" dirty="0" smtClean="0"/>
              <a:t>terapia: paracentesi – albumina – riposo                                  </a:t>
            </a:r>
            <a:r>
              <a:rPr lang="it-IT" sz="1600" b="1" dirty="0" smtClean="0">
                <a:solidFill>
                  <a:srgbClr val="2C3DE0"/>
                </a:solidFill>
              </a:rPr>
              <a:t>Gestione ambulatoriale? con MAC?,  </a:t>
            </a:r>
            <a:r>
              <a:rPr lang="it-IT" sz="1600" b="1" dirty="0" smtClean="0"/>
              <a:t>ADI ?  </a:t>
            </a:r>
          </a:p>
          <a:p>
            <a:pPr>
              <a:buNone/>
            </a:pPr>
            <a:endParaRPr lang="it-IT" sz="1600" b="1" dirty="0" smtClean="0"/>
          </a:p>
          <a:p>
            <a:pPr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Stato </a:t>
            </a:r>
            <a:r>
              <a:rPr lang="it-IT" sz="1600" b="1" dirty="0" err="1" smtClean="0">
                <a:solidFill>
                  <a:srgbClr val="FF0000"/>
                </a:solidFill>
              </a:rPr>
              <a:t>anasarcatico</a:t>
            </a:r>
            <a:r>
              <a:rPr lang="it-IT" sz="1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it-IT" sz="1600" b="1" dirty="0" smtClean="0"/>
              <a:t>Cause:  Scarsa aderenza alla terapia – Infezioni - Insufficienza renale</a:t>
            </a:r>
          </a:p>
          <a:p>
            <a:pPr>
              <a:buNone/>
            </a:pPr>
            <a:r>
              <a:rPr lang="it-IT" sz="1600" b="1" dirty="0" smtClean="0"/>
              <a:t>Malattie acute intercorrenti – Farmaci - Eccessivo introito idrico</a:t>
            </a:r>
          </a:p>
          <a:p>
            <a:pPr>
              <a:buNone/>
            </a:pPr>
            <a:r>
              <a:rPr lang="it-IT" sz="1600" b="1" dirty="0" smtClean="0"/>
              <a:t>Terapia:</a:t>
            </a:r>
          </a:p>
          <a:p>
            <a:r>
              <a:rPr lang="it-IT" sz="1600" b="1" dirty="0" smtClean="0"/>
              <a:t>Riposo a letto                                                                      </a:t>
            </a:r>
            <a:r>
              <a:rPr lang="it-IT" sz="1600" b="1" dirty="0" smtClean="0">
                <a:solidFill>
                  <a:srgbClr val="2C3DE0"/>
                </a:solidFill>
              </a:rPr>
              <a:t>se la causa non impone il ricovero :  </a:t>
            </a:r>
          </a:p>
          <a:p>
            <a:r>
              <a:rPr lang="it-IT" sz="1600" b="1" dirty="0" smtClean="0"/>
              <a:t>Adeguamento della terapia diuretica                                    </a:t>
            </a:r>
            <a:r>
              <a:rPr lang="it-IT" sz="1600" b="1" dirty="0" smtClean="0">
                <a:solidFill>
                  <a:srgbClr val="2C3DE0"/>
                </a:solidFill>
              </a:rPr>
              <a:t>Degenza in subacuti ?   ADI ? </a:t>
            </a:r>
          </a:p>
          <a:p>
            <a:r>
              <a:rPr lang="it-IT" sz="1600" b="1" dirty="0" smtClean="0"/>
              <a:t>Albumina</a:t>
            </a:r>
          </a:p>
          <a:p>
            <a:endParaRPr lang="it-IT" sz="1600" b="1" dirty="0" smtClean="0"/>
          </a:p>
          <a:p>
            <a:endParaRPr lang="it-IT" sz="1600" b="1" dirty="0" smtClean="0"/>
          </a:p>
          <a:p>
            <a:pPr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Insufficienza </a:t>
            </a:r>
            <a:r>
              <a:rPr lang="it-IT" sz="1600" b="1" dirty="0" err="1" smtClean="0">
                <a:solidFill>
                  <a:srgbClr val="FF0000"/>
                </a:solidFill>
              </a:rPr>
              <a:t>epatocellulare</a:t>
            </a:r>
            <a:r>
              <a:rPr lang="it-IT" sz="1600" b="1" dirty="0" smtClean="0">
                <a:solidFill>
                  <a:srgbClr val="FF0000"/>
                </a:solidFill>
              </a:rPr>
              <a:t> avanzata</a:t>
            </a:r>
          </a:p>
          <a:p>
            <a:pPr>
              <a:buNone/>
            </a:pPr>
            <a:r>
              <a:rPr lang="it-IT" sz="1600" b="1" dirty="0" smtClean="0"/>
              <a:t>(quando non indicazione a trapianto</a:t>
            </a:r>
            <a:r>
              <a:rPr lang="it-IT" sz="1600" dirty="0" smtClean="0"/>
              <a:t>)                           </a:t>
            </a:r>
            <a:r>
              <a:rPr lang="it-IT" sz="1600" b="1" dirty="0" smtClean="0">
                <a:solidFill>
                  <a:srgbClr val="2C3DE0"/>
                </a:solidFill>
              </a:rPr>
              <a:t>Cure Palliative  (residenziali? – domiciliari?)</a:t>
            </a:r>
          </a:p>
          <a:p>
            <a:endParaRPr lang="it-IT" sz="1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pPr>
              <a:buNone/>
            </a:pPr>
            <a:endParaRPr lang="it-IT" sz="2400" b="1" dirty="0" smtClean="0"/>
          </a:p>
        </p:txBody>
      </p:sp>
      <p:sp>
        <p:nvSpPr>
          <p:cNvPr id="5" name="Freccia a destra 4"/>
          <p:cNvSpPr/>
          <p:nvPr/>
        </p:nvSpPr>
        <p:spPr>
          <a:xfrm>
            <a:off x="4286248" y="2000240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4286248" y="4214818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3857620" y="5715016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Spunti per la discussione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1400" b="1" dirty="0" smtClean="0"/>
          </a:p>
          <a:p>
            <a:endParaRPr lang="it-IT" sz="2400" b="1" dirty="0" smtClean="0"/>
          </a:p>
          <a:p>
            <a:endParaRPr lang="it-IT" sz="2400" b="1" dirty="0" smtClean="0"/>
          </a:p>
          <a:p>
            <a:pPr>
              <a:buNone/>
            </a:pPr>
            <a:r>
              <a:rPr lang="it-IT" sz="2000" b="1" dirty="0" smtClean="0"/>
              <a:t>Il percorso dopo la dimissione per un paziente con cirrosi epatica dipende fortemente dal contesto familiare e sociale del paziente stesso, che può condizionare un diverso percorso per diversi pazienti che abbiano quadro clinico, indicazioni terapeutiche e di </a:t>
            </a:r>
            <a:r>
              <a:rPr lang="it-IT" sz="2000" b="1" dirty="0" err="1" smtClean="0"/>
              <a:t>follow.up</a:t>
            </a:r>
            <a:r>
              <a:rPr lang="it-IT" sz="2000" b="1" dirty="0" smtClean="0"/>
              <a:t> simili.</a:t>
            </a:r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r>
              <a:rPr lang="it-IT" sz="2000" b="1" dirty="0" smtClean="0"/>
              <a:t>E’ essenziale che vi sia collaborazione e scambio di informazioni fra tutti i sanitari che  partecipano alla cura del paziente con cirrosi epatica per individuare il migliore scenario assistenziale in ogni fase della malattia.</a:t>
            </a:r>
            <a:endParaRPr lang="it-IT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APPROPRIATEZZA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il termine </a:t>
            </a:r>
            <a:r>
              <a:rPr lang="it-IT" sz="2000" b="1" dirty="0" smtClean="0"/>
              <a:t>appropriatezza</a:t>
            </a:r>
            <a:r>
              <a:rPr lang="it-IT" sz="2000" dirty="0" smtClean="0"/>
              <a:t> </a:t>
            </a:r>
            <a:r>
              <a:rPr lang="it-IT" sz="2000" dirty="0"/>
              <a:t>è la misura di quanto una scelta o un intervento </a:t>
            </a:r>
            <a:r>
              <a:rPr lang="it-IT" sz="2000" dirty="0" smtClean="0"/>
              <a:t>diagnostico o terapeutico sia </a:t>
            </a:r>
            <a:r>
              <a:rPr lang="it-IT" sz="2000" b="1" dirty="0">
                <a:solidFill>
                  <a:srgbClr val="FF0000"/>
                </a:solidFill>
              </a:rPr>
              <a:t>adeguato</a:t>
            </a:r>
            <a:r>
              <a:rPr lang="it-IT" sz="2000" dirty="0"/>
              <a:t> rispetto alle </a:t>
            </a:r>
            <a:r>
              <a:rPr lang="it-IT" sz="2000" b="1" dirty="0">
                <a:solidFill>
                  <a:srgbClr val="FF0000"/>
                </a:solidFill>
              </a:rPr>
              <a:t>esigenze</a:t>
            </a:r>
            <a:r>
              <a:rPr lang="it-IT" sz="2000" dirty="0"/>
              <a:t> del </a:t>
            </a:r>
            <a:r>
              <a:rPr lang="it-IT" sz="2000" dirty="0" smtClean="0"/>
              <a:t>paziente e </a:t>
            </a:r>
            <a:r>
              <a:rPr lang="it-IT" sz="2000" dirty="0"/>
              <a:t>al </a:t>
            </a:r>
            <a:r>
              <a:rPr lang="it-IT" sz="2000" b="1" dirty="0">
                <a:solidFill>
                  <a:srgbClr val="FF0000"/>
                </a:solidFill>
              </a:rPr>
              <a:t>contesto sanitario</a:t>
            </a:r>
            <a:r>
              <a:rPr lang="it-IT" sz="2000" dirty="0"/>
              <a:t>. Un intervento diagnostico o terapeutico risulta appropriato nel momento in cui risponde il più possibile, </a:t>
            </a:r>
            <a:r>
              <a:rPr lang="it-IT" sz="2000" b="1" dirty="0">
                <a:solidFill>
                  <a:srgbClr val="FF0000"/>
                </a:solidFill>
              </a:rPr>
              <a:t>relativamente al contesto in cui si colloca</a:t>
            </a:r>
            <a:r>
              <a:rPr lang="it-IT" sz="2000" dirty="0"/>
              <a:t>, ai criteri di efficacia, </a:t>
            </a:r>
            <a:r>
              <a:rPr lang="it-IT" sz="2000" dirty="0" smtClean="0"/>
              <a:t>sicurezza ed </a:t>
            </a:r>
            <a:r>
              <a:rPr lang="it-IT" sz="2000" dirty="0"/>
              <a:t>efficienza.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Il </a:t>
            </a:r>
            <a:r>
              <a:rPr lang="it-IT" sz="2000" dirty="0"/>
              <a:t>concetto di </a:t>
            </a:r>
            <a:r>
              <a:rPr lang="it-IT" sz="2000" i="1" dirty="0"/>
              <a:t>appropriatezza</a:t>
            </a:r>
            <a:r>
              <a:rPr lang="it-IT" sz="2000" dirty="0"/>
              <a:t> fa riferimento principalmente al momento decisionale dell'atto medico. Infatti, un atto medico può essere eseguito più o meno correttamente, prescindendo dalla sua appropriatezza.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9144000" cy="900112"/>
          </a:xfrm>
          <a:solidFill>
            <a:srgbClr val="00CCFF">
              <a:alpha val="50980"/>
            </a:srgbClr>
          </a:solidFill>
        </p:spPr>
        <p:txBody>
          <a:bodyPr lIns="91440" tIns="91440" rIns="91440" bIns="45720" anchor="t" anchorCtr="1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3200" b="1" smtClean="0">
                <a:latin typeface="Comic Sans MS" charset="0"/>
              </a:rPr>
              <a:t>SCENARIO EPIDEMIOLOGICO</a:t>
            </a:r>
          </a:p>
        </p:txBody>
      </p:sp>
      <p:pic>
        <p:nvPicPr>
          <p:cNvPr id="492547" name="Immagine 6" descr="MDC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48" name="Rettangolo 7"/>
          <p:cNvSpPr>
            <a:spLocks noChangeArrowheads="1"/>
          </p:cNvSpPr>
          <p:nvPr/>
        </p:nvSpPr>
        <p:spPr bwMode="auto">
          <a:xfrm>
            <a:off x="5562600" y="2362200"/>
            <a:ext cx="1752600" cy="152400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49" name="CasellaDiTesto 8"/>
          <p:cNvSpPr txBox="1">
            <a:spLocks noChangeArrowheads="1"/>
          </p:cNvSpPr>
          <p:nvPr/>
        </p:nvSpPr>
        <p:spPr bwMode="auto">
          <a:xfrm>
            <a:off x="4648200" y="2286000"/>
            <a:ext cx="857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/>
              <a:t>8^ posto</a:t>
            </a:r>
          </a:p>
        </p:txBody>
      </p:sp>
      <p:sp>
        <p:nvSpPr>
          <p:cNvPr id="492550" name="CasellaDiTesto 9"/>
          <p:cNvSpPr txBox="1">
            <a:spLocks noChangeArrowheads="1"/>
          </p:cNvSpPr>
          <p:nvPr/>
        </p:nvSpPr>
        <p:spPr bwMode="auto">
          <a:xfrm>
            <a:off x="688975" y="4572000"/>
            <a:ext cx="7767638" cy="6111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6600"/>
                </a:solidFill>
              </a:rPr>
              <a:t>RAPPORTO ANNUALE SULL’ATTIVITA’ DI RICOVERO OSPEDALIERO</a:t>
            </a:r>
          </a:p>
          <a:p>
            <a:pPr algn="ctr"/>
            <a:r>
              <a:rPr lang="it-IT" b="1">
                <a:solidFill>
                  <a:srgbClr val="FF6600"/>
                </a:solidFill>
              </a:rPr>
              <a:t>DATI SDO 2014</a:t>
            </a:r>
          </a:p>
        </p:txBody>
      </p:sp>
      <p:cxnSp>
        <p:nvCxnSpPr>
          <p:cNvPr id="492551" name="Connettore 1 7"/>
          <p:cNvCxnSpPr>
            <a:cxnSpLocks noChangeShapeType="1"/>
          </p:cNvCxnSpPr>
          <p:nvPr/>
        </p:nvCxnSpPr>
        <p:spPr bwMode="auto">
          <a:xfrm>
            <a:off x="304800" y="1371600"/>
            <a:ext cx="1676400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92552" name="Connettore 1 9"/>
          <p:cNvCxnSpPr>
            <a:cxnSpLocks noChangeShapeType="1"/>
          </p:cNvCxnSpPr>
          <p:nvPr/>
        </p:nvCxnSpPr>
        <p:spPr bwMode="auto">
          <a:xfrm>
            <a:off x="304800" y="1982788"/>
            <a:ext cx="1905000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92553" name="Connettore 1 10"/>
          <p:cNvCxnSpPr>
            <a:cxnSpLocks noChangeShapeType="1"/>
          </p:cNvCxnSpPr>
          <p:nvPr/>
        </p:nvCxnSpPr>
        <p:spPr bwMode="auto">
          <a:xfrm>
            <a:off x="304800" y="2135188"/>
            <a:ext cx="2209800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92554" name="Connettore 1 11"/>
          <p:cNvCxnSpPr>
            <a:cxnSpLocks noChangeShapeType="1"/>
          </p:cNvCxnSpPr>
          <p:nvPr/>
        </p:nvCxnSpPr>
        <p:spPr bwMode="auto">
          <a:xfrm>
            <a:off x="304800" y="2286000"/>
            <a:ext cx="1828800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92555" name="Connettore 1 12"/>
          <p:cNvCxnSpPr>
            <a:cxnSpLocks noChangeShapeType="1"/>
          </p:cNvCxnSpPr>
          <p:nvPr/>
        </p:nvCxnSpPr>
        <p:spPr bwMode="auto">
          <a:xfrm>
            <a:off x="228600" y="2744788"/>
            <a:ext cx="3429000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92556" name="Connettore 1 13"/>
          <p:cNvCxnSpPr>
            <a:cxnSpLocks noChangeShapeType="1"/>
          </p:cNvCxnSpPr>
          <p:nvPr/>
        </p:nvCxnSpPr>
        <p:spPr bwMode="auto">
          <a:xfrm>
            <a:off x="304800" y="3886200"/>
            <a:ext cx="1295400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492557" name="Connettore 1 14"/>
          <p:cNvCxnSpPr>
            <a:cxnSpLocks noChangeShapeType="1"/>
          </p:cNvCxnSpPr>
          <p:nvPr/>
        </p:nvCxnSpPr>
        <p:spPr bwMode="auto">
          <a:xfrm>
            <a:off x="304800" y="3278188"/>
            <a:ext cx="2057400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Immagine 8" descr="drg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9963"/>
            <a:ext cx="914400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1" name="Rettangolo 9"/>
          <p:cNvSpPr>
            <a:spLocks noChangeArrowheads="1"/>
          </p:cNvSpPr>
          <p:nvPr/>
        </p:nvSpPr>
        <p:spPr bwMode="auto">
          <a:xfrm>
            <a:off x="0" y="5776913"/>
            <a:ext cx="9144000" cy="9286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hangingPunct="1">
              <a:lnSpc>
                <a:spcPct val="90000"/>
              </a:lnSpc>
              <a:buFont typeface="Wingdings" charset="2"/>
              <a:buNone/>
            </a:pPr>
            <a:r>
              <a:rPr lang="en-GB" sz="2000" b="1" dirty="0" err="1">
                <a:solidFill>
                  <a:srgbClr val="FF6600"/>
                </a:solidFill>
              </a:rPr>
              <a:t>Ricoveri</a:t>
            </a:r>
            <a:r>
              <a:rPr lang="en-GB" sz="2000" b="1" dirty="0">
                <a:solidFill>
                  <a:srgbClr val="FF6600"/>
                </a:solidFill>
              </a:rPr>
              <a:t> per </a:t>
            </a:r>
            <a:r>
              <a:rPr lang="en-GB" sz="2000" b="1" dirty="0" err="1">
                <a:solidFill>
                  <a:srgbClr val="FF6600"/>
                </a:solidFill>
              </a:rPr>
              <a:t>Cirrosi</a:t>
            </a:r>
            <a:r>
              <a:rPr lang="en-GB" sz="2000" b="1" dirty="0">
                <a:solidFill>
                  <a:srgbClr val="FF6600"/>
                </a:solidFill>
              </a:rPr>
              <a:t> </a:t>
            </a:r>
            <a:r>
              <a:rPr lang="en-GB" sz="2000" b="1" dirty="0" err="1" smtClean="0">
                <a:solidFill>
                  <a:srgbClr val="FF6600"/>
                </a:solidFill>
              </a:rPr>
              <a:t>Epatica</a:t>
            </a:r>
            <a:r>
              <a:rPr lang="en-GB" sz="2000" b="1" dirty="0" smtClean="0">
                <a:solidFill>
                  <a:srgbClr val="FF6600"/>
                </a:solidFill>
              </a:rPr>
              <a:t> </a:t>
            </a:r>
            <a:r>
              <a:rPr lang="en-GB" sz="2000" b="1" dirty="0" err="1">
                <a:solidFill>
                  <a:srgbClr val="FF6600"/>
                </a:solidFill>
              </a:rPr>
              <a:t>ed</a:t>
            </a:r>
            <a:r>
              <a:rPr lang="en-GB" sz="2000" b="1" dirty="0">
                <a:solidFill>
                  <a:srgbClr val="FF6600"/>
                </a:solidFill>
              </a:rPr>
              <a:t>  </a:t>
            </a:r>
            <a:r>
              <a:rPr lang="en-GB" sz="2000" b="1" dirty="0" err="1">
                <a:solidFill>
                  <a:srgbClr val="FF6600"/>
                </a:solidFill>
              </a:rPr>
              <a:t>Epatocarcinoma</a:t>
            </a:r>
            <a:endParaRPr lang="en-GB" sz="2000" b="1" baseline="30000" dirty="0">
              <a:solidFill>
                <a:srgbClr val="FF6600"/>
              </a:solidFill>
            </a:endParaRPr>
          </a:p>
          <a:p>
            <a:pPr lvl="1" algn="ctr" hangingPunct="1">
              <a:lnSpc>
                <a:spcPct val="90000"/>
              </a:lnSpc>
              <a:buFont typeface="Wingdings" charset="2"/>
              <a:buNone/>
            </a:pPr>
            <a:r>
              <a:rPr lang="en-GB" sz="2000" b="1" dirty="0">
                <a:ea typeface="ＭＳ Ｐゴシック" charset="-128"/>
              </a:rPr>
              <a:t>120.587 </a:t>
            </a:r>
            <a:r>
              <a:rPr lang="en-GB" sz="2000" b="1" dirty="0" err="1">
                <a:ea typeface="ＭＳ Ｐゴシック" charset="-128"/>
              </a:rPr>
              <a:t>diagnosi</a:t>
            </a:r>
            <a:r>
              <a:rPr lang="en-GB" sz="2000" b="1" dirty="0">
                <a:ea typeface="ＭＳ Ｐゴシック" charset="-128"/>
              </a:rPr>
              <a:t> di </a:t>
            </a:r>
            <a:r>
              <a:rPr lang="en-GB" sz="2000" b="1" dirty="0" err="1">
                <a:ea typeface="ＭＳ Ｐゴシック" charset="-128"/>
              </a:rPr>
              <a:t>dimissioni</a:t>
            </a:r>
            <a:r>
              <a:rPr lang="en-GB" sz="2000" b="1" dirty="0">
                <a:ea typeface="ＭＳ Ｐゴシック" charset="-128"/>
              </a:rPr>
              <a:t> </a:t>
            </a:r>
            <a:r>
              <a:rPr lang="en-GB" sz="2000" b="1" dirty="0" err="1">
                <a:ea typeface="ＭＳ Ｐゴシック" charset="-128"/>
              </a:rPr>
              <a:t>da</a:t>
            </a:r>
            <a:r>
              <a:rPr lang="en-GB" sz="2000" b="1" dirty="0">
                <a:ea typeface="ＭＳ Ｐゴシック" charset="-128"/>
              </a:rPr>
              <a:t> </a:t>
            </a:r>
            <a:r>
              <a:rPr lang="en-GB" sz="2000" b="1" dirty="0" err="1">
                <a:ea typeface="ＭＳ Ｐゴシック" charset="-128"/>
              </a:rPr>
              <a:t>degenza</a:t>
            </a:r>
            <a:r>
              <a:rPr lang="en-GB" sz="2000" b="1" dirty="0">
                <a:ea typeface="ＭＳ Ｐゴシック" charset="-128"/>
              </a:rPr>
              <a:t> </a:t>
            </a:r>
            <a:r>
              <a:rPr lang="en-GB" sz="2000" b="1" dirty="0" err="1">
                <a:ea typeface="ＭＳ Ｐゴシック" charset="-128"/>
              </a:rPr>
              <a:t>ordinaria</a:t>
            </a:r>
            <a:r>
              <a:rPr lang="en-GB" sz="2000" b="1" dirty="0">
                <a:ea typeface="ＭＳ Ｐゴシック" charset="-128"/>
              </a:rPr>
              <a:t> (1,8% del </a:t>
            </a:r>
            <a:r>
              <a:rPr lang="en-GB" sz="2000" b="1" dirty="0" err="1">
                <a:ea typeface="ＭＳ Ｐゴシック" charset="-128"/>
              </a:rPr>
              <a:t>totale</a:t>
            </a:r>
            <a:r>
              <a:rPr lang="en-GB" sz="2000" b="1" dirty="0">
                <a:ea typeface="ＭＳ Ｐゴシック" charset="-128"/>
              </a:rPr>
              <a:t>)1.203.968 </a:t>
            </a:r>
            <a:r>
              <a:rPr lang="en-GB" sz="2000" b="1" dirty="0" err="1">
                <a:ea typeface="ＭＳ Ｐゴシック" charset="-128"/>
              </a:rPr>
              <a:t>dei</a:t>
            </a:r>
            <a:r>
              <a:rPr lang="en-GB" sz="2000" b="1" dirty="0">
                <a:ea typeface="ＭＳ Ｐゴシック" charset="-128"/>
              </a:rPr>
              <a:t> </a:t>
            </a:r>
            <a:r>
              <a:rPr lang="en-GB" sz="2000" b="1" dirty="0" err="1">
                <a:ea typeface="ＭＳ Ｐゴシック" charset="-128"/>
              </a:rPr>
              <a:t>giorni</a:t>
            </a:r>
            <a:r>
              <a:rPr lang="en-GB" sz="2000" b="1" dirty="0">
                <a:ea typeface="ＭＳ Ｐゴシック" charset="-128"/>
              </a:rPr>
              <a:t> di </a:t>
            </a:r>
            <a:r>
              <a:rPr lang="en-GB" sz="2000" b="1" dirty="0" err="1">
                <a:ea typeface="ＭＳ Ｐゴシック" charset="-128"/>
              </a:rPr>
              <a:t>ricovero</a:t>
            </a:r>
            <a:r>
              <a:rPr lang="en-GB" sz="2000" b="1" dirty="0">
                <a:ea typeface="ＭＳ Ｐゴシック" charset="-128"/>
              </a:rPr>
              <a:t> (2,7% del </a:t>
            </a:r>
            <a:r>
              <a:rPr lang="en-GB" sz="2000" b="1" dirty="0" err="1">
                <a:ea typeface="ＭＳ Ｐゴシック" charset="-128"/>
              </a:rPr>
              <a:t>totale</a:t>
            </a:r>
            <a:r>
              <a:rPr lang="en-GB" sz="2000" b="1" dirty="0">
                <a:ea typeface="ＭＳ Ｐゴシック" charset="-128"/>
              </a:rPr>
              <a:t>)</a:t>
            </a:r>
          </a:p>
        </p:txBody>
      </p:sp>
      <p:sp>
        <p:nvSpPr>
          <p:cNvPr id="49357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9144000" cy="900112"/>
          </a:xfrm>
          <a:solidFill>
            <a:srgbClr val="00CCFF">
              <a:alpha val="50980"/>
            </a:srgbClr>
          </a:solidFill>
        </p:spPr>
        <p:txBody>
          <a:bodyPr lIns="91440" tIns="91440" rIns="91440" bIns="45720" anchor="t" anchorCtr="1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3200" b="1" smtClean="0">
                <a:latin typeface="Comic Sans MS" charset="0"/>
              </a:rPr>
              <a:t>SCENARIO EPIDEMIOLOGICO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1"/>
          <p:cNvSpPr>
            <a:spLocks noChangeArrowheads="1"/>
          </p:cNvSpPr>
          <p:nvPr/>
        </p:nvSpPr>
        <p:spPr bwMode="auto">
          <a:xfrm>
            <a:off x="609600" y="5334000"/>
            <a:ext cx="8153400" cy="1371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900112"/>
          </a:xfrm>
          <a:prstGeom prst="rect">
            <a:avLst/>
          </a:prstGeom>
          <a:solidFill>
            <a:srgbClr val="00CCFF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tIns="91440" anchorCtr="1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3200" b="1">
                <a:solidFill>
                  <a:srgbClr val="000000"/>
                </a:solidFill>
                <a:latin typeface="Comic Sans MS" charset="0"/>
              </a:rPr>
              <a:t>LA DIMISSIONE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98588" y="1295400"/>
            <a:ext cx="6516687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000000"/>
                </a:solidFill>
                <a:latin typeface="Comic Sans MS" charset="0"/>
              </a:rPr>
              <a:t>CRITERI DI APPROPRIATEZZA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66700" y="2133600"/>
            <a:ext cx="88392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1788" algn="just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L’Ospedale per acuti riguarda problemi che</a:t>
            </a:r>
          </a:p>
          <a:p>
            <a:pPr marL="342900" indent="-331788" algn="just">
              <a:spcAft>
                <a:spcPts val="1425"/>
              </a:spcAft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richiedono </a:t>
            </a:r>
            <a:r>
              <a:rPr lang="it-IT" sz="1800" u="sng">
                <a:solidFill>
                  <a:srgbClr val="000000"/>
                </a:solidFill>
                <a:latin typeface="Comic Sans MS" charset="0"/>
              </a:rPr>
              <a:t>un impegno di risorse notevole</a:t>
            </a:r>
          </a:p>
          <a:p>
            <a:pPr marL="342900" indent="-331788" algn="just">
              <a:spcAft>
                <a:spcPts val="1425"/>
              </a:spcAft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 u="sng">
                <a:solidFill>
                  <a:srgbClr val="000000"/>
                </a:solidFill>
                <a:latin typeface="Comic Sans MS" charset="0"/>
              </a:rPr>
              <a:t>concentrato nel tempo </a:t>
            </a:r>
            <a:r>
              <a:rPr lang="it-IT" sz="1800">
                <a:solidFill>
                  <a:srgbClr val="000000"/>
                </a:solidFill>
                <a:latin typeface="Comic Sans MS" charset="0"/>
              </a:rPr>
              <a:t>(problemi acuti e non problemi cronici)</a:t>
            </a:r>
          </a:p>
          <a:p>
            <a:pPr marL="342900" indent="-331788" algn="just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1800">
              <a:solidFill>
                <a:srgbClr val="000000"/>
              </a:solidFill>
              <a:latin typeface="Comic Sans MS" charset="0"/>
            </a:endParaRPr>
          </a:p>
          <a:p>
            <a:pPr marL="342900" indent="-331788" algn="just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La giornata di ricovero è appropriata se</a:t>
            </a:r>
          </a:p>
          <a:p>
            <a:pPr marL="342900" indent="-331788" algn="just">
              <a:spcAft>
                <a:spcPts val="1425"/>
              </a:spcAft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si fa uso delle </a:t>
            </a:r>
            <a:r>
              <a:rPr lang="it-IT" sz="1800" u="sng">
                <a:solidFill>
                  <a:srgbClr val="000000"/>
                </a:solidFill>
                <a:latin typeface="Comic Sans MS" charset="0"/>
              </a:rPr>
              <a:t>competenze/risorse proprie ed esclusive dell’ospedale per acuti</a:t>
            </a:r>
          </a:p>
          <a:p>
            <a:pPr marL="342900" indent="-331788" algn="just">
              <a:spcAft>
                <a:spcPts val="1425"/>
              </a:spcAft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se il loro utilizzo è tale da garantirne un’adeguata concentrazione nel tempo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" y="5334000"/>
            <a:ext cx="9144000" cy="156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ts val="237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Una prestazione inappropriata</a:t>
            </a:r>
          </a:p>
          <a:p>
            <a:pPr algn="ctr">
              <a:lnSpc>
                <a:spcPts val="237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non è di per sé una prestazione inutile, errata, senza beneficio</a:t>
            </a:r>
          </a:p>
          <a:p>
            <a:pPr algn="ctr">
              <a:lnSpc>
                <a:spcPts val="237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ma è quella erogabile con altra tempistica o ad un altro livello assistenziale (lungodegenza, ambulatorio, domicilio, residenza protetta)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sz="18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0" y="242888"/>
            <a:ext cx="9144000" cy="900112"/>
          </a:xfrm>
          <a:prstGeom prst="rect">
            <a:avLst/>
          </a:prstGeom>
          <a:solidFill>
            <a:srgbClr val="00CCFF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tIns="91440" anchorCtr="1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3200" b="1">
                <a:solidFill>
                  <a:srgbClr val="000000"/>
                </a:solidFill>
                <a:latin typeface="Comic Sans MS" charset="0"/>
              </a:rPr>
              <a:t>LA DIMISSIONE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284288" y="1295400"/>
            <a:ext cx="6516687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000000"/>
                </a:solidFill>
                <a:latin typeface="Comic Sans MS" charset="0"/>
              </a:rPr>
              <a:t>CRITERI DI APPROPRIATEZZA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82296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FF6600"/>
                </a:solidFill>
                <a:latin typeface="Comic Sans MS" charset="0"/>
              </a:rPr>
              <a:t>Motivi frequenti di </a:t>
            </a:r>
            <a:r>
              <a:rPr lang="it-IT" sz="1800" b="1" dirty="0" err="1" smtClean="0">
                <a:solidFill>
                  <a:srgbClr val="FF6600"/>
                </a:solidFill>
                <a:latin typeface="Comic Sans MS" charset="0"/>
              </a:rPr>
              <a:t>inappropriatezza</a:t>
            </a:r>
            <a:r>
              <a:rPr lang="it-IT" sz="1800" b="1" dirty="0" smtClean="0">
                <a:solidFill>
                  <a:srgbClr val="FF6600"/>
                </a:solidFill>
                <a:latin typeface="Comic Sans MS" charset="0"/>
              </a:rPr>
              <a:t> per la giornata di ricovero</a:t>
            </a:r>
            <a:endParaRPr lang="it-IT" sz="1800" b="1" dirty="0">
              <a:solidFill>
                <a:srgbClr val="FF6600"/>
              </a:solidFill>
              <a:latin typeface="Comic Sans MS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6200" y="2438400"/>
            <a:ext cx="8991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1788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 b="1">
                <a:solidFill>
                  <a:srgbClr val="333333"/>
                </a:solidFill>
                <a:latin typeface="Comic Sans MS" charset="0"/>
              </a:rPr>
              <a:t>Giornata di ammissione:</a:t>
            </a:r>
          </a:p>
          <a:p>
            <a:pPr marL="342900" indent="-331788">
              <a:spcAft>
                <a:spcPts val="1425"/>
              </a:spcAft>
              <a:buClr>
                <a:srgbClr val="BFBFBF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333333"/>
                </a:solidFill>
                <a:latin typeface="Comic Sans MS" charset="0"/>
              </a:rPr>
              <a:t>	esecuzione di prestazioni di diagnostica, di laboratorio o strumentale, </a:t>
            </a:r>
          </a:p>
          <a:p>
            <a:pPr marL="342900" indent="-331788">
              <a:spcAft>
                <a:spcPts val="1425"/>
              </a:spcAft>
              <a:buClr>
                <a:srgbClr val="BFBFBF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333333"/>
                </a:solidFill>
                <a:latin typeface="Comic Sans MS" charset="0"/>
              </a:rPr>
              <a:t>	somministrazionedi terapia medica</a:t>
            </a:r>
          </a:p>
          <a:p>
            <a:pPr marL="342900" indent="-331788">
              <a:spcAft>
                <a:spcPts val="1425"/>
              </a:spcAft>
              <a:buClr>
                <a:srgbClr val="BFBFBF"/>
              </a:buClr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333333"/>
                </a:solidFill>
                <a:latin typeface="Comic Sans MS" charset="0"/>
              </a:rPr>
              <a:t>	attesa di intervento chirurgico</a:t>
            </a:r>
          </a:p>
          <a:p>
            <a:pPr marL="342900" indent="-331788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it-IT" sz="1800">
              <a:solidFill>
                <a:srgbClr val="333333"/>
              </a:solidFill>
              <a:latin typeface="Comic Sans MS" charset="0"/>
            </a:endParaRPr>
          </a:p>
          <a:p>
            <a:pPr marL="342900" indent="-331788">
              <a:spcAft>
                <a:spcPts val="1425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 b="1">
                <a:solidFill>
                  <a:srgbClr val="000000"/>
                </a:solidFill>
                <a:latin typeface="Comic Sans MS" charset="0"/>
              </a:rPr>
              <a:t>Giornata di degenza:</a:t>
            </a:r>
          </a:p>
          <a:p>
            <a:pPr marL="342900" indent="-331788">
              <a:spcAft>
                <a:spcPts val="1425"/>
              </a:spcAft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 b="1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it-IT" sz="1800">
                <a:solidFill>
                  <a:srgbClr val="000000"/>
                </a:solidFill>
                <a:latin typeface="Comic Sans MS" charset="0"/>
              </a:rPr>
              <a:t>attesa di esecuzione di prestazioni di diagnostica o di procedure invasive</a:t>
            </a:r>
          </a:p>
          <a:p>
            <a:pPr marL="342900" indent="-331788">
              <a:spcAft>
                <a:spcPts val="1425"/>
              </a:spcAft>
              <a:buFont typeface="Wingdings" charset="2"/>
              <a:buChar char="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1800">
                <a:solidFill>
                  <a:srgbClr val="000000"/>
                </a:solidFill>
                <a:latin typeface="Comic Sans MS" charset="0"/>
              </a:rPr>
              <a:t>	 proseguimento del ricovero per situazione clinica non acuta o per situazione socio-assistenziale complessa.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81000" y="5486400"/>
            <a:ext cx="8610600" cy="533400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0" y="242888"/>
            <a:ext cx="9144000" cy="900112"/>
          </a:xfrm>
          <a:prstGeom prst="rect">
            <a:avLst/>
          </a:prstGeom>
          <a:solidFill>
            <a:srgbClr val="00CCFF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tIns="91440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2400" b="1" dirty="0" smtClean="0">
                <a:solidFill>
                  <a:srgbClr val="000000"/>
                </a:solidFill>
                <a:latin typeface="Comic Sans MS" charset="0"/>
              </a:rPr>
              <a:t>CRITERI </a:t>
            </a:r>
            <a:r>
              <a:rPr lang="it-IT" sz="2400" b="1" dirty="0" err="1" smtClean="0">
                <a:solidFill>
                  <a:srgbClr val="000000"/>
                </a:solidFill>
                <a:latin typeface="Comic Sans MS" charset="0"/>
              </a:rPr>
              <a:t>DI</a:t>
            </a:r>
            <a:r>
              <a:rPr lang="it-IT" sz="2400" b="1" dirty="0" smtClean="0">
                <a:solidFill>
                  <a:srgbClr val="000000"/>
                </a:solidFill>
                <a:latin typeface="Comic Sans MS" charset="0"/>
              </a:rPr>
              <a:t> APPROPRIATEZZA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2400" b="1" dirty="0" smtClean="0">
                <a:solidFill>
                  <a:srgbClr val="000000"/>
                </a:solidFill>
                <a:latin typeface="Comic Sans MS" charset="0"/>
              </a:rPr>
              <a:t>DELLA </a:t>
            </a:r>
            <a:r>
              <a:rPr lang="it-IT" sz="2400" b="1" dirty="0">
                <a:solidFill>
                  <a:srgbClr val="000000"/>
                </a:solidFill>
                <a:latin typeface="Comic Sans MS" charset="0"/>
              </a:rPr>
              <a:t>DIMISSIONE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199313" y="3779838"/>
            <a:ext cx="1763712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14282" y="1223508"/>
            <a:ext cx="8929718" cy="5911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SISTEMA DRG: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Riduzione estrema dei tempi di degenza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omic Sans MS" charset="0"/>
              </a:rPr>
              <a:t>Dimissioni precoci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Rischio di riammissione precoce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SFIDA: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Dare al paziente la diagnosi, la terapia e l’assistenza ed il follow-up più corretti e meglio applicabili nel contesto clinico, sociale e familiare individuale, con il minor impegno economico possibile.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SOLUZIONE: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omic Sans MS" charset="0"/>
              </a:rPr>
              <a:t>Corretto inquadramento clinico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Precoce individuazione del migliore scenario assistenziale nella fase post-acuta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Dotazione di risorse che renda disponibile in tempo breve la collocazione più opportuna per il paziente. </a:t>
            </a: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00"/>
                </a:solidFill>
                <a:latin typeface="Comic Sans MS" charset="0"/>
              </a:rPr>
              <a:t>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0" y="242888"/>
            <a:ext cx="9144000" cy="900112"/>
          </a:xfrm>
          <a:prstGeom prst="rect">
            <a:avLst/>
          </a:prstGeom>
          <a:solidFill>
            <a:srgbClr val="00CCFF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tIns="91440" anchorCtr="1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3200" b="1">
                <a:solidFill>
                  <a:srgbClr val="000000"/>
                </a:solidFill>
                <a:latin typeface="Comic Sans MS" charset="0"/>
              </a:rPr>
              <a:t>LA DIMISSIONE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199313" y="3779838"/>
            <a:ext cx="1763712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84288" y="1143000"/>
            <a:ext cx="6516687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000000"/>
                </a:solidFill>
                <a:latin typeface="Comic Sans MS" charset="0"/>
              </a:rPr>
              <a:t>CRITERI DI APPROPRIATEZZA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2692400"/>
            <a:ext cx="9144000" cy="170815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1900">
                <a:solidFill>
                  <a:srgbClr val="000000"/>
                </a:solidFill>
                <a:latin typeface="Comic Sans MS" charset="0"/>
              </a:rPr>
              <a:t> La gestione del paziente con malattia cronica: problema della medicina odierna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sz="1900">
              <a:solidFill>
                <a:srgbClr val="000000"/>
              </a:solidFill>
              <a:latin typeface="Comic Sans MS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1900">
                <a:solidFill>
                  <a:srgbClr val="000000"/>
                </a:solidFill>
                <a:latin typeface="Comic Sans MS" charset="0"/>
              </a:rPr>
              <a:t> Cirrosi epatica: modello classico di patologia cronica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it-IT" sz="1900">
              <a:solidFill>
                <a:srgbClr val="000000"/>
              </a:solidFill>
              <a:latin typeface="Comic Sans MS" charset="0"/>
            </a:endParaRPr>
          </a:p>
          <a:p>
            <a:pPr algn="ctr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it-IT" sz="1900">
                <a:solidFill>
                  <a:srgbClr val="000000"/>
                </a:solidFill>
                <a:latin typeface="Comic Sans MS" charset="0"/>
              </a:rPr>
              <a:t> Cirrosi epatica: causa importante di morbidità, mortalità e di carico assistenziale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DIMISSIONE</a:t>
            </a:r>
            <a:endParaRPr lang="it-IT" sz="3600" b="1" dirty="0"/>
          </a:p>
        </p:txBody>
      </p:sp>
      <p:sp>
        <p:nvSpPr>
          <p:cNvPr id="4" name="Ovale 3"/>
          <p:cNvSpPr/>
          <p:nvPr/>
        </p:nvSpPr>
        <p:spPr>
          <a:xfrm>
            <a:off x="571472" y="2143116"/>
            <a:ext cx="1714512" cy="2000264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DEGENZA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ACUTI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214282" y="1357298"/>
            <a:ext cx="1785950" cy="128588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TERAPIA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INTENSIVA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7072330" y="2143116"/>
            <a:ext cx="1785950" cy="200026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MEDICO </a:t>
            </a:r>
            <a:r>
              <a:rPr lang="it-IT" sz="1400" b="1" dirty="0" err="1" smtClean="0">
                <a:solidFill>
                  <a:schemeClr val="tx1"/>
                </a:solidFill>
              </a:rPr>
              <a:t>DI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MEDICINA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GENERALE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2643174" y="2571744"/>
            <a:ext cx="1643074" cy="1714512"/>
          </a:xfrm>
          <a:prstGeom prst="ellipse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DEGENZA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SUBACUTI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2571736" y="1142984"/>
            <a:ext cx="2428892" cy="1000132"/>
          </a:xfrm>
          <a:prstGeom prst="ellipse">
            <a:avLst/>
          </a:prstGeom>
          <a:solidFill>
            <a:srgbClr val="FFC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RIABILITAZIONE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2571736" y="5214950"/>
            <a:ext cx="3571900" cy="1285884"/>
          </a:xfrm>
          <a:prstGeom prst="ellipse">
            <a:avLst/>
          </a:prstGeom>
          <a:gradFill flip="none" rotWithShape="1">
            <a:gsLst>
              <a:gs pos="0">
                <a:srgbClr val="E425F3">
                  <a:tint val="66000"/>
                  <a:satMod val="160000"/>
                </a:srgbClr>
              </a:gs>
              <a:gs pos="50000">
                <a:srgbClr val="E425F3">
                  <a:tint val="44500"/>
                  <a:satMod val="160000"/>
                </a:srgbClr>
              </a:gs>
              <a:gs pos="100000">
                <a:srgbClr val="E425F3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CURE PALLIATIVE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5214942" y="1785926"/>
            <a:ext cx="1500198" cy="928694"/>
          </a:xfrm>
          <a:prstGeom prst="ellipse">
            <a:avLst/>
          </a:prstGeom>
          <a:gradFill flip="none" rotWithShape="1">
            <a:gsLst>
              <a:gs pos="0">
                <a:srgbClr val="16F6A1">
                  <a:tint val="66000"/>
                  <a:satMod val="160000"/>
                </a:srgbClr>
              </a:gs>
              <a:gs pos="50000">
                <a:srgbClr val="16F6A1">
                  <a:tint val="44500"/>
                  <a:satMod val="160000"/>
                </a:srgbClr>
              </a:gs>
              <a:gs pos="100000">
                <a:srgbClr val="16F6A1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RSA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786314" y="2857496"/>
            <a:ext cx="2000264" cy="1285884"/>
          </a:xfrm>
          <a:prstGeom prst="ellipse">
            <a:avLst/>
          </a:prstGeom>
          <a:gradFill flip="none" rotWithShape="1">
            <a:gsLst>
              <a:gs pos="0">
                <a:srgbClr val="48C4C4">
                  <a:tint val="66000"/>
                  <a:satMod val="160000"/>
                </a:srgbClr>
              </a:gs>
              <a:gs pos="50000">
                <a:srgbClr val="48C4C4">
                  <a:tint val="44500"/>
                  <a:satMod val="160000"/>
                </a:srgbClr>
              </a:gs>
              <a:gs pos="100000">
                <a:srgbClr val="48C4C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ADI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572132" y="4214818"/>
            <a:ext cx="2286016" cy="1357322"/>
          </a:xfrm>
          <a:prstGeom prst="ellipse">
            <a:avLst/>
          </a:prstGeom>
          <a:gradFill flip="none" rotWithShape="1">
            <a:gsLst>
              <a:gs pos="0">
                <a:srgbClr val="2C3DE0">
                  <a:tint val="66000"/>
                  <a:satMod val="160000"/>
                </a:srgbClr>
              </a:gs>
              <a:gs pos="50000">
                <a:srgbClr val="2C3DE0">
                  <a:tint val="44500"/>
                  <a:satMod val="160000"/>
                </a:srgbClr>
              </a:gs>
              <a:gs pos="100000">
                <a:srgbClr val="2C3DE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ATTIVITA’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AMBULATORIALE 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MAC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862</Words>
  <Application>Microsoft Office PowerPoint</Application>
  <PresentationFormat>Presentazione su schermo (4:3)</PresentationFormat>
  <Paragraphs>162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 LA DIMISSIONE  DEL PAZIENTE CON CIRROSI EPATICA:  CRITERI DI APPROPRIATEZZA</vt:lpstr>
      <vt:lpstr>APPROPRIATEZZA</vt:lpstr>
      <vt:lpstr>SCENARIO EPIDEMIOLOGICO</vt:lpstr>
      <vt:lpstr>SCENARIO EPIDEMIOLOGICO</vt:lpstr>
      <vt:lpstr>Diapositiva 5</vt:lpstr>
      <vt:lpstr>Diapositiva 6</vt:lpstr>
      <vt:lpstr>Diapositiva 7</vt:lpstr>
      <vt:lpstr>Diapositiva 8</vt:lpstr>
      <vt:lpstr>DIMISSIONE</vt:lpstr>
      <vt:lpstr>PRINCIPALI MOTIVI DI OSPEDALIZZAZIONE  DI UN PAZIENTE CON CIRROSI EPATICA</vt:lpstr>
      <vt:lpstr>EMORRAGIA DIGESTIVA</vt:lpstr>
      <vt:lpstr>Encefalopatia porto-sistemica</vt:lpstr>
      <vt:lpstr>Encefalopatia porto-sistemica</vt:lpstr>
      <vt:lpstr>Encefalopatia porto-sistemica</vt:lpstr>
      <vt:lpstr>Altri percorsi</vt:lpstr>
      <vt:lpstr>Spunti per la discussione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DIMISSIONE  DEL PAZIENTE CON CIRROSI EPATICA:  CRITERI DI APPROPRIATEZZA</dc:title>
  <dc:creator>Uni</dc:creator>
  <cp:lastModifiedBy>Uni</cp:lastModifiedBy>
  <cp:revision>36</cp:revision>
  <dcterms:created xsi:type="dcterms:W3CDTF">2016-10-30T07:30:17Z</dcterms:created>
  <dcterms:modified xsi:type="dcterms:W3CDTF">2016-11-05T07:35:42Z</dcterms:modified>
</cp:coreProperties>
</file>