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61" r:id="rId3"/>
    <p:sldId id="262" r:id="rId4"/>
    <p:sldId id="274" r:id="rId5"/>
    <p:sldId id="284" r:id="rId6"/>
    <p:sldId id="286" r:id="rId7"/>
    <p:sldId id="275" r:id="rId8"/>
    <p:sldId id="267" r:id="rId9"/>
    <p:sldId id="271" r:id="rId10"/>
    <p:sldId id="276" r:id="rId11"/>
    <p:sldId id="277" r:id="rId12"/>
    <p:sldId id="273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5" autoAdjust="0"/>
    <p:restoredTop sz="86391" autoAdjust="0"/>
  </p:normalViewPr>
  <p:slideViewPr>
    <p:cSldViewPr>
      <p:cViewPr>
        <p:scale>
          <a:sx n="60" d="100"/>
          <a:sy n="60" d="100"/>
        </p:scale>
        <p:origin x="-3084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1C0E1-DE0A-4F7E-8755-530EFC30A8E2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10FF87-C87A-4110-8C98-8E377619A7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3654A-B0FE-4503-A559-548F9E761F3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C46C9-9221-4789-8307-7B8E2970074A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B0C92-AE02-463D-B29C-6853A1458873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4301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301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431579-7412-4E6F-BA54-FCC4138BE6CF}" type="slidenum">
              <a:rPr lang="it-IT" sz="1200"/>
              <a:pPr algn="r"/>
              <a:t>6</a:t>
            </a:fld>
            <a:endParaRPr 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ttangolo arrotondato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ttangolo arrotondato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7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F59AC-120E-4C60-ABB0-316DEDF2946B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18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734C17-71EB-4BBA-B5BE-13BE2828AF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F4F1-54DE-46B5-A6F2-BE84560F2EC9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33DAF-5468-4487-A0D2-D6E681431E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8090-E963-4540-804C-5AB791C79E01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5B69-441C-4E9F-804C-B5D09EB30D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1376-D436-4E08-A717-E324E005B4D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A1E1-DAD9-40E9-AC06-06749A8DD851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E3EE-D6C6-4649-989C-6A440EAEE8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BFD5-DADF-4EA3-906E-E3CD8F65B4F7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3C79-715B-4DE8-844D-2591F13E01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28FD-F5F7-47C9-BA29-9B4BA1B977D9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A869-2AFC-4D36-96A2-39D89F1BCA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233FB-4FF6-4DB6-BEEC-86745B82EB0B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8255-CBBD-4B8F-AE46-28F86908B5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1B751A-DA05-4F67-B87C-4D95898BDF9F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8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C2C0D1-0D67-4446-B9F5-DB43A5A71A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EA92-AE42-400F-9F62-ECC322691074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6E2B-642F-47E8-95F5-CE2D7C65FD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5109-DFD7-4A41-B020-297A71A9E373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B714-4BBD-493B-B302-3C4075937D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5804-E39E-4976-9C73-67D45ABF182B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BB032-E674-4990-982E-3BA70C7D5F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E52D-8D11-48A9-A3F9-D9BFE594247F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0E7E-39F9-4838-9DF3-DA78EBED90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ttango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ttango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Segnaposto tito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40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4B63CA-62BA-474A-AD23-4D77FFBF3BE6}" type="datetimeFigureOut">
              <a:rPr lang="it-IT"/>
              <a:pPr>
                <a:defRPr/>
              </a:pPr>
              <a:t>24/01/2013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9F751-F1DC-4D07-9B55-52D83E8219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65" r:id="rId2"/>
    <p:sldLayoutId id="2147483666" r:id="rId3"/>
    <p:sldLayoutId id="2147483667" r:id="rId4"/>
    <p:sldLayoutId id="2147483675" r:id="rId5"/>
    <p:sldLayoutId id="214748367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7" r:id="rId12"/>
    <p:sldLayoutId id="2147483673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aso%20ord%20medici%20gen2013\caso%201\GOLINI_ALDO_20120117093243_0934370-OK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gif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13500" y="2012950"/>
            <a:ext cx="647700" cy="6238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b="31597"/>
          <a:stretch/>
        </p:blipFill>
        <p:spPr bwMode="auto">
          <a:xfrm>
            <a:off x="4878288" y="-27384"/>
            <a:ext cx="4374232" cy="377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7411" name="Picture 2" descr="E:\lineo te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63" y="0"/>
            <a:ext cx="6429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857224" y="642918"/>
            <a:ext cx="447590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CASO CLINICO  </a:t>
            </a:r>
            <a:r>
              <a:rPr lang="it-IT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n°</a:t>
            </a:r>
            <a:r>
              <a:rPr lang="it-IT" sz="2400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“UNO STRANO ANGIOMA.....”</a:t>
            </a:r>
          </a:p>
        </p:txBody>
      </p:sp>
      <p:sp>
        <p:nvSpPr>
          <p:cNvPr id="17413" name="CasellaDiTesto 19"/>
          <p:cNvSpPr txBox="1">
            <a:spLocks noChangeArrowheads="1"/>
          </p:cNvSpPr>
          <p:nvPr/>
        </p:nvSpPr>
        <p:spPr bwMode="auto">
          <a:xfrm>
            <a:off x="827088" y="5373688"/>
            <a:ext cx="2932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latin typeface="Georgia" pitchFamily="18" charset="0"/>
              </a:rPr>
              <a:t>Dr Gianpaolo </a:t>
            </a:r>
            <a:r>
              <a:rPr lang="it-IT" sz="2400" dirty="0" err="1">
                <a:latin typeface="Georgia" pitchFamily="18" charset="0"/>
              </a:rPr>
              <a:t>Lorini</a:t>
            </a:r>
            <a:endParaRPr lang="it-IT" sz="2400" dirty="0">
              <a:latin typeface="Georgia" pitchFamily="18" charset="0"/>
            </a:endParaRPr>
          </a:p>
        </p:txBody>
      </p:sp>
      <p:sp>
        <p:nvSpPr>
          <p:cNvPr id="17414" name="CasellaDiTesto 20"/>
          <p:cNvSpPr txBox="1">
            <a:spLocks noChangeArrowheads="1"/>
          </p:cNvSpPr>
          <p:nvPr/>
        </p:nvSpPr>
        <p:spPr bwMode="auto">
          <a:xfrm>
            <a:off x="5436096" y="5373688"/>
            <a:ext cx="3707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>
                <a:latin typeface="Georgia" pitchFamily="18" charset="0"/>
              </a:rPr>
              <a:t>Dr.ssa Laura Romanini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asellaDiTesto 3"/>
          <p:cNvSpPr txBox="1">
            <a:spLocks noChangeArrowheads="1"/>
          </p:cNvSpPr>
          <p:nvPr/>
        </p:nvSpPr>
        <p:spPr bwMode="auto">
          <a:xfrm>
            <a:off x="971600" y="1392446"/>
            <a:ext cx="728149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dirty="0" smtClean="0"/>
              <a:t>                       Biopsia</a:t>
            </a:r>
            <a:endParaRPr lang="it-IT" sz="2400" dirty="0"/>
          </a:p>
          <a:p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 smtClean="0"/>
              <a:t> Fattori </a:t>
            </a:r>
            <a:r>
              <a:rPr lang="it-IT" sz="2400" dirty="0"/>
              <a:t>favorevoli: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economici </a:t>
            </a:r>
            <a:r>
              <a:rPr lang="it-IT" sz="2400" dirty="0"/>
              <a:t>e rapidità della diagnosi</a:t>
            </a:r>
          </a:p>
          <a:p>
            <a:pPr>
              <a:buFontTx/>
              <a:buChar char="-"/>
            </a:pPr>
            <a:endParaRPr lang="it-IT" sz="2400" dirty="0"/>
          </a:p>
          <a:p>
            <a:r>
              <a:rPr lang="it-IT" sz="2400" dirty="0"/>
              <a:t> </a:t>
            </a:r>
            <a:r>
              <a:rPr lang="it-IT" sz="2400" dirty="0" smtClean="0"/>
              <a:t>- Fattori </a:t>
            </a:r>
            <a:r>
              <a:rPr lang="it-IT" sz="2400" dirty="0"/>
              <a:t>critici:</a:t>
            </a:r>
          </a:p>
          <a:p>
            <a:r>
              <a:rPr lang="it-IT" sz="2400" dirty="0" smtClean="0"/>
              <a:t>  operatore-dipendenza </a:t>
            </a:r>
            <a:r>
              <a:rPr lang="it-IT" sz="2400" dirty="0"/>
              <a:t>(centri di riferimento)</a:t>
            </a:r>
          </a:p>
          <a:p>
            <a:r>
              <a:rPr lang="it-IT" sz="2400" dirty="0" smtClean="0"/>
              <a:t>  importanza </a:t>
            </a:r>
            <a:r>
              <a:rPr lang="it-IT" sz="2400" dirty="0"/>
              <a:t>dell’anatomopatologo</a:t>
            </a:r>
          </a:p>
          <a:p>
            <a:r>
              <a:rPr lang="it-IT" sz="2400" dirty="0" smtClean="0"/>
              <a:t>  rischi </a:t>
            </a:r>
            <a:r>
              <a:rPr lang="it-IT" sz="2400" dirty="0"/>
              <a:t>e complicanze legati alla manovra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Caso  clinico 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n°1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sellaDiTesto 3"/>
          <p:cNvSpPr txBox="1">
            <a:spLocks noChangeArrowheads="1"/>
          </p:cNvSpPr>
          <p:nvPr/>
        </p:nvSpPr>
        <p:spPr bwMode="auto">
          <a:xfrm>
            <a:off x="323528" y="1052736"/>
            <a:ext cx="787170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dirty="0"/>
              <a:t>Diagnosi finale: </a:t>
            </a:r>
            <a:endParaRPr lang="it-IT" sz="3200" dirty="0" smtClean="0"/>
          </a:p>
          <a:p>
            <a:pPr algn="ctr"/>
            <a:r>
              <a:rPr lang="it-IT" sz="3200" dirty="0" err="1" smtClean="0"/>
              <a:t>colangiocarcinoma</a:t>
            </a:r>
            <a:r>
              <a:rPr lang="it-IT" sz="3200" dirty="0" smtClean="0"/>
              <a:t> </a:t>
            </a:r>
            <a:r>
              <a:rPr lang="it-IT" sz="3200" dirty="0"/>
              <a:t>periferico</a:t>
            </a:r>
          </a:p>
          <a:p>
            <a:r>
              <a:rPr lang="it-IT" sz="3200" dirty="0"/>
              <a:t>    </a:t>
            </a:r>
          </a:p>
          <a:p>
            <a:endParaRPr lang="it-IT" sz="2400" dirty="0"/>
          </a:p>
          <a:p>
            <a:r>
              <a:rPr lang="it-IT" sz="2400" dirty="0"/>
              <a:t>La </a:t>
            </a:r>
            <a:r>
              <a:rPr lang="it-IT" sz="2400" dirty="0" err="1"/>
              <a:t>paz</a:t>
            </a:r>
            <a:r>
              <a:rPr lang="it-IT" sz="2400" dirty="0"/>
              <a:t> dopo discussione presso il gruppo LINEO </a:t>
            </a:r>
          </a:p>
          <a:p>
            <a:r>
              <a:rPr lang="it-IT" sz="2400" dirty="0"/>
              <a:t>viene inviata al centro chirurgico di riferimento e</a:t>
            </a:r>
          </a:p>
          <a:p>
            <a:r>
              <a:rPr lang="it-IT" sz="2400" dirty="0"/>
              <a:t>sottoposta a </a:t>
            </a:r>
            <a:r>
              <a:rPr lang="it-IT" sz="2400" dirty="0" err="1"/>
              <a:t>epatectomia</a:t>
            </a:r>
            <a:r>
              <a:rPr lang="it-IT" sz="2400" dirty="0"/>
              <a:t> sinistra</a:t>
            </a:r>
          </a:p>
          <a:p>
            <a:endParaRPr lang="it-IT" sz="2400" dirty="0"/>
          </a:p>
          <a:p>
            <a:r>
              <a:rPr lang="it-IT" sz="2400" dirty="0"/>
              <a:t>A 10 mesi è in </a:t>
            </a:r>
            <a:r>
              <a:rPr lang="it-IT" sz="2400" dirty="0" smtClean="0"/>
              <a:t>ottime </a:t>
            </a:r>
            <a:r>
              <a:rPr lang="it-IT" sz="2400" dirty="0"/>
              <a:t>condizioni senza segni di recidiva </a:t>
            </a:r>
          </a:p>
          <a:p>
            <a:r>
              <a:rPr lang="it-IT" sz="2400" dirty="0"/>
              <a:t>ai controlli </a:t>
            </a:r>
            <a:r>
              <a:rPr lang="it-IT" sz="2400" dirty="0" err="1"/>
              <a:t>imaging</a:t>
            </a:r>
            <a:r>
              <a:rPr lang="it-IT" sz="2400" dirty="0"/>
              <a:t> e oncologici</a:t>
            </a:r>
          </a:p>
          <a:p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Caso  clinico 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n°1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281738"/>
            <a:ext cx="554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asellaDiTesto 6"/>
          <p:cNvSpPr txBox="1">
            <a:spLocks noChangeArrowheads="1"/>
          </p:cNvSpPr>
          <p:nvPr/>
        </p:nvSpPr>
        <p:spPr bwMode="auto">
          <a:xfrm>
            <a:off x="395536" y="1268760"/>
            <a:ext cx="849303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dirty="0"/>
              <a:t>Quindi, riassumendo</a:t>
            </a:r>
            <a:r>
              <a:rPr lang="it-IT" sz="2400" dirty="0"/>
              <a:t>:</a:t>
            </a:r>
          </a:p>
          <a:p>
            <a:endParaRPr lang="it-IT" sz="2400" dirty="0"/>
          </a:p>
          <a:p>
            <a:r>
              <a:rPr lang="it-IT" sz="2400" dirty="0"/>
              <a:t>- ruolo cruciale della CEUS nella caratterizzazione </a:t>
            </a:r>
          </a:p>
          <a:p>
            <a:r>
              <a:rPr lang="it-IT" sz="2400" dirty="0"/>
              <a:t>delle lesioni incidentali </a:t>
            </a:r>
            <a:r>
              <a:rPr lang="it-IT" sz="2400" dirty="0" smtClean="0"/>
              <a:t>epatiche: alta Sensibilità e Specificità,</a:t>
            </a:r>
          </a:p>
          <a:p>
            <a:r>
              <a:rPr lang="it-IT" sz="2400" dirty="0" smtClean="0"/>
              <a:t>ottimo costo/beneficio</a:t>
            </a:r>
            <a:endParaRPr lang="it-IT" sz="2400" dirty="0"/>
          </a:p>
          <a:p>
            <a:endParaRPr lang="it-IT" sz="2400" dirty="0"/>
          </a:p>
          <a:p>
            <a:pPr>
              <a:buFontTx/>
              <a:buChar char="-"/>
            </a:pPr>
            <a:r>
              <a:rPr lang="it-IT" sz="2400" dirty="0" smtClean="0"/>
              <a:t> RM </a:t>
            </a:r>
            <a:r>
              <a:rPr lang="it-IT" sz="2400" dirty="0"/>
              <a:t>come </a:t>
            </a:r>
            <a:r>
              <a:rPr lang="it-IT" sz="2400" dirty="0" err="1"/>
              <a:t>problem</a:t>
            </a:r>
            <a:r>
              <a:rPr lang="it-IT" sz="2400" dirty="0"/>
              <a:t> </a:t>
            </a:r>
            <a:r>
              <a:rPr lang="it-IT" sz="2400" dirty="0" err="1"/>
              <a:t>resolver</a:t>
            </a: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 smtClean="0"/>
              <a:t> Ruolo </a:t>
            </a:r>
            <a:r>
              <a:rPr lang="it-IT" sz="2400" dirty="0"/>
              <a:t>della biopsia</a:t>
            </a:r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 smtClean="0"/>
              <a:t> Gestione </a:t>
            </a:r>
            <a:r>
              <a:rPr lang="it-IT" sz="2400" dirty="0"/>
              <a:t>integrata del caso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1472" y="-50196"/>
            <a:ext cx="33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DISCUSSANT : take home</a:t>
            </a: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Caso  clinico 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n°1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19458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281738"/>
            <a:ext cx="554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CasellaDiTesto 12"/>
          <p:cNvSpPr txBox="1">
            <a:spLocks noChangeArrowheads="1"/>
          </p:cNvSpPr>
          <p:nvPr/>
        </p:nvSpPr>
        <p:spPr bwMode="auto">
          <a:xfrm>
            <a:off x="323528" y="1412875"/>
            <a:ext cx="849694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Storia clinica della paziente</a:t>
            </a:r>
          </a:p>
          <a:p>
            <a:endParaRPr lang="it-IT" dirty="0" smtClean="0">
              <a:latin typeface="Georgia" pitchFamily="18" charset="0"/>
            </a:endParaRPr>
          </a:p>
          <a:p>
            <a:endParaRPr lang="it-IT" dirty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Georgia" pitchFamily="18" charset="0"/>
              </a:rPr>
              <a:t>donna italiana di  54 </a:t>
            </a:r>
            <a:r>
              <a:rPr lang="it-IT" dirty="0" err="1" smtClean="0">
                <a:latin typeface="Georgia" pitchFamily="18" charset="0"/>
              </a:rPr>
              <a:t>aa</a:t>
            </a:r>
            <a:endParaRPr lang="it-IT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Georgia" pitchFamily="18" charset="0"/>
              </a:rPr>
              <a:t>anamnesi familiare negativa 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Georgia" pitchFamily="18" charset="0"/>
              </a:rPr>
              <a:t>menopausa, 2 gravidanze a termine (parti eutocici)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Georgia" pitchFamily="18" charset="0"/>
              </a:rPr>
              <a:t>non beve, non fuma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Georgia" pitchFamily="18" charset="0"/>
              </a:rPr>
              <a:t>lieve sovrappeso corporeo (</a:t>
            </a:r>
            <a:r>
              <a:rPr lang="it-IT" dirty="0" err="1" smtClean="0">
                <a:latin typeface="Georgia" pitchFamily="18" charset="0"/>
              </a:rPr>
              <a:t>bmi</a:t>
            </a:r>
            <a:r>
              <a:rPr lang="it-IT" dirty="0" smtClean="0">
                <a:latin typeface="Georgia" pitchFamily="18" charset="0"/>
              </a:rPr>
              <a:t> 26,2)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Georgia" pitchFamily="18" charset="0"/>
              </a:rPr>
              <a:t>ipertensione arteriosa  lieve  (beta-bloccante)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Georgia" pitchFamily="18" charset="0"/>
              </a:rPr>
              <a:t>colecistectomia per litiasi  2007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Georgia" pitchFamily="18" charset="0"/>
              </a:rPr>
              <a:t>discretamente ansiosa (</a:t>
            </a:r>
            <a:r>
              <a:rPr lang="it-IT" dirty="0" err="1" smtClean="0">
                <a:latin typeface="Georgia" pitchFamily="18" charset="0"/>
              </a:rPr>
              <a:t>bdz</a:t>
            </a:r>
            <a:r>
              <a:rPr lang="it-IT" dirty="0" smtClean="0">
                <a:latin typeface="Georgia" pitchFamily="18" charset="0"/>
              </a:rPr>
              <a:t> e </a:t>
            </a:r>
            <a:r>
              <a:rPr lang="it-IT" dirty="0" err="1" smtClean="0">
                <a:latin typeface="Georgia" pitchFamily="18" charset="0"/>
              </a:rPr>
              <a:t>paroxetina</a:t>
            </a:r>
            <a:r>
              <a:rPr lang="it-IT" dirty="0" smtClean="0">
                <a:latin typeface="Georgia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Georgia" pitchFamily="18" charset="0"/>
              </a:rPr>
              <a:t>da 2 mesi aspecifiche algie addominali </a:t>
            </a: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latin typeface="Georgia" pitchFamily="18" charset="0"/>
              </a:rPr>
              <a:t>lab</a:t>
            </a:r>
            <a:r>
              <a:rPr lang="it-IT" dirty="0" smtClean="0">
                <a:latin typeface="Georgia" pitchFamily="18" charset="0"/>
              </a:rPr>
              <a:t>: </a:t>
            </a:r>
            <a:r>
              <a:rPr lang="it-IT" dirty="0" err="1" smtClean="0">
                <a:latin typeface="Georgia" pitchFamily="18" charset="0"/>
              </a:rPr>
              <a:t>mgus</a:t>
            </a:r>
            <a:r>
              <a:rPr lang="it-IT" dirty="0" smtClean="0">
                <a:latin typeface="Georgia" pitchFamily="18" charset="0"/>
              </a:rPr>
              <a:t>, </a:t>
            </a:r>
            <a:r>
              <a:rPr lang="it-IT" dirty="0" err="1" smtClean="0">
                <a:latin typeface="Georgia" pitchFamily="18" charset="0"/>
              </a:rPr>
              <a:t>hbcab</a:t>
            </a:r>
            <a:r>
              <a:rPr lang="it-IT" dirty="0" smtClean="0">
                <a:latin typeface="Georgia" pitchFamily="18" charset="0"/>
              </a:rPr>
              <a:t> </a:t>
            </a:r>
            <a:r>
              <a:rPr lang="it-IT" dirty="0" err="1" smtClean="0">
                <a:latin typeface="Georgia" pitchFamily="18" charset="0"/>
              </a:rPr>
              <a:t>positivita’</a:t>
            </a:r>
            <a:r>
              <a:rPr lang="it-IT" dirty="0" smtClean="0">
                <a:latin typeface="Georgia" pitchFamily="18" charset="0"/>
              </a:rPr>
              <a:t> isolata  (</a:t>
            </a:r>
            <a:r>
              <a:rPr lang="it-IT" dirty="0" err="1" smtClean="0">
                <a:latin typeface="Georgia" pitchFamily="18" charset="0"/>
              </a:rPr>
              <a:t>hbv-dna</a:t>
            </a:r>
            <a:r>
              <a:rPr lang="it-IT" dirty="0" smtClean="0">
                <a:latin typeface="Georgia" pitchFamily="18" charset="0"/>
              </a:rPr>
              <a:t> </a:t>
            </a:r>
            <a:r>
              <a:rPr lang="it-IT" dirty="0" err="1" smtClean="0">
                <a:latin typeface="Georgia" pitchFamily="18" charset="0"/>
              </a:rPr>
              <a:t>neg</a:t>
            </a:r>
            <a:r>
              <a:rPr lang="it-IT" dirty="0" smtClean="0">
                <a:latin typeface="Georgia" pitchFamily="18" charset="0"/>
              </a:rPr>
              <a:t>), lieve </a:t>
            </a:r>
            <a:r>
              <a:rPr lang="it-IT" dirty="0" err="1" smtClean="0">
                <a:latin typeface="Georgia" pitchFamily="18" charset="0"/>
              </a:rPr>
              <a:t>ipercolesterolemia</a:t>
            </a:r>
            <a:endParaRPr lang="it-IT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281738"/>
            <a:ext cx="554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asellaDiTesto 6"/>
          <p:cNvSpPr txBox="1">
            <a:spLocks noChangeArrowheads="1"/>
          </p:cNvSpPr>
          <p:nvPr/>
        </p:nvSpPr>
        <p:spPr bwMode="auto">
          <a:xfrm>
            <a:off x="395288" y="1196975"/>
            <a:ext cx="853598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/>
              <a:t>                      </a:t>
            </a:r>
            <a:r>
              <a:rPr lang="it-IT" sz="3200" dirty="0" smtClean="0"/>
              <a:t>US </a:t>
            </a:r>
            <a:r>
              <a:rPr lang="it-IT" sz="3200" dirty="0"/>
              <a:t>dell’addome </a:t>
            </a:r>
            <a:r>
              <a:rPr lang="it-IT" sz="3200" dirty="0" smtClean="0"/>
              <a:t>superiore</a:t>
            </a:r>
          </a:p>
          <a:p>
            <a:endParaRPr lang="it-IT" sz="2400" dirty="0" smtClean="0"/>
          </a:p>
          <a:p>
            <a:r>
              <a:rPr lang="it-IT" sz="2400" dirty="0" smtClean="0"/>
              <a:t>“ Lieve   </a:t>
            </a:r>
            <a:r>
              <a:rPr lang="it-IT" sz="2400" dirty="0"/>
              <a:t>epatopatia  diffusa </a:t>
            </a:r>
            <a:r>
              <a:rPr lang="it-IT" sz="2400" dirty="0" err="1" smtClean="0"/>
              <a:t>steatosica</a:t>
            </a:r>
            <a:r>
              <a:rPr lang="it-IT" sz="2400" dirty="0" smtClean="0"/>
              <a:t>: lesione nodulare  </a:t>
            </a:r>
            <a:r>
              <a:rPr lang="it-IT" sz="2400" dirty="0"/>
              <a:t>del   lobo  sinistro  di circa 2 cm, </a:t>
            </a:r>
            <a:r>
              <a:rPr lang="it-IT" sz="2400" dirty="0" err="1"/>
              <a:t>ipoecogena</a:t>
            </a:r>
            <a:r>
              <a:rPr lang="it-IT" sz="2400" dirty="0"/>
              <a:t>, con margini  piuttosto </a:t>
            </a:r>
            <a:r>
              <a:rPr lang="it-IT" sz="2400" dirty="0" smtClean="0"/>
              <a:t>definiti: possibile  </a:t>
            </a:r>
            <a:r>
              <a:rPr lang="it-IT" sz="2400" dirty="0"/>
              <a:t>angioma  strutturalmente  </a:t>
            </a:r>
            <a:r>
              <a:rPr lang="it-IT" sz="2400" dirty="0" smtClean="0"/>
              <a:t>atipico.</a:t>
            </a:r>
            <a:endParaRPr lang="it-IT" sz="2400" dirty="0"/>
          </a:p>
          <a:p>
            <a:r>
              <a:rPr lang="it-IT" sz="2400" dirty="0" smtClean="0"/>
              <a:t>Controllo </a:t>
            </a:r>
            <a:r>
              <a:rPr lang="it-IT" sz="2400" dirty="0"/>
              <a:t>a 6 </a:t>
            </a:r>
            <a:r>
              <a:rPr lang="it-IT" sz="2400" dirty="0" smtClean="0"/>
              <a:t>mesi”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Caso  clinico 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n°1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2050" name="Picture 2" descr="F:\Immagine1.JPG"/>
          <p:cNvPicPr>
            <a:picLocks noChangeAspect="1" noChangeArrowheads="1"/>
          </p:cNvPicPr>
          <p:nvPr/>
        </p:nvPicPr>
        <p:blipFill>
          <a:blip r:embed="rId4" cstate="print"/>
          <a:srcRect t="4206" b="26401"/>
          <a:stretch>
            <a:fillRect/>
          </a:stretch>
        </p:blipFill>
        <p:spPr bwMode="auto">
          <a:xfrm>
            <a:off x="2786050" y="3929066"/>
            <a:ext cx="285750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sellaDiTesto 3"/>
          <p:cNvSpPr txBox="1">
            <a:spLocks noChangeArrowheads="1"/>
          </p:cNvSpPr>
          <p:nvPr/>
        </p:nvSpPr>
        <p:spPr bwMode="auto">
          <a:xfrm>
            <a:off x="422528" y="1268760"/>
            <a:ext cx="81099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dirty="0" smtClean="0"/>
              <a:t>Controllo ecografico  dopo 3  </a:t>
            </a:r>
            <a:r>
              <a:rPr lang="it-IT" sz="3200" dirty="0"/>
              <a:t>mesi </a:t>
            </a:r>
            <a:endParaRPr lang="it-IT" sz="3200" dirty="0" smtClean="0"/>
          </a:p>
          <a:p>
            <a:endParaRPr lang="it-IT" sz="2400" dirty="0" smtClean="0"/>
          </a:p>
          <a:p>
            <a:r>
              <a:rPr lang="it-IT" sz="2400" dirty="0" smtClean="0"/>
              <a:t>“Aumento volumetrico della  </a:t>
            </a:r>
            <a:r>
              <a:rPr lang="it-IT" sz="2400" dirty="0"/>
              <a:t>lesione.  </a:t>
            </a:r>
            <a:endParaRPr lang="it-IT" sz="2400" dirty="0" smtClean="0"/>
          </a:p>
          <a:p>
            <a:r>
              <a:rPr lang="it-IT" sz="2400" dirty="0" smtClean="0"/>
              <a:t>Completamento diagnostico con </a:t>
            </a:r>
            <a:r>
              <a:rPr lang="it-IT" sz="2400" dirty="0" err="1" smtClean="0"/>
              <a:t>Ecocontrasto</a:t>
            </a:r>
            <a:r>
              <a:rPr lang="it-IT" sz="2400" dirty="0" smtClean="0"/>
              <a:t>(CEUS):</a:t>
            </a:r>
          </a:p>
          <a:p>
            <a:r>
              <a:rPr lang="it-IT" sz="2400" dirty="0" err="1" smtClean="0"/>
              <a:t>enhancemet</a:t>
            </a:r>
            <a:r>
              <a:rPr lang="it-IT" sz="2400" dirty="0" smtClean="0"/>
              <a:t> discreto in fase arteriosa seguito da discreto </a:t>
            </a:r>
          </a:p>
          <a:p>
            <a:r>
              <a:rPr lang="it-IT" sz="2400" dirty="0" err="1" smtClean="0"/>
              <a:t>washout</a:t>
            </a:r>
            <a:r>
              <a:rPr lang="it-IT" sz="2400" dirty="0" smtClean="0"/>
              <a:t>  in fase venosa e tardiva: lesione maligna”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Caso  clinico 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n°1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5" name="GOLINI_ALDO_20120117093243_0934370-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3717032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3480" y="557808"/>
            <a:ext cx="6558880" cy="1143000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Lesione focale epatica incidentale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35696" y="1699061"/>
            <a:ext cx="5054589" cy="310854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. senza storia clinica rilevante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                           =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pz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. a basso rischio di malignità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no storia neoplastica pregressa o attuale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no neoplasia epatica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no epatopatia cronica  </a:t>
            </a:r>
          </a:p>
          <a:p>
            <a:pPr>
              <a:buFont typeface="Wingdings" pitchFamily="2" charset="2"/>
              <a:buNone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o  nota pregressa infezione HBV o HCV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no abuso di alcool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06400" y="4935359"/>
            <a:ext cx="812604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80% casi = lesione B</a:t>
            </a:r>
          </a:p>
          <a:p>
            <a:pPr>
              <a:buFont typeface="Wingdings" pitchFamily="2" charset="2"/>
              <a:buNone/>
            </a:pPr>
            <a:r>
              <a:rPr lang="it-IT" dirty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&gt;&gt; angioma</a:t>
            </a:r>
          </a:p>
          <a:p>
            <a:pPr>
              <a:buFont typeface="Wingdings" pitchFamily="2" charset="2"/>
              <a:buNone/>
            </a:pPr>
            <a:r>
              <a:rPr lang="it-IT" dirty="0">
                <a:latin typeface="Arial" pitchFamily="34" charset="0"/>
                <a:cs typeface="Arial" pitchFamily="34" charset="0"/>
              </a:rPr>
              <a:t>                      &gt; INF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( ♀, giovane età, uso anticoncezionali)</a:t>
            </a:r>
          </a:p>
          <a:p>
            <a:pPr>
              <a:buFont typeface="Wingdings" pitchFamily="2" charset="2"/>
              <a:buNone/>
            </a:pPr>
            <a:r>
              <a:rPr lang="it-IT" dirty="0">
                <a:latin typeface="Arial" pitchFamily="34" charset="0"/>
                <a:cs typeface="Arial" pitchFamily="34" charset="0"/>
              </a:rPr>
              <a:t>                      &lt; adenoma (♀, età media, pregresse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terap</a:t>
            </a:r>
            <a:r>
              <a:rPr lang="it-IT" dirty="0">
                <a:latin typeface="Arial" pitchFamily="34" charset="0"/>
                <a:cs typeface="Arial" pitchFamily="34" charset="0"/>
              </a:rPr>
              <a:t>. ormonali)</a:t>
            </a:r>
          </a:p>
          <a:p>
            <a:pPr>
              <a:buFont typeface="Wingdings" pitchFamily="2" charset="2"/>
              <a:buNone/>
            </a:pPr>
            <a:r>
              <a:rPr lang="it-IT" dirty="0">
                <a:latin typeface="Arial" pitchFamily="34" charset="0"/>
                <a:cs typeface="Arial" pitchFamily="34" charset="0"/>
              </a:rPr>
              <a:t>                      &lt;&lt; lesione M: meta,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CCC</a:t>
            </a:r>
            <a:r>
              <a:rPr lang="it-IT" dirty="0">
                <a:latin typeface="Arial" pitchFamily="34" charset="0"/>
                <a:cs typeface="Arial" pitchFamily="34" charset="0"/>
              </a:rPr>
              <a:t>, HCC   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DISCUSSANT  :QUESITO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N°1  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5488" y="413792"/>
            <a:ext cx="6414864" cy="1143000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Lesione focale epatica incidentale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39416"/>
            <a:ext cx="9067800" cy="37338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Tx/>
              <a:buNone/>
            </a:pPr>
            <a:r>
              <a:rPr lang="it-IT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US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: Sensibilità = 55-78 % 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                              Specificità = 23-68%                           </a:t>
            </a:r>
          </a:p>
          <a:p>
            <a:pPr eaLnBrk="1" hangingPunct="1"/>
            <a:endParaRPr lang="it-IT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it-I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    % di lesioni “indeterminate” US = 32-37% </a:t>
            </a:r>
            <a:r>
              <a:rPr lang="it-I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TC/RM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4038600" y="2348880"/>
            <a:ext cx="0" cy="6492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334472" y="3356992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83568" y="3717032"/>
            <a:ext cx="19191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latin typeface="Times New Roman" pitchFamily="18" charset="0"/>
              </a:rPr>
              <a:t>Linee guida </a:t>
            </a:r>
          </a:p>
          <a:p>
            <a:r>
              <a:rPr lang="it-IT" sz="2400" dirty="0">
                <a:latin typeface="Times New Roman" pitchFamily="18" charset="0"/>
              </a:rPr>
              <a:t>EFSUMB </a:t>
            </a:r>
          </a:p>
          <a:p>
            <a:r>
              <a:rPr lang="it-IT" sz="2400" dirty="0">
                <a:latin typeface="Times New Roman" pitchFamily="18" charset="0"/>
              </a:rPr>
              <a:t>Gennaio 2008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474768" y="3717032"/>
            <a:ext cx="1816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latin typeface="Times New Roman" pitchFamily="18" charset="0"/>
              </a:rPr>
              <a:t>Linee guida </a:t>
            </a:r>
          </a:p>
          <a:p>
            <a:r>
              <a:rPr lang="it-IT" sz="2400" dirty="0">
                <a:latin typeface="Times New Roman" pitchFamily="18" charset="0"/>
              </a:rPr>
              <a:t>      ISS </a:t>
            </a:r>
          </a:p>
          <a:p>
            <a:r>
              <a:rPr lang="it-IT" sz="2400" dirty="0">
                <a:latin typeface="Times New Roman" pitchFamily="18" charset="0"/>
              </a:rPr>
              <a:t>Ottobre 2008</a:t>
            </a:r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>
            <a:off x="2483768" y="4293096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5" name="Line 6"/>
          <p:cNvSpPr>
            <a:spLocks noChangeShapeType="1"/>
          </p:cNvSpPr>
          <p:nvPr/>
        </p:nvSpPr>
        <p:spPr bwMode="auto">
          <a:xfrm flipH="1">
            <a:off x="5560368" y="4293096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3201343" y="3789040"/>
            <a:ext cx="27320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latin typeface="Times New Roman" pitchFamily="18" charset="0"/>
              </a:rPr>
              <a:t>CEUS</a:t>
            </a:r>
          </a:p>
          <a:p>
            <a:pPr algn="ctr"/>
            <a:r>
              <a:rPr lang="it-IT" sz="2800" b="1" dirty="0" err="1">
                <a:latin typeface="Times New Roman" pitchFamily="18" charset="0"/>
              </a:rPr>
              <a:t>Acc</a:t>
            </a:r>
            <a:r>
              <a:rPr lang="it-IT" sz="2800" b="1" dirty="0">
                <a:latin typeface="Times New Roman" pitchFamily="18" charset="0"/>
              </a:rPr>
              <a:t>. </a:t>
            </a:r>
            <a:r>
              <a:rPr lang="it-IT" sz="2800" b="1" dirty="0" err="1">
                <a:latin typeface="Times New Roman" pitchFamily="18" charset="0"/>
              </a:rPr>
              <a:t>Diagn</a:t>
            </a:r>
            <a:r>
              <a:rPr lang="it-IT" sz="2800" b="1" dirty="0">
                <a:latin typeface="Times New Roman" pitchFamily="18" charset="0"/>
              </a:rPr>
              <a:t>. 96%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DISCUSSANT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:</a:t>
            </a: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QUESITO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N°1  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76200" y="5085184"/>
            <a:ext cx="899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Sensibilità e </a:t>
            </a:r>
            <a:r>
              <a:rPr lang="it-IT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Specificità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elevate consentono di considerare la CEUS come esame ottimale per la </a:t>
            </a:r>
            <a:r>
              <a:rPr lang="it-IT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differenziazione tra lesioni Benigne e Maligne primitive e metastatiche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, pur tenendo conto delle limitazioni imposte dalla metodica ecografica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281738"/>
            <a:ext cx="554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asellaDiTesto 6"/>
          <p:cNvSpPr txBox="1">
            <a:spLocks noChangeArrowheads="1"/>
          </p:cNvSpPr>
          <p:nvPr/>
        </p:nvSpPr>
        <p:spPr bwMode="auto">
          <a:xfrm>
            <a:off x="539552" y="1928813"/>
            <a:ext cx="7200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dirty="0"/>
              <a:t>          Approfondimento </a:t>
            </a:r>
            <a:r>
              <a:rPr lang="it-IT" sz="3200" dirty="0" smtClean="0"/>
              <a:t>diagnostico</a:t>
            </a:r>
          </a:p>
          <a:p>
            <a:endParaRPr lang="it-IT" sz="3200" dirty="0"/>
          </a:p>
          <a:p>
            <a:endParaRPr lang="it-IT" sz="2400" dirty="0"/>
          </a:p>
          <a:p>
            <a:r>
              <a:rPr lang="it-IT" sz="2400" dirty="0" smtClean="0"/>
              <a:t>             TC</a:t>
            </a:r>
            <a:r>
              <a:rPr lang="it-IT" sz="2400" dirty="0"/>
              <a:t>?</a:t>
            </a:r>
          </a:p>
          <a:p>
            <a:endParaRPr lang="it-IT" sz="2400" dirty="0"/>
          </a:p>
          <a:p>
            <a:r>
              <a:rPr lang="it-IT" sz="2400" dirty="0" smtClean="0"/>
              <a:t>             RM</a:t>
            </a:r>
            <a:r>
              <a:rPr lang="it-IT" sz="2400" dirty="0"/>
              <a:t>?</a:t>
            </a:r>
          </a:p>
          <a:p>
            <a:endParaRPr lang="it-IT" sz="2400" dirty="0"/>
          </a:p>
          <a:p>
            <a:r>
              <a:rPr lang="it-IT" sz="2400" dirty="0" smtClean="0"/>
              <a:t>             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DISCUSSANT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:</a:t>
            </a: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QUESITO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N°1  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281738"/>
            <a:ext cx="554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Caso  clinico 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n°1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1026" name="Picture 2" descr="E:\caso ord medici gen2013\immagini caso OM\rm T1.jpg"/>
          <p:cNvPicPr>
            <a:picLocks noChangeAspect="1" noChangeArrowheads="1"/>
          </p:cNvPicPr>
          <p:nvPr/>
        </p:nvPicPr>
        <p:blipFill>
          <a:blip r:embed="rId4" cstate="print"/>
          <a:srcRect l="13379" t="13942" r="11914" b="13942"/>
          <a:stretch>
            <a:fillRect/>
          </a:stretch>
        </p:blipFill>
        <p:spPr bwMode="auto">
          <a:xfrm>
            <a:off x="167087" y="1712609"/>
            <a:ext cx="2249977" cy="1764688"/>
          </a:xfrm>
          <a:prstGeom prst="rect">
            <a:avLst/>
          </a:prstGeom>
          <a:noFill/>
        </p:spPr>
      </p:pic>
      <p:pic>
        <p:nvPicPr>
          <p:cNvPr id="1027" name="Picture 3" descr="E:\caso ord medici gen2013\immagini caso OM\rm T1 out.jpg"/>
          <p:cNvPicPr>
            <a:picLocks noChangeAspect="1" noChangeArrowheads="1"/>
          </p:cNvPicPr>
          <p:nvPr/>
        </p:nvPicPr>
        <p:blipFill>
          <a:blip r:embed="rId5" cstate="print"/>
          <a:srcRect l="13379" t="13942" r="10449" b="12139"/>
          <a:stretch>
            <a:fillRect/>
          </a:stretch>
        </p:blipFill>
        <p:spPr bwMode="auto">
          <a:xfrm>
            <a:off x="2401310" y="1713458"/>
            <a:ext cx="2232437" cy="1760191"/>
          </a:xfrm>
          <a:prstGeom prst="rect">
            <a:avLst/>
          </a:prstGeom>
          <a:noFill/>
        </p:spPr>
      </p:pic>
      <p:pic>
        <p:nvPicPr>
          <p:cNvPr id="1028" name="Picture 4" descr="E:\caso ord medici gen2013\immagini caso OM\rm T2.jpg"/>
          <p:cNvPicPr>
            <a:picLocks noChangeAspect="1" noChangeArrowheads="1"/>
          </p:cNvPicPr>
          <p:nvPr/>
        </p:nvPicPr>
        <p:blipFill>
          <a:blip r:embed="rId6" cstate="print"/>
          <a:srcRect l="16797" t="21354" r="16797" b="8333"/>
          <a:stretch>
            <a:fillRect/>
          </a:stretch>
        </p:blipFill>
        <p:spPr bwMode="auto">
          <a:xfrm>
            <a:off x="4615888" y="1714488"/>
            <a:ext cx="2248974" cy="1785950"/>
          </a:xfrm>
          <a:prstGeom prst="rect">
            <a:avLst/>
          </a:prstGeom>
          <a:noFill/>
        </p:spPr>
      </p:pic>
      <p:pic>
        <p:nvPicPr>
          <p:cNvPr id="1029" name="Picture 5" descr="E:\caso ord medici gen2013\immagini caso OM\rm art.jpg"/>
          <p:cNvPicPr>
            <a:picLocks noChangeAspect="1" noChangeArrowheads="1"/>
          </p:cNvPicPr>
          <p:nvPr/>
        </p:nvPicPr>
        <p:blipFill>
          <a:blip r:embed="rId7" cstate="print"/>
          <a:srcRect l="16722" t="20000" r="7500"/>
          <a:stretch>
            <a:fillRect/>
          </a:stretch>
        </p:blipFill>
        <p:spPr bwMode="auto">
          <a:xfrm>
            <a:off x="43888" y="3643314"/>
            <a:ext cx="2568910" cy="2034034"/>
          </a:xfrm>
          <a:prstGeom prst="rect">
            <a:avLst/>
          </a:prstGeom>
          <a:noFill/>
        </p:spPr>
      </p:pic>
      <p:pic>
        <p:nvPicPr>
          <p:cNvPr id="1030" name="Picture 6" descr="E:\caso ord medici gen2013\immagini caso OM\rm ven tard.jpg"/>
          <p:cNvPicPr>
            <a:picLocks noChangeAspect="1" noChangeArrowheads="1"/>
          </p:cNvPicPr>
          <p:nvPr/>
        </p:nvPicPr>
        <p:blipFill>
          <a:blip r:embed="rId8" cstate="print"/>
          <a:srcRect l="15792" t="23438" r="9179"/>
          <a:stretch>
            <a:fillRect/>
          </a:stretch>
        </p:blipFill>
        <p:spPr bwMode="auto">
          <a:xfrm>
            <a:off x="2258434" y="3643314"/>
            <a:ext cx="2663622" cy="2038540"/>
          </a:xfrm>
          <a:prstGeom prst="rect">
            <a:avLst/>
          </a:prstGeom>
          <a:noFill/>
        </p:spPr>
      </p:pic>
      <p:pic>
        <p:nvPicPr>
          <p:cNvPr id="1031" name="Picture 7" descr="E:\caso ord medici gen2013\immagini caso OM\rm tard 5 min.jpg"/>
          <p:cNvPicPr>
            <a:picLocks noChangeAspect="1" noChangeArrowheads="1"/>
          </p:cNvPicPr>
          <p:nvPr/>
        </p:nvPicPr>
        <p:blipFill>
          <a:blip r:embed="rId9" cstate="print"/>
          <a:srcRect l="14234" t="22656" r="8984"/>
          <a:stretch>
            <a:fillRect/>
          </a:stretch>
        </p:blipFill>
        <p:spPr bwMode="auto">
          <a:xfrm>
            <a:off x="4615888" y="3643314"/>
            <a:ext cx="2742194" cy="2071702"/>
          </a:xfrm>
          <a:prstGeom prst="rect">
            <a:avLst/>
          </a:prstGeom>
          <a:noFill/>
        </p:spPr>
      </p:pic>
      <p:pic>
        <p:nvPicPr>
          <p:cNvPr id="1032" name="Picture 8" descr="E:\caso ord medici gen2013\immagini caso OM\rm epatospec.jpg"/>
          <p:cNvPicPr>
            <a:picLocks noChangeAspect="1" noChangeArrowheads="1"/>
          </p:cNvPicPr>
          <p:nvPr/>
        </p:nvPicPr>
        <p:blipFill>
          <a:blip r:embed="rId10" cstate="print"/>
          <a:srcRect l="14649" t="19531" r="12109"/>
          <a:stretch>
            <a:fillRect/>
          </a:stretch>
        </p:blipFill>
        <p:spPr bwMode="auto">
          <a:xfrm>
            <a:off x="5857884" y="4738906"/>
            <a:ext cx="2571768" cy="2119118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1071538" y="714356"/>
            <a:ext cx="6766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RM senza e con </a:t>
            </a:r>
            <a:r>
              <a:rPr lang="it-IT" sz="3200" dirty="0" err="1" smtClean="0"/>
              <a:t>mdc</a:t>
            </a:r>
            <a:r>
              <a:rPr lang="it-IT" sz="3200" dirty="0" smtClean="0"/>
              <a:t> </a:t>
            </a:r>
            <a:r>
              <a:rPr lang="it-IT" sz="3200" dirty="0" err="1" smtClean="0"/>
              <a:t>epatospecifico</a:t>
            </a:r>
            <a:endParaRPr lang="it-IT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281738"/>
            <a:ext cx="554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CasellaDiTesto 6"/>
          <p:cNvSpPr txBox="1">
            <a:spLocks noChangeArrowheads="1"/>
          </p:cNvSpPr>
          <p:nvPr/>
        </p:nvSpPr>
        <p:spPr bwMode="auto">
          <a:xfrm>
            <a:off x="755576" y="1556792"/>
            <a:ext cx="754084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dirty="0" smtClean="0"/>
              <a:t>   DD </a:t>
            </a:r>
            <a:r>
              <a:rPr lang="it-IT" sz="3200" dirty="0"/>
              <a:t>tra meta e lesioni </a:t>
            </a:r>
            <a:r>
              <a:rPr lang="it-IT" sz="3200" dirty="0" smtClean="0"/>
              <a:t>primitive maligne</a:t>
            </a:r>
            <a:endParaRPr lang="it-IT" sz="32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-Esami laboratoristici: quali?</a:t>
            </a:r>
          </a:p>
          <a:p>
            <a:endParaRPr lang="it-IT" sz="2400" dirty="0"/>
          </a:p>
          <a:p>
            <a:r>
              <a:rPr lang="it-IT" sz="2400" dirty="0"/>
              <a:t>-</a:t>
            </a:r>
            <a:r>
              <a:rPr lang="it-IT" sz="2400" dirty="0" smtClean="0"/>
              <a:t>Colonscopia/gastroscopia- </a:t>
            </a:r>
            <a:r>
              <a:rPr lang="it-IT" sz="2400" dirty="0" err="1" smtClean="0"/>
              <a:t>mammografia……</a:t>
            </a:r>
            <a:r>
              <a:rPr lang="it-IT" sz="2400" dirty="0" smtClean="0"/>
              <a:t>..??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- Biopsia</a:t>
            </a:r>
            <a:r>
              <a:rPr lang="it-IT" sz="2400" dirty="0" smtClean="0"/>
              <a:t>?              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DISCUSSANT  :QUESITO N°2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526</Words>
  <Application>Microsoft Office PowerPoint</Application>
  <PresentationFormat>Presentazione su schermo (4:3)</PresentationFormat>
  <Paragraphs>122</Paragraphs>
  <Slides>12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Tramonto</vt:lpstr>
      <vt:lpstr>Diapositiva 1</vt:lpstr>
      <vt:lpstr>Diapositiva 2</vt:lpstr>
      <vt:lpstr>Diapositiva 3</vt:lpstr>
      <vt:lpstr>Diapositiva 4</vt:lpstr>
      <vt:lpstr>Lesione focale epatica incidentale</vt:lpstr>
      <vt:lpstr>Lesione focale epatica incidentale 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PAPA</cp:lastModifiedBy>
  <cp:revision>65</cp:revision>
  <dcterms:modified xsi:type="dcterms:W3CDTF">2013-01-24T22:48:13Z</dcterms:modified>
</cp:coreProperties>
</file>