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4" r:id="rId2"/>
    <p:sldId id="293" r:id="rId3"/>
    <p:sldId id="298" r:id="rId4"/>
    <p:sldId id="287" r:id="rId5"/>
    <p:sldId id="296" r:id="rId6"/>
    <p:sldId id="297" r:id="rId7"/>
    <p:sldId id="300" r:id="rId8"/>
    <p:sldId id="301" r:id="rId9"/>
    <p:sldId id="299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1" r:id="rId19"/>
    <p:sldId id="312" r:id="rId20"/>
    <p:sldId id="313" r:id="rId21"/>
    <p:sldId id="315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5266" autoAdjust="0"/>
  </p:normalViewPr>
  <p:slideViewPr>
    <p:cSldViewPr showGuides="1">
      <p:cViewPr varScale="1">
        <p:scale>
          <a:sx n="104" d="100"/>
          <a:sy n="104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91D72-104F-48B9-B2BC-3F47FF2844D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F776D9-49FB-494E-9FF4-7876A11873E6}">
      <dgm:prSet phldrT="[Text]" custT="1"/>
      <dgm:spPr/>
      <dgm:t>
        <a:bodyPr/>
        <a:lstStyle/>
        <a:p>
          <a:r>
            <a:rPr lang="it-IT" sz="1800" dirty="0" smtClean="0">
              <a:latin typeface="Constantia" pitchFamily="18" charset="0"/>
            </a:rPr>
            <a:t>108 ANA +</a:t>
          </a:r>
          <a:endParaRPr lang="it-IT" sz="1800" dirty="0">
            <a:latin typeface="Constantia" pitchFamily="18" charset="0"/>
          </a:endParaRPr>
        </a:p>
      </dgm:t>
    </dgm:pt>
    <dgm:pt modelId="{7C843064-2684-4F27-ACB3-693873B2BF87}" type="parTrans" cxnId="{88429B99-3FFB-49DD-8E22-821045714CAF}">
      <dgm:prSet/>
      <dgm:spPr/>
      <dgm:t>
        <a:bodyPr/>
        <a:lstStyle/>
        <a:p>
          <a:endParaRPr lang="it-IT" sz="1800">
            <a:latin typeface="Constantia" pitchFamily="18" charset="0"/>
          </a:endParaRPr>
        </a:p>
      </dgm:t>
    </dgm:pt>
    <dgm:pt modelId="{9213F026-EC91-4B06-9709-31F39353C7AB}" type="sibTrans" cxnId="{88429B99-3FFB-49DD-8E22-821045714CAF}">
      <dgm:prSet/>
      <dgm:spPr/>
      <dgm:t>
        <a:bodyPr/>
        <a:lstStyle/>
        <a:p>
          <a:endParaRPr lang="it-IT" sz="1800">
            <a:latin typeface="Constantia" pitchFamily="18" charset="0"/>
          </a:endParaRPr>
        </a:p>
      </dgm:t>
    </dgm:pt>
    <dgm:pt modelId="{723EA61F-5C6F-43AD-B1A7-6AC1A681067B}">
      <dgm:prSet phldrT="[Text]" custT="1"/>
      <dgm:spPr/>
      <dgm:t>
        <a:bodyPr/>
        <a:lstStyle/>
        <a:p>
          <a:r>
            <a:rPr lang="it-IT" sz="1800" dirty="0" smtClean="0">
              <a:latin typeface="Constantia" pitchFamily="18" charset="0"/>
            </a:rPr>
            <a:t>18 AIG</a:t>
          </a:r>
          <a:endParaRPr lang="it-IT" sz="1800" dirty="0">
            <a:latin typeface="Constantia" pitchFamily="18" charset="0"/>
          </a:endParaRPr>
        </a:p>
      </dgm:t>
    </dgm:pt>
    <dgm:pt modelId="{390F7F13-CC24-42C1-9917-F0CF7D016BF5}" type="parTrans" cxnId="{00D8931D-4ECF-446C-AF81-138F9C4BE0DE}">
      <dgm:prSet custT="1"/>
      <dgm:spPr/>
      <dgm:t>
        <a:bodyPr/>
        <a:lstStyle/>
        <a:p>
          <a:endParaRPr lang="it-IT" sz="1800">
            <a:latin typeface="Constantia" pitchFamily="18" charset="0"/>
          </a:endParaRPr>
        </a:p>
      </dgm:t>
    </dgm:pt>
    <dgm:pt modelId="{1AD8A908-B764-49D0-8D9B-B42EF9376111}" type="sibTrans" cxnId="{00D8931D-4ECF-446C-AF81-138F9C4BE0DE}">
      <dgm:prSet/>
      <dgm:spPr/>
      <dgm:t>
        <a:bodyPr/>
        <a:lstStyle/>
        <a:p>
          <a:endParaRPr lang="it-IT" sz="1800">
            <a:latin typeface="Constantia" pitchFamily="18" charset="0"/>
          </a:endParaRPr>
        </a:p>
      </dgm:t>
    </dgm:pt>
    <dgm:pt modelId="{3D9F3AE6-06D8-4319-B3BA-BCAC27219960}">
      <dgm:prSet phldrT="[Text]" custT="1"/>
      <dgm:spPr/>
      <dgm:t>
        <a:bodyPr/>
        <a:lstStyle/>
        <a:p>
          <a:r>
            <a:rPr lang="it-IT" sz="1800" dirty="0" smtClean="0">
              <a:latin typeface="Constantia" pitchFamily="18" charset="0"/>
            </a:rPr>
            <a:t>10 non confermato</a:t>
          </a:r>
          <a:endParaRPr lang="it-IT" sz="1800" dirty="0">
            <a:latin typeface="Constantia" pitchFamily="18" charset="0"/>
          </a:endParaRPr>
        </a:p>
      </dgm:t>
    </dgm:pt>
    <dgm:pt modelId="{D09F69F8-086C-4843-BE27-6B54FB8A858A}" type="parTrans" cxnId="{C3CF874E-6552-47F6-8471-41B02210FA8B}">
      <dgm:prSet custT="1"/>
      <dgm:spPr/>
      <dgm:t>
        <a:bodyPr/>
        <a:lstStyle/>
        <a:p>
          <a:endParaRPr lang="it-IT" sz="1800">
            <a:latin typeface="Constantia" pitchFamily="18" charset="0"/>
          </a:endParaRPr>
        </a:p>
      </dgm:t>
    </dgm:pt>
    <dgm:pt modelId="{5D00EA98-F9FD-4FE7-A56A-D48DFA5A1EC6}" type="sibTrans" cxnId="{C3CF874E-6552-47F6-8471-41B02210FA8B}">
      <dgm:prSet/>
      <dgm:spPr/>
      <dgm:t>
        <a:bodyPr/>
        <a:lstStyle/>
        <a:p>
          <a:endParaRPr lang="it-IT" sz="1800">
            <a:latin typeface="Constantia" pitchFamily="18" charset="0"/>
          </a:endParaRPr>
        </a:p>
      </dgm:t>
    </dgm:pt>
    <dgm:pt modelId="{78D79DB1-13CE-4D4B-BF3D-BE10E15AB3FE}">
      <dgm:prSet phldrT="[Text]" custT="1"/>
      <dgm:spPr/>
      <dgm:t>
        <a:bodyPr/>
        <a:lstStyle/>
        <a:p>
          <a:r>
            <a:rPr lang="it-IT" sz="1800" dirty="0" smtClean="0">
              <a:latin typeface="Constantia" pitchFamily="18" charset="0"/>
            </a:rPr>
            <a:t>80 neg per AI </a:t>
          </a:r>
          <a:endParaRPr lang="it-IT" sz="1800" dirty="0">
            <a:latin typeface="Constantia" pitchFamily="18" charset="0"/>
          </a:endParaRPr>
        </a:p>
      </dgm:t>
    </dgm:pt>
    <dgm:pt modelId="{82D070ED-3A70-4CE4-BF45-0D2D6B02BC77}" type="parTrans" cxnId="{C0CB1A9F-F052-4489-8272-39470AA0C734}">
      <dgm:prSet/>
      <dgm:spPr/>
      <dgm:t>
        <a:bodyPr/>
        <a:lstStyle/>
        <a:p>
          <a:endParaRPr lang="it-IT">
            <a:latin typeface="Constantia" pitchFamily="18" charset="0"/>
          </a:endParaRPr>
        </a:p>
      </dgm:t>
    </dgm:pt>
    <dgm:pt modelId="{C09B942E-CB91-4BC2-9335-A5AC0D66C8D8}" type="sibTrans" cxnId="{C0CB1A9F-F052-4489-8272-39470AA0C734}">
      <dgm:prSet/>
      <dgm:spPr/>
      <dgm:t>
        <a:bodyPr/>
        <a:lstStyle/>
        <a:p>
          <a:endParaRPr lang="it-IT"/>
        </a:p>
      </dgm:t>
    </dgm:pt>
    <dgm:pt modelId="{8A5971B1-E9AE-4684-B297-9AA21A9D5935}" type="pres">
      <dgm:prSet presAssocID="{E9491D72-104F-48B9-B2BC-3F47FF2844D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F5B0E4E-7892-4EC0-98B0-464FA4FD750B}" type="pres">
      <dgm:prSet presAssocID="{5CF776D9-49FB-494E-9FF4-7876A11873E6}" presName="root1" presStyleCnt="0"/>
      <dgm:spPr/>
    </dgm:pt>
    <dgm:pt modelId="{04806441-CF05-43D6-8D9B-1DB2C705EEA2}" type="pres">
      <dgm:prSet presAssocID="{5CF776D9-49FB-494E-9FF4-7876A11873E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6FDB0AB-CB30-4E7B-99D9-9A233A3138EA}" type="pres">
      <dgm:prSet presAssocID="{5CF776D9-49FB-494E-9FF4-7876A11873E6}" presName="level2hierChild" presStyleCnt="0"/>
      <dgm:spPr/>
    </dgm:pt>
    <dgm:pt modelId="{050CA57D-8E7E-47D4-A18A-A043CBA4C1E7}" type="pres">
      <dgm:prSet presAssocID="{390F7F13-CC24-42C1-9917-F0CF7D016BF5}" presName="conn2-1" presStyleLbl="parChTrans1D2" presStyleIdx="0" presStyleCnt="3"/>
      <dgm:spPr/>
      <dgm:t>
        <a:bodyPr/>
        <a:lstStyle/>
        <a:p>
          <a:endParaRPr lang="it-IT"/>
        </a:p>
      </dgm:t>
    </dgm:pt>
    <dgm:pt modelId="{DF38876E-2B01-4A77-A746-512A365DAF75}" type="pres">
      <dgm:prSet presAssocID="{390F7F13-CC24-42C1-9917-F0CF7D016BF5}" presName="connTx" presStyleLbl="parChTrans1D2" presStyleIdx="0" presStyleCnt="3"/>
      <dgm:spPr/>
      <dgm:t>
        <a:bodyPr/>
        <a:lstStyle/>
        <a:p>
          <a:endParaRPr lang="it-IT"/>
        </a:p>
      </dgm:t>
    </dgm:pt>
    <dgm:pt modelId="{D43299AE-4509-483B-8ACC-5A6B76889274}" type="pres">
      <dgm:prSet presAssocID="{723EA61F-5C6F-43AD-B1A7-6AC1A681067B}" presName="root2" presStyleCnt="0"/>
      <dgm:spPr/>
    </dgm:pt>
    <dgm:pt modelId="{56AD2306-DCCE-4075-952C-EDA6BE866B1E}" type="pres">
      <dgm:prSet presAssocID="{723EA61F-5C6F-43AD-B1A7-6AC1A681067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3396149-E051-4A52-BCB5-91D0C3535A1C}" type="pres">
      <dgm:prSet presAssocID="{723EA61F-5C6F-43AD-B1A7-6AC1A681067B}" presName="level3hierChild" presStyleCnt="0"/>
      <dgm:spPr/>
    </dgm:pt>
    <dgm:pt modelId="{4C5FB7B6-A21D-4CF0-BA87-F001F424B911}" type="pres">
      <dgm:prSet presAssocID="{D09F69F8-086C-4843-BE27-6B54FB8A858A}" presName="conn2-1" presStyleLbl="parChTrans1D2" presStyleIdx="1" presStyleCnt="3"/>
      <dgm:spPr/>
      <dgm:t>
        <a:bodyPr/>
        <a:lstStyle/>
        <a:p>
          <a:endParaRPr lang="it-IT"/>
        </a:p>
      </dgm:t>
    </dgm:pt>
    <dgm:pt modelId="{B840B4A0-FF94-4B62-8ACF-CDE003044576}" type="pres">
      <dgm:prSet presAssocID="{D09F69F8-086C-4843-BE27-6B54FB8A858A}" presName="connTx" presStyleLbl="parChTrans1D2" presStyleIdx="1" presStyleCnt="3"/>
      <dgm:spPr/>
      <dgm:t>
        <a:bodyPr/>
        <a:lstStyle/>
        <a:p>
          <a:endParaRPr lang="it-IT"/>
        </a:p>
      </dgm:t>
    </dgm:pt>
    <dgm:pt modelId="{F0A417FB-3651-4C09-8346-0FED0A27A821}" type="pres">
      <dgm:prSet presAssocID="{3D9F3AE6-06D8-4319-B3BA-BCAC27219960}" presName="root2" presStyleCnt="0"/>
      <dgm:spPr/>
    </dgm:pt>
    <dgm:pt modelId="{573EF475-5275-489E-ACC0-A2E120FF8F75}" type="pres">
      <dgm:prSet presAssocID="{3D9F3AE6-06D8-4319-B3BA-BCAC2721996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FCC6399-DA10-4236-9A68-D69913DD869C}" type="pres">
      <dgm:prSet presAssocID="{3D9F3AE6-06D8-4319-B3BA-BCAC27219960}" presName="level3hierChild" presStyleCnt="0"/>
      <dgm:spPr/>
    </dgm:pt>
    <dgm:pt modelId="{0F198350-1976-4788-A37E-6545674903F6}" type="pres">
      <dgm:prSet presAssocID="{82D070ED-3A70-4CE4-BF45-0D2D6B02BC77}" presName="conn2-1" presStyleLbl="parChTrans1D2" presStyleIdx="2" presStyleCnt="3"/>
      <dgm:spPr/>
      <dgm:t>
        <a:bodyPr/>
        <a:lstStyle/>
        <a:p>
          <a:endParaRPr lang="it-IT"/>
        </a:p>
      </dgm:t>
    </dgm:pt>
    <dgm:pt modelId="{3E30BFA2-6969-4424-9371-7CADF576317F}" type="pres">
      <dgm:prSet presAssocID="{82D070ED-3A70-4CE4-BF45-0D2D6B02BC77}" presName="connTx" presStyleLbl="parChTrans1D2" presStyleIdx="2" presStyleCnt="3"/>
      <dgm:spPr/>
      <dgm:t>
        <a:bodyPr/>
        <a:lstStyle/>
        <a:p>
          <a:endParaRPr lang="it-IT"/>
        </a:p>
      </dgm:t>
    </dgm:pt>
    <dgm:pt modelId="{1CAC82A7-F42A-4ECF-B7B6-E97C2C42C495}" type="pres">
      <dgm:prSet presAssocID="{78D79DB1-13CE-4D4B-BF3D-BE10E15AB3FE}" presName="root2" presStyleCnt="0"/>
      <dgm:spPr/>
    </dgm:pt>
    <dgm:pt modelId="{9A9D9EC1-7664-40A9-91CA-2A0D20AB8CE0}" type="pres">
      <dgm:prSet presAssocID="{78D79DB1-13CE-4D4B-BF3D-BE10E15AB3F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E04DEC0-5053-4327-9CF7-9CF890179870}" type="pres">
      <dgm:prSet presAssocID="{78D79DB1-13CE-4D4B-BF3D-BE10E15AB3FE}" presName="level3hierChild" presStyleCnt="0"/>
      <dgm:spPr/>
    </dgm:pt>
  </dgm:ptLst>
  <dgm:cxnLst>
    <dgm:cxn modelId="{F824ECC8-24DD-4E20-A8A2-C4ECA3E204DA}" type="presOf" srcId="{723EA61F-5C6F-43AD-B1A7-6AC1A681067B}" destId="{56AD2306-DCCE-4075-952C-EDA6BE866B1E}" srcOrd="0" destOrd="0" presId="urn:microsoft.com/office/officeart/2005/8/layout/hierarchy2"/>
    <dgm:cxn modelId="{02A7C408-F65B-48DE-8CB8-D653E685CECE}" type="presOf" srcId="{D09F69F8-086C-4843-BE27-6B54FB8A858A}" destId="{4C5FB7B6-A21D-4CF0-BA87-F001F424B911}" srcOrd="0" destOrd="0" presId="urn:microsoft.com/office/officeart/2005/8/layout/hierarchy2"/>
    <dgm:cxn modelId="{C0CB1A9F-F052-4489-8272-39470AA0C734}" srcId="{5CF776D9-49FB-494E-9FF4-7876A11873E6}" destId="{78D79DB1-13CE-4D4B-BF3D-BE10E15AB3FE}" srcOrd="2" destOrd="0" parTransId="{82D070ED-3A70-4CE4-BF45-0D2D6B02BC77}" sibTransId="{C09B942E-CB91-4BC2-9335-A5AC0D66C8D8}"/>
    <dgm:cxn modelId="{D93FDEF1-853A-4A5A-93A1-31B7454C18B3}" type="presOf" srcId="{3D9F3AE6-06D8-4319-B3BA-BCAC27219960}" destId="{573EF475-5275-489E-ACC0-A2E120FF8F75}" srcOrd="0" destOrd="0" presId="urn:microsoft.com/office/officeart/2005/8/layout/hierarchy2"/>
    <dgm:cxn modelId="{00D8931D-4ECF-446C-AF81-138F9C4BE0DE}" srcId="{5CF776D9-49FB-494E-9FF4-7876A11873E6}" destId="{723EA61F-5C6F-43AD-B1A7-6AC1A681067B}" srcOrd="0" destOrd="0" parTransId="{390F7F13-CC24-42C1-9917-F0CF7D016BF5}" sibTransId="{1AD8A908-B764-49D0-8D9B-B42EF9376111}"/>
    <dgm:cxn modelId="{88429B99-3FFB-49DD-8E22-821045714CAF}" srcId="{E9491D72-104F-48B9-B2BC-3F47FF2844DC}" destId="{5CF776D9-49FB-494E-9FF4-7876A11873E6}" srcOrd="0" destOrd="0" parTransId="{7C843064-2684-4F27-ACB3-693873B2BF87}" sibTransId="{9213F026-EC91-4B06-9709-31F39353C7AB}"/>
    <dgm:cxn modelId="{17CFFDCF-9DD1-4159-813F-5EC2F5235283}" type="presOf" srcId="{82D070ED-3A70-4CE4-BF45-0D2D6B02BC77}" destId="{3E30BFA2-6969-4424-9371-7CADF576317F}" srcOrd="1" destOrd="0" presId="urn:microsoft.com/office/officeart/2005/8/layout/hierarchy2"/>
    <dgm:cxn modelId="{E526BAAD-9CE3-4F62-9799-BE0285521D53}" type="presOf" srcId="{78D79DB1-13CE-4D4B-BF3D-BE10E15AB3FE}" destId="{9A9D9EC1-7664-40A9-91CA-2A0D20AB8CE0}" srcOrd="0" destOrd="0" presId="urn:microsoft.com/office/officeart/2005/8/layout/hierarchy2"/>
    <dgm:cxn modelId="{45204DF3-4A0C-42A6-BFE2-85A0A10A570F}" type="presOf" srcId="{5CF776D9-49FB-494E-9FF4-7876A11873E6}" destId="{04806441-CF05-43D6-8D9B-1DB2C705EEA2}" srcOrd="0" destOrd="0" presId="urn:microsoft.com/office/officeart/2005/8/layout/hierarchy2"/>
    <dgm:cxn modelId="{BB9F6415-CB32-45CE-9922-A40852CA8EEC}" type="presOf" srcId="{D09F69F8-086C-4843-BE27-6B54FB8A858A}" destId="{B840B4A0-FF94-4B62-8ACF-CDE003044576}" srcOrd="1" destOrd="0" presId="urn:microsoft.com/office/officeart/2005/8/layout/hierarchy2"/>
    <dgm:cxn modelId="{63780ACB-DBC9-4FBF-BF14-F368320767C0}" type="presOf" srcId="{E9491D72-104F-48B9-B2BC-3F47FF2844DC}" destId="{8A5971B1-E9AE-4684-B297-9AA21A9D5935}" srcOrd="0" destOrd="0" presId="urn:microsoft.com/office/officeart/2005/8/layout/hierarchy2"/>
    <dgm:cxn modelId="{69664107-ED1A-4CA6-97CD-7B9395BA4EC8}" type="presOf" srcId="{82D070ED-3A70-4CE4-BF45-0D2D6B02BC77}" destId="{0F198350-1976-4788-A37E-6545674903F6}" srcOrd="0" destOrd="0" presId="urn:microsoft.com/office/officeart/2005/8/layout/hierarchy2"/>
    <dgm:cxn modelId="{C3CF874E-6552-47F6-8471-41B02210FA8B}" srcId="{5CF776D9-49FB-494E-9FF4-7876A11873E6}" destId="{3D9F3AE6-06D8-4319-B3BA-BCAC27219960}" srcOrd="1" destOrd="0" parTransId="{D09F69F8-086C-4843-BE27-6B54FB8A858A}" sibTransId="{5D00EA98-F9FD-4FE7-A56A-D48DFA5A1EC6}"/>
    <dgm:cxn modelId="{A6A18A98-0F72-4BD2-8193-13136A6DC203}" type="presOf" srcId="{390F7F13-CC24-42C1-9917-F0CF7D016BF5}" destId="{050CA57D-8E7E-47D4-A18A-A043CBA4C1E7}" srcOrd="0" destOrd="0" presId="urn:microsoft.com/office/officeart/2005/8/layout/hierarchy2"/>
    <dgm:cxn modelId="{84634390-B69E-42BE-9D57-267ACA124E34}" type="presOf" srcId="{390F7F13-CC24-42C1-9917-F0CF7D016BF5}" destId="{DF38876E-2B01-4A77-A746-512A365DAF75}" srcOrd="1" destOrd="0" presId="urn:microsoft.com/office/officeart/2005/8/layout/hierarchy2"/>
    <dgm:cxn modelId="{FF53AC86-5E67-4F1A-9F9A-66F00EF6FB98}" type="presParOf" srcId="{8A5971B1-E9AE-4684-B297-9AA21A9D5935}" destId="{2F5B0E4E-7892-4EC0-98B0-464FA4FD750B}" srcOrd="0" destOrd="0" presId="urn:microsoft.com/office/officeart/2005/8/layout/hierarchy2"/>
    <dgm:cxn modelId="{F674AD14-FBAF-457E-95D4-39A5EE27DE55}" type="presParOf" srcId="{2F5B0E4E-7892-4EC0-98B0-464FA4FD750B}" destId="{04806441-CF05-43D6-8D9B-1DB2C705EEA2}" srcOrd="0" destOrd="0" presId="urn:microsoft.com/office/officeart/2005/8/layout/hierarchy2"/>
    <dgm:cxn modelId="{258753A9-FBF9-422D-A35B-5A5D49D718C0}" type="presParOf" srcId="{2F5B0E4E-7892-4EC0-98B0-464FA4FD750B}" destId="{C6FDB0AB-CB30-4E7B-99D9-9A233A3138EA}" srcOrd="1" destOrd="0" presId="urn:microsoft.com/office/officeart/2005/8/layout/hierarchy2"/>
    <dgm:cxn modelId="{F0A78B47-C0DF-437D-8888-A928050E3344}" type="presParOf" srcId="{C6FDB0AB-CB30-4E7B-99D9-9A233A3138EA}" destId="{050CA57D-8E7E-47D4-A18A-A043CBA4C1E7}" srcOrd="0" destOrd="0" presId="urn:microsoft.com/office/officeart/2005/8/layout/hierarchy2"/>
    <dgm:cxn modelId="{393E0461-88E9-4E51-8817-C479AC9B1DA2}" type="presParOf" srcId="{050CA57D-8E7E-47D4-A18A-A043CBA4C1E7}" destId="{DF38876E-2B01-4A77-A746-512A365DAF75}" srcOrd="0" destOrd="0" presId="urn:microsoft.com/office/officeart/2005/8/layout/hierarchy2"/>
    <dgm:cxn modelId="{1DCCFF94-CE43-4F9F-AC7F-47751D585F83}" type="presParOf" srcId="{C6FDB0AB-CB30-4E7B-99D9-9A233A3138EA}" destId="{D43299AE-4509-483B-8ACC-5A6B76889274}" srcOrd="1" destOrd="0" presId="urn:microsoft.com/office/officeart/2005/8/layout/hierarchy2"/>
    <dgm:cxn modelId="{542AA042-FD05-4F72-BFD4-77CC8598E2D3}" type="presParOf" srcId="{D43299AE-4509-483B-8ACC-5A6B76889274}" destId="{56AD2306-DCCE-4075-952C-EDA6BE866B1E}" srcOrd="0" destOrd="0" presId="urn:microsoft.com/office/officeart/2005/8/layout/hierarchy2"/>
    <dgm:cxn modelId="{E26BDDC9-4F64-44FB-99D9-82F6085DC7EE}" type="presParOf" srcId="{D43299AE-4509-483B-8ACC-5A6B76889274}" destId="{B3396149-E051-4A52-BCB5-91D0C3535A1C}" srcOrd="1" destOrd="0" presId="urn:microsoft.com/office/officeart/2005/8/layout/hierarchy2"/>
    <dgm:cxn modelId="{6850D1AB-A821-4074-A368-820CE3033034}" type="presParOf" srcId="{C6FDB0AB-CB30-4E7B-99D9-9A233A3138EA}" destId="{4C5FB7B6-A21D-4CF0-BA87-F001F424B911}" srcOrd="2" destOrd="0" presId="urn:microsoft.com/office/officeart/2005/8/layout/hierarchy2"/>
    <dgm:cxn modelId="{44544867-1FE4-4EB1-8F66-DE761B9DB12D}" type="presParOf" srcId="{4C5FB7B6-A21D-4CF0-BA87-F001F424B911}" destId="{B840B4A0-FF94-4B62-8ACF-CDE003044576}" srcOrd="0" destOrd="0" presId="urn:microsoft.com/office/officeart/2005/8/layout/hierarchy2"/>
    <dgm:cxn modelId="{D1F714F6-A4F5-42E6-A116-5859138FF5A0}" type="presParOf" srcId="{C6FDB0AB-CB30-4E7B-99D9-9A233A3138EA}" destId="{F0A417FB-3651-4C09-8346-0FED0A27A821}" srcOrd="3" destOrd="0" presId="urn:microsoft.com/office/officeart/2005/8/layout/hierarchy2"/>
    <dgm:cxn modelId="{C31EB5B5-80BC-4B8F-B158-26E444A2B467}" type="presParOf" srcId="{F0A417FB-3651-4C09-8346-0FED0A27A821}" destId="{573EF475-5275-489E-ACC0-A2E120FF8F75}" srcOrd="0" destOrd="0" presId="urn:microsoft.com/office/officeart/2005/8/layout/hierarchy2"/>
    <dgm:cxn modelId="{F8F5C305-B245-4D7E-8A5E-BE2E37D2DCFF}" type="presParOf" srcId="{F0A417FB-3651-4C09-8346-0FED0A27A821}" destId="{6FCC6399-DA10-4236-9A68-D69913DD869C}" srcOrd="1" destOrd="0" presId="urn:microsoft.com/office/officeart/2005/8/layout/hierarchy2"/>
    <dgm:cxn modelId="{25F6CC29-4DE5-4885-BB93-412AD91E5847}" type="presParOf" srcId="{C6FDB0AB-CB30-4E7B-99D9-9A233A3138EA}" destId="{0F198350-1976-4788-A37E-6545674903F6}" srcOrd="4" destOrd="0" presId="urn:microsoft.com/office/officeart/2005/8/layout/hierarchy2"/>
    <dgm:cxn modelId="{CFFDC761-EAAA-4AC6-86D5-0229877DF97F}" type="presParOf" srcId="{0F198350-1976-4788-A37E-6545674903F6}" destId="{3E30BFA2-6969-4424-9371-7CADF576317F}" srcOrd="0" destOrd="0" presId="urn:microsoft.com/office/officeart/2005/8/layout/hierarchy2"/>
    <dgm:cxn modelId="{69DE19F9-53A2-42B3-9D5F-17D5C907858F}" type="presParOf" srcId="{C6FDB0AB-CB30-4E7B-99D9-9A233A3138EA}" destId="{1CAC82A7-F42A-4ECF-B7B6-E97C2C42C495}" srcOrd="5" destOrd="0" presId="urn:microsoft.com/office/officeart/2005/8/layout/hierarchy2"/>
    <dgm:cxn modelId="{E890616C-8AB8-4A2A-B9C2-09DF62EBA1EC}" type="presParOf" srcId="{1CAC82A7-F42A-4ECF-B7B6-E97C2C42C495}" destId="{9A9D9EC1-7664-40A9-91CA-2A0D20AB8CE0}" srcOrd="0" destOrd="0" presId="urn:microsoft.com/office/officeart/2005/8/layout/hierarchy2"/>
    <dgm:cxn modelId="{997DA2C0-6EE9-47EC-BB6B-00717958C534}" type="presParOf" srcId="{1CAC82A7-F42A-4ECF-B7B6-E97C2C42C495}" destId="{8E04DEC0-5053-4327-9CF7-9CF89017987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806441-CF05-43D6-8D9B-1DB2C705EEA2}">
      <dsp:nvSpPr>
        <dsp:cNvPr id="0" name=""/>
        <dsp:cNvSpPr/>
      </dsp:nvSpPr>
      <dsp:spPr>
        <a:xfrm>
          <a:off x="3490" y="1142741"/>
          <a:ext cx="1797290" cy="89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Constantia" pitchFamily="18" charset="0"/>
            </a:rPr>
            <a:t>108 ANA +</a:t>
          </a:r>
          <a:endParaRPr lang="it-IT" sz="1800" kern="1200" dirty="0">
            <a:latin typeface="Constantia" pitchFamily="18" charset="0"/>
          </a:endParaRPr>
        </a:p>
      </dsp:txBody>
      <dsp:txXfrm>
        <a:off x="3490" y="1142741"/>
        <a:ext cx="1797290" cy="898645"/>
      </dsp:txXfrm>
    </dsp:sp>
    <dsp:sp modelId="{050CA57D-8E7E-47D4-A18A-A043CBA4C1E7}">
      <dsp:nvSpPr>
        <dsp:cNvPr id="0" name=""/>
        <dsp:cNvSpPr/>
      </dsp:nvSpPr>
      <dsp:spPr>
        <a:xfrm rot="18289469">
          <a:off x="1530787" y="1049942"/>
          <a:ext cx="1258905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1258905" y="25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>
            <a:latin typeface="Constantia" pitchFamily="18" charset="0"/>
          </a:endParaRPr>
        </a:p>
      </dsp:txBody>
      <dsp:txXfrm rot="18289469">
        <a:off x="2128767" y="1043870"/>
        <a:ext cx="62945" cy="62945"/>
      </dsp:txXfrm>
    </dsp:sp>
    <dsp:sp modelId="{56AD2306-DCCE-4075-952C-EDA6BE866B1E}">
      <dsp:nvSpPr>
        <dsp:cNvPr id="0" name=""/>
        <dsp:cNvSpPr/>
      </dsp:nvSpPr>
      <dsp:spPr>
        <a:xfrm>
          <a:off x="2519698" y="109298"/>
          <a:ext cx="1797290" cy="89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Constantia" pitchFamily="18" charset="0"/>
            </a:rPr>
            <a:t>18 AIG</a:t>
          </a:r>
          <a:endParaRPr lang="it-IT" sz="1800" kern="1200" dirty="0">
            <a:latin typeface="Constantia" pitchFamily="18" charset="0"/>
          </a:endParaRPr>
        </a:p>
      </dsp:txBody>
      <dsp:txXfrm>
        <a:off x="2519698" y="109298"/>
        <a:ext cx="1797290" cy="898645"/>
      </dsp:txXfrm>
    </dsp:sp>
    <dsp:sp modelId="{4C5FB7B6-A21D-4CF0-BA87-F001F424B911}">
      <dsp:nvSpPr>
        <dsp:cNvPr id="0" name=""/>
        <dsp:cNvSpPr/>
      </dsp:nvSpPr>
      <dsp:spPr>
        <a:xfrm>
          <a:off x="1800781" y="1566663"/>
          <a:ext cx="718916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718916" y="25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>
            <a:latin typeface="Constantia" pitchFamily="18" charset="0"/>
          </a:endParaRPr>
        </a:p>
      </dsp:txBody>
      <dsp:txXfrm>
        <a:off x="2142267" y="1574091"/>
        <a:ext cx="35945" cy="35945"/>
      </dsp:txXfrm>
    </dsp:sp>
    <dsp:sp modelId="{573EF475-5275-489E-ACC0-A2E120FF8F75}">
      <dsp:nvSpPr>
        <dsp:cNvPr id="0" name=""/>
        <dsp:cNvSpPr/>
      </dsp:nvSpPr>
      <dsp:spPr>
        <a:xfrm>
          <a:off x="2519698" y="1142741"/>
          <a:ext cx="1797290" cy="89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Constantia" pitchFamily="18" charset="0"/>
            </a:rPr>
            <a:t>10 non confermato</a:t>
          </a:r>
          <a:endParaRPr lang="it-IT" sz="1800" kern="1200" dirty="0">
            <a:latin typeface="Constantia" pitchFamily="18" charset="0"/>
          </a:endParaRPr>
        </a:p>
      </dsp:txBody>
      <dsp:txXfrm>
        <a:off x="2519698" y="1142741"/>
        <a:ext cx="1797290" cy="898645"/>
      </dsp:txXfrm>
    </dsp:sp>
    <dsp:sp modelId="{0F198350-1976-4788-A37E-6545674903F6}">
      <dsp:nvSpPr>
        <dsp:cNvPr id="0" name=""/>
        <dsp:cNvSpPr/>
      </dsp:nvSpPr>
      <dsp:spPr>
        <a:xfrm rot="3310531">
          <a:off x="1530787" y="2083384"/>
          <a:ext cx="1258905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1258905" y="25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>
            <a:latin typeface="Constantia" pitchFamily="18" charset="0"/>
          </a:endParaRPr>
        </a:p>
      </dsp:txBody>
      <dsp:txXfrm rot="3310531">
        <a:off x="2128767" y="2077312"/>
        <a:ext cx="62945" cy="62945"/>
      </dsp:txXfrm>
    </dsp:sp>
    <dsp:sp modelId="{9A9D9EC1-7664-40A9-91CA-2A0D20AB8CE0}">
      <dsp:nvSpPr>
        <dsp:cNvPr id="0" name=""/>
        <dsp:cNvSpPr/>
      </dsp:nvSpPr>
      <dsp:spPr>
        <a:xfrm>
          <a:off x="2519698" y="2176183"/>
          <a:ext cx="1797290" cy="89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Constantia" pitchFamily="18" charset="0"/>
            </a:rPr>
            <a:t>80 neg per AI </a:t>
          </a:r>
          <a:endParaRPr lang="it-IT" sz="1800" kern="1200" dirty="0">
            <a:latin typeface="Constantia" pitchFamily="18" charset="0"/>
          </a:endParaRPr>
        </a:p>
      </dsp:txBody>
      <dsp:txXfrm>
        <a:off x="2519698" y="2176183"/>
        <a:ext cx="1797290" cy="898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2F39A-05CD-46B4-BA75-774A4E82B39D}" type="datetimeFigureOut">
              <a:rPr lang="it-IT" smtClean="0"/>
              <a:pPr/>
              <a:t>01/06/2013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861BB-28F8-4930-8CCF-EC89E7B79B2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9552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E9D00-239A-4608-A0DA-F847C420D352}" type="slidenum">
              <a:rPr lang="it-IT"/>
              <a:pPr/>
              <a:t>12</a:t>
            </a:fld>
            <a:endParaRPr lang="it-IT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b="1"/>
              <a:t>Antinuclear antibodies (photomicrographs)</a:t>
            </a:r>
          </a:p>
          <a:p>
            <a:r>
              <a:rPr lang="en-US"/>
              <a:t>A composite of the previous slides demonstrates the features of each pattern for comparison. In clockwise order, the peripheral, diffuse, nucleolar and speckled immunofluorescent patterns are presented. </a:t>
            </a:r>
          </a:p>
          <a:p>
            <a:endParaRPr lang="en-US"/>
          </a:p>
          <a:p>
            <a:pPr eaLnBrk="0" hangingPunct="0">
              <a:spcBef>
                <a:spcPct val="0"/>
              </a:spcBef>
            </a:pPr>
            <a:r>
              <a:rPr lang="en-US" b="1"/>
              <a:t>#9203110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8348-5512-41AB-95B8-18CFEDDF394B}" type="datetimeFigureOut">
              <a:rPr lang="it-IT" smtClean="0"/>
              <a:pPr/>
              <a:t>01/06/2013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92E4-151C-4E29-BDEA-68568ED6CD9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8348-5512-41AB-95B8-18CFEDDF394B}" type="datetimeFigureOut">
              <a:rPr lang="it-IT" smtClean="0"/>
              <a:pPr/>
              <a:t>01/06/2013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92E4-151C-4E29-BDEA-68568ED6CD9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8348-5512-41AB-95B8-18CFEDDF394B}" type="datetimeFigureOut">
              <a:rPr lang="it-IT" smtClean="0"/>
              <a:pPr/>
              <a:t>01/06/2013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92E4-151C-4E29-BDEA-68568ED6CD9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8348-5512-41AB-95B8-18CFEDDF394B}" type="datetimeFigureOut">
              <a:rPr lang="it-IT" smtClean="0"/>
              <a:pPr/>
              <a:t>01/06/2013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92E4-151C-4E29-BDEA-68568ED6CD9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8348-5512-41AB-95B8-18CFEDDF394B}" type="datetimeFigureOut">
              <a:rPr lang="it-IT" smtClean="0"/>
              <a:pPr/>
              <a:t>01/06/2013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92E4-151C-4E29-BDEA-68568ED6CD9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8348-5512-41AB-95B8-18CFEDDF394B}" type="datetimeFigureOut">
              <a:rPr lang="it-IT" smtClean="0"/>
              <a:pPr/>
              <a:t>01/06/2013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92E4-151C-4E29-BDEA-68568ED6CD9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8348-5512-41AB-95B8-18CFEDDF394B}" type="datetimeFigureOut">
              <a:rPr lang="it-IT" smtClean="0"/>
              <a:pPr/>
              <a:t>01/06/2013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92E4-151C-4E29-BDEA-68568ED6CD9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8348-5512-41AB-95B8-18CFEDDF394B}" type="datetimeFigureOut">
              <a:rPr lang="it-IT" smtClean="0"/>
              <a:pPr/>
              <a:t>01/06/2013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92E4-151C-4E29-BDEA-68568ED6CD9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8348-5512-41AB-95B8-18CFEDDF394B}" type="datetimeFigureOut">
              <a:rPr lang="it-IT" smtClean="0"/>
              <a:pPr/>
              <a:t>01/06/2013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92E4-151C-4E29-BDEA-68568ED6CD9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8348-5512-41AB-95B8-18CFEDDF394B}" type="datetimeFigureOut">
              <a:rPr lang="it-IT" smtClean="0"/>
              <a:pPr/>
              <a:t>01/06/2013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92E4-151C-4E29-BDEA-68568ED6CD9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8348-5512-41AB-95B8-18CFEDDF394B}" type="datetimeFigureOut">
              <a:rPr lang="it-IT" smtClean="0"/>
              <a:pPr/>
              <a:t>01/06/2013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92E4-151C-4E29-BDEA-68568ED6CD9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38348-5512-41AB-95B8-18CFEDDF394B}" type="datetimeFigureOut">
              <a:rPr lang="it-IT" smtClean="0"/>
              <a:pPr/>
              <a:t>01/06/2013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92E4-151C-4E29-BDEA-68568ED6CD95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012" y="908720"/>
            <a:ext cx="4149220" cy="133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CatDesk\Google Drive\LogoClass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10816" cy="12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95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53705"/>
            <a:ext cx="5638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403648" y="5355213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Constantia" pitchFamily="18" charset="0"/>
              </a:rPr>
              <a:t>Marco </a:t>
            </a:r>
            <a:r>
              <a:rPr lang="it-IT" sz="1400" dirty="0" err="1" smtClean="0">
                <a:latin typeface="Constantia" pitchFamily="18" charset="0"/>
              </a:rPr>
              <a:t>Cattalini</a:t>
            </a:r>
            <a:endParaRPr lang="it-IT" sz="1400" dirty="0" smtClean="0">
              <a:latin typeface="Constantia" pitchFamily="18" charset="0"/>
            </a:endParaRPr>
          </a:p>
          <a:p>
            <a:pPr algn="ctr"/>
            <a:endParaRPr lang="it-IT" sz="1400" dirty="0" smtClean="0">
              <a:latin typeface="Constantia" pitchFamily="18" charset="0"/>
            </a:endParaRPr>
          </a:p>
          <a:p>
            <a:pPr algn="ctr"/>
            <a:r>
              <a:rPr lang="it-IT" sz="1400" dirty="0" smtClean="0">
                <a:latin typeface="Constantia" pitchFamily="18" charset="0"/>
              </a:rPr>
              <a:t>Ricercatore Universitario, Dirigente Medico</a:t>
            </a:r>
          </a:p>
          <a:p>
            <a:pPr algn="ctr"/>
            <a:r>
              <a:rPr lang="it-IT" sz="1400" dirty="0" smtClean="0">
                <a:latin typeface="Constantia" pitchFamily="18" charset="0"/>
              </a:rPr>
              <a:t>Clinica Pediatrica, Spedali Civili di Brescia</a:t>
            </a:r>
            <a:endParaRPr lang="it-IT" sz="1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5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4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4" name="Rettangolo 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52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555776" y="188640"/>
            <a:ext cx="3960440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Constantia" pitchFamily="18" charset="0"/>
              </a:rPr>
              <a:t>A</a:t>
            </a:r>
            <a:r>
              <a:rPr lang="it-IT" dirty="0" smtClean="0">
                <a:latin typeface="Constantia" pitchFamily="18" charset="0"/>
              </a:rPr>
              <a:t>nti-</a:t>
            </a:r>
            <a:r>
              <a:rPr lang="it-IT" sz="3200" dirty="0" smtClean="0">
                <a:solidFill>
                  <a:srgbClr val="FF0000"/>
                </a:solidFill>
                <a:latin typeface="Constantia" pitchFamily="18" charset="0"/>
              </a:rPr>
              <a:t>N</a:t>
            </a:r>
            <a:r>
              <a:rPr lang="it-IT" dirty="0" smtClean="0">
                <a:latin typeface="Constantia" pitchFamily="18" charset="0"/>
              </a:rPr>
              <a:t>uclear </a:t>
            </a:r>
            <a:r>
              <a:rPr lang="it-IT" sz="3200" dirty="0" smtClean="0">
                <a:solidFill>
                  <a:srgbClr val="FF0000"/>
                </a:solidFill>
                <a:latin typeface="Constantia" pitchFamily="18" charset="0"/>
              </a:rPr>
              <a:t>A</a:t>
            </a:r>
            <a:r>
              <a:rPr lang="it-IT" dirty="0" smtClean="0">
                <a:latin typeface="Constantia" pitchFamily="18" charset="0"/>
              </a:rPr>
              <a:t>ntibodies</a:t>
            </a:r>
            <a:endParaRPr lang="it-IT" dirty="0">
              <a:latin typeface="Constant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980728"/>
            <a:ext cx="2971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/>
          <p:nvPr/>
        </p:nvGrpSpPr>
        <p:grpSpPr>
          <a:xfrm>
            <a:off x="4860032" y="3121233"/>
            <a:ext cx="2864574" cy="2484261"/>
            <a:chOff x="4860032" y="3121233"/>
            <a:chExt cx="2864574" cy="2484261"/>
          </a:xfrm>
        </p:grpSpPr>
        <p:pic>
          <p:nvPicPr>
            <p:cNvPr id="1031" name="Picture 7" descr="C:\Users\MCatVAIO\AppData\Local\Microsoft\Windows\Temporary Internet Files\Content.IE5\6UQNSZAW\MC900056149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0032" y="3121233"/>
              <a:ext cx="2864574" cy="2484261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 rot="296631">
              <a:off x="5868144" y="341970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LES</a:t>
              </a:r>
              <a:endParaRPr lang="it-IT" b="1" dirty="0"/>
            </a:p>
          </p:txBody>
        </p:sp>
        <p:sp>
          <p:nvSpPr>
            <p:cNvPr id="13" name="TextBox 12"/>
            <p:cNvSpPr txBox="1"/>
            <p:nvPr/>
          </p:nvSpPr>
          <p:spPr>
            <a:xfrm rot="20006202">
              <a:off x="5076056" y="350100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DMG</a:t>
              </a:r>
              <a:endParaRPr lang="it-IT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9353992">
              <a:off x="5097189" y="3872433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AIG</a:t>
              </a:r>
              <a:endParaRPr lang="it-IT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314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4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4" name="Rettangolo 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52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555776" y="188640"/>
            <a:ext cx="3960440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Constantia" pitchFamily="18" charset="0"/>
              </a:rPr>
              <a:t>A</a:t>
            </a:r>
            <a:r>
              <a:rPr lang="it-IT" dirty="0" smtClean="0">
                <a:latin typeface="Constantia" pitchFamily="18" charset="0"/>
              </a:rPr>
              <a:t>nti-</a:t>
            </a:r>
            <a:r>
              <a:rPr lang="it-IT" sz="3200" dirty="0" smtClean="0">
                <a:solidFill>
                  <a:srgbClr val="FF0000"/>
                </a:solidFill>
                <a:latin typeface="Constantia" pitchFamily="18" charset="0"/>
              </a:rPr>
              <a:t>N</a:t>
            </a:r>
            <a:r>
              <a:rPr lang="it-IT" dirty="0" smtClean="0">
                <a:latin typeface="Constantia" pitchFamily="18" charset="0"/>
              </a:rPr>
              <a:t>uclear </a:t>
            </a:r>
            <a:r>
              <a:rPr lang="it-IT" sz="3200" dirty="0" smtClean="0">
                <a:solidFill>
                  <a:srgbClr val="FF0000"/>
                </a:solidFill>
                <a:latin typeface="Constantia" pitchFamily="18" charset="0"/>
              </a:rPr>
              <a:t>A</a:t>
            </a:r>
            <a:r>
              <a:rPr lang="it-IT" dirty="0" smtClean="0">
                <a:latin typeface="Constantia" pitchFamily="18" charset="0"/>
              </a:rPr>
              <a:t>ntibodies</a:t>
            </a:r>
            <a:endParaRPr lang="it-IT" dirty="0">
              <a:latin typeface="Constantia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1052736"/>
            <a:ext cx="27813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14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Antinuclear antibodies (photomicrographs)</a:t>
            </a:r>
          </a:p>
        </p:txBody>
      </p:sp>
      <p:pic>
        <p:nvPicPr>
          <p:cNvPr id="97283" name="Picture 3" descr="99CSC-03D11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30275"/>
            <a:ext cx="8205787" cy="547052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09600" y="31242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800">
                <a:solidFill>
                  <a:schemeClr val="bg1"/>
                </a:solidFill>
                <a:effectLst/>
              </a:rPr>
              <a:t>periferico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105400" y="304800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800">
                <a:solidFill>
                  <a:schemeClr val="bg1"/>
                </a:solidFill>
                <a:effectLst/>
              </a:rPr>
              <a:t>diffuso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533400" y="6019800"/>
            <a:ext cx="14922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800">
                <a:solidFill>
                  <a:schemeClr val="bg1"/>
                </a:solidFill>
                <a:effectLst/>
              </a:rPr>
              <a:t>punteggiato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105400" y="58674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800">
                <a:solidFill>
                  <a:schemeClr val="bg1"/>
                </a:solidFill>
                <a:effectLst/>
              </a:rPr>
              <a:t>nucleolare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2057400" y="228600"/>
            <a:ext cx="583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DIVERSI QUADRI DI FLUORESCENZA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4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4" name="Rettangolo 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52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555776" y="188640"/>
            <a:ext cx="3960440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Constantia" pitchFamily="18" charset="0"/>
              </a:rPr>
              <a:t>A</a:t>
            </a:r>
            <a:r>
              <a:rPr lang="it-IT" dirty="0" smtClean="0">
                <a:latin typeface="Constantia" pitchFamily="18" charset="0"/>
              </a:rPr>
              <a:t>nti-</a:t>
            </a:r>
            <a:r>
              <a:rPr lang="it-IT" sz="3200" dirty="0" smtClean="0">
                <a:solidFill>
                  <a:srgbClr val="FF0000"/>
                </a:solidFill>
                <a:latin typeface="Constantia" pitchFamily="18" charset="0"/>
              </a:rPr>
              <a:t>N</a:t>
            </a:r>
            <a:r>
              <a:rPr lang="it-IT" dirty="0" smtClean="0">
                <a:latin typeface="Constantia" pitchFamily="18" charset="0"/>
              </a:rPr>
              <a:t>uclear </a:t>
            </a:r>
            <a:r>
              <a:rPr lang="it-IT" sz="3200" dirty="0" smtClean="0">
                <a:solidFill>
                  <a:srgbClr val="FF0000"/>
                </a:solidFill>
                <a:latin typeface="Constantia" pitchFamily="18" charset="0"/>
              </a:rPr>
              <a:t>A</a:t>
            </a:r>
            <a:r>
              <a:rPr lang="it-IT" dirty="0" smtClean="0">
                <a:latin typeface="Constantia" pitchFamily="18" charset="0"/>
              </a:rPr>
              <a:t>ntibodies</a:t>
            </a:r>
            <a:endParaRPr lang="it-IT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05273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1/3 dei soggetti sani ha ANA + 1:40</a:t>
            </a:r>
          </a:p>
          <a:p>
            <a:pPr algn="ctr"/>
            <a:r>
              <a:rPr lang="it-IT" dirty="0" smtClean="0"/>
              <a:t>5% dei soggetti sani ha ANA+ 1:160</a:t>
            </a:r>
          </a:p>
          <a:p>
            <a:pPr algn="ctr"/>
            <a:r>
              <a:rPr lang="it-IT" dirty="0" smtClean="0"/>
              <a:t>3.3% dei soggetti sani ha ANA + 1:320</a:t>
            </a:r>
            <a:endParaRPr lang="it-IT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08720"/>
            <a:ext cx="1142256" cy="114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348880"/>
            <a:ext cx="54483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 r="15515" b="13326"/>
          <a:stretch>
            <a:fillRect/>
          </a:stretch>
        </p:blipFill>
        <p:spPr bwMode="auto">
          <a:xfrm>
            <a:off x="395536" y="4797152"/>
            <a:ext cx="43133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868144" y="2332037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1400" dirty="0" smtClean="0">
                <a:latin typeface="Constantia" pitchFamily="18" charset="0"/>
              </a:rPr>
              <a:t>Infezioni croniche:</a:t>
            </a:r>
          </a:p>
          <a:p>
            <a:r>
              <a:rPr lang="it-IT" sz="1400" dirty="0" smtClean="0">
                <a:latin typeface="Constantia" pitchFamily="18" charset="0"/>
              </a:rPr>
              <a:t>	MNI</a:t>
            </a:r>
          </a:p>
          <a:p>
            <a:r>
              <a:rPr lang="it-IT" sz="1400" dirty="0" smtClean="0">
                <a:latin typeface="Constantia" pitchFamily="18" charset="0"/>
              </a:rPr>
              <a:t>	HCV</a:t>
            </a:r>
          </a:p>
          <a:p>
            <a:r>
              <a:rPr lang="it-IT" sz="1400" dirty="0" smtClean="0">
                <a:latin typeface="Constantia" pitchFamily="18" charset="0"/>
              </a:rPr>
              <a:t>	TBC</a:t>
            </a:r>
          </a:p>
          <a:p>
            <a:r>
              <a:rPr lang="it-IT" sz="1400" dirty="0" smtClean="0">
                <a:latin typeface="Constantia" pitchFamily="18" charset="0"/>
              </a:rPr>
              <a:t>	HIV</a:t>
            </a:r>
          </a:p>
          <a:p>
            <a:r>
              <a:rPr lang="it-IT" sz="1400" dirty="0" smtClean="0">
                <a:latin typeface="Constantia" pitchFamily="18" charset="0"/>
              </a:rPr>
              <a:t>	endocardite</a:t>
            </a:r>
            <a:endParaRPr lang="it-IT" sz="1400" dirty="0"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4005064"/>
            <a:ext cx="2736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1400" dirty="0" smtClean="0">
                <a:latin typeface="Constantia" pitchFamily="18" charset="0"/>
              </a:rPr>
              <a:t>Artrite Idiopatica Giovanile:</a:t>
            </a:r>
          </a:p>
          <a:p>
            <a:r>
              <a:rPr lang="it-IT" sz="1400" dirty="0" smtClean="0">
                <a:latin typeface="Constantia" pitchFamily="18" charset="0"/>
              </a:rPr>
              <a:t>	75-80% oligo</a:t>
            </a:r>
          </a:p>
          <a:p>
            <a:r>
              <a:rPr lang="it-IT" sz="1400" dirty="0" smtClean="0">
                <a:latin typeface="Constantia" pitchFamily="18" charset="0"/>
              </a:rPr>
              <a:t>	40-50% poli</a:t>
            </a:r>
          </a:p>
          <a:p>
            <a:r>
              <a:rPr lang="it-IT" sz="1400" dirty="0" smtClean="0">
                <a:latin typeface="Constantia" pitchFamily="18" charset="0"/>
              </a:rPr>
              <a:t>	10% istemica</a:t>
            </a:r>
          </a:p>
          <a:p>
            <a:r>
              <a:rPr lang="it-IT" sz="1400" dirty="0" smtClean="0">
                <a:latin typeface="Constantia" pitchFamily="18" charset="0"/>
              </a:rPr>
              <a:t>	</a:t>
            </a:r>
            <a:endParaRPr lang="it-IT" sz="1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4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81523"/>
          <a:stretch>
            <a:fillRect/>
          </a:stretch>
        </p:blipFill>
        <p:spPr bwMode="auto">
          <a:xfrm>
            <a:off x="179512" y="1772816"/>
            <a:ext cx="36792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6086" b="36415"/>
          <a:stretch>
            <a:fillRect/>
          </a:stretch>
        </p:blipFill>
        <p:spPr bwMode="auto">
          <a:xfrm>
            <a:off x="5552508" y="1196752"/>
            <a:ext cx="359149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63585"/>
          <a:stretch>
            <a:fillRect/>
          </a:stretch>
        </p:blipFill>
        <p:spPr bwMode="auto">
          <a:xfrm>
            <a:off x="1403648" y="3429000"/>
            <a:ext cx="354714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16450" r="73830" b="43974"/>
          <a:stretch>
            <a:fillRect/>
          </a:stretch>
        </p:blipFill>
        <p:spPr bwMode="auto">
          <a:xfrm>
            <a:off x="5292080" y="260648"/>
            <a:ext cx="2727920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670"/>
            <a:ext cx="4915036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4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9" name="Rettangolo 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78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4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9" name="Rettangolo 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868993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Diagram 13"/>
          <p:cNvGraphicFramePr/>
          <p:nvPr/>
        </p:nvGraphicFramePr>
        <p:xfrm>
          <a:off x="467544" y="2420888"/>
          <a:ext cx="4320480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85762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8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4806441-CF05-43D6-8D9B-1DB2C705E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50CA57D-8E7E-47D4-A18A-A043CBA4C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6AD2306-DCCE-4075-952C-EDA6BE866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C5FB7B6-A21D-4CF0-BA87-F001F424B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73EF475-5275-489E-ACC0-A2E120FF8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F198350-1976-4788-A37E-654567490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A9D9EC1-7664-40A9-91CA-2A0D20AB8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4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9" name="Rettangolo 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868993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101" y="2681405"/>
            <a:ext cx="5413798" cy="3195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8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4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9" name="Rettangolo 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21429" t="24800" r="21428" b="60800"/>
          <a:stretch>
            <a:fillRect/>
          </a:stretch>
        </p:blipFill>
        <p:spPr bwMode="auto">
          <a:xfrm>
            <a:off x="1853952" y="44624"/>
            <a:ext cx="5436096" cy="856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15"/>
          <p:cNvGrpSpPr/>
          <p:nvPr/>
        </p:nvGrpSpPr>
        <p:grpSpPr>
          <a:xfrm>
            <a:off x="467544" y="908720"/>
            <a:ext cx="4655691" cy="5184576"/>
            <a:chOff x="467544" y="908720"/>
            <a:chExt cx="4655691" cy="51845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8222" t="20232" r="48029" b="19635"/>
            <a:stretch>
              <a:fillRect/>
            </a:stretch>
          </p:blipFill>
          <p:spPr bwMode="auto">
            <a:xfrm>
              <a:off x="467544" y="908720"/>
              <a:ext cx="4655691" cy="518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827584" y="5157192"/>
              <a:ext cx="4176464" cy="79208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4278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4971" t="20606" r="14279" b="39075"/>
          <a:stretch>
            <a:fillRect/>
          </a:stretch>
        </p:blipFill>
        <p:spPr bwMode="auto">
          <a:xfrm>
            <a:off x="179512" y="260648"/>
            <a:ext cx="4464496" cy="1851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353" y="2132856"/>
            <a:ext cx="3381031" cy="40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o 4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5" name="Rettangolo 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60895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0688"/>
            <a:ext cx="4191000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4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5" name="Rettangolo 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429000"/>
            <a:ext cx="3767342" cy="122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75423" y="4869160"/>
            <a:ext cx="4768577" cy="101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3429001"/>
            <a:ext cx="4138612" cy="1443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979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260648"/>
            <a:ext cx="8712968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onstantia" pitchFamily="18" charset="0"/>
              </a:rPr>
              <a:t>Connettivite Mista: Definizione</a:t>
            </a:r>
            <a:endParaRPr lang="it-IT" sz="2000" dirty="0">
              <a:latin typeface="Constantia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4" name="Rettangolo 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52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asellaDiTesto 5"/>
          <p:cNvSpPr txBox="1"/>
          <p:nvPr/>
        </p:nvSpPr>
        <p:spPr>
          <a:xfrm>
            <a:off x="395536" y="105273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600" dirty="0" smtClean="0">
                <a:latin typeface="Constantia" pitchFamily="18" charset="0"/>
              </a:rPr>
              <a:t>Connettivite sistemica caratterizzata da:</a:t>
            </a:r>
          </a:p>
          <a:p>
            <a:pPr>
              <a:lnSpc>
                <a:spcPct val="150000"/>
              </a:lnSpc>
            </a:pPr>
            <a:r>
              <a:rPr lang="it-IT" sz="1600" dirty="0" smtClean="0">
                <a:latin typeface="Constantia" pitchFamily="18" charset="0"/>
              </a:rPr>
              <a:t>_ presenza simultanea di segni/sintomi caratteristici di più di una malattia reumatologica (AIG, 	DMG, Sclerodermia, LES)</a:t>
            </a:r>
          </a:p>
          <a:p>
            <a:pPr>
              <a:lnSpc>
                <a:spcPct val="150000"/>
              </a:lnSpc>
            </a:pPr>
            <a:endParaRPr lang="it-IT" sz="1600" dirty="0"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1600" dirty="0" smtClean="0">
                <a:latin typeface="Constantia" pitchFamily="18" charset="0"/>
              </a:rPr>
              <a:t>_positività di U-RNP</a:t>
            </a:r>
            <a:endParaRPr lang="it-IT" sz="1600" dirty="0"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endParaRPr lang="it-IT" sz="1600" dirty="0">
              <a:latin typeface="Constantia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95536" y="335699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600" dirty="0" smtClean="0">
                <a:latin typeface="Constantia" pitchFamily="18" charset="0"/>
              </a:rPr>
              <a:t>Frequenza stimata IN UNA POPOLAZIONE REUMATOLOGICA 0,1-0,5%.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600" dirty="0" smtClean="0">
                <a:latin typeface="Constantia" pitchFamily="18" charset="0"/>
              </a:rPr>
              <a:t>Età d’esordio media: 11 aa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600" dirty="0" smtClean="0">
                <a:latin typeface="Constantia" pitchFamily="18" charset="0"/>
              </a:rPr>
              <a:t>Predilezione per il sesso femminile</a:t>
            </a:r>
            <a:endParaRPr lang="it-IT" sz="1600" dirty="0"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endParaRPr lang="it-IT" sz="1600" dirty="0">
              <a:latin typeface="Constantia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5536" y="5334307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600" dirty="0" smtClean="0">
                <a:latin typeface="Constantia" pitchFamily="18" charset="0"/>
              </a:rPr>
              <a:t>Manifestazioni cliniche variabili nel corso della malattia</a:t>
            </a:r>
            <a:endParaRPr lang="it-IT" sz="1600" dirty="0"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endParaRPr lang="it-IT" sz="16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4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4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5" name="Rettangolo 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555776" y="188640"/>
            <a:ext cx="396044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nstantia" pitchFamily="18" charset="0"/>
              </a:rPr>
              <a:t>QUINDI?</a:t>
            </a:r>
            <a:endParaRPr lang="it-IT" dirty="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990581"/>
            <a:ext cx="83529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nstantia" pitchFamily="18" charset="0"/>
              </a:rPr>
              <a:t>Chiedere gli ANA solo in caso si sospetti malattia reumatologica, non ha senso eseguirli come screening</a:t>
            </a:r>
            <a:endParaRPr lang="it-IT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2987660"/>
            <a:ext cx="83529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nstantia" pitchFamily="18" charset="0"/>
              </a:rPr>
              <a:t>Chiedere sempre ANA</a:t>
            </a:r>
            <a:r>
              <a:rPr lang="it-IT" u="sng" dirty="0" smtClean="0">
                <a:latin typeface="Constantia" pitchFamily="18" charset="0"/>
              </a:rPr>
              <a:t>+titolo, </a:t>
            </a:r>
            <a:r>
              <a:rPr lang="it-IT" dirty="0" smtClean="0">
                <a:latin typeface="Constantia" pitchFamily="18" charset="0"/>
              </a:rPr>
              <a:t>considerare solo titoli&gt;1:160</a:t>
            </a:r>
            <a:endParaRPr lang="it-IT" u="sng" dirty="0"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4211796"/>
            <a:ext cx="83529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nstantia" pitchFamily="18" charset="0"/>
              </a:rPr>
              <a:t>Se ANA+ eseguire ENA e anti-DNAn</a:t>
            </a:r>
            <a:endParaRPr lang="it-IT" u="sng" dirty="0">
              <a:latin typeface="Constant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5003884"/>
            <a:ext cx="83529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nstantia" pitchFamily="18" charset="0"/>
              </a:rPr>
              <a:t>La diagnosi di malattia reumatologica è CLINICA!</a:t>
            </a:r>
            <a:endParaRPr lang="it-IT" u="sng" dirty="0"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3563724"/>
            <a:ext cx="83529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nstantia" pitchFamily="18" charset="0"/>
              </a:rPr>
              <a:t>Inviare il prelievo in laboratori specializzati (IFI)</a:t>
            </a:r>
            <a:endParaRPr lang="it-IT" u="sng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9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23900" t="32720" r="51800" b="28400"/>
          <a:stretch>
            <a:fillRect/>
          </a:stretch>
        </p:blipFill>
        <p:spPr bwMode="auto">
          <a:xfrm>
            <a:off x="3200400" y="1814513"/>
            <a:ext cx="2693988" cy="269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1380" name="CasellaDiTesto 12"/>
          <p:cNvSpPr txBox="1">
            <a:spLocks noChangeArrowheads="1"/>
          </p:cNvSpPr>
          <p:nvPr/>
        </p:nvSpPr>
        <p:spPr bwMode="auto">
          <a:xfrm>
            <a:off x="3383756" y="260648"/>
            <a:ext cx="2376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5400" i="1" dirty="0">
                <a:solidFill>
                  <a:srgbClr val="C00000"/>
                </a:solidFill>
                <a:latin typeface="Forte" pitchFamily="66" charset="0"/>
              </a:rPr>
              <a:t>Grazie!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23850" y="1268760"/>
            <a:ext cx="3095625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2"/>
                </a:solidFill>
              </a:rPr>
              <a:t>Tutti i pazienti e le loro famiglie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195859" y="4665315"/>
            <a:ext cx="504043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tx2"/>
                </a:solidFill>
              </a:rPr>
              <a:t>medici specializzandi, infermiere e tutto il personale </a:t>
            </a:r>
            <a:r>
              <a:rPr lang="it-IT" dirty="0" smtClean="0">
                <a:solidFill>
                  <a:schemeClr val="tx2"/>
                </a:solidFill>
              </a:rPr>
              <a:t>del presidio Ospedale dei Bambini, Brescia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3528" y="2339901"/>
            <a:ext cx="223202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2"/>
                </a:solidFill>
              </a:rPr>
              <a:t>Alessandro Plebani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23528" y="2844726"/>
            <a:ext cx="1908175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2"/>
                </a:solidFill>
              </a:rPr>
              <a:t>Antonella </a:t>
            </a:r>
            <a:r>
              <a:rPr lang="it-IT" dirty="0" err="1">
                <a:solidFill>
                  <a:schemeClr val="tx2"/>
                </a:solidFill>
              </a:rPr>
              <a:t>Meini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156176" y="2840131"/>
            <a:ext cx="274796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dirty="0" smtClean="0">
                <a:solidFill>
                  <a:schemeClr val="tx2"/>
                </a:solidFill>
              </a:rPr>
              <a:t>Angela </a:t>
            </a:r>
            <a:r>
              <a:rPr lang="it-IT" dirty="0" err="1" smtClean="0">
                <a:solidFill>
                  <a:schemeClr val="tx2"/>
                </a:solidFill>
              </a:rPr>
              <a:t>Tincani</a:t>
            </a:r>
            <a:endParaRPr lang="it-IT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it-IT" sz="1400" dirty="0" smtClean="0">
                <a:solidFill>
                  <a:schemeClr val="tx2"/>
                </a:solidFill>
              </a:rPr>
              <a:t>Immunologia e Reumatologia Clinica</a:t>
            </a:r>
          </a:p>
          <a:p>
            <a:pPr algn="ctr">
              <a:defRPr/>
            </a:pPr>
            <a:r>
              <a:rPr lang="it-IT" sz="1400" dirty="0" smtClean="0">
                <a:solidFill>
                  <a:schemeClr val="tx2"/>
                </a:solidFill>
              </a:rPr>
              <a:t>Spedali Civili di Brescia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gradFill flip="none" rotWithShape="1">
            <a:gsLst>
              <a:gs pos="29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extBox 27"/>
          <p:cNvSpPr txBox="1"/>
          <p:nvPr/>
        </p:nvSpPr>
        <p:spPr>
          <a:xfrm>
            <a:off x="107504" y="623731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tx2"/>
                </a:solidFill>
                <a:latin typeface="Footlight MT Light" pitchFamily="18" charset="0"/>
              </a:rPr>
              <a:t>Grazie dell’attenzione</a:t>
            </a:r>
            <a:endParaRPr lang="it-IT" i="1" dirty="0">
              <a:solidFill>
                <a:schemeClr val="tx2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7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2.22222E-6 L 0.67847 0.0048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260648"/>
            <a:ext cx="8712968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onstantia" pitchFamily="18" charset="0"/>
              </a:rPr>
              <a:t>Connettivite Mista: Criteri diagnostici</a:t>
            </a:r>
            <a:endParaRPr lang="it-IT" sz="2000" dirty="0">
              <a:latin typeface="Constantia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4" name="Rettangolo 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52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4421" t="9131" r="14279" b="41236"/>
          <a:stretch/>
        </p:blipFill>
        <p:spPr bwMode="auto">
          <a:xfrm>
            <a:off x="683568" y="905521"/>
            <a:ext cx="7745591" cy="468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52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721" t="10736" r="39954" b="13155"/>
          <a:stretch/>
        </p:blipFill>
        <p:spPr bwMode="auto">
          <a:xfrm>
            <a:off x="500093" y="534516"/>
            <a:ext cx="3353018" cy="56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79512" y="44624"/>
            <a:ext cx="8712968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onstantia" pitchFamily="18" charset="0"/>
              </a:rPr>
              <a:t>Connettivite Mista: Clinica</a:t>
            </a:r>
            <a:endParaRPr lang="it-IT" sz="2000" dirty="0">
              <a:latin typeface="Constantia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508104" y="12594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72 bambini da 10 </a:t>
            </a:r>
            <a:r>
              <a:rPr lang="it-IT" dirty="0" err="1" smtClean="0"/>
              <a:t>papers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67544" y="6165304"/>
            <a:ext cx="3096344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39552" y="1556792"/>
            <a:ext cx="3096344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39552" y="1700808"/>
            <a:ext cx="3096344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39552" y="1988840"/>
            <a:ext cx="3096344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39552" y="2636912"/>
            <a:ext cx="3096344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60971" t="9086" r="7979" b="51315"/>
          <a:stretch>
            <a:fillRect/>
          </a:stretch>
        </p:blipFill>
        <p:spPr bwMode="auto">
          <a:xfrm>
            <a:off x="4572000" y="501718"/>
            <a:ext cx="3672408" cy="292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o 12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14" name="Rettangolo 1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https://encrypted-tbn1.gstatic.com/images?q=tbn:ANd9GcS_cZ60sou4b7-XSzJBUnKSXf6D6OEO2ZhxA5hZ7OLqGsVeSzF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ttore 2 17"/>
          <p:cNvCxnSpPr/>
          <p:nvPr/>
        </p:nvCxnSpPr>
        <p:spPr>
          <a:xfrm>
            <a:off x="3853111" y="2060848"/>
            <a:ext cx="502865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721" t="10736" r="39954" b="13155"/>
          <a:stretch/>
        </p:blipFill>
        <p:spPr bwMode="auto">
          <a:xfrm>
            <a:off x="500093" y="534516"/>
            <a:ext cx="3353018" cy="56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79512" y="44624"/>
            <a:ext cx="8712968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onstantia" pitchFamily="18" charset="0"/>
              </a:rPr>
              <a:t>Connettivite Mista: Clinica</a:t>
            </a:r>
            <a:endParaRPr lang="it-IT" sz="2000" dirty="0">
              <a:latin typeface="Constantia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508104" y="12594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72 bambini da 10 </a:t>
            </a:r>
            <a:r>
              <a:rPr lang="it-IT" dirty="0" err="1" smtClean="0"/>
              <a:t>papers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67544" y="6165304"/>
            <a:ext cx="3096344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39552" y="1556792"/>
            <a:ext cx="3096344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39552" y="1700808"/>
            <a:ext cx="3096344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39552" y="1988840"/>
            <a:ext cx="3096344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39552" y="2636912"/>
            <a:ext cx="3096344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14" name="Rettangolo 1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4" descr="ma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988840"/>
            <a:ext cx="397779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ttore 2 17"/>
          <p:cNvCxnSpPr/>
          <p:nvPr/>
        </p:nvCxnSpPr>
        <p:spPr>
          <a:xfrm>
            <a:off x="3853111" y="2060848"/>
            <a:ext cx="502865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51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721" t="10736" r="39954" b="13155"/>
          <a:stretch/>
        </p:blipFill>
        <p:spPr bwMode="auto">
          <a:xfrm>
            <a:off x="500093" y="534516"/>
            <a:ext cx="3353018" cy="56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79512" y="44624"/>
            <a:ext cx="8712968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onstantia" pitchFamily="18" charset="0"/>
              </a:rPr>
              <a:t>Connettivite Mista: Clinica</a:t>
            </a:r>
            <a:endParaRPr lang="it-IT" sz="2000" dirty="0">
              <a:latin typeface="Constantia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508104" y="12594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72 bambini da 10 </a:t>
            </a:r>
            <a:r>
              <a:rPr lang="it-IT" dirty="0" err="1" smtClean="0"/>
              <a:t>papers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67544" y="6165304"/>
            <a:ext cx="3096344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39552" y="1556792"/>
            <a:ext cx="3096344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39552" y="1700808"/>
            <a:ext cx="3096344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39552" y="1988840"/>
            <a:ext cx="3096344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39552" y="2636912"/>
            <a:ext cx="3096344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14" name="Rettangolo 1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" name="Connettore 2 17"/>
          <p:cNvCxnSpPr/>
          <p:nvPr/>
        </p:nvCxnSpPr>
        <p:spPr>
          <a:xfrm>
            <a:off x="3853111" y="2420888"/>
            <a:ext cx="502865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MCatDesk\Pictures\Cliniche\101SSCAM\SNC00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209" y="620688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ejm.org/na101/home/literatum/publisher/mms/journals/content/nejm/2010/nejm_2010.363.issue-12/nejmicm1002816/production/images/large/nejmicm1002816_f1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5512044" y="3861048"/>
            <a:ext cx="2857942" cy="212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721" t="10736" r="39954" b="13155"/>
          <a:stretch/>
        </p:blipFill>
        <p:spPr bwMode="auto">
          <a:xfrm>
            <a:off x="500093" y="534516"/>
            <a:ext cx="3353018" cy="56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79512" y="44624"/>
            <a:ext cx="8712968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onstantia" pitchFamily="18" charset="0"/>
              </a:rPr>
              <a:t>Connettivite Mista: Clinica</a:t>
            </a:r>
            <a:endParaRPr lang="it-IT" sz="2000" dirty="0">
              <a:latin typeface="Constantia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508104" y="12594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72 bambini da 10 </a:t>
            </a:r>
            <a:r>
              <a:rPr lang="it-IT" dirty="0" err="1" smtClean="0"/>
              <a:t>papers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67544" y="6165304"/>
            <a:ext cx="3096344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39552" y="1556792"/>
            <a:ext cx="3096344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39552" y="1700808"/>
            <a:ext cx="3096344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39552" y="1916832"/>
            <a:ext cx="3096344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39552" y="2636912"/>
            <a:ext cx="3096344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14" name="Rettangolo 1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" name="Connettore 2 17"/>
          <p:cNvCxnSpPr/>
          <p:nvPr/>
        </p:nvCxnSpPr>
        <p:spPr>
          <a:xfrm>
            <a:off x="3873926" y="1772816"/>
            <a:ext cx="502865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encrypted-tbn3.gstatic.com/images?q=tbn:ANd9GcSdtIsoKN3pF2BDWdnvg3wGxM0mlCmzQ29AqHgwbcPyUoTFKwdbn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3025" y="1045294"/>
            <a:ext cx="2932818" cy="19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34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721" t="10736" r="39954" b="13155"/>
          <a:stretch/>
        </p:blipFill>
        <p:spPr bwMode="auto">
          <a:xfrm>
            <a:off x="500093" y="534516"/>
            <a:ext cx="3353018" cy="56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79512" y="44624"/>
            <a:ext cx="8712968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onstantia" pitchFamily="18" charset="0"/>
              </a:rPr>
              <a:t>Connettivite Mista: Clinica</a:t>
            </a:r>
            <a:endParaRPr lang="it-IT" sz="2000" dirty="0">
              <a:latin typeface="Constantia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508104" y="12594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72 bambini da 10 </a:t>
            </a:r>
            <a:r>
              <a:rPr lang="it-IT" dirty="0" err="1" smtClean="0"/>
              <a:t>papers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67544" y="6165304"/>
            <a:ext cx="3096344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39552" y="1556792"/>
            <a:ext cx="3096344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39552" y="1700808"/>
            <a:ext cx="3096344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39552" y="1916832"/>
            <a:ext cx="3096344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39552" y="2636912"/>
            <a:ext cx="3096344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14" name="Rettangolo 1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" name="Connettore 2 17"/>
          <p:cNvCxnSpPr/>
          <p:nvPr/>
        </p:nvCxnSpPr>
        <p:spPr>
          <a:xfrm>
            <a:off x="3873926" y="2060848"/>
            <a:ext cx="502865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Users\MCatDesk\Pictures\Cliniche\100SSCAM\SNC00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019" y="119675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4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260648"/>
            <a:ext cx="8712968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onstantia" pitchFamily="18" charset="0"/>
              </a:rPr>
              <a:t>Connettivite Mista: Evoluzione</a:t>
            </a:r>
            <a:endParaRPr lang="it-IT" sz="2000" dirty="0">
              <a:latin typeface="Constantia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0" y="6201308"/>
            <a:ext cx="9158163" cy="684076"/>
            <a:chOff x="0" y="6201308"/>
            <a:chExt cx="9158163" cy="684076"/>
          </a:xfrm>
        </p:grpSpPr>
        <p:sp>
          <p:nvSpPr>
            <p:cNvPr id="4" name="Rettangolo 3"/>
            <p:cNvSpPr/>
            <p:nvPr/>
          </p:nvSpPr>
          <p:spPr>
            <a:xfrm>
              <a:off x="0" y="6201308"/>
              <a:ext cx="9144000" cy="65669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52" name="Picture 4" descr="C:\Users\MCatDesk\Google Drive\LogoColora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37312"/>
              <a:ext cx="612068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9" t="6826" r="4284" b="13022"/>
            <a:stretch/>
          </p:blipFill>
          <p:spPr bwMode="auto">
            <a:xfrm>
              <a:off x="8172400" y="6218804"/>
              <a:ext cx="985763" cy="66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3172" t="14126" r="21029" b="45555"/>
          <a:stretch/>
        </p:blipFill>
        <p:spPr bwMode="auto">
          <a:xfrm>
            <a:off x="1615736" y="1412776"/>
            <a:ext cx="57285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771800" y="8367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fw</a:t>
            </a:r>
            <a:r>
              <a:rPr lang="it-IT" dirty="0" smtClean="0"/>
              <a:t>/up 8aa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259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318</Words>
  <Application>Microsoft Office PowerPoint</Application>
  <PresentationFormat>On-screen Show (4:3)</PresentationFormat>
  <Paragraphs>76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Antinuclear antibodies (photomicrographs)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MCatProductions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MCatVAIO</dc:creator>
  <cp:lastModifiedBy>MCatVAIO</cp:lastModifiedBy>
  <cp:revision>111</cp:revision>
  <dcterms:created xsi:type="dcterms:W3CDTF">2013-05-27T08:58:52Z</dcterms:created>
  <dcterms:modified xsi:type="dcterms:W3CDTF">2013-06-01T15:35:52Z</dcterms:modified>
</cp:coreProperties>
</file>