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F6A5A"/>
        </a:fontRef>
        <a:srgbClr val="6F6A5A"/>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rgbClr val="D0D3DB"/>
          </a:solidFill>
        </a:fill>
      </a:tcStyle>
    </a:wholeTbl>
    <a:band2H>
      <a:tcTxStyle b="def" i="def"/>
      <a:tcStyle>
        <a:tcBdr/>
        <a:fill>
          <a:solidFill>
            <a:srgbClr val="E9EAEE"/>
          </a:solidFill>
        </a:fill>
      </a:tcStyle>
    </a:band2H>
    <a:firstCol>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1"/>
          </a:solidFill>
        </a:fill>
      </a:tcStyle>
    </a:firstCol>
    <a:lastRow>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381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1"/>
          </a:solidFill>
        </a:fill>
      </a:tcStyle>
    </a:lastRow>
    <a:firstRow>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381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1"/>
          </a:solidFill>
        </a:fill>
      </a:tcStyle>
    </a:firstRow>
  </a:tblStyle>
  <a:tblStyle styleId="{C7B018BB-80A7-4F77-B60F-C8B233D01FF8}" styleName="">
    <a:tblBg/>
    <a:wholeTbl>
      <a:tcTxStyle b="off" i="off">
        <a:fontRef idx="minor">
          <a:srgbClr val="6F6A5A"/>
        </a:fontRef>
        <a:srgbClr val="6F6A5A"/>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rgbClr val="E9E0CE"/>
          </a:solidFill>
        </a:fill>
      </a:tcStyle>
    </a:wholeTbl>
    <a:band2H>
      <a:tcTxStyle b="def" i="def"/>
      <a:tcStyle>
        <a:tcBdr/>
        <a:fill>
          <a:solidFill>
            <a:srgbClr val="F4F0E8"/>
          </a:solidFill>
        </a:fill>
      </a:tcStyle>
    </a:band2H>
    <a:firstCol>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3"/>
          </a:solidFill>
        </a:fill>
      </a:tcStyle>
    </a:firstCol>
    <a:lastRow>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381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3"/>
          </a:solidFill>
        </a:fill>
      </a:tcStyle>
    </a:lastRow>
    <a:firstRow>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381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3"/>
          </a:solidFill>
        </a:fill>
      </a:tcStyle>
    </a:firstRow>
  </a:tblStyle>
  <a:tblStyle styleId="{EEE7283C-3CF3-47DC-8721-378D4A62B228}" styleName="">
    <a:tblBg/>
    <a:wholeTbl>
      <a:tcTxStyle b="off" i="off">
        <a:fontRef idx="minor">
          <a:srgbClr val="6F6A5A"/>
        </a:fontRef>
        <a:srgbClr val="6F6A5A"/>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rgbClr val="D5D0D8"/>
          </a:solidFill>
        </a:fill>
      </a:tcStyle>
    </a:wholeTbl>
    <a:band2H>
      <a:tcTxStyle b="def" i="def"/>
      <a:tcStyle>
        <a:tcBdr/>
        <a:fill>
          <a:solidFill>
            <a:srgbClr val="EBE9ED"/>
          </a:solidFill>
        </a:fill>
      </a:tcStyle>
    </a:band2H>
    <a:firstCol>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6"/>
          </a:solidFill>
        </a:fill>
      </a:tcStyle>
    </a:firstCol>
    <a:lastRow>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381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6"/>
          </a:solidFill>
        </a:fill>
      </a:tcStyle>
    </a:lastRow>
    <a:firstRow>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381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chemeClr val="accent6"/>
          </a:solidFill>
        </a:fill>
      </a:tcStyle>
    </a:firstRow>
  </a:tblStyle>
  <a:tblStyle styleId="{CF821DB8-F4EB-4A41-A1BA-3FCAFE7338EE}" styleName="">
    <a:tblBg/>
    <a:wholeTbl>
      <a:tcTxStyle b="off" i="off">
        <a:fontRef idx="minor">
          <a:srgbClr val="6F6A5A"/>
        </a:fontRef>
        <a:srgbClr val="6F6A5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AE9"/>
          </a:solidFill>
        </a:fill>
      </a:tcStyle>
    </a:wholeTbl>
    <a:band2H>
      <a:tcTxStyle b="def" i="def"/>
      <a:tcStyle>
        <a:tcBdr/>
        <a:fill>
          <a:solidFill>
            <a:srgbClr val="152A6F"/>
          </a:solidFill>
        </a:fill>
      </a:tcStyle>
    </a:band2H>
    <a:firstCol>
      <a:tcTxStyle b="on" i="off">
        <a:fontRef idx="minor">
          <a:srgbClr val="152A6F"/>
        </a:fontRef>
        <a:srgbClr val="152A6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6F6A5A"/>
        </a:fontRef>
        <a:srgbClr val="6F6A5A"/>
      </a:tcTxStyle>
      <a:tcStyle>
        <a:tcBdr>
          <a:left>
            <a:ln w="12700" cap="flat">
              <a:noFill/>
              <a:miter lim="400000"/>
            </a:ln>
          </a:left>
          <a:right>
            <a:ln w="12700" cap="flat">
              <a:noFill/>
              <a:miter lim="400000"/>
            </a:ln>
          </a:right>
          <a:top>
            <a:ln w="50800" cap="flat">
              <a:solidFill>
                <a:srgbClr val="6F6A5A"/>
              </a:solidFill>
              <a:prstDash val="solid"/>
              <a:round/>
            </a:ln>
          </a:top>
          <a:bottom>
            <a:ln w="25400" cap="flat">
              <a:solidFill>
                <a:srgbClr val="6F6A5A"/>
              </a:solidFill>
              <a:prstDash val="solid"/>
              <a:round/>
            </a:ln>
          </a:bottom>
          <a:insideH>
            <a:ln w="12700" cap="flat">
              <a:noFill/>
              <a:miter lim="400000"/>
            </a:ln>
          </a:insideH>
          <a:insideV>
            <a:ln w="12700" cap="flat">
              <a:noFill/>
              <a:miter lim="400000"/>
            </a:ln>
          </a:insideV>
        </a:tcBdr>
        <a:fill>
          <a:solidFill>
            <a:srgbClr val="152A6F"/>
          </a:solidFill>
        </a:fill>
      </a:tcStyle>
    </a:lastRow>
    <a:firstRow>
      <a:tcTxStyle b="on" i="off">
        <a:fontRef idx="minor">
          <a:srgbClr val="152A6F"/>
        </a:fontRef>
        <a:srgbClr val="152A6F"/>
      </a:tcTxStyle>
      <a:tcStyle>
        <a:tcBdr>
          <a:left>
            <a:ln w="12700" cap="flat">
              <a:noFill/>
              <a:miter lim="400000"/>
            </a:ln>
          </a:left>
          <a:right>
            <a:ln w="12700" cap="flat">
              <a:noFill/>
              <a:miter lim="400000"/>
            </a:ln>
          </a:right>
          <a:top>
            <a:ln w="25400" cap="flat">
              <a:solidFill>
                <a:srgbClr val="6F6A5A"/>
              </a:solidFill>
              <a:prstDash val="solid"/>
              <a:round/>
            </a:ln>
          </a:top>
          <a:bottom>
            <a:ln w="25400" cap="flat">
              <a:solidFill>
                <a:srgbClr val="6F6A5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6F6A5A"/>
        </a:fontRef>
        <a:srgbClr val="6F6A5A"/>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rgbClr val="D4D3D0"/>
          </a:solidFill>
        </a:fill>
      </a:tcStyle>
    </a:wholeTbl>
    <a:band2H>
      <a:tcTxStyle b="def" i="def"/>
      <a:tcStyle>
        <a:tcBdr/>
        <a:fill>
          <a:solidFill>
            <a:srgbClr val="EBEAE9"/>
          </a:solidFill>
        </a:fill>
      </a:tcStyle>
    </a:band2H>
    <a:firstCol>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rgbClr val="6F6A5A"/>
          </a:solidFill>
        </a:fill>
      </a:tcStyle>
    </a:firstCol>
    <a:lastRow>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38100" cap="flat">
              <a:solidFill>
                <a:srgbClr val="152A6F"/>
              </a:solidFill>
              <a:prstDash val="solid"/>
              <a:round/>
            </a:ln>
          </a:top>
          <a:bottom>
            <a:ln w="127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rgbClr val="6F6A5A"/>
          </a:solidFill>
        </a:fill>
      </a:tcStyle>
    </a:lastRow>
    <a:firstRow>
      <a:tcTxStyle b="on" i="off">
        <a:fontRef idx="minor">
          <a:srgbClr val="152A6F"/>
        </a:fontRef>
        <a:srgbClr val="152A6F"/>
      </a:tcTxStyle>
      <a:tcStyle>
        <a:tcBdr>
          <a:left>
            <a:ln w="12700" cap="flat">
              <a:solidFill>
                <a:srgbClr val="152A6F"/>
              </a:solidFill>
              <a:prstDash val="solid"/>
              <a:round/>
            </a:ln>
          </a:left>
          <a:right>
            <a:ln w="12700" cap="flat">
              <a:solidFill>
                <a:srgbClr val="152A6F"/>
              </a:solidFill>
              <a:prstDash val="solid"/>
              <a:round/>
            </a:ln>
          </a:right>
          <a:top>
            <a:ln w="12700" cap="flat">
              <a:solidFill>
                <a:srgbClr val="152A6F"/>
              </a:solidFill>
              <a:prstDash val="solid"/>
              <a:round/>
            </a:ln>
          </a:top>
          <a:bottom>
            <a:ln w="38100" cap="flat">
              <a:solidFill>
                <a:srgbClr val="152A6F"/>
              </a:solidFill>
              <a:prstDash val="solid"/>
              <a:round/>
            </a:ln>
          </a:bottom>
          <a:insideH>
            <a:ln w="12700" cap="flat">
              <a:solidFill>
                <a:srgbClr val="152A6F"/>
              </a:solidFill>
              <a:prstDash val="solid"/>
              <a:round/>
            </a:ln>
          </a:insideH>
          <a:insideV>
            <a:ln w="12700" cap="flat">
              <a:solidFill>
                <a:srgbClr val="152A6F"/>
              </a:solidFill>
              <a:prstDash val="solid"/>
              <a:round/>
            </a:ln>
          </a:insideV>
        </a:tcBdr>
        <a:fill>
          <a:solidFill>
            <a:srgbClr val="6F6A5A"/>
          </a:solidFill>
        </a:fill>
      </a:tcStyle>
    </a:firstRow>
  </a:tblStyle>
  <a:tblStyle styleId="{2708684C-4D16-4618-839F-0558EEFCDFE6}" styleName="">
    <a:tblBg/>
    <a:wholeTbl>
      <a:tcTxStyle b="off" i="off">
        <a:fontRef idx="minor">
          <a:srgbClr val="6F6A5A"/>
        </a:fontRef>
        <a:srgbClr val="6F6A5A"/>
      </a:tcTxStyle>
      <a:tcStyle>
        <a:tcBdr>
          <a:left>
            <a:ln w="12700" cap="flat">
              <a:solidFill>
                <a:srgbClr val="6F6A5A"/>
              </a:solidFill>
              <a:prstDash val="solid"/>
              <a:round/>
            </a:ln>
          </a:left>
          <a:right>
            <a:ln w="12700" cap="flat">
              <a:solidFill>
                <a:srgbClr val="6F6A5A"/>
              </a:solidFill>
              <a:prstDash val="solid"/>
              <a:round/>
            </a:ln>
          </a:right>
          <a:top>
            <a:ln w="12700" cap="flat">
              <a:solidFill>
                <a:srgbClr val="6F6A5A"/>
              </a:solidFill>
              <a:prstDash val="solid"/>
              <a:round/>
            </a:ln>
          </a:top>
          <a:bottom>
            <a:ln w="12700" cap="flat">
              <a:solidFill>
                <a:srgbClr val="6F6A5A"/>
              </a:solidFill>
              <a:prstDash val="solid"/>
              <a:round/>
            </a:ln>
          </a:bottom>
          <a:insideH>
            <a:ln w="12700" cap="flat">
              <a:solidFill>
                <a:srgbClr val="6F6A5A"/>
              </a:solidFill>
              <a:prstDash val="solid"/>
              <a:round/>
            </a:ln>
          </a:insideH>
          <a:insideV>
            <a:ln w="12700" cap="flat">
              <a:solidFill>
                <a:srgbClr val="6F6A5A"/>
              </a:solidFill>
              <a:prstDash val="solid"/>
              <a:round/>
            </a:ln>
          </a:insideV>
        </a:tcBdr>
        <a:fill>
          <a:solidFill>
            <a:srgbClr val="6F6A5A">
              <a:alpha val="20000"/>
            </a:srgbClr>
          </a:solidFill>
        </a:fill>
      </a:tcStyle>
    </a:wholeTbl>
    <a:band2H>
      <a:tcTxStyle b="def" i="def"/>
      <a:tcStyle>
        <a:tcBdr/>
        <a:fill>
          <a:solidFill>
            <a:srgbClr val="FFFFFF"/>
          </a:solidFill>
        </a:fill>
      </a:tcStyle>
    </a:band2H>
    <a:firstCol>
      <a:tcTxStyle b="on" i="off">
        <a:fontRef idx="minor">
          <a:srgbClr val="6F6A5A"/>
        </a:fontRef>
        <a:srgbClr val="6F6A5A"/>
      </a:tcTxStyle>
      <a:tcStyle>
        <a:tcBdr>
          <a:left>
            <a:ln w="12700" cap="flat">
              <a:solidFill>
                <a:srgbClr val="6F6A5A"/>
              </a:solidFill>
              <a:prstDash val="solid"/>
              <a:round/>
            </a:ln>
          </a:left>
          <a:right>
            <a:ln w="12700" cap="flat">
              <a:solidFill>
                <a:srgbClr val="6F6A5A"/>
              </a:solidFill>
              <a:prstDash val="solid"/>
              <a:round/>
            </a:ln>
          </a:right>
          <a:top>
            <a:ln w="12700" cap="flat">
              <a:solidFill>
                <a:srgbClr val="6F6A5A"/>
              </a:solidFill>
              <a:prstDash val="solid"/>
              <a:round/>
            </a:ln>
          </a:top>
          <a:bottom>
            <a:ln w="12700" cap="flat">
              <a:solidFill>
                <a:srgbClr val="6F6A5A"/>
              </a:solidFill>
              <a:prstDash val="solid"/>
              <a:round/>
            </a:ln>
          </a:bottom>
          <a:insideH>
            <a:ln w="12700" cap="flat">
              <a:solidFill>
                <a:srgbClr val="6F6A5A"/>
              </a:solidFill>
              <a:prstDash val="solid"/>
              <a:round/>
            </a:ln>
          </a:insideH>
          <a:insideV>
            <a:ln w="12700" cap="flat">
              <a:solidFill>
                <a:srgbClr val="6F6A5A"/>
              </a:solidFill>
              <a:prstDash val="solid"/>
              <a:round/>
            </a:ln>
          </a:insideV>
        </a:tcBdr>
        <a:fill>
          <a:solidFill>
            <a:srgbClr val="6F6A5A">
              <a:alpha val="20000"/>
            </a:srgbClr>
          </a:solidFill>
        </a:fill>
      </a:tcStyle>
    </a:firstCol>
    <a:lastRow>
      <a:tcTxStyle b="on" i="off">
        <a:fontRef idx="minor">
          <a:srgbClr val="6F6A5A"/>
        </a:fontRef>
        <a:srgbClr val="6F6A5A"/>
      </a:tcTxStyle>
      <a:tcStyle>
        <a:tcBdr>
          <a:left>
            <a:ln w="12700" cap="flat">
              <a:solidFill>
                <a:srgbClr val="6F6A5A"/>
              </a:solidFill>
              <a:prstDash val="solid"/>
              <a:round/>
            </a:ln>
          </a:left>
          <a:right>
            <a:ln w="12700" cap="flat">
              <a:solidFill>
                <a:srgbClr val="6F6A5A"/>
              </a:solidFill>
              <a:prstDash val="solid"/>
              <a:round/>
            </a:ln>
          </a:right>
          <a:top>
            <a:ln w="50800" cap="flat">
              <a:solidFill>
                <a:srgbClr val="6F6A5A"/>
              </a:solidFill>
              <a:prstDash val="solid"/>
              <a:round/>
            </a:ln>
          </a:top>
          <a:bottom>
            <a:ln w="12700" cap="flat">
              <a:solidFill>
                <a:srgbClr val="6F6A5A"/>
              </a:solidFill>
              <a:prstDash val="solid"/>
              <a:round/>
            </a:ln>
          </a:bottom>
          <a:insideH>
            <a:ln w="12700" cap="flat">
              <a:solidFill>
                <a:srgbClr val="6F6A5A"/>
              </a:solidFill>
              <a:prstDash val="solid"/>
              <a:round/>
            </a:ln>
          </a:insideH>
          <a:insideV>
            <a:ln w="12700" cap="flat">
              <a:solidFill>
                <a:srgbClr val="6F6A5A"/>
              </a:solidFill>
              <a:prstDash val="solid"/>
              <a:round/>
            </a:ln>
          </a:insideV>
        </a:tcBdr>
        <a:fill>
          <a:noFill/>
        </a:fill>
      </a:tcStyle>
    </a:lastRow>
    <a:firstRow>
      <a:tcTxStyle b="on" i="off">
        <a:fontRef idx="minor">
          <a:srgbClr val="6F6A5A"/>
        </a:fontRef>
        <a:srgbClr val="6F6A5A"/>
      </a:tcTxStyle>
      <a:tcStyle>
        <a:tcBdr>
          <a:left>
            <a:ln w="12700" cap="flat">
              <a:solidFill>
                <a:srgbClr val="6F6A5A"/>
              </a:solidFill>
              <a:prstDash val="solid"/>
              <a:round/>
            </a:ln>
          </a:left>
          <a:right>
            <a:ln w="12700" cap="flat">
              <a:solidFill>
                <a:srgbClr val="6F6A5A"/>
              </a:solidFill>
              <a:prstDash val="solid"/>
              <a:round/>
            </a:ln>
          </a:right>
          <a:top>
            <a:ln w="12700" cap="flat">
              <a:solidFill>
                <a:srgbClr val="6F6A5A"/>
              </a:solidFill>
              <a:prstDash val="solid"/>
              <a:round/>
            </a:ln>
          </a:top>
          <a:bottom>
            <a:ln w="25400" cap="flat">
              <a:solidFill>
                <a:srgbClr val="6F6A5A"/>
              </a:solidFill>
              <a:prstDash val="solid"/>
              <a:round/>
            </a:ln>
          </a:bottom>
          <a:insideH>
            <a:ln w="12700" cap="flat">
              <a:solidFill>
                <a:srgbClr val="6F6A5A"/>
              </a:solidFill>
              <a:prstDash val="solid"/>
              <a:round/>
            </a:ln>
          </a:insideH>
          <a:insideV>
            <a:ln w="12700" cap="flat">
              <a:solidFill>
                <a:srgbClr val="6F6A5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olo Testo"/>
          <p:cNvSpPr txBox="1"/>
          <p:nvPr>
            <p:ph type="title"/>
          </p:nvPr>
        </p:nvSpPr>
        <p:spPr>
          <a:xfrm>
            <a:off x="1016000" y="2032000"/>
            <a:ext cx="10972800" cy="32258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Titolo Testo</a:t>
            </a:r>
          </a:p>
        </p:txBody>
      </p:sp>
      <p:sp>
        <p:nvSpPr>
          <p:cNvPr id="12" name="Corpo livello uno…"/>
          <p:cNvSpPr txBox="1"/>
          <p:nvPr>
            <p:ph type="body" sz="quarter" idx="1"/>
          </p:nvPr>
        </p:nvSpPr>
        <p:spPr>
          <a:xfrm>
            <a:off x="1016000" y="5359400"/>
            <a:ext cx="10972800" cy="12319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1pPr>
            <a:lvl2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2pPr>
            <a:lvl3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3pPr>
            <a:lvl4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4pPr>
            <a:lvl5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xfrm>
            <a:off x="6299225" y="9258300"/>
            <a:ext cx="393650" cy="325858"/>
          </a:xfrm>
          <a:prstGeom prst="rect">
            <a:avLst/>
          </a:prstGeom>
        </p:spPr>
        <p:txBody>
          <a:bodyPr/>
          <a:lstStyle>
            <a:lvl1pPr>
              <a:defRPr>
                <a:solidFill>
                  <a:srgbClr val="FFFCF2"/>
                </a:solidFill>
                <a:latin typeface="Copperplate"/>
                <a:ea typeface="Copperplate"/>
                <a:cs typeface="Copperplate"/>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Corpo livello uno…"/>
          <p:cNvSpPr txBox="1"/>
          <p:nvPr>
            <p:ph type="body" sz="quarter" idx="1"/>
          </p:nvPr>
        </p:nvSpPr>
        <p:spPr>
          <a:xfrm>
            <a:off x="1270000" y="6362700"/>
            <a:ext cx="10464800" cy="596900"/>
          </a:xfrm>
          <a:prstGeom prst="rect">
            <a:avLst/>
          </a:prstGeom>
        </p:spPr>
        <p:txBody>
          <a:bodyPr anchor="t"/>
          <a:lstStyle>
            <a:lvl1pPr marL="0" indent="0" algn="ctr">
              <a:spcBef>
                <a:spcPts val="0"/>
              </a:spcBef>
              <a:buClrTx/>
              <a:buSzTx/>
              <a:buNone/>
              <a:defRPr sz="3400">
                <a:solidFill>
                  <a:srgbClr val="A29A85"/>
                </a:solidFill>
              </a:defRPr>
            </a:lvl1pPr>
            <a:lvl2pPr marL="775334" indent="-356234" algn="ctr">
              <a:spcBef>
                <a:spcPts val="0"/>
              </a:spcBef>
              <a:buClrTx/>
              <a:defRPr sz="3400">
                <a:solidFill>
                  <a:srgbClr val="A29A85"/>
                </a:solidFill>
              </a:defRPr>
            </a:lvl2pPr>
            <a:lvl3pPr marL="1118235" indent="-356234" algn="ctr">
              <a:spcBef>
                <a:spcPts val="0"/>
              </a:spcBef>
              <a:buClrTx/>
              <a:defRPr sz="3400">
                <a:solidFill>
                  <a:srgbClr val="A29A85"/>
                </a:solidFill>
              </a:defRPr>
            </a:lvl3pPr>
            <a:lvl4pPr marL="1499235" indent="-356235" algn="ctr">
              <a:spcBef>
                <a:spcPts val="0"/>
              </a:spcBef>
              <a:buClrTx/>
              <a:defRPr sz="3400">
                <a:solidFill>
                  <a:srgbClr val="A29A85"/>
                </a:solidFill>
              </a:defRPr>
            </a:lvl4pPr>
            <a:lvl5pPr marL="1880235" indent="-356235" algn="ctr">
              <a:spcBef>
                <a:spcPts val="0"/>
              </a:spcBef>
              <a:buClrTx/>
              <a:defRPr sz="3400">
                <a:solidFill>
                  <a:srgbClr val="A29A85"/>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94" name="“Type a quote here.”"/>
          <p:cNvSpPr txBox="1"/>
          <p:nvPr>
            <p:ph type="body" sz="quarter" idx="13"/>
          </p:nvPr>
        </p:nvSpPr>
        <p:spPr>
          <a:xfrm>
            <a:off x="1270000" y="4210050"/>
            <a:ext cx="10464800" cy="800100"/>
          </a:xfrm>
          <a:prstGeom prst="rect">
            <a:avLst/>
          </a:prstGeom>
        </p:spPr>
        <p:txBody>
          <a:bodyPr/>
          <a:lstStyle/>
          <a:p>
            <a:pPr/>
          </a:p>
        </p:txBody>
      </p:sp>
      <p:sp>
        <p:nvSpPr>
          <p:cNvPr id="9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magin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magine"/>
          <p:cNvSpPr/>
          <p:nvPr>
            <p:ph type="pic" sz="half" idx="13"/>
          </p:nvPr>
        </p:nvSpPr>
        <p:spPr>
          <a:xfrm>
            <a:off x="2819400" y="1257300"/>
            <a:ext cx="7366000" cy="5372100"/>
          </a:xfrm>
          <a:prstGeom prst="rect">
            <a:avLst/>
          </a:prstGeom>
        </p:spPr>
        <p:txBody>
          <a:bodyPr lIns="91439" tIns="45719" rIns="91439" bIns="45719" anchor="t">
            <a:noAutofit/>
          </a:bodyPr>
          <a:lstStyle/>
          <a:p>
            <a:pPr/>
          </a:p>
        </p:txBody>
      </p:sp>
      <p:sp>
        <p:nvSpPr>
          <p:cNvPr id="21" name="Titolo Testo"/>
          <p:cNvSpPr txBox="1"/>
          <p:nvPr>
            <p:ph type="title"/>
          </p:nvPr>
        </p:nvSpPr>
        <p:spPr>
          <a:xfrm>
            <a:off x="1028700" y="6743700"/>
            <a:ext cx="10972800" cy="15240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Titolo Testo</a:t>
            </a:r>
          </a:p>
        </p:txBody>
      </p:sp>
      <p:sp>
        <p:nvSpPr>
          <p:cNvPr id="22" name="Corpo livello uno…"/>
          <p:cNvSpPr txBox="1"/>
          <p:nvPr>
            <p:ph type="body" sz="quarter" idx="1"/>
          </p:nvPr>
        </p:nvSpPr>
        <p:spPr>
          <a:xfrm>
            <a:off x="1028700" y="8255000"/>
            <a:ext cx="10972800" cy="11938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1pPr>
            <a:lvl2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2pPr>
            <a:lvl3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3pPr>
            <a:lvl4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4pPr>
            <a:lvl5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xfrm>
            <a:off x="6299225" y="9258300"/>
            <a:ext cx="393650" cy="325858"/>
          </a:xfrm>
          <a:prstGeom prst="rect">
            <a:avLst/>
          </a:prstGeom>
        </p:spPr>
        <p:txBody>
          <a:bodyPr/>
          <a:lstStyle>
            <a:lvl1pPr>
              <a:defRPr>
                <a:solidFill>
                  <a:srgbClr val="FFFCF2"/>
                </a:solidFill>
                <a:latin typeface="Copperplate"/>
                <a:ea typeface="Copperplate"/>
                <a:cs typeface="Copperplate"/>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olo Testo"/>
          <p:cNvSpPr txBox="1"/>
          <p:nvPr>
            <p:ph type="title"/>
          </p:nvPr>
        </p:nvSpPr>
        <p:spPr>
          <a:xfrm>
            <a:off x="1016000" y="3263900"/>
            <a:ext cx="10972800" cy="3225800"/>
          </a:xfrm>
          <a:prstGeom prst="rect">
            <a:avLst/>
          </a:prstGeom>
        </p:spPr>
        <p:txBody>
          <a:bodyPr/>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Titolo Testo</a:t>
            </a:r>
          </a:p>
        </p:txBody>
      </p:sp>
      <p:sp>
        <p:nvSpPr>
          <p:cNvPr id="31" name="Numero diapositiva"/>
          <p:cNvSpPr txBox="1"/>
          <p:nvPr>
            <p:ph type="sldNum" sz="quarter" idx="2"/>
          </p:nvPr>
        </p:nvSpPr>
        <p:spPr>
          <a:xfrm>
            <a:off x="6299225" y="9258300"/>
            <a:ext cx="393650" cy="325858"/>
          </a:xfrm>
          <a:prstGeom prst="rect">
            <a:avLst/>
          </a:prstGeom>
        </p:spPr>
        <p:txBody>
          <a:bodyPr/>
          <a:lstStyle>
            <a:lvl1pPr>
              <a:defRPr>
                <a:solidFill>
                  <a:srgbClr val="FFFCF2"/>
                </a:solidFill>
                <a:latin typeface="Copperplate"/>
                <a:ea typeface="Copperplate"/>
                <a:cs typeface="Copperplate"/>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magine"/>
          <p:cNvSpPr/>
          <p:nvPr>
            <p:ph type="pic" sz="quarter" idx="13"/>
          </p:nvPr>
        </p:nvSpPr>
        <p:spPr>
          <a:xfrm>
            <a:off x="7664450" y="2044700"/>
            <a:ext cx="4267200" cy="5638800"/>
          </a:xfrm>
          <a:prstGeom prst="rect">
            <a:avLst/>
          </a:prstGeom>
        </p:spPr>
        <p:txBody>
          <a:bodyPr lIns="91439" tIns="45719" rIns="91439" bIns="45719" anchor="t">
            <a:noAutofit/>
          </a:bodyPr>
          <a:lstStyle/>
          <a:p>
            <a:pPr/>
          </a:p>
        </p:txBody>
      </p:sp>
      <p:sp>
        <p:nvSpPr>
          <p:cNvPr id="39" name="Titolo Testo"/>
          <p:cNvSpPr txBox="1"/>
          <p:nvPr>
            <p:ph type="title"/>
          </p:nvPr>
        </p:nvSpPr>
        <p:spPr>
          <a:xfrm>
            <a:off x="762000" y="2311400"/>
            <a:ext cx="6324600" cy="31877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Titolo Testo</a:t>
            </a:r>
          </a:p>
        </p:txBody>
      </p:sp>
      <p:sp>
        <p:nvSpPr>
          <p:cNvPr id="40" name="Corpo livello uno…"/>
          <p:cNvSpPr txBox="1"/>
          <p:nvPr>
            <p:ph type="body" sz="quarter" idx="1"/>
          </p:nvPr>
        </p:nvSpPr>
        <p:spPr>
          <a:xfrm>
            <a:off x="762000" y="5626100"/>
            <a:ext cx="6324600" cy="32385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1pPr>
            <a:lvl2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2pPr>
            <a:lvl3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3pPr>
            <a:lvl4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4pPr>
            <a:lvl5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Copperplate"/>
                <a:ea typeface="Copperplate"/>
                <a:cs typeface="Copperplate"/>
                <a:sym typeface="Copperpl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xfrm>
            <a:off x="6299225" y="9258300"/>
            <a:ext cx="393650" cy="325858"/>
          </a:xfrm>
          <a:prstGeom prst="rect">
            <a:avLst/>
          </a:prstGeom>
        </p:spPr>
        <p:txBody>
          <a:bodyPr/>
          <a:lstStyle>
            <a:lvl1pPr>
              <a:defRPr>
                <a:solidFill>
                  <a:srgbClr val="FFFCF2"/>
                </a:solidFill>
                <a:latin typeface="Copperplate"/>
                <a:ea typeface="Copperplate"/>
                <a:cs typeface="Copperplate"/>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olo Testo"/>
          <p:cNvSpPr txBox="1"/>
          <p:nvPr>
            <p:ph type="title"/>
          </p:nvPr>
        </p:nvSpPr>
        <p:spPr>
          <a:xfrm>
            <a:off x="1016000" y="546100"/>
            <a:ext cx="10972800" cy="1854200"/>
          </a:xfrm>
          <a:prstGeom prst="rect">
            <a:avLst/>
          </a:prstGeom>
        </p:spPr>
        <p:txBody>
          <a:bodyPr/>
          <a:lstStyle/>
          <a:p>
            <a:pPr/>
            <a:r>
              <a:t>Titolo Testo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olo Testo"/>
          <p:cNvSpPr txBox="1"/>
          <p:nvPr>
            <p:ph type="title"/>
          </p:nvPr>
        </p:nvSpPr>
        <p:spPr>
          <a:xfrm>
            <a:off x="1016000" y="546100"/>
            <a:ext cx="10972800" cy="1854200"/>
          </a:xfrm>
          <a:prstGeom prst="rect">
            <a:avLst/>
          </a:prstGeom>
        </p:spPr>
        <p:txBody>
          <a:bodyPr/>
          <a:lstStyle/>
          <a:p>
            <a:pPr/>
            <a:r>
              <a:t>Titolo Testo</a:t>
            </a:r>
          </a:p>
        </p:txBody>
      </p:sp>
      <p:sp>
        <p:nvSpPr>
          <p:cNvPr id="57" name="Corpo livello uno…"/>
          <p:cNvSpPr txBox="1"/>
          <p:nvPr>
            <p:ph type="body" idx="1"/>
          </p:nvPr>
        </p:nvSpPr>
        <p:spPr>
          <a:xfrm>
            <a:off x="1016000" y="2768600"/>
            <a:ext cx="10972800" cy="57150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magine"/>
          <p:cNvSpPr/>
          <p:nvPr>
            <p:ph type="pic" sz="quarter" idx="13"/>
          </p:nvPr>
        </p:nvSpPr>
        <p:spPr>
          <a:xfrm>
            <a:off x="7410450" y="2806700"/>
            <a:ext cx="4267200" cy="5638800"/>
          </a:xfrm>
          <a:prstGeom prst="rect">
            <a:avLst/>
          </a:prstGeom>
        </p:spPr>
        <p:txBody>
          <a:bodyPr lIns="91439" tIns="45719" rIns="91439" bIns="45719" anchor="t">
            <a:noAutofit/>
          </a:bodyPr>
          <a:lstStyle/>
          <a:p>
            <a:pPr/>
          </a:p>
        </p:txBody>
      </p:sp>
      <p:sp>
        <p:nvSpPr>
          <p:cNvPr id="66" name="Titolo Testo"/>
          <p:cNvSpPr txBox="1"/>
          <p:nvPr>
            <p:ph type="title"/>
          </p:nvPr>
        </p:nvSpPr>
        <p:spPr>
          <a:xfrm>
            <a:off x="1016000" y="546100"/>
            <a:ext cx="10972800" cy="1854200"/>
          </a:xfrm>
          <a:prstGeom prst="rect">
            <a:avLst/>
          </a:prstGeom>
        </p:spPr>
        <p:txBody>
          <a:bodyPr/>
          <a:lstStyle/>
          <a:p>
            <a:pPr/>
            <a:r>
              <a:t>Titolo Testo</a:t>
            </a:r>
          </a:p>
        </p:txBody>
      </p:sp>
      <p:sp>
        <p:nvSpPr>
          <p:cNvPr id="67" name="Corpo livello uno…"/>
          <p:cNvSpPr txBox="1"/>
          <p:nvPr>
            <p:ph type="body" sz="half" idx="1"/>
          </p:nvPr>
        </p:nvSpPr>
        <p:spPr>
          <a:xfrm>
            <a:off x="1016000" y="2768600"/>
            <a:ext cx="5486400" cy="5715000"/>
          </a:xfrm>
          <a:prstGeom prst="rect">
            <a:avLst/>
          </a:prstGeom>
        </p:spPr>
        <p:txBody>
          <a:bodyPr/>
          <a:lstStyle>
            <a:lvl1pPr>
              <a:spcBef>
                <a:spcPts val="3800"/>
              </a:spcBef>
              <a:defRPr sz="3400"/>
            </a:lvl1pPr>
            <a:lvl2pPr>
              <a:spcBef>
                <a:spcPts val="3800"/>
              </a:spcBef>
              <a:defRPr sz="3400"/>
            </a:lvl2pPr>
            <a:lvl3pPr>
              <a:spcBef>
                <a:spcPts val="3800"/>
              </a:spcBef>
              <a:defRPr sz="3400"/>
            </a:lvl3pPr>
            <a:lvl4pPr marL="1625600">
              <a:spcBef>
                <a:spcPts val="3800"/>
              </a:spcBef>
              <a:defRPr sz="3400"/>
            </a:lvl4pPr>
            <a:lvl5pPr marL="2070100">
              <a:spcBef>
                <a:spcPts val="3800"/>
              </a:spcBef>
              <a:defRPr sz="34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magine"/>
          <p:cNvSpPr/>
          <p:nvPr>
            <p:ph type="pic" sz="quarter" idx="13"/>
          </p:nvPr>
        </p:nvSpPr>
        <p:spPr>
          <a:xfrm>
            <a:off x="7394350" y="4637752"/>
            <a:ext cx="4686304" cy="4152903"/>
          </a:xfrm>
          <a:prstGeom prst="rect">
            <a:avLst/>
          </a:prstGeom>
        </p:spPr>
        <p:txBody>
          <a:bodyPr lIns="91439" tIns="45719" rIns="91439" bIns="45719" anchor="t">
            <a:noAutofit/>
          </a:bodyPr>
          <a:lstStyle/>
          <a:p>
            <a:pPr/>
          </a:p>
        </p:txBody>
      </p:sp>
      <p:sp>
        <p:nvSpPr>
          <p:cNvPr id="84" name="Immagine"/>
          <p:cNvSpPr/>
          <p:nvPr>
            <p:ph type="pic" sz="quarter" idx="14"/>
          </p:nvPr>
        </p:nvSpPr>
        <p:spPr>
          <a:xfrm>
            <a:off x="7394350" y="927100"/>
            <a:ext cx="4686304" cy="2857500"/>
          </a:xfrm>
          <a:prstGeom prst="rect">
            <a:avLst/>
          </a:prstGeom>
        </p:spPr>
        <p:txBody>
          <a:bodyPr lIns="91439" tIns="45719" rIns="91439" bIns="45719" anchor="t">
            <a:noAutofit/>
          </a:bodyPr>
          <a:lstStyle/>
          <a:p>
            <a:pPr/>
          </a:p>
        </p:txBody>
      </p:sp>
      <p:sp>
        <p:nvSpPr>
          <p:cNvPr id="85" name="Immagine"/>
          <p:cNvSpPr/>
          <p:nvPr>
            <p:ph type="pic" sz="half" idx="15"/>
          </p:nvPr>
        </p:nvSpPr>
        <p:spPr>
          <a:xfrm>
            <a:off x="914400" y="927100"/>
            <a:ext cx="5626100" cy="7861300"/>
          </a:xfrm>
          <a:prstGeom prst="rect">
            <a:avLst/>
          </a:prstGeom>
        </p:spPr>
        <p:txBody>
          <a:bodyPr lIns="91439" tIns="45719" rIns="91439" bIns="45719" anchor="t">
            <a:noAutofit/>
          </a:bodyPr>
          <a:lstStyle/>
          <a:p>
            <a:pPr/>
          </a:p>
        </p:txBody>
      </p:sp>
      <p:sp>
        <p:nvSpPr>
          <p:cNvPr id="86" name="Numero diapositiva"/>
          <p:cNvSpPr txBox="1"/>
          <p:nvPr>
            <p:ph type="sldNum" sz="quarter" idx="2"/>
          </p:nvPr>
        </p:nvSpPr>
        <p:spPr>
          <a:xfrm>
            <a:off x="6324599" y="9004300"/>
            <a:ext cx="342901" cy="36830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Corpo livello uno…"/>
          <p:cNvSpPr txBox="1"/>
          <p:nvPr>
            <p:ph type="body" idx="1"/>
          </p:nvPr>
        </p:nvSpPr>
        <p:spPr>
          <a:xfrm>
            <a:off x="1016000" y="1270000"/>
            <a:ext cx="10972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3" name="Titolo Testo"/>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4" name="Numero diapositiva"/>
          <p:cNvSpPr txBox="1"/>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defRPr sz="1800">
                <a:latin typeface="Cochin"/>
                <a:ea typeface="Cochin"/>
                <a:cs typeface="Cochin"/>
                <a:sym typeface="Coc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1pPr>
      <a:lvl2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2pPr>
      <a:lvl3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3pPr>
      <a:lvl4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4pPr>
      <a:lvl5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5pPr>
      <a:lvl6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6pPr>
      <a:lvl7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7pPr>
      <a:lvl8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8pPr>
      <a:lvl9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Copperplate"/>
          <a:ea typeface="Copperplate"/>
          <a:cs typeface="Copperplate"/>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19" name="Brescia, 18 dicembre 2018"/>
          <p:cNvSpPr txBox="1"/>
          <p:nvPr>
            <p:ph type="ctrTitle"/>
          </p:nvPr>
        </p:nvSpPr>
        <p:spPr>
          <a:xfrm>
            <a:off x="1016000" y="1780777"/>
            <a:ext cx="10972801" cy="1699023"/>
          </a:xfrm>
          <a:prstGeom prst="rect">
            <a:avLst/>
          </a:prstGeom>
        </p:spPr>
        <p:txBody>
          <a:bodyPr/>
          <a:lstStyle>
            <a:lvl1pPr>
              <a:defRPr sz="4000"/>
            </a:lvl1pPr>
          </a:lstStyle>
          <a:p>
            <a:pPr/>
            <a:r>
              <a:t>Brescia, 18 dicembre 2017</a:t>
            </a:r>
          </a:p>
        </p:txBody>
      </p:sp>
      <p:sp>
        <p:nvSpPr>
          <p:cNvPr id="120" name="Fare o non fare: modelli decisionali nel paziente cronico…"/>
          <p:cNvSpPr txBox="1"/>
          <p:nvPr>
            <p:ph type="subTitle" sz="quarter" idx="1"/>
          </p:nvPr>
        </p:nvSpPr>
        <p:spPr>
          <a:xfrm>
            <a:off x="1016000" y="4419600"/>
            <a:ext cx="10972800" cy="1231900"/>
          </a:xfrm>
          <a:prstGeom prst="rect">
            <a:avLst/>
          </a:prstGeom>
        </p:spPr>
        <p:txBody>
          <a:bodyPr/>
          <a:lstStyle/>
          <a:p>
            <a:pPr defTabSz="278136">
              <a:defRPr sz="2800">
                <a:solidFill>
                  <a:srgbClr val="000000"/>
                </a:solidFill>
                <a:effectLst>
                  <a:outerShdw sx="100000" sy="100000" kx="0" ky="0" algn="b" rotWithShape="0" blurRad="12700" dist="12092" dir="13500000">
                    <a:srgbClr val="424242">
                      <a:alpha val="50000"/>
                    </a:srgbClr>
                  </a:outerShdw>
                </a:effectLst>
              </a:defRPr>
            </a:pPr>
            <a:r>
              <a:t>Fare o non fare: modelli decisionali nel paziente cronico</a:t>
            </a:r>
          </a:p>
          <a:p>
            <a:pPr defTabSz="278136">
              <a:defRPr sz="2800">
                <a:solidFill>
                  <a:srgbClr val="000000"/>
                </a:solidFill>
                <a:effectLst>
                  <a:outerShdw sx="100000" sy="100000" kx="0" ky="0" algn="b" rotWithShape="0" blurRad="12700" dist="12092" dir="13500000">
                    <a:srgbClr val="424242">
                      <a:alpha val="50000"/>
                    </a:srgbClr>
                  </a:outerShdw>
                </a:effectLst>
              </a:defRPr>
            </a:pPr>
            <a:r>
              <a:t>Le considerazioni del Medico di Medicina Generale</a:t>
            </a:r>
          </a:p>
        </p:txBody>
      </p:sp>
      <p:sp>
        <p:nvSpPr>
          <p:cNvPr id="121" name="dott. E.B. Micillo…"/>
          <p:cNvSpPr txBox="1"/>
          <p:nvPr/>
        </p:nvSpPr>
        <p:spPr>
          <a:xfrm>
            <a:off x="6356103" y="7454899"/>
            <a:ext cx="5629373"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900">
                <a:solidFill>
                  <a:srgbClr val="D6D6D6"/>
                </a:solidFill>
                <a:latin typeface="Garamond"/>
                <a:ea typeface="Garamond"/>
                <a:cs typeface="Garamond"/>
                <a:sym typeface="Garamond"/>
              </a:defRPr>
            </a:pPr>
            <a:r>
              <a:t>dott. E.B. Micillo</a:t>
            </a:r>
          </a:p>
          <a:p>
            <a:pPr>
              <a:defRPr sz="2900">
                <a:solidFill>
                  <a:srgbClr val="D6D6D6"/>
                </a:solidFill>
                <a:latin typeface="Garamond"/>
                <a:ea typeface="Garamond"/>
                <a:cs typeface="Garamond"/>
                <a:sym typeface="Garamond"/>
              </a:defRPr>
            </a:pPr>
            <a:r>
              <a:t>Hyppocratis Discipulus in Ripa Benaci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Titolo"/>
          <p:cNvSpPr txBox="1"/>
          <p:nvPr>
            <p:ph type="title"/>
          </p:nvPr>
        </p:nvSpPr>
        <p:spPr>
          <a:xfrm>
            <a:off x="2512391" y="457200"/>
            <a:ext cx="7980018" cy="921595"/>
          </a:xfrm>
          <a:prstGeom prst="rect">
            <a:avLst/>
          </a:prstGeom>
        </p:spPr>
        <p:txBody>
          <a:bodyPr/>
          <a:lstStyle>
            <a:lvl1pPr defTabSz="346663">
              <a:defRPr sz="4600">
                <a:solidFill>
                  <a:srgbClr val="0096FF"/>
                </a:solidFill>
              </a:defRPr>
            </a:lvl1pPr>
          </a:lstStyle>
          <a:p>
            <a:pPr/>
            <a:r>
              <a:t>Brescia, 18 dicembre 2017</a:t>
            </a:r>
          </a:p>
        </p:txBody>
      </p:sp>
      <p:sp>
        <p:nvSpPr>
          <p:cNvPr id="161" name="Limiti delle attuali modalità di inquadramento e di gestione del “Paziente ADI”:…"/>
          <p:cNvSpPr txBox="1"/>
          <p:nvPr>
            <p:ph type="body" idx="1"/>
          </p:nvPr>
        </p:nvSpPr>
        <p:spPr>
          <a:xfrm>
            <a:off x="1016000" y="1618306"/>
            <a:ext cx="10972801" cy="6865295"/>
          </a:xfrm>
          <a:prstGeom prst="rect">
            <a:avLst/>
          </a:prstGeom>
        </p:spPr>
        <p:txBody>
          <a:bodyPr/>
          <a:lstStyle/>
          <a:p>
            <a:pPr marL="305943" indent="-305943" defTabSz="426466">
              <a:spcBef>
                <a:spcPts val="2100"/>
              </a:spcBef>
              <a:defRPr b="1" sz="2900">
                <a:solidFill>
                  <a:srgbClr val="000000"/>
                </a:solidFill>
              </a:defRPr>
            </a:pPr>
            <a:r>
              <a:t>Limiti delle attuali modalità di inquadramento e di gestione del “Paziente ADI”:</a:t>
            </a:r>
          </a:p>
          <a:p>
            <a:pPr marL="290762" indent="-290762" defTabSz="426466">
              <a:spcBef>
                <a:spcPts val="2100"/>
              </a:spcBef>
              <a:buSzPct val="60000"/>
              <a:buBlip>
                <a:blip r:embed="rId2"/>
              </a:buBlip>
              <a:defRPr sz="2900">
                <a:solidFill>
                  <a:srgbClr val="000000"/>
                </a:solidFill>
              </a:defRPr>
            </a:pPr>
            <a:r>
              <a:t>Non uniformità  con conseguente impossibilità a riprodurre e confrontare i modelli di presa in carico (talvolta differenze importanti anche tra Distretti della stessa ATS)</a:t>
            </a:r>
          </a:p>
          <a:p>
            <a:pPr marL="290762" indent="-290762" defTabSz="426466">
              <a:spcBef>
                <a:spcPts val="2100"/>
              </a:spcBef>
              <a:buSzPct val="60000"/>
              <a:buBlip>
                <a:blip r:embed="rId2"/>
              </a:buBlip>
              <a:defRPr sz="2900">
                <a:solidFill>
                  <a:srgbClr val="000000"/>
                </a:solidFill>
              </a:defRPr>
            </a:pPr>
            <a:r>
              <a:t>Non uniformità nell’interazione tra servizi forniti dall’ATS e quelli Comunali</a:t>
            </a:r>
          </a:p>
          <a:p>
            <a:pPr marL="290762" indent="-290762" defTabSz="426466">
              <a:spcBef>
                <a:spcPts val="2100"/>
              </a:spcBef>
              <a:buSzPct val="60000"/>
              <a:buBlip>
                <a:blip r:embed="rId2"/>
              </a:buBlip>
              <a:defRPr sz="2900">
                <a:solidFill>
                  <a:srgbClr val="000000"/>
                </a:solidFill>
              </a:defRPr>
            </a:pPr>
            <a:r>
              <a:t>ossia : regole centrali declinate in modo non omogeneo nelle varie realtà locali contribuiscono a rendere meno governabile tutto il sistema, riducendo le sicurezze per gli operatori e per gli Utenti</a:t>
            </a:r>
          </a:p>
          <a:p>
            <a:pPr marL="0" indent="0" defTabSz="426466">
              <a:spcBef>
                <a:spcPts val="2100"/>
              </a:spcBef>
              <a:buSzTx/>
              <a:buNone/>
              <a:defRPr i="1" sz="1800">
                <a:solidFill>
                  <a:srgbClr val="000000"/>
                </a:solidFill>
              </a:defRPr>
            </a:pPr>
            <a:r>
              <a:t>(da un lavoro di Fabrizio Giunco per “Lombardiasociale”. 2016)</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Titolo"/>
          <p:cNvSpPr txBox="1"/>
          <p:nvPr>
            <p:ph type="title"/>
          </p:nvPr>
        </p:nvSpPr>
        <p:spPr>
          <a:xfrm>
            <a:off x="1016000" y="546098"/>
            <a:ext cx="10972800" cy="683373"/>
          </a:xfrm>
          <a:prstGeom prst="rect">
            <a:avLst/>
          </a:prstGeom>
        </p:spPr>
        <p:txBody>
          <a:bodyPr/>
          <a:lstStyle>
            <a:lvl1pPr defTabSz="336616">
              <a:defRPr sz="4400">
                <a:solidFill>
                  <a:srgbClr val="0096FF"/>
                </a:solidFill>
              </a:defRPr>
            </a:lvl1pPr>
          </a:lstStyle>
          <a:p>
            <a:pPr/>
            <a:r>
              <a:t>Brescia, 18 dicembre 2017</a:t>
            </a:r>
          </a:p>
        </p:txBody>
      </p:sp>
      <p:sp>
        <p:nvSpPr>
          <p:cNvPr id="164" name="L’elaborazione dei dati da parte della Regione Lombardia per la presa in carico del cronico (PIC) mette in evidenza che:…"/>
          <p:cNvSpPr txBox="1"/>
          <p:nvPr>
            <p:ph type="body" idx="1"/>
          </p:nvPr>
        </p:nvSpPr>
        <p:spPr>
          <a:xfrm>
            <a:off x="1016000" y="1651248"/>
            <a:ext cx="10972800" cy="7598818"/>
          </a:xfrm>
          <a:prstGeom prst="rect">
            <a:avLst/>
          </a:prstGeom>
          <a:gradFill>
            <a:gsLst>
              <a:gs pos="0">
                <a:srgbClr val="E1DDC8"/>
              </a:gs>
              <a:gs pos="100000">
                <a:srgbClr val="DBD6C3"/>
              </a:gs>
            </a:gsLst>
            <a:lin ang="5400000"/>
          </a:gradFill>
          <a:effectLst>
            <a:outerShdw sx="100000" sy="100000" kx="0" ky="0" algn="b" rotWithShape="0" blurRad="38100" dist="12700" dir="5400000">
              <a:srgbClr val="424242">
                <a:alpha val="40000"/>
              </a:srgbClr>
            </a:outerShdw>
          </a:effectLst>
        </p:spPr>
        <p:txBody>
          <a:bodyPr/>
          <a:lstStyle/>
          <a:p>
            <a:pPr marL="0" indent="0" algn="ctr">
              <a:spcBef>
                <a:spcPts val="0"/>
              </a:spcBef>
              <a:buSzTx/>
              <a:buNone/>
              <a:defRPr sz="3700">
                <a:solidFill>
                  <a:srgbClr val="000000"/>
                </a:solidFill>
                <a:latin typeface="Baskerville SemiBold"/>
                <a:ea typeface="Baskerville SemiBold"/>
                <a:cs typeface="Baskerville SemiBold"/>
                <a:sym typeface="Baskerville SemiBold"/>
              </a:defRPr>
            </a:pPr>
            <a:r>
              <a:t>L’elaborazione dei dati da parte della Regione Lombardia per la presa in carico del cronico (PIC) mette in evidenza che:</a:t>
            </a:r>
          </a:p>
          <a:p>
            <a:pPr marL="0" indent="0" algn="ctr">
              <a:spcBef>
                <a:spcPts val="0"/>
              </a:spcBef>
              <a:buSzTx/>
              <a:buNone/>
              <a:defRPr>
                <a:solidFill>
                  <a:srgbClr val="000000"/>
                </a:solidFill>
                <a:latin typeface="Baskerville SemiBold"/>
                <a:ea typeface="Baskerville SemiBold"/>
                <a:cs typeface="Baskerville SemiBold"/>
                <a:sym typeface="Baskerville SemiBold"/>
              </a:defRPr>
            </a:pPr>
          </a:p>
          <a:p>
            <a:pPr marL="0" indent="0" algn="ctr">
              <a:spcBef>
                <a:spcPts val="0"/>
              </a:spcBef>
              <a:buSzTx/>
              <a:buNone/>
              <a:defRPr>
                <a:solidFill>
                  <a:srgbClr val="000000"/>
                </a:solidFill>
                <a:latin typeface="Baskerville SemiBold"/>
                <a:ea typeface="Baskerville SemiBold"/>
                <a:cs typeface="Baskerville SemiBold"/>
                <a:sym typeface="Baskerville SemiBold"/>
              </a:defRPr>
            </a:pPr>
          </a:p>
          <a:p>
            <a:pPr algn="ctr">
              <a:spcBef>
                <a:spcPts val="0"/>
              </a:spcBef>
              <a:buSzPct val="30000"/>
              <a:buBlip>
                <a:blip r:embed="rId2"/>
              </a:buBlip>
              <a:defRPr>
                <a:solidFill>
                  <a:srgbClr val="000000"/>
                </a:solidFill>
                <a:latin typeface="Baskerville SemiBold"/>
                <a:ea typeface="Baskerville SemiBold"/>
                <a:cs typeface="Baskerville SemiBold"/>
                <a:sym typeface="Baskerville SemiBold"/>
              </a:defRPr>
            </a:pPr>
            <a:r>
              <a:t>150.000 Cittadini si trovano nella 1a fascia (</a:t>
            </a:r>
            <a:r>
              <a:rPr sz="2700"/>
              <a:t>elevata fragilità con potenziale esigenza di intensa integrazione tra i servizi ospedalieri e quelli territoriali</a:t>
            </a:r>
            <a:r>
              <a:t>)</a:t>
            </a:r>
          </a:p>
          <a:p>
            <a:pPr algn="ctr">
              <a:spcBef>
                <a:spcPts val="0"/>
              </a:spcBef>
              <a:buSzPct val="30000"/>
              <a:buBlip>
                <a:blip r:embed="rId2"/>
              </a:buBlip>
              <a:defRPr sz="3900">
                <a:solidFill>
                  <a:srgbClr val="000000"/>
                </a:solidFill>
                <a:latin typeface="Baskerville SemiBold"/>
                <a:ea typeface="Baskerville SemiBold"/>
                <a:cs typeface="Baskerville SemiBold"/>
                <a:sym typeface="Baskerville SemiBold"/>
              </a:defRPr>
            </a:pPr>
            <a:r>
              <a:t>1.300.000 nella 2a fascia (fragilità intermedia )</a:t>
            </a:r>
          </a:p>
          <a:p>
            <a:pPr marL="0" indent="0" algn="ctr">
              <a:spcBef>
                <a:spcPts val="0"/>
              </a:spcBef>
              <a:buSzTx/>
              <a:buNone/>
              <a:defRPr sz="3900">
                <a:solidFill>
                  <a:srgbClr val="000000"/>
                </a:solidFill>
                <a:latin typeface="Baskerville SemiBold"/>
                <a:ea typeface="Baskerville SemiBold"/>
                <a:cs typeface="Baskerville SemiBold"/>
                <a:sym typeface="Baskerville SemiBold"/>
              </a:defRPr>
            </a:pPr>
          </a:p>
          <a:p>
            <a:pPr lvl="4" algn="just">
              <a:spcBef>
                <a:spcPts val="0"/>
              </a:spcBef>
              <a:buSzPct val="30000"/>
              <a:buBlip>
                <a:blip r:embed="rId2"/>
              </a:buBlip>
              <a:defRPr b="1" i="1">
                <a:solidFill>
                  <a:srgbClr val="000000"/>
                </a:solidFill>
              </a:defRPr>
            </a:pPr>
            <a:r>
              <a:t>Nessuna zona d’ombra?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Brescia, 18 dicembre 2017"/>
          <p:cNvSpPr txBox="1"/>
          <p:nvPr>
            <p:ph type="title"/>
          </p:nvPr>
        </p:nvSpPr>
        <p:spPr>
          <a:xfrm>
            <a:off x="3738040" y="558800"/>
            <a:ext cx="5528720" cy="686892"/>
          </a:xfrm>
          <a:prstGeom prst="rect">
            <a:avLst/>
          </a:prstGeom>
        </p:spPr>
        <p:txBody>
          <a:bodyPr/>
          <a:lstStyle>
            <a:lvl1pPr algn="l" defTabSz="268731">
              <a:lnSpc>
                <a:spcPct val="80000"/>
              </a:lnSpc>
              <a:defRPr cap="all" sz="4600">
                <a:solidFill>
                  <a:srgbClr val="34A5DA"/>
                </a:solidFill>
                <a:latin typeface="DIN Condensed"/>
                <a:ea typeface="DIN Condensed"/>
                <a:cs typeface="DIN Condensed"/>
                <a:sym typeface="DIN Condensed"/>
              </a:defRPr>
            </a:lvl1pPr>
          </a:lstStyle>
          <a:p>
            <a:pPr/>
            <a:r>
              <a:t>Brescia, 18 dicembre 2017</a:t>
            </a:r>
          </a:p>
        </p:txBody>
      </p:sp>
      <p:sp>
        <p:nvSpPr>
          <p:cNvPr id="167" name="Evidente  l’importanza di avere uno strumento che sappia valutare le modalità d’intervento ed il percorso di sostegno al soggetto fragile; possibilmente senza differenze evidenti tra un’area geografica e l’altra come talvolta accade oggi…"/>
          <p:cNvSpPr txBox="1"/>
          <p:nvPr>
            <p:ph type="body" idx="1"/>
          </p:nvPr>
        </p:nvSpPr>
        <p:spPr>
          <a:xfrm>
            <a:off x="1016000" y="1462954"/>
            <a:ext cx="10972800" cy="6827692"/>
          </a:xfrm>
          <a:prstGeom prst="rect">
            <a:avLst/>
          </a:prstGeom>
        </p:spPr>
        <p:txBody>
          <a:bodyPr/>
          <a:lstStyle/>
          <a:p>
            <a:pPr>
              <a:buSzPct val="30000"/>
              <a:buBlip>
                <a:blip r:embed="rId2"/>
              </a:buBlip>
              <a:defRPr>
                <a:solidFill>
                  <a:srgbClr val="000000"/>
                </a:solidFill>
              </a:defRPr>
            </a:pPr>
            <a:r>
              <a:t>Evidente  l’importanza di avere uno strumento che sappia valutare le modalità d’intervento ed il percorso di sostegno al soggetto fragile; possibilmente senza differenze evidenti tra un’area geografica e l’altra come talvolta accade oggi</a:t>
            </a:r>
          </a:p>
          <a:p>
            <a:pPr>
              <a:buSzPct val="30000"/>
              <a:buBlip>
                <a:blip r:embed="rId2"/>
              </a:buBlip>
              <a:defRPr>
                <a:solidFill>
                  <a:srgbClr val="000000"/>
                </a:solidFill>
              </a:defRPr>
            </a:pPr>
            <a:r>
              <a:t>Necessità della Valutazione Multi Dimensionale (VMD) che sia in grado di percepire la dimensione clinica, funzionale, cognitiva ed il contesto socio ambientale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Brescia, 18 dicembre 2017"/>
          <p:cNvSpPr txBox="1"/>
          <p:nvPr>
            <p:ph type="title"/>
          </p:nvPr>
        </p:nvSpPr>
        <p:spPr>
          <a:xfrm>
            <a:off x="3801467" y="431798"/>
            <a:ext cx="5401868" cy="796333"/>
          </a:xfrm>
          <a:prstGeom prst="rect">
            <a:avLst/>
          </a:prstGeom>
        </p:spPr>
        <p:txBody>
          <a:bodyPr/>
          <a:lstStyle>
            <a:lvl1pPr algn="l" defTabSz="274574">
              <a:lnSpc>
                <a:spcPct val="80000"/>
              </a:lnSpc>
              <a:defRPr cap="all" sz="4700">
                <a:solidFill>
                  <a:srgbClr val="34A5DA"/>
                </a:solidFill>
                <a:latin typeface="DIN Condensed"/>
                <a:ea typeface="DIN Condensed"/>
                <a:cs typeface="DIN Condensed"/>
                <a:sym typeface="DIN Condensed"/>
              </a:defRPr>
            </a:lvl1pPr>
          </a:lstStyle>
          <a:p>
            <a:pPr/>
            <a:r>
              <a:t>Brescia, 18 dicembre 2017</a:t>
            </a:r>
          </a:p>
        </p:txBody>
      </p:sp>
      <p:sp>
        <p:nvSpPr>
          <p:cNvPr id="170" name="InterRAI:…"/>
          <p:cNvSpPr txBox="1"/>
          <p:nvPr>
            <p:ph type="body" idx="1"/>
          </p:nvPr>
        </p:nvSpPr>
        <p:spPr>
          <a:xfrm>
            <a:off x="1016000" y="1270000"/>
            <a:ext cx="10972800" cy="7213600"/>
          </a:xfrm>
          <a:prstGeom prst="rect">
            <a:avLst/>
          </a:prstGeom>
        </p:spPr>
        <p:txBody>
          <a:bodyPr/>
          <a:lstStyle/>
          <a:p>
            <a:pPr marL="402335" indent="-402335" defTabSz="560830">
              <a:spcBef>
                <a:spcPts val="2800"/>
              </a:spcBef>
              <a:buSzPct val="30000"/>
              <a:buBlip>
                <a:blip r:embed="rId2"/>
              </a:buBlip>
              <a:defRPr b="1" sz="3800">
                <a:solidFill>
                  <a:srgbClr val="000000"/>
                </a:solidFill>
              </a:defRPr>
            </a:pPr>
            <a:r>
              <a:t>InterRAI</a:t>
            </a:r>
            <a:r>
              <a:rPr b="0"/>
              <a:t>:</a:t>
            </a:r>
          </a:p>
          <a:p>
            <a:pPr marL="402335" indent="-402335" defTabSz="560830">
              <a:spcBef>
                <a:spcPts val="2800"/>
              </a:spcBef>
              <a:buSzPct val="30000"/>
              <a:buBlip>
                <a:blip r:embed="rId2"/>
              </a:buBlip>
              <a:defRPr sz="3800">
                <a:solidFill>
                  <a:srgbClr val="000000"/>
                </a:solidFill>
              </a:defRPr>
            </a:pPr>
            <a:r>
              <a:t> </a:t>
            </a:r>
            <a:r>
              <a:rPr sz="3100"/>
              <a:t>protocollo di valutazione globale che implica la registrazione puntuale dello stato funzionale e delle problematiche assistenziali dell’anziano a domicilio o presso RSA </a:t>
            </a:r>
            <a:endParaRPr sz="3100"/>
          </a:p>
          <a:p>
            <a:pPr marL="331927" indent="-331927" defTabSz="560830">
              <a:spcBef>
                <a:spcPts val="2800"/>
              </a:spcBef>
              <a:buSzPct val="30000"/>
              <a:buBlip>
                <a:blip r:embed="rId2"/>
              </a:buBlip>
              <a:defRPr sz="3100">
                <a:solidFill>
                  <a:srgbClr val="000000"/>
                </a:solidFill>
              </a:defRPr>
            </a:pPr>
            <a:r>
              <a:t>comprende circa 300 item nella sua versione “integrale”</a:t>
            </a:r>
          </a:p>
          <a:p>
            <a:pPr marL="331927" indent="-331927" defTabSz="560830">
              <a:spcBef>
                <a:spcPts val="2800"/>
              </a:spcBef>
              <a:buSzPct val="30000"/>
              <a:buBlip>
                <a:blip r:embed="rId2"/>
              </a:buBlip>
              <a:defRPr sz="3100">
                <a:solidFill>
                  <a:srgbClr val="000000"/>
                </a:solidFill>
              </a:defRPr>
            </a:pPr>
            <a:r>
              <a:t>dove utilizzato ha determinato appropriatezza dei comportamenti decisionali in ambito terapeutico e dell’allocazione delle risorse sia gestionali che economiche</a:t>
            </a:r>
          </a:p>
          <a:p>
            <a:pPr marL="331927" indent="-331927" defTabSz="560830">
              <a:spcBef>
                <a:spcPts val="2800"/>
              </a:spcBef>
              <a:buSzPct val="30000"/>
              <a:buBlip>
                <a:blip r:embed="rId2"/>
              </a:buBlip>
              <a:defRPr sz="3100">
                <a:solidFill>
                  <a:srgbClr val="000000"/>
                </a:solidFill>
              </a:defRPr>
            </a:pPr>
            <a:r>
              <a:t>Nel setting della Medicina di Famiglia viene declinato nella sua variante denominata </a:t>
            </a:r>
            <a:r>
              <a:rPr b="1"/>
              <a:t>Contact Assessment (</a:t>
            </a:r>
            <a:r>
              <a:rPr b="1" i="1" sz="2200"/>
              <a:t>numero di Item più ridotto, ma comunque in grado di cogliere le informazioni strategiche per la presa in carico</a:t>
            </a:r>
            <a:r>
              <a:rPr b="1"/>
              <a: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Brescia, 18 dicembre 2017"/>
          <p:cNvSpPr txBox="1"/>
          <p:nvPr>
            <p:ph type="title"/>
          </p:nvPr>
        </p:nvSpPr>
        <p:spPr>
          <a:xfrm>
            <a:off x="2911349" y="584198"/>
            <a:ext cx="7182102" cy="676030"/>
          </a:xfrm>
          <a:prstGeom prst="rect">
            <a:avLst/>
          </a:prstGeom>
        </p:spPr>
        <p:txBody>
          <a:bodyPr/>
          <a:lstStyle>
            <a:lvl1pPr algn="l" defTabSz="257047">
              <a:lnSpc>
                <a:spcPct val="80000"/>
              </a:lnSpc>
              <a:defRPr cap="all" sz="4400">
                <a:solidFill>
                  <a:srgbClr val="34A5DA"/>
                </a:solidFill>
                <a:latin typeface="DIN Condensed"/>
                <a:ea typeface="DIN Condensed"/>
                <a:cs typeface="DIN Condensed"/>
                <a:sym typeface="DIN Condensed"/>
              </a:defRPr>
            </a:lvl1pPr>
          </a:lstStyle>
          <a:p>
            <a:pPr/>
            <a:r>
              <a:t>          Brescia, 18 dicembre 2017</a:t>
            </a:r>
          </a:p>
        </p:txBody>
      </p:sp>
      <p:sp>
        <p:nvSpPr>
          <p:cNvPr id="173" name="Riappropriarsi della capacità decisionale e delle scelte strategiche in ambito sanitario significa anche impegnarsi perché la dignità della Persona non sia subordinata al PIL o a parametri meramente di natura contabile ed economica…"/>
          <p:cNvSpPr txBox="1"/>
          <p:nvPr>
            <p:ph type="body" idx="1"/>
          </p:nvPr>
        </p:nvSpPr>
        <p:spPr>
          <a:xfrm>
            <a:off x="1016000" y="1598066"/>
            <a:ext cx="10972800" cy="6885535"/>
          </a:xfrm>
          <a:prstGeom prst="rect">
            <a:avLst/>
          </a:prstGeom>
        </p:spPr>
        <p:txBody>
          <a:bodyPr/>
          <a:lstStyle/>
          <a:p>
            <a:pPr>
              <a:buSzPct val="30000"/>
              <a:buBlip>
                <a:blip r:embed="rId2"/>
              </a:buBlip>
              <a:defRPr>
                <a:solidFill>
                  <a:srgbClr val="000000"/>
                </a:solidFill>
              </a:defRPr>
            </a:pPr>
            <a:r>
              <a:t>Riappropriarsi della capacità decisionale e delle scelte strategiche in ambito sanitario significa anche impegnarsi perché la dignità della Persona non sia subordinata al </a:t>
            </a:r>
            <a:r>
              <a:rPr b="1"/>
              <a:t>PIL</a:t>
            </a:r>
            <a:r>
              <a:t> o a parametri meramente di natura contabile ed economica </a:t>
            </a:r>
          </a:p>
          <a:p>
            <a:pPr>
              <a:buSzPct val="30000"/>
              <a:buBlip>
                <a:blip r:embed="rId2"/>
              </a:buBlip>
              <a:defRPr>
                <a:solidFill>
                  <a:srgbClr val="000000"/>
                </a:solidFill>
              </a:defRPr>
            </a:pPr>
            <a:r>
              <a:t>Saper pesare le situazioni ed erogare servizi in modo appropriato  implica anche tutelare un </a:t>
            </a:r>
            <a:r>
              <a:rPr b="1"/>
              <a:t>SSN</a:t>
            </a:r>
            <a:r>
              <a:t> che si pone ancora l’obiettivo di essere </a:t>
            </a:r>
            <a:r>
              <a:rPr b="1" i="1" u="sng"/>
              <a:t>Universalistico e Solidale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Immagine" descr="Immagine"/>
          <p:cNvPicPr>
            <a:picLocks noChangeAspect="1"/>
          </p:cNvPicPr>
          <p:nvPr>
            <p:ph type="pic" idx="13"/>
          </p:nvPr>
        </p:nvPicPr>
        <p:blipFill>
          <a:blip r:embed="rId2">
            <a:extLst/>
          </a:blip>
          <a:stretch>
            <a:fillRect/>
          </a:stretch>
        </p:blipFill>
        <p:spPr>
          <a:xfrm>
            <a:off x="7042150" y="1705817"/>
            <a:ext cx="5359402" cy="6743701"/>
          </a:xfrm>
          <a:prstGeom prst="rect">
            <a:avLst/>
          </a:prstGeom>
        </p:spPr>
      </p:pic>
      <p:sp>
        <p:nvSpPr>
          <p:cNvPr id="176" name="Brescia, 18 dicembre 2017"/>
          <p:cNvSpPr txBox="1"/>
          <p:nvPr>
            <p:ph type="title"/>
          </p:nvPr>
        </p:nvSpPr>
        <p:spPr>
          <a:xfrm>
            <a:off x="3673946" y="571498"/>
            <a:ext cx="5656908" cy="725046"/>
          </a:xfrm>
          <a:prstGeom prst="rect">
            <a:avLst/>
          </a:prstGeom>
        </p:spPr>
        <p:txBody>
          <a:bodyPr/>
          <a:lstStyle>
            <a:lvl1pPr algn="l" defTabSz="280415">
              <a:lnSpc>
                <a:spcPct val="80000"/>
              </a:lnSpc>
              <a:defRPr cap="all" sz="4800">
                <a:solidFill>
                  <a:srgbClr val="34A5DA"/>
                </a:solidFill>
                <a:latin typeface="DIN Condensed"/>
                <a:ea typeface="DIN Condensed"/>
                <a:cs typeface="DIN Condensed"/>
                <a:sym typeface="DIN Condensed"/>
              </a:defRPr>
            </a:lvl1pPr>
          </a:lstStyle>
          <a:p>
            <a:pPr/>
            <a:r>
              <a:t>Brescia, 18 dicembre 2017</a:t>
            </a:r>
          </a:p>
        </p:txBody>
      </p:sp>
      <p:sp>
        <p:nvSpPr>
          <p:cNvPr id="177" name="«Non troveremo mai un fine per la nazione né una nostra personale soddisfazione nel mero perseguimento del benessere economico, nell'ammassare senza fine beni terreni. Non possiamo misurare lo spirito nazionale sulla base dell'indice Dow-Jones, nè i successi del paese sulla base del Prodotto Interno Lordo. Il PIL comprende anche l'inquinamento dell'aria e la pubblicità delle sigarette, e le ambulanze per sgombrare le nostre autostrade dalle carneficine dei fine-settimana. Il PIL mette nel conto le serrature speciali per le nostre porte di casa, e le prigioni per coloro che cercano di forzarle. Comprende programmi televisivi che valorizzano la violenza per vendere prodotti violenti ai nostri bambini. Cresce con la produzione di napalm, missili e testate nucleari, comprende anche la ricerca per migliorare la disseminazione della peste bubbonica, si accresce con gli equipaggiamenti che la polizia usa per sedare le rivolte, e non fa che aumentare quando sulle loro ceneri si ricostruiscono i bassifondi popolari. Il PIL non tiene conto della salute delle nostre famiglie, della qualità della loro educazione o della gioia dei loro momenti di svago. Non comprende la bellezza della nostra poesia o la solidità dei valori familiari, l'intelligenza del nostro dibattere o l'onestà dei nostri pubblici dipendenti. Non tiene conto né della giustizia nei nostri tribunali, né dell'equità nei rapporti fra di noi. Il PIL non misura né la nostra arguzia né il nostro coraggio, né la nostra saggezza né la nostra conoscenza, né la nostra compassione né la devozione al nostro paese. Misura tutto, in breve, eccetto ciò che rende la vita veramente degna di essere vissuta. Può dirci tutto sull'America, ma non se possiamo essere orgogliosi di essere americani»"/>
          <p:cNvSpPr txBox="1"/>
          <p:nvPr>
            <p:ph type="body" sz="half" idx="1"/>
          </p:nvPr>
        </p:nvSpPr>
        <p:spPr>
          <a:xfrm>
            <a:off x="1016000" y="1671734"/>
            <a:ext cx="5486400" cy="6811866"/>
          </a:xfrm>
          <a:prstGeom prst="rect">
            <a:avLst/>
          </a:prstGeom>
        </p:spPr>
        <p:txBody>
          <a:bodyPr/>
          <a:lstStyle/>
          <a:p>
            <a:pPr marL="0" indent="0" defTabSz="406908">
              <a:spcBef>
                <a:spcPts val="0"/>
              </a:spcBef>
              <a:buSzTx/>
              <a:buNone/>
              <a:defRPr sz="1600">
                <a:solidFill>
                  <a:srgbClr val="222222"/>
                </a:solidFill>
                <a:latin typeface="Garamond"/>
                <a:ea typeface="Garamond"/>
                <a:cs typeface="Garamond"/>
                <a:sym typeface="Garamond"/>
              </a:defRPr>
            </a:pPr>
            <a:r>
              <a:t>«</a:t>
            </a:r>
            <a:r>
              <a:rPr b="1"/>
              <a:t>Non troveremo mai un fine per la nazione né una nostra personale soddisfazione nel mero perseguimento del benessere economico, nell'ammassare senza fine beni terreni.</a:t>
            </a:r>
            <a:r>
              <a:t> Non possiamo misurare lo spirito nazionale sulla base dell'indice Dow-Jones, nè i successi del paese sulla base del Prodotto Interno Lordo. Il PIL comprende anche l'inquinamento dell'aria e la pubblicità delle sigarette, e le ambulanze per sgombrare le nostre autostrade dalle carneficine dei fine-settimana. Il PIL mette nel conto le serrature speciali per le nostre porte di casa, e le prigioni per coloro che cercano di forzarle. Comprende programmi televisivi che valorizzano la violenza per vendere prodotti violenti ai nostri bambini. Cresce con la produzione di napalm, missili e testate nucleari, comprende anche la ricerca per migliorare la disseminazione della peste bubbonica, si accresce con gli equipaggiamenti che la polizia usa per sedare le rivolte, e non fa che aumentare quando sulle loro ceneri si ricostruiscono i bassifondi popolari. </a:t>
            </a:r>
            <a:r>
              <a:rPr b="1" u="sng"/>
              <a:t>Il PIL non tiene conto della salute delle nostre famiglie, della qualità della loro educazione o della gioia dei loro momenti di svago. Non comprende la bellezza della nostra poesia o la solidità dei valori familiari, l'intelligenza del nostro dibattere o l'onestà dei nostri pubblici dipendenti. </a:t>
            </a:r>
            <a:r>
              <a:t>Non tiene conto né della giustizia nei nostri tribunali, né dell'equità nei rapporti fra di noi. </a:t>
            </a:r>
            <a:r>
              <a:rPr b="1" u="sng"/>
              <a:t>Il PIL non misura né la nostra arguzia né il nostro coraggio, né la nostra saggezza né la nostra conoscenza, né la nostra compassione né la devozione al nostro paese. Misura tutto, in breve, eccetto ciò che rende la vita veramente degna di essere vissuta</a:t>
            </a:r>
            <a:r>
              <a:t>. Può dirci tutto sull'America, ma non se possiamo essere orgogliosi di essere americani»</a:t>
            </a:r>
          </a:p>
        </p:txBody>
      </p:sp>
      <p:sp>
        <p:nvSpPr>
          <p:cNvPr id="178" name="Università del Kansas, 18 marzo 1968"/>
          <p:cNvSpPr txBox="1"/>
          <p:nvPr/>
        </p:nvSpPr>
        <p:spPr>
          <a:xfrm>
            <a:off x="2608020" y="8743949"/>
            <a:ext cx="3877159"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1700">
                <a:solidFill>
                  <a:srgbClr val="424242"/>
                </a:solidFill>
                <a:latin typeface="Baskerville"/>
                <a:ea typeface="Baskerville"/>
                <a:cs typeface="Baskerville"/>
                <a:sym typeface="Baskerville"/>
              </a:defRPr>
            </a:lvl1pPr>
          </a:lstStyle>
          <a:p>
            <a:pPr/>
            <a:r>
              <a:t>Università del Kansas, 18 marzo 1968</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Immagine" descr="Immagine"/>
          <p:cNvPicPr>
            <a:picLocks noChangeAspect="1"/>
          </p:cNvPicPr>
          <p:nvPr>
            <p:ph type="pic" idx="13"/>
          </p:nvPr>
        </p:nvPicPr>
        <p:blipFill>
          <a:blip r:embed="rId2">
            <a:extLst/>
          </a:blip>
          <a:stretch>
            <a:fillRect/>
          </a:stretch>
        </p:blipFill>
        <p:spPr>
          <a:xfrm>
            <a:off x="7283450" y="2717800"/>
            <a:ext cx="4521200" cy="5969000"/>
          </a:xfrm>
          <a:prstGeom prst="rect">
            <a:avLst/>
          </a:prstGeom>
        </p:spPr>
      </p:pic>
      <p:sp>
        <p:nvSpPr>
          <p:cNvPr id="181" name="Brescia, 18 dicembre 2017"/>
          <p:cNvSpPr txBox="1"/>
          <p:nvPr>
            <p:ph type="title"/>
          </p:nvPr>
        </p:nvSpPr>
        <p:spPr>
          <a:xfrm>
            <a:off x="2285950" y="482600"/>
            <a:ext cx="8432900" cy="1030238"/>
          </a:xfrm>
          <a:prstGeom prst="rect">
            <a:avLst/>
          </a:prstGeom>
        </p:spPr>
        <p:txBody>
          <a:bodyPr/>
          <a:lstStyle>
            <a:lvl1pPr algn="l" defTabSz="420623">
              <a:lnSpc>
                <a:spcPct val="80000"/>
              </a:lnSpc>
              <a:defRPr cap="all" sz="7200">
                <a:solidFill>
                  <a:srgbClr val="34A5DA"/>
                </a:solidFill>
                <a:latin typeface="DIN Condensed"/>
                <a:ea typeface="DIN Condensed"/>
                <a:cs typeface="DIN Condensed"/>
                <a:sym typeface="DIN Condensed"/>
              </a:defRPr>
            </a:lvl1pPr>
          </a:lstStyle>
          <a:p>
            <a:pPr/>
            <a:r>
              <a:t>Brescia, 18 dicembre 2017</a:t>
            </a:r>
          </a:p>
        </p:txBody>
      </p:sp>
      <p:sp>
        <p:nvSpPr>
          <p:cNvPr id="182" name="Il fine di un atto medico appropriato è quello di garantire la tutela della dignità della persona, soprattutto se fragile…"/>
          <p:cNvSpPr txBox="1"/>
          <p:nvPr>
            <p:ph type="body" sz="half" idx="1"/>
          </p:nvPr>
        </p:nvSpPr>
        <p:spPr>
          <a:xfrm>
            <a:off x="1016000" y="1875432"/>
            <a:ext cx="5486400" cy="6608168"/>
          </a:xfrm>
          <a:prstGeom prst="rect">
            <a:avLst/>
          </a:prstGeom>
        </p:spPr>
        <p:txBody>
          <a:bodyPr/>
          <a:lstStyle/>
          <a:p>
            <a:pPr marL="309797" indent="-309797" defTabSz="431838">
              <a:spcBef>
                <a:spcPts val="2700"/>
              </a:spcBef>
              <a:defRPr b="1" sz="2400">
                <a:solidFill>
                  <a:srgbClr val="212121"/>
                </a:solidFill>
              </a:defRPr>
            </a:pPr>
          </a:p>
          <a:p>
            <a:pPr marL="309797" indent="-309797" defTabSz="431838">
              <a:spcBef>
                <a:spcPts val="2700"/>
              </a:spcBef>
              <a:defRPr sz="2400">
                <a:solidFill>
                  <a:srgbClr val="212121"/>
                </a:solidFill>
              </a:defRPr>
            </a:pPr>
            <a:r>
              <a:t>Il fine di un atto medico appropriato è quello di garantire la tutela della dignità della persona, soprattutto se </a:t>
            </a:r>
            <a:r>
              <a:rPr b="1"/>
              <a:t>fragile</a:t>
            </a:r>
            <a:endParaRPr b="1"/>
          </a:p>
          <a:p>
            <a:pPr marL="309797" indent="-309797" defTabSz="431838">
              <a:spcBef>
                <a:spcPts val="2700"/>
              </a:spcBef>
              <a:defRPr sz="2400">
                <a:solidFill>
                  <a:srgbClr val="212121"/>
                </a:solidFill>
              </a:defRPr>
            </a:pPr>
            <a:r>
              <a:t>La tutela della </a:t>
            </a:r>
            <a:r>
              <a:rPr b="1"/>
              <a:t>fragilità </a:t>
            </a:r>
            <a:r>
              <a:t>dovrebbe avvenire nel pieno rispetto dei valori etici dei Pazienti; siano essi laici, agnostici o beneficiari del dono della Fede, perché come dice il dott. Rieux ne “</a:t>
            </a:r>
            <a:r>
              <a:rPr i="1"/>
              <a:t>La Peste</a:t>
            </a:r>
            <a:r>
              <a:t>” di </a:t>
            </a:r>
            <a:r>
              <a:rPr b="1" i="1"/>
              <a:t>A. Camus </a:t>
            </a:r>
            <a:r>
              <a:t>: </a:t>
            </a:r>
          </a:p>
          <a:p>
            <a:pPr marL="0" indent="0" defTabSz="431838">
              <a:spcBef>
                <a:spcPts val="2700"/>
              </a:spcBef>
              <a:buSzTx/>
              <a:buNone/>
              <a:defRPr i="1" sz="2400">
                <a:solidFill>
                  <a:srgbClr val="212121"/>
                </a:solidFill>
                <a:latin typeface="Baskerville SemiBold"/>
                <a:ea typeface="Baskerville SemiBold"/>
                <a:cs typeface="Baskerville SemiBold"/>
                <a:sym typeface="Baskerville SemiBold"/>
              </a:defRPr>
            </a:pPr>
            <a:r>
              <a:t>“noi lavoriamo insieme per qualcosa che riunisce al di là delle bestemmie e delle preghiere. Questo solo è importante”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Brescia, 18 dicembre 2017"/>
          <p:cNvSpPr txBox="1"/>
          <p:nvPr>
            <p:ph type="title"/>
          </p:nvPr>
        </p:nvSpPr>
        <p:spPr>
          <a:xfrm>
            <a:off x="1016000" y="457198"/>
            <a:ext cx="10972801" cy="838351"/>
          </a:xfrm>
          <a:prstGeom prst="rect">
            <a:avLst/>
          </a:prstGeom>
        </p:spPr>
        <p:txBody>
          <a:bodyPr/>
          <a:lstStyle>
            <a:lvl1pPr defTabSz="340529">
              <a:defRPr sz="5800"/>
            </a:lvl1pPr>
          </a:lstStyle>
          <a:p>
            <a:pPr/>
            <a:r>
              <a:t>Brescia, 18 dicembre 2017</a:t>
            </a:r>
          </a:p>
        </p:txBody>
      </p:sp>
      <p:sp>
        <p:nvSpPr>
          <p:cNvPr id="124" name="Quali sono i numeri di riferimento per la Fibrillazione Atriale?…"/>
          <p:cNvSpPr txBox="1"/>
          <p:nvPr>
            <p:ph type="body" idx="1"/>
          </p:nvPr>
        </p:nvSpPr>
        <p:spPr>
          <a:xfrm>
            <a:off x="1016000" y="1791691"/>
            <a:ext cx="10972801" cy="6691909"/>
          </a:xfrm>
          <a:prstGeom prst="rect">
            <a:avLst/>
          </a:prstGeom>
        </p:spPr>
        <p:txBody>
          <a:bodyPr/>
          <a:lstStyle/>
          <a:p>
            <a:pPr marL="0" indent="0" defTabSz="543305">
              <a:spcBef>
                <a:spcPts val="2700"/>
              </a:spcBef>
              <a:buSzTx/>
              <a:buNone/>
              <a:defRPr b="1" i="1" sz="3700">
                <a:solidFill>
                  <a:srgbClr val="000000"/>
                </a:solidFill>
              </a:defRPr>
            </a:pPr>
            <a:r>
              <a:t>Quali sono i numeri di riferimento per la Fibrillazione Atriale?</a:t>
            </a:r>
          </a:p>
          <a:p>
            <a:pPr marL="390340" indent="-390340" defTabSz="543305">
              <a:spcBef>
                <a:spcPts val="2700"/>
              </a:spcBef>
              <a:defRPr b="1" sz="3700">
                <a:solidFill>
                  <a:srgbClr val="000000"/>
                </a:solidFill>
              </a:defRPr>
            </a:pPr>
            <a:r>
              <a:t>Prevalenza </a:t>
            </a:r>
            <a:r>
              <a:rPr b="0"/>
              <a:t>: 2% circa nella popolazione sopra i 15 anni; quindi un MdF con 1500 pazienti deve attendersi circa 30 soggettivi affetti da questo problema</a:t>
            </a:r>
          </a:p>
          <a:p>
            <a:pPr marL="389763" indent="-389763" defTabSz="543305">
              <a:spcBef>
                <a:spcPts val="2700"/>
              </a:spcBef>
              <a:defRPr b="1" sz="3700">
                <a:solidFill>
                  <a:srgbClr val="000000"/>
                </a:solidFill>
              </a:defRPr>
            </a:pPr>
            <a:r>
              <a:t>Incidenza</a:t>
            </a:r>
            <a:r>
              <a:rPr b="0"/>
              <a:t> : 0,26% /anno; quindi sempre il MdF di cui sopra avrà presumibilmente 3 nuovi casi all’anno</a:t>
            </a:r>
          </a:p>
          <a:p>
            <a:pPr marL="0" indent="0" defTabSz="543305">
              <a:spcBef>
                <a:spcPts val="2700"/>
              </a:spcBef>
              <a:buSzTx/>
              <a:buNone/>
              <a:defRPr sz="2200">
                <a:solidFill>
                  <a:srgbClr val="000000"/>
                </a:solidFill>
              </a:defRPr>
            </a:pPr>
            <a:r>
              <a:t>(</a:t>
            </a:r>
            <a:r>
              <a:rPr b="1"/>
              <a:t>dati dedotti da uno studio SIMG/ANMCO del 2011</a:t>
            </a: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Brescia, 18 dicembre 2017"/>
          <p:cNvSpPr txBox="1"/>
          <p:nvPr>
            <p:ph type="title"/>
          </p:nvPr>
        </p:nvSpPr>
        <p:spPr>
          <a:xfrm>
            <a:off x="1016000" y="546100"/>
            <a:ext cx="10972800" cy="948483"/>
          </a:xfrm>
          <a:prstGeom prst="rect">
            <a:avLst/>
          </a:prstGeom>
        </p:spPr>
        <p:txBody>
          <a:bodyPr/>
          <a:lstStyle>
            <a:lvl1pPr defTabSz="371843">
              <a:defRPr sz="6300"/>
            </a:lvl1pPr>
          </a:lstStyle>
          <a:p>
            <a:pPr/>
            <a:r>
              <a:t>Brescia, 18 dicembre 2017</a:t>
            </a:r>
          </a:p>
        </p:txBody>
      </p:sp>
      <p:sp>
        <p:nvSpPr>
          <p:cNvPr id="127" name="I dati epidemiologici dicono che la prevalenza cresce con l’età : negli ultra 85enni è oltre il 10%…"/>
          <p:cNvSpPr txBox="1"/>
          <p:nvPr>
            <p:ph type="body" idx="1"/>
          </p:nvPr>
        </p:nvSpPr>
        <p:spPr>
          <a:prstGeom prst="rect">
            <a:avLst/>
          </a:prstGeom>
        </p:spPr>
        <p:txBody>
          <a:bodyPr/>
          <a:lstStyle/>
          <a:p>
            <a:pPr marL="414908" indent="-414908" defTabSz="578358">
              <a:spcBef>
                <a:spcPts val="2900"/>
              </a:spcBef>
              <a:defRPr sz="3900">
                <a:solidFill>
                  <a:srgbClr val="000000"/>
                </a:solidFill>
              </a:defRPr>
            </a:pPr>
            <a:r>
              <a:t>I dati epidemiologici dicono che la prevalenza cresce con l’età : negli ultra 85enni è oltre il 10%</a:t>
            </a:r>
          </a:p>
          <a:p>
            <a:pPr marL="414908" indent="-414908" defTabSz="578358">
              <a:spcBef>
                <a:spcPts val="2900"/>
              </a:spcBef>
              <a:defRPr sz="3900">
                <a:solidFill>
                  <a:srgbClr val="000000"/>
                </a:solidFill>
              </a:defRPr>
            </a:pPr>
            <a:r>
              <a:t>Un soggetto fibrillante corre un rischio embolico 5 volte maggiore rispetto ad un soggetto non aritmico</a:t>
            </a:r>
          </a:p>
          <a:p>
            <a:pPr marL="414908" indent="-414908" defTabSz="578358">
              <a:spcBef>
                <a:spcPts val="2900"/>
              </a:spcBef>
              <a:defRPr sz="3900">
                <a:solidFill>
                  <a:srgbClr val="000000"/>
                </a:solidFill>
              </a:defRPr>
            </a:pPr>
            <a:r>
              <a:t>La FA è responsabile degli ictus nel 15-18% dei casi</a:t>
            </a:r>
          </a:p>
          <a:p>
            <a:pPr marL="414908" indent="-414908" defTabSz="578358">
              <a:spcBef>
                <a:spcPts val="2900"/>
              </a:spcBef>
              <a:defRPr sz="3900">
                <a:solidFill>
                  <a:srgbClr val="000000"/>
                </a:solidFill>
              </a:defRPr>
            </a:pPr>
            <a:r>
              <a:t>Oltre il 40% dei Pazienti fibrillanti si trovano nella condizione di FA permanente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Brescia, 18 dicembre 2017"/>
          <p:cNvSpPr txBox="1"/>
          <p:nvPr>
            <p:ph type="title"/>
          </p:nvPr>
        </p:nvSpPr>
        <p:spPr>
          <a:xfrm>
            <a:off x="1016000" y="546100"/>
            <a:ext cx="10972800" cy="932013"/>
          </a:xfrm>
          <a:prstGeom prst="rect">
            <a:avLst/>
          </a:prstGeom>
        </p:spPr>
        <p:txBody>
          <a:bodyPr/>
          <a:lstStyle>
            <a:lvl1pPr defTabSz="371843">
              <a:defRPr sz="6300">
                <a:solidFill>
                  <a:srgbClr val="000000"/>
                </a:solidFill>
              </a:defRPr>
            </a:lvl1pPr>
          </a:lstStyle>
          <a:p>
            <a:pPr/>
            <a:r>
              <a:t>Brescia, 18 dicembre 2017</a:t>
            </a:r>
          </a:p>
        </p:txBody>
      </p:sp>
      <p:sp>
        <p:nvSpPr>
          <p:cNvPr id="130" name="I fattori di rischio per la Fibrillazione Atriale possono essere distinti in Cardiaci e Non Cardiaci:…"/>
          <p:cNvSpPr txBox="1"/>
          <p:nvPr>
            <p:ph type="body" idx="1"/>
          </p:nvPr>
        </p:nvSpPr>
        <p:spPr>
          <a:prstGeom prst="rect">
            <a:avLst/>
          </a:prstGeom>
        </p:spPr>
        <p:txBody>
          <a:bodyPr/>
          <a:lstStyle/>
          <a:p>
            <a:pPr marL="389763" indent="-389763" defTabSz="543305">
              <a:spcBef>
                <a:spcPts val="2700"/>
              </a:spcBef>
              <a:defRPr sz="3700">
                <a:solidFill>
                  <a:srgbClr val="000000"/>
                </a:solidFill>
              </a:defRPr>
            </a:pPr>
            <a:r>
              <a:t>I fattori di rischio per la Fibrillazione Atriale possono essere distinti in Cardiaci e Non Cardiaci:</a:t>
            </a:r>
          </a:p>
          <a:p>
            <a:pPr marL="389763" indent="-389763" defTabSz="543305">
              <a:spcBef>
                <a:spcPts val="2700"/>
              </a:spcBef>
              <a:defRPr b="1" sz="3700">
                <a:solidFill>
                  <a:srgbClr val="000000"/>
                </a:solidFill>
              </a:defRPr>
            </a:pPr>
            <a:r>
              <a:t>Cardiaci</a:t>
            </a:r>
            <a:r>
              <a:rPr b="0"/>
              <a:t>: Ipertensione, Diabete, Coronaropatia, Patologie Valvolari, Pericardite, Chirurgia dei vizi congeniti, Cardiomiopatie, Ivsx e Iasx</a:t>
            </a:r>
          </a:p>
          <a:p>
            <a:pPr marL="389763" indent="-389763" defTabSz="543305">
              <a:spcBef>
                <a:spcPts val="2700"/>
              </a:spcBef>
              <a:defRPr b="1" sz="3700">
                <a:solidFill>
                  <a:srgbClr val="000000"/>
                </a:solidFill>
              </a:defRPr>
            </a:pPr>
            <a:r>
              <a:t>Non Cardiaci:</a:t>
            </a:r>
            <a:r>
              <a:rPr b="0"/>
              <a:t> Invecchiamento, Patologie respiratorie, Patologie e disordini tiroidei, IRC e disordini elettotrolitici, Obesità, Osas, Alcool, Tabagismo, Uso di Cocaina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Brescia, 18 dicembre 2017"/>
          <p:cNvSpPr txBox="1"/>
          <p:nvPr>
            <p:ph type="title"/>
          </p:nvPr>
        </p:nvSpPr>
        <p:spPr>
          <a:xfrm>
            <a:off x="1016000" y="546100"/>
            <a:ext cx="10972800" cy="967830"/>
          </a:xfrm>
          <a:prstGeom prst="rect">
            <a:avLst/>
          </a:prstGeom>
        </p:spPr>
        <p:txBody>
          <a:bodyPr/>
          <a:lstStyle>
            <a:lvl1pPr defTabSz="373885">
              <a:defRPr sz="6400">
                <a:solidFill>
                  <a:srgbClr val="000000"/>
                </a:solidFill>
              </a:defRPr>
            </a:lvl1pPr>
          </a:lstStyle>
          <a:p>
            <a:pPr/>
            <a:r>
              <a:t>Brescia, 18 dicembre 2017</a:t>
            </a:r>
          </a:p>
        </p:txBody>
      </p:sp>
      <p:sp>
        <p:nvSpPr>
          <p:cNvPr id="133" name="La Fibrillazione Atriale rappresenta per il Medico di Famiglia un evento che si coniuga in modo quasi immediato con l’idea di Cronicità…"/>
          <p:cNvSpPr txBox="1"/>
          <p:nvPr>
            <p:ph type="body" idx="1"/>
          </p:nvPr>
        </p:nvSpPr>
        <p:spPr>
          <a:prstGeom prst="rect">
            <a:avLst/>
          </a:prstGeom>
        </p:spPr>
        <p:txBody>
          <a:bodyPr/>
          <a:lstStyle/>
          <a:p>
            <a:pPr marL="414908" indent="-414908" defTabSz="578358">
              <a:spcBef>
                <a:spcPts val="2900"/>
              </a:spcBef>
              <a:defRPr sz="3900">
                <a:solidFill>
                  <a:srgbClr val="000000"/>
                </a:solidFill>
              </a:defRPr>
            </a:pPr>
            <a:r>
              <a:t>La </a:t>
            </a:r>
            <a:r>
              <a:rPr b="1" i="1"/>
              <a:t>Fibrillazione Atriale</a:t>
            </a:r>
            <a:r>
              <a:t> rappresenta per il Medico di Famiglia un evento che si coniuga in modo quasi immediato con l’idea di </a:t>
            </a:r>
            <a:r>
              <a:rPr b="1" u="sng"/>
              <a:t>Cronicità</a:t>
            </a:r>
            <a:endParaRPr b="1" u="sng"/>
          </a:p>
          <a:p>
            <a:pPr marL="414908" indent="-414908" defTabSz="578358">
              <a:spcBef>
                <a:spcPts val="2900"/>
              </a:spcBef>
              <a:defRPr b="1" sz="3900" u="sng">
                <a:solidFill>
                  <a:srgbClr val="000000"/>
                </a:solidFill>
              </a:defRPr>
            </a:pPr>
            <a:r>
              <a:t>Cronicità</a:t>
            </a:r>
            <a:r>
              <a:rPr b="0" u="none"/>
              <a:t> per il MdF implica impegno quotidiano per l’uso corretto ed </a:t>
            </a:r>
            <a:r>
              <a:rPr i="1" u="none"/>
              <a:t>appropriato</a:t>
            </a:r>
            <a:r>
              <a:rPr b="0" u="none"/>
              <a:t> delle </a:t>
            </a:r>
            <a:r>
              <a:t>risorse </a:t>
            </a:r>
          </a:p>
          <a:p>
            <a:pPr marL="414908" indent="-414908" defTabSz="578358">
              <a:spcBef>
                <a:spcPts val="2900"/>
              </a:spcBef>
              <a:defRPr b="1" sz="3900" u="sng">
                <a:solidFill>
                  <a:srgbClr val="000000"/>
                </a:solidFill>
              </a:defRPr>
            </a:pPr>
            <a:r>
              <a:t>Le risorse</a:t>
            </a:r>
            <a:r>
              <a:rPr b="0" u="none"/>
              <a:t> per poter essere utilizzate in modo </a:t>
            </a:r>
            <a:r>
              <a:rPr i="1" u="none"/>
              <a:t>appropriato</a:t>
            </a:r>
            <a:r>
              <a:rPr b="0" u="none"/>
              <a:t> necessitano della valutazione dei numeri inerenti il problema stesso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IMG_0140.JPG" descr="IMG_0140.JPG"/>
          <p:cNvPicPr>
            <a:picLocks noChangeAspect="1"/>
          </p:cNvPicPr>
          <p:nvPr>
            <p:ph type="pic" idx="13"/>
          </p:nvPr>
        </p:nvPicPr>
        <p:blipFill>
          <a:blip r:embed="rId2">
            <a:extLst/>
          </a:blip>
          <a:stretch>
            <a:fillRect/>
          </a:stretch>
        </p:blipFill>
        <p:spPr>
          <a:xfrm>
            <a:off x="2705100" y="215900"/>
            <a:ext cx="7620000" cy="5702300"/>
          </a:xfrm>
          <a:prstGeom prst="rect">
            <a:avLst/>
          </a:prstGeom>
        </p:spPr>
      </p:pic>
      <p:sp>
        <p:nvSpPr>
          <p:cNvPr id="136" name="Brescia,…"/>
          <p:cNvSpPr txBox="1"/>
          <p:nvPr>
            <p:ph type="title"/>
          </p:nvPr>
        </p:nvSpPr>
        <p:spPr>
          <a:prstGeom prst="rect">
            <a:avLst/>
          </a:prstGeom>
        </p:spPr>
        <p:txBody>
          <a:bodyPr/>
          <a:lstStyle/>
          <a:p>
            <a:pPr defTabSz="403097">
              <a:defRPr sz="5300">
                <a:effectLst>
                  <a:outerShdw sx="100000" sy="100000" kx="0" ky="0" algn="b" rotWithShape="0" blurRad="12700" dist="35052" dir="13500000">
                    <a:srgbClr val="424242">
                      <a:alpha val="50000"/>
                    </a:srgbClr>
                  </a:outerShdw>
                </a:effectLst>
              </a:defRPr>
            </a:pPr>
            <a:r>
              <a:t>Brescia, </a:t>
            </a:r>
          </a:p>
          <a:p>
            <a:pPr defTabSz="403097">
              <a:defRPr sz="5300">
                <a:effectLst>
                  <a:outerShdw sx="100000" sy="100000" kx="0" ky="0" algn="b" rotWithShape="0" blurRad="12700" dist="35052" dir="13500000">
                    <a:srgbClr val="424242">
                      <a:alpha val="50000"/>
                    </a:srgbClr>
                  </a:outerShdw>
                </a:effectLst>
              </a:defRPr>
            </a:pPr>
            <a:r>
              <a:t>18 dicembre 2017</a:t>
            </a:r>
          </a:p>
        </p:txBody>
      </p:sp>
      <p:sp>
        <p:nvSpPr>
          <p:cNvPr id="137" name="Tutti gli elementi ed i dati elencati in precedenza ci portano nel mondo della cronicità e della fragilità, un contesto oggi rappresentato dal 30% dei nostri Pazienti che assorbono oltre il 75% delle risorse disponibili :…"/>
          <p:cNvSpPr txBox="1"/>
          <p:nvPr/>
        </p:nvSpPr>
        <p:spPr>
          <a:xfrm>
            <a:off x="526863" y="6184897"/>
            <a:ext cx="11951074" cy="3022601"/>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300">
                <a:solidFill>
                  <a:srgbClr val="000000"/>
                </a:solidFill>
                <a:effectLst>
                  <a:outerShdw sx="100000" sy="100000" kx="0" ky="0" algn="b" rotWithShape="0" blurRad="38100" dist="12700" dir="5400000">
                    <a:srgbClr val="000000">
                      <a:alpha val="50000"/>
                    </a:srgbClr>
                  </a:outerShdw>
                </a:effectLst>
                <a:latin typeface="American Typewriter"/>
                <a:ea typeface="American Typewriter"/>
                <a:cs typeface="American Typewriter"/>
                <a:sym typeface="American Typewriter"/>
              </a:defRPr>
            </a:pPr>
            <a:r>
              <a:t>Tutti gli elementi ed i dati elencati in precedenza ci portano nel mondo della </a:t>
            </a:r>
            <a:r>
              <a:rPr u="sng"/>
              <a:t>cronicità e della fragilità</a:t>
            </a:r>
            <a:r>
              <a:rPr b="1"/>
              <a:t>,</a:t>
            </a:r>
            <a:r>
              <a:t> un contesto oggi rappresentato dal 30% dei nostri Pazienti che assorbono oltre il 75% delle risorse disponibili :</a:t>
            </a:r>
          </a:p>
          <a:p>
            <a:pPr>
              <a:defRPr sz="3300" u="sng">
                <a:solidFill>
                  <a:srgbClr val="000000"/>
                </a:solidFill>
                <a:effectLst>
                  <a:outerShdw sx="100000" sy="100000" kx="0" ky="0" algn="b" rotWithShape="0" blurRad="38100" dist="12700" dir="5400000">
                    <a:srgbClr val="000000">
                      <a:alpha val="50000"/>
                    </a:srgbClr>
                  </a:outerShdw>
                </a:effectLst>
                <a:latin typeface="American Typewriter"/>
                <a:ea typeface="American Typewriter"/>
                <a:cs typeface="American Typewriter"/>
                <a:sym typeface="American Typewriter"/>
              </a:defRPr>
            </a:pPr>
            <a:r>
              <a:t>Valutare , Pesare, Erogare Prestazioni comunque in modo Appropriato diventa una Necessità</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Brescia, 18 dicembre 2017"/>
          <p:cNvSpPr txBox="1"/>
          <p:nvPr>
            <p:ph type="title"/>
          </p:nvPr>
        </p:nvSpPr>
        <p:spPr>
          <a:xfrm>
            <a:off x="1016000" y="546100"/>
            <a:ext cx="10972800" cy="937022"/>
          </a:xfrm>
          <a:prstGeom prst="rect">
            <a:avLst/>
          </a:prstGeom>
        </p:spPr>
        <p:txBody>
          <a:bodyPr/>
          <a:lstStyle>
            <a:lvl1pPr defTabSz="371843">
              <a:defRPr sz="6300"/>
            </a:lvl1pPr>
          </a:lstStyle>
          <a:p>
            <a:pPr/>
            <a:r>
              <a:t>Brescia, 18 dicembre 2017</a:t>
            </a:r>
          </a:p>
        </p:txBody>
      </p:sp>
      <p:sp>
        <p:nvSpPr>
          <p:cNvPr id="140" name="Le risorse economiche di cui possiamo disporre :…"/>
          <p:cNvSpPr txBox="1"/>
          <p:nvPr>
            <p:ph type="body" idx="1"/>
          </p:nvPr>
        </p:nvSpPr>
        <p:spPr>
          <a:xfrm>
            <a:off x="1016000" y="2768600"/>
            <a:ext cx="10674251" cy="5715000"/>
          </a:xfrm>
          <a:prstGeom prst="rect">
            <a:avLst/>
          </a:prstGeom>
        </p:spPr>
        <p:txBody>
          <a:bodyPr/>
          <a:lstStyle/>
          <a:p>
            <a:pPr marL="357216" indent="-357216" defTabSz="455673">
              <a:spcBef>
                <a:spcPts val="2900"/>
              </a:spcBef>
              <a:defRPr b="1" sz="2600">
                <a:solidFill>
                  <a:srgbClr val="212121"/>
                </a:solidFill>
                <a:latin typeface="American Typewriter"/>
                <a:ea typeface="American Typewriter"/>
                <a:cs typeface="American Typewriter"/>
                <a:sym typeface="American Typewriter"/>
              </a:defRPr>
            </a:pPr>
            <a:r>
              <a:t>Le risorse economiche di cui possiamo disporre :</a:t>
            </a:r>
          </a:p>
          <a:p>
            <a:pPr marL="326897" indent="-326897" defTabSz="455673">
              <a:spcBef>
                <a:spcPts val="2900"/>
              </a:spcBef>
              <a:defRPr sz="2600">
                <a:solidFill>
                  <a:srgbClr val="212121"/>
                </a:solidFill>
                <a:latin typeface="American Typewriter"/>
                <a:ea typeface="American Typewriter"/>
                <a:cs typeface="American Typewriter"/>
                <a:sym typeface="American Typewriter"/>
              </a:defRPr>
            </a:pPr>
            <a:r>
              <a:t>Attualmente viene impegnato l’8,9% del PIL per le spese sanitarie (144,5 mld €) di cui circa 112 mld € garantiti dal SSN</a:t>
            </a:r>
          </a:p>
          <a:p>
            <a:pPr marL="326897" indent="-326897" defTabSz="455673">
              <a:spcBef>
                <a:spcPts val="2900"/>
              </a:spcBef>
              <a:defRPr sz="2600">
                <a:solidFill>
                  <a:srgbClr val="212121"/>
                </a:solidFill>
                <a:latin typeface="American Typewriter"/>
                <a:ea typeface="American Typewriter"/>
                <a:cs typeface="American Typewriter"/>
                <a:sym typeface="American Typewriter"/>
              </a:defRPr>
            </a:pPr>
            <a:r>
              <a:t>La Germania impegna l’11% del PIL per la spesa sanitaria</a:t>
            </a:r>
          </a:p>
          <a:p>
            <a:pPr marL="326897" indent="-326897" defTabSz="455673">
              <a:spcBef>
                <a:spcPts val="2900"/>
              </a:spcBef>
              <a:defRPr sz="2600">
                <a:solidFill>
                  <a:srgbClr val="212121"/>
                </a:solidFill>
                <a:latin typeface="American Typewriter"/>
                <a:ea typeface="American Typewriter"/>
                <a:cs typeface="American Typewriter"/>
                <a:sym typeface="American Typewriter"/>
              </a:defRPr>
            </a:pPr>
            <a:r>
              <a:t>Il costo medio di un paziente italiano e di 2400€/anno contro gli oltre 3000€/anno di un paziente tedesco</a:t>
            </a:r>
          </a:p>
          <a:p>
            <a:pPr marL="326897" indent="-326897" defTabSz="455673">
              <a:spcBef>
                <a:spcPts val="2900"/>
              </a:spcBef>
              <a:defRPr sz="2600">
                <a:solidFill>
                  <a:srgbClr val="212121"/>
                </a:solidFill>
                <a:latin typeface="American Typewriter"/>
                <a:ea typeface="American Typewriter"/>
                <a:cs typeface="American Typewriter"/>
                <a:sym typeface="American Typewriter"/>
              </a:defRPr>
            </a:pPr>
            <a:r>
              <a:t>Studi economici asseriscono che, perché un SSN non perda le sue caratteristiche di Solidarietà ed Universalismo, non può andare sotto il 6,5% del PIL (pare che per il 2019 l’impegno sarà sceso dall’attuale 6,7 al 6,4%!!!!)</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Brescia, 18 dicembre 2017"/>
          <p:cNvSpPr txBox="1"/>
          <p:nvPr>
            <p:ph type="title"/>
          </p:nvPr>
        </p:nvSpPr>
        <p:spPr>
          <a:xfrm>
            <a:off x="3439838" y="596898"/>
            <a:ext cx="6125124" cy="721621"/>
          </a:xfrm>
          <a:prstGeom prst="rect">
            <a:avLst/>
          </a:prstGeom>
        </p:spPr>
        <p:txBody>
          <a:bodyPr/>
          <a:lstStyle>
            <a:lvl1pPr algn="l" defTabSz="280415">
              <a:lnSpc>
                <a:spcPct val="80000"/>
              </a:lnSpc>
              <a:defRPr cap="all" sz="4800">
                <a:solidFill>
                  <a:srgbClr val="34A5DA"/>
                </a:solidFill>
                <a:latin typeface="DIN Condensed"/>
                <a:ea typeface="DIN Condensed"/>
                <a:cs typeface="DIN Condensed"/>
                <a:sym typeface="DIN Condensed"/>
              </a:defRPr>
            </a:lvl1pPr>
          </a:lstStyle>
          <a:p>
            <a:pPr/>
            <a:r>
              <a:t>Brescia, 18 dicembre 2017</a:t>
            </a:r>
          </a:p>
        </p:txBody>
      </p:sp>
      <p:sp>
        <p:nvSpPr>
          <p:cNvPr id="143" name="Chi è Fragile?…"/>
          <p:cNvSpPr txBox="1"/>
          <p:nvPr>
            <p:ph type="body" idx="1"/>
          </p:nvPr>
        </p:nvSpPr>
        <p:spPr>
          <a:xfrm>
            <a:off x="1016000" y="1780876"/>
            <a:ext cx="10972800" cy="6702723"/>
          </a:xfrm>
          <a:prstGeom prst="rect">
            <a:avLst/>
          </a:prstGeom>
        </p:spPr>
        <p:txBody>
          <a:bodyPr/>
          <a:lstStyle/>
          <a:p>
            <a:pPr marL="385572" indent="-385572" defTabSz="537462">
              <a:spcBef>
                <a:spcPts val="2700"/>
              </a:spcBef>
              <a:buSzPct val="30000"/>
              <a:buBlip>
                <a:blip r:embed="rId2"/>
              </a:buBlip>
              <a:defRPr b="1" sz="3600">
                <a:solidFill>
                  <a:srgbClr val="000000"/>
                </a:solidFill>
                <a:latin typeface="American Typewriter"/>
                <a:ea typeface="American Typewriter"/>
                <a:cs typeface="American Typewriter"/>
                <a:sym typeface="American Typewriter"/>
              </a:defRPr>
            </a:pPr>
            <a:r>
              <a:t>Chi è Fragile?</a:t>
            </a:r>
          </a:p>
          <a:p>
            <a:pPr marL="385572" indent="-385572" defTabSz="537462">
              <a:spcBef>
                <a:spcPts val="2700"/>
              </a:spcBef>
              <a:buSzPct val="30000"/>
              <a:buBlip>
                <a:blip r:embed="rId2"/>
              </a:buBlip>
              <a:defRPr sz="3600">
                <a:solidFill>
                  <a:srgbClr val="000000"/>
                </a:solidFill>
                <a:latin typeface="American Typewriter"/>
                <a:ea typeface="American Typewriter"/>
                <a:cs typeface="American Typewriter"/>
                <a:sym typeface="American Typewriter"/>
              </a:defRPr>
            </a:pPr>
            <a:r>
              <a:t>“quei soggetti di età avanzata o molto avanzata, cronicamente affetti da patologie multiple, con stato di salute instabile, frequentemente disabili, in cui gli effetti dell’invecchiamento e delle malattie sono spesso complicati da problematiche di tipo socio-economico” </a:t>
            </a:r>
            <a:r>
              <a:rPr sz="2400"/>
              <a:t>(cit. SIGG)</a:t>
            </a:r>
            <a:endParaRPr sz="2400"/>
          </a:p>
          <a:p>
            <a:pPr marL="385572" indent="-385572" defTabSz="537462">
              <a:spcBef>
                <a:spcPts val="2700"/>
              </a:spcBef>
              <a:buSzPct val="30000"/>
              <a:buBlip>
                <a:blip r:embed="rId2"/>
              </a:buBlip>
              <a:defRPr sz="3600">
                <a:solidFill>
                  <a:srgbClr val="000000"/>
                </a:solidFill>
                <a:latin typeface="American Typewriter Condensed"/>
                <a:ea typeface="American Typewriter Condensed"/>
                <a:cs typeface="American Typewriter Condensed"/>
                <a:sym typeface="American Typewriter Condensed"/>
              </a:defRPr>
            </a:pPr>
            <a:r>
              <a:t>La Fragilità è pertanto una condizione di rischio elevato di eventi avversi che inficiano in modo significativo la qualità della vita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Brescia, 18 dicembre 2017"/>
          <p:cNvSpPr txBox="1"/>
          <p:nvPr>
            <p:ph type="title"/>
          </p:nvPr>
        </p:nvSpPr>
        <p:spPr>
          <a:xfrm>
            <a:off x="2870199" y="392509"/>
            <a:ext cx="5106495" cy="1055292"/>
          </a:xfrm>
          <a:prstGeom prst="rect">
            <a:avLst/>
          </a:prstGeom>
        </p:spPr>
        <p:txBody>
          <a:bodyPr/>
          <a:lstStyle>
            <a:lvl1pPr algn="l" defTabSz="257047">
              <a:lnSpc>
                <a:spcPct val="80000"/>
              </a:lnSpc>
              <a:defRPr cap="all" sz="4400">
                <a:solidFill>
                  <a:srgbClr val="34A5DA"/>
                </a:solidFill>
                <a:latin typeface="DIN Condensed"/>
                <a:ea typeface="DIN Condensed"/>
                <a:cs typeface="DIN Condensed"/>
                <a:sym typeface="DIN Condensed"/>
              </a:defRPr>
            </a:lvl1pPr>
          </a:lstStyle>
          <a:p>
            <a:pPr/>
            <a:r>
              <a:t>Brescia, 18 dicembre 2017</a:t>
            </a:r>
          </a:p>
        </p:txBody>
      </p:sp>
      <p:sp>
        <p:nvSpPr>
          <p:cNvPr id="146" name="Il Paziente Fragile ha spesso bisogno di “Cure Complesse”…"/>
          <p:cNvSpPr txBox="1"/>
          <p:nvPr>
            <p:ph type="body" sz="half" idx="1"/>
          </p:nvPr>
        </p:nvSpPr>
        <p:spPr>
          <a:xfrm>
            <a:off x="1155700" y="1141015"/>
            <a:ext cx="10972800" cy="3322490"/>
          </a:xfrm>
          <a:prstGeom prst="rect">
            <a:avLst/>
          </a:prstGeom>
        </p:spPr>
        <p:txBody>
          <a:bodyPr/>
          <a:lstStyle/>
          <a:p>
            <a:pPr>
              <a:defRPr b="1" sz="2900">
                <a:solidFill>
                  <a:srgbClr val="000000"/>
                </a:solidFill>
              </a:defRPr>
            </a:pPr>
            <a:r>
              <a:t>Il Paziente Fragile ha spesso bisogno di “Cure Complesse”</a:t>
            </a:r>
          </a:p>
          <a:p>
            <a:pPr>
              <a:defRPr sz="2900">
                <a:solidFill>
                  <a:srgbClr val="000000"/>
                </a:solidFill>
              </a:defRPr>
            </a:pPr>
            <a:r>
              <a:t>Ossia è quel paziente per cui </a:t>
            </a:r>
            <a:r>
              <a:rPr u="sng"/>
              <a:t>non è più sufficiente il Medico di Famiglia, ma necessita di una Gestione Integrata e Multidimensionale</a:t>
            </a:r>
            <a:endParaRPr u="sng"/>
          </a:p>
          <a:p>
            <a:pPr>
              <a:defRPr sz="2900">
                <a:solidFill>
                  <a:srgbClr val="000000"/>
                </a:solidFill>
              </a:defRPr>
            </a:pPr>
            <a:r>
              <a:t>Esigenza perciò di integrare le prestazioni di più professionisti: Medici Specialisti, Infermieri, Fisioterapisti, Psicologi , ecc…</a:t>
            </a:r>
          </a:p>
        </p:txBody>
      </p:sp>
      <p:sp>
        <p:nvSpPr>
          <p:cNvPr id="147" name="Ovale"/>
          <p:cNvSpPr/>
          <p:nvPr/>
        </p:nvSpPr>
        <p:spPr>
          <a:xfrm>
            <a:off x="5168900" y="6168478"/>
            <a:ext cx="2946400" cy="2505625"/>
          </a:xfrm>
          <a:prstGeom prst="ellipse">
            <a:avLst/>
          </a:prstGeom>
          <a:blipFill>
            <a:blip r:embed="rId2"/>
          </a:blipFill>
          <a:ln w="12700">
            <a:miter lim="400000"/>
          </a:ln>
        </p:spPr>
        <p:txBody>
          <a:bodyPr lIns="50800" tIns="50800" rIns="50800" bIns="50800" anchor="ctr"/>
          <a:lstStyle/>
          <a:p>
            <a:pPr>
              <a:defRPr sz="4000">
                <a:solidFill>
                  <a:srgbClr val="FFFB00"/>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pPr>
          </a:p>
        </p:txBody>
      </p:sp>
      <p:sp>
        <p:nvSpPr>
          <p:cNvPr id="148" name="Paziente Fragile"/>
          <p:cNvSpPr txBox="1"/>
          <p:nvPr/>
        </p:nvSpPr>
        <p:spPr>
          <a:xfrm>
            <a:off x="5495556" y="7173638"/>
            <a:ext cx="22930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solidFill>
                  <a:srgbClr val="000000"/>
                </a:solidFill>
                <a:latin typeface="Baskerville"/>
                <a:ea typeface="Baskerville"/>
                <a:cs typeface="Baskerville"/>
                <a:sym typeface="Baskerville"/>
              </a:defRPr>
            </a:lvl1pPr>
          </a:lstStyle>
          <a:p>
            <a:pPr/>
            <a:r>
              <a:t>Paziente Fragile</a:t>
            </a:r>
          </a:p>
        </p:txBody>
      </p:sp>
      <p:sp>
        <p:nvSpPr>
          <p:cNvPr id="149" name="Linea"/>
          <p:cNvSpPr/>
          <p:nvPr/>
        </p:nvSpPr>
        <p:spPr>
          <a:xfrm flipV="1">
            <a:off x="3390708" y="8076231"/>
            <a:ext cx="1741580" cy="208585"/>
          </a:xfrm>
          <a:prstGeom prst="line">
            <a:avLst/>
          </a:prstGeom>
          <a:ln w="38100">
            <a:solidFill>
              <a:srgbClr val="5F5857"/>
            </a:solidFill>
            <a:miter lim="400000"/>
            <a:tailEnd type="triangle"/>
          </a:ln>
        </p:spPr>
        <p:txBody>
          <a:bodyPr lIns="45718" tIns="45718" rIns="45718" bIns="45718"/>
          <a:lstStyle/>
          <a:p>
            <a:pPr/>
          </a:p>
        </p:txBody>
      </p:sp>
      <p:sp>
        <p:nvSpPr>
          <p:cNvPr id="150" name="Linea"/>
          <p:cNvSpPr/>
          <p:nvPr/>
        </p:nvSpPr>
        <p:spPr>
          <a:xfrm flipH="1" flipV="1">
            <a:off x="8492429" y="7877369"/>
            <a:ext cx="1578673" cy="822133"/>
          </a:xfrm>
          <a:prstGeom prst="line">
            <a:avLst/>
          </a:prstGeom>
          <a:ln w="38100">
            <a:solidFill>
              <a:srgbClr val="5F5857"/>
            </a:solidFill>
            <a:miter lim="400000"/>
            <a:tailEnd type="triangle"/>
          </a:ln>
        </p:spPr>
        <p:txBody>
          <a:bodyPr lIns="45718" tIns="45718" rIns="45718" bIns="45718"/>
          <a:lstStyle/>
          <a:p>
            <a:pPr/>
          </a:p>
        </p:txBody>
      </p:sp>
      <p:sp>
        <p:nvSpPr>
          <p:cNvPr id="151" name="Linea"/>
          <p:cNvSpPr/>
          <p:nvPr/>
        </p:nvSpPr>
        <p:spPr>
          <a:xfrm>
            <a:off x="3333536" y="6489282"/>
            <a:ext cx="1857621" cy="442894"/>
          </a:xfrm>
          <a:prstGeom prst="line">
            <a:avLst/>
          </a:prstGeom>
          <a:ln w="38100">
            <a:solidFill>
              <a:srgbClr val="5F5857"/>
            </a:solidFill>
            <a:miter lim="400000"/>
            <a:tailEnd type="triangle"/>
          </a:ln>
        </p:spPr>
        <p:txBody>
          <a:bodyPr lIns="45718" tIns="45718" rIns="45718" bIns="45718"/>
          <a:lstStyle/>
          <a:p>
            <a:pPr/>
          </a:p>
        </p:txBody>
      </p:sp>
      <p:sp>
        <p:nvSpPr>
          <p:cNvPr id="152" name="Linea"/>
          <p:cNvSpPr/>
          <p:nvPr/>
        </p:nvSpPr>
        <p:spPr>
          <a:xfrm flipH="1">
            <a:off x="8483352" y="6089665"/>
            <a:ext cx="2040435" cy="799550"/>
          </a:xfrm>
          <a:prstGeom prst="line">
            <a:avLst/>
          </a:prstGeom>
          <a:ln w="38100">
            <a:solidFill>
              <a:srgbClr val="5F5857"/>
            </a:solidFill>
            <a:miter lim="400000"/>
            <a:tailEnd type="triangle"/>
          </a:ln>
        </p:spPr>
        <p:txBody>
          <a:bodyPr lIns="45718" tIns="45718" rIns="45718" bIns="45718"/>
          <a:lstStyle/>
          <a:p>
            <a:pPr/>
          </a:p>
        </p:txBody>
      </p:sp>
      <p:sp>
        <p:nvSpPr>
          <p:cNvPr id="153" name="Medico Specialista"/>
          <p:cNvSpPr txBox="1"/>
          <p:nvPr/>
        </p:nvSpPr>
        <p:spPr>
          <a:xfrm>
            <a:off x="889240" y="5846791"/>
            <a:ext cx="4137460"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Baskerville"/>
                <a:ea typeface="Baskerville"/>
                <a:cs typeface="Baskerville"/>
                <a:sym typeface="Baskerville"/>
              </a:defRPr>
            </a:lvl1pPr>
          </a:lstStyle>
          <a:p>
            <a:pPr/>
            <a:r>
              <a:t>Medico Specialista</a:t>
            </a:r>
          </a:p>
        </p:txBody>
      </p:sp>
      <p:sp>
        <p:nvSpPr>
          <p:cNvPr id="154" name="Medico di Famiglia"/>
          <p:cNvSpPr txBox="1"/>
          <p:nvPr/>
        </p:nvSpPr>
        <p:spPr>
          <a:xfrm>
            <a:off x="8305166" y="5460997"/>
            <a:ext cx="4268466"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Baskerville"/>
                <a:ea typeface="Baskerville"/>
                <a:cs typeface="Baskerville"/>
                <a:sym typeface="Baskerville"/>
              </a:defRPr>
            </a:lvl1pPr>
          </a:lstStyle>
          <a:p>
            <a:pPr/>
            <a:r>
              <a:t>Medico di Famiglia</a:t>
            </a:r>
          </a:p>
        </p:txBody>
      </p:sp>
      <p:sp>
        <p:nvSpPr>
          <p:cNvPr id="155" name="Infermiere"/>
          <p:cNvSpPr txBox="1"/>
          <p:nvPr/>
        </p:nvSpPr>
        <p:spPr>
          <a:xfrm>
            <a:off x="10034058" y="8514519"/>
            <a:ext cx="2395576"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Baskerville"/>
                <a:ea typeface="Baskerville"/>
                <a:cs typeface="Baskerville"/>
                <a:sym typeface="Baskerville"/>
              </a:defRPr>
            </a:lvl1pPr>
          </a:lstStyle>
          <a:p>
            <a:pPr/>
            <a:r>
              <a:t>Infermiere</a:t>
            </a:r>
          </a:p>
        </p:txBody>
      </p:sp>
      <p:sp>
        <p:nvSpPr>
          <p:cNvPr id="156" name="Psicologo"/>
          <p:cNvSpPr txBox="1"/>
          <p:nvPr/>
        </p:nvSpPr>
        <p:spPr>
          <a:xfrm>
            <a:off x="1118660" y="7941281"/>
            <a:ext cx="2131480"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Baskerville"/>
                <a:ea typeface="Baskerville"/>
                <a:cs typeface="Baskerville"/>
                <a:sym typeface="Baskerville"/>
              </a:defRPr>
            </a:lvl1pPr>
          </a:lstStyle>
          <a:p>
            <a:pPr/>
            <a:r>
              <a:t>Psicologo</a:t>
            </a:r>
          </a:p>
        </p:txBody>
      </p:sp>
      <p:sp>
        <p:nvSpPr>
          <p:cNvPr id="157" name="SAD, Assistente Sociale, Volontari…"/>
          <p:cNvSpPr txBox="1"/>
          <p:nvPr/>
        </p:nvSpPr>
        <p:spPr>
          <a:xfrm>
            <a:off x="2534734" y="4521197"/>
            <a:ext cx="7935330"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Baskerville"/>
                <a:ea typeface="Baskerville"/>
                <a:cs typeface="Baskerville"/>
                <a:sym typeface="Baskerville"/>
              </a:defRPr>
            </a:lvl1pPr>
          </a:lstStyle>
          <a:p>
            <a:pPr/>
            <a:r>
              <a:t>SAD, Assistente Sociale, Volontari…</a:t>
            </a:r>
          </a:p>
        </p:txBody>
      </p:sp>
      <p:sp>
        <p:nvSpPr>
          <p:cNvPr id="158" name="Linea"/>
          <p:cNvSpPr/>
          <p:nvPr/>
        </p:nvSpPr>
        <p:spPr>
          <a:xfrm>
            <a:off x="5994397" y="5187512"/>
            <a:ext cx="278263" cy="882823"/>
          </a:xfrm>
          <a:prstGeom prst="line">
            <a:avLst/>
          </a:prstGeom>
          <a:ln w="38100">
            <a:solidFill>
              <a:srgbClr val="5F5857"/>
            </a:solidFill>
            <a:miter lim="400000"/>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Vintage">
  <a:themeElements>
    <a:clrScheme name="Vintage">
      <a:dk1>
        <a:srgbClr val="6F6A5A"/>
      </a:dk1>
      <a:lt1>
        <a:srgbClr val="152A6F"/>
      </a:lt1>
      <a:dk2>
        <a:srgbClr val="A7A7A7"/>
      </a:dk2>
      <a:lt2>
        <a:srgbClr val="535353"/>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Helvetica"/>
        <a:ea typeface="Helvetica"/>
        <a:cs typeface="Helvetica"/>
      </a:majorFont>
      <a:minorFont>
        <a:latin typeface="Helvetica Neue"/>
        <a:ea typeface="Helvetica Neue"/>
        <a:cs typeface="Helvetica Neu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2A6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intage">
  <a:themeElements>
    <a:clrScheme name="Vintage">
      <a:dk1>
        <a:srgbClr val="000000"/>
      </a:dk1>
      <a:lt1>
        <a:srgbClr val="FFFFFF"/>
      </a:lt1>
      <a:dk2>
        <a:srgbClr val="A7A7A7"/>
      </a:dk2>
      <a:lt2>
        <a:srgbClr val="535353"/>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Helvetica"/>
        <a:ea typeface="Helvetica"/>
        <a:cs typeface="Helvetica"/>
      </a:majorFont>
      <a:minorFont>
        <a:latin typeface="Helvetica Neue"/>
        <a:ea typeface="Helvetica Neue"/>
        <a:cs typeface="Helvetica Neu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2A6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