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98" r:id="rId2"/>
    <p:sldId id="271" r:id="rId3"/>
    <p:sldId id="273" r:id="rId4"/>
    <p:sldId id="300" r:id="rId5"/>
    <p:sldId id="301" r:id="rId6"/>
    <p:sldId id="289" r:id="rId7"/>
    <p:sldId id="302" r:id="rId8"/>
    <p:sldId id="290" r:id="rId9"/>
    <p:sldId id="304" r:id="rId10"/>
    <p:sldId id="291" r:id="rId11"/>
    <p:sldId id="292" r:id="rId12"/>
    <p:sldId id="293" r:id="rId13"/>
    <p:sldId id="294" r:id="rId14"/>
    <p:sldId id="296" r:id="rId15"/>
    <p:sldId id="278" r:id="rId16"/>
  </p:sldIdLst>
  <p:sldSz cx="9144000" cy="6858000" type="screen4x3"/>
  <p:notesSz cx="6819900" cy="99314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B2B2B2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Stile medio 1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5798" autoAdjust="0"/>
  </p:normalViewPr>
  <p:slideViewPr>
    <p:cSldViewPr snapToGrid="0" snapToObjects="1">
      <p:cViewPr>
        <p:scale>
          <a:sx n="82" d="100"/>
          <a:sy n="82" d="100"/>
        </p:scale>
        <p:origin x="-804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C38034-59B3-E641-839A-F2046F7613F7}" type="datetimeFigureOut">
              <a:rPr lang="it-IT" smtClean="0"/>
              <a:t>07/05/2017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1990" y="4717415"/>
            <a:ext cx="545592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63032" y="9433106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D63BB-4F5B-0842-A893-ABDF0FF5D8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9314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D63BB-4F5B-0842-A893-ABDF0FF5D8F6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5911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BE21071A-C967-B845-9B48-5D1F1CDD38B5}" type="slidenum">
              <a:rPr lang="it-IT" sz="1200">
                <a:solidFill>
                  <a:schemeClr val="tx1"/>
                </a:solidFill>
                <a:latin typeface="Arial" charset="0"/>
              </a:rPr>
              <a:pPr eaLnBrk="1" hangingPunct="1"/>
              <a:t>6</a:t>
            </a:fld>
            <a:endParaRPr lang="it-IT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0864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BE21071A-C967-B845-9B48-5D1F1CDD38B5}" type="slidenum">
              <a:rPr lang="it-IT" sz="1200">
                <a:solidFill>
                  <a:schemeClr val="tx1"/>
                </a:solidFill>
                <a:latin typeface="Arial" charset="0"/>
              </a:rPr>
              <a:pPr eaLnBrk="1" hangingPunct="1"/>
              <a:t>7</a:t>
            </a:fld>
            <a:endParaRPr lang="it-IT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2569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944A5559-13F5-F247-A987-A425625D6BC5}" type="slidenum">
              <a:rPr lang="it-IT" sz="1200">
                <a:solidFill>
                  <a:schemeClr val="tx1"/>
                </a:solidFill>
                <a:latin typeface="Arial" charset="0"/>
              </a:rPr>
              <a:pPr eaLnBrk="1" hangingPunct="1"/>
              <a:t>8</a:t>
            </a:fld>
            <a:endParaRPr lang="it-IT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630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D496A1A6-93A0-F34D-9245-F25008EB3F88}" type="slidenum">
              <a:rPr lang="it-IT" sz="1200">
                <a:solidFill>
                  <a:schemeClr val="tx1"/>
                </a:solidFill>
                <a:latin typeface="Arial" charset="0"/>
              </a:rPr>
              <a:pPr eaLnBrk="1" hangingPunct="1"/>
              <a:t>10</a:t>
            </a:fld>
            <a:endParaRPr lang="it-IT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6507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6B660AB0-B209-2247-955A-A4F87BFCAEDB}" type="slidenum">
              <a:rPr lang="it-IT" sz="1200">
                <a:solidFill>
                  <a:schemeClr val="tx1"/>
                </a:solidFill>
                <a:latin typeface="Arial" charset="0"/>
              </a:rPr>
              <a:pPr eaLnBrk="1" hangingPunct="1"/>
              <a:t>11</a:t>
            </a:fld>
            <a:endParaRPr lang="it-IT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4761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D2BF8AEA-73EA-A34A-9EC1-9798C702A5AC}" type="slidenum">
              <a:rPr lang="it-IT" sz="1200">
                <a:solidFill>
                  <a:schemeClr val="tx1"/>
                </a:solidFill>
                <a:latin typeface="Arial" charset="0"/>
              </a:rPr>
              <a:pPr eaLnBrk="1" hangingPunct="1"/>
              <a:t>12</a:t>
            </a:fld>
            <a:endParaRPr lang="it-IT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4044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D63BB-4F5B-0842-A893-ABDF0FF5D8F6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8389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656E-AD47-B147-9A41-B4D5773D7B68}" type="datetimeFigureOut">
              <a:rPr lang="it-IT" smtClean="0"/>
              <a:t>07/05/2017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C0AE3-3A15-AF45-B255-B81D8A4B1B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17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656E-AD47-B147-9A41-B4D5773D7B68}" type="datetimeFigureOut">
              <a:rPr lang="it-IT" smtClean="0"/>
              <a:t>07/05/2017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C0AE3-3A15-AF45-B255-B81D8A4B1B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8957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656E-AD47-B147-9A41-B4D5773D7B68}" type="datetimeFigureOut">
              <a:rPr lang="it-IT" smtClean="0"/>
              <a:t>07/05/2017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C0AE3-3A15-AF45-B255-B81D8A4B1B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8029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656E-AD47-B147-9A41-B4D5773D7B68}" type="datetimeFigureOut">
              <a:rPr lang="it-IT" smtClean="0"/>
              <a:t>07/05/2017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C0AE3-3A15-AF45-B255-B81D8A4B1B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1102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656E-AD47-B147-9A41-B4D5773D7B68}" type="datetimeFigureOut">
              <a:rPr lang="it-IT" smtClean="0"/>
              <a:t>07/05/2017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C0AE3-3A15-AF45-B255-B81D8A4B1B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5434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656E-AD47-B147-9A41-B4D5773D7B68}" type="datetimeFigureOut">
              <a:rPr lang="it-IT" smtClean="0"/>
              <a:t>07/05/2017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C0AE3-3A15-AF45-B255-B81D8A4B1B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8579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656E-AD47-B147-9A41-B4D5773D7B68}" type="datetimeFigureOut">
              <a:rPr lang="it-IT" smtClean="0"/>
              <a:t>07/05/2017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C0AE3-3A15-AF45-B255-B81D8A4B1B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6299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656E-AD47-B147-9A41-B4D5773D7B68}" type="datetimeFigureOut">
              <a:rPr lang="it-IT" smtClean="0"/>
              <a:t>07/05/2017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C0AE3-3A15-AF45-B255-B81D8A4B1B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4422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656E-AD47-B147-9A41-B4D5773D7B68}" type="datetimeFigureOut">
              <a:rPr lang="it-IT" smtClean="0"/>
              <a:t>07/05/2017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C0AE3-3A15-AF45-B255-B81D8A4B1B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84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656E-AD47-B147-9A41-B4D5773D7B68}" type="datetimeFigureOut">
              <a:rPr lang="it-IT" smtClean="0"/>
              <a:t>07/05/2017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C0AE3-3A15-AF45-B255-B81D8A4B1B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4936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656E-AD47-B147-9A41-B4D5773D7B68}" type="datetimeFigureOut">
              <a:rPr lang="it-IT" smtClean="0"/>
              <a:t>07/05/2017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C0AE3-3A15-AF45-B255-B81D8A4B1B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787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656E-AD47-B147-9A41-B4D5773D7B68}" type="datetimeFigureOut">
              <a:rPr lang="it-IT" smtClean="0"/>
              <a:t>07/05/2017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C0AE3-3A15-AF45-B255-B81D8A4B1B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6718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FFCC6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8656E-AD47-B147-9A41-B4D5773D7B68}" type="datetimeFigureOut">
              <a:rPr lang="it-IT" smtClean="0"/>
              <a:t>07/05/2017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C0AE3-3A15-AF45-B255-B81D8A4B1B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145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100000">
              <a:srgbClr val="FFCC6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10"/>
          <p:cNvPicPr>
            <a:picLocks noChangeAspect="1" noChangeArrowheads="1"/>
          </p:cNvPicPr>
          <p:nvPr/>
        </p:nvPicPr>
        <p:blipFill>
          <a:blip r:embed="rId3">
            <a:alphaModFix amt="6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23825"/>
            <a:ext cx="3419475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11"/>
          <p:cNvPicPr>
            <a:picLocks noChangeAspect="1" noChangeArrowheads="1"/>
          </p:cNvPicPr>
          <p:nvPr/>
        </p:nvPicPr>
        <p:blipFill>
          <a:blip r:embed="rId4">
            <a:alphaModFix amt="6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2353202"/>
            <a:ext cx="62103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ttangolo 15"/>
          <p:cNvSpPr/>
          <p:nvPr/>
        </p:nvSpPr>
        <p:spPr>
          <a:xfrm>
            <a:off x="684213" y="3764028"/>
            <a:ext cx="777557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4000" b="1" dirty="0">
                <a:solidFill>
                  <a:schemeClr val="accent1"/>
                </a:solidFill>
                <a:latin typeface="Arial" charset="0"/>
              </a:rPr>
              <a:t>IL COLPEVOLE </a:t>
            </a:r>
            <a:r>
              <a:rPr lang="ja-JP" altLang="it-IT" sz="4000" b="1" dirty="0">
                <a:solidFill>
                  <a:schemeClr val="accent1"/>
                </a:solidFill>
                <a:latin typeface="Arial" charset="0"/>
              </a:rPr>
              <a:t>“</a:t>
            </a:r>
            <a:r>
              <a:rPr lang="it-IT" sz="4000" b="1" dirty="0">
                <a:solidFill>
                  <a:schemeClr val="accent1"/>
                </a:solidFill>
                <a:latin typeface="Arial" charset="0"/>
              </a:rPr>
              <a:t>INVISIBILE</a:t>
            </a:r>
            <a:r>
              <a:rPr lang="ja-JP" altLang="it-IT" sz="4000" b="1" dirty="0">
                <a:solidFill>
                  <a:schemeClr val="accent1"/>
                </a:solidFill>
                <a:latin typeface="Arial" charset="0"/>
              </a:rPr>
              <a:t>”</a:t>
            </a:r>
            <a:endParaRPr lang="it-IT" sz="4000" b="1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061106" y="4665455"/>
            <a:ext cx="49671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dirty="0" err="1">
                <a:solidFill>
                  <a:schemeClr val="tx2"/>
                </a:solidFill>
              </a:rPr>
              <a:t>Riferimento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bibliografico</a:t>
            </a:r>
            <a:r>
              <a:rPr lang="en-US" b="1" dirty="0">
                <a:solidFill>
                  <a:schemeClr val="tx2"/>
                </a:solidFill>
              </a:rPr>
              <a:t>:</a:t>
            </a:r>
            <a:r>
              <a:rPr lang="en-US" dirty="0">
                <a:solidFill>
                  <a:schemeClr val="tx2"/>
                </a:solidFill>
              </a:rPr>
              <a:t> Bitter Pills</a:t>
            </a:r>
            <a:endParaRPr lang="it-IT" b="1" dirty="0">
              <a:solidFill>
                <a:schemeClr val="tx2"/>
              </a:solidFill>
            </a:endParaRPr>
          </a:p>
          <a:p>
            <a:pPr fontAlgn="base"/>
            <a:r>
              <a:rPr lang="en-US" dirty="0">
                <a:solidFill>
                  <a:schemeClr val="tx2"/>
                </a:solidFill>
              </a:rPr>
              <a:t>Adam C. Schaffer, M.D., Yonatan Grad, M.D., and John J. Ross, M.D.</a:t>
            </a:r>
            <a:endParaRPr lang="it-IT" dirty="0">
              <a:solidFill>
                <a:schemeClr val="tx2"/>
              </a:solidFill>
            </a:endParaRPr>
          </a:p>
          <a:p>
            <a:pPr fontAlgn="base"/>
            <a:r>
              <a:rPr lang="en-US" dirty="0">
                <a:solidFill>
                  <a:schemeClr val="tx2"/>
                </a:solidFill>
              </a:rPr>
              <a:t>N </a:t>
            </a:r>
            <a:r>
              <a:rPr lang="en-US" dirty="0" err="1">
                <a:solidFill>
                  <a:schemeClr val="tx2"/>
                </a:solidFill>
              </a:rPr>
              <a:t>Engl</a:t>
            </a:r>
            <a:r>
              <a:rPr lang="en-US" dirty="0">
                <a:solidFill>
                  <a:schemeClr val="tx2"/>
                </a:solidFill>
              </a:rPr>
              <a:t> J Med 2010; 363:e26 October 14, 2010 DOI: 10.1056/NEJMimc1004455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6" name="CasellaDiTesto 10"/>
          <p:cNvSpPr txBox="1">
            <a:spLocks noChangeArrowheads="1"/>
          </p:cNvSpPr>
          <p:nvPr/>
        </p:nvSpPr>
        <p:spPr bwMode="auto">
          <a:xfrm>
            <a:off x="3277044" y="6157631"/>
            <a:ext cx="48997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it-IT" altLang="it-IT" sz="2800" dirty="0">
                <a:solidFill>
                  <a:schemeClr val="tx1"/>
                </a:solidFill>
                <a:latin typeface="+mj-lt"/>
                <a:ea typeface="+mn-ea"/>
              </a:rPr>
              <a:t>Discussione: </a:t>
            </a:r>
            <a:r>
              <a:rPr lang="it-IT" altLang="it-IT" sz="2800" dirty="0" smtClean="0">
                <a:latin typeface="+mj-lt"/>
              </a:rPr>
              <a:t>Dr.ssa Laura </a:t>
            </a:r>
            <a:r>
              <a:rPr lang="it-IT" altLang="it-IT" sz="2800" dirty="0" err="1" smtClean="0">
                <a:latin typeface="+mj-lt"/>
              </a:rPr>
              <a:t>Bregoli</a:t>
            </a:r>
            <a:endParaRPr lang="it-IT" altLang="it-IT" sz="2800" dirty="0">
              <a:solidFill>
                <a:schemeClr val="tx1"/>
              </a:solidFill>
              <a:latin typeface="+mj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7162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4000">
              <a:schemeClr val="bg1"/>
            </a:gs>
            <a:gs pos="100000">
              <a:srgbClr val="FFCC6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1"/>
          <p:cNvSpPr>
            <a:spLocks noChangeArrowheads="1"/>
          </p:cNvSpPr>
          <p:nvPr/>
        </p:nvSpPr>
        <p:spPr bwMode="auto">
          <a:xfrm>
            <a:off x="323850" y="2060575"/>
            <a:ext cx="8640763" cy="2447925"/>
          </a:xfrm>
          <a:prstGeom prst="rect">
            <a:avLst/>
          </a:prstGeom>
          <a:solidFill>
            <a:srgbClr val="FFFFFF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FF00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endParaRPr lang="it-IT" altLang="it-IT">
              <a:latin typeface="+mj-lt"/>
              <a:ea typeface="+mn-ea"/>
            </a:endParaRPr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3236756" y="218548"/>
            <a:ext cx="5037137" cy="15081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FF00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pPr algn="r" eaLnBrk="1" hangingPunct="1">
              <a:defRPr/>
            </a:pPr>
            <a:r>
              <a:rPr lang="it-IT" altLang="it-IT" sz="2000" dirty="0">
                <a:latin typeface="+mj-lt"/>
                <a:ea typeface="+mn-ea"/>
              </a:rPr>
              <a:t>Ricomparsa di febbre</a:t>
            </a:r>
            <a:r>
              <a:rPr lang="it-IT" altLang="it-IT" sz="1800" i="1" dirty="0">
                <a:latin typeface="+mj-lt"/>
                <a:ea typeface="+mn-ea"/>
              </a:rPr>
              <a:t>, </a:t>
            </a:r>
          </a:p>
          <a:p>
            <a:pPr algn="r" eaLnBrk="1" hangingPunct="1">
              <a:defRPr/>
            </a:pPr>
            <a:r>
              <a:rPr lang="it-IT" altLang="it-IT" sz="1800" i="1" dirty="0">
                <a:solidFill>
                  <a:srgbClr val="000099"/>
                </a:solidFill>
                <a:latin typeface="+mj-lt"/>
                <a:ea typeface="+mn-ea"/>
              </a:rPr>
              <a:t>dopo il suo controllo da parte della terapia antibiotica, </a:t>
            </a:r>
          </a:p>
          <a:p>
            <a:pPr algn="r" eaLnBrk="1" hangingPunct="1">
              <a:defRPr/>
            </a:pPr>
            <a:r>
              <a:rPr lang="it-IT" altLang="it-IT" sz="1800" i="1" dirty="0">
                <a:solidFill>
                  <a:srgbClr val="000099"/>
                </a:solidFill>
                <a:latin typeface="+mj-lt"/>
                <a:ea typeface="+mn-ea"/>
              </a:rPr>
              <a:t>deve far pensare a re-infezione </a:t>
            </a:r>
          </a:p>
          <a:p>
            <a:pPr algn="r" eaLnBrk="1" hangingPunct="1">
              <a:defRPr/>
            </a:pPr>
            <a:r>
              <a:rPr lang="it-IT" altLang="it-IT" sz="1800" i="1" dirty="0">
                <a:solidFill>
                  <a:srgbClr val="000099"/>
                </a:solidFill>
                <a:latin typeface="+mj-lt"/>
                <a:ea typeface="+mn-ea"/>
              </a:rPr>
              <a:t>od a nefrite interstiziale acuta da farmaci.</a:t>
            </a:r>
            <a:r>
              <a:rPr lang="it-IT" altLang="it-IT" sz="1800" dirty="0">
                <a:solidFill>
                  <a:srgbClr val="000099"/>
                </a:solidFill>
                <a:latin typeface="+mj-lt"/>
                <a:ea typeface="+mn-ea"/>
              </a:rPr>
              <a:t> </a:t>
            </a:r>
          </a:p>
        </p:txBody>
      </p:sp>
      <p:sp>
        <p:nvSpPr>
          <p:cNvPr id="36868" name="Line 5"/>
          <p:cNvSpPr>
            <a:spLocks noChangeShapeType="1"/>
          </p:cNvSpPr>
          <p:nvPr/>
        </p:nvSpPr>
        <p:spPr bwMode="auto">
          <a:xfrm>
            <a:off x="347663" y="2209800"/>
            <a:ext cx="8569325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it-IT">
              <a:latin typeface="+mj-lt"/>
              <a:ea typeface="+mn-ea"/>
            </a:endParaRPr>
          </a:p>
        </p:txBody>
      </p:sp>
      <p:sp>
        <p:nvSpPr>
          <p:cNvPr id="36869" name="Line 6"/>
          <p:cNvSpPr>
            <a:spLocks noChangeShapeType="1"/>
          </p:cNvSpPr>
          <p:nvPr/>
        </p:nvSpPr>
        <p:spPr bwMode="auto">
          <a:xfrm>
            <a:off x="347663" y="2286000"/>
            <a:ext cx="8569325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it-IT">
              <a:latin typeface="+mj-lt"/>
              <a:ea typeface="+mn-ea"/>
            </a:endParaRPr>
          </a:p>
        </p:txBody>
      </p:sp>
      <p:sp>
        <p:nvSpPr>
          <p:cNvPr id="36870" name="Line 7"/>
          <p:cNvSpPr>
            <a:spLocks noChangeShapeType="1"/>
          </p:cNvSpPr>
          <p:nvPr/>
        </p:nvSpPr>
        <p:spPr bwMode="auto">
          <a:xfrm>
            <a:off x="347663" y="2363788"/>
            <a:ext cx="8569325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it-IT">
              <a:latin typeface="+mj-lt"/>
              <a:ea typeface="+mn-ea"/>
            </a:endParaRPr>
          </a:p>
        </p:txBody>
      </p:sp>
      <p:sp>
        <p:nvSpPr>
          <p:cNvPr id="36871" name="Line 8"/>
          <p:cNvSpPr>
            <a:spLocks noChangeShapeType="1"/>
          </p:cNvSpPr>
          <p:nvPr/>
        </p:nvSpPr>
        <p:spPr bwMode="auto">
          <a:xfrm>
            <a:off x="347663" y="2439988"/>
            <a:ext cx="8569325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it-IT">
              <a:latin typeface="+mj-lt"/>
              <a:ea typeface="+mn-ea"/>
            </a:endParaRPr>
          </a:p>
        </p:txBody>
      </p:sp>
      <p:sp>
        <p:nvSpPr>
          <p:cNvPr id="36872" name="Line 9"/>
          <p:cNvSpPr>
            <a:spLocks noChangeShapeType="1"/>
          </p:cNvSpPr>
          <p:nvPr/>
        </p:nvSpPr>
        <p:spPr bwMode="auto">
          <a:xfrm>
            <a:off x="347663" y="2516188"/>
            <a:ext cx="856932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it-IT">
              <a:latin typeface="+mj-lt"/>
              <a:ea typeface="+mn-ea"/>
            </a:endParaRPr>
          </a:p>
        </p:txBody>
      </p:sp>
      <p:sp>
        <p:nvSpPr>
          <p:cNvPr id="36873" name="Line 10"/>
          <p:cNvSpPr>
            <a:spLocks noChangeShapeType="1"/>
          </p:cNvSpPr>
          <p:nvPr/>
        </p:nvSpPr>
        <p:spPr bwMode="auto">
          <a:xfrm>
            <a:off x="347663" y="2593975"/>
            <a:ext cx="8569325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it-IT">
              <a:latin typeface="+mj-lt"/>
              <a:ea typeface="+mn-ea"/>
            </a:endParaRPr>
          </a:p>
        </p:txBody>
      </p:sp>
      <p:sp>
        <p:nvSpPr>
          <p:cNvPr id="36874" name="Line 11"/>
          <p:cNvSpPr>
            <a:spLocks noChangeShapeType="1"/>
          </p:cNvSpPr>
          <p:nvPr/>
        </p:nvSpPr>
        <p:spPr bwMode="auto">
          <a:xfrm>
            <a:off x="347663" y="2670175"/>
            <a:ext cx="8569325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it-IT">
              <a:latin typeface="+mj-lt"/>
              <a:ea typeface="+mn-ea"/>
            </a:endParaRPr>
          </a:p>
        </p:txBody>
      </p:sp>
      <p:sp>
        <p:nvSpPr>
          <p:cNvPr id="36875" name="Line 12"/>
          <p:cNvSpPr>
            <a:spLocks noChangeShapeType="1"/>
          </p:cNvSpPr>
          <p:nvPr/>
        </p:nvSpPr>
        <p:spPr bwMode="auto">
          <a:xfrm>
            <a:off x="347663" y="2746375"/>
            <a:ext cx="8569325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it-IT">
              <a:latin typeface="+mj-lt"/>
              <a:ea typeface="+mn-ea"/>
            </a:endParaRPr>
          </a:p>
        </p:txBody>
      </p:sp>
      <p:sp>
        <p:nvSpPr>
          <p:cNvPr id="36876" name="Line 13"/>
          <p:cNvSpPr>
            <a:spLocks noChangeShapeType="1"/>
          </p:cNvSpPr>
          <p:nvPr/>
        </p:nvSpPr>
        <p:spPr bwMode="auto">
          <a:xfrm>
            <a:off x="347663" y="2824163"/>
            <a:ext cx="8569325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it-IT">
              <a:latin typeface="+mj-lt"/>
              <a:ea typeface="+mn-ea"/>
            </a:endParaRPr>
          </a:p>
        </p:txBody>
      </p:sp>
      <p:sp>
        <p:nvSpPr>
          <p:cNvPr id="36877" name="Line 14"/>
          <p:cNvSpPr>
            <a:spLocks noChangeShapeType="1"/>
          </p:cNvSpPr>
          <p:nvPr/>
        </p:nvSpPr>
        <p:spPr bwMode="auto">
          <a:xfrm>
            <a:off x="347663" y="2900363"/>
            <a:ext cx="856932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it-IT">
              <a:latin typeface="+mj-lt"/>
              <a:ea typeface="+mn-ea"/>
            </a:endParaRPr>
          </a:p>
        </p:txBody>
      </p:sp>
      <p:sp>
        <p:nvSpPr>
          <p:cNvPr id="36878" name="Line 15"/>
          <p:cNvSpPr>
            <a:spLocks noChangeShapeType="1"/>
          </p:cNvSpPr>
          <p:nvPr/>
        </p:nvSpPr>
        <p:spPr bwMode="auto">
          <a:xfrm>
            <a:off x="347663" y="2978150"/>
            <a:ext cx="8569325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it-IT">
              <a:latin typeface="+mj-lt"/>
              <a:ea typeface="+mn-ea"/>
            </a:endParaRPr>
          </a:p>
        </p:txBody>
      </p:sp>
      <p:sp>
        <p:nvSpPr>
          <p:cNvPr id="36879" name="Line 16"/>
          <p:cNvSpPr>
            <a:spLocks noChangeShapeType="1"/>
          </p:cNvSpPr>
          <p:nvPr/>
        </p:nvSpPr>
        <p:spPr bwMode="auto">
          <a:xfrm>
            <a:off x="347663" y="3054350"/>
            <a:ext cx="8569325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it-IT">
              <a:latin typeface="+mj-lt"/>
              <a:ea typeface="+mn-ea"/>
            </a:endParaRPr>
          </a:p>
        </p:txBody>
      </p:sp>
      <p:sp>
        <p:nvSpPr>
          <p:cNvPr id="36880" name="Line 17"/>
          <p:cNvSpPr>
            <a:spLocks noChangeShapeType="1"/>
          </p:cNvSpPr>
          <p:nvPr/>
        </p:nvSpPr>
        <p:spPr bwMode="auto">
          <a:xfrm>
            <a:off x="347663" y="3130550"/>
            <a:ext cx="8569325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it-IT">
              <a:latin typeface="+mj-lt"/>
              <a:ea typeface="+mn-ea"/>
            </a:endParaRPr>
          </a:p>
        </p:txBody>
      </p:sp>
      <p:sp>
        <p:nvSpPr>
          <p:cNvPr id="36881" name="Line 18"/>
          <p:cNvSpPr>
            <a:spLocks noChangeShapeType="1"/>
          </p:cNvSpPr>
          <p:nvPr/>
        </p:nvSpPr>
        <p:spPr bwMode="auto">
          <a:xfrm>
            <a:off x="347663" y="3208338"/>
            <a:ext cx="8569325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it-IT">
              <a:latin typeface="+mj-lt"/>
              <a:ea typeface="+mn-ea"/>
            </a:endParaRPr>
          </a:p>
        </p:txBody>
      </p:sp>
      <p:sp>
        <p:nvSpPr>
          <p:cNvPr id="36882" name="Line 19"/>
          <p:cNvSpPr>
            <a:spLocks noChangeShapeType="1"/>
          </p:cNvSpPr>
          <p:nvPr/>
        </p:nvSpPr>
        <p:spPr bwMode="auto">
          <a:xfrm>
            <a:off x="347663" y="3284538"/>
            <a:ext cx="856932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it-IT">
              <a:latin typeface="+mj-lt"/>
              <a:ea typeface="+mn-ea"/>
            </a:endParaRPr>
          </a:p>
        </p:txBody>
      </p:sp>
      <p:sp>
        <p:nvSpPr>
          <p:cNvPr id="36883" name="Line 20"/>
          <p:cNvSpPr>
            <a:spLocks noChangeShapeType="1"/>
          </p:cNvSpPr>
          <p:nvPr/>
        </p:nvSpPr>
        <p:spPr bwMode="auto">
          <a:xfrm>
            <a:off x="347663" y="3360738"/>
            <a:ext cx="8569325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it-IT">
              <a:latin typeface="+mj-lt"/>
              <a:ea typeface="+mn-ea"/>
            </a:endParaRPr>
          </a:p>
        </p:txBody>
      </p:sp>
      <p:sp>
        <p:nvSpPr>
          <p:cNvPr id="36884" name="Line 21"/>
          <p:cNvSpPr>
            <a:spLocks noChangeShapeType="1"/>
          </p:cNvSpPr>
          <p:nvPr/>
        </p:nvSpPr>
        <p:spPr bwMode="auto">
          <a:xfrm>
            <a:off x="347663" y="3438525"/>
            <a:ext cx="8569325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it-IT">
              <a:latin typeface="+mj-lt"/>
              <a:ea typeface="+mn-ea"/>
            </a:endParaRPr>
          </a:p>
        </p:txBody>
      </p:sp>
      <p:sp>
        <p:nvSpPr>
          <p:cNvPr id="36885" name="Line 22"/>
          <p:cNvSpPr>
            <a:spLocks noChangeShapeType="1"/>
          </p:cNvSpPr>
          <p:nvPr/>
        </p:nvSpPr>
        <p:spPr bwMode="auto">
          <a:xfrm>
            <a:off x="347663" y="3514725"/>
            <a:ext cx="8569325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it-IT">
              <a:latin typeface="+mj-lt"/>
              <a:ea typeface="+mn-ea"/>
            </a:endParaRPr>
          </a:p>
        </p:txBody>
      </p:sp>
      <p:sp>
        <p:nvSpPr>
          <p:cNvPr id="36886" name="Line 23"/>
          <p:cNvSpPr>
            <a:spLocks noChangeShapeType="1"/>
          </p:cNvSpPr>
          <p:nvPr/>
        </p:nvSpPr>
        <p:spPr bwMode="auto">
          <a:xfrm>
            <a:off x="347663" y="3590925"/>
            <a:ext cx="8569325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it-IT">
              <a:latin typeface="+mj-lt"/>
              <a:ea typeface="+mn-ea"/>
            </a:endParaRPr>
          </a:p>
        </p:txBody>
      </p:sp>
      <p:sp>
        <p:nvSpPr>
          <p:cNvPr id="36887" name="Line 24"/>
          <p:cNvSpPr>
            <a:spLocks noChangeShapeType="1"/>
          </p:cNvSpPr>
          <p:nvPr/>
        </p:nvSpPr>
        <p:spPr bwMode="auto">
          <a:xfrm>
            <a:off x="347663" y="3668713"/>
            <a:ext cx="856932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it-IT">
              <a:latin typeface="+mj-lt"/>
              <a:ea typeface="+mn-ea"/>
            </a:endParaRPr>
          </a:p>
        </p:txBody>
      </p:sp>
      <p:sp>
        <p:nvSpPr>
          <p:cNvPr id="36888" name="Line 25"/>
          <p:cNvSpPr>
            <a:spLocks noChangeShapeType="1"/>
          </p:cNvSpPr>
          <p:nvPr/>
        </p:nvSpPr>
        <p:spPr bwMode="auto">
          <a:xfrm>
            <a:off x="347663" y="3744913"/>
            <a:ext cx="8569325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it-IT">
              <a:latin typeface="+mj-lt"/>
              <a:ea typeface="+mn-ea"/>
            </a:endParaRPr>
          </a:p>
        </p:txBody>
      </p:sp>
      <p:sp>
        <p:nvSpPr>
          <p:cNvPr id="36889" name="Line 26"/>
          <p:cNvSpPr>
            <a:spLocks noChangeShapeType="1"/>
          </p:cNvSpPr>
          <p:nvPr/>
        </p:nvSpPr>
        <p:spPr bwMode="auto">
          <a:xfrm>
            <a:off x="347663" y="3822700"/>
            <a:ext cx="8569325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it-IT">
              <a:latin typeface="+mj-lt"/>
              <a:ea typeface="+mn-ea"/>
            </a:endParaRPr>
          </a:p>
        </p:txBody>
      </p:sp>
      <p:sp>
        <p:nvSpPr>
          <p:cNvPr id="36890" name="Line 27"/>
          <p:cNvSpPr>
            <a:spLocks noChangeShapeType="1"/>
          </p:cNvSpPr>
          <p:nvPr/>
        </p:nvSpPr>
        <p:spPr bwMode="auto">
          <a:xfrm>
            <a:off x="347663" y="3898900"/>
            <a:ext cx="8569325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it-IT">
              <a:latin typeface="+mj-lt"/>
              <a:ea typeface="+mn-ea"/>
            </a:endParaRPr>
          </a:p>
        </p:txBody>
      </p:sp>
      <p:sp>
        <p:nvSpPr>
          <p:cNvPr id="36891" name="Line 28"/>
          <p:cNvSpPr>
            <a:spLocks noChangeShapeType="1"/>
          </p:cNvSpPr>
          <p:nvPr/>
        </p:nvSpPr>
        <p:spPr bwMode="auto">
          <a:xfrm>
            <a:off x="347663" y="3975100"/>
            <a:ext cx="8569325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it-IT">
              <a:latin typeface="+mj-lt"/>
              <a:ea typeface="+mn-ea"/>
            </a:endParaRPr>
          </a:p>
        </p:txBody>
      </p:sp>
      <p:sp>
        <p:nvSpPr>
          <p:cNvPr id="36892" name="Line 29"/>
          <p:cNvSpPr>
            <a:spLocks noChangeShapeType="1"/>
          </p:cNvSpPr>
          <p:nvPr/>
        </p:nvSpPr>
        <p:spPr bwMode="auto">
          <a:xfrm>
            <a:off x="347663" y="4052888"/>
            <a:ext cx="856932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it-IT">
              <a:latin typeface="+mj-lt"/>
              <a:ea typeface="+mn-ea"/>
            </a:endParaRPr>
          </a:p>
        </p:txBody>
      </p:sp>
      <p:sp>
        <p:nvSpPr>
          <p:cNvPr id="36893" name="Line 30"/>
          <p:cNvSpPr>
            <a:spLocks noChangeShapeType="1"/>
          </p:cNvSpPr>
          <p:nvPr/>
        </p:nvSpPr>
        <p:spPr bwMode="auto">
          <a:xfrm>
            <a:off x="347663" y="4129088"/>
            <a:ext cx="8569325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it-IT">
              <a:latin typeface="+mj-lt"/>
              <a:ea typeface="+mn-ea"/>
            </a:endParaRPr>
          </a:p>
        </p:txBody>
      </p:sp>
      <p:sp>
        <p:nvSpPr>
          <p:cNvPr id="36894" name="Line 31"/>
          <p:cNvSpPr>
            <a:spLocks noChangeShapeType="1"/>
          </p:cNvSpPr>
          <p:nvPr/>
        </p:nvSpPr>
        <p:spPr bwMode="auto">
          <a:xfrm>
            <a:off x="347663" y="4205288"/>
            <a:ext cx="8569325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it-IT">
              <a:latin typeface="+mj-lt"/>
              <a:ea typeface="+mn-ea"/>
            </a:endParaRPr>
          </a:p>
        </p:txBody>
      </p:sp>
      <p:sp>
        <p:nvSpPr>
          <p:cNvPr id="36895" name="Line 32"/>
          <p:cNvSpPr>
            <a:spLocks noChangeShapeType="1"/>
          </p:cNvSpPr>
          <p:nvPr/>
        </p:nvSpPr>
        <p:spPr bwMode="auto">
          <a:xfrm>
            <a:off x="347663" y="4283075"/>
            <a:ext cx="8569325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it-IT">
              <a:latin typeface="+mj-lt"/>
              <a:ea typeface="+mn-ea"/>
            </a:endParaRPr>
          </a:p>
        </p:txBody>
      </p:sp>
      <p:sp>
        <p:nvSpPr>
          <p:cNvPr id="36896" name="Line 33"/>
          <p:cNvSpPr>
            <a:spLocks noChangeShapeType="1"/>
          </p:cNvSpPr>
          <p:nvPr/>
        </p:nvSpPr>
        <p:spPr bwMode="auto">
          <a:xfrm>
            <a:off x="347663" y="4359275"/>
            <a:ext cx="8569325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it-IT">
              <a:latin typeface="+mj-lt"/>
              <a:ea typeface="+mn-ea"/>
            </a:endParaRPr>
          </a:p>
        </p:txBody>
      </p:sp>
      <p:sp>
        <p:nvSpPr>
          <p:cNvPr id="36897" name="Line 34"/>
          <p:cNvSpPr>
            <a:spLocks noChangeShapeType="1"/>
          </p:cNvSpPr>
          <p:nvPr/>
        </p:nvSpPr>
        <p:spPr bwMode="auto">
          <a:xfrm>
            <a:off x="347663" y="4437063"/>
            <a:ext cx="856932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it-IT">
              <a:latin typeface="+mj-lt"/>
              <a:ea typeface="+mn-ea"/>
            </a:endParaRPr>
          </a:p>
        </p:txBody>
      </p:sp>
      <p:sp>
        <p:nvSpPr>
          <p:cNvPr id="36898" name="Line 35"/>
          <p:cNvSpPr>
            <a:spLocks noChangeShapeType="1"/>
          </p:cNvSpPr>
          <p:nvPr/>
        </p:nvSpPr>
        <p:spPr bwMode="auto">
          <a:xfrm>
            <a:off x="342900" y="2133600"/>
            <a:ext cx="856932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it-IT">
              <a:latin typeface="+mj-lt"/>
              <a:ea typeface="+mn-ea"/>
            </a:endParaRPr>
          </a:p>
        </p:txBody>
      </p:sp>
      <p:sp>
        <p:nvSpPr>
          <p:cNvPr id="36899" name="Line 36"/>
          <p:cNvSpPr>
            <a:spLocks noChangeShapeType="1"/>
          </p:cNvSpPr>
          <p:nvPr/>
        </p:nvSpPr>
        <p:spPr bwMode="auto">
          <a:xfrm>
            <a:off x="342900" y="2133600"/>
            <a:ext cx="0" cy="2319338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it-IT">
              <a:latin typeface="+mj-lt"/>
              <a:ea typeface="+mn-ea"/>
            </a:endParaRPr>
          </a:p>
        </p:txBody>
      </p:sp>
      <p:sp>
        <p:nvSpPr>
          <p:cNvPr id="36900" name="Line 37"/>
          <p:cNvSpPr>
            <a:spLocks noChangeShapeType="1"/>
          </p:cNvSpPr>
          <p:nvPr/>
        </p:nvSpPr>
        <p:spPr bwMode="auto">
          <a:xfrm>
            <a:off x="1198563" y="2133600"/>
            <a:ext cx="0" cy="2319338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it-IT">
              <a:latin typeface="+mj-lt"/>
              <a:ea typeface="+mn-ea"/>
            </a:endParaRPr>
          </a:p>
        </p:txBody>
      </p:sp>
      <p:sp>
        <p:nvSpPr>
          <p:cNvPr id="36901" name="Line 38"/>
          <p:cNvSpPr>
            <a:spLocks noChangeShapeType="1"/>
          </p:cNvSpPr>
          <p:nvPr/>
        </p:nvSpPr>
        <p:spPr bwMode="auto">
          <a:xfrm>
            <a:off x="2055813" y="2133600"/>
            <a:ext cx="0" cy="2319338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it-IT">
              <a:latin typeface="+mj-lt"/>
              <a:ea typeface="+mn-ea"/>
            </a:endParaRPr>
          </a:p>
        </p:txBody>
      </p:sp>
      <p:sp>
        <p:nvSpPr>
          <p:cNvPr id="36902" name="Line 39"/>
          <p:cNvSpPr>
            <a:spLocks noChangeShapeType="1"/>
          </p:cNvSpPr>
          <p:nvPr/>
        </p:nvSpPr>
        <p:spPr bwMode="auto">
          <a:xfrm>
            <a:off x="2913063" y="2133600"/>
            <a:ext cx="0" cy="2319338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it-IT">
              <a:latin typeface="+mj-lt"/>
              <a:ea typeface="+mn-ea"/>
            </a:endParaRPr>
          </a:p>
        </p:txBody>
      </p:sp>
      <p:sp>
        <p:nvSpPr>
          <p:cNvPr id="36903" name="Line 40"/>
          <p:cNvSpPr>
            <a:spLocks noChangeShapeType="1"/>
          </p:cNvSpPr>
          <p:nvPr/>
        </p:nvSpPr>
        <p:spPr bwMode="auto">
          <a:xfrm>
            <a:off x="3770313" y="2133600"/>
            <a:ext cx="0" cy="2319338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it-IT">
              <a:latin typeface="+mj-lt"/>
              <a:ea typeface="+mn-ea"/>
            </a:endParaRPr>
          </a:p>
        </p:txBody>
      </p:sp>
      <p:sp>
        <p:nvSpPr>
          <p:cNvPr id="36904" name="Line 41"/>
          <p:cNvSpPr>
            <a:spLocks noChangeShapeType="1"/>
          </p:cNvSpPr>
          <p:nvPr/>
        </p:nvSpPr>
        <p:spPr bwMode="auto">
          <a:xfrm>
            <a:off x="4627563" y="2133600"/>
            <a:ext cx="0" cy="2319338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it-IT">
              <a:latin typeface="+mj-lt"/>
              <a:ea typeface="+mn-ea"/>
            </a:endParaRPr>
          </a:p>
        </p:txBody>
      </p:sp>
      <p:sp>
        <p:nvSpPr>
          <p:cNvPr id="36905" name="Line 42"/>
          <p:cNvSpPr>
            <a:spLocks noChangeShapeType="1"/>
          </p:cNvSpPr>
          <p:nvPr/>
        </p:nvSpPr>
        <p:spPr bwMode="auto">
          <a:xfrm>
            <a:off x="5483225" y="2117725"/>
            <a:ext cx="0" cy="2319338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it-IT">
              <a:latin typeface="+mj-lt"/>
              <a:ea typeface="+mn-ea"/>
            </a:endParaRPr>
          </a:p>
        </p:txBody>
      </p:sp>
      <p:sp>
        <p:nvSpPr>
          <p:cNvPr id="36906" name="Line 43"/>
          <p:cNvSpPr>
            <a:spLocks noChangeShapeType="1"/>
          </p:cNvSpPr>
          <p:nvPr/>
        </p:nvSpPr>
        <p:spPr bwMode="auto">
          <a:xfrm>
            <a:off x="6340475" y="2133600"/>
            <a:ext cx="0" cy="2319338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it-IT">
              <a:latin typeface="+mj-lt"/>
              <a:ea typeface="+mn-ea"/>
            </a:endParaRPr>
          </a:p>
        </p:txBody>
      </p:sp>
      <p:sp>
        <p:nvSpPr>
          <p:cNvPr id="36907" name="Line 44"/>
          <p:cNvSpPr>
            <a:spLocks noChangeShapeType="1"/>
          </p:cNvSpPr>
          <p:nvPr/>
        </p:nvSpPr>
        <p:spPr bwMode="auto">
          <a:xfrm>
            <a:off x="7197725" y="2133600"/>
            <a:ext cx="0" cy="2319338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it-IT">
              <a:latin typeface="+mj-lt"/>
              <a:ea typeface="+mn-ea"/>
            </a:endParaRPr>
          </a:p>
        </p:txBody>
      </p:sp>
      <p:sp>
        <p:nvSpPr>
          <p:cNvPr id="36908" name="Line 45"/>
          <p:cNvSpPr>
            <a:spLocks noChangeShapeType="1"/>
          </p:cNvSpPr>
          <p:nvPr/>
        </p:nvSpPr>
        <p:spPr bwMode="auto">
          <a:xfrm>
            <a:off x="8054975" y="2133600"/>
            <a:ext cx="0" cy="2319338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it-IT">
              <a:latin typeface="+mj-lt"/>
              <a:ea typeface="+mn-ea"/>
            </a:endParaRPr>
          </a:p>
        </p:txBody>
      </p:sp>
      <p:sp>
        <p:nvSpPr>
          <p:cNvPr id="36909" name="Line 46"/>
          <p:cNvSpPr>
            <a:spLocks noChangeShapeType="1"/>
          </p:cNvSpPr>
          <p:nvPr/>
        </p:nvSpPr>
        <p:spPr bwMode="auto">
          <a:xfrm>
            <a:off x="8912225" y="2114550"/>
            <a:ext cx="0" cy="2319338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it-IT">
              <a:latin typeface="+mj-lt"/>
              <a:ea typeface="+mn-ea"/>
            </a:endParaRPr>
          </a:p>
        </p:txBody>
      </p:sp>
      <p:sp>
        <p:nvSpPr>
          <p:cNvPr id="36910" name="Freeform 47"/>
          <p:cNvSpPr>
            <a:spLocks/>
          </p:cNvSpPr>
          <p:nvPr/>
        </p:nvSpPr>
        <p:spPr bwMode="auto">
          <a:xfrm>
            <a:off x="468313" y="2636838"/>
            <a:ext cx="8424862" cy="1296987"/>
          </a:xfrm>
          <a:custGeom>
            <a:avLst/>
            <a:gdLst>
              <a:gd name="T0" fmla="*/ 0 w 5307"/>
              <a:gd name="T1" fmla="*/ 680 h 817"/>
              <a:gd name="T2" fmla="*/ 226 w 5307"/>
              <a:gd name="T3" fmla="*/ 635 h 817"/>
              <a:gd name="T4" fmla="*/ 317 w 5307"/>
              <a:gd name="T5" fmla="*/ 0 h 817"/>
              <a:gd name="T6" fmla="*/ 453 w 5307"/>
              <a:gd name="T7" fmla="*/ 91 h 817"/>
              <a:gd name="T8" fmla="*/ 544 w 5307"/>
              <a:gd name="T9" fmla="*/ 318 h 817"/>
              <a:gd name="T10" fmla="*/ 771 w 5307"/>
              <a:gd name="T11" fmla="*/ 272 h 817"/>
              <a:gd name="T12" fmla="*/ 861 w 5307"/>
              <a:gd name="T13" fmla="*/ 0 h 817"/>
              <a:gd name="T14" fmla="*/ 1134 w 5307"/>
              <a:gd name="T15" fmla="*/ 272 h 817"/>
              <a:gd name="T16" fmla="*/ 1360 w 5307"/>
              <a:gd name="T17" fmla="*/ 181 h 817"/>
              <a:gd name="T18" fmla="*/ 1406 w 5307"/>
              <a:gd name="T19" fmla="*/ 91 h 817"/>
              <a:gd name="T20" fmla="*/ 1678 w 5307"/>
              <a:gd name="T21" fmla="*/ 408 h 817"/>
              <a:gd name="T22" fmla="*/ 1905 w 5307"/>
              <a:gd name="T23" fmla="*/ 272 h 817"/>
              <a:gd name="T24" fmla="*/ 2177 w 5307"/>
              <a:gd name="T25" fmla="*/ 817 h 817"/>
              <a:gd name="T26" fmla="*/ 2494 w 5307"/>
              <a:gd name="T27" fmla="*/ 680 h 817"/>
              <a:gd name="T28" fmla="*/ 2812 w 5307"/>
              <a:gd name="T29" fmla="*/ 817 h 817"/>
              <a:gd name="T30" fmla="*/ 3084 w 5307"/>
              <a:gd name="T31" fmla="*/ 726 h 817"/>
              <a:gd name="T32" fmla="*/ 3311 w 5307"/>
              <a:gd name="T33" fmla="*/ 817 h 817"/>
              <a:gd name="T34" fmla="*/ 3583 w 5307"/>
              <a:gd name="T35" fmla="*/ 726 h 817"/>
              <a:gd name="T36" fmla="*/ 3855 w 5307"/>
              <a:gd name="T37" fmla="*/ 590 h 817"/>
              <a:gd name="T38" fmla="*/ 4037 w 5307"/>
              <a:gd name="T39" fmla="*/ 363 h 817"/>
              <a:gd name="T40" fmla="*/ 4173 w 5307"/>
              <a:gd name="T41" fmla="*/ 272 h 817"/>
              <a:gd name="T42" fmla="*/ 4445 w 5307"/>
              <a:gd name="T43" fmla="*/ 363 h 817"/>
              <a:gd name="T44" fmla="*/ 4717 w 5307"/>
              <a:gd name="T45" fmla="*/ 318 h 817"/>
              <a:gd name="T46" fmla="*/ 4944 w 5307"/>
              <a:gd name="T47" fmla="*/ 363 h 817"/>
              <a:gd name="T48" fmla="*/ 5261 w 5307"/>
              <a:gd name="T49" fmla="*/ 318 h 817"/>
              <a:gd name="T50" fmla="*/ 5307 w 5307"/>
              <a:gd name="T51" fmla="*/ 363 h 81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5307"/>
              <a:gd name="T79" fmla="*/ 0 h 817"/>
              <a:gd name="T80" fmla="*/ 5307 w 5307"/>
              <a:gd name="T81" fmla="*/ 817 h 81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5307" h="817">
                <a:moveTo>
                  <a:pt x="0" y="680"/>
                </a:moveTo>
                <a:lnTo>
                  <a:pt x="226" y="635"/>
                </a:lnTo>
                <a:lnTo>
                  <a:pt x="317" y="0"/>
                </a:lnTo>
                <a:lnTo>
                  <a:pt x="453" y="91"/>
                </a:lnTo>
                <a:lnTo>
                  <a:pt x="544" y="318"/>
                </a:lnTo>
                <a:lnTo>
                  <a:pt x="771" y="272"/>
                </a:lnTo>
                <a:lnTo>
                  <a:pt x="861" y="0"/>
                </a:lnTo>
                <a:lnTo>
                  <a:pt x="1134" y="272"/>
                </a:lnTo>
                <a:lnTo>
                  <a:pt x="1360" y="181"/>
                </a:lnTo>
                <a:lnTo>
                  <a:pt x="1406" y="91"/>
                </a:lnTo>
                <a:lnTo>
                  <a:pt x="1678" y="408"/>
                </a:lnTo>
                <a:lnTo>
                  <a:pt x="1905" y="272"/>
                </a:lnTo>
                <a:lnTo>
                  <a:pt x="2177" y="817"/>
                </a:lnTo>
                <a:lnTo>
                  <a:pt x="2494" y="680"/>
                </a:lnTo>
                <a:lnTo>
                  <a:pt x="2812" y="817"/>
                </a:lnTo>
                <a:lnTo>
                  <a:pt x="3084" y="726"/>
                </a:lnTo>
                <a:lnTo>
                  <a:pt x="3311" y="817"/>
                </a:lnTo>
                <a:lnTo>
                  <a:pt x="3583" y="726"/>
                </a:lnTo>
                <a:lnTo>
                  <a:pt x="3855" y="590"/>
                </a:lnTo>
                <a:lnTo>
                  <a:pt x="4037" y="363"/>
                </a:lnTo>
                <a:lnTo>
                  <a:pt x="4173" y="272"/>
                </a:lnTo>
                <a:lnTo>
                  <a:pt x="4445" y="363"/>
                </a:lnTo>
                <a:lnTo>
                  <a:pt x="4717" y="318"/>
                </a:lnTo>
                <a:lnTo>
                  <a:pt x="4944" y="363"/>
                </a:lnTo>
                <a:lnTo>
                  <a:pt x="5261" y="318"/>
                </a:lnTo>
                <a:lnTo>
                  <a:pt x="5307" y="363"/>
                </a:lnTo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  <a:extLst/>
        </p:spPr>
        <p:txBody>
          <a:bodyPr/>
          <a:lstStyle>
            <a:lvl1pPr eaLnBrk="0" hangingPunct="0">
              <a:defRPr sz="2400">
                <a:solidFill>
                  <a:srgbClr val="FF00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endParaRPr lang="it-IT" altLang="it-IT">
              <a:latin typeface="+mj-lt"/>
              <a:ea typeface="+mn-ea"/>
            </a:endParaRPr>
          </a:p>
        </p:txBody>
      </p:sp>
      <p:sp>
        <p:nvSpPr>
          <p:cNvPr id="36911" name="AutoShape 48"/>
          <p:cNvSpPr>
            <a:spLocks noChangeArrowheads="1"/>
          </p:cNvSpPr>
          <p:nvPr/>
        </p:nvSpPr>
        <p:spPr bwMode="auto">
          <a:xfrm>
            <a:off x="684213" y="4283075"/>
            <a:ext cx="287337" cy="576263"/>
          </a:xfrm>
          <a:prstGeom prst="upArrow">
            <a:avLst>
              <a:gd name="adj1" fmla="val 50000"/>
              <a:gd name="adj2" fmla="val 5013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FF00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endParaRPr lang="it-IT" altLang="it-IT">
              <a:latin typeface="+mj-lt"/>
              <a:ea typeface="+mn-ea"/>
            </a:endParaRPr>
          </a:p>
        </p:txBody>
      </p:sp>
      <p:sp>
        <p:nvSpPr>
          <p:cNvPr id="36912" name="Text Box 49"/>
          <p:cNvSpPr txBox="1">
            <a:spLocks noChangeArrowheads="1"/>
          </p:cNvSpPr>
          <p:nvPr/>
        </p:nvSpPr>
        <p:spPr bwMode="auto">
          <a:xfrm>
            <a:off x="250825" y="5086350"/>
            <a:ext cx="208848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00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it-IT" altLang="it-IT" sz="2000" dirty="0">
                <a:solidFill>
                  <a:schemeClr val="tx1"/>
                </a:solidFill>
                <a:latin typeface="+mj-lt"/>
                <a:ea typeface="+mn-ea"/>
              </a:rPr>
              <a:t>Inizio </a:t>
            </a:r>
          </a:p>
          <a:p>
            <a:pPr eaLnBrk="1" hangingPunct="1">
              <a:defRPr/>
            </a:pPr>
            <a:r>
              <a:rPr lang="it-IT" altLang="it-IT" sz="2000" dirty="0">
                <a:solidFill>
                  <a:schemeClr val="tx1"/>
                </a:solidFill>
                <a:latin typeface="+mj-lt"/>
                <a:ea typeface="+mn-ea"/>
              </a:rPr>
              <a:t>terapia antibiotica</a:t>
            </a:r>
          </a:p>
        </p:txBody>
      </p:sp>
      <p:sp>
        <p:nvSpPr>
          <p:cNvPr id="36913" name="AutoShape 50"/>
          <p:cNvSpPr>
            <a:spLocks noChangeArrowheads="1"/>
          </p:cNvSpPr>
          <p:nvPr/>
        </p:nvSpPr>
        <p:spPr bwMode="auto">
          <a:xfrm flipV="1">
            <a:off x="6962246" y="1891232"/>
            <a:ext cx="287337" cy="789536"/>
          </a:xfrm>
          <a:prstGeom prst="upArrow">
            <a:avLst>
              <a:gd name="adj1" fmla="val 50000"/>
              <a:gd name="adj2" fmla="val 8770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FF00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endParaRPr lang="it-IT" altLang="it-IT">
              <a:latin typeface="+mj-lt"/>
              <a:ea typeface="+mn-ea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294967295"/>
          </p:nvPr>
        </p:nvSpPr>
        <p:spPr>
          <a:xfrm>
            <a:off x="6902450" y="6245225"/>
            <a:ext cx="2133600" cy="476250"/>
          </a:xfrm>
        </p:spPr>
        <p:txBody>
          <a:bodyPr/>
          <a:lstStyle>
            <a:lvl1pPr eaLnBrk="0" hangingPunct="0"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endParaRPr lang="it-IT" sz="1400">
              <a:solidFill>
                <a:schemeClr val="tx1"/>
              </a:solidFill>
              <a:latin typeface="Arial" charset="0"/>
            </a:endParaRPr>
          </a:p>
          <a:p>
            <a:pPr eaLnBrk="1" hangingPunct="1"/>
            <a:fld id="{D7390C7A-0490-464C-91FE-87CA19ABA839}" type="slidenum">
              <a:rPr lang="it-IT" sz="1400">
                <a:solidFill>
                  <a:schemeClr val="tx1"/>
                </a:solidFill>
                <a:latin typeface="Arial" charset="0"/>
              </a:rPr>
              <a:pPr eaLnBrk="1" hangingPunct="1"/>
              <a:t>10</a:t>
            </a:fld>
            <a:endParaRPr lang="it-IT" sz="1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2" name="Ovale 51"/>
          <p:cNvSpPr/>
          <p:nvPr/>
        </p:nvSpPr>
        <p:spPr>
          <a:xfrm>
            <a:off x="81492" y="4808539"/>
            <a:ext cx="2458508" cy="1383770"/>
          </a:xfrm>
          <a:prstGeom prst="ellipse">
            <a:avLst/>
          </a:prstGeom>
          <a:noFill/>
          <a:ln w="762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arrotondato 3"/>
          <p:cNvSpPr/>
          <p:nvPr/>
        </p:nvSpPr>
        <p:spPr>
          <a:xfrm>
            <a:off x="3810512" y="135464"/>
            <a:ext cx="4463381" cy="1726653"/>
          </a:xfrm>
          <a:prstGeom prst="roundRect">
            <a:avLst/>
          </a:prstGeom>
          <a:noFill/>
          <a:ln w="762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652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 descr="Immagine"/>
          <p:cNvPicPr>
            <a:picLocks noChangeAspect="1" noChangeArrowheads="1"/>
          </p:cNvPicPr>
          <p:nvPr/>
        </p:nvPicPr>
        <p:blipFill rotWithShape="1">
          <a:blip r:embed="rId3">
            <a:lum bright="4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" t="866" b="-866"/>
          <a:stretch/>
        </p:blipFill>
        <p:spPr bwMode="auto">
          <a:xfrm>
            <a:off x="0" y="-33866"/>
            <a:ext cx="5437187" cy="376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6400"/>
            <a:ext cx="50038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40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175" y="0"/>
            <a:ext cx="4187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>
            <a:lvl1pPr eaLnBrk="0" hangingPunct="0"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6F2A5B8A-03E6-F543-ABB5-53E181CCBD94}" type="slidenum">
              <a:rPr lang="it-IT" sz="1400">
                <a:solidFill>
                  <a:schemeClr val="tx1"/>
                </a:solidFill>
                <a:latin typeface="Arial" charset="0"/>
              </a:rPr>
              <a:pPr eaLnBrk="1" hangingPunct="1"/>
              <a:t>11</a:t>
            </a:fld>
            <a:endParaRPr lang="it-IT" sz="1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174" name="CasellaDiTesto 5"/>
          <p:cNvSpPr txBox="1">
            <a:spLocks noChangeArrowheads="1"/>
          </p:cNvSpPr>
          <p:nvPr/>
        </p:nvSpPr>
        <p:spPr bwMode="auto">
          <a:xfrm>
            <a:off x="222252" y="260350"/>
            <a:ext cx="4548188" cy="33813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600" b="1">
                <a:latin typeface="Arial" charset="0"/>
              </a:rPr>
              <a:t>Esantema: più frequente in NIA da antibiotici</a:t>
            </a:r>
          </a:p>
        </p:txBody>
      </p:sp>
      <p:sp>
        <p:nvSpPr>
          <p:cNvPr id="7" name="Rettangolo 6"/>
          <p:cNvSpPr/>
          <p:nvPr/>
        </p:nvSpPr>
        <p:spPr>
          <a:xfrm>
            <a:off x="0" y="5688013"/>
            <a:ext cx="4956175" cy="1169987"/>
          </a:xfrm>
          <a:prstGeom prst="rect">
            <a:avLst/>
          </a:prstGeom>
          <a:solidFill>
            <a:srgbClr val="FFFFFF">
              <a:alpha val="77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tabLst>
                <a:tab pos="1708150" algn="l"/>
              </a:tabLst>
              <a:defRPr/>
            </a:pPr>
            <a:r>
              <a:rPr lang="en-US" sz="1400" dirty="0" err="1">
                <a:latin typeface="+mn-lt"/>
                <a:ea typeface="+mn-ea"/>
              </a:rPr>
              <a:t>Sedimento</a:t>
            </a:r>
            <a:r>
              <a:rPr lang="en-US" sz="1400" dirty="0">
                <a:latin typeface="+mn-lt"/>
                <a:ea typeface="+mn-ea"/>
              </a:rPr>
              <a:t> </a:t>
            </a:r>
            <a:r>
              <a:rPr lang="en-US" sz="1400" dirty="0" err="1">
                <a:latin typeface="+mn-lt"/>
                <a:ea typeface="+mn-ea"/>
              </a:rPr>
              <a:t>urinario</a:t>
            </a:r>
            <a:r>
              <a:rPr lang="en-US" sz="1400" dirty="0">
                <a:latin typeface="+mn-lt"/>
                <a:ea typeface="+mn-ea"/>
              </a:rPr>
              <a:t>:	</a:t>
            </a:r>
            <a:r>
              <a:rPr lang="en-US" sz="1400" dirty="0" err="1">
                <a:latin typeface="+mn-lt"/>
                <a:ea typeface="+mn-ea"/>
              </a:rPr>
              <a:t>leucocituria</a:t>
            </a:r>
            <a:endParaRPr lang="en-US" sz="1400" dirty="0">
              <a:latin typeface="+mn-lt"/>
              <a:ea typeface="+mn-ea"/>
            </a:endParaRPr>
          </a:p>
          <a:p>
            <a:pPr>
              <a:tabLst>
                <a:tab pos="1708150" algn="l"/>
              </a:tabLst>
              <a:defRPr/>
            </a:pPr>
            <a:r>
              <a:rPr lang="en-US" sz="1400" dirty="0">
                <a:latin typeface="+mn-lt"/>
                <a:ea typeface="+mn-ea"/>
              </a:rPr>
              <a:t>	</a:t>
            </a:r>
            <a:r>
              <a:rPr lang="en-US" sz="1400" dirty="0" err="1">
                <a:latin typeface="+mn-lt"/>
                <a:ea typeface="+mn-ea"/>
              </a:rPr>
              <a:t>cilindri</a:t>
            </a:r>
            <a:r>
              <a:rPr lang="en-US" sz="1400" dirty="0">
                <a:latin typeface="+mn-lt"/>
                <a:ea typeface="+mn-ea"/>
              </a:rPr>
              <a:t> </a:t>
            </a:r>
            <a:r>
              <a:rPr lang="en-US" sz="1400" dirty="0" err="1">
                <a:latin typeface="+mn-lt"/>
                <a:ea typeface="+mn-ea"/>
              </a:rPr>
              <a:t>leucocitari</a:t>
            </a:r>
            <a:endParaRPr lang="en-US" sz="1400" dirty="0">
              <a:latin typeface="+mn-lt"/>
              <a:ea typeface="+mn-ea"/>
            </a:endParaRPr>
          </a:p>
          <a:p>
            <a:pPr>
              <a:tabLst>
                <a:tab pos="1708150" algn="l"/>
              </a:tabLst>
              <a:defRPr/>
            </a:pPr>
            <a:r>
              <a:rPr lang="en-US" sz="1400" dirty="0">
                <a:latin typeface="+mn-lt"/>
                <a:ea typeface="+mn-ea"/>
              </a:rPr>
              <a:t>	</a:t>
            </a:r>
            <a:r>
              <a:rPr lang="en-US" sz="1400" dirty="0" err="1">
                <a:latin typeface="+mn-lt"/>
                <a:ea typeface="+mn-ea"/>
              </a:rPr>
              <a:t>ematuria</a:t>
            </a:r>
            <a:endParaRPr lang="en-US" sz="1400" dirty="0">
              <a:latin typeface="+mn-lt"/>
              <a:ea typeface="+mn-ea"/>
            </a:endParaRPr>
          </a:p>
          <a:p>
            <a:pPr>
              <a:tabLst>
                <a:tab pos="1708150" algn="l"/>
              </a:tabLst>
              <a:defRPr/>
            </a:pPr>
            <a:r>
              <a:rPr lang="en-US" sz="1400" dirty="0">
                <a:latin typeface="+mn-lt"/>
                <a:ea typeface="+mn-ea"/>
              </a:rPr>
              <a:t>	</a:t>
            </a:r>
            <a:r>
              <a:rPr lang="en-US" sz="1400" dirty="0" err="1">
                <a:latin typeface="+mn-lt"/>
                <a:ea typeface="+mn-ea"/>
              </a:rPr>
              <a:t>cilindri</a:t>
            </a:r>
            <a:r>
              <a:rPr lang="en-US" sz="1400" dirty="0">
                <a:latin typeface="+mn-lt"/>
                <a:ea typeface="+mn-ea"/>
              </a:rPr>
              <a:t> eritrocitari (</a:t>
            </a:r>
            <a:r>
              <a:rPr lang="en-US" sz="1400" dirty="0" err="1">
                <a:latin typeface="+mn-lt"/>
                <a:ea typeface="+mn-ea"/>
              </a:rPr>
              <a:t>rari</a:t>
            </a:r>
            <a:r>
              <a:rPr lang="en-US" sz="1400" dirty="0">
                <a:latin typeface="+mn-lt"/>
                <a:ea typeface="+mn-ea"/>
              </a:rPr>
              <a:t>)</a:t>
            </a:r>
          </a:p>
          <a:p>
            <a:pPr>
              <a:tabLst>
                <a:tab pos="1708150" algn="l"/>
              </a:tabLst>
              <a:defRPr/>
            </a:pPr>
            <a:r>
              <a:rPr lang="en-US" sz="1400" dirty="0">
                <a:latin typeface="+mn-lt"/>
                <a:ea typeface="+mn-ea"/>
              </a:rPr>
              <a:t>	</a:t>
            </a:r>
            <a:r>
              <a:rPr lang="en-US" sz="1400" dirty="0" err="1">
                <a:latin typeface="+mn-lt"/>
                <a:ea typeface="+mn-ea"/>
              </a:rPr>
              <a:t>nulla</a:t>
            </a:r>
            <a:endParaRPr lang="it-IT" sz="1400" dirty="0">
              <a:latin typeface="+mn-lt"/>
              <a:ea typeface="+mn-ea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4956175" y="5688013"/>
            <a:ext cx="4187825" cy="1169551"/>
          </a:xfrm>
          <a:prstGeom prst="rect">
            <a:avLst/>
          </a:prstGeom>
          <a:solidFill>
            <a:srgbClr val="FFFFFF">
              <a:alpha val="76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tabLst>
                <a:tab pos="1708150" algn="l"/>
              </a:tabLst>
              <a:defRPr/>
            </a:pPr>
            <a:r>
              <a:rPr lang="en-US" sz="1400" dirty="0">
                <a:latin typeface="+mn-lt"/>
                <a:ea typeface="+mn-ea"/>
              </a:rPr>
              <a:t>Se proteinuria </a:t>
            </a:r>
            <a:r>
              <a:rPr lang="en-US" sz="1400" dirty="0" err="1">
                <a:latin typeface="+mn-lt"/>
                <a:ea typeface="+mn-ea"/>
              </a:rPr>
              <a:t>elevata</a:t>
            </a:r>
            <a:r>
              <a:rPr lang="en-US" sz="1400" dirty="0">
                <a:latin typeface="+mn-lt"/>
                <a:ea typeface="+mn-ea"/>
              </a:rPr>
              <a:t> </a:t>
            </a:r>
            <a:r>
              <a:rPr lang="en-US" sz="1400" dirty="0" err="1">
                <a:latin typeface="+mn-lt"/>
                <a:ea typeface="+mn-ea"/>
              </a:rPr>
              <a:t>fino</a:t>
            </a:r>
            <a:r>
              <a:rPr lang="en-US" sz="1400" dirty="0">
                <a:latin typeface="+mn-lt"/>
                <a:ea typeface="+mn-ea"/>
              </a:rPr>
              <a:t> a </a:t>
            </a:r>
            <a:r>
              <a:rPr lang="en-US" sz="1400" dirty="0" err="1">
                <a:latin typeface="+mn-lt"/>
                <a:ea typeface="+mn-ea"/>
              </a:rPr>
              <a:t>S.Nefrosica</a:t>
            </a:r>
            <a:r>
              <a:rPr lang="en-US" sz="1400" dirty="0">
                <a:latin typeface="+mn-lt"/>
                <a:ea typeface="+mn-ea"/>
              </a:rPr>
              <a:t>:</a:t>
            </a:r>
          </a:p>
          <a:p>
            <a:pPr>
              <a:tabLst>
                <a:tab pos="1708150" algn="l"/>
              </a:tabLst>
              <a:defRPr/>
            </a:pPr>
            <a:r>
              <a:rPr lang="en-US" sz="1400" dirty="0" err="1">
                <a:latin typeface="+mn-lt"/>
                <a:ea typeface="+mn-ea"/>
              </a:rPr>
              <a:t>Possibile</a:t>
            </a:r>
            <a:r>
              <a:rPr lang="en-US" sz="1400" dirty="0">
                <a:latin typeface="+mn-lt"/>
                <a:ea typeface="+mn-ea"/>
              </a:rPr>
              <a:t> </a:t>
            </a:r>
            <a:r>
              <a:rPr lang="en-US" sz="1400" dirty="0" err="1">
                <a:latin typeface="+mn-lt"/>
                <a:ea typeface="+mn-ea"/>
              </a:rPr>
              <a:t>associazione</a:t>
            </a:r>
            <a:r>
              <a:rPr lang="en-US" sz="1400" dirty="0">
                <a:latin typeface="+mn-lt"/>
                <a:ea typeface="+mn-ea"/>
              </a:rPr>
              <a:t> di Glomerulonefrite a </a:t>
            </a:r>
            <a:r>
              <a:rPr lang="en-US" sz="1400" dirty="0" err="1">
                <a:latin typeface="+mn-lt"/>
                <a:ea typeface="+mn-ea"/>
              </a:rPr>
              <a:t>Lesioni</a:t>
            </a:r>
            <a:r>
              <a:rPr lang="en-US" sz="1400" dirty="0">
                <a:latin typeface="+mn-lt"/>
                <a:ea typeface="+mn-ea"/>
              </a:rPr>
              <a:t> </a:t>
            </a:r>
            <a:r>
              <a:rPr lang="en-US" sz="1400" dirty="0" err="1">
                <a:latin typeface="+mn-lt"/>
                <a:ea typeface="+mn-ea"/>
              </a:rPr>
              <a:t>Minime</a:t>
            </a:r>
            <a:r>
              <a:rPr lang="en-US" sz="1400" dirty="0">
                <a:latin typeface="+mn-lt"/>
                <a:ea typeface="+mn-ea"/>
              </a:rPr>
              <a:t> o </a:t>
            </a:r>
            <a:r>
              <a:rPr lang="en-US" sz="1400" dirty="0" err="1">
                <a:latin typeface="+mn-lt"/>
                <a:ea typeface="+mn-ea"/>
              </a:rPr>
              <a:t>Glomerulopatia</a:t>
            </a:r>
            <a:r>
              <a:rPr lang="en-US" sz="1400" dirty="0">
                <a:latin typeface="+mn-lt"/>
                <a:ea typeface="+mn-ea"/>
              </a:rPr>
              <a:t> </a:t>
            </a:r>
            <a:r>
              <a:rPr lang="en-US" sz="1400" dirty="0" err="1">
                <a:latin typeface="+mn-lt"/>
                <a:ea typeface="+mn-ea"/>
              </a:rPr>
              <a:t>Membranosa</a:t>
            </a:r>
            <a:r>
              <a:rPr lang="en-US" sz="1400" dirty="0">
                <a:latin typeface="+mn-lt"/>
                <a:ea typeface="+mn-ea"/>
              </a:rPr>
              <a:t> (FANS e </a:t>
            </a:r>
            <a:r>
              <a:rPr lang="en-US" sz="1400" dirty="0" err="1">
                <a:latin typeface="+mn-lt"/>
                <a:ea typeface="+mn-ea"/>
              </a:rPr>
              <a:t>Antibiotici</a:t>
            </a:r>
            <a:r>
              <a:rPr lang="en-US" sz="1400" dirty="0">
                <a:latin typeface="+mn-lt"/>
                <a:ea typeface="+mn-ea"/>
              </a:rPr>
              <a:t>)</a:t>
            </a:r>
          </a:p>
          <a:p>
            <a:pPr>
              <a:tabLst>
                <a:tab pos="1708150" algn="l"/>
              </a:tabLst>
              <a:defRPr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4709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acute_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91440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6623050" y="6021388"/>
            <a:ext cx="25084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600" i="1" dirty="0">
                <a:solidFill>
                  <a:schemeClr val="tx1"/>
                </a:solidFill>
              </a:rPr>
              <a:t>(da: </a:t>
            </a:r>
            <a:r>
              <a:rPr lang="it-IT" sz="1600" i="1" dirty="0" err="1">
                <a:solidFill>
                  <a:schemeClr val="tx1"/>
                </a:solidFill>
              </a:rPr>
              <a:t>www.uptodate.com</a:t>
            </a:r>
            <a:r>
              <a:rPr lang="it-IT" sz="1600" i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8196" name="Oval 5"/>
          <p:cNvSpPr>
            <a:spLocks noChangeArrowheads="1"/>
          </p:cNvSpPr>
          <p:nvPr/>
        </p:nvSpPr>
        <p:spPr bwMode="auto">
          <a:xfrm>
            <a:off x="0" y="4752975"/>
            <a:ext cx="1476375" cy="36036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197" name="Oval 6"/>
          <p:cNvSpPr>
            <a:spLocks noChangeArrowheads="1"/>
          </p:cNvSpPr>
          <p:nvPr/>
        </p:nvSpPr>
        <p:spPr bwMode="auto">
          <a:xfrm>
            <a:off x="3059113" y="5516563"/>
            <a:ext cx="2449512" cy="5048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198" name="Oval 7"/>
          <p:cNvSpPr>
            <a:spLocks noChangeArrowheads="1"/>
          </p:cNvSpPr>
          <p:nvPr/>
        </p:nvSpPr>
        <p:spPr bwMode="auto">
          <a:xfrm>
            <a:off x="3635375" y="4749800"/>
            <a:ext cx="2232025" cy="36036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294967295"/>
          </p:nvPr>
        </p:nvSpPr>
        <p:spPr>
          <a:xfrm>
            <a:off x="6902450" y="6245225"/>
            <a:ext cx="2133600" cy="476250"/>
          </a:xfrm>
        </p:spPr>
        <p:txBody>
          <a:bodyPr/>
          <a:lstStyle>
            <a:lvl1pPr eaLnBrk="0" hangingPunct="0"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endParaRPr lang="it-IT" sz="1400">
              <a:solidFill>
                <a:schemeClr val="tx1"/>
              </a:solidFill>
              <a:latin typeface="Arial" charset="0"/>
            </a:endParaRPr>
          </a:p>
          <a:p>
            <a:pPr eaLnBrk="1" hangingPunct="1"/>
            <a:fld id="{C7BC19AC-C5E0-E04D-A3C4-C2F293EC7350}" type="slidenum">
              <a:rPr lang="it-IT" sz="1400">
                <a:solidFill>
                  <a:schemeClr val="tx1"/>
                </a:solidFill>
                <a:latin typeface="Arial" charset="0"/>
              </a:rPr>
              <a:pPr eaLnBrk="1" hangingPunct="1"/>
              <a:t>12</a:t>
            </a:fld>
            <a:endParaRPr lang="it-IT" sz="14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48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4000">
              <a:schemeClr val="bg1"/>
            </a:gs>
            <a:gs pos="100000">
              <a:srgbClr val="FFCC6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8313" y="1395869"/>
            <a:ext cx="8295339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tabLst>
                <a:tab pos="1165225" algn="l"/>
              </a:tabLst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tabLst>
                <a:tab pos="1165225" algn="l"/>
              </a:tabLst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tabLst>
                <a:tab pos="1165225" algn="l"/>
              </a:tabLst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tabLst>
                <a:tab pos="1165225" algn="l"/>
              </a:tabLst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tabLst>
                <a:tab pos="1165225" algn="l"/>
              </a:tabLst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5225" algn="l"/>
              </a:tabLst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5225" algn="l"/>
              </a:tabLst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5225" algn="l"/>
              </a:tabLst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5225" algn="l"/>
              </a:tabLst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tabLst>
                <a:tab pos="1254125" algn="l"/>
                <a:tab pos="1520825" algn="l"/>
              </a:tabLst>
            </a:pPr>
            <a:r>
              <a:rPr lang="it-IT" sz="2000" b="1" dirty="0">
                <a:solidFill>
                  <a:srgbClr val="0000CC"/>
                </a:solidFill>
                <a:latin typeface="Arial" charset="0"/>
              </a:rPr>
              <a:t>Terapia:	</a:t>
            </a:r>
            <a:r>
              <a:rPr lang="it-IT" sz="2000" dirty="0">
                <a:solidFill>
                  <a:srgbClr val="0000CC"/>
                </a:solidFill>
                <a:latin typeface="Arial" charset="0"/>
              </a:rPr>
              <a:t>sospensione del farmaco causale</a:t>
            </a:r>
          </a:p>
          <a:p>
            <a:pPr eaLnBrk="1" hangingPunct="1">
              <a:tabLst>
                <a:tab pos="1254125" algn="l"/>
                <a:tab pos="1520825" algn="l"/>
              </a:tabLst>
            </a:pPr>
            <a:endParaRPr lang="it-IT" sz="2000" dirty="0">
              <a:solidFill>
                <a:srgbClr val="0000CC"/>
              </a:solidFill>
              <a:latin typeface="Arial" charset="0"/>
            </a:endParaRPr>
          </a:p>
          <a:p>
            <a:pPr eaLnBrk="1" hangingPunct="1">
              <a:tabLst>
                <a:tab pos="1254125" algn="l"/>
                <a:tab pos="1520825" algn="l"/>
              </a:tabLst>
            </a:pPr>
            <a:r>
              <a:rPr lang="it-IT" sz="2000" b="1" dirty="0">
                <a:solidFill>
                  <a:srgbClr val="0000CC"/>
                </a:solidFill>
                <a:latin typeface="Arial" charset="0"/>
              </a:rPr>
              <a:t>	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se I.R.A. grave</a:t>
            </a:r>
            <a:r>
              <a:rPr lang="en-US" sz="2000" dirty="0">
                <a:solidFill>
                  <a:srgbClr val="0000CC"/>
                </a:solidFill>
                <a:latin typeface="Arial" charset="0"/>
              </a:rPr>
              <a:t>: 3 </a:t>
            </a:r>
            <a:r>
              <a:rPr lang="en-US" sz="2000" dirty="0" err="1">
                <a:solidFill>
                  <a:srgbClr val="0000CC"/>
                </a:solidFill>
                <a:latin typeface="Arial" charset="0"/>
              </a:rPr>
              <a:t>boli</a:t>
            </a:r>
            <a:r>
              <a:rPr lang="en-US" sz="2000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Arial" charset="0"/>
              </a:rPr>
              <a:t>metilprednisolone</a:t>
            </a:r>
            <a:r>
              <a:rPr lang="en-US" sz="2000" dirty="0">
                <a:solidFill>
                  <a:srgbClr val="0000CC"/>
                </a:solidFill>
                <a:latin typeface="Arial" charset="0"/>
              </a:rPr>
              <a:t>, poi</a:t>
            </a:r>
          </a:p>
          <a:p>
            <a:pPr eaLnBrk="1" hangingPunct="1">
              <a:tabLst>
                <a:tab pos="1254125" algn="l"/>
                <a:tab pos="1520825" algn="l"/>
              </a:tabLst>
            </a:pPr>
            <a:r>
              <a:rPr lang="en-US" sz="2000" dirty="0">
                <a:solidFill>
                  <a:srgbClr val="0000CC"/>
                </a:solidFill>
                <a:latin typeface="Arial" charset="0"/>
              </a:rPr>
              <a:t>		prednisone 1 mg/kg/die</a:t>
            </a:r>
          </a:p>
          <a:p>
            <a:pPr eaLnBrk="1" hangingPunct="1">
              <a:tabLst>
                <a:tab pos="1254125" algn="l"/>
                <a:tab pos="1520825" algn="l"/>
              </a:tabLst>
            </a:pPr>
            <a:r>
              <a:rPr lang="en-US" sz="2000" dirty="0">
                <a:solidFill>
                  <a:srgbClr val="0000CC"/>
                </a:solidFill>
                <a:latin typeface="Arial" charset="0"/>
              </a:rPr>
              <a:t>	</a:t>
            </a:r>
            <a:r>
              <a:rPr lang="en-US" sz="2000" dirty="0">
                <a:solidFill>
                  <a:srgbClr val="E46C0A"/>
                </a:solidFill>
                <a:latin typeface="Arial" charset="0"/>
              </a:rPr>
              <a:t>se non-I.R.A.</a:t>
            </a:r>
            <a:r>
              <a:rPr lang="en-US" sz="2000" dirty="0">
                <a:solidFill>
                  <a:srgbClr val="0000CC"/>
                </a:solidFill>
                <a:latin typeface="Arial" charset="0"/>
              </a:rPr>
              <a:t>: prednisone 1 mg/kg/die per 1-2 </a:t>
            </a:r>
            <a:r>
              <a:rPr lang="en-US" sz="2000" dirty="0" err="1">
                <a:solidFill>
                  <a:srgbClr val="0000CC"/>
                </a:solidFill>
                <a:latin typeface="Arial" charset="0"/>
              </a:rPr>
              <a:t>settimane</a:t>
            </a:r>
            <a:r>
              <a:rPr lang="en-US" sz="2000" dirty="0">
                <a:solidFill>
                  <a:srgbClr val="0000CC"/>
                </a:solidFill>
                <a:latin typeface="Arial" charset="0"/>
              </a:rPr>
              <a:t>,</a:t>
            </a:r>
          </a:p>
          <a:p>
            <a:pPr eaLnBrk="1" hangingPunct="1">
              <a:tabLst>
                <a:tab pos="1254125" algn="l"/>
                <a:tab pos="1520825" algn="l"/>
              </a:tabLst>
            </a:pPr>
            <a:r>
              <a:rPr lang="en-US" sz="2000" dirty="0">
                <a:solidFill>
                  <a:srgbClr val="0000CC"/>
                </a:solidFill>
                <a:latin typeface="Arial" charset="0"/>
              </a:rPr>
              <a:t>		poi </a:t>
            </a:r>
            <a:r>
              <a:rPr lang="en-US" sz="2000" dirty="0" err="1">
                <a:solidFill>
                  <a:srgbClr val="0000CC"/>
                </a:solidFill>
                <a:latin typeface="Arial" charset="0"/>
              </a:rPr>
              <a:t>scalare</a:t>
            </a:r>
            <a:endParaRPr lang="en-US" sz="2000" dirty="0">
              <a:solidFill>
                <a:srgbClr val="0000CC"/>
              </a:solidFill>
              <a:latin typeface="Arial" charset="0"/>
            </a:endParaRPr>
          </a:p>
          <a:p>
            <a:pPr eaLnBrk="1" hangingPunct="1">
              <a:tabLst>
                <a:tab pos="1254125" algn="l"/>
                <a:tab pos="1520825" algn="l"/>
              </a:tabLst>
            </a:pPr>
            <a:r>
              <a:rPr lang="en-US" sz="2000" dirty="0">
                <a:solidFill>
                  <a:srgbClr val="0000CC"/>
                </a:solidFill>
                <a:latin typeface="Arial" charset="0"/>
              </a:rPr>
              <a:t>	</a:t>
            </a:r>
            <a:r>
              <a:rPr lang="en-US" sz="2000" dirty="0">
                <a:solidFill>
                  <a:srgbClr val="E46C0A"/>
                </a:solidFill>
                <a:latin typeface="Arial" charset="0"/>
              </a:rPr>
              <a:t>se </a:t>
            </a:r>
            <a:r>
              <a:rPr lang="en-US" sz="2000" dirty="0" err="1">
                <a:solidFill>
                  <a:srgbClr val="E46C0A"/>
                </a:solidFill>
                <a:latin typeface="Arial" charset="0"/>
              </a:rPr>
              <a:t>steroide-dipendente</a:t>
            </a:r>
            <a:r>
              <a:rPr lang="en-US" sz="2000" dirty="0">
                <a:solidFill>
                  <a:srgbClr val="0000CC"/>
                </a:solidFill>
                <a:latin typeface="Arial" charset="0"/>
              </a:rPr>
              <a:t>: </a:t>
            </a:r>
            <a:r>
              <a:rPr lang="en-US" sz="2000" dirty="0" err="1">
                <a:solidFill>
                  <a:srgbClr val="0000CC"/>
                </a:solidFill>
                <a:latin typeface="Arial" charset="0"/>
              </a:rPr>
              <a:t>micofenolato</a:t>
            </a:r>
            <a:endParaRPr lang="en-US" sz="2000" dirty="0">
              <a:solidFill>
                <a:srgbClr val="0000CC"/>
              </a:solidFill>
              <a:latin typeface="Arial" charset="0"/>
            </a:endParaRPr>
          </a:p>
          <a:p>
            <a:pPr eaLnBrk="1" hangingPunct="1">
              <a:tabLst>
                <a:tab pos="1254125" algn="l"/>
                <a:tab pos="1520825" algn="l"/>
              </a:tabLst>
            </a:pPr>
            <a:r>
              <a:rPr lang="en-US" sz="2000" dirty="0">
                <a:solidFill>
                  <a:srgbClr val="0000CC"/>
                </a:solidFill>
                <a:latin typeface="Arial" charset="0"/>
              </a:rPr>
              <a:t>	</a:t>
            </a:r>
          </a:p>
          <a:p>
            <a:pPr eaLnBrk="1" hangingPunct="1">
              <a:tabLst>
                <a:tab pos="1254125" algn="l"/>
                <a:tab pos="1520825" algn="l"/>
              </a:tabLst>
            </a:pPr>
            <a:endParaRPr lang="en-US" sz="2000" dirty="0">
              <a:solidFill>
                <a:srgbClr val="0000CC"/>
              </a:solidFill>
              <a:latin typeface="Arial" charset="0"/>
            </a:endParaRPr>
          </a:p>
          <a:p>
            <a:pPr eaLnBrk="1" hangingPunct="1">
              <a:tabLst>
                <a:tab pos="1254125" algn="l"/>
                <a:tab pos="1520825" algn="l"/>
              </a:tabLst>
            </a:pPr>
            <a:r>
              <a:rPr lang="it-IT" sz="2000" b="1" dirty="0">
                <a:solidFill>
                  <a:srgbClr val="0000CC"/>
                </a:solidFill>
                <a:latin typeface="Arial" charset="0"/>
              </a:rPr>
              <a:t>Prognosi:	</a:t>
            </a:r>
            <a:r>
              <a:rPr lang="it-IT" sz="2000" dirty="0">
                <a:solidFill>
                  <a:srgbClr val="0000CC"/>
                </a:solidFill>
                <a:latin typeface="Arial" charset="0"/>
              </a:rPr>
              <a:t>recupero funzionale renale (parziale nel 40%) </a:t>
            </a:r>
          </a:p>
          <a:p>
            <a:pPr eaLnBrk="1" hangingPunct="1">
              <a:tabLst>
                <a:tab pos="1254125" algn="l"/>
                <a:tab pos="1520825" algn="l"/>
              </a:tabLst>
            </a:pPr>
            <a:r>
              <a:rPr lang="it-IT" sz="2000" dirty="0">
                <a:solidFill>
                  <a:srgbClr val="0000CC"/>
                </a:solidFill>
                <a:latin typeface="Arial" charset="0"/>
              </a:rPr>
              <a:t>	dipende da:	</a:t>
            </a:r>
          </a:p>
          <a:p>
            <a:pPr eaLnBrk="1" hangingPunct="1">
              <a:tabLst>
                <a:tab pos="1254125" algn="l"/>
                <a:tab pos="1520825" algn="l"/>
              </a:tabLst>
            </a:pPr>
            <a:r>
              <a:rPr lang="it-IT" sz="2000" dirty="0">
                <a:solidFill>
                  <a:srgbClr val="0000CC"/>
                </a:solidFill>
                <a:latin typeface="Arial" charset="0"/>
              </a:rPr>
              <a:t>			-IR </a:t>
            </a:r>
            <a:r>
              <a:rPr lang="it-IT" sz="2000" dirty="0" err="1">
                <a:solidFill>
                  <a:srgbClr val="0000CC"/>
                </a:solidFill>
                <a:latin typeface="Arial" charset="0"/>
              </a:rPr>
              <a:t>pre</a:t>
            </a:r>
            <a:r>
              <a:rPr lang="it-IT" sz="2000" dirty="0">
                <a:solidFill>
                  <a:srgbClr val="0000CC"/>
                </a:solidFill>
                <a:latin typeface="Arial" charset="0"/>
              </a:rPr>
              <a:t>-esistente</a:t>
            </a:r>
          </a:p>
          <a:p>
            <a:pPr eaLnBrk="1" hangingPunct="1">
              <a:tabLst>
                <a:tab pos="1254125" algn="l"/>
                <a:tab pos="1520825" algn="l"/>
              </a:tabLst>
            </a:pPr>
            <a:r>
              <a:rPr lang="it-IT" sz="2000" dirty="0">
                <a:solidFill>
                  <a:srgbClr val="0000CC"/>
                </a:solidFill>
                <a:latin typeface="Arial" charset="0"/>
              </a:rPr>
              <a:t>			-eventuale associazione con glomerulonefrite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68313" y="188913"/>
            <a:ext cx="8280399" cy="584776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FF00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3200" b="1" dirty="0">
                <a:solidFill>
                  <a:srgbClr val="FF3300"/>
                </a:solidFill>
                <a:latin typeface="+mj-lt"/>
                <a:ea typeface="+mn-ea"/>
              </a:rPr>
              <a:t>NEFRITE INTERSTIZIALE ACUTA DA FARMACI</a:t>
            </a:r>
          </a:p>
        </p:txBody>
      </p:sp>
    </p:spTree>
    <p:extLst>
      <p:ext uri="{BB962C8B-B14F-4D97-AF65-F5344CB8AC3E}">
        <p14:creationId xmlns:p14="http://schemas.microsoft.com/office/powerpoint/2010/main" val="23642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9000">
              <a:schemeClr val="bg1"/>
            </a:gs>
            <a:gs pos="100000">
              <a:srgbClr val="FFCC6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188" y="1277938"/>
            <a:ext cx="7777162" cy="52625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tabLst>
                <a:tab pos="1798638" algn="l"/>
                <a:tab pos="3678238" algn="l"/>
              </a:tabLst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tabLst>
                <a:tab pos="1798638" algn="l"/>
                <a:tab pos="3678238" algn="l"/>
              </a:tabLst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tabLst>
                <a:tab pos="1798638" algn="l"/>
                <a:tab pos="3678238" algn="l"/>
              </a:tabLst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tabLst>
                <a:tab pos="1798638" algn="l"/>
                <a:tab pos="3678238" algn="l"/>
              </a:tabLst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tabLst>
                <a:tab pos="1798638" algn="l"/>
                <a:tab pos="3678238" algn="l"/>
              </a:tabLst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678238" algn="l"/>
              </a:tabLst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678238" algn="l"/>
              </a:tabLst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678238" algn="l"/>
              </a:tabLst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8638" algn="l"/>
                <a:tab pos="3678238" algn="l"/>
              </a:tabLst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600" b="1" dirty="0">
                <a:solidFill>
                  <a:srgbClr val="0000CC"/>
                </a:solidFill>
                <a:latin typeface="Arial" charset="0"/>
              </a:rPr>
              <a:t>EPIDEMIOLOGIA:	</a:t>
            </a:r>
            <a:r>
              <a:rPr lang="it-IT" sz="1600" dirty="0">
                <a:solidFill>
                  <a:srgbClr val="0000CC"/>
                </a:solidFill>
                <a:latin typeface="Arial" charset="0"/>
              </a:rPr>
              <a:t>descritti circa 250 casi</a:t>
            </a:r>
          </a:p>
          <a:p>
            <a:pPr eaLnBrk="1" hangingPunct="1"/>
            <a:r>
              <a:rPr lang="it-IT" sz="1600" dirty="0">
                <a:solidFill>
                  <a:srgbClr val="0000CC"/>
                </a:solidFill>
                <a:latin typeface="Arial" charset="0"/>
              </a:rPr>
              <a:t>	prevalentemente adolescenti e giovani adulti</a:t>
            </a:r>
          </a:p>
          <a:p>
            <a:pPr eaLnBrk="1" hangingPunct="1"/>
            <a:endParaRPr lang="it-IT" sz="1600" b="1" dirty="0">
              <a:latin typeface="Arial" charset="0"/>
            </a:endParaRPr>
          </a:p>
          <a:p>
            <a:pPr eaLnBrk="1" hangingPunct="1"/>
            <a:r>
              <a:rPr lang="it-IT" sz="1600" b="1" dirty="0">
                <a:solidFill>
                  <a:srgbClr val="0000CC"/>
                </a:solidFill>
                <a:latin typeface="Arial" charset="0"/>
              </a:rPr>
              <a:t>SINTOMI:</a:t>
            </a:r>
            <a:r>
              <a:rPr lang="it-IT" sz="1600" b="1" dirty="0">
                <a:latin typeface="Arial" charset="0"/>
              </a:rPr>
              <a:t>	Nefrite interstiziale acuta </a:t>
            </a:r>
          </a:p>
          <a:p>
            <a:pPr eaLnBrk="1" hangingPunct="1"/>
            <a:r>
              <a:rPr lang="it-IT" sz="1600" b="1" dirty="0">
                <a:latin typeface="Arial" charset="0"/>
              </a:rPr>
              <a:t>	Uveite</a:t>
            </a:r>
          </a:p>
          <a:p>
            <a:pPr eaLnBrk="1" hangingPunct="1"/>
            <a:r>
              <a:rPr lang="it-IT" sz="1600" b="1" dirty="0">
                <a:latin typeface="Arial" charset="0"/>
              </a:rPr>
              <a:t>	Sintomi sistemici:	</a:t>
            </a:r>
            <a:r>
              <a:rPr lang="it-IT" sz="1600" dirty="0">
                <a:solidFill>
                  <a:srgbClr val="0000CC"/>
                </a:solidFill>
                <a:latin typeface="Arial" charset="0"/>
              </a:rPr>
              <a:t>febbre</a:t>
            </a:r>
          </a:p>
          <a:p>
            <a:pPr eaLnBrk="1" hangingPunct="1"/>
            <a:r>
              <a:rPr lang="it-IT" sz="1600" dirty="0">
                <a:solidFill>
                  <a:srgbClr val="0000CC"/>
                </a:solidFill>
                <a:latin typeface="Arial" charset="0"/>
              </a:rPr>
              <a:t>		perdita di peso</a:t>
            </a:r>
          </a:p>
          <a:p>
            <a:pPr eaLnBrk="1" hangingPunct="1"/>
            <a:r>
              <a:rPr lang="it-IT" sz="1600" dirty="0">
                <a:solidFill>
                  <a:srgbClr val="0000CC"/>
                </a:solidFill>
                <a:latin typeface="Arial" charset="0"/>
              </a:rPr>
              <a:t>		astenia</a:t>
            </a:r>
          </a:p>
          <a:p>
            <a:pPr eaLnBrk="1" hangingPunct="1"/>
            <a:r>
              <a:rPr lang="it-IT" sz="1600" dirty="0">
                <a:solidFill>
                  <a:srgbClr val="0000CC"/>
                </a:solidFill>
                <a:latin typeface="Arial" charset="0"/>
              </a:rPr>
              <a:t>		malessere</a:t>
            </a:r>
          </a:p>
          <a:p>
            <a:pPr eaLnBrk="1" hangingPunct="1"/>
            <a:r>
              <a:rPr lang="it-IT" sz="1600" dirty="0">
                <a:solidFill>
                  <a:srgbClr val="0000CC"/>
                </a:solidFill>
                <a:latin typeface="Arial" charset="0"/>
              </a:rPr>
              <a:t>		anoressia</a:t>
            </a:r>
          </a:p>
          <a:p>
            <a:pPr eaLnBrk="1" hangingPunct="1"/>
            <a:r>
              <a:rPr lang="it-IT" sz="1600" dirty="0">
                <a:solidFill>
                  <a:srgbClr val="0000CC"/>
                </a:solidFill>
                <a:latin typeface="Arial" charset="0"/>
              </a:rPr>
              <a:t>		dolore addominale </a:t>
            </a:r>
          </a:p>
          <a:p>
            <a:pPr eaLnBrk="1" hangingPunct="1"/>
            <a:r>
              <a:rPr lang="it-IT" sz="1600" dirty="0">
                <a:solidFill>
                  <a:srgbClr val="0000CC"/>
                </a:solidFill>
                <a:latin typeface="Arial" charset="0"/>
              </a:rPr>
              <a:t>		dolore al fianco</a:t>
            </a:r>
          </a:p>
          <a:p>
            <a:pPr eaLnBrk="1" hangingPunct="1"/>
            <a:r>
              <a:rPr lang="it-IT" sz="1600" dirty="0">
                <a:solidFill>
                  <a:srgbClr val="0000CC"/>
                </a:solidFill>
                <a:latin typeface="Arial" charset="0"/>
              </a:rPr>
              <a:t>		artralgie</a:t>
            </a:r>
          </a:p>
          <a:p>
            <a:pPr eaLnBrk="1" hangingPunct="1"/>
            <a:r>
              <a:rPr lang="it-IT" sz="1600" dirty="0">
                <a:solidFill>
                  <a:srgbClr val="0000CC"/>
                </a:solidFill>
                <a:latin typeface="Arial" charset="0"/>
              </a:rPr>
              <a:t>		mialgie</a:t>
            </a:r>
          </a:p>
          <a:p>
            <a:pPr eaLnBrk="1" hangingPunct="1"/>
            <a:r>
              <a:rPr lang="it-IT" sz="1600" dirty="0">
                <a:solidFill>
                  <a:srgbClr val="0000CC"/>
                </a:solidFill>
                <a:latin typeface="Arial" charset="0"/>
              </a:rPr>
              <a:t>		cefalea</a:t>
            </a:r>
          </a:p>
          <a:p>
            <a:pPr eaLnBrk="1" hangingPunct="1"/>
            <a:r>
              <a:rPr lang="it-IT" sz="1600" dirty="0">
                <a:solidFill>
                  <a:srgbClr val="0000CC"/>
                </a:solidFill>
                <a:latin typeface="Arial" charset="0"/>
              </a:rPr>
              <a:t>		nicturia</a:t>
            </a:r>
          </a:p>
          <a:p>
            <a:pPr eaLnBrk="1" hangingPunct="1"/>
            <a:endParaRPr lang="it-IT" sz="1600" dirty="0">
              <a:solidFill>
                <a:srgbClr val="0000CC"/>
              </a:solidFill>
              <a:latin typeface="Arial" charset="0"/>
            </a:endParaRPr>
          </a:p>
          <a:p>
            <a:pPr eaLnBrk="1" hangingPunct="1"/>
            <a:r>
              <a:rPr lang="it-IT" sz="1600" b="1" dirty="0">
                <a:solidFill>
                  <a:srgbClr val="0000CC"/>
                </a:solidFill>
                <a:latin typeface="Arial" charset="0"/>
              </a:rPr>
              <a:t>PATOGENESI</a:t>
            </a:r>
            <a:r>
              <a:rPr lang="it-IT" sz="1600" dirty="0">
                <a:solidFill>
                  <a:srgbClr val="0000CC"/>
                </a:solidFill>
                <a:latin typeface="Arial" charset="0"/>
              </a:rPr>
              <a:t>	Anticorpo </a:t>
            </a:r>
            <a:r>
              <a:rPr lang="it-IT" sz="1600" dirty="0" err="1">
                <a:solidFill>
                  <a:srgbClr val="0000CC"/>
                </a:solidFill>
                <a:latin typeface="Arial" charset="0"/>
              </a:rPr>
              <a:t>IgG</a:t>
            </a:r>
            <a:r>
              <a:rPr lang="it-IT" sz="1600" dirty="0">
                <a:solidFill>
                  <a:srgbClr val="0000CC"/>
                </a:solidFill>
                <a:latin typeface="Arial" charset="0"/>
              </a:rPr>
              <a:t> anti Proteina C Modificata (</a:t>
            </a:r>
            <a:r>
              <a:rPr lang="it-IT" sz="1600" dirty="0" err="1">
                <a:solidFill>
                  <a:srgbClr val="0000CC"/>
                </a:solidFill>
                <a:latin typeface="Arial" charset="0"/>
              </a:rPr>
              <a:t>mPCR</a:t>
            </a:r>
            <a:r>
              <a:rPr lang="it-IT" sz="1600" dirty="0">
                <a:solidFill>
                  <a:srgbClr val="0000CC"/>
                </a:solidFill>
                <a:latin typeface="Arial" charset="0"/>
              </a:rPr>
              <a:t>) ?</a:t>
            </a:r>
          </a:p>
          <a:p>
            <a:pPr eaLnBrk="1" hangingPunct="1"/>
            <a:r>
              <a:rPr lang="it-IT" sz="1600" dirty="0">
                <a:solidFill>
                  <a:srgbClr val="0000CC"/>
                </a:solidFill>
                <a:latin typeface="Arial" charset="0"/>
              </a:rPr>
              <a:t>	Infezioni: </a:t>
            </a:r>
            <a:r>
              <a:rPr lang="it-IT" sz="1600" dirty="0" err="1">
                <a:solidFill>
                  <a:srgbClr val="0000CC"/>
                </a:solidFill>
                <a:latin typeface="Arial" charset="0"/>
              </a:rPr>
              <a:t>Chlamydia</a:t>
            </a:r>
            <a:r>
              <a:rPr lang="it-IT" sz="1600" dirty="0">
                <a:solidFill>
                  <a:srgbClr val="0000CC"/>
                </a:solidFill>
                <a:latin typeface="Arial" charset="0"/>
              </a:rPr>
              <a:t> e Epstein-</a:t>
            </a:r>
            <a:r>
              <a:rPr lang="it-IT" sz="1600" dirty="0" err="1">
                <a:solidFill>
                  <a:srgbClr val="0000CC"/>
                </a:solidFill>
                <a:latin typeface="Arial" charset="0"/>
              </a:rPr>
              <a:t>Barr</a:t>
            </a:r>
            <a:r>
              <a:rPr lang="it-IT" sz="1600" dirty="0">
                <a:solidFill>
                  <a:srgbClr val="0000CC"/>
                </a:solidFill>
                <a:latin typeface="Arial" charset="0"/>
              </a:rPr>
              <a:t> virus ?</a:t>
            </a:r>
          </a:p>
          <a:p>
            <a:pPr eaLnBrk="1" hangingPunct="1"/>
            <a:r>
              <a:rPr lang="it-IT" sz="1600" dirty="0">
                <a:solidFill>
                  <a:srgbClr val="0000CC"/>
                </a:solidFill>
                <a:latin typeface="Arial" charset="0"/>
              </a:rPr>
              <a:t>	Malattie autoimmuni: tiroiditi, IgG4 mal., Artrite reumatoide ?</a:t>
            </a:r>
          </a:p>
          <a:p>
            <a:pPr eaLnBrk="1" hangingPunct="1"/>
            <a:r>
              <a:rPr lang="it-IT" sz="1600" dirty="0">
                <a:solidFill>
                  <a:srgbClr val="0000CC"/>
                </a:solidFill>
                <a:latin typeface="Arial" charset="0"/>
              </a:rPr>
              <a:t>	Erba cinese </a:t>
            </a:r>
            <a:r>
              <a:rPr lang="ja-JP" altLang="it-IT" sz="1600" dirty="0">
                <a:solidFill>
                  <a:srgbClr val="0000CC"/>
                </a:solidFill>
                <a:latin typeface="Arial" charset="0"/>
              </a:rPr>
              <a:t>“</a:t>
            </a:r>
            <a:r>
              <a:rPr lang="it-IT" sz="1600" dirty="0" err="1">
                <a:solidFill>
                  <a:srgbClr val="0000CC"/>
                </a:solidFill>
                <a:latin typeface="Arial" charset="0"/>
              </a:rPr>
              <a:t>goreisan</a:t>
            </a:r>
            <a:r>
              <a:rPr lang="ja-JP" altLang="it-IT" sz="1600" dirty="0">
                <a:solidFill>
                  <a:srgbClr val="0000CC"/>
                </a:solidFill>
                <a:latin typeface="Arial" charset="0"/>
              </a:rPr>
              <a:t>”</a:t>
            </a:r>
            <a:r>
              <a:rPr lang="it-IT" sz="1600" dirty="0">
                <a:solidFill>
                  <a:srgbClr val="0000CC"/>
                </a:solidFill>
                <a:latin typeface="Arial" charset="0"/>
              </a:rPr>
              <a:t> ?</a:t>
            </a:r>
            <a:endParaRPr lang="it-IT" sz="1600" dirty="0"/>
          </a:p>
        </p:txBody>
      </p:sp>
      <p:sp>
        <p:nvSpPr>
          <p:cNvPr id="3" name="Rettangolo 2"/>
          <p:cNvSpPr/>
          <p:nvPr/>
        </p:nvSpPr>
        <p:spPr>
          <a:xfrm>
            <a:off x="250825" y="205317"/>
            <a:ext cx="8785225" cy="86177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800" b="1" cap="all" dirty="0">
                <a:solidFill>
                  <a:srgbClr val="FF0000"/>
                </a:solidFill>
                <a:latin typeface="Arial"/>
                <a:ea typeface="+mn-ea"/>
              </a:rPr>
              <a:t>Nefrite tubulo-interstiziale e uveite </a:t>
            </a:r>
          </a:p>
          <a:p>
            <a:pPr algn="ctr">
              <a:defRPr/>
            </a:pPr>
            <a:r>
              <a:rPr lang="it-IT" sz="2200" b="1" cap="all" dirty="0">
                <a:solidFill>
                  <a:schemeClr val="tx2"/>
                </a:solidFill>
                <a:latin typeface="Arial"/>
                <a:ea typeface="+mn-ea"/>
              </a:rPr>
              <a:t>(TINU syndrome)</a:t>
            </a:r>
            <a:endParaRPr lang="it-IT" sz="2200" cap="all" dirty="0">
              <a:solidFill>
                <a:schemeClr val="tx2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8216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ttangolo arrotondato 26"/>
          <p:cNvSpPr/>
          <p:nvPr/>
        </p:nvSpPr>
        <p:spPr>
          <a:xfrm>
            <a:off x="4429124" y="508625"/>
            <a:ext cx="4542044" cy="2641074"/>
          </a:xfrm>
          <a:prstGeom prst="roundRect">
            <a:avLst/>
          </a:prstGeom>
          <a:noFill/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/>
          <p:cNvSpPr txBox="1"/>
          <p:nvPr/>
        </p:nvSpPr>
        <p:spPr>
          <a:xfrm>
            <a:off x="4654074" y="572101"/>
            <a:ext cx="228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Bangla MN"/>
                <a:cs typeface="Bangla MN"/>
              </a:rPr>
              <a:t>TERAPIA cronica</a:t>
            </a:r>
          </a:p>
        </p:txBody>
      </p:sp>
      <p:cxnSp>
        <p:nvCxnSpPr>
          <p:cNvPr id="29" name="Connettore 1 28"/>
          <p:cNvCxnSpPr/>
          <p:nvPr/>
        </p:nvCxnSpPr>
        <p:spPr>
          <a:xfrm>
            <a:off x="7604592" y="556026"/>
            <a:ext cx="0" cy="25936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/>
          <p:cNvCxnSpPr/>
          <p:nvPr/>
        </p:nvCxnSpPr>
        <p:spPr>
          <a:xfrm>
            <a:off x="8142846" y="540775"/>
            <a:ext cx="0" cy="26089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/>
          <p:cNvSpPr txBox="1"/>
          <p:nvPr/>
        </p:nvSpPr>
        <p:spPr>
          <a:xfrm>
            <a:off x="7572438" y="683109"/>
            <a:ext cx="570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/die</a:t>
            </a:r>
          </a:p>
          <a:p>
            <a:r>
              <a:rPr lang="it-IT" dirty="0"/>
              <a:t>1 </a:t>
            </a:r>
            <a:r>
              <a:rPr lang="it-IT" dirty="0" err="1"/>
              <a:t>cp</a:t>
            </a:r>
            <a:endParaRPr lang="it-IT" dirty="0"/>
          </a:p>
          <a:p>
            <a:r>
              <a:rPr lang="it-IT" dirty="0"/>
              <a:t>1 </a:t>
            </a:r>
            <a:r>
              <a:rPr lang="it-IT" dirty="0" err="1"/>
              <a:t>cp</a:t>
            </a:r>
            <a:endParaRPr lang="it-IT" dirty="0"/>
          </a:p>
          <a:p>
            <a:r>
              <a:rPr lang="it-IT" dirty="0"/>
              <a:t>1</a:t>
            </a:r>
          </a:p>
          <a:p>
            <a:r>
              <a:rPr lang="it-IT" dirty="0"/>
              <a:t>1 </a:t>
            </a:r>
            <a:r>
              <a:rPr lang="it-IT" dirty="0" err="1"/>
              <a:t>cp</a:t>
            </a:r>
            <a:endParaRPr lang="it-IT" dirty="0"/>
          </a:p>
          <a:p>
            <a:r>
              <a:rPr lang="it-IT" dirty="0"/>
              <a:t>1 </a:t>
            </a:r>
            <a:r>
              <a:rPr lang="it-IT" dirty="0" err="1"/>
              <a:t>cp</a:t>
            </a:r>
            <a:endParaRPr lang="it-IT" dirty="0"/>
          </a:p>
          <a:p>
            <a:r>
              <a:rPr lang="it-IT" dirty="0"/>
              <a:t>1 </a:t>
            </a:r>
            <a:r>
              <a:rPr lang="it-IT" dirty="0" err="1"/>
              <a:t>cp</a:t>
            </a:r>
            <a:endParaRPr lang="it-IT" dirty="0"/>
          </a:p>
          <a:p>
            <a:endParaRPr lang="it-IT" dirty="0"/>
          </a:p>
        </p:txBody>
      </p:sp>
      <p:sp>
        <p:nvSpPr>
          <p:cNvPr id="34" name="CasellaDiTesto 33"/>
          <p:cNvSpPr txBox="1"/>
          <p:nvPr/>
        </p:nvSpPr>
        <p:spPr>
          <a:xfrm>
            <a:off x="8142846" y="683109"/>
            <a:ext cx="570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Ore</a:t>
            </a:r>
          </a:p>
          <a:p>
            <a:r>
              <a:rPr lang="it-IT" dirty="0"/>
              <a:t>12</a:t>
            </a:r>
          </a:p>
          <a:p>
            <a:r>
              <a:rPr lang="it-IT" dirty="0"/>
              <a:t>20</a:t>
            </a:r>
          </a:p>
          <a:p>
            <a:endParaRPr lang="it-IT" dirty="0"/>
          </a:p>
          <a:p>
            <a:r>
              <a:rPr lang="it-IT" dirty="0"/>
              <a:t>22</a:t>
            </a:r>
          </a:p>
          <a:p>
            <a:r>
              <a:rPr lang="it-IT" dirty="0"/>
              <a:t>10</a:t>
            </a:r>
          </a:p>
          <a:p>
            <a:r>
              <a:rPr lang="it-IT" dirty="0"/>
              <a:t>17</a:t>
            </a:r>
          </a:p>
          <a:p>
            <a:endParaRPr lang="it-IT" dirty="0"/>
          </a:p>
        </p:txBody>
      </p:sp>
      <p:cxnSp>
        <p:nvCxnSpPr>
          <p:cNvPr id="35" name="Connettore 1 34"/>
          <p:cNvCxnSpPr/>
          <p:nvPr/>
        </p:nvCxnSpPr>
        <p:spPr>
          <a:xfrm>
            <a:off x="8712581" y="578988"/>
            <a:ext cx="673" cy="25224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CasellaDiTesto 35"/>
          <p:cNvSpPr txBox="1"/>
          <p:nvPr/>
        </p:nvSpPr>
        <p:spPr>
          <a:xfrm>
            <a:off x="8685963" y="674993"/>
            <a:ext cx="570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r>
              <a:rPr lang="it-IT" dirty="0"/>
              <a:t>C</a:t>
            </a:r>
          </a:p>
          <a:p>
            <a:r>
              <a:rPr lang="it-IT" dirty="0"/>
              <a:t>A</a:t>
            </a:r>
          </a:p>
          <a:p>
            <a:r>
              <a:rPr lang="it-IT" dirty="0"/>
              <a:t>C</a:t>
            </a:r>
          </a:p>
          <a:p>
            <a:r>
              <a:rPr lang="it-IT" dirty="0"/>
              <a:t>C</a:t>
            </a:r>
          </a:p>
          <a:p>
            <a:r>
              <a:rPr lang="it-IT" dirty="0"/>
              <a:t>A</a:t>
            </a:r>
          </a:p>
          <a:p>
            <a:r>
              <a:rPr lang="it-IT" dirty="0"/>
              <a:t>A</a:t>
            </a:r>
          </a:p>
          <a:p>
            <a:r>
              <a:rPr lang="it-IT" dirty="0"/>
              <a:t>C</a:t>
            </a:r>
          </a:p>
        </p:txBody>
      </p:sp>
      <p:sp>
        <p:nvSpPr>
          <p:cNvPr id="37" name="CasellaDiTesto 36"/>
          <p:cNvSpPr txBox="1"/>
          <p:nvPr/>
        </p:nvSpPr>
        <p:spPr>
          <a:xfrm>
            <a:off x="4429124" y="941433"/>
            <a:ext cx="39732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ACIDO ACETILSALICILICO 325 mg</a:t>
            </a:r>
          </a:p>
          <a:p>
            <a:r>
              <a:rPr lang="it-IT" dirty="0"/>
              <a:t>ATORVASTATINA 10 mg (nota 13)</a:t>
            </a:r>
          </a:p>
          <a:p>
            <a:r>
              <a:rPr lang="it-IT" dirty="0"/>
              <a:t>BUDESONIDE Spray</a:t>
            </a:r>
          </a:p>
          <a:p>
            <a:r>
              <a:rPr lang="it-IT" dirty="0"/>
              <a:t>DIAZEPAM 5 mg</a:t>
            </a:r>
          </a:p>
          <a:p>
            <a:r>
              <a:rPr lang="it-IT" dirty="0"/>
              <a:t>OMEPRAZOLO 20 mg (nota 48)</a:t>
            </a:r>
          </a:p>
          <a:p>
            <a:r>
              <a:rPr lang="it-IT" dirty="0"/>
              <a:t>VENLAFAXINA 37,5 mg</a:t>
            </a:r>
          </a:p>
          <a:p>
            <a:r>
              <a:rPr lang="it-IT" dirty="0"/>
              <a:t>Iperico compresse</a:t>
            </a:r>
          </a:p>
        </p:txBody>
      </p:sp>
      <p:sp>
        <p:nvSpPr>
          <p:cNvPr id="2" name="Rettangolo arrotondato 1"/>
          <p:cNvSpPr/>
          <p:nvPr/>
        </p:nvSpPr>
        <p:spPr>
          <a:xfrm>
            <a:off x="172804" y="508625"/>
            <a:ext cx="4111625" cy="2641074"/>
          </a:xfrm>
          <a:prstGeom prst="roundRect">
            <a:avLst/>
          </a:prstGeom>
          <a:noFill/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203344" y="841375"/>
            <a:ext cx="39846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2016 _ tachicardia</a:t>
            </a:r>
          </a:p>
          <a:p>
            <a:r>
              <a:rPr lang="it-IT" dirty="0"/>
              <a:t>1995 _ depressione ansiosa</a:t>
            </a:r>
          </a:p>
          <a:p>
            <a:r>
              <a:rPr lang="it-IT" dirty="0"/>
              <a:t>1995 _ ipercolesterolemia</a:t>
            </a:r>
          </a:p>
          <a:p>
            <a:r>
              <a:rPr lang="it-IT" dirty="0"/>
              <a:t>2010 _ ipogonadismo con deficit erettile</a:t>
            </a:r>
          </a:p>
          <a:p>
            <a:r>
              <a:rPr lang="it-IT" dirty="0"/>
              <a:t>2016 _ alterata glicemia a digiuno</a:t>
            </a:r>
          </a:p>
          <a:p>
            <a:r>
              <a:rPr lang="it-IT" dirty="0"/>
              <a:t>2003 _ rinite allergica</a:t>
            </a:r>
          </a:p>
          <a:p>
            <a:r>
              <a:rPr lang="it-IT" dirty="0"/>
              <a:t>2017 _ reflusso gastroesofageo</a:t>
            </a:r>
          </a:p>
          <a:p>
            <a:r>
              <a:rPr lang="it-IT" dirty="0"/>
              <a:t>1947 _ familiarità per problemi CV</a:t>
            </a:r>
          </a:p>
          <a:p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317499" y="128600"/>
            <a:ext cx="8486775" cy="2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dirty="0"/>
              <a:t>STEFANO BOSIO  maschio, 70 anni</a:t>
            </a:r>
          </a:p>
        </p:txBody>
      </p:sp>
      <p:sp>
        <p:nvSpPr>
          <p:cNvPr id="7" name="Rettangolo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 cmpd="sng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434097" y="572101"/>
            <a:ext cx="228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Bangla MN"/>
                <a:cs typeface="Bangla MN"/>
              </a:rPr>
              <a:t>PROBLEMI CLINICI</a:t>
            </a:r>
          </a:p>
        </p:txBody>
      </p:sp>
      <p:sp>
        <p:nvSpPr>
          <p:cNvPr id="20" name="Rettangolo arrotondato 19"/>
          <p:cNvSpPr/>
          <p:nvPr/>
        </p:nvSpPr>
        <p:spPr>
          <a:xfrm>
            <a:off x="172804" y="3290261"/>
            <a:ext cx="4111625" cy="2784474"/>
          </a:xfrm>
          <a:prstGeom prst="roundRect">
            <a:avLst/>
          </a:prstGeom>
          <a:noFill/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/>
          <p:cNvSpPr txBox="1"/>
          <p:nvPr/>
        </p:nvSpPr>
        <p:spPr>
          <a:xfrm>
            <a:off x="317499" y="3335676"/>
            <a:ext cx="228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Bangla MN"/>
                <a:cs typeface="Bangla MN"/>
              </a:rPr>
              <a:t>Note del diario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221045" y="3624155"/>
            <a:ext cx="39846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Riferisce pirosi post prandiale,</a:t>
            </a:r>
          </a:p>
          <a:p>
            <a:r>
              <a:rPr lang="it-IT" dirty="0"/>
              <a:t>Si consiglia di attendere 2 ore prima di coricarsi, prova con </a:t>
            </a:r>
            <a:r>
              <a:rPr lang="it-IT" dirty="0" err="1"/>
              <a:t>omeprazolo</a:t>
            </a:r>
            <a:r>
              <a:rPr lang="it-IT" dirty="0"/>
              <a:t> da 20 per due mesi, </a:t>
            </a:r>
          </a:p>
          <a:p>
            <a:r>
              <a:rPr lang="it-IT" dirty="0"/>
              <a:t>già precedenti episodi 3-4 anni fa risolti dopo calo ponderale,</a:t>
            </a:r>
          </a:p>
          <a:p>
            <a:r>
              <a:rPr lang="it-IT" dirty="0"/>
              <a:t>introdotto discorso sulla EGDS ma per ora rifiuta.</a:t>
            </a:r>
          </a:p>
        </p:txBody>
      </p:sp>
      <p:sp>
        <p:nvSpPr>
          <p:cNvPr id="24" name="Rettangolo arrotondato 23"/>
          <p:cNvSpPr/>
          <p:nvPr/>
        </p:nvSpPr>
        <p:spPr>
          <a:xfrm>
            <a:off x="172804" y="6204954"/>
            <a:ext cx="4111625" cy="482250"/>
          </a:xfrm>
          <a:prstGeom prst="roundRect">
            <a:avLst/>
          </a:prstGeom>
          <a:noFill/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/>
          <p:cNvSpPr txBox="1"/>
          <p:nvPr/>
        </p:nvSpPr>
        <p:spPr>
          <a:xfrm>
            <a:off x="317498" y="6228785"/>
            <a:ext cx="3235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Bangla MN"/>
                <a:cs typeface="Bangla MN"/>
              </a:rPr>
              <a:t>ESENZIONI E01, E30, 025</a:t>
            </a:r>
          </a:p>
        </p:txBody>
      </p:sp>
      <p:graphicFrame>
        <p:nvGraphicFramePr>
          <p:cNvPr id="30" name="Tabella 29"/>
          <p:cNvGraphicFramePr>
            <a:graphicFrameLocks noGrp="1"/>
          </p:cNvGraphicFramePr>
          <p:nvPr>
            <p:extLst/>
          </p:nvPr>
        </p:nvGraphicFramePr>
        <p:xfrm>
          <a:off x="4429125" y="3290261"/>
          <a:ext cx="4542042" cy="260541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4432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98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18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570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95384"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7880"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051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10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10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104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1568"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7535"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31" name="CasellaDiTesto 30"/>
          <p:cNvSpPr txBox="1"/>
          <p:nvPr/>
        </p:nvSpPr>
        <p:spPr>
          <a:xfrm>
            <a:off x="4429124" y="3242036"/>
            <a:ext cx="228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Bangla MN"/>
                <a:cs typeface="Bangla MN"/>
              </a:rPr>
              <a:t>ACCERTAMENTI</a:t>
            </a:r>
          </a:p>
        </p:txBody>
      </p:sp>
      <p:sp>
        <p:nvSpPr>
          <p:cNvPr id="23" name="Freccia destra 22"/>
          <p:cNvSpPr/>
          <p:nvPr/>
        </p:nvSpPr>
        <p:spPr>
          <a:xfrm>
            <a:off x="829733" y="2506133"/>
            <a:ext cx="2861734" cy="1659467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Ovale 25"/>
          <p:cNvSpPr/>
          <p:nvPr/>
        </p:nvSpPr>
        <p:spPr>
          <a:xfrm>
            <a:off x="3962400" y="1879600"/>
            <a:ext cx="4453467" cy="345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200" dirty="0"/>
          </a:p>
          <a:p>
            <a:pPr algn="ctr"/>
            <a:r>
              <a:rPr lang="it-IT" sz="3200" dirty="0"/>
              <a:t>Che riflessioni possiamo fare su questo caso clinico?</a:t>
            </a:r>
          </a:p>
          <a:p>
            <a:pPr algn="ctr"/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49295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/>
          <p:nvPr/>
        </p:nvPicPr>
        <p:blipFill rotWithShape="1">
          <a:blip r:embed="rId2"/>
          <a:srcRect l="31751" t="24708" r="34010" b="39954"/>
          <a:stretch/>
        </p:blipFill>
        <p:spPr bwMode="auto">
          <a:xfrm>
            <a:off x="401933" y="522278"/>
            <a:ext cx="8369028" cy="61327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ttangolo 3"/>
          <p:cNvSpPr/>
          <p:nvPr/>
        </p:nvSpPr>
        <p:spPr>
          <a:xfrm>
            <a:off x="450167" y="851975"/>
            <a:ext cx="8256485" cy="3616877"/>
          </a:xfrm>
          <a:prstGeom prst="rect">
            <a:avLst/>
          </a:prstGeom>
          <a:noFill/>
          <a:ln w="57150" cmpd="sng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401933" y="5433352"/>
            <a:ext cx="8369028" cy="701634"/>
          </a:xfrm>
          <a:prstGeom prst="rect">
            <a:avLst/>
          </a:prstGeom>
          <a:noFill/>
          <a:ln w="57150" cmpd="sng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958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401932" y="4158185"/>
            <a:ext cx="3681717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400" dirty="0">
              <a:solidFill>
                <a:schemeClr val="tx2"/>
              </a:solidFill>
            </a:endParaRPr>
          </a:p>
          <a:p>
            <a:r>
              <a:rPr lang="it-IT" sz="2400" dirty="0">
                <a:solidFill>
                  <a:schemeClr val="tx2"/>
                </a:solidFill>
              </a:rPr>
              <a:t>Viene quindi ricoverato in Nefrologia…</a:t>
            </a:r>
          </a:p>
        </p:txBody>
      </p:sp>
      <p:sp>
        <p:nvSpPr>
          <p:cNvPr id="4" name="Rettangolo 3"/>
          <p:cNvSpPr/>
          <p:nvPr/>
        </p:nvSpPr>
        <p:spPr>
          <a:xfrm>
            <a:off x="401932" y="5491624"/>
            <a:ext cx="84727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400" dirty="0">
                <a:solidFill>
                  <a:schemeClr val="tx2"/>
                </a:solidFill>
              </a:rPr>
              <a:t>…per insufficienza renale progressiva</a:t>
            </a:r>
          </a:p>
        </p:txBody>
      </p:sp>
      <p:pic>
        <p:nvPicPr>
          <p:cNvPr id="2" name="Immagine 1" descr="paziente-ricoverato-maschio-anziano-nel-letto-di-ospedale-58237293.jpg"/>
          <p:cNvPicPr>
            <a:picLocks noChangeAspect="1"/>
          </p:cNvPicPr>
          <p:nvPr/>
        </p:nvPicPr>
        <p:blipFill rotWithShape="1">
          <a:blip r:embed="rId2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74"/>
          <a:stretch/>
        </p:blipFill>
        <p:spPr>
          <a:xfrm>
            <a:off x="401932" y="616953"/>
            <a:ext cx="5260983" cy="38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41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/>
          <p:nvPr/>
        </p:nvPicPr>
        <p:blipFill rotWithShape="1">
          <a:blip r:embed="rId2"/>
          <a:srcRect l="31751" t="24708" r="34010" b="39954"/>
          <a:stretch/>
        </p:blipFill>
        <p:spPr bwMode="auto">
          <a:xfrm>
            <a:off x="393895" y="534061"/>
            <a:ext cx="8369028" cy="61327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995924" y="754340"/>
            <a:ext cx="7084820" cy="1754326"/>
          </a:xfrm>
          <a:prstGeom prst="rect">
            <a:avLst/>
          </a:prstGeom>
          <a:solidFill>
            <a:srgbClr val="FFCC66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Urine poco concentrate</a:t>
            </a:r>
          </a:p>
          <a:p>
            <a:r>
              <a:rPr lang="it-IT" dirty="0" err="1"/>
              <a:t>Microematuria</a:t>
            </a:r>
            <a:r>
              <a:rPr lang="it-IT" dirty="0"/>
              <a:t> senza proteinuria</a:t>
            </a:r>
          </a:p>
          <a:p>
            <a:r>
              <a:rPr lang="it-IT" dirty="0"/>
              <a:t>Morfologia GR normale = 	non origine glomerulare</a:t>
            </a:r>
          </a:p>
          <a:p>
            <a:r>
              <a:rPr lang="it-IT" dirty="0"/>
              <a:t>						(origine «urologica»?)</a:t>
            </a:r>
          </a:p>
          <a:p>
            <a:endParaRPr lang="it-IT" dirty="0"/>
          </a:p>
          <a:p>
            <a:r>
              <a:rPr lang="it-IT" dirty="0"/>
              <a:t>ma…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995922" y="2780565"/>
            <a:ext cx="7084820" cy="1200329"/>
          </a:xfrm>
          <a:prstGeom prst="rect">
            <a:avLst/>
          </a:prstGeom>
          <a:solidFill>
            <a:srgbClr val="FFCC66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sym typeface="Symbol"/>
              </a:rPr>
              <a:t> </a:t>
            </a:r>
            <a:r>
              <a:rPr lang="it-IT" dirty="0"/>
              <a:t>BUN 47 (= Azotemia 94)</a:t>
            </a:r>
          </a:p>
          <a:p>
            <a:r>
              <a:rPr lang="it-IT" dirty="0" err="1"/>
              <a:t>Creatininemia</a:t>
            </a:r>
            <a:r>
              <a:rPr lang="it-IT" dirty="0"/>
              <a:t> (4 volte il riferimento)</a:t>
            </a:r>
          </a:p>
          <a:p>
            <a:endParaRPr lang="it-IT" dirty="0"/>
          </a:p>
          <a:p>
            <a:r>
              <a:rPr lang="it-IT" dirty="0"/>
              <a:t>e…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995923" y="4360482"/>
            <a:ext cx="7084820" cy="923330"/>
          </a:xfrm>
          <a:prstGeom prst="rect">
            <a:avLst/>
          </a:prstGeom>
          <a:solidFill>
            <a:srgbClr val="FFCC66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sym typeface="Symbol"/>
              </a:rPr>
              <a:t>Ecografia renale</a:t>
            </a:r>
          </a:p>
          <a:p>
            <a:r>
              <a:rPr lang="it-IT" dirty="0">
                <a:sym typeface="Symbol"/>
              </a:rPr>
              <a:t>Reni un po’ aumentati di volume: dx 13,3 cm e </a:t>
            </a:r>
            <a:r>
              <a:rPr lang="it-IT" dirty="0" err="1">
                <a:sym typeface="Symbol"/>
              </a:rPr>
              <a:t>sx</a:t>
            </a:r>
            <a:r>
              <a:rPr lang="it-IT" dirty="0">
                <a:sym typeface="Symbol"/>
              </a:rPr>
              <a:t> 14,8</a:t>
            </a:r>
          </a:p>
          <a:p>
            <a:r>
              <a:rPr lang="it-IT" dirty="0">
                <a:sym typeface="Symbol"/>
              </a:rPr>
              <a:t>	(non è diabetico,  non è nefrosico, non vengono descritte anomalie)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020727" y="5639980"/>
            <a:ext cx="7084820" cy="369332"/>
          </a:xfrm>
          <a:prstGeom prst="rect">
            <a:avLst/>
          </a:prstGeom>
          <a:solidFill>
            <a:srgbClr val="FFCC66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sym typeface="Symbol"/>
              </a:rPr>
              <a:t>Ergo…  biopsia renale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323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201" y="95692"/>
            <a:ext cx="3779976" cy="2828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531" y="3047778"/>
            <a:ext cx="3381316" cy="3019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791" y="4182806"/>
            <a:ext cx="2810969" cy="1728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24" y="3062177"/>
            <a:ext cx="21717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689635" y="6220047"/>
            <a:ext cx="1151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NORMALE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595982" y="6202319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BIOPSIA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7055245" y="6195224"/>
            <a:ext cx="1229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EOSINOFILI</a:t>
            </a:r>
          </a:p>
        </p:txBody>
      </p:sp>
    </p:spTree>
    <p:extLst>
      <p:ext uri="{BB962C8B-B14F-4D97-AF65-F5344CB8AC3E}">
        <p14:creationId xmlns:p14="http://schemas.microsoft.com/office/powerpoint/2010/main" val="75858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750106" y="173085"/>
            <a:ext cx="5363712" cy="5847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00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it-IT" altLang="it-IT" sz="3200" b="1" dirty="0">
                <a:solidFill>
                  <a:srgbClr val="FF3300"/>
                </a:solidFill>
                <a:latin typeface="+mj-lt"/>
                <a:ea typeface="+mn-ea"/>
              </a:rPr>
              <a:t>NEFRITE INTERSTIZIALE ACUTA</a:t>
            </a:r>
          </a:p>
        </p:txBody>
      </p:sp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179388" y="6550025"/>
            <a:ext cx="3576637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00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n-GB" altLang="it-IT" sz="1400" i="1" dirty="0">
                <a:solidFill>
                  <a:schemeClr val="tx1"/>
                </a:solidFill>
                <a:latin typeface="+mj-lt"/>
                <a:ea typeface="+mn-ea"/>
              </a:rPr>
              <a:t>*(Baker RJ, Pusey CD. NDT 2004;19:8-11)</a:t>
            </a:r>
            <a:endParaRPr lang="it-IT" altLang="it-IT" sz="1400" i="1" dirty="0">
              <a:solidFill>
                <a:schemeClr val="tx1"/>
              </a:solidFill>
              <a:latin typeface="+mj-lt"/>
              <a:ea typeface="+mn-ea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476250"/>
          </a:xfrm>
        </p:spPr>
        <p:txBody>
          <a:bodyPr/>
          <a:lstStyle>
            <a:lvl1pPr eaLnBrk="0" hangingPunct="0"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C395C87B-312D-0A40-9D8A-5ADCDA9D4387}" type="slidenum">
              <a:rPr lang="it-IT" sz="1400">
                <a:solidFill>
                  <a:schemeClr val="tx1"/>
                </a:solidFill>
                <a:latin typeface="Arial" charset="0"/>
              </a:rPr>
              <a:pPr eaLnBrk="1" hangingPunct="1"/>
              <a:t>6</a:t>
            </a:fld>
            <a:endParaRPr lang="it-IT" sz="140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4101" name="Gruppo 13"/>
          <p:cNvGrpSpPr>
            <a:grpSpLocks/>
          </p:cNvGrpSpPr>
          <p:nvPr/>
        </p:nvGrpSpPr>
        <p:grpSpPr bwMode="auto">
          <a:xfrm>
            <a:off x="252413" y="995154"/>
            <a:ext cx="8640762" cy="5262979"/>
            <a:chOff x="251681" y="995721"/>
            <a:chExt cx="8640799" cy="5262012"/>
          </a:xfrm>
        </p:grpSpPr>
        <p:sp>
          <p:nvSpPr>
            <p:cNvPr id="34818" name="Rectangle 2"/>
            <p:cNvSpPr>
              <a:spLocks noChangeArrowheads="1"/>
            </p:cNvSpPr>
            <p:nvPr/>
          </p:nvSpPr>
          <p:spPr bwMode="auto">
            <a:xfrm>
              <a:off x="251681" y="995721"/>
              <a:ext cx="8640799" cy="5262012"/>
            </a:xfrm>
            <a:prstGeom prst="rect">
              <a:avLst/>
            </a:prstGeom>
            <a:solidFill>
              <a:schemeClr val="bg1">
                <a:alpha val="69000"/>
              </a:schemeClr>
            </a:solidFill>
            <a:ln w="38100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tabLst>
                  <a:tab pos="628650" algn="l"/>
                  <a:tab pos="1885950" algn="l"/>
                  <a:tab pos="3048000" algn="l"/>
                  <a:tab pos="5024438" algn="l"/>
                  <a:tab pos="6370638" algn="l"/>
                </a:tabLst>
              </a:pPr>
              <a:r>
                <a:rPr lang="it-IT" sz="1600" b="1" dirty="0">
                  <a:latin typeface="Arial" charset="0"/>
                </a:rPr>
                <a:t>				NEJM	UPTODATE 2017</a:t>
              </a:r>
            </a:p>
            <a:p>
              <a:pPr>
                <a:tabLst>
                  <a:tab pos="628650" algn="l"/>
                  <a:tab pos="1885950" algn="l"/>
                  <a:tab pos="3048000" algn="l"/>
                  <a:tab pos="5024438" algn="l"/>
                  <a:tab pos="6370638" algn="l"/>
                </a:tabLst>
              </a:pPr>
              <a:r>
                <a:rPr lang="it-IT" sz="1600" dirty="0">
                  <a:solidFill>
                    <a:srgbClr val="000099"/>
                  </a:solidFill>
                  <a:latin typeface="Arial" charset="0"/>
                </a:rPr>
                <a:t>*71%	FARMACI	FANS		</a:t>
              </a:r>
              <a:r>
                <a:rPr lang="it-IT" sz="1600" b="1" dirty="0">
                  <a:solidFill>
                    <a:srgbClr val="000099"/>
                  </a:solidFill>
                  <a:latin typeface="Arial" charset="0"/>
                </a:rPr>
                <a:t>15-44%</a:t>
              </a:r>
            </a:p>
            <a:p>
              <a:pPr>
                <a:tabLst>
                  <a:tab pos="628650" algn="l"/>
                  <a:tab pos="1885950" algn="l"/>
                  <a:tab pos="3048000" algn="l"/>
                  <a:tab pos="5024438" algn="l"/>
                  <a:tab pos="6370638" algn="l"/>
                </a:tabLst>
              </a:pPr>
              <a:r>
                <a:rPr lang="it-IT" sz="1600" dirty="0">
                  <a:solidFill>
                    <a:srgbClr val="000099"/>
                  </a:solidFill>
                  <a:latin typeface="Arial" charset="0"/>
                </a:rPr>
                <a:t>		Antibiotici:	Penicilline (</a:t>
              </a:r>
              <a:r>
                <a:rPr lang="it-IT" sz="1600" dirty="0" err="1">
                  <a:solidFill>
                    <a:srgbClr val="000099"/>
                  </a:solidFill>
                  <a:latin typeface="Arial" charset="0"/>
                </a:rPr>
                <a:t>Meticillina</a:t>
              </a:r>
              <a:r>
                <a:rPr lang="it-IT" sz="1600" dirty="0">
                  <a:solidFill>
                    <a:srgbClr val="000099"/>
                  </a:solidFill>
                  <a:latin typeface="Arial" charset="0"/>
                </a:rPr>
                <a:t>)</a:t>
              </a:r>
            </a:p>
            <a:p>
              <a:pPr>
                <a:tabLst>
                  <a:tab pos="628650" algn="l"/>
                  <a:tab pos="1885950" algn="l"/>
                  <a:tab pos="3048000" algn="l"/>
                  <a:tab pos="5024438" algn="l"/>
                  <a:tab pos="6370638" algn="l"/>
                </a:tabLst>
              </a:pPr>
              <a:r>
                <a:rPr lang="it-IT" sz="1600" dirty="0">
                  <a:solidFill>
                    <a:srgbClr val="000099"/>
                  </a:solidFill>
                  <a:latin typeface="Arial" charset="0"/>
                </a:rPr>
                <a:t>			Cefalosporine</a:t>
              </a:r>
            </a:p>
            <a:p>
              <a:pPr>
                <a:tabLst>
                  <a:tab pos="628650" algn="l"/>
                  <a:tab pos="1885950" algn="l"/>
                  <a:tab pos="3048000" algn="l"/>
                  <a:tab pos="5024438" algn="l"/>
                  <a:tab pos="6370638" algn="l"/>
                </a:tabLst>
              </a:pPr>
              <a:r>
                <a:rPr lang="it-IT" sz="1600" dirty="0">
                  <a:solidFill>
                    <a:srgbClr val="000099"/>
                  </a:solidFill>
                  <a:latin typeface="Arial" charset="0"/>
                </a:rPr>
                <a:t>			Rifampicina	  </a:t>
              </a:r>
              <a:r>
                <a:rPr lang="it-IT" sz="1600" b="1" dirty="0">
                  <a:solidFill>
                    <a:srgbClr val="000099"/>
                  </a:solidFill>
                  <a:latin typeface="Arial" charset="0"/>
                </a:rPr>
                <a:t>4-33%</a:t>
              </a:r>
              <a:r>
                <a:rPr lang="it-IT" sz="1600" dirty="0">
                  <a:solidFill>
                    <a:srgbClr val="000099"/>
                  </a:solidFill>
                  <a:latin typeface="Arial" charset="0"/>
                </a:rPr>
                <a:t>	30-49%</a:t>
              </a:r>
            </a:p>
            <a:p>
              <a:pPr>
                <a:tabLst>
                  <a:tab pos="628650" algn="l"/>
                  <a:tab pos="1885950" algn="l"/>
                  <a:tab pos="3048000" algn="l"/>
                  <a:tab pos="5024438" algn="l"/>
                  <a:tab pos="6370638" algn="l"/>
                </a:tabLst>
              </a:pPr>
              <a:r>
                <a:rPr lang="it-IT" sz="1600" dirty="0">
                  <a:solidFill>
                    <a:srgbClr val="000099"/>
                  </a:solidFill>
                  <a:latin typeface="Arial" charset="0"/>
                </a:rPr>
                <a:t>			Sulfamidici</a:t>
              </a:r>
            </a:p>
            <a:p>
              <a:pPr>
                <a:tabLst>
                  <a:tab pos="628650" algn="l"/>
                  <a:tab pos="1885950" algn="l"/>
                  <a:tab pos="3048000" algn="l"/>
                  <a:tab pos="5024438" algn="l"/>
                  <a:tab pos="6370638" algn="l"/>
                </a:tabLst>
              </a:pPr>
              <a:r>
                <a:rPr lang="it-IT" sz="1600" dirty="0">
                  <a:solidFill>
                    <a:srgbClr val="000099"/>
                  </a:solidFill>
                  <a:latin typeface="Arial" charset="0"/>
                </a:rPr>
                <a:t>			</a:t>
              </a:r>
              <a:r>
                <a:rPr lang="it-IT" sz="1600" dirty="0" err="1">
                  <a:solidFill>
                    <a:srgbClr val="000099"/>
                  </a:solidFill>
                  <a:latin typeface="Arial" charset="0"/>
                </a:rPr>
                <a:t>Chinolonici</a:t>
              </a:r>
              <a:endParaRPr lang="it-IT" sz="1600" dirty="0">
                <a:solidFill>
                  <a:srgbClr val="000099"/>
                </a:solidFill>
                <a:latin typeface="Arial" charset="0"/>
              </a:endParaRPr>
            </a:p>
            <a:p>
              <a:pPr>
                <a:tabLst>
                  <a:tab pos="628650" algn="l"/>
                  <a:tab pos="1885950" algn="l"/>
                  <a:tab pos="3048000" algn="l"/>
                  <a:tab pos="5024438" algn="l"/>
                  <a:tab pos="6370638" algn="l"/>
                </a:tabLst>
              </a:pPr>
              <a:r>
                <a:rPr lang="it-IT" sz="1600" dirty="0">
                  <a:solidFill>
                    <a:srgbClr val="000099"/>
                  </a:solidFill>
                  <a:latin typeface="Arial" charset="0"/>
                </a:rPr>
                <a:t>		I.P.P. (</a:t>
              </a:r>
              <a:r>
                <a:rPr lang="it-IT" sz="1600" dirty="0" err="1">
                  <a:solidFill>
                    <a:srgbClr val="000099"/>
                  </a:solidFill>
                  <a:latin typeface="Arial" charset="0"/>
                </a:rPr>
                <a:t>lansoprazolo</a:t>
              </a:r>
              <a:r>
                <a:rPr lang="it-IT" sz="1600" dirty="0">
                  <a:solidFill>
                    <a:srgbClr val="000099"/>
                  </a:solidFill>
                  <a:latin typeface="Arial" charset="0"/>
                </a:rPr>
                <a:t>, </a:t>
              </a:r>
              <a:r>
                <a:rPr lang="it-IT" sz="1600" dirty="0" err="1">
                  <a:solidFill>
                    <a:srgbClr val="000099"/>
                  </a:solidFill>
                  <a:latin typeface="Arial" charset="0"/>
                </a:rPr>
                <a:t>omeprazolo</a:t>
              </a:r>
              <a:r>
                <a:rPr lang="it-IT" sz="1600" dirty="0">
                  <a:solidFill>
                    <a:srgbClr val="000099"/>
                  </a:solidFill>
                  <a:latin typeface="Arial" charset="0"/>
                </a:rPr>
                <a:t>)	  </a:t>
              </a:r>
              <a:r>
                <a:rPr lang="it-IT" sz="1600" b="1" dirty="0">
                  <a:solidFill>
                    <a:srgbClr val="000099"/>
                  </a:solidFill>
                  <a:latin typeface="Arial" charset="0"/>
                </a:rPr>
                <a:t>0-35%</a:t>
              </a:r>
              <a:r>
                <a:rPr lang="it-IT" sz="1600" dirty="0">
                  <a:solidFill>
                    <a:srgbClr val="000099"/>
                  </a:solidFill>
                  <a:latin typeface="Arial" charset="0"/>
                </a:rPr>
                <a:t>			</a:t>
              </a:r>
            </a:p>
            <a:p>
              <a:pPr>
                <a:tabLst>
                  <a:tab pos="628650" algn="l"/>
                  <a:tab pos="1885950" algn="l"/>
                  <a:tab pos="3048000" algn="l"/>
                  <a:tab pos="5024438" algn="l"/>
                  <a:tab pos="6370638" algn="l"/>
                </a:tabLst>
              </a:pPr>
              <a:r>
                <a:rPr lang="it-IT" sz="1600" dirty="0">
                  <a:solidFill>
                    <a:srgbClr val="000099"/>
                  </a:solidFill>
                  <a:latin typeface="Arial" charset="0"/>
                </a:rPr>
                <a:t>		</a:t>
              </a:r>
              <a:r>
                <a:rPr lang="it-IT" sz="1600" dirty="0" err="1">
                  <a:solidFill>
                    <a:srgbClr val="000099"/>
                  </a:solidFill>
                  <a:latin typeface="Arial" charset="0"/>
                </a:rPr>
                <a:t>Cimetidina</a:t>
              </a:r>
              <a:r>
                <a:rPr lang="it-IT" sz="1600" dirty="0">
                  <a:solidFill>
                    <a:srgbClr val="000099"/>
                  </a:solidFill>
                  <a:latin typeface="Arial" charset="0"/>
                </a:rPr>
                <a:t> o </a:t>
              </a:r>
              <a:r>
                <a:rPr lang="it-IT" sz="1600" dirty="0" err="1">
                  <a:solidFill>
                    <a:srgbClr val="000099"/>
                  </a:solidFill>
                  <a:latin typeface="Arial" charset="0"/>
                </a:rPr>
                <a:t>Ranitidina</a:t>
              </a:r>
              <a:r>
                <a:rPr lang="it-IT" sz="1600" dirty="0">
                  <a:solidFill>
                    <a:srgbClr val="000099"/>
                  </a:solidFill>
                  <a:latin typeface="Arial" charset="0"/>
                </a:rPr>
                <a:t>				</a:t>
              </a:r>
            </a:p>
            <a:p>
              <a:pPr>
                <a:tabLst>
                  <a:tab pos="628650" algn="l"/>
                  <a:tab pos="1885950" algn="l"/>
                  <a:tab pos="3048000" algn="l"/>
                  <a:tab pos="5024438" algn="l"/>
                  <a:tab pos="6370638" algn="l"/>
                </a:tabLst>
              </a:pPr>
              <a:r>
                <a:rPr lang="it-IT" sz="1600" dirty="0">
                  <a:solidFill>
                    <a:srgbClr val="000099"/>
                  </a:solidFill>
                  <a:latin typeface="Arial" charset="0"/>
                </a:rPr>
                <a:t>		Diuretici:	</a:t>
              </a:r>
              <a:r>
                <a:rPr lang="it-IT" sz="1600" dirty="0" err="1">
                  <a:solidFill>
                    <a:srgbClr val="000099"/>
                  </a:solidFill>
                  <a:latin typeface="Arial" charset="0"/>
                </a:rPr>
                <a:t>Furosemide</a:t>
              </a:r>
              <a:endParaRPr lang="it-IT" sz="1600" dirty="0">
                <a:solidFill>
                  <a:srgbClr val="000099"/>
                </a:solidFill>
                <a:latin typeface="Arial" charset="0"/>
              </a:endParaRPr>
            </a:p>
            <a:p>
              <a:pPr>
                <a:tabLst>
                  <a:tab pos="628650" algn="l"/>
                  <a:tab pos="1885950" algn="l"/>
                  <a:tab pos="3048000" algn="l"/>
                  <a:tab pos="5024438" algn="l"/>
                  <a:tab pos="6370638" algn="l"/>
                </a:tabLst>
              </a:pPr>
              <a:r>
                <a:rPr lang="it-IT" sz="1600" dirty="0">
                  <a:solidFill>
                    <a:srgbClr val="000099"/>
                  </a:solidFill>
                  <a:latin typeface="Arial" charset="0"/>
                </a:rPr>
                <a:t>			</a:t>
              </a:r>
              <a:r>
                <a:rPr lang="it-IT" sz="1600" dirty="0" err="1">
                  <a:solidFill>
                    <a:srgbClr val="000099"/>
                  </a:solidFill>
                  <a:latin typeface="Arial" charset="0"/>
                </a:rPr>
                <a:t>Bumetanide</a:t>
              </a:r>
              <a:endParaRPr lang="it-IT" sz="1600" dirty="0">
                <a:solidFill>
                  <a:srgbClr val="000099"/>
                </a:solidFill>
                <a:latin typeface="Arial" charset="0"/>
              </a:endParaRPr>
            </a:p>
            <a:p>
              <a:pPr>
                <a:tabLst>
                  <a:tab pos="628650" algn="l"/>
                  <a:tab pos="1885950" algn="l"/>
                  <a:tab pos="3048000" algn="l"/>
                  <a:tab pos="5024438" algn="l"/>
                  <a:tab pos="6370638" algn="l"/>
                </a:tabLst>
              </a:pPr>
              <a:r>
                <a:rPr lang="it-IT" sz="1600" dirty="0">
                  <a:solidFill>
                    <a:srgbClr val="000099"/>
                  </a:solidFill>
                  <a:latin typeface="Arial" charset="0"/>
                </a:rPr>
                <a:t>			Tiazidici	</a:t>
              </a:r>
            </a:p>
            <a:p>
              <a:pPr>
                <a:tabLst>
                  <a:tab pos="628650" algn="l"/>
                  <a:tab pos="1885950" algn="l"/>
                  <a:tab pos="3048000" algn="l"/>
                  <a:tab pos="5024438" algn="l"/>
                  <a:tab pos="6370638" algn="l"/>
                </a:tabLst>
              </a:pPr>
              <a:r>
                <a:rPr lang="it-IT" sz="1600" dirty="0">
                  <a:solidFill>
                    <a:srgbClr val="000099"/>
                  </a:solidFill>
                  <a:latin typeface="Arial" charset="0"/>
                </a:rPr>
                <a:t>		</a:t>
              </a:r>
              <a:r>
                <a:rPr lang="it-IT" sz="1600" dirty="0" err="1">
                  <a:solidFill>
                    <a:srgbClr val="000099"/>
                  </a:solidFill>
                  <a:latin typeface="Arial" charset="0"/>
                </a:rPr>
                <a:t>Allopurinolo</a:t>
              </a:r>
              <a:endParaRPr lang="it-IT" sz="1600" dirty="0">
                <a:solidFill>
                  <a:srgbClr val="000099"/>
                </a:solidFill>
                <a:latin typeface="Arial" charset="0"/>
              </a:endParaRPr>
            </a:p>
            <a:p>
              <a:pPr>
                <a:tabLst>
                  <a:tab pos="628650" algn="l"/>
                  <a:tab pos="1885950" algn="l"/>
                  <a:tab pos="3048000" algn="l"/>
                  <a:tab pos="5024438" algn="l"/>
                  <a:tab pos="6370638" algn="l"/>
                </a:tabLst>
              </a:pPr>
              <a:r>
                <a:rPr lang="it-IT" sz="1600" dirty="0">
                  <a:solidFill>
                    <a:srgbClr val="000099"/>
                  </a:solidFill>
                  <a:latin typeface="Arial" charset="0"/>
                </a:rPr>
                <a:t>		</a:t>
              </a:r>
            </a:p>
            <a:p>
              <a:pPr>
                <a:tabLst>
                  <a:tab pos="628650" algn="l"/>
                  <a:tab pos="1885950" algn="l"/>
                  <a:tab pos="3048000" algn="l"/>
                  <a:tab pos="5024438" algn="l"/>
                  <a:tab pos="6370638" algn="l"/>
                </a:tabLst>
              </a:pPr>
              <a:r>
                <a:rPr lang="it-IT" sz="1600" dirty="0">
                  <a:solidFill>
                    <a:srgbClr val="000099"/>
                  </a:solidFill>
                  <a:latin typeface="Arial" charset="0"/>
                </a:rPr>
                <a:t>		</a:t>
              </a:r>
              <a:r>
                <a:rPr lang="it-IT" sz="1600" dirty="0" err="1">
                  <a:solidFill>
                    <a:srgbClr val="000099"/>
                  </a:solidFill>
                  <a:latin typeface="Arial" charset="0"/>
                </a:rPr>
                <a:t>Indanavir</a:t>
              </a:r>
              <a:r>
                <a:rPr lang="it-IT" sz="1600" dirty="0">
                  <a:solidFill>
                    <a:srgbClr val="000099"/>
                  </a:solidFill>
                  <a:latin typeface="Arial" charset="0"/>
                </a:rPr>
                <a:t> </a:t>
              </a:r>
            </a:p>
            <a:p>
              <a:pPr>
                <a:tabLst>
                  <a:tab pos="628650" algn="l"/>
                  <a:tab pos="1885950" algn="l"/>
                  <a:tab pos="3048000" algn="l"/>
                  <a:tab pos="5024438" algn="l"/>
                  <a:tab pos="6370638" algn="l"/>
                </a:tabLst>
              </a:pPr>
              <a:r>
                <a:rPr lang="it-IT" sz="1600" dirty="0">
                  <a:solidFill>
                    <a:srgbClr val="000099"/>
                  </a:solidFill>
                  <a:latin typeface="Arial" charset="0"/>
                </a:rPr>
                <a:t>		</a:t>
              </a:r>
              <a:r>
                <a:rPr lang="it-IT" sz="1600" dirty="0" err="1">
                  <a:solidFill>
                    <a:srgbClr val="000099"/>
                  </a:solidFill>
                  <a:latin typeface="Arial" charset="0"/>
                </a:rPr>
                <a:t>Mesalazina</a:t>
              </a:r>
              <a:endParaRPr lang="it-IT" sz="1600" dirty="0">
                <a:solidFill>
                  <a:srgbClr val="000099"/>
                </a:solidFill>
                <a:latin typeface="Arial" charset="0"/>
              </a:endParaRPr>
            </a:p>
            <a:p>
              <a:pPr>
                <a:tabLst>
                  <a:tab pos="628650" algn="l"/>
                  <a:tab pos="1885950" algn="l"/>
                  <a:tab pos="3048000" algn="l"/>
                  <a:tab pos="5024438" algn="l"/>
                  <a:tab pos="6370638" algn="l"/>
                </a:tabLst>
              </a:pPr>
              <a:r>
                <a:rPr lang="it-IT" sz="1600" dirty="0">
                  <a:solidFill>
                    <a:srgbClr val="000099"/>
                  </a:solidFill>
                  <a:latin typeface="Arial" charset="0"/>
                </a:rPr>
                <a:t>*15%	INFEZIONI			  </a:t>
              </a:r>
              <a:r>
                <a:rPr lang="it-IT" sz="1600" b="1" dirty="0">
                  <a:solidFill>
                    <a:srgbClr val="000099"/>
                  </a:solidFill>
                  <a:latin typeface="Arial" charset="0"/>
                </a:rPr>
                <a:t>0-16%	4-10%</a:t>
              </a:r>
            </a:p>
            <a:p>
              <a:pPr>
                <a:tabLst>
                  <a:tab pos="628650" algn="l"/>
                  <a:tab pos="1885950" algn="l"/>
                  <a:tab pos="3048000" algn="l"/>
                  <a:tab pos="5024438" algn="l"/>
                  <a:tab pos="6370638" algn="l"/>
                </a:tabLst>
              </a:pPr>
              <a:r>
                <a:rPr lang="it-IT" sz="1600" dirty="0">
                  <a:solidFill>
                    <a:srgbClr val="000099"/>
                  </a:solidFill>
                  <a:latin typeface="Arial" charset="0"/>
                </a:rPr>
                <a:t>*  5%	NIA e UVEITE (TINU)		    </a:t>
              </a:r>
              <a:r>
                <a:rPr lang="it-IT" sz="1600" b="1" dirty="0">
                  <a:solidFill>
                    <a:srgbClr val="000099"/>
                  </a:solidFill>
                  <a:latin typeface="Arial" charset="0"/>
                </a:rPr>
                <a:t>0-5%	5-10%</a:t>
              </a:r>
            </a:p>
            <a:p>
              <a:pPr>
                <a:tabLst>
                  <a:tab pos="628650" algn="l"/>
                  <a:tab pos="1885950" algn="l"/>
                  <a:tab pos="3048000" algn="l"/>
                  <a:tab pos="5024438" algn="l"/>
                  <a:tab pos="6370638" algn="l"/>
                </a:tabLst>
              </a:pPr>
              <a:r>
                <a:rPr lang="it-IT" sz="1600" dirty="0">
                  <a:solidFill>
                    <a:srgbClr val="000099"/>
                  </a:solidFill>
                  <a:latin typeface="Arial" charset="0"/>
                </a:rPr>
                <a:t>*  8%	IDIOPATICA</a:t>
              </a:r>
            </a:p>
            <a:p>
              <a:pPr>
                <a:tabLst>
                  <a:tab pos="628650" algn="l"/>
                  <a:tab pos="1885950" algn="l"/>
                  <a:tab pos="3048000" algn="l"/>
                  <a:tab pos="5024438" algn="l"/>
                  <a:tab pos="6370638" algn="l"/>
                </a:tabLst>
              </a:pPr>
              <a:r>
                <a:rPr lang="it-IT" sz="1600" dirty="0">
                  <a:solidFill>
                    <a:srgbClr val="000099"/>
                  </a:solidFill>
                  <a:latin typeface="Arial" charset="0"/>
                </a:rPr>
                <a:t>*  1%	SARCOIDOSI</a:t>
              </a:r>
            </a:p>
            <a:p>
              <a:pPr>
                <a:tabLst>
                  <a:tab pos="628650" algn="l"/>
                  <a:tab pos="1885950" algn="l"/>
                  <a:tab pos="3048000" algn="l"/>
                  <a:tab pos="5024438" algn="l"/>
                  <a:tab pos="6370638" algn="l"/>
                </a:tabLst>
              </a:pPr>
              <a:r>
                <a:rPr lang="it-IT" sz="1600" dirty="0">
                  <a:solidFill>
                    <a:srgbClr val="000099"/>
                  </a:solidFill>
                  <a:latin typeface="Arial" charset="0"/>
                </a:rPr>
                <a:t>	SISTEMICA	(Sarcoidosi, LES, </a:t>
              </a:r>
              <a:r>
                <a:rPr lang="it-IT" sz="1600" dirty="0" err="1">
                  <a:solidFill>
                    <a:srgbClr val="000099"/>
                  </a:solidFill>
                  <a:latin typeface="Arial" charset="0"/>
                </a:rPr>
                <a:t>Sjögren</a:t>
              </a:r>
              <a:r>
                <a:rPr lang="it-IT" sz="1600" dirty="0">
                  <a:solidFill>
                    <a:srgbClr val="000099"/>
                  </a:solidFill>
                  <a:latin typeface="Arial" charset="0"/>
                </a:rPr>
                <a:t>, malattia da IgG4, ecc.)	</a:t>
              </a:r>
              <a:r>
                <a:rPr lang="it-IT" sz="1600" b="1" dirty="0">
                  <a:solidFill>
                    <a:srgbClr val="000099"/>
                  </a:solidFill>
                  <a:latin typeface="Arial" charset="0"/>
                </a:rPr>
                <a:t>10-20%</a:t>
              </a:r>
            </a:p>
          </p:txBody>
        </p:sp>
        <p:sp>
          <p:nvSpPr>
            <p:cNvPr id="34821" name="AutoShape 6"/>
            <p:cNvSpPr>
              <a:spLocks/>
            </p:cNvSpPr>
            <p:nvPr/>
          </p:nvSpPr>
          <p:spPr bwMode="auto">
            <a:xfrm>
              <a:off x="5239627" y="1484790"/>
              <a:ext cx="215901" cy="1150726"/>
            </a:xfrm>
            <a:prstGeom prst="rightBrace">
              <a:avLst>
                <a:gd name="adj1" fmla="val 33379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defRPr sz="2400">
                  <a:solidFill>
                    <a:srgbClr val="FF00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rgbClr val="FF00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rgbClr val="FF00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rgbClr val="FF00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rgbClr val="FF00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defRPr/>
              </a:pPr>
              <a:endParaRPr lang="it-IT" altLang="it-IT">
                <a:latin typeface="+mj-lt"/>
                <a:ea typeface="+mn-ea"/>
              </a:endParaRPr>
            </a:p>
          </p:txBody>
        </p:sp>
        <p:sp>
          <p:nvSpPr>
            <p:cNvPr id="10" name="AutoShape 6"/>
            <p:cNvSpPr>
              <a:spLocks/>
            </p:cNvSpPr>
            <p:nvPr/>
          </p:nvSpPr>
          <p:spPr bwMode="auto">
            <a:xfrm>
              <a:off x="5186597" y="3103743"/>
              <a:ext cx="269876" cy="1923697"/>
            </a:xfrm>
            <a:prstGeom prst="rightBrace">
              <a:avLst>
                <a:gd name="adj1" fmla="val 33379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defRPr sz="2400">
                  <a:solidFill>
                    <a:srgbClr val="FF00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rgbClr val="FF00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rgbClr val="FF00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rgbClr val="FF00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rgbClr val="FF00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defRPr/>
              </a:pPr>
              <a:endParaRPr lang="it-IT" altLang="it-IT">
                <a:latin typeface="+mj-lt"/>
                <a:ea typeface="+mn-ea"/>
              </a:endParaRPr>
            </a:p>
          </p:txBody>
        </p:sp>
        <p:sp>
          <p:nvSpPr>
            <p:cNvPr id="11" name="AutoShape 6"/>
            <p:cNvSpPr>
              <a:spLocks/>
            </p:cNvSpPr>
            <p:nvPr/>
          </p:nvSpPr>
          <p:spPr bwMode="auto">
            <a:xfrm>
              <a:off x="7739950" y="1283214"/>
              <a:ext cx="288926" cy="3744225"/>
            </a:xfrm>
            <a:prstGeom prst="rightBrace">
              <a:avLst>
                <a:gd name="adj1" fmla="val 33379"/>
                <a:gd name="adj2" fmla="val 50000"/>
              </a:avLst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defRPr sz="2400">
                  <a:solidFill>
                    <a:srgbClr val="FF00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rgbClr val="FF00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rgbClr val="FF00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rgbClr val="FF00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rgbClr val="FF00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defRPr/>
              </a:pPr>
              <a:endParaRPr lang="it-IT" altLang="it-IT">
                <a:latin typeface="+mj-lt"/>
                <a:ea typeface="+mn-ea"/>
              </a:endParaRPr>
            </a:p>
          </p:txBody>
        </p:sp>
        <p:sp>
          <p:nvSpPr>
            <p:cNvPr id="12" name="Rettangolo 11"/>
            <p:cNvSpPr/>
            <p:nvPr/>
          </p:nvSpPr>
          <p:spPr>
            <a:xfrm>
              <a:off x="8000301" y="3103743"/>
              <a:ext cx="892179" cy="3380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altLang="it-IT" sz="1600" b="1" dirty="0">
                  <a:solidFill>
                    <a:srgbClr val="000099"/>
                  </a:solidFill>
                  <a:latin typeface="+mj-lt"/>
                  <a:ea typeface="+mn-ea"/>
                </a:rPr>
                <a:t>70-75%</a:t>
              </a:r>
              <a:endParaRPr lang="it-IT" sz="1600" b="1" dirty="0">
                <a:latin typeface="+mj-lt"/>
                <a:ea typeface="+mn-ea"/>
              </a:endParaRPr>
            </a:p>
          </p:txBody>
        </p:sp>
        <p:sp>
          <p:nvSpPr>
            <p:cNvPr id="4107" name="Rettangolo 12"/>
            <p:cNvSpPr>
              <a:spLocks noChangeArrowheads="1"/>
            </p:cNvSpPr>
            <p:nvPr/>
          </p:nvSpPr>
          <p:spPr bwMode="auto">
            <a:xfrm>
              <a:off x="5364088" y="3947566"/>
              <a:ext cx="83548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1600" b="1">
                  <a:solidFill>
                    <a:srgbClr val="000099"/>
                  </a:solidFill>
                  <a:latin typeface="Arial" charset="0"/>
                </a:rPr>
                <a:t> 4-37%</a:t>
              </a:r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13892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70092" y="173085"/>
            <a:ext cx="9084282" cy="5847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00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it-IT" altLang="it-IT" sz="3200" b="1" dirty="0">
                <a:solidFill>
                  <a:srgbClr val="FF3300"/>
                </a:solidFill>
                <a:latin typeface="+mj-lt"/>
                <a:ea typeface="+mn-ea"/>
              </a:rPr>
              <a:t>NEFRITE INTERSTIZIALE ACUTA </a:t>
            </a:r>
            <a:r>
              <a:rPr lang="it-IT" altLang="it-IT" sz="3200" b="1" u="sng" dirty="0">
                <a:solidFill>
                  <a:srgbClr val="FF3300"/>
                </a:solidFill>
                <a:latin typeface="+mj-lt"/>
                <a:ea typeface="+mn-ea"/>
              </a:rPr>
              <a:t>IMMUNO-ALLERGICA</a:t>
            </a:r>
          </a:p>
        </p:txBody>
      </p:sp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179388" y="6550025"/>
            <a:ext cx="3576637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00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n-GB" altLang="it-IT" sz="1400" i="1" dirty="0">
                <a:solidFill>
                  <a:schemeClr val="tx1"/>
                </a:solidFill>
                <a:latin typeface="+mj-lt"/>
                <a:ea typeface="+mn-ea"/>
              </a:rPr>
              <a:t>*(Baker RJ, Pusey CD. NDT 2004;19:8-11)</a:t>
            </a:r>
            <a:endParaRPr lang="it-IT" altLang="it-IT" sz="1400" i="1" dirty="0">
              <a:solidFill>
                <a:schemeClr val="tx1"/>
              </a:solidFill>
              <a:latin typeface="+mj-lt"/>
              <a:ea typeface="+mn-ea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476250"/>
          </a:xfrm>
        </p:spPr>
        <p:txBody>
          <a:bodyPr/>
          <a:lstStyle>
            <a:lvl1pPr eaLnBrk="0" hangingPunct="0"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C395C87B-312D-0A40-9D8A-5ADCDA9D4387}" type="slidenum">
              <a:rPr lang="it-IT" sz="1400">
                <a:solidFill>
                  <a:schemeClr val="tx1"/>
                </a:solidFill>
                <a:latin typeface="Arial" charset="0"/>
              </a:rPr>
              <a:pPr eaLnBrk="1" hangingPunct="1"/>
              <a:t>7</a:t>
            </a:fld>
            <a:endParaRPr lang="it-IT" sz="140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4101" name="Gruppo 13"/>
          <p:cNvGrpSpPr>
            <a:grpSpLocks/>
          </p:cNvGrpSpPr>
          <p:nvPr/>
        </p:nvGrpSpPr>
        <p:grpSpPr bwMode="auto">
          <a:xfrm>
            <a:off x="252413" y="995154"/>
            <a:ext cx="8640762" cy="5262979"/>
            <a:chOff x="251681" y="995721"/>
            <a:chExt cx="8640799" cy="5262012"/>
          </a:xfrm>
        </p:grpSpPr>
        <p:sp>
          <p:nvSpPr>
            <p:cNvPr id="34818" name="Rectangle 2"/>
            <p:cNvSpPr>
              <a:spLocks noChangeArrowheads="1"/>
            </p:cNvSpPr>
            <p:nvPr/>
          </p:nvSpPr>
          <p:spPr bwMode="auto">
            <a:xfrm>
              <a:off x="251681" y="995721"/>
              <a:ext cx="8640799" cy="5262012"/>
            </a:xfrm>
            <a:prstGeom prst="rect">
              <a:avLst/>
            </a:prstGeom>
            <a:solidFill>
              <a:schemeClr val="bg1">
                <a:alpha val="69000"/>
              </a:schemeClr>
            </a:solidFill>
            <a:ln w="38100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tabLst>
                  <a:tab pos="628650" algn="l"/>
                  <a:tab pos="1885950" algn="l"/>
                  <a:tab pos="3048000" algn="l"/>
                  <a:tab pos="5024438" algn="l"/>
                  <a:tab pos="6370638" algn="l"/>
                </a:tabLst>
              </a:pPr>
              <a:r>
                <a:rPr lang="it-IT" sz="1600" b="1" dirty="0">
                  <a:latin typeface="Arial" charset="0"/>
                </a:rPr>
                <a:t>				NEJM	UPTODATE 2017</a:t>
              </a:r>
            </a:p>
            <a:p>
              <a:pPr>
                <a:tabLst>
                  <a:tab pos="628650" algn="l"/>
                  <a:tab pos="1885950" algn="l"/>
                  <a:tab pos="3048000" algn="l"/>
                  <a:tab pos="5024438" algn="l"/>
                  <a:tab pos="6370638" algn="l"/>
                </a:tabLst>
              </a:pPr>
              <a:r>
                <a:rPr lang="it-IT" sz="1600" dirty="0">
                  <a:solidFill>
                    <a:srgbClr val="000099"/>
                  </a:solidFill>
                  <a:latin typeface="Arial" charset="0"/>
                </a:rPr>
                <a:t>*71%	FARMACI	FANS		15-44%</a:t>
              </a:r>
            </a:p>
            <a:p>
              <a:pPr>
                <a:tabLst>
                  <a:tab pos="628650" algn="l"/>
                  <a:tab pos="1885950" algn="l"/>
                  <a:tab pos="3048000" algn="l"/>
                  <a:tab pos="5024438" algn="l"/>
                  <a:tab pos="6370638" algn="l"/>
                </a:tabLst>
              </a:pPr>
              <a:r>
                <a:rPr lang="it-IT" sz="1600" dirty="0">
                  <a:solidFill>
                    <a:srgbClr val="000099"/>
                  </a:solidFill>
                  <a:latin typeface="Arial" charset="0"/>
                </a:rPr>
                <a:t>		Antibiotici:	Penicilline (</a:t>
              </a:r>
              <a:r>
                <a:rPr lang="it-IT" sz="1600" dirty="0" err="1">
                  <a:solidFill>
                    <a:srgbClr val="000099"/>
                  </a:solidFill>
                  <a:latin typeface="Arial" charset="0"/>
                </a:rPr>
                <a:t>Meticillina</a:t>
              </a:r>
              <a:r>
                <a:rPr lang="it-IT" sz="1600" dirty="0">
                  <a:solidFill>
                    <a:srgbClr val="000099"/>
                  </a:solidFill>
                  <a:latin typeface="Arial" charset="0"/>
                </a:rPr>
                <a:t>)</a:t>
              </a:r>
            </a:p>
            <a:p>
              <a:pPr>
                <a:tabLst>
                  <a:tab pos="628650" algn="l"/>
                  <a:tab pos="1885950" algn="l"/>
                  <a:tab pos="3048000" algn="l"/>
                  <a:tab pos="5024438" algn="l"/>
                  <a:tab pos="6370638" algn="l"/>
                </a:tabLst>
              </a:pPr>
              <a:r>
                <a:rPr lang="it-IT" sz="1600" dirty="0">
                  <a:solidFill>
                    <a:srgbClr val="000099"/>
                  </a:solidFill>
                  <a:latin typeface="Arial" charset="0"/>
                </a:rPr>
                <a:t>			Cefalosporine</a:t>
              </a:r>
            </a:p>
            <a:p>
              <a:pPr>
                <a:tabLst>
                  <a:tab pos="628650" algn="l"/>
                  <a:tab pos="1885950" algn="l"/>
                  <a:tab pos="3048000" algn="l"/>
                  <a:tab pos="5024438" algn="l"/>
                  <a:tab pos="6370638" algn="l"/>
                </a:tabLst>
              </a:pPr>
              <a:r>
                <a:rPr lang="it-IT" sz="1600" dirty="0">
                  <a:solidFill>
                    <a:srgbClr val="000099"/>
                  </a:solidFill>
                  <a:latin typeface="Arial" charset="0"/>
                </a:rPr>
                <a:t>			Rifampicina	  4-33%	30-49%</a:t>
              </a:r>
            </a:p>
            <a:p>
              <a:pPr>
                <a:tabLst>
                  <a:tab pos="628650" algn="l"/>
                  <a:tab pos="1885950" algn="l"/>
                  <a:tab pos="3048000" algn="l"/>
                  <a:tab pos="5024438" algn="l"/>
                  <a:tab pos="6370638" algn="l"/>
                </a:tabLst>
              </a:pPr>
              <a:r>
                <a:rPr lang="it-IT" sz="1600" dirty="0">
                  <a:solidFill>
                    <a:srgbClr val="000099"/>
                  </a:solidFill>
                  <a:latin typeface="Arial" charset="0"/>
                </a:rPr>
                <a:t>			Sulfamidici</a:t>
              </a:r>
            </a:p>
            <a:p>
              <a:pPr>
                <a:tabLst>
                  <a:tab pos="628650" algn="l"/>
                  <a:tab pos="1885950" algn="l"/>
                  <a:tab pos="3048000" algn="l"/>
                  <a:tab pos="5024438" algn="l"/>
                  <a:tab pos="6370638" algn="l"/>
                </a:tabLst>
              </a:pPr>
              <a:r>
                <a:rPr lang="it-IT" sz="1600" dirty="0">
                  <a:solidFill>
                    <a:srgbClr val="000099"/>
                  </a:solidFill>
                  <a:latin typeface="Arial" charset="0"/>
                </a:rPr>
                <a:t>			</a:t>
              </a:r>
              <a:r>
                <a:rPr lang="it-IT" sz="1600" dirty="0" err="1">
                  <a:solidFill>
                    <a:srgbClr val="000099"/>
                  </a:solidFill>
                  <a:latin typeface="Arial" charset="0"/>
                </a:rPr>
                <a:t>Chinolonici</a:t>
              </a:r>
              <a:endParaRPr lang="it-IT" sz="1600" dirty="0">
                <a:solidFill>
                  <a:srgbClr val="000099"/>
                </a:solidFill>
                <a:latin typeface="Arial" charset="0"/>
              </a:endParaRPr>
            </a:p>
            <a:p>
              <a:pPr>
                <a:tabLst>
                  <a:tab pos="628650" algn="l"/>
                  <a:tab pos="1885950" algn="l"/>
                  <a:tab pos="3048000" algn="l"/>
                  <a:tab pos="5024438" algn="l"/>
                  <a:tab pos="6370638" algn="l"/>
                </a:tabLst>
              </a:pPr>
              <a:r>
                <a:rPr lang="it-IT" sz="1600" dirty="0">
                  <a:solidFill>
                    <a:srgbClr val="000099"/>
                  </a:solidFill>
                  <a:latin typeface="Arial" charset="0"/>
                </a:rPr>
                <a:t>		I.P.P. (</a:t>
              </a:r>
              <a:r>
                <a:rPr lang="it-IT" sz="1600" dirty="0" err="1">
                  <a:solidFill>
                    <a:srgbClr val="000099"/>
                  </a:solidFill>
                  <a:latin typeface="Arial" charset="0"/>
                </a:rPr>
                <a:t>lansoprazolo</a:t>
              </a:r>
              <a:r>
                <a:rPr lang="it-IT" sz="1600" dirty="0">
                  <a:solidFill>
                    <a:srgbClr val="000099"/>
                  </a:solidFill>
                  <a:latin typeface="Arial" charset="0"/>
                </a:rPr>
                <a:t>, </a:t>
              </a:r>
              <a:r>
                <a:rPr lang="it-IT" sz="1600" dirty="0" err="1">
                  <a:solidFill>
                    <a:srgbClr val="000099"/>
                  </a:solidFill>
                  <a:latin typeface="Arial" charset="0"/>
                </a:rPr>
                <a:t>omeprazolo</a:t>
              </a:r>
              <a:r>
                <a:rPr lang="it-IT" sz="1600" dirty="0">
                  <a:solidFill>
                    <a:srgbClr val="000099"/>
                  </a:solidFill>
                  <a:latin typeface="Arial" charset="0"/>
                </a:rPr>
                <a:t>)	  0-35%			</a:t>
              </a:r>
            </a:p>
            <a:p>
              <a:pPr>
                <a:tabLst>
                  <a:tab pos="628650" algn="l"/>
                  <a:tab pos="1885950" algn="l"/>
                  <a:tab pos="3048000" algn="l"/>
                  <a:tab pos="5024438" algn="l"/>
                  <a:tab pos="6370638" algn="l"/>
                </a:tabLst>
              </a:pPr>
              <a:r>
                <a:rPr lang="it-IT" sz="1600" dirty="0">
                  <a:solidFill>
                    <a:srgbClr val="000099"/>
                  </a:solidFill>
                  <a:latin typeface="Arial" charset="0"/>
                </a:rPr>
                <a:t>		</a:t>
              </a:r>
              <a:r>
                <a:rPr lang="it-IT" sz="1600" dirty="0" err="1">
                  <a:solidFill>
                    <a:srgbClr val="000099"/>
                  </a:solidFill>
                  <a:latin typeface="Arial" charset="0"/>
                </a:rPr>
                <a:t>Cimetidina</a:t>
              </a:r>
              <a:r>
                <a:rPr lang="it-IT" sz="1600" dirty="0">
                  <a:solidFill>
                    <a:srgbClr val="000099"/>
                  </a:solidFill>
                  <a:latin typeface="Arial" charset="0"/>
                </a:rPr>
                <a:t> o </a:t>
              </a:r>
              <a:r>
                <a:rPr lang="it-IT" sz="1600" dirty="0" err="1">
                  <a:solidFill>
                    <a:srgbClr val="000099"/>
                  </a:solidFill>
                  <a:latin typeface="Arial" charset="0"/>
                </a:rPr>
                <a:t>Ranitidina</a:t>
              </a:r>
              <a:r>
                <a:rPr lang="it-IT" sz="1600" dirty="0">
                  <a:solidFill>
                    <a:srgbClr val="000099"/>
                  </a:solidFill>
                  <a:latin typeface="Arial" charset="0"/>
                </a:rPr>
                <a:t>				</a:t>
              </a:r>
            </a:p>
            <a:p>
              <a:pPr>
                <a:tabLst>
                  <a:tab pos="628650" algn="l"/>
                  <a:tab pos="1885950" algn="l"/>
                  <a:tab pos="3048000" algn="l"/>
                  <a:tab pos="5024438" algn="l"/>
                  <a:tab pos="6370638" algn="l"/>
                </a:tabLst>
              </a:pPr>
              <a:r>
                <a:rPr lang="it-IT" sz="1600" dirty="0">
                  <a:solidFill>
                    <a:srgbClr val="000099"/>
                  </a:solidFill>
                  <a:latin typeface="Arial" charset="0"/>
                </a:rPr>
                <a:t>		Diuretici:	</a:t>
              </a:r>
              <a:r>
                <a:rPr lang="it-IT" sz="1600" dirty="0" err="1">
                  <a:solidFill>
                    <a:srgbClr val="000099"/>
                  </a:solidFill>
                  <a:latin typeface="Arial" charset="0"/>
                </a:rPr>
                <a:t>Furosemide</a:t>
              </a:r>
              <a:endParaRPr lang="it-IT" sz="1600" dirty="0">
                <a:solidFill>
                  <a:srgbClr val="000099"/>
                </a:solidFill>
                <a:latin typeface="Arial" charset="0"/>
              </a:endParaRPr>
            </a:p>
            <a:p>
              <a:pPr>
                <a:tabLst>
                  <a:tab pos="628650" algn="l"/>
                  <a:tab pos="1885950" algn="l"/>
                  <a:tab pos="3048000" algn="l"/>
                  <a:tab pos="5024438" algn="l"/>
                  <a:tab pos="6370638" algn="l"/>
                </a:tabLst>
              </a:pPr>
              <a:r>
                <a:rPr lang="it-IT" sz="1600" dirty="0">
                  <a:solidFill>
                    <a:srgbClr val="000099"/>
                  </a:solidFill>
                  <a:latin typeface="Arial" charset="0"/>
                </a:rPr>
                <a:t>			</a:t>
              </a:r>
              <a:r>
                <a:rPr lang="it-IT" sz="1600" dirty="0" err="1">
                  <a:solidFill>
                    <a:srgbClr val="000099"/>
                  </a:solidFill>
                  <a:latin typeface="Arial" charset="0"/>
                </a:rPr>
                <a:t>Bumetanide</a:t>
              </a:r>
              <a:endParaRPr lang="it-IT" sz="1600" dirty="0">
                <a:solidFill>
                  <a:srgbClr val="000099"/>
                </a:solidFill>
                <a:latin typeface="Arial" charset="0"/>
              </a:endParaRPr>
            </a:p>
            <a:p>
              <a:pPr>
                <a:tabLst>
                  <a:tab pos="628650" algn="l"/>
                  <a:tab pos="1885950" algn="l"/>
                  <a:tab pos="3048000" algn="l"/>
                  <a:tab pos="5024438" algn="l"/>
                  <a:tab pos="6370638" algn="l"/>
                </a:tabLst>
              </a:pPr>
              <a:r>
                <a:rPr lang="it-IT" sz="1600" dirty="0">
                  <a:solidFill>
                    <a:srgbClr val="000099"/>
                  </a:solidFill>
                  <a:latin typeface="Arial" charset="0"/>
                </a:rPr>
                <a:t>			Tiazidici	</a:t>
              </a:r>
            </a:p>
            <a:p>
              <a:pPr>
                <a:tabLst>
                  <a:tab pos="628650" algn="l"/>
                  <a:tab pos="1885950" algn="l"/>
                  <a:tab pos="3048000" algn="l"/>
                  <a:tab pos="5024438" algn="l"/>
                  <a:tab pos="6370638" algn="l"/>
                </a:tabLst>
              </a:pPr>
              <a:r>
                <a:rPr lang="it-IT" sz="1600" dirty="0">
                  <a:solidFill>
                    <a:srgbClr val="000099"/>
                  </a:solidFill>
                  <a:latin typeface="Arial" charset="0"/>
                </a:rPr>
                <a:t>		</a:t>
              </a:r>
              <a:r>
                <a:rPr lang="it-IT" sz="1600" dirty="0" err="1">
                  <a:solidFill>
                    <a:srgbClr val="000099"/>
                  </a:solidFill>
                  <a:latin typeface="Arial" charset="0"/>
                </a:rPr>
                <a:t>Allopurinolo</a:t>
              </a:r>
              <a:endParaRPr lang="it-IT" sz="1600" dirty="0">
                <a:solidFill>
                  <a:srgbClr val="000099"/>
                </a:solidFill>
                <a:latin typeface="Arial" charset="0"/>
              </a:endParaRPr>
            </a:p>
            <a:p>
              <a:pPr>
                <a:tabLst>
                  <a:tab pos="628650" algn="l"/>
                  <a:tab pos="1885950" algn="l"/>
                  <a:tab pos="3048000" algn="l"/>
                  <a:tab pos="5024438" algn="l"/>
                  <a:tab pos="6370638" algn="l"/>
                </a:tabLst>
              </a:pPr>
              <a:r>
                <a:rPr lang="it-IT" sz="1600" dirty="0">
                  <a:solidFill>
                    <a:srgbClr val="000099"/>
                  </a:solidFill>
                  <a:latin typeface="Arial" charset="0"/>
                </a:rPr>
                <a:t>		</a:t>
              </a:r>
            </a:p>
            <a:p>
              <a:pPr>
                <a:tabLst>
                  <a:tab pos="628650" algn="l"/>
                  <a:tab pos="1885950" algn="l"/>
                  <a:tab pos="3048000" algn="l"/>
                  <a:tab pos="5024438" algn="l"/>
                  <a:tab pos="6370638" algn="l"/>
                </a:tabLst>
              </a:pPr>
              <a:r>
                <a:rPr lang="it-IT" sz="1600" dirty="0">
                  <a:solidFill>
                    <a:srgbClr val="000099"/>
                  </a:solidFill>
                  <a:latin typeface="Arial" charset="0"/>
                </a:rPr>
                <a:t>		</a:t>
              </a:r>
              <a:r>
                <a:rPr lang="it-IT" sz="1600" dirty="0" err="1">
                  <a:solidFill>
                    <a:srgbClr val="000099"/>
                  </a:solidFill>
                  <a:latin typeface="Arial" charset="0"/>
                </a:rPr>
                <a:t>Indanavir</a:t>
              </a:r>
              <a:r>
                <a:rPr lang="it-IT" sz="1600" dirty="0">
                  <a:solidFill>
                    <a:srgbClr val="000099"/>
                  </a:solidFill>
                  <a:latin typeface="Arial" charset="0"/>
                </a:rPr>
                <a:t> </a:t>
              </a:r>
            </a:p>
            <a:p>
              <a:pPr>
                <a:tabLst>
                  <a:tab pos="628650" algn="l"/>
                  <a:tab pos="1885950" algn="l"/>
                  <a:tab pos="3048000" algn="l"/>
                  <a:tab pos="5024438" algn="l"/>
                  <a:tab pos="6370638" algn="l"/>
                </a:tabLst>
              </a:pPr>
              <a:r>
                <a:rPr lang="it-IT" sz="1600" dirty="0">
                  <a:solidFill>
                    <a:srgbClr val="000099"/>
                  </a:solidFill>
                  <a:latin typeface="Arial" charset="0"/>
                </a:rPr>
                <a:t>		</a:t>
              </a:r>
              <a:r>
                <a:rPr lang="it-IT" sz="1600" dirty="0" err="1">
                  <a:solidFill>
                    <a:srgbClr val="000099"/>
                  </a:solidFill>
                  <a:latin typeface="Arial" charset="0"/>
                </a:rPr>
                <a:t>Mesalazina</a:t>
              </a:r>
              <a:endParaRPr lang="it-IT" sz="1600" dirty="0">
                <a:solidFill>
                  <a:srgbClr val="000099"/>
                </a:solidFill>
                <a:latin typeface="Arial" charset="0"/>
              </a:endParaRPr>
            </a:p>
            <a:p>
              <a:pPr>
                <a:tabLst>
                  <a:tab pos="628650" algn="l"/>
                  <a:tab pos="1885950" algn="l"/>
                  <a:tab pos="3048000" algn="l"/>
                  <a:tab pos="5024438" algn="l"/>
                  <a:tab pos="6370638" algn="l"/>
                </a:tabLst>
              </a:pPr>
              <a:r>
                <a:rPr lang="it-IT" sz="1600" dirty="0">
                  <a:solidFill>
                    <a:srgbClr val="000099"/>
                  </a:solidFill>
                  <a:latin typeface="Arial" charset="0"/>
                </a:rPr>
                <a:t>*15%	INFEZIONI			  </a:t>
              </a:r>
              <a:r>
                <a:rPr lang="it-IT" sz="1600" b="1" dirty="0">
                  <a:solidFill>
                    <a:srgbClr val="000099"/>
                  </a:solidFill>
                  <a:latin typeface="Arial" charset="0"/>
                </a:rPr>
                <a:t>0-16%	4-10%</a:t>
              </a:r>
            </a:p>
            <a:p>
              <a:pPr>
                <a:tabLst>
                  <a:tab pos="628650" algn="l"/>
                  <a:tab pos="1885950" algn="l"/>
                  <a:tab pos="3048000" algn="l"/>
                  <a:tab pos="5024438" algn="l"/>
                  <a:tab pos="6370638" algn="l"/>
                </a:tabLst>
              </a:pPr>
              <a:r>
                <a:rPr lang="it-IT" sz="1600" dirty="0">
                  <a:solidFill>
                    <a:srgbClr val="000099"/>
                  </a:solidFill>
                  <a:latin typeface="Arial" charset="0"/>
                </a:rPr>
                <a:t>*  5%	NIA e UVEITE (TINU)		    </a:t>
              </a:r>
              <a:r>
                <a:rPr lang="it-IT" sz="1600" b="1" dirty="0">
                  <a:solidFill>
                    <a:srgbClr val="000099"/>
                  </a:solidFill>
                  <a:latin typeface="Arial" charset="0"/>
                </a:rPr>
                <a:t>0-5%	5-10%</a:t>
              </a:r>
            </a:p>
            <a:p>
              <a:pPr>
                <a:tabLst>
                  <a:tab pos="628650" algn="l"/>
                  <a:tab pos="1885950" algn="l"/>
                  <a:tab pos="3048000" algn="l"/>
                  <a:tab pos="5024438" algn="l"/>
                  <a:tab pos="6370638" algn="l"/>
                </a:tabLst>
              </a:pPr>
              <a:r>
                <a:rPr lang="it-IT" sz="1600" dirty="0">
                  <a:solidFill>
                    <a:srgbClr val="000099"/>
                  </a:solidFill>
                  <a:latin typeface="Arial" charset="0"/>
                </a:rPr>
                <a:t>*  8%	IDIOPATICA</a:t>
              </a:r>
            </a:p>
            <a:p>
              <a:pPr>
                <a:tabLst>
                  <a:tab pos="628650" algn="l"/>
                  <a:tab pos="1885950" algn="l"/>
                  <a:tab pos="3048000" algn="l"/>
                  <a:tab pos="5024438" algn="l"/>
                  <a:tab pos="6370638" algn="l"/>
                </a:tabLst>
              </a:pPr>
              <a:r>
                <a:rPr lang="it-IT" sz="1600" dirty="0">
                  <a:solidFill>
                    <a:srgbClr val="000099"/>
                  </a:solidFill>
                  <a:latin typeface="Arial" charset="0"/>
                </a:rPr>
                <a:t>*  1%	SARCOIDOSI</a:t>
              </a:r>
            </a:p>
            <a:p>
              <a:pPr>
                <a:tabLst>
                  <a:tab pos="628650" algn="l"/>
                  <a:tab pos="1885950" algn="l"/>
                  <a:tab pos="3048000" algn="l"/>
                  <a:tab pos="5024438" algn="l"/>
                  <a:tab pos="6370638" algn="l"/>
                </a:tabLst>
              </a:pPr>
              <a:r>
                <a:rPr lang="it-IT" sz="1600" dirty="0">
                  <a:solidFill>
                    <a:srgbClr val="000099"/>
                  </a:solidFill>
                  <a:latin typeface="Arial" charset="0"/>
                </a:rPr>
                <a:t>	SISTEMICA	(Sarcoidosi, LES, </a:t>
              </a:r>
              <a:r>
                <a:rPr lang="it-IT" sz="1600" dirty="0" err="1">
                  <a:solidFill>
                    <a:srgbClr val="000099"/>
                  </a:solidFill>
                  <a:latin typeface="Arial" charset="0"/>
                </a:rPr>
                <a:t>Sjögren</a:t>
              </a:r>
              <a:r>
                <a:rPr lang="it-IT" sz="1600" dirty="0">
                  <a:solidFill>
                    <a:srgbClr val="000099"/>
                  </a:solidFill>
                  <a:latin typeface="Arial" charset="0"/>
                </a:rPr>
                <a:t>, malattia da IgG4, ecc.)	</a:t>
              </a:r>
              <a:r>
                <a:rPr lang="it-IT" sz="1600" b="1" dirty="0">
                  <a:solidFill>
                    <a:srgbClr val="000099"/>
                  </a:solidFill>
                  <a:latin typeface="Arial" charset="0"/>
                </a:rPr>
                <a:t>10-20%</a:t>
              </a:r>
            </a:p>
          </p:txBody>
        </p:sp>
        <p:sp>
          <p:nvSpPr>
            <p:cNvPr id="34821" name="AutoShape 6"/>
            <p:cNvSpPr>
              <a:spLocks/>
            </p:cNvSpPr>
            <p:nvPr/>
          </p:nvSpPr>
          <p:spPr bwMode="auto">
            <a:xfrm>
              <a:off x="5239627" y="1484790"/>
              <a:ext cx="215901" cy="1150726"/>
            </a:xfrm>
            <a:prstGeom prst="rightBrace">
              <a:avLst>
                <a:gd name="adj1" fmla="val 33379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defRPr sz="2400">
                  <a:solidFill>
                    <a:srgbClr val="FF00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rgbClr val="FF00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rgbClr val="FF00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rgbClr val="FF00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rgbClr val="FF00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defRPr/>
              </a:pPr>
              <a:endParaRPr lang="it-IT" altLang="it-IT">
                <a:latin typeface="+mj-lt"/>
                <a:ea typeface="+mn-ea"/>
              </a:endParaRPr>
            </a:p>
          </p:txBody>
        </p:sp>
        <p:sp>
          <p:nvSpPr>
            <p:cNvPr id="10" name="AutoShape 6"/>
            <p:cNvSpPr>
              <a:spLocks/>
            </p:cNvSpPr>
            <p:nvPr/>
          </p:nvSpPr>
          <p:spPr bwMode="auto">
            <a:xfrm>
              <a:off x="5186597" y="3103743"/>
              <a:ext cx="269876" cy="1923697"/>
            </a:xfrm>
            <a:prstGeom prst="rightBrace">
              <a:avLst>
                <a:gd name="adj1" fmla="val 33379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defRPr sz="2400">
                  <a:solidFill>
                    <a:srgbClr val="FF00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rgbClr val="FF00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rgbClr val="FF00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rgbClr val="FF00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rgbClr val="FF00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defRPr/>
              </a:pPr>
              <a:endParaRPr lang="it-IT" altLang="it-IT">
                <a:latin typeface="+mj-lt"/>
                <a:ea typeface="+mn-ea"/>
              </a:endParaRPr>
            </a:p>
          </p:txBody>
        </p:sp>
        <p:sp>
          <p:nvSpPr>
            <p:cNvPr id="11" name="AutoShape 6"/>
            <p:cNvSpPr>
              <a:spLocks/>
            </p:cNvSpPr>
            <p:nvPr/>
          </p:nvSpPr>
          <p:spPr bwMode="auto">
            <a:xfrm>
              <a:off x="7739950" y="1283214"/>
              <a:ext cx="288926" cy="3744225"/>
            </a:xfrm>
            <a:prstGeom prst="rightBrace">
              <a:avLst>
                <a:gd name="adj1" fmla="val 33379"/>
                <a:gd name="adj2" fmla="val 50000"/>
              </a:avLst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defRPr sz="2400">
                  <a:solidFill>
                    <a:srgbClr val="FF00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rgbClr val="FF00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rgbClr val="FF00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rgbClr val="FF00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rgbClr val="FF00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defRPr/>
              </a:pPr>
              <a:endParaRPr lang="it-IT" altLang="it-IT">
                <a:latin typeface="+mj-lt"/>
                <a:ea typeface="+mn-ea"/>
              </a:endParaRPr>
            </a:p>
          </p:txBody>
        </p:sp>
        <p:sp>
          <p:nvSpPr>
            <p:cNvPr id="12" name="Rettangolo 11"/>
            <p:cNvSpPr/>
            <p:nvPr/>
          </p:nvSpPr>
          <p:spPr>
            <a:xfrm>
              <a:off x="8000301" y="3103743"/>
              <a:ext cx="892179" cy="3380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altLang="it-IT" sz="1600" b="1" dirty="0">
                  <a:solidFill>
                    <a:srgbClr val="000099"/>
                  </a:solidFill>
                  <a:latin typeface="+mj-lt"/>
                  <a:ea typeface="+mn-ea"/>
                </a:rPr>
                <a:t>70-75%</a:t>
              </a:r>
              <a:endParaRPr lang="it-IT" sz="1600" b="1" dirty="0">
                <a:latin typeface="+mj-lt"/>
                <a:ea typeface="+mn-ea"/>
              </a:endParaRPr>
            </a:p>
          </p:txBody>
        </p:sp>
        <p:sp>
          <p:nvSpPr>
            <p:cNvPr id="4107" name="Rettangolo 12"/>
            <p:cNvSpPr>
              <a:spLocks noChangeArrowheads="1"/>
            </p:cNvSpPr>
            <p:nvPr/>
          </p:nvSpPr>
          <p:spPr bwMode="auto">
            <a:xfrm>
              <a:off x="5364088" y="3947566"/>
              <a:ext cx="83548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1600" b="1" dirty="0">
                  <a:solidFill>
                    <a:srgbClr val="000099"/>
                  </a:solidFill>
                  <a:latin typeface="Arial" charset="0"/>
                </a:rPr>
                <a:t> 4-37%</a:t>
              </a:r>
              <a:endParaRPr lang="it-IT" dirty="0"/>
            </a:p>
          </p:txBody>
        </p:sp>
      </p:grpSp>
      <p:sp>
        <p:nvSpPr>
          <p:cNvPr id="3" name="Rettangolo 2"/>
          <p:cNvSpPr/>
          <p:nvPr/>
        </p:nvSpPr>
        <p:spPr>
          <a:xfrm>
            <a:off x="252413" y="5006347"/>
            <a:ext cx="8640762" cy="1230520"/>
          </a:xfrm>
          <a:prstGeom prst="rect">
            <a:avLst/>
          </a:prstGeom>
          <a:solidFill>
            <a:schemeClr val="bg1">
              <a:lumMod val="65000"/>
              <a:alpha val="3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003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308345" y="1211808"/>
            <a:ext cx="7788275" cy="1323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600" dirty="0" err="1">
                <a:solidFill>
                  <a:srgbClr val="000099"/>
                </a:solidFill>
                <a:latin typeface="Arial" charset="0"/>
              </a:rPr>
              <a:t>Immuno</a:t>
            </a:r>
            <a:r>
              <a:rPr lang="it-IT" sz="1600" dirty="0">
                <a:solidFill>
                  <a:srgbClr val="000099"/>
                </a:solidFill>
                <a:latin typeface="Arial" charset="0"/>
              </a:rPr>
              <a:t>-allergica = non è dose-dipendente</a:t>
            </a:r>
          </a:p>
          <a:p>
            <a:pPr eaLnBrk="1" hangingPunct="1"/>
            <a:r>
              <a:rPr lang="it-IT" sz="1600" dirty="0">
                <a:solidFill>
                  <a:srgbClr val="000099"/>
                </a:solidFill>
                <a:latin typeface="Arial" charset="0"/>
              </a:rPr>
              <a:t>Dopo 10-15 gg da inizio terapia </a:t>
            </a:r>
            <a:r>
              <a:rPr lang="it-IT" sz="1600" i="1" dirty="0">
                <a:solidFill>
                  <a:srgbClr val="000099"/>
                </a:solidFill>
                <a:latin typeface="Arial" charset="0"/>
              </a:rPr>
              <a:t>(per I.P.P. da 1 settimana  a 9 mesi)</a:t>
            </a:r>
          </a:p>
          <a:p>
            <a:pPr eaLnBrk="1" hangingPunct="1"/>
            <a:r>
              <a:rPr lang="it-IT" sz="1600" dirty="0">
                <a:solidFill>
                  <a:srgbClr val="000099"/>
                </a:solidFill>
                <a:latin typeface="Arial" charset="0"/>
              </a:rPr>
              <a:t>Può avvenire alla ripresa della terapia mentre prima non era avvenuta </a:t>
            </a:r>
            <a:r>
              <a:rPr lang="it-IT" sz="1600" i="1" dirty="0">
                <a:solidFill>
                  <a:srgbClr val="000099"/>
                </a:solidFill>
                <a:latin typeface="Arial" charset="0"/>
              </a:rPr>
              <a:t>(Rifampicina)</a:t>
            </a:r>
            <a:endParaRPr lang="it-IT" sz="1600" dirty="0">
              <a:solidFill>
                <a:srgbClr val="000099"/>
              </a:solidFill>
              <a:latin typeface="Arial" charset="0"/>
            </a:endParaRPr>
          </a:p>
          <a:p>
            <a:pPr eaLnBrk="1" hangingPunct="1"/>
            <a:r>
              <a:rPr lang="it-IT" sz="1600" dirty="0">
                <a:solidFill>
                  <a:srgbClr val="000099"/>
                </a:solidFill>
                <a:latin typeface="Arial" charset="0"/>
              </a:rPr>
              <a:t>Intervallo brevissimo se precedente contatto </a:t>
            </a:r>
            <a:r>
              <a:rPr lang="it-IT" sz="1600" i="1" dirty="0">
                <a:solidFill>
                  <a:srgbClr val="000099"/>
                </a:solidFill>
                <a:latin typeface="Arial" charset="0"/>
              </a:rPr>
              <a:t>(Rifampicina)</a:t>
            </a:r>
          </a:p>
          <a:p>
            <a:pPr eaLnBrk="1" hangingPunct="1"/>
            <a:r>
              <a:rPr lang="it-IT" sz="1600" dirty="0">
                <a:solidFill>
                  <a:srgbClr val="000099"/>
                </a:solidFill>
                <a:latin typeface="Arial" charset="0"/>
              </a:rPr>
              <a:t>Più frequente in pazienti con età &gt;65 anni (FANS e I.P.P.?)</a:t>
            </a:r>
          </a:p>
        </p:txBody>
      </p:sp>
      <p:sp>
        <p:nvSpPr>
          <p:cNvPr id="293897" name="Rectangle 9"/>
          <p:cNvSpPr>
            <a:spLocks noChangeArrowheads="1"/>
          </p:cNvSpPr>
          <p:nvPr/>
        </p:nvSpPr>
        <p:spPr bwMode="auto">
          <a:xfrm>
            <a:off x="307642" y="2854955"/>
            <a:ext cx="8601740" cy="3046988"/>
          </a:xfrm>
          <a:prstGeom prst="rect">
            <a:avLst/>
          </a:prstGeom>
          <a:solidFill>
            <a:schemeClr val="bg1">
              <a:alpha val="73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1076325" indent="-1076325">
              <a:tabLst>
                <a:tab pos="1524000" algn="l"/>
                <a:tab pos="2605088" algn="l"/>
                <a:tab pos="3409950" algn="l"/>
              </a:tabLst>
            </a:pPr>
            <a:r>
              <a:rPr lang="it-IT" sz="1600" dirty="0">
                <a:solidFill>
                  <a:srgbClr val="000099"/>
                </a:solidFill>
                <a:latin typeface="Arial" charset="0"/>
              </a:rPr>
              <a:t>Nausea, vomito, astenia</a:t>
            </a:r>
          </a:p>
          <a:p>
            <a:pPr marL="1076325" indent="-1076325">
              <a:tabLst>
                <a:tab pos="1524000" algn="l"/>
                <a:tab pos="2605088" algn="l"/>
                <a:tab pos="3409950" algn="l"/>
              </a:tabLst>
            </a:pPr>
            <a:r>
              <a:rPr lang="it-IT" sz="1600" dirty="0">
                <a:solidFill>
                  <a:srgbClr val="000099"/>
                </a:solidFill>
                <a:latin typeface="Arial" charset="0"/>
              </a:rPr>
              <a:t>Dolore lombare 		</a:t>
            </a:r>
            <a:r>
              <a:rPr lang="it-IT" sz="1400" i="1" dirty="0">
                <a:solidFill>
                  <a:srgbClr val="000099"/>
                </a:solidFill>
                <a:latin typeface="Arial" charset="0"/>
              </a:rPr>
              <a:t>(distensione capsula renale)</a:t>
            </a:r>
          </a:p>
          <a:p>
            <a:pPr marL="1076325" indent="-1076325">
              <a:tabLst>
                <a:tab pos="1524000" algn="l"/>
                <a:tab pos="2605088" algn="l"/>
                <a:tab pos="3409950" algn="l"/>
              </a:tabLst>
            </a:pPr>
            <a:r>
              <a:rPr lang="it-IT" sz="1600" dirty="0">
                <a:solidFill>
                  <a:srgbClr val="000099"/>
                </a:solidFill>
                <a:latin typeface="Arial" charset="0"/>
              </a:rPr>
              <a:t>Oliguria</a:t>
            </a:r>
            <a:r>
              <a:rPr lang="it-IT" sz="1600" i="1" dirty="0">
                <a:solidFill>
                  <a:srgbClr val="000099"/>
                </a:solidFill>
                <a:latin typeface="Arial" charset="0"/>
              </a:rPr>
              <a:t>			</a:t>
            </a:r>
            <a:r>
              <a:rPr lang="it-IT" sz="1400" i="1" dirty="0">
                <a:solidFill>
                  <a:srgbClr val="000099"/>
                </a:solidFill>
                <a:latin typeface="Arial" charset="0"/>
              </a:rPr>
              <a:t>50% dei casi</a:t>
            </a:r>
          </a:p>
          <a:p>
            <a:pPr marL="1076325" indent="-1076325">
              <a:tabLst>
                <a:tab pos="1524000" algn="l"/>
                <a:tab pos="2605088" algn="l"/>
                <a:tab pos="3409950" algn="l"/>
              </a:tabLst>
            </a:pPr>
            <a:r>
              <a:rPr lang="it-IT" sz="1600" dirty="0" err="1">
                <a:solidFill>
                  <a:srgbClr val="000099"/>
                </a:solidFill>
                <a:latin typeface="Arial" charset="0"/>
              </a:rPr>
              <a:t>Microematuria</a:t>
            </a:r>
            <a:endParaRPr lang="it-IT" sz="1600" dirty="0">
              <a:solidFill>
                <a:srgbClr val="000099"/>
              </a:solidFill>
              <a:latin typeface="Arial" charset="0"/>
            </a:endParaRPr>
          </a:p>
          <a:p>
            <a:pPr marL="1076325" indent="-1076325">
              <a:tabLst>
                <a:tab pos="1524000" algn="l"/>
                <a:tab pos="2605088" algn="l"/>
                <a:tab pos="3409950" algn="l"/>
              </a:tabLst>
            </a:pPr>
            <a:r>
              <a:rPr lang="it-IT" sz="1600" dirty="0" err="1">
                <a:solidFill>
                  <a:srgbClr val="000099"/>
                </a:solidFill>
                <a:latin typeface="Arial" charset="0"/>
              </a:rPr>
              <a:t>Macroematuria</a:t>
            </a:r>
            <a:r>
              <a:rPr lang="it-IT" sz="1600" dirty="0">
                <a:solidFill>
                  <a:srgbClr val="000099"/>
                </a:solidFill>
                <a:latin typeface="Arial" charset="0"/>
              </a:rPr>
              <a:t>		</a:t>
            </a:r>
            <a:r>
              <a:rPr lang="it-IT" sz="1400" i="1" dirty="0">
                <a:solidFill>
                  <a:srgbClr val="000099"/>
                </a:solidFill>
                <a:latin typeface="Arial" charset="0"/>
              </a:rPr>
              <a:t>5% dei casi (più frequente con </a:t>
            </a:r>
            <a:r>
              <a:rPr lang="it-IT" sz="1400" i="1" dirty="0">
                <a:solidFill>
                  <a:srgbClr val="000099"/>
                </a:solidFill>
                <a:latin typeface="Arial" charset="0"/>
                <a:sym typeface="Symbol" charset="0"/>
              </a:rPr>
              <a:t></a:t>
            </a:r>
            <a:r>
              <a:rPr lang="it-IT" sz="1400" i="1" dirty="0">
                <a:solidFill>
                  <a:srgbClr val="000099"/>
                </a:solidFill>
                <a:latin typeface="Arial" charset="0"/>
              </a:rPr>
              <a:t>-</a:t>
            </a:r>
            <a:r>
              <a:rPr lang="it-IT" sz="1400" i="1" dirty="0" err="1">
                <a:solidFill>
                  <a:srgbClr val="000099"/>
                </a:solidFill>
                <a:latin typeface="Arial" charset="0"/>
              </a:rPr>
              <a:t>lattamine</a:t>
            </a:r>
            <a:r>
              <a:rPr lang="it-IT" sz="1400" i="1" dirty="0">
                <a:solidFill>
                  <a:srgbClr val="000099"/>
                </a:solidFill>
                <a:latin typeface="Arial" charset="0"/>
              </a:rPr>
              <a:t>)</a:t>
            </a:r>
          </a:p>
          <a:p>
            <a:pPr marL="1076325" indent="-1076325">
              <a:tabLst>
                <a:tab pos="1524000" algn="l"/>
                <a:tab pos="2605088" algn="l"/>
                <a:tab pos="3409950" algn="l"/>
              </a:tabLst>
            </a:pPr>
            <a:r>
              <a:rPr lang="it-IT" sz="1600" dirty="0">
                <a:solidFill>
                  <a:srgbClr val="000099"/>
                </a:solidFill>
                <a:latin typeface="Arial" charset="0"/>
              </a:rPr>
              <a:t>IRA di vario grado 	(</a:t>
            </a:r>
            <a:r>
              <a:rPr lang="it-IT" sz="1400" i="1" dirty="0">
                <a:solidFill>
                  <a:srgbClr val="000099"/>
                </a:solidFill>
                <a:latin typeface="Arial" charset="0"/>
              </a:rPr>
              <a:t>solitamente più grave con Rifampicina) </a:t>
            </a:r>
          </a:p>
          <a:p>
            <a:pPr marL="1076325" indent="-1076325">
              <a:tabLst>
                <a:tab pos="1524000" algn="l"/>
                <a:tab pos="2605088" algn="l"/>
                <a:tab pos="3409950" algn="l"/>
              </a:tabLst>
            </a:pPr>
            <a:r>
              <a:rPr lang="it-IT" sz="1600" dirty="0">
                <a:solidFill>
                  <a:srgbClr val="000099"/>
                </a:solidFill>
                <a:latin typeface="Arial" charset="0"/>
                <a:sym typeface="Symbol" charset="0"/>
              </a:rPr>
              <a:t></a:t>
            </a:r>
            <a:r>
              <a:rPr lang="it-IT" sz="1600" dirty="0" err="1">
                <a:solidFill>
                  <a:srgbClr val="000099"/>
                </a:solidFill>
                <a:latin typeface="Arial" charset="0"/>
                <a:sym typeface="Symbol" charset="0"/>
              </a:rPr>
              <a:t>IgE</a:t>
            </a:r>
            <a:r>
              <a:rPr lang="it-IT" sz="1600" dirty="0">
                <a:solidFill>
                  <a:srgbClr val="000099"/>
                </a:solidFill>
                <a:latin typeface="Arial" charset="0"/>
              </a:rPr>
              <a:t>				</a:t>
            </a:r>
          </a:p>
          <a:p>
            <a:pPr marL="1076325" indent="-1076325">
              <a:tabLst>
                <a:tab pos="1524000" algn="l"/>
                <a:tab pos="2605088" algn="l"/>
                <a:tab pos="3409950" algn="l"/>
              </a:tabLst>
            </a:pPr>
            <a:r>
              <a:rPr lang="it-IT" sz="1600" dirty="0">
                <a:solidFill>
                  <a:srgbClr val="000099"/>
                </a:solidFill>
                <a:latin typeface="Arial" charset="0"/>
              </a:rPr>
              <a:t>Eosinofilia</a:t>
            </a:r>
          </a:p>
          <a:p>
            <a:pPr marL="1076325" indent="-1076325">
              <a:tabLst>
                <a:tab pos="1524000" algn="l"/>
                <a:tab pos="2605088" algn="l"/>
                <a:tab pos="3409950" algn="l"/>
              </a:tabLst>
            </a:pPr>
            <a:r>
              <a:rPr lang="it-IT" sz="1600" dirty="0" err="1">
                <a:solidFill>
                  <a:srgbClr val="000099"/>
                </a:solidFill>
                <a:latin typeface="Arial" charset="0"/>
              </a:rPr>
              <a:t>Eosinofiluria</a:t>
            </a:r>
            <a:r>
              <a:rPr lang="it-IT" sz="1600" dirty="0">
                <a:solidFill>
                  <a:srgbClr val="000099"/>
                </a:solidFill>
                <a:latin typeface="Arial" charset="0"/>
              </a:rPr>
              <a:t> 		</a:t>
            </a:r>
            <a:r>
              <a:rPr lang="it-IT" sz="1400" i="1" dirty="0">
                <a:solidFill>
                  <a:srgbClr val="000099"/>
                </a:solidFill>
                <a:latin typeface="Arial" charset="0"/>
              </a:rPr>
              <a:t>(eosinofili &gt;1% di GB urinari con colorazione di Hansel) </a:t>
            </a:r>
          </a:p>
          <a:p>
            <a:pPr marL="1076325" indent="-1076325">
              <a:tabLst>
                <a:tab pos="1524000" algn="l"/>
                <a:tab pos="2605088" algn="l"/>
                <a:tab pos="3409950" algn="l"/>
              </a:tabLst>
            </a:pPr>
            <a:r>
              <a:rPr lang="it-IT" sz="1600" dirty="0">
                <a:solidFill>
                  <a:srgbClr val="000099"/>
                </a:solidFill>
                <a:latin typeface="Arial" charset="0"/>
              </a:rPr>
              <a:t>Cilindri leucocitari	</a:t>
            </a:r>
            <a:r>
              <a:rPr lang="it-IT" sz="1400" i="1" dirty="0" err="1">
                <a:solidFill>
                  <a:srgbClr val="000099"/>
                </a:solidFill>
                <a:latin typeface="Arial" charset="0"/>
              </a:rPr>
              <a:t>leucocituria</a:t>
            </a:r>
            <a:r>
              <a:rPr lang="it-IT" sz="1400" i="1" dirty="0">
                <a:solidFill>
                  <a:srgbClr val="000099"/>
                </a:solidFill>
                <a:latin typeface="Arial" charset="0"/>
              </a:rPr>
              <a:t> “sterile”</a:t>
            </a:r>
          </a:p>
          <a:p>
            <a:pPr marL="1076325" indent="-1076325">
              <a:tabLst>
                <a:tab pos="1524000" algn="l"/>
                <a:tab pos="2605088" algn="l"/>
                <a:tab pos="3409950" algn="l"/>
              </a:tabLst>
            </a:pPr>
            <a:r>
              <a:rPr lang="it-IT" sz="1600" dirty="0">
                <a:solidFill>
                  <a:srgbClr val="000099"/>
                </a:solidFill>
                <a:latin typeface="Arial" charset="0"/>
              </a:rPr>
              <a:t>Proteinuria 0-2 g/die 	</a:t>
            </a:r>
            <a:r>
              <a:rPr lang="it-IT" sz="1400" i="1" dirty="0">
                <a:solidFill>
                  <a:srgbClr val="000099"/>
                </a:solidFill>
                <a:latin typeface="Arial" charset="0"/>
              </a:rPr>
              <a:t>S. Nefrosica rara (penicilline e rifampicina)</a:t>
            </a:r>
          </a:p>
          <a:p>
            <a:pPr marL="1076325" indent="-1076325">
              <a:tabLst>
                <a:tab pos="1524000" algn="l"/>
                <a:tab pos="2605088" algn="l"/>
                <a:tab pos="3409950" algn="l"/>
              </a:tabLst>
            </a:pPr>
            <a:r>
              <a:rPr lang="it-IT" sz="1600" dirty="0">
                <a:solidFill>
                  <a:srgbClr val="000099"/>
                </a:solidFill>
                <a:latin typeface="Arial" charset="0"/>
              </a:rPr>
              <a:t>Rare le alterazioni tubulari 	</a:t>
            </a:r>
            <a:r>
              <a:rPr lang="it-IT" sz="1400" i="1" dirty="0">
                <a:solidFill>
                  <a:srgbClr val="000099"/>
                </a:solidFill>
                <a:latin typeface="Arial" charset="0"/>
              </a:rPr>
              <a:t>S. di </a:t>
            </a:r>
            <a:r>
              <a:rPr lang="it-IT" sz="1400" i="1" dirty="0" err="1">
                <a:solidFill>
                  <a:srgbClr val="000099"/>
                </a:solidFill>
                <a:latin typeface="Arial" charset="0"/>
              </a:rPr>
              <a:t>Fanconi</a:t>
            </a:r>
            <a:r>
              <a:rPr lang="it-IT" sz="1400" i="1" dirty="0">
                <a:solidFill>
                  <a:srgbClr val="000099"/>
                </a:solidFill>
                <a:latin typeface="Arial" charset="0"/>
              </a:rPr>
              <a:t>, acidosi tubulare, ecc. (più frequenti in NIC)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476250"/>
          </a:xfrm>
        </p:spPr>
        <p:txBody>
          <a:bodyPr/>
          <a:lstStyle>
            <a:lvl1pPr eaLnBrk="0" hangingPunct="0"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endParaRPr lang="it-IT" sz="1400">
              <a:solidFill>
                <a:schemeClr val="tx1"/>
              </a:solidFill>
              <a:latin typeface="Arial" charset="0"/>
            </a:endParaRPr>
          </a:p>
          <a:p>
            <a:pPr eaLnBrk="1" hangingPunct="1"/>
            <a:fld id="{F31FEE4A-9375-EA4E-8658-477D91A2D89C}" type="slidenum">
              <a:rPr lang="it-IT" sz="1400">
                <a:solidFill>
                  <a:schemeClr val="tx1"/>
                </a:solidFill>
                <a:latin typeface="Arial" charset="0"/>
              </a:rPr>
              <a:pPr eaLnBrk="1" hangingPunct="1"/>
              <a:t>8</a:t>
            </a:fld>
            <a:endParaRPr lang="it-IT" sz="1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68313" y="188913"/>
            <a:ext cx="8280399" cy="584776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FF00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3200" b="1" dirty="0">
                <a:solidFill>
                  <a:srgbClr val="FF3300"/>
                </a:solidFill>
                <a:latin typeface="+mj-lt"/>
                <a:ea typeface="+mn-ea"/>
              </a:rPr>
              <a:t>NEFRITE INTERSTIZIALE ACUTA DA FARMACI</a:t>
            </a:r>
          </a:p>
        </p:txBody>
      </p:sp>
    </p:spTree>
    <p:extLst>
      <p:ext uri="{BB962C8B-B14F-4D97-AF65-F5344CB8AC3E}">
        <p14:creationId xmlns:p14="http://schemas.microsoft.com/office/powerpoint/2010/main" val="135279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11655" y="1983653"/>
            <a:ext cx="6032455" cy="2205732"/>
          </a:xfrm>
          <a:prstGeom prst="rect">
            <a:avLst/>
          </a:prstGeom>
          <a:solidFill>
            <a:schemeClr val="bg1">
              <a:alpha val="89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 marL="1076325" indent="-1076325" eaLnBrk="0" hangingPunct="0">
              <a:tabLst>
                <a:tab pos="1524000" algn="l"/>
                <a:tab pos="3409950" algn="l"/>
              </a:tabLst>
              <a:defRPr sz="2400">
                <a:solidFill>
                  <a:srgbClr val="FF0000"/>
                </a:solidFill>
                <a:latin typeface="Comic Sans MS" pitchFamily="66" charset="0"/>
              </a:defRPr>
            </a:lvl1pPr>
            <a:lvl2pPr marL="742950" indent="-285750" eaLnBrk="0" hangingPunct="0">
              <a:tabLst>
                <a:tab pos="1524000" algn="l"/>
                <a:tab pos="3409950" algn="l"/>
              </a:tabLst>
              <a:defRPr sz="2400"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 eaLnBrk="0" hangingPunct="0">
              <a:tabLst>
                <a:tab pos="1524000" algn="l"/>
                <a:tab pos="3409950" algn="l"/>
              </a:tabLst>
              <a:defRPr sz="2400"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 eaLnBrk="0" hangingPunct="0">
              <a:tabLst>
                <a:tab pos="1524000" algn="l"/>
                <a:tab pos="3409950" algn="l"/>
              </a:tabLst>
              <a:defRPr sz="2400">
                <a:solidFill>
                  <a:srgbClr val="FF0000"/>
                </a:solidFill>
                <a:latin typeface="Comic Sans MS" pitchFamily="66" charset="0"/>
              </a:defRPr>
            </a:lvl4pPr>
            <a:lvl5pPr marL="2057400" indent="-228600" eaLnBrk="0" hangingPunct="0">
              <a:tabLst>
                <a:tab pos="1524000" algn="l"/>
                <a:tab pos="3409950" algn="l"/>
              </a:tabLst>
              <a:defRPr sz="2400">
                <a:solidFill>
                  <a:srgbClr val="FF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  <a:tab pos="3409950" algn="l"/>
              </a:tabLst>
              <a:defRPr sz="2400">
                <a:solidFill>
                  <a:srgbClr val="FF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  <a:tab pos="3409950" algn="l"/>
              </a:tabLst>
              <a:defRPr sz="2400">
                <a:solidFill>
                  <a:srgbClr val="FF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  <a:tab pos="3409950" algn="l"/>
              </a:tabLst>
              <a:defRPr sz="2400">
                <a:solidFill>
                  <a:srgbClr val="FF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  <a:tab pos="3409950" algn="l"/>
              </a:tabLst>
              <a:defRPr sz="2400"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it-IT" altLang="it-IT" sz="1800" b="1" dirty="0">
                <a:solidFill>
                  <a:srgbClr val="000099"/>
                </a:solidFill>
                <a:latin typeface="+mj-lt"/>
                <a:ea typeface="+mn-ea"/>
              </a:rPr>
              <a:t>CLASSICA TRIADE:</a:t>
            </a:r>
          </a:p>
          <a:p>
            <a:pPr eaLnBrk="1" hangingPunct="1">
              <a:defRPr/>
            </a:pPr>
            <a:endParaRPr lang="it-IT" altLang="it-IT" sz="1800" b="1" dirty="0">
              <a:solidFill>
                <a:srgbClr val="000099"/>
              </a:solidFill>
              <a:latin typeface="+mj-lt"/>
              <a:ea typeface="+mn-ea"/>
            </a:endParaRPr>
          </a:p>
          <a:p>
            <a:pPr eaLnBrk="1" hangingPunct="1">
              <a:tabLst>
                <a:tab pos="361950" algn="l"/>
                <a:tab pos="1520825" algn="l"/>
                <a:tab pos="3409950" algn="l"/>
              </a:tabLst>
              <a:defRPr/>
            </a:pPr>
            <a:r>
              <a:rPr lang="it-IT" altLang="it-IT" sz="1800" dirty="0">
                <a:solidFill>
                  <a:srgbClr val="000099"/>
                </a:solidFill>
                <a:latin typeface="+mj-lt"/>
              </a:rPr>
              <a:t>	</a:t>
            </a:r>
            <a:r>
              <a:rPr lang="it-IT" altLang="it-IT" sz="1800" dirty="0">
                <a:solidFill>
                  <a:srgbClr val="000099"/>
                </a:solidFill>
                <a:latin typeface="+mj-lt"/>
                <a:ea typeface="+mn-ea"/>
              </a:rPr>
              <a:t>Febbre* 	</a:t>
            </a:r>
            <a:r>
              <a:rPr lang="it-IT" altLang="it-IT" sz="1600" dirty="0">
                <a:solidFill>
                  <a:srgbClr val="000099"/>
                </a:solidFill>
                <a:latin typeface="+mj-lt"/>
                <a:ea typeface="+mn-ea"/>
              </a:rPr>
              <a:t>27-75%</a:t>
            </a:r>
          </a:p>
          <a:p>
            <a:pPr eaLnBrk="1" hangingPunct="1">
              <a:tabLst>
                <a:tab pos="361950" algn="l"/>
                <a:tab pos="1520825" algn="l"/>
                <a:tab pos="3409950" algn="l"/>
              </a:tabLst>
              <a:defRPr/>
            </a:pPr>
            <a:endParaRPr lang="it-IT" altLang="it-IT" sz="1800" dirty="0">
              <a:solidFill>
                <a:srgbClr val="000099"/>
              </a:solidFill>
              <a:latin typeface="+mj-lt"/>
              <a:ea typeface="+mn-ea"/>
            </a:endParaRPr>
          </a:p>
          <a:p>
            <a:pPr eaLnBrk="1" hangingPunct="1">
              <a:tabLst>
                <a:tab pos="361950" algn="l"/>
                <a:tab pos="1520825" algn="l"/>
                <a:tab pos="3409950" algn="l"/>
              </a:tabLst>
              <a:defRPr/>
            </a:pPr>
            <a:r>
              <a:rPr lang="it-IT" altLang="it-IT" sz="1800" dirty="0">
                <a:solidFill>
                  <a:srgbClr val="000099"/>
                </a:solidFill>
                <a:latin typeface="+mj-lt"/>
                <a:ea typeface="+mn-ea"/>
              </a:rPr>
              <a:t>	Esantema 	</a:t>
            </a:r>
            <a:r>
              <a:rPr lang="it-IT" altLang="it-IT" sz="1600" dirty="0">
                <a:solidFill>
                  <a:srgbClr val="000099"/>
                </a:solidFill>
                <a:latin typeface="+mj-lt"/>
                <a:ea typeface="+mn-ea"/>
              </a:rPr>
              <a:t>15-50%             10-33%</a:t>
            </a:r>
          </a:p>
          <a:p>
            <a:pPr eaLnBrk="1" hangingPunct="1">
              <a:tabLst>
                <a:tab pos="361950" algn="l"/>
                <a:tab pos="1520825" algn="l"/>
                <a:tab pos="3409950" algn="l"/>
              </a:tabLst>
              <a:defRPr/>
            </a:pPr>
            <a:endParaRPr lang="it-IT" altLang="it-IT" sz="1600" baseline="30000" dirty="0">
              <a:solidFill>
                <a:srgbClr val="000099"/>
              </a:solidFill>
              <a:latin typeface="+mj-lt"/>
              <a:ea typeface="+mn-ea"/>
            </a:endParaRPr>
          </a:p>
          <a:p>
            <a:pPr eaLnBrk="1" hangingPunct="1">
              <a:tabLst>
                <a:tab pos="361950" algn="l"/>
                <a:tab pos="1520825" algn="l"/>
                <a:tab pos="3409950" algn="l"/>
              </a:tabLst>
              <a:defRPr/>
            </a:pPr>
            <a:endParaRPr lang="it-IT" altLang="it-IT" sz="1600" baseline="30000" dirty="0">
              <a:solidFill>
                <a:srgbClr val="000099"/>
              </a:solidFill>
              <a:latin typeface="+mj-lt"/>
              <a:ea typeface="+mn-ea"/>
            </a:endParaRPr>
          </a:p>
          <a:p>
            <a:pPr eaLnBrk="1" hangingPunct="1">
              <a:tabLst>
                <a:tab pos="361950" algn="l"/>
                <a:tab pos="1520825" algn="l"/>
                <a:tab pos="3409950" algn="l"/>
              </a:tabLst>
              <a:defRPr/>
            </a:pPr>
            <a:r>
              <a:rPr lang="it-IT" altLang="it-IT" sz="1800" dirty="0">
                <a:solidFill>
                  <a:srgbClr val="000099"/>
                </a:solidFill>
                <a:latin typeface="+mj-lt"/>
                <a:ea typeface="+mn-ea"/>
              </a:rPr>
              <a:t>	Eosinofilia 	</a:t>
            </a:r>
            <a:r>
              <a:rPr lang="it-IT" altLang="it-IT" sz="1600" dirty="0">
                <a:solidFill>
                  <a:srgbClr val="000099"/>
                </a:solidFill>
                <a:latin typeface="+mj-lt"/>
                <a:ea typeface="+mn-ea"/>
              </a:rPr>
              <a:t>23-80%</a:t>
            </a:r>
            <a:endParaRPr lang="it-IT" altLang="it-IT" sz="800" dirty="0">
              <a:solidFill>
                <a:srgbClr val="000099"/>
              </a:solidFill>
              <a:latin typeface="+mj-lt"/>
              <a:ea typeface="+mn-ea"/>
            </a:endParaRPr>
          </a:p>
          <a:p>
            <a:pPr eaLnBrk="1" hangingPunct="1">
              <a:tabLst>
                <a:tab pos="361950" algn="l"/>
                <a:tab pos="1520825" algn="l"/>
                <a:tab pos="3409950" algn="l"/>
              </a:tabLst>
              <a:defRPr/>
            </a:pPr>
            <a:endParaRPr lang="it-IT" altLang="it-IT" sz="800" dirty="0">
              <a:solidFill>
                <a:srgbClr val="000099"/>
              </a:solidFill>
              <a:latin typeface="+mj-lt"/>
              <a:ea typeface="+mn-ea"/>
            </a:endParaRPr>
          </a:p>
        </p:txBody>
      </p:sp>
      <p:sp>
        <p:nvSpPr>
          <p:cNvPr id="3" name="AutoShape 4"/>
          <p:cNvSpPr>
            <a:spLocks/>
          </p:cNvSpPr>
          <p:nvPr/>
        </p:nvSpPr>
        <p:spPr bwMode="auto">
          <a:xfrm>
            <a:off x="3916014" y="2668493"/>
            <a:ext cx="215955" cy="1286819"/>
          </a:xfrm>
          <a:prstGeom prst="rightBrace">
            <a:avLst>
              <a:gd name="adj1" fmla="val 27819"/>
              <a:gd name="adj2" fmla="val 50000"/>
            </a:avLst>
          </a:prstGeom>
          <a:noFill/>
          <a:ln w="19050">
            <a:solidFill>
              <a:srgbClr val="000099"/>
            </a:solidFill>
            <a:round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400">
                <a:solidFill>
                  <a:srgbClr val="FF00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endParaRPr lang="it-IT" altLang="it-IT">
              <a:latin typeface="+mj-lt"/>
              <a:ea typeface="+mn-ea"/>
            </a:endParaRP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5202560" y="2996958"/>
            <a:ext cx="2233146" cy="58420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FF00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it-IT" altLang="it-IT" sz="1600" i="1" dirty="0">
                <a:solidFill>
                  <a:schemeClr val="tx1"/>
                </a:solidFill>
                <a:latin typeface="+mj-lt"/>
                <a:ea typeface="+mn-ea"/>
              </a:rPr>
              <a:t>probabile sottostima</a:t>
            </a:r>
          </a:p>
          <a:p>
            <a:pPr eaLnBrk="1" hangingPunct="1">
              <a:defRPr/>
            </a:pPr>
            <a:r>
              <a:rPr lang="it-IT" altLang="it-IT" sz="1600" i="1" dirty="0">
                <a:solidFill>
                  <a:schemeClr val="tx1"/>
                </a:solidFill>
                <a:latin typeface="+mj-lt"/>
                <a:ea typeface="+mn-ea"/>
              </a:rPr>
              <a:t>per errata classificazione</a:t>
            </a:r>
          </a:p>
        </p:txBody>
      </p:sp>
    </p:spTree>
    <p:extLst>
      <p:ext uri="{BB962C8B-B14F-4D97-AF65-F5344CB8AC3E}">
        <p14:creationId xmlns:p14="http://schemas.microsoft.com/office/powerpoint/2010/main" val="311713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486</Words>
  <Application>Microsoft Office PowerPoint</Application>
  <PresentationFormat>Presentazione su schermo (4:3)</PresentationFormat>
  <Paragraphs>221</Paragraphs>
  <Slides>15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Giulia</dc:creator>
  <cp:lastModifiedBy>Francesca</cp:lastModifiedBy>
  <cp:revision>51</cp:revision>
  <cp:lastPrinted>2017-04-05T15:14:28Z</cp:lastPrinted>
  <dcterms:created xsi:type="dcterms:W3CDTF">2017-04-03T05:14:01Z</dcterms:created>
  <dcterms:modified xsi:type="dcterms:W3CDTF">2017-05-07T17:43:28Z</dcterms:modified>
</cp:coreProperties>
</file>