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  <p:sldMasterId id="2147483700" r:id="rId2"/>
  </p:sldMasterIdLst>
  <p:notesMasterIdLst>
    <p:notesMasterId r:id="rId8"/>
  </p:notesMasterIdLst>
  <p:sldIdLst>
    <p:sldId id="552" r:id="rId3"/>
    <p:sldId id="700" r:id="rId4"/>
    <p:sldId id="680" r:id="rId5"/>
    <p:sldId id="683" r:id="rId6"/>
    <p:sldId id="698" r:id="rId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20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00" autoAdjust="0"/>
    <p:restoredTop sz="81149" autoAdjust="0"/>
  </p:normalViewPr>
  <p:slideViewPr>
    <p:cSldViewPr>
      <p:cViewPr varScale="1">
        <p:scale>
          <a:sx n="57" d="100"/>
          <a:sy n="57" d="100"/>
        </p:scale>
        <p:origin x="1818" y="78"/>
      </p:cViewPr>
      <p:guideLst>
        <p:guide orient="horz" pos="2160"/>
        <p:guide pos="2880"/>
        <p:guide orient="horz" pos="220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41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3D4D1D-795F-4ACA-B747-F328F7F86F44}" type="datetimeFigureOut">
              <a:rPr lang="it-IT" smtClean="0"/>
              <a:t>28/05/2016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D42BF5-BC8A-4EE0-A2C3-E41F38D7515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8806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 smtClean="0">
              <a:solidFill>
                <a:srgbClr val="002060"/>
              </a:solidFill>
              <a:effectLst/>
            </a:endParaRPr>
          </a:p>
          <a:p>
            <a:endParaRPr lang="it-IT" dirty="0" smtClean="0">
              <a:solidFill>
                <a:srgbClr val="002060"/>
              </a:solidFill>
              <a:effectLst/>
            </a:endParaRPr>
          </a:p>
          <a:p>
            <a:endParaRPr lang="it-IT" baseline="0" dirty="0" smtClean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42BF5-BC8A-4EE0-A2C3-E41F38D7515A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46858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42BF5-BC8A-4EE0-A2C3-E41F38D7515A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08818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42BF5-BC8A-4EE0-A2C3-E41F38D7515A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25239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42BF5-BC8A-4EE0-A2C3-E41F38D7515A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4324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mtClean="0"/>
              <a:t>Infermieri pochi 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42BF5-BC8A-4EE0-A2C3-E41F38D7515A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1017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2147483647 h 1912"/>
              <a:gd name="T4" fmla="*/ 0 w 1588"/>
              <a:gd name="T5" fmla="*/ 2147483647 h 1912"/>
              <a:gd name="T6" fmla="*/ 0 w 1588"/>
              <a:gd name="T7" fmla="*/ 2147483647 h 1912"/>
              <a:gd name="T8" fmla="*/ 0 w 1588"/>
              <a:gd name="T9" fmla="*/ 2147483647 h 1912"/>
              <a:gd name="T10" fmla="*/ 0 w 1588"/>
              <a:gd name="T11" fmla="*/ 2147483647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mtClean="0">
              <a:solidFill>
                <a:srgbClr val="FFFFFF"/>
              </a:solidFill>
            </a:endParaRP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19B844E-10A7-4992-A29E-C15896529FBC}" type="slidenum">
              <a:rPr lang="it-IT">
                <a:solidFill>
                  <a:srgbClr val="FFFFFF"/>
                </a:solidFill>
              </a:rPr>
              <a:pPr/>
              <a:t>‹N›</a:t>
            </a:fld>
            <a:endParaRPr lang="it-IT">
              <a:solidFill>
                <a:srgbClr val="FFFFFF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007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8DF639-32F3-4783-B25A-124E443EEBF3}" type="slidenum">
              <a:rPr lang="it-IT">
                <a:solidFill>
                  <a:srgbClr val="FFFFFF"/>
                </a:solidFill>
              </a:rPr>
              <a:pPr/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049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576EBA-E1AC-477D-8F4B-9FC4AE4794AF}" type="slidenum">
              <a:rPr lang="it-IT">
                <a:solidFill>
                  <a:srgbClr val="FFFFFF"/>
                </a:solidFill>
              </a:rPr>
              <a:pPr/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0948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FB7A62-8878-4651-A47E-6DE5176B09DB}" type="slidenum">
              <a:rPr lang="it-IT">
                <a:solidFill>
                  <a:srgbClr val="FFFFFF"/>
                </a:solidFill>
              </a:rPr>
              <a:pPr/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5010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9845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4082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2453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3459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1346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5672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314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C7223F-E31A-4B1C-8DDC-C87C6403BFB7}" type="slidenum">
              <a:rPr lang="it-IT">
                <a:solidFill>
                  <a:srgbClr val="FFFFFF"/>
                </a:solidFill>
              </a:rPr>
              <a:pPr/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1733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3017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3659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861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300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65CED6-AC43-42DE-96CA-419CA76572B7}" type="slidenum">
              <a:rPr lang="it-IT">
                <a:solidFill>
                  <a:srgbClr val="FFFFFF"/>
                </a:solidFill>
              </a:rPr>
              <a:pPr/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649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0C37C4-21DE-459F-8952-A08CEEEF1211}" type="slidenum">
              <a:rPr lang="it-IT">
                <a:solidFill>
                  <a:srgbClr val="FFFFFF"/>
                </a:solidFill>
              </a:rPr>
              <a:pPr/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745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C03995-2F02-4E58-B919-F381DEAE9C51}" type="slidenum">
              <a:rPr lang="it-IT">
                <a:solidFill>
                  <a:srgbClr val="FFFFFF"/>
                </a:solidFill>
              </a:rPr>
              <a:pPr/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576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25A88D-0900-4970-9A68-B781F740A474}" type="slidenum">
              <a:rPr lang="it-IT">
                <a:solidFill>
                  <a:srgbClr val="FFFFFF"/>
                </a:solidFill>
              </a:rPr>
              <a:pPr/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878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6C6FDA-16F8-4FE5-B01C-1BB26D5F57B7}" type="slidenum">
              <a:rPr lang="it-IT">
                <a:solidFill>
                  <a:srgbClr val="FFFFFF"/>
                </a:solidFill>
              </a:rPr>
              <a:pPr/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218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1176F7-494E-4333-B4BE-2A1989C3A79B}" type="slidenum">
              <a:rPr lang="it-IT">
                <a:solidFill>
                  <a:srgbClr val="FFFFFF"/>
                </a:solidFill>
              </a:rPr>
              <a:pPr/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190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A4F449-43D7-4F6A-BA44-8C0D4FA9EB08}" type="slidenum">
              <a:rPr lang="it-IT">
                <a:solidFill>
                  <a:srgbClr val="FFFFFF"/>
                </a:solidFill>
              </a:rPr>
              <a:pPr/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224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FA99CF2-74CD-49AE-B558-437D7F3FD0AA}" type="slidenum">
              <a:rPr lang="it-IT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it-IT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0206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055F8-1D02-4417-9241-55C834FD9970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7B441-5312-499D-93C3-6E37886527F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958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3528" y="241300"/>
            <a:ext cx="8152049" cy="1027460"/>
          </a:xfrm>
        </p:spPr>
        <p:txBody>
          <a:bodyPr/>
          <a:lstStyle/>
          <a:p>
            <a:pPr marL="0" indent="0">
              <a:buNone/>
            </a:pPr>
            <a:r>
              <a:rPr lang="it-IT" dirty="0" smtClean="0">
                <a:solidFill>
                  <a:schemeClr val="bg1">
                    <a:lumMod val="50000"/>
                  </a:schemeClr>
                </a:solidFill>
                <a:effectLst/>
              </a:rPr>
              <a:t>Il rientro a casa</a:t>
            </a:r>
            <a:br>
              <a:rPr lang="it-IT" dirty="0" smtClean="0">
                <a:solidFill>
                  <a:schemeClr val="bg1">
                    <a:lumMod val="50000"/>
                  </a:schemeClr>
                </a:solidFill>
                <a:effectLst/>
              </a:rPr>
            </a:br>
            <a:endParaRPr lang="it-IT" dirty="0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391" y="280610"/>
            <a:ext cx="1930922" cy="1027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270" y="4528841"/>
            <a:ext cx="3144040" cy="2092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0287" y="381817"/>
            <a:ext cx="1607023" cy="1607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96769" y="2474016"/>
            <a:ext cx="2678808" cy="1783207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366179" y="982486"/>
            <a:ext cx="5040560" cy="144016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dirty="0" smtClean="0"/>
              <a:t>rientra solo Carlo o il problema Carlo ?</a:t>
            </a:r>
            <a:endParaRPr lang="it-IT" sz="3200" dirty="0"/>
          </a:p>
        </p:txBody>
      </p:sp>
      <p:sp>
        <p:nvSpPr>
          <p:cNvPr id="5" name="Rettangolo 4"/>
          <p:cNvSpPr/>
          <p:nvPr/>
        </p:nvSpPr>
        <p:spPr>
          <a:xfrm>
            <a:off x="366179" y="2708920"/>
            <a:ext cx="5040560" cy="1262029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dirty="0"/>
              <a:t>c</a:t>
            </a:r>
            <a:r>
              <a:rPr lang="it-IT" sz="3200" dirty="0" smtClean="0"/>
              <a:t>ome rientra ?</a:t>
            </a:r>
          </a:p>
          <a:p>
            <a:pPr algn="ctr"/>
            <a:r>
              <a:rPr lang="it-IT" sz="3200" dirty="0" smtClean="0"/>
              <a:t> è gestibile a domicilio ?</a:t>
            </a:r>
            <a:endParaRPr lang="it-IT" sz="3200" dirty="0"/>
          </a:p>
        </p:txBody>
      </p:sp>
      <p:sp>
        <p:nvSpPr>
          <p:cNvPr id="6" name="Rettangolo 5"/>
          <p:cNvSpPr/>
          <p:nvPr/>
        </p:nvSpPr>
        <p:spPr>
          <a:xfrm>
            <a:off x="366179" y="4257223"/>
            <a:ext cx="5083211" cy="238758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 smtClean="0"/>
              <a:t>Gli equilibri e le dinamiche familiari</a:t>
            </a:r>
          </a:p>
          <a:p>
            <a:pPr algn="ctr"/>
            <a:r>
              <a:rPr lang="it-IT" sz="2800" dirty="0"/>
              <a:t>l</a:t>
            </a:r>
            <a:r>
              <a:rPr lang="it-IT" sz="2800" dirty="0" smtClean="0"/>
              <a:t>e risorse umane ed economiche consentono la presa in carico ?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2688384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3528" y="241300"/>
            <a:ext cx="8152049" cy="1027460"/>
          </a:xfrm>
        </p:spPr>
        <p:txBody>
          <a:bodyPr/>
          <a:lstStyle/>
          <a:p>
            <a:pPr marL="0" indent="0">
              <a:buNone/>
            </a:pPr>
            <a:r>
              <a:rPr lang="it-IT" dirty="0" smtClean="0">
                <a:solidFill>
                  <a:schemeClr val="bg1">
                    <a:lumMod val="50000"/>
                  </a:schemeClr>
                </a:solidFill>
                <a:effectLst/>
              </a:rPr>
              <a:t>Il rientro a casa: priorità</a:t>
            </a:r>
            <a:br>
              <a:rPr lang="it-IT" dirty="0" smtClean="0">
                <a:solidFill>
                  <a:schemeClr val="bg1">
                    <a:lumMod val="50000"/>
                  </a:schemeClr>
                </a:solidFill>
                <a:effectLst/>
              </a:rPr>
            </a:br>
            <a:endParaRPr lang="it-IT" dirty="0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017" y="188640"/>
            <a:ext cx="2136778" cy="2150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tangolo 3"/>
          <p:cNvSpPr/>
          <p:nvPr/>
        </p:nvSpPr>
        <p:spPr>
          <a:xfrm>
            <a:off x="366179" y="982486"/>
            <a:ext cx="5645982" cy="144016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 smtClean="0"/>
              <a:t>Riduzione della </a:t>
            </a:r>
          </a:p>
          <a:p>
            <a:pPr algn="ctr"/>
            <a:r>
              <a:rPr lang="it-IT" sz="2800" dirty="0" err="1" smtClean="0"/>
              <a:t>riospedalizzazione</a:t>
            </a:r>
            <a:r>
              <a:rPr lang="it-IT" sz="2800" dirty="0" smtClean="0"/>
              <a:t> inappropriata</a:t>
            </a:r>
            <a:endParaRPr lang="it-IT" sz="2800" dirty="0"/>
          </a:p>
        </p:txBody>
      </p:sp>
      <p:sp>
        <p:nvSpPr>
          <p:cNvPr id="5" name="Rettangolo 4"/>
          <p:cNvSpPr/>
          <p:nvPr/>
        </p:nvSpPr>
        <p:spPr>
          <a:xfrm>
            <a:off x="366179" y="2708920"/>
            <a:ext cx="3701765" cy="1262029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 smtClean="0"/>
              <a:t>Sopravvivenza</a:t>
            </a:r>
          </a:p>
          <a:p>
            <a:pPr algn="ctr"/>
            <a:r>
              <a:rPr lang="it-IT" sz="2800" dirty="0" smtClean="0"/>
              <a:t>Qualità della vita</a:t>
            </a:r>
          </a:p>
          <a:p>
            <a:pPr algn="ctr"/>
            <a:r>
              <a:rPr lang="it-IT" sz="2800" dirty="0" smtClean="0"/>
              <a:t>Sicurezza</a:t>
            </a:r>
          </a:p>
        </p:txBody>
      </p:sp>
      <p:sp>
        <p:nvSpPr>
          <p:cNvPr id="6" name="Rettangolo 5"/>
          <p:cNvSpPr/>
          <p:nvPr/>
        </p:nvSpPr>
        <p:spPr>
          <a:xfrm>
            <a:off x="366179" y="4332754"/>
            <a:ext cx="5083211" cy="238758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 smtClean="0"/>
              <a:t>MMG</a:t>
            </a:r>
          </a:p>
          <a:p>
            <a:pPr algn="ctr"/>
            <a:endParaRPr lang="it-IT" sz="2800" dirty="0" smtClean="0"/>
          </a:p>
          <a:p>
            <a:pPr algn="ctr"/>
            <a:r>
              <a:rPr lang="it-IT" sz="2800" dirty="0" err="1" smtClean="0"/>
              <a:t>Polipatologo</a:t>
            </a:r>
            <a:endParaRPr lang="it-IT" sz="2800" dirty="0" smtClean="0"/>
          </a:p>
          <a:p>
            <a:pPr algn="ctr"/>
            <a:r>
              <a:rPr lang="it-IT" sz="2800" dirty="0" err="1" smtClean="0"/>
              <a:t>Multiprolblematologo</a:t>
            </a:r>
            <a:endParaRPr lang="it-IT" sz="2800" dirty="0" smtClean="0"/>
          </a:p>
          <a:p>
            <a:pPr algn="ctr"/>
            <a:r>
              <a:rPr lang="it-IT" sz="2800" dirty="0" err="1"/>
              <a:t>C</a:t>
            </a:r>
            <a:r>
              <a:rPr lang="it-IT" sz="2800" dirty="0" err="1" smtClean="0"/>
              <a:t>omorbidologo</a:t>
            </a:r>
            <a:endParaRPr lang="it-IT" sz="2800" dirty="0"/>
          </a:p>
        </p:txBody>
      </p:sp>
      <p:sp>
        <p:nvSpPr>
          <p:cNvPr id="7" name="Rettangolo 6"/>
          <p:cNvSpPr/>
          <p:nvPr/>
        </p:nvSpPr>
        <p:spPr>
          <a:xfrm>
            <a:off x="4427984" y="2708920"/>
            <a:ext cx="4351810" cy="1262029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 smtClean="0"/>
              <a:t>Interazione tra farmaci</a:t>
            </a:r>
          </a:p>
          <a:p>
            <a:pPr algn="ctr"/>
            <a:r>
              <a:rPr lang="it-IT" sz="2800" dirty="0" smtClean="0"/>
              <a:t>Sono tutti necessari</a:t>
            </a:r>
          </a:p>
          <a:p>
            <a:pPr algn="ctr"/>
            <a:r>
              <a:rPr lang="it-IT" sz="2800" dirty="0" smtClean="0"/>
              <a:t>Scarsa aderenza</a:t>
            </a:r>
            <a:endParaRPr lang="it-IT" sz="2800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2382" y="4332754"/>
            <a:ext cx="3079406" cy="2048574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43097" y="4257223"/>
            <a:ext cx="3236696" cy="2463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663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158" y="857232"/>
            <a:ext cx="4355976" cy="4032448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buNone/>
            </a:pPr>
            <a:r>
              <a:rPr lang="it-IT" sz="2000" b="1" dirty="0" smtClean="0"/>
              <a:t>PAZIENTE NEOPLASTICO</a:t>
            </a:r>
          </a:p>
          <a:p>
            <a:r>
              <a:rPr lang="it-IT" sz="2000" dirty="0" smtClean="0"/>
              <a:t>Controllo del dolore</a:t>
            </a:r>
          </a:p>
          <a:p>
            <a:r>
              <a:rPr lang="it-IT" sz="2000" dirty="0" err="1" smtClean="0"/>
              <a:t>Fatigue</a:t>
            </a:r>
            <a:r>
              <a:rPr lang="it-IT" sz="2000" dirty="0" smtClean="0"/>
              <a:t>, astenia</a:t>
            </a:r>
          </a:p>
          <a:p>
            <a:r>
              <a:rPr lang="it-IT" sz="2000" dirty="0" smtClean="0"/>
              <a:t>Alimentazione</a:t>
            </a:r>
          </a:p>
          <a:p>
            <a:r>
              <a:rPr lang="it-IT" sz="2000" dirty="0" smtClean="0"/>
              <a:t>Edemi</a:t>
            </a:r>
          </a:p>
          <a:p>
            <a:r>
              <a:rPr lang="it-IT" sz="2000" dirty="0" smtClean="0"/>
              <a:t>Depressione/ansia disturbi del sonno</a:t>
            </a:r>
          </a:p>
          <a:p>
            <a:r>
              <a:rPr lang="it-IT" sz="2000" dirty="0" smtClean="0"/>
              <a:t>Stati Confusionali</a:t>
            </a:r>
          </a:p>
          <a:p>
            <a:r>
              <a:rPr lang="it-IT" sz="2000" dirty="0" smtClean="0"/>
              <a:t>Cachessia</a:t>
            </a:r>
          </a:p>
          <a:p>
            <a:r>
              <a:rPr lang="it-IT" sz="2000" dirty="0" smtClean="0"/>
              <a:t>Problemi cutanei (ulcere, prurito) e cavo orale</a:t>
            </a:r>
          </a:p>
          <a:p>
            <a:r>
              <a:rPr lang="it-IT" sz="2000" dirty="0" smtClean="0"/>
              <a:t>Gestione fine vita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-324544" y="44624"/>
            <a:ext cx="5842992" cy="670302"/>
          </a:xfrm>
        </p:spPr>
        <p:txBody>
          <a:bodyPr>
            <a:normAutofit fontScale="90000"/>
          </a:bodyPr>
          <a:lstStyle/>
          <a:p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ANALISI DEI BISOGNI</a:t>
            </a: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0" y="5371506"/>
            <a:ext cx="3275856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algn="ctr">
              <a:spcBef>
                <a:spcPct val="0"/>
              </a:spcBef>
              <a:defRPr/>
            </a:pPr>
            <a:r>
              <a:rPr lang="it-IT" sz="3600" dirty="0" smtClean="0">
                <a:solidFill>
                  <a:prstClr val="black"/>
                </a:solidFill>
                <a:ea typeface="+mj-ea"/>
                <a:cs typeface="+mj-cs"/>
              </a:rPr>
              <a:t>Chi se ne occupa?</a:t>
            </a:r>
            <a:endParaRPr lang="it-IT" sz="3600" dirty="0">
              <a:solidFill>
                <a:prstClr val="black"/>
              </a:solidFill>
              <a:ea typeface="+mj-ea"/>
              <a:cs typeface="+mj-cs"/>
            </a:endParaRPr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3851920" y="5011466"/>
            <a:ext cx="2720344" cy="86409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55000" lnSpcReduction="20000"/>
          </a:bodyPr>
          <a:lstStyle/>
          <a:p>
            <a:pPr>
              <a:spcBef>
                <a:spcPct val="0"/>
              </a:spcBef>
              <a:defRPr/>
            </a:pPr>
            <a:r>
              <a:rPr lang="it-IT" sz="3600" dirty="0" smtClean="0">
                <a:solidFill>
                  <a:prstClr val="black"/>
                </a:solidFill>
                <a:ea typeface="+mj-ea"/>
                <a:cs typeface="+mj-cs"/>
              </a:rPr>
              <a:t>Specialista Ospedaliero</a:t>
            </a:r>
          </a:p>
          <a:p>
            <a:pPr>
              <a:spcBef>
                <a:spcPct val="0"/>
              </a:spcBef>
              <a:defRPr/>
            </a:pPr>
            <a:r>
              <a:rPr lang="it-IT" sz="3600" dirty="0" smtClean="0">
                <a:solidFill>
                  <a:prstClr val="black"/>
                </a:solidFill>
                <a:ea typeface="+mj-ea"/>
                <a:cs typeface="+mj-cs"/>
              </a:rPr>
              <a:t>   in fase di dimissione</a:t>
            </a:r>
          </a:p>
          <a:p>
            <a:pPr>
              <a:spcBef>
                <a:spcPct val="0"/>
              </a:spcBef>
              <a:defRPr/>
            </a:pPr>
            <a:r>
              <a:rPr lang="it-IT" sz="3600" dirty="0" smtClean="0">
                <a:solidFill>
                  <a:prstClr val="black"/>
                </a:solidFill>
                <a:ea typeface="+mj-ea"/>
                <a:cs typeface="+mj-cs"/>
              </a:rPr>
              <a:t>   protetta?</a:t>
            </a:r>
            <a:endParaRPr lang="it-IT" sz="3600" dirty="0">
              <a:solidFill>
                <a:prstClr val="black"/>
              </a:solidFill>
              <a:ea typeface="+mj-ea"/>
              <a:cs typeface="+mj-cs"/>
            </a:endParaRP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3847360" y="6019578"/>
            <a:ext cx="1296144" cy="6241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it-IT" sz="2400" dirty="0" smtClean="0">
                <a:solidFill>
                  <a:prstClr val="black"/>
                </a:solidFill>
                <a:ea typeface="+mj-ea"/>
                <a:cs typeface="+mj-cs"/>
              </a:rPr>
              <a:t> MMG?</a:t>
            </a:r>
            <a:endParaRPr lang="it-IT" sz="2400" dirty="0">
              <a:solidFill>
                <a:prstClr val="black"/>
              </a:solidFill>
              <a:ea typeface="+mj-ea"/>
              <a:cs typeface="+mj-cs"/>
            </a:endParaRPr>
          </a:p>
        </p:txBody>
      </p:sp>
      <p:sp>
        <p:nvSpPr>
          <p:cNvPr id="9" name="Titolo 1"/>
          <p:cNvSpPr txBox="1">
            <a:spLocks/>
          </p:cNvSpPr>
          <p:nvPr/>
        </p:nvSpPr>
        <p:spPr>
          <a:xfrm>
            <a:off x="6786578" y="5085184"/>
            <a:ext cx="2267744" cy="1584176"/>
          </a:xfrm>
          <a:prstGeom prst="rect">
            <a:avLst/>
          </a:prstGeom>
          <a:solidFill>
            <a:srgbClr val="00206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it-IT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SEGNALAZIONE A UCAM</a:t>
            </a:r>
            <a:endParaRPr lang="it-IT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10" name="Segnaposto contenuto 2"/>
          <p:cNvSpPr txBox="1">
            <a:spLocks/>
          </p:cNvSpPr>
          <p:nvPr/>
        </p:nvSpPr>
        <p:spPr>
          <a:xfrm>
            <a:off x="5072066" y="1772816"/>
            <a:ext cx="3672408" cy="30523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it-IT" sz="2400" b="1" dirty="0" smtClean="0">
                <a:solidFill>
                  <a:prstClr val="black"/>
                </a:solidFill>
              </a:rPr>
              <a:t>PAZIENTE K COLON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it-IT" sz="2400" dirty="0" smtClean="0">
                <a:solidFill>
                  <a:prstClr val="black"/>
                </a:solidFill>
              </a:rPr>
              <a:t>Irregolarità </a:t>
            </a:r>
            <a:r>
              <a:rPr lang="it-IT" sz="2400" dirty="0" err="1" smtClean="0">
                <a:solidFill>
                  <a:prstClr val="black"/>
                </a:solidFill>
              </a:rPr>
              <a:t>alvo</a:t>
            </a:r>
            <a:endParaRPr lang="it-IT" sz="2400" dirty="0" smtClean="0">
              <a:solidFill>
                <a:prstClr val="black"/>
              </a:solidFill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it-IT" sz="2400" dirty="0" smtClean="0">
                <a:solidFill>
                  <a:prstClr val="black"/>
                </a:solidFill>
              </a:rPr>
              <a:t>Gestione </a:t>
            </a:r>
            <a:r>
              <a:rPr lang="it-IT" sz="2400" dirty="0" err="1" smtClean="0">
                <a:solidFill>
                  <a:prstClr val="black"/>
                </a:solidFill>
              </a:rPr>
              <a:t>stomia</a:t>
            </a:r>
            <a:endParaRPr lang="it-IT" sz="2400" dirty="0" smtClean="0">
              <a:solidFill>
                <a:prstClr val="black"/>
              </a:solidFill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it-IT" sz="2400" dirty="0" smtClean="0">
                <a:solidFill>
                  <a:prstClr val="black"/>
                </a:solidFill>
              </a:rPr>
              <a:t>Occlusione/sub occlusione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it-IT" sz="2400" dirty="0" smtClean="0">
                <a:solidFill>
                  <a:prstClr val="black"/>
                </a:solidFill>
              </a:rPr>
              <a:t>Emorragia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None/>
              <a:defRPr/>
            </a:pPr>
            <a:endParaRPr lang="it-IT" sz="2400" dirty="0" smtClean="0">
              <a:solidFill>
                <a:prstClr val="black"/>
              </a:solidFill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it-IT" sz="2400" dirty="0" smtClean="0">
              <a:solidFill>
                <a:prstClr val="black"/>
              </a:solidFill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None/>
              <a:defRPr/>
            </a:pPr>
            <a:endParaRPr lang="it-IT" sz="2400" dirty="0" smtClean="0">
              <a:solidFill>
                <a:prstClr val="black"/>
              </a:solidFill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it-IT" sz="2400" dirty="0">
              <a:solidFill>
                <a:prstClr val="black"/>
              </a:solidFill>
            </a:endParaRPr>
          </a:p>
        </p:txBody>
      </p:sp>
      <p:cxnSp>
        <p:nvCxnSpPr>
          <p:cNvPr id="12" name="Connettore 2 11"/>
          <p:cNvCxnSpPr>
            <a:stCxn id="4" idx="3"/>
            <a:endCxn id="5" idx="1"/>
          </p:cNvCxnSpPr>
          <p:nvPr/>
        </p:nvCxnSpPr>
        <p:spPr>
          <a:xfrm flipV="1">
            <a:off x="3275856" y="5443514"/>
            <a:ext cx="576064" cy="31704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2 13"/>
          <p:cNvCxnSpPr>
            <a:stCxn id="4" idx="3"/>
            <a:endCxn id="6" idx="1"/>
          </p:cNvCxnSpPr>
          <p:nvPr/>
        </p:nvCxnSpPr>
        <p:spPr>
          <a:xfrm>
            <a:off x="3275856" y="5760555"/>
            <a:ext cx="571504" cy="5710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5979" y="152360"/>
            <a:ext cx="1427035" cy="1490459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1637" y="226244"/>
            <a:ext cx="1284112" cy="1314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05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egnaposto contenuto 12" descr="casa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907704" y="2924944"/>
            <a:ext cx="2466975" cy="184785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5040560" cy="1008112"/>
          </a:xfrm>
        </p:spPr>
        <p:txBody>
          <a:bodyPr>
            <a:normAutofit fontScale="90000"/>
          </a:bodyPr>
          <a:lstStyle/>
          <a:p>
            <a:r>
              <a:rPr lang="it-IT" sz="4000" dirty="0" smtClean="0"/>
              <a:t>Risposte ai bisogni:</a:t>
            </a:r>
            <a:br>
              <a:rPr lang="it-IT" sz="4000" dirty="0" smtClean="0"/>
            </a:br>
            <a:r>
              <a:rPr lang="it-IT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RETE </a:t>
            </a:r>
            <a:r>
              <a:rPr lang="it-IT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</a:t>
            </a:r>
            <a:r>
              <a:rPr lang="it-IT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CURA</a:t>
            </a:r>
            <a:endParaRPr lang="it-IT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egnaposto contenuto 2"/>
          <p:cNvSpPr txBox="1">
            <a:spLocks/>
          </p:cNvSpPr>
          <p:nvPr/>
        </p:nvSpPr>
        <p:spPr>
          <a:xfrm>
            <a:off x="107504" y="1484784"/>
            <a:ext cx="4248472" cy="122413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it-IT" sz="3200" dirty="0" smtClean="0">
                <a:solidFill>
                  <a:prstClr val="black"/>
                </a:solidFill>
                <a:sym typeface="Wingdings" pitchFamily="2" charset="2"/>
              </a:rPr>
              <a:t>Risorse ASST, dopo attivazione </a:t>
            </a:r>
            <a:r>
              <a:rPr lang="it-IT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UCAM</a:t>
            </a:r>
            <a:r>
              <a:rPr lang="it-IT" sz="3200" dirty="0" smtClean="0">
                <a:solidFill>
                  <a:prstClr val="black"/>
                </a:solidFill>
                <a:sym typeface="Wingdings" pitchFamily="2" charset="2"/>
              </a:rPr>
              <a:t>: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it-IT" sz="3200" b="1" dirty="0" smtClean="0">
                <a:solidFill>
                  <a:prstClr val="black"/>
                </a:solidFill>
              </a:rPr>
              <a:t>ADP</a:t>
            </a:r>
            <a:r>
              <a:rPr lang="it-IT" sz="3200" dirty="0" smtClean="0">
                <a:solidFill>
                  <a:prstClr val="black"/>
                </a:solidFill>
              </a:rPr>
              <a:t> assistenza Domiciliare Programmata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it-IT" sz="3200" b="1" dirty="0" smtClean="0">
                <a:solidFill>
                  <a:prstClr val="black"/>
                </a:solidFill>
              </a:rPr>
              <a:t>ADI</a:t>
            </a:r>
            <a:r>
              <a:rPr lang="it-IT" sz="3200" dirty="0" smtClean="0">
                <a:solidFill>
                  <a:prstClr val="black"/>
                </a:solidFill>
              </a:rPr>
              <a:t> Assistenza Domiciliare Integrata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it-IT" sz="3200" b="1" dirty="0" smtClean="0">
                <a:solidFill>
                  <a:prstClr val="black"/>
                </a:solidFill>
              </a:rPr>
              <a:t>ADI Cure Palliative</a:t>
            </a:r>
          </a:p>
        </p:txBody>
      </p:sp>
      <p:sp>
        <p:nvSpPr>
          <p:cNvPr id="6" name="Segnaposto contenuto 2"/>
          <p:cNvSpPr txBox="1">
            <a:spLocks/>
          </p:cNvSpPr>
          <p:nvPr/>
        </p:nvSpPr>
        <p:spPr>
          <a:xfrm>
            <a:off x="72008" y="3645024"/>
            <a:ext cx="1835696" cy="50405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342900" indent="-342900"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it-IT" sz="2400" dirty="0" smtClean="0">
                <a:solidFill>
                  <a:prstClr val="black"/>
                </a:solidFill>
              </a:rPr>
              <a:t>Medico di CA</a:t>
            </a: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None/>
              <a:defRPr/>
            </a:pPr>
            <a:endParaRPr lang="it-IT" sz="2400" dirty="0" smtClean="0">
              <a:solidFill>
                <a:prstClr val="black"/>
              </a:solidFill>
            </a:endParaRP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it-IT" sz="2400" dirty="0" smtClean="0">
              <a:solidFill>
                <a:prstClr val="black"/>
              </a:solidFill>
            </a:endParaRP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None/>
              <a:defRPr/>
            </a:pPr>
            <a:endParaRPr lang="it-IT" sz="2400" dirty="0" smtClean="0">
              <a:solidFill>
                <a:prstClr val="black"/>
              </a:solidFill>
            </a:endParaRP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it-IT" sz="2400" dirty="0">
              <a:solidFill>
                <a:prstClr val="black"/>
              </a:solidFill>
            </a:endParaRPr>
          </a:p>
        </p:txBody>
      </p:sp>
      <p:sp>
        <p:nvSpPr>
          <p:cNvPr id="7" name="Segnaposto contenuto 2"/>
          <p:cNvSpPr txBox="1">
            <a:spLocks/>
          </p:cNvSpPr>
          <p:nvPr/>
        </p:nvSpPr>
        <p:spPr>
          <a:xfrm>
            <a:off x="107504" y="2924944"/>
            <a:ext cx="1224136" cy="57606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it-IT" sz="3200" dirty="0" smtClean="0">
                <a:solidFill>
                  <a:prstClr val="black"/>
                </a:solidFill>
              </a:rPr>
              <a:t>MMG</a:t>
            </a:r>
          </a:p>
        </p:txBody>
      </p:sp>
      <p:sp>
        <p:nvSpPr>
          <p:cNvPr id="8" name="Segnaposto contenuto 2"/>
          <p:cNvSpPr txBox="1">
            <a:spLocks/>
          </p:cNvSpPr>
          <p:nvPr/>
        </p:nvSpPr>
        <p:spPr>
          <a:xfrm>
            <a:off x="107504" y="5805264"/>
            <a:ext cx="3312369" cy="50405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it-IT" sz="2800" dirty="0" smtClean="0">
                <a:solidFill>
                  <a:prstClr val="black"/>
                </a:solidFill>
              </a:rPr>
              <a:t>Associazioni no profit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it-IT" sz="3200" dirty="0" smtClean="0">
              <a:solidFill>
                <a:prstClr val="black"/>
              </a:solidFill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None/>
              <a:defRPr/>
            </a:pPr>
            <a:endParaRPr lang="it-IT" sz="3200" dirty="0" smtClean="0">
              <a:solidFill>
                <a:prstClr val="black"/>
              </a:solidFill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it-IT" sz="3200" dirty="0">
              <a:solidFill>
                <a:prstClr val="black"/>
              </a:solidFill>
            </a:endParaRPr>
          </a:p>
        </p:txBody>
      </p:sp>
      <p:sp>
        <p:nvSpPr>
          <p:cNvPr id="9" name="Segnaposto contenuto 2"/>
          <p:cNvSpPr txBox="1">
            <a:spLocks/>
          </p:cNvSpPr>
          <p:nvPr/>
        </p:nvSpPr>
        <p:spPr>
          <a:xfrm>
            <a:off x="107504" y="5013176"/>
            <a:ext cx="1944216" cy="50405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it-IT" sz="3200" dirty="0" smtClean="0">
                <a:solidFill>
                  <a:prstClr val="black"/>
                </a:solidFill>
              </a:rPr>
              <a:t>Servizi sociali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it-IT" sz="3200" dirty="0" smtClean="0">
              <a:solidFill>
                <a:prstClr val="black"/>
              </a:solidFill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None/>
              <a:defRPr/>
            </a:pPr>
            <a:endParaRPr lang="it-IT" sz="3200" dirty="0" smtClean="0">
              <a:solidFill>
                <a:prstClr val="black"/>
              </a:solidFill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it-IT" sz="3200" dirty="0">
              <a:solidFill>
                <a:prstClr val="black"/>
              </a:solidFill>
            </a:endParaRPr>
          </a:p>
        </p:txBody>
      </p:sp>
      <p:sp>
        <p:nvSpPr>
          <p:cNvPr id="10" name="Segnaposto contenuto 2"/>
          <p:cNvSpPr txBox="1">
            <a:spLocks/>
          </p:cNvSpPr>
          <p:nvPr/>
        </p:nvSpPr>
        <p:spPr>
          <a:xfrm>
            <a:off x="4067944" y="4653136"/>
            <a:ext cx="2376264" cy="936104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342900" indent="-342900"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it-IT" sz="3200" dirty="0" smtClean="0">
                <a:solidFill>
                  <a:prstClr val="black"/>
                </a:solidFill>
              </a:rPr>
              <a:t>Specialisti al domicilio</a:t>
            </a: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it-IT" sz="3200" dirty="0" smtClean="0">
                <a:solidFill>
                  <a:prstClr val="black"/>
                </a:solidFill>
              </a:rPr>
              <a:t>(attraverso UCAM)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None/>
              <a:defRPr/>
            </a:pPr>
            <a:endParaRPr lang="it-IT" sz="3200" dirty="0" smtClean="0">
              <a:solidFill>
                <a:prstClr val="black"/>
              </a:solidFill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None/>
              <a:defRPr/>
            </a:pPr>
            <a:endParaRPr lang="it-IT" sz="3200" dirty="0" smtClean="0">
              <a:solidFill>
                <a:prstClr val="black"/>
              </a:solidFill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it-IT" sz="3200" dirty="0" smtClean="0">
              <a:solidFill>
                <a:prstClr val="black"/>
              </a:solidFill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None/>
              <a:defRPr/>
            </a:pPr>
            <a:endParaRPr lang="it-IT" sz="3200" dirty="0" smtClean="0">
              <a:solidFill>
                <a:prstClr val="black"/>
              </a:solidFill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it-IT" sz="3200" dirty="0">
              <a:solidFill>
                <a:prstClr val="black"/>
              </a:solidFill>
            </a:endParaRPr>
          </a:p>
        </p:txBody>
      </p:sp>
      <p:sp>
        <p:nvSpPr>
          <p:cNvPr id="11" name="Segnaposto contenuto 2"/>
          <p:cNvSpPr txBox="1">
            <a:spLocks/>
          </p:cNvSpPr>
          <p:nvPr/>
        </p:nvSpPr>
        <p:spPr>
          <a:xfrm>
            <a:off x="107504" y="4283472"/>
            <a:ext cx="1872208" cy="58568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92500"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it-IT" sz="3200" dirty="0" err="1" smtClean="0">
                <a:solidFill>
                  <a:prstClr val="black"/>
                </a:solidFill>
              </a:rPr>
              <a:t>Caregivers</a:t>
            </a:r>
            <a:endParaRPr lang="it-IT" sz="3200" dirty="0" smtClean="0">
              <a:solidFill>
                <a:prstClr val="black"/>
              </a:solidFill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None/>
              <a:defRPr/>
            </a:pPr>
            <a:endParaRPr lang="it-IT" sz="3200" dirty="0" smtClean="0">
              <a:solidFill>
                <a:prstClr val="black"/>
              </a:solidFill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None/>
              <a:defRPr/>
            </a:pPr>
            <a:endParaRPr lang="it-IT" sz="3200" dirty="0" smtClean="0">
              <a:solidFill>
                <a:prstClr val="black"/>
              </a:solidFill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None/>
              <a:defRPr/>
            </a:pPr>
            <a:endParaRPr lang="it-IT" sz="3200" dirty="0" smtClean="0">
              <a:solidFill>
                <a:prstClr val="black"/>
              </a:solidFill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it-IT" sz="3200" dirty="0" smtClean="0">
              <a:solidFill>
                <a:prstClr val="black"/>
              </a:solidFill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None/>
              <a:defRPr/>
            </a:pPr>
            <a:endParaRPr lang="it-IT" sz="3200" dirty="0" smtClean="0">
              <a:solidFill>
                <a:prstClr val="black"/>
              </a:solidFill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it-IT" sz="3200" dirty="0">
              <a:solidFill>
                <a:prstClr val="black"/>
              </a:solidFill>
            </a:endParaRPr>
          </a:p>
        </p:txBody>
      </p:sp>
      <p:pic>
        <p:nvPicPr>
          <p:cNvPr id="14" name="Immagine 13" descr="ospedal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88224" y="2924944"/>
            <a:ext cx="1728192" cy="1728192"/>
          </a:xfrm>
          <a:prstGeom prst="rect">
            <a:avLst/>
          </a:prstGeom>
        </p:spPr>
      </p:pic>
      <p:sp>
        <p:nvSpPr>
          <p:cNvPr id="12" name="Freccia bidirezionale orizzontale 11"/>
          <p:cNvSpPr/>
          <p:nvPr/>
        </p:nvSpPr>
        <p:spPr>
          <a:xfrm>
            <a:off x="4355976" y="3645024"/>
            <a:ext cx="1800200" cy="576064"/>
          </a:xfrm>
          <a:prstGeom prst="leftRight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>
              <a:ln w="18000">
                <a:solidFill>
                  <a:srgbClr val="C0504D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5" name="Segnaposto contenuto 2"/>
          <p:cNvSpPr txBox="1">
            <a:spLocks/>
          </p:cNvSpPr>
          <p:nvPr/>
        </p:nvSpPr>
        <p:spPr>
          <a:xfrm>
            <a:off x="5508104" y="1628800"/>
            <a:ext cx="3456384" cy="648072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vert="horz" lIns="91440" tIns="45720" rIns="91440" bIns="45720" rtlCol="0">
            <a:normAutofit fontScale="92500"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it-IT" sz="3200" dirty="0" smtClean="0">
                <a:solidFill>
                  <a:prstClr val="black"/>
                </a:solidFill>
              </a:rPr>
              <a:t>Ricovero ospedaliero </a:t>
            </a:r>
          </a:p>
        </p:txBody>
      </p:sp>
      <p:sp>
        <p:nvSpPr>
          <p:cNvPr id="16" name="Segnaposto contenuto 2"/>
          <p:cNvSpPr txBox="1">
            <a:spLocks/>
          </p:cNvSpPr>
          <p:nvPr/>
        </p:nvSpPr>
        <p:spPr>
          <a:xfrm>
            <a:off x="3851920" y="5805264"/>
            <a:ext cx="2952328" cy="792088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indent="-342900"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it-IT" sz="3200" dirty="0" smtClean="0">
                <a:solidFill>
                  <a:prstClr val="black"/>
                </a:solidFill>
              </a:rPr>
              <a:t>Ospedalizzazione </a:t>
            </a: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it-IT" sz="3200" dirty="0" smtClean="0">
                <a:solidFill>
                  <a:prstClr val="black"/>
                </a:solidFill>
              </a:rPr>
              <a:t>domiciliare</a:t>
            </a: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None/>
              <a:defRPr/>
            </a:pPr>
            <a:endParaRPr lang="it-IT" sz="3200" dirty="0" smtClean="0">
              <a:solidFill>
                <a:prstClr val="black"/>
              </a:solidFill>
            </a:endParaRP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None/>
              <a:defRPr/>
            </a:pPr>
            <a:endParaRPr lang="it-IT" sz="3200" dirty="0" smtClean="0">
              <a:solidFill>
                <a:prstClr val="black"/>
              </a:solidFill>
            </a:endParaRP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it-IT" sz="3200" dirty="0" smtClean="0">
              <a:solidFill>
                <a:prstClr val="black"/>
              </a:solidFill>
            </a:endParaRP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None/>
              <a:defRPr/>
            </a:pPr>
            <a:endParaRPr lang="it-IT" sz="3200" dirty="0" smtClean="0">
              <a:solidFill>
                <a:prstClr val="black"/>
              </a:solidFill>
            </a:endParaRP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it-IT" sz="3200" dirty="0">
              <a:solidFill>
                <a:prstClr val="black"/>
              </a:solidFill>
            </a:endParaRPr>
          </a:p>
        </p:txBody>
      </p:sp>
      <p:sp>
        <p:nvSpPr>
          <p:cNvPr id="18" name="Segnaposto contenuto 2"/>
          <p:cNvSpPr txBox="1">
            <a:spLocks/>
          </p:cNvSpPr>
          <p:nvPr/>
        </p:nvSpPr>
        <p:spPr>
          <a:xfrm>
            <a:off x="5508104" y="2492896"/>
            <a:ext cx="3456384" cy="504056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it-IT" sz="3200" dirty="0" smtClean="0">
                <a:solidFill>
                  <a:prstClr val="black"/>
                </a:solidFill>
              </a:rPr>
              <a:t>Consulenza specialistica 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9124" y="107400"/>
            <a:ext cx="1644773" cy="1305375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4427984" y="2701652"/>
            <a:ext cx="4621667" cy="396770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it-IT" b="1" dirty="0">
                <a:solidFill>
                  <a:schemeClr val="bg1"/>
                </a:solidFill>
              </a:rPr>
              <a:t>- </a:t>
            </a:r>
            <a:r>
              <a:rPr lang="it-IT" sz="2400" dirty="0">
                <a:solidFill>
                  <a:schemeClr val="bg1"/>
                </a:solidFill>
              </a:rPr>
              <a:t>oncologo</a:t>
            </a:r>
          </a:p>
          <a:p>
            <a:pPr lvl="0"/>
            <a:r>
              <a:rPr lang="it-IT" sz="2400" dirty="0">
                <a:solidFill>
                  <a:schemeClr val="bg1"/>
                </a:solidFill>
              </a:rPr>
              <a:t>- medico formato in cure palliative</a:t>
            </a:r>
          </a:p>
          <a:p>
            <a:pPr lvl="0"/>
            <a:r>
              <a:rPr lang="it-IT" sz="2400" dirty="0">
                <a:solidFill>
                  <a:schemeClr val="bg1"/>
                </a:solidFill>
              </a:rPr>
              <a:t>- algologo</a:t>
            </a:r>
          </a:p>
          <a:p>
            <a:pPr lvl="0"/>
            <a:r>
              <a:rPr lang="it-IT" sz="2400" dirty="0">
                <a:solidFill>
                  <a:schemeClr val="bg1"/>
                </a:solidFill>
              </a:rPr>
              <a:t>- chirurgo</a:t>
            </a:r>
          </a:p>
          <a:p>
            <a:pPr lvl="0"/>
            <a:r>
              <a:rPr lang="it-IT" sz="2400" dirty="0">
                <a:solidFill>
                  <a:schemeClr val="bg1"/>
                </a:solidFill>
              </a:rPr>
              <a:t>- medico di medicina generale</a:t>
            </a:r>
          </a:p>
          <a:p>
            <a:pPr lvl="0"/>
            <a:r>
              <a:rPr lang="it-IT" sz="2400" dirty="0">
                <a:solidFill>
                  <a:schemeClr val="bg1"/>
                </a:solidFill>
              </a:rPr>
              <a:t>- esperti di riabilitazione funzionale</a:t>
            </a:r>
          </a:p>
          <a:p>
            <a:pPr lvl="0"/>
            <a:r>
              <a:rPr lang="it-IT" sz="2400" dirty="0">
                <a:solidFill>
                  <a:schemeClr val="bg1"/>
                </a:solidFill>
              </a:rPr>
              <a:t>- dietologo – dietista</a:t>
            </a:r>
          </a:p>
          <a:p>
            <a:pPr lvl="0"/>
            <a:r>
              <a:rPr lang="it-IT" sz="2400" dirty="0">
                <a:solidFill>
                  <a:schemeClr val="bg1"/>
                </a:solidFill>
              </a:rPr>
              <a:t>- psicologo</a:t>
            </a:r>
          </a:p>
          <a:p>
            <a:pPr lvl="0"/>
            <a:r>
              <a:rPr lang="it-IT" sz="2400" dirty="0">
                <a:solidFill>
                  <a:schemeClr val="bg1"/>
                </a:solidFill>
              </a:rPr>
              <a:t>- infermiere</a:t>
            </a:r>
          </a:p>
        </p:txBody>
      </p:sp>
    </p:spTree>
    <p:extLst>
      <p:ext uri="{BB962C8B-B14F-4D97-AF65-F5344CB8AC3E}">
        <p14:creationId xmlns:p14="http://schemas.microsoft.com/office/powerpoint/2010/main" val="3947088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6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199" y="364952"/>
            <a:ext cx="4465447" cy="759792"/>
          </a:xfrm>
        </p:spPr>
        <p:txBody>
          <a:bodyPr/>
          <a:lstStyle/>
          <a:p>
            <a:r>
              <a:rPr lang="it-IT" dirty="0" smtClean="0">
                <a:solidFill>
                  <a:srgbClr val="002060"/>
                </a:solidFill>
                <a:effectLst/>
              </a:rPr>
              <a:t>Cosa ci manca ?</a:t>
            </a:r>
            <a:endParaRPr lang="it-IT" dirty="0">
              <a:solidFill>
                <a:srgbClr val="002060"/>
              </a:solidFill>
              <a:effectLst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4797152"/>
            <a:ext cx="8246533" cy="1800200"/>
          </a:xfrm>
        </p:spPr>
        <p:txBody>
          <a:bodyPr/>
          <a:lstStyle/>
          <a:p>
            <a:pPr marL="0" indent="0">
              <a:buNone/>
            </a:pPr>
            <a:r>
              <a:rPr lang="it-IT" sz="4000" dirty="0" smtClean="0">
                <a:solidFill>
                  <a:srgbClr val="002060"/>
                </a:solidFill>
                <a:effectLst/>
              </a:rPr>
              <a:t>Il territorio non va colonizzato</a:t>
            </a:r>
          </a:p>
          <a:p>
            <a:pPr marL="0" indent="0">
              <a:buNone/>
            </a:pPr>
            <a:r>
              <a:rPr lang="it-IT" sz="4000" dirty="0">
                <a:solidFill>
                  <a:srgbClr val="002060"/>
                </a:solidFill>
                <a:effectLst/>
              </a:rPr>
              <a:t>v</a:t>
            </a:r>
            <a:r>
              <a:rPr lang="it-IT" sz="4000" dirty="0" smtClean="0">
                <a:solidFill>
                  <a:srgbClr val="002060"/>
                </a:solidFill>
                <a:effectLst/>
              </a:rPr>
              <a:t>a ricostruito</a:t>
            </a:r>
            <a:endParaRPr lang="it-IT" sz="4000" dirty="0">
              <a:solidFill>
                <a:srgbClr val="002060"/>
              </a:solidFill>
              <a:effectLst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323528" y="2035779"/>
            <a:ext cx="4599119" cy="211330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 smtClean="0"/>
              <a:t>Spesso il circuito stesso</a:t>
            </a:r>
          </a:p>
          <a:p>
            <a:pPr algn="ctr"/>
            <a:r>
              <a:rPr lang="it-IT" sz="2400" dirty="0" smtClean="0"/>
              <a:t>Specialisti dislocati sul territorio</a:t>
            </a:r>
          </a:p>
          <a:p>
            <a:pPr algn="ctr"/>
            <a:r>
              <a:rPr lang="it-IT" sz="2400" dirty="0" smtClean="0"/>
              <a:t>Infermieri formati a domicilio</a:t>
            </a:r>
          </a:p>
          <a:p>
            <a:pPr algn="ctr"/>
            <a:r>
              <a:rPr lang="it-IT" sz="2400" dirty="0" smtClean="0"/>
              <a:t>Riabilitazione </a:t>
            </a:r>
          </a:p>
          <a:p>
            <a:pPr algn="ctr"/>
            <a:r>
              <a:rPr lang="it-IT" sz="2400" dirty="0" smtClean="0"/>
              <a:t>Precocità </a:t>
            </a:r>
            <a:endParaRPr lang="it-IT" sz="2400" dirty="0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8303" y="2327672"/>
            <a:ext cx="2086105" cy="2624714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0023" y="4246819"/>
            <a:ext cx="3446433" cy="2422541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9" y="1119928"/>
            <a:ext cx="4333138" cy="3893248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30023" y="196931"/>
            <a:ext cx="2794328" cy="1838848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23504" y="1492583"/>
            <a:ext cx="3736727" cy="5031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25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ceano">
  <a:themeElements>
    <a:clrScheme name="Oceano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o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ceano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o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o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o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o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o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o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o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3395</TotalTime>
  <Words>236</Words>
  <Application>Microsoft Office PowerPoint</Application>
  <PresentationFormat>Presentazione su schermo (4:3)</PresentationFormat>
  <Paragraphs>99</Paragraphs>
  <Slides>5</Slides>
  <Notes>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5</vt:i4>
      </vt:variant>
    </vt:vector>
  </HeadingPairs>
  <TitlesOfParts>
    <vt:vector size="11" baseType="lpstr">
      <vt:lpstr>Arial</vt:lpstr>
      <vt:lpstr>Calibri</vt:lpstr>
      <vt:lpstr>Tahoma</vt:lpstr>
      <vt:lpstr>Wingdings</vt:lpstr>
      <vt:lpstr>Oceano</vt:lpstr>
      <vt:lpstr>1_Tema di Office</vt:lpstr>
      <vt:lpstr>Il rientro a casa </vt:lpstr>
      <vt:lpstr>Il rientro a casa: priorità </vt:lpstr>
      <vt:lpstr>ANALISI DEI BISOGNI</vt:lpstr>
      <vt:lpstr>Risposte ai bisogni: RETE DI CURA</vt:lpstr>
      <vt:lpstr>Cosa ci manca 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User;Dott. Ghisleri</dc:creator>
  <cp:lastModifiedBy>Domenico</cp:lastModifiedBy>
  <cp:revision>573</cp:revision>
  <dcterms:created xsi:type="dcterms:W3CDTF">2015-01-06T10:00:44Z</dcterms:created>
  <dcterms:modified xsi:type="dcterms:W3CDTF">2016-05-28T04:50:52Z</dcterms:modified>
</cp:coreProperties>
</file>