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87B28-3575-4B34-81A9-9D089B927AD2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8CD0-DAE3-4E86-BF2F-9C3DC5C53E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31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7176" y="391931"/>
            <a:ext cx="5329859" cy="4019238"/>
          </a:xfrm>
          <a:ln/>
        </p:spPr>
      </p:sp>
      <p:sp>
        <p:nvSpPr>
          <p:cNvPr id="347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2" y="4651636"/>
            <a:ext cx="5027025" cy="3850598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456440"/>
            <a:fld id="{26D83559-7A4C-4991-8DB7-03AB1801C773}" type="slidenum">
              <a:rPr lang="it-IT" sz="1200">
                <a:solidFill>
                  <a:prstClr val="black"/>
                </a:solidFill>
              </a:rPr>
              <a:pPr algn="r" defTabSz="456440"/>
              <a:t>6</a:t>
            </a:fld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3C7-0BD6-43A0-9A68-CF62126D9C30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D85-3724-4EEC-AE8E-D90A1EB21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68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3C7-0BD6-43A0-9A68-CF62126D9C30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D85-3724-4EEC-AE8E-D90A1EB21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16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3C7-0BD6-43A0-9A68-CF62126D9C30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D85-3724-4EEC-AE8E-D90A1EB21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1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3C7-0BD6-43A0-9A68-CF62126D9C30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D85-3724-4EEC-AE8E-D90A1EB21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01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3C7-0BD6-43A0-9A68-CF62126D9C30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D85-3724-4EEC-AE8E-D90A1EB21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77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3C7-0BD6-43A0-9A68-CF62126D9C30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D85-3724-4EEC-AE8E-D90A1EB21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76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3C7-0BD6-43A0-9A68-CF62126D9C30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D85-3724-4EEC-AE8E-D90A1EB21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02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3C7-0BD6-43A0-9A68-CF62126D9C30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D85-3724-4EEC-AE8E-D90A1EB21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0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3C7-0BD6-43A0-9A68-CF62126D9C30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D85-3724-4EEC-AE8E-D90A1EB21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50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3C7-0BD6-43A0-9A68-CF62126D9C30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D85-3724-4EEC-AE8E-D90A1EB21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20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3C7-0BD6-43A0-9A68-CF62126D9C30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D85-3724-4EEC-AE8E-D90A1EB21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39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43C7-0BD6-43A0-9A68-CF62126D9C30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EED85-3724-4EEC-AE8E-D90A1EB21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95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304800"/>
            <a:ext cx="4572000" cy="727075"/>
            <a:chOff x="1104" y="96"/>
            <a:chExt cx="3390" cy="698"/>
          </a:xfrm>
        </p:grpSpPr>
        <p:pic>
          <p:nvPicPr>
            <p:cNvPr id="346115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96"/>
              <a:ext cx="3390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6116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9" y="624"/>
              <a:ext cx="159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6114" name="Text Box 8"/>
          <p:cNvSpPr txBox="1">
            <a:spLocks noChangeArrowheads="1"/>
          </p:cNvSpPr>
          <p:nvPr/>
        </p:nvSpPr>
        <p:spPr bwMode="auto">
          <a:xfrm>
            <a:off x="1295400" y="3200400"/>
            <a:ext cx="6629400" cy="2503488"/>
          </a:xfrm>
          <a:prstGeom prst="rect">
            <a:avLst/>
          </a:prstGeo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3200" b="1">
                <a:solidFill>
                  <a:srgbClr val="FFFF00"/>
                </a:solidFill>
                <a:latin typeface="Comic Sans MS" pitchFamily="66" charset="0"/>
              </a:rPr>
              <a:t>40 tumori primitivi del polmone</a:t>
            </a:r>
          </a:p>
          <a:p>
            <a:pPr algn="ctr" defTabSz="914400">
              <a:spcBef>
                <a:spcPct val="50000"/>
              </a:spcBef>
            </a:pPr>
            <a:endParaRPr lang="it-IT" sz="2800" b="1">
              <a:solidFill>
                <a:srgbClr val="FFFFFF"/>
              </a:solidFill>
              <a:latin typeface="Comic Sans MS" pitchFamily="66" charset="0"/>
            </a:endParaRP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it-IT" sz="2800" b="1">
                <a:solidFill>
                  <a:srgbClr val="FFFFFF"/>
                </a:solidFill>
                <a:latin typeface="Comic Sans MS" pitchFamily="66" charset="0"/>
              </a:rPr>
              <a:t>2.6% dei 1520 partecipanti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it-IT" sz="2800" b="1">
                <a:solidFill>
                  <a:srgbClr val="FFFFFF"/>
                </a:solidFill>
                <a:latin typeface="Comic Sans MS" pitchFamily="66" charset="0"/>
              </a:rPr>
              <a:t>1.4% dei 2832 noduli</a:t>
            </a:r>
            <a:endParaRPr lang="en-GB" sz="2800" b="1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10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1/1000 </a:t>
            </a:r>
            <a:r>
              <a:rPr lang="it-IT" dirty="0" err="1" smtClean="0"/>
              <a:t>Rx</a:t>
            </a:r>
            <a:r>
              <a:rPr lang="it-IT" dirty="0" smtClean="0"/>
              <a:t> torace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err="1" smtClean="0"/>
              <a:t>Rx</a:t>
            </a:r>
            <a:r>
              <a:rPr lang="it-IT" dirty="0" smtClean="0"/>
              <a:t> torace non «vede» il 20% dei noduli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Se nodulo all’</a:t>
            </a:r>
            <a:r>
              <a:rPr lang="it-IT" dirty="0" err="1" smtClean="0"/>
              <a:t>Rx</a:t>
            </a:r>
            <a:r>
              <a:rPr lang="it-IT" dirty="0" smtClean="0"/>
              <a:t> torace : TC indicata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dirty="0" smtClean="0">
                <a:solidFill>
                  <a:prstClr val="black"/>
                </a:solidFill>
              </a:rPr>
              <a:t>Nodulo polmonare solitario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/>
          <a:srcRect l="3175" t="18615" r="3175"/>
          <a:stretch/>
        </p:blipFill>
        <p:spPr bwMode="auto">
          <a:xfrm>
            <a:off x="0" y="1122744"/>
            <a:ext cx="9144000" cy="496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0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dirty="0" smtClean="0">
                <a:solidFill>
                  <a:prstClr val="black"/>
                </a:solidFill>
              </a:rPr>
              <a:t>TC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90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it-IT" dirty="0"/>
              <a:t>però molti falsi positivi e qualche falso negativo:</a:t>
            </a:r>
          </a:p>
          <a:p>
            <a:r>
              <a:rPr lang="it-IT" dirty="0" smtClean="0"/>
              <a:t> per problemi di tecnica-negli </a:t>
            </a:r>
            <a:r>
              <a:rPr lang="it-IT" dirty="0"/>
              <a:t>screening a bassa dose </a:t>
            </a:r>
          </a:p>
          <a:p>
            <a:r>
              <a:rPr lang="it-IT" dirty="0" smtClean="0"/>
              <a:t>«iatrogeno»-radiologo </a:t>
            </a:r>
            <a:r>
              <a:rPr lang="it-IT" dirty="0"/>
              <a:t>dipendente</a:t>
            </a:r>
          </a:p>
        </p:txBody>
      </p:sp>
    </p:spTree>
    <p:extLst>
      <p:ext uri="{BB962C8B-B14F-4D97-AF65-F5344CB8AC3E}">
        <p14:creationId xmlns:p14="http://schemas.microsoft.com/office/powerpoint/2010/main" val="8216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dirty="0" smtClean="0">
                <a:solidFill>
                  <a:prstClr val="black"/>
                </a:solidFill>
              </a:rPr>
              <a:t>Criteri TC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27635" y="1066564"/>
            <a:ext cx="8229600" cy="29484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it-IT" dirty="0" smtClean="0"/>
              <a:t>Maligno o benigno?</a:t>
            </a:r>
          </a:p>
          <a:p>
            <a:pPr marL="0" indent="0">
              <a:buNone/>
            </a:pPr>
            <a:r>
              <a:rPr lang="it-IT" dirty="0" smtClean="0"/>
              <a:t>Dimensioni/Forma/ morfologia/composizione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DIMENSIONI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265610"/>
              </p:ext>
            </p:extLst>
          </p:nvPr>
        </p:nvGraphicFramePr>
        <p:xfrm>
          <a:off x="1676400" y="2938524"/>
          <a:ext cx="60960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62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&lt;5mm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5-10mm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1-2cm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2-3cm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0-1%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6-28%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41-64%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67/82%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4375230" y="4003287"/>
            <a:ext cx="3194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Wahidi</a:t>
            </a:r>
            <a:r>
              <a:rPr lang="it-IT" dirty="0" smtClean="0">
                <a:solidFill>
                  <a:prstClr val="black"/>
                </a:solidFill>
              </a:rPr>
              <a:t>-MM et al; </a:t>
            </a:r>
            <a:r>
              <a:rPr lang="it-IT" dirty="0" err="1" smtClean="0">
                <a:solidFill>
                  <a:prstClr val="black"/>
                </a:solidFill>
              </a:rPr>
              <a:t>Chest</a:t>
            </a:r>
            <a:r>
              <a:rPr lang="it-IT" dirty="0" smtClean="0">
                <a:solidFill>
                  <a:prstClr val="black"/>
                </a:solidFill>
              </a:rPr>
              <a:t> 2007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dirty="0" smtClean="0">
                <a:solidFill>
                  <a:prstClr val="black"/>
                </a:solidFill>
              </a:rPr>
              <a:t>Criteri TC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27635" y="1344997"/>
            <a:ext cx="8219679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b="1" dirty="0" smtClean="0"/>
              <a:t>Forma e composizione </a:t>
            </a:r>
          </a:p>
          <a:p>
            <a:pPr marL="0" indent="0">
              <a:buNone/>
            </a:pPr>
            <a:r>
              <a:rPr lang="it-IT" sz="2800" dirty="0" smtClean="0"/>
              <a:t>SOLIDI, GROUND GLASS E PARZIALMENTE SOLIDI</a:t>
            </a:r>
          </a:p>
          <a:p>
            <a:pPr marL="0" indent="0">
              <a:buNone/>
            </a:pPr>
            <a:r>
              <a:rPr lang="it-IT" sz="2800" dirty="0" smtClean="0"/>
              <a:t> in ordine di crescente rischio di malignità</a:t>
            </a:r>
          </a:p>
          <a:p>
            <a:pPr marL="0" indent="0">
              <a:buNone/>
            </a:pPr>
            <a:r>
              <a:rPr lang="it-IT" sz="2800" dirty="0"/>
              <a:t>Rotondeggianti, Margini </a:t>
            </a:r>
            <a:r>
              <a:rPr lang="it-IT" sz="2800" dirty="0" err="1"/>
              <a:t>spiculati</a:t>
            </a:r>
            <a:r>
              <a:rPr lang="it-IT" sz="2800" dirty="0"/>
              <a:t> &gt;&gt;&gt;&gt;maligni</a:t>
            </a:r>
          </a:p>
          <a:p>
            <a:pPr marL="0" indent="0">
              <a:buNone/>
            </a:pPr>
            <a:r>
              <a:rPr lang="it-IT" sz="2800" dirty="0"/>
              <a:t>Ovalari, margini lisci, calcificazioni&gt;&gt;&gt;&gt;benigni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 smtClean="0"/>
              <a:t>Come se la cava il Radiologo? VPP=85%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7" y="3924297"/>
            <a:ext cx="24812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576763" y="5149629"/>
            <a:ext cx="1824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Metastasi da osteosarcoma</a:t>
            </a:r>
            <a:endParaRPr lang="it-IT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>
                <a:solidFill>
                  <a:schemeClr val="bg1"/>
                </a:solidFill>
              </a:rPr>
              <a:t>Indicativi ma non patognomonici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0" y="1667327"/>
            <a:ext cx="2226617" cy="249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53" y="1629326"/>
            <a:ext cx="2373846" cy="253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076444" y="4540949"/>
            <a:ext cx="1285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prstClr val="white"/>
                </a:solidFill>
              </a:rPr>
              <a:t>adenoca</a:t>
            </a:r>
            <a:endParaRPr lang="it-IT" sz="2000" b="1" dirty="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728976" y="4387061"/>
            <a:ext cx="1769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prstClr val="white"/>
                </a:solidFill>
              </a:rPr>
              <a:t>polmonite lipidica</a:t>
            </a:r>
            <a:endParaRPr lang="it-IT" sz="2000" b="1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4" r="48534" b="1083"/>
          <a:stretch/>
        </p:blipFill>
        <p:spPr bwMode="auto">
          <a:xfrm>
            <a:off x="6051827" y="1629326"/>
            <a:ext cx="2264860" cy="289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6424938" y="4571120"/>
            <a:ext cx="1769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prstClr val="white"/>
                </a:solidFill>
              </a:rPr>
              <a:t>Nocardia</a:t>
            </a:r>
            <a:endParaRPr lang="it-IT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3334" r="3175"/>
          <a:stretch>
            <a:fillRect/>
          </a:stretch>
        </p:blipFill>
        <p:spPr bwMode="auto">
          <a:xfrm>
            <a:off x="44356" y="109558"/>
            <a:ext cx="9144000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21" y="2649889"/>
            <a:ext cx="3802585" cy="286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1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t="19309" r="25570" b="15476"/>
          <a:stretch/>
        </p:blipFill>
        <p:spPr bwMode="auto">
          <a:xfrm>
            <a:off x="578734" y="416690"/>
            <a:ext cx="7882360" cy="43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947476" y="4610385"/>
            <a:ext cx="2513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Ost</a:t>
            </a:r>
            <a:r>
              <a:rPr lang="it-IT" dirty="0" smtClean="0">
                <a:solidFill>
                  <a:prstClr val="black"/>
                </a:solidFill>
              </a:rPr>
              <a:t> NEJM 2003</a:t>
            </a:r>
            <a:endParaRPr lang="it-IT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2667000" y="2144486"/>
            <a:ext cx="284117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5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/>
          <a:srcRect l="51566" t="20511" r="5758" b="4756"/>
          <a:stretch/>
        </p:blipFill>
        <p:spPr bwMode="auto">
          <a:xfrm>
            <a:off x="2430681" y="979917"/>
            <a:ext cx="3622877" cy="396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868363" y="1685254"/>
            <a:ext cx="2083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caratterizzazione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868363" y="3793775"/>
            <a:ext cx="184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STADIAZIONE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401255" y="7631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3600" dirty="0" err="1" smtClean="0">
                <a:solidFill>
                  <a:srgbClr val="FFFFFF"/>
                </a:solidFill>
              </a:rPr>
              <a:t>Mdc</a:t>
            </a:r>
            <a:r>
              <a:rPr lang="it-IT" sz="3600" dirty="0" smtClean="0">
                <a:solidFill>
                  <a:srgbClr val="FFFFFF"/>
                </a:solidFill>
              </a:rPr>
              <a:t> e TC</a:t>
            </a:r>
            <a:endParaRPr lang="it-IT" sz="3600" dirty="0">
              <a:solidFill>
                <a:srgbClr val="FFFFFF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32135" y="4984648"/>
            <a:ext cx="7996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FFFFFF"/>
                </a:solidFill>
              </a:rPr>
              <a:t>Per la caratterizzazione la valutazione </a:t>
            </a:r>
            <a:r>
              <a:rPr lang="it-IT" sz="2400" dirty="0" err="1" smtClean="0">
                <a:solidFill>
                  <a:srgbClr val="FFFFFF"/>
                </a:solidFill>
              </a:rPr>
              <a:t>dell’enhancement</a:t>
            </a:r>
            <a:r>
              <a:rPr lang="it-IT" sz="2400" dirty="0" smtClean="0">
                <a:solidFill>
                  <a:srgbClr val="FFFFFF"/>
                </a:solidFill>
              </a:rPr>
              <a:t> non è semplice, è operatore dipendente e non vi è evidenza in letteratura della variabilità </a:t>
            </a:r>
            <a:r>
              <a:rPr lang="it-IT" sz="2400" dirty="0" err="1" smtClean="0">
                <a:solidFill>
                  <a:srgbClr val="FFFFFF"/>
                </a:solidFill>
              </a:rPr>
              <a:t>interoperatore</a:t>
            </a:r>
            <a:endParaRPr lang="it-IT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l="36590" t="14457" r="3125"/>
          <a:stretch/>
        </p:blipFill>
        <p:spPr bwMode="auto">
          <a:xfrm>
            <a:off x="4147593" y="2008344"/>
            <a:ext cx="4746035" cy="420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0" y="1021296"/>
            <a:ext cx="6711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 smtClean="0">
              <a:solidFill>
                <a:srgbClr val="FFFFFF"/>
              </a:solidFill>
            </a:endParaRPr>
          </a:p>
          <a:p>
            <a:r>
              <a:rPr lang="it-IT" sz="2400" dirty="0" smtClean="0">
                <a:solidFill>
                  <a:srgbClr val="FFFFFF"/>
                </a:solidFill>
              </a:rPr>
              <a:t>Un aumento del 26% del volume indica un raddoppio del nodulo</a:t>
            </a:r>
          </a:p>
          <a:p>
            <a:endParaRPr lang="it-IT" sz="2400" dirty="0">
              <a:solidFill>
                <a:srgbClr val="FFFFFF"/>
              </a:solidFill>
            </a:endParaRPr>
          </a:p>
          <a:p>
            <a:r>
              <a:rPr lang="it-IT" sz="2400" dirty="0" smtClean="0">
                <a:solidFill>
                  <a:srgbClr val="FFFFFF"/>
                </a:solidFill>
              </a:rPr>
              <a:t>VDT </a:t>
            </a:r>
          </a:p>
          <a:p>
            <a:endParaRPr lang="it-IT" sz="2400" dirty="0" smtClean="0">
              <a:solidFill>
                <a:srgbClr val="FFFFFF"/>
              </a:solidFill>
            </a:endParaRPr>
          </a:p>
          <a:p>
            <a:r>
              <a:rPr lang="it-IT" sz="2400" dirty="0" smtClean="0">
                <a:solidFill>
                  <a:srgbClr val="FFFFFF"/>
                </a:solidFill>
              </a:rPr>
              <a:t>Misurazioni manuali</a:t>
            </a:r>
          </a:p>
          <a:p>
            <a:r>
              <a:rPr lang="it-IT" sz="2400" dirty="0" smtClean="0">
                <a:solidFill>
                  <a:srgbClr val="FFFFFF"/>
                </a:solidFill>
              </a:rPr>
              <a:t>Misurazioni con sistemi </a:t>
            </a:r>
            <a:r>
              <a:rPr lang="it-IT" sz="2400" dirty="0" err="1" smtClean="0">
                <a:solidFill>
                  <a:srgbClr val="FFFFFF"/>
                </a:solidFill>
              </a:rPr>
              <a:t>cad</a:t>
            </a:r>
            <a:endParaRPr lang="it-IT" sz="2400" dirty="0" smtClean="0">
              <a:solidFill>
                <a:srgbClr val="FFFFFF"/>
              </a:solidFill>
            </a:endParaRPr>
          </a:p>
          <a:p>
            <a:endParaRPr lang="it-IT" sz="2400" dirty="0">
              <a:solidFill>
                <a:srgbClr val="FFFFFF"/>
              </a:solidFill>
            </a:endParaRPr>
          </a:p>
          <a:p>
            <a:endParaRPr lang="it-IT" sz="2400" dirty="0">
              <a:solidFill>
                <a:srgbClr val="FFFFF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64326" y="338237"/>
            <a:ext cx="4404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FFFF"/>
                </a:solidFill>
              </a:rPr>
              <a:t>FOLLOW UP = CRESCITA</a:t>
            </a:r>
          </a:p>
        </p:txBody>
      </p:sp>
    </p:spTree>
    <p:extLst>
      <p:ext uri="{BB962C8B-B14F-4D97-AF65-F5344CB8AC3E}">
        <p14:creationId xmlns:p14="http://schemas.microsoft.com/office/powerpoint/2010/main" val="26133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rgbClr val="3333CC"/>
                </a:solidFill>
                <a:ea typeface="ＭＳ Ｐゴシック" pitchFamily="34" charset="-128"/>
              </a:rPr>
              <a:t>RUOLO DELLO SPECIALISTA CLINICO</a:t>
            </a:r>
          </a:p>
        </p:txBody>
      </p:sp>
      <p:sp>
        <p:nvSpPr>
          <p:cNvPr id="348162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5473700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Clr>
                <a:srgbClr val="FFFFFF"/>
              </a:buClr>
              <a:buSzPct val="150000"/>
              <a:buFont typeface="Wingdings" pitchFamily="2" charset="2"/>
              <a:buChar char="§"/>
            </a:pPr>
            <a:r>
              <a:rPr lang="it-IT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Illustrare al paziente il percorso diagnostico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FFFF"/>
              </a:buClr>
              <a:buSzPct val="150000"/>
              <a:buFont typeface="Wingdings" pitchFamily="2" charset="2"/>
              <a:buNone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  da compiere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FFFF"/>
              </a:buClr>
              <a:buSzPct val="150000"/>
              <a:buFont typeface="Wingdings" pitchFamily="2" charset="2"/>
              <a:buChar char="§"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Tipizzazione del nodulo:</a:t>
            </a:r>
          </a:p>
          <a:p>
            <a:pPr lvl="2">
              <a:lnSpc>
                <a:spcPct val="13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ü"/>
            </a:pPr>
            <a:r>
              <a:rPr lang="it-IT" sz="1600">
                <a:solidFill>
                  <a:srgbClr val="000000"/>
                </a:solidFill>
                <a:ea typeface="ＭＳ Ｐゴシック" pitchFamily="34" charset="-128"/>
              </a:rPr>
              <a:t> Broncoscopia?</a:t>
            </a:r>
          </a:p>
          <a:p>
            <a:pPr lvl="2">
              <a:lnSpc>
                <a:spcPct val="13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ü"/>
            </a:pPr>
            <a:r>
              <a:rPr lang="it-IT" sz="1600">
                <a:solidFill>
                  <a:srgbClr val="000000"/>
                </a:solidFill>
                <a:ea typeface="ＭＳ Ｐゴシック" pitchFamily="34" charset="-128"/>
              </a:rPr>
              <a:t> Agoaspirato polmonare?</a:t>
            </a:r>
          </a:p>
          <a:p>
            <a:pPr lvl="2">
              <a:lnSpc>
                <a:spcPct val="13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ü"/>
            </a:pPr>
            <a:r>
              <a:rPr lang="it-IT" sz="1600">
                <a:solidFill>
                  <a:srgbClr val="000000"/>
                </a:solidFill>
                <a:ea typeface="ＭＳ Ｐゴシック" pitchFamily="34" charset="-128"/>
              </a:rPr>
              <a:t> Nessuno dei due?</a:t>
            </a:r>
            <a:r>
              <a:rPr lang="it-IT">
                <a:solidFill>
                  <a:srgbClr val="000000"/>
                </a:solidFill>
                <a:ea typeface="ＭＳ Ｐゴシック" pitchFamily="34" charset="-128"/>
              </a:rPr>
              <a:t>        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FFFF"/>
              </a:buClr>
              <a:buSzPct val="150000"/>
              <a:buFont typeface="Wingdings" pitchFamily="2" charset="2"/>
              <a:buChar char="§"/>
            </a:pPr>
            <a:r>
              <a:rPr lang="it-IT" sz="200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Valutazione delle comorbidità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FFFF"/>
              </a:buClr>
              <a:buSzPct val="150000"/>
              <a:buFont typeface="Wingdings" pitchFamily="2" charset="2"/>
              <a:buChar char="§"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Valutazione funzionale respiratoria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FFFF"/>
              </a:buClr>
              <a:buSzPct val="150000"/>
              <a:buFont typeface="Wingdings" pitchFamily="2" charset="2"/>
              <a:buChar char="§"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Valutazione congiunta con lo specialista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FFFF"/>
              </a:buClr>
              <a:buSzPct val="150000"/>
              <a:buFont typeface="Wingdings" pitchFamily="2" charset="2"/>
              <a:buNone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   dell</a:t>
            </a:r>
            <a:r>
              <a:rPr lang="ja-JP" altLang="it-IT" b="1">
                <a:solidFill>
                  <a:srgbClr val="000000"/>
                </a:solidFill>
                <a:ea typeface="ＭＳ Ｐゴシック" pitchFamily="34" charset="-128"/>
              </a:rPr>
              <a:t>’</a:t>
            </a:r>
            <a:r>
              <a:rPr lang="it-IT" altLang="ja-JP" b="1">
                <a:solidFill>
                  <a:srgbClr val="000000"/>
                </a:solidFill>
                <a:ea typeface="ＭＳ Ｐゴシック" pitchFamily="34" charset="-128"/>
              </a:rPr>
              <a:t>imaging, il chirurgo toracico, il radio-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FFFF"/>
              </a:buClr>
              <a:buSzPct val="150000"/>
              <a:buFont typeface="Wingdings" pitchFamily="2" charset="2"/>
              <a:buNone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   terapista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FFFF"/>
              </a:buClr>
              <a:buSzPct val="150000"/>
              <a:buFont typeface="Wingdings" pitchFamily="2" charset="2"/>
              <a:buChar char="§"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Follow up</a:t>
            </a:r>
          </a:p>
        </p:txBody>
      </p:sp>
      <p:pic>
        <p:nvPicPr>
          <p:cNvPr id="348163" name="Picture 6" descr="carlinodulo2"/>
          <p:cNvPicPr>
            <a:picLocks noChangeAspect="1" noChangeArrowheads="1"/>
          </p:cNvPicPr>
          <p:nvPr/>
        </p:nvPicPr>
        <p:blipFill>
          <a:blip r:embed="rId2"/>
          <a:srcRect t="4967" r="52808"/>
          <a:stretch>
            <a:fillRect/>
          </a:stretch>
        </p:blipFill>
        <p:spPr bwMode="auto">
          <a:xfrm>
            <a:off x="5580063" y="1125538"/>
            <a:ext cx="3211512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796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7038" y="215753"/>
            <a:ext cx="84823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FFFFFF"/>
                </a:solidFill>
              </a:rPr>
              <a:t>Ma…..</a:t>
            </a:r>
          </a:p>
          <a:p>
            <a:endParaRPr lang="it-IT" sz="2400" dirty="0" smtClean="0">
              <a:solidFill>
                <a:srgbClr val="FFFF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FFFF"/>
                </a:solidFill>
              </a:rPr>
              <a:t>Misurazioni manuali alta variabilità intra/inter operatore 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400" dirty="0" smtClean="0">
              <a:solidFill>
                <a:srgbClr val="FFFF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FFFF"/>
                </a:solidFill>
              </a:rPr>
              <a:t>Misurazioni con sistemi CAD: pochi dati in letteratura sulla variabilità software diversi!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400" dirty="0" smtClean="0">
              <a:solidFill>
                <a:srgbClr val="FFFF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FFFF"/>
                </a:solidFill>
              </a:rPr>
              <a:t>La crescita non è lineare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400" dirty="0" smtClean="0">
              <a:solidFill>
                <a:srgbClr val="FFFF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FFFF"/>
                </a:solidFill>
              </a:rPr>
              <a:t>2 anni di stabilità non bastano! 3-4anni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400" dirty="0">
              <a:solidFill>
                <a:srgbClr val="FFFF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FFFF"/>
                </a:solidFill>
              </a:rPr>
              <a:t>Qualche benigno cresce: </a:t>
            </a:r>
            <a:r>
              <a:rPr lang="it-IT" sz="2400" dirty="0" err="1" smtClean="0">
                <a:solidFill>
                  <a:srgbClr val="FFFFFF"/>
                </a:solidFill>
              </a:rPr>
              <a:t>amartoma</a:t>
            </a:r>
            <a:endParaRPr lang="it-IT" sz="2400" dirty="0" smtClean="0">
              <a:solidFill>
                <a:srgbClr val="FFFFFF"/>
              </a:solidFill>
            </a:endParaRPr>
          </a:p>
          <a:p>
            <a:endParaRPr lang="it-IT" sz="2400" dirty="0" smtClean="0">
              <a:solidFill>
                <a:srgbClr val="FFFF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FFFF"/>
                </a:solidFill>
              </a:rPr>
              <a:t>Non </a:t>
            </a:r>
            <a:r>
              <a:rPr lang="it-IT" sz="2400" dirty="0">
                <a:solidFill>
                  <a:srgbClr val="FFFFFF"/>
                </a:solidFill>
              </a:rPr>
              <a:t>si sa bene quando devo smettere di </a:t>
            </a:r>
            <a:r>
              <a:rPr lang="it-IT" sz="2400" dirty="0" smtClean="0">
                <a:solidFill>
                  <a:srgbClr val="FFFFFF"/>
                </a:solidFill>
              </a:rPr>
              <a:t>controllarlo</a:t>
            </a:r>
            <a:endParaRPr lang="it-IT" sz="2400" dirty="0">
              <a:solidFill>
                <a:srgbClr val="FFFFFF"/>
              </a:solidFill>
            </a:endParaRPr>
          </a:p>
          <a:p>
            <a:endParaRPr lang="it-IT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Text Box 4"/>
          <p:cNvSpPr txBox="1">
            <a:spLocks noChangeArrowheads="1"/>
          </p:cNvSpPr>
          <p:nvPr/>
        </p:nvSpPr>
        <p:spPr bwMode="auto">
          <a:xfrm>
            <a:off x="0" y="3889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rgbClr val="3333CC"/>
                </a:solidFill>
                <a:ea typeface="ＭＳ Ｐゴシック" pitchFamily="34" charset="-128"/>
              </a:rPr>
              <a:t>TIPIZZAZIONE DEL NODULO</a:t>
            </a:r>
          </a:p>
        </p:txBody>
      </p:sp>
      <p:sp>
        <p:nvSpPr>
          <p:cNvPr id="349186" name="Text Box 5"/>
          <p:cNvSpPr txBox="1">
            <a:spLocks noChangeArrowheads="1"/>
          </p:cNvSpPr>
          <p:nvPr/>
        </p:nvSpPr>
        <p:spPr bwMode="auto">
          <a:xfrm>
            <a:off x="179388" y="1819275"/>
            <a:ext cx="467995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it-IT" sz="2000" b="1">
                <a:solidFill>
                  <a:srgbClr val="000000"/>
                </a:solidFill>
                <a:ea typeface="ＭＳ Ｐゴシック" pitchFamily="34" charset="-128"/>
              </a:rPr>
              <a:t> Sede del nodulo,</a:t>
            </a:r>
          </a:p>
          <a:p>
            <a:pPr>
              <a:lnSpc>
                <a:spcPct val="14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it-IT" sz="2000" b="1">
                <a:solidFill>
                  <a:srgbClr val="000000"/>
                </a:solidFill>
                <a:ea typeface="ＭＳ Ｐゴシック" pitchFamily="34" charset="-128"/>
              </a:rPr>
              <a:t> Dimensioni,</a:t>
            </a:r>
          </a:p>
          <a:p>
            <a:pPr>
              <a:lnSpc>
                <a:spcPct val="14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it-IT" sz="2000" b="1">
                <a:solidFill>
                  <a:srgbClr val="000000"/>
                </a:solidFill>
                <a:ea typeface="ＭＳ Ｐゴシック" pitchFamily="34" charset="-128"/>
              </a:rPr>
              <a:t> Presenza di bronco di </a:t>
            </a:r>
            <a:r>
              <a:rPr lang="ja-JP" altLang="it-IT" sz="2000" b="1">
                <a:solidFill>
                  <a:srgbClr val="000000"/>
                </a:solidFill>
                <a:ea typeface="ＭＳ Ｐゴシック" pitchFamily="34" charset="-128"/>
              </a:rPr>
              <a:t>“</a:t>
            </a:r>
            <a:r>
              <a:rPr lang="it-IT" altLang="ja-JP" sz="2000" b="1">
                <a:solidFill>
                  <a:srgbClr val="000000"/>
                </a:solidFill>
                <a:ea typeface="ＭＳ Ｐゴシック" pitchFamily="34" charset="-128"/>
              </a:rPr>
              <a:t>accesso</a:t>
            </a:r>
            <a:r>
              <a:rPr lang="ja-JP" altLang="it-IT" sz="2000" b="1">
                <a:solidFill>
                  <a:srgbClr val="000000"/>
                </a:solidFill>
                <a:ea typeface="ＭＳ Ｐゴシック" pitchFamily="34" charset="-128"/>
              </a:rPr>
              <a:t>”</a:t>
            </a:r>
            <a:r>
              <a:rPr lang="it-IT" altLang="ja-JP" sz="2000" b="1">
                <a:solidFill>
                  <a:srgbClr val="000000"/>
                </a:solidFill>
                <a:ea typeface="ＭＳ Ｐゴシック" pitchFamily="34" charset="-128"/>
              </a:rPr>
              <a:t>,</a:t>
            </a:r>
          </a:p>
          <a:p>
            <a:pPr>
              <a:lnSpc>
                <a:spcPct val="14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it-IT" sz="2000" b="1">
                <a:solidFill>
                  <a:srgbClr val="000000"/>
                </a:solidFill>
                <a:ea typeface="ＭＳ Ｐゴシック" pitchFamily="34" charset="-128"/>
              </a:rPr>
              <a:t> Comorbidità respiratoria,</a:t>
            </a:r>
          </a:p>
          <a:p>
            <a:pPr>
              <a:lnSpc>
                <a:spcPct val="14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it-IT" sz="2000" b="1">
                <a:solidFill>
                  <a:srgbClr val="000000"/>
                </a:solidFill>
                <a:ea typeface="ＭＳ Ｐゴシック" pitchFamily="34" charset="-128"/>
              </a:rPr>
              <a:t> Collaborazione del paziente,</a:t>
            </a:r>
          </a:p>
          <a:p>
            <a:pPr>
              <a:lnSpc>
                <a:spcPct val="14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it-IT" sz="2000" b="1">
                <a:solidFill>
                  <a:srgbClr val="000000"/>
                </a:solidFill>
                <a:ea typeface="ＭＳ Ｐゴシック" pitchFamily="34" charset="-128"/>
              </a:rPr>
              <a:t> Esperienza dell</a:t>
            </a:r>
            <a:r>
              <a:rPr lang="ja-JP" altLang="it-IT" sz="2000" b="1">
                <a:solidFill>
                  <a:srgbClr val="000000"/>
                </a:solidFill>
                <a:ea typeface="ＭＳ Ｐゴシック" pitchFamily="34" charset="-128"/>
              </a:rPr>
              <a:t>’</a:t>
            </a:r>
            <a:r>
              <a:rPr lang="it-IT" altLang="ja-JP" sz="2000" b="1">
                <a:solidFill>
                  <a:srgbClr val="000000"/>
                </a:solidFill>
                <a:ea typeface="ＭＳ Ｐゴシック" pitchFamily="34" charset="-128"/>
              </a:rPr>
              <a:t>operatore,</a:t>
            </a:r>
          </a:p>
          <a:p>
            <a:pPr>
              <a:lnSpc>
                <a:spcPct val="14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it-IT" sz="2000" b="1">
                <a:solidFill>
                  <a:srgbClr val="000000"/>
                </a:solidFill>
                <a:ea typeface="ＭＳ Ｐゴシック" pitchFamily="34" charset="-128"/>
              </a:rPr>
              <a:t> Discrepanza tra TAC e PET.</a:t>
            </a:r>
          </a:p>
        </p:txBody>
      </p:sp>
      <p:pic>
        <p:nvPicPr>
          <p:cNvPr id="349187" name="Picture 7" descr="Gasparotti2"/>
          <p:cNvPicPr>
            <a:picLocks noChangeAspect="1" noChangeArrowheads="1"/>
          </p:cNvPicPr>
          <p:nvPr/>
        </p:nvPicPr>
        <p:blipFill>
          <a:blip r:embed="rId2"/>
          <a:srcRect t="5293" r="52238"/>
          <a:stretch>
            <a:fillRect/>
          </a:stretch>
        </p:blipFill>
        <p:spPr bwMode="auto">
          <a:xfrm>
            <a:off x="5364163" y="1196975"/>
            <a:ext cx="345598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575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Text Box 2"/>
          <p:cNvSpPr txBox="1">
            <a:spLocks noChangeArrowheads="1"/>
          </p:cNvSpPr>
          <p:nvPr/>
        </p:nvSpPr>
        <p:spPr bwMode="auto">
          <a:xfrm>
            <a:off x="457200" y="4445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3333CC"/>
                </a:solidFill>
                <a:ea typeface="ＭＳ Ｐゴシック" pitchFamily="34" charset="-128"/>
              </a:rPr>
              <a:t>RESA DIAGNOSTICA DELL</a:t>
            </a:r>
            <a:r>
              <a:rPr lang="ja-JP" altLang="it-IT" sz="2800" b="1">
                <a:solidFill>
                  <a:srgbClr val="3333CC"/>
                </a:solidFill>
                <a:ea typeface="ＭＳ Ｐゴシック" pitchFamily="34" charset="-128"/>
              </a:rPr>
              <a:t>’</a:t>
            </a:r>
            <a:r>
              <a:rPr lang="it-IT" altLang="ja-JP" sz="2800" b="1">
                <a:solidFill>
                  <a:srgbClr val="3333CC"/>
                </a:solidFill>
                <a:ea typeface="ＭＳ Ｐゴシック" pitchFamily="34" charset="-128"/>
              </a:rPr>
              <a:t> AGOASPIRATO POLMONARE TRANSPARIETALE</a:t>
            </a:r>
            <a:endParaRPr lang="it-IT" sz="2800" b="1">
              <a:solidFill>
                <a:srgbClr val="3333CC"/>
              </a:solidFill>
              <a:ea typeface="ＭＳ Ｐゴシック" pitchFamily="34" charset="-128"/>
            </a:endParaRPr>
          </a:p>
        </p:txBody>
      </p:sp>
      <p:pic>
        <p:nvPicPr>
          <p:cNvPr id="350210" name="Picture 5" descr="5"/>
          <p:cNvPicPr>
            <a:picLocks noChangeAspect="1" noChangeArrowheads="1"/>
          </p:cNvPicPr>
          <p:nvPr/>
        </p:nvPicPr>
        <p:blipFill>
          <a:blip r:embed="rId2"/>
          <a:srcRect l="14418" t="7689" r="9227" b="12303"/>
          <a:stretch>
            <a:fillRect/>
          </a:stretch>
        </p:blipFill>
        <p:spPr bwMode="auto">
          <a:xfrm>
            <a:off x="5724525" y="4005263"/>
            <a:ext cx="28067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1" name="Picture 9" descr="agobiop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27368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2" name="Picture 10" descr="agobiopsia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268413"/>
            <a:ext cx="2808288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3" name="Picture 11" descr="nodulo polmoare 2 biops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000500"/>
            <a:ext cx="27368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9781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Text Box 2"/>
          <p:cNvSpPr txBox="1">
            <a:spLocks noChangeArrowheads="1"/>
          </p:cNvSpPr>
          <p:nvPr/>
        </p:nvSpPr>
        <p:spPr bwMode="auto">
          <a:xfrm>
            <a:off x="468313" y="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3333CC"/>
                </a:solidFill>
                <a:ea typeface="ＭＳ Ｐゴシック" pitchFamily="34" charset="-128"/>
              </a:rPr>
              <a:t>RESA DIAGNOSTICA DELL</a:t>
            </a:r>
            <a:r>
              <a:rPr lang="ja-JP" altLang="it-IT" sz="2800" b="1">
                <a:solidFill>
                  <a:srgbClr val="3333CC"/>
                </a:solidFill>
                <a:ea typeface="ＭＳ Ｐゴシック" pitchFamily="34" charset="-128"/>
              </a:rPr>
              <a:t>’</a:t>
            </a:r>
            <a:r>
              <a:rPr lang="it-IT" altLang="ja-JP" sz="2800" b="1">
                <a:solidFill>
                  <a:srgbClr val="3333CC"/>
                </a:solidFill>
                <a:ea typeface="ＭＳ Ｐゴシック" pitchFamily="34" charset="-128"/>
              </a:rPr>
              <a:t> AGOASPIRATO POLMONARE TRANSPARIETALE</a:t>
            </a:r>
            <a:endParaRPr lang="it-IT" sz="2800" b="1">
              <a:solidFill>
                <a:srgbClr val="3333CC"/>
              </a:solidFill>
              <a:ea typeface="ＭＳ Ｐゴシック" pitchFamily="34" charset="-128"/>
            </a:endParaRPr>
          </a:p>
        </p:txBody>
      </p:sp>
      <p:sp>
        <p:nvSpPr>
          <p:cNvPr id="351234" name="Rectangle 3"/>
          <p:cNvSpPr>
            <a:spLocks noRot="1" noChangeArrowheads="1"/>
          </p:cNvSpPr>
          <p:nvPr/>
        </p:nvSpPr>
        <p:spPr bwMode="auto">
          <a:xfrm>
            <a:off x="15875" y="1970088"/>
            <a:ext cx="6356350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it-IT" sz="1600">
              <a:solidFill>
                <a:srgbClr val="FFFFFF"/>
              </a:solidFill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1600">
                <a:solidFill>
                  <a:srgbClr val="000000"/>
                </a:solidFill>
                <a:ea typeface="ＭＳ Ｐゴシック" pitchFamily="34" charset="-128"/>
              </a:rPr>
              <a:t>Esami eseguiti			      </a:t>
            </a:r>
            <a:r>
              <a:rPr lang="it-IT" b="1">
                <a:solidFill>
                  <a:srgbClr val="0000CC"/>
                </a:solidFill>
                <a:ea typeface="ＭＳ Ｐゴシック" pitchFamily="34" charset="-128"/>
              </a:rPr>
              <a:t>1432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1600">
                <a:solidFill>
                  <a:srgbClr val="000000"/>
                </a:solidFill>
                <a:ea typeface="ＭＳ Ｐゴシック" pitchFamily="34" charset="-128"/>
              </a:rPr>
              <a:t>caratteristiche nodulo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sz="1600">
                <a:solidFill>
                  <a:srgbClr val="000000"/>
                </a:solidFill>
                <a:ea typeface="ＭＳ Ｐゴシック" pitchFamily="34" charset="-128"/>
              </a:rPr>
              <a:t>Diametro  		                     </a:t>
            </a:r>
            <a:r>
              <a:rPr lang="it-IT" sz="1600" b="1">
                <a:solidFill>
                  <a:srgbClr val="000000"/>
                </a:solidFill>
                <a:ea typeface="ＭＳ Ｐゴシック" pitchFamily="34" charset="-128"/>
              </a:rPr>
              <a:t>0,5 cm &gt; </a:t>
            </a:r>
            <a:r>
              <a:rPr lang="en-US" sz="1600" b="1">
                <a:solidFill>
                  <a:srgbClr val="000000"/>
                </a:solidFill>
                <a:ea typeface="ＭＳ Ｐゴシック" pitchFamily="34" charset="-128"/>
              </a:rPr>
              <a:t>Ø</a:t>
            </a:r>
            <a:r>
              <a:rPr lang="it-IT" sz="1600" b="1">
                <a:solidFill>
                  <a:srgbClr val="000000"/>
                </a:solidFill>
                <a:ea typeface="ＭＳ Ｐゴシック" pitchFamily="34" charset="-128"/>
              </a:rPr>
              <a:t> &lt; 2 cm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sz="1600">
                <a:solidFill>
                  <a:srgbClr val="000000"/>
                </a:solidFill>
                <a:ea typeface="ＭＳ Ｐゴシック" pitchFamily="34" charset="-128"/>
              </a:rPr>
              <a:t>Posizione			     </a:t>
            </a:r>
            <a:r>
              <a:rPr lang="it-IT" sz="1600" b="1">
                <a:solidFill>
                  <a:srgbClr val="000000"/>
                </a:solidFill>
                <a:ea typeface="ＭＳ Ｐゴシック" pitchFamily="34" charset="-128"/>
              </a:rPr>
              <a:t>periferica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it-IT" sz="1600" b="1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1600">
                <a:solidFill>
                  <a:srgbClr val="000000"/>
                </a:solidFill>
                <a:ea typeface="ＭＳ Ｐゴシック" pitchFamily="34" charset="-128"/>
              </a:rPr>
              <a:t>Resa diagnostica :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1600">
                <a:solidFill>
                  <a:srgbClr val="000000"/>
                </a:solidFill>
                <a:ea typeface="ＭＳ Ｐゴシック" pitchFamily="34" charset="-128"/>
              </a:rPr>
              <a:t>Lesione sospetta neoplastica   </a:t>
            </a:r>
            <a:r>
              <a:rPr lang="it-IT" sz="1600" b="1">
                <a:solidFill>
                  <a:srgbClr val="000000"/>
                </a:solidFill>
                <a:ea typeface="ＭＳ Ｐゴシック" pitchFamily="34" charset="-128"/>
              </a:rPr>
              <a:t>92 %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1600">
                <a:solidFill>
                  <a:srgbClr val="000000"/>
                </a:solidFill>
                <a:ea typeface="ＭＳ Ｐゴシック" pitchFamily="34" charset="-128"/>
              </a:rPr>
              <a:t>Lesione benigna		    </a:t>
            </a:r>
            <a:r>
              <a:rPr lang="it-IT" sz="1600" b="1">
                <a:solidFill>
                  <a:srgbClr val="000000"/>
                </a:solidFill>
                <a:ea typeface="ＭＳ Ｐゴシック" pitchFamily="34" charset="-128"/>
              </a:rPr>
              <a:t>63%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it-IT" sz="160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1600">
                <a:solidFill>
                  <a:srgbClr val="000000"/>
                </a:solidFill>
                <a:ea typeface="ＭＳ Ｐゴシック" pitchFamily="34" charset="-128"/>
              </a:rPr>
              <a:t>Complicanze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sz="1600">
                <a:solidFill>
                  <a:srgbClr val="000000"/>
                </a:solidFill>
                <a:ea typeface="ＭＳ Ｐゴシック" pitchFamily="34" charset="-128"/>
              </a:rPr>
              <a:t>falda pnx 			    </a:t>
            </a:r>
            <a:r>
              <a:rPr lang="it-IT" sz="1600" b="1">
                <a:solidFill>
                  <a:srgbClr val="000000"/>
                </a:solidFill>
                <a:ea typeface="ＭＳ Ｐゴシック" pitchFamily="34" charset="-128"/>
              </a:rPr>
              <a:t>6% (solo 5 casi drenati)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sz="1600">
                <a:solidFill>
                  <a:srgbClr val="000000"/>
                </a:solidFill>
                <a:ea typeface="ＭＳ Ｐゴシック" pitchFamily="34" charset="-128"/>
              </a:rPr>
              <a:t>Pneumotorace tardivo (dopo 24 ore)</a:t>
            </a:r>
            <a:r>
              <a:rPr lang="it-IT" sz="1600" b="1">
                <a:solidFill>
                  <a:srgbClr val="000000"/>
                </a:solidFill>
                <a:ea typeface="ＭＳ Ｐゴシック" pitchFamily="34" charset="-128"/>
              </a:rPr>
              <a:t> 1 caso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sz="1600">
                <a:solidFill>
                  <a:srgbClr val="000000"/>
                </a:solidFill>
                <a:ea typeface="ＭＳ Ｐゴシック" pitchFamily="34" charset="-128"/>
              </a:rPr>
              <a:t>Piccolo ematoma perilesionale	    </a:t>
            </a:r>
            <a:r>
              <a:rPr lang="it-IT" sz="1600" b="1">
                <a:solidFill>
                  <a:srgbClr val="000000"/>
                </a:solidFill>
                <a:ea typeface="ＭＳ Ｐゴシック" pitchFamily="34" charset="-128"/>
              </a:rPr>
              <a:t>20%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sz="1600">
                <a:solidFill>
                  <a:srgbClr val="000000"/>
                </a:solidFill>
                <a:ea typeface="ＭＳ Ｐゴシック" pitchFamily="34" charset="-128"/>
              </a:rPr>
              <a:t>Emopericardio acuto 		    </a:t>
            </a:r>
            <a:r>
              <a:rPr lang="it-IT" sz="1600" b="1">
                <a:solidFill>
                  <a:srgbClr val="000000"/>
                </a:solidFill>
                <a:ea typeface="ＭＳ Ｐゴシック" pitchFamily="34" charset="-128"/>
              </a:rPr>
              <a:t>1 caso</a:t>
            </a:r>
          </a:p>
        </p:txBody>
      </p:sp>
      <p:pic>
        <p:nvPicPr>
          <p:cNvPr id="351235" name="Picture 5" descr="5"/>
          <p:cNvPicPr>
            <a:picLocks noChangeAspect="1" noChangeArrowheads="1"/>
          </p:cNvPicPr>
          <p:nvPr/>
        </p:nvPicPr>
        <p:blipFill>
          <a:blip r:embed="rId2"/>
          <a:srcRect l="14418" t="7689" r="9227" b="12303"/>
          <a:stretch>
            <a:fillRect/>
          </a:stretch>
        </p:blipFill>
        <p:spPr bwMode="auto">
          <a:xfrm>
            <a:off x="6588125" y="4365625"/>
            <a:ext cx="20161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6" name="Picture 5" descr="agobiop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989138"/>
            <a:ext cx="205105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9358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www.wired.com/images/article/full/2008/04/toshiba_ct_scanner_630p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55888"/>
            <a:ext cx="1530350" cy="1066800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508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3522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646488"/>
            <a:ext cx="1023938" cy="79216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22537" name="Picture 9" descr="http://erichenderson.org/store/images/classical_guitar-mus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113" y="4373563"/>
            <a:ext cx="801687" cy="7969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/>
        </p:spPr>
      </p:pic>
      <p:pic>
        <p:nvPicPr>
          <p:cNvPr id="16" name="Picture 21" descr="Rd6ProcessSlide"/>
          <p:cNvPicPr>
            <a:picLocks noChangeAspect="1" noChangeArrowheads="1"/>
          </p:cNvPicPr>
          <p:nvPr/>
        </p:nvPicPr>
        <p:blipFill>
          <a:blip r:embed="rId6"/>
          <a:srcRect l="72487" t="1744" r="2518" b="52766"/>
          <a:stretch>
            <a:fillRect/>
          </a:stretch>
        </p:blipFill>
        <p:spPr bwMode="auto">
          <a:xfrm>
            <a:off x="6629400" y="2655888"/>
            <a:ext cx="2286000" cy="1905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/>
        </p:spPr>
      </p:pic>
      <p:pic>
        <p:nvPicPr>
          <p:cNvPr id="17" name="Picture 16" descr="Hand w-Flexed LG.t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875088"/>
            <a:ext cx="1295400" cy="1031875"/>
          </a:xfrm>
          <a:prstGeom prst="rect">
            <a:avLst/>
          </a:prstGeom>
          <a:noFill/>
          <a:ln w="9525">
            <a:solidFill>
              <a:srgbClr val="005AC3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18" name="Picture 17" descr="Front BTY-017_clip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2655888"/>
            <a:ext cx="685800" cy="12033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/>
        </p:spPr>
      </p:pic>
      <p:pic>
        <p:nvPicPr>
          <p:cNvPr id="352263" name="Picture 19" descr="PRAS - Ball, Green.bmp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4484688"/>
            <a:ext cx="1768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64" name="TextBox 20"/>
          <p:cNvSpPr txBox="1">
            <a:spLocks noChangeArrowheads="1"/>
          </p:cNvSpPr>
          <p:nvPr/>
        </p:nvSpPr>
        <p:spPr bwMode="auto">
          <a:xfrm>
            <a:off x="107950" y="2130425"/>
            <a:ext cx="11064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FFFFFF"/>
                </a:solidFill>
                <a:ea typeface="ＭＳ Ｐゴシック" pitchFamily="34" charset="-128"/>
              </a:rPr>
              <a:t>CT-Scan</a:t>
            </a:r>
          </a:p>
        </p:txBody>
      </p:sp>
      <p:sp>
        <p:nvSpPr>
          <p:cNvPr id="352265" name="TextBox 21"/>
          <p:cNvSpPr txBox="1">
            <a:spLocks noChangeArrowheads="1"/>
          </p:cNvSpPr>
          <p:nvPr/>
        </p:nvSpPr>
        <p:spPr bwMode="auto">
          <a:xfrm>
            <a:off x="1143000" y="2122488"/>
            <a:ext cx="11969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FFFFFF"/>
                </a:solidFill>
                <a:ea typeface="ＭＳ Ｐゴシック" pitchFamily="34" charset="-128"/>
              </a:rPr>
              <a:t>DICOM CD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944563" y="2198687"/>
            <a:ext cx="228600" cy="15240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it-IT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52269" name="TextBox 23"/>
          <p:cNvSpPr txBox="1">
            <a:spLocks noChangeArrowheads="1"/>
          </p:cNvSpPr>
          <p:nvPr/>
        </p:nvSpPr>
        <p:spPr bwMode="auto">
          <a:xfrm>
            <a:off x="2555875" y="2122488"/>
            <a:ext cx="15589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FFFFFF"/>
                </a:solidFill>
                <a:ea typeface="ＭＳ Ｐゴシック" pitchFamily="34" charset="-128"/>
              </a:rPr>
              <a:t>Planning Software</a:t>
            </a:r>
          </a:p>
        </p:txBody>
      </p:sp>
      <p:sp>
        <p:nvSpPr>
          <p:cNvPr id="352270" name="TextBox 24"/>
          <p:cNvSpPr txBox="1">
            <a:spLocks noChangeArrowheads="1"/>
          </p:cNvSpPr>
          <p:nvPr/>
        </p:nvSpPr>
        <p:spPr bwMode="auto">
          <a:xfrm>
            <a:off x="4343400" y="2122488"/>
            <a:ext cx="1752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FFFFFF"/>
                </a:solidFill>
                <a:ea typeface="ＭＳ Ｐゴシック" pitchFamily="34" charset="-128"/>
              </a:rPr>
              <a:t>Planned Pathway File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086225" y="2198687"/>
            <a:ext cx="228600" cy="15240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it-IT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52274" name="TextBox 26"/>
          <p:cNvSpPr txBox="1">
            <a:spLocks noChangeArrowheads="1"/>
          </p:cNvSpPr>
          <p:nvPr/>
        </p:nvSpPr>
        <p:spPr bwMode="auto">
          <a:xfrm>
            <a:off x="6096000" y="2122488"/>
            <a:ext cx="9969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FFFFFF"/>
                </a:solidFill>
                <a:ea typeface="ＭＳ Ｐゴシック" pitchFamily="34" charset="-128"/>
              </a:rPr>
              <a:t>Navigation</a:t>
            </a:r>
          </a:p>
        </p:txBody>
      </p:sp>
      <p:sp>
        <p:nvSpPr>
          <p:cNvPr id="352275" name="TextBox 27"/>
          <p:cNvSpPr txBox="1">
            <a:spLocks noChangeArrowheads="1"/>
          </p:cNvSpPr>
          <p:nvPr/>
        </p:nvSpPr>
        <p:spPr bwMode="auto">
          <a:xfrm>
            <a:off x="7885113" y="2101850"/>
            <a:ext cx="9144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FFFFFF"/>
                </a:solidFill>
                <a:ea typeface="ＭＳ Ｐゴシック" pitchFamily="34" charset="-128"/>
              </a:rPr>
              <a:t>Biopsy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876301" y="3836987"/>
            <a:ext cx="3124200" cy="3175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56907" y="3836194"/>
            <a:ext cx="3124200" cy="158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7221538" y="2198687"/>
            <a:ext cx="228599" cy="15240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it-IT" smtClean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352281" name="Picture 27" descr="iLogic Laptop Screen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2200" y="2351088"/>
            <a:ext cx="26479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82" name="Picture 34" descr="Paige - views.bmp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779838"/>
            <a:ext cx="1981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83" name="Text Box 28"/>
          <p:cNvSpPr txBox="1">
            <a:spLocks noChangeArrowheads="1"/>
          </p:cNvSpPr>
          <p:nvPr/>
        </p:nvSpPr>
        <p:spPr bwMode="auto">
          <a:xfrm>
            <a:off x="179388" y="3079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rgbClr val="3333CC"/>
                </a:solidFill>
                <a:ea typeface="ＭＳ Ｐゴシック" pitchFamily="34" charset="-128"/>
              </a:rPr>
              <a:t>NAVIGAZIONE ELETTROMAGNETICA (ENB)</a:t>
            </a:r>
          </a:p>
        </p:txBody>
      </p:sp>
    </p:spTree>
    <p:extLst>
      <p:ext uri="{BB962C8B-B14F-4D97-AF65-F5344CB8AC3E}">
        <p14:creationId xmlns:p14="http://schemas.microsoft.com/office/powerpoint/2010/main" val="2057324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5" name="Picture 4" descr="inglese"/>
          <p:cNvPicPr>
            <a:picLocks noChangeAspect="1" noChangeArrowheads="1"/>
          </p:cNvPicPr>
          <p:nvPr/>
        </p:nvPicPr>
        <p:blipFill>
          <a:blip r:embed="rId2"/>
          <a:srcRect t="15749" b="16115"/>
          <a:stretch>
            <a:fillRect/>
          </a:stretch>
        </p:blipFill>
        <p:spPr bwMode="auto">
          <a:xfrm>
            <a:off x="3059113" y="0"/>
            <a:ext cx="30241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06" name="Picture 5" descr="Caso ing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043113"/>
            <a:ext cx="770413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659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5058" name="CasellaDiTesto 7"/>
          <p:cNvSpPr txBox="1">
            <a:spLocks noChangeArrowheads="1"/>
          </p:cNvSpPr>
          <p:nvPr/>
        </p:nvSpPr>
        <p:spPr bwMode="auto">
          <a:xfrm>
            <a:off x="0" y="21669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6000" b="1" dirty="0">
                <a:latin typeface="Arial Narrow" pitchFamily="34" charset="0"/>
              </a:rPr>
              <a:t>Ed ora al Radiologo...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61" name="CasellaDiTesto 10"/>
          <p:cNvSpPr txBox="1">
            <a:spLocks noChangeArrowheads="1"/>
          </p:cNvSpPr>
          <p:nvPr/>
        </p:nvSpPr>
        <p:spPr bwMode="auto">
          <a:xfrm>
            <a:off x="3025542" y="5140325"/>
            <a:ext cx="29897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i="1" dirty="0">
                <a:latin typeface="Arial Narrow" pitchFamily="34" charset="0"/>
              </a:rPr>
              <a:t>Dr. </a:t>
            </a:r>
            <a:r>
              <a:rPr lang="it-IT" sz="3200" i="1" dirty="0" smtClean="0">
                <a:latin typeface="Arial Narrow" pitchFamily="34" charset="0"/>
              </a:rPr>
              <a:t>Paolo </a:t>
            </a:r>
            <a:r>
              <a:rPr lang="it-IT" sz="3200" i="1" dirty="0" err="1" smtClean="0">
                <a:latin typeface="Arial Narrow" pitchFamily="34" charset="0"/>
              </a:rPr>
              <a:t>Cabassa</a:t>
            </a:r>
            <a:endParaRPr lang="it-IT" sz="3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Nodulo polmonare solitario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Quando un nodulo è un tumore?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NPS: almeno 50 DD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Non c’è una risposta semplice ad una domanda difficile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62" y="2434904"/>
            <a:ext cx="1846800" cy="221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5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Presentazione su schermo (4:3)</PresentationFormat>
  <Paragraphs>122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Nodulo polmonare solitario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Indicativi ma non patognomonici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2013-10-28T09:03:55Z</dcterms:created>
  <dcterms:modified xsi:type="dcterms:W3CDTF">2013-10-28T09:04:37Z</dcterms:modified>
</cp:coreProperties>
</file>