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E87B28-3575-4B34-81A9-9D089B927AD2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8F8CD0-DAE3-4E86-BF2F-9C3DC5C53E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8312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67176" y="391931"/>
            <a:ext cx="5329859" cy="4019238"/>
          </a:xfrm>
          <a:ln/>
        </p:spPr>
      </p:sp>
      <p:sp>
        <p:nvSpPr>
          <p:cNvPr id="3471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712" y="4651636"/>
            <a:ext cx="5027025" cy="3850598"/>
          </a:xfrm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1" name="Rectangle 7"/>
          <p:cNvSpPr txBox="1">
            <a:spLocks noGrp="1" noChangeArrowheads="1"/>
          </p:cNvSpPr>
          <p:nvPr/>
        </p:nvSpPr>
        <p:spPr bwMode="auto">
          <a:xfrm>
            <a:off x="3884027" y="8684926"/>
            <a:ext cx="2972421" cy="45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 anchor="b"/>
          <a:lstStyle/>
          <a:p>
            <a:pPr algn="r" defTabSz="456440"/>
            <a:fld id="{26D83559-7A4C-4991-8DB7-03AB1801C773}" type="slidenum">
              <a:rPr lang="it-IT" sz="1200">
                <a:solidFill>
                  <a:prstClr val="black"/>
                </a:solidFill>
              </a:rPr>
              <a:pPr algn="r" defTabSz="456440"/>
              <a:t>6</a:t>
            </a:fld>
            <a:endParaRPr lang="it-IT" sz="1200" dirty="0">
              <a:solidFill>
                <a:prstClr val="black"/>
              </a:solidFill>
            </a:endParaRPr>
          </a:p>
        </p:txBody>
      </p:sp>
      <p:sp>
        <p:nvSpPr>
          <p:cNvPr id="353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32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anchor="t"/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43C7-0BD6-43A0-9A68-CF62126D9C30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ED85-3724-4EEC-AE8E-D90A1EB21F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1684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43C7-0BD6-43A0-9A68-CF62126D9C30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ED85-3724-4EEC-AE8E-D90A1EB21F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9167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43C7-0BD6-43A0-9A68-CF62126D9C30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ED85-3724-4EEC-AE8E-D90A1EB21F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4151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43C7-0BD6-43A0-9A68-CF62126D9C30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ED85-3724-4EEC-AE8E-D90A1EB21F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5015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43C7-0BD6-43A0-9A68-CF62126D9C30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ED85-3724-4EEC-AE8E-D90A1EB21F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8775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43C7-0BD6-43A0-9A68-CF62126D9C30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ED85-3724-4EEC-AE8E-D90A1EB21F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8766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43C7-0BD6-43A0-9A68-CF62126D9C30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ED85-3724-4EEC-AE8E-D90A1EB21F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6025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43C7-0BD6-43A0-9A68-CF62126D9C30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ED85-3724-4EEC-AE8E-D90A1EB21F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5082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43C7-0BD6-43A0-9A68-CF62126D9C30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ED85-3724-4EEC-AE8E-D90A1EB21F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2502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43C7-0BD6-43A0-9A68-CF62126D9C30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ED85-3724-4EEC-AE8E-D90A1EB21F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9205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43C7-0BD6-43A0-9A68-CF62126D9C30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ED85-3724-4EEC-AE8E-D90A1EB21F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3390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F43C7-0BD6-43A0-9A68-CF62126D9C30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9EED85-3724-4EEC-AE8E-D90A1EB21F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5955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04800" y="304800"/>
            <a:ext cx="4572000" cy="727075"/>
            <a:chOff x="1104" y="96"/>
            <a:chExt cx="3390" cy="698"/>
          </a:xfrm>
        </p:grpSpPr>
        <p:pic>
          <p:nvPicPr>
            <p:cNvPr id="346115" name="Picture 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104" y="96"/>
              <a:ext cx="3390" cy="6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6116" name="Picture 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889" y="624"/>
              <a:ext cx="1599" cy="1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46114" name="Text Box 8"/>
          <p:cNvSpPr txBox="1">
            <a:spLocks noChangeArrowheads="1"/>
          </p:cNvSpPr>
          <p:nvPr/>
        </p:nvSpPr>
        <p:spPr bwMode="auto">
          <a:xfrm>
            <a:off x="1295400" y="3200400"/>
            <a:ext cx="6629400" cy="2503488"/>
          </a:xfrm>
          <a:prstGeom prst="rect">
            <a:avLst/>
          </a:prstGeom>
          <a:gradFill rotWithShape="0">
            <a:gsLst>
              <a:gs pos="0">
                <a:srgbClr val="2F4776"/>
              </a:gs>
              <a:gs pos="50000">
                <a:srgbClr val="6699FF"/>
              </a:gs>
              <a:gs pos="100000">
                <a:srgbClr val="2F477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it-IT" sz="3200" b="1">
                <a:solidFill>
                  <a:srgbClr val="FFFF00"/>
                </a:solidFill>
                <a:latin typeface="Comic Sans MS" pitchFamily="66" charset="0"/>
              </a:rPr>
              <a:t>40 tumori primitivi del polmone</a:t>
            </a:r>
          </a:p>
          <a:p>
            <a:pPr algn="ctr" defTabSz="914400">
              <a:spcBef>
                <a:spcPct val="50000"/>
              </a:spcBef>
            </a:pPr>
            <a:endParaRPr lang="it-IT" sz="2800" b="1">
              <a:solidFill>
                <a:srgbClr val="FFFFFF"/>
              </a:solidFill>
              <a:latin typeface="Comic Sans MS" pitchFamily="66" charset="0"/>
            </a:endParaRPr>
          </a:p>
          <a:p>
            <a:pPr defTabSz="914400">
              <a:spcBef>
                <a:spcPct val="50000"/>
              </a:spcBef>
              <a:buFontTx/>
              <a:buChar char="•"/>
            </a:pPr>
            <a:r>
              <a:rPr lang="it-IT" sz="2800" b="1">
                <a:solidFill>
                  <a:srgbClr val="FFFFFF"/>
                </a:solidFill>
                <a:latin typeface="Comic Sans MS" pitchFamily="66" charset="0"/>
              </a:rPr>
              <a:t>2.6% dei 1520 partecipanti</a:t>
            </a:r>
          </a:p>
          <a:p>
            <a:pPr defTabSz="914400">
              <a:spcBef>
                <a:spcPct val="50000"/>
              </a:spcBef>
              <a:buFontTx/>
              <a:buChar char="•"/>
            </a:pPr>
            <a:r>
              <a:rPr lang="it-IT" sz="2800" b="1">
                <a:solidFill>
                  <a:srgbClr val="FFFFFF"/>
                </a:solidFill>
                <a:latin typeface="Comic Sans MS" pitchFamily="66" charset="0"/>
              </a:rPr>
              <a:t>1.4% dei 2832 noduli</a:t>
            </a:r>
            <a:endParaRPr lang="en-GB" sz="2800" b="1">
              <a:solidFill>
                <a:srgbClr val="FFFFFF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9107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1/1000 </a:t>
            </a:r>
            <a:r>
              <a:rPr lang="it-IT" dirty="0" err="1" smtClean="0"/>
              <a:t>Rx</a:t>
            </a:r>
            <a:r>
              <a:rPr lang="it-IT" dirty="0" smtClean="0"/>
              <a:t> torace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dirty="0" err="1" smtClean="0"/>
              <a:t>Rx</a:t>
            </a:r>
            <a:r>
              <a:rPr lang="it-IT" dirty="0" smtClean="0"/>
              <a:t> torace non «vede» il 20% dei noduli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Se nodulo all’</a:t>
            </a:r>
            <a:r>
              <a:rPr lang="it-IT" dirty="0" err="1" smtClean="0"/>
              <a:t>Rx</a:t>
            </a:r>
            <a:r>
              <a:rPr lang="it-IT" dirty="0" smtClean="0"/>
              <a:t> torace : TC indicata</a:t>
            </a:r>
            <a:endParaRPr lang="it-IT" dirty="0"/>
          </a:p>
        </p:txBody>
      </p:sp>
      <p:sp>
        <p:nvSpPr>
          <p:cNvPr id="5" name="Titolo 1"/>
          <p:cNvSpPr txBox="1">
            <a:spLocks/>
          </p:cNvSpPr>
          <p:nvPr/>
        </p:nvSpPr>
        <p:spPr bwMode="auto">
          <a:xfrm>
            <a:off x="6096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t-IT" dirty="0" smtClean="0">
                <a:solidFill>
                  <a:prstClr val="black"/>
                </a:solidFill>
              </a:rPr>
              <a:t>Nodulo polmonare solitario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81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 rotWithShape="1">
          <a:blip r:embed="rId2"/>
          <a:srcRect l="3175" t="18615" r="3175"/>
          <a:stretch/>
        </p:blipFill>
        <p:spPr bwMode="auto">
          <a:xfrm>
            <a:off x="0" y="1122744"/>
            <a:ext cx="9144000" cy="4966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0500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 txBox="1">
            <a:spLocks/>
          </p:cNvSpPr>
          <p:nvPr/>
        </p:nvSpPr>
        <p:spPr bwMode="auto">
          <a:xfrm>
            <a:off x="6096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t-IT" dirty="0" smtClean="0">
                <a:solidFill>
                  <a:prstClr val="black"/>
                </a:solidFill>
              </a:rPr>
              <a:t>TC 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25908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it-IT" dirty="0"/>
              <a:t>però molti falsi positivi e qualche falso negativo:</a:t>
            </a:r>
          </a:p>
          <a:p>
            <a:r>
              <a:rPr lang="it-IT" dirty="0" smtClean="0"/>
              <a:t> per problemi di tecnica-negli </a:t>
            </a:r>
            <a:r>
              <a:rPr lang="it-IT" dirty="0"/>
              <a:t>screening a bassa dose </a:t>
            </a:r>
          </a:p>
          <a:p>
            <a:r>
              <a:rPr lang="it-IT" dirty="0" smtClean="0"/>
              <a:t>«iatrogeno»-radiologo </a:t>
            </a:r>
            <a:r>
              <a:rPr lang="it-IT" dirty="0"/>
              <a:t>dipendente</a:t>
            </a:r>
          </a:p>
        </p:txBody>
      </p:sp>
    </p:spTree>
    <p:extLst>
      <p:ext uri="{BB962C8B-B14F-4D97-AF65-F5344CB8AC3E}">
        <p14:creationId xmlns:p14="http://schemas.microsoft.com/office/powerpoint/2010/main" val="82160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 txBox="1">
            <a:spLocks/>
          </p:cNvSpPr>
          <p:nvPr/>
        </p:nvSpPr>
        <p:spPr bwMode="auto">
          <a:xfrm>
            <a:off x="6096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t-IT" dirty="0" smtClean="0">
                <a:solidFill>
                  <a:prstClr val="black"/>
                </a:solidFill>
              </a:rPr>
              <a:t>Criteri TC 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227635" y="1066564"/>
            <a:ext cx="8229600" cy="294849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it-IT" dirty="0" smtClean="0"/>
              <a:t>Maligno o benigno?</a:t>
            </a:r>
          </a:p>
          <a:p>
            <a:pPr marL="0" indent="0">
              <a:buNone/>
            </a:pPr>
            <a:r>
              <a:rPr lang="it-IT" dirty="0" smtClean="0"/>
              <a:t>Dimensioni/Forma/ morfologia/composizione</a:t>
            </a:r>
            <a:endParaRPr lang="it-IT" dirty="0"/>
          </a:p>
          <a:p>
            <a:pPr marL="0" indent="0">
              <a:buNone/>
            </a:pPr>
            <a:r>
              <a:rPr lang="it-IT" dirty="0" smtClean="0"/>
              <a:t>DIMENSIONI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 smtClean="0"/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2265610"/>
              </p:ext>
            </p:extLst>
          </p:nvPr>
        </p:nvGraphicFramePr>
        <p:xfrm>
          <a:off x="1676400" y="2938524"/>
          <a:ext cx="6096000" cy="828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6235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 smtClean="0"/>
                        <a:t>&lt;5mm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5-10mm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1-2cm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2-3cm</a:t>
                      </a:r>
                      <a:endParaRPr lang="it-IT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0-1%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6-28%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41-64%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67/82%</a:t>
                      </a:r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ttangolo 6"/>
          <p:cNvSpPr/>
          <p:nvPr/>
        </p:nvSpPr>
        <p:spPr>
          <a:xfrm>
            <a:off x="4375230" y="4003287"/>
            <a:ext cx="31946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err="1" smtClean="0">
                <a:solidFill>
                  <a:prstClr val="black"/>
                </a:solidFill>
              </a:rPr>
              <a:t>Wahidi</a:t>
            </a:r>
            <a:r>
              <a:rPr lang="it-IT" dirty="0" smtClean="0">
                <a:solidFill>
                  <a:prstClr val="black"/>
                </a:solidFill>
              </a:rPr>
              <a:t>-MM et al; </a:t>
            </a:r>
            <a:r>
              <a:rPr lang="it-IT" dirty="0" err="1" smtClean="0">
                <a:solidFill>
                  <a:prstClr val="black"/>
                </a:solidFill>
              </a:rPr>
              <a:t>Chest</a:t>
            </a:r>
            <a:r>
              <a:rPr lang="it-IT" dirty="0" smtClean="0">
                <a:solidFill>
                  <a:prstClr val="black"/>
                </a:solidFill>
              </a:rPr>
              <a:t> 2007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62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 txBox="1">
            <a:spLocks/>
          </p:cNvSpPr>
          <p:nvPr/>
        </p:nvSpPr>
        <p:spPr bwMode="auto">
          <a:xfrm>
            <a:off x="6096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t-IT" dirty="0" smtClean="0">
                <a:solidFill>
                  <a:prstClr val="black"/>
                </a:solidFill>
              </a:rPr>
              <a:t>Criteri TC 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227635" y="1344997"/>
            <a:ext cx="8219679" cy="362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it-IT" sz="2800" b="1" dirty="0" smtClean="0"/>
              <a:t>Forma e composizione </a:t>
            </a:r>
          </a:p>
          <a:p>
            <a:pPr marL="0" indent="0">
              <a:buNone/>
            </a:pPr>
            <a:r>
              <a:rPr lang="it-IT" sz="2800" dirty="0" smtClean="0"/>
              <a:t>SOLIDI, GROUND GLASS E PARZIALMENTE SOLIDI</a:t>
            </a:r>
          </a:p>
          <a:p>
            <a:pPr marL="0" indent="0">
              <a:buNone/>
            </a:pPr>
            <a:r>
              <a:rPr lang="it-IT" sz="2800" dirty="0" smtClean="0"/>
              <a:t> in ordine di crescente rischio di malignità</a:t>
            </a:r>
          </a:p>
          <a:p>
            <a:pPr marL="0" indent="0">
              <a:buNone/>
            </a:pPr>
            <a:r>
              <a:rPr lang="it-IT" sz="2800" dirty="0"/>
              <a:t>Rotondeggianti, Margini </a:t>
            </a:r>
            <a:r>
              <a:rPr lang="it-IT" sz="2800" dirty="0" err="1"/>
              <a:t>spiculati</a:t>
            </a:r>
            <a:r>
              <a:rPr lang="it-IT" sz="2800" dirty="0"/>
              <a:t> &gt;&gt;&gt;&gt;maligni</a:t>
            </a:r>
          </a:p>
          <a:p>
            <a:pPr marL="0" indent="0">
              <a:buNone/>
            </a:pPr>
            <a:r>
              <a:rPr lang="it-IT" sz="2800" dirty="0"/>
              <a:t>Ovalari, margini lisci, calcificazioni&gt;&gt;&gt;&gt;benigni</a:t>
            </a:r>
          </a:p>
          <a:p>
            <a:pPr marL="0" indent="0">
              <a:buNone/>
            </a:pPr>
            <a:endParaRPr lang="it-IT" sz="2800" dirty="0"/>
          </a:p>
          <a:p>
            <a:pPr marL="0" indent="0">
              <a:buNone/>
            </a:pPr>
            <a:r>
              <a:rPr lang="it-IT" sz="2800" dirty="0" smtClean="0"/>
              <a:t>Come se la cava il Radiologo? VPP=85% 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7" y="3924297"/>
            <a:ext cx="2481263" cy="187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tangolo 6"/>
          <p:cNvSpPr/>
          <p:nvPr/>
        </p:nvSpPr>
        <p:spPr>
          <a:xfrm>
            <a:off x="4576763" y="5149629"/>
            <a:ext cx="18249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>
                <a:solidFill>
                  <a:prstClr val="black"/>
                </a:solidFill>
              </a:rPr>
              <a:t>Metastasi da osteosarcoma</a:t>
            </a:r>
            <a:endParaRPr lang="it-IT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71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>
                <a:solidFill>
                  <a:schemeClr val="bg1"/>
                </a:solidFill>
              </a:rPr>
              <a:t>Indicativi ma non patognomonici</a:t>
            </a:r>
            <a:endParaRPr lang="it-IT" sz="3600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70" y="1667327"/>
            <a:ext cx="2226617" cy="2493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853" y="1629326"/>
            <a:ext cx="2373846" cy="2531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ttangolo 9"/>
          <p:cNvSpPr/>
          <p:nvPr/>
        </p:nvSpPr>
        <p:spPr>
          <a:xfrm>
            <a:off x="1076444" y="4540949"/>
            <a:ext cx="12857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 err="1" smtClean="0">
                <a:solidFill>
                  <a:prstClr val="white"/>
                </a:solidFill>
              </a:rPr>
              <a:t>adenoca</a:t>
            </a:r>
            <a:endParaRPr lang="it-IT" sz="2000" b="1" dirty="0">
              <a:solidFill>
                <a:prstClr val="white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3728976" y="4387061"/>
            <a:ext cx="17690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 smtClean="0">
                <a:solidFill>
                  <a:prstClr val="white"/>
                </a:solidFill>
              </a:rPr>
              <a:t>polmonite lipidica</a:t>
            </a:r>
            <a:endParaRPr lang="it-IT" sz="2000" b="1" dirty="0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4" r="48534" b="1083"/>
          <a:stretch/>
        </p:blipFill>
        <p:spPr bwMode="auto">
          <a:xfrm>
            <a:off x="6051827" y="1629326"/>
            <a:ext cx="2264860" cy="2890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ttangolo 12"/>
          <p:cNvSpPr/>
          <p:nvPr/>
        </p:nvSpPr>
        <p:spPr>
          <a:xfrm>
            <a:off x="6424938" y="4571120"/>
            <a:ext cx="17690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 err="1" smtClean="0">
                <a:solidFill>
                  <a:prstClr val="white"/>
                </a:solidFill>
              </a:rPr>
              <a:t>Nocardia</a:t>
            </a:r>
            <a:endParaRPr lang="it-IT" sz="20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274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/>
          <a:srcRect l="3334" r="3175"/>
          <a:stretch>
            <a:fillRect/>
          </a:stretch>
        </p:blipFill>
        <p:spPr bwMode="auto">
          <a:xfrm>
            <a:off x="44356" y="109558"/>
            <a:ext cx="9144000" cy="611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121" y="2649889"/>
            <a:ext cx="3802585" cy="2868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9135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9" t="19309" r="25570" b="15476"/>
          <a:stretch/>
        </p:blipFill>
        <p:spPr bwMode="auto">
          <a:xfrm>
            <a:off x="578734" y="416690"/>
            <a:ext cx="7882360" cy="434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5947476" y="4610385"/>
            <a:ext cx="2513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err="1" smtClean="0">
                <a:solidFill>
                  <a:prstClr val="black"/>
                </a:solidFill>
              </a:rPr>
              <a:t>Ost</a:t>
            </a:r>
            <a:r>
              <a:rPr lang="it-IT" dirty="0" smtClean="0">
                <a:solidFill>
                  <a:prstClr val="black"/>
                </a:solidFill>
              </a:rPr>
              <a:t> NEJM 2003</a:t>
            </a:r>
            <a:endParaRPr lang="it-IT" dirty="0">
              <a:solidFill>
                <a:prstClr val="black"/>
              </a:solidFill>
            </a:endParaRPr>
          </a:p>
          <a:p>
            <a:endParaRPr lang="it-IT" dirty="0">
              <a:solidFill>
                <a:prstClr val="black"/>
              </a:solidFill>
            </a:endParaRPr>
          </a:p>
        </p:txBody>
      </p:sp>
      <p:cxnSp>
        <p:nvCxnSpPr>
          <p:cNvPr id="4" name="Connettore 1 3"/>
          <p:cNvCxnSpPr/>
          <p:nvPr/>
        </p:nvCxnSpPr>
        <p:spPr>
          <a:xfrm>
            <a:off x="2667000" y="2144486"/>
            <a:ext cx="2841171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754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 rotWithShape="1">
          <a:blip r:embed="rId2"/>
          <a:srcRect l="51566" t="20511" r="5758" b="4756"/>
          <a:stretch/>
        </p:blipFill>
        <p:spPr bwMode="auto">
          <a:xfrm>
            <a:off x="2430681" y="979917"/>
            <a:ext cx="3622877" cy="396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/>
        </p:nvSpPr>
        <p:spPr>
          <a:xfrm>
            <a:off x="5868363" y="1685254"/>
            <a:ext cx="20834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rgbClr val="FFFFFF"/>
                </a:solidFill>
              </a:rPr>
              <a:t>caratterizzazione</a:t>
            </a:r>
            <a:endParaRPr lang="it-IT" dirty="0">
              <a:solidFill>
                <a:srgbClr val="FFFFFF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5868363" y="3793775"/>
            <a:ext cx="18403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>
                <a:solidFill>
                  <a:srgbClr val="FFFF00"/>
                </a:solidFill>
              </a:rPr>
              <a:t>STADIAZIONE</a:t>
            </a:r>
            <a:endParaRPr lang="it-IT" b="1" dirty="0">
              <a:solidFill>
                <a:srgbClr val="FFFF00"/>
              </a:solidFill>
            </a:endParaRPr>
          </a:p>
        </p:txBody>
      </p:sp>
      <p:sp>
        <p:nvSpPr>
          <p:cNvPr id="7" name="Titolo 1"/>
          <p:cNvSpPr txBox="1">
            <a:spLocks/>
          </p:cNvSpPr>
          <p:nvPr/>
        </p:nvSpPr>
        <p:spPr bwMode="auto">
          <a:xfrm>
            <a:off x="401255" y="7631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t-IT" sz="3600" dirty="0" err="1" smtClean="0">
                <a:solidFill>
                  <a:srgbClr val="FFFFFF"/>
                </a:solidFill>
              </a:rPr>
              <a:t>Mdc</a:t>
            </a:r>
            <a:r>
              <a:rPr lang="it-IT" sz="3600" dirty="0" smtClean="0">
                <a:solidFill>
                  <a:srgbClr val="FFFFFF"/>
                </a:solidFill>
              </a:rPr>
              <a:t> e TC</a:t>
            </a:r>
            <a:endParaRPr lang="it-IT" sz="3600" dirty="0">
              <a:solidFill>
                <a:srgbClr val="FFFFFF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32135" y="4984648"/>
            <a:ext cx="79961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solidFill>
                  <a:srgbClr val="FFFFFF"/>
                </a:solidFill>
              </a:rPr>
              <a:t>Per la caratterizzazione la valutazione </a:t>
            </a:r>
            <a:r>
              <a:rPr lang="it-IT" sz="2400" dirty="0" err="1" smtClean="0">
                <a:solidFill>
                  <a:srgbClr val="FFFFFF"/>
                </a:solidFill>
              </a:rPr>
              <a:t>dell’enhancement</a:t>
            </a:r>
            <a:r>
              <a:rPr lang="it-IT" sz="2400" dirty="0" smtClean="0">
                <a:solidFill>
                  <a:srgbClr val="FFFFFF"/>
                </a:solidFill>
              </a:rPr>
              <a:t> non è semplice, è operatore dipendente e non vi è evidenza in letteratura della variabilità </a:t>
            </a:r>
            <a:r>
              <a:rPr lang="it-IT" sz="2400" dirty="0" err="1" smtClean="0">
                <a:solidFill>
                  <a:srgbClr val="FFFFFF"/>
                </a:solidFill>
              </a:rPr>
              <a:t>interoperatore</a:t>
            </a:r>
            <a:endParaRPr lang="it-IT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40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/>
          <a:srcRect l="36590" t="14457" r="3125"/>
          <a:stretch/>
        </p:blipFill>
        <p:spPr bwMode="auto">
          <a:xfrm>
            <a:off x="4147593" y="2008344"/>
            <a:ext cx="4746035" cy="420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tangolo 3"/>
          <p:cNvSpPr/>
          <p:nvPr/>
        </p:nvSpPr>
        <p:spPr>
          <a:xfrm>
            <a:off x="0" y="1021296"/>
            <a:ext cx="671138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2400" dirty="0" smtClean="0">
              <a:solidFill>
                <a:srgbClr val="FFFFFF"/>
              </a:solidFill>
            </a:endParaRPr>
          </a:p>
          <a:p>
            <a:r>
              <a:rPr lang="it-IT" sz="2400" dirty="0" smtClean="0">
                <a:solidFill>
                  <a:srgbClr val="FFFFFF"/>
                </a:solidFill>
              </a:rPr>
              <a:t>Un aumento del 26% del volume indica un raddoppio del nodulo</a:t>
            </a:r>
          </a:p>
          <a:p>
            <a:endParaRPr lang="it-IT" sz="2400" dirty="0">
              <a:solidFill>
                <a:srgbClr val="FFFFFF"/>
              </a:solidFill>
            </a:endParaRPr>
          </a:p>
          <a:p>
            <a:r>
              <a:rPr lang="it-IT" sz="2400" dirty="0" smtClean="0">
                <a:solidFill>
                  <a:srgbClr val="FFFFFF"/>
                </a:solidFill>
              </a:rPr>
              <a:t>VDT </a:t>
            </a:r>
          </a:p>
          <a:p>
            <a:endParaRPr lang="it-IT" sz="2400" dirty="0" smtClean="0">
              <a:solidFill>
                <a:srgbClr val="FFFFFF"/>
              </a:solidFill>
            </a:endParaRPr>
          </a:p>
          <a:p>
            <a:r>
              <a:rPr lang="it-IT" sz="2400" dirty="0" smtClean="0">
                <a:solidFill>
                  <a:srgbClr val="FFFFFF"/>
                </a:solidFill>
              </a:rPr>
              <a:t>Misurazioni manuali</a:t>
            </a:r>
          </a:p>
          <a:p>
            <a:r>
              <a:rPr lang="it-IT" sz="2400" dirty="0" smtClean="0">
                <a:solidFill>
                  <a:srgbClr val="FFFFFF"/>
                </a:solidFill>
              </a:rPr>
              <a:t>Misurazioni con sistemi </a:t>
            </a:r>
            <a:r>
              <a:rPr lang="it-IT" sz="2400" dirty="0" err="1" smtClean="0">
                <a:solidFill>
                  <a:srgbClr val="FFFFFF"/>
                </a:solidFill>
              </a:rPr>
              <a:t>cad</a:t>
            </a:r>
            <a:endParaRPr lang="it-IT" sz="2400" dirty="0" smtClean="0">
              <a:solidFill>
                <a:srgbClr val="FFFFFF"/>
              </a:solidFill>
            </a:endParaRPr>
          </a:p>
          <a:p>
            <a:endParaRPr lang="it-IT" sz="2400" dirty="0">
              <a:solidFill>
                <a:srgbClr val="FFFFFF"/>
              </a:solidFill>
            </a:endParaRPr>
          </a:p>
          <a:p>
            <a:endParaRPr lang="it-IT" sz="2400" dirty="0">
              <a:solidFill>
                <a:srgbClr val="FFFFFF"/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2464326" y="338237"/>
            <a:ext cx="44045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FFFFFF"/>
                </a:solidFill>
              </a:rPr>
              <a:t>FOLLOW UP = CRESCITA</a:t>
            </a:r>
          </a:p>
        </p:txBody>
      </p:sp>
    </p:spTree>
    <p:extLst>
      <p:ext uri="{BB962C8B-B14F-4D97-AF65-F5344CB8AC3E}">
        <p14:creationId xmlns:p14="http://schemas.microsoft.com/office/powerpoint/2010/main" val="261336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1" name="Text Box 4"/>
          <p:cNvSpPr txBox="1">
            <a:spLocks noChangeArrowheads="1"/>
          </p:cNvSpPr>
          <p:nvPr/>
        </p:nvSpPr>
        <p:spPr bwMode="auto">
          <a:xfrm>
            <a:off x="179388" y="188913"/>
            <a:ext cx="87852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800" b="1">
                <a:solidFill>
                  <a:srgbClr val="3333CC"/>
                </a:solidFill>
                <a:ea typeface="ＭＳ Ｐゴシック" pitchFamily="34" charset="-128"/>
              </a:rPr>
              <a:t>RUOLO DELLO SPECIALISTA CLINICO</a:t>
            </a:r>
          </a:p>
        </p:txBody>
      </p:sp>
      <p:sp>
        <p:nvSpPr>
          <p:cNvPr id="348162" name="Text Box 5"/>
          <p:cNvSpPr txBox="1">
            <a:spLocks noChangeArrowheads="1"/>
          </p:cNvSpPr>
          <p:nvPr/>
        </p:nvSpPr>
        <p:spPr bwMode="auto">
          <a:xfrm>
            <a:off x="250825" y="981075"/>
            <a:ext cx="5473700" cy="584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Clr>
                <a:srgbClr val="FFFFFF"/>
              </a:buClr>
              <a:buSzPct val="150000"/>
              <a:buFont typeface="Wingdings" pitchFamily="2" charset="2"/>
              <a:buChar char="§"/>
            </a:pPr>
            <a:r>
              <a:rPr lang="it-IT">
                <a:solidFill>
                  <a:srgbClr val="000000"/>
                </a:solidFill>
                <a:ea typeface="ＭＳ Ｐゴシック" pitchFamily="34" charset="-128"/>
              </a:rPr>
              <a:t> </a:t>
            </a:r>
            <a:r>
              <a:rPr lang="it-IT" b="1">
                <a:solidFill>
                  <a:srgbClr val="000000"/>
                </a:solidFill>
                <a:ea typeface="ＭＳ Ｐゴシック" pitchFamily="34" charset="-128"/>
              </a:rPr>
              <a:t>Illustrare al paziente il percorso diagnostico</a:t>
            </a:r>
          </a:p>
          <a:p>
            <a:pPr>
              <a:lnSpc>
                <a:spcPct val="130000"/>
              </a:lnSpc>
              <a:spcBef>
                <a:spcPct val="50000"/>
              </a:spcBef>
              <a:buClr>
                <a:srgbClr val="FFFFFF"/>
              </a:buClr>
              <a:buSzPct val="150000"/>
              <a:buFont typeface="Wingdings" pitchFamily="2" charset="2"/>
              <a:buNone/>
            </a:pPr>
            <a:r>
              <a:rPr lang="it-IT" b="1">
                <a:solidFill>
                  <a:srgbClr val="000000"/>
                </a:solidFill>
                <a:ea typeface="ＭＳ Ｐゴシック" pitchFamily="34" charset="-128"/>
              </a:rPr>
              <a:t>   da compiere</a:t>
            </a:r>
          </a:p>
          <a:p>
            <a:pPr>
              <a:lnSpc>
                <a:spcPct val="130000"/>
              </a:lnSpc>
              <a:spcBef>
                <a:spcPct val="50000"/>
              </a:spcBef>
              <a:buClr>
                <a:srgbClr val="FFFFFF"/>
              </a:buClr>
              <a:buSzPct val="150000"/>
              <a:buFont typeface="Wingdings" pitchFamily="2" charset="2"/>
              <a:buChar char="§"/>
            </a:pPr>
            <a:r>
              <a:rPr lang="it-IT" b="1">
                <a:solidFill>
                  <a:srgbClr val="000000"/>
                </a:solidFill>
                <a:ea typeface="ＭＳ Ｐゴシック" pitchFamily="34" charset="-128"/>
              </a:rPr>
              <a:t> Tipizzazione del nodulo:</a:t>
            </a:r>
          </a:p>
          <a:p>
            <a:pPr lvl="2">
              <a:lnSpc>
                <a:spcPct val="130000"/>
              </a:lnSpc>
              <a:spcBef>
                <a:spcPct val="50000"/>
              </a:spcBef>
              <a:buClr>
                <a:srgbClr val="FFFFFF"/>
              </a:buClr>
              <a:buFont typeface="Wingdings" pitchFamily="2" charset="2"/>
              <a:buChar char="ü"/>
            </a:pPr>
            <a:r>
              <a:rPr lang="it-IT" sz="1600">
                <a:solidFill>
                  <a:srgbClr val="000000"/>
                </a:solidFill>
                <a:ea typeface="ＭＳ Ｐゴシック" pitchFamily="34" charset="-128"/>
              </a:rPr>
              <a:t> Broncoscopia?</a:t>
            </a:r>
          </a:p>
          <a:p>
            <a:pPr lvl="2">
              <a:lnSpc>
                <a:spcPct val="130000"/>
              </a:lnSpc>
              <a:spcBef>
                <a:spcPct val="50000"/>
              </a:spcBef>
              <a:buClr>
                <a:srgbClr val="FFFFFF"/>
              </a:buClr>
              <a:buFont typeface="Wingdings" pitchFamily="2" charset="2"/>
              <a:buChar char="ü"/>
            </a:pPr>
            <a:r>
              <a:rPr lang="it-IT" sz="1600">
                <a:solidFill>
                  <a:srgbClr val="000000"/>
                </a:solidFill>
                <a:ea typeface="ＭＳ Ｐゴシック" pitchFamily="34" charset="-128"/>
              </a:rPr>
              <a:t> Agoaspirato polmonare?</a:t>
            </a:r>
          </a:p>
          <a:p>
            <a:pPr lvl="2">
              <a:lnSpc>
                <a:spcPct val="130000"/>
              </a:lnSpc>
              <a:spcBef>
                <a:spcPct val="50000"/>
              </a:spcBef>
              <a:buClr>
                <a:srgbClr val="FFFFFF"/>
              </a:buClr>
              <a:buFont typeface="Wingdings" pitchFamily="2" charset="2"/>
              <a:buChar char="ü"/>
            </a:pPr>
            <a:r>
              <a:rPr lang="it-IT" sz="1600">
                <a:solidFill>
                  <a:srgbClr val="000000"/>
                </a:solidFill>
                <a:ea typeface="ＭＳ Ｐゴシック" pitchFamily="34" charset="-128"/>
              </a:rPr>
              <a:t> Nessuno dei due?</a:t>
            </a:r>
            <a:r>
              <a:rPr lang="it-IT">
                <a:solidFill>
                  <a:srgbClr val="000000"/>
                </a:solidFill>
                <a:ea typeface="ＭＳ Ｐゴシック" pitchFamily="34" charset="-128"/>
              </a:rPr>
              <a:t>        </a:t>
            </a:r>
          </a:p>
          <a:p>
            <a:pPr>
              <a:lnSpc>
                <a:spcPct val="130000"/>
              </a:lnSpc>
              <a:spcBef>
                <a:spcPct val="50000"/>
              </a:spcBef>
              <a:buClr>
                <a:srgbClr val="FFFFFF"/>
              </a:buClr>
              <a:buSzPct val="150000"/>
              <a:buFont typeface="Wingdings" pitchFamily="2" charset="2"/>
              <a:buChar char="§"/>
            </a:pPr>
            <a:r>
              <a:rPr lang="it-IT" sz="2000">
                <a:solidFill>
                  <a:srgbClr val="000000"/>
                </a:solidFill>
                <a:ea typeface="ＭＳ Ｐゴシック" pitchFamily="34" charset="-128"/>
              </a:rPr>
              <a:t> </a:t>
            </a:r>
            <a:r>
              <a:rPr lang="it-IT" b="1">
                <a:solidFill>
                  <a:srgbClr val="000000"/>
                </a:solidFill>
                <a:ea typeface="ＭＳ Ｐゴシック" pitchFamily="34" charset="-128"/>
              </a:rPr>
              <a:t>Valutazione delle comorbidità</a:t>
            </a:r>
          </a:p>
          <a:p>
            <a:pPr>
              <a:lnSpc>
                <a:spcPct val="130000"/>
              </a:lnSpc>
              <a:spcBef>
                <a:spcPct val="50000"/>
              </a:spcBef>
              <a:buClr>
                <a:srgbClr val="FFFFFF"/>
              </a:buClr>
              <a:buSzPct val="150000"/>
              <a:buFont typeface="Wingdings" pitchFamily="2" charset="2"/>
              <a:buChar char="§"/>
            </a:pPr>
            <a:r>
              <a:rPr lang="it-IT" b="1">
                <a:solidFill>
                  <a:srgbClr val="000000"/>
                </a:solidFill>
                <a:ea typeface="ＭＳ Ｐゴシック" pitchFamily="34" charset="-128"/>
              </a:rPr>
              <a:t> Valutazione funzionale respiratoria</a:t>
            </a:r>
          </a:p>
          <a:p>
            <a:pPr>
              <a:lnSpc>
                <a:spcPct val="130000"/>
              </a:lnSpc>
              <a:spcBef>
                <a:spcPct val="50000"/>
              </a:spcBef>
              <a:buClr>
                <a:srgbClr val="FFFFFF"/>
              </a:buClr>
              <a:buSzPct val="150000"/>
              <a:buFont typeface="Wingdings" pitchFamily="2" charset="2"/>
              <a:buChar char="§"/>
            </a:pPr>
            <a:r>
              <a:rPr lang="it-IT" b="1">
                <a:solidFill>
                  <a:srgbClr val="000000"/>
                </a:solidFill>
                <a:ea typeface="ＭＳ Ｐゴシック" pitchFamily="34" charset="-128"/>
              </a:rPr>
              <a:t> Valutazione congiunta con lo specialista</a:t>
            </a:r>
          </a:p>
          <a:p>
            <a:pPr>
              <a:lnSpc>
                <a:spcPct val="130000"/>
              </a:lnSpc>
              <a:spcBef>
                <a:spcPct val="50000"/>
              </a:spcBef>
              <a:buClr>
                <a:srgbClr val="FFFFFF"/>
              </a:buClr>
              <a:buSzPct val="150000"/>
              <a:buFont typeface="Wingdings" pitchFamily="2" charset="2"/>
              <a:buNone/>
            </a:pPr>
            <a:r>
              <a:rPr lang="it-IT" b="1">
                <a:solidFill>
                  <a:srgbClr val="000000"/>
                </a:solidFill>
                <a:ea typeface="ＭＳ Ｐゴシック" pitchFamily="34" charset="-128"/>
              </a:rPr>
              <a:t>    dell</a:t>
            </a:r>
            <a:r>
              <a:rPr lang="ja-JP" altLang="it-IT" b="1">
                <a:solidFill>
                  <a:srgbClr val="000000"/>
                </a:solidFill>
                <a:ea typeface="ＭＳ Ｐゴシック" pitchFamily="34" charset="-128"/>
              </a:rPr>
              <a:t>’</a:t>
            </a:r>
            <a:r>
              <a:rPr lang="it-IT" altLang="ja-JP" b="1">
                <a:solidFill>
                  <a:srgbClr val="000000"/>
                </a:solidFill>
                <a:ea typeface="ＭＳ Ｐゴシック" pitchFamily="34" charset="-128"/>
              </a:rPr>
              <a:t>imaging, il chirurgo toracico, il radio-</a:t>
            </a:r>
          </a:p>
          <a:p>
            <a:pPr>
              <a:lnSpc>
                <a:spcPct val="130000"/>
              </a:lnSpc>
              <a:spcBef>
                <a:spcPct val="50000"/>
              </a:spcBef>
              <a:buClr>
                <a:srgbClr val="FFFFFF"/>
              </a:buClr>
              <a:buSzPct val="150000"/>
              <a:buFont typeface="Wingdings" pitchFamily="2" charset="2"/>
              <a:buNone/>
            </a:pPr>
            <a:r>
              <a:rPr lang="it-IT" b="1">
                <a:solidFill>
                  <a:srgbClr val="000000"/>
                </a:solidFill>
                <a:ea typeface="ＭＳ Ｐゴシック" pitchFamily="34" charset="-128"/>
              </a:rPr>
              <a:t>    terapista</a:t>
            </a:r>
          </a:p>
          <a:p>
            <a:pPr>
              <a:lnSpc>
                <a:spcPct val="130000"/>
              </a:lnSpc>
              <a:spcBef>
                <a:spcPct val="50000"/>
              </a:spcBef>
              <a:buClr>
                <a:srgbClr val="FFFFFF"/>
              </a:buClr>
              <a:buSzPct val="150000"/>
              <a:buFont typeface="Wingdings" pitchFamily="2" charset="2"/>
              <a:buChar char="§"/>
            </a:pPr>
            <a:r>
              <a:rPr lang="it-IT" b="1">
                <a:solidFill>
                  <a:srgbClr val="000000"/>
                </a:solidFill>
                <a:ea typeface="ＭＳ Ｐゴシック" pitchFamily="34" charset="-128"/>
              </a:rPr>
              <a:t> Follow up</a:t>
            </a:r>
          </a:p>
        </p:txBody>
      </p:sp>
      <p:pic>
        <p:nvPicPr>
          <p:cNvPr id="348163" name="Picture 6" descr="carlinodulo2"/>
          <p:cNvPicPr>
            <a:picLocks noChangeAspect="1" noChangeArrowheads="1"/>
          </p:cNvPicPr>
          <p:nvPr/>
        </p:nvPicPr>
        <p:blipFill>
          <a:blip r:embed="rId2"/>
          <a:srcRect t="4967" r="52808"/>
          <a:stretch>
            <a:fillRect/>
          </a:stretch>
        </p:blipFill>
        <p:spPr bwMode="auto">
          <a:xfrm>
            <a:off x="5580063" y="1125538"/>
            <a:ext cx="3211512" cy="518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947960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617038" y="215753"/>
            <a:ext cx="848231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solidFill>
                  <a:srgbClr val="FFFFFF"/>
                </a:solidFill>
              </a:rPr>
              <a:t>Ma…..</a:t>
            </a:r>
          </a:p>
          <a:p>
            <a:endParaRPr lang="it-IT" sz="2400" dirty="0" smtClean="0">
              <a:solidFill>
                <a:srgbClr val="FFFFFF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it-IT" sz="2400" dirty="0" smtClean="0">
                <a:solidFill>
                  <a:srgbClr val="FFFFFF"/>
                </a:solidFill>
              </a:rPr>
              <a:t>Misurazioni manuali alta variabilità intra/inter operatore </a:t>
            </a:r>
          </a:p>
          <a:p>
            <a:pPr marL="342900" indent="-342900">
              <a:buFont typeface="Arial" pitchFamily="34" charset="0"/>
              <a:buChar char="•"/>
            </a:pPr>
            <a:endParaRPr lang="it-IT" sz="2400" dirty="0" smtClean="0">
              <a:solidFill>
                <a:srgbClr val="FFFFFF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it-IT" sz="2400" dirty="0" smtClean="0">
                <a:solidFill>
                  <a:srgbClr val="FFFFFF"/>
                </a:solidFill>
              </a:rPr>
              <a:t>Misurazioni con sistemi CAD: pochi dati in letteratura sulla variabilità software diversi!</a:t>
            </a:r>
          </a:p>
          <a:p>
            <a:pPr marL="342900" indent="-342900">
              <a:buFont typeface="Arial" pitchFamily="34" charset="0"/>
              <a:buChar char="•"/>
            </a:pPr>
            <a:endParaRPr lang="it-IT" sz="2400" dirty="0" smtClean="0">
              <a:solidFill>
                <a:srgbClr val="FFFFFF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it-IT" sz="2400" dirty="0" smtClean="0">
                <a:solidFill>
                  <a:srgbClr val="FFFFFF"/>
                </a:solidFill>
              </a:rPr>
              <a:t>La crescita non è lineare</a:t>
            </a:r>
          </a:p>
          <a:p>
            <a:pPr marL="342900" indent="-342900">
              <a:buFont typeface="Arial" pitchFamily="34" charset="0"/>
              <a:buChar char="•"/>
            </a:pPr>
            <a:endParaRPr lang="it-IT" sz="2400" dirty="0" smtClean="0">
              <a:solidFill>
                <a:srgbClr val="FFFFFF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it-IT" sz="2400" dirty="0" smtClean="0">
                <a:solidFill>
                  <a:srgbClr val="FFFFFF"/>
                </a:solidFill>
              </a:rPr>
              <a:t>2 anni di stabilità non bastano! 3-4anni</a:t>
            </a:r>
          </a:p>
          <a:p>
            <a:pPr marL="342900" indent="-342900">
              <a:buFont typeface="Arial" pitchFamily="34" charset="0"/>
              <a:buChar char="•"/>
            </a:pPr>
            <a:endParaRPr lang="it-IT" sz="2400" dirty="0">
              <a:solidFill>
                <a:srgbClr val="FFFFFF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it-IT" sz="2400" dirty="0" smtClean="0">
                <a:solidFill>
                  <a:srgbClr val="FFFFFF"/>
                </a:solidFill>
              </a:rPr>
              <a:t>Qualche benigno cresce: </a:t>
            </a:r>
            <a:r>
              <a:rPr lang="it-IT" sz="2400" dirty="0" err="1" smtClean="0">
                <a:solidFill>
                  <a:srgbClr val="FFFFFF"/>
                </a:solidFill>
              </a:rPr>
              <a:t>amartoma</a:t>
            </a:r>
            <a:endParaRPr lang="it-IT" sz="2400" dirty="0" smtClean="0">
              <a:solidFill>
                <a:srgbClr val="FFFFFF"/>
              </a:solidFill>
            </a:endParaRPr>
          </a:p>
          <a:p>
            <a:endParaRPr lang="it-IT" sz="2400" dirty="0" smtClean="0">
              <a:solidFill>
                <a:srgbClr val="FFFFFF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it-IT" sz="2400" dirty="0" smtClean="0">
                <a:solidFill>
                  <a:srgbClr val="FFFFFF"/>
                </a:solidFill>
              </a:rPr>
              <a:t>Non </a:t>
            </a:r>
            <a:r>
              <a:rPr lang="it-IT" sz="2400" dirty="0">
                <a:solidFill>
                  <a:srgbClr val="FFFFFF"/>
                </a:solidFill>
              </a:rPr>
              <a:t>si sa bene quando devo smettere di </a:t>
            </a:r>
            <a:r>
              <a:rPr lang="it-IT" sz="2400" dirty="0" smtClean="0">
                <a:solidFill>
                  <a:srgbClr val="FFFFFF"/>
                </a:solidFill>
              </a:rPr>
              <a:t>controllarlo</a:t>
            </a:r>
            <a:endParaRPr lang="it-IT" sz="2400" dirty="0">
              <a:solidFill>
                <a:srgbClr val="FFFFFF"/>
              </a:solidFill>
            </a:endParaRPr>
          </a:p>
          <a:p>
            <a:endParaRPr lang="it-IT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50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5" name="Text Box 4"/>
          <p:cNvSpPr txBox="1">
            <a:spLocks noChangeArrowheads="1"/>
          </p:cNvSpPr>
          <p:nvPr/>
        </p:nvSpPr>
        <p:spPr bwMode="auto">
          <a:xfrm>
            <a:off x="0" y="388938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800" b="1">
                <a:solidFill>
                  <a:srgbClr val="3333CC"/>
                </a:solidFill>
                <a:ea typeface="ＭＳ Ｐゴシック" pitchFamily="34" charset="-128"/>
              </a:rPr>
              <a:t>TIPIZZAZIONE DEL NODULO</a:t>
            </a:r>
          </a:p>
        </p:txBody>
      </p:sp>
      <p:sp>
        <p:nvSpPr>
          <p:cNvPr id="349186" name="Text Box 5"/>
          <p:cNvSpPr txBox="1">
            <a:spLocks noChangeArrowheads="1"/>
          </p:cNvSpPr>
          <p:nvPr/>
        </p:nvSpPr>
        <p:spPr bwMode="auto">
          <a:xfrm>
            <a:off x="179388" y="1819275"/>
            <a:ext cx="4679950" cy="399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40000"/>
              </a:lnSpc>
              <a:spcBef>
                <a:spcPct val="50000"/>
              </a:spcBef>
              <a:buClr>
                <a:srgbClr val="FFFFFF"/>
              </a:buClr>
              <a:buFont typeface="Wingdings" pitchFamily="2" charset="2"/>
              <a:buChar char="Ø"/>
            </a:pPr>
            <a:r>
              <a:rPr lang="it-IT" sz="2000" b="1">
                <a:solidFill>
                  <a:srgbClr val="000000"/>
                </a:solidFill>
                <a:ea typeface="ＭＳ Ｐゴシック" pitchFamily="34" charset="-128"/>
              </a:rPr>
              <a:t> Sede del nodulo,</a:t>
            </a:r>
          </a:p>
          <a:p>
            <a:pPr>
              <a:lnSpc>
                <a:spcPct val="140000"/>
              </a:lnSpc>
              <a:spcBef>
                <a:spcPct val="50000"/>
              </a:spcBef>
              <a:buClr>
                <a:srgbClr val="FFFFFF"/>
              </a:buClr>
              <a:buFont typeface="Wingdings" pitchFamily="2" charset="2"/>
              <a:buChar char="Ø"/>
            </a:pPr>
            <a:r>
              <a:rPr lang="it-IT" sz="2000" b="1">
                <a:solidFill>
                  <a:srgbClr val="000000"/>
                </a:solidFill>
                <a:ea typeface="ＭＳ Ｐゴシック" pitchFamily="34" charset="-128"/>
              </a:rPr>
              <a:t> Dimensioni,</a:t>
            </a:r>
          </a:p>
          <a:p>
            <a:pPr>
              <a:lnSpc>
                <a:spcPct val="140000"/>
              </a:lnSpc>
              <a:spcBef>
                <a:spcPct val="50000"/>
              </a:spcBef>
              <a:buClr>
                <a:srgbClr val="FFFFFF"/>
              </a:buClr>
              <a:buFont typeface="Wingdings" pitchFamily="2" charset="2"/>
              <a:buChar char="Ø"/>
            </a:pPr>
            <a:r>
              <a:rPr lang="it-IT" sz="2000" b="1">
                <a:solidFill>
                  <a:srgbClr val="000000"/>
                </a:solidFill>
                <a:ea typeface="ＭＳ Ｐゴシック" pitchFamily="34" charset="-128"/>
              </a:rPr>
              <a:t> Presenza di bronco di </a:t>
            </a:r>
            <a:r>
              <a:rPr lang="ja-JP" altLang="it-IT" sz="2000" b="1">
                <a:solidFill>
                  <a:srgbClr val="000000"/>
                </a:solidFill>
                <a:ea typeface="ＭＳ Ｐゴシック" pitchFamily="34" charset="-128"/>
              </a:rPr>
              <a:t>“</a:t>
            </a:r>
            <a:r>
              <a:rPr lang="it-IT" altLang="ja-JP" sz="2000" b="1">
                <a:solidFill>
                  <a:srgbClr val="000000"/>
                </a:solidFill>
                <a:ea typeface="ＭＳ Ｐゴシック" pitchFamily="34" charset="-128"/>
              </a:rPr>
              <a:t>accesso</a:t>
            </a:r>
            <a:r>
              <a:rPr lang="ja-JP" altLang="it-IT" sz="2000" b="1">
                <a:solidFill>
                  <a:srgbClr val="000000"/>
                </a:solidFill>
                <a:ea typeface="ＭＳ Ｐゴシック" pitchFamily="34" charset="-128"/>
              </a:rPr>
              <a:t>”</a:t>
            </a:r>
            <a:r>
              <a:rPr lang="it-IT" altLang="ja-JP" sz="2000" b="1">
                <a:solidFill>
                  <a:srgbClr val="000000"/>
                </a:solidFill>
                <a:ea typeface="ＭＳ Ｐゴシック" pitchFamily="34" charset="-128"/>
              </a:rPr>
              <a:t>,</a:t>
            </a:r>
          </a:p>
          <a:p>
            <a:pPr>
              <a:lnSpc>
                <a:spcPct val="140000"/>
              </a:lnSpc>
              <a:spcBef>
                <a:spcPct val="50000"/>
              </a:spcBef>
              <a:buClr>
                <a:srgbClr val="FFFFFF"/>
              </a:buClr>
              <a:buFont typeface="Wingdings" pitchFamily="2" charset="2"/>
              <a:buChar char="Ø"/>
            </a:pPr>
            <a:r>
              <a:rPr lang="it-IT" sz="2000" b="1">
                <a:solidFill>
                  <a:srgbClr val="000000"/>
                </a:solidFill>
                <a:ea typeface="ＭＳ Ｐゴシック" pitchFamily="34" charset="-128"/>
              </a:rPr>
              <a:t> Comorbidità respiratoria,</a:t>
            </a:r>
          </a:p>
          <a:p>
            <a:pPr>
              <a:lnSpc>
                <a:spcPct val="140000"/>
              </a:lnSpc>
              <a:spcBef>
                <a:spcPct val="50000"/>
              </a:spcBef>
              <a:buClr>
                <a:srgbClr val="FFFFFF"/>
              </a:buClr>
              <a:buFont typeface="Wingdings" pitchFamily="2" charset="2"/>
              <a:buChar char="Ø"/>
            </a:pPr>
            <a:r>
              <a:rPr lang="it-IT" sz="2000" b="1">
                <a:solidFill>
                  <a:srgbClr val="000000"/>
                </a:solidFill>
                <a:ea typeface="ＭＳ Ｐゴシック" pitchFamily="34" charset="-128"/>
              </a:rPr>
              <a:t> Collaborazione del paziente,</a:t>
            </a:r>
          </a:p>
          <a:p>
            <a:pPr>
              <a:lnSpc>
                <a:spcPct val="140000"/>
              </a:lnSpc>
              <a:spcBef>
                <a:spcPct val="50000"/>
              </a:spcBef>
              <a:buClr>
                <a:srgbClr val="FFFFFF"/>
              </a:buClr>
              <a:buFont typeface="Wingdings" pitchFamily="2" charset="2"/>
              <a:buChar char="Ø"/>
            </a:pPr>
            <a:r>
              <a:rPr lang="it-IT" sz="2000" b="1">
                <a:solidFill>
                  <a:srgbClr val="000000"/>
                </a:solidFill>
                <a:ea typeface="ＭＳ Ｐゴシック" pitchFamily="34" charset="-128"/>
              </a:rPr>
              <a:t> Esperienza dell</a:t>
            </a:r>
            <a:r>
              <a:rPr lang="ja-JP" altLang="it-IT" sz="2000" b="1">
                <a:solidFill>
                  <a:srgbClr val="000000"/>
                </a:solidFill>
                <a:ea typeface="ＭＳ Ｐゴシック" pitchFamily="34" charset="-128"/>
              </a:rPr>
              <a:t>’</a:t>
            </a:r>
            <a:r>
              <a:rPr lang="it-IT" altLang="ja-JP" sz="2000" b="1">
                <a:solidFill>
                  <a:srgbClr val="000000"/>
                </a:solidFill>
                <a:ea typeface="ＭＳ Ｐゴシック" pitchFamily="34" charset="-128"/>
              </a:rPr>
              <a:t>operatore,</a:t>
            </a:r>
          </a:p>
          <a:p>
            <a:pPr>
              <a:lnSpc>
                <a:spcPct val="140000"/>
              </a:lnSpc>
              <a:spcBef>
                <a:spcPct val="50000"/>
              </a:spcBef>
              <a:buClr>
                <a:srgbClr val="FFFFFF"/>
              </a:buClr>
              <a:buFont typeface="Wingdings" pitchFamily="2" charset="2"/>
              <a:buChar char="Ø"/>
            </a:pPr>
            <a:r>
              <a:rPr lang="it-IT" sz="2000" b="1">
                <a:solidFill>
                  <a:srgbClr val="000000"/>
                </a:solidFill>
                <a:ea typeface="ＭＳ Ｐゴシック" pitchFamily="34" charset="-128"/>
              </a:rPr>
              <a:t> Discrepanza tra TAC e PET.</a:t>
            </a:r>
          </a:p>
        </p:txBody>
      </p:sp>
      <p:pic>
        <p:nvPicPr>
          <p:cNvPr id="349187" name="Picture 7" descr="Gasparotti2"/>
          <p:cNvPicPr>
            <a:picLocks noChangeAspect="1" noChangeArrowheads="1"/>
          </p:cNvPicPr>
          <p:nvPr/>
        </p:nvPicPr>
        <p:blipFill>
          <a:blip r:embed="rId2"/>
          <a:srcRect t="5293" r="52238"/>
          <a:stretch>
            <a:fillRect/>
          </a:stretch>
        </p:blipFill>
        <p:spPr bwMode="auto">
          <a:xfrm>
            <a:off x="5364163" y="1196975"/>
            <a:ext cx="3455987" cy="514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655759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09" name="Text Box 2"/>
          <p:cNvSpPr txBox="1">
            <a:spLocks noChangeArrowheads="1"/>
          </p:cNvSpPr>
          <p:nvPr/>
        </p:nvSpPr>
        <p:spPr bwMode="auto">
          <a:xfrm>
            <a:off x="457200" y="44450"/>
            <a:ext cx="81534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800" b="1">
                <a:solidFill>
                  <a:srgbClr val="3333CC"/>
                </a:solidFill>
                <a:ea typeface="ＭＳ Ｐゴシック" pitchFamily="34" charset="-128"/>
              </a:rPr>
              <a:t>RESA DIAGNOSTICA DELL</a:t>
            </a:r>
            <a:r>
              <a:rPr lang="ja-JP" altLang="it-IT" sz="2800" b="1">
                <a:solidFill>
                  <a:srgbClr val="3333CC"/>
                </a:solidFill>
                <a:ea typeface="ＭＳ Ｐゴシック" pitchFamily="34" charset="-128"/>
              </a:rPr>
              <a:t>’</a:t>
            </a:r>
            <a:r>
              <a:rPr lang="it-IT" altLang="ja-JP" sz="2800" b="1">
                <a:solidFill>
                  <a:srgbClr val="3333CC"/>
                </a:solidFill>
                <a:ea typeface="ＭＳ Ｐゴシック" pitchFamily="34" charset="-128"/>
              </a:rPr>
              <a:t> AGOASPIRATO POLMONARE TRANSPARIETALE</a:t>
            </a:r>
            <a:endParaRPr lang="it-IT" sz="2800" b="1">
              <a:solidFill>
                <a:srgbClr val="3333CC"/>
              </a:solidFill>
              <a:ea typeface="ＭＳ Ｐゴシック" pitchFamily="34" charset="-128"/>
            </a:endParaRPr>
          </a:p>
        </p:txBody>
      </p:sp>
      <p:pic>
        <p:nvPicPr>
          <p:cNvPr id="350210" name="Picture 5" descr="5"/>
          <p:cNvPicPr>
            <a:picLocks noChangeAspect="1" noChangeArrowheads="1"/>
          </p:cNvPicPr>
          <p:nvPr/>
        </p:nvPicPr>
        <p:blipFill>
          <a:blip r:embed="rId2"/>
          <a:srcRect l="14418" t="7689" r="9227" b="12303"/>
          <a:stretch>
            <a:fillRect/>
          </a:stretch>
        </p:blipFill>
        <p:spPr bwMode="auto">
          <a:xfrm>
            <a:off x="5724525" y="4005263"/>
            <a:ext cx="2806700" cy="261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0211" name="Picture 9" descr="agobiopsi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1196975"/>
            <a:ext cx="2736850" cy="264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0212" name="Picture 10" descr="agobiopsia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4525" y="1268413"/>
            <a:ext cx="2808288" cy="264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0213" name="Picture 11" descr="nodulo polmoare 2 biopsi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7088" y="4000500"/>
            <a:ext cx="273685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097812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3" name="Text Box 2"/>
          <p:cNvSpPr txBox="1">
            <a:spLocks noChangeArrowheads="1"/>
          </p:cNvSpPr>
          <p:nvPr/>
        </p:nvSpPr>
        <p:spPr bwMode="auto">
          <a:xfrm>
            <a:off x="468313" y="0"/>
            <a:ext cx="81534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800" b="1">
                <a:solidFill>
                  <a:srgbClr val="3333CC"/>
                </a:solidFill>
                <a:ea typeface="ＭＳ Ｐゴシック" pitchFamily="34" charset="-128"/>
              </a:rPr>
              <a:t>RESA DIAGNOSTICA DELL</a:t>
            </a:r>
            <a:r>
              <a:rPr lang="ja-JP" altLang="it-IT" sz="2800" b="1">
                <a:solidFill>
                  <a:srgbClr val="3333CC"/>
                </a:solidFill>
                <a:ea typeface="ＭＳ Ｐゴシック" pitchFamily="34" charset="-128"/>
              </a:rPr>
              <a:t>’</a:t>
            </a:r>
            <a:r>
              <a:rPr lang="it-IT" altLang="ja-JP" sz="2800" b="1">
                <a:solidFill>
                  <a:srgbClr val="3333CC"/>
                </a:solidFill>
                <a:ea typeface="ＭＳ Ｐゴシック" pitchFamily="34" charset="-128"/>
              </a:rPr>
              <a:t> AGOASPIRATO POLMONARE TRANSPARIETALE</a:t>
            </a:r>
            <a:endParaRPr lang="it-IT" sz="2800" b="1">
              <a:solidFill>
                <a:srgbClr val="3333CC"/>
              </a:solidFill>
              <a:ea typeface="ＭＳ Ｐゴシック" pitchFamily="34" charset="-128"/>
            </a:endParaRPr>
          </a:p>
        </p:txBody>
      </p:sp>
      <p:sp>
        <p:nvSpPr>
          <p:cNvPr id="351234" name="Rectangle 3"/>
          <p:cNvSpPr>
            <a:spLocks noRot="1" noChangeArrowheads="1"/>
          </p:cNvSpPr>
          <p:nvPr/>
        </p:nvSpPr>
        <p:spPr bwMode="auto">
          <a:xfrm>
            <a:off x="15875" y="1970088"/>
            <a:ext cx="6356350" cy="376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it-IT" sz="1600">
              <a:solidFill>
                <a:srgbClr val="FFFFFF"/>
              </a:solidFill>
              <a:ea typeface="ＭＳ Ｐゴシック" pitchFamily="34" charset="-128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it-IT" sz="1600">
                <a:solidFill>
                  <a:srgbClr val="000000"/>
                </a:solidFill>
                <a:ea typeface="ＭＳ Ｐゴシック" pitchFamily="34" charset="-128"/>
              </a:rPr>
              <a:t>Esami eseguiti			      </a:t>
            </a:r>
            <a:r>
              <a:rPr lang="it-IT" b="1">
                <a:solidFill>
                  <a:srgbClr val="0000CC"/>
                </a:solidFill>
                <a:ea typeface="ＭＳ Ｐゴシック" pitchFamily="34" charset="-128"/>
              </a:rPr>
              <a:t>1432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it-IT" sz="1600">
                <a:solidFill>
                  <a:srgbClr val="000000"/>
                </a:solidFill>
                <a:ea typeface="ＭＳ Ｐゴシック" pitchFamily="34" charset="-128"/>
              </a:rPr>
              <a:t>caratteristiche nodulo	</a:t>
            </a: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it-IT" sz="1600">
                <a:solidFill>
                  <a:srgbClr val="000000"/>
                </a:solidFill>
                <a:ea typeface="ＭＳ Ｐゴシック" pitchFamily="34" charset="-128"/>
              </a:rPr>
              <a:t>Diametro  		                     </a:t>
            </a:r>
            <a:r>
              <a:rPr lang="it-IT" sz="1600" b="1">
                <a:solidFill>
                  <a:srgbClr val="000000"/>
                </a:solidFill>
                <a:ea typeface="ＭＳ Ｐゴシック" pitchFamily="34" charset="-128"/>
              </a:rPr>
              <a:t>0,5 cm &gt; </a:t>
            </a:r>
            <a:r>
              <a:rPr lang="en-US" sz="1600" b="1">
                <a:solidFill>
                  <a:srgbClr val="000000"/>
                </a:solidFill>
                <a:ea typeface="ＭＳ Ｐゴシック" pitchFamily="34" charset="-128"/>
              </a:rPr>
              <a:t>Ø</a:t>
            </a:r>
            <a:r>
              <a:rPr lang="it-IT" sz="1600" b="1">
                <a:solidFill>
                  <a:srgbClr val="000000"/>
                </a:solidFill>
                <a:ea typeface="ＭＳ Ｐゴシック" pitchFamily="34" charset="-128"/>
              </a:rPr>
              <a:t> &lt; 2 cm</a:t>
            </a: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it-IT" sz="1600">
                <a:solidFill>
                  <a:srgbClr val="000000"/>
                </a:solidFill>
                <a:ea typeface="ＭＳ Ｐゴシック" pitchFamily="34" charset="-128"/>
              </a:rPr>
              <a:t>Posizione			     </a:t>
            </a:r>
            <a:r>
              <a:rPr lang="it-IT" sz="1600" b="1">
                <a:solidFill>
                  <a:srgbClr val="000000"/>
                </a:solidFill>
                <a:ea typeface="ＭＳ Ｐゴシック" pitchFamily="34" charset="-128"/>
              </a:rPr>
              <a:t>periferica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it-IT" sz="1600" b="1">
              <a:solidFill>
                <a:srgbClr val="000000"/>
              </a:solidFill>
              <a:ea typeface="ＭＳ Ｐゴシック" pitchFamily="34" charset="-128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it-IT" sz="1600">
                <a:solidFill>
                  <a:srgbClr val="000000"/>
                </a:solidFill>
                <a:ea typeface="ＭＳ Ｐゴシック" pitchFamily="34" charset="-128"/>
              </a:rPr>
              <a:t>Resa diagnostica :</a:t>
            </a:r>
          </a:p>
          <a:p>
            <a:pPr marL="1143000" lvl="2" indent="-2286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it-IT" sz="1600">
                <a:solidFill>
                  <a:srgbClr val="000000"/>
                </a:solidFill>
                <a:ea typeface="ＭＳ Ｐゴシック" pitchFamily="34" charset="-128"/>
              </a:rPr>
              <a:t>Lesione sospetta neoplastica   </a:t>
            </a:r>
            <a:r>
              <a:rPr lang="it-IT" sz="1600" b="1">
                <a:solidFill>
                  <a:srgbClr val="000000"/>
                </a:solidFill>
                <a:ea typeface="ＭＳ Ｐゴシック" pitchFamily="34" charset="-128"/>
              </a:rPr>
              <a:t>92 %</a:t>
            </a:r>
          </a:p>
          <a:p>
            <a:pPr marL="1143000" lvl="2" indent="-2286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it-IT" sz="1600">
                <a:solidFill>
                  <a:srgbClr val="000000"/>
                </a:solidFill>
                <a:ea typeface="ＭＳ Ｐゴシック" pitchFamily="34" charset="-128"/>
              </a:rPr>
              <a:t>Lesione benigna		    </a:t>
            </a:r>
            <a:r>
              <a:rPr lang="it-IT" sz="1600" b="1">
                <a:solidFill>
                  <a:srgbClr val="000000"/>
                </a:solidFill>
                <a:ea typeface="ＭＳ Ｐゴシック" pitchFamily="34" charset="-128"/>
              </a:rPr>
              <a:t>63%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endParaRPr lang="it-IT" sz="1600">
              <a:solidFill>
                <a:srgbClr val="000000"/>
              </a:solidFill>
              <a:ea typeface="ＭＳ Ｐゴシック" pitchFamily="34" charset="-128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it-IT" sz="1600">
                <a:solidFill>
                  <a:srgbClr val="000000"/>
                </a:solidFill>
                <a:ea typeface="ＭＳ Ｐゴシック" pitchFamily="34" charset="-128"/>
              </a:rPr>
              <a:t>Complicanze   </a:t>
            </a: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it-IT" sz="1600">
                <a:solidFill>
                  <a:srgbClr val="000000"/>
                </a:solidFill>
                <a:ea typeface="ＭＳ Ｐゴシック" pitchFamily="34" charset="-128"/>
              </a:rPr>
              <a:t>falda pnx 			    </a:t>
            </a:r>
            <a:r>
              <a:rPr lang="it-IT" sz="1600" b="1">
                <a:solidFill>
                  <a:srgbClr val="000000"/>
                </a:solidFill>
                <a:ea typeface="ＭＳ Ｐゴシック" pitchFamily="34" charset="-128"/>
              </a:rPr>
              <a:t>6% (solo 5 casi drenati)</a:t>
            </a: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it-IT" sz="1600">
                <a:solidFill>
                  <a:srgbClr val="000000"/>
                </a:solidFill>
                <a:ea typeface="ＭＳ Ｐゴシック" pitchFamily="34" charset="-128"/>
              </a:rPr>
              <a:t>Pneumotorace tardivo (dopo 24 ore)</a:t>
            </a:r>
            <a:r>
              <a:rPr lang="it-IT" sz="1600" b="1">
                <a:solidFill>
                  <a:srgbClr val="000000"/>
                </a:solidFill>
                <a:ea typeface="ＭＳ Ｐゴシック" pitchFamily="34" charset="-128"/>
              </a:rPr>
              <a:t> 1 caso</a:t>
            </a: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it-IT" sz="1600">
                <a:solidFill>
                  <a:srgbClr val="000000"/>
                </a:solidFill>
                <a:ea typeface="ＭＳ Ｐゴシック" pitchFamily="34" charset="-128"/>
              </a:rPr>
              <a:t>Piccolo ematoma perilesionale	    </a:t>
            </a:r>
            <a:r>
              <a:rPr lang="it-IT" sz="1600" b="1">
                <a:solidFill>
                  <a:srgbClr val="000000"/>
                </a:solidFill>
                <a:ea typeface="ＭＳ Ｐゴシック" pitchFamily="34" charset="-128"/>
              </a:rPr>
              <a:t>20%</a:t>
            </a: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it-IT" sz="1600">
                <a:solidFill>
                  <a:srgbClr val="000000"/>
                </a:solidFill>
                <a:ea typeface="ＭＳ Ｐゴシック" pitchFamily="34" charset="-128"/>
              </a:rPr>
              <a:t>Emopericardio acuto 		    </a:t>
            </a:r>
            <a:r>
              <a:rPr lang="it-IT" sz="1600" b="1">
                <a:solidFill>
                  <a:srgbClr val="000000"/>
                </a:solidFill>
                <a:ea typeface="ＭＳ Ｐゴシック" pitchFamily="34" charset="-128"/>
              </a:rPr>
              <a:t>1 caso</a:t>
            </a:r>
          </a:p>
        </p:txBody>
      </p:sp>
      <p:pic>
        <p:nvPicPr>
          <p:cNvPr id="351235" name="Picture 5" descr="5"/>
          <p:cNvPicPr>
            <a:picLocks noChangeAspect="1" noChangeArrowheads="1"/>
          </p:cNvPicPr>
          <p:nvPr/>
        </p:nvPicPr>
        <p:blipFill>
          <a:blip r:embed="rId2"/>
          <a:srcRect l="14418" t="7689" r="9227" b="12303"/>
          <a:stretch>
            <a:fillRect/>
          </a:stretch>
        </p:blipFill>
        <p:spPr bwMode="auto">
          <a:xfrm>
            <a:off x="6588125" y="4365625"/>
            <a:ext cx="2016125" cy="187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1236" name="Picture 5" descr="agobiopsi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88125" y="1989138"/>
            <a:ext cx="2051050" cy="198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793585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3" name="Picture 5" descr="http://www.wired.com/images/article/full/2008/04/toshiba_ct_scanner_630px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655888"/>
            <a:ext cx="1530350" cy="1066800"/>
          </a:xfrm>
          <a:prstGeom prst="rect">
            <a:avLst/>
          </a:prstGeom>
          <a:noFill/>
          <a:ln w="127000" cap="sq">
            <a:solidFill>
              <a:srgbClr val="000000"/>
            </a:solidFill>
            <a:miter lim="800000"/>
            <a:headEnd/>
            <a:tailEnd/>
          </a:ln>
          <a:effectLst>
            <a:outerShdw blurRad="63500" dist="50800" dir="2700000" algn="tl" rotWithShape="0">
              <a:srgbClr val="000000">
                <a:alpha val="39999"/>
              </a:srgbClr>
            </a:outerShdw>
          </a:effectLst>
          <a:extLst/>
        </p:spPr>
      </p:pic>
      <p:pic>
        <p:nvPicPr>
          <p:cNvPr id="35225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3646488"/>
            <a:ext cx="1023938" cy="792162"/>
          </a:xfrm>
          <a:prstGeom prst="rect">
            <a:avLst/>
          </a:prstGeom>
          <a:noFill/>
          <a:ln w="9525">
            <a:solidFill>
              <a:srgbClr val="333399"/>
            </a:solidFill>
            <a:miter lim="800000"/>
            <a:headEnd/>
            <a:tailEnd/>
          </a:ln>
        </p:spPr>
      </p:pic>
      <p:pic>
        <p:nvPicPr>
          <p:cNvPr id="22537" name="Picture 9" descr="http://erichenderson.org/store/images/classical_guitar-music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6113" y="4373563"/>
            <a:ext cx="801687" cy="796925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/>
        </p:spPr>
      </p:pic>
      <p:pic>
        <p:nvPicPr>
          <p:cNvPr id="16" name="Picture 21" descr="Rd6ProcessSlide"/>
          <p:cNvPicPr>
            <a:picLocks noChangeAspect="1" noChangeArrowheads="1"/>
          </p:cNvPicPr>
          <p:nvPr/>
        </p:nvPicPr>
        <p:blipFill>
          <a:blip r:embed="rId6"/>
          <a:srcRect l="72487" t="1744" r="2518" b="52766"/>
          <a:stretch>
            <a:fillRect/>
          </a:stretch>
        </p:blipFill>
        <p:spPr bwMode="auto">
          <a:xfrm>
            <a:off x="6629400" y="2655888"/>
            <a:ext cx="2286000" cy="1905000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/>
        </p:spPr>
      </p:pic>
      <p:pic>
        <p:nvPicPr>
          <p:cNvPr id="17" name="Picture 16" descr="Hand w-Flexed LG.t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72200" y="3875088"/>
            <a:ext cx="1295400" cy="1031875"/>
          </a:xfrm>
          <a:prstGeom prst="rect">
            <a:avLst/>
          </a:prstGeom>
          <a:noFill/>
          <a:ln w="9525">
            <a:solidFill>
              <a:srgbClr val="005AC3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/>
        </p:spPr>
      </p:pic>
      <p:pic>
        <p:nvPicPr>
          <p:cNvPr id="18" name="Picture 17" descr="Front BTY-017_clip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629400" y="2655888"/>
            <a:ext cx="685800" cy="1203325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9"/>
              </a:srgbClr>
            </a:outerShdw>
          </a:effectLst>
          <a:extLst/>
        </p:spPr>
      </p:pic>
      <p:pic>
        <p:nvPicPr>
          <p:cNvPr id="352263" name="Picture 19" descr="PRAS - Ball, Green.bmp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315200" y="4484688"/>
            <a:ext cx="1768475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2264" name="TextBox 20"/>
          <p:cNvSpPr txBox="1">
            <a:spLocks noChangeArrowheads="1"/>
          </p:cNvSpPr>
          <p:nvPr/>
        </p:nvSpPr>
        <p:spPr bwMode="auto">
          <a:xfrm>
            <a:off x="107950" y="2130425"/>
            <a:ext cx="1106488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300">
                <a:solidFill>
                  <a:srgbClr val="FFFFFF"/>
                </a:solidFill>
                <a:ea typeface="ＭＳ Ｐゴシック" pitchFamily="34" charset="-128"/>
              </a:rPr>
              <a:t>CT-Scan</a:t>
            </a:r>
          </a:p>
        </p:txBody>
      </p:sp>
      <p:sp>
        <p:nvSpPr>
          <p:cNvPr id="352265" name="TextBox 21"/>
          <p:cNvSpPr txBox="1">
            <a:spLocks noChangeArrowheads="1"/>
          </p:cNvSpPr>
          <p:nvPr/>
        </p:nvSpPr>
        <p:spPr bwMode="auto">
          <a:xfrm>
            <a:off x="1143000" y="2122488"/>
            <a:ext cx="1196975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300">
                <a:solidFill>
                  <a:srgbClr val="FFFFFF"/>
                </a:solidFill>
                <a:ea typeface="ＭＳ Ｐゴシック" pitchFamily="34" charset="-128"/>
              </a:rPr>
              <a:t>DICOM CD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944563" y="2198687"/>
            <a:ext cx="228600" cy="152401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endParaRPr lang="it-IT" smtClean="0">
              <a:solidFill>
                <a:srgbClr val="FFFFFF"/>
              </a:solidFill>
              <a:latin typeface="Times New Roman" charset="0"/>
            </a:endParaRPr>
          </a:p>
        </p:txBody>
      </p:sp>
      <p:sp>
        <p:nvSpPr>
          <p:cNvPr id="352269" name="TextBox 23"/>
          <p:cNvSpPr txBox="1">
            <a:spLocks noChangeArrowheads="1"/>
          </p:cNvSpPr>
          <p:nvPr/>
        </p:nvSpPr>
        <p:spPr bwMode="auto">
          <a:xfrm>
            <a:off x="2555875" y="2122488"/>
            <a:ext cx="1558925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300">
                <a:solidFill>
                  <a:srgbClr val="FFFFFF"/>
                </a:solidFill>
                <a:ea typeface="ＭＳ Ｐゴシック" pitchFamily="34" charset="-128"/>
              </a:rPr>
              <a:t>Planning Software</a:t>
            </a:r>
          </a:p>
        </p:txBody>
      </p:sp>
      <p:sp>
        <p:nvSpPr>
          <p:cNvPr id="352270" name="TextBox 24"/>
          <p:cNvSpPr txBox="1">
            <a:spLocks noChangeArrowheads="1"/>
          </p:cNvSpPr>
          <p:nvPr/>
        </p:nvSpPr>
        <p:spPr bwMode="auto">
          <a:xfrm>
            <a:off x="4343400" y="2122488"/>
            <a:ext cx="17526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300">
                <a:solidFill>
                  <a:srgbClr val="FFFFFF"/>
                </a:solidFill>
                <a:ea typeface="ＭＳ Ｐゴシック" pitchFamily="34" charset="-128"/>
              </a:rPr>
              <a:t>Planned Pathway File</a:t>
            </a:r>
          </a:p>
        </p:txBody>
      </p:sp>
      <p:sp>
        <p:nvSpPr>
          <p:cNvPr id="26" name="Right Arrow 25"/>
          <p:cNvSpPr/>
          <p:nvPr/>
        </p:nvSpPr>
        <p:spPr>
          <a:xfrm>
            <a:off x="4086225" y="2198687"/>
            <a:ext cx="228600" cy="152401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endParaRPr lang="it-IT" smtClean="0">
              <a:solidFill>
                <a:srgbClr val="FFFFFF"/>
              </a:solidFill>
              <a:latin typeface="Times New Roman" charset="0"/>
            </a:endParaRPr>
          </a:p>
        </p:txBody>
      </p:sp>
      <p:sp>
        <p:nvSpPr>
          <p:cNvPr id="352274" name="TextBox 26"/>
          <p:cNvSpPr txBox="1">
            <a:spLocks noChangeArrowheads="1"/>
          </p:cNvSpPr>
          <p:nvPr/>
        </p:nvSpPr>
        <p:spPr bwMode="auto">
          <a:xfrm>
            <a:off x="6096000" y="2122488"/>
            <a:ext cx="9969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300">
                <a:solidFill>
                  <a:srgbClr val="FFFFFF"/>
                </a:solidFill>
                <a:ea typeface="ＭＳ Ｐゴシック" pitchFamily="34" charset="-128"/>
              </a:rPr>
              <a:t>Navigation</a:t>
            </a:r>
          </a:p>
        </p:txBody>
      </p:sp>
      <p:sp>
        <p:nvSpPr>
          <p:cNvPr id="352275" name="TextBox 27"/>
          <p:cNvSpPr txBox="1">
            <a:spLocks noChangeArrowheads="1"/>
          </p:cNvSpPr>
          <p:nvPr/>
        </p:nvSpPr>
        <p:spPr bwMode="auto">
          <a:xfrm>
            <a:off x="7885113" y="2101850"/>
            <a:ext cx="914400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300">
                <a:solidFill>
                  <a:srgbClr val="FFFFFF"/>
                </a:solidFill>
                <a:ea typeface="ＭＳ Ｐゴシック" pitchFamily="34" charset="-128"/>
              </a:rPr>
              <a:t>Biopsy</a:t>
            </a:r>
          </a:p>
        </p:txBody>
      </p:sp>
      <p:cxnSp>
        <p:nvCxnSpPr>
          <p:cNvPr id="31" name="Straight Connector 30"/>
          <p:cNvCxnSpPr/>
          <p:nvPr/>
        </p:nvCxnSpPr>
        <p:spPr>
          <a:xfrm rot="5400000">
            <a:off x="876301" y="3836987"/>
            <a:ext cx="3124200" cy="3175"/>
          </a:xfrm>
          <a:prstGeom prst="line">
            <a:avLst/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5400000">
            <a:off x="4456907" y="3836194"/>
            <a:ext cx="3124200" cy="1587"/>
          </a:xfrm>
          <a:prstGeom prst="line">
            <a:avLst/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3" name="Right Arrow 32"/>
          <p:cNvSpPr/>
          <p:nvPr/>
        </p:nvSpPr>
        <p:spPr>
          <a:xfrm>
            <a:off x="7221538" y="2198687"/>
            <a:ext cx="228599" cy="152401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endParaRPr lang="it-IT" smtClean="0">
              <a:solidFill>
                <a:srgbClr val="FFFFFF"/>
              </a:solidFill>
              <a:latin typeface="Times New Roman" charset="0"/>
            </a:endParaRPr>
          </a:p>
        </p:txBody>
      </p:sp>
      <p:pic>
        <p:nvPicPr>
          <p:cNvPr id="352281" name="Picture 27" descr="iLogic Laptop Screen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362200" y="2351088"/>
            <a:ext cx="2647950" cy="211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2282" name="Picture 34" descr="Paige - views.bmp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886200" y="3779838"/>
            <a:ext cx="19812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2283" name="Text Box 28"/>
          <p:cNvSpPr txBox="1">
            <a:spLocks noChangeArrowheads="1"/>
          </p:cNvSpPr>
          <p:nvPr/>
        </p:nvSpPr>
        <p:spPr bwMode="auto">
          <a:xfrm>
            <a:off x="179388" y="307975"/>
            <a:ext cx="86423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800" b="1">
                <a:solidFill>
                  <a:srgbClr val="3333CC"/>
                </a:solidFill>
                <a:ea typeface="ＭＳ Ｐゴシック" pitchFamily="34" charset="-128"/>
              </a:rPr>
              <a:t>NAVIGAZIONE ELETTROMAGNETICA (ENB)</a:t>
            </a:r>
          </a:p>
        </p:txBody>
      </p:sp>
    </p:spTree>
    <p:extLst>
      <p:ext uri="{BB962C8B-B14F-4D97-AF65-F5344CB8AC3E}">
        <p14:creationId xmlns:p14="http://schemas.microsoft.com/office/powerpoint/2010/main" val="20573240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305" name="Picture 4" descr="inglese"/>
          <p:cNvPicPr>
            <a:picLocks noChangeAspect="1" noChangeArrowheads="1"/>
          </p:cNvPicPr>
          <p:nvPr/>
        </p:nvPicPr>
        <p:blipFill>
          <a:blip r:embed="rId2"/>
          <a:srcRect t="15749" b="16115"/>
          <a:stretch>
            <a:fillRect/>
          </a:stretch>
        </p:blipFill>
        <p:spPr bwMode="auto">
          <a:xfrm>
            <a:off x="3059113" y="0"/>
            <a:ext cx="3024187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4306" name="Picture 5" descr="Caso ingl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2043113"/>
            <a:ext cx="7704138" cy="481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076595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1395413"/>
            <a:ext cx="9144000" cy="3598862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45058" name="CasellaDiTesto 7"/>
          <p:cNvSpPr txBox="1">
            <a:spLocks noChangeArrowheads="1"/>
          </p:cNvSpPr>
          <p:nvPr/>
        </p:nvSpPr>
        <p:spPr bwMode="auto">
          <a:xfrm>
            <a:off x="0" y="2166938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algn="ctr">
              <a:lnSpc>
                <a:spcPct val="120000"/>
              </a:lnSpc>
            </a:pPr>
            <a:r>
              <a:rPr lang="it-IT" sz="6000" b="1" dirty="0">
                <a:latin typeface="Arial Narrow" pitchFamily="34" charset="0"/>
              </a:rPr>
              <a:t>Ed ora al Radiologo... 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413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0" y="4994275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061" name="CasellaDiTesto 10"/>
          <p:cNvSpPr txBox="1">
            <a:spLocks noChangeArrowheads="1"/>
          </p:cNvSpPr>
          <p:nvPr/>
        </p:nvSpPr>
        <p:spPr bwMode="auto">
          <a:xfrm>
            <a:off x="3025542" y="5140325"/>
            <a:ext cx="298972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3200" i="1" dirty="0">
                <a:latin typeface="Arial Narrow" pitchFamily="34" charset="0"/>
              </a:rPr>
              <a:t>Dr. </a:t>
            </a:r>
            <a:r>
              <a:rPr lang="it-IT" sz="3200" i="1" dirty="0" smtClean="0">
                <a:latin typeface="Arial Narrow" pitchFamily="34" charset="0"/>
              </a:rPr>
              <a:t>Paolo </a:t>
            </a:r>
            <a:r>
              <a:rPr lang="it-IT" sz="3200" i="1" dirty="0" err="1" smtClean="0">
                <a:latin typeface="Arial Narrow" pitchFamily="34" charset="0"/>
              </a:rPr>
              <a:t>Cabassa</a:t>
            </a:r>
            <a:endParaRPr lang="it-IT" sz="3200" i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7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Nodulo polmonare solitario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 smtClean="0"/>
              <a:t>Quando un nodulo è un tumore?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NPS: almeno 50 DD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Non c’è una risposta semplice ad una domanda difficile</a:t>
            </a:r>
            <a:endParaRPr lang="it-I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562" y="2434904"/>
            <a:ext cx="1846800" cy="2218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451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417</Words>
  <Application>Microsoft Office PowerPoint</Application>
  <PresentationFormat>Presentazione su schermo (4:3)</PresentationFormat>
  <Paragraphs>122</Paragraphs>
  <Slides>20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Nodulo polmonare solitario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Indicativi ma non patognomonici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2013-10-28T09:03:55Z</dcterms:created>
  <dcterms:modified xsi:type="dcterms:W3CDTF">2013-10-28T09:04:37Z</dcterms:modified>
</cp:coreProperties>
</file>