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4" r:id="rId8"/>
    <p:sldId id="260" r:id="rId9"/>
    <p:sldId id="261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ilippo Pasqua" initials="FP" lastIdx="1" clrIdx="0">
    <p:extLst>
      <p:ext uri="{19B8F6BF-5375-455C-9EA6-DF929625EA0E}">
        <p15:presenceInfo xmlns:p15="http://schemas.microsoft.com/office/powerpoint/2012/main" userId="3d0f06bde95afcbd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67" d="100"/>
          <a:sy n="67" d="100"/>
        </p:scale>
        <p:origin x="102" y="23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5/8/2015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5/8/2015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5/8/2015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5/8/2015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5/8/2015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it-IT" smtClean="0"/>
              <a:t>Fare clic per modificare stili del testo dello schema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it-IT" smtClean="0"/>
              <a:t>Fare clic per modificare stili del testo dello schema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5/8/2015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5/8/2015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5/8/2015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5/8/2015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5/8/2015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5/8/2015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5/8/2015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5/8/2015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5/8/2015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5/8/2015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5/8/2015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5/8/2015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lang="en-US" dirty="0"/>
              <a:t>5/8/2015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769084"/>
            <a:ext cx="9144000" cy="845532"/>
          </a:xfrm>
        </p:spPr>
        <p:txBody>
          <a:bodyPr>
            <a:normAutofit fontScale="90000"/>
          </a:bodyPr>
          <a:lstStyle/>
          <a:p>
            <a:pPr algn="ctr"/>
            <a:r>
              <a:rPr lang="it-IT" sz="6000" dirty="0" smtClean="0"/>
              <a:t>LA MEDICINA CHE CAMBIA</a:t>
            </a:r>
            <a:endParaRPr lang="it-IT" sz="6000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1344695"/>
            <a:ext cx="9144000" cy="754025"/>
          </a:xfrm>
        </p:spPr>
        <p:txBody>
          <a:bodyPr>
            <a:normAutofit/>
          </a:bodyPr>
          <a:lstStyle/>
          <a:p>
            <a:pPr algn="ctr"/>
            <a:r>
              <a:rPr lang="it-IT" dirty="0" smtClean="0"/>
              <a:t>Teatro delle ali - Breno</a:t>
            </a:r>
            <a:endParaRPr lang="it-IT" dirty="0"/>
          </a:p>
        </p:txBody>
      </p:sp>
      <p:sp>
        <p:nvSpPr>
          <p:cNvPr id="4" name="Ovale 3"/>
          <p:cNvSpPr/>
          <p:nvPr/>
        </p:nvSpPr>
        <p:spPr>
          <a:xfrm>
            <a:off x="1270981" y="3429000"/>
            <a:ext cx="3229233" cy="19770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MEDICI</a:t>
            </a:r>
          </a:p>
          <a:p>
            <a:pPr algn="ctr"/>
            <a:r>
              <a:rPr lang="it-IT" dirty="0" smtClean="0"/>
              <a:t>SPECIALISTI</a:t>
            </a:r>
            <a:endParaRPr lang="it-IT" dirty="0"/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0648" y="3418613"/>
            <a:ext cx="3243353" cy="1987468"/>
          </a:xfrm>
          <a:prstGeom prst="rect">
            <a:avLst/>
          </a:prstGeom>
        </p:spPr>
      </p:pic>
      <p:sp>
        <p:nvSpPr>
          <p:cNvPr id="6" name="Ovale 5"/>
          <p:cNvSpPr/>
          <p:nvPr/>
        </p:nvSpPr>
        <p:spPr>
          <a:xfrm>
            <a:off x="4188940" y="2881669"/>
            <a:ext cx="3814119" cy="30509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IPERTENSIONE ARTERIOSA</a:t>
            </a:r>
            <a:endParaRPr lang="it-IT" dirty="0"/>
          </a:p>
        </p:txBody>
      </p:sp>
      <p:sp>
        <p:nvSpPr>
          <p:cNvPr id="9" name="CasellaDiTesto 8"/>
          <p:cNvSpPr txBox="1"/>
          <p:nvPr/>
        </p:nvSpPr>
        <p:spPr>
          <a:xfrm>
            <a:off x="8356286" y="4083987"/>
            <a:ext cx="23444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dirty="0" smtClean="0"/>
              <a:t>MEDICI</a:t>
            </a:r>
            <a:br>
              <a:rPr lang="it-IT" dirty="0" smtClean="0"/>
            </a:br>
            <a:r>
              <a:rPr lang="it-IT" dirty="0" smtClean="0"/>
              <a:t>MEDICINA GENERALE</a:t>
            </a:r>
          </a:p>
        </p:txBody>
      </p:sp>
    </p:spTree>
    <p:extLst>
      <p:ext uri="{BB962C8B-B14F-4D97-AF65-F5344CB8AC3E}">
        <p14:creationId xmlns:p14="http://schemas.microsoft.com/office/powerpoint/2010/main" val="1792923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494372"/>
            <a:ext cx="9144000" cy="596197"/>
          </a:xfrm>
        </p:spPr>
        <p:txBody>
          <a:bodyPr>
            <a:noAutofit/>
          </a:bodyPr>
          <a:lstStyle/>
          <a:p>
            <a:pPr algn="ctr"/>
            <a:r>
              <a:rPr lang="it-IT" sz="5400" dirty="0" smtClean="0"/>
              <a:t>LE COMPLICANZE DELL’IPERTENSIONE</a:t>
            </a:r>
            <a:endParaRPr lang="it-IT" sz="5400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949353" y="1622294"/>
            <a:ext cx="10293293" cy="4501670"/>
          </a:xfrm>
        </p:spPr>
        <p:txBody>
          <a:bodyPr>
            <a:normAutofit lnSpcReduction="10000"/>
          </a:bodyPr>
          <a:lstStyle/>
          <a:p>
            <a:pPr algn="l"/>
            <a:r>
              <a:rPr lang="it-IT" dirty="0" smtClean="0"/>
              <a:t>Organi bersaglio: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it-IT" dirty="0" smtClean="0"/>
              <a:t>Rene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it-IT" dirty="0" smtClean="0"/>
              <a:t>Cuore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it-IT" dirty="0" smtClean="0"/>
              <a:t>Cervello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it-IT" dirty="0" smtClean="0"/>
              <a:t>Arterie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it-IT" dirty="0" smtClean="0"/>
              <a:t>Retina</a:t>
            </a:r>
          </a:p>
          <a:p>
            <a:pPr algn="l"/>
            <a:r>
              <a:rPr lang="it-IT" dirty="0" smtClean="0"/>
              <a:t>Precoce invecchiamento degli organi colpiti e riduzione degli anni di vita.</a:t>
            </a:r>
          </a:p>
          <a:p>
            <a:pPr algn="l"/>
            <a:r>
              <a:rPr lang="it-IT" dirty="0"/>
              <a:t>	</a:t>
            </a:r>
            <a:r>
              <a:rPr lang="it-IT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4974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494372"/>
            <a:ext cx="9144000" cy="596197"/>
          </a:xfrm>
        </p:spPr>
        <p:txBody>
          <a:bodyPr>
            <a:noAutofit/>
          </a:bodyPr>
          <a:lstStyle/>
          <a:p>
            <a:pPr algn="ctr"/>
            <a:r>
              <a:rPr lang="it-IT" sz="5400" dirty="0" smtClean="0"/>
              <a:t>FATTORI DI RISCHIO</a:t>
            </a:r>
            <a:endParaRPr lang="it-IT" sz="5400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949353" y="1558130"/>
            <a:ext cx="10293293" cy="3872495"/>
          </a:xfrm>
        </p:spPr>
        <p:txBody>
          <a:bodyPr>
            <a:normAutofit/>
          </a:bodyPr>
          <a:lstStyle/>
          <a:p>
            <a:pPr algn="l"/>
            <a:r>
              <a:rPr lang="it-IT" dirty="0" smtClean="0"/>
              <a:t>I fattori di rischio da prendere in considerazione sono: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it-IT" dirty="0" smtClean="0"/>
              <a:t>Obesità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it-IT" dirty="0" smtClean="0"/>
              <a:t>Fumo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it-IT" dirty="0" smtClean="0"/>
              <a:t>Dieta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it-IT" dirty="0" smtClean="0"/>
              <a:t>Sedentarietà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it-IT" dirty="0" smtClean="0"/>
              <a:t>Stile di vita</a:t>
            </a:r>
            <a:r>
              <a:rPr lang="it-IT" dirty="0"/>
              <a:t>	</a:t>
            </a:r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4002049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494372"/>
            <a:ext cx="9144000" cy="596197"/>
          </a:xfrm>
        </p:spPr>
        <p:txBody>
          <a:bodyPr>
            <a:noAutofit/>
          </a:bodyPr>
          <a:lstStyle/>
          <a:p>
            <a:pPr algn="ctr"/>
            <a:r>
              <a:rPr lang="it-IT" sz="5400" dirty="0" smtClean="0"/>
              <a:t>PROBLEMI DIAGNOSTICI</a:t>
            </a:r>
            <a:endParaRPr lang="it-IT" sz="5400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949353" y="2712865"/>
            <a:ext cx="10293293" cy="1909470"/>
          </a:xfrm>
        </p:spPr>
        <p:txBody>
          <a:bodyPr>
            <a:normAutofit/>
          </a:bodyPr>
          <a:lstStyle/>
          <a:p>
            <a:pPr algn="l"/>
            <a:r>
              <a:rPr lang="it-IT" dirty="0" smtClean="0"/>
              <a:t>Risulta difficile gestire e riconoscere i pazienti ipertesi, soprattutto se giovani, in quanto non sempre si riesce a contattarli e a compilare adeguatamente la loro cartella clinica.</a:t>
            </a:r>
          </a:p>
        </p:txBody>
      </p:sp>
    </p:spTree>
    <p:extLst>
      <p:ext uri="{BB962C8B-B14F-4D97-AF65-F5344CB8AC3E}">
        <p14:creationId xmlns:p14="http://schemas.microsoft.com/office/powerpoint/2010/main" val="3214930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73523"/>
          </a:xfrm>
        </p:spPr>
        <p:txBody>
          <a:bodyPr>
            <a:normAutofit/>
          </a:bodyPr>
          <a:lstStyle/>
          <a:p>
            <a:pPr algn="ctr"/>
            <a:r>
              <a:rPr lang="it-IT" sz="5400" dirty="0" smtClean="0"/>
              <a:t>GESTIONE PAZIENTE IPERTESO</a:t>
            </a:r>
            <a:endParaRPr lang="it-IT" sz="5400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sz="half" idx="2"/>
          </p:nvPr>
        </p:nvSpPr>
        <p:spPr>
          <a:xfrm>
            <a:off x="839788" y="1455313"/>
            <a:ext cx="10514012" cy="5402687"/>
          </a:xfrm>
        </p:spPr>
        <p:txBody>
          <a:bodyPr>
            <a:normAutofit/>
          </a:bodyPr>
          <a:lstStyle/>
          <a:p>
            <a:pPr marL="457200" indent="-457200">
              <a:buFontTx/>
              <a:buChar char="-"/>
            </a:pPr>
            <a:r>
              <a:rPr lang="it-IT" sz="3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CHIAMATA E APPUNTAMENTO PROGRAMMATO IN AMBULATORIO DEL MEDICO CURANTE</a:t>
            </a:r>
          </a:p>
          <a:p>
            <a:pPr marL="457200" indent="-457200">
              <a:buFontTx/>
              <a:buChar char="-"/>
            </a:pPr>
            <a:r>
              <a:rPr lang="it-IT" sz="3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VALUTAZIONE ED ANAMNESI</a:t>
            </a:r>
          </a:p>
          <a:p>
            <a:pPr marL="457200" indent="-457200">
              <a:buFontTx/>
              <a:buChar char="-"/>
            </a:pPr>
            <a:r>
              <a:rPr lang="it-IT" sz="3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PRESCRIZIONE DI ACCERTAMENTI</a:t>
            </a:r>
          </a:p>
          <a:p>
            <a:pPr marL="457200" indent="-457200">
              <a:buFontTx/>
              <a:buChar char="-"/>
            </a:pPr>
            <a:r>
              <a:rPr lang="it-IT" sz="3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CONDIVISIONE DELL’ITER DIAGNOSTICO</a:t>
            </a:r>
          </a:p>
          <a:p>
            <a:pPr marL="457200" indent="-457200">
              <a:buFontTx/>
              <a:buChar char="-"/>
            </a:pPr>
            <a:r>
              <a:rPr lang="it-IT" sz="3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IMPOSTARE TERAPIA</a:t>
            </a:r>
            <a:endParaRPr lang="it-IT" sz="32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42018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167461"/>
          </a:xfrm>
        </p:spPr>
        <p:txBody>
          <a:bodyPr>
            <a:normAutofit/>
          </a:bodyPr>
          <a:lstStyle/>
          <a:p>
            <a:pPr algn="ctr"/>
            <a:r>
              <a:rPr lang="it-IT" sz="5400" dirty="0" smtClean="0"/>
              <a:t>ORGANIZZAZIONE</a:t>
            </a:r>
            <a:endParaRPr lang="it-IT" sz="5400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sz="half" idx="2"/>
          </p:nvPr>
        </p:nvSpPr>
        <p:spPr>
          <a:xfrm>
            <a:off x="839788" y="1429555"/>
            <a:ext cx="10514012" cy="4561670"/>
          </a:xfrm>
        </p:spPr>
        <p:txBody>
          <a:bodyPr>
            <a:normAutofit/>
          </a:bodyPr>
          <a:lstStyle/>
          <a:p>
            <a:pPr marL="457200" indent="-457200">
              <a:buFontTx/>
              <a:buChar char="-"/>
            </a:pPr>
            <a:r>
              <a:rPr lang="it-IT" sz="3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STRUTTURA ADEGUATA, PERSONALE</a:t>
            </a:r>
          </a:p>
          <a:p>
            <a:pPr marL="457200" indent="-457200">
              <a:buFontTx/>
              <a:buChar char="-"/>
            </a:pPr>
            <a:r>
              <a:rPr lang="it-IT" sz="3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COLLABORAZIONE  TRA MMG, PERSONALE DI STUDIO E INFERMIERISTICO, GUARDIE MEDICHE E SPECIALISTI</a:t>
            </a:r>
          </a:p>
          <a:p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16175057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2004588"/>
          </a:xfrm>
        </p:spPr>
        <p:txBody>
          <a:bodyPr>
            <a:normAutofit/>
          </a:bodyPr>
          <a:lstStyle/>
          <a:p>
            <a:pPr algn="ctr"/>
            <a:r>
              <a:rPr lang="it-IT" sz="5400" dirty="0" smtClean="0"/>
              <a:t>ORGANIZZAZIONE: la nostra esperienza di Boario</a:t>
            </a:r>
            <a:endParaRPr lang="it-IT" sz="5400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sz="half" idx="2"/>
          </p:nvPr>
        </p:nvSpPr>
        <p:spPr>
          <a:xfrm>
            <a:off x="376149" y="2459864"/>
            <a:ext cx="10514012" cy="3309871"/>
          </a:xfrm>
        </p:spPr>
        <p:txBody>
          <a:bodyPr>
            <a:normAutofit/>
          </a:bodyPr>
          <a:lstStyle/>
          <a:p>
            <a:pPr algn="ctr"/>
            <a:r>
              <a:rPr lang="it-IT" sz="3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AMBULATORIO </a:t>
            </a:r>
            <a:r>
              <a:rPr lang="it-IT" sz="3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SPECIALISTICO: </a:t>
            </a:r>
            <a:r>
              <a:rPr lang="it-IT" sz="3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 </a:t>
            </a:r>
            <a:r>
              <a:rPr lang="it-IT" sz="3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SALE DA </a:t>
            </a:r>
            <a:r>
              <a:rPr lang="it-IT" sz="3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VISITA, SALA RIUNIONI, FRONT OFFICE</a:t>
            </a:r>
          </a:p>
          <a:p>
            <a:pPr algn="ctr"/>
            <a:r>
              <a:rPr lang="it-IT" sz="3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POSSIBILTA’ DI COLLABORAZIONE CON SPECIALISTI (STUDIO BOARIOMED)</a:t>
            </a:r>
            <a:endParaRPr lang="it-IT" sz="32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6253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494372"/>
            <a:ext cx="9144000" cy="596197"/>
          </a:xfrm>
        </p:spPr>
        <p:txBody>
          <a:bodyPr>
            <a:noAutofit/>
          </a:bodyPr>
          <a:lstStyle/>
          <a:p>
            <a:pPr algn="ctr"/>
            <a:r>
              <a:rPr lang="it-IT" sz="5400" dirty="0" smtClean="0"/>
              <a:t>PUNTI DI DISCUSSIONE</a:t>
            </a:r>
            <a:endParaRPr lang="it-IT" sz="5400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949353" y="1669410"/>
            <a:ext cx="10293293" cy="4077048"/>
          </a:xfrm>
        </p:spPr>
        <p:txBody>
          <a:bodyPr>
            <a:normAutofit fontScale="77500" lnSpcReduction="20000"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it-IT" dirty="0" smtClean="0"/>
              <a:t>Priorità della prevenzione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it-IT" dirty="0" smtClean="0"/>
              <a:t>Ruolo centrale delle cure primarie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it-IT" dirty="0" smtClean="0"/>
              <a:t>Miglioramento rapporto MMG e ospedale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it-IT" dirty="0" smtClean="0"/>
              <a:t>Peso economico delle prestazioni inappropriate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it-IT" dirty="0" smtClean="0"/>
              <a:t>Paura/inadeguatezza del medico di fronte a casi clinici difficili da gestire in un ambulatorio con singolo MMG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it-IT" dirty="0" smtClean="0"/>
              <a:t>Tempo per organizzare un ambulatorio di medicina di gruppo, viste le numerose pratiche burocratiche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it-IT" dirty="0" smtClean="0"/>
              <a:t>Paura di destinare a pazienti sani i fondi che dovrebbero essere utilizzati per quelli malati.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it-IT" dirty="0" smtClean="0"/>
              <a:t>Presa in carico dei pazienti ipertesi , inserendoli in team multidisciplinari</a:t>
            </a:r>
          </a:p>
        </p:txBody>
      </p:sp>
    </p:spTree>
    <p:extLst>
      <p:ext uri="{BB962C8B-B14F-4D97-AF65-F5344CB8AC3E}">
        <p14:creationId xmlns:p14="http://schemas.microsoft.com/office/powerpoint/2010/main" val="1838436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494372"/>
            <a:ext cx="9144000" cy="596197"/>
          </a:xfrm>
        </p:spPr>
        <p:txBody>
          <a:bodyPr>
            <a:noAutofit/>
          </a:bodyPr>
          <a:lstStyle/>
          <a:p>
            <a:pPr algn="ctr"/>
            <a:r>
              <a:rPr lang="it-IT" sz="5400" dirty="0" smtClean="0"/>
              <a:t>IL FUTURO</a:t>
            </a:r>
            <a:endParaRPr lang="it-IT" sz="5400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949353" y="1669410"/>
            <a:ext cx="10293293" cy="2622504"/>
          </a:xfrm>
        </p:spPr>
        <p:txBody>
          <a:bodyPr>
            <a:normAutofit/>
          </a:bodyPr>
          <a:lstStyle/>
          <a:p>
            <a:pPr algn="l"/>
            <a:r>
              <a:rPr lang="it-IT" dirty="0" smtClean="0"/>
              <a:t>Nel futuro la gestione di costi sempre più elevati comporterà un aumento della presenza sul territorio di ambulatori di medicina di gruppo, per riuscire agevolmente a dividere le spese e i tempi operativi.</a:t>
            </a:r>
          </a:p>
        </p:txBody>
      </p:sp>
    </p:spTree>
    <p:extLst>
      <p:ext uri="{BB962C8B-B14F-4D97-AF65-F5344CB8AC3E}">
        <p14:creationId xmlns:p14="http://schemas.microsoft.com/office/powerpoint/2010/main" val="3806704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Profondità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TM04033923[[fn=Profondità]]</Template>
  <TotalTime>102</TotalTime>
  <Words>278</Words>
  <Application>Microsoft Office PowerPoint</Application>
  <PresentationFormat>Widescreen</PresentationFormat>
  <Paragraphs>47</Paragraphs>
  <Slides>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3" baseType="lpstr">
      <vt:lpstr>Arial</vt:lpstr>
      <vt:lpstr>Corbel</vt:lpstr>
      <vt:lpstr>Verdana</vt:lpstr>
      <vt:lpstr>Profondità</vt:lpstr>
      <vt:lpstr>LA MEDICINA CHE CAMBIA</vt:lpstr>
      <vt:lpstr>LE COMPLICANZE DELL’IPERTENSIONE</vt:lpstr>
      <vt:lpstr>FATTORI DI RISCHIO</vt:lpstr>
      <vt:lpstr>PROBLEMI DIAGNOSTICI</vt:lpstr>
      <vt:lpstr>GESTIONE PAZIENTE IPERTESO</vt:lpstr>
      <vt:lpstr>ORGANIZZAZIONE</vt:lpstr>
      <vt:lpstr>ORGANIZZAZIONE: la nostra esperienza di Boario</vt:lpstr>
      <vt:lpstr>PUNTI DI DISCUSSIONE</vt:lpstr>
      <vt:lpstr>IL FUTURO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MEDICINA CHE CAMBIA</dc:title>
  <dc:creator>Filippo Pasqua</dc:creator>
  <cp:lastModifiedBy>Paolo</cp:lastModifiedBy>
  <cp:revision>14</cp:revision>
  <dcterms:created xsi:type="dcterms:W3CDTF">2015-05-01T14:12:11Z</dcterms:created>
  <dcterms:modified xsi:type="dcterms:W3CDTF">2015-05-08T19:30:10Z</dcterms:modified>
</cp:coreProperties>
</file>