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73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838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74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84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4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567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255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235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102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97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01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70675-1354-4A36-B4ED-D42A0F0E7486}" type="datetimeFigureOut">
              <a:rPr lang="it-IT" smtClean="0"/>
              <a:t>14/04/2016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D9AA3-7B94-451E-A37B-04A63EE577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33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044832" y="635462"/>
            <a:ext cx="63137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Sig.ra Anna può essere dimessa!?</a:t>
            </a:r>
            <a:endParaRPr lang="it-IT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247661" y="2650837"/>
            <a:ext cx="3908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STABILIZZAZIONE CLINICA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019589" y="336203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+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161355" y="4073237"/>
            <a:ext cx="40806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dirty="0" smtClean="0"/>
              <a:t>CONTESTO ASSISTENZIALE </a:t>
            </a:r>
          </a:p>
          <a:p>
            <a:pPr algn="ctr"/>
            <a:r>
              <a:rPr lang="it-IT" sz="2800" dirty="0" smtClean="0"/>
              <a:t>ADEGUATO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2001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546" y="142971"/>
            <a:ext cx="10972800" cy="6572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9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809720" y="214290"/>
          <a:ext cx="8572560" cy="619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635798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Accertamenti alla dimissione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ECG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RS, nella norma</a:t>
                      </a:r>
                      <a:endParaRPr lang="it-IT" sz="1200" b="1" dirty="0"/>
                    </a:p>
                  </a:txBody>
                  <a:tcPr/>
                </a:tc>
              </a:tr>
              <a:tr h="129032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Ecocardiogramma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Normali dimensioni interne atrio </a:t>
                      </a:r>
                      <a:r>
                        <a:rPr lang="it-IT" sz="1200" b="1" dirty="0" err="1" smtClean="0"/>
                        <a:t>sx</a:t>
                      </a:r>
                      <a:r>
                        <a:rPr lang="it-IT" sz="1200" b="1" dirty="0" smtClean="0"/>
                        <a:t> e radice aortica</a:t>
                      </a:r>
                    </a:p>
                    <a:p>
                      <a:r>
                        <a:rPr lang="it-IT" sz="1200" b="1" dirty="0" err="1" smtClean="0"/>
                        <a:t>Vsx</a:t>
                      </a:r>
                      <a:r>
                        <a:rPr lang="it-IT" sz="1200" b="1" dirty="0" smtClean="0"/>
                        <a:t> normali dimensioni lieve ipertrofia concentrica.</a:t>
                      </a:r>
                    </a:p>
                    <a:p>
                      <a:r>
                        <a:rPr lang="it-IT" sz="1200" b="1" dirty="0" smtClean="0"/>
                        <a:t>Non alterazioni regionali della cinetica del ventricolo </a:t>
                      </a:r>
                      <a:r>
                        <a:rPr lang="it-IT" sz="1200" b="1" dirty="0" err="1" smtClean="0"/>
                        <a:t>sx</a:t>
                      </a:r>
                      <a:r>
                        <a:rPr lang="it-IT" sz="1200" b="1" dirty="0" smtClean="0"/>
                        <a:t>. FE 55%</a:t>
                      </a:r>
                    </a:p>
                    <a:p>
                      <a:r>
                        <a:rPr lang="it-IT" sz="1200" b="1" dirty="0" smtClean="0"/>
                        <a:t>Calcificazione </a:t>
                      </a:r>
                      <a:r>
                        <a:rPr lang="it-IT" sz="1200" b="1" dirty="0" err="1" smtClean="0"/>
                        <a:t>anulus</a:t>
                      </a:r>
                      <a:r>
                        <a:rPr lang="it-IT" sz="1200" b="1" dirty="0" smtClean="0"/>
                        <a:t> mitralico posteriore che interessa il lembo mitralico, fibrosi della semilunari aortiche. Atrio </a:t>
                      </a:r>
                      <a:r>
                        <a:rPr lang="it-IT" sz="1200" b="1" dirty="0" err="1" smtClean="0"/>
                        <a:t>dx</a:t>
                      </a:r>
                      <a:r>
                        <a:rPr lang="it-IT" sz="1200" b="1" dirty="0" smtClean="0"/>
                        <a:t> nei limiti di norma. Non versamento.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err="1" smtClean="0"/>
                        <a:t>Rx</a:t>
                      </a:r>
                      <a:r>
                        <a:rPr lang="it-IT" sz="1200" b="1" dirty="0" smtClean="0"/>
                        <a:t> torace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err="1" smtClean="0"/>
                        <a:t>Chiazzette</a:t>
                      </a:r>
                      <a:r>
                        <a:rPr lang="it-IT" sz="1200" b="1" dirty="0" smtClean="0"/>
                        <a:t> </a:t>
                      </a:r>
                      <a:r>
                        <a:rPr lang="it-IT" sz="1200" b="1" dirty="0" err="1" smtClean="0"/>
                        <a:t>addensative</a:t>
                      </a:r>
                      <a:r>
                        <a:rPr lang="it-IT" sz="1200" b="1" dirty="0" smtClean="0"/>
                        <a:t> tendenti alla confluenza in sede basale bilaterale con minimo versamento pleurico alla base di </a:t>
                      </a:r>
                      <a:r>
                        <a:rPr lang="it-IT" sz="1200" b="1" dirty="0" err="1" smtClean="0"/>
                        <a:t>sx</a:t>
                      </a:r>
                      <a:r>
                        <a:rPr lang="it-IT" sz="1200" b="1" dirty="0" smtClean="0"/>
                        <a:t>. Accentuazione del disegno vasale con ili </a:t>
                      </a:r>
                      <a:r>
                        <a:rPr lang="it-IT" sz="1200" b="1" dirty="0" err="1" smtClean="0"/>
                        <a:t>congesti</a:t>
                      </a:r>
                      <a:r>
                        <a:rPr lang="it-IT" sz="1200" b="1" dirty="0" smtClean="0"/>
                        <a:t>.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err="1" smtClean="0"/>
                        <a:t>Emogasanalisi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pH 7.411</a:t>
                      </a:r>
                      <a:r>
                        <a:rPr lang="it-IT" sz="1200" b="1" dirty="0" smtClean="0"/>
                        <a:t> - </a:t>
                      </a:r>
                      <a:r>
                        <a:rPr lang="pl-PL" sz="1200" b="1" dirty="0" smtClean="0"/>
                        <a:t>pCO2 49.3 *</a:t>
                      </a:r>
                      <a:r>
                        <a:rPr lang="it-IT" sz="1200" b="1" dirty="0" smtClean="0"/>
                        <a:t> -  </a:t>
                      </a:r>
                      <a:r>
                        <a:rPr lang="pl-PL" sz="1200" b="1" dirty="0" smtClean="0"/>
                        <a:t>pO2 69.5*</a:t>
                      </a:r>
                      <a:r>
                        <a:rPr lang="it-IT" sz="1200" b="1" dirty="0" smtClean="0"/>
                        <a:t>  -  </a:t>
                      </a:r>
                      <a:r>
                        <a:rPr lang="pl-PL" sz="1200" b="1" dirty="0" smtClean="0"/>
                        <a:t>HCO3 act 30.6</a:t>
                      </a:r>
                      <a:r>
                        <a:rPr lang="it-IT" sz="1200" b="1" dirty="0" smtClean="0"/>
                        <a:t>  -  </a:t>
                      </a:r>
                      <a:r>
                        <a:rPr lang="pl-PL" sz="1200" b="1" dirty="0" smtClean="0"/>
                        <a:t>HCO3 std 29.0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Emocromo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/>
                        <a:t>GB: 7,12 </a:t>
                      </a:r>
                      <a:r>
                        <a:rPr lang="it-IT" sz="1200" b="1" dirty="0" err="1" smtClean="0"/>
                        <a:t>Gr</a:t>
                      </a:r>
                      <a:r>
                        <a:rPr lang="it-IT" sz="1200" b="1" dirty="0" smtClean="0"/>
                        <a:t>: 4,24, </a:t>
                      </a:r>
                      <a:r>
                        <a:rPr lang="it-IT" sz="1200" b="1" dirty="0" err="1" smtClean="0"/>
                        <a:t>Hb</a:t>
                      </a:r>
                      <a:r>
                        <a:rPr lang="it-IT" sz="1200" b="1" dirty="0" smtClean="0"/>
                        <a:t>: 11,5 </a:t>
                      </a:r>
                      <a:r>
                        <a:rPr lang="it-IT" sz="1200" b="1" dirty="0" err="1" smtClean="0"/>
                        <a:t>Ht</a:t>
                      </a:r>
                      <a:r>
                        <a:rPr lang="it-IT" sz="1200" b="1" dirty="0" smtClean="0"/>
                        <a:t>: 38,2 MCV: 96,4  PLT: 234</a:t>
                      </a:r>
                      <a:endParaRPr lang="it-IT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Glicemia, HbA1c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124,  -  8,7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Azotemia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41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err="1" smtClean="0"/>
                        <a:t>Na</a:t>
                      </a:r>
                      <a:r>
                        <a:rPr lang="it-IT" sz="1200" b="1" dirty="0" smtClean="0"/>
                        <a:t>, K, Ca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142,  -  5,0  -  9,8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AST, ALT, GGT, Bilirubina, ALP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32  -  41  -  14  -  1,1  -  34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Creatinina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0,31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Fe, Transferrina, Ferritina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56  -  153  -  206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TSH,  FT4 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4.3  -  0,84</a:t>
                      </a:r>
                      <a:endParaRPr lang="it-IT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Urine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/>
                        <a:t>Gb +</a:t>
                      </a:r>
                      <a:endParaRPr lang="it-IT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29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044832" y="635462"/>
            <a:ext cx="63137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Sig.ra Anna può essere dimessa!?</a:t>
            </a:r>
            <a:endParaRPr lang="it-IT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247661" y="2650837"/>
            <a:ext cx="3908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STABILIZZAZIONE CLINICA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019589" y="336203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 smtClean="0"/>
              <a:t>+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161355" y="4073237"/>
            <a:ext cx="40806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dirty="0" smtClean="0"/>
              <a:t>CONTESTO ASSISTENZIALE </a:t>
            </a:r>
          </a:p>
          <a:p>
            <a:pPr algn="ctr"/>
            <a:r>
              <a:rPr lang="it-IT" sz="2800" dirty="0" smtClean="0"/>
              <a:t>ADEGUATO</a:t>
            </a:r>
            <a:endParaRPr lang="it-IT" sz="2800" dirty="0"/>
          </a:p>
        </p:txBody>
      </p:sp>
      <p:sp>
        <p:nvSpPr>
          <p:cNvPr id="6" name="Rettangolo 5"/>
          <p:cNvSpPr/>
          <p:nvPr/>
        </p:nvSpPr>
        <p:spPr>
          <a:xfrm>
            <a:off x="3753394" y="3823063"/>
            <a:ext cx="4885509" cy="1332411"/>
          </a:xfrm>
          <a:prstGeom prst="rect">
            <a:avLst/>
          </a:prstGeom>
          <a:noFill/>
          <a:ln w="44450" cap="rnd" cmpd="dbl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30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15637" y="535710"/>
            <a:ext cx="63816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Dimissione pianificata con largo anticipo</a:t>
            </a:r>
            <a:endParaRPr lang="it-IT" sz="28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15636" y="2079456"/>
            <a:ext cx="97365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Confronto tra tutte le figure coinvolte nel progetto assistenziale</a:t>
            </a:r>
          </a:p>
          <a:p>
            <a:r>
              <a:rPr lang="it-IT" sz="2800" dirty="0"/>
              <a:t> </a:t>
            </a:r>
            <a:r>
              <a:rPr lang="it-IT" sz="2800" dirty="0" smtClean="0"/>
              <a:t>    (referente UCAM, Medico di Medicina Generale, Care-</a:t>
            </a:r>
            <a:r>
              <a:rPr lang="it-IT" sz="2800" dirty="0" err="1" smtClean="0"/>
              <a:t>givers</a:t>
            </a:r>
            <a:r>
              <a:rPr lang="it-IT" sz="2800" dirty="0" smtClean="0"/>
              <a:t>)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15636" y="3161537"/>
            <a:ext cx="113886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Tutti i presidi prescritti sono stati consegnati nel corso della degenza e ne è</a:t>
            </a:r>
          </a:p>
          <a:p>
            <a:r>
              <a:rPr lang="it-IT" sz="2800" dirty="0"/>
              <a:t> </a:t>
            </a:r>
            <a:r>
              <a:rPr lang="it-IT" sz="2800" dirty="0" smtClean="0"/>
              <a:t>    stato verificato il corretto funzionamento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15636" y="4243618"/>
            <a:ext cx="4204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Insegnamento e verifiche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15636" y="4894812"/>
            <a:ext cx="3290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Istruzioni  per l’uso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15636" y="5546006"/>
            <a:ext cx="29566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Farmaci e ricette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15636" y="6197200"/>
            <a:ext cx="8120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Riferimenti telefonici chiari per comunicazioni veloci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15637" y="1307583"/>
            <a:ext cx="7221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 smtClean="0"/>
              <a:t> </a:t>
            </a:r>
            <a:r>
              <a:rPr lang="it-IT" sz="2800" dirty="0" smtClean="0"/>
              <a:t>Familiari di riferimento debitamente informati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95394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287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Giovanni Vitrone</dc:creator>
  <cp:lastModifiedBy>Giovanni Vitrone</cp:lastModifiedBy>
  <cp:revision>9</cp:revision>
  <dcterms:created xsi:type="dcterms:W3CDTF">2016-04-13T17:13:54Z</dcterms:created>
  <dcterms:modified xsi:type="dcterms:W3CDTF">2016-04-14T15:29:18Z</dcterms:modified>
</cp:coreProperties>
</file>