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11/05/15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11/05/15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11/05/15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11/05/15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11/05/15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11/05/15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11/05/15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11/05/15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11/05/15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11/05/15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11/05/15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9D355-16BD-4E45-BD9A-5EA878CF7CBD}" type="datetimeFigureOut">
              <a:rPr lang="it-IT" smtClean="0"/>
              <a:t>11/05/15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ARTRITE</a:t>
            </a:r>
            <a:endParaRPr lang="it-I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</a:rPr>
              <a:t>Esame Obiettivo</a:t>
            </a:r>
            <a:endParaRPr lang="it-IT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270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ESAME OBIETTIVO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it-IT" sz="2400" dirty="0" smtClean="0"/>
              <a:t>Eritema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400" dirty="0" smtClean="0"/>
              <a:t>Gradi di movimento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400" dirty="0" smtClean="0"/>
              <a:t>Deformità ossee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400" dirty="0" smtClean="0"/>
              <a:t>Edema dei tessuti molli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400" dirty="0" smtClean="0"/>
              <a:t>Versamento articolare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400" dirty="0" smtClean="0"/>
              <a:t>Tumefazione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400" dirty="0" smtClean="0"/>
              <a:t>Scrosci articolari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400" dirty="0" smtClean="0"/>
              <a:t>Dolorabilità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400" dirty="0" smtClean="0"/>
              <a:t>Atrofia o ipostenia muscolare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400" dirty="0" smtClean="0"/>
              <a:t>Intrappolamento della radice nervosa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205461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ESAME OBIETTIVO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Mani</a:t>
            </a:r>
          </a:p>
          <a:p>
            <a:r>
              <a:rPr lang="it-IT" dirty="0" smtClean="0"/>
              <a:t>Gomiti</a:t>
            </a:r>
          </a:p>
          <a:p>
            <a:r>
              <a:rPr lang="it-IT" dirty="0" smtClean="0"/>
              <a:t>Spalle</a:t>
            </a:r>
          </a:p>
          <a:p>
            <a:r>
              <a:rPr lang="it-IT" dirty="0" smtClean="0"/>
              <a:t>Collo</a:t>
            </a:r>
          </a:p>
          <a:p>
            <a:r>
              <a:rPr lang="it-IT" dirty="0" smtClean="0"/>
              <a:t>Rachide lombare</a:t>
            </a:r>
          </a:p>
          <a:p>
            <a:r>
              <a:rPr lang="it-IT" dirty="0" smtClean="0"/>
              <a:t>Anche</a:t>
            </a:r>
          </a:p>
          <a:p>
            <a:r>
              <a:rPr lang="it-IT" dirty="0" smtClean="0"/>
              <a:t>Ginocchia</a:t>
            </a:r>
          </a:p>
          <a:p>
            <a:r>
              <a:rPr lang="it-IT" dirty="0" smtClean="0"/>
              <a:t>Caviglie e piedi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32104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Nella Sarcoidosi 1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Articolazioni calde, arrossate e tumefatte per versamento nello stadio acuto</a:t>
            </a:r>
          </a:p>
          <a:p>
            <a:r>
              <a:rPr lang="it-IT" dirty="0" smtClean="0"/>
              <a:t>Restrizione dei movimenti</a:t>
            </a:r>
          </a:p>
          <a:p>
            <a:r>
              <a:rPr lang="it-IT" dirty="0" smtClean="0"/>
              <a:t>Occasionalmente febbre</a:t>
            </a:r>
          </a:p>
          <a:p>
            <a:r>
              <a:rPr lang="it-IT" dirty="0"/>
              <a:t>Comunemente colpite ginocchia e caviglie</a:t>
            </a:r>
          </a:p>
          <a:p>
            <a:r>
              <a:rPr lang="it-IT" dirty="0"/>
              <a:t>Distribuzione </a:t>
            </a:r>
            <a:r>
              <a:rPr lang="it-IT" dirty="0" err="1"/>
              <a:t>poliarticolare</a:t>
            </a:r>
            <a:endParaRPr lang="it-IT" dirty="0"/>
          </a:p>
          <a:p>
            <a:r>
              <a:rPr lang="it-IT" dirty="0"/>
              <a:t>Occasionalmente piedi, anche e colonna</a:t>
            </a:r>
          </a:p>
          <a:p>
            <a:r>
              <a:rPr lang="it-IT" dirty="0" smtClean="0"/>
              <a:t>Andamento simmetrico (80%)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25614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Nella </a:t>
            </a:r>
            <a:r>
              <a:rPr lang="it-IT" dirty="0" err="1" smtClean="0"/>
              <a:t>Sorcoidosi</a:t>
            </a:r>
            <a:r>
              <a:rPr lang="it-IT" dirty="0" smtClean="0"/>
              <a:t> 2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t-IT" dirty="0" smtClean="0"/>
              <a:t>Altre manifestazioni</a:t>
            </a:r>
          </a:p>
          <a:p>
            <a:r>
              <a:rPr lang="it-IT" dirty="0" err="1" smtClean="0"/>
              <a:t>Linfoadenopatia</a:t>
            </a:r>
            <a:r>
              <a:rPr lang="it-IT" dirty="0" smtClean="0"/>
              <a:t> periferica (80%)</a:t>
            </a:r>
          </a:p>
          <a:p>
            <a:r>
              <a:rPr lang="it-IT" dirty="0" smtClean="0"/>
              <a:t>Sarcoidi cutanei (50%)</a:t>
            </a:r>
          </a:p>
          <a:p>
            <a:r>
              <a:rPr lang="it-IT" dirty="0" smtClean="0"/>
              <a:t>Irite (30%)</a:t>
            </a:r>
          </a:p>
          <a:p>
            <a:r>
              <a:rPr lang="it-IT" dirty="0" smtClean="0"/>
              <a:t>Modificazioni radiologiche del torace: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err="1" smtClean="0"/>
              <a:t>Linfoadenopatia</a:t>
            </a:r>
            <a:r>
              <a:rPr lang="it-IT" dirty="0" smtClean="0"/>
              <a:t> ilare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Infiltrati polmonari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09971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ARTRITE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sz="2800" dirty="0" smtClean="0"/>
              <a:t>Per differenziare le patologie articolari dai reumatismi dei tessuti molli, e le osteoartrosi (OA) dalle artropatie infiammatorie bisogna prendere in </a:t>
            </a:r>
            <a:r>
              <a:rPr lang="it-IT" sz="2800" dirty="0" smtClean="0"/>
              <a:t>considerazione</a:t>
            </a:r>
            <a:r>
              <a:rPr lang="it-IT" sz="2800" dirty="0" smtClean="0"/>
              <a:t>:</a:t>
            </a:r>
          </a:p>
          <a:p>
            <a:r>
              <a:rPr lang="it-IT" sz="2800" dirty="0" smtClean="0"/>
              <a:t>La distribuzione dei sintomi articolari</a:t>
            </a:r>
          </a:p>
          <a:p>
            <a:r>
              <a:rPr lang="it-IT" sz="2800" dirty="0" smtClean="0"/>
              <a:t>Il rilievo anamnestico di una qualsiasi tumefazione </a:t>
            </a:r>
          </a:p>
          <a:p>
            <a:r>
              <a:rPr lang="it-IT" sz="2800" dirty="0" smtClean="0"/>
              <a:t>La </a:t>
            </a:r>
            <a:r>
              <a:rPr lang="it-IT" sz="2800" i="1" dirty="0" smtClean="0"/>
              <a:t>durata</a:t>
            </a:r>
            <a:r>
              <a:rPr lang="it-IT" sz="2800" dirty="0" smtClean="0"/>
              <a:t> della rigidità articolare mattutina</a:t>
            </a:r>
          </a:p>
          <a:p>
            <a:r>
              <a:rPr lang="it-IT" sz="2800" dirty="0" smtClean="0"/>
              <a:t>Eventuali sintomi associati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92837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Distribuzione dei sintomi articolari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it-IT" sz="2800" dirty="0" smtClean="0"/>
              <a:t>I reumatismi dei tessuti molli (</a:t>
            </a:r>
            <a:r>
              <a:rPr lang="it-IT" sz="2800" dirty="0" err="1" smtClean="0"/>
              <a:t>periatriti</a:t>
            </a:r>
            <a:r>
              <a:rPr lang="it-IT" sz="2800" dirty="0" smtClean="0"/>
              <a:t>, reumatismi </a:t>
            </a:r>
            <a:r>
              <a:rPr lang="it-IT" sz="2800" dirty="0" err="1" smtClean="0"/>
              <a:t>extraarticolari</a:t>
            </a:r>
            <a:r>
              <a:rPr lang="it-IT" sz="2800" dirty="0" smtClean="0"/>
              <a:t>) di solito interessano i tendini e le borse</a:t>
            </a:r>
          </a:p>
          <a:p>
            <a:pPr marL="514350" indent="-514350">
              <a:buFont typeface="+mj-lt"/>
              <a:buAutoNum type="alphaLcParenR"/>
            </a:pPr>
            <a:r>
              <a:rPr lang="it-IT" sz="2800" dirty="0" smtClean="0"/>
              <a:t>L’</a:t>
            </a:r>
            <a:r>
              <a:rPr lang="it-IT" sz="2800" dirty="0" err="1" smtClean="0"/>
              <a:t>osteartrosi</a:t>
            </a:r>
            <a:r>
              <a:rPr lang="it-IT" sz="2800" dirty="0" smtClean="0"/>
              <a:t> primaria interessa un preciso gruppo di articolazioni</a:t>
            </a:r>
          </a:p>
          <a:p>
            <a:pPr marL="514350" indent="-514350">
              <a:buFont typeface="+mj-lt"/>
              <a:buAutoNum type="alphaLcParenR"/>
            </a:pPr>
            <a:r>
              <a:rPr lang="it-IT" sz="2800" dirty="0" smtClean="0"/>
              <a:t>Una storia di poliartrite dovrebbe sempre far porre il sospetto di una artropatia infiammatoria</a:t>
            </a:r>
          </a:p>
          <a:p>
            <a:pPr marL="514350" indent="-514350">
              <a:buFont typeface="+mj-lt"/>
              <a:buAutoNum type="alphaLcParenR"/>
            </a:pPr>
            <a:r>
              <a:rPr lang="it-IT" sz="2800" dirty="0" smtClean="0"/>
              <a:t>Un dolore localizzato a una o a due articolazioni è più imputabile a reumatismi dei </a:t>
            </a:r>
            <a:r>
              <a:rPr lang="it-IT" sz="2800" dirty="0" smtClean="0"/>
              <a:t>tessuti </a:t>
            </a:r>
            <a:r>
              <a:rPr lang="it-IT" sz="2800" dirty="0" smtClean="0"/>
              <a:t>molli o a OA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3901763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TUMEFAZIONI ARTICOLARI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Una franca storia di tumefazione articolare deve sempre far sospettare una artropatia infiammatoria</a:t>
            </a:r>
          </a:p>
          <a:p>
            <a:r>
              <a:rPr lang="it-IT" dirty="0" smtClean="0"/>
              <a:t>Riscontro di ispessimenti sinoviali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21945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Rigidità Articolare mattutina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Sensazione di impaccio presente al mattino che migliora con il passare del tempo</a:t>
            </a:r>
          </a:p>
          <a:p>
            <a:r>
              <a:rPr lang="it-IT" dirty="0" smtClean="0"/>
              <a:t>Sempre chiederne la durata e segnarla in minuti</a:t>
            </a:r>
          </a:p>
          <a:p>
            <a:r>
              <a:rPr lang="it-IT" dirty="0" smtClean="0"/>
              <a:t>Se protratta è segno di infiammazione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34038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Sintomi associati 1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Sintomi prodromici (</a:t>
            </a:r>
            <a:r>
              <a:rPr lang="it-IT" i="1" dirty="0" err="1" smtClean="0"/>
              <a:t>inf</a:t>
            </a:r>
            <a:r>
              <a:rPr lang="it-IT" i="1" dirty="0" smtClean="0"/>
              <a:t>. Virali, </a:t>
            </a:r>
            <a:r>
              <a:rPr lang="it-IT" i="1" dirty="0" err="1" smtClean="0"/>
              <a:t>rash</a:t>
            </a:r>
            <a:r>
              <a:rPr lang="it-IT" i="1" dirty="0" smtClean="0"/>
              <a:t> cutaneo, congiuntivite, diarrea, disuria</a:t>
            </a:r>
            <a:r>
              <a:rPr lang="it-IT" dirty="0" smtClean="0"/>
              <a:t>)</a:t>
            </a:r>
          </a:p>
          <a:p>
            <a:r>
              <a:rPr lang="it-IT" dirty="0" err="1" smtClean="0"/>
              <a:t>Pat</a:t>
            </a:r>
            <a:r>
              <a:rPr lang="it-IT" dirty="0" smtClean="0"/>
              <a:t>. Oftalmiche (</a:t>
            </a:r>
            <a:r>
              <a:rPr lang="it-IT" i="1" dirty="0" err="1" smtClean="0"/>
              <a:t>cheratocongiuntivite</a:t>
            </a:r>
            <a:r>
              <a:rPr lang="it-IT" i="1" dirty="0" smtClean="0"/>
              <a:t> secca, irite</a:t>
            </a:r>
            <a:r>
              <a:rPr lang="it-IT" dirty="0" smtClean="0"/>
              <a:t>)</a:t>
            </a:r>
          </a:p>
          <a:p>
            <a:r>
              <a:rPr lang="it-IT" dirty="0" smtClean="0"/>
              <a:t>Rush cutanei (</a:t>
            </a:r>
            <a:r>
              <a:rPr lang="it-IT" i="1" dirty="0" smtClean="0"/>
              <a:t>psoriasi, fotosensibilità o alopecia x LES</a:t>
            </a:r>
            <a:r>
              <a:rPr lang="it-IT" dirty="0" smtClean="0"/>
              <a:t>)</a:t>
            </a:r>
          </a:p>
          <a:p>
            <a:r>
              <a:rPr lang="it-IT" dirty="0" smtClean="0"/>
              <a:t>Fenomeno di </a:t>
            </a:r>
            <a:r>
              <a:rPr lang="it-IT" dirty="0" err="1" smtClean="0"/>
              <a:t>Raynaud</a:t>
            </a:r>
            <a:endParaRPr lang="it-IT" dirty="0" smtClean="0"/>
          </a:p>
          <a:p>
            <a:r>
              <a:rPr lang="it-IT" dirty="0" smtClean="0"/>
              <a:t>Pleurodinia (</a:t>
            </a:r>
            <a:r>
              <a:rPr lang="it-IT" i="1" dirty="0" smtClean="0"/>
              <a:t>LES</a:t>
            </a:r>
            <a:r>
              <a:rPr lang="it-IT" dirty="0" smtClean="0"/>
              <a:t>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39713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Sintomi associati 2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Malattie infiammatorie intestinali (</a:t>
            </a:r>
            <a:r>
              <a:rPr lang="it-IT" i="1" dirty="0" smtClean="0"/>
              <a:t>artrite enteropatica</a:t>
            </a:r>
            <a:r>
              <a:rPr lang="it-IT" dirty="0" smtClean="0"/>
              <a:t>)</a:t>
            </a:r>
          </a:p>
          <a:p>
            <a:r>
              <a:rPr lang="it-IT" dirty="0" smtClean="0"/>
              <a:t>Sintomi sistemici (</a:t>
            </a:r>
            <a:r>
              <a:rPr lang="it-IT" i="1" dirty="0" smtClean="0"/>
              <a:t>calo ponderale, anoressia, sudorazione notturna</a:t>
            </a:r>
            <a:r>
              <a:rPr lang="it-IT" dirty="0" smtClean="0"/>
              <a:t>)</a:t>
            </a:r>
          </a:p>
          <a:p>
            <a:r>
              <a:rPr lang="it-IT" dirty="0" smtClean="0"/>
              <a:t>Anamnesi ostetrica di aborti spontanei ricorrenti (</a:t>
            </a:r>
            <a:r>
              <a:rPr lang="it-IT" i="1" dirty="0" smtClean="0"/>
              <a:t>S. anticorpi anti-fosfolipidi</a:t>
            </a:r>
            <a:r>
              <a:rPr lang="it-IT" dirty="0" smtClean="0"/>
              <a:t>)</a:t>
            </a:r>
          </a:p>
          <a:p>
            <a:r>
              <a:rPr lang="it-IT" dirty="0" smtClean="0"/>
              <a:t>Anamnesi familiare per psoriasi, irite, MII, spondilite anchilosante pensare ad HLA-B27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93617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ESAME OBIETTIVO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t-IT" b="1" u="sng" dirty="0" smtClean="0"/>
              <a:t>Obiettività generale </a:t>
            </a:r>
            <a:endParaRPr lang="it-IT" b="1" u="sng" dirty="0" smtClean="0"/>
          </a:p>
          <a:p>
            <a:r>
              <a:rPr lang="it-IT" dirty="0" smtClean="0"/>
              <a:t>andatura</a:t>
            </a:r>
            <a:r>
              <a:rPr lang="it-IT" dirty="0" smtClean="0"/>
              <a:t>, </a:t>
            </a:r>
            <a:endParaRPr lang="it-IT" dirty="0" smtClean="0"/>
          </a:p>
          <a:p>
            <a:r>
              <a:rPr lang="it-IT" dirty="0" smtClean="0"/>
              <a:t>rigidità</a:t>
            </a:r>
            <a:r>
              <a:rPr lang="it-IT" dirty="0" smtClean="0"/>
              <a:t>, </a:t>
            </a:r>
            <a:endParaRPr lang="it-IT" dirty="0" smtClean="0"/>
          </a:p>
          <a:p>
            <a:r>
              <a:rPr lang="it-IT" dirty="0" smtClean="0"/>
              <a:t>zoppia</a:t>
            </a:r>
            <a:r>
              <a:rPr lang="it-IT" dirty="0" smtClean="0"/>
              <a:t>, </a:t>
            </a:r>
            <a:endParaRPr lang="it-IT" dirty="0" smtClean="0"/>
          </a:p>
          <a:p>
            <a:r>
              <a:rPr lang="it-IT" dirty="0" smtClean="0"/>
              <a:t>segni </a:t>
            </a:r>
            <a:r>
              <a:rPr lang="it-IT" dirty="0" smtClean="0"/>
              <a:t>di calo ponderale o pallore, </a:t>
            </a:r>
            <a:endParaRPr lang="it-IT" dirty="0" smtClean="0"/>
          </a:p>
          <a:p>
            <a:r>
              <a:rPr lang="it-IT" dirty="0" smtClean="0"/>
              <a:t>deformità </a:t>
            </a:r>
            <a:r>
              <a:rPr lang="it-IT" dirty="0" smtClean="0"/>
              <a:t>ossee, </a:t>
            </a:r>
            <a:endParaRPr lang="it-IT" dirty="0" smtClean="0"/>
          </a:p>
          <a:p>
            <a:r>
              <a:rPr lang="it-IT" dirty="0" smtClean="0"/>
              <a:t>lesioni psoriasiche</a:t>
            </a: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4284255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ESAME OBIETTIVO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t-IT" b="1" u="sng" dirty="0"/>
              <a:t>Obiettività articolare </a:t>
            </a:r>
            <a:endParaRPr lang="it-IT" b="1" u="sng" dirty="0" smtClean="0"/>
          </a:p>
          <a:p>
            <a:r>
              <a:rPr lang="it-IT" dirty="0" smtClean="0"/>
              <a:t>utile </a:t>
            </a:r>
            <a:r>
              <a:rPr lang="it-IT" dirty="0"/>
              <a:t>esaminare tutte le articolazioni anche se la sintomatologia è </a:t>
            </a:r>
            <a:r>
              <a:rPr lang="it-IT" dirty="0" smtClean="0"/>
              <a:t>localizzata, per cercare segni asintomatici</a:t>
            </a:r>
          </a:p>
          <a:p>
            <a:r>
              <a:rPr lang="it-IT" dirty="0" smtClean="0"/>
              <a:t>Ogni articolazione va</a:t>
            </a:r>
            <a:r>
              <a:rPr lang="it-IT" dirty="0" smtClean="0"/>
              <a:t> </a:t>
            </a:r>
            <a:r>
              <a:rPr lang="it-IT" dirty="0"/>
              <a:t>sempre confrontata con la </a:t>
            </a:r>
            <a:r>
              <a:rPr lang="it-IT" dirty="0" smtClean="0"/>
              <a:t>controlaterale</a:t>
            </a:r>
          </a:p>
          <a:p>
            <a:r>
              <a:rPr lang="it-IT" dirty="0" smtClean="0"/>
              <a:t>Esaminare tutte le articolazioni alla ricerca dei seguenti segni</a:t>
            </a:r>
            <a:r>
              <a:rPr lang="it-IT" dirty="0" smtClean="0"/>
              <a:t>: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9354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421</Words>
  <Application>Microsoft Office PowerPoint</Application>
  <PresentationFormat>Presentazione su schermo (4:3)</PresentationFormat>
  <Paragraphs>80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4" baseType="lpstr">
      <vt:lpstr>Tema di Office</vt:lpstr>
      <vt:lpstr>ARTRITE</vt:lpstr>
      <vt:lpstr>ARTRITE </vt:lpstr>
      <vt:lpstr>Distribuzione dei sintomi articolari</vt:lpstr>
      <vt:lpstr>TUMEFAZIONI ARTICOLARI</vt:lpstr>
      <vt:lpstr>Rigidità Articolare mattutina</vt:lpstr>
      <vt:lpstr>Sintomi associati 1</vt:lpstr>
      <vt:lpstr>Sintomi associati 2</vt:lpstr>
      <vt:lpstr>ESAME OBIETTIVO</vt:lpstr>
      <vt:lpstr>ESAME OBIETTIVO</vt:lpstr>
      <vt:lpstr>ESAME OBIETTIVO</vt:lpstr>
      <vt:lpstr>ESAME OBIETTIVO</vt:lpstr>
      <vt:lpstr>Nella Sarcoidosi 1</vt:lpstr>
      <vt:lpstr>Nella Sorcoidosi 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ARTRITE</dc:title>
  <dc:creator>Gianpaolo</dc:creator>
  <cp:lastModifiedBy>Gianpaolo</cp:lastModifiedBy>
  <cp:revision>22</cp:revision>
  <dcterms:created xsi:type="dcterms:W3CDTF">2015-05-10T15:12:27Z</dcterms:created>
  <dcterms:modified xsi:type="dcterms:W3CDTF">2015-05-11T04:32:36Z</dcterms:modified>
</cp:coreProperties>
</file>