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11/05/15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ARTRITE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Esame Obiettivo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ESAME OBIETTIVO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Eritema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Gradi di movimento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Deformità ossee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Edema dei tessuti molli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Versamento articolare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Tumefazione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Scrosci articolari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Dolorabilità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Atrofia o ipostenia muscolare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/>
              <a:t>Intrappolamento della radice nervosa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0546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ESAME OBIETTIVO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Mani</a:t>
            </a:r>
          </a:p>
          <a:p>
            <a:r>
              <a:rPr lang="it-IT" dirty="0" smtClean="0"/>
              <a:t>Gomiti</a:t>
            </a:r>
          </a:p>
          <a:p>
            <a:r>
              <a:rPr lang="it-IT" dirty="0" smtClean="0"/>
              <a:t>Spalle</a:t>
            </a:r>
          </a:p>
          <a:p>
            <a:r>
              <a:rPr lang="it-IT" dirty="0" smtClean="0"/>
              <a:t>Collo</a:t>
            </a:r>
          </a:p>
          <a:p>
            <a:r>
              <a:rPr lang="it-IT" dirty="0" smtClean="0"/>
              <a:t>Rachide lombare</a:t>
            </a:r>
          </a:p>
          <a:p>
            <a:r>
              <a:rPr lang="it-IT" dirty="0" smtClean="0"/>
              <a:t>Anche</a:t>
            </a:r>
          </a:p>
          <a:p>
            <a:r>
              <a:rPr lang="it-IT" dirty="0" smtClean="0"/>
              <a:t>Ginocchia</a:t>
            </a:r>
          </a:p>
          <a:p>
            <a:r>
              <a:rPr lang="it-IT" dirty="0" smtClean="0"/>
              <a:t>Caviglie e piedi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21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Nella Sarcoidosi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Articolazioni calde, arrossate e tumefatte per versamento nello stadio acuto</a:t>
            </a:r>
          </a:p>
          <a:p>
            <a:r>
              <a:rPr lang="it-IT" dirty="0" smtClean="0"/>
              <a:t>Restrizione dei movimenti</a:t>
            </a:r>
          </a:p>
          <a:p>
            <a:r>
              <a:rPr lang="it-IT" dirty="0" smtClean="0"/>
              <a:t>Occasionalmente febbre</a:t>
            </a:r>
          </a:p>
          <a:p>
            <a:r>
              <a:rPr lang="it-IT" dirty="0"/>
              <a:t>Comunemente colpite ginocchia e caviglie</a:t>
            </a:r>
          </a:p>
          <a:p>
            <a:r>
              <a:rPr lang="it-IT" dirty="0"/>
              <a:t>Distribuzione </a:t>
            </a:r>
            <a:r>
              <a:rPr lang="it-IT" dirty="0" err="1"/>
              <a:t>poliarticolare</a:t>
            </a:r>
            <a:endParaRPr lang="it-IT" dirty="0"/>
          </a:p>
          <a:p>
            <a:r>
              <a:rPr lang="it-IT" dirty="0"/>
              <a:t>Occasionalmente piedi, anche e colonna</a:t>
            </a:r>
          </a:p>
          <a:p>
            <a:r>
              <a:rPr lang="it-IT" dirty="0" smtClean="0"/>
              <a:t>Andamento simmetrico (80%)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56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Nella </a:t>
            </a:r>
            <a:r>
              <a:rPr lang="it-IT" dirty="0" err="1" smtClean="0"/>
              <a:t>Sorcoidosi</a:t>
            </a:r>
            <a:r>
              <a:rPr lang="it-IT" dirty="0" smtClean="0"/>
              <a:t>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Altre manifestazioni</a:t>
            </a:r>
          </a:p>
          <a:p>
            <a:r>
              <a:rPr lang="it-IT" dirty="0" err="1" smtClean="0"/>
              <a:t>Linfoadenopatia</a:t>
            </a:r>
            <a:r>
              <a:rPr lang="it-IT" dirty="0" smtClean="0"/>
              <a:t> periferica (80%)</a:t>
            </a:r>
          </a:p>
          <a:p>
            <a:r>
              <a:rPr lang="it-IT" dirty="0" smtClean="0"/>
              <a:t>Sarcoidi cutanei (50%)</a:t>
            </a:r>
          </a:p>
          <a:p>
            <a:r>
              <a:rPr lang="it-IT" dirty="0" smtClean="0"/>
              <a:t>Irite (30%)</a:t>
            </a:r>
          </a:p>
          <a:p>
            <a:r>
              <a:rPr lang="it-IT" dirty="0" smtClean="0"/>
              <a:t>Modificazioni radiologiche del torace: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 smtClean="0"/>
              <a:t>Linfoadenopatia</a:t>
            </a:r>
            <a:r>
              <a:rPr lang="it-IT" dirty="0" smtClean="0"/>
              <a:t> ilare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Infiltrati polmonari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997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ARTRITE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 smtClean="0"/>
              <a:t>Per differenziare le patologie articolari dai reumatismi dei tessuti molli, e le osteoartrosi (OA) dalle artropatie infiammatorie bisogna prendere in </a:t>
            </a:r>
            <a:r>
              <a:rPr lang="it-IT" sz="2800" dirty="0" smtClean="0"/>
              <a:t>considerazione</a:t>
            </a:r>
            <a:r>
              <a:rPr lang="it-IT" sz="2800" dirty="0" smtClean="0"/>
              <a:t>:</a:t>
            </a:r>
          </a:p>
          <a:p>
            <a:r>
              <a:rPr lang="it-IT" sz="2800" dirty="0" smtClean="0"/>
              <a:t>La distribuzione dei sintomi articolari</a:t>
            </a:r>
          </a:p>
          <a:p>
            <a:r>
              <a:rPr lang="it-IT" sz="2800" dirty="0" smtClean="0"/>
              <a:t>Il rilievo anamnestico di una qualsiasi tumefazione </a:t>
            </a:r>
          </a:p>
          <a:p>
            <a:r>
              <a:rPr lang="it-IT" sz="2800" dirty="0" smtClean="0"/>
              <a:t>La </a:t>
            </a:r>
            <a:r>
              <a:rPr lang="it-IT" sz="2800" i="1" dirty="0" smtClean="0"/>
              <a:t>durata</a:t>
            </a:r>
            <a:r>
              <a:rPr lang="it-IT" sz="2800" dirty="0" smtClean="0"/>
              <a:t> della rigidità articolare mattutina</a:t>
            </a:r>
          </a:p>
          <a:p>
            <a:r>
              <a:rPr lang="it-IT" sz="2800" dirty="0" smtClean="0"/>
              <a:t>Eventuali sintomi associati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283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Distribuzione dei sintomi articolari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it-IT" sz="2800" dirty="0" smtClean="0"/>
              <a:t>I reumatismi dei tessuti molli (</a:t>
            </a:r>
            <a:r>
              <a:rPr lang="it-IT" sz="2800" dirty="0" err="1" smtClean="0"/>
              <a:t>periatriti</a:t>
            </a:r>
            <a:r>
              <a:rPr lang="it-IT" sz="2800" dirty="0" smtClean="0"/>
              <a:t>, reumatismi </a:t>
            </a:r>
            <a:r>
              <a:rPr lang="it-IT" sz="2800" dirty="0" err="1" smtClean="0"/>
              <a:t>extraarticolari</a:t>
            </a:r>
            <a:r>
              <a:rPr lang="it-IT" sz="2800" dirty="0" smtClean="0"/>
              <a:t>) di solito interessano i tendini e le borse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800" dirty="0" smtClean="0"/>
              <a:t>L’</a:t>
            </a:r>
            <a:r>
              <a:rPr lang="it-IT" sz="2800" dirty="0" err="1" smtClean="0"/>
              <a:t>osteartrosi</a:t>
            </a:r>
            <a:r>
              <a:rPr lang="it-IT" sz="2800" dirty="0" smtClean="0"/>
              <a:t> primaria interessa un preciso gruppo di articolazioni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800" dirty="0" smtClean="0"/>
              <a:t>Una storia di poliartrite dovrebbe sempre far porre il sospetto di una artropatia infiammatoria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800" dirty="0" smtClean="0"/>
              <a:t>Un dolore localizzato a una o a due articolazioni è più imputabile a reumatismi dei </a:t>
            </a:r>
            <a:r>
              <a:rPr lang="it-IT" sz="2800" dirty="0" smtClean="0"/>
              <a:t>tessuti </a:t>
            </a:r>
            <a:r>
              <a:rPr lang="it-IT" sz="2800" dirty="0" smtClean="0"/>
              <a:t>molli o a OA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0176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TUMEFAZIONI ARTICOLARI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Una franca storia di tumefazione articolare deve sempre far sospettare una artropatia infiammatoria</a:t>
            </a:r>
          </a:p>
          <a:p>
            <a:r>
              <a:rPr lang="it-IT" dirty="0" smtClean="0"/>
              <a:t>Riscontro di ispessimenti sinoviali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19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Rigidità Articolare mattutina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Sensazione di impaccio presente al mattino che migliora con il passare del tempo</a:t>
            </a:r>
          </a:p>
          <a:p>
            <a:r>
              <a:rPr lang="it-IT" dirty="0" smtClean="0"/>
              <a:t>Sempre chiederne la durata e segnarla in minuti</a:t>
            </a:r>
          </a:p>
          <a:p>
            <a:r>
              <a:rPr lang="it-IT" dirty="0" smtClean="0"/>
              <a:t>Se protratta è segno di infiammazione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40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 associati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Sintomi prodromici (</a:t>
            </a:r>
            <a:r>
              <a:rPr lang="it-IT" i="1" dirty="0" err="1" smtClean="0"/>
              <a:t>inf</a:t>
            </a:r>
            <a:r>
              <a:rPr lang="it-IT" i="1" dirty="0" smtClean="0"/>
              <a:t>. Virali, </a:t>
            </a:r>
            <a:r>
              <a:rPr lang="it-IT" i="1" dirty="0" err="1" smtClean="0"/>
              <a:t>rash</a:t>
            </a:r>
            <a:r>
              <a:rPr lang="it-IT" i="1" dirty="0" smtClean="0"/>
              <a:t> cutaneo, congiuntivite, diarrea, disuria</a:t>
            </a:r>
            <a:r>
              <a:rPr lang="it-IT" dirty="0" smtClean="0"/>
              <a:t>)</a:t>
            </a:r>
          </a:p>
          <a:p>
            <a:r>
              <a:rPr lang="it-IT" dirty="0" err="1" smtClean="0"/>
              <a:t>Pat</a:t>
            </a:r>
            <a:r>
              <a:rPr lang="it-IT" dirty="0" smtClean="0"/>
              <a:t>. Oftalmiche (</a:t>
            </a:r>
            <a:r>
              <a:rPr lang="it-IT" i="1" dirty="0" err="1" smtClean="0"/>
              <a:t>cheratocongiuntivite</a:t>
            </a:r>
            <a:r>
              <a:rPr lang="it-IT" i="1" dirty="0" smtClean="0"/>
              <a:t> secca, irite</a:t>
            </a:r>
            <a:r>
              <a:rPr lang="it-IT" dirty="0" smtClean="0"/>
              <a:t>)</a:t>
            </a:r>
          </a:p>
          <a:p>
            <a:r>
              <a:rPr lang="it-IT" dirty="0" smtClean="0"/>
              <a:t>Rush cutanei (</a:t>
            </a:r>
            <a:r>
              <a:rPr lang="it-IT" i="1" dirty="0" smtClean="0"/>
              <a:t>psoriasi, fotosensibilità o alopecia x LES</a:t>
            </a:r>
            <a:r>
              <a:rPr lang="it-IT" dirty="0" smtClean="0"/>
              <a:t>)</a:t>
            </a:r>
          </a:p>
          <a:p>
            <a:r>
              <a:rPr lang="it-IT" dirty="0" smtClean="0"/>
              <a:t>Fenomeno di </a:t>
            </a:r>
            <a:r>
              <a:rPr lang="it-IT" dirty="0" err="1" smtClean="0"/>
              <a:t>Raynaud</a:t>
            </a:r>
            <a:endParaRPr lang="it-IT" dirty="0" smtClean="0"/>
          </a:p>
          <a:p>
            <a:r>
              <a:rPr lang="it-IT" dirty="0" smtClean="0"/>
              <a:t>Pleurodinia (</a:t>
            </a:r>
            <a:r>
              <a:rPr lang="it-IT" i="1" dirty="0" smtClean="0"/>
              <a:t>LES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971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 associati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Malattie infiammatorie intestinali (</a:t>
            </a:r>
            <a:r>
              <a:rPr lang="it-IT" i="1" dirty="0" smtClean="0"/>
              <a:t>artrite enteropatica</a:t>
            </a:r>
            <a:r>
              <a:rPr lang="it-IT" dirty="0" smtClean="0"/>
              <a:t>)</a:t>
            </a:r>
          </a:p>
          <a:p>
            <a:r>
              <a:rPr lang="it-IT" dirty="0" smtClean="0"/>
              <a:t>Sintomi sistemici (</a:t>
            </a:r>
            <a:r>
              <a:rPr lang="it-IT" i="1" dirty="0" smtClean="0"/>
              <a:t>calo ponderale, anoressia, sudorazione notturna</a:t>
            </a:r>
            <a:r>
              <a:rPr lang="it-IT" dirty="0" smtClean="0"/>
              <a:t>)</a:t>
            </a:r>
          </a:p>
          <a:p>
            <a:r>
              <a:rPr lang="it-IT" dirty="0" smtClean="0"/>
              <a:t>Anamnesi ostetrica di aborti spontanei ricorrenti (</a:t>
            </a:r>
            <a:r>
              <a:rPr lang="it-IT" i="1" dirty="0" smtClean="0"/>
              <a:t>S. anticorpi anti-fosfolipidi</a:t>
            </a:r>
            <a:r>
              <a:rPr lang="it-IT" dirty="0" smtClean="0"/>
              <a:t>)</a:t>
            </a:r>
          </a:p>
          <a:p>
            <a:r>
              <a:rPr lang="it-IT" dirty="0" smtClean="0"/>
              <a:t>Anamnesi familiare per psoriasi, irite, MII, spondilite anchilosante pensare ad HLA-B27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36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ESAME OBIETTIVO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u="sng" dirty="0" smtClean="0"/>
              <a:t>Obiettività generale </a:t>
            </a:r>
            <a:endParaRPr lang="it-IT" b="1" u="sng" dirty="0" smtClean="0"/>
          </a:p>
          <a:p>
            <a:r>
              <a:rPr lang="it-IT" dirty="0" smtClean="0"/>
              <a:t>andatura</a:t>
            </a:r>
            <a:r>
              <a:rPr lang="it-IT" dirty="0" smtClean="0"/>
              <a:t>, </a:t>
            </a:r>
            <a:endParaRPr lang="it-IT" dirty="0" smtClean="0"/>
          </a:p>
          <a:p>
            <a:r>
              <a:rPr lang="it-IT" dirty="0" smtClean="0"/>
              <a:t>rigidità</a:t>
            </a:r>
            <a:r>
              <a:rPr lang="it-IT" dirty="0" smtClean="0"/>
              <a:t>, </a:t>
            </a:r>
            <a:endParaRPr lang="it-IT" dirty="0" smtClean="0"/>
          </a:p>
          <a:p>
            <a:r>
              <a:rPr lang="it-IT" dirty="0" smtClean="0"/>
              <a:t>zoppia</a:t>
            </a:r>
            <a:r>
              <a:rPr lang="it-IT" dirty="0" smtClean="0"/>
              <a:t>, </a:t>
            </a:r>
            <a:endParaRPr lang="it-IT" dirty="0" smtClean="0"/>
          </a:p>
          <a:p>
            <a:r>
              <a:rPr lang="it-IT" dirty="0" smtClean="0"/>
              <a:t>segni </a:t>
            </a:r>
            <a:r>
              <a:rPr lang="it-IT" dirty="0" smtClean="0"/>
              <a:t>di calo ponderale o pallore, </a:t>
            </a:r>
            <a:endParaRPr lang="it-IT" dirty="0" smtClean="0"/>
          </a:p>
          <a:p>
            <a:r>
              <a:rPr lang="it-IT" dirty="0" smtClean="0"/>
              <a:t>deformità </a:t>
            </a:r>
            <a:r>
              <a:rPr lang="it-IT" dirty="0" smtClean="0"/>
              <a:t>ossee, </a:t>
            </a:r>
            <a:endParaRPr lang="it-IT" dirty="0" smtClean="0"/>
          </a:p>
          <a:p>
            <a:r>
              <a:rPr lang="it-IT" dirty="0" smtClean="0"/>
              <a:t>lesioni psoriasiche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28425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ESAME OBIETTIVO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u="sng" dirty="0"/>
              <a:t>Obiettività articolare </a:t>
            </a:r>
            <a:endParaRPr lang="it-IT" b="1" u="sng" dirty="0" smtClean="0"/>
          </a:p>
          <a:p>
            <a:r>
              <a:rPr lang="it-IT" dirty="0" smtClean="0"/>
              <a:t>utile </a:t>
            </a:r>
            <a:r>
              <a:rPr lang="it-IT" dirty="0"/>
              <a:t>esaminare tutte le articolazioni anche se la sintomatologia è </a:t>
            </a:r>
            <a:r>
              <a:rPr lang="it-IT" dirty="0" smtClean="0"/>
              <a:t>localizzata, per cercare segni asintomatici</a:t>
            </a:r>
          </a:p>
          <a:p>
            <a:r>
              <a:rPr lang="it-IT" dirty="0" smtClean="0"/>
              <a:t>Ogni articolazione va</a:t>
            </a:r>
            <a:r>
              <a:rPr lang="it-IT" dirty="0" smtClean="0"/>
              <a:t> </a:t>
            </a:r>
            <a:r>
              <a:rPr lang="it-IT" dirty="0"/>
              <a:t>sempre confrontata con la </a:t>
            </a:r>
            <a:r>
              <a:rPr lang="it-IT" dirty="0" smtClean="0"/>
              <a:t>controlaterale</a:t>
            </a:r>
          </a:p>
          <a:p>
            <a:r>
              <a:rPr lang="it-IT" dirty="0" smtClean="0"/>
              <a:t>Esaminare tutte le articolazioni alla ricerca dei seguenti segni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35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421</Words>
  <Application>Microsoft Office PowerPoint</Application>
  <PresentationFormat>Presentazione su schermo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ARTRITE</vt:lpstr>
      <vt:lpstr>ARTRITE </vt:lpstr>
      <vt:lpstr>Distribuzione dei sintomi articolari</vt:lpstr>
      <vt:lpstr>TUMEFAZIONI ARTICOLARI</vt:lpstr>
      <vt:lpstr>Rigidità Articolare mattutina</vt:lpstr>
      <vt:lpstr>Sintomi associati 1</vt:lpstr>
      <vt:lpstr>Sintomi associati 2</vt:lpstr>
      <vt:lpstr>ESAME OBIETTIVO</vt:lpstr>
      <vt:lpstr>ESAME OBIETTIVO</vt:lpstr>
      <vt:lpstr>ESAME OBIETTIVO</vt:lpstr>
      <vt:lpstr>ESAME OBIETTIVO</vt:lpstr>
      <vt:lpstr>Nella Sarcoidosi 1</vt:lpstr>
      <vt:lpstr>Nella Sorcoidosi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ARTRITE</dc:title>
  <dc:creator>Gianpaolo</dc:creator>
  <cp:lastModifiedBy>Gianpaolo</cp:lastModifiedBy>
  <cp:revision>22</cp:revision>
  <dcterms:created xsi:type="dcterms:W3CDTF">2015-05-10T15:12:27Z</dcterms:created>
  <dcterms:modified xsi:type="dcterms:W3CDTF">2015-05-11T04:32:36Z</dcterms:modified>
</cp:coreProperties>
</file>