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6" r:id="rId3"/>
    <p:sldMasterId id="2147483858" r:id="rId4"/>
    <p:sldMasterId id="2147483870" r:id="rId5"/>
    <p:sldMasterId id="2147483876" r:id="rId6"/>
    <p:sldMasterId id="2147483880" r:id="rId7"/>
    <p:sldMasterId id="2147483883" r:id="rId8"/>
    <p:sldMasterId id="2147483886" r:id="rId9"/>
  </p:sldMasterIdLst>
  <p:notesMasterIdLst>
    <p:notesMasterId r:id="rId69"/>
  </p:notesMasterIdLst>
  <p:sldIdLst>
    <p:sldId id="256" r:id="rId10"/>
    <p:sldId id="257" r:id="rId11"/>
    <p:sldId id="258" r:id="rId12"/>
    <p:sldId id="259" r:id="rId13"/>
    <p:sldId id="260" r:id="rId14"/>
    <p:sldId id="317" r:id="rId15"/>
    <p:sldId id="261" r:id="rId16"/>
    <p:sldId id="262" r:id="rId17"/>
    <p:sldId id="399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264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13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426" r:id="rId61"/>
    <p:sldId id="428" r:id="rId62"/>
    <p:sldId id="429" r:id="rId63"/>
    <p:sldId id="430" r:id="rId64"/>
    <p:sldId id="431" r:id="rId65"/>
    <p:sldId id="433" r:id="rId66"/>
    <p:sldId id="315" r:id="rId67"/>
    <p:sldId id="316" r:id="rId68"/>
  </p:sldIdLst>
  <p:sldSz cx="9144000" cy="6858000" type="screen4x3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8" autoAdjust="0"/>
    <p:restoredTop sz="95552" autoAdjust="0"/>
  </p:normalViewPr>
  <p:slideViewPr>
    <p:cSldViewPr>
      <p:cViewPr varScale="1">
        <p:scale>
          <a:sx n="104" d="100"/>
          <a:sy n="104" d="100"/>
        </p:scale>
        <p:origin x="-781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1</a:t>
          </a:r>
          <a:endParaRPr lang="it-IT" sz="4000" b="1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2000" b="1" smtClean="0">
              <a:solidFill>
                <a:srgbClr val="000000"/>
              </a:solidFill>
              <a:latin typeface="Arial Narrow"/>
              <a:cs typeface="Arial Narrow"/>
            </a:rPr>
            <a:t>In caso di ALT da 1.5 a 5 volte superiore al VN (I DATO)  </a:t>
          </a:r>
          <a:r>
            <a:rPr lang="it-IT" sz="2000" b="1" smtClean="0">
              <a:solidFill>
                <a:srgbClr val="000000"/>
              </a:solidFill>
              <a:latin typeface="Arial Narrow"/>
            </a:rPr>
            <a:t>→  Anamnesi e ricerca di segni / sintomi di allarme </a:t>
          </a:r>
          <a:endParaRPr lang="it-IT" sz="2000" b="1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2</a:t>
          </a:r>
          <a:endParaRPr lang="it-IT" sz="4000" b="1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000" b="1" smtClean="0">
              <a:solidFill>
                <a:srgbClr val="000000"/>
              </a:solidFill>
              <a:latin typeface="Arial Narrow"/>
              <a:cs typeface="Arial Narrow"/>
            </a:rPr>
            <a:t>Se ALT ancora aumentate  </a:t>
          </a:r>
          <a:r>
            <a:rPr lang="it-IT" sz="2000" b="1" smtClean="0">
              <a:solidFill>
                <a:srgbClr val="000000"/>
              </a:solidFill>
              <a:latin typeface="Arial Narrow"/>
            </a:rPr>
            <a:t>→  Esami di I LIVELLO: Esami di laboratorio (con ALT,  III DATO)  +  Eco Addome</a:t>
          </a:r>
          <a:endParaRPr lang="it-IT" sz="2000" b="1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4</a:t>
          </a:r>
          <a:endParaRPr lang="it-IT" sz="4000" b="1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 custT="1"/>
      <dgm:spPr/>
      <dgm:t>
        <a:bodyPr/>
        <a:lstStyle/>
        <a:p>
          <a:r>
            <a:rPr lang="it-IT" sz="2000" b="1" smtClean="0">
              <a:solidFill>
                <a:srgbClr val="000000"/>
              </a:solidFill>
              <a:latin typeface="Arial Narrow"/>
              <a:cs typeface="Arial Narrow"/>
            </a:rPr>
            <a:t>Esami di II LIVELLO:   - se non HBV,  non HCV, non  ALCOL                                                                                                                                                                                                                       	                         </a:t>
          </a:r>
          <a:r>
            <a:rPr lang="it-IT" sz="2000" b="1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it-IT" sz="2000" b="1" smtClean="0">
              <a:solidFill>
                <a:srgbClr val="000000"/>
              </a:solidFill>
              <a:latin typeface="Arial Narrow"/>
              <a:cs typeface="Arial Narrow"/>
            </a:rPr>
            <a:t>- se HBV POS.                                                                                                                                        	                          - se HCV POS.</a:t>
          </a:r>
          <a:endParaRPr lang="it-IT" sz="2000" b="1">
            <a:solidFill>
              <a:srgbClr val="000000"/>
            </a:solidFill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3</a:t>
          </a:r>
          <a:endParaRPr lang="it-IT" sz="4000" b="1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2000" b="1" smtClean="0">
              <a:solidFill>
                <a:srgbClr val="000000"/>
              </a:solidFill>
              <a:latin typeface="Arial Narrow"/>
              <a:cs typeface="Arial Narrow"/>
            </a:rPr>
            <a:t>E’ consigliabile ripetere ALT dopo 4 settimane (II DATO)</a:t>
          </a:r>
          <a:endParaRPr lang="it-IT" sz="2000" b="1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4" custScaleY="1078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19392E-13B4-424C-AA21-1EF553EBA4F0}" type="presOf" srcId="{3800E0CD-D18A-6B4E-B56D-EC77A674B61F}" destId="{AB14E9ED-0B59-3C41-BFB6-02715B144645}" srcOrd="0" destOrd="0" presId="urn:microsoft.com/office/officeart/2005/8/layout/chevron2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8CCBFE92-A965-4655-A712-CABAA38D24F3}" type="presOf" srcId="{1A482E81-4384-F043-99B0-3556F969F1C4}" destId="{49A8466E-1FE7-744E-93DB-7BDD5B0612CC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38E9ABBE-BAE1-4732-9FD7-4A073D14689A}" type="presOf" srcId="{FE7C479A-06AC-4B44-BD18-E837F19107A3}" destId="{8CC556F1-3902-064D-9B1D-7826AE877ED2}" srcOrd="0" destOrd="0" presId="urn:microsoft.com/office/officeart/2005/8/layout/chevron2"/>
    <dgm:cxn modelId="{A4030B4D-DB46-4E5D-8273-C4A79F1F163E}" type="presOf" srcId="{922FFC4C-6A2D-9A44-804C-E2E5705726AC}" destId="{350713BD-B27B-E948-80D9-169A97BCC1EF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F586500A-4295-46DE-96F4-15BCB1C6B9A5}" type="presOf" srcId="{54635D34-9A8F-3040-A6D1-AC1310742952}" destId="{927D0E4D-3F6D-644B-A84D-6BDF82C790D4}" srcOrd="0" destOrd="0" presId="urn:microsoft.com/office/officeart/2005/8/layout/chevron2"/>
    <dgm:cxn modelId="{9D300200-7274-477F-B917-0313BD18A05A}" type="presOf" srcId="{082C3A4E-F1E0-BD46-9F2B-FE77532B948D}" destId="{66BEDA6B-ED39-584D-AFF9-E78CD244A2D8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CE964703-14E4-42E3-8939-EFBA7479C90D}" type="presOf" srcId="{CC0C5F87-9E09-F44A-9FE4-783D1ECA91D7}" destId="{A33AEACA-D2B7-DD4F-BC66-D0A9C74BB356}" srcOrd="0" destOrd="0" presId="urn:microsoft.com/office/officeart/2005/8/layout/chevron2"/>
    <dgm:cxn modelId="{039D4213-A7AF-4902-85BE-E7F6AC72D6B1}" type="presOf" srcId="{E2B49345-971D-8E42-A04A-C70453476C74}" destId="{40E24A69-73F7-6B42-B21F-2F80040FE5B1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48BB50D6-A9C2-4371-95A6-43C8004153ED}" type="presOf" srcId="{E1BFDECB-B5AA-5B42-B0D9-5495E9F87448}" destId="{F5DAF114-CBF2-6C42-A815-A4131FDC3DFB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BC9DEFC0-19CD-414D-AE1E-BD63C049EE1B}" type="presParOf" srcId="{8CC556F1-3902-064D-9B1D-7826AE877ED2}" destId="{E3E038D3-8E18-EA42-AF72-11DD7CD67EA8}" srcOrd="0" destOrd="0" presId="urn:microsoft.com/office/officeart/2005/8/layout/chevron2"/>
    <dgm:cxn modelId="{A286FB25-83C9-4FFA-ADCB-09BD75170C42}" type="presParOf" srcId="{E3E038D3-8E18-EA42-AF72-11DD7CD67EA8}" destId="{A33AEACA-D2B7-DD4F-BC66-D0A9C74BB356}" srcOrd="0" destOrd="0" presId="urn:microsoft.com/office/officeart/2005/8/layout/chevron2"/>
    <dgm:cxn modelId="{ADB41787-33F6-44FA-B783-340733CC1974}" type="presParOf" srcId="{E3E038D3-8E18-EA42-AF72-11DD7CD67EA8}" destId="{350713BD-B27B-E948-80D9-169A97BCC1EF}" srcOrd="1" destOrd="0" presId="urn:microsoft.com/office/officeart/2005/8/layout/chevron2"/>
    <dgm:cxn modelId="{98013AC0-5D1F-4E70-9C4F-F86A7B304903}" type="presParOf" srcId="{8CC556F1-3902-064D-9B1D-7826AE877ED2}" destId="{915AC809-38F8-0E4E-BD3E-2767400BDDE8}" srcOrd="1" destOrd="0" presId="urn:microsoft.com/office/officeart/2005/8/layout/chevron2"/>
    <dgm:cxn modelId="{E3B88927-A73D-4FA2-BFF3-3D28F4505E41}" type="presParOf" srcId="{8CC556F1-3902-064D-9B1D-7826AE877ED2}" destId="{ABB89070-6C57-554C-B131-4B74B9AD69F3}" srcOrd="2" destOrd="0" presId="urn:microsoft.com/office/officeart/2005/8/layout/chevron2"/>
    <dgm:cxn modelId="{38191C40-B77C-4A14-AE49-08DAC2BF86A5}" type="presParOf" srcId="{ABB89070-6C57-554C-B131-4B74B9AD69F3}" destId="{40E24A69-73F7-6B42-B21F-2F80040FE5B1}" srcOrd="0" destOrd="0" presId="urn:microsoft.com/office/officeart/2005/8/layout/chevron2"/>
    <dgm:cxn modelId="{FFCCC349-0929-4DD6-8DD4-A6D15BFC9656}" type="presParOf" srcId="{ABB89070-6C57-554C-B131-4B74B9AD69F3}" destId="{AB14E9ED-0B59-3C41-BFB6-02715B144645}" srcOrd="1" destOrd="0" presId="urn:microsoft.com/office/officeart/2005/8/layout/chevron2"/>
    <dgm:cxn modelId="{E6721ADB-F699-44D8-AC57-E19DE27A6130}" type="presParOf" srcId="{8CC556F1-3902-064D-9B1D-7826AE877ED2}" destId="{E2A5A025-D2BF-FD4B-9D0E-069330075690}" srcOrd="3" destOrd="0" presId="urn:microsoft.com/office/officeart/2005/8/layout/chevron2"/>
    <dgm:cxn modelId="{3C8BDD58-EDD7-484D-B9C8-0C6548B3E769}" type="presParOf" srcId="{8CC556F1-3902-064D-9B1D-7826AE877ED2}" destId="{80146EE5-1473-194F-B1B6-CD064E2E7C73}" srcOrd="4" destOrd="0" presId="urn:microsoft.com/office/officeart/2005/8/layout/chevron2"/>
    <dgm:cxn modelId="{A8612CCB-1CC3-45AF-A9D3-B4723809B081}" type="presParOf" srcId="{80146EE5-1473-194F-B1B6-CD064E2E7C73}" destId="{66BEDA6B-ED39-584D-AFF9-E78CD244A2D8}" srcOrd="0" destOrd="0" presId="urn:microsoft.com/office/officeart/2005/8/layout/chevron2"/>
    <dgm:cxn modelId="{55B905D5-A0FC-403A-8E8E-6A73185D973D}" type="presParOf" srcId="{80146EE5-1473-194F-B1B6-CD064E2E7C73}" destId="{49A8466E-1FE7-744E-93DB-7BDD5B0612CC}" srcOrd="1" destOrd="0" presId="urn:microsoft.com/office/officeart/2005/8/layout/chevron2"/>
    <dgm:cxn modelId="{128DD99C-F2CD-4C94-B677-C4F5E547C77D}" type="presParOf" srcId="{8CC556F1-3902-064D-9B1D-7826AE877ED2}" destId="{1052B3D2-7971-7943-9E06-86B513B37BA9}" srcOrd="5" destOrd="0" presId="urn:microsoft.com/office/officeart/2005/8/layout/chevron2"/>
    <dgm:cxn modelId="{EE749376-3A7A-4DEF-BE28-516B2464B4C7}" type="presParOf" srcId="{8CC556F1-3902-064D-9B1D-7826AE877ED2}" destId="{1979A3C7-6B83-AE48-AD16-A7BE9B28A234}" srcOrd="6" destOrd="0" presId="urn:microsoft.com/office/officeart/2005/8/layout/chevron2"/>
    <dgm:cxn modelId="{625719D6-2A42-4F3B-B750-56FD4A83B035}" type="presParOf" srcId="{1979A3C7-6B83-AE48-AD16-A7BE9B28A234}" destId="{F5DAF114-CBF2-6C42-A815-A4131FDC3DFB}" srcOrd="0" destOrd="0" presId="urn:microsoft.com/office/officeart/2005/8/layout/chevron2"/>
    <dgm:cxn modelId="{8B2138AE-2AA6-458F-893A-59DE9615E6EF}" type="presParOf" srcId="{1979A3C7-6B83-AE48-AD16-A7BE9B28A234}" destId="{927D0E4D-3F6D-644B-A84D-6BDF82C790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5</a:t>
          </a:r>
          <a:endParaRPr lang="it-IT" sz="4000" b="1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  <a:latin typeface="Arial Narrow"/>
              <a:cs typeface="Arial Narrow"/>
            </a:rPr>
            <a:t>Se ALT normali al  II DATO, ripetere dopo 2-4 mesi.</a:t>
          </a:r>
          <a:endParaRPr lang="it-IT" sz="20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6</a:t>
          </a:r>
          <a:endParaRPr lang="it-IT" sz="4000" b="1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endParaRPr lang="it-IT" sz="1300" b="1">
            <a:solidFill>
              <a:srgbClr val="000000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smtClean="0">
              <a:latin typeface="Arial Narrow"/>
              <a:cs typeface="Arial Narrow"/>
            </a:rPr>
            <a:t>7</a:t>
          </a:r>
          <a:endParaRPr lang="it-IT" sz="4000" b="1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endParaRPr lang="it-IT" sz="2000" b="1">
            <a:solidFill>
              <a:srgbClr val="000000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7721863-E6DD-425E-B15D-E6DA210B39F8}">
      <dgm:prSet custT="1"/>
      <dgm:spPr/>
      <dgm:t>
        <a:bodyPr/>
        <a:lstStyle/>
        <a:p>
          <a:r>
            <a:rPr lang="it-IT" sz="1800" b="1">
              <a:solidFill>
                <a:srgbClr val="000000"/>
              </a:solidFill>
              <a:latin typeface="Arial Narrow"/>
            </a:rPr>
            <a:t>La sindrome metabolica con steatosi epatica (NAFLD) ed ancor più la steato epatite (NASH) sono associate oltre che ad un aumento del rischio di mortalità per malattia cardio-vascolare anche all’evoluzione verso la cirrosi epatica e l’epatocarcinoma.</a:t>
          </a:r>
        </a:p>
      </dgm:t>
    </dgm:pt>
    <dgm:pt modelId="{93B408F9-2816-4ADF-8EAD-6CC6EB8C2586}" type="parTrans" cxnId="{DE5BCA13-EEEC-459C-B0D7-E5E53FAA68D9}">
      <dgm:prSet/>
      <dgm:spPr/>
      <dgm:t>
        <a:bodyPr/>
        <a:lstStyle/>
        <a:p>
          <a:endParaRPr lang="it-IT"/>
        </a:p>
      </dgm:t>
    </dgm:pt>
    <dgm:pt modelId="{C0E0E78D-B1B4-4588-A08B-375B16FFD548}" type="sibTrans" cxnId="{DE5BCA13-EEEC-459C-B0D7-E5E53FAA68D9}">
      <dgm:prSet/>
      <dgm:spPr/>
      <dgm:t>
        <a:bodyPr/>
        <a:lstStyle/>
        <a:p>
          <a:endParaRPr lang="it-IT"/>
        </a:p>
      </dgm:t>
    </dgm:pt>
    <dgm:pt modelId="{C6DEFB45-B71D-4290-A7AC-15448593199A}">
      <dgm:prSet custT="1"/>
      <dgm:spPr/>
      <dgm:t>
        <a:bodyPr/>
        <a:lstStyle/>
        <a:p>
          <a:endParaRPr lang="it-IT" sz="1300" b="1">
            <a:solidFill>
              <a:srgbClr val="000000"/>
            </a:solidFill>
            <a:latin typeface="Arial Narrow"/>
          </a:endParaRPr>
        </a:p>
      </dgm:t>
    </dgm:pt>
    <dgm:pt modelId="{E5429342-2868-44C4-9334-08C2A2E0728D}" type="parTrans" cxnId="{6AE4B7E0-2C96-40AC-85BD-C16A8F6DB481}">
      <dgm:prSet/>
      <dgm:spPr/>
      <dgm:t>
        <a:bodyPr/>
        <a:lstStyle/>
        <a:p>
          <a:endParaRPr lang="it-IT"/>
        </a:p>
      </dgm:t>
    </dgm:pt>
    <dgm:pt modelId="{384612C6-3854-4159-8C9E-DD98788BC2ED}" type="sibTrans" cxnId="{6AE4B7E0-2C96-40AC-85BD-C16A8F6DB481}">
      <dgm:prSet/>
      <dgm:spPr/>
      <dgm:t>
        <a:bodyPr/>
        <a:lstStyle/>
        <a:p>
          <a:endParaRPr lang="it-IT"/>
        </a:p>
      </dgm:t>
    </dgm:pt>
    <dgm:pt modelId="{2B86BA51-7266-4409-9729-25FD33BBE528}">
      <dgm:prSet custT="1"/>
      <dgm:spPr/>
      <dgm:t>
        <a:bodyPr/>
        <a:lstStyle/>
        <a:p>
          <a:r>
            <a:rPr lang="it-IT" sz="2000" b="1">
              <a:solidFill>
                <a:srgbClr val="000000"/>
              </a:solidFill>
              <a:latin typeface="Arial Narrow"/>
            </a:rPr>
            <a:t>ALT da 5 a 10 volte sup. al VN  → probabile EPATITE ACUTA</a:t>
          </a:r>
        </a:p>
      </dgm:t>
    </dgm:pt>
    <dgm:pt modelId="{9885CE21-097D-4C86-BF75-D2BF5F97E01B}" type="parTrans" cxnId="{8EE1FBEE-667A-4306-9525-6A00066391C2}">
      <dgm:prSet/>
      <dgm:spPr/>
      <dgm:t>
        <a:bodyPr/>
        <a:lstStyle/>
        <a:p>
          <a:endParaRPr lang="it-IT"/>
        </a:p>
      </dgm:t>
    </dgm:pt>
    <dgm:pt modelId="{7F8A7899-4167-494D-8D43-F833472CACCC}" type="sibTrans" cxnId="{8EE1FBEE-667A-4306-9525-6A00066391C2}">
      <dgm:prSet/>
      <dgm:spPr/>
      <dgm:t>
        <a:bodyPr/>
        <a:lstStyle/>
        <a:p>
          <a:endParaRPr lang="it-IT"/>
        </a:p>
      </dgm:t>
    </dgm:pt>
    <dgm:pt modelId="{A7313981-6689-44B9-BC5A-545208C2E2C5}">
      <dgm:prSet custT="1"/>
      <dgm:spPr/>
      <dgm:t>
        <a:bodyPr/>
        <a:lstStyle/>
        <a:p>
          <a:r>
            <a:rPr lang="it-IT" sz="2000" b="1" dirty="0">
              <a:solidFill>
                <a:srgbClr val="000000"/>
              </a:solidFill>
              <a:latin typeface="Arial Narrow"/>
            </a:rPr>
            <a:t>ALT da 1.5 a 5 volte </a:t>
          </a:r>
          <a:r>
            <a:rPr lang="it-IT" sz="2000" b="1" dirty="0" err="1">
              <a:solidFill>
                <a:srgbClr val="000000"/>
              </a:solidFill>
              <a:latin typeface="Arial Narrow"/>
            </a:rPr>
            <a:t>sup</a:t>
          </a:r>
          <a:r>
            <a:rPr lang="it-IT" sz="2000" b="1" dirty="0">
              <a:solidFill>
                <a:srgbClr val="000000"/>
              </a:solidFill>
              <a:latin typeface="Arial Narrow"/>
            </a:rPr>
            <a:t>. al VN per 6 mesi consecutivi con controlli bimestrali → </a:t>
          </a:r>
          <a:r>
            <a:rPr lang="it-IT" sz="2000" b="1" dirty="0" err="1" smtClean="0">
              <a:solidFill>
                <a:srgbClr val="000000"/>
              </a:solidFill>
              <a:latin typeface="Arial Narrow"/>
            </a:rPr>
            <a:t>prob</a:t>
          </a:r>
          <a:r>
            <a:rPr lang="it-IT" sz="2000" b="1" dirty="0" smtClean="0">
              <a:solidFill>
                <a:srgbClr val="000000"/>
              </a:solidFill>
              <a:latin typeface="Arial Narrow"/>
            </a:rPr>
            <a:t>. </a:t>
          </a:r>
          <a:r>
            <a:rPr lang="it-IT" sz="2000" b="1" dirty="0">
              <a:solidFill>
                <a:srgbClr val="000000"/>
              </a:solidFill>
              <a:latin typeface="Arial Narrow"/>
            </a:rPr>
            <a:t>EPATITE CRONICA </a:t>
          </a:r>
        </a:p>
      </dgm:t>
    </dgm:pt>
    <dgm:pt modelId="{C4B28101-AFBE-4E69-A1AB-3C5ACBA9F16D}" type="parTrans" cxnId="{A4B0B4A7-2E1D-4CE5-B566-FF1A301D78EA}">
      <dgm:prSet/>
      <dgm:spPr/>
      <dgm:t>
        <a:bodyPr/>
        <a:lstStyle/>
        <a:p>
          <a:endParaRPr lang="it-IT"/>
        </a:p>
      </dgm:t>
    </dgm:pt>
    <dgm:pt modelId="{ABA9F1DB-8255-41A0-A358-4DD76CBE2CB1}" type="sibTrans" cxnId="{A4B0B4A7-2E1D-4CE5-B566-FF1A301D78EA}">
      <dgm:prSet/>
      <dgm:spPr/>
      <dgm:t>
        <a:bodyPr/>
        <a:lstStyle/>
        <a:p>
          <a:endParaRPr lang="it-IT"/>
        </a:p>
      </dgm:t>
    </dgm:pt>
    <dgm:pt modelId="{E699EE3B-531D-45F8-AFC2-786B1726F220}">
      <dgm:prSet custT="1"/>
      <dgm:spPr/>
      <dgm:t>
        <a:bodyPr/>
        <a:lstStyle/>
        <a:p>
          <a:endParaRPr lang="it-IT" sz="1400" b="1">
            <a:solidFill>
              <a:srgbClr val="000000"/>
            </a:solidFill>
            <a:latin typeface="Arial Narrow"/>
          </a:endParaRPr>
        </a:p>
      </dgm:t>
    </dgm:pt>
    <dgm:pt modelId="{B8FB87E3-4793-4924-BDCD-C72B8D7008CA}" type="parTrans" cxnId="{F2F6BC58-18C3-4074-A6EA-F0099DEE3445}">
      <dgm:prSet/>
      <dgm:spPr/>
      <dgm:t>
        <a:bodyPr/>
        <a:lstStyle/>
        <a:p>
          <a:endParaRPr lang="it-IT"/>
        </a:p>
      </dgm:t>
    </dgm:pt>
    <dgm:pt modelId="{6410A543-A80D-4395-98FD-1113EF26B0F6}" type="sibTrans" cxnId="{F2F6BC58-18C3-4074-A6EA-F0099DEE3445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B5EADBD-DF2E-40DA-9440-923F05BF8107}" type="presOf" srcId="{CC0C5F87-9E09-F44A-9FE4-783D1ECA91D7}" destId="{A33AEACA-D2B7-DD4F-BC66-D0A9C74BB356}" srcOrd="0" destOrd="0" presId="urn:microsoft.com/office/officeart/2005/8/layout/chevron2"/>
    <dgm:cxn modelId="{F2F6BC58-18C3-4074-A6EA-F0099DEE3445}" srcId="{E2B49345-971D-8E42-A04A-C70453476C74}" destId="{E699EE3B-531D-45F8-AFC2-786B1726F220}" srcOrd="3" destOrd="0" parTransId="{B8FB87E3-4793-4924-BDCD-C72B8D7008CA}" sibTransId="{6410A543-A80D-4395-98FD-1113EF26B0F6}"/>
    <dgm:cxn modelId="{0F92FC02-2B9C-433E-B15B-D1978C085B79}" type="presOf" srcId="{922FFC4C-6A2D-9A44-804C-E2E5705726AC}" destId="{350713BD-B27B-E948-80D9-169A97BCC1EF}" srcOrd="0" destOrd="0" presId="urn:microsoft.com/office/officeart/2005/8/layout/chevron2"/>
    <dgm:cxn modelId="{7114CB13-B0B0-4649-9788-1623CF1C522B}" type="presOf" srcId="{37721863-E6DD-425E-B15D-E6DA210B39F8}" destId="{49A8466E-1FE7-744E-93DB-7BDD5B0612CC}" srcOrd="0" destOrd="1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B2910562-E675-4D0A-A118-758DEF8F20B1}" type="presOf" srcId="{2B86BA51-7266-4409-9729-25FD33BBE528}" destId="{AB14E9ED-0B59-3C41-BFB6-02715B144645}" srcOrd="0" destOrd="1" presId="urn:microsoft.com/office/officeart/2005/8/layout/chevron2"/>
    <dgm:cxn modelId="{26F2EC0C-479C-4FE7-A247-CCFFF2E749E1}" type="presOf" srcId="{A7313981-6689-44B9-BC5A-545208C2E2C5}" destId="{AB14E9ED-0B59-3C41-BFB6-02715B144645}" srcOrd="0" destOrd="2" presId="urn:microsoft.com/office/officeart/2005/8/layout/chevron2"/>
    <dgm:cxn modelId="{670E1721-D6CB-43E1-B35F-D655061889FE}" type="presOf" srcId="{E699EE3B-531D-45F8-AFC2-786B1726F220}" destId="{AB14E9ED-0B59-3C41-BFB6-02715B144645}" srcOrd="0" destOrd="3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71D495D5-014C-4A32-A13D-73CAB4D2F925}" type="presOf" srcId="{3800E0CD-D18A-6B4E-B56D-EC77A674B61F}" destId="{AB14E9ED-0B59-3C41-BFB6-02715B144645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F7BE6AEF-F90D-4272-9DD7-CC000A08B92A}" type="presOf" srcId="{1A482E81-4384-F043-99B0-3556F969F1C4}" destId="{49A8466E-1FE7-744E-93DB-7BDD5B0612CC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8EE1FBEE-667A-4306-9525-6A00066391C2}" srcId="{E2B49345-971D-8E42-A04A-C70453476C74}" destId="{2B86BA51-7266-4409-9729-25FD33BBE528}" srcOrd="1" destOrd="0" parTransId="{9885CE21-097D-4C86-BF75-D2BF5F97E01B}" sibTransId="{7F8A7899-4167-494D-8D43-F833472CACCC}"/>
    <dgm:cxn modelId="{DE5BCA13-EEEC-459C-B0D7-E5E53FAA68D9}" srcId="{082C3A4E-F1E0-BD46-9F2B-FE77532B948D}" destId="{37721863-E6DD-425E-B15D-E6DA210B39F8}" srcOrd="1" destOrd="0" parTransId="{93B408F9-2816-4ADF-8EAD-6CC6EB8C2586}" sibTransId="{C0E0E78D-B1B4-4588-A08B-375B16FFD548}"/>
    <dgm:cxn modelId="{6AE4B7E0-2C96-40AC-85BD-C16A8F6DB481}" srcId="{082C3A4E-F1E0-BD46-9F2B-FE77532B948D}" destId="{C6DEFB45-B71D-4290-A7AC-15448593199A}" srcOrd="2" destOrd="0" parTransId="{E5429342-2868-44C4-9334-08C2A2E0728D}" sibTransId="{384612C6-3854-4159-8C9E-DD98788BC2ED}"/>
    <dgm:cxn modelId="{1017CA9D-B78D-45D1-89C8-FFC9DC82A89F}" type="presOf" srcId="{E2B49345-971D-8E42-A04A-C70453476C74}" destId="{40E24A69-73F7-6B42-B21F-2F80040FE5B1}" srcOrd="0" destOrd="0" presId="urn:microsoft.com/office/officeart/2005/8/layout/chevron2"/>
    <dgm:cxn modelId="{A4B0B4A7-2E1D-4CE5-B566-FF1A301D78EA}" srcId="{E2B49345-971D-8E42-A04A-C70453476C74}" destId="{A7313981-6689-44B9-BC5A-545208C2E2C5}" srcOrd="2" destOrd="0" parTransId="{C4B28101-AFBE-4E69-A1AB-3C5ACBA9F16D}" sibTransId="{ABA9F1DB-8255-41A0-A358-4DD76CBE2CB1}"/>
    <dgm:cxn modelId="{5D4D8881-4FD7-4A17-BE7E-6A4A4F287612}" type="presOf" srcId="{FE7C479A-06AC-4B44-BD18-E837F19107A3}" destId="{8CC556F1-3902-064D-9B1D-7826AE877ED2}" srcOrd="0" destOrd="0" presId="urn:microsoft.com/office/officeart/2005/8/layout/chevron2"/>
    <dgm:cxn modelId="{3EDE46E2-E8AA-4FE2-8727-549A53FA8384}" type="presOf" srcId="{082C3A4E-F1E0-BD46-9F2B-FE77532B948D}" destId="{66BEDA6B-ED39-584D-AFF9-E78CD244A2D8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D9B3DD8C-ED40-4581-8F8E-1BAEF9DA72B4}" type="presOf" srcId="{C6DEFB45-B71D-4290-A7AC-15448593199A}" destId="{49A8466E-1FE7-744E-93DB-7BDD5B0612CC}" srcOrd="0" destOrd="2" presId="urn:microsoft.com/office/officeart/2005/8/layout/chevron2"/>
    <dgm:cxn modelId="{8262E518-A061-4050-9857-C40198F686DE}" type="presParOf" srcId="{8CC556F1-3902-064D-9B1D-7826AE877ED2}" destId="{E3E038D3-8E18-EA42-AF72-11DD7CD67EA8}" srcOrd="0" destOrd="0" presId="urn:microsoft.com/office/officeart/2005/8/layout/chevron2"/>
    <dgm:cxn modelId="{0667B2C2-56EC-45BF-ACF2-62B0A6589442}" type="presParOf" srcId="{E3E038D3-8E18-EA42-AF72-11DD7CD67EA8}" destId="{A33AEACA-D2B7-DD4F-BC66-D0A9C74BB356}" srcOrd="0" destOrd="0" presId="urn:microsoft.com/office/officeart/2005/8/layout/chevron2"/>
    <dgm:cxn modelId="{1B1F1A96-1255-44B7-A3A9-6A240F754CFA}" type="presParOf" srcId="{E3E038D3-8E18-EA42-AF72-11DD7CD67EA8}" destId="{350713BD-B27B-E948-80D9-169A97BCC1EF}" srcOrd="1" destOrd="0" presId="urn:microsoft.com/office/officeart/2005/8/layout/chevron2"/>
    <dgm:cxn modelId="{F9B28A9F-C98E-463B-B2DC-8A3B686C1E1D}" type="presParOf" srcId="{8CC556F1-3902-064D-9B1D-7826AE877ED2}" destId="{915AC809-38F8-0E4E-BD3E-2767400BDDE8}" srcOrd="1" destOrd="0" presId="urn:microsoft.com/office/officeart/2005/8/layout/chevron2"/>
    <dgm:cxn modelId="{A143F23E-BC24-42B8-A41E-F34A0C14D335}" type="presParOf" srcId="{8CC556F1-3902-064D-9B1D-7826AE877ED2}" destId="{ABB89070-6C57-554C-B131-4B74B9AD69F3}" srcOrd="2" destOrd="0" presId="urn:microsoft.com/office/officeart/2005/8/layout/chevron2"/>
    <dgm:cxn modelId="{A30A60C2-0DD3-4206-B67A-682853AC484B}" type="presParOf" srcId="{ABB89070-6C57-554C-B131-4B74B9AD69F3}" destId="{40E24A69-73F7-6B42-B21F-2F80040FE5B1}" srcOrd="0" destOrd="0" presId="urn:microsoft.com/office/officeart/2005/8/layout/chevron2"/>
    <dgm:cxn modelId="{5FE33461-D411-4E52-A9D3-B09FE345D755}" type="presParOf" srcId="{ABB89070-6C57-554C-B131-4B74B9AD69F3}" destId="{AB14E9ED-0B59-3C41-BFB6-02715B144645}" srcOrd="1" destOrd="0" presId="urn:microsoft.com/office/officeart/2005/8/layout/chevron2"/>
    <dgm:cxn modelId="{A0D86B42-1414-42EA-B3A6-D302BF3862D2}" type="presParOf" srcId="{8CC556F1-3902-064D-9B1D-7826AE877ED2}" destId="{E2A5A025-D2BF-FD4B-9D0E-069330075690}" srcOrd="3" destOrd="0" presId="urn:microsoft.com/office/officeart/2005/8/layout/chevron2"/>
    <dgm:cxn modelId="{D2B0E2D0-5057-4BDE-8E84-6AF58C34A501}" type="presParOf" srcId="{8CC556F1-3902-064D-9B1D-7826AE877ED2}" destId="{80146EE5-1473-194F-B1B6-CD064E2E7C73}" srcOrd="4" destOrd="0" presId="urn:microsoft.com/office/officeart/2005/8/layout/chevron2"/>
    <dgm:cxn modelId="{5D035643-1AEA-4F0A-B082-03635D948508}" type="presParOf" srcId="{80146EE5-1473-194F-B1B6-CD064E2E7C73}" destId="{66BEDA6B-ED39-584D-AFF9-E78CD244A2D8}" srcOrd="0" destOrd="0" presId="urn:microsoft.com/office/officeart/2005/8/layout/chevron2"/>
    <dgm:cxn modelId="{BEA847DA-4C08-44AE-A089-34B5B4947118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40754" y="247674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1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1" y="568681"/>
        <a:ext cx="1123521" cy="481509"/>
      </dsp:txXfrm>
    </dsp:sp>
    <dsp:sp modelId="{350713BD-B27B-E948-80D9-169A97BCC1EF}">
      <dsp:nvSpPr>
        <dsp:cNvPr id="0" name=""/>
        <dsp:cNvSpPr/>
      </dsp:nvSpPr>
      <dsp:spPr>
        <a:xfrm rot="5400000">
          <a:off x="4611851" y="-3481409"/>
          <a:ext cx="1043818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smtClean="0">
              <a:solidFill>
                <a:srgbClr val="000000"/>
              </a:solidFill>
              <a:latin typeface="Arial Narrow"/>
              <a:cs typeface="Arial Narrow"/>
            </a:rPr>
            <a:t>In caso di ALT da 1.5 a 5 volte superiore al VN (I DATO)  </a:t>
          </a:r>
          <a:r>
            <a:rPr lang="it-IT" sz="2000" b="1" kern="1200" smtClean="0">
              <a:solidFill>
                <a:srgbClr val="000000"/>
              </a:solidFill>
              <a:latin typeface="Arial Narrow"/>
            </a:rPr>
            <a:t>→  Anamnesi e ricerca di segni / sintomi di allarme </a:t>
          </a:r>
          <a:endParaRPr lang="it-IT" sz="2000" b="1" kern="120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2" y="57875"/>
        <a:ext cx="7969523" cy="941908"/>
      </dsp:txXfrm>
    </dsp:sp>
    <dsp:sp modelId="{40E24A69-73F7-6B42-B21F-2F80040FE5B1}">
      <dsp:nvSpPr>
        <dsp:cNvPr id="0" name=""/>
        <dsp:cNvSpPr/>
      </dsp:nvSpPr>
      <dsp:spPr>
        <a:xfrm rot="5400000">
          <a:off x="-240754" y="1710554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2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1" y="2031561"/>
        <a:ext cx="1123521" cy="481509"/>
      </dsp:txXfrm>
    </dsp:sp>
    <dsp:sp modelId="{AB14E9ED-0B59-3C41-BFB6-02715B144645}">
      <dsp:nvSpPr>
        <dsp:cNvPr id="0" name=""/>
        <dsp:cNvSpPr/>
      </dsp:nvSpPr>
      <dsp:spPr>
        <a:xfrm rot="5400000">
          <a:off x="4612125" y="-2018804"/>
          <a:ext cx="104326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smtClean="0">
              <a:solidFill>
                <a:srgbClr val="000000"/>
              </a:solidFill>
              <a:latin typeface="Arial Narrow"/>
              <a:cs typeface="Arial Narrow"/>
            </a:rPr>
            <a:t>E’ consigliabile ripetere ALT dopo 4 settimane (II DATO)</a:t>
          </a:r>
          <a:endParaRPr lang="it-IT" sz="2000" b="1" kern="120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1" y="1520728"/>
        <a:ext cx="7969550" cy="941413"/>
      </dsp:txXfrm>
    </dsp:sp>
    <dsp:sp modelId="{66BEDA6B-ED39-584D-AFF9-E78CD244A2D8}">
      <dsp:nvSpPr>
        <dsp:cNvPr id="0" name=""/>
        <dsp:cNvSpPr/>
      </dsp:nvSpPr>
      <dsp:spPr>
        <a:xfrm rot="5400000">
          <a:off x="-240754" y="3173433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3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1" y="3494440"/>
        <a:ext cx="1123521" cy="481509"/>
      </dsp:txXfrm>
    </dsp:sp>
    <dsp:sp modelId="{49A8466E-1FE7-744E-93DB-7BDD5B0612CC}">
      <dsp:nvSpPr>
        <dsp:cNvPr id="0" name=""/>
        <dsp:cNvSpPr/>
      </dsp:nvSpPr>
      <dsp:spPr>
        <a:xfrm rot="5400000">
          <a:off x="4612125" y="-555925"/>
          <a:ext cx="104326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smtClean="0">
              <a:solidFill>
                <a:srgbClr val="000000"/>
              </a:solidFill>
              <a:latin typeface="Arial Narrow"/>
              <a:cs typeface="Arial Narrow"/>
            </a:rPr>
            <a:t>Se ALT ancora aumentate  </a:t>
          </a:r>
          <a:r>
            <a:rPr lang="it-IT" sz="2000" b="1" kern="1200" smtClean="0">
              <a:solidFill>
                <a:srgbClr val="000000"/>
              </a:solidFill>
              <a:latin typeface="Arial Narrow"/>
            </a:rPr>
            <a:t>→  Esami di I LIVELLO: Esami di laboratorio (con ALT,  III DATO)  +  Eco Addome</a:t>
          </a:r>
          <a:endParaRPr lang="it-IT" sz="2000" b="1" kern="120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1" y="2983607"/>
        <a:ext cx="7969550" cy="941413"/>
      </dsp:txXfrm>
    </dsp:sp>
    <dsp:sp modelId="{F5DAF114-CBF2-6C42-A815-A4131FDC3DFB}">
      <dsp:nvSpPr>
        <dsp:cNvPr id="0" name=""/>
        <dsp:cNvSpPr/>
      </dsp:nvSpPr>
      <dsp:spPr>
        <a:xfrm rot="5400000">
          <a:off x="-240754" y="4677177"/>
          <a:ext cx="1605030" cy="112352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4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1" y="4998184"/>
        <a:ext cx="1123521" cy="481509"/>
      </dsp:txXfrm>
    </dsp:sp>
    <dsp:sp modelId="{927D0E4D-3F6D-644B-A84D-6BDF82C790D4}">
      <dsp:nvSpPr>
        <dsp:cNvPr id="0" name=""/>
        <dsp:cNvSpPr/>
      </dsp:nvSpPr>
      <dsp:spPr>
        <a:xfrm rot="5400000">
          <a:off x="4571260" y="947818"/>
          <a:ext cx="1124999" cy="80204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smtClean="0">
              <a:solidFill>
                <a:srgbClr val="000000"/>
              </a:solidFill>
              <a:latin typeface="Arial Narrow"/>
              <a:cs typeface="Arial Narrow"/>
            </a:rPr>
            <a:t>Esami di II LIVELLO:   - se non HBV,  non HCV, non  ALCOL                                                                                                                                                                                                                       	                         </a:t>
          </a:r>
          <a:r>
            <a:rPr lang="it-IT" sz="2000" b="1" kern="120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it-IT" sz="2000" b="1" kern="1200" smtClean="0">
              <a:solidFill>
                <a:srgbClr val="000000"/>
              </a:solidFill>
              <a:latin typeface="Arial Narrow"/>
              <a:cs typeface="Arial Narrow"/>
            </a:rPr>
            <a:t>- se HBV POS.                                                                                                                                        	                          - se HCV POS.</a:t>
          </a:r>
          <a:endParaRPr lang="it-IT" sz="2000" b="1" kern="120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123521" y="4450475"/>
        <a:ext cx="7965560" cy="1015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320858" y="325907"/>
          <a:ext cx="2139057" cy="149733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5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2" y="753718"/>
        <a:ext cx="1497339" cy="641718"/>
      </dsp:txXfrm>
    </dsp:sp>
    <dsp:sp modelId="{350713BD-B27B-E948-80D9-169A97BCC1EF}">
      <dsp:nvSpPr>
        <dsp:cNvPr id="0" name=""/>
        <dsp:cNvSpPr/>
      </dsp:nvSpPr>
      <dsp:spPr>
        <a:xfrm rot="5400000">
          <a:off x="4625476" y="-3123087"/>
          <a:ext cx="1390387" cy="76466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Se ALT normali al  II DATO, ripetere dopo 2-4 mesi.</a:t>
          </a:r>
          <a:endParaRPr lang="it-IT" sz="20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-5400000">
        <a:off x="1497340" y="72922"/>
        <a:ext cx="7578787" cy="1254641"/>
      </dsp:txXfrm>
    </dsp:sp>
    <dsp:sp modelId="{40E24A69-73F7-6B42-B21F-2F80040FE5B1}">
      <dsp:nvSpPr>
        <dsp:cNvPr id="0" name=""/>
        <dsp:cNvSpPr/>
      </dsp:nvSpPr>
      <dsp:spPr>
        <a:xfrm rot="5400000">
          <a:off x="-320858" y="2275517"/>
          <a:ext cx="2139057" cy="149733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6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2" y="2703328"/>
        <a:ext cx="1497339" cy="641718"/>
      </dsp:txXfrm>
    </dsp:sp>
    <dsp:sp modelId="{AB14E9ED-0B59-3C41-BFB6-02715B144645}">
      <dsp:nvSpPr>
        <dsp:cNvPr id="0" name=""/>
        <dsp:cNvSpPr/>
      </dsp:nvSpPr>
      <dsp:spPr>
        <a:xfrm rot="5400000">
          <a:off x="4625476" y="-1173478"/>
          <a:ext cx="1390387" cy="76466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000" b="1" kern="1200">
            <a:solidFill>
              <a:srgbClr val="000000"/>
            </a:solidFill>
            <a:latin typeface="Arial Narrow"/>
            <a:cs typeface="Arial Narrow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>
              <a:solidFill>
                <a:srgbClr val="000000"/>
              </a:solidFill>
              <a:latin typeface="Arial Narrow"/>
            </a:rPr>
            <a:t>ALT da 5 a 10 volte sup. al VN  → probabile EPATITE ACUTA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>
              <a:solidFill>
                <a:srgbClr val="000000"/>
              </a:solidFill>
              <a:latin typeface="Arial Narrow"/>
            </a:rPr>
            <a:t>ALT da 1.5 a 5 volte </a:t>
          </a:r>
          <a:r>
            <a:rPr lang="it-IT" sz="2000" b="1" kern="1200" dirty="0" err="1">
              <a:solidFill>
                <a:srgbClr val="000000"/>
              </a:solidFill>
              <a:latin typeface="Arial Narrow"/>
            </a:rPr>
            <a:t>sup</a:t>
          </a:r>
          <a:r>
            <a:rPr lang="it-IT" sz="2000" b="1" kern="1200" dirty="0">
              <a:solidFill>
                <a:srgbClr val="000000"/>
              </a:solidFill>
              <a:latin typeface="Arial Narrow"/>
            </a:rPr>
            <a:t>. al VN per 6 mesi consecutivi con controlli bimestrali → </a:t>
          </a:r>
          <a:r>
            <a:rPr lang="it-IT" sz="2000" b="1" kern="1200" dirty="0" err="1" smtClean="0">
              <a:solidFill>
                <a:srgbClr val="000000"/>
              </a:solidFill>
              <a:latin typeface="Arial Narrow"/>
            </a:rPr>
            <a:t>prob</a:t>
          </a:r>
          <a:r>
            <a:rPr lang="it-IT" sz="2000" b="1" kern="1200" dirty="0" smtClean="0">
              <a:solidFill>
                <a:srgbClr val="000000"/>
              </a:solidFill>
              <a:latin typeface="Arial Narrow"/>
            </a:rPr>
            <a:t>. </a:t>
          </a:r>
          <a:r>
            <a:rPr lang="it-IT" sz="2000" b="1" kern="1200" dirty="0">
              <a:solidFill>
                <a:srgbClr val="000000"/>
              </a:solidFill>
              <a:latin typeface="Arial Narrow"/>
            </a:rPr>
            <a:t>EPATITE CRONICA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b="1" kern="1200">
            <a:solidFill>
              <a:srgbClr val="000000"/>
            </a:solidFill>
            <a:latin typeface="Arial Narrow"/>
          </a:endParaRPr>
        </a:p>
      </dsp:txBody>
      <dsp:txXfrm rot="-5400000">
        <a:off x="1497340" y="2022531"/>
        <a:ext cx="7578787" cy="1254641"/>
      </dsp:txXfrm>
    </dsp:sp>
    <dsp:sp modelId="{66BEDA6B-ED39-584D-AFF9-E78CD244A2D8}">
      <dsp:nvSpPr>
        <dsp:cNvPr id="0" name=""/>
        <dsp:cNvSpPr/>
      </dsp:nvSpPr>
      <dsp:spPr>
        <a:xfrm rot="5400000">
          <a:off x="-320858" y="4225126"/>
          <a:ext cx="2139057" cy="1497339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smtClean="0">
              <a:latin typeface="Arial Narrow"/>
              <a:cs typeface="Arial Narrow"/>
            </a:rPr>
            <a:t>7</a:t>
          </a:r>
          <a:endParaRPr lang="it-IT" sz="4000" b="1" kern="1200">
            <a:latin typeface="Arial Narrow"/>
            <a:cs typeface="Arial Narrow"/>
          </a:endParaRPr>
        </a:p>
      </dsp:txBody>
      <dsp:txXfrm rot="-5400000">
        <a:off x="2" y="4652937"/>
        <a:ext cx="1497339" cy="641718"/>
      </dsp:txXfrm>
    </dsp:sp>
    <dsp:sp modelId="{49A8466E-1FE7-744E-93DB-7BDD5B0612CC}">
      <dsp:nvSpPr>
        <dsp:cNvPr id="0" name=""/>
        <dsp:cNvSpPr/>
      </dsp:nvSpPr>
      <dsp:spPr>
        <a:xfrm rot="5400000">
          <a:off x="4625476" y="776131"/>
          <a:ext cx="1390387" cy="76466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>
              <a:solidFill>
                <a:srgbClr val="000000"/>
              </a:solidFill>
              <a:latin typeface="Arial Narrow"/>
            </a:rPr>
            <a:t>La sindrome metabolica con steatosi epatica (NAFLD) ed ancor più la steato epatite (NASH) sono associate oltre che ad un aumento del rischio di mortalità per malattia cardio-vascolare anche all’evoluzione verso la cirrosi epatica e l’epatocarcinoma.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>
            <a:solidFill>
              <a:srgbClr val="000000"/>
            </a:solidFill>
            <a:latin typeface="Arial Narrow"/>
          </a:endParaRPr>
        </a:p>
      </dsp:txBody>
      <dsp:txXfrm rot="-5400000">
        <a:off x="1497340" y="3972141"/>
        <a:ext cx="7578787" cy="125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3F2A5B-31E3-4CDA-BEB7-2F50D94FDB4D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04460E-0EAB-4DC1-91C4-9CDBE3ADE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9175-5DBA-447B-8E93-45994857A371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0D10FA4-443C-48EB-A18A-D6E30A8D3F02}" type="slidenum">
              <a:rPr lang="it-IT" altLang="it-IT" sz="150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4775" y="1336675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C247852-29E5-4D9B-BF62-791D6BE400D3}" type="slidenum">
              <a:rPr lang="it-IT" altLang="it-IT" sz="150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4775" y="1336675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F861B3C-F7A6-449F-A6D6-14CF0E564341}" type="slidenum">
              <a:rPr lang="it-IT" altLang="it-IT" sz="150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4775" y="1336675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2AC2540-AFA0-439B-ACFC-0DF51A4CA0BC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8424B55-7B6C-41DD-9FFF-CA33FF63C4A8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63B6CFE-6981-44BB-9EF6-D8094C70423A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68F5E-E111-4D14-A1E1-899E2530B25D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17F8FF3-33A2-4AE0-967E-25F12BE6F676}" type="slidenum">
              <a:rPr lang="it-IT" altLang="it-IT" sz="150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4775" y="1336675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t-IT" sz="18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F90322B-689D-4D1D-ACB0-FDC7A54F2F95}" type="slidenum">
              <a:rPr lang="it-IT" altLang="it-IT" sz="150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4775" y="1336675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06C349E-2066-4108-A285-53A93CC22D76}" type="slidenum">
              <a:rPr lang="it-IT" altLang="it-IT" sz="150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it-IT" altLang="it-IT" sz="150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4775" y="1336675"/>
            <a:ext cx="4810125" cy="3608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85830B9-F93B-491A-B12A-A14F4AAD1F42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020D16D-CC7A-4B94-B5DF-32AD22B14222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F219C5A-6C70-41A0-8320-7B87F0303636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7334" indent="-32589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03592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5028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46465" indent="-260718" defTabSz="1129779"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6790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89338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910775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432211" indent="-260718" defTabSz="112977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652338E-87C7-4324-9FE4-4249774B91C1}" type="slidenum">
              <a:rPr lang="it-IT" sz="150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it-IT" sz="150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898525"/>
            <a:ext cx="5980113" cy="448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0" y="3681413"/>
            <a:ext cx="237648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3681413"/>
            <a:ext cx="237807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1491BD-BBC8-40ED-956F-6FDB9D5E35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E6DEA-010F-4E67-AF63-136242ECC0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21DBD5-AB66-40B0-AE4F-02D75F5A3F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9CC53A-43D0-444B-9D8B-32393B3620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493334-8A3E-41F0-977E-83B840B107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2184AF-F20E-4DC9-96DA-87E156216D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8AD451-34D5-4AF6-9085-6250274EB3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A3B096-2092-4AB8-91D2-C45809FDA2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706882-CB90-4313-8C50-E669FBD164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496E8-4376-49DB-80E2-EEE9572903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14A18-18C3-4BDB-8F84-697B29DB7A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CC4C0-D04B-45B5-BC42-EEFC13A82A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302F-ADB3-4A25-B3E1-71B86426A7C5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21FF-D01E-45D8-A393-572AA85A15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1CB7-C39D-4EDF-83ED-E4557BAF0C1E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FF95-9D79-420E-BFD8-4AC904818E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7BD2-4793-451F-913B-B080EE038516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0A7D-8116-4042-A00B-714D9B7A00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C05D-28E8-44EF-AD0F-28B47D43D7D3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550C-B4C8-4BC8-A7C5-07037F9FD7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0D5A-D13E-4C93-B065-46E83E7B1F3D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2C9C-A1D6-4D50-A988-DE6DBA0276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B815-D5AC-48B4-816B-992DDD1FC608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417B-F63A-4DBF-98B2-21E396856B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DC1C-4CC3-4A42-9FE4-61FBF55F8F8D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1E9B-67A5-4462-81A2-DA02CC4F8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F0A1-D26A-488C-BCBA-EA34CEEDAFF6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3480-56A3-49F7-BE2A-5FCC3D472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FA3C-2E4D-46EB-9813-C54D161A7BFC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8E4D-FA1D-4432-9230-3FAFEA64BE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AF41-F2F6-4E6C-8FB9-986A04CA9173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54D9-6749-4B87-AC73-01C634C39D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E826-8A35-436E-9541-F5E43BF8BD19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564C-E301-49CE-ACD1-6782F20EAD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5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96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2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98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18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71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31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00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3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17/09/14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93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505D-74B8-42C7-ACE1-74FFBDCFF99F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D6CE-FBE5-4CF0-A5D8-BD9EB377F3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66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5D0F-2229-417D-99AC-7D7EB9ADFD23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C557-6FC2-46D9-927F-69AB52F8CE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968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9E87-2A0E-43A3-B67E-9FE523FACB11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F9A5-D296-47AF-8ED1-BC3B0C14E4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1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B9D5-3018-41DC-906F-CA104F809F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954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4C00-7519-4861-8240-1A0016973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036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806EADC-1A26-4EE3-9D2B-8B7E9810F470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80C06F4-6D7D-4A83-8277-B83CF5CB69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94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B189C51-E13A-4692-A6A2-2922EDCC3ED3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A9F81-1418-4302-BD55-634CE0DF7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58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877B-F693-4B8C-9623-7582D8C67C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5105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D7F9-9240-4021-BBC1-49638F895417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7259-11EC-401D-B11B-93328F0C01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381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E413-4100-4235-9D66-2A9290F6F2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1363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3214-40D9-4630-9DF9-741BB846D1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723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FEB0-00D7-4B6E-9882-EFF760AF230A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034C-2B82-47A0-B103-86B38E5E84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049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520E-C224-4CD3-BA99-0B03ED10D80A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D369-E32B-4337-BBC1-A694CB2901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16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7983-4BB6-415D-902B-4671F89C3329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70CB-F3A3-4FB6-AFEA-49F698EF9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532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C197-7ED7-4406-9B71-42C45B2227F7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A082-D4BC-4D99-B978-05E48A9716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37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91B4-46F7-4736-A3E4-4AAC2895B0BC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6BA8-80B8-4C73-B69F-923CEB9591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762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F7DE-8A43-4FD4-A8F5-0ADAB8AC9A27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70A9-EF93-40E7-81D0-A0AF486C94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345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DA3B-175F-4861-81C9-25B7DAA3C067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626E-59A0-4881-BEE9-6A0228CD43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386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D4E6-EBF8-4908-A253-12A03AE8371B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9373-EDE9-42E3-AB91-48F0A02DC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973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5066-47A7-40F4-AF6F-DEA569AB1A3F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EF80-B684-4775-8DC2-6307D9C0A1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821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319B-588F-4426-A7CD-3414C102BCDB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0A2F-66C8-40DC-9168-9917B5093E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427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9233-5F00-45A8-A293-1E8AD94B6CD3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3D99F-34A2-4C9F-88B8-EFFB825A6A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62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Fate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it-IT"/>
              <a:t>Fate clic per modificare il formato del testo della struttura</a:t>
            </a:r>
            <a:endParaRPr/>
          </a:p>
          <a:p>
            <a:pPr lvl="1"/>
            <a:r>
              <a:rPr lang="it-IT"/>
              <a:t>Secondo livello struttura</a:t>
            </a:r>
            <a:endParaRPr/>
          </a:p>
          <a:p>
            <a:pPr lvl="2"/>
            <a:r>
              <a:rPr lang="it-IT"/>
              <a:t>Terzo livello struttura</a:t>
            </a:r>
            <a:endParaRPr/>
          </a:p>
          <a:p>
            <a:pPr lvl="3"/>
            <a:r>
              <a:rPr lang="it-IT"/>
              <a:t>Quarto livello struttura</a:t>
            </a:r>
            <a:endParaRPr/>
          </a:p>
          <a:p>
            <a:pPr lvl="4"/>
            <a:r>
              <a:rPr lang="it-IT"/>
              <a:t>Quinto livello struttura</a:t>
            </a:r>
            <a:endParaRPr/>
          </a:p>
          <a:p>
            <a:pPr lvl="5"/>
            <a:r>
              <a:rPr lang="it-IT"/>
              <a:t>Sesto livello struttura</a:t>
            </a:r>
            <a:endParaRPr/>
          </a:p>
          <a:p>
            <a:pPr lvl="6"/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573E8F-8CEE-424D-9E71-D9FA183711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30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C33D27-5FF2-4E00-8FC8-C5DA28BFF1E5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7022E7-A374-43CC-8407-6939F5C5F3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26C4BA-2BD8-4F50-9A93-A5C7CCF0E4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17/09/14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976FC4-42DA-4DFC-A7BB-78FD1C2CAFC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42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fld id="{9B6A2E25-E3AA-42CF-AA86-68770B96B3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8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000000"/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fld id="{98483305-EBFA-48E0-9258-937AC0813F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027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DejaVu Sans"/>
                <a:cs typeface="Arial" charset="0"/>
              </a:defRPr>
            </a:lvl1pPr>
          </a:lstStyle>
          <a:p>
            <a:pPr>
              <a:defRPr/>
            </a:pPr>
            <a:fld id="{BD73DD52-1559-411F-8EE6-D30A47F13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B4A65C-EC0C-4335-B32B-17CC4392BD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4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8C4367-8C31-47D8-ABB0-EEC02C24CC61}" type="datetimeFigureOut">
              <a:rPr lang="it-IT"/>
              <a:pPr>
                <a:defRPr/>
              </a:pPr>
              <a:t>17/09/14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A61116-CD8C-4551-B3C2-64D98769B2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" y="476672"/>
            <a:ext cx="8953084" cy="48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transaminasi (o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amminotransferasi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Le transaminasi sono enzimi che catalizzano la reazione di trasferimento di un gruppo </a:t>
            </a:r>
            <a:r>
              <a:rPr lang="it-IT" sz="2000" dirty="0" err="1" smtClean="0"/>
              <a:t>aminico</a:t>
            </a:r>
            <a:r>
              <a:rPr lang="it-IT" sz="2000" dirty="0" smtClean="0"/>
              <a:t> da un aminoacido ad un chetoacido. Nel siero sono presenti due forme che differiscono per substrato e localizzazione: AST/GOT = </a:t>
            </a:r>
            <a:r>
              <a:rPr lang="it-IT" sz="2000" dirty="0" err="1" smtClean="0"/>
              <a:t>aspartato</a:t>
            </a:r>
            <a:r>
              <a:rPr lang="it-IT" sz="2000" dirty="0" smtClean="0"/>
              <a:t> – </a:t>
            </a:r>
            <a:r>
              <a:rPr lang="it-IT" sz="2000" dirty="0" err="1" smtClean="0"/>
              <a:t>aminotransferasi</a:t>
            </a:r>
            <a:r>
              <a:rPr lang="it-IT" sz="2000" dirty="0" smtClean="0"/>
              <a:t> o glutammico – </a:t>
            </a:r>
            <a:r>
              <a:rPr lang="it-IT" sz="2000" dirty="0" err="1" smtClean="0"/>
              <a:t>ossalacetico</a:t>
            </a:r>
            <a:r>
              <a:rPr lang="it-IT" sz="2000" dirty="0" smtClean="0"/>
              <a:t> transaminasi e ALT/GPT = </a:t>
            </a:r>
            <a:r>
              <a:rPr lang="it-IT" sz="2000" dirty="0" err="1" smtClean="0"/>
              <a:t>alaninoaminotransferasi</a:t>
            </a:r>
            <a:r>
              <a:rPr lang="it-IT" sz="2000" dirty="0" smtClean="0"/>
              <a:t> o glutammico – </a:t>
            </a:r>
            <a:r>
              <a:rPr lang="it-IT" sz="2000" smtClean="0"/>
              <a:t>piruvico transaminasi.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Le AST/GOT si trovano nel cuore, nel fegato, nei muscoli, nel rene, nel cervello, nel pancreas, negli eritrociti, nel polmone, nella milza con una localizzazione cellulare prevalente nel citoplasma e </a:t>
            </a:r>
            <a:r>
              <a:rPr lang="it-IT" sz="2000" smtClean="0"/>
              <a:t>nei mitocondri.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smtClean="0"/>
              <a:t>Le </a:t>
            </a:r>
            <a:r>
              <a:rPr lang="it-IT" sz="2000" smtClean="0"/>
              <a:t>ALT/GPT </a:t>
            </a:r>
            <a:r>
              <a:rPr lang="it-IT" sz="2000" dirty="0" smtClean="0"/>
              <a:t>si trovano nel fegato, nel cuore, nei muscoli ed hanno localizzazione cellulare prevalente </a:t>
            </a:r>
            <a:r>
              <a:rPr lang="it-IT" sz="2000" smtClean="0"/>
              <a:t>nel citoplasma.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471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transaminasi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r>
              <a:rPr lang="it-IT" sz="2000" dirty="0" smtClean="0"/>
              <a:t>In condizioni normali le transaminasi sono presenti in circolo a livelli molto bassi e simili fra loro anche se il rapporto AST/ALT è generalmente </a:t>
            </a:r>
            <a:r>
              <a:rPr lang="it-IT" sz="2000" smtClean="0"/>
              <a:t>&gt; 1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Nella maggior parte delle epatopatie vi è incremento più cospicuo delle ALT con inversione del rapporto AST/ALT. Ciò è dovuto ad una più rapida </a:t>
            </a:r>
            <a:r>
              <a:rPr lang="it-IT" sz="2000" dirty="0" err="1" smtClean="0"/>
              <a:t>clearance</a:t>
            </a:r>
            <a:r>
              <a:rPr lang="it-IT" sz="2000" dirty="0" smtClean="0"/>
              <a:t> plasmatica delle AST ed al fatto che le ALT sono localizzate nel citoplasma e quindi attraversano più facilmente le membrane cellulari danneggiate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276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Ipertransaminasemie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r>
              <a:rPr lang="it-IT" sz="2000" dirty="0" smtClean="0"/>
              <a:t>Studio </a:t>
            </a:r>
            <a:r>
              <a:rPr lang="it-IT" sz="2000" dirty="0" err="1" smtClean="0"/>
              <a:t>Dyonisos</a:t>
            </a:r>
            <a:r>
              <a:rPr lang="it-IT" sz="2000" dirty="0" smtClean="0"/>
              <a:t> (Italia): prevalenza di transaminasi alterate nella popolazione generale: 21</a:t>
            </a:r>
            <a:r>
              <a:rPr lang="it-IT" sz="2000" smtClean="0"/>
              <a:t>% </a:t>
            </a:r>
            <a:r>
              <a:rPr lang="it-IT" sz="2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(Hepatology 1994)</a:t>
            </a:r>
          </a:p>
          <a:p>
            <a:pPr marL="0" indent="0">
              <a:buNone/>
            </a:pPr>
            <a:endParaRPr lang="it-IT" sz="2000" i="1" smtClean="0"/>
          </a:p>
          <a:p>
            <a:pPr marL="0" indent="0">
              <a:buNone/>
            </a:pPr>
            <a:endParaRPr lang="it-IT" sz="2000" i="1" dirty="0" smtClean="0"/>
          </a:p>
          <a:p>
            <a:r>
              <a:rPr lang="it-IT" sz="2000" dirty="0" smtClean="0"/>
              <a:t>Prevalenza negli Stati Uniti: 7,9</a:t>
            </a:r>
            <a:r>
              <a:rPr lang="it-IT" sz="2000" smtClean="0"/>
              <a:t>%   </a:t>
            </a:r>
            <a:r>
              <a:rPr lang="it-IT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it-IT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it-IT" sz="1800" i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Gastroenterol</a:t>
            </a:r>
            <a:r>
              <a:rPr lang="it-IT" sz="1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2003)</a:t>
            </a:r>
            <a:endParaRPr lang="it-IT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50019" y="214232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59113" y="765175"/>
            <a:ext cx="2494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DANNO EPATICO ACUTO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76600" y="1341438"/>
            <a:ext cx="2249142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AST e/o ALT &gt; 300 U/l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87450" y="2205038"/>
            <a:ext cx="1593065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AST &gt; 3000 U/l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227763" y="2205038"/>
            <a:ext cx="1428661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AST &gt; 2x ALT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51050" y="3213100"/>
            <a:ext cx="2033121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Possibile danno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Tossico o ischemico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3850" y="3213100"/>
            <a:ext cx="1328441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Markers</a:t>
            </a:r>
            <a:endParaRPr lang="it-IT" alt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epatiti virali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79388" y="4724400"/>
            <a:ext cx="1613903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A 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B 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C (rara)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124075" y="4724400"/>
            <a:ext cx="2283638" cy="1477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Considera altre cause: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Colestasi acuta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Altri agenti infettivi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Epatiti autoimmuni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M. di Wilson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932363" y="3213100"/>
            <a:ext cx="1665136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Abuso alcolico?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308850" y="3213100"/>
            <a:ext cx="1379865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Assenza di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danno acuto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932363" y="4724400"/>
            <a:ext cx="1623137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alcolica</a:t>
            </a: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051050" y="1989138"/>
            <a:ext cx="50419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4572000" y="1700213"/>
            <a:ext cx="0" cy="2889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2051050" y="19891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7092950" y="19891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103438" y="1576388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443663" y="15573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900113" y="2924175"/>
            <a:ext cx="23764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2051050" y="2565400"/>
            <a:ext cx="0" cy="360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76600" y="2924175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900113" y="2924175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5940425" y="2924175"/>
            <a:ext cx="20875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7092280" y="2564904"/>
            <a:ext cx="0" cy="360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5940425" y="2924175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8027988" y="2924175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539750" y="4221163"/>
            <a:ext cx="28082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395288" y="6308725"/>
            <a:ext cx="5875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i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Generalmente di competenza specialistica  </a:t>
            </a:r>
            <a:r>
              <a:rPr lang="it-IT" altLang="it-IT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→  ricovero </a:t>
            </a:r>
            <a:endParaRPr lang="it-IT" altLang="it-IT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2916238" y="2565400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900113" y="2565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</a:t>
            </a:r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971550" y="3860800"/>
            <a:ext cx="0" cy="360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250825" y="3860800"/>
            <a:ext cx="518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pos</a:t>
            </a: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2771775" y="38608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neg</a:t>
            </a: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539750" y="4221163"/>
            <a:ext cx="0" cy="5032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3347864" y="4221088"/>
            <a:ext cx="0" cy="5032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5940425" y="3573463"/>
            <a:ext cx="0" cy="11509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5508625" y="4005263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5943600" y="2590800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7620000" y="2590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843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96892" y="165448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7784" y="692696"/>
            <a:ext cx="3592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COLESTASI INTRA ED EXTRAEPATICA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7361" y="1104439"/>
            <a:ext cx="71272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▪ Oltre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alle transaminasi elevate può presentare: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→ Aumento 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della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bilirubina.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smtClean="0">
                <a:solidFill>
                  <a:prstClr val="black"/>
                </a:solidFill>
                <a:latin typeface="Calibri"/>
              </a:rPr>
              <a:t>     →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Aumento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della fosfatasi alcalina (FA) spesso più di 4 volte 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norma.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smtClean="0">
                <a:solidFill>
                  <a:prstClr val="black"/>
                </a:solidFill>
                <a:latin typeface="Calibri"/>
              </a:rPr>
              <a:t>     →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Aumento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della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gamma-glutamil-transpeptidasi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GGT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prstClr val="black"/>
                </a:solidFill>
                <a:latin typeface="Calibri"/>
              </a:rPr>
              <a:t>▪ </a:t>
            </a:r>
            <a:r>
              <a:rPr lang="it-IT" sz="160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assenza di transaminasi elevate un aumento della FA può essere segno di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colestasi 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precoce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>
                <a:solidFill>
                  <a:prstClr val="black"/>
                </a:solidFill>
                <a:latin typeface="Calibri"/>
              </a:rPr>
              <a:t>▪ </a:t>
            </a:r>
            <a:r>
              <a:rPr lang="it-IT" sz="160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Altre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malattie che possono causare un aumento isolato della FA: linfomi, diabete,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ipertiroidismo, malattie infiammatorie intestinali.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5000" y="5013325"/>
            <a:ext cx="7037119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ESEGUIRE ECOGRAFIA PER EVIDENZIARE DILATAZIONE DELLE VIE BILIARI</a:t>
            </a:r>
            <a:endParaRPr lang="it-IT" b="1" u="sng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572000" y="5084763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763688" y="5517232"/>
            <a:ext cx="56880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1692275" y="5516563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7380288" y="5516563"/>
            <a:ext cx="0" cy="433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762778" y="5445224"/>
            <a:ext cx="354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SI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894258" y="5400986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NO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067129" y="6085050"/>
            <a:ext cx="1281276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</a:t>
            </a: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ERCP</a:t>
            </a:r>
            <a:endParaRPr 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300788" y="6093296"/>
            <a:ext cx="179408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BIOPSIA EPATICA</a:t>
            </a:r>
          </a:p>
        </p:txBody>
      </p:sp>
    </p:spTree>
    <p:extLst>
      <p:ext uri="{BB962C8B-B14F-4D97-AF65-F5344CB8AC3E}">
        <p14:creationId xmlns:p14="http://schemas.microsoft.com/office/powerpoint/2010/main" val="4016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27784" y="188912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54571" y="703563"/>
            <a:ext cx="2716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DANNO EPATICO CRONICO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82885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▪ </a:t>
            </a:r>
            <a:r>
              <a:rPr lang="it-IT" alt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Generalmente </a:t>
            </a: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transaminasi 1x 4x i valori normali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▪ </a:t>
            </a:r>
            <a:r>
              <a:rPr lang="it-IT" alt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Elevazione </a:t>
            </a: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delle transaminasi in più di una occasione in un periodo di 6 </a:t>
            </a:r>
            <a:r>
              <a:rPr lang="it-IT" alt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mesi </a:t>
            </a:r>
            <a:r>
              <a:rPr lang="it-IT" alt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o... </a:t>
            </a: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▪ </a:t>
            </a:r>
            <a:r>
              <a:rPr lang="it-IT" alt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Persistenza </a:t>
            </a: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 transaminasi elevate per più di 6 mesi dopo una epatite acuta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55650" y="3109913"/>
            <a:ext cx="7761035" cy="203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uno studio bioptico eseguito su 354 pazienti con transaminasi elevate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assenza di </a:t>
            </a:r>
            <a:r>
              <a:rPr lang="it-IT" altLang="it-IT">
                <a:solidFill>
                  <a:prstClr val="black"/>
                </a:solidFill>
                <a:latin typeface="+mn-lt"/>
                <a:ea typeface="+mn-ea"/>
                <a:cs typeface="+mn-cs"/>
              </a:rPr>
              <a:t>sierologia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indicativa:</a:t>
            </a:r>
            <a:endParaRPr lang="it-IT" altLang="it-IT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black"/>
                </a:solidFill>
                <a:latin typeface="+mn-lt"/>
              </a:rPr>
              <a:t> → il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34</a:t>
            </a:r>
            <a:r>
              <a:rPr lang="it-IT" altLang="it-IT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% presentava </a:t>
            </a:r>
            <a:r>
              <a:rPr lang="it-IT" altLang="it-IT">
                <a:solidFill>
                  <a:prstClr val="black"/>
                </a:solidFill>
                <a:latin typeface="+mn-lt"/>
                <a:ea typeface="+mn-ea"/>
                <a:cs typeface="+mn-cs"/>
              </a:rPr>
              <a:t>una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steatoepatite.</a:t>
            </a:r>
            <a:endParaRPr lang="it-IT" altLang="it-IT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black"/>
                </a:solidFill>
                <a:latin typeface="+mn-lt"/>
              </a:rPr>
              <a:t> → il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32</a:t>
            </a:r>
            <a:r>
              <a:rPr lang="it-IT" altLang="it-IT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% </a:t>
            </a:r>
            <a:r>
              <a:rPr lang="it-IT" altLang="it-IT">
                <a:solidFill>
                  <a:prstClr val="black"/>
                </a:solidFill>
                <a:latin typeface="+mn-lt"/>
                <a:ea typeface="+mn-ea"/>
                <a:cs typeface="+mn-cs"/>
              </a:rPr>
              <a:t>una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steatosi.</a:t>
            </a:r>
            <a:endParaRPr lang="it-IT" altLang="it-IT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black"/>
                </a:solidFill>
                <a:latin typeface="+mn-lt"/>
              </a:rPr>
              <a:t> → il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7.6</a:t>
            </a:r>
            <a:r>
              <a:rPr lang="it-IT" altLang="it-IT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% un danno </a:t>
            </a:r>
            <a:r>
              <a:rPr lang="it-IT" altLang="it-IT">
                <a:solidFill>
                  <a:prstClr val="black"/>
                </a:solidFill>
                <a:latin typeface="+mn-lt"/>
                <a:ea typeface="+mn-ea"/>
                <a:cs typeface="+mn-cs"/>
              </a:rPr>
              <a:t>da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farmaci.</a:t>
            </a:r>
            <a:endParaRPr lang="it-IT" altLang="it-IT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			</a:t>
            </a:r>
            <a:r>
              <a:rPr lang="it-IT" altLang="it-IT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it-IT" altLang="it-IT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it-IT" altLang="it-IT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it-IT" altLang="it-IT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Skelly </a:t>
            </a:r>
            <a:r>
              <a:rPr lang="it-IT" altLang="it-IT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 </a:t>
            </a:r>
            <a:r>
              <a:rPr lang="it-IT" altLang="it-IT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it-IT" altLang="it-IT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b="1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Hepatol</a:t>
            </a:r>
            <a:r>
              <a:rPr lang="it-IT" altLang="it-IT" b="1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b="1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2001)</a:t>
            </a: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5410200"/>
            <a:ext cx="910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La </a:t>
            </a:r>
            <a:r>
              <a:rPr lang="it-IT" altLang="it-IT" sz="24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steatoepatite</a:t>
            </a: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, la</a:t>
            </a:r>
            <a:r>
              <a:rPr lang="it-IT" altLang="it-IT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 steatosi</a:t>
            </a: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, il </a:t>
            </a:r>
            <a:r>
              <a:rPr lang="it-IT" altLang="it-IT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danno da farmaci</a:t>
            </a: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 e le </a:t>
            </a:r>
            <a:r>
              <a:rPr lang="it-IT" altLang="it-IT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epatiti virali</a:t>
            </a:r>
            <a:endParaRPr lang="it-IT" altLang="it-IT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+mn-ea"/>
                <a:cs typeface="+mn-cs"/>
              </a:rPr>
              <a:t>sono le cause più importanti di elevazione cronica delle transaminasi </a:t>
            </a:r>
          </a:p>
        </p:txBody>
      </p:sp>
    </p:spTree>
    <p:extLst>
      <p:ext uri="{BB962C8B-B14F-4D97-AF65-F5344CB8AC3E}">
        <p14:creationId xmlns:p14="http://schemas.microsoft.com/office/powerpoint/2010/main" val="35303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743200" y="228600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052674" y="836712"/>
            <a:ext cx="3038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DANNO EPATICO DA FARMACI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900284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Solitamente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elevazione sia delle transaminasi sia degli indici di </a:t>
            </a:r>
            <a:r>
              <a:rPr lang="it-IT" altLang="it-IT" sz="20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colestati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(FA e GGT)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Introduzione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di una grande quantità di nuovi farmaci e di associazioni fra essi.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Herbal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medicine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Nuove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droghe sintetiche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Doping</a:t>
            </a: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biopsia non riesce a porre </a:t>
            </a:r>
            <a:r>
              <a:rPr lang="it-IT" altLang="it-IT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diagnosi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 danno epatico indotto da farmaci ma può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essere orientativa inducendo il medico ad approfondire l’anamnesi farmacologica</a:t>
            </a:r>
          </a:p>
        </p:txBody>
      </p:sp>
    </p:spTree>
    <p:extLst>
      <p:ext uri="{BB962C8B-B14F-4D97-AF65-F5344CB8AC3E}">
        <p14:creationId xmlns:p14="http://schemas.microsoft.com/office/powerpoint/2010/main" val="13185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71775" y="260350"/>
            <a:ext cx="2898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70904" y="622082"/>
            <a:ext cx="26470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CRONICA B (</a:t>
            </a:r>
            <a:r>
              <a:rPr lang="it-IT" b="1" u="sng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HBV</a:t>
            </a:r>
            <a:r>
              <a:rPr lang="it-IT" b="1" u="sng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it-IT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EPIDEMIOLOGIA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150" y="1376438"/>
            <a:ext cx="857330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prstClr val="black"/>
                </a:solidFill>
                <a:latin typeface="Calibri"/>
              </a:rPr>
              <a:t>▪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L’Italia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 trova in un’area a cosiddetta prevalenza d’infezione intermedia (0.5 – 2 %).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▪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L’HBV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è al 7% come fattore di rischio per cirrosi e carcinoma epatico.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▪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cirrosi da HBV è la seconda più frequente indicazione al trapianto dopo quella da HCV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7150" y="2930385"/>
            <a:ext cx="8783815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            </a:t>
            </a: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INDICAZIONI </a:t>
            </a: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ALLA RICERCA </a:t>
            </a:r>
            <a:r>
              <a:rPr lang="it-IT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DELL’</a:t>
            </a:r>
            <a:r>
              <a:rPr lang="it-IT" b="1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HBs</a:t>
            </a:r>
            <a:r>
              <a:rPr lang="it-IT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Soggetti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 segni, sintomi o dati laboratoristici o di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imaging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indicativi di </a:t>
            </a:r>
            <a:r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malattia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epatica.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Soggetti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nati o che hanno soggiornato in aree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iperendemiche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per più di </a:t>
            </a:r>
            <a:r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mesi.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Omosessuali maschi.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Soggetti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 storia di assunzione </a:t>
            </a:r>
            <a:r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droghe.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Dializzati.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Soggetti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sieropositivi per anticorpi anti </a:t>
            </a:r>
            <a:r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HIV.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Soggetti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sieropositivi per anticorpi anti </a:t>
            </a:r>
            <a:r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Donne gravide.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Familiari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conviventi e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partners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sessuali di soggetti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HBs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</a:t>
            </a:r>
            <a:r>
              <a:rPr lang="it-IT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Detenuti.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715095" y="2981929"/>
            <a:ext cx="504056" cy="268608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 flipH="1">
            <a:off x="6285901" y="2981929"/>
            <a:ext cx="501370" cy="268608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45713" y="260349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03848" y="807161"/>
            <a:ext cx="26152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Soggetto </a:t>
            </a:r>
            <a:r>
              <a:rPr lang="it-IT" b="1" u="sng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HBs</a:t>
            </a: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u="sng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</a:t>
            </a: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u="sng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positivo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VALUTAZIONE </a:t>
            </a: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INIZIALE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-79152" y="1988840"/>
            <a:ext cx="9302303" cy="47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Storia 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 </a:t>
            </a:r>
            <a:r>
              <a:rPr lang="it-IT" sz="20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esame </a:t>
            </a: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obiettivo.</a:t>
            </a:r>
            <a:endParaRPr lang="it-IT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Test 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 laboratorio: FA, GGT, bilirubina,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protidemia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+ elettroforesi, colinesterasi,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coagulazione, emocromo completo + piastrine,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alfafetoproteina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Test 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 valutare eventuali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coinfezioni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HDV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HIV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HCV Ab.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Test 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 valutare la replicazione: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HBe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Ag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HBe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Hbc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IgM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 HBV-DNA.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Ecografia addominale.</a:t>
            </a:r>
            <a:endParaRPr lang="it-IT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Monitoraggio 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delle transaminasi ogni 1 – 3 mesi nei primi 6 – 12 mesi.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t-IT" sz="20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Biopsia 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 valutare grado e stadio di malattia nei pazienti con </a:t>
            </a:r>
            <a:r>
              <a:rPr lang="it-IT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ipertransaminasemia</a:t>
            </a: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segni di attiva replicazione virale in assenza di controindicazioni o di chiari segni clinici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di cirrosi in pazienti senza altre cause potenziali di epatopatia.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it-IT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83768" y="188912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1801" y="719138"/>
            <a:ext cx="75126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 b="1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             </a:t>
            </a:r>
            <a:r>
              <a:rPr lang="it-IT" b="1" u="sng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</a:t>
            </a: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CRONICA </a:t>
            </a:r>
            <a:r>
              <a:rPr lang="it-IT" b="1" u="sng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 </a:t>
            </a:r>
            <a:endParaRPr lang="it-IT" b="1" u="sng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b="1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                      Epidemiologia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’ la causa di epatite virale più frequente in Italia.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Prevalenza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d’infezione stimata attorno al 3% con incremento da nord a sud.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/>
                </a:solidFill>
                <a:latin typeface="Calibri"/>
              </a:rPr>
              <a:t>→ </a:t>
            </a:r>
            <a:r>
              <a:rPr lang="it-IT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Ogni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anno 1000 nuovi casi di infezione.</a:t>
            </a:r>
          </a:p>
        </p:txBody>
      </p:sp>
      <p:graphicFrame>
        <p:nvGraphicFramePr>
          <p:cNvPr id="39936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317482"/>
              </p:ext>
            </p:extLst>
          </p:nvPr>
        </p:nvGraphicFramePr>
        <p:xfrm>
          <a:off x="971600" y="2463801"/>
          <a:ext cx="7056438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Grafico" r:id="rId3" imgW="8985702" imgH="4703982" progId="MSGraph.Chart.8">
                  <p:embed followColorScheme="full"/>
                </p:oleObj>
              </mc:Choice>
              <mc:Fallback>
                <p:oleObj name="Grafico" r:id="rId3" imgW="8985702" imgH="4703982" progId="MSGraph.Chart.8">
                  <p:embed followColorScheme="full"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63801"/>
                        <a:ext cx="7056438" cy="444023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4D4D4D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0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810717"/>
            <a:ext cx="9142413" cy="1754187"/>
            <a:chOff x="0" y="274638"/>
            <a:chExt cx="9142413" cy="1754187"/>
          </a:xfrm>
        </p:grpSpPr>
        <p:sp>
          <p:nvSpPr>
            <p:cNvPr id="57345" name="CustomShape 1"/>
            <p:cNvSpPr>
              <a:spLocks noChangeArrowheads="1"/>
            </p:cNvSpPr>
            <p:nvPr/>
          </p:nvSpPr>
          <p:spPr bwMode="auto">
            <a:xfrm>
              <a:off x="0" y="274638"/>
              <a:ext cx="9142413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it-IT" sz="5400" b="1" dirty="0" smtClean="0">
                  <a:solidFill>
                    <a:srgbClr val="00CCFF"/>
                  </a:solidFill>
                  <a:latin typeface="Comic Sans MS" pitchFamily="66" charset="0"/>
                  <a:cs typeface="DejaVu Sans"/>
                </a:rPr>
                <a:t>2° </a:t>
              </a:r>
              <a:r>
                <a:rPr lang="it-IT" sz="5400" b="1" dirty="0">
                  <a:solidFill>
                    <a:srgbClr val="00CCFF"/>
                  </a:solidFill>
                  <a:latin typeface="Comic Sans MS" pitchFamily="66" charset="0"/>
                  <a:cs typeface="DejaVu Sans"/>
                </a:rPr>
                <a:t>CASO CLINICO</a:t>
              </a:r>
              <a:endParaRPr lang="it-IT" dirty="0">
                <a:latin typeface="Comic Sans MS" pitchFamily="66" charset="0"/>
                <a:cs typeface="DejaVu Sans"/>
              </a:endParaRPr>
            </a:p>
          </p:txBody>
        </p:sp>
        <p:sp>
          <p:nvSpPr>
            <p:cNvPr id="57346" name="CustomShape 2"/>
            <p:cNvSpPr>
              <a:spLocks noChangeArrowheads="1"/>
            </p:cNvSpPr>
            <p:nvPr/>
          </p:nvSpPr>
          <p:spPr bwMode="auto">
            <a:xfrm>
              <a:off x="152400" y="1270000"/>
              <a:ext cx="8990013" cy="758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r>
                <a:rPr lang="it-IT" sz="4400" b="1" dirty="0">
                  <a:solidFill>
                    <a:srgbClr val="00CCFF"/>
                  </a:solidFill>
                  <a:latin typeface="Comic Sans MS" pitchFamily="66" charset="0"/>
                  <a:cs typeface="DejaVu Sans"/>
                </a:rPr>
                <a:t>Le transaminasi mosse</a:t>
              </a:r>
              <a:endParaRPr lang="it-IT" dirty="0">
                <a:latin typeface="Comic Sans MS" pitchFamily="66" charset="0"/>
                <a:cs typeface="DejaVu San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25" y="3446655"/>
            <a:ext cx="5958762" cy="15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85888"/>
            <a:ext cx="76327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27383" y="735968"/>
            <a:ext cx="1600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it-IT" b="1" u="sng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</a:t>
            </a:r>
            <a:r>
              <a:rPr lang="it-IT" b="1" u="sng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  <a:r>
              <a:rPr lang="it-IT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it-IT" b="1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Storia </a:t>
            </a: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naturale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45713" y="186631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385388" y="260348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03848" y="836613"/>
            <a:ext cx="20867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EPATITE CRONICA </a:t>
            </a:r>
            <a:r>
              <a:rPr lang="it-IT" b="1" u="sng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Diagnosi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0350" y="1412875"/>
            <a:ext cx="7908768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Una volta accertato il rialzo delle transaminasi eseguire:</a:t>
            </a: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b="1" u="sng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anti – HCV</a:t>
            </a: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(anticorpi contro il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core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ed antigeni non strutturali del virus)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 positività del test è di per sé diagnostica di infezione</a:t>
            </a: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Viremia (HCV – RNA) qualitativa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la positività documenta la replica virale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E’ utile in tutti i pazienti con positività </a:t>
            </a:r>
            <a:r>
              <a:rPr 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anticorpale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Viremia (HCV – RNA) quantitativa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essendo accertato il valore predittivo della sua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Riduzione &gt; di 2 log dopo 12 settimane di trattamento, è utile la sua esecuzione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prima e durante la terapia</a:t>
            </a:r>
          </a:p>
          <a:p>
            <a:pPr fontAlgn="auto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Genotipo virale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non vi è correlazione con la gravità istologica o progressione di 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malattia. Viene determinato per la probabilità di risposta e la durata della terapia.</a:t>
            </a:r>
          </a:p>
        </p:txBody>
      </p:sp>
    </p:spTree>
    <p:extLst>
      <p:ext uri="{BB962C8B-B14F-4D97-AF65-F5344CB8AC3E}">
        <p14:creationId xmlns:p14="http://schemas.microsoft.com/office/powerpoint/2010/main" val="18261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42988" y="0"/>
            <a:ext cx="7133620" cy="5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EPATITE </a:t>
            </a:r>
            <a:r>
              <a:rPr lang="it-IT" altLang="it-IT"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CRONICA </a:t>
            </a:r>
            <a:r>
              <a:rPr lang="it-IT" altLang="it-IT" sz="24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 :  Gestione </a:t>
            </a: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del paziente </a:t>
            </a:r>
            <a:r>
              <a:rPr lang="it-IT" altLang="it-IT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anti-HCV</a:t>
            </a:r>
            <a:r>
              <a:rPr lang="it-IT" alt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+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200400" y="609600"/>
            <a:ext cx="1280607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anti – </a:t>
            </a:r>
            <a:r>
              <a:rPr lang="it-IT" alt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HCV+</a:t>
            </a: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651500" y="620713"/>
            <a:ext cx="2327112" cy="4440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occasionali ALT elevate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200400" y="1447800"/>
            <a:ext cx="1328312" cy="64633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 x 6 mesi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 – RNA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62000" y="1524000"/>
            <a:ext cx="1245406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 elevate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943600" y="1524000"/>
            <a:ext cx="1288238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 normali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63713" y="2349500"/>
            <a:ext cx="1220206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  RNA -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79388" y="2349500"/>
            <a:ext cx="1212191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 RNA +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52400" y="3200400"/>
            <a:ext cx="1373774" cy="64633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Determinare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genotipo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476375" y="4221163"/>
            <a:ext cx="1031051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</a:t>
            </a: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2 - 3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79388" y="4221163"/>
            <a:ext cx="1031051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Gen</a:t>
            </a: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1 - 4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79388" y="5734050"/>
            <a:ext cx="858377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Biopsia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981200" y="3276600"/>
            <a:ext cx="981038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Ripetere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105400" y="2362200"/>
            <a:ext cx="1212191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 RNA +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7010400" y="2362200"/>
            <a:ext cx="1220206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HCV  RNA -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932363" y="3573463"/>
            <a:ext cx="1445332" cy="83189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Controllare</a:t>
            </a:r>
          </a:p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 x 18 mesi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7092950" y="3573463"/>
            <a:ext cx="1057275" cy="4440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Ripetere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922177" y="4957763"/>
            <a:ext cx="1836721" cy="92333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persistentemente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normali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203575" y="4221163"/>
            <a:ext cx="917431" cy="44409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Trattare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403350" y="6021388"/>
            <a:ext cx="1679819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FIBROSI assente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FLOGOSI lieve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475656" y="5157192"/>
            <a:ext cx="2338654" cy="64633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FIBROSI presente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FLOGOSI lieve o </a:t>
            </a:r>
            <a:r>
              <a:rPr lang="it-IT" altLang="it-IT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moder</a:t>
            </a:r>
            <a:endParaRPr lang="it-IT" alt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643438" y="6165850"/>
            <a:ext cx="1342099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it-IT" alt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Non trattare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4648200" y="914400"/>
            <a:ext cx="9906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>
            <a:off x="3886200" y="1143000"/>
            <a:ext cx="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2209800" y="1752600"/>
            <a:ext cx="9906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800600" y="1752600"/>
            <a:ext cx="11430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762000" y="2057400"/>
            <a:ext cx="4572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1905000" y="2057400"/>
            <a:ext cx="4572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5943600" y="2057400"/>
            <a:ext cx="4572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7086600" y="2057400"/>
            <a:ext cx="4572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838200" y="2895600"/>
            <a:ext cx="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2438400" y="2895600"/>
            <a:ext cx="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H="1" flipV="1">
            <a:off x="1524000" y="2895600"/>
            <a:ext cx="4572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1447800" y="3886200"/>
            <a:ext cx="45720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838200" y="3886200"/>
            <a:ext cx="0" cy="3048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2667000" y="4495800"/>
            <a:ext cx="4572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685800" y="4724400"/>
            <a:ext cx="0" cy="9144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 flipV="1">
            <a:off x="1143000" y="5410200"/>
            <a:ext cx="228600" cy="4572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1143000" y="6019800"/>
            <a:ext cx="228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V="1">
            <a:off x="3657600" y="4724400"/>
            <a:ext cx="0" cy="3810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3429000" y="6324600"/>
            <a:ext cx="1143000" cy="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 flipH="1">
            <a:off x="5791200" y="2895600"/>
            <a:ext cx="0" cy="6096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 flipH="1">
            <a:off x="7620000" y="2895600"/>
            <a:ext cx="0" cy="6096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 flipH="1" flipV="1">
            <a:off x="6324600" y="2895600"/>
            <a:ext cx="990600" cy="6096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6172200" y="4495800"/>
            <a:ext cx="609600" cy="38100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0" name="Connettore 2 49"/>
          <p:cNvCxnSpPr/>
          <p:nvPr/>
        </p:nvCxnSpPr>
        <p:spPr>
          <a:xfrm flipH="1">
            <a:off x="6156176" y="6021288"/>
            <a:ext cx="720080" cy="2880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188640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1720" y="764704"/>
            <a:ext cx="5211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+mn-ea"/>
                <a:cs typeface="+mn-cs"/>
              </a:rPr>
              <a:t>(NAFLD)</a:t>
            </a:r>
            <a:endParaRPr lang="it-IT" altLang="it-IT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30188" y="1325693"/>
            <a:ext cx="82384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Comprende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pazienti con semplice accumulo di grasso epatico (STEATOSI) 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pazienti con steatosi + infiammazione ovvero con STEATOEPATITE (NASH).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000">
                <a:solidFill>
                  <a:prstClr val="black"/>
                </a:solidFill>
                <a:latin typeface="Calibri"/>
              </a:rPr>
              <a:t>→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Il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consumo di alcol deve essere &lt; 20 g/</a:t>
            </a:r>
            <a:r>
              <a:rPr lang="it-IT" altLang="it-IT" sz="20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die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Recente classificazione in 4 classi su base istologica: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CLASSE 1: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steatosi semplice (soprattutto </a:t>
            </a:r>
            <a:r>
              <a:rPr lang="it-IT" altLang="it-IT" sz="20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macrovescicolare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).</a:t>
            </a: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CLASSE 2: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steatosi con </a:t>
            </a:r>
            <a:r>
              <a:rPr lang="it-IT" altLang="it-IT" sz="20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infiammazione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lobulare.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CLASSE 3: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come classe 2 + degenerazione </a:t>
            </a:r>
            <a:r>
              <a:rPr lang="it-IT" altLang="it-IT" sz="200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epatocitaria</a:t>
            </a:r>
            <a:r>
              <a:rPr lang="it-IT" altLang="it-IT" sz="20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balloniforme.</a:t>
            </a: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CLASSE 4: 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come classe 3 + fibrosi </a:t>
            </a:r>
            <a:r>
              <a:rPr lang="it-IT" altLang="it-IT" sz="20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perisinusoidale</a:t>
            </a:r>
            <a:r>
              <a:rPr lang="it-IT" altLang="it-IT" sz="20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e/o corpi </a:t>
            </a:r>
            <a:r>
              <a:rPr lang="it-IT" altLang="it-IT" sz="20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altLang="it-IT" sz="20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Mallory.</a:t>
            </a: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sz="2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           CLASSE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 E CLASSE 4 = NASH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3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79712" y="115669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+mn-ea"/>
              <a:cs typeface="+mn-cs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07704" y="767542"/>
            <a:ext cx="4506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(</a:t>
            </a:r>
            <a:r>
              <a:rPr lang="it-IT" altLang="it-IT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NAFLD</a:t>
            </a: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endParaRPr lang="it-IT" altLang="it-IT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                             </a:t>
            </a:r>
            <a:r>
              <a:rPr lang="it-IT" altLang="it-IT" sz="2000" b="1" i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Epidemiologia</a:t>
            </a:r>
            <a:endParaRPr lang="it-IT" altLang="it-IT" sz="2000" b="1" i="1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15616" y="1988840"/>
            <a:ext cx="719684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b="1" u="sng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uno studio autoptico (USA):</a:t>
            </a:r>
            <a:endParaRPr lang="it-IT" altLang="it-IT" sz="16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Steatosi nel 70% degli obesi e nel 35% 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dei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non-obesi. </a:t>
            </a: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NASH nel 18.5% degli obesi e nel 2.7% dei 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non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obesi. </a:t>
            </a: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			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(</a:t>
            </a:r>
            <a:r>
              <a:rPr lang="it-IT" altLang="it-IT" sz="16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Wanless</a:t>
            </a:r>
            <a:r>
              <a:rPr lang="it-IT" altLang="it-IT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it-IT" altLang="it-IT" sz="1600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Hepatology</a:t>
            </a:r>
            <a:r>
              <a:rPr lang="it-IT" altLang="it-IT" sz="1600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sz="16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1990)</a:t>
            </a:r>
            <a:endParaRPr lang="it-IT" alt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i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b="1" u="sng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Studio DIONYSOS (Italia):</a:t>
            </a:r>
            <a:endParaRPr lang="it-IT" altLang="it-IT" sz="16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Steatosi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all’ecografia:  </a:t>
            </a: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nel 16.4% dei soggetti 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sani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normopeso.</a:t>
            </a: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altLang="it-IT" sz="1600" i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	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nel </a:t>
            </a: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75.8% dei 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soggetti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obesi.</a:t>
            </a:r>
            <a:endParaRPr lang="it-IT" altLang="it-IT" sz="16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			</a:t>
            </a:r>
            <a:r>
              <a:rPr lang="it-IT" altLang="it-IT" sz="1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r>
              <a:rPr lang="it-IT" altLang="it-IT" sz="1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(</a:t>
            </a:r>
            <a:r>
              <a:rPr lang="it-IT" altLang="it-IT" sz="16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Bellentani </a:t>
            </a:r>
            <a:r>
              <a:rPr lang="it-IT" altLang="it-IT" sz="16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</a:t>
            </a:r>
            <a:r>
              <a:rPr lang="it-IT" altLang="it-IT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sz="16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Intern</a:t>
            </a:r>
            <a:r>
              <a:rPr lang="it-IT" altLang="it-IT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sz="1600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</a:t>
            </a:r>
            <a:r>
              <a:rPr lang="it-IT" altLang="it-IT" sz="1600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sz="16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2000)</a:t>
            </a:r>
            <a:endParaRPr lang="it-IT" alt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i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1600" i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Prevalenza di NAFLD </a:t>
            </a:r>
            <a:r>
              <a:rPr lang="it-IT" altLang="it-IT" sz="1600" u="sng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una popolazione </a:t>
            </a:r>
            <a:r>
              <a:rPr lang="it-IT" altLang="it-IT" sz="1600" u="sng">
                <a:solidFill>
                  <a:prstClr val="black"/>
                </a:solidFill>
                <a:latin typeface="+mn-lt"/>
                <a:ea typeface="+mn-ea"/>
                <a:cs typeface="+mn-cs"/>
              </a:rPr>
              <a:t>Giapponese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(città di </a:t>
            </a: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Okinawa) : 21%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16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			</a:t>
            </a:r>
            <a:r>
              <a:rPr lang="it-IT" altLang="it-IT" sz="160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it-IT" altLang="it-IT" sz="160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it-IT" altLang="it-IT" sz="1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(</a:t>
            </a:r>
            <a:r>
              <a:rPr lang="it-IT" altLang="it-IT" sz="16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Nomura </a:t>
            </a:r>
            <a:r>
              <a:rPr lang="it-IT" altLang="it-IT" sz="16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Jpn</a:t>
            </a:r>
            <a:r>
              <a:rPr lang="it-IT" altLang="it-IT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J </a:t>
            </a:r>
            <a:r>
              <a:rPr lang="it-IT" altLang="it-IT" sz="1600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Med</a:t>
            </a:r>
            <a:r>
              <a:rPr lang="it-IT" altLang="it-IT" sz="1600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altLang="it-IT" sz="16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1988)</a:t>
            </a:r>
            <a:endParaRPr lang="it-IT" altLang="it-IT" sz="16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+mn-ea"/>
              <a:cs typeface="+mn-cs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47664" y="951131"/>
            <a:ext cx="52116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+mn-ea"/>
                <a:cs typeface="+mn-cs"/>
              </a:rPr>
              <a:t>(</a:t>
            </a: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+mn-ea"/>
                <a:cs typeface="+mn-cs"/>
              </a:rPr>
              <a:t>NAFLD)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sz="2000" b="1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lang="it-IT" altLang="it-IT" sz="2000" b="1" smtClean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                         </a:t>
            </a:r>
            <a:r>
              <a:rPr lang="it-IT" altLang="it-IT" sz="2000" b="1" i="1" smtClean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Storia </a:t>
            </a:r>
            <a:r>
              <a:rPr lang="it-IT" altLang="it-IT" sz="2000" b="1" i="1" dirty="0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naturale</a:t>
            </a:r>
            <a:endParaRPr lang="it-IT" altLang="it-IT" sz="2000" b="1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7504" y="2420888"/>
            <a:ext cx="892899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Il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rischio a 5 anni</a:t>
            </a:r>
            <a:r>
              <a:rPr lang="it-IT" altLang="it-IT" i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 sviluppare cirrosi in pazienti in classe NAFLD 3 e 4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è del 15%.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Predittori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clinici di istologia avanzata: età &gt; 40-50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aa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, obesità severa,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diabete,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dislipidemia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(soprattutto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ipertrigliceridemia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Anche se esistono ancora pochi studi longitudinali sulla NASH</a:t>
            </a: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la sopravvivenza a 5 e 10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aa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è stimata essere rispettivamente 67% e 59%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Studi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preliminari sembrano suggerire un decorso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migliore per i pazienti in classe </a:t>
            </a:r>
            <a:r>
              <a:rPr lang="it-IT" altLang="it-IT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NAFLD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1 e 2.</a:t>
            </a:r>
          </a:p>
        </p:txBody>
      </p:sp>
    </p:spTree>
    <p:extLst>
      <p:ext uri="{BB962C8B-B14F-4D97-AF65-F5344CB8AC3E}">
        <p14:creationId xmlns:p14="http://schemas.microsoft.com/office/powerpoint/2010/main" val="1353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35480" y="152400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74626" y="742806"/>
            <a:ext cx="4506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(</a:t>
            </a:r>
            <a:r>
              <a:rPr lang="it-IT" altLang="it-IT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NAFLD</a:t>
            </a: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 </a:t>
            </a:r>
            <a:endParaRPr lang="it-IT" altLang="it-IT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                      </a:t>
            </a:r>
            <a:r>
              <a:rPr lang="it-IT" altLang="it-IT" sz="2000" b="1" i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Aspetti </a:t>
            </a:r>
            <a:r>
              <a:rPr lang="it-IT" altLang="it-IT" sz="2000" b="1" i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clinici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1837" y="1758469"/>
            <a:ext cx="8714659" cy="47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▪ Steatosi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steatoepatite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sono associate alla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sd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. metabolica quindi </a:t>
            </a:r>
            <a:r>
              <a:rPr lang="it-IT" altLang="it-IT">
                <a:solidFill>
                  <a:prstClr val="black"/>
                </a:solidFill>
                <a:latin typeface="+mj-lt"/>
                <a:ea typeface="+mn-ea"/>
                <a:cs typeface="+mn-cs"/>
              </a:rPr>
              <a:t>a</a:t>
            </a: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: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Obesità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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prevalenza di NAFLD classe 1 negli obesi 60%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Diabete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 75% dei diabetici tipo 2 presenta fegato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steatosico</a:t>
            </a: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Ipertensione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 prevalenza del 30.9% negli ipertesi non obesi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Iperlipidemia</a:t>
            </a:r>
            <a:endParaRPr lang="it-IT" altLang="it-IT" b="1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Iperuricemia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prstClr val="black"/>
                </a:solidFill>
              </a:rPr>
              <a:t>▪ </a:t>
            </a:r>
            <a:r>
              <a:rPr lang="it-IT" altLang="it-IT" smtClean="0">
                <a:solidFill>
                  <a:prstClr val="black"/>
                </a:solidFill>
              </a:rPr>
              <a:t> </a:t>
            </a: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L’ecografia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presenta elevate sensibilità e specificità nella diagnosi di steatosi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prstClr val="black"/>
                </a:solidFill>
              </a:rPr>
              <a:t>▪ </a:t>
            </a: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La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biopsia epatica è l’unica metodica in grado di porre diagnosi definitiva, non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esistono comunque precise raccomandazioni su quando </a:t>
            </a:r>
            <a:r>
              <a:rPr lang="it-IT" altLang="it-IT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eseguirla </a:t>
            </a:r>
            <a:r>
              <a:rPr lang="it-IT" altLang="it-IT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 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valutare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nel contesto clinico.</a:t>
            </a:r>
          </a:p>
        </p:txBody>
      </p:sp>
    </p:spTree>
    <p:extLst>
      <p:ext uri="{BB962C8B-B14F-4D97-AF65-F5344CB8AC3E}">
        <p14:creationId xmlns:p14="http://schemas.microsoft.com/office/powerpoint/2010/main" val="13313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95736" y="116886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13267" y="867089"/>
            <a:ext cx="4563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(NAFLD</a:t>
            </a:r>
            <a:r>
              <a:rPr lang="it-IT" altLang="it-IT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altLang="it-IT" sz="2000" b="1" smtClean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i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Aspetti </a:t>
            </a:r>
            <a:r>
              <a:rPr lang="it-IT" altLang="it-IT" sz="2000" b="1" i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clinici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50825" y="2132856"/>
            <a:ext cx="8220520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Secondo una nostra recente osservazione i pazienti non obesi con transaminasi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normali e con ipertensione essenziale, presentano una maggior prevalenza di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steatosi all’ecografia (30.9% vs 12.7% nei soggetti controllo).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Ciò sembra essere in relazione allo stato di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insulino-resistenza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tipico del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paziente iperteso.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Evidenza di una stretta associazione tra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insulino-resistenza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e transaminasi.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Steatoepatite</a:t>
            </a: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anche se transaminasi normali?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Il paziente con steatosi all’ecografia anche se magro e non diabetico svilupperà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più facilmente ipertensione arteriosa?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						         </a:t>
            </a:r>
            <a:r>
              <a:rPr lang="it-IT" alt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(</a:t>
            </a:r>
            <a:r>
              <a:rPr lang="it-IT" altLang="it-IT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Donati</a:t>
            </a:r>
            <a:r>
              <a:rPr lang="it-IT" altLang="it-IT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, </a:t>
            </a:r>
            <a:r>
              <a:rPr lang="it-IT" altLang="it-IT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Gut</a:t>
            </a:r>
            <a:r>
              <a:rPr lang="it-IT" altLang="it-IT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lang="it-IT" altLang="it-IT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  <a:sym typeface="Symbol" pitchFamily="18" charset="2"/>
              </a:rPr>
              <a:t>2004)</a:t>
            </a:r>
            <a:endParaRPr lang="it-IT" alt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5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4600" y="152400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+mn-ea"/>
              <a:cs typeface="+mn-cs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318979" y="798801"/>
            <a:ext cx="4506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(</a:t>
            </a:r>
            <a:r>
              <a:rPr lang="it-IT" altLang="it-IT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NAFLD</a:t>
            </a: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endParaRPr lang="it-IT" altLang="it-IT" sz="200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i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Terapia</a:t>
            </a:r>
            <a:endParaRPr lang="it-IT" altLang="it-IT" sz="2000" b="1" i="1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9552" y="2026582"/>
            <a:ext cx="79684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Regole </a:t>
            </a:r>
            <a:r>
              <a:rPr lang="it-IT" altLang="it-IT" sz="2000" dirty="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generali:</a:t>
            </a:r>
            <a:endParaRPr lang="it-IT" altLang="it-IT" sz="2000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Stop 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alcol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Stop 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farmaci potenzialmente lesivi (es. </a:t>
            </a:r>
            <a:r>
              <a:rPr lang="it-IT" altLang="it-IT" sz="2000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amiodarone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, </a:t>
            </a:r>
            <a:r>
              <a:rPr lang="it-IT" altLang="it-IT" sz="2000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tamoxifene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, </a:t>
            </a:r>
            <a:r>
              <a:rPr lang="it-IT" altLang="it-IT" sz="2000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triciclici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Aumentare l’attività 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fisica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Diminuire 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l’apporto calorico (ridurre grassi animali)</a:t>
            </a:r>
          </a:p>
        </p:txBody>
      </p:sp>
    </p:spTree>
    <p:extLst>
      <p:ext uri="{BB962C8B-B14F-4D97-AF65-F5344CB8AC3E}">
        <p14:creationId xmlns:p14="http://schemas.microsoft.com/office/powerpoint/2010/main" val="2182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4600" y="152400"/>
            <a:ext cx="42525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Ipertransaminasemia</a:t>
            </a:r>
            <a:endParaRPr lang="it-IT" altLang="it-IT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alt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23725" y="761473"/>
            <a:ext cx="45060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Non-alcoholic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fatty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liver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 err="1">
                <a:solidFill>
                  <a:prstClr val="black"/>
                </a:solidFill>
                <a:latin typeface="+mj-lt"/>
                <a:ea typeface="+mn-ea"/>
                <a:cs typeface="+mn-cs"/>
              </a:rPr>
              <a:t>disease</a:t>
            </a:r>
            <a:r>
              <a:rPr lang="it-IT" altLang="it-IT" sz="20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  <a:r>
              <a:rPr lang="it-IT" alt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(</a:t>
            </a:r>
            <a:r>
              <a:rPr lang="it-IT" altLang="it-IT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NAFLD</a:t>
            </a:r>
            <a:r>
              <a:rPr lang="it-IT" altLang="it-IT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Terapia</a:t>
            </a:r>
            <a:endParaRPr lang="it-IT" altLang="it-IT" sz="2000" b="1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59124" y="1988840"/>
            <a:ext cx="52257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   </a:t>
            </a:r>
            <a:r>
              <a:rPr lang="it-IT" altLang="it-IT" sz="2000" b="1" u="sng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Agenti </a:t>
            </a:r>
            <a:r>
              <a:rPr lang="it-IT" altLang="it-IT" sz="2000" b="1" u="sng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citoprotettivi</a:t>
            </a:r>
            <a:r>
              <a:rPr lang="it-IT" altLang="it-IT" sz="200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	</a:t>
            </a:r>
            <a:endParaRPr lang="it-IT" altLang="it-IT" sz="2000" smtClean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Acido </a:t>
            </a:r>
            <a:r>
              <a:rPr lang="it-IT" altLang="it-IT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ursodesosicolico</a:t>
            </a:r>
            <a:endParaRPr lang="it-IT" altLang="it-IT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u="sng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Agenti antiossidanti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Vitamina 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S-adenosil-metionina</a:t>
            </a:r>
            <a:endParaRPr lang="it-IT" altLang="it-IT" sz="2000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N-acetilcisteina</a:t>
            </a:r>
            <a:endParaRPr lang="it-IT" altLang="it-IT" sz="2000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Betaina</a:t>
            </a:r>
            <a:endParaRPr lang="it-IT" altLang="it-IT" sz="2000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b="1" u="sng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Agenti anti-diabetici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Metformina</a:t>
            </a:r>
            <a:endParaRPr lang="it-IT" altLang="it-IT" sz="2000" dirty="0">
              <a:solidFill>
                <a:prstClr val="black"/>
              </a:solidFill>
              <a:latin typeface="+mj-lt"/>
              <a:ea typeface="+mn-ea"/>
              <a:cs typeface="+mn-cs"/>
              <a:sym typeface="Symbol" pitchFamily="18" charset="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altLang="it-IT" sz="2000" smtClean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Tiazolidinedioni 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(</a:t>
            </a:r>
            <a:r>
              <a:rPr lang="it-IT" altLang="it-IT" sz="2000" dirty="0" err="1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pioglitazone</a:t>
            </a:r>
            <a:r>
              <a:rPr lang="it-IT" altLang="it-IT" sz="2000" dirty="0">
                <a:solidFill>
                  <a:prstClr val="black"/>
                </a:solidFill>
                <a:latin typeface="+mj-lt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5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1448640"/>
            <a:ext cx="9142560" cy="35985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accent1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sp>
      <p:sp>
        <p:nvSpPr>
          <p:cNvPr id="58372" name="CustomShape 2"/>
          <p:cNvSpPr>
            <a:spLocks noChangeArrowheads="1"/>
          </p:cNvSpPr>
          <p:nvPr/>
        </p:nvSpPr>
        <p:spPr bwMode="auto">
          <a:xfrm>
            <a:off x="0" y="1414463"/>
            <a:ext cx="91424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20000"/>
              </a:lnSpc>
            </a:pPr>
            <a:r>
              <a:rPr lang="it-IT" sz="80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CASO CLINICO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58373" name="CustomShape 3"/>
          <p:cNvSpPr>
            <a:spLocks noChangeArrowheads="1"/>
          </p:cNvSpPr>
          <p:nvPr/>
        </p:nvSpPr>
        <p:spPr bwMode="auto">
          <a:xfrm>
            <a:off x="0" y="3248025"/>
            <a:ext cx="9142413" cy="1295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66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Le</a:t>
            </a:r>
            <a:r>
              <a:rPr lang="it-IT" sz="6600" b="1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r>
              <a:rPr lang="it-IT" sz="66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transaminasi</a:t>
            </a:r>
            <a:r>
              <a:rPr lang="it-IT" sz="6600" b="1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r>
              <a:rPr lang="it-IT" sz="66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mosse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58374" name="CustomShape 6"/>
          <p:cNvSpPr>
            <a:spLocks noChangeArrowheads="1"/>
          </p:cNvSpPr>
          <p:nvPr/>
        </p:nvSpPr>
        <p:spPr bwMode="auto">
          <a:xfrm>
            <a:off x="1763688" y="5173663"/>
            <a:ext cx="61926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it-IT" sz="3200" i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Dr. </a:t>
            </a:r>
            <a:r>
              <a:rPr lang="it-IT" sz="3200" i="1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L. </a:t>
            </a:r>
            <a:r>
              <a:rPr lang="it-IT" sz="3200" i="1" dirty="0" err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Buffoli</a:t>
            </a:r>
            <a:r>
              <a:rPr lang="it-IT" sz="3200" i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 – </a:t>
            </a:r>
            <a:r>
              <a:rPr lang="it-IT" sz="3200" i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</a:t>
            </a:r>
            <a:r>
              <a:rPr lang="it-IT" sz="3200" i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. </a:t>
            </a:r>
            <a:r>
              <a:rPr lang="it-IT" sz="3200" i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G. Melgazzi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71775" y="188913"/>
            <a:ext cx="335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Ipertransaminasemia</a:t>
            </a:r>
            <a:endParaRPr lang="it-IT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5013325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92952" y="737297"/>
            <a:ext cx="4108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DANNO EPATICO </a:t>
            </a:r>
            <a:r>
              <a:rPr lang="it-IT" b="1" u="sng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CRONICO  </a:t>
            </a:r>
            <a:r>
              <a:rPr lang="it-IT" b="1" u="sng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 altre cause )</a:t>
            </a:r>
            <a:endParaRPr lang="it-IT" b="1" u="sng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7675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1196752"/>
            <a:ext cx="9145588" cy="542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			</a:t>
            </a:r>
            <a:r>
              <a:rPr lang="it-IT" sz="1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Tratti clinici salienti</a:t>
            </a:r>
            <a:r>
              <a:rPr lang="it-IT" sz="16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 sz="16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Test </a:t>
            </a:r>
            <a:r>
              <a:rPr lang="it-IT" sz="1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 screening	</a:t>
            </a:r>
            <a:r>
              <a:rPr lang="it-IT" sz="16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6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</a:t>
            </a:r>
            <a:r>
              <a:rPr lang="it-IT" sz="1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Test probanti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it-IT" sz="16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Emocromatosi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malattia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autosomica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Sat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transferr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&gt;45%	   Studio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mutaz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recessiva 1:200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UIBC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&lt; 28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umol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/L	   C282Y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M. Di Wilson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malattia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autosomica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Bassa </a:t>
            </a:r>
            <a:r>
              <a:rPr lang="it-IT" sz="160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ceruplasmina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</a:rPr>
              <a:t>↓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Cupremia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recessiva, 1:30000				   ↑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Cupruria</a:t>
            </a:r>
            <a:r>
              <a:rPr lang="it-IT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   		anemia emolitica				    analisi genetica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Epatiti autoimmuni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18% delle epatiti 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non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virali     ANA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 SMA	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Biopsia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giovani donne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</a:rPr>
              <a:t>↑ </a:t>
            </a:r>
            <a:r>
              <a:rPr lang="el-GR" sz="1600" dirty="0">
                <a:solidFill>
                  <a:prstClr val="black"/>
                </a:solidFill>
                <a:latin typeface="Calibri"/>
                <a:ea typeface="+mn-ea"/>
              </a:rPr>
              <a:t>γ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</a:rPr>
              <a:t>-globul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</a:rPr>
              <a:t>	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Cirrosi biliare primitiva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Donne di mezza età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↑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FA,AMA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   Biopsia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associazione con 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altre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pat.</a:t>
            </a:r>
            <a:endParaRPr lang="it-IT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autoimmuni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Colangite sclerosante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Giovani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uomini</a:t>
            </a:r>
            <a:r>
              <a:rPr lang="it-IT" sz="1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</a:t>
            </a:r>
            <a:r>
              <a:rPr lang="it-IT" sz="1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↑ FA C-ANCA	                       Imaging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biliare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associazione con IBD	anche SMA, ANA	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Deficit di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Mal </a:t>
            </a:r>
            <a:r>
              <a:rPr lang="it-IT" sz="1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autosomica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recessiva	studio del fenotipo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alfa-1-antitripsina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1:2000			dell’alfa1antitripsina	</a:t>
            </a:r>
          </a:p>
        </p:txBody>
      </p:sp>
    </p:spTree>
    <p:extLst>
      <p:ext uri="{BB962C8B-B14F-4D97-AF65-F5344CB8AC3E}">
        <p14:creationId xmlns:p14="http://schemas.microsoft.com/office/powerpoint/2010/main" val="27889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087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2000" b="1" i="1" dirty="0" smtClean="0"/>
              <a:t>                             PS: molte delle </a:t>
            </a:r>
            <a:r>
              <a:rPr lang="it-IT" sz="2000" b="1" i="1" dirty="0" err="1" smtClean="0"/>
              <a:t>slides</a:t>
            </a:r>
            <a:r>
              <a:rPr lang="it-IT" sz="2000" b="1" i="1" dirty="0" smtClean="0"/>
              <a:t> sono tratte dalle lezioni del Professor </a:t>
            </a:r>
            <a:r>
              <a:rPr lang="it-IT" sz="2000" b="1" i="1" dirty="0" err="1" smtClean="0"/>
              <a:t>Bolondi</a:t>
            </a:r>
            <a:r>
              <a:rPr lang="it-IT" sz="2000" b="1" i="1" dirty="0" smtClean="0"/>
              <a:t>            	                  dell’Università di Bologna, mio maestro d’ecografia, per gentile   	                  concessione.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32673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ustomShape 1"/>
          <p:cNvSpPr>
            <a:spLocks noChangeArrowheads="1"/>
          </p:cNvSpPr>
          <p:nvPr/>
        </p:nvSpPr>
        <p:spPr bwMode="auto">
          <a:xfrm>
            <a:off x="-22225" y="1524000"/>
            <a:ext cx="9166225" cy="35988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8306" name="CustomShape 2"/>
          <p:cNvSpPr>
            <a:spLocks noChangeArrowheads="1"/>
          </p:cNvSpPr>
          <p:nvPr/>
        </p:nvSpPr>
        <p:spPr bwMode="auto">
          <a:xfrm>
            <a:off x="38100" y="1773238"/>
            <a:ext cx="91424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8000" b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…ed </a:t>
            </a:r>
            <a:r>
              <a:rPr lang="it-IT" sz="80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ora al </a:t>
            </a:r>
            <a:r>
              <a:rPr lang="it-IT" sz="8000" b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Laboratorista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98307" name="CustomShape 5"/>
          <p:cNvSpPr>
            <a:spLocks noChangeArrowheads="1"/>
          </p:cNvSpPr>
          <p:nvPr/>
        </p:nvSpPr>
        <p:spPr bwMode="auto">
          <a:xfrm>
            <a:off x="2195513" y="5301208"/>
            <a:ext cx="50085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it-IT" sz="3200" i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Dr. </a:t>
            </a:r>
            <a:r>
              <a:rPr lang="it-IT" sz="3200" i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P. Magatelli</a:t>
            </a:r>
            <a:endParaRPr lang="it-IT">
              <a:latin typeface="Comic Sans MS" pitchFamily="66" charset="0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6084888" y="4365625"/>
            <a:ext cx="2444750" cy="16002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altLang="it-IT" sz="2200" b="1">
                <a:solidFill>
                  <a:srgbClr val="040FFF"/>
                </a:solidFill>
                <a:ea typeface="ＭＳ Ｐゴシック" pitchFamily="34" charset="-128"/>
              </a:rPr>
              <a:t>Fase </a:t>
            </a:r>
          </a:p>
          <a:p>
            <a:pPr algn="ctr" eaLnBrk="1" hangingPunct="1"/>
            <a:r>
              <a:rPr lang="it-IT" altLang="it-IT" sz="2200" b="1">
                <a:solidFill>
                  <a:srgbClr val="040FFF"/>
                </a:solidFill>
                <a:ea typeface="ＭＳ Ｐゴシック" pitchFamily="34" charset="-128"/>
              </a:rPr>
              <a:t>post-analitica</a:t>
            </a:r>
          </a:p>
          <a:p>
            <a:pPr algn="ctr" eaLnBrk="1" hangingPunct="1"/>
            <a:endParaRPr lang="it-IT" altLang="it-IT" b="1">
              <a:solidFill>
                <a:srgbClr val="040FFF"/>
              </a:solidFill>
              <a:ea typeface="ＭＳ Ｐゴシック" pitchFamily="34" charset="-128"/>
            </a:endParaRPr>
          </a:p>
          <a:p>
            <a:pPr algn="ctr" eaLnBrk="1" hangingPunct="1"/>
            <a:r>
              <a:rPr lang="it-IT" altLang="it-IT" b="1">
                <a:solidFill>
                  <a:srgbClr val="000000"/>
                </a:solidFill>
                <a:ea typeface="ＭＳ Ｐゴシック" pitchFamily="34" charset="-128"/>
              </a:rPr>
              <a:t>Produzione</a:t>
            </a:r>
          </a:p>
          <a:p>
            <a:pPr algn="ctr" eaLnBrk="1" hangingPunct="1"/>
            <a:r>
              <a:rPr lang="it-IT" altLang="it-IT" b="1">
                <a:solidFill>
                  <a:srgbClr val="000000"/>
                </a:solidFill>
                <a:ea typeface="ＭＳ Ｐゴシック" pitchFamily="34" charset="-128"/>
              </a:rPr>
              <a:t>del referto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6163" y="4365625"/>
            <a:ext cx="2662237" cy="1604963"/>
            <a:chOff x="-81" y="2750"/>
            <a:chExt cx="2235" cy="1011"/>
          </a:xfrm>
        </p:grpSpPr>
        <p:sp>
          <p:nvSpPr>
            <p:cNvPr id="13329" name="Text Box 4"/>
            <p:cNvSpPr txBox="1">
              <a:spLocks noChangeArrowheads="1"/>
            </p:cNvSpPr>
            <p:nvPr/>
          </p:nvSpPr>
          <p:spPr bwMode="auto">
            <a:xfrm>
              <a:off x="-81" y="2750"/>
              <a:ext cx="1691" cy="101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Fase </a:t>
              </a:r>
            </a:p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pre-analitica</a:t>
              </a:r>
            </a:p>
            <a:p>
              <a:pPr algn="ctr" eaLnBrk="1" hangingPunct="1"/>
              <a:endParaRPr lang="it-IT" altLang="it-IT" b="1">
                <a:solidFill>
                  <a:srgbClr val="040FFF"/>
                </a:solidFill>
                <a:ea typeface="ＭＳ Ｐゴシック" pitchFamily="34" charset="-128"/>
              </a:endParaRPr>
            </a:p>
            <a:p>
              <a:pPr algn="ctr" eaLnBrk="1" hangingPunct="1"/>
              <a:r>
                <a:rPr lang="it-IT" altLang="it-IT" b="1">
                  <a:solidFill>
                    <a:srgbClr val="000000"/>
                  </a:solidFill>
                  <a:ea typeface="ＭＳ Ｐゴシック" pitchFamily="34" charset="-128"/>
                </a:rPr>
                <a:t>Raccolta del campione</a:t>
              </a:r>
            </a:p>
          </p:txBody>
        </p:sp>
        <p:sp>
          <p:nvSpPr>
            <p:cNvPr id="13330" name="Line 5"/>
            <p:cNvSpPr>
              <a:spLocks noChangeShapeType="1"/>
            </p:cNvSpPr>
            <p:nvPr/>
          </p:nvSpPr>
          <p:spPr bwMode="auto">
            <a:xfrm>
              <a:off x="1701" y="3295"/>
              <a:ext cx="453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6350" y="4365625"/>
            <a:ext cx="2159000" cy="1604963"/>
            <a:chOff x="2245" y="2750"/>
            <a:chExt cx="1814" cy="1011"/>
          </a:xfrm>
        </p:grpSpPr>
        <p:sp>
          <p:nvSpPr>
            <p:cNvPr id="13327" name="Text Box 7"/>
            <p:cNvSpPr txBox="1">
              <a:spLocks noChangeArrowheads="1"/>
            </p:cNvSpPr>
            <p:nvPr/>
          </p:nvSpPr>
          <p:spPr bwMode="auto">
            <a:xfrm>
              <a:off x="2245" y="2750"/>
              <a:ext cx="1270" cy="101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Fase </a:t>
              </a:r>
            </a:p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analitica</a:t>
              </a:r>
            </a:p>
            <a:p>
              <a:pPr algn="ctr" eaLnBrk="1" hangingPunct="1"/>
              <a:endParaRPr lang="it-IT" altLang="it-IT" b="1">
                <a:solidFill>
                  <a:srgbClr val="040FFF"/>
                </a:solidFill>
                <a:ea typeface="ＭＳ Ｐゴシック" pitchFamily="34" charset="-128"/>
              </a:endParaRPr>
            </a:p>
            <a:p>
              <a:pPr algn="ctr" eaLnBrk="1" hangingPunct="1"/>
              <a:r>
                <a:rPr lang="it-IT" altLang="it-IT" b="1">
                  <a:solidFill>
                    <a:srgbClr val="000000"/>
                  </a:solidFill>
                  <a:ea typeface="ＭＳ Ｐゴシック" pitchFamily="34" charset="-128"/>
                </a:rPr>
                <a:t>Esecuzione dell’esame</a:t>
              </a:r>
            </a:p>
          </p:txBody>
        </p:sp>
        <p:sp>
          <p:nvSpPr>
            <p:cNvPr id="13328" name="Line 8"/>
            <p:cNvSpPr>
              <a:spLocks noChangeShapeType="1"/>
            </p:cNvSpPr>
            <p:nvPr/>
          </p:nvSpPr>
          <p:spPr bwMode="auto">
            <a:xfrm>
              <a:off x="3606" y="3295"/>
              <a:ext cx="453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865438" y="6092825"/>
            <a:ext cx="3467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000" b="1">
                <a:solidFill>
                  <a:srgbClr val="FF060F"/>
                </a:solidFill>
                <a:ea typeface="ＭＳ Ｐゴシック" pitchFamily="34" charset="-128"/>
              </a:rPr>
              <a:t>LABORATORIO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63925" y="912813"/>
            <a:ext cx="2266950" cy="1990725"/>
            <a:chOff x="2154" y="575"/>
            <a:chExt cx="1904" cy="1254"/>
          </a:xfrm>
        </p:grpSpPr>
        <p:pic>
          <p:nvPicPr>
            <p:cNvPr id="13325" name="Picture 11" descr="Clini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" y="575"/>
              <a:ext cx="788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2154" y="1480"/>
              <a:ext cx="19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3000" b="1">
                  <a:solidFill>
                    <a:srgbClr val="FF060F"/>
                  </a:solidFill>
                  <a:ea typeface="ＭＳ Ｐゴシック" pitchFamily="34" charset="-128"/>
                </a:rPr>
                <a:t>CLINICO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046163" y="404813"/>
            <a:ext cx="2803525" cy="3889375"/>
            <a:chOff x="-81" y="255"/>
            <a:chExt cx="2355" cy="2450"/>
          </a:xfrm>
        </p:grpSpPr>
        <p:sp>
          <p:nvSpPr>
            <p:cNvPr id="13323" name="Freeform 14"/>
            <p:cNvSpPr>
              <a:spLocks/>
            </p:cNvSpPr>
            <p:nvPr/>
          </p:nvSpPr>
          <p:spPr bwMode="auto">
            <a:xfrm>
              <a:off x="520" y="1027"/>
              <a:ext cx="1754" cy="1678"/>
            </a:xfrm>
            <a:custGeom>
              <a:avLst/>
              <a:gdLst>
                <a:gd name="T0" fmla="*/ 212 w 1754"/>
                <a:gd name="T1" fmla="*/ 1678 h 1678"/>
                <a:gd name="T2" fmla="*/ 257 w 1754"/>
                <a:gd name="T3" fmla="*/ 952 h 1678"/>
                <a:gd name="T4" fmla="*/ 1754 w 1754"/>
                <a:gd name="T5" fmla="*/ 0 h 1678"/>
                <a:gd name="T6" fmla="*/ 0 60000 65536"/>
                <a:gd name="T7" fmla="*/ 0 60000 65536"/>
                <a:gd name="T8" fmla="*/ 0 60000 65536"/>
                <a:gd name="T9" fmla="*/ 0 w 1754"/>
                <a:gd name="T10" fmla="*/ 0 h 1678"/>
                <a:gd name="T11" fmla="*/ 1754 w 1754"/>
                <a:gd name="T12" fmla="*/ 1678 h 1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54" h="1678">
                  <a:moveTo>
                    <a:pt x="212" y="1678"/>
                  </a:moveTo>
                  <a:cubicBezTo>
                    <a:pt x="106" y="1455"/>
                    <a:pt x="0" y="1232"/>
                    <a:pt x="257" y="952"/>
                  </a:cubicBezTo>
                  <a:cubicBezTo>
                    <a:pt x="514" y="672"/>
                    <a:pt x="1134" y="336"/>
                    <a:pt x="1754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324" name="Text Box 15"/>
            <p:cNvSpPr txBox="1">
              <a:spLocks noChangeArrowheads="1"/>
            </p:cNvSpPr>
            <p:nvPr/>
          </p:nvSpPr>
          <p:spPr bwMode="auto">
            <a:xfrm>
              <a:off x="-81" y="255"/>
              <a:ext cx="2024" cy="83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Fase </a:t>
              </a:r>
            </a:p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pre-pre-analitica</a:t>
              </a:r>
            </a:p>
            <a:p>
              <a:pPr algn="ctr" eaLnBrk="1" hangingPunct="1"/>
              <a:endParaRPr lang="it-IT" altLang="it-IT" b="1">
                <a:solidFill>
                  <a:srgbClr val="040FFF"/>
                </a:solidFill>
                <a:ea typeface="ＭＳ Ｐゴシック" pitchFamily="34" charset="-128"/>
              </a:endParaRPr>
            </a:p>
            <a:p>
              <a:pPr algn="ctr" eaLnBrk="1" hangingPunct="1"/>
              <a:r>
                <a:rPr lang="it-IT" altLang="it-IT" b="1">
                  <a:solidFill>
                    <a:srgbClr val="000000"/>
                  </a:solidFill>
                  <a:ea typeface="ＭＳ Ｐゴシック" pitchFamily="34" charset="-128"/>
                </a:rPr>
                <a:t>Scelta del test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191125" y="260350"/>
            <a:ext cx="3652838" cy="4033838"/>
            <a:chOff x="3422" y="164"/>
            <a:chExt cx="3068" cy="2541"/>
          </a:xfrm>
        </p:grpSpPr>
        <p:sp>
          <p:nvSpPr>
            <p:cNvPr id="13321" name="Freeform 17"/>
            <p:cNvSpPr>
              <a:spLocks/>
            </p:cNvSpPr>
            <p:nvPr/>
          </p:nvSpPr>
          <p:spPr bwMode="auto">
            <a:xfrm>
              <a:off x="3422" y="1027"/>
              <a:ext cx="1700" cy="1678"/>
            </a:xfrm>
            <a:custGeom>
              <a:avLst/>
              <a:gdLst>
                <a:gd name="T0" fmla="*/ 1277 w 1746"/>
                <a:gd name="T1" fmla="*/ 1466 h 1724"/>
                <a:gd name="T2" fmla="*/ 1277 w 1746"/>
                <a:gd name="T3" fmla="*/ 656 h 1724"/>
                <a:gd name="T4" fmla="*/ 0 w 1746"/>
                <a:gd name="T5" fmla="*/ 0 h 1724"/>
                <a:gd name="T6" fmla="*/ 0 60000 65536"/>
                <a:gd name="T7" fmla="*/ 0 60000 65536"/>
                <a:gd name="T8" fmla="*/ 0 60000 65536"/>
                <a:gd name="T9" fmla="*/ 0 w 1746"/>
                <a:gd name="T10" fmla="*/ 0 h 1724"/>
                <a:gd name="T11" fmla="*/ 1746 w 1746"/>
                <a:gd name="T12" fmla="*/ 1724 h 17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" h="1724">
                  <a:moveTo>
                    <a:pt x="1497" y="1724"/>
                  </a:moveTo>
                  <a:cubicBezTo>
                    <a:pt x="1621" y="1391"/>
                    <a:pt x="1746" y="1058"/>
                    <a:pt x="1497" y="771"/>
                  </a:cubicBezTo>
                  <a:cubicBezTo>
                    <a:pt x="1248" y="484"/>
                    <a:pt x="250" y="129"/>
                    <a:pt x="0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322" name="Text Box 18"/>
            <p:cNvSpPr txBox="1">
              <a:spLocks noChangeArrowheads="1"/>
            </p:cNvSpPr>
            <p:nvPr/>
          </p:nvSpPr>
          <p:spPr bwMode="auto">
            <a:xfrm>
              <a:off x="4184" y="164"/>
              <a:ext cx="2306" cy="100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Fase </a:t>
              </a:r>
            </a:p>
            <a:p>
              <a:pPr algn="ctr" eaLnBrk="1" hangingPunct="1"/>
              <a:r>
                <a:rPr lang="it-IT" altLang="it-IT" sz="2200" b="1">
                  <a:solidFill>
                    <a:srgbClr val="040FFF"/>
                  </a:solidFill>
                  <a:ea typeface="ＭＳ Ｐゴシック" pitchFamily="34" charset="-128"/>
                </a:rPr>
                <a:t>post-post-analitica</a:t>
              </a:r>
            </a:p>
            <a:p>
              <a:pPr algn="ctr" eaLnBrk="1" hangingPunct="1"/>
              <a:endParaRPr lang="it-IT" altLang="it-IT" b="1">
                <a:solidFill>
                  <a:srgbClr val="040FFF"/>
                </a:solidFill>
                <a:ea typeface="ＭＳ Ｐゴシック" pitchFamily="34" charset="-128"/>
              </a:endParaRPr>
            </a:p>
            <a:p>
              <a:pPr algn="ctr" eaLnBrk="1" hangingPunct="1"/>
              <a:r>
                <a:rPr lang="it-IT" altLang="it-IT" b="1">
                  <a:solidFill>
                    <a:srgbClr val="000000"/>
                  </a:solidFill>
                  <a:ea typeface="ＭＳ Ｐゴシック" pitchFamily="34" charset="-128"/>
                </a:rPr>
                <a:t>Interpretazione e utilizzo del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28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428625"/>
            <a:ext cx="5829300" cy="423863"/>
          </a:xfrm>
        </p:spPr>
        <p:txBody>
          <a:bodyPr>
            <a:spAutoFit/>
          </a:bodyPr>
          <a:lstStyle/>
          <a:p>
            <a:pPr algn="ctr" defTabSz="457200" eaLnBrk="1" hangingPunct="1"/>
            <a:r>
              <a:rPr lang="it-IT" altLang="it-IT" sz="2400" b="1" smtClean="0">
                <a:cs typeface="Arial" pitchFamily="34" charset="0"/>
              </a:rPr>
              <a:t>CHE COSA CHIEDE IL CLINICO</a:t>
            </a:r>
          </a:p>
        </p:txBody>
      </p:sp>
      <p:graphicFrame>
        <p:nvGraphicFramePr>
          <p:cNvPr id="883749" name="Group 37"/>
          <p:cNvGraphicFramePr>
            <a:graphicFrameLocks noGrp="1"/>
          </p:cNvGraphicFramePr>
          <p:nvPr>
            <p:ph sz="half" idx="1"/>
          </p:nvPr>
        </p:nvGraphicFramePr>
        <p:xfrm>
          <a:off x="914400" y="2452688"/>
          <a:ext cx="7445375" cy="1887537"/>
        </p:xfrm>
        <a:graphic>
          <a:graphicData uri="http://schemas.openxmlformats.org/drawingml/2006/table">
            <a:tbl>
              <a:tblPr/>
              <a:tblGrid>
                <a:gridCol w="7445375"/>
              </a:tblGrid>
              <a:tr h="1887537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CHE IL LABORATORIO IMPLEMENTI TEST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IN GRADO DI FORNIRE INFORMAZIONI RELATIVE ALLO STATO E/O ALLA FUNZIONE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 ORGANI E APPARATI</a:t>
                      </a:r>
                    </a:p>
                  </a:txBody>
                  <a:tcPr marL="68576" marR="68576"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5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93663" y="1122363"/>
            <a:ext cx="4981575" cy="4373562"/>
            <a:chOff x="1085449" y="1130300"/>
            <a:chExt cx="5646737" cy="4686300"/>
          </a:xfrm>
        </p:grpSpPr>
        <p:pic>
          <p:nvPicPr>
            <p:cNvPr id="154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49" y="1130300"/>
              <a:ext cx="4824413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4" name="Text Box 6"/>
            <p:cNvSpPr txBox="1">
              <a:spLocks noChangeArrowheads="1"/>
            </p:cNvSpPr>
            <p:nvPr/>
          </p:nvSpPr>
          <p:spPr bwMode="auto">
            <a:xfrm>
              <a:off x="4051355" y="1869767"/>
              <a:ext cx="1181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2400" b="1">
                  <a:solidFill>
                    <a:srgbClr val="000000"/>
                  </a:solidFill>
                  <a:latin typeface="Calibri" pitchFamily="34" charset="0"/>
                </a:rPr>
                <a:t>AST</a:t>
              </a:r>
            </a:p>
          </p:txBody>
        </p:sp>
        <p:sp>
          <p:nvSpPr>
            <p:cNvPr id="15415" name="Text Box 7"/>
            <p:cNvSpPr txBox="1">
              <a:spLocks noChangeArrowheads="1"/>
            </p:cNvSpPr>
            <p:nvPr/>
          </p:nvSpPr>
          <p:spPr bwMode="auto">
            <a:xfrm>
              <a:off x="4230971" y="2543175"/>
              <a:ext cx="1181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rgbClr val="000000"/>
                  </a:solidFill>
                  <a:latin typeface="Calibri" pitchFamily="34" charset="0"/>
                </a:rPr>
                <a:t>AST</a:t>
              </a:r>
            </a:p>
          </p:txBody>
        </p:sp>
        <p:sp>
          <p:nvSpPr>
            <p:cNvPr id="15416" name="Text Box 8"/>
            <p:cNvSpPr txBox="1">
              <a:spLocks noChangeArrowheads="1"/>
            </p:cNvSpPr>
            <p:nvPr/>
          </p:nvSpPr>
          <p:spPr bwMode="auto">
            <a:xfrm>
              <a:off x="2848932" y="4616780"/>
              <a:ext cx="1106487" cy="69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3600" b="1">
                  <a:solidFill>
                    <a:srgbClr val="000000"/>
                  </a:solidFill>
                  <a:latin typeface="Calibri" pitchFamily="34" charset="0"/>
                </a:rPr>
                <a:t>ALT</a:t>
              </a:r>
            </a:p>
          </p:txBody>
        </p:sp>
        <p:sp>
          <p:nvSpPr>
            <p:cNvPr id="15417" name="Text Box 42"/>
            <p:cNvSpPr txBox="1">
              <a:spLocks noChangeArrowheads="1"/>
            </p:cNvSpPr>
            <p:nvPr/>
          </p:nvSpPr>
          <p:spPr bwMode="auto">
            <a:xfrm>
              <a:off x="5551086" y="3335339"/>
              <a:ext cx="11811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40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it-IT" altLang="it-IT" sz="2000" b="1">
                  <a:solidFill>
                    <a:srgbClr val="000000"/>
                  </a:solidFill>
                  <a:latin typeface="Calibri" pitchFamily="34" charset="0"/>
                </a:rPr>
                <a:t>GT</a:t>
              </a:r>
            </a:p>
          </p:txBody>
        </p:sp>
        <p:sp>
          <p:nvSpPr>
            <p:cNvPr id="15418" name="Text Box 43"/>
            <p:cNvSpPr txBox="1">
              <a:spLocks noChangeArrowheads="1"/>
            </p:cNvSpPr>
            <p:nvPr/>
          </p:nvSpPr>
          <p:spPr bwMode="auto">
            <a:xfrm>
              <a:off x="3933423" y="3236913"/>
              <a:ext cx="11811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2800" b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it-IT" altLang="it-IT" sz="1400" b="1">
                  <a:solidFill>
                    <a:srgbClr val="000000"/>
                  </a:solidFill>
                  <a:latin typeface="Calibri" pitchFamily="34" charset="0"/>
                </a:rPr>
                <a:t>GT</a:t>
              </a:r>
            </a:p>
          </p:txBody>
        </p:sp>
        <p:sp>
          <p:nvSpPr>
            <p:cNvPr id="15419" name="Text Box 44"/>
            <p:cNvSpPr txBox="1">
              <a:spLocks noChangeArrowheads="1"/>
            </p:cNvSpPr>
            <p:nvPr/>
          </p:nvSpPr>
          <p:spPr bwMode="auto">
            <a:xfrm>
              <a:off x="5262161" y="4056063"/>
              <a:ext cx="1181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rgbClr val="000000"/>
                  </a:solidFill>
                  <a:latin typeface="Calibri" pitchFamily="34" charset="0"/>
                </a:rPr>
                <a:t>ALP</a:t>
              </a:r>
            </a:p>
          </p:txBody>
        </p:sp>
        <p:sp>
          <p:nvSpPr>
            <p:cNvPr id="15420" name="Text Box 45"/>
            <p:cNvSpPr txBox="1">
              <a:spLocks noChangeArrowheads="1"/>
            </p:cNvSpPr>
            <p:nvPr/>
          </p:nvSpPr>
          <p:spPr bwMode="auto">
            <a:xfrm>
              <a:off x="2885673" y="2166938"/>
              <a:ext cx="1181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rgbClr val="000000"/>
                  </a:solidFill>
                  <a:latin typeface="Calibri" pitchFamily="34" charset="0"/>
                </a:rPr>
                <a:t>LDH</a:t>
              </a:r>
            </a:p>
          </p:txBody>
        </p:sp>
      </p:grpSp>
      <p:graphicFrame>
        <p:nvGraphicFramePr>
          <p:cNvPr id="9488" name="Group 272"/>
          <p:cNvGraphicFramePr>
            <a:graphicFrameLocks noGrp="1"/>
          </p:cNvGraphicFramePr>
          <p:nvPr/>
        </p:nvGraphicFramePr>
        <p:xfrm>
          <a:off x="5373688" y="2352675"/>
          <a:ext cx="3378200" cy="2914651"/>
        </p:xfrm>
        <a:graphic>
          <a:graphicData uri="http://schemas.openxmlformats.org/drawingml/2006/table">
            <a:tbl>
              <a:tblPr/>
              <a:tblGrid>
                <a:gridCol w="1723960"/>
                <a:gridCol w="790676"/>
                <a:gridCol w="863564"/>
              </a:tblGrid>
              <a:tr h="418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Tessuto</a:t>
                      </a:r>
                    </a:p>
                  </a:txBody>
                  <a:tcPr marL="67510" marR="67510" marT="0" marB="0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</a:t>
                      </a:r>
                    </a:p>
                  </a:txBody>
                  <a:tcPr marL="67510" marR="6751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</a:t>
                      </a:r>
                    </a:p>
                  </a:txBody>
                  <a:tcPr marL="67510" marR="6751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8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Cuore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7800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Fegato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7100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2850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Muscolo sch.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4500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Pancreas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Milza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Polmoni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Eritrociti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Plasma</a:t>
                      </a:r>
                    </a:p>
                  </a:txBody>
                  <a:tcPr marL="67510" marR="67510" marT="0" marB="0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7510" marR="6751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89" name="Text Box 273"/>
          <p:cNvSpPr txBox="1">
            <a:spLocks noChangeArrowheads="1"/>
          </p:cNvSpPr>
          <p:nvPr/>
        </p:nvSpPr>
        <p:spPr bwMode="auto">
          <a:xfrm>
            <a:off x="114300" y="5743575"/>
            <a:ext cx="8902700" cy="4349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ALT</a:t>
            </a:r>
            <a:r>
              <a:rPr lang="it-IT" altLang="it-IT" sz="2000" b="1" dirty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it-IT" altLang="it-IT" sz="2000" b="1" dirty="0">
                <a:solidFill>
                  <a:srgbClr val="000000"/>
                </a:solidFill>
                <a:latin typeface="Calibri" panose="020F0502020204030204"/>
              </a:rPr>
              <a:t>è il test </a:t>
            </a: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più sensibile</a:t>
            </a:r>
            <a:r>
              <a:rPr lang="it-IT" altLang="it-IT" sz="2000" b="1" dirty="0">
                <a:solidFill>
                  <a:srgbClr val="000000"/>
                </a:solidFill>
                <a:latin typeface="Calibri" panose="020F0502020204030204"/>
              </a:rPr>
              <a:t> e </a:t>
            </a: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più specifico</a:t>
            </a:r>
            <a:r>
              <a:rPr lang="it-IT" altLang="it-IT" sz="2000" b="1" dirty="0">
                <a:solidFill>
                  <a:srgbClr val="000000"/>
                </a:solidFill>
                <a:latin typeface="Calibri" panose="020F0502020204030204"/>
              </a:rPr>
              <a:t> di danno </a:t>
            </a:r>
            <a:r>
              <a:rPr lang="it-IT" altLang="it-IT" sz="2000" b="1" dirty="0" err="1">
                <a:solidFill>
                  <a:srgbClr val="000000"/>
                </a:solidFill>
                <a:latin typeface="Calibri" panose="020F0502020204030204"/>
              </a:rPr>
              <a:t>epatocellulare</a:t>
            </a:r>
            <a:endParaRPr lang="it-IT" altLang="it-IT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10" name="CasellaDiTesto 2"/>
          <p:cNvSpPr txBox="1">
            <a:spLocks noChangeArrowheads="1"/>
          </p:cNvSpPr>
          <p:nvPr/>
        </p:nvSpPr>
        <p:spPr bwMode="auto">
          <a:xfrm>
            <a:off x="-6350" y="200025"/>
            <a:ext cx="915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</a:rPr>
              <a:t>IL REPERTORIO DEGLI ESAMI EPATICI:LE TRANSAMINASI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233988" y="1122363"/>
            <a:ext cx="37417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Distribuzione intracellulare: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ALT citoplasma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AST mitocondri e citoplasma</a:t>
            </a:r>
          </a:p>
        </p:txBody>
      </p:sp>
      <p:sp>
        <p:nvSpPr>
          <p:cNvPr id="16" name="Text Box 273"/>
          <p:cNvSpPr txBox="1">
            <a:spLocks noChangeArrowheads="1"/>
          </p:cNvSpPr>
          <p:nvPr/>
        </p:nvSpPr>
        <p:spPr bwMode="auto">
          <a:xfrm>
            <a:off x="112713" y="6300788"/>
            <a:ext cx="8901112" cy="4000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Pertanto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AST </a:t>
            </a:r>
            <a:r>
              <a:rPr lang="it-IT" altLang="it-IT" sz="2000" b="1" dirty="0">
                <a:solidFill>
                  <a:srgbClr val="333399"/>
                </a:solidFill>
                <a:latin typeface="Calibri" panose="020F0502020204030204"/>
              </a:rPr>
              <a:t>risulta ridondante e non andrebbe richiesto contemporaneamente</a:t>
            </a:r>
          </a:p>
        </p:txBody>
      </p:sp>
    </p:spTree>
    <p:extLst>
      <p:ext uri="{BB962C8B-B14F-4D97-AF65-F5344CB8AC3E}">
        <p14:creationId xmlns:p14="http://schemas.microsoft.com/office/powerpoint/2010/main" val="7099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0" name="Group 74"/>
          <p:cNvGraphicFramePr>
            <a:graphicFrameLocks noGrp="1"/>
          </p:cNvGraphicFramePr>
          <p:nvPr/>
        </p:nvGraphicFramePr>
        <p:xfrm>
          <a:off x="3414713" y="1393825"/>
          <a:ext cx="2333625" cy="1256666"/>
        </p:xfrm>
        <a:graphic>
          <a:graphicData uri="http://schemas.openxmlformats.org/drawingml/2006/table">
            <a:tbl>
              <a:tblPr/>
              <a:tblGrid>
                <a:gridCol w="736600"/>
                <a:gridCol w="1597025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DejaVu Sans" pitchFamily="34" charset="0"/>
                          <a:cs typeface="DejaVu Sans" pitchFamily="34" charset="0"/>
                        </a:rPr>
                        <a:t>EMIVITA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DejaVu Sans" pitchFamily="34" charset="0"/>
                          <a:cs typeface="DejaVu Sans" pitchFamily="34" charset="0"/>
                        </a:rPr>
                        <a:t>AST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pitchFamily="34" charset="0"/>
                          <a:cs typeface="DejaVu Sans" pitchFamily="34" charset="0"/>
                        </a:rPr>
                        <a:t>17 ± 5 ore</a:t>
                      </a:r>
                    </a:p>
                  </a:txBody>
                  <a:tcPr marL="68580" marR="6858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DejaVu Sans" pitchFamily="34" charset="0"/>
                          <a:cs typeface="DejaVu Sans" pitchFamily="34" charset="0"/>
                        </a:rPr>
                        <a:t>ALT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DejaVu Sans" pitchFamily="34" charset="0"/>
                          <a:cs typeface="DejaVu Sans" pitchFamily="34" charset="0"/>
                        </a:rPr>
                        <a:t>47 ± 10 ore</a:t>
                      </a:r>
                    </a:p>
                  </a:txBody>
                  <a:tcPr marL="68580" marR="6858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68275" y="3240088"/>
            <a:ext cx="8863013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Questo fa si che, in condizioni di normalità, il rapporto AST/ALT vari fra 0,8 e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Tale rapporto si mantiene anche nella maggior parte delle malattie da danno epatico.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Fa eccezione la EPATOPATIA ALCOLICA, in cui il rapporto è maggiore di 2; infatti: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L'alcool induce la AST mitocondriale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Gli alcolisti tendono a </a:t>
            </a:r>
            <a:r>
              <a:rPr lang="it-IT" sz="2000" b="1" dirty="0" err="1">
                <a:solidFill>
                  <a:prstClr val="black"/>
                </a:solidFill>
                <a:latin typeface="Calibri" panose="020F0502020204030204"/>
              </a:rPr>
              <a:t>malnutrirsi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 e ad avere un deficit di Vitamina B6, un precursore di </a:t>
            </a:r>
            <a:r>
              <a:rPr lang="it-IT" sz="2000" b="1" dirty="0" err="1">
                <a:solidFill>
                  <a:prstClr val="black"/>
                </a:solidFill>
                <a:latin typeface="Calibri" panose="020F0502020204030204"/>
              </a:rPr>
              <a:t>piridossal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 5' fosfato (P5P) essenziale per il dosaggio delle transaminasi e a cui risulta maggiormente sensibile la ALT</a:t>
            </a:r>
          </a:p>
        </p:txBody>
      </p:sp>
      <p:sp>
        <p:nvSpPr>
          <p:cNvPr id="16400" name="CasellaDiTesto 4"/>
          <p:cNvSpPr txBox="1">
            <a:spLocks noChangeArrowheads="1"/>
          </p:cNvSpPr>
          <p:nvPr/>
        </p:nvSpPr>
        <p:spPr bwMode="auto">
          <a:xfrm>
            <a:off x="-6350" y="200025"/>
            <a:ext cx="915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</a:rPr>
              <a:t>IL REPERTORIO DEGLI ESAMI EPATICI:LE TRANSAMINASI</a:t>
            </a:r>
          </a:p>
        </p:txBody>
      </p:sp>
    </p:spTree>
    <p:extLst>
      <p:ext uri="{BB962C8B-B14F-4D97-AF65-F5344CB8AC3E}">
        <p14:creationId xmlns:p14="http://schemas.microsoft.com/office/powerpoint/2010/main" val="1691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3" name="Group 35"/>
          <p:cNvGraphicFramePr>
            <a:graphicFrameLocks noGrp="1"/>
          </p:cNvGraphicFramePr>
          <p:nvPr>
            <p:ph sz="half" idx="2"/>
          </p:nvPr>
        </p:nvGraphicFramePr>
        <p:xfrm>
          <a:off x="242888" y="1866900"/>
          <a:ext cx="8640762" cy="3352800"/>
        </p:xfrm>
        <a:graphic>
          <a:graphicData uri="http://schemas.openxmlformats.org/drawingml/2006/table">
            <a:tbl>
              <a:tblPr/>
              <a:tblGrid>
                <a:gridCol w="3919537"/>
                <a:gridCol w="472122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Esame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Funzione/Problema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Lattato deidrogensi (LDH)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Danno epatocellulare </a:t>
                      </a: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(indicatore aspecifico)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Albumina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Protidosintesi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Tempo Protrombina (PT)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Protidosintesi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Colinesterasi (CHE)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Protidosintesi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Bilirubina (Diretta/indiretta)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Colestasi/difetto coniugazione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Fosfatasi alcalina (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ALP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Colestasi </a:t>
                      </a: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(danno)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DejaVu Sans" pitchFamily="34" charset="0"/>
                        </a:rPr>
                        <a:t>g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glutamiltransferasi (</a:t>
                      </a:r>
                      <a:r>
                        <a:rPr kumimoji="0" lang="it-IT" alt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DejaVu Sans" pitchFamily="34" charset="0"/>
                        </a:rPr>
                        <a:t>g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GT</a:t>
                      </a: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)</a:t>
                      </a:r>
                    </a:p>
                  </a:txBody>
                  <a:tcPr marL="68580" marR="68580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DejaVu Sans" pitchFamily="34" charset="0"/>
                        </a:rPr>
                        <a:t>Colestasi/induzione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9" name="CasellaDiTesto 3"/>
          <p:cNvSpPr txBox="1">
            <a:spLocks noChangeArrowheads="1"/>
          </p:cNvSpPr>
          <p:nvPr/>
        </p:nvSpPr>
        <p:spPr bwMode="auto">
          <a:xfrm>
            <a:off x="-6350" y="200025"/>
            <a:ext cx="915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</a:rPr>
              <a:t>IL REPERTORIO DEGLI ESAMI EPATICI: ALTRI ESAMI</a:t>
            </a:r>
          </a:p>
        </p:txBody>
      </p:sp>
    </p:spTree>
    <p:extLst>
      <p:ext uri="{BB962C8B-B14F-4D97-AF65-F5344CB8AC3E}">
        <p14:creationId xmlns:p14="http://schemas.microsoft.com/office/powerpoint/2010/main" val="22208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466725"/>
            <a:ext cx="5829300" cy="425450"/>
          </a:xfrm>
        </p:spPr>
        <p:txBody>
          <a:bodyPr>
            <a:spAutoFit/>
          </a:bodyPr>
          <a:lstStyle/>
          <a:p>
            <a:pPr algn="ctr" defTabSz="457200" eaLnBrk="1" hangingPunct="1"/>
            <a:r>
              <a:rPr lang="it-IT" altLang="it-IT" sz="2400" b="1" smtClean="0">
                <a:cs typeface="Arial" pitchFamily="34" charset="0"/>
              </a:rPr>
              <a:t>CHE COSA CHIEDE IL CLINICO</a:t>
            </a:r>
          </a:p>
        </p:txBody>
      </p:sp>
      <p:graphicFrame>
        <p:nvGraphicFramePr>
          <p:cNvPr id="883749" name="Group 37"/>
          <p:cNvGraphicFramePr>
            <a:graphicFrameLocks noGrp="1"/>
          </p:cNvGraphicFramePr>
          <p:nvPr>
            <p:ph sz="half" idx="1"/>
          </p:nvPr>
        </p:nvGraphicFramePr>
        <p:xfrm>
          <a:off x="373063" y="1730375"/>
          <a:ext cx="8397875" cy="3600450"/>
        </p:xfrm>
        <a:graphic>
          <a:graphicData uri="http://schemas.openxmlformats.org/drawingml/2006/table">
            <a:tbl>
              <a:tblPr/>
              <a:tblGrid>
                <a:gridCol w="8397875"/>
              </a:tblGrid>
              <a:tr h="360045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 POTER UTILIZZARE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LE INFORMAZIONI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ESSENZIALMENTE PER DUE SCOPI: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  <a:p>
                      <a:pPr marL="1295400" marR="0" lvl="2" indent="-3810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DIAGNOSTICO</a:t>
                      </a:r>
                    </a:p>
                    <a:p>
                      <a:pPr marL="1295400" marR="0" lvl="2" indent="-3810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DI MONITORAGGIO PERIODICO</a:t>
                      </a:r>
                    </a:p>
                    <a:p>
                      <a:pPr marL="1714500" marR="0" lvl="3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Dello stato di salute e/o di una patologia nota</a:t>
                      </a:r>
                    </a:p>
                    <a:p>
                      <a:pPr marL="1714500" marR="0" lvl="3" indent="-34290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96" charset="-128"/>
                        </a:rPr>
                        <a:t>Degli effetti di una terapia su una patologia nota</a:t>
                      </a:r>
                    </a:p>
                  </a:txBody>
                  <a:tcPr marL="68583" marR="6858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0063" y="74613"/>
            <a:ext cx="5638800" cy="425450"/>
          </a:xfrm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2400" b="1" smtClean="0">
                <a:solidFill>
                  <a:srgbClr val="FF0000"/>
                </a:solidFill>
                <a:cs typeface="Arial" pitchFamily="34" charset="0"/>
              </a:rPr>
              <a:t>LA RISPOSTA DEL LABORATORIO</a:t>
            </a:r>
            <a:endParaRPr lang="en-US" sz="2400" b="1" smtClean="0">
              <a:solidFill>
                <a:srgbClr val="EDFF07"/>
              </a:solidFill>
              <a:cs typeface="Arial" pitchFamily="34" charset="0"/>
            </a:endParaRPr>
          </a:p>
        </p:txBody>
      </p:sp>
      <p:sp>
        <p:nvSpPr>
          <p:cNvPr id="889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979488"/>
            <a:ext cx="9013825" cy="2808287"/>
          </a:xfrm>
        </p:spPr>
        <p:txBody>
          <a:bodyPr rtlCol="0">
            <a:noAutofit/>
          </a:bodyPr>
          <a:lstStyle/>
          <a:p>
            <a:pPr marL="342900" indent="-34290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EDFF07"/>
              </a:buClr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EDFF07"/>
                </a:solidFill>
                <a:cs typeface="Arial" panose="020B0604020202020204" pitchFamily="34" charset="0"/>
              </a:rPr>
              <a:t>CONFRONTARE I RISULTATI CON </a:t>
            </a:r>
            <a:r>
              <a:rPr lang="en-US" sz="1800" b="1" dirty="0">
                <a:solidFill>
                  <a:srgbClr val="EDFF07"/>
                </a:solidFill>
                <a:cs typeface="Arial" panose="020B0604020202020204" pitchFamily="34" charset="0"/>
              </a:rPr>
              <a:t>GLI INTERVALLI DI RIFERIMENTO DELLA POPOLAZIONE DI CUI FA PARTE IL PAZIENTE: </a:t>
            </a:r>
            <a:r>
              <a:rPr lang="en-US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Valori</a:t>
            </a: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su</a:t>
            </a: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 un </a:t>
            </a:r>
            <a:r>
              <a:rPr lang="en-US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gruppo</a:t>
            </a: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 di </a:t>
            </a:r>
            <a:r>
              <a:rPr lang="en-US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soggetti</a:t>
            </a: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ritenuti</a:t>
            </a: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sani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marL="361950" indent="-36195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EDFF07"/>
              </a:buClr>
              <a:buFont typeface="Times" panose="02020603050405020304" pitchFamily="18" charset="0"/>
              <a:buAutoNum type="arabicPeriod" startAt="2"/>
              <a:defRPr/>
            </a:pPr>
            <a:r>
              <a:rPr lang="en-US" sz="1800" b="1" dirty="0">
                <a:solidFill>
                  <a:srgbClr val="EDFF07"/>
                </a:solidFill>
                <a:cs typeface="Arial" panose="020B0604020202020204" pitchFamily="34" charset="0"/>
              </a:rPr>
              <a:t>CONFRONTARE I RISULTATI CON </a:t>
            </a:r>
            <a:r>
              <a:rPr lang="en-US" sz="1800" b="1" dirty="0" smtClean="0">
                <a:solidFill>
                  <a:srgbClr val="EDFF07"/>
                </a:solidFill>
                <a:cs typeface="Arial" panose="020B0604020202020204" pitchFamily="34" charset="0"/>
              </a:rPr>
              <a:t>I LIVELLI DECISIONALI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“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Valori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soglia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” al di sotto o al di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sopra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dei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quali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è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raccomandabile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un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certo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comportamento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clinico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trattamento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o non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trattamento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modifica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del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trattamento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proseguimento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delle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indagini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diagnostiche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ecc</a:t>
            </a:r>
            <a:r>
              <a:rPr 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.)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Livelli decision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787775"/>
            <a:ext cx="644525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52550" y="461963"/>
            <a:ext cx="64658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rgbClr val="EDFF07"/>
                </a:solidFill>
              </a:rPr>
              <a:t>UTILIZZO DEI TEST A FINI DIAGNOSTICI</a:t>
            </a:r>
          </a:p>
        </p:txBody>
      </p:sp>
    </p:spTree>
    <p:extLst>
      <p:ext uri="{BB962C8B-B14F-4D97-AF65-F5344CB8AC3E}">
        <p14:creationId xmlns:p14="http://schemas.microsoft.com/office/powerpoint/2010/main" val="4062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ustomShape 1"/>
          <p:cNvSpPr>
            <a:spLocks noChangeArrowheads="1"/>
          </p:cNvSpPr>
          <p:nvPr/>
        </p:nvSpPr>
        <p:spPr bwMode="auto">
          <a:xfrm>
            <a:off x="0" y="274638"/>
            <a:ext cx="91424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4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FRANCESCA 50 anni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31763" y="1412875"/>
            <a:ext cx="7848600" cy="38846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accent1">
                <a:lumMod val="90000"/>
              </a:schemeClr>
            </a:solidFill>
            <a:round/>
          </a:ln>
        </p:spPr>
        <p:txBody>
          <a:bodyPr lIns="90000" tIns="45000" rIns="90000" bIns="45000" anchor="ctr"/>
          <a:lstStyle/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BMI</a:t>
            </a: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30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Diabete mellito tipo 2 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Ipertensione arteriosa sistemica 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In terapia con Metformina 500 mg x 3 ed Amlodipina 5 mg da circa 10 anni.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>
              <a:latin typeface="Comic Sans MS" panose="030F0702030302020204" pitchFamily="66" charset="0"/>
              <a:ea typeface="+mn-ea"/>
              <a:cs typeface="+mn-cs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Al controllo periodico degli esami ematici: 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2400" b="1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ALT: 82 (prec. 28)</a:t>
            </a:r>
          </a:p>
          <a:p>
            <a:pPr marL="342900" indent="-342900"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AST: 78 (prec. 32)</a:t>
            </a:r>
            <a:r>
              <a:rPr lang="it-IT" b="1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endParaRPr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635375" y="4292600"/>
            <a:ext cx="1838325" cy="792163"/>
            <a:chOff x="3635896" y="4293096"/>
            <a:chExt cx="1837284" cy="792088"/>
          </a:xfrm>
        </p:grpSpPr>
        <p:sp>
          <p:nvSpPr>
            <p:cNvPr id="59397" name="CasellaDiTesto 6"/>
            <p:cNvSpPr txBox="1">
              <a:spLocks noChangeArrowheads="1"/>
            </p:cNvSpPr>
            <p:nvPr/>
          </p:nvSpPr>
          <p:spPr bwMode="auto">
            <a:xfrm>
              <a:off x="3635896" y="4305290"/>
              <a:ext cx="183728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 b="1">
                  <a:latin typeface="Comic Sans MS" pitchFamily="66" charset="0"/>
                  <a:cs typeface="DejaVu Sans"/>
                </a:rPr>
                <a:t>Primo riscontro</a:t>
              </a:r>
            </a:p>
          </p:txBody>
        </p:sp>
        <p:sp>
          <p:nvSpPr>
            <p:cNvPr id="4" name="Ovale 3"/>
            <p:cNvSpPr/>
            <p:nvPr/>
          </p:nvSpPr>
          <p:spPr>
            <a:xfrm>
              <a:off x="3699360" y="4293096"/>
              <a:ext cx="1654825" cy="7920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3074" name="Picture 2" descr="C:\Users\alessandro\AppData\Local\Microsoft\Windows\Temporary Internet Files\Content.IE5\9XS01TYY\MC9004339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513" y="49879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12"/>
          <p:cNvSpPr txBox="1">
            <a:spLocks noChangeArrowheads="1"/>
          </p:cNvSpPr>
          <p:nvPr/>
        </p:nvSpPr>
        <p:spPr bwMode="auto">
          <a:xfrm>
            <a:off x="338138" y="371475"/>
            <a:ext cx="847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</a:rPr>
              <a:t>UTILIZZO DELLE TRANSAMINASI A SCOPI DIAGNOSTICI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4613" y="1384300"/>
            <a:ext cx="8975725" cy="4781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L'interpretazione delle transaminasi si basa sul confronto con i valori di riferimento, in particolare con il limite superiore e con i suoi multipli (assimilabili a livelli decisionali). L'entità dell'aumento può essere infatti definita: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LIEVE/MODERATA: (1,5-5x il limite superiore di normalità)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SEVERA (oltre 10x il limite superiore di normalità)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Gli aumenti lievi e moderati non sono specifici e possono essere dovuti sia a malattie epatiche, sia in risposta ad insulti epatici, siano essi acuti, cronici o transitori (steatosi o </a:t>
            </a:r>
            <a:r>
              <a:rPr lang="it-IT" sz="2200" b="1" dirty="0" err="1">
                <a:solidFill>
                  <a:prstClr val="black"/>
                </a:solidFill>
                <a:latin typeface="Calibri" panose="020F0502020204030204"/>
              </a:rPr>
              <a:t>steatoepatite</a:t>
            </a: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 non alcolica, epatiti virali, </a:t>
            </a:r>
            <a:r>
              <a:rPr lang="it-IT" sz="2200" b="1" dirty="0" err="1">
                <a:solidFill>
                  <a:prstClr val="black"/>
                </a:solidFill>
                <a:latin typeface="Calibri" panose="020F0502020204030204"/>
              </a:rPr>
              <a:t>ecc</a:t>
            </a: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200" b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prstClr val="black"/>
                </a:solidFill>
                <a:latin typeface="Calibri" panose="020F0502020204030204"/>
              </a:rPr>
              <a:t>Gli aumenti marcati sono invece una chiara indicazione di un danno epatico severo, quale un'epatite virale acuta, un danno ischemico o un'epatite da farmaci o tossica.</a:t>
            </a:r>
          </a:p>
        </p:txBody>
      </p:sp>
    </p:spTree>
    <p:extLst>
      <p:ext uri="{BB962C8B-B14F-4D97-AF65-F5344CB8AC3E}">
        <p14:creationId xmlns:p14="http://schemas.microsoft.com/office/powerpoint/2010/main" val="2695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3663"/>
            <a:ext cx="7767637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12"/>
          <p:cNvSpPr txBox="1">
            <a:spLocks noChangeArrowheads="1"/>
          </p:cNvSpPr>
          <p:nvPr/>
        </p:nvSpPr>
        <p:spPr bwMode="auto">
          <a:xfrm>
            <a:off x="282575" y="241300"/>
            <a:ext cx="847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</a:rPr>
              <a:t>LE PRINCIPALI INDAGINI PER DIRIMERE LE IPERTRANSAMINASEMIE PERSISTENTI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55576" y="2060848"/>
            <a:ext cx="66967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400" b="1" smtClean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AUMENTI </a:t>
            </a: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SEVERI </a:t>
            </a: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/>
            <a:r>
              <a:rPr lang="it-IT" sz="2400" b="1" smtClean="0">
                <a:solidFill>
                  <a:srgbClr val="FF0000"/>
                </a:solidFill>
                <a:latin typeface="Calibri" pitchFamily="34" charset="0"/>
              </a:rPr>
              <a:t>      (&gt; 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</a:rPr>
              <a:t>10x Limite Superiore</a:t>
            </a:r>
            <a:r>
              <a:rPr lang="it-IT" sz="2400" b="1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eaLnBrk="1" hangingPunct="1"/>
            <a:endParaRPr lang="it-IT" sz="2400" b="1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Epatiti virali acute (B, C)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Danno ischemico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Epatiti da farmaci o tossica.</a:t>
            </a:r>
          </a:p>
        </p:txBody>
      </p:sp>
    </p:spTree>
    <p:extLst>
      <p:ext uri="{BB962C8B-B14F-4D97-AF65-F5344CB8AC3E}">
        <p14:creationId xmlns:p14="http://schemas.microsoft.com/office/powerpoint/2010/main" val="36778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 descr="hb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7611" r="29640" b="53453"/>
          <a:stretch>
            <a:fillRect/>
          </a:stretch>
        </p:blipFill>
        <p:spPr bwMode="auto">
          <a:xfrm>
            <a:off x="979962" y="980728"/>
            <a:ext cx="717867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440" y="5589240"/>
            <a:ext cx="88852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it-IT" sz="1900" b="1">
                <a:solidFill>
                  <a:srgbClr val="FF0000"/>
                </a:solidFill>
              </a:rPr>
              <a:t>SE L'EPATITE B CRONICIZZA SI HA LA PERSISTENZA DI HBsAg e HBeAg</a:t>
            </a:r>
            <a:endParaRPr lang="it-IT" sz="19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2363" cy="816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1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 txBox="1">
            <a:spLocks noChangeArrowheads="1"/>
          </p:cNvSpPr>
          <p:nvPr/>
        </p:nvSpPr>
        <p:spPr bwMode="auto">
          <a:xfrm>
            <a:off x="93663" y="268288"/>
            <a:ext cx="8896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rgbClr val="EDFF07"/>
                </a:solidFill>
              </a:rPr>
              <a:t>ALGORITMO DIAGNOSTICO INFEZIONE ACUTA </a:t>
            </a:r>
            <a:r>
              <a:rPr lang="en-US" sz="2400" b="1" u="sng">
                <a:solidFill>
                  <a:srgbClr val="ED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EPATITE B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66725" y="1020763"/>
            <a:ext cx="3119438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000" b="1">
                <a:solidFill>
                  <a:srgbClr val="000000"/>
                </a:solidFill>
                <a:latin typeface="Calibri" pitchFamily="34" charset="0"/>
              </a:rPr>
              <a:t>ALT &gt; 10x Limite Superiore</a:t>
            </a:r>
          </a:p>
          <a:p>
            <a:pPr algn="ctr"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(conferma da almeno 2 controlli)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759325" y="990600"/>
            <a:ext cx="4211638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000" b="1">
                <a:solidFill>
                  <a:srgbClr val="000000"/>
                </a:solidFill>
                <a:latin typeface="Calibri" pitchFamily="34" charset="0"/>
              </a:rPr>
              <a:t>Anamnesi positiva per trasmissione parenterale e/o sessuale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919538" y="1155700"/>
            <a:ext cx="56515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it-IT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832225" y="2090738"/>
            <a:ext cx="773113" cy="350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HBsAg</a:t>
            </a:r>
          </a:p>
        </p:txBody>
      </p:sp>
      <p:cxnSp>
        <p:nvCxnSpPr>
          <p:cNvPr id="15" name="Connettore 1 14"/>
          <p:cNvCxnSpPr>
            <a:stCxn id="12" idx="2"/>
          </p:cNvCxnSpPr>
          <p:nvPr/>
        </p:nvCxnSpPr>
        <p:spPr>
          <a:xfrm>
            <a:off x="4219575" y="2444750"/>
            <a:ext cx="0" cy="298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176588" y="2743200"/>
            <a:ext cx="20859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176588" y="2743200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259388" y="2743200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4660900" y="2933700"/>
            <a:ext cx="10858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POSITIVO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2573338" y="2933700"/>
            <a:ext cx="116840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NEGATIVO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891213" y="2844800"/>
            <a:ext cx="2459037" cy="581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Possibile portatore se HBsAg positivo &gt; di 6 mesi</a:t>
            </a:r>
          </a:p>
        </p:txBody>
      </p:sp>
      <p:cxnSp>
        <p:nvCxnSpPr>
          <p:cNvPr id="26" name="Connettore 1 25"/>
          <p:cNvCxnSpPr/>
          <p:nvPr/>
        </p:nvCxnSpPr>
        <p:spPr>
          <a:xfrm flipH="1">
            <a:off x="5259388" y="3287713"/>
            <a:ext cx="3175" cy="3238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3176588" y="3287713"/>
            <a:ext cx="0" cy="298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2451100" y="3587750"/>
            <a:ext cx="1376363" cy="3508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IgM anti HBc</a:t>
            </a:r>
          </a:p>
        </p:txBody>
      </p:sp>
      <p:cxnSp>
        <p:nvCxnSpPr>
          <p:cNvPr id="29" name="Connettore 1 28"/>
          <p:cNvCxnSpPr/>
          <p:nvPr/>
        </p:nvCxnSpPr>
        <p:spPr>
          <a:xfrm flipH="1">
            <a:off x="3148013" y="3941763"/>
            <a:ext cx="0" cy="3238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32013" y="4265613"/>
            <a:ext cx="16398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132013" y="4265613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3762375" y="4265613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1538288" y="4457700"/>
            <a:ext cx="116840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NEGATIVO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1438275" y="5065713"/>
            <a:ext cx="1343025" cy="5222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No evidenza di Epatite B acuta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3219450" y="4456113"/>
            <a:ext cx="108426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POSITIVO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2981325" y="5053013"/>
            <a:ext cx="1560513" cy="3397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Epatite B acuta</a:t>
            </a:r>
          </a:p>
        </p:txBody>
      </p:sp>
      <p:cxnSp>
        <p:nvCxnSpPr>
          <p:cNvPr id="40" name="Connettore 1 39"/>
          <p:cNvCxnSpPr/>
          <p:nvPr/>
        </p:nvCxnSpPr>
        <p:spPr>
          <a:xfrm flipH="1">
            <a:off x="5259388" y="3952875"/>
            <a:ext cx="3175" cy="4841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4660900" y="4456113"/>
            <a:ext cx="115411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NEGATIVO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5961063" y="4502150"/>
            <a:ext cx="2389187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Valutazione specialistica</a:t>
            </a:r>
          </a:p>
        </p:txBody>
      </p:sp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4516438" y="3598863"/>
            <a:ext cx="1374775" cy="350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IgM anti HBc</a:t>
            </a:r>
          </a:p>
        </p:txBody>
      </p:sp>
    </p:spTree>
    <p:extLst>
      <p:ext uri="{BB962C8B-B14F-4D97-AF65-F5344CB8AC3E}">
        <p14:creationId xmlns:p14="http://schemas.microsoft.com/office/powerpoint/2010/main" val="16212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 txBox="1">
            <a:spLocks noChangeArrowheads="1"/>
          </p:cNvSpPr>
          <p:nvPr/>
        </p:nvSpPr>
        <p:spPr bwMode="auto">
          <a:xfrm>
            <a:off x="112713" y="268288"/>
            <a:ext cx="88947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rgbClr val="EDFF07"/>
                </a:solidFill>
              </a:rPr>
              <a:t>ALGORITMO DIAGNOSTICO INFEZIONE ACUTA </a:t>
            </a:r>
            <a:r>
              <a:rPr lang="en-US" sz="2400" b="1" u="sng">
                <a:solidFill>
                  <a:srgbClr val="EDF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EPATITE C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6138" y="1020763"/>
            <a:ext cx="2740025" cy="585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ALT &gt; 10x Limite Superiore</a:t>
            </a:r>
          </a:p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(conferma da almeno 2 controlli)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776788" y="990600"/>
            <a:ext cx="3573462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Anamnesi positiva per trasmissione </a:t>
            </a:r>
            <a:r>
              <a:rPr lang="it-IT" b="1" smtClean="0">
                <a:solidFill>
                  <a:srgbClr val="000000"/>
                </a:solidFill>
                <a:latin typeface="Calibri" pitchFamily="34" charset="0"/>
              </a:rPr>
              <a:t>parenterale</a:t>
            </a:r>
            <a:endParaRPr lang="it-IT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CasellaDiTesto 10"/>
          <p:cNvSpPr txBox="1">
            <a:spLocks noChangeAspect="1"/>
          </p:cNvSpPr>
          <p:nvPr/>
        </p:nvSpPr>
        <p:spPr bwMode="auto">
          <a:xfrm>
            <a:off x="4046538" y="1119188"/>
            <a:ext cx="304800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605213" y="2090738"/>
            <a:ext cx="1190625" cy="350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Anti HCV</a:t>
            </a:r>
          </a:p>
        </p:txBody>
      </p:sp>
      <p:cxnSp>
        <p:nvCxnSpPr>
          <p:cNvPr id="15" name="Connettore 1 14"/>
          <p:cNvCxnSpPr>
            <a:stCxn id="12" idx="2"/>
          </p:cNvCxnSpPr>
          <p:nvPr/>
        </p:nvCxnSpPr>
        <p:spPr>
          <a:xfrm>
            <a:off x="4200525" y="2444750"/>
            <a:ext cx="0" cy="298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051050" y="2743200"/>
            <a:ext cx="35655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051050" y="2743200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614988" y="2743200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072063" y="2933700"/>
            <a:ext cx="1084262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POSITIVO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466850" y="2906713"/>
            <a:ext cx="1168400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NEGATIVO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5614988" y="3282950"/>
            <a:ext cx="0" cy="304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4805363" y="4117975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3163888" y="2906713"/>
            <a:ext cx="1374775" cy="492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300" b="1">
                <a:solidFill>
                  <a:srgbClr val="000000"/>
                </a:solidFill>
                <a:latin typeface="Calibri" pitchFamily="34" charset="0"/>
              </a:rPr>
              <a:t>Se sospetto di infezione recente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5614988" y="3927475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622550" y="3127375"/>
            <a:ext cx="541338" cy="31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467475" y="4135438"/>
            <a:ext cx="0" cy="190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28" idx="2"/>
          </p:cNvCxnSpPr>
          <p:nvPr/>
        </p:nvCxnSpPr>
        <p:spPr>
          <a:xfrm flipH="1">
            <a:off x="3851275" y="3398838"/>
            <a:ext cx="0" cy="3476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5881688" y="4351338"/>
            <a:ext cx="1169987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NEGATIVO</a:t>
            </a: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1271588" y="3521075"/>
            <a:ext cx="1558925" cy="5222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No evidenza di Epatite C acuta</a:t>
            </a: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4262438" y="4343400"/>
            <a:ext cx="10858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POSITIVO</a:t>
            </a:r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4281488" y="4856163"/>
            <a:ext cx="1084262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Infezione confermata</a:t>
            </a:r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4457700" y="5678488"/>
            <a:ext cx="2387600" cy="3397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600" b="1">
                <a:solidFill>
                  <a:srgbClr val="000000"/>
                </a:solidFill>
                <a:latin typeface="Calibri" pitchFamily="34" charset="0"/>
              </a:rPr>
              <a:t>Valutazione specialistica</a:t>
            </a:r>
          </a:p>
        </p:txBody>
      </p:sp>
      <p:sp>
        <p:nvSpPr>
          <p:cNvPr id="53" name="CasellaDiTesto 52"/>
          <p:cNvSpPr txBox="1">
            <a:spLocks noChangeArrowheads="1"/>
          </p:cNvSpPr>
          <p:nvPr/>
        </p:nvSpPr>
        <p:spPr bwMode="auto">
          <a:xfrm>
            <a:off x="4926013" y="3568700"/>
            <a:ext cx="1376362" cy="3540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700" b="1">
                <a:solidFill>
                  <a:srgbClr val="000000"/>
                </a:solidFill>
                <a:latin typeface="Calibri" pitchFamily="34" charset="0"/>
              </a:rPr>
              <a:t>HCV RNA</a:t>
            </a:r>
          </a:p>
        </p:txBody>
      </p:sp>
      <p:cxnSp>
        <p:nvCxnSpPr>
          <p:cNvPr id="37" name="Connettore 1 36"/>
          <p:cNvCxnSpPr>
            <a:endCxn id="53" idx="1"/>
          </p:cNvCxnSpPr>
          <p:nvPr/>
        </p:nvCxnSpPr>
        <p:spPr>
          <a:xfrm>
            <a:off x="3851275" y="3746500"/>
            <a:ext cx="107473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4805363" y="4117975"/>
            <a:ext cx="166211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5830888" y="4848225"/>
            <a:ext cx="1296987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No infezione recente</a:t>
            </a:r>
          </a:p>
        </p:txBody>
      </p:sp>
    </p:spTree>
    <p:extLst>
      <p:ext uri="{BB962C8B-B14F-4D97-AF65-F5344CB8AC3E}">
        <p14:creationId xmlns:p14="http://schemas.microsoft.com/office/powerpoint/2010/main" val="35796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8"/>
            <a:ext cx="11590338" cy="87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2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sellaDiTesto 12"/>
          <p:cNvSpPr txBox="1">
            <a:spLocks noChangeArrowheads="1"/>
          </p:cNvSpPr>
          <p:nvPr/>
        </p:nvSpPr>
        <p:spPr bwMode="auto">
          <a:xfrm>
            <a:off x="282575" y="241300"/>
            <a:ext cx="847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400" b="1">
                <a:solidFill>
                  <a:srgbClr val="000000"/>
                </a:solidFill>
              </a:rPr>
              <a:t>LE PRINCIPALI INDAGINI PER DIRIMERE LE IPERTRANSAMINASEMIE PERSISTENTI</a:t>
            </a:r>
          </a:p>
        </p:txBody>
      </p:sp>
      <p:sp>
        <p:nvSpPr>
          <p:cNvPr id="34819" name="CasellaDiTesto 13"/>
          <p:cNvSpPr txBox="1">
            <a:spLocks noChangeArrowheads="1"/>
          </p:cNvSpPr>
          <p:nvPr/>
        </p:nvSpPr>
        <p:spPr bwMode="auto">
          <a:xfrm>
            <a:off x="611560" y="1566863"/>
            <a:ext cx="84724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519238" indent="-5143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just" eaLnBrk="1" hangingPunct="1"/>
            <a:r>
              <a:rPr lang="it-IT" sz="22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200" b="1" smtClean="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it-IT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AUMENTI </a:t>
            </a:r>
            <a:r>
              <a:rPr lang="it-IT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LIEVI/MODERATI </a:t>
            </a:r>
            <a:endParaRPr lang="it-IT" sz="22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 eaLnBrk="1" hangingPunct="1"/>
            <a:r>
              <a:rPr lang="it-IT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</a:t>
            </a:r>
            <a:r>
              <a:rPr lang="it-IT" sz="2200" b="1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it-IT" sz="2200" b="1">
                <a:solidFill>
                  <a:srgbClr val="FF0000"/>
                </a:solidFill>
                <a:latin typeface="Calibri" pitchFamily="34" charset="0"/>
              </a:rPr>
              <a:t>1,5-5x Limite Superiore</a:t>
            </a:r>
            <a:r>
              <a:rPr lang="it-IT" sz="2200" b="1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algn="just" eaLnBrk="1" hangingPunct="1"/>
            <a:endParaRPr lang="it-IT" sz="22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it-IT" sz="2200" b="1">
                <a:solidFill>
                  <a:srgbClr val="000000"/>
                </a:solidFill>
                <a:latin typeface="Calibri" pitchFamily="34" charset="0"/>
              </a:rPr>
              <a:t>Ipertransaminasemie non virus, non alcol correlate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it-IT" sz="2200">
                <a:solidFill>
                  <a:srgbClr val="000000"/>
                </a:solidFill>
                <a:latin typeface="Calibri" pitchFamily="34" charset="0"/>
              </a:rPr>
              <a:t>Steatosi o steatoepatite non alcolica (50-70%)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it-IT" sz="2200">
                <a:solidFill>
                  <a:srgbClr val="000000"/>
                </a:solidFill>
                <a:latin typeface="Calibri" pitchFamily="34" charset="0"/>
              </a:rPr>
              <a:t>Farmaci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it-IT" sz="2200">
                <a:solidFill>
                  <a:srgbClr val="000000"/>
                </a:solidFill>
                <a:latin typeface="Calibri" pitchFamily="34" charset="0"/>
              </a:rPr>
              <a:t>Emocromatosi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it-IT" sz="2200">
                <a:solidFill>
                  <a:srgbClr val="000000"/>
                </a:solidFill>
                <a:latin typeface="Calibri" pitchFamily="34" charset="0"/>
              </a:rPr>
              <a:t>Autoimmunità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it-IT" sz="2200">
                <a:solidFill>
                  <a:srgbClr val="000000"/>
                </a:solidFill>
                <a:latin typeface="Calibri" pitchFamily="34" charset="0"/>
              </a:rPr>
              <a:t>Celiachia</a:t>
            </a:r>
          </a:p>
          <a:p>
            <a:pPr lvl="2" algn="just" eaLnBrk="1" hangingPunct="1">
              <a:buFont typeface="Wingdings" pitchFamily="2" charset="2"/>
              <a:buChar char="Ø"/>
            </a:pPr>
            <a:r>
              <a:rPr lang="it-IT" sz="2200">
                <a:solidFill>
                  <a:srgbClr val="000000"/>
                </a:solidFill>
                <a:latin typeface="Calibri" pitchFamily="34" charset="0"/>
              </a:rPr>
              <a:t>Deficit alfa1-antitripsina</a:t>
            </a:r>
            <a:endParaRPr lang="it-IT" sz="2200" b="1">
              <a:solidFill>
                <a:srgbClr val="000000"/>
              </a:solidFill>
              <a:latin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it-IT" sz="2200" b="1">
                <a:solidFill>
                  <a:srgbClr val="000000"/>
                </a:solidFill>
                <a:latin typeface="Calibri" pitchFamily="34" charset="0"/>
              </a:rPr>
              <a:t>Epatiti virali A, B, C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it-IT" sz="2200" b="1">
                <a:solidFill>
                  <a:srgbClr val="000000"/>
                </a:solidFill>
                <a:latin typeface="Calibri" pitchFamily="34" charset="0"/>
              </a:rPr>
              <a:t>Altre epatiti virali (EBV, CMV, Herpes, ecc)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it-IT" sz="2200" b="1">
                <a:solidFill>
                  <a:srgbClr val="000000"/>
                </a:solidFill>
                <a:latin typeface="Calibri" pitchFamily="34" charset="0"/>
              </a:rPr>
              <a:t>Epatite alcolica</a:t>
            </a:r>
          </a:p>
        </p:txBody>
      </p:sp>
      <p:sp>
        <p:nvSpPr>
          <p:cNvPr id="34820" name="Rectangle 4"/>
          <p:cNvSpPr>
            <a:spLocks noGrp="1"/>
          </p:cNvSpPr>
          <p:nvPr>
            <p:ph type="title" idx="4294967295"/>
          </p:nvPr>
        </p:nvSpPr>
        <p:spPr>
          <a:xfrm flipV="1">
            <a:off x="609600" y="-1400175"/>
            <a:ext cx="7886700" cy="74612"/>
          </a:xfrm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16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866775" y="439738"/>
            <a:ext cx="7504113" cy="649287"/>
          </a:xfrm>
          <a:solidFill>
            <a:srgbClr val="000099"/>
          </a:solidFill>
          <a:ln w="76200">
            <a:solidFill>
              <a:srgbClr val="00FFFF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it-IT" sz="400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VIRUS che causano EPATITE</a:t>
            </a:r>
            <a:endParaRPr lang="it-IT" smtClean="0">
              <a:solidFill>
                <a:srgbClr val="99FF99"/>
              </a:solidFill>
              <a:latin typeface="Calibri Light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6775" y="1644650"/>
            <a:ext cx="3057153" cy="4016598"/>
          </a:xfrm>
          <a:solidFill>
            <a:srgbClr val="00FFFF"/>
          </a:solidFill>
          <a:ln>
            <a:solidFill>
              <a:srgbClr val="00FFFF"/>
            </a:solidFill>
          </a:ln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200" b="1" dirty="0">
                <a:latin typeface="+mn-lt"/>
              </a:rPr>
              <a:t>   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Virus </a:t>
            </a:r>
            <a:r>
              <a:rPr lang="it-IT" sz="2200" b="1" err="1">
                <a:solidFill>
                  <a:srgbClr val="FF0000"/>
                </a:solidFill>
                <a:latin typeface="+mn-lt"/>
              </a:rPr>
              <a:t>epatitici</a:t>
            </a:r>
            <a:r>
              <a:rPr lang="it-IT" sz="2200" b="1">
                <a:solidFill>
                  <a:srgbClr val="FF0000"/>
                </a:solidFill>
                <a:latin typeface="+mn-lt"/>
              </a:rPr>
              <a:t> </a:t>
            </a:r>
            <a:r>
              <a:rPr lang="it-IT" sz="2200" b="1" smtClean="0">
                <a:solidFill>
                  <a:srgbClr val="FF0000"/>
                </a:solidFill>
                <a:latin typeface="+mn-lt"/>
              </a:rPr>
              <a:t>      “</a:t>
            </a:r>
            <a:r>
              <a:rPr lang="it-IT" sz="2200" b="1" dirty="0">
                <a:solidFill>
                  <a:srgbClr val="FF0000"/>
                </a:solidFill>
                <a:latin typeface="+mn-lt"/>
              </a:rPr>
              <a:t>minori”</a:t>
            </a:r>
            <a:endParaRPr lang="it-IT" sz="22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b="1" dirty="0">
                <a:solidFill>
                  <a:srgbClr val="FF00FF"/>
                </a:solidFill>
                <a:latin typeface="+mn-lt"/>
              </a:rPr>
              <a:t>Sono virus che accanto alla malattia di base possono causare quadri </a:t>
            </a:r>
            <a:r>
              <a:rPr lang="it-IT" sz="2200" b="1" dirty="0" err="1">
                <a:solidFill>
                  <a:srgbClr val="FF00FF"/>
                </a:solidFill>
                <a:latin typeface="+mn-lt"/>
              </a:rPr>
              <a:t>epatitici</a:t>
            </a:r>
            <a:r>
              <a:rPr lang="it-IT" sz="2200" b="1" dirty="0">
                <a:solidFill>
                  <a:srgbClr val="FF00FF"/>
                </a:solidFill>
                <a:latin typeface="+mn-lt"/>
              </a:rPr>
              <a:t> di differente gravità.</a:t>
            </a:r>
            <a:endParaRPr lang="it-IT" sz="2200" dirty="0">
              <a:solidFill>
                <a:srgbClr val="FF00FF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200" b="1" dirty="0">
                <a:solidFill>
                  <a:srgbClr val="000099"/>
                </a:solidFill>
                <a:latin typeface="+mn-lt"/>
              </a:rPr>
              <a:t>Nel complesso sono responsabili dell'1.5% di tutte le epatiti.</a:t>
            </a:r>
            <a:endParaRPr lang="it-IT" sz="2200" dirty="0">
              <a:solidFill>
                <a:srgbClr val="000099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2200" dirty="0">
              <a:latin typeface="+mn-lt"/>
            </a:endParaRPr>
          </a:p>
        </p:txBody>
      </p:sp>
      <p:sp>
        <p:nvSpPr>
          <p:cNvPr id="35844" name="Segnaposto contenuto 2"/>
          <p:cNvSpPr txBox="1">
            <a:spLocks/>
          </p:cNvSpPr>
          <p:nvPr/>
        </p:nvSpPr>
        <p:spPr bwMode="auto">
          <a:xfrm>
            <a:off x="4213225" y="1644650"/>
            <a:ext cx="4247207" cy="401659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lIns="91431" tIns="45715" rIns="91431" bIns="45715"/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Virus di Epstein-Barr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Cytomegalovirus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Virus dell’Herpes Simplex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Virus della Varicella-Zoster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Virus del morbillo e della rosolia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Virus Coxsackie B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Alcunivirus ECHO e Adenovirus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Virus della febbre gialla</a:t>
            </a:r>
            <a:endParaRPr lang="it-IT" sz="1900">
              <a:solidFill>
                <a:srgbClr val="FF00FF"/>
              </a:solidFill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65000"/>
              <a:buFont typeface="Wingdings" pitchFamily="2" charset="2"/>
              <a:buBlip>
                <a:blip r:embed="rId2"/>
              </a:buBlip>
            </a:pPr>
            <a:r>
              <a:rPr lang="it-IT" sz="1900" b="1">
                <a:solidFill>
                  <a:srgbClr val="FF00FF"/>
                </a:solidFill>
              </a:rPr>
              <a:t>Altri</a:t>
            </a:r>
            <a:endParaRPr lang="it-IT" sz="190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6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ustomShape 1"/>
          <p:cNvSpPr>
            <a:spLocks noChangeArrowheads="1"/>
          </p:cNvSpPr>
          <p:nvPr/>
        </p:nvSpPr>
        <p:spPr bwMode="auto">
          <a:xfrm>
            <a:off x="0" y="620688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>
                <a:solidFill>
                  <a:srgbClr val="1F497D"/>
                </a:solidFill>
                <a:latin typeface="Comic Sans MS" pitchFamily="66" charset="0"/>
                <a:cs typeface="DejaVu Sans"/>
              </a:rPr>
              <a:t>Anamnesi</a:t>
            </a:r>
            <a:r>
              <a:rPr lang="it-IT" sz="60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 sz="6000">
              <a:cs typeface="DejaVu Sans"/>
            </a:endParaRPr>
          </a:p>
        </p:txBody>
      </p:sp>
      <p:sp>
        <p:nvSpPr>
          <p:cNvPr id="60419" name="CustomShape 3"/>
          <p:cNvSpPr>
            <a:spLocks noChangeArrowheads="1"/>
          </p:cNvSpPr>
          <p:nvPr/>
        </p:nvSpPr>
        <p:spPr bwMode="auto">
          <a:xfrm>
            <a:off x="0" y="60325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endParaRPr lang="it-IT">
              <a:cs typeface="DejaVu Sans"/>
            </a:endParaRPr>
          </a:p>
        </p:txBody>
      </p:sp>
      <p:sp>
        <p:nvSpPr>
          <p:cNvPr id="60421" name="CustomShape 5"/>
          <p:cNvSpPr>
            <a:spLocks noChangeArrowheads="1"/>
          </p:cNvSpPr>
          <p:nvPr/>
        </p:nvSpPr>
        <p:spPr bwMode="auto">
          <a:xfrm>
            <a:off x="0" y="60325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54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pic>
        <p:nvPicPr>
          <p:cNvPr id="60423" name="Immagin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671" y="260648"/>
            <a:ext cx="192024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CustomShape 2"/>
          <p:cNvSpPr/>
          <p:nvPr/>
        </p:nvSpPr>
        <p:spPr>
          <a:xfrm>
            <a:off x="423867" y="2533545"/>
            <a:ext cx="8362044" cy="341573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lIns="90000" tIns="45000" rIns="90000" bIns="45000"/>
          <a:lstStyle/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>
                <a:latin typeface="Comic Sans MS" panose="030F0702030302020204" pitchFamily="66" charset="0"/>
                <a:ea typeface="+mn-ea"/>
                <a:cs typeface="+mn-cs"/>
              </a:rPr>
              <a:t>Stile di vita, dieta, abitudini </a:t>
            </a:r>
            <a:r>
              <a:rPr lang="it-IT" sz="2000" b="1" smtClean="0">
                <a:latin typeface="Comic Sans MS" panose="030F0702030302020204" pitchFamily="66" charset="0"/>
                <a:ea typeface="+mn-ea"/>
                <a:cs typeface="+mn-cs"/>
              </a:rPr>
              <a:t>voluttuarie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tabLst>
                <a:tab pos="363538" algn="l"/>
              </a:tabLst>
              <a:defRPr/>
            </a:pPr>
            <a:endParaRPr lang="it-IT" sz="200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smtClean="0">
                <a:latin typeface="Comic Sans MS" panose="030F0702030302020204" pitchFamily="66" charset="0"/>
                <a:ea typeface="+mn-ea"/>
                <a:cs typeface="+mn-cs"/>
              </a:rPr>
              <a:t>Farmaci, preparati da banco, fitofarmaci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sz="200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smtClean="0">
                <a:latin typeface="Comic Sans MS" panose="030F0702030302020204" pitchFamily="66" charset="0"/>
                <a:ea typeface="+mn-ea"/>
                <a:cs typeface="+mn-cs"/>
              </a:rPr>
              <a:t>Epatopatie pregresse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smtClean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sz="2000"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indent="-3429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it-IT" sz="2000" b="1" smtClean="0">
                <a:latin typeface="Comic Sans MS" panose="030F0702030302020204" pitchFamily="66" charset="0"/>
                <a:ea typeface="+mn-ea"/>
                <a:cs typeface="+mn-cs"/>
              </a:rPr>
              <a:t>Comorbidità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lang="it-IT" sz="200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defRPr/>
            </a:pPr>
            <a:endParaRPr sz="200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899592" y="2852939"/>
            <a:ext cx="4392487" cy="369333"/>
            <a:chOff x="683571" y="1597123"/>
            <a:chExt cx="3176309" cy="302181"/>
          </a:xfrm>
        </p:grpSpPr>
        <p:sp>
          <p:nvSpPr>
            <p:cNvPr id="6" name="Freccia a destra 5"/>
            <p:cNvSpPr>
              <a:spLocks noChangeAspect="1"/>
            </p:cNvSpPr>
            <p:nvPr/>
          </p:nvSpPr>
          <p:spPr>
            <a:xfrm>
              <a:off x="683571" y="1628801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979560" y="1597123"/>
              <a:ext cx="2880320" cy="30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Sedentaria, astemia.</a:t>
              </a:r>
              <a:endParaRPr lang="it-IT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899592" y="3717032"/>
            <a:ext cx="5396639" cy="451405"/>
            <a:chOff x="611560" y="1633399"/>
            <a:chExt cx="3902435" cy="369332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913595" y="1633399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Metformina, </a:t>
              </a:r>
              <a:r>
                <a:rPr lang="it-IT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mlodipina.</a:t>
              </a:r>
              <a:endParaRPr lang="it-IT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" name="Freccia a destra 32"/>
            <p:cNvSpPr>
              <a:spLocks noChangeAspect="1"/>
            </p:cNvSpPr>
            <p:nvPr/>
          </p:nvSpPr>
          <p:spPr>
            <a:xfrm>
              <a:off x="611560" y="1700808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899592" y="5445224"/>
            <a:ext cx="7827894" cy="451406"/>
            <a:chOff x="611560" y="2767836"/>
            <a:chExt cx="5660532" cy="369332"/>
          </a:xfrm>
        </p:grpSpPr>
        <p:sp>
          <p:nvSpPr>
            <p:cNvPr id="34" name="Freccia a destra 33"/>
            <p:cNvSpPr>
              <a:spLocks noChangeAspect="1"/>
            </p:cNvSpPr>
            <p:nvPr/>
          </p:nvSpPr>
          <p:spPr>
            <a:xfrm>
              <a:off x="611560" y="2811822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871913" y="2767836"/>
              <a:ext cx="540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93663" algn="l"/>
                </a:tabLst>
              </a:pPr>
              <a:r>
                <a:rPr lang="it-IT">
                  <a:solidFill>
                    <a:srgbClr val="FF0000"/>
                  </a:solidFill>
                  <a:latin typeface="Comic Sans MS" panose="030F0702030302020204" pitchFamily="66" charset="0"/>
                </a:rPr>
                <a:t> O</a:t>
              </a:r>
              <a:r>
                <a:rPr lang="it-IT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besità, DM tipo II, Ipertensione arteriosa.</a:t>
              </a:r>
              <a:endParaRPr lang="it-IT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899592" y="4581128"/>
            <a:ext cx="5338999" cy="451406"/>
            <a:chOff x="597540" y="2450910"/>
            <a:chExt cx="3860753" cy="369332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857893" y="2450910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>
                  <a:solidFill>
                    <a:srgbClr val="FF0000"/>
                  </a:solidFill>
                  <a:latin typeface="Comic Sans MS" panose="030F0702030302020204" pitchFamily="66" charset="0"/>
                </a:rPr>
                <a:t> N</a:t>
              </a:r>
              <a:r>
                <a:rPr lang="it-IT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essuna.</a:t>
              </a:r>
              <a:endParaRPr lang="it-IT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Freccia a destra 39"/>
            <p:cNvSpPr>
              <a:spLocks noChangeAspect="1"/>
            </p:cNvSpPr>
            <p:nvPr/>
          </p:nvSpPr>
          <p:spPr>
            <a:xfrm>
              <a:off x="597540" y="2507988"/>
              <a:ext cx="259227" cy="19442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247650"/>
            <a:ext cx="5829300" cy="423863"/>
          </a:xfrm>
        </p:spPr>
        <p:txBody>
          <a:bodyPr>
            <a:spAutoFit/>
          </a:bodyPr>
          <a:lstStyle/>
          <a:p>
            <a:pPr algn="ctr" defTabSz="457200" eaLnBrk="1" hangingPunct="1"/>
            <a:r>
              <a:rPr lang="it-IT" altLang="it-IT" sz="2400" b="1" smtClean="0">
                <a:solidFill>
                  <a:srgbClr val="EDFF07"/>
                </a:solidFill>
                <a:cs typeface="Arial" pitchFamily="34" charset="0"/>
              </a:rPr>
              <a:t>I COMPORTAMENTI ATTUALI</a:t>
            </a:r>
          </a:p>
        </p:txBody>
      </p:sp>
      <p:graphicFrame>
        <p:nvGraphicFramePr>
          <p:cNvPr id="777219" name="Group 3"/>
          <p:cNvGraphicFramePr>
            <a:graphicFrameLocks noGrp="1"/>
          </p:cNvGraphicFramePr>
          <p:nvPr>
            <p:ph sz="half" idx="1"/>
          </p:nvPr>
        </p:nvGraphicFramePr>
        <p:xfrm>
          <a:off x="1139825" y="1092200"/>
          <a:ext cx="6858000" cy="1311275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311275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  <a:cs typeface="+mn-cs"/>
                        </a:rPr>
                        <a:t>PURTROPPO, NEL CASO DI RILIEVO OCCASIONALE DI IPERTRANSAMINESEMIA LIEVE SPESSO LA RICHIESTA È</a:t>
                      </a:r>
                      <a:endParaRPr kumimoji="0" lang="it-IT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96" charset="-128"/>
                        <a:cs typeface="+mn-cs"/>
                      </a:endParaRPr>
                    </a:p>
                    <a:p>
                      <a:pPr algn="ctr"/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  <a:cs typeface="+mn-cs"/>
                        </a:rPr>
                        <a:t>“MARKERS EPATITE A, B, C”</a:t>
                      </a:r>
                      <a:endParaRPr kumimoji="0" lang="it-IT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96" charset="-128"/>
                        <a:cs typeface="+mn-cs"/>
                      </a:endParaRPr>
                    </a:p>
                  </a:txBody>
                  <a:tcPr marL="68580" marR="68580"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7232" name="Group 16"/>
          <p:cNvGraphicFramePr>
            <a:graphicFrameLocks noGrp="1"/>
          </p:cNvGraphicFramePr>
          <p:nvPr>
            <p:ph sz="half" idx="2"/>
          </p:nvPr>
        </p:nvGraphicFramePr>
        <p:xfrm>
          <a:off x="1130300" y="2938463"/>
          <a:ext cx="6867525" cy="1008062"/>
        </p:xfrm>
        <a:graphic>
          <a:graphicData uri="http://schemas.openxmlformats.org/drawingml/2006/table">
            <a:tbl>
              <a:tblPr/>
              <a:tblGrid>
                <a:gridCol w="6867525"/>
              </a:tblGrid>
              <a:tr h="1008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IN ASSENZA DI DATI CLINICI / ANAMNESTICI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QUESTA RICHIESTA NON E’ APPROPRIATA</a:t>
                      </a:r>
                    </a:p>
                  </a:txBody>
                  <a:tcPr marL="68579" marR="685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6"/>
          <p:cNvGraphicFramePr>
            <a:graphicFrameLocks/>
          </p:cNvGraphicFramePr>
          <p:nvPr/>
        </p:nvGraphicFramePr>
        <p:xfrm>
          <a:off x="1111250" y="4637088"/>
          <a:ext cx="6867525" cy="1554462"/>
        </p:xfrm>
        <a:graphic>
          <a:graphicData uri="http://schemas.openxmlformats.org/drawingml/2006/table">
            <a:tbl>
              <a:tblPr/>
              <a:tblGrid>
                <a:gridCol w="6867525"/>
              </a:tblGrid>
              <a:tr h="1554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AL CONTRARIO DOVREBBE ESSERE STATO DEFINITO, IN ACCORDO CON I CLINICI, UN ALGORITMO CHE PREVEDA INFORMAZIONI SU SINTOMI E ANAMNESI DI ESPOSIZIONE</a:t>
                      </a:r>
                    </a:p>
                  </a:txBody>
                  <a:tcPr marL="68579" marR="68579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7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327025"/>
            <a:ext cx="6553200" cy="755650"/>
          </a:xfrm>
        </p:spPr>
        <p:txBody>
          <a:bodyPr>
            <a:spAutoFit/>
          </a:bodyPr>
          <a:lstStyle/>
          <a:p>
            <a:pPr algn="ctr" defTabSz="457200" eaLnBrk="1" hangingPunct="1"/>
            <a:r>
              <a:rPr lang="it-IT" altLang="it-IT" sz="2400" b="1" smtClean="0">
                <a:solidFill>
                  <a:srgbClr val="EDFF07"/>
                </a:solidFill>
                <a:cs typeface="Arial" pitchFamily="34" charset="0"/>
              </a:rPr>
              <a:t>IL PROBLEMA DELL'APPROPRIATEZZA NELLA DIAGNOSTICA DELLE EPATITI</a:t>
            </a:r>
          </a:p>
        </p:txBody>
      </p:sp>
      <p:graphicFrame>
        <p:nvGraphicFramePr>
          <p:cNvPr id="824329" name="Group 9"/>
          <p:cNvGraphicFramePr>
            <a:graphicFrameLocks noGrp="1"/>
          </p:cNvGraphicFramePr>
          <p:nvPr>
            <p:ph sz="half" idx="1"/>
          </p:nvPr>
        </p:nvGraphicFramePr>
        <p:xfrm>
          <a:off x="1655763" y="1916113"/>
          <a:ext cx="5832475" cy="3383274"/>
        </p:xfrm>
        <a:graphic>
          <a:graphicData uri="http://schemas.openxmlformats.org/drawingml/2006/table">
            <a:tbl>
              <a:tblPr/>
              <a:tblGrid>
                <a:gridCol w="5832475"/>
              </a:tblGrid>
              <a:tr h="3382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IL RISULTATO DEL TEST DI LABORATORIO DOVREBBE ESSERE IN GRADO DI MODIFICARE L'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INCERTEZZA DEL CLINICO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pitchFamily="96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NEL FORMULARE UNA DIAGNOSI,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CIOE’ IL RISULTATO DEL TEST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DEVE ESSERE IN GRADO 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CONFERMARE O ESCLUDERE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LA MALATTIA IPOTIZZATA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NEL PAZIENTE IN ESAME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89" marR="6858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992313" y="247650"/>
            <a:ext cx="5149850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2000" b="1">
                <a:solidFill>
                  <a:srgbClr val="000000"/>
                </a:solidFill>
                <a:latin typeface="Calibri" pitchFamily="34" charset="0"/>
              </a:rPr>
              <a:t>ANAMNESI, ESAME OBIETTIVO, PREVALENZA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4202113" y="901700"/>
            <a:ext cx="693737" cy="100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192713" y="1095375"/>
            <a:ext cx="1379537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DETERMINANO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176588" y="2266950"/>
            <a:ext cx="27813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PROBABILITA' PRE-TEST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011363" y="3273425"/>
            <a:ext cx="5149850" cy="6477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LE CARATTERISTICHE DEI TEST DIAGNOSTICI</a:t>
            </a:r>
          </a:p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(Sensibilità, Specificità, Rapporti di verosimiglianza)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5211763" y="4640263"/>
            <a:ext cx="1379537" cy="307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sz="1400" b="1">
                <a:solidFill>
                  <a:srgbClr val="000000"/>
                </a:solidFill>
                <a:latin typeface="Calibri" pitchFamily="34" charset="0"/>
              </a:rPr>
              <a:t>DETERMINANO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195638" y="5656263"/>
            <a:ext cx="27813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PROBABILITA' POST-TEST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980238" y="1639888"/>
            <a:ext cx="171608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ESPERIENZA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042150" y="5008563"/>
            <a:ext cx="165417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/>
              </a:rPr>
              <a:t>EVIDENZA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4238625" y="4321175"/>
            <a:ext cx="693738" cy="1004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ccuratezza dei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534988"/>
            <a:ext cx="7548562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idx="1"/>
          </p:nvPr>
        </p:nvSpPr>
        <p:spPr>
          <a:xfrm>
            <a:off x="268288" y="911225"/>
            <a:ext cx="8605837" cy="1455738"/>
          </a:xfrm>
        </p:spPr>
        <p:txBody>
          <a:bodyPr>
            <a:spAutoFit/>
          </a:bodyPr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en-US" sz="1600" b="1" smtClean="0">
                <a:solidFill>
                  <a:srgbClr val="FF0000"/>
                </a:solidFill>
                <a:cs typeface="Arial" pitchFamily="34" charset="0"/>
              </a:rPr>
              <a:t>LA PROBABILITA' PRE-TEST E' ALTA SE: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1600" b="1" smtClean="0">
                <a:solidFill>
                  <a:schemeClr val="bg1"/>
                </a:solidFill>
                <a:cs typeface="Arial" pitchFamily="34" charset="0"/>
              </a:rPr>
              <a:t>Consumo di frutti di mare crudi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1600" b="1" smtClean="0">
                <a:solidFill>
                  <a:schemeClr val="bg1"/>
                </a:solidFill>
                <a:cs typeface="Arial" pitchFamily="34" charset="0"/>
              </a:rPr>
              <a:t>Contatti	in famiglia/ambiente scolastico con paziente affetto da epatite A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1600" b="1" smtClean="0">
                <a:solidFill>
                  <a:schemeClr val="bg1"/>
                </a:solidFill>
                <a:cs typeface="Arial" pitchFamily="34" charset="0"/>
              </a:rPr>
              <a:t>Viaggi in aree endemiche di soggetti non vaccinati (o noti come negativi)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1600" b="1" smtClean="0">
                <a:solidFill>
                  <a:schemeClr val="bg1"/>
                </a:solidFill>
                <a:cs typeface="Arial" pitchFamily="34" charset="0"/>
              </a:rPr>
              <a:t>Circostanze di difficile igiene (asili nido, RSA, ecc)</a:t>
            </a:r>
          </a:p>
        </p:txBody>
      </p:sp>
      <p:sp>
        <p:nvSpPr>
          <p:cNvPr id="43011" name="Rectangle 4"/>
          <p:cNvSpPr txBox="1">
            <a:spLocks noChangeArrowheads="1"/>
          </p:cNvSpPr>
          <p:nvPr/>
        </p:nvSpPr>
        <p:spPr bwMode="auto">
          <a:xfrm>
            <a:off x="1331913" y="268288"/>
            <a:ext cx="6478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rgbClr val="EDFF07"/>
                </a:solidFill>
              </a:rPr>
              <a:t>ANAMNESI SOSPETTA PER EPATITE A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136525" y="3035300"/>
          <a:ext cx="4767263" cy="506413"/>
        </p:xfrm>
        <a:graphic>
          <a:graphicData uri="http://schemas.openxmlformats.org/drawingml/2006/table">
            <a:tbl>
              <a:tblPr/>
              <a:tblGrid>
                <a:gridCol w="4767263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RICHIEDERE SOLO </a:t>
                      </a:r>
                      <a:r>
                        <a:rPr kumimoji="0" lang="it-IT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IgM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 HAV</a:t>
                      </a:r>
                      <a:endParaRPr kumimoji="0" lang="it-IT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90" marR="68590" marT="45772" marB="457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041650"/>
            <a:ext cx="3968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3"/>
          <p:cNvGraphicFramePr>
            <a:graphicFrameLocks/>
          </p:cNvGraphicFramePr>
          <p:nvPr/>
        </p:nvGraphicFramePr>
        <p:xfrm>
          <a:off x="150813" y="4124325"/>
          <a:ext cx="4751387" cy="2066925"/>
        </p:xfrm>
        <a:graphic>
          <a:graphicData uri="http://schemas.openxmlformats.org/drawingml/2006/table">
            <a:tbl>
              <a:tblPr/>
              <a:tblGrid>
                <a:gridCol w="4751387"/>
              </a:tblGrid>
              <a:tr h="2066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UNICO CASO IN CUI È APPROPRIATO TESTARE SIA IGG CHE IGM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: familiari o contatti di soggetti sintomatici in corso di epidemie di luogo per valutare l’utilità di una vaccinazione nei soggetti sieronegativi</a:t>
                      </a:r>
                    </a:p>
                  </a:txBody>
                  <a:tcPr marL="68574" marR="68574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4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268288" y="1177925"/>
            <a:ext cx="8605837" cy="2395538"/>
          </a:xfrm>
        </p:spPr>
        <p:txBody>
          <a:bodyPr>
            <a:spAutoFit/>
          </a:bodyPr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en-US" sz="2000" b="1" smtClean="0">
                <a:solidFill>
                  <a:srgbClr val="FF0000"/>
                </a:solidFill>
                <a:cs typeface="Arial" pitchFamily="34" charset="0"/>
              </a:rPr>
              <a:t>LA PROBABILITA' PRE-TEST E' ALTA SE: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smtClean="0">
                <a:solidFill>
                  <a:schemeClr val="bg1"/>
                </a:solidFill>
                <a:cs typeface="Arial" pitchFamily="34" charset="0"/>
              </a:rPr>
              <a:t>Partner positivo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smtClean="0">
                <a:solidFill>
                  <a:schemeClr val="bg1"/>
                </a:solidFill>
                <a:cs typeface="Arial" pitchFamily="34" charset="0"/>
              </a:rPr>
              <a:t>Esposizione occupazionale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smtClean="0">
                <a:solidFill>
                  <a:schemeClr val="bg1"/>
                </a:solidFill>
                <a:cs typeface="Arial" pitchFamily="34" charset="0"/>
              </a:rPr>
              <a:t>Uso di droghe iniettabili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smtClean="0">
                <a:solidFill>
                  <a:schemeClr val="bg1"/>
                </a:solidFill>
                <a:cs typeface="Arial" pitchFamily="34" charset="0"/>
              </a:rPr>
              <a:t>Rapporti sessuali omo ed etero non protetti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smtClean="0">
                <a:solidFill>
                  <a:schemeClr val="bg1"/>
                </a:solidFill>
                <a:cs typeface="Arial" pitchFamily="34" charset="0"/>
              </a:rPr>
              <a:t>Dialisi renale</a:t>
            </a:r>
          </a:p>
          <a:p>
            <a:pPr marL="762000" lvl="1" indent="-342900" algn="just"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it-IT" sz="2000" b="1" smtClean="0">
                <a:solidFill>
                  <a:schemeClr val="bg1"/>
                </a:solidFill>
                <a:cs typeface="Arial" pitchFamily="34" charset="0"/>
              </a:rPr>
              <a:t>Piercing, tatuaggi, rasatura, cure odontoiatriche </a:t>
            </a:r>
          </a:p>
        </p:txBody>
      </p:sp>
      <p:sp>
        <p:nvSpPr>
          <p:cNvPr id="44035" name="Rectangle 4"/>
          <p:cNvSpPr txBox="1">
            <a:spLocks noChangeArrowheads="1"/>
          </p:cNvSpPr>
          <p:nvPr/>
        </p:nvSpPr>
        <p:spPr bwMode="auto">
          <a:xfrm>
            <a:off x="1330325" y="123825"/>
            <a:ext cx="64801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rgbClr val="EDFF07"/>
                </a:solidFill>
              </a:rPr>
              <a:t>ANAMNESI SOSPETTA PER EPATITE B / C</a:t>
            </a:r>
          </a:p>
        </p:txBody>
      </p:sp>
    </p:spTree>
    <p:extLst>
      <p:ext uri="{BB962C8B-B14F-4D97-AF65-F5344CB8AC3E}">
        <p14:creationId xmlns:p14="http://schemas.microsoft.com/office/powerpoint/2010/main" val="19181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 txBox="1">
            <a:spLocks noChangeArrowheads="1"/>
          </p:cNvSpPr>
          <p:nvPr/>
        </p:nvSpPr>
        <p:spPr bwMode="auto">
          <a:xfrm>
            <a:off x="1330325" y="123825"/>
            <a:ext cx="64801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>
                <a:solidFill>
                  <a:srgbClr val="EDFF07"/>
                </a:solidFill>
              </a:rPr>
              <a:t>TEST DA ESEGUIRE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2141538" y="852488"/>
          <a:ext cx="4824412" cy="1042987"/>
        </p:xfrm>
        <a:graphic>
          <a:graphicData uri="http://schemas.openxmlformats.org/drawingml/2006/table">
            <a:tbl>
              <a:tblPr/>
              <a:tblGrid>
                <a:gridCol w="4824412"/>
              </a:tblGrid>
              <a:tr h="104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HBsAg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, </a:t>
                      </a:r>
                      <a:r>
                        <a:rPr kumimoji="0" lang="it-IT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HBeAg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, Anti-</a:t>
                      </a:r>
                      <a:r>
                        <a:rPr kumimoji="0" lang="it-IT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HBc</a:t>
                      </a: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 per EPATITE B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90" marR="68590"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"/>
          <p:cNvGraphicFramePr>
            <a:graphicFrameLocks/>
          </p:cNvGraphicFramePr>
          <p:nvPr/>
        </p:nvGraphicFramePr>
        <p:xfrm>
          <a:off x="2159000" y="2349500"/>
          <a:ext cx="4824413" cy="633413"/>
        </p:xfrm>
        <a:graphic>
          <a:graphicData uri="http://schemas.openxmlformats.org/drawingml/2006/table">
            <a:tbl>
              <a:tblPr/>
              <a:tblGrid>
                <a:gridCol w="4824413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pitchFamily="96" charset="-128"/>
                        </a:rPr>
                        <a:t>Anti HCV per EPATITE C</a:t>
                      </a:r>
                      <a:endParaRPr kumimoji="0" lang="it-IT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a:txBody>
                  <a:tcPr marL="68590" marR="68590"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0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Rectangle 1028"/>
          <p:cNvSpPr>
            <a:spLocks noChangeArrowheads="1"/>
          </p:cNvSpPr>
          <p:nvPr/>
        </p:nvSpPr>
        <p:spPr bwMode="auto">
          <a:xfrm>
            <a:off x="0" y="785813"/>
            <a:ext cx="91440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bIns="0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0000FF"/>
                </a:solidFill>
                <a:latin typeface="Arial" pitchFamily="34" charset="0"/>
                <a:ea typeface="+mn-ea"/>
                <a:cs typeface="Times New Roman" pitchFamily="18" charset="0"/>
              </a:rPr>
              <a:t>Conclusione</a:t>
            </a:r>
            <a:endParaRPr lang="it-IT" sz="4800" b="1" dirty="0">
              <a:solidFill>
                <a:prstClr val="black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it-IT" sz="120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 </a:t>
            </a:r>
            <a:endParaRPr lang="it-IT" sz="12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defRPr/>
            </a:pPr>
            <a:r>
              <a:rPr lang="it-IT" sz="120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 </a:t>
            </a:r>
            <a:endParaRPr lang="it-IT" sz="12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it-IT" sz="140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 </a:t>
            </a:r>
            <a:endParaRPr lang="it-IT" sz="1200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0" hangingPunct="0">
              <a:defRPr/>
            </a:pP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Non si tratta di contrapporre l</a:t>
            </a:r>
            <a:r>
              <a:rPr lang="it-IT" sz="2800" b="1" dirty="0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’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alimentazione ai farmaci (basta un mal di testa o una polmonite per capire l</a:t>
            </a:r>
            <a:r>
              <a:rPr lang="it-IT" sz="2800" b="1" dirty="0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’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importanza della ricerca e dell</a:t>
            </a:r>
            <a:r>
              <a:rPr lang="it-IT" sz="2800" b="1" dirty="0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’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industria farmaceutica, o dover subire un intervento </a:t>
            </a:r>
            <a:r>
              <a:rPr lang="it-IT" sz="2800" b="1" dirty="0" err="1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chirurgico</a:t>
            </a:r>
            <a:r>
              <a:rPr lang="it-IT" sz="2800" b="1" dirty="0" err="1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…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), ma di non delegare la salute alla farmaceutica</a:t>
            </a:r>
            <a:r>
              <a:rPr lang="it-IT" sz="2800" b="1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, </a:t>
            </a:r>
            <a:r>
              <a:rPr lang="it-IT" sz="2800" b="1" smtClean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perch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è</a:t>
            </a:r>
            <a:r>
              <a:rPr lang="it-IT" sz="2800" b="1" smtClean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la riduzione del rischio possibile con i farmaci </a:t>
            </a:r>
            <a:r>
              <a:rPr lang="it-IT" sz="2800" b="1" dirty="0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è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 quasi sempre di molto inferiore all</a:t>
            </a:r>
            <a:r>
              <a:rPr lang="it-IT" sz="2800" b="1" dirty="0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’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aumento del rischio che s</a:t>
            </a:r>
            <a:r>
              <a:rPr lang="it-IT" sz="2800" b="1" dirty="0">
                <a:solidFill>
                  <a:srgbClr val="FF0000"/>
                </a:solidFill>
                <a:latin typeface="Arial"/>
                <a:ea typeface="+mn-ea"/>
                <a:cs typeface="Times New Roman" pitchFamily="18" charset="0"/>
              </a:rPr>
              <a:t>’</a:t>
            </a:r>
            <a:r>
              <a:rPr lang="it-IT" sz="2800" b="1" dirty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introduce con una pessima alimentazione, il fumo e </a:t>
            </a:r>
            <a:r>
              <a:rPr lang="it-IT" sz="2800" b="1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la </a:t>
            </a:r>
            <a:r>
              <a:rPr lang="it-IT" sz="2800" b="1" smtClean="0">
                <a:solidFill>
                  <a:srgbClr val="FF0000"/>
                </a:solidFill>
                <a:latin typeface="Times" pitchFamily="18" charset="0"/>
                <a:ea typeface="+mn-ea"/>
                <a:cs typeface="Times New Roman" pitchFamily="18" charset="0"/>
              </a:rPr>
              <a:t>sedentarietà. </a:t>
            </a:r>
            <a:endParaRPr lang="it-IT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42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5"/>
          </a:xfrm>
        </p:spPr>
        <p:txBody>
          <a:bodyPr/>
          <a:lstStyle/>
          <a:p>
            <a:r>
              <a:rPr lang="it-IT" sz="3600" b="1" u="sng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TAKE HOME MESSAGES 1 :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475541455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5"/>
          </a:xfrm>
        </p:spPr>
        <p:txBody>
          <a:bodyPr/>
          <a:lstStyle/>
          <a:p>
            <a:r>
              <a:rPr lang="it-IT" sz="3600" b="1" u="sng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TAKE HOME MESSAGES 2 :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119154331"/>
              </p:ext>
            </p:extLst>
          </p:nvPr>
        </p:nvGraphicFramePr>
        <p:xfrm>
          <a:off x="0" y="809627"/>
          <a:ext cx="9144000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36512" y="332656"/>
            <a:ext cx="9144000" cy="5904656"/>
            <a:chOff x="-180528" y="2636912"/>
            <a:chExt cx="9144000" cy="5904656"/>
          </a:xfrm>
        </p:grpSpPr>
        <p:sp>
          <p:nvSpPr>
            <p:cNvPr id="3" name="CustomShape 4"/>
            <p:cNvSpPr>
              <a:spLocks noChangeArrowheads="1"/>
            </p:cNvSpPr>
            <p:nvPr/>
          </p:nvSpPr>
          <p:spPr bwMode="auto">
            <a:xfrm>
              <a:off x="-180528" y="2636912"/>
              <a:ext cx="9144000" cy="102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r>
                <a:rPr lang="it-IT" sz="6000">
                  <a:solidFill>
                    <a:srgbClr val="C5000B"/>
                  </a:solidFill>
                  <a:latin typeface="Comic Sans MS" pitchFamily="66" charset="0"/>
                  <a:cs typeface="DejaVu Sans"/>
                </a:rPr>
                <a:t>Es.</a:t>
              </a:r>
              <a:r>
                <a:rPr lang="it-IT" sz="6000" b="1">
                  <a:solidFill>
                    <a:srgbClr val="C5000B"/>
                  </a:solidFill>
                  <a:latin typeface="Comic Sans MS" pitchFamily="66" charset="0"/>
                  <a:cs typeface="DejaVu Sans"/>
                </a:rPr>
                <a:t> </a:t>
              </a:r>
              <a:r>
                <a:rPr lang="it-IT" sz="6000">
                  <a:solidFill>
                    <a:srgbClr val="C5000B"/>
                  </a:solidFill>
                  <a:latin typeface="Comic Sans MS" pitchFamily="66" charset="0"/>
                  <a:cs typeface="DejaVu Sans"/>
                </a:rPr>
                <a:t>Obiettivo</a:t>
              </a:r>
              <a:endParaRPr lang="it-IT" sz="6000">
                <a:latin typeface="Comic Sans MS" pitchFamily="66" charset="0"/>
                <a:cs typeface="DejaVu Sans"/>
              </a:endParaRPr>
            </a:p>
          </p:txBody>
        </p:sp>
        <p:sp>
          <p:nvSpPr>
            <p:cNvPr id="4" name="CustomShape 6"/>
            <p:cNvSpPr/>
            <p:nvPr/>
          </p:nvSpPr>
          <p:spPr>
            <a:xfrm>
              <a:off x="79126" y="4103688"/>
              <a:ext cx="8669338" cy="443788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txBody>
            <a:bodyPr wrap="none" lIns="90000" tIns="45000" rIns="90000" bIns="45000">
              <a:normAutofit/>
            </a:bodyPr>
            <a:lstStyle/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>
                  <a:latin typeface="Comic Sans MS" panose="030F0702030302020204" pitchFamily="66" charset="0"/>
                  <a:ea typeface="+mn-ea"/>
                  <a:cs typeface="+mn-cs"/>
                </a:rPr>
                <a:t>Parametri</a:t>
              </a: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 (PA</a:t>
              </a:r>
              <a:r>
                <a:rPr lang="it-IT" sz="2400" smtClean="0">
                  <a:latin typeface="Comic Sans MS" panose="030F0702030302020204" pitchFamily="66" charset="0"/>
                  <a:ea typeface="+mn-ea"/>
                  <a:cs typeface="+mn-cs"/>
                </a:rPr>
                <a:t>, altezza, peso, </a:t>
              </a: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BMI, circonferenza vita</a:t>
              </a:r>
              <a:r>
                <a:rPr lang="it-IT" sz="2400" smtClean="0"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sz="240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>
                  <a:latin typeface="Comic Sans MS" panose="030F0702030302020204" pitchFamily="66" charset="0"/>
                  <a:ea typeface="+mn-ea"/>
                  <a:cs typeface="+mn-cs"/>
                </a:rPr>
                <a:t>Colorito</a:t>
              </a: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 (cute, mucose, sclere</a:t>
              </a:r>
              <a:r>
                <a:rPr lang="it-IT" sz="2400" smtClean="0"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sz="240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>
                  <a:latin typeface="Comic Sans MS" panose="030F0702030302020204" pitchFamily="66" charset="0"/>
                  <a:ea typeface="+mn-ea"/>
                  <a:cs typeface="+mn-cs"/>
                </a:rPr>
                <a:t>Addome</a:t>
              </a: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 (ascite, epatomegalia, circoli venosi</a:t>
              </a:r>
              <a:r>
                <a:rPr lang="it-IT" sz="2400" smtClean="0"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endParaRPr sz="240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342900" indent="-342900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it-IT" sz="2400" b="1">
                  <a:latin typeface="Comic Sans MS" panose="030F0702030302020204" pitchFamily="66" charset="0"/>
                  <a:ea typeface="+mn-ea"/>
                  <a:cs typeface="+mn-cs"/>
                </a:rPr>
                <a:t>Sintomi/segni associati </a:t>
              </a:r>
              <a:r>
                <a:rPr lang="it-IT" sz="2400" smtClean="0">
                  <a:latin typeface="Comic Sans MS" panose="030F0702030302020204" pitchFamily="66" charset="0"/>
                  <a:ea typeface="+mn-ea"/>
                  <a:cs typeface="+mn-cs"/>
                </a:rPr>
                <a:t>(astenia, prurito</a:t>
              </a: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, spider naevi,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    edemi periferici, eritema palmare, anoressia,</a:t>
              </a: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>
                  <a:latin typeface="Comic Sans MS" panose="030F0702030302020204" pitchFamily="66" charset="0"/>
                  <a:ea typeface="+mn-ea"/>
                  <a:cs typeface="+mn-cs"/>
                </a:rPr>
                <a:t>    calo ponderale, sanguinamenti)</a:t>
              </a:r>
              <a:endParaRPr sz="240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tabLst>
                  <a:tab pos="363538" algn="l"/>
                </a:tabLst>
                <a:defRPr/>
              </a:pPr>
              <a:endParaRPr sz="2400"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659721" y="5241394"/>
            <a:ext cx="3928503" cy="707886"/>
            <a:chOff x="899592" y="4975633"/>
            <a:chExt cx="6215840" cy="615507"/>
          </a:xfrm>
        </p:grpSpPr>
        <p:sp>
          <p:nvSpPr>
            <p:cNvPr id="5" name="Freccia a destra 4"/>
            <p:cNvSpPr/>
            <p:nvPr/>
          </p:nvSpPr>
          <p:spPr>
            <a:xfrm>
              <a:off x="899592" y="5107084"/>
              <a:ext cx="864096" cy="43204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002864" y="4975633"/>
              <a:ext cx="5112568" cy="615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400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r>
                <a:rPr lang="it-IT" sz="400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ella norma</a:t>
              </a:r>
              <a:endParaRPr lang="it-IT" sz="40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1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0" y="4445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>
                <a:solidFill>
                  <a:srgbClr val="00AE00"/>
                </a:solidFill>
                <a:latin typeface="Comic Sans MS" pitchFamily="66" charset="0"/>
                <a:cs typeface="DejaVu Sans"/>
              </a:rPr>
              <a:t>Valutazione</a:t>
            </a:r>
            <a:r>
              <a:rPr lang="it-IT" sz="5400">
                <a:solidFill>
                  <a:srgbClr val="1F497D"/>
                </a:solidFill>
                <a:latin typeface="Comic Sans MS" pitchFamily="66" charset="0"/>
                <a:cs typeface="DejaVu Sans"/>
              </a:rPr>
              <a:t> 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107950" y="1081088"/>
            <a:ext cx="5327650" cy="14843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b="1">
                <a:solidFill>
                  <a:srgbClr val="00B050"/>
                </a:solidFill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Steatosi epatica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(NAFLD)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 b="1">
                <a:solidFill>
                  <a:srgbClr val="00B050"/>
                </a:solidFill>
                <a:latin typeface="Comic Sans MS" pitchFamily="66" charset="0"/>
                <a:cs typeface="DejaVu Sans"/>
              </a:rPr>
              <a:t>●</a:t>
            </a:r>
            <a:r>
              <a:rPr lang="it-IT" sz="2400" b="1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Epatite virale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solidFill>
                  <a:srgbClr val="00B050"/>
                </a:solidFill>
                <a:latin typeface="Comic Sans MS" pitchFamily="66" charset="0"/>
                <a:cs typeface="DejaVu Sans"/>
              </a:rPr>
              <a:t>●</a:t>
            </a:r>
            <a:r>
              <a:rPr lang="it-IT" sz="2400" b="1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Iatrogena (Metformina) ?</a:t>
            </a:r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</p:txBody>
      </p:sp>
      <p:sp>
        <p:nvSpPr>
          <p:cNvPr id="61443" name="CustomShape 3"/>
          <p:cNvSpPr>
            <a:spLocks noChangeArrowheads="1"/>
          </p:cNvSpPr>
          <p:nvPr/>
        </p:nvSpPr>
        <p:spPr bwMode="auto">
          <a:xfrm>
            <a:off x="0" y="274478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Piano</a:t>
            </a:r>
            <a:r>
              <a:rPr lang="it-IT" sz="540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4" name="CustomShape 4"/>
          <p:cNvSpPr>
            <a:spLocks noChangeArrowheads="1"/>
          </p:cNvSpPr>
          <p:nvPr/>
        </p:nvSpPr>
        <p:spPr bwMode="auto">
          <a:xfrm>
            <a:off x="0" y="3870325"/>
            <a:ext cx="9142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54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5" name="CustomShape 5"/>
          <p:cNvSpPr>
            <a:spLocks noChangeArrowheads="1"/>
          </p:cNvSpPr>
          <p:nvPr/>
        </p:nvSpPr>
        <p:spPr bwMode="auto">
          <a:xfrm>
            <a:off x="90488" y="3852863"/>
            <a:ext cx="7077075" cy="23844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Solo counselling dietologico e stile di vita?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Ripeto a breve AST e ALT ?...solo ALT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Sospendo Metformina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Chiedo subito un’ Ecografia dell'addome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Chiedo pannello per virus epatitici ?</a:t>
            </a:r>
            <a:endParaRPr lang="it-IT" sz="2400">
              <a:latin typeface="Comic Sans MS" pitchFamily="66" charset="0"/>
              <a:cs typeface="DejaVu Sans"/>
            </a:endParaRPr>
          </a:p>
          <a:p>
            <a:r>
              <a:rPr lang="it-IT" sz="2400">
                <a:latin typeface="Comic Sans MS" pitchFamily="66" charset="0"/>
                <a:cs typeface="DejaVu Sans"/>
              </a:rPr>
              <a:t>●</a:t>
            </a:r>
            <a:r>
              <a:rPr lang="it-IT" sz="2400">
                <a:solidFill>
                  <a:schemeClr val="tx2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24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Invio subito allo Specialista ?</a:t>
            </a:r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  <a:p>
            <a:endParaRPr lang="it-IT" sz="2400">
              <a:latin typeface="Comic Sans MS" pitchFamily="66" charset="0"/>
              <a:cs typeface="DejaVu Sans"/>
            </a:endParaRPr>
          </a:p>
        </p:txBody>
      </p:sp>
      <p:pic>
        <p:nvPicPr>
          <p:cNvPr id="61446" name="Immagin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63625"/>
            <a:ext cx="3059112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ustomShape 1"/>
          <p:cNvSpPr>
            <a:spLocks noChangeArrowheads="1"/>
          </p:cNvSpPr>
          <p:nvPr/>
        </p:nvSpPr>
        <p:spPr bwMode="auto">
          <a:xfrm>
            <a:off x="3384550" y="127000"/>
            <a:ext cx="2014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P</a:t>
            </a:r>
            <a:r>
              <a:rPr lang="it-IT" sz="54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iano </a:t>
            </a:r>
            <a:endParaRPr lang="it-IT" b="1">
              <a:latin typeface="Comic Sans MS" pitchFamily="66" charset="0"/>
              <a:cs typeface="DejaVu Sans"/>
            </a:endParaRPr>
          </a:p>
        </p:txBody>
      </p:sp>
      <p:pic>
        <p:nvPicPr>
          <p:cNvPr id="63490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500"/>
            <a:ext cx="91424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ustomShape 2"/>
          <p:cNvSpPr>
            <a:spLocks noChangeArrowheads="1"/>
          </p:cNvSpPr>
          <p:nvPr/>
        </p:nvSpPr>
        <p:spPr bwMode="auto">
          <a:xfrm>
            <a:off x="274638" y="1052513"/>
            <a:ext cx="36496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it-IT" sz="3200" b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FRANCESCA</a:t>
            </a:r>
            <a:endParaRPr lang="it-IT">
              <a:latin typeface="Comic Sans MS" pitchFamily="66" charset="0"/>
              <a:cs typeface="DejaVu Sans"/>
            </a:endParaRPr>
          </a:p>
        </p:txBody>
      </p:sp>
      <p:sp>
        <p:nvSpPr>
          <p:cNvPr id="63492" name="CustomShape 3"/>
          <p:cNvSpPr>
            <a:spLocks noChangeArrowheads="1"/>
          </p:cNvSpPr>
          <p:nvPr/>
        </p:nvSpPr>
        <p:spPr bwMode="auto">
          <a:xfrm>
            <a:off x="252413" y="3173413"/>
            <a:ext cx="62642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it-IT" sz="22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Counselling su alimentazione e stile di vita.</a:t>
            </a:r>
            <a:endParaRPr lang="it-IT" sz="2200">
              <a:latin typeface="Comic Sans MS" pitchFamily="66" charset="0"/>
              <a:cs typeface="DejaVu Sans"/>
            </a:endParaRPr>
          </a:p>
          <a:p>
            <a:r>
              <a:rPr lang="it-IT" sz="22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</a:t>
            </a:r>
            <a:r>
              <a:rPr lang="it-IT" sz="220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ALT dopo </a:t>
            </a:r>
            <a:r>
              <a:rPr lang="it-IT" sz="22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4 settimane.</a:t>
            </a:r>
            <a:endParaRPr lang="it-IT" sz="2200">
              <a:latin typeface="Comic Sans MS" pitchFamily="66" charset="0"/>
              <a:cs typeface="DejaVu Sans"/>
            </a:endParaRPr>
          </a:p>
          <a:p>
            <a:r>
              <a:rPr lang="it-IT" sz="2200">
                <a:solidFill>
                  <a:srgbClr val="000000"/>
                </a:solidFill>
                <a:latin typeface="Comic Sans MS" pitchFamily="66" charset="0"/>
                <a:cs typeface="DejaVu Sans"/>
              </a:rPr>
              <a:t>- Monitoraggio clinico.</a:t>
            </a:r>
            <a:endParaRPr lang="it-IT" sz="2200">
              <a:latin typeface="Comic Sans MS" pitchFamily="66" charset="0"/>
              <a:cs typeface="DejaVu Sans"/>
            </a:endParaRPr>
          </a:p>
        </p:txBody>
      </p:sp>
      <p:pic>
        <p:nvPicPr>
          <p:cNvPr id="63493" name="Immagin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7143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CasellaDiTesto 1"/>
          <p:cNvSpPr txBox="1">
            <a:spLocks noChangeArrowheads="1"/>
          </p:cNvSpPr>
          <p:nvPr/>
        </p:nvSpPr>
        <p:spPr bwMode="auto">
          <a:xfrm>
            <a:off x="377825" y="2133600"/>
            <a:ext cx="25384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SERVIZIO SANITARIO NAZIONALE</a:t>
            </a:r>
          </a:p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REGIONE LOMBARDIA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ustomShape 1"/>
          <p:cNvSpPr>
            <a:spLocks noChangeArrowheads="1"/>
          </p:cNvSpPr>
          <p:nvPr/>
        </p:nvSpPr>
        <p:spPr bwMode="auto">
          <a:xfrm>
            <a:off x="-22225" y="1524000"/>
            <a:ext cx="9166225" cy="35988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8306" name="CustomShape 2"/>
          <p:cNvSpPr>
            <a:spLocks noChangeArrowheads="1"/>
          </p:cNvSpPr>
          <p:nvPr/>
        </p:nvSpPr>
        <p:spPr bwMode="auto">
          <a:xfrm>
            <a:off x="38100" y="1773238"/>
            <a:ext cx="9142413" cy="43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it-IT" sz="6000" b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La parola</a:t>
            </a:r>
          </a:p>
          <a:p>
            <a:pPr algn="ctr">
              <a:lnSpc>
                <a:spcPct val="120000"/>
              </a:lnSpc>
            </a:pPr>
            <a:r>
              <a:rPr lang="it-IT" sz="6000" b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al</a:t>
            </a:r>
          </a:p>
          <a:p>
            <a:pPr algn="ctr">
              <a:lnSpc>
                <a:spcPct val="120000"/>
              </a:lnSpc>
            </a:pPr>
            <a:r>
              <a:rPr lang="it-IT" sz="6000" b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Clinico</a:t>
            </a:r>
            <a:endParaRPr lang="it-IT" sz="6000">
              <a:solidFill>
                <a:srgbClr val="000000"/>
              </a:solidFill>
              <a:latin typeface="Comic Sans MS" pitchFamily="66" charset="0"/>
              <a:cs typeface="DejaVu Sans"/>
            </a:endParaRPr>
          </a:p>
        </p:txBody>
      </p:sp>
      <p:sp>
        <p:nvSpPr>
          <p:cNvPr id="98307" name="CustomShape 5"/>
          <p:cNvSpPr>
            <a:spLocks noChangeArrowheads="1"/>
          </p:cNvSpPr>
          <p:nvPr/>
        </p:nvSpPr>
        <p:spPr bwMode="auto">
          <a:xfrm>
            <a:off x="2195513" y="5406116"/>
            <a:ext cx="50085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it-IT" sz="3200" i="1">
                <a:solidFill>
                  <a:srgbClr val="000000"/>
                </a:solidFill>
                <a:latin typeface="Comic Sans MS" pitchFamily="66" charset="0"/>
                <a:cs typeface="DejaVu Sans"/>
              </a:rPr>
              <a:t>Dr. </a:t>
            </a:r>
            <a:r>
              <a:rPr lang="it-IT" sz="3200" i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GP Lorini</a:t>
            </a:r>
            <a:endParaRPr lang="it-IT">
              <a:solidFill>
                <a:srgbClr val="000000"/>
              </a:solidFill>
              <a:latin typeface="Comic Sans MS" pitchFamily="66" charset="0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29542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_Tema di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_Tema di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6_Tema di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3160</Words>
  <Application>Microsoft Office PowerPoint</Application>
  <PresentationFormat>Presentazione su schermo (4:3)</PresentationFormat>
  <Paragraphs>686</Paragraphs>
  <Slides>59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9" baseType="lpstr">
      <vt:lpstr>Office Theme</vt:lpstr>
      <vt:lpstr>2_Struttura predefinita</vt:lpstr>
      <vt:lpstr>Tema di Office</vt:lpstr>
      <vt:lpstr>4_Tema di Office</vt:lpstr>
      <vt:lpstr>5_Tema di Office</vt:lpstr>
      <vt:lpstr>6_Tema di Office</vt:lpstr>
      <vt:lpstr>7_Tema di Office</vt:lpstr>
      <vt:lpstr>3_Struttura predefinita</vt:lpstr>
      <vt:lpstr>1_Tema di Office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transaminasi (o amminotransferasi)</vt:lpstr>
      <vt:lpstr>Le transaminasi</vt:lpstr>
      <vt:lpstr>Ipertransaminasemie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  <vt:lpstr>Presentazione standard di PowerPoint</vt:lpstr>
      <vt:lpstr>Presentazione standard di PowerPoint</vt:lpstr>
      <vt:lpstr>CHE COSA CHIEDE IL CLINICO</vt:lpstr>
      <vt:lpstr>Presentazione standard di PowerPoint</vt:lpstr>
      <vt:lpstr>Presentazione standard di PowerPoint</vt:lpstr>
      <vt:lpstr>Presentazione standard di PowerPoint</vt:lpstr>
      <vt:lpstr>CHE COSA CHIEDE IL CLINICO</vt:lpstr>
      <vt:lpstr>LA RISPOSTA DEL LABORATORIO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VIRUS che causano EPATITE</vt:lpstr>
      <vt:lpstr>I COMPORTAMENTI ATTUALI</vt:lpstr>
      <vt:lpstr>IL PROBLEMA DELL'APPROPRIATEZZA NELLA DIAGNOSTICA DELLE EPATITI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 1 :</vt:lpstr>
      <vt:lpstr>TAKE HOME MESSAGES 2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Nadia</dc:creator>
  <cp:lastModifiedBy>Giovanni</cp:lastModifiedBy>
  <cp:revision>139</cp:revision>
  <dcterms:modified xsi:type="dcterms:W3CDTF">2014-09-17T14:03:46Z</dcterms:modified>
</cp:coreProperties>
</file>