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53"/>
    <p:restoredTop sz="94613"/>
  </p:normalViewPr>
  <p:slideViewPr>
    <p:cSldViewPr snapToGrid="0" snapToObjects="1">
      <p:cViewPr varScale="1">
        <p:scale>
          <a:sx n="125" d="100"/>
          <a:sy n="12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E5F1-C10D-6E4E-BEA7-B075F931295B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FFA0-40D6-2B43-A767-01FA390A1A3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8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3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6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02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8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78AC-B0DE-9547-99D4-EE7F2E54ED7E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0616962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CCDE-BCD1-DC4E-AA3E-482A67704BCC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2629729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425E9-ACC3-DE43-8BD8-10445B460CBE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7267618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FACF-A7C1-9C4F-A613-1FC8728417DF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0450594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23E0-6474-6A4A-98EA-26C404C0C394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9126410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2EACE-CED1-F84C-9F13-C77D17A27B31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135045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4E400-6ECE-1F47-BBA4-C5C416DCC5CB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00263568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06C02-E8C1-5544-9241-060B77793102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1674145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620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52F66-8799-F24D-8FDC-3CDB1A4A7284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9269123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069C-0488-AE4B-B8E8-B07C653A2A85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7322397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D776A-DAE0-8F4B-9C4A-231934EF7DCA}" type="slidenum">
              <a:rPr lang="it-IT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‹n.›</a:t>
            </a:fld>
            <a:endParaRPr lang="it-IT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0089814"/>
      </p:ext>
    </p:extLst>
  </p:cSld>
  <p:clrMapOvr>
    <a:masterClrMapping/>
  </p:clrMapOvr>
  <p:transition xmlns:p14="http://schemas.microsoft.com/office/powerpoint/2010/main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6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5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35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07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6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23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8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4A8F-2D76-FF49-B840-1FB8EC175BA4}" type="datetimeFigureOut">
              <a:rPr lang="it-IT" smtClean="0"/>
              <a:t>24/05/16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2734-B2F8-254F-A447-CA54F319B8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46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6A">
                <a:gamma/>
                <a:shade val="46275"/>
                <a:invGamma/>
              </a:srgbClr>
            </a:gs>
            <a:gs pos="50000">
              <a:srgbClr val="00476A"/>
            </a:gs>
            <a:gs pos="100000">
              <a:srgbClr val="00476A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CE4C02-4238-FF4A-BF7B-B0E595E5AD48}" type="slidenum">
              <a:rPr lang="it-IT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it-IT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CommonBullets" charset="0"/>
        <a:buChar char="&gt;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4"/>
          <p:cNvSpPr txBox="1">
            <a:spLocks noChangeArrowheads="1"/>
          </p:cNvSpPr>
          <p:nvPr/>
        </p:nvSpPr>
        <p:spPr bwMode="auto">
          <a:xfrm>
            <a:off x="4485481" y="2226300"/>
            <a:ext cx="4478338" cy="18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3" rIns="91350" bIns="4567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 smtClean="0">
                <a:solidFill>
                  <a:srgbClr val="FF6600"/>
                </a:solidFill>
                <a:latin typeface="Arial" charset="0"/>
              </a:rPr>
              <a:t>Linee guida, </a:t>
            </a:r>
            <a:r>
              <a:rPr lang="it-IT" sz="2800" dirty="0" err="1" smtClean="0">
                <a:solidFill>
                  <a:srgbClr val="FF6600"/>
                </a:solidFill>
                <a:latin typeface="Arial" charset="0"/>
              </a:rPr>
              <a:t>tailored</a:t>
            </a:r>
            <a:r>
              <a:rPr lang="it-IT" sz="2800" dirty="0" smtClean="0">
                <a:solidFill>
                  <a:srgbClr val="FF6600"/>
                </a:solidFill>
                <a:latin typeface="Arial" charset="0"/>
              </a:rPr>
              <a:t> treatment nelle cure palliative: come scegliere in modo pertinente </a:t>
            </a:r>
            <a:endParaRPr lang="it-IT" sz="2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8066" name="TextBox 5"/>
          <p:cNvSpPr txBox="1">
            <a:spLocks noChangeArrowheads="1"/>
          </p:cNvSpPr>
          <p:nvPr/>
        </p:nvSpPr>
        <p:spPr bwMode="auto">
          <a:xfrm>
            <a:off x="5115454" y="4085269"/>
            <a:ext cx="3100346" cy="13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3" rIns="91350" bIns="4567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i="1">
                <a:solidFill>
                  <a:srgbClr val="0000FF"/>
                </a:solidFill>
                <a:latin typeface="Arial" charset="0"/>
              </a:rPr>
              <a:t>Alberto Zaniboni</a:t>
            </a:r>
          </a:p>
          <a:p>
            <a:pPr algn="ctr" eaLnBrk="1" hangingPunct="1"/>
            <a:endParaRPr lang="it-IT" i="1" dirty="0">
              <a:solidFill>
                <a:srgbClr val="F3ED0A"/>
              </a:solidFill>
              <a:latin typeface="Arial" charset="0"/>
            </a:endParaRPr>
          </a:p>
          <a:p>
            <a:pPr algn="ctr" eaLnBrk="1" hangingPunct="1"/>
            <a:r>
              <a:rPr lang="it-IT" sz="1400" dirty="0">
                <a:solidFill>
                  <a:srgbClr val="52ED6B"/>
                </a:solidFill>
                <a:latin typeface="Arial" charset="0"/>
              </a:rPr>
              <a:t>Oncologia Medica</a:t>
            </a:r>
          </a:p>
          <a:p>
            <a:pPr algn="ctr" eaLnBrk="1" hangingPunct="1"/>
            <a:r>
              <a:rPr lang="it-IT" sz="1400" dirty="0">
                <a:solidFill>
                  <a:srgbClr val="52ED6B"/>
                </a:solidFill>
                <a:latin typeface="Arial" charset="0"/>
              </a:rPr>
              <a:t>Fondazione </a:t>
            </a:r>
            <a:r>
              <a:rPr lang="it-IT" sz="1400" dirty="0" err="1">
                <a:solidFill>
                  <a:srgbClr val="52ED6B"/>
                </a:solidFill>
                <a:latin typeface="Arial" charset="0"/>
              </a:rPr>
              <a:t>P</a:t>
            </a:r>
            <a:r>
              <a:rPr lang="en-US" sz="1400" dirty="0">
                <a:solidFill>
                  <a:srgbClr val="52ED6B"/>
                </a:solidFill>
                <a:latin typeface="Arial" charset="0"/>
              </a:rPr>
              <a:t>o</a:t>
            </a:r>
            <a:r>
              <a:rPr lang="it-IT" sz="1400" dirty="0" err="1">
                <a:solidFill>
                  <a:srgbClr val="52ED6B"/>
                </a:solidFill>
                <a:latin typeface="Arial" charset="0"/>
              </a:rPr>
              <a:t>liambulanza</a:t>
            </a:r>
            <a:r>
              <a:rPr lang="it-IT" sz="1400" dirty="0">
                <a:solidFill>
                  <a:srgbClr val="52ED6B"/>
                </a:solidFill>
                <a:latin typeface="Arial" charset="0"/>
              </a:rPr>
              <a:t> - Brescia</a:t>
            </a:r>
          </a:p>
        </p:txBody>
      </p:sp>
      <p:pic>
        <p:nvPicPr>
          <p:cNvPr id="88067" name="Picture 7" descr="aere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408613"/>
            <a:ext cx="3994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0700" y="5226050"/>
            <a:ext cx="1627188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0" tIns="45673" rIns="91350" bIns="45673" anchor="ctr"/>
          <a:lstStyle/>
          <a:p>
            <a:pPr algn="ctr" defTabSz="456757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069" name="Immagine 2" descr="screenshot_515.jpg"/>
          <p:cNvSpPr>
            <a:spLocks noChangeAspect="1"/>
          </p:cNvSpPr>
          <p:nvPr/>
        </p:nvSpPr>
        <p:spPr bwMode="auto">
          <a:xfrm>
            <a:off x="115888" y="0"/>
            <a:ext cx="3490912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3" rIns="91350" bIns="45673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15454" y="1741658"/>
            <a:ext cx="3304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 centralità del paziente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2885"/>
            <a:ext cx="4611688" cy="4765637"/>
          </a:xfrm>
          <a:prstGeom prst="rect">
            <a:avLst/>
          </a:prstGeom>
        </p:spPr>
      </p:pic>
      <p:pic>
        <p:nvPicPr>
          <p:cNvPr id="12" name="Immagine 6" descr="Tre logh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6"/>
          <a:stretch/>
        </p:blipFill>
        <p:spPr bwMode="auto">
          <a:xfrm>
            <a:off x="7141686" y="832180"/>
            <a:ext cx="20023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 descr="Tre loghi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9"/>
          <a:stretch/>
        </p:blipFill>
        <p:spPr bwMode="auto">
          <a:xfrm>
            <a:off x="5280941" y="129187"/>
            <a:ext cx="2615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Giscad_LogoCirc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84" y="832180"/>
            <a:ext cx="856474" cy="8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65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9" y="741243"/>
            <a:ext cx="6013525" cy="53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2516"/>
            <a:ext cx="8229600" cy="70430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Linee Guida </a:t>
            </a:r>
            <a:r>
              <a:rPr lang="it-IT" sz="4000" smtClean="0">
                <a:solidFill>
                  <a:srgbClr val="FF0000"/>
                </a:solidFill>
              </a:rPr>
              <a:t>in Oncologia</a:t>
            </a:r>
            <a:endParaRPr lang="it-IT" sz="400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73732" y="806824"/>
            <a:ext cx="139653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smtClean="0"/>
              <a:t>NCCN</a:t>
            </a:r>
            <a:endParaRPr lang="it-IT" sz="4000"/>
          </a:p>
        </p:txBody>
      </p:sp>
      <p:sp>
        <p:nvSpPr>
          <p:cNvPr id="4" name="CasellaDiTesto 3"/>
          <p:cNvSpPr txBox="1"/>
          <p:nvPr/>
        </p:nvSpPr>
        <p:spPr>
          <a:xfrm>
            <a:off x="3873732" y="1537873"/>
            <a:ext cx="1444819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 smtClean="0"/>
              <a:t>ESMO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73732" y="2215440"/>
            <a:ext cx="139012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 smtClean="0"/>
              <a:t>AIOM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61187" y="2931047"/>
            <a:ext cx="101521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smtClean="0"/>
              <a:t>ROL</a:t>
            </a:r>
            <a:endParaRPr lang="it-IT" sz="4000"/>
          </a:p>
        </p:txBody>
      </p:sp>
      <p:sp>
        <p:nvSpPr>
          <p:cNvPr id="7" name="CasellaDiTesto 6"/>
          <p:cNvSpPr txBox="1"/>
          <p:nvPr/>
        </p:nvSpPr>
        <p:spPr>
          <a:xfrm>
            <a:off x="4012391" y="3616335"/>
            <a:ext cx="111921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smtClean="0"/>
              <a:t>DOB</a:t>
            </a:r>
            <a:endParaRPr lang="it-IT" sz="4000"/>
          </a:p>
        </p:txBody>
      </p:sp>
      <p:sp>
        <p:nvSpPr>
          <p:cNvPr id="8" name="CasellaDiTesto 7"/>
          <p:cNvSpPr txBox="1"/>
          <p:nvPr/>
        </p:nvSpPr>
        <p:spPr>
          <a:xfrm>
            <a:off x="3894268" y="4331942"/>
            <a:ext cx="126592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 smtClean="0"/>
              <a:t>PDTA</a:t>
            </a:r>
            <a:endParaRPr lang="it-IT" sz="4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23911" y="5047549"/>
            <a:ext cx="4985531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Linee Guida</a:t>
            </a:r>
          </a:p>
          <a:p>
            <a:pPr algn="ctr"/>
            <a:r>
              <a:rPr lang="it-IT" sz="3200" dirty="0" smtClean="0"/>
              <a:t>Società “d’organo”</a:t>
            </a:r>
          </a:p>
          <a:p>
            <a:pPr algn="ctr"/>
            <a:r>
              <a:rPr lang="it-IT" sz="3200" dirty="0" smtClean="0"/>
              <a:t>(ginecologi, urologi, </a:t>
            </a:r>
            <a:r>
              <a:rPr lang="it-IT" sz="3200" dirty="0" err="1" smtClean="0"/>
              <a:t>ecc</a:t>
            </a:r>
            <a:r>
              <a:rPr lang="it-IT" sz="3200" dirty="0" smtClean="0"/>
              <a:t>, </a:t>
            </a:r>
            <a:r>
              <a:rPr lang="it-IT" sz="3200" dirty="0" err="1" smtClean="0"/>
              <a:t>ecc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2305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91" y="180191"/>
            <a:ext cx="6551407" cy="65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7638" y="247426"/>
            <a:ext cx="446872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Paziente A, carcinoma metastatico</a:t>
            </a:r>
          </a:p>
          <a:p>
            <a:pPr algn="ctr"/>
            <a:r>
              <a:rPr lang="it-IT" sz="2400" dirty="0"/>
              <a:t>d</a:t>
            </a:r>
            <a:r>
              <a:rPr lang="it-IT" sz="2400" dirty="0" smtClean="0"/>
              <a:t>ella mammella all’esordio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89523" y="1850085"/>
            <a:ext cx="7649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smtClean="0"/>
              <a:t>EBM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98794" y="3007231"/>
            <a:ext cx="234641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smtClean="0"/>
              <a:t>Terapia X, livello I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15593" y="4240558"/>
            <a:ext cx="3712811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Chemioterapia </a:t>
            </a:r>
            <a:r>
              <a:rPr lang="it-IT" sz="2000" dirty="0" err="1" smtClean="0"/>
              <a:t>alopecizzante</a:t>
            </a:r>
            <a:r>
              <a:rPr lang="it-IT" sz="2000" dirty="0" smtClean="0"/>
              <a:t> che</a:t>
            </a:r>
          </a:p>
          <a:p>
            <a:pPr algn="ctr"/>
            <a:r>
              <a:rPr lang="it-IT" sz="2000" dirty="0"/>
              <a:t>r</a:t>
            </a:r>
            <a:r>
              <a:rPr lang="it-IT" sz="2000" smtClean="0"/>
              <a:t>ichiede </a:t>
            </a:r>
            <a:r>
              <a:rPr lang="it-IT" sz="2000" dirty="0" smtClean="0"/>
              <a:t>accessi settimanali in DH</a:t>
            </a:r>
          </a:p>
          <a:p>
            <a:pPr algn="ctr"/>
            <a:r>
              <a:rPr lang="it-IT" sz="2000" dirty="0" smtClean="0"/>
              <a:t>Potenziale </a:t>
            </a:r>
            <a:r>
              <a:rPr lang="it-IT" sz="2000" dirty="0" err="1" smtClean="0"/>
              <a:t>cardiotossicità</a:t>
            </a:r>
            <a:endParaRPr lang="it-IT" sz="20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6670507" y="1456535"/>
            <a:ext cx="2151529" cy="1172584"/>
            <a:chOff x="6670507" y="1456535"/>
            <a:chExt cx="2151529" cy="1172584"/>
          </a:xfrm>
        </p:grpSpPr>
        <p:sp>
          <p:nvSpPr>
            <p:cNvPr id="7" name="Ovale 6"/>
            <p:cNvSpPr/>
            <p:nvPr/>
          </p:nvSpPr>
          <p:spPr>
            <a:xfrm>
              <a:off x="6670507" y="1456535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917167" y="1581162"/>
              <a:ext cx="16582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 non</a:t>
              </a:r>
            </a:p>
            <a:p>
              <a:pPr algn="ctr"/>
              <a:r>
                <a:rPr lang="it-IT" dirty="0"/>
                <a:t>v</a:t>
              </a:r>
              <a:r>
                <a:rPr lang="it-IT" dirty="0" smtClean="0"/>
                <a:t>uole perdere i</a:t>
              </a:r>
            </a:p>
            <a:p>
              <a:pPr algn="ctr"/>
              <a:r>
                <a:rPr lang="it-IT" dirty="0" smtClean="0"/>
                <a:t>capelli</a:t>
              </a:r>
              <a:endParaRPr lang="it-IT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6670507" y="3168793"/>
            <a:ext cx="2151529" cy="1172584"/>
            <a:chOff x="6670507" y="3168793"/>
            <a:chExt cx="2151529" cy="1172584"/>
          </a:xfrm>
        </p:grpSpPr>
        <p:sp>
          <p:nvSpPr>
            <p:cNvPr id="8" name="Ovale 7"/>
            <p:cNvSpPr/>
            <p:nvPr/>
          </p:nvSpPr>
          <p:spPr>
            <a:xfrm>
              <a:off x="6670507" y="3168793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880493" y="3293420"/>
              <a:ext cx="1731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 vive </a:t>
              </a:r>
            </a:p>
            <a:p>
              <a:pPr algn="ctr"/>
              <a:r>
                <a:rPr lang="it-IT" dirty="0"/>
                <a:t>s</a:t>
              </a:r>
              <a:r>
                <a:rPr lang="it-IT" dirty="0" smtClean="0"/>
                <a:t>ola e non guida</a:t>
              </a:r>
            </a:p>
            <a:p>
              <a:pPr algn="ctr"/>
              <a:r>
                <a:rPr lang="it-IT" dirty="0"/>
                <a:t>l</a:t>
              </a:r>
              <a:r>
                <a:rPr lang="it-IT" dirty="0" smtClean="0"/>
                <a:t>’automobile</a:t>
              </a:r>
              <a:endParaRPr lang="it-IT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6670507" y="5137443"/>
            <a:ext cx="2151529" cy="1172584"/>
            <a:chOff x="6670507" y="5137443"/>
            <a:chExt cx="2151529" cy="1172584"/>
          </a:xfrm>
        </p:grpSpPr>
        <p:sp>
          <p:nvSpPr>
            <p:cNvPr id="10" name="Ovale 9"/>
            <p:cNvSpPr/>
            <p:nvPr/>
          </p:nvSpPr>
          <p:spPr>
            <a:xfrm>
              <a:off x="6670507" y="5137443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772190" y="5389600"/>
              <a:ext cx="1948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 è</a:t>
              </a:r>
            </a:p>
            <a:p>
              <a:pPr algn="ctr"/>
              <a:r>
                <a:rPr lang="it-IT" dirty="0"/>
                <a:t>d</a:t>
              </a:r>
              <a:r>
                <a:rPr lang="it-IT" dirty="0" smtClean="0"/>
                <a:t>iabetica, IRC lieve</a:t>
              </a:r>
              <a:endParaRPr lang="it-IT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215921" y="5126474"/>
            <a:ext cx="2151529" cy="1172584"/>
            <a:chOff x="215921" y="5126474"/>
            <a:chExt cx="2151529" cy="1172584"/>
          </a:xfrm>
        </p:grpSpPr>
        <p:sp>
          <p:nvSpPr>
            <p:cNvPr id="14" name="Ovale 13"/>
            <p:cNvSpPr/>
            <p:nvPr/>
          </p:nvSpPr>
          <p:spPr>
            <a:xfrm>
              <a:off x="215921" y="5126474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63519" y="5292848"/>
              <a:ext cx="20563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smtClean="0"/>
                <a:t>La Paziente è</a:t>
              </a:r>
            </a:p>
            <a:p>
              <a:pPr algn="ctr"/>
              <a:r>
                <a:rPr lang="it-IT" sz="1600" dirty="0"/>
                <a:t>s</a:t>
              </a:r>
              <a:r>
                <a:rPr lang="it-IT" sz="1600" dirty="0" smtClean="0"/>
                <a:t>tentata per pregresso</a:t>
              </a:r>
            </a:p>
            <a:p>
              <a:pPr algn="ctr"/>
              <a:r>
                <a:rPr lang="it-IT" sz="1600" dirty="0" smtClean="0"/>
                <a:t>IMA un anno prima</a:t>
              </a:r>
              <a:endParaRPr lang="it-IT" sz="1600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186109" y="3168793"/>
            <a:ext cx="2151529" cy="1172584"/>
            <a:chOff x="186109" y="3168793"/>
            <a:chExt cx="2151529" cy="1172584"/>
          </a:xfrm>
        </p:grpSpPr>
        <p:sp>
          <p:nvSpPr>
            <p:cNvPr id="16" name="Ovale 15"/>
            <p:cNvSpPr/>
            <p:nvPr/>
          </p:nvSpPr>
          <p:spPr>
            <a:xfrm>
              <a:off x="186109" y="3168793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51753" y="3293420"/>
              <a:ext cx="16202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 </a:t>
              </a:r>
              <a:r>
                <a:rPr lang="is-IS" dirty="0" smtClean="0"/>
                <a:t>……</a:t>
              </a:r>
            </a:p>
            <a:p>
              <a:pPr algn="ctr"/>
              <a:r>
                <a:rPr lang="is-IS" dirty="0" smtClean="0"/>
                <a:t>(cure palliative </a:t>
              </a:r>
            </a:p>
            <a:p>
              <a:pPr algn="ctr"/>
              <a:r>
                <a:rPr lang="is-IS" dirty="0" smtClean="0"/>
                <a:t>simultanee)</a:t>
              </a:r>
              <a:endParaRPr lang="it-IT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60577" y="1472231"/>
            <a:ext cx="2202591" cy="1172584"/>
            <a:chOff x="160577" y="1472231"/>
            <a:chExt cx="2202591" cy="1172584"/>
          </a:xfrm>
        </p:grpSpPr>
        <p:sp>
          <p:nvSpPr>
            <p:cNvPr id="18" name="Ovale 17"/>
            <p:cNvSpPr/>
            <p:nvPr/>
          </p:nvSpPr>
          <p:spPr>
            <a:xfrm>
              <a:off x="186109" y="1472231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60577" y="1689994"/>
              <a:ext cx="2202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</a:t>
              </a:r>
              <a:r>
                <a:rPr lang="is-IS" dirty="0" smtClean="0"/>
                <a:t>…….</a:t>
              </a:r>
            </a:p>
            <a:p>
              <a:pPr algn="ctr"/>
              <a:r>
                <a:rPr lang="is-IS" dirty="0" smtClean="0"/>
                <a:t>(risorse del territorio)</a:t>
              </a:r>
              <a:endParaRPr lang="it-IT" dirty="0"/>
            </a:p>
          </p:txBody>
        </p:sp>
      </p:grpSp>
      <p:sp>
        <p:nvSpPr>
          <p:cNvPr id="22" name="Freccia giù 21"/>
          <p:cNvSpPr/>
          <p:nvPr/>
        </p:nvSpPr>
        <p:spPr>
          <a:xfrm>
            <a:off x="4496696" y="1078423"/>
            <a:ext cx="161365" cy="675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giù 22"/>
          <p:cNvSpPr/>
          <p:nvPr/>
        </p:nvSpPr>
        <p:spPr>
          <a:xfrm>
            <a:off x="4496696" y="2291582"/>
            <a:ext cx="161365" cy="675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giù 23"/>
          <p:cNvSpPr/>
          <p:nvPr/>
        </p:nvSpPr>
        <p:spPr>
          <a:xfrm>
            <a:off x="4496696" y="3489304"/>
            <a:ext cx="161365" cy="675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" name="Gruppo 29"/>
          <p:cNvGrpSpPr/>
          <p:nvPr/>
        </p:nvGrpSpPr>
        <p:grpSpPr>
          <a:xfrm>
            <a:off x="3566544" y="5599108"/>
            <a:ext cx="2151529" cy="1172584"/>
            <a:chOff x="3566544" y="5599108"/>
            <a:chExt cx="2151529" cy="1172584"/>
          </a:xfrm>
        </p:grpSpPr>
        <p:sp>
          <p:nvSpPr>
            <p:cNvPr id="12" name="Ovale 11"/>
            <p:cNvSpPr/>
            <p:nvPr/>
          </p:nvSpPr>
          <p:spPr>
            <a:xfrm>
              <a:off x="3566544" y="5599108"/>
              <a:ext cx="2151529" cy="11725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765029" y="5805624"/>
              <a:ext cx="1786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La Paziente ha</a:t>
              </a:r>
            </a:p>
            <a:p>
              <a:pPr algn="ctr"/>
              <a:r>
                <a:rPr lang="it-IT" dirty="0" smtClean="0"/>
                <a:t>    Bilirubina 1.5 x</a:t>
              </a:r>
              <a:endParaRPr lang="it-IT" dirty="0"/>
            </a:p>
          </p:txBody>
        </p:sp>
        <p:cxnSp>
          <p:nvCxnSpPr>
            <p:cNvPr id="26" name="Connettore 2 25"/>
            <p:cNvCxnSpPr/>
            <p:nvPr/>
          </p:nvCxnSpPr>
          <p:spPr>
            <a:xfrm flipH="1" flipV="1">
              <a:off x="3948056" y="6128789"/>
              <a:ext cx="10758" cy="3231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3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9" y="224297"/>
            <a:ext cx="7067774" cy="6360997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658061" y="2420471"/>
            <a:ext cx="1151068" cy="1108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60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852738"/>
            <a:ext cx="7772400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ja-JP" altLang="it-IT" sz="6000">
                <a:latin typeface="Arial"/>
              </a:rPr>
              <a:t>“</a:t>
            </a:r>
            <a:r>
              <a:rPr lang="it-IT" sz="6000"/>
              <a:t>Evidence do not make decisions. People do</a:t>
            </a:r>
            <a:r>
              <a:rPr lang="ja-JP" altLang="it-IT" sz="6000">
                <a:latin typeface="Arial"/>
              </a:rPr>
              <a:t>”</a:t>
            </a:r>
            <a:endParaRPr lang="it-IT" sz="6000"/>
          </a:p>
        </p:txBody>
      </p:sp>
    </p:spTree>
    <p:extLst>
      <p:ext uri="{BB962C8B-B14F-4D97-AF65-F5344CB8AC3E}">
        <p14:creationId xmlns:p14="http://schemas.microsoft.com/office/powerpoint/2010/main" val="2401747189"/>
      </p:ext>
    </p:ext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vizzera">
  <a:themeElements>
    <a:clrScheme name="1_Svizze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vizzer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Svizze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vizzer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vizzer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vizzer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vizzer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vizzer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vizzer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143</Words>
  <Application>Microsoft Macintosh PowerPoint</Application>
  <PresentationFormat>Presentazione su schermo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7_Svizzera</vt:lpstr>
      <vt:lpstr>Presentazione di PowerPoint</vt:lpstr>
      <vt:lpstr>Presentazione di PowerPoint</vt:lpstr>
      <vt:lpstr>Linee Guida in Oncologia</vt:lpstr>
      <vt:lpstr>Presentazione di PowerPoint</vt:lpstr>
      <vt:lpstr>Presentazione di PowerPoint</vt:lpstr>
      <vt:lpstr>Presentazione di PowerPoint</vt:lpstr>
      <vt:lpstr>“Evidence do not make decisions. People do”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Codignola</dc:creator>
  <cp:lastModifiedBy>piero</cp:lastModifiedBy>
  <cp:revision>16</cp:revision>
  <dcterms:created xsi:type="dcterms:W3CDTF">2015-10-07T16:29:39Z</dcterms:created>
  <dcterms:modified xsi:type="dcterms:W3CDTF">2016-05-24T06:06:15Z</dcterms:modified>
</cp:coreProperties>
</file>