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3" r:id="rId2"/>
    <p:sldMasterId id="2147483685" r:id="rId3"/>
    <p:sldMasterId id="2147483697" r:id="rId4"/>
    <p:sldMasterId id="2147483709" r:id="rId5"/>
    <p:sldMasterId id="2147483721" r:id="rId6"/>
    <p:sldMasterId id="2147483733" r:id="rId7"/>
    <p:sldMasterId id="2147483814" r:id="rId8"/>
  </p:sldMasterIdLst>
  <p:notesMasterIdLst>
    <p:notesMasterId r:id="rId36"/>
  </p:notesMasterIdLst>
  <p:sldIdLst>
    <p:sldId id="256" r:id="rId9"/>
    <p:sldId id="257" r:id="rId10"/>
    <p:sldId id="258" r:id="rId11"/>
    <p:sldId id="259" r:id="rId12"/>
    <p:sldId id="260" r:id="rId13"/>
    <p:sldId id="262" r:id="rId14"/>
    <p:sldId id="261" r:id="rId15"/>
    <p:sldId id="282" r:id="rId16"/>
    <p:sldId id="283" r:id="rId17"/>
    <p:sldId id="284" r:id="rId18"/>
    <p:sldId id="285" r:id="rId19"/>
    <p:sldId id="286" r:id="rId20"/>
    <p:sldId id="263" r:id="rId21"/>
    <p:sldId id="265" r:id="rId22"/>
    <p:sldId id="266" r:id="rId23"/>
    <p:sldId id="264" r:id="rId24"/>
    <p:sldId id="278" r:id="rId25"/>
    <p:sldId id="279" r:id="rId26"/>
    <p:sldId id="280" r:id="rId27"/>
    <p:sldId id="277" r:id="rId28"/>
    <p:sldId id="276" r:id="rId29"/>
    <p:sldId id="275" r:id="rId30"/>
    <p:sldId id="288" r:id="rId31"/>
    <p:sldId id="281" r:id="rId32"/>
    <p:sldId id="273" r:id="rId33"/>
    <p:sldId id="274" r:id="rId34"/>
    <p:sldId id="287" r:id="rId3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/>
    <p:restoredTop sz="94456"/>
  </p:normalViewPr>
  <p:slideViewPr>
    <p:cSldViewPr snapToGrid="0" snapToObjects="1">
      <p:cViewPr varScale="1">
        <p:scale>
          <a:sx n="77" d="100"/>
          <a:sy n="77" d="100"/>
        </p:scale>
        <p:origin x="127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9" Type="http://schemas.openxmlformats.org/officeDocument/2006/relationships/slide" Target="slides/slide1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F1F3D-7CA6-EE45-B402-72F0B4B60718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FC8DE-74FB-7241-88D5-44873BD360E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925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C8DE-74FB-7241-88D5-44873BD360E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076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31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139086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6438" y="333375"/>
            <a:ext cx="1908175" cy="6192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31913" y="333375"/>
            <a:ext cx="5572125" cy="6192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4024760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643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948019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499649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3191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446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904230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48479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8802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23497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89911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822272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897955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850030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6438" y="333375"/>
            <a:ext cx="1908175" cy="6192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31913" y="333375"/>
            <a:ext cx="5572125" cy="6192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106906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3231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4217269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514246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3191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446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982763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104169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554431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805438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955657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824851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579269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340061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6438" y="333375"/>
            <a:ext cx="1908175" cy="6192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31913" y="333375"/>
            <a:ext cx="5572125" cy="6192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652556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3526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441809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0055900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3191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446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5554817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651129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35561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3191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446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0635541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8114596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7687813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4403537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532818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6438" y="333375"/>
            <a:ext cx="1908175" cy="6192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31913" y="333375"/>
            <a:ext cx="5572125" cy="6192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40402638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8337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8799580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7464072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3191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446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6094245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302570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098355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7785982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3869202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6798854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0578004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7084864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6438" y="333375"/>
            <a:ext cx="1908175" cy="6192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31913" y="333375"/>
            <a:ext cx="5572125" cy="6192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8645723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422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1816242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2172019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3191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446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5495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5858347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2606119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359655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9550729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40257562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7868117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1243590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6438" y="333375"/>
            <a:ext cx="1908175" cy="6192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31913" y="333375"/>
            <a:ext cx="5572125" cy="6192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8650970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4797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9780078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071981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4122028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3191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4463" y="1557338"/>
            <a:ext cx="3740150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8866190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2016757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5578303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3499079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6724739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39884198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5614312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056438" y="333375"/>
            <a:ext cx="1908175" cy="6192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31913" y="333375"/>
            <a:ext cx="5572125" cy="6192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10327161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8847141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03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06605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98193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5983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6588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9515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0599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913784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95708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12/12/15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528701"/>
      </p:ext>
    </p:extLst>
  </p:cSld>
  <p:clrMapOvr>
    <a:masterClrMapping/>
  </p:clrMapOvr>
  <p:hf sldNum="0" hd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024"/>
      </p:ext>
    </p:extLst>
  </p:cSld>
  <p:clrMapOvr>
    <a:masterClrMapping/>
  </p:clrMapOvr>
  <p:hf sldNum="0" hd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9684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</p:spTree>
    <p:extLst>
      <p:ext uri="{BB962C8B-B14F-4D97-AF65-F5344CB8AC3E}">
        <p14:creationId xmlns:p14="http://schemas.microsoft.com/office/powerpoint/2010/main" val="296430696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212236"/>
      </p:ext>
    </p:extLst>
  </p:cSld>
  <p:clrMapOvr>
    <a:masterClrMapping/>
  </p:clrMapOvr>
  <p:hf sldNum="0" hd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549401"/>
      </p:ext>
    </p:extLst>
  </p:cSld>
  <p:clrMapOvr>
    <a:masterClrMapping/>
  </p:clrMapOvr>
  <p:hf sldNum="0" hd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69098"/>
      </p:ext>
    </p:extLst>
  </p:cSld>
  <p:clrMapOvr>
    <a:masterClrMapping/>
  </p:clrMapOvr>
  <p:hf sldNum="0" hd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3357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2A00-FD8F-184B-A925-026F923B4A46}" type="datetimeFigureOut">
              <a:rPr lang="it-IT" smtClean="0"/>
              <a:t>12/12/15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DA95A-BA40-4342-93C6-5F54AD7D7AF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579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buFont typeface="Times New Roman" pitchFamily="16" charset="0"/>
              <a:buNone/>
              <a:defRPr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93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5.xml"/><Relationship Id="rId19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33375"/>
            <a:ext cx="76327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</a:t>
            </a:r>
            <a:br>
              <a:rPr lang="it-IT" altLang="it-IT" smtClean="0"/>
            </a:br>
            <a:r>
              <a:rPr lang="it-IT" altLang="it-IT" smtClean="0"/>
              <a:t>testo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557338"/>
            <a:ext cx="7632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484313"/>
            <a:ext cx="11874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800" b="1" smtClean="0">
                <a:solidFill>
                  <a:srgbClr val="000000"/>
                </a:solidFill>
              </a:rPr>
              <a:t>Azienda Sanitaria Locale della Provincia di Brescia</a:t>
            </a: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646863"/>
            <a:ext cx="5529263" cy="21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effectLst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7315200" y="6629400"/>
            <a:ext cx="1622425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900" b="1" smtClean="0">
                <a:solidFill>
                  <a:srgbClr val="000000"/>
                </a:solidFill>
              </a:rPr>
              <a:t>06 FEBBRAIO 2009</a:t>
            </a:r>
          </a:p>
        </p:txBody>
      </p:sp>
    </p:spTree>
    <p:extLst>
      <p:ext uri="{BB962C8B-B14F-4D97-AF65-F5344CB8AC3E}">
        <p14:creationId xmlns:p14="http://schemas.microsoft.com/office/powerpoint/2010/main" val="82043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33375"/>
            <a:ext cx="76327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</a:t>
            </a:r>
            <a:br>
              <a:rPr lang="it-IT" altLang="it-IT" smtClean="0"/>
            </a:br>
            <a:r>
              <a:rPr lang="it-IT" altLang="it-IT" smtClean="0"/>
              <a:t>testo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557338"/>
            <a:ext cx="7632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484313"/>
            <a:ext cx="11874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800" b="1" smtClean="0">
                <a:solidFill>
                  <a:srgbClr val="000000"/>
                </a:solidFill>
              </a:rPr>
              <a:t>Azienda Sanitaria Locale della Provincia di Brescia</a:t>
            </a: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646863"/>
            <a:ext cx="5529263" cy="21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effectLst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7315200" y="6629400"/>
            <a:ext cx="1622425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900" b="1" smtClean="0">
                <a:solidFill>
                  <a:srgbClr val="000000"/>
                </a:solidFill>
              </a:rPr>
              <a:t>06 FEBBRAIO 2009</a:t>
            </a:r>
          </a:p>
        </p:txBody>
      </p:sp>
    </p:spTree>
    <p:extLst>
      <p:ext uri="{BB962C8B-B14F-4D97-AF65-F5344CB8AC3E}">
        <p14:creationId xmlns:p14="http://schemas.microsoft.com/office/powerpoint/2010/main" val="36865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33375"/>
            <a:ext cx="76327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</a:t>
            </a:r>
            <a:br>
              <a:rPr lang="it-IT" altLang="it-IT" smtClean="0"/>
            </a:br>
            <a:r>
              <a:rPr lang="it-IT" altLang="it-IT" smtClean="0"/>
              <a:t>testo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557338"/>
            <a:ext cx="7632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484313"/>
            <a:ext cx="11874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800" b="1" smtClean="0">
                <a:solidFill>
                  <a:srgbClr val="000000"/>
                </a:solidFill>
              </a:rPr>
              <a:t>Azienda Sanitaria Locale della Provincia di Brescia</a:t>
            </a: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646863"/>
            <a:ext cx="5529263" cy="21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effectLst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7315200" y="6629400"/>
            <a:ext cx="1622425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900" b="1" smtClean="0">
                <a:solidFill>
                  <a:srgbClr val="000000"/>
                </a:solidFill>
              </a:rPr>
              <a:t>06 FEBBRAIO 2009</a:t>
            </a:r>
          </a:p>
        </p:txBody>
      </p:sp>
    </p:spTree>
    <p:extLst>
      <p:ext uri="{BB962C8B-B14F-4D97-AF65-F5344CB8AC3E}">
        <p14:creationId xmlns:p14="http://schemas.microsoft.com/office/powerpoint/2010/main" val="190161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33375"/>
            <a:ext cx="76327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</a:t>
            </a:r>
            <a:br>
              <a:rPr lang="it-IT" altLang="it-IT" smtClean="0"/>
            </a:br>
            <a:r>
              <a:rPr lang="it-IT" altLang="it-IT" smtClean="0"/>
              <a:t>testo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557338"/>
            <a:ext cx="7632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484313"/>
            <a:ext cx="11874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800" b="1" smtClean="0">
                <a:solidFill>
                  <a:srgbClr val="000000"/>
                </a:solidFill>
              </a:rPr>
              <a:t>Azienda Sanitaria Locale della Provincia di Brescia</a:t>
            </a: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646863"/>
            <a:ext cx="5529263" cy="21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effectLst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7315200" y="6629400"/>
            <a:ext cx="1622425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900" b="1" smtClean="0">
                <a:solidFill>
                  <a:srgbClr val="000000"/>
                </a:solidFill>
              </a:rPr>
              <a:t>06 FEBBRAIO 2009</a:t>
            </a:r>
          </a:p>
        </p:txBody>
      </p:sp>
    </p:spTree>
    <p:extLst>
      <p:ext uri="{BB962C8B-B14F-4D97-AF65-F5344CB8AC3E}">
        <p14:creationId xmlns:p14="http://schemas.microsoft.com/office/powerpoint/2010/main" val="19566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33375"/>
            <a:ext cx="76327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</a:t>
            </a:r>
            <a:br>
              <a:rPr lang="it-IT" altLang="it-IT" smtClean="0"/>
            </a:br>
            <a:r>
              <a:rPr lang="it-IT" altLang="it-IT" smtClean="0"/>
              <a:t>testo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557338"/>
            <a:ext cx="7632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484313"/>
            <a:ext cx="11874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800" b="1" smtClean="0">
                <a:solidFill>
                  <a:srgbClr val="000000"/>
                </a:solidFill>
              </a:rPr>
              <a:t>Azienda Sanitaria Locale della Provincia di Brescia</a:t>
            </a: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646863"/>
            <a:ext cx="5529263" cy="21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effectLst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7315200" y="6629400"/>
            <a:ext cx="1622425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900" b="1" smtClean="0">
                <a:solidFill>
                  <a:srgbClr val="000000"/>
                </a:solidFill>
              </a:rPr>
              <a:t>06 FEBBRAIO 2009</a:t>
            </a:r>
          </a:p>
        </p:txBody>
      </p:sp>
    </p:spTree>
    <p:extLst>
      <p:ext uri="{BB962C8B-B14F-4D97-AF65-F5344CB8AC3E}">
        <p14:creationId xmlns:p14="http://schemas.microsoft.com/office/powerpoint/2010/main" val="238869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33375"/>
            <a:ext cx="76327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</a:t>
            </a:r>
            <a:br>
              <a:rPr lang="it-IT" altLang="it-IT" smtClean="0"/>
            </a:br>
            <a:r>
              <a:rPr lang="it-IT" altLang="it-IT" smtClean="0"/>
              <a:t>testo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557338"/>
            <a:ext cx="7632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484313"/>
            <a:ext cx="11874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800" b="1" smtClean="0">
                <a:solidFill>
                  <a:srgbClr val="000000"/>
                </a:solidFill>
              </a:rPr>
              <a:t>Azienda Sanitaria Locale della Provincia di Brescia</a:t>
            </a: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646863"/>
            <a:ext cx="5529263" cy="21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effectLst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7315200" y="6629400"/>
            <a:ext cx="1622425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900" b="1" smtClean="0">
                <a:solidFill>
                  <a:srgbClr val="000000"/>
                </a:solidFill>
              </a:rPr>
              <a:t>06 FEBBRAIO 2009</a:t>
            </a:r>
          </a:p>
        </p:txBody>
      </p:sp>
    </p:spTree>
    <p:extLst>
      <p:ext uri="{BB962C8B-B14F-4D97-AF65-F5344CB8AC3E}">
        <p14:creationId xmlns:p14="http://schemas.microsoft.com/office/powerpoint/2010/main" val="83338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333375"/>
            <a:ext cx="76327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</a:t>
            </a:r>
            <a:br>
              <a:rPr lang="it-IT" altLang="it-IT" smtClean="0"/>
            </a:br>
            <a:r>
              <a:rPr lang="it-IT" altLang="it-IT" smtClean="0"/>
              <a:t>testo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557338"/>
            <a:ext cx="7632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1484313"/>
            <a:ext cx="118745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800" b="1" smtClean="0">
                <a:solidFill>
                  <a:srgbClr val="000000"/>
                </a:solidFill>
              </a:rPr>
              <a:t>Azienda Sanitaria Locale della Provincia di Brescia</a:t>
            </a:r>
            <a:endParaRPr lang="it-IT" altLang="it-IT" sz="800" smtClean="0">
              <a:solidFill>
                <a:srgbClr val="000000"/>
              </a:solidFill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03350" y="6646863"/>
            <a:ext cx="5529263" cy="21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tx1"/>
                </a:solidFill>
                <a:effectLst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1038" name="Rectangle 14"/>
          <p:cNvSpPr>
            <a:spLocks noChangeArrowheads="1"/>
          </p:cNvSpPr>
          <p:nvPr userDrawn="1"/>
        </p:nvSpPr>
        <p:spPr bwMode="auto">
          <a:xfrm>
            <a:off x="7315200" y="6629400"/>
            <a:ext cx="1622425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900" b="1" smtClean="0">
                <a:solidFill>
                  <a:srgbClr val="000000"/>
                </a:solidFill>
              </a:rPr>
              <a:t>06 FEBBRAIO 2009</a:t>
            </a:r>
          </a:p>
        </p:txBody>
      </p:sp>
    </p:spTree>
    <p:extLst>
      <p:ext uri="{BB962C8B-B14F-4D97-AF65-F5344CB8AC3E}">
        <p14:creationId xmlns:p14="http://schemas.microsoft.com/office/powerpoint/2010/main" val="317825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C7780F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00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smtClean="0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9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10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861857" y="2785319"/>
            <a:ext cx="9662957" cy="1287363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latin typeface="Arial"/>
                <a:cs typeface="Arial"/>
              </a:rPr>
              <a:t>DALLA TEORIA </a:t>
            </a:r>
            <a:r>
              <a:rPr lang="is-IS" b="1" dirty="0" smtClean="0">
                <a:latin typeface="Arial"/>
                <a:cs typeface="Arial"/>
              </a:rPr>
              <a:t>…</a:t>
            </a:r>
            <a:br>
              <a:rPr lang="is-IS" b="1" dirty="0" smtClean="0">
                <a:latin typeface="Arial"/>
                <a:cs typeface="Arial"/>
              </a:rPr>
            </a:br>
            <a:r>
              <a:rPr lang="is-IS" b="1" dirty="0" smtClean="0">
                <a:latin typeface="Arial"/>
                <a:cs typeface="Arial"/>
              </a:rPr>
              <a:t>                            ALLA TRINCEA</a:t>
            </a:r>
            <a:endParaRPr lang="it-IT" b="1" dirty="0">
              <a:latin typeface="Arial"/>
              <a:cs typeface="Arial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555178" y="5818909"/>
            <a:ext cx="2766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Dr. Grazia </a:t>
            </a:r>
            <a:r>
              <a:rPr lang="it-IT" dirty="0" err="1" smtClean="0"/>
              <a:t>Rinaldis</a:t>
            </a:r>
            <a:endParaRPr lang="it-IT" dirty="0" smtClean="0"/>
          </a:p>
          <a:p>
            <a:r>
              <a:rPr lang="it-IT" sz="1400" dirty="0" smtClean="0"/>
              <a:t>MMG </a:t>
            </a:r>
            <a:r>
              <a:rPr lang="it-IT" sz="1400" dirty="0" err="1" smtClean="0"/>
              <a:t>Simg</a:t>
            </a:r>
            <a:endParaRPr lang="it-IT" sz="1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657600" y="5818909"/>
            <a:ext cx="255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          Brescia 12.12.2015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239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P. Lora Aprile - Ordine Medici 2014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355-6EBD-4A6C-9CD8-DA320D9F0786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033" y="166254"/>
            <a:ext cx="7597239" cy="571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529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P. Lora Aprile - Ordine Medici 2014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355-6EBD-4A6C-9CD8-DA320D9F0786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7840" r="2257" b="6520"/>
          <a:stretch>
            <a:fillRect/>
          </a:stretch>
        </p:blipFill>
        <p:spPr bwMode="auto">
          <a:xfrm>
            <a:off x="1204077" y="463137"/>
            <a:ext cx="7691710" cy="5391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362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P. Lora Aprile - Ordine Medici 2014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355-6EBD-4A6C-9CD8-DA320D9F0786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893" t="7812" r="1786" b="7366"/>
          <a:stretch>
            <a:fillRect/>
          </a:stretch>
        </p:blipFill>
        <p:spPr bwMode="auto">
          <a:xfrm>
            <a:off x="1517902" y="700644"/>
            <a:ext cx="7168898" cy="499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138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62238"/>
            <a:ext cx="8229600" cy="1143000"/>
          </a:xfrm>
        </p:spPr>
        <p:txBody>
          <a:bodyPr/>
          <a:lstStyle/>
          <a:p>
            <a:r>
              <a:rPr lang="it-IT" b="1" dirty="0" smtClean="0"/>
              <a:t>Quale “rete” di servizi attivare ?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7219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828"/>
            <a:ext cx="8040407" cy="861738"/>
          </a:xfrm>
        </p:spPr>
        <p:txBody>
          <a:bodyPr/>
          <a:lstStyle/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FF0000"/>
                </a:solidFill>
              </a:rPr>
              <a:t>Brescia che cosa offre ?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39735" y="1176752"/>
            <a:ext cx="8229600" cy="568124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v"/>
            </a:pPr>
            <a:r>
              <a:rPr lang="it-IT" dirty="0" smtClean="0"/>
              <a:t> Servizio di Cure Palliative Specialistiche </a:t>
            </a:r>
            <a:br>
              <a:rPr lang="it-IT" dirty="0" smtClean="0"/>
            </a:br>
            <a:r>
              <a:rPr lang="it-IT" dirty="0" smtClean="0"/>
              <a:t>  erogato dalla Domus </a:t>
            </a:r>
            <a:r>
              <a:rPr lang="it-IT" dirty="0" err="1" smtClean="0"/>
              <a:t>Salutis</a:t>
            </a:r>
            <a:r>
              <a:rPr lang="it-IT" dirty="0" smtClean="0"/>
              <a:t> (dr </a:t>
            </a:r>
            <a:r>
              <a:rPr lang="it-IT" dirty="0" err="1" smtClean="0"/>
              <a:t>Zaninetta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r>
              <a:rPr lang="it-IT" dirty="0" smtClean="0"/>
              <a:t>       con una disponibilità 24 h su 24 h </a:t>
            </a:r>
          </a:p>
          <a:p>
            <a:pPr marL="0" indent="0">
              <a:buNone/>
            </a:pPr>
            <a:endParaRPr lang="it-IT" dirty="0" smtClean="0"/>
          </a:p>
          <a:p>
            <a:pPr>
              <a:buFont typeface="Wingdings" charset="2"/>
              <a:buChar char="v"/>
            </a:pPr>
            <a:r>
              <a:rPr lang="it-IT" dirty="0"/>
              <a:t> L</a:t>
            </a:r>
            <a:r>
              <a:rPr lang="it-IT" dirty="0" smtClean="0"/>
              <a:t>a Continuità Assistenziale con 6 medici </a:t>
            </a:r>
            <a:br>
              <a:rPr lang="it-IT" dirty="0" smtClean="0"/>
            </a:br>
            <a:r>
              <a:rPr lang="it-IT" dirty="0" smtClean="0"/>
              <a:t>  formati ad hoc e dedicati alle cure palliative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(progetto fallito per carenze organizzative)</a:t>
            </a:r>
          </a:p>
          <a:p>
            <a:pPr marL="0" indent="0">
              <a:buNone/>
            </a:pPr>
            <a:endParaRPr lang="it-IT" dirty="0" smtClean="0"/>
          </a:p>
          <a:p>
            <a:pPr>
              <a:buFont typeface="Wingdings" charset="2"/>
              <a:buChar char="v"/>
            </a:pPr>
            <a:r>
              <a:rPr lang="it-IT" dirty="0"/>
              <a:t> </a:t>
            </a:r>
            <a:r>
              <a:rPr lang="it-IT" dirty="0" smtClean="0"/>
              <a:t>“In fieri” la figura di un MMG con particolare    </a:t>
            </a:r>
            <a:br>
              <a:rPr lang="it-IT" dirty="0" smtClean="0"/>
            </a:br>
            <a:r>
              <a:rPr lang="it-IT" dirty="0" smtClean="0"/>
              <a:t>   interesse che sia di riferimento per 1-2 AFT e </a:t>
            </a:r>
            <a:br>
              <a:rPr lang="it-IT" dirty="0" smtClean="0"/>
            </a:br>
            <a:r>
              <a:rPr lang="it-IT" dirty="0" smtClean="0"/>
              <a:t>   una rete integrata di servizi e di persone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(infermiere, assistente sociale , medico di continuità </a:t>
            </a:r>
            <a:br>
              <a:rPr lang="it-IT" dirty="0" smtClean="0"/>
            </a:br>
            <a:r>
              <a:rPr lang="it-IT" dirty="0" smtClean="0"/>
              <a:t>       assistenziale , strumenti condivisi e briefing di </a:t>
            </a:r>
            <a:br>
              <a:rPr lang="it-IT" dirty="0" smtClean="0"/>
            </a:br>
            <a:r>
              <a:rPr lang="it-IT" dirty="0" smtClean="0"/>
              <a:t>       confronto e programmazione)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351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55"/>
          <p:cNvSpPr>
            <a:spLocks noChangeArrowheads="1"/>
          </p:cNvSpPr>
          <p:nvPr/>
        </p:nvSpPr>
        <p:spPr bwMode="auto">
          <a:xfrm>
            <a:off x="1312069" y="257176"/>
            <a:ext cx="2971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algn="ctr"/>
            <a:r>
              <a:rPr lang="it-IT" sz="2000" dirty="0">
                <a:solidFill>
                  <a:srgbClr val="FF0000"/>
                </a:solidFill>
              </a:rPr>
              <a:t>    </a:t>
            </a:r>
            <a:r>
              <a:rPr lang="it-IT" sz="2000" dirty="0" err="1">
                <a:solidFill>
                  <a:srgbClr val="FF0000"/>
                </a:solidFill>
              </a:rPr>
              <a:t>p.l</a:t>
            </a:r>
            <a:r>
              <a:rPr lang="it-IT" sz="2000" dirty="0">
                <a:solidFill>
                  <a:srgbClr val="FF0000"/>
                </a:solidFill>
              </a:rPr>
              <a:t> : UOCP – </a:t>
            </a:r>
            <a:r>
              <a:rPr lang="it-IT" sz="2000" dirty="0" err="1">
                <a:solidFill>
                  <a:srgbClr val="FF0000"/>
                </a:solidFill>
              </a:rPr>
              <a:t>Hospice</a:t>
            </a:r>
            <a:r>
              <a:rPr lang="it-IT" sz="2000" dirty="0">
                <a:solidFill>
                  <a:srgbClr val="FF0000"/>
                </a:solidFill>
              </a:rPr>
              <a:t> sanitari:</a:t>
            </a:r>
          </a:p>
        </p:txBody>
      </p:sp>
      <p:sp>
        <p:nvSpPr>
          <p:cNvPr id="48131" name="Rectangle 156"/>
          <p:cNvSpPr>
            <a:spLocks noChangeArrowheads="1"/>
          </p:cNvSpPr>
          <p:nvPr/>
        </p:nvSpPr>
        <p:spPr bwMode="auto">
          <a:xfrm>
            <a:off x="1312069" y="2576946"/>
            <a:ext cx="4296301" cy="475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algn="ctr"/>
            <a:r>
              <a:rPr lang="it-IT" sz="2000" dirty="0" err="1" smtClean="0">
                <a:solidFill>
                  <a:srgbClr val="FF0000"/>
                </a:solidFill>
              </a:rPr>
              <a:t>p.l</a:t>
            </a:r>
            <a:r>
              <a:rPr lang="it-IT" sz="2000" dirty="0">
                <a:solidFill>
                  <a:srgbClr val="FF0000"/>
                </a:solidFill>
              </a:rPr>
              <a:t>: </a:t>
            </a:r>
            <a:r>
              <a:rPr lang="it-IT" sz="2000" dirty="0" err="1">
                <a:solidFill>
                  <a:srgbClr val="FF0000"/>
                </a:solidFill>
              </a:rPr>
              <a:t>Hospice</a:t>
            </a:r>
            <a:r>
              <a:rPr lang="it-IT" sz="2000" dirty="0">
                <a:solidFill>
                  <a:srgbClr val="FF0000"/>
                </a:solidFill>
              </a:rPr>
              <a:t> residenziali socio-sanitari:</a:t>
            </a:r>
          </a:p>
        </p:txBody>
      </p:sp>
      <p:sp>
        <p:nvSpPr>
          <p:cNvPr id="48132" name="Text Box 158"/>
          <p:cNvSpPr txBox="1">
            <a:spLocks noChangeArrowheads="1"/>
          </p:cNvSpPr>
          <p:nvPr/>
        </p:nvSpPr>
        <p:spPr bwMode="auto">
          <a:xfrm>
            <a:off x="1178873" y="1019796"/>
            <a:ext cx="77771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87313" indent="-87313" eaLnBrk="0" hangingPunct="0"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 hangingPunct="1">
              <a:buFont typeface="Wingdings" charset="0"/>
              <a:buChar char="ü"/>
            </a:pPr>
            <a:r>
              <a:rPr lang="it-IT" sz="1900" b="1">
                <a:solidFill>
                  <a:srgbClr val="0070C0"/>
                </a:solidFill>
              </a:rPr>
              <a:t> DOMUS  SALUTIS                                                n. </a:t>
            </a:r>
            <a:r>
              <a:rPr lang="it-IT" sz="1900" b="1" dirty="0">
                <a:solidFill>
                  <a:srgbClr val="0070C0"/>
                </a:solidFill>
              </a:rPr>
              <a:t>posti 29+2</a:t>
            </a:r>
          </a:p>
          <a:p>
            <a:pPr eaLnBrk="1" hangingPunct="1">
              <a:buFont typeface="Wingdings" charset="0"/>
              <a:buChar char="ü"/>
            </a:pPr>
            <a:r>
              <a:rPr lang="it-IT" sz="1900" b="1" dirty="0">
                <a:solidFill>
                  <a:srgbClr val="0070C0"/>
                </a:solidFill>
              </a:rPr>
              <a:t> Ospedale di Chiari   presidio ORZINUOVI         n. posti 15+1</a:t>
            </a:r>
          </a:p>
          <a:p>
            <a:pPr eaLnBrk="1" hangingPunct="1">
              <a:buFont typeface="Wingdings" charset="0"/>
              <a:buChar char="ü"/>
            </a:pPr>
            <a:r>
              <a:rPr lang="it-IT" sz="1900" b="1" dirty="0">
                <a:solidFill>
                  <a:srgbClr val="0070C0"/>
                </a:solidFill>
              </a:rPr>
              <a:t> Ospedale di Desenzano presidio GAVARDO    n. posti 10</a:t>
            </a:r>
          </a:p>
        </p:txBody>
      </p:sp>
      <p:sp>
        <p:nvSpPr>
          <p:cNvPr id="163999" name="Text Box 159"/>
          <p:cNvSpPr txBox="1">
            <a:spLocks noChangeArrowheads="1"/>
          </p:cNvSpPr>
          <p:nvPr/>
        </p:nvSpPr>
        <p:spPr bwMode="auto">
          <a:xfrm>
            <a:off x="1193965" y="3312491"/>
            <a:ext cx="7920038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 RICHIEDEI                  </a:t>
            </a:r>
            <a:r>
              <a:rPr lang="it-IT" sz="1900" b="1" dirty="0" smtClean="0">
                <a:solidFill>
                  <a:srgbClr val="0070C0"/>
                </a:solidFill>
                <a:ea typeface="Microsoft YaHei" charset="-122"/>
                <a:cs typeface="+mn-cs"/>
              </a:rPr>
              <a:t>     n</a:t>
            </a: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. posti  </a:t>
            </a:r>
            <a:r>
              <a:rPr lang="it-IT" sz="1000" b="1" dirty="0">
                <a:solidFill>
                  <a:srgbClr val="0070C0"/>
                </a:solidFill>
                <a:ea typeface="Microsoft YaHei" charset="-122"/>
                <a:cs typeface="+mn-cs"/>
              </a:rPr>
              <a:t>   </a:t>
            </a: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8 </a:t>
            </a:r>
            <a:endParaRPr lang="it-IT" sz="19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ea typeface="Microsoft YaHei" charset="-122"/>
              <a:cs typeface="+mn-cs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 NOZZA d/VESTONE  n. posti    8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 PONTEVICO               </a:t>
            </a:r>
            <a:r>
              <a:rPr lang="it-IT" sz="1900" b="1" dirty="0" smtClean="0">
                <a:solidFill>
                  <a:srgbClr val="0070C0"/>
                </a:solidFill>
                <a:ea typeface="Microsoft YaHei" charset="-122"/>
                <a:cs typeface="+mn-cs"/>
              </a:rPr>
              <a:t>   n</a:t>
            </a: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. posti </a:t>
            </a:r>
            <a:r>
              <a:rPr lang="it-IT" sz="900" b="1" dirty="0">
                <a:solidFill>
                  <a:srgbClr val="0070C0"/>
                </a:solidFill>
                <a:ea typeface="Microsoft YaHei" charset="-122"/>
                <a:cs typeface="+mn-cs"/>
              </a:rPr>
              <a:t> </a:t>
            </a: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18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 LONATO                     </a:t>
            </a:r>
            <a:r>
              <a:rPr lang="it-IT" sz="1900" b="1" dirty="0" smtClean="0">
                <a:solidFill>
                  <a:srgbClr val="0070C0"/>
                </a:solidFill>
                <a:ea typeface="Microsoft YaHei" charset="-122"/>
                <a:cs typeface="+mn-cs"/>
              </a:rPr>
              <a:t>     n</a:t>
            </a:r>
            <a:r>
              <a:rPr lang="it-IT" sz="1900" b="1" dirty="0">
                <a:solidFill>
                  <a:srgbClr val="0070C0"/>
                </a:solidFill>
                <a:ea typeface="Microsoft YaHei" charset="-122"/>
                <a:cs typeface="+mn-cs"/>
              </a:rPr>
              <a:t>. posti   </a:t>
            </a:r>
            <a:r>
              <a:rPr lang="it-IT" sz="1200" b="1" dirty="0">
                <a:solidFill>
                  <a:srgbClr val="0070C0"/>
                </a:solidFill>
                <a:ea typeface="Microsoft YaHei" charset="-122"/>
                <a:cs typeface="+mn-cs"/>
              </a:rPr>
              <a:t> </a:t>
            </a:r>
            <a:r>
              <a:rPr lang="it-IT" sz="2000" b="1" dirty="0">
                <a:solidFill>
                  <a:srgbClr val="0070C0"/>
                </a:solidFill>
                <a:ea typeface="Microsoft YaHei" charset="-122"/>
                <a:cs typeface="+mn-cs"/>
              </a:rPr>
              <a:t>8 </a:t>
            </a:r>
            <a:r>
              <a:rPr lang="it-IT" b="1" dirty="0">
                <a:solidFill>
                  <a:srgbClr val="0070C0"/>
                </a:solidFill>
                <a:ea typeface="Microsoft YaHei" charset="-122"/>
                <a:cs typeface="+mn-cs"/>
              </a:rPr>
              <a:t>(6 a contratto)</a:t>
            </a:r>
            <a:endParaRPr lang="it-IT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ea typeface="Microsoft YaHei" charset="-122"/>
              <a:cs typeface="+mn-cs"/>
            </a:endParaRPr>
          </a:p>
        </p:txBody>
      </p:sp>
      <p:sp>
        <p:nvSpPr>
          <p:cNvPr id="48134" name="Rectangle 161"/>
          <p:cNvSpPr>
            <a:spLocks noChangeArrowheads="1"/>
          </p:cNvSpPr>
          <p:nvPr/>
        </p:nvSpPr>
        <p:spPr bwMode="auto">
          <a:xfrm>
            <a:off x="1312069" y="5025387"/>
            <a:ext cx="3505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algn="ctr"/>
            <a:r>
              <a:rPr lang="it-IT" sz="2000">
                <a:solidFill>
                  <a:srgbClr val="FF0000"/>
                </a:solidFill>
              </a:rPr>
              <a:t>Ospedalizzazione domiciliare:</a:t>
            </a:r>
          </a:p>
        </p:txBody>
      </p:sp>
      <p:sp>
        <p:nvSpPr>
          <p:cNvPr id="48135" name="Text Box 162"/>
          <p:cNvSpPr txBox="1">
            <a:spLocks noChangeArrowheads="1"/>
          </p:cNvSpPr>
          <p:nvPr/>
        </p:nvSpPr>
        <p:spPr bwMode="auto">
          <a:xfrm>
            <a:off x="5608370" y="4989010"/>
            <a:ext cx="2362200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lang="it-IT" sz="1900" b="1" dirty="0">
                <a:solidFill>
                  <a:srgbClr val="00B050"/>
                </a:solidFill>
              </a:rPr>
              <a:t>DOMUS SALUTIS</a:t>
            </a:r>
          </a:p>
          <a:p>
            <a:r>
              <a:rPr lang="it-IT" sz="1900" b="1" dirty="0">
                <a:solidFill>
                  <a:srgbClr val="00B050"/>
                </a:solidFill>
              </a:rPr>
              <a:t>ORZINUOVI</a:t>
            </a:r>
          </a:p>
          <a:p>
            <a:r>
              <a:rPr lang="it-IT" sz="1900" b="1" dirty="0">
                <a:solidFill>
                  <a:srgbClr val="00B050"/>
                </a:solidFill>
              </a:rPr>
              <a:t>GAVARDO</a:t>
            </a:r>
          </a:p>
          <a:p>
            <a:r>
              <a:rPr lang="it-IT" sz="1900" b="1" dirty="0">
                <a:solidFill>
                  <a:srgbClr val="00B050"/>
                </a:solidFill>
              </a:rPr>
              <a:t>Chiari ?</a:t>
            </a:r>
          </a:p>
        </p:txBody>
      </p:sp>
    </p:spTree>
    <p:extLst>
      <p:ext uri="{BB962C8B-B14F-4D97-AF65-F5344CB8AC3E}">
        <p14:creationId xmlns:p14="http://schemas.microsoft.com/office/powerpoint/2010/main" val="360214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49142" y="2541596"/>
            <a:ext cx="6622691" cy="1615913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L’indicatore hard </a:t>
            </a:r>
            <a:r>
              <a:rPr lang="it-IT" dirty="0" smtClean="0"/>
              <a:t>del buon funzionamento del sistema è quanti pazienti vengono ricoverati e quanti muoiono a casa o in </a:t>
            </a:r>
            <a:r>
              <a:rPr lang="it-IT" dirty="0" err="1" smtClean="0"/>
              <a:t>hospice</a:t>
            </a:r>
            <a:r>
              <a:rPr lang="it-IT" dirty="0" smtClean="0"/>
              <a:t> grazie ad un adeguato intervento nel percorso della malattia cronica in stato avanzato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010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225288" name="Text Box 8"/>
          <p:cNvSpPr txBox="1">
            <a:spLocks noChangeArrowheads="1"/>
          </p:cNvSpPr>
          <p:nvPr/>
        </p:nvSpPr>
        <p:spPr bwMode="auto">
          <a:xfrm>
            <a:off x="2438400" y="504825"/>
            <a:ext cx="6056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PROGETTO DOMICILIARITÀ</a:t>
            </a: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2243138" y="1814513"/>
            <a:ext cx="5810250" cy="435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Progetto attuativo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della medicina generale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sulla domiciliarità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3200" b="1" i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ASL di Brescia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2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2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Dipartimento Cure Primarie</a:t>
            </a:r>
          </a:p>
        </p:txBody>
      </p:sp>
    </p:spTree>
    <p:extLst>
      <p:ext uri="{BB962C8B-B14F-4D97-AF65-F5344CB8AC3E}">
        <p14:creationId xmlns:p14="http://schemas.microsoft.com/office/powerpoint/2010/main" val="24467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335875" name="Text Box 3"/>
          <p:cNvSpPr txBox="1">
            <a:spLocks noChangeArrowheads="1"/>
          </p:cNvSpPr>
          <p:nvPr/>
        </p:nvSpPr>
        <p:spPr bwMode="auto">
          <a:xfrm>
            <a:off x="2438400" y="504825"/>
            <a:ext cx="6056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PROGETTO DOMICILIARITÀ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1219200" y="2000250"/>
            <a:ext cx="7924800" cy="396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b="1" i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Accordo Aziendale 2008 per le Cure Primarie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- allegato D -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sottoscritto </a:t>
            </a: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in data 29.08.08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tra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l’ASL di Brescia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e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2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le OO.SS. della Medicina Generale</a:t>
            </a:r>
          </a:p>
        </p:txBody>
      </p:sp>
      <p:sp>
        <p:nvSpPr>
          <p:cNvPr id="335877" name="AutoShape 5"/>
          <p:cNvSpPr>
            <a:spLocks noChangeArrowheads="1"/>
          </p:cNvSpPr>
          <p:nvPr/>
        </p:nvSpPr>
        <p:spPr bwMode="auto">
          <a:xfrm>
            <a:off x="2700338" y="1557338"/>
            <a:ext cx="4824412" cy="6477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RIFERIMENTI</a:t>
            </a:r>
            <a:endParaRPr lang="it-IT" altLang="it-IT" sz="3200" b="1" smtClean="0">
              <a:solidFill>
                <a:srgbClr val="5F5F5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874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338946" name="Text Box 2"/>
          <p:cNvSpPr txBox="1">
            <a:spLocks noChangeArrowheads="1"/>
          </p:cNvSpPr>
          <p:nvPr/>
        </p:nvSpPr>
        <p:spPr bwMode="auto">
          <a:xfrm>
            <a:off x="2438400" y="504825"/>
            <a:ext cx="6056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PROGETTO DOMICILIARITÀ</a:t>
            </a:r>
          </a:p>
        </p:txBody>
      </p:sp>
      <p:sp>
        <p:nvSpPr>
          <p:cNvPr id="338947" name="Text Box 3"/>
          <p:cNvSpPr txBox="1">
            <a:spLocks noChangeArrowheads="1"/>
          </p:cNvSpPr>
          <p:nvPr/>
        </p:nvSpPr>
        <p:spPr bwMode="auto">
          <a:xfrm>
            <a:off x="1458913" y="2424113"/>
            <a:ext cx="7196137" cy="381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Paziente e famiglia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2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Times New Roman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Medici Medicina Generale (MMG)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2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Times New Roman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Distretto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con le Unità di Continuità Assistenziale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Multidimensionale distrettuali</a:t>
            </a:r>
            <a:r>
              <a:rPr lang="it-IT" altLang="it-IT" sz="2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 (UCAM)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2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Times New Roman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Medici di Continuità Assistenziale (MCA)</a:t>
            </a:r>
            <a:r>
              <a:rPr lang="it-IT" alt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  </a:t>
            </a:r>
          </a:p>
        </p:txBody>
      </p:sp>
      <p:sp>
        <p:nvSpPr>
          <p:cNvPr id="338950" name="AutoShape 6"/>
          <p:cNvSpPr>
            <a:spLocks noChangeArrowheads="1"/>
          </p:cNvSpPr>
          <p:nvPr/>
        </p:nvSpPr>
        <p:spPr bwMode="auto">
          <a:xfrm>
            <a:off x="2627313" y="1484313"/>
            <a:ext cx="4824412" cy="6477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ATTORI</a:t>
            </a:r>
          </a:p>
        </p:txBody>
      </p:sp>
    </p:spTree>
    <p:extLst>
      <p:ext uri="{BB962C8B-B14F-4D97-AF65-F5344CB8AC3E}">
        <p14:creationId xmlns:p14="http://schemas.microsoft.com/office/powerpoint/2010/main" val="315170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smtClean="0"/>
              <a:t>Ma </a:t>
            </a:r>
            <a:r>
              <a:rPr lang="it-IT" sz="4400" dirty="0" smtClean="0"/>
              <a:t>a domicilio di una paziente come la </a:t>
            </a:r>
          </a:p>
          <a:p>
            <a:pPr marL="0" indent="0" algn="ctr">
              <a:buNone/>
            </a:pPr>
            <a:r>
              <a:rPr lang="it-IT" sz="4400" dirty="0" smtClean="0"/>
              <a:t>sig.ra Giovanna </a:t>
            </a:r>
          </a:p>
          <a:p>
            <a:pPr marL="0" indent="0" algn="ctr">
              <a:buNone/>
            </a:pPr>
            <a:r>
              <a:rPr lang="it-IT" sz="4400" dirty="0" smtClean="0"/>
              <a:t>che cosa posso fare ?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25095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336898" name="Text Box 2"/>
          <p:cNvSpPr txBox="1">
            <a:spLocks noChangeArrowheads="1"/>
          </p:cNvSpPr>
          <p:nvPr/>
        </p:nvSpPr>
        <p:spPr bwMode="auto">
          <a:xfrm>
            <a:off x="2438400" y="504825"/>
            <a:ext cx="6056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PROGETTO DOMICILIARITÀ</a:t>
            </a:r>
          </a:p>
        </p:txBody>
      </p:sp>
      <p:sp>
        <p:nvSpPr>
          <p:cNvPr id="336899" name="Text Box 3"/>
          <p:cNvSpPr txBox="1">
            <a:spLocks noChangeArrowheads="1"/>
          </p:cNvSpPr>
          <p:nvPr/>
        </p:nvSpPr>
        <p:spPr bwMode="auto">
          <a:xfrm>
            <a:off x="1908175" y="4614863"/>
            <a:ext cx="6919913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</a:t>
            </a:r>
            <a:r>
              <a:rPr lang="it-IT" altLang="it-IT" sz="22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valutazione multidimensionale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2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pianificazione dell’assistenza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2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valutazione e verifica dell’assistenza</a:t>
            </a:r>
            <a:endParaRPr lang="it-IT" altLang="it-IT" sz="2200" i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2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verifica periodica dell’adeguatezza del piano di cura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  individuale</a:t>
            </a:r>
            <a:r>
              <a:rPr lang="it-IT" alt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336900" name="Text Box 4"/>
          <p:cNvSpPr txBox="1">
            <a:spLocks noChangeArrowheads="1"/>
          </p:cNvSpPr>
          <p:nvPr/>
        </p:nvSpPr>
        <p:spPr bwMode="auto">
          <a:xfrm>
            <a:off x="1187450" y="2157413"/>
            <a:ext cx="8107363" cy="271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Il MMG è il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responsabile clinico dell’assistenza domiciliare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e, con le UCAM,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rappresenta iI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punto centrale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del sistema delle cure dell’ASL di Brescia,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attraverso la partecipazione alle funzioni di: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336901" name="AutoShape 5"/>
          <p:cNvSpPr>
            <a:spLocks noChangeArrowheads="1"/>
          </p:cNvSpPr>
          <p:nvPr/>
        </p:nvSpPr>
        <p:spPr bwMode="auto">
          <a:xfrm>
            <a:off x="2843213" y="1341438"/>
            <a:ext cx="4824412" cy="6477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RUOLO DEL MMG</a:t>
            </a:r>
          </a:p>
        </p:txBody>
      </p:sp>
    </p:spTree>
    <p:extLst>
      <p:ext uri="{BB962C8B-B14F-4D97-AF65-F5344CB8AC3E}">
        <p14:creationId xmlns:p14="http://schemas.microsoft.com/office/powerpoint/2010/main" val="397895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343042" name="Text Box 2"/>
          <p:cNvSpPr txBox="1">
            <a:spLocks noChangeArrowheads="1"/>
          </p:cNvSpPr>
          <p:nvPr/>
        </p:nvSpPr>
        <p:spPr bwMode="auto">
          <a:xfrm>
            <a:off x="2438400" y="504825"/>
            <a:ext cx="6056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PROGETTO DOMICILIARITÀ</a:t>
            </a:r>
          </a:p>
        </p:txBody>
      </p:sp>
      <p:sp>
        <p:nvSpPr>
          <p:cNvPr id="343043" name="Text Box 3"/>
          <p:cNvSpPr txBox="1">
            <a:spLocks noChangeArrowheads="1"/>
          </p:cNvSpPr>
          <p:nvPr/>
        </p:nvSpPr>
        <p:spPr bwMode="auto">
          <a:xfrm>
            <a:off x="1273175" y="2205038"/>
            <a:ext cx="7620000" cy="449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1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algn="just" defTabSz="914400" fontAlgn="base">
              <a:spcBef>
                <a:spcPct val="50000"/>
              </a:spcBef>
              <a:spcAft>
                <a:spcPct val="50000"/>
              </a:spcAft>
              <a:buFontTx/>
              <a:buAutoNum type="arabicPeriod"/>
            </a:pP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definizione del </a:t>
            </a:r>
            <a:r>
              <a:rPr lang="it-IT" altLang="it-IT" sz="1800" b="1" u="sng" smtClean="0">
                <a:solidFill>
                  <a:srgbClr val="000000"/>
                </a:solidFill>
                <a:latin typeface="Arial" charset="0"/>
                <a:cs typeface="Arial" charset="0"/>
              </a:rPr>
              <a:t>primo ”Piano di cura individuale”</a:t>
            </a: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con partecipazione alla valutazione multidimensionale attraverso l’utilizzo delle </a:t>
            </a: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Arial Unicode MS" pitchFamily="34" charset="-128"/>
              </a:rPr>
              <a:t>“Scheda di valutazione del medico” e “Scheda del medico per l’attivazione dell’UCAM” </a:t>
            </a: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(all. 2) - già in uso da anni - e sottoscrizione del Piano stesso;</a:t>
            </a:r>
            <a:endParaRPr lang="it-IT" altLang="it-IT" sz="1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just" defTabSz="914400" fontAlgn="base">
              <a:spcBef>
                <a:spcPct val="50000"/>
              </a:spcBef>
              <a:spcAft>
                <a:spcPct val="50000"/>
              </a:spcAft>
              <a:buFontTx/>
              <a:buAutoNum type="arabicPeriod"/>
            </a:pP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partecipazione alla singola </a:t>
            </a:r>
            <a:r>
              <a:rPr lang="it-IT" altLang="it-IT" sz="1800" b="1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verifica del ”Piano di cura individuale”,</a:t>
            </a: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se necessario con ri-valutazione, e sottoscrizione di un nuovo Piano;</a:t>
            </a:r>
            <a:endParaRPr lang="it-IT" altLang="it-IT" sz="1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just" defTabSz="914400" fontAlgn="base">
              <a:spcBef>
                <a:spcPct val="50000"/>
              </a:spcBef>
              <a:spcAft>
                <a:spcPct val="50000"/>
              </a:spcAft>
              <a:buFontTx/>
              <a:buAutoNum type="arabicPeriod"/>
            </a:pP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partecipazione, con altri operatori UCAM, agli </a:t>
            </a:r>
            <a:r>
              <a:rPr lang="it-IT" altLang="it-IT" sz="1800" b="1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incontri programmati</a:t>
            </a:r>
            <a:r>
              <a:rPr lang="it-IT" altLang="it-IT" sz="1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presso il Distretto, il domicilio del paziente, l’ospedale o altro presidio sanitario o socio-sanitario.</a:t>
            </a:r>
            <a:endParaRPr lang="it-IT" altLang="it-IT" sz="1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18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343044" name="AutoShape 4"/>
          <p:cNvSpPr>
            <a:spLocks noChangeArrowheads="1"/>
          </p:cNvSpPr>
          <p:nvPr/>
        </p:nvSpPr>
        <p:spPr bwMode="auto">
          <a:xfrm>
            <a:off x="2700338" y="1628775"/>
            <a:ext cx="4824412" cy="6477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ATTIVITÀ DEL MMG</a:t>
            </a:r>
          </a:p>
        </p:txBody>
      </p:sp>
    </p:spTree>
    <p:extLst>
      <p:ext uri="{BB962C8B-B14F-4D97-AF65-F5344CB8AC3E}">
        <p14:creationId xmlns:p14="http://schemas.microsoft.com/office/powerpoint/2010/main" val="8009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347138" name="Text Box 2"/>
          <p:cNvSpPr txBox="1">
            <a:spLocks noChangeArrowheads="1"/>
          </p:cNvSpPr>
          <p:nvPr/>
        </p:nvSpPr>
        <p:spPr bwMode="auto">
          <a:xfrm>
            <a:off x="2438400" y="504825"/>
            <a:ext cx="6056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PROGETTO DOMICILIARITÀ</a:t>
            </a:r>
          </a:p>
        </p:txBody>
      </p:sp>
      <p:sp>
        <p:nvSpPr>
          <p:cNvPr id="347139" name="Text Box 3"/>
          <p:cNvSpPr txBox="1">
            <a:spLocks noChangeArrowheads="1"/>
          </p:cNvSpPr>
          <p:nvPr/>
        </p:nvSpPr>
        <p:spPr bwMode="auto">
          <a:xfrm>
            <a:off x="1371600" y="2117725"/>
            <a:ext cx="7620000" cy="462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Composizione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14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Times New Roman" pitchFamily="18" charset="0"/>
            </a:endParaRP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Medico ASL,  infermiere, assistente sociale (ASL e/o Comunale)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in collaborazione con il MMG/PLS.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Si avvale della consulenza di geriatra, fisiatra, psicologo,</a:t>
            </a:r>
          </a:p>
          <a:p>
            <a:pPr algn="ctr" defTabSz="914400" fontAlgn="base">
              <a:spcBef>
                <a:spcPct val="30000"/>
              </a:spcBef>
              <a:spcAft>
                <a:spcPct val="0"/>
              </a:spcAft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palliatore, altri specialisti.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Times New Roman" pitchFamily="18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Arial Unicode MS" pitchFamily="34" charset="-128"/>
                <a:cs typeface="Times New Roman" pitchFamily="18" charset="0"/>
              </a:rPr>
              <a:t>Ruolo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14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Times New Roman" pitchFamily="18" charset="0"/>
            </a:endParaRPr>
          </a:p>
          <a:p>
            <a:pPr defTabSz="914400" fontAlgn="base">
              <a:spcBef>
                <a:spcPct val="3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 accoglienza della domanda</a:t>
            </a:r>
          </a:p>
          <a:p>
            <a:pPr defTabSz="914400" fontAlgn="base">
              <a:spcBef>
                <a:spcPct val="3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 decodifica dei bisogni reali</a:t>
            </a:r>
          </a:p>
          <a:p>
            <a:pPr defTabSz="914400" fontAlgn="base">
              <a:spcBef>
                <a:spcPct val="3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 facilitazione nell’accesso alla rete dei servizi</a:t>
            </a:r>
          </a:p>
          <a:p>
            <a:pPr defTabSz="914400" fontAlgn="base">
              <a:spcBef>
                <a:spcPct val="3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Arial Unicode MS" pitchFamily="34" charset="-128"/>
                <a:cs typeface="Times New Roman" pitchFamily="18" charset="0"/>
              </a:rPr>
              <a:t> orientamento e counseling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180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47141" name="AutoShape 5"/>
          <p:cNvSpPr>
            <a:spLocks noChangeArrowheads="1"/>
          </p:cNvSpPr>
          <p:nvPr/>
        </p:nvSpPr>
        <p:spPr bwMode="auto">
          <a:xfrm>
            <a:off x="2771775" y="1341438"/>
            <a:ext cx="4824413" cy="6477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UCAM</a:t>
            </a:r>
          </a:p>
        </p:txBody>
      </p:sp>
    </p:spTree>
    <p:extLst>
      <p:ext uri="{BB962C8B-B14F-4D97-AF65-F5344CB8AC3E}">
        <p14:creationId xmlns:p14="http://schemas.microsoft.com/office/powerpoint/2010/main" val="197059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fsc1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5" t="14836" r="11665" b="4100"/>
          <a:stretch/>
        </p:blipFill>
        <p:spPr>
          <a:xfrm>
            <a:off x="1113906" y="295222"/>
            <a:ext cx="7880432" cy="5573563"/>
          </a:xfrm>
        </p:spPr>
      </p:pic>
    </p:spTree>
    <p:extLst>
      <p:ext uri="{BB962C8B-B14F-4D97-AF65-F5344CB8AC3E}">
        <p14:creationId xmlns:p14="http://schemas.microsoft.com/office/powerpoint/2010/main" val="211239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</a:rPr>
              <a:t>DIPARTIMENTO CURE PRIMARIE - Dott. Tarcisio Marinoni</a:t>
            </a:r>
          </a:p>
        </p:txBody>
      </p:sp>
      <p:sp>
        <p:nvSpPr>
          <p:cNvPr id="348162" name="Text Box 2"/>
          <p:cNvSpPr txBox="1">
            <a:spLocks noChangeArrowheads="1"/>
          </p:cNvSpPr>
          <p:nvPr/>
        </p:nvSpPr>
        <p:spPr bwMode="auto">
          <a:xfrm>
            <a:off x="2438400" y="504825"/>
            <a:ext cx="60563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PROGETTO DOMICILIARITÀ</a:t>
            </a:r>
          </a:p>
        </p:txBody>
      </p:sp>
      <p:sp>
        <p:nvSpPr>
          <p:cNvPr id="348163" name="Text Box 3"/>
          <p:cNvSpPr txBox="1">
            <a:spLocks noChangeArrowheads="1"/>
          </p:cNvSpPr>
          <p:nvPr/>
        </p:nvSpPr>
        <p:spPr bwMode="auto">
          <a:xfrm>
            <a:off x="1258888" y="2276475"/>
            <a:ext cx="7620000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2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Sperimentazione e sviluppo di modalità telematiche</a:t>
            </a:r>
            <a:endParaRPr lang="it-IT" altLang="it-IT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Arial Unicode MS" pitchFamily="34" charset="-128"/>
              <a:cs typeface="Times New Roman" pitchFamily="18" charset="0"/>
            </a:endParaRPr>
          </a:p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1000" i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defTabSz="914400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2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… modalità che si adattano, nel tempo …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it-IT" altLang="it-IT" sz="1800" i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just" defTabSz="914400" fontAlgn="base">
              <a:spcBef>
                <a:spcPct val="30000"/>
              </a:spcBef>
              <a:spcAft>
                <a:spcPct val="30000"/>
              </a:spcAft>
            </a:pPr>
            <a:r>
              <a:rPr lang="it-IT" altLang="it-IT" sz="2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E’ in atto la sperimentazione di una modalità telematica di gestione delle comunicazioni previste dal Progetto e di registrazione delle attività ad esso connesse.</a:t>
            </a:r>
          </a:p>
          <a:p>
            <a:pPr algn="just" defTabSz="914400" fontAlgn="base">
              <a:spcBef>
                <a:spcPct val="30000"/>
              </a:spcBef>
              <a:spcAft>
                <a:spcPct val="30000"/>
              </a:spcAft>
            </a:pPr>
            <a:endParaRPr lang="it-IT" altLang="it-IT" sz="12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just" defTabSz="914400" fontAlgn="base">
              <a:spcBef>
                <a:spcPct val="30000"/>
              </a:spcBef>
              <a:spcAft>
                <a:spcPct val="30000"/>
              </a:spcAft>
            </a:pPr>
            <a:r>
              <a:rPr lang="it-IT" altLang="it-IT" sz="2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Sulla base dei risultati della sperimentazione è prevista la  progressiva diffusione a tutte le postazioni di CA con integrazione al SISS non appena il piano di sviluppo regionale lo consentirà.</a:t>
            </a:r>
            <a:endParaRPr lang="it-IT" altLang="it-IT" sz="2200" b="1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348164" name="AutoShape 4"/>
          <p:cNvSpPr>
            <a:spLocks noChangeArrowheads="1"/>
          </p:cNvSpPr>
          <p:nvPr/>
        </p:nvSpPr>
        <p:spPr bwMode="auto">
          <a:xfrm>
            <a:off x="2484438" y="1412875"/>
            <a:ext cx="5329237" cy="647700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99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PROSPETTIVA</a:t>
            </a:r>
          </a:p>
        </p:txBody>
      </p:sp>
    </p:spTree>
    <p:extLst>
      <p:ext uri="{BB962C8B-B14F-4D97-AF65-F5344CB8AC3E}">
        <p14:creationId xmlns:p14="http://schemas.microsoft.com/office/powerpoint/2010/main" val="194818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sc1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10278" r="12500" b="4166"/>
          <a:stretch/>
        </p:blipFill>
        <p:spPr>
          <a:xfrm>
            <a:off x="1175656" y="332509"/>
            <a:ext cx="8185727" cy="573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5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fsc1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6" t="11111" r="14063" b="3334"/>
          <a:stretch/>
        </p:blipFill>
        <p:spPr>
          <a:xfrm>
            <a:off x="1092529" y="356259"/>
            <a:ext cx="7869207" cy="553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3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6507" y="2737263"/>
            <a:ext cx="7704667" cy="1981200"/>
          </a:xfrm>
        </p:spPr>
        <p:txBody>
          <a:bodyPr>
            <a:normAutofit/>
          </a:bodyPr>
          <a:lstStyle/>
          <a:p>
            <a:r>
              <a:rPr lang="it-IT" sz="6000" b="1" i="1" dirty="0" smtClean="0"/>
              <a:t>Grazie !</a:t>
            </a:r>
            <a:endParaRPr lang="it-IT" sz="6000" b="1" i="1" dirty="0"/>
          </a:p>
        </p:txBody>
      </p:sp>
    </p:spTree>
    <p:extLst>
      <p:ext uri="{BB962C8B-B14F-4D97-AF65-F5344CB8AC3E}">
        <p14:creationId xmlns:p14="http://schemas.microsoft.com/office/powerpoint/2010/main" val="77568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2373887" y="120946"/>
            <a:ext cx="9836457" cy="1296692"/>
          </a:xfrm>
        </p:spPr>
        <p:txBody>
          <a:bodyPr/>
          <a:lstStyle/>
          <a:p>
            <a:r>
              <a:rPr lang="it-IT" dirty="0" smtClean="0"/>
              <a:t>             Giovanna anni 78 </a:t>
            </a:r>
            <a:r>
              <a:rPr lang="is-IS" dirty="0" smtClean="0"/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2218" y="1334511"/>
            <a:ext cx="8229600" cy="47085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dirty="0" smtClean="0"/>
              <a:t>A 65 anni </a:t>
            </a:r>
            <a:r>
              <a:rPr lang="it-IT" sz="2400" dirty="0" smtClean="0">
                <a:solidFill>
                  <a:srgbClr val="FF0000"/>
                </a:solidFill>
              </a:rPr>
              <a:t>Diabete Tipo II </a:t>
            </a:r>
            <a:r>
              <a:rPr lang="it-IT" sz="2400" dirty="0" smtClean="0"/>
              <a:t>in discreto equilibrio   </a:t>
            </a:r>
          </a:p>
          <a:p>
            <a:pPr marL="0" indent="0">
              <a:buNone/>
            </a:pPr>
            <a:r>
              <a:rPr lang="it-IT" sz="2400" dirty="0" smtClean="0"/>
              <a:t>                                                                         </a:t>
            </a:r>
          </a:p>
          <a:p>
            <a:pPr marL="0" indent="0">
              <a:buNone/>
            </a:pPr>
            <a:r>
              <a:rPr lang="it-IT" sz="2400" dirty="0" smtClean="0"/>
              <a:t>A 70 anni </a:t>
            </a:r>
            <a:r>
              <a:rPr lang="it-IT" sz="2400" dirty="0" smtClean="0">
                <a:solidFill>
                  <a:srgbClr val="FF0000"/>
                </a:solidFill>
              </a:rPr>
              <a:t>protesi d’anca destra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A 73 </a:t>
            </a:r>
            <a:r>
              <a:rPr lang="it-IT" sz="2400" dirty="0" smtClean="0">
                <a:solidFill>
                  <a:srgbClr val="FF0000"/>
                </a:solidFill>
              </a:rPr>
              <a:t>infarto miocardico acuto</a:t>
            </a:r>
            <a:r>
              <a:rPr lang="it-IT" sz="2400" dirty="0" smtClean="0"/>
              <a:t>, triplice rivascolarizzazione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Un anno fa episodio di </a:t>
            </a:r>
            <a:r>
              <a:rPr lang="it-IT" sz="2400" dirty="0" smtClean="0">
                <a:solidFill>
                  <a:srgbClr val="FF0000"/>
                </a:solidFill>
              </a:rPr>
              <a:t>scompenso cardiaco con edema polmonare      </a:t>
            </a:r>
            <a:r>
              <a:rPr lang="it-IT" sz="2400" dirty="0" smtClean="0"/>
              <a:t> e ricovero in Medicina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Sei mesi fa riscontro di </a:t>
            </a:r>
            <a:r>
              <a:rPr lang="it-IT" sz="2400" dirty="0" smtClean="0">
                <a:solidFill>
                  <a:srgbClr val="FF0000"/>
                </a:solidFill>
              </a:rPr>
              <a:t>FA</a:t>
            </a:r>
            <a:r>
              <a:rPr lang="it-IT" sz="2400" dirty="0" smtClean="0"/>
              <a:t> e dopo ripetuti tentativi di cardioversione    è stata sottoposta a terapia anticoagulante con </a:t>
            </a:r>
            <a:r>
              <a:rPr lang="it-IT" sz="2400" dirty="0" err="1" smtClean="0"/>
              <a:t>Coumadin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73685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617872" y="0"/>
            <a:ext cx="8694171" cy="1043157"/>
          </a:xfrm>
        </p:spPr>
        <p:txBody>
          <a:bodyPr/>
          <a:lstStyle/>
          <a:p>
            <a:r>
              <a:rPr lang="it-IT" dirty="0" smtClean="0"/>
              <a:t>           Giovanna anni 78 </a:t>
            </a:r>
            <a:r>
              <a:rPr lang="is-IS" dirty="0" smtClean="0"/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4717" y="1043157"/>
            <a:ext cx="8229600" cy="647059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2900" dirty="0" smtClean="0"/>
              <a:t>E’ sovrappeso , l’emoglobina </a:t>
            </a:r>
            <a:r>
              <a:rPr lang="it-IT" sz="2900" dirty="0" err="1" smtClean="0"/>
              <a:t>glicata</a:t>
            </a:r>
            <a:r>
              <a:rPr lang="it-IT" sz="2900" dirty="0" smtClean="0"/>
              <a:t> è tra 8 e 9 </a:t>
            </a:r>
            <a:r>
              <a:rPr lang="is-IS" sz="2900" dirty="0" smtClean="0"/>
              <a:t>…</a:t>
            </a:r>
          </a:p>
          <a:p>
            <a:pPr marL="0" indent="0">
              <a:buNone/>
            </a:pPr>
            <a:r>
              <a:rPr lang="it-IT" sz="2900" dirty="0" smtClean="0"/>
              <a:t>I</a:t>
            </a:r>
            <a:r>
              <a:rPr lang="is-IS" sz="2900" dirty="0" smtClean="0"/>
              <a:t>l medico è preoccupato per il progressivo peggioramento della funzione renale</a:t>
            </a:r>
            <a:r>
              <a:rPr lang="it-IT" sz="2900" dirty="0" smtClean="0"/>
              <a:t> , l’ultima </a:t>
            </a:r>
            <a:r>
              <a:rPr lang="it-IT" sz="2900" dirty="0" err="1" smtClean="0"/>
              <a:t>creatininemia</a:t>
            </a:r>
            <a:r>
              <a:rPr lang="it-IT" sz="2900" dirty="0" smtClean="0"/>
              <a:t> è 2,3 mg/dl</a:t>
            </a:r>
          </a:p>
          <a:p>
            <a:pPr marL="0" indent="0">
              <a:buNone/>
            </a:pPr>
            <a:r>
              <a:rPr lang="it-IT" sz="2900" dirty="0" smtClean="0"/>
              <a:t>Negli ultimi 2 mesi la dispnea da sforzo compare anche per sforzi lievi, è aumentata di 3 kg e sono comparsi edemi distali alle gambe più evidenti la sera</a:t>
            </a:r>
          </a:p>
          <a:p>
            <a:pPr marL="0" indent="0">
              <a:buNone/>
            </a:pPr>
            <a:r>
              <a:rPr lang="it-IT" sz="2900" dirty="0" smtClean="0"/>
              <a:t>L’</a:t>
            </a:r>
            <a:r>
              <a:rPr lang="it-IT" sz="2900" dirty="0" err="1" smtClean="0"/>
              <a:t>ecocolordoppler</a:t>
            </a:r>
            <a:r>
              <a:rPr lang="it-IT" sz="2900" dirty="0" smtClean="0"/>
              <a:t> cardiaco recente ha evidenziato una dilatazione dell’atrio di sinistra, disfunzione ventricolare con riduzione della frazione di eiezione (30%)</a:t>
            </a:r>
          </a:p>
          <a:p>
            <a:pPr marL="0" indent="0">
              <a:buNone/>
            </a:pPr>
            <a:endParaRPr lang="it-IT" sz="2900" dirty="0"/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sz="2900" dirty="0" smtClean="0"/>
              <a:t>Terapia : </a:t>
            </a:r>
            <a:endParaRPr lang="it-IT" sz="29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it-IT" sz="2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Losartan</a:t>
            </a:r>
            <a:r>
              <a:rPr kumimoji="0" lang="it-IT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50 mg 1c al mattino, 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Bisoprololo</a:t>
            </a:r>
            <a:r>
              <a:rPr kumimoji="0" lang="it-IT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2,5 mg 1c alla sera, 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Furosemide</a:t>
            </a:r>
            <a:r>
              <a:rPr kumimoji="0" lang="it-IT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25 mg 1c x 2 ore 8 e ore 15, 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Cardioaspirin</a:t>
            </a:r>
            <a:r>
              <a:rPr kumimoji="0" lang="it-IT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100 mg 1c. dopo pranzo, 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Atorvastatina</a:t>
            </a:r>
            <a:r>
              <a:rPr kumimoji="0" lang="it-IT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40 mg 1c. alla sera, 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Solosa</a:t>
            </a:r>
            <a:r>
              <a:rPr kumimoji="0" lang="it-IT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4 mg 1c. a pranzo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it-IT" sz="29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sz="2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Il cardiologo aggiunge :</a:t>
            </a:r>
            <a:endParaRPr lang="it-IT" sz="29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it-IT" sz="2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9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Luvion</a:t>
            </a:r>
            <a:r>
              <a:rPr lang="it-IT" sz="29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50 1 ore 10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it-IT" sz="2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Eskim</a:t>
            </a:r>
            <a:r>
              <a:rPr kumimoji="0" lang="it-IT" sz="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1x2 ore 12 e 20</a:t>
            </a:r>
          </a:p>
          <a:p>
            <a:pPr marL="0" lvl="0" indent="0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kumimoji="0" lang="it-IT" sz="2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it-IT" sz="2900" dirty="0" smtClean="0"/>
          </a:p>
          <a:p>
            <a:endParaRPr lang="it-IT" sz="2900" dirty="0" smtClean="0"/>
          </a:p>
          <a:p>
            <a:pPr marL="0" indent="0">
              <a:buNone/>
            </a:pPr>
            <a:r>
              <a:rPr lang="it-IT" sz="2900" dirty="0" smtClean="0"/>
              <a:t> 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8384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0016" y="0"/>
            <a:ext cx="5428187" cy="1143000"/>
          </a:xfrm>
        </p:spPr>
        <p:txBody>
          <a:bodyPr/>
          <a:lstStyle/>
          <a:p>
            <a:r>
              <a:rPr lang="it-IT" dirty="0" smtClean="0"/>
              <a:t>Giovanna anni 78 </a:t>
            </a:r>
            <a:r>
              <a:rPr lang="is-IS" dirty="0" smtClean="0"/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26414" y="1537673"/>
            <a:ext cx="8086958" cy="48259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dirty="0" smtClean="0"/>
              <a:t>Il medico viene chiamato da Giovanna per una visita , da tempo non riesce ad andare in ambulatorio, e si sente dire :</a:t>
            </a:r>
          </a:p>
          <a:p>
            <a:pPr marL="0" indent="0">
              <a:buNone/>
            </a:pP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</a:rPr>
              <a:t>“ Dottore non ho più forza </a:t>
            </a:r>
            <a:r>
              <a:rPr lang="is-IS" sz="2400" i="1" dirty="0" smtClean="0">
                <a:solidFill>
                  <a:schemeClr val="accent1">
                    <a:lumMod val="75000"/>
                  </a:schemeClr>
                </a:solidFill>
              </a:rPr>
              <a:t>… pensi che solo andare dalla poltrona dove mi vede al bagno mi viene il mancafiato ...”</a:t>
            </a:r>
          </a:p>
          <a:p>
            <a:pPr marL="0" indent="0">
              <a:buNone/>
            </a:pPr>
            <a:endParaRPr lang="is-I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s-IS" sz="2400" dirty="0" smtClean="0"/>
              <a:t>Alla visita rileva in posizione seduta  P.A. 100/60 mmHg che in ortostatismo si riduce a 90/50 con Fc 98 /m’ (aritmia totale da F.A.) e po2 in aria 90% </a:t>
            </a:r>
          </a:p>
          <a:p>
            <a:pPr marL="0" indent="0">
              <a:buNone/>
            </a:pPr>
            <a:endParaRPr lang="is-IS" sz="2400" dirty="0"/>
          </a:p>
          <a:p>
            <a:pPr marL="0" indent="0">
              <a:buNone/>
            </a:pPr>
            <a:r>
              <a:rPr lang="it-IT" sz="2400" dirty="0" smtClean="0"/>
              <a:t>Giovanna vive con il marito che da circa 1 anno presenta sintomi di deterioramento cognitivo, hanno un aiuto domestico in casa una volta la settimana e il supporto di una figlia di 50 anni che vive però con la famiglia in un paese a 50 km di distanza </a:t>
            </a:r>
          </a:p>
          <a:p>
            <a:pPr marL="0" indent="0">
              <a:buNone/>
            </a:pPr>
            <a:endParaRPr lang="is-IS" sz="2400" dirty="0" smtClean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62930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76866" y="100116"/>
            <a:ext cx="7704667" cy="1981200"/>
          </a:xfrm>
        </p:spPr>
        <p:txBody>
          <a:bodyPr>
            <a:normAutofit/>
          </a:bodyPr>
          <a:lstStyle/>
          <a:p>
            <a:r>
              <a:rPr lang="it-IT" b="1" dirty="0" smtClean="0"/>
              <a:t>Come riformulare gli obiettivi 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72558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v"/>
            </a:pPr>
            <a:r>
              <a:rPr lang="it-IT" sz="2400" dirty="0" smtClean="0">
                <a:solidFill>
                  <a:srgbClr val="FF0000"/>
                </a:solidFill>
              </a:rPr>
              <a:t>Valutazione dei bisogni </a:t>
            </a:r>
            <a:r>
              <a:rPr lang="it-IT" sz="2400" dirty="0" smtClean="0"/>
              <a:t>: clinici , funzionali, cognitivi e di    </a:t>
            </a:r>
            <a:br>
              <a:rPr lang="it-IT" sz="2400" dirty="0" smtClean="0"/>
            </a:br>
            <a:r>
              <a:rPr lang="it-IT" sz="2400" dirty="0" smtClean="0"/>
              <a:t>                                                     </a:t>
            </a:r>
            <a:r>
              <a:rPr lang="it-IT" sz="2400" dirty="0" err="1" smtClean="0"/>
              <a:t>setting</a:t>
            </a:r>
            <a:r>
              <a:rPr lang="it-IT" sz="2400" dirty="0" smtClean="0"/>
              <a:t> assistenziale e delle risorse 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smtClean="0"/>
              <a:t>                                                         economiche</a:t>
            </a:r>
          </a:p>
          <a:p>
            <a:pPr marL="0" indent="0">
              <a:buNone/>
            </a:pPr>
            <a:endParaRPr lang="it-IT" sz="2400" dirty="0"/>
          </a:p>
          <a:p>
            <a:pPr>
              <a:buFont typeface="Wingdings" charset="2"/>
              <a:buChar char="v"/>
            </a:pPr>
            <a:r>
              <a:rPr lang="it-IT" sz="2400" dirty="0" smtClean="0">
                <a:solidFill>
                  <a:srgbClr val="FF0000"/>
                </a:solidFill>
              </a:rPr>
              <a:t>Domanda sorprendente </a:t>
            </a:r>
            <a:r>
              <a:rPr lang="it-IT" sz="2400" dirty="0" smtClean="0"/>
              <a:t>: rimodulazione degli obbiettivi di </a:t>
            </a:r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smtClean="0"/>
              <a:t>                                                           cura,  definire    chi fa  ?    </a:t>
            </a:r>
            <a:r>
              <a:rPr lang="it-IT" sz="2400" dirty="0"/>
              <a:t>c</a:t>
            </a:r>
            <a:r>
              <a:rPr lang="it-IT" sz="2400" dirty="0" smtClean="0"/>
              <a:t>he cosa ?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5628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2985" y="-427511"/>
            <a:ext cx="7704667" cy="1981200"/>
          </a:xfrm>
        </p:spPr>
        <p:txBody>
          <a:bodyPr>
            <a:normAutofit/>
          </a:bodyPr>
          <a:lstStyle/>
          <a:p>
            <a:r>
              <a:rPr lang="it-IT" sz="6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02765" y="1876301"/>
            <a:ext cx="7704667" cy="41235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4100" b="1" dirty="0" smtClean="0"/>
              <a:t>Che strumenti ha il medico per una valutazione multidimensionale ?</a:t>
            </a:r>
          </a:p>
          <a:p>
            <a:pPr marL="0" indent="0">
              <a:buNone/>
            </a:pPr>
            <a:endParaRPr lang="it-IT" sz="2800" dirty="0" smtClean="0"/>
          </a:p>
          <a:p>
            <a:pPr>
              <a:buFont typeface="Wingdings" charset="2"/>
              <a:buChar char="v"/>
            </a:pPr>
            <a:r>
              <a:rPr lang="it-IT" sz="2800" dirty="0"/>
              <a:t> </a:t>
            </a:r>
            <a:r>
              <a:rPr lang="it-IT" sz="2800" dirty="0" smtClean="0"/>
              <a:t> UCAM</a:t>
            </a:r>
          </a:p>
          <a:p>
            <a:pPr>
              <a:buFont typeface="Wingdings" charset="2"/>
              <a:buChar char="v"/>
            </a:pPr>
            <a:r>
              <a:rPr lang="it-IT" sz="2800" dirty="0" smtClean="0"/>
              <a:t>  CIRS</a:t>
            </a:r>
          </a:p>
          <a:p>
            <a:pPr>
              <a:buFont typeface="Wingdings" charset="2"/>
              <a:buChar char="v"/>
            </a:pPr>
            <a:r>
              <a:rPr lang="it-IT" sz="2800" dirty="0"/>
              <a:t> </a:t>
            </a:r>
            <a:r>
              <a:rPr lang="it-IT" sz="2800" dirty="0" smtClean="0"/>
              <a:t> ADL</a:t>
            </a:r>
          </a:p>
          <a:p>
            <a:pPr>
              <a:buFont typeface="Wingdings" charset="2"/>
              <a:buChar char="v"/>
            </a:pPr>
            <a:r>
              <a:rPr lang="it-IT" sz="2800" dirty="0" smtClean="0"/>
              <a:t>   </a:t>
            </a:r>
            <a:r>
              <a:rPr lang="is-IS" sz="2800" dirty="0" smtClean="0"/>
              <a:t>….</a:t>
            </a:r>
            <a:r>
              <a:rPr lang="it-IT" sz="2800" dirty="0" smtClean="0"/>
              <a:t> </a:t>
            </a:r>
          </a:p>
          <a:p>
            <a:pPr marL="0" indent="0">
              <a:buNone/>
            </a:pPr>
            <a:r>
              <a:rPr lang="it-IT" sz="2800" dirty="0" smtClean="0"/>
              <a:t>Sono strumenti vecchi , insufficienti , gestiti separatamente e non sono condivisi da tutte le figure professionali</a:t>
            </a:r>
            <a:endParaRPr lang="it-IT" sz="2800" dirty="0"/>
          </a:p>
          <a:p>
            <a:pPr marL="0" indent="0">
              <a:buNone/>
            </a:pPr>
            <a:endParaRPr lang="it-IT" sz="2800" dirty="0" smtClean="0"/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8927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P. Lora Aprile - Ordine Medici 2014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355-6EBD-4A6C-9CD8-DA320D9F0786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9996" y="180016"/>
            <a:ext cx="7407744" cy="593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320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P. Lora Aprile - Ordine Medici 2014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355-6EBD-4A6C-9CD8-DA320D9F0786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034" y="196032"/>
            <a:ext cx="7739742" cy="582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97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odello x presentazioni">
  <a:themeElements>
    <a:clrScheme name="modello x presentazioni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lo x presentazion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modello x presentazion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lo x presentazion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odello x presentazioni">
  <a:themeElements>
    <a:clrScheme name="modello x presentazioni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lo x presentazion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modello x presentazion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lo x presentazion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modello x presentazioni">
  <a:themeElements>
    <a:clrScheme name="modello x presentazioni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lo x presentazion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modello x presentazion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lo x presentazion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modello x presentazioni">
  <a:themeElements>
    <a:clrScheme name="modello x presentazioni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lo x presentazion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modello x presentazion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lo x presentazion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modello x presentazioni">
  <a:themeElements>
    <a:clrScheme name="modello x presentazioni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lo x presentazion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modello x presentazion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lo x presentazion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modello x presentazioni">
  <a:themeElements>
    <a:clrScheme name="modello x presentazioni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lo x presentazion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modello x presentazion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lo x presentazion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modello x presentazioni">
  <a:themeElements>
    <a:clrScheme name="modello x presentazioni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ello x presentazioni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3200" b="1" i="0" u="none" strike="noStrike" cap="none" normalizeH="0" baseline="0" smtClean="0">
            <a:ln>
              <a:noFill/>
            </a:ln>
            <a:solidFill>
              <a:srgbClr val="5F5F5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modello x presentazion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lo x presentazion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lo x presentazion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arallasse">
  <a:themeElements>
    <a:clrScheme name="Parallasse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ss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s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9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1045</Words>
  <Application>Microsoft Macintosh PowerPoint</Application>
  <PresentationFormat>Presentazione su schermo (4:3)</PresentationFormat>
  <Paragraphs>182</Paragraphs>
  <Slides>27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8</vt:i4>
      </vt:variant>
      <vt:variant>
        <vt:lpstr>Titoli diapositive</vt:lpstr>
      </vt:variant>
      <vt:variant>
        <vt:i4>27</vt:i4>
      </vt:variant>
    </vt:vector>
  </HeadingPairs>
  <TitlesOfParts>
    <vt:vector size="44" baseType="lpstr">
      <vt:lpstr>Arial Unicode MS</vt:lpstr>
      <vt:lpstr>Calibri</vt:lpstr>
      <vt:lpstr>Comic Sans MS</vt:lpstr>
      <vt:lpstr>Corbel</vt:lpstr>
      <vt:lpstr>Microsoft YaHei</vt:lpstr>
      <vt:lpstr>Tahoma</vt:lpstr>
      <vt:lpstr>Times New Roman</vt:lpstr>
      <vt:lpstr>Wingdings</vt:lpstr>
      <vt:lpstr>Arial</vt:lpstr>
      <vt:lpstr>modello x presentazioni</vt:lpstr>
      <vt:lpstr>1_modello x presentazioni</vt:lpstr>
      <vt:lpstr>2_modello x presentazioni</vt:lpstr>
      <vt:lpstr>3_modello x presentazioni</vt:lpstr>
      <vt:lpstr>4_modello x presentazioni</vt:lpstr>
      <vt:lpstr>5_modello x presentazioni</vt:lpstr>
      <vt:lpstr>6_modello x presentazioni</vt:lpstr>
      <vt:lpstr>Parallasse</vt:lpstr>
      <vt:lpstr>DALLA TEORIA …                             ALLA TRINCEA</vt:lpstr>
      <vt:lpstr>Presentazione di PowerPoint</vt:lpstr>
      <vt:lpstr>             Giovanna anni 78 …</vt:lpstr>
      <vt:lpstr>           Giovanna anni 78 …</vt:lpstr>
      <vt:lpstr>Giovanna anni 78 …</vt:lpstr>
      <vt:lpstr>Come riformulare gli obiettivi ?</vt:lpstr>
      <vt:lpstr>?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Quale “rete” di servizi attivare ?</vt:lpstr>
      <vt:lpstr> Brescia che cosa offre ?</vt:lpstr>
      <vt:lpstr>Presentazione di PowerPoint</vt:lpstr>
      <vt:lpstr>L’indicatore hard del buon funzionamento del sistema è quanti pazienti vengono ricoverati e quanti muoiono a casa o in hospice grazie ad un adeguato intervento nel percorso della malattia cronica in stato avanzato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Grazie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 TEORIA …                             ALLA TRINCEA</dc:title>
  <dc:creator>Grazia Rinaldis</dc:creator>
  <cp:lastModifiedBy>SARA BRIGNOLI</cp:lastModifiedBy>
  <cp:revision>46</cp:revision>
  <dcterms:created xsi:type="dcterms:W3CDTF">2015-12-10T20:43:46Z</dcterms:created>
  <dcterms:modified xsi:type="dcterms:W3CDTF">2015-12-11T23:39:38Z</dcterms:modified>
</cp:coreProperties>
</file>