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814" r:id="rId8"/>
  </p:sldMasterIdLst>
  <p:notesMasterIdLst>
    <p:notesMasterId r:id="rId36"/>
  </p:notesMasterIdLst>
  <p:sldIdLst>
    <p:sldId id="256" r:id="rId9"/>
    <p:sldId id="257" r:id="rId10"/>
    <p:sldId id="258" r:id="rId11"/>
    <p:sldId id="259" r:id="rId12"/>
    <p:sldId id="260" r:id="rId13"/>
    <p:sldId id="262" r:id="rId14"/>
    <p:sldId id="261" r:id="rId15"/>
    <p:sldId id="282" r:id="rId16"/>
    <p:sldId id="283" r:id="rId17"/>
    <p:sldId id="284" r:id="rId18"/>
    <p:sldId id="285" r:id="rId19"/>
    <p:sldId id="286" r:id="rId20"/>
    <p:sldId id="263" r:id="rId21"/>
    <p:sldId id="265" r:id="rId22"/>
    <p:sldId id="266" r:id="rId23"/>
    <p:sldId id="264" r:id="rId24"/>
    <p:sldId id="278" r:id="rId25"/>
    <p:sldId id="279" r:id="rId26"/>
    <p:sldId id="280" r:id="rId27"/>
    <p:sldId id="277" r:id="rId28"/>
    <p:sldId id="276" r:id="rId29"/>
    <p:sldId id="275" r:id="rId30"/>
    <p:sldId id="288" r:id="rId31"/>
    <p:sldId id="281" r:id="rId32"/>
    <p:sldId id="273" r:id="rId33"/>
    <p:sldId id="274" r:id="rId34"/>
    <p:sldId id="287" r:id="rId3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456"/>
  </p:normalViewPr>
  <p:slideViewPr>
    <p:cSldViewPr snapToGrid="0" snapToObjects="1">
      <p:cViewPr varScale="1">
        <p:scale>
          <a:sx n="77" d="100"/>
          <a:sy n="77" d="100"/>
        </p:scale>
        <p:origin x="12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1F3D-7CA6-EE45-B402-72F0B4B60718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C8DE-74FB-7241-88D5-44873BD360E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92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FC8DE-74FB-7241-88D5-44873BD360E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76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13908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6438" y="333375"/>
            <a:ext cx="1908175" cy="6192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1913" y="333375"/>
            <a:ext cx="5572125" cy="6192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402476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4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94801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49964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446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90423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4847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8802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23497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89911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822272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89795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85003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6438" y="333375"/>
            <a:ext cx="1908175" cy="6192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1913" y="333375"/>
            <a:ext cx="5572125" cy="6192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106906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2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421726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514246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446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982763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104169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554431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80543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95565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824851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579269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34006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6438" y="333375"/>
            <a:ext cx="1908175" cy="6192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1913" y="333375"/>
            <a:ext cx="5572125" cy="6192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65255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352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441809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005590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446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555481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651129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35561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446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063554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811459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768781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440353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53281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6438" y="333375"/>
            <a:ext cx="1908175" cy="6192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1913" y="333375"/>
            <a:ext cx="5572125" cy="6192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4040263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33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879958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746407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446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609424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30257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09835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778598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386920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679885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057800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708486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6438" y="333375"/>
            <a:ext cx="1908175" cy="6192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1913" y="333375"/>
            <a:ext cx="5572125" cy="6192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864572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22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181624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217201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446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5495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585834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260611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35965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955072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4025756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786811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124359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6438" y="333375"/>
            <a:ext cx="1908175" cy="6192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1913" y="333375"/>
            <a:ext cx="5572125" cy="6192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865097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4797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978007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0719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4122028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4463" y="1557338"/>
            <a:ext cx="37401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886619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2016757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557830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349907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672473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39884198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561431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6438" y="333375"/>
            <a:ext cx="1908175" cy="6192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1913" y="333375"/>
            <a:ext cx="5572125" cy="6192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1032716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84714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06605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819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598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6588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951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0599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1378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5708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12/12/15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28701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024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9684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</p:spTree>
    <p:extLst>
      <p:ext uri="{BB962C8B-B14F-4D97-AF65-F5344CB8AC3E}">
        <p14:creationId xmlns:p14="http://schemas.microsoft.com/office/powerpoint/2010/main" val="29643069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12236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49401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69098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3357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A00-FD8F-184B-A925-026F923B4A46}" type="datetimeFigureOut">
              <a:rPr lang="it-IT" smtClean="0"/>
              <a:t>12/12/15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A95A-BA40-4342-93C6-5F54AD7D7A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57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3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5.xml"/><Relationship Id="rId19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33375"/>
            <a:ext cx="7632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</a:t>
            </a:r>
            <a:br>
              <a:rPr lang="it-IT" altLang="it-IT" smtClean="0"/>
            </a:br>
            <a:r>
              <a:rPr lang="it-IT" altLang="it-IT" smtClean="0"/>
              <a:t>testo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557338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84313"/>
            <a:ext cx="11874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800" b="1" smtClean="0">
                <a:solidFill>
                  <a:srgbClr val="000000"/>
                </a:solidFill>
              </a:rPr>
              <a:t>Azienda Sanitaria Locale della Provincia di Brescia</a:t>
            </a:r>
            <a:endParaRPr lang="it-IT" altLang="it-IT" sz="800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46863"/>
            <a:ext cx="55292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15200" y="6629400"/>
            <a:ext cx="16224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 smtClean="0">
                <a:solidFill>
                  <a:srgbClr val="000000"/>
                </a:solidFill>
              </a:rPr>
              <a:t>06 FEBBRAIO 2009</a:t>
            </a:r>
          </a:p>
        </p:txBody>
      </p:sp>
    </p:spTree>
    <p:extLst>
      <p:ext uri="{BB962C8B-B14F-4D97-AF65-F5344CB8AC3E}">
        <p14:creationId xmlns:p14="http://schemas.microsoft.com/office/powerpoint/2010/main" val="82043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33375"/>
            <a:ext cx="7632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</a:t>
            </a:r>
            <a:br>
              <a:rPr lang="it-IT" altLang="it-IT" smtClean="0"/>
            </a:br>
            <a:r>
              <a:rPr lang="it-IT" altLang="it-IT" smtClean="0"/>
              <a:t>testo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557338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84313"/>
            <a:ext cx="11874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800" b="1" smtClean="0">
                <a:solidFill>
                  <a:srgbClr val="000000"/>
                </a:solidFill>
              </a:rPr>
              <a:t>Azienda Sanitaria Locale della Provincia di Brescia</a:t>
            </a:r>
            <a:endParaRPr lang="it-IT" altLang="it-IT" sz="800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46863"/>
            <a:ext cx="55292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15200" y="6629400"/>
            <a:ext cx="16224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 smtClean="0">
                <a:solidFill>
                  <a:srgbClr val="000000"/>
                </a:solidFill>
              </a:rPr>
              <a:t>06 FEBBRAIO 2009</a:t>
            </a:r>
          </a:p>
        </p:txBody>
      </p:sp>
    </p:spTree>
    <p:extLst>
      <p:ext uri="{BB962C8B-B14F-4D97-AF65-F5344CB8AC3E}">
        <p14:creationId xmlns:p14="http://schemas.microsoft.com/office/powerpoint/2010/main" val="36865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33375"/>
            <a:ext cx="7632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</a:t>
            </a:r>
            <a:br>
              <a:rPr lang="it-IT" altLang="it-IT" smtClean="0"/>
            </a:br>
            <a:r>
              <a:rPr lang="it-IT" altLang="it-IT" smtClean="0"/>
              <a:t>testo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557338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84313"/>
            <a:ext cx="11874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800" b="1" smtClean="0">
                <a:solidFill>
                  <a:srgbClr val="000000"/>
                </a:solidFill>
              </a:rPr>
              <a:t>Azienda Sanitaria Locale della Provincia di Brescia</a:t>
            </a:r>
            <a:endParaRPr lang="it-IT" altLang="it-IT" sz="800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46863"/>
            <a:ext cx="55292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15200" y="6629400"/>
            <a:ext cx="16224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 smtClean="0">
                <a:solidFill>
                  <a:srgbClr val="000000"/>
                </a:solidFill>
              </a:rPr>
              <a:t>06 FEBBRAIO 2009</a:t>
            </a:r>
          </a:p>
        </p:txBody>
      </p:sp>
    </p:spTree>
    <p:extLst>
      <p:ext uri="{BB962C8B-B14F-4D97-AF65-F5344CB8AC3E}">
        <p14:creationId xmlns:p14="http://schemas.microsoft.com/office/powerpoint/2010/main" val="19016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33375"/>
            <a:ext cx="7632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</a:t>
            </a:r>
            <a:br>
              <a:rPr lang="it-IT" altLang="it-IT" smtClean="0"/>
            </a:br>
            <a:r>
              <a:rPr lang="it-IT" altLang="it-IT" smtClean="0"/>
              <a:t>testo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557338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84313"/>
            <a:ext cx="11874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800" b="1" smtClean="0">
                <a:solidFill>
                  <a:srgbClr val="000000"/>
                </a:solidFill>
              </a:rPr>
              <a:t>Azienda Sanitaria Locale della Provincia di Brescia</a:t>
            </a:r>
            <a:endParaRPr lang="it-IT" altLang="it-IT" sz="800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46863"/>
            <a:ext cx="55292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15200" y="6629400"/>
            <a:ext cx="16224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 smtClean="0">
                <a:solidFill>
                  <a:srgbClr val="000000"/>
                </a:solidFill>
              </a:rPr>
              <a:t>06 FEBBRAIO 2009</a:t>
            </a:r>
          </a:p>
        </p:txBody>
      </p:sp>
    </p:spTree>
    <p:extLst>
      <p:ext uri="{BB962C8B-B14F-4D97-AF65-F5344CB8AC3E}">
        <p14:creationId xmlns:p14="http://schemas.microsoft.com/office/powerpoint/2010/main" val="19566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33375"/>
            <a:ext cx="7632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</a:t>
            </a:r>
            <a:br>
              <a:rPr lang="it-IT" altLang="it-IT" smtClean="0"/>
            </a:br>
            <a:r>
              <a:rPr lang="it-IT" altLang="it-IT" smtClean="0"/>
              <a:t>testo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557338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84313"/>
            <a:ext cx="11874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800" b="1" smtClean="0">
                <a:solidFill>
                  <a:srgbClr val="000000"/>
                </a:solidFill>
              </a:rPr>
              <a:t>Azienda Sanitaria Locale della Provincia di Brescia</a:t>
            </a:r>
            <a:endParaRPr lang="it-IT" altLang="it-IT" sz="800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46863"/>
            <a:ext cx="55292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15200" y="6629400"/>
            <a:ext cx="16224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 smtClean="0">
                <a:solidFill>
                  <a:srgbClr val="000000"/>
                </a:solidFill>
              </a:rPr>
              <a:t>06 FEBBRAIO 2009</a:t>
            </a:r>
          </a:p>
        </p:txBody>
      </p:sp>
    </p:spTree>
    <p:extLst>
      <p:ext uri="{BB962C8B-B14F-4D97-AF65-F5344CB8AC3E}">
        <p14:creationId xmlns:p14="http://schemas.microsoft.com/office/powerpoint/2010/main" val="23886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33375"/>
            <a:ext cx="7632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</a:t>
            </a:r>
            <a:br>
              <a:rPr lang="it-IT" altLang="it-IT" smtClean="0"/>
            </a:br>
            <a:r>
              <a:rPr lang="it-IT" altLang="it-IT" smtClean="0"/>
              <a:t>testo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557338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84313"/>
            <a:ext cx="11874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800" b="1" smtClean="0">
                <a:solidFill>
                  <a:srgbClr val="000000"/>
                </a:solidFill>
              </a:rPr>
              <a:t>Azienda Sanitaria Locale della Provincia di Brescia</a:t>
            </a:r>
            <a:endParaRPr lang="it-IT" altLang="it-IT" sz="800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46863"/>
            <a:ext cx="55292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15200" y="6629400"/>
            <a:ext cx="16224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 smtClean="0">
                <a:solidFill>
                  <a:srgbClr val="000000"/>
                </a:solidFill>
              </a:rPr>
              <a:t>06 FEBBRAIO 2009</a:t>
            </a:r>
          </a:p>
        </p:txBody>
      </p:sp>
    </p:spTree>
    <p:extLst>
      <p:ext uri="{BB962C8B-B14F-4D97-AF65-F5344CB8AC3E}">
        <p14:creationId xmlns:p14="http://schemas.microsoft.com/office/powerpoint/2010/main" val="83338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33375"/>
            <a:ext cx="7632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</a:t>
            </a:r>
            <a:br>
              <a:rPr lang="it-IT" altLang="it-IT" smtClean="0"/>
            </a:br>
            <a:r>
              <a:rPr lang="it-IT" altLang="it-IT" smtClean="0"/>
              <a:t>testo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557338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84313"/>
            <a:ext cx="11874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800" b="1" smtClean="0">
                <a:solidFill>
                  <a:srgbClr val="000000"/>
                </a:solidFill>
              </a:rPr>
              <a:t>Azienda Sanitaria Locale della Provincia di Brescia</a:t>
            </a:r>
            <a:endParaRPr lang="it-IT" altLang="it-IT" sz="800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46863"/>
            <a:ext cx="55292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15200" y="6629400"/>
            <a:ext cx="162242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 smtClean="0">
                <a:solidFill>
                  <a:srgbClr val="000000"/>
                </a:solidFill>
              </a:rPr>
              <a:t>06 FEBBRAIO 2009</a:t>
            </a:r>
          </a:p>
        </p:txBody>
      </p:sp>
    </p:spTree>
    <p:extLst>
      <p:ext uri="{BB962C8B-B14F-4D97-AF65-F5344CB8AC3E}">
        <p14:creationId xmlns:p14="http://schemas.microsoft.com/office/powerpoint/2010/main" val="317825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7780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 smtClean="0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861857" y="2785319"/>
            <a:ext cx="9662957" cy="1287363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rial"/>
                <a:cs typeface="Arial"/>
              </a:rPr>
              <a:t>DALLA TEORIA </a:t>
            </a:r>
            <a:r>
              <a:rPr lang="is-IS" b="1" dirty="0" smtClean="0">
                <a:latin typeface="Arial"/>
                <a:cs typeface="Arial"/>
              </a:rPr>
              <a:t>…</a:t>
            </a:r>
            <a:br>
              <a:rPr lang="is-IS" b="1" dirty="0" smtClean="0">
                <a:latin typeface="Arial"/>
                <a:cs typeface="Arial"/>
              </a:rPr>
            </a:br>
            <a:r>
              <a:rPr lang="is-IS" b="1" dirty="0" smtClean="0">
                <a:latin typeface="Arial"/>
                <a:cs typeface="Arial"/>
              </a:rPr>
              <a:t>                            ALLA TRINCEA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55178" y="5818909"/>
            <a:ext cx="27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Dr. Grazia </a:t>
            </a:r>
            <a:r>
              <a:rPr lang="it-IT" dirty="0" err="1" smtClean="0"/>
              <a:t>Rinaldis</a:t>
            </a:r>
            <a:endParaRPr lang="it-IT" dirty="0" smtClean="0"/>
          </a:p>
          <a:p>
            <a:r>
              <a:rPr lang="it-IT" sz="1400" dirty="0" smtClean="0"/>
              <a:t>MMG </a:t>
            </a:r>
            <a:r>
              <a:rPr lang="it-IT" sz="1400" dirty="0" err="1" smtClean="0"/>
              <a:t>Simg</a:t>
            </a:r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57600" y="5818909"/>
            <a:ext cx="255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Brescia 12.12.2015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23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 Lora Aprile - Ordine Medici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355-6EBD-4A6C-9CD8-DA320D9F0786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033" y="166254"/>
            <a:ext cx="7597239" cy="57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2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 Lora Aprile - Ordine Medici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355-6EBD-4A6C-9CD8-DA320D9F0786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840" r="2257" b="6520"/>
          <a:stretch>
            <a:fillRect/>
          </a:stretch>
        </p:blipFill>
        <p:spPr bwMode="auto">
          <a:xfrm>
            <a:off x="1204077" y="463137"/>
            <a:ext cx="7691710" cy="539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6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 Lora Aprile - Ordine Medici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355-6EBD-4A6C-9CD8-DA320D9F0786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93" t="7812" r="1786" b="7366"/>
          <a:stretch>
            <a:fillRect/>
          </a:stretch>
        </p:blipFill>
        <p:spPr bwMode="auto">
          <a:xfrm>
            <a:off x="1517902" y="700644"/>
            <a:ext cx="7168898" cy="499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13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62238"/>
            <a:ext cx="8229600" cy="1143000"/>
          </a:xfrm>
        </p:spPr>
        <p:txBody>
          <a:bodyPr/>
          <a:lstStyle/>
          <a:p>
            <a:r>
              <a:rPr lang="it-IT" b="1" dirty="0" smtClean="0"/>
              <a:t>Quale “rete” di servizi attivare ?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21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040407" cy="861738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Brescia che cosa offre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39735" y="1176752"/>
            <a:ext cx="8229600" cy="5681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it-IT" dirty="0" smtClean="0"/>
              <a:t> Servizio di Cure Palliative Specialistiche </a:t>
            </a:r>
            <a:br>
              <a:rPr lang="it-IT" dirty="0" smtClean="0"/>
            </a:br>
            <a:r>
              <a:rPr lang="it-IT" dirty="0" smtClean="0"/>
              <a:t>  erogato dalla Domus </a:t>
            </a:r>
            <a:r>
              <a:rPr lang="it-IT" dirty="0" err="1" smtClean="0"/>
              <a:t>Salutis</a:t>
            </a:r>
            <a:r>
              <a:rPr lang="it-IT" dirty="0" smtClean="0"/>
              <a:t> (dr </a:t>
            </a:r>
            <a:r>
              <a:rPr lang="it-IT" dirty="0" err="1" smtClean="0"/>
              <a:t>Zaninetta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       con una disponibilità 24 h su 24 h 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charset="2"/>
              <a:buChar char="v"/>
            </a:pPr>
            <a:r>
              <a:rPr lang="it-IT" dirty="0"/>
              <a:t> L</a:t>
            </a:r>
            <a:r>
              <a:rPr lang="it-IT" dirty="0" smtClean="0"/>
              <a:t>a Continuità Assistenziale con 6 medici </a:t>
            </a:r>
            <a:br>
              <a:rPr lang="it-IT" dirty="0" smtClean="0"/>
            </a:br>
            <a:r>
              <a:rPr lang="it-IT" dirty="0" smtClean="0"/>
              <a:t>  formati ad hoc e dedicati alle cure palliative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(progetto fallito per carenze organizzative)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charset="2"/>
              <a:buChar char="v"/>
            </a:pPr>
            <a:r>
              <a:rPr lang="it-IT" dirty="0"/>
              <a:t> </a:t>
            </a:r>
            <a:r>
              <a:rPr lang="it-IT" dirty="0" smtClean="0"/>
              <a:t>“In fieri” la figura di un MMG con particolare    </a:t>
            </a:r>
            <a:br>
              <a:rPr lang="it-IT" dirty="0" smtClean="0"/>
            </a:br>
            <a:r>
              <a:rPr lang="it-IT" dirty="0" smtClean="0"/>
              <a:t>   interesse che sia di riferimento per 1-2 AFT e </a:t>
            </a:r>
            <a:br>
              <a:rPr lang="it-IT" dirty="0" smtClean="0"/>
            </a:br>
            <a:r>
              <a:rPr lang="it-IT" dirty="0" smtClean="0"/>
              <a:t>   una rete integrata di servizi e di persone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(infermiere, assistente sociale , medico di continuità </a:t>
            </a:r>
            <a:br>
              <a:rPr lang="it-IT" dirty="0" smtClean="0"/>
            </a:br>
            <a:r>
              <a:rPr lang="it-IT" dirty="0" smtClean="0"/>
              <a:t>       assistenziale , strumenti condivisi e briefing di </a:t>
            </a:r>
            <a:br>
              <a:rPr lang="it-IT" dirty="0" smtClean="0"/>
            </a:br>
            <a:r>
              <a:rPr lang="it-IT" dirty="0" smtClean="0"/>
              <a:t>       confronto e programmazione)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35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55"/>
          <p:cNvSpPr>
            <a:spLocks noChangeArrowheads="1"/>
          </p:cNvSpPr>
          <p:nvPr/>
        </p:nvSpPr>
        <p:spPr bwMode="auto">
          <a:xfrm>
            <a:off x="1312069" y="257176"/>
            <a:ext cx="2971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    </a:t>
            </a:r>
            <a:r>
              <a:rPr lang="it-IT" sz="2000" dirty="0" err="1">
                <a:solidFill>
                  <a:srgbClr val="FF0000"/>
                </a:solidFill>
              </a:rPr>
              <a:t>p.l</a:t>
            </a:r>
            <a:r>
              <a:rPr lang="it-IT" sz="2000" dirty="0">
                <a:solidFill>
                  <a:srgbClr val="FF0000"/>
                </a:solidFill>
              </a:rPr>
              <a:t> : UOCP – </a:t>
            </a:r>
            <a:r>
              <a:rPr lang="it-IT" sz="2000" dirty="0" err="1">
                <a:solidFill>
                  <a:srgbClr val="FF0000"/>
                </a:solidFill>
              </a:rPr>
              <a:t>Hospice</a:t>
            </a:r>
            <a:r>
              <a:rPr lang="it-IT" sz="2000" dirty="0">
                <a:solidFill>
                  <a:srgbClr val="FF0000"/>
                </a:solidFill>
              </a:rPr>
              <a:t> sanitari:</a:t>
            </a:r>
          </a:p>
        </p:txBody>
      </p:sp>
      <p:sp>
        <p:nvSpPr>
          <p:cNvPr id="48131" name="Rectangle 156"/>
          <p:cNvSpPr>
            <a:spLocks noChangeArrowheads="1"/>
          </p:cNvSpPr>
          <p:nvPr/>
        </p:nvSpPr>
        <p:spPr bwMode="auto">
          <a:xfrm>
            <a:off x="1312069" y="2576946"/>
            <a:ext cx="4296301" cy="475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it-IT" sz="2000" dirty="0" err="1" smtClean="0">
                <a:solidFill>
                  <a:srgbClr val="FF0000"/>
                </a:solidFill>
              </a:rPr>
              <a:t>p.l</a:t>
            </a:r>
            <a:r>
              <a:rPr lang="it-IT" sz="2000" dirty="0">
                <a:solidFill>
                  <a:srgbClr val="FF0000"/>
                </a:solidFill>
              </a:rPr>
              <a:t>: </a:t>
            </a:r>
            <a:r>
              <a:rPr lang="it-IT" sz="2000" dirty="0" err="1">
                <a:solidFill>
                  <a:srgbClr val="FF0000"/>
                </a:solidFill>
              </a:rPr>
              <a:t>Hospice</a:t>
            </a:r>
            <a:r>
              <a:rPr lang="it-IT" sz="2000" dirty="0">
                <a:solidFill>
                  <a:srgbClr val="FF0000"/>
                </a:solidFill>
              </a:rPr>
              <a:t> residenziali socio-sanitari:</a:t>
            </a:r>
          </a:p>
        </p:txBody>
      </p:sp>
      <p:sp>
        <p:nvSpPr>
          <p:cNvPr id="48132" name="Text Box 158"/>
          <p:cNvSpPr txBox="1">
            <a:spLocks noChangeArrowheads="1"/>
          </p:cNvSpPr>
          <p:nvPr/>
        </p:nvSpPr>
        <p:spPr bwMode="auto">
          <a:xfrm>
            <a:off x="1178873" y="1019796"/>
            <a:ext cx="7777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87313" indent="-87313" eaLnBrk="0" hangingPunct="0"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it-IT" sz="1900" b="1">
                <a:solidFill>
                  <a:srgbClr val="0070C0"/>
                </a:solidFill>
              </a:rPr>
              <a:t> DOMUS  SALUTIS                                                n. </a:t>
            </a:r>
            <a:r>
              <a:rPr lang="it-IT" sz="1900" b="1" dirty="0">
                <a:solidFill>
                  <a:srgbClr val="0070C0"/>
                </a:solidFill>
              </a:rPr>
              <a:t>posti 29+2</a:t>
            </a:r>
          </a:p>
          <a:p>
            <a:pPr eaLnBrk="1" hangingPunct="1">
              <a:buFont typeface="Wingdings" charset="0"/>
              <a:buChar char="ü"/>
            </a:pPr>
            <a:r>
              <a:rPr lang="it-IT" sz="1900" b="1" dirty="0">
                <a:solidFill>
                  <a:srgbClr val="0070C0"/>
                </a:solidFill>
              </a:rPr>
              <a:t> Ospedale di Chiari   presidio ORZINUOVI         n. posti 15+1</a:t>
            </a:r>
          </a:p>
          <a:p>
            <a:pPr eaLnBrk="1" hangingPunct="1">
              <a:buFont typeface="Wingdings" charset="0"/>
              <a:buChar char="ü"/>
            </a:pPr>
            <a:r>
              <a:rPr lang="it-IT" sz="1900" b="1" dirty="0">
                <a:solidFill>
                  <a:srgbClr val="0070C0"/>
                </a:solidFill>
              </a:rPr>
              <a:t> Ospedale di Desenzano presidio GAVARDO    n. posti 10</a:t>
            </a:r>
          </a:p>
        </p:txBody>
      </p:sp>
      <p:sp>
        <p:nvSpPr>
          <p:cNvPr id="163999" name="Text Box 159"/>
          <p:cNvSpPr txBox="1">
            <a:spLocks noChangeArrowheads="1"/>
          </p:cNvSpPr>
          <p:nvPr/>
        </p:nvSpPr>
        <p:spPr bwMode="auto">
          <a:xfrm>
            <a:off x="1193965" y="3312491"/>
            <a:ext cx="792003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 RICHIEDEI                  </a:t>
            </a:r>
            <a:r>
              <a:rPr lang="it-IT" sz="1900" b="1" dirty="0" smtClean="0">
                <a:solidFill>
                  <a:srgbClr val="0070C0"/>
                </a:solidFill>
                <a:ea typeface="Microsoft YaHei" charset="-122"/>
                <a:cs typeface="+mn-cs"/>
              </a:rPr>
              <a:t>     n</a:t>
            </a: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. posti  </a:t>
            </a:r>
            <a:r>
              <a:rPr lang="it-IT" sz="1000" b="1" dirty="0">
                <a:solidFill>
                  <a:srgbClr val="0070C0"/>
                </a:solidFill>
                <a:ea typeface="Microsoft YaHei" charset="-122"/>
                <a:cs typeface="+mn-cs"/>
              </a:rPr>
              <a:t>   </a:t>
            </a: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8 </a:t>
            </a:r>
            <a:endParaRPr lang="it-IT" sz="19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icrosoft YaHei" charset="-122"/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 NOZZA d/VESTONE  n. posti    8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 PONTEVICO               </a:t>
            </a:r>
            <a:r>
              <a:rPr lang="it-IT" sz="1900" b="1" dirty="0" smtClean="0">
                <a:solidFill>
                  <a:srgbClr val="0070C0"/>
                </a:solidFill>
                <a:ea typeface="Microsoft YaHei" charset="-122"/>
                <a:cs typeface="+mn-cs"/>
              </a:rPr>
              <a:t>   n</a:t>
            </a: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. posti </a:t>
            </a:r>
            <a:r>
              <a:rPr lang="it-IT" sz="900" b="1" dirty="0">
                <a:solidFill>
                  <a:srgbClr val="0070C0"/>
                </a:solidFill>
                <a:ea typeface="Microsoft YaHei" charset="-122"/>
                <a:cs typeface="+mn-cs"/>
              </a:rPr>
              <a:t> </a:t>
            </a: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18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 LONATO                     </a:t>
            </a:r>
            <a:r>
              <a:rPr lang="it-IT" sz="1900" b="1" dirty="0" smtClean="0">
                <a:solidFill>
                  <a:srgbClr val="0070C0"/>
                </a:solidFill>
                <a:ea typeface="Microsoft YaHei" charset="-122"/>
                <a:cs typeface="+mn-cs"/>
              </a:rPr>
              <a:t>     n</a:t>
            </a:r>
            <a:r>
              <a:rPr lang="it-IT" sz="1900" b="1" dirty="0">
                <a:solidFill>
                  <a:srgbClr val="0070C0"/>
                </a:solidFill>
                <a:ea typeface="Microsoft YaHei" charset="-122"/>
                <a:cs typeface="+mn-cs"/>
              </a:rPr>
              <a:t>. posti   </a:t>
            </a:r>
            <a:r>
              <a:rPr lang="it-IT" sz="1200" b="1" dirty="0">
                <a:solidFill>
                  <a:srgbClr val="0070C0"/>
                </a:solidFill>
                <a:ea typeface="Microsoft YaHei" charset="-122"/>
                <a:cs typeface="+mn-cs"/>
              </a:rPr>
              <a:t> </a:t>
            </a:r>
            <a:r>
              <a:rPr lang="it-IT" sz="2000" b="1" dirty="0">
                <a:solidFill>
                  <a:srgbClr val="0070C0"/>
                </a:solidFill>
                <a:ea typeface="Microsoft YaHei" charset="-122"/>
                <a:cs typeface="+mn-cs"/>
              </a:rPr>
              <a:t>8 </a:t>
            </a:r>
            <a:r>
              <a:rPr lang="it-IT" b="1" dirty="0">
                <a:solidFill>
                  <a:srgbClr val="0070C0"/>
                </a:solidFill>
                <a:ea typeface="Microsoft YaHei" charset="-122"/>
                <a:cs typeface="+mn-cs"/>
              </a:rPr>
              <a:t>(6 a contratto)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icrosoft YaHei" charset="-122"/>
              <a:cs typeface="+mn-cs"/>
            </a:endParaRPr>
          </a:p>
        </p:txBody>
      </p:sp>
      <p:sp>
        <p:nvSpPr>
          <p:cNvPr id="48134" name="Rectangle 161"/>
          <p:cNvSpPr>
            <a:spLocks noChangeArrowheads="1"/>
          </p:cNvSpPr>
          <p:nvPr/>
        </p:nvSpPr>
        <p:spPr bwMode="auto">
          <a:xfrm>
            <a:off x="1312069" y="5025387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it-IT" sz="2000">
                <a:solidFill>
                  <a:srgbClr val="FF0000"/>
                </a:solidFill>
              </a:rPr>
              <a:t>Ospedalizzazione domiciliare:</a:t>
            </a:r>
          </a:p>
        </p:txBody>
      </p:sp>
      <p:sp>
        <p:nvSpPr>
          <p:cNvPr id="48135" name="Text Box 162"/>
          <p:cNvSpPr txBox="1">
            <a:spLocks noChangeArrowheads="1"/>
          </p:cNvSpPr>
          <p:nvPr/>
        </p:nvSpPr>
        <p:spPr bwMode="auto">
          <a:xfrm>
            <a:off x="5608370" y="4989010"/>
            <a:ext cx="2362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it-IT" sz="1900" b="1" dirty="0">
                <a:solidFill>
                  <a:srgbClr val="00B050"/>
                </a:solidFill>
              </a:rPr>
              <a:t>DOMUS SALUTIS</a:t>
            </a:r>
          </a:p>
          <a:p>
            <a:r>
              <a:rPr lang="it-IT" sz="1900" b="1" dirty="0">
                <a:solidFill>
                  <a:srgbClr val="00B050"/>
                </a:solidFill>
              </a:rPr>
              <a:t>ORZINUOVI</a:t>
            </a:r>
          </a:p>
          <a:p>
            <a:r>
              <a:rPr lang="it-IT" sz="1900" b="1" dirty="0">
                <a:solidFill>
                  <a:srgbClr val="00B050"/>
                </a:solidFill>
              </a:rPr>
              <a:t>GAVARDO</a:t>
            </a:r>
          </a:p>
          <a:p>
            <a:r>
              <a:rPr lang="it-IT" sz="1900" b="1" dirty="0">
                <a:solidFill>
                  <a:srgbClr val="00B050"/>
                </a:solidFill>
              </a:rPr>
              <a:t>Chiari ?</a:t>
            </a:r>
          </a:p>
        </p:txBody>
      </p:sp>
    </p:spTree>
    <p:extLst>
      <p:ext uri="{BB962C8B-B14F-4D97-AF65-F5344CB8AC3E}">
        <p14:creationId xmlns:p14="http://schemas.microsoft.com/office/powerpoint/2010/main" val="36021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9142" y="2541596"/>
            <a:ext cx="6622691" cy="161591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L’indicatore hard </a:t>
            </a:r>
            <a:r>
              <a:rPr lang="it-IT" dirty="0" smtClean="0"/>
              <a:t>del buon funzionamento del sistema è quanti pazienti vengono ricoverati e quanti muoiono a casa o in </a:t>
            </a:r>
            <a:r>
              <a:rPr lang="it-IT" dirty="0" err="1" smtClean="0"/>
              <a:t>hospice</a:t>
            </a:r>
            <a:r>
              <a:rPr lang="it-IT" dirty="0" smtClean="0"/>
              <a:t> grazie ad un adeguato intervento nel percorso della malattia cronica in stato avanzato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1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2438400" y="504825"/>
            <a:ext cx="605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PROGETTO DOMICILIARITÀ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2243138" y="1814513"/>
            <a:ext cx="581025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Progetto attuativo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della medicina generale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sulla domiciliarità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32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ASL di Brescia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Dipartimento Cure Primarie</a:t>
            </a:r>
          </a:p>
        </p:txBody>
      </p:sp>
    </p:spTree>
    <p:extLst>
      <p:ext uri="{BB962C8B-B14F-4D97-AF65-F5344CB8AC3E}">
        <p14:creationId xmlns:p14="http://schemas.microsoft.com/office/powerpoint/2010/main" val="24467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2438400" y="504825"/>
            <a:ext cx="605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PROGETTO DOMICILIARITÀ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219200" y="2000250"/>
            <a:ext cx="79248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Accordo Aziendale 2008 per le Cure Primarie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- allegato D -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sottoscritto </a:t>
            </a:r>
            <a:r>
              <a:rPr lang="it-IT" alt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in data 29.08.08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tra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l’ASL di Brescia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le OO.SS. della Medicina Generale</a:t>
            </a:r>
          </a:p>
        </p:txBody>
      </p:sp>
      <p:sp>
        <p:nvSpPr>
          <p:cNvPr id="335877" name="AutoShape 5"/>
          <p:cNvSpPr>
            <a:spLocks noChangeArrowheads="1"/>
          </p:cNvSpPr>
          <p:nvPr/>
        </p:nvSpPr>
        <p:spPr bwMode="auto">
          <a:xfrm>
            <a:off x="2700338" y="1557338"/>
            <a:ext cx="4824412" cy="6477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RIFERIMENTI</a:t>
            </a:r>
            <a:endParaRPr lang="it-IT" altLang="it-IT" sz="3200" b="1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7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2438400" y="504825"/>
            <a:ext cx="605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PROGETTO DOMICILIARITÀ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1458913" y="2424113"/>
            <a:ext cx="7196137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Paziente e famiglia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Medici Medicina Generale (MMG)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Distretto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con le Unità di Continuità Assistenziale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Multidimensionale distrettuali</a:t>
            </a:r>
            <a:r>
              <a:rPr lang="it-IT" altLang="it-IT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 (UCAM)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Medici di Continuità Assistenziale (MCA)</a:t>
            </a:r>
            <a:r>
              <a:rPr lang="it-IT" altLang="it-IT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sp>
        <p:nvSpPr>
          <p:cNvPr id="338950" name="AutoShape 6"/>
          <p:cNvSpPr>
            <a:spLocks noChangeArrowheads="1"/>
          </p:cNvSpPr>
          <p:nvPr/>
        </p:nvSpPr>
        <p:spPr bwMode="auto">
          <a:xfrm>
            <a:off x="2627313" y="1484313"/>
            <a:ext cx="4824412" cy="6477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ATTORI</a:t>
            </a:r>
          </a:p>
        </p:txBody>
      </p:sp>
    </p:spTree>
    <p:extLst>
      <p:ext uri="{BB962C8B-B14F-4D97-AF65-F5344CB8AC3E}">
        <p14:creationId xmlns:p14="http://schemas.microsoft.com/office/powerpoint/2010/main" val="31517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smtClean="0"/>
              <a:t>Ma </a:t>
            </a:r>
            <a:r>
              <a:rPr lang="it-IT" sz="4400" dirty="0" smtClean="0"/>
              <a:t>a domicilio di una paziente come la </a:t>
            </a:r>
          </a:p>
          <a:p>
            <a:pPr marL="0" indent="0" algn="ctr">
              <a:buNone/>
            </a:pPr>
            <a:r>
              <a:rPr lang="it-IT" sz="4400" dirty="0" smtClean="0"/>
              <a:t>sig.ra Giovanna </a:t>
            </a:r>
          </a:p>
          <a:p>
            <a:pPr marL="0" indent="0" algn="ctr">
              <a:buNone/>
            </a:pPr>
            <a:r>
              <a:rPr lang="it-IT" sz="4400" dirty="0" smtClean="0"/>
              <a:t>che cosa posso fare ?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5095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2438400" y="504825"/>
            <a:ext cx="605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PROGETTO DOMICILIARITÀ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908175" y="4614863"/>
            <a:ext cx="6919913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</a:t>
            </a:r>
            <a:r>
              <a:rPr lang="it-IT" altLang="it-IT" sz="22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valutazione multidimensionale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pianificazione dell’assistenza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valutazione e verifica dell’assistenza</a:t>
            </a:r>
            <a:endParaRPr lang="it-IT" altLang="it-IT" sz="2200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verifica periodica dell’adeguatezza del piano di cura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  individuale</a:t>
            </a:r>
            <a:r>
              <a:rPr lang="it-IT" altLang="it-IT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1187450" y="2157413"/>
            <a:ext cx="810736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MMG è il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responsabile clinico dell’assistenza domiciliare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e, con le UCAM,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rappresenta iI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punto centrale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del sistema delle cure dell’ASL di Brescia,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attraverso la partecipazione alle funzioni di: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2843213" y="1341438"/>
            <a:ext cx="4824412" cy="6477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RUOLO DEL MMG</a:t>
            </a:r>
          </a:p>
        </p:txBody>
      </p:sp>
    </p:spTree>
    <p:extLst>
      <p:ext uri="{BB962C8B-B14F-4D97-AF65-F5344CB8AC3E}">
        <p14:creationId xmlns:p14="http://schemas.microsoft.com/office/powerpoint/2010/main" val="39789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2438400" y="504825"/>
            <a:ext cx="605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PROGETTO DOMICILIARITÀ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1273175" y="2205038"/>
            <a:ext cx="7620000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 defTabSz="914400" fontAlgn="base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it-IT" altLang="it-IT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definizione del </a:t>
            </a:r>
            <a:r>
              <a:rPr lang="it-IT" altLang="it-IT" sz="1800" b="1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primo ”Piano di cura individuale”</a:t>
            </a:r>
            <a:r>
              <a:rPr lang="it-IT" altLang="it-IT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con partecipazione alla valutazione multidimensionale attraverso l’utilizzo delle </a:t>
            </a:r>
            <a:r>
              <a:rPr lang="it-IT" altLang="it-IT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“Scheda di valutazione del medico” e “Scheda del medico per l’attivazione dell’UCAM” </a:t>
            </a:r>
            <a:r>
              <a:rPr lang="it-IT" altLang="it-IT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(all. 2) - già in uso da anni - e sottoscrizione del Piano stesso;</a:t>
            </a:r>
            <a:endParaRPr lang="it-IT" altLang="it-IT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it-IT" altLang="it-IT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partecipazione alla singola </a:t>
            </a:r>
            <a:r>
              <a:rPr lang="it-IT" altLang="it-IT" sz="18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verifica del ”Piano di cura individuale”,</a:t>
            </a:r>
            <a:r>
              <a:rPr lang="it-IT" altLang="it-IT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se necessario con ri-valutazione, e sottoscrizione di un nuovo Piano;</a:t>
            </a:r>
            <a:endParaRPr lang="it-IT" altLang="it-IT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it-IT" altLang="it-IT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partecipazione, con altri operatori UCAM, agli </a:t>
            </a:r>
            <a:r>
              <a:rPr lang="it-IT" altLang="it-IT" sz="18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incontri programmati</a:t>
            </a:r>
            <a:r>
              <a:rPr lang="it-IT" altLang="it-IT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presso il Distretto, il domicilio del paziente, l’ospedale o altro presidio sanitario o socio-sanitario.</a:t>
            </a:r>
            <a:endParaRPr lang="it-IT" altLang="it-IT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343044" name="AutoShape 4"/>
          <p:cNvSpPr>
            <a:spLocks noChangeArrowheads="1"/>
          </p:cNvSpPr>
          <p:nvPr/>
        </p:nvSpPr>
        <p:spPr bwMode="auto">
          <a:xfrm>
            <a:off x="2700338" y="1628775"/>
            <a:ext cx="4824412" cy="6477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ATTIVITÀ DEL MMG</a:t>
            </a:r>
          </a:p>
        </p:txBody>
      </p:sp>
    </p:spTree>
    <p:extLst>
      <p:ext uri="{BB962C8B-B14F-4D97-AF65-F5344CB8AC3E}">
        <p14:creationId xmlns:p14="http://schemas.microsoft.com/office/powerpoint/2010/main" val="8009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2438400" y="504825"/>
            <a:ext cx="605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PROGETTO DOMICILIARITÀ</a:t>
            </a: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1371600" y="2117725"/>
            <a:ext cx="7620000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Composizione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Times New Roman" pitchFamily="18" charset="0"/>
            </a:endParaRP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imes New Roman" pitchFamily="18" charset="0"/>
              </a:rPr>
              <a:t>Medico ASL,  infermiere, assistente sociale (ASL e/o Comunale)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imes New Roman" pitchFamily="18" charset="0"/>
              </a:rPr>
              <a:t>in collaborazione con il MMG/PLS.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imes New Roman" pitchFamily="18" charset="0"/>
              </a:rPr>
              <a:t>Si avvale della consulenza di geriatra, fisiatra, psicologo,</a:t>
            </a:r>
          </a:p>
          <a:p>
            <a:pPr algn="ctr" defTabSz="914400" fontAlgn="base">
              <a:spcBef>
                <a:spcPct val="30000"/>
              </a:spcBef>
              <a:spcAft>
                <a:spcPct val="0"/>
              </a:spcAft>
            </a:pPr>
            <a:r>
              <a:rPr lang="it-IT" altLang="it-IT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imes New Roman" pitchFamily="18" charset="0"/>
              </a:rPr>
              <a:t>palliatore, altri specialisti.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Times New Roman" pitchFamily="18" charset="0"/>
              </a:rPr>
              <a:t>Ruolo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imes New Roman" pitchFamily="18" charset="0"/>
              </a:rPr>
              <a:t> accoglienza della domanda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imes New Roman" pitchFamily="18" charset="0"/>
              </a:rPr>
              <a:t> decodifica dei bisogni reali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imes New Roman" pitchFamily="18" charset="0"/>
              </a:rPr>
              <a:t> facilitazione nell’accesso alla rete dei servizi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Times New Roman" pitchFamily="18" charset="0"/>
              </a:rPr>
              <a:t> orientamento e counseling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47141" name="AutoShape 5"/>
          <p:cNvSpPr>
            <a:spLocks noChangeArrowheads="1"/>
          </p:cNvSpPr>
          <p:nvPr/>
        </p:nvSpPr>
        <p:spPr bwMode="auto">
          <a:xfrm>
            <a:off x="2771775" y="1341438"/>
            <a:ext cx="4824413" cy="6477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UCAM</a:t>
            </a:r>
          </a:p>
        </p:txBody>
      </p:sp>
    </p:spTree>
    <p:extLst>
      <p:ext uri="{BB962C8B-B14F-4D97-AF65-F5344CB8AC3E}">
        <p14:creationId xmlns:p14="http://schemas.microsoft.com/office/powerpoint/2010/main" val="19705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fsc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14836" r="11665" b="4100"/>
          <a:stretch/>
        </p:blipFill>
        <p:spPr>
          <a:xfrm>
            <a:off x="1113906" y="295222"/>
            <a:ext cx="7880432" cy="5573563"/>
          </a:xfrm>
        </p:spPr>
      </p:pic>
    </p:spTree>
    <p:extLst>
      <p:ext uri="{BB962C8B-B14F-4D97-AF65-F5344CB8AC3E}">
        <p14:creationId xmlns:p14="http://schemas.microsoft.com/office/powerpoint/2010/main" val="2112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it-IT">
                <a:solidFill>
                  <a:srgbClr val="000000"/>
                </a:solidFill>
              </a:rPr>
              <a:t>DIPARTIMENTO CURE PRIMARIE - Dott. Tarcisio Marinoni</a:t>
            </a:r>
          </a:p>
        </p:txBody>
      </p:sp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2438400" y="504825"/>
            <a:ext cx="605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PROGETTO DOMICILIARITÀ</a:t>
            </a: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1258888" y="2276475"/>
            <a:ext cx="76200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Sperimentazione e sviluppo di modalità telematiche</a:t>
            </a:r>
            <a:endParaRPr lang="it-IT" altLang="it-IT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Times New Roman" pitchFamily="18" charset="0"/>
            </a:endParaRPr>
          </a:p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1000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2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 modalità che si adattano, nel tempo …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it-IT" altLang="it-IT" sz="1800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defTabSz="914400" fontAlgn="base">
              <a:spcBef>
                <a:spcPct val="30000"/>
              </a:spcBef>
              <a:spcAft>
                <a:spcPct val="30000"/>
              </a:spcAft>
            </a:pPr>
            <a:r>
              <a:rPr lang="it-IT" altLang="it-IT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E’ in atto la sperimentazione di una modalità telematica di gestione delle comunicazioni previste dal Progetto e di registrazione delle attività ad esso connesse.</a:t>
            </a:r>
          </a:p>
          <a:p>
            <a:pPr algn="just" defTabSz="914400" fontAlgn="base">
              <a:spcBef>
                <a:spcPct val="30000"/>
              </a:spcBef>
              <a:spcAft>
                <a:spcPct val="30000"/>
              </a:spcAft>
            </a:pPr>
            <a:endParaRPr lang="it-IT" altLang="it-IT" sz="12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defTabSz="914400" fontAlgn="base">
              <a:spcBef>
                <a:spcPct val="30000"/>
              </a:spcBef>
              <a:spcAft>
                <a:spcPct val="30000"/>
              </a:spcAft>
            </a:pPr>
            <a:r>
              <a:rPr lang="it-IT" altLang="it-IT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Sulla base dei risultati della sperimentazione è prevista la  progressiva diffusione a tutte le postazioni di CA con integrazione al SISS non appena il piano di sviluppo regionale lo consentirà.</a:t>
            </a:r>
            <a:endParaRPr lang="it-IT" altLang="it-IT" sz="22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348164" name="AutoShape 4"/>
          <p:cNvSpPr>
            <a:spLocks noChangeArrowheads="1"/>
          </p:cNvSpPr>
          <p:nvPr/>
        </p:nvSpPr>
        <p:spPr bwMode="auto">
          <a:xfrm>
            <a:off x="2484438" y="1412875"/>
            <a:ext cx="5329237" cy="6477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36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PROSPETTIVA</a:t>
            </a:r>
          </a:p>
        </p:txBody>
      </p:sp>
    </p:spTree>
    <p:extLst>
      <p:ext uri="{BB962C8B-B14F-4D97-AF65-F5344CB8AC3E}">
        <p14:creationId xmlns:p14="http://schemas.microsoft.com/office/powerpoint/2010/main" val="19481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sc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0278" r="12500" b="4166"/>
          <a:stretch/>
        </p:blipFill>
        <p:spPr>
          <a:xfrm>
            <a:off x="1175656" y="332509"/>
            <a:ext cx="8185727" cy="57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sc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11111" r="14063" b="3334"/>
          <a:stretch/>
        </p:blipFill>
        <p:spPr>
          <a:xfrm>
            <a:off x="1092529" y="356259"/>
            <a:ext cx="7869207" cy="55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6507" y="2737263"/>
            <a:ext cx="7704667" cy="1981200"/>
          </a:xfrm>
        </p:spPr>
        <p:txBody>
          <a:bodyPr>
            <a:normAutofit/>
          </a:bodyPr>
          <a:lstStyle/>
          <a:p>
            <a:r>
              <a:rPr lang="it-IT" sz="6000" b="1" i="1" dirty="0" smtClean="0"/>
              <a:t>Grazie !</a:t>
            </a:r>
            <a:endParaRPr lang="it-IT" sz="6000" b="1" i="1" dirty="0"/>
          </a:p>
        </p:txBody>
      </p:sp>
    </p:spTree>
    <p:extLst>
      <p:ext uri="{BB962C8B-B14F-4D97-AF65-F5344CB8AC3E}">
        <p14:creationId xmlns:p14="http://schemas.microsoft.com/office/powerpoint/2010/main" val="77568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373887" y="120946"/>
            <a:ext cx="9836457" cy="1296692"/>
          </a:xfrm>
        </p:spPr>
        <p:txBody>
          <a:bodyPr/>
          <a:lstStyle/>
          <a:p>
            <a:r>
              <a:rPr lang="it-IT" dirty="0" smtClean="0"/>
              <a:t>             Giovanna anni 78 </a:t>
            </a:r>
            <a:r>
              <a:rPr lang="is-IS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2218" y="1334511"/>
            <a:ext cx="8229600" cy="47085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A 65 anni </a:t>
            </a:r>
            <a:r>
              <a:rPr lang="it-IT" sz="2400" dirty="0" smtClean="0">
                <a:solidFill>
                  <a:srgbClr val="FF0000"/>
                </a:solidFill>
              </a:rPr>
              <a:t>Diabete Tipo II </a:t>
            </a:r>
            <a:r>
              <a:rPr lang="it-IT" sz="2400" dirty="0" smtClean="0"/>
              <a:t>in discreto equilibrio   </a:t>
            </a:r>
          </a:p>
          <a:p>
            <a:pPr marL="0" indent="0">
              <a:buNone/>
            </a:pPr>
            <a:r>
              <a:rPr lang="it-IT" sz="2400" dirty="0" smtClean="0"/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it-IT" sz="2400" dirty="0" smtClean="0"/>
              <a:t>A 70 anni </a:t>
            </a:r>
            <a:r>
              <a:rPr lang="it-IT" sz="2400" dirty="0" smtClean="0">
                <a:solidFill>
                  <a:srgbClr val="FF0000"/>
                </a:solidFill>
              </a:rPr>
              <a:t>protesi d’anca destra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A 73 </a:t>
            </a:r>
            <a:r>
              <a:rPr lang="it-IT" sz="2400" dirty="0" smtClean="0">
                <a:solidFill>
                  <a:srgbClr val="FF0000"/>
                </a:solidFill>
              </a:rPr>
              <a:t>infarto miocardico acuto</a:t>
            </a:r>
            <a:r>
              <a:rPr lang="it-IT" sz="2400" dirty="0" smtClean="0"/>
              <a:t>, triplice rivascolarizzazione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Un anno fa episodio di </a:t>
            </a:r>
            <a:r>
              <a:rPr lang="it-IT" sz="2400" dirty="0" smtClean="0">
                <a:solidFill>
                  <a:srgbClr val="FF0000"/>
                </a:solidFill>
              </a:rPr>
              <a:t>scompenso cardiaco con edema polmonare      </a:t>
            </a:r>
            <a:r>
              <a:rPr lang="it-IT" sz="2400" dirty="0" smtClean="0"/>
              <a:t> e ricovero in Medicina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Sei mesi fa riscontro di </a:t>
            </a:r>
            <a:r>
              <a:rPr lang="it-IT" sz="2400" dirty="0" smtClean="0">
                <a:solidFill>
                  <a:srgbClr val="FF0000"/>
                </a:solidFill>
              </a:rPr>
              <a:t>FA</a:t>
            </a:r>
            <a:r>
              <a:rPr lang="it-IT" sz="2400" dirty="0" smtClean="0"/>
              <a:t> e dopo ripetuti tentativi di cardioversione    è stata sottoposta a terapia anticoagulante con </a:t>
            </a:r>
            <a:r>
              <a:rPr lang="it-IT" sz="2400" dirty="0" err="1" smtClean="0"/>
              <a:t>Coumadin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7368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617872" y="0"/>
            <a:ext cx="8694171" cy="1043157"/>
          </a:xfrm>
        </p:spPr>
        <p:txBody>
          <a:bodyPr/>
          <a:lstStyle/>
          <a:p>
            <a:r>
              <a:rPr lang="it-IT" dirty="0" smtClean="0"/>
              <a:t>           Giovanna anni 78 </a:t>
            </a:r>
            <a:r>
              <a:rPr lang="is-IS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4717" y="1043157"/>
            <a:ext cx="8229600" cy="64705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2900" dirty="0" smtClean="0"/>
              <a:t>E’ sovrappeso , l’emoglobina </a:t>
            </a:r>
            <a:r>
              <a:rPr lang="it-IT" sz="2900" dirty="0" err="1" smtClean="0"/>
              <a:t>glicata</a:t>
            </a:r>
            <a:r>
              <a:rPr lang="it-IT" sz="2900" dirty="0" smtClean="0"/>
              <a:t> è tra 8 e 9 </a:t>
            </a:r>
            <a:r>
              <a:rPr lang="is-IS" sz="2900" dirty="0" smtClean="0"/>
              <a:t>…</a:t>
            </a:r>
          </a:p>
          <a:p>
            <a:pPr marL="0" indent="0">
              <a:buNone/>
            </a:pPr>
            <a:r>
              <a:rPr lang="it-IT" sz="2900" dirty="0" smtClean="0"/>
              <a:t>I</a:t>
            </a:r>
            <a:r>
              <a:rPr lang="is-IS" sz="2900" dirty="0" smtClean="0"/>
              <a:t>l medico è preoccupato per il progressivo peggioramento della funzione renale</a:t>
            </a:r>
            <a:r>
              <a:rPr lang="it-IT" sz="2900" dirty="0" smtClean="0"/>
              <a:t> , l’ultima </a:t>
            </a:r>
            <a:r>
              <a:rPr lang="it-IT" sz="2900" dirty="0" err="1" smtClean="0"/>
              <a:t>creatininemia</a:t>
            </a:r>
            <a:r>
              <a:rPr lang="it-IT" sz="2900" dirty="0" smtClean="0"/>
              <a:t> è 2,3 mg/dl</a:t>
            </a:r>
          </a:p>
          <a:p>
            <a:pPr marL="0" indent="0">
              <a:buNone/>
            </a:pPr>
            <a:r>
              <a:rPr lang="it-IT" sz="2900" dirty="0" smtClean="0"/>
              <a:t>Negli ultimi 2 mesi la dispnea da sforzo compare anche per sforzi lievi, è aumentata di 3 kg e sono comparsi edemi distali alle gambe più evidenti la sera</a:t>
            </a:r>
          </a:p>
          <a:p>
            <a:pPr marL="0" indent="0">
              <a:buNone/>
            </a:pPr>
            <a:r>
              <a:rPr lang="it-IT" sz="2900" dirty="0" smtClean="0"/>
              <a:t>L’</a:t>
            </a:r>
            <a:r>
              <a:rPr lang="it-IT" sz="2900" dirty="0" err="1" smtClean="0"/>
              <a:t>ecocolordoppler</a:t>
            </a:r>
            <a:r>
              <a:rPr lang="it-IT" sz="2900" dirty="0" smtClean="0"/>
              <a:t> cardiaco recente ha evidenziato una dilatazione dell’atrio di sinistra, disfunzione ventricolare con riduzione della frazione di eiezione (30%)</a:t>
            </a:r>
          </a:p>
          <a:p>
            <a:pPr marL="0" indent="0">
              <a:buNone/>
            </a:pPr>
            <a:endParaRPr lang="it-IT" sz="2900" dirty="0"/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900" dirty="0" smtClean="0"/>
              <a:t>Terapia : </a:t>
            </a:r>
            <a:endParaRPr lang="it-IT" sz="29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it-IT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Losartan</a:t>
            </a:r>
            <a:r>
              <a:rPr kumimoji="0" lang="it-IT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50 mg 1c al mattino, 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Bisoprololo</a:t>
            </a:r>
            <a:r>
              <a:rPr kumimoji="0" lang="it-IT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2,5 mg 1c alla sera, 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Furosemide</a:t>
            </a:r>
            <a:r>
              <a:rPr kumimoji="0" lang="it-IT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25 mg 1c x 2 ore 8 e ore 15, 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Cardioaspirin</a:t>
            </a:r>
            <a:r>
              <a:rPr kumimoji="0" lang="it-IT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100 mg 1c. dopo pranzo, 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Atorvastatina</a:t>
            </a:r>
            <a:r>
              <a:rPr kumimoji="0" lang="it-IT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40 mg 1c. alla sera, 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Solosa</a:t>
            </a:r>
            <a:r>
              <a:rPr kumimoji="0" lang="it-IT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 mg 1c. a pranzo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29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9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Il cardiologo aggiunge :</a:t>
            </a:r>
            <a:endParaRPr lang="it-IT" sz="29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it-IT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9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Luvion</a:t>
            </a:r>
            <a:r>
              <a:rPr lang="it-IT" sz="29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50 1 ore 10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Eskim</a:t>
            </a:r>
            <a:r>
              <a:rPr kumimoji="0" lang="it-IT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1x2 ore 12 e 20</a:t>
            </a:r>
          </a:p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it-IT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900" dirty="0" smtClean="0"/>
          </a:p>
          <a:p>
            <a:endParaRPr lang="it-IT" sz="2900" dirty="0" smtClean="0"/>
          </a:p>
          <a:p>
            <a:pPr marL="0" indent="0">
              <a:buNone/>
            </a:pPr>
            <a:r>
              <a:rPr lang="it-IT" sz="2900" dirty="0" smtClean="0"/>
              <a:t> 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384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016" y="0"/>
            <a:ext cx="5428187" cy="1143000"/>
          </a:xfrm>
        </p:spPr>
        <p:txBody>
          <a:bodyPr/>
          <a:lstStyle/>
          <a:p>
            <a:r>
              <a:rPr lang="it-IT" dirty="0" smtClean="0"/>
              <a:t>Giovanna anni 78 </a:t>
            </a:r>
            <a:r>
              <a:rPr lang="is-IS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6414" y="1537673"/>
            <a:ext cx="8086958" cy="4825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Il medico viene chiamato da Giovanna per una visita , da tempo non riesce ad andare in ambulatorio, e si sente dire :</a:t>
            </a:r>
          </a:p>
          <a:p>
            <a:pPr marL="0" indent="0">
              <a:buNone/>
            </a:pP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“ Dottore non ho più forza </a:t>
            </a:r>
            <a:r>
              <a:rPr lang="is-IS" sz="2400" i="1" dirty="0" smtClean="0">
                <a:solidFill>
                  <a:schemeClr val="accent1">
                    <a:lumMod val="75000"/>
                  </a:schemeClr>
                </a:solidFill>
              </a:rPr>
              <a:t>… pensi che solo andare dalla poltrona dove mi vede al bagno mi viene il mancafiato ...”</a:t>
            </a:r>
          </a:p>
          <a:p>
            <a:pPr marL="0" indent="0">
              <a:buNone/>
            </a:pPr>
            <a:endParaRPr lang="is-I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s-IS" sz="2400" dirty="0" smtClean="0"/>
              <a:t>Alla visita rileva in posizione seduta  P.A. 100/60 mmHg che in ortostatismo si riduce a 90/50 con Fc 98 /m’ (aritmia totale da F.A.) e po2 in aria 90% 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r>
              <a:rPr lang="it-IT" sz="2400" dirty="0" smtClean="0"/>
              <a:t>Giovanna vive con il marito che da circa 1 anno presenta sintomi di deterioramento cognitivo, hanno un aiuto domestico in casa una volta la settimana e il supporto di una figlia di 50 anni che vive però con la famiglia in un paese a 50 km di distanza </a:t>
            </a:r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293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6866" y="100116"/>
            <a:ext cx="7704667" cy="1981200"/>
          </a:xfrm>
        </p:spPr>
        <p:txBody>
          <a:bodyPr>
            <a:normAutofit/>
          </a:bodyPr>
          <a:lstStyle/>
          <a:p>
            <a:r>
              <a:rPr lang="it-IT" b="1" dirty="0" smtClean="0"/>
              <a:t>Come riformulare gli obiettivi 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7255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it-IT" sz="2400" dirty="0" smtClean="0">
                <a:solidFill>
                  <a:srgbClr val="FF0000"/>
                </a:solidFill>
              </a:rPr>
              <a:t>Valutazione dei bisogni </a:t>
            </a:r>
            <a:r>
              <a:rPr lang="it-IT" sz="2400" dirty="0" smtClean="0"/>
              <a:t>: clinici , funzionali, cognitivi e di    </a:t>
            </a:r>
            <a:br>
              <a:rPr lang="it-IT" sz="2400" dirty="0" smtClean="0"/>
            </a:br>
            <a:r>
              <a:rPr lang="it-IT" sz="2400" dirty="0" smtClean="0"/>
              <a:t>                                                     </a:t>
            </a:r>
            <a:r>
              <a:rPr lang="it-IT" sz="2400" dirty="0" err="1" smtClean="0"/>
              <a:t>setting</a:t>
            </a:r>
            <a:r>
              <a:rPr lang="it-IT" sz="2400" dirty="0" smtClean="0"/>
              <a:t> assistenziale e delle risorse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                                       economiche</a:t>
            </a:r>
          </a:p>
          <a:p>
            <a:pPr marL="0" indent="0">
              <a:buNone/>
            </a:pPr>
            <a:endParaRPr lang="it-IT" sz="2400" dirty="0"/>
          </a:p>
          <a:p>
            <a:pPr>
              <a:buFont typeface="Wingdings" charset="2"/>
              <a:buChar char="v"/>
            </a:pPr>
            <a:r>
              <a:rPr lang="it-IT" sz="2400" dirty="0" smtClean="0">
                <a:solidFill>
                  <a:srgbClr val="FF0000"/>
                </a:solidFill>
              </a:rPr>
              <a:t>Domanda sorprendente </a:t>
            </a:r>
            <a:r>
              <a:rPr lang="it-IT" sz="2400" dirty="0" smtClean="0"/>
              <a:t>: rimodulazione degli obbiettivi di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                                         cura,  definire    chi fa  ?    </a:t>
            </a:r>
            <a:r>
              <a:rPr lang="it-IT" sz="2400" dirty="0"/>
              <a:t>c</a:t>
            </a:r>
            <a:r>
              <a:rPr lang="it-IT" sz="2400" dirty="0" smtClean="0"/>
              <a:t>he cosa 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562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2985" y="-427511"/>
            <a:ext cx="7704667" cy="1981200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2765" y="1876301"/>
            <a:ext cx="7704667" cy="4123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4100" b="1" dirty="0" smtClean="0"/>
              <a:t>Che strumenti ha il medico per una valutazione multidimensionale ?</a:t>
            </a:r>
          </a:p>
          <a:p>
            <a:pPr marL="0" indent="0">
              <a:buNone/>
            </a:pPr>
            <a:endParaRPr lang="it-IT" sz="2800" dirty="0" smtClean="0"/>
          </a:p>
          <a:p>
            <a:pPr>
              <a:buFont typeface="Wingdings" charset="2"/>
              <a:buChar char="v"/>
            </a:pPr>
            <a:r>
              <a:rPr lang="it-IT" sz="2800" dirty="0"/>
              <a:t> </a:t>
            </a:r>
            <a:r>
              <a:rPr lang="it-IT" sz="2800" dirty="0" smtClean="0"/>
              <a:t> UCAM</a:t>
            </a:r>
          </a:p>
          <a:p>
            <a:pPr>
              <a:buFont typeface="Wingdings" charset="2"/>
              <a:buChar char="v"/>
            </a:pPr>
            <a:r>
              <a:rPr lang="it-IT" sz="2800" dirty="0" smtClean="0"/>
              <a:t>  CIRS</a:t>
            </a:r>
          </a:p>
          <a:p>
            <a:pPr>
              <a:buFont typeface="Wingdings" charset="2"/>
              <a:buChar char="v"/>
            </a:pPr>
            <a:r>
              <a:rPr lang="it-IT" sz="2800" dirty="0"/>
              <a:t> </a:t>
            </a:r>
            <a:r>
              <a:rPr lang="it-IT" sz="2800" dirty="0" smtClean="0"/>
              <a:t> ADL</a:t>
            </a:r>
          </a:p>
          <a:p>
            <a:pPr>
              <a:buFont typeface="Wingdings" charset="2"/>
              <a:buChar char="v"/>
            </a:pPr>
            <a:r>
              <a:rPr lang="it-IT" sz="2800" dirty="0" smtClean="0"/>
              <a:t>   </a:t>
            </a:r>
            <a:r>
              <a:rPr lang="is-IS" sz="2800" dirty="0" smtClean="0"/>
              <a:t>….</a:t>
            </a:r>
            <a:r>
              <a:rPr lang="it-IT" sz="2800" dirty="0" smtClean="0"/>
              <a:t> </a:t>
            </a:r>
          </a:p>
          <a:p>
            <a:pPr marL="0" indent="0">
              <a:buNone/>
            </a:pPr>
            <a:r>
              <a:rPr lang="it-IT" sz="2800" dirty="0" smtClean="0"/>
              <a:t>Sono strumenti vecchi , insufficienti , gestiti separatamente e non sono condivisi da tutte le figure professionali</a:t>
            </a: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892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 Lora Aprile - Ordine Medici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355-6EBD-4A6C-9CD8-DA320D9F0786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996" y="180016"/>
            <a:ext cx="7407744" cy="593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2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 Lora Aprile - Ordine Medici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355-6EBD-4A6C-9CD8-DA320D9F0786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034" y="196032"/>
            <a:ext cx="7739742" cy="582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ello x presentazioni">
  <a:themeElements>
    <a:clrScheme name="modello x presentazion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lo x presentazi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modello x presentazion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x presentazio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llo x presentazioni">
  <a:themeElements>
    <a:clrScheme name="modello x presentazion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lo x presentazi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modello x presentazion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x presentazio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llo x presentazioni">
  <a:themeElements>
    <a:clrScheme name="modello x presentazion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lo x presentazi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modello x presentazion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x presentazio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ello x presentazioni">
  <a:themeElements>
    <a:clrScheme name="modello x presentazion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lo x presentazi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modello x presentazion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x presentazio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dello x presentazioni">
  <a:themeElements>
    <a:clrScheme name="modello x presentazion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lo x presentazi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modello x presentazion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x presentazio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dello x presentazioni">
  <a:themeElements>
    <a:clrScheme name="modello x presentazion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lo x presentazi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modello x presentazion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x presentazio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dello x presentazioni">
  <a:themeElements>
    <a:clrScheme name="modello x presentazioni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lo x presentazi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modello x presentazion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x presentazio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x presentazion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1045</Words>
  <Application>Microsoft Macintosh PowerPoint</Application>
  <PresentationFormat>Presentazione su schermo (4:3)</PresentationFormat>
  <Paragraphs>182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27</vt:i4>
      </vt:variant>
    </vt:vector>
  </HeadingPairs>
  <TitlesOfParts>
    <vt:vector size="44" baseType="lpstr">
      <vt:lpstr>Arial Unicode MS</vt:lpstr>
      <vt:lpstr>Calibri</vt:lpstr>
      <vt:lpstr>Comic Sans MS</vt:lpstr>
      <vt:lpstr>Corbel</vt:lpstr>
      <vt:lpstr>Microsoft YaHei</vt:lpstr>
      <vt:lpstr>Tahoma</vt:lpstr>
      <vt:lpstr>Times New Roman</vt:lpstr>
      <vt:lpstr>Wingdings</vt:lpstr>
      <vt:lpstr>Arial</vt:lpstr>
      <vt:lpstr>modello x presentazioni</vt:lpstr>
      <vt:lpstr>1_modello x presentazioni</vt:lpstr>
      <vt:lpstr>2_modello x presentazioni</vt:lpstr>
      <vt:lpstr>3_modello x presentazioni</vt:lpstr>
      <vt:lpstr>4_modello x presentazioni</vt:lpstr>
      <vt:lpstr>5_modello x presentazioni</vt:lpstr>
      <vt:lpstr>6_modello x presentazioni</vt:lpstr>
      <vt:lpstr>Parallasse</vt:lpstr>
      <vt:lpstr>DALLA TEORIA …                             ALLA TRINCEA</vt:lpstr>
      <vt:lpstr>Presentazione di PowerPoint</vt:lpstr>
      <vt:lpstr>             Giovanna anni 78 …</vt:lpstr>
      <vt:lpstr>           Giovanna anni 78 …</vt:lpstr>
      <vt:lpstr>Giovanna anni 78 …</vt:lpstr>
      <vt:lpstr>Come riformulare gli obiettivi ?</vt:lpstr>
      <vt:lpstr>?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Quale “rete” di servizi attivare ?</vt:lpstr>
      <vt:lpstr> Brescia che cosa offre ?</vt:lpstr>
      <vt:lpstr>Presentazione di PowerPoint</vt:lpstr>
      <vt:lpstr>L’indicatore hard del buon funzionamento del sistema è quanti pazienti vengono ricoverati e quanti muoiono a casa o in hospice grazie ad un adeguato intervento nel percorso della malattia cronica in stato avanzato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DALLA TEORIA …                             ALLA TRINCEA</dc:title>
  <dc:creator>Grazia Rinaldis</dc:creator>
  <cp:lastModifiedBy>SARA BRIGNOLI</cp:lastModifiedBy>
  <cp:revision>46</cp:revision>
  <dcterms:created xsi:type="dcterms:W3CDTF">2015-12-10T20:43:46Z</dcterms:created>
  <dcterms:modified xsi:type="dcterms:W3CDTF">2015-12-11T23:39:38Z</dcterms:modified>
</cp:coreProperties>
</file>