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50D19-176F-4025-950F-9154E257E82D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BD248-C1C0-404F-83BF-D4B6A0481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92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29419-1ED3-49E1-85CE-E795E99F29CB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DFF19-147D-4459-AC3C-F48D5AB804D4}" type="slidenum">
              <a:rPr lang="it-IT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29419-1ED3-49E1-85CE-E795E99F29CB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L'esame è di facile esecuzione, rapido e ben tollerato dal paziente e può essere condotto senza alcuna </a:t>
            </a:r>
            <a:r>
              <a:rPr lang="it-IT" dirty="0" err="1">
                <a:solidFill>
                  <a:schemeClr val="bg1"/>
                </a:solidFill>
              </a:rPr>
              <a:t>sedazione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Una o due ore prima dell’esame è necessario che il paziente esegua un clistere di pulizia e ha una durata di circa 5-15 minuti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FBA3-038D-4287-B270-A79D65228C2B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94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5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5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86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52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72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94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9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32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61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3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09AA-F098-4E1C-BEE8-75FBD811042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C9DC-3B3D-4614-B8B5-8FE224DE38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0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987477" y="1647279"/>
            <a:ext cx="61198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Acquisizione volumetrica TC del colon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Insufflazione gas + </a:t>
            </a:r>
            <a:r>
              <a:rPr lang="it-IT" sz="2400" dirty="0" err="1">
                <a:solidFill>
                  <a:srgbClr val="000000"/>
                </a:solidFill>
              </a:rPr>
              <a:t>F</a:t>
            </a:r>
            <a:r>
              <a:rPr lang="it-IT" sz="2400" dirty="0">
                <a:solidFill>
                  <a:srgbClr val="000000"/>
                </a:solidFill>
              </a:rPr>
              <a:t> spasmolitico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Prono e supino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Senza </a:t>
            </a:r>
            <a:r>
              <a:rPr lang="it-IT" sz="2400" dirty="0" err="1">
                <a:solidFill>
                  <a:srgbClr val="000000"/>
                </a:solidFill>
              </a:rPr>
              <a:t>m.d.c</a:t>
            </a:r>
            <a:r>
              <a:rPr lang="it-IT" sz="2400" dirty="0">
                <a:solidFill>
                  <a:srgbClr val="000000"/>
                </a:solidFill>
              </a:rPr>
              <a:t>. </a:t>
            </a:r>
            <a:r>
              <a:rPr lang="it-IT" sz="2400" dirty="0" err="1">
                <a:solidFill>
                  <a:srgbClr val="000000"/>
                </a:solidFill>
              </a:rPr>
              <a:t>ev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Tempo dell’esame 10-15 </a:t>
            </a:r>
            <a:r>
              <a:rPr lang="it-IT" sz="2400" dirty="0" err="1">
                <a:solidFill>
                  <a:srgbClr val="000000"/>
                </a:solidFill>
              </a:rPr>
              <a:t>min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Post-processing: 2D </a:t>
            </a:r>
            <a:r>
              <a:rPr lang="it-IT" sz="2400" dirty="0" err="1">
                <a:solidFill>
                  <a:srgbClr val="000000"/>
                </a:solidFill>
              </a:rPr>
              <a:t>mpr</a:t>
            </a:r>
            <a:r>
              <a:rPr lang="it-IT" sz="2400" dirty="0">
                <a:solidFill>
                  <a:srgbClr val="000000"/>
                </a:solidFill>
              </a:rPr>
              <a:t> + 3D</a:t>
            </a:r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3347840" y="3015704"/>
            <a:ext cx="2232025" cy="431800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pic>
        <p:nvPicPr>
          <p:cNvPr id="174096" name="Picture 16" descr="030312032234F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22420" r="2036" b="2051"/>
          <a:stretch>
            <a:fillRect/>
          </a:stretch>
        </p:blipFill>
        <p:spPr bwMode="auto">
          <a:xfrm>
            <a:off x="539552" y="1575842"/>
            <a:ext cx="2592388" cy="2055812"/>
          </a:xfrm>
          <a:prstGeom prst="rect">
            <a:avLst/>
          </a:prstGeom>
          <a:solidFill>
            <a:schemeClr val="bg2"/>
          </a:solidFill>
          <a:ln w="38100">
            <a:solidFill>
              <a:srgbClr val="A7380C"/>
            </a:solidFill>
            <a:miter lim="800000"/>
            <a:headEnd/>
            <a:tailEnd/>
          </a:ln>
        </p:spPr>
      </p:pic>
      <p:pic>
        <p:nvPicPr>
          <p:cNvPr id="174097" name="Picture 17" descr="022111213320F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9"/>
          <a:stretch>
            <a:fillRect/>
          </a:stretch>
        </p:blipFill>
        <p:spPr bwMode="auto">
          <a:xfrm>
            <a:off x="539552" y="3660229"/>
            <a:ext cx="2592388" cy="2235200"/>
          </a:xfrm>
          <a:prstGeom prst="rect">
            <a:avLst/>
          </a:prstGeom>
          <a:solidFill>
            <a:schemeClr val="bg2"/>
          </a:solidFill>
          <a:ln w="38100">
            <a:solidFill>
              <a:srgbClr val="A7380C"/>
            </a:solidFill>
            <a:miter lim="800000"/>
            <a:headEnd/>
            <a:tailEnd/>
          </a:ln>
        </p:spPr>
      </p:pic>
      <p:pic>
        <p:nvPicPr>
          <p:cNvPr id="174098" name="Picture 18" descr="022111213424F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"/>
          <a:stretch>
            <a:fillRect/>
          </a:stretch>
        </p:blipFill>
        <p:spPr bwMode="auto">
          <a:xfrm>
            <a:off x="6011665" y="3663404"/>
            <a:ext cx="2592387" cy="2209800"/>
          </a:xfrm>
          <a:prstGeom prst="rect">
            <a:avLst/>
          </a:prstGeom>
          <a:solidFill>
            <a:schemeClr val="bg2"/>
          </a:solidFill>
          <a:ln w="38100">
            <a:solidFill>
              <a:srgbClr val="A7380C"/>
            </a:solidFill>
            <a:miter lim="800000"/>
            <a:headEnd/>
            <a:tailEnd/>
          </a:ln>
        </p:spPr>
      </p:pic>
      <p:pic>
        <p:nvPicPr>
          <p:cNvPr id="174099" name="Picture 19" descr="030312032338F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2049" r="19098" b="22469"/>
          <a:stretch>
            <a:fillRect/>
          </a:stretch>
        </p:blipFill>
        <p:spPr bwMode="auto">
          <a:xfrm>
            <a:off x="6011665" y="1606004"/>
            <a:ext cx="2592387" cy="2057400"/>
          </a:xfrm>
          <a:prstGeom prst="rect">
            <a:avLst/>
          </a:prstGeom>
          <a:solidFill>
            <a:schemeClr val="bg2"/>
          </a:solidFill>
          <a:ln w="38100">
            <a:solidFill>
              <a:srgbClr val="A7380C"/>
            </a:solidFill>
            <a:miter lim="800000"/>
            <a:headEnd/>
            <a:tailEnd/>
          </a:ln>
        </p:spPr>
      </p:pic>
      <p:sp>
        <p:nvSpPr>
          <p:cNvPr id="174100" name="AutoShape 20"/>
          <p:cNvSpPr>
            <a:spLocks noChangeArrowheads="1"/>
          </p:cNvSpPr>
          <p:nvPr/>
        </p:nvSpPr>
        <p:spPr bwMode="auto">
          <a:xfrm rot="13894163">
            <a:off x="2088158" y="2187823"/>
            <a:ext cx="287338" cy="647700"/>
          </a:xfrm>
          <a:prstGeom prst="upArrow">
            <a:avLst>
              <a:gd name="adj1" fmla="val 50157"/>
              <a:gd name="adj2" fmla="val 79469"/>
            </a:avLst>
          </a:prstGeom>
          <a:solidFill>
            <a:srgbClr val="A7380C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174101" name="AutoShape 21"/>
          <p:cNvSpPr>
            <a:spLocks noChangeArrowheads="1"/>
          </p:cNvSpPr>
          <p:nvPr/>
        </p:nvSpPr>
        <p:spPr bwMode="auto">
          <a:xfrm rot="13894163">
            <a:off x="2375496" y="4059486"/>
            <a:ext cx="287337" cy="647700"/>
          </a:xfrm>
          <a:prstGeom prst="upArrow">
            <a:avLst>
              <a:gd name="adj1" fmla="val 50157"/>
              <a:gd name="adj2" fmla="val 79469"/>
            </a:avLst>
          </a:prstGeom>
          <a:solidFill>
            <a:srgbClr val="A7380C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174102" name="AutoShape 22"/>
          <p:cNvSpPr>
            <a:spLocks noChangeArrowheads="1"/>
          </p:cNvSpPr>
          <p:nvPr/>
        </p:nvSpPr>
        <p:spPr bwMode="auto">
          <a:xfrm rot="13894163">
            <a:off x="7776171" y="1756023"/>
            <a:ext cx="287338" cy="647700"/>
          </a:xfrm>
          <a:prstGeom prst="upArrow">
            <a:avLst>
              <a:gd name="adj1" fmla="val 50157"/>
              <a:gd name="adj2" fmla="val 79469"/>
            </a:avLst>
          </a:prstGeom>
          <a:solidFill>
            <a:srgbClr val="A7380C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174103" name="AutoShape 23"/>
          <p:cNvSpPr>
            <a:spLocks noChangeArrowheads="1"/>
          </p:cNvSpPr>
          <p:nvPr/>
        </p:nvSpPr>
        <p:spPr bwMode="auto">
          <a:xfrm rot="13894163">
            <a:off x="7344371" y="4348411"/>
            <a:ext cx="287337" cy="647700"/>
          </a:xfrm>
          <a:prstGeom prst="upArrow">
            <a:avLst>
              <a:gd name="adj1" fmla="val 50157"/>
              <a:gd name="adj2" fmla="val 79469"/>
            </a:avLst>
          </a:prstGeom>
          <a:solidFill>
            <a:srgbClr val="A7380C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174104" name="AutoShape 24"/>
          <p:cNvCxnSpPr>
            <a:cxnSpLocks noChangeShapeType="1"/>
            <a:stCxn id="174095" idx="0"/>
            <a:endCxn id="174099" idx="0"/>
          </p:cNvCxnSpPr>
          <p:nvPr/>
        </p:nvCxnSpPr>
        <p:spPr bwMode="auto">
          <a:xfrm rot="16200000">
            <a:off x="5181402" y="869404"/>
            <a:ext cx="1409700" cy="2844800"/>
          </a:xfrm>
          <a:prstGeom prst="bentConnector3">
            <a:avLst>
              <a:gd name="adj1" fmla="val 136597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06" name="AutoShape 26"/>
          <p:cNvCxnSpPr>
            <a:cxnSpLocks noChangeShapeType="1"/>
            <a:stCxn id="174095" idx="0"/>
            <a:endCxn id="174096" idx="0"/>
          </p:cNvCxnSpPr>
          <p:nvPr/>
        </p:nvCxnSpPr>
        <p:spPr bwMode="auto">
          <a:xfrm rot="5400000" flipH="1">
            <a:off x="2430265" y="963067"/>
            <a:ext cx="1439862" cy="2627312"/>
          </a:xfrm>
          <a:prstGeom prst="bentConnector3">
            <a:avLst>
              <a:gd name="adj1" fmla="val 134287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asellaDiTesto 21"/>
          <p:cNvSpPr txBox="1"/>
          <p:nvPr/>
        </p:nvSpPr>
        <p:spPr>
          <a:xfrm>
            <a:off x="4067944" y="76562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0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5" grpId="0" animBg="1"/>
      <p:bldP spid="174095" grpId="1" animBg="1"/>
      <p:bldP spid="174100" grpId="0" animBg="1"/>
      <p:bldP spid="174100" grpId="1" animBg="1"/>
      <p:bldP spid="174101" grpId="0" animBg="1"/>
      <p:bldP spid="174101" grpId="1" animBg="1"/>
      <p:bldP spid="174102" grpId="0" animBg="1"/>
      <p:bldP spid="174102" grpId="1" animBg="1"/>
      <p:bldP spid="174103" grpId="0" animBg="1"/>
      <p:bldP spid="17410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10600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31082"/>
            <a:ext cx="2466684" cy="39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10600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7907"/>
            <a:ext cx="1516478" cy="39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211960" y="1857871"/>
            <a:ext cx="48965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it-IT" sz="2400" b="1" dirty="0">
                <a:solidFill>
                  <a:srgbClr val="FE2602"/>
                </a:solidFill>
              </a:rPr>
              <a:t>B&amp;K </a:t>
            </a:r>
            <a:r>
              <a:rPr lang="it-IT" sz="2400" b="1" dirty="0" err="1">
                <a:solidFill>
                  <a:srgbClr val="FE2602"/>
                </a:solidFill>
              </a:rPr>
              <a:t>Medical</a:t>
            </a:r>
            <a:r>
              <a:rPr lang="it-IT" sz="2400" b="1" dirty="0">
                <a:solidFill>
                  <a:srgbClr val="FE2602"/>
                </a:solidFill>
              </a:rPr>
              <a:t> scanner (</a:t>
            </a:r>
            <a:r>
              <a:rPr lang="it-IT" sz="2400" b="1" dirty="0" err="1">
                <a:solidFill>
                  <a:srgbClr val="FE2602"/>
                </a:solidFill>
              </a:rPr>
              <a:t>Sandtoften</a:t>
            </a:r>
            <a:r>
              <a:rPr lang="it-IT" sz="2400" b="1" dirty="0">
                <a:solidFill>
                  <a:srgbClr val="FE2602"/>
                </a:solidFill>
              </a:rPr>
              <a:t> 9, </a:t>
            </a:r>
            <a:r>
              <a:rPr lang="it-IT" sz="2400" b="1" dirty="0" err="1">
                <a:solidFill>
                  <a:srgbClr val="FE2602"/>
                </a:solidFill>
              </a:rPr>
              <a:t>Gentofte</a:t>
            </a:r>
            <a:r>
              <a:rPr lang="it-IT" sz="2400" b="1" dirty="0">
                <a:solidFill>
                  <a:srgbClr val="FE2602"/>
                </a:solidFill>
              </a:rPr>
              <a:t>, </a:t>
            </a:r>
            <a:r>
              <a:rPr lang="it-IT" sz="2400" b="1" dirty="0" err="1">
                <a:solidFill>
                  <a:srgbClr val="FE2602"/>
                </a:solidFill>
              </a:rPr>
              <a:t>Denmark</a:t>
            </a:r>
            <a:r>
              <a:rPr lang="it-IT" sz="2400" b="1" dirty="0" smtClean="0">
                <a:solidFill>
                  <a:srgbClr val="FE2602"/>
                </a:solidFill>
              </a:rPr>
              <a:t>), </a:t>
            </a:r>
            <a:r>
              <a:rPr lang="it-IT" sz="2400" dirty="0">
                <a:solidFill>
                  <a:srgbClr val="003300"/>
                </a:solidFill>
              </a:rPr>
              <a:t>Ecografo 3535</a:t>
            </a:r>
          </a:p>
          <a:p>
            <a:pPr defTabSz="457200" eaLnBrk="0" hangingPunct="0">
              <a:spcBef>
                <a:spcPct val="50000"/>
              </a:spcBef>
            </a:pPr>
            <a:endParaRPr lang="it-IT" sz="2400" b="1" dirty="0">
              <a:solidFill>
                <a:srgbClr val="FE2602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309925" y="2825634"/>
            <a:ext cx="49425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it-IT" sz="2400" dirty="0" smtClean="0">
                <a:solidFill>
                  <a:srgbClr val="003300"/>
                </a:solidFill>
              </a:rPr>
              <a:t>Sonda </a:t>
            </a:r>
            <a:r>
              <a:rPr lang="it-IT" sz="2400" dirty="0">
                <a:solidFill>
                  <a:srgbClr val="003300"/>
                </a:solidFill>
              </a:rPr>
              <a:t>meccanica rotante (</a:t>
            </a:r>
            <a:r>
              <a:rPr lang="it-IT" sz="2400" b="1" dirty="0">
                <a:solidFill>
                  <a:srgbClr val="003300"/>
                </a:solidFill>
              </a:rPr>
              <a:t>360°</a:t>
            </a:r>
            <a:r>
              <a:rPr lang="it-IT" sz="2400" dirty="0">
                <a:solidFill>
                  <a:srgbClr val="003300"/>
                </a:solidFill>
              </a:rPr>
              <a:t>) </a:t>
            </a:r>
            <a:r>
              <a:rPr lang="it-IT" sz="2400" b="1" dirty="0" smtClean="0">
                <a:solidFill>
                  <a:srgbClr val="003300"/>
                </a:solidFill>
              </a:rPr>
              <a:t>tridimensionale </a:t>
            </a:r>
            <a:r>
              <a:rPr lang="it-IT" sz="2400" b="1" dirty="0" smtClean="0">
                <a:solidFill>
                  <a:srgbClr val="FF0000"/>
                </a:solidFill>
              </a:rPr>
              <a:t>(3D), </a:t>
            </a:r>
            <a:r>
              <a:rPr lang="it-IT" sz="2400" dirty="0" smtClean="0">
                <a:solidFill>
                  <a:srgbClr val="003300"/>
                </a:solidFill>
              </a:rPr>
              <a:t>modello 2050 ad elevata frequenza (10-16 MHz)</a:t>
            </a:r>
            <a:endParaRPr lang="it-IT" sz="2400" dirty="0">
              <a:solidFill>
                <a:srgbClr val="003300"/>
              </a:solidFill>
            </a:endParaRPr>
          </a:p>
        </p:txBody>
      </p:sp>
      <p:sp>
        <p:nvSpPr>
          <p:cNvPr id="8" name="Sottotitolo 2"/>
          <p:cNvSpPr txBox="1">
            <a:spLocks noGrp="1"/>
          </p:cNvSpPr>
          <p:nvPr>
            <p:ph idx="1"/>
          </p:nvPr>
        </p:nvSpPr>
        <p:spPr>
          <a:xfrm>
            <a:off x="323527" y="620688"/>
            <a:ext cx="8820473" cy="93610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b="1" u="sng" dirty="0" smtClean="0">
                <a:solidFill>
                  <a:srgbClr val="000066"/>
                </a:solidFill>
                <a:ea typeface="Calibri"/>
                <a:cs typeface="Times New Roman"/>
              </a:rPr>
              <a:t>Ecografia endorettale</a:t>
            </a:r>
            <a:endParaRPr lang="it-IT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indent="0">
              <a:buNone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572000" y="4293096"/>
            <a:ext cx="4176464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defTabSz="457200"/>
            <a:r>
              <a:rPr lang="it-IT" sz="2000" dirty="0" smtClean="0">
                <a:solidFill>
                  <a:prstClr val="black"/>
                </a:solidFill>
              </a:rPr>
              <a:t>Preparazione: clistere evacuativo una o due ore prima, no digiuno, no vescica piena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72000" y="5509681"/>
            <a:ext cx="4176464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defTabSz="457200"/>
            <a:r>
              <a:rPr lang="it-IT" sz="2000" dirty="0" smtClean="0">
                <a:solidFill>
                  <a:prstClr val="black"/>
                </a:solidFill>
              </a:rPr>
              <a:t>Esecuzione: no sedazione, durata 10-15 </a:t>
            </a:r>
            <a:r>
              <a:rPr lang="it-IT" sz="2000" dirty="0" err="1" smtClean="0">
                <a:solidFill>
                  <a:prstClr val="black"/>
                </a:solidFill>
              </a:rPr>
              <a:t>min</a:t>
            </a:r>
            <a:r>
              <a:rPr lang="it-IT" sz="2000" dirty="0" smtClean="0">
                <a:solidFill>
                  <a:prstClr val="black"/>
                </a:solidFill>
              </a:rPr>
              <a:t>, rettoscopio per corretto posizionamento sonda</a:t>
            </a:r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065587" y="1764555"/>
            <a:ext cx="61198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Acquisizione volumetrica TC del colon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Insufflazione gas + F spasmolitico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Prono e supino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Senza </a:t>
            </a:r>
            <a:r>
              <a:rPr lang="it-IT" sz="2400" dirty="0" err="1">
                <a:solidFill>
                  <a:prstClr val="black"/>
                </a:solidFill>
              </a:rPr>
              <a:t>m.d.c.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ev</a:t>
            </a:r>
            <a:endParaRPr lang="it-IT" sz="2400" dirty="0">
              <a:solidFill>
                <a:prstClr val="black"/>
              </a:solidFill>
            </a:endParaRP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Tempo dell’esame 10-15 min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 err="1">
                <a:solidFill>
                  <a:prstClr val="black"/>
                </a:solidFill>
              </a:rPr>
              <a:t>Post-processing</a:t>
            </a:r>
            <a:r>
              <a:rPr lang="it-IT" sz="2400" dirty="0">
                <a:solidFill>
                  <a:prstClr val="black"/>
                </a:solidFill>
              </a:rPr>
              <a:t>: 2D </a:t>
            </a:r>
            <a:r>
              <a:rPr lang="it-IT" sz="2400" dirty="0" err="1">
                <a:solidFill>
                  <a:prstClr val="black"/>
                </a:solidFill>
              </a:rPr>
              <a:t>mpr</a:t>
            </a:r>
            <a:r>
              <a:rPr lang="it-IT" sz="2400" dirty="0">
                <a:solidFill>
                  <a:prstClr val="black"/>
                </a:solidFill>
              </a:rPr>
              <a:t> + 3D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3425950" y="3709243"/>
            <a:ext cx="2447925" cy="431800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380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30325" y="827930"/>
            <a:ext cx="7416800" cy="2592388"/>
            <a:chOff x="295" y="572"/>
            <a:chExt cx="4672" cy="1633"/>
          </a:xfrm>
        </p:grpSpPr>
        <p:pic>
          <p:nvPicPr>
            <p:cNvPr id="176140" name="Picture 12" descr="3D supi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573"/>
              <a:ext cx="1632" cy="1632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141" name="Picture 13" descr="coro supi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3"/>
            <a:stretch>
              <a:fillRect/>
            </a:stretch>
          </p:blipFill>
          <p:spPr bwMode="auto">
            <a:xfrm>
              <a:off x="1973" y="572"/>
              <a:ext cx="1332" cy="1633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142" name="Picture 14" descr="sagitta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572"/>
              <a:ext cx="1633" cy="1633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6143" name="AutoShape 15"/>
            <p:cNvSpPr>
              <a:spLocks noChangeArrowheads="1"/>
            </p:cNvSpPr>
            <p:nvPr/>
          </p:nvSpPr>
          <p:spPr bwMode="auto">
            <a:xfrm rot="16200000">
              <a:off x="2828" y="1267"/>
              <a:ext cx="112" cy="355"/>
            </a:xfrm>
            <a:prstGeom prst="upArrow">
              <a:avLst>
                <a:gd name="adj1" fmla="val 50157"/>
                <a:gd name="adj2" fmla="val 111745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76144" name="AutoShape 16"/>
            <p:cNvSpPr>
              <a:spLocks noChangeArrowheads="1"/>
            </p:cNvSpPr>
            <p:nvPr/>
          </p:nvSpPr>
          <p:spPr bwMode="auto">
            <a:xfrm rot="16200000">
              <a:off x="4371" y="1448"/>
              <a:ext cx="112" cy="355"/>
            </a:xfrm>
            <a:prstGeom prst="upArrow">
              <a:avLst>
                <a:gd name="adj1" fmla="val 50157"/>
                <a:gd name="adj2" fmla="val 111745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it-IT">
                <a:solidFill>
                  <a:prstClr val="black"/>
                </a:solidFill>
              </a:endParaRPr>
            </a:p>
          </p:txBody>
        </p:sp>
      </p:grpSp>
      <p:cxnSp>
        <p:nvCxnSpPr>
          <p:cNvPr id="176146" name="AutoShape 18"/>
          <p:cNvCxnSpPr>
            <a:cxnSpLocks noChangeShapeType="1"/>
            <a:stCxn id="176139" idx="3"/>
            <a:endCxn id="176142" idx="3"/>
          </p:cNvCxnSpPr>
          <p:nvPr/>
        </p:nvCxnSpPr>
        <p:spPr bwMode="auto">
          <a:xfrm flipV="1">
            <a:off x="5892925" y="2124918"/>
            <a:ext cx="1873250" cy="1800225"/>
          </a:xfrm>
          <a:prstGeom prst="bentConnector3">
            <a:avLst>
              <a:gd name="adj1" fmla="val 152796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6147" name="Picture 19" descr="zanrei  polipo sess coro m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6"/>
          <a:stretch>
            <a:fillRect/>
          </a:stretch>
        </p:blipFill>
        <p:spPr bwMode="auto">
          <a:xfrm>
            <a:off x="4864225" y="4285505"/>
            <a:ext cx="2665412" cy="2325688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48" name="Picture 20" descr="zanrei polipo sess 3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50" y="4283918"/>
            <a:ext cx="2449512" cy="2305050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6149" name="AutoShape 21"/>
          <p:cNvCxnSpPr>
            <a:cxnSpLocks noChangeShapeType="1"/>
            <a:stCxn id="176139" idx="3"/>
            <a:endCxn id="176147" idx="3"/>
          </p:cNvCxnSpPr>
          <p:nvPr/>
        </p:nvCxnSpPr>
        <p:spPr bwMode="auto">
          <a:xfrm>
            <a:off x="5892925" y="3925143"/>
            <a:ext cx="1655762" cy="1524000"/>
          </a:xfrm>
          <a:prstGeom prst="bentConnector3">
            <a:avLst>
              <a:gd name="adj1" fmla="val 143625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615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3537" r="20367" b="3278"/>
          <a:stretch>
            <a:fillRect/>
          </a:stretch>
        </p:blipFill>
        <p:spPr bwMode="auto">
          <a:xfrm>
            <a:off x="2200400" y="4301380"/>
            <a:ext cx="2736850" cy="2428875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51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3290" r="18845" b="3253"/>
          <a:stretch>
            <a:fillRect/>
          </a:stretch>
        </p:blipFill>
        <p:spPr bwMode="auto">
          <a:xfrm>
            <a:off x="4937250" y="4301380"/>
            <a:ext cx="2736850" cy="2439988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52" name="AutoShape 24"/>
          <p:cNvSpPr>
            <a:spLocks noChangeArrowheads="1"/>
          </p:cNvSpPr>
          <p:nvPr/>
        </p:nvSpPr>
        <p:spPr bwMode="auto">
          <a:xfrm rot="22601602">
            <a:off x="2705225" y="6096843"/>
            <a:ext cx="306387" cy="565150"/>
          </a:xfrm>
          <a:prstGeom prst="upArrow">
            <a:avLst>
              <a:gd name="adj1" fmla="val 50157"/>
              <a:gd name="adj2" fmla="val 65029"/>
            </a:avLst>
          </a:prstGeom>
          <a:solidFill>
            <a:srgbClr val="A7380C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176153" name="AutoShape 25"/>
          <p:cNvSpPr>
            <a:spLocks noChangeArrowheads="1"/>
          </p:cNvSpPr>
          <p:nvPr/>
        </p:nvSpPr>
        <p:spPr bwMode="auto">
          <a:xfrm rot="22601602">
            <a:off x="5442075" y="6023818"/>
            <a:ext cx="306387" cy="565150"/>
          </a:xfrm>
          <a:prstGeom prst="upArrow">
            <a:avLst>
              <a:gd name="adj1" fmla="val 50157"/>
              <a:gd name="adj2" fmla="val 65029"/>
            </a:avLst>
          </a:prstGeom>
          <a:solidFill>
            <a:srgbClr val="A7380C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176154" name="AutoShape 26"/>
          <p:cNvCxnSpPr>
            <a:cxnSpLocks noChangeShapeType="1"/>
            <a:stCxn id="176139" idx="3"/>
            <a:endCxn id="176151" idx="3"/>
          </p:cNvCxnSpPr>
          <p:nvPr/>
        </p:nvCxnSpPr>
        <p:spPr bwMode="auto">
          <a:xfrm>
            <a:off x="5892925" y="3925143"/>
            <a:ext cx="1800225" cy="1597025"/>
          </a:xfrm>
          <a:prstGeom prst="bentConnector3">
            <a:avLst>
              <a:gd name="adj1" fmla="val 111639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63650" y="756493"/>
            <a:ext cx="7950200" cy="2771775"/>
            <a:chOff x="253" y="527"/>
            <a:chExt cx="5008" cy="1746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53" y="527"/>
              <a:ext cx="5008" cy="1746"/>
              <a:chOff x="253" y="527"/>
              <a:chExt cx="5008" cy="1746"/>
            </a:xfrm>
          </p:grpSpPr>
          <p:pic>
            <p:nvPicPr>
              <p:cNvPr id="176155" name="Picture 27" descr="in space 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10" t="14995" r="17476" b="14995"/>
              <a:stretch>
                <a:fillRect/>
              </a:stretch>
            </p:blipFill>
            <p:spPr bwMode="auto">
              <a:xfrm>
                <a:off x="253" y="528"/>
                <a:ext cx="1538" cy="1723"/>
              </a:xfrm>
              <a:prstGeom prst="rect">
                <a:avLst/>
              </a:prstGeom>
              <a:noFill/>
              <a:ln w="38100">
                <a:solidFill>
                  <a:srgbClr val="A7380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156" name="Picture 28" descr="ROI mucocel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527"/>
                <a:ext cx="1746" cy="1746"/>
              </a:xfrm>
              <a:prstGeom prst="rect">
                <a:avLst/>
              </a:prstGeom>
              <a:noFill/>
              <a:ln w="38100">
                <a:solidFill>
                  <a:srgbClr val="A7380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157" name="Picture 29" descr="3D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527"/>
                <a:ext cx="1717" cy="1724"/>
              </a:xfrm>
              <a:prstGeom prst="rect">
                <a:avLst/>
              </a:prstGeom>
              <a:noFill/>
              <a:ln w="38100">
                <a:solidFill>
                  <a:srgbClr val="A7380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6159" name="AutoShape 31"/>
            <p:cNvSpPr>
              <a:spLocks noChangeArrowheads="1"/>
            </p:cNvSpPr>
            <p:nvPr/>
          </p:nvSpPr>
          <p:spPr bwMode="auto">
            <a:xfrm rot="35684161">
              <a:off x="1039" y="1514"/>
              <a:ext cx="158" cy="362"/>
            </a:xfrm>
            <a:prstGeom prst="upArrow">
              <a:avLst>
                <a:gd name="adj1" fmla="val 50157"/>
                <a:gd name="adj2" fmla="val 80773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76160" name="AutoShape 32"/>
            <p:cNvSpPr>
              <a:spLocks noChangeArrowheads="1"/>
            </p:cNvSpPr>
            <p:nvPr/>
          </p:nvSpPr>
          <p:spPr bwMode="auto">
            <a:xfrm rot="35684161">
              <a:off x="2664" y="1196"/>
              <a:ext cx="158" cy="362"/>
            </a:xfrm>
            <a:prstGeom prst="upArrow">
              <a:avLst>
                <a:gd name="adj1" fmla="val 50157"/>
                <a:gd name="adj2" fmla="val 80773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76161" name="AutoShape 33"/>
            <p:cNvSpPr>
              <a:spLocks noChangeArrowheads="1"/>
            </p:cNvSpPr>
            <p:nvPr/>
          </p:nvSpPr>
          <p:spPr bwMode="auto">
            <a:xfrm rot="35684161">
              <a:off x="4480" y="1287"/>
              <a:ext cx="158" cy="362"/>
            </a:xfrm>
            <a:prstGeom prst="upArrow">
              <a:avLst>
                <a:gd name="adj1" fmla="val 50157"/>
                <a:gd name="adj2" fmla="val 80773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it-IT">
                <a:solidFill>
                  <a:prstClr val="black"/>
                </a:solidFill>
              </a:endParaRPr>
            </a:p>
          </p:txBody>
        </p:sp>
      </p:grpSp>
      <p:cxnSp>
        <p:nvCxnSpPr>
          <p:cNvPr id="176164" name="AutoShape 36"/>
          <p:cNvCxnSpPr>
            <a:cxnSpLocks noChangeShapeType="1"/>
            <a:stCxn id="176139" idx="1"/>
            <a:endCxn id="176155" idx="1"/>
          </p:cNvCxnSpPr>
          <p:nvPr/>
        </p:nvCxnSpPr>
        <p:spPr bwMode="auto">
          <a:xfrm rot="10800000">
            <a:off x="244600" y="2126505"/>
            <a:ext cx="3162300" cy="1798638"/>
          </a:xfrm>
          <a:prstGeom prst="bentConnector3">
            <a:avLst>
              <a:gd name="adj1" fmla="val 101806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79512" y="1045418"/>
            <a:ext cx="8142288" cy="4065587"/>
            <a:chOff x="200" y="709"/>
            <a:chExt cx="5129" cy="2561"/>
          </a:xfrm>
        </p:grpSpPr>
        <p:pic>
          <p:nvPicPr>
            <p:cNvPr id="176165" name="Picture 3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8" t="29878" r="19595" b="2306"/>
            <a:stretch>
              <a:fillRect/>
            </a:stretch>
          </p:blipFill>
          <p:spPr bwMode="auto">
            <a:xfrm>
              <a:off x="200" y="709"/>
              <a:ext cx="1773" cy="2561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6166" name="Picture 38"/>
            <p:cNvPicPr>
              <a:picLocks noChangeAspect="1" noChangeArrowheads="1"/>
            </p:cNvPicPr>
            <p:nvPr/>
          </p:nvPicPr>
          <p:blipFill>
            <a:blip r:embed="rId15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8" t="6543" r="22533" b="8171"/>
            <a:stretch>
              <a:fillRect/>
            </a:stretch>
          </p:blipFill>
          <p:spPr bwMode="auto">
            <a:xfrm>
              <a:off x="2018" y="709"/>
              <a:ext cx="1633" cy="1259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76167" name="Object 39"/>
            <p:cNvGraphicFramePr>
              <a:graphicFrameLocks noChangeAspect="1"/>
            </p:cNvGraphicFramePr>
            <p:nvPr/>
          </p:nvGraphicFramePr>
          <p:xfrm>
            <a:off x="3651" y="709"/>
            <a:ext cx="1678" cy="1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Bitmap Image" r:id="rId16" imgW="2038095" imgH="1419048" progId="PBrush">
                    <p:embed/>
                  </p:oleObj>
                </mc:Choice>
                <mc:Fallback>
                  <p:oleObj name="Bitmap Image" r:id="rId16" imgW="2038095" imgH="1419048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523" r="3185" b="4271"/>
                        <a:stretch>
                          <a:fillRect/>
                        </a:stretch>
                      </p:blipFill>
                      <p:spPr bwMode="auto">
                        <a:xfrm>
                          <a:off x="3651" y="709"/>
                          <a:ext cx="1678" cy="125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A7380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6168" name="AutoShape 40"/>
            <p:cNvSpPr>
              <a:spLocks noChangeArrowheads="1"/>
            </p:cNvSpPr>
            <p:nvPr/>
          </p:nvSpPr>
          <p:spPr bwMode="auto">
            <a:xfrm rot="5400000">
              <a:off x="455" y="2053"/>
              <a:ext cx="173" cy="403"/>
            </a:xfrm>
            <a:prstGeom prst="upArrow">
              <a:avLst>
                <a:gd name="adj1" fmla="val 50157"/>
                <a:gd name="adj2" fmla="val 82125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76169" name="AutoShape 41"/>
            <p:cNvSpPr>
              <a:spLocks noChangeArrowheads="1"/>
            </p:cNvSpPr>
            <p:nvPr/>
          </p:nvSpPr>
          <p:spPr bwMode="auto">
            <a:xfrm rot="5400000">
              <a:off x="2411" y="1101"/>
              <a:ext cx="173" cy="403"/>
            </a:xfrm>
            <a:prstGeom prst="upArrow">
              <a:avLst>
                <a:gd name="adj1" fmla="val 50157"/>
                <a:gd name="adj2" fmla="val 82125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it-IT">
                <a:solidFill>
                  <a:prstClr val="black"/>
                </a:solidFill>
              </a:endParaRPr>
            </a:p>
          </p:txBody>
        </p:sp>
      </p:grpSp>
      <p:cxnSp>
        <p:nvCxnSpPr>
          <p:cNvPr id="176171" name="AutoShape 43"/>
          <p:cNvCxnSpPr>
            <a:cxnSpLocks noChangeShapeType="1"/>
            <a:stCxn id="176139" idx="2"/>
            <a:endCxn id="176165" idx="2"/>
          </p:cNvCxnSpPr>
          <p:nvPr/>
        </p:nvCxnSpPr>
        <p:spPr bwMode="auto">
          <a:xfrm rot="5400000">
            <a:off x="2633788" y="3113930"/>
            <a:ext cx="969962" cy="3062287"/>
          </a:xfrm>
          <a:prstGeom prst="bentConnector3">
            <a:avLst>
              <a:gd name="adj1" fmla="val 154824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CasellaDiTesto 51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772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2" grpId="0" animBg="1"/>
      <p:bldP spid="176152" grpId="1" animBg="1"/>
      <p:bldP spid="176153" grpId="0" animBg="1"/>
      <p:bldP spid="1761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987477" y="1647279"/>
            <a:ext cx="61198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Acquisizione volumetrica TC del colon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Insufflazione gas + </a:t>
            </a:r>
            <a:r>
              <a:rPr lang="it-IT" sz="2400" dirty="0" err="1">
                <a:solidFill>
                  <a:srgbClr val="000000"/>
                </a:solidFill>
              </a:rPr>
              <a:t>F</a:t>
            </a:r>
            <a:r>
              <a:rPr lang="it-IT" sz="2400" dirty="0">
                <a:solidFill>
                  <a:srgbClr val="000000"/>
                </a:solidFill>
              </a:rPr>
              <a:t> spasmolitico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Prono e supino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Senza </a:t>
            </a:r>
            <a:r>
              <a:rPr lang="it-IT" sz="2400" dirty="0" err="1">
                <a:solidFill>
                  <a:srgbClr val="000000"/>
                </a:solidFill>
              </a:rPr>
              <a:t>m.d.c</a:t>
            </a:r>
            <a:r>
              <a:rPr lang="it-IT" sz="2400" dirty="0">
                <a:solidFill>
                  <a:srgbClr val="000000"/>
                </a:solidFill>
              </a:rPr>
              <a:t>. </a:t>
            </a:r>
            <a:r>
              <a:rPr lang="it-IT" sz="2400" dirty="0" err="1">
                <a:solidFill>
                  <a:srgbClr val="000000"/>
                </a:solidFill>
              </a:rPr>
              <a:t>ev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Tempo dell’esame 10-15 </a:t>
            </a:r>
            <a:r>
              <a:rPr lang="it-IT" sz="2400" dirty="0" err="1">
                <a:solidFill>
                  <a:srgbClr val="000000"/>
                </a:solidFill>
              </a:rPr>
              <a:t>min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Post-processing: 2D </a:t>
            </a:r>
            <a:r>
              <a:rPr lang="it-IT" sz="2400" dirty="0" err="1">
                <a:solidFill>
                  <a:srgbClr val="000000"/>
                </a:solidFill>
              </a:rPr>
              <a:t>mpr</a:t>
            </a:r>
            <a:r>
              <a:rPr lang="it-IT" sz="2400" dirty="0">
                <a:solidFill>
                  <a:srgbClr val="000000"/>
                </a:solidFill>
              </a:rPr>
              <a:t> + 3D</a:t>
            </a:r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3347840" y="4229907"/>
            <a:ext cx="3667557" cy="431800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67944" y="76562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655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3203575" y="1844675"/>
            <a:ext cx="61198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fontAlgn="base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Arial" charset="0"/>
              </a:rPr>
              <a:t>Acquisizione volumetrica TC del colon</a:t>
            </a:r>
          </a:p>
          <a:p>
            <a:pPr marL="342900" indent="-342900" defTabSz="457200" fontAlgn="base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Arial" charset="0"/>
              </a:rPr>
              <a:t>Insufflazione gas + F spasmolitico</a:t>
            </a:r>
          </a:p>
          <a:p>
            <a:pPr marL="342900" indent="-342900" defTabSz="457200" fontAlgn="base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Arial" charset="0"/>
              </a:rPr>
              <a:t>Prono e supino</a:t>
            </a:r>
          </a:p>
          <a:p>
            <a:pPr marL="342900" indent="-342900" defTabSz="457200" fontAlgn="base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Arial" charset="0"/>
              </a:rPr>
              <a:t>Senza </a:t>
            </a:r>
            <a:r>
              <a:rPr lang="it-IT" sz="2400" dirty="0" err="1" smtClean="0">
                <a:solidFill>
                  <a:prstClr val="black"/>
                </a:solidFill>
                <a:latin typeface="Arial" charset="0"/>
              </a:rPr>
              <a:t>m.d.c.</a:t>
            </a:r>
            <a:r>
              <a:rPr lang="it-IT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Arial" charset="0"/>
              </a:rPr>
              <a:t>ev</a:t>
            </a:r>
            <a:endParaRPr lang="it-IT" sz="240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defTabSz="457200" fontAlgn="base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400" dirty="0" smtClean="0">
                <a:solidFill>
                  <a:prstClr val="black"/>
                </a:solidFill>
                <a:latin typeface="Arial" charset="0"/>
              </a:rPr>
              <a:t>Tempo dell’esame 10-15 min</a:t>
            </a:r>
          </a:p>
          <a:p>
            <a:pPr marL="342900" indent="-342900" defTabSz="457200" fontAlgn="base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400" dirty="0" err="1" smtClean="0">
                <a:solidFill>
                  <a:prstClr val="black"/>
                </a:solidFill>
                <a:latin typeface="Arial" charset="0"/>
              </a:rPr>
              <a:t>Post-processing</a:t>
            </a:r>
            <a:r>
              <a:rPr lang="it-IT" sz="2400" dirty="0" smtClean="0">
                <a:solidFill>
                  <a:prstClr val="black"/>
                </a:solidFill>
                <a:latin typeface="Arial" charset="0"/>
              </a:rPr>
              <a:t>: 2D </a:t>
            </a:r>
            <a:r>
              <a:rPr lang="it-IT" sz="2400" dirty="0" err="1" smtClean="0">
                <a:solidFill>
                  <a:prstClr val="black"/>
                </a:solidFill>
                <a:latin typeface="Arial" charset="0"/>
              </a:rPr>
              <a:t>mpr</a:t>
            </a:r>
            <a:r>
              <a:rPr lang="it-IT" sz="2400" dirty="0" smtClean="0">
                <a:solidFill>
                  <a:prstClr val="black"/>
                </a:solidFill>
                <a:latin typeface="Arial" charset="0"/>
              </a:rPr>
              <a:t> + 3D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940425" y="5013325"/>
            <a:ext cx="1079500" cy="431800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237413" y="5013325"/>
            <a:ext cx="574675" cy="431800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96900" y="1125538"/>
            <a:ext cx="8296275" cy="5616575"/>
            <a:chOff x="376" y="709"/>
            <a:chExt cx="5226" cy="3538"/>
          </a:xfrm>
        </p:grpSpPr>
        <p:pic>
          <p:nvPicPr>
            <p:cNvPr id="58" name="Picture 13" descr="zanrei LST sagit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1"/>
            <a:stretch>
              <a:fillRect/>
            </a:stretch>
          </p:blipFill>
          <p:spPr bwMode="auto">
            <a:xfrm>
              <a:off x="3818" y="709"/>
              <a:ext cx="1784" cy="1690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4" descr="zanrei LST assia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6" t="5978"/>
            <a:stretch>
              <a:fillRect/>
            </a:stretch>
          </p:blipFill>
          <p:spPr bwMode="auto">
            <a:xfrm>
              <a:off x="376" y="709"/>
              <a:ext cx="1597" cy="1678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5" descr="zanrei LST cor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0"/>
            <a:stretch>
              <a:fillRect/>
            </a:stretch>
          </p:blipFill>
          <p:spPr bwMode="auto">
            <a:xfrm>
              <a:off x="2003" y="709"/>
              <a:ext cx="1784" cy="1678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6" descr="IMGP086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8" t="5022" r="47816" b="12285"/>
            <a:stretch>
              <a:fillRect/>
            </a:stretch>
          </p:blipFill>
          <p:spPr bwMode="auto">
            <a:xfrm>
              <a:off x="376" y="2405"/>
              <a:ext cx="1325" cy="1842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AutoShape 18"/>
            <p:cNvSpPr>
              <a:spLocks noChangeArrowheads="1"/>
            </p:cNvSpPr>
            <p:nvPr/>
          </p:nvSpPr>
          <p:spPr bwMode="auto">
            <a:xfrm rot="23672201">
              <a:off x="567" y="3733"/>
              <a:ext cx="181" cy="377"/>
            </a:xfrm>
            <a:prstGeom prst="upArrow">
              <a:avLst>
                <a:gd name="adj1" fmla="val 50157"/>
                <a:gd name="adj2" fmla="val 73431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auto">
            <a:xfrm rot="23672201">
              <a:off x="521" y="1434"/>
              <a:ext cx="181" cy="377"/>
            </a:xfrm>
            <a:prstGeom prst="upArrow">
              <a:avLst>
                <a:gd name="adj1" fmla="val 50157"/>
                <a:gd name="adj2" fmla="val 73431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auto">
            <a:xfrm rot="23672201">
              <a:off x="2336" y="1525"/>
              <a:ext cx="181" cy="377"/>
            </a:xfrm>
            <a:prstGeom prst="upArrow">
              <a:avLst>
                <a:gd name="adj1" fmla="val 50157"/>
                <a:gd name="adj2" fmla="val 73431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AutoShape 21"/>
            <p:cNvSpPr>
              <a:spLocks noChangeArrowheads="1"/>
            </p:cNvSpPr>
            <p:nvPr/>
          </p:nvSpPr>
          <p:spPr bwMode="auto">
            <a:xfrm rot="23672201">
              <a:off x="4105" y="1570"/>
              <a:ext cx="181" cy="377"/>
            </a:xfrm>
            <a:prstGeom prst="upArrow">
              <a:avLst>
                <a:gd name="adj1" fmla="val 50157"/>
                <a:gd name="adj2" fmla="val 73431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66" name="AutoShape 25"/>
          <p:cNvCxnSpPr>
            <a:cxnSpLocks noChangeShapeType="1"/>
            <a:stCxn id="55" idx="2"/>
            <a:endCxn id="61" idx="3"/>
          </p:cNvCxnSpPr>
          <p:nvPr/>
        </p:nvCxnSpPr>
        <p:spPr bwMode="auto">
          <a:xfrm rot="16200000" flipV="1">
            <a:off x="4507707" y="3491706"/>
            <a:ext cx="184150" cy="3760787"/>
          </a:xfrm>
          <a:prstGeom prst="bentConnector4">
            <a:avLst>
              <a:gd name="adj1" fmla="val -258625"/>
              <a:gd name="adj2" fmla="val 89319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116013" y="1268413"/>
            <a:ext cx="6481762" cy="3529012"/>
            <a:chOff x="703" y="799"/>
            <a:chExt cx="4083" cy="2223"/>
          </a:xfrm>
        </p:grpSpPr>
        <p:pic>
          <p:nvPicPr>
            <p:cNvPr id="68" name="Picture 26" descr="IMGP08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3" r="3935"/>
            <a:stretch>
              <a:fillRect/>
            </a:stretch>
          </p:blipFill>
          <p:spPr bwMode="auto">
            <a:xfrm rot="-5400000">
              <a:off x="525" y="977"/>
              <a:ext cx="2223" cy="1868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7" descr="zanrei LST 3D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799"/>
              <a:ext cx="2223" cy="2223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AutoShape 24"/>
            <p:cNvSpPr>
              <a:spLocks noChangeArrowheads="1"/>
            </p:cNvSpPr>
            <p:nvPr/>
          </p:nvSpPr>
          <p:spPr bwMode="auto">
            <a:xfrm rot="7472202">
              <a:off x="1118" y="1382"/>
              <a:ext cx="181" cy="377"/>
            </a:xfrm>
            <a:prstGeom prst="upArrow">
              <a:avLst>
                <a:gd name="adj1" fmla="val 50157"/>
                <a:gd name="adj2" fmla="val 73431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AutoShape 28"/>
            <p:cNvSpPr>
              <a:spLocks noChangeArrowheads="1"/>
            </p:cNvSpPr>
            <p:nvPr/>
          </p:nvSpPr>
          <p:spPr bwMode="auto">
            <a:xfrm rot="7472202">
              <a:off x="3236" y="1291"/>
              <a:ext cx="181" cy="377"/>
            </a:xfrm>
            <a:prstGeom prst="upArrow">
              <a:avLst>
                <a:gd name="adj1" fmla="val 50157"/>
                <a:gd name="adj2" fmla="val 73431"/>
              </a:avLst>
            </a:prstGeom>
            <a:solidFill>
              <a:srgbClr val="A7380C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72" name="AutoShape 30"/>
          <p:cNvCxnSpPr>
            <a:cxnSpLocks noChangeShapeType="1"/>
            <a:stCxn id="56" idx="2"/>
            <a:endCxn id="68" idx="1"/>
          </p:cNvCxnSpPr>
          <p:nvPr/>
        </p:nvCxnSpPr>
        <p:spPr bwMode="auto">
          <a:xfrm rot="16200000" flipV="1">
            <a:off x="4738688" y="2678113"/>
            <a:ext cx="646112" cy="4926012"/>
          </a:xfrm>
          <a:prstGeom prst="bentConnector3">
            <a:avLst>
              <a:gd name="adj1" fmla="val -32431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39750" y="1268413"/>
            <a:ext cx="4681538" cy="4537075"/>
            <a:chOff x="340" y="799"/>
            <a:chExt cx="2949" cy="2858"/>
          </a:xfrm>
        </p:grpSpPr>
        <p:pic>
          <p:nvPicPr>
            <p:cNvPr id="80" name="Picture 39" descr="gc2modif"/>
            <p:cNvPicPr>
              <a:picLocks noChangeAspect="1" noChangeArrowheads="1"/>
            </p:cNvPicPr>
            <p:nvPr/>
          </p:nvPicPr>
          <p:blipFill>
            <a:blip r:embed="rId8" cstate="print">
              <a:lum bright="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799"/>
              <a:ext cx="1497" cy="1337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0" descr="LS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1" t="9158" r="10571" b="22704"/>
            <a:stretch>
              <a:fillRect/>
            </a:stretch>
          </p:blipFill>
          <p:spPr bwMode="auto">
            <a:xfrm>
              <a:off x="340" y="799"/>
              <a:ext cx="1449" cy="1349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1" descr="volt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160"/>
              <a:ext cx="1543" cy="1497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2" descr="661138_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3" t="11111" r="4143" b="6447"/>
            <a:stretch>
              <a:fillRect/>
            </a:stretch>
          </p:blipFill>
          <p:spPr bwMode="auto">
            <a:xfrm>
              <a:off x="340" y="2160"/>
              <a:ext cx="1451" cy="1497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4" name="AutoShape 44"/>
          <p:cNvCxnSpPr>
            <a:cxnSpLocks noChangeShapeType="1"/>
            <a:stCxn id="56" idx="2"/>
            <a:endCxn id="83" idx="2"/>
          </p:cNvCxnSpPr>
          <p:nvPr/>
        </p:nvCxnSpPr>
        <p:spPr bwMode="auto">
          <a:xfrm rot="5400000">
            <a:off x="4428331" y="2728119"/>
            <a:ext cx="360363" cy="5832475"/>
          </a:xfrm>
          <a:prstGeom prst="bentConnector3">
            <a:avLst>
              <a:gd name="adj1" fmla="val 236560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CasellaDiTesto 84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00CCFF"/>
                </a:solidFill>
                <a:latin typeface="Arial Narrow"/>
                <a:ea typeface="Calibri"/>
                <a:cs typeface="Arial Narrow"/>
              </a:rPr>
              <a:t/>
            </a:r>
            <a:br>
              <a:rPr lang="it-IT" b="1" dirty="0" smtClean="0">
                <a:solidFill>
                  <a:srgbClr val="00CCFF"/>
                </a:solidFill>
                <a:latin typeface="Arial Narrow"/>
                <a:ea typeface="Calibri"/>
                <a:cs typeface="Arial Narrow"/>
              </a:rPr>
            </a:b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STAGING</a:t>
            </a:r>
            <a:r>
              <a:rPr lang="it-IT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/>
            </a:r>
            <a:br>
              <a:rPr lang="it-IT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</a:br>
            <a:endParaRPr lang="it-IT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" name="Sottotitolo 2"/>
          <p:cNvSpPr txBox="1">
            <a:spLocks noGrp="1"/>
          </p:cNvSpPr>
          <p:nvPr>
            <p:ph idx="1"/>
          </p:nvPr>
        </p:nvSpPr>
        <p:spPr>
          <a:xfrm>
            <a:off x="323528" y="1268761"/>
            <a:ext cx="5832648" cy="93610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b="1" u="sng" dirty="0" smtClean="0">
                <a:solidFill>
                  <a:srgbClr val="000000"/>
                </a:solidFill>
                <a:ea typeface="Calibri"/>
                <a:cs typeface="Times New Roman"/>
              </a:rPr>
              <a:t>Neoplasia Colica</a:t>
            </a: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indent="0">
              <a:buNone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251520" y="3284984"/>
            <a:ext cx="7056784" cy="662473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it-IT" b="1" u="sng" dirty="0" smtClean="0">
                <a:solidFill>
                  <a:srgbClr val="000000"/>
                </a:solidFill>
                <a:ea typeface="Calibri"/>
                <a:cs typeface="Times New Roman"/>
              </a:rPr>
              <a:t>Neoplasia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it-IT" b="1" u="sng" dirty="0" err="1" smtClean="0">
                <a:solidFill>
                  <a:srgbClr val="000000"/>
                </a:solidFill>
                <a:ea typeface="Calibri"/>
                <a:cs typeface="Times New Roman"/>
              </a:rPr>
              <a:t>Retto-anale</a:t>
            </a:r>
            <a:endParaRPr lang="it-IT" b="1" u="sng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341689" y="1283397"/>
            <a:ext cx="4839072" cy="93610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rgbClr val="000000"/>
                </a:solidFill>
                <a:ea typeface="Calibri"/>
                <a:cs typeface="Times New Roman"/>
              </a:rPr>
              <a:t>TC Torace Addome Pelvi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rgbClr val="000000"/>
                </a:solidFill>
                <a:ea typeface="Calibri"/>
                <a:cs typeface="Times New Roman"/>
              </a:rPr>
              <a:t>senza e con </a:t>
            </a:r>
            <a:r>
              <a:rPr lang="it-IT" sz="28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MDC</a:t>
            </a:r>
            <a:endParaRPr lang="it-IT" sz="28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4357872" y="3283350"/>
            <a:ext cx="8784976" cy="662473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it-IT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Ecografia </a:t>
            </a:r>
            <a:r>
              <a:rPr lang="it-IT" sz="28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endorettale</a:t>
            </a:r>
            <a:r>
              <a:rPr lang="it-IT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o </a:t>
            </a:r>
            <a:r>
              <a:rPr lang="it-IT" sz="2800" dirty="0" err="1" smtClean="0">
                <a:solidFill>
                  <a:prstClr val="black"/>
                </a:solidFill>
                <a:ea typeface="Calibri"/>
                <a:cs typeface="Times New Roman"/>
              </a:rPr>
              <a:t>Ecoendoscospia</a:t>
            </a:r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  <a:ea typeface="Calibri"/>
                <a:cs typeface="Times New Roman"/>
              </a:rPr>
              <a:t>transrettale</a:t>
            </a:r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  / </a:t>
            </a:r>
            <a:r>
              <a:rPr lang="it-IT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RM pelvica </a:t>
            </a:r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(se ecografia non diagnostica)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buFont typeface="+mj-lt"/>
              <a:buAutoNum type="arabicPeriod"/>
              <a:defRPr/>
            </a:pPr>
            <a:r>
              <a:rPr lang="it-IT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TC torace-addome-pelvi </a:t>
            </a:r>
          </a:p>
          <a:p>
            <a:pPr>
              <a:buFont typeface="Arial" pitchFamily="34" charset="0"/>
              <a:buNone/>
              <a:defRPr/>
            </a:pPr>
            <a:endParaRPr lang="it-IT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3419872" y="1412776"/>
            <a:ext cx="720080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419872" y="3429000"/>
            <a:ext cx="720080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parola al radiologo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10837" r="33063" b="6615"/>
          <a:stretch/>
        </p:blipFill>
        <p:spPr bwMode="auto">
          <a:xfrm>
            <a:off x="35496" y="203364"/>
            <a:ext cx="4670946" cy="658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5" t="11161" r="32430" b="6339"/>
          <a:stretch/>
        </p:blipFill>
        <p:spPr bwMode="auto">
          <a:xfrm>
            <a:off x="4325457" y="203363"/>
            <a:ext cx="4794639" cy="65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4499992" y="692696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770010" y="1988840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0272" y="2894513"/>
            <a:ext cx="418603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defTabSz="457200"/>
            <a:r>
              <a:rPr lang="it-IT" dirty="0" smtClean="0">
                <a:solidFill>
                  <a:prstClr val="black"/>
                </a:solidFill>
              </a:rPr>
              <a:t>Sospendere </a:t>
            </a:r>
            <a:r>
              <a:rPr lang="it-IT" dirty="0" err="1" smtClean="0">
                <a:solidFill>
                  <a:prstClr val="black"/>
                </a:solidFill>
              </a:rPr>
              <a:t>metformina</a:t>
            </a:r>
            <a:r>
              <a:rPr lang="it-IT" dirty="0" smtClean="0">
                <a:solidFill>
                  <a:prstClr val="black"/>
                </a:solidFill>
              </a:rPr>
              <a:t> 48 ore prima e riprendere 48 ore dopo la somministrazione del mdc nei Pazienti con alterazione della funzione renale!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7950" y="1815207"/>
            <a:ext cx="4186038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defTabSz="457200"/>
            <a:r>
              <a:rPr lang="it-IT" dirty="0" smtClean="0">
                <a:solidFill>
                  <a:prstClr val="black"/>
                </a:solidFill>
              </a:rPr>
              <a:t>Effettuare preparazione con antistaminico  e cortisone  nelle 24 ore precedenti all’esame  nei Pazienti allergici al mdc!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4365054" y="989672"/>
            <a:ext cx="92255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8648" y="3310012"/>
            <a:ext cx="4011503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defTabSz="457200"/>
            <a:r>
              <a:rPr lang="it-IT" dirty="0" smtClean="0">
                <a:solidFill>
                  <a:prstClr val="black"/>
                </a:solidFill>
              </a:rPr>
              <a:t>Effettuare preparazione con idratazione!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103211" y="2285256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51720" y="4365104"/>
            <a:ext cx="4186038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defTabSz="457200"/>
            <a:r>
              <a:rPr lang="it-IT" dirty="0" smtClean="0">
                <a:solidFill>
                  <a:prstClr val="black"/>
                </a:solidFill>
              </a:rPr>
              <a:t>E’ necessario che il Pz porti in visione dosaggio della creatinina plasmatica non più vecchio di 3 mesi!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589240"/>
            <a:ext cx="5256585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defTabSz="457200"/>
            <a:r>
              <a:rPr lang="it-IT" dirty="0" smtClean="0">
                <a:solidFill>
                  <a:prstClr val="black"/>
                </a:solidFill>
              </a:rPr>
              <a:t>Il Paziente deve presentarsi a digiuno da circa 6 ore (può assumere acqua e terapie farmacologiche)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6914" t="36914" r="24696" b="23736"/>
          <a:stretch>
            <a:fillRect/>
          </a:stretch>
        </p:blipFill>
        <p:spPr bwMode="auto">
          <a:xfrm>
            <a:off x="3995936" y="620688"/>
            <a:ext cx="442585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35437" t="33960" r="31140" b="36220"/>
          <a:stretch>
            <a:fillRect/>
          </a:stretch>
        </p:blipFill>
        <p:spPr bwMode="auto">
          <a:xfrm>
            <a:off x="0" y="3356992"/>
            <a:ext cx="392392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l="11812" t="26578" r="16585" b="18790"/>
          <a:stretch>
            <a:fillRect/>
          </a:stretch>
        </p:blipFill>
        <p:spPr bwMode="auto">
          <a:xfrm>
            <a:off x="323528" y="620688"/>
            <a:ext cx="3491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13845" t="38218" r="53671" b="36680"/>
          <a:stretch>
            <a:fillRect/>
          </a:stretch>
        </p:blipFill>
        <p:spPr bwMode="auto">
          <a:xfrm>
            <a:off x="395536" y="620689"/>
            <a:ext cx="34479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932040" y="2852936"/>
            <a:ext cx="432048" cy="50494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195736" y="4654029"/>
            <a:ext cx="144016" cy="57517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1979712" y="3573016"/>
            <a:ext cx="72008" cy="36093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61988" y="1522114"/>
            <a:ext cx="491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400" dirty="0" smtClean="0">
                <a:solidFill>
                  <a:prstClr val="white"/>
                </a:solidFill>
              </a:rPr>
              <a:t>TC ed RM</a:t>
            </a:r>
            <a:endParaRPr lang="it-IT" sz="2400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286" t="16810" r="33569" b="25975"/>
          <a:stretch/>
        </p:blipFill>
        <p:spPr bwMode="auto">
          <a:xfrm>
            <a:off x="5436096" y="3816424"/>
            <a:ext cx="302366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5857" t="16976" r="38071" b="24075"/>
          <a:stretch/>
        </p:blipFill>
        <p:spPr bwMode="auto">
          <a:xfrm>
            <a:off x="5436096" y="864096"/>
            <a:ext cx="3024336" cy="317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31306" t="30255" r="24293" b="26497"/>
          <a:stretch/>
        </p:blipFill>
        <p:spPr bwMode="auto">
          <a:xfrm>
            <a:off x="251520" y="1268760"/>
            <a:ext cx="5040560" cy="490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55576" y="4005064"/>
            <a:ext cx="792163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004048" y="2276872"/>
            <a:ext cx="792163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724128" y="4653136"/>
            <a:ext cx="792163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36623" t="48274" r="48283" b="32858"/>
          <a:stretch/>
        </p:blipFill>
        <p:spPr bwMode="auto">
          <a:xfrm>
            <a:off x="323527" y="1340768"/>
            <a:ext cx="3816425" cy="47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1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766926"/>
            <a:ext cx="9217024" cy="2376264"/>
          </a:xfrm>
        </p:spPr>
        <p:txBody>
          <a:bodyPr>
            <a:noAutofit/>
          </a:bodyPr>
          <a:lstStyle/>
          <a:p>
            <a:pPr marL="514350" indent="-514350" algn="l">
              <a:buClr>
                <a:schemeClr val="bg1"/>
              </a:buClr>
              <a:buFont typeface="+mj-lt"/>
              <a:buAutoNum type="arabicPeriod"/>
            </a:pPr>
            <a:r>
              <a:rPr lang="it-IT" sz="2800" dirty="0" smtClean="0">
                <a:solidFill>
                  <a:srgbClr val="003300"/>
                </a:solidFill>
                <a:ea typeface="Calibri"/>
                <a:cs typeface="Times New Roman"/>
              </a:rPr>
              <a:t>T: Eco/ RM </a:t>
            </a:r>
          </a:p>
          <a:p>
            <a:pPr marL="514350" indent="-514350" algn="l">
              <a:buFont typeface="+mj-lt"/>
              <a:buAutoNum type="arabicPeriod"/>
            </a:pPr>
            <a:endParaRPr lang="it-IT" sz="2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marL="342900" indent="-342900" algn="l"/>
            <a:endParaRPr lang="it-IT" sz="2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srgbClr val="003300"/>
              </a:solidFill>
              <a:ea typeface="Calibri"/>
              <a:cs typeface="Times New Roman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23528" y="1082083"/>
            <a:ext cx="10153128" cy="126090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it-IT" b="1" u="sng" dirty="0" smtClean="0">
                <a:solidFill>
                  <a:srgbClr val="000066"/>
                </a:solidFill>
                <a:ea typeface="Calibri"/>
                <a:cs typeface="Times New Roman"/>
              </a:rPr>
              <a:t>Neoplasia Retto-anale</a:t>
            </a:r>
            <a:endParaRPr lang="it-IT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 smtClean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1903391"/>
            <a:ext cx="5256584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defTabSz="457200"/>
            <a:r>
              <a:rPr lang="it-IT" sz="2000" dirty="0">
                <a:solidFill>
                  <a:prstClr val="black"/>
                </a:solidFill>
              </a:rPr>
              <a:t>EUS </a:t>
            </a:r>
            <a:r>
              <a:rPr lang="it-IT" sz="2000" dirty="0" smtClean="0">
                <a:solidFill>
                  <a:prstClr val="black"/>
                </a:solidFill>
              </a:rPr>
              <a:t>(ed ERUS) ed </a:t>
            </a:r>
            <a:r>
              <a:rPr lang="it-IT" sz="2000" dirty="0">
                <a:solidFill>
                  <a:prstClr val="black"/>
                </a:solidFill>
              </a:rPr>
              <a:t>RM sono le uniche metodiche che consentono l’identificazione dei diversi strati parietali del retto.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2661692" y="1895987"/>
            <a:ext cx="720080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323528" y="2880830"/>
            <a:ext cx="9217024" cy="90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Clr>
                <a:prstClr val="white"/>
              </a:buClr>
              <a:buFont typeface="+mj-lt"/>
              <a:buAutoNum type="arabicPeriod" startAt="2"/>
            </a:pPr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N-M: TC TAP</a:t>
            </a:r>
          </a:p>
          <a:p>
            <a:pPr marL="342900" indent="-342900"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323528" y="3738526"/>
            <a:ext cx="8712968" cy="184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Clr>
                <a:prstClr val="white"/>
              </a:buClr>
              <a:buFont typeface="+mj-lt"/>
              <a:buAutoNum type="arabicPeriod" startAt="3"/>
            </a:pPr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M: In caso di dubbi ed in base alla necessità del chirurgo in previsione di un intervento chirurgico… può essere necessario RM epatica con </a:t>
            </a:r>
            <a:r>
              <a:rPr lang="it-IT" sz="2800" dirty="0" err="1" smtClean="0">
                <a:solidFill>
                  <a:prstClr val="black"/>
                </a:solidFill>
                <a:ea typeface="Calibri"/>
                <a:cs typeface="Times New Roman"/>
              </a:rPr>
              <a:t>mdc</a:t>
            </a:r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  <a:ea typeface="Calibri"/>
                <a:cs typeface="Times New Roman"/>
              </a:rPr>
              <a:t>epatospecifico</a:t>
            </a:r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514350" indent="-514350" algn="l">
              <a:buClr>
                <a:prstClr val="white"/>
              </a:buClr>
              <a:buFont typeface="+mj-lt"/>
              <a:buAutoNum type="arabicPeriod" startAt="3"/>
            </a:pPr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11560" y="5394710"/>
            <a:ext cx="8712968" cy="184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necessario</a:t>
            </a:r>
          </a:p>
          <a:p>
            <a:pPr algn="l"/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RE-STAGING post –terapia  NEOADIUVANTE</a:t>
            </a:r>
          </a:p>
          <a:p>
            <a:pPr marL="514350" indent="-514350" algn="l">
              <a:buClr>
                <a:prstClr val="white"/>
              </a:buClr>
            </a:pPr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 algn="l"/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marL="342900" indent="-342900"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57200" y="274638"/>
            <a:ext cx="8003232" cy="149817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it-IT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STAGING</a:t>
            </a:r>
            <a:br>
              <a:rPr lang="it-IT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</a:br>
            <a:endParaRPr lang="it-IT" sz="40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942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Presentazione su schermo (4:3)</PresentationFormat>
  <Paragraphs>111</Paragraphs>
  <Slides>10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Tema di Office</vt:lpstr>
      <vt:lpstr>Bitmap 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STAGING </vt:lpstr>
      <vt:lpstr>La parola al radiologo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2013-10-24T09:35:49Z</dcterms:created>
  <dcterms:modified xsi:type="dcterms:W3CDTF">2013-10-24T09:36:25Z</dcterms:modified>
</cp:coreProperties>
</file>