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42"/>
  </p:notesMasterIdLst>
  <p:sldIdLst>
    <p:sldId id="322" r:id="rId2"/>
    <p:sldId id="347" r:id="rId3"/>
    <p:sldId id="325" r:id="rId4"/>
    <p:sldId id="341" r:id="rId5"/>
    <p:sldId id="344" r:id="rId6"/>
    <p:sldId id="343" r:id="rId7"/>
    <p:sldId id="342" r:id="rId8"/>
    <p:sldId id="324" r:id="rId9"/>
    <p:sldId id="346" r:id="rId10"/>
    <p:sldId id="275" r:id="rId11"/>
    <p:sldId id="263" r:id="rId12"/>
    <p:sldId id="267" r:id="rId13"/>
    <p:sldId id="269" r:id="rId14"/>
    <p:sldId id="276" r:id="rId15"/>
    <p:sldId id="277" r:id="rId16"/>
    <p:sldId id="278" r:id="rId17"/>
    <p:sldId id="280" r:id="rId18"/>
    <p:sldId id="270" r:id="rId19"/>
    <p:sldId id="281" r:id="rId20"/>
    <p:sldId id="283" r:id="rId21"/>
    <p:sldId id="284" r:id="rId22"/>
    <p:sldId id="285" r:id="rId23"/>
    <p:sldId id="310" r:id="rId24"/>
    <p:sldId id="311" r:id="rId25"/>
    <p:sldId id="312" r:id="rId26"/>
    <p:sldId id="313" r:id="rId27"/>
    <p:sldId id="314" r:id="rId28"/>
    <p:sldId id="315" r:id="rId29"/>
    <p:sldId id="316" r:id="rId30"/>
    <p:sldId id="290" r:id="rId31"/>
    <p:sldId id="292" r:id="rId32"/>
    <p:sldId id="293" r:id="rId33"/>
    <p:sldId id="302" r:id="rId34"/>
    <p:sldId id="301" r:id="rId35"/>
    <p:sldId id="307" r:id="rId36"/>
    <p:sldId id="317" r:id="rId37"/>
    <p:sldId id="321" r:id="rId38"/>
    <p:sldId id="318" r:id="rId39"/>
    <p:sldId id="320" r:id="rId40"/>
    <p:sldId id="319" r:id="rId41"/>
  </p:sldIdLst>
  <p:sldSz cx="9144000" cy="6858000" type="screen4x3"/>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46" autoAdjust="0"/>
    <p:restoredTop sz="94660"/>
  </p:normalViewPr>
  <p:slideViewPr>
    <p:cSldViewPr snapToGrid="0" snapToObjects="1">
      <p:cViewPr varScale="1">
        <p:scale>
          <a:sx n="68" d="100"/>
          <a:sy n="68" d="100"/>
        </p:scale>
        <p:origin x="-138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70A4A4-7AF3-1A4C-8E6C-63C60A845A9E}" type="datetimeFigureOut">
              <a:rPr lang="it-IT" smtClean="0"/>
              <a:pPr/>
              <a:t>25/02/16</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87B537-6C2C-7742-9DC9-C9135B5D5848}" type="slidenum">
              <a:rPr lang="it-IT" smtClean="0"/>
              <a:pPr/>
              <a:t>‹N›</a:t>
            </a:fld>
            <a:endParaRPr lang="it-IT"/>
          </a:p>
        </p:txBody>
      </p:sp>
    </p:spTree>
    <p:extLst>
      <p:ext uri="{BB962C8B-B14F-4D97-AF65-F5344CB8AC3E}">
        <p14:creationId xmlns="" xmlns:p14="http://schemas.microsoft.com/office/powerpoint/2010/main" val="6843770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01831C8F-91FE-4484-9F9B-0A4E1A5F6932}" type="slidenum">
              <a:rPr lang="it-IT" smtClean="0">
                <a:ea typeface="ＭＳ Ｐゴシック" pitchFamily="34" charset="-128"/>
              </a:rPr>
              <a:pPr/>
              <a:t>30</a:t>
            </a:fld>
            <a:endParaRPr lang="it-IT" smtClean="0">
              <a:ea typeface="ＭＳ Ｐゴシック" pitchFamily="34" charset="-128"/>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it-IT"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344ACB-AF03-4251-8517-ABAA38E052C0}" type="slidenum">
              <a:rPr lang="it-IT">
                <a:solidFill>
                  <a:prstClr val="black"/>
                </a:solidFill>
              </a:rPr>
              <a:pPr/>
              <a:t>31</a:t>
            </a:fld>
            <a:endParaRPr lang="it-IT">
              <a:solidFill>
                <a:prstClr val="black"/>
              </a:solidFill>
            </a:endParaRPr>
          </a:p>
        </p:txBody>
      </p:sp>
      <p:sp>
        <p:nvSpPr>
          <p:cNvPr id="344066" name="Rectangle 2"/>
          <p:cNvSpPr>
            <a:spLocks noGrp="1" noRot="1" noChangeAspect="1" noChangeArrowheads="1" noTextEdit="1"/>
          </p:cNvSpPr>
          <p:nvPr>
            <p:ph type="sldImg"/>
          </p:nvPr>
        </p:nvSpPr>
        <p:spPr>
          <a:ln/>
        </p:spPr>
      </p:sp>
      <p:sp>
        <p:nvSpPr>
          <p:cNvPr id="34406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28D7B-2C43-4D63-AFA2-FF448FD99090}" type="slidenum">
              <a:rPr lang="it-IT"/>
              <a:pPr/>
              <a:t>33</a:t>
            </a:fld>
            <a:endParaRPr lang="it-IT"/>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p:txBody>
          <a:bodyPr/>
          <a:lstStyle/>
          <a:p>
            <a:endParaRPr 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446C694B-2276-4551-B7F8-224D74A38ED4}" type="slidenum">
              <a:rPr lang="en-GB">
                <a:solidFill>
                  <a:srgbClr val="000000"/>
                </a:solidFill>
              </a:rPr>
              <a:pPr/>
              <a:t>34</a:t>
            </a:fld>
            <a:endParaRPr lang="en-GB">
              <a:solidFill>
                <a:srgbClr val="000000"/>
              </a:solidFill>
            </a:endParaRPr>
          </a:p>
        </p:txBody>
      </p:sp>
      <p:sp>
        <p:nvSpPr>
          <p:cNvPr id="2242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42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056B6-FCA6-489B-8927-6D95701599CA}" type="slidenum">
              <a:rPr lang="it-IT"/>
              <a:pPr/>
              <a:t>35</a:t>
            </a:fld>
            <a:endParaRPr lang="it-IT"/>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it-IT"/>
              <a:t>Strategie differenti sono possibili in base alla complessità organizzativa dello studio del MMG. La presenza di personale costituisce un fattore di rinforzo importante nello sviluppo di un piano per aiutare il fumatore a smettere.</a:t>
            </a:r>
          </a:p>
          <a:p>
            <a:r>
              <a:rPr lang="it-IT"/>
              <a:t>Anche gli interventi educazionali su gruppi di pazienti, in momenti appositamente riservati, con l’aiuto di mezzi audio-visivi, migliorano i risultati attesi.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0BDB3D99-E119-D74D-98F0-159D9659CDF4}" type="datetimeFigureOut">
              <a:rPr lang="it-IT" smtClean="0"/>
              <a:pPr/>
              <a:t>25/02/16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A4FD55-1E21-3343-B9FD-BC9E317B6600}"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BDB3D99-E119-D74D-98F0-159D9659CDF4}" type="datetimeFigureOut">
              <a:rPr lang="it-IT" smtClean="0"/>
              <a:pPr/>
              <a:t>25/02/16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A4FD55-1E21-3343-B9FD-BC9E317B6600}"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BDB3D99-E119-D74D-98F0-159D9659CDF4}" type="datetimeFigureOut">
              <a:rPr lang="it-IT" smtClean="0"/>
              <a:pPr/>
              <a:t>25/02/16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A4FD55-1E21-3343-B9FD-BC9E317B6600}"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0BDB3D99-E119-D74D-98F0-159D9659CDF4}" type="datetimeFigureOut">
              <a:rPr lang="it-IT" smtClean="0"/>
              <a:pPr/>
              <a:t>25/02/16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A4FD55-1E21-3343-B9FD-BC9E317B6600}"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BDB3D99-E119-D74D-98F0-159D9659CDF4}" type="datetimeFigureOut">
              <a:rPr lang="it-IT" smtClean="0"/>
              <a:pPr/>
              <a:t>25/02/16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FA4FD55-1E21-3343-B9FD-BC9E317B6600}"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BDB3D99-E119-D74D-98F0-159D9659CDF4}" type="datetimeFigureOut">
              <a:rPr lang="it-IT" smtClean="0"/>
              <a:pPr/>
              <a:t>25/02/16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A4FD55-1E21-3343-B9FD-BC9E317B6600}"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BDB3D99-E119-D74D-98F0-159D9659CDF4}" type="datetimeFigureOut">
              <a:rPr lang="it-IT" smtClean="0"/>
              <a:pPr/>
              <a:t>25/02/16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FA4FD55-1E21-3343-B9FD-BC9E317B6600}"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0BDB3D99-E119-D74D-98F0-159D9659CDF4}" type="datetimeFigureOut">
              <a:rPr lang="it-IT" smtClean="0"/>
              <a:pPr/>
              <a:t>25/02/16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FA4FD55-1E21-3343-B9FD-BC9E317B6600}"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0BDB3D99-E119-D74D-98F0-159D9659CDF4}" type="datetimeFigureOut">
              <a:rPr lang="it-IT" smtClean="0"/>
              <a:pPr/>
              <a:t>25/02/16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FA4FD55-1E21-3343-B9FD-BC9E317B6600}"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BDB3D99-E119-D74D-98F0-159D9659CDF4}" type="datetimeFigureOut">
              <a:rPr lang="it-IT" smtClean="0"/>
              <a:pPr/>
              <a:t>25/02/16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A4FD55-1E21-3343-B9FD-BC9E317B6600}"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0BDB3D99-E119-D74D-98F0-159D9659CDF4}" type="datetimeFigureOut">
              <a:rPr lang="it-IT" smtClean="0"/>
              <a:pPr/>
              <a:t>25/02/16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FA4FD55-1E21-3343-B9FD-BC9E317B6600}"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DB3D99-E119-D74D-98F0-159D9659CDF4}" type="datetimeFigureOut">
              <a:rPr lang="it-IT" smtClean="0"/>
              <a:pPr/>
              <a:t>25/02/16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A4FD55-1E21-3343-B9FD-BC9E317B6600}"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66115" y="132294"/>
            <a:ext cx="9007545" cy="4348470"/>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787789" y="4830466"/>
            <a:ext cx="7765366" cy="130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154748" y="2013420"/>
            <a:ext cx="8904848" cy="4352925"/>
          </a:xfrm>
          <a:prstGeom prst="rect">
            <a:avLst/>
          </a:prstGeom>
          <a:ln/>
          <a:extLst>
            <a:ext uri="{91240B29-F687-4F45-9708-019B960494DF}">
              <a14:hiddenLine xmlns:a14="http://schemas.microsoft.com/office/drawing/2010/main" xmlns="" w="9525">
                <a:solidFill>
                  <a:srgbClr val="000000"/>
                </a:solidFill>
                <a:miter lim="800000"/>
                <a:headEnd/>
                <a:tailEnd/>
              </a14:hiddenLine>
            </a:ext>
          </a:extLst>
        </p:spPr>
        <p:txBody>
          <a:bodyPr vert="horz" lIns="90000" tIns="46800" rIns="90000" bIns="46800" rtlCol="0">
            <a:noAutofit/>
          </a:bodyPr>
          <a:lstStyle/>
          <a:p>
            <a:pPr marL="342900" marR="0" lvl="0" indent="-342900" algn="l" defTabSz="914400" rtl="0" eaLnBrk="1" fontAlgn="auto" latinLnBrk="0" hangingPunct="1">
              <a:lnSpc>
                <a:spcPct val="90000"/>
              </a:lnSpc>
              <a:spcBef>
                <a:spcPts val="700"/>
              </a:spcBef>
              <a:spcAft>
                <a:spcPts val="350"/>
              </a:spcAft>
              <a:buClrTx/>
              <a:buSzTx/>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a:pPr>
            <a:r>
              <a:rPr kumimoji="0" lang="it-IT" sz="3200" i="0" u="none" strike="noStrike" kern="1200" cap="none" spc="0" normalizeH="0" baseline="0" noProof="0" dirty="0" smtClean="0">
                <a:ln>
                  <a:noFill/>
                </a:ln>
                <a:solidFill>
                  <a:schemeClr val="tx1"/>
                </a:solidFill>
                <a:effectLst/>
                <a:uLnTx/>
                <a:uFillTx/>
                <a:latin typeface="+mn-lt"/>
                <a:ea typeface="+mn-ea"/>
                <a:cs typeface="+mn-cs"/>
              </a:rPr>
              <a:t>Il MMG contatta in un anno l’80% dei propri assistiti fumatori</a:t>
            </a:r>
          </a:p>
          <a:p>
            <a:pPr marL="342900" marR="0" lvl="0" indent="-342900" algn="l" defTabSz="914400" rtl="0" eaLnBrk="1" fontAlgn="auto" latinLnBrk="0" hangingPunct="1">
              <a:lnSpc>
                <a:spcPct val="90000"/>
              </a:lnSpc>
              <a:spcBef>
                <a:spcPts val="700"/>
              </a:spcBef>
              <a:spcAft>
                <a:spcPts val="350"/>
              </a:spcAft>
              <a:buClrTx/>
              <a:buSzTx/>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a:pPr>
            <a:r>
              <a:rPr kumimoji="0" lang="it-IT" sz="3200" i="0" u="none" strike="noStrike" kern="1200" cap="none" spc="0" normalizeH="0" baseline="0" noProof="0" dirty="0" smtClean="0">
                <a:ln>
                  <a:noFill/>
                </a:ln>
                <a:solidFill>
                  <a:schemeClr val="tx1"/>
                </a:solidFill>
                <a:effectLst/>
                <a:uLnTx/>
                <a:uFillTx/>
                <a:latin typeface="+mn-lt"/>
                <a:ea typeface="+mn-ea"/>
                <a:cs typeface="+mn-cs"/>
              </a:rPr>
              <a:t>Il 40% dei fumatori vorrebbero smettere se aiutati</a:t>
            </a:r>
          </a:p>
          <a:p>
            <a:pPr marL="342900" marR="0" lvl="0" indent="-342900" algn="l" defTabSz="914400" rtl="0" eaLnBrk="1" fontAlgn="auto" latinLnBrk="0" hangingPunct="1">
              <a:lnSpc>
                <a:spcPct val="90000"/>
              </a:lnSpc>
              <a:spcBef>
                <a:spcPts val="700"/>
              </a:spcBef>
              <a:spcAft>
                <a:spcPts val="350"/>
              </a:spcAft>
              <a:buClrTx/>
              <a:buSzTx/>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a:pPr>
            <a:r>
              <a:rPr kumimoji="0" lang="it-IT" sz="3200" i="0" u="none" strike="noStrike" kern="1200" cap="none" spc="0" normalizeH="0" baseline="0" noProof="0" dirty="0" smtClean="0">
                <a:ln>
                  <a:noFill/>
                </a:ln>
                <a:solidFill>
                  <a:schemeClr val="tx1"/>
                </a:solidFill>
                <a:effectLst/>
                <a:uLnTx/>
                <a:uFillTx/>
                <a:latin typeface="+mn-lt"/>
                <a:ea typeface="+mn-ea"/>
                <a:cs typeface="+mn-cs"/>
              </a:rPr>
              <a:t>Ogni medico contatta 50-100 fumatori all’anno che potrebbero fare un tentativo di smettere di fumare </a:t>
            </a:r>
          </a:p>
          <a:p>
            <a:pPr marL="342900" marR="0" lvl="0" indent="-342900" algn="l" defTabSz="914400" rtl="0" eaLnBrk="1" fontAlgn="auto" latinLnBrk="0" hangingPunct="1">
              <a:lnSpc>
                <a:spcPct val="90000"/>
              </a:lnSpc>
              <a:spcBef>
                <a:spcPts val="700"/>
              </a:spcBef>
              <a:spcAft>
                <a:spcPts val="350"/>
              </a:spcAft>
              <a:buClrTx/>
              <a:buSzTx/>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a:pPr>
            <a:r>
              <a:rPr kumimoji="0" lang="it-IT" sz="3200" i="0" u="none" strike="noStrike" kern="1200" cap="none" spc="0" normalizeH="0" baseline="0" noProof="0" dirty="0" smtClean="0">
                <a:ln>
                  <a:noFill/>
                </a:ln>
                <a:solidFill>
                  <a:schemeClr val="tx1"/>
                </a:solidFill>
                <a:effectLst/>
                <a:uLnTx/>
                <a:uFillTx/>
                <a:latin typeface="+mn-lt"/>
                <a:ea typeface="+mn-ea"/>
                <a:cs typeface="+mn-cs"/>
              </a:rPr>
              <a:t>Anche  il semplice consiglio breve a smettere di fumare (minimal </a:t>
            </a:r>
            <a:r>
              <a:rPr kumimoji="0" lang="it-IT" sz="3200" i="0" u="none" strike="noStrike" kern="1200" cap="none" spc="0" normalizeH="0" baseline="0" noProof="0" dirty="0" err="1" smtClean="0">
                <a:ln>
                  <a:noFill/>
                </a:ln>
                <a:solidFill>
                  <a:schemeClr val="tx1"/>
                </a:solidFill>
                <a:effectLst/>
                <a:uLnTx/>
                <a:uFillTx/>
                <a:latin typeface="+mn-lt"/>
                <a:ea typeface="+mn-ea"/>
                <a:cs typeface="+mn-cs"/>
              </a:rPr>
              <a:t>advice</a:t>
            </a:r>
            <a:r>
              <a:rPr kumimoji="0" lang="it-IT" sz="3200" i="0" u="none" strike="noStrike" kern="1200" cap="none" spc="0" normalizeH="0" baseline="0" noProof="0" dirty="0" smtClean="0">
                <a:ln>
                  <a:noFill/>
                </a:ln>
                <a:solidFill>
                  <a:schemeClr val="tx1"/>
                </a:solidFill>
                <a:effectLst/>
                <a:uLnTx/>
                <a:uFillTx/>
                <a:latin typeface="+mn-lt"/>
                <a:ea typeface="+mn-ea"/>
                <a:cs typeface="+mn-cs"/>
              </a:rPr>
              <a:t>) ha dimostrato un rapporto costo/efficacia favorevole</a:t>
            </a:r>
            <a:endParaRPr kumimoji="0" lang="it-IT" sz="3200" i="0" u="none" strike="noStrike" kern="1200" cap="none" spc="0" normalizeH="0" baseline="0" noProof="0" dirty="0">
              <a:ln>
                <a:noFill/>
              </a:ln>
              <a:solidFill>
                <a:schemeClr val="tx1"/>
              </a:solidFill>
              <a:effectLst/>
              <a:uLnTx/>
              <a:uFillTx/>
              <a:latin typeface="+mn-lt"/>
              <a:ea typeface="+mn-ea"/>
              <a:cs typeface="+mn-cs"/>
            </a:endParaRPr>
          </a:p>
        </p:txBody>
      </p:sp>
      <p:sp>
        <p:nvSpPr>
          <p:cNvPr id="5" name="CasellaDiTesto 4"/>
          <p:cNvSpPr txBox="1"/>
          <p:nvPr/>
        </p:nvSpPr>
        <p:spPr>
          <a:xfrm>
            <a:off x="351700" y="168795"/>
            <a:ext cx="8383588" cy="1323439"/>
          </a:xfrm>
          <a:prstGeom prst="rect">
            <a:avLst/>
          </a:prstGeom>
          <a:noFill/>
        </p:spPr>
        <p:txBody>
          <a:bodyPr wrap="square" rtlCol="0">
            <a:spAutoFit/>
          </a:bodyPr>
          <a:lstStyle/>
          <a:p>
            <a:pPr algn="ctr"/>
            <a:r>
              <a:rPr lang="it-IT" sz="4000" b="1" u="sng" dirty="0" smtClean="0"/>
              <a:t>Il ruolo del MMG nella </a:t>
            </a:r>
            <a:r>
              <a:rPr lang="it-IT" sz="4000" b="1" u="sng" dirty="0" err="1" smtClean="0"/>
              <a:t>dissuefazione</a:t>
            </a:r>
            <a:r>
              <a:rPr lang="it-IT" sz="4000" b="1" u="sng" dirty="0" smtClean="0"/>
              <a:t> tabagica</a:t>
            </a:r>
            <a:endParaRPr lang="it-IT" sz="4000" b="1" u="sng"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182877"/>
            <a:ext cx="9143999" cy="652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5692" y="112544"/>
            <a:ext cx="9126904" cy="66648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1791" y="70340"/>
            <a:ext cx="9145791" cy="66962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179512" y="132368"/>
            <a:ext cx="8712968" cy="1143000"/>
          </a:xfrm>
        </p:spPr>
        <p:txBody>
          <a:bodyPr>
            <a:noAutofit/>
          </a:bodyPr>
          <a:lstStyle/>
          <a:p>
            <a:r>
              <a:rPr lang="it-IT" sz="4800" b="1" dirty="0" smtClean="0"/>
              <a:t>HS 2012: registrazione dato fumo</a:t>
            </a:r>
            <a:endParaRPr lang="it-IT" sz="4800" b="1" dirty="0"/>
          </a:p>
        </p:txBody>
      </p:sp>
      <p:pic>
        <p:nvPicPr>
          <p:cNvPr id="10242" name="Picture 2"/>
          <p:cNvPicPr>
            <a:picLocks noGrp="1" noChangeAspect="1" noChangeArrowheads="1"/>
          </p:cNvPicPr>
          <p:nvPr>
            <p:ph idx="1"/>
          </p:nvPr>
        </p:nvPicPr>
        <p:blipFill>
          <a:blip r:embed="rId2" cstate="print"/>
          <a:stretch>
            <a:fillRect/>
          </a:stretch>
        </p:blipFill>
        <p:spPr bwMode="auto">
          <a:xfrm>
            <a:off x="515649" y="1261300"/>
            <a:ext cx="8139876" cy="4645213"/>
          </a:xfrm>
          <a:prstGeom prst="rect">
            <a:avLst/>
          </a:prstGeom>
          <a:noFill/>
          <a:ln w="9525">
            <a:noFill/>
            <a:miter lim="800000"/>
            <a:headEnd/>
            <a:tailEnd/>
          </a:ln>
        </p:spPr>
      </p:pic>
      <p:pic>
        <p:nvPicPr>
          <p:cNvPr id="7" name="Picture 3"/>
          <p:cNvPicPr>
            <a:picLocks noChangeAspect="1" noChangeArrowheads="1"/>
          </p:cNvPicPr>
          <p:nvPr/>
        </p:nvPicPr>
        <p:blipFill>
          <a:blip r:embed="rId3" cstate="print"/>
          <a:srcRect/>
          <a:stretch>
            <a:fillRect/>
          </a:stretch>
        </p:blipFill>
        <p:spPr bwMode="auto">
          <a:xfrm>
            <a:off x="5692" y="6214180"/>
            <a:ext cx="9121329" cy="432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5692" y="6214180"/>
            <a:ext cx="9121329" cy="432048"/>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8376" y="99228"/>
            <a:ext cx="9180512" cy="2461079"/>
          </a:xfrm>
          <a:prstGeom prst="rect">
            <a:avLst/>
          </a:prstGeom>
          <a:noFill/>
          <a:ln w="9525">
            <a:noFill/>
            <a:miter lim="800000"/>
            <a:headEnd/>
            <a:tailEnd/>
          </a:ln>
        </p:spPr>
      </p:pic>
      <p:pic>
        <p:nvPicPr>
          <p:cNvPr id="5125" name="Picture 5"/>
          <p:cNvPicPr>
            <a:picLocks noChangeAspect="1" noChangeArrowheads="1"/>
          </p:cNvPicPr>
          <p:nvPr/>
        </p:nvPicPr>
        <p:blipFill>
          <a:blip r:embed="rId4" cstate="print"/>
          <a:srcRect t="7762" b="7260"/>
          <a:stretch>
            <a:fillRect/>
          </a:stretch>
        </p:blipFill>
        <p:spPr bwMode="auto">
          <a:xfrm>
            <a:off x="0" y="2630642"/>
            <a:ext cx="9144000" cy="3527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0" y="71092"/>
            <a:ext cx="9144000" cy="180593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1364547" y="1891090"/>
            <a:ext cx="6161631" cy="4252751"/>
          </a:xfrm>
          <a:prstGeom prst="rect">
            <a:avLst/>
          </a:prstGeom>
          <a:noFill/>
          <a:ln w="9525">
            <a:noFill/>
            <a:miter lim="800000"/>
            <a:headEnd/>
            <a:tailEnd/>
          </a:ln>
        </p:spPr>
      </p:pic>
      <p:pic>
        <p:nvPicPr>
          <p:cNvPr id="7" name="Picture 3"/>
          <p:cNvPicPr>
            <a:picLocks noChangeAspect="1" noChangeArrowheads="1"/>
          </p:cNvPicPr>
          <p:nvPr/>
        </p:nvPicPr>
        <p:blipFill>
          <a:blip r:embed="rId4" cstate="print"/>
          <a:srcRect/>
          <a:stretch>
            <a:fillRect/>
          </a:stretch>
        </p:blipFill>
        <p:spPr bwMode="auto">
          <a:xfrm>
            <a:off x="140676" y="6171976"/>
            <a:ext cx="8975188" cy="4320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467544" y="1916832"/>
            <a:ext cx="8280920" cy="369332"/>
          </a:xfrm>
          <a:prstGeom prst="rect">
            <a:avLst/>
          </a:prstGeom>
          <a:noFill/>
        </p:spPr>
        <p:txBody>
          <a:bodyPr wrap="square" rtlCol="0">
            <a:spAutoFit/>
          </a:bodyPr>
          <a:lstStyle/>
          <a:p>
            <a:endParaRPr lang="it-IT" dirty="0"/>
          </a:p>
        </p:txBody>
      </p:sp>
      <p:sp>
        <p:nvSpPr>
          <p:cNvPr id="6" name="Rectangle 2"/>
          <p:cNvSpPr txBox="1">
            <a:spLocks noChangeArrowheads="1"/>
          </p:cNvSpPr>
          <p:nvPr/>
        </p:nvSpPr>
        <p:spPr>
          <a:xfrm>
            <a:off x="395536" y="984064"/>
            <a:ext cx="8280920" cy="2715419"/>
          </a:xfrm>
          <a:prstGeom prst="rect">
            <a:avLst/>
          </a:prstGeom>
          <a:ln>
            <a:solidFill>
              <a:schemeClr val="tx1"/>
            </a:solidFill>
          </a:ln>
          <a:extLst/>
        </p:spPr>
        <p:txBody>
          <a:bodyPr vert="horz" lIns="90000" tIns="46800" rIns="90000" bIns="46800" rtlCol="0">
            <a:normAutofit fontScale="85000"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a:pP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Mancanza</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di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tempo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a:pP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Medicina</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di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attesa</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piuttosto</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che</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di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iniziativa</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a:pPr>
            <a:r>
              <a:rPr kumimoji="0" lang="en-GB" sz="3200" b="1" i="0" u="none" strike="noStrike" kern="1200" cap="none" spc="0" normalizeH="0" baseline="0" noProof="0" dirty="0" smtClean="0">
                <a:ln>
                  <a:noFill/>
                </a:ln>
                <a:solidFill>
                  <a:schemeClr val="tx1"/>
                </a:solidFill>
                <a:effectLst/>
                <a:uLnTx/>
                <a:uFillTx/>
                <a:latin typeface="+mn-lt"/>
                <a:ea typeface="+mn-ea"/>
                <a:cs typeface="+mn-cs"/>
              </a:rPr>
              <a:t>Il medico è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lui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stesso</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fumatore</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a:pP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Scarsa</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informazione</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e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formazione</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sulle</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metodologie</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più</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spesso</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utilizza</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metodi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non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codificati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o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empirici</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a:pPr>
            <a:r>
              <a:rPr lang="en-GB" sz="3200" b="1" noProof="0" dirty="0" err="1" smtClean="0"/>
              <a:t>Minimizza</a:t>
            </a:r>
            <a:r>
              <a:rPr lang="en-GB" sz="3200" b="1" noProof="0" dirty="0" smtClean="0"/>
              <a:t> </a:t>
            </a:r>
            <a:r>
              <a:rPr lang="en-GB" sz="3200" b="1" noProof="0" dirty="0" err="1" smtClean="0"/>
              <a:t>i</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l</a:t>
            </a:r>
            <a:r>
              <a:rPr kumimoji="0" lang="en-GB" sz="3200" b="1" i="0" u="none" strike="noStrike" kern="1200" cap="none" spc="0" normalizeH="0" baseline="0" noProof="0" dirty="0" smtClean="0">
                <a:ln>
                  <a:noFill/>
                </a:ln>
                <a:solidFill>
                  <a:schemeClr val="tx1"/>
                </a:solidFill>
                <a:effectLst/>
                <a:uLnTx/>
                <a:uFillTx/>
                <a:latin typeface="+mn-lt"/>
                <a:ea typeface="+mn-ea"/>
                <a:cs typeface="+mn-cs"/>
              </a:rPr>
              <a:t> </a:t>
            </a:r>
            <a:r>
              <a:rPr kumimoji="0" lang="en-GB" sz="3200" b="1" i="0" u="none" strike="noStrike" kern="1200" cap="none" spc="0" normalizeH="0" baseline="0" noProof="0" dirty="0" err="1" smtClean="0">
                <a:ln>
                  <a:noFill/>
                </a:ln>
                <a:solidFill>
                  <a:schemeClr val="tx1"/>
                </a:solidFill>
                <a:effectLst/>
                <a:uLnTx/>
                <a:uFillTx/>
                <a:latin typeface="+mn-lt"/>
                <a:ea typeface="+mn-ea"/>
                <a:cs typeface="+mn-cs"/>
              </a:rPr>
              <a:t>problema</a:t>
            </a:r>
            <a:endParaRPr kumimoji="0" lang="en-GB" sz="32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7350" algn="l"/>
                <a:tab pos="7185025" algn="l"/>
                <a:tab pos="7634288" algn="l"/>
                <a:tab pos="8083550" algn="l"/>
                <a:tab pos="8532813" algn="l"/>
                <a:tab pos="8982075" algn="l"/>
              </a:tabLst>
              <a:defRPr/>
            </a:pPr>
            <a:endParaRPr kumimoji="0" lang="en-GB" sz="3200" b="1" i="0" u="none" strike="noStrike" kern="1200" cap="none" spc="0" normalizeH="0" baseline="0" noProof="0" dirty="0">
              <a:ln>
                <a:noFill/>
              </a:ln>
              <a:solidFill>
                <a:schemeClr val="tx1"/>
              </a:solidFill>
              <a:effectLst/>
              <a:uLnTx/>
              <a:uFillTx/>
              <a:latin typeface="+mn-lt"/>
              <a:ea typeface="+mn-ea"/>
              <a:cs typeface="+mn-cs"/>
            </a:endParaRPr>
          </a:p>
        </p:txBody>
      </p:sp>
      <p:sp>
        <p:nvSpPr>
          <p:cNvPr id="7" name="Rectangle 1"/>
          <p:cNvSpPr>
            <a:spLocks noGrp="1" noChangeArrowheads="1"/>
          </p:cNvSpPr>
          <p:nvPr>
            <p:ph type="title"/>
          </p:nvPr>
        </p:nvSpPr>
        <p:spPr>
          <a:xfrm>
            <a:off x="457200" y="32224"/>
            <a:ext cx="8229600" cy="926976"/>
          </a:xfrm>
          <a:ln/>
          <a:effectLst>
            <a:outerShdw dist="17961" dir="2700000" algn="ctr" rotWithShape="0">
              <a:schemeClr val="tx1"/>
            </a:outerShdw>
          </a:effectLst>
          <a:extLst>
            <a:ext uri="{91240B29-F687-4F45-9708-019B960494DF}">
              <a14:hiddenLine xmlns:a14="http://schemas.microsoft.com/office/drawing/2010/main" xmlns="" w="9525">
                <a:solidFill>
                  <a:srgbClr val="000000"/>
                </a:solidFill>
                <a:miter lim="800000"/>
                <a:headEnd/>
                <a:tailEnd/>
              </a14:hiddenLine>
            </a:ext>
          </a:extLst>
        </p:spPr>
        <p:txBody>
          <a:bodyPr lIns="90000" tIns="46800" rIns="90000" bIns="46800">
            <a:norm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4000" b="1" dirty="0" smtClean="0"/>
              <a:t>ASPETTI </a:t>
            </a:r>
            <a:r>
              <a:rPr lang="en-GB" sz="4000" b="1" dirty="0"/>
              <a:t>“CRITICI”</a:t>
            </a:r>
          </a:p>
        </p:txBody>
      </p:sp>
      <p:sp>
        <p:nvSpPr>
          <p:cNvPr id="8" name="Rectangle 3"/>
          <p:cNvSpPr txBox="1">
            <a:spLocks noChangeArrowheads="1"/>
          </p:cNvSpPr>
          <p:nvPr/>
        </p:nvSpPr>
        <p:spPr>
          <a:xfrm>
            <a:off x="385192" y="4186553"/>
            <a:ext cx="8291264" cy="2481139"/>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90000"/>
              </a:lnSpc>
              <a:spcBef>
                <a:spcPct val="20000"/>
              </a:spcBef>
              <a:spcAft>
                <a:spcPts val="0"/>
              </a:spcAft>
              <a:buClrTx/>
              <a:buSzTx/>
              <a:tabLst/>
              <a:defRPr/>
            </a:pPr>
            <a:r>
              <a:rPr kumimoji="0" lang="it-IT" sz="2400" b="0" i="0" u="none" strike="noStrike" kern="1200" cap="none" spc="0" normalizeH="0" baseline="0" noProof="0" dirty="0" smtClean="0">
                <a:ln>
                  <a:noFill/>
                </a:ln>
                <a:solidFill>
                  <a:schemeClr val="tx1"/>
                </a:solidFill>
                <a:effectLst/>
                <a:uLnTx/>
                <a:uFillTx/>
                <a:latin typeface="+mn-lt"/>
                <a:ea typeface="+mn-ea"/>
                <a:cs typeface="+mn-cs"/>
              </a:rPr>
              <a:t>l paziente non è motivato a smettere,</a:t>
            </a:r>
            <a:r>
              <a:rPr kumimoji="0" lang="it-IT" sz="2400" b="0" i="0" u="none" strike="noStrike" kern="1200" cap="none" spc="0" normalizeH="0" noProof="0" dirty="0" smtClean="0">
                <a:ln>
                  <a:noFill/>
                </a:ln>
                <a:solidFill>
                  <a:schemeClr val="tx1"/>
                </a:solidFill>
                <a:effectLst/>
                <a:uLnTx/>
                <a:uFillTx/>
                <a:latin typeface="+mn-lt"/>
                <a:ea typeface="+mn-ea"/>
                <a:cs typeface="+mn-cs"/>
              </a:rPr>
              <a:t> </a:t>
            </a:r>
            <a:r>
              <a:rPr kumimoji="0" lang="it-IT" sz="2400" b="0" i="0" u="none" strike="noStrike" kern="1200" cap="none" spc="0" normalizeH="0" baseline="0" noProof="0" dirty="0" err="1" smtClean="0">
                <a:ln>
                  <a:noFill/>
                </a:ln>
                <a:solidFill>
                  <a:schemeClr val="tx1"/>
                </a:solidFill>
                <a:effectLst/>
                <a:uLnTx/>
                <a:uFillTx/>
                <a:latin typeface="+mn-lt"/>
                <a:ea typeface="+mn-ea"/>
                <a:cs typeface="+mn-cs"/>
              </a:rPr>
              <a:t>Smettere</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 non è la sua principale priorità.</a:t>
            </a:r>
            <a:r>
              <a:rPr kumimoji="0" lang="it-IT" sz="2400" b="0" i="0" u="none" strike="noStrike" kern="1200" cap="none" spc="0" normalizeH="0" noProof="0" dirty="0" smtClean="0">
                <a:ln>
                  <a:noFill/>
                </a:ln>
                <a:solidFill>
                  <a:schemeClr val="tx1"/>
                </a:solidFill>
                <a:effectLst/>
                <a:uLnTx/>
                <a:uFillTx/>
                <a:latin typeface="+mn-lt"/>
                <a:ea typeface="+mn-ea"/>
                <a:cs typeface="+mn-cs"/>
              </a:rPr>
              <a:t> </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Si perde molto tempo.</a:t>
            </a:r>
            <a:r>
              <a:rPr kumimoji="0" lang="it-IT" sz="2400" b="0" i="0" u="none" strike="noStrike" kern="1200" cap="none" spc="0" normalizeH="0" noProof="0" dirty="0" smtClean="0">
                <a:ln>
                  <a:noFill/>
                </a:ln>
                <a:solidFill>
                  <a:schemeClr val="tx1"/>
                </a:solidFill>
                <a:effectLst/>
                <a:uLnTx/>
                <a:uFillTx/>
                <a:latin typeface="+mn-lt"/>
                <a:ea typeface="+mn-ea"/>
                <a:cs typeface="+mn-cs"/>
              </a:rPr>
              <a:t> </a:t>
            </a:r>
            <a:r>
              <a:rPr kumimoji="0" lang="it-IT" sz="2400" b="0" i="0" u="none" strike="noStrike" kern="1200" cap="none" spc="0" normalizeH="0" baseline="0" noProof="0" dirty="0" smtClean="0">
                <a:ln>
                  <a:noFill/>
                </a:ln>
                <a:solidFill>
                  <a:schemeClr val="tx1"/>
                </a:solidFill>
                <a:effectLst/>
                <a:uLnTx/>
                <a:uFillTx/>
                <a:latin typeface="+mn-lt"/>
                <a:ea typeface="+mn-ea"/>
                <a:cs typeface="+mn-cs"/>
              </a:rPr>
              <a:t>Il paziente è infastidito dalle ripetute raccomandazioni non richieste.</a:t>
            </a:r>
            <a:r>
              <a:rPr kumimoji="0" lang="it-IT" sz="2400" b="0" i="0" u="none" strike="noStrike" kern="1200" cap="none" spc="0" normalizeH="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tabLst/>
              <a:defRPr/>
            </a:pPr>
            <a:r>
              <a:rPr kumimoji="0" lang="it-IT" sz="2400" b="0" i="0" u="none" strike="noStrike" kern="1200" cap="none" spc="0" normalizeH="0" baseline="0" noProof="0" dirty="0" smtClean="0">
                <a:ln>
                  <a:noFill/>
                </a:ln>
                <a:solidFill>
                  <a:schemeClr val="tx1"/>
                </a:solidFill>
                <a:effectLst/>
                <a:uLnTx/>
                <a:uFillTx/>
                <a:latin typeface="+mn-lt"/>
                <a:ea typeface="+mn-ea"/>
                <a:cs typeface="+mn-cs"/>
              </a:rPr>
              <a:t>È difficile far comprendere l’importanza della cessazione. Mancanza di strategie per l’approccio al fumatore non motivato</a:t>
            </a:r>
            <a:endParaRPr kumimoji="0" lang="it-IT"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Text Box 4"/>
          <p:cNvSpPr txBox="1">
            <a:spLocks noChangeArrowheads="1"/>
          </p:cNvSpPr>
          <p:nvPr/>
        </p:nvSpPr>
        <p:spPr bwMode="auto">
          <a:xfrm>
            <a:off x="796354" y="6347236"/>
            <a:ext cx="8312150"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r"/>
            <a:r>
              <a:rPr lang="it-IT" dirty="0"/>
              <a:t>Coleman T, BMJ  2004;328:631-633 (13 March), </a:t>
            </a:r>
            <a:r>
              <a:rPr lang="it-IT" dirty="0" err="1" smtClean="0"/>
              <a:t>doi</a:t>
            </a:r>
            <a:r>
              <a:rPr lang="it-IT" dirty="0" smtClean="0"/>
              <a:t>:10.1136/</a:t>
            </a:r>
            <a:r>
              <a:rPr lang="it-IT" dirty="0" err="1" smtClean="0"/>
              <a:t>bmj</a:t>
            </a:r>
            <a:r>
              <a:rPr lang="it-IT" dirty="0" smtClean="0"/>
              <a:t>.328.7440.631</a:t>
            </a:r>
            <a:endParaRPr lang="it-IT"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additive="base">
                                        <p:cTn id="7" dur="500" fill="hold"/>
                                        <p:tgtEl>
                                          <p:spTgt spid="6">
                                            <p:bg/>
                                          </p:spTgt>
                                        </p:tgtEl>
                                        <p:attrNameLst>
                                          <p:attrName>ppt_x</p:attrName>
                                        </p:attrNameLst>
                                      </p:cBhvr>
                                      <p:tavLst>
                                        <p:tav tm="0">
                                          <p:val>
                                            <p:strVal val="#ppt_x"/>
                                          </p:val>
                                        </p:tav>
                                        <p:tav tm="100000">
                                          <p:val>
                                            <p:strVal val="#ppt_x"/>
                                          </p:val>
                                        </p:tav>
                                      </p:tavLst>
                                    </p:anim>
                                    <p:anim calcmode="lin" valueType="num">
                                      <p:cBhvr additive="base">
                                        <p:cTn id="8" dur="500" fill="hold"/>
                                        <p:tgtEl>
                                          <p:spTgt spid="6">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 calcmode="lin" valueType="num">
                                      <p:cBhvr additive="base">
                                        <p:cTn id="3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txEl>
                                              <p:pRg st="0" end="0"/>
                                            </p:txEl>
                                          </p:spTgt>
                                        </p:tgtEl>
                                        <p:attrNameLst>
                                          <p:attrName>style.visibility</p:attrName>
                                        </p:attrNameLst>
                                      </p:cBhvr>
                                      <p:to>
                                        <p:strVal val="visible"/>
                                      </p:to>
                                    </p:set>
                                    <p:animEffect transition="in" filter="wipe(left)">
                                      <p:cBhvr>
                                        <p:cTn id="43" dur="500"/>
                                        <p:tgtEl>
                                          <p:spTgt spid="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
                                            <p:txEl>
                                              <p:pRg st="1" end="1"/>
                                            </p:txEl>
                                          </p:spTgt>
                                        </p:tgtEl>
                                        <p:attrNameLst>
                                          <p:attrName>style.visibility</p:attrName>
                                        </p:attrNameLst>
                                      </p:cBhvr>
                                      <p:to>
                                        <p:strVal val="visible"/>
                                      </p:to>
                                    </p:set>
                                    <p:animEffect transition="in" filter="wipe(left)">
                                      <p:cBhvr>
                                        <p:cTn id="48"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9550"/>
            <a:ext cx="8229600" cy="1143000"/>
          </a:xfrm>
        </p:spPr>
        <p:txBody>
          <a:bodyPr>
            <a:noAutofit/>
          </a:bodyPr>
          <a:lstStyle/>
          <a:p>
            <a:r>
              <a:rPr lang="it-IT" sz="4800" b="1" u="sng" dirty="0" smtClean="0"/>
              <a:t>L’esempio della realtà bresciana</a:t>
            </a:r>
            <a:endParaRPr lang="it-IT" sz="4800" b="1" u="sng" dirty="0"/>
          </a:p>
        </p:txBody>
      </p:sp>
      <p:sp>
        <p:nvSpPr>
          <p:cNvPr id="6" name="Segnaposto contenuto 2"/>
          <p:cNvSpPr txBox="1">
            <a:spLocks/>
          </p:cNvSpPr>
          <p:nvPr/>
        </p:nvSpPr>
        <p:spPr>
          <a:xfrm>
            <a:off x="126608" y="1249768"/>
            <a:ext cx="8806376" cy="48006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800" b="1" i="0" u="none" strike="noStrike" kern="1200" cap="none" spc="0" normalizeH="0" baseline="0" noProof="0" dirty="0" smtClean="0">
                <a:ln>
                  <a:noFill/>
                </a:ln>
                <a:solidFill>
                  <a:schemeClr val="tx1"/>
                </a:solidFill>
                <a:effectLst/>
                <a:uLnTx/>
                <a:uFillTx/>
                <a:latin typeface="+mn-lt"/>
                <a:ea typeface="+mn-ea"/>
                <a:cs typeface="+mn-cs"/>
              </a:rPr>
              <a:t>Nel 2012 il 20,7% dei bresciani  dichiara di essere fumatore: 18,2% donne e il 26,3% uomini.</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800" b="1" i="0" u="none" strike="noStrike" kern="1200" cap="none" spc="0" normalizeH="0" baseline="0" noProof="0" dirty="0" smtClean="0">
                <a:ln>
                  <a:noFill/>
                </a:ln>
                <a:solidFill>
                  <a:schemeClr val="tx1"/>
                </a:solidFill>
                <a:effectLst/>
                <a:uLnTx/>
                <a:uFillTx/>
                <a:latin typeface="+mn-lt"/>
                <a:ea typeface="+mn-ea"/>
                <a:cs typeface="+mn-cs"/>
              </a:rPr>
              <a:t>Il numero di sigarette fumate è maggiore nella fascia di età dai 40 ed i 59 anni.</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800" b="1" i="0" u="none" strike="noStrike" kern="1200" cap="none" spc="0" normalizeH="0" baseline="0" noProof="0" dirty="0" smtClean="0">
                <a:ln>
                  <a:noFill/>
                </a:ln>
                <a:solidFill>
                  <a:schemeClr val="tx1"/>
                </a:solidFill>
                <a:effectLst/>
                <a:uLnTx/>
                <a:uFillTx/>
                <a:latin typeface="+mn-lt"/>
                <a:ea typeface="+mn-ea"/>
                <a:cs typeface="+mn-cs"/>
              </a:rPr>
              <a:t>I bresciani fumano in media 10 sigarette/</a:t>
            </a:r>
            <a:r>
              <a:rPr kumimoji="0" lang="it-IT" sz="2800" b="1" i="0" u="none" strike="noStrike" kern="1200" cap="none" spc="0" normalizeH="0" baseline="0" noProof="0" dirty="0" err="1" smtClean="0">
                <a:ln>
                  <a:noFill/>
                </a:ln>
                <a:solidFill>
                  <a:schemeClr val="tx1"/>
                </a:solidFill>
                <a:effectLst/>
                <a:uLnTx/>
                <a:uFillTx/>
                <a:latin typeface="+mn-lt"/>
                <a:ea typeface="+mn-ea"/>
                <a:cs typeface="+mn-cs"/>
              </a:rPr>
              <a:t>die</a:t>
            </a:r>
            <a:endParaRPr kumimoji="0" lang="it-IT" sz="2800" b="1"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800" b="1" i="0" u="none" strike="noStrike" kern="1200" cap="none" spc="0" normalizeH="0" baseline="0" noProof="0" dirty="0" smtClean="0">
                <a:ln>
                  <a:noFill/>
                </a:ln>
                <a:solidFill>
                  <a:schemeClr val="tx1"/>
                </a:solidFill>
                <a:effectLst/>
                <a:uLnTx/>
                <a:uFillTx/>
                <a:latin typeface="+mn-lt"/>
                <a:ea typeface="+mn-ea"/>
                <a:cs typeface="+mn-cs"/>
              </a:rPr>
              <a:t>ASL Brescia: il </a:t>
            </a:r>
            <a:r>
              <a:rPr kumimoji="0" lang="it-IT" sz="2800" b="1" i="0" u="none" strike="noStrike" kern="1200" cap="none" spc="0" normalizeH="0" baseline="0" noProof="0" dirty="0" smtClean="0">
                <a:ln>
                  <a:noFill/>
                </a:ln>
                <a:solidFill>
                  <a:srgbClr val="FF0000"/>
                </a:solidFill>
                <a:effectLst/>
                <a:uLnTx/>
                <a:uFillTx/>
                <a:latin typeface="+mn-lt"/>
                <a:ea typeface="+mn-ea"/>
                <a:cs typeface="+mn-cs"/>
              </a:rPr>
              <a:t>16,9%</a:t>
            </a:r>
            <a:r>
              <a:rPr kumimoji="0" lang="it-IT" sz="2800" b="1" i="0" u="none" strike="noStrike" kern="1200" cap="none" spc="0" normalizeH="0" baseline="0" noProof="0" dirty="0" smtClean="0">
                <a:ln>
                  <a:noFill/>
                </a:ln>
                <a:solidFill>
                  <a:schemeClr val="tx1"/>
                </a:solidFill>
                <a:effectLst/>
                <a:uLnTx/>
                <a:uFillTx/>
                <a:latin typeface="+mn-lt"/>
                <a:ea typeface="+mn-ea"/>
                <a:cs typeface="+mn-cs"/>
              </a:rPr>
              <a:t> ha avuto informazione ed è stato incoraggiato a smettere dal MMG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it-IT" sz="2800" b="1" i="0" u="none" strike="noStrike" kern="1200" cap="none" spc="0" normalizeH="0" baseline="0" noProof="0" dirty="0" smtClean="0">
                <a:ln>
                  <a:noFill/>
                </a:ln>
                <a:solidFill>
                  <a:schemeClr val="tx1"/>
                </a:solidFill>
                <a:effectLst/>
                <a:uLnTx/>
                <a:uFillTx/>
                <a:latin typeface="+mn-lt"/>
                <a:ea typeface="+mn-ea"/>
                <a:cs typeface="+mn-cs"/>
              </a:rPr>
              <a:t>ASL Brescia: lo 0,8% è stato aiutato attivamente a smettere dal MMG</a:t>
            </a:r>
          </a:p>
          <a:p>
            <a:pPr marL="342900" marR="0" lvl="0" indent="-342900" algn="just" defTabSz="914400" rtl="0" eaLnBrk="1" fontAlgn="auto" latinLnBrk="0" hangingPunct="1">
              <a:lnSpc>
                <a:spcPct val="100000"/>
              </a:lnSpc>
              <a:spcBef>
                <a:spcPct val="20000"/>
              </a:spcBef>
              <a:spcAft>
                <a:spcPts val="0"/>
              </a:spcAft>
              <a:buClrTx/>
              <a:buSzTx/>
              <a:tabLst/>
              <a:defRPr/>
            </a:pPr>
            <a:r>
              <a:rPr lang="it-IT" sz="3200" b="1" dirty="0" smtClean="0">
                <a:solidFill>
                  <a:srgbClr val="FF0000"/>
                </a:solidFill>
                <a:sym typeface="Wingdings" pitchFamily="2" charset="2"/>
              </a:rPr>
              <a:t> Necessità di rinforzare la motivazione del MMG nella lotta all’abitudine tabagica</a:t>
            </a:r>
            <a:r>
              <a:rPr kumimoji="0" lang="it-IT" sz="3600" b="1" i="0" u="none" strike="noStrike" kern="1200" cap="none" spc="0" normalizeH="0" baseline="0" noProof="0" dirty="0" smtClean="0">
                <a:ln>
                  <a:noFill/>
                </a:ln>
                <a:solidFill>
                  <a:schemeClr val="tx1"/>
                </a:solidFill>
                <a:effectLst/>
                <a:uLnTx/>
                <a:uFillTx/>
                <a:latin typeface="+mn-lt"/>
                <a:ea typeface="+mn-ea"/>
                <a:cs typeface="+mn-cs"/>
              </a:rPr>
              <a:t> </a:t>
            </a:r>
            <a:endParaRPr kumimoji="0" lang="it-IT" sz="3600" b="1"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6512" y="465940"/>
            <a:ext cx="9180512" cy="1143000"/>
          </a:xfrm>
        </p:spPr>
        <p:txBody>
          <a:bodyPr>
            <a:noAutofit/>
          </a:bodyPr>
          <a:lstStyle/>
          <a:p>
            <a:r>
              <a:rPr lang="it-IT" sz="2800" b="1" i="1" dirty="0" smtClean="0"/>
              <a:t>“Il MMG come facilitatore di </a:t>
            </a:r>
            <a:r>
              <a:rPr lang="it-IT" sz="2800" b="1" i="1" dirty="0" err="1" smtClean="0"/>
              <a:t>smoke</a:t>
            </a:r>
            <a:r>
              <a:rPr lang="it-IT" sz="2800" b="1" i="1" dirty="0" smtClean="0"/>
              <a:t> </a:t>
            </a:r>
            <a:r>
              <a:rPr lang="it-IT" sz="2800" b="1" i="1" dirty="0" err="1" smtClean="0"/>
              <a:t>cessation</a:t>
            </a:r>
            <a:r>
              <a:rPr lang="it-IT" sz="2800" b="1" i="1" dirty="0" smtClean="0"/>
              <a:t>.</a:t>
            </a:r>
            <a:br>
              <a:rPr lang="it-IT" sz="2800" b="1" i="1" dirty="0" smtClean="0"/>
            </a:br>
            <a:r>
              <a:rPr lang="it-IT" sz="2800" b="1" i="1" dirty="0" smtClean="0"/>
              <a:t>Strumenti per stimolare, orientare e gestire la richiesta di cessare la dipendenza dal fumo del paziente tabagista. Dal minimal </a:t>
            </a:r>
            <a:r>
              <a:rPr lang="it-IT" sz="2800" b="1" i="1" dirty="0" err="1" smtClean="0"/>
              <a:t>advice</a:t>
            </a:r>
            <a:r>
              <a:rPr lang="it-IT" sz="2800" b="1" i="1" dirty="0" smtClean="0"/>
              <a:t> al percorso di disassuefazione”</a:t>
            </a:r>
            <a:endParaRPr lang="it-IT" sz="2800" b="1" dirty="0"/>
          </a:p>
        </p:txBody>
      </p:sp>
      <p:sp>
        <p:nvSpPr>
          <p:cNvPr id="5" name="CasellaDiTesto 4"/>
          <p:cNvSpPr txBox="1"/>
          <p:nvPr/>
        </p:nvSpPr>
        <p:spPr>
          <a:xfrm>
            <a:off x="35496" y="2190812"/>
            <a:ext cx="8964488" cy="4493538"/>
          </a:xfrm>
          <a:prstGeom prst="rect">
            <a:avLst/>
          </a:prstGeom>
          <a:noFill/>
        </p:spPr>
        <p:txBody>
          <a:bodyPr wrap="square" rtlCol="0">
            <a:spAutoFit/>
          </a:bodyPr>
          <a:lstStyle/>
          <a:p>
            <a:pPr algn="just"/>
            <a:r>
              <a:rPr lang="it-IT" sz="2600" u="sng" dirty="0" smtClean="0"/>
              <a:t>Obiettivo</a:t>
            </a:r>
            <a:r>
              <a:rPr lang="it-IT" sz="2600" dirty="0" smtClean="0"/>
              <a:t>: educare il MMG alla più ottimale gestione del problema fumo e al più appropriato utilizzo di tutti i mezzi a disposizione per contrastare l’abitudine tabagica in modo da poter dare la migliore risposta programmatica ai bisogni della popolazione</a:t>
            </a:r>
          </a:p>
          <a:p>
            <a:pPr algn="just">
              <a:buFont typeface="Wingdings"/>
              <a:buChar char="à"/>
            </a:pPr>
            <a:r>
              <a:rPr lang="it-IT" sz="2600" dirty="0" smtClean="0"/>
              <a:t>Illustrati strumenti medici e </a:t>
            </a:r>
            <a:r>
              <a:rPr lang="it-IT" sz="2600" dirty="0" err="1" smtClean="0"/>
              <a:t>psico-comportamentali</a:t>
            </a:r>
            <a:r>
              <a:rPr lang="it-IT" sz="2600" dirty="0" smtClean="0"/>
              <a:t> che l’ASL di Brescia mette a disposizione della popolazione generale nella lotta alla disassuefazione dal fumo di sigaretta attraverso i Centri Antifumo</a:t>
            </a:r>
          </a:p>
          <a:p>
            <a:pPr algn="just"/>
            <a:r>
              <a:rPr lang="it-IT" sz="2600" dirty="0" smtClean="0">
                <a:sym typeface="Wingdings" pitchFamily="2" charset="2"/>
              </a:rPr>
              <a:t>Proposta di u</a:t>
            </a:r>
            <a:r>
              <a:rPr lang="it-IT" sz="2600" dirty="0" smtClean="0"/>
              <a:t>n metodo strutturato e standardizzato di approccio al paziente fumatore</a:t>
            </a:r>
            <a:endParaRPr lang="it-IT" sz="26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a:srcRect/>
          <a:stretch>
            <a:fillRect/>
          </a:stretch>
        </p:blipFill>
        <p:spPr bwMode="auto">
          <a:xfrm>
            <a:off x="112538" y="60072"/>
            <a:ext cx="8897825" cy="2500180"/>
          </a:xfrm>
          <a:prstGeom prst="rect">
            <a:avLst/>
          </a:prstGeom>
          <a:noFill/>
          <a:ln w="9525">
            <a:noFill/>
            <a:miter lim="800000"/>
            <a:headEnd/>
            <a:tailEnd/>
          </a:ln>
        </p:spPr>
      </p:pic>
      <p:sp>
        <p:nvSpPr>
          <p:cNvPr id="6" name="CasellaDiTesto 5"/>
          <p:cNvSpPr txBox="1"/>
          <p:nvPr/>
        </p:nvSpPr>
        <p:spPr>
          <a:xfrm>
            <a:off x="112537" y="2912002"/>
            <a:ext cx="8813417" cy="1200329"/>
          </a:xfrm>
          <a:prstGeom prst="rect">
            <a:avLst/>
          </a:prstGeom>
          <a:noFill/>
        </p:spPr>
        <p:txBody>
          <a:bodyPr wrap="square" rtlCol="0">
            <a:spAutoFit/>
          </a:bodyPr>
          <a:lstStyle/>
          <a:p>
            <a:r>
              <a:rPr lang="it-IT" b="1" dirty="0" smtClean="0">
                <a:solidFill>
                  <a:srgbClr val="0070C0"/>
                </a:solidFill>
              </a:rPr>
              <a:t>LA CORREZIONE DEI FATTORI </a:t>
            </a:r>
            <a:r>
              <a:rPr lang="it-IT" b="1" dirty="0" err="1" smtClean="0">
                <a:solidFill>
                  <a:srgbClr val="0070C0"/>
                </a:solidFill>
              </a:rPr>
              <a:t>DI</a:t>
            </a:r>
            <a:r>
              <a:rPr lang="it-IT" b="1" dirty="0" smtClean="0">
                <a:solidFill>
                  <a:srgbClr val="0070C0"/>
                </a:solidFill>
              </a:rPr>
              <a:t> RISCHIO E’ SENZA DUBBIO L’INTERVENTO PRINCIPALE </a:t>
            </a:r>
            <a:r>
              <a:rPr lang="it-IT" b="1" dirty="0" err="1" smtClean="0">
                <a:solidFill>
                  <a:srgbClr val="0070C0"/>
                </a:solidFill>
              </a:rPr>
              <a:t>DI</a:t>
            </a:r>
            <a:r>
              <a:rPr lang="it-IT" b="1" dirty="0" smtClean="0">
                <a:solidFill>
                  <a:srgbClr val="0070C0"/>
                </a:solidFill>
              </a:rPr>
              <a:t> PREVENZIONE PRIMARIA IN AMBITO RESPIRATORIO:</a:t>
            </a:r>
            <a:r>
              <a:rPr lang="it-IT" b="1" dirty="0" smtClean="0"/>
              <a:t>  </a:t>
            </a:r>
          </a:p>
          <a:p>
            <a:r>
              <a:rPr lang="it-IT" b="1" dirty="0" smtClean="0"/>
              <a:t>1- INQUINAMENTO AMBIENTALE </a:t>
            </a:r>
            <a:r>
              <a:rPr lang="it-IT" b="1" dirty="0" smtClean="0">
                <a:sym typeface="Wingdings" pitchFamily="2" charset="2"/>
              </a:rPr>
              <a:t> ISTITUZIONI</a:t>
            </a:r>
          </a:p>
          <a:p>
            <a:r>
              <a:rPr lang="it-IT" b="1" dirty="0" smtClean="0">
                <a:sym typeface="Wingdings" pitchFamily="2" charset="2"/>
              </a:rPr>
              <a:t>2- FUMO </a:t>
            </a:r>
            <a:r>
              <a:rPr lang="it-IT" b="1" dirty="0" err="1" smtClean="0">
                <a:sym typeface="Wingdings" pitchFamily="2" charset="2"/>
              </a:rPr>
              <a:t>DI</a:t>
            </a:r>
            <a:r>
              <a:rPr lang="it-IT" b="1" dirty="0" smtClean="0">
                <a:sym typeface="Wingdings" pitchFamily="2" charset="2"/>
              </a:rPr>
              <a:t> SIGARETTA  CURE PRIMARIE</a:t>
            </a:r>
            <a:endParaRPr lang="it-IT" b="1" dirty="0" smtClean="0"/>
          </a:p>
        </p:txBody>
      </p:sp>
      <p:pic>
        <p:nvPicPr>
          <p:cNvPr id="10242" name="Picture 2"/>
          <p:cNvPicPr>
            <a:picLocks noChangeAspect="1" noChangeArrowheads="1"/>
          </p:cNvPicPr>
          <p:nvPr/>
        </p:nvPicPr>
        <p:blipFill>
          <a:blip r:embed="rId3"/>
          <a:srcRect l="8784" t="44965" r="10419" b="16839"/>
          <a:stretch>
            <a:fillRect/>
          </a:stretch>
        </p:blipFill>
        <p:spPr bwMode="auto">
          <a:xfrm>
            <a:off x="112537" y="4164094"/>
            <a:ext cx="8897826" cy="2616563"/>
          </a:xfrm>
          <a:prstGeom prst="rect">
            <a:avLst/>
          </a:prstGeom>
          <a:noFill/>
          <a:ln w="9525">
            <a:noFill/>
            <a:miter lim="800000"/>
            <a:headEnd/>
            <a:tailEnd/>
          </a:ln>
        </p:spPr>
      </p:pic>
      <p:pic>
        <p:nvPicPr>
          <p:cNvPr id="1026" name="Picture 2"/>
          <p:cNvPicPr>
            <a:picLocks noChangeAspect="1" noChangeArrowheads="1"/>
          </p:cNvPicPr>
          <p:nvPr/>
        </p:nvPicPr>
        <p:blipFill>
          <a:blip r:embed="rId4"/>
          <a:srcRect l="9765" t="25751" r="7966" b="23320"/>
          <a:stretch>
            <a:fillRect/>
          </a:stretch>
        </p:blipFill>
        <p:spPr bwMode="auto">
          <a:xfrm>
            <a:off x="112538" y="14026"/>
            <a:ext cx="8897826" cy="286985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209316" y="473336"/>
            <a:ext cx="8686800" cy="4525963"/>
          </a:xfrm>
        </p:spPr>
        <p:txBody>
          <a:bodyPr>
            <a:noAutofit/>
          </a:bodyPr>
          <a:lstStyle/>
          <a:p>
            <a:pPr algn="just">
              <a:buNone/>
            </a:pPr>
            <a:r>
              <a:rPr lang="it-IT" sz="3600" b="1" i="1" dirty="0" smtClean="0"/>
              <a:t>Il campione preso in esame è costituito da 490 MMG che hanno risposto al questionario </a:t>
            </a:r>
            <a:r>
              <a:rPr lang="it-IT" sz="3600" b="1" i="1" dirty="0" smtClean="0">
                <a:sym typeface="Wingdings" pitchFamily="2" charset="2"/>
              </a:rPr>
              <a:t> </a:t>
            </a:r>
            <a:r>
              <a:rPr lang="it-IT" sz="3600" b="1" i="1" dirty="0" smtClean="0"/>
              <a:t>circa il 70% su un totale di 715 MMG per una popolazione di circa 735.000 persone</a:t>
            </a:r>
          </a:p>
          <a:p>
            <a:pPr algn="just">
              <a:buNone/>
            </a:pPr>
            <a:endParaRPr lang="it-IT" sz="3600" b="1" i="1" dirty="0" smtClean="0"/>
          </a:p>
          <a:p>
            <a:pPr algn="just">
              <a:buNone/>
            </a:pPr>
            <a:r>
              <a:rPr lang="it-IT" sz="2800" b="1" dirty="0" smtClean="0"/>
              <a:t>68% sesso maschile</a:t>
            </a:r>
          </a:p>
          <a:p>
            <a:pPr algn="just">
              <a:buNone/>
            </a:pPr>
            <a:r>
              <a:rPr lang="it-IT" sz="2800" b="1" dirty="0" smtClean="0"/>
              <a:t>71% anzianità di servizio superiore ai 15 anni</a:t>
            </a:r>
          </a:p>
          <a:p>
            <a:pPr algn="just">
              <a:buNone/>
            </a:pPr>
            <a:r>
              <a:rPr lang="it-IT" sz="2800" b="1" dirty="0" smtClean="0"/>
              <a:t>16% fumatore,</a:t>
            </a:r>
            <a:r>
              <a:rPr lang="it-IT" sz="2800" dirty="0" smtClean="0"/>
              <a:t> (differenza significativa fra maschi e femmine, infatti fumano il 18% dei maschi e il 13% delle femmine)</a:t>
            </a:r>
            <a:endParaRPr lang="it-IT" sz="2800" dirty="0"/>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p:cNvPicPr>
            <a:picLocks noGrp="1" noChangeAspect="1" noChangeArrowheads="1"/>
          </p:cNvPicPr>
          <p:nvPr>
            <p:ph idx="1"/>
          </p:nvPr>
        </p:nvPicPr>
        <p:blipFill>
          <a:blip r:embed="rId2" cstate="print"/>
          <a:srcRect/>
          <a:stretch>
            <a:fillRect/>
          </a:stretch>
        </p:blipFill>
        <p:spPr bwMode="auto">
          <a:xfrm>
            <a:off x="0" y="0"/>
            <a:ext cx="9144000" cy="6646979"/>
          </a:xfrm>
          <a:prstGeom prst="rect">
            <a:avLst/>
          </a:prstGeom>
          <a:noFill/>
          <a:ln w="9525">
            <a:noFill/>
            <a:miter lim="800000"/>
            <a:headEnd/>
            <a:tailEnd/>
          </a:ln>
        </p:spPr>
      </p:pic>
      <p:sp>
        <p:nvSpPr>
          <p:cNvPr id="8" name="Freccia a destra 7"/>
          <p:cNvSpPr/>
          <p:nvPr/>
        </p:nvSpPr>
        <p:spPr>
          <a:xfrm rot="19019043">
            <a:off x="5480467" y="4825561"/>
            <a:ext cx="448564" cy="324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p:cNvPicPr>
            <a:picLocks noChangeAspect="1" noChangeArrowheads="1"/>
          </p:cNvPicPr>
          <p:nvPr/>
        </p:nvPicPr>
        <p:blipFill>
          <a:blip r:embed="rId2" cstate="print"/>
          <a:srcRect/>
          <a:stretch>
            <a:fillRect/>
          </a:stretch>
        </p:blipFill>
        <p:spPr bwMode="auto">
          <a:xfrm>
            <a:off x="0" y="182881"/>
            <a:ext cx="9144000" cy="6492234"/>
          </a:xfrm>
          <a:prstGeom prst="rect">
            <a:avLst/>
          </a:prstGeom>
          <a:noFill/>
          <a:ln w="9525">
            <a:noFill/>
            <a:miter lim="800000"/>
            <a:headEnd/>
            <a:tailEnd/>
          </a:ln>
        </p:spPr>
      </p:pic>
      <p:sp>
        <p:nvSpPr>
          <p:cNvPr id="3" name="Ovale 2"/>
          <p:cNvSpPr/>
          <p:nvPr/>
        </p:nvSpPr>
        <p:spPr>
          <a:xfrm>
            <a:off x="5964760" y="5359782"/>
            <a:ext cx="1420837" cy="107617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0" y="225083"/>
            <a:ext cx="9144000" cy="6428936"/>
          </a:xfrm>
          <a:prstGeom prst="rect">
            <a:avLst/>
          </a:prstGeom>
          <a:noFill/>
          <a:ln w="9525">
            <a:noFill/>
            <a:miter lim="800000"/>
            <a:headEnd/>
            <a:tailEnd/>
          </a:ln>
        </p:spPr>
      </p:pic>
      <p:sp>
        <p:nvSpPr>
          <p:cNvPr id="5" name="Ovale 4"/>
          <p:cNvSpPr/>
          <p:nvPr/>
        </p:nvSpPr>
        <p:spPr>
          <a:xfrm>
            <a:off x="3165228" y="5486394"/>
            <a:ext cx="1420837" cy="107617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Ovale 5"/>
          <p:cNvSpPr/>
          <p:nvPr/>
        </p:nvSpPr>
        <p:spPr>
          <a:xfrm>
            <a:off x="7341076" y="5484046"/>
            <a:ext cx="1420837" cy="107617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0" y="126612"/>
            <a:ext cx="9144000" cy="6654020"/>
          </a:xfrm>
          <a:prstGeom prst="rect">
            <a:avLst/>
          </a:prstGeom>
          <a:noFill/>
          <a:ln w="9525">
            <a:noFill/>
            <a:miter lim="800000"/>
            <a:headEnd/>
            <a:tailEnd/>
          </a:ln>
        </p:spPr>
      </p:pic>
      <p:sp>
        <p:nvSpPr>
          <p:cNvPr id="5" name="Freccia a destra 4"/>
          <p:cNvSpPr/>
          <p:nvPr/>
        </p:nvSpPr>
        <p:spPr>
          <a:xfrm>
            <a:off x="1569563" y="3840801"/>
            <a:ext cx="448564" cy="32434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a destra 5"/>
          <p:cNvSpPr/>
          <p:nvPr/>
        </p:nvSpPr>
        <p:spPr>
          <a:xfrm>
            <a:off x="2917743" y="3824385"/>
            <a:ext cx="448564" cy="32434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a destra 6"/>
          <p:cNvSpPr/>
          <p:nvPr/>
        </p:nvSpPr>
        <p:spPr>
          <a:xfrm>
            <a:off x="5717275" y="3838453"/>
            <a:ext cx="448564" cy="324341"/>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70340"/>
            <a:ext cx="9144000" cy="67806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a:stretch>
            <a:fillRect/>
          </a:stretch>
        </p:blipFill>
        <p:spPr bwMode="auto">
          <a:xfrm>
            <a:off x="14068" y="112544"/>
            <a:ext cx="9115864" cy="6745455"/>
          </a:xfrm>
          <a:prstGeom prst="rect">
            <a:avLst/>
          </a:prstGeom>
          <a:noFill/>
          <a:ln w="9525">
            <a:noFill/>
            <a:miter lim="800000"/>
            <a:headEnd/>
            <a:tailEnd/>
          </a:ln>
        </p:spPr>
      </p:pic>
      <p:sp>
        <p:nvSpPr>
          <p:cNvPr id="5" name="Freccia a destra 4"/>
          <p:cNvSpPr/>
          <p:nvPr/>
        </p:nvSpPr>
        <p:spPr>
          <a:xfrm>
            <a:off x="2962295" y="4825561"/>
            <a:ext cx="448564" cy="3243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112544"/>
            <a:ext cx="9144000" cy="6682154"/>
          </a:xfrm>
          <a:prstGeom prst="rect">
            <a:avLst/>
          </a:prstGeom>
          <a:noFill/>
          <a:ln w="9525">
            <a:noFill/>
            <a:miter lim="800000"/>
            <a:headEnd/>
            <a:tailEnd/>
          </a:ln>
        </p:spPr>
      </p:pic>
      <p:sp>
        <p:nvSpPr>
          <p:cNvPr id="3" name="Ovale 2"/>
          <p:cNvSpPr/>
          <p:nvPr/>
        </p:nvSpPr>
        <p:spPr>
          <a:xfrm>
            <a:off x="3179296" y="5514530"/>
            <a:ext cx="1420837" cy="107617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4" name="Ovale 3"/>
          <p:cNvSpPr/>
          <p:nvPr/>
        </p:nvSpPr>
        <p:spPr>
          <a:xfrm>
            <a:off x="5978828" y="5472326"/>
            <a:ext cx="1420837" cy="107617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a:stretch>
            <a:fillRect/>
          </a:stretch>
        </p:blipFill>
        <p:spPr bwMode="auto">
          <a:xfrm>
            <a:off x="0" y="126613"/>
            <a:ext cx="9144000" cy="6682154"/>
          </a:xfrm>
          <a:prstGeom prst="rect">
            <a:avLst/>
          </a:prstGeom>
          <a:noFill/>
          <a:ln w="9525">
            <a:noFill/>
            <a:miter lim="800000"/>
            <a:headEnd/>
            <a:tailEnd/>
          </a:ln>
        </p:spPr>
      </p:pic>
      <p:sp>
        <p:nvSpPr>
          <p:cNvPr id="5" name="Ovale 4"/>
          <p:cNvSpPr/>
          <p:nvPr/>
        </p:nvSpPr>
        <p:spPr>
          <a:xfrm>
            <a:off x="1702156" y="5500462"/>
            <a:ext cx="1420837" cy="107617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0" y="140680"/>
            <a:ext cx="9143999" cy="6682154"/>
          </a:xfrm>
          <a:prstGeom prst="rect">
            <a:avLst/>
          </a:prstGeom>
          <a:noFill/>
          <a:ln w="9525">
            <a:noFill/>
            <a:miter lim="800000"/>
            <a:headEnd/>
            <a:tailEnd/>
          </a:ln>
        </p:spPr>
      </p:pic>
      <p:sp>
        <p:nvSpPr>
          <p:cNvPr id="5" name="Ovale 4"/>
          <p:cNvSpPr/>
          <p:nvPr/>
        </p:nvSpPr>
        <p:spPr>
          <a:xfrm>
            <a:off x="4557960" y="5584870"/>
            <a:ext cx="1420837" cy="107617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22595" r="17365"/>
          <a:stretch>
            <a:fillRect/>
          </a:stretch>
        </p:blipFill>
        <p:spPr bwMode="auto">
          <a:xfrm>
            <a:off x="5669330" y="8556"/>
            <a:ext cx="3362178" cy="6837356"/>
          </a:xfrm>
          <a:prstGeom prst="rect">
            <a:avLst/>
          </a:prstGeom>
          <a:noFill/>
          <a:ln w="9525">
            <a:noFill/>
            <a:miter lim="800000"/>
            <a:headEnd/>
            <a:tailEnd/>
          </a:ln>
        </p:spPr>
      </p:pic>
      <p:sp>
        <p:nvSpPr>
          <p:cNvPr id="5" name="CasellaDiTesto 4"/>
          <p:cNvSpPr txBox="1"/>
          <p:nvPr/>
        </p:nvSpPr>
        <p:spPr>
          <a:xfrm>
            <a:off x="70333" y="196943"/>
            <a:ext cx="5556793" cy="2616101"/>
          </a:xfrm>
          <a:prstGeom prst="rect">
            <a:avLst/>
          </a:prstGeom>
          <a:noFill/>
        </p:spPr>
        <p:txBody>
          <a:bodyPr wrap="square" rtlCol="0">
            <a:spAutoFit/>
          </a:bodyPr>
          <a:lstStyle/>
          <a:p>
            <a:pPr algn="ctr"/>
            <a:r>
              <a:rPr lang="it-IT" sz="2400" b="1" dirty="0" smtClean="0"/>
              <a:t>L’INQUINAMENTO ATMOSFERICO</a:t>
            </a:r>
          </a:p>
          <a:p>
            <a:pPr algn="ctr"/>
            <a:endParaRPr lang="it-IT" sz="2000" b="1" dirty="0" smtClean="0"/>
          </a:p>
          <a:p>
            <a:pPr algn="just"/>
            <a:r>
              <a:rPr lang="it-IT" sz="2000" dirty="0" smtClean="0"/>
              <a:t>Uno degli obiettivi dell'Osservatorio “ARIA Bene Comune” è la promozione del </a:t>
            </a:r>
            <a:r>
              <a:rPr lang="it-IT" sz="2000" b="1" dirty="0" smtClean="0">
                <a:solidFill>
                  <a:srgbClr val="0070C0"/>
                </a:solidFill>
              </a:rPr>
              <a:t>Piano Regionale degli Interventi per la qualità dell’Aria (PRIA), </a:t>
            </a:r>
            <a:r>
              <a:rPr lang="it-IT" sz="2000" dirty="0" smtClean="0"/>
              <a:t>che rappresenta uno strumento specifico mirato a prevenire l’inquinamento atmosferico e a ridurre le emissioni a tutela della salute e dell’ambiente.</a:t>
            </a:r>
            <a:endParaRPr lang="it-IT" sz="2000" dirty="0"/>
          </a:p>
        </p:txBody>
      </p:sp>
      <p:pic>
        <p:nvPicPr>
          <p:cNvPr id="2051" name="Picture 3"/>
          <p:cNvPicPr>
            <a:picLocks noChangeAspect="1" noChangeArrowheads="1"/>
          </p:cNvPicPr>
          <p:nvPr/>
        </p:nvPicPr>
        <p:blipFill>
          <a:blip r:embed="rId3"/>
          <a:srcRect l="5346"/>
          <a:stretch>
            <a:fillRect/>
          </a:stretch>
        </p:blipFill>
        <p:spPr bwMode="auto">
          <a:xfrm>
            <a:off x="239149" y="3227239"/>
            <a:ext cx="5324529" cy="3497140"/>
          </a:xfrm>
          <a:prstGeom prst="rect">
            <a:avLst/>
          </a:prstGeom>
          <a:noFill/>
          <a:ln w="9525">
            <a:noFill/>
            <a:miter lim="800000"/>
            <a:headEnd/>
            <a:tailEnd/>
          </a:ln>
        </p:spPr>
      </p:pic>
      <p:pic>
        <p:nvPicPr>
          <p:cNvPr id="7" name="Picture 2"/>
          <p:cNvPicPr>
            <a:picLocks noGrp="1" noChangeAspect="1" noChangeArrowheads="1"/>
          </p:cNvPicPr>
          <p:nvPr>
            <p:ph idx="1"/>
          </p:nvPr>
        </p:nvPicPr>
        <p:blipFill>
          <a:blip r:embed="rId4"/>
          <a:srcRect b="7516"/>
          <a:stretch>
            <a:fillRect/>
          </a:stretch>
        </p:blipFill>
        <p:spPr bwMode="auto">
          <a:xfrm>
            <a:off x="14068" y="2813044"/>
            <a:ext cx="9078748" cy="402386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Segnaposto numero diapositiva 5"/>
          <p:cNvSpPr>
            <a:spLocks noGrp="1"/>
          </p:cNvSpPr>
          <p:nvPr>
            <p:ph type="sldNum" sz="quarter" idx="12"/>
          </p:nvPr>
        </p:nvSpPr>
        <p:spPr>
          <a:noFill/>
        </p:spPr>
        <p:txBody>
          <a:bodyPr/>
          <a:lstStyle/>
          <a:p>
            <a:fld id="{3A5B617A-C447-4293-BEA6-F27283A08EB6}" type="slidenum">
              <a:rPr lang="it-IT" smtClean="0">
                <a:ea typeface="ＭＳ Ｐゴシック" pitchFamily="34" charset="-128"/>
              </a:rPr>
              <a:pPr/>
              <a:t>30</a:t>
            </a:fld>
            <a:endParaRPr lang="it-IT" smtClean="0">
              <a:ea typeface="ＭＳ Ｐゴシック" pitchFamily="34" charset="-128"/>
            </a:endParaRPr>
          </a:p>
        </p:txBody>
      </p:sp>
      <p:pic>
        <p:nvPicPr>
          <p:cNvPr id="17413" name="Picture 3"/>
          <p:cNvPicPr>
            <a:picLocks noChangeAspect="1" noChangeArrowheads="1"/>
          </p:cNvPicPr>
          <p:nvPr/>
        </p:nvPicPr>
        <p:blipFill>
          <a:blip r:embed="rId3" cstate="print"/>
          <a:srcRect/>
          <a:stretch>
            <a:fillRect/>
          </a:stretch>
        </p:blipFill>
        <p:spPr bwMode="auto">
          <a:xfrm>
            <a:off x="140214" y="246580"/>
            <a:ext cx="3068638" cy="3321050"/>
          </a:xfrm>
          <a:prstGeom prst="rect">
            <a:avLst/>
          </a:prstGeom>
          <a:noFill/>
          <a:ln w="9525">
            <a:noFill/>
            <a:miter lim="800000"/>
            <a:headEnd/>
            <a:tailEnd/>
          </a:ln>
        </p:spPr>
      </p:pic>
      <p:sp>
        <p:nvSpPr>
          <p:cNvPr id="17414" name="Text Box 4"/>
          <p:cNvSpPr txBox="1">
            <a:spLocks noChangeArrowheads="1"/>
          </p:cNvSpPr>
          <p:nvPr/>
        </p:nvSpPr>
        <p:spPr bwMode="auto">
          <a:xfrm>
            <a:off x="3635896" y="654552"/>
            <a:ext cx="5400600" cy="1323439"/>
          </a:xfrm>
          <a:prstGeom prst="rect">
            <a:avLst/>
          </a:prstGeom>
          <a:noFill/>
          <a:ln w="9525">
            <a:noFill/>
            <a:miter lim="800000"/>
            <a:headEnd/>
            <a:tailEnd/>
          </a:ln>
        </p:spPr>
        <p:txBody>
          <a:bodyPr wrap="square">
            <a:spAutoFit/>
          </a:bodyPr>
          <a:lstStyle/>
          <a:p>
            <a:pPr algn="ctr">
              <a:spcBef>
                <a:spcPct val="50000"/>
              </a:spcBef>
            </a:pPr>
            <a:r>
              <a:rPr lang="it-IT" sz="2000" b="1" i="1" dirty="0">
                <a:latin typeface="Tahoma" pitchFamily="34" charset="0"/>
              </a:rPr>
              <a:t>Farò sacrifici immensi per smettere di fumare, vivrò una vita d</a:t>
            </a:r>
            <a:r>
              <a:rPr lang="it-IT" altLang="en-US" sz="2000" b="1" i="1" dirty="0">
                <a:latin typeface="Tahoma" pitchFamily="34" charset="0"/>
              </a:rPr>
              <a:t>’</a:t>
            </a:r>
            <a:r>
              <a:rPr lang="it-IT" sz="2000" b="1" i="1" dirty="0">
                <a:latin typeface="Tahoma" pitchFamily="34" charset="0"/>
              </a:rPr>
              <a:t>inferno, guadagnerò 1 settimana di vita. Quella settimana      pioverà a dirotto.</a:t>
            </a:r>
          </a:p>
        </p:txBody>
      </p:sp>
      <p:sp>
        <p:nvSpPr>
          <p:cNvPr id="17415" name="Text Box 5"/>
          <p:cNvSpPr txBox="1">
            <a:spLocks noChangeArrowheads="1"/>
          </p:cNvSpPr>
          <p:nvPr/>
        </p:nvSpPr>
        <p:spPr bwMode="auto">
          <a:xfrm>
            <a:off x="6444208" y="2070636"/>
            <a:ext cx="2484438" cy="366712"/>
          </a:xfrm>
          <a:prstGeom prst="rect">
            <a:avLst/>
          </a:prstGeom>
          <a:noFill/>
          <a:ln w="9525">
            <a:noFill/>
            <a:miter lim="800000"/>
            <a:headEnd/>
            <a:tailEnd/>
          </a:ln>
        </p:spPr>
        <p:txBody>
          <a:bodyPr>
            <a:spAutoFit/>
          </a:bodyPr>
          <a:lstStyle/>
          <a:p>
            <a:pPr algn="r">
              <a:spcBef>
                <a:spcPct val="50000"/>
              </a:spcBef>
            </a:pPr>
            <a:r>
              <a:rPr lang="it-IT" b="1" i="1" dirty="0"/>
              <a:t>Woody Allen</a:t>
            </a:r>
          </a:p>
        </p:txBody>
      </p:sp>
      <p:sp>
        <p:nvSpPr>
          <p:cNvPr id="17416" name="Text Box 6"/>
          <p:cNvSpPr txBox="1">
            <a:spLocks noChangeArrowheads="1"/>
          </p:cNvSpPr>
          <p:nvPr/>
        </p:nvSpPr>
        <p:spPr bwMode="auto">
          <a:xfrm>
            <a:off x="107504" y="3765908"/>
            <a:ext cx="8892480" cy="1384995"/>
          </a:xfrm>
          <a:prstGeom prst="rect">
            <a:avLst/>
          </a:prstGeom>
          <a:noFill/>
          <a:ln w="9525">
            <a:noFill/>
            <a:miter lim="800000"/>
            <a:headEnd/>
            <a:tailEnd/>
          </a:ln>
        </p:spPr>
        <p:txBody>
          <a:bodyPr wrap="square">
            <a:spAutoFit/>
          </a:bodyPr>
          <a:lstStyle/>
          <a:p>
            <a:pPr>
              <a:spcBef>
                <a:spcPct val="50000"/>
              </a:spcBef>
            </a:pPr>
            <a:r>
              <a:rPr lang="it-IT" sz="2400" b="1" dirty="0" smtClean="0">
                <a:latin typeface="Tahoma" pitchFamily="34" charset="0"/>
              </a:rPr>
              <a:t>Ricordiamo però che il 12,2% </a:t>
            </a:r>
            <a:r>
              <a:rPr lang="it-IT" sz="2400" b="1" dirty="0">
                <a:latin typeface="Tahoma" pitchFamily="34" charset="0"/>
              </a:rPr>
              <a:t>dei fumatori è seriamente intenzionato a smettere di fumare nei successivi 6 mesi</a:t>
            </a:r>
          </a:p>
          <a:p>
            <a:pPr>
              <a:spcBef>
                <a:spcPct val="50000"/>
              </a:spcBef>
            </a:pPr>
            <a:r>
              <a:rPr lang="it-IT" sz="2400" b="1" dirty="0">
                <a:latin typeface="Tahoma" pitchFamily="34" charset="0"/>
              </a:rPr>
              <a:t>Il 23% ha fatto un tentativo nell</a:t>
            </a:r>
            <a:r>
              <a:rPr lang="it-IT" altLang="en-US" sz="2400" b="1" dirty="0">
                <a:latin typeface="Tahoma" pitchFamily="34" charset="0"/>
              </a:rPr>
              <a:t>’</a:t>
            </a:r>
            <a:r>
              <a:rPr lang="it-IT" sz="2400" b="1" dirty="0">
                <a:latin typeface="Tahoma" pitchFamily="34" charset="0"/>
              </a:rPr>
              <a:t>ultimo anno</a:t>
            </a:r>
            <a:endParaRPr lang="it-IT" sz="2800" b="1" dirty="0"/>
          </a:p>
        </p:txBody>
      </p:sp>
      <p:sp>
        <p:nvSpPr>
          <p:cNvPr id="17417" name="Text Box 7"/>
          <p:cNvSpPr txBox="1">
            <a:spLocks noChangeArrowheads="1"/>
          </p:cNvSpPr>
          <p:nvPr/>
        </p:nvSpPr>
        <p:spPr bwMode="auto">
          <a:xfrm>
            <a:off x="107504" y="5360816"/>
            <a:ext cx="8783960" cy="946150"/>
          </a:xfrm>
          <a:prstGeom prst="rect">
            <a:avLst/>
          </a:prstGeom>
          <a:noFill/>
          <a:ln w="9525">
            <a:noFill/>
            <a:miter lim="800000"/>
            <a:headEnd/>
            <a:tailEnd/>
          </a:ln>
        </p:spPr>
        <p:txBody>
          <a:bodyPr wrap="square">
            <a:spAutoFit/>
          </a:bodyPr>
          <a:lstStyle/>
          <a:p>
            <a:pPr>
              <a:spcBef>
                <a:spcPct val="50000"/>
              </a:spcBef>
            </a:pPr>
            <a:r>
              <a:rPr lang="it-IT" sz="2800" b="1" dirty="0">
                <a:solidFill>
                  <a:srgbClr val="FF0000"/>
                </a:solidFill>
                <a:latin typeface="Tahoma" pitchFamily="34" charset="0"/>
              </a:rPr>
              <a:t>Stiamo parlando di 3-4 milioni </a:t>
            </a:r>
            <a:r>
              <a:rPr lang="it-IT" sz="2800" b="1" dirty="0" smtClean="0">
                <a:solidFill>
                  <a:srgbClr val="FF0000"/>
                </a:solidFill>
                <a:latin typeface="Tahoma" pitchFamily="34" charset="0"/>
              </a:rPr>
              <a:t>di persone disposte </a:t>
            </a:r>
            <a:r>
              <a:rPr lang="it-IT" sz="2800" b="1" dirty="0">
                <a:solidFill>
                  <a:srgbClr val="FF0000"/>
                </a:solidFill>
                <a:latin typeface="Tahoma" pitchFamily="34" charset="0"/>
              </a:rPr>
              <a:t>ad </a:t>
            </a:r>
            <a:r>
              <a:rPr lang="it-IT" sz="2800" b="1" dirty="0" smtClean="0">
                <a:solidFill>
                  <a:srgbClr val="FF0000"/>
                </a:solidFill>
                <a:latin typeface="Tahoma" pitchFamily="34" charset="0"/>
              </a:rPr>
              <a:t>ascoltarci !</a:t>
            </a:r>
            <a:endParaRPr lang="it-IT" sz="2800" b="1" dirty="0">
              <a:solidFill>
                <a:srgbClr val="FF0000"/>
              </a:solidFill>
              <a:latin typeface="Tahoma" pitchFamily="34" charset="0"/>
            </a:endParaRPr>
          </a:p>
        </p:txBody>
      </p:sp>
      <p:sp>
        <p:nvSpPr>
          <p:cNvPr id="17419" name="Text Box 9"/>
          <p:cNvSpPr txBox="1">
            <a:spLocks noChangeArrowheads="1"/>
          </p:cNvSpPr>
          <p:nvPr/>
        </p:nvSpPr>
        <p:spPr bwMode="auto">
          <a:xfrm>
            <a:off x="6192838" y="6147255"/>
            <a:ext cx="2951162" cy="274637"/>
          </a:xfrm>
          <a:prstGeom prst="rect">
            <a:avLst/>
          </a:prstGeom>
          <a:solidFill>
            <a:schemeClr val="bg1"/>
          </a:solidFill>
          <a:ln w="9525">
            <a:noFill/>
            <a:miter lim="800000"/>
            <a:headEnd/>
            <a:tailEnd/>
          </a:ln>
        </p:spPr>
        <p:txBody>
          <a:bodyPr>
            <a:spAutoFit/>
          </a:bodyPr>
          <a:lstStyle/>
          <a:p>
            <a:pPr>
              <a:spcBef>
                <a:spcPct val="50000"/>
              </a:spcBef>
            </a:pPr>
            <a:r>
              <a:rPr lang="it-IT" sz="1200" i="1" dirty="0"/>
              <a:t>Società Italiana di </a:t>
            </a:r>
            <a:r>
              <a:rPr lang="it-IT" sz="1200" i="1" dirty="0" err="1"/>
              <a:t>Tabaccologia</a:t>
            </a:r>
            <a:endParaRPr lang="it-IT" sz="1200" i="1" dirty="0"/>
          </a:p>
        </p:txBody>
      </p:sp>
    </p:spTree>
  </p:cSld>
  <p:clrMapOvr>
    <a:masterClrMapping/>
  </p:clrMapOvr>
  <p:transition>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ChangeArrowheads="1"/>
          </p:cNvSpPr>
          <p:nvPr/>
        </p:nvSpPr>
        <p:spPr>
          <a:xfrm>
            <a:off x="129948" y="379810"/>
            <a:ext cx="8892480" cy="5950652"/>
          </a:xfrm>
          <a:prstGeom prst="rect">
            <a:avLst/>
          </a:prstGeom>
          <a:ln>
            <a:solidFill>
              <a:schemeClr val="accent2"/>
            </a:solidFill>
          </a:ln>
        </p:spPr>
        <p:txBody>
          <a:bodyPr/>
          <a:lstStyle/>
          <a:p>
            <a:pPr marL="342900" indent="-342900" fontAlgn="base">
              <a:lnSpc>
                <a:spcPct val="90000"/>
              </a:lnSpc>
              <a:spcBef>
                <a:spcPct val="0"/>
              </a:spcBef>
              <a:spcAft>
                <a:spcPct val="0"/>
              </a:spcAft>
              <a:buClr>
                <a:srgbClr val="C1D43A"/>
              </a:buClr>
              <a:buSzPct val="110000"/>
              <a:defRPr/>
            </a:pPr>
            <a:r>
              <a:rPr lang="it-IT" sz="3600" b="1" kern="0" dirty="0" smtClean="0">
                <a:solidFill>
                  <a:srgbClr val="000000"/>
                </a:solidFill>
              </a:rPr>
              <a:t>Il </a:t>
            </a:r>
            <a:r>
              <a:rPr lang="it-IT" sz="3600" b="1" kern="0" dirty="0" err="1" smtClean="0">
                <a:solidFill>
                  <a:srgbClr val="000000"/>
                </a:solidFill>
              </a:rPr>
              <a:t>Mmg</a:t>
            </a:r>
            <a:r>
              <a:rPr lang="it-IT" sz="3600" b="1" kern="0" dirty="0" smtClean="0">
                <a:solidFill>
                  <a:srgbClr val="000000"/>
                </a:solidFill>
              </a:rPr>
              <a:t> deve trattare il tabagismo come una vera e propria malattia cronica recidivante</a:t>
            </a:r>
          </a:p>
          <a:p>
            <a:pPr marL="342900" indent="-342900" fontAlgn="base">
              <a:lnSpc>
                <a:spcPct val="90000"/>
              </a:lnSpc>
              <a:spcBef>
                <a:spcPct val="0"/>
              </a:spcBef>
              <a:spcAft>
                <a:spcPct val="0"/>
              </a:spcAft>
              <a:buClr>
                <a:srgbClr val="C1D43A"/>
              </a:buClr>
              <a:buSzPct val="110000"/>
              <a:defRPr/>
            </a:pPr>
            <a:endParaRPr lang="it-IT" sz="3600" b="1" u="sng" kern="0" dirty="0" smtClean="0">
              <a:solidFill>
                <a:srgbClr val="000000"/>
              </a:solidFill>
              <a:sym typeface="Wingdings" pitchFamily="2" charset="2"/>
            </a:endParaRPr>
          </a:p>
          <a:p>
            <a:pPr marL="342900" indent="-342900" algn="ctr" fontAlgn="base">
              <a:lnSpc>
                <a:spcPct val="90000"/>
              </a:lnSpc>
              <a:spcBef>
                <a:spcPct val="0"/>
              </a:spcBef>
              <a:spcAft>
                <a:spcPct val="0"/>
              </a:spcAft>
              <a:buClr>
                <a:srgbClr val="C1D43A"/>
              </a:buClr>
              <a:buSzPct val="110000"/>
              <a:defRPr/>
            </a:pPr>
            <a:r>
              <a:rPr lang="it-IT" sz="3600" b="1" u="sng" kern="0" dirty="0" smtClean="0">
                <a:solidFill>
                  <a:srgbClr val="000000"/>
                </a:solidFill>
                <a:sym typeface="Wingdings" pitchFamily="2" charset="2"/>
              </a:rPr>
              <a:t>UNA RISPOSTA PROGRAMMATICA STRUTTURATA AI BISOGNI DEI PAZIENTI</a:t>
            </a:r>
            <a:r>
              <a:rPr lang="it-IT" sz="3600" b="1" kern="0" dirty="0" smtClean="0">
                <a:solidFill>
                  <a:srgbClr val="000000"/>
                </a:solidFill>
              </a:rPr>
              <a:t>:</a:t>
            </a:r>
          </a:p>
          <a:p>
            <a:pPr marL="342900" indent="-342900" algn="ctr" fontAlgn="base">
              <a:lnSpc>
                <a:spcPct val="90000"/>
              </a:lnSpc>
              <a:spcBef>
                <a:spcPct val="0"/>
              </a:spcBef>
              <a:spcAft>
                <a:spcPct val="0"/>
              </a:spcAft>
              <a:buClr>
                <a:srgbClr val="C1D43A"/>
              </a:buClr>
              <a:buSzPct val="110000"/>
              <a:defRPr/>
            </a:pPr>
            <a:endParaRPr lang="it-IT" sz="3600" b="1" kern="0" dirty="0" smtClean="0">
              <a:solidFill>
                <a:srgbClr val="000000"/>
              </a:solidFill>
            </a:endParaRPr>
          </a:p>
          <a:p>
            <a:pPr marL="742950" lvl="1" indent="-285750" fontAlgn="base">
              <a:lnSpc>
                <a:spcPct val="90000"/>
              </a:lnSpc>
              <a:spcBef>
                <a:spcPct val="0"/>
              </a:spcBef>
              <a:spcAft>
                <a:spcPct val="0"/>
              </a:spcAft>
              <a:buSzPct val="110000"/>
              <a:buFontTx/>
              <a:buChar char="•"/>
              <a:defRPr/>
            </a:pPr>
            <a:r>
              <a:rPr lang="it-IT" sz="2800" b="1" kern="0" dirty="0" smtClean="0">
                <a:solidFill>
                  <a:srgbClr val="000000"/>
                </a:solidFill>
              </a:rPr>
              <a:t>Anamnesi (</a:t>
            </a:r>
            <a:r>
              <a:rPr lang="it-IT" sz="2800" b="1" kern="0" dirty="0" err="1" smtClean="0">
                <a:solidFill>
                  <a:srgbClr val="000000"/>
                </a:solidFill>
              </a:rPr>
              <a:t>pack-years</a:t>
            </a:r>
            <a:r>
              <a:rPr lang="it-IT" sz="2800" b="1" kern="0" dirty="0" smtClean="0">
                <a:solidFill>
                  <a:srgbClr val="000000"/>
                </a:solidFill>
              </a:rPr>
              <a:t>)</a:t>
            </a:r>
          </a:p>
          <a:p>
            <a:pPr marL="742950" lvl="1" indent="-285750" fontAlgn="base">
              <a:lnSpc>
                <a:spcPct val="90000"/>
              </a:lnSpc>
              <a:spcBef>
                <a:spcPct val="0"/>
              </a:spcBef>
              <a:spcAft>
                <a:spcPct val="0"/>
              </a:spcAft>
              <a:buSzPct val="110000"/>
              <a:buFontTx/>
              <a:buChar char="•"/>
              <a:defRPr/>
            </a:pPr>
            <a:r>
              <a:rPr lang="it-IT" sz="2800" b="1" kern="0" dirty="0" smtClean="0">
                <a:solidFill>
                  <a:srgbClr val="000000"/>
                </a:solidFill>
              </a:rPr>
              <a:t>Diagnosi strumentale (questionari di dipendenza e motivazionali)</a:t>
            </a:r>
          </a:p>
          <a:p>
            <a:pPr marL="742950" lvl="1" indent="-285750" fontAlgn="base">
              <a:lnSpc>
                <a:spcPct val="90000"/>
              </a:lnSpc>
              <a:spcBef>
                <a:spcPct val="0"/>
              </a:spcBef>
              <a:spcAft>
                <a:spcPct val="0"/>
              </a:spcAft>
              <a:buClr>
                <a:srgbClr val="000000"/>
              </a:buClr>
              <a:buSzPct val="110000"/>
              <a:buFontTx/>
              <a:buChar char="•"/>
              <a:defRPr/>
            </a:pPr>
            <a:r>
              <a:rPr lang="it-IT" sz="2800" b="1" kern="0" dirty="0" smtClean="0">
                <a:solidFill>
                  <a:srgbClr val="000000"/>
                </a:solidFill>
              </a:rPr>
              <a:t>Terapia (consiglio di minima, NRT, </a:t>
            </a:r>
            <a:r>
              <a:rPr lang="it-IT" sz="2800" b="1" kern="0" dirty="0" err="1" smtClean="0">
                <a:solidFill>
                  <a:srgbClr val="000000"/>
                </a:solidFill>
              </a:rPr>
              <a:t>bupropione</a:t>
            </a:r>
            <a:r>
              <a:rPr lang="it-IT" sz="2800" b="1" kern="0" dirty="0" smtClean="0">
                <a:solidFill>
                  <a:srgbClr val="000000"/>
                </a:solidFill>
              </a:rPr>
              <a:t>, </a:t>
            </a:r>
            <a:r>
              <a:rPr lang="it-IT" sz="2800" b="1" kern="0" dirty="0" err="1" smtClean="0">
                <a:solidFill>
                  <a:srgbClr val="000000"/>
                </a:solidFill>
              </a:rPr>
              <a:t>vareniclina</a:t>
            </a:r>
            <a:r>
              <a:rPr lang="it-IT" sz="2800" b="1" kern="0" dirty="0" smtClean="0">
                <a:solidFill>
                  <a:srgbClr val="000000"/>
                </a:solidFill>
              </a:rPr>
              <a:t> riferimento ai centri anti-fumo di secondo livello)</a:t>
            </a:r>
          </a:p>
          <a:p>
            <a:pPr marL="742950" lvl="1" indent="-285750" fontAlgn="base">
              <a:lnSpc>
                <a:spcPct val="90000"/>
              </a:lnSpc>
              <a:spcBef>
                <a:spcPct val="0"/>
              </a:spcBef>
              <a:spcAft>
                <a:spcPct val="0"/>
              </a:spcAft>
              <a:buClr>
                <a:srgbClr val="000000"/>
              </a:buClr>
              <a:buSzPct val="110000"/>
              <a:defRPr/>
            </a:pPr>
            <a:endParaRPr lang="it-IT" sz="3200" b="1" kern="0" dirty="0">
              <a:solidFill>
                <a:srgbClr val="0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6162"/>
            <a:ext cx="8229600" cy="1143000"/>
          </a:xfrm>
        </p:spPr>
        <p:txBody>
          <a:bodyPr>
            <a:normAutofit/>
          </a:bodyPr>
          <a:lstStyle/>
          <a:p>
            <a:r>
              <a:rPr lang="it-IT" sz="4800" b="1" dirty="0" smtClean="0"/>
              <a:t>MODELLO 4 Q</a:t>
            </a:r>
            <a:endParaRPr lang="it-IT" sz="4800" b="1" dirty="0"/>
          </a:p>
        </p:txBody>
      </p:sp>
      <p:pic>
        <p:nvPicPr>
          <p:cNvPr id="5"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bwMode="auto">
          <a:xfrm>
            <a:off x="1288327" y="1319163"/>
            <a:ext cx="6751583" cy="50681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79512" y="283413"/>
            <a:ext cx="8675687" cy="879475"/>
          </a:xfrm>
          <a:noFill/>
          <a:extLst>
            <a:ext uri="{909E8E84-426E-40DD-AFC4-6F175D3DCCD1}">
              <a14:hiddenFill xmlns="" xmlns:a14="http://schemas.microsoft.com/office/drawing/2010/main">
                <a:solidFill>
                  <a:srgbClr val="C0C0C0"/>
                </a:solidFill>
              </a14:hiddenFill>
            </a:ext>
          </a:extLst>
        </p:spPr>
        <p:txBody>
          <a:bodyPr>
            <a:noAutofit/>
          </a:bodyPr>
          <a:lstStyle/>
          <a:p>
            <a:pPr algn="ctr"/>
            <a:r>
              <a:rPr lang="it-IT" sz="3200" b="1" dirty="0">
                <a:solidFill>
                  <a:schemeClr val="tx1"/>
                </a:solidFill>
              </a:rPr>
              <a:t>Fumo: approccio in termini di popolazione</a:t>
            </a:r>
            <a:br>
              <a:rPr lang="it-IT" sz="3200" b="1" dirty="0">
                <a:solidFill>
                  <a:schemeClr val="tx1"/>
                </a:solidFill>
              </a:rPr>
            </a:br>
            <a:r>
              <a:rPr lang="it-IT" sz="3200" b="1" dirty="0">
                <a:solidFill>
                  <a:schemeClr val="tx1"/>
                </a:solidFill>
              </a:rPr>
              <a:t>Carichi di lavoro per 1500 assistiti</a:t>
            </a:r>
          </a:p>
        </p:txBody>
      </p:sp>
      <p:sp>
        <p:nvSpPr>
          <p:cNvPr id="18435" name="Rectangle 3"/>
          <p:cNvSpPr>
            <a:spLocks noGrp="1" noChangeArrowheads="1"/>
          </p:cNvSpPr>
          <p:nvPr>
            <p:ph idx="1"/>
          </p:nvPr>
        </p:nvSpPr>
        <p:spPr>
          <a:xfrm>
            <a:off x="539750" y="1413720"/>
            <a:ext cx="8135938" cy="3024336"/>
          </a:xfrm>
          <a:solidFill>
            <a:srgbClr val="FF9900"/>
          </a:solidFill>
        </p:spPr>
        <p:txBody>
          <a:bodyPr>
            <a:noAutofit/>
          </a:bodyPr>
          <a:lstStyle/>
          <a:p>
            <a:r>
              <a:rPr lang="it-IT" sz="2800" b="1" dirty="0" smtClean="0"/>
              <a:t>Registrare il dato fumo</a:t>
            </a:r>
          </a:p>
          <a:p>
            <a:r>
              <a:rPr lang="it-IT" sz="2800" b="1" dirty="0" smtClean="0"/>
              <a:t>Fornire </a:t>
            </a:r>
            <a:r>
              <a:rPr lang="it-IT" sz="2800" b="1" dirty="0"/>
              <a:t>un “avviso minimo” ad ogni fumatore</a:t>
            </a:r>
          </a:p>
          <a:p>
            <a:r>
              <a:rPr lang="it-IT" sz="2800" b="1" dirty="0"/>
              <a:t>Tempo necessario: 3 min/assistito circa</a:t>
            </a:r>
          </a:p>
          <a:p>
            <a:r>
              <a:rPr lang="it-IT" sz="2800" b="1" dirty="0"/>
              <a:t>Tempo totale per 390 assistiti = 1170 min = 20 ore circa = 1 sett. di studio (5 </a:t>
            </a:r>
            <a:r>
              <a:rPr lang="it-IT" sz="2800" b="1" dirty="0" err="1"/>
              <a:t>gg</a:t>
            </a:r>
            <a:r>
              <a:rPr lang="it-IT" sz="2800" b="1" dirty="0"/>
              <a:t>/7) a 4 ore al giorno = 2% di un anno di attività ambulatoriale   </a:t>
            </a:r>
          </a:p>
        </p:txBody>
      </p:sp>
      <p:sp>
        <p:nvSpPr>
          <p:cNvPr id="18436" name="Text Box 4"/>
          <p:cNvSpPr txBox="1">
            <a:spLocks noChangeArrowheads="1"/>
          </p:cNvSpPr>
          <p:nvPr/>
        </p:nvSpPr>
        <p:spPr bwMode="auto">
          <a:xfrm>
            <a:off x="539750" y="4843761"/>
            <a:ext cx="8135938" cy="954107"/>
          </a:xfrm>
          <a:prstGeom prst="rect">
            <a:avLst/>
          </a:prstGeom>
          <a:solidFill>
            <a:srgbClr val="C0C0C0"/>
          </a:solidFill>
          <a:ln w="38100">
            <a:solidFill>
              <a:schemeClr val="accent2"/>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it-IT" sz="2800" b="1" dirty="0"/>
              <a:t>Intensità dell’intervento in funzione della </a:t>
            </a:r>
          </a:p>
          <a:p>
            <a:pPr algn="ctr"/>
            <a:r>
              <a:rPr lang="it-IT" sz="2800" b="1" dirty="0"/>
              <a:t>stratificazione del rischio</a:t>
            </a:r>
            <a:r>
              <a:rPr lang="it-IT" dirty="0"/>
              <a:t> </a:t>
            </a:r>
            <a:r>
              <a:rPr lang="it-IT" sz="2800" b="1" dirty="0"/>
              <a:t>personale</a:t>
            </a:r>
          </a:p>
        </p:txBody>
      </p:sp>
    </p:spTree>
    <p:extLst>
      <p:ext uri="{BB962C8B-B14F-4D97-AF65-F5344CB8AC3E}">
        <p14:creationId xmlns="" xmlns:p14="http://schemas.microsoft.com/office/powerpoint/2010/main" val="174097204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220699" y="633584"/>
            <a:ext cx="8747125" cy="863600"/>
          </a:xfrm>
        </p:spPr>
        <p:txBody>
          <a:bodyPr>
            <a:noAutofit/>
          </a:bodyPr>
          <a:lstStyle/>
          <a:p>
            <a:r>
              <a:rPr lang="it-IT" sz="3600" b="1" u="sng" dirty="0" smtClean="0">
                <a:solidFill>
                  <a:schemeClr val="tx1"/>
                </a:solidFill>
                <a:cs typeface="Times New Roman" pitchFamily="18" charset="0"/>
              </a:rPr>
              <a:t>Interventi utilizzati per favorire l’impegno dei MMG nella cessazione dal fumo</a:t>
            </a:r>
            <a:endParaRPr lang="en-GB" sz="3600" b="1" u="sng" dirty="0" smtClean="0">
              <a:solidFill>
                <a:schemeClr val="tx1"/>
              </a:solidFill>
              <a:cs typeface="Times New Roman" pitchFamily="18" charset="0"/>
            </a:endParaRPr>
          </a:p>
        </p:txBody>
      </p:sp>
      <p:sp>
        <p:nvSpPr>
          <p:cNvPr id="185347" name="Rectangle 3"/>
          <p:cNvSpPr>
            <a:spLocks noGrp="1" noChangeArrowheads="1"/>
          </p:cNvSpPr>
          <p:nvPr>
            <p:ph idx="1"/>
          </p:nvPr>
        </p:nvSpPr>
        <p:spPr>
          <a:xfrm>
            <a:off x="571499" y="2314876"/>
            <a:ext cx="8066063" cy="3648472"/>
          </a:xfrm>
        </p:spPr>
        <p:txBody>
          <a:bodyPr>
            <a:normAutofit lnSpcReduction="10000"/>
          </a:bodyPr>
          <a:lstStyle/>
          <a:p>
            <a:r>
              <a:rPr lang="it-IT" sz="3200" dirty="0" smtClean="0">
                <a:cs typeface="Times New Roman" pitchFamily="18" charset="0"/>
              </a:rPr>
              <a:t>Alcune risorse pratiche si sono dimostrate efficaci, come :</a:t>
            </a:r>
          </a:p>
          <a:p>
            <a:pPr>
              <a:buNone/>
            </a:pPr>
            <a:endParaRPr lang="it-IT" sz="3200" dirty="0" smtClean="0">
              <a:cs typeface="Times New Roman" pitchFamily="18" charset="0"/>
            </a:endParaRPr>
          </a:p>
          <a:p>
            <a:pPr lvl="1"/>
            <a:r>
              <a:rPr lang="it-IT" sz="3200" i="1" dirty="0" smtClean="0">
                <a:cs typeface="Times New Roman" pitchFamily="18" charset="0"/>
              </a:rPr>
              <a:t>L’utilizzo di risorse informatiche in cartella clinica per favorire il </a:t>
            </a:r>
            <a:r>
              <a:rPr lang="it-IT" sz="3200" i="1" dirty="0" err="1" smtClean="0">
                <a:cs typeface="Times New Roman" pitchFamily="18" charset="0"/>
              </a:rPr>
              <a:t>counseling</a:t>
            </a:r>
            <a:endParaRPr lang="it-IT" sz="3200" i="1" dirty="0" smtClean="0">
              <a:cs typeface="Times New Roman" pitchFamily="18" charset="0"/>
            </a:endParaRPr>
          </a:p>
          <a:p>
            <a:pPr lvl="1"/>
            <a:r>
              <a:rPr lang="it-IT" sz="3200" i="1" dirty="0" smtClean="0">
                <a:cs typeface="Times New Roman" pitchFamily="18" charset="0"/>
              </a:rPr>
              <a:t>L’utilizzo di materiale cartaceo informativo sulla scrivania</a:t>
            </a:r>
            <a:endParaRPr lang="en-GB" sz="3200" i="1" dirty="0" smtClean="0">
              <a:cs typeface="Times New Roman" pitchFamily="18" charset="0"/>
            </a:endParaRPr>
          </a:p>
        </p:txBody>
      </p:sp>
      <p:pic>
        <p:nvPicPr>
          <p:cNvPr id="185348" name="Picture 4" descr="pesce logo"/>
          <p:cNvPicPr>
            <a:picLocks noChangeAspect="1" noChangeArrowheads="1"/>
          </p:cNvPicPr>
          <p:nvPr/>
        </p:nvPicPr>
        <p:blipFill>
          <a:blip r:embed="rId3" cstate="print"/>
          <a:srcRect/>
          <a:stretch>
            <a:fillRect/>
          </a:stretch>
        </p:blipFill>
        <p:spPr bwMode="auto">
          <a:xfrm>
            <a:off x="0" y="6012031"/>
            <a:ext cx="571500" cy="733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a:xfrm>
            <a:off x="624408" y="90164"/>
            <a:ext cx="7620000" cy="1143000"/>
          </a:xfrm>
        </p:spPr>
        <p:txBody>
          <a:bodyPr/>
          <a:lstStyle/>
          <a:p>
            <a:pPr algn="ctr"/>
            <a:r>
              <a:rPr lang="it-IT" b="1" dirty="0">
                <a:solidFill>
                  <a:schemeClr val="tx1"/>
                </a:solidFill>
              </a:rPr>
              <a:t>Possibili strategie</a:t>
            </a:r>
          </a:p>
        </p:txBody>
      </p:sp>
      <p:sp>
        <p:nvSpPr>
          <p:cNvPr id="34821" name="Rectangle 5"/>
          <p:cNvSpPr>
            <a:spLocks noChangeArrowheads="1"/>
          </p:cNvSpPr>
          <p:nvPr/>
        </p:nvSpPr>
        <p:spPr bwMode="auto">
          <a:xfrm>
            <a:off x="900113" y="1700213"/>
            <a:ext cx="2592387" cy="9350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it-IT" b="1"/>
              <a:t>Medico singolo</a:t>
            </a:r>
          </a:p>
        </p:txBody>
      </p:sp>
      <p:sp>
        <p:nvSpPr>
          <p:cNvPr id="34822" name="Rectangle 6"/>
          <p:cNvSpPr>
            <a:spLocks noChangeArrowheads="1"/>
          </p:cNvSpPr>
          <p:nvPr/>
        </p:nvSpPr>
        <p:spPr bwMode="auto">
          <a:xfrm>
            <a:off x="900113" y="2925763"/>
            <a:ext cx="2592387" cy="9350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it-IT" b="1"/>
              <a:t>Medico con personale</a:t>
            </a:r>
          </a:p>
        </p:txBody>
      </p:sp>
      <p:sp>
        <p:nvSpPr>
          <p:cNvPr id="34823" name="Rectangle 7"/>
          <p:cNvSpPr>
            <a:spLocks noChangeArrowheads="1"/>
          </p:cNvSpPr>
          <p:nvPr/>
        </p:nvSpPr>
        <p:spPr bwMode="auto">
          <a:xfrm>
            <a:off x="900113" y="4149725"/>
            <a:ext cx="2592387" cy="93503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it-IT" b="1"/>
              <a:t>Medico con personale</a:t>
            </a:r>
          </a:p>
        </p:txBody>
      </p:sp>
      <p:sp>
        <p:nvSpPr>
          <p:cNvPr id="34825" name="Rectangle 9"/>
          <p:cNvSpPr>
            <a:spLocks noChangeArrowheads="1"/>
          </p:cNvSpPr>
          <p:nvPr/>
        </p:nvSpPr>
        <p:spPr bwMode="auto">
          <a:xfrm>
            <a:off x="4860925" y="1700213"/>
            <a:ext cx="3743325" cy="9350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pPr>
            <a:r>
              <a:rPr lang="it-IT" b="1"/>
              <a:t>avviso minimo dato a tutti</a:t>
            </a:r>
          </a:p>
          <a:p>
            <a:pPr algn="ctr">
              <a:spcBef>
                <a:spcPct val="20000"/>
              </a:spcBef>
            </a:pPr>
            <a:r>
              <a:rPr lang="it-IT" b="1"/>
              <a:t> i fumatori</a:t>
            </a:r>
          </a:p>
          <a:p>
            <a:pPr algn="ctr"/>
            <a:endParaRPr lang="it-IT" b="1"/>
          </a:p>
        </p:txBody>
      </p:sp>
      <p:sp>
        <p:nvSpPr>
          <p:cNvPr id="34826" name="Rectangle 10"/>
          <p:cNvSpPr>
            <a:spLocks noChangeArrowheads="1"/>
          </p:cNvSpPr>
          <p:nvPr/>
        </p:nvSpPr>
        <p:spPr bwMode="auto">
          <a:xfrm>
            <a:off x="4860925" y="2925763"/>
            <a:ext cx="3743325" cy="935037"/>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pPr>
            <a:r>
              <a:rPr lang="it-IT" b="1"/>
              <a:t>avviso minimo dato sia dal </a:t>
            </a:r>
          </a:p>
          <a:p>
            <a:pPr algn="ctr">
              <a:spcBef>
                <a:spcPct val="20000"/>
              </a:spcBef>
            </a:pPr>
            <a:r>
              <a:rPr lang="it-IT" b="1"/>
              <a:t>medico che dal personale</a:t>
            </a:r>
          </a:p>
          <a:p>
            <a:pPr algn="ctr"/>
            <a:endParaRPr lang="it-IT" b="1"/>
          </a:p>
        </p:txBody>
      </p:sp>
      <p:sp>
        <p:nvSpPr>
          <p:cNvPr id="34827" name="Rectangle 11"/>
          <p:cNvSpPr>
            <a:spLocks noChangeArrowheads="1"/>
          </p:cNvSpPr>
          <p:nvPr/>
        </p:nvSpPr>
        <p:spPr bwMode="auto">
          <a:xfrm>
            <a:off x="2555875" y="5518150"/>
            <a:ext cx="3743325" cy="93503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it-IT" b="1"/>
              <a:t>Interventi educativi su </a:t>
            </a:r>
          </a:p>
          <a:p>
            <a:pPr algn="ctr"/>
            <a:r>
              <a:rPr lang="it-IT" b="1"/>
              <a:t>gruppi di pazienti</a:t>
            </a:r>
          </a:p>
        </p:txBody>
      </p:sp>
      <p:sp>
        <p:nvSpPr>
          <p:cNvPr id="34828" name="Rectangle 12"/>
          <p:cNvSpPr>
            <a:spLocks noChangeArrowheads="1"/>
          </p:cNvSpPr>
          <p:nvPr/>
        </p:nvSpPr>
        <p:spPr bwMode="auto">
          <a:xfrm>
            <a:off x="4860925" y="4149725"/>
            <a:ext cx="3743325" cy="935038"/>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spcBef>
                <a:spcPct val="20000"/>
              </a:spcBef>
            </a:pPr>
            <a:r>
              <a:rPr lang="it-IT" b="1"/>
              <a:t>avviso minimo dal personale, </a:t>
            </a:r>
          </a:p>
          <a:p>
            <a:pPr algn="ctr">
              <a:spcBef>
                <a:spcPct val="20000"/>
              </a:spcBef>
            </a:pPr>
            <a:r>
              <a:rPr lang="it-IT" b="1"/>
              <a:t>counseling da parte del medico</a:t>
            </a:r>
          </a:p>
          <a:p>
            <a:pPr algn="ctr"/>
            <a:endParaRPr lang="it-IT" b="1"/>
          </a:p>
        </p:txBody>
      </p:sp>
      <p:sp>
        <p:nvSpPr>
          <p:cNvPr id="34830" name="AutoShape 14"/>
          <p:cNvSpPr>
            <a:spLocks noChangeArrowheads="1"/>
          </p:cNvSpPr>
          <p:nvPr/>
        </p:nvSpPr>
        <p:spPr bwMode="auto">
          <a:xfrm>
            <a:off x="3924300" y="1989138"/>
            <a:ext cx="647700" cy="503237"/>
          </a:xfrm>
          <a:prstGeom prst="rightArrow">
            <a:avLst>
              <a:gd name="adj1" fmla="val 50000"/>
              <a:gd name="adj2" fmla="val 3217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4832" name="AutoShape 16"/>
          <p:cNvSpPr>
            <a:spLocks noChangeArrowheads="1"/>
          </p:cNvSpPr>
          <p:nvPr/>
        </p:nvSpPr>
        <p:spPr bwMode="auto">
          <a:xfrm>
            <a:off x="3924300" y="3141663"/>
            <a:ext cx="647700" cy="503237"/>
          </a:xfrm>
          <a:prstGeom prst="rightArrow">
            <a:avLst>
              <a:gd name="adj1" fmla="val 50000"/>
              <a:gd name="adj2" fmla="val 3217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4833" name="AutoShape 17"/>
          <p:cNvSpPr>
            <a:spLocks noChangeArrowheads="1"/>
          </p:cNvSpPr>
          <p:nvPr/>
        </p:nvSpPr>
        <p:spPr bwMode="auto">
          <a:xfrm>
            <a:off x="3924300" y="4365625"/>
            <a:ext cx="647700" cy="503238"/>
          </a:xfrm>
          <a:prstGeom prst="rightArrow">
            <a:avLst>
              <a:gd name="adj1" fmla="val 50000"/>
              <a:gd name="adj2" fmla="val 32177"/>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 xmlns:p14="http://schemas.microsoft.com/office/powerpoint/2010/main" val="254981280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23560" y="1364566"/>
            <a:ext cx="8503920" cy="5113297"/>
          </a:xfrm>
        </p:spPr>
        <p:txBody>
          <a:bodyPr>
            <a:normAutofit fontScale="77500" lnSpcReduction="20000"/>
          </a:bodyPr>
          <a:lstStyle/>
          <a:p>
            <a:pPr algn="just">
              <a:buNone/>
            </a:pPr>
            <a:r>
              <a:rPr lang="it-IT" dirty="0" smtClean="0"/>
              <a:t>Analizzare i dati del </a:t>
            </a:r>
            <a:r>
              <a:rPr lang="it-IT" i="1" dirty="0" smtClean="0"/>
              <a:t>Governo Clinico pubblicati dall’ASL di Brescia nel 2014 </a:t>
            </a:r>
            <a:r>
              <a:rPr lang="it-IT" dirty="0" smtClean="0"/>
              <a:t>relativi ai ritorni informativi del 2013, ci permette di valutare che impatto ha avuto l’evento formativo sulla medicina generale.</a:t>
            </a:r>
          </a:p>
          <a:p>
            <a:pPr algn="just">
              <a:buNone/>
            </a:pPr>
            <a:r>
              <a:rPr lang="it-IT" dirty="0" smtClean="0"/>
              <a:t> </a:t>
            </a:r>
          </a:p>
          <a:p>
            <a:pPr algn="just">
              <a:buNone/>
            </a:pPr>
            <a:r>
              <a:rPr lang="it-IT" dirty="0" smtClean="0"/>
              <a:t>L’</a:t>
            </a:r>
            <a:r>
              <a:rPr lang="it-IT" u="sng" dirty="0" smtClean="0"/>
              <a:t>indicatore di processo</a:t>
            </a:r>
            <a:r>
              <a:rPr lang="it-IT" dirty="0" smtClean="0"/>
              <a:t> esaminato è la percentuale di </a:t>
            </a:r>
            <a:r>
              <a:rPr lang="it-IT" b="1" dirty="0" smtClean="0"/>
              <a:t>registrazione del dato fumo</a:t>
            </a:r>
            <a:r>
              <a:rPr lang="it-IT" dirty="0" smtClean="0"/>
              <a:t> fra gli assistiti,</a:t>
            </a:r>
          </a:p>
          <a:p>
            <a:pPr algn="just">
              <a:buNone/>
            </a:pPr>
            <a:r>
              <a:rPr lang="it-IT" dirty="0" smtClean="0"/>
              <a:t>mentre gli </a:t>
            </a:r>
            <a:r>
              <a:rPr lang="it-IT" u="sng" dirty="0" smtClean="0"/>
              <a:t>indicatori di salute o di esito</a:t>
            </a:r>
            <a:r>
              <a:rPr lang="it-IT" dirty="0" smtClean="0"/>
              <a:t> sono </a:t>
            </a:r>
            <a:r>
              <a:rPr lang="it-IT" b="1" dirty="0" smtClean="0"/>
              <a:t>l’eventuale calo dei fumatori e aumento degli ex fumatori</a:t>
            </a:r>
            <a:r>
              <a:rPr lang="it-IT" dirty="0" smtClean="0"/>
              <a:t>. </a:t>
            </a:r>
          </a:p>
          <a:p>
            <a:pPr algn="just">
              <a:buNone/>
            </a:pPr>
            <a:endParaRPr lang="it-IT" dirty="0" smtClean="0"/>
          </a:p>
          <a:p>
            <a:pPr algn="just">
              <a:buNone/>
            </a:pPr>
            <a:r>
              <a:rPr lang="it-IT" b="1" dirty="0" smtClean="0">
                <a:solidFill>
                  <a:srgbClr val="FF0000"/>
                </a:solidFill>
              </a:rPr>
              <a:t>2013</a:t>
            </a:r>
            <a:r>
              <a:rPr lang="it-IT" dirty="0" smtClean="0"/>
              <a:t> </a:t>
            </a:r>
          </a:p>
          <a:p>
            <a:pPr algn="just">
              <a:buFont typeface="Wingdings"/>
              <a:buChar char="à"/>
            </a:pPr>
            <a:r>
              <a:rPr lang="it-IT" b="1" dirty="0" smtClean="0"/>
              <a:t>Registrazione da parte dei MMG del</a:t>
            </a:r>
            <a:r>
              <a:rPr lang="it-IT" dirty="0" smtClean="0"/>
              <a:t> </a:t>
            </a:r>
            <a:r>
              <a:rPr lang="it-IT" b="1" dirty="0" smtClean="0"/>
              <a:t>dato fumo ha raggiunto il 58,2% </a:t>
            </a:r>
            <a:r>
              <a:rPr lang="it-IT" dirty="0" smtClean="0"/>
              <a:t>(48% nel 2012). </a:t>
            </a:r>
          </a:p>
          <a:p>
            <a:pPr algn="just">
              <a:buFont typeface="Wingdings"/>
              <a:buChar char="à"/>
            </a:pPr>
            <a:r>
              <a:rPr lang="it-IT" b="1" dirty="0" smtClean="0"/>
              <a:t>Fumatori</a:t>
            </a:r>
            <a:r>
              <a:rPr lang="it-IT" dirty="0" smtClean="0"/>
              <a:t> </a:t>
            </a:r>
            <a:r>
              <a:rPr lang="it-IT" b="1" dirty="0" smtClean="0"/>
              <a:t>19,8%</a:t>
            </a:r>
            <a:r>
              <a:rPr lang="it-IT" dirty="0" smtClean="0"/>
              <a:t>, (20,7% del 2012).</a:t>
            </a:r>
          </a:p>
        </p:txBody>
      </p:sp>
      <p:sp>
        <p:nvSpPr>
          <p:cNvPr id="4" name="CasellaDiTesto 3"/>
          <p:cNvSpPr txBox="1"/>
          <p:nvPr/>
        </p:nvSpPr>
        <p:spPr>
          <a:xfrm>
            <a:off x="0" y="182867"/>
            <a:ext cx="9144000" cy="707886"/>
          </a:xfrm>
          <a:prstGeom prst="rect">
            <a:avLst/>
          </a:prstGeom>
          <a:noFill/>
        </p:spPr>
        <p:txBody>
          <a:bodyPr wrap="square" rtlCol="0">
            <a:spAutoFit/>
          </a:bodyPr>
          <a:lstStyle/>
          <a:p>
            <a:pPr algn="ctr"/>
            <a:r>
              <a:rPr lang="it-IT" sz="4000" b="1" dirty="0" smtClean="0">
                <a:solidFill>
                  <a:srgbClr val="FF0000"/>
                </a:solidFill>
              </a:rPr>
              <a:t>RISULTATI: L’INTERVENTO E’ STATO UTILE ?</a:t>
            </a:r>
            <a:endParaRPr lang="it-IT" sz="4000" b="1"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76162"/>
            <a:ext cx="8229600" cy="1143000"/>
          </a:xfrm>
        </p:spPr>
        <p:txBody>
          <a:bodyPr/>
          <a:lstStyle/>
          <a:p>
            <a:r>
              <a:rPr lang="it-IT" b="1" dirty="0" err="1" smtClean="0"/>
              <a:t>Endgame</a:t>
            </a:r>
            <a:r>
              <a:rPr lang="it-IT" b="1" dirty="0" smtClean="0"/>
              <a:t> del tabacco in Italia</a:t>
            </a:r>
            <a:endParaRPr lang="it-IT" b="1" dirty="0"/>
          </a:p>
        </p:txBody>
      </p:sp>
      <p:sp>
        <p:nvSpPr>
          <p:cNvPr id="3" name="Segnaposto contenuto 2"/>
          <p:cNvSpPr>
            <a:spLocks noGrp="1"/>
          </p:cNvSpPr>
          <p:nvPr>
            <p:ph idx="1"/>
          </p:nvPr>
        </p:nvSpPr>
        <p:spPr>
          <a:xfrm>
            <a:off x="155575" y="1445453"/>
            <a:ext cx="8904017" cy="1100794"/>
          </a:xfrm>
        </p:spPr>
        <p:txBody>
          <a:bodyPr>
            <a:normAutofit fontScale="85000" lnSpcReduction="10000"/>
          </a:bodyPr>
          <a:lstStyle/>
          <a:p>
            <a:pPr algn="ctr">
              <a:buNone/>
            </a:pPr>
            <a:r>
              <a:rPr lang="it-IT" dirty="0" smtClean="0"/>
              <a:t>“Costo economico del fumo” in Europa: </a:t>
            </a:r>
            <a:r>
              <a:rPr lang="it-IT" u="sng" dirty="0" smtClean="0"/>
              <a:t>500 miliardi di dollari l’anno</a:t>
            </a:r>
            <a:r>
              <a:rPr lang="it-IT" dirty="0" smtClean="0"/>
              <a:t> (447 </a:t>
            </a:r>
            <a:r>
              <a:rPr lang="it-IT" dirty="0" err="1" smtClean="0"/>
              <a:t>milardi</a:t>
            </a:r>
            <a:r>
              <a:rPr lang="it-IT" dirty="0" smtClean="0"/>
              <a:t> di euro) tra costi diretti ed indiretti</a:t>
            </a:r>
          </a:p>
        </p:txBody>
      </p:sp>
      <p:sp>
        <p:nvSpPr>
          <p:cNvPr id="4" name="CasellaDiTesto 3"/>
          <p:cNvSpPr txBox="1"/>
          <p:nvPr/>
        </p:nvSpPr>
        <p:spPr>
          <a:xfrm>
            <a:off x="4276577" y="2236674"/>
            <a:ext cx="4783015" cy="369332"/>
          </a:xfrm>
          <a:prstGeom prst="rect">
            <a:avLst/>
          </a:prstGeom>
          <a:noFill/>
        </p:spPr>
        <p:txBody>
          <a:bodyPr wrap="square" rtlCol="0">
            <a:spAutoFit/>
          </a:bodyPr>
          <a:lstStyle/>
          <a:p>
            <a:pPr algn="r"/>
            <a:r>
              <a:rPr lang="it-IT" dirty="0" smtClean="0"/>
              <a:t>Il Sole 24 Ore Sanità – 13/01/2015</a:t>
            </a:r>
            <a:endParaRPr lang="it-IT" dirty="0"/>
          </a:p>
        </p:txBody>
      </p:sp>
      <p:sp>
        <p:nvSpPr>
          <p:cNvPr id="1026" name="AutoShape 2" descr="Risultati immagini per stupit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 name="Immagine 7" descr="images.jpg"/>
          <p:cNvPicPr>
            <a:picLocks noChangeAspect="1"/>
          </p:cNvPicPr>
          <p:nvPr/>
        </p:nvPicPr>
        <p:blipFill>
          <a:blip r:embed="rId2"/>
          <a:stretch>
            <a:fillRect/>
          </a:stretch>
        </p:blipFill>
        <p:spPr>
          <a:xfrm>
            <a:off x="218933" y="3376266"/>
            <a:ext cx="3888838" cy="2813516"/>
          </a:xfrm>
          <a:prstGeom prst="rect">
            <a:avLst/>
          </a:prstGeom>
        </p:spPr>
      </p:pic>
      <p:sp>
        <p:nvSpPr>
          <p:cNvPr id="9" name="CasellaDiTesto 8"/>
          <p:cNvSpPr txBox="1"/>
          <p:nvPr/>
        </p:nvSpPr>
        <p:spPr>
          <a:xfrm>
            <a:off x="4009302" y="3348130"/>
            <a:ext cx="5113606" cy="2800767"/>
          </a:xfrm>
          <a:prstGeom prst="rect">
            <a:avLst/>
          </a:prstGeom>
          <a:noFill/>
        </p:spPr>
        <p:txBody>
          <a:bodyPr wrap="square" rtlCol="0">
            <a:spAutoFit/>
          </a:bodyPr>
          <a:lstStyle/>
          <a:p>
            <a:pPr algn="ctr">
              <a:buNone/>
            </a:pPr>
            <a:r>
              <a:rPr lang="it-IT" sz="4400" b="1" dirty="0" smtClean="0">
                <a:solidFill>
                  <a:srgbClr val="FF0000"/>
                </a:solidFill>
              </a:rPr>
              <a:t>Allora abbiamo contribuito ad un  risparmio di 19 milioni di euro!</a:t>
            </a:r>
            <a:endParaRPr lang="it-IT" sz="4400" b="1" dirty="0">
              <a:solidFill>
                <a:srgbClr val="FF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3976" y="154724"/>
            <a:ext cx="8686800" cy="5542671"/>
          </a:xfrm>
        </p:spPr>
        <p:txBody>
          <a:bodyPr>
            <a:noAutofit/>
          </a:bodyPr>
          <a:lstStyle/>
          <a:p>
            <a:pPr algn="just">
              <a:buNone/>
            </a:pPr>
            <a:r>
              <a:rPr lang="it-IT" sz="2800" dirty="0" smtClean="0">
                <a:sym typeface="Wingdings" pitchFamily="2" charset="2"/>
              </a:rPr>
              <a:t> </a:t>
            </a:r>
            <a:r>
              <a:rPr lang="it-IT" sz="2800" b="1" dirty="0" smtClean="0"/>
              <a:t>aumento del numero di soggetti che hanno seguito un percorso di disassuefazione dal fumo rispetto all’anno precedente. </a:t>
            </a:r>
            <a:endParaRPr lang="it-IT" sz="2000" dirty="0" smtClean="0"/>
          </a:p>
          <a:p>
            <a:pPr algn="just">
              <a:buNone/>
            </a:pPr>
            <a:r>
              <a:rPr lang="it-IT" sz="2000" dirty="0" smtClean="0"/>
              <a:t>I dati generali di accesso ai CTT riportano infatti che, a differenza degli anni precedenti, la maggior parte degli utenti sono stati inviati al centro dal medico di medicina generale:</a:t>
            </a:r>
          </a:p>
          <a:p>
            <a:pPr algn="just">
              <a:buNone/>
            </a:pPr>
            <a:endParaRPr lang="it-IT" sz="2000" dirty="0" smtClean="0"/>
          </a:p>
          <a:p>
            <a:pPr algn="just">
              <a:buNone/>
            </a:pPr>
            <a:r>
              <a:rPr lang="it-IT" sz="2000" b="1" dirty="0" smtClean="0"/>
              <a:t>40,8% da MMG </a:t>
            </a:r>
            <a:r>
              <a:rPr lang="it-IT" sz="2000" dirty="0" smtClean="0"/>
              <a:t>(invio diretto + materiale informativo)</a:t>
            </a:r>
          </a:p>
          <a:p>
            <a:pPr algn="just">
              <a:buNone/>
            </a:pPr>
            <a:r>
              <a:rPr lang="it-IT" sz="2000" dirty="0" smtClean="0"/>
              <a:t>30% spontaneo</a:t>
            </a:r>
          </a:p>
          <a:p>
            <a:pPr algn="just">
              <a:buNone/>
            </a:pPr>
            <a:r>
              <a:rPr lang="it-IT" sz="2000" dirty="0" smtClean="0"/>
              <a:t>13,6% da materiale informativo dell’ASL</a:t>
            </a:r>
          </a:p>
          <a:p>
            <a:pPr algn="just">
              <a:buNone/>
            </a:pPr>
            <a:r>
              <a:rPr lang="it-IT" sz="2000" dirty="0" smtClean="0"/>
              <a:t>6% da consultori familiari</a:t>
            </a:r>
          </a:p>
          <a:p>
            <a:pPr algn="just">
              <a:buNone/>
            </a:pPr>
            <a:r>
              <a:rPr lang="it-IT" sz="2000" dirty="0" smtClean="0"/>
              <a:t>5,2% dalle farmacie</a:t>
            </a:r>
          </a:p>
          <a:p>
            <a:pPr algn="just">
              <a:buNone/>
            </a:pPr>
            <a:r>
              <a:rPr lang="it-IT" sz="2000" dirty="0" smtClean="0"/>
              <a:t>1,2% da stimolo dei familiari</a:t>
            </a:r>
          </a:p>
          <a:p>
            <a:pPr algn="just">
              <a:buNone/>
            </a:pPr>
            <a:r>
              <a:rPr lang="it-IT" sz="2000" dirty="0" smtClean="0"/>
              <a:t>1,6% da altri ospedali</a:t>
            </a:r>
          </a:p>
          <a:p>
            <a:pPr algn="just">
              <a:buNone/>
            </a:pPr>
            <a:r>
              <a:rPr lang="it-IT" sz="2000" dirty="0" smtClean="0"/>
              <a:t>0,4% dalla Azienda Ospedaliera Desenzano (che ha iniziato nell’Aprile 2013) </a:t>
            </a:r>
            <a:endParaRPr lang="it-IT" sz="2800" b="1" dirty="0" smtClean="0"/>
          </a:p>
          <a:p>
            <a:pPr algn="just">
              <a:buNone/>
            </a:pPr>
            <a:r>
              <a:rPr lang="it-IT" sz="2800" b="1" dirty="0" smtClean="0">
                <a:solidFill>
                  <a:srgbClr val="FF0000"/>
                </a:solidFill>
                <a:sym typeface="Wingdings" pitchFamily="2" charset="2"/>
              </a:rPr>
              <a:t> </a:t>
            </a:r>
            <a:r>
              <a:rPr lang="it-IT" sz="2800" b="1" dirty="0" smtClean="0">
                <a:solidFill>
                  <a:srgbClr val="FF0000"/>
                </a:solidFill>
              </a:rPr>
              <a:t>a 6 mesi dall’evento formativo, MG più attenta nei confronti del problema fumo</a:t>
            </a:r>
            <a:endParaRPr lang="it-IT" sz="2800"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download.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0" y="84404"/>
            <a:ext cx="9143999" cy="66610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descr="download.jpg"/>
          <p:cNvPicPr>
            <a:picLocks noGrp="1" noChangeAspect="1"/>
          </p:cNvPicPr>
          <p:nvPr>
            <p:ph idx="1"/>
          </p:nvPr>
        </p:nvPicPr>
        <p:blipFill>
          <a:blip r:embed="rId2"/>
          <a:stretch>
            <a:fillRect/>
          </a:stretch>
        </p:blipFill>
        <p:spPr>
          <a:xfrm>
            <a:off x="0" y="0"/>
            <a:ext cx="9144000" cy="6858000"/>
          </a:xfrm>
        </p:spPr>
      </p:pic>
      <p:pic>
        <p:nvPicPr>
          <p:cNvPr id="5" name="Picture 1"/>
          <p:cNvPicPr>
            <a:picLocks noChangeAspect="1" noChangeArrowheads="1"/>
          </p:cNvPicPr>
          <p:nvPr/>
        </p:nvPicPr>
        <p:blipFill>
          <a:blip r:embed="rId3" cstate="print"/>
          <a:srcRect l="4338" t="2223" r="68400" b="56411"/>
          <a:stretch>
            <a:fillRect/>
          </a:stretch>
        </p:blipFill>
        <p:spPr bwMode="auto">
          <a:xfrm>
            <a:off x="3938948" y="2940444"/>
            <a:ext cx="1256770" cy="112511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46" name="Picture 2"/>
          <p:cNvPicPr>
            <a:picLocks noGrp="1" noChangeAspect="1" noChangeArrowheads="1"/>
          </p:cNvPicPr>
          <p:nvPr>
            <p:ph idx="1"/>
          </p:nvPr>
        </p:nvPicPr>
        <p:blipFill>
          <a:blip r:embed="rId2"/>
          <a:srcRect/>
          <a:stretch>
            <a:fillRect/>
          </a:stretch>
        </p:blipFill>
        <p:spPr bwMode="auto">
          <a:xfrm>
            <a:off x="17554" y="170565"/>
            <a:ext cx="9098309" cy="648345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5122" name="Picture 2"/>
          <p:cNvPicPr>
            <a:picLocks noGrp="1" noChangeAspect="1" noChangeArrowheads="1"/>
          </p:cNvPicPr>
          <p:nvPr>
            <p:ph idx="1"/>
          </p:nvPr>
        </p:nvPicPr>
        <p:blipFill>
          <a:blip r:embed="rId2"/>
          <a:srcRect/>
          <a:stretch>
            <a:fillRect/>
          </a:stretch>
        </p:blipFill>
        <p:spPr bwMode="auto">
          <a:xfrm>
            <a:off x="58836" y="190230"/>
            <a:ext cx="9042960" cy="65833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91228" y="295408"/>
            <a:ext cx="8968364" cy="63375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l="8077" r="8654"/>
          <a:stretch>
            <a:fillRect/>
          </a:stretch>
        </p:blipFill>
        <p:spPr bwMode="auto">
          <a:xfrm>
            <a:off x="28136" y="84410"/>
            <a:ext cx="9045524" cy="662588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19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8196" name="Picture 4"/>
          <p:cNvPicPr>
            <a:picLocks noChangeAspect="1" noChangeArrowheads="1"/>
          </p:cNvPicPr>
          <p:nvPr/>
        </p:nvPicPr>
        <p:blipFill>
          <a:blip r:embed="rId3"/>
          <a:srcRect/>
          <a:stretch>
            <a:fillRect/>
          </a:stretch>
        </p:blipFill>
        <p:spPr bwMode="auto">
          <a:xfrm>
            <a:off x="5352052" y="2660"/>
            <a:ext cx="3791948" cy="36549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additive="base">
                                        <p:cTn id="7" dur="500" fill="hold"/>
                                        <p:tgtEl>
                                          <p:spTgt spid="8196"/>
                                        </p:tgtEl>
                                        <p:attrNameLst>
                                          <p:attrName>ppt_x</p:attrName>
                                        </p:attrNameLst>
                                      </p:cBhvr>
                                      <p:tavLst>
                                        <p:tav tm="0">
                                          <p:val>
                                            <p:strVal val="#ppt_x"/>
                                          </p:val>
                                        </p:tav>
                                        <p:tav tm="100000">
                                          <p:val>
                                            <p:strVal val="#ppt_x"/>
                                          </p:val>
                                        </p:tav>
                                      </p:tavLst>
                                    </p:anim>
                                    <p:anim calcmode="lin" valueType="num">
                                      <p:cBhvr additive="base">
                                        <p:cTn id="8"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834</TotalTime>
  <Words>1077</Words>
  <Application>Microsoft Office PowerPoint</Application>
  <PresentationFormat>Presentazione su schermo (4:3)</PresentationFormat>
  <Paragraphs>108</Paragraphs>
  <Slides>40</Slides>
  <Notes>5</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HS 2012: registrazione dato fumo</vt:lpstr>
      <vt:lpstr>Diapositiva 15</vt:lpstr>
      <vt:lpstr>Diapositiva 16</vt:lpstr>
      <vt:lpstr>ASPETTI “CRITICI”</vt:lpstr>
      <vt:lpstr>L’esempio della realtà bresciana</vt:lpstr>
      <vt:lpstr>“Il MMG come facilitatore di smoke cessation. Strumenti per stimolare, orientare e gestire la richiesta di cessare la dipendenza dal fumo del paziente tabagista. Dal minimal advice al percorso di disassuefazione”</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MODELLO 4 Q</vt:lpstr>
      <vt:lpstr>Fumo: approccio in termini di popolazione Carichi di lavoro per 1500 assistiti</vt:lpstr>
      <vt:lpstr>Interventi utilizzati per favorire l’impegno dei MMG nella cessazione dal fumo</vt:lpstr>
      <vt:lpstr>Possibili strategie</vt:lpstr>
      <vt:lpstr>Diapositiva 36</vt:lpstr>
      <vt:lpstr>Endgame del tabacco in Italia</vt:lpstr>
      <vt:lpstr>Diapositiva 38</vt:lpstr>
      <vt:lpstr>Diapositiva 39</vt:lpstr>
      <vt:lpstr>Diapositiva 40</vt:lpstr>
    </vt:vector>
  </TitlesOfParts>
  <Company>AIPO RICERCHE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Ricerche AIPO</dc:creator>
  <cp:lastModifiedBy>lorenzo zanini</cp:lastModifiedBy>
  <cp:revision>102</cp:revision>
  <dcterms:created xsi:type="dcterms:W3CDTF">2012-12-12T13:53:46Z</dcterms:created>
  <dcterms:modified xsi:type="dcterms:W3CDTF">2016-02-25T14:58:04Z</dcterms:modified>
</cp:coreProperties>
</file>