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121059"/>
          <c:y val="0.175037"/>
          <c:w val="0.878941"/>
          <c:h val="0.72026"/>
        </c:manualLayout>
      </c:layout>
      <c:barChart>
        <c:barDir val="col"/>
        <c:grouping val="clustered"/>
        <c:varyColors val="0"/>
        <c:ser>
          <c:idx val="0"/>
          <c:order val="0"/>
          <c:tx>
            <c:strRef>
              <c:f>Sheet1!$A$2</c:f>
              <c:strCache>
                <c:pt idx="0">
                  <c:v>Severe Hypoglycemia (n=231)</c:v>
                </c:pt>
              </c:strCache>
            </c:strRef>
          </c:tx>
          <c:spPr>
            <a:solidFill>
              <a:srgbClr val="FF9900"/>
            </a:solidFill>
            <a:ln w="3175" cap="flat">
              <a:solidFill>
                <a:srgbClr val="FFFFFF"/>
              </a:solidFill>
              <a:prstDash val="solid"/>
              <a:bevel/>
            </a:ln>
            <a:effectLst/>
          </c:spPr>
          <c:invertIfNegative val="0"/>
          <c:dLbls>
            <c:numFmt formatCode="0.0" sourceLinked="0"/>
            <c:txPr>
              <a:bodyPr/>
              <a:lstStyle/>
              <a:p>
                <a:pPr lvl="0">
                  <a:defRPr b="0" i="0" strike="noStrike" sz="2200" u="none">
                    <a:solidFill>
                      <a:srgbClr val="FFFFFF"/>
                    </a:solidFill>
                    <a:effectLst/>
                    <a:latin typeface="Arial Narrow"/>
                  </a:defRPr>
                </a:pPr>
                <a:r>
                  <a:rPr b="0" i="0" strike="noStrike" sz="2200" u="none">
                    <a:solidFill>
                      <a:srgbClr val="FFFFFF"/>
                    </a:solidFill>
                    <a:effectLst/>
                    <a:latin typeface="Arial Narrow"/>
                  </a:rPr>
                  <a:t/>
                </a:r>
              </a:p>
            </c:txPr>
            <c:dLblPos val="outEnd"/>
            <c:showLegendKey val="0"/>
            <c:showVal val="1"/>
            <c:showCatName val="0"/>
            <c:showSerName val="0"/>
            <c:showPercent val="0"/>
            <c:showBubbleSize val="0"/>
            <c:showLeaderLines val="0"/>
          </c:dLbls>
          <c:cat>
            <c:strRef>
              <c:f>Sheet1!$B$1:$F$1</c:f>
              <c:strCache>
                <c:ptCount val="5"/>
                <c:pt idx="0">
                  <c:v>Major Macrovascular Event</c:v>
                </c:pt>
                <c:pt idx="1">
                  <c:v>Major Microvascular Event</c:v>
                </c:pt>
                <c:pt idx="2">
                  <c:v>Death From Any Cause</c:v>
                </c:pt>
                <c:pt idx="3">
                  <c:v>CV Disease</c:v>
                </c:pt>
                <c:pt idx="4">
                  <c:v>Non-CV Disease</c:v>
                </c:pt>
              </c:strCache>
            </c:strRef>
          </c:cat>
          <c:val>
            <c:numRef>
              <c:f>Sheet1!$B$2:$F$2</c:f>
              <c:numCache>
                <c:ptCount val="5"/>
                <c:pt idx="0">
                  <c:v>15.900000</c:v>
                </c:pt>
                <c:pt idx="1">
                  <c:v>11.500000</c:v>
                </c:pt>
                <c:pt idx="2">
                  <c:v>19.500000</c:v>
                </c:pt>
                <c:pt idx="3">
                  <c:v>9.500000</c:v>
                </c:pt>
                <c:pt idx="4">
                  <c:v>10.000000</c:v>
                </c:pt>
              </c:numCache>
            </c:numRef>
          </c:val>
        </c:ser>
        <c:ser>
          <c:idx val="1"/>
          <c:order val="1"/>
          <c:tx>
            <c:strRef>
              <c:f>Sheet1!$A$3</c:f>
              <c:strCache>
                <c:pt idx="0">
                  <c:v>No Severe Hypoglycemia (n=10,909)</c:v>
                </c:pt>
              </c:strCache>
            </c:strRef>
          </c:tx>
          <c:spPr>
            <a:solidFill>
              <a:srgbClr val="BBE0E3"/>
            </a:solidFill>
            <a:ln w="3175" cap="flat">
              <a:solidFill>
                <a:srgbClr val="FFFFFF"/>
              </a:solidFill>
              <a:prstDash val="solid"/>
              <a:bevel/>
            </a:ln>
            <a:effectLst/>
          </c:spPr>
          <c:invertIfNegative val="0"/>
          <c:dLbls>
            <c:numFmt formatCode="0.0" sourceLinked="0"/>
            <c:txPr>
              <a:bodyPr/>
              <a:lstStyle/>
              <a:p>
                <a:pPr lvl="0">
                  <a:defRPr b="0" i="0" strike="noStrike" sz="2200" u="none">
                    <a:solidFill>
                      <a:srgbClr val="FFFFFF"/>
                    </a:solidFill>
                    <a:effectLst/>
                    <a:latin typeface="Arial Narrow"/>
                  </a:defRPr>
                </a:pPr>
                <a:r>
                  <a:rPr b="0" i="0" strike="noStrike" sz="2200" u="none">
                    <a:solidFill>
                      <a:srgbClr val="FFFFFF"/>
                    </a:solidFill>
                    <a:effectLst/>
                    <a:latin typeface="Arial Narrow"/>
                  </a:rPr>
                  <a:t/>
                </a:r>
              </a:p>
            </c:txPr>
            <c:dLblPos val="outEnd"/>
            <c:showLegendKey val="0"/>
            <c:showVal val="1"/>
            <c:showCatName val="0"/>
            <c:showSerName val="0"/>
            <c:showPercent val="0"/>
            <c:showBubbleSize val="0"/>
            <c:showLeaderLines val="0"/>
          </c:dLbls>
          <c:cat>
            <c:strRef>
              <c:f>Sheet1!$B$1:$F$1</c:f>
              <c:strCache>
                <c:ptCount val="5"/>
                <c:pt idx="0">
                  <c:v>Major Macrovascular Event</c:v>
                </c:pt>
                <c:pt idx="1">
                  <c:v>Major Microvascular Event</c:v>
                </c:pt>
                <c:pt idx="2">
                  <c:v>Death From Any Cause</c:v>
                </c:pt>
                <c:pt idx="3">
                  <c:v>CV Disease</c:v>
                </c:pt>
                <c:pt idx="4">
                  <c:v>Non-CV Disease</c:v>
                </c:pt>
              </c:strCache>
            </c:strRef>
          </c:cat>
          <c:val>
            <c:numRef>
              <c:f>Sheet1!$B$3:$F$3</c:f>
              <c:numCache>
                <c:ptCount val="5"/>
                <c:pt idx="0">
                  <c:v>10.200000</c:v>
                </c:pt>
                <c:pt idx="1">
                  <c:v>10.100000</c:v>
                </c:pt>
                <c:pt idx="2">
                  <c:v>9.000000</c:v>
                </c:pt>
                <c:pt idx="3">
                  <c:v>4.800000</c:v>
                </c:pt>
                <c:pt idx="4">
                  <c:v>4.300000</c:v>
                </c:pt>
              </c:numCache>
            </c:numRef>
          </c:val>
        </c:ser>
        <c:gapWidth val="150"/>
        <c:overlap val="0"/>
        <c:axId val="0"/>
        <c:axId val="1"/>
      </c:barChart>
      <c:catAx>
        <c:axId val="0"/>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b="0" i="0" strike="noStrike" sz="2200" u="none">
                <a:solidFill>
                  <a:srgbClr val="FFFFFF"/>
                </a:solidFill>
                <a:effectLst/>
                <a:latin typeface="Arial Narrow"/>
              </a:defRPr>
            </a:pPr>
          </a:p>
        </c:txPr>
        <c:crossAx val="1"/>
        <c:crosses val="autoZero"/>
        <c:auto val="1"/>
        <c:lblAlgn val="ctr"/>
        <c:noMultiLvlLbl val="1"/>
      </c:catAx>
      <c:valAx>
        <c:axId val="1"/>
        <c:scaling>
          <c:orientation val="minMax"/>
        </c:scaling>
        <c:delete val="0"/>
        <c:axPos val="l"/>
        <c:title>
          <c:tx>
            <c:rich>
              <a:bodyPr rot="-5400000"/>
              <a:lstStyle/>
              <a:p>
                <a:pPr lvl="0">
                  <a:defRPr b="0" i="0" strike="noStrike" sz="2200" u="none">
                    <a:solidFill>
                      <a:srgbClr val="FFFFFF"/>
                    </a:solidFill>
                    <a:effectLst/>
                    <a:latin typeface="Arial Narrow"/>
                  </a:defRPr>
                </a:pPr>
                <a:r>
                  <a:rPr b="0" i="0" strike="noStrike" sz="2200" u="none">
                    <a:solidFill>
                      <a:srgbClr val="FFFFFF"/>
                    </a:solidFill>
                    <a:effectLst/>
                    <a:latin typeface="Arial Narrow"/>
                  </a:rPr>
                  <a:t>Patients With ≥1 Hypoglycemic Events, %</a:t>
                </a:r>
              </a:p>
            </c:rich>
          </c:tx>
          <c:layout/>
          <c:overlay val="1"/>
        </c:title>
        <c:numFmt formatCode="0.#" sourceLinked="0"/>
        <c:majorTickMark val="out"/>
        <c:minorTickMark val="none"/>
        <c:tickLblPos val="nextTo"/>
        <c:spPr>
          <a:ln w="12700" cap="flat">
            <a:solidFill>
              <a:srgbClr val="000000"/>
            </a:solidFill>
            <a:prstDash val="solid"/>
            <a:miter lim="400000"/>
          </a:ln>
        </c:spPr>
        <c:txPr>
          <a:bodyPr rot="0"/>
          <a:lstStyle/>
          <a:p>
            <a:pPr lvl="0">
              <a:defRPr b="0" i="0" strike="noStrike" sz="2400" u="none">
                <a:solidFill>
                  <a:srgbClr val="FFFFFF"/>
                </a:solidFill>
                <a:effectLst/>
                <a:latin typeface="Arial Narrow"/>
              </a:defRPr>
            </a:pPr>
          </a:p>
        </c:txPr>
        <c:crossAx val="0"/>
        <c:crosses val="autoZero"/>
        <c:crossBetween val="between"/>
        <c:majorUnit val="5"/>
        <c:minorUnit val="2.5"/>
      </c:valAx>
      <c:spPr>
        <a:noFill/>
        <a:ln w="12700" cap="flat">
          <a:noFill/>
          <a:miter lim="400000"/>
        </a:ln>
        <a:effectLst/>
      </c:spPr>
    </c:plotArea>
    <c:legend>
      <c:legendPos val="t"/>
      <c:layout>
        <c:manualLayout>
          <c:xMode val="edge"/>
          <c:yMode val="edge"/>
          <c:x val="0.213605"/>
          <c:y val="0.005"/>
          <c:w val="0.740423"/>
          <c:h val="0.0660223"/>
        </c:manualLayout>
      </c:layout>
      <c:overlay val="1"/>
      <c:spPr>
        <a:noFill/>
        <a:ln w="12700" cap="flat">
          <a:noFill/>
          <a:miter lim="400000"/>
        </a:ln>
        <a:effectLst/>
      </c:spPr>
      <c:txPr>
        <a:bodyPr/>
        <a:lstStyle/>
        <a:p>
          <a:pPr lvl="0">
            <a:defRPr b="0" i="0" strike="noStrike" sz="2000" u="none">
              <a:solidFill>
                <a:srgbClr val="FFFFFF"/>
              </a:solidFill>
              <a:effectLst/>
              <a:latin typeface="Arial Narrow"/>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1035"/>
          <c:y val="0.147814"/>
          <c:w val="0.8965"/>
          <c:h val="0.762426"/>
        </c:manualLayout>
      </c:layout>
      <c:barChart>
        <c:barDir val="col"/>
        <c:grouping val="clustered"/>
        <c:varyColors val="0"/>
        <c:ser>
          <c:idx val="0"/>
          <c:order val="0"/>
          <c:tx>
            <c:strRef>
              <c:f>Sheet1!$B$1</c:f>
              <c:strCache>
                <c:pt idx="0">
                  <c:v>&lt;65 anni</c:v>
                </c:pt>
              </c:strCache>
            </c:strRef>
          </c:tx>
          <c:spPr>
            <a:solidFill>
              <a:srgbClr val="4F81BD"/>
            </a:solidFill>
            <a:ln w="12700" cap="flat">
              <a:noFill/>
              <a:miter lim="400000"/>
            </a:ln>
            <a:effectLst/>
          </c:spPr>
          <c:invertIfNegative val="0"/>
          <c:dLbls>
            <c:numFmt formatCode="0.#" sourceLinked="0"/>
            <c:txPr>
              <a:bodyPr/>
              <a:lstStyle/>
              <a:p>
                <a:pPr lvl="0">
                  <a:defRPr b="0" i="0" strike="noStrike" sz="1280" u="none">
                    <a:solidFill>
                      <a:srgbClr val="333399"/>
                    </a:solidFill>
                    <a:effectLst/>
                    <a:latin typeface="Calibri"/>
                  </a:defRPr>
                </a:pPr>
                <a:r>
                  <a:rPr b="0" i="0" strike="noStrike" sz="1280" u="none">
                    <a:solidFill>
                      <a:srgbClr val="333399"/>
                    </a:solidFill>
                    <a:effectLst/>
                    <a:latin typeface="Calibri"/>
                  </a:rPr>
                  <a:t/>
                </a:r>
              </a:p>
            </c:txPr>
            <c:dLblPos val="outEnd"/>
            <c:showLegendKey val="0"/>
            <c:showVal val="1"/>
            <c:showCatName val="0"/>
            <c:showSerName val="0"/>
            <c:showPercent val="0"/>
            <c:showBubbleSize val="0"/>
            <c:showLeaderLines val="0"/>
          </c:dLbls>
          <c:cat>
            <c:strRef>
              <c:f>Sheet1!$A$2:$A$7</c:f>
              <c:strCache>
                <c:ptCount val="6"/>
                <c:pt idx="0">
                  <c:v>METF</c:v>
                </c:pt>
                <c:pt idx="1">
                  <c:v>SU</c:v>
                </c:pt>
                <c:pt idx="2">
                  <c:v>GLIN</c:v>
                </c:pt>
                <c:pt idx="3">
                  <c:v>TZD</c:v>
                </c:pt>
                <c:pt idx="4">
                  <c:v>DPP-IV</c:v>
                </c:pt>
                <c:pt idx="5">
                  <c:v>ACARB</c:v>
                </c:pt>
              </c:strCache>
            </c:strRef>
          </c:cat>
          <c:val>
            <c:numRef>
              <c:f>Sheet1!$B$2:$B$7</c:f>
              <c:numCache>
                <c:ptCount val="6"/>
                <c:pt idx="0">
                  <c:v>62.000000</c:v>
                </c:pt>
                <c:pt idx="1">
                  <c:v>31.800000</c:v>
                </c:pt>
                <c:pt idx="2">
                  <c:v>7.800000</c:v>
                </c:pt>
                <c:pt idx="3">
                  <c:v>4.200000</c:v>
                </c:pt>
                <c:pt idx="4">
                  <c:v>1.300000</c:v>
                </c:pt>
                <c:pt idx="5">
                  <c:v>1.000000</c:v>
                </c:pt>
              </c:numCache>
            </c:numRef>
          </c:val>
        </c:ser>
        <c:ser>
          <c:idx val="1"/>
          <c:order val="1"/>
          <c:tx>
            <c:strRef>
              <c:f>Sheet1!$C$1</c:f>
              <c:strCache>
                <c:pt idx="0">
                  <c:v>65-74 anni</c:v>
                </c:pt>
              </c:strCache>
            </c:strRef>
          </c:tx>
          <c:spPr>
            <a:solidFill>
              <a:srgbClr val="C0504D"/>
            </a:solidFill>
            <a:ln w="12700" cap="flat">
              <a:noFill/>
              <a:miter lim="400000"/>
            </a:ln>
            <a:effectLst/>
          </c:spPr>
          <c:invertIfNegative val="0"/>
          <c:dLbls>
            <c:numFmt formatCode="0.#" sourceLinked="0"/>
            <c:txPr>
              <a:bodyPr/>
              <a:lstStyle/>
              <a:p>
                <a:pPr lvl="0">
                  <a:defRPr b="0" i="0" strike="noStrike" sz="1280" u="none">
                    <a:solidFill>
                      <a:srgbClr val="DD0806"/>
                    </a:solidFill>
                    <a:effectLst/>
                    <a:latin typeface="Calibri"/>
                  </a:defRPr>
                </a:pPr>
                <a:r>
                  <a:rPr b="0" i="0" strike="noStrike" sz="1280" u="none">
                    <a:solidFill>
                      <a:srgbClr val="DD0806"/>
                    </a:solidFill>
                    <a:effectLst/>
                    <a:latin typeface="Calibri"/>
                  </a:rPr>
                  <a:t/>
                </a:r>
              </a:p>
            </c:txPr>
            <c:dLblPos val="outEnd"/>
            <c:showLegendKey val="0"/>
            <c:showVal val="1"/>
            <c:showCatName val="0"/>
            <c:showSerName val="0"/>
            <c:showPercent val="0"/>
            <c:showBubbleSize val="0"/>
            <c:showLeaderLines val="0"/>
          </c:dLbls>
          <c:cat>
            <c:strRef>
              <c:f>Sheet1!$A$2:$A$7</c:f>
              <c:strCache>
                <c:ptCount val="6"/>
                <c:pt idx="0">
                  <c:v>METF</c:v>
                </c:pt>
                <c:pt idx="1">
                  <c:v>SU</c:v>
                </c:pt>
                <c:pt idx="2">
                  <c:v>GLIN</c:v>
                </c:pt>
                <c:pt idx="3">
                  <c:v>TZD</c:v>
                </c:pt>
                <c:pt idx="4">
                  <c:v>DPP-IV</c:v>
                </c:pt>
                <c:pt idx="5">
                  <c:v>ACARB</c:v>
                </c:pt>
              </c:strCache>
            </c:strRef>
          </c:cat>
          <c:val>
            <c:numRef>
              <c:f>Sheet1!$C$2:$C$7</c:f>
              <c:numCache>
                <c:ptCount val="6"/>
                <c:pt idx="0">
                  <c:v>56.000000</c:v>
                </c:pt>
                <c:pt idx="1">
                  <c:v>36.600000</c:v>
                </c:pt>
                <c:pt idx="2">
                  <c:v>9.400000</c:v>
                </c:pt>
                <c:pt idx="3">
                  <c:v>3.500000</c:v>
                </c:pt>
                <c:pt idx="4">
                  <c:v>0.700000</c:v>
                </c:pt>
                <c:pt idx="5">
                  <c:v>1.400000</c:v>
                </c:pt>
              </c:numCache>
            </c:numRef>
          </c:val>
        </c:ser>
        <c:ser>
          <c:idx val="2"/>
          <c:order val="2"/>
          <c:tx>
            <c:strRef>
              <c:f>Sheet1!$D$1</c:f>
              <c:strCache>
                <c:pt idx="0">
                  <c:v>&gt;=75 anni</c:v>
                </c:pt>
              </c:strCache>
            </c:strRef>
          </c:tx>
          <c:spPr>
            <a:solidFill>
              <a:srgbClr val="9BBB59"/>
            </a:solidFill>
            <a:ln w="12700" cap="flat">
              <a:noFill/>
              <a:miter lim="400000"/>
            </a:ln>
            <a:effectLst/>
          </c:spPr>
          <c:invertIfNegative val="0"/>
          <c:dLbls>
            <c:numFmt formatCode="0.#" sourceLinked="0"/>
            <c:txPr>
              <a:bodyPr/>
              <a:lstStyle/>
              <a:p>
                <a:pPr lvl="0">
                  <a:defRPr b="0" i="0" strike="noStrike" sz="1280" u="none">
                    <a:solidFill>
                      <a:srgbClr val="90713A"/>
                    </a:solidFill>
                    <a:effectLst/>
                    <a:latin typeface="Calibri"/>
                  </a:defRPr>
                </a:pPr>
                <a:r>
                  <a:rPr b="0" i="0" strike="noStrike" sz="1280" u="none">
                    <a:solidFill>
                      <a:srgbClr val="90713A"/>
                    </a:solidFill>
                    <a:effectLst/>
                    <a:latin typeface="Calibri"/>
                  </a:rPr>
                  <a:t/>
                </a:r>
              </a:p>
            </c:txPr>
            <c:dLblPos val="outEnd"/>
            <c:showLegendKey val="0"/>
            <c:showVal val="1"/>
            <c:showCatName val="0"/>
            <c:showSerName val="0"/>
            <c:showPercent val="0"/>
            <c:showBubbleSize val="0"/>
            <c:showLeaderLines val="0"/>
          </c:dLbls>
          <c:cat>
            <c:strRef>
              <c:f>Sheet1!$A$2:$A$7</c:f>
              <c:strCache>
                <c:ptCount val="6"/>
                <c:pt idx="0">
                  <c:v>METF</c:v>
                </c:pt>
                <c:pt idx="1">
                  <c:v>SU</c:v>
                </c:pt>
                <c:pt idx="2">
                  <c:v>GLIN</c:v>
                </c:pt>
                <c:pt idx="3">
                  <c:v>TZD</c:v>
                </c:pt>
                <c:pt idx="4">
                  <c:v>DPP-IV</c:v>
                </c:pt>
                <c:pt idx="5">
                  <c:v>ACARB</c:v>
                </c:pt>
              </c:strCache>
            </c:strRef>
          </c:cat>
          <c:val>
            <c:numRef>
              <c:f>Sheet1!$D$2:$D$7</c:f>
              <c:numCache>
                <c:ptCount val="6"/>
                <c:pt idx="0">
                  <c:v>42.100000</c:v>
                </c:pt>
                <c:pt idx="1">
                  <c:v>36.200000</c:v>
                </c:pt>
                <c:pt idx="2">
                  <c:v>12.700000</c:v>
                </c:pt>
                <c:pt idx="3">
                  <c:v>1.600000</c:v>
                </c:pt>
                <c:pt idx="4">
                  <c:v>0.300000</c:v>
                </c:pt>
                <c:pt idx="5">
                  <c:v>1.500000</c:v>
                </c:pt>
              </c:numCache>
            </c:numRef>
          </c:val>
        </c:ser>
        <c:gapWidth val="150"/>
        <c:overlap val="0"/>
        <c:axId val="0"/>
        <c:axId val="1"/>
      </c:barChart>
      <c:catAx>
        <c:axId val="0"/>
        <c:scaling>
          <c:orientation val="minMax"/>
        </c:scaling>
        <c:delete val="0"/>
        <c:axPos val="b"/>
        <c:numFmt formatCode="General" sourceLinked="1"/>
        <c:majorTickMark val="out"/>
        <c:minorTickMark val="none"/>
        <c:tickLblPos val="low"/>
        <c:spPr>
          <a:ln w="12700" cap="flat">
            <a:solidFill>
              <a:srgbClr val="000000"/>
            </a:solidFill>
            <a:prstDash val="solid"/>
            <a:miter lim="400000"/>
          </a:ln>
        </c:spPr>
        <c:txPr>
          <a:bodyPr rot="0"/>
          <a:lstStyle/>
          <a:p>
            <a:pPr lvl="0">
              <a:defRPr b="0" i="0" strike="noStrike" sz="1742" u="none">
                <a:solidFill>
                  <a:srgbClr val="000000"/>
                </a:solidFill>
                <a:effectLst/>
                <a:latin typeface="Calibri"/>
              </a:defRPr>
            </a:pPr>
          </a:p>
        </c:txPr>
        <c:crossAx val="1"/>
        <c:crosses val="autoZero"/>
        <c:auto val="1"/>
        <c:lblAlgn val="ctr"/>
        <c:noMultiLvlLbl val="1"/>
      </c:catAx>
      <c:valAx>
        <c:axId val="1"/>
        <c:scaling>
          <c:orientation val="minMax"/>
          <c:max val="100"/>
        </c:scaling>
        <c:delete val="0"/>
        <c:axPos val="l"/>
        <c:majorGridlines>
          <c:spPr>
            <a:ln w="12700" cap="flat">
              <a:solidFill>
                <a:srgbClr val="808080"/>
              </a:solidFill>
              <a:prstDash val="solid"/>
              <a:bevel/>
            </a:ln>
          </c:spPr>
        </c:majorGridlines>
        <c:title>
          <c:tx>
            <c:rich>
              <a:bodyPr rot="-5400000"/>
              <a:lstStyle/>
              <a:p>
                <a:pPr lvl="0">
                  <a:defRPr b="0" i="0" strike="noStrike" sz="1735" u="none">
                    <a:solidFill>
                      <a:srgbClr val="000000"/>
                    </a:solidFill>
                    <a:effectLst/>
                    <a:latin typeface="Calibri"/>
                  </a:defRPr>
                </a:pPr>
                <a:r>
                  <a:rPr b="0" i="0" strike="noStrike" sz="1735" u="none">
                    <a:solidFill>
                      <a:srgbClr val="000000"/>
                    </a:solidFill>
                    <a:effectLst/>
                    <a:latin typeface="Calibri"/>
                  </a:rPr>
                  <a:t>%</a:t>
                </a:r>
              </a:p>
            </c:rich>
          </c:tx>
          <c:layout/>
          <c:overlay val="1"/>
        </c:title>
        <c:numFmt formatCode="0.#" sourceLinked="0"/>
        <c:majorTickMark val="out"/>
        <c:minorTickMark val="none"/>
        <c:tickLblPos val="nextTo"/>
        <c:spPr>
          <a:ln w="12700" cap="flat">
            <a:solidFill>
              <a:srgbClr val="000000"/>
            </a:solidFill>
            <a:prstDash val="solid"/>
            <a:miter lim="400000"/>
          </a:ln>
        </c:spPr>
        <c:txPr>
          <a:bodyPr rot="0"/>
          <a:lstStyle/>
          <a:p>
            <a:pPr lvl="0">
              <a:defRPr b="0" i="0" strike="noStrike" sz="1742" u="none">
                <a:solidFill>
                  <a:srgbClr val="000000"/>
                </a:solidFill>
                <a:effectLst/>
                <a:latin typeface="Calibri"/>
              </a:defRPr>
            </a:pPr>
          </a:p>
        </c:txPr>
        <c:crossAx val="0"/>
        <c:crosses val="autoZero"/>
        <c:crossBetween val="between"/>
        <c:majorUnit val="25"/>
        <c:minorUnit val="12.5"/>
      </c:valAx>
      <c:spPr>
        <a:noFill/>
        <a:ln w="12700" cap="flat">
          <a:noFill/>
          <a:miter lim="400000"/>
        </a:ln>
        <a:effectLst/>
      </c:spPr>
    </c:plotArea>
    <c:legend>
      <c:legendPos val="t"/>
      <c:layout>
        <c:manualLayout>
          <c:xMode val="edge"/>
          <c:yMode val="edge"/>
          <c:x val="0.335031"/>
          <c:y val="0.005"/>
          <c:w val="0.569136"/>
          <c:h val="0.0596781"/>
        </c:manualLayout>
      </c:layout>
      <c:overlay val="1"/>
      <c:spPr>
        <a:noFill/>
        <a:ln w="12700" cap="flat">
          <a:noFill/>
          <a:miter lim="400000"/>
        </a:ln>
        <a:effectLst/>
      </c:spPr>
      <c:txPr>
        <a:bodyPr/>
        <a:lstStyle/>
        <a:p>
          <a:pPr lvl="0">
            <a:defRPr b="0" i="0" strike="noStrike" sz="1592" u="none">
              <a:solidFill>
                <a:srgbClr val="000000"/>
              </a:solidFill>
              <a:effectLst/>
              <a:latin typeface="Calibri"/>
            </a:defRPr>
          </a:pPr>
        </a:p>
      </c:txPr>
    </c:legend>
    <c:plotVisOnly val="1"/>
    <c:dispBlanksAs val="gap"/>
  </c:chart>
  <c:spPr>
    <a:solidFill>
      <a:srgbClr val="FFFFFF"/>
    </a:solidFill>
    <a:ln w="3175" cap="flat">
      <a:solidFill>
        <a:srgbClr val="808080"/>
      </a:solidFill>
      <a:prstDash val="solid"/>
      <a:beve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ph type="sldImg"/>
          </p:nvPr>
        </p:nvSpPr>
        <p:spPr>
          <a:xfrm>
            <a:off x="1143000" y="685800"/>
            <a:ext cx="4572000" cy="3429000"/>
          </a:xfrm>
          <a:prstGeom prst="rect">
            <a:avLst/>
          </a:prstGeom>
        </p:spPr>
        <p:txBody>
          <a:bodyPr/>
          <a:lstStyle/>
          <a:p>
            <a:pPr lvl="0"/>
          </a:p>
        </p:txBody>
      </p:sp>
      <p:sp>
        <p:nvSpPr>
          <p:cNvPr id="84" name="Shape 84"/>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lvl="0"/>
          </a:p>
        </p:txBody>
      </p:sp>
      <p:sp>
        <p:nvSpPr>
          <p:cNvPr id="132" name="Shape 132"/>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Attualmente, il numero di persone diabetiche nell’UE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è di 32 milioni, circa l’8,1%2 della popolazione, con un</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tasso di incidenza che continua a crescere ogni anno.</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Diverse sono le cause imputate all’aumento dell’incidenza</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 prevalenza, in particolare si annoverano l’invecchiamento</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della popolazione (la maggioranza dei</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pazienti con diabete di tipo 2 è over 65), abitudini alimentari</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errate così come l’aumento del tasso di obesità,</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 l’inattività fisica.</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Si prevede che nel 2035, il numero dei pazienti salirà</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a circa 38 milioni (Fig.1).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lvl="0"/>
          </a:p>
        </p:txBody>
      </p:sp>
      <p:sp>
        <p:nvSpPr>
          <p:cNvPr id="574" name="Shape 574"/>
          <p:cNvSpPr/>
          <p:nvPr>
            <p:ph type="body" sz="quarter" idx="1"/>
          </p:nvPr>
        </p:nvSpPr>
        <p:spPr>
          <a:prstGeom prst="rect">
            <a:avLst/>
          </a:prstGeom>
        </p:spPr>
        <p:txBody>
          <a:bodyPr/>
          <a:lstStyle/>
          <a:p>
            <a:pPr lvl="0" defTabSz="914400">
              <a:lnSpc>
                <a:spcPct val="100000"/>
              </a:lnSpc>
              <a:defRPr sz="1800"/>
            </a:pPr>
            <a:r>
              <a:rPr sz="1200">
                <a:latin typeface="Times New Roman"/>
                <a:ea typeface="Times New Roman"/>
                <a:cs typeface="Times New Roman"/>
                <a:sym typeface="Times New Roman"/>
              </a:rPr>
              <a:t>Figure 1. Estimated Rates of Emergency Hospitalizations for Adverse Drug Events in Older U.S. Adults, 2007–2009.</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Estimates were based on hospitalization data from the National Electronic Injury Surveillance System–Cooperative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Adverse Drug Event Surveillance project for 2007 through 2009, and data for outpatient visits during which medications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were ordered or continued are from the National Ambulatory Medical Care Survey and National Hospital Ambulatory</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Medical Care Survey for 2007 and 2008. High-risk medications are those designated as such in the elderly</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by the 2011 Healthcare Effectiveness Data and Information Set (HEDIS).12 Potentially inappropriate medications are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those identified by the updated 2002 Beers criteria for potentially inappropriate medication use in older adults.13 All</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high-risk or potentially inappropriate medications were included in the analysis, regardless of the dose, frequency of</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use, formulation (e.g., short-acting), or duration of use. I bars denote 95% confidence intervals. For oral antiplatelet</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agents, the coefficient of variation was greater than 30%.</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Emergency Hospitalizations for Adverse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Drug Events in Older Americans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Daniel S. Budnitz, M.D., M.P.H., Maribeth C. Lovegrove, M.P.H.,</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Nadine Shehab, Pharm.D., M.P.H., and Chesley L. Richards, M.D., M.P.H.</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From the Division of Healthcare Quality</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Promotion (D.S.B., M.C.L., N.S.), the Office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of Prevention through Healthcare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(C.L.R.), Centers for Disease Control and</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Prevention, and the Division of Geriatrics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and Gerontology, Emory University School</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of Medicine (C.L.R.) — all in Atlanta. Address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reprint requests to Dr. Budnitz at the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Division of Healthcare Quality Promotion,</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Centers for Disease Control and Prevention,</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1600 Clifton Rd., NE, Mailstop A-24, Atlanta,</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GA 30333, or at dbudnitz@cdc.gov.</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N Engl J Med 2011;365:2002-12.</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Copyright © 2011 Massachusetts Medical Society.</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ABSTR ACT</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Background</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Adverse drug events are important preventable causes of hospitalization in older adults.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However, nationally representative data on adverse drug events that result in hospitalization</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in this population have been limited.</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Methods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We used adverse-event data from the National Electronic Injury Surveillance System–</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Cooperative Adverse Drug Event Surveillance project (2007 through 2009) to estimate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the frequency and rates of hospitalization after emergency department visits for</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adverse drug events in older adults and to assess the contribution of specific medications,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including those identified as high-risk or potentially inappropriate by national</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quality measures.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Results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On the basis of 5077 cases identified in our sample, there were an estimated 99,628</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emergency hospitalizations (95% confidence interval [CI], 55,531 to 143,724) for adverse</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drug events in U.S. adults 65 years of age or older each year from 2007 through</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2009. Nearly half of these hospitalizations were among adults 80 years of age or older</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(48.1%; 95% CI, 44.6 to 51.6). Nearly two thirds of hospitalizations were due to unintentional</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overdoses (65.7%; 95% CI, 60.1 to 71.3). Four medications or medication</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classes were implicated alone or in combination in 67.0% (95% CI, 60.0 to 74.1) of</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hospitalizations: warfarin (33.3%), insulins (13.9%), oral antiplatelet agents (13.3%),</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and oral hypoglycemic agents (10.7%). High-risk medications were implicated in only</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1.2% (95% CI, 0.7 to 1.7) of hospitalizations.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Conclusions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Most emergency hospitalizations for recognized adverse drug events in older adults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resulted from a few commonly used medications, and relatively few resulted from</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medications typically designated as high-risk or inappropriate. Improved management</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of antithrombotic and antidiabetic drugs has the potential to reduce hospitalizations</a:t>
            </a:r>
            <a:endParaRPr sz="1200">
              <a:latin typeface="Calibri"/>
              <a:ea typeface="Calibri"/>
              <a:cs typeface="Calibri"/>
              <a:sym typeface="Calibri"/>
            </a:endParaRPr>
          </a:p>
          <a:p>
            <a:pPr lvl="0" defTabSz="914400">
              <a:lnSpc>
                <a:spcPct val="100000"/>
              </a:lnSpc>
              <a:defRPr sz="1800"/>
            </a:pPr>
            <a:r>
              <a:rPr sz="1200">
                <a:latin typeface="Times New Roman"/>
                <a:ea typeface="Times New Roman"/>
                <a:cs typeface="Times New Roman"/>
                <a:sym typeface="Times New Roman"/>
              </a:rPr>
              <a:t>for adverse drug events in older adults.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1" name="Shape 581"/>
          <p:cNvSpPr/>
          <p:nvPr>
            <p:ph type="sldImg"/>
          </p:nvPr>
        </p:nvSpPr>
        <p:spPr>
          <a:prstGeom prst="rect">
            <a:avLst/>
          </a:prstGeom>
        </p:spPr>
        <p:txBody>
          <a:bodyPr/>
          <a:lstStyle/>
          <a:p>
            <a:pPr lvl="0"/>
          </a:p>
        </p:txBody>
      </p:sp>
      <p:sp>
        <p:nvSpPr>
          <p:cNvPr id="582" name="Shape 582"/>
          <p:cNvSpPr/>
          <p:nvPr>
            <p:ph type="body" sz="quarter" idx="1"/>
          </p:nvPr>
        </p:nvSpPr>
        <p:spPr>
          <a:prstGeom prst="rect">
            <a:avLst/>
          </a:prstGeom>
        </p:spPr>
        <p:txBody>
          <a:bodyPr/>
          <a:lstStyle/>
          <a:p>
            <a:pPr lvl="0" defTabSz="914400">
              <a:lnSpc>
                <a:spcPct val="100000"/>
              </a:lnSpc>
              <a:spcBef>
                <a:spcPts val="300"/>
              </a:spcBef>
              <a:defRPr sz="1800"/>
            </a:pPr>
            <a:r>
              <a:rPr sz="1400">
                <a:latin typeface="Calibri"/>
                <a:ea typeface="Calibri"/>
                <a:cs typeface="Calibri"/>
                <a:sym typeface="Calibri"/>
              </a:rPr>
              <a:t>those treated with sulfonylureas only, or combinations of sulfonylureas and metformin, were at higher risk of adverse cardiovascular outcomes than those treated with metformin alone. The aim of this study was to evaluate the risk of adverse cardiovascular outcomes in patients with type 2 diabetes newly treated with sulfonylureas</a:t>
            </a:r>
            <a:endParaRPr sz="1400">
              <a:latin typeface="Calibri"/>
              <a:ea typeface="Calibri"/>
              <a:cs typeface="Calibri"/>
              <a:sym typeface="Calibri"/>
            </a:endParaRPr>
          </a:p>
          <a:p>
            <a:pPr lvl="0" defTabSz="914400">
              <a:lnSpc>
                <a:spcPct val="100000"/>
              </a:lnSpc>
              <a:spcBef>
                <a:spcPts val="300"/>
              </a:spcBef>
              <a:defRPr sz="1800"/>
            </a:pPr>
            <a:r>
              <a:rPr sz="1400">
                <a:latin typeface="Calibri"/>
                <a:ea typeface="Calibri"/>
                <a:cs typeface="Calibri"/>
                <a:sym typeface="Calibri"/>
              </a:rPr>
              <a:t>and metformin. Subjects and methods: The Diabetes Audit and Research in Tayside Scotland (DARTS) diabetes information system and the Medicines Monitoring Unit (MEMO) dispensed prescribing database for the population of Tayside, Scotland (400,000 people) were employed. Patients newly prescribed with oral hypoglycaemic agents between 1994 and 2001 were classified into five study cohorts according to the treatment received:metformin only, sulfonylureas only, sulfonylureas added to metformin, metformin added to sulfonylureas, and both drugs simultaneously. In Cox regression analyses, we estimated relative risks for all-cause mortality, cardiovascular mortality and cardiovascular hospital admission for patients in the five study cohorts, with metformin monotherapy as the reference group. Results: Of the 5,730 study patients, 1,000 died during a maximum of 8 years follow-up. Patients in the sulfonylureas only cohort had increased risks of mortality and cardiovascular mortality, with unadjusted relative risks of 3.12 (95% CI 2.54–3.84) and 3.71 (95% CI 2.64–5.22), respectively. After adjusting for differences between groups (age, sex, duration of diabetes, blood pressure, cholesterol, HbA1c, smoking, previous hospital admission, treatmentwith cardiovascular medication), these relative risks were1.43 (95% CI 1.15–1.77) and 1.70 (95% CI 1.18–2.45), respectively. Patients in the combination cohorts hadsignificantly increased risks of cardiovascular hospital admission, as well as increased risks of mortality and cardiovascular mortality. Conclusions/interpretation: In this cohort study of patients newly treated with oral hypoglycaemic agents, those treated with sulfonylureas only, or combinations of sulfonylureas and metformin, were at higher risk of adverse cardiovascular outcomes than those treated with metformin alone.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lvl="0"/>
          </a:p>
        </p:txBody>
      </p:sp>
      <p:sp>
        <p:nvSpPr>
          <p:cNvPr id="601" name="Shape 601"/>
          <p:cNvSpPr/>
          <p:nvPr>
            <p:ph type="body" sz="quarter" idx="1"/>
          </p:nvPr>
        </p:nvSpPr>
        <p:spPr>
          <a:prstGeom prst="rect">
            <a:avLst/>
          </a:prstGeom>
        </p:spPr>
        <p:txBody>
          <a:bodyPr/>
          <a:lstStyle/>
          <a:p>
            <a:pPr lvl="0" defTabSz="914400">
              <a:lnSpc>
                <a:spcPct val="90000"/>
              </a:lnSpc>
              <a:spcBef>
                <a:spcPts val="300"/>
              </a:spcBef>
              <a:defRPr sz="1800"/>
            </a:pPr>
            <a:r>
              <a:rPr b="1" sz="1400">
                <a:latin typeface="Arial"/>
                <a:ea typeface="Arial"/>
                <a:cs typeface="Arial"/>
                <a:sym typeface="Arial"/>
              </a:rPr>
              <a:t>ADVANCE: Severe Hypoglycemia Was Associated With Adverse Clinical End Points and Death </a:t>
            </a:r>
            <a:endParaRPr b="1" sz="1400">
              <a:latin typeface="Calibri"/>
              <a:ea typeface="Calibri"/>
              <a:cs typeface="Calibri"/>
              <a:sym typeface="Calibri"/>
            </a:endParaRPr>
          </a:p>
          <a:p>
            <a:pPr lvl="0" defTabSz="914400">
              <a:lnSpc>
                <a:spcPct val="90000"/>
              </a:lnSpc>
              <a:spcBef>
                <a:spcPts val="400"/>
              </a:spcBef>
              <a:defRPr sz="1800"/>
            </a:pPr>
            <a:endParaRPr sz="1400">
              <a:latin typeface="Calibri"/>
              <a:ea typeface="Calibri"/>
              <a:cs typeface="Calibri"/>
              <a:sym typeface="Calibri"/>
            </a:endParaRPr>
          </a:p>
          <a:p>
            <a:pPr lvl="0" defTabSz="914400">
              <a:lnSpc>
                <a:spcPct val="90000"/>
              </a:lnSpc>
              <a:spcBef>
                <a:spcPts val="400"/>
              </a:spcBef>
              <a:defRPr sz="1800"/>
            </a:pPr>
            <a:endParaRPr sz="1400">
              <a:latin typeface="Calibri"/>
              <a:ea typeface="Calibri"/>
              <a:cs typeface="Calibri"/>
              <a:sym typeface="Calibri"/>
            </a:endParaRPr>
          </a:p>
          <a:p>
            <a:pPr lvl="0" defTabSz="914400">
              <a:lnSpc>
                <a:spcPct val="90000"/>
              </a:lnSpc>
              <a:spcBef>
                <a:spcPts val="400"/>
              </a:spcBef>
              <a:defRPr sz="1800"/>
            </a:pPr>
            <a:endParaRPr sz="1400">
              <a:latin typeface="Calibri"/>
              <a:ea typeface="Calibri"/>
              <a:cs typeface="Calibri"/>
              <a:sym typeface="Calibri"/>
            </a:endParaRPr>
          </a:p>
          <a:p>
            <a:pPr lvl="0" defTabSz="914400">
              <a:lnSpc>
                <a:spcPct val="90000"/>
              </a:lnSpc>
              <a:spcBef>
                <a:spcPts val="400"/>
              </a:spcBef>
              <a:defRPr sz="1800"/>
            </a:pPr>
            <a:endParaRPr sz="1400">
              <a:latin typeface="Calibri"/>
              <a:ea typeface="Calibri"/>
              <a:cs typeface="Calibri"/>
              <a:sym typeface="Calibri"/>
            </a:endParaRPr>
          </a:p>
          <a:p>
            <a:pPr lvl="0" defTabSz="914400">
              <a:lnSpc>
                <a:spcPct val="90000"/>
              </a:lnSpc>
              <a:spcBef>
                <a:spcPts val="400"/>
              </a:spcBef>
              <a:defRPr sz="1800"/>
            </a:pPr>
            <a:endParaRPr sz="1400">
              <a:latin typeface="Calibri"/>
              <a:ea typeface="Calibri"/>
              <a:cs typeface="Calibri"/>
              <a:sym typeface="Calibri"/>
            </a:endParaRPr>
          </a:p>
          <a:p>
            <a:pPr lvl="0" defTabSz="914400">
              <a:lnSpc>
                <a:spcPct val="90000"/>
              </a:lnSpc>
              <a:spcBef>
                <a:spcPts val="400"/>
              </a:spcBef>
              <a:defRPr sz="1800"/>
            </a:pPr>
            <a:endParaRPr sz="1400">
              <a:latin typeface="Calibri"/>
              <a:ea typeface="Calibri"/>
              <a:cs typeface="Calibri"/>
              <a:sym typeface="Calibri"/>
            </a:endParaRPr>
          </a:p>
          <a:p>
            <a:pPr lvl="0" defTabSz="914400">
              <a:lnSpc>
                <a:spcPct val="90000"/>
              </a:lnSpc>
              <a:spcBef>
                <a:spcPts val="400"/>
              </a:spcBef>
              <a:defRPr sz="1800"/>
            </a:pPr>
            <a:endParaRPr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In a supplementary analysis of data from the ADVANCE trial in 11,140 patients with type 2 diabetes, Zoungas and colleagues examined the association between severe hypoglycemia and the risk of macrovascular or microvascular events and between severe hypoglycemia and the risk of death. Hypoglycemia was defined as a blood glucose level &lt;2.8 mmol/L (50 mg/dL) or the presence of typical signs and symptoms of hypoglycemia without other apparent cause.</a:t>
            </a:r>
            <a:r>
              <a:rPr baseline="30428" sz="1400">
                <a:latin typeface="Arial"/>
                <a:ea typeface="Arial"/>
                <a:cs typeface="Arial"/>
                <a:sym typeface="Arial"/>
              </a:rPr>
              <a:t>1</a:t>
            </a:r>
            <a:endParaRPr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The overall risk of hypoglycemia in ADVANCE was low, with 47% of patients in the intensive control group and 62% in the standard control group without any hypoglycemic event during the study. Severe hypoglycemia occurred more frequently in the intensive control group (2.7%) than in the standard control group (1.5%) (hazard ratio, 1.86; 95% CI, 1.42–2.40; </a:t>
            </a:r>
            <a:r>
              <a:rPr i="1" sz="1400">
                <a:latin typeface="Arial"/>
                <a:ea typeface="Arial"/>
                <a:cs typeface="Arial"/>
                <a:sym typeface="Arial"/>
              </a:rPr>
              <a:t>P</a:t>
            </a:r>
            <a:r>
              <a:rPr sz="1400">
                <a:latin typeface="Arial"/>
                <a:ea typeface="Arial"/>
                <a:cs typeface="Arial"/>
                <a:sym typeface="Arial"/>
              </a:rPr>
              <a:t>&lt;0.001).</a:t>
            </a:r>
            <a:r>
              <a:rPr baseline="30428" sz="1400">
                <a:latin typeface="Arial"/>
                <a:ea typeface="Arial"/>
                <a:cs typeface="Arial"/>
                <a:sym typeface="Arial"/>
              </a:rPr>
              <a:t>2</a:t>
            </a:r>
            <a:endParaRPr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As shown here, severe hypoglycemia was associated with risk of a major macrovascular event, a major microvascular event, death from any cause, and death from a cardiovascular or a noncardiovascular cause.</a:t>
            </a:r>
            <a:r>
              <a:rPr baseline="30428" sz="1400">
                <a:latin typeface="Arial"/>
                <a:ea typeface="Arial"/>
                <a:cs typeface="Arial"/>
                <a:sym typeface="Arial"/>
              </a:rPr>
              <a:t>1</a:t>
            </a:r>
            <a:endParaRPr baseline="30428"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Following are some key points about this analysis</a:t>
            </a:r>
            <a:r>
              <a:rPr baseline="30428" sz="1400">
                <a:latin typeface="Arial"/>
                <a:ea typeface="Arial"/>
                <a:cs typeface="Arial"/>
                <a:sym typeface="Arial"/>
              </a:rPr>
              <a:t>2</a:t>
            </a:r>
            <a:r>
              <a:rPr sz="1400">
                <a:latin typeface="Arial"/>
                <a:ea typeface="Arial"/>
                <a:cs typeface="Arial"/>
                <a:sym typeface="Arial"/>
              </a:rPr>
              <a:t>:</a:t>
            </a:r>
            <a:endParaRPr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a)  Hypoglycemia was defined as a blood glucose level &lt;2.8 mmol/L (&lt;50 mg/dL) or the presence of typical signs and symptoms of hypoglycemia without other apparent cause. </a:t>
            </a:r>
            <a:endParaRPr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b) Hazard ratios were adjusted for the baseline covariates of age, sex, treatment assignment, duration of diabetes, presence or absence of a history of macrovascular disease, presence or absence of a history of microvascular disease, and smoking status and for the time-dependent covariates of the use specific classes of antihyperglycemic medications, and the use of antihypertensive therapy; glycated hemoglobin; body-mass index; creatinine level; ratio of urinary albumin to creatinine; and systolic blood pressure.</a:t>
            </a:r>
            <a:endParaRPr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c) The primary end points were the first major macrovascular event (death from a cardiovascular cause, nonfatal myocardial infarction, or nonfatal stroke) and the first major microvascular event (new or worsening nephropathy or retinopathy).</a:t>
            </a:r>
            <a:endParaRPr sz="1400">
              <a:latin typeface="Calibri"/>
              <a:ea typeface="Calibri"/>
              <a:cs typeface="Calibri"/>
              <a:sym typeface="Calibri"/>
            </a:endParaRPr>
          </a:p>
          <a:p>
            <a:pPr lvl="0" defTabSz="914400">
              <a:lnSpc>
                <a:spcPct val="90000"/>
              </a:lnSpc>
              <a:spcBef>
                <a:spcPts val="300"/>
              </a:spcBef>
              <a:defRPr sz="1800"/>
            </a:pPr>
            <a:r>
              <a:rPr sz="1400">
                <a:latin typeface="Arial"/>
                <a:ea typeface="Arial"/>
                <a:cs typeface="Arial"/>
                <a:sym typeface="Arial"/>
              </a:rPr>
              <a:t>In this study, there was no difference between treatment groups with regard to overall mortality during the median 5-year follow up.</a:t>
            </a:r>
            <a:r>
              <a:rPr baseline="30428" sz="1400">
                <a:latin typeface="Arial"/>
                <a:ea typeface="Arial"/>
                <a:cs typeface="Arial"/>
                <a:sym typeface="Arial"/>
              </a:rPr>
              <a:t>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7" name="Shape 607"/>
          <p:cNvSpPr/>
          <p:nvPr>
            <p:ph type="sldImg"/>
          </p:nvPr>
        </p:nvSpPr>
        <p:spPr>
          <a:prstGeom prst="rect">
            <a:avLst/>
          </a:prstGeom>
        </p:spPr>
        <p:txBody>
          <a:bodyPr/>
          <a:lstStyle/>
          <a:p>
            <a:pPr lvl="0"/>
          </a:p>
        </p:txBody>
      </p:sp>
      <p:sp>
        <p:nvSpPr>
          <p:cNvPr id="608" name="Shape 608"/>
          <p:cNvSpPr/>
          <p:nvPr>
            <p:ph type="body" sz="quarter" idx="1"/>
          </p:nvPr>
        </p:nvSpPr>
        <p:spPr>
          <a:prstGeom prst="rect">
            <a:avLst/>
          </a:prstGeom>
        </p:spPr>
        <p:txBody>
          <a:bodyPr/>
          <a:lstStyle/>
          <a:p>
            <a:pPr lvl="0" defTabSz="914400">
              <a:lnSpc>
                <a:spcPct val="100000"/>
              </a:lnSpc>
              <a:spcBef>
                <a:spcPts val="400"/>
              </a:spcBef>
              <a:defRPr sz="1800"/>
            </a:pPr>
            <a:r>
              <a:rPr sz="1600">
                <a:latin typeface="Calibri"/>
                <a:ea typeface="Calibri"/>
                <a:cs typeface="Calibri"/>
                <a:sym typeface="Calibri"/>
              </a:rPr>
              <a:t>The final study cohort comprised 860,845 patients with type 2 diabetes.</a:t>
            </a:r>
            <a:endParaRPr sz="1600">
              <a:latin typeface="Calibri"/>
              <a:ea typeface="Calibri"/>
              <a:cs typeface="Calibri"/>
              <a:sym typeface="Calibri"/>
            </a:endParaRPr>
          </a:p>
          <a:p>
            <a:pPr lvl="0" defTabSz="914400">
              <a:lnSpc>
                <a:spcPct val="100000"/>
              </a:lnSpc>
              <a:spcBef>
                <a:spcPts val="400"/>
              </a:spcBef>
              <a:defRPr sz="1800"/>
            </a:pPr>
            <a:endParaRPr sz="1600">
              <a:latin typeface="Calibri"/>
              <a:ea typeface="Calibri"/>
              <a:cs typeface="Calibri"/>
              <a:sym typeface="Calibri"/>
            </a:endParaRPr>
          </a:p>
          <a:p>
            <a:pPr lvl="0" defTabSz="914400">
              <a:lnSpc>
                <a:spcPct val="100000"/>
              </a:lnSpc>
              <a:spcBef>
                <a:spcPts val="400"/>
              </a:spcBef>
              <a:defRPr sz="1800"/>
            </a:pPr>
            <a:r>
              <a:rPr sz="1600">
                <a:latin typeface="Calibri"/>
                <a:ea typeface="Calibri"/>
                <a:cs typeface="Calibri"/>
                <a:sym typeface="Calibri"/>
              </a:rPr>
              <a:t>Patients with hypo events in the evaluation period were significantly older than patients without such hypo events (average age of 64.0 years vs. 60.6 years; </a:t>
            </a:r>
            <a:r>
              <a:rPr i="1" sz="1600">
                <a:latin typeface="Calibri"/>
                <a:ea typeface="Calibri"/>
                <a:cs typeface="Calibri"/>
                <a:sym typeface="Calibri"/>
              </a:rPr>
              <a:t>P</a:t>
            </a:r>
            <a:r>
              <a:rPr sz="1600">
                <a:latin typeface="Calibri"/>
                <a:ea typeface="Calibri"/>
                <a:cs typeface="Calibri"/>
                <a:sym typeface="Calibri"/>
              </a:rPr>
              <a:t>&lt;0.001).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lvl="0"/>
          </a:p>
        </p:txBody>
      </p:sp>
      <p:sp>
        <p:nvSpPr>
          <p:cNvPr id="619" name="Shape 619"/>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All’aumentare dell’età si riduce la quota di pazienti in trattamento con la metformina, mentre aumenta la percentuale di soggetti in trattamento con farmaci secretagoghi (sulfaniluree o glinidi). Nella fascia di età oltre i 75 anni circa la metà dei pazienti risulta in terapia con questi farmaci.</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1" name="Shape 641"/>
          <p:cNvSpPr/>
          <p:nvPr>
            <p:ph type="sldImg"/>
          </p:nvPr>
        </p:nvSpPr>
        <p:spPr>
          <a:prstGeom prst="rect">
            <a:avLst/>
          </a:prstGeom>
        </p:spPr>
        <p:txBody>
          <a:bodyPr/>
          <a:lstStyle/>
          <a:p>
            <a:pPr lvl="0"/>
          </a:p>
        </p:txBody>
      </p:sp>
      <p:sp>
        <p:nvSpPr>
          <p:cNvPr id="642" name="Shape 642"/>
          <p:cNvSpPr/>
          <p:nvPr>
            <p:ph type="body" sz="quarter" idx="1"/>
          </p:nvPr>
        </p:nvSpPr>
        <p:spPr>
          <a:prstGeom prst="rect">
            <a:avLst/>
          </a:prstGeom>
        </p:spPr>
        <p:txBody>
          <a:bodyPr/>
          <a:lstStyle>
            <a:lvl1pPr defTabSz="449262">
              <a:lnSpc>
                <a:spcPct val="100000"/>
              </a:lnSpc>
              <a:spcBef>
                <a:spcPts val="4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Calibri"/>
                <a:ea typeface="Calibri"/>
                <a:cs typeface="Calibri"/>
                <a:sym typeface="Calibri"/>
              </a:defRPr>
            </a:lvl1pPr>
          </a:lstStyle>
          <a:p>
            <a:pPr lvl="0">
              <a:defRPr sz="1800"/>
            </a:pPr>
            <a:r>
              <a:rPr sz="1200"/>
              <a:t>Negli algoritmi di terapia personalizzata di AMD, vengono come prima cosa considerate le caratteristiche generali del paziente (età, eventi cardiovascolari, BMI, funzionalità renale, grado di compenso glicemico, rischio professionale correlato a eventuali ipoglicemie, fragilità complessiva). Sulla base di tali caratteristiche, vengono definiti degli obiettivi di compenso ragionevoli per quella particolare situazione.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lvl="0"/>
          </a:p>
        </p:txBody>
      </p:sp>
      <p:sp>
        <p:nvSpPr>
          <p:cNvPr id="198" name="Shape 198"/>
          <p:cNvSpPr/>
          <p:nvPr>
            <p:ph type="body" sz="quarter" idx="1"/>
          </p:nvPr>
        </p:nvSpPr>
        <p:spPr>
          <a:prstGeom prst="rect">
            <a:avLst/>
          </a:prstGeom>
        </p:spPr>
        <p:txBody>
          <a:bodyPr/>
          <a:lstStyle/>
          <a:p>
            <a:pPr lvl="0" defTabSz="914400">
              <a:lnSpc>
                <a:spcPct val="90000"/>
              </a:lnSpc>
              <a:defRPr sz="1800"/>
            </a:pPr>
            <a:r>
              <a:rPr sz="1200">
                <a:latin typeface="Calibri"/>
                <a:ea typeface="Calibri"/>
                <a:cs typeface="Calibri"/>
                <a:sym typeface="Calibri"/>
              </a:rPr>
              <a:t>Alla base di una crescita così marcata dei casi di diabete</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possono essere identificati tre motivi principali.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 </a:t>
            </a:r>
            <a:r>
              <a:rPr b="1" sz="1200">
                <a:latin typeface="Calibri"/>
                <a:ea typeface="Calibri"/>
                <a:cs typeface="Calibri"/>
                <a:sym typeface="Calibri"/>
              </a:rPr>
              <a:t>L’invecchiamento della popolazio ne: secondo i dati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ISTAT, la popolazio ne degli ultrasessantacinquenni, in cui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la prevalenza di diabete è di circa il 15%, è cresciuta di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quasi due milioni negli ultimi 10 anni (da poco più di 10</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a oltre 12 milioni di cittadini).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 </a:t>
            </a:r>
            <a:r>
              <a:rPr b="1" sz="1200">
                <a:latin typeface="Calibri"/>
                <a:ea typeface="Calibri"/>
                <a:cs typeface="Calibri"/>
                <a:sym typeface="Calibri"/>
              </a:rPr>
              <a:t>Il progressivo aumento dell’obesi tà: in tutte le fasce</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di età sta crescendo il fenomeno dell’obesità, dovuto alla</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progressiva riduzione dell’attività fisi ca e al cambiamento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delle abitudini alimentari. In presenza di obesità, il rischio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di sviluppare il diabete è 10 volte più alto [3]. In Italia ci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sono oggi 17,6 milioni di adulti in sovrappeso e 4,9 milioni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di obesi. Ma il problema obesità non è confinato all’età</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adulta, ma è sempre più evidente anche nei bambini.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I dati del progetto OKkio alla SALUTE [4] mostrano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come, fra i bambini di 8-9 anni di età, il 23,6% sia in sovrappeso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e il 12,3% sia obe so. Il fenomeno è più diffuso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al sud: in Campania un bambino su due è in sovrappeso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o obeso.</a:t>
            </a:r>
            <a:endParaRPr sz="1200">
              <a:latin typeface="Calibri"/>
              <a:ea typeface="Calibri"/>
              <a:cs typeface="Calibri"/>
              <a:sym typeface="Calibri"/>
            </a:endParaRPr>
          </a:p>
          <a:p>
            <a:pPr lvl="0" defTabSz="914400">
              <a:lnSpc>
                <a:spcPct val="90000"/>
              </a:lnSpc>
              <a:defRPr sz="1800"/>
            </a:pPr>
            <a:r>
              <a:rPr b="1" sz="1200">
                <a:latin typeface="Calibri"/>
                <a:ea typeface="Calibri"/>
                <a:cs typeface="Calibri"/>
                <a:sym typeface="Calibri"/>
              </a:rPr>
              <a:t>- Il peggioramento dello stato so cio-economico: è</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noto che la pre valenza di diabete sia maggiore negli strati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sociali con livello culturale ed economico più basso [5].</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L’impor tante crisi economica che il nostro Paese sta vivendo,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responsabile di un aumento del tasso di disoccupazione</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e della crescita del numero di famiglie in stato di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povertà relativa e assoluta potrà quindi ulteriormente aggravare</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il rischio di espansione del fenomeno diabete. Non</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va infine sottovalutato il fenomeno immigrazione: numeri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sempre più alti di persone di etnie diverse, alcune delle</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quali con una particolare predisposizione al diabete, risiedono</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nel nostro Paese e potranno modificare l’epidemiologia</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del diabete, con interessamento di persone anche</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in fasce di età più gio vane. Difficoltà di accesso al sistema</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sanitario, differenti abitudini di vita e barriere culturali</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potrebbero rendere particolarmente difficile garantire</a:t>
            </a:r>
            <a:endParaRPr sz="1200">
              <a:latin typeface="Calibri"/>
              <a:ea typeface="Calibri"/>
              <a:cs typeface="Calibri"/>
              <a:sym typeface="Calibri"/>
            </a:endParaRPr>
          </a:p>
          <a:p>
            <a:pPr lvl="0" defTabSz="914400">
              <a:lnSpc>
                <a:spcPct val="90000"/>
              </a:lnSpc>
              <a:defRPr sz="1800"/>
            </a:pPr>
            <a:r>
              <a:rPr sz="1200">
                <a:latin typeface="Calibri"/>
                <a:ea typeface="Calibri"/>
                <a:cs typeface="Calibri"/>
                <a:sym typeface="Calibri"/>
              </a:rPr>
              <a:t>adeguate cure a queste popolazioni.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lvl="0"/>
          </a:p>
        </p:txBody>
      </p:sp>
      <p:sp>
        <p:nvSpPr>
          <p:cNvPr id="223" name="Shape 223"/>
          <p:cNvSpPr/>
          <p:nvPr>
            <p:ph type="body" sz="quarter" idx="1"/>
          </p:nvPr>
        </p:nvSpPr>
        <p:spPr>
          <a:prstGeom prst="rect">
            <a:avLst/>
          </a:prstGeom>
        </p:spPr>
        <p:txBody>
          <a:bodyPr/>
          <a:lstStyle/>
          <a:p>
            <a:pPr lvl="0" defTabSz="914400">
              <a:lnSpc>
                <a:spcPct val="100000"/>
              </a:lnSpc>
              <a:tabLst>
                <a:tab pos="88900" algn="l"/>
              </a:tabLst>
              <a:defRPr sz="1800"/>
            </a:pPr>
            <a:r>
              <a:rPr b="1" sz="1200">
                <a:latin typeface="Arial"/>
                <a:ea typeface="Arial"/>
                <a:cs typeface="Arial"/>
                <a:sym typeface="Arial"/>
              </a:rPr>
              <a:t>Senza un intervento efficace, l’insulino-resistenza porterà inevitabilmente </a:t>
            </a:r>
            <a:endParaRPr b="1" sz="1200">
              <a:latin typeface="Arial"/>
              <a:ea typeface="Arial"/>
              <a:cs typeface="Arial"/>
              <a:sym typeface="Arial"/>
            </a:endParaRPr>
          </a:p>
          <a:p>
            <a:pPr lvl="0" defTabSz="914400">
              <a:lnSpc>
                <a:spcPct val="100000"/>
              </a:lnSpc>
              <a:tabLst>
                <a:tab pos="88900" algn="l"/>
              </a:tabLst>
              <a:defRPr sz="1800"/>
            </a:pPr>
            <a:r>
              <a:rPr b="1" sz="1200">
                <a:latin typeface="Arial"/>
                <a:ea typeface="Arial"/>
                <a:cs typeface="Arial"/>
                <a:sym typeface="Arial"/>
              </a:rPr>
              <a:t>a progressivi aumenti della glicemia e ad un esaurimento della funzione pancreatica (con conseguente necessità di ricorrere alla somministrazione esogena di insulina).</a:t>
            </a:r>
            <a:endParaRPr sz="1200">
              <a:latin typeface="Arial"/>
              <a:ea typeface="Arial"/>
              <a:cs typeface="Arial"/>
              <a:sym typeface="Arial"/>
            </a:endParaRPr>
          </a:p>
          <a:p>
            <a:pPr lvl="0" defTabSz="914400">
              <a:lnSpc>
                <a:spcPct val="100000"/>
              </a:lnSpc>
              <a:spcBef>
                <a:spcPts val="400"/>
              </a:spcBef>
              <a:tabLst>
                <a:tab pos="88900" algn="l"/>
              </a:tabLst>
              <a:defRPr sz="1800"/>
            </a:pPr>
            <a:endParaRPr sz="1200">
              <a:latin typeface="Arial"/>
              <a:ea typeface="Arial"/>
              <a:cs typeface="Arial"/>
              <a:sym typeface="Arial"/>
            </a:endParaRPr>
          </a:p>
          <a:p>
            <a:pPr lvl="0" defTabSz="914400">
              <a:lnSpc>
                <a:spcPct val="100000"/>
              </a:lnSpc>
              <a:spcBef>
                <a:spcPts val="400"/>
              </a:spcBef>
              <a:buSzPct val="100000"/>
              <a:buChar char="•"/>
              <a:tabLst>
                <a:tab pos="88900" algn="l"/>
              </a:tabLst>
              <a:defRPr sz="1800"/>
            </a:pPr>
            <a:r>
              <a:rPr sz="1200">
                <a:latin typeface="Arial"/>
                <a:ea typeface="Arial"/>
                <a:cs typeface="Arial"/>
                <a:sym typeface="Arial"/>
              </a:rPr>
              <a:t> 	Nelle fasi precoci della malattia il pancreas tenta di compensare la condizione </a:t>
            </a:r>
            <a:endParaRPr sz="1200">
              <a:latin typeface="Arial"/>
              <a:ea typeface="Arial"/>
              <a:cs typeface="Arial"/>
              <a:sym typeface="Arial"/>
            </a:endParaRPr>
          </a:p>
          <a:p>
            <a:pPr lvl="0" defTabSz="914400">
              <a:lnSpc>
                <a:spcPct val="100000"/>
              </a:lnSpc>
              <a:tabLst>
                <a:tab pos="88900" algn="l"/>
              </a:tabLst>
              <a:defRPr sz="1800"/>
            </a:pPr>
            <a:r>
              <a:rPr sz="1200">
                <a:latin typeface="Arial"/>
                <a:ea typeface="Arial"/>
                <a:cs typeface="Arial"/>
                <a:sym typeface="Arial"/>
              </a:rPr>
              <a:t>	di insulino-resistenza mediante un aumentata produzione di insulina. </a:t>
            </a:r>
            <a:endParaRPr sz="1200">
              <a:latin typeface="Arial"/>
              <a:ea typeface="Arial"/>
              <a:cs typeface="Arial"/>
              <a:sym typeface="Arial"/>
            </a:endParaRPr>
          </a:p>
          <a:p>
            <a:pPr lvl="0" defTabSz="914400">
              <a:lnSpc>
                <a:spcPct val="100000"/>
              </a:lnSpc>
              <a:spcBef>
                <a:spcPts val="400"/>
              </a:spcBef>
              <a:buSzPct val="100000"/>
              <a:buChar char="•"/>
              <a:tabLst>
                <a:tab pos="88900" algn="l"/>
              </a:tabLst>
              <a:defRPr sz="1800"/>
            </a:pPr>
            <a:r>
              <a:rPr sz="1200">
                <a:latin typeface="Arial"/>
                <a:ea typeface="Arial"/>
                <a:cs typeface="Arial"/>
                <a:sym typeface="Arial"/>
              </a:rPr>
              <a:t> 	Poiché l’insulino-resistenza tende ad aumentare, il pancrea</a:t>
            </a:r>
            <a:r>
              <a:rPr sz="1200">
                <a:latin typeface="Arial"/>
                <a:ea typeface="Arial"/>
                <a:cs typeface="Arial"/>
                <a:sym typeface="Arial"/>
              </a:rPr>
              <a:t>s</a:t>
            </a:r>
            <a:r>
              <a:rPr sz="1200">
                <a:latin typeface="Arial"/>
                <a:ea typeface="Arial"/>
                <a:cs typeface="Arial"/>
                <a:sym typeface="Arial"/>
              </a:rPr>
              <a:t> non è in grado, </a:t>
            </a:r>
            <a:endParaRPr sz="1200">
              <a:latin typeface="Arial"/>
              <a:ea typeface="Arial"/>
              <a:cs typeface="Arial"/>
              <a:sym typeface="Arial"/>
            </a:endParaRPr>
          </a:p>
          <a:p>
            <a:pPr lvl="0" defTabSz="914400">
              <a:lnSpc>
                <a:spcPct val="100000"/>
              </a:lnSpc>
              <a:tabLst>
                <a:tab pos="88900" algn="l"/>
              </a:tabLst>
              <a:defRPr sz="1800"/>
            </a:pPr>
            <a:r>
              <a:rPr sz="1200">
                <a:latin typeface="Arial"/>
                <a:ea typeface="Arial"/>
                <a:cs typeface="Arial"/>
                <a:sym typeface="Arial"/>
              </a:rPr>
              <a:t>	alla lunga, di garantire un buon compenso (“si esaurisce funzionalmente”), </a:t>
            </a:r>
            <a:endParaRPr sz="1200">
              <a:latin typeface="Arial"/>
              <a:ea typeface="Arial"/>
              <a:cs typeface="Arial"/>
              <a:sym typeface="Arial"/>
            </a:endParaRPr>
          </a:p>
          <a:p>
            <a:pPr lvl="0" defTabSz="914400">
              <a:lnSpc>
                <a:spcPct val="100000"/>
              </a:lnSpc>
              <a:tabLst>
                <a:tab pos="88900" algn="l"/>
              </a:tabLst>
              <a:defRPr sz="1800"/>
            </a:pPr>
            <a:r>
              <a:rPr sz="1200">
                <a:latin typeface="Arial"/>
                <a:ea typeface="Arial"/>
                <a:cs typeface="Arial"/>
                <a:sym typeface="Arial"/>
              </a:rPr>
              <a:t>	con conseguenti insufficienti livelli di secrezione insulinica e, quindi, con una 	iperglicemia incontrollabile.</a:t>
            </a:r>
            <a:endParaRPr sz="1200">
              <a:latin typeface="Arial"/>
              <a:ea typeface="Arial"/>
              <a:cs typeface="Arial"/>
              <a:sym typeface="Arial"/>
            </a:endParaRPr>
          </a:p>
          <a:p>
            <a:pPr lvl="0" defTabSz="914400">
              <a:lnSpc>
                <a:spcPct val="100000"/>
              </a:lnSpc>
              <a:spcBef>
                <a:spcPts val="400"/>
              </a:spcBef>
              <a:buSzPct val="100000"/>
              <a:buChar char="•"/>
              <a:tabLst>
                <a:tab pos="88900" algn="l"/>
              </a:tabLst>
              <a:defRPr sz="1800"/>
            </a:pPr>
            <a:r>
              <a:rPr sz="1200">
                <a:latin typeface="Arial"/>
                <a:ea typeface="Arial"/>
                <a:cs typeface="Arial"/>
                <a:sym typeface="Arial"/>
              </a:rPr>
              <a:t> 	Il diabete mellito di tipo 2 è, quindi, il risultato di una condizione prima di insulino-	resistenza e poi di un conseguente esaurimento funzionale del pancreas.</a:t>
            </a:r>
            <a:endParaRPr b="1" sz="1200">
              <a:solidFill>
                <a:srgbClr val="9900CC"/>
              </a:solidFill>
              <a:latin typeface="Arial"/>
              <a:ea typeface="Arial"/>
              <a:cs typeface="Arial"/>
              <a:sym typeface="Arial"/>
            </a:endParaRPr>
          </a:p>
          <a:p>
            <a:pPr lvl="0" defTabSz="914400">
              <a:lnSpc>
                <a:spcPct val="100000"/>
              </a:lnSpc>
              <a:spcBef>
                <a:spcPts val="400"/>
              </a:spcBef>
              <a:tabLst>
                <a:tab pos="88900" algn="l"/>
              </a:tabLst>
              <a:defRPr sz="1800"/>
            </a:pPr>
            <a:endParaRPr b="1" sz="1200">
              <a:solidFill>
                <a:srgbClr val="9900CC"/>
              </a:solidFill>
              <a:latin typeface="Arial"/>
              <a:ea typeface="Arial"/>
              <a:cs typeface="Arial"/>
              <a:sym typeface="Arial"/>
            </a:endParaRPr>
          </a:p>
          <a:p>
            <a:pPr lvl="0" defTabSz="914400">
              <a:lnSpc>
                <a:spcPct val="100000"/>
              </a:lnSpc>
              <a:spcBef>
                <a:spcPts val="400"/>
              </a:spcBef>
              <a:tabLst>
                <a:tab pos="88900" algn="l"/>
              </a:tabLst>
              <a:defRPr sz="1800"/>
            </a:pPr>
            <a:r>
              <a:rPr b="1" sz="1200">
                <a:solidFill>
                  <a:srgbClr val="9900CC"/>
                </a:solidFill>
                <a:latin typeface="Arial"/>
                <a:ea typeface="Arial"/>
                <a:cs typeface="Arial"/>
                <a:sym typeface="Arial"/>
              </a:rPr>
              <a:t>Link alla diapositiva successiva:</a:t>
            </a:r>
            <a:endParaRPr b="1" sz="1200">
              <a:solidFill>
                <a:srgbClr val="9900CC"/>
              </a:solidFill>
              <a:latin typeface="Arial"/>
              <a:ea typeface="Arial"/>
              <a:cs typeface="Arial"/>
              <a:sym typeface="Arial"/>
            </a:endParaRPr>
          </a:p>
          <a:p>
            <a:pPr lvl="0" defTabSz="914400">
              <a:lnSpc>
                <a:spcPct val="100000"/>
              </a:lnSpc>
              <a:spcBef>
                <a:spcPts val="200"/>
              </a:spcBef>
              <a:tabLst>
                <a:tab pos="88900" algn="l"/>
              </a:tabLst>
              <a:defRPr sz="1800"/>
            </a:pPr>
            <a:r>
              <a:rPr sz="1200">
                <a:solidFill>
                  <a:srgbClr val="9900CC"/>
                </a:solidFill>
                <a:latin typeface="Arial"/>
                <a:ea typeface="Arial"/>
                <a:cs typeface="Arial"/>
                <a:sym typeface="Arial"/>
              </a:rPr>
              <a:t>Cerchiamo ora di vedere più da vicino in che cosa consiste questo esaurimento della beta-cellula pancreatica e come questo sia correlato all’insulino-resistenza.</a:t>
            </a:r>
            <a:endParaRPr sz="1200">
              <a:solidFill>
                <a:srgbClr val="9900CC"/>
              </a:solidFill>
              <a:latin typeface="Arial"/>
              <a:ea typeface="Arial"/>
              <a:cs typeface="Arial"/>
              <a:sym typeface="Arial"/>
            </a:endParaRPr>
          </a:p>
          <a:p>
            <a:pPr lvl="0" defTabSz="914400">
              <a:lnSpc>
                <a:spcPct val="100000"/>
              </a:lnSpc>
              <a:spcBef>
                <a:spcPts val="400"/>
              </a:spcBef>
              <a:buSzPct val="100000"/>
              <a:buChar char="•"/>
              <a:tabLst>
                <a:tab pos="88900" algn="l"/>
              </a:tabLst>
              <a:defRPr sz="1800"/>
            </a:pPr>
            <a:endParaRPr baseline="30000" sz="1200">
              <a:latin typeface="Arial"/>
              <a:ea typeface="Arial"/>
              <a:cs typeface="Arial"/>
              <a:sym typeface="Arial"/>
            </a:endParaRPr>
          </a:p>
          <a:p>
            <a:pPr lvl="0" defTabSz="914400">
              <a:lnSpc>
                <a:spcPct val="100000"/>
              </a:lnSpc>
              <a:spcBef>
                <a:spcPts val="400"/>
              </a:spcBef>
              <a:buSzPct val="100000"/>
              <a:buChar char="•"/>
              <a:tabLst>
                <a:tab pos="88900" algn="l"/>
              </a:tabLst>
              <a:defRPr sz="1800"/>
            </a:pPr>
            <a:endParaRPr baseline="30000" sz="1200">
              <a:latin typeface="Arial"/>
              <a:ea typeface="Arial"/>
              <a:cs typeface="Arial"/>
              <a:sym typeface="Arial"/>
            </a:endParaRPr>
          </a:p>
          <a:p>
            <a:pPr lvl="0" defTabSz="914400">
              <a:lnSpc>
                <a:spcPct val="100000"/>
              </a:lnSpc>
              <a:buSzPct val="100000"/>
              <a:buChar char="•"/>
              <a:tabLst>
                <a:tab pos="88900" algn="l"/>
              </a:tabLst>
              <a:defRPr sz="1800"/>
            </a:pPr>
            <a:endParaRPr sz="1200">
              <a:latin typeface="Arial"/>
              <a:ea typeface="Arial"/>
              <a:cs typeface="Arial"/>
              <a:sym typeface="Arial"/>
            </a:endParaRPr>
          </a:p>
          <a:p>
            <a:pPr lvl="0" defTabSz="914400">
              <a:lnSpc>
                <a:spcPct val="100000"/>
              </a:lnSpc>
              <a:spcBef>
                <a:spcPts val="400"/>
              </a:spcBef>
              <a:buSzPct val="100000"/>
              <a:buChar char="•"/>
              <a:tabLst>
                <a:tab pos="88900" algn="l"/>
              </a:tabLst>
              <a:defRPr sz="1800"/>
            </a:pPr>
            <a:endParaRPr sz="1200">
              <a:latin typeface="Arial"/>
              <a:ea typeface="Arial"/>
              <a:cs typeface="Arial"/>
              <a:sym typeface="Arial"/>
            </a:endParaRPr>
          </a:p>
          <a:p>
            <a:pPr lvl="0" defTabSz="914400">
              <a:lnSpc>
                <a:spcPct val="100000"/>
              </a:lnSpc>
              <a:spcBef>
                <a:spcPts val="400"/>
              </a:spcBef>
              <a:tabLst>
                <a:tab pos="88900" algn="l"/>
              </a:tabLst>
              <a:defRPr sz="1800"/>
            </a:pPr>
            <a:endParaRPr sz="1200">
              <a:latin typeface="Arial"/>
              <a:ea typeface="Arial"/>
              <a:cs typeface="Arial"/>
              <a:sym typeface="Arial"/>
            </a:endParaRPr>
          </a:p>
          <a:p>
            <a:pPr lvl="0" defTabSz="914400">
              <a:lnSpc>
                <a:spcPct val="100000"/>
              </a:lnSpc>
              <a:spcBef>
                <a:spcPts val="400"/>
              </a:spcBef>
              <a:tabLst>
                <a:tab pos="88900" algn="l"/>
              </a:tabLst>
              <a:defRPr sz="1800"/>
            </a:pPr>
            <a:endParaRPr sz="1200">
              <a:latin typeface="Arial"/>
              <a:ea typeface="Arial"/>
              <a:cs typeface="Arial"/>
              <a:sym typeface="Arial"/>
            </a:endParaRPr>
          </a:p>
          <a:p>
            <a:pPr lvl="0" defTabSz="914400">
              <a:lnSpc>
                <a:spcPct val="100000"/>
              </a:lnSpc>
              <a:spcBef>
                <a:spcPts val="400"/>
              </a:spcBef>
              <a:tabLst>
                <a:tab pos="88900" algn="l"/>
              </a:tabLst>
              <a:defRPr sz="1800"/>
            </a:pPr>
            <a:endParaRPr sz="12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lvl="0"/>
          </a:p>
        </p:txBody>
      </p:sp>
      <p:sp>
        <p:nvSpPr>
          <p:cNvPr id="281" name="Shape 281"/>
          <p:cNvSpPr/>
          <p:nvPr>
            <p:ph type="body" sz="quarter" idx="1"/>
          </p:nvPr>
        </p:nvSpPr>
        <p:spPr>
          <a:prstGeom prst="rect">
            <a:avLst/>
          </a:prstGeom>
        </p:spPr>
        <p:txBody>
          <a:bodyPr/>
          <a:lstStyle/>
          <a:p>
            <a:pPr lvl="0" defTabSz="914400">
              <a:lnSpc>
                <a:spcPct val="100000"/>
              </a:lnSpc>
              <a:spcBef>
                <a:spcPts val="200"/>
              </a:spcBef>
              <a:tabLst>
                <a:tab pos="88900" algn="l"/>
              </a:tabLst>
              <a:defRPr sz="1800"/>
            </a:pPr>
            <a:r>
              <a:rPr b="1" sz="1200">
                <a:latin typeface="Arial"/>
                <a:ea typeface="Arial"/>
                <a:cs typeface="Arial"/>
                <a:sym typeface="Arial"/>
              </a:rPr>
              <a:t>Trattare l’insulino-resistenza consente di preservare la funzione beta-cellulare pancreatica. </a:t>
            </a:r>
            <a:endParaRPr b="1" sz="1200">
              <a:latin typeface="Arial"/>
              <a:ea typeface="Arial"/>
              <a:cs typeface="Arial"/>
              <a:sym typeface="Arial"/>
            </a:endParaRPr>
          </a:p>
          <a:p>
            <a:pPr lvl="0" defTabSz="914400">
              <a:lnSpc>
                <a:spcPct val="100000"/>
              </a:lnSpc>
              <a:spcBef>
                <a:spcPts val="400"/>
              </a:spcBef>
              <a:buSzPct val="100000"/>
              <a:buChar char="•"/>
              <a:tabLst>
                <a:tab pos="88900" algn="l"/>
              </a:tabLst>
              <a:defRPr sz="1800"/>
            </a:pPr>
            <a:endParaRPr sz="1200">
              <a:latin typeface="Arial"/>
              <a:ea typeface="Arial"/>
              <a:cs typeface="Arial"/>
              <a:sym typeface="Arial"/>
            </a:endParaRPr>
          </a:p>
          <a:p>
            <a:pPr lvl="0" defTabSz="914400">
              <a:lnSpc>
                <a:spcPct val="100000"/>
              </a:lnSpc>
              <a:spcBef>
                <a:spcPts val="400"/>
              </a:spcBef>
              <a:buSzPct val="100000"/>
              <a:buChar char="•"/>
              <a:tabLst>
                <a:tab pos="88900" algn="l"/>
              </a:tabLst>
              <a:defRPr sz="1800"/>
            </a:pPr>
            <a:r>
              <a:rPr sz="1200">
                <a:latin typeface="Arial"/>
                <a:ea typeface="Arial"/>
                <a:cs typeface="Arial"/>
                <a:sym typeface="Arial"/>
              </a:rPr>
              <a:t> 	Lo studio UKPDS ha chiaramente dimostrato che, al momento della diagnosi </a:t>
            </a:r>
            <a:endParaRPr sz="1200">
              <a:latin typeface="Arial"/>
              <a:ea typeface="Arial"/>
              <a:cs typeface="Arial"/>
              <a:sym typeface="Arial"/>
            </a:endParaRPr>
          </a:p>
          <a:p>
            <a:pPr lvl="0" defTabSz="914400">
              <a:lnSpc>
                <a:spcPct val="100000"/>
              </a:lnSpc>
              <a:tabLst>
                <a:tab pos="88900" algn="l"/>
              </a:tabLst>
              <a:defRPr sz="1800"/>
            </a:pPr>
            <a:r>
              <a:rPr sz="1200">
                <a:latin typeface="Arial"/>
                <a:ea typeface="Arial"/>
                <a:cs typeface="Arial"/>
                <a:sym typeface="Arial"/>
              </a:rPr>
              <a:t>	di diabete mellito di tipo 2, la funzione beta-cellulare media era già ridotta a meno 	del 50%, e non solo; dopo altri  6 anni, essa peggiorava ulteriormente nei pazienti 	posti e rimasti in sola terapia dietetica (n=376). A partire dal primo anno fino al sesto,  </a:t>
            </a:r>
            <a:endParaRPr sz="1200">
              <a:latin typeface="Arial"/>
              <a:ea typeface="Arial"/>
              <a:cs typeface="Arial"/>
              <a:sym typeface="Arial"/>
            </a:endParaRPr>
          </a:p>
          <a:p>
            <a:pPr lvl="0" defTabSz="914400">
              <a:lnSpc>
                <a:spcPct val="100000"/>
              </a:lnSpc>
              <a:tabLst>
                <a:tab pos="88900" algn="l"/>
              </a:tabLst>
              <a:defRPr sz="1800"/>
            </a:pPr>
            <a:r>
              <a:rPr sz="1200">
                <a:latin typeface="Arial"/>
                <a:ea typeface="Arial"/>
                <a:cs typeface="Arial"/>
                <a:sym typeface="Arial"/>
              </a:rPr>
              <a:t>	si assisteva ad una significativa riduzione della funzione beta-cellulare (p&lt; 0,0001).</a:t>
            </a:r>
            <a:r>
              <a:rPr baseline="30000" sz="1200">
                <a:latin typeface="Arial"/>
                <a:ea typeface="Arial"/>
                <a:cs typeface="Arial"/>
                <a:sym typeface="Arial"/>
              </a:rPr>
              <a:t>1,2</a:t>
            </a:r>
            <a:r>
              <a:rPr sz="1200">
                <a:latin typeface="Arial"/>
                <a:ea typeface="Arial"/>
                <a:cs typeface="Arial"/>
                <a:sym typeface="Arial"/>
              </a:rPr>
              <a:t> </a:t>
            </a:r>
            <a:endParaRPr sz="1200">
              <a:latin typeface="Arial"/>
              <a:ea typeface="Arial"/>
              <a:cs typeface="Arial"/>
              <a:sym typeface="Arial"/>
            </a:endParaRPr>
          </a:p>
          <a:p>
            <a:pPr lvl="0" defTabSz="914400">
              <a:lnSpc>
                <a:spcPct val="100000"/>
              </a:lnSpc>
              <a:spcBef>
                <a:spcPts val="400"/>
              </a:spcBef>
              <a:buSzPct val="100000"/>
              <a:buChar char="•"/>
              <a:tabLst>
                <a:tab pos="88900" algn="l"/>
              </a:tabLst>
              <a:defRPr sz="1800"/>
            </a:pPr>
            <a:r>
              <a:rPr sz="1200">
                <a:latin typeface="Arial"/>
                <a:ea typeface="Arial"/>
                <a:cs typeface="Arial"/>
                <a:sym typeface="Arial"/>
              </a:rPr>
              <a:t> 	Trattare l’insulino-resistenza può aiutare a preservare la funzione beta-cellulare, 	poichè migliora la sensibilità periferica all’insulina e, indirettamente, fa sì che </a:t>
            </a:r>
            <a:endParaRPr sz="1200">
              <a:latin typeface="Arial"/>
              <a:ea typeface="Arial"/>
              <a:cs typeface="Arial"/>
              <a:sym typeface="Arial"/>
            </a:endParaRPr>
          </a:p>
          <a:p>
            <a:pPr lvl="0" defTabSz="914400">
              <a:lnSpc>
                <a:spcPct val="100000"/>
              </a:lnSpc>
              <a:tabLst>
                <a:tab pos="88900" algn="l"/>
              </a:tabLst>
              <a:defRPr sz="1800"/>
            </a:pPr>
            <a:r>
              <a:rPr sz="1200">
                <a:latin typeface="Arial"/>
                <a:ea typeface="Arial"/>
                <a:cs typeface="Arial"/>
                <a:sym typeface="Arial"/>
              </a:rPr>
              <a:t>	le beta-cellule finora sovrastimolate si mettano a riposo. </a:t>
            </a:r>
            <a:endParaRPr sz="1200">
              <a:latin typeface="Arial"/>
              <a:ea typeface="Arial"/>
              <a:cs typeface="Arial"/>
              <a:sym typeface="Arial"/>
            </a:endParaRPr>
          </a:p>
          <a:p>
            <a:pPr lvl="0" defTabSz="914400">
              <a:lnSpc>
                <a:spcPct val="100000"/>
              </a:lnSpc>
              <a:tabLst>
                <a:tab pos="88900" algn="l"/>
              </a:tabLst>
              <a:defRPr sz="1800"/>
            </a:pPr>
            <a:r>
              <a:rPr sz="1200">
                <a:latin typeface="Arial"/>
                <a:ea typeface="Arial"/>
                <a:cs typeface="Arial"/>
                <a:sym typeface="Arial"/>
              </a:rPr>
              <a:t>	Questo consente di recuperare e preservare la funzione beta-cellulare.</a:t>
            </a:r>
            <a:endParaRPr sz="1200">
              <a:latin typeface="Arial"/>
              <a:ea typeface="Arial"/>
              <a:cs typeface="Arial"/>
              <a:sym typeface="Arial"/>
            </a:endParaRPr>
          </a:p>
          <a:p>
            <a:pPr lvl="0" defTabSz="914400">
              <a:lnSpc>
                <a:spcPct val="100000"/>
              </a:lnSpc>
              <a:spcBef>
                <a:spcPts val="400"/>
              </a:spcBef>
              <a:tabLst>
                <a:tab pos="88900" algn="l"/>
              </a:tabLst>
              <a:defRPr sz="1800"/>
            </a:pPr>
            <a:endParaRPr sz="1200">
              <a:latin typeface="Arial"/>
              <a:ea typeface="Arial"/>
              <a:cs typeface="Arial"/>
              <a:sym typeface="Arial"/>
            </a:endParaRPr>
          </a:p>
          <a:p>
            <a:pPr lvl="0" defTabSz="914400">
              <a:lnSpc>
                <a:spcPct val="100000"/>
              </a:lnSpc>
              <a:spcBef>
                <a:spcPts val="400"/>
              </a:spcBef>
              <a:tabLst>
                <a:tab pos="88900" algn="l"/>
              </a:tabLst>
              <a:defRPr sz="1800"/>
            </a:pPr>
            <a:r>
              <a:rPr b="1" sz="1200">
                <a:solidFill>
                  <a:srgbClr val="9900CC"/>
                </a:solidFill>
                <a:latin typeface="Arial"/>
                <a:ea typeface="Arial"/>
                <a:cs typeface="Arial"/>
                <a:sym typeface="Arial"/>
              </a:rPr>
              <a:t>Link alla diapositiva successiva:</a:t>
            </a:r>
            <a:endParaRPr b="1" sz="1200">
              <a:solidFill>
                <a:srgbClr val="9900CC"/>
              </a:solidFill>
              <a:latin typeface="Arial"/>
              <a:ea typeface="Arial"/>
              <a:cs typeface="Arial"/>
              <a:sym typeface="Arial"/>
            </a:endParaRPr>
          </a:p>
          <a:p>
            <a:pPr lvl="0" defTabSz="914400">
              <a:lnSpc>
                <a:spcPct val="100000"/>
              </a:lnSpc>
              <a:spcBef>
                <a:spcPts val="200"/>
              </a:spcBef>
              <a:tabLst>
                <a:tab pos="88900" algn="l"/>
              </a:tabLst>
              <a:defRPr sz="1800"/>
            </a:pPr>
            <a:r>
              <a:rPr sz="1200">
                <a:solidFill>
                  <a:srgbClr val="9900CC"/>
                </a:solidFill>
                <a:latin typeface="Arial"/>
                <a:ea typeface="Arial"/>
                <a:cs typeface="Arial"/>
                <a:sym typeface="Arial"/>
              </a:rPr>
              <a:t>Dobbiamo considerare l’insulino-resistenza un meccanismo importante anche per quanto concerne il rischio cardiovascolare nei pazienti con diabete mellito di tipo 2?</a:t>
            </a:r>
            <a:endParaRPr sz="1200">
              <a:solidFill>
                <a:srgbClr val="9900CC"/>
              </a:solidFill>
              <a:latin typeface="Arial"/>
              <a:ea typeface="Arial"/>
              <a:cs typeface="Arial"/>
              <a:sym typeface="Arial"/>
            </a:endParaRPr>
          </a:p>
          <a:p>
            <a:pPr lvl="0" defTabSz="914400">
              <a:lnSpc>
                <a:spcPct val="100000"/>
              </a:lnSpc>
              <a:spcBef>
                <a:spcPts val="200"/>
              </a:spcBef>
              <a:tabLst>
                <a:tab pos="88900" algn="l"/>
              </a:tabLst>
              <a:defRPr sz="1800"/>
            </a:pPr>
            <a:endParaRPr sz="1200">
              <a:solidFill>
                <a:srgbClr val="9900CC"/>
              </a:solidFill>
              <a:latin typeface="Arial"/>
              <a:ea typeface="Arial"/>
              <a:cs typeface="Arial"/>
              <a:sym typeface="Arial"/>
            </a:endParaRPr>
          </a:p>
          <a:p>
            <a:pPr lvl="0" algn="just" defTabSz="914400">
              <a:lnSpc>
                <a:spcPct val="100000"/>
              </a:lnSpc>
              <a:spcBef>
                <a:spcPts val="300"/>
              </a:spcBef>
              <a:tabLst>
                <a:tab pos="88900" algn="l"/>
              </a:tabLst>
              <a:defRPr sz="1800"/>
            </a:pPr>
            <a:r>
              <a:rPr b="1" sz="900">
                <a:latin typeface="Arial"/>
                <a:ea typeface="Arial"/>
                <a:cs typeface="Arial"/>
                <a:sym typeface="Arial"/>
              </a:rPr>
              <a:t>Bibliografia</a:t>
            </a:r>
            <a:endParaRPr b="1" sz="900">
              <a:latin typeface="Arial"/>
              <a:ea typeface="Arial"/>
              <a:cs typeface="Arial"/>
              <a:sym typeface="Arial"/>
            </a:endParaRPr>
          </a:p>
          <a:p>
            <a:pPr lvl="0" defTabSz="914400">
              <a:lnSpc>
                <a:spcPct val="100000"/>
              </a:lnSpc>
              <a:spcBef>
                <a:spcPts val="300"/>
              </a:spcBef>
              <a:tabLst>
                <a:tab pos="88900" algn="l"/>
              </a:tabLst>
              <a:defRPr sz="1800"/>
            </a:pPr>
            <a:r>
              <a:rPr sz="900">
                <a:latin typeface="Arial"/>
                <a:ea typeface="Arial"/>
                <a:cs typeface="Arial"/>
                <a:sym typeface="Arial"/>
              </a:rPr>
              <a:t>1. UK Prospective Diabetes Study Group. </a:t>
            </a:r>
            <a:r>
              <a:rPr i="1" sz="900">
                <a:latin typeface="Arial"/>
                <a:ea typeface="Arial"/>
                <a:cs typeface="Arial"/>
                <a:sym typeface="Arial"/>
              </a:rPr>
              <a:t>Diabetes </a:t>
            </a:r>
            <a:r>
              <a:rPr sz="900">
                <a:latin typeface="Arial"/>
                <a:ea typeface="Arial"/>
                <a:cs typeface="Arial"/>
                <a:sym typeface="Arial"/>
              </a:rPr>
              <a:t>1995; </a:t>
            </a:r>
            <a:r>
              <a:rPr b="1" sz="900">
                <a:latin typeface="Arial"/>
                <a:ea typeface="Arial"/>
                <a:cs typeface="Arial"/>
                <a:sym typeface="Arial"/>
              </a:rPr>
              <a:t>44</a:t>
            </a:r>
            <a:r>
              <a:rPr sz="900">
                <a:latin typeface="Arial"/>
                <a:ea typeface="Arial"/>
                <a:cs typeface="Arial"/>
                <a:sym typeface="Arial"/>
              </a:rPr>
              <a:t>: 1249–1258.</a:t>
            </a:r>
            <a:endParaRPr sz="900">
              <a:latin typeface="Arial"/>
              <a:ea typeface="Arial"/>
              <a:cs typeface="Arial"/>
              <a:sym typeface="Arial"/>
            </a:endParaRPr>
          </a:p>
          <a:p>
            <a:pPr lvl="0" defTabSz="914400">
              <a:lnSpc>
                <a:spcPct val="100000"/>
              </a:lnSpc>
              <a:spcBef>
                <a:spcPts val="300"/>
              </a:spcBef>
              <a:tabLst>
                <a:tab pos="88900" algn="l"/>
              </a:tabLst>
              <a:defRPr sz="1800"/>
            </a:pPr>
            <a:r>
              <a:rPr sz="900">
                <a:latin typeface="Arial"/>
                <a:ea typeface="Arial"/>
                <a:cs typeface="Arial"/>
                <a:sym typeface="Arial"/>
              </a:rPr>
              <a:t>2. Holman RR. </a:t>
            </a:r>
            <a:r>
              <a:rPr i="1" sz="900">
                <a:latin typeface="Arial"/>
                <a:ea typeface="Arial"/>
                <a:cs typeface="Arial"/>
                <a:sym typeface="Arial"/>
              </a:rPr>
              <a:t>Diabetes Res Clin Pract </a:t>
            </a:r>
            <a:r>
              <a:rPr sz="900">
                <a:latin typeface="Arial"/>
                <a:ea typeface="Arial"/>
                <a:cs typeface="Arial"/>
                <a:sym typeface="Arial"/>
              </a:rPr>
              <a:t>1998</a:t>
            </a:r>
            <a:r>
              <a:rPr i="1" sz="900">
                <a:latin typeface="Arial"/>
                <a:ea typeface="Arial"/>
                <a:cs typeface="Arial"/>
                <a:sym typeface="Arial"/>
              </a:rPr>
              <a:t>; </a:t>
            </a:r>
            <a:r>
              <a:rPr b="1" sz="900">
                <a:latin typeface="Arial"/>
                <a:ea typeface="Arial"/>
                <a:cs typeface="Arial"/>
                <a:sym typeface="Arial"/>
              </a:rPr>
              <a:t>40</a:t>
            </a:r>
            <a:r>
              <a:rPr sz="900">
                <a:latin typeface="Arial"/>
                <a:ea typeface="Arial"/>
                <a:cs typeface="Arial"/>
                <a:sym typeface="Arial"/>
              </a:rPr>
              <a:t> (Suppl): S21–S25.</a:t>
            </a:r>
            <a:endParaRPr sz="900">
              <a:latin typeface="Arial"/>
              <a:ea typeface="Arial"/>
              <a:cs typeface="Arial"/>
              <a:sym typeface="Arial"/>
            </a:endParaRPr>
          </a:p>
          <a:p>
            <a:pPr lvl="0" defTabSz="914400">
              <a:lnSpc>
                <a:spcPct val="100000"/>
              </a:lnSpc>
              <a:spcBef>
                <a:spcPts val="300"/>
              </a:spcBef>
              <a:tabLst>
                <a:tab pos="88900" algn="l"/>
              </a:tabLst>
              <a:defRPr sz="1800"/>
            </a:pPr>
            <a:r>
              <a:rPr sz="900">
                <a:latin typeface="Arial"/>
                <a:ea typeface="Arial"/>
                <a:cs typeface="Arial"/>
                <a:sym typeface="Arial"/>
              </a:rPr>
              <a:t>3. Linghor MK, </a:t>
            </a:r>
            <a:r>
              <a:rPr i="1" sz="900">
                <a:latin typeface="Arial"/>
                <a:ea typeface="Arial"/>
                <a:cs typeface="Arial"/>
                <a:sym typeface="Arial"/>
              </a:rPr>
              <a:t>et al</a:t>
            </a:r>
            <a:r>
              <a:rPr sz="900">
                <a:latin typeface="Arial"/>
                <a:ea typeface="Arial"/>
                <a:cs typeface="Arial"/>
                <a:sym typeface="Arial"/>
              </a:rPr>
              <a:t>. </a:t>
            </a:r>
            <a:r>
              <a:rPr i="1" sz="900">
                <a:latin typeface="Arial"/>
                <a:ea typeface="Arial"/>
                <a:cs typeface="Arial"/>
                <a:sym typeface="Arial"/>
              </a:rPr>
              <a:t>Trends Mol Med</a:t>
            </a:r>
            <a:r>
              <a:rPr sz="900">
                <a:latin typeface="Arial"/>
                <a:ea typeface="Arial"/>
                <a:cs typeface="Arial"/>
                <a:sym typeface="Arial"/>
              </a:rPr>
              <a:t> 2002; </a:t>
            </a:r>
            <a:r>
              <a:rPr b="1" sz="900">
                <a:latin typeface="Arial"/>
                <a:ea typeface="Arial"/>
                <a:cs typeface="Arial"/>
                <a:sym typeface="Arial"/>
              </a:rPr>
              <a:t>8</a:t>
            </a:r>
            <a:r>
              <a:rPr sz="900">
                <a:latin typeface="Arial"/>
                <a:ea typeface="Arial"/>
                <a:cs typeface="Arial"/>
                <a:sym typeface="Arial"/>
              </a:rPr>
              <a:t>: 375–384.</a:t>
            </a:r>
            <a:endParaRPr sz="900">
              <a:latin typeface="Arial"/>
              <a:ea typeface="Arial"/>
              <a:cs typeface="Arial"/>
              <a:sym typeface="Arial"/>
            </a:endParaRPr>
          </a:p>
          <a:p>
            <a:pPr lvl="0" defTabSz="914400">
              <a:lnSpc>
                <a:spcPct val="100000"/>
              </a:lnSpc>
              <a:spcBef>
                <a:spcPts val="400"/>
              </a:spcBef>
              <a:tabLst>
                <a:tab pos="88900" algn="l"/>
              </a:tabLst>
              <a:defRPr sz="1800"/>
            </a:pPr>
            <a:endParaRPr sz="9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lvl="0"/>
          </a:p>
        </p:txBody>
      </p:sp>
      <p:sp>
        <p:nvSpPr>
          <p:cNvPr id="297" name="Shape 297"/>
          <p:cNvSpPr/>
          <p:nvPr>
            <p:ph type="body" sz="quarter" idx="1"/>
          </p:nvPr>
        </p:nvSpPr>
        <p:spPr>
          <a:prstGeom prst="rect">
            <a:avLst/>
          </a:prstGeom>
        </p:spPr>
        <p:txBody>
          <a:bodyPr/>
          <a:lstStyle/>
          <a:p>
            <a:pPr lvl="0" defTabSz="914400">
              <a:lnSpc>
                <a:spcPct val="100000"/>
              </a:lnSpc>
              <a:spcBef>
                <a:spcPts val="400"/>
              </a:spcBef>
              <a:defRPr sz="1800"/>
            </a:pPr>
            <a:r>
              <a:rPr b="1" sz="1200">
                <a:latin typeface="Arial"/>
                <a:ea typeface="Arial"/>
                <a:cs typeface="Arial"/>
                <a:sym typeface="Arial"/>
              </a:rPr>
              <a:t>ATP III: the metabolic syndrome</a:t>
            </a: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The NCEP ATP III guidelines define 5 components of the metabolic syndrome; at least 3 of the 5 criteria are required for the diagnosis of the metabolic syndrome.  Note that the NCEP metabolic syndrome has different criteria for triglycerides and HDL-C, unlike the WHO definition, which lists high triglycerides and/or low HDL-C as a single factor.  Almost all individuals in North America who have the metabolic syndrome have a high waist circumference as one of the criteria.  Note also that the NCEP definition of the metabolic syndrome is more liberal than the NCEP major risk factors for blood pressure (</a:t>
            </a:r>
            <a:r>
              <a:rPr sz="1200">
                <a:latin typeface="Symbol"/>
                <a:ea typeface="Symbol"/>
                <a:cs typeface="Symbol"/>
                <a:sym typeface="Symbol"/>
              </a:rPr>
              <a:t>≥</a:t>
            </a:r>
            <a:r>
              <a:rPr sz="1200">
                <a:latin typeface="Arial"/>
                <a:ea typeface="Arial"/>
                <a:cs typeface="Arial"/>
                <a:sym typeface="Arial"/>
              </a:rPr>
              <a:t>140/90 mm Hg) and HDL-C (&lt;40 mg/dl in both men and women).</a:t>
            </a:r>
            <a:endParaRPr sz="1200">
              <a:latin typeface="Arial"/>
              <a:ea typeface="Arial"/>
              <a:cs typeface="Arial"/>
              <a:sym typeface="Arial"/>
            </a:endParaRP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defRPr sz="1800"/>
            </a:pPr>
            <a:r>
              <a:rPr i="1" sz="1200">
                <a:latin typeface="Arial"/>
                <a:ea typeface="Arial"/>
                <a:cs typeface="Arial"/>
                <a:sym typeface="Arial"/>
              </a:rPr>
              <a:t>Reference:</a:t>
            </a:r>
            <a:endParaRPr sz="1200">
              <a:latin typeface="Arial"/>
              <a:ea typeface="Arial"/>
              <a:cs typeface="Arial"/>
              <a:sym typeface="Arial"/>
            </a:endParaRPr>
          </a:p>
          <a:p>
            <a:pPr lvl="0" defTabSz="914400">
              <a:lnSpc>
                <a:spcPct val="100000"/>
              </a:lnSpc>
              <a:defRPr sz="1800"/>
            </a:pPr>
            <a:r>
              <a:rPr sz="1200">
                <a:latin typeface="Arial"/>
                <a:ea typeface="Arial"/>
                <a:cs typeface="Arial"/>
                <a:sym typeface="Arial"/>
              </a:rPr>
              <a:t>Expert Panel on Detection, Evaluation, and Treatment of High Blood Cholesterol in Adults. Executive summary of the third report of the National Cholesterol Education Program (NCEP) Expert Panel on Detection, Evaluation, and Treatment of High Blood Cholesterol in Adults (Adult Treatment Panel III). JAMA 2001;285:2486-2497.</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lvl="0"/>
          </a:p>
        </p:txBody>
      </p:sp>
      <p:sp>
        <p:nvSpPr>
          <p:cNvPr id="327" name="Shape 327"/>
          <p:cNvSpPr/>
          <p:nvPr>
            <p:ph type="body" sz="quarter" idx="1"/>
          </p:nvPr>
        </p:nvSpPr>
        <p:spPr>
          <a:prstGeom prst="rect">
            <a:avLst/>
          </a:prstGeom>
        </p:spPr>
        <p:txBody>
          <a:bodyPr/>
          <a:lstStyle/>
          <a:p>
            <a:pPr lvl="0" defTabSz="914400">
              <a:lnSpc>
                <a:spcPct val="100000"/>
              </a:lnSpc>
              <a:defRPr sz="1800"/>
            </a:pPr>
            <a:r>
              <a:rPr b="1" sz="1200">
                <a:latin typeface="Arial"/>
                <a:ea typeface="Arial"/>
                <a:cs typeface="Arial"/>
                <a:sym typeface="Arial"/>
              </a:rPr>
              <a:t>Cardiovascular disease mortality increased in the metabolic syndrome: Kuopio Ischaemic Heart Disease Risk Factor Study</a:t>
            </a:r>
            <a:endParaRPr sz="1200">
              <a:latin typeface="Arial"/>
              <a:ea typeface="Arial"/>
              <a:cs typeface="Arial"/>
              <a:sym typeface="Arial"/>
            </a:endParaRPr>
          </a:p>
          <a:p>
            <a:pPr lvl="0" defTabSz="914400">
              <a:lnSpc>
                <a:spcPct val="100000"/>
              </a:lnSpc>
              <a:defRPr sz="1800"/>
            </a:pPr>
            <a:r>
              <a:rPr sz="1200">
                <a:latin typeface="Times"/>
                <a:ea typeface="Times"/>
                <a:cs typeface="Times"/>
                <a:sym typeface="Times"/>
              </a:rPr>
              <a:t>In a study of slightly more than 1,000 males from Kuopio, Finland, followed up for 10 years, Lakka et al. showed a 3.5-fold increase in risk for cardiovascular disease mortality.  This increased risk is as high as or higher than the risk of type 2 diabetes for cardiovascular disease in males described in many other studies such as the Framingham Study.  Other studies such as the NHANES analysis in slide 16 suggest a much lower risk of the metabolic syndrome for cardiovascular disease in nondiabetic subjects.</a:t>
            </a:r>
            <a:endParaRPr sz="1200">
              <a:latin typeface="Times"/>
              <a:ea typeface="Times"/>
              <a:cs typeface="Times"/>
              <a:sym typeface="Times"/>
            </a:endParaRPr>
          </a:p>
          <a:p>
            <a:pPr lvl="0" defTabSz="914400">
              <a:lnSpc>
                <a:spcPct val="100000"/>
              </a:lnSpc>
              <a:defRPr sz="1800"/>
            </a:pPr>
            <a:endParaRPr sz="1200">
              <a:latin typeface="Arial"/>
              <a:ea typeface="Arial"/>
              <a:cs typeface="Arial"/>
              <a:sym typeface="Arial"/>
            </a:endParaRPr>
          </a:p>
          <a:p>
            <a:pPr lvl="0" defTabSz="914400">
              <a:lnSpc>
                <a:spcPct val="100000"/>
              </a:lnSpc>
              <a:defRPr sz="1800"/>
            </a:pPr>
            <a:r>
              <a:rPr i="1" sz="1200">
                <a:latin typeface="Arial"/>
                <a:ea typeface="Arial"/>
                <a:cs typeface="Arial"/>
                <a:sym typeface="Arial"/>
              </a:rPr>
              <a:t>References:</a:t>
            </a:r>
            <a:endParaRPr sz="1200">
              <a:latin typeface="Arial"/>
              <a:ea typeface="Arial"/>
              <a:cs typeface="Arial"/>
              <a:sym typeface="Arial"/>
            </a:endParaRPr>
          </a:p>
          <a:p>
            <a:pPr lvl="0" defTabSz="914400">
              <a:lnSpc>
                <a:spcPct val="100000"/>
              </a:lnSpc>
              <a:defRPr sz="1800"/>
            </a:pPr>
            <a:r>
              <a:rPr sz="1200">
                <a:latin typeface="Arial"/>
                <a:ea typeface="Arial"/>
                <a:cs typeface="Arial"/>
                <a:sym typeface="Arial"/>
              </a:rPr>
              <a:t>Lakka HM, Laaksonen DE, Lakka TA, Niskanen LK, Kumpusalo E, Tuomilehto J, Salonen JT. The metabolic syndrome and total and cardiovascular disease mortality in middle-aged men. JAMA 2002;288:2709-2716. </a:t>
            </a:r>
            <a:endParaRPr sz="1200">
              <a:latin typeface="Arial"/>
              <a:ea typeface="Arial"/>
              <a:cs typeface="Arial"/>
              <a:sym typeface="Arial"/>
            </a:endParaRPr>
          </a:p>
          <a:p>
            <a:pPr lvl="0" defTabSz="914400">
              <a:lnSpc>
                <a:spcPct val="100000"/>
              </a:lnSpc>
              <a:defRPr sz="1800"/>
            </a:pPr>
            <a:r>
              <a:rPr sz="1200">
                <a:latin typeface="Arial"/>
                <a:ea typeface="Arial"/>
                <a:cs typeface="Arial"/>
                <a:sym typeface="Arial"/>
              </a:rPr>
              <a:t>Alexander CM, Landsman PB, Teutsch SM, Haffner SM. NCEP-defined metabolic syndrome, diabetes, and prevalence of coronary heart disease among NHANES III participants age 50 years and older. Diabetes 2003;52:1210-1214.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lvl="0"/>
          </a:p>
        </p:txBody>
      </p:sp>
      <p:sp>
        <p:nvSpPr>
          <p:cNvPr id="387" name="Shape 387"/>
          <p:cNvSpPr/>
          <p:nvPr>
            <p:ph type="body" sz="quarter" idx="1"/>
          </p:nvPr>
        </p:nvSpPr>
        <p:spPr>
          <a:prstGeom prst="rect">
            <a:avLst/>
          </a:prstGeom>
        </p:spPr>
        <p:txBody>
          <a:bodyPr/>
          <a:lstStyle/>
          <a:p>
            <a:pPr lvl="0" marL="228600" indent="-228600" defTabSz="914400">
              <a:lnSpc>
                <a:spcPct val="90000"/>
              </a:lnSpc>
              <a:spcBef>
                <a:spcPts val="400"/>
              </a:spcBef>
              <a:defRPr sz="1800"/>
            </a:pPr>
            <a:r>
              <a:rPr sz="1200">
                <a:latin typeface="Arial"/>
                <a:ea typeface="Arial"/>
                <a:cs typeface="Arial"/>
                <a:sym typeface="Arial"/>
              </a:rPr>
              <a:t>La piramide rappresenta la dieta mediterranea tradizionale ed è basata sulle tradizioni dietetiche dell’isola di Creta. A partire dagli anni sessanta la Grecia, l’Italia meridionale e la Spagna gettarono le basi della attuale ricerca in campo nutrizionale.</a:t>
            </a:r>
            <a:endParaRPr sz="1200">
              <a:latin typeface="Arial"/>
              <a:ea typeface="Arial"/>
              <a:cs typeface="Arial"/>
              <a:sym typeface="Arial"/>
            </a:endParaRPr>
          </a:p>
          <a:p>
            <a:pPr lvl="0" marL="228600" indent="-228600" defTabSz="914400">
              <a:lnSpc>
                <a:spcPct val="90000"/>
              </a:lnSpc>
              <a:spcBef>
                <a:spcPts val="400"/>
              </a:spcBef>
              <a:defRPr sz="1800"/>
            </a:pPr>
            <a:r>
              <a:rPr sz="1200">
                <a:latin typeface="Arial"/>
                <a:ea typeface="Arial"/>
                <a:cs typeface="Arial"/>
                <a:sym typeface="Arial"/>
              </a:rPr>
              <a:t>La dieta è caratteristica delle tradizionali aree di produzione dell’olio di oliva nella regione mediterranea ed è strettamente confinata in queste regioni.</a:t>
            </a:r>
            <a:endParaRPr sz="1200">
              <a:latin typeface="Arial"/>
              <a:ea typeface="Arial"/>
              <a:cs typeface="Arial"/>
              <a:sym typeface="Arial"/>
            </a:endParaRPr>
          </a:p>
          <a:p>
            <a:pPr lvl="0" marL="228600" indent="-228600" defTabSz="914400">
              <a:lnSpc>
                <a:spcPct val="90000"/>
              </a:lnSpc>
              <a:spcBef>
                <a:spcPts val="400"/>
              </a:spcBef>
              <a:defRPr sz="1800"/>
            </a:pPr>
            <a:r>
              <a:rPr sz="1200">
                <a:latin typeface="Arial"/>
                <a:ea typeface="Arial"/>
                <a:cs typeface="Arial"/>
                <a:sym typeface="Arial"/>
              </a:rPr>
              <a:t>Gli elementi essenziali della dieta mediterranea sono riassunti nei vari gradini della piramide.   </a:t>
            </a:r>
            <a:endParaRPr sz="12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lvl="0"/>
          </a:p>
        </p:txBody>
      </p:sp>
      <p:sp>
        <p:nvSpPr>
          <p:cNvPr id="410" name="Shape 410"/>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Bisogna, alla luce dell’elevatissima prevalenza della sindrome metabolica, educare già i nostri giovani ad una corretta alimentazione associata ad un adeguato esercizio fisico.</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lvl="0"/>
          </a:p>
        </p:txBody>
      </p:sp>
      <p:sp>
        <p:nvSpPr>
          <p:cNvPr id="566" name="Shape 566"/>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Negli Stati Uniti, 4 classi di farmaci sono responsabili di due terzi di tutte le ospedalizzazioni per eventi avversi da farmaci negli ultrasessantacinquenni. Insuline e iporali sono due delle prime 4.</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olo e sottotitolo">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lIns="0" tIns="0" rIns="0" bIns="0" anchor="b">
            <a:normAutofit fontScale="100000" lnSpcReduction="0"/>
          </a:bodyPr>
          <a:lstStyle>
            <a:lvl1pPr defTabSz="584200">
              <a:defRPr sz="8000">
                <a:latin typeface="+mn-lt"/>
                <a:ea typeface="+mn-ea"/>
                <a:cs typeface="+mn-cs"/>
                <a:sym typeface="Helvetica Light"/>
              </a:defRPr>
            </a:lvl1pPr>
          </a:lstStyle>
          <a:p>
            <a:pPr lvl="0">
              <a:defRPr sz="1800"/>
            </a:pPr>
            <a:r>
              <a:rPr sz="8000"/>
              <a:t>Titolo Testo</a:t>
            </a:r>
          </a:p>
        </p:txBody>
      </p:sp>
      <p:sp>
        <p:nvSpPr>
          <p:cNvPr id="7" name="Shape 7"/>
          <p:cNvSpPr/>
          <p:nvPr>
            <p:ph type="body" idx="1"/>
          </p:nvPr>
        </p:nvSpPr>
        <p:spPr>
          <a:xfrm>
            <a:off x="1270000" y="5029200"/>
            <a:ext cx="10464800" cy="1130300"/>
          </a:xfrm>
          <a:prstGeom prst="rect">
            <a:avLst/>
          </a:prstGeom>
        </p:spPr>
        <p:txBody>
          <a:bodyPr lIns="0" tIns="0" rIns="0" bIns="0">
            <a:normAutofit fontScale="100000" lnSpcReduction="0"/>
          </a:bodyPr>
          <a:lstStyle>
            <a:lvl1pPr marL="0" indent="0" algn="ctr" defTabSz="584200">
              <a:spcBef>
                <a:spcPts val="0"/>
              </a:spcBef>
              <a:buSzTx/>
              <a:buFontTx/>
              <a:buNone/>
              <a:defRPr sz="3200">
                <a:latin typeface="+mn-lt"/>
                <a:ea typeface="+mn-ea"/>
                <a:cs typeface="+mn-cs"/>
                <a:sym typeface="Helvetica Light"/>
              </a:defRPr>
            </a:lvl1pPr>
            <a:lvl2pPr marL="0" indent="228600" algn="ctr" defTabSz="584200">
              <a:spcBef>
                <a:spcPts val="0"/>
              </a:spcBef>
              <a:buSzTx/>
              <a:buFontTx/>
              <a:buNone/>
              <a:defRPr sz="3200">
                <a:latin typeface="+mn-lt"/>
                <a:ea typeface="+mn-ea"/>
                <a:cs typeface="+mn-cs"/>
                <a:sym typeface="Helvetica Light"/>
              </a:defRPr>
            </a:lvl2pPr>
            <a:lvl3pPr marL="0" indent="457200" algn="ctr" defTabSz="584200">
              <a:spcBef>
                <a:spcPts val="0"/>
              </a:spcBef>
              <a:buSzTx/>
              <a:buFontTx/>
              <a:buNone/>
              <a:defRPr sz="3200">
                <a:latin typeface="+mn-lt"/>
                <a:ea typeface="+mn-ea"/>
                <a:cs typeface="+mn-cs"/>
                <a:sym typeface="Helvetica Light"/>
              </a:defRPr>
            </a:lvl3pPr>
            <a:lvl4pPr marL="0" indent="685800" algn="ctr" defTabSz="584200">
              <a:spcBef>
                <a:spcPts val="0"/>
              </a:spcBef>
              <a:buSzTx/>
              <a:buFontTx/>
              <a:buNone/>
              <a:defRPr sz="3200">
                <a:latin typeface="+mn-lt"/>
                <a:ea typeface="+mn-ea"/>
                <a:cs typeface="+mn-cs"/>
                <a:sym typeface="Helvetica Light"/>
              </a:defRPr>
            </a:lvl4pPr>
            <a:lvl5pPr marL="0" indent="914400" algn="ctr" defTabSz="584200">
              <a:spcBef>
                <a:spcPts val="0"/>
              </a:spcBef>
              <a:buSzTx/>
              <a:buFontTx/>
              <a:buNone/>
              <a:defRPr sz="3200">
                <a:latin typeface="+mn-lt"/>
                <a:ea typeface="+mn-ea"/>
                <a:cs typeface="+mn-cs"/>
                <a:sym typeface="Helvetica Light"/>
              </a:defRPr>
            </a:lvl5pPr>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zion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F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u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bg>
      <p:bgPr>
        <a:solidFill>
          <a:srgbClr val="000000"/>
        </a:solidFill>
      </p:bgPr>
    </p:bg>
    <p:spTree>
      <p:nvGrpSpPr>
        <p:cNvPr id="1" name=""/>
        <p:cNvGrpSpPr/>
        <p:nvPr/>
      </p:nvGrpSpPr>
      <p:grpSpPr>
        <a:xfrm>
          <a:off x="0" y="0"/>
          <a:ext cx="0" cy="0"/>
          <a:chOff x="0" y="0"/>
          <a:chExt cx="0" cy="0"/>
        </a:xfrm>
      </p:grpSpPr>
      <p:sp>
        <p:nvSpPr>
          <p:cNvPr id="31" name="Shape 31"/>
          <p:cNvSpPr/>
          <p:nvPr>
            <p:ph type="title"/>
          </p:nvPr>
        </p:nvSpPr>
        <p:spPr>
          <a:xfrm>
            <a:off x="1270000" y="6718300"/>
            <a:ext cx="10464800" cy="1422400"/>
          </a:xfrm>
          <a:prstGeom prst="rect">
            <a:avLst/>
          </a:prstGeom>
        </p:spPr>
        <p:txBody>
          <a:bodyPr lIns="0" tIns="0" rIns="0" bIns="0">
            <a:normAutofit fontScale="100000" lnSpcReduction="0"/>
          </a:bodyPr>
          <a:lstStyle>
            <a:lvl1pPr defTabSz="584200">
              <a:defRPr sz="8000">
                <a:solidFill>
                  <a:srgbClr val="E8A433"/>
                </a:solidFill>
                <a:latin typeface="+mn-lt"/>
                <a:ea typeface="+mn-ea"/>
                <a:cs typeface="+mn-cs"/>
                <a:sym typeface="Helvetica Light"/>
              </a:defRPr>
            </a:lvl1pPr>
          </a:lstStyle>
          <a:p>
            <a:pPr lvl="0">
              <a:defRPr sz="1800">
                <a:solidFill>
                  <a:srgbClr val="000000"/>
                </a:solidFill>
              </a:defRPr>
            </a:pPr>
            <a:r>
              <a:rPr sz="8000">
                <a:solidFill>
                  <a:srgbClr val="E8A433"/>
                </a:solidFill>
              </a:rPr>
              <a:t>Titolo Testo</a:t>
            </a:r>
          </a:p>
        </p:txBody>
      </p:sp>
      <p:sp>
        <p:nvSpPr>
          <p:cNvPr id="32" name="Shape 32"/>
          <p:cNvSpPr/>
          <p:nvPr>
            <p:ph type="body" idx="1"/>
          </p:nvPr>
        </p:nvSpPr>
        <p:spPr>
          <a:xfrm>
            <a:off x="1270000" y="8191500"/>
            <a:ext cx="10464800" cy="1130300"/>
          </a:xfrm>
          <a:prstGeom prst="rect">
            <a:avLst/>
          </a:prstGeom>
        </p:spPr>
        <p:txBody>
          <a:bodyPr lIns="0" tIns="0" rIns="0" bIns="0">
            <a:normAutofit fontScale="100000" lnSpcReduction="0"/>
          </a:bodyPr>
          <a:lstStyle>
            <a:lvl1pPr marL="0" indent="0" algn="ctr" defTabSz="584200">
              <a:spcBef>
                <a:spcPts val="0"/>
              </a:spcBef>
              <a:buSzTx/>
              <a:buFontTx/>
              <a:buNone/>
              <a:defRPr sz="3200">
                <a:solidFill>
                  <a:srgbClr val="FFFFFF"/>
                </a:solidFill>
                <a:latin typeface="+mn-lt"/>
                <a:ea typeface="+mn-ea"/>
                <a:cs typeface="+mn-cs"/>
                <a:sym typeface="Helvetica Light"/>
              </a:defRPr>
            </a:lvl1pPr>
            <a:lvl2pPr marL="0" indent="228600" algn="ctr" defTabSz="584200">
              <a:spcBef>
                <a:spcPts val="0"/>
              </a:spcBef>
              <a:buSzTx/>
              <a:buFontTx/>
              <a:buNone/>
              <a:defRPr sz="3200">
                <a:solidFill>
                  <a:srgbClr val="FFFFFF"/>
                </a:solidFill>
                <a:latin typeface="+mn-lt"/>
                <a:ea typeface="+mn-ea"/>
                <a:cs typeface="+mn-cs"/>
                <a:sym typeface="Helvetica Light"/>
              </a:defRPr>
            </a:lvl2pPr>
            <a:lvl3pPr marL="0" indent="457200" algn="ctr" defTabSz="584200">
              <a:spcBef>
                <a:spcPts val="0"/>
              </a:spcBef>
              <a:buSzTx/>
              <a:buFontTx/>
              <a:buNone/>
              <a:defRPr sz="3200">
                <a:solidFill>
                  <a:srgbClr val="FFFFFF"/>
                </a:solidFill>
                <a:latin typeface="+mn-lt"/>
                <a:ea typeface="+mn-ea"/>
                <a:cs typeface="+mn-cs"/>
                <a:sym typeface="Helvetica Light"/>
              </a:defRPr>
            </a:lvl3pPr>
            <a:lvl4pPr marL="0" indent="685800" algn="ctr" defTabSz="584200">
              <a:spcBef>
                <a:spcPts val="0"/>
              </a:spcBef>
              <a:buSzTx/>
              <a:buFontTx/>
              <a:buNone/>
              <a:defRPr sz="3200">
                <a:solidFill>
                  <a:srgbClr val="FFFFFF"/>
                </a:solidFill>
                <a:latin typeface="+mn-lt"/>
                <a:ea typeface="+mn-ea"/>
                <a:cs typeface="+mn-cs"/>
                <a:sym typeface="Helvetica Light"/>
              </a:defRPr>
            </a:lvl4pPr>
            <a:lvl5pPr marL="0" indent="914400" algn="ctr" defTabSz="584200">
              <a:spcBef>
                <a:spcPts val="0"/>
              </a:spcBef>
              <a:buSzTx/>
              <a:buFontTx/>
              <a:buNone/>
              <a:defRPr sz="3200">
                <a:solidFill>
                  <a:srgbClr val="FFFFFF"/>
                </a:solidFill>
                <a:latin typeface="+mn-lt"/>
                <a:ea typeface="+mn-ea"/>
                <a:cs typeface="+mn-cs"/>
                <a:sym typeface="Helvetica Light"/>
              </a:defRPr>
            </a:lvl5pPr>
          </a:lstStyle>
          <a:p>
            <a:pPr lvl="0">
              <a:defRPr sz="1800">
                <a:solidFill>
                  <a:srgbClr val="000000"/>
                </a:solidFill>
              </a:defRPr>
            </a:pPr>
            <a:r>
              <a:rPr sz="3200">
                <a:solidFill>
                  <a:srgbClr val="FFFFFF"/>
                </a:solidFill>
              </a:rPr>
              <a:t>Corpo livello uno</a:t>
            </a:r>
            <a:endParaRPr sz="3200">
              <a:solidFill>
                <a:srgbClr val="FFFFFF"/>
              </a:solidFill>
            </a:endParaRPr>
          </a:p>
          <a:p>
            <a:pPr lvl="1">
              <a:defRPr sz="1800">
                <a:solidFill>
                  <a:srgbClr val="000000"/>
                </a:solidFill>
              </a:defRPr>
            </a:pPr>
            <a:r>
              <a:rPr sz="3200">
                <a:solidFill>
                  <a:srgbClr val="FFFFFF"/>
                </a:solidFill>
              </a:rPr>
              <a:t>Corpo livello due</a:t>
            </a:r>
            <a:endParaRPr sz="3200">
              <a:solidFill>
                <a:srgbClr val="FFFFFF"/>
              </a:solidFill>
            </a:endParaRPr>
          </a:p>
          <a:p>
            <a:pPr lvl="2">
              <a:defRPr sz="1800">
                <a:solidFill>
                  <a:srgbClr val="000000"/>
                </a:solidFill>
              </a:defRPr>
            </a:pPr>
            <a:r>
              <a:rPr sz="3200">
                <a:solidFill>
                  <a:srgbClr val="FFFFFF"/>
                </a:solidFill>
              </a:rPr>
              <a:t>Corpo livello tre</a:t>
            </a:r>
            <a:endParaRPr sz="3200">
              <a:solidFill>
                <a:srgbClr val="FFFFFF"/>
              </a:solidFill>
            </a:endParaRPr>
          </a:p>
          <a:p>
            <a:pPr lvl="3">
              <a:defRPr sz="1800">
                <a:solidFill>
                  <a:srgbClr val="000000"/>
                </a:solidFill>
              </a:defRPr>
            </a:pPr>
            <a:r>
              <a:rPr sz="3200">
                <a:solidFill>
                  <a:srgbClr val="FFFFFF"/>
                </a:solidFill>
              </a:rPr>
              <a:t>Corpo livello quattro</a:t>
            </a:r>
            <a:endParaRPr sz="3200">
              <a:solidFill>
                <a:srgbClr val="FFFFFF"/>
              </a:solidFill>
            </a:endParaRPr>
          </a:p>
          <a:p>
            <a:pPr lvl="4">
              <a:defRPr sz="1800">
                <a:solidFill>
                  <a:srgbClr val="000000"/>
                </a:solidFill>
              </a:defRPr>
            </a:pPr>
            <a:r>
              <a:rPr sz="3200">
                <a:solidFill>
                  <a:srgbClr val="FFFFFF"/>
                </a:solidFill>
              </a:rPr>
              <a:t>Livello 5</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Vuota">
    <p:spTree>
      <p:nvGrpSpPr>
        <p:cNvPr id="1" name=""/>
        <p:cNvGrpSpPr/>
        <p:nvPr/>
      </p:nvGrpSpPr>
      <p:grpSpPr>
        <a:xfrm>
          <a:off x="0" y="0"/>
          <a:ext cx="0" cy="0"/>
          <a:chOff x="0" y="0"/>
          <a:chExt cx="0" cy="0"/>
        </a:xfrm>
      </p:grpSpPr>
      <p:sp>
        <p:nvSpPr>
          <p:cNvPr id="34" name="Shape 3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3399"/>
            </a:gs>
            <a:gs pos="100000">
              <a:srgbClr val="0D0D28"/>
            </a:gs>
          </a:gsLst>
          <a:lin ang="16200000" scaled="0"/>
        </a:gradFill>
      </p:bgPr>
    </p:bg>
    <p:spTree>
      <p:nvGrpSpPr>
        <p:cNvPr id="1" name=""/>
        <p:cNvGrpSpPr/>
        <p:nvPr/>
      </p:nvGrpSpPr>
      <p:grpSpPr>
        <a:xfrm>
          <a:off x="0" y="0"/>
          <a:ext cx="0" cy="0"/>
          <a:chOff x="0" y="0"/>
          <a:chExt cx="0" cy="0"/>
        </a:xfrm>
      </p:grpSpPr>
      <p:sp>
        <p:nvSpPr>
          <p:cNvPr id="36" name="Shape 36"/>
          <p:cNvSpPr/>
          <p:nvPr>
            <p:ph type="sldNum" sz="quarter" idx="2"/>
          </p:nvPr>
        </p:nvSpPr>
        <p:spPr>
          <a:xfrm>
            <a:off x="9320106" y="8882097"/>
            <a:ext cx="3034455" cy="389271"/>
          </a:xfrm>
          <a:prstGeom prst="rect">
            <a:avLst/>
          </a:prstGeom>
        </p:spPr>
        <p:txBody>
          <a:bodyPr anchor="t"/>
          <a:lstStyle>
            <a:lvl1pPr>
              <a:defRPr sz="1800">
                <a:solidFill>
                  <a:srgbClr val="FFFFFF"/>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3399"/>
            </a:gs>
            <a:gs pos="100000">
              <a:srgbClr val="0D0D28"/>
            </a:gs>
          </a:gsLst>
          <a:lin ang="16200000" scaled="0"/>
        </a:gradFill>
      </p:bgPr>
    </p:bg>
    <p:spTree>
      <p:nvGrpSpPr>
        <p:cNvPr id="1" name=""/>
        <p:cNvGrpSpPr/>
        <p:nvPr/>
      </p:nvGrpSpPr>
      <p:grpSpPr>
        <a:xfrm>
          <a:off x="0" y="0"/>
          <a:ext cx="0" cy="0"/>
          <a:chOff x="0" y="0"/>
          <a:chExt cx="0" cy="0"/>
        </a:xfrm>
      </p:grpSpPr>
      <p:sp>
        <p:nvSpPr>
          <p:cNvPr id="38" name="Shape 38"/>
          <p:cNvSpPr/>
          <p:nvPr>
            <p:ph type="sldNum" sz="quarter" idx="2"/>
          </p:nvPr>
        </p:nvSpPr>
        <p:spPr>
          <a:xfrm>
            <a:off x="9320106" y="8882097"/>
            <a:ext cx="3034455" cy="389271"/>
          </a:xfrm>
          <a:prstGeom prst="rect">
            <a:avLst/>
          </a:prstGeom>
        </p:spPr>
        <p:txBody>
          <a:bodyPr anchor="t"/>
          <a:lstStyle>
            <a:lvl1pPr>
              <a:defRPr sz="1800">
                <a:solidFill>
                  <a:srgbClr val="FFFFFF"/>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3399"/>
            </a:gs>
            <a:gs pos="100000">
              <a:srgbClr val="0D0D28"/>
            </a:gs>
          </a:gsLst>
          <a:lin ang="16200000" scaled="0"/>
        </a:gradFill>
      </p:bgPr>
    </p:bg>
    <p:spTree>
      <p:nvGrpSpPr>
        <p:cNvPr id="1" name=""/>
        <p:cNvGrpSpPr/>
        <p:nvPr/>
      </p:nvGrpSpPr>
      <p:grpSpPr>
        <a:xfrm>
          <a:off x="0" y="0"/>
          <a:ext cx="0" cy="0"/>
          <a:chOff x="0" y="0"/>
          <a:chExt cx="0" cy="0"/>
        </a:xfrm>
      </p:grpSpPr>
      <p:sp>
        <p:nvSpPr>
          <p:cNvPr id="40" name="Shape 40"/>
          <p:cNvSpPr/>
          <p:nvPr>
            <p:ph type="sldNum" sz="quarter" idx="2"/>
          </p:nvPr>
        </p:nvSpPr>
        <p:spPr>
          <a:xfrm>
            <a:off x="9320106" y="8882097"/>
            <a:ext cx="3034455" cy="389271"/>
          </a:xfrm>
          <a:prstGeom prst="rect">
            <a:avLst/>
          </a:prstGeom>
        </p:spPr>
        <p:txBody>
          <a:bodyPr anchor="t"/>
          <a:lstStyle>
            <a:lvl1pPr>
              <a:defRPr sz="1800">
                <a:solidFill>
                  <a:srgbClr val="FFFFFF"/>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Vuota">
    <p:spTree>
      <p:nvGrpSpPr>
        <p:cNvPr id="1" name=""/>
        <p:cNvGrpSpPr/>
        <p:nvPr/>
      </p:nvGrpSpPr>
      <p:grpSpPr>
        <a:xfrm>
          <a:off x="0" y="0"/>
          <a:ext cx="0" cy="0"/>
          <a:chOff x="0" y="0"/>
          <a:chExt cx="0" cy="0"/>
        </a:xfrm>
      </p:grpSpPr>
      <p:sp>
        <p:nvSpPr>
          <p:cNvPr id="42" name="Shape 4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Vuota">
    <p:spTree>
      <p:nvGrpSpPr>
        <p:cNvPr id="1" name=""/>
        <p:cNvGrpSpPr/>
        <p:nvPr/>
      </p:nvGrpSpPr>
      <p:grpSpPr>
        <a:xfrm>
          <a:off x="0" y="0"/>
          <a:ext cx="0" cy="0"/>
          <a:chOff x="0" y="0"/>
          <a:chExt cx="0" cy="0"/>
        </a:xfrm>
      </p:grpSpPr>
      <p:sp>
        <p:nvSpPr>
          <p:cNvPr id="44" name="Shape 4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 Orizzontale">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lIns="0" tIns="0" rIns="0" bIns="0" anchor="b">
            <a:normAutofit fontScale="100000" lnSpcReduction="0"/>
          </a:bodyPr>
          <a:lstStyle>
            <a:lvl1pPr defTabSz="584200">
              <a:defRPr sz="8000">
                <a:latin typeface="+mn-lt"/>
                <a:ea typeface="+mn-ea"/>
                <a:cs typeface="+mn-cs"/>
                <a:sym typeface="Helvetica Light"/>
              </a:defRPr>
            </a:lvl1pPr>
          </a:lstStyle>
          <a:p>
            <a:pPr lvl="0">
              <a:defRPr sz="1800"/>
            </a:pPr>
            <a:r>
              <a:rPr sz="8000"/>
              <a:t>Titolo Testo</a:t>
            </a:r>
          </a:p>
        </p:txBody>
      </p:sp>
      <p:sp>
        <p:nvSpPr>
          <p:cNvPr id="10" name="Shape 10"/>
          <p:cNvSpPr/>
          <p:nvPr>
            <p:ph type="body" idx="1"/>
          </p:nvPr>
        </p:nvSpPr>
        <p:spPr>
          <a:xfrm>
            <a:off x="1270000" y="8191500"/>
            <a:ext cx="10464800" cy="1130300"/>
          </a:xfrm>
          <a:prstGeom prst="rect">
            <a:avLst/>
          </a:prstGeom>
        </p:spPr>
        <p:txBody>
          <a:bodyPr lIns="0" tIns="0" rIns="0" bIns="0">
            <a:normAutofit fontScale="100000" lnSpcReduction="0"/>
          </a:bodyPr>
          <a:lstStyle>
            <a:lvl1pPr marL="0" indent="0" algn="ctr" defTabSz="584200">
              <a:spcBef>
                <a:spcPts val="0"/>
              </a:spcBef>
              <a:buSzTx/>
              <a:buFontTx/>
              <a:buNone/>
              <a:defRPr sz="3200">
                <a:latin typeface="+mn-lt"/>
                <a:ea typeface="+mn-ea"/>
                <a:cs typeface="+mn-cs"/>
                <a:sym typeface="Helvetica Light"/>
              </a:defRPr>
            </a:lvl1pPr>
            <a:lvl2pPr marL="0" indent="228600" algn="ctr" defTabSz="584200">
              <a:spcBef>
                <a:spcPts val="0"/>
              </a:spcBef>
              <a:buSzTx/>
              <a:buFontTx/>
              <a:buNone/>
              <a:defRPr sz="3200">
                <a:latin typeface="+mn-lt"/>
                <a:ea typeface="+mn-ea"/>
                <a:cs typeface="+mn-cs"/>
                <a:sym typeface="Helvetica Light"/>
              </a:defRPr>
            </a:lvl2pPr>
            <a:lvl3pPr marL="0" indent="457200" algn="ctr" defTabSz="584200">
              <a:spcBef>
                <a:spcPts val="0"/>
              </a:spcBef>
              <a:buSzTx/>
              <a:buFontTx/>
              <a:buNone/>
              <a:defRPr sz="3200">
                <a:latin typeface="+mn-lt"/>
                <a:ea typeface="+mn-ea"/>
                <a:cs typeface="+mn-cs"/>
                <a:sym typeface="Helvetica Light"/>
              </a:defRPr>
            </a:lvl3pPr>
            <a:lvl4pPr marL="0" indent="685800" algn="ctr" defTabSz="584200">
              <a:spcBef>
                <a:spcPts val="0"/>
              </a:spcBef>
              <a:buSzTx/>
              <a:buFontTx/>
              <a:buNone/>
              <a:defRPr sz="3200">
                <a:latin typeface="+mn-lt"/>
                <a:ea typeface="+mn-ea"/>
                <a:cs typeface="+mn-cs"/>
                <a:sym typeface="Helvetica Light"/>
              </a:defRPr>
            </a:lvl4pPr>
            <a:lvl5pPr marL="0" indent="914400" algn="ctr" defTabSz="584200">
              <a:spcBef>
                <a:spcPts val="0"/>
              </a:spcBef>
              <a:buSzTx/>
              <a:buFontTx/>
              <a:buNone/>
              <a:defRPr sz="3200">
                <a:latin typeface="+mn-lt"/>
                <a:ea typeface="+mn-ea"/>
                <a:cs typeface="+mn-cs"/>
                <a:sym typeface="Helvetica Light"/>
              </a:defRPr>
            </a:lvl5pPr>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46" name="Shape 46"/>
          <p:cNvSpPr/>
          <p:nvPr>
            <p:ph type="sldNum" sz="quarter" idx="2"/>
          </p:nvPr>
        </p:nvSpPr>
        <p:spPr>
          <a:xfrm>
            <a:off x="9320107" y="8882098"/>
            <a:ext cx="3034454" cy="389270"/>
          </a:xfrm>
          <a:prstGeom prst="rect">
            <a:avLst/>
          </a:prstGeom>
        </p:spPr>
        <p:txBody>
          <a:bodyPr anchor="t"/>
          <a:lstStyle>
            <a:lvl1pPr>
              <a:defRPr sz="18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Layout personalizzato">
    <p:spTree>
      <p:nvGrpSpPr>
        <p:cNvPr id="1" name=""/>
        <p:cNvGrpSpPr/>
        <p:nvPr/>
      </p:nvGrpSpPr>
      <p:grpSpPr>
        <a:xfrm>
          <a:off x="0" y="0"/>
          <a:ext cx="0" cy="0"/>
          <a:chOff x="0" y="0"/>
          <a:chExt cx="0" cy="0"/>
        </a:xfrm>
      </p:grpSpPr>
      <p:sp>
        <p:nvSpPr>
          <p:cNvPr id="48" name="Shape 48"/>
          <p:cNvSpPr/>
          <p:nvPr>
            <p:ph type="title"/>
          </p:nvPr>
        </p:nvSpPr>
        <p:spPr>
          <a:xfrm>
            <a:off x="650239" y="130952"/>
            <a:ext cx="11704322" cy="2144888"/>
          </a:xfrm>
          <a:prstGeom prst="rect">
            <a:avLst/>
          </a:prstGeom>
        </p:spPr>
        <p:txBody>
          <a:bodyPr>
            <a:normAutofit fontScale="100000" lnSpcReduction="0"/>
          </a:bodyPr>
          <a:lstStyle>
            <a:lvl1pPr>
              <a:defRPr b="1" sz="3400"/>
            </a:lvl1pPr>
          </a:lstStyle>
          <a:p>
            <a:pPr lvl="0">
              <a:defRPr b="0" sz="1800"/>
            </a:pPr>
            <a:r>
              <a:rPr b="1" sz="3400"/>
              <a:t>Titolo Testo</a:t>
            </a:r>
          </a:p>
        </p:txBody>
      </p:sp>
      <p:sp>
        <p:nvSpPr>
          <p:cNvPr id="49" name="Shape 49"/>
          <p:cNvSpPr/>
          <p:nvPr>
            <p:ph type="sldNum" sz="quarter" idx="2"/>
          </p:nvPr>
        </p:nvSpPr>
        <p:spPr>
          <a:xfrm>
            <a:off x="9320107" y="9114112"/>
            <a:ext cx="3034454" cy="371349"/>
          </a:xfrm>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Vuoto">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52" name="Shape 52"/>
          <p:cNvSpPr/>
          <p:nvPr>
            <p:ph type="sldNum" sz="quarter" idx="2"/>
          </p:nvPr>
        </p:nvSpPr>
        <p:spPr>
          <a:xfrm>
            <a:off x="9320107" y="8882098"/>
            <a:ext cx="3034454" cy="389270"/>
          </a:xfrm>
          <a:prstGeom prst="rect">
            <a:avLst/>
          </a:prstGeom>
        </p:spPr>
        <p:txBody>
          <a:bodyPr anchor="t"/>
          <a:lstStyle>
            <a:lvl1pPr>
              <a:defRPr sz="18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236A"/>
        </a:solidFill>
      </p:bgPr>
    </p:bg>
    <p:spTree>
      <p:nvGrpSpPr>
        <p:cNvPr id="1" name=""/>
        <p:cNvGrpSpPr/>
        <p:nvPr/>
      </p:nvGrpSpPr>
      <p:grpSpPr>
        <a:xfrm>
          <a:off x="0" y="0"/>
          <a:ext cx="0" cy="0"/>
          <a:chOff x="0" y="0"/>
          <a:chExt cx="0" cy="0"/>
        </a:xfrm>
      </p:grpSpPr>
      <p:sp>
        <p:nvSpPr>
          <p:cNvPr id="54" name="Shape 54"/>
          <p:cNvSpPr/>
          <p:nvPr/>
        </p:nvSpPr>
        <p:spPr>
          <a:xfrm>
            <a:off x="-1" y="1767839"/>
            <a:ext cx="12591628" cy="1"/>
          </a:xfrm>
          <a:prstGeom prst="line">
            <a:avLst/>
          </a:prstGeom>
          <a:ln w="101600">
            <a:solidFill>
              <a:srgbClr val="FFFF00"/>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55" name="Shape 55"/>
          <p:cNvSpPr/>
          <p:nvPr>
            <p:ph type="sldNum" sz="quarter" idx="2"/>
          </p:nvPr>
        </p:nvSpPr>
        <p:spPr>
          <a:xfrm>
            <a:off x="12467857" y="9123680"/>
            <a:ext cx="340517" cy="327432"/>
          </a:xfrm>
          <a:prstGeom prst="rect">
            <a:avLst/>
          </a:prstGeom>
        </p:spPr>
        <p:txBody>
          <a:bodyPr wrap="none" anchor="t"/>
          <a:lstStyle>
            <a:lvl1pPr>
              <a:defRPr sz="1400">
                <a:solidFill>
                  <a:srgbClr val="FFFFFF"/>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333399"/>
            </a:gs>
            <a:gs pos="100000">
              <a:srgbClr val="0D0D28"/>
            </a:gs>
          </a:gsLst>
          <a:lin ang="16200000" scaled="0"/>
        </a:gradFill>
      </p:bgPr>
    </p:bg>
    <p:spTree>
      <p:nvGrpSpPr>
        <p:cNvPr id="1" name=""/>
        <p:cNvGrpSpPr/>
        <p:nvPr/>
      </p:nvGrpSpPr>
      <p:grpSpPr>
        <a:xfrm>
          <a:off x="0" y="0"/>
          <a:ext cx="0" cy="0"/>
          <a:chOff x="0" y="0"/>
          <a:chExt cx="0" cy="0"/>
        </a:xfrm>
      </p:grpSpPr>
      <p:sp>
        <p:nvSpPr>
          <p:cNvPr id="57" name="Shape 57"/>
          <p:cNvSpPr/>
          <p:nvPr>
            <p:ph type="sldNum" sz="quarter" idx="2"/>
          </p:nvPr>
        </p:nvSpPr>
        <p:spPr>
          <a:xfrm>
            <a:off x="9320106" y="8882097"/>
            <a:ext cx="3034455" cy="389271"/>
          </a:xfrm>
          <a:prstGeom prst="rect">
            <a:avLst/>
          </a:prstGeom>
        </p:spPr>
        <p:txBody>
          <a:bodyPr anchor="t"/>
          <a:lstStyle>
            <a:lvl1pPr>
              <a:defRPr sz="1800">
                <a:solidFill>
                  <a:srgbClr val="FFFFFF"/>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0">
    <p:bg>
      <p:bgPr>
        <a:solidFill>
          <a:srgbClr val="003454"/>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bg>
      <p:bgPr>
        <a:solidFill>
          <a:srgbClr val="000000"/>
        </a:solidFill>
      </p:bgPr>
    </p:bg>
    <p:spTree>
      <p:nvGrpSpPr>
        <p:cNvPr id="1" name=""/>
        <p:cNvGrpSpPr/>
        <p:nvPr/>
      </p:nvGrpSpPr>
      <p:grpSpPr>
        <a:xfrm>
          <a:off x="0" y="0"/>
          <a:ext cx="0" cy="0"/>
          <a:chOff x="0" y="0"/>
          <a:chExt cx="0" cy="0"/>
        </a:xfrm>
      </p:grpSpPr>
      <p:sp>
        <p:nvSpPr>
          <p:cNvPr id="61" name="Shape 61"/>
          <p:cNvSpPr/>
          <p:nvPr>
            <p:ph type="title"/>
          </p:nvPr>
        </p:nvSpPr>
        <p:spPr>
          <a:xfrm>
            <a:off x="952500" y="254000"/>
            <a:ext cx="11099800" cy="2159000"/>
          </a:xfrm>
          <a:prstGeom prst="rect">
            <a:avLst/>
          </a:prstGeom>
        </p:spPr>
        <p:txBody>
          <a:bodyPr lIns="0" tIns="0" rIns="0" bIns="0">
            <a:normAutofit fontScale="100000" lnSpcReduction="0"/>
          </a:bodyPr>
          <a:lstStyle>
            <a:lvl1pPr defTabSz="584200">
              <a:defRPr sz="8000">
                <a:solidFill>
                  <a:srgbClr val="E8A433"/>
                </a:solidFill>
                <a:latin typeface="+mn-lt"/>
                <a:ea typeface="+mn-ea"/>
                <a:cs typeface="+mn-cs"/>
                <a:sym typeface="Helvetica Light"/>
              </a:defRPr>
            </a:lvl1pPr>
          </a:lstStyle>
          <a:p>
            <a:pPr lvl="0">
              <a:defRPr sz="1800">
                <a:solidFill>
                  <a:srgbClr val="000000"/>
                </a:solidFill>
              </a:defRPr>
            </a:pPr>
            <a:r>
              <a:rPr sz="8000">
                <a:solidFill>
                  <a:srgbClr val="E8A433"/>
                </a:solidFill>
              </a:rPr>
              <a:t>Titolo Testo</a:t>
            </a:r>
          </a:p>
        </p:txBody>
      </p:sp>
      <p:sp>
        <p:nvSpPr>
          <p:cNvPr id="62" name="Shape 62"/>
          <p:cNvSpPr/>
          <p:nvPr>
            <p:ph type="body" idx="1"/>
          </p:nvPr>
        </p:nvSpPr>
        <p:spPr>
          <a:xfrm>
            <a:off x="952500" y="2590800"/>
            <a:ext cx="5334000" cy="6286500"/>
          </a:xfrm>
          <a:prstGeom prst="rect">
            <a:avLst/>
          </a:prstGeom>
        </p:spPr>
        <p:txBody>
          <a:bodyPr lIns="0" tIns="0" rIns="0" bIns="0" anchor="ctr">
            <a:normAutofit fontScale="100000" lnSpcReduction="0"/>
          </a:bodyPr>
          <a:lstStyle>
            <a:lvl1pPr marL="342900" indent="-342900" defTabSz="584200">
              <a:spcBef>
                <a:spcPts val="3200"/>
              </a:spcBef>
              <a:buSzPct val="75000"/>
              <a:buFontTx/>
              <a:defRPr sz="2800">
                <a:solidFill>
                  <a:srgbClr val="FFFFFF"/>
                </a:solidFill>
                <a:latin typeface="+mn-lt"/>
                <a:ea typeface="+mn-ea"/>
                <a:cs typeface="+mn-cs"/>
                <a:sym typeface="Helvetica Light"/>
              </a:defRPr>
            </a:lvl1pPr>
            <a:lvl2pPr marL="685800" indent="-342900" defTabSz="584200">
              <a:spcBef>
                <a:spcPts val="3200"/>
              </a:spcBef>
              <a:buSzPct val="75000"/>
              <a:buFontTx/>
              <a:buChar char="•"/>
              <a:defRPr sz="2800">
                <a:solidFill>
                  <a:srgbClr val="FFFFFF"/>
                </a:solidFill>
                <a:latin typeface="+mn-lt"/>
                <a:ea typeface="+mn-ea"/>
                <a:cs typeface="+mn-cs"/>
                <a:sym typeface="Helvetica Light"/>
              </a:defRPr>
            </a:lvl2pPr>
            <a:lvl3pPr marL="1231900" indent="-342900" defTabSz="584200">
              <a:spcBef>
                <a:spcPts val="3200"/>
              </a:spcBef>
              <a:buSzPct val="75000"/>
              <a:buFontTx/>
              <a:defRPr sz="2800">
                <a:solidFill>
                  <a:srgbClr val="FFFFFF"/>
                </a:solidFill>
                <a:latin typeface="+mn-lt"/>
                <a:ea typeface="+mn-ea"/>
                <a:cs typeface="+mn-cs"/>
                <a:sym typeface="Helvetica Light"/>
              </a:defRPr>
            </a:lvl3pPr>
            <a:lvl4pPr marL="1676400" indent="-342900" defTabSz="584200">
              <a:spcBef>
                <a:spcPts val="3200"/>
              </a:spcBef>
              <a:buSzPct val="75000"/>
              <a:buFontTx/>
              <a:buChar char="•"/>
              <a:defRPr sz="2800">
                <a:solidFill>
                  <a:srgbClr val="FFFFFF"/>
                </a:solidFill>
                <a:latin typeface="+mn-lt"/>
                <a:ea typeface="+mn-ea"/>
                <a:cs typeface="+mn-cs"/>
                <a:sym typeface="Helvetica Light"/>
              </a:defRPr>
            </a:lvl4pPr>
            <a:lvl5pPr marL="2120900" indent="-342900" defTabSz="584200">
              <a:spcBef>
                <a:spcPts val="3200"/>
              </a:spcBef>
              <a:buSzPct val="75000"/>
              <a:buFontTx/>
              <a:buChar char="•"/>
              <a:defRPr sz="2800">
                <a:solidFill>
                  <a:srgbClr val="FFFFFF"/>
                </a:solidFill>
                <a:latin typeface="+mn-lt"/>
                <a:ea typeface="+mn-ea"/>
                <a:cs typeface="+mn-cs"/>
                <a:sym typeface="Helvetica Light"/>
              </a:defRPr>
            </a:lvl5pPr>
          </a:lstStyle>
          <a:p>
            <a:pPr lvl="0">
              <a:defRPr sz="1800">
                <a:solidFill>
                  <a:srgbClr val="000000"/>
                </a:solidFill>
              </a:defRPr>
            </a:pPr>
            <a:r>
              <a:rPr sz="2800">
                <a:solidFill>
                  <a:srgbClr val="FFFFFF"/>
                </a:solidFill>
              </a:rPr>
              <a:t>Corpo livello uno</a:t>
            </a:r>
            <a:endParaRPr sz="2800">
              <a:solidFill>
                <a:srgbClr val="FFFFFF"/>
              </a:solidFill>
            </a:endParaRPr>
          </a:p>
          <a:p>
            <a:pPr lvl="1">
              <a:defRPr sz="1800">
                <a:solidFill>
                  <a:srgbClr val="000000"/>
                </a:solidFill>
              </a:defRPr>
            </a:pPr>
            <a:r>
              <a:rPr sz="2800">
                <a:solidFill>
                  <a:srgbClr val="FFFFFF"/>
                </a:solidFill>
              </a:rPr>
              <a:t>Corpo livello due</a:t>
            </a:r>
            <a:endParaRPr sz="2800">
              <a:solidFill>
                <a:srgbClr val="FFFFFF"/>
              </a:solidFill>
            </a:endParaRPr>
          </a:p>
          <a:p>
            <a:pPr lvl="2">
              <a:defRPr sz="1800">
                <a:solidFill>
                  <a:srgbClr val="000000"/>
                </a:solidFill>
              </a:defRPr>
            </a:pPr>
            <a:r>
              <a:rPr sz="2800">
                <a:solidFill>
                  <a:srgbClr val="FFFFFF"/>
                </a:solidFill>
              </a:rPr>
              <a:t>Corpo livello tre</a:t>
            </a:r>
            <a:endParaRPr sz="2800">
              <a:solidFill>
                <a:srgbClr val="FFFFFF"/>
              </a:solidFill>
            </a:endParaRPr>
          </a:p>
          <a:p>
            <a:pPr lvl="3">
              <a:defRPr sz="1800">
                <a:solidFill>
                  <a:srgbClr val="000000"/>
                </a:solidFill>
              </a:defRPr>
            </a:pPr>
            <a:r>
              <a:rPr sz="2800">
                <a:solidFill>
                  <a:srgbClr val="FFFFFF"/>
                </a:solidFill>
              </a:rPr>
              <a:t>Corpo livello quattro</a:t>
            </a:r>
            <a:endParaRPr sz="2800">
              <a:solidFill>
                <a:srgbClr val="FFFFFF"/>
              </a:solidFill>
            </a:endParaRPr>
          </a:p>
          <a:p>
            <a:pPr lvl="4">
              <a:defRPr sz="1800">
                <a:solidFill>
                  <a:srgbClr val="000000"/>
                </a:solidFill>
              </a:defRPr>
            </a:pPr>
            <a:r>
              <a:rPr sz="2800">
                <a:solidFill>
                  <a:srgbClr val="FFFFFF"/>
                </a:solidFill>
              </a:rPr>
              <a:t>Livello 5</a:t>
            </a:r>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Vuota">
    <p:spTree>
      <p:nvGrpSpPr>
        <p:cNvPr id="1" name=""/>
        <p:cNvGrpSpPr/>
        <p:nvPr/>
      </p:nvGrpSpPr>
      <p:grpSpPr>
        <a:xfrm>
          <a:off x="0" y="0"/>
          <a:ext cx="0" cy="0"/>
          <a:chOff x="0" y="0"/>
          <a:chExt cx="0" cy="0"/>
        </a:xfrm>
      </p:grpSpPr>
      <p:sp>
        <p:nvSpPr>
          <p:cNvPr id="64" name="Shape 6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olo - Centrato">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lIns="0" tIns="0" rIns="0" bIns="0">
            <a:normAutofit fontScale="100000" lnSpcReduction="0"/>
          </a:bodyPr>
          <a:lstStyle>
            <a:lvl1pPr defTabSz="584200">
              <a:defRPr sz="8000">
                <a:latin typeface="+mn-lt"/>
                <a:ea typeface="+mn-ea"/>
                <a:cs typeface="+mn-cs"/>
                <a:sym typeface="Helvetica Light"/>
              </a:defRPr>
            </a:lvl1pPr>
          </a:lstStyle>
          <a:p>
            <a:pPr lvl="0">
              <a:defRPr sz="1800"/>
            </a:pPr>
            <a:r>
              <a:rPr sz="8000"/>
              <a:t>Titolo Testo</a:t>
            </a:r>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Contenuto con didascalia">
    <p:spTree>
      <p:nvGrpSpPr>
        <p:cNvPr id="1" name=""/>
        <p:cNvGrpSpPr/>
        <p:nvPr/>
      </p:nvGrpSpPr>
      <p:grpSpPr>
        <a:xfrm>
          <a:off x="0" y="0"/>
          <a:ext cx="0" cy="0"/>
          <a:chOff x="0" y="0"/>
          <a:chExt cx="0" cy="0"/>
        </a:xfrm>
      </p:grpSpPr>
      <p:sp>
        <p:nvSpPr>
          <p:cNvPr id="66" name="Shape 66"/>
          <p:cNvSpPr/>
          <p:nvPr>
            <p:ph type="title"/>
          </p:nvPr>
        </p:nvSpPr>
        <p:spPr>
          <a:xfrm>
            <a:off x="650239" y="-1"/>
            <a:ext cx="4278491" cy="2041033"/>
          </a:xfrm>
          <a:prstGeom prst="rect">
            <a:avLst/>
          </a:prstGeom>
        </p:spPr>
        <p:txBody>
          <a:bodyPr anchor="b"/>
          <a:lstStyle>
            <a:lvl1pPr algn="l">
              <a:defRPr b="1" sz="2800"/>
            </a:lvl1pPr>
          </a:lstStyle>
          <a:p>
            <a:pPr lvl="0">
              <a:defRPr b="0" sz="1800"/>
            </a:pPr>
            <a:r>
              <a:rPr b="1" sz="2800"/>
              <a:t>Titolo Testo</a:t>
            </a:r>
          </a:p>
        </p:txBody>
      </p:sp>
      <p:sp>
        <p:nvSpPr>
          <p:cNvPr id="67" name="Shape 67"/>
          <p:cNvSpPr/>
          <p:nvPr>
            <p:ph type="body" idx="1"/>
          </p:nvPr>
        </p:nvSpPr>
        <p:spPr>
          <a:xfrm>
            <a:off x="5084515" y="388337"/>
            <a:ext cx="7270046" cy="9365264"/>
          </a:xfrm>
          <a:prstGeom prst="rect">
            <a:avLst/>
          </a:prstGeom>
        </p:spPr>
        <p:txBody>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68" name="Shape 6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olo e contenuto">
    <p:spTree>
      <p:nvGrpSpPr>
        <p:cNvPr id="1" name=""/>
        <p:cNvGrpSpPr/>
        <p:nvPr/>
      </p:nvGrpSpPr>
      <p:grpSpPr>
        <a:xfrm>
          <a:off x="0" y="0"/>
          <a:ext cx="0" cy="0"/>
          <a:chOff x="0" y="0"/>
          <a:chExt cx="0" cy="0"/>
        </a:xfrm>
      </p:grpSpPr>
      <p:sp>
        <p:nvSpPr>
          <p:cNvPr id="70" name="Shape 70"/>
          <p:cNvSpPr/>
          <p:nvPr>
            <p:ph type="title"/>
          </p:nvPr>
        </p:nvSpPr>
        <p:spPr>
          <a:prstGeom prst="rect">
            <a:avLst/>
          </a:prstGeom>
        </p:spPr>
        <p:txBody>
          <a:bodyPr/>
          <a:lstStyle/>
          <a:p>
            <a:pPr lvl="0">
              <a:defRPr sz="1800"/>
            </a:pPr>
            <a:r>
              <a:rPr sz="6200"/>
              <a:t>Titolo Testo</a:t>
            </a:r>
          </a:p>
        </p:txBody>
      </p:sp>
      <p:sp>
        <p:nvSpPr>
          <p:cNvPr id="71" name="Shape 71"/>
          <p:cNvSpPr/>
          <p:nvPr>
            <p:ph type="body" idx="1"/>
          </p:nvPr>
        </p:nvSpPr>
        <p:spPr>
          <a:prstGeom prst="rect">
            <a:avLst/>
          </a:prstGeom>
        </p:spPr>
        <p:txBody>
          <a:bodyPr/>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72" name="Shape 7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4" name="Shape 74"/>
          <p:cNvSpPr/>
          <p:nvPr>
            <p:ph type="sldNum" sz="quarter" idx="2"/>
          </p:nvPr>
        </p:nvSpPr>
        <p:spPr>
          <a:xfrm>
            <a:off x="9320107" y="9055897"/>
            <a:ext cx="3025423" cy="478749"/>
          </a:xfrm>
          <a:prstGeom prst="rect">
            <a:avLst/>
          </a:prstGeom>
        </p:spPr>
        <p:txBody>
          <a:bodyPr lIns="66559" tIns="66559" rIns="66559" bIns="66559"/>
          <a:lstStyle>
            <a:lvl1pPr algn="l" defTabSz="449262">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a:solidFill>
                  <a:srgbClr val="FFFFFF"/>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pic>
        <p:nvPicPr>
          <p:cNvPr id="76" name="image1.jpg" descr="Screen5"/>
          <p:cNvPicPr/>
          <p:nvPr/>
        </p:nvPicPr>
        <p:blipFill>
          <a:blip r:embed="rId2">
            <a:extLst/>
          </a:blip>
          <a:stretch>
            <a:fillRect/>
          </a:stretch>
        </p:blipFill>
        <p:spPr>
          <a:xfrm>
            <a:off x="-1" y="-1"/>
            <a:ext cx="13007060" cy="9719736"/>
          </a:xfrm>
          <a:prstGeom prst="rect">
            <a:avLst/>
          </a:prstGeom>
          <a:ln w="12700">
            <a:miter lim="400000"/>
          </a:ln>
        </p:spPr>
      </p:pic>
      <p:sp>
        <p:nvSpPr>
          <p:cNvPr id="77" name="Shape 77"/>
          <p:cNvSpPr/>
          <p:nvPr/>
        </p:nvSpPr>
        <p:spPr>
          <a:xfrm>
            <a:off x="335452" y="9010474"/>
            <a:ext cx="6806880" cy="5560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spcBef>
                <a:spcPts val="200"/>
              </a:spcBef>
              <a:defRPr sz="1800"/>
            </a:pPr>
            <a:r>
              <a:rPr sz="1400">
                <a:latin typeface="Arial"/>
                <a:ea typeface="Arial"/>
                <a:cs typeface="Arial"/>
                <a:sym typeface="Arial"/>
              </a:rPr>
              <a:t>guidelines.diabetes.ca  </a:t>
            </a:r>
            <a:r>
              <a:rPr sz="1400">
                <a:solidFill>
                  <a:srgbClr val="FF0000"/>
                </a:solidFill>
                <a:latin typeface="Arial"/>
                <a:ea typeface="Arial"/>
                <a:cs typeface="Arial"/>
                <a:sym typeface="Arial"/>
              </a:rPr>
              <a:t>|</a:t>
            </a:r>
            <a:r>
              <a:rPr sz="1400">
                <a:latin typeface="Arial"/>
                <a:ea typeface="Arial"/>
                <a:cs typeface="Arial"/>
                <a:sym typeface="Arial"/>
              </a:rPr>
              <a:t>  1-800-BANTING (226-8464)  </a:t>
            </a:r>
            <a:r>
              <a:rPr sz="1400">
                <a:solidFill>
                  <a:srgbClr val="FF0000"/>
                </a:solidFill>
                <a:latin typeface="Arial"/>
                <a:ea typeface="Arial"/>
                <a:cs typeface="Arial"/>
                <a:sym typeface="Arial"/>
              </a:rPr>
              <a:t>|</a:t>
            </a:r>
            <a:r>
              <a:rPr sz="1400">
                <a:latin typeface="Arial"/>
                <a:ea typeface="Arial"/>
                <a:cs typeface="Arial"/>
                <a:sym typeface="Arial"/>
              </a:rPr>
              <a:t> diabetes.ca</a:t>
            </a:r>
            <a:endParaRPr sz="3400">
              <a:latin typeface="Arial"/>
              <a:ea typeface="Arial"/>
              <a:cs typeface="Arial"/>
              <a:sym typeface="Arial"/>
            </a:endParaRPr>
          </a:p>
          <a:p>
            <a:pPr lvl="0" algn="l" defTabSz="914400">
              <a:spcBef>
                <a:spcPts val="200"/>
              </a:spcBef>
              <a:defRPr sz="1800"/>
            </a:pPr>
            <a:r>
              <a:rPr sz="1400">
                <a:solidFill>
                  <a:srgbClr val="808080"/>
                </a:solidFill>
                <a:latin typeface="Arial"/>
                <a:ea typeface="Arial"/>
                <a:cs typeface="Arial"/>
                <a:sym typeface="Arial"/>
              </a:rPr>
              <a:t>Copyright © 2013 Canadian Diabetes Association </a:t>
            </a:r>
          </a:p>
        </p:txBody>
      </p:sp>
      <p:sp>
        <p:nvSpPr>
          <p:cNvPr id="78" name="Shape 78"/>
          <p:cNvSpPr/>
          <p:nvPr>
            <p:ph type="title"/>
          </p:nvPr>
        </p:nvSpPr>
        <p:spPr>
          <a:xfrm>
            <a:off x="975359" y="866986"/>
            <a:ext cx="11054082" cy="1625601"/>
          </a:xfrm>
          <a:prstGeom prst="rect">
            <a:avLst/>
          </a:prstGeom>
        </p:spPr>
        <p:txBody>
          <a:bodyPr/>
          <a:lstStyle>
            <a:lvl1pPr algn="l">
              <a:defRPr b="1" sz="3800">
                <a:solidFill>
                  <a:srgbClr val="FF0000"/>
                </a:solidFill>
                <a:latin typeface="Arial"/>
                <a:ea typeface="Arial"/>
                <a:cs typeface="Arial"/>
                <a:sym typeface="Arial"/>
              </a:defRPr>
            </a:lvl1pPr>
          </a:lstStyle>
          <a:p>
            <a:pPr lvl="0">
              <a:defRPr b="0" sz="1800">
                <a:solidFill>
                  <a:srgbClr val="000000"/>
                </a:solidFill>
              </a:defRPr>
            </a:pPr>
            <a:r>
              <a:rPr b="1" sz="3800">
                <a:solidFill>
                  <a:srgbClr val="FF0000"/>
                </a:solidFill>
              </a:rPr>
              <a:t>Titolo Testo</a:t>
            </a:r>
          </a:p>
        </p:txBody>
      </p:sp>
      <p:sp>
        <p:nvSpPr>
          <p:cNvPr id="79" name="Shape 79"/>
          <p:cNvSpPr/>
          <p:nvPr>
            <p:ph type="body" idx="1"/>
          </p:nvPr>
        </p:nvSpPr>
        <p:spPr>
          <a:xfrm>
            <a:off x="1408853" y="2492586"/>
            <a:ext cx="11054081" cy="7261014"/>
          </a:xfrm>
          <a:prstGeom prst="rect">
            <a:avLst/>
          </a:prstGeom>
        </p:spPr>
        <p:txBody>
          <a:bodyPr/>
          <a:lstStyle>
            <a:lvl1pPr marL="485775" indent="-485775">
              <a:spcBef>
                <a:spcPts val="500"/>
              </a:spcBef>
              <a:buClr>
                <a:srgbClr val="FF0000"/>
              </a:buClr>
              <a:buSzPct val="80000"/>
              <a:buFontTx/>
              <a:defRPr sz="3400">
                <a:latin typeface="Arial"/>
                <a:ea typeface="Arial"/>
                <a:cs typeface="Arial"/>
                <a:sym typeface="Arial"/>
              </a:defRPr>
            </a:lvl1pPr>
            <a:lvl2pPr marL="942975" indent="-485775">
              <a:spcBef>
                <a:spcPts val="500"/>
              </a:spcBef>
              <a:buClr>
                <a:srgbClr val="FF0000"/>
              </a:buClr>
              <a:buSzPct val="80000"/>
              <a:buFontTx/>
              <a:defRPr sz="3400">
                <a:latin typeface="Arial"/>
                <a:ea typeface="Arial"/>
                <a:cs typeface="Arial"/>
                <a:sym typeface="Arial"/>
              </a:defRPr>
            </a:lvl2pPr>
            <a:lvl3pPr marL="1245869" indent="-388619">
              <a:spcBef>
                <a:spcPts val="500"/>
              </a:spcBef>
              <a:buClr>
                <a:srgbClr val="FF0000"/>
              </a:buClr>
              <a:buSzPct val="80000"/>
              <a:buFontTx/>
              <a:defRPr sz="3400">
                <a:latin typeface="Arial"/>
                <a:ea typeface="Arial"/>
                <a:cs typeface="Arial"/>
                <a:sym typeface="Arial"/>
              </a:defRPr>
            </a:lvl3pPr>
            <a:lvl4pPr marL="1588769" indent="-388619">
              <a:spcBef>
                <a:spcPts val="500"/>
              </a:spcBef>
              <a:buClr>
                <a:srgbClr val="FF0000"/>
              </a:buClr>
              <a:buSzPct val="80000"/>
              <a:buFontTx/>
              <a:defRPr sz="3400">
                <a:latin typeface="Arial"/>
                <a:ea typeface="Arial"/>
                <a:cs typeface="Arial"/>
                <a:sym typeface="Arial"/>
              </a:defRPr>
            </a:lvl4pPr>
            <a:lvl5pPr marL="1931670" indent="-388620">
              <a:spcBef>
                <a:spcPts val="500"/>
              </a:spcBef>
              <a:buClr>
                <a:srgbClr val="FF0000"/>
              </a:buClr>
              <a:buSzPct val="80000"/>
              <a:buFontTx/>
              <a:defRPr sz="3400">
                <a:latin typeface="Arial"/>
                <a:ea typeface="Arial"/>
                <a:cs typeface="Arial"/>
                <a:sym typeface="Arial"/>
              </a:defRPr>
            </a:lvl5pPr>
          </a:lstStyle>
          <a:p>
            <a:pPr lvl="0">
              <a:defRPr sz="1800"/>
            </a:pPr>
            <a:r>
              <a:rPr sz="3400"/>
              <a:t>Corpo livello uno</a:t>
            </a:r>
            <a:endParaRPr sz="3400"/>
          </a:p>
          <a:p>
            <a:pPr lvl="1">
              <a:defRPr sz="1800"/>
            </a:pPr>
            <a:r>
              <a:rPr sz="3400"/>
              <a:t>Corpo livello due</a:t>
            </a:r>
            <a:endParaRPr sz="3400"/>
          </a:p>
          <a:p>
            <a:pPr lvl="2">
              <a:defRPr sz="1800"/>
            </a:pPr>
            <a:r>
              <a:rPr sz="3400"/>
              <a:t>Corpo livello tre</a:t>
            </a:r>
            <a:endParaRPr sz="3400"/>
          </a:p>
          <a:p>
            <a:pPr lvl="3">
              <a:defRPr sz="1800"/>
            </a:pPr>
            <a:r>
              <a:rPr sz="3400"/>
              <a:t>Corpo livello quattro</a:t>
            </a:r>
            <a:endParaRPr sz="3400"/>
          </a:p>
          <a:p>
            <a:pPr lvl="4">
              <a:defRPr sz="1800"/>
            </a:pPr>
            <a:r>
              <a:rPr sz="3400"/>
              <a:t>Livello 5</a:t>
            </a:r>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pic>
        <p:nvPicPr>
          <p:cNvPr id="81" name="image1.jpg" descr="Screen5"/>
          <p:cNvPicPr/>
          <p:nvPr/>
        </p:nvPicPr>
        <p:blipFill>
          <a:blip r:embed="rId2">
            <a:extLst/>
          </a:blip>
          <a:stretch>
            <a:fillRect/>
          </a:stretch>
        </p:blipFill>
        <p:spPr>
          <a:xfrm>
            <a:off x="-1" y="-1"/>
            <a:ext cx="13007060" cy="9719736"/>
          </a:xfrm>
          <a:prstGeom prst="rect">
            <a:avLst/>
          </a:prstGeom>
          <a:ln w="12700">
            <a:miter lim="400000"/>
          </a:ln>
        </p:spPr>
      </p:pic>
      <p:sp>
        <p:nvSpPr>
          <p:cNvPr id="82" name="Shape 82"/>
          <p:cNvSpPr/>
          <p:nvPr/>
        </p:nvSpPr>
        <p:spPr>
          <a:xfrm>
            <a:off x="335452" y="9010474"/>
            <a:ext cx="6806880" cy="55603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spcBef>
                <a:spcPts val="200"/>
              </a:spcBef>
              <a:defRPr sz="1800"/>
            </a:pPr>
            <a:r>
              <a:rPr sz="1400">
                <a:latin typeface="Arial"/>
                <a:ea typeface="Arial"/>
                <a:cs typeface="Arial"/>
                <a:sym typeface="Arial"/>
              </a:rPr>
              <a:t>guidelines.diabetes.ca  </a:t>
            </a:r>
            <a:r>
              <a:rPr sz="1400">
                <a:solidFill>
                  <a:srgbClr val="FF0000"/>
                </a:solidFill>
                <a:latin typeface="Arial"/>
                <a:ea typeface="Arial"/>
                <a:cs typeface="Arial"/>
                <a:sym typeface="Arial"/>
              </a:rPr>
              <a:t>|</a:t>
            </a:r>
            <a:r>
              <a:rPr sz="1400">
                <a:latin typeface="Arial"/>
                <a:ea typeface="Arial"/>
                <a:cs typeface="Arial"/>
                <a:sym typeface="Arial"/>
              </a:rPr>
              <a:t>  1-800-BANTING (226-8464)  </a:t>
            </a:r>
            <a:r>
              <a:rPr sz="1400">
                <a:solidFill>
                  <a:srgbClr val="FF0000"/>
                </a:solidFill>
                <a:latin typeface="Arial"/>
                <a:ea typeface="Arial"/>
                <a:cs typeface="Arial"/>
                <a:sym typeface="Arial"/>
              </a:rPr>
              <a:t>|</a:t>
            </a:r>
            <a:r>
              <a:rPr sz="1400">
                <a:latin typeface="Arial"/>
                <a:ea typeface="Arial"/>
                <a:cs typeface="Arial"/>
                <a:sym typeface="Arial"/>
              </a:rPr>
              <a:t> diabetes.ca</a:t>
            </a:r>
            <a:endParaRPr sz="3400">
              <a:latin typeface="Arial"/>
              <a:ea typeface="Arial"/>
              <a:cs typeface="Arial"/>
              <a:sym typeface="Arial"/>
            </a:endParaRPr>
          </a:p>
          <a:p>
            <a:pPr lvl="0" algn="l" defTabSz="914400">
              <a:spcBef>
                <a:spcPts val="200"/>
              </a:spcBef>
              <a:defRPr sz="1800"/>
            </a:pPr>
            <a:r>
              <a:rPr sz="1400">
                <a:solidFill>
                  <a:srgbClr val="808080"/>
                </a:solidFill>
                <a:latin typeface="Arial"/>
                <a:ea typeface="Arial"/>
                <a:cs typeface="Arial"/>
                <a:sym typeface="Arial"/>
              </a:rPr>
              <a:t>Copyright © 2013 Canadian Diabetes Association </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Foto - Verticale">
    <p:spTree>
      <p:nvGrpSpPr>
        <p:cNvPr id="1" name=""/>
        <p:cNvGrpSpPr/>
        <p:nvPr/>
      </p:nvGrpSpPr>
      <p:grpSpPr>
        <a:xfrm>
          <a:off x="0" y="0"/>
          <a:ext cx="0" cy="0"/>
          <a:chOff x="0" y="0"/>
          <a:chExt cx="0" cy="0"/>
        </a:xfrm>
      </p:grpSpPr>
      <p:sp>
        <p:nvSpPr>
          <p:cNvPr id="14" name="Shape 14"/>
          <p:cNvSpPr/>
          <p:nvPr>
            <p:ph type="title"/>
          </p:nvPr>
        </p:nvSpPr>
        <p:spPr>
          <a:xfrm>
            <a:off x="952500" y="635000"/>
            <a:ext cx="5334000" cy="3987800"/>
          </a:xfrm>
          <a:prstGeom prst="rect">
            <a:avLst/>
          </a:prstGeom>
        </p:spPr>
        <p:txBody>
          <a:bodyPr lIns="0" tIns="0" rIns="0" bIns="0" anchor="b">
            <a:normAutofit fontScale="100000" lnSpcReduction="0"/>
          </a:bodyPr>
          <a:lstStyle>
            <a:lvl1pPr defTabSz="584200">
              <a:defRPr sz="6000">
                <a:latin typeface="+mn-lt"/>
                <a:ea typeface="+mn-ea"/>
                <a:cs typeface="+mn-cs"/>
                <a:sym typeface="Helvetica Light"/>
              </a:defRPr>
            </a:lvl1pPr>
          </a:lstStyle>
          <a:p>
            <a:pPr lvl="0">
              <a:defRPr sz="1800"/>
            </a:pPr>
            <a:r>
              <a:rPr sz="6000"/>
              <a:t>Titolo Testo</a:t>
            </a:r>
          </a:p>
        </p:txBody>
      </p:sp>
      <p:sp>
        <p:nvSpPr>
          <p:cNvPr id="15" name="Shape 15"/>
          <p:cNvSpPr/>
          <p:nvPr>
            <p:ph type="body" idx="1"/>
          </p:nvPr>
        </p:nvSpPr>
        <p:spPr>
          <a:xfrm>
            <a:off x="952500" y="4762500"/>
            <a:ext cx="5334000" cy="4102100"/>
          </a:xfrm>
          <a:prstGeom prst="rect">
            <a:avLst/>
          </a:prstGeom>
        </p:spPr>
        <p:txBody>
          <a:bodyPr lIns="0" tIns="0" rIns="0" bIns="0">
            <a:normAutofit fontScale="100000" lnSpcReduction="0"/>
          </a:bodyPr>
          <a:lstStyle>
            <a:lvl1pPr marL="0" indent="0" algn="ctr" defTabSz="584200">
              <a:spcBef>
                <a:spcPts val="0"/>
              </a:spcBef>
              <a:buSzTx/>
              <a:buFontTx/>
              <a:buNone/>
              <a:defRPr sz="3200">
                <a:latin typeface="+mn-lt"/>
                <a:ea typeface="+mn-ea"/>
                <a:cs typeface="+mn-cs"/>
                <a:sym typeface="Helvetica Light"/>
              </a:defRPr>
            </a:lvl1pPr>
            <a:lvl2pPr marL="0" indent="228600" algn="ctr" defTabSz="584200">
              <a:spcBef>
                <a:spcPts val="0"/>
              </a:spcBef>
              <a:buSzTx/>
              <a:buFontTx/>
              <a:buNone/>
              <a:defRPr sz="3200">
                <a:latin typeface="+mn-lt"/>
                <a:ea typeface="+mn-ea"/>
                <a:cs typeface="+mn-cs"/>
                <a:sym typeface="Helvetica Light"/>
              </a:defRPr>
            </a:lvl2pPr>
            <a:lvl3pPr marL="0" indent="457200" algn="ctr" defTabSz="584200">
              <a:spcBef>
                <a:spcPts val="0"/>
              </a:spcBef>
              <a:buSzTx/>
              <a:buFontTx/>
              <a:buNone/>
              <a:defRPr sz="3200">
                <a:latin typeface="+mn-lt"/>
                <a:ea typeface="+mn-ea"/>
                <a:cs typeface="+mn-cs"/>
                <a:sym typeface="Helvetica Light"/>
              </a:defRPr>
            </a:lvl3pPr>
            <a:lvl4pPr marL="0" indent="685800" algn="ctr" defTabSz="584200">
              <a:spcBef>
                <a:spcPts val="0"/>
              </a:spcBef>
              <a:buSzTx/>
              <a:buFontTx/>
              <a:buNone/>
              <a:defRPr sz="3200">
                <a:latin typeface="+mn-lt"/>
                <a:ea typeface="+mn-ea"/>
                <a:cs typeface="+mn-cs"/>
                <a:sym typeface="Helvetica Light"/>
              </a:defRPr>
            </a:lvl4pPr>
            <a:lvl5pPr marL="0" indent="914400" algn="ctr" defTabSz="584200">
              <a:spcBef>
                <a:spcPts val="0"/>
              </a:spcBef>
              <a:buSzTx/>
              <a:buFontTx/>
              <a:buNone/>
              <a:defRPr sz="3200">
                <a:latin typeface="+mn-lt"/>
                <a:ea typeface="+mn-ea"/>
                <a:cs typeface="+mn-cs"/>
                <a:sym typeface="Helvetica Light"/>
              </a:defRPr>
            </a:lvl5pPr>
          </a:lstStyle>
          <a:p>
            <a:pPr lvl="0">
              <a:defRPr sz="1800"/>
            </a:pPr>
            <a:r>
              <a:rPr sz="3200"/>
              <a:t>Corpo livello uno</a:t>
            </a:r>
            <a:endParaRPr sz="3200"/>
          </a:p>
          <a:p>
            <a:pPr lvl="1">
              <a:defRPr sz="1800"/>
            </a:pPr>
            <a:r>
              <a:rPr sz="3200"/>
              <a:t>Corpo livello due</a:t>
            </a:r>
            <a:endParaRPr sz="3200"/>
          </a:p>
          <a:p>
            <a:pPr lvl="2">
              <a:defRPr sz="1800"/>
            </a:pPr>
            <a:r>
              <a:rPr sz="3200"/>
              <a:t>Corpo livello tre</a:t>
            </a:r>
            <a:endParaRPr sz="3200"/>
          </a:p>
          <a:p>
            <a:pPr lvl="3">
              <a:defRPr sz="1800"/>
            </a:pPr>
            <a:r>
              <a:rPr sz="3200"/>
              <a:t>Corpo livello quattro</a:t>
            </a:r>
            <a:endParaRPr sz="3200"/>
          </a:p>
          <a:p>
            <a:pPr lvl="4">
              <a:defRPr sz="1800"/>
            </a:pPr>
            <a:r>
              <a:rPr sz="3200"/>
              <a:t>Livello 5</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olo - In alto">
    <p:spTree>
      <p:nvGrpSpPr>
        <p:cNvPr id="1" name=""/>
        <p:cNvGrpSpPr/>
        <p:nvPr/>
      </p:nvGrpSpPr>
      <p:grpSpPr>
        <a:xfrm>
          <a:off x="0" y="0"/>
          <a:ext cx="0" cy="0"/>
          <a:chOff x="0" y="0"/>
          <a:chExt cx="0" cy="0"/>
        </a:xfrm>
      </p:grpSpPr>
      <p:sp>
        <p:nvSpPr>
          <p:cNvPr id="17" name="Shape 17"/>
          <p:cNvSpPr/>
          <p:nvPr>
            <p:ph type="title"/>
          </p:nvPr>
        </p:nvSpPr>
        <p:spPr>
          <a:xfrm>
            <a:off x="952500" y="444500"/>
            <a:ext cx="11099800" cy="2159000"/>
          </a:xfrm>
          <a:prstGeom prst="rect">
            <a:avLst/>
          </a:prstGeom>
        </p:spPr>
        <p:txBody>
          <a:bodyPr lIns="0" tIns="0" rIns="0" bIns="0">
            <a:normAutofit fontScale="100000" lnSpcReduction="0"/>
          </a:bodyPr>
          <a:lstStyle>
            <a:lvl1pPr defTabSz="584200">
              <a:defRPr sz="8000">
                <a:latin typeface="+mn-lt"/>
                <a:ea typeface="+mn-ea"/>
                <a:cs typeface="+mn-cs"/>
                <a:sym typeface="Helvetica Light"/>
              </a:defRPr>
            </a:lvl1pPr>
          </a:lstStyle>
          <a:p>
            <a:pPr lvl="0">
              <a:defRPr sz="1800"/>
            </a:pPr>
            <a:r>
              <a:rPr sz="8000"/>
              <a:t>Titolo Testo</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olo e punti elenco">
    <p:spTree>
      <p:nvGrpSpPr>
        <p:cNvPr id="1" name=""/>
        <p:cNvGrpSpPr/>
        <p:nvPr/>
      </p:nvGrpSpPr>
      <p:grpSpPr>
        <a:xfrm>
          <a:off x="0" y="0"/>
          <a:ext cx="0" cy="0"/>
          <a:chOff x="0" y="0"/>
          <a:chExt cx="0" cy="0"/>
        </a:xfrm>
      </p:grpSpPr>
      <p:sp>
        <p:nvSpPr>
          <p:cNvPr id="19" name="Shape 19"/>
          <p:cNvSpPr/>
          <p:nvPr>
            <p:ph type="title"/>
          </p:nvPr>
        </p:nvSpPr>
        <p:spPr>
          <a:xfrm>
            <a:off x="952500" y="444500"/>
            <a:ext cx="11099800" cy="2159000"/>
          </a:xfrm>
          <a:prstGeom prst="rect">
            <a:avLst/>
          </a:prstGeom>
        </p:spPr>
        <p:txBody>
          <a:bodyPr lIns="0" tIns="0" rIns="0" bIns="0">
            <a:normAutofit fontScale="100000" lnSpcReduction="0"/>
          </a:bodyPr>
          <a:lstStyle>
            <a:lvl1pPr defTabSz="584200">
              <a:defRPr sz="8000">
                <a:latin typeface="+mn-lt"/>
                <a:ea typeface="+mn-ea"/>
                <a:cs typeface="+mn-cs"/>
                <a:sym typeface="Helvetica Light"/>
              </a:defRPr>
            </a:lvl1pPr>
          </a:lstStyle>
          <a:p>
            <a:pPr lvl="0">
              <a:defRPr sz="1800"/>
            </a:pPr>
            <a:r>
              <a:rPr sz="8000"/>
              <a:t>Titolo Testo</a:t>
            </a:r>
          </a:p>
        </p:txBody>
      </p:sp>
      <p:sp>
        <p:nvSpPr>
          <p:cNvPr id="20" name="Shape 20"/>
          <p:cNvSpPr/>
          <p:nvPr>
            <p:ph type="body" idx="1"/>
          </p:nvPr>
        </p:nvSpPr>
        <p:spPr>
          <a:xfrm>
            <a:off x="952500" y="2603500"/>
            <a:ext cx="11099800" cy="6286500"/>
          </a:xfrm>
          <a:prstGeom prst="rect">
            <a:avLst/>
          </a:prstGeom>
        </p:spPr>
        <p:txBody>
          <a:bodyPr lIns="0" tIns="0" rIns="0" bIns="0" anchor="ctr">
            <a:normAutofit fontScale="100000" lnSpcReduction="0"/>
          </a:bodyPr>
          <a:lstStyle>
            <a:lvl1pPr marL="444500" indent="-444500" defTabSz="584200">
              <a:spcBef>
                <a:spcPts val="4200"/>
              </a:spcBef>
              <a:buSzPct val="75000"/>
              <a:buFontTx/>
              <a:defRPr sz="3600">
                <a:latin typeface="+mn-lt"/>
                <a:ea typeface="+mn-ea"/>
                <a:cs typeface="+mn-cs"/>
                <a:sym typeface="Helvetica Light"/>
              </a:defRPr>
            </a:lvl1pPr>
            <a:lvl2pPr marL="889000" indent="-444500" defTabSz="584200">
              <a:spcBef>
                <a:spcPts val="4200"/>
              </a:spcBef>
              <a:buSzPct val="75000"/>
              <a:buFontTx/>
              <a:buChar char="•"/>
              <a:defRPr sz="3600">
                <a:latin typeface="+mn-lt"/>
                <a:ea typeface="+mn-ea"/>
                <a:cs typeface="+mn-cs"/>
                <a:sym typeface="Helvetica Light"/>
              </a:defRPr>
            </a:lvl2pPr>
            <a:lvl3pPr indent="-444500" defTabSz="584200">
              <a:spcBef>
                <a:spcPts val="4200"/>
              </a:spcBef>
              <a:buSzPct val="75000"/>
              <a:buFontTx/>
              <a:defRPr sz="3600">
                <a:latin typeface="+mn-lt"/>
                <a:ea typeface="+mn-ea"/>
                <a:cs typeface="+mn-cs"/>
                <a:sym typeface="Helvetica Light"/>
              </a:defRPr>
            </a:lvl3pPr>
            <a:lvl4pPr marL="1778000" indent="-444500" defTabSz="584200">
              <a:spcBef>
                <a:spcPts val="4200"/>
              </a:spcBef>
              <a:buSzPct val="75000"/>
              <a:buFontTx/>
              <a:buChar char="•"/>
              <a:defRPr sz="3600">
                <a:latin typeface="+mn-lt"/>
                <a:ea typeface="+mn-ea"/>
                <a:cs typeface="+mn-cs"/>
                <a:sym typeface="Helvetica Light"/>
              </a:defRPr>
            </a:lvl4pPr>
            <a:lvl5pPr marL="2222500" indent="-444500" defTabSz="584200">
              <a:spcBef>
                <a:spcPts val="4200"/>
              </a:spcBef>
              <a:buSzPct val="75000"/>
              <a:buFontTx/>
              <a:buChar char="•"/>
              <a:defRPr sz="3600">
                <a:latin typeface="+mn-lt"/>
                <a:ea typeface="+mn-ea"/>
                <a:cs typeface="+mn-cs"/>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olo, punti elenco e foto">
    <p:spTree>
      <p:nvGrpSpPr>
        <p:cNvPr id="1" name=""/>
        <p:cNvGrpSpPr/>
        <p:nvPr/>
      </p:nvGrpSpPr>
      <p:grpSpPr>
        <a:xfrm>
          <a:off x="0" y="0"/>
          <a:ext cx="0" cy="0"/>
          <a:chOff x="0" y="0"/>
          <a:chExt cx="0" cy="0"/>
        </a:xfrm>
      </p:grpSpPr>
      <p:sp>
        <p:nvSpPr>
          <p:cNvPr id="22" name="Shape 22"/>
          <p:cNvSpPr/>
          <p:nvPr>
            <p:ph type="title"/>
          </p:nvPr>
        </p:nvSpPr>
        <p:spPr>
          <a:xfrm>
            <a:off x="952500" y="444500"/>
            <a:ext cx="11099800" cy="2159000"/>
          </a:xfrm>
          <a:prstGeom prst="rect">
            <a:avLst/>
          </a:prstGeom>
        </p:spPr>
        <p:txBody>
          <a:bodyPr lIns="0" tIns="0" rIns="0" bIns="0">
            <a:normAutofit fontScale="100000" lnSpcReduction="0"/>
          </a:bodyPr>
          <a:lstStyle>
            <a:lvl1pPr defTabSz="584200">
              <a:defRPr sz="8000">
                <a:latin typeface="+mn-lt"/>
                <a:ea typeface="+mn-ea"/>
                <a:cs typeface="+mn-cs"/>
                <a:sym typeface="Helvetica Light"/>
              </a:defRPr>
            </a:lvl1pPr>
          </a:lstStyle>
          <a:p>
            <a:pPr lvl="0">
              <a:defRPr sz="1800"/>
            </a:pPr>
            <a:r>
              <a:rPr sz="8000"/>
              <a:t>Titolo Testo</a:t>
            </a:r>
          </a:p>
        </p:txBody>
      </p:sp>
      <p:sp>
        <p:nvSpPr>
          <p:cNvPr id="23" name="Shape 23"/>
          <p:cNvSpPr/>
          <p:nvPr>
            <p:ph type="body" idx="1"/>
          </p:nvPr>
        </p:nvSpPr>
        <p:spPr>
          <a:xfrm>
            <a:off x="952500" y="2603500"/>
            <a:ext cx="5334000" cy="6286500"/>
          </a:xfrm>
          <a:prstGeom prst="rect">
            <a:avLst/>
          </a:prstGeom>
        </p:spPr>
        <p:txBody>
          <a:bodyPr lIns="0" tIns="0" rIns="0" bIns="0" anchor="ctr">
            <a:normAutofit fontScale="100000" lnSpcReduction="0"/>
          </a:bodyPr>
          <a:lstStyle>
            <a:lvl1pPr marL="342900" indent="-342900" defTabSz="584200">
              <a:spcBef>
                <a:spcPts val="3200"/>
              </a:spcBef>
              <a:buSzPct val="75000"/>
              <a:buFontTx/>
              <a:defRPr sz="2800">
                <a:latin typeface="+mn-lt"/>
                <a:ea typeface="+mn-ea"/>
                <a:cs typeface="+mn-cs"/>
                <a:sym typeface="Helvetica Light"/>
              </a:defRPr>
            </a:lvl1pPr>
            <a:lvl2pPr marL="685800" indent="-342900" defTabSz="584200">
              <a:spcBef>
                <a:spcPts val="3200"/>
              </a:spcBef>
              <a:buSzPct val="75000"/>
              <a:buFontTx/>
              <a:buChar char="•"/>
              <a:defRPr sz="2800">
                <a:latin typeface="+mn-lt"/>
                <a:ea typeface="+mn-ea"/>
                <a:cs typeface="+mn-cs"/>
                <a:sym typeface="Helvetica Light"/>
              </a:defRPr>
            </a:lvl2pPr>
            <a:lvl3pPr marL="1028700" indent="-342900" defTabSz="584200">
              <a:spcBef>
                <a:spcPts val="3200"/>
              </a:spcBef>
              <a:buSzPct val="75000"/>
              <a:buFontTx/>
              <a:defRPr sz="2800">
                <a:latin typeface="+mn-lt"/>
                <a:ea typeface="+mn-ea"/>
                <a:cs typeface="+mn-cs"/>
                <a:sym typeface="Helvetica Light"/>
              </a:defRPr>
            </a:lvl3pPr>
            <a:lvl4pPr marL="1371600" indent="-342900" defTabSz="584200">
              <a:spcBef>
                <a:spcPts val="3200"/>
              </a:spcBef>
              <a:buSzPct val="75000"/>
              <a:buFontTx/>
              <a:buChar char="•"/>
              <a:defRPr sz="2800">
                <a:latin typeface="+mn-lt"/>
                <a:ea typeface="+mn-ea"/>
                <a:cs typeface="+mn-cs"/>
                <a:sym typeface="Helvetica Light"/>
              </a:defRPr>
            </a:lvl4pPr>
            <a:lvl5pPr marL="1714500" indent="-342900" defTabSz="584200">
              <a:spcBef>
                <a:spcPts val="3200"/>
              </a:spcBef>
              <a:buSzPct val="75000"/>
              <a:buFontTx/>
              <a:buChar char="•"/>
              <a:defRPr sz="2800">
                <a:latin typeface="+mn-lt"/>
                <a:ea typeface="+mn-ea"/>
                <a:cs typeface="+mn-cs"/>
                <a:sym typeface="Helvetica Light"/>
              </a:defRPr>
            </a:lvl5pPr>
          </a:lstStyle>
          <a:p>
            <a:pPr lvl="0">
              <a:defRPr sz="1800"/>
            </a:pPr>
            <a:r>
              <a:rPr sz="2800"/>
              <a:t>Corpo livello uno</a:t>
            </a:r>
            <a:endParaRPr sz="2800"/>
          </a:p>
          <a:p>
            <a:pPr lvl="1">
              <a:defRPr sz="1800"/>
            </a:pPr>
            <a:r>
              <a:rPr sz="2800"/>
              <a:t>Corpo livello due</a:t>
            </a:r>
            <a:endParaRPr sz="2800"/>
          </a:p>
          <a:p>
            <a:pPr lvl="2">
              <a:defRPr sz="1800"/>
            </a:pPr>
            <a:r>
              <a:rPr sz="2800"/>
              <a:t>Corpo livello tre</a:t>
            </a:r>
            <a:endParaRPr sz="2800"/>
          </a:p>
          <a:p>
            <a:pPr lvl="3">
              <a:defRPr sz="1800"/>
            </a:pPr>
            <a:r>
              <a:rPr sz="2800"/>
              <a:t>Corpo livello quattro</a:t>
            </a:r>
            <a:endParaRPr sz="2800"/>
          </a:p>
          <a:p>
            <a:pPr lvl="4">
              <a:defRPr sz="1800"/>
            </a:pPr>
            <a:r>
              <a:rPr sz="2800"/>
              <a:t>Livello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nti elenco">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lIns="0" tIns="0" rIns="0" bIns="0" anchor="ctr">
            <a:normAutofit fontScale="100000" lnSpcReduction="0"/>
          </a:bodyPr>
          <a:lstStyle>
            <a:lvl1pPr marL="444500" indent="-444500" defTabSz="584200">
              <a:spcBef>
                <a:spcPts val="4200"/>
              </a:spcBef>
              <a:buSzPct val="75000"/>
              <a:buFontTx/>
              <a:defRPr sz="3600">
                <a:latin typeface="+mn-lt"/>
                <a:ea typeface="+mn-ea"/>
                <a:cs typeface="+mn-cs"/>
                <a:sym typeface="Helvetica Light"/>
              </a:defRPr>
            </a:lvl1pPr>
            <a:lvl2pPr marL="889000" indent="-444500" defTabSz="584200">
              <a:spcBef>
                <a:spcPts val="4200"/>
              </a:spcBef>
              <a:buSzPct val="75000"/>
              <a:buFontTx/>
              <a:buChar char="•"/>
              <a:defRPr sz="3600">
                <a:latin typeface="+mn-lt"/>
                <a:ea typeface="+mn-ea"/>
                <a:cs typeface="+mn-cs"/>
                <a:sym typeface="Helvetica Light"/>
              </a:defRPr>
            </a:lvl2pPr>
            <a:lvl3pPr indent="-444500" defTabSz="584200">
              <a:spcBef>
                <a:spcPts val="4200"/>
              </a:spcBef>
              <a:buSzPct val="75000"/>
              <a:buFontTx/>
              <a:defRPr sz="3600">
                <a:latin typeface="+mn-lt"/>
                <a:ea typeface="+mn-ea"/>
                <a:cs typeface="+mn-cs"/>
                <a:sym typeface="Helvetica Light"/>
              </a:defRPr>
            </a:lvl3pPr>
            <a:lvl4pPr marL="1778000" indent="-444500" defTabSz="584200">
              <a:spcBef>
                <a:spcPts val="4200"/>
              </a:spcBef>
              <a:buSzPct val="75000"/>
              <a:buFontTx/>
              <a:buChar char="•"/>
              <a:defRPr sz="3600">
                <a:latin typeface="+mn-lt"/>
                <a:ea typeface="+mn-ea"/>
                <a:cs typeface="+mn-cs"/>
                <a:sym typeface="Helvetica Light"/>
              </a:defRPr>
            </a:lvl4pPr>
            <a:lvl5pPr marL="2222500" indent="-444500" defTabSz="584200">
              <a:spcBef>
                <a:spcPts val="4200"/>
              </a:spcBef>
              <a:buSzPct val="75000"/>
              <a:buFontTx/>
              <a:buChar char="•"/>
              <a:defRPr sz="3600">
                <a:latin typeface="+mn-lt"/>
                <a:ea typeface="+mn-ea"/>
                <a:cs typeface="+mn-cs"/>
                <a:sym typeface="Helvetica Light"/>
              </a:defRPr>
            </a:lvl5pPr>
          </a:lstStyle>
          <a:p>
            <a:pPr lvl="0">
              <a:defRPr sz="1800"/>
            </a:pPr>
            <a:r>
              <a:rPr sz="3600"/>
              <a:t>Corpo livello uno</a:t>
            </a:r>
            <a:endParaRPr sz="3600"/>
          </a:p>
          <a:p>
            <a:pPr lvl="1">
              <a:defRPr sz="1800"/>
            </a:pPr>
            <a:r>
              <a:rPr sz="3600"/>
              <a:t>Corpo livello due</a:t>
            </a:r>
            <a:endParaRPr sz="3600"/>
          </a:p>
          <a:p>
            <a:pPr lvl="2">
              <a:defRPr sz="1800"/>
            </a:pPr>
            <a:r>
              <a:rPr sz="3600"/>
              <a:t>Corpo livello tre</a:t>
            </a:r>
            <a:endParaRPr sz="3600"/>
          </a:p>
          <a:p>
            <a:pPr lvl="3">
              <a:defRPr sz="1800"/>
            </a:pPr>
            <a:r>
              <a:rPr sz="3600"/>
              <a:t>Corpo livello quattro</a:t>
            </a:r>
            <a:endParaRPr sz="3600"/>
          </a:p>
          <a:p>
            <a:pPr lvl="4">
              <a:defRPr sz="1800"/>
            </a:pPr>
            <a:r>
              <a:rPr sz="3600"/>
              <a:t>Livello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Foto - 3 per pagina">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650239" y="130952"/>
            <a:ext cx="11704322" cy="214488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lstStyle/>
          <a:p>
            <a:pPr lvl="0">
              <a:defRPr sz="1800"/>
            </a:pPr>
            <a:r>
              <a:rPr sz="6200"/>
              <a:t>Titolo Testo</a:t>
            </a:r>
          </a:p>
        </p:txBody>
      </p:sp>
      <p:sp>
        <p:nvSpPr>
          <p:cNvPr id="3" name="Shape 3"/>
          <p:cNvSpPr/>
          <p:nvPr>
            <p:ph type="body" idx="1"/>
          </p:nvPr>
        </p:nvSpPr>
        <p:spPr>
          <a:xfrm>
            <a:off x="650239" y="2275839"/>
            <a:ext cx="11704322" cy="747776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lstStyle/>
          <a:p>
            <a:pPr lvl="0">
              <a:defRPr sz="1800"/>
            </a:pPr>
            <a:r>
              <a:rPr sz="4400"/>
              <a:t>Corpo livello uno</a:t>
            </a:r>
            <a:endParaRPr sz="4400"/>
          </a:p>
          <a:p>
            <a:pPr lvl="1">
              <a:defRPr sz="1800"/>
            </a:pPr>
            <a:r>
              <a:rPr sz="4400"/>
              <a:t>Corpo livello due</a:t>
            </a:r>
            <a:endParaRPr sz="4400"/>
          </a:p>
          <a:p>
            <a:pPr lvl="2">
              <a:defRPr sz="1800"/>
            </a:pPr>
            <a:r>
              <a:rPr sz="4400"/>
              <a:t>Corpo livello tre</a:t>
            </a:r>
            <a:endParaRPr sz="4400"/>
          </a:p>
          <a:p>
            <a:pPr lvl="3">
              <a:defRPr sz="1800"/>
            </a:pPr>
            <a:r>
              <a:rPr sz="4400"/>
              <a:t>Corpo livello quattro</a:t>
            </a:r>
            <a:endParaRPr sz="4400"/>
          </a:p>
          <a:p>
            <a:pPr lvl="4">
              <a:defRPr sz="1800"/>
            </a:pPr>
            <a:r>
              <a:rPr sz="4400"/>
              <a:t>Livello 5</a:t>
            </a:r>
          </a:p>
        </p:txBody>
      </p:sp>
      <p:sp>
        <p:nvSpPr>
          <p:cNvPr id="4" name="Shape 4"/>
          <p:cNvSpPr/>
          <p:nvPr>
            <p:ph type="sldNum" sz="quarter" idx="2"/>
          </p:nvPr>
        </p:nvSpPr>
        <p:spPr>
          <a:xfrm>
            <a:off x="9320106" y="9114112"/>
            <a:ext cx="3034455" cy="371349"/>
          </a:xfrm>
          <a:prstGeom prst="rect">
            <a:avLst/>
          </a:prstGeom>
          <a:ln w="12700">
            <a:miter lim="400000"/>
          </a:ln>
        </p:spPr>
        <p:txBody>
          <a:bodyPr lIns="65023" tIns="65023" rIns="65023" bIns="65023" anchor="ctr">
            <a:spAutoFit/>
          </a:bodyPr>
          <a:lstStyle>
            <a:lvl1pPr algn="r" defTabSz="914400">
              <a:defRPr sz="1600">
                <a:solidFill>
                  <a:srgbClr val="888888"/>
                </a:solidFill>
                <a:latin typeface="Calibri"/>
                <a:ea typeface="Calibri"/>
                <a:cs typeface="Calibri"/>
                <a:sym typeface="Calibri"/>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transition spd="med" advClick="1"/>
  <p:txStyles>
    <p:titleStyle>
      <a:lvl1pPr algn="ctr">
        <a:defRPr sz="6200">
          <a:latin typeface="Calibri"/>
          <a:ea typeface="Calibri"/>
          <a:cs typeface="Calibri"/>
          <a:sym typeface="Calibri"/>
        </a:defRPr>
      </a:lvl1pPr>
      <a:lvl2pPr algn="ctr">
        <a:defRPr sz="6200">
          <a:latin typeface="Calibri"/>
          <a:ea typeface="Calibri"/>
          <a:cs typeface="Calibri"/>
          <a:sym typeface="Calibri"/>
        </a:defRPr>
      </a:lvl2pPr>
      <a:lvl3pPr algn="ctr">
        <a:defRPr sz="6200">
          <a:latin typeface="Calibri"/>
          <a:ea typeface="Calibri"/>
          <a:cs typeface="Calibri"/>
          <a:sym typeface="Calibri"/>
        </a:defRPr>
      </a:lvl3pPr>
      <a:lvl4pPr algn="ctr">
        <a:defRPr sz="6200">
          <a:latin typeface="Calibri"/>
          <a:ea typeface="Calibri"/>
          <a:cs typeface="Calibri"/>
          <a:sym typeface="Calibri"/>
        </a:defRPr>
      </a:lvl4pPr>
      <a:lvl5pPr algn="ctr">
        <a:defRPr sz="6200">
          <a:latin typeface="Calibri"/>
          <a:ea typeface="Calibri"/>
          <a:cs typeface="Calibri"/>
          <a:sym typeface="Calibri"/>
        </a:defRPr>
      </a:lvl5pPr>
      <a:lvl6pPr indent="457200" algn="ctr">
        <a:defRPr sz="6200">
          <a:latin typeface="Calibri"/>
          <a:ea typeface="Calibri"/>
          <a:cs typeface="Calibri"/>
          <a:sym typeface="Calibri"/>
        </a:defRPr>
      </a:lvl6pPr>
      <a:lvl7pPr indent="914400" algn="ctr">
        <a:defRPr sz="6200">
          <a:latin typeface="Calibri"/>
          <a:ea typeface="Calibri"/>
          <a:cs typeface="Calibri"/>
          <a:sym typeface="Calibri"/>
        </a:defRPr>
      </a:lvl7pPr>
      <a:lvl8pPr indent="1371600" algn="ctr">
        <a:defRPr sz="6200">
          <a:latin typeface="Calibri"/>
          <a:ea typeface="Calibri"/>
          <a:cs typeface="Calibri"/>
          <a:sym typeface="Calibri"/>
        </a:defRPr>
      </a:lvl8pPr>
      <a:lvl9pPr indent="1828800" algn="ctr">
        <a:defRPr sz="6200">
          <a:latin typeface="Calibri"/>
          <a:ea typeface="Calibri"/>
          <a:cs typeface="Calibri"/>
          <a:sym typeface="Calibri"/>
        </a:defRPr>
      </a:lvl9pPr>
    </p:titleStyle>
    <p:bodyStyle>
      <a:lvl1pPr marL="471487" indent="-471487">
        <a:spcBef>
          <a:spcPts val="700"/>
        </a:spcBef>
        <a:buSzPct val="100000"/>
        <a:buFont typeface="Arial"/>
        <a:buChar char="•"/>
        <a:defRPr sz="4400">
          <a:latin typeface="Calibri"/>
          <a:ea typeface="Calibri"/>
          <a:cs typeface="Calibri"/>
          <a:sym typeface="Calibri"/>
        </a:defRPr>
      </a:lvl1pPr>
      <a:lvl2pPr marL="906235" indent="-449035">
        <a:spcBef>
          <a:spcPts val="700"/>
        </a:spcBef>
        <a:buSzPct val="100000"/>
        <a:buFont typeface="Arial"/>
        <a:buChar char="–"/>
        <a:defRPr sz="4400">
          <a:latin typeface="Calibri"/>
          <a:ea typeface="Calibri"/>
          <a:cs typeface="Calibri"/>
          <a:sym typeface="Calibri"/>
        </a:defRPr>
      </a:lvl2pPr>
      <a:lvl3pPr marL="1333500" indent="-419100">
        <a:spcBef>
          <a:spcPts val="700"/>
        </a:spcBef>
        <a:buSzPct val="100000"/>
        <a:buFont typeface="Arial"/>
        <a:buChar char="•"/>
        <a:defRPr sz="4400">
          <a:latin typeface="Calibri"/>
          <a:ea typeface="Calibri"/>
          <a:cs typeface="Calibri"/>
          <a:sym typeface="Calibri"/>
        </a:defRPr>
      </a:lvl3pPr>
      <a:lvl4pPr marL="1874520" indent="-502920">
        <a:spcBef>
          <a:spcPts val="700"/>
        </a:spcBef>
        <a:buSzPct val="100000"/>
        <a:buFont typeface="Arial"/>
        <a:buChar char="–"/>
        <a:defRPr sz="4400">
          <a:latin typeface="Calibri"/>
          <a:ea typeface="Calibri"/>
          <a:cs typeface="Calibri"/>
          <a:sym typeface="Calibri"/>
        </a:defRPr>
      </a:lvl4pPr>
      <a:lvl5pPr marL="2331720" indent="-502920">
        <a:spcBef>
          <a:spcPts val="700"/>
        </a:spcBef>
        <a:buSzPct val="100000"/>
        <a:buFont typeface="Arial"/>
        <a:buChar char="»"/>
        <a:defRPr sz="4400">
          <a:latin typeface="Calibri"/>
          <a:ea typeface="Calibri"/>
          <a:cs typeface="Calibri"/>
          <a:sym typeface="Calibri"/>
        </a:defRPr>
      </a:lvl5pPr>
      <a:lvl6pPr marL="2788920" indent="-502920">
        <a:spcBef>
          <a:spcPts val="700"/>
        </a:spcBef>
        <a:buSzPct val="100000"/>
        <a:buFont typeface="Arial"/>
        <a:buChar char="•"/>
        <a:defRPr sz="4400">
          <a:latin typeface="Calibri"/>
          <a:ea typeface="Calibri"/>
          <a:cs typeface="Calibri"/>
          <a:sym typeface="Calibri"/>
        </a:defRPr>
      </a:lvl6pPr>
      <a:lvl7pPr marL="3246120" indent="-502920">
        <a:spcBef>
          <a:spcPts val="700"/>
        </a:spcBef>
        <a:buSzPct val="100000"/>
        <a:buFont typeface="Arial"/>
        <a:buChar char="•"/>
        <a:defRPr sz="4400">
          <a:latin typeface="Calibri"/>
          <a:ea typeface="Calibri"/>
          <a:cs typeface="Calibri"/>
          <a:sym typeface="Calibri"/>
        </a:defRPr>
      </a:lvl7pPr>
      <a:lvl8pPr marL="3703320" indent="-502920">
        <a:spcBef>
          <a:spcPts val="700"/>
        </a:spcBef>
        <a:buSzPct val="100000"/>
        <a:buFont typeface="Arial"/>
        <a:buChar char="•"/>
        <a:defRPr sz="4400">
          <a:latin typeface="Calibri"/>
          <a:ea typeface="Calibri"/>
          <a:cs typeface="Calibri"/>
          <a:sym typeface="Calibri"/>
        </a:defRPr>
      </a:lvl8pPr>
      <a:lvl9pPr marL="4160520" indent="-502920">
        <a:spcBef>
          <a:spcPts val="700"/>
        </a:spcBef>
        <a:buSzPct val="100000"/>
        <a:buFont typeface="Arial"/>
        <a:buChar char="•"/>
        <a:defRPr sz="4400">
          <a:latin typeface="Calibri"/>
          <a:ea typeface="Calibri"/>
          <a:cs typeface="Calibri"/>
          <a:sym typeface="Calibri"/>
        </a:defRPr>
      </a:lvl9pPr>
    </p:bodyStyle>
    <p:otherStyle>
      <a:lvl1pPr algn="r">
        <a:defRPr sz="1600">
          <a:solidFill>
            <a:schemeClr val="tx1"/>
          </a:solidFill>
          <a:latin typeface="+mn-lt"/>
          <a:ea typeface="+mn-ea"/>
          <a:cs typeface="+mn-cs"/>
          <a:sym typeface="Calibri"/>
        </a:defRPr>
      </a:lvl1pPr>
      <a:lvl2pPr indent="457200" algn="r">
        <a:defRPr sz="1600">
          <a:solidFill>
            <a:schemeClr val="tx1"/>
          </a:solidFill>
          <a:latin typeface="+mn-lt"/>
          <a:ea typeface="+mn-ea"/>
          <a:cs typeface="+mn-cs"/>
          <a:sym typeface="Calibri"/>
        </a:defRPr>
      </a:lvl2pPr>
      <a:lvl3pPr indent="914400" algn="r">
        <a:defRPr sz="1600">
          <a:solidFill>
            <a:schemeClr val="tx1"/>
          </a:solidFill>
          <a:latin typeface="+mn-lt"/>
          <a:ea typeface="+mn-ea"/>
          <a:cs typeface="+mn-cs"/>
          <a:sym typeface="Calibri"/>
        </a:defRPr>
      </a:lvl3pPr>
      <a:lvl4pPr indent="1371600" algn="r">
        <a:defRPr sz="1600">
          <a:solidFill>
            <a:schemeClr val="tx1"/>
          </a:solidFill>
          <a:latin typeface="+mn-lt"/>
          <a:ea typeface="+mn-ea"/>
          <a:cs typeface="+mn-cs"/>
          <a:sym typeface="Calibri"/>
        </a:defRPr>
      </a:lvl4pPr>
      <a:lvl5pPr indent="1828800" algn="r">
        <a:defRPr sz="1600">
          <a:solidFill>
            <a:schemeClr val="tx1"/>
          </a:solidFill>
          <a:latin typeface="+mn-lt"/>
          <a:ea typeface="+mn-ea"/>
          <a:cs typeface="+mn-cs"/>
          <a:sym typeface="Calibri"/>
        </a:defRPr>
      </a:lvl5pPr>
      <a:lvl6pPr indent="2286000" algn="r">
        <a:defRPr sz="1600">
          <a:solidFill>
            <a:schemeClr val="tx1"/>
          </a:solidFill>
          <a:latin typeface="+mn-lt"/>
          <a:ea typeface="+mn-ea"/>
          <a:cs typeface="+mn-cs"/>
          <a:sym typeface="Calibri"/>
        </a:defRPr>
      </a:lvl6pPr>
      <a:lvl7pPr indent="2743200" algn="r">
        <a:defRPr sz="1600">
          <a:solidFill>
            <a:schemeClr val="tx1"/>
          </a:solidFill>
          <a:latin typeface="+mn-lt"/>
          <a:ea typeface="+mn-ea"/>
          <a:cs typeface="+mn-cs"/>
          <a:sym typeface="Calibri"/>
        </a:defRPr>
      </a:lvl7pPr>
      <a:lvl8pPr indent="3200400" algn="r">
        <a:defRPr sz="1600">
          <a:solidFill>
            <a:schemeClr val="tx1"/>
          </a:solidFill>
          <a:latin typeface="+mn-lt"/>
          <a:ea typeface="+mn-ea"/>
          <a:cs typeface="+mn-cs"/>
          <a:sym typeface="Calibri"/>
        </a:defRPr>
      </a:lvl8pPr>
      <a:lvl9pPr indent="3657600" algn="r">
        <a:defRPr sz="16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1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 Id="rId3" Type="http://schemas.openxmlformats.org/officeDocument/2006/relationships/image" Target="../media/image1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Relationship Id="rId3" Type="http://schemas.openxmlformats.org/officeDocument/2006/relationships/image" Target="../media/image1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tif"/><Relationship Id="rId3" Type="http://schemas.openxmlformats.org/officeDocument/2006/relationships/image" Target="../media/image7.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Relationship Id="rId3" Type="http://schemas.openxmlformats.org/officeDocument/2006/relationships/image" Target="../media/image9.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13.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4.tif"/><Relationship Id="rId3" Type="http://schemas.openxmlformats.org/officeDocument/2006/relationships/image" Target="../media/image15.tif"/><Relationship Id="rId4" Type="http://schemas.openxmlformats.org/officeDocument/2006/relationships/image" Target="../media/image16.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7.tif"/><Relationship Id="rId3" Type="http://schemas.openxmlformats.org/officeDocument/2006/relationships/image" Target="../media/image18.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3.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4.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49.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chart" Target="../charts/char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1.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tif"/><Relationship Id="rId3" Type="http://schemas.openxmlformats.org/officeDocument/2006/relationships/image" Target="../media/image52.png"/><Relationship Id="rId4" Type="http://schemas.openxmlformats.org/officeDocument/2006/relationships/image" Target="../media/image21.tif"/><Relationship Id="rId5" Type="http://schemas.openxmlformats.org/officeDocument/2006/relationships/image" Target="../media/image53.png"/><Relationship Id="rId6" Type="http://schemas.openxmlformats.org/officeDocument/2006/relationships/image" Target="../media/image22.tif"/><Relationship Id="rId7" Type="http://schemas.openxmlformats.org/officeDocument/2006/relationships/image" Target="../media/image54.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55.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6.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 Id="rId3" Type="http://schemas.openxmlformats.org/officeDocument/2006/relationships/image" Target="../media/image58.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png"/><Relationship Id="rId3" Type="http://schemas.openxmlformats.org/officeDocument/2006/relationships/image" Target="../media/image60.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png"/><Relationship Id="rId3" Type="http://schemas.openxmlformats.org/officeDocument/2006/relationships/image" Target="../media/image62.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1.png"/><Relationship Id="rId3" Type="http://schemas.openxmlformats.org/officeDocument/2006/relationships/image" Target="../media/image82.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tif"/><Relationship Id="rId3" Type="http://schemas.openxmlformats.org/officeDocument/2006/relationships/image" Target="../media/image8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prstGeom prst="rect">
            <a:avLst/>
          </a:prstGeom>
        </p:spPr>
        <p:txBody>
          <a:bodyPr/>
          <a:lstStyle/>
          <a:p>
            <a:pPr lvl="0">
              <a:defRPr sz="1800"/>
            </a:pPr>
            <a:r>
              <a:rPr sz="4800"/>
              <a:t>Cosa ci dice la letteratura: </a:t>
            </a:r>
            <a:endParaRPr sz="4800"/>
          </a:p>
          <a:p>
            <a:pPr lvl="0">
              <a:defRPr sz="1800"/>
            </a:pPr>
            <a:r>
              <a:rPr sz="4800"/>
              <a:t>standard epidemiologici e gestionali</a:t>
            </a:r>
          </a:p>
        </p:txBody>
      </p:sp>
      <p:sp>
        <p:nvSpPr>
          <p:cNvPr id="87" name="Shape 87"/>
          <p:cNvSpPr/>
          <p:nvPr>
            <p:ph type="body" idx="1"/>
          </p:nvPr>
        </p:nvSpPr>
        <p:spPr>
          <a:prstGeom prst="rect">
            <a:avLst/>
          </a:prstGeom>
        </p:spPr>
        <p:txBody>
          <a:bodyPr/>
          <a:lstStyle/>
          <a:p>
            <a:pPr lvl="0" defTabSz="274574">
              <a:defRPr sz="1800"/>
            </a:pPr>
            <a:r>
              <a:rPr sz="1739"/>
              <a:t>Stefano Ettori</a:t>
            </a:r>
            <a:endParaRPr sz="1739"/>
          </a:p>
          <a:p>
            <a:pPr lvl="0" defTabSz="274574">
              <a:defRPr sz="1800"/>
            </a:pPr>
            <a:r>
              <a:rPr sz="1739"/>
              <a:t>UOC Medicina Interna</a:t>
            </a:r>
            <a:endParaRPr sz="1739"/>
          </a:p>
          <a:p>
            <a:pPr lvl="0" defTabSz="274574">
              <a:defRPr sz="1800"/>
            </a:pPr>
            <a:r>
              <a:rPr sz="1739"/>
              <a:t>Diabetologia</a:t>
            </a:r>
            <a:endParaRPr sz="1739"/>
          </a:p>
          <a:p>
            <a:pPr lvl="0" defTabSz="274574">
              <a:defRPr sz="1800"/>
            </a:pPr>
            <a:r>
              <a:rPr sz="1739"/>
              <a:t>AO Mellino Mellini Chiari</a:t>
            </a:r>
          </a:p>
        </p:txBody>
      </p:sp>
      <p:pic>
        <p:nvPicPr>
          <p:cNvPr id="88" name="image2.png"/>
          <p:cNvPicPr/>
          <p:nvPr/>
        </p:nvPicPr>
        <p:blipFill>
          <a:blip r:embed="rId2">
            <a:extLst/>
          </a:blip>
          <a:srcRect l="0" t="53688" r="0" b="0"/>
          <a:stretch>
            <a:fillRect/>
          </a:stretch>
        </p:blipFill>
        <p:spPr>
          <a:xfrm>
            <a:off x="290734" y="667977"/>
            <a:ext cx="12423430" cy="2391076"/>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88"/>
                                        </p:tgtEl>
                                        <p:attrNameLst>
                                          <p:attrName>style.visibility</p:attrName>
                                        </p:attrNameLst>
                                      </p:cBhvr>
                                      <p:to>
                                        <p:strVal val="visible"/>
                                      </p:to>
                                    </p:set>
                                    <p:animEffect filter="fade" transition="in">
                                      <p:cBhvr>
                                        <p:cTn id="7" dur="2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8"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image12.png"/>
          <p:cNvPicPr/>
          <p:nvPr/>
        </p:nvPicPr>
        <p:blipFill>
          <a:blip r:embed="rId2">
            <a:extLst/>
          </a:blip>
          <a:stretch>
            <a:fillRect/>
          </a:stretch>
        </p:blipFill>
        <p:spPr>
          <a:xfrm>
            <a:off x="-1" y="58756"/>
            <a:ext cx="13084099" cy="9694845"/>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4" name="Group 144"/>
          <p:cNvGrpSpPr/>
          <p:nvPr/>
        </p:nvGrpSpPr>
        <p:grpSpPr>
          <a:xfrm>
            <a:off x="745106" y="936091"/>
            <a:ext cx="11514588" cy="7881418"/>
            <a:chOff x="-126999" y="-88899"/>
            <a:chExt cx="11514587" cy="7881417"/>
          </a:xfrm>
        </p:grpSpPr>
        <p:pic>
          <p:nvPicPr>
            <p:cNvPr id="143" name="pasted-image.tif"/>
            <p:cNvPicPr/>
            <p:nvPr/>
          </p:nvPicPr>
          <p:blipFill>
            <a:blip r:embed="rId2">
              <a:extLst/>
            </a:blip>
            <a:stretch>
              <a:fillRect/>
            </a:stretch>
          </p:blipFill>
          <p:spPr>
            <a:xfrm>
              <a:off x="0" y="0"/>
              <a:ext cx="11260588" cy="7551218"/>
            </a:xfrm>
            <a:prstGeom prst="rect">
              <a:avLst/>
            </a:prstGeom>
            <a:ln>
              <a:noFill/>
            </a:ln>
            <a:effectLst/>
          </p:spPr>
        </p:pic>
        <p:pic>
          <p:nvPicPr>
            <p:cNvPr id="142" name=""/>
            <p:cNvPicPr/>
            <p:nvPr/>
          </p:nvPicPr>
          <p:blipFill>
            <a:blip r:embed="rId3">
              <a:extLst/>
            </a:blip>
            <a:stretch>
              <a:fillRect/>
            </a:stretch>
          </p:blipFill>
          <p:spPr>
            <a:xfrm>
              <a:off x="-127000" y="-88900"/>
              <a:ext cx="11514588" cy="7881418"/>
            </a:xfrm>
            <a:prstGeom prst="rect">
              <a:avLst/>
            </a:prstGeom>
            <a:effectLst/>
          </p:spPr>
        </p:pic>
      </p:gr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48" name="Group 148"/>
          <p:cNvGrpSpPr/>
          <p:nvPr/>
        </p:nvGrpSpPr>
        <p:grpSpPr>
          <a:xfrm>
            <a:off x="896030" y="1626393"/>
            <a:ext cx="11212740" cy="6500814"/>
            <a:chOff x="-127000" y="-88900"/>
            <a:chExt cx="11212738" cy="6500812"/>
          </a:xfrm>
        </p:grpSpPr>
        <p:pic>
          <p:nvPicPr>
            <p:cNvPr id="147" name="pasted-image.tif"/>
            <p:cNvPicPr/>
            <p:nvPr/>
          </p:nvPicPr>
          <p:blipFill>
            <a:blip r:embed="rId2">
              <a:extLst/>
            </a:blip>
            <a:stretch>
              <a:fillRect/>
            </a:stretch>
          </p:blipFill>
          <p:spPr>
            <a:xfrm>
              <a:off x="0" y="0"/>
              <a:ext cx="10958739" cy="6170613"/>
            </a:xfrm>
            <a:prstGeom prst="rect">
              <a:avLst/>
            </a:prstGeom>
            <a:ln>
              <a:noFill/>
            </a:ln>
            <a:effectLst/>
          </p:spPr>
        </p:pic>
        <p:pic>
          <p:nvPicPr>
            <p:cNvPr id="146" name=""/>
            <p:cNvPicPr/>
            <p:nvPr/>
          </p:nvPicPr>
          <p:blipFill>
            <a:blip r:embed="rId3">
              <a:extLst/>
            </a:blip>
            <a:stretch>
              <a:fillRect/>
            </a:stretch>
          </p:blipFill>
          <p:spPr>
            <a:xfrm>
              <a:off x="-127000" y="-88900"/>
              <a:ext cx="11212739" cy="6500813"/>
            </a:xfrm>
            <a:prstGeom prst="rect">
              <a:avLst/>
            </a:prstGeom>
            <a:effectLst/>
          </p:spPr>
        </p:pic>
      </p:gr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p:nvPr>
        </p:nvSpPr>
        <p:spPr>
          <a:prstGeom prst="rect">
            <a:avLst/>
          </a:prstGeom>
        </p:spPr>
        <p:txBody>
          <a:bodyPr/>
          <a:lstStyle/>
          <a:p>
            <a:pPr lvl="0">
              <a:defRPr sz="1800"/>
            </a:pPr>
            <a:r>
              <a:rPr sz="8000"/>
              <a:t>il territorio in questione</a:t>
            </a:r>
          </a:p>
        </p:txBody>
      </p:sp>
      <p:grpSp>
        <p:nvGrpSpPr>
          <p:cNvPr id="153" name="Group 153"/>
          <p:cNvGrpSpPr/>
          <p:nvPr/>
        </p:nvGrpSpPr>
        <p:grpSpPr>
          <a:xfrm>
            <a:off x="2520950" y="3035300"/>
            <a:ext cx="7962900" cy="6197600"/>
            <a:chOff x="-127000" y="-88900"/>
            <a:chExt cx="7962900" cy="6197600"/>
          </a:xfrm>
        </p:grpSpPr>
        <p:pic>
          <p:nvPicPr>
            <p:cNvPr id="152" name="pasted-image.tif"/>
            <p:cNvPicPr/>
            <p:nvPr/>
          </p:nvPicPr>
          <p:blipFill>
            <a:blip r:embed="rId2">
              <a:extLst/>
            </a:blip>
            <a:stretch>
              <a:fillRect/>
            </a:stretch>
          </p:blipFill>
          <p:spPr>
            <a:xfrm>
              <a:off x="0" y="0"/>
              <a:ext cx="7708900" cy="5867400"/>
            </a:xfrm>
            <a:prstGeom prst="rect">
              <a:avLst/>
            </a:prstGeom>
            <a:ln>
              <a:noFill/>
            </a:ln>
            <a:effectLst/>
          </p:spPr>
        </p:pic>
        <p:pic>
          <p:nvPicPr>
            <p:cNvPr id="151" name=""/>
            <p:cNvPicPr/>
            <p:nvPr/>
          </p:nvPicPr>
          <p:blipFill>
            <a:blip r:embed="rId3">
              <a:extLst/>
            </a:blip>
            <a:stretch>
              <a:fillRect/>
            </a:stretch>
          </p:blipFill>
          <p:spPr>
            <a:xfrm>
              <a:off x="-127000" y="-88900"/>
              <a:ext cx="7962900" cy="6197600"/>
            </a:xfrm>
            <a:prstGeom prst="rect">
              <a:avLst/>
            </a:prstGeom>
            <a:effectLst/>
          </p:spPr>
        </p:pic>
      </p:grpSp>
      <p:sp>
        <p:nvSpPr>
          <p:cNvPr id="154" name="Shape 154"/>
          <p:cNvSpPr/>
          <p:nvPr/>
        </p:nvSpPr>
        <p:spPr>
          <a:xfrm>
            <a:off x="2628899" y="4079056"/>
            <a:ext cx="1904158" cy="2984203"/>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C82506"/>
            </a:solidFill>
            <a:miter lim="400000"/>
          </a:ln>
        </p:spPr>
        <p:txBody>
          <a:bodyPr lIns="0" tIns="0" rIns="0" bIns="0" anchor="ctr"/>
          <a:lstStyle/>
          <a:p>
            <a:pPr lvl="0">
              <a:defRPr sz="2400"/>
            </a:pP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p:nvPr>
        </p:nvSpPr>
        <p:spPr>
          <a:prstGeom prst="rect">
            <a:avLst/>
          </a:prstGeom>
        </p:spPr>
        <p:txBody>
          <a:bodyPr/>
          <a:lstStyle/>
          <a:p>
            <a:pPr lvl="0">
              <a:defRPr sz="1800"/>
            </a:pPr>
            <a:r>
              <a:rPr sz="8000"/>
              <a:t>il territorio in questione</a:t>
            </a:r>
          </a:p>
        </p:txBody>
      </p:sp>
      <p:sp>
        <p:nvSpPr>
          <p:cNvPr id="157" name="Shape 157"/>
          <p:cNvSpPr/>
          <p:nvPr>
            <p:ph type="body" idx="1"/>
          </p:nvPr>
        </p:nvSpPr>
        <p:spPr>
          <a:prstGeom prst="rect">
            <a:avLst/>
          </a:prstGeom>
        </p:spPr>
        <p:txBody>
          <a:bodyPr/>
          <a:lstStyle/>
          <a:p>
            <a:pPr lvl="0" marL="213359" indent="-213359" defTabSz="280415">
              <a:spcBef>
                <a:spcPts val="2000"/>
              </a:spcBef>
              <a:defRPr sz="1800"/>
            </a:pPr>
            <a:r>
              <a:rPr b="1" sz="2304">
                <a:latin typeface="Helvetica"/>
                <a:ea typeface="Helvetica"/>
                <a:cs typeface="Helvetica"/>
                <a:sym typeface="Helvetica"/>
              </a:rPr>
              <a:t>Distretto n 5 Sebino</a:t>
            </a:r>
            <a:endParaRPr b="1" sz="2304">
              <a:latin typeface="Helvetica"/>
              <a:ea typeface="Helvetica"/>
              <a:cs typeface="Helvetica"/>
              <a:sym typeface="Helvetica"/>
            </a:endParaRPr>
          </a:p>
          <a:p>
            <a:pPr lvl="0" marL="0" indent="0" defTabSz="219455">
              <a:spcBef>
                <a:spcPts val="0"/>
              </a:spcBef>
              <a:buSzTx/>
              <a:buNone/>
              <a:defRPr sz="1800"/>
            </a:pPr>
            <a:r>
              <a:rPr b="1" sz="1776">
                <a:solidFill>
                  <a:srgbClr val="323333"/>
                </a:solidFill>
                <a:latin typeface="Helvetica"/>
                <a:ea typeface="Helvetica"/>
                <a:cs typeface="Helvetica"/>
                <a:sym typeface="Helvetica"/>
              </a:rPr>
              <a:t>Note:</a:t>
            </a:r>
            <a:r>
              <a:rPr sz="1776">
                <a:solidFill>
                  <a:srgbClr val="323333"/>
                </a:solidFill>
                <a:latin typeface="Helvetica"/>
                <a:ea typeface="Helvetica"/>
                <a:cs typeface="Helvetica"/>
                <a:sym typeface="Helvetica"/>
              </a:rPr>
              <a:t> Abitanti nel distretto 54588 (al 31/12/2014)</a:t>
            </a:r>
            <a:endParaRPr sz="1776">
              <a:solidFill>
                <a:srgbClr val="323333"/>
              </a:solidFill>
              <a:latin typeface="Helvetica"/>
              <a:ea typeface="Helvetica"/>
              <a:cs typeface="Helvetica"/>
              <a:sym typeface="Helvetica"/>
            </a:endParaRPr>
          </a:p>
          <a:p>
            <a:pPr lvl="0" marL="0" indent="0" defTabSz="219455">
              <a:spcBef>
                <a:spcPts val="0"/>
              </a:spcBef>
              <a:buSzTx/>
              <a:buNone/>
              <a:defRPr sz="1800"/>
            </a:pPr>
            <a:r>
              <a:rPr b="1" sz="1776">
                <a:solidFill>
                  <a:srgbClr val="323333"/>
                </a:solidFill>
                <a:latin typeface="Helvetica"/>
                <a:ea typeface="Helvetica"/>
                <a:cs typeface="Helvetica"/>
                <a:sym typeface="Helvetica"/>
              </a:rPr>
              <a:t>Elenco dei comuni:</a:t>
            </a:r>
            <a:r>
              <a:rPr sz="1776">
                <a:solidFill>
                  <a:srgbClr val="323333"/>
                </a:solidFill>
                <a:latin typeface="Helvetica"/>
                <a:ea typeface="Helvetica"/>
                <a:cs typeface="Helvetica"/>
                <a:sym typeface="Helvetica"/>
              </a:rPr>
              <a:t> CORTE FRANCA, ISEO, MARONE, MONTE ISOLA, MONTICELLI BRUSATI, PADERNO FRANCIACORTA, PARATICO, PASSIRANO, PROVAGLIO D'ISEO, SALE MARASINO, SULZANO, ZONE</a:t>
            </a:r>
            <a:endParaRPr sz="1776">
              <a:solidFill>
                <a:srgbClr val="323333"/>
              </a:solidFill>
              <a:latin typeface="Helvetica"/>
              <a:ea typeface="Helvetica"/>
              <a:cs typeface="Helvetica"/>
              <a:sym typeface="Helvetica"/>
            </a:endParaRPr>
          </a:p>
          <a:p>
            <a:pPr lvl="0" marL="0" indent="0" defTabSz="219455">
              <a:spcBef>
                <a:spcPts val="0"/>
              </a:spcBef>
              <a:buSzTx/>
              <a:buNone/>
              <a:defRPr sz="1800"/>
            </a:pPr>
            <a:endParaRPr sz="1776">
              <a:solidFill>
                <a:srgbClr val="323333"/>
              </a:solidFill>
              <a:latin typeface="Helvetica"/>
              <a:ea typeface="Helvetica"/>
              <a:cs typeface="Helvetica"/>
              <a:sym typeface="Helvetica"/>
            </a:endParaRPr>
          </a:p>
          <a:p>
            <a:pPr lvl="0" marL="0" indent="0" defTabSz="219455">
              <a:spcBef>
                <a:spcPts val="0"/>
              </a:spcBef>
              <a:buSzTx/>
              <a:buNone/>
              <a:defRPr sz="1800"/>
            </a:pPr>
            <a:endParaRPr b="1" sz="2304">
              <a:solidFill>
                <a:srgbClr val="323333"/>
              </a:solidFill>
              <a:latin typeface="Helvetica"/>
              <a:ea typeface="Helvetica"/>
              <a:cs typeface="Helvetica"/>
              <a:sym typeface="Helvetica"/>
            </a:endParaRPr>
          </a:p>
          <a:p>
            <a:pPr lvl="0" marL="65193" indent="-65193" defTabSz="219455">
              <a:spcBef>
                <a:spcPts val="0"/>
              </a:spcBef>
              <a:defRPr sz="1800"/>
            </a:pPr>
            <a:r>
              <a:rPr b="1" sz="2304">
                <a:solidFill>
                  <a:srgbClr val="323333"/>
                </a:solidFill>
                <a:latin typeface="Helvetica"/>
                <a:ea typeface="Helvetica"/>
                <a:cs typeface="Helvetica"/>
                <a:sym typeface="Helvetica"/>
              </a:rPr>
              <a:t>Distretto n 6 Monte Orfano</a:t>
            </a:r>
            <a:endParaRPr b="1" sz="2304">
              <a:solidFill>
                <a:srgbClr val="323333"/>
              </a:solidFill>
              <a:latin typeface="Helvetica"/>
              <a:ea typeface="Helvetica"/>
              <a:cs typeface="Helvetica"/>
              <a:sym typeface="Helvetica"/>
            </a:endParaRPr>
          </a:p>
          <a:p>
            <a:pPr lvl="0" marL="0" indent="0" defTabSz="219455">
              <a:spcBef>
                <a:spcPts val="0"/>
              </a:spcBef>
              <a:buSzTx/>
              <a:buNone/>
              <a:defRPr sz="1800"/>
            </a:pPr>
            <a:r>
              <a:rPr b="1" sz="1776">
                <a:solidFill>
                  <a:srgbClr val="323333"/>
                </a:solidFill>
                <a:latin typeface="Helvetica"/>
                <a:ea typeface="Helvetica"/>
                <a:cs typeface="Helvetica"/>
                <a:sym typeface="Helvetica"/>
              </a:rPr>
              <a:t>Note:</a:t>
            </a:r>
            <a:r>
              <a:rPr sz="1776">
                <a:solidFill>
                  <a:srgbClr val="323333"/>
                </a:solidFill>
                <a:latin typeface="Helvetica"/>
                <a:ea typeface="Helvetica"/>
                <a:cs typeface="Helvetica"/>
                <a:sym typeface="Helvetica"/>
              </a:rPr>
              <a:t> Abitanti nel distretto 59.314 (al 31/12/2014) </a:t>
            </a:r>
            <a:endParaRPr sz="1776">
              <a:solidFill>
                <a:srgbClr val="323333"/>
              </a:solidFill>
              <a:latin typeface="Helvetica"/>
              <a:ea typeface="Helvetica"/>
              <a:cs typeface="Helvetica"/>
              <a:sym typeface="Helvetica"/>
            </a:endParaRPr>
          </a:p>
          <a:p>
            <a:pPr lvl="0" marL="0" indent="0" defTabSz="219455">
              <a:spcBef>
                <a:spcPts val="0"/>
              </a:spcBef>
              <a:buSzTx/>
              <a:buNone/>
              <a:defRPr sz="1800"/>
            </a:pPr>
            <a:r>
              <a:rPr b="1" sz="1776">
                <a:solidFill>
                  <a:srgbClr val="323333"/>
                </a:solidFill>
                <a:latin typeface="Helvetica"/>
                <a:ea typeface="Helvetica"/>
                <a:cs typeface="Helvetica"/>
                <a:sym typeface="Helvetica"/>
              </a:rPr>
              <a:t>Elenco dei comuni:</a:t>
            </a:r>
            <a:r>
              <a:rPr sz="1776">
                <a:solidFill>
                  <a:srgbClr val="323333"/>
                </a:solidFill>
                <a:latin typeface="Helvetica"/>
                <a:ea typeface="Helvetica"/>
                <a:cs typeface="Helvetica"/>
                <a:sym typeface="Helvetica"/>
              </a:rPr>
              <a:t> ADRO, CAPRIOLO, COLOGNE, ERBUSCO, PALAZZOLO SULL'OGLIO, PONTOGLIO</a:t>
            </a:r>
            <a:endParaRPr sz="1776">
              <a:solidFill>
                <a:srgbClr val="323333"/>
              </a:solidFill>
              <a:latin typeface="Helvetica"/>
              <a:ea typeface="Helvetica"/>
              <a:cs typeface="Helvetica"/>
              <a:sym typeface="Helvetica"/>
            </a:endParaRPr>
          </a:p>
          <a:p>
            <a:pPr lvl="0" marL="0" indent="0" defTabSz="219455">
              <a:spcBef>
                <a:spcPts val="0"/>
              </a:spcBef>
              <a:buSzTx/>
              <a:buNone/>
              <a:defRPr sz="1800"/>
            </a:pPr>
            <a:endParaRPr sz="1776">
              <a:solidFill>
                <a:srgbClr val="323333"/>
              </a:solidFill>
              <a:latin typeface="Helvetica"/>
              <a:ea typeface="Helvetica"/>
              <a:cs typeface="Helvetica"/>
              <a:sym typeface="Helvetica"/>
            </a:endParaRPr>
          </a:p>
          <a:p>
            <a:pPr lvl="0" marL="0" indent="0" defTabSz="219455">
              <a:spcBef>
                <a:spcPts val="0"/>
              </a:spcBef>
              <a:buSzTx/>
              <a:buNone/>
              <a:defRPr sz="1800"/>
            </a:pPr>
            <a:endParaRPr b="1" sz="2304">
              <a:solidFill>
                <a:srgbClr val="323333"/>
              </a:solidFill>
              <a:latin typeface="Helvetica"/>
              <a:ea typeface="Helvetica"/>
              <a:cs typeface="Helvetica"/>
              <a:sym typeface="Helvetica"/>
            </a:endParaRPr>
          </a:p>
          <a:p>
            <a:pPr lvl="0" marL="65193" indent="-65193" defTabSz="219455">
              <a:spcBef>
                <a:spcPts val="0"/>
              </a:spcBef>
              <a:defRPr sz="1800"/>
            </a:pPr>
            <a:r>
              <a:rPr b="1" sz="2304">
                <a:solidFill>
                  <a:srgbClr val="323333"/>
                </a:solidFill>
                <a:latin typeface="Helvetica"/>
                <a:ea typeface="Helvetica"/>
                <a:cs typeface="Helvetica"/>
                <a:sym typeface="Helvetica"/>
              </a:rPr>
              <a:t>Distretto n 7 Oglio Ovest</a:t>
            </a:r>
            <a:endParaRPr b="1" sz="2304">
              <a:solidFill>
                <a:srgbClr val="323333"/>
              </a:solidFill>
              <a:latin typeface="Helvetica"/>
              <a:ea typeface="Helvetica"/>
              <a:cs typeface="Helvetica"/>
              <a:sym typeface="Helvetica"/>
            </a:endParaRPr>
          </a:p>
          <a:p>
            <a:pPr lvl="0" marL="0" indent="0" defTabSz="219455">
              <a:spcBef>
                <a:spcPts val="0"/>
              </a:spcBef>
              <a:buSzTx/>
              <a:buNone/>
              <a:defRPr sz="1800"/>
            </a:pPr>
            <a:r>
              <a:rPr b="1" sz="1776">
                <a:solidFill>
                  <a:srgbClr val="323333"/>
                </a:solidFill>
                <a:latin typeface="Helvetica"/>
                <a:ea typeface="Helvetica"/>
                <a:cs typeface="Helvetica"/>
                <a:sym typeface="Helvetica"/>
              </a:rPr>
              <a:t>Note:</a:t>
            </a:r>
            <a:r>
              <a:rPr sz="1776">
                <a:solidFill>
                  <a:srgbClr val="323333"/>
                </a:solidFill>
                <a:latin typeface="Helvetica"/>
                <a:ea typeface="Helvetica"/>
                <a:cs typeface="Helvetica"/>
                <a:sym typeface="Helvetica"/>
              </a:rPr>
              <a:t> Abitanti nel distretto 97.308 (al 31/12/2014)</a:t>
            </a:r>
            <a:endParaRPr sz="1776">
              <a:solidFill>
                <a:srgbClr val="323333"/>
              </a:solidFill>
              <a:latin typeface="Helvetica"/>
              <a:ea typeface="Helvetica"/>
              <a:cs typeface="Helvetica"/>
              <a:sym typeface="Helvetica"/>
            </a:endParaRPr>
          </a:p>
          <a:p>
            <a:pPr lvl="0" marL="0" indent="0" defTabSz="219455">
              <a:spcBef>
                <a:spcPts val="0"/>
              </a:spcBef>
              <a:buSzTx/>
              <a:buNone/>
              <a:defRPr sz="1800"/>
            </a:pPr>
            <a:r>
              <a:rPr b="1" sz="1776">
                <a:solidFill>
                  <a:srgbClr val="323333"/>
                </a:solidFill>
                <a:latin typeface="Helvetica"/>
                <a:ea typeface="Helvetica"/>
                <a:cs typeface="Helvetica"/>
                <a:sym typeface="Helvetica"/>
              </a:rPr>
              <a:t>Elenco dei comuni:</a:t>
            </a:r>
            <a:r>
              <a:rPr sz="1776">
                <a:solidFill>
                  <a:srgbClr val="323333"/>
                </a:solidFill>
                <a:latin typeface="Helvetica"/>
                <a:ea typeface="Helvetica"/>
                <a:cs typeface="Helvetica"/>
                <a:sym typeface="Helvetica"/>
              </a:rPr>
              <a:t> CASTELCOVATI, CASTREZZATO, CAZZAGO SAN MARTINO, CHIARI, COCCAGLIO, COMEZZANO-CIZZAGO, ROCCAFRANCA, ROVATO, RUDIANO, TRENZANO, URAGO D’OGLIO</a:t>
            </a:r>
            <a:endParaRPr sz="1776">
              <a:solidFill>
                <a:srgbClr val="323333"/>
              </a:solidFill>
              <a:latin typeface="Helvetica"/>
              <a:ea typeface="Helvetica"/>
              <a:cs typeface="Helvetica"/>
              <a:sym typeface="Helvetica"/>
            </a:endParaRPr>
          </a:p>
          <a:p>
            <a:pPr lvl="0" marL="0" indent="0" defTabSz="219455">
              <a:spcBef>
                <a:spcPts val="0"/>
              </a:spcBef>
              <a:buSzTx/>
              <a:buNone/>
              <a:defRPr sz="1800"/>
            </a:pPr>
            <a:endParaRPr sz="1776">
              <a:solidFill>
                <a:srgbClr val="323333"/>
              </a:solidFill>
              <a:latin typeface="Helvetica"/>
              <a:ea typeface="Helvetica"/>
              <a:cs typeface="Helvetica"/>
              <a:sym typeface="Helvetica"/>
            </a:endParaRPr>
          </a:p>
          <a:p>
            <a:pPr lvl="0" marL="0" indent="0" defTabSz="219455">
              <a:spcBef>
                <a:spcPts val="0"/>
              </a:spcBef>
              <a:buSzTx/>
              <a:buNone/>
              <a:defRPr sz="1800"/>
            </a:pPr>
            <a:endParaRPr b="1" sz="2976">
              <a:solidFill>
                <a:srgbClr val="323333"/>
              </a:solidFill>
              <a:latin typeface="Helvetica"/>
              <a:ea typeface="Helvetica"/>
              <a:cs typeface="Helvetica"/>
              <a:sym typeface="Helvetica"/>
            </a:endParaRPr>
          </a:p>
          <a:p>
            <a:pPr lvl="0" marL="0" indent="0" algn="ctr" defTabSz="219455">
              <a:spcBef>
                <a:spcPts val="0"/>
              </a:spcBef>
              <a:buSzTx/>
              <a:buNone/>
              <a:defRPr sz="1800"/>
            </a:pPr>
            <a:r>
              <a:rPr b="1" sz="2976">
                <a:solidFill>
                  <a:srgbClr val="323333"/>
                </a:solidFill>
                <a:latin typeface="Helvetica"/>
                <a:ea typeface="Helvetica"/>
                <a:cs typeface="Helvetica"/>
                <a:sym typeface="Helvetica"/>
              </a:rPr>
              <a:t>totale: 211.210 residenti, circa 10.300 diabetici</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1" name="Group 161"/>
          <p:cNvGrpSpPr/>
          <p:nvPr/>
        </p:nvGrpSpPr>
        <p:grpSpPr>
          <a:xfrm>
            <a:off x="1485900" y="546100"/>
            <a:ext cx="10033000" cy="6248400"/>
            <a:chOff x="-1041442" y="-88900"/>
            <a:chExt cx="10033000" cy="6248400"/>
          </a:xfrm>
        </p:grpSpPr>
        <p:pic>
          <p:nvPicPr>
            <p:cNvPr id="160" name="pasted-image.tif"/>
            <p:cNvPicPr/>
            <p:nvPr/>
          </p:nvPicPr>
          <p:blipFill>
            <a:blip r:embed="rId2">
              <a:extLst/>
            </a:blip>
            <a:srcRect l="0" t="0" r="0" b="0"/>
            <a:stretch>
              <a:fillRect/>
            </a:stretch>
          </p:blipFill>
          <p:spPr>
            <a:xfrm>
              <a:off x="0" y="0"/>
              <a:ext cx="7950116" cy="5918200"/>
            </a:xfrm>
            <a:prstGeom prst="rect">
              <a:avLst/>
            </a:prstGeom>
            <a:ln>
              <a:noFill/>
            </a:ln>
            <a:effectLst/>
          </p:spPr>
        </p:pic>
        <p:pic>
          <p:nvPicPr>
            <p:cNvPr id="159" name=""/>
            <p:cNvPicPr/>
            <p:nvPr/>
          </p:nvPicPr>
          <p:blipFill>
            <a:blip r:embed="rId3">
              <a:extLst/>
            </a:blip>
            <a:stretch>
              <a:fillRect/>
            </a:stretch>
          </p:blipFill>
          <p:spPr>
            <a:xfrm>
              <a:off x="-1041443" y="-88901"/>
              <a:ext cx="10033001" cy="6248401"/>
            </a:xfrm>
            <a:prstGeom prst="rect">
              <a:avLst/>
            </a:prstGeom>
            <a:effectLst/>
          </p:spPr>
        </p:pic>
      </p:grpSp>
      <p:sp>
        <p:nvSpPr>
          <p:cNvPr id="162" name="Shape 162"/>
          <p:cNvSpPr/>
          <p:nvPr>
            <p:ph type="title"/>
          </p:nvPr>
        </p:nvSpPr>
        <p:spPr>
          <a:prstGeom prst="rect">
            <a:avLst/>
          </a:prstGeom>
        </p:spPr>
        <p:txBody>
          <a:bodyPr/>
          <a:lstStyle/>
          <a:p>
            <a:pPr lvl="0">
              <a:defRPr sz="1800"/>
            </a:pPr>
            <a:r>
              <a:rPr sz="8000"/>
              <a:t>“quale gobba?”</a:t>
            </a:r>
          </a:p>
        </p:txBody>
      </p:sp>
      <p:sp>
        <p:nvSpPr>
          <p:cNvPr id="163" name="Shape 163"/>
          <p:cNvSpPr/>
          <p:nvPr>
            <p:ph type="body" idx="1"/>
          </p:nvPr>
        </p:nvSpPr>
        <p:spPr>
          <a:prstGeom prst="rect">
            <a:avLst/>
          </a:prstGeom>
        </p:spPr>
        <p:txBody>
          <a:bodyPr/>
          <a:lstStyle/>
          <a:p>
            <a:pPr lvl="0">
              <a:defRPr sz="1800"/>
            </a:pPr>
            <a:r>
              <a:rPr sz="3200"/>
              <a:t>Igor</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nvSpPr>
        <p:spPr>
          <a:xfrm>
            <a:off x="870796" y="780344"/>
            <a:ext cx="11161818" cy="687139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spcBef>
                <a:spcPts val="1200"/>
              </a:spcBef>
              <a:defRPr sz="1800"/>
            </a:pPr>
            <a:r>
              <a:rPr b="1" sz="2800">
                <a:solidFill>
                  <a:srgbClr val="C00000"/>
                </a:solidFill>
                <a:latin typeface="Arial"/>
                <a:ea typeface="Arial"/>
                <a:cs typeface="Arial"/>
                <a:sym typeface="Arial"/>
              </a:rPr>
              <a:t>Regione Lombardia ha affrontato le tematiche della prevenzione e dell’ assistenza diabetologica con numerosi atti:</a:t>
            </a:r>
            <a:endParaRPr sz="2800">
              <a:latin typeface="Arial"/>
              <a:ea typeface="Arial"/>
              <a:cs typeface="Arial"/>
              <a:sym typeface="Arial"/>
            </a:endParaRPr>
          </a:p>
          <a:p>
            <a:pPr lvl="0" algn="just" defTabSz="914400">
              <a:spcBef>
                <a:spcPts val="1000"/>
              </a:spcBef>
              <a:defRPr sz="1800"/>
            </a:pPr>
            <a:endParaRPr b="1" sz="2400">
              <a:latin typeface="Arial"/>
              <a:ea typeface="Arial"/>
              <a:cs typeface="Arial"/>
              <a:sym typeface="Arial"/>
            </a:endParaRPr>
          </a:p>
          <a:p>
            <a:pPr lvl="0" algn="just" defTabSz="914400">
              <a:spcBef>
                <a:spcPts val="1000"/>
              </a:spcBef>
              <a:buClr>
                <a:srgbClr val="FF0000"/>
              </a:buClr>
              <a:buSzPct val="100000"/>
              <a:buFont typeface="Wingdings"/>
              <a:buChar char="➢"/>
              <a:defRPr sz="1800"/>
            </a:pPr>
            <a:r>
              <a:rPr b="1" sz="2400">
                <a:solidFill>
                  <a:srgbClr val="FF0000"/>
                </a:solidFill>
                <a:latin typeface="Arial"/>
                <a:ea typeface="Arial"/>
                <a:cs typeface="Arial"/>
                <a:sym typeface="Arial"/>
              </a:rPr>
              <a:t> Legge N° 8 Marzo 1992</a:t>
            </a:r>
            <a:r>
              <a:rPr b="1" sz="2400">
                <a:latin typeface="Arial"/>
                <a:ea typeface="Arial"/>
                <a:cs typeface="Arial"/>
                <a:sym typeface="Arial"/>
              </a:rPr>
              <a:t>: </a:t>
            </a:r>
            <a:r>
              <a:rPr b="1" sz="2400">
                <a:solidFill>
                  <a:srgbClr val="0000FF"/>
                </a:solidFill>
                <a:latin typeface="Arial"/>
                <a:ea typeface="Arial"/>
                <a:cs typeface="Arial"/>
                <a:sym typeface="Arial"/>
              </a:rPr>
              <a:t>Prevenzione e Cura del Diabete Mellito, attuativa della Legge 115/87</a:t>
            </a:r>
            <a:endParaRPr sz="2400">
              <a:latin typeface="Arial"/>
              <a:ea typeface="Arial"/>
              <a:cs typeface="Arial"/>
              <a:sym typeface="Arial"/>
            </a:endParaRPr>
          </a:p>
          <a:p>
            <a:pPr lvl="0" algn="just" defTabSz="914400">
              <a:spcBef>
                <a:spcPts val="1000"/>
              </a:spcBef>
              <a:buClr>
                <a:srgbClr val="FF0000"/>
              </a:buClr>
              <a:buSzPct val="100000"/>
              <a:buFont typeface="Wingdings"/>
              <a:buChar char="➢"/>
              <a:defRPr sz="1800"/>
            </a:pPr>
            <a:r>
              <a:rPr b="1" sz="2400">
                <a:solidFill>
                  <a:srgbClr val="FF0000"/>
                </a:solidFill>
                <a:latin typeface="Arial"/>
                <a:ea typeface="Arial"/>
                <a:cs typeface="Arial"/>
                <a:sym typeface="Arial"/>
              </a:rPr>
              <a:t>DGR 21 febbraio 2000, n. 6/48301</a:t>
            </a:r>
            <a:r>
              <a:rPr b="1" sz="2400">
                <a:latin typeface="Arial"/>
                <a:ea typeface="Arial"/>
                <a:cs typeface="Arial"/>
                <a:sym typeface="Arial"/>
              </a:rPr>
              <a:t> </a:t>
            </a:r>
            <a:r>
              <a:rPr b="1" sz="2400">
                <a:solidFill>
                  <a:srgbClr val="0000FF"/>
                </a:solidFill>
                <a:latin typeface="Arial"/>
                <a:ea typeface="Arial"/>
                <a:cs typeface="Arial"/>
                <a:sym typeface="Arial"/>
              </a:rPr>
              <a:t>“Indirizzi funzionali ed organizzativi per la prevenzione e la cura del diabete mellito”</a:t>
            </a:r>
            <a:r>
              <a:rPr b="1" sz="2400">
                <a:latin typeface="Arial"/>
                <a:ea typeface="Arial"/>
                <a:cs typeface="Arial"/>
                <a:sym typeface="Arial"/>
              </a:rPr>
              <a:t> </a:t>
            </a:r>
            <a:endParaRPr sz="2400">
              <a:latin typeface="Arial"/>
              <a:ea typeface="Arial"/>
              <a:cs typeface="Arial"/>
              <a:sym typeface="Arial"/>
            </a:endParaRPr>
          </a:p>
          <a:p>
            <a:pPr lvl="0" algn="just" defTabSz="914400">
              <a:spcBef>
                <a:spcPts val="1000"/>
              </a:spcBef>
              <a:buClr>
                <a:srgbClr val="FF0000"/>
              </a:buClr>
              <a:buSzPct val="100000"/>
              <a:buFont typeface="Wingdings"/>
              <a:buChar char="➢"/>
              <a:defRPr sz="1800"/>
            </a:pPr>
            <a:r>
              <a:rPr b="1" sz="2400">
                <a:solidFill>
                  <a:srgbClr val="FF0000"/>
                </a:solidFill>
                <a:latin typeface="Arial"/>
                <a:ea typeface="Arial"/>
                <a:cs typeface="Arial"/>
                <a:sym typeface="Arial"/>
              </a:rPr>
              <a:t>DGR 9 Aprile 2002, n. 7/8678 </a:t>
            </a:r>
            <a:r>
              <a:rPr b="1" sz="2400">
                <a:solidFill>
                  <a:srgbClr val="0000FF"/>
                </a:solidFill>
                <a:latin typeface="Arial"/>
                <a:ea typeface="Arial"/>
                <a:cs typeface="Arial"/>
                <a:sym typeface="Arial"/>
              </a:rPr>
              <a:t>“Definizione delle procedure per la gestione integrata del paziente diabetico”</a:t>
            </a:r>
            <a:r>
              <a:rPr b="1" sz="2400">
                <a:latin typeface="Arial"/>
                <a:ea typeface="Arial"/>
                <a:cs typeface="Arial"/>
                <a:sym typeface="Arial"/>
              </a:rPr>
              <a:t> </a:t>
            </a:r>
            <a:endParaRPr sz="2400">
              <a:latin typeface="Arial"/>
              <a:ea typeface="Arial"/>
              <a:cs typeface="Arial"/>
              <a:sym typeface="Arial"/>
            </a:endParaRPr>
          </a:p>
          <a:p>
            <a:pPr lvl="0" algn="just" defTabSz="914400">
              <a:spcBef>
                <a:spcPts val="1000"/>
              </a:spcBef>
              <a:buClr>
                <a:srgbClr val="FF0000"/>
              </a:buClr>
              <a:buSzPct val="100000"/>
              <a:buFont typeface="Wingdings"/>
              <a:buChar char="➢"/>
              <a:defRPr sz="1800"/>
            </a:pPr>
            <a:r>
              <a:rPr b="1" sz="2400">
                <a:solidFill>
                  <a:srgbClr val="FF0000"/>
                </a:solidFill>
                <a:latin typeface="Arial"/>
                <a:ea typeface="Arial"/>
                <a:cs typeface="Arial"/>
                <a:sym typeface="Arial"/>
              </a:rPr>
              <a:t>D.G.R. 27 giugno 05 VIII/217</a:t>
            </a:r>
            <a:r>
              <a:rPr b="1" sz="2400">
                <a:latin typeface="Arial"/>
                <a:ea typeface="Arial"/>
                <a:cs typeface="Arial"/>
                <a:sym typeface="Arial"/>
              </a:rPr>
              <a:t> </a:t>
            </a:r>
            <a:r>
              <a:rPr b="1" sz="2400">
                <a:solidFill>
                  <a:srgbClr val="0000FF"/>
                </a:solidFill>
                <a:latin typeface="Arial"/>
                <a:ea typeface="Arial"/>
                <a:cs typeface="Arial"/>
                <a:sym typeface="Arial"/>
              </a:rPr>
              <a:t>“Determinazioni inerenti il Piano Regionale della Prevenzione Attiva ai sensi dell’intesa fra il governo, le regioni e province autonome del 23.3.2005”</a:t>
            </a:r>
            <a:endParaRPr sz="2400">
              <a:latin typeface="Arial"/>
              <a:ea typeface="Arial"/>
              <a:cs typeface="Arial"/>
              <a:sym typeface="Arial"/>
            </a:endParaRPr>
          </a:p>
          <a:p>
            <a:pPr lvl="0" algn="just" defTabSz="914400">
              <a:spcBef>
                <a:spcPts val="1000"/>
              </a:spcBef>
              <a:buClr>
                <a:srgbClr val="FF0000"/>
              </a:buClr>
              <a:buSzPct val="100000"/>
              <a:buFont typeface="Wingdings"/>
              <a:buChar char="➢"/>
              <a:defRPr sz="1800"/>
            </a:pPr>
            <a:r>
              <a:rPr b="1" sz="2400">
                <a:solidFill>
                  <a:srgbClr val="FF0000"/>
                </a:solidFill>
                <a:latin typeface="Arial"/>
                <a:ea typeface="Arial"/>
                <a:cs typeface="Arial"/>
                <a:sym typeface="Arial"/>
              </a:rPr>
              <a:t>DGR 1° febbraio 2011 IX/1283  </a:t>
            </a:r>
            <a:r>
              <a:rPr b="1" sz="2400">
                <a:solidFill>
                  <a:srgbClr val="0000CC"/>
                </a:solidFill>
                <a:latin typeface="Arial"/>
                <a:ea typeface="Arial"/>
                <a:cs typeface="Arial"/>
                <a:sym typeface="Arial"/>
              </a:rPr>
              <a:t>CReG (Chronic Related Group) </a:t>
            </a:r>
            <a:r>
              <a:rPr sz="2400">
                <a:latin typeface="Arial"/>
                <a:ea typeface="Arial"/>
                <a:cs typeface="Arial"/>
                <a:sym typeface="Arial"/>
              </a:rPr>
              <a:t>ha individuato gli ambiti territoriali di sperimentazione le </a:t>
            </a:r>
            <a:r>
              <a:rPr b="1" sz="2400">
                <a:solidFill>
                  <a:srgbClr val="0000CC"/>
                </a:solidFill>
                <a:latin typeface="Arial"/>
                <a:ea typeface="Arial"/>
                <a:cs typeface="Arial"/>
                <a:sym typeface="Arial"/>
              </a:rPr>
              <a:t>ASL di Bergamo, Lecco, Como, Melegnano e di Milano </a:t>
            </a:r>
            <a:endParaRPr sz="2400">
              <a:latin typeface="Arial"/>
              <a:ea typeface="Arial"/>
              <a:cs typeface="Arial"/>
              <a:sym typeface="Arial"/>
            </a:endParaRPr>
          </a:p>
          <a:p>
            <a:pPr lvl="0" algn="just" defTabSz="914400">
              <a:spcBef>
                <a:spcPts val="1000"/>
              </a:spcBef>
              <a:defRPr sz="1800"/>
            </a:pPr>
            <a:r>
              <a:rPr b="1" sz="2400">
                <a:latin typeface="Arial"/>
                <a:ea typeface="Arial"/>
                <a:cs typeface="Arial"/>
                <a:sym typeface="Arial"/>
              </a:rPr>
              <a:t>	</a:t>
            </a:r>
          </a:p>
        </p:txBody>
      </p:sp>
      <p:sp>
        <p:nvSpPr>
          <p:cNvPr id="166" name="Shape 166"/>
          <p:cNvSpPr/>
          <p:nvPr/>
        </p:nvSpPr>
        <p:spPr>
          <a:xfrm>
            <a:off x="1791476" y="8973255"/>
            <a:ext cx="10753196"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b="1" sz="2400">
                <a:solidFill>
                  <a:srgbClr val="0000CC"/>
                </a:solidFill>
                <a:latin typeface="Arial"/>
                <a:ea typeface="Arial"/>
                <a:cs typeface="Arial"/>
                <a:sym typeface="Arial"/>
              </a:defRPr>
            </a:lvl1pPr>
          </a:lstStyle>
          <a:p>
            <a:pPr lvl="0">
              <a:defRPr b="0" sz="1800">
                <a:solidFill>
                  <a:srgbClr val="000000"/>
                </a:solidFill>
              </a:defRPr>
            </a:pPr>
            <a:r>
              <a:rPr b="1" sz="2400">
                <a:solidFill>
                  <a:srgbClr val="0000CC"/>
                </a:solidFill>
              </a:rPr>
              <a:t>Modelli di gestione della malattia diabetica</a:t>
            </a:r>
          </a:p>
        </p:txBody>
      </p:sp>
      <p:pic>
        <p:nvPicPr>
          <p:cNvPr id="167" name="image13.png"/>
          <p:cNvPicPr/>
          <p:nvPr/>
        </p:nvPicPr>
        <p:blipFill>
          <a:blip r:embed="rId2">
            <a:extLst/>
          </a:blip>
          <a:stretch>
            <a:fillRect/>
          </a:stretch>
        </p:blipFill>
        <p:spPr>
          <a:xfrm>
            <a:off x="-1" y="8523089"/>
            <a:ext cx="3430060" cy="1230512"/>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p:nvPr>
        </p:nvSpPr>
        <p:spPr>
          <a:xfrm>
            <a:off x="562539" y="-1"/>
            <a:ext cx="11704322" cy="1625601"/>
          </a:xfrm>
          <a:prstGeom prst="rect">
            <a:avLst/>
          </a:prstGeom>
        </p:spPr>
        <p:txBody>
          <a:bodyPr>
            <a:normAutofit fontScale="100000" lnSpcReduction="0"/>
          </a:bodyPr>
          <a:lstStyle>
            <a:lvl1pPr>
              <a:defRPr sz="5000">
                <a:solidFill>
                  <a:srgbClr val="C00000"/>
                </a:solidFill>
                <a:latin typeface="Arial Black"/>
                <a:ea typeface="Arial Black"/>
                <a:cs typeface="Arial Black"/>
                <a:sym typeface="Arial Black"/>
              </a:defRPr>
            </a:lvl1pPr>
          </a:lstStyle>
          <a:p>
            <a:pPr lvl="0">
              <a:defRPr sz="1800">
                <a:solidFill>
                  <a:srgbClr val="000000"/>
                </a:solidFill>
              </a:defRPr>
            </a:pPr>
            <a:r>
              <a:rPr sz="5000">
                <a:solidFill>
                  <a:srgbClr val="C00000"/>
                </a:solidFill>
              </a:rPr>
              <a:t>Piano Nazionale Diabete 2013</a:t>
            </a:r>
          </a:p>
        </p:txBody>
      </p:sp>
      <p:sp>
        <p:nvSpPr>
          <p:cNvPr id="170" name="Shape 170"/>
          <p:cNvSpPr/>
          <p:nvPr>
            <p:ph type="body" idx="1"/>
          </p:nvPr>
        </p:nvSpPr>
        <p:spPr>
          <a:xfrm>
            <a:off x="760790" y="5939860"/>
            <a:ext cx="11704321" cy="2111693"/>
          </a:xfrm>
          <a:prstGeom prst="rect">
            <a:avLst/>
          </a:prstGeom>
        </p:spPr>
        <p:txBody>
          <a:bodyPr>
            <a:normAutofit fontScale="100000" lnSpcReduction="0"/>
          </a:bodyPr>
          <a:lstStyle>
            <a:lvl1pPr marL="0" indent="0" algn="just">
              <a:spcBef>
                <a:spcPts val="600"/>
              </a:spcBef>
              <a:buSzTx/>
              <a:buNone/>
              <a:defRPr b="1" sz="3800">
                <a:solidFill>
                  <a:srgbClr val="0000CC"/>
                </a:solidFill>
              </a:defRPr>
            </a:lvl1pPr>
          </a:lstStyle>
          <a:p>
            <a:pPr lvl="0">
              <a:defRPr b="0" sz="1800">
                <a:solidFill>
                  <a:srgbClr val="000000"/>
                </a:solidFill>
              </a:defRPr>
            </a:pPr>
            <a:r>
              <a:rPr b="1" sz="3800">
                <a:solidFill>
                  <a:srgbClr val="0000CC"/>
                </a:solidFill>
              </a:rPr>
              <a:t>A distanza di 26 anni dalla legge 115/87, vede la luce il Piano Nazionale Diabete, pubblicato sulla Gazzetta Ufficiale( 07/02/2013) </a:t>
            </a:r>
          </a:p>
        </p:txBody>
      </p:sp>
      <p:pic>
        <p:nvPicPr>
          <p:cNvPr id="171" name="image42.png"/>
          <p:cNvPicPr/>
          <p:nvPr/>
        </p:nvPicPr>
        <p:blipFill>
          <a:blip r:embed="rId2">
            <a:extLst/>
          </a:blip>
          <a:stretch>
            <a:fillRect/>
          </a:stretch>
        </p:blipFill>
        <p:spPr>
          <a:xfrm>
            <a:off x="2098710" y="1141165"/>
            <a:ext cx="8507308" cy="4145281"/>
          </a:xfrm>
          <a:prstGeom prst="rect">
            <a:avLst/>
          </a:prstGeom>
          <a:ln w="12700">
            <a:miter lim="400000"/>
          </a:ln>
        </p:spPr>
      </p:pic>
      <p:pic>
        <p:nvPicPr>
          <p:cNvPr id="172" name="image43.png"/>
          <p:cNvPicPr/>
          <p:nvPr/>
        </p:nvPicPr>
        <p:blipFill>
          <a:blip r:embed="rId3">
            <a:extLst/>
          </a:blip>
          <a:stretch>
            <a:fillRect/>
          </a:stretch>
        </p:blipFill>
        <p:spPr>
          <a:xfrm>
            <a:off x="1996299" y="4606395"/>
            <a:ext cx="8426028" cy="1192108"/>
          </a:xfrm>
          <a:prstGeom prst="rect">
            <a:avLst/>
          </a:prstGeom>
          <a:ln w="12700">
            <a:miter lim="400000"/>
          </a:ln>
        </p:spPr>
      </p:pic>
      <p:sp>
        <p:nvSpPr>
          <p:cNvPr id="173" name="Shape 173"/>
          <p:cNvSpPr/>
          <p:nvPr/>
        </p:nvSpPr>
        <p:spPr>
          <a:xfrm>
            <a:off x="972185" y="8331531"/>
            <a:ext cx="11265253" cy="6603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3800">
                <a:solidFill>
                  <a:srgbClr val="C00000"/>
                </a:solidFill>
                <a:latin typeface="Arial"/>
                <a:ea typeface="Arial"/>
                <a:cs typeface="Arial"/>
                <a:sym typeface="Arial"/>
              </a:defRPr>
            </a:lvl1pPr>
          </a:lstStyle>
          <a:p>
            <a:pPr lvl="0">
              <a:defRPr b="0" sz="1800">
                <a:solidFill>
                  <a:srgbClr val="000000"/>
                </a:solidFill>
              </a:defRPr>
            </a:pPr>
            <a:r>
              <a:rPr b="1" sz="3800">
                <a:solidFill>
                  <a:srgbClr val="C00000"/>
                </a:solidFill>
              </a:rPr>
              <a:t>Recepito con la d.g.r. n. X/2565 del 31/10/2014</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nvSpPr>
        <p:spPr>
          <a:xfrm>
            <a:off x="3122824" y="492085"/>
            <a:ext cx="6502401" cy="13376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b="1" sz="2800">
                <a:solidFill>
                  <a:srgbClr val="C00000"/>
                </a:solidFill>
                <a:latin typeface="Arial"/>
                <a:ea typeface="Arial"/>
                <a:cs typeface="Arial"/>
                <a:sym typeface="Arial"/>
              </a:rPr>
              <a:t>Regole 2015</a:t>
            </a:r>
            <a:endParaRPr sz="2800">
              <a:latin typeface="Arial"/>
              <a:ea typeface="Arial"/>
              <a:cs typeface="Arial"/>
              <a:sym typeface="Arial"/>
            </a:endParaRPr>
          </a:p>
          <a:p>
            <a:pPr lvl="0" defTabSz="914400">
              <a:defRPr sz="1800"/>
            </a:pPr>
            <a:r>
              <a:rPr b="1" sz="2800">
                <a:solidFill>
                  <a:srgbClr val="C00000"/>
                </a:solidFill>
                <a:latin typeface="Arial"/>
                <a:ea typeface="Arial"/>
                <a:cs typeface="Arial"/>
                <a:sym typeface="Arial"/>
              </a:rPr>
              <a:t>DELIBERAZIONE N° X / 2989 Seduta del 23/12/2014</a:t>
            </a:r>
          </a:p>
        </p:txBody>
      </p:sp>
      <p:sp>
        <p:nvSpPr>
          <p:cNvPr id="176" name="Shape 176"/>
          <p:cNvSpPr/>
          <p:nvPr/>
        </p:nvSpPr>
        <p:spPr>
          <a:xfrm>
            <a:off x="460128" y="2009281"/>
            <a:ext cx="12084544" cy="5809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just" defTabSz="914400">
              <a:defRPr sz="1800"/>
            </a:pPr>
            <a:r>
              <a:rPr b="1" sz="2400">
                <a:solidFill>
                  <a:srgbClr val="0000CC"/>
                </a:solidFill>
                <a:latin typeface="Arial"/>
                <a:ea typeface="Arial"/>
                <a:cs typeface="Arial"/>
                <a:sym typeface="Arial"/>
              </a:rPr>
              <a:t>2.3.3.5. ASPETTI RELATIVI ALLE RETI DI PATOLOGIA</a:t>
            </a:r>
            <a:endParaRPr sz="2400">
              <a:latin typeface="Arial"/>
              <a:ea typeface="Arial"/>
              <a:cs typeface="Arial"/>
              <a:sym typeface="Arial"/>
            </a:endParaRPr>
          </a:p>
          <a:p>
            <a:pPr lvl="0" algn="just" defTabSz="914400">
              <a:defRPr sz="1800"/>
            </a:pPr>
            <a:r>
              <a:rPr sz="2400">
                <a:latin typeface="Arial"/>
                <a:ea typeface="Arial"/>
                <a:cs typeface="Arial"/>
                <a:sym typeface="Arial"/>
              </a:rPr>
              <a:t>Le </a:t>
            </a:r>
            <a:r>
              <a:rPr b="1" sz="2400">
                <a:solidFill>
                  <a:srgbClr val="990000"/>
                </a:solidFill>
                <a:latin typeface="Arial"/>
                <a:ea typeface="Arial"/>
                <a:cs typeface="Arial"/>
                <a:sym typeface="Arial"/>
              </a:rPr>
              <a:t>reti di patologia </a:t>
            </a:r>
            <a:r>
              <a:rPr sz="2400">
                <a:latin typeface="Arial"/>
                <a:ea typeface="Arial"/>
                <a:cs typeface="Arial"/>
                <a:sym typeface="Arial"/>
              </a:rPr>
              <a:t>costituiscono una realtà ormai consolidata nel Sistema Sanitario Regionale che realizza un </a:t>
            </a:r>
            <a:r>
              <a:rPr b="1" sz="2400">
                <a:solidFill>
                  <a:srgbClr val="990000"/>
                </a:solidFill>
                <a:latin typeface="Arial"/>
                <a:ea typeface="Arial"/>
                <a:cs typeface="Arial"/>
                <a:sym typeface="Arial"/>
              </a:rPr>
              <a:t>modello organizzativo basato sulla collaborazione e la sinergia tra i professionisti della sanità attraverso la diffusione di conoscenze e la condivisione di Percorsi Diagnostico-Terapeutico-Assistenziali (PDTA) </a:t>
            </a:r>
            <a:r>
              <a:rPr sz="2400">
                <a:latin typeface="Arial"/>
                <a:ea typeface="Arial"/>
                <a:cs typeface="Arial"/>
                <a:sym typeface="Arial"/>
              </a:rPr>
              <a:t>per </a:t>
            </a:r>
            <a:r>
              <a:rPr b="1" sz="2400">
                <a:solidFill>
                  <a:srgbClr val="0000CC"/>
                </a:solidFill>
                <a:latin typeface="Arial"/>
                <a:ea typeface="Arial"/>
                <a:cs typeface="Arial"/>
                <a:sym typeface="Arial"/>
              </a:rPr>
              <a:t>un’opzione terapeutica sempre più efficace, appropriata e sostenibile.</a:t>
            </a:r>
            <a:endParaRPr sz="2400">
              <a:latin typeface="Arial"/>
              <a:ea typeface="Arial"/>
              <a:cs typeface="Arial"/>
              <a:sym typeface="Arial"/>
            </a:endParaRPr>
          </a:p>
          <a:p>
            <a:pPr lvl="0" algn="just" defTabSz="914400">
              <a:defRPr sz="1800"/>
            </a:pPr>
            <a:r>
              <a:rPr sz="2400">
                <a:latin typeface="Arial"/>
                <a:ea typeface="Arial"/>
                <a:cs typeface="Arial"/>
                <a:sym typeface="Arial"/>
              </a:rPr>
              <a:t>Regione Lombardia, attraverso le reti di patologia, assicura che ciascun paziente riceva un trattamento adeguato alle sue necessità, in modo omogeneo su tutto il territorio regionale.</a:t>
            </a:r>
            <a:endParaRPr sz="2400">
              <a:latin typeface="Arial"/>
              <a:ea typeface="Arial"/>
              <a:cs typeface="Arial"/>
              <a:sym typeface="Arial"/>
            </a:endParaRPr>
          </a:p>
          <a:p>
            <a:pPr lvl="0" algn="just" defTabSz="914400">
              <a:defRPr sz="1800"/>
            </a:pPr>
            <a:endParaRPr sz="2400">
              <a:latin typeface="Arial"/>
              <a:ea typeface="Arial"/>
              <a:cs typeface="Arial"/>
              <a:sym typeface="Arial"/>
            </a:endParaRPr>
          </a:p>
          <a:p>
            <a:pPr lvl="0" algn="just" defTabSz="914400">
              <a:defRPr sz="1800"/>
            </a:pPr>
            <a:r>
              <a:rPr sz="2400">
                <a:latin typeface="Arial"/>
                <a:ea typeface="Arial"/>
                <a:cs typeface="Arial"/>
                <a:sym typeface="Arial"/>
              </a:rPr>
              <a:t>· Rete Ematologica Lombarda (REL)</a:t>
            </a:r>
            <a:endParaRPr sz="2400">
              <a:latin typeface="Arial"/>
              <a:ea typeface="Arial"/>
              <a:cs typeface="Arial"/>
              <a:sym typeface="Arial"/>
            </a:endParaRPr>
          </a:p>
          <a:p>
            <a:pPr lvl="0" algn="just" defTabSz="914400">
              <a:defRPr sz="1800"/>
            </a:pPr>
            <a:r>
              <a:rPr sz="2400">
                <a:latin typeface="Arial"/>
                <a:ea typeface="Arial"/>
                <a:cs typeface="Arial"/>
                <a:sym typeface="Arial"/>
              </a:rPr>
              <a:t>· Rete Oncologica Lombarda (ROL)</a:t>
            </a:r>
            <a:endParaRPr sz="2400">
              <a:latin typeface="Arial"/>
              <a:ea typeface="Arial"/>
              <a:cs typeface="Arial"/>
              <a:sym typeface="Arial"/>
            </a:endParaRPr>
          </a:p>
          <a:p>
            <a:pPr lvl="0" algn="just" defTabSz="914400">
              <a:defRPr sz="1800"/>
            </a:pPr>
            <a:r>
              <a:rPr sz="2400">
                <a:latin typeface="Arial"/>
                <a:ea typeface="Arial"/>
                <a:cs typeface="Arial"/>
                <a:sym typeface="Arial"/>
              </a:rPr>
              <a:t>· Rete Nefrologica Lombarda (ReNe)</a:t>
            </a:r>
            <a:endParaRPr sz="2400">
              <a:latin typeface="Arial"/>
              <a:ea typeface="Arial"/>
              <a:cs typeface="Arial"/>
              <a:sym typeface="Arial"/>
            </a:endParaRPr>
          </a:p>
          <a:p>
            <a:pPr lvl="0" algn="just" defTabSz="914400">
              <a:defRPr sz="1800"/>
            </a:pPr>
            <a:r>
              <a:rPr sz="2400">
                <a:latin typeface="Arial"/>
                <a:ea typeface="Arial"/>
                <a:cs typeface="Arial"/>
                <a:sym typeface="Arial"/>
              </a:rPr>
              <a:t>· Rete Stroke</a:t>
            </a:r>
            <a:endParaRPr sz="2400">
              <a:latin typeface="Arial"/>
              <a:ea typeface="Arial"/>
              <a:cs typeface="Arial"/>
              <a:sym typeface="Arial"/>
            </a:endParaRPr>
          </a:p>
          <a:p>
            <a:pPr lvl="0" algn="just" defTabSz="914400">
              <a:defRPr sz="1800"/>
            </a:pPr>
            <a:r>
              <a:rPr sz="2400">
                <a:latin typeface="Arial"/>
                <a:ea typeface="Arial"/>
                <a:cs typeface="Arial"/>
                <a:sym typeface="Arial"/>
              </a:rPr>
              <a:t>· Rete Stemi</a:t>
            </a:r>
            <a:endParaRPr sz="2400">
              <a:latin typeface="Arial"/>
              <a:ea typeface="Arial"/>
              <a:cs typeface="Arial"/>
              <a:sym typeface="Arial"/>
            </a:endParaRPr>
          </a:p>
          <a:p>
            <a:pPr lvl="0" algn="just" defTabSz="914400">
              <a:defRPr sz="1800"/>
            </a:pPr>
            <a:r>
              <a:rPr b="1" sz="2400">
                <a:solidFill>
                  <a:srgbClr val="C00000"/>
                </a:solidFill>
                <a:latin typeface="Arial"/>
                <a:ea typeface="Arial"/>
                <a:cs typeface="Arial"/>
                <a:sym typeface="Arial"/>
              </a:rPr>
              <a:t>· Rete Diabete</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nvSpPr>
        <p:spPr>
          <a:xfrm>
            <a:off x="122827" y="573053"/>
            <a:ext cx="12596601" cy="80829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just" defTabSz="914400">
              <a:defRPr sz="1800"/>
            </a:pPr>
            <a:r>
              <a:rPr b="1" i="1" sz="3400">
                <a:solidFill>
                  <a:srgbClr val="C00000"/>
                </a:solidFill>
                <a:latin typeface="Arial"/>
                <a:ea typeface="Arial"/>
                <a:cs typeface="Arial"/>
                <a:sym typeface="Arial"/>
              </a:rPr>
              <a:t>In particolare per la Rete Diabete</a:t>
            </a:r>
            <a:endParaRPr sz="3400">
              <a:latin typeface="Arial"/>
              <a:ea typeface="Arial"/>
              <a:cs typeface="Arial"/>
              <a:sym typeface="Arial"/>
            </a:endParaRPr>
          </a:p>
          <a:p>
            <a:pPr lvl="0" algn="just" defTabSz="914400">
              <a:defRPr sz="1800"/>
            </a:pPr>
            <a:endParaRPr sz="2400">
              <a:solidFill>
                <a:srgbClr val="C00000"/>
              </a:solidFill>
              <a:latin typeface="Arial"/>
              <a:ea typeface="Arial"/>
              <a:cs typeface="Arial"/>
              <a:sym typeface="Arial"/>
            </a:endParaRPr>
          </a:p>
          <a:p>
            <a:pPr lvl="0" marL="381000" indent="-381000" algn="just" defTabSz="914400">
              <a:buClr>
                <a:srgbClr val="0000CC"/>
              </a:buClr>
              <a:buSzPct val="100000"/>
              <a:buFont typeface="Wingdings"/>
              <a:buChar char="❑"/>
              <a:defRPr sz="1800"/>
            </a:pPr>
            <a:r>
              <a:rPr b="1" sz="2400">
                <a:solidFill>
                  <a:srgbClr val="0000CC"/>
                </a:solidFill>
                <a:latin typeface="Arial"/>
                <a:ea typeface="Arial"/>
                <a:cs typeface="Arial"/>
                <a:sym typeface="Arial"/>
              </a:rPr>
              <a:t>Il Comitato Esecutivo della rete diabete </a:t>
            </a:r>
            <a:r>
              <a:rPr sz="2400">
                <a:latin typeface="Arial"/>
                <a:ea typeface="Arial"/>
                <a:cs typeface="Arial"/>
                <a:sym typeface="Arial"/>
              </a:rPr>
              <a:t>si strutturerà in due Tavoli di lavoro distinti: uno per gli adulti e uno per l’età pediatrica comportando attività e obiettivi diversi. Oltre agli obiettivi primari del governo delle reti sopra elencati, il CE della rete diabete avrà </a:t>
            </a:r>
            <a:r>
              <a:rPr b="1" sz="2400">
                <a:solidFill>
                  <a:srgbClr val="0000CC"/>
                </a:solidFill>
                <a:latin typeface="Arial"/>
                <a:ea typeface="Arial"/>
                <a:cs typeface="Arial"/>
                <a:sym typeface="Arial"/>
              </a:rPr>
              <a:t>il compito prioritario di sviluppo e supporto all’attuazione del Piano Nazionale Diabete recepito con la d.g.r. n. X/2565 del 31/10/2014</a:t>
            </a:r>
            <a:r>
              <a:rPr sz="2400">
                <a:latin typeface="Arial"/>
                <a:ea typeface="Arial"/>
                <a:cs typeface="Arial"/>
                <a:sym typeface="Arial"/>
              </a:rPr>
              <a:t>. Data la complessità delle implicazioni di una patologia a forte impatto sociale, il CE deve essere caratterizzato da un approccio multidisciplinare anche attraverso la partecipazione dei rappresentanti delle Associazioni di pazienti.</a:t>
            </a:r>
            <a:endParaRPr sz="2400">
              <a:latin typeface="Arial"/>
              <a:ea typeface="Arial"/>
              <a:cs typeface="Arial"/>
              <a:sym typeface="Arial"/>
            </a:endParaRPr>
          </a:p>
          <a:p>
            <a:pPr lvl="0" algn="just" defTabSz="914400">
              <a:defRPr sz="1800"/>
            </a:pPr>
            <a:endParaRPr sz="2400">
              <a:latin typeface="Arial"/>
              <a:ea typeface="Arial"/>
              <a:cs typeface="Arial"/>
              <a:sym typeface="Arial"/>
            </a:endParaRPr>
          </a:p>
          <a:p>
            <a:pPr lvl="0" marL="381000" indent="-381000" algn="just" defTabSz="914400">
              <a:buClr>
                <a:srgbClr val="0000CC"/>
              </a:buClr>
              <a:buSzPct val="100000"/>
              <a:buFont typeface="Wingdings"/>
              <a:buChar char="❑"/>
              <a:defRPr sz="1800"/>
            </a:pPr>
            <a:r>
              <a:rPr b="1" sz="2400">
                <a:solidFill>
                  <a:srgbClr val="0000CC"/>
                </a:solidFill>
                <a:latin typeface="Arial"/>
                <a:ea typeface="Arial"/>
                <a:cs typeface="Arial"/>
                <a:sym typeface="Arial"/>
              </a:rPr>
              <a:t>Approvazione dei documenti di Linee guida elaborati dal CE Diabete</a:t>
            </a:r>
            <a:r>
              <a:rPr sz="2400">
                <a:latin typeface="Arial"/>
                <a:ea typeface="Arial"/>
                <a:cs typeface="Arial"/>
                <a:sym typeface="Arial"/>
              </a:rPr>
              <a:t> con particolare riguardo a:</a:t>
            </a:r>
            <a:endParaRPr sz="2400">
              <a:latin typeface="Arial"/>
              <a:ea typeface="Arial"/>
              <a:cs typeface="Arial"/>
              <a:sym typeface="Arial"/>
            </a:endParaRPr>
          </a:p>
          <a:p>
            <a:pPr lvl="0" indent="363538" algn="just" defTabSz="914400">
              <a:defRPr sz="1800"/>
            </a:pPr>
            <a:r>
              <a:rPr sz="2400">
                <a:latin typeface="Arial"/>
                <a:ea typeface="Arial"/>
                <a:cs typeface="Arial"/>
                <a:sym typeface="Arial"/>
              </a:rPr>
              <a:t>a) diabete e gravidanza;</a:t>
            </a:r>
            <a:endParaRPr sz="2400">
              <a:latin typeface="Arial"/>
              <a:ea typeface="Arial"/>
              <a:cs typeface="Arial"/>
              <a:sym typeface="Arial"/>
            </a:endParaRPr>
          </a:p>
          <a:p>
            <a:pPr lvl="0" indent="363538" algn="just" defTabSz="914400">
              <a:defRPr sz="1800"/>
            </a:pPr>
            <a:r>
              <a:rPr sz="2400">
                <a:latin typeface="Arial"/>
                <a:ea typeface="Arial"/>
                <a:cs typeface="Arial"/>
                <a:sym typeface="Arial"/>
              </a:rPr>
              <a:t>b) piede diabetico;</a:t>
            </a:r>
            <a:endParaRPr sz="2400">
              <a:latin typeface="Arial"/>
              <a:ea typeface="Arial"/>
              <a:cs typeface="Arial"/>
              <a:sym typeface="Arial"/>
            </a:endParaRPr>
          </a:p>
          <a:p>
            <a:pPr lvl="0" indent="363538" algn="just" defTabSz="914400">
              <a:defRPr sz="1800"/>
            </a:pPr>
            <a:r>
              <a:rPr sz="2400">
                <a:latin typeface="Arial"/>
                <a:ea typeface="Arial"/>
                <a:cs typeface="Arial"/>
                <a:sym typeface="Arial"/>
              </a:rPr>
              <a:t>c) modalità per l’attestazione del profilo di rischio da attribuire ai soggetti diabetici per il rinnovo della patente di guida.</a:t>
            </a:r>
            <a:endParaRPr sz="2400">
              <a:latin typeface="Arial"/>
              <a:ea typeface="Arial"/>
              <a:cs typeface="Arial"/>
              <a:sym typeface="Arial"/>
            </a:endParaRPr>
          </a:p>
          <a:p>
            <a:pPr lvl="0" algn="just" defTabSz="914400">
              <a:defRPr sz="1800"/>
            </a:pPr>
            <a:endParaRPr sz="2400">
              <a:latin typeface="Arial"/>
              <a:ea typeface="Arial"/>
              <a:cs typeface="Arial"/>
              <a:sym typeface="Arial"/>
            </a:endParaRPr>
          </a:p>
          <a:p>
            <a:pPr lvl="0" marL="381000" indent="-381000" algn="just" defTabSz="914400">
              <a:buClr>
                <a:srgbClr val="0000CC"/>
              </a:buClr>
              <a:buSzPct val="100000"/>
              <a:buFont typeface="Wingdings"/>
              <a:buChar char="❑"/>
              <a:defRPr sz="1800"/>
            </a:pPr>
            <a:r>
              <a:rPr b="1" sz="2400">
                <a:solidFill>
                  <a:srgbClr val="0000CC"/>
                </a:solidFill>
                <a:latin typeface="Arial"/>
                <a:ea typeface="Arial"/>
                <a:cs typeface="Arial"/>
                <a:sym typeface="Arial"/>
              </a:rPr>
              <a:t>Avvio del processo di aggiornamento della normativa regionale in tema di diabete </a:t>
            </a:r>
            <a:r>
              <a:rPr sz="2400">
                <a:latin typeface="Arial"/>
                <a:ea typeface="Arial"/>
                <a:cs typeface="Arial"/>
                <a:sym typeface="Arial"/>
              </a:rPr>
              <a:t>(l.r. n. 33/2009) alla luce della </a:t>
            </a:r>
            <a:r>
              <a:rPr b="1" sz="2400">
                <a:solidFill>
                  <a:srgbClr val="0000CC"/>
                </a:solidFill>
                <a:latin typeface="Arial"/>
                <a:ea typeface="Arial"/>
                <a:cs typeface="Arial"/>
                <a:sym typeface="Arial"/>
              </a:rPr>
              <a:t>necessità di completa attuazione del Piano Nazionale Diabete</a:t>
            </a:r>
            <a:r>
              <a:rPr sz="2400">
                <a:latin typeface="Arial"/>
                <a:ea typeface="Arial"/>
                <a:cs typeface="Arial"/>
                <a:sym typeface="Arial"/>
              </a:rPr>
              <a:t> e di conseguente </a:t>
            </a:r>
            <a:r>
              <a:rPr b="1" sz="2400">
                <a:solidFill>
                  <a:srgbClr val="0000CC"/>
                </a:solidFill>
                <a:latin typeface="Arial"/>
                <a:ea typeface="Arial"/>
                <a:cs typeface="Arial"/>
                <a:sym typeface="Arial"/>
              </a:rPr>
              <a:t>adeguamento/modifica del modello organizzativo di riferimento.</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0" name="image3.png"/>
          <p:cNvPicPr/>
          <p:nvPr/>
        </p:nvPicPr>
        <p:blipFill>
          <a:blip r:embed="rId2">
            <a:extLst/>
          </a:blip>
          <a:stretch>
            <a:fillRect/>
          </a:stretch>
        </p:blipFill>
        <p:spPr>
          <a:xfrm>
            <a:off x="535093" y="1232746"/>
            <a:ext cx="11956840" cy="730168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image44.png"/>
          <p:cNvPicPr/>
          <p:nvPr/>
        </p:nvPicPr>
        <p:blipFill>
          <a:blip r:embed="rId2">
            <a:extLst/>
          </a:blip>
          <a:stretch>
            <a:fillRect/>
          </a:stretch>
        </p:blipFill>
        <p:spPr>
          <a:xfrm>
            <a:off x="39595" y="2009281"/>
            <a:ext cx="12965206" cy="6656741"/>
          </a:xfrm>
          <a:prstGeom prst="rect">
            <a:avLst/>
          </a:prstGeom>
          <a:ln w="12700">
            <a:miter lim="400000"/>
          </a:ln>
        </p:spPr>
      </p:pic>
      <p:sp>
        <p:nvSpPr>
          <p:cNvPr id="181" name="Shape 181"/>
          <p:cNvSpPr/>
          <p:nvPr/>
        </p:nvSpPr>
        <p:spPr>
          <a:xfrm>
            <a:off x="255305" y="370699"/>
            <a:ext cx="12429190" cy="12064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b="1" sz="3800">
                <a:solidFill>
                  <a:srgbClr val="990000"/>
                </a:solidFill>
                <a:latin typeface="Arial"/>
                <a:ea typeface="Arial"/>
                <a:cs typeface="Arial"/>
                <a:sym typeface="Arial"/>
              </a:rPr>
              <a:t>Prevalenza patologie croniche ASL di Brescia</a:t>
            </a:r>
            <a:endParaRPr sz="3800">
              <a:latin typeface="Arial"/>
              <a:ea typeface="Arial"/>
              <a:cs typeface="Arial"/>
              <a:sym typeface="Arial"/>
            </a:endParaRPr>
          </a:p>
          <a:p>
            <a:pPr lvl="0" defTabSz="914400">
              <a:defRPr sz="1800"/>
            </a:pPr>
            <a:r>
              <a:rPr b="1" sz="3800">
                <a:solidFill>
                  <a:srgbClr val="990000"/>
                </a:solidFill>
                <a:latin typeface="Arial"/>
                <a:ea typeface="Arial"/>
                <a:cs typeface="Arial"/>
                <a:sym typeface="Arial"/>
              </a:rPr>
              <a:t> 2003-2013</a:t>
            </a:r>
          </a:p>
        </p:txBody>
      </p:sp>
      <p:sp>
        <p:nvSpPr>
          <p:cNvPr id="182" name="Shape 182"/>
          <p:cNvSpPr/>
          <p:nvPr/>
        </p:nvSpPr>
        <p:spPr>
          <a:xfrm>
            <a:off x="1177008" y="8973255"/>
            <a:ext cx="10753196"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b="1" sz="2400">
                <a:solidFill>
                  <a:srgbClr val="0000CC"/>
                </a:solidFill>
                <a:latin typeface="Arial"/>
                <a:ea typeface="Arial"/>
                <a:cs typeface="Arial"/>
                <a:sym typeface="Arial"/>
              </a:defRPr>
            </a:lvl1pPr>
          </a:lstStyle>
          <a:p>
            <a:pPr lvl="0">
              <a:defRPr b="0" sz="1800">
                <a:solidFill>
                  <a:srgbClr val="000000"/>
                </a:solidFill>
              </a:defRPr>
            </a:pPr>
            <a:r>
              <a:rPr b="1" sz="2400">
                <a:solidFill>
                  <a:srgbClr val="0000CC"/>
                </a:solidFill>
              </a:rPr>
              <a:t>Modelli di gestione della malattia diabetica</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image45.png"/>
          <p:cNvPicPr/>
          <p:nvPr/>
        </p:nvPicPr>
        <p:blipFill>
          <a:blip r:embed="rId2">
            <a:extLst/>
          </a:blip>
          <a:stretch>
            <a:fillRect/>
          </a:stretch>
        </p:blipFill>
        <p:spPr>
          <a:xfrm>
            <a:off x="94826" y="2010268"/>
            <a:ext cx="12815148" cy="6962988"/>
          </a:xfrm>
          <a:prstGeom prst="rect">
            <a:avLst/>
          </a:prstGeom>
          <a:ln w="12700">
            <a:miter lim="400000"/>
          </a:ln>
        </p:spPr>
      </p:pic>
      <p:sp>
        <p:nvSpPr>
          <p:cNvPr id="185" name="Shape 185"/>
          <p:cNvSpPr/>
          <p:nvPr/>
        </p:nvSpPr>
        <p:spPr>
          <a:xfrm>
            <a:off x="255305" y="370699"/>
            <a:ext cx="12429190" cy="12064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b="1" sz="3800">
                <a:solidFill>
                  <a:srgbClr val="990000"/>
                </a:solidFill>
                <a:latin typeface="Arial"/>
                <a:ea typeface="Arial"/>
                <a:cs typeface="Arial"/>
                <a:sym typeface="Arial"/>
              </a:rPr>
              <a:t>Prevalenza patologie croniche ASL di Brescia</a:t>
            </a:r>
            <a:endParaRPr sz="3800">
              <a:latin typeface="Arial"/>
              <a:ea typeface="Arial"/>
              <a:cs typeface="Arial"/>
              <a:sym typeface="Arial"/>
            </a:endParaRPr>
          </a:p>
          <a:p>
            <a:pPr lvl="0" defTabSz="914400">
              <a:defRPr sz="1800"/>
            </a:pPr>
            <a:r>
              <a:rPr b="1" sz="3800">
                <a:solidFill>
                  <a:srgbClr val="990000"/>
                </a:solidFill>
                <a:latin typeface="Arial"/>
                <a:ea typeface="Arial"/>
                <a:cs typeface="Arial"/>
                <a:sym typeface="Arial"/>
              </a:rPr>
              <a:t> 2003-2013</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nvSpPr>
        <p:spPr>
          <a:xfrm>
            <a:off x="1103283" y="406368"/>
            <a:ext cx="10874944" cy="1285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sz="7600">
                <a:latin typeface="Helvetica"/>
                <a:ea typeface="Helvetica"/>
                <a:cs typeface="Helvetica"/>
                <a:sym typeface="Helvetica"/>
              </a:defRPr>
            </a:lvl1pPr>
          </a:lstStyle>
          <a:p>
            <a:pPr lvl="0">
              <a:defRPr sz="1800"/>
            </a:pPr>
            <a:r>
              <a:rPr sz="7600"/>
              <a:t>Le cause della pandemia</a:t>
            </a:r>
          </a:p>
        </p:txBody>
      </p:sp>
      <p:grpSp>
        <p:nvGrpSpPr>
          <p:cNvPr id="190" name="Group 190"/>
          <p:cNvGrpSpPr/>
          <p:nvPr/>
        </p:nvGrpSpPr>
        <p:grpSpPr>
          <a:xfrm>
            <a:off x="609558" y="2946386"/>
            <a:ext cx="3657627" cy="3009174"/>
            <a:chOff x="0" y="0"/>
            <a:chExt cx="3657625" cy="3009172"/>
          </a:xfrm>
        </p:grpSpPr>
        <p:sp>
          <p:nvSpPr>
            <p:cNvPr id="188" name="Shape 188"/>
            <p:cNvSpPr/>
            <p:nvPr/>
          </p:nvSpPr>
          <p:spPr>
            <a:xfrm>
              <a:off x="0" y="0"/>
              <a:ext cx="3657626" cy="3009173"/>
            </a:xfrm>
            <a:custGeom>
              <a:avLst/>
              <a:gdLst/>
              <a:ahLst/>
              <a:cxnLst>
                <a:cxn ang="0">
                  <a:pos x="wd2" y="hd2"/>
                </a:cxn>
                <a:cxn ang="5400000">
                  <a:pos x="wd2" y="hd2"/>
                </a:cxn>
                <a:cxn ang="10800000">
                  <a:pos x="wd2" y="hd2"/>
                </a:cxn>
                <a:cxn ang="16200000">
                  <a:pos x="wd2" y="hd2"/>
                </a:cxn>
              </a:cxnLst>
              <a:rect l="0" t="0" r="r" b="b"/>
              <a:pathLst>
                <a:path w="21600" h="19255" fill="norm" stroke="1" extrusionOk="0">
                  <a:moveTo>
                    <a:pt x="0" y="0"/>
                  </a:moveTo>
                  <a:lnTo>
                    <a:pt x="21600" y="0"/>
                  </a:lnTo>
                  <a:lnTo>
                    <a:pt x="21600" y="15641"/>
                  </a:lnTo>
                  <a:cubicBezTo>
                    <a:pt x="10800" y="15641"/>
                    <a:pt x="10800" y="21600"/>
                    <a:pt x="0" y="18214"/>
                  </a:cubicBezTo>
                  <a:close/>
                </a:path>
              </a:pathLst>
            </a:custGeom>
            <a:gradFill flip="none" rotWithShape="1">
              <a:gsLst>
                <a:gs pos="0">
                  <a:srgbClr val="FFFF9C"/>
                </a:gs>
                <a:gs pos="50000">
                  <a:srgbClr val="FFFFC3"/>
                </a:gs>
                <a:gs pos="100000">
                  <a:srgbClr val="FFFFE2"/>
                </a:gs>
              </a:gsLst>
              <a:lin ang="13500000" scaled="0"/>
            </a:gradFill>
            <a:ln w="25400" cap="flat">
              <a:solidFill>
                <a:srgbClr val="3A5E8A"/>
              </a:solidFill>
              <a:prstDash val="solid"/>
              <a:bevel/>
            </a:ln>
            <a:effectLst/>
          </p:spPr>
          <p:txBody>
            <a:bodyPr wrap="square" lIns="65023" tIns="65023" rIns="65023" bIns="65023" numCol="1" anchor="ctr">
              <a:noAutofit/>
            </a:bodyPr>
            <a:lstStyle/>
            <a:p>
              <a:pPr lvl="0" defTabSz="914400">
                <a:defRPr b="1" sz="3400">
                  <a:solidFill>
                    <a:srgbClr val="FF0000"/>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189" name="Shape 189"/>
            <p:cNvSpPr/>
            <p:nvPr/>
          </p:nvSpPr>
          <p:spPr>
            <a:xfrm>
              <a:off x="0" y="376097"/>
              <a:ext cx="3657626" cy="1692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lvl="0" defTabSz="914400">
                <a:defRPr sz="1800"/>
              </a:pPr>
              <a:r>
                <a:rPr sz="3400">
                  <a:solidFill>
                    <a:srgbClr val="C82506"/>
                  </a:solidFill>
                  <a:latin typeface="Helvetica"/>
                  <a:ea typeface="Helvetica"/>
                  <a:cs typeface="Helvetica"/>
                  <a:sym typeface="Helvetica"/>
                </a:rPr>
                <a:t>Invecchiamento </a:t>
              </a:r>
              <a:endParaRPr sz="3400">
                <a:solidFill>
                  <a:srgbClr val="C82506"/>
                </a:solidFill>
                <a:latin typeface="Helvetica"/>
                <a:ea typeface="Helvetica"/>
                <a:cs typeface="Helvetica"/>
                <a:sym typeface="Helvetica"/>
              </a:endParaRPr>
            </a:p>
            <a:p>
              <a:pPr lvl="0" defTabSz="914400">
                <a:defRPr sz="1800"/>
              </a:pPr>
              <a:r>
                <a:rPr sz="3400">
                  <a:solidFill>
                    <a:srgbClr val="C82506"/>
                  </a:solidFill>
                  <a:latin typeface="Helvetica"/>
                  <a:ea typeface="Helvetica"/>
                  <a:cs typeface="Helvetica"/>
                  <a:sym typeface="Helvetica"/>
                </a:rPr>
                <a:t>della </a:t>
              </a:r>
              <a:endParaRPr sz="3400">
                <a:solidFill>
                  <a:srgbClr val="C82506"/>
                </a:solidFill>
                <a:latin typeface="Helvetica"/>
                <a:ea typeface="Helvetica"/>
                <a:cs typeface="Helvetica"/>
                <a:sym typeface="Helvetica"/>
              </a:endParaRPr>
            </a:p>
            <a:p>
              <a:pPr lvl="0" defTabSz="914400">
                <a:defRPr sz="1800"/>
              </a:pPr>
              <a:r>
                <a:rPr sz="3400">
                  <a:solidFill>
                    <a:srgbClr val="C82506"/>
                  </a:solidFill>
                  <a:latin typeface="Helvetica"/>
                  <a:ea typeface="Helvetica"/>
                  <a:cs typeface="Helvetica"/>
                  <a:sym typeface="Helvetica"/>
                </a:rPr>
                <a:t>popolazione</a:t>
              </a:r>
            </a:p>
          </p:txBody>
        </p:sp>
      </p:grpSp>
      <p:grpSp>
        <p:nvGrpSpPr>
          <p:cNvPr id="193" name="Group 193"/>
          <p:cNvGrpSpPr/>
          <p:nvPr/>
        </p:nvGrpSpPr>
        <p:grpSpPr>
          <a:xfrm>
            <a:off x="8737615" y="5791206"/>
            <a:ext cx="3657627" cy="3009174"/>
            <a:chOff x="0" y="0"/>
            <a:chExt cx="3657625" cy="3009172"/>
          </a:xfrm>
        </p:grpSpPr>
        <p:sp>
          <p:nvSpPr>
            <p:cNvPr id="191" name="Shape 191"/>
            <p:cNvSpPr/>
            <p:nvPr/>
          </p:nvSpPr>
          <p:spPr>
            <a:xfrm>
              <a:off x="0" y="0"/>
              <a:ext cx="3657626" cy="3009173"/>
            </a:xfrm>
            <a:custGeom>
              <a:avLst/>
              <a:gdLst/>
              <a:ahLst/>
              <a:cxnLst>
                <a:cxn ang="0">
                  <a:pos x="wd2" y="hd2"/>
                </a:cxn>
                <a:cxn ang="5400000">
                  <a:pos x="wd2" y="hd2"/>
                </a:cxn>
                <a:cxn ang="10800000">
                  <a:pos x="wd2" y="hd2"/>
                </a:cxn>
                <a:cxn ang="16200000">
                  <a:pos x="wd2" y="hd2"/>
                </a:cxn>
              </a:cxnLst>
              <a:rect l="0" t="0" r="r" b="b"/>
              <a:pathLst>
                <a:path w="21600" h="19255" fill="norm" stroke="1" extrusionOk="0">
                  <a:moveTo>
                    <a:pt x="0" y="0"/>
                  </a:moveTo>
                  <a:lnTo>
                    <a:pt x="21600" y="0"/>
                  </a:lnTo>
                  <a:lnTo>
                    <a:pt x="21600" y="15641"/>
                  </a:lnTo>
                  <a:cubicBezTo>
                    <a:pt x="10800" y="15641"/>
                    <a:pt x="10800" y="21600"/>
                    <a:pt x="0" y="18214"/>
                  </a:cubicBezTo>
                  <a:close/>
                </a:path>
              </a:pathLst>
            </a:custGeom>
            <a:gradFill flip="none" rotWithShape="1">
              <a:gsLst>
                <a:gs pos="0">
                  <a:srgbClr val="FFFF9C"/>
                </a:gs>
                <a:gs pos="50000">
                  <a:srgbClr val="FFFFC3"/>
                </a:gs>
                <a:gs pos="100000">
                  <a:srgbClr val="FFFFE2"/>
                </a:gs>
              </a:gsLst>
              <a:lin ang="13500000" scaled="0"/>
            </a:gradFill>
            <a:ln w="25400" cap="flat">
              <a:solidFill>
                <a:srgbClr val="3A5E8A"/>
              </a:solidFill>
              <a:prstDash val="solid"/>
              <a:bevel/>
            </a:ln>
            <a:effectLst/>
          </p:spPr>
          <p:txBody>
            <a:bodyPr wrap="square" lIns="65023" tIns="65023" rIns="65023" bIns="65023" numCol="1" anchor="ctr">
              <a:noAutofit/>
            </a:bodyPr>
            <a:lstStyle/>
            <a:p>
              <a:pPr lvl="0" defTabSz="914400">
                <a:defRPr b="1" sz="3400">
                  <a:solidFill>
                    <a:srgbClr val="FF0000"/>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192" name="Shape 192"/>
            <p:cNvSpPr/>
            <p:nvPr/>
          </p:nvSpPr>
          <p:spPr>
            <a:xfrm>
              <a:off x="0" y="376097"/>
              <a:ext cx="3657626" cy="1692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3400">
                  <a:solidFill>
                    <a:srgbClr val="C82506"/>
                  </a:solidFill>
                  <a:latin typeface="Helvetica"/>
                  <a:ea typeface="Helvetica"/>
                  <a:cs typeface="Helvetica"/>
                  <a:sym typeface="Helvetica"/>
                </a:defRPr>
              </a:lvl1pPr>
            </a:lstStyle>
            <a:p>
              <a:pPr lvl="0">
                <a:defRPr sz="1800">
                  <a:solidFill>
                    <a:srgbClr val="000000"/>
                  </a:solidFill>
                </a:defRPr>
              </a:pPr>
              <a:r>
                <a:rPr sz="3400">
                  <a:solidFill>
                    <a:srgbClr val="C82506"/>
                  </a:solidFill>
                </a:rPr>
                <a:t>Peggioramento dello stato socio-economico</a:t>
              </a:r>
            </a:p>
          </p:txBody>
        </p:sp>
      </p:grpSp>
      <p:grpSp>
        <p:nvGrpSpPr>
          <p:cNvPr id="196" name="Group 196"/>
          <p:cNvGrpSpPr/>
          <p:nvPr/>
        </p:nvGrpSpPr>
        <p:grpSpPr>
          <a:xfrm>
            <a:off x="4673587" y="4368796"/>
            <a:ext cx="3657626" cy="3009174"/>
            <a:chOff x="0" y="0"/>
            <a:chExt cx="3657625" cy="3009172"/>
          </a:xfrm>
        </p:grpSpPr>
        <p:sp>
          <p:nvSpPr>
            <p:cNvPr id="194" name="Shape 194"/>
            <p:cNvSpPr/>
            <p:nvPr/>
          </p:nvSpPr>
          <p:spPr>
            <a:xfrm>
              <a:off x="0" y="0"/>
              <a:ext cx="3657626" cy="3009173"/>
            </a:xfrm>
            <a:custGeom>
              <a:avLst/>
              <a:gdLst/>
              <a:ahLst/>
              <a:cxnLst>
                <a:cxn ang="0">
                  <a:pos x="wd2" y="hd2"/>
                </a:cxn>
                <a:cxn ang="5400000">
                  <a:pos x="wd2" y="hd2"/>
                </a:cxn>
                <a:cxn ang="10800000">
                  <a:pos x="wd2" y="hd2"/>
                </a:cxn>
                <a:cxn ang="16200000">
                  <a:pos x="wd2" y="hd2"/>
                </a:cxn>
              </a:cxnLst>
              <a:rect l="0" t="0" r="r" b="b"/>
              <a:pathLst>
                <a:path w="21600" h="19255" fill="norm" stroke="1" extrusionOk="0">
                  <a:moveTo>
                    <a:pt x="0" y="0"/>
                  </a:moveTo>
                  <a:lnTo>
                    <a:pt x="21600" y="0"/>
                  </a:lnTo>
                  <a:lnTo>
                    <a:pt x="21600" y="15641"/>
                  </a:lnTo>
                  <a:cubicBezTo>
                    <a:pt x="10800" y="15641"/>
                    <a:pt x="10800" y="21600"/>
                    <a:pt x="0" y="18214"/>
                  </a:cubicBezTo>
                  <a:close/>
                </a:path>
              </a:pathLst>
            </a:custGeom>
            <a:gradFill flip="none" rotWithShape="1">
              <a:gsLst>
                <a:gs pos="0">
                  <a:srgbClr val="FFFF9C"/>
                </a:gs>
                <a:gs pos="50000">
                  <a:srgbClr val="FFFFC3"/>
                </a:gs>
                <a:gs pos="100000">
                  <a:srgbClr val="FFFFE2"/>
                </a:gs>
              </a:gsLst>
              <a:lin ang="13500000" scaled="0"/>
            </a:gradFill>
            <a:ln w="25400" cap="flat">
              <a:solidFill>
                <a:srgbClr val="3A5E8A"/>
              </a:solidFill>
              <a:prstDash val="solid"/>
              <a:bevel/>
            </a:ln>
            <a:effectLst/>
          </p:spPr>
          <p:txBody>
            <a:bodyPr wrap="square" lIns="65023" tIns="65023" rIns="65023" bIns="65023" numCol="1" anchor="ctr">
              <a:noAutofit/>
            </a:bodyPr>
            <a:lstStyle/>
            <a:p>
              <a:pPr lvl="0" defTabSz="914400">
                <a:defRPr b="1" sz="3400">
                  <a:solidFill>
                    <a:srgbClr val="FF0000"/>
                  </a:solidFill>
                  <a:effectLst>
                    <a:outerShdw sx="100000" sy="100000" kx="0" ky="0" algn="b" rotWithShape="0" blurRad="38100" dist="38100" dir="2700000">
                      <a:srgbClr val="000000">
                        <a:alpha val="43137"/>
                      </a:srgbClr>
                    </a:outerShdw>
                  </a:effectLst>
                  <a:latin typeface="Comic Sans MS"/>
                  <a:ea typeface="Comic Sans MS"/>
                  <a:cs typeface="Comic Sans MS"/>
                  <a:sym typeface="Comic Sans MS"/>
                </a:defRPr>
              </a:pPr>
            </a:p>
          </p:txBody>
        </p:sp>
        <p:sp>
          <p:nvSpPr>
            <p:cNvPr id="195" name="Shape 195"/>
            <p:cNvSpPr/>
            <p:nvPr/>
          </p:nvSpPr>
          <p:spPr>
            <a:xfrm>
              <a:off x="0" y="376097"/>
              <a:ext cx="3657626" cy="1692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914400">
                <a:defRPr sz="3400">
                  <a:solidFill>
                    <a:srgbClr val="C82506"/>
                  </a:solidFill>
                  <a:latin typeface="Helvetica"/>
                  <a:ea typeface="Helvetica"/>
                  <a:cs typeface="Helvetica"/>
                  <a:sym typeface="Helvetica"/>
                </a:defRPr>
              </a:lvl1pPr>
            </a:lstStyle>
            <a:p>
              <a:pPr lvl="0">
                <a:defRPr sz="1800">
                  <a:solidFill>
                    <a:srgbClr val="000000"/>
                  </a:solidFill>
                </a:defRPr>
              </a:pPr>
              <a:r>
                <a:rPr sz="3400">
                  <a:solidFill>
                    <a:srgbClr val="C82506"/>
                  </a:solidFill>
                </a:rPr>
                <a:t>Progressivo aumento della obesità</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2"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wipe(up)" transition="in">
                                      <p:cBhvr>
                                        <p:cTn id="7" dur="1000"/>
                                        <p:tgtEl>
                                          <p:spTgt spid="190"/>
                                        </p:tgtEl>
                                      </p:cBhvr>
                                    </p:animEffect>
                                  </p:childTnLst>
                                </p:cTn>
                              </p:par>
                            </p:childTnLst>
                          </p:cTn>
                        </p:par>
                        <p:par>
                          <p:cTn id="8" fill="hold">
                            <p:stCondLst>
                              <p:cond delay="1000"/>
                            </p:stCondLst>
                            <p:childTnLst>
                              <p:par>
                                <p:cTn id="9" nodeType="afterEffect" presetClass="entr" presetSubtype="1" presetID="22" grpId="2" fill="hold">
                                  <p:stCondLst>
                                    <p:cond delay="0"/>
                                  </p:stCondLst>
                                  <p:iterate type="el" backwards="0">
                                    <p:tmAbs val="0"/>
                                  </p:iterate>
                                  <p:childTnLst>
                                    <p:set>
                                      <p:cBhvr>
                                        <p:cTn id="10" fill="hold"/>
                                        <p:tgtEl>
                                          <p:spTgt spid="193"/>
                                        </p:tgtEl>
                                        <p:attrNameLst>
                                          <p:attrName>style.visibility</p:attrName>
                                        </p:attrNameLst>
                                      </p:cBhvr>
                                      <p:to>
                                        <p:strVal val="visible"/>
                                      </p:to>
                                    </p:set>
                                    <p:animEffect filter="wipe(up)" transition="in">
                                      <p:cBhvr>
                                        <p:cTn id="11" dur="1000"/>
                                        <p:tgtEl>
                                          <p:spTgt spid="193"/>
                                        </p:tgtEl>
                                      </p:cBhvr>
                                    </p:animEffect>
                                  </p:childTnLst>
                                </p:cTn>
                              </p:par>
                            </p:childTnLst>
                          </p:cTn>
                        </p:par>
                        <p:par>
                          <p:cTn id="12" fill="hold">
                            <p:stCondLst>
                              <p:cond delay="2000"/>
                            </p:stCondLst>
                            <p:childTnLst>
                              <p:par>
                                <p:cTn id="13" nodeType="afterEffect" presetClass="entr" presetSubtype="1" presetID="22" grpId="3" fill="hold">
                                  <p:stCondLst>
                                    <p:cond delay="0"/>
                                  </p:stCondLst>
                                  <p:iterate type="el" backwards="0">
                                    <p:tmAbs val="0"/>
                                  </p:iterate>
                                  <p:childTnLst>
                                    <p:set>
                                      <p:cBhvr>
                                        <p:cTn id="14" fill="hold"/>
                                        <p:tgtEl>
                                          <p:spTgt spid="196"/>
                                        </p:tgtEl>
                                        <p:attrNameLst>
                                          <p:attrName>style.visibility</p:attrName>
                                        </p:attrNameLst>
                                      </p:cBhvr>
                                      <p:to>
                                        <p:strVal val="visible"/>
                                      </p:to>
                                    </p:set>
                                    <p:animEffect filter="wipe(up)" transition="in">
                                      <p:cBhvr>
                                        <p:cTn id="15"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P build="whole" bldLvl="1" animBg="1" rev="0" advAuto="0" spid="193" grpId="2"/>
      <p:bldP build="whole" bldLvl="1" animBg="1" rev="0" advAuto="0" spid="196"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0" name="pasted-image.tif"/>
          <p:cNvPicPr/>
          <p:nvPr/>
        </p:nvPicPr>
        <p:blipFill>
          <a:blip r:embed="rId2">
            <a:extLst/>
          </a:blip>
          <a:srcRect l="4078" t="0" r="4078" b="0"/>
          <a:stretch>
            <a:fillRect/>
          </a:stretch>
        </p:blipFill>
        <p:spPr>
          <a:xfrm>
            <a:off x="1606550" y="635000"/>
            <a:ext cx="9779000" cy="5918200"/>
          </a:xfrm>
          <a:prstGeom prst="rect">
            <a:avLst/>
          </a:prstGeom>
          <a:ln w="12700">
            <a:miter lim="400000"/>
          </a:ln>
        </p:spPr>
      </p:pic>
      <p:sp>
        <p:nvSpPr>
          <p:cNvPr id="201" name="Shape 201"/>
          <p:cNvSpPr/>
          <p:nvPr>
            <p:ph type="title"/>
          </p:nvPr>
        </p:nvSpPr>
        <p:spPr>
          <a:xfrm>
            <a:off x="1270000" y="7318920"/>
            <a:ext cx="10464800" cy="1804245"/>
          </a:xfrm>
          <a:prstGeom prst="rect">
            <a:avLst/>
          </a:prstGeom>
        </p:spPr>
        <p:txBody>
          <a:bodyPr/>
          <a:lstStyle>
            <a:lvl1pPr defTabSz="408940">
              <a:defRPr sz="5600"/>
            </a:lvl1pPr>
          </a:lstStyle>
          <a:p>
            <a:pPr lvl="0">
              <a:defRPr sz="1800"/>
            </a:pPr>
            <a:r>
              <a:rPr sz="5600"/>
              <a:t>per risolvere il problema a volte si deve scendere in profondità </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pasted-image.pdf"/>
          <p:cNvPicPr/>
          <p:nvPr/>
        </p:nvPicPr>
        <p:blipFill>
          <a:blip r:embed="rId2">
            <a:extLst/>
          </a:blip>
          <a:stretch>
            <a:fillRect/>
          </a:stretch>
        </p:blipFill>
        <p:spPr>
          <a:xfrm>
            <a:off x="1934567" y="740987"/>
            <a:ext cx="9135666" cy="8271626"/>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Shape 205"/>
          <p:cNvSpPr/>
          <p:nvPr/>
        </p:nvSpPr>
        <p:spPr>
          <a:xfrm flipH="1">
            <a:off x="1176302" y="6755271"/>
            <a:ext cx="8972410" cy="1790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9933"/>
          </a:solidFill>
          <a:ln w="12700">
            <a:miter lim="400000"/>
          </a:ln>
        </p:spPr>
        <p:txBody>
          <a:bodyPr lIns="65023" tIns="65023" rIns="65023" bIns="65023" anchor="ctr"/>
          <a:lstStyle/>
          <a:p>
            <a:pPr lvl="0" algn="l" defTabSz="914400">
              <a:defRPr sz="2400">
                <a:latin typeface="Arial"/>
                <a:ea typeface="Arial"/>
                <a:cs typeface="Arial"/>
                <a:sym typeface="Arial"/>
              </a:defRPr>
            </a:pPr>
          </a:p>
        </p:txBody>
      </p:sp>
      <p:sp>
        <p:nvSpPr>
          <p:cNvPr id="206" name="Shape 206"/>
          <p:cNvSpPr/>
          <p:nvPr/>
        </p:nvSpPr>
        <p:spPr>
          <a:xfrm>
            <a:off x="2903502" y="4197208"/>
            <a:ext cx="7256499" cy="2528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861"/>
                </a:moveTo>
                <a:lnTo>
                  <a:pt x="3307" y="14040"/>
                </a:lnTo>
                <a:lnTo>
                  <a:pt x="5860" y="10337"/>
                </a:lnTo>
                <a:lnTo>
                  <a:pt x="7782" y="7637"/>
                </a:lnTo>
                <a:lnTo>
                  <a:pt x="9140" y="5709"/>
                </a:lnTo>
                <a:lnTo>
                  <a:pt x="10430" y="3973"/>
                </a:lnTo>
                <a:lnTo>
                  <a:pt x="11546" y="2507"/>
                </a:lnTo>
                <a:lnTo>
                  <a:pt x="12433" y="1466"/>
                </a:lnTo>
                <a:lnTo>
                  <a:pt x="13038" y="771"/>
                </a:lnTo>
                <a:lnTo>
                  <a:pt x="13253" y="579"/>
                </a:lnTo>
                <a:lnTo>
                  <a:pt x="13455" y="424"/>
                </a:lnTo>
                <a:lnTo>
                  <a:pt x="13831" y="154"/>
                </a:lnTo>
                <a:lnTo>
                  <a:pt x="14140" y="39"/>
                </a:lnTo>
                <a:lnTo>
                  <a:pt x="14369" y="0"/>
                </a:lnTo>
                <a:lnTo>
                  <a:pt x="14584" y="39"/>
                </a:lnTo>
                <a:lnTo>
                  <a:pt x="14799" y="154"/>
                </a:lnTo>
                <a:lnTo>
                  <a:pt x="15014" y="386"/>
                </a:lnTo>
                <a:lnTo>
                  <a:pt x="15108" y="501"/>
                </a:lnTo>
                <a:lnTo>
                  <a:pt x="15189" y="617"/>
                </a:lnTo>
                <a:lnTo>
                  <a:pt x="15336" y="926"/>
                </a:lnTo>
                <a:lnTo>
                  <a:pt x="15471" y="1273"/>
                </a:lnTo>
                <a:lnTo>
                  <a:pt x="15592" y="1659"/>
                </a:lnTo>
                <a:lnTo>
                  <a:pt x="15699" y="2006"/>
                </a:lnTo>
                <a:lnTo>
                  <a:pt x="18562" y="11533"/>
                </a:lnTo>
                <a:lnTo>
                  <a:pt x="21600" y="21600"/>
                </a:lnTo>
              </a:path>
            </a:pathLst>
          </a:custGeom>
          <a:ln w="38100">
            <a:solidFill>
              <a:srgbClr val="66FFFF"/>
            </a:solidFill>
            <a:round/>
          </a:ln>
        </p:spPr>
        <p:txBody>
          <a:bodyPr lIns="65023" tIns="65023" rIns="65023" bIns="65023"/>
          <a:lstStyle/>
          <a:p>
            <a:pPr lvl="0" algn="l" defTabSz="914400">
              <a:defRPr sz="2400">
                <a:latin typeface="Arial"/>
                <a:ea typeface="Arial"/>
                <a:cs typeface="Arial"/>
                <a:sym typeface="Arial"/>
              </a:defRPr>
            </a:pPr>
          </a:p>
        </p:txBody>
      </p:sp>
      <p:sp>
        <p:nvSpPr>
          <p:cNvPr id="207" name="Shape 207"/>
          <p:cNvSpPr/>
          <p:nvPr/>
        </p:nvSpPr>
        <p:spPr>
          <a:xfrm>
            <a:off x="3790808" y="7988017"/>
            <a:ext cx="6053104" cy="5248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sz="2800">
                <a:latin typeface="Arial"/>
                <a:ea typeface="Arial"/>
                <a:cs typeface="Arial"/>
                <a:sym typeface="Arial"/>
              </a:rPr>
              <a:t>Aumento</a:t>
            </a:r>
            <a:r>
              <a:rPr sz="2800">
                <a:solidFill>
                  <a:srgbClr val="FFFFFF"/>
                </a:solidFill>
                <a:latin typeface="Arial"/>
                <a:ea typeface="Arial"/>
                <a:cs typeface="Arial"/>
                <a:sym typeface="Arial"/>
              </a:rPr>
              <a:t> </a:t>
            </a:r>
            <a:r>
              <a:rPr sz="2800">
                <a:latin typeface="Arial"/>
                <a:ea typeface="Arial"/>
                <a:cs typeface="Arial"/>
                <a:sym typeface="Arial"/>
              </a:rPr>
              <a:t>dell’insulino-resistenza </a:t>
            </a:r>
          </a:p>
        </p:txBody>
      </p:sp>
      <p:sp>
        <p:nvSpPr>
          <p:cNvPr id="208" name="Shape 208"/>
          <p:cNvSpPr/>
          <p:nvPr/>
        </p:nvSpPr>
        <p:spPr>
          <a:xfrm>
            <a:off x="10180320" y="6527235"/>
            <a:ext cx="2167467" cy="9312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sz="2800">
                <a:latin typeface="Arial"/>
                <a:ea typeface="Arial"/>
                <a:cs typeface="Arial"/>
                <a:sym typeface="Arial"/>
              </a:defRPr>
            </a:lvl1pPr>
          </a:lstStyle>
          <a:p>
            <a:pPr lvl="0">
              <a:defRPr sz="1800"/>
            </a:pPr>
            <a:r>
              <a:rPr sz="2800"/>
              <a:t>Insulina plasmatica</a:t>
            </a:r>
          </a:p>
        </p:txBody>
      </p:sp>
      <p:sp>
        <p:nvSpPr>
          <p:cNvPr id="209" name="Shape 209"/>
          <p:cNvSpPr/>
          <p:nvPr/>
        </p:nvSpPr>
        <p:spPr>
          <a:xfrm>
            <a:off x="9046915" y="3429564"/>
            <a:ext cx="2390988" cy="5248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sz="2800">
                <a:solidFill>
                  <a:srgbClr val="FFFF66"/>
                </a:solidFill>
                <a:latin typeface="Arial"/>
                <a:ea typeface="Arial"/>
                <a:cs typeface="Arial"/>
                <a:sym typeface="Arial"/>
              </a:defRPr>
            </a:lvl1pPr>
          </a:lstStyle>
          <a:p>
            <a:pPr lvl="0">
              <a:defRPr sz="1800">
                <a:solidFill>
                  <a:srgbClr val="000000"/>
                </a:solidFill>
              </a:defRPr>
            </a:pPr>
            <a:r>
              <a:rPr sz="2800">
                <a:solidFill>
                  <a:srgbClr val="FFFF66"/>
                </a:solidFill>
              </a:rPr>
              <a:t>Glicemia </a:t>
            </a:r>
          </a:p>
        </p:txBody>
      </p:sp>
      <p:sp>
        <p:nvSpPr>
          <p:cNvPr id="210" name="Shape 210"/>
          <p:cNvSpPr/>
          <p:nvPr/>
        </p:nvSpPr>
        <p:spPr>
          <a:xfrm flipV="1">
            <a:off x="7829070" y="3344672"/>
            <a:ext cx="1" cy="787965"/>
          </a:xfrm>
          <a:prstGeom prst="line">
            <a:avLst/>
          </a:prstGeom>
          <a:ln w="38100">
            <a:solidFill>
              <a:srgbClr val="FF00FF"/>
            </a:solidFill>
            <a:prstDash val="dash"/>
            <a:round/>
            <a:headEnd type="stealth"/>
          </a:ln>
        </p:spPr>
        <p:txBody>
          <a:bodyPr lIns="65023" tIns="65023" rIns="65023" bIns="65023"/>
          <a:lstStyle/>
          <a:p>
            <a:pPr lvl="0" algn="l" defTabSz="457200">
              <a:defRPr sz="1600">
                <a:latin typeface="Helvetica"/>
                <a:ea typeface="Helvetica"/>
                <a:cs typeface="Helvetica"/>
                <a:sym typeface="Helvetica"/>
              </a:defRPr>
            </a:pPr>
          </a:p>
        </p:txBody>
      </p:sp>
      <p:sp>
        <p:nvSpPr>
          <p:cNvPr id="211" name="Shape 211"/>
          <p:cNvSpPr/>
          <p:nvPr/>
        </p:nvSpPr>
        <p:spPr>
          <a:xfrm>
            <a:off x="7130062" y="2366151"/>
            <a:ext cx="4524588" cy="891738"/>
          </a:xfrm>
          <a:prstGeom prst="rect">
            <a:avLst/>
          </a:prstGeom>
          <a:ln w="12700">
            <a:miter lim="400000"/>
          </a:ln>
          <a:effectLst>
            <a:outerShdw sx="100000" sy="100000" kx="0" ky="0" algn="b" rotWithShape="0" blurRad="88900" dist="25400" dir="13500000">
              <a:srgbClr val="990099"/>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lnSpc>
                <a:spcPct val="90000"/>
              </a:lnSpc>
              <a:defRPr sz="1800"/>
            </a:pPr>
            <a:r>
              <a:rPr sz="2800">
                <a:solidFill>
                  <a:srgbClr val="FFFFFF"/>
                </a:solidFill>
                <a:latin typeface="Arial"/>
                <a:ea typeface="Arial"/>
                <a:cs typeface="Arial"/>
                <a:sym typeface="Arial"/>
              </a:rPr>
              <a:t>Esaurimento </a:t>
            </a:r>
            <a:endParaRPr sz="2800">
              <a:solidFill>
                <a:srgbClr val="FFFFFF"/>
              </a:solidFill>
              <a:latin typeface="Arial"/>
              <a:ea typeface="Arial"/>
              <a:cs typeface="Arial"/>
              <a:sym typeface="Arial"/>
            </a:endParaRPr>
          </a:p>
          <a:p>
            <a:pPr lvl="0" defTabSz="914400">
              <a:lnSpc>
                <a:spcPct val="90000"/>
              </a:lnSpc>
              <a:defRPr sz="1800"/>
            </a:pPr>
            <a:r>
              <a:rPr sz="2800">
                <a:solidFill>
                  <a:srgbClr val="FFFFFF"/>
                </a:solidFill>
                <a:latin typeface="Arial"/>
                <a:ea typeface="Arial"/>
                <a:cs typeface="Arial"/>
                <a:sym typeface="Arial"/>
              </a:rPr>
              <a:t>della funzione pancreatica</a:t>
            </a:r>
          </a:p>
        </p:txBody>
      </p:sp>
      <p:sp>
        <p:nvSpPr>
          <p:cNvPr id="212" name="Shape 212"/>
          <p:cNvSpPr/>
          <p:nvPr/>
        </p:nvSpPr>
        <p:spPr>
          <a:xfrm>
            <a:off x="1176302" y="3607928"/>
            <a:ext cx="7893192" cy="2801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504" y="21600"/>
                </a:lnTo>
                <a:lnTo>
                  <a:pt x="9283" y="21555"/>
                </a:lnTo>
                <a:lnTo>
                  <a:pt x="9998" y="21466"/>
                </a:lnTo>
                <a:lnTo>
                  <a:pt x="10681" y="21286"/>
                </a:lnTo>
                <a:lnTo>
                  <a:pt x="11331" y="21062"/>
                </a:lnTo>
                <a:lnTo>
                  <a:pt x="11937" y="20704"/>
                </a:lnTo>
                <a:lnTo>
                  <a:pt x="12522" y="20256"/>
                </a:lnTo>
                <a:lnTo>
                  <a:pt x="13086" y="19718"/>
                </a:lnTo>
                <a:lnTo>
                  <a:pt x="13367" y="19404"/>
                </a:lnTo>
                <a:lnTo>
                  <a:pt x="13638" y="19046"/>
                </a:lnTo>
                <a:lnTo>
                  <a:pt x="13920" y="18687"/>
                </a:lnTo>
                <a:lnTo>
                  <a:pt x="14461" y="17880"/>
                </a:lnTo>
                <a:lnTo>
                  <a:pt x="15274" y="16402"/>
                </a:lnTo>
                <a:lnTo>
                  <a:pt x="15837" y="15237"/>
                </a:lnTo>
                <a:lnTo>
                  <a:pt x="16400" y="13937"/>
                </a:lnTo>
                <a:lnTo>
                  <a:pt x="16996" y="12458"/>
                </a:lnTo>
                <a:lnTo>
                  <a:pt x="17614" y="10890"/>
                </a:lnTo>
                <a:lnTo>
                  <a:pt x="18274" y="9097"/>
                </a:lnTo>
                <a:lnTo>
                  <a:pt x="20192" y="3809"/>
                </a:lnTo>
                <a:lnTo>
                  <a:pt x="21178" y="1120"/>
                </a:lnTo>
                <a:lnTo>
                  <a:pt x="21546" y="134"/>
                </a:lnTo>
                <a:lnTo>
                  <a:pt x="21600" y="0"/>
                </a:lnTo>
              </a:path>
            </a:pathLst>
          </a:custGeom>
          <a:ln w="50800">
            <a:solidFill>
              <a:srgbClr val="FFFF00"/>
            </a:solidFill>
            <a:round/>
          </a:ln>
        </p:spPr>
        <p:txBody>
          <a:bodyPr lIns="65023" tIns="65023" rIns="65023" bIns="65023"/>
          <a:lstStyle/>
          <a:p>
            <a:pPr lvl="0" algn="l" defTabSz="914400">
              <a:defRPr sz="2400">
                <a:latin typeface="Arial"/>
                <a:ea typeface="Arial"/>
                <a:cs typeface="Arial"/>
                <a:sym typeface="Arial"/>
              </a:defRPr>
            </a:pPr>
          </a:p>
        </p:txBody>
      </p:sp>
      <p:sp>
        <p:nvSpPr>
          <p:cNvPr id="213" name="Shape 213"/>
          <p:cNvSpPr/>
          <p:nvPr/>
        </p:nvSpPr>
        <p:spPr>
          <a:xfrm>
            <a:off x="1176302" y="8563751"/>
            <a:ext cx="8983699" cy="1"/>
          </a:xfrm>
          <a:prstGeom prst="line">
            <a:avLst/>
          </a:prstGeom>
          <a:ln w="381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14" name="Shape 214"/>
          <p:cNvSpPr/>
          <p:nvPr/>
        </p:nvSpPr>
        <p:spPr>
          <a:xfrm flipH="1" flipV="1">
            <a:off x="5735557" y="3784056"/>
            <a:ext cx="14202" cy="2390946"/>
          </a:xfrm>
          <a:prstGeom prst="line">
            <a:avLst/>
          </a:prstGeom>
          <a:ln w="38100">
            <a:solidFill>
              <a:srgbClr val="FF00FF"/>
            </a:solidFill>
            <a:prstDash val="dash"/>
            <a:round/>
            <a:headEnd type="stealth"/>
          </a:ln>
        </p:spPr>
        <p:txBody>
          <a:bodyPr lIns="65023" tIns="65023" rIns="65023" bIns="65023"/>
          <a:lstStyle/>
          <a:p>
            <a:pPr lvl="0" algn="l" defTabSz="457200">
              <a:defRPr sz="1600">
                <a:latin typeface="Helvetica"/>
                <a:ea typeface="Helvetica"/>
                <a:cs typeface="Helvetica"/>
                <a:sym typeface="Helvetica"/>
              </a:defRPr>
            </a:pPr>
          </a:p>
        </p:txBody>
      </p:sp>
      <p:sp>
        <p:nvSpPr>
          <p:cNvPr id="215" name="Shape 215"/>
          <p:cNvSpPr/>
          <p:nvPr/>
        </p:nvSpPr>
        <p:spPr>
          <a:xfrm>
            <a:off x="4269457" y="2330026"/>
            <a:ext cx="2675468" cy="1258662"/>
          </a:xfrm>
          <a:prstGeom prst="rect">
            <a:avLst/>
          </a:prstGeom>
          <a:ln w="12700">
            <a:miter lim="400000"/>
          </a:ln>
          <a:effectLst>
            <a:outerShdw sx="100000" sy="100000" kx="0" ky="0" algn="b" rotWithShape="0" blurRad="88900" dist="25400" dir="13500000">
              <a:srgbClr val="708688"/>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Sintomi del diabete mellito di Tipo 2</a:t>
            </a:r>
          </a:p>
        </p:txBody>
      </p:sp>
      <p:sp>
        <p:nvSpPr>
          <p:cNvPr id="216" name="Shape 216"/>
          <p:cNvSpPr/>
          <p:nvPr>
            <p:ph type="title" idx="4294967295"/>
          </p:nvPr>
        </p:nvSpPr>
        <p:spPr>
          <a:xfrm>
            <a:off x="-1" y="528319"/>
            <a:ext cx="13004802" cy="1126633"/>
          </a:xfrm>
          <a:prstGeom prst="rect">
            <a:avLst/>
          </a:prstGeom>
        </p:spPr>
        <p:txBody>
          <a:bodyPr lIns="65476" tIns="65476" rIns="65476" bIns="65476">
            <a:normAutofit fontScale="100000" lnSpcReduction="0"/>
          </a:bodyPr>
          <a:lstStyle/>
          <a:p>
            <a:pPr lvl="0" defTabSz="640079">
              <a:lnSpc>
                <a:spcPct val="95000"/>
              </a:lnSpc>
              <a:defRPr sz="1800"/>
            </a:pPr>
            <a:r>
              <a:rPr sz="3500">
                <a:solidFill>
                  <a:srgbClr val="FF9933"/>
                </a:solidFill>
                <a:latin typeface="Arial"/>
                <a:ea typeface="Arial"/>
                <a:cs typeface="Arial"/>
                <a:sym typeface="Arial"/>
              </a:rPr>
              <a:t>L’insulino-resistenza è un elemento chiave </a:t>
            </a:r>
            <a:br>
              <a:rPr sz="3500">
                <a:solidFill>
                  <a:srgbClr val="FF9933"/>
                </a:solidFill>
                <a:latin typeface="Arial"/>
                <a:ea typeface="Arial"/>
                <a:cs typeface="Arial"/>
                <a:sym typeface="Arial"/>
              </a:rPr>
            </a:br>
            <a:r>
              <a:rPr sz="3500">
                <a:solidFill>
                  <a:srgbClr val="FF9933"/>
                </a:solidFill>
                <a:latin typeface="Arial"/>
                <a:ea typeface="Arial"/>
                <a:cs typeface="Arial"/>
                <a:sym typeface="Arial"/>
              </a:rPr>
              <a:t>nel diabete mellito di tipo 2</a:t>
            </a:r>
          </a:p>
        </p:txBody>
      </p:sp>
      <p:sp>
        <p:nvSpPr>
          <p:cNvPr id="217" name="Shape 217"/>
          <p:cNvSpPr/>
          <p:nvPr/>
        </p:nvSpPr>
        <p:spPr>
          <a:xfrm flipH="1">
            <a:off x="1176302" y="3955626"/>
            <a:ext cx="1" cy="4551681"/>
          </a:xfrm>
          <a:prstGeom prst="line">
            <a:avLst/>
          </a:prstGeom>
          <a:ln w="38100">
            <a:solidFill>
              <a:srgbClr val="FFFFFF"/>
            </a:solidFill>
            <a:round/>
            <a:headEnd type="stealth"/>
          </a:ln>
        </p:spPr>
        <p:txBody>
          <a:bodyPr lIns="65023" tIns="65023" rIns="65023" bIns="65023"/>
          <a:lstStyle/>
          <a:p>
            <a:pPr lvl="0" algn="l" defTabSz="457200">
              <a:defRPr sz="1600">
                <a:latin typeface="Helvetica"/>
                <a:ea typeface="Helvetica"/>
                <a:cs typeface="Helvetica"/>
                <a:sym typeface="Helvetica"/>
              </a:defRPr>
            </a:pPr>
          </a:p>
        </p:txBody>
      </p:sp>
      <p:sp>
        <p:nvSpPr>
          <p:cNvPr id="218" name="Shape 218"/>
          <p:cNvSpPr/>
          <p:nvPr/>
        </p:nvSpPr>
        <p:spPr>
          <a:xfrm>
            <a:off x="9676835" y="8563751"/>
            <a:ext cx="650241" cy="1"/>
          </a:xfrm>
          <a:prstGeom prst="line">
            <a:avLst/>
          </a:prstGeom>
          <a:ln w="38100">
            <a:solidFill>
              <a:srgbClr val="FFFFFF"/>
            </a:solidFill>
            <a:round/>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219" name="Shape 219"/>
          <p:cNvSpPr/>
          <p:nvPr/>
        </p:nvSpPr>
        <p:spPr>
          <a:xfrm>
            <a:off x="5147733" y="8561493"/>
            <a:ext cx="2167468" cy="5248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sz="2800">
                <a:latin typeface="Arial"/>
                <a:ea typeface="Arial"/>
                <a:cs typeface="Arial"/>
                <a:sym typeface="Arial"/>
              </a:defRPr>
            </a:lvl1pPr>
          </a:lstStyle>
          <a:p>
            <a:pPr lvl="0">
              <a:defRPr sz="1800"/>
            </a:pPr>
            <a:r>
              <a:rPr sz="2800"/>
              <a:t>Tempo</a:t>
            </a:r>
          </a:p>
        </p:txBody>
      </p:sp>
      <p:sp>
        <p:nvSpPr>
          <p:cNvPr id="220" name="Shape 220"/>
          <p:cNvSpPr/>
          <p:nvPr/>
        </p:nvSpPr>
        <p:spPr>
          <a:xfrm>
            <a:off x="10202897" y="6529493"/>
            <a:ext cx="2167468" cy="9312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Insulina plasmatica</a:t>
            </a:r>
          </a:p>
        </p:txBody>
      </p:sp>
      <p:sp>
        <p:nvSpPr>
          <p:cNvPr id="221" name="Shape 221"/>
          <p:cNvSpPr/>
          <p:nvPr/>
        </p:nvSpPr>
        <p:spPr>
          <a:xfrm>
            <a:off x="5170311" y="8563751"/>
            <a:ext cx="2167467" cy="5248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Tempo</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nvSpPr>
        <p:spPr>
          <a:xfrm>
            <a:off x="223519" y="8904675"/>
            <a:ext cx="7950087" cy="38927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914400">
              <a:spcBef>
                <a:spcPts val="800"/>
              </a:spcBef>
              <a:defRPr sz="1800"/>
            </a:pPr>
            <a:r>
              <a:rPr>
                <a:solidFill>
                  <a:srgbClr val="FFFFFF"/>
                </a:solidFill>
                <a:latin typeface="Arial"/>
                <a:ea typeface="Arial"/>
                <a:cs typeface="Arial"/>
                <a:sym typeface="Arial"/>
              </a:rPr>
              <a:t>Modello Homeostasis Model Assessment (HOMA)</a:t>
            </a:r>
            <a:r>
              <a:rPr>
                <a:solidFill>
                  <a:srgbClr val="FFFFFF"/>
                </a:solidFill>
                <a:latin typeface="Arial"/>
                <a:ea typeface="Arial"/>
                <a:cs typeface="Arial"/>
                <a:sym typeface="Arial"/>
              </a:rPr>
              <a:t>, trattati con dieta (n = 376)</a:t>
            </a:r>
          </a:p>
        </p:txBody>
      </p:sp>
      <p:sp>
        <p:nvSpPr>
          <p:cNvPr id="226" name="Shape 226"/>
          <p:cNvSpPr/>
          <p:nvPr/>
        </p:nvSpPr>
        <p:spPr>
          <a:xfrm>
            <a:off x="223519" y="9337823"/>
            <a:ext cx="6993038" cy="22195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defTabSz="914400">
              <a:defRPr sz="1800"/>
            </a:pPr>
            <a:r>
              <a:rPr sz="1600">
                <a:solidFill>
                  <a:srgbClr val="FFFF66"/>
                </a:solidFill>
                <a:latin typeface="Arial"/>
                <a:ea typeface="Arial"/>
                <a:cs typeface="Arial"/>
                <a:sym typeface="Arial"/>
              </a:rPr>
              <a:t>Adattato da Holman RR. </a:t>
            </a:r>
            <a:r>
              <a:rPr i="1" sz="1600">
                <a:solidFill>
                  <a:srgbClr val="FFFF66"/>
                </a:solidFill>
                <a:latin typeface="Arial"/>
                <a:ea typeface="Arial"/>
                <a:cs typeface="Arial"/>
                <a:sym typeface="Arial"/>
              </a:rPr>
              <a:t>Diabetes Res Clin Pract </a:t>
            </a:r>
            <a:r>
              <a:rPr sz="1600">
                <a:solidFill>
                  <a:srgbClr val="FFFF66"/>
                </a:solidFill>
                <a:latin typeface="Arial"/>
                <a:ea typeface="Arial"/>
                <a:cs typeface="Arial"/>
                <a:sym typeface="Arial"/>
              </a:rPr>
              <a:t>1998</a:t>
            </a:r>
            <a:r>
              <a:rPr i="1" sz="1600">
                <a:solidFill>
                  <a:srgbClr val="FFFF66"/>
                </a:solidFill>
                <a:latin typeface="Arial"/>
                <a:ea typeface="Arial"/>
                <a:cs typeface="Arial"/>
                <a:sym typeface="Arial"/>
              </a:rPr>
              <a:t>; </a:t>
            </a:r>
            <a:r>
              <a:rPr sz="1600">
                <a:solidFill>
                  <a:srgbClr val="FFFF66"/>
                </a:solidFill>
                <a:latin typeface="Arial"/>
                <a:ea typeface="Arial"/>
                <a:cs typeface="Arial"/>
                <a:sym typeface="Arial"/>
              </a:rPr>
              <a:t>40 (Suppl): S21–S25.</a:t>
            </a:r>
          </a:p>
        </p:txBody>
      </p:sp>
      <p:sp>
        <p:nvSpPr>
          <p:cNvPr id="227" name="Shape 227"/>
          <p:cNvSpPr/>
          <p:nvPr/>
        </p:nvSpPr>
        <p:spPr>
          <a:xfrm>
            <a:off x="2454204" y="7319716"/>
            <a:ext cx="9128197" cy="2257"/>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28" name="Shape 228"/>
          <p:cNvSpPr/>
          <p:nvPr/>
        </p:nvSpPr>
        <p:spPr>
          <a:xfrm flipV="1">
            <a:off x="3138310" y="7324231"/>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29" name="Shape 229"/>
          <p:cNvSpPr/>
          <p:nvPr/>
        </p:nvSpPr>
        <p:spPr>
          <a:xfrm flipV="1">
            <a:off x="5389315" y="7333262"/>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0" name="Shape 230"/>
          <p:cNvSpPr/>
          <p:nvPr/>
        </p:nvSpPr>
        <p:spPr>
          <a:xfrm flipV="1">
            <a:off x="8225084" y="7333262"/>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1" name="Shape 231"/>
          <p:cNvSpPr/>
          <p:nvPr/>
        </p:nvSpPr>
        <p:spPr>
          <a:xfrm flipV="1">
            <a:off x="9916160" y="7337777"/>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2" name="Shape 232"/>
          <p:cNvSpPr/>
          <p:nvPr/>
        </p:nvSpPr>
        <p:spPr>
          <a:xfrm>
            <a:off x="2442915" y="7552266"/>
            <a:ext cx="8863460" cy="32106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200">
                <a:solidFill>
                  <a:srgbClr val="FFFFFF"/>
                </a:solidFill>
                <a:latin typeface="Arial"/>
                <a:ea typeface="Arial"/>
                <a:cs typeface="Arial"/>
                <a:sym typeface="Arial"/>
              </a:defRPr>
            </a:lvl1pPr>
          </a:lstStyle>
          <a:p>
            <a:pPr lvl="0">
              <a:defRPr sz="1800">
                <a:solidFill>
                  <a:srgbClr val="000000"/>
                </a:solidFill>
              </a:defRPr>
            </a:pPr>
            <a:r>
              <a:rPr sz="2200">
                <a:solidFill>
                  <a:srgbClr val="FFFFFF"/>
                </a:solidFill>
              </a:rPr>
              <a:t>-10  -9    -8   -7    -6    -5   -4    -3    -2    -1     0    1      2    3     4     5     6</a:t>
            </a:r>
          </a:p>
        </p:txBody>
      </p:sp>
      <p:sp>
        <p:nvSpPr>
          <p:cNvPr id="233" name="Shape 233"/>
          <p:cNvSpPr/>
          <p:nvPr/>
        </p:nvSpPr>
        <p:spPr>
          <a:xfrm>
            <a:off x="1743004" y="2479039"/>
            <a:ext cx="606004"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100</a:t>
            </a:r>
          </a:p>
        </p:txBody>
      </p:sp>
      <p:sp>
        <p:nvSpPr>
          <p:cNvPr id="234" name="Shape 234"/>
          <p:cNvSpPr/>
          <p:nvPr/>
        </p:nvSpPr>
        <p:spPr>
          <a:xfrm flipV="1">
            <a:off x="3702755" y="7315200"/>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5" name="Shape 235"/>
          <p:cNvSpPr/>
          <p:nvPr/>
        </p:nvSpPr>
        <p:spPr>
          <a:xfrm flipV="1">
            <a:off x="4262684" y="7328746"/>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6" name="Shape 236"/>
          <p:cNvSpPr/>
          <p:nvPr/>
        </p:nvSpPr>
        <p:spPr>
          <a:xfrm flipV="1">
            <a:off x="4822613" y="7315200"/>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7" name="Shape 237"/>
          <p:cNvSpPr/>
          <p:nvPr/>
        </p:nvSpPr>
        <p:spPr>
          <a:xfrm flipV="1">
            <a:off x="5960533" y="7337777"/>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8" name="Shape 238"/>
          <p:cNvSpPr/>
          <p:nvPr/>
        </p:nvSpPr>
        <p:spPr>
          <a:xfrm flipV="1">
            <a:off x="6524977" y="7328746"/>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39" name="Shape 239"/>
          <p:cNvSpPr/>
          <p:nvPr/>
        </p:nvSpPr>
        <p:spPr>
          <a:xfrm flipV="1">
            <a:off x="7098453" y="7324231"/>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0" name="Shape 240"/>
          <p:cNvSpPr/>
          <p:nvPr/>
        </p:nvSpPr>
        <p:spPr>
          <a:xfrm flipV="1">
            <a:off x="7662897" y="7324231"/>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1" name="Shape 241"/>
          <p:cNvSpPr/>
          <p:nvPr/>
        </p:nvSpPr>
        <p:spPr>
          <a:xfrm flipV="1">
            <a:off x="8785013" y="7324231"/>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2" name="Shape 242"/>
          <p:cNvSpPr/>
          <p:nvPr/>
        </p:nvSpPr>
        <p:spPr>
          <a:xfrm flipV="1">
            <a:off x="9358489" y="7315200"/>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3" name="Shape 243"/>
          <p:cNvSpPr/>
          <p:nvPr/>
        </p:nvSpPr>
        <p:spPr>
          <a:xfrm flipV="1">
            <a:off x="10473831" y="7319715"/>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4" name="Shape 244"/>
          <p:cNvSpPr/>
          <p:nvPr/>
        </p:nvSpPr>
        <p:spPr>
          <a:xfrm flipV="1">
            <a:off x="11033760" y="7319715"/>
            <a:ext cx="2259" cy="110632"/>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5" name="Shape 245"/>
          <p:cNvSpPr/>
          <p:nvPr/>
        </p:nvSpPr>
        <p:spPr>
          <a:xfrm flipH="1" flipV="1">
            <a:off x="11577884" y="7306168"/>
            <a:ext cx="2259" cy="106117"/>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6" name="Shape 246"/>
          <p:cNvSpPr/>
          <p:nvPr/>
        </p:nvSpPr>
        <p:spPr>
          <a:xfrm>
            <a:off x="2451946" y="5454791"/>
            <a:ext cx="103859" cy="1"/>
          </a:xfrm>
          <a:prstGeom prst="line">
            <a:avLst/>
          </a:prstGeom>
          <a:ln w="25400">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7" name="Shape 247"/>
          <p:cNvSpPr/>
          <p:nvPr/>
        </p:nvSpPr>
        <p:spPr>
          <a:xfrm>
            <a:off x="2451946" y="4515555"/>
            <a:ext cx="103859" cy="1"/>
          </a:xfrm>
          <a:prstGeom prst="line">
            <a:avLst/>
          </a:prstGeom>
          <a:ln w="25400">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8" name="Shape 248"/>
          <p:cNvSpPr/>
          <p:nvPr/>
        </p:nvSpPr>
        <p:spPr>
          <a:xfrm>
            <a:off x="2442915" y="3594382"/>
            <a:ext cx="103859" cy="1"/>
          </a:xfrm>
          <a:prstGeom prst="line">
            <a:avLst/>
          </a:prstGeom>
          <a:ln w="25400">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49" name="Shape 249"/>
          <p:cNvSpPr/>
          <p:nvPr/>
        </p:nvSpPr>
        <p:spPr>
          <a:xfrm>
            <a:off x="2479039" y="2673208"/>
            <a:ext cx="103859" cy="1"/>
          </a:xfrm>
          <a:prstGeom prst="line">
            <a:avLst/>
          </a:prstGeom>
          <a:ln w="25400">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50" name="Shape 250"/>
          <p:cNvSpPr/>
          <p:nvPr/>
        </p:nvSpPr>
        <p:spPr>
          <a:xfrm>
            <a:off x="1896533" y="3382151"/>
            <a:ext cx="408236"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80</a:t>
            </a:r>
          </a:p>
        </p:txBody>
      </p:sp>
      <p:sp>
        <p:nvSpPr>
          <p:cNvPr id="251" name="Shape 251"/>
          <p:cNvSpPr/>
          <p:nvPr/>
        </p:nvSpPr>
        <p:spPr>
          <a:xfrm>
            <a:off x="1914595" y="4312355"/>
            <a:ext cx="408236"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60</a:t>
            </a:r>
          </a:p>
        </p:txBody>
      </p:sp>
      <p:sp>
        <p:nvSpPr>
          <p:cNvPr id="252" name="Shape 252"/>
          <p:cNvSpPr/>
          <p:nvPr/>
        </p:nvSpPr>
        <p:spPr>
          <a:xfrm>
            <a:off x="1914595" y="5251591"/>
            <a:ext cx="408236"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40</a:t>
            </a:r>
          </a:p>
        </p:txBody>
      </p:sp>
      <p:sp>
        <p:nvSpPr>
          <p:cNvPr id="253" name="Shape 253"/>
          <p:cNvSpPr/>
          <p:nvPr/>
        </p:nvSpPr>
        <p:spPr>
          <a:xfrm>
            <a:off x="8816622" y="4935502"/>
            <a:ext cx="483165" cy="415432"/>
          </a:xfrm>
          <a:prstGeom prst="line">
            <a:avLst/>
          </a:prstGeom>
          <a:ln w="25400">
            <a:solidFill>
              <a:srgbClr val="66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54" name="Shape 254"/>
          <p:cNvSpPr/>
          <p:nvPr/>
        </p:nvSpPr>
        <p:spPr>
          <a:xfrm>
            <a:off x="8672124" y="4818097"/>
            <a:ext cx="194170" cy="194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66FFFF"/>
          </a:solidFill>
          <a:ln w="12700">
            <a:solidFill>
              <a:srgbClr val="66FFFF"/>
            </a:solidFill>
            <a:round/>
          </a:ln>
        </p:spPr>
        <p:txBody>
          <a:bodyPr lIns="65023" tIns="65023" rIns="65023" bIns="65023" anchor="ctr"/>
          <a:lstStyle/>
          <a:p>
            <a:pPr lvl="0" algn="l" defTabSz="914400">
              <a:defRPr sz="2400">
                <a:latin typeface="Arial"/>
                <a:ea typeface="Arial"/>
                <a:cs typeface="Arial"/>
                <a:sym typeface="Arial"/>
              </a:defRPr>
            </a:pPr>
          </a:p>
        </p:txBody>
      </p:sp>
      <p:sp>
        <p:nvSpPr>
          <p:cNvPr id="255" name="Shape 255"/>
          <p:cNvSpPr/>
          <p:nvPr/>
        </p:nvSpPr>
        <p:spPr>
          <a:xfrm>
            <a:off x="9410418" y="5396088"/>
            <a:ext cx="523805" cy="171593"/>
          </a:xfrm>
          <a:prstGeom prst="line">
            <a:avLst/>
          </a:prstGeom>
          <a:ln w="12700">
            <a:solidFill>
              <a:srgbClr val="66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56" name="Shape 256"/>
          <p:cNvSpPr/>
          <p:nvPr/>
        </p:nvSpPr>
        <p:spPr>
          <a:xfrm>
            <a:off x="9229795" y="5260622"/>
            <a:ext cx="194170" cy="194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66FFFF"/>
          </a:solidFill>
          <a:ln w="12700">
            <a:solidFill>
              <a:srgbClr val="66FFFF"/>
            </a:solidFill>
            <a:round/>
          </a:ln>
        </p:spPr>
        <p:txBody>
          <a:bodyPr lIns="65023" tIns="65023" rIns="65023" bIns="65023" anchor="ctr"/>
          <a:lstStyle/>
          <a:p>
            <a:pPr lvl="0" algn="l" defTabSz="914400">
              <a:defRPr sz="2400">
                <a:latin typeface="Arial"/>
                <a:ea typeface="Arial"/>
                <a:cs typeface="Arial"/>
                <a:sym typeface="Arial"/>
              </a:defRPr>
            </a:pPr>
          </a:p>
        </p:txBody>
      </p:sp>
      <p:sp>
        <p:nvSpPr>
          <p:cNvPr id="257" name="Shape 257"/>
          <p:cNvSpPr/>
          <p:nvPr/>
        </p:nvSpPr>
        <p:spPr>
          <a:xfrm>
            <a:off x="10476089" y="5746044"/>
            <a:ext cx="577992" cy="273192"/>
          </a:xfrm>
          <a:prstGeom prst="line">
            <a:avLst/>
          </a:prstGeom>
          <a:ln w="25400">
            <a:solidFill>
              <a:srgbClr val="66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58" name="Shape 258"/>
          <p:cNvSpPr/>
          <p:nvPr/>
        </p:nvSpPr>
        <p:spPr>
          <a:xfrm>
            <a:off x="10358684" y="5630897"/>
            <a:ext cx="194170" cy="194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66FFFF"/>
          </a:solidFill>
          <a:ln w="12700">
            <a:solidFill>
              <a:srgbClr val="66FFFF"/>
            </a:solidFill>
            <a:round/>
          </a:ln>
        </p:spPr>
        <p:txBody>
          <a:bodyPr lIns="65023" tIns="65023" rIns="65023" bIns="65023" anchor="ctr"/>
          <a:lstStyle/>
          <a:p>
            <a:pPr lvl="0" algn="l" defTabSz="914400">
              <a:defRPr sz="2400">
                <a:latin typeface="Arial"/>
                <a:ea typeface="Arial"/>
                <a:cs typeface="Arial"/>
                <a:sym typeface="Arial"/>
              </a:defRPr>
            </a:pPr>
          </a:p>
        </p:txBody>
      </p:sp>
      <p:sp>
        <p:nvSpPr>
          <p:cNvPr id="259" name="Shape 259"/>
          <p:cNvSpPr/>
          <p:nvPr/>
        </p:nvSpPr>
        <p:spPr>
          <a:xfrm>
            <a:off x="3327964" y="2930594"/>
            <a:ext cx="8507307" cy="3467949"/>
          </a:xfrm>
          <a:prstGeom prst="line">
            <a:avLst/>
          </a:prstGeom>
          <a:ln w="38100" cap="rnd">
            <a:solidFill>
              <a:srgbClr val="FFFFFF"/>
            </a:solidFill>
            <a:prstDash val="sysDot"/>
            <a:round/>
          </a:ln>
        </p:spPr>
        <p:txBody>
          <a:bodyPr lIns="65023" tIns="65023" rIns="65023" bIns="65023"/>
          <a:lstStyle/>
          <a:p>
            <a:pPr lvl="0" algn="l" defTabSz="457200">
              <a:defRPr sz="1600">
                <a:latin typeface="Helvetica"/>
                <a:ea typeface="Helvetica"/>
                <a:cs typeface="Helvetica"/>
                <a:sym typeface="Helvetica"/>
              </a:defRPr>
            </a:pPr>
          </a:p>
        </p:txBody>
      </p:sp>
      <p:sp>
        <p:nvSpPr>
          <p:cNvPr id="260" name="Shape 260"/>
          <p:cNvSpPr/>
          <p:nvPr/>
        </p:nvSpPr>
        <p:spPr>
          <a:xfrm>
            <a:off x="11099235" y="6019235"/>
            <a:ext cx="487681" cy="90312"/>
          </a:xfrm>
          <a:prstGeom prst="line">
            <a:avLst/>
          </a:prstGeom>
          <a:ln w="25400">
            <a:solidFill>
              <a:srgbClr val="66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61" name="Shape 261"/>
          <p:cNvSpPr/>
          <p:nvPr/>
        </p:nvSpPr>
        <p:spPr>
          <a:xfrm>
            <a:off x="10932160" y="5901831"/>
            <a:ext cx="194170" cy="194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66FFFF"/>
          </a:solidFill>
          <a:ln w="12700">
            <a:solidFill>
              <a:srgbClr val="66FFFF"/>
            </a:solidFill>
            <a:round/>
          </a:ln>
        </p:spPr>
        <p:txBody>
          <a:bodyPr lIns="65023" tIns="65023" rIns="65023" bIns="65023" anchor="ctr"/>
          <a:lstStyle/>
          <a:p>
            <a:pPr lvl="0" algn="l" defTabSz="914400">
              <a:defRPr sz="2400">
                <a:latin typeface="Arial"/>
                <a:ea typeface="Arial"/>
                <a:cs typeface="Arial"/>
                <a:sym typeface="Arial"/>
              </a:defRPr>
            </a:pPr>
          </a:p>
        </p:txBody>
      </p:sp>
      <p:sp>
        <p:nvSpPr>
          <p:cNvPr id="262" name="Shape 262"/>
          <p:cNvSpPr/>
          <p:nvPr/>
        </p:nvSpPr>
        <p:spPr>
          <a:xfrm>
            <a:off x="11483057" y="5996657"/>
            <a:ext cx="194170" cy="194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66FFFF"/>
          </a:solidFill>
          <a:ln w="12700">
            <a:solidFill>
              <a:srgbClr val="66FFFF"/>
            </a:solidFill>
            <a:round/>
          </a:ln>
        </p:spPr>
        <p:txBody>
          <a:bodyPr lIns="65023" tIns="65023" rIns="65023" bIns="65023" anchor="ctr"/>
          <a:lstStyle/>
          <a:p>
            <a:pPr lvl="0" algn="l" defTabSz="914400">
              <a:defRPr sz="2400">
                <a:latin typeface="Arial"/>
                <a:ea typeface="Arial"/>
                <a:cs typeface="Arial"/>
                <a:sym typeface="Arial"/>
              </a:defRPr>
            </a:pPr>
          </a:p>
        </p:txBody>
      </p:sp>
      <p:sp>
        <p:nvSpPr>
          <p:cNvPr id="263" name="Shape 263"/>
          <p:cNvSpPr/>
          <p:nvPr/>
        </p:nvSpPr>
        <p:spPr>
          <a:xfrm>
            <a:off x="9957429" y="6391941"/>
            <a:ext cx="1703364"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914400">
              <a:defRPr sz="1800"/>
            </a:pPr>
            <a:r>
              <a:rPr sz="2800">
                <a:solidFill>
                  <a:srgbClr val="FFFFFF"/>
                </a:solidFill>
                <a:latin typeface="Arial"/>
                <a:ea typeface="Arial"/>
                <a:cs typeface="Arial"/>
                <a:sym typeface="Arial"/>
              </a:rPr>
              <a:t>p</a:t>
            </a:r>
            <a:r>
              <a:rPr i="1" sz="2800">
                <a:solidFill>
                  <a:srgbClr val="FFFFFF"/>
                </a:solidFill>
                <a:latin typeface="Arial"/>
                <a:ea typeface="Arial"/>
                <a:cs typeface="Arial"/>
                <a:sym typeface="Arial"/>
              </a:rPr>
              <a:t> </a:t>
            </a:r>
            <a:r>
              <a:rPr sz="2800">
                <a:solidFill>
                  <a:srgbClr val="FFFFFF"/>
                </a:solidFill>
                <a:latin typeface="Arial"/>
                <a:ea typeface="Arial"/>
                <a:cs typeface="Arial"/>
                <a:sym typeface="Arial"/>
              </a:rPr>
              <a:t>&lt; 0,0001</a:t>
            </a:r>
          </a:p>
        </p:txBody>
      </p:sp>
      <p:sp>
        <p:nvSpPr>
          <p:cNvPr id="264" name="Shape 264"/>
          <p:cNvSpPr/>
          <p:nvPr/>
        </p:nvSpPr>
        <p:spPr>
          <a:xfrm>
            <a:off x="6077937" y="7969955"/>
            <a:ext cx="2087961"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Tempo (anni)</a:t>
            </a:r>
          </a:p>
        </p:txBody>
      </p:sp>
      <p:sp>
        <p:nvSpPr>
          <p:cNvPr id="265" name="Shape 265"/>
          <p:cNvSpPr/>
          <p:nvPr/>
        </p:nvSpPr>
        <p:spPr>
          <a:xfrm rot="16200000">
            <a:off x="-587863" y="4858241"/>
            <a:ext cx="3873426"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defTabSz="914400">
              <a:defRPr sz="1800"/>
            </a:pPr>
            <a:r>
              <a:rPr sz="2800">
                <a:solidFill>
                  <a:srgbClr val="FFFFFF"/>
                </a:solidFill>
                <a:latin typeface="Arial"/>
                <a:ea typeface="Arial"/>
                <a:cs typeface="Arial"/>
                <a:sym typeface="Arial"/>
              </a:rPr>
              <a:t>Funzione β</a:t>
            </a:r>
            <a:r>
              <a:rPr sz="2800">
                <a:solidFill>
                  <a:srgbClr val="FFFFFF"/>
                </a:solidFill>
                <a:latin typeface="Arial"/>
                <a:ea typeface="Arial"/>
                <a:cs typeface="Arial"/>
                <a:sym typeface="Arial"/>
              </a:rPr>
              <a:t>-cellulare (%)</a:t>
            </a:r>
          </a:p>
        </p:txBody>
      </p:sp>
      <p:sp>
        <p:nvSpPr>
          <p:cNvPr id="266" name="Shape 266"/>
          <p:cNvSpPr/>
          <p:nvPr/>
        </p:nvSpPr>
        <p:spPr>
          <a:xfrm flipV="1">
            <a:off x="2609990" y="2725137"/>
            <a:ext cx="1" cy="4750366"/>
          </a:xfrm>
          <a:prstGeom prst="line">
            <a:avLst/>
          </a:prstGeom>
          <a:ln w="25400">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67" name="Shape 267"/>
          <p:cNvSpPr/>
          <p:nvPr/>
        </p:nvSpPr>
        <p:spPr>
          <a:xfrm>
            <a:off x="2406791" y="6412088"/>
            <a:ext cx="103858" cy="1"/>
          </a:xfrm>
          <a:prstGeom prst="line">
            <a:avLst/>
          </a:prstGeom>
          <a:ln w="25400">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68" name="Shape 268"/>
          <p:cNvSpPr/>
          <p:nvPr/>
        </p:nvSpPr>
        <p:spPr>
          <a:xfrm>
            <a:off x="1905564" y="6175022"/>
            <a:ext cx="408236"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20</a:t>
            </a:r>
          </a:p>
        </p:txBody>
      </p:sp>
      <p:sp>
        <p:nvSpPr>
          <p:cNvPr id="269" name="Shape 269"/>
          <p:cNvSpPr/>
          <p:nvPr/>
        </p:nvSpPr>
        <p:spPr>
          <a:xfrm>
            <a:off x="2104248" y="7114257"/>
            <a:ext cx="210469"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0</a:t>
            </a:r>
          </a:p>
        </p:txBody>
      </p:sp>
      <p:sp>
        <p:nvSpPr>
          <p:cNvPr id="270" name="Shape 270"/>
          <p:cNvSpPr/>
          <p:nvPr/>
        </p:nvSpPr>
        <p:spPr>
          <a:xfrm>
            <a:off x="8243146" y="3955626"/>
            <a:ext cx="1" cy="659272"/>
          </a:xfrm>
          <a:prstGeom prst="line">
            <a:avLst/>
          </a:prstGeom>
          <a:ln w="50800">
            <a:solidFill>
              <a:srgbClr val="FFFF66"/>
            </a:solidFill>
            <a:round/>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271" name="Shape 271"/>
          <p:cNvSpPr/>
          <p:nvPr/>
        </p:nvSpPr>
        <p:spPr>
          <a:xfrm>
            <a:off x="8211700" y="3391182"/>
            <a:ext cx="1467394" cy="52481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r" defTabSz="914400">
              <a:defRPr sz="2800">
                <a:solidFill>
                  <a:srgbClr val="FFFF66"/>
                </a:solidFill>
                <a:latin typeface="Arial"/>
                <a:ea typeface="Arial"/>
                <a:cs typeface="Arial"/>
                <a:sym typeface="Arial"/>
              </a:defRPr>
            </a:lvl1pPr>
          </a:lstStyle>
          <a:p>
            <a:pPr lvl="0">
              <a:defRPr sz="1800">
                <a:solidFill>
                  <a:srgbClr val="000000"/>
                </a:solidFill>
              </a:defRPr>
            </a:pPr>
            <a:r>
              <a:rPr sz="2800">
                <a:solidFill>
                  <a:srgbClr val="FFFF66"/>
                </a:solidFill>
              </a:rPr>
              <a:t>diagnosi</a:t>
            </a:r>
          </a:p>
        </p:txBody>
      </p:sp>
      <p:sp>
        <p:nvSpPr>
          <p:cNvPr id="272" name="Shape 272"/>
          <p:cNvSpPr/>
          <p:nvPr/>
        </p:nvSpPr>
        <p:spPr>
          <a:xfrm>
            <a:off x="2609991" y="4978400"/>
            <a:ext cx="5689601" cy="1"/>
          </a:xfrm>
          <a:prstGeom prst="line">
            <a:avLst/>
          </a:prstGeom>
          <a:ln w="38100">
            <a:solidFill>
              <a:srgbClr val="FF0000"/>
            </a:solidFill>
            <a:prstDash val="dash"/>
            <a:round/>
          </a:ln>
        </p:spPr>
        <p:txBody>
          <a:bodyPr lIns="65023" tIns="65023" rIns="65023" bIns="65023"/>
          <a:lstStyle/>
          <a:p>
            <a:pPr lvl="0" algn="l" defTabSz="457200">
              <a:defRPr sz="1600">
                <a:latin typeface="Helvetica"/>
                <a:ea typeface="Helvetica"/>
                <a:cs typeface="Helvetica"/>
                <a:sym typeface="Helvetica"/>
              </a:defRPr>
            </a:pPr>
          </a:p>
        </p:txBody>
      </p:sp>
      <p:sp>
        <p:nvSpPr>
          <p:cNvPr id="273" name="Shape 273"/>
          <p:cNvSpPr/>
          <p:nvPr/>
        </p:nvSpPr>
        <p:spPr>
          <a:xfrm>
            <a:off x="2508391" y="4978400"/>
            <a:ext cx="4949050" cy="9312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sz="2800">
                <a:solidFill>
                  <a:srgbClr val="F2A6E7"/>
                </a:solidFill>
                <a:latin typeface="Arial"/>
                <a:ea typeface="Arial"/>
                <a:cs typeface="Arial"/>
                <a:sym typeface="Arial"/>
              </a:rPr>
              <a:t>50% di funzione β</a:t>
            </a:r>
            <a:r>
              <a:rPr sz="2800">
                <a:solidFill>
                  <a:srgbClr val="F2A6E7"/>
                </a:solidFill>
                <a:latin typeface="Arial"/>
                <a:ea typeface="Arial"/>
                <a:cs typeface="Arial"/>
                <a:sym typeface="Arial"/>
              </a:rPr>
              <a:t>-cellulare</a:t>
            </a:r>
            <a:endParaRPr sz="2800">
              <a:solidFill>
                <a:srgbClr val="F2A6E7"/>
              </a:solidFill>
              <a:latin typeface="Arial"/>
              <a:ea typeface="Arial"/>
              <a:cs typeface="Arial"/>
              <a:sym typeface="Arial"/>
            </a:endParaRPr>
          </a:p>
          <a:p>
            <a:pPr lvl="0" defTabSz="914400">
              <a:defRPr sz="1800"/>
            </a:pPr>
            <a:r>
              <a:rPr sz="2800">
                <a:solidFill>
                  <a:srgbClr val="F2A6E7"/>
                </a:solidFill>
                <a:latin typeface="Arial"/>
                <a:ea typeface="Arial"/>
                <a:cs typeface="Arial"/>
                <a:sym typeface="Arial"/>
              </a:rPr>
              <a:t>al momento della diagnosi</a:t>
            </a:r>
          </a:p>
        </p:txBody>
      </p:sp>
      <p:sp>
        <p:nvSpPr>
          <p:cNvPr id="274" name="Shape 274"/>
          <p:cNvSpPr/>
          <p:nvPr/>
        </p:nvSpPr>
        <p:spPr>
          <a:xfrm flipV="1">
            <a:off x="8313137" y="4917440"/>
            <a:ext cx="428979" cy="45156"/>
          </a:xfrm>
          <a:prstGeom prst="line">
            <a:avLst/>
          </a:prstGeom>
          <a:ln w="25400">
            <a:solidFill>
              <a:srgbClr val="66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75" name="Shape 275"/>
          <p:cNvSpPr/>
          <p:nvPr/>
        </p:nvSpPr>
        <p:spPr>
          <a:xfrm>
            <a:off x="8132515" y="4881315"/>
            <a:ext cx="194170" cy="194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66FFFF"/>
          </a:solidFill>
          <a:ln w="12700">
            <a:solidFill>
              <a:srgbClr val="66FFFF"/>
            </a:solidFill>
            <a:round/>
          </a:ln>
        </p:spPr>
        <p:txBody>
          <a:bodyPr lIns="65023" tIns="65023" rIns="65023" bIns="65023" anchor="ctr"/>
          <a:lstStyle/>
          <a:p>
            <a:pPr lvl="0" algn="l" defTabSz="914400">
              <a:defRPr sz="2400">
                <a:latin typeface="Arial"/>
                <a:ea typeface="Arial"/>
                <a:cs typeface="Arial"/>
                <a:sym typeface="Arial"/>
              </a:defRPr>
            </a:pPr>
          </a:p>
        </p:txBody>
      </p:sp>
      <p:sp>
        <p:nvSpPr>
          <p:cNvPr id="276" name="Shape 276"/>
          <p:cNvSpPr/>
          <p:nvPr/>
        </p:nvSpPr>
        <p:spPr>
          <a:xfrm>
            <a:off x="9789724" y="5450275"/>
            <a:ext cx="194170" cy="194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800" y="0"/>
                </a:ln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solidFill>
            <a:srgbClr val="66FFFF"/>
          </a:solidFill>
          <a:ln w="12700">
            <a:solidFill>
              <a:srgbClr val="66FFFF"/>
            </a:solidFill>
            <a:round/>
          </a:ln>
        </p:spPr>
        <p:txBody>
          <a:bodyPr lIns="65023" tIns="65023" rIns="65023" bIns="65023" anchor="ctr"/>
          <a:lstStyle/>
          <a:p>
            <a:pPr lvl="0" algn="l" defTabSz="914400">
              <a:defRPr sz="2400">
                <a:latin typeface="Arial"/>
                <a:ea typeface="Arial"/>
                <a:cs typeface="Arial"/>
                <a:sym typeface="Arial"/>
              </a:defRPr>
            </a:pPr>
          </a:p>
        </p:txBody>
      </p:sp>
      <p:sp>
        <p:nvSpPr>
          <p:cNvPr id="277" name="Shape 277"/>
          <p:cNvSpPr/>
          <p:nvPr/>
        </p:nvSpPr>
        <p:spPr>
          <a:xfrm>
            <a:off x="9902613" y="5558648"/>
            <a:ext cx="573477" cy="187397"/>
          </a:xfrm>
          <a:prstGeom prst="line">
            <a:avLst/>
          </a:prstGeom>
          <a:ln w="25400">
            <a:solidFill>
              <a:srgbClr val="66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278" name="Shape 278"/>
          <p:cNvSpPr/>
          <p:nvPr>
            <p:ph type="title" idx="4294967295"/>
          </p:nvPr>
        </p:nvSpPr>
        <p:spPr>
          <a:xfrm>
            <a:off x="-1" y="620888"/>
            <a:ext cx="12490028" cy="727006"/>
          </a:xfrm>
          <a:prstGeom prst="rect">
            <a:avLst/>
          </a:prstGeom>
        </p:spPr>
        <p:txBody>
          <a:bodyPr lIns="65476" tIns="65476" rIns="65476" bIns="65476">
            <a:normAutofit fontScale="100000" lnSpcReduction="0"/>
          </a:bodyPr>
          <a:lstStyle/>
          <a:p>
            <a:pPr lvl="0" defTabSz="384047">
              <a:lnSpc>
                <a:spcPct val="95000"/>
              </a:lnSpc>
              <a:defRPr sz="1800"/>
            </a:pPr>
            <a:r>
              <a:rPr sz="2100">
                <a:solidFill>
                  <a:srgbClr val="FF9933"/>
                </a:solidFill>
                <a:latin typeface="Arial"/>
                <a:ea typeface="Arial"/>
                <a:cs typeface="Arial"/>
                <a:sym typeface="Arial"/>
              </a:rPr>
              <a:t>Il progressivo declino della funzione </a:t>
            </a:r>
            <a:br>
              <a:rPr sz="2100">
                <a:solidFill>
                  <a:srgbClr val="FF9933"/>
                </a:solidFill>
                <a:latin typeface="Arial"/>
                <a:ea typeface="Arial"/>
                <a:cs typeface="Arial"/>
                <a:sym typeface="Arial"/>
              </a:rPr>
            </a:br>
            <a:r>
              <a:rPr sz="2100">
                <a:solidFill>
                  <a:srgbClr val="FF9933"/>
                </a:solidFill>
                <a:latin typeface="Arial"/>
                <a:ea typeface="Arial"/>
                <a:cs typeface="Arial"/>
                <a:sym typeface="Arial"/>
              </a:rPr>
              <a:t>beta-cellulare nel diabete mellito di tipo 2</a:t>
            </a:r>
          </a:p>
        </p:txBody>
      </p:sp>
      <p:sp>
        <p:nvSpPr>
          <p:cNvPr id="279" name="Shape 279"/>
          <p:cNvSpPr/>
          <p:nvPr/>
        </p:nvSpPr>
        <p:spPr>
          <a:xfrm>
            <a:off x="2508391" y="4978400"/>
            <a:ext cx="4949050" cy="9312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sz="2800">
                <a:solidFill>
                  <a:srgbClr val="FF0000"/>
                </a:solidFill>
                <a:latin typeface="Arial"/>
                <a:ea typeface="Arial"/>
                <a:cs typeface="Arial"/>
                <a:sym typeface="Arial"/>
              </a:rPr>
              <a:t>50% di funzione β</a:t>
            </a:r>
            <a:r>
              <a:rPr sz="2800">
                <a:solidFill>
                  <a:srgbClr val="FF0000"/>
                </a:solidFill>
                <a:latin typeface="Arial"/>
                <a:ea typeface="Arial"/>
                <a:cs typeface="Arial"/>
                <a:sym typeface="Arial"/>
              </a:rPr>
              <a:t>-cellulare</a:t>
            </a:r>
            <a:endParaRPr sz="2800">
              <a:solidFill>
                <a:srgbClr val="FF0000"/>
              </a:solidFill>
              <a:latin typeface="Arial"/>
              <a:ea typeface="Arial"/>
              <a:cs typeface="Arial"/>
              <a:sym typeface="Arial"/>
            </a:endParaRPr>
          </a:p>
          <a:p>
            <a:pPr lvl="0" defTabSz="914400">
              <a:defRPr sz="1800"/>
            </a:pPr>
            <a:r>
              <a:rPr sz="2800">
                <a:solidFill>
                  <a:srgbClr val="FF0000"/>
                </a:solidFill>
                <a:latin typeface="Arial"/>
                <a:ea typeface="Arial"/>
                <a:cs typeface="Arial"/>
                <a:sym typeface="Arial"/>
              </a:rPr>
              <a:t>al momento della diagnosi</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p:nvPr>
        </p:nvSpPr>
        <p:spPr>
          <a:prstGeom prst="rect">
            <a:avLst/>
          </a:prstGeom>
        </p:spPr>
        <p:txBody>
          <a:bodyPr/>
          <a:lstStyle>
            <a:lvl1pPr defTabSz="490727">
              <a:defRPr sz="6719"/>
            </a:lvl1pPr>
          </a:lstStyle>
          <a:p>
            <a:pPr lvl="0">
              <a:defRPr sz="1800"/>
            </a:pPr>
            <a:r>
              <a:rPr sz="6719"/>
              <a:t>prima di tutto non lasciarci scappare i pazienti a  rischio</a:t>
            </a:r>
          </a:p>
        </p:txBody>
      </p:sp>
      <p:pic>
        <p:nvPicPr>
          <p:cNvPr id="284" name="pasted-image.tif"/>
          <p:cNvPicPr/>
          <p:nvPr/>
        </p:nvPicPr>
        <p:blipFill>
          <a:blip r:embed="rId2">
            <a:extLst/>
          </a:blip>
          <a:stretch>
            <a:fillRect/>
          </a:stretch>
        </p:blipFill>
        <p:spPr>
          <a:xfrm>
            <a:off x="1493780" y="2800733"/>
            <a:ext cx="9796520" cy="6527417"/>
          </a:xfrm>
          <a:prstGeom prst="rect">
            <a:avLst/>
          </a:prstGeom>
          <a:ln w="12700">
            <a:miter lim="400000"/>
          </a:ln>
        </p:spPr>
      </p:pic>
      <p:pic>
        <p:nvPicPr>
          <p:cNvPr id="285" name="pasted-image.tif"/>
          <p:cNvPicPr/>
          <p:nvPr/>
        </p:nvPicPr>
        <p:blipFill>
          <a:blip r:embed="rId3">
            <a:extLst/>
          </a:blip>
          <a:stretch>
            <a:fillRect/>
          </a:stretch>
        </p:blipFill>
        <p:spPr>
          <a:xfrm>
            <a:off x="1493780" y="2520550"/>
            <a:ext cx="9796520" cy="708778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1"/>
      <p:bldP build="whole" bldLvl="1" animBg="1" rev="0" advAuto="0" spid="285" grpId="2"/>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prstGeom prst="rect">
            <a:avLst/>
          </a:prstGeom>
        </p:spPr>
        <p:txBody>
          <a:bodyPr/>
          <a:lstStyle>
            <a:lvl1pPr defTabSz="490727">
              <a:defRPr sz="6719"/>
            </a:lvl1pPr>
          </a:lstStyle>
          <a:p>
            <a:pPr lvl="0">
              <a:defRPr sz="1800"/>
            </a:pPr>
            <a:r>
              <a:rPr sz="6719"/>
              <a:t>e in tal modo affrontare i pericoli nascosti…</a:t>
            </a:r>
          </a:p>
        </p:txBody>
      </p:sp>
      <p:pic>
        <p:nvPicPr>
          <p:cNvPr id="288" name="pasted-image.tif"/>
          <p:cNvPicPr/>
          <p:nvPr/>
        </p:nvPicPr>
        <p:blipFill>
          <a:blip r:embed="rId2">
            <a:extLst/>
          </a:blip>
          <a:stretch>
            <a:fillRect/>
          </a:stretch>
        </p:blipFill>
        <p:spPr>
          <a:xfrm>
            <a:off x="3171428" y="2786856"/>
            <a:ext cx="6661944" cy="6661944"/>
          </a:xfrm>
          <a:prstGeom prst="rect">
            <a:avLst/>
          </a:prstGeom>
          <a:ln w="12700">
            <a:miter lim="400000"/>
          </a:ln>
        </p:spPr>
      </p:pic>
      <p:pic>
        <p:nvPicPr>
          <p:cNvPr id="289" name="pasted-image.tif"/>
          <p:cNvPicPr/>
          <p:nvPr/>
        </p:nvPicPr>
        <p:blipFill>
          <a:blip r:embed="rId3">
            <a:extLst/>
          </a:blip>
          <a:stretch>
            <a:fillRect/>
          </a:stretch>
        </p:blipFill>
        <p:spPr>
          <a:xfrm>
            <a:off x="3171428" y="2700649"/>
            <a:ext cx="6661944" cy="7189958"/>
          </a:xfrm>
          <a:prstGeom prst="rect">
            <a:avLst/>
          </a:prstGeom>
          <a:ln w="12700">
            <a:miter lim="400000"/>
          </a:ln>
        </p:spPr>
      </p:pic>
    </p:spTree>
  </p:cSld>
  <p:clrMapOvr>
    <a:masterClrMapping/>
  </p:clrMapOvr>
  <p:transition spd="med" advClick="1">
    <p:wipe dir="r"/>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2"/>
      <p:bldP build="whole" bldLvl="1" animBg="1" rev="0" advAuto="0" spid="288"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15_bis.png" descr="15_bis"/>
          <p:cNvPicPr/>
          <p:nvPr/>
        </p:nvPicPr>
        <p:blipFill>
          <a:blip r:embed="rId2">
            <a:extLst/>
          </a:blip>
          <a:srcRect l="296" t="442" r="296" b="442"/>
          <a:stretch>
            <a:fillRect/>
          </a:stretch>
        </p:blipFill>
        <p:spPr>
          <a:xfrm>
            <a:off x="-1" y="-1"/>
            <a:ext cx="13133495" cy="9848428"/>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pSp>
        <p:nvGrpSpPr>
          <p:cNvPr id="95" name="Group 95"/>
          <p:cNvGrpSpPr/>
          <p:nvPr/>
        </p:nvGrpSpPr>
        <p:grpSpPr>
          <a:xfrm>
            <a:off x="711159" y="805997"/>
            <a:ext cx="5588040" cy="4477206"/>
            <a:chOff x="0" y="94826"/>
            <a:chExt cx="5588039" cy="4477205"/>
          </a:xfrm>
        </p:grpSpPr>
        <p:pic>
          <p:nvPicPr>
            <p:cNvPr id="92" name="image4.png" descr="ESH e-Learning"/>
            <p:cNvPicPr/>
            <p:nvPr/>
          </p:nvPicPr>
          <p:blipFill>
            <a:blip r:embed="rId2">
              <a:extLst/>
            </a:blip>
            <a:stretch>
              <a:fillRect/>
            </a:stretch>
          </p:blipFill>
          <p:spPr>
            <a:xfrm>
              <a:off x="0" y="2276214"/>
              <a:ext cx="5274954" cy="2295819"/>
            </a:xfrm>
            <a:prstGeom prst="rect">
              <a:avLst/>
            </a:prstGeom>
            <a:ln w="12700" cap="flat">
              <a:noFill/>
              <a:miter lim="400000"/>
            </a:ln>
            <a:effectLst/>
          </p:spPr>
        </p:pic>
        <p:pic>
          <p:nvPicPr>
            <p:cNvPr id="93" name="image5.png" descr="http://www.standarditaliani.it/skin/www.standarditaliani.it/images/logo-sponsor.png"/>
            <p:cNvPicPr/>
            <p:nvPr/>
          </p:nvPicPr>
          <p:blipFill>
            <a:blip r:embed="rId3">
              <a:extLst/>
            </a:blip>
            <a:srcRect l="0" t="0" r="72812" b="0"/>
            <a:stretch>
              <a:fillRect/>
            </a:stretch>
          </p:blipFill>
          <p:spPr>
            <a:xfrm>
              <a:off x="132927" y="94826"/>
              <a:ext cx="2392686" cy="1179290"/>
            </a:xfrm>
            <a:prstGeom prst="rect">
              <a:avLst/>
            </a:prstGeom>
            <a:ln w="12700" cap="flat">
              <a:noFill/>
              <a:miter lim="400000"/>
            </a:ln>
            <a:effectLst/>
          </p:spPr>
        </p:pic>
        <p:pic>
          <p:nvPicPr>
            <p:cNvPr id="94" name="image5.png" descr="http://www.standarditaliani.it/skin/www.standarditaliani.it/images/logo-sponsor.png"/>
            <p:cNvPicPr/>
            <p:nvPr/>
          </p:nvPicPr>
          <p:blipFill>
            <a:blip r:embed="rId4">
              <a:extLst/>
            </a:blip>
            <a:srcRect l="81816" t="0" r="0" b="0"/>
            <a:stretch>
              <a:fillRect/>
            </a:stretch>
          </p:blipFill>
          <p:spPr>
            <a:xfrm>
              <a:off x="3987809" y="189684"/>
              <a:ext cx="1600231" cy="1179274"/>
            </a:xfrm>
            <a:prstGeom prst="rect">
              <a:avLst/>
            </a:prstGeom>
            <a:ln w="12700" cap="flat">
              <a:noFill/>
              <a:miter lim="400000"/>
            </a:ln>
            <a:effectLst/>
          </p:spPr>
        </p:pic>
      </p:grpSp>
      <p:pic>
        <p:nvPicPr>
          <p:cNvPr id="96" name="image6.png"/>
          <p:cNvPicPr/>
          <p:nvPr/>
        </p:nvPicPr>
        <p:blipFill>
          <a:blip r:embed="rId5">
            <a:extLst/>
          </a:blip>
          <a:stretch>
            <a:fillRect/>
          </a:stretch>
        </p:blipFill>
        <p:spPr>
          <a:xfrm>
            <a:off x="8026410" y="3555990"/>
            <a:ext cx="4050454" cy="5242561"/>
          </a:xfrm>
          <a:prstGeom prst="rect">
            <a:avLst/>
          </a:prstGeom>
          <a:ln w="12700">
            <a:miter lim="400000"/>
          </a:ln>
        </p:spPr>
      </p:pic>
      <p:sp>
        <p:nvSpPr>
          <p:cNvPr id="97" name="Shape 97"/>
          <p:cNvSpPr/>
          <p:nvPr/>
        </p:nvSpPr>
        <p:spPr>
          <a:xfrm>
            <a:off x="507957" y="507969"/>
            <a:ext cx="5994443" cy="4978436"/>
          </a:xfrm>
          <a:prstGeom prst="rect">
            <a:avLst/>
          </a:prstGeom>
          <a:solidFill>
            <a:srgbClr val="4F81BD">
              <a:alpha val="29000"/>
            </a:srgbClr>
          </a:solidFill>
          <a:ln w="25400">
            <a:solidFill>
              <a:srgbClr val="002060"/>
            </a:solidFill>
          </a:ln>
        </p:spPr>
        <p:txBody>
          <a:bodyPr lIns="65023" tIns="65023" rIns="65023" bIns="65023" anchor="ctr"/>
          <a:lstStyle/>
          <a:p>
            <a:pPr lvl="0" defTabSz="914400">
              <a:defRPr sz="2400">
                <a:solidFill>
                  <a:srgbClr val="FFFFFF"/>
                </a:solidFill>
                <a:latin typeface="Calibri"/>
                <a:ea typeface="Calibri"/>
                <a:cs typeface="Calibri"/>
                <a:sym typeface="Calibri"/>
              </a:defRPr>
            </a:pP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93" name="Table 293"/>
          <p:cNvGraphicFramePr/>
          <p:nvPr/>
        </p:nvGraphicFramePr>
        <p:xfrm>
          <a:off x="756355" y="2415822"/>
          <a:ext cx="11379201" cy="548414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75111"/>
                <a:gridCol w="5904089"/>
              </a:tblGrid>
              <a:tr h="498968">
                <a:tc>
                  <a:txBody>
                    <a:bodyPr/>
                    <a:lstStyle/>
                    <a:p>
                      <a:pPr lvl="0" algn="l">
                        <a:defRPr sz="1800"/>
                      </a:pPr>
                      <a:r>
                        <a:rPr b="1" sz="2300">
                          <a:solidFill>
                            <a:srgbClr val="FF0000"/>
                          </a:solidFill>
                          <a:latin typeface="Arial"/>
                          <a:ea typeface="Arial"/>
                          <a:cs typeface="Arial"/>
                          <a:sym typeface="Arial"/>
                        </a:rPr>
                        <a:t>Risk Factor</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b="1" sz="2300">
                          <a:solidFill>
                            <a:srgbClr val="FF0000"/>
                          </a:solidFill>
                          <a:latin typeface="Arial"/>
                          <a:ea typeface="Arial"/>
                          <a:cs typeface="Arial"/>
                          <a:sym typeface="Arial"/>
                        </a:rPr>
                        <a:t>Defining Level</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r h="995680">
                <a:tc>
                  <a:txBody>
                    <a:bodyPr/>
                    <a:lstStyle/>
                    <a:p>
                      <a:pPr lvl="0" algn="l">
                        <a:defRPr sz="1800"/>
                      </a:pPr>
                      <a:r>
                        <a:rPr b="1" sz="2300">
                          <a:solidFill>
                            <a:srgbClr val="FFCC00"/>
                          </a:solidFill>
                          <a:latin typeface="Arial"/>
                          <a:ea typeface="Arial"/>
                          <a:cs typeface="Arial"/>
                          <a:sym typeface="Arial"/>
                        </a:rPr>
                        <a:t>Abdominal obesity</a:t>
                      </a:r>
                      <a:br>
                        <a:rPr b="1" sz="2300">
                          <a:solidFill>
                            <a:srgbClr val="FFCC00"/>
                          </a:solidFill>
                          <a:latin typeface="Arial"/>
                          <a:ea typeface="Arial"/>
                          <a:cs typeface="Arial"/>
                          <a:sym typeface="Arial"/>
                        </a:rPr>
                      </a:br>
                      <a:r>
                        <a:rPr sz="2300">
                          <a:solidFill>
                            <a:srgbClr val="FFFFFF"/>
                          </a:solidFill>
                          <a:latin typeface="Arial"/>
                          <a:ea typeface="Arial"/>
                          <a:cs typeface="Arial"/>
                          <a:sym typeface="Arial"/>
                        </a:rPr>
                        <a:t>(Waist circumference)</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sz="2300">
                          <a:solidFill>
                            <a:srgbClr val="FFFFFF"/>
                          </a:solidFill>
                          <a:latin typeface="Arial"/>
                          <a:ea typeface="Arial"/>
                          <a:cs typeface="Arial"/>
                          <a:sym typeface="Arial"/>
                        </a:rPr>
                        <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r h="997937">
                <a:tc>
                  <a:txBody>
                    <a:bodyPr/>
                    <a:lstStyle/>
                    <a:p>
                      <a:pPr lvl="0" algn="l">
                        <a:defRPr sz="1800"/>
                      </a:pPr>
                      <a:r>
                        <a:rPr sz="2300">
                          <a:solidFill>
                            <a:srgbClr val="FFFFFF"/>
                          </a:solidFill>
                          <a:latin typeface="Arial"/>
                          <a:ea typeface="Arial"/>
                          <a:cs typeface="Arial"/>
                          <a:sym typeface="Arial"/>
                        </a:rPr>
                        <a:t>Men</a:t>
                      </a:r>
                      <a:endParaRPr sz="2300">
                        <a:solidFill>
                          <a:srgbClr val="FFFFFF"/>
                        </a:solidFill>
                        <a:latin typeface="Arial"/>
                        <a:ea typeface="Arial"/>
                        <a:cs typeface="Arial"/>
                        <a:sym typeface="Arial"/>
                      </a:endParaRPr>
                    </a:p>
                    <a:p>
                      <a:pPr lvl="0" algn="l">
                        <a:defRPr sz="1800"/>
                      </a:pPr>
                      <a:r>
                        <a:rPr sz="2300">
                          <a:solidFill>
                            <a:srgbClr val="FFFFFF"/>
                          </a:solidFill>
                          <a:latin typeface="Arial"/>
                          <a:ea typeface="Arial"/>
                          <a:cs typeface="Arial"/>
                          <a:sym typeface="Arial"/>
                        </a:rPr>
                        <a:t>Women</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sz="2300">
                          <a:solidFill>
                            <a:srgbClr val="FFFFFF"/>
                          </a:solidFill>
                          <a:latin typeface="Arial"/>
                          <a:ea typeface="Arial"/>
                          <a:cs typeface="Arial"/>
                          <a:sym typeface="Arial"/>
                        </a:rPr>
                        <a:t>&gt;102 cm (&gt;40 in)</a:t>
                      </a:r>
                      <a:endParaRPr sz="2300">
                        <a:solidFill>
                          <a:srgbClr val="FFFFFF"/>
                        </a:solidFill>
                        <a:latin typeface="Arial"/>
                        <a:ea typeface="Arial"/>
                        <a:cs typeface="Arial"/>
                        <a:sym typeface="Arial"/>
                      </a:endParaRPr>
                    </a:p>
                    <a:p>
                      <a:pPr lvl="0" algn="ctr">
                        <a:defRPr sz="1800"/>
                      </a:pPr>
                      <a:r>
                        <a:rPr sz="2300">
                          <a:solidFill>
                            <a:srgbClr val="FFFFFF"/>
                          </a:solidFill>
                          <a:latin typeface="Arial"/>
                          <a:ea typeface="Arial"/>
                          <a:cs typeface="Arial"/>
                          <a:sym typeface="Arial"/>
                        </a:rPr>
                        <a:t>&gt;88 cm (&gt;35 in)</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r h="498968">
                <a:tc>
                  <a:txBody>
                    <a:bodyPr/>
                    <a:lstStyle/>
                    <a:p>
                      <a:pPr lvl="0" algn="l">
                        <a:defRPr sz="1800"/>
                      </a:pPr>
                      <a:r>
                        <a:rPr b="1" sz="2300">
                          <a:solidFill>
                            <a:srgbClr val="FFCC00"/>
                          </a:solidFill>
                          <a:latin typeface="Arial"/>
                          <a:ea typeface="Arial"/>
                          <a:cs typeface="Arial"/>
                          <a:sym typeface="Arial"/>
                        </a:rPr>
                        <a:t>TG</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sz="2300">
                          <a:solidFill>
                            <a:srgbClr val="FFFFFF"/>
                          </a:solidFill>
                          <a:latin typeface="Symbol"/>
                          <a:ea typeface="Symbol"/>
                          <a:cs typeface="Symbol"/>
                          <a:sym typeface="Symbol"/>
                        </a:rPr>
                        <a:t>≥</a:t>
                      </a:r>
                      <a:r>
                        <a:rPr sz="2300">
                          <a:solidFill>
                            <a:srgbClr val="FFFFFF"/>
                          </a:solidFill>
                          <a:latin typeface="Arial"/>
                          <a:ea typeface="Arial"/>
                          <a:cs typeface="Arial"/>
                          <a:sym typeface="Arial"/>
                        </a:rPr>
                        <a:t>150 mg/dl</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r h="498968">
                <a:tc>
                  <a:txBody>
                    <a:bodyPr/>
                    <a:lstStyle/>
                    <a:p>
                      <a:pPr lvl="0" algn="l">
                        <a:defRPr sz="1800"/>
                      </a:pPr>
                      <a:r>
                        <a:rPr b="1" sz="2300">
                          <a:solidFill>
                            <a:srgbClr val="FFCC00"/>
                          </a:solidFill>
                          <a:latin typeface="Arial"/>
                          <a:ea typeface="Arial"/>
                          <a:cs typeface="Arial"/>
                          <a:sym typeface="Arial"/>
                        </a:rPr>
                        <a:t>HDL-C</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sz="2300">
                          <a:solidFill>
                            <a:srgbClr val="FFFFFF"/>
                          </a:solidFill>
                          <a:latin typeface="Arial"/>
                          <a:ea typeface="Arial"/>
                          <a:cs typeface="Arial"/>
                          <a:sym typeface="Arial"/>
                        </a:rPr>
                        <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r h="995680">
                <a:tc>
                  <a:txBody>
                    <a:bodyPr/>
                    <a:lstStyle/>
                    <a:p>
                      <a:pPr lvl="0" algn="l">
                        <a:defRPr sz="1800"/>
                      </a:pPr>
                      <a:r>
                        <a:rPr sz="2300">
                          <a:solidFill>
                            <a:srgbClr val="FFFFFF"/>
                          </a:solidFill>
                          <a:latin typeface="Arial"/>
                          <a:ea typeface="Arial"/>
                          <a:cs typeface="Arial"/>
                          <a:sym typeface="Arial"/>
                        </a:rPr>
                        <a:t>Men</a:t>
                      </a:r>
                      <a:endParaRPr sz="2300">
                        <a:solidFill>
                          <a:srgbClr val="FFFFFF"/>
                        </a:solidFill>
                        <a:latin typeface="Arial"/>
                        <a:ea typeface="Arial"/>
                        <a:cs typeface="Arial"/>
                        <a:sym typeface="Arial"/>
                      </a:endParaRPr>
                    </a:p>
                    <a:p>
                      <a:pPr lvl="0" algn="l">
                        <a:defRPr sz="1800"/>
                      </a:pPr>
                      <a:r>
                        <a:rPr sz="2300">
                          <a:solidFill>
                            <a:srgbClr val="FFFFFF"/>
                          </a:solidFill>
                          <a:latin typeface="Arial"/>
                          <a:ea typeface="Arial"/>
                          <a:cs typeface="Arial"/>
                          <a:sym typeface="Arial"/>
                        </a:rPr>
                        <a:t>Women</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sz="2300">
                          <a:solidFill>
                            <a:srgbClr val="FFFFFF"/>
                          </a:solidFill>
                          <a:latin typeface="Arial"/>
                          <a:ea typeface="Arial"/>
                          <a:cs typeface="Arial"/>
                          <a:sym typeface="Arial"/>
                        </a:rPr>
                        <a:t>&lt;40 mg/dl</a:t>
                      </a:r>
                      <a:endParaRPr sz="2300">
                        <a:solidFill>
                          <a:srgbClr val="FFFFFF"/>
                        </a:solidFill>
                        <a:latin typeface="Arial"/>
                        <a:ea typeface="Arial"/>
                        <a:cs typeface="Arial"/>
                        <a:sym typeface="Arial"/>
                      </a:endParaRPr>
                    </a:p>
                    <a:p>
                      <a:pPr lvl="0" algn="ctr">
                        <a:defRPr sz="1800"/>
                      </a:pPr>
                      <a:r>
                        <a:rPr sz="2300">
                          <a:solidFill>
                            <a:srgbClr val="FFFFFF"/>
                          </a:solidFill>
                          <a:latin typeface="Arial"/>
                          <a:ea typeface="Arial"/>
                          <a:cs typeface="Arial"/>
                          <a:sym typeface="Arial"/>
                        </a:rPr>
                        <a:t>&lt;50 mg/dl</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r h="498968">
                <a:tc>
                  <a:txBody>
                    <a:bodyPr/>
                    <a:lstStyle/>
                    <a:p>
                      <a:pPr lvl="0" algn="l">
                        <a:defRPr sz="1800"/>
                      </a:pPr>
                      <a:r>
                        <a:rPr b="1" sz="2300">
                          <a:solidFill>
                            <a:srgbClr val="FFCC00"/>
                          </a:solidFill>
                          <a:latin typeface="Arial"/>
                          <a:ea typeface="Arial"/>
                          <a:cs typeface="Arial"/>
                          <a:sym typeface="Arial"/>
                        </a:rPr>
                        <a:t>Blood pressure</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sz="2300">
                          <a:solidFill>
                            <a:srgbClr val="FFFFFF"/>
                          </a:solidFill>
                          <a:latin typeface="Symbol"/>
                          <a:ea typeface="Symbol"/>
                          <a:cs typeface="Symbol"/>
                          <a:sym typeface="Symbol"/>
                        </a:rPr>
                        <a:t>≥</a:t>
                      </a:r>
                      <a:r>
                        <a:rPr sz="2300">
                          <a:solidFill>
                            <a:srgbClr val="FFFFFF"/>
                          </a:solidFill>
                          <a:latin typeface="Arial"/>
                          <a:ea typeface="Arial"/>
                          <a:cs typeface="Arial"/>
                          <a:sym typeface="Arial"/>
                        </a:rPr>
                        <a:t>130/</a:t>
                      </a:r>
                      <a:r>
                        <a:rPr sz="2300">
                          <a:solidFill>
                            <a:srgbClr val="FFFFFF"/>
                          </a:solidFill>
                          <a:latin typeface="Symbol"/>
                          <a:ea typeface="Symbol"/>
                          <a:cs typeface="Symbol"/>
                          <a:sym typeface="Symbol"/>
                        </a:rPr>
                        <a:t>≥</a:t>
                      </a:r>
                      <a:r>
                        <a:rPr sz="2300">
                          <a:solidFill>
                            <a:srgbClr val="FFFFFF"/>
                          </a:solidFill>
                          <a:latin typeface="Arial"/>
                          <a:ea typeface="Arial"/>
                          <a:cs typeface="Arial"/>
                          <a:sym typeface="Arial"/>
                        </a:rPr>
                        <a:t>85 mm Hg</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r h="498968">
                <a:tc>
                  <a:txBody>
                    <a:bodyPr/>
                    <a:lstStyle/>
                    <a:p>
                      <a:pPr lvl="0" algn="l">
                        <a:defRPr sz="1800"/>
                      </a:pPr>
                      <a:r>
                        <a:rPr b="1" sz="2300">
                          <a:solidFill>
                            <a:srgbClr val="FFCC00"/>
                          </a:solidFill>
                          <a:latin typeface="Arial"/>
                          <a:ea typeface="Arial"/>
                          <a:cs typeface="Arial"/>
                          <a:sym typeface="Arial"/>
                        </a:rPr>
                        <a:t>Fasting glucose</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c>
                  <a:txBody>
                    <a:bodyPr/>
                    <a:lstStyle/>
                    <a:p>
                      <a:pPr lvl="0" algn="ctr">
                        <a:defRPr sz="1800"/>
                      </a:pPr>
                      <a:r>
                        <a:rPr sz="2300">
                          <a:solidFill>
                            <a:srgbClr val="FFFFFF"/>
                          </a:solidFill>
                          <a:latin typeface="Symbol"/>
                          <a:ea typeface="Symbol"/>
                          <a:cs typeface="Symbol"/>
                          <a:sym typeface="Symbol"/>
                        </a:rPr>
                        <a:t>≥</a:t>
                      </a:r>
                      <a:r>
                        <a:rPr sz="2300">
                          <a:solidFill>
                            <a:srgbClr val="FFFFFF"/>
                          </a:solidFill>
                          <a:latin typeface="Arial"/>
                          <a:ea typeface="Arial"/>
                          <a:cs typeface="Arial"/>
                          <a:sym typeface="Arial"/>
                        </a:rPr>
                        <a:t>110 mg/dl</a:t>
                      </a:r>
                    </a:p>
                  </a:txBody>
                  <a:tcPr marL="0" marR="0" marT="0" marB="0" anchor="ctr" anchorCtr="0" horzOverflow="overflow">
                    <a:lnL w="12700">
                      <a:solidFill>
                        <a:srgbClr val="FFFFFF"/>
                      </a:solidFill>
                      <a:round/>
                    </a:lnL>
                    <a:lnR w="12700">
                      <a:solidFill>
                        <a:srgbClr val="FFFFFF"/>
                      </a:solidFill>
                      <a:round/>
                    </a:lnR>
                    <a:lnT w="12700">
                      <a:solidFill>
                        <a:srgbClr val="FFFFFF"/>
                      </a:solidFill>
                      <a:round/>
                    </a:lnT>
                    <a:lnB w="12700">
                      <a:solidFill>
                        <a:srgbClr val="FFFFFF"/>
                      </a:solidFill>
                      <a:round/>
                    </a:lnB>
                    <a:noFill/>
                  </a:tcPr>
                </a:tc>
              </a:tr>
            </a:tbl>
          </a:graphicData>
        </a:graphic>
      </p:graphicFrame>
      <p:sp>
        <p:nvSpPr>
          <p:cNvPr id="294" name="Shape 294"/>
          <p:cNvSpPr/>
          <p:nvPr>
            <p:ph type="title" idx="4294967295"/>
          </p:nvPr>
        </p:nvSpPr>
        <p:spPr>
          <a:xfrm>
            <a:off x="693137" y="447039"/>
            <a:ext cx="11794633" cy="1819770"/>
          </a:xfrm>
          <a:prstGeom prst="rect">
            <a:avLst/>
          </a:prstGeom>
        </p:spPr>
        <p:txBody>
          <a:bodyPr lIns="0" tIns="0" rIns="0" bIns="0" anchor="t">
            <a:normAutofit fontScale="100000" lnSpcReduction="0"/>
          </a:bodyPr>
          <a:lstStyle/>
          <a:p>
            <a:pPr lvl="0">
              <a:defRPr sz="1800"/>
            </a:pPr>
            <a:r>
              <a:rPr sz="5000">
                <a:solidFill>
                  <a:srgbClr val="FFCC00"/>
                </a:solidFill>
                <a:latin typeface="Arial"/>
                <a:ea typeface="Arial"/>
                <a:cs typeface="Arial"/>
                <a:sym typeface="Arial"/>
              </a:rPr>
              <a:t>ATP III:  The Metabolic Syndrome</a:t>
            </a:r>
            <a:br>
              <a:rPr sz="5000">
                <a:solidFill>
                  <a:srgbClr val="FFCC00"/>
                </a:solidFill>
                <a:latin typeface="Arial"/>
                <a:ea typeface="Arial"/>
                <a:cs typeface="Arial"/>
                <a:sym typeface="Arial"/>
              </a:rPr>
            </a:br>
            <a:r>
              <a:rPr i="1" sz="3400">
                <a:solidFill>
                  <a:srgbClr val="FFFFFF"/>
                </a:solidFill>
                <a:latin typeface="Arial"/>
                <a:ea typeface="Arial"/>
                <a:cs typeface="Arial"/>
                <a:sym typeface="Arial"/>
              </a:rPr>
              <a:t>Diagnosis is established when </a:t>
            </a:r>
            <a:r>
              <a:rPr sz="3400">
                <a:solidFill>
                  <a:srgbClr val="FFFFFF"/>
                </a:solidFill>
                <a:latin typeface="Symbol"/>
                <a:ea typeface="Symbol"/>
                <a:cs typeface="Symbol"/>
                <a:sym typeface="Symbol"/>
              </a:rPr>
              <a:t>≥</a:t>
            </a:r>
            <a:r>
              <a:rPr i="1" sz="3400">
                <a:solidFill>
                  <a:srgbClr val="FFFFFF"/>
                </a:solidFill>
                <a:latin typeface="Arial"/>
                <a:ea typeface="Arial"/>
                <a:cs typeface="Arial"/>
                <a:sym typeface="Arial"/>
              </a:rPr>
              <a:t>3 of these risk factors are present</a:t>
            </a:r>
          </a:p>
        </p:txBody>
      </p:sp>
      <p:sp>
        <p:nvSpPr>
          <p:cNvPr id="295" name="Shape 295"/>
          <p:cNvSpPr/>
          <p:nvPr/>
        </p:nvSpPr>
        <p:spPr>
          <a:xfrm>
            <a:off x="706684" y="8725535"/>
            <a:ext cx="9295272" cy="70294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defTabSz="914400">
              <a:lnSpc>
                <a:spcPct val="104999"/>
              </a:lnSpc>
              <a:defRPr sz="1800"/>
            </a:pPr>
            <a:r>
              <a:rPr sz="2200">
                <a:solidFill>
                  <a:srgbClr val="FFFFFF"/>
                </a:solidFill>
                <a:latin typeface="Verdana"/>
                <a:ea typeface="Verdana"/>
                <a:cs typeface="Verdana"/>
                <a:sym typeface="Verdana"/>
              </a:rPr>
              <a:t>Expert Panel on Detection, Evaluation, and Treatment of High Blood Cholesterol in Adults. </a:t>
            </a:r>
            <a:r>
              <a:rPr i="1" sz="2200">
                <a:solidFill>
                  <a:srgbClr val="FFFFFF"/>
                </a:solidFill>
                <a:latin typeface="Verdana"/>
                <a:ea typeface="Verdana"/>
                <a:cs typeface="Verdana"/>
                <a:sym typeface="Verdana"/>
              </a:rPr>
              <a:t>JAMA</a:t>
            </a:r>
            <a:r>
              <a:rPr sz="2200">
                <a:solidFill>
                  <a:srgbClr val="FFFFFF"/>
                </a:solidFill>
                <a:latin typeface="Verdana"/>
                <a:ea typeface="Verdana"/>
                <a:cs typeface="Verdana"/>
                <a:sym typeface="Verdana"/>
              </a:rPr>
              <a:t> 2001;285:2486-2497.</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idx="4294967295"/>
          </p:nvPr>
        </p:nvSpPr>
        <p:spPr>
          <a:xfrm>
            <a:off x="697653" y="474133"/>
            <a:ext cx="11611752" cy="1553352"/>
          </a:xfrm>
          <a:prstGeom prst="rect">
            <a:avLst/>
          </a:prstGeom>
        </p:spPr>
        <p:txBody>
          <a:bodyPr lIns="0" tIns="0" rIns="0" bIns="0" anchor="t">
            <a:normAutofit fontScale="100000" lnSpcReduction="0"/>
          </a:bodyPr>
          <a:lstStyle/>
          <a:p>
            <a:pPr lvl="0" defTabSz="859536">
              <a:defRPr sz="1800"/>
            </a:pPr>
            <a:r>
              <a:rPr sz="3572">
                <a:solidFill>
                  <a:srgbClr val="FFCC00"/>
                </a:solidFill>
                <a:latin typeface="Arial"/>
                <a:ea typeface="Arial"/>
                <a:cs typeface="Arial"/>
                <a:sym typeface="Arial"/>
              </a:rPr>
              <a:t>Cardiovascular Disease Mortality Increased in the Metabolic Syndrome:  </a:t>
            </a:r>
            <a:r>
              <a:rPr i="1" sz="3572">
                <a:solidFill>
                  <a:srgbClr val="FFCC00"/>
                </a:solidFill>
                <a:latin typeface="Arial"/>
                <a:ea typeface="Arial"/>
                <a:cs typeface="Arial"/>
                <a:sym typeface="Arial"/>
              </a:rPr>
              <a:t>Kuopio Ischaemic Heart Disease Risk Factor Study</a:t>
            </a:r>
          </a:p>
        </p:txBody>
      </p:sp>
      <p:sp>
        <p:nvSpPr>
          <p:cNvPr id="300" name="Shape 300"/>
          <p:cNvSpPr/>
          <p:nvPr/>
        </p:nvSpPr>
        <p:spPr>
          <a:xfrm>
            <a:off x="638950" y="8991938"/>
            <a:ext cx="6208891"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p>
            <a:pPr lvl="0" algn="l" defTabSz="914400">
              <a:spcBef>
                <a:spcPts val="300"/>
              </a:spcBef>
              <a:defRPr sz="1800"/>
            </a:pPr>
            <a:r>
              <a:rPr>
                <a:solidFill>
                  <a:srgbClr val="FFFFFF"/>
                </a:solidFill>
                <a:latin typeface="Verdana"/>
                <a:ea typeface="Verdana"/>
                <a:cs typeface="Verdana"/>
                <a:sym typeface="Verdana"/>
              </a:rPr>
              <a:t>Lakka HM et al. </a:t>
            </a:r>
            <a:r>
              <a:rPr i="1">
                <a:solidFill>
                  <a:srgbClr val="FFFFFF"/>
                </a:solidFill>
                <a:latin typeface="Verdana"/>
                <a:ea typeface="Verdana"/>
                <a:cs typeface="Verdana"/>
                <a:sym typeface="Verdana"/>
              </a:rPr>
              <a:t>JAMA</a:t>
            </a:r>
            <a:r>
              <a:rPr>
                <a:solidFill>
                  <a:srgbClr val="FFFFFF"/>
                </a:solidFill>
                <a:latin typeface="Verdana"/>
                <a:ea typeface="Verdana"/>
                <a:cs typeface="Verdana"/>
                <a:sym typeface="Verdana"/>
              </a:rPr>
              <a:t> 2002;288:2709-2716.</a:t>
            </a:r>
          </a:p>
        </p:txBody>
      </p:sp>
      <p:sp>
        <p:nvSpPr>
          <p:cNvPr id="301" name="Shape 301"/>
          <p:cNvSpPr/>
          <p:nvPr/>
        </p:nvSpPr>
        <p:spPr>
          <a:xfrm rot="16200000">
            <a:off x="-1833316" y="5056462"/>
            <a:ext cx="5391574"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400"/>
              </a:spcBef>
              <a:defRPr sz="2800">
                <a:solidFill>
                  <a:srgbClr val="FFFFFF"/>
                </a:solidFill>
                <a:latin typeface="Verdana"/>
                <a:ea typeface="Verdana"/>
                <a:cs typeface="Verdana"/>
                <a:sym typeface="Verdana"/>
              </a:defRPr>
            </a:lvl1pPr>
          </a:lstStyle>
          <a:p>
            <a:pPr lvl="0">
              <a:defRPr sz="1800">
                <a:solidFill>
                  <a:srgbClr val="000000"/>
                </a:solidFill>
              </a:defRPr>
            </a:pPr>
            <a:r>
              <a:rPr sz="2800">
                <a:solidFill>
                  <a:srgbClr val="FFFFFF"/>
                </a:solidFill>
              </a:rPr>
              <a:t>Cumulative Hazard, %</a:t>
            </a:r>
          </a:p>
        </p:txBody>
      </p:sp>
      <p:sp>
        <p:nvSpPr>
          <p:cNvPr id="302" name="Shape 302"/>
          <p:cNvSpPr/>
          <p:nvPr/>
        </p:nvSpPr>
        <p:spPr>
          <a:xfrm>
            <a:off x="2090702" y="7615484"/>
            <a:ext cx="7708054" cy="1"/>
          </a:xfrm>
          <a:prstGeom prst="line">
            <a:avLst/>
          </a:prstGeom>
          <a:ln w="12700">
            <a:solidFill>
              <a:srgbClr val="99CC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03" name="Shape 303"/>
          <p:cNvSpPr/>
          <p:nvPr/>
        </p:nvSpPr>
        <p:spPr>
          <a:xfrm>
            <a:off x="1819768" y="7843830"/>
            <a:ext cx="526064"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0</a:t>
            </a:r>
          </a:p>
        </p:txBody>
      </p:sp>
      <p:sp>
        <p:nvSpPr>
          <p:cNvPr id="304" name="Shape 304"/>
          <p:cNvSpPr/>
          <p:nvPr/>
        </p:nvSpPr>
        <p:spPr>
          <a:xfrm>
            <a:off x="3020906" y="7841572"/>
            <a:ext cx="523806"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2</a:t>
            </a:r>
          </a:p>
        </p:txBody>
      </p:sp>
      <p:sp>
        <p:nvSpPr>
          <p:cNvPr id="305" name="Shape 305"/>
          <p:cNvSpPr/>
          <p:nvPr/>
        </p:nvSpPr>
        <p:spPr>
          <a:xfrm>
            <a:off x="5247075" y="7868666"/>
            <a:ext cx="794739"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6</a:t>
            </a:r>
          </a:p>
        </p:txBody>
      </p:sp>
      <p:sp>
        <p:nvSpPr>
          <p:cNvPr id="306" name="Shape 306"/>
          <p:cNvSpPr/>
          <p:nvPr/>
        </p:nvSpPr>
        <p:spPr>
          <a:xfrm>
            <a:off x="6423377" y="7868666"/>
            <a:ext cx="799255"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8</a:t>
            </a:r>
          </a:p>
        </p:txBody>
      </p:sp>
      <p:sp>
        <p:nvSpPr>
          <p:cNvPr id="307" name="Shape 307"/>
          <p:cNvSpPr/>
          <p:nvPr/>
        </p:nvSpPr>
        <p:spPr>
          <a:xfrm>
            <a:off x="8823395" y="7868666"/>
            <a:ext cx="794739"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12</a:t>
            </a:r>
          </a:p>
        </p:txBody>
      </p:sp>
      <p:sp>
        <p:nvSpPr>
          <p:cNvPr id="308" name="Shape 308"/>
          <p:cNvSpPr/>
          <p:nvPr/>
        </p:nvSpPr>
        <p:spPr>
          <a:xfrm>
            <a:off x="3316675" y="8356346"/>
            <a:ext cx="4603610"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Follow-up, y</a:t>
            </a:r>
          </a:p>
        </p:txBody>
      </p:sp>
      <p:sp>
        <p:nvSpPr>
          <p:cNvPr id="309" name="Shape 309"/>
          <p:cNvSpPr/>
          <p:nvPr/>
        </p:nvSpPr>
        <p:spPr>
          <a:xfrm>
            <a:off x="10220960" y="4508782"/>
            <a:ext cx="854296" cy="52481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b="1" sz="2800">
                <a:solidFill>
                  <a:srgbClr val="FFFFFF"/>
                </a:solidFill>
                <a:latin typeface="Arial"/>
                <a:ea typeface="Arial"/>
                <a:cs typeface="Arial"/>
                <a:sym typeface="Arial"/>
              </a:defRPr>
            </a:lvl1pPr>
          </a:lstStyle>
          <a:p>
            <a:pPr lvl="0">
              <a:defRPr b="0" sz="1800">
                <a:solidFill>
                  <a:srgbClr val="000000"/>
                </a:solidFill>
              </a:defRPr>
            </a:pPr>
            <a:r>
              <a:rPr b="1" sz="2800">
                <a:solidFill>
                  <a:srgbClr val="FFFFFF"/>
                </a:solidFill>
              </a:rPr>
              <a:t>YES</a:t>
            </a:r>
          </a:p>
        </p:txBody>
      </p:sp>
      <p:sp>
        <p:nvSpPr>
          <p:cNvPr id="310" name="Shape 310"/>
          <p:cNvSpPr/>
          <p:nvPr/>
        </p:nvSpPr>
        <p:spPr>
          <a:xfrm>
            <a:off x="2140373" y="6473048"/>
            <a:ext cx="7789334" cy="1119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961"/>
                </a:moveTo>
                <a:lnTo>
                  <a:pt x="4683" y="19772"/>
                </a:lnTo>
                <a:lnTo>
                  <a:pt x="5506" y="18837"/>
                </a:lnTo>
                <a:lnTo>
                  <a:pt x="5527" y="18822"/>
                </a:lnTo>
                <a:lnTo>
                  <a:pt x="6332" y="18539"/>
                </a:lnTo>
                <a:lnTo>
                  <a:pt x="7177" y="18539"/>
                </a:lnTo>
                <a:lnTo>
                  <a:pt x="7956" y="18438"/>
                </a:lnTo>
                <a:lnTo>
                  <a:pt x="9208" y="17865"/>
                </a:lnTo>
                <a:lnTo>
                  <a:pt x="9208" y="17872"/>
                </a:lnTo>
                <a:lnTo>
                  <a:pt x="10027" y="17393"/>
                </a:lnTo>
                <a:lnTo>
                  <a:pt x="10038" y="17386"/>
                </a:lnTo>
                <a:lnTo>
                  <a:pt x="11229" y="17197"/>
                </a:lnTo>
                <a:lnTo>
                  <a:pt x="11677" y="16733"/>
                </a:lnTo>
                <a:lnTo>
                  <a:pt x="11698" y="16719"/>
                </a:lnTo>
                <a:lnTo>
                  <a:pt x="12074" y="16624"/>
                </a:lnTo>
                <a:lnTo>
                  <a:pt x="12083" y="16624"/>
                </a:lnTo>
                <a:lnTo>
                  <a:pt x="12829" y="16719"/>
                </a:lnTo>
                <a:lnTo>
                  <a:pt x="13250" y="15899"/>
                </a:lnTo>
                <a:lnTo>
                  <a:pt x="13264" y="15884"/>
                </a:lnTo>
                <a:lnTo>
                  <a:pt x="13623" y="15406"/>
                </a:lnTo>
                <a:lnTo>
                  <a:pt x="13633" y="15399"/>
                </a:lnTo>
                <a:lnTo>
                  <a:pt x="14027" y="15014"/>
                </a:lnTo>
                <a:lnTo>
                  <a:pt x="14028" y="15014"/>
                </a:lnTo>
                <a:lnTo>
                  <a:pt x="14443" y="14644"/>
                </a:lnTo>
                <a:lnTo>
                  <a:pt x="14799" y="13919"/>
                </a:lnTo>
                <a:lnTo>
                  <a:pt x="15551" y="12019"/>
                </a:lnTo>
                <a:lnTo>
                  <a:pt x="15579" y="11968"/>
                </a:lnTo>
                <a:lnTo>
                  <a:pt x="16024" y="11395"/>
                </a:lnTo>
                <a:lnTo>
                  <a:pt x="16066" y="11366"/>
                </a:lnTo>
                <a:lnTo>
                  <a:pt x="16502" y="11540"/>
                </a:lnTo>
                <a:lnTo>
                  <a:pt x="16780" y="10140"/>
                </a:lnTo>
                <a:lnTo>
                  <a:pt x="16809" y="10038"/>
                </a:lnTo>
                <a:lnTo>
                  <a:pt x="17032" y="9364"/>
                </a:lnTo>
                <a:lnTo>
                  <a:pt x="17064" y="9291"/>
                </a:lnTo>
                <a:lnTo>
                  <a:pt x="17427" y="8740"/>
                </a:lnTo>
                <a:lnTo>
                  <a:pt x="17767" y="7790"/>
                </a:lnTo>
                <a:lnTo>
                  <a:pt x="18026" y="6347"/>
                </a:lnTo>
                <a:lnTo>
                  <a:pt x="18054" y="6230"/>
                </a:lnTo>
                <a:lnTo>
                  <a:pt x="18482" y="4794"/>
                </a:lnTo>
                <a:lnTo>
                  <a:pt x="18558" y="4686"/>
                </a:lnTo>
                <a:lnTo>
                  <a:pt x="19419" y="4686"/>
                </a:lnTo>
                <a:lnTo>
                  <a:pt x="19773" y="3213"/>
                </a:lnTo>
                <a:lnTo>
                  <a:pt x="19829" y="3083"/>
                </a:lnTo>
                <a:lnTo>
                  <a:pt x="20149" y="2669"/>
                </a:lnTo>
                <a:lnTo>
                  <a:pt x="20408" y="544"/>
                </a:lnTo>
                <a:lnTo>
                  <a:pt x="20447" y="218"/>
                </a:lnTo>
                <a:lnTo>
                  <a:pt x="20519" y="189"/>
                </a:lnTo>
                <a:lnTo>
                  <a:pt x="20998" y="0"/>
                </a:lnTo>
                <a:lnTo>
                  <a:pt x="21017" y="0"/>
                </a:lnTo>
                <a:lnTo>
                  <a:pt x="21600" y="189"/>
                </a:lnTo>
                <a:lnTo>
                  <a:pt x="21583" y="1828"/>
                </a:lnTo>
                <a:lnTo>
                  <a:pt x="21010" y="1639"/>
                </a:lnTo>
                <a:lnTo>
                  <a:pt x="20610" y="1799"/>
                </a:lnTo>
                <a:lnTo>
                  <a:pt x="20358" y="3859"/>
                </a:lnTo>
                <a:lnTo>
                  <a:pt x="20269" y="4192"/>
                </a:lnTo>
                <a:lnTo>
                  <a:pt x="19922" y="4635"/>
                </a:lnTo>
                <a:lnTo>
                  <a:pt x="19552" y="6151"/>
                </a:lnTo>
                <a:lnTo>
                  <a:pt x="19466" y="6318"/>
                </a:lnTo>
                <a:lnTo>
                  <a:pt x="18598" y="6318"/>
                </a:lnTo>
                <a:lnTo>
                  <a:pt x="18222" y="7572"/>
                </a:lnTo>
                <a:lnTo>
                  <a:pt x="17959" y="9037"/>
                </a:lnTo>
                <a:lnTo>
                  <a:pt x="17920" y="9190"/>
                </a:lnTo>
                <a:lnTo>
                  <a:pt x="17545" y="10242"/>
                </a:lnTo>
                <a:lnTo>
                  <a:pt x="17517" y="10300"/>
                </a:lnTo>
                <a:lnTo>
                  <a:pt x="17155" y="10844"/>
                </a:lnTo>
                <a:lnTo>
                  <a:pt x="16966" y="11417"/>
                </a:lnTo>
                <a:lnTo>
                  <a:pt x="16650" y="12990"/>
                </a:lnTo>
                <a:lnTo>
                  <a:pt x="16604" y="13223"/>
                </a:lnTo>
                <a:lnTo>
                  <a:pt x="16543" y="13194"/>
                </a:lnTo>
                <a:lnTo>
                  <a:pt x="16066" y="13005"/>
                </a:lnTo>
                <a:lnTo>
                  <a:pt x="15659" y="13534"/>
                </a:lnTo>
                <a:lnTo>
                  <a:pt x="14917" y="15413"/>
                </a:lnTo>
                <a:lnTo>
                  <a:pt x="14906" y="15442"/>
                </a:lnTo>
                <a:lnTo>
                  <a:pt x="14530" y="16196"/>
                </a:lnTo>
                <a:lnTo>
                  <a:pt x="14502" y="16240"/>
                </a:lnTo>
                <a:lnTo>
                  <a:pt x="14075" y="16617"/>
                </a:lnTo>
                <a:lnTo>
                  <a:pt x="13690" y="16994"/>
                </a:lnTo>
                <a:lnTo>
                  <a:pt x="13337" y="17458"/>
                </a:lnTo>
                <a:lnTo>
                  <a:pt x="12900" y="18307"/>
                </a:lnTo>
                <a:lnTo>
                  <a:pt x="12848" y="18351"/>
                </a:lnTo>
                <a:lnTo>
                  <a:pt x="12083" y="18256"/>
                </a:lnTo>
                <a:lnTo>
                  <a:pt x="11716" y="18351"/>
                </a:lnTo>
                <a:lnTo>
                  <a:pt x="11268" y="18808"/>
                </a:lnTo>
                <a:lnTo>
                  <a:pt x="11244" y="18829"/>
                </a:lnTo>
                <a:lnTo>
                  <a:pt x="10045" y="19025"/>
                </a:lnTo>
                <a:lnTo>
                  <a:pt x="9234" y="19489"/>
                </a:lnTo>
                <a:lnTo>
                  <a:pt x="9232" y="19504"/>
                </a:lnTo>
                <a:lnTo>
                  <a:pt x="7979" y="20077"/>
                </a:lnTo>
                <a:lnTo>
                  <a:pt x="7971" y="20077"/>
                </a:lnTo>
                <a:lnTo>
                  <a:pt x="7182" y="20164"/>
                </a:lnTo>
                <a:lnTo>
                  <a:pt x="6350" y="20164"/>
                </a:lnTo>
                <a:lnTo>
                  <a:pt x="5549" y="20447"/>
                </a:lnTo>
                <a:lnTo>
                  <a:pt x="4724" y="21390"/>
                </a:lnTo>
                <a:lnTo>
                  <a:pt x="4696" y="21411"/>
                </a:lnTo>
                <a:lnTo>
                  <a:pt x="1" y="21600"/>
                </a:lnTo>
                <a:lnTo>
                  <a:pt x="0" y="19961"/>
                </a:lnTo>
                <a:close/>
              </a:path>
            </a:pathLst>
          </a:custGeom>
          <a:solidFill>
            <a:srgbClr val="FF9933"/>
          </a:solidFill>
          <a:ln w="12700">
            <a:miter lim="400000"/>
          </a:ln>
          <a:effectLst>
            <a:outerShdw sx="100000" sy="100000" kx="0" ky="0" algn="b" rotWithShape="0" blurRad="88900" dist="50800" dir="2700000">
              <a:srgbClr val="000066"/>
            </a:outerShdw>
          </a:effectLst>
        </p:spPr>
        <p:txBody>
          <a:bodyPr lIns="65023" tIns="65023" rIns="65023" bIns="65023"/>
          <a:lstStyle/>
          <a:p>
            <a:pPr lvl="0" algn="l" defTabSz="914400">
              <a:defRPr sz="2400">
                <a:latin typeface="Arial"/>
                <a:ea typeface="Arial"/>
                <a:cs typeface="Arial"/>
                <a:sym typeface="Arial"/>
              </a:defRPr>
            </a:pPr>
          </a:p>
        </p:txBody>
      </p:sp>
      <p:sp>
        <p:nvSpPr>
          <p:cNvPr id="311" name="Shape 311"/>
          <p:cNvSpPr/>
          <p:nvPr/>
        </p:nvSpPr>
        <p:spPr>
          <a:xfrm>
            <a:off x="2147146" y="4716497"/>
            <a:ext cx="7502597" cy="2876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961"/>
                </a:moveTo>
                <a:lnTo>
                  <a:pt x="1517" y="20961"/>
                </a:lnTo>
                <a:lnTo>
                  <a:pt x="1517" y="20306"/>
                </a:lnTo>
                <a:lnTo>
                  <a:pt x="1854" y="20306"/>
                </a:lnTo>
                <a:lnTo>
                  <a:pt x="1981" y="19840"/>
                </a:lnTo>
                <a:lnTo>
                  <a:pt x="2025" y="19684"/>
                </a:lnTo>
                <a:lnTo>
                  <a:pt x="3934" y="19684"/>
                </a:lnTo>
                <a:lnTo>
                  <a:pt x="4034" y="18905"/>
                </a:lnTo>
                <a:lnTo>
                  <a:pt x="5701" y="18905"/>
                </a:lnTo>
                <a:lnTo>
                  <a:pt x="5783" y="18266"/>
                </a:lnTo>
                <a:lnTo>
                  <a:pt x="5812" y="18032"/>
                </a:lnTo>
                <a:lnTo>
                  <a:pt x="7183" y="18032"/>
                </a:lnTo>
                <a:lnTo>
                  <a:pt x="7255" y="17472"/>
                </a:lnTo>
                <a:lnTo>
                  <a:pt x="7286" y="17238"/>
                </a:lnTo>
                <a:lnTo>
                  <a:pt x="7797" y="17238"/>
                </a:lnTo>
                <a:lnTo>
                  <a:pt x="7862" y="16723"/>
                </a:lnTo>
                <a:lnTo>
                  <a:pt x="7887" y="16545"/>
                </a:lnTo>
                <a:lnTo>
                  <a:pt x="7971" y="16497"/>
                </a:lnTo>
                <a:lnTo>
                  <a:pt x="8168" y="16384"/>
                </a:lnTo>
                <a:lnTo>
                  <a:pt x="8238" y="15853"/>
                </a:lnTo>
                <a:lnTo>
                  <a:pt x="8268" y="15619"/>
                </a:lnTo>
                <a:lnTo>
                  <a:pt x="9836" y="15619"/>
                </a:lnTo>
                <a:lnTo>
                  <a:pt x="10149" y="13178"/>
                </a:lnTo>
                <a:lnTo>
                  <a:pt x="10178" y="12940"/>
                </a:lnTo>
                <a:lnTo>
                  <a:pt x="12146" y="12940"/>
                </a:lnTo>
                <a:lnTo>
                  <a:pt x="12191" y="12596"/>
                </a:lnTo>
                <a:lnTo>
                  <a:pt x="12221" y="12358"/>
                </a:lnTo>
                <a:lnTo>
                  <a:pt x="13215" y="12358"/>
                </a:lnTo>
                <a:lnTo>
                  <a:pt x="13534" y="10753"/>
                </a:lnTo>
                <a:lnTo>
                  <a:pt x="13572" y="10558"/>
                </a:lnTo>
                <a:lnTo>
                  <a:pt x="14063" y="10558"/>
                </a:lnTo>
                <a:lnTo>
                  <a:pt x="14063" y="8945"/>
                </a:lnTo>
                <a:lnTo>
                  <a:pt x="14681" y="8945"/>
                </a:lnTo>
                <a:lnTo>
                  <a:pt x="14779" y="8086"/>
                </a:lnTo>
                <a:lnTo>
                  <a:pt x="14808" y="7843"/>
                </a:lnTo>
                <a:lnTo>
                  <a:pt x="15759" y="7843"/>
                </a:lnTo>
                <a:lnTo>
                  <a:pt x="15759" y="5877"/>
                </a:lnTo>
                <a:lnTo>
                  <a:pt x="16250" y="5877"/>
                </a:lnTo>
                <a:lnTo>
                  <a:pt x="16331" y="5250"/>
                </a:lnTo>
                <a:lnTo>
                  <a:pt x="16361" y="5015"/>
                </a:lnTo>
                <a:lnTo>
                  <a:pt x="16965" y="5015"/>
                </a:lnTo>
                <a:lnTo>
                  <a:pt x="17130" y="2803"/>
                </a:lnTo>
                <a:lnTo>
                  <a:pt x="17150" y="2534"/>
                </a:lnTo>
                <a:lnTo>
                  <a:pt x="17906" y="2534"/>
                </a:lnTo>
                <a:lnTo>
                  <a:pt x="18071" y="274"/>
                </a:lnTo>
                <a:lnTo>
                  <a:pt x="18091" y="0"/>
                </a:lnTo>
                <a:lnTo>
                  <a:pt x="21600" y="0"/>
                </a:lnTo>
                <a:lnTo>
                  <a:pt x="21600" y="639"/>
                </a:lnTo>
                <a:lnTo>
                  <a:pt x="18352" y="639"/>
                </a:lnTo>
                <a:lnTo>
                  <a:pt x="18188" y="2899"/>
                </a:lnTo>
                <a:lnTo>
                  <a:pt x="18166" y="3173"/>
                </a:lnTo>
                <a:lnTo>
                  <a:pt x="17410" y="3173"/>
                </a:lnTo>
                <a:lnTo>
                  <a:pt x="17246" y="5382"/>
                </a:lnTo>
                <a:lnTo>
                  <a:pt x="17227" y="5654"/>
                </a:lnTo>
                <a:lnTo>
                  <a:pt x="16594" y="5654"/>
                </a:lnTo>
                <a:lnTo>
                  <a:pt x="16515" y="6275"/>
                </a:lnTo>
                <a:lnTo>
                  <a:pt x="16484" y="6510"/>
                </a:lnTo>
                <a:lnTo>
                  <a:pt x="16062" y="6510"/>
                </a:lnTo>
                <a:lnTo>
                  <a:pt x="16062" y="8479"/>
                </a:lnTo>
                <a:lnTo>
                  <a:pt x="15047" y="8479"/>
                </a:lnTo>
                <a:lnTo>
                  <a:pt x="14947" y="9338"/>
                </a:lnTo>
                <a:lnTo>
                  <a:pt x="14920" y="9581"/>
                </a:lnTo>
                <a:lnTo>
                  <a:pt x="14368" y="9581"/>
                </a:lnTo>
                <a:lnTo>
                  <a:pt x="14368" y="11191"/>
                </a:lnTo>
                <a:lnTo>
                  <a:pt x="13774" y="11191"/>
                </a:lnTo>
                <a:lnTo>
                  <a:pt x="13458" y="12799"/>
                </a:lnTo>
                <a:lnTo>
                  <a:pt x="13417" y="12994"/>
                </a:lnTo>
                <a:lnTo>
                  <a:pt x="12452" y="12994"/>
                </a:lnTo>
                <a:lnTo>
                  <a:pt x="12407" y="13344"/>
                </a:lnTo>
                <a:lnTo>
                  <a:pt x="12377" y="13579"/>
                </a:lnTo>
                <a:lnTo>
                  <a:pt x="10411" y="13579"/>
                </a:lnTo>
                <a:lnTo>
                  <a:pt x="10099" y="16017"/>
                </a:lnTo>
                <a:lnTo>
                  <a:pt x="10070" y="16252"/>
                </a:lnTo>
                <a:lnTo>
                  <a:pt x="8501" y="16252"/>
                </a:lnTo>
                <a:lnTo>
                  <a:pt x="8441" y="16729"/>
                </a:lnTo>
                <a:lnTo>
                  <a:pt x="8417" y="16904"/>
                </a:lnTo>
                <a:lnTo>
                  <a:pt x="8333" y="16955"/>
                </a:lnTo>
                <a:lnTo>
                  <a:pt x="8134" y="17062"/>
                </a:lnTo>
                <a:lnTo>
                  <a:pt x="8062" y="17636"/>
                </a:lnTo>
                <a:lnTo>
                  <a:pt x="8031" y="17871"/>
                </a:lnTo>
                <a:lnTo>
                  <a:pt x="7518" y="17871"/>
                </a:lnTo>
                <a:lnTo>
                  <a:pt x="7448" y="18430"/>
                </a:lnTo>
                <a:lnTo>
                  <a:pt x="7417" y="18667"/>
                </a:lnTo>
                <a:lnTo>
                  <a:pt x="6046" y="18667"/>
                </a:lnTo>
                <a:lnTo>
                  <a:pt x="5964" y="19306"/>
                </a:lnTo>
                <a:lnTo>
                  <a:pt x="5933" y="19540"/>
                </a:lnTo>
                <a:lnTo>
                  <a:pt x="4266" y="19540"/>
                </a:lnTo>
                <a:lnTo>
                  <a:pt x="4167" y="20320"/>
                </a:lnTo>
                <a:lnTo>
                  <a:pt x="2200" y="20320"/>
                </a:lnTo>
                <a:lnTo>
                  <a:pt x="2072" y="20781"/>
                </a:lnTo>
                <a:lnTo>
                  <a:pt x="2028" y="20942"/>
                </a:lnTo>
                <a:lnTo>
                  <a:pt x="1820" y="20942"/>
                </a:lnTo>
                <a:lnTo>
                  <a:pt x="1820" y="21600"/>
                </a:lnTo>
                <a:lnTo>
                  <a:pt x="0" y="21600"/>
                </a:lnTo>
                <a:lnTo>
                  <a:pt x="0" y="20961"/>
                </a:lnTo>
                <a:close/>
              </a:path>
            </a:pathLst>
          </a:custGeom>
          <a:solidFill>
            <a:srgbClr val="33CC33"/>
          </a:solidFill>
          <a:ln w="12700">
            <a:miter lim="400000"/>
          </a:ln>
          <a:effectLst>
            <a:outerShdw sx="100000" sy="100000" kx="0" ky="0" algn="b" rotWithShape="0" blurRad="88900" dist="50800" dir="2700000">
              <a:srgbClr val="000066"/>
            </a:outerShdw>
          </a:effectLst>
        </p:spPr>
        <p:txBody>
          <a:bodyPr lIns="65023" tIns="65023" rIns="65023" bIns="65023"/>
          <a:lstStyle/>
          <a:p>
            <a:pPr lvl="0" algn="l" defTabSz="914400">
              <a:defRPr sz="2400">
                <a:latin typeface="Arial"/>
                <a:ea typeface="Arial"/>
                <a:cs typeface="Arial"/>
                <a:sym typeface="Arial"/>
              </a:defRPr>
            </a:pPr>
          </a:p>
        </p:txBody>
      </p:sp>
      <p:sp>
        <p:nvSpPr>
          <p:cNvPr id="312" name="Shape 312"/>
          <p:cNvSpPr/>
          <p:nvPr/>
        </p:nvSpPr>
        <p:spPr>
          <a:xfrm>
            <a:off x="10254826" y="3233137"/>
            <a:ext cx="1883406" cy="101762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914400">
              <a:defRPr sz="1800"/>
            </a:pPr>
            <a:r>
              <a:rPr sz="2800">
                <a:solidFill>
                  <a:srgbClr val="FFFFFF"/>
                </a:solidFill>
                <a:latin typeface="Arial"/>
                <a:ea typeface="Arial"/>
                <a:cs typeface="Arial"/>
                <a:sym typeface="Arial"/>
              </a:rPr>
              <a:t>Metabolic </a:t>
            </a:r>
            <a:br>
              <a:rPr sz="2800">
                <a:solidFill>
                  <a:srgbClr val="FFFFFF"/>
                </a:solidFill>
                <a:latin typeface="Arial"/>
                <a:ea typeface="Arial"/>
                <a:cs typeface="Arial"/>
                <a:sym typeface="Arial"/>
              </a:rPr>
            </a:br>
            <a:r>
              <a:rPr sz="2800" u="sng">
                <a:solidFill>
                  <a:srgbClr val="FFFFFF"/>
                </a:solidFill>
                <a:latin typeface="Arial"/>
                <a:ea typeface="Arial"/>
                <a:cs typeface="Arial"/>
                <a:sym typeface="Arial"/>
              </a:rPr>
              <a:t>Syndrome</a:t>
            </a:r>
            <a:r>
              <a:rPr sz="3400" u="sng">
                <a:latin typeface="Arial"/>
                <a:ea typeface="Arial"/>
                <a:cs typeface="Arial"/>
                <a:sym typeface="Arial"/>
              </a:rPr>
              <a:t>:</a:t>
            </a:r>
          </a:p>
        </p:txBody>
      </p:sp>
      <p:sp>
        <p:nvSpPr>
          <p:cNvPr id="313" name="Shape 313"/>
          <p:cNvSpPr/>
          <p:nvPr/>
        </p:nvSpPr>
        <p:spPr>
          <a:xfrm>
            <a:off x="10220960" y="6165991"/>
            <a:ext cx="676149" cy="524815"/>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b="1" sz="2800">
                <a:solidFill>
                  <a:srgbClr val="FFFFFF"/>
                </a:solidFill>
                <a:latin typeface="Arial"/>
                <a:ea typeface="Arial"/>
                <a:cs typeface="Arial"/>
                <a:sym typeface="Arial"/>
              </a:defRPr>
            </a:lvl1pPr>
          </a:lstStyle>
          <a:p>
            <a:pPr lvl="0">
              <a:defRPr b="0" sz="1800">
                <a:solidFill>
                  <a:srgbClr val="000000"/>
                </a:solidFill>
              </a:defRPr>
            </a:pPr>
            <a:r>
              <a:rPr b="1" sz="2800">
                <a:solidFill>
                  <a:srgbClr val="FFFFFF"/>
                </a:solidFill>
              </a:rPr>
              <a:t>NO</a:t>
            </a:r>
          </a:p>
        </p:txBody>
      </p:sp>
      <p:sp>
        <p:nvSpPr>
          <p:cNvPr id="314" name="Shape 314"/>
          <p:cNvSpPr/>
          <p:nvPr/>
        </p:nvSpPr>
        <p:spPr>
          <a:xfrm>
            <a:off x="2865119" y="3041226"/>
            <a:ext cx="4682454" cy="102330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914400">
              <a:spcBef>
                <a:spcPts val="1500"/>
              </a:spcBef>
              <a:defRPr sz="1800"/>
            </a:pPr>
            <a:r>
              <a:rPr sz="2400">
                <a:solidFill>
                  <a:srgbClr val="FFFFFF"/>
                </a:solidFill>
                <a:latin typeface="Arial"/>
                <a:ea typeface="Arial"/>
                <a:cs typeface="Arial"/>
                <a:sym typeface="Arial"/>
              </a:rPr>
              <a:t>Cardiovascular Disease Mortality</a:t>
            </a:r>
            <a:endParaRPr sz="2400">
              <a:solidFill>
                <a:srgbClr val="FFFFFF"/>
              </a:solidFill>
              <a:latin typeface="Arial"/>
              <a:ea typeface="Arial"/>
              <a:cs typeface="Arial"/>
              <a:sym typeface="Arial"/>
            </a:endParaRPr>
          </a:p>
          <a:p>
            <a:pPr lvl="0" algn="l" defTabSz="914400">
              <a:spcBef>
                <a:spcPts val="1500"/>
              </a:spcBef>
              <a:defRPr sz="1800"/>
            </a:pPr>
            <a:r>
              <a:rPr b="1" sz="2400">
                <a:solidFill>
                  <a:srgbClr val="FFFFFF"/>
                </a:solidFill>
                <a:latin typeface="Arial"/>
                <a:ea typeface="Arial"/>
                <a:cs typeface="Arial"/>
                <a:sym typeface="Arial"/>
              </a:rPr>
              <a:t>RR (95% CI), 3.55 (1.98–6.43)</a:t>
            </a:r>
          </a:p>
        </p:txBody>
      </p:sp>
      <p:grpSp>
        <p:nvGrpSpPr>
          <p:cNvPr id="322" name="Group 322"/>
          <p:cNvGrpSpPr/>
          <p:nvPr/>
        </p:nvGrpSpPr>
        <p:grpSpPr>
          <a:xfrm>
            <a:off x="2090702" y="7638062"/>
            <a:ext cx="7107485" cy="203201"/>
            <a:chOff x="0" y="0"/>
            <a:chExt cx="7107484" cy="203200"/>
          </a:xfrm>
        </p:grpSpPr>
        <p:sp>
          <p:nvSpPr>
            <p:cNvPr id="315" name="Shape 315"/>
            <p:cNvSpPr/>
            <p:nvPr/>
          </p:nvSpPr>
          <p:spPr>
            <a:xfrm flipH="1">
              <a:off x="-1" y="0"/>
              <a:ext cx="1" cy="178365"/>
            </a:xfrm>
            <a:prstGeom prst="line">
              <a:avLst/>
            </a:prstGeom>
            <a:noFill/>
            <a:ln w="25400" cap="flat">
              <a:solidFill>
                <a:srgbClr val="99CCFF"/>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316" name="Shape 316"/>
            <p:cNvSpPr/>
            <p:nvPr/>
          </p:nvSpPr>
          <p:spPr>
            <a:xfrm>
              <a:off x="1184246" y="0"/>
              <a:ext cx="1" cy="178365"/>
            </a:xfrm>
            <a:prstGeom prst="line">
              <a:avLst/>
            </a:prstGeom>
            <a:noFill/>
            <a:ln w="25400" cap="flat">
              <a:solidFill>
                <a:srgbClr val="99CCFF"/>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317" name="Shape 317"/>
            <p:cNvSpPr/>
            <p:nvPr/>
          </p:nvSpPr>
          <p:spPr>
            <a:xfrm>
              <a:off x="2368492" y="0"/>
              <a:ext cx="1" cy="178365"/>
            </a:xfrm>
            <a:prstGeom prst="line">
              <a:avLst/>
            </a:prstGeom>
            <a:noFill/>
            <a:ln w="25400" cap="flat">
              <a:solidFill>
                <a:srgbClr val="99CCFF"/>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318" name="Shape 318"/>
            <p:cNvSpPr/>
            <p:nvPr/>
          </p:nvSpPr>
          <p:spPr>
            <a:xfrm>
              <a:off x="4736984" y="24835"/>
              <a:ext cx="1" cy="178366"/>
            </a:xfrm>
            <a:prstGeom prst="line">
              <a:avLst/>
            </a:prstGeom>
            <a:noFill/>
            <a:ln w="25400" cap="flat">
              <a:solidFill>
                <a:srgbClr val="99CCFF"/>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319" name="Shape 319"/>
            <p:cNvSpPr/>
            <p:nvPr/>
          </p:nvSpPr>
          <p:spPr>
            <a:xfrm>
              <a:off x="7107484" y="24835"/>
              <a:ext cx="1" cy="178366"/>
            </a:xfrm>
            <a:prstGeom prst="line">
              <a:avLst/>
            </a:prstGeom>
            <a:noFill/>
            <a:ln w="25400" cap="flat">
              <a:solidFill>
                <a:srgbClr val="99CCFF"/>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320" name="Shape 320"/>
            <p:cNvSpPr/>
            <p:nvPr/>
          </p:nvSpPr>
          <p:spPr>
            <a:xfrm>
              <a:off x="3552738" y="0"/>
              <a:ext cx="1" cy="178365"/>
            </a:xfrm>
            <a:prstGeom prst="line">
              <a:avLst/>
            </a:prstGeom>
            <a:noFill/>
            <a:ln w="25400" cap="flat">
              <a:solidFill>
                <a:srgbClr val="99CCFF"/>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321" name="Shape 321"/>
            <p:cNvSpPr/>
            <p:nvPr/>
          </p:nvSpPr>
          <p:spPr>
            <a:xfrm>
              <a:off x="5921231" y="0"/>
              <a:ext cx="1" cy="178365"/>
            </a:xfrm>
            <a:prstGeom prst="line">
              <a:avLst/>
            </a:prstGeom>
            <a:noFill/>
            <a:ln w="25400" cap="flat">
              <a:solidFill>
                <a:srgbClr val="99CCFF"/>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sp>
        <p:nvSpPr>
          <p:cNvPr id="323" name="Shape 323"/>
          <p:cNvSpPr/>
          <p:nvPr/>
        </p:nvSpPr>
        <p:spPr>
          <a:xfrm>
            <a:off x="4158826" y="7868666"/>
            <a:ext cx="526063"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4</a:t>
            </a:r>
          </a:p>
        </p:txBody>
      </p:sp>
      <p:sp>
        <p:nvSpPr>
          <p:cNvPr id="324" name="Shape 324"/>
          <p:cNvSpPr/>
          <p:nvPr/>
        </p:nvSpPr>
        <p:spPr>
          <a:xfrm>
            <a:off x="7601937" y="7868666"/>
            <a:ext cx="799255"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spcBef>
                <a:spcPts val="1200"/>
              </a:spcBef>
              <a:defRPr sz="2400">
                <a:solidFill>
                  <a:srgbClr val="FFFFFF"/>
                </a:solidFill>
                <a:latin typeface="Verdana"/>
                <a:ea typeface="Verdana"/>
                <a:cs typeface="Verdana"/>
                <a:sym typeface="Verdana"/>
              </a:defRPr>
            </a:lvl1pPr>
          </a:lstStyle>
          <a:p>
            <a:pPr lvl="0">
              <a:defRPr sz="1800">
                <a:solidFill>
                  <a:srgbClr val="000000"/>
                </a:solidFill>
              </a:defRPr>
            </a:pPr>
            <a:r>
              <a:rPr sz="2400">
                <a:solidFill>
                  <a:srgbClr val="FFFFFF"/>
                </a:solidFill>
              </a:rPr>
              <a:t>10</a:t>
            </a:r>
          </a:p>
        </p:txBody>
      </p:sp>
      <p:pic>
        <p:nvPicPr>
          <p:cNvPr id="325" name="image.pdf"/>
          <p:cNvPicPr/>
          <p:nvPr/>
        </p:nvPicPr>
        <p:blipFill>
          <a:blip r:embed="rId3">
            <a:extLst/>
          </a:blip>
          <a:stretch>
            <a:fillRect/>
          </a:stretch>
        </p:blipFill>
        <p:spPr>
          <a:xfrm>
            <a:off x="1483359" y="2316479"/>
            <a:ext cx="9132713" cy="5667024"/>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pasted-image.tif"/>
          <p:cNvPicPr/>
          <p:nvPr/>
        </p:nvPicPr>
        <p:blipFill>
          <a:blip r:embed="rId2">
            <a:extLst/>
          </a:blip>
          <a:srcRect l="0" t="5182" r="0" b="5182"/>
          <a:stretch>
            <a:fillRect/>
          </a:stretch>
        </p:blipFill>
        <p:spPr>
          <a:xfrm>
            <a:off x="1606550" y="635000"/>
            <a:ext cx="9779000" cy="5918200"/>
          </a:xfrm>
          <a:prstGeom prst="rect">
            <a:avLst/>
          </a:prstGeom>
          <a:ln w="12700">
            <a:miter lim="400000"/>
          </a:ln>
        </p:spPr>
      </p:pic>
      <p:sp>
        <p:nvSpPr>
          <p:cNvPr id="330" name="Shape 330"/>
          <p:cNvSpPr/>
          <p:nvPr>
            <p:ph type="title"/>
          </p:nvPr>
        </p:nvSpPr>
        <p:spPr>
          <a:prstGeom prst="rect">
            <a:avLst/>
          </a:prstGeom>
        </p:spPr>
        <p:txBody>
          <a:bodyPr/>
          <a:lstStyle>
            <a:lvl1pPr defTabSz="426466">
              <a:defRPr sz="5840"/>
            </a:lvl1pPr>
          </a:lstStyle>
          <a:p>
            <a:pPr lvl="0">
              <a:defRPr sz="1800"/>
            </a:pPr>
            <a:r>
              <a:rPr sz="5840"/>
              <a:t>Quanto conta il fattore obesità?</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nvSpPr>
        <p:spPr>
          <a:xfrm>
            <a:off x="2957688" y="6793652"/>
            <a:ext cx="9554917" cy="2261"/>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33" name="Shape 333"/>
          <p:cNvSpPr/>
          <p:nvPr/>
        </p:nvSpPr>
        <p:spPr>
          <a:xfrm>
            <a:off x="2957688" y="6093741"/>
            <a:ext cx="9554917" cy="2260"/>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34" name="Shape 334"/>
          <p:cNvSpPr/>
          <p:nvPr/>
        </p:nvSpPr>
        <p:spPr>
          <a:xfrm>
            <a:off x="2957688" y="5407376"/>
            <a:ext cx="9554917" cy="2261"/>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35" name="Shape 335"/>
          <p:cNvSpPr/>
          <p:nvPr/>
        </p:nvSpPr>
        <p:spPr>
          <a:xfrm>
            <a:off x="2957688" y="4709723"/>
            <a:ext cx="9554917" cy="2261"/>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36" name="Shape 336"/>
          <p:cNvSpPr/>
          <p:nvPr/>
        </p:nvSpPr>
        <p:spPr>
          <a:xfrm>
            <a:off x="2957688" y="4023359"/>
            <a:ext cx="9554917" cy="2260"/>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37" name="Shape 337"/>
          <p:cNvSpPr/>
          <p:nvPr/>
        </p:nvSpPr>
        <p:spPr>
          <a:xfrm>
            <a:off x="2957688" y="3325705"/>
            <a:ext cx="9554917" cy="2261"/>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38" name="Shape 338"/>
          <p:cNvSpPr/>
          <p:nvPr/>
        </p:nvSpPr>
        <p:spPr>
          <a:xfrm>
            <a:off x="2957688" y="2639341"/>
            <a:ext cx="9554917" cy="2260"/>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39" name="Shape 339"/>
          <p:cNvSpPr/>
          <p:nvPr/>
        </p:nvSpPr>
        <p:spPr>
          <a:xfrm>
            <a:off x="2957688" y="2639342"/>
            <a:ext cx="2260" cy="4840676"/>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0" name="Shape 340"/>
          <p:cNvSpPr/>
          <p:nvPr/>
        </p:nvSpPr>
        <p:spPr>
          <a:xfrm>
            <a:off x="2838026" y="7480017"/>
            <a:ext cx="119663" cy="2259"/>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1" name="Shape 341"/>
          <p:cNvSpPr/>
          <p:nvPr/>
        </p:nvSpPr>
        <p:spPr>
          <a:xfrm>
            <a:off x="2838026" y="6793653"/>
            <a:ext cx="119663" cy="2259"/>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2" name="Shape 342"/>
          <p:cNvSpPr/>
          <p:nvPr/>
        </p:nvSpPr>
        <p:spPr>
          <a:xfrm>
            <a:off x="2838026" y="6093742"/>
            <a:ext cx="119663" cy="2259"/>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3" name="Shape 343"/>
          <p:cNvSpPr/>
          <p:nvPr/>
        </p:nvSpPr>
        <p:spPr>
          <a:xfrm>
            <a:off x="2838026" y="5407377"/>
            <a:ext cx="119663" cy="2259"/>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4" name="Shape 344"/>
          <p:cNvSpPr/>
          <p:nvPr/>
        </p:nvSpPr>
        <p:spPr>
          <a:xfrm>
            <a:off x="2838026" y="4709724"/>
            <a:ext cx="119663" cy="2259"/>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5" name="Shape 345"/>
          <p:cNvSpPr/>
          <p:nvPr/>
        </p:nvSpPr>
        <p:spPr>
          <a:xfrm>
            <a:off x="2838026" y="4023359"/>
            <a:ext cx="119663" cy="2259"/>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6" name="Shape 346"/>
          <p:cNvSpPr/>
          <p:nvPr/>
        </p:nvSpPr>
        <p:spPr>
          <a:xfrm>
            <a:off x="2838026" y="3325706"/>
            <a:ext cx="119663" cy="2259"/>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7" name="Shape 347"/>
          <p:cNvSpPr/>
          <p:nvPr/>
        </p:nvSpPr>
        <p:spPr>
          <a:xfrm>
            <a:off x="2838026" y="2639342"/>
            <a:ext cx="119663" cy="2258"/>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8" name="Shape 348"/>
          <p:cNvSpPr/>
          <p:nvPr/>
        </p:nvSpPr>
        <p:spPr>
          <a:xfrm>
            <a:off x="2957688" y="7480016"/>
            <a:ext cx="9554917" cy="2261"/>
          </a:xfrm>
          <a:prstGeom prst="line">
            <a:avLst/>
          </a:prstGeom>
          <a:ln w="3175">
            <a:solidFill>
              <a:srgbClr val="FFFFFF"/>
            </a:solidFill>
            <a:round/>
          </a:ln>
        </p:spPr>
        <p:txBody>
          <a:bodyPr lIns="65023" tIns="65023" rIns="65023" bIns="65023"/>
          <a:lstStyle/>
          <a:p>
            <a:pPr lvl="0" algn="l" defTabSz="457200">
              <a:defRPr sz="1600">
                <a:latin typeface="Helvetica"/>
                <a:ea typeface="Helvetica"/>
                <a:cs typeface="Helvetica"/>
                <a:sym typeface="Helvetica"/>
              </a:defRPr>
            </a:pPr>
          </a:p>
        </p:txBody>
      </p:sp>
      <p:sp>
        <p:nvSpPr>
          <p:cNvPr id="349" name="Shape 349"/>
          <p:cNvSpPr/>
          <p:nvPr/>
        </p:nvSpPr>
        <p:spPr>
          <a:xfrm>
            <a:off x="3429564" y="3267004"/>
            <a:ext cx="8606650" cy="4140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410" y="21168"/>
                </a:lnTo>
                <a:lnTo>
                  <a:pt x="4820" y="20674"/>
                </a:lnTo>
                <a:lnTo>
                  <a:pt x="7200" y="20859"/>
                </a:lnTo>
                <a:lnTo>
                  <a:pt x="9610" y="19995"/>
                </a:lnTo>
                <a:lnTo>
                  <a:pt x="11990" y="18329"/>
                </a:lnTo>
                <a:lnTo>
                  <a:pt x="14400" y="14750"/>
                </a:lnTo>
                <a:lnTo>
                  <a:pt x="16810" y="11294"/>
                </a:lnTo>
                <a:lnTo>
                  <a:pt x="19190" y="7467"/>
                </a:lnTo>
                <a:lnTo>
                  <a:pt x="21600" y="0"/>
                </a:lnTo>
              </a:path>
            </a:pathLst>
          </a:custGeom>
          <a:ln w="25400">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0" name="Shape 350"/>
          <p:cNvSpPr/>
          <p:nvPr/>
        </p:nvSpPr>
        <p:spPr>
          <a:xfrm>
            <a:off x="3334737" y="7312942"/>
            <a:ext cx="178366" cy="1783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1" name="Shape 351"/>
          <p:cNvSpPr/>
          <p:nvPr/>
        </p:nvSpPr>
        <p:spPr>
          <a:xfrm>
            <a:off x="4298808" y="7231662"/>
            <a:ext cx="173850" cy="17610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2" name="Shape 352"/>
          <p:cNvSpPr/>
          <p:nvPr/>
        </p:nvSpPr>
        <p:spPr>
          <a:xfrm>
            <a:off x="5256106" y="7136835"/>
            <a:ext cx="180623" cy="17610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3" name="Shape 353"/>
          <p:cNvSpPr/>
          <p:nvPr/>
        </p:nvSpPr>
        <p:spPr>
          <a:xfrm>
            <a:off x="6204373" y="7170702"/>
            <a:ext cx="178365" cy="1783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4" name="Shape 354"/>
          <p:cNvSpPr/>
          <p:nvPr/>
        </p:nvSpPr>
        <p:spPr>
          <a:xfrm>
            <a:off x="7163928" y="7005884"/>
            <a:ext cx="178366" cy="1783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5" name="Shape 355"/>
          <p:cNvSpPr/>
          <p:nvPr/>
        </p:nvSpPr>
        <p:spPr>
          <a:xfrm>
            <a:off x="8112195" y="6685280"/>
            <a:ext cx="178366" cy="17836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6" name="Shape 356"/>
          <p:cNvSpPr/>
          <p:nvPr/>
        </p:nvSpPr>
        <p:spPr>
          <a:xfrm>
            <a:off x="9074008" y="5998915"/>
            <a:ext cx="178366" cy="17836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7" name="Shape 357"/>
          <p:cNvSpPr/>
          <p:nvPr/>
        </p:nvSpPr>
        <p:spPr>
          <a:xfrm>
            <a:off x="10033564" y="5337386"/>
            <a:ext cx="178365" cy="17836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8" name="Shape 358"/>
          <p:cNvSpPr/>
          <p:nvPr/>
        </p:nvSpPr>
        <p:spPr>
          <a:xfrm>
            <a:off x="10984088" y="4603608"/>
            <a:ext cx="176108" cy="17610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59" name="Shape 359"/>
          <p:cNvSpPr/>
          <p:nvPr/>
        </p:nvSpPr>
        <p:spPr>
          <a:xfrm>
            <a:off x="11941386" y="3172177"/>
            <a:ext cx="180624" cy="176108"/>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175">
            <a:solidFill>
              <a:srgbClr val="FF0000"/>
            </a:solidFill>
            <a:round/>
          </a:ln>
        </p:spPr>
        <p:txBody>
          <a:bodyPr lIns="65023" tIns="65023" rIns="65023" bIns="65023"/>
          <a:lstStyle/>
          <a:p>
            <a:pPr lvl="0" algn="l" defTabSz="914400">
              <a:defRPr sz="2400">
                <a:latin typeface="Arial"/>
                <a:ea typeface="Arial"/>
                <a:cs typeface="Arial"/>
                <a:sym typeface="Arial"/>
              </a:defRPr>
            </a:pPr>
          </a:p>
        </p:txBody>
      </p:sp>
      <p:sp>
        <p:nvSpPr>
          <p:cNvPr id="360" name="Shape 360"/>
          <p:cNvSpPr/>
          <p:nvPr/>
        </p:nvSpPr>
        <p:spPr>
          <a:xfrm>
            <a:off x="2449688" y="7265528"/>
            <a:ext cx="210469"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0</a:t>
            </a:r>
          </a:p>
        </p:txBody>
      </p:sp>
      <p:sp>
        <p:nvSpPr>
          <p:cNvPr id="361" name="Shape 361"/>
          <p:cNvSpPr/>
          <p:nvPr/>
        </p:nvSpPr>
        <p:spPr>
          <a:xfrm>
            <a:off x="2232942" y="6579164"/>
            <a:ext cx="408236"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10</a:t>
            </a:r>
          </a:p>
        </p:txBody>
      </p:sp>
      <p:sp>
        <p:nvSpPr>
          <p:cNvPr id="362" name="Shape 362"/>
          <p:cNvSpPr/>
          <p:nvPr/>
        </p:nvSpPr>
        <p:spPr>
          <a:xfrm>
            <a:off x="2232942" y="5881511"/>
            <a:ext cx="408236"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20</a:t>
            </a:r>
          </a:p>
        </p:txBody>
      </p:sp>
      <p:sp>
        <p:nvSpPr>
          <p:cNvPr id="363" name="Shape 363"/>
          <p:cNvSpPr/>
          <p:nvPr/>
        </p:nvSpPr>
        <p:spPr>
          <a:xfrm>
            <a:off x="2232942" y="5195146"/>
            <a:ext cx="408236"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30</a:t>
            </a:r>
          </a:p>
        </p:txBody>
      </p:sp>
      <p:sp>
        <p:nvSpPr>
          <p:cNvPr id="364" name="Shape 364"/>
          <p:cNvSpPr/>
          <p:nvPr/>
        </p:nvSpPr>
        <p:spPr>
          <a:xfrm>
            <a:off x="2232942" y="4497493"/>
            <a:ext cx="408236"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40</a:t>
            </a:r>
          </a:p>
        </p:txBody>
      </p:sp>
      <p:sp>
        <p:nvSpPr>
          <p:cNvPr id="365" name="Shape 365"/>
          <p:cNvSpPr/>
          <p:nvPr/>
        </p:nvSpPr>
        <p:spPr>
          <a:xfrm>
            <a:off x="2232942" y="3811128"/>
            <a:ext cx="408236"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50</a:t>
            </a:r>
          </a:p>
        </p:txBody>
      </p:sp>
      <p:sp>
        <p:nvSpPr>
          <p:cNvPr id="366" name="Shape 366"/>
          <p:cNvSpPr/>
          <p:nvPr/>
        </p:nvSpPr>
        <p:spPr>
          <a:xfrm>
            <a:off x="2232942" y="3111217"/>
            <a:ext cx="408236"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60</a:t>
            </a:r>
          </a:p>
        </p:txBody>
      </p:sp>
      <p:sp>
        <p:nvSpPr>
          <p:cNvPr id="367" name="Shape 367"/>
          <p:cNvSpPr/>
          <p:nvPr/>
        </p:nvSpPr>
        <p:spPr>
          <a:xfrm>
            <a:off x="2232942" y="2424853"/>
            <a:ext cx="408236"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70</a:t>
            </a:r>
          </a:p>
        </p:txBody>
      </p:sp>
      <p:sp>
        <p:nvSpPr>
          <p:cNvPr id="368" name="Shape 368"/>
          <p:cNvSpPr/>
          <p:nvPr/>
        </p:nvSpPr>
        <p:spPr>
          <a:xfrm rot="18900000">
            <a:off x="2641854" y="8015135"/>
            <a:ext cx="615901"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&lt;22</a:t>
            </a:r>
          </a:p>
        </p:txBody>
      </p:sp>
      <p:sp>
        <p:nvSpPr>
          <p:cNvPr id="369" name="Shape 369"/>
          <p:cNvSpPr/>
          <p:nvPr/>
        </p:nvSpPr>
        <p:spPr>
          <a:xfrm rot="18900000">
            <a:off x="3047098" y="8265762"/>
            <a:ext cx="1218754"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22-22.9</a:t>
            </a:r>
          </a:p>
        </p:txBody>
      </p:sp>
      <p:sp>
        <p:nvSpPr>
          <p:cNvPr id="370" name="Shape 370"/>
          <p:cNvSpPr/>
          <p:nvPr/>
        </p:nvSpPr>
        <p:spPr>
          <a:xfrm rot="18900000">
            <a:off x="4008911" y="8263505"/>
            <a:ext cx="1218755"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23-23.9</a:t>
            </a:r>
          </a:p>
        </p:txBody>
      </p:sp>
      <p:sp>
        <p:nvSpPr>
          <p:cNvPr id="371" name="Shape 371"/>
          <p:cNvSpPr/>
          <p:nvPr/>
        </p:nvSpPr>
        <p:spPr>
          <a:xfrm rot="18900000">
            <a:off x="4957178" y="8265762"/>
            <a:ext cx="1218754" cy="39476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24-24.9</a:t>
            </a:r>
          </a:p>
        </p:txBody>
      </p:sp>
      <p:sp>
        <p:nvSpPr>
          <p:cNvPr id="372" name="Shape 372"/>
          <p:cNvSpPr/>
          <p:nvPr/>
        </p:nvSpPr>
        <p:spPr>
          <a:xfrm rot="18900000">
            <a:off x="5918991" y="8263505"/>
            <a:ext cx="1218755"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25-26,9</a:t>
            </a:r>
          </a:p>
        </p:txBody>
      </p:sp>
      <p:sp>
        <p:nvSpPr>
          <p:cNvPr id="373" name="Shape 373"/>
          <p:cNvSpPr/>
          <p:nvPr/>
        </p:nvSpPr>
        <p:spPr>
          <a:xfrm rot="18900000">
            <a:off x="6865000" y="8263505"/>
            <a:ext cx="1218755"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27-28,9</a:t>
            </a:r>
          </a:p>
        </p:txBody>
      </p:sp>
      <p:sp>
        <p:nvSpPr>
          <p:cNvPr id="374" name="Shape 374"/>
          <p:cNvSpPr/>
          <p:nvPr/>
        </p:nvSpPr>
        <p:spPr>
          <a:xfrm rot="18900000">
            <a:off x="7824556" y="8263505"/>
            <a:ext cx="1218754"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29-30,9</a:t>
            </a:r>
          </a:p>
        </p:txBody>
      </p:sp>
      <p:sp>
        <p:nvSpPr>
          <p:cNvPr id="375" name="Shape 375"/>
          <p:cNvSpPr/>
          <p:nvPr/>
        </p:nvSpPr>
        <p:spPr>
          <a:xfrm rot="18900000">
            <a:off x="8786369" y="8263505"/>
            <a:ext cx="1218755"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31-32,9</a:t>
            </a:r>
          </a:p>
        </p:txBody>
      </p:sp>
      <p:sp>
        <p:nvSpPr>
          <p:cNvPr id="376" name="Shape 376"/>
          <p:cNvSpPr/>
          <p:nvPr/>
        </p:nvSpPr>
        <p:spPr>
          <a:xfrm rot="18900000">
            <a:off x="9734636" y="8263505"/>
            <a:ext cx="1218754"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33-34,9</a:t>
            </a:r>
          </a:p>
        </p:txBody>
      </p:sp>
      <p:sp>
        <p:nvSpPr>
          <p:cNvPr id="377" name="Shape 377"/>
          <p:cNvSpPr/>
          <p:nvPr/>
        </p:nvSpPr>
        <p:spPr>
          <a:xfrm rot="18900000">
            <a:off x="11246245" y="8015135"/>
            <a:ext cx="615902"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153724">
              <a:lnSpc>
                <a:spcPct val="90000"/>
              </a:lnSpc>
              <a:defRPr sz="2800">
                <a:solidFill>
                  <a:srgbClr val="FFFFFF"/>
                </a:solidFill>
                <a:latin typeface="Arial"/>
                <a:ea typeface="Arial"/>
                <a:cs typeface="Arial"/>
                <a:sym typeface="Arial"/>
              </a:defRPr>
            </a:lvl1pPr>
          </a:lstStyle>
          <a:p>
            <a:pPr lvl="0">
              <a:defRPr sz="1800">
                <a:solidFill>
                  <a:srgbClr val="000000"/>
                </a:solidFill>
              </a:defRPr>
            </a:pPr>
            <a:r>
              <a:rPr sz="2800">
                <a:solidFill>
                  <a:srgbClr val="FFFFFF"/>
                </a:solidFill>
              </a:rPr>
              <a:t>&gt;35</a:t>
            </a:r>
          </a:p>
        </p:txBody>
      </p:sp>
      <p:sp>
        <p:nvSpPr>
          <p:cNvPr id="378" name="Shape 378"/>
          <p:cNvSpPr/>
          <p:nvPr/>
        </p:nvSpPr>
        <p:spPr>
          <a:xfrm rot="16200000">
            <a:off x="-41555" y="4724719"/>
            <a:ext cx="3055963" cy="6879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1153724">
              <a:lnSpc>
                <a:spcPct val="90000"/>
              </a:lnSpc>
              <a:defRPr sz="1800"/>
            </a:pPr>
            <a:r>
              <a:rPr sz="2800">
                <a:solidFill>
                  <a:srgbClr val="FFFFFF"/>
                </a:solidFill>
                <a:latin typeface="Arial"/>
                <a:ea typeface="Arial"/>
                <a:cs typeface="Arial"/>
                <a:sym typeface="Arial"/>
              </a:rPr>
              <a:t>  </a:t>
            </a:r>
            <a:r>
              <a:rPr b="1" sz="2800">
                <a:solidFill>
                  <a:srgbClr val="FFFFFF"/>
                </a:solidFill>
                <a:latin typeface="Arial"/>
                <a:ea typeface="Arial"/>
                <a:cs typeface="Arial"/>
                <a:sym typeface="Arial"/>
              </a:rPr>
              <a:t>Rischio relativo</a:t>
            </a:r>
            <a:r>
              <a:rPr sz="2800">
                <a:solidFill>
                  <a:srgbClr val="FFFFFF"/>
                </a:solidFill>
                <a:latin typeface="Arial"/>
                <a:ea typeface="Arial"/>
                <a:cs typeface="Arial"/>
                <a:sym typeface="Arial"/>
              </a:rPr>
              <a:t> </a:t>
            </a:r>
            <a:endParaRPr sz="2800">
              <a:solidFill>
                <a:srgbClr val="FFFFFF"/>
              </a:solidFill>
              <a:latin typeface="Arial"/>
              <a:ea typeface="Arial"/>
              <a:cs typeface="Arial"/>
              <a:sym typeface="Arial"/>
            </a:endParaRPr>
          </a:p>
          <a:p>
            <a:pPr lvl="0" defTabSz="1153724">
              <a:lnSpc>
                <a:spcPct val="90000"/>
              </a:lnSpc>
              <a:defRPr sz="1800"/>
            </a:pPr>
            <a:r>
              <a:rPr sz="2200">
                <a:solidFill>
                  <a:srgbClr val="FFFFFF"/>
                </a:solidFill>
                <a:latin typeface="Arial"/>
                <a:ea typeface="Arial"/>
                <a:cs typeface="Arial"/>
                <a:sym typeface="Arial"/>
              </a:rPr>
              <a:t>(aggiustato per l’età)</a:t>
            </a:r>
          </a:p>
        </p:txBody>
      </p:sp>
      <p:sp>
        <p:nvSpPr>
          <p:cNvPr id="379" name="Shape 379"/>
          <p:cNvSpPr/>
          <p:nvPr/>
        </p:nvSpPr>
        <p:spPr>
          <a:xfrm>
            <a:off x="3246684" y="9279466"/>
            <a:ext cx="7343924" cy="381397"/>
          </a:xfrm>
          <a:prstGeom prst="rect">
            <a:avLst/>
          </a:prstGeom>
          <a:ln w="12700">
            <a:miter lim="400000"/>
          </a:ln>
          <a:extLst>
            <a:ext uri="{C572A759-6A51-4108-AA02-DFA0A04FC94B}">
              <ma14:wrappingTextBoxFlag xmlns:ma14="http://schemas.microsoft.com/office/mac/drawingml/2011/main" val="1"/>
            </a:ext>
          </a:extLst>
        </p:spPr>
        <p:txBody>
          <a:bodyPr wrap="none" lIns="61087" tIns="61087" rIns="61087" bIns="61087">
            <a:spAutoFit/>
          </a:bodyPr>
          <a:lstStyle>
            <a:lvl1pPr algn="l" defTabSz="1115342">
              <a:lnSpc>
                <a:spcPct val="90000"/>
              </a:lnSpc>
              <a:defRPr sz="1800">
                <a:solidFill>
                  <a:srgbClr val="FF9933"/>
                </a:solidFill>
                <a:effectLst>
                  <a:outerShdw sx="100000" sy="100000" kx="0" ky="0" algn="b" rotWithShape="0" blurRad="12700" dist="25400" dir="2700000">
                    <a:srgbClr val="000000"/>
                  </a:outerShdw>
                </a:effectLst>
                <a:latin typeface="Arial"/>
                <a:ea typeface="Arial"/>
                <a:cs typeface="Arial"/>
                <a:sym typeface="Arial"/>
              </a:defRPr>
            </a:lvl1pPr>
          </a:lstStyle>
          <a:p>
            <a:pPr lvl="0">
              <a:defRPr>
                <a:solidFill>
                  <a:srgbClr val="000000"/>
                </a:solidFill>
                <a:effectLst/>
              </a:defRPr>
            </a:pPr>
            <a:r>
              <a:rPr>
                <a:solidFill>
                  <a:srgbClr val="FF9933"/>
                </a:solidFill>
                <a:effectLst>
                  <a:outerShdw sx="100000" sy="100000" kx="0" ky="0" algn="b" rotWithShape="0" blurRad="12700" dist="25400" dir="2700000">
                    <a:srgbClr val="000000"/>
                  </a:outerShdw>
                </a:effectLst>
              </a:rPr>
              <a:t>Nurses’ Health Study; Colditz et al, Am J Epidemiol 132; 501-513, 1990</a:t>
            </a:r>
          </a:p>
        </p:txBody>
      </p:sp>
      <p:sp>
        <p:nvSpPr>
          <p:cNvPr id="380" name="Shape 380"/>
          <p:cNvSpPr/>
          <p:nvPr/>
        </p:nvSpPr>
        <p:spPr>
          <a:xfrm>
            <a:off x="212230" y="294738"/>
            <a:ext cx="12792571" cy="2078187"/>
          </a:xfrm>
          <a:prstGeom prst="rect">
            <a:avLst/>
          </a:prstGeom>
          <a:ln w="12700">
            <a:miter lim="400000"/>
          </a:ln>
          <a:extLst>
            <a:ext uri="{C572A759-6A51-4108-AA02-DFA0A04FC94B}">
              <ma14:wrappingTextBoxFlag xmlns:ma14="http://schemas.microsoft.com/office/mac/drawingml/2011/main" val="1"/>
            </a:ext>
          </a:extLst>
        </p:spPr>
        <p:txBody>
          <a:bodyPr lIns="58902" tIns="58902" rIns="58902" bIns="58902" anchor="b">
            <a:spAutoFit/>
          </a:bodyPr>
          <a:lstStyle/>
          <a:p>
            <a:pPr lvl="0" defTabSz="1146951">
              <a:lnSpc>
                <a:spcPct val="90000"/>
              </a:lnSpc>
              <a:defRPr sz="1800"/>
            </a:pPr>
            <a:r>
              <a:rPr b="1" sz="3800">
                <a:solidFill>
                  <a:srgbClr val="99CC00"/>
                </a:solidFill>
                <a:latin typeface="Arial"/>
                <a:ea typeface="Arial"/>
                <a:cs typeface="Arial"/>
                <a:sym typeface="Arial"/>
              </a:rPr>
              <a:t>Rischio relativo di diabete mellito </a:t>
            </a:r>
            <a:endParaRPr b="1" sz="3800">
              <a:solidFill>
                <a:srgbClr val="99CC00"/>
              </a:solidFill>
              <a:latin typeface="Arial"/>
              <a:ea typeface="Arial"/>
              <a:cs typeface="Arial"/>
              <a:sym typeface="Arial"/>
            </a:endParaRPr>
          </a:p>
          <a:p>
            <a:pPr lvl="0" defTabSz="1146951">
              <a:lnSpc>
                <a:spcPct val="90000"/>
              </a:lnSpc>
              <a:defRPr sz="1800"/>
            </a:pPr>
            <a:r>
              <a:rPr b="1" sz="3800">
                <a:solidFill>
                  <a:srgbClr val="99CC00"/>
                </a:solidFill>
                <a:latin typeface="Arial"/>
                <a:ea typeface="Arial"/>
                <a:cs typeface="Arial"/>
                <a:sym typeface="Arial"/>
              </a:rPr>
              <a:t>in funzione del BMI</a:t>
            </a:r>
            <a:endParaRPr b="1" sz="3800">
              <a:solidFill>
                <a:srgbClr val="99CC00"/>
              </a:solidFill>
              <a:latin typeface="Arial"/>
              <a:ea typeface="Arial"/>
              <a:cs typeface="Arial"/>
              <a:sym typeface="Arial"/>
            </a:endParaRPr>
          </a:p>
          <a:p>
            <a:pPr lvl="0" defTabSz="1146951">
              <a:lnSpc>
                <a:spcPct val="90000"/>
              </a:lnSpc>
              <a:defRPr sz="1800"/>
            </a:pPr>
            <a:endParaRPr b="1" sz="3800">
              <a:solidFill>
                <a:srgbClr val="99CC00"/>
              </a:solidFill>
              <a:latin typeface="Arial"/>
              <a:ea typeface="Arial"/>
              <a:cs typeface="Arial"/>
              <a:sym typeface="Arial"/>
            </a:endParaRPr>
          </a:p>
          <a:p>
            <a:pPr lvl="0" defTabSz="1146951">
              <a:lnSpc>
                <a:spcPct val="90000"/>
              </a:lnSpc>
              <a:defRPr sz="1800"/>
            </a:pPr>
            <a:r>
              <a:rPr b="1" sz="3400">
                <a:solidFill>
                  <a:srgbClr val="ABFE60"/>
                </a:solidFill>
                <a:latin typeface="Arial"/>
                <a:ea typeface="Arial"/>
                <a:cs typeface="Arial"/>
                <a:sym typeface="Arial"/>
              </a:rPr>
              <a:t>N=113861, follow-up a 8 anni</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bg>
      <p:bgPr>
        <a:noFill/>
      </p:bgPr>
    </p:bg>
    <p:spTree>
      <p:nvGrpSpPr>
        <p:cNvPr id="1" name=""/>
        <p:cNvGrpSpPr/>
        <p:nvPr/>
      </p:nvGrpSpPr>
      <p:grpSpPr>
        <a:xfrm>
          <a:off x="0" y="0"/>
          <a:ext cx="0" cy="0"/>
          <a:chOff x="0" y="0"/>
          <a:chExt cx="0" cy="0"/>
        </a:xfrm>
      </p:grpSpPr>
      <p:pic>
        <p:nvPicPr>
          <p:cNvPr id="382" name="pasted-image.tif"/>
          <p:cNvPicPr/>
          <p:nvPr/>
        </p:nvPicPr>
        <p:blipFill>
          <a:blip r:embed="rId3">
            <a:extLst/>
          </a:blip>
          <a:stretch>
            <a:fillRect/>
          </a:stretch>
        </p:blipFill>
        <p:spPr>
          <a:xfrm>
            <a:off x="416882" y="538501"/>
            <a:ext cx="6555418" cy="4865349"/>
          </a:xfrm>
          <a:prstGeom prst="rect">
            <a:avLst/>
          </a:prstGeom>
          <a:ln w="12700">
            <a:miter lim="400000"/>
          </a:ln>
        </p:spPr>
      </p:pic>
      <p:pic>
        <p:nvPicPr>
          <p:cNvPr id="383" name="pasted-image.tif"/>
          <p:cNvPicPr/>
          <p:nvPr/>
        </p:nvPicPr>
        <p:blipFill>
          <a:blip r:embed="rId4">
            <a:extLst/>
          </a:blip>
          <a:stretch>
            <a:fillRect/>
          </a:stretch>
        </p:blipFill>
        <p:spPr>
          <a:xfrm>
            <a:off x="5829300" y="5511800"/>
            <a:ext cx="6908800" cy="3860800"/>
          </a:xfrm>
          <a:prstGeom prst="rect">
            <a:avLst/>
          </a:prstGeom>
          <a:ln w="12700">
            <a:miter lim="400000"/>
          </a:ln>
        </p:spPr>
      </p:pic>
      <p:sp>
        <p:nvSpPr>
          <p:cNvPr id="384" name="Shape 384"/>
          <p:cNvSpPr/>
          <p:nvPr/>
        </p:nvSpPr>
        <p:spPr>
          <a:xfrm>
            <a:off x="8083118" y="2082800"/>
            <a:ext cx="3366364" cy="1193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solidFill>
                  <a:srgbClr val="FFFFFF"/>
                </a:solidFill>
              </a:rPr>
              <a:t>Stile di vita </a:t>
            </a:r>
            <a:endParaRPr sz="3600">
              <a:solidFill>
                <a:srgbClr val="FFFFFF"/>
              </a:solidFill>
            </a:endParaRPr>
          </a:p>
          <a:p>
            <a:pPr lvl="0">
              <a:defRPr sz="1800"/>
            </a:pPr>
            <a:r>
              <a:rPr sz="3600">
                <a:solidFill>
                  <a:srgbClr val="FFFFFF"/>
                </a:solidFill>
              </a:rPr>
              <a:t>TRADIZIONALE</a:t>
            </a:r>
          </a:p>
        </p:txBody>
      </p:sp>
      <p:pic>
        <p:nvPicPr>
          <p:cNvPr id="385" name="pasted-image.tif"/>
          <p:cNvPicPr/>
          <p:nvPr/>
        </p:nvPicPr>
        <p:blipFill>
          <a:blip r:embed="rId5">
            <a:extLst/>
          </a:blip>
          <a:stretch>
            <a:fillRect/>
          </a:stretch>
        </p:blipFill>
        <p:spPr>
          <a:xfrm>
            <a:off x="533400" y="5689600"/>
            <a:ext cx="5080000" cy="3200400"/>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pasted-image.tif"/>
          <p:cNvPicPr/>
          <p:nvPr/>
        </p:nvPicPr>
        <p:blipFill>
          <a:blip r:embed="rId2">
            <a:extLst/>
          </a:blip>
          <a:srcRect l="0" t="880" r="0" b="879"/>
          <a:stretch>
            <a:fillRect/>
          </a:stretch>
        </p:blipFill>
        <p:spPr>
          <a:xfrm>
            <a:off x="8316331" y="3852911"/>
            <a:ext cx="4423938" cy="3233689"/>
          </a:xfrm>
          <a:prstGeom prst="rect">
            <a:avLst/>
          </a:prstGeom>
          <a:ln w="12700">
            <a:miter lim="400000"/>
          </a:ln>
        </p:spPr>
      </p:pic>
      <p:pic>
        <p:nvPicPr>
          <p:cNvPr id="390" name="pasted-image.tif"/>
          <p:cNvPicPr/>
          <p:nvPr/>
        </p:nvPicPr>
        <p:blipFill>
          <a:blip r:embed="rId3">
            <a:extLst/>
          </a:blip>
          <a:srcRect l="1813" t="0" r="1813" b="0"/>
          <a:stretch>
            <a:fillRect/>
          </a:stretch>
        </p:blipFill>
        <p:spPr>
          <a:xfrm>
            <a:off x="5753188" y="622300"/>
            <a:ext cx="4063823" cy="2970461"/>
          </a:xfrm>
          <a:prstGeom prst="rect">
            <a:avLst/>
          </a:prstGeom>
          <a:ln w="12700">
            <a:miter lim="400000"/>
          </a:ln>
        </p:spPr>
      </p:pic>
      <p:pic>
        <p:nvPicPr>
          <p:cNvPr id="391" name="pasted-image.tif"/>
          <p:cNvPicPr/>
          <p:nvPr/>
        </p:nvPicPr>
        <p:blipFill>
          <a:blip r:embed="rId4">
            <a:extLst/>
          </a:blip>
          <a:stretch>
            <a:fillRect/>
          </a:stretch>
        </p:blipFill>
        <p:spPr>
          <a:xfrm>
            <a:off x="738931" y="4978281"/>
            <a:ext cx="7263250" cy="3631625"/>
          </a:xfrm>
          <a:prstGeom prst="rect">
            <a:avLst/>
          </a:prstGeom>
          <a:ln w="12700">
            <a:miter lim="400000"/>
          </a:ln>
        </p:spPr>
      </p:pic>
      <p:sp>
        <p:nvSpPr>
          <p:cNvPr id="392" name="Shape 392"/>
          <p:cNvSpPr/>
          <p:nvPr/>
        </p:nvSpPr>
        <p:spPr>
          <a:xfrm>
            <a:off x="2393746" y="2108200"/>
            <a:ext cx="2451508" cy="1193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solidFill>
                  <a:srgbClr val="FFFFFF"/>
                </a:solidFill>
              </a:rPr>
              <a:t>Stile di vita</a:t>
            </a:r>
            <a:endParaRPr sz="3600">
              <a:solidFill>
                <a:srgbClr val="FFFFFF"/>
              </a:solidFill>
            </a:endParaRPr>
          </a:p>
          <a:p>
            <a:pPr lvl="0">
              <a:defRPr sz="1800"/>
            </a:pPr>
            <a:r>
              <a:rPr sz="3600">
                <a:solidFill>
                  <a:srgbClr val="FFFFFF"/>
                </a:solidFill>
              </a:rPr>
              <a:t>MODERNO</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4" name="pasted-image.tif"/>
          <p:cNvPicPr/>
          <p:nvPr/>
        </p:nvPicPr>
        <p:blipFill>
          <a:blip r:embed="rId2">
            <a:extLst/>
          </a:blip>
          <a:srcRect l="0" t="6498" r="0" b="6498"/>
          <a:stretch>
            <a:fillRect/>
          </a:stretch>
        </p:blipFill>
        <p:spPr>
          <a:xfrm>
            <a:off x="9506870" y="774700"/>
            <a:ext cx="2774030" cy="3269392"/>
          </a:xfrm>
          <a:prstGeom prst="rect">
            <a:avLst/>
          </a:prstGeom>
          <a:ln w="12700">
            <a:miter lim="400000"/>
          </a:ln>
        </p:spPr>
      </p:pic>
      <p:sp>
        <p:nvSpPr>
          <p:cNvPr id="395" name="Shape 395"/>
          <p:cNvSpPr/>
          <p:nvPr/>
        </p:nvSpPr>
        <p:spPr>
          <a:xfrm>
            <a:off x="69305" y="2120875"/>
            <a:ext cx="8134450" cy="520705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lvl="0" marL="240029" indent="-240029" algn="l" defTabSz="640079">
              <a:lnSpc>
                <a:spcPct val="80000"/>
              </a:lnSpc>
              <a:spcBef>
                <a:spcPts val="400"/>
              </a:spcBef>
              <a:defRPr sz="1800"/>
            </a:pPr>
            <a:r>
              <a:rPr i="1" sz="3430">
                <a:solidFill>
                  <a:srgbClr val="FFFFFF"/>
                </a:solidFill>
                <a:latin typeface="Arial"/>
                <a:ea typeface="Arial"/>
                <a:cs typeface="Arial"/>
                <a:sym typeface="Arial"/>
              </a:rPr>
              <a:t>   Tum penuria deinde cibi languentia leto</a:t>
            </a:r>
            <a:endParaRPr i="1" sz="3430">
              <a:solidFill>
                <a:srgbClr val="FFFFFF"/>
              </a:solidFill>
              <a:latin typeface="Arial"/>
              <a:ea typeface="Arial"/>
              <a:cs typeface="Arial"/>
              <a:sym typeface="Arial"/>
            </a:endParaRPr>
          </a:p>
          <a:p>
            <a:pPr lvl="0" marL="240029" indent="-240029" algn="l" defTabSz="640079">
              <a:lnSpc>
                <a:spcPct val="80000"/>
              </a:lnSpc>
              <a:spcBef>
                <a:spcPts val="400"/>
              </a:spcBef>
              <a:defRPr sz="1800"/>
            </a:pPr>
            <a:r>
              <a:rPr i="1" sz="3430">
                <a:solidFill>
                  <a:srgbClr val="FFFFFF"/>
                </a:solidFill>
                <a:latin typeface="Arial"/>
                <a:ea typeface="Arial"/>
                <a:cs typeface="Arial"/>
                <a:sym typeface="Arial"/>
              </a:rPr>
              <a:t>   membra dabat, contra nunc rerum copia mersat</a:t>
            </a:r>
            <a:endParaRPr i="1" sz="3430">
              <a:solidFill>
                <a:srgbClr val="FFFFFF"/>
              </a:solidFill>
              <a:latin typeface="Arial"/>
              <a:ea typeface="Arial"/>
              <a:cs typeface="Arial"/>
              <a:sym typeface="Arial"/>
            </a:endParaRPr>
          </a:p>
          <a:p>
            <a:pPr lvl="0" marL="240030" indent="-240030" algn="l" defTabSz="640079">
              <a:lnSpc>
                <a:spcPct val="80000"/>
              </a:lnSpc>
              <a:spcBef>
                <a:spcPts val="500"/>
              </a:spcBef>
              <a:buSzPct val="100000"/>
              <a:buChar char="•"/>
              <a:defRPr sz="1800"/>
            </a:pPr>
            <a:endParaRPr sz="3430">
              <a:solidFill>
                <a:srgbClr val="FFFFFF"/>
              </a:solidFill>
              <a:latin typeface="Arial"/>
              <a:ea typeface="Arial"/>
              <a:cs typeface="Arial"/>
              <a:sym typeface="Arial"/>
            </a:endParaRPr>
          </a:p>
          <a:p>
            <a:pPr lvl="0" marL="240029" indent="-240029" algn="l" defTabSz="640079">
              <a:lnSpc>
                <a:spcPct val="80000"/>
              </a:lnSpc>
              <a:spcBef>
                <a:spcPts val="400"/>
              </a:spcBef>
              <a:defRPr sz="1800"/>
            </a:pPr>
            <a:r>
              <a:rPr sz="3430">
                <a:solidFill>
                  <a:srgbClr val="FFFFFF"/>
                </a:solidFill>
                <a:latin typeface="Arial"/>
                <a:ea typeface="Arial"/>
                <a:cs typeface="Arial"/>
                <a:sym typeface="Arial"/>
              </a:rPr>
              <a:t>   Allora la penuria di cibo conduceva a morte le membra consunte, adesso le sommerge l’eccesso di beni </a:t>
            </a:r>
            <a:endParaRPr sz="3430">
              <a:solidFill>
                <a:srgbClr val="FFFFFF"/>
              </a:solidFill>
              <a:latin typeface="Arial"/>
              <a:ea typeface="Arial"/>
              <a:cs typeface="Arial"/>
              <a:sym typeface="Arial"/>
            </a:endParaRPr>
          </a:p>
          <a:p>
            <a:pPr lvl="0" marL="240030" indent="-240030" algn="l" defTabSz="640079">
              <a:lnSpc>
                <a:spcPct val="80000"/>
              </a:lnSpc>
              <a:spcBef>
                <a:spcPts val="500"/>
              </a:spcBef>
              <a:buSzPct val="100000"/>
              <a:buChar char="•"/>
              <a:defRPr sz="1800"/>
            </a:pPr>
            <a:endParaRPr sz="3430">
              <a:solidFill>
                <a:srgbClr val="FFFFFF"/>
              </a:solidFill>
              <a:latin typeface="Arial"/>
              <a:ea typeface="Arial"/>
              <a:cs typeface="Arial"/>
              <a:sym typeface="Arial"/>
            </a:endParaRPr>
          </a:p>
          <a:p>
            <a:pPr lvl="0" marL="240029" indent="-240029" algn="l" defTabSz="640079">
              <a:lnSpc>
                <a:spcPct val="80000"/>
              </a:lnSpc>
              <a:spcBef>
                <a:spcPts val="400"/>
              </a:spcBef>
              <a:defRPr sz="1800"/>
            </a:pPr>
            <a:r>
              <a:rPr sz="3430">
                <a:solidFill>
                  <a:srgbClr val="FFFFFF"/>
                </a:solidFill>
                <a:latin typeface="Arial"/>
                <a:ea typeface="Arial"/>
                <a:cs typeface="Arial"/>
                <a:sym typeface="Arial"/>
              </a:rPr>
              <a:t>                         </a:t>
            </a:r>
            <a:r>
              <a:rPr sz="2660">
                <a:solidFill>
                  <a:srgbClr val="FFFFFF"/>
                </a:solidFill>
                <a:latin typeface="Arial"/>
                <a:ea typeface="Arial"/>
                <a:cs typeface="Arial"/>
                <a:sym typeface="Arial"/>
              </a:rPr>
              <a:t>Tito Lucrezio Caro</a:t>
            </a:r>
            <a:endParaRPr sz="2660">
              <a:solidFill>
                <a:srgbClr val="FFFFFF"/>
              </a:solidFill>
              <a:latin typeface="Arial"/>
              <a:ea typeface="Arial"/>
              <a:cs typeface="Arial"/>
              <a:sym typeface="Arial"/>
            </a:endParaRPr>
          </a:p>
          <a:p>
            <a:pPr lvl="0" marL="240029" indent="-240029" algn="l" defTabSz="640079">
              <a:lnSpc>
                <a:spcPct val="80000"/>
              </a:lnSpc>
              <a:spcBef>
                <a:spcPts val="400"/>
              </a:spcBef>
              <a:defRPr sz="1800"/>
            </a:pPr>
            <a:r>
              <a:rPr sz="2660">
                <a:solidFill>
                  <a:srgbClr val="FFFFFF"/>
                </a:solidFill>
                <a:latin typeface="Arial"/>
                <a:ea typeface="Arial"/>
                <a:cs typeface="Arial"/>
                <a:sym typeface="Arial"/>
              </a:rPr>
              <a:t>                          De rerum natura  Libro V  vv.1007-8</a:t>
            </a:r>
            <a:endParaRPr sz="2660">
              <a:solidFill>
                <a:srgbClr val="FFFFFF"/>
              </a:solidFill>
              <a:latin typeface="Arial"/>
              <a:ea typeface="Arial"/>
              <a:cs typeface="Arial"/>
              <a:sym typeface="Arial"/>
            </a:endParaRPr>
          </a:p>
          <a:p>
            <a:pPr lvl="0" marL="240029" indent="-240029" algn="l" defTabSz="640079">
              <a:lnSpc>
                <a:spcPct val="80000"/>
              </a:lnSpc>
              <a:spcBef>
                <a:spcPts val="400"/>
              </a:spcBef>
              <a:defRPr sz="1800"/>
            </a:pPr>
            <a:r>
              <a:rPr sz="2660">
                <a:solidFill>
                  <a:srgbClr val="FFFFFF"/>
                </a:solidFill>
                <a:latin typeface="Arial"/>
                <a:ea typeface="Arial"/>
                <a:cs typeface="Arial"/>
                <a:sym typeface="Arial"/>
              </a:rPr>
              <a:t> </a:t>
            </a:r>
          </a:p>
        </p:txBody>
      </p:sp>
      <p:pic>
        <p:nvPicPr>
          <p:cNvPr id="396" name="pasted-image.tif"/>
          <p:cNvPicPr/>
          <p:nvPr/>
        </p:nvPicPr>
        <p:blipFill>
          <a:blip r:embed="rId3">
            <a:extLst/>
          </a:blip>
          <a:stretch>
            <a:fillRect/>
          </a:stretch>
        </p:blipFill>
        <p:spPr>
          <a:xfrm>
            <a:off x="9503298" y="4463851"/>
            <a:ext cx="2781301" cy="4178301"/>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idx="4294967295"/>
          </p:nvPr>
        </p:nvSpPr>
        <p:spPr>
          <a:xfrm>
            <a:off x="650239" y="390595"/>
            <a:ext cx="11704322" cy="1625601"/>
          </a:xfrm>
          <a:prstGeom prst="rect">
            <a:avLst/>
          </a:prstGeom>
        </p:spPr>
        <p:txBody>
          <a:bodyPr>
            <a:normAutofit fontScale="100000" lnSpcReduction="0"/>
          </a:bodyPr>
          <a:lstStyle>
            <a:lvl1pPr>
              <a:defRPr>
                <a:solidFill>
                  <a:srgbClr val="FF9933"/>
                </a:solidFill>
                <a:latin typeface="Arial"/>
                <a:ea typeface="Arial"/>
                <a:cs typeface="Arial"/>
                <a:sym typeface="Arial"/>
              </a:defRPr>
            </a:lvl1pPr>
          </a:lstStyle>
          <a:p>
            <a:pPr lvl="0">
              <a:defRPr sz="1800">
                <a:solidFill>
                  <a:srgbClr val="000000"/>
                </a:solidFill>
              </a:defRPr>
            </a:pPr>
            <a:r>
              <a:rPr sz="6200">
                <a:solidFill>
                  <a:srgbClr val="FF9933"/>
                </a:solidFill>
              </a:rPr>
              <a:t>Stile di vita in breve..</a:t>
            </a:r>
          </a:p>
        </p:txBody>
      </p:sp>
      <p:sp>
        <p:nvSpPr>
          <p:cNvPr id="399" name="Shape 399"/>
          <p:cNvSpPr/>
          <p:nvPr>
            <p:ph type="body" idx="4294967295"/>
          </p:nvPr>
        </p:nvSpPr>
        <p:spPr>
          <a:xfrm>
            <a:off x="650239" y="2275839"/>
            <a:ext cx="11704322" cy="6436926"/>
          </a:xfrm>
          <a:prstGeom prst="rect">
            <a:avLst/>
          </a:prstGeom>
        </p:spPr>
        <p:txBody>
          <a:bodyPr>
            <a:normAutofit fontScale="100000" lnSpcReduction="0"/>
          </a:bodyPr>
          <a:lstStyle/>
          <a:p>
            <a:pPr lvl="0">
              <a:buFontTx/>
              <a:defRPr sz="1800"/>
            </a:pPr>
            <a:r>
              <a:rPr sz="4400">
                <a:solidFill>
                  <a:srgbClr val="FFFFFF"/>
                </a:solidFill>
                <a:latin typeface="Arial"/>
                <a:ea typeface="Arial"/>
                <a:cs typeface="Arial"/>
                <a:sym typeface="Arial"/>
              </a:rPr>
              <a:t>Attività fisica aerobica di moderata intensità per circa 150 minuti a settimana  (50-70% della FC massima)</a:t>
            </a:r>
            <a:endParaRPr sz="4400">
              <a:solidFill>
                <a:srgbClr val="FFFFFF"/>
              </a:solidFill>
              <a:latin typeface="Arial"/>
              <a:ea typeface="Arial"/>
              <a:cs typeface="Arial"/>
              <a:sym typeface="Arial"/>
            </a:endParaRPr>
          </a:p>
          <a:p>
            <a:pPr lvl="0">
              <a:buFontTx/>
              <a:defRPr sz="1800"/>
            </a:pPr>
            <a:r>
              <a:rPr sz="4400">
                <a:solidFill>
                  <a:srgbClr val="FFFFFF"/>
                </a:solidFill>
                <a:latin typeface="Arial"/>
                <a:ea typeface="Arial"/>
                <a:cs typeface="Arial"/>
                <a:sym typeface="Arial"/>
              </a:rPr>
              <a:t>esercizio fisico aerobico intenso per 90 min/settimana (70% FC massima)</a:t>
            </a:r>
            <a:endParaRPr sz="4400">
              <a:solidFill>
                <a:srgbClr val="FFFFFF"/>
              </a:solidFill>
              <a:latin typeface="Arial"/>
              <a:ea typeface="Arial"/>
              <a:cs typeface="Arial"/>
              <a:sym typeface="Arial"/>
            </a:endParaRPr>
          </a:p>
          <a:p>
            <a:pPr lvl="0">
              <a:buFontTx/>
              <a:defRPr sz="1800"/>
            </a:pPr>
            <a:r>
              <a:rPr sz="4400">
                <a:solidFill>
                  <a:srgbClr val="FFFFFF"/>
                </a:solidFill>
                <a:latin typeface="Arial"/>
                <a:ea typeface="Arial"/>
                <a:cs typeface="Arial"/>
                <a:sym typeface="Arial"/>
              </a:rPr>
              <a:t>distribuzione in 3 gg/settimana</a:t>
            </a:r>
            <a:endParaRPr sz="4400">
              <a:solidFill>
                <a:srgbClr val="FFFFFF"/>
              </a:solidFill>
              <a:latin typeface="Arial"/>
              <a:ea typeface="Arial"/>
              <a:cs typeface="Arial"/>
              <a:sym typeface="Arial"/>
            </a:endParaRPr>
          </a:p>
          <a:p>
            <a:pPr lvl="0">
              <a:buFontTx/>
              <a:defRPr sz="1800"/>
            </a:pPr>
            <a:r>
              <a:rPr sz="4400">
                <a:solidFill>
                  <a:srgbClr val="FFFFFF"/>
                </a:solidFill>
                <a:latin typeface="Arial"/>
                <a:ea typeface="Arial"/>
                <a:cs typeface="Arial"/>
                <a:sym typeface="Arial"/>
              </a:rPr>
              <a:t>Calo ponderale del 5 -10%</a:t>
            </a:r>
            <a:endParaRPr sz="4400">
              <a:solidFill>
                <a:srgbClr val="FFFFFF"/>
              </a:solidFill>
              <a:latin typeface="Arial"/>
              <a:ea typeface="Arial"/>
              <a:cs typeface="Arial"/>
              <a:sym typeface="Arial"/>
            </a:endParaRPr>
          </a:p>
          <a:p>
            <a:pPr lvl="0">
              <a:buFontTx/>
              <a:defRPr sz="1800"/>
            </a:pPr>
            <a:r>
              <a:rPr sz="4400">
                <a:solidFill>
                  <a:srgbClr val="FFFFFF"/>
                </a:solidFill>
                <a:latin typeface="Arial"/>
                <a:ea typeface="Arial"/>
                <a:cs typeface="Arial"/>
                <a:sym typeface="Arial"/>
              </a:rPr>
              <a:t>dieta a basso contenuto di calorie, grassi saturi e zuccheri semplici</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body" idx="4294967295"/>
          </p:nvPr>
        </p:nvSpPr>
        <p:spPr>
          <a:xfrm>
            <a:off x="6522720" y="2165208"/>
            <a:ext cx="5743787" cy="6156961"/>
          </a:xfrm>
          <a:prstGeom prst="rect">
            <a:avLst/>
          </a:prstGeom>
        </p:spPr>
        <p:txBody>
          <a:bodyPr>
            <a:normAutofit fontScale="100000" lnSpcReduction="0"/>
          </a:bodyPr>
          <a:lstStyle/>
          <a:p>
            <a:pPr lvl="0" marL="0" indent="0">
              <a:spcBef>
                <a:spcPts val="400"/>
              </a:spcBef>
              <a:buClr>
                <a:srgbClr val="FF0000"/>
              </a:buClr>
              <a:buFontTx/>
              <a:defRPr sz="1800"/>
            </a:pPr>
            <a:r>
              <a:rPr sz="2800">
                <a:solidFill>
                  <a:srgbClr val="FF0000"/>
                </a:solidFill>
                <a:latin typeface="Arial"/>
                <a:ea typeface="Arial"/>
                <a:cs typeface="Arial"/>
                <a:sym typeface="Arial"/>
              </a:rPr>
              <a:t>Benefici dell’esercizio fisico moderato (20’-30’ al dì o a gg alterni)</a:t>
            </a:r>
            <a:endParaRPr sz="2800">
              <a:solidFill>
                <a:srgbClr val="FF0000"/>
              </a:solidFill>
              <a:latin typeface="Arial"/>
              <a:ea typeface="Arial"/>
              <a:cs typeface="Arial"/>
              <a:sym typeface="Arial"/>
            </a:endParaRPr>
          </a:p>
          <a:p>
            <a:pPr lvl="1" marL="719137" indent="-261937">
              <a:spcBef>
                <a:spcPts val="300"/>
              </a:spcBef>
              <a:buFontTx/>
              <a:defRPr sz="1800"/>
            </a:pPr>
            <a:r>
              <a:rPr sz="2200">
                <a:solidFill>
                  <a:srgbClr val="FFFFFF"/>
                </a:solidFill>
                <a:latin typeface="Arial"/>
                <a:ea typeface="Arial"/>
                <a:cs typeface="Arial"/>
                <a:sym typeface="Arial"/>
              </a:rPr>
              <a:t>Riduzione dei fattori di rischio:</a:t>
            </a:r>
            <a:endParaRPr sz="2200">
              <a:solidFill>
                <a:srgbClr val="FFFFFF"/>
              </a:solidFill>
              <a:latin typeface="Arial"/>
              <a:ea typeface="Arial"/>
              <a:cs typeface="Arial"/>
              <a:sym typeface="Arial"/>
            </a:endParaRPr>
          </a:p>
          <a:p>
            <a:pPr lvl="2" marL="1120139" indent="-205739">
              <a:spcBef>
                <a:spcPts val="300"/>
              </a:spcBef>
              <a:buFontTx/>
              <a:defRPr sz="1800"/>
            </a:pPr>
            <a:r>
              <a:rPr>
                <a:solidFill>
                  <a:srgbClr val="FFFFFF"/>
                </a:solidFill>
                <a:latin typeface="Arial"/>
                <a:ea typeface="Arial"/>
                <a:cs typeface="Arial"/>
                <a:sym typeface="Arial"/>
              </a:rPr>
              <a:t>Aumento HDL</a:t>
            </a:r>
            <a:endParaRPr>
              <a:solidFill>
                <a:srgbClr val="FFFFFF"/>
              </a:solidFill>
              <a:latin typeface="Arial"/>
              <a:ea typeface="Arial"/>
              <a:cs typeface="Arial"/>
              <a:sym typeface="Arial"/>
            </a:endParaRPr>
          </a:p>
          <a:p>
            <a:pPr lvl="2" marL="1120139" indent="-205739">
              <a:spcBef>
                <a:spcPts val="300"/>
              </a:spcBef>
              <a:buFontTx/>
              <a:defRPr sz="1800"/>
            </a:pPr>
            <a:r>
              <a:rPr>
                <a:solidFill>
                  <a:srgbClr val="FFFFFF"/>
                </a:solidFill>
                <a:latin typeface="Arial"/>
                <a:ea typeface="Arial"/>
                <a:cs typeface="Arial"/>
                <a:sym typeface="Arial"/>
              </a:rPr>
              <a:t>Riduzione p.a.</a:t>
            </a:r>
            <a:endParaRPr>
              <a:solidFill>
                <a:srgbClr val="FFFFFF"/>
              </a:solidFill>
              <a:latin typeface="Arial"/>
              <a:ea typeface="Arial"/>
              <a:cs typeface="Arial"/>
              <a:sym typeface="Arial"/>
            </a:endParaRPr>
          </a:p>
          <a:p>
            <a:pPr lvl="2" marL="1120139" indent="-205739">
              <a:spcBef>
                <a:spcPts val="300"/>
              </a:spcBef>
              <a:buFontTx/>
              <a:defRPr sz="1800"/>
            </a:pPr>
            <a:r>
              <a:rPr>
                <a:solidFill>
                  <a:srgbClr val="FFFFFF"/>
                </a:solidFill>
                <a:latin typeface="Arial"/>
                <a:ea typeface="Arial"/>
                <a:cs typeface="Arial"/>
                <a:sym typeface="Arial"/>
              </a:rPr>
              <a:t>Riduzione insulino-resistenza</a:t>
            </a:r>
            <a:endParaRPr>
              <a:solidFill>
                <a:srgbClr val="FFFFFF"/>
              </a:solidFill>
              <a:latin typeface="Arial"/>
              <a:ea typeface="Arial"/>
              <a:cs typeface="Arial"/>
              <a:sym typeface="Arial"/>
            </a:endParaRPr>
          </a:p>
          <a:p>
            <a:pPr lvl="1" marL="719137" indent="-261937">
              <a:spcBef>
                <a:spcPts val="300"/>
              </a:spcBef>
              <a:buFontTx/>
              <a:defRPr sz="1800"/>
            </a:pPr>
            <a:r>
              <a:rPr sz="2200">
                <a:solidFill>
                  <a:srgbClr val="FFFFFF"/>
                </a:solidFill>
                <a:latin typeface="Arial"/>
                <a:ea typeface="Arial"/>
                <a:cs typeface="Arial"/>
                <a:sym typeface="Arial"/>
              </a:rPr>
              <a:t>Riduzione della patologia coronarica</a:t>
            </a:r>
            <a:br>
              <a:rPr sz="2200">
                <a:solidFill>
                  <a:srgbClr val="FFFFFF"/>
                </a:solidFill>
                <a:latin typeface="Arial"/>
                <a:ea typeface="Arial"/>
                <a:cs typeface="Arial"/>
                <a:sym typeface="Arial"/>
              </a:rPr>
            </a:br>
            <a:r>
              <a:rPr sz="2200">
                <a:solidFill>
                  <a:srgbClr val="FFFFFF"/>
                </a:solidFill>
                <a:latin typeface="Arial"/>
                <a:ea typeface="Arial"/>
                <a:cs typeface="Arial"/>
                <a:sym typeface="Arial"/>
              </a:rPr>
              <a:t>del 35-55% (Manson 1992, Lakka 1994)</a:t>
            </a:r>
            <a:endParaRPr sz="2200">
              <a:solidFill>
                <a:srgbClr val="FFFFFF"/>
              </a:solidFill>
              <a:latin typeface="Arial"/>
              <a:ea typeface="Arial"/>
              <a:cs typeface="Arial"/>
              <a:sym typeface="Arial"/>
            </a:endParaRPr>
          </a:p>
          <a:p>
            <a:pPr lvl="1" marL="719137" indent="-261937">
              <a:spcBef>
                <a:spcPts val="300"/>
              </a:spcBef>
              <a:buFontTx/>
              <a:defRPr sz="1800"/>
            </a:pPr>
            <a:r>
              <a:rPr sz="2200">
                <a:solidFill>
                  <a:srgbClr val="FFFFFF"/>
                </a:solidFill>
                <a:latin typeface="Arial"/>
                <a:ea typeface="Arial"/>
                <a:cs typeface="Arial"/>
                <a:sym typeface="Arial"/>
              </a:rPr>
              <a:t>Riduzione della mortalità CV (31%) e totale (29%) (Bijnen 1998)</a:t>
            </a:r>
            <a:endParaRPr sz="2200">
              <a:solidFill>
                <a:srgbClr val="FFFFFF"/>
              </a:solidFill>
              <a:latin typeface="Arial"/>
              <a:ea typeface="Arial"/>
              <a:cs typeface="Arial"/>
              <a:sym typeface="Arial"/>
            </a:endParaRPr>
          </a:p>
          <a:p>
            <a:pPr lvl="0" marL="0" indent="0">
              <a:spcBef>
                <a:spcPts val="400"/>
              </a:spcBef>
              <a:buClr>
                <a:srgbClr val="FF0000"/>
              </a:buClr>
              <a:buFontTx/>
              <a:defRPr sz="1800"/>
            </a:pPr>
            <a:r>
              <a:rPr sz="2800">
                <a:solidFill>
                  <a:srgbClr val="FF0000"/>
                </a:solidFill>
                <a:latin typeface="Arial"/>
                <a:ea typeface="Arial"/>
                <a:cs typeface="Arial"/>
                <a:sym typeface="Arial"/>
              </a:rPr>
              <a:t>Benefici della dieta iposodica:</a:t>
            </a:r>
            <a:endParaRPr sz="2800">
              <a:solidFill>
                <a:srgbClr val="FF0000"/>
              </a:solidFill>
              <a:latin typeface="Arial"/>
              <a:ea typeface="Arial"/>
              <a:cs typeface="Arial"/>
              <a:sym typeface="Arial"/>
            </a:endParaRPr>
          </a:p>
          <a:p>
            <a:pPr lvl="1" marL="719137" indent="-261937">
              <a:spcBef>
                <a:spcPts val="300"/>
              </a:spcBef>
              <a:buFontTx/>
              <a:defRPr sz="1800"/>
            </a:pPr>
            <a:r>
              <a:rPr sz="2200">
                <a:solidFill>
                  <a:srgbClr val="FFFFFF"/>
                </a:solidFill>
                <a:latin typeface="Arial"/>
                <a:ea typeface="Arial"/>
                <a:cs typeface="Arial"/>
                <a:sym typeface="Arial"/>
              </a:rPr>
              <a:t>Riduzione p.a. 8.9/ 4,5 mmHg</a:t>
            </a:r>
            <a:br>
              <a:rPr sz="2200">
                <a:solidFill>
                  <a:srgbClr val="FFFFFF"/>
                </a:solidFill>
                <a:latin typeface="Arial"/>
                <a:ea typeface="Arial"/>
                <a:cs typeface="Arial"/>
                <a:sym typeface="Arial"/>
              </a:rPr>
            </a:br>
            <a:r>
              <a:rPr sz="2200">
                <a:solidFill>
                  <a:srgbClr val="FFFFFF"/>
                </a:solidFill>
                <a:latin typeface="Arial"/>
                <a:ea typeface="Arial"/>
                <a:cs typeface="Arial"/>
                <a:sym typeface="Arial"/>
              </a:rPr>
              <a:t>(Sacks FM, NEJM 2001)</a:t>
            </a:r>
          </a:p>
        </p:txBody>
      </p:sp>
      <p:sp>
        <p:nvSpPr>
          <p:cNvPr id="402" name="Shape 402"/>
          <p:cNvSpPr/>
          <p:nvPr/>
        </p:nvSpPr>
        <p:spPr>
          <a:xfrm>
            <a:off x="562186" y="2165208"/>
            <a:ext cx="5743788" cy="455371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spcBef>
                <a:spcPts val="400"/>
              </a:spcBef>
              <a:buClr>
                <a:srgbClr val="FF0000"/>
              </a:buClr>
              <a:buSzPct val="100000"/>
              <a:buChar char="•"/>
              <a:defRPr sz="1800"/>
            </a:pPr>
            <a:r>
              <a:rPr sz="2800">
                <a:solidFill>
                  <a:srgbClr val="FF0000"/>
                </a:solidFill>
                <a:latin typeface="Arial"/>
                <a:ea typeface="Arial"/>
                <a:cs typeface="Arial"/>
                <a:sym typeface="Arial"/>
              </a:rPr>
              <a:t>Benefici del decremento ponderale (2-9 kg)</a:t>
            </a:r>
            <a:endParaRPr sz="2800">
              <a:solidFill>
                <a:srgbClr val="FF0000"/>
              </a:solidFill>
              <a:latin typeface="Arial"/>
              <a:ea typeface="Arial"/>
              <a:cs typeface="Arial"/>
              <a:sym typeface="Arial"/>
            </a:endParaRPr>
          </a:p>
          <a:p>
            <a:pPr lvl="1" marL="719137" indent="-261937" algn="l" defTabSz="914400">
              <a:spcBef>
                <a:spcPts val="300"/>
              </a:spcBef>
              <a:buSzPct val="100000"/>
              <a:buChar char="–"/>
              <a:defRPr sz="1800"/>
            </a:pPr>
            <a:r>
              <a:rPr sz="2200">
                <a:solidFill>
                  <a:srgbClr val="FFFFFF"/>
                </a:solidFill>
                <a:latin typeface="Arial"/>
                <a:ea typeface="Arial"/>
                <a:cs typeface="Arial"/>
                <a:sym typeface="Arial"/>
              </a:rPr>
              <a:t>Riduzione dei fattori di rischio:</a:t>
            </a:r>
            <a:endParaRPr sz="2200">
              <a:solidFill>
                <a:srgbClr val="FFFFFF"/>
              </a:solidFill>
              <a:latin typeface="Arial"/>
              <a:ea typeface="Arial"/>
              <a:cs typeface="Arial"/>
              <a:sym typeface="Arial"/>
            </a:endParaRPr>
          </a:p>
          <a:p>
            <a:pPr lvl="2" marL="1120139" indent="-205739" algn="l" defTabSz="914400">
              <a:spcBef>
                <a:spcPts val="300"/>
              </a:spcBef>
              <a:buSzPct val="100000"/>
              <a:buChar char="•"/>
              <a:defRPr sz="1800"/>
            </a:pPr>
            <a:r>
              <a:rPr>
                <a:solidFill>
                  <a:srgbClr val="FFFFFF"/>
                </a:solidFill>
                <a:latin typeface="Arial"/>
                <a:ea typeface="Arial"/>
                <a:cs typeface="Arial"/>
                <a:sym typeface="Arial"/>
              </a:rPr>
              <a:t>Riduzione p.a.: 5-20 mmHg/ 10 kg</a:t>
            </a:r>
            <a:endParaRPr>
              <a:solidFill>
                <a:srgbClr val="FFFFFF"/>
              </a:solidFill>
              <a:latin typeface="Arial"/>
              <a:ea typeface="Arial"/>
              <a:cs typeface="Arial"/>
              <a:sym typeface="Arial"/>
            </a:endParaRPr>
          </a:p>
          <a:p>
            <a:pPr lvl="2" marL="1120139" indent="-205739" algn="l" defTabSz="914400">
              <a:spcBef>
                <a:spcPts val="300"/>
              </a:spcBef>
              <a:buSzPct val="100000"/>
              <a:buChar char="•"/>
              <a:defRPr sz="1800"/>
            </a:pPr>
            <a:r>
              <a:rPr>
                <a:solidFill>
                  <a:srgbClr val="FFFFFF"/>
                </a:solidFill>
                <a:latin typeface="Arial"/>
                <a:ea typeface="Arial"/>
                <a:cs typeface="Arial"/>
                <a:sym typeface="Arial"/>
              </a:rPr>
              <a:t>Riduzione colesterolo LDL 10-15%</a:t>
            </a:r>
            <a:endParaRPr>
              <a:solidFill>
                <a:srgbClr val="FFFFFF"/>
              </a:solidFill>
              <a:latin typeface="Arial"/>
              <a:ea typeface="Arial"/>
              <a:cs typeface="Arial"/>
              <a:sym typeface="Arial"/>
            </a:endParaRPr>
          </a:p>
          <a:p>
            <a:pPr lvl="1" marL="719137" indent="-261937" algn="l" defTabSz="914400">
              <a:spcBef>
                <a:spcPts val="300"/>
              </a:spcBef>
              <a:buSzPct val="100000"/>
              <a:buChar char="–"/>
              <a:defRPr sz="1800"/>
            </a:pPr>
            <a:r>
              <a:rPr sz="2200">
                <a:solidFill>
                  <a:srgbClr val="FFFFFF"/>
                </a:solidFill>
                <a:latin typeface="Arial"/>
                <a:ea typeface="Arial"/>
                <a:cs typeface="Arial"/>
                <a:sym typeface="Arial"/>
              </a:rPr>
              <a:t>Riduzione della mortalità totale (16-65%) (Chaturvedi 1995, Eriksson 1998)</a:t>
            </a:r>
            <a:endParaRPr sz="2200">
              <a:solidFill>
                <a:srgbClr val="FFFFFF"/>
              </a:solidFill>
              <a:latin typeface="Arial"/>
              <a:ea typeface="Arial"/>
              <a:cs typeface="Arial"/>
              <a:sym typeface="Arial"/>
            </a:endParaRPr>
          </a:p>
          <a:p>
            <a:pPr lvl="0" algn="l" defTabSz="914400">
              <a:spcBef>
                <a:spcPts val="400"/>
              </a:spcBef>
              <a:buClr>
                <a:srgbClr val="FF0000"/>
              </a:buClr>
              <a:buSzPct val="100000"/>
              <a:buChar char="•"/>
              <a:defRPr sz="1800"/>
            </a:pPr>
            <a:r>
              <a:rPr sz="2800">
                <a:solidFill>
                  <a:srgbClr val="FF0000"/>
                </a:solidFill>
                <a:latin typeface="Arial"/>
                <a:ea typeface="Arial"/>
                <a:cs typeface="Arial"/>
                <a:sym typeface="Arial"/>
              </a:rPr>
              <a:t>Benefici della cessazione</a:t>
            </a:r>
            <a:br>
              <a:rPr sz="2800">
                <a:solidFill>
                  <a:srgbClr val="FF0000"/>
                </a:solidFill>
                <a:latin typeface="Arial"/>
                <a:ea typeface="Arial"/>
                <a:cs typeface="Arial"/>
                <a:sym typeface="Arial"/>
              </a:rPr>
            </a:br>
            <a:r>
              <a:rPr sz="2800">
                <a:solidFill>
                  <a:srgbClr val="FF0000"/>
                </a:solidFill>
                <a:latin typeface="Arial"/>
                <a:ea typeface="Arial"/>
                <a:cs typeface="Arial"/>
                <a:sym typeface="Arial"/>
              </a:rPr>
              <a:t>del fumo</a:t>
            </a:r>
            <a:endParaRPr sz="2800">
              <a:solidFill>
                <a:srgbClr val="FF0000"/>
              </a:solidFill>
              <a:latin typeface="Arial"/>
              <a:ea typeface="Arial"/>
              <a:cs typeface="Arial"/>
              <a:sym typeface="Arial"/>
            </a:endParaRPr>
          </a:p>
          <a:p>
            <a:pPr lvl="1" marL="719137" indent="-261937" algn="l" defTabSz="914400">
              <a:spcBef>
                <a:spcPts val="300"/>
              </a:spcBef>
              <a:buSzPct val="100000"/>
              <a:buChar char="–"/>
              <a:defRPr sz="1800"/>
            </a:pPr>
            <a:r>
              <a:rPr sz="2200">
                <a:solidFill>
                  <a:srgbClr val="FFFFFF"/>
                </a:solidFill>
                <a:latin typeface="Arial"/>
                <a:ea typeface="Arial"/>
                <a:cs typeface="Arial"/>
                <a:sym typeface="Arial"/>
              </a:rPr>
              <a:t>Nel post infarto: O.R. mortalità 0,54</a:t>
            </a:r>
            <a:br>
              <a:rPr sz="2200">
                <a:solidFill>
                  <a:srgbClr val="FFFFFF"/>
                </a:solidFill>
                <a:latin typeface="Arial"/>
                <a:ea typeface="Arial"/>
                <a:cs typeface="Arial"/>
                <a:sym typeface="Arial"/>
              </a:rPr>
            </a:br>
            <a:r>
              <a:rPr sz="2200">
                <a:solidFill>
                  <a:srgbClr val="FFFFFF"/>
                </a:solidFill>
                <a:latin typeface="Arial"/>
                <a:ea typeface="Arial"/>
                <a:cs typeface="Arial"/>
                <a:sym typeface="Arial"/>
              </a:rPr>
              <a:t>(0,46-0,62) (Wilson 2000)</a:t>
            </a:r>
          </a:p>
        </p:txBody>
      </p:sp>
      <p:sp>
        <p:nvSpPr>
          <p:cNvPr id="403" name="Shape 403"/>
          <p:cNvSpPr/>
          <p:nvPr>
            <p:ph type="title" idx="4294967295"/>
          </p:nvPr>
        </p:nvSpPr>
        <p:spPr>
          <a:xfrm>
            <a:off x="650239" y="390595"/>
            <a:ext cx="11704322" cy="1625601"/>
          </a:xfrm>
          <a:prstGeom prst="rect">
            <a:avLst/>
          </a:prstGeom>
        </p:spPr>
        <p:txBody>
          <a:bodyPr>
            <a:normAutofit fontScale="100000" lnSpcReduction="0"/>
          </a:bodyPr>
          <a:lstStyle/>
          <a:p>
            <a:pPr lvl="0" defTabSz="749808">
              <a:defRPr sz="1800"/>
            </a:pPr>
            <a:r>
              <a:rPr sz="5084">
                <a:solidFill>
                  <a:srgbClr val="FF9933"/>
                </a:solidFill>
                <a:latin typeface="Arial"/>
                <a:ea typeface="Arial"/>
                <a:cs typeface="Arial"/>
                <a:sym typeface="Arial"/>
              </a:rPr>
              <a:t>Risultati ottenibili </a:t>
            </a:r>
            <a:br>
              <a:rPr sz="5084">
                <a:solidFill>
                  <a:srgbClr val="FF9933"/>
                </a:solidFill>
                <a:latin typeface="Arial"/>
                <a:ea typeface="Arial"/>
                <a:cs typeface="Arial"/>
                <a:sym typeface="Arial"/>
              </a:rPr>
            </a:br>
            <a:r>
              <a:rPr sz="5084">
                <a:solidFill>
                  <a:srgbClr val="FF9933"/>
                </a:solidFill>
                <a:latin typeface="Arial"/>
                <a:ea typeface="Arial"/>
                <a:cs typeface="Arial"/>
                <a:sym typeface="Arial"/>
              </a:rPr>
              <a:t>con misure igienico-dietetiche</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5" name="pasted-image.tif"/>
          <p:cNvPicPr/>
          <p:nvPr/>
        </p:nvPicPr>
        <p:blipFill>
          <a:blip r:embed="rId2">
            <a:extLst/>
          </a:blip>
          <a:srcRect l="0" t="6225" r="0" b="6225"/>
          <a:stretch>
            <a:fillRect/>
          </a:stretch>
        </p:blipFill>
        <p:spPr>
          <a:xfrm>
            <a:off x="0" y="0"/>
            <a:ext cx="13004800" cy="9753600"/>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9" name="Shape 99"/>
          <p:cNvSpPr/>
          <p:nvPr/>
        </p:nvSpPr>
        <p:spPr>
          <a:xfrm>
            <a:off x="4308948" y="2793985"/>
            <a:ext cx="4488505" cy="1285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sz="7600">
                <a:effectLst>
                  <a:outerShdw sx="100000" sy="100000" kx="0" ky="0" algn="b" rotWithShape="0" blurRad="50800" dist="39000" dir="5460000">
                    <a:srgbClr val="000000">
                      <a:alpha val="38000"/>
                    </a:srgbClr>
                  </a:outerShdw>
                </a:effectLst>
                <a:latin typeface="Helvetica"/>
                <a:ea typeface="Helvetica"/>
                <a:cs typeface="Helvetica"/>
                <a:sym typeface="Helvetica"/>
              </a:defRPr>
            </a:lvl1pPr>
          </a:lstStyle>
          <a:p>
            <a:pPr lvl="0">
              <a:defRPr sz="1800">
                <a:effectLst/>
              </a:defRPr>
            </a:pPr>
            <a:r>
              <a:rPr sz="7600">
                <a:effectLst>
                  <a:outerShdw sx="100000" sy="100000" kx="0" ky="0" algn="b" rotWithShape="0" blurRad="50800" dist="39000" dir="5460000">
                    <a:srgbClr val="000000">
                      <a:alpha val="38000"/>
                    </a:srgbClr>
                  </a:outerShdw>
                </a:effectLst>
              </a:rPr>
              <a:t>Il Diabete:</a:t>
            </a:r>
          </a:p>
        </p:txBody>
      </p:sp>
      <p:sp>
        <p:nvSpPr>
          <p:cNvPr id="100" name="Shape 100"/>
          <p:cNvSpPr/>
          <p:nvPr/>
        </p:nvSpPr>
        <p:spPr>
          <a:xfrm>
            <a:off x="849450" y="4989372"/>
            <a:ext cx="11407500" cy="2441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b="1" sz="7600">
                <a:effectLst>
                  <a:outerShdw sx="100000" sy="100000" kx="0" ky="0" algn="b" rotWithShape="0" blurRad="50800" dist="39000" dir="5460000">
                    <a:srgbClr val="000000">
                      <a:alpha val="38000"/>
                    </a:srgbClr>
                  </a:outerShdw>
                </a:effectLst>
                <a:latin typeface="Helvetica"/>
                <a:ea typeface="Helvetica"/>
                <a:cs typeface="Helvetica"/>
                <a:sym typeface="Helvetica"/>
              </a:rPr>
              <a:t>una delle tre emergenze</a:t>
            </a:r>
            <a:endParaRPr sz="7600">
              <a:latin typeface="Helvetica"/>
              <a:ea typeface="Helvetica"/>
              <a:cs typeface="Helvetica"/>
              <a:sym typeface="Helvetica"/>
            </a:endParaRPr>
          </a:p>
          <a:p>
            <a:pPr lvl="0" defTabSz="914400">
              <a:defRPr sz="1800"/>
            </a:pPr>
            <a:r>
              <a:rPr b="1" sz="7600">
                <a:effectLst>
                  <a:outerShdw sx="100000" sy="100000" kx="0" ky="0" algn="b" rotWithShape="0" blurRad="50800" dist="39000" dir="5460000">
                    <a:srgbClr val="000000">
                      <a:alpha val="38000"/>
                    </a:srgbClr>
                  </a:outerShdw>
                </a:effectLst>
                <a:latin typeface="Helvetica"/>
                <a:ea typeface="Helvetica"/>
                <a:cs typeface="Helvetica"/>
                <a:sym typeface="Helvetica"/>
              </a:rPr>
              <a:t>sanitarie</a:t>
            </a:r>
          </a:p>
        </p:txBody>
      </p:sp>
      <p:sp>
        <p:nvSpPr>
          <p:cNvPr id="101" name="Shape 101"/>
          <p:cNvSpPr/>
          <p:nvPr/>
        </p:nvSpPr>
        <p:spPr>
          <a:xfrm>
            <a:off x="1320763" y="406368"/>
            <a:ext cx="9154738" cy="1285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7600">
                <a:effectLst>
                  <a:outerShdw sx="100000" sy="100000" kx="0" ky="0" algn="b" rotWithShape="0" blurRad="50800" dist="39000" dir="5460000">
                    <a:srgbClr val="000000">
                      <a:alpha val="38000"/>
                    </a:srgbClr>
                  </a:outerShdw>
                </a:effectLst>
                <a:latin typeface="Helvetica"/>
                <a:ea typeface="Helvetica"/>
                <a:cs typeface="Helvetica"/>
                <a:sym typeface="Helvetica"/>
              </a:defRPr>
            </a:lvl1pPr>
          </a:lstStyle>
          <a:p>
            <a:pPr lvl="0">
              <a:defRPr sz="1800">
                <a:effectLst/>
              </a:defRPr>
            </a:pPr>
            <a:r>
              <a:rPr sz="7600">
                <a:effectLst>
                  <a:outerShdw sx="100000" sy="100000" kx="0" ky="0" algn="b" rotWithShape="0" blurRad="50800" dist="39000" dir="5460000">
                    <a:srgbClr val="000000">
                      <a:alpha val="38000"/>
                    </a:srgbClr>
                  </a:outerShdw>
                </a:effectLst>
              </a:rPr>
              <a:t>OMS e Nazioni Unite</a:t>
            </a:r>
          </a:p>
        </p:txBody>
      </p:sp>
      <p:sp>
        <p:nvSpPr>
          <p:cNvPr id="102" name="Shape 102"/>
          <p:cNvSpPr/>
          <p:nvPr/>
        </p:nvSpPr>
        <p:spPr>
          <a:xfrm>
            <a:off x="507957" y="8340459"/>
            <a:ext cx="12090486" cy="9936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2800">
                <a:latin typeface="Helvetica"/>
                <a:ea typeface="Helvetica"/>
                <a:cs typeface="Helvetica"/>
                <a:sym typeface="Helvetica"/>
              </a:defRPr>
            </a:lvl1pPr>
          </a:lstStyle>
          <a:p>
            <a:pPr lvl="0">
              <a:defRPr sz="1800"/>
            </a:pPr>
            <a:r>
              <a:rPr sz="2800"/>
              <a:t>Una delle sfide più difficili per i sistemi sanitari di tutto il mondo. Ed è una sfida complessa e articolata</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7" name="pic-1.jpg" descr="pic-1"/>
          <p:cNvPicPr/>
          <p:nvPr/>
        </p:nvPicPr>
        <p:blipFill>
          <a:blip r:embed="rId3">
            <a:extLst/>
          </a:blip>
          <a:stretch>
            <a:fillRect/>
          </a:stretch>
        </p:blipFill>
        <p:spPr>
          <a:xfrm>
            <a:off x="3939822" y="1282417"/>
            <a:ext cx="5122899" cy="6468535"/>
          </a:xfrm>
          <a:prstGeom prst="rect">
            <a:avLst/>
          </a:prstGeom>
          <a:ln w="12700">
            <a:miter lim="400000"/>
          </a:ln>
        </p:spPr>
      </p:pic>
      <p:sp>
        <p:nvSpPr>
          <p:cNvPr id="408" name="Shape 408"/>
          <p:cNvSpPr/>
          <p:nvPr/>
        </p:nvSpPr>
        <p:spPr>
          <a:xfrm>
            <a:off x="1102831" y="8168640"/>
            <a:ext cx="10957183" cy="120646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b="1" sz="3800">
                <a:solidFill>
                  <a:srgbClr val="FF9933"/>
                </a:solidFill>
                <a:latin typeface="Arial"/>
                <a:ea typeface="Arial"/>
                <a:cs typeface="Arial"/>
                <a:sym typeface="Arial"/>
              </a:rPr>
              <a:t>DIETA MEDITERRANEA ED ESERCIZIO FISICO</a:t>
            </a:r>
            <a:endParaRPr b="1" sz="3800">
              <a:solidFill>
                <a:srgbClr val="FF9933"/>
              </a:solidFill>
              <a:latin typeface="Arial"/>
              <a:ea typeface="Arial"/>
              <a:cs typeface="Arial"/>
              <a:sym typeface="Arial"/>
            </a:endParaRPr>
          </a:p>
          <a:p>
            <a:pPr lvl="0" defTabSz="914400">
              <a:defRPr sz="1800"/>
            </a:pPr>
            <a:r>
              <a:rPr b="1" sz="3800">
                <a:solidFill>
                  <a:srgbClr val="FF9933"/>
                </a:solidFill>
                <a:latin typeface="Arial"/>
                <a:ea typeface="Arial"/>
                <a:cs typeface="Arial"/>
                <a:sym typeface="Arial"/>
              </a:rPr>
              <a:t>L’EDUCAZIONE INIZIA SIN DA GIOVANI !!!</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408"/>
                                        </p:tgtEl>
                                        <p:attrNameLst>
                                          <p:attrName>style.visibility</p:attrName>
                                        </p:attrNameLst>
                                      </p:cBhvr>
                                      <p:to>
                                        <p:strVal val="visible"/>
                                      </p:to>
                                    </p:set>
                                    <p:animEffect filter="fade" transition="in">
                                      <p:cBhvr>
                                        <p:cTn id="7" dur="5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8"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title" idx="4294967295"/>
          </p:nvPr>
        </p:nvSpPr>
        <p:spPr>
          <a:xfrm>
            <a:off x="650239" y="390595"/>
            <a:ext cx="11704322" cy="1625601"/>
          </a:xfrm>
          <a:prstGeom prst="rect">
            <a:avLst/>
          </a:prstGeom>
        </p:spPr>
        <p:txBody>
          <a:bodyPr>
            <a:normAutofit fontScale="100000" lnSpcReduction="0"/>
          </a:bodyPr>
          <a:lstStyle>
            <a:lvl1pPr>
              <a:defRPr>
                <a:solidFill>
                  <a:srgbClr val="FF9933"/>
                </a:solidFill>
                <a:latin typeface="Arial"/>
                <a:ea typeface="Arial"/>
                <a:cs typeface="Arial"/>
                <a:sym typeface="Arial"/>
              </a:defRPr>
            </a:lvl1pPr>
          </a:lstStyle>
          <a:p>
            <a:pPr lvl="0">
              <a:defRPr sz="1800">
                <a:solidFill>
                  <a:srgbClr val="000000"/>
                </a:solidFill>
              </a:defRPr>
            </a:pPr>
            <a:r>
              <a:rPr sz="6200">
                <a:solidFill>
                  <a:srgbClr val="FF9933"/>
                </a:solidFill>
              </a:rPr>
              <a:t>La dieta mediterranea</a:t>
            </a:r>
          </a:p>
        </p:txBody>
      </p:sp>
      <p:pic>
        <p:nvPicPr>
          <p:cNvPr id="413" name="clicksalute4-piramide-alimentare.png" descr="clicksalute4-piramide-alimentare"/>
          <p:cNvPicPr/>
          <p:nvPr/>
        </p:nvPicPr>
        <p:blipFill>
          <a:blip r:embed="rId2">
            <a:extLst/>
          </a:blip>
          <a:stretch>
            <a:fillRect/>
          </a:stretch>
        </p:blipFill>
        <p:spPr>
          <a:xfrm>
            <a:off x="2508391" y="2316479"/>
            <a:ext cx="8439574" cy="6664962"/>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Shape 415"/>
          <p:cNvSpPr/>
          <p:nvPr>
            <p:ph type="title" idx="4294967295"/>
          </p:nvPr>
        </p:nvSpPr>
        <p:spPr>
          <a:xfrm>
            <a:off x="758612" y="216746"/>
            <a:ext cx="12462936" cy="1625601"/>
          </a:xfrm>
          <a:prstGeom prst="rect">
            <a:avLst/>
          </a:prstGeom>
        </p:spPr>
        <p:txBody>
          <a:bodyPr>
            <a:normAutofit fontScale="100000" lnSpcReduction="0"/>
          </a:bodyPr>
          <a:lstStyle>
            <a:lvl1pPr>
              <a:defRPr b="1" sz="4400">
                <a:solidFill>
                  <a:srgbClr val="FF9933"/>
                </a:solidFill>
                <a:latin typeface="Arial"/>
                <a:ea typeface="Arial"/>
                <a:cs typeface="Arial"/>
                <a:sym typeface="Arial"/>
              </a:defRPr>
            </a:lvl1pPr>
          </a:lstStyle>
          <a:p>
            <a:pPr lvl="0">
              <a:defRPr b="0" sz="1800">
                <a:solidFill>
                  <a:srgbClr val="000000"/>
                </a:solidFill>
              </a:defRPr>
            </a:pPr>
            <a:r>
              <a:rPr b="1" sz="4400">
                <a:solidFill>
                  <a:srgbClr val="FF9933"/>
                </a:solidFill>
              </a:rPr>
              <a:t>GLYCEMIC RESPONSE AFTER A WHITE BREAD OR A SPAGHETTI MEAL</a:t>
            </a:r>
          </a:p>
        </p:txBody>
      </p:sp>
      <p:sp>
        <p:nvSpPr>
          <p:cNvPr id="416" name="Shape 416"/>
          <p:cNvSpPr/>
          <p:nvPr/>
        </p:nvSpPr>
        <p:spPr>
          <a:xfrm>
            <a:off x="9536853" y="8453120"/>
            <a:ext cx="3142828" cy="345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914400">
              <a:spcBef>
                <a:spcPts val="600"/>
              </a:spcBef>
              <a:defRPr b="1" sz="1400">
                <a:solidFill>
                  <a:srgbClr val="FFFF00"/>
                </a:solidFill>
                <a:latin typeface="Helvetica"/>
                <a:ea typeface="Helvetica"/>
                <a:cs typeface="Helvetica"/>
                <a:sym typeface="Helvetica"/>
              </a:defRPr>
            </a:lvl1pPr>
          </a:lstStyle>
          <a:p>
            <a:pPr lvl="0">
              <a:defRPr b="0" sz="1800">
                <a:solidFill>
                  <a:srgbClr val="000000"/>
                </a:solidFill>
              </a:defRPr>
            </a:pPr>
            <a:r>
              <a:rPr b="1" sz="1400">
                <a:solidFill>
                  <a:srgbClr val="FFFF00"/>
                </a:solidFill>
              </a:rPr>
              <a:t>Ludwig, J Am Med Assoc,  2002</a:t>
            </a:r>
          </a:p>
        </p:txBody>
      </p:sp>
      <p:grpSp>
        <p:nvGrpSpPr>
          <p:cNvPr id="497" name="Group 497"/>
          <p:cNvGrpSpPr/>
          <p:nvPr/>
        </p:nvGrpSpPr>
        <p:grpSpPr>
          <a:xfrm>
            <a:off x="1239642" y="2059093"/>
            <a:ext cx="10911718" cy="6340596"/>
            <a:chOff x="0" y="0"/>
            <a:chExt cx="10911716" cy="6340595"/>
          </a:xfrm>
        </p:grpSpPr>
        <p:sp>
          <p:nvSpPr>
            <p:cNvPr id="417" name="Shape 417"/>
            <p:cNvSpPr/>
            <p:nvPr/>
          </p:nvSpPr>
          <p:spPr>
            <a:xfrm>
              <a:off x="456681" y="108468"/>
              <a:ext cx="10452922" cy="5970128"/>
            </a:xfrm>
            <a:prstGeom prst="rect">
              <a:avLst/>
            </a:prstGeom>
            <a:solidFill>
              <a:srgbClr val="FFFFFF"/>
            </a:solidFill>
            <a:ln w="12700" cap="flat">
              <a:noFill/>
              <a:miter lim="400000"/>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18" name="Shape 418"/>
            <p:cNvSpPr/>
            <p:nvPr/>
          </p:nvSpPr>
          <p:spPr>
            <a:xfrm>
              <a:off x="456681" y="6078594"/>
              <a:ext cx="10452922" cy="2172"/>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19" name="Shape 419"/>
            <p:cNvSpPr/>
            <p:nvPr/>
          </p:nvSpPr>
          <p:spPr>
            <a:xfrm>
              <a:off x="456681" y="2097786"/>
              <a:ext cx="10452922" cy="2173"/>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0" name="Shape 420"/>
            <p:cNvSpPr/>
            <p:nvPr/>
          </p:nvSpPr>
          <p:spPr>
            <a:xfrm>
              <a:off x="456681" y="108467"/>
              <a:ext cx="10452922" cy="2173"/>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1" name="Shape 421"/>
            <p:cNvSpPr/>
            <p:nvPr/>
          </p:nvSpPr>
          <p:spPr>
            <a:xfrm>
              <a:off x="456681" y="108468"/>
              <a:ext cx="10452922" cy="5970128"/>
            </a:xfrm>
            <a:prstGeom prst="rect">
              <a:avLst/>
            </a:prstGeom>
            <a:noFill/>
            <a:ln w="12700" cap="flat">
              <a:solidFill>
                <a:srgbClr val="808080"/>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22" name="Shape 422"/>
            <p:cNvSpPr/>
            <p:nvPr/>
          </p:nvSpPr>
          <p:spPr>
            <a:xfrm>
              <a:off x="456680" y="108468"/>
              <a:ext cx="2116" cy="5970128"/>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3" name="Shape 423"/>
            <p:cNvSpPr/>
            <p:nvPr/>
          </p:nvSpPr>
          <p:spPr>
            <a:xfrm>
              <a:off x="410167" y="6078595"/>
              <a:ext cx="46515" cy="2170"/>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4" name="Shape 424"/>
            <p:cNvSpPr/>
            <p:nvPr/>
          </p:nvSpPr>
          <p:spPr>
            <a:xfrm>
              <a:off x="410167" y="4089276"/>
              <a:ext cx="46515" cy="2170"/>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5" name="Shape 425"/>
            <p:cNvSpPr/>
            <p:nvPr/>
          </p:nvSpPr>
          <p:spPr>
            <a:xfrm>
              <a:off x="410167" y="2097787"/>
              <a:ext cx="46515" cy="2171"/>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6" name="Shape 426"/>
            <p:cNvSpPr/>
            <p:nvPr/>
          </p:nvSpPr>
          <p:spPr>
            <a:xfrm>
              <a:off x="410167" y="108468"/>
              <a:ext cx="46515" cy="2171"/>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7" name="Shape 427"/>
            <p:cNvSpPr/>
            <p:nvPr/>
          </p:nvSpPr>
          <p:spPr>
            <a:xfrm>
              <a:off x="456681" y="4089275"/>
              <a:ext cx="10452922" cy="2172"/>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8" name="Shape 428"/>
            <p:cNvSpPr/>
            <p:nvPr/>
          </p:nvSpPr>
          <p:spPr>
            <a:xfrm flipV="1">
              <a:off x="456681"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29" name="Shape 429"/>
            <p:cNvSpPr/>
            <p:nvPr/>
          </p:nvSpPr>
          <p:spPr>
            <a:xfrm flipV="1">
              <a:off x="1403871"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0" name="Shape 430"/>
            <p:cNvSpPr/>
            <p:nvPr/>
          </p:nvSpPr>
          <p:spPr>
            <a:xfrm flipV="1">
              <a:off x="2365861"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1" name="Shape 431"/>
            <p:cNvSpPr/>
            <p:nvPr/>
          </p:nvSpPr>
          <p:spPr>
            <a:xfrm flipV="1">
              <a:off x="3310937" y="4089276"/>
              <a:ext cx="2116"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2" name="Shape 432"/>
            <p:cNvSpPr/>
            <p:nvPr/>
          </p:nvSpPr>
          <p:spPr>
            <a:xfrm flipV="1">
              <a:off x="4256013" y="4089276"/>
              <a:ext cx="2116"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3" name="Shape 433"/>
            <p:cNvSpPr/>
            <p:nvPr/>
          </p:nvSpPr>
          <p:spPr>
            <a:xfrm flipV="1">
              <a:off x="5203204"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4" name="Shape 434"/>
            <p:cNvSpPr/>
            <p:nvPr/>
          </p:nvSpPr>
          <p:spPr>
            <a:xfrm flipV="1">
              <a:off x="6165194"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5" name="Shape 435"/>
            <p:cNvSpPr/>
            <p:nvPr/>
          </p:nvSpPr>
          <p:spPr>
            <a:xfrm flipV="1">
              <a:off x="7110270"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6" name="Shape 436"/>
            <p:cNvSpPr/>
            <p:nvPr/>
          </p:nvSpPr>
          <p:spPr>
            <a:xfrm flipV="1">
              <a:off x="8055346"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7" name="Shape 437"/>
            <p:cNvSpPr/>
            <p:nvPr/>
          </p:nvSpPr>
          <p:spPr>
            <a:xfrm flipV="1">
              <a:off x="9002536"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8" name="Shape 438"/>
            <p:cNvSpPr/>
            <p:nvPr/>
          </p:nvSpPr>
          <p:spPr>
            <a:xfrm flipV="1">
              <a:off x="9964527"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39" name="Shape 439"/>
            <p:cNvSpPr/>
            <p:nvPr/>
          </p:nvSpPr>
          <p:spPr>
            <a:xfrm flipV="1">
              <a:off x="10909602" y="4089276"/>
              <a:ext cx="2115" cy="47727"/>
            </a:xfrm>
            <a:prstGeom prst="line">
              <a:avLst/>
            </a:prstGeom>
            <a:noFill/>
            <a:ln w="12700" cap="flat">
              <a:solidFill>
                <a:srgbClr val="000000"/>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0" name="Shape 440"/>
            <p:cNvSpPr/>
            <p:nvPr/>
          </p:nvSpPr>
          <p:spPr>
            <a:xfrm>
              <a:off x="921819" y="585731"/>
              <a:ext cx="9490932" cy="4638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35"/>
                  </a:moveTo>
                  <a:lnTo>
                    <a:pt x="2156" y="12942"/>
                  </a:lnTo>
                  <a:lnTo>
                    <a:pt x="4307" y="6971"/>
                  </a:lnTo>
                  <a:lnTo>
                    <a:pt x="6457" y="222"/>
                  </a:lnTo>
                  <a:lnTo>
                    <a:pt x="8647" y="0"/>
                  </a:lnTo>
                  <a:lnTo>
                    <a:pt x="10802" y="2223"/>
                  </a:lnTo>
                  <a:lnTo>
                    <a:pt x="12953" y="11184"/>
                  </a:lnTo>
                  <a:lnTo>
                    <a:pt x="15143" y="13396"/>
                  </a:lnTo>
                  <a:lnTo>
                    <a:pt x="17293" y="17609"/>
                  </a:lnTo>
                  <a:lnTo>
                    <a:pt x="19449" y="20448"/>
                  </a:lnTo>
                  <a:lnTo>
                    <a:pt x="21600" y="21600"/>
                  </a:lnTo>
                </a:path>
              </a:pathLst>
            </a:custGeom>
            <a:noFill/>
            <a:ln w="50800" cap="flat">
              <a:solidFill>
                <a:srgbClr val="DD0806"/>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41" name="Shape 441"/>
            <p:cNvSpPr/>
            <p:nvPr/>
          </p:nvSpPr>
          <p:spPr>
            <a:xfrm flipV="1">
              <a:off x="921819" y="4006839"/>
              <a:ext cx="80343" cy="65083"/>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2" name="Shape 442"/>
            <p:cNvSpPr/>
            <p:nvPr/>
          </p:nvSpPr>
          <p:spPr>
            <a:xfrm flipV="1">
              <a:off x="1145931" y="3809426"/>
              <a:ext cx="65543" cy="65082"/>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3" name="Shape 443"/>
            <p:cNvSpPr/>
            <p:nvPr/>
          </p:nvSpPr>
          <p:spPr>
            <a:xfrm flipV="1">
              <a:off x="1370043" y="3612013"/>
              <a:ext cx="65543" cy="65082"/>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4" name="Shape 444"/>
            <p:cNvSpPr/>
            <p:nvPr/>
          </p:nvSpPr>
          <p:spPr>
            <a:xfrm flipV="1">
              <a:off x="1579355" y="3414599"/>
              <a:ext cx="80343" cy="65083"/>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5" name="Shape 445"/>
            <p:cNvSpPr/>
            <p:nvPr/>
          </p:nvSpPr>
          <p:spPr>
            <a:xfrm>
              <a:off x="1803467" y="3199831"/>
              <a:ext cx="160685" cy="82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811" y="8526"/>
                  </a:lnTo>
                  <a:lnTo>
                    <a:pt x="21600" y="0"/>
                  </a:lnTo>
                </a:path>
              </a:pathLst>
            </a:custGeom>
            <a:noFill/>
            <a:ln w="50800" cap="flat">
              <a:solidFill>
                <a:srgbClr val="DD0806"/>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46" name="Shape 446"/>
            <p:cNvSpPr/>
            <p:nvPr/>
          </p:nvSpPr>
          <p:spPr>
            <a:xfrm flipV="1">
              <a:off x="2139635" y="3069668"/>
              <a:ext cx="80343" cy="47728"/>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7" name="Shape 447"/>
            <p:cNvSpPr/>
            <p:nvPr/>
          </p:nvSpPr>
          <p:spPr>
            <a:xfrm flipV="1">
              <a:off x="2397575" y="2952522"/>
              <a:ext cx="95143" cy="34711"/>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8" name="Shape 448"/>
            <p:cNvSpPr/>
            <p:nvPr/>
          </p:nvSpPr>
          <p:spPr>
            <a:xfrm flipV="1">
              <a:off x="2670315" y="2837545"/>
              <a:ext cx="80343" cy="34711"/>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49" name="Shape 449"/>
            <p:cNvSpPr/>
            <p:nvPr/>
          </p:nvSpPr>
          <p:spPr>
            <a:xfrm flipV="1">
              <a:off x="2814085" y="2755109"/>
              <a:ext cx="80343" cy="49896"/>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0" name="Shape 450"/>
            <p:cNvSpPr/>
            <p:nvPr/>
          </p:nvSpPr>
          <p:spPr>
            <a:xfrm flipV="1">
              <a:off x="3069911" y="2624946"/>
              <a:ext cx="97257" cy="49897"/>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1" name="Shape 451"/>
            <p:cNvSpPr/>
            <p:nvPr/>
          </p:nvSpPr>
          <p:spPr>
            <a:xfrm flipV="1">
              <a:off x="3342651" y="2492614"/>
              <a:ext cx="80343" cy="49897"/>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2" name="Shape 452"/>
            <p:cNvSpPr/>
            <p:nvPr/>
          </p:nvSpPr>
          <p:spPr>
            <a:xfrm flipV="1">
              <a:off x="3598477" y="2360282"/>
              <a:ext cx="80343" cy="49897"/>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3" name="Shape 453"/>
            <p:cNvSpPr/>
            <p:nvPr/>
          </p:nvSpPr>
          <p:spPr>
            <a:xfrm>
              <a:off x="3759161" y="2327742"/>
              <a:ext cx="97257"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4" name="Shape 454"/>
            <p:cNvSpPr/>
            <p:nvPr/>
          </p:nvSpPr>
          <p:spPr>
            <a:xfrm>
              <a:off x="4048815" y="2345097"/>
              <a:ext cx="95143"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5" name="Shape 455"/>
            <p:cNvSpPr/>
            <p:nvPr/>
          </p:nvSpPr>
          <p:spPr>
            <a:xfrm>
              <a:off x="4336355" y="2360282"/>
              <a:ext cx="97257"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6" name="Shape 456"/>
            <p:cNvSpPr/>
            <p:nvPr/>
          </p:nvSpPr>
          <p:spPr>
            <a:xfrm>
              <a:off x="4626009" y="2377637"/>
              <a:ext cx="192399" cy="32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681" y="0"/>
                  </a:lnTo>
                  <a:lnTo>
                    <a:pt x="21600" y="21600"/>
                  </a:lnTo>
                </a:path>
              </a:pathLst>
            </a:custGeom>
            <a:noFill/>
            <a:ln w="50800" cap="flat">
              <a:solidFill>
                <a:srgbClr val="DD0806"/>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57" name="Shape 457"/>
            <p:cNvSpPr/>
            <p:nvPr/>
          </p:nvSpPr>
          <p:spPr>
            <a:xfrm>
              <a:off x="5010806" y="2460073"/>
              <a:ext cx="95142" cy="17356"/>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8" name="Shape 458"/>
            <p:cNvSpPr/>
            <p:nvPr/>
          </p:nvSpPr>
          <p:spPr>
            <a:xfrm>
              <a:off x="5283546" y="2525155"/>
              <a:ext cx="95143" cy="32541"/>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59" name="Shape 459"/>
            <p:cNvSpPr/>
            <p:nvPr/>
          </p:nvSpPr>
          <p:spPr>
            <a:xfrm>
              <a:off x="5571086" y="2607591"/>
              <a:ext cx="192399" cy="498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9" y="7513"/>
                  </a:lnTo>
                  <a:lnTo>
                    <a:pt x="21600" y="21600"/>
                  </a:lnTo>
                </a:path>
              </a:pathLst>
            </a:custGeom>
            <a:noFill/>
            <a:ln w="50800" cap="flat">
              <a:solidFill>
                <a:srgbClr val="DD0806"/>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60" name="Shape 460"/>
            <p:cNvSpPr/>
            <p:nvPr/>
          </p:nvSpPr>
          <p:spPr>
            <a:xfrm>
              <a:off x="5955882" y="2707382"/>
              <a:ext cx="97257" cy="15187"/>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1" name="Shape 461"/>
            <p:cNvSpPr/>
            <p:nvPr/>
          </p:nvSpPr>
          <p:spPr>
            <a:xfrm>
              <a:off x="6228622" y="2772464"/>
              <a:ext cx="95142" cy="32541"/>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2" name="Shape 462"/>
            <p:cNvSpPr/>
            <p:nvPr/>
          </p:nvSpPr>
          <p:spPr>
            <a:xfrm>
              <a:off x="6516162" y="2854900"/>
              <a:ext cx="177599" cy="65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829" y="5760"/>
                  </a:lnTo>
                  <a:lnTo>
                    <a:pt x="21600" y="21600"/>
                  </a:lnTo>
                </a:path>
              </a:pathLst>
            </a:custGeom>
            <a:noFill/>
            <a:ln w="50800" cap="flat">
              <a:solidFill>
                <a:srgbClr val="DD0806"/>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63" name="Shape 463"/>
            <p:cNvSpPr/>
            <p:nvPr/>
          </p:nvSpPr>
          <p:spPr>
            <a:xfrm>
              <a:off x="6869244" y="3002418"/>
              <a:ext cx="97257" cy="49897"/>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4" name="Shape 464"/>
            <p:cNvSpPr/>
            <p:nvPr/>
          </p:nvSpPr>
          <p:spPr>
            <a:xfrm>
              <a:off x="7141984" y="3134750"/>
              <a:ext cx="80343" cy="32541"/>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5" name="Shape 465"/>
            <p:cNvSpPr/>
            <p:nvPr/>
          </p:nvSpPr>
          <p:spPr>
            <a:xfrm>
              <a:off x="7397810" y="3264912"/>
              <a:ext cx="97257" cy="34711"/>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6" name="Shape 466"/>
            <p:cNvSpPr/>
            <p:nvPr/>
          </p:nvSpPr>
          <p:spPr>
            <a:xfrm>
              <a:off x="7575408" y="3347349"/>
              <a:ext cx="95143"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7" name="Shape 467"/>
            <p:cNvSpPr/>
            <p:nvPr/>
          </p:nvSpPr>
          <p:spPr>
            <a:xfrm>
              <a:off x="7862948" y="3364704"/>
              <a:ext cx="97257" cy="17356"/>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8" name="Shape 468"/>
            <p:cNvSpPr/>
            <p:nvPr/>
          </p:nvSpPr>
          <p:spPr>
            <a:xfrm>
              <a:off x="8152602" y="3382059"/>
              <a:ext cx="95143" cy="15186"/>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69" name="Shape 469"/>
            <p:cNvSpPr/>
            <p:nvPr/>
          </p:nvSpPr>
          <p:spPr>
            <a:xfrm>
              <a:off x="8440142" y="3414599"/>
              <a:ext cx="177599" cy="151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771" y="0"/>
                  </a:lnTo>
                  <a:lnTo>
                    <a:pt x="21600" y="21600"/>
                  </a:lnTo>
                </a:path>
              </a:pathLst>
            </a:custGeom>
            <a:noFill/>
            <a:ln w="50800" cap="flat">
              <a:solidFill>
                <a:srgbClr val="DD0806"/>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70" name="Shape 470"/>
            <p:cNvSpPr/>
            <p:nvPr/>
          </p:nvSpPr>
          <p:spPr>
            <a:xfrm>
              <a:off x="8810138" y="3447140"/>
              <a:ext cx="95143" cy="15187"/>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71" name="Shape 471"/>
            <p:cNvSpPr/>
            <p:nvPr/>
          </p:nvSpPr>
          <p:spPr>
            <a:xfrm>
              <a:off x="9097678" y="3479681"/>
              <a:ext cx="97257" cy="17356"/>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72" name="Shape 472"/>
            <p:cNvSpPr/>
            <p:nvPr/>
          </p:nvSpPr>
          <p:spPr>
            <a:xfrm>
              <a:off x="9387333" y="3512222"/>
              <a:ext cx="175485" cy="173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889" y="21600"/>
                  </a:lnTo>
                  <a:lnTo>
                    <a:pt x="21600" y="21600"/>
                  </a:lnTo>
                </a:path>
              </a:pathLst>
            </a:custGeom>
            <a:noFill/>
            <a:ln w="50800" cap="flat">
              <a:solidFill>
                <a:srgbClr val="DD0806"/>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73" name="Shape 473"/>
            <p:cNvSpPr/>
            <p:nvPr/>
          </p:nvSpPr>
          <p:spPr>
            <a:xfrm flipV="1">
              <a:off x="9755214" y="3497036"/>
              <a:ext cx="97257" cy="15186"/>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74" name="Shape 474"/>
            <p:cNvSpPr/>
            <p:nvPr/>
          </p:nvSpPr>
          <p:spPr>
            <a:xfrm flipV="1">
              <a:off x="10044869" y="3479681"/>
              <a:ext cx="95142" cy="17356"/>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75" name="Shape 475"/>
            <p:cNvSpPr/>
            <p:nvPr/>
          </p:nvSpPr>
          <p:spPr>
            <a:xfrm>
              <a:off x="10332408" y="3462326"/>
              <a:ext cx="80343"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76" name="Shape 476"/>
            <p:cNvSpPr/>
            <p:nvPr/>
          </p:nvSpPr>
          <p:spPr>
            <a:xfrm>
              <a:off x="0" y="5972295"/>
              <a:ext cx="453232"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2400">
                  <a:solidFill>
                    <a:srgbClr val="FFFF00"/>
                  </a:solidFill>
                  <a:latin typeface="Helvetica"/>
                  <a:ea typeface="Helvetica"/>
                  <a:cs typeface="Helvetica"/>
                  <a:sym typeface="Helvetica"/>
                </a:defRPr>
              </a:lvl1pPr>
            </a:lstStyle>
            <a:p>
              <a:pPr lvl="0">
                <a:defRPr b="0" sz="1800">
                  <a:solidFill>
                    <a:srgbClr val="000000"/>
                  </a:solidFill>
                </a:defRPr>
              </a:pPr>
              <a:r>
                <a:rPr b="1" sz="2400">
                  <a:solidFill>
                    <a:srgbClr val="FFFF00"/>
                  </a:solidFill>
                </a:rPr>
                <a:t>-25</a:t>
              </a:r>
            </a:p>
          </p:txBody>
        </p:sp>
        <p:sp>
          <p:nvSpPr>
            <p:cNvPr id="477" name="Shape 477"/>
            <p:cNvSpPr/>
            <p:nvPr/>
          </p:nvSpPr>
          <p:spPr>
            <a:xfrm>
              <a:off x="207197" y="3980807"/>
              <a:ext cx="182217"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2400">
                  <a:solidFill>
                    <a:srgbClr val="FFFF00"/>
                  </a:solidFill>
                  <a:latin typeface="Helvetica"/>
                  <a:ea typeface="Helvetica"/>
                  <a:cs typeface="Helvetica"/>
                  <a:sym typeface="Helvetica"/>
                </a:defRPr>
              </a:lvl1pPr>
            </a:lstStyle>
            <a:p>
              <a:pPr lvl="0">
                <a:defRPr b="0" sz="1800">
                  <a:solidFill>
                    <a:srgbClr val="000000"/>
                  </a:solidFill>
                </a:defRPr>
              </a:pPr>
              <a:r>
                <a:rPr b="1" sz="2400">
                  <a:solidFill>
                    <a:srgbClr val="FFFF00"/>
                  </a:solidFill>
                </a:rPr>
                <a:t>0</a:t>
              </a:r>
            </a:p>
          </p:txBody>
        </p:sp>
        <p:sp>
          <p:nvSpPr>
            <p:cNvPr id="478" name="Shape 478"/>
            <p:cNvSpPr/>
            <p:nvPr/>
          </p:nvSpPr>
          <p:spPr>
            <a:xfrm>
              <a:off x="80342" y="1991488"/>
              <a:ext cx="351731" cy="368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2400">
                  <a:solidFill>
                    <a:srgbClr val="FFFF00"/>
                  </a:solidFill>
                  <a:latin typeface="Helvetica"/>
                  <a:ea typeface="Helvetica"/>
                  <a:cs typeface="Helvetica"/>
                  <a:sym typeface="Helvetica"/>
                </a:defRPr>
              </a:lvl1pPr>
            </a:lstStyle>
            <a:p>
              <a:pPr lvl="0">
                <a:defRPr b="0" sz="1800">
                  <a:solidFill>
                    <a:srgbClr val="000000"/>
                  </a:solidFill>
                </a:defRPr>
              </a:pPr>
              <a:r>
                <a:rPr b="1" sz="2400">
                  <a:solidFill>
                    <a:srgbClr val="FFFF00"/>
                  </a:solidFill>
                </a:rPr>
                <a:t>25</a:t>
              </a:r>
            </a:p>
          </p:txBody>
        </p:sp>
        <p:sp>
          <p:nvSpPr>
            <p:cNvPr id="479" name="Shape 479"/>
            <p:cNvSpPr/>
            <p:nvPr/>
          </p:nvSpPr>
          <p:spPr>
            <a:xfrm>
              <a:off x="80342" y="0"/>
              <a:ext cx="351731" cy="368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2400">
                  <a:solidFill>
                    <a:srgbClr val="FFFF00"/>
                  </a:solidFill>
                  <a:latin typeface="Helvetica"/>
                  <a:ea typeface="Helvetica"/>
                  <a:cs typeface="Helvetica"/>
                  <a:sym typeface="Helvetica"/>
                </a:defRPr>
              </a:lvl1pPr>
            </a:lstStyle>
            <a:p>
              <a:pPr lvl="0">
                <a:defRPr b="0" sz="1800">
                  <a:solidFill>
                    <a:srgbClr val="000000"/>
                  </a:solidFill>
                </a:defRPr>
              </a:pPr>
              <a:r>
                <a:rPr b="1" sz="2400">
                  <a:solidFill>
                    <a:srgbClr val="FFFF00"/>
                  </a:solidFill>
                </a:rPr>
                <a:t>50</a:t>
              </a:r>
            </a:p>
          </p:txBody>
        </p:sp>
        <p:sp>
          <p:nvSpPr>
            <p:cNvPr id="480" name="Shape 480"/>
            <p:cNvSpPr/>
            <p:nvPr/>
          </p:nvSpPr>
          <p:spPr>
            <a:xfrm>
              <a:off x="881648" y="4245471"/>
              <a:ext cx="139837"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0</a:t>
              </a:r>
            </a:p>
          </p:txBody>
        </p:sp>
        <p:sp>
          <p:nvSpPr>
            <p:cNvPr id="481" name="Shape 481"/>
            <p:cNvSpPr/>
            <p:nvPr/>
          </p:nvSpPr>
          <p:spPr>
            <a:xfrm>
              <a:off x="1763296" y="4245471"/>
              <a:ext cx="266974"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20</a:t>
              </a:r>
            </a:p>
          </p:txBody>
        </p:sp>
        <p:sp>
          <p:nvSpPr>
            <p:cNvPr id="482" name="Shape 482"/>
            <p:cNvSpPr/>
            <p:nvPr/>
          </p:nvSpPr>
          <p:spPr>
            <a:xfrm>
              <a:off x="2708372" y="4245471"/>
              <a:ext cx="266974"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30</a:t>
              </a:r>
            </a:p>
          </p:txBody>
        </p:sp>
        <p:sp>
          <p:nvSpPr>
            <p:cNvPr id="483" name="Shape 483"/>
            <p:cNvSpPr/>
            <p:nvPr/>
          </p:nvSpPr>
          <p:spPr>
            <a:xfrm>
              <a:off x="3653448" y="4245471"/>
              <a:ext cx="266974"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40</a:t>
              </a:r>
            </a:p>
          </p:txBody>
        </p:sp>
        <p:sp>
          <p:nvSpPr>
            <p:cNvPr id="484" name="Shape 484"/>
            <p:cNvSpPr/>
            <p:nvPr/>
          </p:nvSpPr>
          <p:spPr>
            <a:xfrm>
              <a:off x="4615438" y="4245471"/>
              <a:ext cx="266974"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50</a:t>
              </a:r>
            </a:p>
          </p:txBody>
        </p:sp>
        <p:sp>
          <p:nvSpPr>
            <p:cNvPr id="485" name="Shape 485"/>
            <p:cNvSpPr/>
            <p:nvPr/>
          </p:nvSpPr>
          <p:spPr>
            <a:xfrm>
              <a:off x="5562628" y="4245471"/>
              <a:ext cx="266974"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60</a:t>
              </a:r>
            </a:p>
          </p:txBody>
        </p:sp>
        <p:sp>
          <p:nvSpPr>
            <p:cNvPr id="486" name="Shape 486"/>
            <p:cNvSpPr/>
            <p:nvPr/>
          </p:nvSpPr>
          <p:spPr>
            <a:xfrm>
              <a:off x="6507705" y="4245471"/>
              <a:ext cx="266973"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90</a:t>
              </a:r>
            </a:p>
          </p:txBody>
        </p:sp>
        <p:sp>
          <p:nvSpPr>
            <p:cNvPr id="487" name="Shape 487"/>
            <p:cNvSpPr/>
            <p:nvPr/>
          </p:nvSpPr>
          <p:spPr>
            <a:xfrm>
              <a:off x="7406267" y="4245471"/>
              <a:ext cx="39411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105</a:t>
              </a:r>
            </a:p>
          </p:txBody>
        </p:sp>
        <p:sp>
          <p:nvSpPr>
            <p:cNvPr id="488" name="Shape 488"/>
            <p:cNvSpPr/>
            <p:nvPr/>
          </p:nvSpPr>
          <p:spPr>
            <a:xfrm>
              <a:off x="8351343" y="4245471"/>
              <a:ext cx="39411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120</a:t>
              </a:r>
            </a:p>
          </p:txBody>
        </p:sp>
        <p:sp>
          <p:nvSpPr>
            <p:cNvPr id="489" name="Shape 489"/>
            <p:cNvSpPr/>
            <p:nvPr/>
          </p:nvSpPr>
          <p:spPr>
            <a:xfrm>
              <a:off x="9296420" y="4245471"/>
              <a:ext cx="39411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150</a:t>
              </a:r>
            </a:p>
          </p:txBody>
        </p:sp>
        <p:sp>
          <p:nvSpPr>
            <p:cNvPr id="490" name="Shape 490"/>
            <p:cNvSpPr/>
            <p:nvPr/>
          </p:nvSpPr>
          <p:spPr>
            <a:xfrm>
              <a:off x="10243609" y="4245471"/>
              <a:ext cx="39411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180</a:t>
              </a:r>
            </a:p>
          </p:txBody>
        </p:sp>
        <p:sp>
          <p:nvSpPr>
            <p:cNvPr id="491" name="Shape 491"/>
            <p:cNvSpPr/>
            <p:nvPr/>
          </p:nvSpPr>
          <p:spPr>
            <a:xfrm>
              <a:off x="5964339" y="266833"/>
              <a:ext cx="3831047" cy="344932"/>
            </a:xfrm>
            <a:prstGeom prst="rect">
              <a:avLst/>
            </a:prstGeom>
            <a:solidFill>
              <a:srgbClr val="FFFFFF"/>
            </a:solidFill>
            <a:ln w="12700" cap="flat">
              <a:solidFill>
                <a:srgbClr val="000000"/>
              </a:solidFill>
              <a:prstDash val="solid"/>
              <a:round/>
            </a:ln>
            <a:effectLst/>
          </p:spPr>
          <p:txBody>
            <a:bodyPr wrap="square" lIns="65023" tIns="65023" rIns="65023" bIns="65023" numCol="1" anchor="t">
              <a:noAutofit/>
            </a:bodyPr>
            <a:lstStyle/>
            <a:p>
              <a:pPr lvl="0" algn="l" defTabSz="914400">
                <a:defRPr sz="2400">
                  <a:latin typeface="Arial"/>
                  <a:ea typeface="Arial"/>
                  <a:cs typeface="Arial"/>
                  <a:sym typeface="Arial"/>
                </a:defRPr>
              </a:pPr>
            </a:p>
          </p:txBody>
        </p:sp>
        <p:sp>
          <p:nvSpPr>
            <p:cNvPr id="492" name="Shape 492"/>
            <p:cNvSpPr/>
            <p:nvPr/>
          </p:nvSpPr>
          <p:spPr>
            <a:xfrm>
              <a:off x="5996053" y="381810"/>
              <a:ext cx="530681"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93" name="Shape 493"/>
            <p:cNvSpPr/>
            <p:nvPr/>
          </p:nvSpPr>
          <p:spPr>
            <a:xfrm>
              <a:off x="6596504" y="308051"/>
              <a:ext cx="134635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White Bread</a:t>
              </a:r>
            </a:p>
          </p:txBody>
        </p:sp>
        <p:sp>
          <p:nvSpPr>
            <p:cNvPr id="494" name="Shape 494"/>
            <p:cNvSpPr/>
            <p:nvPr/>
          </p:nvSpPr>
          <p:spPr>
            <a:xfrm>
              <a:off x="8017289" y="381810"/>
              <a:ext cx="95143"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95" name="Shape 495"/>
            <p:cNvSpPr/>
            <p:nvPr/>
          </p:nvSpPr>
          <p:spPr>
            <a:xfrm>
              <a:off x="8304829" y="381810"/>
              <a:ext cx="97257" cy="2170"/>
            </a:xfrm>
            <a:prstGeom prst="line">
              <a:avLst/>
            </a:prstGeom>
            <a:noFill/>
            <a:ln w="50800" cap="flat">
              <a:solidFill>
                <a:srgbClr val="DD0806"/>
              </a:solidFill>
              <a:prstDash val="solid"/>
              <a:roun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sp>
          <p:nvSpPr>
            <p:cNvPr id="496" name="Shape 496"/>
            <p:cNvSpPr/>
            <p:nvPr/>
          </p:nvSpPr>
          <p:spPr>
            <a:xfrm>
              <a:off x="8617740" y="308051"/>
              <a:ext cx="10541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914400">
                <a:defRPr b="1" sz="1800">
                  <a:latin typeface="Helvetica"/>
                  <a:ea typeface="Helvetica"/>
                  <a:cs typeface="Helvetica"/>
                  <a:sym typeface="Helvetica"/>
                </a:defRPr>
              </a:lvl1pPr>
            </a:lstStyle>
            <a:p>
              <a:pPr lvl="0">
                <a:defRPr b="0"/>
              </a:pPr>
              <a:r>
                <a:rPr b="1"/>
                <a:t>Spaghetti</a:t>
              </a:r>
            </a:p>
          </p:txBody>
        </p:sp>
      </p:grpSp>
      <p:sp>
        <p:nvSpPr>
          <p:cNvPr id="498" name="Shape 498"/>
          <p:cNvSpPr/>
          <p:nvPr/>
        </p:nvSpPr>
        <p:spPr>
          <a:xfrm>
            <a:off x="4985173" y="6935893"/>
            <a:ext cx="3251201"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spcBef>
                <a:spcPts val="1000"/>
              </a:spcBef>
              <a:defRPr b="1" sz="2400">
                <a:latin typeface="Arial"/>
                <a:ea typeface="Arial"/>
                <a:cs typeface="Arial"/>
                <a:sym typeface="Arial"/>
              </a:defRPr>
            </a:lvl1pPr>
          </a:lstStyle>
          <a:p>
            <a:pPr lvl="0">
              <a:defRPr b="0" sz="1800"/>
            </a:pPr>
            <a:r>
              <a:rPr b="1" sz="2400"/>
              <a:t>Time, minutes</a:t>
            </a:r>
          </a:p>
        </p:txBody>
      </p:sp>
      <p:sp>
        <p:nvSpPr>
          <p:cNvPr id="499" name="Shape 499"/>
          <p:cNvSpPr/>
          <p:nvPr/>
        </p:nvSpPr>
        <p:spPr>
          <a:xfrm>
            <a:off x="108373" y="2709333"/>
            <a:ext cx="1625601" cy="993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800">
                <a:solidFill>
                  <a:srgbClr val="FFFF00"/>
                </a:solidFill>
                <a:latin typeface="Helvetica"/>
                <a:ea typeface="Helvetica"/>
                <a:cs typeface="Helvetica"/>
                <a:sym typeface="Helvetica"/>
              </a:defRPr>
            </a:lvl1pPr>
          </a:lstStyle>
          <a:p>
            <a:pPr lvl="0">
              <a:defRPr b="0" sz="1800">
                <a:solidFill>
                  <a:srgbClr val="000000"/>
                </a:solidFill>
              </a:defRPr>
            </a:pPr>
            <a:r>
              <a:rPr b="1" sz="2800">
                <a:solidFill>
                  <a:srgbClr val="FFFF00"/>
                </a:solidFill>
              </a:rPr>
              <a:t>∆ Glic., mg/dL</a:t>
            </a:r>
          </a:p>
        </p:txBody>
      </p:sp>
      <p:sp>
        <p:nvSpPr>
          <p:cNvPr id="500" name="Shape 500"/>
          <p:cNvSpPr/>
          <p:nvPr/>
        </p:nvSpPr>
        <p:spPr>
          <a:xfrm>
            <a:off x="6827520" y="2275839"/>
            <a:ext cx="4551681" cy="541868"/>
          </a:xfrm>
          <a:prstGeom prst="rect">
            <a:avLst/>
          </a:prstGeom>
          <a:solidFill>
            <a:srgbClr val="FFFFFF"/>
          </a:solidFill>
          <a:ln w="12700">
            <a:miter lim="400000"/>
          </a:ln>
        </p:spPr>
        <p:txBody>
          <a:bodyPr lIns="65023" tIns="65023" rIns="65023" bIns="65023" anchor="ctr"/>
          <a:lstStyle/>
          <a:p>
            <a:pPr lvl="0" algn="l" defTabSz="914400">
              <a:defRPr sz="2400">
                <a:latin typeface="Arial"/>
                <a:ea typeface="Arial"/>
                <a:cs typeface="Arial"/>
                <a:sym typeface="Arial"/>
              </a:defRPr>
            </a:pPr>
          </a:p>
        </p:txBody>
      </p:sp>
      <p:sp>
        <p:nvSpPr>
          <p:cNvPr id="501" name="Shape 501"/>
          <p:cNvSpPr/>
          <p:nvPr/>
        </p:nvSpPr>
        <p:spPr>
          <a:xfrm>
            <a:off x="2199075" y="2806417"/>
            <a:ext cx="1593992" cy="866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spcBef>
                <a:spcPts val="1000"/>
              </a:spcBef>
              <a:defRPr b="1" sz="2400">
                <a:latin typeface="Tahoma"/>
                <a:ea typeface="Tahoma"/>
                <a:cs typeface="Tahoma"/>
                <a:sym typeface="Tahoma"/>
              </a:defRPr>
            </a:lvl1pPr>
          </a:lstStyle>
          <a:p>
            <a:pPr lvl="0">
              <a:defRPr b="0" sz="1800"/>
            </a:pPr>
            <a:r>
              <a:rPr b="1" sz="2400"/>
              <a:t>White Bread</a:t>
            </a:r>
          </a:p>
        </p:txBody>
      </p:sp>
      <p:sp>
        <p:nvSpPr>
          <p:cNvPr id="502" name="Shape 502"/>
          <p:cNvSpPr/>
          <p:nvPr/>
        </p:nvSpPr>
        <p:spPr>
          <a:xfrm>
            <a:off x="3467946" y="3467946"/>
            <a:ext cx="541868" cy="325121"/>
          </a:xfrm>
          <a:prstGeom prst="line">
            <a:avLst/>
          </a:prstGeom>
          <a:ln w="38100">
            <a:solidFill/>
            <a:round/>
            <a:tailEnd type="triangle"/>
          </a:ln>
        </p:spPr>
        <p:txBody>
          <a:bodyPr lIns="65023" tIns="65023" rIns="65023" bIns="65023"/>
          <a:lstStyle/>
          <a:p>
            <a:pPr lvl="0" algn="l" defTabSz="457200">
              <a:defRPr sz="1600">
                <a:latin typeface="Helvetica"/>
                <a:ea typeface="Helvetica"/>
                <a:cs typeface="Helvetica"/>
                <a:sym typeface="Helvetica"/>
              </a:defRPr>
            </a:pPr>
          </a:p>
        </p:txBody>
      </p:sp>
      <p:sp>
        <p:nvSpPr>
          <p:cNvPr id="503" name="Shape 503"/>
          <p:cNvSpPr/>
          <p:nvPr/>
        </p:nvSpPr>
        <p:spPr>
          <a:xfrm>
            <a:off x="8918222" y="3890151"/>
            <a:ext cx="2135859"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spcBef>
                <a:spcPts val="1000"/>
              </a:spcBef>
              <a:defRPr b="1" sz="2400">
                <a:latin typeface="Tahoma"/>
                <a:ea typeface="Tahoma"/>
                <a:cs typeface="Tahoma"/>
                <a:sym typeface="Tahoma"/>
              </a:defRPr>
            </a:lvl1pPr>
          </a:lstStyle>
          <a:p>
            <a:pPr lvl="0">
              <a:defRPr b="0" sz="1800"/>
            </a:pPr>
            <a:r>
              <a:rPr b="1" sz="2400"/>
              <a:t>Spaghetti</a:t>
            </a:r>
          </a:p>
        </p:txBody>
      </p:sp>
      <p:sp>
        <p:nvSpPr>
          <p:cNvPr id="504" name="Shape 504"/>
          <p:cNvSpPr/>
          <p:nvPr/>
        </p:nvSpPr>
        <p:spPr>
          <a:xfrm flipH="1">
            <a:off x="9536853" y="4551679"/>
            <a:ext cx="216747" cy="758615"/>
          </a:xfrm>
          <a:prstGeom prst="line">
            <a:avLst/>
          </a:prstGeom>
          <a:ln w="38100">
            <a:solidFill/>
            <a:round/>
            <a:tailEnd type="triangle"/>
          </a:ln>
        </p:spPr>
        <p:txBody>
          <a:bodyPr lIns="65023" tIns="65023" rIns="65023" bIns="65023"/>
          <a:lstStyle/>
          <a:p>
            <a:pPr lvl="0" algn="l" defTabSz="457200">
              <a:defRPr sz="1600">
                <a:latin typeface="Helvetica"/>
                <a:ea typeface="Helvetica"/>
                <a:cs typeface="Helvetica"/>
                <a:sym typeface="Helvetica"/>
              </a:defRPr>
            </a:pP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nvSpPr>
        <p:spPr>
          <a:xfrm>
            <a:off x="-1" y="108373"/>
            <a:ext cx="12571308" cy="138176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spcBef>
                <a:spcPts val="1900"/>
              </a:spcBef>
              <a:defRPr sz="4400">
                <a:solidFill>
                  <a:srgbClr val="FF9933"/>
                </a:solidFill>
                <a:latin typeface="Arial"/>
                <a:ea typeface="Arial"/>
                <a:cs typeface="Arial"/>
                <a:sym typeface="Arial"/>
              </a:defRPr>
            </a:lvl1pPr>
          </a:lstStyle>
          <a:p>
            <a:pPr lvl="0">
              <a:defRPr sz="1800">
                <a:solidFill>
                  <a:srgbClr val="000000"/>
                </a:solidFill>
              </a:defRPr>
            </a:pPr>
            <a:r>
              <a:rPr sz="4400">
                <a:solidFill>
                  <a:srgbClr val="FF9933"/>
                </a:solidFill>
              </a:rPr>
              <a:t>Indice Glicemico (IG), relativo al Pane Bianco, di alcuni alimenti </a:t>
            </a:r>
          </a:p>
        </p:txBody>
      </p:sp>
      <p:sp>
        <p:nvSpPr>
          <p:cNvPr id="507" name="Shape 507"/>
          <p:cNvSpPr/>
          <p:nvPr/>
        </p:nvSpPr>
        <p:spPr>
          <a:xfrm>
            <a:off x="690879" y="1625599"/>
            <a:ext cx="2993815" cy="5248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spcBef>
                <a:spcPts val="1200"/>
              </a:spcBef>
              <a:defRPr b="1" sz="2800">
                <a:solidFill>
                  <a:srgbClr val="FFFFFF"/>
                </a:solidFill>
                <a:latin typeface="Arial"/>
                <a:ea typeface="Arial"/>
                <a:cs typeface="Arial"/>
                <a:sym typeface="Arial"/>
              </a:defRPr>
            </a:lvl1pPr>
          </a:lstStyle>
          <a:p>
            <a:pPr lvl="0">
              <a:defRPr b="0" sz="1800">
                <a:solidFill>
                  <a:srgbClr val="000000"/>
                </a:solidFill>
              </a:defRPr>
            </a:pPr>
            <a:r>
              <a:rPr b="1" sz="2800">
                <a:solidFill>
                  <a:srgbClr val="FFFFFF"/>
                </a:solidFill>
              </a:rPr>
              <a:t>Cibo</a:t>
            </a:r>
          </a:p>
        </p:txBody>
      </p:sp>
      <p:sp>
        <p:nvSpPr>
          <p:cNvPr id="508" name="Shape 508"/>
          <p:cNvSpPr/>
          <p:nvPr/>
        </p:nvSpPr>
        <p:spPr>
          <a:xfrm>
            <a:off x="8453120" y="1625599"/>
            <a:ext cx="3901441" cy="5248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spcBef>
                <a:spcPts val="1200"/>
              </a:spcBef>
              <a:defRPr b="1" sz="2800">
                <a:solidFill>
                  <a:srgbClr val="FFFFFF"/>
                </a:solidFill>
                <a:latin typeface="Arial"/>
                <a:ea typeface="Arial"/>
                <a:cs typeface="Arial"/>
                <a:sym typeface="Arial"/>
              </a:defRPr>
            </a:lvl1pPr>
          </a:lstStyle>
          <a:p>
            <a:pPr lvl="0">
              <a:defRPr b="0" sz="1800">
                <a:solidFill>
                  <a:srgbClr val="000000"/>
                </a:solidFill>
              </a:defRPr>
            </a:pPr>
            <a:r>
              <a:rPr b="1" sz="2800">
                <a:solidFill>
                  <a:srgbClr val="FFFFFF"/>
                </a:solidFill>
              </a:rPr>
              <a:t>Indice glicemico (%)</a:t>
            </a:r>
          </a:p>
        </p:txBody>
      </p:sp>
      <p:sp>
        <p:nvSpPr>
          <p:cNvPr id="509" name="Shape 509"/>
          <p:cNvSpPr/>
          <p:nvPr/>
        </p:nvSpPr>
        <p:spPr>
          <a:xfrm>
            <a:off x="650239" y="3251199"/>
            <a:ext cx="11812695" cy="540161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defRPr sz="1800"/>
            </a:pPr>
            <a:r>
              <a:rPr b="1" sz="2800">
                <a:solidFill>
                  <a:srgbClr val="FFFFFF"/>
                </a:solidFill>
                <a:latin typeface="Arial"/>
                <a:ea typeface="Arial"/>
                <a:cs typeface="Arial"/>
                <a:sym typeface="Arial"/>
              </a:rPr>
              <a:t>Pomodori						13</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Ciliegie							 32</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Fagioli						           40-60</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Mele							 52</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Pasta (spaghetti)					  52</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Pasta (maccheroni)					  68</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Pizza							  86</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Saccarosio						 92</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Polenta						106</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Cornflakes					       100-120</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Miele						              120</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Patate bollite					             120</a:t>
            </a:r>
            <a:endParaRPr b="1" sz="2800">
              <a:solidFill>
                <a:srgbClr val="FFFFFF"/>
              </a:solidFill>
              <a:latin typeface="Arial"/>
              <a:ea typeface="Arial"/>
              <a:cs typeface="Arial"/>
              <a:sym typeface="Arial"/>
            </a:endParaRPr>
          </a:p>
          <a:p>
            <a:pPr lvl="0" algn="l" defTabSz="914400">
              <a:defRPr sz="1800"/>
            </a:pPr>
            <a:r>
              <a:rPr b="1" sz="2800">
                <a:solidFill>
                  <a:srgbClr val="FFFFFF"/>
                </a:solidFill>
                <a:latin typeface="Arial"/>
                <a:ea typeface="Arial"/>
                <a:cs typeface="Arial"/>
                <a:sym typeface="Arial"/>
              </a:rPr>
              <a:t>Glucosio						138</a:t>
            </a:r>
          </a:p>
        </p:txBody>
      </p:sp>
      <p:sp>
        <p:nvSpPr>
          <p:cNvPr id="510" name="Shape 510"/>
          <p:cNvSpPr/>
          <p:nvPr/>
        </p:nvSpPr>
        <p:spPr>
          <a:xfrm>
            <a:off x="758613" y="2492586"/>
            <a:ext cx="12246188" cy="51294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spcBef>
                <a:spcPts val="1100"/>
              </a:spcBef>
              <a:defRPr b="1" sz="2600">
                <a:solidFill>
                  <a:srgbClr val="FFFFFF"/>
                </a:solidFill>
                <a:latin typeface="Arial"/>
                <a:ea typeface="Arial"/>
                <a:cs typeface="Arial"/>
                <a:sym typeface="Arial"/>
              </a:defRPr>
            </a:lvl1pPr>
          </a:lstStyle>
          <a:p>
            <a:pPr lvl="0">
              <a:defRPr b="0" sz="1800">
                <a:solidFill>
                  <a:srgbClr val="000000"/>
                </a:solidFill>
              </a:defRPr>
            </a:pPr>
            <a:r>
              <a:rPr b="1" sz="2600">
                <a:solidFill>
                  <a:srgbClr val="FFFFFF"/>
                </a:solidFill>
              </a:rPr>
              <a:t>Pane bianco					 	 100</a:t>
            </a:r>
          </a:p>
        </p:txBody>
      </p:sp>
      <p:sp>
        <p:nvSpPr>
          <p:cNvPr id="511" name="Shape 511"/>
          <p:cNvSpPr/>
          <p:nvPr/>
        </p:nvSpPr>
        <p:spPr>
          <a:xfrm>
            <a:off x="541866" y="2384213"/>
            <a:ext cx="12029441" cy="650241"/>
          </a:xfrm>
          <a:prstGeom prst="rect">
            <a:avLst/>
          </a:prstGeom>
          <a:ln w="12700">
            <a:solidFill>
              <a:srgbClr val="FF3300"/>
            </a:solidFill>
            <a:round/>
          </a:ln>
        </p:spPr>
        <p:txBody>
          <a:bodyPr lIns="65023" tIns="65023" rIns="65023" bIns="65023" anchor="ctr"/>
          <a:lstStyle/>
          <a:p>
            <a:pPr lvl="0" defTabSz="914400">
              <a:defRPr sz="3400">
                <a:latin typeface="Times New Roman"/>
                <a:ea typeface="Times New Roman"/>
                <a:cs typeface="Times New Roman"/>
                <a:sym typeface="Times New Roman"/>
              </a:defRPr>
            </a:pP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3" name="image22.png"/>
          <p:cNvPicPr/>
          <p:nvPr/>
        </p:nvPicPr>
        <p:blipFill>
          <a:blip r:embed="rId2">
            <a:extLst/>
          </a:blip>
          <a:stretch>
            <a:fillRect/>
          </a:stretch>
        </p:blipFill>
        <p:spPr>
          <a:xfrm>
            <a:off x="-1" y="711169"/>
            <a:ext cx="12875424" cy="8172877"/>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515" name="image23.png"/>
          <p:cNvPicPr/>
          <p:nvPr/>
        </p:nvPicPr>
        <p:blipFill>
          <a:blip r:embed="rId2">
            <a:extLst/>
          </a:blip>
          <a:stretch>
            <a:fillRect/>
          </a:stretch>
        </p:blipFill>
        <p:spPr>
          <a:xfrm>
            <a:off x="92127" y="-1"/>
            <a:ext cx="12820545" cy="9753601"/>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7" name="image24.png"/>
          <p:cNvPicPr/>
          <p:nvPr/>
        </p:nvPicPr>
        <p:blipFill>
          <a:blip r:embed="rId2">
            <a:extLst/>
          </a:blip>
          <a:stretch>
            <a:fillRect/>
          </a:stretch>
        </p:blipFill>
        <p:spPr>
          <a:xfrm>
            <a:off x="-46" y="1422377"/>
            <a:ext cx="13120610" cy="8432858"/>
          </a:xfrm>
          <a:prstGeom prst="rect">
            <a:avLst/>
          </a:prstGeom>
          <a:ln w="12700">
            <a:miter lim="400000"/>
          </a:ln>
        </p:spPr>
      </p:pic>
      <p:sp>
        <p:nvSpPr>
          <p:cNvPr id="518" name="Shape 518"/>
          <p:cNvSpPr/>
          <p:nvPr/>
        </p:nvSpPr>
        <p:spPr>
          <a:xfrm>
            <a:off x="1681650" y="304767"/>
            <a:ext cx="9850833" cy="120337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b="1" sz="7600">
                <a:solidFill>
                  <a:srgbClr val="632523"/>
                </a:solidFill>
                <a:effectLst>
                  <a:outerShdw sx="100000" sy="100000" kx="0" ky="0" algn="b" rotWithShape="0" blurRad="50800" dist="39000" dir="5460000">
                    <a:srgbClr val="000000">
                      <a:alpha val="38000"/>
                    </a:srgbClr>
                  </a:outerShdw>
                </a:effectLst>
                <a:latin typeface="Arial"/>
                <a:ea typeface="Arial"/>
                <a:cs typeface="Arial"/>
                <a:sym typeface="Arial"/>
              </a:defRPr>
            </a:lvl1pPr>
          </a:lstStyle>
          <a:p>
            <a:pPr lvl="0">
              <a:defRPr b="0" sz="1800">
                <a:solidFill>
                  <a:srgbClr val="000000"/>
                </a:solidFill>
                <a:effectLst/>
              </a:defRPr>
            </a:pPr>
            <a:r>
              <a:rPr b="1" sz="7600">
                <a:solidFill>
                  <a:srgbClr val="632523"/>
                </a:solidFill>
                <a:effectLst>
                  <a:outerShdw sx="100000" sy="100000" kx="0" ky="0" algn="b" rotWithShape="0" blurRad="50800" dist="39000" dir="5460000">
                    <a:srgbClr val="000000">
                      <a:alpha val="38000"/>
                    </a:srgbClr>
                  </a:outerShdw>
                </a:effectLst>
              </a:rPr>
              <a:t>La situazione italiana</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nvSpPr>
        <p:spPr>
          <a:xfrm>
            <a:off x="711159" y="2250440"/>
            <a:ext cx="11379281" cy="6619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defRPr sz="1800"/>
            </a:pPr>
            <a:r>
              <a:rPr b="1" sz="3800">
                <a:solidFill>
                  <a:srgbClr val="002060"/>
                </a:solidFill>
                <a:latin typeface="Comic Sans MS"/>
                <a:ea typeface="Comic Sans MS"/>
                <a:cs typeface="Comic Sans MS"/>
                <a:sym typeface="Comic Sans MS"/>
              </a:rPr>
              <a:t> </a:t>
            </a:r>
            <a:endParaRPr sz="3800">
              <a:latin typeface="Arial"/>
              <a:ea typeface="Arial"/>
              <a:cs typeface="Arial"/>
              <a:sym typeface="Arial"/>
            </a:endParaRPr>
          </a:p>
          <a:p>
            <a:pPr lvl="0" algn="l" defTabSz="914400">
              <a:buClr>
                <a:srgbClr val="002060"/>
              </a:buClr>
              <a:buSzPct val="100000"/>
              <a:buFont typeface="Wingdings"/>
              <a:buChar char="✓"/>
              <a:defRPr sz="1800"/>
            </a:pPr>
            <a:r>
              <a:rPr b="1" sz="3800">
                <a:solidFill>
                  <a:srgbClr val="002060"/>
                </a:solidFill>
                <a:latin typeface="Comic Sans MS"/>
                <a:ea typeface="Comic Sans MS"/>
                <a:cs typeface="Comic Sans MS"/>
                <a:sym typeface="Comic Sans MS"/>
              </a:rPr>
              <a:t>  di malattie polmonari </a:t>
            </a:r>
            <a:endParaRPr sz="3800">
              <a:latin typeface="Arial"/>
              <a:ea typeface="Arial"/>
              <a:cs typeface="Arial"/>
              <a:sym typeface="Arial"/>
            </a:endParaRPr>
          </a:p>
          <a:p>
            <a:pPr lvl="0" algn="l" defTabSz="914400">
              <a:buClr>
                <a:srgbClr val="002060"/>
              </a:buClr>
              <a:buSzPct val="100000"/>
              <a:buFont typeface="Wingdings"/>
              <a:buChar char="✓"/>
              <a:defRPr sz="1800"/>
            </a:pPr>
            <a:r>
              <a:rPr b="1" sz="3800">
                <a:solidFill>
                  <a:srgbClr val="002060"/>
                </a:solidFill>
                <a:latin typeface="Comic Sans MS"/>
                <a:ea typeface="Comic Sans MS"/>
                <a:cs typeface="Comic Sans MS"/>
                <a:sym typeface="Comic Sans MS"/>
              </a:rPr>
              <a:t>  di malattie gastrointestinali, </a:t>
            </a:r>
            <a:endParaRPr sz="3800">
              <a:latin typeface="Arial"/>
              <a:ea typeface="Arial"/>
              <a:cs typeface="Arial"/>
              <a:sym typeface="Arial"/>
            </a:endParaRPr>
          </a:p>
          <a:p>
            <a:pPr lvl="0" algn="l" defTabSz="914400">
              <a:buClr>
                <a:srgbClr val="002060"/>
              </a:buClr>
              <a:buSzPct val="100000"/>
              <a:buFont typeface="Wingdings"/>
              <a:buChar char="✓"/>
              <a:defRPr sz="1800"/>
            </a:pPr>
            <a:r>
              <a:rPr b="1" sz="3800">
                <a:solidFill>
                  <a:srgbClr val="002060"/>
                </a:solidFill>
                <a:latin typeface="Comic Sans MS"/>
                <a:ea typeface="Comic Sans MS"/>
                <a:cs typeface="Comic Sans MS"/>
                <a:sym typeface="Comic Sans MS"/>
              </a:rPr>
              <a:t>  di malattie cutanee e osteo-articolari, </a:t>
            </a:r>
            <a:endParaRPr sz="3800">
              <a:latin typeface="Arial"/>
              <a:ea typeface="Arial"/>
              <a:cs typeface="Arial"/>
              <a:sym typeface="Arial"/>
            </a:endParaRPr>
          </a:p>
          <a:p>
            <a:pPr lvl="0" algn="l" defTabSz="914400">
              <a:buClr>
                <a:srgbClr val="002060"/>
              </a:buClr>
              <a:buSzPct val="100000"/>
              <a:buFont typeface="Wingdings"/>
              <a:buChar char="✓"/>
              <a:defRPr sz="1800"/>
            </a:pPr>
            <a:r>
              <a:rPr b="1" sz="3800">
                <a:solidFill>
                  <a:srgbClr val="002060"/>
                </a:solidFill>
                <a:latin typeface="Comic Sans MS"/>
                <a:ea typeface="Comic Sans MS"/>
                <a:cs typeface="Comic Sans MS"/>
                <a:sym typeface="Comic Sans MS"/>
              </a:rPr>
              <a:t>  di malattie ematologiche </a:t>
            </a:r>
            <a:endParaRPr sz="3800">
              <a:latin typeface="Arial"/>
              <a:ea typeface="Arial"/>
              <a:cs typeface="Arial"/>
              <a:sym typeface="Arial"/>
            </a:endParaRPr>
          </a:p>
          <a:p>
            <a:pPr lvl="0" algn="l" defTabSz="914400">
              <a:buClr>
                <a:srgbClr val="002060"/>
              </a:buClr>
              <a:buSzPct val="100000"/>
              <a:buFont typeface="Wingdings"/>
              <a:buChar char="✓"/>
              <a:defRPr sz="1800"/>
            </a:pPr>
            <a:r>
              <a:rPr b="1" sz="3800">
                <a:solidFill>
                  <a:srgbClr val="002060"/>
                </a:solidFill>
                <a:latin typeface="Comic Sans MS"/>
                <a:ea typeface="Comic Sans MS"/>
                <a:cs typeface="Comic Sans MS"/>
                <a:sym typeface="Comic Sans MS"/>
              </a:rPr>
              <a:t>  di malattie immunologiche </a:t>
            </a:r>
            <a:endParaRPr sz="3800">
              <a:latin typeface="Arial"/>
              <a:ea typeface="Arial"/>
              <a:cs typeface="Arial"/>
              <a:sym typeface="Arial"/>
            </a:endParaRPr>
          </a:p>
          <a:p>
            <a:pPr lvl="0" algn="l" defTabSz="914400">
              <a:defRPr sz="1800"/>
            </a:pPr>
            <a:endParaRPr b="1" sz="3800">
              <a:solidFill>
                <a:srgbClr val="002060"/>
              </a:solidFill>
              <a:latin typeface="Comic Sans MS"/>
              <a:ea typeface="Comic Sans MS"/>
              <a:cs typeface="Comic Sans MS"/>
              <a:sym typeface="Comic Sans MS"/>
            </a:endParaRPr>
          </a:p>
          <a:p>
            <a:pPr lvl="0" algn="l" defTabSz="914400">
              <a:buClr>
                <a:srgbClr val="FF0000"/>
              </a:buClr>
              <a:buSzPct val="100000"/>
              <a:buFont typeface="Wingdings"/>
              <a:buChar char="✓"/>
              <a:defRPr sz="1800"/>
            </a:pPr>
            <a:r>
              <a:rPr b="1" sz="5000">
                <a:solidFill>
                  <a:srgbClr val="FF0000"/>
                </a:solidFill>
                <a:latin typeface="Comic Sans MS"/>
                <a:ea typeface="Comic Sans MS"/>
                <a:cs typeface="Comic Sans MS"/>
                <a:sym typeface="Comic Sans MS"/>
              </a:rPr>
              <a:t>raddoppia il rischio di sviluppare</a:t>
            </a:r>
            <a:endParaRPr sz="5000">
              <a:latin typeface="Arial"/>
              <a:ea typeface="Arial"/>
              <a:cs typeface="Arial"/>
              <a:sym typeface="Arial"/>
            </a:endParaRPr>
          </a:p>
          <a:p>
            <a:pPr lvl="0" algn="l" defTabSz="914400">
              <a:defRPr sz="1800"/>
            </a:pPr>
            <a:r>
              <a:rPr b="1" sz="5000">
                <a:solidFill>
                  <a:srgbClr val="FF0000"/>
                </a:solidFill>
                <a:latin typeface="Comic Sans MS"/>
                <a:ea typeface="Comic Sans MS"/>
                <a:cs typeface="Comic Sans MS"/>
                <a:sym typeface="Comic Sans MS"/>
              </a:rPr>
              <a:t>  praticamente tutti i tumori</a:t>
            </a:r>
            <a:r>
              <a:rPr b="1" sz="3800">
                <a:solidFill>
                  <a:srgbClr val="002060"/>
                </a:solidFill>
                <a:latin typeface="Comic Sans MS"/>
                <a:ea typeface="Comic Sans MS"/>
                <a:cs typeface="Comic Sans MS"/>
                <a:sym typeface="Comic Sans MS"/>
              </a:rPr>
              <a:t>.</a:t>
            </a:r>
          </a:p>
        </p:txBody>
      </p:sp>
      <p:sp>
        <p:nvSpPr>
          <p:cNvPr id="521" name="Shape 521"/>
          <p:cNvSpPr/>
          <p:nvPr/>
        </p:nvSpPr>
        <p:spPr>
          <a:xfrm>
            <a:off x="914360" y="873265"/>
            <a:ext cx="9891363" cy="9047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4400">
                <a:solidFill>
                  <a:srgbClr val="002060"/>
                </a:solidFill>
                <a:latin typeface="Comic Sans MS"/>
                <a:ea typeface="Comic Sans MS"/>
                <a:cs typeface="Comic Sans MS"/>
                <a:sym typeface="Comic Sans MS"/>
              </a:defRPr>
            </a:lvl1pPr>
          </a:lstStyle>
          <a:p>
            <a:pPr lvl="0">
              <a:defRPr b="0" sz="1800">
                <a:solidFill>
                  <a:srgbClr val="000000"/>
                </a:solidFill>
              </a:defRPr>
            </a:pPr>
            <a:r>
              <a:rPr b="1" sz="4400">
                <a:solidFill>
                  <a:srgbClr val="002060"/>
                </a:solidFill>
              </a:rPr>
              <a:t>il diabete aumenta il rischio:</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nvSpPr>
        <p:spPr>
          <a:xfrm>
            <a:off x="609558" y="608359"/>
            <a:ext cx="11887283" cy="6861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defRPr sz="1800"/>
            </a:pPr>
            <a:r>
              <a:rPr b="1" sz="4400">
                <a:solidFill>
                  <a:srgbClr val="002060"/>
                </a:solidFill>
                <a:latin typeface="Helvetica"/>
                <a:ea typeface="Helvetica"/>
                <a:cs typeface="Helvetica"/>
                <a:sym typeface="Helvetica"/>
              </a:rPr>
              <a:t>A livello mondiale, nel 2002 il </a:t>
            </a:r>
            <a:r>
              <a:rPr b="1" sz="4400">
                <a:solidFill>
                  <a:srgbClr val="FF0000"/>
                </a:solidFill>
                <a:effectLst>
                  <a:outerShdw sx="100000" sy="100000" kx="0" ky="0" algn="b" rotWithShape="0" blurRad="38100" dist="38100" dir="2700000">
                    <a:srgbClr val="000000">
                      <a:alpha val="43137"/>
                    </a:srgbClr>
                  </a:outerShdw>
                </a:effectLst>
                <a:latin typeface="Helvetica"/>
                <a:ea typeface="Helvetica"/>
                <a:cs typeface="Helvetica"/>
                <a:sym typeface="Helvetica"/>
              </a:rPr>
              <a:t>59%</a:t>
            </a:r>
            <a:r>
              <a:rPr b="1" sz="4400">
                <a:solidFill>
                  <a:srgbClr val="002060"/>
                </a:solidFill>
                <a:latin typeface="Helvetica"/>
                <a:ea typeface="Helvetica"/>
                <a:cs typeface="Helvetica"/>
                <a:sym typeface="Helvetica"/>
              </a:rPr>
              <a:t> della mortalità era attribuibile alle malattie non comunicabili, </a:t>
            </a:r>
            <a:endParaRPr sz="2400">
              <a:latin typeface="Helvetica"/>
              <a:ea typeface="Helvetica"/>
              <a:cs typeface="Helvetica"/>
              <a:sym typeface="Helvetica"/>
            </a:endParaRPr>
          </a:p>
          <a:p>
            <a:pPr lvl="0" algn="l" defTabSz="914400">
              <a:defRPr sz="1800"/>
            </a:pPr>
            <a:r>
              <a:rPr b="1" sz="4400">
                <a:solidFill>
                  <a:srgbClr val="002060"/>
                </a:solidFill>
                <a:latin typeface="Helvetica"/>
                <a:ea typeface="Helvetica"/>
                <a:cs typeface="Helvetica"/>
                <a:sym typeface="Helvetica"/>
              </a:rPr>
              <a:t>mentre nel 2030 si stima che il </a:t>
            </a:r>
            <a:r>
              <a:rPr b="1" sz="4400">
                <a:solidFill>
                  <a:srgbClr val="FF0000"/>
                </a:solidFill>
                <a:effectLst>
                  <a:outerShdw sx="100000" sy="100000" kx="0" ky="0" algn="b" rotWithShape="0" blurRad="38100" dist="38100" dir="2700000">
                    <a:srgbClr val="000000">
                      <a:alpha val="43137"/>
                    </a:srgbClr>
                  </a:outerShdw>
                </a:effectLst>
                <a:latin typeface="Helvetica"/>
                <a:ea typeface="Helvetica"/>
                <a:cs typeface="Helvetica"/>
                <a:sym typeface="Helvetica"/>
              </a:rPr>
              <a:t>69%</a:t>
            </a:r>
            <a:r>
              <a:rPr b="1" sz="4400">
                <a:solidFill>
                  <a:srgbClr val="002060"/>
                </a:solidFill>
                <a:latin typeface="Helvetica"/>
                <a:ea typeface="Helvetica"/>
                <a:cs typeface="Helvetica"/>
                <a:sym typeface="Helvetica"/>
              </a:rPr>
              <a:t> dei decessi sarà legato alle patologie croniche.</a:t>
            </a:r>
            <a:endParaRPr sz="2400">
              <a:latin typeface="Helvetica"/>
              <a:ea typeface="Helvetica"/>
              <a:cs typeface="Helvetica"/>
              <a:sym typeface="Helvetica"/>
            </a:endParaRPr>
          </a:p>
          <a:p>
            <a:pPr lvl="0" algn="l" defTabSz="914400">
              <a:defRPr sz="1800"/>
            </a:pPr>
            <a:r>
              <a:rPr b="1" sz="4400">
                <a:solidFill>
                  <a:srgbClr val="002060"/>
                </a:solidFill>
                <a:latin typeface="Helvetica"/>
                <a:ea typeface="Helvetica"/>
                <a:cs typeface="Helvetica"/>
                <a:sym typeface="Helvetica"/>
              </a:rPr>
              <a:t>Tuttavia, </a:t>
            </a:r>
            <a:r>
              <a:rPr b="1" sz="4400">
                <a:solidFill>
                  <a:srgbClr val="FF0000"/>
                </a:solidFill>
                <a:latin typeface="Helvetica"/>
                <a:ea typeface="Helvetica"/>
                <a:cs typeface="Helvetica"/>
                <a:sym typeface="Helvetica"/>
              </a:rPr>
              <a:t>mentre la mortalità per tumori e malattie cardiovascolari</a:t>
            </a:r>
            <a:endParaRPr sz="2400">
              <a:latin typeface="Helvetica"/>
              <a:ea typeface="Helvetica"/>
              <a:cs typeface="Helvetica"/>
              <a:sym typeface="Helvetica"/>
            </a:endParaRPr>
          </a:p>
          <a:p>
            <a:pPr lvl="0" algn="l" defTabSz="914400">
              <a:defRPr sz="1800"/>
            </a:pPr>
            <a:r>
              <a:rPr b="1" sz="4400">
                <a:solidFill>
                  <a:srgbClr val="FF0000"/>
                </a:solidFill>
                <a:latin typeface="Helvetica"/>
                <a:ea typeface="Helvetica"/>
                <a:cs typeface="Helvetica"/>
                <a:sym typeface="Helvetica"/>
              </a:rPr>
              <a:t>è in diminuzione, quella per diabete cresce</a:t>
            </a:r>
            <a:endParaRPr sz="4400">
              <a:latin typeface="Helvetica"/>
              <a:ea typeface="Helvetica"/>
              <a:cs typeface="Helvetica"/>
              <a:sym typeface="Helvetica"/>
            </a:endParaRPr>
          </a:p>
          <a:p>
            <a:pPr lvl="0" algn="l" defTabSz="914400">
              <a:defRPr sz="1800"/>
            </a:pPr>
            <a:r>
              <a:rPr b="1" sz="4400">
                <a:solidFill>
                  <a:srgbClr val="002060"/>
                </a:solidFill>
                <a:latin typeface="Helvetica"/>
                <a:ea typeface="Helvetica"/>
                <a:cs typeface="Helvetica"/>
                <a:sym typeface="Helvetica"/>
              </a:rPr>
              <a:t>dell’1.1% all’anno fra gli uomini e dell’1.3% fra le donne.</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Shape 525"/>
          <p:cNvSpPr/>
          <p:nvPr/>
        </p:nvSpPr>
        <p:spPr>
          <a:xfrm>
            <a:off x="711159" y="1828778"/>
            <a:ext cx="11684083" cy="448306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defRPr sz="1800"/>
            </a:pPr>
            <a:r>
              <a:rPr b="1" sz="3800">
                <a:latin typeface="Arial"/>
                <a:ea typeface="Arial"/>
                <a:cs typeface="Arial"/>
                <a:sym typeface="Arial"/>
              </a:rPr>
              <a:t>7 minuti </a:t>
            </a:r>
            <a:r>
              <a:rPr i="1" sz="3800">
                <a:latin typeface="Arial"/>
                <a:ea typeface="Arial"/>
                <a:cs typeface="Arial"/>
                <a:sym typeface="Arial"/>
              </a:rPr>
              <a:t>una persona con diabete ha un attacco cardiaco,</a:t>
            </a:r>
            <a:endParaRPr sz="2400">
              <a:latin typeface="Arial"/>
              <a:ea typeface="Arial"/>
              <a:cs typeface="Arial"/>
              <a:sym typeface="Arial"/>
            </a:endParaRPr>
          </a:p>
          <a:p>
            <a:pPr lvl="0" algn="l" defTabSz="914400">
              <a:defRPr sz="1800"/>
            </a:pPr>
            <a:r>
              <a:rPr b="1" sz="3800">
                <a:latin typeface="Arial"/>
                <a:ea typeface="Arial"/>
                <a:cs typeface="Arial"/>
                <a:sym typeface="Arial"/>
              </a:rPr>
              <a:t>26 minuti </a:t>
            </a:r>
            <a:r>
              <a:rPr i="1" sz="3800">
                <a:latin typeface="Arial"/>
                <a:ea typeface="Arial"/>
                <a:cs typeface="Arial"/>
                <a:sym typeface="Arial"/>
              </a:rPr>
              <a:t>una persona con diabete sviluppa un’insufficienza renale, </a:t>
            </a:r>
            <a:endParaRPr sz="2400">
              <a:latin typeface="Arial"/>
              <a:ea typeface="Arial"/>
              <a:cs typeface="Arial"/>
              <a:sym typeface="Arial"/>
            </a:endParaRPr>
          </a:p>
          <a:p>
            <a:pPr lvl="0" algn="l" defTabSz="914400">
              <a:defRPr sz="1800"/>
            </a:pPr>
            <a:r>
              <a:rPr b="1" sz="3800">
                <a:latin typeface="Arial"/>
                <a:ea typeface="Arial"/>
                <a:cs typeface="Arial"/>
                <a:sym typeface="Arial"/>
              </a:rPr>
              <a:t>30 minuti </a:t>
            </a:r>
            <a:r>
              <a:rPr i="1" sz="3800">
                <a:latin typeface="Arial"/>
                <a:ea typeface="Arial"/>
                <a:cs typeface="Arial"/>
                <a:sym typeface="Arial"/>
              </a:rPr>
              <a:t>una persona con diabete ha un ictus, </a:t>
            </a:r>
            <a:endParaRPr sz="2400">
              <a:latin typeface="Arial"/>
              <a:ea typeface="Arial"/>
              <a:cs typeface="Arial"/>
              <a:sym typeface="Arial"/>
            </a:endParaRPr>
          </a:p>
          <a:p>
            <a:pPr lvl="0" algn="l" defTabSz="914400">
              <a:defRPr sz="1800"/>
            </a:pPr>
            <a:r>
              <a:rPr b="1" sz="3800">
                <a:latin typeface="Arial"/>
                <a:ea typeface="Arial"/>
                <a:cs typeface="Arial"/>
                <a:sym typeface="Arial"/>
              </a:rPr>
              <a:t>90 minuti </a:t>
            </a:r>
            <a:r>
              <a:rPr i="1" sz="3800">
                <a:latin typeface="Arial"/>
                <a:ea typeface="Arial"/>
                <a:cs typeface="Arial"/>
                <a:sym typeface="Arial"/>
              </a:rPr>
              <a:t>una persona subisce un’amputazione a causa del diabete</a:t>
            </a:r>
            <a:endParaRPr sz="2400">
              <a:latin typeface="Arial"/>
              <a:ea typeface="Arial"/>
              <a:cs typeface="Arial"/>
              <a:sym typeface="Arial"/>
            </a:endParaRPr>
          </a:p>
          <a:p>
            <a:pPr lvl="0" algn="l" defTabSz="914400">
              <a:defRPr sz="1800"/>
            </a:pPr>
            <a:r>
              <a:rPr b="1" sz="3800">
                <a:latin typeface="Arial"/>
                <a:ea typeface="Arial"/>
                <a:cs typeface="Arial"/>
                <a:sym typeface="Arial"/>
              </a:rPr>
              <a:t>3 ore </a:t>
            </a:r>
            <a:r>
              <a:rPr i="1" sz="3800">
                <a:latin typeface="Arial"/>
                <a:ea typeface="Arial"/>
                <a:cs typeface="Arial"/>
                <a:sym typeface="Arial"/>
              </a:rPr>
              <a:t>una persona con diabete entra in dialisi.</a:t>
            </a:r>
          </a:p>
        </p:txBody>
      </p:sp>
      <p:sp>
        <p:nvSpPr>
          <p:cNvPr id="526" name="Shape 526"/>
          <p:cNvSpPr/>
          <p:nvPr/>
        </p:nvSpPr>
        <p:spPr>
          <a:xfrm>
            <a:off x="507957" y="609570"/>
            <a:ext cx="5200326" cy="9809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b="1" sz="5600">
                <a:latin typeface="Helvetica"/>
                <a:ea typeface="Helvetica"/>
                <a:cs typeface="Helvetica"/>
                <a:sym typeface="Helvetica"/>
              </a:defRPr>
            </a:lvl1pPr>
          </a:lstStyle>
          <a:p>
            <a:pPr lvl="0">
              <a:defRPr b="0" sz="1800"/>
            </a:pPr>
            <a:r>
              <a:rPr b="1" sz="5600"/>
              <a:t>in Italia ogni …</a:t>
            </a:r>
          </a:p>
        </p:txBody>
      </p:sp>
      <p:sp>
        <p:nvSpPr>
          <p:cNvPr id="527" name="Shape 527"/>
          <p:cNvSpPr/>
          <p:nvPr/>
        </p:nvSpPr>
        <p:spPr>
          <a:xfrm>
            <a:off x="1320763" y="7620019"/>
            <a:ext cx="10464873" cy="14762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b="1" sz="4400">
                <a:latin typeface="Helvetica"/>
                <a:ea typeface="Helvetica"/>
                <a:cs typeface="Helvetica"/>
                <a:sym typeface="Helvetica"/>
              </a:rPr>
              <a:t>premorienza stimata mediamente in </a:t>
            </a:r>
            <a:endParaRPr sz="4400">
              <a:latin typeface="Helvetica"/>
              <a:ea typeface="Helvetica"/>
              <a:cs typeface="Helvetica"/>
              <a:sym typeface="Helvetica"/>
            </a:endParaRPr>
          </a:p>
          <a:p>
            <a:pPr lvl="0" defTabSz="914400">
              <a:defRPr sz="1800"/>
            </a:pPr>
            <a:r>
              <a:rPr b="1" sz="4400">
                <a:latin typeface="Helvetica"/>
                <a:ea typeface="Helvetica"/>
                <a:cs typeface="Helvetica"/>
                <a:sym typeface="Helvetica"/>
              </a:rPr>
              <a:t>7-8 anni.</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04" name="Shape 104"/>
          <p:cNvSpPr/>
          <p:nvPr/>
        </p:nvSpPr>
        <p:spPr>
          <a:xfrm>
            <a:off x="4287568" y="507969"/>
            <a:ext cx="4755256" cy="1285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b="1" sz="7600">
                <a:effectLst>
                  <a:outerShdw sx="100000" sy="100000" kx="0" ky="0" algn="b" rotWithShape="0" blurRad="50800" dist="39000" dir="5460000">
                    <a:srgbClr val="000000">
                      <a:alpha val="38000"/>
                    </a:srgbClr>
                  </a:outerShdw>
                </a:effectLst>
                <a:latin typeface="Helvetica"/>
                <a:ea typeface="Helvetica"/>
                <a:cs typeface="Helvetica"/>
                <a:sym typeface="Helvetica"/>
              </a:defRPr>
            </a:lvl1pPr>
          </a:lstStyle>
          <a:p>
            <a:pPr lvl="0">
              <a:defRPr b="0" sz="1800">
                <a:effectLst/>
              </a:defRPr>
            </a:pPr>
            <a:r>
              <a:rPr b="1" sz="7600">
                <a:effectLst>
                  <a:outerShdw sx="100000" sy="100000" kx="0" ky="0" algn="b" rotWithShape="0" blurRad="50800" dist="39000" dir="5460000">
                    <a:srgbClr val="000000">
                      <a:alpha val="38000"/>
                    </a:srgbClr>
                  </a:outerShdw>
                </a:effectLst>
              </a:rPr>
              <a:t>Il Diabete:</a:t>
            </a:r>
          </a:p>
        </p:txBody>
      </p:sp>
      <p:sp>
        <p:nvSpPr>
          <p:cNvPr id="105" name="Shape 105"/>
          <p:cNvSpPr/>
          <p:nvPr/>
        </p:nvSpPr>
        <p:spPr>
          <a:xfrm>
            <a:off x="507957" y="2336782"/>
            <a:ext cx="6502402" cy="12349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i="1" sz="2400">
                <a:latin typeface="Helvetica"/>
                <a:ea typeface="Helvetica"/>
                <a:cs typeface="Helvetica"/>
                <a:sym typeface="Helvetica"/>
              </a:defRPr>
            </a:lvl1pPr>
          </a:lstStyle>
          <a:p>
            <a:pPr lvl="0">
              <a:defRPr b="0" i="0" sz="1800"/>
            </a:pPr>
            <a:r>
              <a:rPr b="1" i="1" sz="2400"/>
              <a:t>La sfida è difficile perché la malattia è estremamente diffusa e la sua prevalenza è in costante aumento.</a:t>
            </a:r>
          </a:p>
        </p:txBody>
      </p:sp>
      <p:sp>
        <p:nvSpPr>
          <p:cNvPr id="106" name="Shape 106"/>
          <p:cNvSpPr/>
          <p:nvPr/>
        </p:nvSpPr>
        <p:spPr>
          <a:xfrm>
            <a:off x="2641572" y="4071623"/>
            <a:ext cx="6502402" cy="123494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i="1" sz="2400">
                <a:latin typeface="Helvetica"/>
                <a:ea typeface="Helvetica"/>
                <a:cs typeface="Helvetica"/>
                <a:sym typeface="Helvetica"/>
              </a:defRPr>
            </a:lvl1pPr>
          </a:lstStyle>
          <a:p>
            <a:pPr lvl="0">
              <a:defRPr b="0" i="0" sz="1800"/>
            </a:pPr>
            <a:r>
              <a:rPr b="1" i="1" sz="2400"/>
              <a:t>La sfida è difficile perché la malattia è cronica e la sua durata, attualmente di 20-30 anni, è in continuo aumento</a:t>
            </a:r>
          </a:p>
        </p:txBody>
      </p:sp>
      <p:sp>
        <p:nvSpPr>
          <p:cNvPr id="107" name="Shape 107"/>
          <p:cNvSpPr/>
          <p:nvPr/>
        </p:nvSpPr>
        <p:spPr>
          <a:xfrm>
            <a:off x="4368785" y="5798835"/>
            <a:ext cx="6502401" cy="1234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i="1" sz="2400">
                <a:latin typeface="Helvetica"/>
                <a:ea typeface="Helvetica"/>
                <a:cs typeface="Helvetica"/>
                <a:sym typeface="Helvetica"/>
              </a:defRPr>
            </a:lvl1pPr>
          </a:lstStyle>
          <a:p>
            <a:pPr lvl="0">
              <a:defRPr i="0" sz="1800"/>
            </a:pPr>
            <a:r>
              <a:rPr i="1" sz="2400"/>
              <a:t>La sfida è difficile perché il diabete è assai complesso nella patogenesi eterogenea e multiorgano dell’iperglicemia</a:t>
            </a:r>
          </a:p>
        </p:txBody>
      </p:sp>
      <p:sp>
        <p:nvSpPr>
          <p:cNvPr id="108" name="Shape 108"/>
          <p:cNvSpPr/>
          <p:nvPr/>
        </p:nvSpPr>
        <p:spPr>
          <a:xfrm>
            <a:off x="6299244" y="7640096"/>
            <a:ext cx="6502401" cy="1603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l" defTabSz="914400">
              <a:defRPr sz="1800"/>
            </a:pPr>
            <a:r>
              <a:rPr i="1" sz="2400">
                <a:latin typeface="Helvetica"/>
                <a:ea typeface="Helvetica"/>
                <a:cs typeface="Helvetica"/>
                <a:sym typeface="Helvetica"/>
              </a:rPr>
              <a:t>La sfida è difficile perché nel diabete tutti i tessuti e tutte le cellule dell’organismo soffrono a causa dell’iperglicemia</a:t>
            </a:r>
            <a:endParaRPr sz="2400">
              <a:latin typeface="Helvetica"/>
              <a:ea typeface="Helvetica"/>
              <a:cs typeface="Helvetica"/>
              <a:sym typeface="Helvetica"/>
            </a:endParaRPr>
          </a:p>
          <a:p>
            <a:pPr lvl="0" algn="l" defTabSz="914400">
              <a:defRPr sz="1800"/>
            </a:pPr>
            <a:r>
              <a:rPr i="1" sz="2400">
                <a:latin typeface="Helvetica"/>
                <a:ea typeface="Helvetica"/>
                <a:cs typeface="Helvetica"/>
                <a:sym typeface="Helvetica"/>
              </a:rPr>
              <a:t>e dei difetti associati</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9" name="image26.png"/>
          <p:cNvPicPr/>
          <p:nvPr/>
        </p:nvPicPr>
        <p:blipFill>
          <a:blip r:embed="rId2">
            <a:extLst/>
          </a:blip>
          <a:stretch>
            <a:fillRect/>
          </a:stretch>
        </p:blipFill>
        <p:spPr>
          <a:xfrm>
            <a:off x="711159" y="2438382"/>
            <a:ext cx="11489010" cy="6705648"/>
          </a:xfrm>
          <a:prstGeom prst="rect">
            <a:avLst/>
          </a:prstGeom>
          <a:ln w="12700">
            <a:miter lim="400000"/>
          </a:ln>
        </p:spPr>
      </p:pic>
      <p:sp>
        <p:nvSpPr>
          <p:cNvPr id="530" name="Shape 530"/>
          <p:cNvSpPr/>
          <p:nvPr/>
        </p:nvSpPr>
        <p:spPr>
          <a:xfrm>
            <a:off x="1573917" y="609570"/>
            <a:ext cx="9850832" cy="120337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b="1" sz="7600">
                <a:solidFill>
                  <a:srgbClr val="632523"/>
                </a:solidFill>
                <a:effectLst>
                  <a:outerShdw sx="100000" sy="100000" kx="0" ky="0" algn="b" rotWithShape="0" blurRad="50800" dist="39000" dir="5460000">
                    <a:srgbClr val="000000">
                      <a:alpha val="38000"/>
                    </a:srgbClr>
                  </a:outerShdw>
                </a:effectLst>
                <a:latin typeface="Arial"/>
                <a:ea typeface="Arial"/>
                <a:cs typeface="Arial"/>
                <a:sym typeface="Arial"/>
              </a:defRPr>
            </a:lvl1pPr>
          </a:lstStyle>
          <a:p>
            <a:pPr lvl="0">
              <a:defRPr b="0" sz="1800">
                <a:solidFill>
                  <a:srgbClr val="000000"/>
                </a:solidFill>
                <a:effectLst/>
              </a:defRPr>
            </a:pPr>
            <a:r>
              <a:rPr b="1" sz="7600">
                <a:solidFill>
                  <a:srgbClr val="632523"/>
                </a:solidFill>
                <a:effectLst>
                  <a:outerShdw sx="100000" sy="100000" kx="0" ky="0" algn="b" rotWithShape="0" blurRad="50800" dist="39000" dir="5460000">
                    <a:srgbClr val="000000">
                      <a:alpha val="38000"/>
                    </a:srgbClr>
                  </a:outerShdw>
                </a:effectLst>
              </a:rPr>
              <a:t>La situazione italiana</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2" name="image27.png"/>
          <p:cNvPicPr/>
          <p:nvPr/>
        </p:nvPicPr>
        <p:blipFill>
          <a:blip r:embed="rId2">
            <a:extLst/>
          </a:blip>
          <a:stretch>
            <a:fillRect/>
          </a:stretch>
        </p:blipFill>
        <p:spPr>
          <a:xfrm>
            <a:off x="-115424" y="304767"/>
            <a:ext cx="13088582" cy="9042463"/>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4" name="Shape 534"/>
          <p:cNvSpPr/>
          <p:nvPr>
            <p:ph type="title" idx="4294967295"/>
          </p:nvPr>
        </p:nvSpPr>
        <p:spPr>
          <a:xfrm>
            <a:off x="460586" y="-38383"/>
            <a:ext cx="12081371" cy="1440463"/>
          </a:xfrm>
          <a:prstGeom prst="rect">
            <a:avLst/>
          </a:prstGeom>
        </p:spPr>
        <p:txBody>
          <a:bodyPr>
            <a:normAutofit fontScale="100000" lnSpcReduction="0"/>
          </a:bodyPr>
          <a:lstStyle>
            <a:lvl1pPr>
              <a:defRPr b="1" sz="4400">
                <a:solidFill>
                  <a:srgbClr val="E8A433"/>
                </a:solidFill>
              </a:defRPr>
            </a:lvl1pPr>
          </a:lstStyle>
          <a:p>
            <a:pPr lvl="0">
              <a:defRPr b="0" sz="1800">
                <a:solidFill>
                  <a:srgbClr val="000000"/>
                </a:solidFill>
              </a:defRPr>
            </a:pPr>
            <a:r>
              <a:rPr b="1" sz="4400">
                <a:solidFill>
                  <a:srgbClr val="E8A433"/>
                </a:solidFill>
              </a:rPr>
              <a:t>Le possibili conseguenze dell’ipoglicemia</a:t>
            </a:r>
          </a:p>
        </p:txBody>
      </p:sp>
      <p:sp>
        <p:nvSpPr>
          <p:cNvPr id="535" name="Shape 535"/>
          <p:cNvSpPr/>
          <p:nvPr/>
        </p:nvSpPr>
        <p:spPr>
          <a:xfrm>
            <a:off x="1176302" y="8351520"/>
            <a:ext cx="11744961" cy="1196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r" defTabSz="914400">
              <a:defRPr sz="1800"/>
            </a:pPr>
            <a:r>
              <a:rPr baseline="30444">
                <a:latin typeface="Calibri"/>
                <a:ea typeface="Calibri"/>
                <a:cs typeface="Calibri"/>
                <a:sym typeface="Calibri"/>
              </a:rPr>
              <a:t>1</a:t>
            </a:r>
            <a:r>
              <a:rPr>
                <a:latin typeface="Calibri"/>
                <a:ea typeface="Calibri"/>
                <a:cs typeface="Calibri"/>
                <a:sym typeface="Calibri"/>
              </a:rPr>
              <a:t>Whitmer RA, et al. </a:t>
            </a:r>
            <a:r>
              <a:rPr i="1">
                <a:latin typeface="Calibri"/>
                <a:ea typeface="Calibri"/>
                <a:cs typeface="Calibri"/>
                <a:sym typeface="Calibri"/>
              </a:rPr>
              <a:t>JAMA.</a:t>
            </a:r>
            <a:r>
              <a:rPr>
                <a:latin typeface="Calibri"/>
                <a:ea typeface="Calibri"/>
                <a:cs typeface="Calibri"/>
                <a:sym typeface="Calibri"/>
              </a:rPr>
              <a:t> 2009;301:1565–1572; </a:t>
            </a:r>
            <a:r>
              <a:rPr baseline="30444">
                <a:latin typeface="Calibri"/>
                <a:ea typeface="Calibri"/>
                <a:cs typeface="Calibri"/>
                <a:sym typeface="Calibri"/>
              </a:rPr>
              <a:t>2</a:t>
            </a:r>
            <a:r>
              <a:rPr>
                <a:latin typeface="Calibri"/>
                <a:ea typeface="Calibri"/>
                <a:cs typeface="Calibri"/>
                <a:sym typeface="Calibri"/>
              </a:rPr>
              <a:t>Bonds DE, et al. </a:t>
            </a:r>
            <a:r>
              <a:rPr i="1">
                <a:latin typeface="Calibri"/>
                <a:ea typeface="Calibri"/>
                <a:cs typeface="Calibri"/>
                <a:sym typeface="Calibri"/>
              </a:rPr>
              <a:t>BMJ.</a:t>
            </a:r>
            <a:r>
              <a:rPr>
                <a:latin typeface="Calibri"/>
                <a:ea typeface="Calibri"/>
                <a:cs typeface="Calibri"/>
                <a:sym typeface="Calibri"/>
              </a:rPr>
              <a:t> 2010;340:b4909; </a:t>
            </a:r>
            <a:br>
              <a:rPr>
                <a:latin typeface="Calibri"/>
                <a:ea typeface="Calibri"/>
                <a:cs typeface="Calibri"/>
                <a:sym typeface="Calibri"/>
              </a:rPr>
            </a:br>
            <a:r>
              <a:rPr baseline="30444">
                <a:latin typeface="Calibri"/>
                <a:ea typeface="Calibri"/>
                <a:cs typeface="Calibri"/>
                <a:sym typeface="Calibri"/>
              </a:rPr>
              <a:t>3</a:t>
            </a:r>
            <a:r>
              <a:rPr>
                <a:latin typeface="Calibri"/>
                <a:ea typeface="Calibri"/>
                <a:cs typeface="Calibri"/>
                <a:sym typeface="Calibri"/>
              </a:rPr>
              <a:t>Barnett AH. </a:t>
            </a:r>
            <a:r>
              <a:rPr i="1">
                <a:latin typeface="Calibri"/>
                <a:ea typeface="Calibri"/>
                <a:cs typeface="Calibri"/>
                <a:sym typeface="Calibri"/>
              </a:rPr>
              <a:t>Curr Med Res Opin.</a:t>
            </a:r>
            <a:r>
              <a:rPr>
                <a:latin typeface="Calibri"/>
                <a:ea typeface="Calibri"/>
                <a:cs typeface="Calibri"/>
                <a:sym typeface="Calibri"/>
              </a:rPr>
              <a:t> 2010;26:1333–1342; </a:t>
            </a:r>
            <a:r>
              <a:rPr baseline="30444">
                <a:latin typeface="Calibri"/>
                <a:ea typeface="Calibri"/>
                <a:cs typeface="Calibri"/>
                <a:sym typeface="Calibri"/>
              </a:rPr>
              <a:t>4</a:t>
            </a:r>
            <a:r>
              <a:rPr>
                <a:latin typeface="Calibri"/>
                <a:ea typeface="Calibri"/>
                <a:cs typeface="Calibri"/>
                <a:sym typeface="Calibri"/>
              </a:rPr>
              <a:t>Jönsson L, et al. </a:t>
            </a:r>
            <a:r>
              <a:rPr i="1">
                <a:latin typeface="Calibri"/>
                <a:ea typeface="Calibri"/>
                <a:cs typeface="Calibri"/>
                <a:sym typeface="Calibri"/>
              </a:rPr>
              <a:t>Value Health.</a:t>
            </a:r>
            <a:r>
              <a:rPr>
                <a:latin typeface="Calibri"/>
                <a:ea typeface="Calibri"/>
                <a:cs typeface="Calibri"/>
                <a:sym typeface="Calibri"/>
              </a:rPr>
              <a:t> 2006;9:193–198;</a:t>
            </a:r>
            <a:br>
              <a:rPr>
                <a:latin typeface="Calibri"/>
                <a:ea typeface="Calibri"/>
                <a:cs typeface="Calibri"/>
                <a:sym typeface="Calibri"/>
              </a:rPr>
            </a:br>
            <a:r>
              <a:rPr baseline="30444">
                <a:latin typeface="Calibri"/>
                <a:ea typeface="Calibri"/>
                <a:cs typeface="Calibri"/>
                <a:sym typeface="Calibri"/>
              </a:rPr>
              <a:t>5</a:t>
            </a:r>
            <a:r>
              <a:rPr>
                <a:latin typeface="Calibri"/>
                <a:ea typeface="Calibri"/>
                <a:cs typeface="Calibri"/>
                <a:sym typeface="Calibri"/>
              </a:rPr>
              <a:t>Foley JE, Jordan J. </a:t>
            </a:r>
            <a:r>
              <a:rPr i="1">
                <a:latin typeface="Calibri"/>
                <a:ea typeface="Calibri"/>
                <a:cs typeface="Calibri"/>
                <a:sym typeface="Calibri"/>
              </a:rPr>
              <a:t>Vasc Health Risk Manag.</a:t>
            </a:r>
            <a:r>
              <a:rPr>
                <a:latin typeface="Calibri"/>
                <a:ea typeface="Calibri"/>
                <a:cs typeface="Calibri"/>
                <a:sym typeface="Calibri"/>
              </a:rPr>
              <a:t> 2010;6:541–548; </a:t>
            </a:r>
            <a:r>
              <a:rPr baseline="30444">
                <a:latin typeface="Calibri"/>
                <a:ea typeface="Calibri"/>
                <a:cs typeface="Calibri"/>
                <a:sym typeface="Calibri"/>
              </a:rPr>
              <a:t>6</a:t>
            </a:r>
            <a:r>
              <a:rPr>
                <a:latin typeface="Calibri"/>
                <a:ea typeface="Calibri"/>
                <a:cs typeface="Calibri"/>
                <a:sym typeface="Calibri"/>
              </a:rPr>
              <a:t>Begg IS, et al. </a:t>
            </a:r>
            <a:r>
              <a:rPr i="1">
                <a:latin typeface="Calibri"/>
                <a:ea typeface="Calibri"/>
                <a:cs typeface="Calibri"/>
                <a:sym typeface="Calibri"/>
              </a:rPr>
              <a:t>Can J Diabetes.</a:t>
            </a:r>
            <a:r>
              <a:rPr>
                <a:latin typeface="Calibri"/>
                <a:ea typeface="Calibri"/>
                <a:cs typeface="Calibri"/>
                <a:sym typeface="Calibri"/>
              </a:rPr>
              <a:t> 2003;27:128–140; </a:t>
            </a:r>
            <a:br>
              <a:rPr>
                <a:latin typeface="Calibri"/>
                <a:ea typeface="Calibri"/>
                <a:cs typeface="Calibri"/>
                <a:sym typeface="Calibri"/>
              </a:rPr>
            </a:br>
            <a:r>
              <a:rPr baseline="30444">
                <a:latin typeface="Calibri"/>
                <a:ea typeface="Calibri"/>
                <a:cs typeface="Calibri"/>
                <a:sym typeface="Calibri"/>
              </a:rPr>
              <a:t>7</a:t>
            </a:r>
            <a:r>
              <a:rPr>
                <a:latin typeface="Calibri"/>
                <a:ea typeface="Calibri"/>
                <a:cs typeface="Calibri"/>
                <a:sym typeface="Calibri"/>
              </a:rPr>
              <a:t>McEwan P, et al. </a:t>
            </a:r>
            <a:r>
              <a:rPr i="1">
                <a:latin typeface="Calibri"/>
                <a:ea typeface="Calibri"/>
                <a:cs typeface="Calibri"/>
                <a:sym typeface="Calibri"/>
              </a:rPr>
              <a:t>Diabetes Obes Metab.</a:t>
            </a:r>
            <a:r>
              <a:rPr>
                <a:latin typeface="Calibri"/>
                <a:ea typeface="Calibri"/>
                <a:cs typeface="Calibri"/>
                <a:sym typeface="Calibri"/>
              </a:rPr>
              <a:t> 2010;12:431–436.</a:t>
            </a:r>
          </a:p>
        </p:txBody>
      </p:sp>
      <p:grpSp>
        <p:nvGrpSpPr>
          <p:cNvPr id="538" name="Group 538"/>
          <p:cNvGrpSpPr/>
          <p:nvPr/>
        </p:nvGrpSpPr>
        <p:grpSpPr>
          <a:xfrm>
            <a:off x="4863253" y="4465884"/>
            <a:ext cx="2323254" cy="1230490"/>
            <a:chOff x="0" y="0"/>
            <a:chExt cx="2323253" cy="1230488"/>
          </a:xfrm>
        </p:grpSpPr>
        <p:pic>
          <p:nvPicPr>
            <p:cNvPr id="536" name="image.png"/>
            <p:cNvPicPr/>
            <p:nvPr/>
          </p:nvPicPr>
          <p:blipFill>
            <a:blip r:embed="rId2">
              <a:extLst/>
            </a:blip>
            <a:stretch>
              <a:fillRect/>
            </a:stretch>
          </p:blipFill>
          <p:spPr>
            <a:xfrm>
              <a:off x="0" y="0"/>
              <a:ext cx="2323254" cy="1230489"/>
            </a:xfrm>
            <a:prstGeom prst="rect">
              <a:avLst/>
            </a:prstGeom>
            <a:ln w="12700" cap="flat">
              <a:noFill/>
              <a:miter lim="400000"/>
            </a:ln>
            <a:effectLst/>
          </p:spPr>
        </p:pic>
        <p:sp>
          <p:nvSpPr>
            <p:cNvPr id="537" name="Shape 537"/>
            <p:cNvSpPr/>
            <p:nvPr/>
          </p:nvSpPr>
          <p:spPr>
            <a:xfrm>
              <a:off x="240117" y="380805"/>
              <a:ext cx="1822700" cy="3921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6446" tIns="66446" rIns="66446" bIns="66446" numCol="1" anchor="ctr">
              <a:spAutoFit/>
            </a:bodyPr>
            <a:lstStyle>
              <a:lvl1pPr defTabSz="914400">
                <a:defRPr b="1" sz="1800">
                  <a:solidFill>
                    <a:srgbClr val="FF0000"/>
                  </a:solidFill>
                  <a:latin typeface="Arial"/>
                  <a:ea typeface="Arial"/>
                  <a:cs typeface="Arial"/>
                  <a:sym typeface="Arial"/>
                </a:defRPr>
              </a:lvl1pPr>
            </a:lstStyle>
            <a:p>
              <a:pPr lvl="0">
                <a:defRPr b="0">
                  <a:solidFill>
                    <a:srgbClr val="000000"/>
                  </a:solidFill>
                </a:defRPr>
              </a:pPr>
              <a:r>
                <a:rPr b="1">
                  <a:solidFill>
                    <a:srgbClr val="FF0000"/>
                  </a:solidFill>
                </a:rPr>
                <a:t>Hypoglycaemia</a:t>
              </a:r>
            </a:p>
          </p:txBody>
        </p:sp>
      </p:grpSp>
      <p:sp>
        <p:nvSpPr>
          <p:cNvPr id="539" name="Shape 539"/>
          <p:cNvSpPr/>
          <p:nvPr/>
        </p:nvSpPr>
        <p:spPr>
          <a:xfrm>
            <a:off x="7871621" y="2343573"/>
            <a:ext cx="3106946" cy="11460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b="1" sz="3400">
                <a:solidFill>
                  <a:srgbClr val="FF3300"/>
                </a:solidFill>
                <a:latin typeface="Calibri"/>
                <a:ea typeface="Calibri"/>
                <a:cs typeface="Calibri"/>
                <a:sym typeface="Calibri"/>
              </a:rPr>
              <a:t>Cardiovascular</a:t>
            </a:r>
            <a:br>
              <a:rPr b="1" sz="3400">
                <a:solidFill>
                  <a:srgbClr val="FF3300"/>
                </a:solidFill>
                <a:latin typeface="Calibri"/>
                <a:ea typeface="Calibri"/>
                <a:cs typeface="Calibri"/>
                <a:sym typeface="Calibri"/>
              </a:rPr>
            </a:br>
            <a:r>
              <a:rPr b="1" sz="3400">
                <a:solidFill>
                  <a:srgbClr val="FF3300"/>
                </a:solidFill>
                <a:latin typeface="Calibri"/>
                <a:ea typeface="Calibri"/>
                <a:cs typeface="Calibri"/>
                <a:sym typeface="Calibri"/>
              </a:rPr>
              <a:t>complications</a:t>
            </a:r>
            <a:r>
              <a:rPr b="1" baseline="30588" sz="3400">
                <a:solidFill>
                  <a:srgbClr val="FF3300"/>
                </a:solidFill>
                <a:latin typeface="Calibri"/>
                <a:ea typeface="Calibri"/>
                <a:cs typeface="Calibri"/>
                <a:sym typeface="Calibri"/>
              </a:rPr>
              <a:t>3</a:t>
            </a:r>
          </a:p>
        </p:txBody>
      </p:sp>
      <p:sp>
        <p:nvSpPr>
          <p:cNvPr id="540" name="Shape 540"/>
          <p:cNvSpPr/>
          <p:nvPr/>
        </p:nvSpPr>
        <p:spPr>
          <a:xfrm>
            <a:off x="8401076" y="4118186"/>
            <a:ext cx="1996105" cy="663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b="1">
                <a:latin typeface="Calibri"/>
                <a:ea typeface="Calibri"/>
                <a:cs typeface="Calibri"/>
                <a:sym typeface="Calibri"/>
              </a:rPr>
              <a:t>Weight gain by </a:t>
            </a:r>
            <a:br>
              <a:rPr b="1">
                <a:latin typeface="Calibri"/>
                <a:ea typeface="Calibri"/>
                <a:cs typeface="Calibri"/>
                <a:sym typeface="Calibri"/>
              </a:rPr>
            </a:br>
            <a:r>
              <a:rPr b="1">
                <a:latin typeface="Calibri"/>
                <a:ea typeface="Calibri"/>
                <a:cs typeface="Calibri"/>
                <a:sym typeface="Calibri"/>
              </a:rPr>
              <a:t>defensive eating</a:t>
            </a:r>
            <a:r>
              <a:rPr b="1" baseline="30444">
                <a:latin typeface="Calibri"/>
                <a:ea typeface="Calibri"/>
                <a:cs typeface="Calibri"/>
                <a:sym typeface="Calibri"/>
              </a:rPr>
              <a:t>5</a:t>
            </a:r>
          </a:p>
        </p:txBody>
      </p:sp>
      <p:sp>
        <p:nvSpPr>
          <p:cNvPr id="541" name="Shape 541"/>
          <p:cNvSpPr/>
          <p:nvPr/>
        </p:nvSpPr>
        <p:spPr>
          <a:xfrm>
            <a:off x="4781973" y="2061351"/>
            <a:ext cx="819507" cy="396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914400">
              <a:defRPr sz="1800"/>
            </a:pPr>
            <a:r>
              <a:rPr b="1">
                <a:latin typeface="Calibri"/>
                <a:ea typeface="Calibri"/>
                <a:cs typeface="Calibri"/>
                <a:sym typeface="Calibri"/>
              </a:rPr>
              <a:t>Coma</a:t>
            </a:r>
            <a:r>
              <a:rPr b="1" baseline="30444">
                <a:latin typeface="Calibri"/>
                <a:ea typeface="Calibri"/>
                <a:cs typeface="Calibri"/>
                <a:sym typeface="Calibri"/>
              </a:rPr>
              <a:t>3</a:t>
            </a:r>
          </a:p>
        </p:txBody>
      </p:sp>
      <p:sp>
        <p:nvSpPr>
          <p:cNvPr id="542" name="Shape 542"/>
          <p:cNvSpPr/>
          <p:nvPr/>
        </p:nvSpPr>
        <p:spPr>
          <a:xfrm>
            <a:off x="4369738" y="7378417"/>
            <a:ext cx="1833697" cy="663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b="1">
                <a:latin typeface="Calibri"/>
                <a:ea typeface="Calibri"/>
                <a:cs typeface="Calibri"/>
                <a:sym typeface="Calibri"/>
              </a:rPr>
              <a:t>Increased risk </a:t>
            </a:r>
            <a:br>
              <a:rPr b="1">
                <a:latin typeface="Calibri"/>
                <a:ea typeface="Calibri"/>
                <a:cs typeface="Calibri"/>
                <a:sym typeface="Calibri"/>
              </a:rPr>
            </a:br>
            <a:r>
              <a:rPr b="1">
                <a:latin typeface="Calibri"/>
                <a:ea typeface="Calibri"/>
                <a:cs typeface="Calibri"/>
                <a:sym typeface="Calibri"/>
              </a:rPr>
              <a:t>of car accident</a:t>
            </a:r>
            <a:r>
              <a:rPr b="1" baseline="30444">
                <a:latin typeface="Calibri"/>
                <a:ea typeface="Calibri"/>
                <a:cs typeface="Calibri"/>
                <a:sym typeface="Calibri"/>
              </a:rPr>
              <a:t>6</a:t>
            </a:r>
          </a:p>
        </p:txBody>
      </p:sp>
      <p:sp>
        <p:nvSpPr>
          <p:cNvPr id="543" name="Shape 543"/>
          <p:cNvSpPr/>
          <p:nvPr/>
        </p:nvSpPr>
        <p:spPr>
          <a:xfrm>
            <a:off x="5667022" y="1781386"/>
            <a:ext cx="2131343" cy="663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b="1">
                <a:latin typeface="Calibri"/>
                <a:ea typeface="Calibri"/>
                <a:cs typeface="Calibri"/>
                <a:sym typeface="Calibri"/>
              </a:rPr>
              <a:t>Hospitalisation </a:t>
            </a:r>
            <a:br>
              <a:rPr b="1">
                <a:latin typeface="Calibri"/>
                <a:ea typeface="Calibri"/>
                <a:cs typeface="Calibri"/>
                <a:sym typeface="Calibri"/>
              </a:rPr>
            </a:br>
            <a:r>
              <a:rPr b="1">
                <a:latin typeface="Calibri"/>
                <a:ea typeface="Calibri"/>
                <a:cs typeface="Calibri"/>
                <a:sym typeface="Calibri"/>
              </a:rPr>
              <a:t>costs</a:t>
            </a:r>
            <a:r>
              <a:rPr b="1" baseline="30444">
                <a:latin typeface="Calibri"/>
                <a:ea typeface="Calibri"/>
                <a:cs typeface="Calibri"/>
                <a:sym typeface="Calibri"/>
              </a:rPr>
              <a:t>4</a:t>
            </a:r>
          </a:p>
        </p:txBody>
      </p:sp>
      <p:sp>
        <p:nvSpPr>
          <p:cNvPr id="544" name="Shape 544"/>
          <p:cNvSpPr/>
          <p:nvPr/>
        </p:nvSpPr>
        <p:spPr>
          <a:xfrm>
            <a:off x="7876060" y="6269849"/>
            <a:ext cx="1723080" cy="663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b="1">
                <a:latin typeface="Calibri"/>
                <a:ea typeface="Calibri"/>
                <a:cs typeface="Calibri"/>
                <a:sym typeface="Calibri"/>
              </a:rPr>
              <a:t>Loss of </a:t>
            </a:r>
            <a:br>
              <a:rPr b="1">
                <a:latin typeface="Calibri"/>
                <a:ea typeface="Calibri"/>
                <a:cs typeface="Calibri"/>
                <a:sym typeface="Calibri"/>
              </a:rPr>
            </a:br>
            <a:r>
              <a:rPr b="1">
                <a:latin typeface="Calibri"/>
                <a:ea typeface="Calibri"/>
                <a:cs typeface="Calibri"/>
                <a:sym typeface="Calibri"/>
              </a:rPr>
              <a:t>consciousness</a:t>
            </a:r>
            <a:r>
              <a:rPr b="1" baseline="30444">
                <a:latin typeface="Calibri"/>
                <a:ea typeface="Calibri"/>
                <a:cs typeface="Calibri"/>
                <a:sym typeface="Calibri"/>
              </a:rPr>
              <a:t>3</a:t>
            </a:r>
          </a:p>
        </p:txBody>
      </p:sp>
      <p:sp>
        <p:nvSpPr>
          <p:cNvPr id="545" name="Shape 545"/>
          <p:cNvSpPr/>
          <p:nvPr/>
        </p:nvSpPr>
        <p:spPr>
          <a:xfrm>
            <a:off x="6251226" y="7362613"/>
            <a:ext cx="1698970" cy="663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b="1">
                <a:latin typeface="Calibri"/>
                <a:ea typeface="Calibri"/>
                <a:cs typeface="Calibri"/>
                <a:sym typeface="Calibri"/>
              </a:rPr>
              <a:t>Increased risk </a:t>
            </a:r>
            <a:br>
              <a:rPr b="1">
                <a:latin typeface="Calibri"/>
                <a:ea typeface="Calibri"/>
                <a:cs typeface="Calibri"/>
                <a:sym typeface="Calibri"/>
              </a:rPr>
            </a:br>
            <a:r>
              <a:rPr b="1">
                <a:latin typeface="Calibri"/>
                <a:ea typeface="Calibri"/>
                <a:cs typeface="Calibri"/>
                <a:sym typeface="Calibri"/>
              </a:rPr>
              <a:t>of seizures</a:t>
            </a:r>
            <a:r>
              <a:rPr b="1" baseline="30444">
                <a:latin typeface="Calibri"/>
                <a:ea typeface="Calibri"/>
                <a:cs typeface="Calibri"/>
                <a:sym typeface="Calibri"/>
              </a:rPr>
              <a:t>3</a:t>
            </a:r>
          </a:p>
        </p:txBody>
      </p:sp>
      <p:sp>
        <p:nvSpPr>
          <p:cNvPr id="546" name="Shape 546"/>
          <p:cNvSpPr/>
          <p:nvPr/>
        </p:nvSpPr>
        <p:spPr>
          <a:xfrm>
            <a:off x="3257973" y="2765777"/>
            <a:ext cx="1003496" cy="396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l" defTabSz="914400">
              <a:defRPr sz="1800"/>
            </a:pPr>
            <a:r>
              <a:rPr b="1">
                <a:latin typeface="Calibri"/>
                <a:ea typeface="Calibri"/>
                <a:cs typeface="Calibri"/>
                <a:sym typeface="Calibri"/>
              </a:rPr>
              <a:t>Death</a:t>
            </a:r>
            <a:r>
              <a:rPr b="1" baseline="30444">
                <a:latin typeface="Calibri"/>
                <a:ea typeface="Calibri"/>
                <a:cs typeface="Calibri"/>
                <a:sym typeface="Calibri"/>
              </a:rPr>
              <a:t>2,3</a:t>
            </a:r>
          </a:p>
        </p:txBody>
      </p:sp>
      <p:sp>
        <p:nvSpPr>
          <p:cNvPr id="547" name="Shape 547"/>
          <p:cNvSpPr/>
          <p:nvPr/>
        </p:nvSpPr>
        <p:spPr>
          <a:xfrm>
            <a:off x="1986844" y="4603608"/>
            <a:ext cx="1767841" cy="6634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algn="r" defTabSz="914400">
              <a:defRPr sz="1800"/>
            </a:pPr>
            <a:r>
              <a:rPr b="1">
                <a:latin typeface="Calibri"/>
                <a:ea typeface="Calibri"/>
                <a:cs typeface="Calibri"/>
                <a:sym typeface="Calibri"/>
              </a:rPr>
              <a:t>Increased risk </a:t>
            </a:r>
            <a:endParaRPr b="1">
              <a:latin typeface="Calibri"/>
              <a:ea typeface="Calibri"/>
              <a:cs typeface="Calibri"/>
              <a:sym typeface="Calibri"/>
            </a:endParaRPr>
          </a:p>
          <a:p>
            <a:pPr lvl="0" algn="r" defTabSz="914400">
              <a:defRPr sz="1800"/>
            </a:pPr>
            <a:r>
              <a:rPr b="1">
                <a:latin typeface="Calibri"/>
                <a:ea typeface="Calibri"/>
                <a:cs typeface="Calibri"/>
                <a:sym typeface="Calibri"/>
              </a:rPr>
              <a:t>of dementia</a:t>
            </a:r>
            <a:r>
              <a:rPr b="1" baseline="30444">
                <a:latin typeface="Calibri"/>
                <a:ea typeface="Calibri"/>
                <a:cs typeface="Calibri"/>
                <a:sym typeface="Calibri"/>
              </a:rPr>
              <a:t>1</a:t>
            </a:r>
          </a:p>
        </p:txBody>
      </p:sp>
      <p:pic>
        <p:nvPicPr>
          <p:cNvPr id="548" name="image.png"/>
          <p:cNvPicPr/>
          <p:nvPr/>
        </p:nvPicPr>
        <p:blipFill>
          <a:blip r:embed="rId3">
            <a:extLst/>
          </a:blip>
          <a:stretch>
            <a:fillRect/>
          </a:stretch>
        </p:blipFill>
        <p:spPr>
          <a:xfrm>
            <a:off x="4976141" y="5931182"/>
            <a:ext cx="848926" cy="1593992"/>
          </a:xfrm>
          <a:prstGeom prst="rect">
            <a:avLst/>
          </a:prstGeom>
          <a:ln w="12700">
            <a:miter lim="400000"/>
          </a:ln>
        </p:spPr>
      </p:pic>
      <p:pic>
        <p:nvPicPr>
          <p:cNvPr id="549" name="image.png"/>
          <p:cNvPicPr/>
          <p:nvPr/>
        </p:nvPicPr>
        <p:blipFill>
          <a:blip r:embed="rId4">
            <a:extLst/>
          </a:blip>
          <a:stretch>
            <a:fillRect/>
          </a:stretch>
        </p:blipFill>
        <p:spPr>
          <a:xfrm>
            <a:off x="6199857" y="5818293"/>
            <a:ext cx="995681" cy="1612054"/>
          </a:xfrm>
          <a:prstGeom prst="rect">
            <a:avLst/>
          </a:prstGeom>
          <a:ln w="12700">
            <a:miter lim="400000"/>
          </a:ln>
        </p:spPr>
      </p:pic>
      <p:sp>
        <p:nvSpPr>
          <p:cNvPr id="550" name="Shape 550"/>
          <p:cNvSpPr/>
          <p:nvPr/>
        </p:nvSpPr>
        <p:spPr>
          <a:xfrm>
            <a:off x="2422595" y="6491111"/>
            <a:ext cx="1986845" cy="663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defTabSz="914400">
              <a:defRPr sz="1800"/>
            </a:pPr>
            <a:r>
              <a:rPr b="1">
                <a:latin typeface="Calibri"/>
                <a:ea typeface="Calibri"/>
                <a:cs typeface="Calibri"/>
                <a:sym typeface="Calibri"/>
              </a:rPr>
              <a:t>Reduced </a:t>
            </a:r>
            <a:br>
              <a:rPr b="1">
                <a:latin typeface="Calibri"/>
                <a:ea typeface="Calibri"/>
                <a:cs typeface="Calibri"/>
                <a:sym typeface="Calibri"/>
              </a:rPr>
            </a:br>
            <a:r>
              <a:rPr b="1">
                <a:latin typeface="Calibri"/>
                <a:ea typeface="Calibri"/>
                <a:cs typeface="Calibri"/>
                <a:sym typeface="Calibri"/>
              </a:rPr>
              <a:t>quality of life</a:t>
            </a:r>
            <a:r>
              <a:rPr b="1" baseline="30444">
                <a:latin typeface="Calibri"/>
                <a:ea typeface="Calibri"/>
                <a:cs typeface="Calibri"/>
                <a:sym typeface="Calibri"/>
              </a:rPr>
              <a:t>7</a:t>
            </a:r>
          </a:p>
        </p:txBody>
      </p:sp>
      <p:pic>
        <p:nvPicPr>
          <p:cNvPr id="551" name="image.png"/>
          <p:cNvPicPr/>
          <p:nvPr/>
        </p:nvPicPr>
        <p:blipFill>
          <a:blip r:embed="rId5">
            <a:extLst/>
          </a:blip>
          <a:stretch>
            <a:fillRect/>
          </a:stretch>
        </p:blipFill>
        <p:spPr>
          <a:xfrm>
            <a:off x="3815644" y="5418666"/>
            <a:ext cx="1447236" cy="1431432"/>
          </a:xfrm>
          <a:prstGeom prst="rect">
            <a:avLst/>
          </a:prstGeom>
          <a:ln w="12700">
            <a:miter lim="400000"/>
          </a:ln>
        </p:spPr>
      </p:pic>
      <p:pic>
        <p:nvPicPr>
          <p:cNvPr id="552" name="image.png"/>
          <p:cNvPicPr/>
          <p:nvPr/>
        </p:nvPicPr>
        <p:blipFill>
          <a:blip r:embed="rId6">
            <a:extLst/>
          </a:blip>
          <a:stretch>
            <a:fillRect/>
          </a:stretch>
        </p:blipFill>
        <p:spPr>
          <a:xfrm>
            <a:off x="3589866" y="4481688"/>
            <a:ext cx="1239521" cy="1092766"/>
          </a:xfrm>
          <a:prstGeom prst="rect">
            <a:avLst/>
          </a:prstGeom>
          <a:ln w="12700">
            <a:miter lim="400000"/>
          </a:ln>
        </p:spPr>
      </p:pic>
      <p:pic>
        <p:nvPicPr>
          <p:cNvPr id="553" name="image.png"/>
          <p:cNvPicPr/>
          <p:nvPr/>
        </p:nvPicPr>
        <p:blipFill>
          <a:blip r:embed="rId7">
            <a:extLst/>
          </a:blip>
          <a:stretch>
            <a:fillRect/>
          </a:stretch>
        </p:blipFill>
        <p:spPr>
          <a:xfrm>
            <a:off x="3901439" y="3104444"/>
            <a:ext cx="1447237" cy="1447237"/>
          </a:xfrm>
          <a:prstGeom prst="rect">
            <a:avLst/>
          </a:prstGeom>
          <a:ln w="12700">
            <a:miter lim="400000"/>
          </a:ln>
        </p:spPr>
      </p:pic>
      <p:pic>
        <p:nvPicPr>
          <p:cNvPr id="554" name="image.png"/>
          <p:cNvPicPr/>
          <p:nvPr/>
        </p:nvPicPr>
        <p:blipFill>
          <a:blip r:embed="rId8">
            <a:extLst/>
          </a:blip>
          <a:stretch>
            <a:fillRect/>
          </a:stretch>
        </p:blipFill>
        <p:spPr>
          <a:xfrm>
            <a:off x="4967111" y="2540000"/>
            <a:ext cx="936978" cy="1605281"/>
          </a:xfrm>
          <a:prstGeom prst="rect">
            <a:avLst/>
          </a:prstGeom>
          <a:ln w="12700">
            <a:miter lim="400000"/>
          </a:ln>
        </p:spPr>
      </p:pic>
      <p:pic>
        <p:nvPicPr>
          <p:cNvPr id="555" name="image.png"/>
          <p:cNvPicPr/>
          <p:nvPr/>
        </p:nvPicPr>
        <p:blipFill>
          <a:blip r:embed="rId9">
            <a:extLst/>
          </a:blip>
          <a:stretch>
            <a:fillRect/>
          </a:stretch>
        </p:blipFill>
        <p:spPr>
          <a:xfrm>
            <a:off x="6823004" y="5357706"/>
            <a:ext cx="1447237" cy="1422401"/>
          </a:xfrm>
          <a:prstGeom prst="rect">
            <a:avLst/>
          </a:prstGeom>
          <a:ln w="12700">
            <a:miter lim="400000"/>
          </a:ln>
        </p:spPr>
      </p:pic>
      <p:pic>
        <p:nvPicPr>
          <p:cNvPr id="556" name="image.png"/>
          <p:cNvPicPr/>
          <p:nvPr/>
        </p:nvPicPr>
        <p:blipFill>
          <a:blip r:embed="rId10">
            <a:extLst/>
          </a:blip>
          <a:stretch>
            <a:fillRect/>
          </a:stretch>
        </p:blipFill>
        <p:spPr>
          <a:xfrm>
            <a:off x="7161671" y="4222044"/>
            <a:ext cx="1273388" cy="1144695"/>
          </a:xfrm>
          <a:prstGeom prst="rect">
            <a:avLst/>
          </a:prstGeom>
          <a:ln w="12700">
            <a:miter lim="400000"/>
          </a:ln>
        </p:spPr>
      </p:pic>
      <p:pic>
        <p:nvPicPr>
          <p:cNvPr id="557" name="image.png"/>
          <p:cNvPicPr/>
          <p:nvPr/>
        </p:nvPicPr>
        <p:blipFill>
          <a:blip r:embed="rId11">
            <a:extLst/>
          </a:blip>
          <a:stretch>
            <a:fillRect/>
          </a:stretch>
        </p:blipFill>
        <p:spPr>
          <a:xfrm>
            <a:off x="5989884" y="2540000"/>
            <a:ext cx="918916" cy="1605281"/>
          </a:xfrm>
          <a:prstGeom prst="rect">
            <a:avLst/>
          </a:prstGeom>
          <a:ln w="12700">
            <a:miter lim="400000"/>
          </a:ln>
        </p:spPr>
      </p:pic>
      <p:pic>
        <p:nvPicPr>
          <p:cNvPr id="558" name="image.png"/>
          <p:cNvPicPr/>
          <p:nvPr/>
        </p:nvPicPr>
        <p:blipFill>
          <a:blip r:embed="rId12">
            <a:extLst/>
          </a:blip>
          <a:stretch>
            <a:fillRect/>
          </a:stretch>
        </p:blipFill>
        <p:spPr>
          <a:xfrm>
            <a:off x="6554328" y="2955431"/>
            <a:ext cx="1422401" cy="1605281"/>
          </a:xfrm>
          <a:prstGeom prst="rect">
            <a:avLst/>
          </a:prstGeom>
          <a:ln w="12700">
            <a:miter lim="400000"/>
          </a:ln>
        </p:spPr>
      </p:pic>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0" name="image9.png"/>
          <p:cNvPicPr/>
          <p:nvPr/>
        </p:nvPicPr>
        <p:blipFill>
          <a:blip r:embed="rId3">
            <a:extLst/>
          </a:blip>
          <a:stretch>
            <a:fillRect/>
          </a:stretch>
        </p:blipFill>
        <p:spPr>
          <a:xfrm>
            <a:off x="2113279" y="3002844"/>
            <a:ext cx="8884358" cy="6098259"/>
          </a:xfrm>
          <a:prstGeom prst="rect">
            <a:avLst/>
          </a:prstGeom>
          <a:ln w="12700">
            <a:miter lim="400000"/>
          </a:ln>
        </p:spPr>
      </p:pic>
      <p:pic>
        <p:nvPicPr>
          <p:cNvPr id="561" name="image10.png"/>
          <p:cNvPicPr/>
          <p:nvPr/>
        </p:nvPicPr>
        <p:blipFill>
          <a:blip r:embed="rId4">
            <a:extLst/>
          </a:blip>
          <a:stretch>
            <a:fillRect/>
          </a:stretch>
        </p:blipFill>
        <p:spPr>
          <a:xfrm>
            <a:off x="1487876" y="1469813"/>
            <a:ext cx="10390294" cy="1612055"/>
          </a:xfrm>
          <a:prstGeom prst="rect">
            <a:avLst/>
          </a:prstGeom>
          <a:ln w="12700">
            <a:miter lim="400000"/>
          </a:ln>
        </p:spPr>
      </p:pic>
      <p:pic>
        <p:nvPicPr>
          <p:cNvPr id="562" name="image11.png"/>
          <p:cNvPicPr/>
          <p:nvPr/>
        </p:nvPicPr>
        <p:blipFill>
          <a:blip r:embed="rId5">
            <a:extLst/>
          </a:blip>
          <a:stretch>
            <a:fillRect/>
          </a:stretch>
        </p:blipFill>
        <p:spPr>
          <a:xfrm>
            <a:off x="3334738" y="614115"/>
            <a:ext cx="6407575" cy="541868"/>
          </a:xfrm>
          <a:prstGeom prst="rect">
            <a:avLst/>
          </a:prstGeom>
          <a:ln w="12700">
            <a:miter lim="400000"/>
          </a:ln>
        </p:spPr>
      </p:pic>
      <p:pic>
        <p:nvPicPr>
          <p:cNvPr id="563" name="image12.png"/>
          <p:cNvPicPr/>
          <p:nvPr/>
        </p:nvPicPr>
        <p:blipFill>
          <a:blip r:embed="rId6">
            <a:extLst/>
          </a:blip>
          <a:stretch>
            <a:fillRect/>
          </a:stretch>
        </p:blipFill>
        <p:spPr>
          <a:xfrm>
            <a:off x="9175608" y="9114649"/>
            <a:ext cx="3034455" cy="338668"/>
          </a:xfrm>
          <a:prstGeom prst="rect">
            <a:avLst/>
          </a:prstGeom>
          <a:ln w="12700">
            <a:miter lim="400000"/>
          </a:ln>
        </p:spPr>
      </p:pic>
      <p:sp>
        <p:nvSpPr>
          <p:cNvPr id="564" name="Shape 564"/>
          <p:cNvSpPr/>
          <p:nvPr/>
        </p:nvSpPr>
        <p:spPr>
          <a:xfrm>
            <a:off x="2438399" y="5274168"/>
            <a:ext cx="7929317" cy="1174046"/>
          </a:xfrm>
          <a:prstGeom prst="rect">
            <a:avLst/>
          </a:prstGeom>
          <a:ln w="25400">
            <a:solidFill>
              <a:srgbClr val="C00000"/>
            </a:solidFill>
          </a:ln>
        </p:spPr>
        <p:txBody>
          <a:bodyPr lIns="65023" tIns="65023" rIns="65023" bIns="65023" anchor="ctr"/>
          <a:lstStyle/>
          <a:p>
            <a:pPr lvl="0" defTabSz="914400">
              <a:defRPr sz="2400">
                <a:solidFill>
                  <a:srgbClr val="FFFFFF"/>
                </a:solidFill>
                <a:latin typeface="Calibri"/>
                <a:ea typeface="Calibri"/>
                <a:cs typeface="Calibri"/>
                <a:sym typeface="Calibri"/>
              </a:defRPr>
            </a:pP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8" name="image13.png"/>
          <p:cNvPicPr/>
          <p:nvPr/>
        </p:nvPicPr>
        <p:blipFill>
          <a:blip r:embed="rId3">
            <a:extLst/>
          </a:blip>
          <a:stretch>
            <a:fillRect/>
          </a:stretch>
        </p:blipFill>
        <p:spPr>
          <a:xfrm>
            <a:off x="1221458" y="1998134"/>
            <a:ext cx="10096783" cy="5759591"/>
          </a:xfrm>
          <a:prstGeom prst="rect">
            <a:avLst/>
          </a:prstGeom>
          <a:ln w="12700">
            <a:solidFill>
              <a:srgbClr val="953735"/>
            </a:solidFill>
            <a:miter/>
          </a:ln>
        </p:spPr>
      </p:pic>
      <p:sp>
        <p:nvSpPr>
          <p:cNvPr id="569" name="Shape 569"/>
          <p:cNvSpPr/>
          <p:nvPr/>
        </p:nvSpPr>
        <p:spPr>
          <a:xfrm>
            <a:off x="3355059" y="2009422"/>
            <a:ext cx="690881" cy="1390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35"/>
                </a:moveTo>
                <a:lnTo>
                  <a:pt x="5400" y="16235"/>
                </a:lnTo>
                <a:lnTo>
                  <a:pt x="5400" y="0"/>
                </a:lnTo>
                <a:lnTo>
                  <a:pt x="16200" y="0"/>
                </a:lnTo>
                <a:lnTo>
                  <a:pt x="16200" y="16235"/>
                </a:lnTo>
                <a:lnTo>
                  <a:pt x="21600" y="16235"/>
                </a:lnTo>
                <a:lnTo>
                  <a:pt x="10800" y="21600"/>
                </a:lnTo>
                <a:close/>
              </a:path>
            </a:pathLst>
          </a:custGeom>
          <a:solidFill>
            <a:srgbClr val="FF0000"/>
          </a:solidFill>
          <a:ln w="25400">
            <a:solidFill>
              <a:srgbClr val="3A5E8A"/>
            </a:solidFill>
          </a:ln>
        </p:spPr>
        <p:txBody>
          <a:bodyPr lIns="65023" tIns="65023" rIns="65023" bIns="65023" anchor="ctr"/>
          <a:lstStyle/>
          <a:p>
            <a:pPr lvl="0" defTabSz="914400">
              <a:defRPr sz="2400">
                <a:solidFill>
                  <a:srgbClr val="FFFFFF"/>
                </a:solidFill>
                <a:latin typeface="Calibri"/>
                <a:ea typeface="Calibri"/>
                <a:cs typeface="Calibri"/>
                <a:sym typeface="Calibri"/>
              </a:defRPr>
            </a:pPr>
          </a:p>
        </p:txBody>
      </p:sp>
      <p:sp>
        <p:nvSpPr>
          <p:cNvPr id="570" name="Shape 570"/>
          <p:cNvSpPr/>
          <p:nvPr/>
        </p:nvSpPr>
        <p:spPr>
          <a:xfrm>
            <a:off x="8550627" y="8973255"/>
            <a:ext cx="3838809" cy="340132"/>
          </a:xfrm>
          <a:prstGeom prst="rect">
            <a:avLst/>
          </a:prstGeom>
          <a:ln w="12700">
            <a:solidFill>
              <a:srgbClr val="17375E"/>
            </a:solidFill>
          </a:ln>
          <a:extLst>
            <a:ext uri="{C572A759-6A51-4108-AA02-DFA0A04FC94B}">
              <ma14:wrappingTextBoxFlag xmlns:ma14="http://schemas.microsoft.com/office/mac/drawingml/2011/main" val="1"/>
            </a:ext>
          </a:extLst>
        </p:spPr>
        <p:txBody>
          <a:bodyPr wrap="none" lIns="65023" tIns="65023" rIns="65023" bIns="65023">
            <a:spAutoFit/>
          </a:bodyPr>
          <a:lstStyle>
            <a:lvl1pPr algn="l" defTabSz="914400">
              <a:defRPr sz="1400">
                <a:latin typeface="Arial"/>
                <a:ea typeface="Arial"/>
                <a:cs typeface="Arial"/>
                <a:sym typeface="Arial"/>
              </a:defRPr>
            </a:lvl1pPr>
          </a:lstStyle>
          <a:p>
            <a:pPr lvl="0">
              <a:defRPr sz="1800"/>
            </a:pPr>
            <a:r>
              <a:rPr sz="1400"/>
              <a:t>Budnitz  DS  N Engl J Med 2011;365:2002-12. </a:t>
            </a:r>
          </a:p>
        </p:txBody>
      </p:sp>
      <p:sp>
        <p:nvSpPr>
          <p:cNvPr id="571" name="Shape 571"/>
          <p:cNvSpPr/>
          <p:nvPr/>
        </p:nvSpPr>
        <p:spPr>
          <a:xfrm>
            <a:off x="5382543" y="4181404"/>
            <a:ext cx="690881" cy="1393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44"/>
                </a:moveTo>
                <a:lnTo>
                  <a:pt x="5400" y="16244"/>
                </a:lnTo>
                <a:lnTo>
                  <a:pt x="5400" y="0"/>
                </a:lnTo>
                <a:lnTo>
                  <a:pt x="16200" y="0"/>
                </a:lnTo>
                <a:lnTo>
                  <a:pt x="16200" y="16244"/>
                </a:lnTo>
                <a:lnTo>
                  <a:pt x="21600" y="16244"/>
                </a:lnTo>
                <a:lnTo>
                  <a:pt x="10800" y="21600"/>
                </a:lnTo>
                <a:close/>
              </a:path>
            </a:pathLst>
          </a:custGeom>
          <a:solidFill>
            <a:srgbClr val="FF0000"/>
          </a:solidFill>
          <a:ln w="25400">
            <a:solidFill>
              <a:srgbClr val="3A5E8A"/>
            </a:solidFill>
          </a:ln>
        </p:spPr>
        <p:txBody>
          <a:bodyPr lIns="65023" tIns="65023" rIns="65023" bIns="65023" anchor="ctr"/>
          <a:lstStyle/>
          <a:p>
            <a:pPr lvl="0" defTabSz="914400">
              <a:defRPr sz="2400">
                <a:solidFill>
                  <a:srgbClr val="FFFFFF"/>
                </a:solidFill>
                <a:latin typeface="Calibri"/>
                <a:ea typeface="Calibri"/>
                <a:cs typeface="Calibri"/>
                <a:sym typeface="Calibri"/>
              </a:defRPr>
            </a:pPr>
          </a:p>
        </p:txBody>
      </p:sp>
      <p:pic>
        <p:nvPicPr>
          <p:cNvPr id="572" name="image10.png"/>
          <p:cNvPicPr/>
          <p:nvPr/>
        </p:nvPicPr>
        <p:blipFill>
          <a:blip r:embed="rId4">
            <a:extLst/>
          </a:blip>
          <a:stretch>
            <a:fillRect/>
          </a:stretch>
        </p:blipFill>
        <p:spPr>
          <a:xfrm>
            <a:off x="1689065" y="370699"/>
            <a:ext cx="10390294" cy="1612054"/>
          </a:xfrm>
          <a:prstGeom prst="rect">
            <a:avLst/>
          </a:prstGeom>
          <a:ln w="12700">
            <a:miter lim="400000"/>
          </a:ln>
        </p:spPr>
      </p:pic>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6" name="Shape 576"/>
          <p:cNvSpPr/>
          <p:nvPr>
            <p:ph type="sldNum" sz="quarter" idx="2"/>
          </p:nvPr>
        </p:nvSpPr>
        <p:spPr>
          <a:xfrm>
            <a:off x="12291341" y="9123680"/>
            <a:ext cx="517033" cy="327432"/>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lvl="0">
              <a:defRPr sz="1800">
                <a:solidFill>
                  <a:srgbClr val="000000"/>
                </a:solidFill>
              </a:defRPr>
            </a:pPr>
            <a:fld id="{86CB4B4D-7CA3-9044-876B-883B54F8677D}" type="slidenum">
              <a:rPr sz="1400">
                <a:solidFill>
                  <a:srgbClr val="FFFFFF"/>
                </a:solidFill>
              </a:rPr>
            </a:fld>
          </a:p>
        </p:txBody>
      </p:sp>
      <p:sp>
        <p:nvSpPr>
          <p:cNvPr id="577" name="Shape 577"/>
          <p:cNvSpPr/>
          <p:nvPr>
            <p:ph type="title" idx="4294967295"/>
          </p:nvPr>
        </p:nvSpPr>
        <p:spPr>
          <a:xfrm>
            <a:off x="460586" y="225777"/>
            <a:ext cx="12081371" cy="1442721"/>
          </a:xfrm>
          <a:prstGeom prst="rect">
            <a:avLst/>
          </a:prstGeom>
        </p:spPr>
        <p:txBody>
          <a:bodyPr lIns="0" tIns="0" rIns="0" bIns="0">
            <a:normAutofit fontScale="100000" lnSpcReduction="0"/>
          </a:bodyPr>
          <a:lstStyle/>
          <a:p>
            <a:pPr lvl="0" algn="l">
              <a:defRPr sz="1800"/>
            </a:pPr>
            <a:r>
              <a:rPr b="1" sz="5600">
                <a:solidFill>
                  <a:srgbClr val="FFFFFF"/>
                </a:solidFill>
                <a:latin typeface="Arial"/>
                <a:ea typeface="Arial"/>
                <a:cs typeface="Arial"/>
                <a:sym typeface="Arial"/>
              </a:rPr>
              <a:t>Cumulative Mortality Rates </a:t>
            </a:r>
            <a:r>
              <a:rPr b="1" sz="3400">
                <a:solidFill>
                  <a:srgbClr val="FFFFFF"/>
                </a:solidFill>
                <a:latin typeface="Arial"/>
                <a:ea typeface="Arial"/>
                <a:cs typeface="Arial"/>
                <a:sym typeface="Arial"/>
              </a:rPr>
              <a:t>DARTS: Diabetes Audit Research Tayside Scotland</a:t>
            </a:r>
          </a:p>
        </p:txBody>
      </p:sp>
      <p:pic>
        <p:nvPicPr>
          <p:cNvPr id="578" name="image.png"/>
          <p:cNvPicPr/>
          <p:nvPr/>
        </p:nvPicPr>
        <p:blipFill>
          <a:blip r:embed="rId3">
            <a:extLst/>
          </a:blip>
          <a:stretch>
            <a:fillRect/>
          </a:stretch>
        </p:blipFill>
        <p:spPr>
          <a:xfrm>
            <a:off x="541866" y="1963419"/>
            <a:ext cx="8561495" cy="7261015"/>
          </a:xfrm>
          <a:prstGeom prst="rect">
            <a:avLst/>
          </a:prstGeom>
          <a:ln w="12700">
            <a:miter lim="400000"/>
          </a:ln>
        </p:spPr>
      </p:pic>
      <p:sp>
        <p:nvSpPr>
          <p:cNvPr id="579" name="Shape 579"/>
          <p:cNvSpPr/>
          <p:nvPr/>
        </p:nvSpPr>
        <p:spPr>
          <a:xfrm>
            <a:off x="9211733" y="2167466"/>
            <a:ext cx="3359574" cy="54540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57200" indent="-457200" algn="l" defTabSz="914400">
              <a:buClr>
                <a:srgbClr val="FFFFFF"/>
              </a:buClr>
              <a:buSzPct val="100000"/>
              <a:buAutoNum type="arabicPeriod" startAt="1"/>
              <a:defRPr sz="1800"/>
            </a:pPr>
            <a:r>
              <a:rPr sz="2400">
                <a:solidFill>
                  <a:srgbClr val="FFFFFF"/>
                </a:solidFill>
                <a:latin typeface="Arial"/>
                <a:ea typeface="Arial"/>
                <a:cs typeface="Arial"/>
                <a:sym typeface="Arial"/>
              </a:rPr>
              <a:t>Metformin alone:</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(blue line).</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2. SU alone:</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 (yellow line). </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3. Combination1:</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Metformin with SU</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added later (pink line).</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4. Combination 2: </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SU with metformin added later (brown line). </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5. Both: treatment</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with both SU and</a:t>
            </a:r>
            <a:endParaRPr sz="2400">
              <a:solidFill>
                <a:srgbClr val="FFFFFF"/>
              </a:solidFill>
              <a:latin typeface="Arial"/>
              <a:ea typeface="Arial"/>
              <a:cs typeface="Arial"/>
              <a:sym typeface="Arial"/>
            </a:endParaRPr>
          </a:p>
          <a:p>
            <a:pPr lvl="0" marL="342900" indent="-342900" algn="l" defTabSz="914400">
              <a:defRPr sz="1800"/>
            </a:pPr>
            <a:r>
              <a:rPr sz="2400">
                <a:solidFill>
                  <a:srgbClr val="FFFFFF"/>
                </a:solidFill>
                <a:latin typeface="Arial"/>
                <a:ea typeface="Arial"/>
                <a:cs typeface="Arial"/>
                <a:sym typeface="Arial"/>
              </a:rPr>
              <a:t>Metformin on the same day (purple line)</a:t>
            </a:r>
          </a:p>
        </p:txBody>
      </p:sp>
      <p:sp>
        <p:nvSpPr>
          <p:cNvPr id="580" name="Shape 580"/>
          <p:cNvSpPr/>
          <p:nvPr/>
        </p:nvSpPr>
        <p:spPr>
          <a:xfrm>
            <a:off x="4876800" y="9232053"/>
            <a:ext cx="7710438"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914400">
              <a:spcBef>
                <a:spcPts val="800"/>
              </a:spcBef>
              <a:defRPr sz="1800">
                <a:solidFill>
                  <a:srgbClr val="FFFFFF"/>
                </a:solidFill>
                <a:latin typeface="Arial Rounded MT Bold"/>
                <a:ea typeface="Arial Rounded MT Bold"/>
                <a:cs typeface="Arial Rounded MT Bold"/>
                <a:sym typeface="Arial Rounded MT Bold"/>
              </a:defRPr>
            </a:lvl1pPr>
          </a:lstStyle>
          <a:p>
            <a:pPr lvl="0">
              <a:defRPr>
                <a:solidFill>
                  <a:srgbClr val="000000"/>
                </a:solidFill>
              </a:defRPr>
            </a:pPr>
            <a:r>
              <a:rPr>
                <a:solidFill>
                  <a:srgbClr val="FFFFFF"/>
                </a:solidFill>
              </a:rPr>
              <a:t>Evans et al.  Diabetologia 2006 49:930-36 </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84" name="Shape 584"/>
          <p:cNvSpPr/>
          <p:nvPr>
            <p:ph type="title" idx="4294967295"/>
          </p:nvPr>
        </p:nvSpPr>
        <p:spPr>
          <a:xfrm>
            <a:off x="650239" y="205457"/>
            <a:ext cx="11704322" cy="1533032"/>
          </a:xfrm>
          <a:prstGeom prst="rect">
            <a:avLst/>
          </a:prstGeom>
        </p:spPr>
        <p:txBody>
          <a:bodyPr>
            <a:normAutofit fontScale="100000" lnSpcReduction="0"/>
          </a:bodyPr>
          <a:lstStyle/>
          <a:p>
            <a:pPr lvl="0">
              <a:defRPr sz="1800"/>
            </a:pPr>
            <a:r>
              <a:rPr b="1" sz="3800">
                <a:solidFill>
                  <a:srgbClr val="FFFF00"/>
                </a:solidFill>
                <a:latin typeface="Arial"/>
                <a:ea typeface="Arial"/>
                <a:cs typeface="Arial"/>
                <a:sym typeface="Arial"/>
              </a:rPr>
              <a:t>ADVANCE: Severe Hypoglycemia Was Associated With Adverse Clinical End Points and Death</a:t>
            </a:r>
            <a:r>
              <a:rPr b="1" baseline="30526" sz="3800">
                <a:solidFill>
                  <a:srgbClr val="FFFF00"/>
                </a:solidFill>
                <a:latin typeface="Arial"/>
                <a:ea typeface="Arial"/>
                <a:cs typeface="Arial"/>
                <a:sym typeface="Arial"/>
              </a:rPr>
              <a:t>1</a:t>
            </a:r>
          </a:p>
        </p:txBody>
      </p:sp>
      <p:sp>
        <p:nvSpPr>
          <p:cNvPr id="585" name="Shape 585"/>
          <p:cNvSpPr/>
          <p:nvPr/>
        </p:nvSpPr>
        <p:spPr>
          <a:xfrm>
            <a:off x="9320107" y="8882098"/>
            <a:ext cx="3034454" cy="35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914400">
              <a:defRPr sz="1600">
                <a:latin typeface="Arial Narrow"/>
                <a:ea typeface="Arial Narrow"/>
                <a:cs typeface="Arial Narrow"/>
                <a:sym typeface="Arial Narrow"/>
              </a:defRPr>
            </a:lvl1pPr>
          </a:lstStyle>
          <a:p>
            <a:pPr lvl="0">
              <a:defRPr sz="1800"/>
            </a:pPr>
            <a:r>
              <a:rPr sz="1600"/>
              <a:t>23</a:t>
            </a:r>
          </a:p>
        </p:txBody>
      </p:sp>
      <p:graphicFrame>
        <p:nvGraphicFramePr>
          <p:cNvPr id="586" name="Chart 586"/>
          <p:cNvGraphicFramePr/>
          <p:nvPr/>
        </p:nvGraphicFramePr>
        <p:xfrm>
          <a:off x="697785" y="2111022"/>
          <a:ext cx="11556640" cy="5457534"/>
        </p:xfrm>
        <a:graphic xmlns:a="http://schemas.openxmlformats.org/drawingml/2006/main">
          <a:graphicData uri="http://schemas.openxmlformats.org/drawingml/2006/chart">
            <c:chart xmlns:c="http://schemas.openxmlformats.org/drawingml/2006/chart" r:id="rId3"/>
          </a:graphicData>
        </a:graphic>
      </p:graphicFrame>
      <p:sp>
        <p:nvSpPr>
          <p:cNvPr id="587" name="Shape 587"/>
          <p:cNvSpPr/>
          <p:nvPr/>
        </p:nvSpPr>
        <p:spPr>
          <a:xfrm>
            <a:off x="130950" y="8679801"/>
            <a:ext cx="12873851" cy="942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b">
            <a:spAutoFit/>
          </a:bodyPr>
          <a:lstStyle/>
          <a:p>
            <a:pPr lvl="0" algn="l" defTabSz="914400">
              <a:defRPr sz="1800"/>
            </a:pPr>
            <a:r>
              <a:rPr sz="1400">
                <a:solidFill>
                  <a:srgbClr val="FFFF00"/>
                </a:solidFill>
                <a:latin typeface="Arial Narrow"/>
                <a:ea typeface="Arial Narrow"/>
                <a:cs typeface="Arial Narrow"/>
                <a:sym typeface="Arial Narrow"/>
              </a:rPr>
              <a:t>ADVANCE=Action in Diabetes and Vascular disease: PreterAx and DiamicroN-MR Controlled Evaluation; CI=confidence interval; CV=cardiovascular; HR=hazard ratio.</a:t>
            </a:r>
            <a:endParaRPr sz="1400">
              <a:solidFill>
                <a:srgbClr val="FFFF00"/>
              </a:solidFill>
              <a:latin typeface="Arial Narrow"/>
              <a:ea typeface="Arial Narrow"/>
              <a:cs typeface="Arial Narrow"/>
              <a:sym typeface="Arial Narrow"/>
            </a:endParaRPr>
          </a:p>
          <a:p>
            <a:pPr lvl="0" algn="l" defTabSz="914400">
              <a:defRPr sz="1800"/>
            </a:pPr>
            <a:r>
              <a:rPr baseline="30571" sz="1400">
                <a:solidFill>
                  <a:srgbClr val="FFFF00"/>
                </a:solidFill>
                <a:latin typeface="Arial Narrow"/>
                <a:ea typeface="Arial Narrow"/>
                <a:cs typeface="Arial Narrow"/>
                <a:sym typeface="Arial Narrow"/>
              </a:rPr>
              <a:t>a</a:t>
            </a:r>
            <a:r>
              <a:rPr sz="1400">
                <a:solidFill>
                  <a:srgbClr val="FFFF00"/>
                </a:solidFill>
                <a:latin typeface="Arial Narrow"/>
                <a:ea typeface="Arial Narrow"/>
                <a:cs typeface="Arial Narrow"/>
                <a:sym typeface="Arial Narrow"/>
              </a:rPr>
              <a:t>Adjusted for multiple baseline covariates. </a:t>
            </a:r>
            <a:r>
              <a:rPr baseline="30571" sz="1400">
                <a:solidFill>
                  <a:srgbClr val="FFFF00"/>
                </a:solidFill>
                <a:latin typeface="Arial Narrow"/>
                <a:ea typeface="Arial Narrow"/>
                <a:cs typeface="Arial Narrow"/>
                <a:sym typeface="Arial Narrow"/>
              </a:rPr>
              <a:t>b</a:t>
            </a:r>
            <a:r>
              <a:rPr sz="1400">
                <a:solidFill>
                  <a:srgbClr val="FFFF00"/>
                </a:solidFill>
                <a:latin typeface="Arial Narrow"/>
                <a:ea typeface="Arial Narrow"/>
                <a:cs typeface="Arial Narrow"/>
                <a:sym typeface="Arial Narrow"/>
              </a:rPr>
              <a:t>Primary end points. Major macrovascular event=CV death, nonfatal myocardial infarction, or nonfatal stroke; major microvascular event=new or worsening nephropathy or retinopathy.</a:t>
            </a:r>
            <a:endParaRPr sz="1400">
              <a:solidFill>
                <a:srgbClr val="FFFF00"/>
              </a:solidFill>
              <a:latin typeface="Arial Narrow"/>
              <a:ea typeface="Arial Narrow"/>
              <a:cs typeface="Arial Narrow"/>
              <a:sym typeface="Arial Narrow"/>
            </a:endParaRPr>
          </a:p>
          <a:p>
            <a:pPr lvl="0" algn="l" defTabSz="914400">
              <a:defRPr sz="1800"/>
            </a:pPr>
            <a:r>
              <a:rPr b="1" sz="1400">
                <a:solidFill>
                  <a:srgbClr val="FFFF00"/>
                </a:solidFill>
                <a:latin typeface="Arial Narrow"/>
                <a:ea typeface="Arial Narrow"/>
                <a:cs typeface="Arial Narrow"/>
                <a:sym typeface="Arial Narrow"/>
              </a:rPr>
              <a:t>1. </a:t>
            </a:r>
            <a:r>
              <a:rPr sz="1400">
                <a:solidFill>
                  <a:srgbClr val="FFFF00"/>
                </a:solidFill>
                <a:latin typeface="Arial Narrow"/>
                <a:ea typeface="Arial Narrow"/>
                <a:cs typeface="Arial Narrow"/>
                <a:sym typeface="Arial Narrow"/>
              </a:rPr>
              <a:t>Zoungas S et al. </a:t>
            </a:r>
            <a:r>
              <a:rPr i="1" sz="1400">
                <a:solidFill>
                  <a:srgbClr val="FFFF00"/>
                </a:solidFill>
                <a:latin typeface="Arial Narrow"/>
                <a:ea typeface="Arial Narrow"/>
                <a:cs typeface="Arial Narrow"/>
                <a:sym typeface="Arial Narrow"/>
              </a:rPr>
              <a:t>N Engl J Med</a:t>
            </a:r>
            <a:r>
              <a:rPr sz="1400">
                <a:solidFill>
                  <a:srgbClr val="FFFF00"/>
                </a:solidFill>
                <a:latin typeface="Arial Narrow"/>
                <a:ea typeface="Arial Narrow"/>
                <a:cs typeface="Arial Narrow"/>
                <a:sym typeface="Arial Narrow"/>
              </a:rPr>
              <a:t>. 2010;363:1410–1418.</a:t>
            </a:r>
          </a:p>
        </p:txBody>
      </p:sp>
      <p:sp>
        <p:nvSpPr>
          <p:cNvPr id="588" name="Shape 588"/>
          <p:cNvSpPr/>
          <p:nvPr/>
        </p:nvSpPr>
        <p:spPr>
          <a:xfrm>
            <a:off x="2756746" y="3890150"/>
            <a:ext cx="580250" cy="9708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818"/>
                </a:moveTo>
                <a:lnTo>
                  <a:pt x="0" y="0"/>
                </a:lnTo>
                <a:lnTo>
                  <a:pt x="21600" y="0"/>
                </a:lnTo>
                <a:lnTo>
                  <a:pt x="21600" y="21600"/>
                </a:lnTo>
              </a:path>
            </a:pathLst>
          </a:custGeom>
          <a:ln w="3175">
            <a:solidFill/>
            <a:round/>
          </a:ln>
        </p:spPr>
        <p:txBody>
          <a:bodyPr lIns="65023" tIns="65023" rIns="65023" bIns="65023" anchor="ctr"/>
          <a:lstStyle/>
          <a:p>
            <a:pPr lvl="0" algn="l" defTabSz="914400">
              <a:defRPr sz="2400">
                <a:latin typeface="Arial"/>
                <a:ea typeface="Arial"/>
                <a:cs typeface="Arial"/>
                <a:sym typeface="Arial"/>
              </a:defRPr>
            </a:pPr>
          </a:p>
        </p:txBody>
      </p:sp>
      <p:sp>
        <p:nvSpPr>
          <p:cNvPr id="589" name="Shape 589"/>
          <p:cNvSpPr/>
          <p:nvPr/>
        </p:nvSpPr>
        <p:spPr>
          <a:xfrm>
            <a:off x="8832426" y="4811324"/>
            <a:ext cx="580250" cy="970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818"/>
                </a:moveTo>
                <a:lnTo>
                  <a:pt x="0" y="0"/>
                </a:lnTo>
                <a:lnTo>
                  <a:pt x="21600" y="0"/>
                </a:lnTo>
                <a:lnTo>
                  <a:pt x="21600" y="21600"/>
                </a:lnTo>
              </a:path>
            </a:pathLst>
          </a:custGeom>
          <a:ln w="3175">
            <a:solidFill/>
            <a:round/>
          </a:ln>
        </p:spPr>
        <p:txBody>
          <a:bodyPr lIns="65023" tIns="65023" rIns="65023" bIns="65023" anchor="ctr"/>
          <a:lstStyle/>
          <a:p>
            <a:pPr lvl="0" algn="l" defTabSz="914400">
              <a:defRPr sz="2400">
                <a:latin typeface="Arial"/>
                <a:ea typeface="Arial"/>
                <a:cs typeface="Arial"/>
                <a:sym typeface="Arial"/>
              </a:defRPr>
            </a:pPr>
          </a:p>
        </p:txBody>
      </p:sp>
      <p:sp>
        <p:nvSpPr>
          <p:cNvPr id="590" name="Shape 590"/>
          <p:cNvSpPr/>
          <p:nvPr/>
        </p:nvSpPr>
        <p:spPr>
          <a:xfrm>
            <a:off x="10850880" y="4761653"/>
            <a:ext cx="580250" cy="970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818"/>
                </a:moveTo>
                <a:lnTo>
                  <a:pt x="0" y="0"/>
                </a:lnTo>
                <a:lnTo>
                  <a:pt x="21600" y="0"/>
                </a:lnTo>
                <a:lnTo>
                  <a:pt x="21600" y="21600"/>
                </a:lnTo>
              </a:path>
            </a:pathLst>
          </a:custGeom>
          <a:ln w="3175">
            <a:solidFill/>
            <a:round/>
          </a:ln>
        </p:spPr>
        <p:txBody>
          <a:bodyPr lIns="65023" tIns="65023" rIns="65023" bIns="65023" anchor="ctr"/>
          <a:lstStyle/>
          <a:p>
            <a:pPr lvl="0" algn="l" defTabSz="914400">
              <a:defRPr sz="2400">
                <a:latin typeface="Arial"/>
                <a:ea typeface="Arial"/>
                <a:cs typeface="Arial"/>
                <a:sym typeface="Arial"/>
              </a:defRPr>
            </a:pPr>
          </a:p>
        </p:txBody>
      </p:sp>
      <p:sp>
        <p:nvSpPr>
          <p:cNvPr id="591" name="Shape 591"/>
          <p:cNvSpPr/>
          <p:nvPr/>
        </p:nvSpPr>
        <p:spPr>
          <a:xfrm>
            <a:off x="6784622" y="3287324"/>
            <a:ext cx="580250" cy="1754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07"/>
                </a:moveTo>
                <a:lnTo>
                  <a:pt x="0" y="0"/>
                </a:lnTo>
                <a:lnTo>
                  <a:pt x="21600" y="0"/>
                </a:lnTo>
                <a:lnTo>
                  <a:pt x="21600" y="21600"/>
                </a:lnTo>
              </a:path>
            </a:pathLst>
          </a:custGeom>
          <a:ln w="3175">
            <a:solidFill/>
            <a:round/>
          </a:ln>
        </p:spPr>
        <p:txBody>
          <a:bodyPr lIns="65023" tIns="65023" rIns="65023" bIns="65023" anchor="ctr"/>
          <a:lstStyle/>
          <a:p>
            <a:pPr lvl="0" algn="l" defTabSz="914400">
              <a:defRPr sz="2400">
                <a:latin typeface="Arial"/>
                <a:ea typeface="Arial"/>
                <a:cs typeface="Arial"/>
                <a:sym typeface="Arial"/>
              </a:defRPr>
            </a:pPr>
          </a:p>
        </p:txBody>
      </p:sp>
      <p:sp>
        <p:nvSpPr>
          <p:cNvPr id="592" name="Shape 592"/>
          <p:cNvSpPr/>
          <p:nvPr/>
        </p:nvSpPr>
        <p:spPr>
          <a:xfrm>
            <a:off x="4763911" y="4626186"/>
            <a:ext cx="593796" cy="313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702"/>
                </a:moveTo>
                <a:lnTo>
                  <a:pt x="0" y="0"/>
                </a:lnTo>
                <a:lnTo>
                  <a:pt x="21600" y="0"/>
                </a:lnTo>
                <a:lnTo>
                  <a:pt x="21600" y="21600"/>
                </a:lnTo>
              </a:path>
            </a:pathLst>
          </a:custGeom>
          <a:ln w="3175">
            <a:solidFill/>
            <a:round/>
          </a:ln>
        </p:spPr>
        <p:txBody>
          <a:bodyPr lIns="65023" tIns="65023" rIns="65023" bIns="65023" anchor="ctr"/>
          <a:lstStyle/>
          <a:p>
            <a:pPr lvl="0" algn="l" defTabSz="914400">
              <a:defRPr sz="2400">
                <a:latin typeface="Arial"/>
                <a:ea typeface="Arial"/>
                <a:cs typeface="Arial"/>
                <a:sym typeface="Arial"/>
              </a:defRPr>
            </a:pPr>
          </a:p>
        </p:txBody>
      </p:sp>
      <p:sp>
        <p:nvSpPr>
          <p:cNvPr id="593" name="Shape 593"/>
          <p:cNvSpPr/>
          <p:nvPr/>
        </p:nvSpPr>
        <p:spPr>
          <a:xfrm>
            <a:off x="2047804" y="3219591"/>
            <a:ext cx="2045547" cy="5259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400">
              <a:defRPr sz="1800"/>
            </a:pPr>
            <a:r>
              <a:rPr b="1">
                <a:solidFill>
                  <a:srgbClr val="FFFFFF"/>
                </a:solidFill>
                <a:latin typeface="Arial"/>
                <a:ea typeface="Arial"/>
                <a:cs typeface="Arial"/>
                <a:sym typeface="Arial"/>
              </a:rPr>
              <a:t>HR (95% CI):</a:t>
            </a:r>
            <a:br>
              <a:rPr b="1">
                <a:solidFill>
                  <a:srgbClr val="FFFFFF"/>
                </a:solidFill>
                <a:latin typeface="Arial"/>
                <a:ea typeface="Arial"/>
                <a:cs typeface="Arial"/>
                <a:sym typeface="Arial"/>
              </a:rPr>
            </a:br>
            <a:r>
              <a:rPr b="1">
                <a:solidFill>
                  <a:srgbClr val="FFFFFF"/>
                </a:solidFill>
                <a:latin typeface="Arial"/>
                <a:ea typeface="Arial"/>
                <a:cs typeface="Arial"/>
                <a:sym typeface="Arial"/>
              </a:rPr>
              <a:t>3.53 (2.41–5.17)</a:t>
            </a:r>
            <a:r>
              <a:rPr b="1" baseline="30444">
                <a:solidFill>
                  <a:srgbClr val="FFFFFF"/>
                </a:solidFill>
                <a:latin typeface="Arial"/>
                <a:ea typeface="Arial"/>
                <a:cs typeface="Arial"/>
                <a:sym typeface="Arial"/>
              </a:rPr>
              <a:t>a</a:t>
            </a:r>
          </a:p>
        </p:txBody>
      </p:sp>
      <p:sp>
        <p:nvSpPr>
          <p:cNvPr id="594" name="Shape 594"/>
          <p:cNvSpPr/>
          <p:nvPr/>
        </p:nvSpPr>
        <p:spPr>
          <a:xfrm>
            <a:off x="4050453" y="3921759"/>
            <a:ext cx="2045547" cy="5259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400">
              <a:defRPr sz="1800"/>
            </a:pPr>
            <a:r>
              <a:rPr b="1">
                <a:solidFill>
                  <a:srgbClr val="FFFFFF"/>
                </a:solidFill>
                <a:latin typeface="Arial"/>
                <a:ea typeface="Arial"/>
                <a:cs typeface="Arial"/>
                <a:sym typeface="Arial"/>
              </a:rPr>
              <a:t>HR (95% CI):</a:t>
            </a:r>
            <a:br>
              <a:rPr b="1">
                <a:solidFill>
                  <a:srgbClr val="FFFFFF"/>
                </a:solidFill>
                <a:latin typeface="Arial"/>
                <a:ea typeface="Arial"/>
                <a:cs typeface="Arial"/>
                <a:sym typeface="Arial"/>
              </a:rPr>
            </a:br>
            <a:r>
              <a:rPr b="1">
                <a:solidFill>
                  <a:srgbClr val="FFFFFF"/>
                </a:solidFill>
                <a:latin typeface="Arial"/>
                <a:ea typeface="Arial"/>
                <a:cs typeface="Arial"/>
                <a:sym typeface="Arial"/>
              </a:rPr>
              <a:t>2.19 (1.40–3.45)</a:t>
            </a:r>
            <a:r>
              <a:rPr b="1" baseline="30444">
                <a:solidFill>
                  <a:srgbClr val="FFFFFF"/>
                </a:solidFill>
                <a:latin typeface="Arial"/>
                <a:ea typeface="Arial"/>
                <a:cs typeface="Arial"/>
                <a:sym typeface="Arial"/>
              </a:rPr>
              <a:t>a</a:t>
            </a:r>
          </a:p>
        </p:txBody>
      </p:sp>
      <p:sp>
        <p:nvSpPr>
          <p:cNvPr id="595" name="Shape 595"/>
          <p:cNvSpPr/>
          <p:nvPr/>
        </p:nvSpPr>
        <p:spPr>
          <a:xfrm>
            <a:off x="6057617" y="2612248"/>
            <a:ext cx="2045548" cy="5259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400">
              <a:defRPr sz="1800"/>
            </a:pPr>
            <a:r>
              <a:rPr b="1">
                <a:solidFill>
                  <a:srgbClr val="FFFFFF"/>
                </a:solidFill>
                <a:latin typeface="Arial"/>
                <a:ea typeface="Arial"/>
                <a:cs typeface="Arial"/>
                <a:sym typeface="Arial"/>
              </a:rPr>
              <a:t>HR (95% CI):</a:t>
            </a:r>
            <a:br>
              <a:rPr b="1">
                <a:solidFill>
                  <a:srgbClr val="FFFFFF"/>
                </a:solidFill>
                <a:latin typeface="Arial"/>
                <a:ea typeface="Arial"/>
                <a:cs typeface="Arial"/>
                <a:sym typeface="Arial"/>
              </a:rPr>
            </a:br>
            <a:r>
              <a:rPr b="1">
                <a:solidFill>
                  <a:srgbClr val="FFFFFF"/>
                </a:solidFill>
                <a:latin typeface="Arial"/>
                <a:ea typeface="Arial"/>
                <a:cs typeface="Arial"/>
                <a:sym typeface="Arial"/>
              </a:rPr>
              <a:t>3.27 (2.29–4.65)</a:t>
            </a:r>
            <a:r>
              <a:rPr b="1" baseline="30444">
                <a:solidFill>
                  <a:srgbClr val="FFFFFF"/>
                </a:solidFill>
                <a:latin typeface="Arial"/>
                <a:ea typeface="Arial"/>
                <a:cs typeface="Arial"/>
                <a:sym typeface="Arial"/>
              </a:rPr>
              <a:t>a</a:t>
            </a:r>
          </a:p>
        </p:txBody>
      </p:sp>
      <p:sp>
        <p:nvSpPr>
          <p:cNvPr id="596" name="Shape 596"/>
          <p:cNvSpPr/>
          <p:nvPr/>
        </p:nvSpPr>
        <p:spPr>
          <a:xfrm>
            <a:off x="8060266" y="4122702"/>
            <a:ext cx="2045548" cy="5259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400">
              <a:defRPr sz="1800"/>
            </a:pPr>
            <a:r>
              <a:rPr b="1">
                <a:solidFill>
                  <a:srgbClr val="FFFFFF"/>
                </a:solidFill>
                <a:latin typeface="Arial"/>
                <a:ea typeface="Arial"/>
                <a:cs typeface="Arial"/>
                <a:sym typeface="Arial"/>
              </a:rPr>
              <a:t>HR (95% CI):</a:t>
            </a:r>
            <a:br>
              <a:rPr b="1">
                <a:solidFill>
                  <a:srgbClr val="FFFFFF"/>
                </a:solidFill>
                <a:latin typeface="Arial"/>
                <a:ea typeface="Arial"/>
                <a:cs typeface="Arial"/>
                <a:sym typeface="Arial"/>
              </a:rPr>
            </a:br>
            <a:r>
              <a:rPr b="1">
                <a:solidFill>
                  <a:srgbClr val="FFFFFF"/>
                </a:solidFill>
                <a:latin typeface="Arial"/>
                <a:ea typeface="Arial"/>
                <a:cs typeface="Arial"/>
                <a:sym typeface="Arial"/>
              </a:rPr>
              <a:t>3.79 (2.36–6.08)</a:t>
            </a:r>
            <a:r>
              <a:rPr b="1" baseline="30444">
                <a:solidFill>
                  <a:srgbClr val="FFFFFF"/>
                </a:solidFill>
                <a:latin typeface="Arial"/>
                <a:ea typeface="Arial"/>
                <a:cs typeface="Arial"/>
                <a:sym typeface="Arial"/>
              </a:rPr>
              <a:t>a</a:t>
            </a:r>
          </a:p>
        </p:txBody>
      </p:sp>
      <p:sp>
        <p:nvSpPr>
          <p:cNvPr id="597" name="Shape 597"/>
          <p:cNvSpPr/>
          <p:nvPr/>
        </p:nvSpPr>
        <p:spPr>
          <a:xfrm>
            <a:off x="10078720" y="4073031"/>
            <a:ext cx="2045548" cy="5259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400">
              <a:defRPr sz="1800"/>
            </a:pPr>
            <a:r>
              <a:rPr b="1">
                <a:solidFill>
                  <a:srgbClr val="FFFFFF"/>
                </a:solidFill>
                <a:latin typeface="Arial"/>
                <a:ea typeface="Arial"/>
                <a:cs typeface="Arial"/>
                <a:sym typeface="Arial"/>
              </a:rPr>
              <a:t>HR (95% CI):</a:t>
            </a:r>
            <a:br>
              <a:rPr b="1">
                <a:solidFill>
                  <a:srgbClr val="FFFFFF"/>
                </a:solidFill>
                <a:latin typeface="Arial"/>
                <a:ea typeface="Arial"/>
                <a:cs typeface="Arial"/>
                <a:sym typeface="Arial"/>
              </a:rPr>
            </a:br>
            <a:r>
              <a:rPr b="1">
                <a:solidFill>
                  <a:srgbClr val="FFFFFF"/>
                </a:solidFill>
                <a:latin typeface="Arial"/>
                <a:ea typeface="Arial"/>
                <a:cs typeface="Arial"/>
                <a:sym typeface="Arial"/>
              </a:rPr>
              <a:t>2.80 (1.64–4.79)</a:t>
            </a:r>
            <a:r>
              <a:rPr b="1" baseline="30444">
                <a:solidFill>
                  <a:srgbClr val="FFFFFF"/>
                </a:solidFill>
                <a:latin typeface="Arial"/>
                <a:ea typeface="Arial"/>
                <a:cs typeface="Arial"/>
                <a:sym typeface="Arial"/>
              </a:rPr>
              <a:t>a</a:t>
            </a:r>
          </a:p>
        </p:txBody>
      </p:sp>
      <p:sp>
        <p:nvSpPr>
          <p:cNvPr id="598" name="Shape 598"/>
          <p:cNvSpPr/>
          <p:nvPr/>
        </p:nvSpPr>
        <p:spPr>
          <a:xfrm>
            <a:off x="3402470" y="7857066"/>
            <a:ext cx="151707"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400">
                <a:solidFill>
                  <a:srgbClr val="FFFFFF"/>
                </a:solidFill>
                <a:latin typeface="Arial Narrow"/>
                <a:ea typeface="Arial Narrow"/>
                <a:cs typeface="Arial Narrow"/>
                <a:sym typeface="Arial Narrow"/>
              </a:defRPr>
            </a:lvl1pPr>
          </a:lstStyle>
          <a:p>
            <a:pPr lvl="0">
              <a:defRPr sz="1800">
                <a:solidFill>
                  <a:srgbClr val="000000"/>
                </a:solidFill>
              </a:defRPr>
            </a:pPr>
            <a:r>
              <a:rPr sz="2400">
                <a:solidFill>
                  <a:srgbClr val="FFFFFF"/>
                </a:solidFill>
              </a:rPr>
              <a:t>o</a:t>
            </a:r>
          </a:p>
        </p:txBody>
      </p:sp>
      <p:sp>
        <p:nvSpPr>
          <p:cNvPr id="599" name="Shape 599"/>
          <p:cNvSpPr/>
          <p:nvPr/>
        </p:nvSpPr>
        <p:spPr>
          <a:xfrm>
            <a:off x="5420924" y="7857066"/>
            <a:ext cx="151707"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914400">
              <a:defRPr sz="2400">
                <a:solidFill>
                  <a:srgbClr val="FFFFFF"/>
                </a:solidFill>
                <a:latin typeface="Arial Narrow"/>
                <a:ea typeface="Arial Narrow"/>
                <a:cs typeface="Arial Narrow"/>
                <a:sym typeface="Arial Narrow"/>
              </a:defRPr>
            </a:lvl1pPr>
          </a:lstStyle>
          <a:p>
            <a:pPr lvl="0">
              <a:defRPr sz="1800">
                <a:solidFill>
                  <a:srgbClr val="000000"/>
                </a:solidFill>
              </a:defRPr>
            </a:pPr>
            <a:r>
              <a:rPr sz="2400">
                <a:solidFill>
                  <a:srgbClr val="FFFFFF"/>
                </a:solidFill>
              </a:rPr>
              <a:t>b</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03" name="Shape 603"/>
          <p:cNvSpPr/>
          <p:nvPr>
            <p:ph type="title" idx="4294967295"/>
          </p:nvPr>
        </p:nvSpPr>
        <p:spPr>
          <a:xfrm>
            <a:off x="2133600" y="298026"/>
            <a:ext cx="8737601" cy="1345637"/>
          </a:xfrm>
          <a:prstGeom prst="rect">
            <a:avLst/>
          </a:prstGeom>
        </p:spPr>
        <p:txBody>
          <a:bodyPr lIns="0" tIns="0" rIns="0" bIns="0">
            <a:normAutofit fontScale="100000" lnSpcReduction="0"/>
          </a:bodyPr>
          <a:lstStyle>
            <a:lvl1pPr>
              <a:defRPr b="1" sz="3800">
                <a:solidFill>
                  <a:srgbClr val="E8A433"/>
                </a:solidFill>
                <a:latin typeface="Helvetica"/>
                <a:ea typeface="Helvetica"/>
                <a:cs typeface="Helvetica"/>
                <a:sym typeface="Helvetica"/>
              </a:defRPr>
            </a:lvl1pPr>
          </a:lstStyle>
          <a:p>
            <a:pPr lvl="0">
              <a:defRPr b="0" sz="1800">
                <a:solidFill>
                  <a:srgbClr val="000000"/>
                </a:solidFill>
              </a:defRPr>
            </a:pPr>
            <a:r>
              <a:rPr b="1" sz="3800">
                <a:solidFill>
                  <a:srgbClr val="E8A433"/>
                </a:solidFill>
              </a:rPr>
              <a:t>Link between Hypoglycemia and Acute CV Events in T2DM</a:t>
            </a:r>
          </a:p>
        </p:txBody>
      </p:sp>
      <p:sp>
        <p:nvSpPr>
          <p:cNvPr id="604" name="Shape 604"/>
          <p:cNvSpPr/>
          <p:nvPr>
            <p:ph type="body" idx="4294967295"/>
          </p:nvPr>
        </p:nvSpPr>
        <p:spPr>
          <a:xfrm>
            <a:off x="216746" y="2275839"/>
            <a:ext cx="6522721" cy="6436926"/>
          </a:xfrm>
          <a:prstGeom prst="rect">
            <a:avLst/>
          </a:prstGeom>
        </p:spPr>
        <p:txBody>
          <a:bodyPr lIns="0" tIns="0" rIns="0" bIns="0">
            <a:normAutofit fontScale="100000" lnSpcReduction="0"/>
          </a:bodyPr>
          <a:lstStyle/>
          <a:p>
            <a:pPr lvl="0" marL="397710" indent="-397710">
              <a:spcBef>
                <a:spcPts val="1200"/>
              </a:spcBef>
              <a:buSzPct val="75000"/>
              <a:buFontTx/>
              <a:defRPr sz="1800"/>
            </a:pPr>
            <a:r>
              <a:rPr sz="3400">
                <a:solidFill>
                  <a:srgbClr val="FFFFFF"/>
                </a:solidFill>
                <a:latin typeface="Arial"/>
                <a:ea typeface="Arial"/>
                <a:cs typeface="Arial"/>
                <a:sym typeface="Arial"/>
              </a:rPr>
              <a:t>Retrospective, observational study assessing association between hypoglycemic events and acute CV events</a:t>
            </a:r>
            <a:endParaRPr sz="3400">
              <a:solidFill>
                <a:srgbClr val="FFFFFF"/>
              </a:solidFill>
              <a:latin typeface="Arial"/>
              <a:ea typeface="Arial"/>
              <a:cs typeface="Arial"/>
              <a:sym typeface="Arial"/>
            </a:endParaRPr>
          </a:p>
          <a:p>
            <a:pPr lvl="0" marL="397710" indent="-397710">
              <a:spcBef>
                <a:spcPts val="1200"/>
              </a:spcBef>
              <a:buSzPct val="75000"/>
              <a:buFontTx/>
              <a:defRPr sz="1800"/>
            </a:pPr>
            <a:r>
              <a:rPr sz="3400">
                <a:solidFill>
                  <a:srgbClr val="FFFFFF"/>
                </a:solidFill>
                <a:latin typeface="Arial"/>
                <a:ea typeface="Arial"/>
                <a:cs typeface="Arial"/>
                <a:sym typeface="Arial"/>
              </a:rPr>
              <a:t>3.1% patients had hypo events during evaluation period</a:t>
            </a:r>
            <a:endParaRPr sz="3400">
              <a:solidFill>
                <a:srgbClr val="FFFFFF"/>
              </a:solidFill>
              <a:latin typeface="Arial"/>
              <a:ea typeface="Arial"/>
              <a:cs typeface="Arial"/>
              <a:sym typeface="Arial"/>
            </a:endParaRPr>
          </a:p>
          <a:p>
            <a:pPr lvl="0" marL="397710" indent="-397710">
              <a:spcBef>
                <a:spcPts val="1200"/>
              </a:spcBef>
              <a:buSzPct val="75000"/>
              <a:buFontTx/>
              <a:defRPr sz="1800"/>
            </a:pPr>
            <a:r>
              <a:rPr sz="3400">
                <a:solidFill>
                  <a:srgbClr val="FFFFFF"/>
                </a:solidFill>
                <a:latin typeface="Arial"/>
                <a:ea typeface="Arial"/>
                <a:cs typeface="Arial"/>
                <a:sym typeface="Arial"/>
              </a:rPr>
              <a:t>Patients with hypo events had 79% higher odds for acute CV events vs. patients with no hypoglycemia</a:t>
            </a:r>
          </a:p>
        </p:txBody>
      </p:sp>
      <p:pic>
        <p:nvPicPr>
          <p:cNvPr id="605" name="image.png"/>
          <p:cNvPicPr/>
          <p:nvPr/>
        </p:nvPicPr>
        <p:blipFill>
          <a:blip r:embed="rId3">
            <a:extLst/>
          </a:blip>
          <a:stretch>
            <a:fillRect/>
          </a:stretch>
        </p:blipFill>
        <p:spPr>
          <a:xfrm>
            <a:off x="6951698" y="1950719"/>
            <a:ext cx="5949245" cy="7256500"/>
          </a:xfrm>
          <a:prstGeom prst="rect">
            <a:avLst/>
          </a:prstGeom>
          <a:ln w="12700">
            <a:miter lim="400000"/>
          </a:ln>
        </p:spPr>
      </p:pic>
      <p:sp>
        <p:nvSpPr>
          <p:cNvPr id="606" name="Shape 606"/>
          <p:cNvSpPr/>
          <p:nvPr/>
        </p:nvSpPr>
        <p:spPr>
          <a:xfrm>
            <a:off x="5852159" y="9320107"/>
            <a:ext cx="7152641"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914400">
              <a:spcBef>
                <a:spcPts val="800"/>
              </a:spcBef>
              <a:defRPr sz="1800">
                <a:solidFill>
                  <a:srgbClr val="FFFFFF"/>
                </a:solidFill>
                <a:latin typeface="Arial Rounded MT Bold"/>
                <a:ea typeface="Arial Rounded MT Bold"/>
                <a:cs typeface="Arial Rounded MT Bold"/>
                <a:sym typeface="Arial Rounded MT Bold"/>
              </a:defRPr>
            </a:lvl1pPr>
          </a:lstStyle>
          <a:p>
            <a:pPr lvl="0">
              <a:defRPr>
                <a:solidFill>
                  <a:srgbClr val="000000"/>
                </a:solidFill>
              </a:defRPr>
            </a:pPr>
            <a:r>
              <a:rPr>
                <a:solidFill>
                  <a:srgbClr val="FFFFFF"/>
                </a:solidFill>
              </a:rPr>
              <a:t>Johnston SS et al. Diabetes Care 2011; 34:1164-70</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610" name="Shape 610"/>
          <p:cNvSpPr/>
          <p:nvPr/>
        </p:nvSpPr>
        <p:spPr>
          <a:xfrm>
            <a:off x="255129" y="370275"/>
            <a:ext cx="12444872" cy="650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sz="3400">
                <a:solidFill>
                  <a:srgbClr val="E8A433"/>
                </a:solidFill>
                <a:latin typeface="Tahoma"/>
                <a:ea typeface="Tahoma"/>
                <a:cs typeface="Tahoma"/>
                <a:sym typeface="Tahoma"/>
              </a:defRPr>
            </a:lvl1pPr>
          </a:lstStyle>
          <a:p>
            <a:pPr lvl="0">
              <a:defRPr sz="1800">
                <a:solidFill>
                  <a:srgbClr val="000000"/>
                </a:solidFill>
              </a:defRPr>
            </a:pPr>
            <a:r>
              <a:rPr sz="3400">
                <a:solidFill>
                  <a:srgbClr val="E8A433"/>
                </a:solidFill>
              </a:rPr>
              <a:t>Farmaci nella terapia del diabete tipo 2</a:t>
            </a:r>
          </a:p>
        </p:txBody>
      </p:sp>
      <p:graphicFrame>
        <p:nvGraphicFramePr>
          <p:cNvPr id="611" name="Table 611"/>
          <p:cNvGraphicFramePr/>
          <p:nvPr/>
        </p:nvGraphicFramePr>
        <p:xfrm>
          <a:off x="666045" y="1171787"/>
          <a:ext cx="11572486" cy="79044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362363"/>
                <a:gridCol w="1488658"/>
                <a:gridCol w="1381172"/>
                <a:gridCol w="1285333"/>
                <a:gridCol w="1226218"/>
                <a:gridCol w="1032745"/>
                <a:gridCol w="1225322"/>
                <a:gridCol w="1284438"/>
                <a:gridCol w="1286230"/>
              </a:tblGrid>
              <a:tr h="615629">
                <a:tc>
                  <a:txBody>
                    <a:bodyPr/>
                    <a:lstStyle/>
                    <a:p>
                      <a:pPr lvl="0" algn="l">
                        <a:lnSpc>
                          <a:spcPct val="115000"/>
                        </a:lnSpc>
                        <a:defRPr sz="1800"/>
                      </a:pPr>
                      <a:r>
                        <a:rPr sz="800">
                          <a:solidFill>
                            <a:srgbClr val="0000FF"/>
                          </a:solidFill>
                          <a:latin typeface="Calibri"/>
                          <a:ea typeface="Calibri"/>
                          <a:cs typeface="Calibri"/>
                        </a:rPr>
                        <a:t/>
                      </a:r>
                    </a:p>
                  </a:txBody>
                  <a:tcPr marL="33985" marR="33985" marT="33985" marB="33985" anchor="t"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MET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SU</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GLN</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TZD</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ACAR</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DPPVI</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AGLP-1</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spcBef>
                          <a:spcPts val="1000"/>
                        </a:spcBef>
                        <a:defRPr sz="1800"/>
                      </a:pPr>
                      <a:r>
                        <a:rPr b="1" sz="1400">
                          <a:solidFill>
                            <a:srgbClr val="0000FF"/>
                          </a:solidFill>
                          <a:latin typeface="Arial"/>
                          <a:ea typeface="Arial"/>
                          <a:cs typeface="Arial"/>
                          <a:sym typeface="Arial"/>
                        </a:rPr>
                        <a:t>INS</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r>
              <a:tr h="1003655">
                <a:tc>
                  <a:txBody>
                    <a:bodyPr/>
                    <a:lstStyle/>
                    <a:p>
                      <a:pPr lvl="0" algn="l">
                        <a:lnSpc>
                          <a:spcPct val="115000"/>
                        </a:lnSpc>
                        <a:defRPr sz="1800"/>
                      </a:pPr>
                      <a:r>
                        <a:rPr b="1" sz="1400">
                          <a:solidFill>
                            <a:srgbClr val="0000FF"/>
                          </a:solidFill>
                          <a:latin typeface="Arial"/>
                          <a:ea typeface="Arial"/>
                          <a:cs typeface="Arial"/>
                          <a:sym typeface="Arial"/>
                        </a:rPr>
                        <a:t>IPO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solidFill>
                            <a:srgbClr val="FFFFCC"/>
                          </a:solidFill>
                          <a:latin typeface="Arial"/>
                          <a:ea typeface="Arial"/>
                          <a:cs typeface="Arial"/>
                          <a:sym typeface="Arial"/>
                        </a:rPr>
                        <a:t>Moderate-</a:t>
                      </a:r>
                      <a:endParaRPr sz="1100">
                        <a:solidFill>
                          <a:srgbClr val="FFFFCC"/>
                        </a:solidFill>
                        <a:latin typeface="Arial"/>
                        <a:ea typeface="Arial"/>
                        <a:cs typeface="Arial"/>
                        <a:sym typeface="Arial"/>
                      </a:endParaRPr>
                    </a:p>
                    <a:p>
                      <a:pPr lvl="0" algn="l">
                        <a:lnSpc>
                          <a:spcPct val="115000"/>
                        </a:lnSpc>
                        <a:defRPr sz="1800"/>
                      </a:pPr>
                      <a:r>
                        <a:rPr b="1" sz="1200">
                          <a:solidFill>
                            <a:srgbClr val="FFFFCC"/>
                          </a:solidFill>
                          <a:latin typeface="Arial"/>
                          <a:ea typeface="Arial"/>
                          <a:cs typeface="Arial"/>
                          <a:sym typeface="Arial"/>
                        </a:rPr>
                        <a:t>Severe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l">
                        <a:lnSpc>
                          <a:spcPct val="115000"/>
                        </a:lnSpc>
                        <a:defRPr sz="1800"/>
                      </a:pPr>
                      <a:r>
                        <a:rPr b="1" sz="1200">
                          <a:solidFill>
                            <a:srgbClr val="FFFFCC"/>
                          </a:solidFill>
                          <a:latin typeface="Arial"/>
                          <a:ea typeface="Arial"/>
                          <a:cs typeface="Arial"/>
                          <a:sym typeface="Arial"/>
                        </a:rPr>
                        <a:t>Moderate-</a:t>
                      </a:r>
                      <a:endParaRPr sz="1100">
                        <a:solidFill>
                          <a:srgbClr val="FFFFCC"/>
                        </a:solidFill>
                        <a:latin typeface="Arial"/>
                        <a:ea typeface="Arial"/>
                        <a:cs typeface="Arial"/>
                        <a:sym typeface="Arial"/>
                      </a:endParaRPr>
                    </a:p>
                    <a:p>
                      <a:pPr lvl="0" algn="l">
                        <a:lnSpc>
                          <a:spcPct val="115000"/>
                        </a:lnSpc>
                        <a:defRPr sz="1800"/>
                      </a:pPr>
                      <a:r>
                        <a:rPr b="1" sz="1200">
                          <a:solidFill>
                            <a:srgbClr val="FFFFCC"/>
                          </a:solidFill>
                          <a:latin typeface="Arial"/>
                          <a:ea typeface="Arial"/>
                          <a:cs typeface="Arial"/>
                          <a:sym typeface="Arial"/>
                        </a:rPr>
                        <a:t>Severe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solidFill>
                            <a:srgbClr val="FFFFCC"/>
                          </a:solidFill>
                          <a:latin typeface="Arial"/>
                          <a:ea typeface="Arial"/>
                          <a:cs typeface="Arial"/>
                          <a:sym typeface="Arial"/>
                        </a:rPr>
                        <a:t>Moderate-</a:t>
                      </a:r>
                      <a:endParaRPr sz="1100">
                        <a:solidFill>
                          <a:srgbClr val="FFFFCC"/>
                        </a:solidFill>
                        <a:latin typeface="Arial"/>
                        <a:ea typeface="Arial"/>
                        <a:cs typeface="Arial"/>
                        <a:sym typeface="Arial"/>
                      </a:endParaRPr>
                    </a:p>
                    <a:p>
                      <a:pPr lvl="0" algn="l">
                        <a:lnSpc>
                          <a:spcPct val="115000"/>
                        </a:lnSpc>
                        <a:defRPr sz="1800"/>
                      </a:pPr>
                      <a:r>
                        <a:rPr b="1" sz="1200">
                          <a:solidFill>
                            <a:srgbClr val="FFFFCC"/>
                          </a:solidFill>
                          <a:latin typeface="Arial"/>
                          <a:ea typeface="Arial"/>
                          <a:cs typeface="Arial"/>
                          <a:sym typeface="Arial"/>
                        </a:rPr>
                        <a:t>Severe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r>
              <a:tr h="711121">
                <a:tc>
                  <a:txBody>
                    <a:bodyPr/>
                    <a:lstStyle/>
                    <a:p>
                      <a:pPr lvl="0" algn="l">
                        <a:lnSpc>
                          <a:spcPct val="115000"/>
                        </a:lnSpc>
                        <a:defRPr sz="1800"/>
                      </a:pPr>
                      <a:r>
                        <a:rPr b="1" sz="1400">
                          <a:solidFill>
                            <a:srgbClr val="0000FF"/>
                          </a:solidFill>
                          <a:latin typeface="Arial"/>
                          <a:ea typeface="Arial"/>
                          <a:cs typeface="Arial"/>
                          <a:sym typeface="Arial"/>
                        </a:rPr>
                        <a:t>Peso </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a:lnSpc>
                          <a:spcPct val="115000"/>
                        </a:lnSpc>
                        <a:defRPr sz="1800"/>
                      </a:pPr>
                      <a:r>
                        <a:rPr b="1" sz="1200">
                          <a:latin typeface="Arial"/>
                          <a:ea typeface="Arial"/>
                          <a:cs typeface="Arial"/>
                          <a:sym typeface="Arial"/>
                        </a:rPr>
                        <a:t>Neutro-</a:t>
                      </a:r>
                      <a:endParaRPr sz="1100">
                        <a:latin typeface="Arial"/>
                        <a:ea typeface="Arial"/>
                        <a:cs typeface="Arial"/>
                        <a:sym typeface="Arial"/>
                      </a:endParaRPr>
                    </a:p>
                    <a:p>
                      <a:pPr lvl="0" algn="l">
                        <a:lnSpc>
                          <a:spcPct val="115000"/>
                        </a:lnSpc>
                        <a:defRPr sz="1800"/>
                      </a:pPr>
                      <a:r>
                        <a:rPr b="1" sz="1200">
                          <a:latin typeface="Arial"/>
                          <a:ea typeface="Arial"/>
                          <a:cs typeface="Arial"/>
                          <a:sym typeface="Arial"/>
                        </a:rPr>
                        <a:t>Riduzione </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92D050"/>
                    </a:solidFill>
                  </a:tcPr>
                </a:tc>
                <a:tc>
                  <a:txBody>
                    <a:bodyPr/>
                    <a:lstStyle/>
                    <a:p>
                      <a:pPr lvl="0" algn="l">
                        <a:lnSpc>
                          <a:spcPct val="115000"/>
                        </a:lnSpc>
                        <a:defRPr sz="1800"/>
                      </a:pPr>
                      <a:r>
                        <a:rPr b="1" sz="1200">
                          <a:solidFill>
                            <a:srgbClr val="FFFFCC"/>
                          </a:solidFill>
                          <a:latin typeface="Arial"/>
                          <a:ea typeface="Arial"/>
                          <a:cs typeface="Arial"/>
                          <a:sym typeface="Arial"/>
                        </a:rPr>
                        <a:t>Aumento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l">
                        <a:lnSpc>
                          <a:spcPct val="115000"/>
                        </a:lnSpc>
                        <a:defRPr sz="1800"/>
                      </a:pPr>
                      <a:r>
                        <a:rPr b="1" sz="1200">
                          <a:solidFill>
                            <a:srgbClr val="FFFFCC"/>
                          </a:solidFill>
                          <a:latin typeface="Arial"/>
                          <a:ea typeface="Arial"/>
                          <a:cs typeface="Arial"/>
                          <a:sym typeface="Arial"/>
                        </a:rPr>
                        <a:t>Aumento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l">
                        <a:lnSpc>
                          <a:spcPct val="115000"/>
                        </a:lnSpc>
                        <a:defRPr sz="1800"/>
                      </a:pPr>
                      <a:r>
                        <a:rPr b="1" sz="1200">
                          <a:solidFill>
                            <a:srgbClr val="FFFFCC"/>
                          </a:solidFill>
                          <a:latin typeface="Arial"/>
                          <a:ea typeface="Arial"/>
                          <a:cs typeface="Arial"/>
                          <a:sym typeface="Arial"/>
                        </a:rPr>
                        <a:t>Aumento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Riduzione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92D050"/>
                    </a:solidFill>
                  </a:tcPr>
                </a:tc>
                <a:tc>
                  <a:txBody>
                    <a:bodyPr/>
                    <a:lstStyle/>
                    <a:p>
                      <a:pPr lvl="0" algn="l">
                        <a:lnSpc>
                          <a:spcPct val="115000"/>
                        </a:lnSpc>
                        <a:defRPr sz="1800"/>
                      </a:pPr>
                      <a:r>
                        <a:rPr b="1" sz="1200">
                          <a:solidFill>
                            <a:srgbClr val="FFFFCC"/>
                          </a:solidFill>
                          <a:latin typeface="Arial"/>
                          <a:ea typeface="Arial"/>
                          <a:cs typeface="Arial"/>
                          <a:sym typeface="Arial"/>
                        </a:rPr>
                        <a:t>Aumento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r>
              <a:tr h="1588722">
                <a:tc>
                  <a:txBody>
                    <a:bodyPr/>
                    <a:lstStyle/>
                    <a:p>
                      <a:pPr lvl="0" algn="l">
                        <a:lnSpc>
                          <a:spcPct val="115000"/>
                        </a:lnSpc>
                        <a:defRPr sz="1800"/>
                      </a:pPr>
                      <a:r>
                        <a:rPr b="1" sz="1400">
                          <a:solidFill>
                            <a:srgbClr val="0000FF"/>
                          </a:solidFill>
                          <a:latin typeface="Arial"/>
                          <a:ea typeface="Arial"/>
                          <a:cs typeface="Arial"/>
                          <a:sym typeface="Arial"/>
                        </a:rPr>
                        <a:t>Funzione</a:t>
                      </a:r>
                      <a:endParaRPr sz="1100">
                        <a:solidFill>
                          <a:srgbClr val="0000FF"/>
                        </a:solidFill>
                        <a:latin typeface="Calibri"/>
                        <a:ea typeface="Calibri"/>
                        <a:cs typeface="Calibri"/>
                      </a:endParaRPr>
                    </a:p>
                    <a:p>
                      <a:pPr lvl="0" algn="l">
                        <a:lnSpc>
                          <a:spcPct val="115000"/>
                        </a:lnSpc>
                        <a:defRPr sz="1800"/>
                      </a:pPr>
                      <a:r>
                        <a:rPr b="1" sz="1400">
                          <a:solidFill>
                            <a:srgbClr val="0000FF"/>
                          </a:solidFill>
                          <a:latin typeface="Arial"/>
                          <a:ea typeface="Arial"/>
                          <a:cs typeface="Arial"/>
                          <a:sym typeface="Arial"/>
                        </a:rPr>
                        <a:t>Renale </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a:lnSpc>
                          <a:spcPct val="115000"/>
                        </a:lnSpc>
                        <a:defRPr sz="1800"/>
                      </a:pPr>
                      <a:r>
                        <a:rPr b="1" sz="1200">
                          <a:solidFill>
                            <a:srgbClr val="FFFFCC"/>
                          </a:solidFill>
                          <a:latin typeface="Arial"/>
                          <a:ea typeface="Arial"/>
                          <a:cs typeface="Arial"/>
                          <a:sym typeface="Arial"/>
                        </a:rPr>
                        <a:t>VFG&lt; 45 Ridurre</a:t>
                      </a:r>
                      <a:endParaRPr sz="1100">
                        <a:solidFill>
                          <a:srgbClr val="FFFFCC"/>
                        </a:solidFill>
                        <a:latin typeface="Arial"/>
                        <a:ea typeface="Arial"/>
                        <a:cs typeface="Arial"/>
                        <a:sym typeface="Arial"/>
                      </a:endParaRPr>
                    </a:p>
                    <a:p>
                      <a:pPr lvl="0" algn="l">
                        <a:lnSpc>
                          <a:spcPct val="115000"/>
                        </a:lnSpc>
                        <a:defRPr sz="1800"/>
                      </a:pPr>
                      <a:r>
                        <a:rPr b="1" sz="1200">
                          <a:solidFill>
                            <a:srgbClr val="FFFFCC"/>
                          </a:solidFill>
                          <a:latin typeface="Arial"/>
                          <a:ea typeface="Arial"/>
                          <a:cs typeface="Arial"/>
                          <a:sym typeface="Arial"/>
                        </a:rPr>
                        <a:t>VFG &lt; 30 Sospendere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ctr">
                        <a:lnSpc>
                          <a:spcPct val="115000"/>
                        </a:lnSpc>
                        <a:defRPr sz="1800"/>
                      </a:pPr>
                      <a:r>
                        <a:rPr b="1" sz="1200">
                          <a:solidFill>
                            <a:srgbClr val="FFFFCC"/>
                          </a:solidFill>
                          <a:latin typeface="Arial"/>
                          <a:ea typeface="Arial"/>
                          <a:cs typeface="Arial"/>
                          <a:sym typeface="Arial"/>
                        </a:rPr>
                        <a:t>Aumento rischio IPO tranne Gliquidone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Solo fino FVG &gt; 60</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Riduzioni in base VFG</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Riduzioni in base VFG</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r>
              <a:tr h="1140803">
                <a:tc>
                  <a:txBody>
                    <a:bodyPr/>
                    <a:lstStyle/>
                    <a:p>
                      <a:pPr lvl="0" algn="l">
                        <a:lnSpc>
                          <a:spcPct val="115000"/>
                        </a:lnSpc>
                        <a:defRPr sz="1800"/>
                      </a:pPr>
                      <a:r>
                        <a:rPr b="1" sz="1400">
                          <a:solidFill>
                            <a:srgbClr val="0000FF"/>
                          </a:solidFill>
                          <a:latin typeface="Arial"/>
                          <a:ea typeface="Arial"/>
                          <a:cs typeface="Arial"/>
                          <a:sym typeface="Arial"/>
                        </a:rPr>
                        <a:t>App. Gastro Enterico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a:lnSpc>
                          <a:spcPct val="115000"/>
                        </a:lnSpc>
                        <a:defRPr sz="1800"/>
                      </a:pPr>
                      <a:r>
                        <a:rPr b="1" sz="1200">
                          <a:latin typeface="Arial"/>
                          <a:ea typeface="Arial"/>
                          <a:cs typeface="Arial"/>
                          <a:sym typeface="Arial"/>
                        </a:rPr>
                        <a:t>Moderate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Medie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Medie</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r>
              <a:tr h="711121">
                <a:tc>
                  <a:txBody>
                    <a:bodyPr/>
                    <a:lstStyle/>
                    <a:p>
                      <a:pPr lvl="0" algn="l">
                        <a:lnSpc>
                          <a:spcPct val="115000"/>
                        </a:lnSpc>
                        <a:defRPr sz="1800"/>
                      </a:pPr>
                      <a:r>
                        <a:rPr b="1" sz="1400">
                          <a:solidFill>
                            <a:srgbClr val="0000FF"/>
                          </a:solidFill>
                          <a:latin typeface="Arial"/>
                          <a:ea typeface="Arial"/>
                          <a:cs typeface="Arial"/>
                          <a:sym typeface="Arial"/>
                        </a:rPr>
                        <a:t>CHF </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Moderato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r>
              <a:tr h="711121">
                <a:tc>
                  <a:txBody>
                    <a:bodyPr/>
                    <a:lstStyle/>
                    <a:p>
                      <a:pPr lvl="0" algn="l">
                        <a:lnSpc>
                          <a:spcPct val="115000"/>
                        </a:lnSpc>
                        <a:defRPr sz="1800"/>
                      </a:pPr>
                      <a:r>
                        <a:rPr b="1" sz="1400">
                          <a:solidFill>
                            <a:srgbClr val="0000FF"/>
                          </a:solidFill>
                          <a:latin typeface="Arial"/>
                          <a:ea typeface="Arial"/>
                          <a:cs typeface="Arial"/>
                          <a:sym typeface="Arial"/>
                        </a:rPr>
                        <a:t>CVD </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a:lnSpc>
                          <a:spcPct val="115000"/>
                        </a:lnSpc>
                        <a:defRPr sz="1800"/>
                      </a:pPr>
                      <a:r>
                        <a:rPr b="1" sz="1200">
                          <a:latin typeface="Arial"/>
                          <a:ea typeface="Arial"/>
                          <a:cs typeface="Arial"/>
                          <a:sym typeface="Arial"/>
                        </a:rPr>
                        <a:t>Beneficio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92D050"/>
                    </a:solidFill>
                  </a:tcPr>
                </a:tc>
                <a:tc>
                  <a:txBody>
                    <a:bodyPr/>
                    <a:lstStyle/>
                    <a:p>
                      <a:pPr lvl="0" algn="ctr">
                        <a:lnSpc>
                          <a:spcPct val="115000"/>
                        </a:lnSpc>
                        <a:defRPr sz="1800"/>
                      </a:pPr>
                      <a:r>
                        <a:rPr b="1" sz="1200">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ctr">
                        <a:lnSpc>
                          <a:spcPct val="115000"/>
                        </a:lnSpc>
                        <a:defRPr sz="1800"/>
                      </a:pPr>
                      <a:r>
                        <a:rPr b="1" sz="1200">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Beneficio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92D05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Neutro (?)</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E9EDF4"/>
                    </a:solidFill>
                  </a:tcPr>
                </a:tc>
              </a:tr>
              <a:tr h="711121">
                <a:tc>
                  <a:txBody>
                    <a:bodyPr/>
                    <a:lstStyle/>
                    <a:p>
                      <a:pPr lvl="0" algn="l">
                        <a:lnSpc>
                          <a:spcPct val="115000"/>
                        </a:lnSpc>
                        <a:defRPr sz="1800"/>
                      </a:pPr>
                      <a:r>
                        <a:rPr b="1" sz="1400">
                          <a:solidFill>
                            <a:srgbClr val="0000FF"/>
                          </a:solidFill>
                          <a:latin typeface="Arial"/>
                          <a:ea typeface="Arial"/>
                          <a:cs typeface="Arial"/>
                          <a:sym typeface="Arial"/>
                        </a:rPr>
                        <a:t>Osso </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Moderato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l">
                        <a:lnSpc>
                          <a:spcPct val="115000"/>
                        </a:lnSpc>
                        <a:defRPr sz="1800"/>
                      </a:pPr>
                      <a:r>
                        <a:rPr b="1" sz="1200">
                          <a:latin typeface="Arial"/>
                          <a:ea typeface="Arial"/>
                          <a:cs typeface="Arial"/>
                          <a:sym typeface="Arial"/>
                        </a:rPr>
                        <a:t>Neutro</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r>
              <a:tr h="711121">
                <a:tc>
                  <a:txBody>
                    <a:bodyPr/>
                    <a:lstStyle/>
                    <a:p>
                      <a:pPr lvl="0" algn="l">
                        <a:lnSpc>
                          <a:spcPct val="115000"/>
                        </a:lnSpc>
                        <a:defRPr sz="1800"/>
                      </a:pPr>
                      <a:r>
                        <a:rPr b="1" sz="1400">
                          <a:solidFill>
                            <a:srgbClr val="0000FF"/>
                          </a:solidFill>
                          <a:latin typeface="Calibri"/>
                          <a:ea typeface="Calibri"/>
                          <a:cs typeface="Calibri"/>
                        </a:rPr>
                        <a:t>Costi</a:t>
                      </a:r>
                      <a:endParaRPr sz="1400">
                        <a:solidFill>
                          <a:srgbClr val="0000FF"/>
                        </a:solidFill>
                        <a:latin typeface="Calibri"/>
                        <a:ea typeface="Calibri"/>
                        <a:cs typeface="Calibri"/>
                      </a:endParaRP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CC"/>
                    </a:solidFill>
                  </a:tcPr>
                </a:tc>
                <a:tc>
                  <a:txBody>
                    <a:bodyPr/>
                    <a:lstStyle/>
                    <a:p>
                      <a:pPr lvl="0" algn="ctr">
                        <a:lnSpc>
                          <a:spcPct val="115000"/>
                        </a:lnSpc>
                        <a:defRPr sz="1800"/>
                      </a:pPr>
                      <a:r>
                        <a:rPr b="1" sz="2400">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ctr">
                        <a:lnSpc>
                          <a:spcPct val="115000"/>
                        </a:lnSpc>
                        <a:defRPr sz="1800"/>
                      </a:pPr>
                      <a:r>
                        <a:rPr b="1" sz="2400">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c>
                  <a:txBody>
                    <a:bodyPr/>
                    <a:lstStyle/>
                    <a:p>
                      <a:pPr lvl="0" algn="ctr">
                        <a:lnSpc>
                          <a:spcPct val="115000"/>
                        </a:lnSpc>
                        <a:defRPr sz="1800"/>
                      </a:pPr>
                      <a:r>
                        <a:rPr b="1" sz="2400">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ctr">
                        <a:lnSpc>
                          <a:spcPct val="115000"/>
                        </a:lnSpc>
                        <a:defRPr sz="1800"/>
                      </a:pPr>
                      <a:r>
                        <a:rPr b="1" sz="2400">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ctr">
                        <a:lnSpc>
                          <a:spcPct val="115000"/>
                        </a:lnSpc>
                        <a:defRPr sz="1800"/>
                      </a:pPr>
                      <a:r>
                        <a:rPr b="1" sz="2400">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FFFF00"/>
                    </a:solidFill>
                  </a:tcPr>
                </a:tc>
                <a:tc>
                  <a:txBody>
                    <a:bodyPr/>
                    <a:lstStyle/>
                    <a:p>
                      <a:pPr lvl="0" algn="ctr">
                        <a:lnSpc>
                          <a:spcPct val="115000"/>
                        </a:lnSpc>
                        <a:defRPr sz="1800"/>
                      </a:pPr>
                      <a:r>
                        <a:rPr b="1" sz="2400">
                          <a:solidFill>
                            <a:srgbClr val="FFFFCC"/>
                          </a:solidFill>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ctr">
                        <a:lnSpc>
                          <a:spcPct val="115000"/>
                        </a:lnSpc>
                        <a:defRPr sz="1800"/>
                      </a:pPr>
                      <a:r>
                        <a:rPr b="1" sz="2400">
                          <a:solidFill>
                            <a:srgbClr val="FFFFCC"/>
                          </a:solidFill>
                          <a:latin typeface="Arial"/>
                          <a:ea typeface="Arial"/>
                          <a:cs typeface="Arial"/>
                          <a:sym typeface="Arial"/>
                        </a:rPr>
                        <a:t>++++</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solidFill>
                      <a:srgbClr val="C00000"/>
                    </a:solidFill>
                  </a:tcPr>
                </a:tc>
                <a:tc>
                  <a:txBody>
                    <a:bodyPr/>
                    <a:lstStyle/>
                    <a:p>
                      <a:pPr lvl="0" algn="ctr">
                        <a:lnSpc>
                          <a:spcPct val="115000"/>
                        </a:lnSpc>
                        <a:defRPr sz="1800"/>
                      </a:pPr>
                      <a:r>
                        <a:rPr b="1" sz="1200">
                          <a:latin typeface="Arial"/>
                          <a:ea typeface="Arial"/>
                          <a:cs typeface="Arial"/>
                          <a:sym typeface="Arial"/>
                        </a:rPr>
                        <a:t>Varia</a:t>
                      </a:r>
                    </a:p>
                  </a:txBody>
                  <a:tcPr marL="33985" marR="33985" marT="33985" marB="33985" anchor="ctr" anchorCtr="0" horzOverflow="overflow">
                    <a:lnL w="12700">
                      <a:solidFill>
                        <a:srgbClr val="000000"/>
                      </a:solidFill>
                      <a:round/>
                    </a:lnL>
                    <a:lnR w="12700">
                      <a:solidFill>
                        <a:srgbClr val="000000"/>
                      </a:solidFill>
                      <a:round/>
                    </a:lnR>
                    <a:lnT w="12700">
                      <a:solidFill>
                        <a:srgbClr val="000000"/>
                      </a:solidFill>
                      <a:round/>
                    </a:lnT>
                    <a:lnB w="12700">
                      <a:solidFill>
                        <a:srgbClr val="000000"/>
                      </a:solidFill>
                      <a:round/>
                    </a:lnB>
                  </a:tcPr>
                </a:tc>
              </a:tr>
            </a:tbl>
          </a:graphicData>
        </a:graphic>
      </p:graphicFrame>
      <p:pic>
        <p:nvPicPr>
          <p:cNvPr id="612" name="image7.png"/>
          <p:cNvPicPr/>
          <p:nvPr/>
        </p:nvPicPr>
        <p:blipFill>
          <a:blip r:embed="rId2">
            <a:extLst/>
          </a:blip>
          <a:stretch>
            <a:fillRect/>
          </a:stretch>
        </p:blipFill>
        <p:spPr>
          <a:xfrm>
            <a:off x="5375769" y="9460089"/>
            <a:ext cx="7281334" cy="257387"/>
          </a:xfrm>
          <a:prstGeom prst="rect">
            <a:avLst/>
          </a:prstGeom>
          <a:ln w="12700">
            <a:miter lim="400000"/>
          </a:ln>
        </p:spPr>
      </p:pic>
      <p:sp>
        <p:nvSpPr>
          <p:cNvPr id="613" name="Shape 613"/>
          <p:cNvSpPr/>
          <p:nvPr/>
        </p:nvSpPr>
        <p:spPr>
          <a:xfrm>
            <a:off x="3840480" y="9396871"/>
            <a:ext cx="1433689" cy="333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1400">
                <a:solidFill>
                  <a:srgbClr val="FFFFCC"/>
                </a:solidFill>
                <a:latin typeface="Calibri"/>
                <a:ea typeface="Calibri"/>
                <a:cs typeface="Calibri"/>
                <a:sym typeface="Calibri"/>
              </a:defRPr>
            </a:lvl1pPr>
          </a:lstStyle>
          <a:p>
            <a:pPr lvl="0">
              <a:defRPr b="0" sz="1800">
                <a:solidFill>
                  <a:srgbClr val="000000"/>
                </a:solidFill>
              </a:defRPr>
            </a:pPr>
            <a:r>
              <a:rPr b="1" sz="1400">
                <a:solidFill>
                  <a:srgbClr val="FFFFCC"/>
                </a:solidFill>
              </a:rPr>
              <a:t>Adattato da :</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615" name="Chart 615"/>
          <p:cNvGraphicFramePr/>
          <p:nvPr/>
        </p:nvGraphicFramePr>
        <p:xfrm>
          <a:off x="817959" y="1727937"/>
          <a:ext cx="9389920" cy="5114658"/>
        </p:xfrm>
        <a:graphic xmlns:a="http://schemas.openxmlformats.org/drawingml/2006/main">
          <a:graphicData uri="http://schemas.openxmlformats.org/drawingml/2006/chart">
            <c:chart xmlns:c="http://schemas.openxmlformats.org/drawingml/2006/chart" r:id="rId3"/>
          </a:graphicData>
        </a:graphic>
      </p:graphicFrame>
      <p:sp>
        <p:nvSpPr>
          <p:cNvPr id="616" name="Shape 616"/>
          <p:cNvSpPr/>
          <p:nvPr/>
        </p:nvSpPr>
        <p:spPr>
          <a:xfrm>
            <a:off x="-1" y="14947"/>
            <a:ext cx="12731611" cy="9428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b="1" sz="2800">
                <a:solidFill>
                  <a:srgbClr val="FFFFCC"/>
                </a:solidFill>
                <a:latin typeface="Calibri"/>
                <a:ea typeface="Calibri"/>
                <a:cs typeface="Calibri"/>
                <a:sym typeface="Calibri"/>
              </a:defRPr>
            </a:lvl1pPr>
          </a:lstStyle>
          <a:p>
            <a:pPr lvl="0">
              <a:defRPr b="0" sz="1800">
                <a:solidFill>
                  <a:srgbClr val="000000"/>
                </a:solidFill>
              </a:defRPr>
            </a:pPr>
            <a:r>
              <a:rPr b="1" sz="2800">
                <a:solidFill>
                  <a:srgbClr val="FFFFCC"/>
                </a:solidFill>
              </a:rPr>
              <a:t>Utilizzo delle diverse classi di antidiabetici orali  (da sole o in associazione) sulla popolazione divisa per classi di età</a:t>
            </a:r>
          </a:p>
        </p:txBody>
      </p:sp>
      <p:sp>
        <p:nvSpPr>
          <p:cNvPr id="617" name="Shape 617"/>
          <p:cNvSpPr/>
          <p:nvPr/>
        </p:nvSpPr>
        <p:spPr>
          <a:xfrm>
            <a:off x="926778" y="8900033"/>
            <a:ext cx="11779061" cy="73383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just" defTabSz="914400">
              <a:defRPr b="1" sz="1400">
                <a:latin typeface="Arial"/>
                <a:ea typeface="Arial"/>
                <a:cs typeface="Arial"/>
                <a:sym typeface="Arial"/>
              </a:defRPr>
            </a:lvl1pPr>
          </a:lstStyle>
          <a:p>
            <a:pPr lvl="0">
              <a:defRPr b="0" sz="1800"/>
            </a:pPr>
            <a:r>
              <a:rPr b="1" sz="1400"/>
              <a:t>All’aumentare dell’età si riduce la quota di pazienti in trattamento con la metformina, mentre aumenta la percentuale di soggetti in trattamento con farmaci secretagoghi (sulfaniluree o glinidi). Nella fascia di età oltre i 75 anni circa la metà dei pazienti risulta in terapia con questi farmaci.</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nvSpPr>
        <p:spPr>
          <a:xfrm rot="16200000">
            <a:off x="3454378" y="2031980"/>
            <a:ext cx="5486440" cy="6705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261" y="0"/>
                </a:lnTo>
                <a:lnTo>
                  <a:pt x="15339" y="0"/>
                </a:lnTo>
                <a:lnTo>
                  <a:pt x="21600" y="21600"/>
                </a:lnTo>
                <a:close/>
              </a:path>
            </a:pathLst>
          </a:custGeom>
          <a:solidFill>
            <a:srgbClr val="FFFF00"/>
          </a:solidFill>
          <a:ln w="25400">
            <a:solidFill>
              <a:srgbClr val="3A5E8A"/>
            </a:solidFill>
          </a:ln>
        </p:spPr>
        <p:txBody>
          <a:bodyPr lIns="65023" tIns="65023" rIns="65023" bIns="65023" anchor="ctr"/>
          <a:lstStyle/>
          <a:p>
            <a:pPr lvl="0" defTabSz="914400">
              <a:defRPr sz="2400">
                <a:solidFill>
                  <a:srgbClr val="FFFFFF"/>
                </a:solidFill>
                <a:latin typeface="Calibri"/>
                <a:ea typeface="Calibri"/>
                <a:cs typeface="Calibri"/>
                <a:sym typeface="Calibri"/>
              </a:defRPr>
            </a:pPr>
          </a:p>
        </p:txBody>
      </p:sp>
      <p:sp>
        <p:nvSpPr>
          <p:cNvPr id="111" name="Shape 111"/>
          <p:cNvSpPr/>
          <p:nvPr/>
        </p:nvSpPr>
        <p:spPr>
          <a:xfrm>
            <a:off x="2004443" y="533369"/>
            <a:ext cx="8995914" cy="12857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914400">
              <a:defRPr sz="7600">
                <a:latin typeface="Helvetica"/>
                <a:ea typeface="Helvetica"/>
                <a:cs typeface="Helvetica"/>
                <a:sym typeface="Helvetica"/>
              </a:defRPr>
            </a:lvl1pPr>
          </a:lstStyle>
          <a:p>
            <a:pPr lvl="0">
              <a:defRPr sz="1800"/>
            </a:pPr>
            <a:r>
              <a:rPr sz="7600"/>
              <a:t>Il Diabete nel Mondo</a:t>
            </a:r>
          </a:p>
        </p:txBody>
      </p:sp>
      <p:grpSp>
        <p:nvGrpSpPr>
          <p:cNvPr id="114" name="Group 114"/>
          <p:cNvGrpSpPr/>
          <p:nvPr/>
        </p:nvGrpSpPr>
        <p:grpSpPr>
          <a:xfrm>
            <a:off x="1015961" y="3962393"/>
            <a:ext cx="3454425" cy="2844821"/>
            <a:chOff x="0" y="0"/>
            <a:chExt cx="3454424" cy="2844819"/>
          </a:xfrm>
        </p:grpSpPr>
        <p:sp>
          <p:nvSpPr>
            <p:cNvPr id="112" name="Shape 112"/>
            <p:cNvSpPr/>
            <p:nvPr/>
          </p:nvSpPr>
          <p:spPr>
            <a:xfrm>
              <a:off x="-1" y="0"/>
              <a:ext cx="3454426" cy="284482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B4E3"/>
            </a:solidFill>
            <a:ln w="25400" cap="flat">
              <a:solidFill>
                <a:srgbClr val="3A5E8A"/>
              </a:solidFill>
              <a:prstDash val="solid"/>
              <a:bevel/>
            </a:ln>
            <a:effectLst/>
          </p:spPr>
          <p:txBody>
            <a:bodyPr wrap="square" lIns="65023" tIns="65023" rIns="65023" bIns="65023" numCol="1" anchor="ctr">
              <a:noAutofit/>
            </a:bodyPr>
            <a:lstStyle/>
            <a:p>
              <a:pPr lvl="0" defTabSz="914400">
                <a:defRPr sz="3800">
                  <a:solidFill>
                    <a:srgbClr val="FFFFFF"/>
                  </a:solidFill>
                  <a:latin typeface="Comic Sans MS"/>
                  <a:ea typeface="Comic Sans MS"/>
                  <a:cs typeface="Comic Sans MS"/>
                  <a:sym typeface="Comic Sans MS"/>
                </a:defRPr>
              </a:pPr>
            </a:p>
          </p:txBody>
        </p:sp>
        <p:sp>
          <p:nvSpPr>
            <p:cNvPr id="113" name="Shape 113"/>
            <p:cNvSpPr/>
            <p:nvPr/>
          </p:nvSpPr>
          <p:spPr>
            <a:xfrm>
              <a:off x="505888" y="773185"/>
              <a:ext cx="2442648" cy="1298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lvl="0" defTabSz="914400">
                <a:defRPr sz="1800"/>
              </a:pPr>
              <a:r>
                <a:rPr sz="3800">
                  <a:latin typeface="Helvetica"/>
                  <a:ea typeface="Helvetica"/>
                  <a:cs typeface="Helvetica"/>
                  <a:sym typeface="Helvetica"/>
                </a:rPr>
                <a:t>171 M</a:t>
              </a:r>
              <a:endParaRPr sz="3800">
                <a:latin typeface="Helvetica"/>
                <a:ea typeface="Helvetica"/>
                <a:cs typeface="Helvetica"/>
                <a:sym typeface="Helvetica"/>
              </a:endParaRPr>
            </a:p>
            <a:p>
              <a:pPr lvl="0" defTabSz="914400">
                <a:defRPr sz="1800"/>
              </a:pPr>
              <a:r>
                <a:rPr sz="3800">
                  <a:latin typeface="Helvetica"/>
                  <a:ea typeface="Helvetica"/>
                  <a:cs typeface="Helvetica"/>
                  <a:sym typeface="Helvetica"/>
                </a:rPr>
                <a:t>nel 2000</a:t>
              </a:r>
            </a:p>
          </p:txBody>
        </p:sp>
      </p:grpSp>
      <p:grpSp>
        <p:nvGrpSpPr>
          <p:cNvPr id="117" name="Group 117"/>
          <p:cNvGrpSpPr/>
          <p:nvPr/>
        </p:nvGrpSpPr>
        <p:grpSpPr>
          <a:xfrm>
            <a:off x="6972301" y="2641584"/>
            <a:ext cx="5588040" cy="5486440"/>
            <a:chOff x="0" y="0"/>
            <a:chExt cx="5588039" cy="5486438"/>
          </a:xfrm>
        </p:grpSpPr>
        <p:sp>
          <p:nvSpPr>
            <p:cNvPr id="115" name="Shape 115"/>
            <p:cNvSpPr/>
            <p:nvPr/>
          </p:nvSpPr>
          <p:spPr>
            <a:xfrm>
              <a:off x="-1" y="-1"/>
              <a:ext cx="5588041" cy="548644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B4E3"/>
            </a:solidFill>
            <a:ln w="25400" cap="flat">
              <a:solidFill>
                <a:srgbClr val="3A5E8A"/>
              </a:solidFill>
              <a:prstDash val="solid"/>
              <a:bevel/>
            </a:ln>
            <a:effectLst/>
          </p:spPr>
          <p:txBody>
            <a:bodyPr wrap="square" lIns="65023" tIns="65023" rIns="65023" bIns="65023" numCol="1" anchor="ctr">
              <a:noAutofit/>
            </a:bodyPr>
            <a:lstStyle/>
            <a:p>
              <a:pPr lvl="0" defTabSz="914400">
                <a:defRPr sz="6200">
                  <a:solidFill>
                    <a:srgbClr val="FFFFFF"/>
                  </a:solidFill>
                  <a:latin typeface="Comic Sans MS"/>
                  <a:ea typeface="Comic Sans MS"/>
                  <a:cs typeface="Comic Sans MS"/>
                  <a:sym typeface="Comic Sans MS"/>
                </a:defRPr>
              </a:pPr>
            </a:p>
          </p:txBody>
        </p:sp>
        <p:sp>
          <p:nvSpPr>
            <p:cNvPr id="116" name="Shape 116"/>
            <p:cNvSpPr/>
            <p:nvPr/>
          </p:nvSpPr>
          <p:spPr>
            <a:xfrm>
              <a:off x="818349" y="1738395"/>
              <a:ext cx="3951341" cy="2009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lvl="0" defTabSz="914400">
                <a:defRPr sz="1800"/>
              </a:pPr>
              <a:r>
                <a:rPr sz="6200">
                  <a:latin typeface="Helvetica"/>
                  <a:ea typeface="Helvetica"/>
                  <a:cs typeface="Helvetica"/>
                  <a:sym typeface="Helvetica"/>
                </a:rPr>
                <a:t>366 M</a:t>
              </a:r>
              <a:endParaRPr sz="6200">
                <a:latin typeface="Helvetica"/>
                <a:ea typeface="Helvetica"/>
                <a:cs typeface="Helvetica"/>
                <a:sym typeface="Helvetica"/>
              </a:endParaRPr>
            </a:p>
            <a:p>
              <a:pPr lvl="0" defTabSz="914400">
                <a:defRPr sz="1800"/>
              </a:pPr>
              <a:r>
                <a:rPr sz="6200">
                  <a:latin typeface="Helvetica"/>
                  <a:ea typeface="Helvetica"/>
                  <a:cs typeface="Helvetica"/>
                  <a:sym typeface="Helvetica"/>
                </a:rPr>
                <a:t>nel 2030</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14"/>
                                        </p:tgtEl>
                                        <p:attrNameLst>
                                          <p:attrName>style.visibility</p:attrName>
                                        </p:attrNameLst>
                                      </p:cBhvr>
                                      <p:to>
                                        <p:strVal val="visible"/>
                                      </p:to>
                                    </p:set>
                                    <p:animEffect filter="fade" transition="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8" presetID="22" grpId="2" fill="hold">
                                  <p:stCondLst>
                                    <p:cond delay="0"/>
                                  </p:stCondLst>
                                  <p:iterate type="el" backwards="0">
                                    <p:tmAbs val="0"/>
                                  </p:iterate>
                                  <p:childTnLst>
                                    <p:set>
                                      <p:cBhvr>
                                        <p:cTn id="11" fill="hold"/>
                                        <p:tgtEl>
                                          <p:spTgt spid="110"/>
                                        </p:tgtEl>
                                        <p:attrNameLst>
                                          <p:attrName>style.visibility</p:attrName>
                                        </p:attrNameLst>
                                      </p:cBhvr>
                                      <p:to>
                                        <p:strVal val="visible"/>
                                      </p:to>
                                    </p:set>
                                    <p:animEffect filter="wipe(left)" transition="in">
                                      <p:cBhvr>
                                        <p:cTn id="12" dur="500"/>
                                        <p:tgtEl>
                                          <p:spTgt spid="110"/>
                                        </p:tgtEl>
                                      </p:cBhvr>
                                    </p:animEffect>
                                  </p:childTnLst>
                                </p:cTn>
                              </p:par>
                            </p:childTnLst>
                          </p:cTn>
                        </p:par>
                        <p:par>
                          <p:cTn id="13" fill="hold">
                            <p:stCondLst>
                              <p:cond delay="500"/>
                            </p:stCondLst>
                            <p:childTnLst>
                              <p:par>
                                <p:cTn id="14" nodeType="afterEffect" presetClass="entr" presetSubtype="0" presetID="10" grpId="3" fill="hold">
                                  <p:stCondLst>
                                    <p:cond delay="0"/>
                                  </p:stCondLst>
                                  <p:iterate type="el" backwards="0">
                                    <p:tmAbs val="0"/>
                                  </p:iterate>
                                  <p:childTnLst>
                                    <p:set>
                                      <p:cBhvr>
                                        <p:cTn id="15" fill="hold"/>
                                        <p:tgtEl>
                                          <p:spTgt spid="117"/>
                                        </p:tgtEl>
                                        <p:attrNameLst>
                                          <p:attrName>style.visibility</p:attrName>
                                        </p:attrNameLst>
                                      </p:cBhvr>
                                      <p:to>
                                        <p:strVal val="visible"/>
                                      </p:to>
                                    </p:set>
                                    <p:animEffect filter="fade" transition="in">
                                      <p:cBhvr>
                                        <p:cTn id="16" dur="20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7" grpId="3"/>
      <p:bldP build="whole" bldLvl="1" animBg="1" rev="0" advAuto="0" spid="114" grpId="1"/>
      <p:bldP build="whole" bldLvl="1" animBg="1" rev="0" advAuto="0" spid="110" grpId="2"/>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1" name="Shape 621"/>
          <p:cNvSpPr/>
          <p:nvPr/>
        </p:nvSpPr>
        <p:spPr>
          <a:xfrm>
            <a:off x="263866" y="8485010"/>
            <a:ext cx="12283481" cy="1268591"/>
          </a:xfrm>
          <a:prstGeom prst="rect">
            <a:avLst/>
          </a:prstGeom>
          <a:solidFill>
            <a:srgbClr val="FFFFFF"/>
          </a:solidFill>
          <a:ln w="12700">
            <a:miter lim="400000"/>
          </a:ln>
        </p:spPr>
        <p:txBody>
          <a:bodyPr lIns="65023" tIns="65023" rIns="65023" bIns="65023"/>
          <a:lstStyle/>
          <a:p>
            <a:pPr lvl="0" algn="l" defTabSz="914400">
              <a:defRPr sz="3400">
                <a:latin typeface="Arial"/>
                <a:ea typeface="Arial"/>
                <a:cs typeface="Arial"/>
                <a:sym typeface="Arial"/>
              </a:defRPr>
            </a:pPr>
          </a:p>
        </p:txBody>
      </p:sp>
      <p:pic>
        <p:nvPicPr>
          <p:cNvPr id="622" name="image5.png"/>
          <p:cNvPicPr/>
          <p:nvPr/>
        </p:nvPicPr>
        <p:blipFill>
          <a:blip r:embed="rId2">
            <a:extLst/>
          </a:blip>
          <a:stretch>
            <a:fillRect/>
          </a:stretch>
        </p:blipFill>
        <p:spPr>
          <a:xfrm>
            <a:off x="1984014" y="-1"/>
            <a:ext cx="9422664" cy="10778324"/>
          </a:xfrm>
          <a:prstGeom prst="rect">
            <a:avLst/>
          </a:prstGeom>
          <a:ln w="12700">
            <a:miter lim="400000"/>
          </a:ln>
        </p:spPr>
      </p:pic>
      <p:sp>
        <p:nvSpPr>
          <p:cNvPr id="623" name="Shape 623"/>
          <p:cNvSpPr/>
          <p:nvPr/>
        </p:nvSpPr>
        <p:spPr>
          <a:xfrm>
            <a:off x="7010353" y="9006886"/>
            <a:ext cx="5923154" cy="58060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algn="r" defTabSz="914400">
              <a:defRPr sz="1800"/>
            </a:pPr>
            <a:r>
              <a:rPr sz="1600">
                <a:latin typeface="Arial"/>
                <a:ea typeface="Arial"/>
                <a:cs typeface="Arial"/>
                <a:sym typeface="Arial"/>
              </a:rPr>
              <a:t>Moorhouse P, Rockwood K. </a:t>
            </a:r>
            <a:endParaRPr sz="1600">
              <a:latin typeface="Arial"/>
              <a:ea typeface="Arial"/>
              <a:cs typeface="Arial"/>
              <a:sym typeface="Arial"/>
            </a:endParaRPr>
          </a:p>
          <a:p>
            <a:pPr lvl="0" algn="r" defTabSz="914400">
              <a:defRPr sz="1800"/>
            </a:pPr>
            <a:r>
              <a:rPr sz="1600">
                <a:latin typeface="Arial"/>
                <a:ea typeface="Arial"/>
                <a:cs typeface="Arial"/>
                <a:sym typeface="Arial"/>
              </a:rPr>
              <a:t>J R Coll Physicians Edinb 2012;42:333-340.</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27" name="Group 627"/>
          <p:cNvGrpSpPr/>
          <p:nvPr/>
        </p:nvGrpSpPr>
        <p:grpSpPr>
          <a:xfrm>
            <a:off x="6591300" y="5003800"/>
            <a:ext cx="5588000" cy="4102100"/>
            <a:chOff x="-127000" y="-88900"/>
            <a:chExt cx="5588000" cy="4102100"/>
          </a:xfrm>
        </p:grpSpPr>
        <p:pic>
          <p:nvPicPr>
            <p:cNvPr id="626" name="pasted-image.tif"/>
            <p:cNvPicPr/>
            <p:nvPr/>
          </p:nvPicPr>
          <p:blipFill>
            <a:blip r:embed="rId2">
              <a:extLst/>
            </a:blip>
            <a:srcRect l="19783" t="2356" r="3764" b="0"/>
            <a:stretch>
              <a:fillRect/>
            </a:stretch>
          </p:blipFill>
          <p:spPr>
            <a:xfrm>
              <a:off x="0" y="0"/>
              <a:ext cx="5334000" cy="3683000"/>
            </a:xfrm>
            <a:prstGeom prst="rect">
              <a:avLst/>
            </a:prstGeom>
            <a:ln>
              <a:noFill/>
            </a:ln>
            <a:effectLst/>
          </p:spPr>
        </p:pic>
        <p:pic>
          <p:nvPicPr>
            <p:cNvPr id="625" name=""/>
            <p:cNvPicPr/>
            <p:nvPr/>
          </p:nvPicPr>
          <p:blipFill>
            <a:blip r:embed="rId3">
              <a:extLst/>
            </a:blip>
            <a:stretch>
              <a:fillRect/>
            </a:stretch>
          </p:blipFill>
          <p:spPr>
            <a:xfrm>
              <a:off x="-127000" y="-88900"/>
              <a:ext cx="5588000" cy="4102100"/>
            </a:xfrm>
            <a:prstGeom prst="rect">
              <a:avLst/>
            </a:prstGeom>
            <a:effectLst/>
          </p:spPr>
        </p:pic>
      </p:grpSp>
      <p:grpSp>
        <p:nvGrpSpPr>
          <p:cNvPr id="630" name="Group 630"/>
          <p:cNvGrpSpPr/>
          <p:nvPr/>
        </p:nvGrpSpPr>
        <p:grpSpPr>
          <a:xfrm>
            <a:off x="6597518" y="800100"/>
            <a:ext cx="5588001" cy="4102100"/>
            <a:chOff x="-127000" y="-88900"/>
            <a:chExt cx="5588000" cy="4102100"/>
          </a:xfrm>
        </p:grpSpPr>
        <p:pic>
          <p:nvPicPr>
            <p:cNvPr id="629" name="pasted-image.tif"/>
            <p:cNvPicPr/>
            <p:nvPr/>
          </p:nvPicPr>
          <p:blipFill>
            <a:blip r:embed="rId4">
              <a:extLst/>
            </a:blip>
            <a:srcRect l="1421" t="0" r="23567" b="0"/>
            <a:stretch>
              <a:fillRect/>
            </a:stretch>
          </p:blipFill>
          <p:spPr>
            <a:xfrm>
              <a:off x="0" y="0"/>
              <a:ext cx="5334000" cy="3771900"/>
            </a:xfrm>
            <a:prstGeom prst="rect">
              <a:avLst/>
            </a:prstGeom>
            <a:ln>
              <a:noFill/>
            </a:ln>
            <a:effectLst/>
          </p:spPr>
        </p:pic>
        <p:pic>
          <p:nvPicPr>
            <p:cNvPr id="628" name=""/>
            <p:cNvPicPr/>
            <p:nvPr/>
          </p:nvPicPr>
          <p:blipFill>
            <a:blip r:embed="rId5">
              <a:extLst/>
            </a:blip>
            <a:stretch>
              <a:fillRect/>
            </a:stretch>
          </p:blipFill>
          <p:spPr>
            <a:xfrm>
              <a:off x="-127000" y="-88900"/>
              <a:ext cx="5588000" cy="4102100"/>
            </a:xfrm>
            <a:prstGeom prst="rect">
              <a:avLst/>
            </a:prstGeom>
            <a:effectLst/>
          </p:spPr>
        </p:pic>
      </p:grpSp>
      <p:grpSp>
        <p:nvGrpSpPr>
          <p:cNvPr id="633" name="Group 633"/>
          <p:cNvGrpSpPr/>
          <p:nvPr/>
        </p:nvGrpSpPr>
        <p:grpSpPr>
          <a:xfrm>
            <a:off x="825500" y="800100"/>
            <a:ext cx="5588000" cy="8305800"/>
            <a:chOff x="-127000" y="-88900"/>
            <a:chExt cx="5588000" cy="8305800"/>
          </a:xfrm>
        </p:grpSpPr>
        <p:pic>
          <p:nvPicPr>
            <p:cNvPr id="632" name="pasted-image.tif"/>
            <p:cNvPicPr/>
            <p:nvPr/>
          </p:nvPicPr>
          <p:blipFill>
            <a:blip r:embed="rId6">
              <a:extLst/>
            </a:blip>
            <a:srcRect l="5414" t="0" r="5414" b="0"/>
            <a:stretch>
              <a:fillRect/>
            </a:stretch>
          </p:blipFill>
          <p:spPr>
            <a:xfrm>
              <a:off x="0" y="0"/>
              <a:ext cx="5334000" cy="7975600"/>
            </a:xfrm>
            <a:prstGeom prst="rect">
              <a:avLst/>
            </a:prstGeom>
            <a:ln>
              <a:noFill/>
            </a:ln>
            <a:effectLst/>
          </p:spPr>
        </p:pic>
        <p:pic>
          <p:nvPicPr>
            <p:cNvPr id="631" name=""/>
            <p:cNvPicPr/>
            <p:nvPr/>
          </p:nvPicPr>
          <p:blipFill>
            <a:blip r:embed="rId7">
              <a:extLst/>
            </a:blip>
            <a:stretch>
              <a:fillRect/>
            </a:stretch>
          </p:blipFill>
          <p:spPr>
            <a:xfrm>
              <a:off x="-127000" y="-88900"/>
              <a:ext cx="5588000" cy="8305800"/>
            </a:xfrm>
            <a:prstGeom prst="rect">
              <a:avLst/>
            </a:prstGeom>
            <a:effectLst/>
          </p:spPr>
        </p:pic>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6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6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0" grpId="2"/>
      <p:bldP build="whole" bldLvl="1" animBg="1" rev="0" advAuto="0" spid="627" grpId="3"/>
      <p:bldP build="whole" bldLvl="1" animBg="1" rev="0" advAuto="0" spid="633" grpId="1"/>
    </p:bldLst>
  </p:timing>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37" name="Group 637"/>
          <p:cNvGrpSpPr/>
          <p:nvPr/>
        </p:nvGrpSpPr>
        <p:grpSpPr>
          <a:xfrm>
            <a:off x="-1" y="-15805"/>
            <a:ext cx="13004802" cy="1625601"/>
            <a:chOff x="0" y="0"/>
            <a:chExt cx="13004801" cy="1625600"/>
          </a:xfrm>
        </p:grpSpPr>
        <p:sp>
          <p:nvSpPr>
            <p:cNvPr id="635" name="Shape 635"/>
            <p:cNvSpPr/>
            <p:nvPr/>
          </p:nvSpPr>
          <p:spPr>
            <a:xfrm>
              <a:off x="-1" y="-1"/>
              <a:ext cx="13004802" cy="1625602"/>
            </a:xfrm>
            <a:prstGeom prst="rect">
              <a:avLst/>
            </a:prstGeom>
            <a:solidFill>
              <a:srgbClr val="4F81BD"/>
            </a:solidFill>
            <a:ln w="12700" cap="flat">
              <a:noFill/>
              <a:miter lim="400000"/>
            </a:ln>
            <a:effectLst/>
          </p:spPr>
          <p:txBody>
            <a:bodyPr wrap="square" lIns="65023" tIns="65023" rIns="65023" bIns="65023" numCol="1" anchor="ctr">
              <a:noAutofit/>
            </a:bodyPr>
            <a:lstStyle/>
            <a:p>
              <a:pPr lvl="0" defTabSz="449262">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3800">
                  <a:solidFill>
                    <a:srgbClr val="FFFFFF"/>
                  </a:solidFill>
                  <a:latin typeface="Calibri"/>
                  <a:ea typeface="Calibri"/>
                  <a:cs typeface="Calibri"/>
                  <a:sym typeface="Calibri"/>
                </a:defRPr>
              </a:pPr>
            </a:p>
          </p:txBody>
        </p:sp>
        <p:sp>
          <p:nvSpPr>
            <p:cNvPr id="636" name="Shape 636"/>
            <p:cNvSpPr/>
            <p:nvPr/>
          </p:nvSpPr>
          <p:spPr>
            <a:xfrm>
              <a:off x="-1" y="187439"/>
              <a:ext cx="13004802" cy="1250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6559" tIns="66559" rIns="66559" bIns="66559" numCol="1" anchor="ctr">
              <a:spAutoFit/>
            </a:bodyPr>
            <a:lstStyle>
              <a:lvl1pPr defTabSz="449262">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b="1" sz="3800">
                  <a:solidFill>
                    <a:srgbClr val="FFFFFF"/>
                  </a:solidFill>
                  <a:latin typeface="Calibri"/>
                  <a:ea typeface="Calibri"/>
                  <a:cs typeface="Calibri"/>
                  <a:sym typeface="Calibri"/>
                </a:defRPr>
              </a:lvl1pPr>
            </a:lstStyle>
            <a:p>
              <a:pPr lvl="0">
                <a:defRPr b="0" sz="1800">
                  <a:solidFill>
                    <a:srgbClr val="000000"/>
                  </a:solidFill>
                </a:defRPr>
              </a:pPr>
              <a:r>
                <a:rPr b="1" sz="3800">
                  <a:solidFill>
                    <a:srgbClr val="FFFFFF"/>
                  </a:solidFill>
                </a:rPr>
                <a:t>I fattori per la fenotipizzazione dei pazienti e le scelte terapeutiche personalizzate</a:t>
              </a:r>
            </a:p>
          </p:txBody>
        </p:sp>
      </p:grpSp>
      <p:sp>
        <p:nvSpPr>
          <p:cNvPr id="638" name="Shape 638"/>
          <p:cNvSpPr/>
          <p:nvPr/>
        </p:nvSpPr>
        <p:spPr>
          <a:xfrm>
            <a:off x="173848" y="8972408"/>
            <a:ext cx="3337800" cy="330505"/>
          </a:xfrm>
          <a:prstGeom prst="rect">
            <a:avLst/>
          </a:prstGeom>
          <a:ln w="12700">
            <a:miter lim="400000"/>
          </a:ln>
          <a:extLst>
            <a:ext uri="{C572A759-6A51-4108-AA02-DFA0A04FC94B}">
              <ma14:wrappingTextBoxFlag xmlns:ma14="http://schemas.microsoft.com/office/mac/drawingml/2011/main" val="1"/>
            </a:ext>
          </a:extLst>
        </p:spPr>
        <p:txBody>
          <a:bodyPr wrap="none" lIns="66559" tIns="66559" rIns="66559" bIns="66559">
            <a:spAutoFit/>
          </a:bodyPr>
          <a:lstStyle>
            <a:lvl1pPr algn="l" defTabSz="449262">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400">
                <a:latin typeface="Arial"/>
                <a:ea typeface="Arial"/>
                <a:cs typeface="Arial"/>
                <a:sym typeface="Arial"/>
              </a:defRPr>
            </a:lvl1pPr>
          </a:lstStyle>
          <a:p>
            <a:pPr lvl="0">
              <a:defRPr sz="1800"/>
            </a:pPr>
            <a:r>
              <a:rPr sz="1400"/>
              <a:t>http://www.aemmedi.it/algoritmi_it_2014/</a:t>
            </a:r>
          </a:p>
        </p:txBody>
      </p:sp>
      <p:pic>
        <p:nvPicPr>
          <p:cNvPr id="639" name="image.png"/>
          <p:cNvPicPr/>
          <p:nvPr/>
        </p:nvPicPr>
        <p:blipFill>
          <a:blip r:embed="rId3">
            <a:extLst/>
          </a:blip>
          <a:stretch>
            <a:fillRect/>
          </a:stretch>
        </p:blipFill>
        <p:spPr>
          <a:xfrm>
            <a:off x="1334346" y="2090702"/>
            <a:ext cx="9502988" cy="6664961"/>
          </a:xfrm>
          <a:prstGeom prst="rect">
            <a:avLst/>
          </a:prstGeom>
          <a:ln w="12700">
            <a:miter lim="400000"/>
          </a:ln>
        </p:spPr>
      </p:pic>
      <p:sp>
        <p:nvSpPr>
          <p:cNvPr id="640" name="Shape 640"/>
          <p:cNvSpPr/>
          <p:nvPr/>
        </p:nvSpPr>
        <p:spPr>
          <a:xfrm>
            <a:off x="7550008" y="8972408"/>
            <a:ext cx="4847004" cy="305936"/>
          </a:xfrm>
          <a:prstGeom prst="rect">
            <a:avLst/>
          </a:prstGeom>
          <a:ln w="12700">
            <a:miter lim="400000"/>
          </a:ln>
          <a:extLst>
            <a:ext uri="{C572A759-6A51-4108-AA02-DFA0A04FC94B}">
              <ma14:wrappingTextBoxFlag xmlns:ma14="http://schemas.microsoft.com/office/mac/drawingml/2011/main" val="1"/>
            </a:ext>
          </a:extLst>
        </p:spPr>
        <p:txBody>
          <a:bodyPr wrap="none" lIns="66559" tIns="66559" rIns="66559" bIns="66559">
            <a:spAutoFit/>
          </a:bodyPr>
          <a:lstStyle>
            <a:lvl1pPr algn="l" defTabSz="449262">
              <a:tabLst>
                <a:tab pos="622300" algn="l"/>
                <a:tab pos="1257300" algn="l"/>
                <a:tab pos="1905000" algn="l"/>
                <a:tab pos="2540000" algn="l"/>
                <a:tab pos="3175000" algn="l"/>
                <a:tab pos="3822700" algn="l"/>
                <a:tab pos="4457700" algn="l"/>
                <a:tab pos="5092700" algn="l"/>
                <a:tab pos="5740400" algn="l"/>
                <a:tab pos="6375400" algn="l"/>
                <a:tab pos="7023100" algn="l"/>
                <a:tab pos="7658100" algn="l"/>
                <a:tab pos="8280400" algn="l"/>
                <a:tab pos="8940800" algn="l"/>
                <a:tab pos="9563100" algn="l"/>
                <a:tab pos="10198100" algn="l"/>
                <a:tab pos="10845800" algn="l"/>
                <a:tab pos="11480800" algn="l"/>
                <a:tab pos="12128500" algn="l"/>
                <a:tab pos="12763500" algn="l"/>
              </a:tabLst>
              <a:defRPr sz="1200">
                <a:latin typeface="Arial"/>
                <a:ea typeface="Arial"/>
                <a:cs typeface="Arial"/>
                <a:sym typeface="Arial"/>
              </a:defRPr>
            </a:lvl1pPr>
          </a:lstStyle>
          <a:p>
            <a:pPr lvl="0">
              <a:defRPr sz="1800"/>
            </a:pPr>
            <a:r>
              <a:rPr sz="1200"/>
              <a:t>Ceriello A, Gallo M, Candido R et al., Pharmgenomics Pers Med 2014</a:t>
            </a:r>
          </a:p>
        </p:txBody>
      </p:sp>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4" name="Shape 644"/>
          <p:cNvSpPr/>
          <p:nvPr>
            <p:ph type="title"/>
          </p:nvPr>
        </p:nvSpPr>
        <p:spPr>
          <a:xfrm>
            <a:off x="975359" y="865279"/>
            <a:ext cx="11054082" cy="1625601"/>
          </a:xfrm>
          <a:prstGeom prst="rect">
            <a:avLst/>
          </a:prstGeom>
        </p:spPr>
        <p:txBody>
          <a:bodyPr>
            <a:normAutofit fontScale="100000" lnSpcReduction="0"/>
          </a:bodyPr>
          <a:lstStyle/>
          <a:p>
            <a:pPr lvl="0">
              <a:defRPr b="0" sz="1800">
                <a:solidFill>
                  <a:srgbClr val="000000"/>
                </a:solidFill>
              </a:defRPr>
            </a:pPr>
            <a:r>
              <a:rPr b="1" sz="3800">
                <a:solidFill>
                  <a:srgbClr val="FF0000"/>
                </a:solidFill>
              </a:rPr>
              <a:t> Consider A1C 7.1-8.5% if …</a:t>
            </a:r>
          </a:p>
        </p:txBody>
      </p:sp>
      <p:sp>
        <p:nvSpPr>
          <p:cNvPr id="645" name="Shape 645"/>
          <p:cNvSpPr/>
          <p:nvPr>
            <p:ph type="body" idx="1"/>
          </p:nvPr>
        </p:nvSpPr>
        <p:spPr>
          <a:xfrm>
            <a:off x="1332387" y="2178411"/>
            <a:ext cx="11054081" cy="1517228"/>
          </a:xfrm>
          <a:prstGeom prst="rect">
            <a:avLst/>
          </a:prstGeom>
        </p:spPr>
        <p:txBody>
          <a:bodyPr>
            <a:normAutofit fontScale="100000" lnSpcReduction="0"/>
          </a:bodyPr>
          <a:lstStyle/>
          <a:p>
            <a:pPr lvl="0">
              <a:defRPr sz="1800"/>
            </a:pPr>
            <a:r>
              <a:rPr sz="3400"/>
              <a:t>Limited life expectancy</a:t>
            </a:r>
            <a:endParaRPr sz="3400"/>
          </a:p>
          <a:p>
            <a:pPr lvl="0">
              <a:defRPr sz="1800"/>
            </a:pPr>
            <a:r>
              <a:rPr sz="3400"/>
              <a:t>High level of functional dependency</a:t>
            </a:r>
          </a:p>
        </p:txBody>
      </p:sp>
      <p:sp>
        <p:nvSpPr>
          <p:cNvPr id="646" name="Shape 646"/>
          <p:cNvSpPr/>
          <p:nvPr/>
        </p:nvSpPr>
        <p:spPr>
          <a:xfrm>
            <a:off x="1332387" y="3417639"/>
            <a:ext cx="11054081" cy="252808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85775" indent="-485775" algn="l" defTabSz="914400">
              <a:spcBef>
                <a:spcPts val="500"/>
              </a:spcBef>
              <a:buClr>
                <a:srgbClr val="FF0000"/>
              </a:buClr>
              <a:buSzPct val="80000"/>
              <a:buChar char="•"/>
              <a:defRPr sz="1800"/>
            </a:pPr>
            <a:r>
              <a:rPr sz="3400">
                <a:latin typeface="Arial"/>
                <a:ea typeface="Arial"/>
                <a:cs typeface="Arial"/>
                <a:sym typeface="Arial"/>
              </a:rPr>
              <a:t>Extensive coronary artery disease at high risk of ischemic events</a:t>
            </a:r>
            <a:endParaRPr sz="3400">
              <a:latin typeface="Arial"/>
              <a:ea typeface="Arial"/>
              <a:cs typeface="Arial"/>
              <a:sym typeface="Arial"/>
            </a:endParaRPr>
          </a:p>
          <a:p>
            <a:pPr lvl="0" marL="485775" indent="-485775" algn="l" defTabSz="914400">
              <a:spcBef>
                <a:spcPts val="500"/>
              </a:spcBef>
              <a:buClr>
                <a:srgbClr val="FF0000"/>
              </a:buClr>
              <a:buSzPct val="80000"/>
              <a:buChar char="•"/>
              <a:defRPr sz="1800"/>
            </a:pPr>
            <a:r>
              <a:rPr sz="3400">
                <a:latin typeface="Arial"/>
                <a:ea typeface="Arial"/>
                <a:cs typeface="Arial"/>
                <a:sym typeface="Arial"/>
              </a:rPr>
              <a:t>Multiple co-morbidities</a:t>
            </a:r>
            <a:endParaRPr sz="3400">
              <a:latin typeface="Arial"/>
              <a:ea typeface="Arial"/>
              <a:cs typeface="Arial"/>
              <a:sym typeface="Arial"/>
            </a:endParaRPr>
          </a:p>
          <a:p>
            <a:pPr lvl="0" algn="l" defTabSz="914400">
              <a:spcBef>
                <a:spcPts val="500"/>
              </a:spcBef>
              <a:defRPr sz="1800"/>
            </a:pPr>
            <a:endParaRPr sz="3400">
              <a:latin typeface="Arial"/>
              <a:ea typeface="Arial"/>
              <a:cs typeface="Arial"/>
              <a:sym typeface="Arial"/>
            </a:endParaRPr>
          </a:p>
        </p:txBody>
      </p:sp>
      <p:sp>
        <p:nvSpPr>
          <p:cNvPr id="647" name="Shape 647"/>
          <p:cNvSpPr/>
          <p:nvPr/>
        </p:nvSpPr>
        <p:spPr>
          <a:xfrm>
            <a:off x="1332387" y="5179886"/>
            <a:ext cx="11054081" cy="117967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485775" indent="-485775" algn="l" defTabSz="914400">
              <a:spcBef>
                <a:spcPts val="500"/>
              </a:spcBef>
              <a:buClr>
                <a:srgbClr val="FF0000"/>
              </a:buClr>
              <a:buSzPct val="80000"/>
              <a:buChar char="•"/>
              <a:defRPr sz="1800"/>
            </a:pPr>
            <a:r>
              <a:rPr sz="3400">
                <a:latin typeface="Arial"/>
                <a:ea typeface="Arial"/>
                <a:cs typeface="Arial"/>
                <a:sym typeface="Arial"/>
              </a:rPr>
              <a:t>History of recurrent severe hypoglycemia</a:t>
            </a:r>
            <a:endParaRPr sz="3400">
              <a:latin typeface="Arial"/>
              <a:ea typeface="Arial"/>
              <a:cs typeface="Arial"/>
              <a:sym typeface="Arial"/>
            </a:endParaRPr>
          </a:p>
          <a:p>
            <a:pPr lvl="0" marL="485775" indent="-485775" algn="l" defTabSz="914400">
              <a:spcBef>
                <a:spcPts val="500"/>
              </a:spcBef>
              <a:buClr>
                <a:srgbClr val="FF0000"/>
              </a:buClr>
              <a:buSzPct val="80000"/>
              <a:buChar char="•"/>
              <a:defRPr sz="1800"/>
            </a:pPr>
            <a:r>
              <a:rPr sz="3400">
                <a:latin typeface="Arial"/>
                <a:ea typeface="Arial"/>
                <a:cs typeface="Arial"/>
                <a:sym typeface="Arial"/>
              </a:rPr>
              <a:t>Hypoglycemia unawareness</a:t>
            </a:r>
          </a:p>
        </p:txBody>
      </p:sp>
      <p:sp>
        <p:nvSpPr>
          <p:cNvPr id="648" name="Shape 648"/>
          <p:cNvSpPr/>
          <p:nvPr/>
        </p:nvSpPr>
        <p:spPr>
          <a:xfrm>
            <a:off x="1332387" y="6428540"/>
            <a:ext cx="11054081" cy="20971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85775" indent="-485775" algn="l" defTabSz="914400">
              <a:spcBef>
                <a:spcPts val="500"/>
              </a:spcBef>
              <a:buClr>
                <a:srgbClr val="FF0000"/>
              </a:buClr>
              <a:buSzPct val="80000"/>
              <a:buChar char="•"/>
              <a:defRPr sz="3400">
                <a:latin typeface="Arial"/>
                <a:ea typeface="Arial"/>
                <a:cs typeface="Arial"/>
                <a:sym typeface="Arial"/>
              </a:defRPr>
            </a:lvl1pPr>
          </a:lstStyle>
          <a:p>
            <a:pPr lvl="0">
              <a:defRPr sz="1800"/>
            </a:pPr>
            <a:r>
              <a:rPr sz="3400"/>
              <a:t>Longstanding diabetes for whom is it difficult to achieve an A1C ≤7%, despite effective doses of multiple antihyperglycemic agents, including intensified basal-bolus insulin therapy</a:t>
            </a:r>
          </a:p>
        </p:txBody>
      </p:sp>
      <p:grpSp>
        <p:nvGrpSpPr>
          <p:cNvPr id="651" name="Group 651"/>
          <p:cNvGrpSpPr/>
          <p:nvPr/>
        </p:nvGrpSpPr>
        <p:grpSpPr>
          <a:xfrm>
            <a:off x="8043198" y="1191494"/>
            <a:ext cx="1192108" cy="858805"/>
            <a:chOff x="0" y="0"/>
            <a:chExt cx="1192106" cy="858804"/>
          </a:xfrm>
        </p:grpSpPr>
        <p:sp>
          <p:nvSpPr>
            <p:cNvPr id="649" name="Shape 649"/>
            <p:cNvSpPr/>
            <p:nvPr/>
          </p:nvSpPr>
          <p:spPr>
            <a:xfrm>
              <a:off x="0" y="-1"/>
              <a:ext cx="1192107" cy="858806"/>
            </a:xfrm>
            <a:custGeom>
              <a:avLst/>
              <a:gdLst/>
              <a:ahLst/>
              <a:cxnLst>
                <a:cxn ang="0">
                  <a:pos x="wd2" y="hd2"/>
                </a:cxn>
                <a:cxn ang="5400000">
                  <a:pos x="wd2" y="hd2"/>
                </a:cxn>
                <a:cxn ang="10800000">
                  <a:pos x="wd2" y="hd2"/>
                </a:cxn>
                <a:cxn ang="16200000">
                  <a:pos x="wd2" y="hd2"/>
                </a:cxn>
              </a:cxnLst>
              <a:rect l="0" t="0" r="r" b="b"/>
              <a:pathLst>
                <a:path w="21600" h="13513" fill="norm" stroke="1" extrusionOk="0">
                  <a:moveTo>
                    <a:pt x="0" y="1641"/>
                  </a:moveTo>
                  <a:cubicBezTo>
                    <a:pt x="7200" y="-4043"/>
                    <a:pt x="14400" y="7325"/>
                    <a:pt x="21600" y="1641"/>
                  </a:cubicBezTo>
                  <a:lnTo>
                    <a:pt x="21600" y="11873"/>
                  </a:lnTo>
                  <a:cubicBezTo>
                    <a:pt x="14400" y="17557"/>
                    <a:pt x="7200" y="6189"/>
                    <a:pt x="0" y="11873"/>
                  </a:cubicBezTo>
                  <a:close/>
                </a:path>
              </a:pathLst>
            </a:custGeom>
            <a:solidFill>
              <a:srgbClr val="FF0000"/>
            </a:solidFill>
            <a:ln w="12700" cap="flat">
              <a:solidFill>
                <a:srgbClr val="FF0000"/>
              </a:solidFill>
              <a:prstDash val="solid"/>
              <a:round/>
            </a:ln>
            <a:effectLst/>
          </p:spPr>
          <p:txBody>
            <a:bodyPr wrap="square" lIns="65023" tIns="65023" rIns="65023" bIns="65023" numCol="1" anchor="t">
              <a:noAutofit/>
            </a:bodyPr>
            <a:lstStyle/>
            <a:p>
              <a:pPr lvl="0" defTabSz="914400">
                <a:defRPr sz="3400">
                  <a:latin typeface="Arial"/>
                  <a:ea typeface="Arial"/>
                  <a:cs typeface="Arial"/>
                  <a:sym typeface="Arial"/>
                </a:defRPr>
              </a:pPr>
            </a:p>
          </p:txBody>
        </p:sp>
        <p:sp>
          <p:nvSpPr>
            <p:cNvPr id="650" name="Shape 650"/>
            <p:cNvSpPr/>
            <p:nvPr/>
          </p:nvSpPr>
          <p:spPr>
            <a:xfrm>
              <a:off x="194167" y="212655"/>
              <a:ext cx="803772" cy="3947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defTabSz="914400">
                <a:defRPr b="1" sz="2800">
                  <a:solidFill>
                    <a:srgbClr val="FFFFFF"/>
                  </a:solidFill>
                  <a:latin typeface="Arial"/>
                  <a:ea typeface="Arial"/>
                  <a:cs typeface="Arial"/>
                  <a:sym typeface="Arial"/>
                </a:defRPr>
              </a:lvl1pPr>
            </a:lstStyle>
            <a:p>
              <a:pPr lvl="0">
                <a:defRPr b="0" sz="1800">
                  <a:solidFill>
                    <a:srgbClr val="000000"/>
                  </a:solidFill>
                </a:defRPr>
              </a:pPr>
              <a:r>
                <a:rPr b="1" sz="2800">
                  <a:solidFill>
                    <a:srgbClr val="FFFFFF"/>
                  </a:solidFill>
                </a:rPr>
                <a:t>2013</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6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6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5" grpId="1"/>
      <p:bldP build="whole" bldLvl="1" animBg="1" rev="0" advAuto="0" spid="646" grpId="2"/>
      <p:bldP build="whole" bldLvl="1" animBg="1" rev="0" advAuto="0" spid="648" grpId="4"/>
      <p:bldP build="whole" bldLvl="1" animBg="1" rev="0" advAuto="0" spid="647" grpId="3"/>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3" name="pasted-image.tif"/>
          <p:cNvPicPr/>
          <p:nvPr/>
        </p:nvPicPr>
        <p:blipFill>
          <a:blip r:embed="rId2">
            <a:extLst/>
          </a:blip>
          <a:srcRect l="3527" t="0" r="3527" b="0"/>
          <a:stretch>
            <a:fillRect/>
          </a:stretch>
        </p:blipFill>
        <p:spPr>
          <a:xfrm>
            <a:off x="1606550" y="635000"/>
            <a:ext cx="9779000" cy="5918200"/>
          </a:xfrm>
          <a:prstGeom prst="rect">
            <a:avLst/>
          </a:prstGeom>
          <a:ln w="12700">
            <a:miter lim="400000"/>
          </a:ln>
        </p:spPr>
      </p:pic>
      <p:sp>
        <p:nvSpPr>
          <p:cNvPr id="654" name="Shape 654"/>
          <p:cNvSpPr/>
          <p:nvPr>
            <p:ph type="title"/>
          </p:nvPr>
        </p:nvSpPr>
        <p:spPr>
          <a:xfrm>
            <a:off x="340766" y="6718300"/>
            <a:ext cx="11394034" cy="2530525"/>
          </a:xfrm>
          <a:prstGeom prst="rect">
            <a:avLst/>
          </a:prstGeom>
        </p:spPr>
        <p:txBody>
          <a:bodyPr/>
          <a:lstStyle>
            <a:lvl1pPr defTabSz="479044">
              <a:defRPr sz="7954"/>
            </a:lvl1pPr>
          </a:lstStyle>
          <a:p>
            <a:pPr lvl="0">
              <a:defRPr sz="1800"/>
            </a:pPr>
            <a:r>
              <a:rPr sz="7954"/>
              <a:t>abbiamo una strategia per  il presente?</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6" name="Shape 656"/>
          <p:cNvSpPr/>
          <p:nvPr>
            <p:ph type="body" idx="1"/>
          </p:nvPr>
        </p:nvSpPr>
        <p:spPr>
          <a:xfrm>
            <a:off x="5887931" y="1394813"/>
            <a:ext cx="5960535" cy="2057316"/>
          </a:xfrm>
          <a:prstGeom prst="rect">
            <a:avLst/>
          </a:prstGeom>
        </p:spPr>
        <p:txBody>
          <a:bodyPr>
            <a:normAutofit fontScale="100000" lnSpcReduction="0"/>
          </a:bodyPr>
          <a:lstStyle>
            <a:lvl1pPr marL="0" indent="0" algn="ctr">
              <a:spcBef>
                <a:spcPts val="0"/>
              </a:spcBef>
              <a:buSzTx/>
              <a:buNone/>
              <a:defRPr i="1" sz="6200">
                <a:ln w="17895">
                  <a:solidFill>
                    <a:srgbClr val="054697"/>
                  </a:solidFill>
                </a:ln>
                <a:solidFill>
                  <a:srgbClr val="F4F1E3"/>
                </a:solidFill>
                <a:effectLst>
                  <a:outerShdw sx="100000" sy="100000" kx="0" ky="0" algn="b" rotWithShape="0" blurRad="38100" dist="20320" dir="1800000">
                    <a:srgbClr val="000000">
                      <a:alpha val="40000"/>
                    </a:srgbClr>
                  </a:outerShdw>
                </a:effectLst>
                <a:latin typeface="Book Antiqua"/>
                <a:ea typeface="Book Antiqua"/>
                <a:cs typeface="Book Antiqua"/>
                <a:sym typeface="Book Antiqua"/>
              </a:defRPr>
            </a:lvl1pPr>
          </a:lstStyle>
          <a:p>
            <a:pPr lvl="0">
              <a:defRPr i="0" sz="1800">
                <a:ln w="9525">
                  <a:noFill/>
                </a:ln>
                <a:solidFill>
                  <a:srgbClr val="000000"/>
                </a:solidFill>
                <a:effectLst/>
              </a:defRPr>
            </a:pPr>
            <a:r>
              <a:rPr i="1" sz="6200">
                <a:ln w="17895">
                  <a:solidFill>
                    <a:srgbClr val="054697"/>
                  </a:solidFill>
                </a:ln>
                <a:solidFill>
                  <a:srgbClr val="F4F1E3"/>
                </a:solidFill>
                <a:effectLst>
                  <a:outerShdw sx="100000" sy="100000" kx="0" ky="0" algn="b" rotWithShape="0" blurRad="38100" dist="20320" dir="1800000">
                    <a:srgbClr val="000000">
                      <a:alpha val="40000"/>
                    </a:srgbClr>
                  </a:outerShdw>
                </a:effectLst>
              </a:rPr>
              <a:t>Analisi regionali </a:t>
            </a:r>
          </a:p>
        </p:txBody>
      </p:sp>
      <p:sp>
        <p:nvSpPr>
          <p:cNvPr id="657" name="Shape 657"/>
          <p:cNvSpPr/>
          <p:nvPr/>
        </p:nvSpPr>
        <p:spPr>
          <a:xfrm>
            <a:off x="6092754" y="3647863"/>
            <a:ext cx="5852161" cy="1069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914400">
              <a:defRPr i="1" sz="6200">
                <a:ln w="14853">
                  <a:solidFill>
                    <a:srgbClr val="CC593E"/>
                  </a:solidFill>
                </a:ln>
                <a:solidFill>
                  <a:srgbClr val="FFC4BD"/>
                </a:solidFill>
                <a:latin typeface="Book Antiqua"/>
                <a:ea typeface="Book Antiqua"/>
                <a:cs typeface="Book Antiqua"/>
                <a:sym typeface="Book Antiqua"/>
              </a:defRPr>
            </a:lvl1pPr>
          </a:lstStyle>
          <a:p>
            <a:pPr lvl="0">
              <a:defRPr i="0" sz="1800">
                <a:ln w="9525">
                  <a:noFill/>
                </a:ln>
                <a:solidFill>
                  <a:srgbClr val="000000"/>
                </a:solidFill>
              </a:defRPr>
            </a:pPr>
            <a:r>
              <a:rPr i="1" sz="6200">
                <a:ln w="14853">
                  <a:solidFill>
                    <a:srgbClr val="CC593E"/>
                  </a:solidFill>
                </a:ln>
                <a:solidFill>
                  <a:srgbClr val="FFC4BD"/>
                </a:solidFill>
              </a:rPr>
              <a:t>Lombardia</a:t>
            </a:r>
          </a:p>
        </p:txBody>
      </p:sp>
      <p:pic>
        <p:nvPicPr>
          <p:cNvPr id="658" name="image14.png"/>
          <p:cNvPicPr/>
          <p:nvPr/>
        </p:nvPicPr>
        <p:blipFill>
          <a:blip r:embed="rId2">
            <a:extLst/>
          </a:blip>
          <a:srcRect l="11250" t="14844" r="53750" b="29688"/>
          <a:stretch>
            <a:fillRect/>
          </a:stretch>
        </p:blipFill>
        <p:spPr>
          <a:xfrm>
            <a:off x="1323717" y="1548094"/>
            <a:ext cx="3029440" cy="3840763"/>
          </a:xfrm>
          <a:prstGeom prst="rect">
            <a:avLst/>
          </a:prstGeom>
          <a:ln w="12700">
            <a:miter lim="400000"/>
          </a:ln>
        </p:spPr>
      </p:pic>
      <p:graphicFrame>
        <p:nvGraphicFramePr>
          <p:cNvPr id="659" name="Table 659"/>
          <p:cNvGraphicFramePr/>
          <p:nvPr/>
        </p:nvGraphicFramePr>
        <p:xfrm>
          <a:off x="664951" y="5593679"/>
          <a:ext cx="11162461" cy="167439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00185"/>
                <a:gridCol w="1132784"/>
                <a:gridCol w="1132784"/>
                <a:gridCol w="1132784"/>
                <a:gridCol w="1132784"/>
                <a:gridCol w="1132784"/>
                <a:gridCol w="1132784"/>
                <a:gridCol w="1132784"/>
                <a:gridCol w="1132784"/>
              </a:tblGrid>
              <a:tr h="558129">
                <a:tc>
                  <a:txBody>
                    <a:bodyPr/>
                    <a:lstStyle/>
                    <a:p>
                      <a:pPr lvl="0" algn="ctr">
                        <a:defRPr sz="1800"/>
                      </a:pPr>
                      <a:r>
                        <a:rPr sz="2400">
                          <a:solidFill>
                            <a:srgbClr val="FFFFFF"/>
                          </a:solidFill>
                          <a:latin typeface="Georgia"/>
                          <a:ea typeface="Georgia"/>
                          <a:cs typeface="Georgia"/>
                          <a:sym typeface="Georgia"/>
                        </a:rPr>
                        <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2004</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2005</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2006</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2007</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2008</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2009</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2010</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c>
                  <a:txBody>
                    <a:bodyPr/>
                    <a:lstStyle/>
                    <a:p>
                      <a:pPr lvl="0" algn="ctr">
                        <a:defRPr sz="1800"/>
                      </a:pPr>
                      <a:r>
                        <a:rPr sz="2400">
                          <a:solidFill>
                            <a:srgbClr val="FFFFFF"/>
                          </a:solidFill>
                          <a:latin typeface="Georgia"/>
                          <a:ea typeface="Georgia"/>
                          <a:cs typeface="Georgia"/>
                          <a:sym typeface="Georgia"/>
                        </a:rPr>
                        <a:t>2011</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4F81BD"/>
                    </a:solidFill>
                  </a:tcPr>
                </a:tc>
              </a:tr>
              <a:tr h="558129">
                <a:tc>
                  <a:txBody>
                    <a:bodyPr/>
                    <a:lstStyle/>
                    <a:p>
                      <a:pPr lvl="0" algn="l">
                        <a:defRPr sz="1800"/>
                      </a:pPr>
                      <a:r>
                        <a:rPr sz="2400">
                          <a:latin typeface="Georgia"/>
                          <a:ea typeface="Georgia"/>
                          <a:cs typeface="Georgia"/>
                          <a:sym typeface="Georgia"/>
                        </a:rPr>
                        <a:t>N. Centri</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21</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21</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21</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23</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24</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24</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28</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28</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r>
              <a:tr h="558129">
                <a:tc>
                  <a:txBody>
                    <a:bodyPr/>
                    <a:lstStyle/>
                    <a:p>
                      <a:pPr lvl="0" algn="l">
                        <a:defRPr sz="1800"/>
                      </a:pPr>
                      <a:r>
                        <a:rPr sz="2400">
                          <a:latin typeface="Georgia"/>
                          <a:ea typeface="Georgia"/>
                          <a:cs typeface="Georgia"/>
                          <a:sym typeface="Georgia"/>
                        </a:rPr>
                        <a:t>N. Pazienti</a:t>
                      </a:r>
                    </a:p>
                  </a:txBody>
                  <a:tcPr marL="45720" marR="45720" marT="45720" marB="45720" anchor="ctr"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21049</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23057</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27720</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32969</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37544</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39900</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c>
                  <a:txBody>
                    <a:bodyPr/>
                    <a:lstStyle/>
                    <a:p>
                      <a:pPr lvl="0" algn="ctr">
                        <a:defRPr sz="1800"/>
                      </a:pPr>
                      <a:r>
                        <a:rPr sz="2400">
                          <a:latin typeface="Calibri"/>
                          <a:ea typeface="Calibri"/>
                          <a:cs typeface="Calibri"/>
                        </a:rPr>
                        <a:t>45128</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E9EDF4"/>
                    </a:solidFill>
                  </a:tcPr>
                </a:tc>
                <a:tc>
                  <a:txBody>
                    <a:bodyPr/>
                    <a:lstStyle/>
                    <a:p>
                      <a:pPr lvl="0" algn="ctr">
                        <a:defRPr sz="1800"/>
                      </a:pPr>
                      <a:r>
                        <a:rPr sz="2400">
                          <a:latin typeface="Calibri"/>
                          <a:ea typeface="Calibri"/>
                          <a:cs typeface="Calibri"/>
                        </a:rPr>
                        <a:t>48643</a:t>
                      </a:r>
                    </a:p>
                  </a:txBody>
                  <a:tcPr marL="9525" marR="9525" marT="9525" marB="9525" anchor="t" anchorCtr="0" horzOverflow="overflow">
                    <a:lnL w="25400">
                      <a:solidFill>
                        <a:srgbClr val="FFFFFF"/>
                      </a:solidFill>
                      <a:round/>
                    </a:lnL>
                    <a:lnR w="25400">
                      <a:solidFill>
                        <a:srgbClr val="FFFFFF"/>
                      </a:solidFill>
                      <a:round/>
                    </a:lnR>
                    <a:lnT w="25400">
                      <a:solidFill>
                        <a:srgbClr val="FFFFFF"/>
                      </a:solidFill>
                      <a:round/>
                    </a:lnT>
                    <a:lnB w="25400">
                      <a:solidFill>
                        <a:srgbClr val="FFFFFF"/>
                      </a:solidFill>
                      <a:round/>
                    </a:lnB>
                    <a:solidFill>
                      <a:srgbClr val="D0D8E8"/>
                    </a:solidFill>
                  </a:tcPr>
                </a:tc>
              </a:tr>
            </a:tbl>
          </a:graphicData>
        </a:graphic>
      </p:graphicFrame>
      <p:sp>
        <p:nvSpPr>
          <p:cNvPr id="660" name="Shape 660"/>
          <p:cNvSpPr/>
          <p:nvPr/>
        </p:nvSpPr>
        <p:spPr>
          <a:xfrm>
            <a:off x="3327647" y="268287"/>
            <a:ext cx="6281139" cy="93228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5600">
                <a:solidFill>
                  <a:srgbClr val="C00000"/>
                </a:solidFill>
                <a:latin typeface="Arial"/>
                <a:ea typeface="Arial"/>
                <a:cs typeface="Arial"/>
                <a:sym typeface="Arial"/>
              </a:defRPr>
            </a:lvl1pPr>
          </a:lstStyle>
          <a:p>
            <a:pPr lvl="0">
              <a:defRPr b="0" sz="1800">
                <a:solidFill>
                  <a:srgbClr val="000000"/>
                </a:solidFill>
              </a:defRPr>
            </a:pPr>
            <a:r>
              <a:rPr b="1" sz="5600">
                <a:solidFill>
                  <a:srgbClr val="C00000"/>
                </a:solidFill>
              </a:rPr>
              <a:t>Gli Annali AMD</a:t>
            </a:r>
          </a:p>
        </p:txBody>
      </p:sp>
      <p:sp>
        <p:nvSpPr>
          <p:cNvPr id="661" name="Shape 661"/>
          <p:cNvSpPr/>
          <p:nvPr/>
        </p:nvSpPr>
        <p:spPr>
          <a:xfrm>
            <a:off x="357717" y="7744318"/>
            <a:ext cx="11988801" cy="16018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just" defTabSz="914400">
              <a:defRPr b="1" sz="3400">
                <a:solidFill>
                  <a:srgbClr val="0000CC"/>
                </a:solidFill>
                <a:latin typeface="Arial"/>
                <a:ea typeface="Arial"/>
                <a:cs typeface="Arial"/>
                <a:sym typeface="Arial"/>
              </a:defRPr>
            </a:lvl1pPr>
          </a:lstStyle>
          <a:p>
            <a:pPr lvl="0">
              <a:defRPr b="0" sz="1800">
                <a:solidFill>
                  <a:srgbClr val="000000"/>
                </a:solidFill>
              </a:defRPr>
            </a:pPr>
            <a:r>
              <a:rPr b="1" sz="3400">
                <a:solidFill>
                  <a:srgbClr val="0000CC"/>
                </a:solidFill>
              </a:rPr>
              <a:t>Quadro della assistenza  Diabetologica utilizzando banca dati costruita con i dati di varie cartelle cliniche informatizzate</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3" name="Shape 663"/>
          <p:cNvSpPr/>
          <p:nvPr/>
        </p:nvSpPr>
        <p:spPr>
          <a:xfrm>
            <a:off x="270933" y="682159"/>
            <a:ext cx="12282312" cy="803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defRPr b="1" sz="4600">
                <a:solidFill>
                  <a:srgbClr val="C00000"/>
                </a:solidFill>
                <a:latin typeface="Calibri"/>
                <a:ea typeface="Calibri"/>
                <a:cs typeface="Calibri"/>
                <a:sym typeface="Calibri"/>
              </a:defRPr>
            </a:lvl1pPr>
          </a:lstStyle>
          <a:p>
            <a:pPr lvl="0">
              <a:defRPr b="0" sz="1800">
                <a:solidFill>
                  <a:srgbClr val="000000"/>
                </a:solidFill>
              </a:defRPr>
            </a:pPr>
            <a:r>
              <a:rPr b="1" sz="4600">
                <a:solidFill>
                  <a:srgbClr val="C00000"/>
                </a:solidFill>
              </a:rPr>
              <a:t>HbA1c: indicatori di processo</a:t>
            </a:r>
          </a:p>
        </p:txBody>
      </p:sp>
      <p:sp>
        <p:nvSpPr>
          <p:cNvPr id="664" name="Shape 664"/>
          <p:cNvSpPr/>
          <p:nvPr/>
        </p:nvSpPr>
        <p:spPr>
          <a:xfrm>
            <a:off x="270933" y="2167466"/>
            <a:ext cx="11740445"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ai quali è stata eseguita almeno una misurazione dell'HbA1c</a:t>
            </a:r>
          </a:p>
        </p:txBody>
      </p:sp>
      <p:pic>
        <p:nvPicPr>
          <p:cNvPr id="665" name="image15.png"/>
          <p:cNvPicPr/>
          <p:nvPr/>
        </p:nvPicPr>
        <p:blipFill>
          <a:blip r:embed="rId2">
            <a:extLst/>
          </a:blip>
          <a:stretch>
            <a:fillRect/>
          </a:stretch>
        </p:blipFill>
        <p:spPr>
          <a:xfrm>
            <a:off x="270933" y="3070577"/>
            <a:ext cx="5870223" cy="5418668"/>
          </a:xfrm>
          <a:prstGeom prst="rect">
            <a:avLst/>
          </a:prstGeom>
          <a:ln w="12700">
            <a:miter lim="400000"/>
          </a:ln>
        </p:spPr>
      </p:pic>
      <p:pic>
        <p:nvPicPr>
          <p:cNvPr id="666" name="image16.png"/>
          <p:cNvPicPr/>
          <p:nvPr/>
        </p:nvPicPr>
        <p:blipFill>
          <a:blip r:embed="rId3">
            <a:extLst/>
          </a:blip>
          <a:stretch>
            <a:fillRect/>
          </a:stretch>
        </p:blipFill>
        <p:spPr>
          <a:xfrm>
            <a:off x="6683022" y="3070577"/>
            <a:ext cx="5870223" cy="5418668"/>
          </a:xfrm>
          <a:prstGeom prst="rect">
            <a:avLst/>
          </a:prstGeom>
          <a:ln w="12700">
            <a:miter lim="400000"/>
          </a:ln>
        </p:spPr>
      </p:pic>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8" name="Shape 668"/>
          <p:cNvSpPr/>
          <p:nvPr/>
        </p:nvSpPr>
        <p:spPr>
          <a:xfrm>
            <a:off x="270933" y="-28808"/>
            <a:ext cx="12282312" cy="1476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defTabSz="914400">
              <a:defRPr sz="1800"/>
            </a:pPr>
            <a:r>
              <a:rPr b="1" sz="4600">
                <a:solidFill>
                  <a:srgbClr val="C00000"/>
                </a:solidFill>
                <a:latin typeface="Calibri"/>
                <a:ea typeface="Calibri"/>
                <a:cs typeface="Calibri"/>
                <a:sym typeface="Calibri"/>
              </a:rPr>
              <a:t>Profilo lipidico: </a:t>
            </a:r>
            <a:endParaRPr sz="4600">
              <a:latin typeface="Arial"/>
              <a:ea typeface="Arial"/>
              <a:cs typeface="Arial"/>
              <a:sym typeface="Arial"/>
            </a:endParaRPr>
          </a:p>
          <a:p>
            <a:pPr lvl="0" defTabSz="914400">
              <a:defRPr sz="1800"/>
            </a:pPr>
            <a:r>
              <a:rPr b="1" sz="4600">
                <a:solidFill>
                  <a:srgbClr val="C00000"/>
                </a:solidFill>
                <a:latin typeface="Calibri"/>
                <a:ea typeface="Calibri"/>
                <a:cs typeface="Calibri"/>
                <a:sym typeface="Calibri"/>
              </a:rPr>
              <a:t>indicatori di processo</a:t>
            </a:r>
          </a:p>
        </p:txBody>
      </p:sp>
      <p:sp>
        <p:nvSpPr>
          <p:cNvPr id="669" name="Shape 669"/>
          <p:cNvSpPr/>
          <p:nvPr/>
        </p:nvSpPr>
        <p:spPr>
          <a:xfrm>
            <a:off x="373344" y="1906869"/>
            <a:ext cx="12171328"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ai quali è stata eseguita almeno una misurazione del profilo lipidico</a:t>
            </a:r>
          </a:p>
        </p:txBody>
      </p:sp>
      <p:pic>
        <p:nvPicPr>
          <p:cNvPr id="670" name="image17.png"/>
          <p:cNvPicPr/>
          <p:nvPr/>
        </p:nvPicPr>
        <p:blipFill>
          <a:blip r:embed="rId2">
            <a:extLst/>
          </a:blip>
          <a:stretch>
            <a:fillRect/>
          </a:stretch>
        </p:blipFill>
        <p:spPr>
          <a:xfrm>
            <a:off x="270933" y="3070577"/>
            <a:ext cx="5870223" cy="5418668"/>
          </a:xfrm>
          <a:prstGeom prst="rect">
            <a:avLst/>
          </a:prstGeom>
          <a:ln w="12700">
            <a:miter lim="400000"/>
          </a:ln>
        </p:spPr>
      </p:pic>
      <p:pic>
        <p:nvPicPr>
          <p:cNvPr id="671" name="image18.png"/>
          <p:cNvPicPr/>
          <p:nvPr/>
        </p:nvPicPr>
        <p:blipFill>
          <a:blip r:embed="rId3">
            <a:extLst/>
          </a:blip>
          <a:stretch>
            <a:fillRect/>
          </a:stretch>
        </p:blipFill>
        <p:spPr>
          <a:xfrm>
            <a:off x="6683022" y="3070577"/>
            <a:ext cx="5870223" cy="5418668"/>
          </a:xfrm>
          <a:prstGeom prst="rect">
            <a:avLst/>
          </a:prstGeom>
          <a:ln w="12700">
            <a:miter lim="400000"/>
          </a:ln>
        </p:spPr>
      </p:pic>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3" name="Shape 673"/>
          <p:cNvSpPr/>
          <p:nvPr/>
        </p:nvSpPr>
        <p:spPr>
          <a:xfrm>
            <a:off x="270933" y="113249"/>
            <a:ext cx="12282312" cy="1476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defTabSz="914400">
              <a:defRPr sz="1800"/>
            </a:pPr>
            <a:r>
              <a:rPr b="1" sz="4600">
                <a:solidFill>
                  <a:srgbClr val="C00000"/>
                </a:solidFill>
                <a:latin typeface="Calibri"/>
                <a:ea typeface="Calibri"/>
                <a:cs typeface="Calibri"/>
                <a:sym typeface="Calibri"/>
              </a:rPr>
              <a:t>Pressione arteriosa: </a:t>
            </a:r>
            <a:endParaRPr sz="4600">
              <a:latin typeface="Arial"/>
              <a:ea typeface="Arial"/>
              <a:cs typeface="Arial"/>
              <a:sym typeface="Arial"/>
            </a:endParaRPr>
          </a:p>
          <a:p>
            <a:pPr lvl="0" defTabSz="914400">
              <a:defRPr sz="1800"/>
            </a:pPr>
            <a:r>
              <a:rPr b="1" sz="4600">
                <a:solidFill>
                  <a:srgbClr val="C00000"/>
                </a:solidFill>
                <a:latin typeface="Calibri"/>
                <a:ea typeface="Calibri"/>
                <a:cs typeface="Calibri"/>
                <a:sym typeface="Calibri"/>
              </a:rPr>
              <a:t>indicatori di processo</a:t>
            </a:r>
          </a:p>
        </p:txBody>
      </p:sp>
      <p:sp>
        <p:nvSpPr>
          <p:cNvPr id="674" name="Shape 674"/>
          <p:cNvSpPr/>
          <p:nvPr/>
        </p:nvSpPr>
        <p:spPr>
          <a:xfrm>
            <a:off x="578167" y="1937427"/>
            <a:ext cx="11761681" cy="4602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200">
                <a:solidFill>
                  <a:srgbClr val="FFFFCC"/>
                </a:solidFill>
                <a:latin typeface="Calibri"/>
                <a:ea typeface="Calibri"/>
                <a:cs typeface="Calibri"/>
                <a:sym typeface="Calibri"/>
              </a:defRPr>
            </a:lvl1pPr>
          </a:lstStyle>
          <a:p>
            <a:pPr lvl="0">
              <a:defRPr b="0" sz="1800">
                <a:solidFill>
                  <a:srgbClr val="000000"/>
                </a:solidFill>
              </a:defRPr>
            </a:pPr>
            <a:r>
              <a:rPr b="1" sz="2200">
                <a:solidFill>
                  <a:srgbClr val="FFFFCC"/>
                </a:solidFill>
              </a:rPr>
              <a:t>Soggetti ai quali è stata eseguita almeno una misurazione della pressione arteriosa</a:t>
            </a:r>
          </a:p>
        </p:txBody>
      </p:sp>
      <p:pic>
        <p:nvPicPr>
          <p:cNvPr id="675" name="image19.png"/>
          <p:cNvPicPr/>
          <p:nvPr/>
        </p:nvPicPr>
        <p:blipFill>
          <a:blip r:embed="rId2">
            <a:extLst/>
          </a:blip>
          <a:stretch>
            <a:fillRect/>
          </a:stretch>
        </p:blipFill>
        <p:spPr>
          <a:xfrm>
            <a:off x="270933" y="3070577"/>
            <a:ext cx="5870223" cy="5418668"/>
          </a:xfrm>
          <a:prstGeom prst="rect">
            <a:avLst/>
          </a:prstGeom>
          <a:ln w="12700">
            <a:miter lim="400000"/>
          </a:ln>
        </p:spPr>
      </p:pic>
      <p:pic>
        <p:nvPicPr>
          <p:cNvPr id="676" name="image20.png"/>
          <p:cNvPicPr/>
          <p:nvPr/>
        </p:nvPicPr>
        <p:blipFill>
          <a:blip r:embed="rId3">
            <a:extLst/>
          </a:blip>
          <a:stretch>
            <a:fillRect/>
          </a:stretch>
        </p:blipFill>
        <p:spPr>
          <a:xfrm>
            <a:off x="6683022" y="3070577"/>
            <a:ext cx="5870223" cy="5418668"/>
          </a:xfrm>
          <a:prstGeom prst="rect">
            <a:avLst/>
          </a:prstGeom>
          <a:ln w="12700">
            <a:miter lim="400000"/>
          </a:ln>
        </p:spPr>
      </p:pic>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8" name="Shape 678"/>
          <p:cNvSpPr/>
          <p:nvPr/>
        </p:nvSpPr>
        <p:spPr>
          <a:xfrm>
            <a:off x="270933" y="682159"/>
            <a:ext cx="12282312" cy="803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defRPr b="1" sz="4600">
                <a:solidFill>
                  <a:srgbClr val="C00000"/>
                </a:solidFill>
                <a:latin typeface="Calibri"/>
                <a:ea typeface="Calibri"/>
                <a:cs typeface="Calibri"/>
                <a:sym typeface="Calibri"/>
              </a:defRPr>
            </a:lvl1pPr>
          </a:lstStyle>
          <a:p>
            <a:pPr lvl="0">
              <a:defRPr b="0" sz="1800">
                <a:solidFill>
                  <a:srgbClr val="000000"/>
                </a:solidFill>
              </a:defRPr>
            </a:pPr>
            <a:r>
              <a:rPr b="1" sz="4600">
                <a:solidFill>
                  <a:srgbClr val="C00000"/>
                </a:solidFill>
              </a:rPr>
              <a:t>HbA1c: indicatori di esito intermedio</a:t>
            </a:r>
          </a:p>
        </p:txBody>
      </p:sp>
      <p:sp>
        <p:nvSpPr>
          <p:cNvPr id="679" name="Shape 679"/>
          <p:cNvSpPr/>
          <p:nvPr/>
        </p:nvSpPr>
        <p:spPr>
          <a:xfrm>
            <a:off x="3839704" y="1702047"/>
            <a:ext cx="4592885" cy="485649"/>
          </a:xfrm>
          <a:prstGeom prst="rect">
            <a:avLst/>
          </a:prstGeom>
          <a:solidFill>
            <a:srgbClr val="CC33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con HbA1c ≤ 7.0%</a:t>
            </a:r>
          </a:p>
        </p:txBody>
      </p:sp>
      <p:pic>
        <p:nvPicPr>
          <p:cNvPr id="680" name="image21.png"/>
          <p:cNvPicPr/>
          <p:nvPr/>
        </p:nvPicPr>
        <p:blipFill>
          <a:blip r:embed="rId2">
            <a:extLst/>
          </a:blip>
          <a:stretch>
            <a:fillRect/>
          </a:stretch>
        </p:blipFill>
        <p:spPr>
          <a:xfrm>
            <a:off x="270933" y="2348088"/>
            <a:ext cx="5870223" cy="2528712"/>
          </a:xfrm>
          <a:prstGeom prst="rect">
            <a:avLst/>
          </a:prstGeom>
          <a:ln w="12700">
            <a:miter lim="400000"/>
          </a:ln>
        </p:spPr>
      </p:pic>
      <p:pic>
        <p:nvPicPr>
          <p:cNvPr id="681" name="image22.png"/>
          <p:cNvPicPr/>
          <p:nvPr/>
        </p:nvPicPr>
        <p:blipFill>
          <a:blip r:embed="rId3">
            <a:extLst/>
          </a:blip>
          <a:stretch>
            <a:fillRect/>
          </a:stretch>
        </p:blipFill>
        <p:spPr>
          <a:xfrm>
            <a:off x="6683022" y="2348088"/>
            <a:ext cx="5870223" cy="2528712"/>
          </a:xfrm>
          <a:prstGeom prst="rect">
            <a:avLst/>
          </a:prstGeom>
          <a:ln w="12700">
            <a:miter lim="400000"/>
          </a:ln>
        </p:spPr>
      </p:pic>
      <p:sp>
        <p:nvSpPr>
          <p:cNvPr id="682" name="Shape 682"/>
          <p:cNvSpPr/>
          <p:nvPr/>
        </p:nvSpPr>
        <p:spPr>
          <a:xfrm>
            <a:off x="3855331" y="5081624"/>
            <a:ext cx="4592886"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con HbA1c &gt; 8.0%</a:t>
            </a:r>
          </a:p>
        </p:txBody>
      </p:sp>
      <p:pic>
        <p:nvPicPr>
          <p:cNvPr id="683" name="image23.png"/>
          <p:cNvPicPr/>
          <p:nvPr/>
        </p:nvPicPr>
        <p:blipFill>
          <a:blip r:embed="rId4">
            <a:extLst/>
          </a:blip>
          <a:stretch>
            <a:fillRect/>
          </a:stretch>
        </p:blipFill>
        <p:spPr>
          <a:xfrm>
            <a:off x="270933" y="5696091"/>
            <a:ext cx="5870223" cy="2528712"/>
          </a:xfrm>
          <a:prstGeom prst="rect">
            <a:avLst/>
          </a:prstGeom>
          <a:ln w="12700">
            <a:miter lim="400000"/>
          </a:ln>
        </p:spPr>
      </p:pic>
      <p:pic>
        <p:nvPicPr>
          <p:cNvPr id="684" name="image24.png"/>
          <p:cNvPicPr/>
          <p:nvPr/>
        </p:nvPicPr>
        <p:blipFill>
          <a:blip r:embed="rId5">
            <a:extLst/>
          </a:blip>
          <a:stretch>
            <a:fillRect/>
          </a:stretch>
        </p:blipFill>
        <p:spPr>
          <a:xfrm>
            <a:off x="6683022" y="5804111"/>
            <a:ext cx="5870223" cy="2528712"/>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1" name="Group 121"/>
          <p:cNvGrpSpPr/>
          <p:nvPr/>
        </p:nvGrpSpPr>
        <p:grpSpPr>
          <a:xfrm>
            <a:off x="4571986" y="1828778"/>
            <a:ext cx="8128058" cy="7518454"/>
            <a:chOff x="0" y="0"/>
            <a:chExt cx="8128056" cy="7518452"/>
          </a:xfrm>
        </p:grpSpPr>
        <p:pic>
          <p:nvPicPr>
            <p:cNvPr id="119" name="image7.png"/>
            <p:cNvPicPr/>
            <p:nvPr/>
          </p:nvPicPr>
          <p:blipFill>
            <a:blip r:embed="rId2">
              <a:extLst/>
            </a:blip>
            <a:stretch>
              <a:fillRect/>
            </a:stretch>
          </p:blipFill>
          <p:spPr>
            <a:xfrm>
              <a:off x="0" y="0"/>
              <a:ext cx="8128057" cy="7518453"/>
            </a:xfrm>
            <a:prstGeom prst="rect">
              <a:avLst/>
            </a:prstGeom>
            <a:ln w="12700" cap="flat">
              <a:noFill/>
              <a:miter lim="400000"/>
            </a:ln>
            <a:effectLst/>
          </p:spPr>
        </p:pic>
        <p:sp>
          <p:nvSpPr>
            <p:cNvPr id="120" name="Shape 120"/>
            <p:cNvSpPr/>
            <p:nvPr/>
          </p:nvSpPr>
          <p:spPr>
            <a:xfrm flipH="1">
              <a:off x="6675276" y="6787980"/>
              <a:ext cx="1249894" cy="1"/>
            </a:xfrm>
            <a:prstGeom prst="line">
              <a:avLst/>
            </a:prstGeom>
            <a:noFill/>
            <a:ln w="101600" cap="flat">
              <a:solidFill>
                <a:srgbClr val="000000"/>
              </a:solidFill>
              <a:prstDash val="solid"/>
              <a:bevel/>
              <a:tailEnd type="triangle" w="med" len="med"/>
            </a:ln>
            <a:effectLst/>
          </p:spPr>
          <p:txBody>
            <a:bodyPr wrap="square" lIns="65023" tIns="65023" rIns="65023" bIns="65023" numCol="1" anchor="t">
              <a:noAutofit/>
            </a:bodyPr>
            <a:lstStyle/>
            <a:p>
              <a:pPr lvl="0" algn="l" defTabSz="457200">
                <a:defRPr sz="1600">
                  <a:latin typeface="Helvetica"/>
                  <a:ea typeface="Helvetica"/>
                  <a:cs typeface="Helvetica"/>
                  <a:sym typeface="Helvetica"/>
                </a:defRPr>
              </a:pPr>
            </a:p>
          </p:txBody>
        </p:sp>
      </p:grpSp>
      <p:pic>
        <p:nvPicPr>
          <p:cNvPr id="122" name="image8.png"/>
          <p:cNvPicPr/>
          <p:nvPr/>
        </p:nvPicPr>
        <p:blipFill>
          <a:blip r:embed="rId3">
            <a:extLst/>
          </a:blip>
          <a:stretch>
            <a:fillRect/>
          </a:stretch>
        </p:blipFill>
        <p:spPr>
          <a:xfrm>
            <a:off x="101555" y="1117573"/>
            <a:ext cx="4458989" cy="3111095"/>
          </a:xfrm>
          <a:prstGeom prst="rect">
            <a:avLst/>
          </a:prstGeom>
          <a:ln w="12700">
            <a:miter lim="400000"/>
          </a:ln>
        </p:spPr>
      </p:pic>
      <p:grpSp>
        <p:nvGrpSpPr>
          <p:cNvPr id="125" name="Group 125"/>
          <p:cNvGrpSpPr/>
          <p:nvPr/>
        </p:nvGrpSpPr>
        <p:grpSpPr>
          <a:xfrm>
            <a:off x="355599" y="8843015"/>
            <a:ext cx="3560017" cy="538036"/>
            <a:chOff x="0" y="0"/>
            <a:chExt cx="3560015" cy="538035"/>
          </a:xfrm>
        </p:grpSpPr>
        <p:pic>
          <p:nvPicPr>
            <p:cNvPr id="123" name="image9.png"/>
            <p:cNvPicPr/>
            <p:nvPr/>
          </p:nvPicPr>
          <p:blipFill>
            <a:blip r:embed="rId4">
              <a:extLst/>
            </a:blip>
            <a:stretch>
              <a:fillRect/>
            </a:stretch>
          </p:blipFill>
          <p:spPr>
            <a:xfrm>
              <a:off x="0" y="118155"/>
              <a:ext cx="2734302" cy="419881"/>
            </a:xfrm>
            <a:prstGeom prst="rect">
              <a:avLst/>
            </a:prstGeom>
            <a:ln w="12700" cap="flat">
              <a:noFill/>
              <a:miter lim="400000"/>
            </a:ln>
            <a:effectLst/>
          </p:spPr>
        </p:pic>
        <p:sp>
          <p:nvSpPr>
            <p:cNvPr id="124" name="Shape 124"/>
            <p:cNvSpPr/>
            <p:nvPr/>
          </p:nvSpPr>
          <p:spPr>
            <a:xfrm>
              <a:off x="2739207" y="0"/>
              <a:ext cx="820809" cy="475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lvl1pPr algn="l" defTabSz="914400">
                <a:defRPr sz="2400">
                  <a:latin typeface="Arial"/>
                  <a:ea typeface="Arial"/>
                  <a:cs typeface="Arial"/>
                  <a:sym typeface="Arial"/>
                </a:defRPr>
              </a:lvl1pPr>
            </a:lstStyle>
            <a:p>
              <a:pPr lvl="0">
                <a:defRPr sz="1800"/>
              </a:pPr>
              <a:r>
                <a:rPr sz="2400"/>
                <a:t>2013</a:t>
              </a:r>
            </a:p>
          </p:txBody>
        </p:sp>
      </p:gr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6" name="Shape 686"/>
          <p:cNvSpPr/>
          <p:nvPr/>
        </p:nvSpPr>
        <p:spPr>
          <a:xfrm>
            <a:off x="270933" y="682159"/>
            <a:ext cx="12282312" cy="803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914400">
              <a:defRPr b="1" sz="4600">
                <a:solidFill>
                  <a:srgbClr val="C00000"/>
                </a:solidFill>
                <a:latin typeface="Calibri"/>
                <a:ea typeface="Calibri"/>
                <a:cs typeface="Calibri"/>
                <a:sym typeface="Calibri"/>
              </a:defRPr>
            </a:lvl1pPr>
          </a:lstStyle>
          <a:p>
            <a:pPr lvl="0">
              <a:defRPr b="0" sz="1800">
                <a:solidFill>
                  <a:srgbClr val="000000"/>
                </a:solidFill>
              </a:defRPr>
            </a:pPr>
            <a:r>
              <a:rPr b="1" sz="4600">
                <a:solidFill>
                  <a:srgbClr val="C00000"/>
                </a:solidFill>
              </a:rPr>
              <a:t>HbA1c: indicatori di uso dei farmaci</a:t>
            </a:r>
          </a:p>
        </p:txBody>
      </p:sp>
      <p:sp>
        <p:nvSpPr>
          <p:cNvPr id="687" name="Shape 687"/>
          <p:cNvSpPr/>
          <p:nvPr/>
        </p:nvSpPr>
        <p:spPr>
          <a:xfrm>
            <a:off x="1807103" y="1721859"/>
            <a:ext cx="7972462"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IPOGLICEMIZZANTI ORALI: soggetti trattati con:</a:t>
            </a:r>
          </a:p>
        </p:txBody>
      </p:sp>
      <p:sp>
        <p:nvSpPr>
          <p:cNvPr id="688" name="Shape 688"/>
          <p:cNvSpPr/>
          <p:nvPr/>
        </p:nvSpPr>
        <p:spPr>
          <a:xfrm>
            <a:off x="270933" y="2510959"/>
            <a:ext cx="3702756"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b="1" sz="1800">
                <a:latin typeface="Calibri"/>
                <a:ea typeface="Calibri"/>
                <a:cs typeface="Calibri"/>
                <a:sym typeface="Calibri"/>
              </a:defRPr>
            </a:lvl1pPr>
          </a:lstStyle>
          <a:p>
            <a:pPr lvl="0">
              <a:defRPr b="0"/>
            </a:pPr>
            <a:r>
              <a:rPr b="1"/>
              <a:t>Metformina</a:t>
            </a:r>
          </a:p>
        </p:txBody>
      </p:sp>
      <p:pic>
        <p:nvPicPr>
          <p:cNvPr id="689" name="image25.png"/>
          <p:cNvPicPr/>
          <p:nvPr/>
        </p:nvPicPr>
        <p:blipFill>
          <a:blip r:embed="rId2">
            <a:extLst/>
          </a:blip>
          <a:stretch>
            <a:fillRect/>
          </a:stretch>
        </p:blipFill>
        <p:spPr>
          <a:xfrm>
            <a:off x="270933" y="3070577"/>
            <a:ext cx="3702756" cy="2348090"/>
          </a:xfrm>
          <a:prstGeom prst="rect">
            <a:avLst/>
          </a:prstGeom>
          <a:ln w="12700">
            <a:miter lim="400000"/>
          </a:ln>
        </p:spPr>
      </p:pic>
      <p:sp>
        <p:nvSpPr>
          <p:cNvPr id="690" name="Shape 690"/>
          <p:cNvSpPr/>
          <p:nvPr/>
        </p:nvSpPr>
        <p:spPr>
          <a:xfrm>
            <a:off x="4334933" y="2510959"/>
            <a:ext cx="3702756"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b="1" sz="1800">
                <a:latin typeface="Calibri"/>
                <a:ea typeface="Calibri"/>
                <a:cs typeface="Calibri"/>
                <a:sym typeface="Calibri"/>
              </a:defRPr>
            </a:lvl1pPr>
          </a:lstStyle>
          <a:p>
            <a:pPr lvl="0">
              <a:defRPr b="0"/>
            </a:pPr>
            <a:r>
              <a:rPr b="1"/>
              <a:t>SU</a:t>
            </a:r>
          </a:p>
        </p:txBody>
      </p:sp>
      <p:pic>
        <p:nvPicPr>
          <p:cNvPr id="691" name="image26.png"/>
          <p:cNvPicPr/>
          <p:nvPr/>
        </p:nvPicPr>
        <p:blipFill>
          <a:blip r:embed="rId3">
            <a:extLst/>
          </a:blip>
          <a:stretch>
            <a:fillRect/>
          </a:stretch>
        </p:blipFill>
        <p:spPr>
          <a:xfrm>
            <a:off x="4334933" y="3070577"/>
            <a:ext cx="3702756" cy="2348090"/>
          </a:xfrm>
          <a:prstGeom prst="rect">
            <a:avLst/>
          </a:prstGeom>
          <a:ln w="12700">
            <a:miter lim="400000"/>
          </a:ln>
        </p:spPr>
      </p:pic>
      <p:sp>
        <p:nvSpPr>
          <p:cNvPr id="692" name="Shape 692"/>
          <p:cNvSpPr/>
          <p:nvPr/>
        </p:nvSpPr>
        <p:spPr>
          <a:xfrm>
            <a:off x="8128000" y="2510959"/>
            <a:ext cx="3702756"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b="1" sz="1800">
                <a:latin typeface="Calibri"/>
                <a:ea typeface="Calibri"/>
                <a:cs typeface="Calibri"/>
                <a:sym typeface="Calibri"/>
              </a:defRPr>
            </a:lvl1pPr>
          </a:lstStyle>
          <a:p>
            <a:pPr lvl="0">
              <a:defRPr b="0"/>
            </a:pPr>
            <a:r>
              <a:rPr b="1"/>
              <a:t>Glinidi</a:t>
            </a:r>
          </a:p>
        </p:txBody>
      </p:sp>
      <p:pic>
        <p:nvPicPr>
          <p:cNvPr id="693" name="image27.png"/>
          <p:cNvPicPr/>
          <p:nvPr/>
        </p:nvPicPr>
        <p:blipFill>
          <a:blip r:embed="rId4">
            <a:extLst/>
          </a:blip>
          <a:stretch>
            <a:fillRect/>
          </a:stretch>
        </p:blipFill>
        <p:spPr>
          <a:xfrm>
            <a:off x="8128000" y="3070577"/>
            <a:ext cx="3702756" cy="2348090"/>
          </a:xfrm>
          <a:prstGeom prst="rect">
            <a:avLst/>
          </a:prstGeom>
          <a:ln w="12700">
            <a:miter lim="400000"/>
          </a:ln>
        </p:spPr>
      </p:pic>
      <p:sp>
        <p:nvSpPr>
          <p:cNvPr id="694" name="Shape 694"/>
          <p:cNvSpPr/>
          <p:nvPr/>
        </p:nvSpPr>
        <p:spPr>
          <a:xfrm>
            <a:off x="270933" y="5581538"/>
            <a:ext cx="3702756"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b="1" sz="1800">
                <a:latin typeface="Calibri"/>
                <a:ea typeface="Calibri"/>
                <a:cs typeface="Calibri"/>
                <a:sym typeface="Calibri"/>
              </a:defRPr>
            </a:lvl1pPr>
          </a:lstStyle>
          <a:p>
            <a:pPr lvl="0">
              <a:defRPr b="0"/>
            </a:pPr>
            <a:r>
              <a:rPr b="1"/>
              <a:t>Acarbose</a:t>
            </a:r>
          </a:p>
        </p:txBody>
      </p:sp>
      <p:pic>
        <p:nvPicPr>
          <p:cNvPr id="695" name="image28.png"/>
          <p:cNvPicPr/>
          <p:nvPr/>
        </p:nvPicPr>
        <p:blipFill>
          <a:blip r:embed="rId5">
            <a:extLst/>
          </a:blip>
          <a:stretch>
            <a:fillRect/>
          </a:stretch>
        </p:blipFill>
        <p:spPr>
          <a:xfrm>
            <a:off x="270933" y="6050844"/>
            <a:ext cx="3702756" cy="2348090"/>
          </a:xfrm>
          <a:prstGeom prst="rect">
            <a:avLst/>
          </a:prstGeom>
          <a:ln w="12700">
            <a:miter lim="400000"/>
          </a:ln>
        </p:spPr>
      </p:pic>
      <p:sp>
        <p:nvSpPr>
          <p:cNvPr id="696" name="Shape 696"/>
          <p:cNvSpPr/>
          <p:nvPr/>
        </p:nvSpPr>
        <p:spPr>
          <a:xfrm>
            <a:off x="4334933" y="5581538"/>
            <a:ext cx="3702756"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b="1" sz="1800">
                <a:latin typeface="Calibri"/>
                <a:ea typeface="Calibri"/>
                <a:cs typeface="Calibri"/>
                <a:sym typeface="Calibri"/>
              </a:defRPr>
            </a:lvl1pPr>
          </a:lstStyle>
          <a:p>
            <a:pPr lvl="0">
              <a:defRPr b="0"/>
            </a:pPr>
            <a:r>
              <a:rPr b="1"/>
              <a:t>Glitazonici</a:t>
            </a:r>
          </a:p>
        </p:txBody>
      </p:sp>
      <p:pic>
        <p:nvPicPr>
          <p:cNvPr id="697" name="image29.png"/>
          <p:cNvPicPr/>
          <p:nvPr/>
        </p:nvPicPr>
        <p:blipFill>
          <a:blip r:embed="rId6">
            <a:extLst/>
          </a:blip>
          <a:stretch>
            <a:fillRect/>
          </a:stretch>
        </p:blipFill>
        <p:spPr>
          <a:xfrm>
            <a:off x="4334933" y="6050844"/>
            <a:ext cx="3702756" cy="2348090"/>
          </a:xfrm>
          <a:prstGeom prst="rect">
            <a:avLst/>
          </a:prstGeom>
          <a:ln w="12700">
            <a:miter lim="400000"/>
          </a:ln>
        </p:spPr>
      </p:pic>
      <p:sp>
        <p:nvSpPr>
          <p:cNvPr id="698" name="Shape 698"/>
          <p:cNvSpPr/>
          <p:nvPr/>
        </p:nvSpPr>
        <p:spPr>
          <a:xfrm>
            <a:off x="8128000" y="5581538"/>
            <a:ext cx="3702756" cy="396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914400">
              <a:defRPr b="1" sz="1800">
                <a:latin typeface="Calibri"/>
                <a:ea typeface="Calibri"/>
                <a:cs typeface="Calibri"/>
                <a:sym typeface="Calibri"/>
              </a:defRPr>
            </a:lvl1pPr>
          </a:lstStyle>
          <a:p>
            <a:pPr lvl="0">
              <a:defRPr b="0"/>
            </a:pPr>
            <a:r>
              <a:rPr b="1"/>
              <a:t>Inibitori del DPP-IV</a:t>
            </a:r>
          </a:p>
        </p:txBody>
      </p:sp>
      <p:pic>
        <p:nvPicPr>
          <p:cNvPr id="699" name="image30.png"/>
          <p:cNvPicPr/>
          <p:nvPr/>
        </p:nvPicPr>
        <p:blipFill>
          <a:blip r:embed="rId7">
            <a:extLst/>
          </a:blip>
          <a:stretch>
            <a:fillRect/>
          </a:stretch>
        </p:blipFill>
        <p:spPr>
          <a:xfrm>
            <a:off x="8128000" y="6050844"/>
            <a:ext cx="3702756" cy="2348090"/>
          </a:xfrm>
          <a:prstGeom prst="rect">
            <a:avLst/>
          </a:prstGeom>
          <a:ln w="12700">
            <a:miter lim="400000"/>
          </a:ln>
        </p:spPr>
      </p:pic>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1" name="Shape 701"/>
          <p:cNvSpPr/>
          <p:nvPr/>
        </p:nvSpPr>
        <p:spPr>
          <a:xfrm>
            <a:off x="270933" y="73603"/>
            <a:ext cx="12282312" cy="1476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defTabSz="914400">
              <a:defRPr sz="1800"/>
            </a:pPr>
            <a:r>
              <a:rPr b="1" sz="4600">
                <a:solidFill>
                  <a:srgbClr val="C00000"/>
                </a:solidFill>
                <a:latin typeface="Calibri"/>
                <a:ea typeface="Calibri"/>
                <a:cs typeface="Calibri"/>
                <a:sym typeface="Calibri"/>
              </a:rPr>
              <a:t>Pressione arteriosa: </a:t>
            </a:r>
            <a:endParaRPr sz="4600">
              <a:latin typeface="Arial"/>
              <a:ea typeface="Arial"/>
              <a:cs typeface="Arial"/>
              <a:sym typeface="Arial"/>
            </a:endParaRPr>
          </a:p>
          <a:p>
            <a:pPr lvl="0" defTabSz="914400">
              <a:defRPr sz="1800"/>
            </a:pPr>
            <a:r>
              <a:rPr b="1" sz="4600">
                <a:solidFill>
                  <a:srgbClr val="C00000"/>
                </a:solidFill>
                <a:latin typeface="Calibri"/>
                <a:ea typeface="Calibri"/>
                <a:cs typeface="Calibri"/>
                <a:sym typeface="Calibri"/>
              </a:rPr>
              <a:t>indicatori di esito intermedio</a:t>
            </a:r>
          </a:p>
        </p:txBody>
      </p:sp>
      <p:sp>
        <p:nvSpPr>
          <p:cNvPr id="702" name="Shape 702"/>
          <p:cNvSpPr/>
          <p:nvPr/>
        </p:nvSpPr>
        <p:spPr>
          <a:xfrm>
            <a:off x="3548097" y="1804458"/>
            <a:ext cx="5924234"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con PA ≤130/80 mmHg</a:t>
            </a:r>
          </a:p>
        </p:txBody>
      </p:sp>
      <p:pic>
        <p:nvPicPr>
          <p:cNvPr id="703" name="image32.png"/>
          <p:cNvPicPr/>
          <p:nvPr/>
        </p:nvPicPr>
        <p:blipFill>
          <a:blip r:embed="rId2">
            <a:extLst/>
          </a:blip>
          <a:stretch>
            <a:fillRect/>
          </a:stretch>
        </p:blipFill>
        <p:spPr>
          <a:xfrm>
            <a:off x="270933" y="2707569"/>
            <a:ext cx="5870223" cy="2528712"/>
          </a:xfrm>
          <a:prstGeom prst="rect">
            <a:avLst/>
          </a:prstGeom>
          <a:ln w="12700">
            <a:miter lim="400000"/>
          </a:ln>
        </p:spPr>
      </p:pic>
      <p:pic>
        <p:nvPicPr>
          <p:cNvPr id="704" name="image33.png"/>
          <p:cNvPicPr/>
          <p:nvPr/>
        </p:nvPicPr>
        <p:blipFill>
          <a:blip r:embed="rId3">
            <a:extLst/>
          </a:blip>
          <a:stretch>
            <a:fillRect/>
          </a:stretch>
        </p:blipFill>
        <p:spPr>
          <a:xfrm>
            <a:off x="6683022" y="2707569"/>
            <a:ext cx="5870223" cy="2528712"/>
          </a:xfrm>
          <a:prstGeom prst="rect">
            <a:avLst/>
          </a:prstGeom>
          <a:ln w="12700">
            <a:miter lim="400000"/>
          </a:ln>
        </p:spPr>
      </p:pic>
      <p:sp>
        <p:nvSpPr>
          <p:cNvPr id="705" name="Shape 705"/>
          <p:cNvSpPr/>
          <p:nvPr/>
        </p:nvSpPr>
        <p:spPr>
          <a:xfrm>
            <a:off x="3548097" y="5326592"/>
            <a:ext cx="5924234"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con PA ≥ 140/90 mmHg</a:t>
            </a:r>
          </a:p>
        </p:txBody>
      </p:sp>
      <p:pic>
        <p:nvPicPr>
          <p:cNvPr id="706" name="image34.png"/>
          <p:cNvPicPr/>
          <p:nvPr/>
        </p:nvPicPr>
        <p:blipFill>
          <a:blip r:embed="rId4">
            <a:extLst/>
          </a:blip>
          <a:stretch>
            <a:fillRect/>
          </a:stretch>
        </p:blipFill>
        <p:spPr>
          <a:xfrm>
            <a:off x="270933" y="6049081"/>
            <a:ext cx="5870223" cy="2528712"/>
          </a:xfrm>
          <a:prstGeom prst="rect">
            <a:avLst/>
          </a:prstGeom>
          <a:ln w="12700">
            <a:miter lim="400000"/>
          </a:ln>
        </p:spPr>
      </p:pic>
      <p:pic>
        <p:nvPicPr>
          <p:cNvPr id="707" name="image35.png"/>
          <p:cNvPicPr/>
          <p:nvPr/>
        </p:nvPicPr>
        <p:blipFill>
          <a:blip r:embed="rId5">
            <a:extLst/>
          </a:blip>
          <a:stretch>
            <a:fillRect/>
          </a:stretch>
        </p:blipFill>
        <p:spPr>
          <a:xfrm>
            <a:off x="6683022" y="6049081"/>
            <a:ext cx="5870223" cy="2528712"/>
          </a:xfrm>
          <a:prstGeom prst="rect">
            <a:avLst/>
          </a:prstGeom>
          <a:ln w="12700">
            <a:miter lim="400000"/>
          </a:ln>
        </p:spPr>
      </p:pic>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9" name="Shape 709"/>
          <p:cNvSpPr/>
          <p:nvPr/>
        </p:nvSpPr>
        <p:spPr>
          <a:xfrm>
            <a:off x="270933" y="73603"/>
            <a:ext cx="12282312" cy="1476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defTabSz="914400">
              <a:defRPr sz="1800"/>
            </a:pPr>
            <a:r>
              <a:rPr b="1" sz="4600">
                <a:solidFill>
                  <a:srgbClr val="C00000"/>
                </a:solidFill>
                <a:latin typeface="Calibri"/>
                <a:ea typeface="Calibri"/>
                <a:cs typeface="Calibri"/>
                <a:sym typeface="Calibri"/>
              </a:rPr>
              <a:t>Profilo lipidico: </a:t>
            </a:r>
            <a:endParaRPr sz="4600">
              <a:latin typeface="Arial"/>
              <a:ea typeface="Arial"/>
              <a:cs typeface="Arial"/>
              <a:sym typeface="Arial"/>
            </a:endParaRPr>
          </a:p>
          <a:p>
            <a:pPr lvl="0" defTabSz="914400">
              <a:defRPr sz="1800"/>
            </a:pPr>
            <a:r>
              <a:rPr b="1" sz="4600">
                <a:solidFill>
                  <a:srgbClr val="C00000"/>
                </a:solidFill>
                <a:latin typeface="Calibri"/>
                <a:ea typeface="Calibri"/>
                <a:cs typeface="Calibri"/>
                <a:sym typeface="Calibri"/>
              </a:rPr>
              <a:t>indicatori di esito intermedio</a:t>
            </a:r>
          </a:p>
        </p:txBody>
      </p:sp>
      <p:sp>
        <p:nvSpPr>
          <p:cNvPr id="710" name="Shape 710"/>
          <p:cNvSpPr/>
          <p:nvPr/>
        </p:nvSpPr>
        <p:spPr>
          <a:xfrm>
            <a:off x="3650508" y="1804458"/>
            <a:ext cx="5514588"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con  C-LDL &lt; 100 mg/dl</a:t>
            </a:r>
          </a:p>
        </p:txBody>
      </p:sp>
      <p:pic>
        <p:nvPicPr>
          <p:cNvPr id="711" name="image36.png"/>
          <p:cNvPicPr/>
          <p:nvPr/>
        </p:nvPicPr>
        <p:blipFill>
          <a:blip r:embed="rId2">
            <a:extLst/>
          </a:blip>
          <a:stretch>
            <a:fillRect/>
          </a:stretch>
        </p:blipFill>
        <p:spPr>
          <a:xfrm>
            <a:off x="270933" y="2707569"/>
            <a:ext cx="5870223" cy="2528712"/>
          </a:xfrm>
          <a:prstGeom prst="rect">
            <a:avLst/>
          </a:prstGeom>
          <a:ln w="12700">
            <a:miter lim="400000"/>
          </a:ln>
        </p:spPr>
      </p:pic>
      <p:pic>
        <p:nvPicPr>
          <p:cNvPr id="712" name="image37.png"/>
          <p:cNvPicPr/>
          <p:nvPr/>
        </p:nvPicPr>
        <p:blipFill>
          <a:blip r:embed="rId3">
            <a:extLst/>
          </a:blip>
          <a:stretch>
            <a:fillRect/>
          </a:stretch>
        </p:blipFill>
        <p:spPr>
          <a:xfrm>
            <a:off x="6683022" y="2707569"/>
            <a:ext cx="5870223" cy="2528712"/>
          </a:xfrm>
          <a:prstGeom prst="rect">
            <a:avLst/>
          </a:prstGeom>
          <a:ln w="12700">
            <a:miter lim="400000"/>
          </a:ln>
        </p:spPr>
      </p:pic>
      <p:sp>
        <p:nvSpPr>
          <p:cNvPr id="713" name="Shape 713"/>
          <p:cNvSpPr/>
          <p:nvPr/>
        </p:nvSpPr>
        <p:spPr>
          <a:xfrm>
            <a:off x="4060154" y="5326592"/>
            <a:ext cx="5412177"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con C-LDL ≥ 130 mg/dl</a:t>
            </a:r>
          </a:p>
        </p:txBody>
      </p:sp>
      <p:pic>
        <p:nvPicPr>
          <p:cNvPr id="714" name="image38.png"/>
          <p:cNvPicPr/>
          <p:nvPr/>
        </p:nvPicPr>
        <p:blipFill>
          <a:blip r:embed="rId4">
            <a:extLst/>
          </a:blip>
          <a:stretch>
            <a:fillRect/>
          </a:stretch>
        </p:blipFill>
        <p:spPr>
          <a:xfrm>
            <a:off x="270933" y="6049081"/>
            <a:ext cx="5870223" cy="2528712"/>
          </a:xfrm>
          <a:prstGeom prst="rect">
            <a:avLst/>
          </a:prstGeom>
          <a:ln w="12700">
            <a:miter lim="400000"/>
          </a:ln>
        </p:spPr>
      </p:pic>
      <p:pic>
        <p:nvPicPr>
          <p:cNvPr id="715" name="image39.png"/>
          <p:cNvPicPr/>
          <p:nvPr/>
        </p:nvPicPr>
        <p:blipFill>
          <a:blip r:embed="rId5">
            <a:extLst/>
          </a:blip>
          <a:stretch>
            <a:fillRect/>
          </a:stretch>
        </p:blipFill>
        <p:spPr>
          <a:xfrm>
            <a:off x="6683022" y="6049081"/>
            <a:ext cx="5870223" cy="2528712"/>
          </a:xfrm>
          <a:prstGeom prst="rect">
            <a:avLst/>
          </a:prstGeom>
          <a:ln w="12700">
            <a:miter lim="400000"/>
          </a:ln>
        </p:spPr>
      </p:pic>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7" name="Shape 717"/>
          <p:cNvSpPr/>
          <p:nvPr/>
        </p:nvSpPr>
        <p:spPr>
          <a:xfrm>
            <a:off x="357717" y="49784"/>
            <a:ext cx="12282312" cy="1476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p>
            <a:pPr lvl="0" defTabSz="914400">
              <a:defRPr sz="1800"/>
            </a:pPr>
            <a:r>
              <a:rPr b="1" sz="4600">
                <a:solidFill>
                  <a:srgbClr val="C00000"/>
                </a:solidFill>
                <a:latin typeface="Calibri"/>
                <a:ea typeface="Calibri"/>
                <a:cs typeface="Calibri"/>
                <a:sym typeface="Calibri"/>
              </a:rPr>
              <a:t>Profilo lipidico: </a:t>
            </a:r>
            <a:endParaRPr sz="4600">
              <a:latin typeface="Arial"/>
              <a:ea typeface="Arial"/>
              <a:cs typeface="Arial"/>
              <a:sym typeface="Arial"/>
            </a:endParaRPr>
          </a:p>
          <a:p>
            <a:pPr lvl="0" defTabSz="914400">
              <a:defRPr sz="1800"/>
            </a:pPr>
            <a:r>
              <a:rPr b="1" sz="4600">
                <a:solidFill>
                  <a:srgbClr val="C00000"/>
                </a:solidFill>
                <a:latin typeface="Calibri"/>
                <a:ea typeface="Calibri"/>
                <a:cs typeface="Calibri"/>
                <a:sym typeface="Calibri"/>
              </a:rPr>
              <a:t>indicatori di intensità/appropriatezza</a:t>
            </a:r>
          </a:p>
        </p:txBody>
      </p:sp>
      <p:sp>
        <p:nvSpPr>
          <p:cNvPr id="718" name="Shape 718"/>
          <p:cNvSpPr/>
          <p:nvPr/>
        </p:nvSpPr>
        <p:spPr>
          <a:xfrm>
            <a:off x="3036040" y="2009281"/>
            <a:ext cx="7255582" cy="485649"/>
          </a:xfrm>
          <a:prstGeom prst="rect">
            <a:avLst/>
          </a:prstGeom>
          <a:solidFill>
            <a:srgbClr val="C00000"/>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b="1" sz="2400">
                <a:solidFill>
                  <a:srgbClr val="FFFFCC"/>
                </a:solidFill>
                <a:latin typeface="Calibri"/>
                <a:ea typeface="Calibri"/>
                <a:cs typeface="Calibri"/>
                <a:sym typeface="Calibri"/>
              </a:defRPr>
            </a:lvl1pPr>
          </a:lstStyle>
          <a:p>
            <a:pPr lvl="0">
              <a:defRPr b="0" sz="1800">
                <a:solidFill>
                  <a:srgbClr val="000000"/>
                </a:solidFill>
              </a:defRPr>
            </a:pPr>
            <a:r>
              <a:rPr b="1" sz="2400">
                <a:solidFill>
                  <a:srgbClr val="FFFFCC"/>
                </a:solidFill>
              </a:rPr>
              <a:t>Soggetti trattati con farmaci ipolipemizzanti</a:t>
            </a:r>
          </a:p>
        </p:txBody>
      </p:sp>
      <p:pic>
        <p:nvPicPr>
          <p:cNvPr id="719" name="image40.png"/>
          <p:cNvPicPr/>
          <p:nvPr/>
        </p:nvPicPr>
        <p:blipFill>
          <a:blip r:embed="rId2">
            <a:extLst/>
          </a:blip>
          <a:stretch>
            <a:fillRect/>
          </a:stretch>
        </p:blipFill>
        <p:spPr>
          <a:xfrm>
            <a:off x="270933" y="3070577"/>
            <a:ext cx="5870223" cy="5418668"/>
          </a:xfrm>
          <a:prstGeom prst="rect">
            <a:avLst/>
          </a:prstGeom>
          <a:ln w="12700">
            <a:miter lim="400000"/>
          </a:ln>
        </p:spPr>
      </p:pic>
      <p:pic>
        <p:nvPicPr>
          <p:cNvPr id="720" name="image41.png"/>
          <p:cNvPicPr/>
          <p:nvPr/>
        </p:nvPicPr>
        <p:blipFill>
          <a:blip r:embed="rId3">
            <a:extLst/>
          </a:blip>
          <a:stretch>
            <a:fillRect/>
          </a:stretch>
        </p:blipFill>
        <p:spPr>
          <a:xfrm>
            <a:off x="6683022" y="3070577"/>
            <a:ext cx="5870223" cy="5418668"/>
          </a:xfrm>
          <a:prstGeom prst="rect">
            <a:avLst/>
          </a:prstGeom>
          <a:ln w="12700">
            <a:miter lim="400000"/>
          </a:ln>
        </p:spPr>
      </p:pic>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2" name="pasted-image.tif"/>
          <p:cNvPicPr/>
          <p:nvPr/>
        </p:nvPicPr>
        <p:blipFill>
          <a:blip r:embed="rId2">
            <a:extLst/>
          </a:blip>
          <a:srcRect l="3596" t="0" r="3596" b="0"/>
          <a:stretch>
            <a:fillRect/>
          </a:stretch>
        </p:blipFill>
        <p:spPr>
          <a:xfrm>
            <a:off x="1606550" y="635000"/>
            <a:ext cx="9779000" cy="5918200"/>
          </a:xfrm>
          <a:prstGeom prst="rect">
            <a:avLst/>
          </a:prstGeom>
          <a:ln w="12700">
            <a:miter lim="400000"/>
          </a:ln>
        </p:spPr>
      </p:pic>
      <p:sp>
        <p:nvSpPr>
          <p:cNvPr id="723" name="Shape 723"/>
          <p:cNvSpPr/>
          <p:nvPr>
            <p:ph type="title"/>
          </p:nvPr>
        </p:nvSpPr>
        <p:spPr>
          <a:xfrm>
            <a:off x="802307" y="6997699"/>
            <a:ext cx="11400186" cy="2024957"/>
          </a:xfrm>
          <a:prstGeom prst="rect">
            <a:avLst/>
          </a:prstGeom>
        </p:spPr>
        <p:txBody>
          <a:bodyPr/>
          <a:lstStyle/>
          <a:p>
            <a:pPr lvl="0" defTabSz="455675">
              <a:defRPr sz="1800"/>
            </a:pPr>
            <a:r>
              <a:rPr sz="6240"/>
              <a:t>il futuro….</a:t>
            </a:r>
            <a:endParaRPr sz="6240"/>
          </a:p>
          <a:p>
            <a:pPr lvl="0" defTabSz="455675">
              <a:defRPr sz="1800"/>
            </a:pPr>
            <a:r>
              <a:rPr sz="6240"/>
              <a:t>più incognite che certezze</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5" name="Shape 725"/>
          <p:cNvSpPr/>
          <p:nvPr/>
        </p:nvSpPr>
        <p:spPr>
          <a:xfrm>
            <a:off x="2815590" y="268287"/>
            <a:ext cx="6759152" cy="101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914400">
              <a:defRPr sz="5000">
                <a:solidFill>
                  <a:srgbClr val="C00000"/>
                </a:solidFill>
                <a:latin typeface="Arial Black"/>
                <a:ea typeface="Arial Black"/>
                <a:cs typeface="Arial Black"/>
                <a:sym typeface="Arial Black"/>
              </a:defRPr>
            </a:lvl1pPr>
          </a:lstStyle>
          <a:p>
            <a:pPr lvl="0">
              <a:defRPr sz="1800">
                <a:solidFill>
                  <a:srgbClr val="000000"/>
                </a:solidFill>
              </a:defRPr>
            </a:pPr>
            <a:r>
              <a:rPr sz="5000">
                <a:solidFill>
                  <a:srgbClr val="C00000"/>
                </a:solidFill>
              </a:rPr>
              <a:t>Problemi Aperti</a:t>
            </a:r>
          </a:p>
        </p:txBody>
      </p:sp>
      <p:sp>
        <p:nvSpPr>
          <p:cNvPr id="726" name="Shape 726"/>
          <p:cNvSpPr/>
          <p:nvPr/>
        </p:nvSpPr>
        <p:spPr>
          <a:xfrm>
            <a:off x="767362" y="1517860"/>
            <a:ext cx="11582401" cy="71898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0" marL="686682" indent="-686682" algn="just" defTabSz="914400">
              <a:buClr>
                <a:srgbClr val="0000FF"/>
              </a:buClr>
              <a:buSzPct val="100000"/>
              <a:buFont typeface="Wingdings"/>
              <a:buChar char="➢"/>
              <a:defRPr sz="1800"/>
            </a:pPr>
            <a:r>
              <a:rPr b="1" sz="3400">
                <a:solidFill>
                  <a:srgbClr val="0000FF"/>
                </a:solidFill>
                <a:latin typeface="Arial"/>
                <a:ea typeface="Arial"/>
                <a:cs typeface="Arial"/>
                <a:sym typeface="Arial"/>
              </a:rPr>
              <a:t>PDTA per il Diabete sviluppati in tutta la Regione,  ma crescita ed applicazione non uniforme</a:t>
            </a:r>
            <a:endParaRPr sz="3400">
              <a:latin typeface="Arial"/>
              <a:ea typeface="Arial"/>
              <a:cs typeface="Arial"/>
              <a:sym typeface="Arial"/>
            </a:endParaRPr>
          </a:p>
          <a:p>
            <a:pPr lvl="0" marL="282751" indent="-282751"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marL="686682" indent="-686682" algn="just" defTabSz="914400">
              <a:buClr>
                <a:srgbClr val="0000FF"/>
              </a:buClr>
              <a:buSzPct val="100000"/>
              <a:buFont typeface="Wingdings"/>
              <a:buChar char="➢"/>
              <a:defRPr sz="1800"/>
            </a:pPr>
            <a:r>
              <a:rPr b="1" sz="3400">
                <a:solidFill>
                  <a:srgbClr val="0000FF"/>
                </a:solidFill>
                <a:latin typeface="Arial"/>
                <a:ea typeface="Arial"/>
                <a:cs typeface="Arial"/>
                <a:sym typeface="Arial"/>
              </a:rPr>
              <a:t>Mancata Organizzazione Rete Patologia</a:t>
            </a:r>
            <a:endParaRPr sz="3400">
              <a:latin typeface="Arial"/>
              <a:ea typeface="Arial"/>
              <a:cs typeface="Arial"/>
              <a:sym typeface="Arial"/>
            </a:endParaRPr>
          </a:p>
          <a:p>
            <a:pPr lvl="0"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marL="686682" indent="-686682" algn="just" defTabSz="914400">
              <a:buClr>
                <a:srgbClr val="0000FF"/>
              </a:buClr>
              <a:buSzPct val="100000"/>
              <a:buFont typeface="Wingdings"/>
              <a:buChar char="➢"/>
              <a:defRPr sz="1800"/>
            </a:pPr>
            <a:r>
              <a:rPr b="1" sz="3400">
                <a:solidFill>
                  <a:srgbClr val="0000FF"/>
                </a:solidFill>
                <a:latin typeface="Arial"/>
                <a:ea typeface="Arial"/>
                <a:cs typeface="Arial"/>
                <a:sym typeface="Arial"/>
              </a:rPr>
              <a:t>Maggioranza delle strutture diabetologiche inserite in reparti per acuti</a:t>
            </a:r>
            <a:endParaRPr b="1" sz="3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r>
              <a:rPr b="1" sz="3400">
                <a:solidFill>
                  <a:srgbClr val="0000FF"/>
                </a:solidFill>
                <a:latin typeface="Arial"/>
                <a:ea typeface="Arial"/>
                <a:cs typeface="Arial"/>
                <a:sym typeface="Arial"/>
              </a:rPr>
              <a:t>  Mancata realizzazione team Diabetologici</a:t>
            </a:r>
            <a:endParaRPr sz="3400">
              <a:latin typeface="Arial"/>
              <a:ea typeface="Arial"/>
              <a:cs typeface="Arial"/>
              <a:sym typeface="Arial"/>
            </a:endParaRPr>
          </a:p>
          <a:p>
            <a:pPr lvl="0"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r>
              <a:rPr b="1" sz="3400">
                <a:solidFill>
                  <a:srgbClr val="0000FF"/>
                </a:solidFill>
                <a:latin typeface="Arial"/>
                <a:ea typeface="Arial"/>
                <a:cs typeface="Arial"/>
                <a:sym typeface="Arial"/>
              </a:rPr>
              <a:t>  Poche altre figure professionali</a:t>
            </a:r>
            <a:endParaRPr b="1" sz="3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r>
              <a:rPr b="1" sz="3400">
                <a:solidFill>
                  <a:srgbClr val="0000FF"/>
                </a:solidFill>
                <a:latin typeface="Arial"/>
                <a:ea typeface="Arial"/>
                <a:cs typeface="Arial"/>
                <a:sym typeface="Arial"/>
              </a:rPr>
              <a:t>  Mancanza di Autonomia   </a:t>
            </a:r>
            <a:endParaRPr b="1" sz="3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r>
              <a:rPr b="1" sz="3400">
                <a:solidFill>
                  <a:srgbClr val="0000FF"/>
                </a:solidFill>
                <a:latin typeface="Arial"/>
                <a:ea typeface="Arial"/>
                <a:cs typeface="Arial"/>
                <a:sym typeface="Arial"/>
              </a:rPr>
              <a:t>  CREG: non sono noti risultati sperimentazione</a:t>
            </a:r>
            <a:endParaRPr sz="3400">
              <a:latin typeface="Arial"/>
              <a:ea typeface="Arial"/>
              <a:cs typeface="Arial"/>
              <a:sym typeface="Arial"/>
            </a:endParaRPr>
          </a:p>
          <a:p>
            <a:pPr lvl="0"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r>
              <a:rPr b="1" sz="3400">
                <a:solidFill>
                  <a:srgbClr val="0000FF"/>
                </a:solidFill>
                <a:latin typeface="Arial"/>
                <a:ea typeface="Arial"/>
                <a:cs typeface="Arial"/>
                <a:sym typeface="Arial"/>
              </a:rPr>
              <a:t>  Organizzazione Medicina Generale</a:t>
            </a:r>
            <a:endParaRPr sz="3400">
              <a:latin typeface="Arial"/>
              <a:ea typeface="Arial"/>
              <a:cs typeface="Arial"/>
              <a:sym typeface="Arial"/>
            </a:endParaRPr>
          </a:p>
          <a:p>
            <a:pPr lvl="0" algn="just" defTabSz="914400">
              <a:buClr>
                <a:srgbClr val="0000FF"/>
              </a:buClr>
              <a:buSzPct val="100000"/>
              <a:buFont typeface="Wingdings"/>
              <a:buChar char="➢"/>
              <a:defRPr sz="1800"/>
            </a:pPr>
            <a:endParaRPr b="1" sz="1400">
              <a:solidFill>
                <a:srgbClr val="0000FF"/>
              </a:solidFill>
              <a:latin typeface="Arial"/>
              <a:ea typeface="Arial"/>
              <a:cs typeface="Arial"/>
              <a:sym typeface="Arial"/>
            </a:endParaRPr>
          </a:p>
          <a:p>
            <a:pPr lvl="0" algn="just" defTabSz="914400">
              <a:buClr>
                <a:srgbClr val="0000FF"/>
              </a:buClr>
              <a:buSzPct val="100000"/>
              <a:buFont typeface="Wingdings"/>
              <a:buChar char="➢"/>
              <a:defRPr sz="1800"/>
            </a:pPr>
            <a:r>
              <a:rPr b="1" sz="3400">
                <a:solidFill>
                  <a:srgbClr val="0000FF"/>
                </a:solidFill>
                <a:latin typeface="Arial"/>
                <a:ea typeface="Arial"/>
                <a:cs typeface="Arial"/>
                <a:sym typeface="Arial"/>
              </a:rPr>
              <a:t>  Integrazione Specialisti e  Medicina Generale</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28" name="pasted-image.tif"/>
          <p:cNvPicPr/>
          <p:nvPr/>
        </p:nvPicPr>
        <p:blipFill>
          <a:blip r:embed="rId2">
            <a:extLst/>
          </a:blip>
          <a:stretch>
            <a:fillRect/>
          </a:stretch>
        </p:blipFill>
        <p:spPr>
          <a:xfrm>
            <a:off x="2807181" y="1513686"/>
            <a:ext cx="7989520" cy="5382414"/>
          </a:xfrm>
          <a:prstGeom prst="rect">
            <a:avLst/>
          </a:prstGeom>
          <a:ln w="12700">
            <a:miter lim="400000"/>
          </a:ln>
        </p:spPr>
      </p:pic>
      <p:pic>
        <p:nvPicPr>
          <p:cNvPr id="729" name="pasted-image.png"/>
          <p:cNvPicPr/>
          <p:nvPr/>
        </p:nvPicPr>
        <p:blipFill>
          <a:blip r:embed="rId3">
            <a:extLst/>
          </a:blip>
          <a:stretch>
            <a:fillRect/>
          </a:stretch>
        </p:blipFill>
        <p:spPr>
          <a:xfrm>
            <a:off x="0" y="1421866"/>
            <a:ext cx="13004801" cy="5566055"/>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7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8" grpId="1"/>
      <p:bldP build="whole" bldLvl="1" animBg="1" rev="0" advAuto="0" spid="729"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p:nvPr>
        </p:nvSpPr>
        <p:spPr>
          <a:xfrm>
            <a:off x="952500" y="444499"/>
            <a:ext cx="11099800" cy="1543300"/>
          </a:xfrm>
          <a:prstGeom prst="rect">
            <a:avLst/>
          </a:prstGeom>
        </p:spPr>
        <p:txBody>
          <a:bodyPr/>
          <a:lstStyle/>
          <a:p>
            <a:pPr lvl="0">
              <a:defRPr sz="1800"/>
            </a:pPr>
            <a:r>
              <a:rPr sz="8000"/>
              <a:t>Unione Europea</a:t>
            </a:r>
          </a:p>
        </p:txBody>
      </p:sp>
      <p:grpSp>
        <p:nvGrpSpPr>
          <p:cNvPr id="130" name="Group 130"/>
          <p:cNvGrpSpPr/>
          <p:nvPr/>
        </p:nvGrpSpPr>
        <p:grpSpPr>
          <a:xfrm>
            <a:off x="3129238" y="2248336"/>
            <a:ext cx="6746324" cy="7009528"/>
            <a:chOff x="0" y="0"/>
            <a:chExt cx="6746323" cy="7009526"/>
          </a:xfrm>
        </p:grpSpPr>
        <p:sp>
          <p:nvSpPr>
            <p:cNvPr id="128" name="Shape 128"/>
            <p:cNvSpPr/>
            <p:nvPr/>
          </p:nvSpPr>
          <p:spPr>
            <a:xfrm>
              <a:off x="0" y="0"/>
              <a:ext cx="6746324" cy="7009527"/>
            </a:xfrm>
            <a:prstGeom prst="rect">
              <a:avLst/>
            </a:prstGeom>
            <a:solidFill>
              <a:srgbClr val="FFFF00"/>
            </a:solidFill>
            <a:ln w="12700" cap="flat">
              <a:noFill/>
              <a:miter lim="400000"/>
            </a:ln>
            <a:effectLst/>
          </p:spPr>
          <p:txBody>
            <a:bodyPr wrap="square" lIns="65023" tIns="65023" rIns="65023" bIns="65023" numCol="1" anchor="ctr">
              <a:noAutofit/>
            </a:bodyPr>
            <a:lstStyle/>
            <a:p>
              <a:pPr lvl="0" algn="l" defTabSz="914400">
                <a:defRPr sz="2400">
                  <a:latin typeface="Calibri"/>
                  <a:ea typeface="Calibri"/>
                  <a:cs typeface="Calibri"/>
                  <a:sym typeface="Calibri"/>
                </a:defRPr>
              </a:pPr>
            </a:p>
          </p:txBody>
        </p:sp>
        <p:pic>
          <p:nvPicPr>
            <p:cNvPr id="129" name="image10.png"/>
            <p:cNvPicPr/>
            <p:nvPr/>
          </p:nvPicPr>
          <p:blipFill>
            <a:blip r:embed="rId3">
              <a:extLst/>
            </a:blip>
            <a:stretch>
              <a:fillRect/>
            </a:stretch>
          </p:blipFill>
          <p:spPr>
            <a:xfrm>
              <a:off x="0" y="0"/>
              <a:ext cx="6746324" cy="7009527"/>
            </a:xfrm>
            <a:prstGeom prst="rect">
              <a:avLst/>
            </a:prstGeom>
            <a:ln w="12700" cap="flat">
              <a:noFill/>
              <a:miter lim="400000"/>
            </a:ln>
            <a:effectLst/>
          </p:spPr>
        </p:pic>
      </p:gr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4" name="image11.png"/>
          <p:cNvPicPr/>
          <p:nvPr/>
        </p:nvPicPr>
        <p:blipFill>
          <a:blip r:embed="rId2">
            <a:extLst/>
          </a:blip>
          <a:stretch>
            <a:fillRect/>
          </a:stretch>
        </p:blipFill>
        <p:spPr>
          <a:xfrm>
            <a:off x="-508050" y="3454390"/>
            <a:ext cx="14330252" cy="5486439"/>
          </a:xfrm>
          <a:prstGeom prst="rect">
            <a:avLst/>
          </a:prstGeom>
          <a:ln w="12700">
            <a:miter lim="400000"/>
          </a:ln>
        </p:spPr>
      </p:pic>
      <p:sp>
        <p:nvSpPr>
          <p:cNvPr id="135" name="Shape 135"/>
          <p:cNvSpPr/>
          <p:nvPr/>
        </p:nvSpPr>
        <p:spPr>
          <a:xfrm>
            <a:off x="2116867" y="507969"/>
            <a:ext cx="8351166" cy="2212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lvl="0" defTabSz="914400">
              <a:defRPr sz="1800"/>
            </a:pPr>
            <a:r>
              <a:rPr sz="6800">
                <a:latin typeface="Helvetica"/>
                <a:ea typeface="Helvetica"/>
                <a:cs typeface="Helvetica"/>
                <a:sym typeface="Helvetica"/>
              </a:rPr>
              <a:t>I numeri del Diabete </a:t>
            </a:r>
            <a:endParaRPr sz="6800">
              <a:latin typeface="Helvetica"/>
              <a:ea typeface="Helvetica"/>
              <a:cs typeface="Helvetica"/>
              <a:sym typeface="Helvetica"/>
            </a:endParaRPr>
          </a:p>
          <a:p>
            <a:pPr lvl="0" defTabSz="914400">
              <a:defRPr sz="1800"/>
            </a:pPr>
            <a:r>
              <a:rPr sz="6800">
                <a:latin typeface="Helvetica"/>
                <a:ea typeface="Helvetica"/>
                <a:cs typeface="Helvetica"/>
                <a:sym typeface="Helvetica"/>
              </a:rPr>
              <a:t>in Italia</a:t>
            </a:r>
          </a:p>
        </p:txBody>
      </p:sp>
      <p:grpSp>
        <p:nvGrpSpPr>
          <p:cNvPr id="138" name="Group 138"/>
          <p:cNvGrpSpPr/>
          <p:nvPr/>
        </p:nvGrpSpPr>
        <p:grpSpPr>
          <a:xfrm>
            <a:off x="2844774" y="2946387"/>
            <a:ext cx="7518453" cy="5791239"/>
            <a:chOff x="0" y="1"/>
            <a:chExt cx="7518451" cy="5791237"/>
          </a:xfrm>
        </p:grpSpPr>
        <p:sp>
          <p:nvSpPr>
            <p:cNvPr id="136" name="Shape 136"/>
            <p:cNvSpPr/>
            <p:nvPr/>
          </p:nvSpPr>
          <p:spPr>
            <a:xfrm>
              <a:off x="0" y="1"/>
              <a:ext cx="7518453" cy="5791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4159" y="0"/>
                  </a:lnTo>
                  <a:lnTo>
                    <a:pt x="17441" y="0"/>
                  </a:lnTo>
                  <a:lnTo>
                    <a:pt x="21600" y="10800"/>
                  </a:lnTo>
                  <a:lnTo>
                    <a:pt x="17441" y="21600"/>
                  </a:lnTo>
                  <a:lnTo>
                    <a:pt x="4159" y="21600"/>
                  </a:lnTo>
                  <a:close/>
                </a:path>
              </a:pathLst>
            </a:custGeom>
            <a:solidFill>
              <a:srgbClr val="4F81BD"/>
            </a:solidFill>
            <a:ln w="25400" cap="flat">
              <a:solidFill>
                <a:srgbClr val="3A5E8A"/>
              </a:solidFill>
              <a:prstDash val="solid"/>
              <a:bevel/>
            </a:ln>
            <a:effectLst/>
          </p:spPr>
          <p:txBody>
            <a:bodyPr wrap="square" lIns="65023" tIns="65023" rIns="65023" bIns="65023" numCol="1" anchor="ctr">
              <a:noAutofit/>
            </a:bodyPr>
            <a:lstStyle/>
            <a:p>
              <a:pPr lvl="0" defTabSz="914400">
                <a:defRPr sz="6800">
                  <a:latin typeface="Comic Sans MS"/>
                  <a:ea typeface="Comic Sans MS"/>
                  <a:cs typeface="Comic Sans MS"/>
                  <a:sym typeface="Comic Sans MS"/>
                </a:defRPr>
              </a:pPr>
            </a:p>
          </p:txBody>
        </p:sp>
        <p:sp>
          <p:nvSpPr>
            <p:cNvPr id="137" name="Shape 137"/>
            <p:cNvSpPr/>
            <p:nvPr/>
          </p:nvSpPr>
          <p:spPr>
            <a:xfrm>
              <a:off x="1109141" y="569996"/>
              <a:ext cx="5300171" cy="46512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lvl="0" defTabSz="914400">
                <a:defRPr sz="1800"/>
              </a:pPr>
              <a:r>
                <a:rPr sz="9200">
                  <a:solidFill>
                    <a:srgbClr val="C82506"/>
                  </a:solidFill>
                  <a:latin typeface="Helvetica"/>
                  <a:ea typeface="Helvetica"/>
                  <a:cs typeface="Helvetica"/>
                  <a:sym typeface="Helvetica"/>
                </a:rPr>
                <a:t>6,2%</a:t>
              </a:r>
              <a:endParaRPr sz="9200">
                <a:solidFill>
                  <a:srgbClr val="C82506"/>
                </a:solidFill>
                <a:latin typeface="Helvetica"/>
                <a:ea typeface="Helvetica"/>
                <a:cs typeface="Helvetica"/>
                <a:sym typeface="Helvetica"/>
              </a:endParaRPr>
            </a:p>
            <a:p>
              <a:pPr lvl="0" defTabSz="914400">
                <a:defRPr sz="1800"/>
              </a:pPr>
              <a:r>
                <a:rPr sz="6800">
                  <a:latin typeface="Helvetica"/>
                  <a:ea typeface="Helvetica"/>
                  <a:cs typeface="Helvetica"/>
                  <a:sym typeface="Helvetica"/>
                </a:rPr>
                <a:t>della popolazione italiana</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38"/>
                                        </p:tgtEl>
                                        <p:attrNameLst>
                                          <p:attrName>style.visibility</p:attrName>
                                        </p:attrNameLst>
                                      </p:cBhvr>
                                      <p:to>
                                        <p:strVal val="visible"/>
                                      </p:to>
                                    </p:set>
                                    <p:animEffect filter="fade" transition="in">
                                      <p:cBhvr>
                                        <p:cTn id="7" dur="2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