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7AE39-E706-4C28-AD9E-42AD2013347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0BDD8-BAF4-40B6-BB2E-3296CB9337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16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ea typeface="ＭＳ Ｐゴシック" pitchFamily="34" charset="-128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>
                <a:ea typeface="ＭＳ Ｐゴシック" pitchFamily="34" charset="-128"/>
              </a:rPr>
              <a:t>Non stupisce pertanto il risultato, proprio perché sonbo stati selezionati pazienti a basso rischio e in terapia ottimale.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92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2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9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6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96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28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63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3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2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0CE7-7CE2-47E8-8B73-5C6006F4F245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E719-8024-496F-A9DA-E6BF4F50E5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23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23557"/>
            <a:ext cx="9144001" cy="49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195" name="CasellaDiTesto 7"/>
          <p:cNvSpPr txBox="1">
            <a:spLocks noChangeArrowheads="1"/>
          </p:cNvSpPr>
          <p:nvPr/>
        </p:nvSpPr>
        <p:spPr bwMode="auto">
          <a:xfrm>
            <a:off x="0" y="2378075"/>
            <a:ext cx="9144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8000" b="1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La parola ai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CasellaDiTesto 10"/>
          <p:cNvSpPr txBox="1">
            <a:spLocks noChangeArrowheads="1"/>
          </p:cNvSpPr>
          <p:nvPr/>
        </p:nvSpPr>
        <p:spPr bwMode="auto">
          <a:xfrm>
            <a:off x="1438275" y="5140325"/>
            <a:ext cx="6418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i="1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Dr Claudio Gentilini – Dr Adriano Pagani</a:t>
            </a:r>
          </a:p>
        </p:txBody>
      </p:sp>
    </p:spTree>
    <p:extLst>
      <p:ext uri="{BB962C8B-B14F-4D97-AF65-F5344CB8AC3E}">
        <p14:creationId xmlns:p14="http://schemas.microsoft.com/office/powerpoint/2010/main" val="964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973137"/>
          </a:xfrm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00CC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Dispnea in paziente con nota CIC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2125" y="1171575"/>
            <a:ext cx="8174038" cy="5018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Compliance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 terapeutica non certa </a:t>
            </a:r>
          </a:p>
          <a:p>
            <a:pPr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(usa ASA, </a:t>
            </a: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clopidogrel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, ACE </a:t>
            </a: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inib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./</a:t>
            </a: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sartani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, </a:t>
            </a: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B-bloccanti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, statine ???)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Dispnea in corso di attività fisica (Classe NYHA)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Dispnea da disfunzione ventricolare  o dispnea come equivalente ischemico?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sintomi associati:  senso di peso/oppressione al petto, senso di soffocamento.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Es. obiettivo</a:t>
            </a:r>
          </a:p>
        </p:txBody>
      </p:sp>
      <p:pic>
        <p:nvPicPr>
          <p:cNvPr id="9220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4452938"/>
            <a:ext cx="24050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7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973137"/>
          </a:xfrm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00CC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Come comportarsi?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92125" y="1171575"/>
            <a:ext cx="8174038" cy="551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FF0000"/>
                </a:solidFill>
                <a:ea typeface="ＭＳ Ｐゴシック"/>
                <a:cs typeface="ＭＳ Ｐゴシック"/>
              </a:rPr>
              <a:t>Valutazione cardiologica con ECG  urgente: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Bollino verde?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Pronto soccorso?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FF0000"/>
                </a:solidFill>
                <a:ea typeface="ＭＳ Ｐゴシック"/>
                <a:cs typeface="ＭＳ Ｐゴシック"/>
              </a:rPr>
              <a:t>Quali esami di laboratorio?: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Indici di necrosi miocardica, BNP, emocromo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FF0000"/>
                </a:solidFill>
                <a:ea typeface="ＭＳ Ｐゴシック"/>
                <a:cs typeface="ＭＳ Ｐゴシック"/>
              </a:rPr>
              <a:t>Indagini strumentali: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Rx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 torace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Ecocardio</a:t>
            </a:r>
            <a:endParaRPr lang="it-IT" sz="3200" dirty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ECG da sforzo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ECG-Holter</a:t>
            </a:r>
            <a:endParaRPr lang="it-IT" sz="3200" dirty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Eco stress e </a:t>
            </a:r>
            <a:r>
              <a:rPr lang="it-IT" sz="3200" dirty="0" err="1">
                <a:solidFill>
                  <a:srgbClr val="003300"/>
                </a:solidFill>
                <a:ea typeface="ＭＳ Ｐゴシック"/>
                <a:cs typeface="ＭＳ Ｐゴシック"/>
              </a:rPr>
              <a:t>poi…</a:t>
            </a:r>
            <a:r>
              <a:rPr lang="it-IT" sz="3200" dirty="0">
                <a:solidFill>
                  <a:srgbClr val="003300"/>
                </a:solidFill>
                <a:ea typeface="ＭＳ Ｐゴシック"/>
                <a:cs typeface="ＭＳ Ｐゴシック"/>
              </a:rPr>
              <a:t>..?</a:t>
            </a:r>
          </a:p>
        </p:txBody>
      </p:sp>
      <p:pic>
        <p:nvPicPr>
          <p:cNvPr id="10244" name="Immagin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4452938"/>
            <a:ext cx="24050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3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5624513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800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1588" y="58674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4400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23850" y="762000"/>
            <a:ext cx="8351838" cy="8334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4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it-IT" sz="4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ecg</a:t>
            </a:r>
            <a:r>
              <a:rPr lang="it-IT" sz="4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da sforzo a 1*-3°-6^ mesi?</a:t>
            </a: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1187450" y="2419350"/>
            <a:ext cx="7018338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* In terapia  ° In wash-out  ^ </a:t>
            </a:r>
            <a:r>
              <a:rPr lang="it-IT" sz="36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In…</a:t>
            </a:r>
            <a:r>
              <a:rPr lang="it-IT" sz="36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? </a:t>
            </a:r>
          </a:p>
        </p:txBody>
      </p:sp>
      <p:pic>
        <p:nvPicPr>
          <p:cNvPr id="321542" name="Picture 6" descr="medico 1 stupi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505200"/>
            <a:ext cx="1581150" cy="17272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636838" y="5980113"/>
            <a:ext cx="409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Il medico stupido</a:t>
            </a:r>
          </a:p>
        </p:txBody>
      </p:sp>
    </p:spTree>
    <p:extLst>
      <p:ext uri="{BB962C8B-B14F-4D97-AF65-F5344CB8AC3E}">
        <p14:creationId xmlns:p14="http://schemas.microsoft.com/office/powerpoint/2010/main" val="587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638800"/>
            <a:ext cx="9144000" cy="1524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4926013" cy="449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C’è ischemia certa?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Dov’è?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Quanto è estesa?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Quando compare?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Com’è la funzione?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E la mitrale? 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C’è vitalità?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it-IT" sz="36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it-IT" sz="36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Quando farò l’esame? </a:t>
            </a:r>
          </a:p>
        </p:txBody>
      </p:sp>
      <p:pic>
        <p:nvPicPr>
          <p:cNvPr id="323589" name="Picture 5" descr="dr 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05000"/>
            <a:ext cx="1870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411413" y="5980113"/>
            <a:ext cx="496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4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Il medico intelligente</a:t>
            </a:r>
          </a:p>
        </p:txBody>
      </p:sp>
    </p:spTree>
    <p:extLst>
      <p:ext uri="{BB962C8B-B14F-4D97-AF65-F5344CB8AC3E}">
        <p14:creationId xmlns:p14="http://schemas.microsoft.com/office/powerpoint/2010/main" val="41384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Mortalità a 6 mesi</a:t>
            </a:r>
            <a:endParaRPr lang="it-IT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i="1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689350"/>
            <a:ext cx="792162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144713" y="5876925"/>
            <a:ext cx="458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000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Eur Heart J sept 2010</a:t>
            </a:r>
          </a:p>
        </p:txBody>
      </p:sp>
    </p:spTree>
    <p:extLst>
      <p:ext uri="{BB962C8B-B14F-4D97-AF65-F5344CB8AC3E}">
        <p14:creationId xmlns:p14="http://schemas.microsoft.com/office/powerpoint/2010/main" val="37205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II SESSIONE: TORACE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7802" y="1269858"/>
            <a:ext cx="8218220" cy="830997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CCFF"/>
                </a:solidFill>
                <a:latin typeface="Arial Narrow"/>
                <a:cs typeface="Arial Narrow"/>
              </a:rPr>
              <a:t>2</a:t>
            </a:r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DISPNEA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138" y="2335236"/>
            <a:ext cx="5373859" cy="38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0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360566"/>
            <a:ext cx="9143999" cy="8931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4800" b="1" dirty="0" smtClean="0">
                <a:latin typeface="Arial Narrow"/>
                <a:cs typeface="Arial Narrow"/>
              </a:rPr>
              <a:t>DISPNEA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622586" y="5150227"/>
            <a:ext cx="390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Palini</a:t>
            </a:r>
            <a:r>
              <a:rPr lang="it-IT" sz="3200" i="1" dirty="0" smtClean="0">
                <a:latin typeface="Arial Narrow"/>
                <a:cs typeface="Arial Narrow"/>
              </a:rPr>
              <a:t> – Dr.ssa Sudati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063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 37 aa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7602" y="2475914"/>
            <a:ext cx="8722025" cy="1840005"/>
          </a:xfrm>
          <a:ln>
            <a:solidFill>
              <a:schemeClr val="tx2"/>
            </a:solidFill>
          </a:ln>
        </p:spPr>
        <p:txBody>
          <a:bodyPr anchor="ctr">
            <a:noAutofit/>
          </a:bodyPr>
          <a:lstStyle/>
          <a:p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IMA 6 MESI FA TRATTATO CON STENT SU DA: </a:t>
            </a:r>
            <a:r>
              <a:rPr lang="it-IT" sz="28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da</a:t>
            </a:r>
            <a:r>
              <a:rPr lang="it-IT" sz="28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allora poco attenta alla propria salute, non segue il follow-up da 3 mesi e non si è mai recata dal proprio MMG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951772" y="1684923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APR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602" y="5205046"/>
            <a:ext cx="8722025" cy="120032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NELLE ULTIME SETTIMANE  DISPNEA PER SFORZI </a:t>
            </a:r>
            <a:r>
              <a:rPr lang="it-IT" sz="36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36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SEMPRE MINORE ENTITA’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19764" y="4414055"/>
            <a:ext cx="2647071" cy="7909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wordArtVert" wrap="square" rtlCol="0" anchor="ctr">
            <a:spAutoFit/>
          </a:bodyPr>
          <a:lstStyle/>
          <a:p>
            <a:r>
              <a:rPr lang="it-IT" sz="48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APP</a:t>
            </a:r>
            <a:endParaRPr lang="it-IT" sz="48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392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192586"/>
            <a:ext cx="8791435" cy="1511891"/>
          </a:xfrm>
          <a:solidFill>
            <a:schemeClr val="accent1">
              <a:lumMod val="20000"/>
              <a:lumOff val="80000"/>
            </a:schemeClr>
          </a:solidFill>
        </p:spPr>
        <p:txBody>
          <a:bodyPr numCol="2">
            <a:noAutofit/>
          </a:bodyPr>
          <a:lstStyle/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Tipo di sintomatologia 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Fattori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di rischio 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 err="1" smtClean="0">
                <a:solidFill>
                  <a:schemeClr val="tx2"/>
                </a:solidFill>
                <a:latin typeface="Arial Narrow"/>
                <a:cs typeface="Arial Narrow"/>
              </a:rPr>
              <a:t>Comorbidità</a:t>
            </a:r>
            <a:endParaRPr lang="it-IT" sz="2000" b="1" dirty="0" smtClean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M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omento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e modalità di insorgenza 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</a:p>
          <a:p>
            <a:pPr marL="685800" lvl="1">
              <a:buFont typeface="Wingdings" charset="2"/>
              <a:buChar char="ü"/>
            </a:pP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urata </a:t>
            </a:r>
            <a:r>
              <a:rPr lang="it-IT" sz="2000" b="1" dirty="0">
                <a:solidFill>
                  <a:schemeClr val="tx2"/>
                </a:solidFill>
                <a:latin typeface="Arial Narrow"/>
                <a:cs typeface="Arial Narrow"/>
              </a:rPr>
              <a:t>dei </a:t>
            </a:r>
            <a:r>
              <a:rPr lang="it-IT" sz="2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sintomi</a:t>
            </a:r>
            <a:endParaRPr lang="it-IT" sz="2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2800928"/>
            <a:ext cx="9144000" cy="1025812"/>
          </a:xfrm>
          <a:prstGeom prst="rect">
            <a:avLst/>
          </a:prstGeo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81437" y="3890152"/>
            <a:ext cx="8791435" cy="2921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Esame Obiettivo: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Torace: Ispezione Palpazione Percussione Auscultazione</a:t>
            </a:r>
            <a:endParaRPr lang="it-IT" sz="17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Auscultazione Cardiaca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Polsi periferici</a:t>
            </a:r>
            <a:endParaRPr lang="it-IT" sz="2000" b="1" dirty="0">
              <a:solidFill>
                <a:srgbClr val="C0504D"/>
              </a:solidFill>
              <a:latin typeface="Arial Narrow"/>
              <a:cs typeface="Arial Narrow"/>
            </a:endParaRPr>
          </a:p>
          <a:p>
            <a:pPr marL="109728" indent="0">
              <a:buNone/>
            </a:pPr>
            <a:r>
              <a:rPr lang="it-IT" sz="2000" b="1" dirty="0">
                <a:solidFill>
                  <a:srgbClr val="C0504D"/>
                </a:solidFill>
                <a:latin typeface="Arial Narrow"/>
                <a:cs typeface="Arial Narrow"/>
              </a:rPr>
              <a:t>PA, </a:t>
            </a: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FC</a:t>
            </a:r>
          </a:p>
          <a:p>
            <a:pPr marL="109728" indent="0">
              <a:buNone/>
            </a:pPr>
            <a:r>
              <a:rPr lang="it-IT" sz="2000" b="1" dirty="0" smtClean="0">
                <a:solidFill>
                  <a:srgbClr val="C0504D"/>
                </a:solidFill>
                <a:latin typeface="Arial Narrow"/>
                <a:cs typeface="Arial Narrow"/>
              </a:rPr>
              <a:t>SatO2</a:t>
            </a:r>
            <a:endParaRPr lang="it-IT" sz="2000" dirty="0">
              <a:solidFill>
                <a:srgbClr val="C0504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968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8"/>
            <a:ext cx="9144000" cy="973169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GIOVANNA</a:t>
            </a:r>
            <a:endParaRPr lang="it-IT" b="1" dirty="0">
              <a:latin typeface="Arial Narrow"/>
              <a:cs typeface="Arial Narrow"/>
            </a:endParaRPr>
          </a:p>
        </p:txBody>
      </p:sp>
      <p:pic>
        <p:nvPicPr>
          <p:cNvPr id="7" name="Immagine 6" descr="sov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8" b="39510"/>
          <a:stretch/>
        </p:blipFill>
        <p:spPr>
          <a:xfrm>
            <a:off x="0" y="1134534"/>
            <a:ext cx="9144000" cy="57234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39334" y="1384051"/>
            <a:ext cx="6722534" cy="224676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09728" algn="just">
              <a:defRPr/>
            </a:pP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STORIA FAMILIARE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DI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MORTE IMPROVVISA IN GIOVANE ETA’ (MADRE 42 </a:t>
            </a:r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aa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)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IN TERAPIA CON:</a:t>
            </a:r>
          </a:p>
          <a:p>
            <a:pPr algn="just"/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Carvedilolo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6,25 mg X 2,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Ramipril</a:t>
            </a:r>
            <a:r>
              <a:rPr lang="it-IT" sz="20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  2,5,  ASA e </a:t>
            </a:r>
            <a:r>
              <a:rPr lang="it-IT" sz="20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Clopidogrel</a:t>
            </a:r>
            <a:endParaRPr lang="it-IT" sz="20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</a:t>
            </a:r>
          </a:p>
          <a:p>
            <a:pPr algn="just"/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 NON FUMA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39334" y="4231260"/>
            <a:ext cx="672253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PA 148/94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FC 64 r</a:t>
            </a:r>
          </a:p>
          <a:p>
            <a:r>
              <a:rPr lang="it-IT" sz="24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Sat</a:t>
            </a:r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O2 97% in aria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Esame Obiettivo Cardiopolmonare nella norma</a:t>
            </a:r>
          </a:p>
          <a:p>
            <a:r>
              <a:rPr lang="it-IT" sz="24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Non edemi declivi ne segni di stasi polmonare</a:t>
            </a:r>
            <a:endParaRPr lang="it-IT" sz="24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136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latin typeface="Arial Narrow"/>
                <a:cs typeface="Arial Narrow"/>
              </a:rPr>
              <a:t>V</a:t>
            </a:r>
            <a:r>
              <a:rPr lang="it-IT" sz="5400" dirty="0" smtClean="0">
                <a:latin typeface="Arial Narrow"/>
                <a:cs typeface="Arial Narrow"/>
              </a:rPr>
              <a:t>alutazione</a:t>
            </a:r>
            <a:endParaRPr lang="it-IT" sz="5400" dirty="0"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908" y="1247675"/>
            <a:ext cx="8692470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Narrow"/>
                <a:cs typeface="Arial Narrow"/>
              </a:rPr>
              <a:t>La </a:t>
            </a:r>
            <a:r>
              <a:rPr lang="it-IT" sz="2800" b="1" dirty="0">
                <a:latin typeface="Arial Narrow"/>
                <a:cs typeface="Arial Narrow"/>
              </a:rPr>
              <a:t>sintomatologia suggestiva</a:t>
            </a:r>
            <a:r>
              <a:rPr lang="it-IT" sz="2800" dirty="0">
                <a:latin typeface="Arial Narrow"/>
                <a:cs typeface="Arial Narrow"/>
              </a:rPr>
              <a:t>,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obiettività </a:t>
            </a:r>
            <a:r>
              <a:rPr lang="it-IT" sz="2800" dirty="0">
                <a:latin typeface="Arial Narrow"/>
                <a:cs typeface="Arial Narrow"/>
              </a:rPr>
              <a:t>e 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l’</a:t>
            </a:r>
            <a:r>
              <a:rPr lang="it-IT" sz="2800" b="1" dirty="0" smtClean="0">
                <a:latin typeface="Arial Narrow"/>
                <a:cs typeface="Arial Narrow"/>
              </a:rPr>
              <a:t>esclusione </a:t>
            </a:r>
            <a:r>
              <a:rPr lang="it-IT" sz="2800" b="1" dirty="0">
                <a:latin typeface="Arial Narrow"/>
                <a:cs typeface="Arial Narrow"/>
              </a:rPr>
              <a:t>di possibili ipotesi diagnostiche </a:t>
            </a:r>
            <a:r>
              <a:rPr lang="it-IT" sz="2800" b="1" dirty="0" smtClean="0">
                <a:latin typeface="Arial Narrow"/>
                <a:cs typeface="Arial Narrow"/>
              </a:rPr>
              <a:t>alternative</a:t>
            </a:r>
            <a:endParaRPr lang="it-IT" sz="2800" dirty="0" smtClean="0">
              <a:latin typeface="Arial Narrow"/>
              <a:cs typeface="Arial Narrow"/>
            </a:endParaRP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indirizzano </a:t>
            </a:r>
            <a:r>
              <a:rPr lang="it-IT" sz="2800" dirty="0">
                <a:latin typeface="Arial Narrow"/>
                <a:cs typeface="Arial Narrow"/>
              </a:rPr>
              <a:t>verso la diagnosi </a:t>
            </a:r>
            <a:r>
              <a:rPr lang="it-IT" sz="2800" dirty="0" smtClean="0">
                <a:latin typeface="Arial Narrow"/>
                <a:cs typeface="Arial Narrow"/>
              </a:rPr>
              <a:t>di</a:t>
            </a:r>
          </a:p>
          <a:p>
            <a:pPr algn="ctr"/>
            <a:r>
              <a:rPr lang="it-IT" sz="2800" dirty="0" smtClean="0">
                <a:latin typeface="Arial Narrow"/>
                <a:cs typeface="Arial Narrow"/>
              </a:rPr>
              <a:t> </a:t>
            </a:r>
            <a:r>
              <a:rPr lang="it-IT" sz="28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Dispnea di verosimile origine cardiaca</a:t>
            </a:r>
            <a:endParaRPr lang="it-IT" sz="28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444"/>
            <a:ext cx="9144000" cy="56411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3908" y="3494444"/>
            <a:ext cx="365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GIOVANNA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5345" y="5325905"/>
            <a:ext cx="449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Visita cardiologica + ECG da sforzo</a:t>
            </a:r>
            <a:r>
              <a:rPr lang="it-IT" sz="2400" b="1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99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99090"/>
            <a:ext cx="9144000" cy="973169"/>
          </a:xfrm>
          <a:noFill/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Avrò fatto bene?</a:t>
            </a:r>
            <a:endParaRPr lang="it-IT" sz="48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2369" y="1172259"/>
            <a:ext cx="8173329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mettere il bollino verde o addirittura mandarla in PS?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Avrei dovuto aggiungere un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ecocardio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…e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degli esami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ematochimici…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 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…un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’</a:t>
            </a:r>
            <a:r>
              <a:rPr lang="it-IT" sz="3200" dirty="0" err="1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omocisteina…</a:t>
            </a:r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?</a:t>
            </a:r>
          </a:p>
          <a:p>
            <a:endParaRPr lang="it-IT" sz="3200" dirty="0" smtClean="0">
              <a:solidFill>
                <a:srgbClr val="003300"/>
              </a:solidFill>
              <a:ea typeface="ＭＳ Ｐゴシック"/>
              <a:cs typeface="ＭＳ Ｐゴシック"/>
            </a:endParaRPr>
          </a:p>
          <a:p>
            <a:r>
              <a:rPr lang="it-IT" sz="3200" dirty="0" smtClean="0">
                <a:solidFill>
                  <a:srgbClr val="003300"/>
                </a:solidFill>
                <a:ea typeface="ＭＳ Ｐゴシック"/>
                <a:cs typeface="ＭＳ Ｐゴシック"/>
              </a:rPr>
              <a:t>Oppure era una dispnea ‘’respiratoria’’?</a:t>
            </a:r>
            <a:endParaRPr lang="it-IT" sz="3200" dirty="0"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991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425" y="4452425"/>
            <a:ext cx="2405575" cy="24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</a:rPr>
              <a:t>PARENTESI </a:t>
            </a:r>
            <a:endParaRPr lang="it-IT" sz="5400" b="1" dirty="0">
              <a:solidFill>
                <a:srgbClr val="00CC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 ambulatorio pensare ad altre cause legate alla storia clinica</a:t>
            </a:r>
            <a:endParaRPr lang="it-IT" dirty="0" smtClean="0"/>
          </a:p>
          <a:p>
            <a:pPr algn="ctr"/>
            <a:r>
              <a:rPr lang="it-IT" dirty="0" smtClean="0"/>
              <a:t>Escludere un’anemia da enterorragia ! (trattamento con doppia antiaggregazione)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9319" y="4698609"/>
            <a:ext cx="3274682" cy="215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7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Presentazione su schermo (4:3)</PresentationFormat>
  <Paragraphs>90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II SESSIONE: TORACE</vt:lpstr>
      <vt:lpstr>Presentazione standard di PowerPoint</vt:lpstr>
      <vt:lpstr>GIOVANNA 37 aa</vt:lpstr>
      <vt:lpstr>Soggettività </vt:lpstr>
      <vt:lpstr>GIOVANNA</vt:lpstr>
      <vt:lpstr>Valutazione</vt:lpstr>
      <vt:lpstr>Avrò fatto bene?</vt:lpstr>
      <vt:lpstr>PARENTESI </vt:lpstr>
      <vt:lpstr>Presentazione standard di PowerPoint</vt:lpstr>
      <vt:lpstr>Dispnea in paziente con nota CIC</vt:lpstr>
      <vt:lpstr>Come comportarsi?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2013-10-24T11:30:59Z</dcterms:created>
  <dcterms:modified xsi:type="dcterms:W3CDTF">2013-10-24T11:31:38Z</dcterms:modified>
</cp:coreProperties>
</file>