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b="1" dirty="0" smtClean="0"/>
            <a:t>Nodulo polmonare è lesione circondata da parenchima polmonare con  </a:t>
          </a:r>
          <a:r>
            <a:rPr lang="it-IT" sz="1800" b="1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dirty="0" smtClean="0">
              <a:sym typeface="Webdings" pitchFamily="18" charset="2"/>
            </a:rPr>
            <a:t> </a:t>
          </a:r>
          <a:r>
            <a:rPr lang="it-IT" sz="1800" b="1" dirty="0" smtClean="0"/>
            <a:t>compreso    fra 0,5 e 3 cm. </a:t>
          </a:r>
          <a:r>
            <a:rPr lang="it-IT" b="1" dirty="0" smtClean="0"/>
            <a:t>Le cause </a:t>
          </a:r>
          <a:r>
            <a:rPr lang="it-IT" altLang="it-IT" b="1" dirty="0" smtClean="0"/>
            <a:t>“</a:t>
          </a:r>
          <a:r>
            <a:rPr lang="it-IT" b="1" dirty="0" smtClean="0"/>
            <a:t>maligne</a:t>
          </a:r>
          <a:r>
            <a:rPr lang="it-IT" altLang="it-IT" b="1" dirty="0" smtClean="0"/>
            <a:t>”</a:t>
          </a:r>
          <a:r>
            <a:rPr lang="it-IT" b="1" dirty="0" smtClean="0"/>
            <a:t>  di SPN più frequenti sono i tumori polmonari, le metastasi polmonari rappresentano </a:t>
          </a:r>
          <a:r>
            <a:rPr lang="it-IT" altLang="it-IT" b="1" dirty="0" smtClean="0"/>
            <a:t>“</a:t>
          </a:r>
          <a:r>
            <a:rPr lang="it-IT" b="1" dirty="0" smtClean="0"/>
            <a:t>solo</a:t>
          </a:r>
          <a:r>
            <a:rPr lang="it-IT" altLang="it-IT" b="1" dirty="0" smtClean="0"/>
            <a:t>”</a:t>
          </a:r>
          <a:r>
            <a:rPr lang="it-IT" b="1" dirty="0" smtClean="0"/>
            <a:t> il 25% dei casi. Le cause più comuni di SPN benigno sono </a:t>
          </a:r>
          <a:r>
            <a:rPr lang="it-IT" b="1" dirty="0" err="1" smtClean="0"/>
            <a:t>infez</a:t>
          </a:r>
          <a:r>
            <a:rPr lang="it-IT" b="1" dirty="0" smtClean="0"/>
            <a:t>. granulomatose e gli </a:t>
          </a:r>
          <a:r>
            <a:rPr lang="it-IT" b="1" dirty="0" err="1" smtClean="0"/>
            <a:t>amartomi</a:t>
          </a:r>
          <a:r>
            <a:rPr lang="it-IT" b="1" dirty="0" smtClean="0"/>
            <a:t>.</a:t>
          </a:r>
          <a:endParaRPr lang="it-IT" sz="1800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2</a:t>
          </a:r>
          <a:endParaRPr lang="it-IT" sz="44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/>
            <a:t>PET-FDG è un esame indicato per effettuare: diagnosi, </a:t>
          </a:r>
          <a:r>
            <a:rPr lang="it-IT" sz="2400" b="1" dirty="0" err="1" smtClean="0"/>
            <a:t>stadiazione</a:t>
          </a:r>
          <a:r>
            <a:rPr lang="it-IT" sz="2400" b="1" dirty="0" smtClean="0"/>
            <a:t> e </a:t>
          </a:r>
          <a:r>
            <a:rPr lang="it-IT" sz="2400" b="1" dirty="0" err="1" smtClean="0"/>
            <a:t>ristadiazione</a:t>
          </a:r>
          <a:r>
            <a:rPr lang="it-IT" sz="2400" b="1" dirty="0" smtClean="0"/>
            <a:t>, pianificazione del trattamento, valutazione risposta alla terapia.</a:t>
          </a:r>
          <a:endParaRPr lang="it-IT" sz="1800" b="1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2000" b="1" dirty="0" smtClean="0"/>
            <a:t>La </a:t>
          </a:r>
          <a:r>
            <a:rPr lang="it-IT" sz="2000" b="1" dirty="0" err="1" smtClean="0"/>
            <a:t>Tc</a:t>
          </a:r>
          <a:r>
            <a:rPr lang="it-IT" sz="2000" b="1" dirty="0" smtClean="0"/>
            <a:t> torace è l</a:t>
          </a:r>
          <a:r>
            <a:rPr lang="it-IT" altLang="it-IT" sz="2000" b="1" dirty="0" smtClean="0"/>
            <a:t>’</a:t>
          </a:r>
          <a:r>
            <a:rPr lang="it-IT" sz="2000" b="1" dirty="0" smtClean="0"/>
            <a:t>esame diagnostico di riferimento nella valutazione e nel follow-up  del SPN. </a:t>
          </a:r>
          <a:r>
            <a:rPr lang="it-IT" altLang="it-IT" sz="2000" b="1" dirty="0" smtClean="0"/>
            <a:t>“C</a:t>
          </a:r>
          <a:r>
            <a:rPr lang="it-IT" sz="2000" b="1" dirty="0" smtClean="0"/>
            <a:t>aratterizza</a:t>
          </a:r>
          <a:r>
            <a:rPr lang="it-IT" altLang="it-IT" sz="2000" b="1" dirty="0" smtClean="0"/>
            <a:t>”</a:t>
          </a:r>
          <a:r>
            <a:rPr lang="it-IT" sz="2000" b="1" dirty="0" smtClean="0"/>
            <a:t> il SPN analizzando :  dimensioni, forma, calcificazioni, margini, densità, accrescimento.</a:t>
          </a:r>
          <a:endParaRPr lang="it-IT" sz="1800" b="1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19FD8F5-DA41-4F02-9018-CEDD81968B12}" type="presOf" srcId="{082C3A4E-F1E0-BD46-9F2B-FE77532B948D}" destId="{66BEDA6B-ED39-584D-AFF9-E78CD244A2D8}" srcOrd="0" destOrd="0" presId="urn:microsoft.com/office/officeart/2005/8/layout/chevron2"/>
    <dgm:cxn modelId="{E3743C6F-18FA-4DFE-9832-6673EF8457F6}" type="presOf" srcId="{E2B49345-971D-8E42-A04A-C70453476C74}" destId="{40E24A69-73F7-6B42-B21F-2F80040FE5B1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BA1D0295-F61F-4349-ABFF-36D3CCA0779C}" type="presOf" srcId="{CC0C5F87-9E09-F44A-9FE4-783D1ECA91D7}" destId="{A33AEACA-D2B7-DD4F-BC66-D0A9C74BB356}" srcOrd="0" destOrd="0" presId="urn:microsoft.com/office/officeart/2005/8/layout/chevron2"/>
    <dgm:cxn modelId="{BF11E31D-B94C-40BB-A456-76975385247E}" type="presOf" srcId="{FE7C479A-06AC-4B44-BD18-E837F19107A3}" destId="{8CC556F1-3902-064D-9B1D-7826AE877ED2}" srcOrd="0" destOrd="0" presId="urn:microsoft.com/office/officeart/2005/8/layout/chevron2"/>
    <dgm:cxn modelId="{B751F8E9-599D-488E-98A1-C5D8C37125F1}" type="presOf" srcId="{3800E0CD-D18A-6B4E-B56D-EC77A674B61F}" destId="{AB14E9ED-0B59-3C41-BFB6-02715B144645}" srcOrd="0" destOrd="0" presId="urn:microsoft.com/office/officeart/2005/8/layout/chevron2"/>
    <dgm:cxn modelId="{27A72CCD-411A-4D8E-B0B0-30C2EB168920}" type="presOf" srcId="{1A482E81-4384-F043-99B0-3556F969F1C4}" destId="{49A8466E-1FE7-744E-93DB-7BDD5B0612CC}" srcOrd="0" destOrd="0" presId="urn:microsoft.com/office/officeart/2005/8/layout/chevron2"/>
    <dgm:cxn modelId="{EFF8D633-F661-4D6A-8659-06731F2AE0B3}" type="presOf" srcId="{922FFC4C-6A2D-9A44-804C-E2E5705726AC}" destId="{350713BD-B27B-E948-80D9-169A97BCC1EF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A57126F5-884E-42A5-B08A-531A419B7404}" type="presParOf" srcId="{8CC556F1-3902-064D-9B1D-7826AE877ED2}" destId="{E3E038D3-8E18-EA42-AF72-11DD7CD67EA8}" srcOrd="0" destOrd="0" presId="urn:microsoft.com/office/officeart/2005/8/layout/chevron2"/>
    <dgm:cxn modelId="{1E12D234-7463-4505-B01D-B3E0C9CD4722}" type="presParOf" srcId="{E3E038D3-8E18-EA42-AF72-11DD7CD67EA8}" destId="{A33AEACA-D2B7-DD4F-BC66-D0A9C74BB356}" srcOrd="0" destOrd="0" presId="urn:microsoft.com/office/officeart/2005/8/layout/chevron2"/>
    <dgm:cxn modelId="{2050E0FA-D17E-4B58-AE7E-828D1F27B79E}" type="presParOf" srcId="{E3E038D3-8E18-EA42-AF72-11DD7CD67EA8}" destId="{350713BD-B27B-E948-80D9-169A97BCC1EF}" srcOrd="1" destOrd="0" presId="urn:microsoft.com/office/officeart/2005/8/layout/chevron2"/>
    <dgm:cxn modelId="{A5519D5E-41C6-4528-AC5D-C64FD7B98F80}" type="presParOf" srcId="{8CC556F1-3902-064D-9B1D-7826AE877ED2}" destId="{915AC809-38F8-0E4E-BD3E-2767400BDDE8}" srcOrd="1" destOrd="0" presId="urn:microsoft.com/office/officeart/2005/8/layout/chevron2"/>
    <dgm:cxn modelId="{407A02D7-31AF-49C5-9E3A-5AC2C1E3D9F2}" type="presParOf" srcId="{8CC556F1-3902-064D-9B1D-7826AE877ED2}" destId="{ABB89070-6C57-554C-B131-4B74B9AD69F3}" srcOrd="2" destOrd="0" presId="urn:microsoft.com/office/officeart/2005/8/layout/chevron2"/>
    <dgm:cxn modelId="{DC306C9D-75DB-4FB7-BE7F-1F105C60F060}" type="presParOf" srcId="{ABB89070-6C57-554C-B131-4B74B9AD69F3}" destId="{40E24A69-73F7-6B42-B21F-2F80040FE5B1}" srcOrd="0" destOrd="0" presId="urn:microsoft.com/office/officeart/2005/8/layout/chevron2"/>
    <dgm:cxn modelId="{35CDE2CE-6673-4C5C-992A-1EC2ACFAE83E}" type="presParOf" srcId="{ABB89070-6C57-554C-B131-4B74B9AD69F3}" destId="{AB14E9ED-0B59-3C41-BFB6-02715B144645}" srcOrd="1" destOrd="0" presId="urn:microsoft.com/office/officeart/2005/8/layout/chevron2"/>
    <dgm:cxn modelId="{F03979F4-AC52-4E3A-9FEA-551270D7E254}" type="presParOf" srcId="{8CC556F1-3902-064D-9B1D-7826AE877ED2}" destId="{E2A5A025-D2BF-FD4B-9D0E-069330075690}" srcOrd="3" destOrd="0" presId="urn:microsoft.com/office/officeart/2005/8/layout/chevron2"/>
    <dgm:cxn modelId="{64FA573F-9E57-491B-8236-370182972AC3}" type="presParOf" srcId="{8CC556F1-3902-064D-9B1D-7826AE877ED2}" destId="{80146EE5-1473-194F-B1B6-CD064E2E7C73}" srcOrd="4" destOrd="0" presId="urn:microsoft.com/office/officeart/2005/8/layout/chevron2"/>
    <dgm:cxn modelId="{75BE19DF-DBBF-4F9F-B6EC-D38783AF235B}" type="presParOf" srcId="{80146EE5-1473-194F-B1B6-CD064E2E7C73}" destId="{66BEDA6B-ED39-584D-AFF9-E78CD244A2D8}" srcOrd="0" destOrd="0" presId="urn:microsoft.com/office/officeart/2005/8/layout/chevron2"/>
    <dgm:cxn modelId="{AF2E55E0-9069-4CD2-843C-519735507C9E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1170" y="326040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754266"/>
        <a:ext cx="1498794" cy="642341"/>
      </dsp:txXfrm>
    </dsp:sp>
    <dsp:sp modelId="{350713BD-B27B-E948-80D9-169A97BCC1EF}">
      <dsp:nvSpPr>
        <dsp:cNvPr id="0" name=""/>
        <dsp:cNvSpPr/>
      </dsp:nvSpPr>
      <dsp:spPr>
        <a:xfrm rot="5400000">
          <a:off x="4625162" y="-3121497"/>
          <a:ext cx="1392469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Nodulo polmonare è lesione circondata da parenchima polmonare con  </a:t>
          </a:r>
          <a:r>
            <a:rPr lang="it-IT" sz="1800" b="1" kern="1200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kern="1200" dirty="0" smtClean="0">
              <a:sym typeface="Webdings" pitchFamily="18" charset="2"/>
            </a:rPr>
            <a:t> </a:t>
          </a:r>
          <a:r>
            <a:rPr lang="it-IT" sz="1800" b="1" kern="1200" dirty="0" smtClean="0"/>
            <a:t>compreso    fra 0,5 e 3 cm. </a:t>
          </a:r>
          <a:r>
            <a:rPr lang="it-IT" b="1" kern="1200" dirty="0" smtClean="0"/>
            <a:t>Le cause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maligne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 di SPN più frequenti sono i tumori polmonari, le metastasi polmonari rappresentano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solo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il 25% dei casi. Le cause più comuni di SPN benigno sono </a:t>
          </a:r>
          <a:r>
            <a:rPr lang="it-IT" b="1" kern="1200" dirty="0" err="1" smtClean="0"/>
            <a:t>infez</a:t>
          </a:r>
          <a:r>
            <a:rPr lang="it-IT" b="1" kern="1200" dirty="0" smtClean="0"/>
            <a:t>. granulomatose e gli </a:t>
          </a:r>
          <a:r>
            <a:rPr lang="it-IT" b="1" kern="1200" dirty="0" err="1" smtClean="0"/>
            <a:t>amartomi</a:t>
          </a:r>
          <a:r>
            <a:rPr lang="it-IT" b="1" kern="1200" dirty="0" smtClean="0"/>
            <a:t>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72845"/>
        <a:ext cx="7577230" cy="1256519"/>
      </dsp:txXfrm>
    </dsp:sp>
    <dsp:sp modelId="{40E24A69-73F7-6B42-B21F-2F80040FE5B1}">
      <dsp:nvSpPr>
        <dsp:cNvPr id="0" name=""/>
        <dsp:cNvSpPr/>
      </dsp:nvSpPr>
      <dsp:spPr>
        <a:xfrm rot="5400000">
          <a:off x="-321170" y="2277727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2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2705953"/>
        <a:ext cx="1498794" cy="642341"/>
      </dsp:txXfrm>
    </dsp:sp>
    <dsp:sp modelId="{AB14E9ED-0B59-3C41-BFB6-02715B144645}">
      <dsp:nvSpPr>
        <dsp:cNvPr id="0" name=""/>
        <dsp:cNvSpPr/>
      </dsp:nvSpPr>
      <dsp:spPr>
        <a:xfrm rot="5400000">
          <a:off x="4625528" y="-1170176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La </a:t>
          </a:r>
          <a:r>
            <a:rPr lang="it-IT" sz="2000" b="1" kern="1200" dirty="0" err="1" smtClean="0"/>
            <a:t>Tc</a:t>
          </a:r>
          <a:r>
            <a:rPr lang="it-IT" sz="2000" b="1" kern="1200" dirty="0" smtClean="0"/>
            <a:t> torace è l</a:t>
          </a:r>
          <a:r>
            <a:rPr lang="it-IT" altLang="it-IT" sz="2000" b="1" kern="1200" dirty="0" smtClean="0"/>
            <a:t>’</a:t>
          </a:r>
          <a:r>
            <a:rPr lang="it-IT" sz="2000" b="1" kern="1200" dirty="0" smtClean="0"/>
            <a:t>esame diagnostico di riferimento nella valutazione e nel follow-up  del SPN. </a:t>
          </a:r>
          <a:r>
            <a:rPr lang="it-IT" altLang="it-IT" sz="2000" b="1" kern="1200" dirty="0" smtClean="0"/>
            <a:t>“C</a:t>
          </a:r>
          <a:r>
            <a:rPr lang="it-IT" sz="2000" b="1" kern="1200" dirty="0" smtClean="0"/>
            <a:t>aratterizza</a:t>
          </a:r>
          <a:r>
            <a:rPr lang="it-IT" altLang="it-IT" sz="2000" b="1" kern="1200" dirty="0" smtClean="0"/>
            <a:t>”</a:t>
          </a:r>
          <a:r>
            <a:rPr lang="it-IT" sz="2000" b="1" kern="1200" dirty="0" smtClean="0"/>
            <a:t> il SPN analizzando :  dimensioni, forma, calcificazioni, margini, densità, accrescimento.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2024496"/>
        <a:ext cx="7577266" cy="1255859"/>
      </dsp:txXfrm>
    </dsp:sp>
    <dsp:sp modelId="{66BEDA6B-ED39-584D-AFF9-E78CD244A2D8}">
      <dsp:nvSpPr>
        <dsp:cNvPr id="0" name=""/>
        <dsp:cNvSpPr/>
      </dsp:nvSpPr>
      <dsp:spPr>
        <a:xfrm rot="5400000">
          <a:off x="-321170" y="4229415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4657641"/>
        <a:ext cx="1498794" cy="642341"/>
      </dsp:txXfrm>
    </dsp:sp>
    <dsp:sp modelId="{49A8466E-1FE7-744E-93DB-7BDD5B0612CC}">
      <dsp:nvSpPr>
        <dsp:cNvPr id="0" name=""/>
        <dsp:cNvSpPr/>
      </dsp:nvSpPr>
      <dsp:spPr>
        <a:xfrm rot="5400000">
          <a:off x="4625528" y="781511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PET-FDG è un esame indicato per effettuare: diagnosi, </a:t>
          </a:r>
          <a:r>
            <a:rPr lang="it-IT" sz="2400" b="1" kern="1200" dirty="0" err="1" smtClean="0"/>
            <a:t>stadiazione</a:t>
          </a:r>
          <a:r>
            <a:rPr lang="it-IT" sz="2400" b="1" kern="1200" dirty="0" smtClean="0"/>
            <a:t> e </a:t>
          </a:r>
          <a:r>
            <a:rPr lang="it-IT" sz="2400" b="1" kern="1200" dirty="0" err="1" smtClean="0"/>
            <a:t>ristadiazione</a:t>
          </a:r>
          <a:r>
            <a:rPr lang="it-IT" sz="2400" b="1" kern="1200" dirty="0" smtClean="0"/>
            <a:t>, pianificazione del trattamento, valutazione risposta alla terapia.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3976184"/>
        <a:ext cx="7577266" cy="12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0BF3-D294-42E7-B328-472A3FF122A6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5F09C-E28B-4E97-B317-193347595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6D0F3-A583-4718-AFEC-283E9C22E428}" type="slidenum">
              <a:rPr lang="en-GB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D2AB0D-0E5D-4A35-AD90-847B9FA23F2B}" type="slidenum">
              <a:rPr lang="en-GB">
                <a:solidFill>
                  <a:prstClr val="white"/>
                </a:solidFill>
              </a:rPr>
              <a:pPr/>
              <a:t>14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787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327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76895" cy="410563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54F9FA-B0F6-46DC-BCDD-EA66B8DBEAF1}" type="slidenum">
              <a:rPr lang="en-GB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934DD-4CC6-40FB-90E9-FD4080692133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1C0B67-4EB7-4C3B-BE71-DE82ACC94236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27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3007A-7A2B-4430-BA9F-374099E79253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286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76895" cy="4105635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078CC-0485-44B8-A558-D2CE199CCD11}" type="slidenum">
              <a:rPr lang="en-GB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120C33-3197-47E3-8E22-CB1D94EB77DA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7B4106-2D39-4005-8C84-9C780B6D9F0B}" type="slidenum">
              <a:rPr lang="en-GB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C7A1B-0644-49DF-BCCF-A9425D06FE95}" type="slidenum">
              <a:rPr lang="en-GB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defTabSz="393828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1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69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4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3B52F7E1-83CE-4C18-8148-AC6C12C2AD2B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5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6481" y="1604329"/>
            <a:ext cx="8216640" cy="4514874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282B0385-86D1-4B2A-AFDE-2A358E58DF92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6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6481" y="273629"/>
            <a:ext cx="8216640" cy="584557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6EDFC7DD-F9A5-4411-9972-55DE0BAE187F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6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66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2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8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6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73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D1E3-1349-4031-B433-D185F3B0D7EA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3955-193C-4573-818B-1B5DF6F5A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54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274" name="CasellaDiTesto 7"/>
          <p:cNvSpPr txBox="1">
            <a:spLocks noChangeArrowheads="1"/>
          </p:cNvSpPr>
          <p:nvPr/>
        </p:nvSpPr>
        <p:spPr bwMode="auto">
          <a:xfrm>
            <a:off x="0" y="1955800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200" b="1">
                <a:latin typeface="Arial Narrow" pitchFamily="34" charset="0"/>
              </a:rPr>
              <a:t>La parola ai Medici Nucleari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7" name="CasellaDiTesto 10"/>
          <p:cNvSpPr txBox="1">
            <a:spLocks noChangeArrowheads="1"/>
          </p:cNvSpPr>
          <p:nvPr/>
        </p:nvSpPr>
        <p:spPr bwMode="auto">
          <a:xfrm>
            <a:off x="2390277" y="5140325"/>
            <a:ext cx="452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 dirty="0">
                <a:latin typeface="Arial Narrow" pitchFamily="34" charset="0"/>
              </a:rPr>
              <a:t>Dr.ssa </a:t>
            </a:r>
            <a:r>
              <a:rPr lang="it-IT" sz="3200" i="1" dirty="0" err="1" smtClean="0">
                <a:latin typeface="Arial Narrow" pitchFamily="34" charset="0"/>
              </a:rPr>
              <a:t>Cossalter</a:t>
            </a:r>
            <a:r>
              <a:rPr lang="it-IT" sz="3200" i="1" dirty="0" smtClean="0">
                <a:latin typeface="Arial Narrow" pitchFamily="34" charset="0"/>
              </a:rPr>
              <a:t> </a:t>
            </a:r>
            <a:r>
              <a:rPr lang="it-IT" sz="3200" i="1" dirty="0">
                <a:latin typeface="Arial Narrow" pitchFamily="34" charset="0"/>
              </a:rPr>
              <a:t>– Dr Bertoli </a:t>
            </a:r>
          </a:p>
        </p:txBody>
      </p:sp>
    </p:spTree>
    <p:extLst>
      <p:ext uri="{BB962C8B-B14F-4D97-AF65-F5344CB8AC3E}">
        <p14:creationId xmlns:p14="http://schemas.microsoft.com/office/powerpoint/2010/main" val="28987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93600" y="5911822"/>
            <a:ext cx="5683680" cy="4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</a:rPr>
              <a:t>Stadiazione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linfonodale</a:t>
            </a:r>
            <a:r>
              <a:rPr lang="en-GB" sz="2400" dirty="0" smtClean="0">
                <a:solidFill>
                  <a:srgbClr val="FFFF00"/>
                </a:solidFill>
              </a:rPr>
              <a:t> e </a:t>
            </a:r>
            <a:r>
              <a:rPr lang="en-GB" sz="2400" dirty="0" err="1" smtClean="0">
                <a:solidFill>
                  <a:srgbClr val="FFFF00"/>
                </a:solidFill>
              </a:rPr>
              <a:t>mediastinica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10634"/>
            <a:ext cx="1825920" cy="25245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40" y="522775"/>
            <a:ext cx="3468960" cy="5126938"/>
          </a:xfrm>
          <a:prstGeom prst="rect">
            <a:avLst/>
          </a:prstGeom>
          <a:noFill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8162" y="685513"/>
            <a:ext cx="3551040" cy="499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42" y="162739"/>
            <a:ext cx="3378240" cy="4180758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6480" y="4931079"/>
            <a:ext cx="2872800" cy="9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</a:rPr>
              <a:t>Stadiazione</a:t>
            </a:r>
            <a:r>
              <a:rPr lang="en-GB" sz="2400" dirty="0" smtClean="0">
                <a:solidFill>
                  <a:srgbClr val="FFFF00"/>
                </a:solidFill>
              </a:rPr>
              <a:t>: </a:t>
            </a:r>
          </a:p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</a:rPr>
              <a:t>ricerca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di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metastasi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2" y="423405"/>
            <a:ext cx="2676960" cy="20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600" y="421966"/>
            <a:ext cx="2678400" cy="18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587952"/>
            <a:ext cx="2678400" cy="1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5600" y="2701724"/>
            <a:ext cx="2678400" cy="15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5600" y="4441428"/>
            <a:ext cx="2678400" cy="17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22400" y="4493273"/>
            <a:ext cx="2678400" cy="207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657600" y="423406"/>
            <a:ext cx="5486400" cy="5880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59520" y="358598"/>
            <a:ext cx="2872800" cy="772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</a:rPr>
              <a:t>Valutazione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della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risposta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terapeutica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2400" y="3331070"/>
            <a:ext cx="2530080" cy="3560054"/>
          </a:xfrm>
          <a:prstGeom prst="rect">
            <a:avLst/>
          </a:prstGeom>
          <a:noFill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881" y="3331070"/>
            <a:ext cx="2414880" cy="356005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2" y="31685"/>
            <a:ext cx="2387520" cy="3528370"/>
          </a:xfrm>
          <a:prstGeom prst="rect">
            <a:avLst/>
          </a:prstGeom>
          <a:noFill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6320" y="31685"/>
            <a:ext cx="2404800" cy="35283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362" y="4016583"/>
            <a:ext cx="1784160" cy="2502983"/>
          </a:xfrm>
          <a:prstGeom prst="rect">
            <a:avLst/>
          </a:prstGeom>
          <a:noFill/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3201" y="4016583"/>
            <a:ext cx="1573920" cy="248282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03042" y="1012428"/>
            <a:ext cx="2872800" cy="4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93000"/>
              </a:lnSpc>
              <a:spcBef>
                <a:spcPts val="1247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err="1" smtClean="0">
                <a:solidFill>
                  <a:srgbClr val="FFFF00"/>
                </a:solidFill>
              </a:rPr>
              <a:t>Ristadiazione</a:t>
            </a:r>
            <a:endParaRPr lang="en-GB" sz="2400" dirty="0" smtClean="0">
              <a:solidFill>
                <a:srgbClr val="FFFF00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120" y="144016"/>
            <a:ext cx="2676960" cy="2631157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40" y="2906225"/>
            <a:ext cx="5421600" cy="3859605"/>
          </a:xfrm>
          <a:prstGeom prst="rect">
            <a:avLst/>
          </a:prstGeom>
          <a:noFill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5040" y="2937910"/>
            <a:ext cx="2570400" cy="3822161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95842" y="2906227"/>
            <a:ext cx="8229600" cy="3789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3" y="273631"/>
            <a:ext cx="8228160" cy="1144921"/>
          </a:xfrm>
          <a:ln/>
        </p:spPr>
        <p:txBody>
          <a:bodyPr lIns="0" tIns="0" rIns="0" bIns="0"/>
          <a:lstStyle/>
          <a:p>
            <a:pPr marL="24475" hangingPunct="1">
              <a:lnSpc>
                <a:spcPct val="93000"/>
              </a:lnSpc>
              <a:tabLst>
                <a:tab pos="24475" algn="l"/>
                <a:tab pos="430477" algn="l"/>
                <a:tab pos="837918" algn="l"/>
                <a:tab pos="1245361" algn="l"/>
                <a:tab pos="1652802" algn="l"/>
                <a:tab pos="2060245" algn="l"/>
                <a:tab pos="2467684" algn="l"/>
                <a:tab pos="2875126" algn="l"/>
                <a:tab pos="3282566" algn="l"/>
                <a:tab pos="3690009" algn="l"/>
                <a:tab pos="4097451" algn="l"/>
                <a:tab pos="4504893" algn="l"/>
                <a:tab pos="4912335" algn="l"/>
                <a:tab pos="5319775" algn="l"/>
                <a:tab pos="5727217" algn="l"/>
                <a:tab pos="6134659" algn="l"/>
                <a:tab pos="6542100" algn="l"/>
                <a:tab pos="6949543" algn="l"/>
                <a:tab pos="7356983" algn="l"/>
                <a:tab pos="7764425" algn="l"/>
                <a:tab pos="8171866" algn="l"/>
              </a:tabLst>
            </a:pP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PET/TC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nel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singolo</a:t>
            </a:r>
            <a:r>
              <a:rPr lang="en-GB" sz="33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300" dirty="0" err="1">
                <a:solidFill>
                  <a:srgbClr val="FFFF00"/>
                </a:solidFill>
                <a:latin typeface="Arial Bold" charset="0"/>
              </a:rPr>
              <a:t>polmonare</a:t>
            </a:r>
            <a:endParaRPr lang="en-GB" sz="33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 err="1">
                <a:solidFill>
                  <a:schemeClr val="bg1"/>
                </a:solidFill>
              </a:rPr>
              <a:t>Diagnosi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differenziale</a:t>
            </a: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 err="1">
                <a:solidFill>
                  <a:schemeClr val="bg1"/>
                </a:solidFill>
              </a:rPr>
              <a:t>Stadiazione</a:t>
            </a: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>
                <a:solidFill>
                  <a:schemeClr val="bg1"/>
                </a:solidFill>
              </a:rPr>
              <a:t>Whole body screening</a:t>
            </a: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endParaRPr lang="en-GB" sz="25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93000"/>
              </a:lnSpc>
              <a:buClr>
                <a:schemeClr val="bg1"/>
              </a:buClr>
              <a:buFontTx/>
              <a:buNone/>
            </a:pPr>
            <a:r>
              <a:rPr lang="en-GB" sz="2500" b="1" dirty="0">
                <a:solidFill>
                  <a:schemeClr val="bg1"/>
                </a:solidFill>
              </a:rPr>
              <a:t>Follow-up </a:t>
            </a:r>
            <a:r>
              <a:rPr lang="en-GB" sz="2500" b="1" dirty="0" err="1">
                <a:solidFill>
                  <a:schemeClr val="bg1"/>
                </a:solidFill>
              </a:rPr>
              <a:t>dei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  <a:r>
              <a:rPr lang="en-GB" sz="2500" b="1" dirty="0" err="1">
                <a:solidFill>
                  <a:schemeClr val="bg1"/>
                </a:solidFill>
              </a:rPr>
              <a:t>noduli</a:t>
            </a:r>
            <a:r>
              <a:rPr lang="en-GB" sz="2500" b="1" dirty="0">
                <a:solidFill>
                  <a:schemeClr val="bg1"/>
                </a:solidFill>
              </a:rPr>
              <a:t> PET/TC </a:t>
            </a:r>
            <a:r>
              <a:rPr lang="en-GB" sz="2500" b="1" dirty="0" err="1">
                <a:solidFill>
                  <a:schemeClr val="bg1"/>
                </a:solidFill>
              </a:rPr>
              <a:t>negativi</a:t>
            </a:r>
            <a:r>
              <a:rPr lang="en-GB" sz="2500" b="1" dirty="0">
                <a:solidFill>
                  <a:schemeClr val="bg1"/>
                </a:solidFill>
              </a:rPr>
              <a:t> con TC</a:t>
            </a:r>
            <a:endParaRPr lang="it-IT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1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3586451882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Tondini (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Fisiopat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respiratoria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–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A. O.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Esine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030.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sz="1800" b="1" kern="1200" dirty="0">
                        <a:solidFill>
                          <a:srgbClr val="33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ssa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Piazzalunga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(Radiologia –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A. O.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Esine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0364.369420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D.ssa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Cossalter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– Dott. Bertoli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(M. Nucleare –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S. Civili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BS)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Tel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: 030. 3518179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688"/>
          </a:xfrm>
        </p:spPr>
        <p:txBody>
          <a:bodyPr/>
          <a:lstStyle/>
          <a:p>
            <a:pPr eaLnBrk="1" hangingPunct="1"/>
            <a:r>
              <a:rPr lang="it-IT" sz="3600" b="1" u="sng" smtClean="0">
                <a:latin typeface="Arial Narrow" pitchFamily="34" charset="0"/>
              </a:rPr>
              <a:t>TAKE HOME MESSAGES: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-19050" y="803750"/>
          <a:ext cx="9144000" cy="605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2" y="195862"/>
            <a:ext cx="8228160" cy="1795869"/>
          </a:xfrm>
          <a:ln/>
        </p:spPr>
        <p:txBody>
          <a:bodyPr/>
          <a:lstStyle/>
          <a:p>
            <a:pPr marL="23038" hangingPunct="1">
              <a:lnSpc>
                <a:spcPct val="93000"/>
              </a:lnSpc>
              <a:tabLst>
                <a:tab pos="23038" algn="l"/>
                <a:tab pos="429082" algn="l"/>
                <a:tab pos="836567" algn="l"/>
                <a:tab pos="1244049" algn="l"/>
                <a:tab pos="1651533" algn="l"/>
                <a:tab pos="2059016" algn="l"/>
                <a:tab pos="2466501" algn="l"/>
                <a:tab pos="2873984" algn="l"/>
                <a:tab pos="3281469" algn="l"/>
                <a:tab pos="3688952" algn="l"/>
                <a:tab pos="4096436" algn="l"/>
                <a:tab pos="4503919" algn="l"/>
                <a:tab pos="4911404" algn="l"/>
                <a:tab pos="5318887" algn="l"/>
                <a:tab pos="5726372" algn="l"/>
                <a:tab pos="6133855" algn="l"/>
                <a:tab pos="6541338" algn="l"/>
                <a:tab pos="6948822" algn="l"/>
                <a:tab pos="7356306" algn="l"/>
                <a:tab pos="7763790" algn="l"/>
                <a:tab pos="8171274" algn="l"/>
              </a:tabLst>
            </a:pPr>
            <a:r>
              <a:rPr lang="en-GB" dirty="0">
                <a:solidFill>
                  <a:srgbClr val="FFFF00"/>
                </a:solidFill>
                <a:latin typeface="Arial Bold" charset="0"/>
              </a:rPr>
              <a:t>Il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polmonare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: </a:t>
            </a:r>
            <a:r>
              <a:rPr lang="en-GB" dirty="0" err="1">
                <a:solidFill>
                  <a:srgbClr val="FFFF00"/>
                </a:solidFill>
                <a:latin typeface="Arial Bold" charset="0"/>
              </a:rPr>
              <a:t>valutazione</a:t>
            </a:r>
            <a:r>
              <a:rPr lang="en-GB" dirty="0">
                <a:solidFill>
                  <a:srgbClr val="FFFF00"/>
                </a:solidFill>
                <a:latin typeface="Arial Bold" charset="0"/>
              </a:rPr>
              <a:t> PET/TC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6880" y="2176071"/>
            <a:ext cx="8490240" cy="4321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E.Cossalter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– M.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Bertoli</a:t>
            </a:r>
            <a:endParaRPr lang="en-GB" sz="24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A. O.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Spedali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Civili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di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Brescia</a:t>
            </a: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U. O.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Medicina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Nucleare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ed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Imaging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Molecolare</a:t>
            </a:r>
            <a:endParaRPr lang="en-GB" sz="24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algn="ctr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Direttore</a:t>
            </a:r>
            <a:r>
              <a:rPr lang="en-GB" sz="2400" dirty="0" smtClean="0">
                <a:solidFill>
                  <a:srgbClr val="FFFFFF"/>
                </a:solidFill>
                <a:latin typeface="Arial Bold" charset="0"/>
              </a:rPr>
              <a:t> Prof. R. </a:t>
            </a:r>
            <a:r>
              <a:rPr lang="en-GB" sz="2400" dirty="0" err="1" smtClean="0">
                <a:solidFill>
                  <a:srgbClr val="FFFFFF"/>
                </a:solidFill>
                <a:latin typeface="Arial Bold" charset="0"/>
              </a:rPr>
              <a:t>Giubbini</a:t>
            </a:r>
            <a:endParaRPr lang="en-GB" sz="24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endParaRPr lang="en-GB" sz="2200" dirty="0" smtClean="0">
              <a:solidFill>
                <a:srgbClr val="FFFFFF"/>
              </a:solidFill>
              <a:latin typeface="Arial Bold" charset="0"/>
            </a:endParaRPr>
          </a:p>
          <a:p>
            <a:pPr marL="334050" indent="-302373" defTabSz="407484">
              <a:lnSpc>
                <a:spcPct val="93000"/>
              </a:lnSpc>
              <a:spcBef>
                <a:spcPts val="544"/>
              </a:spcBef>
              <a:buClr>
                <a:srgbClr val="FFFFFF"/>
              </a:buClr>
              <a:buSzPct val="45000"/>
              <a:tabLst>
                <a:tab pos="334050" algn="l"/>
                <a:tab pos="740094" algn="l"/>
                <a:tab pos="1147578" algn="l"/>
                <a:tab pos="1555061" algn="l"/>
                <a:tab pos="1962545" algn="l"/>
                <a:tab pos="2370029" algn="l"/>
                <a:tab pos="2777513" algn="l"/>
                <a:tab pos="3184997" algn="l"/>
                <a:tab pos="3592481" algn="l"/>
                <a:tab pos="3999964" algn="l"/>
                <a:tab pos="4407448" algn="l"/>
                <a:tab pos="4814932" algn="l"/>
                <a:tab pos="5222417" algn="l"/>
                <a:tab pos="5629899" algn="l"/>
                <a:tab pos="6037384" algn="l"/>
                <a:tab pos="6444867" algn="l"/>
                <a:tab pos="6852351" algn="l"/>
                <a:tab pos="7259834" algn="l"/>
                <a:tab pos="7667319" algn="l"/>
                <a:tab pos="8074802" algn="l"/>
                <a:tab pos="8482287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Arial Bold" charset="0"/>
              </a:rPr>
              <a:t>Breno,1 </a:t>
            </a:r>
            <a:r>
              <a:rPr lang="en-GB" sz="2000" dirty="0" err="1" smtClean="0">
                <a:solidFill>
                  <a:srgbClr val="FFFFFF"/>
                </a:solidFill>
                <a:latin typeface="Arial Bold" charset="0"/>
              </a:rPr>
              <a:t>Giugno</a:t>
            </a:r>
            <a:r>
              <a:rPr lang="en-GB" sz="2000" dirty="0" smtClean="0">
                <a:solidFill>
                  <a:srgbClr val="FFFFFF"/>
                </a:solidFill>
                <a:latin typeface="Arial Bold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667746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 marL="24478" hangingPunct="1">
              <a:lnSpc>
                <a:spcPct val="93000"/>
              </a:lnSpc>
              <a:tabLst>
                <a:tab pos="2447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8172713" algn="l"/>
              </a:tabLst>
            </a:pP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PET/TC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nel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nodulo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singolo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polmonare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28"/>
            <a:ext cx="8228160" cy="4753940"/>
          </a:xfrm>
          <a:ln/>
        </p:spPr>
        <p:txBody>
          <a:bodyPr/>
          <a:lstStyle/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metodica</a:t>
            </a:r>
            <a:r>
              <a:rPr lang="en-GB" sz="2200" b="1" dirty="0"/>
              <a:t> </a:t>
            </a:r>
            <a:r>
              <a:rPr lang="en-GB" sz="2200" b="1" dirty="0" err="1"/>
              <a:t>morfo-funzionale</a:t>
            </a:r>
            <a:r>
              <a:rPr lang="en-GB" sz="2200" b="1" dirty="0"/>
              <a:t> </a:t>
            </a:r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misura</a:t>
            </a:r>
            <a:r>
              <a:rPr lang="en-GB" sz="2200" b="1" dirty="0"/>
              <a:t> </a:t>
            </a:r>
            <a:r>
              <a:rPr lang="en-GB" sz="2200" b="1" dirty="0" err="1"/>
              <a:t>l'attività</a:t>
            </a:r>
            <a:r>
              <a:rPr lang="en-GB" sz="2200" b="1" dirty="0"/>
              <a:t> </a:t>
            </a:r>
            <a:r>
              <a:rPr lang="en-GB" sz="2200" b="1" dirty="0" err="1"/>
              <a:t>metabolica</a:t>
            </a:r>
            <a:r>
              <a:rPr lang="en-GB" sz="2200" b="1" dirty="0"/>
              <a:t> </a:t>
            </a:r>
            <a:r>
              <a:rPr lang="en-GB" sz="2200" b="1" dirty="0" err="1"/>
              <a:t>di</a:t>
            </a:r>
            <a:r>
              <a:rPr lang="en-GB" sz="2200" b="1" dirty="0"/>
              <a:t> </a:t>
            </a:r>
            <a:r>
              <a:rPr lang="en-GB" sz="2200" b="1" dirty="0" err="1"/>
              <a:t>una</a:t>
            </a:r>
            <a:r>
              <a:rPr lang="en-GB" sz="2200" b="1" dirty="0"/>
              <a:t> </a:t>
            </a:r>
            <a:r>
              <a:rPr lang="en-GB" sz="2200" b="1" dirty="0" err="1"/>
              <a:t>lesione</a:t>
            </a:r>
            <a:endParaRPr lang="en-GB" sz="22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ANALISI VISIVA </a:t>
            </a:r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ANALISI SEMIQUANTITATIVA </a:t>
            </a:r>
          </a:p>
          <a:p>
            <a:pPr lvl="4">
              <a:lnSpc>
                <a:spcPct val="87000"/>
              </a:lnSpc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dirty="0"/>
              <a:t>Standardized Uptake Value (</a:t>
            </a:r>
            <a:r>
              <a:rPr lang="en-GB" sz="1500" dirty="0">
                <a:solidFill>
                  <a:srgbClr val="FFFF00"/>
                </a:solidFill>
              </a:rPr>
              <a:t>SUV </a:t>
            </a:r>
            <a:r>
              <a:rPr lang="en-GB" sz="1500" dirty="0" err="1">
                <a:solidFill>
                  <a:srgbClr val="FFFF00"/>
                </a:solidFill>
              </a:rPr>
              <a:t>patologico</a:t>
            </a:r>
            <a:r>
              <a:rPr lang="en-GB" sz="1500" dirty="0">
                <a:solidFill>
                  <a:srgbClr val="FFFF00"/>
                </a:solidFill>
              </a:rPr>
              <a:t> &gt; 2.5</a:t>
            </a:r>
            <a:r>
              <a:rPr lang="en-GB" sz="1500" dirty="0"/>
              <a:t>)</a:t>
            </a:r>
            <a:r>
              <a:rPr lang="ar-SA" sz="1500" dirty="0">
                <a:cs typeface="Arial" charset="0"/>
              </a:rPr>
              <a:t>‏</a:t>
            </a:r>
            <a:endParaRPr lang="en-GB" sz="1500" dirty="0">
              <a:cs typeface="Arial" charset="0"/>
            </a:endParaRPr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metodica</a:t>
            </a:r>
            <a:r>
              <a:rPr lang="en-GB" sz="2200" b="1" dirty="0"/>
              <a:t> non </a:t>
            </a:r>
            <a:r>
              <a:rPr lang="en-GB" sz="2200" b="1" dirty="0" err="1"/>
              <a:t>invasiva</a:t>
            </a:r>
            <a:r>
              <a:rPr lang="en-GB" sz="2200" b="1" dirty="0"/>
              <a:t>, </a:t>
            </a:r>
            <a:r>
              <a:rPr lang="en-GB" sz="2200" b="1" dirty="0" err="1"/>
              <a:t>sempre</a:t>
            </a:r>
            <a:r>
              <a:rPr lang="en-GB" sz="2200" b="1" dirty="0"/>
              <a:t> </a:t>
            </a:r>
            <a:r>
              <a:rPr lang="en-GB" sz="2200" b="1" dirty="0" err="1"/>
              <a:t>più</a:t>
            </a:r>
            <a:r>
              <a:rPr lang="en-GB" sz="2200" b="1" dirty="0"/>
              <a:t> </a:t>
            </a:r>
            <a:r>
              <a:rPr lang="en-GB" sz="2200" b="1" dirty="0" err="1"/>
              <a:t>importante</a:t>
            </a:r>
            <a:r>
              <a:rPr lang="en-GB" sz="2200" b="1" dirty="0"/>
              <a:t> in </a:t>
            </a:r>
            <a:r>
              <a:rPr lang="en-GB" sz="2200" b="1" dirty="0" err="1"/>
              <a:t>oncologia</a:t>
            </a:r>
            <a:endParaRPr lang="en-GB" sz="22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diagnosi</a:t>
            </a:r>
            <a:endParaRPr lang="en-GB" sz="18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stadiazione</a:t>
            </a:r>
            <a:r>
              <a:rPr lang="en-GB" sz="1800" b="1" dirty="0"/>
              <a:t> e </a:t>
            </a:r>
            <a:r>
              <a:rPr lang="en-GB" sz="1800" b="1" dirty="0" err="1"/>
              <a:t>ristadiazione</a:t>
            </a:r>
            <a:endParaRPr lang="en-GB" sz="1800" b="1" dirty="0"/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pianificazione</a:t>
            </a:r>
            <a:r>
              <a:rPr lang="en-GB" sz="1800" b="1" dirty="0"/>
              <a:t> del </a:t>
            </a:r>
            <a:r>
              <a:rPr lang="en-GB" sz="1800" b="1" dirty="0" err="1"/>
              <a:t>trattamento</a:t>
            </a:r>
            <a:r>
              <a:rPr lang="en-GB" sz="1800" b="1" dirty="0"/>
              <a:t> </a:t>
            </a:r>
          </a:p>
          <a:p>
            <a:pPr marL="1036707" lvl="2" indent="-207341" algn="just" hangingPunct="1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800" b="1" dirty="0" err="1"/>
              <a:t>valutazione</a:t>
            </a:r>
            <a:r>
              <a:rPr lang="en-GB" sz="1800" b="1" dirty="0"/>
              <a:t> </a:t>
            </a:r>
            <a:r>
              <a:rPr lang="en-GB" sz="1800" b="1" dirty="0" err="1"/>
              <a:t>efficacia</a:t>
            </a:r>
            <a:r>
              <a:rPr lang="en-GB" sz="1800" b="1" dirty="0"/>
              <a:t> </a:t>
            </a:r>
            <a:r>
              <a:rPr lang="en-GB" sz="1800" b="1" dirty="0" err="1"/>
              <a:t>terapia</a:t>
            </a:r>
            <a:endParaRPr lang="en-GB" sz="1800" b="1" dirty="0"/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2200" b="1" dirty="0" err="1"/>
              <a:t>radiofarmaci</a:t>
            </a:r>
            <a:endParaRPr lang="en-GB" sz="2200" b="1" dirty="0"/>
          </a:p>
          <a:p>
            <a:pPr marL="0" indent="0" algn="just" hangingPunct="1">
              <a:lnSpc>
                <a:spcPct val="93000"/>
              </a:lnSpc>
              <a:buSzPct val="100000"/>
              <a:buNone/>
              <a:tabLst>
                <a:tab pos="23038" algn="l"/>
                <a:tab pos="430522" algn="l"/>
                <a:tab pos="838005" algn="l"/>
                <a:tab pos="1245490" algn="l"/>
                <a:tab pos="1652973" algn="l"/>
                <a:tab pos="2060458" algn="l"/>
                <a:tab pos="2467940" algn="l"/>
                <a:tab pos="2875424" algn="l"/>
                <a:tab pos="3282907" algn="l"/>
                <a:tab pos="3690392" algn="l"/>
                <a:tab pos="4097875" algn="l"/>
                <a:tab pos="4505360" algn="l"/>
                <a:tab pos="4912844" algn="l"/>
                <a:tab pos="5320327" algn="l"/>
                <a:tab pos="5727811" algn="l"/>
                <a:tab pos="6135295" algn="l"/>
                <a:tab pos="6542779" algn="l"/>
                <a:tab pos="6950263" algn="l"/>
                <a:tab pos="7357746" algn="l"/>
                <a:tab pos="7765230" algn="l"/>
                <a:tab pos="7878979" algn="l"/>
              </a:tabLst>
            </a:pPr>
            <a:r>
              <a:rPr lang="en-GB" sz="1500" b="1" baseline="33000" dirty="0">
                <a:solidFill>
                  <a:srgbClr val="FF0000"/>
                </a:solidFill>
              </a:rPr>
              <a:t>18</a:t>
            </a:r>
            <a:r>
              <a:rPr lang="en-GB" sz="1500" b="1" dirty="0">
                <a:solidFill>
                  <a:srgbClr val="FF0000"/>
                </a:solidFill>
              </a:rPr>
              <a:t>F-Fluoro-desossiglucosio</a:t>
            </a:r>
            <a:r>
              <a:rPr lang="en-GB" sz="1500" dirty="0"/>
              <a:t>: </a:t>
            </a:r>
            <a:r>
              <a:rPr lang="en-GB" sz="1500" dirty="0" err="1"/>
              <a:t>metabolismo</a:t>
            </a:r>
            <a:r>
              <a:rPr lang="en-GB" sz="1500" dirty="0"/>
              <a:t> </a:t>
            </a:r>
            <a:r>
              <a:rPr lang="en-GB" sz="1500" dirty="0" err="1"/>
              <a:t>glucidico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11</a:t>
            </a:r>
            <a:r>
              <a:rPr lang="en-GB" sz="1500" b="1" dirty="0">
                <a:solidFill>
                  <a:srgbClr val="FFFF00"/>
                </a:solidFill>
              </a:rPr>
              <a:t>C-Colina</a:t>
            </a:r>
            <a:r>
              <a:rPr lang="en-GB" sz="1500" dirty="0"/>
              <a:t>: </a:t>
            </a:r>
            <a:r>
              <a:rPr lang="en-GB" sz="1500" dirty="0" err="1"/>
              <a:t>sintesi</a:t>
            </a:r>
            <a:r>
              <a:rPr lang="en-GB" sz="1500" dirty="0"/>
              <a:t> </a:t>
            </a:r>
            <a:r>
              <a:rPr lang="en-GB" sz="1500" dirty="0" err="1"/>
              <a:t>di</a:t>
            </a:r>
            <a:r>
              <a:rPr lang="en-GB" sz="1500" dirty="0"/>
              <a:t> </a:t>
            </a:r>
            <a:r>
              <a:rPr lang="en-GB" sz="1500" dirty="0" err="1"/>
              <a:t>membrana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11</a:t>
            </a:r>
            <a:r>
              <a:rPr lang="en-GB" sz="1500" b="1" dirty="0">
                <a:solidFill>
                  <a:srgbClr val="FFFF00"/>
                </a:solidFill>
              </a:rPr>
              <a:t>C-Metionina</a:t>
            </a:r>
            <a:r>
              <a:rPr lang="en-GB" sz="1500" dirty="0"/>
              <a:t>: </a:t>
            </a:r>
            <a:r>
              <a:rPr lang="en-GB" sz="1500" dirty="0" err="1"/>
              <a:t>sintesi</a:t>
            </a:r>
            <a:r>
              <a:rPr lang="en-GB" sz="1500" dirty="0"/>
              <a:t> </a:t>
            </a:r>
            <a:r>
              <a:rPr lang="en-GB" sz="1500" dirty="0" err="1"/>
              <a:t>proteica</a:t>
            </a:r>
            <a:r>
              <a:rPr lang="en-GB" sz="1500" dirty="0"/>
              <a:t>, </a:t>
            </a:r>
            <a:r>
              <a:rPr lang="en-GB" sz="1500" b="1" baseline="33000" dirty="0">
                <a:solidFill>
                  <a:srgbClr val="FFFF00"/>
                </a:solidFill>
              </a:rPr>
              <a:t>18</a:t>
            </a:r>
            <a:r>
              <a:rPr lang="en-GB" sz="1500" b="1" dirty="0">
                <a:solidFill>
                  <a:srgbClr val="FFFF00"/>
                </a:solidFill>
              </a:rPr>
              <a:t>F-Fluorotimidina</a:t>
            </a:r>
            <a:r>
              <a:rPr lang="en-GB" sz="1500" dirty="0"/>
              <a:t>: </a:t>
            </a:r>
            <a:r>
              <a:rPr lang="en-GB" sz="1500" dirty="0" err="1"/>
              <a:t>replicazione</a:t>
            </a:r>
            <a:r>
              <a:rPr lang="en-GB" sz="1500" dirty="0"/>
              <a:t> DNA, </a:t>
            </a:r>
            <a:r>
              <a:rPr lang="en-GB" sz="1500" b="1" baseline="33000" dirty="0">
                <a:solidFill>
                  <a:srgbClr val="FFFF00"/>
                </a:solidFill>
              </a:rPr>
              <a:t>18</a:t>
            </a:r>
            <a:r>
              <a:rPr lang="en-GB" sz="1500" b="1" dirty="0">
                <a:solidFill>
                  <a:srgbClr val="FFFF00"/>
                </a:solidFill>
              </a:rPr>
              <a:t>F-Fluoro-DOPA</a:t>
            </a:r>
            <a:r>
              <a:rPr lang="en-GB" sz="1500" dirty="0"/>
              <a:t>: </a:t>
            </a:r>
            <a:r>
              <a:rPr lang="en-GB" sz="1500" dirty="0" err="1"/>
              <a:t>metabolismo</a:t>
            </a:r>
            <a:r>
              <a:rPr lang="en-GB" sz="1500" dirty="0"/>
              <a:t> amine, </a:t>
            </a:r>
            <a:r>
              <a:rPr lang="en-GB" sz="1500" b="1" baseline="33000" dirty="0">
                <a:solidFill>
                  <a:srgbClr val="FFFF00"/>
                </a:solidFill>
              </a:rPr>
              <a:t>68</a:t>
            </a:r>
            <a:r>
              <a:rPr lang="en-GB" sz="1500" b="1" dirty="0">
                <a:solidFill>
                  <a:srgbClr val="FFFF00"/>
                </a:solidFill>
              </a:rPr>
              <a:t>Ga-DOTATOC</a:t>
            </a:r>
            <a:r>
              <a:rPr lang="en-GB" sz="1500" dirty="0"/>
              <a:t>: </a:t>
            </a:r>
            <a:r>
              <a:rPr lang="en-GB" sz="1500" dirty="0" err="1"/>
              <a:t>recettori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512921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Indicazioni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nelle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patologie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polmonari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468956"/>
            <a:ext cx="4014720" cy="4180759"/>
          </a:xfrm>
          <a:ln/>
        </p:spPr>
        <p:txBody>
          <a:bodyPr/>
          <a:lstStyle/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INDICATA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>
                <a:solidFill>
                  <a:srgbClr val="FF0000"/>
                </a:solidFill>
              </a:rPr>
              <a:t>Valutazione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metabolica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nodulo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polmonare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singolo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dimensioni</a:t>
            </a:r>
            <a:r>
              <a:rPr lang="en-GB" sz="2000" dirty="0">
                <a:solidFill>
                  <a:srgbClr val="FF0000"/>
                </a:solidFill>
              </a:rPr>
              <a:t> &gt; 7 mm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Stadiazione</a:t>
            </a:r>
            <a:r>
              <a:rPr lang="en-GB" sz="2000" dirty="0"/>
              <a:t> </a:t>
            </a:r>
            <a:r>
              <a:rPr lang="en-GB" sz="2000" dirty="0" err="1"/>
              <a:t>linfonodale</a:t>
            </a:r>
            <a:r>
              <a:rPr lang="en-GB" sz="2000" dirty="0"/>
              <a:t> e </a:t>
            </a:r>
            <a:r>
              <a:rPr lang="en-GB" sz="2000" dirty="0" err="1"/>
              <a:t>mediastinica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malattia</a:t>
            </a:r>
            <a:r>
              <a:rPr lang="en-GB" sz="2000" dirty="0"/>
              <a:t> e </a:t>
            </a: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metastasi</a:t>
            </a:r>
            <a:r>
              <a:rPr lang="en-GB" sz="2000" dirty="0"/>
              <a:t> a </a:t>
            </a:r>
            <a:r>
              <a:rPr lang="en-GB" sz="2000" dirty="0" err="1"/>
              <a:t>distanza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Valutazione</a:t>
            </a:r>
            <a:r>
              <a:rPr lang="en-GB" sz="2000" dirty="0"/>
              <a:t> del </a:t>
            </a:r>
            <a:r>
              <a:rPr lang="en-GB" sz="2000" dirty="0" err="1"/>
              <a:t>trattamento</a:t>
            </a:r>
            <a:r>
              <a:rPr lang="en-GB" sz="2000" dirty="0"/>
              <a:t> 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residuo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malattia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Sospetto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recidiva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72800" y="1468954"/>
            <a:ext cx="4014720" cy="3197136"/>
          </a:xfrm>
          <a:ln/>
        </p:spPr>
        <p:txBody>
          <a:bodyPr/>
          <a:lstStyle/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NON INDICATA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>
                <a:solidFill>
                  <a:srgbClr val="FF0000"/>
                </a:solidFill>
              </a:rPr>
              <a:t>Lesioni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nodulari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dimensioni</a:t>
            </a:r>
            <a:r>
              <a:rPr lang="en-GB" sz="2000" dirty="0">
                <a:solidFill>
                  <a:srgbClr val="FF0000"/>
                </a:solidFill>
              </a:rPr>
              <a:t> &lt; 7 mm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Istotipi</a:t>
            </a:r>
            <a:r>
              <a:rPr lang="en-GB" sz="2000" dirty="0"/>
              <a:t> </a:t>
            </a:r>
            <a:r>
              <a:rPr lang="en-GB" sz="2000" dirty="0" err="1"/>
              <a:t>poco</a:t>
            </a:r>
            <a:r>
              <a:rPr lang="en-GB" sz="2000" dirty="0"/>
              <a:t> </a:t>
            </a:r>
            <a:r>
              <a:rPr lang="en-GB" sz="2000" dirty="0" err="1"/>
              <a:t>avidi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glucosio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/>
              <a:t>Per </a:t>
            </a:r>
            <a:r>
              <a:rPr lang="en-GB" sz="2000" dirty="0" err="1"/>
              <a:t>porre</a:t>
            </a:r>
            <a:r>
              <a:rPr lang="en-GB" sz="2000" dirty="0"/>
              <a:t> </a:t>
            </a:r>
            <a:r>
              <a:rPr lang="en-GB" sz="2000" dirty="0" err="1"/>
              <a:t>diagnosi</a:t>
            </a:r>
            <a:r>
              <a:rPr lang="en-GB" sz="2000" dirty="0"/>
              <a:t> </a:t>
            </a:r>
            <a:r>
              <a:rPr lang="en-GB" sz="2000" dirty="0" err="1"/>
              <a:t>differenziale</a:t>
            </a:r>
            <a:r>
              <a:rPr lang="en-GB" sz="2000" dirty="0"/>
              <a:t> </a:t>
            </a:r>
            <a:r>
              <a:rPr lang="en-GB" sz="2000" dirty="0" err="1"/>
              <a:t>tra</a:t>
            </a:r>
            <a:r>
              <a:rPr lang="en-GB" sz="2000" dirty="0"/>
              <a:t> </a:t>
            </a:r>
            <a:r>
              <a:rPr lang="en-GB" sz="2000" dirty="0" err="1"/>
              <a:t>processi</a:t>
            </a:r>
            <a:r>
              <a:rPr lang="en-GB" sz="2000" dirty="0"/>
              <a:t> </a:t>
            </a:r>
            <a:r>
              <a:rPr lang="en-GB" sz="2000" dirty="0" err="1"/>
              <a:t>infiammatori-infettivi</a:t>
            </a:r>
            <a:r>
              <a:rPr lang="en-GB" sz="2000" dirty="0"/>
              <a:t> e </a:t>
            </a:r>
            <a:r>
              <a:rPr lang="en-GB" sz="2000" dirty="0" err="1"/>
              <a:t>neoplastici</a:t>
            </a:r>
            <a:endParaRPr lang="en-GB" sz="20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di</a:t>
            </a:r>
            <a:r>
              <a:rPr lang="en-GB" sz="2000" dirty="0"/>
              <a:t> </a:t>
            </a:r>
            <a:r>
              <a:rPr lang="en-GB" sz="2000" dirty="0" err="1"/>
              <a:t>metastasi</a:t>
            </a:r>
            <a:r>
              <a:rPr lang="en-GB" sz="2000" dirty="0"/>
              <a:t> </a:t>
            </a:r>
            <a:r>
              <a:rPr lang="en-GB" sz="2000" dirty="0" err="1"/>
              <a:t>cerebrali</a:t>
            </a:r>
            <a:endParaRPr lang="en-GB" sz="20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36802" y="5520102"/>
            <a:ext cx="3984480" cy="89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spcBef>
                <a:spcPts val="1361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dirty="0" err="1" smtClean="0">
                <a:solidFill>
                  <a:srgbClr val="FFFFFF"/>
                </a:solidFill>
              </a:rPr>
              <a:t>Controindicazione</a:t>
            </a:r>
            <a:r>
              <a:rPr lang="en-GB" sz="2200" dirty="0" smtClean="0">
                <a:solidFill>
                  <a:srgbClr val="FFFFFF"/>
                </a:solidFill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</a:rPr>
              <a:t>assoluta</a:t>
            </a:r>
            <a:r>
              <a:rPr lang="en-GB" sz="2200" dirty="0" smtClean="0">
                <a:solidFill>
                  <a:srgbClr val="FFFFFF"/>
                </a:solidFill>
              </a:rPr>
              <a:t>: </a:t>
            </a:r>
          </a:p>
          <a:p>
            <a:pPr algn="ctr" defTabSz="407484" hangingPunct="0">
              <a:lnSpc>
                <a:spcPct val="93000"/>
              </a:lnSpc>
              <a:spcBef>
                <a:spcPts val="1361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b="1" dirty="0" smtClean="0">
                <a:solidFill>
                  <a:srgbClr val="FFFFFF"/>
                </a:solidFill>
              </a:rPr>
              <a:t>GRAVIDANZA</a:t>
            </a:r>
          </a:p>
        </p:txBody>
      </p:sp>
    </p:spTree>
    <p:extLst>
      <p:ext uri="{BB962C8B-B14F-4D97-AF65-F5344CB8AC3E}">
        <p14:creationId xmlns:p14="http://schemas.microsoft.com/office/powerpoint/2010/main" val="2926661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76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>
                <a:solidFill>
                  <a:srgbClr val="FFFF00"/>
                </a:solidFill>
              </a:rPr>
              <a:t>LINEE GUIDA REGIONE LOMBARDIA</a:t>
            </a:r>
          </a:p>
        </p:txBody>
      </p:sp>
      <p:graphicFrame>
        <p:nvGraphicFramePr>
          <p:cNvPr id="6252" name="Group 108"/>
          <p:cNvGraphicFramePr>
            <a:graphicFrameLocks noGrp="1"/>
          </p:cNvGraphicFramePr>
          <p:nvPr>
            <p:ph idx="1"/>
          </p:nvPr>
        </p:nvGraphicFramePr>
        <p:xfrm>
          <a:off x="456482" y="1468954"/>
          <a:ext cx="6206400" cy="4490373"/>
        </p:xfrm>
        <a:graphic>
          <a:graphicData uri="http://schemas.openxmlformats.org/drawingml/2006/table">
            <a:tbl>
              <a:tblPr/>
              <a:tblGrid>
                <a:gridCol w="5094720"/>
                <a:gridCol w="1111680"/>
              </a:tblGrid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Diagnosi: caratterizzazione metabolica di lesioni &gt; 8 mm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Diagnosi: biopsia PET guidata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37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Stadiazione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A*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Valutazione precoce della risposta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Valutazione della risposta al termine del trattamento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A*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Follow-up (pz asintomatico)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5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Sospetta recidiva sulla base delle indagini radiologiche convenzionali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57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1400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Definizione del piano di trattamento RT</a:t>
                      </a:r>
                    </a:p>
                  </a:txBody>
                  <a:tcPr marL="48983" marR="48983" marT="48988" marB="4898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A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6923520" y="1991730"/>
            <a:ext cx="1895040" cy="20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80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</a:rPr>
              <a:t>* paziente candidabile alla chirurgia o al trattamento neoadiuvante; limitato a NSCLC, ad esclusione del BAC</a:t>
            </a:r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5617442" y="6060156"/>
            <a:ext cx="3395520" cy="8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</a:rPr>
              <a:t>A 	appropriata</a:t>
            </a:r>
          </a:p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</a:rPr>
              <a:t>PA 	potenzialmente appropriata</a:t>
            </a:r>
          </a:p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dirty="0" smtClean="0">
                <a:solidFill>
                  <a:srgbClr val="FFFFFF"/>
                </a:solidFill>
              </a:rPr>
              <a:t>NA 	non appropriata</a:t>
            </a:r>
          </a:p>
        </p:txBody>
      </p:sp>
    </p:spTree>
    <p:extLst>
      <p:ext uri="{BB962C8B-B14F-4D97-AF65-F5344CB8AC3E}">
        <p14:creationId xmlns:p14="http://schemas.microsoft.com/office/powerpoint/2010/main" val="2624134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2" y="273630"/>
            <a:ext cx="8228160" cy="114492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Esperienza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del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nostro</a:t>
            </a:r>
            <a:r>
              <a:rPr lang="en-GB" sz="3400" dirty="0">
                <a:solidFill>
                  <a:srgbClr val="FFFF00"/>
                </a:solidFill>
                <a:latin typeface="Arial Bold" charset="0"/>
              </a:rPr>
              <a:t> </a:t>
            </a:r>
            <a:r>
              <a:rPr lang="en-GB" sz="3400" dirty="0" err="1">
                <a:solidFill>
                  <a:srgbClr val="FFFF00"/>
                </a:solidFill>
                <a:latin typeface="Arial Bold" charset="0"/>
              </a:rPr>
              <a:t>centro</a:t>
            </a:r>
            <a:endParaRPr lang="en-GB" sz="3400" dirty="0">
              <a:solidFill>
                <a:srgbClr val="FFFF00"/>
              </a:solidFill>
              <a:latin typeface="Arial Bold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2" y="1604328"/>
            <a:ext cx="8228160" cy="457536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300 </a:t>
            </a:r>
            <a:r>
              <a:rPr lang="en-GB" sz="2500" dirty="0" err="1"/>
              <a:t>pz</a:t>
            </a:r>
            <a:r>
              <a:rPr lang="en-GB" sz="2500" dirty="0"/>
              <a:t> </a:t>
            </a:r>
            <a:r>
              <a:rPr lang="en-GB" sz="2500" dirty="0" err="1"/>
              <a:t>valutati</a:t>
            </a:r>
            <a:r>
              <a:rPr lang="en-GB" sz="2500" dirty="0"/>
              <a:t> per </a:t>
            </a:r>
            <a:r>
              <a:rPr lang="en-GB" sz="2500" dirty="0" err="1"/>
              <a:t>nodulo</a:t>
            </a:r>
            <a:r>
              <a:rPr lang="en-GB" sz="2500" dirty="0"/>
              <a:t> </a:t>
            </a:r>
            <a:r>
              <a:rPr lang="en-GB" sz="2500" dirty="0" err="1"/>
              <a:t>polmonare</a:t>
            </a:r>
            <a:r>
              <a:rPr lang="en-GB" sz="2500" dirty="0"/>
              <a:t> </a:t>
            </a:r>
            <a:r>
              <a:rPr lang="en-GB" sz="2500" dirty="0" err="1"/>
              <a:t>singolo</a:t>
            </a:r>
            <a:endParaRPr lang="en-GB" sz="2500" dirty="0"/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210 </a:t>
            </a:r>
            <a:r>
              <a:rPr lang="en-GB" sz="2500" dirty="0" err="1"/>
              <a:t>pz</a:t>
            </a:r>
            <a:r>
              <a:rPr lang="en-GB" sz="2500" dirty="0"/>
              <a:t> con </a:t>
            </a:r>
            <a:r>
              <a:rPr lang="en-GB" sz="2500" dirty="0" err="1"/>
              <a:t>patologica</a:t>
            </a:r>
            <a:r>
              <a:rPr lang="en-GB" sz="2500" dirty="0"/>
              <a:t> </a:t>
            </a:r>
            <a:r>
              <a:rPr lang="en-GB" sz="2500" dirty="0" err="1"/>
              <a:t>fissazione</a:t>
            </a:r>
            <a:r>
              <a:rPr lang="en-GB" sz="2500" dirty="0"/>
              <a:t> </a:t>
            </a:r>
            <a:r>
              <a:rPr lang="en-GB" sz="2500" dirty="0" err="1"/>
              <a:t>di</a:t>
            </a:r>
            <a:r>
              <a:rPr lang="en-GB" sz="2500" dirty="0"/>
              <a:t> </a:t>
            </a:r>
            <a:r>
              <a:rPr lang="en-GB" sz="2500" baseline="33000" dirty="0"/>
              <a:t>18</a:t>
            </a:r>
            <a:r>
              <a:rPr lang="en-GB" sz="2500" dirty="0"/>
              <a:t>F-FDG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90 </a:t>
            </a:r>
            <a:r>
              <a:rPr lang="en-GB" sz="2500" dirty="0" err="1"/>
              <a:t>pz</a:t>
            </a:r>
            <a:r>
              <a:rPr lang="en-GB" sz="2500" dirty="0"/>
              <a:t> non </a:t>
            </a:r>
            <a:r>
              <a:rPr lang="en-GB" sz="2500" dirty="0" err="1"/>
              <a:t>captante</a:t>
            </a:r>
            <a:r>
              <a:rPr lang="en-GB" sz="2500" dirty="0"/>
              <a:t> </a:t>
            </a:r>
            <a:r>
              <a:rPr lang="en-GB" sz="2500" baseline="33000" dirty="0"/>
              <a:t>18</a:t>
            </a:r>
            <a:r>
              <a:rPr lang="en-GB" sz="2500" dirty="0"/>
              <a:t>F-FDG</a:t>
            </a:r>
          </a:p>
          <a:p>
            <a:pPr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dirty="0"/>
              <a:t>41/90 con follow-up o </a:t>
            </a:r>
            <a:r>
              <a:rPr lang="en-GB" sz="2500" dirty="0" err="1"/>
              <a:t>diagnosi</a:t>
            </a:r>
            <a:r>
              <a:rPr lang="en-GB" sz="2500" dirty="0"/>
              <a:t> </a:t>
            </a:r>
            <a:r>
              <a:rPr lang="en-GB" sz="2500" dirty="0" err="1"/>
              <a:t>istologica</a:t>
            </a:r>
            <a:endParaRPr lang="en-GB" sz="2500" dirty="0"/>
          </a:p>
          <a:p>
            <a:pPr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sz="2500" dirty="0"/>
          </a:p>
          <a:p>
            <a:pPr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2500" u="sng" dirty="0"/>
              <a:t>11 FALSI NEGATIVI </a:t>
            </a:r>
          </a:p>
          <a:p>
            <a:pPr lvl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1600" dirty="0" err="1"/>
              <a:t>dimensioni</a:t>
            </a:r>
            <a:r>
              <a:rPr lang="en-GB" sz="1600" dirty="0"/>
              <a:t> </a:t>
            </a:r>
            <a:r>
              <a:rPr lang="en-GB" sz="1600" dirty="0" err="1"/>
              <a:t>da</a:t>
            </a:r>
            <a:r>
              <a:rPr lang="en-GB" sz="1600" dirty="0"/>
              <a:t> 5 a 15 mm</a:t>
            </a:r>
          </a:p>
          <a:p>
            <a:pPr lvl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sz="1600" dirty="0" err="1"/>
              <a:t>istotipi</a:t>
            </a:r>
            <a:r>
              <a:rPr lang="en-GB" sz="1600" dirty="0"/>
              <a:t>: BAC, </a:t>
            </a:r>
            <a:r>
              <a:rPr lang="en-GB" sz="1600" dirty="0" err="1"/>
              <a:t>adenoca</a:t>
            </a:r>
            <a:r>
              <a:rPr lang="en-GB" sz="1600" dirty="0"/>
              <a:t>, </a:t>
            </a:r>
            <a:r>
              <a:rPr lang="en-GB" sz="1600" dirty="0" err="1"/>
              <a:t>adamantinoma</a:t>
            </a:r>
            <a:r>
              <a:rPr lang="en-GB" sz="1600" dirty="0"/>
              <a:t>, </a:t>
            </a:r>
            <a:r>
              <a:rPr lang="en-GB" sz="1600" dirty="0" err="1"/>
              <a:t>carcinoide</a:t>
            </a:r>
            <a:r>
              <a:rPr lang="en-GB" sz="1600" dirty="0"/>
              <a:t>, </a:t>
            </a:r>
            <a:r>
              <a:rPr lang="en-GB" sz="1600" dirty="0" err="1"/>
              <a:t>squamocellulare</a:t>
            </a:r>
            <a:endParaRPr lang="en-GB" sz="1600" dirty="0"/>
          </a:p>
          <a:p>
            <a:pPr algn="ctr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dirty="0">
                <a:solidFill>
                  <a:srgbClr val="FF0000"/>
                </a:solidFill>
              </a:rPr>
              <a:t>VPN 73%</a:t>
            </a:r>
          </a:p>
        </p:txBody>
      </p:sp>
    </p:spTree>
    <p:extLst>
      <p:ext uri="{BB962C8B-B14F-4D97-AF65-F5344CB8AC3E}">
        <p14:creationId xmlns:p14="http://schemas.microsoft.com/office/powerpoint/2010/main" val="449746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1362" y="1568325"/>
            <a:ext cx="4572000" cy="5380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b="1" dirty="0" smtClean="0">
                <a:solidFill>
                  <a:srgbClr val="FF3300"/>
                </a:solidFill>
              </a:rPr>
              <a:t>FALSI NEGATIVI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700" b="1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1) </a:t>
            </a:r>
            <a:r>
              <a:rPr lang="en-GB" sz="2400" dirty="0" err="1" smtClean="0">
                <a:solidFill>
                  <a:srgbClr val="FFFF00"/>
                </a:solidFill>
              </a:rPr>
              <a:t>Dimensioni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della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lesione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200" dirty="0" smtClean="0">
                <a:solidFill>
                  <a:srgbClr val="FFFFFF"/>
                </a:solidFill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	-</a:t>
            </a:r>
            <a:r>
              <a:rPr lang="en-GB" sz="2000" dirty="0" err="1" smtClean="0">
                <a:solidFill>
                  <a:srgbClr val="FFFFFF"/>
                </a:solidFill>
              </a:rPr>
              <a:t>risoluzione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spaziale</a:t>
            </a:r>
            <a:r>
              <a:rPr lang="en-GB" sz="2000" dirty="0" smtClean="0">
                <a:solidFill>
                  <a:srgbClr val="FFFFFF"/>
                </a:solidFill>
              </a:rPr>
              <a:t>: 	3-6 mm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000" dirty="0" smtClean="0">
                <a:solidFill>
                  <a:srgbClr val="FFFFFF"/>
                </a:solidFill>
              </a:rPr>
              <a:t>	-</a:t>
            </a:r>
            <a:r>
              <a:rPr lang="en-GB" sz="2000" dirty="0" err="1" smtClean="0">
                <a:solidFill>
                  <a:srgbClr val="FFFFFF"/>
                </a:solidFill>
              </a:rPr>
              <a:t>effetto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di</a:t>
            </a:r>
            <a:r>
              <a:rPr lang="en-GB" sz="2000" dirty="0" smtClean="0">
                <a:solidFill>
                  <a:srgbClr val="FFFFFF"/>
                </a:solidFill>
              </a:rPr>
              <a:t> volume </a:t>
            </a:r>
            <a:r>
              <a:rPr lang="en-GB" sz="2000" dirty="0" err="1" smtClean="0">
                <a:solidFill>
                  <a:srgbClr val="FFFFFF"/>
                </a:solidFill>
              </a:rPr>
              <a:t>parziale</a:t>
            </a:r>
            <a:r>
              <a:rPr lang="en-GB" sz="2000" dirty="0" smtClean="0">
                <a:solidFill>
                  <a:srgbClr val="FFFFFF"/>
                </a:solidFill>
              </a:rPr>
              <a:t> per 		</a:t>
            </a:r>
            <a:r>
              <a:rPr lang="en-GB" sz="2000" dirty="0" err="1" smtClean="0">
                <a:solidFill>
                  <a:srgbClr val="FFFFFF"/>
                </a:solidFill>
              </a:rPr>
              <a:t>lesioni</a:t>
            </a:r>
            <a:r>
              <a:rPr lang="en-GB" sz="2000" dirty="0" smtClean="0">
                <a:solidFill>
                  <a:srgbClr val="FFFFFF"/>
                </a:solidFill>
              </a:rPr>
              <a:t> &lt; </a:t>
            </a:r>
            <a:r>
              <a:rPr lang="en-GB" sz="2000" dirty="0" err="1" smtClean="0">
                <a:solidFill>
                  <a:srgbClr val="FFFFFF"/>
                </a:solidFill>
              </a:rPr>
              <a:t>potere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risoluzione</a:t>
            </a:r>
            <a:endParaRPr lang="en-GB" sz="2000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200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300" i="1" dirty="0" smtClean="0">
                <a:solidFill>
                  <a:srgbClr val="FFFFFF"/>
                </a:solidFill>
              </a:rPr>
              <a:t>									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i="1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i="1" dirty="0" smtClean="0">
                <a:solidFill>
                  <a:srgbClr val="FFFFFF"/>
                </a:solidFill>
              </a:rPr>
              <a:t>	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i="1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i="1" dirty="0" err="1" smtClean="0">
                <a:solidFill>
                  <a:srgbClr val="FFFFFF"/>
                </a:solidFill>
              </a:rPr>
              <a:t>G.Bastarrika</a:t>
            </a:r>
            <a:r>
              <a:rPr lang="en-GB" sz="1500" i="1" dirty="0" smtClean="0">
                <a:solidFill>
                  <a:srgbClr val="FFFFFF"/>
                </a:solidFill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</a:rPr>
              <a:t>Am.J</a:t>
            </a:r>
            <a:r>
              <a:rPr lang="en-GB" sz="1500" i="1" dirty="0" smtClean="0">
                <a:solidFill>
                  <a:srgbClr val="FFFFFF"/>
                </a:solidFill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</a:rPr>
              <a:t>Respir</a:t>
            </a:r>
            <a:r>
              <a:rPr lang="en-GB" sz="1500" i="1" dirty="0" smtClean="0">
                <a:solidFill>
                  <a:srgbClr val="FFFFFF"/>
                </a:solidFill>
              </a:rPr>
              <a:t> </a:t>
            </a:r>
            <a:r>
              <a:rPr lang="en-GB" sz="1500" i="1" dirty="0" err="1" smtClean="0">
                <a:solidFill>
                  <a:srgbClr val="FFFFFF"/>
                </a:solidFill>
              </a:rPr>
              <a:t>Critc</a:t>
            </a:r>
            <a:r>
              <a:rPr lang="en-GB" sz="1500" i="1" dirty="0" smtClean="0">
                <a:solidFill>
                  <a:srgbClr val="FFFFFF"/>
                </a:solidFill>
              </a:rPr>
              <a:t> Care Med 2005; 	171:1378-83</a:t>
            </a: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1500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	</a:t>
            </a:r>
            <a:r>
              <a:rPr lang="en-GB" sz="2000" dirty="0" smtClean="0">
                <a:solidFill>
                  <a:srgbClr val="FFFFFF"/>
                </a:solidFill>
              </a:rPr>
              <a:t>-</a:t>
            </a:r>
            <a:r>
              <a:rPr lang="en-GB" sz="2000" dirty="0" err="1" smtClean="0">
                <a:solidFill>
                  <a:srgbClr val="FFFFFF"/>
                </a:solidFill>
              </a:rPr>
              <a:t>artefatti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da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movimento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respiratorio</a:t>
            </a:r>
            <a:endParaRPr lang="en-GB" sz="2000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000" dirty="0" smtClean="0">
              <a:solidFill>
                <a:srgbClr val="FFFFFF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95522" y="198741"/>
            <a:ext cx="573552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0816" rIns="81631" bIns="40816"/>
          <a:lstStyle/>
          <a:p>
            <a:pPr algn="ctr" defTabSz="407484" hangingPunct="0">
              <a:lnSpc>
                <a:spcPct val="87000"/>
              </a:lnSpc>
              <a:buClr>
                <a:srgbClr val="FFFFFF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900" dirty="0" smtClean="0">
                <a:solidFill>
                  <a:srgbClr val="FFFF00"/>
                </a:solidFill>
              </a:rPr>
              <a:t>VALUTAZIONE METABOLICA DEL NPS</a:t>
            </a:r>
          </a:p>
        </p:txBody>
      </p:sp>
      <p:graphicFrame>
        <p:nvGraphicFramePr>
          <p:cNvPr id="7221" name="Group 53"/>
          <p:cNvGraphicFramePr>
            <a:graphicFrameLocks noGrp="1"/>
          </p:cNvGraphicFramePr>
          <p:nvPr>
            <p:ph/>
          </p:nvPr>
        </p:nvGraphicFramePr>
        <p:xfrm>
          <a:off x="4440960" y="3689669"/>
          <a:ext cx="3709440" cy="1307658"/>
        </p:xfrm>
        <a:graphic>
          <a:graphicData uri="http://schemas.openxmlformats.org/drawingml/2006/table">
            <a:tbl>
              <a:tblPr/>
              <a:tblGrid>
                <a:gridCol w="1854720"/>
                <a:gridCol w="1854720"/>
              </a:tblGrid>
              <a:tr h="430606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Dimensioni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Percentuale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84"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&gt; 10 mm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95%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68">
                <a:tc>
                  <a:txBody>
                    <a:bodyPr/>
                    <a:lstStyle/>
                    <a:p>
                      <a:pPr marL="104775" marR="0" lvl="0" indent="-104775" algn="ctr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5-8 mm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69%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95840" y="3233141"/>
            <a:ext cx="1632960" cy="2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b="1" dirty="0" smtClean="0">
                <a:solidFill>
                  <a:srgbClr val="FF0000"/>
                </a:solidFill>
              </a:rPr>
              <a:t>SUV </a:t>
            </a:r>
            <a:r>
              <a:rPr lang="it-IT" b="1" dirty="0" err="1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7.2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260641" y="6368350"/>
            <a:ext cx="1764000" cy="2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36" tIns="41469" rIns="82936" bIns="41469">
            <a:spAutoFit/>
          </a:bodyPr>
          <a:lstStyle/>
          <a:p>
            <a:pPr defTabSz="407484" hangingPunct="0">
              <a:lnSpc>
                <a:spcPct val="58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b="1" dirty="0" smtClean="0">
                <a:solidFill>
                  <a:srgbClr val="FF0000"/>
                </a:solidFill>
              </a:rPr>
              <a:t>SUV </a:t>
            </a:r>
            <a:r>
              <a:rPr lang="it-IT" b="1" dirty="0" err="1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 0.65</a:t>
            </a:r>
          </a:p>
        </p:txBody>
      </p:sp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41" y="3560055"/>
            <a:ext cx="3526560" cy="2655639"/>
          </a:xfrm>
          <a:prstGeom prst="rect">
            <a:avLst/>
          </a:prstGeom>
          <a:noFill/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840" y="241947"/>
            <a:ext cx="3330720" cy="286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621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922" y="2383452"/>
            <a:ext cx="3032640" cy="4247005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800" y="105132"/>
            <a:ext cx="7935840" cy="2434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just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2) </a:t>
            </a:r>
            <a:r>
              <a:rPr lang="en-GB" sz="2400" dirty="0" err="1" smtClean="0">
                <a:solidFill>
                  <a:srgbClr val="FFFF00"/>
                </a:solidFill>
              </a:rPr>
              <a:t>Tipo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</a:rPr>
              <a:t>istologico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	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	NSCLC								NET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Ca a cellule </a:t>
            </a:r>
            <a:r>
              <a:rPr lang="en-GB" dirty="0" err="1" smtClean="0">
                <a:solidFill>
                  <a:srgbClr val="FFFFFF"/>
                </a:solidFill>
              </a:rPr>
              <a:t>larghe</a:t>
            </a:r>
            <a:r>
              <a:rPr lang="en-GB" dirty="0" smtClean="0">
                <a:solidFill>
                  <a:srgbClr val="FFFFFF"/>
                </a:solidFill>
              </a:rPr>
              <a:t>					SCLC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Ca </a:t>
            </a:r>
            <a:r>
              <a:rPr lang="en-GB" dirty="0" err="1" smtClean="0">
                <a:solidFill>
                  <a:srgbClr val="FFFFFF"/>
                </a:solidFill>
              </a:rPr>
              <a:t>squamocellulare</a:t>
            </a:r>
            <a:r>
              <a:rPr lang="en-GB" dirty="0" smtClean="0">
                <a:solidFill>
                  <a:srgbClr val="FFFFFF"/>
                </a:solidFill>
              </a:rPr>
              <a:t>				LCNEC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err="1" smtClean="0">
                <a:solidFill>
                  <a:srgbClr val="FFFFFF"/>
                </a:solidFill>
              </a:rPr>
              <a:t>Adenoca</a:t>
            </a:r>
            <a:r>
              <a:rPr lang="en-GB" dirty="0" smtClean="0">
                <a:solidFill>
                  <a:srgbClr val="FFFFFF"/>
                </a:solidFill>
              </a:rPr>
              <a:t>							</a:t>
            </a:r>
            <a:r>
              <a:rPr lang="en-GB" dirty="0" err="1" smtClean="0">
                <a:solidFill>
                  <a:srgbClr val="FFFFFF"/>
                </a:solidFill>
              </a:rPr>
              <a:t>carcinoide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atipico</a:t>
            </a:r>
            <a:endParaRPr lang="en-GB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Ca </a:t>
            </a:r>
            <a:r>
              <a:rPr lang="en-GB" dirty="0" err="1" smtClean="0">
                <a:solidFill>
                  <a:srgbClr val="FFFFFF"/>
                </a:solidFill>
              </a:rPr>
              <a:t>bronchioloalveolare</a:t>
            </a:r>
            <a:r>
              <a:rPr lang="en-GB" dirty="0" smtClean="0">
                <a:solidFill>
                  <a:srgbClr val="FFFFFF"/>
                </a:solidFill>
              </a:rPr>
              <a:t>				</a:t>
            </a:r>
            <a:r>
              <a:rPr lang="en-GB" dirty="0" err="1" smtClean="0">
                <a:solidFill>
                  <a:srgbClr val="FFFFFF"/>
                </a:solidFill>
              </a:rPr>
              <a:t>carcinoide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tipico</a:t>
            </a:r>
            <a:endParaRPr lang="en-GB" dirty="0" smtClean="0">
              <a:solidFill>
                <a:srgbClr val="FFFFFF"/>
              </a:solidFill>
            </a:endParaRP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  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1500" dirty="0" smtClean="0">
                <a:solidFill>
                  <a:srgbClr val="3333CC"/>
                </a:solidFill>
              </a:rPr>
              <a:t>  					     </a:t>
            </a:r>
            <a:r>
              <a:rPr lang="en-GB" sz="1500" b="1" dirty="0" smtClean="0">
                <a:solidFill>
                  <a:srgbClr val="FF0000"/>
                </a:solidFill>
              </a:rPr>
              <a:t>FDG uptake</a:t>
            </a:r>
          </a:p>
          <a:p>
            <a:pPr defTabSz="407484" hangingPunct="0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3) </a:t>
            </a:r>
            <a:r>
              <a:rPr lang="en-GB" sz="2400" dirty="0" err="1" smtClean="0">
                <a:solidFill>
                  <a:srgbClr val="FFFF00"/>
                </a:solidFill>
              </a:rPr>
              <a:t>Glicemia</a:t>
            </a:r>
            <a:r>
              <a:rPr lang="en-GB" sz="2400" dirty="0" smtClean="0">
                <a:solidFill>
                  <a:srgbClr val="FFFFFF"/>
                </a:solidFill>
              </a:rPr>
              <a:t> &gt; 150 mg/</a:t>
            </a:r>
            <a:r>
              <a:rPr lang="en-GB" sz="2400" dirty="0" err="1" smtClean="0">
                <a:solidFill>
                  <a:srgbClr val="FFFFFF"/>
                </a:solidFill>
              </a:rPr>
              <a:t>dL</a:t>
            </a:r>
            <a:endParaRPr lang="en-GB" sz="2400" dirty="0" smtClean="0">
              <a:solidFill>
                <a:srgbClr val="FFFFFF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 rot="16200000">
            <a:off x="2321930" y="720845"/>
            <a:ext cx="1365263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B7EAFF"/>
              </a:gs>
              <a:gs pos="50000">
                <a:srgbClr val="455860"/>
              </a:gs>
              <a:gs pos="100000">
                <a:srgbClr val="B7EAFF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720" y="2449699"/>
            <a:ext cx="3127680" cy="4277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368349"/>
            <a:ext cx="411552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AMARTOCONDROMA (SUV max 0.9)</a:t>
            </a:r>
            <a:endParaRPr lang="en-GB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90560" y="6303544"/>
            <a:ext cx="254736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Ex BAC (SUV max 1.3)</a:t>
            </a:r>
            <a:r>
              <a:rPr lang="ar-SA" dirty="0" smtClean="0">
                <a:solidFill>
                  <a:srgbClr val="FF0000"/>
                </a:solidFill>
              </a:rPr>
              <a:t>‏</a:t>
            </a:r>
            <a:endParaRPr lang="en-GB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6794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1682" y="4147637"/>
            <a:ext cx="5159520" cy="31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45120" y="750320"/>
            <a:ext cx="4703040" cy="2547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b="1" dirty="0" smtClean="0">
                <a:solidFill>
                  <a:srgbClr val="FF3300"/>
                </a:solidFill>
              </a:rPr>
              <a:t>FALSI POSITIVI</a:t>
            </a:r>
          </a:p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endParaRPr lang="en-GB" sz="2400" b="1" dirty="0" smtClean="0">
              <a:solidFill>
                <a:srgbClr val="FF3300"/>
              </a:solidFill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</a:rPr>
              <a:t>processi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flogistici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acuti</a:t>
            </a:r>
            <a:r>
              <a:rPr lang="en-GB" sz="2400" dirty="0" smtClean="0">
                <a:solidFill>
                  <a:srgbClr val="FFFFFF"/>
                </a:solidFill>
              </a:rPr>
              <a:t> e 		</a:t>
            </a:r>
            <a:r>
              <a:rPr lang="en-GB" sz="2400" dirty="0" err="1" smtClean="0">
                <a:solidFill>
                  <a:srgbClr val="FFFFFF"/>
                </a:solidFill>
              </a:rPr>
              <a:t>granulomatosi</a:t>
            </a:r>
            <a:endParaRPr lang="en-GB" sz="2400" dirty="0" smtClean="0">
              <a:solidFill>
                <a:srgbClr val="FFFFFF"/>
              </a:solidFill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</a:rPr>
              <a:t>ascessi</a:t>
            </a:r>
            <a:endParaRPr lang="en-GB" sz="2400" dirty="0" smtClean="0">
              <a:solidFill>
                <a:srgbClr val="FFFFFF"/>
              </a:solidFill>
            </a:endParaRP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</a:rPr>
              <a:t>esiti</a:t>
            </a:r>
            <a:r>
              <a:rPr lang="en-GB" sz="2400" dirty="0" smtClean="0">
                <a:solidFill>
                  <a:srgbClr val="FFFFFF"/>
                </a:solidFill>
              </a:rPr>
              <a:t> post-</a:t>
            </a:r>
            <a:r>
              <a:rPr lang="en-GB" sz="2400" dirty="0" err="1" smtClean="0">
                <a:solidFill>
                  <a:srgbClr val="FFFFFF"/>
                </a:solidFill>
              </a:rPr>
              <a:t>chirurgici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</a:p>
          <a:p>
            <a:pPr marL="381566" lvl="1" indent="-191503" defTabSz="40748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sz="2400" dirty="0" smtClean="0">
                <a:solidFill>
                  <a:srgbClr val="FFFFFF"/>
                </a:solidFill>
              </a:rPr>
              <a:t>- </a:t>
            </a:r>
            <a:r>
              <a:rPr lang="en-GB" sz="2400" dirty="0" err="1" smtClean="0">
                <a:solidFill>
                  <a:srgbClr val="FFFFFF"/>
                </a:solidFill>
              </a:rPr>
              <a:t>esiti</a:t>
            </a:r>
            <a:r>
              <a:rPr lang="en-GB" sz="2400" dirty="0" smtClean="0">
                <a:solidFill>
                  <a:srgbClr val="FFFFFF"/>
                </a:solidFill>
              </a:rPr>
              <a:t> post-</a:t>
            </a:r>
            <a:r>
              <a:rPr lang="en-GB" sz="2400" dirty="0" err="1" smtClean="0">
                <a:solidFill>
                  <a:srgbClr val="FFFFFF"/>
                </a:solidFill>
              </a:rPr>
              <a:t>radioterapici</a:t>
            </a:r>
            <a:endParaRPr lang="en-GB" sz="2400" dirty="0" smtClean="0">
              <a:solidFill>
                <a:srgbClr val="FFFFFF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55360" y="6368349"/>
            <a:ext cx="359280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POLMONITE DEL LOBO MEDIO</a:t>
            </a:r>
            <a:endParaRPr lang="en-GB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42" y="162738"/>
            <a:ext cx="3310560" cy="4900834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5842" y="5322800"/>
            <a:ext cx="3592800" cy="29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42448" rIns="81631" bIns="42448">
            <a:spAutoFit/>
          </a:bodyPr>
          <a:lstStyle/>
          <a:p>
            <a:pPr defTabSz="407484" hangingPunct="0">
              <a:lnSpc>
                <a:spcPct val="76000"/>
              </a:lnSpc>
              <a:spcBef>
                <a:spcPts val="1020"/>
              </a:spcBef>
              <a:buClr>
                <a:srgbClr val="000000"/>
              </a:buClr>
              <a:buSzPct val="45000"/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dirty="0" smtClean="0">
                <a:solidFill>
                  <a:srgbClr val="FF0000"/>
                </a:solidFill>
              </a:rPr>
              <a:t>ESITI POSTATTINICI</a:t>
            </a:r>
            <a:endParaRPr lang="en-GB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20" y="3820722"/>
            <a:ext cx="2818080" cy="2422334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6560" y="3820723"/>
            <a:ext cx="2793600" cy="2410813"/>
          </a:xfrm>
          <a:prstGeom prst="rect">
            <a:avLst/>
          </a:prstGeom>
          <a:noFill/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526561" y="3820723"/>
            <a:ext cx="5617440" cy="241657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defTabSz="407484" hangingPunct="0">
              <a:lnSpc>
                <a:spcPct val="58000"/>
              </a:lnSpc>
              <a:buClr>
                <a:srgbClr val="000000"/>
              </a:buClr>
              <a:buSzPct val="45000"/>
            </a:pPr>
            <a:endParaRPr lang="it-IT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05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Presentazione su schermo (4:3)</PresentationFormat>
  <Paragraphs>158</Paragraphs>
  <Slides>16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Il nodulo polmonare: valutazione PET/TC</vt:lpstr>
      <vt:lpstr>PET/TC nel nodulo singolo polmonare</vt:lpstr>
      <vt:lpstr>Indicazioni nelle patologie polmonari</vt:lpstr>
      <vt:lpstr>LINEE GUIDA REGIONE LOMBARDIA</vt:lpstr>
      <vt:lpstr>Esperienza del nostro centro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PET/TC nel nodulo singolo polmonare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2013-10-29T10:41:14Z</dcterms:created>
  <dcterms:modified xsi:type="dcterms:W3CDTF">2013-10-29T10:41:52Z</dcterms:modified>
</cp:coreProperties>
</file>