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5"/>
  </p:notesMasterIdLst>
  <p:sldIdLst>
    <p:sldId id="256" r:id="rId4"/>
    <p:sldId id="388" r:id="rId5"/>
    <p:sldId id="402" r:id="rId6"/>
    <p:sldId id="403" r:id="rId7"/>
    <p:sldId id="404" r:id="rId8"/>
    <p:sldId id="405" r:id="rId9"/>
    <p:sldId id="409" r:id="rId10"/>
    <p:sldId id="411" r:id="rId11"/>
    <p:sldId id="412" r:id="rId12"/>
    <p:sldId id="413" r:id="rId13"/>
    <p:sldId id="421" r:id="rId14"/>
    <p:sldId id="419" r:id="rId15"/>
    <p:sldId id="424" r:id="rId16"/>
    <p:sldId id="425" r:id="rId17"/>
    <p:sldId id="422" r:id="rId18"/>
    <p:sldId id="428" r:id="rId19"/>
    <p:sldId id="429" r:id="rId20"/>
    <p:sldId id="430" r:id="rId21"/>
    <p:sldId id="423" r:id="rId22"/>
    <p:sldId id="426" r:id="rId23"/>
    <p:sldId id="427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3333CC"/>
    <a:srgbClr val="0000FF"/>
    <a:srgbClr val="3B358B"/>
    <a:srgbClr val="6600FF"/>
    <a:srgbClr val="008000"/>
    <a:srgbClr val="006600"/>
    <a:srgbClr val="E4EC7A"/>
    <a:srgbClr val="FFCC66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3" autoAdjust="0"/>
    <p:restoredTop sz="96456" autoAdjust="0"/>
  </p:normalViewPr>
  <p:slideViewPr>
    <p:cSldViewPr>
      <p:cViewPr varScale="1">
        <p:scale>
          <a:sx n="64" d="100"/>
          <a:sy n="64" d="100"/>
        </p:scale>
        <p:origin x="-6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8" y="338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38536-A6C5-4DD3-B0CE-F615B3426704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9E027-2D44-434D-ABA5-47C0B5C3E7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738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C28CE-9296-4F4A-BED3-E6F1A097461D}" type="slidenum">
              <a:rPr lang="it-IT">
                <a:solidFill>
                  <a:prstClr val="black"/>
                </a:solidFill>
              </a:rPr>
              <a:pPr/>
              <a:t>1</a:t>
            </a:fld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9E027-2D44-434D-ABA5-47C0B5C3E7A3}" type="slidenum">
              <a:rPr lang="it-IT" smtClean="0">
                <a:solidFill>
                  <a:prstClr val="black"/>
                </a:solidFill>
              </a:rPr>
              <a:pPr/>
              <a:t>2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709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un </a:t>
            </a:r>
            <a:r>
              <a:rPr lang="it-IT" dirty="0" err="1" smtClean="0"/>
              <a:t>setting</a:t>
            </a:r>
            <a:r>
              <a:rPr lang="it-IT" baseline="0" dirty="0" smtClean="0"/>
              <a:t> privilegiato come la mg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53661-A20A-492E-AD0D-841F89FB0E27}" type="slidenum">
              <a:rPr lang="it-IT" smtClean="0">
                <a:solidFill>
                  <a:prstClr val="black"/>
                </a:solidFill>
              </a:rPr>
              <a:pPr/>
              <a:t>18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40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754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47634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681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08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200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9179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83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dirty="0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46026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71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3132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183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665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5078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4092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3984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6248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4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2718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3218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7019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70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21/11/2015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411CAC-72E8-43F2-8337-15BC2662DD9E}" type="datetimeFigureOut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21/11/2015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11DA971-9064-4829-A23C-BD450B80BEA9}" type="slidenum">
              <a:rPr lang="it-IT" smtClean="0">
                <a:solidFill>
                  <a:srgbClr val="94B6D2">
                    <a:shade val="75000"/>
                  </a:srgbClr>
                </a:solidFill>
              </a:rPr>
              <a:pPr/>
              <a:t>‹N›</a:t>
            </a:fld>
            <a:endParaRPr lang="it-IT" dirty="0">
              <a:solidFill>
                <a:srgbClr val="94B6D2">
                  <a:shade val="75000"/>
                </a:srgbClr>
              </a:solidFill>
            </a:endParaRPr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46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160ED-0458-4A81-AB79-1B2195322B93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21/11/2015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8AE8E-E46A-4098-9DCD-DF0FD6E7778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167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0" y="1340768"/>
            <a:ext cx="9144000" cy="56784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it-IT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Il punto di vista del</a:t>
            </a:r>
          </a:p>
          <a:p>
            <a:pPr algn="ctr">
              <a:spcBef>
                <a:spcPts val="600"/>
              </a:spcBef>
            </a:pPr>
            <a:r>
              <a:rPr lang="it-IT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r>
              <a:rPr lang="it-IT" sz="4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Medico di </a:t>
            </a:r>
            <a:r>
              <a:rPr lang="it-IT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Medicina Generale</a:t>
            </a:r>
            <a:endParaRPr lang="it-IT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  <a:p>
            <a:pPr algn="ctr">
              <a:spcBef>
                <a:spcPts val="600"/>
              </a:spcBef>
            </a:pPr>
            <a:r>
              <a:rPr lang="it-IT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nella gestione del paziente </a:t>
            </a:r>
          </a:p>
          <a:p>
            <a:pPr algn="ctr">
              <a:spcBef>
                <a:spcPts val="600"/>
              </a:spcBef>
            </a:pPr>
            <a:r>
              <a:rPr lang="it-IT" sz="4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c</a:t>
            </a:r>
            <a:r>
              <a:rPr lang="it-IT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on malattia </a:t>
            </a:r>
            <a:r>
              <a:rPr lang="it-IT" sz="4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epatica </a:t>
            </a:r>
            <a:r>
              <a:rPr lang="it-IT" sz="9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endParaRPr lang="it-IT" sz="7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  <a:p>
            <a:pPr algn="ctr">
              <a:spcBef>
                <a:spcPts val="600"/>
              </a:spcBef>
            </a:pPr>
            <a:endParaRPr lang="it-IT" sz="7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  <a:p>
            <a:pPr algn="ctr">
              <a:spcBef>
                <a:spcPts val="600"/>
              </a:spcBef>
            </a:pPr>
            <a:endParaRPr lang="it-IT" sz="7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  <a:p>
            <a:pPr algn="ctr">
              <a:spcBef>
                <a:spcPts val="600"/>
              </a:spcBef>
            </a:pPr>
            <a:r>
              <a:rPr lang="it-IT" sz="7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endParaRPr lang="it-IT" sz="32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  <a:p>
            <a:r>
              <a:rPr lang="it-IT" sz="3200" b="1" i="1" dirty="0" smtClean="0">
                <a:solidFill>
                  <a:srgbClr val="7030A0"/>
                </a:solidFill>
                <a:latin typeface="+mj-lt"/>
              </a:rPr>
              <a:t>Dr. Pelizzari Pier Carlo</a:t>
            </a:r>
            <a:endParaRPr lang="it-IT" sz="2400" b="1" i="1" dirty="0">
              <a:solidFill>
                <a:srgbClr val="CC0000"/>
              </a:solidFill>
              <a:latin typeface="+mj-lt"/>
            </a:endParaRPr>
          </a:p>
          <a:p>
            <a:r>
              <a:rPr lang="it-IT" sz="2400" b="1" i="1" dirty="0" smtClean="0">
                <a:solidFill>
                  <a:srgbClr val="7030A0"/>
                </a:solidFill>
                <a:latin typeface="+mj-lt"/>
              </a:rPr>
              <a:t>Medico di Medicina Generale</a:t>
            </a:r>
          </a:p>
          <a:p>
            <a:r>
              <a:rPr lang="it-IT" sz="2400" b="1" i="1" dirty="0" smtClean="0">
                <a:solidFill>
                  <a:srgbClr val="7030A0"/>
                </a:solidFill>
                <a:latin typeface="+mj-lt"/>
              </a:rPr>
              <a:t>Referente del Polo </a:t>
            </a:r>
            <a:r>
              <a:rPr lang="it-IT" sz="2400" b="1" i="1" dirty="0">
                <a:solidFill>
                  <a:srgbClr val="7030A0"/>
                </a:solidFill>
                <a:latin typeface="+mj-lt"/>
              </a:rPr>
              <a:t>di Brescia </a:t>
            </a:r>
            <a:r>
              <a:rPr lang="it-IT" sz="2400" b="1" i="1" dirty="0" smtClean="0">
                <a:solidFill>
                  <a:srgbClr val="7030A0"/>
                </a:solidFill>
                <a:latin typeface="+mj-lt"/>
              </a:rPr>
              <a:t> </a:t>
            </a:r>
          </a:p>
          <a:p>
            <a:r>
              <a:rPr lang="it-IT" sz="2400" b="1" i="1" dirty="0">
                <a:solidFill>
                  <a:srgbClr val="7030A0"/>
                </a:solidFill>
                <a:latin typeface="+mj-lt"/>
              </a:rPr>
              <a:t>d</a:t>
            </a:r>
            <a:r>
              <a:rPr lang="it-IT" sz="2400" b="1" i="1" dirty="0" smtClean="0">
                <a:solidFill>
                  <a:srgbClr val="7030A0"/>
                </a:solidFill>
                <a:latin typeface="+mj-lt"/>
              </a:rPr>
              <a:t>el “Corso  Triennale di Formazione  Specifica in Medicina Generale “</a:t>
            </a:r>
            <a:endParaRPr lang="it-IT" sz="2400" b="1" i="1" dirty="0" smtClean="0">
              <a:solidFill>
                <a:prstClr val="black"/>
              </a:solidFill>
              <a:latin typeface="+mj-lt"/>
            </a:endParaRPr>
          </a:p>
          <a:p>
            <a:r>
              <a:rPr lang="it-IT" sz="2400" b="1" i="1" dirty="0" smtClean="0">
                <a:solidFill>
                  <a:srgbClr val="7030A0"/>
                </a:solidFill>
                <a:latin typeface="+mj-lt"/>
              </a:rPr>
              <a:t>  </a:t>
            </a:r>
            <a:endParaRPr lang="it-IT" b="1" i="1" dirty="0" smtClean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title"/>
          </p:nvPr>
        </p:nvSpPr>
        <p:spPr>
          <a:xfrm>
            <a:off x="323528" y="404664"/>
            <a:ext cx="8686800" cy="1675656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2133600" y="6237312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Brescia </a:t>
            </a:r>
            <a:r>
              <a:rPr lang="it-IT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21 Novembre 2015</a:t>
            </a:r>
            <a:endParaRPr lang="it-IT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09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139876"/>
              </p:ext>
            </p:extLst>
          </p:nvPr>
        </p:nvGraphicFramePr>
        <p:xfrm>
          <a:off x="7236297" y="116632"/>
          <a:ext cx="1728191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Fotografia Photo Editor" r:id="rId4" imgW="2095793" imgH="2104762" progId="">
                  <p:embed/>
                </p:oleObj>
              </mc:Choice>
              <mc:Fallback>
                <p:oleObj name="Fotografia Photo Editor" r:id="rId4" imgW="2095793" imgH="210476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7" y="116632"/>
                        <a:ext cx="1728191" cy="1656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160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40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prevenzione della </a:t>
            </a:r>
            <a:r>
              <a:rPr lang="it-IT" sz="4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infettività</a:t>
            </a:r>
            <a:endParaRPr lang="it-IT" sz="4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dirty="0">
                <a:solidFill>
                  <a:srgbClr val="0000FF"/>
                </a:solidFill>
                <a:latin typeface="Calibri"/>
              </a:rPr>
              <a:t>Educare alla gestione del rischio infettivo</a:t>
            </a:r>
          </a:p>
          <a:p>
            <a:pPr lvl="0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dirty="0" smtClean="0">
                <a:solidFill>
                  <a:srgbClr val="0000FF"/>
                </a:solidFill>
                <a:latin typeface="Calibri"/>
              </a:rPr>
              <a:t>Uso </a:t>
            </a:r>
            <a:r>
              <a:rPr lang="it-IT" dirty="0">
                <a:solidFill>
                  <a:srgbClr val="0000FF"/>
                </a:solidFill>
                <a:latin typeface="Calibri"/>
              </a:rPr>
              <a:t>di oggetti potenzialmente infetti: forbicine, rasoi o altri oggetti personali da taglio</a:t>
            </a:r>
          </a:p>
          <a:p>
            <a:pPr lvl="0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dirty="0">
                <a:solidFill>
                  <a:srgbClr val="0000FF"/>
                </a:solidFill>
                <a:latin typeface="Calibri"/>
              </a:rPr>
              <a:t>Tatuaggi o piercing in ambienti non controllati</a:t>
            </a:r>
          </a:p>
          <a:p>
            <a:pPr lvl="0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dirty="0">
                <a:solidFill>
                  <a:srgbClr val="0000FF"/>
                </a:solidFill>
                <a:latin typeface="Calibri"/>
              </a:rPr>
              <a:t>Rapporti sessuali non protetti con partner multipli o potenzialmente ad elevato rischio </a:t>
            </a:r>
            <a:r>
              <a:rPr lang="it-IT" dirty="0" smtClean="0">
                <a:solidFill>
                  <a:srgbClr val="0000FF"/>
                </a:solidFill>
                <a:latin typeface="Calibri"/>
              </a:rPr>
              <a:t>infettivo</a:t>
            </a:r>
          </a:p>
          <a:p>
            <a:pPr lvl="0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it-IT" dirty="0">
              <a:solidFill>
                <a:srgbClr val="0000FF"/>
              </a:solidFill>
              <a:latin typeface="Calibri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522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0593" y="116632"/>
            <a:ext cx="8871007" cy="864096"/>
          </a:xfrm>
        </p:spPr>
        <p:txBody>
          <a:bodyPr>
            <a:normAutofit fontScale="90000"/>
          </a:bodyPr>
          <a:lstStyle/>
          <a:p>
            <a:pPr marL="742950" lvl="0" indent="-742950" algn="ctr">
              <a:spcBef>
                <a:spcPct val="20000"/>
              </a:spcBef>
            </a:pPr>
            <a:r>
              <a:rPr lang="it-IT" sz="4000" b="1" i="1" cap="none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>3 Fare </a:t>
            </a:r>
            <a:r>
              <a:rPr lang="it-IT" sz="4000" b="1" i="1" cap="none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>primo inquadramento virologico</a:t>
            </a:r>
          </a:p>
        </p:txBody>
      </p:sp>
      <p:sp>
        <p:nvSpPr>
          <p:cNvPr id="4" name="Segnaposto contenuto 2"/>
          <p:cNvSpPr>
            <a:spLocks noGrp="1"/>
          </p:cNvSpPr>
          <p:nvPr/>
        </p:nvSpPr>
        <p:spPr bwMode="auto">
          <a:xfrm rot="21600000">
            <a:off x="12303" y="1143336"/>
            <a:ext cx="9144001" cy="483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3000" b="1" dirty="0" smtClean="0">
              <a:solidFill>
                <a:srgbClr val="0070C0"/>
              </a:solidFill>
              <a:latin typeface="Calibri"/>
            </a:endParaRPr>
          </a:p>
          <a:p>
            <a:endParaRPr lang="it-IT" sz="3000" b="1" dirty="0">
              <a:solidFill>
                <a:srgbClr val="0070C0"/>
              </a:solidFill>
              <a:latin typeface="Calibri"/>
            </a:endParaRPr>
          </a:p>
          <a:p>
            <a:endParaRPr lang="it-IT" sz="3000" b="1" dirty="0" smtClean="0">
              <a:solidFill>
                <a:srgbClr val="0070C0"/>
              </a:solidFill>
              <a:latin typeface="Calibri"/>
            </a:endParaRPr>
          </a:p>
          <a:p>
            <a:endParaRPr lang="it-IT" sz="3000" b="1" dirty="0" smtClean="0">
              <a:solidFill>
                <a:srgbClr val="0070C0"/>
              </a:solidFill>
              <a:latin typeface="Calibri"/>
            </a:endParaRPr>
          </a:p>
          <a:p>
            <a:pPr marL="0" indent="0">
              <a:buNone/>
            </a:pPr>
            <a:r>
              <a:rPr lang="it-IT" sz="3000" b="1" dirty="0" smtClean="0">
                <a:solidFill>
                  <a:srgbClr val="0070C0"/>
                </a:solidFill>
                <a:latin typeface="Calibri"/>
              </a:rPr>
              <a:t>Prima indagine per lo screening è  </a:t>
            </a:r>
            <a:r>
              <a:rPr lang="it-IT" sz="3000" b="1" dirty="0" smtClean="0">
                <a:solidFill>
                  <a:srgbClr val="3B358B"/>
                </a:solidFill>
                <a:latin typeface="Calibri"/>
              </a:rPr>
              <a:t>HCV- Ab, </a:t>
            </a:r>
          </a:p>
          <a:p>
            <a:pPr marL="358775" indent="0">
              <a:buNone/>
            </a:pPr>
            <a:r>
              <a:rPr lang="it-IT" sz="3000" b="1" dirty="0" smtClean="0">
                <a:solidFill>
                  <a:srgbClr val="0070C0"/>
                </a:solidFill>
                <a:latin typeface="Calibri"/>
              </a:rPr>
              <a:t>Se è positivo</a:t>
            </a:r>
          </a:p>
          <a:p>
            <a:pPr marL="531813" lvl="1" indent="358775"/>
            <a:r>
              <a:rPr lang="it-IT" sz="2600" b="1" dirty="0" smtClean="0">
                <a:solidFill>
                  <a:srgbClr val="0070C0"/>
                </a:solidFill>
                <a:latin typeface="Calibri"/>
              </a:rPr>
              <a:t>HCV </a:t>
            </a:r>
            <a:r>
              <a:rPr lang="it-IT" sz="2600" b="1" dirty="0" err="1" smtClean="0">
                <a:solidFill>
                  <a:srgbClr val="0070C0"/>
                </a:solidFill>
                <a:latin typeface="Calibri"/>
              </a:rPr>
              <a:t>rna</a:t>
            </a:r>
            <a:endParaRPr lang="it-IT" sz="2600" b="1" dirty="0">
              <a:solidFill>
                <a:srgbClr val="0070C0"/>
              </a:solidFill>
              <a:latin typeface="Calibri"/>
            </a:endParaRPr>
          </a:p>
          <a:p>
            <a:pPr marL="2778125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 b="1" dirty="0">
                <a:solidFill>
                  <a:srgbClr val="0070C0"/>
                </a:solidFill>
                <a:latin typeface="Calibri"/>
              </a:rPr>
              <a:t>Se è positivo</a:t>
            </a:r>
          </a:p>
          <a:p>
            <a:pPr marL="2778125" lvl="1" indent="450850"/>
            <a:r>
              <a:rPr lang="it-IT" sz="2600" b="1" dirty="0" smtClean="0">
                <a:solidFill>
                  <a:srgbClr val="0070C0"/>
                </a:solidFill>
                <a:latin typeface="Calibri"/>
              </a:rPr>
              <a:t>Tipizzazione </a:t>
            </a:r>
            <a:endParaRPr lang="it-IT" sz="2600" b="1" dirty="0">
              <a:solidFill>
                <a:srgbClr val="0070C0"/>
              </a:solidFill>
              <a:latin typeface="Calibri"/>
            </a:endParaRPr>
          </a:p>
          <a:p>
            <a:endParaRPr lang="it-IT" sz="3000" b="1" dirty="0" smtClean="0">
              <a:solidFill>
                <a:srgbClr val="0070C0"/>
              </a:solidFill>
              <a:latin typeface="Calibri"/>
            </a:endParaRPr>
          </a:p>
          <a:p>
            <a:endParaRPr lang="it-IT" sz="3000" b="1" dirty="0">
              <a:solidFill>
                <a:srgbClr val="0070C0"/>
              </a:solidFill>
              <a:latin typeface="Calibri"/>
            </a:endParaRPr>
          </a:p>
          <a:p>
            <a:endParaRPr lang="it-IT" sz="3000" b="1" dirty="0" smtClean="0">
              <a:solidFill>
                <a:srgbClr val="0070C0"/>
              </a:solidFill>
              <a:latin typeface="Calibri"/>
            </a:endParaRPr>
          </a:p>
          <a:p>
            <a:endParaRPr lang="it-IT" sz="3000" b="1" dirty="0">
              <a:solidFill>
                <a:srgbClr val="0070C0"/>
              </a:solidFill>
              <a:latin typeface="Calibri"/>
            </a:endParaRPr>
          </a:p>
          <a:p>
            <a:endParaRPr lang="it-IT" sz="3000" b="1" dirty="0" smtClean="0">
              <a:solidFill>
                <a:srgbClr val="0070C0"/>
              </a:solidFill>
              <a:latin typeface="Calibri"/>
            </a:endParaRPr>
          </a:p>
          <a:p>
            <a:endParaRPr lang="it-IT" sz="3000" b="1" dirty="0">
              <a:solidFill>
                <a:srgbClr val="0070C0"/>
              </a:solidFill>
              <a:latin typeface="Calibri"/>
            </a:endParaRPr>
          </a:p>
          <a:p>
            <a:pPr>
              <a:defRPr/>
            </a:pPr>
            <a:endParaRPr lang="it-IT" sz="2400" dirty="0" smtClean="0">
              <a:solidFill>
                <a:sysClr val="window" lastClr="FFFFFF"/>
              </a:solidFill>
              <a:latin typeface="Calibri"/>
            </a:endParaRPr>
          </a:p>
          <a:p>
            <a:pPr>
              <a:defRPr/>
            </a:pPr>
            <a:endParaRPr lang="it-IT" sz="2400" dirty="0">
              <a:solidFill>
                <a:sysClr val="window" lastClr="FFFFFF"/>
              </a:solidFill>
              <a:latin typeface="Calibri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93" y="1196752"/>
            <a:ext cx="8915903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754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3°Fare </a:t>
            </a:r>
            <a:r>
              <a:rPr lang="it-IT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primo inquadramento </a:t>
            </a:r>
            <a:r>
              <a:rPr lang="it-IT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virologico</a:t>
            </a:r>
            <a:endParaRPr lang="it-IT" cap="none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6792"/>
            <a:ext cx="9184010" cy="4525963"/>
          </a:xfrm>
        </p:spPr>
        <p:txBody>
          <a:bodyPr>
            <a:normAutofit/>
          </a:bodyPr>
          <a:lstStyle/>
          <a:p>
            <a:pPr marL="457200" lvl="1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Esami secondo PDT 	</a:t>
            </a:r>
          </a:p>
          <a:p>
            <a:pPr lvl="2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sz="3200" dirty="0" err="1">
                <a:solidFill>
                  <a:srgbClr val="0000FF"/>
                </a:solidFill>
                <a:latin typeface="Calibri"/>
              </a:rPr>
              <a:t>Emocrono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, Ast, Alt, Ggt, Alp, Bilirubina, INR, Protidogramma,   % saturazione </a:t>
            </a:r>
            <a:r>
              <a:rPr lang="it-IT" sz="3200" dirty="0" err="1" smtClean="0">
                <a:solidFill>
                  <a:srgbClr val="0000FF"/>
                </a:solidFill>
                <a:latin typeface="Calibri"/>
              </a:rPr>
              <a:t>transferina</a:t>
            </a:r>
            <a:endParaRPr lang="it-IT" sz="3200" dirty="0" smtClean="0">
              <a:solidFill>
                <a:srgbClr val="0000FF"/>
              </a:solidFill>
              <a:latin typeface="Calibri"/>
            </a:endParaRPr>
          </a:p>
          <a:p>
            <a:pPr lvl="2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Tipizzazione </a:t>
            </a:r>
            <a:endParaRPr lang="it-IT" sz="3200" dirty="0">
              <a:solidFill>
                <a:srgbClr val="0000FF"/>
              </a:solidFill>
              <a:latin typeface="Calibri"/>
            </a:endParaRPr>
          </a:p>
          <a:p>
            <a:pPr lvl="2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HAV </a:t>
            </a:r>
            <a:r>
              <a:rPr lang="it-IT" sz="3200" dirty="0" err="1">
                <a:solidFill>
                  <a:srgbClr val="0000FF"/>
                </a:solidFill>
                <a:latin typeface="Calibri"/>
              </a:rPr>
              <a:t>IgG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, </a:t>
            </a:r>
            <a:r>
              <a:rPr lang="it-IT" sz="3200" dirty="0" err="1">
                <a:solidFill>
                  <a:srgbClr val="0000FF"/>
                </a:solidFill>
                <a:latin typeface="Calibri"/>
              </a:rPr>
              <a:t>HBcAb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,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3200" dirty="0" err="1" smtClean="0">
                <a:solidFill>
                  <a:srgbClr val="0000FF"/>
                </a:solidFill>
                <a:latin typeface="Calibri"/>
              </a:rPr>
              <a:t>HBsAb</a:t>
            </a:r>
            <a:endParaRPr lang="it-IT" sz="3200" dirty="0">
              <a:solidFill>
                <a:srgbClr val="0000FF"/>
              </a:solidFill>
              <a:latin typeface="Calibri"/>
            </a:endParaRPr>
          </a:p>
          <a:p>
            <a:pPr lvl="2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Ecografia addome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superiore</a:t>
            </a:r>
          </a:p>
          <a:p>
            <a:pPr lvl="2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PA</a:t>
            </a:r>
            <a:r>
              <a:rPr lang="it-IT" sz="3200" dirty="0" smtClean="0">
                <a:solidFill>
                  <a:srgbClr val="0070C0"/>
                </a:solidFill>
                <a:latin typeface="Calibri"/>
              </a:rPr>
              <a:t>,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Glicemia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, Creatinina, assetto lipidico, </a:t>
            </a:r>
            <a:endParaRPr lang="it-IT" dirty="0" smtClean="0">
              <a:solidFill>
                <a:srgbClr val="0070C0"/>
              </a:solidFill>
              <a:latin typeface="Calibri"/>
            </a:endParaRPr>
          </a:p>
          <a:p>
            <a:pPr lvl="2" eaLnBrk="0" fontAlgn="base" hangingPunct="0"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it-IT" dirty="0">
              <a:solidFill>
                <a:srgbClr val="0070C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163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686800" cy="838200"/>
          </a:xfrm>
        </p:spPr>
        <p:txBody>
          <a:bodyPr/>
          <a:lstStyle/>
          <a:p>
            <a:pPr algn="ctr"/>
            <a:r>
              <a:rPr lang="it-IT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it-IT" sz="2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° </a:t>
            </a:r>
            <a:r>
              <a:rPr lang="it-IT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Monitorare i pazienti non </a:t>
            </a:r>
            <a:r>
              <a:rPr lang="it-IT" sz="28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elegibili</a:t>
            </a:r>
            <a:r>
              <a:rPr lang="it-IT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terapia</a:t>
            </a:r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19" y="1500174"/>
            <a:ext cx="8930933" cy="2633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4429133"/>
            <a:ext cx="4680520" cy="135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429132"/>
            <a:ext cx="4024404" cy="1364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7291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 bwMode="auto">
          <a:xfrm>
            <a:off x="530225" y="260648"/>
            <a:ext cx="8229600" cy="1281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it-IT" b="1" dirty="0" smtClean="0">
                <a:solidFill>
                  <a:srgbClr val="0070C0"/>
                </a:solidFill>
                <a:latin typeface="Calibri"/>
              </a:rPr>
              <a:t>Epatologo - MMG</a:t>
            </a:r>
            <a:endParaRPr lang="it-IT" b="1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8" name="Segnaposto testo 3"/>
          <p:cNvSpPr txBox="1">
            <a:spLocks/>
          </p:cNvSpPr>
          <p:nvPr/>
        </p:nvSpPr>
        <p:spPr bwMode="auto">
          <a:xfrm>
            <a:off x="0" y="1340768"/>
            <a:ext cx="3779912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tabLst>
                <a:tab pos="182563" algn="l"/>
              </a:tabLst>
              <a:defRPr/>
            </a:pPr>
            <a:r>
              <a:rPr lang="it-IT" sz="3200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Epatologo</a:t>
            </a:r>
            <a:endParaRPr lang="it-IT" sz="3200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9" name="Segnaposto contenuto 4"/>
          <p:cNvSpPr txBox="1">
            <a:spLocks/>
          </p:cNvSpPr>
          <p:nvPr/>
        </p:nvSpPr>
        <p:spPr bwMode="auto">
          <a:xfrm>
            <a:off x="251520" y="2108010"/>
            <a:ext cx="40401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b="1" dirty="0" err="1" smtClean="0">
                <a:solidFill>
                  <a:srgbClr val="3333CC"/>
                </a:solidFill>
                <a:latin typeface="Calibri"/>
              </a:rPr>
              <a:t>Stadiare</a:t>
            </a:r>
            <a:r>
              <a:rPr lang="it-IT" b="1" dirty="0" smtClean="0">
                <a:solidFill>
                  <a:srgbClr val="3333CC"/>
                </a:solidFill>
                <a:latin typeface="Calibri"/>
              </a:rPr>
              <a:t>  la malattia</a:t>
            </a:r>
          </a:p>
          <a:p>
            <a:pPr>
              <a:defRPr/>
            </a:pPr>
            <a:r>
              <a:rPr lang="it-IT" b="1" dirty="0" smtClean="0">
                <a:solidFill>
                  <a:srgbClr val="3333CC"/>
                </a:solidFill>
                <a:latin typeface="Calibri"/>
              </a:rPr>
              <a:t>Definire </a:t>
            </a:r>
            <a:r>
              <a:rPr lang="it-IT" b="1" dirty="0">
                <a:solidFill>
                  <a:srgbClr val="3333CC"/>
                </a:solidFill>
                <a:latin typeface="Calibri"/>
              </a:rPr>
              <a:t>programma terapeutico</a:t>
            </a:r>
          </a:p>
          <a:p>
            <a:pPr>
              <a:defRPr/>
            </a:pPr>
            <a:r>
              <a:rPr lang="it-IT" b="1" dirty="0" smtClean="0">
                <a:solidFill>
                  <a:srgbClr val="3333CC"/>
                </a:solidFill>
                <a:latin typeface="Calibri"/>
              </a:rPr>
              <a:t>o iter di monitoraggio</a:t>
            </a:r>
          </a:p>
          <a:p>
            <a:pPr>
              <a:defRPr/>
            </a:pPr>
            <a:r>
              <a:rPr lang="it-IT" b="1" dirty="0" smtClean="0">
                <a:solidFill>
                  <a:srgbClr val="3333CC"/>
                </a:solidFill>
                <a:latin typeface="Calibri"/>
              </a:rPr>
              <a:t>Informare con regolarità e in maniera esaustiva il MMG sulla situazione clinica del paziente  </a:t>
            </a:r>
            <a:endParaRPr lang="it-IT" b="1" dirty="0">
              <a:solidFill>
                <a:srgbClr val="3333CC"/>
              </a:solidFill>
              <a:latin typeface="Calibri"/>
            </a:endParaRPr>
          </a:p>
        </p:txBody>
      </p:sp>
      <p:sp>
        <p:nvSpPr>
          <p:cNvPr id="10" name="Segnaposto testo 5"/>
          <p:cNvSpPr txBox="1">
            <a:spLocks/>
          </p:cNvSpPr>
          <p:nvPr/>
        </p:nvSpPr>
        <p:spPr bwMode="auto">
          <a:xfrm>
            <a:off x="4645025" y="1412776"/>
            <a:ext cx="40417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it-IT" sz="320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MMG</a:t>
            </a:r>
            <a:endParaRPr lang="it-IT" sz="3200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11" name="Segnaposto contenuto 6"/>
          <p:cNvSpPr txBox="1">
            <a:spLocks/>
          </p:cNvSpPr>
          <p:nvPr/>
        </p:nvSpPr>
        <p:spPr bwMode="auto">
          <a:xfrm>
            <a:off x="4572001" y="2174875"/>
            <a:ext cx="4114800" cy="370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Assessment</a:t>
            </a:r>
            <a:r>
              <a:rPr lang="it-IT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dello stato di salute generale del paziente e informare lo specialista su:</a:t>
            </a:r>
          </a:p>
          <a:p>
            <a:pPr lvl="1">
              <a:defRPr/>
            </a:pPr>
            <a:r>
              <a:rPr lang="it-IT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Comorbidità</a:t>
            </a:r>
            <a:endParaRPr lang="it-IT" b="1" dirty="0" smtClean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pPr lvl="1">
              <a:defRPr/>
            </a:pPr>
            <a:r>
              <a:rPr lang="it-IT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Terapie in atto</a:t>
            </a:r>
          </a:p>
          <a:p>
            <a:pPr lvl="1">
              <a:defRPr/>
            </a:pPr>
            <a:r>
              <a:rPr lang="it-IT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Condizioni personali/familiari che potrebbero influire negativamente sull’aderenza al programma dia/ter</a:t>
            </a:r>
            <a:endParaRPr lang="it-IT" b="1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987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574576"/>
            <a:ext cx="8964488" cy="838200"/>
          </a:xfrm>
        </p:spPr>
        <p:txBody>
          <a:bodyPr>
            <a:noAutofit/>
          </a:bodyPr>
          <a:lstStyle/>
          <a:p>
            <a:pPr marL="742950" lvl="0" indent="-742950" algn="ctr">
              <a:spcBef>
                <a:spcPct val="20000"/>
              </a:spcBef>
            </a:pPr>
            <a:r>
              <a:rPr lang="it-IT" b="1" i="1" cap="none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>EpatoMG</a:t>
            </a:r>
            <a:r>
              <a:rPr lang="it-IT" b="1" i="1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> </a:t>
            </a:r>
            <a:r>
              <a:rPr lang="it-IT" b="1" i="1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/>
            </a:r>
            <a:br>
              <a:rPr lang="it-IT" b="1" i="1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</a:br>
            <a:r>
              <a:rPr lang="it-IT" b="1" i="1" cap="non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>uno </a:t>
            </a:r>
            <a:r>
              <a:rPr lang="it-IT" b="1" i="1" cap="none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  <a:ea typeface="+mn-ea"/>
                <a:cs typeface="+mn-cs"/>
              </a:rPr>
              <a:t>studio longitudinale su 10 anni</a:t>
            </a:r>
            <a:endParaRPr lang="it-IT" sz="2800" cap="none" dirty="0">
              <a:solidFill>
                <a:srgbClr val="775F55">
                  <a:shade val="75000"/>
                </a:srgbClr>
              </a:solidFill>
              <a:effectLst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988840"/>
            <a:ext cx="9184010" cy="4608512"/>
          </a:xfrm>
        </p:spPr>
        <p:txBody>
          <a:bodyPr>
            <a:normAutofit fontScale="92500" lnSpcReduction="20000"/>
          </a:bodyPr>
          <a:lstStyle/>
          <a:p>
            <a:pPr marL="717550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30 </a:t>
            </a: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MMG Tutori del CFSMG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he monitorano una </a:t>
            </a: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coorte di 45.000 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bresciani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Registrando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- PARAMETRI </a:t>
            </a: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METABOLICI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- BMI		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- CA	   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- ATTIVITA’  FISISCA	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- CONSUMO DI ALCOOL</a:t>
            </a: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</a:t>
            </a: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- FUMO	</a:t>
            </a:r>
            <a:endParaRPr lang="it-IT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pPr marL="266700" lvl="2" indent="0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	- TERAPIA FARMACOLOGICA</a:t>
            </a:r>
            <a:endParaRPr lang="it-IT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281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24936" cy="1584176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STUDIO “EPATOMG”</a:t>
            </a:r>
            <a:br>
              <a:rPr lang="it-IT" b="1" dirty="0" smtClean="0">
                <a:solidFill>
                  <a:schemeClr val="tx2"/>
                </a:solidFill>
              </a:rPr>
            </a:br>
            <a:r>
              <a:rPr lang="it-IT" sz="3600" i="1" dirty="0" smtClean="0">
                <a:solidFill>
                  <a:schemeClr val="tx2"/>
                </a:solidFill>
              </a:rPr>
              <a:t>Studio di coorte </a:t>
            </a:r>
            <a:r>
              <a:rPr lang="it-IT" sz="3600" i="1" dirty="0" err="1" smtClean="0">
                <a:solidFill>
                  <a:schemeClr val="tx2"/>
                </a:solidFill>
              </a:rPr>
              <a:t>osservazionale</a:t>
            </a:r>
            <a:r>
              <a:rPr lang="it-IT" sz="3600" i="1" dirty="0" smtClean="0">
                <a:solidFill>
                  <a:schemeClr val="tx2"/>
                </a:solidFill>
              </a:rPr>
              <a:t> longitudinale</a:t>
            </a:r>
            <a:r>
              <a:rPr lang="it-IT" sz="3600" b="1" dirty="0" smtClean="0">
                <a:solidFill>
                  <a:schemeClr val="tx2"/>
                </a:solidFill>
              </a:rPr>
              <a:t/>
            </a:r>
            <a:br>
              <a:rPr lang="it-IT" sz="3600" b="1" dirty="0" smtClean="0">
                <a:solidFill>
                  <a:schemeClr val="tx2"/>
                </a:solidFill>
              </a:rPr>
            </a:br>
            <a:r>
              <a:rPr lang="it-IT" sz="3600" b="1" u="sng" dirty="0" smtClean="0">
                <a:solidFill>
                  <a:schemeClr val="tx2"/>
                </a:solidFill>
              </a:rPr>
              <a:t>Unità partecipanti</a:t>
            </a:r>
            <a:endParaRPr lang="it-IT" sz="3600" b="1" u="sng" dirty="0">
              <a:solidFill>
                <a:schemeClr val="tx2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</a:rPr>
              <a:t>BZ</a:t>
            </a: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4FB-70CC-4127-B9AF-F73AC883FF4F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79512" y="1988840"/>
            <a:ext cx="8820472" cy="44644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B0F0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it-IT" sz="2800" dirty="0" smtClean="0">
              <a:solidFill>
                <a:srgbClr val="1F497D"/>
              </a:solidFill>
            </a:endParaRP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it-IT" sz="3200" dirty="0" smtClean="0">
                <a:solidFill>
                  <a:srgbClr val="1F497D"/>
                </a:solidFill>
              </a:rPr>
              <a:t>Dipartimento di Specialità Medico-Chirurgiche, Scienze Radiologiche e Sanità Pubblica, </a:t>
            </a:r>
            <a:r>
              <a:rPr lang="it-IT" sz="3200" b="1" dirty="0" smtClean="0">
                <a:solidFill>
                  <a:srgbClr val="1F497D"/>
                </a:solidFill>
              </a:rPr>
              <a:t>Unità di Igiene, Epidemiologia e Sanità Pubblica</a:t>
            </a:r>
            <a:r>
              <a:rPr lang="it-IT" sz="3200" dirty="0" smtClean="0">
                <a:solidFill>
                  <a:srgbClr val="1F497D"/>
                </a:solidFill>
              </a:rPr>
              <a:t>, Università degli Studi di Brescia</a:t>
            </a: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it-IT" sz="3200" dirty="0" smtClean="0">
              <a:solidFill>
                <a:srgbClr val="1F497D"/>
              </a:solidFill>
            </a:endParaRP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it-IT" sz="3200" dirty="0" smtClean="0">
                <a:solidFill>
                  <a:srgbClr val="1F497D"/>
                </a:solidFill>
              </a:rPr>
              <a:t>Dipartimento di Scienze Cliniche e Sperimentali,  </a:t>
            </a:r>
            <a:r>
              <a:rPr lang="it-IT" sz="3200" b="1" dirty="0" smtClean="0">
                <a:solidFill>
                  <a:srgbClr val="1F497D"/>
                </a:solidFill>
              </a:rPr>
              <a:t>Cattedra di Gastroenterologia</a:t>
            </a:r>
            <a:r>
              <a:rPr lang="it-IT" sz="3200" dirty="0" smtClean="0">
                <a:solidFill>
                  <a:srgbClr val="1F497D"/>
                </a:solidFill>
              </a:rPr>
              <a:t>,  Università degli Studi di Brescia</a:t>
            </a: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it-IT" sz="3200" dirty="0" smtClean="0">
              <a:solidFill>
                <a:srgbClr val="1F497D"/>
              </a:solidFill>
            </a:endParaRP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it-IT" sz="3200" dirty="0" smtClean="0">
                <a:solidFill>
                  <a:srgbClr val="1F497D"/>
                </a:solidFill>
              </a:rPr>
              <a:t>Dipartimento di Scienze Cliniche e Sperimentali,  </a:t>
            </a:r>
            <a:r>
              <a:rPr lang="it-IT" sz="3200" b="1" dirty="0" smtClean="0">
                <a:solidFill>
                  <a:srgbClr val="1F497D"/>
                </a:solidFill>
              </a:rPr>
              <a:t>Cattedra di Medicina Interna</a:t>
            </a:r>
            <a:r>
              <a:rPr lang="it-IT" sz="3200" dirty="0" smtClean="0">
                <a:solidFill>
                  <a:srgbClr val="1F497D"/>
                </a:solidFill>
              </a:rPr>
              <a:t>,  Università degli Studi di Brescia</a:t>
            </a: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it-IT" sz="3200" dirty="0" smtClean="0">
              <a:solidFill>
                <a:srgbClr val="1F497D"/>
              </a:solidFill>
            </a:endParaRP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it-IT" sz="3200" b="1" dirty="0" smtClean="0">
                <a:solidFill>
                  <a:srgbClr val="1F497D"/>
                </a:solidFill>
              </a:rPr>
              <a:t>Corso di Formazione Specifica in Medicina Generale</a:t>
            </a:r>
            <a:r>
              <a:rPr lang="it-IT" sz="3200" smtClean="0">
                <a:solidFill>
                  <a:srgbClr val="1F497D"/>
                </a:solidFill>
              </a:rPr>
              <a:t>, Polo formativo </a:t>
            </a:r>
            <a:r>
              <a:rPr lang="it-IT" sz="3200" dirty="0" smtClean="0">
                <a:solidFill>
                  <a:srgbClr val="1F497D"/>
                </a:solidFill>
              </a:rPr>
              <a:t>di Brescia</a:t>
            </a: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it-IT" sz="3200" dirty="0" smtClean="0">
              <a:solidFill>
                <a:srgbClr val="1F497D"/>
              </a:solidFill>
            </a:endParaRPr>
          </a:p>
          <a:p>
            <a:pPr marL="342900" indent="-342900" fontAlgn="base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it-IT" sz="3200" dirty="0" smtClean="0">
                <a:solidFill>
                  <a:srgbClr val="1F497D"/>
                </a:solidFill>
              </a:rPr>
              <a:t>Medici di Medicina Generale (</a:t>
            </a:r>
            <a:r>
              <a:rPr lang="it-IT" sz="3200" b="1" dirty="0" smtClean="0">
                <a:solidFill>
                  <a:srgbClr val="1F497D"/>
                </a:solidFill>
              </a:rPr>
              <a:t>30 MMG </a:t>
            </a:r>
            <a:r>
              <a:rPr lang="it-IT" sz="3200" dirty="0" smtClean="0">
                <a:solidFill>
                  <a:srgbClr val="1F497D"/>
                </a:solidFill>
              </a:rPr>
              <a:t>della provincia di B</a:t>
            </a:r>
            <a:r>
              <a:rPr lang="it-IT" sz="3200" dirty="0" err="1" smtClean="0">
                <a:solidFill>
                  <a:srgbClr val="1F497D"/>
                </a:solidFill>
              </a:rPr>
              <a:t>rescia</a:t>
            </a:r>
            <a:r>
              <a:rPr lang="it-IT" sz="3200" dirty="0" smtClean="0">
                <a:solidFill>
                  <a:srgbClr val="1F497D"/>
                </a:solidFill>
              </a:rPr>
              <a:t> aderenti)</a:t>
            </a:r>
          </a:p>
        </p:txBody>
      </p:sp>
    </p:spTree>
    <p:extLst>
      <p:ext uri="{BB962C8B-B14F-4D97-AF65-F5344CB8AC3E}">
        <p14:creationId xmlns:p14="http://schemas.microsoft.com/office/powerpoint/2010/main" val="104813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888432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B0F0"/>
            </a:solidFill>
          </a:ln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it-IT" dirty="0" smtClean="0">
                <a:solidFill>
                  <a:schemeClr val="tx2"/>
                </a:solidFill>
              </a:rPr>
              <a:t>Durata prevista dello studio </a:t>
            </a:r>
            <a:r>
              <a:rPr lang="it-IT" b="1" dirty="0" smtClean="0">
                <a:solidFill>
                  <a:schemeClr val="tx2"/>
                </a:solidFill>
              </a:rPr>
              <a:t>10 anni</a:t>
            </a:r>
            <a:r>
              <a:rPr lang="it-IT" dirty="0" smtClean="0">
                <a:solidFill>
                  <a:schemeClr val="tx2"/>
                </a:solidFill>
              </a:rPr>
              <a:t>, inizio a </a:t>
            </a:r>
            <a:r>
              <a:rPr lang="it-IT" b="1" dirty="0" smtClean="0">
                <a:solidFill>
                  <a:schemeClr val="tx2"/>
                </a:solidFill>
              </a:rPr>
              <a:t>giungo 2014</a:t>
            </a:r>
            <a:r>
              <a:rPr lang="it-IT" dirty="0" smtClean="0">
                <a:solidFill>
                  <a:schemeClr val="tx2"/>
                </a:solidFill>
              </a:rPr>
              <a:t>, </a:t>
            </a:r>
            <a:r>
              <a:rPr lang="it-IT" b="1" dirty="0" smtClean="0">
                <a:solidFill>
                  <a:schemeClr val="tx2"/>
                </a:solidFill>
              </a:rPr>
              <a:t>30 MMG </a:t>
            </a:r>
            <a:r>
              <a:rPr lang="it-IT" dirty="0" smtClean="0">
                <a:solidFill>
                  <a:schemeClr val="tx2"/>
                </a:solidFill>
              </a:rPr>
              <a:t>coinvolti.</a:t>
            </a:r>
          </a:p>
          <a:p>
            <a:pPr algn="ctr">
              <a:buNone/>
            </a:pPr>
            <a:r>
              <a:rPr lang="it-IT" dirty="0" smtClean="0">
                <a:solidFill>
                  <a:schemeClr val="tx2"/>
                </a:solidFill>
              </a:rPr>
              <a:t>Pazienti arruolabili di </a:t>
            </a:r>
            <a:r>
              <a:rPr lang="it-IT" b="1" dirty="0" smtClean="0">
                <a:solidFill>
                  <a:schemeClr val="tx2"/>
                </a:solidFill>
              </a:rPr>
              <a:t>età compresa fra 30 e 69 anni </a:t>
            </a:r>
            <a:r>
              <a:rPr lang="it-IT" dirty="0" smtClean="0">
                <a:solidFill>
                  <a:schemeClr val="tx2"/>
                </a:solidFill>
              </a:rPr>
              <a:t>con almeno uno dei seguenti problemi o patologie registrato in cartella </a:t>
            </a:r>
            <a:r>
              <a:rPr lang="it-IT" smtClean="0">
                <a:solidFill>
                  <a:schemeClr val="tx2"/>
                </a:solidFill>
              </a:rPr>
              <a:t>clinica:</a:t>
            </a:r>
            <a:endParaRPr lang="it-IT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Aumento transaminasi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Obesità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DM2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Epatite B cronica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Epatite C cronica 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Abuso di alcol </a:t>
            </a:r>
          </a:p>
          <a:p>
            <a:pPr algn="ctr">
              <a:buNone/>
            </a:pPr>
            <a:r>
              <a:rPr lang="it-IT" sz="2900" b="1" i="1" dirty="0" smtClean="0">
                <a:solidFill>
                  <a:schemeClr val="tx2"/>
                </a:solidFill>
              </a:rPr>
              <a:t>(consumo </a:t>
            </a:r>
            <a:r>
              <a:rPr lang="it-IT" sz="2900" b="1" i="1" smtClean="0">
                <a:solidFill>
                  <a:schemeClr val="tx2"/>
                </a:solidFill>
              </a:rPr>
              <a:t>settimanale &gt; 280g </a:t>
            </a:r>
            <a:r>
              <a:rPr lang="it-IT" sz="2900" b="1" i="1" dirty="0" smtClean="0">
                <a:solidFill>
                  <a:schemeClr val="tx2"/>
                </a:solidFill>
              </a:rPr>
              <a:t>in uomini </a:t>
            </a:r>
            <a:r>
              <a:rPr lang="it-IT" sz="2900" b="1" i="1" smtClean="0">
                <a:solidFill>
                  <a:schemeClr val="tx2"/>
                </a:solidFill>
              </a:rPr>
              <a:t>e &gt; 140g </a:t>
            </a:r>
            <a:r>
              <a:rPr lang="it-IT" sz="2900" b="1" i="1" dirty="0" smtClean="0">
                <a:solidFill>
                  <a:schemeClr val="tx2"/>
                </a:solidFill>
              </a:rPr>
              <a:t>in donne)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Sindrome Metabolica</a:t>
            </a:r>
          </a:p>
          <a:p>
            <a:pPr algn="ctr">
              <a:buNone/>
            </a:pPr>
            <a:r>
              <a:rPr lang="it-IT" b="1" i="1" dirty="0" smtClean="0">
                <a:solidFill>
                  <a:schemeClr val="tx2"/>
                </a:solidFill>
              </a:rPr>
              <a:t> </a:t>
            </a:r>
            <a:r>
              <a:rPr lang="it-IT" sz="2900" b="1" i="1" dirty="0" smtClean="0">
                <a:solidFill>
                  <a:schemeClr val="tx2"/>
                </a:solidFill>
              </a:rPr>
              <a:t>(linee guida del National </a:t>
            </a:r>
            <a:r>
              <a:rPr lang="it-IT" sz="2900" b="1" i="1" dirty="0" err="1" smtClean="0">
                <a:solidFill>
                  <a:schemeClr val="tx2"/>
                </a:solidFill>
              </a:rPr>
              <a:t>Cholesterol</a:t>
            </a:r>
            <a:r>
              <a:rPr lang="it-IT" sz="2900" b="1" i="1" dirty="0" smtClean="0">
                <a:solidFill>
                  <a:schemeClr val="tx2"/>
                </a:solidFill>
              </a:rPr>
              <a:t> </a:t>
            </a:r>
            <a:r>
              <a:rPr lang="it-IT" sz="2900" b="1" i="1" dirty="0" err="1" smtClean="0">
                <a:solidFill>
                  <a:schemeClr val="tx2"/>
                </a:solidFill>
              </a:rPr>
              <a:t>Education</a:t>
            </a:r>
            <a:r>
              <a:rPr lang="it-IT" sz="2900" b="1" i="1" dirty="0" smtClean="0">
                <a:solidFill>
                  <a:schemeClr val="tx2"/>
                </a:solidFill>
              </a:rPr>
              <a:t> </a:t>
            </a:r>
            <a:r>
              <a:rPr lang="it-IT" sz="2900" b="1" i="1" dirty="0" err="1" smtClean="0">
                <a:solidFill>
                  <a:schemeClr val="tx2"/>
                </a:solidFill>
              </a:rPr>
              <a:t>Programme</a:t>
            </a:r>
            <a:r>
              <a:rPr lang="it-IT" sz="2900" b="1" i="1" dirty="0" smtClean="0">
                <a:solidFill>
                  <a:schemeClr val="tx2"/>
                </a:solidFill>
              </a:rPr>
              <a:t> – ATP III)</a:t>
            </a:r>
          </a:p>
          <a:p>
            <a:pPr algn="ctr">
              <a:buNone/>
            </a:pPr>
            <a:endParaRPr lang="it-IT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it-IT" i="1" dirty="0" smtClean="0">
              <a:solidFill>
                <a:srgbClr val="C00000"/>
              </a:solidFill>
            </a:endParaRP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323528" y="0"/>
            <a:ext cx="8352928" cy="836712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chemeClr val="tx2"/>
                </a:solidFill>
              </a:rPr>
              <a:t>STUDIO “EPATOMG”</a:t>
            </a:r>
            <a:endParaRPr lang="it-IT" sz="4000" b="1" dirty="0">
              <a:solidFill>
                <a:schemeClr val="tx2"/>
              </a:solidFill>
            </a:endParaRP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35496" y="5016851"/>
            <a:ext cx="9144000" cy="184482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it-IT" sz="3200" dirty="0" smtClean="0">
                <a:solidFill>
                  <a:srgbClr val="1F497D"/>
                </a:solidFill>
              </a:rPr>
              <a:t>	I pazienti arruolati seguiranno i consueti percorsi diagnostici, terapeutici e assistenziali per condizione e patologia (secondo PDTA Asl Brescia, buona pratica </a:t>
            </a:r>
            <a:r>
              <a:rPr lang="it-IT" sz="3200" dirty="0" err="1" smtClean="0">
                <a:solidFill>
                  <a:srgbClr val="1F497D"/>
                </a:solidFill>
              </a:rPr>
              <a:t>clinica…</a:t>
            </a:r>
            <a:r>
              <a:rPr lang="it-IT" sz="3200" dirty="0" smtClean="0">
                <a:solidFill>
                  <a:srgbClr val="1F497D"/>
                </a:solidFill>
              </a:rPr>
              <a:t>) con </a:t>
            </a:r>
            <a:r>
              <a:rPr lang="it-IT" sz="3200" smtClean="0">
                <a:solidFill>
                  <a:srgbClr val="1F497D"/>
                </a:solidFill>
              </a:rPr>
              <a:t>in più: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None/>
              <a:defRPr/>
            </a:pPr>
            <a:endParaRPr lang="it-IT" sz="3200" smtClean="0">
              <a:solidFill>
                <a:srgbClr val="1F497D"/>
              </a:solidFill>
            </a:endParaRP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it-IT" sz="3200" smtClean="0">
                <a:solidFill>
                  <a:srgbClr val="1F497D"/>
                </a:solidFill>
              </a:rPr>
              <a:t>Attenta r</a:t>
            </a:r>
            <a:r>
              <a:rPr lang="it-IT" sz="3200" err="1" smtClean="0">
                <a:solidFill>
                  <a:srgbClr val="1F497D"/>
                </a:solidFill>
              </a:rPr>
              <a:t>egistrazione</a:t>
            </a:r>
            <a:r>
              <a:rPr lang="it-IT" sz="3200" smtClean="0">
                <a:solidFill>
                  <a:srgbClr val="1F497D"/>
                </a:solidFill>
              </a:rPr>
              <a:t> dei parametri antropometrici ed abitudini voluttuarie.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it-IT" sz="3200" smtClean="0">
                <a:solidFill>
                  <a:srgbClr val="1F497D"/>
                </a:solidFill>
              </a:rPr>
              <a:t>Uniforme </a:t>
            </a:r>
            <a:r>
              <a:rPr lang="it-IT" sz="3200" dirty="0" smtClean="0">
                <a:solidFill>
                  <a:srgbClr val="1F497D"/>
                </a:solidFill>
              </a:rPr>
              <a:t>registrazione dei dati </a:t>
            </a:r>
            <a:r>
              <a:rPr lang="it-IT" sz="3200" smtClean="0">
                <a:solidFill>
                  <a:srgbClr val="1F497D"/>
                </a:solidFill>
              </a:rPr>
              <a:t>in cartella clinica.</a:t>
            </a:r>
            <a:endParaRPr lang="it-IT" sz="3200" dirty="0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7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816224"/>
            <a:ext cx="8712968" cy="4637112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lvl="0" fontAlgn="base" hangingPunct="0"/>
            <a:r>
              <a:rPr lang="it-IT" sz="2400" b="1" dirty="0" smtClean="0">
                <a:solidFill>
                  <a:schemeClr val="tx2"/>
                </a:solidFill>
              </a:rPr>
              <a:t>Studiare la prevalenza e i fattori di </a:t>
            </a:r>
            <a:r>
              <a:rPr lang="it-IT" sz="2400" b="1" smtClean="0">
                <a:solidFill>
                  <a:schemeClr val="tx2"/>
                </a:solidFill>
              </a:rPr>
              <a:t>rischio per ipertransaminasemia </a:t>
            </a:r>
            <a:r>
              <a:rPr lang="it-IT" sz="2400" dirty="0" smtClean="0">
                <a:solidFill>
                  <a:schemeClr val="tx2"/>
                </a:solidFill>
              </a:rPr>
              <a:t>nella popolazione generale della provincia di Brescia;</a:t>
            </a:r>
          </a:p>
          <a:p>
            <a:pPr lvl="0" fontAlgn="base" hangingPunct="0"/>
            <a:endParaRPr lang="it-IT" sz="2400" dirty="0" smtClean="0">
              <a:solidFill>
                <a:schemeClr val="tx2"/>
              </a:solidFill>
            </a:endParaRPr>
          </a:p>
          <a:p>
            <a:pPr lvl="0" fontAlgn="base" hangingPunct="0"/>
            <a:r>
              <a:rPr lang="it-IT" sz="2400" b="1" dirty="0" smtClean="0">
                <a:solidFill>
                  <a:schemeClr val="tx2"/>
                </a:solidFill>
              </a:rPr>
              <a:t>Studiare l’evoluzione dell’</a:t>
            </a:r>
            <a:r>
              <a:rPr lang="it-IT" sz="2400" b="1" dirty="0" err="1" smtClean="0">
                <a:solidFill>
                  <a:schemeClr val="tx2"/>
                </a:solidFill>
              </a:rPr>
              <a:t>ipertransaminasemia</a:t>
            </a:r>
            <a:r>
              <a:rPr lang="it-IT" sz="2400" b="1" dirty="0" smtClean="0">
                <a:solidFill>
                  <a:schemeClr val="tx2"/>
                </a:solidFill>
              </a:rPr>
              <a:t> e delle patologie epatiche</a:t>
            </a:r>
            <a:r>
              <a:rPr lang="it-IT" sz="2400" dirty="0" smtClean="0">
                <a:solidFill>
                  <a:schemeClr val="tx2"/>
                </a:solidFill>
              </a:rPr>
              <a:t>, con particolare riguardo a quelle associate al consumo di alcol e a disordini metabolici, quali obesità, diabete di tipo 2 e sindrome metabolica;</a:t>
            </a:r>
          </a:p>
          <a:p>
            <a:pPr lvl="0" fontAlgn="base" hangingPunct="0"/>
            <a:endParaRPr lang="it-IT" sz="2400" dirty="0" smtClean="0">
              <a:solidFill>
                <a:schemeClr val="tx2"/>
              </a:solidFill>
            </a:endParaRPr>
          </a:p>
          <a:p>
            <a:r>
              <a:rPr lang="it-IT" sz="2400" b="1" dirty="0" smtClean="0">
                <a:solidFill>
                  <a:schemeClr val="tx2"/>
                </a:solidFill>
              </a:rPr>
              <a:t>Ricercare i fattori predittivi di evoluzione verso le complicanze della patologia epatica.</a:t>
            </a:r>
            <a:endParaRPr lang="it-IT" sz="2400" b="1" dirty="0">
              <a:solidFill>
                <a:schemeClr val="tx2"/>
              </a:solidFill>
            </a:endParaRP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STUDIO “EPATOMG” </a:t>
            </a:r>
            <a:br>
              <a:rPr lang="it-IT" b="1" dirty="0" smtClean="0">
                <a:solidFill>
                  <a:schemeClr val="tx2"/>
                </a:solidFill>
              </a:rPr>
            </a:br>
            <a:r>
              <a:rPr lang="it-IT" sz="3600" i="1" dirty="0" smtClean="0">
                <a:solidFill>
                  <a:schemeClr val="tx2"/>
                </a:solidFill>
              </a:rPr>
              <a:t>Studio di coorte </a:t>
            </a:r>
            <a:r>
              <a:rPr lang="it-IT" sz="3600" i="1" dirty="0" err="1" smtClean="0">
                <a:solidFill>
                  <a:schemeClr val="tx2"/>
                </a:solidFill>
              </a:rPr>
              <a:t>osservazionale</a:t>
            </a:r>
            <a:r>
              <a:rPr lang="it-IT" sz="3600" i="1" dirty="0" smtClean="0">
                <a:solidFill>
                  <a:schemeClr val="tx2"/>
                </a:solidFill>
              </a:rPr>
              <a:t> longitudinale</a:t>
            </a:r>
            <a:br>
              <a:rPr lang="it-IT" sz="3600" i="1" dirty="0" smtClean="0">
                <a:solidFill>
                  <a:schemeClr val="tx2"/>
                </a:solidFill>
              </a:rPr>
            </a:br>
            <a:r>
              <a:rPr lang="it-IT" sz="3600" b="1" u="sng" dirty="0" smtClean="0">
                <a:solidFill>
                  <a:schemeClr val="tx2"/>
                </a:solidFill>
              </a:rPr>
              <a:t>Obiettivi</a:t>
            </a:r>
            <a:endParaRPr lang="it-IT" sz="3600" b="1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9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pPr algn="ctr"/>
            <a:endParaRPr lang="it-IT" cap="none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6792"/>
            <a:ext cx="9184010" cy="4525963"/>
          </a:xfrm>
        </p:spPr>
        <p:txBody>
          <a:bodyPr>
            <a:normAutofit/>
          </a:bodyPr>
          <a:lstStyle/>
          <a:p>
            <a:pPr marL="914400" lvl="2" indent="0" eaLnBrk="0" fontAlgn="base" hangingPunct="0">
              <a:spcAft>
                <a:spcPct val="0"/>
              </a:spcAft>
              <a:buClrTx/>
              <a:buSzTx/>
              <a:buNone/>
            </a:pPr>
            <a:endParaRPr lang="it-IT" dirty="0">
              <a:solidFill>
                <a:srgbClr val="0070C0"/>
              </a:solidFill>
              <a:latin typeface="Calibri"/>
            </a:endParaRPr>
          </a:p>
          <a:p>
            <a:pPr marL="173038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96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GRAZIE</a:t>
            </a:r>
          </a:p>
          <a:p>
            <a:pPr marL="173038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66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per l’attenzione</a:t>
            </a:r>
            <a:endParaRPr lang="it-IT" sz="6600" b="1" dirty="0">
              <a:solidFill>
                <a:srgbClr val="0070C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1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846640" cy="864096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it-IT" sz="4000" b="1" i="1" cap="none" dirty="0">
                <a:solidFill>
                  <a:prstClr val="black"/>
                </a:solidFill>
                <a:effectLst/>
                <a:latin typeface="Franklin Gothic Book"/>
                <a:ea typeface="+mn-ea"/>
                <a:cs typeface="+mn-cs"/>
              </a:rPr>
              <a:t>Compiti del MG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1484784"/>
            <a:ext cx="8964488" cy="3960440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Identificare i pazienti  HCV </a:t>
            </a:r>
            <a:r>
              <a:rPr lang="it-IT" sz="32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</a:t>
            </a:r>
            <a:endParaRPr lang="it-IT" sz="32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/>
            </a:pP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Counselling</a:t>
            </a:r>
          </a:p>
          <a:p>
            <a:pPr marL="742950" indent="-742950">
              <a:buFont typeface="+mj-lt"/>
              <a:buAutoNum type="arabicPeriod"/>
            </a:pP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Primo inquadramento virologico</a:t>
            </a:r>
          </a:p>
          <a:p>
            <a:pPr marL="742950" indent="-742950">
              <a:buFont typeface="+mj-lt"/>
              <a:buAutoNum type="arabicPeriod"/>
            </a:pP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Invio al centro di riferimento</a:t>
            </a:r>
          </a:p>
          <a:p>
            <a:pPr marL="742950" indent="-742950">
              <a:buFont typeface="+mj-lt"/>
              <a:buAutoNum type="arabicPeriod"/>
            </a:pPr>
            <a:r>
              <a:rPr lang="it-IT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Monitorare i pazienti non </a:t>
            </a:r>
            <a:r>
              <a:rPr lang="it-IT" sz="32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elegibili</a:t>
            </a:r>
            <a:r>
              <a:rPr lang="it-IT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terapia</a:t>
            </a:r>
          </a:p>
          <a:p>
            <a:pPr marL="742950" indent="-742950">
              <a:buFont typeface="+mj-lt"/>
              <a:buAutoNum type="arabicPeriod"/>
            </a:pPr>
            <a:r>
              <a:rPr lang="it-IT" sz="3200" b="1" i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EpatoMG</a:t>
            </a:r>
            <a:r>
              <a:rPr lang="it-IT" sz="32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uno studio longitudinale su 10 anni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475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pPr algn="ctr"/>
            <a:endParaRPr lang="it-IT" cap="none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6792"/>
            <a:ext cx="9184010" cy="4525963"/>
          </a:xfrm>
        </p:spPr>
        <p:txBody>
          <a:bodyPr>
            <a:normAutofit/>
          </a:bodyPr>
          <a:lstStyle/>
          <a:p>
            <a:pPr marL="914400" lvl="2" indent="0" eaLnBrk="0" fontAlgn="base" hangingPunct="0">
              <a:spcAft>
                <a:spcPct val="0"/>
              </a:spcAft>
              <a:buClrTx/>
              <a:buSzTx/>
              <a:buNone/>
            </a:pPr>
            <a:endParaRPr lang="it-IT" dirty="0">
              <a:solidFill>
                <a:srgbClr val="0070C0"/>
              </a:solidFill>
              <a:latin typeface="Calibri"/>
            </a:endParaRPr>
          </a:p>
          <a:p>
            <a:pPr marL="173038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9600" b="1" dirty="0" smtClean="0">
                <a:solidFill>
                  <a:srgbClr val="0070C0"/>
                </a:solidFill>
                <a:latin typeface="Freestyle Script" panose="030804020302050B0404" pitchFamily="66" charset="0"/>
              </a:rPr>
              <a:t>GRAZIE</a:t>
            </a:r>
          </a:p>
          <a:p>
            <a:pPr marL="173038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8000" b="1" dirty="0" smtClean="0">
                <a:solidFill>
                  <a:srgbClr val="0070C0"/>
                </a:solidFill>
                <a:latin typeface="Freestyle Script" panose="030804020302050B0404" pitchFamily="66" charset="0"/>
              </a:rPr>
              <a:t>per l’attenzione</a:t>
            </a:r>
            <a:endParaRPr lang="it-IT" sz="8000" b="1" dirty="0">
              <a:solidFill>
                <a:srgbClr val="0070C0"/>
              </a:solidFill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98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38200"/>
          </a:xfrm>
        </p:spPr>
        <p:txBody>
          <a:bodyPr>
            <a:normAutofit/>
          </a:bodyPr>
          <a:lstStyle/>
          <a:p>
            <a:pPr algn="ctr"/>
            <a:endParaRPr lang="it-IT" cap="none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56792"/>
            <a:ext cx="9184010" cy="4525963"/>
          </a:xfrm>
        </p:spPr>
        <p:txBody>
          <a:bodyPr>
            <a:normAutofit/>
          </a:bodyPr>
          <a:lstStyle/>
          <a:p>
            <a:pPr marL="914400" lvl="2" indent="0" eaLnBrk="0" fontAlgn="base" hangingPunct="0">
              <a:spcAft>
                <a:spcPct val="0"/>
              </a:spcAft>
              <a:buClrTx/>
              <a:buSzTx/>
              <a:buNone/>
            </a:pPr>
            <a:endParaRPr lang="it-IT" dirty="0">
              <a:solidFill>
                <a:srgbClr val="0070C0"/>
              </a:solidFill>
              <a:latin typeface="Calibri"/>
            </a:endParaRPr>
          </a:p>
          <a:p>
            <a:pPr marL="173038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96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GRAZIE</a:t>
            </a:r>
          </a:p>
          <a:p>
            <a:pPr marL="173038" lvl="2" indent="0" algn="ctr" eaLnBrk="0" fontAlgn="base" hangingPunct="0">
              <a:spcAft>
                <a:spcPct val="0"/>
              </a:spcAft>
              <a:buClrTx/>
              <a:buSzTx/>
              <a:buNone/>
            </a:pPr>
            <a:r>
              <a:rPr lang="it-IT" sz="66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per l’attenzione</a:t>
            </a:r>
            <a:endParaRPr lang="it-IT" sz="66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60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contenuto 5"/>
          <p:cNvSpPr txBox="1">
            <a:spLocks/>
          </p:cNvSpPr>
          <p:nvPr/>
        </p:nvSpPr>
        <p:spPr bwMode="auto">
          <a:xfrm>
            <a:off x="457200" y="1357298"/>
            <a:ext cx="822960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“Case </a:t>
            </a:r>
            <a:r>
              <a:rPr kumimoji="0" lang="it-IT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finding</a:t>
            </a: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”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Inquadramento virologico di I livello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“Counselling”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Programma diagnostico-terapeutico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Monitoraggio del paziente prevalentemente affidato al MMG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Sorveglianza dell’HCC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Ruolo del MMG nella gestione del paziente in terapia antivirale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869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1° Identificare i pazienti  HCV+</a:t>
            </a:r>
            <a:b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Categorie a rischio</a:t>
            </a:r>
            <a:r>
              <a:rPr lang="it-IT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?  </a:t>
            </a:r>
            <a:endParaRPr lang="it-IT" sz="3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Segnaposto contenuto 2"/>
          <p:cNvSpPr>
            <a:spLocks noGrp="1"/>
          </p:cNvSpPr>
          <p:nvPr/>
        </p:nvSpPr>
        <p:spPr bwMode="auto">
          <a:xfrm rot="21600000">
            <a:off x="70360" y="1196752"/>
            <a:ext cx="9144001" cy="554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it-IT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Pazienti con Alt &gt; v. n. </a:t>
            </a:r>
          </a:p>
          <a:p>
            <a:pPr lvl="0">
              <a:defRPr/>
            </a:pPr>
            <a:r>
              <a:rPr lang="it-IT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Familiari, conviventi e </a:t>
            </a: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partner sessuali di pazienti HBV/HCV</a:t>
            </a:r>
          </a:p>
          <a:p>
            <a:pPr lvl="0"/>
            <a:r>
              <a:rPr kumimoji="0" lang="it-IT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Tossicodipendenti (attivi o </a:t>
            </a:r>
            <a:r>
              <a:rPr kumimoji="0" lang="it-IT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pr</a:t>
            </a: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egressi</a:t>
            </a:r>
            <a:r>
              <a:rPr kumimoji="0" lang="it-IT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)</a:t>
            </a:r>
          </a:p>
          <a:p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Soggetti con attività sessuale promiscua o con precedenti MST</a:t>
            </a:r>
          </a:p>
          <a:p>
            <a:pPr lvl="0"/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Persone sottoposte a procedure invasive mediche, odontoiatriche o estetiche in ambienti a basso standard </a:t>
            </a:r>
            <a:r>
              <a:rPr lang="it-IT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sanitari</a:t>
            </a:r>
            <a:endParaRPr lang="it-IT" b="1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r>
              <a:rPr lang="it-IT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Immigrati </a:t>
            </a: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provenienti da aree ad alta endemia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441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cap="none" dirty="0">
                <a:solidFill>
                  <a:srgbClr val="FF0000"/>
                </a:solidFill>
                <a:effectLst/>
                <a:latin typeface="Calibri"/>
              </a:rPr>
              <a:t>AREE AD ALTA ENDEMIA HBV/HCV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3"/>
          <p:cNvSpPr txBox="1">
            <a:spLocks/>
          </p:cNvSpPr>
          <p:nvPr/>
        </p:nvSpPr>
        <p:spPr bwMode="auto">
          <a:xfrm>
            <a:off x="457200" y="2430040"/>
            <a:ext cx="4040188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Europa Orientale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Estremo Oriente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Africa Sub-sahariana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egnaposto testo 2"/>
          <p:cNvSpPr txBox="1">
            <a:spLocks/>
          </p:cNvSpPr>
          <p:nvPr/>
        </p:nvSpPr>
        <p:spPr bwMode="auto">
          <a:xfrm>
            <a:off x="539552" y="1556792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HBV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egnaposto contenuto 5"/>
          <p:cNvSpPr txBox="1">
            <a:spLocks/>
          </p:cNvSpPr>
          <p:nvPr/>
        </p:nvSpPr>
        <p:spPr bwMode="auto">
          <a:xfrm>
            <a:off x="4778697" y="2574056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dirty="0">
                <a:solidFill>
                  <a:srgbClr val="0070C0"/>
                </a:solidFill>
                <a:latin typeface="Calibri"/>
              </a:rPr>
              <a:t>Egitto</a:t>
            </a:r>
          </a:p>
          <a:p>
            <a:r>
              <a:rPr lang="it-IT" sz="3200" b="1" dirty="0">
                <a:solidFill>
                  <a:srgbClr val="0070C0"/>
                </a:solidFill>
                <a:latin typeface="Calibri"/>
              </a:rPr>
              <a:t>Pakistan</a:t>
            </a:r>
          </a:p>
          <a:p>
            <a:r>
              <a:rPr lang="it-IT" sz="3200" b="1" dirty="0">
                <a:solidFill>
                  <a:srgbClr val="0070C0"/>
                </a:solidFill>
                <a:latin typeface="Calibri"/>
              </a:rPr>
              <a:t>Afghanistan</a:t>
            </a:r>
          </a:p>
          <a:p>
            <a:r>
              <a:rPr lang="it-IT" sz="3200" b="1" dirty="0">
                <a:solidFill>
                  <a:srgbClr val="0070C0"/>
                </a:solidFill>
                <a:latin typeface="Calibri"/>
              </a:rPr>
              <a:t>Medio Oriente</a:t>
            </a:r>
          </a:p>
        </p:txBody>
      </p:sp>
      <p:sp>
        <p:nvSpPr>
          <p:cNvPr id="7" name="Rettangolo 6"/>
          <p:cNvSpPr/>
          <p:nvPr/>
        </p:nvSpPr>
        <p:spPr>
          <a:xfrm>
            <a:off x="5827825" y="1700808"/>
            <a:ext cx="904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</a:rPr>
              <a:t>HCV</a:t>
            </a:r>
            <a:endParaRPr kumimoji="0" lang="it-IT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1714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Altre tipologie di pazienti da sottoporre a screening per </a:t>
            </a:r>
            <a:r>
              <a:rPr lang="it-IT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HCV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>
            <a:spLocks noGrp="1"/>
          </p:cNvSpPr>
          <p:nvPr/>
        </p:nvSpPr>
        <p:spPr bwMode="auto">
          <a:xfrm rot="21600000">
            <a:off x="12303" y="1143336"/>
            <a:ext cx="9144001" cy="483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Soggetti con infezione da HIV</a:t>
            </a:r>
          </a:p>
          <a:p>
            <a:pPr lvl="0">
              <a:defRPr/>
            </a:pP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Emotrasfusi o trapiantati prima degli anni ‘90</a:t>
            </a:r>
          </a:p>
          <a:p>
            <a:pPr lvl="0">
              <a:defRPr/>
            </a:pP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Emofilici trattati con emoderivati prima degli anni ’90</a:t>
            </a:r>
          </a:p>
          <a:p>
            <a:pPr marR="0" lvl="0">
              <a:lnSpc>
                <a:spcPct val="100000"/>
              </a:lnSpc>
              <a:buClrTx/>
              <a:buSzTx/>
              <a:tabLst/>
              <a:defRPr/>
            </a:pP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Emodializzati</a:t>
            </a:r>
          </a:p>
          <a:p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Bambini nati da madri con infezione HBV/HCV</a:t>
            </a:r>
          </a:p>
          <a:p>
            <a:pPr lvl="0">
              <a:defRPr/>
            </a:pP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Personale sanitario</a:t>
            </a:r>
          </a:p>
          <a:p>
            <a:pPr lvl="0">
              <a:defRPr/>
            </a:pPr>
            <a:r>
              <a:rPr lang="it-IT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Carcerati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it-IT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425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178768"/>
          </a:xfrm>
        </p:spPr>
        <p:txBody>
          <a:bodyPr>
            <a:normAutofit/>
          </a:bodyPr>
          <a:lstStyle/>
          <a:p>
            <a:pPr algn="ctr"/>
            <a:r>
              <a:rPr lang="it-IT" sz="4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2° </a:t>
            </a:r>
            <a:r>
              <a:rPr lang="it-IT" sz="44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Counselling</a:t>
            </a:r>
            <a:endParaRPr lang="it-IT" sz="5400" dirty="0"/>
          </a:p>
        </p:txBody>
      </p:sp>
      <p:sp>
        <p:nvSpPr>
          <p:cNvPr id="3" name="Rettangolo 2"/>
          <p:cNvSpPr/>
          <p:nvPr/>
        </p:nvSpPr>
        <p:spPr>
          <a:xfrm>
            <a:off x="107504" y="1268759"/>
            <a:ext cx="89289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Trovare le parole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per rendere comprensibile </a:t>
            </a: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Il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rischio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di evoluzione dell’epatite</a:t>
            </a: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La necessità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di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accertamenti</a:t>
            </a:r>
            <a:endParaRPr lang="it-IT" sz="3200" dirty="0">
              <a:solidFill>
                <a:srgbClr val="0000FF"/>
              </a:solidFill>
              <a:latin typeface="Calibri"/>
            </a:endParaRP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Nuove prospettive della infezione da HCV</a:t>
            </a: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Counselling a familiari/conviventi</a:t>
            </a: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Non immuni HAV ed HBV </a:t>
            </a: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Cirrosi vaccino </a:t>
            </a:r>
            <a:r>
              <a:rPr lang="it-IT" sz="3200" dirty="0" err="1">
                <a:solidFill>
                  <a:srgbClr val="0000FF"/>
                </a:solidFill>
                <a:latin typeface="Calibri"/>
              </a:rPr>
              <a:t>influ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. e </a:t>
            </a:r>
            <a:r>
              <a:rPr lang="it-IT" sz="3200" dirty="0" err="1">
                <a:solidFill>
                  <a:srgbClr val="0000FF"/>
                </a:solidFill>
                <a:latin typeface="Calibri"/>
              </a:rPr>
              <a:t>pneumo</a:t>
            </a:r>
            <a:endParaRPr lang="it-IT" sz="3200" dirty="0">
              <a:solidFill>
                <a:srgbClr val="0000FF"/>
              </a:solidFill>
              <a:latin typeface="Calibri"/>
            </a:endParaRPr>
          </a:p>
          <a:p>
            <a:pPr marL="800100" lvl="1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Informare su fattori che possono favorire la  progressione della malattia epatica</a:t>
            </a:r>
          </a:p>
        </p:txBody>
      </p:sp>
    </p:spTree>
    <p:extLst>
      <p:ext uri="{BB962C8B-B14F-4D97-AF65-F5344CB8AC3E}">
        <p14:creationId xmlns:p14="http://schemas.microsoft.com/office/powerpoint/2010/main" val="166066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b="1" i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Counselling</a:t>
            </a:r>
            <a:r>
              <a:rPr lang="it-IT" sz="4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539552" y="1667469"/>
            <a:ext cx="8208912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Informare su fattori che possono favorire una  Educare progressione della malattia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al corretto uso di farmaci e prodotti da banco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Educare alla gestione del rischio infettivo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it-IT" sz="3200" dirty="0">
                <a:solidFill>
                  <a:srgbClr val="0000FF"/>
                </a:solidFill>
                <a:latin typeface="Calibri"/>
              </a:rPr>
              <a:t>Counselling a familiari/conviventi</a:t>
            </a:r>
          </a:p>
        </p:txBody>
      </p:sp>
    </p:spTree>
    <p:extLst>
      <p:ext uri="{BB962C8B-B14F-4D97-AF65-F5344CB8AC3E}">
        <p14:creationId xmlns:p14="http://schemas.microsoft.com/office/powerpoint/2010/main" val="3088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0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Calibri"/>
              </a:rPr>
              <a:t>Astensione</a:t>
            </a:r>
            <a:r>
              <a:rPr lang="it-IT" sz="3200" b="1" dirty="0">
                <a:solidFill>
                  <a:srgbClr val="00B050"/>
                </a:solidFill>
                <a:latin typeface="Calibri"/>
              </a:rPr>
              <a:t>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da tutte le bevande alcoliche</a:t>
            </a:r>
          </a:p>
          <a:p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		Dieta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varia ed equilibrata</a:t>
            </a:r>
          </a:p>
          <a:p>
            <a:r>
              <a:rPr lang="it-IT" sz="3200" b="1" dirty="0">
                <a:solidFill>
                  <a:srgbClr val="FF0000"/>
                </a:solidFill>
                <a:latin typeface="Calibri"/>
              </a:rPr>
              <a:t>In caso di sovrappeso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: ridurre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carboidrati a rapido 	assorbimento e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grassi di origine animale</a:t>
            </a:r>
          </a:p>
          <a:p>
            <a:r>
              <a:rPr lang="it-IT" sz="3200" b="1" dirty="0">
                <a:solidFill>
                  <a:srgbClr val="FF0000"/>
                </a:solidFill>
                <a:latin typeface="Calibri"/>
              </a:rPr>
              <a:t>In caso di </a:t>
            </a:r>
            <a:r>
              <a:rPr lang="it-IT" sz="3200" b="1" dirty="0" smtClean="0">
                <a:solidFill>
                  <a:srgbClr val="FF0000"/>
                </a:solidFill>
                <a:latin typeface="Calibri"/>
              </a:rPr>
              <a:t>obesità,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valutare anche rischio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CV</a:t>
            </a:r>
          </a:p>
          <a:p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	Promuovere </a:t>
            </a:r>
            <a:r>
              <a:rPr lang="it-IT" sz="3200" dirty="0">
                <a:solidFill>
                  <a:srgbClr val="0000FF"/>
                </a:solidFill>
                <a:latin typeface="Calibri"/>
              </a:rPr>
              <a:t>attività fisica 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aerobica</a:t>
            </a:r>
          </a:p>
          <a:p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	</a:t>
            </a:r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(corsa, camminate</a:t>
            </a:r>
            <a:r>
              <a:rPr lang="it-IT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, bicicletta, </a:t>
            </a:r>
            <a:r>
              <a:rPr lang="it-IT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</a:rPr>
              <a:t>nuoto) </a:t>
            </a:r>
          </a:p>
          <a:p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	</a:t>
            </a:r>
            <a:r>
              <a:rPr lang="it-IT" sz="3200" dirty="0" err="1" smtClean="0">
                <a:solidFill>
                  <a:srgbClr val="0000FF"/>
                </a:solidFill>
                <a:latin typeface="Calibri"/>
              </a:rPr>
              <a:t>Metformina</a:t>
            </a:r>
            <a:r>
              <a:rPr lang="it-IT" sz="3200" dirty="0" smtClean="0">
                <a:solidFill>
                  <a:srgbClr val="0000FF"/>
                </a:solidFill>
                <a:latin typeface="Calibri"/>
              </a:rPr>
              <a:t> riduce il rischio di evoluzione &gt; HCC</a:t>
            </a:r>
            <a:endParaRPr lang="it-IT" sz="3200" dirty="0">
              <a:solidFill>
                <a:srgbClr val="0000FF"/>
              </a:solidFill>
              <a:latin typeface="Calibri"/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 bwMode="auto">
          <a:xfrm>
            <a:off x="467544" y="446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7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Stile di vita</a:t>
            </a:r>
          </a:p>
        </p:txBody>
      </p:sp>
    </p:spTree>
    <p:extLst>
      <p:ext uri="{BB962C8B-B14F-4D97-AF65-F5344CB8AC3E}">
        <p14:creationId xmlns:p14="http://schemas.microsoft.com/office/powerpoint/2010/main" val="271175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rra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737</Words>
  <Application>Microsoft Office PowerPoint</Application>
  <PresentationFormat>Presentazione su schermo (4:3)</PresentationFormat>
  <Paragraphs>174</Paragraphs>
  <Slides>21</Slides>
  <Notes>3</Notes>
  <HiddenSlides>2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Tema di Office</vt:lpstr>
      <vt:lpstr>Terra</vt:lpstr>
      <vt:lpstr>1_Tema di Office</vt:lpstr>
      <vt:lpstr>Fotografia Photo Editor</vt:lpstr>
      <vt:lpstr> </vt:lpstr>
      <vt:lpstr>Compiti del MG</vt:lpstr>
      <vt:lpstr>Presentazione standard di PowerPoint</vt:lpstr>
      <vt:lpstr>1° Identificare i pazienti  HCV+ Categorie a rischio ?  </vt:lpstr>
      <vt:lpstr>AREE AD ALTA ENDEMIA HBV/HCV</vt:lpstr>
      <vt:lpstr>Altre tipologie di pazienti da sottoporre a screening per HCV</vt:lpstr>
      <vt:lpstr>2° Counselling</vt:lpstr>
      <vt:lpstr>Counselling </vt:lpstr>
      <vt:lpstr>Presentazione standard di PowerPoint</vt:lpstr>
      <vt:lpstr>prevenzione della infettività</vt:lpstr>
      <vt:lpstr>3 Fare primo inquadramento virologico</vt:lpstr>
      <vt:lpstr>3°Fare primo inquadramento virologico</vt:lpstr>
      <vt:lpstr>5° Monitorare i pazienti non elegibili a terapia</vt:lpstr>
      <vt:lpstr>Presentazione standard di PowerPoint</vt:lpstr>
      <vt:lpstr>EpatoMG  uno studio longitudinale su 10 anni</vt:lpstr>
      <vt:lpstr>STUDIO “EPATOMG” Studio di coorte osservazionale longitudinale Unità partecipanti</vt:lpstr>
      <vt:lpstr>STUDIO “EPATOMG”</vt:lpstr>
      <vt:lpstr>STUDIO “EPATOMG”  Studio di coorte osservazionale longitudinale Obiettivi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CFSinMG polo di Brescia</dc:title>
  <dc:creator>Pelizzari Pier Carlo</dc:creator>
  <cp:lastModifiedBy>Pelizzari Pier Carlo</cp:lastModifiedBy>
  <cp:revision>148</cp:revision>
  <dcterms:created xsi:type="dcterms:W3CDTF">2013-03-30T11:29:19Z</dcterms:created>
  <dcterms:modified xsi:type="dcterms:W3CDTF">2015-11-21T09:32:53Z</dcterms:modified>
</cp:coreProperties>
</file>