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27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6322EA-8640-4782-87A1-EEA40E121852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EDDFA2-3D9F-476D-BAAC-F487EB7901E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761988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7640" cy="4811400"/>
          </a:xfrm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 txBox="1">
            <a:spLocks noGrp="1"/>
          </p:cNvSpPr>
          <p:nvPr>
            <p:ph type="sldNum" sz="quarter" idx="8"/>
          </p:nvPr>
        </p:nvSpPr>
        <p:spPr>
          <a:xfrm>
            <a:off x="0" y="0"/>
            <a:ext cx="360" cy="360"/>
          </a:xfrm>
        </p:spPr>
        <p:txBody>
          <a:bodyPr wrap="square" lIns="90000" tIns="45000" rIns="90000" bIns="45000" anchor="t"/>
          <a:lstStyle/>
          <a:p>
            <a:pPr algn="l"/>
            <a:fld id="{7B93DACA-3BC1-4C97-BDA5-30A72A44719C}" type="slidenum">
              <a:rPr lang="it-IT">
                <a:solidFill>
                  <a:srgbClr val="000000"/>
                </a:solidFill>
                <a:latin typeface="Arial" pitchFamily="18"/>
                <a:cs typeface="Arial" pitchFamily="2"/>
              </a:rPr>
              <a:pPr algn="l"/>
              <a:t>19</a:t>
            </a:fld>
            <a:endParaRPr lang="it-IT">
              <a:solidFill>
                <a:srgbClr val="000000"/>
              </a:solidFill>
              <a:latin typeface="Arial" pitchFamily="18"/>
              <a:cs typeface="Arial" pitchFamily="2"/>
            </a:endParaRPr>
          </a:p>
        </p:txBody>
      </p:sp>
      <p:sp>
        <p:nvSpPr>
          <p:cNvPr id="3" name="Rectangle 2"/>
          <p:cNvSpPr>
            <a:spLocks noGrp="1" noRot="1" noChangeAspect="1" noResize="1"/>
          </p:cNvSpPr>
          <p:nvPr>
            <p:ph type="sldImg"/>
          </p:nvPr>
        </p:nvSpPr>
        <p:spPr>
          <a:xfrm>
            <a:off x="0" y="0"/>
            <a:ext cx="0" cy="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4" name="Rectangle 3"/>
          <p:cNvSpPr txBox="1">
            <a:spLocks noGrp="1"/>
          </p:cNvSpPr>
          <p:nvPr>
            <p:ph type="body" sz="quarter" idx="1"/>
          </p:nvPr>
        </p:nvSpPr>
        <p:spPr>
          <a:xfrm>
            <a:off x="914400" y="4343400"/>
            <a:ext cx="5028840" cy="4114440"/>
          </a:xfrm>
        </p:spPr>
        <p:txBody>
          <a:bodyPr wrap="square" lIns="90000" tIns="45000" rIns="90000" bIns="45000" anchor="t"/>
          <a:lstStyle/>
          <a:p>
            <a:pPr lvl="0"/>
            <a:endParaRPr lang="it-IT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7640" cy="4811400"/>
          </a:xfrm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95325"/>
            <a:ext cx="4570413" cy="3427413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040"/>
            <a:ext cx="5486040" cy="4114440"/>
          </a:xfrm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95325"/>
            <a:ext cx="4570413" cy="3427413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040"/>
            <a:ext cx="5486040" cy="4114440"/>
          </a:xfrm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7640" cy="4811400"/>
          </a:xfrm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7640" cy="4811400"/>
          </a:xfrm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7640" cy="4811400"/>
          </a:xfrm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7640" cy="4811400"/>
          </a:xfrm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67B6C-DFE3-43E0-ACDE-8BBF869A6EB5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078E2-D1D9-49E5-B275-29994F5AD87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34404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67B6C-DFE3-43E0-ACDE-8BBF869A6EB5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078E2-D1D9-49E5-B275-29994F5AD87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448208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67B6C-DFE3-43E0-ACDE-8BBF869A6EB5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078E2-D1D9-49E5-B275-29994F5AD87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934905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67B6C-DFE3-43E0-ACDE-8BBF869A6EB5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078E2-D1D9-49E5-B275-29994F5AD87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074200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67B6C-DFE3-43E0-ACDE-8BBF869A6EB5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078E2-D1D9-49E5-B275-29994F5AD87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794245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67B6C-DFE3-43E0-ACDE-8BBF869A6EB5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078E2-D1D9-49E5-B275-29994F5AD87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842927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67B6C-DFE3-43E0-ACDE-8BBF869A6EB5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078E2-D1D9-49E5-B275-29994F5AD87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261298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67B6C-DFE3-43E0-ACDE-8BBF869A6EB5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078E2-D1D9-49E5-B275-29994F5AD87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38328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67B6C-DFE3-43E0-ACDE-8BBF869A6EB5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078E2-D1D9-49E5-B275-29994F5AD87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315671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67B6C-DFE3-43E0-ACDE-8BBF869A6EB5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078E2-D1D9-49E5-B275-29994F5AD87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437964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67B6C-DFE3-43E0-ACDE-8BBF869A6EB5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078E2-D1D9-49E5-B275-29994F5AD87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296936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567B6C-DFE3-43E0-ACDE-8BBF869A6EB5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5078E2-D1D9-49E5-B275-29994F5AD87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189363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9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jpeg"/><Relationship Id="rId7" Type="http://schemas.openxmlformats.org/officeDocument/2006/relationships/image" Target="../media/image24.png"/><Relationship Id="rId12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jpe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3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73723"/>
            <a:ext cx="9144000" cy="4898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25196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/>
          <p:nvPr/>
        </p:nvSpPr>
        <p:spPr>
          <a:xfrm>
            <a:off x="250920" y="189000"/>
            <a:ext cx="8569080" cy="5169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compatLnSpc="0"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algn="ctr" defTabSz="914400" fontAlgn="auto">
              <a:spcBef>
                <a:spcPts val="0"/>
              </a:spcBef>
              <a:spcAft>
                <a:spcPts val="0"/>
              </a:spcAft>
              <a:buFont typeface="StarSymbol"/>
              <a:buNone/>
            </a:pPr>
            <a:r>
              <a:rPr lang="it-IT" sz="2800" b="1" smtClean="0">
                <a:solidFill>
                  <a:srgbClr val="FF3300"/>
                </a:solidFill>
                <a:latin typeface="Arial" pitchFamily="18"/>
                <a:ea typeface="ＭＳ Ｐゴシック" pitchFamily="2"/>
                <a:cs typeface="ＭＳ Ｐゴシック" pitchFamily="2"/>
              </a:rPr>
              <a:t>IL NODULO POLMONARE</a:t>
            </a: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alphaModFix/>
            <a:lum/>
          </a:blip>
          <a:srcRect/>
          <a:stretch>
            <a:fillRect/>
          </a:stretch>
        </p:blipFill>
        <p:spPr>
          <a:xfrm>
            <a:off x="5292720" y="1411200"/>
            <a:ext cx="3511080" cy="4681080"/>
          </a:xfrm>
          <a:prstGeom prst="rect">
            <a:avLst/>
          </a:prstGeom>
          <a:gradFill>
            <a:gsLst>
              <a:gs pos="0">
                <a:srgbClr val="2F4776"/>
              </a:gs>
              <a:gs pos="50000">
                <a:srgbClr val="6699FF"/>
              </a:gs>
              <a:gs pos="100000">
                <a:srgbClr val="2F4776"/>
              </a:gs>
            </a:gsLst>
            <a:lin ang="5400000"/>
          </a:gradFill>
          <a:ln w="31680">
            <a:solidFill>
              <a:srgbClr val="FFFFFF"/>
            </a:solidFill>
            <a:prstDash val="solid"/>
            <a:miter/>
          </a:ln>
        </p:spPr>
      </p:pic>
      <p:sp>
        <p:nvSpPr>
          <p:cNvPr id="4" name="Text Box 4"/>
          <p:cNvSpPr/>
          <p:nvPr/>
        </p:nvSpPr>
        <p:spPr>
          <a:xfrm>
            <a:off x="468360" y="1268280"/>
            <a:ext cx="4319280" cy="47757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compatLnSpc="0"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defTabSz="914400" fontAlgn="auto">
              <a:spcBef>
                <a:spcPts val="899"/>
              </a:spcBef>
              <a:spcAft>
                <a:spcPts val="0"/>
              </a:spcAft>
              <a:buFont typeface="StarSymbol"/>
              <a:buNone/>
            </a:pPr>
            <a:r>
              <a:rPr lang="it-IT" b="1" dirty="0" smtClean="0">
                <a:solidFill>
                  <a:srgbClr val="FFFFFF"/>
                </a:solidFill>
                <a:latin typeface="Arial" pitchFamily="18"/>
                <a:ea typeface="ＭＳ Ｐゴシック" pitchFamily="2"/>
                <a:cs typeface="ＭＳ Ｐゴシック" pitchFamily="2"/>
              </a:rPr>
              <a:t>Lesione </a:t>
            </a:r>
            <a:r>
              <a:rPr lang="it-IT" b="1" dirty="0" err="1" smtClean="0">
                <a:solidFill>
                  <a:srgbClr val="FFFFFF"/>
                </a:solidFill>
                <a:latin typeface="Arial" pitchFamily="18"/>
                <a:ea typeface="ＭＳ Ｐゴシック" pitchFamily="2"/>
                <a:cs typeface="ＭＳ Ｐゴシック" pitchFamily="2"/>
              </a:rPr>
              <a:t>intraparenchimale</a:t>
            </a:r>
            <a:r>
              <a:rPr lang="it-IT" b="1" dirty="0" smtClean="0">
                <a:solidFill>
                  <a:srgbClr val="FFFFFF"/>
                </a:solidFill>
                <a:latin typeface="Arial" pitchFamily="18"/>
                <a:ea typeface="ＭＳ Ｐゴシック" pitchFamily="2"/>
                <a:cs typeface="ＭＳ Ｐゴシック" pitchFamily="2"/>
              </a:rPr>
              <a:t>, completamente circondata da parenchima sano, di diametro tra 0,5 cm e 3 cm, non accompagnata da </a:t>
            </a:r>
            <a:r>
              <a:rPr lang="it-IT" b="1" dirty="0" err="1" smtClean="0">
                <a:solidFill>
                  <a:srgbClr val="FFFFFF"/>
                </a:solidFill>
                <a:latin typeface="Arial" pitchFamily="18"/>
                <a:ea typeface="ＭＳ Ｐゴシック" pitchFamily="2"/>
                <a:cs typeface="ＭＳ Ｐゴシック" pitchFamily="2"/>
              </a:rPr>
              <a:t>atelettasia</a:t>
            </a:r>
            <a:r>
              <a:rPr lang="it-IT" b="1" dirty="0" smtClean="0">
                <a:solidFill>
                  <a:srgbClr val="FFFFFF"/>
                </a:solidFill>
                <a:latin typeface="Arial" pitchFamily="18"/>
                <a:ea typeface="ＭＳ Ｐゴシック" pitchFamily="2"/>
                <a:cs typeface="ＭＳ Ｐゴシック" pitchFamily="2"/>
              </a:rPr>
              <a:t> o adenopatie (Tom BB </a:t>
            </a:r>
            <a:r>
              <a:rPr lang="it-IT" b="1" dirty="0" err="1" smtClean="0">
                <a:solidFill>
                  <a:srgbClr val="FFFFFF"/>
                </a:solidFill>
                <a:latin typeface="Arial" pitchFamily="18"/>
                <a:ea typeface="ＭＳ Ｐゴシック" pitchFamily="2"/>
                <a:cs typeface="ＭＳ Ｐゴシック" pitchFamily="2"/>
              </a:rPr>
              <a:t>et</a:t>
            </a:r>
            <a:r>
              <a:rPr lang="it-IT" b="1" dirty="0" smtClean="0">
                <a:solidFill>
                  <a:srgbClr val="FFFFFF"/>
                </a:solidFill>
                <a:latin typeface="Arial" pitchFamily="18"/>
                <a:ea typeface="ＭＳ Ｐゴシック" pitchFamily="2"/>
                <a:cs typeface="ＭＳ Ｐゴシック" pitchFamily="2"/>
              </a:rPr>
              <a:t> Al. : “The </a:t>
            </a:r>
            <a:r>
              <a:rPr lang="it-IT" b="1" dirty="0" err="1" smtClean="0">
                <a:solidFill>
                  <a:srgbClr val="FFFFFF"/>
                </a:solidFill>
                <a:latin typeface="Arial" pitchFamily="18"/>
                <a:ea typeface="ＭＳ Ｐゴシック" pitchFamily="2"/>
                <a:cs typeface="ＭＳ Ｐゴシック" pitchFamily="2"/>
              </a:rPr>
              <a:t>Solitary</a:t>
            </a:r>
            <a:r>
              <a:rPr lang="it-IT" b="1" dirty="0" smtClean="0">
                <a:solidFill>
                  <a:srgbClr val="FFFFFF"/>
                </a:solidFill>
                <a:latin typeface="Arial" pitchFamily="18"/>
                <a:ea typeface="ＭＳ Ｐゴシック" pitchFamily="2"/>
                <a:cs typeface="ＭＳ Ｐゴシック" pitchFamily="2"/>
              </a:rPr>
              <a:t> </a:t>
            </a:r>
            <a:r>
              <a:rPr lang="it-IT" b="1" dirty="0" err="1" smtClean="0">
                <a:solidFill>
                  <a:srgbClr val="FFFFFF"/>
                </a:solidFill>
                <a:latin typeface="Arial" pitchFamily="18"/>
                <a:ea typeface="ＭＳ Ｐゴシック" pitchFamily="2"/>
                <a:cs typeface="ＭＳ Ｐゴシック" pitchFamily="2"/>
              </a:rPr>
              <a:t>Pulmonary</a:t>
            </a:r>
            <a:r>
              <a:rPr lang="it-IT" b="1" dirty="0" smtClean="0">
                <a:solidFill>
                  <a:srgbClr val="FFFFFF"/>
                </a:solidFill>
                <a:latin typeface="Arial" pitchFamily="18"/>
                <a:ea typeface="ＭＳ Ｐゴシック" pitchFamily="2"/>
                <a:cs typeface="ＭＳ Ｐゴシック" pitchFamily="2"/>
              </a:rPr>
              <a:t> </a:t>
            </a:r>
            <a:r>
              <a:rPr lang="it-IT" b="1" dirty="0" err="1" smtClean="0">
                <a:solidFill>
                  <a:srgbClr val="FFFFFF"/>
                </a:solidFill>
                <a:latin typeface="Arial" pitchFamily="18"/>
                <a:ea typeface="ＭＳ Ｐゴシック" pitchFamily="2"/>
                <a:cs typeface="ＭＳ Ｐゴシック" pitchFamily="2"/>
              </a:rPr>
              <a:t>Nodule</a:t>
            </a:r>
            <a:r>
              <a:rPr lang="it-IT" b="1" dirty="0" smtClean="0">
                <a:solidFill>
                  <a:srgbClr val="FFFFFF"/>
                </a:solidFill>
                <a:latin typeface="Arial" pitchFamily="18"/>
                <a:ea typeface="ＭＳ Ｐゴシック" pitchFamily="2"/>
                <a:cs typeface="ＭＳ Ｐゴシック" pitchFamily="2"/>
              </a:rPr>
              <a:t>” </a:t>
            </a:r>
            <a:r>
              <a:rPr lang="it-IT" b="1" dirty="0" err="1" smtClean="0">
                <a:solidFill>
                  <a:srgbClr val="FFFFFF"/>
                </a:solidFill>
                <a:latin typeface="Arial" pitchFamily="18"/>
                <a:ea typeface="ＭＳ Ｐゴシック" pitchFamily="2"/>
                <a:cs typeface="ＭＳ Ｐゴシック" pitchFamily="2"/>
              </a:rPr>
              <a:t>Chest</a:t>
            </a:r>
            <a:r>
              <a:rPr lang="it-IT" b="1" dirty="0" smtClean="0">
                <a:solidFill>
                  <a:srgbClr val="FFFFFF"/>
                </a:solidFill>
                <a:latin typeface="Arial" pitchFamily="18"/>
                <a:ea typeface="ＭＳ Ｐゴシック" pitchFamily="2"/>
                <a:cs typeface="ＭＳ Ｐゴシック" pitchFamily="2"/>
              </a:rPr>
              <a:t> 2003; 123:89-96 S.)</a:t>
            </a:r>
          </a:p>
          <a:p>
            <a:pPr defTabSz="914400" fontAlgn="auto">
              <a:spcBef>
                <a:spcPts val="899"/>
              </a:spcBef>
              <a:spcAft>
                <a:spcPts val="0"/>
              </a:spcAft>
              <a:buFont typeface="StarSymbol"/>
              <a:buNone/>
            </a:pPr>
            <a:endParaRPr lang="it-IT" b="1" dirty="0" smtClean="0">
              <a:solidFill>
                <a:srgbClr val="FFFFFF"/>
              </a:solidFill>
              <a:latin typeface="Arial" pitchFamily="18"/>
              <a:ea typeface="ＭＳ Ｐゴシック" pitchFamily="2"/>
              <a:cs typeface="ＭＳ Ｐゴシック" pitchFamily="2"/>
            </a:endParaRPr>
          </a:p>
          <a:p>
            <a:pPr defTabSz="914400" fontAlgn="auto">
              <a:spcBef>
                <a:spcPts val="899"/>
              </a:spcBef>
              <a:spcAft>
                <a:spcPts val="0"/>
              </a:spcAft>
              <a:buFont typeface="StarSymbol"/>
              <a:buNone/>
            </a:pPr>
            <a:r>
              <a:rPr lang="it-IT" b="1" dirty="0" smtClean="0">
                <a:solidFill>
                  <a:srgbClr val="FFFFFF"/>
                </a:solidFill>
                <a:latin typeface="Arial" pitchFamily="18"/>
                <a:ea typeface="ＭＳ Ｐゴシック" pitchFamily="2"/>
                <a:cs typeface="ＭＳ Ｐゴシック" pitchFamily="2"/>
              </a:rPr>
              <a:t>Lesioni inferiori a 0.5 cm: </a:t>
            </a:r>
            <a:r>
              <a:rPr lang="it-IT" b="1" dirty="0" err="1" smtClean="0">
                <a:solidFill>
                  <a:srgbClr val="FFFFFF"/>
                </a:solidFill>
                <a:latin typeface="Arial" pitchFamily="18"/>
                <a:ea typeface="ＭＳ Ｐゴシック" pitchFamily="2"/>
                <a:cs typeface="ＭＳ Ｐゴシック" pitchFamily="2"/>
              </a:rPr>
              <a:t>micronoduli</a:t>
            </a:r>
            <a:r>
              <a:rPr lang="it-IT" b="1" dirty="0" smtClean="0">
                <a:solidFill>
                  <a:srgbClr val="FFFFFF"/>
                </a:solidFill>
                <a:latin typeface="Arial" pitchFamily="18"/>
                <a:ea typeface="ＭＳ Ｐゴシック" pitchFamily="2"/>
                <a:cs typeface="ＭＳ Ｐゴシック" pitchFamily="2"/>
              </a:rPr>
              <a:t>.</a:t>
            </a:r>
          </a:p>
          <a:p>
            <a:pPr defTabSz="914400" fontAlgn="auto">
              <a:spcBef>
                <a:spcPts val="899"/>
              </a:spcBef>
              <a:spcAft>
                <a:spcPts val="0"/>
              </a:spcAft>
              <a:buFont typeface="StarSymbol"/>
              <a:buNone/>
            </a:pPr>
            <a:r>
              <a:rPr lang="it-IT" b="1" dirty="0" smtClean="0">
                <a:solidFill>
                  <a:srgbClr val="FFFFFF"/>
                </a:solidFill>
                <a:latin typeface="Arial" pitchFamily="18"/>
                <a:ea typeface="ＭＳ Ｐゴシック" pitchFamily="2"/>
                <a:cs typeface="ＭＳ Ｐゴシック" pitchFamily="2"/>
              </a:rPr>
              <a:t>Lesioni superiori a 3 cm: masse.</a:t>
            </a:r>
          </a:p>
          <a:p>
            <a:pPr defTabSz="914400" fontAlgn="auto">
              <a:spcBef>
                <a:spcPts val="899"/>
              </a:spcBef>
              <a:spcAft>
                <a:spcPts val="0"/>
              </a:spcAft>
              <a:buFont typeface="StarSymbol"/>
              <a:buNone/>
            </a:pPr>
            <a:endParaRPr lang="it-IT" b="1" dirty="0" smtClean="0">
              <a:solidFill>
                <a:srgbClr val="FFFFFF"/>
              </a:solidFill>
              <a:latin typeface="Arial" pitchFamily="18"/>
              <a:ea typeface="ＭＳ Ｐゴシック" pitchFamily="2"/>
              <a:cs typeface="ＭＳ Ｐゴシック" pitchFamily="2"/>
            </a:endParaRPr>
          </a:p>
          <a:p>
            <a:pPr defTabSz="914400" fontAlgn="auto">
              <a:spcBef>
                <a:spcPts val="899"/>
              </a:spcBef>
              <a:spcAft>
                <a:spcPts val="0"/>
              </a:spcAft>
              <a:buFont typeface="StarSymbol"/>
              <a:buNone/>
            </a:pPr>
            <a:r>
              <a:rPr lang="it-IT" b="1" dirty="0" smtClean="0">
                <a:solidFill>
                  <a:srgbClr val="FFFFFF"/>
                </a:solidFill>
                <a:latin typeface="Arial" pitchFamily="18"/>
                <a:ea typeface="ＭＳ Ｐゴシック" pitchFamily="2"/>
                <a:cs typeface="ＭＳ Ｐゴシック" pitchFamily="2"/>
              </a:rPr>
              <a:t>Prevalenza nella popolazione generale variabile dal 13% al 51%, secondo le varie casistiche.</a:t>
            </a:r>
          </a:p>
        </p:txBody>
      </p:sp>
    </p:spTree>
    <p:extLst>
      <p:ext uri="{BB962C8B-B14F-4D97-AF65-F5344CB8AC3E}">
        <p14:creationId xmlns:p14="http://schemas.microsoft.com/office/powerpoint/2010/main" val="29906949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 idx="4294967295"/>
          </p:nvPr>
        </p:nvSpPr>
        <p:spPr>
          <a:xfrm>
            <a:off x="0" y="157320"/>
            <a:ext cx="9080640" cy="6249960"/>
          </a:xfrm>
        </p:spPr>
        <p:txBody>
          <a:bodyPr lIns="0" tIns="0" rIns="0" bIns="0" anchor="ctr">
            <a:normAutofit fontScale="90000"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 algn="l">
              <a:buNone/>
            </a:pPr>
            <a:r>
              <a:rPr lang="it-IT">
                <a:solidFill>
                  <a:srgbClr val="FFFFFF"/>
                </a:solidFill>
                <a:cs typeface="Arial" pitchFamily="2"/>
              </a:rPr>
              <a:t>Nodulo polmonare : come operare</a:t>
            </a:r>
            <a:br>
              <a:rPr lang="it-IT">
                <a:solidFill>
                  <a:srgbClr val="FFFFFF"/>
                </a:solidFill>
                <a:cs typeface="Arial" pitchFamily="2"/>
              </a:rPr>
            </a:br>
            <a:r>
              <a:rPr lang="it-IT">
                <a:solidFill>
                  <a:srgbClr val="FFFFFF"/>
                </a:solidFill>
                <a:cs typeface="Arial" pitchFamily="2"/>
              </a:rPr>
              <a:t/>
            </a:r>
            <a:br>
              <a:rPr lang="it-IT">
                <a:solidFill>
                  <a:srgbClr val="FFFFFF"/>
                </a:solidFill>
                <a:cs typeface="Arial" pitchFamily="2"/>
              </a:rPr>
            </a:br>
            <a:r>
              <a:rPr lang="it-IT">
                <a:solidFill>
                  <a:srgbClr val="FFFFFF"/>
                </a:solidFill>
                <a:cs typeface="Arial" pitchFamily="2"/>
              </a:rPr>
              <a:t>Tre domande cui rispondere :</a:t>
            </a:r>
            <a:br>
              <a:rPr lang="it-IT">
                <a:solidFill>
                  <a:srgbClr val="FFFFFF"/>
                </a:solidFill>
                <a:cs typeface="Arial" pitchFamily="2"/>
              </a:rPr>
            </a:br>
            <a:r>
              <a:rPr lang="it-IT">
                <a:solidFill>
                  <a:srgbClr val="FFFFFF"/>
                </a:solidFill>
                <a:cs typeface="Arial" pitchFamily="2"/>
              </a:rPr>
              <a:t/>
            </a:r>
            <a:br>
              <a:rPr lang="it-IT">
                <a:solidFill>
                  <a:srgbClr val="FFFFFF"/>
                </a:solidFill>
                <a:cs typeface="Arial" pitchFamily="2"/>
              </a:rPr>
            </a:br>
            <a:r>
              <a:rPr lang="it-IT" b="1">
                <a:solidFill>
                  <a:srgbClr val="FF0000"/>
                </a:solidFill>
                <a:cs typeface="Arial" pitchFamily="2"/>
              </a:rPr>
              <a:t>E' un tumore polmonare primitivo o secondario ?</a:t>
            </a:r>
            <a:br>
              <a:rPr lang="it-IT" b="1">
                <a:solidFill>
                  <a:srgbClr val="FF0000"/>
                </a:solidFill>
                <a:cs typeface="Arial" pitchFamily="2"/>
              </a:rPr>
            </a:br>
            <a:r>
              <a:rPr lang="it-IT" b="1">
                <a:solidFill>
                  <a:srgbClr val="FF0000"/>
                </a:solidFill>
                <a:cs typeface="Arial" pitchFamily="2"/>
              </a:rPr>
              <a:t>E' operabile o no ?</a:t>
            </a:r>
            <a:br>
              <a:rPr lang="it-IT" b="1">
                <a:solidFill>
                  <a:srgbClr val="FF0000"/>
                </a:solidFill>
                <a:cs typeface="Arial" pitchFamily="2"/>
              </a:rPr>
            </a:br>
            <a:r>
              <a:rPr lang="it-IT" b="1">
                <a:solidFill>
                  <a:srgbClr val="FF0000"/>
                </a:solidFill>
                <a:cs typeface="Arial" pitchFamily="2"/>
              </a:rPr>
              <a:t>Il rischio operatorio è accettabile o no ?</a:t>
            </a:r>
            <a:r>
              <a:rPr lang="it-IT">
                <a:solidFill>
                  <a:srgbClr val="FFFFFF"/>
                </a:solidFill>
                <a:cs typeface="Arial" pitchFamily="2"/>
              </a:rPr>
              <a:t/>
            </a:r>
            <a:br>
              <a:rPr lang="it-IT">
                <a:solidFill>
                  <a:srgbClr val="FFFFFF"/>
                </a:solidFill>
                <a:cs typeface="Arial" pitchFamily="2"/>
              </a:rPr>
            </a:br>
            <a:endParaRPr lang="it-IT">
              <a:solidFill>
                <a:srgbClr val="FFFFFF"/>
              </a:solidFill>
              <a:cs typeface="Arial" pitchFamily="2"/>
            </a:endParaRPr>
          </a:p>
        </p:txBody>
      </p:sp>
      <p:sp>
        <p:nvSpPr>
          <p:cNvPr id="3" name="Segnaposto testo 2"/>
          <p:cNvSpPr txBox="1">
            <a:spLocks noGrp="1"/>
          </p:cNvSpPr>
          <p:nvPr>
            <p:ph type="body" idx="4294967295"/>
          </p:nvPr>
        </p:nvSpPr>
        <p:spPr>
          <a:xfrm>
            <a:off x="0" y="180000"/>
            <a:ext cx="9144000" cy="6480000"/>
          </a:xfrm>
        </p:spPr>
        <p:txBody>
          <a:bodyPr/>
          <a:lstStyle>
            <a:defPPr marL="432000" lvl="0" indent="-324000" algn="l" hangingPunct="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it-IT" sz="32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ＭＳ Ｐゴシック"/>
                <a:cs typeface="ＭＳ Ｐゴシック"/>
              </a:defRPr>
            </a:defPPr>
            <a:lvl1pPr marL="432000" lvl="0" indent="-324000" algn="l" hangingPunct="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it-IT" sz="32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ＭＳ Ｐゴシック"/>
                <a:cs typeface="ＭＳ Ｐゴシック"/>
              </a:defRPr>
            </a:lvl1pPr>
            <a:lvl2pPr marL="864000" lvl="1" indent="-324000" algn="l" hangingPunct="0">
              <a:spcBef>
                <a:spcPts val="0"/>
              </a:spcBef>
              <a:spcAft>
                <a:spcPts val="1134"/>
              </a:spcAft>
              <a:buSzPct val="45000"/>
              <a:buFont typeface="StarSymbol"/>
              <a:buChar char="●"/>
              <a:defRPr lang="it-IT" sz="2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ＭＳ Ｐゴシック"/>
                <a:cs typeface="ＭＳ Ｐゴシック"/>
              </a:defRPr>
            </a:lvl2pPr>
            <a:lvl3pPr marL="1295999" lvl="2" indent="-288000" algn="l" hangingPunct="0">
              <a:spcBef>
                <a:spcPts val="0"/>
              </a:spcBef>
              <a:spcAft>
                <a:spcPts val="850"/>
              </a:spcAft>
              <a:buSzPct val="75000"/>
              <a:buFont typeface="StarSymbol"/>
              <a:buChar char="–"/>
              <a:defRPr lang="it-IT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ＭＳ Ｐゴシック"/>
                <a:cs typeface="ＭＳ Ｐゴシック"/>
              </a:defRPr>
            </a:lvl3pPr>
            <a:lvl4pPr marL="1728000" lvl="3" indent="-216000" algn="l" hangingPunct="0">
              <a:spcBef>
                <a:spcPts val="0"/>
              </a:spcBef>
              <a:spcAft>
                <a:spcPts val="567"/>
              </a:spcAft>
              <a:buSzPct val="45000"/>
              <a:buFont typeface="StarSymbol"/>
              <a:buChar char="●"/>
              <a:defRPr lang="it-IT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ＭＳ Ｐゴシック"/>
                <a:cs typeface="ＭＳ Ｐゴシック"/>
              </a:defRPr>
            </a:lvl4pPr>
            <a:lvl5pPr marL="2160000" lvl="4" indent="-216000" algn="l" hangingPunct="0">
              <a:spcBef>
                <a:spcPts val="0"/>
              </a:spcBef>
              <a:spcAft>
                <a:spcPts val="283"/>
              </a:spcAft>
              <a:buSzPct val="75000"/>
              <a:buFont typeface="StarSymbol"/>
              <a:buChar char="–"/>
              <a:defRPr lang="it-IT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ＭＳ Ｐゴシック"/>
                <a:cs typeface="ＭＳ Ｐゴシック"/>
              </a:defRPr>
            </a:lvl5pPr>
            <a:lvl6pPr marL="2592000" lvl="5" indent="-216000" algn="l" hangingPunct="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it-IT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ＭＳ Ｐゴシック"/>
                <a:cs typeface="ＭＳ Ｐゴシック"/>
              </a:defRPr>
            </a:lvl6pPr>
            <a:lvl7pPr marL="3024000" lvl="6" indent="-216000" algn="l" hangingPunct="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it-IT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ＭＳ Ｐゴシック"/>
                <a:cs typeface="ＭＳ Ｐゴシック"/>
              </a:defRPr>
            </a:lvl7pPr>
            <a:lvl8pPr marL="3456000" lvl="7" indent="-216000" algn="l" hangingPunct="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it-IT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ＭＳ Ｐゴシック"/>
                <a:cs typeface="ＭＳ Ｐゴシック"/>
              </a:defRPr>
            </a:lvl8pPr>
            <a:lvl9pPr marL="3887999" lvl="8" indent="-216000" algn="l" hangingPunct="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it-IT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ＭＳ Ｐゴシック"/>
                <a:cs typeface="ＭＳ Ｐゴシック"/>
              </a:defRPr>
            </a:lvl9pPr>
          </a:lstStyle>
          <a:p>
            <a:endParaRPr lang="it-IT">
              <a:latin typeface="Arial" pitchFamily="18"/>
              <a:ea typeface="ＭＳ Ｐゴシック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3566603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 idx="4294967295"/>
          </p:nvPr>
        </p:nvSpPr>
        <p:spPr>
          <a:xfrm>
            <a:off x="0" y="180000"/>
            <a:ext cx="9080640" cy="8848440"/>
          </a:xfrm>
        </p:spPr>
        <p:txBody>
          <a:bodyPr lIns="0" tIns="0" rIns="0" bIns="0" anchor="ctr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 algn="l">
              <a:buNone/>
            </a:pPr>
            <a:r>
              <a:rPr lang="it-IT">
                <a:solidFill>
                  <a:srgbClr val="FFFFFF"/>
                </a:solidFill>
                <a:cs typeface="Arial" pitchFamily="2"/>
              </a:rPr>
              <a:t>Nodulo polmonare : come operare</a:t>
            </a:r>
            <a:br>
              <a:rPr lang="it-IT">
                <a:solidFill>
                  <a:srgbClr val="FFFFFF"/>
                </a:solidFill>
                <a:cs typeface="Arial" pitchFamily="2"/>
              </a:rPr>
            </a:br>
            <a:r>
              <a:rPr lang="it-IT">
                <a:solidFill>
                  <a:srgbClr val="FFFFFF"/>
                </a:solidFill>
                <a:cs typeface="Arial" pitchFamily="2"/>
              </a:rPr>
              <a:t/>
            </a:r>
            <a:br>
              <a:rPr lang="it-IT">
                <a:solidFill>
                  <a:srgbClr val="FFFFFF"/>
                </a:solidFill>
                <a:cs typeface="Arial" pitchFamily="2"/>
              </a:rPr>
            </a:br>
            <a:r>
              <a:rPr lang="it-IT">
                <a:solidFill>
                  <a:srgbClr val="FFFFFF"/>
                </a:solidFill>
                <a:cs typeface="Arial" pitchFamily="2"/>
              </a:rPr>
              <a:t>   Cosa tenere sempre presente:</a:t>
            </a:r>
            <a:br>
              <a:rPr lang="it-IT">
                <a:solidFill>
                  <a:srgbClr val="FFFFFF"/>
                </a:solidFill>
                <a:cs typeface="Arial" pitchFamily="2"/>
              </a:rPr>
            </a:br>
            <a:r>
              <a:rPr lang="it-IT">
                <a:solidFill>
                  <a:srgbClr val="FFFFFF"/>
                </a:solidFill>
                <a:cs typeface="Arial" pitchFamily="2"/>
              </a:rPr>
              <a:t>-</a:t>
            </a:r>
            <a:r>
              <a:rPr lang="it-IT" sz="3200">
                <a:solidFill>
                  <a:srgbClr val="FFFFFF"/>
                </a:solidFill>
                <a:cs typeface="Arial" pitchFamily="2"/>
              </a:rPr>
              <a:t> </a:t>
            </a:r>
            <a:r>
              <a:rPr lang="it-IT" sz="2800" b="1">
                <a:solidFill>
                  <a:srgbClr val="4B1F6F"/>
                </a:solidFill>
                <a:cs typeface="Arial" pitchFamily="2"/>
              </a:rPr>
              <a:t>i noduli ubicati nei lobi superiori sono quelli con maggiore probabilità di essere neoplastici</a:t>
            </a:r>
            <a:br>
              <a:rPr lang="it-IT" sz="2800" b="1">
                <a:solidFill>
                  <a:srgbClr val="4B1F6F"/>
                </a:solidFill>
                <a:cs typeface="Arial" pitchFamily="2"/>
              </a:rPr>
            </a:br>
            <a:r>
              <a:rPr lang="it-IT" sz="2800" b="1">
                <a:solidFill>
                  <a:srgbClr val="4B1F6F"/>
                </a:solidFill>
                <a:cs typeface="Arial" pitchFamily="2"/>
              </a:rPr>
              <a:t>- una metastasi polmonare unica e singola raramente si localizza nei lobi superiori</a:t>
            </a:r>
            <a:br>
              <a:rPr lang="it-IT" sz="2800" b="1">
                <a:solidFill>
                  <a:srgbClr val="4B1F6F"/>
                </a:solidFill>
                <a:cs typeface="Arial" pitchFamily="2"/>
              </a:rPr>
            </a:br>
            <a:r>
              <a:rPr lang="it-IT" sz="2800" b="1">
                <a:solidFill>
                  <a:srgbClr val="4B1F6F"/>
                </a:solidFill>
                <a:cs typeface="Arial" pitchFamily="2"/>
              </a:rPr>
              <a:t>- la calcificazione del nodulo è espressione di benignità</a:t>
            </a:r>
            <a:br>
              <a:rPr lang="it-IT" sz="2800" b="1">
                <a:solidFill>
                  <a:srgbClr val="4B1F6F"/>
                </a:solidFill>
                <a:cs typeface="Arial" pitchFamily="2"/>
              </a:rPr>
            </a:br>
            <a:r>
              <a:rPr lang="it-IT" sz="2800" b="1">
                <a:solidFill>
                  <a:srgbClr val="4B1F6F"/>
                </a:solidFill>
                <a:cs typeface="Arial" pitchFamily="2"/>
              </a:rPr>
              <a:t>- le microcalcificazioni eccentriche sono invece segni di malignità</a:t>
            </a:r>
            <a:br>
              <a:rPr lang="it-IT" sz="2800" b="1">
                <a:solidFill>
                  <a:srgbClr val="4B1F6F"/>
                </a:solidFill>
                <a:cs typeface="Arial" pitchFamily="2"/>
              </a:rPr>
            </a:br>
            <a:r>
              <a:rPr lang="it-IT" sz="2800" b="1">
                <a:solidFill>
                  <a:srgbClr val="4B1F6F"/>
                </a:solidFill>
                <a:cs typeface="Arial" pitchFamily="2"/>
              </a:rPr>
              <a:t>- anche i non fumatori possono sviluppare un tumore del polmone ( Adenocarcinoma )</a:t>
            </a:r>
            <a:r>
              <a:rPr lang="it-IT" sz="2800" b="1">
                <a:solidFill>
                  <a:srgbClr val="FFFFFF"/>
                </a:solidFill>
                <a:cs typeface="Arial" pitchFamily="2"/>
              </a:rPr>
              <a:t/>
            </a:r>
            <a:br>
              <a:rPr lang="it-IT" sz="2800" b="1">
                <a:solidFill>
                  <a:srgbClr val="FFFFFF"/>
                </a:solidFill>
                <a:cs typeface="Arial" pitchFamily="2"/>
              </a:rPr>
            </a:br>
            <a:r>
              <a:rPr lang="it-IT">
                <a:solidFill>
                  <a:srgbClr val="FFFFFF"/>
                </a:solidFill>
                <a:cs typeface="Arial" pitchFamily="2"/>
              </a:rPr>
              <a:t/>
            </a:r>
            <a:br>
              <a:rPr lang="it-IT">
                <a:solidFill>
                  <a:srgbClr val="FFFFFF"/>
                </a:solidFill>
                <a:cs typeface="Arial" pitchFamily="2"/>
              </a:rPr>
            </a:br>
            <a:r>
              <a:rPr lang="it-IT" b="1">
                <a:solidFill>
                  <a:srgbClr val="FF0000"/>
                </a:solidFill>
                <a:cs typeface="Arial" pitchFamily="2"/>
              </a:rPr>
              <a:t/>
            </a:r>
            <a:br>
              <a:rPr lang="it-IT" b="1">
                <a:solidFill>
                  <a:srgbClr val="FF0000"/>
                </a:solidFill>
                <a:cs typeface="Arial" pitchFamily="2"/>
              </a:rPr>
            </a:br>
            <a:r>
              <a:rPr lang="it-IT">
                <a:solidFill>
                  <a:srgbClr val="FFFFFF"/>
                </a:solidFill>
                <a:cs typeface="Arial" pitchFamily="2"/>
              </a:rPr>
              <a:t/>
            </a:r>
            <a:br>
              <a:rPr lang="it-IT">
                <a:solidFill>
                  <a:srgbClr val="FFFFFF"/>
                </a:solidFill>
                <a:cs typeface="Arial" pitchFamily="2"/>
              </a:rPr>
            </a:br>
            <a:endParaRPr lang="it-IT">
              <a:solidFill>
                <a:srgbClr val="FFFFFF"/>
              </a:solidFill>
              <a:cs typeface="Arial" pitchFamily="2"/>
            </a:endParaRPr>
          </a:p>
        </p:txBody>
      </p:sp>
      <p:sp>
        <p:nvSpPr>
          <p:cNvPr id="3" name="Segnaposto testo 2"/>
          <p:cNvSpPr txBox="1">
            <a:spLocks noGrp="1"/>
          </p:cNvSpPr>
          <p:nvPr>
            <p:ph type="body" idx="4294967295"/>
          </p:nvPr>
        </p:nvSpPr>
        <p:spPr>
          <a:xfrm>
            <a:off x="0" y="1260000"/>
            <a:ext cx="9144000" cy="5400000"/>
          </a:xfrm>
        </p:spPr>
        <p:txBody>
          <a:bodyPr/>
          <a:lstStyle>
            <a:defPPr marL="432000" lvl="0" indent="-324000" algn="l" hangingPunct="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it-IT" sz="32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ＭＳ Ｐゴシック"/>
                <a:cs typeface="ＭＳ Ｐゴシック"/>
              </a:defRPr>
            </a:defPPr>
            <a:lvl1pPr marL="432000" lvl="0" indent="-324000" algn="l" hangingPunct="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it-IT" sz="32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ＭＳ Ｐゴシック"/>
                <a:cs typeface="ＭＳ Ｐゴシック"/>
              </a:defRPr>
            </a:lvl1pPr>
            <a:lvl2pPr marL="864000" lvl="1" indent="-324000" algn="l" hangingPunct="0">
              <a:spcBef>
                <a:spcPts val="0"/>
              </a:spcBef>
              <a:spcAft>
                <a:spcPts val="1134"/>
              </a:spcAft>
              <a:buSzPct val="45000"/>
              <a:buFont typeface="StarSymbol"/>
              <a:buChar char="●"/>
              <a:defRPr lang="it-IT" sz="2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ＭＳ Ｐゴシック"/>
                <a:cs typeface="ＭＳ Ｐゴシック"/>
              </a:defRPr>
            </a:lvl2pPr>
            <a:lvl3pPr marL="1295999" lvl="2" indent="-288000" algn="l" hangingPunct="0">
              <a:spcBef>
                <a:spcPts val="0"/>
              </a:spcBef>
              <a:spcAft>
                <a:spcPts val="850"/>
              </a:spcAft>
              <a:buSzPct val="75000"/>
              <a:buFont typeface="StarSymbol"/>
              <a:buChar char="–"/>
              <a:defRPr lang="it-IT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ＭＳ Ｐゴシック"/>
                <a:cs typeface="ＭＳ Ｐゴシック"/>
              </a:defRPr>
            </a:lvl3pPr>
            <a:lvl4pPr marL="1728000" lvl="3" indent="-216000" algn="l" hangingPunct="0">
              <a:spcBef>
                <a:spcPts val="0"/>
              </a:spcBef>
              <a:spcAft>
                <a:spcPts val="567"/>
              </a:spcAft>
              <a:buSzPct val="45000"/>
              <a:buFont typeface="StarSymbol"/>
              <a:buChar char="●"/>
              <a:defRPr lang="it-IT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ＭＳ Ｐゴシック"/>
                <a:cs typeface="ＭＳ Ｐゴシック"/>
              </a:defRPr>
            </a:lvl4pPr>
            <a:lvl5pPr marL="2160000" lvl="4" indent="-216000" algn="l" hangingPunct="0">
              <a:spcBef>
                <a:spcPts val="0"/>
              </a:spcBef>
              <a:spcAft>
                <a:spcPts val="283"/>
              </a:spcAft>
              <a:buSzPct val="75000"/>
              <a:buFont typeface="StarSymbol"/>
              <a:buChar char="–"/>
              <a:defRPr lang="it-IT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ＭＳ Ｐゴシック"/>
                <a:cs typeface="ＭＳ Ｐゴシック"/>
              </a:defRPr>
            </a:lvl5pPr>
            <a:lvl6pPr marL="2592000" lvl="5" indent="-216000" algn="l" hangingPunct="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it-IT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ＭＳ Ｐゴシック"/>
                <a:cs typeface="ＭＳ Ｐゴシック"/>
              </a:defRPr>
            </a:lvl6pPr>
            <a:lvl7pPr marL="3024000" lvl="6" indent="-216000" algn="l" hangingPunct="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it-IT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ＭＳ Ｐゴシック"/>
                <a:cs typeface="ＭＳ Ｐゴシック"/>
              </a:defRPr>
            </a:lvl7pPr>
            <a:lvl8pPr marL="3456000" lvl="7" indent="-216000" algn="l" hangingPunct="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it-IT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ＭＳ Ｐゴシック"/>
                <a:cs typeface="ＭＳ Ｐゴシック"/>
              </a:defRPr>
            </a:lvl8pPr>
            <a:lvl9pPr marL="3887999" lvl="8" indent="-216000" algn="l" hangingPunct="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it-IT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ＭＳ Ｐゴシック"/>
                <a:cs typeface="ＭＳ Ｐゴシック"/>
              </a:defRPr>
            </a:lvl9pPr>
          </a:lstStyle>
          <a:p>
            <a:endParaRPr lang="it-IT">
              <a:latin typeface="Arial" pitchFamily="18"/>
              <a:ea typeface="ＭＳ Ｐゴシック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39192549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2A22E-E101-453A-978B-D289604BF407}" type="datetime1">
              <a:rPr lang="it-IT"/>
              <a:pPr/>
              <a:t>29/10/2013</a:t>
            </a:fld>
            <a:endParaRPr/>
          </a:p>
        </p:txBody>
      </p:sp>
      <p:sp>
        <p:nvSpPr>
          <p:cNvPr id="2" name="Titolo 1"/>
          <p:cNvSpPr txBox="1">
            <a:spLocks noGrp="1"/>
          </p:cNvSpPr>
          <p:nvPr>
            <p:ph type="title" idx="4294967295"/>
          </p:nvPr>
        </p:nvSpPr>
        <p:spPr>
          <a:xfrm>
            <a:off x="457200" y="273240"/>
            <a:ext cx="8229240" cy="1144800"/>
          </a:xfrm>
        </p:spPr>
        <p:txBody>
          <a:bodyPr lIns="0" tIns="0" rIns="0" bIns="0" anchor="ctr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algn="l"/>
            <a:endParaRPr lang="it-IT">
              <a:latin typeface="Arial" pitchFamily="18"/>
            </a:endParaRPr>
          </a:p>
        </p:txBody>
      </p:sp>
      <p:sp>
        <p:nvSpPr>
          <p:cNvPr id="3" name="Sottotitolo 2"/>
          <p:cNvSpPr txBox="1">
            <a:spLocks noGrp="1"/>
          </p:cNvSpPr>
          <p:nvPr>
            <p:ph type="subTitle" idx="4294967295"/>
          </p:nvPr>
        </p:nvSpPr>
        <p:spPr/>
        <p:txBody>
          <a:bodyPr anchor="ctr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indent="0" algn="ctr"/>
            <a:endParaRPr lang="it-IT">
              <a:latin typeface="Arial" pitchFamily="18"/>
              <a:cs typeface="Mangal" pitchFamily="2"/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3">
            <a:alphaModFix/>
            <a:lum/>
          </a:blip>
          <a:srcRect/>
          <a:stretch>
            <a:fillRect/>
          </a:stretch>
        </p:blipFill>
        <p:spPr>
          <a:xfrm>
            <a:off x="163080" y="326520"/>
            <a:ext cx="3429000" cy="326556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>
            <a:alphaModFix/>
            <a:lum/>
          </a:blip>
          <a:srcRect/>
          <a:stretch>
            <a:fillRect/>
          </a:stretch>
        </p:blipFill>
        <p:spPr>
          <a:xfrm>
            <a:off x="3429000" y="326520"/>
            <a:ext cx="3084120" cy="3429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4">
            <a:alphaModFix/>
            <a:lum/>
          </a:blip>
          <a:srcRect/>
          <a:stretch>
            <a:fillRect/>
          </a:stretch>
        </p:blipFill>
        <p:spPr>
          <a:xfrm>
            <a:off x="3265560" y="326520"/>
            <a:ext cx="3102479" cy="326556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5">
            <a:alphaModFix/>
            <a:lum/>
          </a:blip>
          <a:srcRect/>
          <a:stretch>
            <a:fillRect/>
          </a:stretch>
        </p:blipFill>
        <p:spPr>
          <a:xfrm>
            <a:off x="6041519" y="326520"/>
            <a:ext cx="2775960" cy="326556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6">
            <a:alphaModFix/>
            <a:lum/>
          </a:blip>
          <a:srcRect/>
          <a:stretch>
            <a:fillRect/>
          </a:stretch>
        </p:blipFill>
        <p:spPr>
          <a:xfrm>
            <a:off x="152280" y="3429000"/>
            <a:ext cx="3102479" cy="261252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7">
            <a:alphaModFix/>
            <a:lum/>
          </a:blip>
          <a:srcRect/>
          <a:stretch>
            <a:fillRect/>
          </a:stretch>
        </p:blipFill>
        <p:spPr>
          <a:xfrm>
            <a:off x="3265560" y="3602879"/>
            <a:ext cx="2775960" cy="26017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magine 9"/>
          <p:cNvPicPr>
            <a:picLocks noChangeAspect="1"/>
          </p:cNvPicPr>
          <p:nvPr/>
        </p:nvPicPr>
        <p:blipFill>
          <a:blip r:embed="rId8">
            <a:alphaModFix/>
            <a:lum/>
          </a:blip>
          <a:srcRect/>
          <a:stretch>
            <a:fillRect/>
          </a:stretch>
        </p:blipFill>
        <p:spPr>
          <a:xfrm>
            <a:off x="6041519" y="3592080"/>
            <a:ext cx="2775960" cy="26125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350281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2A22E-E101-453A-978B-D289604BF407}" type="datetime1">
              <a:rPr lang="it-IT"/>
              <a:pPr/>
              <a:t>29/10/2013</a:t>
            </a:fld>
            <a:endParaRPr/>
          </a:p>
        </p:txBody>
      </p:sp>
      <p:sp>
        <p:nvSpPr>
          <p:cNvPr id="2" name="Titolo 1"/>
          <p:cNvSpPr txBox="1">
            <a:spLocks noGrp="1"/>
          </p:cNvSpPr>
          <p:nvPr>
            <p:ph type="title" idx="4294967295"/>
          </p:nvPr>
        </p:nvSpPr>
        <p:spPr>
          <a:xfrm>
            <a:off x="457200" y="273240"/>
            <a:ext cx="8229240" cy="1144800"/>
          </a:xfrm>
        </p:spPr>
        <p:txBody>
          <a:bodyPr lIns="0" tIns="0" rIns="0" bIns="0" anchor="ctr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algn="l"/>
            <a:endParaRPr lang="it-IT">
              <a:latin typeface="Arial" pitchFamily="18"/>
            </a:endParaRPr>
          </a:p>
        </p:txBody>
      </p:sp>
      <p:sp>
        <p:nvSpPr>
          <p:cNvPr id="3" name="Segnaposto testo 2"/>
          <p:cNvSpPr txBox="1">
            <a:spLocks noGrp="1"/>
          </p:cNvSpPr>
          <p:nvPr>
            <p:ph type="body" idx="4294967295"/>
          </p:nvPr>
        </p:nvSpPr>
        <p:spPr/>
        <p:txBody>
          <a:bodyPr/>
          <a:lstStyle>
            <a:defPPr marL="432000" lvl="0" indent="-324000" algn="l" hangingPunct="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it-IT" sz="32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Arial Unicode MS" pitchFamily="2"/>
                <a:cs typeface="Arial"/>
              </a:defRPr>
            </a:defPPr>
            <a:lvl1pPr marL="432000" lvl="0" indent="-324000" algn="l" hangingPunct="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it-IT" sz="32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Arial Unicode MS" pitchFamily="2"/>
                <a:cs typeface="Arial"/>
              </a:defRPr>
            </a:lvl1pPr>
            <a:lvl2pPr marL="864000" lvl="1" indent="-324000" algn="l" hangingPunct="0">
              <a:spcBef>
                <a:spcPts val="0"/>
              </a:spcBef>
              <a:spcAft>
                <a:spcPts val="1134"/>
              </a:spcAft>
              <a:buSzPct val="45000"/>
              <a:buFont typeface="StarSymbol"/>
              <a:buChar char="●"/>
              <a:defRPr lang="it-IT" sz="2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Arial Unicode MS" pitchFamily="2"/>
                <a:cs typeface="Arial"/>
              </a:defRPr>
            </a:lvl2pPr>
            <a:lvl3pPr marL="1295999" lvl="2" indent="-288000" algn="l" hangingPunct="0">
              <a:spcBef>
                <a:spcPts val="0"/>
              </a:spcBef>
              <a:spcAft>
                <a:spcPts val="850"/>
              </a:spcAft>
              <a:buSzPct val="75000"/>
              <a:buFont typeface="StarSymbol"/>
              <a:buChar char="–"/>
              <a:defRPr lang="it-IT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Arial Unicode MS" pitchFamily="2"/>
                <a:cs typeface="Arial"/>
              </a:defRPr>
            </a:lvl3pPr>
            <a:lvl4pPr marL="1728000" lvl="3" indent="-216000" algn="l" hangingPunct="0">
              <a:spcBef>
                <a:spcPts val="0"/>
              </a:spcBef>
              <a:spcAft>
                <a:spcPts val="567"/>
              </a:spcAft>
              <a:buSzPct val="45000"/>
              <a:buFont typeface="StarSymbol"/>
              <a:buChar char="●"/>
              <a:defRPr lang="it-IT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Arial Unicode MS" pitchFamily="2"/>
                <a:cs typeface="Arial"/>
              </a:defRPr>
            </a:lvl4pPr>
            <a:lvl5pPr marL="2160000" lvl="4" indent="-216000" algn="l" hangingPunct="0">
              <a:spcBef>
                <a:spcPts val="0"/>
              </a:spcBef>
              <a:spcAft>
                <a:spcPts val="283"/>
              </a:spcAft>
              <a:buSzPct val="75000"/>
              <a:buFont typeface="StarSymbol"/>
              <a:buChar char="–"/>
              <a:defRPr lang="it-IT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Arial Unicode MS" pitchFamily="2"/>
                <a:cs typeface="Arial"/>
              </a:defRPr>
            </a:lvl5pPr>
            <a:lvl6pPr marL="2592000" lvl="5" indent="-216000" algn="l" hangingPunct="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it-IT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Arial Unicode MS" pitchFamily="2"/>
                <a:cs typeface="Arial"/>
              </a:defRPr>
            </a:lvl6pPr>
            <a:lvl7pPr marL="3024000" lvl="6" indent="-216000" algn="l" hangingPunct="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it-IT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Arial Unicode MS" pitchFamily="2"/>
                <a:cs typeface="Arial"/>
              </a:defRPr>
            </a:lvl7pPr>
            <a:lvl8pPr marL="3456000" lvl="7" indent="-216000" algn="l" hangingPunct="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it-IT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Arial Unicode MS" pitchFamily="2"/>
                <a:cs typeface="Arial"/>
              </a:defRPr>
            </a:lvl8pPr>
            <a:lvl9pPr marL="3887999" lvl="8" indent="-216000" algn="l" hangingPunct="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it-IT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Arial Unicode MS" pitchFamily="2"/>
                <a:cs typeface="Arial"/>
              </a:defRPr>
            </a:lvl9pPr>
          </a:lstStyle>
          <a:p>
            <a:endParaRPr lang="it-IT">
              <a:latin typeface="Calibri" pitchFamily="18"/>
              <a:cs typeface="Arial" pitchFamily="2"/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3">
            <a:alphaModFix/>
            <a:lum/>
          </a:blip>
          <a:srcRect/>
          <a:stretch>
            <a:fillRect/>
          </a:stretch>
        </p:blipFill>
        <p:spPr>
          <a:xfrm>
            <a:off x="489600" y="326520"/>
            <a:ext cx="4082040" cy="440855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4">
            <a:alphaModFix/>
            <a:lum/>
          </a:blip>
          <a:srcRect/>
          <a:stretch>
            <a:fillRect/>
          </a:stretch>
        </p:blipFill>
        <p:spPr>
          <a:xfrm>
            <a:off x="4898520" y="326520"/>
            <a:ext cx="4063679" cy="440855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987593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/>
          <p:nvPr/>
        </p:nvSpPr>
        <p:spPr>
          <a:xfrm>
            <a:off x="0" y="115920"/>
            <a:ext cx="9143640" cy="9435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compatLnSpc="0"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algn="ctr" defTabSz="914400" fontAlgn="auto">
              <a:spcBef>
                <a:spcPts val="899"/>
              </a:spcBef>
              <a:spcAft>
                <a:spcPts val="0"/>
              </a:spcAft>
              <a:buFont typeface="StarSymbol"/>
              <a:buNone/>
            </a:pPr>
            <a:r>
              <a:rPr lang="it-IT" sz="2800" b="1" smtClean="0">
                <a:solidFill>
                  <a:srgbClr val="FF3300"/>
                </a:solidFill>
                <a:latin typeface="Arial" pitchFamily="18"/>
                <a:ea typeface="ＭＳ Ｐゴシック" pitchFamily="2"/>
                <a:cs typeface="ＭＳ Ｐゴシック" pitchFamily="2"/>
              </a:rPr>
              <a:t>CRITERI CLINICI PER LA DIFFERENZIAZIONE DEI NODULI POLMONARI</a:t>
            </a:r>
          </a:p>
        </p:txBody>
      </p:sp>
      <p:pic>
        <p:nvPicPr>
          <p:cNvPr id="3" name="Picture 6"/>
          <p:cNvPicPr>
            <a:picLocks noChangeAspect="1"/>
          </p:cNvPicPr>
          <p:nvPr/>
        </p:nvPicPr>
        <p:blipFill>
          <a:blip r:embed="rId3">
            <a:alphaModFix/>
            <a:lum/>
          </a:blip>
          <a:srcRect/>
          <a:stretch>
            <a:fillRect/>
          </a:stretch>
        </p:blipFill>
        <p:spPr>
          <a:xfrm>
            <a:off x="6156360" y="3933720"/>
            <a:ext cx="2695320" cy="208548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 Box 7"/>
          <p:cNvSpPr/>
          <p:nvPr/>
        </p:nvSpPr>
        <p:spPr>
          <a:xfrm>
            <a:off x="395280" y="1660679"/>
            <a:ext cx="5471640" cy="41320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compatLnSpc="0"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defTabSz="914400" fontAlgn="auto">
              <a:lnSpc>
                <a:spcPct val="75000"/>
              </a:lnSpc>
              <a:spcBef>
                <a:spcPts val="899"/>
              </a:spcBef>
              <a:spcAft>
                <a:spcPts val="0"/>
              </a:spcAft>
              <a:buClr>
                <a:srgbClr val="FFFFFF"/>
              </a:buClr>
              <a:buFont typeface="Wingdings"/>
              <a:buChar char="Ø"/>
            </a:pPr>
            <a:r>
              <a:rPr lang="it-IT" b="1" smtClean="0">
                <a:solidFill>
                  <a:srgbClr val="FFFFFF"/>
                </a:solidFill>
                <a:latin typeface="Arial" pitchFamily="18"/>
                <a:ea typeface="ＭＳ Ｐゴシック" pitchFamily="2"/>
                <a:cs typeface="ＭＳ Ｐゴシック" pitchFamily="2"/>
              </a:rPr>
              <a:t> Età</a:t>
            </a:r>
          </a:p>
          <a:p>
            <a:pPr defTabSz="914400" fontAlgn="auto">
              <a:lnSpc>
                <a:spcPct val="75000"/>
              </a:lnSpc>
              <a:spcBef>
                <a:spcPts val="899"/>
              </a:spcBef>
              <a:spcAft>
                <a:spcPts val="0"/>
              </a:spcAft>
              <a:buClr>
                <a:srgbClr val="FFFFFF"/>
              </a:buClr>
              <a:buFont typeface="Wingdings"/>
              <a:buChar char="Ø"/>
            </a:pPr>
            <a:r>
              <a:rPr lang="it-IT" b="1" smtClean="0">
                <a:solidFill>
                  <a:srgbClr val="FFFFFF"/>
                </a:solidFill>
                <a:latin typeface="Arial" pitchFamily="18"/>
                <a:ea typeface="ＭＳ Ｐゴシック" pitchFamily="2"/>
                <a:cs typeface="ＭＳ Ｐゴシック" pitchFamily="2"/>
              </a:rPr>
              <a:t> Anamnesi: fumo, lavoro, esposizione a</a:t>
            </a:r>
          </a:p>
          <a:p>
            <a:pPr defTabSz="914400" fontAlgn="auto">
              <a:lnSpc>
                <a:spcPct val="75000"/>
              </a:lnSpc>
              <a:spcBef>
                <a:spcPts val="899"/>
              </a:spcBef>
              <a:spcAft>
                <a:spcPts val="0"/>
              </a:spcAft>
              <a:buFont typeface="StarSymbol"/>
              <a:buNone/>
            </a:pPr>
            <a:r>
              <a:rPr lang="it-IT" b="1" smtClean="0">
                <a:solidFill>
                  <a:srgbClr val="FFFFFF"/>
                </a:solidFill>
                <a:latin typeface="Arial" pitchFamily="18"/>
                <a:ea typeface="ＭＳ Ｐゴシック" pitchFamily="2"/>
                <a:cs typeface="ＭＳ Ｐゴシック" pitchFamily="2"/>
              </a:rPr>
              <a:t>    infezioni granulomatose, pregresse neoplasie,</a:t>
            </a:r>
          </a:p>
          <a:p>
            <a:pPr defTabSz="914400" fontAlgn="auto">
              <a:lnSpc>
                <a:spcPct val="75000"/>
              </a:lnSpc>
              <a:spcBef>
                <a:spcPts val="899"/>
              </a:spcBef>
              <a:spcAft>
                <a:spcPts val="0"/>
              </a:spcAft>
              <a:buFont typeface="StarSymbol"/>
              <a:buNone/>
            </a:pPr>
            <a:r>
              <a:rPr lang="it-IT" b="1" smtClean="0">
                <a:solidFill>
                  <a:srgbClr val="FFFFFF"/>
                </a:solidFill>
                <a:latin typeface="Arial" pitchFamily="18"/>
                <a:ea typeface="ＭＳ Ｐゴシック" pitchFamily="2"/>
                <a:cs typeface="ＭＳ Ｐゴシック" pitchFamily="2"/>
              </a:rPr>
              <a:t>    malattie in atto, …</a:t>
            </a:r>
          </a:p>
          <a:p>
            <a:pPr defTabSz="914400" fontAlgn="auto">
              <a:lnSpc>
                <a:spcPct val="75000"/>
              </a:lnSpc>
              <a:spcBef>
                <a:spcPts val="899"/>
              </a:spcBef>
              <a:spcAft>
                <a:spcPts val="0"/>
              </a:spcAft>
              <a:buClr>
                <a:srgbClr val="FFFFFF"/>
              </a:buClr>
              <a:buFont typeface="Wingdings"/>
              <a:buChar char="Ø"/>
            </a:pPr>
            <a:r>
              <a:rPr lang="it-IT" b="1" smtClean="0">
                <a:solidFill>
                  <a:srgbClr val="FFFFFF"/>
                </a:solidFill>
                <a:latin typeface="Arial" pitchFamily="18"/>
                <a:ea typeface="ＭＳ Ｐゴシック" pitchFamily="2"/>
                <a:cs typeface="ＭＳ Ｐゴシック" pitchFamily="2"/>
              </a:rPr>
              <a:t> Sintomi: d’organo (emoftoe, tosse, ...)</a:t>
            </a:r>
          </a:p>
          <a:p>
            <a:pPr defTabSz="914400" fontAlgn="auto">
              <a:lnSpc>
                <a:spcPct val="75000"/>
              </a:lnSpc>
              <a:spcBef>
                <a:spcPts val="899"/>
              </a:spcBef>
              <a:spcAft>
                <a:spcPts val="0"/>
              </a:spcAft>
              <a:buFont typeface="StarSymbol"/>
              <a:buNone/>
            </a:pPr>
            <a:r>
              <a:rPr lang="it-IT" b="1" smtClean="0">
                <a:solidFill>
                  <a:srgbClr val="FFFFFF"/>
                </a:solidFill>
                <a:latin typeface="Arial" pitchFamily="18"/>
                <a:ea typeface="ＭＳ Ｐゴシック" pitchFamily="2"/>
                <a:cs typeface="ＭＳ Ｐゴシック" pitchFamily="2"/>
              </a:rPr>
              <a:t>                    generali  (calo ponderale, astenia,</a:t>
            </a:r>
          </a:p>
          <a:p>
            <a:pPr defTabSz="914400" fontAlgn="auto">
              <a:lnSpc>
                <a:spcPct val="75000"/>
              </a:lnSpc>
              <a:spcBef>
                <a:spcPts val="899"/>
              </a:spcBef>
              <a:spcAft>
                <a:spcPts val="0"/>
              </a:spcAft>
              <a:buFont typeface="StarSymbol"/>
              <a:buNone/>
            </a:pPr>
            <a:r>
              <a:rPr lang="it-IT" b="1" smtClean="0">
                <a:solidFill>
                  <a:srgbClr val="FFFFFF"/>
                </a:solidFill>
                <a:latin typeface="Arial" pitchFamily="18"/>
                <a:ea typeface="ＭＳ Ｐゴシック" pitchFamily="2"/>
                <a:cs typeface="ＭＳ Ｐゴシック" pitchFamily="2"/>
              </a:rPr>
              <a:t>                                    febbre, sindromi paraneo-</a:t>
            </a:r>
          </a:p>
          <a:p>
            <a:pPr defTabSz="914400" fontAlgn="auto">
              <a:lnSpc>
                <a:spcPct val="75000"/>
              </a:lnSpc>
              <a:spcBef>
                <a:spcPts val="899"/>
              </a:spcBef>
              <a:spcAft>
                <a:spcPts val="0"/>
              </a:spcAft>
              <a:buFont typeface="StarSymbol"/>
              <a:buNone/>
            </a:pPr>
            <a:r>
              <a:rPr lang="it-IT" b="1" smtClean="0">
                <a:solidFill>
                  <a:srgbClr val="FFFFFF"/>
                </a:solidFill>
                <a:latin typeface="Arial" pitchFamily="18"/>
                <a:ea typeface="ＭＳ Ｐゴシック" pitchFamily="2"/>
                <a:cs typeface="ＭＳ Ｐゴシック" pitchFamily="2"/>
              </a:rPr>
              <a:t>                                    plastiche, …)</a:t>
            </a:r>
          </a:p>
          <a:p>
            <a:pPr defTabSz="914400" fontAlgn="auto">
              <a:lnSpc>
                <a:spcPct val="75000"/>
              </a:lnSpc>
              <a:spcBef>
                <a:spcPts val="899"/>
              </a:spcBef>
              <a:spcAft>
                <a:spcPts val="0"/>
              </a:spcAft>
              <a:buClr>
                <a:srgbClr val="FFFFFF"/>
              </a:buClr>
              <a:buFont typeface="Wingdings"/>
              <a:buChar char="Ø"/>
            </a:pPr>
            <a:r>
              <a:rPr lang="it-IT" b="1" smtClean="0">
                <a:solidFill>
                  <a:srgbClr val="FFFFFF"/>
                </a:solidFill>
                <a:latin typeface="Arial" pitchFamily="18"/>
                <a:ea typeface="ＭＳ Ｐゴシック" pitchFamily="2"/>
                <a:cs typeface="ＭＳ Ｐゴシック" pitchFamily="2"/>
              </a:rPr>
              <a:t> Documentazione radiologica precedente:</a:t>
            </a:r>
          </a:p>
          <a:p>
            <a:pPr defTabSz="914400" fontAlgn="auto">
              <a:lnSpc>
                <a:spcPct val="75000"/>
              </a:lnSpc>
              <a:spcBef>
                <a:spcPts val="899"/>
              </a:spcBef>
              <a:spcAft>
                <a:spcPts val="0"/>
              </a:spcAft>
              <a:buFont typeface="StarSymbol"/>
              <a:buNone/>
            </a:pPr>
            <a:r>
              <a:rPr lang="it-IT" b="1" smtClean="0">
                <a:solidFill>
                  <a:srgbClr val="FFFFFF"/>
                </a:solidFill>
                <a:latin typeface="Arial" pitchFamily="18"/>
                <a:ea typeface="ＭＳ Ｐゴシック" pitchFamily="2"/>
                <a:cs typeface="ＭＳ Ｐゴシック" pitchFamily="2"/>
              </a:rPr>
              <a:t>    Nodulo già presente in indagini precedenti ed</a:t>
            </a:r>
          </a:p>
          <a:p>
            <a:pPr defTabSz="914400" fontAlgn="auto">
              <a:lnSpc>
                <a:spcPct val="75000"/>
              </a:lnSpc>
              <a:spcBef>
                <a:spcPts val="899"/>
              </a:spcBef>
              <a:spcAft>
                <a:spcPts val="0"/>
              </a:spcAft>
              <a:buFont typeface="StarSymbol"/>
              <a:buNone/>
            </a:pPr>
            <a:r>
              <a:rPr lang="it-IT" b="1" smtClean="0">
                <a:solidFill>
                  <a:srgbClr val="FFFFFF"/>
                </a:solidFill>
                <a:latin typeface="Arial" pitchFamily="18"/>
                <a:ea typeface="ＭＳ Ｐゴシック" pitchFamily="2"/>
                <a:cs typeface="ＭＳ Ｐゴシック" pitchFamily="2"/>
              </a:rPr>
              <a:t>    aumentato?</a:t>
            </a:r>
          </a:p>
          <a:p>
            <a:pPr defTabSz="914400" fontAlgn="auto">
              <a:lnSpc>
                <a:spcPct val="75000"/>
              </a:lnSpc>
              <a:spcBef>
                <a:spcPts val="899"/>
              </a:spcBef>
              <a:spcAft>
                <a:spcPts val="0"/>
              </a:spcAft>
              <a:buFont typeface="StarSymbol"/>
              <a:buNone/>
            </a:pPr>
            <a:r>
              <a:rPr lang="it-IT" b="1" smtClean="0">
                <a:solidFill>
                  <a:srgbClr val="FFFFFF"/>
                </a:solidFill>
                <a:latin typeface="Arial" pitchFamily="18"/>
                <a:ea typeface="ＭＳ Ｐゴシック" pitchFamily="2"/>
                <a:cs typeface="ＭＳ Ｐゴシック" pitchFamily="2"/>
              </a:rPr>
              <a:t>    Nodulo già presente e stabile da più di due</a:t>
            </a:r>
          </a:p>
          <a:p>
            <a:pPr defTabSz="914400" fontAlgn="auto">
              <a:lnSpc>
                <a:spcPct val="75000"/>
              </a:lnSpc>
              <a:spcBef>
                <a:spcPts val="899"/>
              </a:spcBef>
              <a:spcAft>
                <a:spcPts val="0"/>
              </a:spcAft>
              <a:buFont typeface="StarSymbol"/>
              <a:buNone/>
            </a:pPr>
            <a:r>
              <a:rPr lang="it-IT" b="1" smtClean="0">
                <a:solidFill>
                  <a:srgbClr val="FFFFFF"/>
                </a:solidFill>
                <a:latin typeface="Arial" pitchFamily="18"/>
                <a:ea typeface="ＭＳ Ｐゴシック" pitchFamily="2"/>
                <a:cs typeface="ＭＳ Ｐゴシック" pitchFamily="2"/>
              </a:rPr>
              <a:t>    anni?</a:t>
            </a:r>
          </a:p>
        </p:txBody>
      </p:sp>
      <p:pic>
        <p:nvPicPr>
          <p:cNvPr id="5" name="Picture 8"/>
          <p:cNvPicPr>
            <a:picLocks noChangeAspect="1"/>
          </p:cNvPicPr>
          <p:nvPr/>
        </p:nvPicPr>
        <p:blipFill>
          <a:blip r:embed="rId4">
            <a:alphaModFix/>
            <a:lum/>
          </a:blip>
          <a:srcRect/>
          <a:stretch>
            <a:fillRect/>
          </a:stretch>
        </p:blipFill>
        <p:spPr>
          <a:xfrm>
            <a:off x="6156360" y="1197000"/>
            <a:ext cx="2727000" cy="272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" name="Group 9"/>
          <p:cNvGrpSpPr/>
          <p:nvPr/>
        </p:nvGrpSpPr>
        <p:grpSpPr>
          <a:xfrm>
            <a:off x="5965920" y="6381720"/>
            <a:ext cx="2998080" cy="357119"/>
            <a:chOff x="5965920" y="6381720"/>
            <a:chExt cx="2998080" cy="357119"/>
          </a:xfrm>
        </p:grpSpPr>
        <p:sp>
          <p:nvSpPr>
            <p:cNvPr id="7" name="Text Box 10"/>
            <p:cNvSpPr/>
            <p:nvPr/>
          </p:nvSpPr>
          <p:spPr>
            <a:xfrm>
              <a:off x="6227640" y="6496199"/>
              <a:ext cx="2736360" cy="2426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5000" rIns="90000" bIns="45000" anchor="t" compatLnSpc="0">
              <a:spAutoFit/>
            </a:bodyPr>
            <a:lstStyle>
              <a:defPPr lvl="0">
                <a:buSzPct val="45000"/>
                <a:buFont typeface="StarSymbol"/>
                <a:buNone/>
              </a:defPPr>
              <a:lvl1pPr lvl="0">
                <a:buSzPct val="45000"/>
                <a:buFont typeface="StarSymbol"/>
                <a:buChar char="●"/>
              </a:lvl1pPr>
              <a:lvl2pPr lvl="1">
                <a:buSzPct val="45000"/>
                <a:buFont typeface="StarSymbol"/>
                <a:buChar char="●"/>
              </a:lvl2pPr>
              <a:lvl3pPr lvl="2">
                <a:buSzPct val="45000"/>
                <a:buFont typeface="StarSymbol"/>
                <a:buChar char="●"/>
              </a:lvl3pPr>
              <a:lvl4pPr lvl="3">
                <a:buSzPct val="45000"/>
                <a:buFont typeface="StarSymbol"/>
                <a:buChar char="●"/>
              </a:lvl4pPr>
              <a:lvl5pPr lvl="4">
                <a:buSzPct val="45000"/>
                <a:buFont typeface="StarSymbol"/>
                <a:buChar char="●"/>
              </a:lvl5pPr>
              <a:lvl6pPr lvl="5">
                <a:buSzPct val="45000"/>
                <a:buFont typeface="StarSymbol"/>
                <a:buChar char="●"/>
              </a:lvl6pPr>
              <a:lvl7pPr lvl="6">
                <a:buSzPct val="45000"/>
                <a:buFont typeface="StarSymbol"/>
                <a:buChar char="●"/>
              </a:lvl7pPr>
              <a:lvl8pPr lvl="7">
                <a:buSzPct val="45000"/>
                <a:buFont typeface="StarSymbol"/>
                <a:buChar char="●"/>
              </a:lvl8pPr>
              <a:lvl9pPr lvl="8">
                <a:buSzPct val="45000"/>
                <a:buFont typeface="StarSymbol"/>
                <a:buChar char="●"/>
              </a:lvl9pPr>
            </a:lstStyle>
            <a:p>
              <a:pPr defTabSz="914400" fontAlgn="auto" hangingPunct="0">
                <a:spcBef>
                  <a:spcPts val="899"/>
                </a:spcBef>
                <a:spcAft>
                  <a:spcPts val="0"/>
                </a:spcAft>
                <a:buFont typeface="StarSymbol"/>
                <a:buNone/>
              </a:pPr>
              <a:r>
                <a:rPr lang="it-IT" sz="1000" b="1" smtClean="0">
                  <a:solidFill>
                    <a:srgbClr val="FFFFFF"/>
                  </a:solidFill>
                  <a:latin typeface="Arial" pitchFamily="18"/>
                  <a:ea typeface="Arial Unicode MS" pitchFamily="2"/>
                  <a:cs typeface="ＭＳ Ｐゴシック" pitchFamily="2"/>
                </a:rPr>
                <a:t>U.O. Pneumologia Spedali Civili Brescia</a:t>
              </a:r>
            </a:p>
          </p:txBody>
        </p:sp>
        <p:pic>
          <p:nvPicPr>
            <p:cNvPr id="8" name="Picture 11"/>
            <p:cNvPicPr>
              <a:picLocks noChangeAspect="1"/>
            </p:cNvPicPr>
            <p:nvPr/>
          </p:nvPicPr>
          <p:blipFill>
            <a:blip r:embed="rId5">
              <a:alphaModFix/>
              <a:lum/>
            </a:blip>
            <a:srcRect/>
            <a:stretch>
              <a:fillRect/>
            </a:stretch>
          </p:blipFill>
          <p:spPr>
            <a:xfrm>
              <a:off x="5965920" y="6381720"/>
              <a:ext cx="334440" cy="353520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25192039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/>
          <p:nvPr/>
        </p:nvSpPr>
        <p:spPr>
          <a:xfrm>
            <a:off x="179280" y="189000"/>
            <a:ext cx="8784720" cy="5169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compatLnSpc="0"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algn="ctr" defTabSz="914400" fontAlgn="auto">
              <a:spcBef>
                <a:spcPts val="899"/>
              </a:spcBef>
              <a:spcAft>
                <a:spcPts val="0"/>
              </a:spcAft>
              <a:buFont typeface="StarSymbol"/>
              <a:buNone/>
            </a:pPr>
            <a:r>
              <a:rPr lang="it-IT" sz="2800" b="1" smtClean="0">
                <a:solidFill>
                  <a:srgbClr val="FF3300"/>
                </a:solidFill>
                <a:latin typeface="Arial" pitchFamily="18"/>
                <a:ea typeface="ＭＳ Ｐゴシック" pitchFamily="2"/>
                <a:cs typeface="ＭＳ Ｐゴシック" pitchFamily="2"/>
              </a:rPr>
              <a:t>RUOLO DELLO SPECIALISTA CLINICO</a:t>
            </a:r>
          </a:p>
        </p:txBody>
      </p:sp>
      <p:sp>
        <p:nvSpPr>
          <p:cNvPr id="3" name="Text Box 5"/>
          <p:cNvSpPr/>
          <p:nvPr/>
        </p:nvSpPr>
        <p:spPr>
          <a:xfrm>
            <a:off x="250920" y="981000"/>
            <a:ext cx="5473440" cy="55818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compatLnSpc="0"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defTabSz="914400" fontAlgn="auto">
              <a:lnSpc>
                <a:spcPct val="130000"/>
              </a:lnSpc>
              <a:spcBef>
                <a:spcPts val="899"/>
              </a:spcBef>
              <a:spcAft>
                <a:spcPts val="0"/>
              </a:spcAft>
              <a:buClr>
                <a:srgbClr val="FFFFFF"/>
              </a:buClr>
              <a:buSzPct val="150000"/>
              <a:buFont typeface="Wingdings"/>
              <a:buChar char="§"/>
            </a:pPr>
            <a:r>
              <a:rPr lang="it-IT" smtClean="0">
                <a:solidFill>
                  <a:srgbClr val="FFFFFF"/>
                </a:solidFill>
                <a:latin typeface="Arial" pitchFamily="18"/>
                <a:ea typeface="ＭＳ Ｐゴシック" pitchFamily="2"/>
                <a:cs typeface="ＭＳ Ｐゴシック" pitchFamily="2"/>
              </a:rPr>
              <a:t> </a:t>
            </a:r>
            <a:r>
              <a:rPr lang="it-IT" b="1" smtClean="0">
                <a:solidFill>
                  <a:srgbClr val="FFFFFF"/>
                </a:solidFill>
                <a:latin typeface="Arial" pitchFamily="18"/>
                <a:ea typeface="ＭＳ Ｐゴシック" pitchFamily="2"/>
                <a:cs typeface="ＭＳ Ｐゴシック" pitchFamily="2"/>
              </a:rPr>
              <a:t>Illustrare al paziente il percorso diagnostico</a:t>
            </a:r>
          </a:p>
          <a:p>
            <a:pPr defTabSz="914400" fontAlgn="auto">
              <a:lnSpc>
                <a:spcPct val="130000"/>
              </a:lnSpc>
              <a:spcBef>
                <a:spcPts val="899"/>
              </a:spcBef>
              <a:spcAft>
                <a:spcPts val="0"/>
              </a:spcAft>
              <a:buFont typeface="StarSymbol"/>
              <a:buNone/>
            </a:pPr>
            <a:r>
              <a:rPr lang="it-IT" b="1" smtClean="0">
                <a:solidFill>
                  <a:srgbClr val="FFFFFF"/>
                </a:solidFill>
                <a:latin typeface="Arial" pitchFamily="18"/>
                <a:ea typeface="ＭＳ Ｐゴシック" pitchFamily="2"/>
                <a:cs typeface="ＭＳ Ｐゴシック" pitchFamily="2"/>
              </a:rPr>
              <a:t>   da compiere</a:t>
            </a:r>
          </a:p>
          <a:p>
            <a:pPr defTabSz="914400" fontAlgn="auto">
              <a:lnSpc>
                <a:spcPct val="130000"/>
              </a:lnSpc>
              <a:spcBef>
                <a:spcPts val="899"/>
              </a:spcBef>
              <a:spcAft>
                <a:spcPts val="0"/>
              </a:spcAft>
              <a:buClr>
                <a:srgbClr val="FFFFFF"/>
              </a:buClr>
              <a:buSzPct val="150000"/>
              <a:buFont typeface="Wingdings"/>
              <a:buChar char="§"/>
            </a:pPr>
            <a:r>
              <a:rPr lang="it-IT" b="1" smtClean="0">
                <a:solidFill>
                  <a:srgbClr val="FFFFFF"/>
                </a:solidFill>
                <a:latin typeface="Arial" pitchFamily="18"/>
                <a:ea typeface="ＭＳ Ｐゴシック" pitchFamily="2"/>
                <a:cs typeface="ＭＳ Ｐゴシック" pitchFamily="2"/>
              </a:rPr>
              <a:t> Tipizzazione del nodulo:</a:t>
            </a:r>
          </a:p>
          <a:p>
            <a:pPr lvl="2" defTabSz="914400" fontAlgn="auto">
              <a:lnSpc>
                <a:spcPct val="130000"/>
              </a:lnSpc>
              <a:spcBef>
                <a:spcPts val="899"/>
              </a:spcBef>
              <a:spcAft>
                <a:spcPts val="0"/>
              </a:spcAft>
              <a:buClr>
                <a:srgbClr val="FFFFFF"/>
              </a:buClr>
              <a:buFont typeface="Wingdings"/>
              <a:buChar char="ü"/>
            </a:pPr>
            <a:r>
              <a:rPr lang="it-IT" sz="1600" smtClean="0">
                <a:solidFill>
                  <a:srgbClr val="FFFFFF"/>
                </a:solidFill>
                <a:latin typeface="Arial" pitchFamily="18"/>
                <a:ea typeface="ＭＳ Ｐゴシック" pitchFamily="2"/>
                <a:cs typeface="ＭＳ Ｐゴシック" pitchFamily="2"/>
              </a:rPr>
              <a:t> Broncoscopia?</a:t>
            </a:r>
          </a:p>
          <a:p>
            <a:pPr lvl="2" defTabSz="914400" fontAlgn="auto">
              <a:lnSpc>
                <a:spcPct val="130000"/>
              </a:lnSpc>
              <a:spcBef>
                <a:spcPts val="899"/>
              </a:spcBef>
              <a:spcAft>
                <a:spcPts val="0"/>
              </a:spcAft>
              <a:buClr>
                <a:srgbClr val="FFFFFF"/>
              </a:buClr>
              <a:buFont typeface="Wingdings"/>
              <a:buChar char="ü"/>
            </a:pPr>
            <a:r>
              <a:rPr lang="it-IT" sz="1600" smtClean="0">
                <a:solidFill>
                  <a:srgbClr val="FFFFFF"/>
                </a:solidFill>
                <a:latin typeface="Arial" pitchFamily="18"/>
                <a:ea typeface="ＭＳ Ｐゴシック" pitchFamily="2"/>
                <a:cs typeface="ＭＳ Ｐゴシック" pitchFamily="2"/>
              </a:rPr>
              <a:t> Agoaspirato polmonare?</a:t>
            </a:r>
          </a:p>
          <a:p>
            <a:pPr lvl="2" defTabSz="914400" fontAlgn="auto">
              <a:lnSpc>
                <a:spcPct val="130000"/>
              </a:lnSpc>
              <a:spcBef>
                <a:spcPts val="899"/>
              </a:spcBef>
              <a:spcAft>
                <a:spcPts val="0"/>
              </a:spcAft>
              <a:buClr>
                <a:srgbClr val="FFFFFF"/>
              </a:buClr>
              <a:buFont typeface="Wingdings"/>
              <a:buChar char="ü"/>
            </a:pPr>
            <a:r>
              <a:rPr lang="it-IT" sz="1600" smtClean="0">
                <a:solidFill>
                  <a:srgbClr val="FFFFFF"/>
                </a:solidFill>
                <a:latin typeface="Arial" pitchFamily="18"/>
                <a:ea typeface="ＭＳ Ｐゴシック" pitchFamily="2"/>
                <a:cs typeface="ＭＳ Ｐゴシック" pitchFamily="2"/>
              </a:rPr>
              <a:t> Nessuno dei due?</a:t>
            </a:r>
            <a:r>
              <a:rPr lang="it-IT" smtClean="0">
                <a:solidFill>
                  <a:srgbClr val="FFFFFF"/>
                </a:solidFill>
                <a:latin typeface="Arial" pitchFamily="18"/>
                <a:ea typeface="ＭＳ Ｐゴシック" pitchFamily="2"/>
                <a:cs typeface="ＭＳ Ｐゴシック" pitchFamily="2"/>
              </a:rPr>
              <a:t>        </a:t>
            </a:r>
          </a:p>
          <a:p>
            <a:pPr defTabSz="914400" fontAlgn="auto">
              <a:lnSpc>
                <a:spcPct val="130000"/>
              </a:lnSpc>
              <a:spcBef>
                <a:spcPts val="899"/>
              </a:spcBef>
              <a:spcAft>
                <a:spcPts val="0"/>
              </a:spcAft>
              <a:buClr>
                <a:srgbClr val="FFFFFF"/>
              </a:buClr>
              <a:buSzPct val="150000"/>
              <a:buFont typeface="Wingdings"/>
              <a:buChar char="§"/>
            </a:pPr>
            <a:r>
              <a:rPr lang="it-IT" sz="2000" smtClean="0">
                <a:solidFill>
                  <a:srgbClr val="FFFFFF"/>
                </a:solidFill>
                <a:latin typeface="Arial" pitchFamily="18"/>
                <a:ea typeface="ＭＳ Ｐゴシック" pitchFamily="2"/>
                <a:cs typeface="ＭＳ Ｐゴシック" pitchFamily="2"/>
              </a:rPr>
              <a:t> </a:t>
            </a:r>
            <a:r>
              <a:rPr lang="it-IT" b="1" smtClean="0">
                <a:solidFill>
                  <a:srgbClr val="FFFFFF"/>
                </a:solidFill>
                <a:latin typeface="Arial" pitchFamily="18"/>
                <a:ea typeface="ＭＳ Ｐゴシック" pitchFamily="2"/>
                <a:cs typeface="ＭＳ Ｐゴシック" pitchFamily="2"/>
              </a:rPr>
              <a:t>Valutazione delle comorbidità</a:t>
            </a:r>
          </a:p>
          <a:p>
            <a:pPr defTabSz="914400" fontAlgn="auto">
              <a:lnSpc>
                <a:spcPct val="130000"/>
              </a:lnSpc>
              <a:spcBef>
                <a:spcPts val="899"/>
              </a:spcBef>
              <a:spcAft>
                <a:spcPts val="0"/>
              </a:spcAft>
              <a:buClr>
                <a:srgbClr val="FFFFFF"/>
              </a:buClr>
              <a:buSzPct val="150000"/>
              <a:buFont typeface="Wingdings"/>
              <a:buChar char="§"/>
            </a:pPr>
            <a:r>
              <a:rPr lang="it-IT" b="1" smtClean="0">
                <a:solidFill>
                  <a:srgbClr val="FFFFFF"/>
                </a:solidFill>
                <a:latin typeface="Arial" pitchFamily="18"/>
                <a:ea typeface="ＭＳ Ｐゴシック" pitchFamily="2"/>
                <a:cs typeface="ＭＳ Ｐゴシック" pitchFamily="2"/>
              </a:rPr>
              <a:t> Valutazione funzionale respiratoria</a:t>
            </a:r>
          </a:p>
          <a:p>
            <a:pPr defTabSz="914400" fontAlgn="auto">
              <a:lnSpc>
                <a:spcPct val="130000"/>
              </a:lnSpc>
              <a:spcBef>
                <a:spcPts val="899"/>
              </a:spcBef>
              <a:spcAft>
                <a:spcPts val="0"/>
              </a:spcAft>
              <a:buClr>
                <a:srgbClr val="FFFFFF"/>
              </a:buClr>
              <a:buSzPct val="150000"/>
              <a:buFont typeface="Wingdings"/>
              <a:buChar char="§"/>
            </a:pPr>
            <a:r>
              <a:rPr lang="it-IT" b="1" smtClean="0">
                <a:solidFill>
                  <a:srgbClr val="FFFFFF"/>
                </a:solidFill>
                <a:latin typeface="Arial" pitchFamily="18"/>
                <a:ea typeface="ＭＳ Ｐゴシック" pitchFamily="2"/>
                <a:cs typeface="ＭＳ Ｐゴシック" pitchFamily="2"/>
              </a:rPr>
              <a:t> Valutazione congiunta con lo specialista</a:t>
            </a:r>
          </a:p>
          <a:p>
            <a:pPr defTabSz="914400" fontAlgn="auto">
              <a:lnSpc>
                <a:spcPct val="130000"/>
              </a:lnSpc>
              <a:spcBef>
                <a:spcPts val="899"/>
              </a:spcBef>
              <a:spcAft>
                <a:spcPts val="0"/>
              </a:spcAft>
              <a:buFont typeface="StarSymbol"/>
              <a:buNone/>
            </a:pPr>
            <a:r>
              <a:rPr lang="it-IT" b="1" smtClean="0">
                <a:solidFill>
                  <a:srgbClr val="FFFFFF"/>
                </a:solidFill>
                <a:latin typeface="Arial" pitchFamily="18"/>
                <a:ea typeface="ＭＳ Ｐゴシック" pitchFamily="2"/>
                <a:cs typeface="ＭＳ Ｐゴシック" pitchFamily="2"/>
              </a:rPr>
              <a:t>    dell’imaging, il chirurgo toracico, il radio-</a:t>
            </a:r>
          </a:p>
          <a:p>
            <a:pPr defTabSz="914400" fontAlgn="auto">
              <a:lnSpc>
                <a:spcPct val="130000"/>
              </a:lnSpc>
              <a:spcBef>
                <a:spcPts val="899"/>
              </a:spcBef>
              <a:spcAft>
                <a:spcPts val="0"/>
              </a:spcAft>
              <a:buFont typeface="StarSymbol"/>
              <a:buNone/>
            </a:pPr>
            <a:r>
              <a:rPr lang="it-IT" b="1" smtClean="0">
                <a:solidFill>
                  <a:srgbClr val="FFFFFF"/>
                </a:solidFill>
                <a:latin typeface="Arial" pitchFamily="18"/>
                <a:ea typeface="ＭＳ Ｐゴシック" pitchFamily="2"/>
                <a:cs typeface="ＭＳ Ｐゴシック" pitchFamily="2"/>
              </a:rPr>
              <a:t>    terapista</a:t>
            </a:r>
          </a:p>
          <a:p>
            <a:pPr defTabSz="914400" fontAlgn="auto">
              <a:lnSpc>
                <a:spcPct val="130000"/>
              </a:lnSpc>
              <a:spcBef>
                <a:spcPts val="899"/>
              </a:spcBef>
              <a:spcAft>
                <a:spcPts val="0"/>
              </a:spcAft>
              <a:buClr>
                <a:srgbClr val="FFFFFF"/>
              </a:buClr>
              <a:buSzPct val="150000"/>
              <a:buFont typeface="Wingdings"/>
              <a:buChar char="§"/>
            </a:pPr>
            <a:r>
              <a:rPr lang="it-IT" b="1" smtClean="0">
                <a:solidFill>
                  <a:srgbClr val="FFFFFF"/>
                </a:solidFill>
                <a:latin typeface="Arial" pitchFamily="18"/>
                <a:ea typeface="ＭＳ Ｐゴシック" pitchFamily="2"/>
                <a:cs typeface="ＭＳ Ｐゴシック" pitchFamily="2"/>
              </a:rPr>
              <a:t> Follow up</a:t>
            </a:r>
          </a:p>
        </p:txBody>
      </p:sp>
      <p:pic>
        <p:nvPicPr>
          <p:cNvPr id="4" name="Picture 6"/>
          <p:cNvPicPr>
            <a:picLocks noChangeAspect="1"/>
          </p:cNvPicPr>
          <p:nvPr/>
        </p:nvPicPr>
        <p:blipFill>
          <a:blip r:embed="rId3">
            <a:alphaModFix/>
            <a:lum/>
          </a:blip>
          <a:srcRect/>
          <a:stretch>
            <a:fillRect/>
          </a:stretch>
        </p:blipFill>
        <p:spPr>
          <a:xfrm>
            <a:off x="5580000" y="1125360"/>
            <a:ext cx="3211200" cy="518292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" name="Group 7"/>
          <p:cNvGrpSpPr/>
          <p:nvPr/>
        </p:nvGrpSpPr>
        <p:grpSpPr>
          <a:xfrm>
            <a:off x="5965920" y="6381720"/>
            <a:ext cx="2998080" cy="357119"/>
            <a:chOff x="5965920" y="6381720"/>
            <a:chExt cx="2998080" cy="357119"/>
          </a:xfrm>
        </p:grpSpPr>
        <p:sp>
          <p:nvSpPr>
            <p:cNvPr id="6" name="Text Box 8"/>
            <p:cNvSpPr/>
            <p:nvPr/>
          </p:nvSpPr>
          <p:spPr>
            <a:xfrm>
              <a:off x="6227640" y="6496199"/>
              <a:ext cx="2736360" cy="2426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5000" rIns="90000" bIns="45000" anchor="t" compatLnSpc="0">
              <a:spAutoFit/>
            </a:bodyPr>
            <a:lstStyle>
              <a:defPPr lvl="0">
                <a:buSzPct val="45000"/>
                <a:buFont typeface="StarSymbol"/>
                <a:buNone/>
              </a:defPPr>
              <a:lvl1pPr lvl="0">
                <a:buSzPct val="45000"/>
                <a:buFont typeface="StarSymbol"/>
                <a:buChar char="●"/>
              </a:lvl1pPr>
              <a:lvl2pPr lvl="1">
                <a:buSzPct val="45000"/>
                <a:buFont typeface="StarSymbol"/>
                <a:buChar char="●"/>
              </a:lvl2pPr>
              <a:lvl3pPr lvl="2">
                <a:buSzPct val="45000"/>
                <a:buFont typeface="StarSymbol"/>
                <a:buChar char="●"/>
              </a:lvl3pPr>
              <a:lvl4pPr lvl="3">
                <a:buSzPct val="45000"/>
                <a:buFont typeface="StarSymbol"/>
                <a:buChar char="●"/>
              </a:lvl4pPr>
              <a:lvl5pPr lvl="4">
                <a:buSzPct val="45000"/>
                <a:buFont typeface="StarSymbol"/>
                <a:buChar char="●"/>
              </a:lvl5pPr>
              <a:lvl6pPr lvl="5">
                <a:buSzPct val="45000"/>
                <a:buFont typeface="StarSymbol"/>
                <a:buChar char="●"/>
              </a:lvl6pPr>
              <a:lvl7pPr lvl="6">
                <a:buSzPct val="45000"/>
                <a:buFont typeface="StarSymbol"/>
                <a:buChar char="●"/>
              </a:lvl7pPr>
              <a:lvl8pPr lvl="7">
                <a:buSzPct val="45000"/>
                <a:buFont typeface="StarSymbol"/>
                <a:buChar char="●"/>
              </a:lvl8pPr>
              <a:lvl9pPr lvl="8">
                <a:buSzPct val="45000"/>
                <a:buFont typeface="StarSymbol"/>
                <a:buChar char="●"/>
              </a:lvl9pPr>
            </a:lstStyle>
            <a:p>
              <a:pPr defTabSz="914400" fontAlgn="auto" hangingPunct="0">
                <a:spcBef>
                  <a:spcPts val="899"/>
                </a:spcBef>
                <a:spcAft>
                  <a:spcPts val="0"/>
                </a:spcAft>
                <a:buFont typeface="StarSymbol"/>
                <a:buNone/>
              </a:pPr>
              <a:r>
                <a:rPr lang="it-IT" sz="1000" b="1" smtClean="0">
                  <a:solidFill>
                    <a:srgbClr val="FFFFFF"/>
                  </a:solidFill>
                  <a:latin typeface="Arial" pitchFamily="18"/>
                  <a:ea typeface="Arial Unicode MS" pitchFamily="2"/>
                  <a:cs typeface="ＭＳ Ｐゴシック" pitchFamily="2"/>
                </a:rPr>
                <a:t>U.O. Pneumologia Spedali Civili Brescia</a:t>
              </a:r>
            </a:p>
          </p:txBody>
        </p:sp>
        <p:pic>
          <p:nvPicPr>
            <p:cNvPr id="7" name="Picture 9"/>
            <p:cNvPicPr>
              <a:picLocks noChangeAspect="1"/>
            </p:cNvPicPr>
            <p:nvPr/>
          </p:nvPicPr>
          <p:blipFill>
            <a:blip r:embed="rId4">
              <a:alphaModFix/>
              <a:lum/>
            </a:blip>
            <a:srcRect/>
            <a:stretch>
              <a:fillRect/>
            </a:stretch>
          </p:blipFill>
          <p:spPr>
            <a:xfrm>
              <a:off x="5965920" y="6381720"/>
              <a:ext cx="334440" cy="353520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563997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/>
          <p:nvPr/>
        </p:nvSpPr>
        <p:spPr>
          <a:xfrm>
            <a:off x="0" y="388800"/>
            <a:ext cx="9143640" cy="5169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compatLnSpc="0"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algn="ctr" defTabSz="914400" fontAlgn="auto">
              <a:spcBef>
                <a:spcPts val="899"/>
              </a:spcBef>
              <a:spcAft>
                <a:spcPts val="0"/>
              </a:spcAft>
              <a:buFont typeface="StarSymbol"/>
              <a:buNone/>
            </a:pPr>
            <a:r>
              <a:rPr lang="it-IT" sz="2800" b="1" smtClean="0">
                <a:solidFill>
                  <a:srgbClr val="FF3300"/>
                </a:solidFill>
                <a:latin typeface="Arial" pitchFamily="18"/>
                <a:ea typeface="ＭＳ Ｐゴシック" pitchFamily="2"/>
                <a:cs typeface="ＭＳ Ｐゴシック" pitchFamily="2"/>
              </a:rPr>
              <a:t>TIPIZZAZIONE DEL NODULO</a:t>
            </a:r>
          </a:p>
        </p:txBody>
      </p:sp>
      <p:sp>
        <p:nvSpPr>
          <p:cNvPr id="3" name="Text Box 5"/>
          <p:cNvSpPr/>
          <p:nvPr/>
        </p:nvSpPr>
        <p:spPr>
          <a:xfrm>
            <a:off x="179280" y="1819439"/>
            <a:ext cx="4679640" cy="376127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compatLnSpc="0"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defTabSz="914400" fontAlgn="auto">
              <a:lnSpc>
                <a:spcPct val="140000"/>
              </a:lnSpc>
              <a:spcBef>
                <a:spcPts val="899"/>
              </a:spcBef>
              <a:spcAft>
                <a:spcPts val="0"/>
              </a:spcAft>
              <a:buClr>
                <a:srgbClr val="FFFFFF"/>
              </a:buClr>
              <a:buFont typeface="Wingdings"/>
              <a:buChar char="Ø"/>
            </a:pPr>
            <a:r>
              <a:rPr lang="it-IT" sz="2000" b="1" smtClean="0">
                <a:solidFill>
                  <a:srgbClr val="000000"/>
                </a:solidFill>
                <a:latin typeface="Arial" pitchFamily="18"/>
                <a:ea typeface="ＭＳ Ｐゴシック" pitchFamily="2"/>
                <a:cs typeface="ＭＳ Ｐゴシック" pitchFamily="2"/>
              </a:rPr>
              <a:t> </a:t>
            </a:r>
            <a:r>
              <a:rPr lang="it-IT" sz="2000" b="1" smtClean="0">
                <a:solidFill>
                  <a:srgbClr val="FFFFFF"/>
                </a:solidFill>
                <a:latin typeface="Arial" pitchFamily="18"/>
                <a:ea typeface="ＭＳ Ｐゴシック" pitchFamily="2"/>
                <a:cs typeface="ＭＳ Ｐゴシック" pitchFamily="2"/>
              </a:rPr>
              <a:t>Sede del nodulo,</a:t>
            </a:r>
          </a:p>
          <a:p>
            <a:pPr defTabSz="914400" fontAlgn="auto">
              <a:lnSpc>
                <a:spcPct val="140000"/>
              </a:lnSpc>
              <a:spcBef>
                <a:spcPts val="899"/>
              </a:spcBef>
              <a:spcAft>
                <a:spcPts val="0"/>
              </a:spcAft>
              <a:buClr>
                <a:srgbClr val="FFFFFF"/>
              </a:buClr>
              <a:buFont typeface="Wingdings"/>
              <a:buChar char="Ø"/>
            </a:pPr>
            <a:r>
              <a:rPr lang="it-IT" sz="2000" b="1" smtClean="0">
                <a:solidFill>
                  <a:srgbClr val="FFFFFF"/>
                </a:solidFill>
                <a:latin typeface="Arial" pitchFamily="18"/>
                <a:ea typeface="ＭＳ Ｐゴシック" pitchFamily="2"/>
                <a:cs typeface="ＭＳ Ｐゴシック" pitchFamily="2"/>
              </a:rPr>
              <a:t> Dimensioni,</a:t>
            </a:r>
          </a:p>
          <a:p>
            <a:pPr defTabSz="914400" fontAlgn="auto">
              <a:lnSpc>
                <a:spcPct val="140000"/>
              </a:lnSpc>
              <a:spcBef>
                <a:spcPts val="899"/>
              </a:spcBef>
              <a:spcAft>
                <a:spcPts val="0"/>
              </a:spcAft>
              <a:buClr>
                <a:srgbClr val="FFFFFF"/>
              </a:buClr>
              <a:buFont typeface="Wingdings"/>
              <a:buChar char="Ø"/>
            </a:pPr>
            <a:r>
              <a:rPr lang="it-IT" sz="2000" b="1" smtClean="0">
                <a:solidFill>
                  <a:srgbClr val="FFFFFF"/>
                </a:solidFill>
                <a:latin typeface="Arial" pitchFamily="18"/>
                <a:ea typeface="ＭＳ Ｐゴシック" pitchFamily="2"/>
                <a:cs typeface="ＭＳ Ｐゴシック" pitchFamily="2"/>
              </a:rPr>
              <a:t> Presenza di bronco di “accesso”,</a:t>
            </a:r>
          </a:p>
          <a:p>
            <a:pPr defTabSz="914400" fontAlgn="auto">
              <a:lnSpc>
                <a:spcPct val="140000"/>
              </a:lnSpc>
              <a:spcBef>
                <a:spcPts val="899"/>
              </a:spcBef>
              <a:spcAft>
                <a:spcPts val="0"/>
              </a:spcAft>
              <a:buClr>
                <a:srgbClr val="FFFFFF"/>
              </a:buClr>
              <a:buFont typeface="Wingdings"/>
              <a:buChar char="Ø"/>
            </a:pPr>
            <a:r>
              <a:rPr lang="it-IT" sz="2000" b="1" smtClean="0">
                <a:solidFill>
                  <a:srgbClr val="FFFFFF"/>
                </a:solidFill>
                <a:latin typeface="Arial" pitchFamily="18"/>
                <a:ea typeface="ＭＳ Ｐゴシック" pitchFamily="2"/>
                <a:cs typeface="ＭＳ Ｐゴシック" pitchFamily="2"/>
              </a:rPr>
              <a:t> Comorbidità respiratoria,</a:t>
            </a:r>
          </a:p>
          <a:p>
            <a:pPr defTabSz="914400" fontAlgn="auto">
              <a:lnSpc>
                <a:spcPct val="140000"/>
              </a:lnSpc>
              <a:spcBef>
                <a:spcPts val="899"/>
              </a:spcBef>
              <a:spcAft>
                <a:spcPts val="0"/>
              </a:spcAft>
              <a:buClr>
                <a:srgbClr val="FFFFFF"/>
              </a:buClr>
              <a:buFont typeface="Wingdings"/>
              <a:buChar char="Ø"/>
            </a:pPr>
            <a:r>
              <a:rPr lang="it-IT" sz="2000" b="1" smtClean="0">
                <a:solidFill>
                  <a:srgbClr val="FFFFFF"/>
                </a:solidFill>
                <a:latin typeface="Arial" pitchFamily="18"/>
                <a:ea typeface="ＭＳ Ｐゴシック" pitchFamily="2"/>
                <a:cs typeface="ＭＳ Ｐゴシック" pitchFamily="2"/>
              </a:rPr>
              <a:t> Collaborazione del paziente,</a:t>
            </a:r>
          </a:p>
          <a:p>
            <a:pPr defTabSz="914400" fontAlgn="auto">
              <a:lnSpc>
                <a:spcPct val="140000"/>
              </a:lnSpc>
              <a:spcBef>
                <a:spcPts val="899"/>
              </a:spcBef>
              <a:spcAft>
                <a:spcPts val="0"/>
              </a:spcAft>
              <a:buClr>
                <a:srgbClr val="FFFFFF"/>
              </a:buClr>
              <a:buFont typeface="Wingdings"/>
              <a:buChar char="Ø"/>
            </a:pPr>
            <a:r>
              <a:rPr lang="it-IT" sz="2000" b="1" smtClean="0">
                <a:solidFill>
                  <a:srgbClr val="FFFFFF"/>
                </a:solidFill>
                <a:latin typeface="Arial" pitchFamily="18"/>
                <a:ea typeface="ＭＳ Ｐゴシック" pitchFamily="2"/>
                <a:cs typeface="ＭＳ Ｐゴシック" pitchFamily="2"/>
              </a:rPr>
              <a:t> Esperienza dell’operatore,</a:t>
            </a:r>
          </a:p>
          <a:p>
            <a:pPr defTabSz="914400" fontAlgn="auto">
              <a:lnSpc>
                <a:spcPct val="140000"/>
              </a:lnSpc>
              <a:spcBef>
                <a:spcPts val="899"/>
              </a:spcBef>
              <a:spcAft>
                <a:spcPts val="0"/>
              </a:spcAft>
              <a:buClr>
                <a:srgbClr val="FFFFFF"/>
              </a:buClr>
              <a:buFont typeface="Wingdings"/>
              <a:buChar char="Ø"/>
            </a:pPr>
            <a:r>
              <a:rPr lang="it-IT" sz="2000" b="1" smtClean="0">
                <a:solidFill>
                  <a:srgbClr val="FFFFFF"/>
                </a:solidFill>
                <a:latin typeface="Arial" pitchFamily="18"/>
                <a:ea typeface="ＭＳ Ｐゴシック" pitchFamily="2"/>
                <a:cs typeface="ＭＳ Ｐゴシック" pitchFamily="2"/>
              </a:rPr>
              <a:t> Discrepanza tra TAC e PET.</a:t>
            </a:r>
          </a:p>
        </p:txBody>
      </p:sp>
      <p:pic>
        <p:nvPicPr>
          <p:cNvPr id="4" name="Picture 7"/>
          <p:cNvPicPr>
            <a:picLocks noChangeAspect="1"/>
          </p:cNvPicPr>
          <p:nvPr/>
        </p:nvPicPr>
        <p:blipFill>
          <a:blip r:embed="rId3">
            <a:alphaModFix/>
            <a:lum/>
          </a:blip>
          <a:srcRect/>
          <a:stretch>
            <a:fillRect/>
          </a:stretch>
        </p:blipFill>
        <p:spPr>
          <a:xfrm>
            <a:off x="4500000" y="1980000"/>
            <a:ext cx="4500000" cy="4320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" name="Group 8"/>
          <p:cNvGrpSpPr/>
          <p:nvPr/>
        </p:nvGrpSpPr>
        <p:grpSpPr>
          <a:xfrm>
            <a:off x="5965920" y="6381720"/>
            <a:ext cx="2998080" cy="357119"/>
            <a:chOff x="5965920" y="6381720"/>
            <a:chExt cx="2998080" cy="357119"/>
          </a:xfrm>
        </p:grpSpPr>
        <p:sp>
          <p:nvSpPr>
            <p:cNvPr id="6" name="Text Box 9"/>
            <p:cNvSpPr/>
            <p:nvPr/>
          </p:nvSpPr>
          <p:spPr>
            <a:xfrm>
              <a:off x="6227640" y="6496199"/>
              <a:ext cx="2736360" cy="2426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5000" rIns="90000" bIns="45000" anchor="t" compatLnSpc="0">
              <a:spAutoFit/>
            </a:bodyPr>
            <a:lstStyle>
              <a:defPPr lvl="0">
                <a:buSzPct val="45000"/>
                <a:buFont typeface="StarSymbol"/>
                <a:buNone/>
              </a:defPPr>
              <a:lvl1pPr lvl="0">
                <a:buSzPct val="45000"/>
                <a:buFont typeface="StarSymbol"/>
                <a:buChar char="●"/>
              </a:lvl1pPr>
              <a:lvl2pPr lvl="1">
                <a:buSzPct val="45000"/>
                <a:buFont typeface="StarSymbol"/>
                <a:buChar char="●"/>
              </a:lvl2pPr>
              <a:lvl3pPr lvl="2">
                <a:buSzPct val="45000"/>
                <a:buFont typeface="StarSymbol"/>
                <a:buChar char="●"/>
              </a:lvl3pPr>
              <a:lvl4pPr lvl="3">
                <a:buSzPct val="45000"/>
                <a:buFont typeface="StarSymbol"/>
                <a:buChar char="●"/>
              </a:lvl4pPr>
              <a:lvl5pPr lvl="4">
                <a:buSzPct val="45000"/>
                <a:buFont typeface="StarSymbol"/>
                <a:buChar char="●"/>
              </a:lvl5pPr>
              <a:lvl6pPr lvl="5">
                <a:buSzPct val="45000"/>
                <a:buFont typeface="StarSymbol"/>
                <a:buChar char="●"/>
              </a:lvl6pPr>
              <a:lvl7pPr lvl="6">
                <a:buSzPct val="45000"/>
                <a:buFont typeface="StarSymbol"/>
                <a:buChar char="●"/>
              </a:lvl7pPr>
              <a:lvl8pPr lvl="7">
                <a:buSzPct val="45000"/>
                <a:buFont typeface="StarSymbol"/>
                <a:buChar char="●"/>
              </a:lvl8pPr>
              <a:lvl9pPr lvl="8">
                <a:buSzPct val="45000"/>
                <a:buFont typeface="StarSymbol"/>
                <a:buChar char="●"/>
              </a:lvl9pPr>
            </a:lstStyle>
            <a:p>
              <a:pPr defTabSz="914400" fontAlgn="auto" hangingPunct="0">
                <a:spcBef>
                  <a:spcPts val="899"/>
                </a:spcBef>
                <a:spcAft>
                  <a:spcPts val="0"/>
                </a:spcAft>
                <a:buFont typeface="StarSymbol"/>
                <a:buNone/>
              </a:pPr>
              <a:r>
                <a:rPr lang="it-IT" sz="1000" b="1" smtClean="0">
                  <a:solidFill>
                    <a:srgbClr val="FFFFFF"/>
                  </a:solidFill>
                  <a:latin typeface="Arial" pitchFamily="18"/>
                  <a:ea typeface="Arial Unicode MS" pitchFamily="2"/>
                  <a:cs typeface="ＭＳ Ｐゴシック" pitchFamily="2"/>
                </a:rPr>
                <a:t>U.O. Pneumologia Spedali Civili Brescia</a:t>
              </a:r>
            </a:p>
          </p:txBody>
        </p:sp>
        <p:pic>
          <p:nvPicPr>
            <p:cNvPr id="7" name="Picture 10"/>
            <p:cNvPicPr>
              <a:picLocks noChangeAspect="1"/>
            </p:cNvPicPr>
            <p:nvPr/>
          </p:nvPicPr>
          <p:blipFill>
            <a:blip r:embed="rId4">
              <a:alphaModFix/>
              <a:lum/>
            </a:blip>
            <a:srcRect/>
            <a:stretch>
              <a:fillRect/>
            </a:stretch>
          </p:blipFill>
          <p:spPr>
            <a:xfrm>
              <a:off x="5965920" y="6381720"/>
              <a:ext cx="334440" cy="353520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23132833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/>
          <p:nvPr/>
        </p:nvSpPr>
        <p:spPr>
          <a:xfrm>
            <a:off x="457200" y="44280"/>
            <a:ext cx="8152920" cy="9435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compatLnSpc="0"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algn="ctr" defTabSz="914400" fontAlgn="auto">
              <a:spcBef>
                <a:spcPts val="0"/>
              </a:spcBef>
              <a:spcAft>
                <a:spcPts val="0"/>
              </a:spcAft>
              <a:buFont typeface="StarSymbol"/>
              <a:buNone/>
            </a:pPr>
            <a:r>
              <a:rPr lang="it-IT" sz="2800" b="1" smtClean="0">
                <a:solidFill>
                  <a:srgbClr val="FF3300"/>
                </a:solidFill>
                <a:latin typeface="Arial" pitchFamily="18"/>
                <a:ea typeface="ＭＳ Ｐゴシック" pitchFamily="2"/>
                <a:cs typeface="ＭＳ Ｐゴシック" pitchFamily="2"/>
              </a:rPr>
              <a:t>RESA DIAGNOSTICA DELL’ AGOASPIRATO POLMONARE TRANSPARIETALE</a:t>
            </a:r>
          </a:p>
        </p:txBody>
      </p:sp>
      <p:sp>
        <p:nvSpPr>
          <p:cNvPr id="3" name="Rectangle 3"/>
          <p:cNvSpPr/>
          <p:nvPr/>
        </p:nvSpPr>
        <p:spPr>
          <a:xfrm>
            <a:off x="15840" y="1969920"/>
            <a:ext cx="6356160" cy="3763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defTabSz="914400" fontAlgn="auto">
              <a:lnSpc>
                <a:spcPct val="80000"/>
              </a:lnSpc>
              <a:spcBef>
                <a:spcPts val="360"/>
              </a:spcBef>
              <a:spcAft>
                <a:spcPts val="0"/>
              </a:spcAft>
              <a:buFont typeface="StarSymbol"/>
              <a:buNone/>
            </a:pPr>
            <a:endParaRPr lang="it-IT" sz="1600" smtClean="0">
              <a:solidFill>
                <a:srgbClr val="FFFFFF"/>
              </a:solidFill>
              <a:latin typeface="Arial" pitchFamily="18"/>
              <a:ea typeface="ＭＳ Ｐゴシック" pitchFamily="2"/>
              <a:cs typeface="ＭＳ Ｐゴシック" pitchFamily="2"/>
            </a:endParaRPr>
          </a:p>
          <a:p>
            <a:pPr defTabSz="914400" fontAlgn="auto">
              <a:lnSpc>
                <a:spcPct val="80000"/>
              </a:lnSpc>
              <a:spcBef>
                <a:spcPts val="360"/>
              </a:spcBef>
              <a:spcAft>
                <a:spcPts val="0"/>
              </a:spcAft>
              <a:buFont typeface="StarSymbol"/>
              <a:buChar char="•"/>
            </a:pPr>
            <a:r>
              <a:rPr lang="it-IT" sz="1600" smtClean="0">
                <a:solidFill>
                  <a:srgbClr val="FFFFFF"/>
                </a:solidFill>
                <a:latin typeface="Arial" pitchFamily="18"/>
                <a:ea typeface="ＭＳ Ｐゴシック" pitchFamily="2"/>
                <a:cs typeface="ＭＳ Ｐゴシック" pitchFamily="2"/>
              </a:rPr>
              <a:t>Esami eseguiti			      </a:t>
            </a:r>
            <a:r>
              <a:rPr lang="it-IT" sz="1600" b="1" smtClean="0">
                <a:solidFill>
                  <a:srgbClr val="FFFFFF"/>
                </a:solidFill>
                <a:latin typeface="Arial" pitchFamily="18"/>
                <a:ea typeface="ＭＳ Ｐゴシック" pitchFamily="2"/>
                <a:cs typeface="ＭＳ Ｐゴシック" pitchFamily="2"/>
              </a:rPr>
              <a:t>630</a:t>
            </a:r>
          </a:p>
          <a:p>
            <a:pPr defTabSz="914400" fontAlgn="auto">
              <a:lnSpc>
                <a:spcPct val="80000"/>
              </a:lnSpc>
              <a:spcBef>
                <a:spcPts val="360"/>
              </a:spcBef>
              <a:spcAft>
                <a:spcPts val="0"/>
              </a:spcAft>
              <a:buFont typeface="StarSymbol"/>
              <a:buChar char="•"/>
            </a:pPr>
            <a:r>
              <a:rPr lang="it-IT" sz="1600" smtClean="0">
                <a:solidFill>
                  <a:srgbClr val="FFFFFF"/>
                </a:solidFill>
                <a:latin typeface="Arial" pitchFamily="18"/>
                <a:ea typeface="ＭＳ Ｐゴシック" pitchFamily="2"/>
                <a:cs typeface="ＭＳ Ｐゴシック" pitchFamily="2"/>
              </a:rPr>
              <a:t>caratteristiche nodulo	</a:t>
            </a:r>
          </a:p>
          <a:p>
            <a:pPr marL="0" lvl="1" defTabSz="914400" fontAlgn="auto">
              <a:lnSpc>
                <a:spcPct val="80000"/>
              </a:lnSpc>
              <a:spcBef>
                <a:spcPts val="360"/>
              </a:spcBef>
              <a:spcAft>
                <a:spcPts val="0"/>
              </a:spcAft>
              <a:buFont typeface="StarSymbol"/>
              <a:buChar char="–"/>
            </a:pPr>
            <a:r>
              <a:rPr lang="it-IT" sz="1600" smtClean="0">
                <a:solidFill>
                  <a:srgbClr val="FFFFFF"/>
                </a:solidFill>
                <a:latin typeface="Arial" pitchFamily="18"/>
                <a:ea typeface="ＭＳ Ｐゴシック" pitchFamily="2"/>
                <a:cs typeface="ＭＳ Ｐゴシック" pitchFamily="2"/>
              </a:rPr>
              <a:t>Diametro  		                     </a:t>
            </a:r>
            <a:r>
              <a:rPr lang="it-IT" sz="1600" b="1" smtClean="0">
                <a:solidFill>
                  <a:srgbClr val="FFFFFF"/>
                </a:solidFill>
                <a:latin typeface="Arial" pitchFamily="18"/>
                <a:ea typeface="ＭＳ Ｐゴシック" pitchFamily="2"/>
                <a:cs typeface="ＭＳ Ｐゴシック" pitchFamily="2"/>
              </a:rPr>
              <a:t>0,5 cm &gt; Ø &lt; 2 cm</a:t>
            </a:r>
          </a:p>
          <a:p>
            <a:pPr marL="0" lvl="1" defTabSz="914400" fontAlgn="auto">
              <a:lnSpc>
                <a:spcPct val="80000"/>
              </a:lnSpc>
              <a:spcBef>
                <a:spcPts val="360"/>
              </a:spcBef>
              <a:spcAft>
                <a:spcPts val="0"/>
              </a:spcAft>
              <a:buFont typeface="StarSymbol"/>
              <a:buChar char="–"/>
            </a:pPr>
            <a:r>
              <a:rPr lang="it-IT" sz="1600" smtClean="0">
                <a:solidFill>
                  <a:srgbClr val="FFFFFF"/>
                </a:solidFill>
                <a:latin typeface="Arial" pitchFamily="18"/>
                <a:ea typeface="ＭＳ Ｐゴシック" pitchFamily="2"/>
                <a:cs typeface="ＭＳ Ｐゴシック" pitchFamily="2"/>
              </a:rPr>
              <a:t>Posizione			     </a:t>
            </a:r>
            <a:r>
              <a:rPr lang="it-IT" sz="1600" b="1" smtClean="0">
                <a:solidFill>
                  <a:srgbClr val="FFFFFF"/>
                </a:solidFill>
                <a:latin typeface="Arial" pitchFamily="18"/>
                <a:ea typeface="ＭＳ Ｐゴシック" pitchFamily="2"/>
                <a:cs typeface="ＭＳ Ｐゴシック" pitchFamily="2"/>
              </a:rPr>
              <a:t>periferica</a:t>
            </a:r>
          </a:p>
          <a:p>
            <a:pPr defTabSz="914400" fontAlgn="auto">
              <a:lnSpc>
                <a:spcPct val="80000"/>
              </a:lnSpc>
              <a:spcBef>
                <a:spcPts val="360"/>
              </a:spcBef>
              <a:spcAft>
                <a:spcPts val="0"/>
              </a:spcAft>
              <a:buFont typeface="StarSymbol"/>
              <a:buNone/>
            </a:pPr>
            <a:endParaRPr lang="it-IT" sz="1600" b="1" smtClean="0">
              <a:solidFill>
                <a:srgbClr val="FFFFFF"/>
              </a:solidFill>
              <a:latin typeface="Arial" pitchFamily="18"/>
              <a:ea typeface="ＭＳ Ｐゴシック" pitchFamily="2"/>
              <a:cs typeface="ＭＳ Ｐゴシック" pitchFamily="2"/>
            </a:endParaRPr>
          </a:p>
          <a:p>
            <a:pPr defTabSz="914400" fontAlgn="auto">
              <a:lnSpc>
                <a:spcPct val="80000"/>
              </a:lnSpc>
              <a:spcBef>
                <a:spcPts val="360"/>
              </a:spcBef>
              <a:spcAft>
                <a:spcPts val="0"/>
              </a:spcAft>
              <a:buFont typeface="StarSymbol"/>
              <a:buChar char="•"/>
            </a:pPr>
            <a:r>
              <a:rPr lang="it-IT" sz="1600" smtClean="0">
                <a:solidFill>
                  <a:srgbClr val="FFFFFF"/>
                </a:solidFill>
                <a:latin typeface="Arial" pitchFamily="18"/>
                <a:ea typeface="ＭＳ Ｐゴシック" pitchFamily="2"/>
                <a:cs typeface="ＭＳ Ｐゴシック" pitchFamily="2"/>
              </a:rPr>
              <a:t>Resa diagnostica :</a:t>
            </a:r>
          </a:p>
          <a:p>
            <a:pPr marL="0" lvl="2" defTabSz="914400" fontAlgn="auto">
              <a:lnSpc>
                <a:spcPct val="80000"/>
              </a:lnSpc>
              <a:spcBef>
                <a:spcPts val="360"/>
              </a:spcBef>
              <a:spcAft>
                <a:spcPts val="0"/>
              </a:spcAft>
              <a:buFont typeface="StarSymbol"/>
              <a:buChar char="•"/>
            </a:pPr>
            <a:r>
              <a:rPr lang="it-IT" sz="1600" smtClean="0">
                <a:solidFill>
                  <a:srgbClr val="FFFFFF"/>
                </a:solidFill>
                <a:latin typeface="Arial" pitchFamily="18"/>
                <a:ea typeface="ＭＳ Ｐゴシック" pitchFamily="2"/>
                <a:cs typeface="ＭＳ Ｐゴシック" pitchFamily="2"/>
              </a:rPr>
              <a:t>Lesione sospetta neoplastica   </a:t>
            </a:r>
            <a:r>
              <a:rPr lang="it-IT" sz="1600" b="1" smtClean="0">
                <a:solidFill>
                  <a:srgbClr val="FFFFFF"/>
                </a:solidFill>
                <a:latin typeface="Arial" pitchFamily="18"/>
                <a:ea typeface="ＭＳ Ｐゴシック" pitchFamily="2"/>
                <a:cs typeface="ＭＳ Ｐゴシック" pitchFamily="2"/>
              </a:rPr>
              <a:t>92 %</a:t>
            </a:r>
          </a:p>
          <a:p>
            <a:pPr marL="0" lvl="2" defTabSz="914400" fontAlgn="auto">
              <a:lnSpc>
                <a:spcPct val="80000"/>
              </a:lnSpc>
              <a:spcBef>
                <a:spcPts val="360"/>
              </a:spcBef>
              <a:spcAft>
                <a:spcPts val="0"/>
              </a:spcAft>
              <a:buFont typeface="StarSymbol"/>
              <a:buChar char="•"/>
            </a:pPr>
            <a:r>
              <a:rPr lang="it-IT" sz="1600" smtClean="0">
                <a:solidFill>
                  <a:srgbClr val="FFFFFF"/>
                </a:solidFill>
                <a:latin typeface="Arial" pitchFamily="18"/>
                <a:ea typeface="ＭＳ Ｐゴシック" pitchFamily="2"/>
                <a:cs typeface="ＭＳ Ｐゴシック" pitchFamily="2"/>
              </a:rPr>
              <a:t>Lesione benigna		    </a:t>
            </a:r>
            <a:r>
              <a:rPr lang="it-IT" sz="1600" b="1" smtClean="0">
                <a:solidFill>
                  <a:srgbClr val="FFFFFF"/>
                </a:solidFill>
                <a:latin typeface="Arial" pitchFamily="18"/>
                <a:ea typeface="ＭＳ Ｐゴシック" pitchFamily="2"/>
                <a:cs typeface="ＭＳ Ｐゴシック" pitchFamily="2"/>
              </a:rPr>
              <a:t>63%</a:t>
            </a:r>
          </a:p>
          <a:p>
            <a:pPr marL="343080" indent="-342720" defTabSz="914400" fontAlgn="auto">
              <a:lnSpc>
                <a:spcPct val="80000"/>
              </a:lnSpc>
              <a:spcBef>
                <a:spcPts val="360"/>
              </a:spcBef>
              <a:spcAft>
                <a:spcPts val="0"/>
              </a:spcAft>
              <a:buFont typeface="StarSymbol"/>
              <a:buNone/>
            </a:pPr>
            <a:endParaRPr lang="it-IT" sz="1600" smtClean="0">
              <a:solidFill>
                <a:srgbClr val="FFFFFF"/>
              </a:solidFill>
              <a:latin typeface="Arial" pitchFamily="18"/>
              <a:ea typeface="ＭＳ Ｐゴシック" pitchFamily="2"/>
              <a:cs typeface="ＭＳ Ｐゴシック" pitchFamily="2"/>
            </a:endParaRPr>
          </a:p>
          <a:p>
            <a:pPr defTabSz="914400" fontAlgn="auto">
              <a:lnSpc>
                <a:spcPct val="80000"/>
              </a:lnSpc>
              <a:spcBef>
                <a:spcPts val="360"/>
              </a:spcBef>
              <a:spcAft>
                <a:spcPts val="0"/>
              </a:spcAft>
              <a:buFont typeface="StarSymbol"/>
              <a:buChar char="•"/>
            </a:pPr>
            <a:r>
              <a:rPr lang="it-IT" sz="1600" smtClean="0">
                <a:solidFill>
                  <a:srgbClr val="FFFFFF"/>
                </a:solidFill>
                <a:latin typeface="Arial" pitchFamily="18"/>
                <a:ea typeface="ＭＳ Ｐゴシック" pitchFamily="2"/>
                <a:cs typeface="ＭＳ Ｐゴシック" pitchFamily="2"/>
              </a:rPr>
              <a:t>Complicanze   </a:t>
            </a:r>
          </a:p>
          <a:p>
            <a:pPr marL="0" lvl="1" defTabSz="914400" fontAlgn="auto">
              <a:lnSpc>
                <a:spcPct val="80000"/>
              </a:lnSpc>
              <a:spcBef>
                <a:spcPts val="360"/>
              </a:spcBef>
              <a:spcAft>
                <a:spcPts val="0"/>
              </a:spcAft>
              <a:buFont typeface="StarSymbol"/>
              <a:buChar char="–"/>
            </a:pPr>
            <a:r>
              <a:rPr lang="it-IT" sz="1600" smtClean="0">
                <a:solidFill>
                  <a:srgbClr val="FFFFFF"/>
                </a:solidFill>
                <a:latin typeface="Arial" pitchFamily="18"/>
                <a:ea typeface="ＭＳ Ｐゴシック" pitchFamily="2"/>
                <a:cs typeface="ＭＳ Ｐゴシック" pitchFamily="2"/>
              </a:rPr>
              <a:t>falda pnx 			    </a:t>
            </a:r>
            <a:r>
              <a:rPr lang="it-IT" sz="1600" b="1" smtClean="0">
                <a:solidFill>
                  <a:srgbClr val="FFFFFF"/>
                </a:solidFill>
                <a:latin typeface="Arial" pitchFamily="18"/>
                <a:ea typeface="ＭＳ Ｐゴシック" pitchFamily="2"/>
                <a:cs typeface="ＭＳ Ｐゴシック" pitchFamily="2"/>
              </a:rPr>
              <a:t>6% (solo 3 casi drenati)</a:t>
            </a:r>
          </a:p>
          <a:p>
            <a:pPr marL="0" lvl="1" defTabSz="914400" fontAlgn="auto">
              <a:lnSpc>
                <a:spcPct val="80000"/>
              </a:lnSpc>
              <a:spcBef>
                <a:spcPts val="360"/>
              </a:spcBef>
              <a:spcAft>
                <a:spcPts val="0"/>
              </a:spcAft>
              <a:buFont typeface="StarSymbol"/>
              <a:buChar char="–"/>
            </a:pPr>
            <a:r>
              <a:rPr lang="it-IT" sz="1600" smtClean="0">
                <a:solidFill>
                  <a:srgbClr val="FFFFFF"/>
                </a:solidFill>
                <a:latin typeface="Arial" pitchFamily="18"/>
                <a:ea typeface="ＭＳ Ｐゴシック" pitchFamily="2"/>
                <a:cs typeface="ＭＳ Ｐゴシック" pitchFamily="2"/>
              </a:rPr>
              <a:t>Piccolo ematoma perilesionale	    </a:t>
            </a:r>
            <a:r>
              <a:rPr lang="it-IT" sz="1600" b="1" smtClean="0">
                <a:solidFill>
                  <a:srgbClr val="FFFFFF"/>
                </a:solidFill>
                <a:latin typeface="Arial" pitchFamily="18"/>
                <a:ea typeface="ＭＳ Ｐゴシック" pitchFamily="2"/>
                <a:cs typeface="ＭＳ Ｐゴシック" pitchFamily="2"/>
              </a:rPr>
              <a:t>20%</a:t>
            </a:r>
          </a:p>
          <a:p>
            <a:pPr marL="0" lvl="1" defTabSz="914400" fontAlgn="auto">
              <a:lnSpc>
                <a:spcPct val="80000"/>
              </a:lnSpc>
              <a:spcBef>
                <a:spcPts val="360"/>
              </a:spcBef>
              <a:spcAft>
                <a:spcPts val="0"/>
              </a:spcAft>
              <a:buFont typeface="StarSymbol"/>
              <a:buChar char="–"/>
            </a:pPr>
            <a:r>
              <a:rPr lang="it-IT" sz="1600" smtClean="0">
                <a:solidFill>
                  <a:srgbClr val="FFFFFF"/>
                </a:solidFill>
                <a:latin typeface="Arial" pitchFamily="18"/>
                <a:ea typeface="ＭＳ Ｐゴシック" pitchFamily="2"/>
                <a:cs typeface="ＭＳ Ｐゴシック" pitchFamily="2"/>
              </a:rPr>
              <a:t>Emopericardio acuto 		    </a:t>
            </a:r>
            <a:r>
              <a:rPr lang="it-IT" sz="1600" b="1" smtClean="0">
                <a:solidFill>
                  <a:srgbClr val="FFFFFF"/>
                </a:solidFill>
                <a:latin typeface="Arial" pitchFamily="18"/>
                <a:ea typeface="ＭＳ Ｐゴシック" pitchFamily="2"/>
                <a:cs typeface="ＭＳ Ｐゴシック" pitchFamily="2"/>
              </a:rPr>
              <a:t>1 caso</a:t>
            </a: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3">
            <a:alphaModFix/>
            <a:lum/>
          </a:blip>
          <a:srcRect/>
          <a:stretch>
            <a:fillRect/>
          </a:stretch>
        </p:blipFill>
        <p:spPr>
          <a:xfrm>
            <a:off x="6372360" y="1125360"/>
            <a:ext cx="2430000" cy="3024000"/>
          </a:xfrm>
          <a:prstGeom prst="rect">
            <a:avLst/>
          </a:prstGeom>
          <a:gradFill>
            <a:gsLst>
              <a:gs pos="0">
                <a:srgbClr val="2F4776"/>
              </a:gs>
              <a:gs pos="50000">
                <a:srgbClr val="6699FF"/>
              </a:gs>
              <a:gs pos="100000">
                <a:srgbClr val="2F4776"/>
              </a:gs>
            </a:gsLst>
            <a:lin ang="5400000"/>
          </a:gradFill>
          <a:ln w="31680">
            <a:solidFill>
              <a:srgbClr val="FFFFFF"/>
            </a:solidFill>
            <a:prstDash val="solid"/>
            <a:miter/>
          </a:ln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alphaModFix/>
            <a:lum/>
          </a:blip>
          <a:srcRect/>
          <a:stretch>
            <a:fillRect/>
          </a:stretch>
        </p:blipFill>
        <p:spPr>
          <a:xfrm>
            <a:off x="6300720" y="4202280"/>
            <a:ext cx="2592000" cy="203471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" name="Group 6"/>
          <p:cNvGrpSpPr/>
          <p:nvPr/>
        </p:nvGrpSpPr>
        <p:grpSpPr>
          <a:xfrm>
            <a:off x="5965920" y="6381720"/>
            <a:ext cx="2998080" cy="357119"/>
            <a:chOff x="5965920" y="6381720"/>
            <a:chExt cx="2998080" cy="357119"/>
          </a:xfrm>
        </p:grpSpPr>
        <p:sp>
          <p:nvSpPr>
            <p:cNvPr id="7" name="Text Box 7"/>
            <p:cNvSpPr/>
            <p:nvPr/>
          </p:nvSpPr>
          <p:spPr>
            <a:xfrm>
              <a:off x="6227640" y="6496199"/>
              <a:ext cx="2736360" cy="2426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5000" rIns="90000" bIns="45000" anchor="t" compatLnSpc="0">
              <a:spAutoFit/>
            </a:bodyPr>
            <a:lstStyle>
              <a:defPPr lvl="0">
                <a:buSzPct val="45000"/>
                <a:buFont typeface="StarSymbol"/>
                <a:buNone/>
              </a:defPPr>
              <a:lvl1pPr lvl="0">
                <a:buSzPct val="45000"/>
                <a:buFont typeface="StarSymbol"/>
                <a:buChar char="●"/>
              </a:lvl1pPr>
              <a:lvl2pPr lvl="1">
                <a:buSzPct val="45000"/>
                <a:buFont typeface="StarSymbol"/>
                <a:buChar char="●"/>
              </a:lvl2pPr>
              <a:lvl3pPr lvl="2">
                <a:buSzPct val="45000"/>
                <a:buFont typeface="StarSymbol"/>
                <a:buChar char="●"/>
              </a:lvl3pPr>
              <a:lvl4pPr lvl="3">
                <a:buSzPct val="45000"/>
                <a:buFont typeface="StarSymbol"/>
                <a:buChar char="●"/>
              </a:lvl4pPr>
              <a:lvl5pPr lvl="4">
                <a:buSzPct val="45000"/>
                <a:buFont typeface="StarSymbol"/>
                <a:buChar char="●"/>
              </a:lvl5pPr>
              <a:lvl6pPr lvl="5">
                <a:buSzPct val="45000"/>
                <a:buFont typeface="StarSymbol"/>
                <a:buChar char="●"/>
              </a:lvl6pPr>
              <a:lvl7pPr lvl="6">
                <a:buSzPct val="45000"/>
                <a:buFont typeface="StarSymbol"/>
                <a:buChar char="●"/>
              </a:lvl7pPr>
              <a:lvl8pPr lvl="7">
                <a:buSzPct val="45000"/>
                <a:buFont typeface="StarSymbol"/>
                <a:buChar char="●"/>
              </a:lvl8pPr>
              <a:lvl9pPr lvl="8">
                <a:buSzPct val="45000"/>
                <a:buFont typeface="StarSymbol"/>
                <a:buChar char="●"/>
              </a:lvl9pPr>
            </a:lstStyle>
            <a:p>
              <a:pPr defTabSz="914400" fontAlgn="auto" hangingPunct="0">
                <a:spcBef>
                  <a:spcPts val="899"/>
                </a:spcBef>
                <a:spcAft>
                  <a:spcPts val="0"/>
                </a:spcAft>
                <a:buFont typeface="StarSymbol"/>
                <a:buNone/>
              </a:pPr>
              <a:r>
                <a:rPr lang="it-IT" sz="1000" b="1" smtClean="0">
                  <a:solidFill>
                    <a:srgbClr val="FFFFFF"/>
                  </a:solidFill>
                  <a:latin typeface="Arial" pitchFamily="18"/>
                  <a:ea typeface="Arial Unicode MS" pitchFamily="2"/>
                  <a:cs typeface="ＭＳ Ｐゴシック" pitchFamily="2"/>
                </a:rPr>
                <a:t>U.O. Pneumologia Spedali Civili Brescia</a:t>
              </a:r>
            </a:p>
          </p:txBody>
        </p:sp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5">
              <a:alphaModFix/>
              <a:lum/>
            </a:blip>
            <a:srcRect/>
            <a:stretch>
              <a:fillRect/>
            </a:stretch>
          </p:blipFill>
          <p:spPr>
            <a:xfrm>
              <a:off x="5965920" y="6381720"/>
              <a:ext cx="334440" cy="353520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5012988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/>
          </p:cNvPicPr>
          <p:nvPr/>
        </p:nvPicPr>
        <p:blipFill>
          <a:blip r:embed="rId3">
            <a:alphaModFix/>
            <a:lum/>
          </a:blip>
          <a:srcRect/>
          <a:stretch>
            <a:fillRect/>
          </a:stretch>
        </p:blipFill>
        <p:spPr>
          <a:xfrm>
            <a:off x="228600" y="2655720"/>
            <a:ext cx="1530000" cy="1066320"/>
          </a:xfrm>
          <a:prstGeom prst="rect">
            <a:avLst/>
          </a:prstGeom>
          <a:noFill/>
          <a:ln w="127080">
            <a:solidFill>
              <a:srgbClr val="000000"/>
            </a:solidFill>
            <a:prstDash val="solid"/>
            <a:miter/>
          </a:ln>
        </p:spPr>
      </p:pic>
      <p:pic>
        <p:nvPicPr>
          <p:cNvPr id="3" name="Picture 6"/>
          <p:cNvPicPr>
            <a:picLocks noChangeAspect="1"/>
          </p:cNvPicPr>
          <p:nvPr/>
        </p:nvPicPr>
        <p:blipFill>
          <a:blip r:embed="rId4">
            <a:alphaModFix/>
            <a:lum/>
          </a:blip>
          <a:srcRect/>
          <a:stretch>
            <a:fillRect/>
          </a:stretch>
        </p:blipFill>
        <p:spPr>
          <a:xfrm>
            <a:off x="533520" y="3646440"/>
            <a:ext cx="1023480" cy="791640"/>
          </a:xfrm>
          <a:prstGeom prst="rect">
            <a:avLst/>
          </a:prstGeom>
          <a:noFill/>
          <a:ln w="9360">
            <a:solidFill>
              <a:srgbClr val="333399"/>
            </a:solidFill>
            <a:prstDash val="solid"/>
            <a:miter/>
          </a:ln>
        </p:spPr>
      </p:pic>
      <p:pic>
        <p:nvPicPr>
          <p:cNvPr id="4" name="Picture 9"/>
          <p:cNvPicPr>
            <a:picLocks noChangeAspect="1"/>
          </p:cNvPicPr>
          <p:nvPr/>
        </p:nvPicPr>
        <p:blipFill>
          <a:blip r:embed="rId5">
            <a:alphaModFix/>
            <a:lum/>
          </a:blip>
          <a:srcRect/>
          <a:stretch>
            <a:fillRect/>
          </a:stretch>
        </p:blipFill>
        <p:spPr>
          <a:xfrm>
            <a:off x="646200" y="4373640"/>
            <a:ext cx="801360" cy="796680"/>
          </a:xfrm>
          <a:prstGeom prst="rect">
            <a:avLst/>
          </a:prstGeom>
          <a:noFill/>
          <a:ln w="38160">
            <a:solidFill>
              <a:srgbClr val="000000"/>
            </a:solidFill>
            <a:prstDash val="solid"/>
            <a:miter/>
          </a:ln>
        </p:spPr>
      </p:pic>
      <p:pic>
        <p:nvPicPr>
          <p:cNvPr id="5" name="Picture 21"/>
          <p:cNvPicPr>
            <a:picLocks noChangeAspect="1"/>
          </p:cNvPicPr>
          <p:nvPr/>
        </p:nvPicPr>
        <p:blipFill>
          <a:blip r:embed="rId6">
            <a:alphaModFix/>
            <a:lum/>
          </a:blip>
          <a:srcRect/>
          <a:stretch>
            <a:fillRect/>
          </a:stretch>
        </p:blipFill>
        <p:spPr>
          <a:xfrm>
            <a:off x="6629400" y="2655720"/>
            <a:ext cx="2285640" cy="1904760"/>
          </a:xfrm>
          <a:prstGeom prst="rect">
            <a:avLst/>
          </a:prstGeom>
          <a:noFill/>
          <a:ln w="38160">
            <a:solidFill>
              <a:srgbClr val="000000"/>
            </a:solidFill>
            <a:prstDash val="solid"/>
            <a:miter/>
          </a:ln>
        </p:spPr>
      </p:pic>
      <p:pic>
        <p:nvPicPr>
          <p:cNvPr id="6" name="Picture 16"/>
          <p:cNvPicPr>
            <a:picLocks noChangeAspect="1"/>
          </p:cNvPicPr>
          <p:nvPr/>
        </p:nvPicPr>
        <p:blipFill>
          <a:blip r:embed="rId7">
            <a:alphaModFix/>
            <a:lum/>
          </a:blip>
          <a:srcRect/>
          <a:stretch>
            <a:fillRect/>
          </a:stretch>
        </p:blipFill>
        <p:spPr>
          <a:xfrm>
            <a:off x="6172200" y="3875039"/>
            <a:ext cx="1294920" cy="1031399"/>
          </a:xfrm>
          <a:prstGeom prst="rect">
            <a:avLst/>
          </a:prstGeom>
          <a:noFill/>
          <a:ln w="9360">
            <a:solidFill>
              <a:srgbClr val="005AC3"/>
            </a:solidFill>
            <a:prstDash val="solid"/>
            <a:miter/>
          </a:ln>
        </p:spPr>
      </p:pic>
      <p:pic>
        <p:nvPicPr>
          <p:cNvPr id="7" name="Picture 17"/>
          <p:cNvPicPr>
            <a:picLocks noChangeAspect="1"/>
          </p:cNvPicPr>
          <p:nvPr/>
        </p:nvPicPr>
        <p:blipFill>
          <a:blip r:embed="rId8">
            <a:alphaModFix/>
            <a:lum/>
          </a:blip>
          <a:srcRect/>
          <a:stretch>
            <a:fillRect/>
          </a:stretch>
        </p:blipFill>
        <p:spPr>
          <a:xfrm>
            <a:off x="6629400" y="2655720"/>
            <a:ext cx="685440" cy="1203119"/>
          </a:xfrm>
          <a:prstGeom prst="rect">
            <a:avLst/>
          </a:prstGeom>
          <a:noFill/>
          <a:ln w="38160">
            <a:solidFill>
              <a:srgbClr val="000000"/>
            </a:solidFill>
            <a:prstDash val="solid"/>
            <a:miter/>
          </a:ln>
        </p:spPr>
      </p:pic>
      <p:pic>
        <p:nvPicPr>
          <p:cNvPr id="8" name="Picture 19"/>
          <p:cNvPicPr>
            <a:picLocks noChangeAspect="1"/>
          </p:cNvPicPr>
          <p:nvPr/>
        </p:nvPicPr>
        <p:blipFill>
          <a:blip r:embed="rId9">
            <a:alphaModFix/>
            <a:lum/>
          </a:blip>
          <a:srcRect/>
          <a:stretch>
            <a:fillRect/>
          </a:stretch>
        </p:blipFill>
        <p:spPr>
          <a:xfrm>
            <a:off x="7315200" y="4484520"/>
            <a:ext cx="1767960" cy="110448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20"/>
          <p:cNvSpPr/>
          <p:nvPr/>
        </p:nvSpPr>
        <p:spPr>
          <a:xfrm>
            <a:off x="108000" y="2130480"/>
            <a:ext cx="1106280" cy="2883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compatLnSpc="0"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defTabSz="914400" fontAlgn="auto">
              <a:spcBef>
                <a:spcPts val="0"/>
              </a:spcBef>
              <a:spcAft>
                <a:spcPts val="0"/>
              </a:spcAft>
              <a:buFont typeface="StarSymbol"/>
              <a:buNone/>
            </a:pPr>
            <a:r>
              <a:rPr lang="it-IT" sz="1300" smtClean="0">
                <a:solidFill>
                  <a:srgbClr val="FFFFFF"/>
                </a:solidFill>
                <a:latin typeface="Arial" pitchFamily="18"/>
                <a:ea typeface="ＭＳ Ｐゴシック" pitchFamily="2"/>
                <a:cs typeface="ＭＳ Ｐゴシック" pitchFamily="2"/>
              </a:rPr>
              <a:t>CT-Scan</a:t>
            </a:r>
          </a:p>
        </p:txBody>
      </p:sp>
      <p:sp>
        <p:nvSpPr>
          <p:cNvPr id="10" name="TextBox 21"/>
          <p:cNvSpPr/>
          <p:nvPr/>
        </p:nvSpPr>
        <p:spPr>
          <a:xfrm>
            <a:off x="1143000" y="2122560"/>
            <a:ext cx="1196640" cy="2883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compatLnSpc="0"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defTabSz="914400" fontAlgn="auto">
              <a:spcBef>
                <a:spcPts val="0"/>
              </a:spcBef>
              <a:spcAft>
                <a:spcPts val="0"/>
              </a:spcAft>
              <a:buFont typeface="StarSymbol"/>
              <a:buNone/>
            </a:pPr>
            <a:r>
              <a:rPr lang="it-IT" sz="1300" smtClean="0">
                <a:solidFill>
                  <a:srgbClr val="FFFFFF"/>
                </a:solidFill>
                <a:latin typeface="Arial" pitchFamily="18"/>
                <a:ea typeface="ＭＳ Ｐゴシック" pitchFamily="2"/>
                <a:cs typeface="ＭＳ Ｐゴシック" pitchFamily="2"/>
              </a:rPr>
              <a:t>DICOM CD</a:t>
            </a:r>
          </a:p>
        </p:txBody>
      </p:sp>
      <p:sp>
        <p:nvSpPr>
          <p:cNvPr id="11" name="Right Arrow 22"/>
          <p:cNvSpPr/>
          <p:nvPr/>
        </p:nvSpPr>
        <p:spPr>
          <a:xfrm>
            <a:off x="944640" y="2198519"/>
            <a:ext cx="228240" cy="151920"/>
          </a:xfrm>
          <a:custGeom>
            <a:avLst>
              <a:gd name="f0" fmla="val 16200"/>
              <a:gd name="f1" fmla="val 5400"/>
            </a:avLst>
            <a:gdLst>
              <a:gd name="f2" fmla="val w"/>
              <a:gd name="f3" fmla="val h"/>
              <a:gd name="f4" fmla="val 0"/>
              <a:gd name="f5" fmla="val 21600"/>
              <a:gd name="f6" fmla="val 10800"/>
              <a:gd name="f7" fmla="*/ f2 1 21600"/>
              <a:gd name="f8" fmla="*/ f3 1 21600"/>
              <a:gd name="f9" fmla="pin 0 f0 21600"/>
              <a:gd name="f10" fmla="pin 0 f1 10800"/>
              <a:gd name="f11" fmla="val f10"/>
              <a:gd name="f12" fmla="val f9"/>
              <a:gd name="f13" fmla="+- 21600 0 f10"/>
              <a:gd name="f14" fmla="*/ f9 f7 1"/>
              <a:gd name="f15" fmla="*/ f10 f8 1"/>
              <a:gd name="f16" fmla="*/ 0 f7 1"/>
              <a:gd name="f17" fmla="+- 21600 0 f12"/>
              <a:gd name="f18" fmla="*/ f13 f8 1"/>
              <a:gd name="f19" fmla="*/ f11 f8 1"/>
              <a:gd name="f20" fmla="*/ f17 f11 1"/>
              <a:gd name="f21" fmla="*/ f20 1 10800"/>
              <a:gd name="f22" fmla="+- f12 f21 0"/>
              <a:gd name="f23" fmla="*/ f22 f7 1"/>
            </a:gdLst>
            <a:ahLst>
              <a:ahXY gdRefX="f0" minX="f4" maxX="f5" gdRefY="f1" minY="f4" maxY="f6">
                <a:pos x="f14" y="f15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6" t="f19" r="f23" b="f18"/>
            <a:pathLst>
              <a:path w="21600" h="21600">
                <a:moveTo>
                  <a:pt x="f4" y="f11"/>
                </a:moveTo>
                <a:lnTo>
                  <a:pt x="f12" y="f11"/>
                </a:lnTo>
                <a:lnTo>
                  <a:pt x="f12" y="f4"/>
                </a:lnTo>
                <a:lnTo>
                  <a:pt x="f5" y="f6"/>
                </a:lnTo>
                <a:lnTo>
                  <a:pt x="f12" y="f5"/>
                </a:lnTo>
                <a:lnTo>
                  <a:pt x="f12" y="f13"/>
                </a:lnTo>
                <a:lnTo>
                  <a:pt x="f4" y="f13"/>
                </a:lnTo>
                <a:close/>
              </a:path>
            </a:pathLst>
          </a:custGeom>
          <a:gradFill>
            <a:gsLst>
              <a:gs pos="0">
                <a:srgbClr val="FFFFFF"/>
              </a:gs>
              <a:gs pos="100000">
                <a:srgbClr val="FFFFFF"/>
              </a:gs>
            </a:gsLst>
            <a:lin ang="16200000"/>
          </a:gradFill>
          <a:ln>
            <a:noFill/>
            <a:prstDash val="solid"/>
          </a:ln>
        </p:spPr>
        <p:txBody>
          <a:bodyPr vert="horz" wrap="square" lIns="90000" tIns="45000" rIns="90000" bIns="45000" anchor="ctr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defTabSz="914400" fontAlgn="auto" hangingPunct="0">
              <a:spcBef>
                <a:spcPts val="0"/>
              </a:spcBef>
              <a:spcAft>
                <a:spcPts val="0"/>
              </a:spcAft>
              <a:buFont typeface="StarSymbol"/>
              <a:buNone/>
            </a:pPr>
            <a:endParaRPr lang="it-IT" smtClean="0">
              <a:solidFill>
                <a:prstClr val="black"/>
              </a:solidFill>
              <a:latin typeface="Arial" pitchFamily="18"/>
              <a:ea typeface="Arial Unicode MS" pitchFamily="2"/>
              <a:cs typeface="Mangal" pitchFamily="2"/>
            </a:endParaRPr>
          </a:p>
        </p:txBody>
      </p:sp>
      <p:sp>
        <p:nvSpPr>
          <p:cNvPr id="12" name="TextBox 23"/>
          <p:cNvSpPr/>
          <p:nvPr/>
        </p:nvSpPr>
        <p:spPr>
          <a:xfrm>
            <a:off x="2556000" y="2122560"/>
            <a:ext cx="1558440" cy="2883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compatLnSpc="0"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defTabSz="914400" fontAlgn="auto">
              <a:spcBef>
                <a:spcPts val="0"/>
              </a:spcBef>
              <a:spcAft>
                <a:spcPts val="0"/>
              </a:spcAft>
              <a:buFont typeface="StarSymbol"/>
              <a:buNone/>
            </a:pPr>
            <a:r>
              <a:rPr lang="it-IT" sz="1300" smtClean="0">
                <a:solidFill>
                  <a:srgbClr val="FFFFFF"/>
                </a:solidFill>
                <a:latin typeface="Arial" pitchFamily="18"/>
                <a:ea typeface="ＭＳ Ｐゴシック" pitchFamily="2"/>
                <a:cs typeface="ＭＳ Ｐゴシック" pitchFamily="2"/>
              </a:rPr>
              <a:t>Planning Software</a:t>
            </a:r>
          </a:p>
        </p:txBody>
      </p:sp>
      <p:sp>
        <p:nvSpPr>
          <p:cNvPr id="13" name="TextBox 24"/>
          <p:cNvSpPr/>
          <p:nvPr/>
        </p:nvSpPr>
        <p:spPr>
          <a:xfrm>
            <a:off x="4343400" y="2122560"/>
            <a:ext cx="1752119" cy="4863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compatLnSpc="0"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defTabSz="914400" fontAlgn="auto">
              <a:spcBef>
                <a:spcPts val="0"/>
              </a:spcBef>
              <a:spcAft>
                <a:spcPts val="0"/>
              </a:spcAft>
              <a:buFont typeface="StarSymbol"/>
              <a:buNone/>
            </a:pPr>
            <a:r>
              <a:rPr lang="it-IT" sz="1300" smtClean="0">
                <a:solidFill>
                  <a:srgbClr val="FFFFFF"/>
                </a:solidFill>
                <a:latin typeface="Arial" pitchFamily="18"/>
                <a:ea typeface="ＭＳ Ｐゴシック" pitchFamily="2"/>
                <a:cs typeface="ＭＳ Ｐゴシック" pitchFamily="2"/>
              </a:rPr>
              <a:t>Planned Pathway File</a:t>
            </a:r>
          </a:p>
        </p:txBody>
      </p:sp>
      <p:sp>
        <p:nvSpPr>
          <p:cNvPr id="14" name="Right Arrow 25"/>
          <p:cNvSpPr/>
          <p:nvPr/>
        </p:nvSpPr>
        <p:spPr>
          <a:xfrm>
            <a:off x="4086360" y="2198519"/>
            <a:ext cx="228240" cy="151920"/>
          </a:xfrm>
          <a:custGeom>
            <a:avLst>
              <a:gd name="f0" fmla="val 16200"/>
              <a:gd name="f1" fmla="val 5400"/>
            </a:avLst>
            <a:gdLst>
              <a:gd name="f2" fmla="val w"/>
              <a:gd name="f3" fmla="val h"/>
              <a:gd name="f4" fmla="val 0"/>
              <a:gd name="f5" fmla="val 21600"/>
              <a:gd name="f6" fmla="val 10800"/>
              <a:gd name="f7" fmla="*/ f2 1 21600"/>
              <a:gd name="f8" fmla="*/ f3 1 21600"/>
              <a:gd name="f9" fmla="pin 0 f0 21600"/>
              <a:gd name="f10" fmla="pin 0 f1 10800"/>
              <a:gd name="f11" fmla="val f10"/>
              <a:gd name="f12" fmla="val f9"/>
              <a:gd name="f13" fmla="+- 21600 0 f10"/>
              <a:gd name="f14" fmla="*/ f9 f7 1"/>
              <a:gd name="f15" fmla="*/ f10 f8 1"/>
              <a:gd name="f16" fmla="*/ 0 f7 1"/>
              <a:gd name="f17" fmla="+- 21600 0 f12"/>
              <a:gd name="f18" fmla="*/ f13 f8 1"/>
              <a:gd name="f19" fmla="*/ f11 f8 1"/>
              <a:gd name="f20" fmla="*/ f17 f11 1"/>
              <a:gd name="f21" fmla="*/ f20 1 10800"/>
              <a:gd name="f22" fmla="+- f12 f21 0"/>
              <a:gd name="f23" fmla="*/ f22 f7 1"/>
            </a:gdLst>
            <a:ahLst>
              <a:ahXY gdRefX="f0" minX="f4" maxX="f5" gdRefY="f1" minY="f4" maxY="f6">
                <a:pos x="f14" y="f15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6" t="f19" r="f23" b="f18"/>
            <a:pathLst>
              <a:path w="21600" h="21600">
                <a:moveTo>
                  <a:pt x="f4" y="f11"/>
                </a:moveTo>
                <a:lnTo>
                  <a:pt x="f12" y="f11"/>
                </a:lnTo>
                <a:lnTo>
                  <a:pt x="f12" y="f4"/>
                </a:lnTo>
                <a:lnTo>
                  <a:pt x="f5" y="f6"/>
                </a:lnTo>
                <a:lnTo>
                  <a:pt x="f12" y="f5"/>
                </a:lnTo>
                <a:lnTo>
                  <a:pt x="f12" y="f13"/>
                </a:lnTo>
                <a:lnTo>
                  <a:pt x="f4" y="f13"/>
                </a:lnTo>
                <a:close/>
              </a:path>
            </a:pathLst>
          </a:custGeom>
          <a:gradFill>
            <a:gsLst>
              <a:gs pos="0">
                <a:srgbClr val="FFFFFF"/>
              </a:gs>
              <a:gs pos="100000">
                <a:srgbClr val="FFFFFF"/>
              </a:gs>
            </a:gsLst>
            <a:lin ang="16200000"/>
          </a:gradFill>
          <a:ln>
            <a:noFill/>
            <a:prstDash val="solid"/>
          </a:ln>
        </p:spPr>
        <p:txBody>
          <a:bodyPr vert="horz" wrap="square" lIns="90000" tIns="45000" rIns="90000" bIns="45000" anchor="ctr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defTabSz="914400" fontAlgn="auto" hangingPunct="0">
              <a:spcBef>
                <a:spcPts val="0"/>
              </a:spcBef>
              <a:spcAft>
                <a:spcPts val="0"/>
              </a:spcAft>
              <a:buFont typeface="StarSymbol"/>
              <a:buNone/>
            </a:pPr>
            <a:endParaRPr lang="it-IT" smtClean="0">
              <a:solidFill>
                <a:prstClr val="black"/>
              </a:solidFill>
              <a:latin typeface="Arial" pitchFamily="18"/>
              <a:ea typeface="Arial Unicode MS" pitchFamily="2"/>
              <a:cs typeface="Mangal" pitchFamily="2"/>
            </a:endParaRPr>
          </a:p>
        </p:txBody>
      </p:sp>
      <p:sp>
        <p:nvSpPr>
          <p:cNvPr id="15" name="TextBox 26"/>
          <p:cNvSpPr/>
          <p:nvPr/>
        </p:nvSpPr>
        <p:spPr>
          <a:xfrm>
            <a:off x="6095880" y="2122560"/>
            <a:ext cx="996480" cy="2883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compatLnSpc="0"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defTabSz="914400" fontAlgn="auto">
              <a:spcBef>
                <a:spcPts val="0"/>
              </a:spcBef>
              <a:spcAft>
                <a:spcPts val="0"/>
              </a:spcAft>
              <a:buFont typeface="StarSymbol"/>
              <a:buNone/>
            </a:pPr>
            <a:r>
              <a:rPr lang="it-IT" sz="1300" smtClean="0">
                <a:solidFill>
                  <a:srgbClr val="FFFFFF"/>
                </a:solidFill>
                <a:latin typeface="Arial" pitchFamily="18"/>
                <a:ea typeface="ＭＳ Ｐゴシック" pitchFamily="2"/>
                <a:cs typeface="ＭＳ Ｐゴシック" pitchFamily="2"/>
              </a:rPr>
              <a:t>Navigation</a:t>
            </a:r>
          </a:p>
        </p:txBody>
      </p:sp>
      <p:sp>
        <p:nvSpPr>
          <p:cNvPr id="16" name="TextBox 27"/>
          <p:cNvSpPr/>
          <p:nvPr/>
        </p:nvSpPr>
        <p:spPr>
          <a:xfrm>
            <a:off x="7885079" y="2101680"/>
            <a:ext cx="914039" cy="2883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compatLnSpc="0"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defTabSz="914400" fontAlgn="auto">
              <a:spcBef>
                <a:spcPts val="0"/>
              </a:spcBef>
              <a:spcAft>
                <a:spcPts val="0"/>
              </a:spcAft>
              <a:buFont typeface="StarSymbol"/>
              <a:buNone/>
            </a:pPr>
            <a:r>
              <a:rPr lang="it-IT" sz="1300" smtClean="0">
                <a:solidFill>
                  <a:srgbClr val="FFFFFF"/>
                </a:solidFill>
                <a:latin typeface="Arial" pitchFamily="18"/>
                <a:ea typeface="ＭＳ Ｐゴシック" pitchFamily="2"/>
                <a:cs typeface="ＭＳ Ｐゴシック" pitchFamily="2"/>
              </a:rPr>
              <a:t>Biopsy</a:t>
            </a:r>
          </a:p>
        </p:txBody>
      </p:sp>
      <p:sp>
        <p:nvSpPr>
          <p:cNvPr id="17" name="Straight Connector 30"/>
          <p:cNvSpPr/>
          <p:nvPr/>
        </p:nvSpPr>
        <p:spPr>
          <a:xfrm flipH="1">
            <a:off x="2436480" y="2276280"/>
            <a:ext cx="3240" cy="3124080"/>
          </a:xfrm>
          <a:prstGeom prst="line">
            <a:avLst/>
          </a:prstGeom>
          <a:noFill/>
          <a:ln w="28440">
            <a:solidFill>
              <a:srgbClr val="F9F9F9"/>
            </a:solidFill>
            <a:prstDash val="solid"/>
          </a:ln>
        </p:spPr>
        <p:txBody>
          <a:bodyPr vert="horz" wrap="square" lIns="90000" tIns="45000" rIns="90000" bIns="45000" anchor="ctr" anchorCtr="1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defTabSz="914400" fontAlgn="auto" hangingPunct="0">
              <a:spcBef>
                <a:spcPts val="0"/>
              </a:spcBef>
              <a:spcAft>
                <a:spcPts val="0"/>
              </a:spcAft>
              <a:buFont typeface="StarSymbol"/>
              <a:buNone/>
            </a:pPr>
            <a:endParaRPr lang="it-IT" smtClean="0">
              <a:solidFill>
                <a:prstClr val="black"/>
              </a:solidFill>
              <a:latin typeface="Arial" pitchFamily="18"/>
              <a:ea typeface="Arial Unicode MS" pitchFamily="2"/>
              <a:cs typeface="Mangal" pitchFamily="2"/>
            </a:endParaRPr>
          </a:p>
        </p:txBody>
      </p:sp>
      <p:sp>
        <p:nvSpPr>
          <p:cNvPr id="18" name="Straight Connector 31"/>
          <p:cNvSpPr/>
          <p:nvPr/>
        </p:nvSpPr>
        <p:spPr>
          <a:xfrm flipH="1">
            <a:off x="6018120" y="2274840"/>
            <a:ext cx="1440" cy="3124080"/>
          </a:xfrm>
          <a:prstGeom prst="line">
            <a:avLst/>
          </a:prstGeom>
          <a:noFill/>
          <a:ln w="28440">
            <a:solidFill>
              <a:srgbClr val="F9F9F9"/>
            </a:solidFill>
            <a:prstDash val="solid"/>
          </a:ln>
        </p:spPr>
        <p:txBody>
          <a:bodyPr vert="horz" wrap="square" lIns="90000" tIns="45000" rIns="90000" bIns="45000" anchor="ctr" anchorCtr="1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defTabSz="914400" fontAlgn="auto" hangingPunct="0">
              <a:spcBef>
                <a:spcPts val="0"/>
              </a:spcBef>
              <a:spcAft>
                <a:spcPts val="0"/>
              </a:spcAft>
              <a:buFont typeface="StarSymbol"/>
              <a:buNone/>
            </a:pPr>
            <a:endParaRPr lang="it-IT" smtClean="0">
              <a:solidFill>
                <a:prstClr val="black"/>
              </a:solidFill>
              <a:latin typeface="Arial" pitchFamily="18"/>
              <a:ea typeface="Arial Unicode MS" pitchFamily="2"/>
              <a:cs typeface="Mangal" pitchFamily="2"/>
            </a:endParaRPr>
          </a:p>
        </p:txBody>
      </p:sp>
      <p:sp>
        <p:nvSpPr>
          <p:cNvPr id="19" name="Right Arrow 32"/>
          <p:cNvSpPr/>
          <p:nvPr/>
        </p:nvSpPr>
        <p:spPr>
          <a:xfrm>
            <a:off x="7221600" y="2198519"/>
            <a:ext cx="228240" cy="151920"/>
          </a:xfrm>
          <a:custGeom>
            <a:avLst>
              <a:gd name="f0" fmla="val 16200"/>
              <a:gd name="f1" fmla="val 5400"/>
            </a:avLst>
            <a:gdLst>
              <a:gd name="f2" fmla="val w"/>
              <a:gd name="f3" fmla="val h"/>
              <a:gd name="f4" fmla="val 0"/>
              <a:gd name="f5" fmla="val 21600"/>
              <a:gd name="f6" fmla="val 10800"/>
              <a:gd name="f7" fmla="*/ f2 1 21600"/>
              <a:gd name="f8" fmla="*/ f3 1 21600"/>
              <a:gd name="f9" fmla="pin 0 f0 21600"/>
              <a:gd name="f10" fmla="pin 0 f1 10800"/>
              <a:gd name="f11" fmla="val f10"/>
              <a:gd name="f12" fmla="val f9"/>
              <a:gd name="f13" fmla="+- 21600 0 f10"/>
              <a:gd name="f14" fmla="*/ f9 f7 1"/>
              <a:gd name="f15" fmla="*/ f10 f8 1"/>
              <a:gd name="f16" fmla="*/ 0 f7 1"/>
              <a:gd name="f17" fmla="+- 21600 0 f12"/>
              <a:gd name="f18" fmla="*/ f13 f8 1"/>
              <a:gd name="f19" fmla="*/ f11 f8 1"/>
              <a:gd name="f20" fmla="*/ f17 f11 1"/>
              <a:gd name="f21" fmla="*/ f20 1 10800"/>
              <a:gd name="f22" fmla="+- f12 f21 0"/>
              <a:gd name="f23" fmla="*/ f22 f7 1"/>
            </a:gdLst>
            <a:ahLst>
              <a:ahXY gdRefX="f0" minX="f4" maxX="f5" gdRefY="f1" minY="f4" maxY="f6">
                <a:pos x="f14" y="f15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6" t="f19" r="f23" b="f18"/>
            <a:pathLst>
              <a:path w="21600" h="21600">
                <a:moveTo>
                  <a:pt x="f4" y="f11"/>
                </a:moveTo>
                <a:lnTo>
                  <a:pt x="f12" y="f11"/>
                </a:lnTo>
                <a:lnTo>
                  <a:pt x="f12" y="f4"/>
                </a:lnTo>
                <a:lnTo>
                  <a:pt x="f5" y="f6"/>
                </a:lnTo>
                <a:lnTo>
                  <a:pt x="f12" y="f5"/>
                </a:lnTo>
                <a:lnTo>
                  <a:pt x="f12" y="f13"/>
                </a:lnTo>
                <a:lnTo>
                  <a:pt x="f4" y="f13"/>
                </a:lnTo>
                <a:close/>
              </a:path>
            </a:pathLst>
          </a:custGeom>
          <a:gradFill>
            <a:gsLst>
              <a:gs pos="0">
                <a:srgbClr val="FFFFFF"/>
              </a:gs>
              <a:gs pos="100000">
                <a:srgbClr val="FFFFFF"/>
              </a:gs>
            </a:gsLst>
            <a:lin ang="16200000"/>
          </a:gradFill>
          <a:ln>
            <a:noFill/>
            <a:prstDash val="solid"/>
          </a:ln>
        </p:spPr>
        <p:txBody>
          <a:bodyPr vert="horz" wrap="square" lIns="90000" tIns="45000" rIns="90000" bIns="45000" anchor="ctr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defTabSz="914400" fontAlgn="auto" hangingPunct="0">
              <a:spcBef>
                <a:spcPts val="0"/>
              </a:spcBef>
              <a:spcAft>
                <a:spcPts val="0"/>
              </a:spcAft>
              <a:buFont typeface="StarSymbol"/>
              <a:buNone/>
            </a:pPr>
            <a:endParaRPr lang="it-IT" smtClean="0">
              <a:solidFill>
                <a:prstClr val="black"/>
              </a:solidFill>
              <a:latin typeface="Arial" pitchFamily="18"/>
              <a:ea typeface="Arial Unicode MS" pitchFamily="2"/>
              <a:cs typeface="Mangal" pitchFamily="2"/>
            </a:endParaRPr>
          </a:p>
        </p:txBody>
      </p:sp>
      <p:pic>
        <p:nvPicPr>
          <p:cNvPr id="20" name="Picture 27"/>
          <p:cNvPicPr>
            <a:picLocks noChangeAspect="1"/>
          </p:cNvPicPr>
          <p:nvPr/>
        </p:nvPicPr>
        <p:blipFill>
          <a:blip r:embed="rId10">
            <a:alphaModFix/>
            <a:lum/>
          </a:blip>
          <a:srcRect/>
          <a:stretch>
            <a:fillRect/>
          </a:stretch>
        </p:blipFill>
        <p:spPr>
          <a:xfrm>
            <a:off x="2362320" y="2351160"/>
            <a:ext cx="2647439" cy="211752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34"/>
          <p:cNvPicPr>
            <a:picLocks noChangeAspect="1"/>
          </p:cNvPicPr>
          <p:nvPr/>
        </p:nvPicPr>
        <p:blipFill>
          <a:blip r:embed="rId11">
            <a:alphaModFix/>
            <a:lum/>
          </a:blip>
          <a:srcRect/>
          <a:stretch>
            <a:fillRect/>
          </a:stretch>
        </p:blipFill>
        <p:spPr>
          <a:xfrm>
            <a:off x="3886200" y="3780000"/>
            <a:ext cx="1980720" cy="1238039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Text Box 28"/>
          <p:cNvSpPr/>
          <p:nvPr/>
        </p:nvSpPr>
        <p:spPr>
          <a:xfrm>
            <a:off x="179280" y="307800"/>
            <a:ext cx="8642160" cy="5169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compatLnSpc="0"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algn="ctr" defTabSz="914400" fontAlgn="auto">
              <a:spcBef>
                <a:spcPts val="899"/>
              </a:spcBef>
              <a:spcAft>
                <a:spcPts val="0"/>
              </a:spcAft>
              <a:buFont typeface="StarSymbol"/>
              <a:buNone/>
            </a:pPr>
            <a:r>
              <a:rPr lang="it-IT" sz="2800" b="1" smtClean="0">
                <a:solidFill>
                  <a:srgbClr val="FF3300"/>
                </a:solidFill>
                <a:latin typeface="Arial" pitchFamily="18"/>
                <a:ea typeface="ＭＳ Ｐゴシック" pitchFamily="2"/>
                <a:cs typeface="ＭＳ Ｐゴシック" pitchFamily="2"/>
              </a:rPr>
              <a:t>NAVIGAZIONE ELETTROMAGNETICA (ENB)</a:t>
            </a:r>
          </a:p>
        </p:txBody>
      </p:sp>
      <p:grpSp>
        <p:nvGrpSpPr>
          <p:cNvPr id="23" name="Group 29"/>
          <p:cNvGrpSpPr/>
          <p:nvPr/>
        </p:nvGrpSpPr>
        <p:grpSpPr>
          <a:xfrm>
            <a:off x="5965920" y="6381720"/>
            <a:ext cx="2998080" cy="357119"/>
            <a:chOff x="5965920" y="6381720"/>
            <a:chExt cx="2998080" cy="357119"/>
          </a:xfrm>
        </p:grpSpPr>
        <p:sp>
          <p:nvSpPr>
            <p:cNvPr id="24" name="Text Box 30"/>
            <p:cNvSpPr/>
            <p:nvPr/>
          </p:nvSpPr>
          <p:spPr>
            <a:xfrm>
              <a:off x="6227640" y="6496199"/>
              <a:ext cx="2736360" cy="2426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5000" rIns="90000" bIns="45000" anchor="t" compatLnSpc="0">
              <a:spAutoFit/>
            </a:bodyPr>
            <a:lstStyle>
              <a:defPPr lvl="0">
                <a:buSzPct val="45000"/>
                <a:buFont typeface="StarSymbol"/>
                <a:buNone/>
              </a:defPPr>
              <a:lvl1pPr lvl="0">
                <a:buSzPct val="45000"/>
                <a:buFont typeface="StarSymbol"/>
                <a:buChar char="●"/>
              </a:lvl1pPr>
              <a:lvl2pPr lvl="1">
                <a:buSzPct val="45000"/>
                <a:buFont typeface="StarSymbol"/>
                <a:buChar char="●"/>
              </a:lvl2pPr>
              <a:lvl3pPr lvl="2">
                <a:buSzPct val="45000"/>
                <a:buFont typeface="StarSymbol"/>
                <a:buChar char="●"/>
              </a:lvl3pPr>
              <a:lvl4pPr lvl="3">
                <a:buSzPct val="45000"/>
                <a:buFont typeface="StarSymbol"/>
                <a:buChar char="●"/>
              </a:lvl4pPr>
              <a:lvl5pPr lvl="4">
                <a:buSzPct val="45000"/>
                <a:buFont typeface="StarSymbol"/>
                <a:buChar char="●"/>
              </a:lvl5pPr>
              <a:lvl6pPr lvl="5">
                <a:buSzPct val="45000"/>
                <a:buFont typeface="StarSymbol"/>
                <a:buChar char="●"/>
              </a:lvl6pPr>
              <a:lvl7pPr lvl="6">
                <a:buSzPct val="45000"/>
                <a:buFont typeface="StarSymbol"/>
                <a:buChar char="●"/>
              </a:lvl7pPr>
              <a:lvl8pPr lvl="7">
                <a:buSzPct val="45000"/>
                <a:buFont typeface="StarSymbol"/>
                <a:buChar char="●"/>
              </a:lvl8pPr>
              <a:lvl9pPr lvl="8">
                <a:buSzPct val="45000"/>
                <a:buFont typeface="StarSymbol"/>
                <a:buChar char="●"/>
              </a:lvl9pPr>
            </a:lstStyle>
            <a:p>
              <a:pPr defTabSz="914400" fontAlgn="auto" hangingPunct="0">
                <a:spcBef>
                  <a:spcPts val="899"/>
                </a:spcBef>
                <a:spcAft>
                  <a:spcPts val="0"/>
                </a:spcAft>
                <a:buFont typeface="StarSymbol"/>
                <a:buNone/>
              </a:pPr>
              <a:r>
                <a:rPr lang="it-IT" sz="1000" b="1" smtClean="0">
                  <a:solidFill>
                    <a:srgbClr val="FFFFFF"/>
                  </a:solidFill>
                  <a:latin typeface="Arial" pitchFamily="18"/>
                  <a:ea typeface="Arial Unicode MS" pitchFamily="2"/>
                  <a:cs typeface="ＭＳ Ｐゴシック" pitchFamily="2"/>
                </a:rPr>
                <a:t>U.O. Pneumologia Spedali Civili Brescia</a:t>
              </a:r>
            </a:p>
          </p:txBody>
        </p:sp>
        <p:pic>
          <p:nvPicPr>
            <p:cNvPr id="25" name="Picture 31"/>
            <p:cNvPicPr>
              <a:picLocks noChangeAspect="1"/>
            </p:cNvPicPr>
            <p:nvPr/>
          </p:nvPicPr>
          <p:blipFill>
            <a:blip r:embed="rId12">
              <a:alphaModFix/>
              <a:lum/>
            </a:blip>
            <a:srcRect/>
            <a:stretch>
              <a:fillRect/>
            </a:stretch>
          </p:blipFill>
          <p:spPr>
            <a:xfrm>
              <a:off x="5965920" y="6381720"/>
              <a:ext cx="334440" cy="353520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3268225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995362"/>
          </a:xfrm>
          <a:noFill/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5400" b="1" dirty="0" smtClean="0">
                <a:solidFill>
                  <a:srgbClr val="00CCFF"/>
                </a:solidFill>
                <a:latin typeface="Arial Narrow"/>
                <a:cs typeface="Arial Narrow"/>
              </a:rPr>
              <a:t>II SESSIONE: TORACE</a:t>
            </a:r>
            <a:endParaRPr lang="it-IT" sz="5400" b="1" dirty="0">
              <a:solidFill>
                <a:srgbClr val="00CCFF"/>
              </a:solidFill>
              <a:latin typeface="Arial Narrow"/>
              <a:cs typeface="Arial Narrow"/>
            </a:endParaRPr>
          </a:p>
        </p:txBody>
      </p:sp>
      <p:sp>
        <p:nvSpPr>
          <p:cNvPr id="27650" name="CasellaDiTesto 5"/>
          <p:cNvSpPr txBox="1">
            <a:spLocks noChangeArrowheads="1"/>
          </p:cNvSpPr>
          <p:nvPr/>
        </p:nvSpPr>
        <p:spPr bwMode="auto">
          <a:xfrm>
            <a:off x="487363" y="1270000"/>
            <a:ext cx="8218487" cy="769938"/>
          </a:xfrm>
          <a:prstGeom prst="rect">
            <a:avLst/>
          </a:prstGeom>
          <a:solidFill>
            <a:srgbClr val="FFFFFF">
              <a:alpha val="50980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4400" b="1">
                <a:solidFill>
                  <a:srgbClr val="00CCFF"/>
                </a:solidFill>
                <a:latin typeface="Arial Narrow" pitchFamily="34" charset="0"/>
              </a:rPr>
              <a:t>3° MODULO: NODULO POLMONARE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36431" y="2881313"/>
            <a:ext cx="6316394" cy="3209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0054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/>
        </p:nvPicPr>
        <p:blipFill>
          <a:blip r:embed="rId3">
            <a:alphaModFix/>
            <a:lum/>
          </a:blip>
          <a:srcRect/>
          <a:stretch>
            <a:fillRect/>
          </a:stretch>
        </p:blipFill>
        <p:spPr>
          <a:xfrm>
            <a:off x="3059279" y="0"/>
            <a:ext cx="3024000" cy="2060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5"/>
          <p:cNvPicPr>
            <a:picLocks noChangeAspect="1"/>
          </p:cNvPicPr>
          <p:nvPr/>
        </p:nvPicPr>
        <p:blipFill>
          <a:blip r:embed="rId4">
            <a:alphaModFix/>
            <a:lum/>
          </a:blip>
          <a:srcRect/>
          <a:stretch>
            <a:fillRect/>
          </a:stretch>
        </p:blipFill>
        <p:spPr>
          <a:xfrm>
            <a:off x="755639" y="2043000"/>
            <a:ext cx="7703640" cy="481464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" name="Group 6"/>
          <p:cNvGrpSpPr/>
          <p:nvPr/>
        </p:nvGrpSpPr>
        <p:grpSpPr>
          <a:xfrm>
            <a:off x="6253200" y="6308640"/>
            <a:ext cx="2998440" cy="357120"/>
            <a:chOff x="6253200" y="6308640"/>
            <a:chExt cx="2998440" cy="357120"/>
          </a:xfrm>
        </p:grpSpPr>
        <p:sp>
          <p:nvSpPr>
            <p:cNvPr id="5" name="Text Box 7"/>
            <p:cNvSpPr/>
            <p:nvPr/>
          </p:nvSpPr>
          <p:spPr>
            <a:xfrm>
              <a:off x="6515280" y="6423120"/>
              <a:ext cx="2736360" cy="2426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5000" rIns="90000" bIns="45000" anchor="t" compatLnSpc="0">
              <a:spAutoFit/>
            </a:bodyPr>
            <a:lstStyle>
              <a:defPPr lvl="0">
                <a:buSzPct val="45000"/>
                <a:buFont typeface="StarSymbol"/>
                <a:buNone/>
              </a:defPPr>
              <a:lvl1pPr lvl="0">
                <a:buSzPct val="45000"/>
                <a:buFont typeface="StarSymbol"/>
                <a:buChar char="●"/>
              </a:lvl1pPr>
              <a:lvl2pPr lvl="1">
                <a:buSzPct val="45000"/>
                <a:buFont typeface="StarSymbol"/>
                <a:buChar char="●"/>
              </a:lvl2pPr>
              <a:lvl3pPr lvl="2">
                <a:buSzPct val="45000"/>
                <a:buFont typeface="StarSymbol"/>
                <a:buChar char="●"/>
              </a:lvl3pPr>
              <a:lvl4pPr lvl="3">
                <a:buSzPct val="45000"/>
                <a:buFont typeface="StarSymbol"/>
                <a:buChar char="●"/>
              </a:lvl4pPr>
              <a:lvl5pPr lvl="4">
                <a:buSzPct val="45000"/>
                <a:buFont typeface="StarSymbol"/>
                <a:buChar char="●"/>
              </a:lvl5pPr>
              <a:lvl6pPr lvl="5">
                <a:buSzPct val="45000"/>
                <a:buFont typeface="StarSymbol"/>
                <a:buChar char="●"/>
              </a:lvl6pPr>
              <a:lvl7pPr lvl="6">
                <a:buSzPct val="45000"/>
                <a:buFont typeface="StarSymbol"/>
                <a:buChar char="●"/>
              </a:lvl7pPr>
              <a:lvl8pPr lvl="7">
                <a:buSzPct val="45000"/>
                <a:buFont typeface="StarSymbol"/>
                <a:buChar char="●"/>
              </a:lvl8pPr>
              <a:lvl9pPr lvl="8">
                <a:buSzPct val="45000"/>
                <a:buFont typeface="StarSymbol"/>
                <a:buChar char="●"/>
              </a:lvl9pPr>
            </a:lstStyle>
            <a:p>
              <a:pPr defTabSz="914400" fontAlgn="auto" hangingPunct="0">
                <a:spcBef>
                  <a:spcPts val="899"/>
                </a:spcBef>
                <a:spcAft>
                  <a:spcPts val="0"/>
                </a:spcAft>
                <a:buFont typeface="StarSymbol"/>
                <a:buNone/>
              </a:pPr>
              <a:r>
                <a:rPr lang="it-IT" sz="1000" b="1" smtClean="0">
                  <a:solidFill>
                    <a:srgbClr val="FFFFFF"/>
                  </a:solidFill>
                  <a:latin typeface="Arial" pitchFamily="18"/>
                  <a:ea typeface="Arial Unicode MS" pitchFamily="2"/>
                  <a:cs typeface="ＭＳ Ｐゴシック" pitchFamily="2"/>
                </a:rPr>
                <a:t>U.O. Pneumologia Spedali Civili Brescia</a:t>
              </a:r>
            </a:p>
          </p:txBody>
        </p:sp>
        <p:pic>
          <p:nvPicPr>
            <p:cNvPr id="6" name="Picture 8"/>
            <p:cNvPicPr>
              <a:picLocks noChangeAspect="1"/>
            </p:cNvPicPr>
            <p:nvPr/>
          </p:nvPicPr>
          <p:blipFill>
            <a:blip r:embed="rId5">
              <a:alphaModFix/>
              <a:lum/>
            </a:blip>
            <a:srcRect/>
            <a:stretch>
              <a:fillRect/>
            </a:stretch>
          </p:blipFill>
          <p:spPr>
            <a:xfrm>
              <a:off x="6253200" y="6308640"/>
              <a:ext cx="334440" cy="353520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4861395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0" y="1395413"/>
            <a:ext cx="9144000" cy="3598862"/>
          </a:xfrm>
          <a:prstGeom prst="rect">
            <a:avLst/>
          </a:prstGeom>
          <a:solidFill>
            <a:srgbClr val="D9D9D9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28674" name="CasellaDiTesto 7"/>
          <p:cNvSpPr txBox="1">
            <a:spLocks noChangeArrowheads="1"/>
          </p:cNvSpPr>
          <p:nvPr/>
        </p:nvSpPr>
        <p:spPr bwMode="auto">
          <a:xfrm>
            <a:off x="0" y="1395413"/>
            <a:ext cx="9144000" cy="1528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09538" algn="ctr">
              <a:lnSpc>
                <a:spcPct val="120000"/>
              </a:lnSpc>
            </a:pPr>
            <a:r>
              <a:rPr lang="it-IT" sz="8000" b="1">
                <a:latin typeface="Arial Narrow" pitchFamily="34" charset="0"/>
              </a:rPr>
              <a:t>CASO CLINICO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0" y="3360738"/>
            <a:ext cx="9144000" cy="89376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spAutoFit/>
          </a:bodyPr>
          <a:lstStyle/>
          <a:p>
            <a:pPr marL="109728"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it-IT" sz="4800" b="1" dirty="0">
                <a:latin typeface="Arial Narrow"/>
                <a:cs typeface="Arial Narrow"/>
              </a:rPr>
              <a:t>NODULO POLMONARE</a:t>
            </a:r>
          </a:p>
        </p:txBody>
      </p:sp>
      <p:cxnSp>
        <p:nvCxnSpPr>
          <p:cNvPr id="6" name="Connettore 1 5"/>
          <p:cNvCxnSpPr/>
          <p:nvPr/>
        </p:nvCxnSpPr>
        <p:spPr>
          <a:xfrm>
            <a:off x="0" y="1395413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1 9"/>
          <p:cNvCxnSpPr/>
          <p:nvPr/>
        </p:nvCxnSpPr>
        <p:spPr>
          <a:xfrm>
            <a:off x="0" y="4994275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678" name="CasellaDiTesto 10"/>
          <p:cNvSpPr txBox="1">
            <a:spLocks noChangeArrowheads="1"/>
          </p:cNvSpPr>
          <p:nvPr/>
        </p:nvSpPr>
        <p:spPr bwMode="auto">
          <a:xfrm>
            <a:off x="2622550" y="5149850"/>
            <a:ext cx="367722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3200" i="1" dirty="0">
                <a:latin typeface="Arial Narrow" pitchFamily="34" charset="0"/>
              </a:rPr>
              <a:t>Dr. </a:t>
            </a:r>
            <a:r>
              <a:rPr lang="it-IT" sz="3200" i="1" dirty="0" err="1" smtClean="0">
                <a:latin typeface="Arial Narrow" pitchFamily="34" charset="0"/>
              </a:rPr>
              <a:t>Gabrieli</a:t>
            </a:r>
            <a:r>
              <a:rPr lang="it-IT" sz="3200" i="1" dirty="0" smtClean="0">
                <a:latin typeface="Arial Narrow" pitchFamily="34" charset="0"/>
              </a:rPr>
              <a:t> </a:t>
            </a:r>
            <a:r>
              <a:rPr lang="it-IT" sz="3200" i="1" dirty="0">
                <a:latin typeface="Arial Narrow" pitchFamily="34" charset="0"/>
              </a:rPr>
              <a:t>– Dr. </a:t>
            </a:r>
            <a:r>
              <a:rPr lang="it-IT" sz="3200" i="1" dirty="0" err="1" smtClean="0">
                <a:latin typeface="Arial Narrow" pitchFamily="34" charset="0"/>
              </a:rPr>
              <a:t>Zanini</a:t>
            </a:r>
            <a:endParaRPr lang="it-IT" sz="3200" i="1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2267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itolo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  <a:solidFill>
            <a:srgbClr val="00CCFF">
              <a:alpha val="50980"/>
            </a:srgbClr>
          </a:solidFill>
        </p:spPr>
        <p:txBody>
          <a:bodyPr/>
          <a:lstStyle/>
          <a:p>
            <a:pPr eaLnBrk="1" hangingPunct="1"/>
            <a:r>
              <a:rPr lang="it-IT" b="1" smtClean="0">
                <a:latin typeface="Arial Narrow" pitchFamily="34" charset="0"/>
              </a:rPr>
              <a:t>VITTORIO 62 aa</a:t>
            </a:r>
          </a:p>
        </p:txBody>
      </p:sp>
      <p:sp>
        <p:nvSpPr>
          <p:cNvPr id="29698" name="Segnaposto contenuto 2"/>
          <p:cNvSpPr>
            <a:spLocks noGrp="1"/>
          </p:cNvSpPr>
          <p:nvPr>
            <p:ph idx="1"/>
          </p:nvPr>
        </p:nvSpPr>
        <p:spPr>
          <a:xfrm>
            <a:off x="168275" y="2378075"/>
            <a:ext cx="8721725" cy="1701800"/>
          </a:xfrm>
          <a:ln>
            <a:solidFill>
              <a:schemeClr val="tx2"/>
            </a:solidFill>
          </a:ln>
        </p:spPr>
        <p:txBody>
          <a:bodyPr anchor="ctr"/>
          <a:lstStyle/>
          <a:p>
            <a:pPr marL="109538" indent="0" eaLnBrk="1" hangingPunct="1">
              <a:lnSpc>
                <a:spcPct val="120000"/>
              </a:lnSpc>
            </a:pPr>
            <a:r>
              <a:rPr lang="it-IT" sz="2000" smtClean="0"/>
              <a:t>EX FUMATORE DA 10 aa HA FUMATO  20-30 SIGARETTE/DIE PER 20 aa</a:t>
            </a:r>
          </a:p>
          <a:p>
            <a:pPr marL="109538" indent="0" eaLnBrk="1" hangingPunct="1">
              <a:lnSpc>
                <a:spcPct val="120000"/>
              </a:lnSpc>
            </a:pPr>
            <a:r>
              <a:rPr lang="it-IT" sz="2000" smtClean="0"/>
              <a:t>MADRE DECEDUTA PER K PANCREAS E 3 ZII DECEDUTI PER K.</a:t>
            </a:r>
          </a:p>
          <a:p>
            <a:pPr marL="109538" indent="0" eaLnBrk="1" hangingPunct="1">
              <a:lnSpc>
                <a:spcPct val="120000"/>
              </a:lnSpc>
            </a:pPr>
            <a:r>
              <a:rPr lang="it-IT" sz="2000" smtClean="0"/>
              <a:t>NEL 2005  CA DEL GIUNTO RETTO-SIGMA, TRATTATO CON CHIRURGIA + RADIO-CHEMIO.</a:t>
            </a:r>
            <a:endParaRPr lang="it-IT" sz="2000" smtClean="0">
              <a:latin typeface="Arial Narrow" pitchFamily="34" charset="0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2925636" y="1631852"/>
            <a:ext cx="2647071" cy="745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wordArtVert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4800" b="1" dirty="0">
                <a:solidFill>
                  <a:schemeClr val="tx2"/>
                </a:solidFill>
                <a:latin typeface="Arial Narrow"/>
                <a:cs typeface="Arial Narrow"/>
              </a:rPr>
              <a:t>APR</a:t>
            </a:r>
          </a:p>
        </p:txBody>
      </p:sp>
      <p:sp>
        <p:nvSpPr>
          <p:cNvPr id="9" name="Segnaposto contenuto 2"/>
          <p:cNvSpPr txBox="1">
            <a:spLocks/>
          </p:cNvSpPr>
          <p:nvPr/>
        </p:nvSpPr>
        <p:spPr>
          <a:xfrm>
            <a:off x="168275" y="5008563"/>
            <a:ext cx="8721725" cy="1544637"/>
          </a:xfrm>
          <a:prstGeom prst="rect">
            <a:avLst/>
          </a:prstGeom>
          <a:ln>
            <a:solidFill>
              <a:schemeClr val="tx2"/>
            </a:solidFill>
          </a:ln>
        </p:spPr>
        <p:txBody>
          <a:bodyPr anchor="ctr">
            <a:normAutofit fontScale="92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538" indent="0">
              <a:lnSpc>
                <a:spcPct val="120000"/>
              </a:lnSpc>
              <a:defRPr/>
            </a:pPr>
            <a:r>
              <a:rPr lang="it-IT" dirty="0" smtClean="0"/>
              <a:t>DURANTE FOLLOW UP ANNUALE COMPARSA AL RX TORACE </a:t>
            </a:r>
            <a:r>
              <a:rPr lang="it-IT" dirty="0" err="1" smtClean="0"/>
              <a:t>DI</a:t>
            </a:r>
            <a:r>
              <a:rPr lang="it-IT" dirty="0" smtClean="0"/>
              <a:t> OPACITÀ NODULARE CENTIMETRICA  CAMPO POLMONARE MEDIO </a:t>
            </a:r>
            <a:r>
              <a:rPr lang="it-IT" dirty="0" err="1" smtClean="0"/>
              <a:t>DI</a:t>
            </a:r>
            <a:r>
              <a:rPr lang="it-IT" dirty="0" smtClean="0"/>
              <a:t> SX. 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2979560" y="4262510"/>
            <a:ext cx="2647071" cy="745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wordArtVert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4800" b="1" dirty="0">
                <a:solidFill>
                  <a:schemeClr val="tx2"/>
                </a:solidFill>
                <a:latin typeface="Arial Narrow"/>
                <a:cs typeface="Arial Narrow"/>
              </a:rPr>
              <a:t>APP</a:t>
            </a:r>
          </a:p>
        </p:txBody>
      </p:sp>
    </p:spTree>
    <p:extLst>
      <p:ext uri="{BB962C8B-B14F-4D97-AF65-F5344CB8AC3E}">
        <p14:creationId xmlns:p14="http://schemas.microsoft.com/office/powerpoint/2010/main" val="1812270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itolo 1"/>
          <p:cNvSpPr>
            <a:spLocks noGrp="1"/>
          </p:cNvSpPr>
          <p:nvPr>
            <p:ph type="title"/>
          </p:nvPr>
        </p:nvSpPr>
        <p:spPr>
          <a:xfrm>
            <a:off x="0" y="76200"/>
            <a:ext cx="9144000" cy="973138"/>
          </a:xfrm>
          <a:solidFill>
            <a:srgbClr val="00CCFF">
              <a:alpha val="50980"/>
            </a:srgbClr>
          </a:solidFill>
        </p:spPr>
        <p:txBody>
          <a:bodyPr/>
          <a:lstStyle/>
          <a:p>
            <a:pPr eaLnBrk="1" hangingPunct="1"/>
            <a:r>
              <a:rPr lang="it-IT" b="1" smtClean="0">
                <a:latin typeface="Arial Narrow" pitchFamily="34" charset="0"/>
              </a:rPr>
              <a:t>VITTORIO</a:t>
            </a:r>
          </a:p>
        </p:txBody>
      </p:sp>
      <p:pic>
        <p:nvPicPr>
          <p:cNvPr id="30722" name="Immagine 6" descr="sovp.png"/>
          <p:cNvPicPr>
            <a:picLocks noChangeAspect="1"/>
          </p:cNvPicPr>
          <p:nvPr/>
        </p:nvPicPr>
        <p:blipFill>
          <a:blip r:embed="rId2"/>
          <a:srcRect t="31879" b="39510"/>
          <a:stretch>
            <a:fillRect/>
          </a:stretch>
        </p:blipFill>
        <p:spPr bwMode="auto">
          <a:xfrm>
            <a:off x="0" y="1135063"/>
            <a:ext cx="9144000" cy="572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3" name="CasellaDiTesto 7"/>
          <p:cNvSpPr txBox="1">
            <a:spLocks noChangeArrowheads="1"/>
          </p:cNvSpPr>
          <p:nvPr/>
        </p:nvSpPr>
        <p:spPr bwMode="auto">
          <a:xfrm>
            <a:off x="1439863" y="1219200"/>
            <a:ext cx="6721475" cy="27209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it-IT" b="1"/>
              <a:t>Familiarità per patologie neoplastiche (pancreas + altre non recuperabili) .</a:t>
            </a:r>
          </a:p>
          <a:p>
            <a:pPr>
              <a:lnSpc>
                <a:spcPct val="120000"/>
              </a:lnSpc>
            </a:pPr>
            <a:r>
              <a:rPr lang="it-IT" b="1"/>
              <a:t>Pregresso fumo di sigaretta (25 PKY).</a:t>
            </a:r>
          </a:p>
          <a:p>
            <a:pPr>
              <a:lnSpc>
                <a:spcPct val="120000"/>
              </a:lnSpc>
            </a:pPr>
            <a:r>
              <a:rPr lang="it-IT" b="1"/>
              <a:t>Pregressa neoplasia giunto retto-sigma  T</a:t>
            </a:r>
            <a:r>
              <a:rPr lang="it-IT" b="1" baseline="-25000"/>
              <a:t>2</a:t>
            </a:r>
            <a:r>
              <a:rPr lang="it-IT" b="1"/>
              <a:t>N</a:t>
            </a:r>
            <a:r>
              <a:rPr lang="it-IT" b="1" baseline="-25000"/>
              <a:t>2</a:t>
            </a:r>
            <a:r>
              <a:rPr lang="it-IT" b="1"/>
              <a:t>M</a:t>
            </a:r>
            <a:r>
              <a:rPr lang="it-IT" b="1" baseline="-25000"/>
              <a:t>0 </a:t>
            </a:r>
            <a:endParaRPr lang="it-IT" b="1"/>
          </a:p>
          <a:p>
            <a:pPr>
              <a:lnSpc>
                <a:spcPct val="120000"/>
              </a:lnSpc>
            </a:pPr>
            <a:r>
              <a:rPr lang="it-IT" b="1"/>
              <a:t>Trattamento chirurgico + radio + chemioterapico  (FOLFOX: folinic acid plus fluorouracil plus oxaliplatin).</a:t>
            </a:r>
          </a:p>
          <a:p>
            <a:pPr>
              <a:lnSpc>
                <a:spcPct val="120000"/>
              </a:lnSpc>
            </a:pPr>
            <a:r>
              <a:rPr lang="it-IT" b="1"/>
              <a:t>Luglio 2012: marker tumorali + Eco addome completo negativi.</a:t>
            </a:r>
          </a:p>
        </p:txBody>
      </p:sp>
      <p:sp>
        <p:nvSpPr>
          <p:cNvPr id="30724" name="CasellaDiTesto 9"/>
          <p:cNvSpPr txBox="1">
            <a:spLocks noChangeArrowheads="1"/>
          </p:cNvSpPr>
          <p:nvPr/>
        </p:nvSpPr>
        <p:spPr bwMode="auto">
          <a:xfrm>
            <a:off x="1439863" y="4146550"/>
            <a:ext cx="6721475" cy="26781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it-IT" sz="1600" b="1"/>
              <a:t>Non tosse persistente (eccezion fatta al risveglio), non emoftoe, non dispnea , non astenia, alvo pervio.</a:t>
            </a:r>
            <a:endParaRPr lang="it-IT" sz="1400" b="1"/>
          </a:p>
          <a:p>
            <a:pPr>
              <a:lnSpc>
                <a:spcPct val="150000"/>
              </a:lnSpc>
            </a:pPr>
            <a:r>
              <a:rPr lang="it-IT" sz="1600" b="1"/>
              <a:t>E.O generale nella norma (PA 148/88, FC 80 ritm, Sat O</a:t>
            </a:r>
            <a:r>
              <a:rPr lang="it-IT" sz="1600" b="1" baseline="-25000"/>
              <a:t>2</a:t>
            </a:r>
            <a:r>
              <a:rPr lang="it-IT" sz="1600" b="1"/>
              <a:t> 96% aa, FR 14 atti/min).</a:t>
            </a:r>
            <a:endParaRPr lang="it-IT" sz="1400" b="1"/>
          </a:p>
          <a:p>
            <a:pPr>
              <a:lnSpc>
                <a:spcPct val="150000"/>
              </a:lnSpc>
            </a:pPr>
            <a:r>
              <a:rPr lang="it-IT" sz="1600" b="1"/>
              <a:t>E.O toraco-polmonare: ispezione-palpazione nella norma, lievissima ottusità plessica campo polmonare medio sx associata a lieve riduzione MV, rari ronchi diffusi modificabili con la tosse.</a:t>
            </a:r>
          </a:p>
        </p:txBody>
      </p:sp>
    </p:spTree>
    <p:extLst>
      <p:ext uri="{BB962C8B-B14F-4D97-AF65-F5344CB8AC3E}">
        <p14:creationId xmlns:p14="http://schemas.microsoft.com/office/powerpoint/2010/main" val="248339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itolo 1"/>
          <p:cNvSpPr>
            <a:spLocks noGrp="1"/>
          </p:cNvSpPr>
          <p:nvPr>
            <p:ph type="title"/>
          </p:nvPr>
        </p:nvSpPr>
        <p:spPr>
          <a:xfrm>
            <a:off x="0" y="60325"/>
            <a:ext cx="9144000" cy="1025525"/>
          </a:xfrm>
          <a:solidFill>
            <a:srgbClr val="F2F2F2"/>
          </a:solidFill>
          <a:ln w="38100">
            <a:solidFill>
              <a:schemeClr val="tx1"/>
            </a:solidFill>
          </a:ln>
        </p:spPr>
        <p:txBody>
          <a:bodyPr/>
          <a:lstStyle/>
          <a:p>
            <a:pPr eaLnBrk="1" hangingPunct="1"/>
            <a:r>
              <a:rPr lang="it-IT" sz="6000" b="1" smtClean="0">
                <a:latin typeface="Arial Narrow" pitchFamily="34" charset="0"/>
              </a:rPr>
              <a:t>V</a:t>
            </a:r>
            <a:r>
              <a:rPr lang="it-IT" sz="5400" smtClean="0">
                <a:latin typeface="Arial Narrow" pitchFamily="34" charset="0"/>
              </a:rPr>
              <a:t>alutazione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263525" y="1490663"/>
            <a:ext cx="8693150" cy="48323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800" dirty="0">
                <a:latin typeface="Arial Narrow"/>
                <a:cs typeface="Arial Narrow"/>
              </a:rPr>
              <a:t>La </a:t>
            </a:r>
            <a:r>
              <a:rPr lang="it-IT" sz="2800" b="1" dirty="0">
                <a:latin typeface="Arial Narrow"/>
                <a:cs typeface="Arial Narrow"/>
              </a:rPr>
              <a:t>sintomatologia suggestiva e</a:t>
            </a:r>
            <a:r>
              <a:rPr lang="it-IT" sz="2800" dirty="0">
                <a:latin typeface="Arial Narrow"/>
                <a:cs typeface="Arial Narrow"/>
              </a:rPr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800" dirty="0">
                <a:latin typeface="Arial Narrow"/>
                <a:cs typeface="Arial Narrow"/>
              </a:rPr>
              <a:t>l’</a:t>
            </a:r>
            <a:r>
              <a:rPr lang="it-IT" sz="2800" b="1" dirty="0">
                <a:latin typeface="Arial Narrow"/>
                <a:cs typeface="Arial Narrow"/>
              </a:rPr>
              <a:t>obiettività  </a:t>
            </a:r>
            <a:r>
              <a:rPr lang="it-IT" sz="2800" dirty="0"/>
              <a:t>indirizzano fortemente il sospetto verso una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800" b="1" u="sng" dirty="0">
              <a:solidFill>
                <a:srgbClr val="FF0000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800" b="1" u="sng" dirty="0">
              <a:solidFill>
                <a:srgbClr val="FF0000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800" b="1" u="sng" dirty="0">
                <a:solidFill>
                  <a:srgbClr val="FF0000"/>
                </a:solidFill>
              </a:rPr>
              <a:t>patologia neoplastica (primitiva o secondaria)</a:t>
            </a:r>
            <a:r>
              <a:rPr lang="it-IT" sz="2800" dirty="0"/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800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800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800" dirty="0"/>
              <a:t>ma non bisogna dimenticare le patologie non neoplastiche (ad esempio : </a:t>
            </a:r>
            <a:r>
              <a:rPr lang="it-IT" sz="2800" dirty="0" err="1"/>
              <a:t>amartoma</a:t>
            </a:r>
            <a:r>
              <a:rPr lang="it-IT" sz="2800" dirty="0"/>
              <a:t>, TBC, </a:t>
            </a:r>
            <a:r>
              <a:rPr lang="it-IT" sz="2800" dirty="0" err="1"/>
              <a:t>aspergillosi…</a:t>
            </a:r>
            <a:r>
              <a:rPr lang="it-IT" sz="2800" dirty="0"/>
              <a:t>).</a:t>
            </a:r>
            <a:endParaRPr lang="it-IT" sz="2800" b="1" u="sng" dirty="0">
              <a:solidFill>
                <a:srgbClr val="FF0000"/>
              </a:solidFill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1280267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Titolo 1"/>
          <p:cNvSpPr>
            <a:spLocks noGrp="1"/>
          </p:cNvSpPr>
          <p:nvPr>
            <p:ph type="title"/>
          </p:nvPr>
        </p:nvSpPr>
        <p:spPr>
          <a:xfrm>
            <a:off x="0" y="60325"/>
            <a:ext cx="9144000" cy="1025525"/>
          </a:xfrm>
          <a:solidFill>
            <a:srgbClr val="F2F2F2"/>
          </a:solidFill>
          <a:ln w="38100">
            <a:solidFill>
              <a:srgbClr val="003300"/>
            </a:solidFill>
          </a:ln>
        </p:spPr>
        <p:txBody>
          <a:bodyPr/>
          <a:lstStyle/>
          <a:p>
            <a:pPr eaLnBrk="1" hangingPunct="1"/>
            <a:r>
              <a:rPr lang="it-IT" sz="6000" b="1" smtClean="0">
                <a:solidFill>
                  <a:srgbClr val="003300"/>
                </a:solidFill>
                <a:latin typeface="Arial Narrow" pitchFamily="34" charset="0"/>
              </a:rPr>
              <a:t>P</a:t>
            </a:r>
            <a:r>
              <a:rPr lang="it-IT" sz="5400" smtClean="0">
                <a:solidFill>
                  <a:srgbClr val="003300"/>
                </a:solidFill>
                <a:latin typeface="Arial Narrow" pitchFamily="34" charset="0"/>
              </a:rPr>
              <a:t>iano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80975" y="1208088"/>
            <a:ext cx="8791575" cy="5538787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marL="0" indent="0" algn="ctr" eaLnBrk="1" hangingPunct="1">
              <a:lnSpc>
                <a:spcPct val="90000"/>
              </a:lnSpc>
              <a:buFont typeface="Arial" charset="0"/>
              <a:buNone/>
            </a:pPr>
            <a:r>
              <a:rPr lang="it-IT" sz="4100" b="1" smtClean="0">
                <a:solidFill>
                  <a:srgbClr val="003300"/>
                </a:solidFill>
                <a:latin typeface="Arial Narrow" pitchFamily="34" charset="0"/>
              </a:rPr>
              <a:t>Cosa faccio?</a:t>
            </a:r>
          </a:p>
          <a:p>
            <a:pPr marL="0" indent="0" eaLnBrk="1" hangingPunct="1">
              <a:lnSpc>
                <a:spcPct val="90000"/>
              </a:lnSpc>
            </a:pPr>
            <a:r>
              <a:rPr lang="it-IT" sz="2600" smtClean="0"/>
              <a:t>Lo mando in pronto soccorso?</a:t>
            </a:r>
          </a:p>
          <a:p>
            <a:pPr marL="0" indent="0" eaLnBrk="1" hangingPunct="1">
              <a:lnSpc>
                <a:spcPct val="90000"/>
              </a:lnSpc>
            </a:pPr>
            <a:r>
              <a:rPr lang="it-IT" sz="2600" smtClean="0"/>
              <a:t>Visita specialistica pneumologo/oncologo?</a:t>
            </a:r>
          </a:p>
          <a:p>
            <a:pPr marL="0" indent="0" eaLnBrk="1" hangingPunct="1">
              <a:lnSpc>
                <a:spcPct val="90000"/>
              </a:lnSpc>
            </a:pPr>
            <a:r>
              <a:rPr lang="it-IT" sz="2600" smtClean="0"/>
              <a:t>Tac torace?</a:t>
            </a:r>
          </a:p>
          <a:p>
            <a:pPr marL="0" indent="0" eaLnBrk="1" hangingPunct="1">
              <a:lnSpc>
                <a:spcPct val="90000"/>
              </a:lnSpc>
            </a:pPr>
            <a:r>
              <a:rPr lang="it-IT" sz="2600" smtClean="0"/>
              <a:t>Esami ematochimici routine + marker tumorali?</a:t>
            </a:r>
          </a:p>
          <a:p>
            <a:pPr marL="0" indent="0" eaLnBrk="1" hangingPunct="1">
              <a:lnSpc>
                <a:spcPct val="90000"/>
              </a:lnSpc>
            </a:pPr>
            <a:r>
              <a:rPr lang="it-IT" sz="2600" smtClean="0"/>
              <a:t>Broncoscopia + esame citologico broncoaspirato?</a:t>
            </a:r>
          </a:p>
          <a:p>
            <a:pPr marL="0" indent="0" eaLnBrk="1" hangingPunct="1">
              <a:lnSpc>
                <a:spcPct val="90000"/>
              </a:lnSpc>
            </a:pPr>
            <a:r>
              <a:rPr lang="it-IT" sz="2600" smtClean="0"/>
              <a:t>Tac total-body?</a:t>
            </a:r>
          </a:p>
          <a:p>
            <a:pPr marL="0" indent="0" eaLnBrk="1" hangingPunct="1">
              <a:lnSpc>
                <a:spcPct val="90000"/>
              </a:lnSpc>
            </a:pPr>
            <a:r>
              <a:rPr lang="it-IT" sz="2600" smtClean="0"/>
              <a:t>Pet/TC?</a:t>
            </a:r>
          </a:p>
          <a:p>
            <a:pPr marL="0" indent="0" eaLnBrk="1" hangingPunct="1">
              <a:lnSpc>
                <a:spcPct val="90000"/>
              </a:lnSpc>
            </a:pPr>
            <a:r>
              <a:rPr lang="it-IT" sz="2600" smtClean="0"/>
              <a:t>RMN</a:t>
            </a:r>
            <a:endParaRPr lang="it-IT" sz="2900" smtClean="0">
              <a:latin typeface="Arial Narrow" pitchFamily="34" charset="0"/>
            </a:endParaRPr>
          </a:p>
          <a:p>
            <a:pPr marL="0" indent="0" algn="ctr" eaLnBrk="1" hangingPunct="1">
              <a:lnSpc>
                <a:spcPct val="90000"/>
              </a:lnSpc>
              <a:buFont typeface="Arial" charset="0"/>
              <a:buNone/>
            </a:pPr>
            <a:r>
              <a:rPr lang="it-IT" sz="3300" b="1" smtClean="0">
                <a:solidFill>
                  <a:srgbClr val="008000"/>
                </a:solidFill>
                <a:latin typeface="Arial Narrow" pitchFamily="34" charset="0"/>
              </a:rPr>
              <a:t>Con o senza bollino verde??</a:t>
            </a:r>
          </a:p>
        </p:txBody>
      </p:sp>
    </p:spTree>
    <p:extLst>
      <p:ext uri="{BB962C8B-B14F-4D97-AF65-F5344CB8AC3E}">
        <p14:creationId xmlns:p14="http://schemas.microsoft.com/office/powerpoint/2010/main" val="1886910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Immagin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99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4" name="CasellaDiTesto 4"/>
          <p:cNvSpPr txBox="1">
            <a:spLocks noChangeArrowheads="1"/>
          </p:cNvSpPr>
          <p:nvPr/>
        </p:nvSpPr>
        <p:spPr bwMode="auto">
          <a:xfrm>
            <a:off x="446088" y="2190750"/>
            <a:ext cx="5905500" cy="216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it-IT" sz="1400" b="1"/>
              <a:t>emocromo con formula, Ves, PCR, AST, ALT, ALP, gamma GT, </a:t>
            </a:r>
          </a:p>
          <a:p>
            <a:pPr>
              <a:lnSpc>
                <a:spcPct val="120000"/>
              </a:lnSpc>
            </a:pPr>
            <a:r>
              <a:rPr lang="it-IT" sz="1400" b="1"/>
              <a:t>elettroforesi proteica, Na, K, Cl, Ca, creatinina, PT, PTT, glicemia,  urine.</a:t>
            </a:r>
          </a:p>
          <a:p>
            <a:pPr>
              <a:lnSpc>
                <a:spcPct val="120000"/>
              </a:lnSpc>
            </a:pPr>
            <a:r>
              <a:rPr lang="it-IT" sz="1400" b="1"/>
              <a:t>CEA, CA 15-3, CA 19-9, CA 125, AFP.</a:t>
            </a:r>
          </a:p>
          <a:p>
            <a:pPr>
              <a:lnSpc>
                <a:spcPct val="120000"/>
              </a:lnSpc>
            </a:pPr>
            <a:endParaRPr lang="it-IT" sz="1600"/>
          </a:p>
          <a:p>
            <a:pPr>
              <a:lnSpc>
                <a:spcPct val="120000"/>
              </a:lnSpc>
            </a:pPr>
            <a:r>
              <a:rPr lang="it-IT" sz="2000"/>
              <a:t>URGENTE: Tac Torace</a:t>
            </a:r>
          </a:p>
          <a:p>
            <a:r>
              <a:rPr lang="it-IT" sz="2400">
                <a:latin typeface="Calibri" pitchFamily="34" charset="0"/>
              </a:rPr>
              <a:t> </a:t>
            </a:r>
          </a:p>
        </p:txBody>
      </p:sp>
      <p:sp>
        <p:nvSpPr>
          <p:cNvPr id="33795" name="CasellaDiTesto 6"/>
          <p:cNvSpPr txBox="1">
            <a:spLocks noChangeArrowheads="1"/>
          </p:cNvSpPr>
          <p:nvPr/>
        </p:nvSpPr>
        <p:spPr bwMode="auto">
          <a:xfrm>
            <a:off x="358775" y="-15875"/>
            <a:ext cx="36496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3200" b="1">
                <a:latin typeface="Calibri" pitchFamily="34" charset="0"/>
              </a:rPr>
              <a:t>VITTORIO</a:t>
            </a:r>
          </a:p>
        </p:txBody>
      </p:sp>
      <p:sp>
        <p:nvSpPr>
          <p:cNvPr id="9" name="Rettangolo 8"/>
          <p:cNvSpPr/>
          <p:nvPr/>
        </p:nvSpPr>
        <p:spPr>
          <a:xfrm>
            <a:off x="446088" y="1303338"/>
            <a:ext cx="1417637" cy="1809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41263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0" y="1395413"/>
            <a:ext cx="9144000" cy="3598862"/>
          </a:xfrm>
          <a:prstGeom prst="rect">
            <a:avLst/>
          </a:prstGeom>
          <a:solidFill>
            <a:schemeClr val="bg1">
              <a:lumMod val="85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34818" name="CasellaDiTesto 7"/>
          <p:cNvSpPr txBox="1">
            <a:spLocks noChangeArrowheads="1"/>
          </p:cNvSpPr>
          <p:nvPr/>
        </p:nvSpPr>
        <p:spPr bwMode="auto">
          <a:xfrm>
            <a:off x="0" y="1395413"/>
            <a:ext cx="9144000" cy="1528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09538" algn="ctr">
              <a:lnSpc>
                <a:spcPct val="120000"/>
              </a:lnSpc>
            </a:pPr>
            <a:r>
              <a:rPr lang="it-IT" sz="8000" b="1">
                <a:latin typeface="Arial Narrow" pitchFamily="34" charset="0"/>
              </a:rPr>
              <a:t>La parola al clinico...</a:t>
            </a:r>
          </a:p>
        </p:txBody>
      </p:sp>
      <p:sp>
        <p:nvSpPr>
          <p:cNvPr id="34819" name="CasellaDiTesto 4"/>
          <p:cNvSpPr txBox="1">
            <a:spLocks noChangeArrowheads="1"/>
          </p:cNvSpPr>
          <p:nvPr/>
        </p:nvSpPr>
        <p:spPr bwMode="auto">
          <a:xfrm>
            <a:off x="0" y="3248025"/>
            <a:ext cx="9144000" cy="1277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09538" algn="ctr">
              <a:lnSpc>
                <a:spcPct val="120000"/>
              </a:lnSpc>
            </a:pPr>
            <a:r>
              <a:rPr lang="it-IT" sz="6600" b="1">
                <a:latin typeface="Arial Narrow" pitchFamily="34" charset="0"/>
              </a:rPr>
              <a:t>…COSA FARE???</a:t>
            </a:r>
          </a:p>
        </p:txBody>
      </p:sp>
      <p:cxnSp>
        <p:nvCxnSpPr>
          <p:cNvPr id="6" name="Connettore 1 5"/>
          <p:cNvCxnSpPr/>
          <p:nvPr/>
        </p:nvCxnSpPr>
        <p:spPr>
          <a:xfrm>
            <a:off x="0" y="1395413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1 9"/>
          <p:cNvCxnSpPr/>
          <p:nvPr/>
        </p:nvCxnSpPr>
        <p:spPr>
          <a:xfrm>
            <a:off x="0" y="4994275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822" name="CasellaDiTesto 10"/>
          <p:cNvSpPr txBox="1">
            <a:spLocks noChangeArrowheads="1"/>
          </p:cNvSpPr>
          <p:nvPr/>
        </p:nvSpPr>
        <p:spPr bwMode="auto">
          <a:xfrm>
            <a:off x="3097213" y="5140325"/>
            <a:ext cx="321735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3200" i="1" dirty="0">
                <a:latin typeface="Arial Narrow" pitchFamily="34" charset="0"/>
              </a:rPr>
              <a:t>Dr. </a:t>
            </a:r>
            <a:r>
              <a:rPr lang="it-IT" sz="3200" i="1" dirty="0" smtClean="0">
                <a:latin typeface="Arial Narrow" pitchFamily="34" charset="0"/>
              </a:rPr>
              <a:t> Maurizio Tondini</a:t>
            </a:r>
            <a:endParaRPr lang="it-IT" sz="3200" i="1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5717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691</Words>
  <Application>Microsoft Office PowerPoint</Application>
  <PresentationFormat>Presentazione su schermo (4:3)</PresentationFormat>
  <Paragraphs>126</Paragraphs>
  <Slides>20</Slides>
  <Notes>11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20</vt:i4>
      </vt:variant>
    </vt:vector>
  </HeadingPairs>
  <TitlesOfParts>
    <vt:vector size="21" baseType="lpstr">
      <vt:lpstr>Tema di Office</vt:lpstr>
      <vt:lpstr>Presentazione standard di PowerPoint</vt:lpstr>
      <vt:lpstr>II SESSIONE: TORACE</vt:lpstr>
      <vt:lpstr>Presentazione standard di PowerPoint</vt:lpstr>
      <vt:lpstr>VITTORIO 62 aa</vt:lpstr>
      <vt:lpstr>VITTORIO</vt:lpstr>
      <vt:lpstr>Valutazione</vt:lpstr>
      <vt:lpstr>Piano </vt:lpstr>
      <vt:lpstr>Presentazione standard di PowerPoint</vt:lpstr>
      <vt:lpstr>Presentazione standard di PowerPoint</vt:lpstr>
      <vt:lpstr>Presentazione standard di PowerPoint</vt:lpstr>
      <vt:lpstr>Nodulo polmonare : come operare  Tre domande cui rispondere :  E' un tumore polmonare primitivo o secondario ? E' operabile o no ? Il rischio operatorio è accettabile o no ? </vt:lpstr>
      <vt:lpstr>Nodulo polmonare : come operare     Cosa tenere sempre presente: - i noduli ubicati nei lobi superiori sono quelli con maggiore probabilità di essere neoplastici - una metastasi polmonare unica e singola raramente si localizza nei lobi superiori - la calcificazione del nodulo è espressione di benignità - le microcalcificazioni eccentriche sono invece segni di malignità - anche i non fumatori possono sviluppare un tumore del polmone ( Adenocarcinoma )   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Barbara Andreoli</dc:creator>
  <cp:lastModifiedBy>Barbara Andreoli</cp:lastModifiedBy>
  <cp:revision>1</cp:revision>
  <dcterms:created xsi:type="dcterms:W3CDTF">2013-10-29T10:29:34Z</dcterms:created>
  <dcterms:modified xsi:type="dcterms:W3CDTF">2013-10-29T10:30:14Z</dcterms:modified>
</cp:coreProperties>
</file>