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322EA-8640-4782-87A1-EEA40E121852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DDFA2-3D9F-476D-BAAC-F487EB790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19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algn="l"/>
            <a:fld id="{7B93DACA-3BC1-4C97-BDA5-30A72A44719C}" type="slidenum">
              <a:rPr lang="it-IT">
                <a:solidFill>
                  <a:srgbClr val="000000"/>
                </a:solidFill>
                <a:latin typeface="Arial" pitchFamily="18"/>
                <a:cs typeface="Arial" pitchFamily="2"/>
              </a:rPr>
              <a:pPr algn="l"/>
              <a:t>19</a:t>
            </a:fld>
            <a:endParaRPr lang="it-IT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8840" cy="4114440"/>
          </a:xfrm>
        </p:spPr>
        <p:txBody>
          <a:bodyPr wrap="square" lIns="90000" tIns="45000" rIns="90000" bIns="45000" anchor="t"/>
          <a:lstStyle/>
          <a:p>
            <a:pPr lvl="0"/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44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44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B6C-DFE3-43E0-ACDE-8BBF869A6EB5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8E2-D1D9-49E5-B275-29994F5AD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44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B6C-DFE3-43E0-ACDE-8BBF869A6EB5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8E2-D1D9-49E5-B275-29994F5AD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82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B6C-DFE3-43E0-ACDE-8BBF869A6EB5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8E2-D1D9-49E5-B275-29994F5AD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49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B6C-DFE3-43E0-ACDE-8BBF869A6EB5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8E2-D1D9-49E5-B275-29994F5AD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4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B6C-DFE3-43E0-ACDE-8BBF869A6EB5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8E2-D1D9-49E5-B275-29994F5AD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42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B6C-DFE3-43E0-ACDE-8BBF869A6EB5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8E2-D1D9-49E5-B275-29994F5AD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2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B6C-DFE3-43E0-ACDE-8BBF869A6EB5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8E2-D1D9-49E5-B275-29994F5AD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12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B6C-DFE3-43E0-ACDE-8BBF869A6EB5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8E2-D1D9-49E5-B275-29994F5AD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3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B6C-DFE3-43E0-ACDE-8BBF869A6EB5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8E2-D1D9-49E5-B275-29994F5AD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56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B6C-DFE3-43E0-ACDE-8BBF869A6EB5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8E2-D1D9-49E5-B275-29994F5AD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79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B6C-DFE3-43E0-ACDE-8BBF869A6EB5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8E2-D1D9-49E5-B275-29994F5AD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69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67B6C-DFE3-43E0-ACDE-8BBF869A6EB5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078E2-D1D9-49E5-B275-29994F5AD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93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3723"/>
            <a:ext cx="9144000" cy="48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51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/>
          <p:nvPr/>
        </p:nvSpPr>
        <p:spPr>
          <a:xfrm>
            <a:off x="250920" y="189000"/>
            <a:ext cx="856908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r>
              <a:rPr lang="it-IT" sz="2800" b="1" smtClean="0">
                <a:solidFill>
                  <a:srgbClr val="FF33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IL NODULO POLMONARE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5292720" y="1411200"/>
            <a:ext cx="3511080" cy="4681080"/>
          </a:xfrm>
          <a:prstGeom prst="rect">
            <a:avLst/>
          </a:prstGeom>
          <a:gradFill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/>
          </a:gradFill>
          <a:ln w="31680">
            <a:solidFill>
              <a:srgbClr val="FFFFFF"/>
            </a:solidFill>
            <a:prstDash val="solid"/>
            <a:miter/>
          </a:ln>
        </p:spPr>
      </p:pic>
      <p:sp>
        <p:nvSpPr>
          <p:cNvPr id="4" name="Text Box 4"/>
          <p:cNvSpPr/>
          <p:nvPr/>
        </p:nvSpPr>
        <p:spPr>
          <a:xfrm>
            <a:off x="468360" y="1268280"/>
            <a:ext cx="4319280" cy="4775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dirty="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Lesione </a:t>
            </a:r>
            <a:r>
              <a:rPr lang="it-IT" b="1" dirty="0" err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intraparenchimale</a:t>
            </a:r>
            <a:r>
              <a:rPr lang="it-IT" b="1" dirty="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, completamente circondata da parenchima sano, di diametro tra 0,5 cm e 3 cm, non accompagnata da </a:t>
            </a:r>
            <a:r>
              <a:rPr lang="it-IT" b="1" dirty="0" err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atelettasia</a:t>
            </a:r>
            <a:r>
              <a:rPr lang="it-IT" b="1" dirty="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o adenopatie (Tom BB </a:t>
            </a:r>
            <a:r>
              <a:rPr lang="it-IT" b="1" dirty="0" err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et</a:t>
            </a:r>
            <a:r>
              <a:rPr lang="it-IT" b="1" dirty="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Al. : “The </a:t>
            </a:r>
            <a:r>
              <a:rPr lang="it-IT" b="1" dirty="0" err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Solitary</a:t>
            </a:r>
            <a:r>
              <a:rPr lang="it-IT" b="1" dirty="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Pulmonary</a:t>
            </a:r>
            <a:r>
              <a:rPr lang="it-IT" b="1" dirty="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Nodule</a:t>
            </a:r>
            <a:r>
              <a:rPr lang="it-IT" b="1" dirty="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” </a:t>
            </a:r>
            <a:r>
              <a:rPr lang="it-IT" b="1" dirty="0" err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Chest</a:t>
            </a:r>
            <a:r>
              <a:rPr lang="it-IT" b="1" dirty="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2003; 123:89-96 S.)</a:t>
            </a:r>
          </a:p>
          <a:p>
            <a:pPr defTabSz="914400" fontAlgn="auto"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endParaRPr lang="it-IT" b="1" dirty="0" smtClean="0">
              <a:solidFill>
                <a:srgbClr val="FFFFFF"/>
              </a:solidFill>
              <a:latin typeface="Arial" pitchFamily="18"/>
              <a:ea typeface="ＭＳ Ｐゴシック" pitchFamily="2"/>
              <a:cs typeface="ＭＳ Ｐゴシック" pitchFamily="2"/>
            </a:endParaRPr>
          </a:p>
          <a:p>
            <a:pPr defTabSz="914400" fontAlgn="auto"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dirty="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Lesioni inferiori a 0.5 cm: </a:t>
            </a:r>
            <a:r>
              <a:rPr lang="it-IT" b="1" dirty="0" err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micronoduli</a:t>
            </a:r>
            <a:r>
              <a:rPr lang="it-IT" b="1" dirty="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.</a:t>
            </a:r>
          </a:p>
          <a:p>
            <a:pPr defTabSz="914400" fontAlgn="auto"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dirty="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Lesioni superiori a 3 cm: masse.</a:t>
            </a:r>
          </a:p>
          <a:p>
            <a:pPr defTabSz="914400" fontAlgn="auto"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endParaRPr lang="it-IT" b="1" dirty="0" smtClean="0">
              <a:solidFill>
                <a:srgbClr val="FFFFFF"/>
              </a:solidFill>
              <a:latin typeface="Arial" pitchFamily="18"/>
              <a:ea typeface="ＭＳ Ｐゴシック" pitchFamily="2"/>
              <a:cs typeface="ＭＳ Ｐゴシック" pitchFamily="2"/>
            </a:endParaRPr>
          </a:p>
          <a:p>
            <a:pPr defTabSz="914400" fontAlgn="auto"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dirty="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Prevalenza nella popolazione generale variabile dal 13% al 51%, secondo le varie casistiche.</a:t>
            </a:r>
          </a:p>
        </p:txBody>
      </p:sp>
    </p:spTree>
    <p:extLst>
      <p:ext uri="{BB962C8B-B14F-4D97-AF65-F5344CB8AC3E}">
        <p14:creationId xmlns:p14="http://schemas.microsoft.com/office/powerpoint/2010/main" val="299069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7320"/>
            <a:ext cx="9080640" cy="6249960"/>
          </a:xfrm>
        </p:spPr>
        <p:txBody>
          <a:bodyPr lIns="0" tIns="0" rIns="0" bIns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>
                <a:solidFill>
                  <a:srgbClr val="FFFFFF"/>
                </a:solidFill>
                <a:cs typeface="Arial" pitchFamily="2"/>
              </a:rPr>
              <a:t>Nodulo polmonare : come operare</a:t>
            </a:r>
            <a:br>
              <a:rPr lang="it-IT">
                <a:solidFill>
                  <a:srgbClr val="FFFFFF"/>
                </a:solidFill>
                <a:cs typeface="Arial" pitchFamily="2"/>
              </a:rPr>
            </a:br>
            <a:r>
              <a:rPr lang="it-IT">
                <a:solidFill>
                  <a:srgbClr val="FFFFFF"/>
                </a:solidFill>
                <a:cs typeface="Arial" pitchFamily="2"/>
              </a:rPr>
              <a:t/>
            </a:r>
            <a:br>
              <a:rPr lang="it-IT">
                <a:solidFill>
                  <a:srgbClr val="FFFFFF"/>
                </a:solidFill>
                <a:cs typeface="Arial" pitchFamily="2"/>
              </a:rPr>
            </a:br>
            <a:r>
              <a:rPr lang="it-IT">
                <a:solidFill>
                  <a:srgbClr val="FFFFFF"/>
                </a:solidFill>
                <a:cs typeface="Arial" pitchFamily="2"/>
              </a:rPr>
              <a:t>Tre domande cui rispondere :</a:t>
            </a:r>
            <a:br>
              <a:rPr lang="it-IT">
                <a:solidFill>
                  <a:srgbClr val="FFFFFF"/>
                </a:solidFill>
                <a:cs typeface="Arial" pitchFamily="2"/>
              </a:rPr>
            </a:br>
            <a:r>
              <a:rPr lang="it-IT">
                <a:solidFill>
                  <a:srgbClr val="FFFFFF"/>
                </a:solidFill>
                <a:cs typeface="Arial" pitchFamily="2"/>
              </a:rPr>
              <a:t/>
            </a:r>
            <a:br>
              <a:rPr lang="it-IT">
                <a:solidFill>
                  <a:srgbClr val="FFFFFF"/>
                </a:solidFill>
                <a:cs typeface="Arial" pitchFamily="2"/>
              </a:rPr>
            </a:br>
            <a:r>
              <a:rPr lang="it-IT" b="1">
                <a:solidFill>
                  <a:srgbClr val="FF0000"/>
                </a:solidFill>
                <a:cs typeface="Arial" pitchFamily="2"/>
              </a:rPr>
              <a:t>E' un tumore polmonare primitivo o secondario ?</a:t>
            </a:r>
            <a:br>
              <a:rPr lang="it-IT" b="1">
                <a:solidFill>
                  <a:srgbClr val="FF0000"/>
                </a:solidFill>
                <a:cs typeface="Arial" pitchFamily="2"/>
              </a:rPr>
            </a:br>
            <a:r>
              <a:rPr lang="it-IT" b="1">
                <a:solidFill>
                  <a:srgbClr val="FF0000"/>
                </a:solidFill>
                <a:cs typeface="Arial" pitchFamily="2"/>
              </a:rPr>
              <a:t>E' operabile o no ?</a:t>
            </a:r>
            <a:br>
              <a:rPr lang="it-IT" b="1">
                <a:solidFill>
                  <a:srgbClr val="FF0000"/>
                </a:solidFill>
                <a:cs typeface="Arial" pitchFamily="2"/>
              </a:rPr>
            </a:br>
            <a:r>
              <a:rPr lang="it-IT" b="1">
                <a:solidFill>
                  <a:srgbClr val="FF0000"/>
                </a:solidFill>
                <a:cs typeface="Arial" pitchFamily="2"/>
              </a:rPr>
              <a:t>Il rischio operatorio è accettabile o no ?</a:t>
            </a:r>
            <a:r>
              <a:rPr lang="it-IT">
                <a:solidFill>
                  <a:srgbClr val="FFFFFF"/>
                </a:solidFill>
                <a:cs typeface="Arial" pitchFamily="2"/>
              </a:rPr>
              <a:t/>
            </a:r>
            <a:br>
              <a:rPr lang="it-IT">
                <a:solidFill>
                  <a:srgbClr val="FFFFFF"/>
                </a:solidFill>
                <a:cs typeface="Arial" pitchFamily="2"/>
              </a:rPr>
            </a:br>
            <a:endParaRPr lang="it-IT">
              <a:solidFill>
                <a:srgbClr val="FFFFFF"/>
              </a:solidFill>
              <a:cs typeface="Arial" pitchFamily="2"/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80000"/>
            <a:ext cx="9144000" cy="6480000"/>
          </a:xfrm>
        </p:spPr>
        <p:txBody>
          <a:bodyPr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9pPr>
          </a:lstStyle>
          <a:p>
            <a:endParaRPr lang="it-IT">
              <a:latin typeface="Arial" pitchFamily="18"/>
              <a:ea typeface="ＭＳ Ｐゴシック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5666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80000"/>
            <a:ext cx="9080640" cy="884844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>
                <a:solidFill>
                  <a:srgbClr val="FFFFFF"/>
                </a:solidFill>
                <a:cs typeface="Arial" pitchFamily="2"/>
              </a:rPr>
              <a:t>Nodulo polmonare : come operare</a:t>
            </a:r>
            <a:br>
              <a:rPr lang="it-IT">
                <a:solidFill>
                  <a:srgbClr val="FFFFFF"/>
                </a:solidFill>
                <a:cs typeface="Arial" pitchFamily="2"/>
              </a:rPr>
            </a:br>
            <a:r>
              <a:rPr lang="it-IT">
                <a:solidFill>
                  <a:srgbClr val="FFFFFF"/>
                </a:solidFill>
                <a:cs typeface="Arial" pitchFamily="2"/>
              </a:rPr>
              <a:t/>
            </a:r>
            <a:br>
              <a:rPr lang="it-IT">
                <a:solidFill>
                  <a:srgbClr val="FFFFFF"/>
                </a:solidFill>
                <a:cs typeface="Arial" pitchFamily="2"/>
              </a:rPr>
            </a:br>
            <a:r>
              <a:rPr lang="it-IT">
                <a:solidFill>
                  <a:srgbClr val="FFFFFF"/>
                </a:solidFill>
                <a:cs typeface="Arial" pitchFamily="2"/>
              </a:rPr>
              <a:t>   Cosa tenere sempre presente:</a:t>
            </a:r>
            <a:br>
              <a:rPr lang="it-IT">
                <a:solidFill>
                  <a:srgbClr val="FFFFFF"/>
                </a:solidFill>
                <a:cs typeface="Arial" pitchFamily="2"/>
              </a:rPr>
            </a:br>
            <a:r>
              <a:rPr lang="it-IT">
                <a:solidFill>
                  <a:srgbClr val="FFFFFF"/>
                </a:solidFill>
                <a:cs typeface="Arial" pitchFamily="2"/>
              </a:rPr>
              <a:t>-</a:t>
            </a:r>
            <a:r>
              <a:rPr lang="it-IT" sz="3200">
                <a:solidFill>
                  <a:srgbClr val="FFFFFF"/>
                </a:solidFill>
                <a:cs typeface="Arial" pitchFamily="2"/>
              </a:rPr>
              <a:t> </a:t>
            </a:r>
            <a:r>
              <a:rPr lang="it-IT" sz="2800" b="1">
                <a:solidFill>
                  <a:srgbClr val="4B1F6F"/>
                </a:solidFill>
                <a:cs typeface="Arial" pitchFamily="2"/>
              </a:rPr>
              <a:t>i noduli ubicati nei lobi superiori sono quelli con maggiore probabilità di essere neoplastici</a:t>
            </a:r>
            <a:br>
              <a:rPr lang="it-IT" sz="2800" b="1">
                <a:solidFill>
                  <a:srgbClr val="4B1F6F"/>
                </a:solidFill>
                <a:cs typeface="Arial" pitchFamily="2"/>
              </a:rPr>
            </a:br>
            <a:r>
              <a:rPr lang="it-IT" sz="2800" b="1">
                <a:solidFill>
                  <a:srgbClr val="4B1F6F"/>
                </a:solidFill>
                <a:cs typeface="Arial" pitchFamily="2"/>
              </a:rPr>
              <a:t>- una metastasi polmonare unica e singola raramente si localizza nei lobi superiori</a:t>
            </a:r>
            <a:br>
              <a:rPr lang="it-IT" sz="2800" b="1">
                <a:solidFill>
                  <a:srgbClr val="4B1F6F"/>
                </a:solidFill>
                <a:cs typeface="Arial" pitchFamily="2"/>
              </a:rPr>
            </a:br>
            <a:r>
              <a:rPr lang="it-IT" sz="2800" b="1">
                <a:solidFill>
                  <a:srgbClr val="4B1F6F"/>
                </a:solidFill>
                <a:cs typeface="Arial" pitchFamily="2"/>
              </a:rPr>
              <a:t>- la calcificazione del nodulo è espressione di benignità</a:t>
            </a:r>
            <a:br>
              <a:rPr lang="it-IT" sz="2800" b="1">
                <a:solidFill>
                  <a:srgbClr val="4B1F6F"/>
                </a:solidFill>
                <a:cs typeface="Arial" pitchFamily="2"/>
              </a:rPr>
            </a:br>
            <a:r>
              <a:rPr lang="it-IT" sz="2800" b="1">
                <a:solidFill>
                  <a:srgbClr val="4B1F6F"/>
                </a:solidFill>
                <a:cs typeface="Arial" pitchFamily="2"/>
              </a:rPr>
              <a:t>- le microcalcificazioni eccentriche sono invece segni di malignità</a:t>
            </a:r>
            <a:br>
              <a:rPr lang="it-IT" sz="2800" b="1">
                <a:solidFill>
                  <a:srgbClr val="4B1F6F"/>
                </a:solidFill>
                <a:cs typeface="Arial" pitchFamily="2"/>
              </a:rPr>
            </a:br>
            <a:r>
              <a:rPr lang="it-IT" sz="2800" b="1">
                <a:solidFill>
                  <a:srgbClr val="4B1F6F"/>
                </a:solidFill>
                <a:cs typeface="Arial" pitchFamily="2"/>
              </a:rPr>
              <a:t>- anche i non fumatori possono sviluppare un tumore del polmone ( Adenocarcinoma )</a:t>
            </a:r>
            <a:r>
              <a:rPr lang="it-IT" sz="2800" b="1">
                <a:solidFill>
                  <a:srgbClr val="FFFFFF"/>
                </a:solidFill>
                <a:cs typeface="Arial" pitchFamily="2"/>
              </a:rPr>
              <a:t/>
            </a:r>
            <a:br>
              <a:rPr lang="it-IT" sz="2800" b="1">
                <a:solidFill>
                  <a:srgbClr val="FFFFFF"/>
                </a:solidFill>
                <a:cs typeface="Arial" pitchFamily="2"/>
              </a:rPr>
            </a:br>
            <a:r>
              <a:rPr lang="it-IT">
                <a:solidFill>
                  <a:srgbClr val="FFFFFF"/>
                </a:solidFill>
                <a:cs typeface="Arial" pitchFamily="2"/>
              </a:rPr>
              <a:t/>
            </a:r>
            <a:br>
              <a:rPr lang="it-IT">
                <a:solidFill>
                  <a:srgbClr val="FFFFFF"/>
                </a:solidFill>
                <a:cs typeface="Arial" pitchFamily="2"/>
              </a:rPr>
            </a:br>
            <a:r>
              <a:rPr lang="it-IT" b="1">
                <a:solidFill>
                  <a:srgbClr val="FF0000"/>
                </a:solidFill>
                <a:cs typeface="Arial" pitchFamily="2"/>
              </a:rPr>
              <a:t/>
            </a:r>
            <a:br>
              <a:rPr lang="it-IT" b="1">
                <a:solidFill>
                  <a:srgbClr val="FF0000"/>
                </a:solidFill>
                <a:cs typeface="Arial" pitchFamily="2"/>
              </a:rPr>
            </a:br>
            <a:r>
              <a:rPr lang="it-IT">
                <a:solidFill>
                  <a:srgbClr val="FFFFFF"/>
                </a:solidFill>
                <a:cs typeface="Arial" pitchFamily="2"/>
              </a:rPr>
              <a:t/>
            </a:r>
            <a:br>
              <a:rPr lang="it-IT">
                <a:solidFill>
                  <a:srgbClr val="FFFFFF"/>
                </a:solidFill>
                <a:cs typeface="Arial" pitchFamily="2"/>
              </a:rPr>
            </a:br>
            <a:endParaRPr lang="it-IT">
              <a:solidFill>
                <a:srgbClr val="FFFFFF"/>
              </a:solidFill>
              <a:cs typeface="Arial" pitchFamily="2"/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260000"/>
            <a:ext cx="9144000" cy="5400000"/>
          </a:xfrm>
        </p:spPr>
        <p:txBody>
          <a:bodyPr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9pPr>
          </a:lstStyle>
          <a:p>
            <a:endParaRPr lang="it-IT">
              <a:latin typeface="Arial" pitchFamily="18"/>
              <a:ea typeface="ＭＳ Ｐゴシック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925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A22E-E101-453A-978B-D289604BF407}" type="datetime1">
              <a:rPr lang="it-IT"/>
              <a:pPr/>
              <a:t>29/10/2013</a:t>
            </a:fld>
            <a:endParaRPr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273240"/>
            <a:ext cx="8229240" cy="114480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it-IT">
              <a:latin typeface="Arial" pitchFamily="18"/>
            </a:endParaRP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it-IT">
              <a:latin typeface="Arial" pitchFamily="18"/>
              <a:cs typeface="Mangal" pitchFamily="2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163080" y="326520"/>
            <a:ext cx="3429000" cy="326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3429000" y="326520"/>
            <a:ext cx="308412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3265560" y="326520"/>
            <a:ext cx="3102479" cy="326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alphaModFix/>
            <a:lum/>
          </a:blip>
          <a:srcRect/>
          <a:stretch>
            <a:fillRect/>
          </a:stretch>
        </p:blipFill>
        <p:spPr>
          <a:xfrm>
            <a:off x="6041519" y="326520"/>
            <a:ext cx="2775960" cy="326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alphaModFix/>
            <a:lum/>
          </a:blip>
          <a:srcRect/>
          <a:stretch>
            <a:fillRect/>
          </a:stretch>
        </p:blipFill>
        <p:spPr>
          <a:xfrm>
            <a:off x="152280" y="3429000"/>
            <a:ext cx="3102479" cy="261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alphaModFix/>
            <a:lum/>
          </a:blip>
          <a:srcRect/>
          <a:stretch>
            <a:fillRect/>
          </a:stretch>
        </p:blipFill>
        <p:spPr>
          <a:xfrm>
            <a:off x="3265560" y="3602879"/>
            <a:ext cx="2775960" cy="2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alphaModFix/>
            <a:lum/>
          </a:blip>
          <a:srcRect/>
          <a:stretch>
            <a:fillRect/>
          </a:stretch>
        </p:blipFill>
        <p:spPr>
          <a:xfrm>
            <a:off x="6041519" y="3592080"/>
            <a:ext cx="2775960" cy="2612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02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A22E-E101-453A-978B-D289604BF407}" type="datetime1">
              <a:rPr lang="it-IT"/>
              <a:pPr/>
              <a:t>29/10/2013</a:t>
            </a:fld>
            <a:endParaRPr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273240"/>
            <a:ext cx="8229240" cy="114480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it-IT">
              <a:latin typeface="Arial" pitchFamily="18"/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"/>
              </a:defRPr>
            </a:lvl9pPr>
          </a:lstStyle>
          <a:p>
            <a:endParaRPr lang="it-IT">
              <a:latin typeface="Calibri" pitchFamily="18"/>
              <a:cs typeface="Arial" pitchFamily="2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489600" y="326520"/>
            <a:ext cx="4082040" cy="440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4898520" y="326520"/>
            <a:ext cx="4063679" cy="4408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75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0" y="115920"/>
            <a:ext cx="9143640" cy="94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914400" fontAlgn="auto"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sz="2800" b="1" smtClean="0">
                <a:solidFill>
                  <a:srgbClr val="FF33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CRITERI CLINICI PER LA DIFFERENZIAZIONE DEI NODULI POLMONARI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6156360" y="3933720"/>
            <a:ext cx="2695320" cy="2085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7"/>
          <p:cNvSpPr/>
          <p:nvPr/>
        </p:nvSpPr>
        <p:spPr>
          <a:xfrm>
            <a:off x="395280" y="1660679"/>
            <a:ext cx="5471640" cy="41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>
              <a:lnSpc>
                <a:spcPct val="75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Ø"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Età</a:t>
            </a:r>
          </a:p>
          <a:p>
            <a:pPr defTabSz="914400" fontAlgn="auto">
              <a:lnSpc>
                <a:spcPct val="75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Ø"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Anamnesi: fumo, lavoro, esposizione a</a:t>
            </a:r>
          </a:p>
          <a:p>
            <a:pPr defTabSz="914400" fontAlgn="auto">
              <a:lnSpc>
                <a:spcPct val="75000"/>
              </a:lnSpc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   infezioni granulomatose, pregresse neoplasie,</a:t>
            </a:r>
          </a:p>
          <a:p>
            <a:pPr defTabSz="914400" fontAlgn="auto">
              <a:lnSpc>
                <a:spcPct val="75000"/>
              </a:lnSpc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   malattie in atto, …</a:t>
            </a:r>
          </a:p>
          <a:p>
            <a:pPr defTabSz="914400" fontAlgn="auto">
              <a:lnSpc>
                <a:spcPct val="75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Ø"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Sintomi: d’organo (emoftoe, tosse, ...)</a:t>
            </a:r>
          </a:p>
          <a:p>
            <a:pPr defTabSz="914400" fontAlgn="auto">
              <a:lnSpc>
                <a:spcPct val="75000"/>
              </a:lnSpc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                   generali  (calo ponderale, astenia,</a:t>
            </a:r>
          </a:p>
          <a:p>
            <a:pPr defTabSz="914400" fontAlgn="auto">
              <a:lnSpc>
                <a:spcPct val="75000"/>
              </a:lnSpc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                                   febbre, sindromi paraneo-</a:t>
            </a:r>
          </a:p>
          <a:p>
            <a:pPr defTabSz="914400" fontAlgn="auto">
              <a:lnSpc>
                <a:spcPct val="75000"/>
              </a:lnSpc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                                   plastiche, …)</a:t>
            </a:r>
          </a:p>
          <a:p>
            <a:pPr defTabSz="914400" fontAlgn="auto">
              <a:lnSpc>
                <a:spcPct val="75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Ø"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Documentazione radiologica precedente:</a:t>
            </a:r>
          </a:p>
          <a:p>
            <a:pPr defTabSz="914400" fontAlgn="auto">
              <a:lnSpc>
                <a:spcPct val="75000"/>
              </a:lnSpc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   Nodulo già presente in indagini precedenti ed</a:t>
            </a:r>
          </a:p>
          <a:p>
            <a:pPr defTabSz="914400" fontAlgn="auto">
              <a:lnSpc>
                <a:spcPct val="75000"/>
              </a:lnSpc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   aumentato?</a:t>
            </a:r>
          </a:p>
          <a:p>
            <a:pPr defTabSz="914400" fontAlgn="auto">
              <a:lnSpc>
                <a:spcPct val="75000"/>
              </a:lnSpc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   Nodulo già presente e stabile da più di due</a:t>
            </a:r>
          </a:p>
          <a:p>
            <a:pPr defTabSz="914400" fontAlgn="auto">
              <a:lnSpc>
                <a:spcPct val="75000"/>
              </a:lnSpc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   anni?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6156360" y="1197000"/>
            <a:ext cx="2727000" cy="272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9"/>
          <p:cNvGrpSpPr/>
          <p:nvPr/>
        </p:nvGrpSpPr>
        <p:grpSpPr>
          <a:xfrm>
            <a:off x="5965920" y="6381720"/>
            <a:ext cx="2998080" cy="357119"/>
            <a:chOff x="5965920" y="6381720"/>
            <a:chExt cx="2998080" cy="357119"/>
          </a:xfrm>
        </p:grpSpPr>
        <p:sp>
          <p:nvSpPr>
            <p:cNvPr id="7" name="Text Box 10"/>
            <p:cNvSpPr/>
            <p:nvPr/>
          </p:nvSpPr>
          <p:spPr>
            <a:xfrm>
              <a:off x="6227640" y="6496199"/>
              <a:ext cx="2736360" cy="24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914400" fontAlgn="auto" hangingPunct="0">
                <a:spcBef>
                  <a:spcPts val="899"/>
                </a:spcBef>
                <a:spcAft>
                  <a:spcPts val="0"/>
                </a:spcAft>
                <a:buFont typeface="StarSymbol"/>
                <a:buNone/>
              </a:pPr>
              <a:r>
                <a:rPr lang="it-IT" sz="1000" b="1" smtClean="0">
                  <a:solidFill>
                    <a:srgbClr val="FFFFFF"/>
                  </a:solidFill>
                  <a:latin typeface="Arial" pitchFamily="18"/>
                  <a:ea typeface="Arial Unicode MS" pitchFamily="2"/>
                  <a:cs typeface="ＭＳ Ｐゴシック" pitchFamily="2"/>
                </a:rPr>
                <a:t>U.O. Pneumologia Spedali Civili Brescia</a:t>
              </a:r>
            </a:p>
          </p:txBody>
        </p:sp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5">
              <a:alphaModFix/>
              <a:lum/>
            </a:blip>
            <a:srcRect/>
            <a:stretch>
              <a:fillRect/>
            </a:stretch>
          </p:blipFill>
          <p:spPr>
            <a:xfrm>
              <a:off x="5965920" y="6381720"/>
              <a:ext cx="334440" cy="3535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1920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179280" y="189000"/>
            <a:ext cx="878472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914400" fontAlgn="auto"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sz="2800" b="1" smtClean="0">
                <a:solidFill>
                  <a:srgbClr val="FF33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RUOLO DELLO SPECIALISTA CLINICO</a:t>
            </a:r>
          </a:p>
        </p:txBody>
      </p:sp>
      <p:sp>
        <p:nvSpPr>
          <p:cNvPr id="3" name="Text Box 5"/>
          <p:cNvSpPr/>
          <p:nvPr/>
        </p:nvSpPr>
        <p:spPr>
          <a:xfrm>
            <a:off x="250920" y="981000"/>
            <a:ext cx="5473440" cy="558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>
              <a:lnSpc>
                <a:spcPct val="13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SzPct val="150000"/>
              <a:buFont typeface="Wingdings"/>
              <a:buChar char="§"/>
            </a:pPr>
            <a:r>
              <a:rPr lang="it-IT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</a:t>
            </a: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Illustrare al paziente il percorso diagnostico</a:t>
            </a:r>
          </a:p>
          <a:p>
            <a:pPr defTabSz="914400" fontAlgn="auto">
              <a:lnSpc>
                <a:spcPct val="130000"/>
              </a:lnSpc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  da compiere</a:t>
            </a:r>
          </a:p>
          <a:p>
            <a:pPr defTabSz="914400" fontAlgn="auto">
              <a:lnSpc>
                <a:spcPct val="13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SzPct val="150000"/>
              <a:buFont typeface="Wingdings"/>
              <a:buChar char="§"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Tipizzazione del nodulo:</a:t>
            </a:r>
          </a:p>
          <a:p>
            <a:pPr lvl="2" defTabSz="914400" fontAlgn="auto">
              <a:lnSpc>
                <a:spcPct val="13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ü"/>
            </a:pPr>
            <a:r>
              <a:rPr lang="it-IT" sz="16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Broncoscopia?</a:t>
            </a:r>
          </a:p>
          <a:p>
            <a:pPr lvl="2" defTabSz="914400" fontAlgn="auto">
              <a:lnSpc>
                <a:spcPct val="13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ü"/>
            </a:pPr>
            <a:r>
              <a:rPr lang="it-IT" sz="16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Agoaspirato polmonare?</a:t>
            </a:r>
          </a:p>
          <a:p>
            <a:pPr lvl="2" defTabSz="914400" fontAlgn="auto">
              <a:lnSpc>
                <a:spcPct val="13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ü"/>
            </a:pPr>
            <a:r>
              <a:rPr lang="it-IT" sz="16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Nessuno dei due?</a:t>
            </a:r>
            <a:r>
              <a:rPr lang="it-IT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       </a:t>
            </a:r>
          </a:p>
          <a:p>
            <a:pPr defTabSz="914400" fontAlgn="auto">
              <a:lnSpc>
                <a:spcPct val="13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SzPct val="150000"/>
              <a:buFont typeface="Wingdings"/>
              <a:buChar char="§"/>
            </a:pPr>
            <a:r>
              <a:rPr lang="it-IT" sz="20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</a:t>
            </a: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Valutazione delle comorbidità</a:t>
            </a:r>
          </a:p>
          <a:p>
            <a:pPr defTabSz="914400" fontAlgn="auto">
              <a:lnSpc>
                <a:spcPct val="13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SzPct val="150000"/>
              <a:buFont typeface="Wingdings"/>
              <a:buChar char="§"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Valutazione funzionale respiratoria</a:t>
            </a:r>
          </a:p>
          <a:p>
            <a:pPr defTabSz="914400" fontAlgn="auto">
              <a:lnSpc>
                <a:spcPct val="13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SzPct val="150000"/>
              <a:buFont typeface="Wingdings"/>
              <a:buChar char="§"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Valutazione congiunta con lo specialista</a:t>
            </a:r>
          </a:p>
          <a:p>
            <a:pPr defTabSz="914400" fontAlgn="auto">
              <a:lnSpc>
                <a:spcPct val="130000"/>
              </a:lnSpc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   dell’imaging, il chirurgo toracico, il radio-</a:t>
            </a:r>
          </a:p>
          <a:p>
            <a:pPr defTabSz="914400" fontAlgn="auto">
              <a:lnSpc>
                <a:spcPct val="130000"/>
              </a:lnSpc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   terapista</a:t>
            </a:r>
          </a:p>
          <a:p>
            <a:pPr defTabSz="914400" fontAlgn="auto">
              <a:lnSpc>
                <a:spcPct val="13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SzPct val="150000"/>
              <a:buFont typeface="Wingdings"/>
              <a:buChar char="§"/>
            </a:pPr>
            <a:r>
              <a:rPr lang="it-IT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Follow up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5580000" y="1125360"/>
            <a:ext cx="3211200" cy="5182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7"/>
          <p:cNvGrpSpPr/>
          <p:nvPr/>
        </p:nvGrpSpPr>
        <p:grpSpPr>
          <a:xfrm>
            <a:off x="5965920" y="6381720"/>
            <a:ext cx="2998080" cy="357119"/>
            <a:chOff x="5965920" y="6381720"/>
            <a:chExt cx="2998080" cy="357119"/>
          </a:xfrm>
        </p:grpSpPr>
        <p:sp>
          <p:nvSpPr>
            <p:cNvPr id="6" name="Text Box 8"/>
            <p:cNvSpPr/>
            <p:nvPr/>
          </p:nvSpPr>
          <p:spPr>
            <a:xfrm>
              <a:off x="6227640" y="6496199"/>
              <a:ext cx="2736360" cy="24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914400" fontAlgn="auto" hangingPunct="0">
                <a:spcBef>
                  <a:spcPts val="899"/>
                </a:spcBef>
                <a:spcAft>
                  <a:spcPts val="0"/>
                </a:spcAft>
                <a:buFont typeface="StarSymbol"/>
                <a:buNone/>
              </a:pPr>
              <a:r>
                <a:rPr lang="it-IT" sz="1000" b="1" smtClean="0">
                  <a:solidFill>
                    <a:srgbClr val="FFFFFF"/>
                  </a:solidFill>
                  <a:latin typeface="Arial" pitchFamily="18"/>
                  <a:ea typeface="Arial Unicode MS" pitchFamily="2"/>
                  <a:cs typeface="ＭＳ Ｐゴシック" pitchFamily="2"/>
                </a:rPr>
                <a:t>U.O. Pneumologia Spedali Civili Brescia</a:t>
              </a:r>
            </a:p>
          </p:txBody>
        </p:sp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4">
              <a:alphaModFix/>
              <a:lum/>
            </a:blip>
            <a:srcRect/>
            <a:stretch>
              <a:fillRect/>
            </a:stretch>
          </p:blipFill>
          <p:spPr>
            <a:xfrm>
              <a:off x="5965920" y="6381720"/>
              <a:ext cx="334440" cy="3535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639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0" y="388800"/>
            <a:ext cx="914364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914400" fontAlgn="auto"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sz="2800" b="1" smtClean="0">
                <a:solidFill>
                  <a:srgbClr val="FF33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TIPIZZAZIONE DEL NODULO</a:t>
            </a:r>
          </a:p>
        </p:txBody>
      </p:sp>
      <p:sp>
        <p:nvSpPr>
          <p:cNvPr id="3" name="Text Box 5"/>
          <p:cNvSpPr/>
          <p:nvPr/>
        </p:nvSpPr>
        <p:spPr>
          <a:xfrm>
            <a:off x="179280" y="1819439"/>
            <a:ext cx="4679640" cy="3761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>
              <a:lnSpc>
                <a:spcPct val="14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Ø"/>
            </a:pPr>
            <a:r>
              <a:rPr lang="it-IT" sz="2000" b="1" smtClean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</a:t>
            </a:r>
            <a:r>
              <a:rPr lang="it-IT" sz="2000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Sede del nodulo,</a:t>
            </a:r>
          </a:p>
          <a:p>
            <a:pPr defTabSz="914400" fontAlgn="auto">
              <a:lnSpc>
                <a:spcPct val="14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Ø"/>
            </a:pPr>
            <a:r>
              <a:rPr lang="it-IT" sz="2000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Dimensioni,</a:t>
            </a:r>
          </a:p>
          <a:p>
            <a:pPr defTabSz="914400" fontAlgn="auto">
              <a:lnSpc>
                <a:spcPct val="14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Ø"/>
            </a:pPr>
            <a:r>
              <a:rPr lang="it-IT" sz="2000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Presenza di bronco di “accesso”,</a:t>
            </a:r>
          </a:p>
          <a:p>
            <a:pPr defTabSz="914400" fontAlgn="auto">
              <a:lnSpc>
                <a:spcPct val="14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Ø"/>
            </a:pPr>
            <a:r>
              <a:rPr lang="it-IT" sz="2000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Comorbidità respiratoria,</a:t>
            </a:r>
          </a:p>
          <a:p>
            <a:pPr defTabSz="914400" fontAlgn="auto">
              <a:lnSpc>
                <a:spcPct val="14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Ø"/>
            </a:pPr>
            <a:r>
              <a:rPr lang="it-IT" sz="2000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Collaborazione del paziente,</a:t>
            </a:r>
          </a:p>
          <a:p>
            <a:pPr defTabSz="914400" fontAlgn="auto">
              <a:lnSpc>
                <a:spcPct val="14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Ø"/>
            </a:pPr>
            <a:r>
              <a:rPr lang="it-IT" sz="2000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Esperienza dell’operatore,</a:t>
            </a:r>
          </a:p>
          <a:p>
            <a:pPr defTabSz="914400" fontAlgn="auto">
              <a:lnSpc>
                <a:spcPct val="140000"/>
              </a:lnSpc>
              <a:spcBef>
                <a:spcPts val="899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Ø"/>
            </a:pPr>
            <a:r>
              <a:rPr lang="it-IT" sz="2000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Discrepanza tra TAC e PET.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4500000" y="1980000"/>
            <a:ext cx="4500000" cy="43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8"/>
          <p:cNvGrpSpPr/>
          <p:nvPr/>
        </p:nvGrpSpPr>
        <p:grpSpPr>
          <a:xfrm>
            <a:off x="5965920" y="6381720"/>
            <a:ext cx="2998080" cy="357119"/>
            <a:chOff x="5965920" y="6381720"/>
            <a:chExt cx="2998080" cy="357119"/>
          </a:xfrm>
        </p:grpSpPr>
        <p:sp>
          <p:nvSpPr>
            <p:cNvPr id="6" name="Text Box 9"/>
            <p:cNvSpPr/>
            <p:nvPr/>
          </p:nvSpPr>
          <p:spPr>
            <a:xfrm>
              <a:off x="6227640" y="6496199"/>
              <a:ext cx="2736360" cy="24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914400" fontAlgn="auto" hangingPunct="0">
                <a:spcBef>
                  <a:spcPts val="899"/>
                </a:spcBef>
                <a:spcAft>
                  <a:spcPts val="0"/>
                </a:spcAft>
                <a:buFont typeface="StarSymbol"/>
                <a:buNone/>
              </a:pPr>
              <a:r>
                <a:rPr lang="it-IT" sz="1000" b="1" smtClean="0">
                  <a:solidFill>
                    <a:srgbClr val="FFFFFF"/>
                  </a:solidFill>
                  <a:latin typeface="Arial" pitchFamily="18"/>
                  <a:ea typeface="Arial Unicode MS" pitchFamily="2"/>
                  <a:cs typeface="ＭＳ Ｐゴシック" pitchFamily="2"/>
                </a:rPr>
                <a:t>U.O. Pneumologia Spedali Civili Brescia</a:t>
              </a:r>
            </a:p>
          </p:txBody>
        </p:sp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4">
              <a:alphaModFix/>
              <a:lum/>
            </a:blip>
            <a:srcRect/>
            <a:stretch>
              <a:fillRect/>
            </a:stretch>
          </p:blipFill>
          <p:spPr>
            <a:xfrm>
              <a:off x="5965920" y="6381720"/>
              <a:ext cx="334440" cy="3535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1328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/>
          <p:nvPr/>
        </p:nvSpPr>
        <p:spPr>
          <a:xfrm>
            <a:off x="457200" y="44280"/>
            <a:ext cx="8152920" cy="94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r>
              <a:rPr lang="it-IT" sz="2800" b="1" smtClean="0">
                <a:solidFill>
                  <a:srgbClr val="FF33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RESA DIAGNOSTICA DELL’ AGOASPIRATO POLMONARE TRANSPARIETALE</a:t>
            </a:r>
          </a:p>
        </p:txBody>
      </p:sp>
      <p:sp>
        <p:nvSpPr>
          <p:cNvPr id="3" name="Rectangle 3"/>
          <p:cNvSpPr/>
          <p:nvPr/>
        </p:nvSpPr>
        <p:spPr>
          <a:xfrm>
            <a:off x="15840" y="1969920"/>
            <a:ext cx="6356160" cy="376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Font typeface="StarSymbol"/>
              <a:buNone/>
            </a:pPr>
            <a:endParaRPr lang="it-IT" sz="1600" smtClean="0">
              <a:solidFill>
                <a:srgbClr val="FFFFFF"/>
              </a:solidFill>
              <a:latin typeface="Arial" pitchFamily="18"/>
              <a:ea typeface="ＭＳ Ｐゴシック" pitchFamily="2"/>
              <a:cs typeface="ＭＳ Ｐゴシック" pitchFamily="2"/>
            </a:endParaRPr>
          </a:p>
          <a:p>
            <a:pPr defTabSz="914400" fontAlgn="auto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Font typeface="StarSymbol"/>
              <a:buChar char="•"/>
            </a:pPr>
            <a:r>
              <a:rPr lang="it-IT" sz="16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Esami eseguiti			      </a:t>
            </a:r>
            <a:r>
              <a:rPr lang="it-IT" sz="1600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630</a:t>
            </a:r>
          </a:p>
          <a:p>
            <a:pPr defTabSz="914400" fontAlgn="auto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Font typeface="StarSymbol"/>
              <a:buChar char="•"/>
            </a:pPr>
            <a:r>
              <a:rPr lang="it-IT" sz="16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caratteristiche nodulo	</a:t>
            </a:r>
          </a:p>
          <a:p>
            <a:pPr marL="0" lvl="1" defTabSz="914400" fontAlgn="auto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Font typeface="StarSymbol"/>
              <a:buChar char="–"/>
            </a:pPr>
            <a:r>
              <a:rPr lang="it-IT" sz="16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Diametro  		                     </a:t>
            </a:r>
            <a:r>
              <a:rPr lang="it-IT" sz="1600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0,5 cm &gt; Ø &lt; 2 cm</a:t>
            </a:r>
          </a:p>
          <a:p>
            <a:pPr marL="0" lvl="1" defTabSz="914400" fontAlgn="auto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Font typeface="StarSymbol"/>
              <a:buChar char="–"/>
            </a:pPr>
            <a:r>
              <a:rPr lang="it-IT" sz="16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Posizione			     </a:t>
            </a:r>
            <a:r>
              <a:rPr lang="it-IT" sz="1600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periferica</a:t>
            </a:r>
          </a:p>
          <a:p>
            <a:pPr defTabSz="914400" fontAlgn="auto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Font typeface="StarSymbol"/>
              <a:buNone/>
            </a:pPr>
            <a:endParaRPr lang="it-IT" sz="1600" b="1" smtClean="0">
              <a:solidFill>
                <a:srgbClr val="FFFFFF"/>
              </a:solidFill>
              <a:latin typeface="Arial" pitchFamily="18"/>
              <a:ea typeface="ＭＳ Ｐゴシック" pitchFamily="2"/>
              <a:cs typeface="ＭＳ Ｐゴシック" pitchFamily="2"/>
            </a:endParaRPr>
          </a:p>
          <a:p>
            <a:pPr defTabSz="914400" fontAlgn="auto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Font typeface="StarSymbol"/>
              <a:buChar char="•"/>
            </a:pPr>
            <a:r>
              <a:rPr lang="it-IT" sz="16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Resa diagnostica :</a:t>
            </a:r>
          </a:p>
          <a:p>
            <a:pPr marL="0" lvl="2" defTabSz="914400" fontAlgn="auto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Font typeface="StarSymbol"/>
              <a:buChar char="•"/>
            </a:pPr>
            <a:r>
              <a:rPr lang="it-IT" sz="16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Lesione sospetta neoplastica   </a:t>
            </a:r>
            <a:r>
              <a:rPr lang="it-IT" sz="1600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92 %</a:t>
            </a:r>
          </a:p>
          <a:p>
            <a:pPr marL="0" lvl="2" defTabSz="914400" fontAlgn="auto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Font typeface="StarSymbol"/>
              <a:buChar char="•"/>
            </a:pPr>
            <a:r>
              <a:rPr lang="it-IT" sz="16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Lesione benigna		    </a:t>
            </a:r>
            <a:r>
              <a:rPr lang="it-IT" sz="1600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63%</a:t>
            </a:r>
          </a:p>
          <a:p>
            <a:pPr marL="343080" indent="-342720" defTabSz="914400" fontAlgn="auto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Font typeface="StarSymbol"/>
              <a:buNone/>
            </a:pPr>
            <a:endParaRPr lang="it-IT" sz="1600" smtClean="0">
              <a:solidFill>
                <a:srgbClr val="FFFFFF"/>
              </a:solidFill>
              <a:latin typeface="Arial" pitchFamily="18"/>
              <a:ea typeface="ＭＳ Ｐゴシック" pitchFamily="2"/>
              <a:cs typeface="ＭＳ Ｐゴシック" pitchFamily="2"/>
            </a:endParaRPr>
          </a:p>
          <a:p>
            <a:pPr defTabSz="914400" fontAlgn="auto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Font typeface="StarSymbol"/>
              <a:buChar char="•"/>
            </a:pPr>
            <a:r>
              <a:rPr lang="it-IT" sz="16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Complicanze   </a:t>
            </a:r>
          </a:p>
          <a:p>
            <a:pPr marL="0" lvl="1" defTabSz="914400" fontAlgn="auto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Font typeface="StarSymbol"/>
              <a:buChar char="–"/>
            </a:pPr>
            <a:r>
              <a:rPr lang="it-IT" sz="16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falda pnx 			    </a:t>
            </a:r>
            <a:r>
              <a:rPr lang="it-IT" sz="1600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6% (solo 3 casi drenati)</a:t>
            </a:r>
          </a:p>
          <a:p>
            <a:pPr marL="0" lvl="1" defTabSz="914400" fontAlgn="auto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Font typeface="StarSymbol"/>
              <a:buChar char="–"/>
            </a:pPr>
            <a:r>
              <a:rPr lang="it-IT" sz="16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Piccolo ematoma perilesionale	    </a:t>
            </a:r>
            <a:r>
              <a:rPr lang="it-IT" sz="1600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20%</a:t>
            </a:r>
          </a:p>
          <a:p>
            <a:pPr marL="0" lvl="1" defTabSz="914400" fontAlgn="auto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Font typeface="StarSymbol"/>
              <a:buChar char="–"/>
            </a:pPr>
            <a:r>
              <a:rPr lang="it-IT" sz="16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Emopericardio acuto 		    </a:t>
            </a:r>
            <a:r>
              <a:rPr lang="it-IT" sz="1600" b="1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1 caso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6372360" y="1125360"/>
            <a:ext cx="2430000" cy="3024000"/>
          </a:xfrm>
          <a:prstGeom prst="rect">
            <a:avLst/>
          </a:prstGeom>
          <a:gradFill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/>
          </a:gradFill>
          <a:ln w="31680">
            <a:solidFill>
              <a:srgbClr val="FFFFFF"/>
            </a:solidFill>
            <a:prstDash val="solid"/>
            <a:miter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6300720" y="4202280"/>
            <a:ext cx="2592000" cy="20347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"/>
          <p:cNvGrpSpPr/>
          <p:nvPr/>
        </p:nvGrpSpPr>
        <p:grpSpPr>
          <a:xfrm>
            <a:off x="5965920" y="6381720"/>
            <a:ext cx="2998080" cy="357119"/>
            <a:chOff x="5965920" y="6381720"/>
            <a:chExt cx="2998080" cy="357119"/>
          </a:xfrm>
        </p:grpSpPr>
        <p:sp>
          <p:nvSpPr>
            <p:cNvPr id="7" name="Text Box 7"/>
            <p:cNvSpPr/>
            <p:nvPr/>
          </p:nvSpPr>
          <p:spPr>
            <a:xfrm>
              <a:off x="6227640" y="6496199"/>
              <a:ext cx="2736360" cy="24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914400" fontAlgn="auto" hangingPunct="0">
                <a:spcBef>
                  <a:spcPts val="899"/>
                </a:spcBef>
                <a:spcAft>
                  <a:spcPts val="0"/>
                </a:spcAft>
                <a:buFont typeface="StarSymbol"/>
                <a:buNone/>
              </a:pPr>
              <a:r>
                <a:rPr lang="it-IT" sz="1000" b="1" smtClean="0">
                  <a:solidFill>
                    <a:srgbClr val="FFFFFF"/>
                  </a:solidFill>
                  <a:latin typeface="Arial" pitchFamily="18"/>
                  <a:ea typeface="Arial Unicode MS" pitchFamily="2"/>
                  <a:cs typeface="ＭＳ Ｐゴシック" pitchFamily="2"/>
                </a:rPr>
                <a:t>U.O. Pneumologia Spedali Civili Brescia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alphaModFix/>
              <a:lum/>
            </a:blip>
            <a:srcRect/>
            <a:stretch>
              <a:fillRect/>
            </a:stretch>
          </p:blipFill>
          <p:spPr>
            <a:xfrm>
              <a:off x="5965920" y="6381720"/>
              <a:ext cx="334440" cy="3535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0129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228600" y="2655720"/>
            <a:ext cx="1530000" cy="1066320"/>
          </a:xfrm>
          <a:prstGeom prst="rect">
            <a:avLst/>
          </a:prstGeom>
          <a:noFill/>
          <a:ln w="127080">
            <a:solidFill>
              <a:srgbClr val="000000"/>
            </a:solidFill>
            <a:prstDash val="solid"/>
            <a:miter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533520" y="3646440"/>
            <a:ext cx="1023480" cy="791640"/>
          </a:xfrm>
          <a:prstGeom prst="rect">
            <a:avLst/>
          </a:prstGeom>
          <a:noFill/>
          <a:ln w="9360">
            <a:solidFill>
              <a:srgbClr val="333399"/>
            </a:solidFill>
            <a:prstDash val="solid"/>
            <a:miter/>
          </a:ln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5">
            <a:alphaModFix/>
            <a:lum/>
          </a:blip>
          <a:srcRect/>
          <a:stretch>
            <a:fillRect/>
          </a:stretch>
        </p:blipFill>
        <p:spPr>
          <a:xfrm>
            <a:off x="646200" y="4373640"/>
            <a:ext cx="801360" cy="79668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  <a:miter/>
          </a:ln>
        </p:spPr>
      </p:pic>
      <p:pic>
        <p:nvPicPr>
          <p:cNvPr id="5" name="Picture 21"/>
          <p:cNvPicPr>
            <a:picLocks noChangeAspect="1"/>
          </p:cNvPicPr>
          <p:nvPr/>
        </p:nvPicPr>
        <p:blipFill>
          <a:blip r:embed="rId6">
            <a:alphaModFix/>
            <a:lum/>
          </a:blip>
          <a:srcRect/>
          <a:stretch>
            <a:fillRect/>
          </a:stretch>
        </p:blipFill>
        <p:spPr>
          <a:xfrm>
            <a:off x="6629400" y="2655720"/>
            <a:ext cx="2285640" cy="190476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  <a:miter/>
          </a:ln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7">
            <a:alphaModFix/>
            <a:lum/>
          </a:blip>
          <a:srcRect/>
          <a:stretch>
            <a:fillRect/>
          </a:stretch>
        </p:blipFill>
        <p:spPr>
          <a:xfrm>
            <a:off x="6172200" y="3875039"/>
            <a:ext cx="1294920" cy="1031399"/>
          </a:xfrm>
          <a:prstGeom prst="rect">
            <a:avLst/>
          </a:prstGeom>
          <a:noFill/>
          <a:ln w="9360">
            <a:solidFill>
              <a:srgbClr val="005AC3"/>
            </a:solidFill>
            <a:prstDash val="solid"/>
            <a:miter/>
          </a:ln>
        </p:spPr>
      </p:pic>
      <p:pic>
        <p:nvPicPr>
          <p:cNvPr id="7" name="Picture 17"/>
          <p:cNvPicPr>
            <a:picLocks noChangeAspect="1"/>
          </p:cNvPicPr>
          <p:nvPr/>
        </p:nvPicPr>
        <p:blipFill>
          <a:blip r:embed="rId8">
            <a:alphaModFix/>
            <a:lum/>
          </a:blip>
          <a:srcRect/>
          <a:stretch>
            <a:fillRect/>
          </a:stretch>
        </p:blipFill>
        <p:spPr>
          <a:xfrm>
            <a:off x="6629400" y="2655720"/>
            <a:ext cx="685440" cy="1203119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  <a:miter/>
          </a:ln>
        </p:spPr>
      </p:pic>
      <p:pic>
        <p:nvPicPr>
          <p:cNvPr id="8" name="Picture 19"/>
          <p:cNvPicPr>
            <a:picLocks noChangeAspect="1"/>
          </p:cNvPicPr>
          <p:nvPr/>
        </p:nvPicPr>
        <p:blipFill>
          <a:blip r:embed="rId9">
            <a:alphaModFix/>
            <a:lum/>
          </a:blip>
          <a:srcRect/>
          <a:stretch>
            <a:fillRect/>
          </a:stretch>
        </p:blipFill>
        <p:spPr>
          <a:xfrm>
            <a:off x="7315200" y="4484520"/>
            <a:ext cx="1767960" cy="11044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0"/>
          <p:cNvSpPr/>
          <p:nvPr/>
        </p:nvSpPr>
        <p:spPr>
          <a:xfrm>
            <a:off x="108000" y="2130480"/>
            <a:ext cx="1106280" cy="288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r>
              <a:rPr lang="it-IT" sz="13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CT-Scan</a:t>
            </a:r>
          </a:p>
        </p:txBody>
      </p:sp>
      <p:sp>
        <p:nvSpPr>
          <p:cNvPr id="10" name="TextBox 21"/>
          <p:cNvSpPr/>
          <p:nvPr/>
        </p:nvSpPr>
        <p:spPr>
          <a:xfrm>
            <a:off x="1143000" y="2122560"/>
            <a:ext cx="1196640" cy="288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r>
              <a:rPr lang="it-IT" sz="13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DICOM CD</a:t>
            </a:r>
          </a:p>
        </p:txBody>
      </p:sp>
      <p:sp>
        <p:nvSpPr>
          <p:cNvPr id="11" name="Right Arrow 22"/>
          <p:cNvSpPr/>
          <p:nvPr/>
        </p:nvSpPr>
        <p:spPr>
          <a:xfrm>
            <a:off x="944640" y="2198519"/>
            <a:ext cx="228240" cy="1519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endParaRPr lang="it-IT" smtClean="0">
              <a:solidFill>
                <a:prstClr val="black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12" name="TextBox 23"/>
          <p:cNvSpPr/>
          <p:nvPr/>
        </p:nvSpPr>
        <p:spPr>
          <a:xfrm>
            <a:off x="2556000" y="2122560"/>
            <a:ext cx="1558440" cy="288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r>
              <a:rPr lang="it-IT" sz="13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Planning Software</a:t>
            </a:r>
          </a:p>
        </p:txBody>
      </p:sp>
      <p:sp>
        <p:nvSpPr>
          <p:cNvPr id="13" name="TextBox 24"/>
          <p:cNvSpPr/>
          <p:nvPr/>
        </p:nvSpPr>
        <p:spPr>
          <a:xfrm>
            <a:off x="4343400" y="2122560"/>
            <a:ext cx="1752119" cy="48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r>
              <a:rPr lang="it-IT" sz="13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Planned Pathway File</a:t>
            </a:r>
          </a:p>
        </p:txBody>
      </p:sp>
      <p:sp>
        <p:nvSpPr>
          <p:cNvPr id="14" name="Right Arrow 25"/>
          <p:cNvSpPr/>
          <p:nvPr/>
        </p:nvSpPr>
        <p:spPr>
          <a:xfrm>
            <a:off x="4086360" y="2198519"/>
            <a:ext cx="228240" cy="1519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endParaRPr lang="it-IT" smtClean="0">
              <a:solidFill>
                <a:prstClr val="black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15" name="TextBox 26"/>
          <p:cNvSpPr/>
          <p:nvPr/>
        </p:nvSpPr>
        <p:spPr>
          <a:xfrm>
            <a:off x="6095880" y="2122560"/>
            <a:ext cx="996480" cy="288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r>
              <a:rPr lang="it-IT" sz="13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Navigation</a:t>
            </a:r>
          </a:p>
        </p:txBody>
      </p:sp>
      <p:sp>
        <p:nvSpPr>
          <p:cNvPr id="16" name="TextBox 27"/>
          <p:cNvSpPr/>
          <p:nvPr/>
        </p:nvSpPr>
        <p:spPr>
          <a:xfrm>
            <a:off x="7885079" y="2101680"/>
            <a:ext cx="914039" cy="288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r>
              <a:rPr lang="it-IT" sz="1300" smtClean="0">
                <a:solidFill>
                  <a:srgbClr val="FFFFFF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Biopsy</a:t>
            </a:r>
          </a:p>
        </p:txBody>
      </p:sp>
      <p:sp>
        <p:nvSpPr>
          <p:cNvPr id="17" name="Straight Connector 30"/>
          <p:cNvSpPr/>
          <p:nvPr/>
        </p:nvSpPr>
        <p:spPr>
          <a:xfrm flipH="1">
            <a:off x="2436480" y="2276280"/>
            <a:ext cx="3240" cy="3124080"/>
          </a:xfrm>
          <a:prstGeom prst="line">
            <a:avLst/>
          </a:prstGeom>
          <a:noFill/>
          <a:ln w="28440">
            <a:solidFill>
              <a:srgbClr val="F9F9F9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endParaRPr lang="it-IT" smtClean="0">
              <a:solidFill>
                <a:prstClr val="black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18" name="Straight Connector 31"/>
          <p:cNvSpPr/>
          <p:nvPr/>
        </p:nvSpPr>
        <p:spPr>
          <a:xfrm flipH="1">
            <a:off x="6018120" y="2274840"/>
            <a:ext cx="1440" cy="3124080"/>
          </a:xfrm>
          <a:prstGeom prst="line">
            <a:avLst/>
          </a:prstGeom>
          <a:noFill/>
          <a:ln w="28440">
            <a:solidFill>
              <a:srgbClr val="F9F9F9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endParaRPr lang="it-IT" smtClean="0">
              <a:solidFill>
                <a:prstClr val="black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19" name="Right Arrow 32"/>
          <p:cNvSpPr/>
          <p:nvPr/>
        </p:nvSpPr>
        <p:spPr>
          <a:xfrm>
            <a:off x="7221600" y="2198519"/>
            <a:ext cx="228240" cy="1519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endParaRPr lang="it-IT" smtClean="0">
              <a:solidFill>
                <a:prstClr val="black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pic>
        <p:nvPicPr>
          <p:cNvPr id="20" name="Picture 27"/>
          <p:cNvPicPr>
            <a:picLocks noChangeAspect="1"/>
          </p:cNvPicPr>
          <p:nvPr/>
        </p:nvPicPr>
        <p:blipFill>
          <a:blip r:embed="rId10">
            <a:alphaModFix/>
            <a:lum/>
          </a:blip>
          <a:srcRect/>
          <a:stretch>
            <a:fillRect/>
          </a:stretch>
        </p:blipFill>
        <p:spPr>
          <a:xfrm>
            <a:off x="2362320" y="2351160"/>
            <a:ext cx="2647439" cy="21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4"/>
          <p:cNvPicPr>
            <a:picLocks noChangeAspect="1"/>
          </p:cNvPicPr>
          <p:nvPr/>
        </p:nvPicPr>
        <p:blipFill>
          <a:blip r:embed="rId11">
            <a:alphaModFix/>
            <a:lum/>
          </a:blip>
          <a:srcRect/>
          <a:stretch>
            <a:fillRect/>
          </a:stretch>
        </p:blipFill>
        <p:spPr>
          <a:xfrm>
            <a:off x="3886200" y="3780000"/>
            <a:ext cx="1980720" cy="123803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 Box 28"/>
          <p:cNvSpPr/>
          <p:nvPr/>
        </p:nvSpPr>
        <p:spPr>
          <a:xfrm>
            <a:off x="179280" y="307800"/>
            <a:ext cx="86421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914400" fontAlgn="auto">
              <a:spcBef>
                <a:spcPts val="899"/>
              </a:spcBef>
              <a:spcAft>
                <a:spcPts val="0"/>
              </a:spcAft>
              <a:buFont typeface="StarSymbol"/>
              <a:buNone/>
            </a:pPr>
            <a:r>
              <a:rPr lang="it-IT" sz="2800" b="1" smtClean="0">
                <a:solidFill>
                  <a:srgbClr val="FF33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NAVIGAZIONE ELETTROMAGNETICA (ENB)</a:t>
            </a:r>
          </a:p>
        </p:txBody>
      </p:sp>
      <p:grpSp>
        <p:nvGrpSpPr>
          <p:cNvPr id="23" name="Group 29"/>
          <p:cNvGrpSpPr/>
          <p:nvPr/>
        </p:nvGrpSpPr>
        <p:grpSpPr>
          <a:xfrm>
            <a:off x="5965920" y="6381720"/>
            <a:ext cx="2998080" cy="357119"/>
            <a:chOff x="5965920" y="6381720"/>
            <a:chExt cx="2998080" cy="357119"/>
          </a:xfrm>
        </p:grpSpPr>
        <p:sp>
          <p:nvSpPr>
            <p:cNvPr id="24" name="Text Box 30"/>
            <p:cNvSpPr/>
            <p:nvPr/>
          </p:nvSpPr>
          <p:spPr>
            <a:xfrm>
              <a:off x="6227640" y="6496199"/>
              <a:ext cx="2736360" cy="24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914400" fontAlgn="auto" hangingPunct="0">
                <a:spcBef>
                  <a:spcPts val="899"/>
                </a:spcBef>
                <a:spcAft>
                  <a:spcPts val="0"/>
                </a:spcAft>
                <a:buFont typeface="StarSymbol"/>
                <a:buNone/>
              </a:pPr>
              <a:r>
                <a:rPr lang="it-IT" sz="1000" b="1" smtClean="0">
                  <a:solidFill>
                    <a:srgbClr val="FFFFFF"/>
                  </a:solidFill>
                  <a:latin typeface="Arial" pitchFamily="18"/>
                  <a:ea typeface="Arial Unicode MS" pitchFamily="2"/>
                  <a:cs typeface="ＭＳ Ｐゴシック" pitchFamily="2"/>
                </a:rPr>
                <a:t>U.O. Pneumologia Spedali Civili Brescia</a:t>
              </a:r>
            </a:p>
          </p:txBody>
        </p:sp>
        <p:pic>
          <p:nvPicPr>
            <p:cNvPr id="25" name="Picture 31"/>
            <p:cNvPicPr>
              <a:picLocks noChangeAspect="1"/>
            </p:cNvPicPr>
            <p:nvPr/>
          </p:nvPicPr>
          <p:blipFill>
            <a:blip r:embed="rId12">
              <a:alphaModFix/>
              <a:lum/>
            </a:blip>
            <a:srcRect/>
            <a:stretch>
              <a:fillRect/>
            </a:stretch>
          </p:blipFill>
          <p:spPr>
            <a:xfrm>
              <a:off x="5965920" y="6381720"/>
              <a:ext cx="334440" cy="3535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2682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362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II SESSIONE: TORACE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27650" name="CasellaDiTesto 5"/>
          <p:cNvSpPr txBox="1">
            <a:spLocks noChangeArrowheads="1"/>
          </p:cNvSpPr>
          <p:nvPr/>
        </p:nvSpPr>
        <p:spPr bwMode="auto">
          <a:xfrm>
            <a:off x="487363" y="1270000"/>
            <a:ext cx="8218487" cy="769938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b="1">
                <a:solidFill>
                  <a:srgbClr val="00CCFF"/>
                </a:solidFill>
                <a:latin typeface="Arial Narrow" pitchFamily="34" charset="0"/>
              </a:rPr>
              <a:t>3° MODULO: NODULO POLMONARE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6431" y="2881313"/>
            <a:ext cx="6316394" cy="320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0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3059279" y="0"/>
            <a:ext cx="3024000" cy="206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755639" y="2043000"/>
            <a:ext cx="7703640" cy="4814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6"/>
          <p:cNvGrpSpPr/>
          <p:nvPr/>
        </p:nvGrpSpPr>
        <p:grpSpPr>
          <a:xfrm>
            <a:off x="6253200" y="6308640"/>
            <a:ext cx="2998440" cy="357120"/>
            <a:chOff x="6253200" y="6308640"/>
            <a:chExt cx="2998440" cy="357120"/>
          </a:xfrm>
        </p:grpSpPr>
        <p:sp>
          <p:nvSpPr>
            <p:cNvPr id="5" name="Text Box 7"/>
            <p:cNvSpPr/>
            <p:nvPr/>
          </p:nvSpPr>
          <p:spPr>
            <a:xfrm>
              <a:off x="6515280" y="6423120"/>
              <a:ext cx="2736360" cy="24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914400" fontAlgn="auto" hangingPunct="0">
                <a:spcBef>
                  <a:spcPts val="899"/>
                </a:spcBef>
                <a:spcAft>
                  <a:spcPts val="0"/>
                </a:spcAft>
                <a:buFont typeface="StarSymbol"/>
                <a:buNone/>
              </a:pPr>
              <a:r>
                <a:rPr lang="it-IT" sz="1000" b="1" smtClean="0">
                  <a:solidFill>
                    <a:srgbClr val="FFFFFF"/>
                  </a:solidFill>
                  <a:latin typeface="Arial" pitchFamily="18"/>
                  <a:ea typeface="Arial Unicode MS" pitchFamily="2"/>
                  <a:cs typeface="ＭＳ Ｐゴシック" pitchFamily="2"/>
                </a:rPr>
                <a:t>U.O. Pneumologia Spedali Civili Brescia</a:t>
              </a:r>
            </a:p>
          </p:txBody>
        </p:sp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5">
              <a:alphaModFix/>
              <a:lum/>
            </a:blip>
            <a:srcRect/>
            <a:stretch>
              <a:fillRect/>
            </a:stretch>
          </p:blipFill>
          <p:spPr>
            <a:xfrm>
              <a:off x="6253200" y="6308640"/>
              <a:ext cx="334440" cy="3535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8613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8674" name="CasellaDiTesto 7"/>
          <p:cNvSpPr txBox="1">
            <a:spLocks noChangeArrowheads="1"/>
          </p:cNvSpPr>
          <p:nvPr/>
        </p:nvSpPr>
        <p:spPr bwMode="auto">
          <a:xfrm>
            <a:off x="0" y="1395413"/>
            <a:ext cx="914400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8000" b="1">
                <a:latin typeface="Arial Narrow" pitchFamily="34" charset="0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360738"/>
            <a:ext cx="9144000" cy="893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109728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latin typeface="Arial Narrow"/>
                <a:cs typeface="Arial Narrow"/>
              </a:rPr>
              <a:t>NODULO POLMONARE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8" name="CasellaDiTesto 10"/>
          <p:cNvSpPr txBox="1">
            <a:spLocks noChangeArrowheads="1"/>
          </p:cNvSpPr>
          <p:nvPr/>
        </p:nvSpPr>
        <p:spPr bwMode="auto">
          <a:xfrm>
            <a:off x="2622550" y="5149850"/>
            <a:ext cx="3677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i="1" dirty="0">
                <a:latin typeface="Arial Narrow" pitchFamily="34" charset="0"/>
              </a:rPr>
              <a:t>Dr. </a:t>
            </a:r>
            <a:r>
              <a:rPr lang="it-IT" sz="3200" i="1" dirty="0" err="1" smtClean="0">
                <a:latin typeface="Arial Narrow" pitchFamily="34" charset="0"/>
              </a:rPr>
              <a:t>Gabrieli</a:t>
            </a:r>
            <a:r>
              <a:rPr lang="it-IT" sz="3200" i="1" dirty="0" smtClean="0">
                <a:latin typeface="Arial Narrow" pitchFamily="34" charset="0"/>
              </a:rPr>
              <a:t> </a:t>
            </a:r>
            <a:r>
              <a:rPr lang="it-IT" sz="3200" i="1" dirty="0">
                <a:latin typeface="Arial Narrow" pitchFamily="34" charset="0"/>
              </a:rPr>
              <a:t>– Dr. </a:t>
            </a:r>
            <a:r>
              <a:rPr lang="it-IT" sz="3200" i="1" dirty="0" err="1" smtClean="0">
                <a:latin typeface="Arial Narrow" pitchFamily="34" charset="0"/>
              </a:rPr>
              <a:t>Zanini</a:t>
            </a:r>
            <a:endParaRPr lang="it-IT" sz="3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it-IT" b="1" smtClean="0">
                <a:latin typeface="Arial Narrow" pitchFamily="34" charset="0"/>
              </a:rPr>
              <a:t>VITTORIO 62 aa</a:t>
            </a:r>
          </a:p>
        </p:txBody>
      </p:sp>
      <p:sp>
        <p:nvSpPr>
          <p:cNvPr id="29698" name="Segnaposto contenuto 2"/>
          <p:cNvSpPr>
            <a:spLocks noGrp="1"/>
          </p:cNvSpPr>
          <p:nvPr>
            <p:ph idx="1"/>
          </p:nvPr>
        </p:nvSpPr>
        <p:spPr>
          <a:xfrm>
            <a:off x="168275" y="2378075"/>
            <a:ext cx="8721725" cy="1701800"/>
          </a:xfrm>
          <a:ln>
            <a:solidFill>
              <a:schemeClr val="tx2"/>
            </a:solidFill>
          </a:ln>
        </p:spPr>
        <p:txBody>
          <a:bodyPr anchor="ctr"/>
          <a:lstStyle/>
          <a:p>
            <a:pPr marL="109538" indent="0" eaLnBrk="1" hangingPunct="1">
              <a:lnSpc>
                <a:spcPct val="120000"/>
              </a:lnSpc>
            </a:pPr>
            <a:r>
              <a:rPr lang="it-IT" sz="2000" smtClean="0"/>
              <a:t>EX FUMATORE DA 10 aa HA FUMATO  20-30 SIGARETTE/DIE PER 20 aa</a:t>
            </a:r>
          </a:p>
          <a:p>
            <a:pPr marL="109538" indent="0" eaLnBrk="1" hangingPunct="1">
              <a:lnSpc>
                <a:spcPct val="120000"/>
              </a:lnSpc>
            </a:pPr>
            <a:r>
              <a:rPr lang="it-IT" sz="2000" smtClean="0"/>
              <a:t>MADRE DECEDUTA PER K PANCREAS E 3 ZII DECEDUTI PER K.</a:t>
            </a:r>
          </a:p>
          <a:p>
            <a:pPr marL="109538" indent="0" eaLnBrk="1" hangingPunct="1">
              <a:lnSpc>
                <a:spcPct val="120000"/>
              </a:lnSpc>
            </a:pPr>
            <a:r>
              <a:rPr lang="it-IT" sz="2000" smtClean="0"/>
              <a:t>NEL 2005  CA DEL GIUNTO RETTO-SIGMA, TRATTATO CON CHIRURGIA + RADIO-CHEMIO.</a:t>
            </a:r>
            <a:endParaRPr lang="it-IT" sz="2000" smtClean="0">
              <a:latin typeface="Arial Narrow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25636" y="1631852"/>
            <a:ext cx="2647071" cy="745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wordArtVert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solidFill>
                  <a:schemeClr val="tx2"/>
                </a:solidFill>
                <a:latin typeface="Arial Narrow"/>
                <a:cs typeface="Arial Narrow"/>
              </a:rPr>
              <a:t>APR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68275" y="5008563"/>
            <a:ext cx="8721725" cy="154463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>
              <a:lnSpc>
                <a:spcPct val="120000"/>
              </a:lnSpc>
              <a:defRPr/>
            </a:pPr>
            <a:r>
              <a:rPr lang="it-IT" dirty="0" smtClean="0"/>
              <a:t>DURANTE FOLLOW UP ANNUALE COMPARSA AL RX TORACE </a:t>
            </a:r>
            <a:r>
              <a:rPr lang="it-IT" dirty="0" err="1" smtClean="0"/>
              <a:t>DI</a:t>
            </a:r>
            <a:r>
              <a:rPr lang="it-IT" dirty="0" smtClean="0"/>
              <a:t> OPACITÀ NODULARE CENTIMETRICA  CAMPO POLMONARE MEDIO </a:t>
            </a:r>
            <a:r>
              <a:rPr lang="it-IT" dirty="0" err="1" smtClean="0"/>
              <a:t>DI</a:t>
            </a:r>
            <a:r>
              <a:rPr lang="it-IT" dirty="0" smtClean="0"/>
              <a:t> SX.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79560" y="4262510"/>
            <a:ext cx="2647071" cy="745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wordArtVert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solidFill>
                  <a:schemeClr val="tx2"/>
                </a:solidFill>
                <a:latin typeface="Arial Narrow"/>
                <a:cs typeface="Arial Narrow"/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18122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73138"/>
          </a:xfrm>
          <a:solidFill>
            <a:srgbClr val="00CCFF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it-IT" b="1" smtClean="0">
                <a:latin typeface="Arial Narrow" pitchFamily="34" charset="0"/>
              </a:rPr>
              <a:t>VITTORIO</a:t>
            </a:r>
          </a:p>
        </p:txBody>
      </p:sp>
      <p:pic>
        <p:nvPicPr>
          <p:cNvPr id="30722" name="Immagine 6" descr="sovp.png"/>
          <p:cNvPicPr>
            <a:picLocks noChangeAspect="1"/>
          </p:cNvPicPr>
          <p:nvPr/>
        </p:nvPicPr>
        <p:blipFill>
          <a:blip r:embed="rId2"/>
          <a:srcRect t="31879" b="39510"/>
          <a:stretch>
            <a:fillRect/>
          </a:stretch>
        </p:blipFill>
        <p:spPr bwMode="auto">
          <a:xfrm>
            <a:off x="0" y="1135063"/>
            <a:ext cx="9144000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CasellaDiTesto 7"/>
          <p:cNvSpPr txBox="1">
            <a:spLocks noChangeArrowheads="1"/>
          </p:cNvSpPr>
          <p:nvPr/>
        </p:nvSpPr>
        <p:spPr bwMode="auto">
          <a:xfrm>
            <a:off x="1439863" y="1219200"/>
            <a:ext cx="6721475" cy="272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it-IT" b="1"/>
              <a:t>Familiarità per patologie neoplastiche (pancreas + altre non recuperabili) .</a:t>
            </a:r>
          </a:p>
          <a:p>
            <a:pPr>
              <a:lnSpc>
                <a:spcPct val="120000"/>
              </a:lnSpc>
            </a:pPr>
            <a:r>
              <a:rPr lang="it-IT" b="1"/>
              <a:t>Pregresso fumo di sigaretta (25 PKY).</a:t>
            </a:r>
          </a:p>
          <a:p>
            <a:pPr>
              <a:lnSpc>
                <a:spcPct val="120000"/>
              </a:lnSpc>
            </a:pPr>
            <a:r>
              <a:rPr lang="it-IT" b="1"/>
              <a:t>Pregressa neoplasia giunto retto-sigma  T</a:t>
            </a:r>
            <a:r>
              <a:rPr lang="it-IT" b="1" baseline="-25000"/>
              <a:t>2</a:t>
            </a:r>
            <a:r>
              <a:rPr lang="it-IT" b="1"/>
              <a:t>N</a:t>
            </a:r>
            <a:r>
              <a:rPr lang="it-IT" b="1" baseline="-25000"/>
              <a:t>2</a:t>
            </a:r>
            <a:r>
              <a:rPr lang="it-IT" b="1"/>
              <a:t>M</a:t>
            </a:r>
            <a:r>
              <a:rPr lang="it-IT" b="1" baseline="-25000"/>
              <a:t>0 </a:t>
            </a:r>
            <a:endParaRPr lang="it-IT" b="1"/>
          </a:p>
          <a:p>
            <a:pPr>
              <a:lnSpc>
                <a:spcPct val="120000"/>
              </a:lnSpc>
            </a:pPr>
            <a:r>
              <a:rPr lang="it-IT" b="1"/>
              <a:t>Trattamento chirurgico + radio + chemioterapico  (FOLFOX: folinic acid plus fluorouracil plus oxaliplatin).</a:t>
            </a:r>
          </a:p>
          <a:p>
            <a:pPr>
              <a:lnSpc>
                <a:spcPct val="120000"/>
              </a:lnSpc>
            </a:pPr>
            <a:r>
              <a:rPr lang="it-IT" b="1"/>
              <a:t>Luglio 2012: marker tumorali + Eco addome completo negativi.</a:t>
            </a:r>
          </a:p>
        </p:txBody>
      </p:sp>
      <p:sp>
        <p:nvSpPr>
          <p:cNvPr id="30724" name="CasellaDiTesto 9"/>
          <p:cNvSpPr txBox="1">
            <a:spLocks noChangeArrowheads="1"/>
          </p:cNvSpPr>
          <p:nvPr/>
        </p:nvSpPr>
        <p:spPr bwMode="auto">
          <a:xfrm>
            <a:off x="1439863" y="4146550"/>
            <a:ext cx="6721475" cy="2678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/>
              <a:t>Non tosse persistente (eccezion fatta al risveglio), non emoftoe, non dispnea , non astenia, alvo pervio.</a:t>
            </a:r>
            <a:endParaRPr lang="it-IT" sz="1400" b="1"/>
          </a:p>
          <a:p>
            <a:pPr>
              <a:lnSpc>
                <a:spcPct val="150000"/>
              </a:lnSpc>
            </a:pPr>
            <a:r>
              <a:rPr lang="it-IT" sz="1600" b="1"/>
              <a:t>E.O generale nella norma (PA 148/88, FC 80 ritm, Sat O</a:t>
            </a:r>
            <a:r>
              <a:rPr lang="it-IT" sz="1600" b="1" baseline="-25000"/>
              <a:t>2</a:t>
            </a:r>
            <a:r>
              <a:rPr lang="it-IT" sz="1600" b="1"/>
              <a:t> 96% aa, FR 14 atti/min).</a:t>
            </a:r>
            <a:endParaRPr lang="it-IT" sz="1400" b="1"/>
          </a:p>
          <a:p>
            <a:pPr>
              <a:lnSpc>
                <a:spcPct val="150000"/>
              </a:lnSpc>
            </a:pPr>
            <a:r>
              <a:rPr lang="it-IT" sz="1600" b="1"/>
              <a:t>E.O toraco-polmonare: ispezione-palpazione nella norma, lievissima ottusità plessica campo polmonare medio sx associata a lieve riduzione MV, rari ronchi diffusi modificabili con la tosse.</a:t>
            </a:r>
          </a:p>
        </p:txBody>
      </p:sp>
    </p:spTree>
    <p:extLst>
      <p:ext uri="{BB962C8B-B14F-4D97-AF65-F5344CB8AC3E}">
        <p14:creationId xmlns:p14="http://schemas.microsoft.com/office/powerpoint/2010/main" val="2483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1025525"/>
          </a:xfrm>
          <a:solidFill>
            <a:srgbClr val="F2F2F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it-IT" sz="6000" b="1" smtClean="0">
                <a:latin typeface="Arial Narrow" pitchFamily="34" charset="0"/>
              </a:rPr>
              <a:t>V</a:t>
            </a:r>
            <a:r>
              <a:rPr lang="it-IT" sz="5400" smtClean="0">
                <a:latin typeface="Arial Narrow" pitchFamily="34" charset="0"/>
              </a:rPr>
              <a:t>alutazione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63525" y="1490663"/>
            <a:ext cx="8693150" cy="4832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atin typeface="Arial Narrow"/>
                <a:cs typeface="Arial Narrow"/>
              </a:rPr>
              <a:t>La </a:t>
            </a:r>
            <a:r>
              <a:rPr lang="it-IT" sz="2800" b="1" dirty="0">
                <a:latin typeface="Arial Narrow"/>
                <a:cs typeface="Arial Narrow"/>
              </a:rPr>
              <a:t>sintomatologia suggestiva e</a:t>
            </a:r>
            <a:r>
              <a:rPr lang="it-IT" sz="2800" dirty="0">
                <a:latin typeface="Arial Narrow"/>
                <a:cs typeface="Arial Narrow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atin typeface="Arial Narrow"/>
                <a:cs typeface="Arial Narrow"/>
              </a:rPr>
              <a:t>l’</a:t>
            </a:r>
            <a:r>
              <a:rPr lang="it-IT" sz="2800" b="1" dirty="0">
                <a:latin typeface="Arial Narrow"/>
                <a:cs typeface="Arial Narrow"/>
              </a:rPr>
              <a:t>obiettività  </a:t>
            </a:r>
            <a:r>
              <a:rPr lang="it-IT" sz="2800" dirty="0"/>
              <a:t>indirizzano fortemente il sospetto verso una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u="sng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u="sng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u="sng" dirty="0">
                <a:solidFill>
                  <a:srgbClr val="FF0000"/>
                </a:solidFill>
              </a:rPr>
              <a:t>patologia neoplastica (primitiva o secondaria)</a:t>
            </a:r>
            <a:r>
              <a:rPr lang="it-IT" sz="28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/>
              <a:t>ma non bisogna dimenticare le patologie non neoplastiche (ad esempio : </a:t>
            </a:r>
            <a:r>
              <a:rPr lang="it-IT" sz="2800" dirty="0" err="1"/>
              <a:t>amartoma</a:t>
            </a:r>
            <a:r>
              <a:rPr lang="it-IT" sz="2800" dirty="0"/>
              <a:t>, TBC, </a:t>
            </a:r>
            <a:r>
              <a:rPr lang="it-IT" sz="2800" dirty="0" err="1"/>
              <a:t>aspergillosi…</a:t>
            </a:r>
            <a:r>
              <a:rPr lang="it-IT" sz="2800" dirty="0"/>
              <a:t>).</a:t>
            </a:r>
            <a:endParaRPr lang="it-IT" sz="2800" b="1" u="sng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802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1025525"/>
          </a:xfrm>
          <a:solidFill>
            <a:srgbClr val="F2F2F2"/>
          </a:solidFill>
          <a:ln w="38100">
            <a:solidFill>
              <a:srgbClr val="003300"/>
            </a:solidFill>
          </a:ln>
        </p:spPr>
        <p:txBody>
          <a:bodyPr/>
          <a:lstStyle/>
          <a:p>
            <a:pPr eaLnBrk="1" hangingPunct="1"/>
            <a:r>
              <a:rPr lang="it-IT" sz="6000" b="1" smtClean="0">
                <a:solidFill>
                  <a:srgbClr val="003300"/>
                </a:solidFill>
                <a:latin typeface="Arial Narrow" pitchFamily="34" charset="0"/>
              </a:rPr>
              <a:t>P</a:t>
            </a:r>
            <a:r>
              <a:rPr lang="it-IT" sz="5400" smtClean="0">
                <a:solidFill>
                  <a:srgbClr val="003300"/>
                </a:solidFill>
                <a:latin typeface="Arial Narrow" pitchFamily="34" charset="0"/>
              </a:rPr>
              <a:t>iano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975" y="1208088"/>
            <a:ext cx="8791575" cy="553878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it-IT" sz="4100" b="1" smtClean="0">
                <a:solidFill>
                  <a:srgbClr val="003300"/>
                </a:solidFill>
                <a:latin typeface="Arial Narrow" pitchFamily="34" charset="0"/>
              </a:rPr>
              <a:t>Cosa faccio?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Lo mando in pronto soccorso?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Visita specialistica pneumologo/oncologo?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Tac torace?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Esami ematochimici routine + marker tumorali?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Broncoscopia + esame citologico broncoaspirato?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Tac total-body?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Pet/TC?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RMN</a:t>
            </a:r>
            <a:endParaRPr lang="it-IT" sz="2900" smtClean="0">
              <a:latin typeface="Arial Narrow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it-IT" sz="3300" b="1" smtClean="0">
                <a:solidFill>
                  <a:srgbClr val="008000"/>
                </a:solidFill>
                <a:latin typeface="Arial Narrow" pitchFamily="34" charset="0"/>
              </a:rPr>
              <a:t>Con o senza bollino verde??</a:t>
            </a:r>
          </a:p>
        </p:txBody>
      </p:sp>
    </p:spTree>
    <p:extLst>
      <p:ext uri="{BB962C8B-B14F-4D97-AF65-F5344CB8AC3E}">
        <p14:creationId xmlns:p14="http://schemas.microsoft.com/office/powerpoint/2010/main" val="18869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CasellaDiTesto 4"/>
          <p:cNvSpPr txBox="1">
            <a:spLocks noChangeArrowheads="1"/>
          </p:cNvSpPr>
          <p:nvPr/>
        </p:nvSpPr>
        <p:spPr bwMode="auto">
          <a:xfrm>
            <a:off x="446088" y="2190750"/>
            <a:ext cx="5905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it-IT" sz="1400" b="1"/>
              <a:t>emocromo con formula, Ves, PCR, AST, ALT, ALP, gamma GT, </a:t>
            </a:r>
          </a:p>
          <a:p>
            <a:pPr>
              <a:lnSpc>
                <a:spcPct val="120000"/>
              </a:lnSpc>
            </a:pPr>
            <a:r>
              <a:rPr lang="it-IT" sz="1400" b="1"/>
              <a:t>elettroforesi proteica, Na, K, Cl, Ca, creatinina, PT, PTT, glicemia,  urine.</a:t>
            </a:r>
          </a:p>
          <a:p>
            <a:pPr>
              <a:lnSpc>
                <a:spcPct val="120000"/>
              </a:lnSpc>
            </a:pPr>
            <a:r>
              <a:rPr lang="it-IT" sz="1400" b="1"/>
              <a:t>CEA, CA 15-3, CA 19-9, CA 125, AFP.</a:t>
            </a:r>
          </a:p>
          <a:p>
            <a:pPr>
              <a:lnSpc>
                <a:spcPct val="120000"/>
              </a:lnSpc>
            </a:pPr>
            <a:endParaRPr lang="it-IT" sz="1600"/>
          </a:p>
          <a:p>
            <a:pPr>
              <a:lnSpc>
                <a:spcPct val="120000"/>
              </a:lnSpc>
            </a:pPr>
            <a:r>
              <a:rPr lang="it-IT" sz="2000"/>
              <a:t>URGENTE: Tac Torace</a:t>
            </a:r>
          </a:p>
          <a:p>
            <a:r>
              <a:rPr lang="it-IT" sz="2400">
                <a:latin typeface="Calibri" pitchFamily="34" charset="0"/>
              </a:rPr>
              <a:t> </a:t>
            </a:r>
          </a:p>
        </p:txBody>
      </p:sp>
      <p:sp>
        <p:nvSpPr>
          <p:cNvPr id="33795" name="CasellaDiTesto 6"/>
          <p:cNvSpPr txBox="1">
            <a:spLocks noChangeArrowheads="1"/>
          </p:cNvSpPr>
          <p:nvPr/>
        </p:nvSpPr>
        <p:spPr bwMode="auto">
          <a:xfrm>
            <a:off x="358775" y="-15875"/>
            <a:ext cx="3649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latin typeface="Calibri" pitchFamily="34" charset="0"/>
              </a:rPr>
              <a:t>VITTORIO</a:t>
            </a:r>
          </a:p>
        </p:txBody>
      </p:sp>
      <p:sp>
        <p:nvSpPr>
          <p:cNvPr id="9" name="Rettangolo 8"/>
          <p:cNvSpPr/>
          <p:nvPr/>
        </p:nvSpPr>
        <p:spPr>
          <a:xfrm>
            <a:off x="446088" y="1303338"/>
            <a:ext cx="1417637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2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4818" name="CasellaDiTesto 7"/>
          <p:cNvSpPr txBox="1">
            <a:spLocks noChangeArrowheads="1"/>
          </p:cNvSpPr>
          <p:nvPr/>
        </p:nvSpPr>
        <p:spPr bwMode="auto">
          <a:xfrm>
            <a:off x="0" y="1395413"/>
            <a:ext cx="914400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8000" b="1">
                <a:latin typeface="Arial Narrow" pitchFamily="34" charset="0"/>
              </a:rPr>
              <a:t>La parola al clinico...</a:t>
            </a:r>
          </a:p>
        </p:txBody>
      </p:sp>
      <p:sp>
        <p:nvSpPr>
          <p:cNvPr id="34819" name="CasellaDiTesto 4"/>
          <p:cNvSpPr txBox="1">
            <a:spLocks noChangeArrowheads="1"/>
          </p:cNvSpPr>
          <p:nvPr/>
        </p:nvSpPr>
        <p:spPr bwMode="auto">
          <a:xfrm>
            <a:off x="0" y="3248025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6600" b="1">
                <a:latin typeface="Arial Narrow" pitchFamily="34" charset="0"/>
              </a:rPr>
              <a:t>…COSA FARE???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2" name="CasellaDiTesto 10"/>
          <p:cNvSpPr txBox="1">
            <a:spLocks noChangeArrowheads="1"/>
          </p:cNvSpPr>
          <p:nvPr/>
        </p:nvSpPr>
        <p:spPr bwMode="auto">
          <a:xfrm>
            <a:off x="3097213" y="5140325"/>
            <a:ext cx="3217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i="1" dirty="0">
                <a:latin typeface="Arial Narrow" pitchFamily="34" charset="0"/>
              </a:rPr>
              <a:t>Dr. </a:t>
            </a:r>
            <a:r>
              <a:rPr lang="it-IT" sz="3200" i="1" dirty="0" smtClean="0">
                <a:latin typeface="Arial Narrow" pitchFamily="34" charset="0"/>
              </a:rPr>
              <a:t> Maurizio Tondini</a:t>
            </a:r>
            <a:endParaRPr lang="it-IT" sz="3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Presentazione su schermo (4:3)</PresentationFormat>
  <Paragraphs>126</Paragraphs>
  <Slides>20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II SESSIONE: TORACE</vt:lpstr>
      <vt:lpstr>Presentazione standard di PowerPoint</vt:lpstr>
      <vt:lpstr>VITTORIO 62 aa</vt:lpstr>
      <vt:lpstr>VITTORIO</vt:lpstr>
      <vt:lpstr>Valutazione</vt:lpstr>
      <vt:lpstr>Piano </vt:lpstr>
      <vt:lpstr>Presentazione standard di PowerPoint</vt:lpstr>
      <vt:lpstr>Presentazione standard di PowerPoint</vt:lpstr>
      <vt:lpstr>Presentazione standard di PowerPoint</vt:lpstr>
      <vt:lpstr>Nodulo polmonare : come operare  Tre domande cui rispondere :  E' un tumore polmonare primitivo o secondario ? E' operabile o no ? Il rischio operatorio è accettabile o no ? </vt:lpstr>
      <vt:lpstr>Nodulo polmonare : come operare     Cosa tenere sempre presente: - i noduli ubicati nei lobi superiori sono quelli con maggiore probabilità di essere neoplastici - una metastasi polmonare unica e singola raramente si localizza nei lobi superiori - la calcificazione del nodulo è espressione di benignità - le microcalcificazioni eccentriche sono invece segni di malignità - anche i non fumatori possono sviluppare un tumore del polmone ( Adenocarcinoma )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2013-10-29T10:29:34Z</dcterms:created>
  <dcterms:modified xsi:type="dcterms:W3CDTF">2013-10-29T10:30:14Z</dcterms:modified>
</cp:coreProperties>
</file>