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575"/>
    <a:srgbClr val="AAD367"/>
    <a:srgbClr val="CCFF3B"/>
    <a:srgbClr val="BAB288"/>
    <a:srgbClr val="A49960"/>
    <a:srgbClr val="99CC00"/>
    <a:srgbClr val="FF9900"/>
    <a:srgbClr val="FFFF00"/>
    <a:srgbClr val="FF99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50" y="20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Immagine 36"/>
          <p:cNvPicPr/>
          <p:nvPr/>
        </p:nvPicPr>
        <p:blipFill>
          <a:blip r:embed="rId2"/>
          <a:stretch/>
        </p:blipFill>
        <p:spPr>
          <a:xfrm>
            <a:off x="2291760" y="1769040"/>
            <a:ext cx="5495400" cy="4384800"/>
          </a:xfrm>
          <a:prstGeom prst="rect">
            <a:avLst/>
          </a:prstGeom>
          <a:ln>
            <a:noFill/>
          </a:ln>
        </p:spPr>
      </p:pic>
      <p:pic>
        <p:nvPicPr>
          <p:cNvPr id="38" name="Immagine 37"/>
          <p:cNvPicPr/>
          <p:nvPr/>
        </p:nvPicPr>
        <p:blipFill>
          <a:blip r:embed="rId2"/>
          <a:stretch/>
        </p:blipFill>
        <p:spPr>
          <a:xfrm>
            <a:off x="2291760" y="1769040"/>
            <a:ext cx="5495400" cy="4384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it-IT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it-IT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it-IT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it-IT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B8BE5EAF-5B5D-4EFA-B0B8-10A6E7328D22}" type="slidenum">
              <a:rPr lang="it-IT" sz="1400">
                <a:latin typeface="Times New Roman"/>
              </a:rPr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40180" y="1482970"/>
            <a:ext cx="9071640" cy="2545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it-IT" sz="3600" dirty="0">
                <a:latin typeface="Candara" pitchFamily="34" charset="0"/>
              </a:rPr>
              <a:t>L'INFERMIERE COME RISORSA
 IN UN GRUPPO DI LAVORO </a:t>
            </a:r>
            <a:endParaRPr lang="it-IT" sz="3600" dirty="0" smtClean="0">
              <a:latin typeface="Candara" pitchFamily="34" charset="0"/>
            </a:endParaRPr>
          </a:p>
          <a:p>
            <a:pPr algn="ctr"/>
            <a:r>
              <a:rPr lang="it-IT" sz="3600" dirty="0" smtClean="0">
                <a:latin typeface="Candara" pitchFamily="34" charset="0"/>
              </a:rPr>
              <a:t>MULTIDISCIPLINARE </a:t>
            </a:r>
          </a:p>
          <a:p>
            <a:pPr algn="ctr"/>
            <a:r>
              <a:rPr lang="it-IT" sz="3600" dirty="0" smtClean="0">
                <a:latin typeface="Candara" pitchFamily="34" charset="0"/>
              </a:rPr>
              <a:t>TERRITORIALE</a:t>
            </a:r>
          </a:p>
          <a:p>
            <a:pPr algn="ctr"/>
            <a:r>
              <a:rPr lang="it-IT" sz="3600" dirty="0" smtClean="0">
                <a:latin typeface="Candara" pitchFamily="34" charset="0"/>
              </a:rPr>
              <a:t> INTEGRATO</a:t>
            </a:r>
            <a:r>
              <a:rPr lang="it-IT" sz="3200" dirty="0">
                <a:latin typeface="Comic Sans MS"/>
              </a:rPr>
              <a:t>
</a:t>
            </a:r>
            <a:endParaRPr sz="3200" dirty="0"/>
          </a:p>
        </p:txBody>
      </p:sp>
      <p:pic>
        <p:nvPicPr>
          <p:cNvPr id="40" name="Immagine 39"/>
          <p:cNvPicPr/>
          <p:nvPr/>
        </p:nvPicPr>
        <p:blipFill>
          <a:blip r:embed="rId2"/>
          <a:stretch/>
        </p:blipFill>
        <p:spPr>
          <a:xfrm>
            <a:off x="3024000" y="4464000"/>
            <a:ext cx="4104000" cy="1800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it-IT" sz="4800" b="1" dirty="0">
                <a:solidFill>
                  <a:srgbClr val="FF3333"/>
                </a:solidFill>
                <a:latin typeface="Candara" pitchFamily="34" charset="0"/>
              </a:rPr>
              <a:t>RUOLO DELL'INFERMIERE</a:t>
            </a:r>
            <a:r>
              <a:rPr lang="it-IT" sz="4800" b="1" dirty="0">
                <a:latin typeface="Candara" pitchFamily="34" charset="0"/>
              </a:rPr>
              <a:t> </a:t>
            </a:r>
            <a:endParaRPr sz="4800" b="1" dirty="0">
              <a:latin typeface="Candara" pitchFamily="34" charset="0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74037" y="2051645"/>
            <a:ext cx="9071640" cy="464416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- PARTECIPA  ALLA  </a:t>
            </a:r>
            <a:r>
              <a:rPr lang="it-IT" sz="2800" dirty="0">
                <a:latin typeface="Candara" pitchFamily="34" charset="0"/>
              </a:rPr>
              <a:t>DEFINIZIONE </a:t>
            </a:r>
            <a:r>
              <a:rPr lang="it-IT" sz="2800" dirty="0" smtClean="0">
                <a:latin typeface="Candara" pitchFamily="34" charset="0"/>
              </a:rPr>
              <a:t> DI  UN  PROGETTO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MULTIDISCIPLINARE  PER  LA  PREVENZIONE  E  LA  </a:t>
            </a:r>
            <a:r>
              <a:rPr lang="it-IT" sz="2800" dirty="0">
                <a:latin typeface="Candara" pitchFamily="34" charset="0"/>
              </a:rPr>
              <a:t>CURA </a:t>
            </a:r>
            <a:endParaRPr lang="it-IT" sz="2800" dirty="0" smtClean="0">
              <a:latin typeface="Candara" pitchFamily="34" charset="0"/>
            </a:endParaRP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DELL'IPERTENSIONE</a:t>
            </a:r>
          </a:p>
          <a:p>
            <a:pPr>
              <a:buSzPct val="45000"/>
            </a:pPr>
            <a:endParaRPr lang="it-IT" sz="1200" dirty="0" smtClean="0">
              <a:latin typeface="Comic Sans MS"/>
            </a:endParaRPr>
          </a:p>
          <a:p>
            <a:pPr>
              <a:buSzPct val="45000"/>
              <a:buFont typeface="StarSymbol"/>
              <a:buChar char=""/>
            </a:pPr>
            <a:endParaRPr sz="1200" dirty="0"/>
          </a:p>
          <a:p>
            <a:pPr>
              <a:buSzPct val="45000"/>
            </a:pPr>
            <a:endParaRPr lang="it-IT" dirty="0"/>
          </a:p>
          <a:p>
            <a:pPr>
              <a:buSzPct val="45000"/>
            </a:pPr>
            <a:r>
              <a:rPr lang="it-IT" sz="2800" dirty="0" smtClean="0">
                <a:latin typeface="Cambria" pitchFamily="18" charset="0"/>
              </a:rPr>
              <a:t>- </a:t>
            </a:r>
            <a:r>
              <a:rPr lang="it-IT" sz="2800" dirty="0" smtClean="0">
                <a:latin typeface="Candara" pitchFamily="34" charset="0"/>
              </a:rPr>
              <a:t>PROGRAMMA  E ATTUA INTERVENTI  D'INFORMAZIONE  E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PROMOZIONE  DEI  CORRETTI  STILI  DI  VITA  </a:t>
            </a:r>
            <a:r>
              <a:rPr lang="it-IT" sz="2800" dirty="0">
                <a:latin typeface="Candara" pitchFamily="34" charset="0"/>
              </a:rPr>
              <a:t>RIVOLTI </a:t>
            </a:r>
            <a:r>
              <a:rPr lang="it-IT" sz="2800" dirty="0" smtClean="0">
                <a:latin typeface="Candara" pitchFamily="34" charset="0"/>
              </a:rPr>
              <a:t>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ALL'INTERA  POPOLAZIONE</a:t>
            </a:r>
          </a:p>
          <a:p>
            <a:pPr>
              <a:buSzPct val="45000"/>
            </a:pPr>
            <a:endParaRPr lang="it-IT" sz="1200" dirty="0" smtClean="0">
              <a:latin typeface="Comic Sans MS"/>
            </a:endParaRPr>
          </a:p>
          <a:p>
            <a:pPr>
              <a:buSzPct val="45000"/>
              <a:buFont typeface="StarSymbol"/>
              <a:buChar char=""/>
            </a:pPr>
            <a:endParaRPr sz="1200"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- COLLABORA ALL'INTERVENTO  DI  </a:t>
            </a:r>
            <a:r>
              <a:rPr lang="it-IT" sz="2800" dirty="0">
                <a:latin typeface="Candara" pitchFamily="34" charset="0"/>
              </a:rPr>
              <a:t>SCREENING </a:t>
            </a:r>
            <a:r>
              <a:rPr lang="it-IT" sz="2800" dirty="0" smtClean="0">
                <a:latin typeface="Candara" pitchFamily="34" charset="0"/>
              </a:rPr>
              <a:t> PER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L'INDIVIDUAZIONE  DEI  </a:t>
            </a:r>
            <a:r>
              <a:rPr lang="it-IT" sz="2800" dirty="0">
                <a:latin typeface="Candara" pitchFamily="34" charset="0"/>
              </a:rPr>
              <a:t>SOGGETTI </a:t>
            </a:r>
            <a:r>
              <a:rPr lang="it-IT" sz="2800" dirty="0" smtClean="0">
                <a:latin typeface="Candara" pitchFamily="34" charset="0"/>
              </a:rPr>
              <a:t> A  RISCHIO</a:t>
            </a:r>
            <a:endParaRPr sz="2800" dirty="0">
              <a:latin typeface="Candara" pitchFamily="34" charset="0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9241" y="323453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it-IT" sz="4800" b="1" dirty="0">
                <a:solidFill>
                  <a:srgbClr val="FF3333"/>
                </a:solidFill>
                <a:latin typeface="Candara" pitchFamily="34" charset="0"/>
              </a:rPr>
              <a:t>RUOLO DELL'INFERMIERE</a:t>
            </a:r>
            <a:r>
              <a:rPr lang="it-IT" sz="4800" b="1" dirty="0">
                <a:latin typeface="Candara" pitchFamily="34" charset="0"/>
              </a:rPr>
              <a:t> </a:t>
            </a:r>
            <a:endParaRPr sz="4800" b="1" dirty="0">
              <a:latin typeface="Candara" pitchFamily="34" charset="0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9241" y="2123652"/>
            <a:ext cx="9071640" cy="39241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- CONDIVIDE  IL  PDTA  </a:t>
            </a:r>
            <a:r>
              <a:rPr lang="it-IT" sz="2800" dirty="0">
                <a:latin typeface="Candara" pitchFamily="34" charset="0"/>
              </a:rPr>
              <a:t>CON </a:t>
            </a:r>
            <a:r>
              <a:rPr lang="it-IT" sz="2800" dirty="0" smtClean="0">
                <a:latin typeface="Candara" pitchFamily="34" charset="0"/>
              </a:rPr>
              <a:t>  IL  MMG  E  IL  </a:t>
            </a:r>
            <a:r>
              <a:rPr lang="it-IT" sz="2800" dirty="0">
                <a:latin typeface="Candara" pitchFamily="34" charset="0"/>
              </a:rPr>
              <a:t>SOGGETTO </a:t>
            </a:r>
            <a:r>
              <a:rPr lang="it-IT" sz="2800" dirty="0" smtClean="0">
                <a:latin typeface="Candara" pitchFamily="34" charset="0"/>
              </a:rPr>
              <a:t>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IPERTESO  E/O  CAREGIVER </a:t>
            </a:r>
          </a:p>
          <a:p>
            <a:pPr>
              <a:buSzPct val="45000"/>
            </a:pP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- SI  OCCUPA  DEL  PERCORSO  EDUCATIVO 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PERSONALIZZATO  E  TRACCIABILE</a:t>
            </a:r>
          </a:p>
          <a:p>
            <a:pPr>
              <a:buSzPct val="45000"/>
            </a:pP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- PROGRAMMA  E  ATTUA  IL  FOLLOW-UP  CONDIVIDENDO    </a:t>
            </a:r>
          </a:p>
          <a:p>
            <a:pPr>
              <a:buSzPct val="45000"/>
            </a:pPr>
            <a:r>
              <a:rPr lang="it-IT" sz="2800" dirty="0" smtClean="0">
                <a:latin typeface="Candara" pitchFamily="34" charset="0"/>
              </a:rPr>
              <a:t>  CON  </a:t>
            </a:r>
            <a:r>
              <a:rPr lang="it-IT" sz="2800" dirty="0">
                <a:latin typeface="Candara" pitchFamily="34" charset="0"/>
              </a:rPr>
              <a:t>IL </a:t>
            </a:r>
            <a:r>
              <a:rPr lang="it-IT" sz="2800" dirty="0" smtClean="0">
                <a:latin typeface="Candara" pitchFamily="34" charset="0"/>
              </a:rPr>
              <a:t> GRUPPO  DI  LAVORO  I  </a:t>
            </a:r>
            <a:r>
              <a:rPr lang="it-IT" sz="2800" dirty="0">
                <a:latin typeface="Candara" pitchFamily="34" charset="0"/>
              </a:rPr>
              <a:t>RISULTATI </a:t>
            </a:r>
            <a:r>
              <a:rPr lang="it-IT" sz="2800" dirty="0" smtClean="0">
                <a:latin typeface="Candara" pitchFamily="34" charset="0"/>
              </a:rPr>
              <a:t> DEL  SINGOLO 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E  I  DATI  GENERALI   RIGUARDANTI  L'ADERENZA   </a:t>
            </a:r>
          </a:p>
          <a:p>
            <a:pPr>
              <a:buSzPct val="45000"/>
            </a:pPr>
            <a:r>
              <a:rPr lang="it-IT" sz="2800" dirty="0">
                <a:latin typeface="Candara" pitchFamily="34" charset="0"/>
              </a:rPr>
              <a:t> </a:t>
            </a:r>
            <a:r>
              <a:rPr lang="it-IT" sz="2800" dirty="0" smtClean="0">
                <a:latin typeface="Candara" pitchFamily="34" charset="0"/>
              </a:rPr>
              <a:t> TERAPEUTICA </a:t>
            </a:r>
            <a:endParaRPr sz="2800" dirty="0">
              <a:latin typeface="Candara" pitchFamily="34" charset="0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able 1"/>
          <p:cNvGraphicFramePr/>
          <p:nvPr>
            <p:extLst>
              <p:ext uri="{D42A27DB-BD31-4B8C-83A1-F6EECF244321}">
                <p14:modId xmlns:p14="http://schemas.microsoft.com/office/powerpoint/2010/main" val="3326681324"/>
              </p:ext>
            </p:extLst>
          </p:nvPr>
        </p:nvGraphicFramePr>
        <p:xfrm>
          <a:off x="61560" y="298800"/>
          <a:ext cx="9932400" cy="6865413"/>
        </p:xfrm>
        <a:graphic>
          <a:graphicData uri="http://schemas.openxmlformats.org/drawingml/2006/table">
            <a:tbl>
              <a:tblPr/>
              <a:tblGrid>
                <a:gridCol w="1882408"/>
                <a:gridCol w="2049512"/>
                <a:gridCol w="1878480"/>
                <a:gridCol w="1832648"/>
                <a:gridCol w="2289352"/>
              </a:tblGrid>
              <a:tr h="904798">
                <a:tc>
                  <a:txBody>
                    <a:bodyPr/>
                    <a:lstStyle/>
                    <a:p>
                      <a:endParaRPr lang="it-IT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6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0000"/>
                          </a:solidFill>
                          <a:latin typeface="+mj-lt"/>
                        </a:rPr>
                        <a:t>PREVENZIONE</a:t>
                      </a:r>
                      <a:endParaRPr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6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0000"/>
                          </a:solidFill>
                          <a:latin typeface="+mj-lt"/>
                        </a:rPr>
                        <a:t>SCREENING</a:t>
                      </a:r>
                      <a:endParaRPr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6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>
                          <a:solidFill>
                            <a:srgbClr val="000000"/>
                          </a:solidFill>
                          <a:latin typeface="+mj-lt"/>
                        </a:rPr>
                        <a:t>EDUCAZIONE TERAPEUTICA</a:t>
                      </a:r>
                      <a:endParaRPr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6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0000"/>
                          </a:solidFill>
                          <a:latin typeface="+mj-lt"/>
                        </a:rPr>
                        <a:t>FOLLOW UP</a:t>
                      </a:r>
                      <a:endParaRPr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61176"/>
                      </a:srgbClr>
                    </a:solidFill>
                  </a:tcPr>
                </a:tc>
              </a:tr>
              <a:tr h="1671588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/>
                        </a:rPr>
                        <a:t>Tutti gli assistiti</a:t>
                      </a:r>
                      <a:endParaRPr dirty="0"/>
                    </a:p>
                  </a:txBody>
                  <a:tcPr anchor="ctr">
                    <a:solidFill>
                      <a:srgbClr val="BAB28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Consegna di materiale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informativo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Organizzazione di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eventi </a:t>
                      </a:r>
                      <a:r>
                        <a:rPr lang="it-IT" sz="1200" dirty="0">
                          <a:latin typeface="Arial"/>
                        </a:rPr>
                        <a:t>informativi </a:t>
                      </a:r>
                      <a:r>
                        <a:rPr lang="it-IT" sz="1200" dirty="0" smtClean="0">
                          <a:latin typeface="Arial"/>
                        </a:rPr>
                        <a:t> aperti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(ogni </a:t>
                      </a:r>
                      <a:r>
                        <a:rPr lang="it-IT" sz="1200" dirty="0">
                          <a:latin typeface="Arial"/>
                        </a:rPr>
                        <a:t>1-2 anni)</a:t>
                      </a:r>
                      <a:endParaRPr dirty="0"/>
                    </a:p>
                  </a:txBody>
                  <a:tcPr anchor="ctr">
                    <a:solidFill>
                      <a:srgbClr val="BAB28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latin typeface="Arial"/>
                        </a:rPr>
                        <a:t>Misurazione e registrazione di almeno  un valore pressorio ogni </a:t>
                      </a:r>
                      <a:r>
                        <a:rPr lang="it-IT" sz="1200" dirty="0" smtClean="0">
                          <a:latin typeface="Arial"/>
                        </a:rPr>
                        <a:t>5 </a:t>
                      </a:r>
                      <a:r>
                        <a:rPr lang="it-IT" sz="1200" dirty="0">
                          <a:latin typeface="Arial"/>
                        </a:rPr>
                        <a:t>anni per ogni  assistito</a:t>
                      </a:r>
                      <a:endParaRPr dirty="0"/>
                    </a:p>
                    <a:p>
                      <a:r>
                        <a:rPr lang="it-IT" sz="1200" dirty="0">
                          <a:latin typeface="Arial"/>
                        </a:rPr>
                        <a:t>(10minuti)</a:t>
                      </a:r>
                      <a:endParaRPr dirty="0"/>
                    </a:p>
                  </a:txBody>
                  <a:tcPr anchor="ctr">
                    <a:solidFill>
                      <a:srgbClr val="BAB28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BAB28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BAB288">
                        <a:alpha val="45882"/>
                      </a:srgbClr>
                    </a:solidFill>
                  </a:tcPr>
                </a:tc>
              </a:tr>
              <a:tr h="2007682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/>
                        </a:rPr>
                        <a:t>Soggetti con  rischio</a:t>
                      </a:r>
                      <a:endParaRPr dirty="0"/>
                    </a:p>
                    <a:p>
                      <a:r>
                        <a:rPr lang="it-IT" dirty="0">
                          <a:latin typeface="Arial"/>
                        </a:rPr>
                        <a:t>cardiovascolare</a:t>
                      </a:r>
                      <a:endParaRPr dirty="0"/>
                    </a:p>
                    <a:p>
                      <a:r>
                        <a:rPr lang="it-IT" b="1" dirty="0">
                          <a:latin typeface="Arial"/>
                        </a:rPr>
                        <a:t>basso</a:t>
                      </a: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Motivazione</a:t>
                      </a:r>
                    </a:p>
                    <a:p>
                      <a:pPr marL="0" indent="0">
                        <a:buSzPct val="45000"/>
                        <a:buFont typeface="Wingdings" pitchFamily="2" charset="2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Autocontrollo </a:t>
                      </a:r>
                      <a:r>
                        <a:rPr lang="it-IT" sz="1200" dirty="0" smtClean="0">
                          <a:latin typeface="Arial"/>
                        </a:rPr>
                        <a:t>P.A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Corretti stili di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>
                          <a:latin typeface="Arial"/>
                        </a:rPr>
                        <a:t>( 1 ora)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SzPct val="45000"/>
                        <a:buFont typeface="StarSymbol"/>
                        <a:buNone/>
                      </a:pPr>
                      <a:r>
                        <a:rPr lang="it-IT" sz="1300" b="1" dirty="0" smtClean="0">
                          <a:latin typeface="Arial"/>
                        </a:rPr>
                        <a:t>ANNUALE</a:t>
                      </a:r>
                    </a:p>
                    <a:p>
                      <a:pPr algn="ctr"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verifica valori  pressori e </a:t>
                      </a:r>
                      <a:r>
                        <a:rPr lang="it-IT" sz="1200" baseline="0" dirty="0" smtClean="0">
                          <a:latin typeface="Arial"/>
                        </a:rPr>
                        <a:t> 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baseline="0" dirty="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della </a:t>
                      </a:r>
                      <a:r>
                        <a:rPr lang="it-IT" sz="1200" dirty="0">
                          <a:latin typeface="Arial"/>
                        </a:rPr>
                        <a:t>F.C. in ambulatorio o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telefonica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aderenza ai corretti stili di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</a:t>
                      </a:r>
                      <a:r>
                        <a:rPr lang="it-IT" sz="1200" dirty="0">
                          <a:latin typeface="Arial"/>
                        </a:rPr>
                        <a:t>15 minuti)</a:t>
                      </a: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</a:tr>
              <a:tr h="2281345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/>
                        </a:rPr>
                        <a:t>Soggetti con   rischio</a:t>
                      </a:r>
                      <a:endParaRPr dirty="0"/>
                    </a:p>
                    <a:p>
                      <a:r>
                        <a:rPr lang="it-IT" dirty="0">
                          <a:latin typeface="Arial"/>
                        </a:rPr>
                        <a:t>cardiovascolare</a:t>
                      </a:r>
                      <a:endParaRPr dirty="0"/>
                    </a:p>
                    <a:p>
                      <a:r>
                        <a:rPr lang="it-IT" b="1" dirty="0">
                          <a:latin typeface="Arial"/>
                        </a:rPr>
                        <a:t>moderato</a:t>
                      </a:r>
                      <a:endParaRPr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Motivazione</a:t>
                      </a:r>
                    </a:p>
                    <a:p>
                      <a:pPr marL="0" indent="0">
                        <a:buSzPct val="45000"/>
                        <a:buFont typeface="Wingdings" pitchFamily="2" charset="2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Autocontrollo </a:t>
                      </a:r>
                      <a:r>
                        <a:rPr lang="it-IT" sz="1200" dirty="0" smtClean="0">
                          <a:latin typeface="Arial"/>
                        </a:rPr>
                        <a:t>P.A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Corretti stili di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Gestione terapia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farmacologica</a:t>
                      </a:r>
                      <a:endParaRPr sz="1200"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 </a:t>
                      </a:r>
                      <a:r>
                        <a:rPr lang="it-IT" sz="1200" dirty="0">
                          <a:latin typeface="Arial"/>
                        </a:rPr>
                        <a:t>1 ora e 15 minuti )</a:t>
                      </a:r>
                      <a:endParaRPr sz="1200"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SzPct val="45000"/>
                        <a:buFont typeface="StarSymbol"/>
                        <a:buNone/>
                      </a:pPr>
                      <a:r>
                        <a:rPr lang="it-IT" sz="1300" b="1" dirty="0" smtClean="0">
                          <a:latin typeface="Arial"/>
                        </a:rPr>
                        <a:t>ANNUALE</a:t>
                      </a:r>
                    </a:p>
                    <a:p>
                      <a:pPr algn="ctr"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v</a:t>
                      </a:r>
                      <a:r>
                        <a:rPr lang="it-IT" sz="1200" dirty="0" smtClean="0">
                          <a:latin typeface="Arial"/>
                        </a:rPr>
                        <a:t>erifica </a:t>
                      </a:r>
                      <a:r>
                        <a:rPr lang="it-IT" sz="1200" dirty="0">
                          <a:latin typeface="Arial"/>
                        </a:rPr>
                        <a:t>dei valori pressori 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della </a:t>
                      </a:r>
                      <a:r>
                        <a:rPr lang="it-IT" sz="1200" dirty="0">
                          <a:latin typeface="Arial"/>
                        </a:rPr>
                        <a:t>F.C. in </a:t>
                      </a:r>
                      <a:r>
                        <a:rPr lang="it-IT" sz="1200" dirty="0" smtClean="0">
                          <a:latin typeface="Arial"/>
                        </a:rPr>
                        <a:t>ambulatorio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aderenza ai corretti stili di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vita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aderenza alla terapia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farmacologica </a:t>
                      </a:r>
                      <a:r>
                        <a:rPr lang="it-IT" sz="1200" dirty="0">
                          <a:latin typeface="Arial"/>
                        </a:rPr>
                        <a:t>con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rilevazione </a:t>
                      </a:r>
                      <a:r>
                        <a:rPr lang="it-IT" sz="1200" dirty="0">
                          <a:latin typeface="Arial"/>
                        </a:rPr>
                        <a:t>eventuali criticità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</a:t>
                      </a:r>
                      <a:r>
                        <a:rPr lang="it-IT" sz="1200" dirty="0">
                          <a:latin typeface="Arial"/>
                        </a:rPr>
                        <a:t>30 minuti)</a:t>
                      </a:r>
                      <a:endParaRPr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able 1"/>
          <p:cNvGraphicFramePr/>
          <p:nvPr>
            <p:extLst>
              <p:ext uri="{D42A27DB-BD31-4B8C-83A1-F6EECF244321}">
                <p14:modId xmlns:p14="http://schemas.microsoft.com/office/powerpoint/2010/main" val="585022528"/>
              </p:ext>
            </p:extLst>
          </p:nvPr>
        </p:nvGraphicFramePr>
        <p:xfrm>
          <a:off x="144000" y="144000"/>
          <a:ext cx="9737640" cy="7294181"/>
        </p:xfrm>
        <a:graphic>
          <a:graphicData uri="http://schemas.openxmlformats.org/drawingml/2006/table">
            <a:tbl>
              <a:tblPr/>
              <a:tblGrid>
                <a:gridCol w="1799968"/>
                <a:gridCol w="1944216"/>
                <a:gridCol w="1584176"/>
                <a:gridCol w="1944216"/>
                <a:gridCol w="2465064"/>
              </a:tblGrid>
              <a:tr h="765446">
                <a:tc>
                  <a:txBody>
                    <a:bodyPr/>
                    <a:lstStyle/>
                    <a:p>
                      <a:endParaRPr lang="it-IT" sz="1800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PREVENZIONE</a:t>
                      </a:r>
                      <a:endParaRPr sz="1800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SCREENING</a:t>
                      </a:r>
                      <a:endParaRPr sz="1800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EDUCAZIONE TERAPEUTICA</a:t>
                      </a:r>
                      <a:endParaRPr sz="1800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FOLLOW UP</a:t>
                      </a:r>
                      <a:endParaRPr sz="1800" dirty="0">
                        <a:latin typeface="+mj-lt"/>
                      </a:endParaRPr>
                    </a:p>
                  </a:txBody>
                  <a:tcPr anchor="ctr">
                    <a:solidFill>
                      <a:srgbClr val="FF9900">
                        <a:alpha val="70980"/>
                      </a:srgbClr>
                    </a:solidFill>
                  </a:tcPr>
                </a:tc>
              </a:tr>
              <a:tr h="4166535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/>
                        </a:rPr>
                        <a:t>Soggetti con   rischio</a:t>
                      </a:r>
                      <a:endParaRPr dirty="0"/>
                    </a:p>
                    <a:p>
                      <a:r>
                        <a:rPr lang="it-IT" dirty="0">
                          <a:latin typeface="Arial"/>
                        </a:rPr>
                        <a:t>cardiovascolare</a:t>
                      </a:r>
                      <a:endParaRPr dirty="0"/>
                    </a:p>
                    <a:p>
                      <a:r>
                        <a:rPr lang="it-IT" b="1" dirty="0">
                          <a:latin typeface="Arial"/>
                        </a:rPr>
                        <a:t>elevato</a:t>
                      </a: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Motivazione</a:t>
                      </a:r>
                    </a:p>
                    <a:p>
                      <a:pPr marL="0" indent="0">
                        <a:buSzPct val="45000"/>
                        <a:buFont typeface="Wingdings" pitchFamily="2" charset="2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Autocontrollo </a:t>
                      </a:r>
                      <a:r>
                        <a:rPr lang="it-IT" sz="1200" dirty="0">
                          <a:latin typeface="Arial"/>
                        </a:rPr>
                        <a:t>P.A</a:t>
                      </a:r>
                      <a:r>
                        <a:rPr lang="it-IT" sz="1200" dirty="0" smtClean="0">
                          <a:latin typeface="Arial"/>
                        </a:rPr>
                        <a:t>.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800" dirty="0" smtClean="0">
                          <a:latin typeface="Arial"/>
                        </a:rPr>
                        <a:t> </a:t>
                      </a: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Corretti stili di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Gestione terapia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farmacologica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Conoscenza segni e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sintomi </a:t>
                      </a:r>
                      <a:r>
                        <a:rPr lang="it-IT" sz="1200" dirty="0">
                          <a:latin typeface="Arial"/>
                        </a:rPr>
                        <a:t>premonitori del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danno </a:t>
                      </a:r>
                      <a:r>
                        <a:rPr lang="it-IT" sz="1200" dirty="0">
                          <a:latin typeface="Arial"/>
                        </a:rPr>
                        <a:t>d'organo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baseline="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</a:t>
                      </a:r>
                      <a:r>
                        <a:rPr lang="it-IT" sz="1200" dirty="0">
                          <a:latin typeface="Arial"/>
                        </a:rPr>
                        <a:t>1 ora e 30 minuti)</a:t>
                      </a: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b="1" dirty="0" smtClean="0">
                          <a:latin typeface="Arial"/>
                        </a:rPr>
                        <a:t>SEMESTRALE</a:t>
                      </a:r>
                    </a:p>
                    <a:p>
                      <a:pPr algn="ctr"/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verifica dei valori pressori 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della </a:t>
                      </a:r>
                      <a:r>
                        <a:rPr lang="it-IT" sz="1200" dirty="0">
                          <a:latin typeface="Arial"/>
                        </a:rPr>
                        <a:t>F.C. in </a:t>
                      </a:r>
                      <a:r>
                        <a:rPr lang="it-IT" sz="1200" dirty="0" smtClean="0">
                          <a:latin typeface="Arial"/>
                        </a:rPr>
                        <a:t>ambulatorio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aderenza ai corretti stili di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aderenza </a:t>
                      </a:r>
                      <a:r>
                        <a:rPr lang="it-IT" sz="1200" dirty="0">
                          <a:latin typeface="Arial"/>
                        </a:rPr>
                        <a:t>alla terapia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baseline="0" dirty="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farmacologica </a:t>
                      </a:r>
                      <a:r>
                        <a:rPr lang="it-IT" sz="1200" dirty="0">
                          <a:latin typeface="Arial"/>
                        </a:rPr>
                        <a:t>con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baseline="0" dirty="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rilevazione </a:t>
                      </a:r>
                      <a:r>
                        <a:rPr lang="it-IT" sz="1200" dirty="0">
                          <a:latin typeface="Arial"/>
                        </a:rPr>
                        <a:t>eventuali </a:t>
                      </a:r>
                      <a:r>
                        <a:rPr lang="it-IT" sz="1200" dirty="0" smtClean="0">
                          <a:latin typeface="Arial"/>
                        </a:rPr>
                        <a:t>criticità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Intervista per evidenziare segni/sintomi di </a:t>
                      </a:r>
                      <a:r>
                        <a:rPr lang="it-IT" sz="1200" dirty="0" smtClean="0">
                          <a:latin typeface="Arial"/>
                        </a:rPr>
                        <a:t>complicanze</a:t>
                      </a:r>
                      <a:endParaRPr dirty="0" smtClean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(40 minuti)</a:t>
                      </a:r>
                      <a:endParaRPr dirty="0" smtClean="0"/>
                    </a:p>
                    <a:p>
                      <a:pPr algn="ctr">
                        <a:buSzPct val="45000"/>
                        <a:buFont typeface="StarSymbol"/>
                        <a:buNone/>
                      </a:pPr>
                      <a:endParaRPr lang="it-IT" sz="800" b="0" dirty="0">
                        <a:latin typeface="+mn-lt"/>
                      </a:endParaRPr>
                    </a:p>
                    <a:p>
                      <a:pPr algn="ctr">
                        <a:buSzPct val="45000"/>
                        <a:buFont typeface="StarSymbol"/>
                        <a:buNone/>
                      </a:pPr>
                      <a:r>
                        <a:rPr lang="it-IT" sz="1300" b="1" dirty="0" smtClean="0">
                          <a:latin typeface="Arial"/>
                        </a:rPr>
                        <a:t>ANNUALE</a:t>
                      </a:r>
                    </a:p>
                    <a:p>
                      <a:pPr algn="ctr"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Programmazione/registrazione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baseline="0" dirty="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esami </a:t>
                      </a:r>
                      <a:r>
                        <a:rPr lang="it-IT" sz="1200" dirty="0">
                          <a:latin typeface="Arial"/>
                        </a:rPr>
                        <a:t>ematochimici 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strumentali </a:t>
                      </a:r>
                      <a:r>
                        <a:rPr lang="it-IT" sz="1200" dirty="0">
                          <a:latin typeface="Arial"/>
                        </a:rPr>
                        <a:t>prescritti secondo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PDTA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</a:t>
                      </a:r>
                      <a:r>
                        <a:rPr lang="it-IT" sz="1200" dirty="0">
                          <a:latin typeface="Arial"/>
                        </a:rPr>
                        <a:t>30 minuti</a:t>
                      </a:r>
                      <a:r>
                        <a:rPr lang="it-IT" sz="1200" dirty="0" smtClean="0">
                          <a:latin typeface="Arial"/>
                        </a:rPr>
                        <a:t>)</a:t>
                      </a:r>
                      <a:endParaRPr dirty="0"/>
                    </a:p>
                  </a:txBody>
                  <a:tcPr anchor="ctr">
                    <a:solidFill>
                      <a:srgbClr val="AAD367">
                        <a:alpha val="54118"/>
                      </a:srgbClr>
                    </a:solidFill>
                  </a:tcPr>
                </a:tc>
              </a:tr>
              <a:tr h="2298189">
                <a:tc>
                  <a:txBody>
                    <a:bodyPr/>
                    <a:lstStyle/>
                    <a:p>
                      <a:r>
                        <a:rPr lang="it-IT" dirty="0">
                          <a:latin typeface="+mj-lt"/>
                        </a:rPr>
                        <a:t>Soggetti con  rischio</a:t>
                      </a:r>
                      <a:endParaRPr dirty="0">
                        <a:latin typeface="+mj-lt"/>
                      </a:endParaRPr>
                    </a:p>
                    <a:p>
                      <a:r>
                        <a:rPr lang="it-IT" dirty="0">
                          <a:latin typeface="+mj-lt"/>
                        </a:rPr>
                        <a:t>cardiovascolare</a:t>
                      </a:r>
                      <a:endParaRPr dirty="0">
                        <a:latin typeface="+mj-lt"/>
                      </a:endParaRPr>
                    </a:p>
                    <a:p>
                      <a:r>
                        <a:rPr lang="it-IT" b="1" dirty="0">
                          <a:latin typeface="+mj-lt"/>
                        </a:rPr>
                        <a:t>molto elevato</a:t>
                      </a:r>
                      <a:endParaRPr dirty="0">
                        <a:latin typeface="+mj-lt"/>
                      </a:endParaRPr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Motivazione</a:t>
                      </a:r>
                    </a:p>
                    <a:p>
                      <a:pPr marL="0" indent="0">
                        <a:buSzPct val="45000"/>
                        <a:buFont typeface="Wingdings" pitchFamily="2" charset="2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 smtClean="0">
                          <a:latin typeface="Arial"/>
                        </a:rPr>
                        <a:t>Autocontrollo </a:t>
                      </a:r>
                      <a:r>
                        <a:rPr lang="it-IT" sz="1200" dirty="0" smtClean="0">
                          <a:latin typeface="Arial"/>
                        </a:rPr>
                        <a:t>P.A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Corretti stili di </a:t>
                      </a:r>
                      <a:r>
                        <a:rPr lang="it-IT" sz="1200" dirty="0" smtClean="0">
                          <a:latin typeface="Arial"/>
                        </a:rPr>
                        <a:t>vita</a:t>
                      </a:r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Gestione terapia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farmacologica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Conoscenza segni e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sintomi </a:t>
                      </a:r>
                      <a:r>
                        <a:rPr lang="it-IT" sz="1200" dirty="0">
                          <a:latin typeface="Arial"/>
                        </a:rPr>
                        <a:t>premonitori del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danno </a:t>
                      </a:r>
                      <a:r>
                        <a:rPr lang="it-IT" sz="1200" dirty="0">
                          <a:latin typeface="Arial"/>
                        </a:rPr>
                        <a:t>d'organo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lang="it-IT" sz="8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(</a:t>
                      </a:r>
                      <a:r>
                        <a:rPr lang="it-IT" sz="1200" dirty="0">
                          <a:latin typeface="Arial"/>
                        </a:rPr>
                        <a:t>1 ora e 30 minuti)</a:t>
                      </a:r>
                      <a:endParaRPr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Controlli in</a:t>
                      </a:r>
                      <a:r>
                        <a:rPr lang="it-IT" sz="1300" dirty="0">
                          <a:latin typeface="Arial"/>
                        </a:rPr>
                        <a:t> 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300" b="1" dirty="0" smtClean="0">
                          <a:latin typeface="Arial"/>
                        </a:rPr>
                        <a:t>    TEMPI </a:t>
                      </a:r>
                      <a:r>
                        <a:rPr lang="it-IT" sz="1300" b="1" dirty="0">
                          <a:latin typeface="Arial"/>
                        </a:rPr>
                        <a:t>E MODI </a:t>
                      </a:r>
                      <a:r>
                        <a:rPr lang="it-IT" sz="1300" b="1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300" b="1" dirty="0" smtClean="0">
                          <a:latin typeface="Arial"/>
                        </a:rPr>
                        <a:t>    PERSONALIZZATI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endParaRPr sz="800" dirty="0"/>
                    </a:p>
                    <a:p>
                      <a:pPr marL="171450" indent="-171450">
                        <a:buSzPct val="45000"/>
                        <a:buFont typeface="Wingdings" pitchFamily="2" charset="2"/>
                        <a:buChar char="q"/>
                      </a:pPr>
                      <a:r>
                        <a:rPr lang="it-IT" sz="1200" dirty="0">
                          <a:latin typeface="Arial"/>
                        </a:rPr>
                        <a:t>Programmazione e </a:t>
                      </a:r>
                      <a:endParaRPr lang="it-IT" sz="1200" dirty="0" smtClean="0">
                        <a:latin typeface="Arial"/>
                      </a:endParaRP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registrazione </a:t>
                      </a:r>
                      <a:r>
                        <a:rPr lang="it-IT" sz="1200" dirty="0">
                          <a:latin typeface="Arial"/>
                        </a:rPr>
                        <a:t>esami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ematochimici 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strumentali </a:t>
                      </a:r>
                      <a:r>
                        <a:rPr lang="it-IT" sz="1200" dirty="0">
                          <a:latin typeface="Arial"/>
                        </a:rPr>
                        <a:t>specifici 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consulenze </a:t>
                      </a:r>
                      <a:r>
                        <a:rPr lang="it-IT" sz="1200" dirty="0">
                          <a:latin typeface="Arial"/>
                        </a:rPr>
                        <a:t>specialistiche per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dirty="0" smtClean="0">
                          <a:latin typeface="Arial"/>
                        </a:rPr>
                        <a:t>    eventuale </a:t>
                      </a:r>
                      <a:r>
                        <a:rPr lang="it-IT" sz="1200" dirty="0">
                          <a:latin typeface="Arial"/>
                        </a:rPr>
                        <a:t>precoce valutazione </a:t>
                      </a:r>
                      <a:r>
                        <a:rPr lang="it-IT" sz="1200" dirty="0" smtClean="0">
                          <a:latin typeface="Arial"/>
                        </a:rPr>
                        <a:t> </a:t>
                      </a:r>
                    </a:p>
                    <a:p>
                      <a:pPr>
                        <a:buSzPct val="45000"/>
                        <a:buFont typeface="StarSymbol"/>
                        <a:buNone/>
                      </a:pPr>
                      <a:r>
                        <a:rPr lang="it-IT" sz="1200" smtClean="0">
                          <a:latin typeface="Arial"/>
                        </a:rPr>
                        <a:t>    </a:t>
                      </a:r>
                      <a:r>
                        <a:rPr lang="it-IT" sz="1200" dirty="0" smtClean="0">
                          <a:latin typeface="Arial"/>
                        </a:rPr>
                        <a:t>del </a:t>
                      </a:r>
                      <a:r>
                        <a:rPr lang="it-IT" sz="1200" dirty="0">
                          <a:latin typeface="Arial"/>
                        </a:rPr>
                        <a:t>danno d'organo.  </a:t>
                      </a:r>
                      <a:endParaRPr dirty="0"/>
                    </a:p>
                    <a:p>
                      <a:pPr>
                        <a:buSzPct val="45000"/>
                        <a:buFont typeface="StarSymbol"/>
                        <a:buChar char=""/>
                      </a:pPr>
                      <a:endParaRPr dirty="0"/>
                    </a:p>
                  </a:txBody>
                  <a:tcPr anchor="ctr">
                    <a:solidFill>
                      <a:srgbClr val="AFA575">
                        <a:alpha val="45098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251445"/>
            <a:ext cx="9071640" cy="1409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it-IT" sz="4800" b="1" dirty="0">
                <a:solidFill>
                  <a:srgbClr val="FF3333"/>
                </a:solidFill>
                <a:latin typeface="Candara" pitchFamily="34" charset="0"/>
              </a:rPr>
              <a:t>GLI STRUMENTI </a:t>
            </a:r>
            <a:r>
              <a:rPr lang="it-IT" sz="4800" b="1" dirty="0" smtClean="0">
                <a:solidFill>
                  <a:srgbClr val="FF3333"/>
                </a:solidFill>
                <a:latin typeface="Candara" pitchFamily="34" charset="0"/>
              </a:rPr>
              <a:t>DELL'INFERMIERE</a:t>
            </a:r>
            <a:endParaRPr sz="4800" b="1" dirty="0">
              <a:latin typeface="Candara" pitchFamily="34" charset="0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509809" y="1475581"/>
            <a:ext cx="9071640" cy="590465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200000"/>
              </a:lnSpc>
              <a:buSzPct val="45000"/>
            </a:pPr>
            <a:r>
              <a:rPr lang="it-IT" sz="2400" dirty="0" smtClean="0">
                <a:latin typeface="Candara" pitchFamily="34" charset="0"/>
              </a:rPr>
              <a:t>- BANCA  DATI  ASSISTITI</a:t>
            </a:r>
          </a:p>
          <a:p>
            <a:pPr>
              <a:lnSpc>
                <a:spcPct val="100000"/>
              </a:lnSpc>
              <a:buSzPct val="45000"/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00000"/>
              </a:lnSpc>
              <a:buSzPct val="45000"/>
            </a:pPr>
            <a:r>
              <a:rPr lang="it-IT" sz="2400" dirty="0" smtClean="0">
                <a:latin typeface="Candara" pitchFamily="34" charset="0"/>
              </a:rPr>
              <a:t>- PROGETTO/PROTOCOLLO  (</a:t>
            </a:r>
            <a:r>
              <a:rPr lang="it-IT" sz="2400" dirty="0" smtClean="0">
                <a:latin typeface="Candara" pitchFamily="34" charset="0"/>
              </a:rPr>
              <a:t>PPDTA)  </a:t>
            </a:r>
            <a:r>
              <a:rPr lang="it-IT" sz="2400" dirty="0" smtClean="0">
                <a:latin typeface="Candara" pitchFamily="34" charset="0"/>
              </a:rPr>
              <a:t>DEFINITO  CON  L'INTERO  </a:t>
            </a:r>
          </a:p>
          <a:p>
            <a:pPr>
              <a:lnSpc>
                <a:spcPct val="100000"/>
              </a:lnSpc>
              <a:buSzPct val="45000"/>
            </a:pPr>
            <a:r>
              <a:rPr lang="it-IT" sz="2400" dirty="0" smtClean="0">
                <a:latin typeface="Candara" pitchFamily="34" charset="0"/>
              </a:rPr>
              <a:t>  GRUPPO  DI  LAVORO</a:t>
            </a:r>
          </a:p>
          <a:p>
            <a:pPr>
              <a:lnSpc>
                <a:spcPct val="100000"/>
              </a:lnSpc>
              <a:buSzPct val="45000"/>
            </a:pPr>
            <a:endParaRPr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  <a:buSzPct val="45000"/>
            </a:pPr>
            <a:r>
              <a:rPr lang="it-IT" sz="2400" dirty="0" smtClean="0">
                <a:latin typeface="Candara" pitchFamily="34" charset="0"/>
              </a:rPr>
              <a:t>- INCONTRI  DI  GRUPPO  </a:t>
            </a:r>
            <a:r>
              <a:rPr lang="it-IT" sz="2400" dirty="0">
                <a:latin typeface="Candara" pitchFamily="34" charset="0"/>
              </a:rPr>
              <a:t>E </a:t>
            </a:r>
            <a:r>
              <a:rPr lang="it-IT" sz="2400" dirty="0" smtClean="0">
                <a:latin typeface="Candara" pitchFamily="34" charset="0"/>
              </a:rPr>
              <a:t> INDIVIDUALI</a:t>
            </a:r>
            <a:endParaRPr sz="2400" dirty="0">
              <a:latin typeface="Candara" pitchFamily="34" charset="0"/>
            </a:endParaRPr>
          </a:p>
          <a:p>
            <a:pPr>
              <a:buSzPct val="45000"/>
            </a:pPr>
            <a:endParaRPr lang="it-IT" sz="2000" dirty="0">
              <a:latin typeface="Comic Sans MS"/>
            </a:endParaRPr>
          </a:p>
          <a:p>
            <a:pPr>
              <a:buSzPct val="45000"/>
            </a:pPr>
            <a:r>
              <a:rPr lang="it-IT" sz="2400" dirty="0" smtClean="0">
                <a:latin typeface="Candara" pitchFamily="34" charset="0"/>
              </a:rPr>
              <a:t>- GRIGLIE  PER  RILEVAZIONE  VALORI</a:t>
            </a:r>
            <a:r>
              <a:rPr lang="it-IT" sz="2400" dirty="0">
                <a:latin typeface="Candara" pitchFamily="34" charset="0"/>
              </a:rPr>
              <a:t>, </a:t>
            </a:r>
            <a:r>
              <a:rPr lang="it-IT" sz="2400" dirty="0" smtClean="0">
                <a:latin typeface="Candara" pitchFamily="34" charset="0"/>
              </a:rPr>
              <a:t> SCHEMA  TERAPIA  </a:t>
            </a:r>
            <a:r>
              <a:rPr lang="it-IT" sz="2400" dirty="0">
                <a:latin typeface="Candara" pitchFamily="34" charset="0"/>
              </a:rPr>
              <a:t>E </a:t>
            </a:r>
            <a:endParaRPr lang="it-IT" sz="2400" dirty="0" smtClean="0">
              <a:latin typeface="Candara" pitchFamily="34" charset="0"/>
            </a:endParaRPr>
          </a:p>
          <a:p>
            <a:pPr>
              <a:buSzPct val="45000"/>
            </a:pPr>
            <a:r>
              <a:rPr lang="it-IT" sz="2400" dirty="0">
                <a:latin typeface="Candara" pitchFamily="34" charset="0"/>
              </a:rPr>
              <a:t> </a:t>
            </a:r>
            <a:r>
              <a:rPr lang="it-IT" sz="2400" dirty="0" smtClean="0">
                <a:latin typeface="Candara" pitchFamily="34" charset="0"/>
              </a:rPr>
              <a:t> OPUSCOLI  INFORMATIVI</a:t>
            </a:r>
          </a:p>
          <a:p>
            <a:pPr>
              <a:buSzPct val="45000"/>
            </a:pPr>
            <a:endParaRPr sz="2000" dirty="0">
              <a:latin typeface="Comic Sans MS" pitchFamily="66" charset="0"/>
            </a:endParaRPr>
          </a:p>
          <a:p>
            <a:pPr>
              <a:buSzPct val="45000"/>
            </a:pPr>
            <a:r>
              <a:rPr lang="it-IT" sz="2400" dirty="0" smtClean="0">
                <a:latin typeface="Candara" pitchFamily="34" charset="0"/>
              </a:rPr>
              <a:t>- PORTALE  </a:t>
            </a:r>
            <a:r>
              <a:rPr lang="it-IT" sz="2400" dirty="0">
                <a:latin typeface="Candara" pitchFamily="34" charset="0"/>
              </a:rPr>
              <a:t>WEB, </a:t>
            </a:r>
            <a:r>
              <a:rPr lang="it-IT" sz="2400" dirty="0" smtClean="0">
                <a:latin typeface="Candara" pitchFamily="34" charset="0"/>
              </a:rPr>
              <a:t> CONDIVISO  E  ACCESSIBILE  A  TUTTI  </a:t>
            </a:r>
            <a:r>
              <a:rPr lang="it-IT" sz="2400" dirty="0">
                <a:latin typeface="Candara" pitchFamily="34" charset="0"/>
              </a:rPr>
              <a:t>I </a:t>
            </a:r>
            <a:endParaRPr lang="it-IT" sz="2400" dirty="0" smtClean="0">
              <a:latin typeface="Candara" pitchFamily="34" charset="0"/>
            </a:endParaRPr>
          </a:p>
          <a:p>
            <a:pPr>
              <a:buSzPct val="45000"/>
            </a:pPr>
            <a:r>
              <a:rPr lang="it-IT" sz="2400" dirty="0">
                <a:latin typeface="Candara" pitchFamily="34" charset="0"/>
              </a:rPr>
              <a:t> </a:t>
            </a:r>
            <a:r>
              <a:rPr lang="it-IT" sz="2400" dirty="0" smtClean="0">
                <a:latin typeface="Candara" pitchFamily="34" charset="0"/>
              </a:rPr>
              <a:t> PROFESSIONISTI  COINVOLTI</a:t>
            </a:r>
            <a:r>
              <a:rPr lang="it-IT" sz="2400" dirty="0">
                <a:latin typeface="Candara" pitchFamily="34" charset="0"/>
              </a:rPr>
              <a:t>, </a:t>
            </a:r>
            <a:r>
              <a:rPr lang="it-IT" sz="2400" dirty="0" smtClean="0">
                <a:latin typeface="Candara" pitchFamily="34" charset="0"/>
              </a:rPr>
              <a:t> CHE  PERMETTA  DI  </a:t>
            </a:r>
            <a:r>
              <a:rPr lang="it-IT" sz="2400" dirty="0">
                <a:latin typeface="Candara" pitchFamily="34" charset="0"/>
              </a:rPr>
              <a:t>RENDERE </a:t>
            </a:r>
            <a:r>
              <a:rPr lang="it-IT" sz="2400" dirty="0" smtClean="0">
                <a:latin typeface="Candara" pitchFamily="34" charset="0"/>
              </a:rPr>
              <a:t> </a:t>
            </a:r>
          </a:p>
          <a:p>
            <a:pPr>
              <a:buSzPct val="45000"/>
            </a:pPr>
            <a:r>
              <a:rPr lang="it-IT" sz="2400" dirty="0">
                <a:latin typeface="Candara" pitchFamily="34" charset="0"/>
              </a:rPr>
              <a:t> </a:t>
            </a:r>
            <a:r>
              <a:rPr lang="it-IT" sz="2400" dirty="0" smtClean="0">
                <a:latin typeface="Candara" pitchFamily="34" charset="0"/>
              </a:rPr>
              <a:t> TRACCIABILE  IL  PERCORSO  EFFETTUATO  CON  IL  </a:t>
            </a:r>
            <a:r>
              <a:rPr lang="it-IT" sz="2400" dirty="0">
                <a:latin typeface="Candara" pitchFamily="34" charset="0"/>
              </a:rPr>
              <a:t>SINGOLO </a:t>
            </a:r>
            <a:r>
              <a:rPr lang="it-IT" sz="2400" dirty="0" smtClean="0">
                <a:latin typeface="Candara" pitchFamily="34" charset="0"/>
              </a:rPr>
              <a:t> </a:t>
            </a:r>
          </a:p>
          <a:p>
            <a:pPr>
              <a:buSzPct val="45000"/>
            </a:pPr>
            <a:r>
              <a:rPr lang="it-IT" sz="2400" dirty="0">
                <a:latin typeface="Candara" pitchFamily="34" charset="0"/>
              </a:rPr>
              <a:t> </a:t>
            </a:r>
            <a:r>
              <a:rPr lang="it-IT" sz="2400" dirty="0" smtClean="0">
                <a:latin typeface="Candara" pitchFamily="34" charset="0"/>
              </a:rPr>
              <a:t> ASSISTITO</a:t>
            </a:r>
            <a:endParaRPr sz="2400" dirty="0">
              <a:latin typeface="Candara" pitchFamily="34" charset="0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258922" y="4427909"/>
            <a:ext cx="9071640" cy="2599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dirty="0"/>
          </a:p>
          <a:p>
            <a:pPr algn="ctr"/>
            <a:r>
              <a:rPr lang="it-IT" sz="2800" dirty="0" smtClean="0">
                <a:latin typeface="Candara" pitchFamily="34" charset="0"/>
              </a:rPr>
              <a:t>LAVORARE </a:t>
            </a:r>
            <a:r>
              <a:rPr lang="it-IT" sz="2800" dirty="0">
                <a:latin typeface="Candara" pitchFamily="34" charset="0"/>
              </a:rPr>
              <a:t>INSIEME </a:t>
            </a:r>
            <a:endParaRPr lang="it-IT" sz="2800" dirty="0" smtClean="0">
              <a:latin typeface="Candara" pitchFamily="34" charset="0"/>
            </a:endParaRPr>
          </a:p>
          <a:p>
            <a:pPr algn="ctr"/>
            <a:r>
              <a:rPr lang="it-IT" sz="2800" dirty="0" smtClean="0">
                <a:latin typeface="Candara" pitchFamily="34" charset="0"/>
              </a:rPr>
              <a:t>SIGNIFICA </a:t>
            </a:r>
            <a:r>
              <a:rPr lang="it-IT" sz="2800" dirty="0">
                <a:latin typeface="Candara" pitchFamily="34" charset="0"/>
              </a:rPr>
              <a:t>POTENZIARE </a:t>
            </a:r>
            <a:endParaRPr lang="it-IT" sz="2800" dirty="0" smtClean="0">
              <a:latin typeface="Candara" pitchFamily="34" charset="0"/>
            </a:endParaRPr>
          </a:p>
          <a:p>
            <a:pPr algn="ctr"/>
            <a:r>
              <a:rPr lang="it-IT" sz="2800" dirty="0" smtClean="0">
                <a:latin typeface="Candara" pitchFamily="34" charset="0"/>
              </a:rPr>
              <a:t>L'INTERVENTO </a:t>
            </a:r>
            <a:r>
              <a:rPr lang="it-IT" sz="2800" dirty="0">
                <a:latin typeface="Candara" pitchFamily="34" charset="0"/>
              </a:rPr>
              <a:t>DEL SINGOLO PROFESSIONISTA </a:t>
            </a:r>
            <a:endParaRPr lang="it-IT" sz="2800" dirty="0" smtClean="0">
              <a:latin typeface="Candara" pitchFamily="34" charset="0"/>
            </a:endParaRPr>
          </a:p>
          <a:p>
            <a:pPr algn="ctr"/>
            <a:r>
              <a:rPr lang="it-IT" sz="2800" dirty="0" smtClean="0">
                <a:latin typeface="Candara" pitchFamily="34" charset="0"/>
              </a:rPr>
              <a:t>E </a:t>
            </a:r>
            <a:r>
              <a:rPr lang="it-IT" sz="2800" dirty="0">
                <a:latin typeface="Candara" pitchFamily="34" charset="0"/>
              </a:rPr>
              <a:t>RENDE PIU' RAGGIUNGIBILE </a:t>
            </a:r>
            <a:endParaRPr lang="it-IT" sz="2800" dirty="0" smtClean="0">
              <a:latin typeface="Candara" pitchFamily="34" charset="0"/>
            </a:endParaRPr>
          </a:p>
          <a:p>
            <a:pPr algn="ctr"/>
            <a:r>
              <a:rPr lang="it-IT" sz="2800" dirty="0" smtClean="0">
                <a:latin typeface="Candara" pitchFamily="34" charset="0"/>
              </a:rPr>
              <a:t>L'OBIETTIVO </a:t>
            </a:r>
            <a:r>
              <a:rPr lang="it-IT" sz="2800" dirty="0">
                <a:latin typeface="Candara" pitchFamily="34" charset="0"/>
              </a:rPr>
              <a:t>COMUNE</a:t>
            </a:r>
            <a:endParaRPr sz="2800" dirty="0">
              <a:latin typeface="Candara" pitchFamily="34" charset="0"/>
            </a:endParaRPr>
          </a:p>
          <a:p>
            <a:pPr algn="ctr"/>
            <a:endParaRPr dirty="0"/>
          </a:p>
        </p:txBody>
      </p:sp>
      <p:pic>
        <p:nvPicPr>
          <p:cNvPr id="50" name="Immagine 49"/>
          <p:cNvPicPr/>
          <p:nvPr/>
        </p:nvPicPr>
        <p:blipFill>
          <a:blip r:embed="rId2"/>
          <a:stretch/>
        </p:blipFill>
        <p:spPr>
          <a:xfrm>
            <a:off x="3103102" y="899517"/>
            <a:ext cx="3383280" cy="3423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17302</TotalTime>
  <Words>485</Words>
  <Application>Microsoft Office PowerPoint</Application>
  <PresentationFormat>Personalizzato</PresentationFormat>
  <Paragraphs>184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Acme &amp;co</dc:creator>
  <cp:lastModifiedBy>EF</cp:lastModifiedBy>
  <cp:revision>28</cp:revision>
  <dcterms:created xsi:type="dcterms:W3CDTF">2015-03-24T23:06:19Z</dcterms:created>
  <dcterms:modified xsi:type="dcterms:W3CDTF">2015-04-10T23:14:38Z</dcterms:modified>
  <dc:language>en-US</dc:language>
</cp:coreProperties>
</file>