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5DE86-0BD8-4CFE-BAE1-903E42E1BDEB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2D0DF-1442-4F45-A26E-8F4E373C57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6345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3993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588" y="0"/>
            <a:ext cx="1587" cy="15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501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588" y="0"/>
            <a:ext cx="1587" cy="15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51202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52226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53250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54274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ext Box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82947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57346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56322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ext Box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83971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64514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40962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66562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67586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72706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41986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43010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44034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588" y="0"/>
            <a:ext cx="1587" cy="15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46082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588" y="0"/>
            <a:ext cx="1587" cy="15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4505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588" y="0"/>
            <a:ext cx="1587" cy="15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47106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588" y="0"/>
            <a:ext cx="1587" cy="15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49154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035E3-D196-4801-9F18-3B070D447D4F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21547-90F8-4021-B622-905175DD9D7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2577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035E3-D196-4801-9F18-3B070D447D4F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21547-90F8-4021-B622-905175DD9D7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9677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035E3-D196-4801-9F18-3B070D447D4F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21547-90F8-4021-B622-905175DD9D7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8927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035E3-D196-4801-9F18-3B070D447D4F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21547-90F8-4021-B622-905175DD9D7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9676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035E3-D196-4801-9F18-3B070D447D4F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21547-90F8-4021-B622-905175DD9D7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5594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035E3-D196-4801-9F18-3B070D447D4F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21547-90F8-4021-B622-905175DD9D7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2869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035E3-D196-4801-9F18-3B070D447D4F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21547-90F8-4021-B622-905175DD9D7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7436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035E3-D196-4801-9F18-3B070D447D4F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21547-90F8-4021-B622-905175DD9D7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563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035E3-D196-4801-9F18-3B070D447D4F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21547-90F8-4021-B622-905175DD9D7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7441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035E3-D196-4801-9F18-3B070D447D4F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21547-90F8-4021-B622-905175DD9D7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1751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035E3-D196-4801-9F18-3B070D447D4F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21547-90F8-4021-B622-905175DD9D7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0816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035E3-D196-4801-9F18-3B070D447D4F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B21547-90F8-4021-B622-905175DD9D7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0093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lorenzo%20zanini\Desktop\III%20SESSIONE%20ADDOME%201&#176;modulo%20CARCINOMA%20COLON%20RETTO\EMICOLECTOMIA%20SX%20VLS%20CON%20ANIMAZIONE.wmv" TargetMode="Externa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1395413"/>
            <a:ext cx="9144000" cy="3598862"/>
          </a:xfrm>
          <a:prstGeom prst="rect">
            <a:avLst/>
          </a:prstGeom>
          <a:solidFill>
            <a:srgbClr val="D9D9D9"/>
          </a:solidFill>
          <a:ln w="9360">
            <a:solidFill>
              <a:srgbClr val="4A7EBB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0" y="2239963"/>
            <a:ext cx="9144000" cy="155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marL="109538">
              <a:tabLst>
                <a:tab pos="109538" algn="l"/>
                <a:tab pos="557213" algn="l"/>
                <a:tab pos="1006475" algn="l"/>
                <a:tab pos="1455738" algn="l"/>
                <a:tab pos="1905000" algn="l"/>
                <a:tab pos="2354263" algn="l"/>
                <a:tab pos="2803525" algn="l"/>
                <a:tab pos="3252788" algn="l"/>
                <a:tab pos="3702050" algn="l"/>
                <a:tab pos="4151313" algn="l"/>
                <a:tab pos="4600575" algn="l"/>
                <a:tab pos="5049838" algn="l"/>
                <a:tab pos="5499100" algn="l"/>
                <a:tab pos="5948363" algn="l"/>
                <a:tab pos="6397625" algn="l"/>
                <a:tab pos="6846888" algn="l"/>
                <a:tab pos="7296150" algn="l"/>
                <a:tab pos="7745413" algn="l"/>
                <a:tab pos="8194675" algn="l"/>
                <a:tab pos="8643938" algn="l"/>
                <a:tab pos="9093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109538" algn="l"/>
                <a:tab pos="557213" algn="l"/>
                <a:tab pos="1006475" algn="l"/>
                <a:tab pos="1455738" algn="l"/>
                <a:tab pos="1905000" algn="l"/>
                <a:tab pos="2354263" algn="l"/>
                <a:tab pos="2803525" algn="l"/>
                <a:tab pos="3252788" algn="l"/>
                <a:tab pos="3702050" algn="l"/>
                <a:tab pos="4151313" algn="l"/>
                <a:tab pos="4600575" algn="l"/>
                <a:tab pos="5049838" algn="l"/>
                <a:tab pos="5499100" algn="l"/>
                <a:tab pos="5948363" algn="l"/>
                <a:tab pos="6397625" algn="l"/>
                <a:tab pos="6846888" algn="l"/>
                <a:tab pos="7296150" algn="l"/>
                <a:tab pos="7745413" algn="l"/>
                <a:tab pos="8194675" algn="l"/>
                <a:tab pos="8643938" algn="l"/>
                <a:tab pos="9093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109538" algn="l"/>
                <a:tab pos="557213" algn="l"/>
                <a:tab pos="1006475" algn="l"/>
                <a:tab pos="1455738" algn="l"/>
                <a:tab pos="1905000" algn="l"/>
                <a:tab pos="2354263" algn="l"/>
                <a:tab pos="2803525" algn="l"/>
                <a:tab pos="3252788" algn="l"/>
                <a:tab pos="3702050" algn="l"/>
                <a:tab pos="4151313" algn="l"/>
                <a:tab pos="4600575" algn="l"/>
                <a:tab pos="5049838" algn="l"/>
                <a:tab pos="5499100" algn="l"/>
                <a:tab pos="5948363" algn="l"/>
                <a:tab pos="6397625" algn="l"/>
                <a:tab pos="6846888" algn="l"/>
                <a:tab pos="7296150" algn="l"/>
                <a:tab pos="7745413" algn="l"/>
                <a:tab pos="8194675" algn="l"/>
                <a:tab pos="8643938" algn="l"/>
                <a:tab pos="9093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109538" algn="l"/>
                <a:tab pos="557213" algn="l"/>
                <a:tab pos="1006475" algn="l"/>
                <a:tab pos="1455738" algn="l"/>
                <a:tab pos="1905000" algn="l"/>
                <a:tab pos="2354263" algn="l"/>
                <a:tab pos="2803525" algn="l"/>
                <a:tab pos="3252788" algn="l"/>
                <a:tab pos="3702050" algn="l"/>
                <a:tab pos="4151313" algn="l"/>
                <a:tab pos="4600575" algn="l"/>
                <a:tab pos="5049838" algn="l"/>
                <a:tab pos="5499100" algn="l"/>
                <a:tab pos="5948363" algn="l"/>
                <a:tab pos="6397625" algn="l"/>
                <a:tab pos="6846888" algn="l"/>
                <a:tab pos="7296150" algn="l"/>
                <a:tab pos="7745413" algn="l"/>
                <a:tab pos="8194675" algn="l"/>
                <a:tab pos="8643938" algn="l"/>
                <a:tab pos="9093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109538" algn="l"/>
                <a:tab pos="557213" algn="l"/>
                <a:tab pos="1006475" algn="l"/>
                <a:tab pos="1455738" algn="l"/>
                <a:tab pos="1905000" algn="l"/>
                <a:tab pos="2354263" algn="l"/>
                <a:tab pos="2803525" algn="l"/>
                <a:tab pos="3252788" algn="l"/>
                <a:tab pos="3702050" algn="l"/>
                <a:tab pos="4151313" algn="l"/>
                <a:tab pos="4600575" algn="l"/>
                <a:tab pos="5049838" algn="l"/>
                <a:tab pos="5499100" algn="l"/>
                <a:tab pos="5948363" algn="l"/>
                <a:tab pos="6397625" algn="l"/>
                <a:tab pos="6846888" algn="l"/>
                <a:tab pos="7296150" algn="l"/>
                <a:tab pos="7745413" algn="l"/>
                <a:tab pos="8194675" algn="l"/>
                <a:tab pos="8643938" algn="l"/>
                <a:tab pos="9093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109538" algn="l"/>
                <a:tab pos="557213" algn="l"/>
                <a:tab pos="1006475" algn="l"/>
                <a:tab pos="1455738" algn="l"/>
                <a:tab pos="1905000" algn="l"/>
                <a:tab pos="2354263" algn="l"/>
                <a:tab pos="2803525" algn="l"/>
                <a:tab pos="3252788" algn="l"/>
                <a:tab pos="3702050" algn="l"/>
                <a:tab pos="4151313" algn="l"/>
                <a:tab pos="4600575" algn="l"/>
                <a:tab pos="5049838" algn="l"/>
                <a:tab pos="5499100" algn="l"/>
                <a:tab pos="5948363" algn="l"/>
                <a:tab pos="6397625" algn="l"/>
                <a:tab pos="6846888" algn="l"/>
                <a:tab pos="7296150" algn="l"/>
                <a:tab pos="7745413" algn="l"/>
                <a:tab pos="8194675" algn="l"/>
                <a:tab pos="8643938" algn="l"/>
                <a:tab pos="9093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109538" algn="l"/>
                <a:tab pos="557213" algn="l"/>
                <a:tab pos="1006475" algn="l"/>
                <a:tab pos="1455738" algn="l"/>
                <a:tab pos="1905000" algn="l"/>
                <a:tab pos="2354263" algn="l"/>
                <a:tab pos="2803525" algn="l"/>
                <a:tab pos="3252788" algn="l"/>
                <a:tab pos="3702050" algn="l"/>
                <a:tab pos="4151313" algn="l"/>
                <a:tab pos="4600575" algn="l"/>
                <a:tab pos="5049838" algn="l"/>
                <a:tab pos="5499100" algn="l"/>
                <a:tab pos="5948363" algn="l"/>
                <a:tab pos="6397625" algn="l"/>
                <a:tab pos="6846888" algn="l"/>
                <a:tab pos="7296150" algn="l"/>
                <a:tab pos="7745413" algn="l"/>
                <a:tab pos="8194675" algn="l"/>
                <a:tab pos="8643938" algn="l"/>
                <a:tab pos="9093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109538" algn="l"/>
                <a:tab pos="557213" algn="l"/>
                <a:tab pos="1006475" algn="l"/>
                <a:tab pos="1455738" algn="l"/>
                <a:tab pos="1905000" algn="l"/>
                <a:tab pos="2354263" algn="l"/>
                <a:tab pos="2803525" algn="l"/>
                <a:tab pos="3252788" algn="l"/>
                <a:tab pos="3702050" algn="l"/>
                <a:tab pos="4151313" algn="l"/>
                <a:tab pos="4600575" algn="l"/>
                <a:tab pos="5049838" algn="l"/>
                <a:tab pos="5499100" algn="l"/>
                <a:tab pos="5948363" algn="l"/>
                <a:tab pos="6397625" algn="l"/>
                <a:tab pos="6846888" algn="l"/>
                <a:tab pos="7296150" algn="l"/>
                <a:tab pos="7745413" algn="l"/>
                <a:tab pos="8194675" algn="l"/>
                <a:tab pos="8643938" algn="l"/>
                <a:tab pos="9093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109538" algn="l"/>
                <a:tab pos="557213" algn="l"/>
                <a:tab pos="1006475" algn="l"/>
                <a:tab pos="1455738" algn="l"/>
                <a:tab pos="1905000" algn="l"/>
                <a:tab pos="2354263" algn="l"/>
                <a:tab pos="2803525" algn="l"/>
                <a:tab pos="3252788" algn="l"/>
                <a:tab pos="3702050" algn="l"/>
                <a:tab pos="4151313" algn="l"/>
                <a:tab pos="4600575" algn="l"/>
                <a:tab pos="5049838" algn="l"/>
                <a:tab pos="5499100" algn="l"/>
                <a:tab pos="5948363" algn="l"/>
                <a:tab pos="6397625" algn="l"/>
                <a:tab pos="6846888" algn="l"/>
                <a:tab pos="7296150" algn="l"/>
                <a:tab pos="7745413" algn="l"/>
                <a:tab pos="8194675" algn="l"/>
                <a:tab pos="8643938" algn="l"/>
                <a:tab pos="9093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 algn="ctr">
              <a:lnSpc>
                <a:spcPct val="120000"/>
              </a:lnSpc>
              <a:buClrTx/>
              <a:buFontTx/>
              <a:buNone/>
            </a:pPr>
            <a:r>
              <a:rPr lang="it-IT" sz="8000" b="1">
                <a:latin typeface="Arial Narrow" charset="0"/>
              </a:rPr>
              <a:t>La terapia chirurgica</a:t>
            </a:r>
          </a:p>
        </p:txBody>
      </p:sp>
      <p:sp>
        <p:nvSpPr>
          <p:cNvPr id="6147" name="Line 3"/>
          <p:cNvSpPr>
            <a:spLocks noChangeShapeType="1"/>
          </p:cNvSpPr>
          <p:nvPr/>
        </p:nvSpPr>
        <p:spPr bwMode="auto">
          <a:xfrm>
            <a:off x="0" y="1395413"/>
            <a:ext cx="9144000" cy="1587"/>
          </a:xfrm>
          <a:prstGeom prst="line">
            <a:avLst/>
          </a:prstGeom>
          <a:noFill/>
          <a:ln w="76320">
            <a:solidFill>
              <a:srgbClr val="00CCFF"/>
            </a:solidFill>
            <a:miter lim="800000"/>
            <a:headEnd/>
            <a:tailEnd/>
          </a:ln>
          <a:effectLst>
            <a:outerShdw blurRad="63500" dist="109865" dir="634411" algn="ctr" rotWithShape="0">
              <a:srgbClr val="000000">
                <a:alpha val="38034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>
            <a:off x="0" y="4994275"/>
            <a:ext cx="9144000" cy="1588"/>
          </a:xfrm>
          <a:prstGeom prst="line">
            <a:avLst/>
          </a:prstGeom>
          <a:noFill/>
          <a:ln w="76320">
            <a:solidFill>
              <a:srgbClr val="00CCFF"/>
            </a:solidFill>
            <a:miter lim="800000"/>
            <a:headEnd/>
            <a:tailEnd/>
          </a:ln>
          <a:effectLst>
            <a:outerShdw blurRad="63500" dist="109865" dir="634411" algn="ctr" rotWithShape="0">
              <a:srgbClr val="000000">
                <a:alpha val="38034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1509713" y="5157788"/>
            <a:ext cx="6229350" cy="1065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it-IT" sz="2400">
                <a:effectLst>
                  <a:outerShdw blurRad="38100" dist="38100" dir="2700000" algn="tl">
                    <a:srgbClr val="DDDDDD"/>
                  </a:outerShdw>
                </a:effectLst>
                <a:cs typeface="Times New Roman" charset="0"/>
              </a:rPr>
              <a:t>Dott. Cristiano Saronni</a:t>
            </a:r>
          </a:p>
          <a:p>
            <a:pPr algn="ctr">
              <a:buClrTx/>
              <a:buFontTx/>
              <a:buNone/>
            </a:pPr>
            <a:endParaRPr lang="it-IT">
              <a:effectLst>
                <a:outerShdw blurRad="38100" dist="38100" dir="2700000" algn="tl">
                  <a:srgbClr val="DDDDDD"/>
                </a:outerShdw>
              </a:effectLst>
              <a:cs typeface="Times New Roman" charset="0"/>
            </a:endParaRPr>
          </a:p>
          <a:p>
            <a:pPr algn="ctr">
              <a:buClrTx/>
              <a:buFontTx/>
              <a:buNone/>
            </a:pPr>
            <a:r>
              <a:rPr lang="it-IT" sz="2000">
                <a:effectLst>
                  <a:outerShdw blurRad="38100" dist="38100" dir="2700000" algn="tl">
                    <a:srgbClr val="DDDDDD"/>
                  </a:outerShdw>
                </a:effectLst>
                <a:cs typeface="Times New Roman" charset="0"/>
              </a:rPr>
              <a:t>U.O. di Chirurgia Generale e Vascolare</a:t>
            </a:r>
          </a:p>
          <a:p>
            <a:pPr algn="ctr">
              <a:buClrTx/>
              <a:buFontTx/>
              <a:buNone/>
            </a:pPr>
            <a:r>
              <a:rPr lang="it-IT" sz="2000">
                <a:effectLst>
                  <a:outerShdw blurRad="38100" dist="38100" dir="2700000" algn="tl">
                    <a:srgbClr val="DDDDDD"/>
                  </a:outerShdw>
                </a:effectLst>
                <a:cs typeface="Times New Roman" charset="0"/>
              </a:rPr>
              <a:t>A.O. Mellino Mellini – Chiari</a:t>
            </a:r>
          </a:p>
          <a:p>
            <a:pPr algn="ctr">
              <a:buClrTx/>
              <a:buFontTx/>
              <a:buNone/>
            </a:pPr>
            <a:r>
              <a:rPr lang="it-IT" sz="2000">
                <a:effectLst>
                  <a:outerShdw blurRad="38100" dist="38100" dir="2700000" algn="tl">
                    <a:srgbClr val="DDDDDD"/>
                  </a:outerShdw>
                </a:effectLst>
                <a:cs typeface="Times New Roman" charset="0"/>
              </a:rPr>
              <a:t>Direttore: Dott. Maurizio Giovanetti</a:t>
            </a:r>
          </a:p>
        </p:txBody>
      </p:sp>
    </p:spTree>
    <p:extLst>
      <p:ext uri="{BB962C8B-B14F-4D97-AF65-F5344CB8AC3E}">
        <p14:creationId xmlns:p14="http://schemas.microsoft.com/office/powerpoint/2010/main" val="420842233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" y="80963"/>
            <a:ext cx="7610475" cy="207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75" y="2159000"/>
            <a:ext cx="7667625" cy="461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187852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" y="61913"/>
            <a:ext cx="9128125" cy="195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" y="5808663"/>
            <a:ext cx="9128125" cy="973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" y="2346325"/>
            <a:ext cx="9144000" cy="156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" y="4144963"/>
            <a:ext cx="9144000" cy="134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030953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1"/>
          <p:cNvSpPr txBox="1">
            <a:spLocks noChangeArrowheads="1"/>
          </p:cNvSpPr>
          <p:nvPr/>
        </p:nvSpPr>
        <p:spPr bwMode="auto">
          <a:xfrm>
            <a:off x="1619250" y="2749550"/>
            <a:ext cx="5759450" cy="973138"/>
          </a:xfrm>
          <a:prstGeom prst="rect">
            <a:avLst/>
          </a:prstGeom>
          <a:solidFill>
            <a:srgbClr val="FFFFFF">
              <a:alpha val="50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it-IT" sz="4400" b="1" u="sng">
                <a:solidFill>
                  <a:srgbClr val="00FFFF"/>
                </a:solidFill>
                <a:latin typeface="Arial Narrow" charset="0"/>
              </a:rPr>
              <a:t>FILM</a:t>
            </a:r>
          </a:p>
        </p:txBody>
      </p:sp>
      <p:pic>
        <p:nvPicPr>
          <p:cNvPr id="18436" name="EMICOLECTOMIA SX VLS CON ANIMAZIONE.wmv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  <p:extLst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981075"/>
            <a:ext cx="68580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0" y="-171450"/>
            <a:ext cx="9144000" cy="973138"/>
          </a:xfrm>
          <a:prstGeom prst="rect">
            <a:avLst/>
          </a:prstGeom>
          <a:solidFill>
            <a:srgbClr val="FFFFFF">
              <a:alpha val="50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it-IT" sz="4400" b="1" u="sng">
                <a:solidFill>
                  <a:srgbClr val="00CCFF"/>
                </a:solidFill>
                <a:latin typeface="Arial Narrow" charset="0"/>
              </a:rPr>
              <a:t>Emicolectomia sinistra laparoscopica</a:t>
            </a:r>
          </a:p>
        </p:txBody>
      </p:sp>
    </p:spTree>
    <p:extLst>
      <p:ext uri="{BB962C8B-B14F-4D97-AF65-F5344CB8AC3E}">
        <p14:creationId xmlns:p14="http://schemas.microsoft.com/office/powerpoint/2010/main" val="318753453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84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 nodeType="clickPar">
                      <p:stCondLst>
                        <p:cond delay="0"/>
                      </p:stCondLst>
                      <p:childTnLst>
                        <p:par>
                          <p:cTn id="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" dur="1" fill="hold"/>
                                        <p:tgtEl>
                                          <p:spTgt spid="184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36"/>
                  </p:tgtEl>
                </p:cond>
              </p:nextCondLst>
            </p:seq>
            <p:video>
              <p:cMediaNode>
                <p:cTn id="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8436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36513" y="-26988"/>
            <a:ext cx="9144000" cy="827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3000" b="1" u="sng">
                <a:solidFill>
                  <a:srgbClr val="00CCF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Trattamento chirurgico delle metastasi epatiche</a:t>
            </a:r>
          </a:p>
        </p:txBody>
      </p:sp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0" y="836613"/>
            <a:ext cx="9144000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it-IT" sz="2800">
                <a:effectLst>
                  <a:outerShdw blurRad="38100" dist="38100" dir="2700000" algn="tl">
                    <a:srgbClr val="DDDDDD"/>
                  </a:outerShdw>
                </a:effectLst>
              </a:rPr>
              <a:t>Progressiva estensione delle indicazioni:</a:t>
            </a: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106363" y="1700213"/>
            <a:ext cx="3889375" cy="176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>
              <a:buClrTx/>
              <a:buFontTx/>
              <a:buNone/>
            </a:pPr>
            <a:r>
              <a:rPr lang="en-US" sz="2200" i="1">
                <a:effectLst>
                  <a:outerShdw blurRad="38100" dist="38100" dir="2700000" algn="tl">
                    <a:srgbClr val="DDDDDD"/>
                  </a:outerShdw>
                </a:effectLst>
              </a:rPr>
              <a:t>Lesioni multiple bilobari</a:t>
            </a:r>
          </a:p>
          <a:p>
            <a:pPr>
              <a:buClrTx/>
              <a:buFontTx/>
              <a:buNone/>
            </a:pPr>
            <a:r>
              <a:rPr lang="en-US" sz="2200" i="1">
                <a:effectLst>
                  <a:outerShdw blurRad="38100" dist="38100" dir="2700000" algn="tl">
                    <a:srgbClr val="DDDDDD"/>
                  </a:outerShdw>
                </a:effectLst>
              </a:rPr>
              <a:t>Malattia extraepatica</a:t>
            </a:r>
          </a:p>
          <a:p>
            <a:pPr>
              <a:buClrTx/>
              <a:buFontTx/>
              <a:buNone/>
            </a:pPr>
            <a:r>
              <a:rPr lang="en-US" sz="2200" i="1">
                <a:effectLst>
                  <a:outerShdw blurRad="38100" dist="38100" dir="2700000" algn="tl">
                    <a:srgbClr val="DDDDDD"/>
                  </a:outerShdw>
                </a:effectLst>
              </a:rPr>
              <a:t>Margini di sicurezza minimi (o microscopicamente infiltrati)</a:t>
            </a:r>
          </a:p>
          <a:p>
            <a:pPr>
              <a:buClrTx/>
              <a:buFontTx/>
              <a:buNone/>
            </a:pPr>
            <a:r>
              <a:rPr lang="en-US" sz="2200" i="1">
                <a:effectLst>
                  <a:outerShdw blurRad="38100" dist="38100" dir="2700000" algn="tl">
                    <a:srgbClr val="DDDDDD"/>
                  </a:outerShdw>
                </a:effectLst>
              </a:rPr>
              <a:t>Possibili resezioni reiterate</a:t>
            </a:r>
          </a:p>
        </p:txBody>
      </p:sp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388" y="1412875"/>
            <a:ext cx="4357687" cy="3024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9463" name="AutoShape 7"/>
          <p:cNvSpPr>
            <a:spLocks/>
          </p:cNvSpPr>
          <p:nvPr/>
        </p:nvSpPr>
        <p:spPr bwMode="auto">
          <a:xfrm>
            <a:off x="3851275" y="1700213"/>
            <a:ext cx="287338" cy="1800225"/>
          </a:xfrm>
          <a:prstGeom prst="rightBrace">
            <a:avLst>
              <a:gd name="adj1" fmla="val 52210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9464" name="Line 8"/>
          <p:cNvSpPr>
            <a:spLocks noChangeShapeType="1"/>
          </p:cNvSpPr>
          <p:nvPr/>
        </p:nvSpPr>
        <p:spPr bwMode="auto">
          <a:xfrm>
            <a:off x="4932363" y="4437063"/>
            <a:ext cx="338455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pic>
        <p:nvPicPr>
          <p:cNvPr id="19465" name="Picture 9" descr="DSC0124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3716338"/>
            <a:ext cx="4078287" cy="3059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6" name="Picture 10" descr="DSC0124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4546600"/>
            <a:ext cx="3024188" cy="226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92271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196975"/>
            <a:ext cx="8429625" cy="540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0484" name="Oval 4"/>
          <p:cNvSpPr>
            <a:spLocks noChangeArrowheads="1"/>
          </p:cNvSpPr>
          <p:nvPr/>
        </p:nvSpPr>
        <p:spPr bwMode="auto">
          <a:xfrm>
            <a:off x="5292725" y="2133600"/>
            <a:ext cx="574675" cy="3889375"/>
          </a:xfrm>
          <a:prstGeom prst="ellipse">
            <a:avLst/>
          </a:prstGeom>
          <a:noFill/>
          <a:ln w="127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20485" name="Oval 5"/>
          <p:cNvSpPr>
            <a:spLocks noChangeArrowheads="1"/>
          </p:cNvSpPr>
          <p:nvPr/>
        </p:nvSpPr>
        <p:spPr bwMode="auto">
          <a:xfrm>
            <a:off x="6516688" y="2349500"/>
            <a:ext cx="431800" cy="3673475"/>
          </a:xfrm>
          <a:prstGeom prst="ellipse">
            <a:avLst/>
          </a:prstGeom>
          <a:noFill/>
          <a:ln w="127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36513" y="9525"/>
            <a:ext cx="9144000" cy="827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3000" b="1" u="sng">
                <a:solidFill>
                  <a:srgbClr val="00CCF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Sopravvivenza dopo resezione epatica</a:t>
            </a:r>
          </a:p>
        </p:txBody>
      </p:sp>
    </p:spTree>
    <p:extLst>
      <p:ext uri="{BB962C8B-B14F-4D97-AF65-F5344CB8AC3E}">
        <p14:creationId xmlns:p14="http://schemas.microsoft.com/office/powerpoint/2010/main" val="270502278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25" y="981075"/>
            <a:ext cx="7705725" cy="574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81926" name="Rectangle 6"/>
          <p:cNvSpPr>
            <a:spLocks noChangeArrowheads="1"/>
          </p:cNvSpPr>
          <p:nvPr/>
        </p:nvSpPr>
        <p:spPr bwMode="auto">
          <a:xfrm>
            <a:off x="36513" y="9525"/>
            <a:ext cx="9144000" cy="827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3000" b="1" u="sng">
                <a:solidFill>
                  <a:srgbClr val="00CCF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Sopravvivenza dopo resezione epatica</a:t>
            </a:r>
          </a:p>
        </p:txBody>
      </p:sp>
    </p:spTree>
    <p:extLst>
      <p:ext uri="{BB962C8B-B14F-4D97-AF65-F5344CB8AC3E}">
        <p14:creationId xmlns:p14="http://schemas.microsoft.com/office/powerpoint/2010/main" val="166510681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1"/>
          <p:cNvSpPr txBox="1">
            <a:spLocks noChangeArrowheads="1"/>
          </p:cNvSpPr>
          <p:nvPr/>
        </p:nvSpPr>
        <p:spPr bwMode="auto">
          <a:xfrm>
            <a:off x="6184900" y="2276475"/>
            <a:ext cx="2303463" cy="642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>
              <a:buClrTx/>
              <a:buFontTx/>
              <a:buNone/>
            </a:pPr>
            <a:r>
              <a:rPr lang="it-IT">
                <a:effectLst>
                  <a:outerShdw blurRad="38100" dist="38100" dir="2700000" algn="tl">
                    <a:srgbClr val="DDDDDD"/>
                  </a:outerShdw>
                </a:effectLst>
              </a:rPr>
              <a:t>sopravvivenza</a:t>
            </a:r>
          </a:p>
          <a:p>
            <a:pPr>
              <a:buClrTx/>
              <a:buFontTx/>
              <a:buNone/>
            </a:pPr>
            <a:r>
              <a:rPr lang="it-IT">
                <a:effectLst>
                  <a:outerShdw blurRad="38100" dist="38100" dir="2700000" algn="tl">
                    <a:srgbClr val="DDDDDD"/>
                  </a:outerShdw>
                </a:effectLst>
              </a:rPr>
              <a:t>                               </a:t>
            </a:r>
          </a:p>
        </p:txBody>
      </p:sp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6022975" y="2636838"/>
            <a:ext cx="1187450" cy="91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>
              <a:buClrTx/>
              <a:buFontTx/>
              <a:buNone/>
            </a:pPr>
            <a:r>
              <a:rPr lang="it-IT">
                <a:effectLst>
                  <a:outerShdw blurRad="38100" dist="38100" dir="2700000" algn="tl">
                    <a:srgbClr val="DDDDDD"/>
                  </a:outerShdw>
                </a:effectLst>
              </a:rPr>
              <a:t>mediana</a:t>
            </a:r>
          </a:p>
          <a:p>
            <a:pPr>
              <a:buClrTx/>
              <a:buFontTx/>
              <a:buNone/>
            </a:pPr>
            <a:r>
              <a:rPr lang="it-IT">
                <a:effectLst>
                  <a:outerShdw blurRad="38100" dist="38100" dir="2700000" algn="tl">
                    <a:srgbClr val="DDDDDD"/>
                  </a:outerShdw>
                </a:effectLst>
              </a:rPr>
              <a:t>                               </a:t>
            </a: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4095750" y="3338513"/>
            <a:ext cx="1800225" cy="91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>
              <a:buClrTx/>
              <a:buFontTx/>
              <a:buNone/>
            </a:pPr>
            <a:r>
              <a:rPr lang="it-IT">
                <a:effectLst>
                  <a:outerShdw blurRad="38100" dist="38100" dir="2700000" algn="tl">
                    <a:srgbClr val="DDDDDD"/>
                  </a:outerShdw>
                </a:effectLst>
              </a:rPr>
              <a:t>CHU, 1997</a:t>
            </a:r>
          </a:p>
          <a:p>
            <a:pPr>
              <a:buClrTx/>
              <a:buFontTx/>
              <a:buNone/>
            </a:pPr>
            <a:r>
              <a:rPr lang="it-IT">
                <a:effectLst>
                  <a:outerShdw blurRad="38100" dist="38100" dir="2700000" algn="tl">
                    <a:srgbClr val="DDDDDD"/>
                  </a:outerShdw>
                </a:effectLst>
              </a:rPr>
              <a:t>                               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4095750" y="3806825"/>
            <a:ext cx="1655763" cy="91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>
              <a:buClrTx/>
              <a:buFontTx/>
              <a:buNone/>
            </a:pPr>
            <a:r>
              <a:rPr lang="it-IT">
                <a:effectLst>
                  <a:outerShdw blurRad="38100" dist="38100" dir="2700000" algn="tl">
                    <a:srgbClr val="DDDDDD"/>
                  </a:outerShdw>
                </a:effectLst>
              </a:rPr>
              <a:t>FONG, 1999</a:t>
            </a:r>
          </a:p>
          <a:p>
            <a:pPr>
              <a:buClrTx/>
              <a:buFontTx/>
              <a:buNone/>
            </a:pPr>
            <a:r>
              <a:rPr lang="it-IT">
                <a:effectLst>
                  <a:outerShdw blurRad="38100" dist="38100" dir="2700000" algn="tl">
                    <a:srgbClr val="DDDDDD"/>
                  </a:outerShdw>
                </a:effectLst>
              </a:rPr>
              <a:t>                               </a:t>
            </a: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7229475" y="2641600"/>
            <a:ext cx="1187450" cy="91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>
              <a:buClrTx/>
              <a:buFontTx/>
              <a:buNone/>
            </a:pPr>
            <a:r>
              <a:rPr lang="it-IT">
                <a:effectLst>
                  <a:outerShdw blurRad="38100" dist="38100" dir="2700000" algn="tl">
                    <a:srgbClr val="DDDDDD"/>
                  </a:outerShdw>
                </a:effectLst>
              </a:rPr>
              <a:t>5 aa</a:t>
            </a:r>
          </a:p>
          <a:p>
            <a:pPr>
              <a:buClrTx/>
              <a:buFontTx/>
              <a:buNone/>
            </a:pPr>
            <a:r>
              <a:rPr lang="it-IT">
                <a:effectLst>
                  <a:outerShdw blurRad="38100" dist="38100" dir="2700000" algn="tl">
                    <a:srgbClr val="DDDDDD"/>
                  </a:outerShdw>
                </a:effectLst>
              </a:rPr>
              <a:t>                               </a:t>
            </a: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4095750" y="4378325"/>
            <a:ext cx="1800225" cy="91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>
              <a:buClrTx/>
              <a:buFontTx/>
              <a:buNone/>
            </a:pPr>
            <a:r>
              <a:rPr lang="it-IT">
                <a:effectLst>
                  <a:outerShdw blurRad="38100" dist="38100" dir="2700000" algn="tl">
                    <a:srgbClr val="DDDDDD"/>
                  </a:outerShdw>
                </a:effectLst>
              </a:rPr>
              <a:t>ADAM, 1997</a:t>
            </a:r>
          </a:p>
          <a:p>
            <a:pPr>
              <a:buClrTx/>
              <a:buFontTx/>
              <a:buNone/>
            </a:pPr>
            <a:r>
              <a:rPr lang="it-IT">
                <a:effectLst>
                  <a:outerShdw blurRad="38100" dist="38100" dir="2700000" algn="tl">
                    <a:srgbClr val="DDDDDD"/>
                  </a:outerShdw>
                </a:effectLst>
              </a:rPr>
              <a:t>                               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4095750" y="4846638"/>
            <a:ext cx="2089150" cy="91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>
              <a:buClrTx/>
              <a:buFontTx/>
              <a:buNone/>
            </a:pPr>
            <a:r>
              <a:rPr lang="it-IT">
                <a:effectLst>
                  <a:outerShdw blurRad="38100" dist="38100" dir="2700000" algn="tl">
                    <a:srgbClr val="DDDDDD"/>
                  </a:outerShdw>
                </a:effectLst>
              </a:rPr>
              <a:t>AHMAD, 2007</a:t>
            </a:r>
          </a:p>
          <a:p>
            <a:pPr>
              <a:buClrTx/>
              <a:buFontTx/>
              <a:buNone/>
            </a:pPr>
            <a:r>
              <a:rPr lang="it-IT">
                <a:effectLst>
                  <a:outerShdw blurRad="38100" dist="38100" dir="2700000" algn="tl">
                    <a:srgbClr val="DDDDDD"/>
                  </a:outerShdw>
                </a:effectLst>
              </a:rPr>
              <a:t>                               </a:t>
            </a:r>
          </a:p>
        </p:txBody>
      </p:sp>
      <p:sp>
        <p:nvSpPr>
          <p:cNvPr id="23560" name="Text Box 8"/>
          <p:cNvSpPr txBox="1">
            <a:spLocks noChangeArrowheads="1"/>
          </p:cNvSpPr>
          <p:nvPr/>
        </p:nvSpPr>
        <p:spPr bwMode="auto">
          <a:xfrm>
            <a:off x="6116638" y="2852738"/>
            <a:ext cx="1187450" cy="91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>
              <a:buClrTx/>
              <a:buFontTx/>
              <a:buNone/>
            </a:pPr>
            <a:r>
              <a:rPr lang="it-IT" i="1">
                <a:effectLst>
                  <a:outerShdw blurRad="38100" dist="38100" dir="2700000" algn="tl">
                    <a:srgbClr val="DDDDDD"/>
                  </a:outerShdw>
                </a:effectLst>
              </a:rPr>
              <a:t>(mesi)</a:t>
            </a:r>
          </a:p>
          <a:p>
            <a:pPr>
              <a:buClrTx/>
              <a:buFontTx/>
              <a:buNone/>
            </a:pPr>
            <a:r>
              <a:rPr lang="it-IT" i="1">
                <a:effectLst>
                  <a:outerShdw blurRad="38100" dist="38100" dir="2700000" algn="tl">
                    <a:srgbClr val="DDDDDD"/>
                  </a:outerShdw>
                </a:effectLst>
              </a:rPr>
              <a:t>                               </a:t>
            </a:r>
          </a:p>
        </p:txBody>
      </p:sp>
      <p:sp>
        <p:nvSpPr>
          <p:cNvPr id="23561" name="Text Box 9"/>
          <p:cNvSpPr txBox="1">
            <a:spLocks noChangeArrowheads="1"/>
          </p:cNvSpPr>
          <p:nvPr/>
        </p:nvSpPr>
        <p:spPr bwMode="auto">
          <a:xfrm>
            <a:off x="7234238" y="2852738"/>
            <a:ext cx="1187450" cy="91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>
              <a:buClrTx/>
              <a:buFontTx/>
              <a:buNone/>
            </a:pPr>
            <a:r>
              <a:rPr lang="it-IT" i="1">
                <a:effectLst>
                  <a:outerShdw blurRad="38100" dist="38100" dir="2700000" algn="tl">
                    <a:srgbClr val="DDDDDD"/>
                  </a:outerShdw>
                </a:effectLst>
              </a:rPr>
              <a:t>(%)</a:t>
            </a:r>
          </a:p>
          <a:p>
            <a:pPr>
              <a:buClrTx/>
              <a:buFontTx/>
              <a:buNone/>
            </a:pPr>
            <a:r>
              <a:rPr lang="it-IT" i="1">
                <a:effectLst>
                  <a:outerShdw blurRad="38100" dist="38100" dir="2700000" algn="tl">
                    <a:srgbClr val="DDDDDD"/>
                  </a:outerShdw>
                </a:effectLst>
              </a:rPr>
              <a:t>                               </a:t>
            </a:r>
          </a:p>
        </p:txBody>
      </p:sp>
      <p:sp>
        <p:nvSpPr>
          <p:cNvPr id="23562" name="Text Box 10"/>
          <p:cNvSpPr txBox="1">
            <a:spLocks noChangeArrowheads="1"/>
          </p:cNvSpPr>
          <p:nvPr/>
        </p:nvSpPr>
        <p:spPr bwMode="auto">
          <a:xfrm>
            <a:off x="6262688" y="3333750"/>
            <a:ext cx="574675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>
              <a:buClrTx/>
              <a:buFontTx/>
              <a:buNone/>
            </a:pPr>
            <a:r>
              <a:rPr lang="it-IT" b="1">
                <a:effectLst>
                  <a:outerShdw blurRad="38100" dist="38100" dir="2700000" algn="tl">
                    <a:srgbClr val="DDDDDD"/>
                  </a:outerShdw>
                </a:effectLst>
              </a:rPr>
              <a:t>23</a:t>
            </a:r>
          </a:p>
          <a:p>
            <a:pPr>
              <a:buClrTx/>
              <a:buFontTx/>
              <a:buNone/>
            </a:pPr>
            <a:r>
              <a:rPr lang="it-IT" b="1">
                <a:effectLst>
                  <a:outerShdw blurRad="38100" dist="38100" dir="2700000" algn="tl">
                    <a:srgbClr val="DDDDDD"/>
                  </a:outerShdw>
                </a:effectLst>
              </a:rPr>
              <a:t>                               </a:t>
            </a:r>
          </a:p>
        </p:txBody>
      </p:sp>
      <p:sp>
        <p:nvSpPr>
          <p:cNvPr id="23563" name="Text Box 11"/>
          <p:cNvSpPr txBox="1">
            <a:spLocks noChangeArrowheads="1"/>
          </p:cNvSpPr>
          <p:nvPr/>
        </p:nvSpPr>
        <p:spPr bwMode="auto">
          <a:xfrm>
            <a:off x="6254750" y="3794125"/>
            <a:ext cx="576263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>
              <a:buClrTx/>
              <a:buFontTx/>
              <a:buNone/>
            </a:pPr>
            <a:r>
              <a:rPr lang="it-IT" b="1">
                <a:effectLst>
                  <a:outerShdw blurRad="38100" dist="38100" dir="2700000" algn="tl">
                    <a:srgbClr val="DDDDDD"/>
                  </a:outerShdw>
                </a:effectLst>
              </a:rPr>
              <a:t>37</a:t>
            </a:r>
          </a:p>
          <a:p>
            <a:pPr>
              <a:buClrTx/>
              <a:buFontTx/>
              <a:buNone/>
            </a:pPr>
            <a:r>
              <a:rPr lang="it-IT" b="1">
                <a:effectLst>
                  <a:outerShdw blurRad="38100" dist="38100" dir="2700000" algn="tl">
                    <a:srgbClr val="DDDDDD"/>
                  </a:outerShdw>
                </a:effectLst>
              </a:rPr>
              <a:t>                               </a:t>
            </a:r>
          </a:p>
        </p:txBody>
      </p:sp>
      <p:sp>
        <p:nvSpPr>
          <p:cNvPr id="23564" name="Text Box 12"/>
          <p:cNvSpPr txBox="1">
            <a:spLocks noChangeArrowheads="1"/>
          </p:cNvSpPr>
          <p:nvPr/>
        </p:nvSpPr>
        <p:spPr bwMode="auto">
          <a:xfrm>
            <a:off x="6261100" y="4371975"/>
            <a:ext cx="576263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>
              <a:buClrTx/>
              <a:buFontTx/>
              <a:buNone/>
            </a:pPr>
            <a:r>
              <a:rPr lang="it-IT" b="1">
                <a:effectLst>
                  <a:outerShdw blurRad="38100" dist="38100" dir="2700000" algn="tl">
                    <a:srgbClr val="DDDDDD"/>
                  </a:outerShdw>
                </a:effectLst>
              </a:rPr>
              <a:t>46</a:t>
            </a:r>
          </a:p>
          <a:p>
            <a:pPr>
              <a:buClrTx/>
              <a:buFontTx/>
              <a:buNone/>
            </a:pPr>
            <a:r>
              <a:rPr lang="it-IT" b="1">
                <a:effectLst>
                  <a:outerShdw blurRad="38100" dist="38100" dir="2700000" algn="tl">
                    <a:srgbClr val="DDDDDD"/>
                  </a:outerShdw>
                </a:effectLst>
              </a:rPr>
              <a:t>                               </a:t>
            </a:r>
          </a:p>
        </p:txBody>
      </p:sp>
      <p:sp>
        <p:nvSpPr>
          <p:cNvPr id="23565" name="Text Box 13"/>
          <p:cNvSpPr txBox="1">
            <a:spLocks noChangeArrowheads="1"/>
          </p:cNvSpPr>
          <p:nvPr/>
        </p:nvSpPr>
        <p:spPr bwMode="auto">
          <a:xfrm>
            <a:off x="6253163" y="4845050"/>
            <a:ext cx="576262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>
              <a:buClrTx/>
              <a:buFontTx/>
              <a:buNone/>
            </a:pPr>
            <a:r>
              <a:rPr lang="it-IT" b="1">
                <a:effectLst>
                  <a:outerShdw blurRad="38100" dist="38100" dir="2700000" algn="tl">
                    <a:srgbClr val="DDDDDD"/>
                  </a:outerShdw>
                </a:effectLst>
              </a:rPr>
              <a:t>48</a:t>
            </a:r>
          </a:p>
          <a:p>
            <a:pPr>
              <a:buClrTx/>
              <a:buFontTx/>
              <a:buNone/>
            </a:pPr>
            <a:r>
              <a:rPr lang="it-IT" b="1">
                <a:effectLst>
                  <a:outerShdw blurRad="38100" dist="38100" dir="2700000" algn="tl">
                    <a:srgbClr val="DDDDDD"/>
                  </a:outerShdw>
                </a:effectLst>
              </a:rPr>
              <a:t>                               </a:t>
            </a:r>
          </a:p>
        </p:txBody>
      </p:sp>
      <p:sp>
        <p:nvSpPr>
          <p:cNvPr id="23566" name="Text Box 14"/>
          <p:cNvSpPr txBox="1">
            <a:spLocks noChangeArrowheads="1"/>
          </p:cNvSpPr>
          <p:nvPr/>
        </p:nvSpPr>
        <p:spPr bwMode="auto">
          <a:xfrm>
            <a:off x="7281863" y="3327400"/>
            <a:ext cx="576262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>
              <a:buClrTx/>
              <a:buFontTx/>
              <a:buNone/>
            </a:pPr>
            <a:r>
              <a:rPr lang="it-IT" b="1">
                <a:effectLst>
                  <a:outerShdw blurRad="38100" dist="38100" dir="2700000" algn="tl">
                    <a:srgbClr val="DDDDDD"/>
                  </a:outerShdw>
                </a:effectLst>
              </a:rPr>
              <a:t>16</a:t>
            </a:r>
          </a:p>
          <a:p>
            <a:pPr>
              <a:buClrTx/>
              <a:buFontTx/>
              <a:buNone/>
            </a:pPr>
            <a:r>
              <a:rPr lang="it-IT" b="1">
                <a:effectLst>
                  <a:outerShdw blurRad="38100" dist="38100" dir="2700000" algn="tl">
                    <a:srgbClr val="DDDDDD"/>
                  </a:outerShdw>
                </a:effectLst>
              </a:rPr>
              <a:t>                               </a:t>
            </a:r>
          </a:p>
        </p:txBody>
      </p:sp>
      <p:sp>
        <p:nvSpPr>
          <p:cNvPr id="23567" name="Text Box 15"/>
          <p:cNvSpPr txBox="1">
            <a:spLocks noChangeArrowheads="1"/>
          </p:cNvSpPr>
          <p:nvPr/>
        </p:nvSpPr>
        <p:spPr bwMode="auto">
          <a:xfrm>
            <a:off x="7275513" y="3787775"/>
            <a:ext cx="576262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>
              <a:buClrTx/>
              <a:buFontTx/>
              <a:buNone/>
            </a:pPr>
            <a:r>
              <a:rPr lang="it-IT" b="1">
                <a:effectLst>
                  <a:outerShdw blurRad="38100" dist="38100" dir="2700000" algn="tl">
                    <a:srgbClr val="DDDDDD"/>
                  </a:outerShdw>
                </a:effectLst>
              </a:rPr>
              <a:t>34</a:t>
            </a:r>
          </a:p>
          <a:p>
            <a:pPr>
              <a:buClrTx/>
              <a:buFontTx/>
              <a:buNone/>
            </a:pPr>
            <a:r>
              <a:rPr lang="it-IT" b="1">
                <a:effectLst>
                  <a:outerShdw blurRad="38100" dist="38100" dir="2700000" algn="tl">
                    <a:srgbClr val="DDDDDD"/>
                  </a:outerShdw>
                </a:effectLst>
              </a:rPr>
              <a:t>                               </a:t>
            </a:r>
          </a:p>
        </p:txBody>
      </p:sp>
      <p:sp>
        <p:nvSpPr>
          <p:cNvPr id="23568" name="Text Box 16"/>
          <p:cNvSpPr txBox="1">
            <a:spLocks noChangeArrowheads="1"/>
          </p:cNvSpPr>
          <p:nvPr/>
        </p:nvSpPr>
        <p:spPr bwMode="auto">
          <a:xfrm>
            <a:off x="7281863" y="4365625"/>
            <a:ext cx="574675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>
              <a:buClrTx/>
              <a:buFontTx/>
              <a:buNone/>
            </a:pPr>
            <a:r>
              <a:rPr lang="it-IT" b="1">
                <a:effectLst>
                  <a:outerShdw blurRad="38100" dist="38100" dir="2700000" algn="tl">
                    <a:srgbClr val="DDDDDD"/>
                  </a:outerShdw>
                </a:effectLst>
              </a:rPr>
              <a:t>41</a:t>
            </a:r>
          </a:p>
          <a:p>
            <a:pPr>
              <a:buClrTx/>
              <a:buFontTx/>
              <a:buNone/>
            </a:pPr>
            <a:r>
              <a:rPr lang="it-IT" b="1">
                <a:effectLst>
                  <a:outerShdw blurRad="38100" dist="38100" dir="2700000" algn="tl">
                    <a:srgbClr val="DDDDDD"/>
                  </a:outerShdw>
                </a:effectLst>
              </a:rPr>
              <a:t>                               </a:t>
            </a:r>
          </a:p>
        </p:txBody>
      </p:sp>
      <p:sp>
        <p:nvSpPr>
          <p:cNvPr id="23569" name="Text Box 17"/>
          <p:cNvSpPr txBox="1">
            <a:spLocks noChangeArrowheads="1"/>
          </p:cNvSpPr>
          <p:nvPr/>
        </p:nvSpPr>
        <p:spPr bwMode="auto">
          <a:xfrm>
            <a:off x="7308850" y="4868863"/>
            <a:ext cx="5762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>
              <a:buClrTx/>
              <a:buFontTx/>
              <a:buNone/>
            </a:pPr>
            <a:r>
              <a:rPr lang="it-IT" b="1">
                <a:effectLst>
                  <a:outerShdw blurRad="38100" dist="38100" dir="2700000" algn="tl">
                    <a:srgbClr val="DDDDDD"/>
                  </a:outerShdw>
                </a:effectLst>
              </a:rPr>
              <a:t>44</a:t>
            </a:r>
          </a:p>
          <a:p>
            <a:pPr>
              <a:buClrTx/>
              <a:buFontTx/>
              <a:buNone/>
            </a:pPr>
            <a:r>
              <a:rPr lang="it-IT" b="1">
                <a:effectLst>
                  <a:outerShdw blurRad="38100" dist="38100" dir="2700000" algn="tl">
                    <a:srgbClr val="DDDDDD"/>
                  </a:outerShdw>
                </a:effectLst>
              </a:rPr>
              <a:t>                               </a:t>
            </a:r>
          </a:p>
        </p:txBody>
      </p:sp>
      <p:sp>
        <p:nvSpPr>
          <p:cNvPr id="23570" name="Text Box 18"/>
          <p:cNvSpPr txBox="1">
            <a:spLocks noChangeArrowheads="1"/>
          </p:cNvSpPr>
          <p:nvPr/>
        </p:nvSpPr>
        <p:spPr bwMode="auto">
          <a:xfrm>
            <a:off x="7594600" y="3465513"/>
            <a:ext cx="1671638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it-IT" sz="1600" i="1">
                <a:effectLst>
                  <a:outerShdw blurRad="38100" dist="38100" dir="2700000" algn="tl">
                    <a:srgbClr val="DDDDDD"/>
                  </a:outerShdw>
                </a:effectLst>
              </a:rPr>
              <a:t>chemioterapia</a:t>
            </a:r>
          </a:p>
          <a:p>
            <a:pPr algn="ctr">
              <a:buClrTx/>
              <a:buFontTx/>
              <a:buNone/>
            </a:pPr>
            <a:r>
              <a:rPr lang="it-IT" sz="1600" i="1">
                <a:effectLst>
                  <a:outerShdw blurRad="38100" dist="38100" dir="2700000" algn="tl">
                    <a:srgbClr val="DDDDDD"/>
                  </a:outerShdw>
                </a:effectLst>
              </a:rPr>
              <a:t>non sistematica</a:t>
            </a:r>
          </a:p>
          <a:p>
            <a:pPr algn="ctr">
              <a:buClrTx/>
              <a:buFontTx/>
              <a:buNone/>
            </a:pPr>
            <a:r>
              <a:rPr lang="it-IT" sz="1600" i="1">
                <a:effectLst>
                  <a:outerShdw blurRad="38100" dist="38100" dir="2700000" algn="tl">
                    <a:srgbClr val="DDDDDD"/>
                  </a:outerShdw>
                </a:effectLst>
              </a:rPr>
              <a:t>                               </a:t>
            </a:r>
          </a:p>
        </p:txBody>
      </p:sp>
      <p:sp>
        <p:nvSpPr>
          <p:cNvPr id="23573" name="Text Box 21"/>
          <p:cNvSpPr txBox="1">
            <a:spLocks noChangeArrowheads="1"/>
          </p:cNvSpPr>
          <p:nvPr/>
        </p:nvSpPr>
        <p:spPr bwMode="auto">
          <a:xfrm>
            <a:off x="2484438" y="6081713"/>
            <a:ext cx="6480175" cy="442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>
              <a:spcBef>
                <a:spcPts val="1438"/>
              </a:spcBef>
              <a:buClrTx/>
              <a:buFontTx/>
              <a:buNone/>
            </a:pPr>
            <a:r>
              <a:rPr lang="it-IT" sz="2300" i="1">
                <a:effectLst>
                  <a:outerShdw blurRad="38100" dist="38100" dir="2700000" algn="tl">
                    <a:srgbClr val="DDDDDD"/>
                  </a:outerShdw>
                </a:effectLst>
              </a:rPr>
              <a:t>Sino al 30% di riresezioni epatiche per metastasi</a:t>
            </a:r>
          </a:p>
        </p:txBody>
      </p:sp>
      <p:sp>
        <p:nvSpPr>
          <p:cNvPr id="23574" name="Text Box 22"/>
          <p:cNvSpPr txBox="1">
            <a:spLocks noChangeArrowheads="1"/>
          </p:cNvSpPr>
          <p:nvPr/>
        </p:nvSpPr>
        <p:spPr bwMode="auto">
          <a:xfrm>
            <a:off x="8027988" y="6453188"/>
            <a:ext cx="9366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>
              <a:spcBef>
                <a:spcPts val="1000"/>
              </a:spcBef>
              <a:buClrTx/>
              <a:buFontTx/>
              <a:buNone/>
            </a:pPr>
            <a:r>
              <a:rPr lang="it-IT" sz="1000" b="1" i="1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Adam, 1997</a:t>
            </a:r>
          </a:p>
        </p:txBody>
      </p:sp>
      <p:sp>
        <p:nvSpPr>
          <p:cNvPr id="23576" name="Text Box 24"/>
          <p:cNvSpPr txBox="1">
            <a:spLocks noChangeArrowheads="1"/>
          </p:cNvSpPr>
          <p:nvPr/>
        </p:nvSpPr>
        <p:spPr bwMode="auto">
          <a:xfrm>
            <a:off x="7596188" y="4541838"/>
            <a:ext cx="1671637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it-IT" sz="1600" i="1">
                <a:effectLst>
                  <a:outerShdw blurRad="38100" dist="38100" dir="2700000" algn="tl">
                    <a:srgbClr val="DDDDDD"/>
                  </a:outerShdw>
                </a:effectLst>
              </a:rPr>
              <a:t>chemioterapia</a:t>
            </a:r>
          </a:p>
          <a:p>
            <a:pPr algn="ctr">
              <a:buClrTx/>
              <a:buFontTx/>
              <a:buNone/>
            </a:pPr>
            <a:r>
              <a:rPr lang="it-IT" sz="1600" i="1">
                <a:effectLst>
                  <a:outerShdw blurRad="38100" dist="38100" dir="2700000" algn="tl">
                    <a:srgbClr val="DDDDDD"/>
                  </a:outerShdw>
                </a:effectLst>
              </a:rPr>
              <a:t>sempre</a:t>
            </a:r>
          </a:p>
          <a:p>
            <a:pPr algn="ctr">
              <a:buClrTx/>
              <a:buFontTx/>
              <a:buNone/>
            </a:pPr>
            <a:r>
              <a:rPr lang="it-IT" sz="1600" i="1">
                <a:effectLst>
                  <a:outerShdw blurRad="38100" dist="38100" dir="2700000" algn="tl">
                    <a:srgbClr val="DDDDDD"/>
                  </a:outerShdw>
                </a:effectLst>
              </a:rPr>
              <a:t>                               </a:t>
            </a:r>
          </a:p>
        </p:txBody>
      </p:sp>
      <p:sp>
        <p:nvSpPr>
          <p:cNvPr id="23577" name="AutoShape 25"/>
          <p:cNvSpPr>
            <a:spLocks/>
          </p:cNvSpPr>
          <p:nvPr/>
        </p:nvSpPr>
        <p:spPr bwMode="auto">
          <a:xfrm>
            <a:off x="7540625" y="3376613"/>
            <a:ext cx="288925" cy="379412"/>
          </a:xfrm>
          <a:prstGeom prst="rightBrace">
            <a:avLst>
              <a:gd name="adj1" fmla="val 8286"/>
              <a:gd name="adj2" fmla="val 50000"/>
            </a:avLst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78" name="AutoShape 26"/>
          <p:cNvSpPr>
            <a:spLocks/>
          </p:cNvSpPr>
          <p:nvPr/>
        </p:nvSpPr>
        <p:spPr bwMode="auto">
          <a:xfrm>
            <a:off x="7540625" y="4429125"/>
            <a:ext cx="288925" cy="379413"/>
          </a:xfrm>
          <a:prstGeom prst="rightBrace">
            <a:avLst>
              <a:gd name="adj1" fmla="val 8286"/>
              <a:gd name="adj2" fmla="val 50000"/>
            </a:avLst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pic>
        <p:nvPicPr>
          <p:cNvPr id="23579" name="Picture 2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875"/>
            <a:ext cx="4090988" cy="431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3580" name="Text Box 28"/>
          <p:cNvSpPr txBox="1">
            <a:spLocks noChangeArrowheads="1"/>
          </p:cNvSpPr>
          <p:nvPr/>
        </p:nvSpPr>
        <p:spPr bwMode="auto">
          <a:xfrm>
            <a:off x="3059113" y="4868863"/>
            <a:ext cx="1335087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>
              <a:spcBef>
                <a:spcPts val="1000"/>
              </a:spcBef>
              <a:buClrTx/>
              <a:buFontTx/>
              <a:buNone/>
            </a:pPr>
            <a:r>
              <a:rPr lang="it-IT" sz="1000" b="1" i="1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Ahmad, 2007</a:t>
            </a:r>
          </a:p>
        </p:txBody>
      </p:sp>
      <p:sp>
        <p:nvSpPr>
          <p:cNvPr id="23584" name="Rectangle 32"/>
          <p:cNvSpPr>
            <a:spLocks noChangeArrowheads="1"/>
          </p:cNvSpPr>
          <p:nvPr/>
        </p:nvSpPr>
        <p:spPr bwMode="auto">
          <a:xfrm>
            <a:off x="36513" y="9525"/>
            <a:ext cx="9144000" cy="827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3000" b="1" u="sng">
                <a:solidFill>
                  <a:srgbClr val="00CCF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Sopravvivenza dopo resezione ripetuta</a:t>
            </a:r>
          </a:p>
        </p:txBody>
      </p:sp>
    </p:spTree>
    <p:extLst>
      <p:ext uri="{BB962C8B-B14F-4D97-AF65-F5344CB8AC3E}">
        <p14:creationId xmlns:p14="http://schemas.microsoft.com/office/powerpoint/2010/main" val="22417306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3887788" y="6237288"/>
            <a:ext cx="525621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 algn="r">
              <a:spcBef>
                <a:spcPts val="1125"/>
              </a:spcBef>
              <a:buClrTx/>
              <a:buFontTx/>
              <a:buNone/>
            </a:pPr>
            <a:r>
              <a:rPr lang="it-IT">
                <a:effectLst>
                  <a:outerShdw blurRad="38100" dist="38100" dir="2700000" algn="tl">
                    <a:srgbClr val="DDDDDD"/>
                  </a:outerShdw>
                </a:effectLst>
              </a:rPr>
              <a:t>Progressione in corso di chemioterapia: </a:t>
            </a:r>
            <a:r>
              <a:rPr lang="it-IT" b="1">
                <a:effectLst>
                  <a:outerShdw blurRad="38100" dist="38100" dir="2700000" algn="tl">
                    <a:srgbClr val="DDDDDD"/>
                  </a:outerShdw>
                </a:effectLst>
              </a:rPr>
              <a:t>8 - 10%</a:t>
            </a: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6551613" y="6583363"/>
            <a:ext cx="2592387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>
              <a:spcBef>
                <a:spcPts val="1000"/>
              </a:spcBef>
              <a:buClrTx/>
              <a:buFontTx/>
              <a:buNone/>
            </a:pPr>
            <a:r>
              <a:rPr lang="it-IT" sz="1200" b="1" i="1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Nikfarjam, 2009, Capussotti, 2010</a:t>
            </a:r>
          </a:p>
        </p:txBody>
      </p:sp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663" y="1844675"/>
            <a:ext cx="5400675" cy="322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7335838" y="5805488"/>
            <a:ext cx="1808162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>
              <a:spcBef>
                <a:spcPts val="1000"/>
              </a:spcBef>
              <a:buClrTx/>
              <a:buFontTx/>
              <a:buNone/>
            </a:pPr>
            <a:r>
              <a:rPr lang="it-IT" sz="1200" b="1" i="1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D’Angelica, 2012</a:t>
            </a:r>
          </a:p>
        </p:txBody>
      </p:sp>
      <p:sp>
        <p:nvSpPr>
          <p:cNvPr id="22537" name="Rectangle 9"/>
          <p:cNvSpPr>
            <a:spLocks noChangeArrowheads="1"/>
          </p:cNvSpPr>
          <p:nvPr/>
        </p:nvSpPr>
        <p:spPr bwMode="auto">
          <a:xfrm>
            <a:off x="323850" y="5157788"/>
            <a:ext cx="8820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Patients with resectable tumour in critical locations generally go upfront resection due to concern of local progression on chemotherapy which might lead to unresectability</a:t>
            </a:r>
          </a:p>
        </p:txBody>
      </p:sp>
      <p:sp>
        <p:nvSpPr>
          <p:cNvPr id="22538" name="Text Box 10"/>
          <p:cNvSpPr txBox="1">
            <a:spLocks noChangeArrowheads="1"/>
          </p:cNvSpPr>
          <p:nvPr/>
        </p:nvSpPr>
        <p:spPr bwMode="auto">
          <a:xfrm>
            <a:off x="250825" y="1052513"/>
            <a:ext cx="85693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>
              <a:spcBef>
                <a:spcPts val="1125"/>
              </a:spcBef>
              <a:buClrTx/>
              <a:buFontTx/>
              <a:buNone/>
            </a:pPr>
            <a:r>
              <a:rPr lang="it-IT">
                <a:effectLst>
                  <a:outerShdw blurRad="38100" dist="38100" dir="2700000" algn="tl">
                    <a:srgbClr val="DDDDDD"/>
                  </a:outerShdw>
                </a:effectLst>
              </a:rPr>
              <a:t>La chemioterapia adiuvante per rendere resecabili tumori inizialmente inoperabili</a:t>
            </a:r>
            <a:endParaRPr lang="it-IT" b="1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sp>
        <p:nvSpPr>
          <p:cNvPr id="22539" name="AutoShape 11"/>
          <p:cNvSpPr>
            <a:spLocks noChangeArrowheads="1"/>
          </p:cNvSpPr>
          <p:nvPr/>
        </p:nvSpPr>
        <p:spPr bwMode="auto">
          <a:xfrm>
            <a:off x="4284663" y="1484313"/>
            <a:ext cx="792162" cy="358775"/>
          </a:xfrm>
          <a:prstGeom prst="downArrow">
            <a:avLst>
              <a:gd name="adj1" fmla="val 50000"/>
              <a:gd name="adj2" fmla="val 25000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540" name="Rectangle 12"/>
          <p:cNvSpPr>
            <a:spLocks noChangeArrowheads="1"/>
          </p:cNvSpPr>
          <p:nvPr/>
        </p:nvSpPr>
        <p:spPr bwMode="auto">
          <a:xfrm>
            <a:off x="36513" y="-26988"/>
            <a:ext cx="9144000" cy="827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3000" b="1" u="sng">
                <a:solidFill>
                  <a:srgbClr val="00CCF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Chemioterapia neoadiuvante</a:t>
            </a:r>
          </a:p>
        </p:txBody>
      </p:sp>
    </p:spTree>
    <p:extLst>
      <p:ext uri="{BB962C8B-B14F-4D97-AF65-F5344CB8AC3E}">
        <p14:creationId xmlns:p14="http://schemas.microsoft.com/office/powerpoint/2010/main" val="9114187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1079500"/>
            <a:ext cx="5373688" cy="5805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4996" name="Rectangle 4"/>
          <p:cNvSpPr>
            <a:spLocks noChangeArrowheads="1"/>
          </p:cNvSpPr>
          <p:nvPr/>
        </p:nvSpPr>
        <p:spPr bwMode="auto">
          <a:xfrm>
            <a:off x="36513" y="-26988"/>
            <a:ext cx="9144000" cy="827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3000" b="1" u="sng">
                <a:solidFill>
                  <a:srgbClr val="00CCF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Intervento combinato</a:t>
            </a:r>
          </a:p>
        </p:txBody>
      </p:sp>
      <p:sp>
        <p:nvSpPr>
          <p:cNvPr id="84997" name="Text Box 5"/>
          <p:cNvSpPr txBox="1">
            <a:spLocks noChangeArrowheads="1"/>
          </p:cNvSpPr>
          <p:nvPr/>
        </p:nvSpPr>
        <p:spPr bwMode="auto">
          <a:xfrm>
            <a:off x="6515100" y="3246438"/>
            <a:ext cx="208915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>
              <a:buClrTx/>
              <a:buFontTx/>
              <a:buNone/>
            </a:pPr>
            <a:r>
              <a:rPr lang="it-IT"/>
              <a:t>Legatura del ramo portale destro + bonifica del fegato sinistro</a:t>
            </a:r>
          </a:p>
        </p:txBody>
      </p:sp>
      <p:sp>
        <p:nvSpPr>
          <p:cNvPr id="85004" name="Text Box 12"/>
          <p:cNvSpPr txBox="1">
            <a:spLocks noChangeArrowheads="1"/>
          </p:cNvSpPr>
          <p:nvPr/>
        </p:nvSpPr>
        <p:spPr bwMode="auto">
          <a:xfrm>
            <a:off x="6156325" y="5367338"/>
            <a:ext cx="25923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it-IT"/>
              <a:t>Epatectomia destra</a:t>
            </a:r>
          </a:p>
        </p:txBody>
      </p:sp>
      <p:sp>
        <p:nvSpPr>
          <p:cNvPr id="85005" name="Line 13"/>
          <p:cNvSpPr>
            <a:spLocks noChangeShapeType="1"/>
          </p:cNvSpPr>
          <p:nvPr/>
        </p:nvSpPr>
        <p:spPr bwMode="auto">
          <a:xfrm flipH="1">
            <a:off x="5219700" y="5589588"/>
            <a:ext cx="10795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85006" name="Line 14"/>
          <p:cNvSpPr>
            <a:spLocks noChangeShapeType="1"/>
          </p:cNvSpPr>
          <p:nvPr/>
        </p:nvSpPr>
        <p:spPr bwMode="auto">
          <a:xfrm flipH="1">
            <a:off x="5219700" y="3860800"/>
            <a:ext cx="11525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045466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901"/>
          <a:stretch>
            <a:fillRect/>
          </a:stretch>
        </p:blipFill>
        <p:spPr bwMode="auto">
          <a:xfrm>
            <a:off x="250825" y="836613"/>
            <a:ext cx="3438525" cy="201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b="6890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69" t="71127" r="8299"/>
          <a:stretch>
            <a:fillRect/>
          </a:stretch>
        </p:blipFill>
        <p:spPr bwMode="auto">
          <a:xfrm>
            <a:off x="6443663" y="3860800"/>
            <a:ext cx="2700337" cy="237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29869" t="71127" r="8299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5651500" y="4005263"/>
            <a:ext cx="1296988" cy="2016125"/>
          </a:xfrm>
          <a:prstGeom prst="rect">
            <a:avLst/>
          </a:prstGeom>
          <a:solidFill>
            <a:srgbClr val="FFFFFF"/>
          </a:solidFill>
          <a:ln w="9360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725" name="Oval 5"/>
          <p:cNvSpPr>
            <a:spLocks noChangeArrowheads="1"/>
          </p:cNvSpPr>
          <p:nvPr/>
        </p:nvSpPr>
        <p:spPr bwMode="auto">
          <a:xfrm>
            <a:off x="6462713" y="4089400"/>
            <a:ext cx="649287" cy="1368425"/>
          </a:xfrm>
          <a:prstGeom prst="ellipse">
            <a:avLst/>
          </a:prstGeom>
          <a:solidFill>
            <a:srgbClr val="FFFFFF"/>
          </a:solidFill>
          <a:ln w="9360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6516688" y="6300788"/>
            <a:ext cx="2398712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>
              <a:spcBef>
                <a:spcPts val="1125"/>
              </a:spcBef>
              <a:buClrTx/>
              <a:buFontTx/>
              <a:buNone/>
            </a:pPr>
            <a:r>
              <a:rPr lang="it-IT"/>
              <a:t>fegato residuo </a:t>
            </a:r>
            <a:r>
              <a:rPr lang="it-IT" u="sng"/>
              <a:t>&gt;</a:t>
            </a:r>
            <a:r>
              <a:rPr lang="it-IT"/>
              <a:t>30 % </a:t>
            </a:r>
          </a:p>
        </p:txBody>
      </p:sp>
      <p:pic>
        <p:nvPicPr>
          <p:cNvPr id="3072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127" r="5174"/>
          <a:stretch>
            <a:fillRect/>
          </a:stretch>
        </p:blipFill>
        <p:spPr bwMode="auto">
          <a:xfrm>
            <a:off x="3592513" y="2994025"/>
            <a:ext cx="3260725" cy="187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t="71127" r="517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30728" name="Line 8"/>
          <p:cNvSpPr>
            <a:spLocks noChangeShapeType="1"/>
          </p:cNvSpPr>
          <p:nvPr/>
        </p:nvSpPr>
        <p:spPr bwMode="auto">
          <a:xfrm>
            <a:off x="6227763" y="4498975"/>
            <a:ext cx="565150" cy="298450"/>
          </a:xfrm>
          <a:prstGeom prst="line">
            <a:avLst/>
          </a:prstGeom>
          <a:noFill/>
          <a:ln w="3810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0729" name="Line 9"/>
          <p:cNvSpPr>
            <a:spLocks noChangeShapeType="1"/>
          </p:cNvSpPr>
          <p:nvPr/>
        </p:nvSpPr>
        <p:spPr bwMode="auto">
          <a:xfrm>
            <a:off x="2411413" y="2276475"/>
            <a:ext cx="1587500" cy="965200"/>
          </a:xfrm>
          <a:prstGeom prst="line">
            <a:avLst/>
          </a:prstGeom>
          <a:noFill/>
          <a:ln w="3810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0730" name="Text Box 10"/>
          <p:cNvSpPr txBox="1">
            <a:spLocks noChangeArrowheads="1"/>
          </p:cNvSpPr>
          <p:nvPr/>
        </p:nvSpPr>
        <p:spPr bwMode="auto">
          <a:xfrm>
            <a:off x="3922713" y="1346200"/>
            <a:ext cx="2089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it-IT"/>
              <a:t>poli-chemioterapia</a:t>
            </a:r>
          </a:p>
          <a:p>
            <a:pPr algn="ctr">
              <a:buClrTx/>
              <a:buFontTx/>
              <a:buNone/>
            </a:pPr>
            <a:r>
              <a:rPr lang="it-IT"/>
              <a:t>neo-adiuvante</a:t>
            </a:r>
          </a:p>
        </p:txBody>
      </p:sp>
      <p:sp>
        <p:nvSpPr>
          <p:cNvPr id="30731" name="Text Box 11"/>
          <p:cNvSpPr txBox="1">
            <a:spLocks noChangeArrowheads="1"/>
          </p:cNvSpPr>
          <p:nvPr/>
        </p:nvSpPr>
        <p:spPr bwMode="auto">
          <a:xfrm>
            <a:off x="206375" y="3068638"/>
            <a:ext cx="3429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>
              <a:buClrTx/>
              <a:buFontTx/>
              <a:buNone/>
            </a:pPr>
            <a:r>
              <a:rPr lang="it-IT"/>
              <a:t>embolizzazione portale destra</a:t>
            </a:r>
          </a:p>
        </p:txBody>
      </p:sp>
      <p:sp>
        <p:nvSpPr>
          <p:cNvPr id="30733" name="Line 13"/>
          <p:cNvSpPr>
            <a:spLocks noChangeShapeType="1"/>
          </p:cNvSpPr>
          <p:nvPr/>
        </p:nvSpPr>
        <p:spPr bwMode="auto">
          <a:xfrm flipH="1">
            <a:off x="3181350" y="1638300"/>
            <a:ext cx="647700" cy="1588"/>
          </a:xfrm>
          <a:prstGeom prst="line">
            <a:avLst/>
          </a:prstGeom>
          <a:noFill/>
          <a:ln w="3810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pic>
        <p:nvPicPr>
          <p:cNvPr id="30736" name="Picture 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68725"/>
            <a:ext cx="3475038" cy="308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37" name="Line 17"/>
          <p:cNvSpPr>
            <a:spLocks noChangeShapeType="1"/>
          </p:cNvSpPr>
          <p:nvPr/>
        </p:nvSpPr>
        <p:spPr bwMode="auto">
          <a:xfrm flipV="1">
            <a:off x="1476375" y="2636838"/>
            <a:ext cx="0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0738" name="Line 18"/>
          <p:cNvSpPr>
            <a:spLocks noChangeShapeType="1"/>
          </p:cNvSpPr>
          <p:nvPr/>
        </p:nvSpPr>
        <p:spPr bwMode="auto">
          <a:xfrm>
            <a:off x="1476375" y="3500438"/>
            <a:ext cx="0" cy="13684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0739" name="Text Box 19"/>
          <p:cNvSpPr txBox="1">
            <a:spLocks noChangeArrowheads="1"/>
          </p:cNvSpPr>
          <p:nvPr/>
        </p:nvSpPr>
        <p:spPr bwMode="auto">
          <a:xfrm>
            <a:off x="5794375" y="2282825"/>
            <a:ext cx="32416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it-IT"/>
              <a:t>bonifica emifegato sinistro + epatectomia destra</a:t>
            </a:r>
          </a:p>
        </p:txBody>
      </p:sp>
      <p:sp>
        <p:nvSpPr>
          <p:cNvPr id="30740" name="Line 20"/>
          <p:cNvSpPr>
            <a:spLocks noChangeShapeType="1"/>
          </p:cNvSpPr>
          <p:nvPr/>
        </p:nvSpPr>
        <p:spPr bwMode="auto">
          <a:xfrm flipH="1">
            <a:off x="5795963" y="2708275"/>
            <a:ext cx="431800" cy="4333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0742" name="Rectangle 22"/>
          <p:cNvSpPr>
            <a:spLocks noChangeArrowheads="1"/>
          </p:cNvSpPr>
          <p:nvPr/>
        </p:nvSpPr>
        <p:spPr bwMode="auto">
          <a:xfrm>
            <a:off x="36513" y="-26988"/>
            <a:ext cx="9144000" cy="827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3000" b="1" u="sng">
                <a:solidFill>
                  <a:srgbClr val="00CCF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Intervento combinato</a:t>
            </a:r>
          </a:p>
        </p:txBody>
      </p:sp>
    </p:spTree>
    <p:extLst>
      <p:ext uri="{BB962C8B-B14F-4D97-AF65-F5344CB8AC3E}">
        <p14:creationId xmlns:p14="http://schemas.microsoft.com/office/powerpoint/2010/main" val="228758912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ext Box 1"/>
          <p:cNvSpPr txBox="1">
            <a:spLocks noChangeArrowheads="1"/>
          </p:cNvSpPr>
          <p:nvPr/>
        </p:nvSpPr>
        <p:spPr bwMode="auto">
          <a:xfrm>
            <a:off x="0" y="76200"/>
            <a:ext cx="9144000" cy="973138"/>
          </a:xfrm>
          <a:prstGeom prst="rect">
            <a:avLst/>
          </a:prstGeom>
          <a:solidFill>
            <a:srgbClr val="FFFFFF">
              <a:alpha val="50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it-IT" sz="4400" b="1" u="sng">
                <a:solidFill>
                  <a:srgbClr val="00CCFF"/>
                </a:solidFill>
                <a:latin typeface="Arial Narrow" charset="0"/>
              </a:rPr>
              <a:t>Trattamento chirurgico: principi generali</a:t>
            </a:r>
          </a:p>
        </p:txBody>
      </p:sp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0" y="134143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>
              <a:buClrTx/>
              <a:buFontTx/>
              <a:buNone/>
            </a:pPr>
            <a:r>
              <a:rPr lang="it-IT" sz="2400" b="1">
                <a:effectLst>
                  <a:outerShdw blurRad="38100" dist="38100" dir="2700000" algn="tl">
                    <a:srgbClr val="DDDDDD"/>
                  </a:outerShdw>
                </a:effectLst>
                <a:cs typeface="Times New Roman" charset="0"/>
              </a:rPr>
              <a:t>	Tumore del colon </a:t>
            </a:r>
            <a:r>
              <a:rPr lang="it-IT" sz="2400" b="1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≠</a:t>
            </a:r>
            <a:r>
              <a:rPr lang="it-IT" sz="240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 </a:t>
            </a:r>
            <a:r>
              <a:rPr lang="it-IT" sz="2400" b="1">
                <a:effectLst>
                  <a:outerShdw blurRad="38100" dist="38100" dir="2700000" algn="tl">
                    <a:srgbClr val="DDDDDD"/>
                  </a:outerShdw>
                </a:effectLst>
                <a:cs typeface="Times New Roman" charset="0"/>
              </a:rPr>
              <a:t>Tumore del retto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0" y="2924175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>
              <a:buClrTx/>
              <a:buFontTx/>
              <a:buNone/>
            </a:pPr>
            <a:r>
              <a:rPr lang="it-IT" sz="2400">
                <a:effectLst>
                  <a:outerShdw blurRad="38100" dist="38100" dir="2700000" algn="tl">
                    <a:srgbClr val="DDDDDD"/>
                  </a:outerShdw>
                </a:effectLst>
                <a:cs typeface="Times New Roman" charset="0"/>
              </a:rPr>
              <a:t>	Asportazione del </a:t>
            </a:r>
            <a:r>
              <a:rPr lang="it-IT" sz="2400" b="1">
                <a:effectLst>
                  <a:outerShdw blurRad="38100" dist="38100" dir="2700000" algn="tl">
                    <a:srgbClr val="DDDDDD"/>
                  </a:outerShdw>
                </a:effectLst>
                <a:cs typeface="Times New Roman" charset="0"/>
              </a:rPr>
              <a:t>tumore </a:t>
            </a:r>
            <a:r>
              <a:rPr lang="it-IT" sz="2400">
                <a:effectLst>
                  <a:outerShdw blurRad="38100" dist="38100" dir="2700000" algn="tl">
                    <a:srgbClr val="DDDDDD"/>
                  </a:outerShdw>
                </a:effectLst>
                <a:cs typeface="Times New Roman" charset="0"/>
              </a:rPr>
              <a:t>primitivo e dei </a:t>
            </a:r>
            <a:r>
              <a:rPr lang="it-IT" sz="2400" b="1">
                <a:effectLst>
                  <a:outerShdw blurRad="38100" dist="38100" dir="2700000" algn="tl">
                    <a:srgbClr val="DDDDDD"/>
                  </a:outerShdw>
                </a:effectLst>
                <a:cs typeface="Times New Roman" charset="0"/>
              </a:rPr>
              <a:t>linfonodi</a:t>
            </a:r>
            <a:r>
              <a:rPr lang="it-IT" sz="2400">
                <a:effectLst>
                  <a:outerShdw blurRad="38100" dist="38100" dir="2700000" algn="tl">
                    <a:srgbClr val="DDDDDD"/>
                  </a:outerShdw>
                </a:effectLst>
                <a:cs typeface="Times New Roman" charset="0"/>
              </a:rPr>
              <a:t> loco-	regionali (numero minimo di 12)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0" y="4902200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>
              <a:buClrTx/>
              <a:buFontTx/>
              <a:buNone/>
            </a:pPr>
            <a:r>
              <a:rPr lang="it-IT" sz="2400">
                <a:effectLst>
                  <a:outerShdw blurRad="38100" dist="38100" dir="2700000" algn="tl">
                    <a:srgbClr val="DDDDDD"/>
                  </a:outerShdw>
                </a:effectLst>
                <a:cs typeface="Times New Roman" charset="0"/>
              </a:rPr>
              <a:t>	Trattamento chirurgico (reiterato) della </a:t>
            </a:r>
            <a:r>
              <a:rPr lang="it-IT" sz="2400" b="1">
                <a:effectLst>
                  <a:outerShdw blurRad="38100" dist="38100" dir="2700000" algn="tl">
                    <a:srgbClr val="DDDDDD"/>
                  </a:outerShdw>
                </a:effectLst>
                <a:cs typeface="Times New Roman" charset="0"/>
              </a:rPr>
              <a:t>malattia metastatica</a:t>
            </a:r>
            <a:r>
              <a:rPr lang="it-IT" sz="2400">
                <a:effectLst>
                  <a:outerShdw blurRad="38100" dist="38100" dir="2700000" algn="tl">
                    <a:srgbClr val="DDDDDD"/>
                  </a:outerShdw>
                </a:effectLst>
                <a:cs typeface="Times New Roman" charset="0"/>
              </a:rPr>
              <a:t> 	(epatica e polmonare)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5988050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>
              <a:buClrTx/>
              <a:buFontTx/>
              <a:buNone/>
            </a:pPr>
            <a:r>
              <a:rPr lang="it-IT" sz="2400">
                <a:effectLst>
                  <a:outerShdw blurRad="38100" dist="38100" dir="2700000" algn="tl">
                    <a:srgbClr val="DDDDDD"/>
                  </a:outerShdw>
                </a:effectLst>
                <a:cs typeface="Times New Roman" charset="0"/>
              </a:rPr>
              <a:t>	Trattamento integrato della </a:t>
            </a:r>
            <a:r>
              <a:rPr lang="it-IT" sz="2400" b="1">
                <a:effectLst>
                  <a:outerShdw blurRad="38100" dist="38100" dir="2700000" algn="tl">
                    <a:srgbClr val="DDDDDD"/>
                  </a:outerShdw>
                </a:effectLst>
                <a:cs typeface="Times New Roman" charset="0"/>
              </a:rPr>
              <a:t>carcinosi peritoneale</a:t>
            </a:r>
            <a:r>
              <a:rPr lang="it-IT" sz="2400">
                <a:effectLst>
                  <a:outerShdw blurRad="38100" dist="38100" dir="2700000" algn="tl">
                    <a:srgbClr val="DDDDDD"/>
                  </a:outerShdw>
                </a:effectLst>
                <a:cs typeface="Times New Roman" charset="0"/>
              </a:rPr>
              <a:t> (HIPEC)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0" y="2101850"/>
            <a:ext cx="9144000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>
              <a:buClrTx/>
              <a:buFontTx/>
              <a:buNone/>
            </a:pPr>
            <a:r>
              <a:rPr lang="it-IT" sz="2400" b="1">
                <a:effectLst>
                  <a:outerShdw blurRad="38100" dist="38100" dir="2700000" algn="tl">
                    <a:srgbClr val="DDDDDD"/>
                  </a:outerShdw>
                </a:effectLst>
                <a:cs typeface="Times New Roman" charset="0"/>
              </a:rPr>
              <a:t>	Elezione</a:t>
            </a:r>
            <a:r>
              <a:rPr lang="it-IT" sz="2400">
                <a:effectLst>
                  <a:outerShdw blurRad="38100" dist="38100" dir="2700000" algn="tl">
                    <a:srgbClr val="DDDDDD"/>
                  </a:outerShdw>
                </a:effectLst>
                <a:cs typeface="Times New Roman" charset="0"/>
              </a:rPr>
              <a:t> </a:t>
            </a:r>
            <a:r>
              <a:rPr lang="it-IT" b="1">
                <a:effectLst>
                  <a:outerShdw blurRad="38100" dist="38100" dir="2700000" algn="tl">
                    <a:srgbClr val="DDDDDD"/>
                  </a:outerShdw>
                </a:effectLst>
              </a:rPr>
              <a:t>≠</a:t>
            </a:r>
            <a:r>
              <a:rPr lang="it-IT">
                <a:solidFill>
                  <a:schemeClr val="bg1"/>
                </a:solidFill>
              </a:rPr>
              <a:t> </a:t>
            </a:r>
            <a:r>
              <a:rPr lang="it-IT" sz="2400" b="1">
                <a:effectLst>
                  <a:outerShdw blurRad="38100" dist="38100" dir="2700000" algn="tl">
                    <a:srgbClr val="DDDDDD"/>
                  </a:outerShdw>
                </a:effectLst>
                <a:cs typeface="Times New Roman" charset="0"/>
              </a:rPr>
              <a:t>Urgenza</a:t>
            </a: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0" y="41306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>
              <a:buClrTx/>
              <a:buFontTx/>
              <a:buNone/>
            </a:pPr>
            <a:r>
              <a:rPr lang="it-IT" sz="2400" b="1">
                <a:effectLst>
                  <a:outerShdw blurRad="38100" dist="38100" dir="2700000" algn="tl">
                    <a:srgbClr val="DDDDDD"/>
                  </a:outerShdw>
                </a:effectLst>
                <a:cs typeface="Times New Roman" charset="0"/>
              </a:rPr>
              <a:t>	Laparotomia</a:t>
            </a:r>
            <a:r>
              <a:rPr lang="it-IT" sz="2400">
                <a:effectLst>
                  <a:outerShdw blurRad="38100" dist="38100" dir="2700000" algn="tl">
                    <a:srgbClr val="DDDDDD"/>
                  </a:outerShdw>
                </a:effectLst>
                <a:cs typeface="Times New Roman" charset="0"/>
              </a:rPr>
              <a:t> = </a:t>
            </a:r>
            <a:r>
              <a:rPr lang="it-IT" sz="2400" b="1">
                <a:effectLst>
                  <a:outerShdw blurRad="38100" dist="38100" dir="2700000" algn="tl">
                    <a:srgbClr val="DDDDDD"/>
                  </a:outerShdw>
                </a:effectLst>
                <a:cs typeface="Times New Roman" charset="0"/>
              </a:rPr>
              <a:t>Laparoscopia</a:t>
            </a:r>
          </a:p>
        </p:txBody>
      </p:sp>
    </p:spTree>
    <p:extLst>
      <p:ext uri="{BB962C8B-B14F-4D97-AF65-F5344CB8AC3E}">
        <p14:creationId xmlns:p14="http://schemas.microsoft.com/office/powerpoint/2010/main" val="200913995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" y="963613"/>
            <a:ext cx="7921625" cy="462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36513" y="44450"/>
            <a:ext cx="9144000" cy="827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3000" b="1" u="sng">
                <a:solidFill>
                  <a:srgbClr val="00CCF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Trattamento della carcinosi peritoneale</a:t>
            </a:r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1944688" y="6156325"/>
            <a:ext cx="7199312" cy="827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1200" i="1">
                <a:solidFill>
                  <a:srgbClr val="000000"/>
                </a:solidFill>
              </a:rPr>
              <a:t>Jacquet P, Sugarbaker PH : Clinical research methodologies in diagnosis and staging of patients with peritoeal carcinomatosis. In Sugarbeker PH (ED). Peritoneal carcinomatosis : principles of management. Kluwer Academic Publishers, Boston USA, 1996 : 359-74</a:t>
            </a:r>
          </a:p>
        </p:txBody>
      </p:sp>
    </p:spTree>
    <p:extLst>
      <p:ext uri="{BB962C8B-B14F-4D97-AF65-F5344CB8AC3E}">
        <p14:creationId xmlns:p14="http://schemas.microsoft.com/office/powerpoint/2010/main" val="246117622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052513"/>
            <a:ext cx="4176713" cy="266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3860800"/>
            <a:ext cx="4319587" cy="273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36513" y="44450"/>
            <a:ext cx="9144000" cy="827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3000" b="1" u="sng">
                <a:solidFill>
                  <a:srgbClr val="00CCF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Trattamento della carcinosi peritoneale</a:t>
            </a:r>
          </a:p>
        </p:txBody>
      </p:sp>
      <p:pic>
        <p:nvPicPr>
          <p:cNvPr id="3379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860800"/>
            <a:ext cx="4176713" cy="273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33800" name="Picture 8" descr="carcinomatosislr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052513"/>
            <a:ext cx="4283075" cy="2592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742989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989138"/>
            <a:ext cx="6119813" cy="3960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1489075" y="6416675"/>
            <a:ext cx="7620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 algn="r">
              <a:buClrTx/>
              <a:buFontTx/>
              <a:buNone/>
            </a:pPr>
            <a:r>
              <a:rPr lang="it-IT" sz="1000"/>
              <a:t>Maggiori L., Elias D., </a:t>
            </a:r>
            <a:r>
              <a:rPr lang="it-IT" sz="1000" b="1"/>
              <a:t>Curative treatment of colorectal peritoneal carcinomatosis: Current status and future trends,</a:t>
            </a:r>
          </a:p>
          <a:p>
            <a:pPr algn="r">
              <a:buClrTx/>
              <a:buFontTx/>
              <a:buNone/>
            </a:pPr>
            <a:r>
              <a:rPr lang="it-IT" sz="1000"/>
              <a:t>European Journal of Surgical Oncology (EJSO) Volume 36, Issue 7 2010 599 - 603</a:t>
            </a:r>
          </a:p>
        </p:txBody>
      </p:sp>
      <p:sp>
        <p:nvSpPr>
          <p:cNvPr id="38920" name="Rectangle 8"/>
          <p:cNvSpPr>
            <a:spLocks noChangeArrowheads="1"/>
          </p:cNvSpPr>
          <p:nvPr/>
        </p:nvSpPr>
        <p:spPr bwMode="auto">
          <a:xfrm>
            <a:off x="36513" y="44450"/>
            <a:ext cx="9144000" cy="827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3000" b="1" u="sng">
                <a:solidFill>
                  <a:srgbClr val="00CCF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Trattamento della carcinosi peritoneale</a:t>
            </a:r>
          </a:p>
        </p:txBody>
      </p:sp>
      <p:sp>
        <p:nvSpPr>
          <p:cNvPr id="38921" name="Text Box 9"/>
          <p:cNvSpPr txBox="1">
            <a:spLocks noChangeArrowheads="1"/>
          </p:cNvSpPr>
          <p:nvPr/>
        </p:nvSpPr>
        <p:spPr bwMode="auto">
          <a:xfrm>
            <a:off x="1128713" y="1052513"/>
            <a:ext cx="7043737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>
              <a:buClrTx/>
              <a:buFontTx/>
              <a:buNone/>
            </a:pPr>
            <a:r>
              <a:rPr lang="it-IT" sz="1400"/>
              <a:t>Overall survival after </a:t>
            </a:r>
            <a:r>
              <a:rPr lang="it-IT" sz="1400" b="1"/>
              <a:t>CCRS + HIPEC</a:t>
            </a:r>
            <a:r>
              <a:rPr lang="it-IT" sz="1400"/>
              <a:t> or </a:t>
            </a:r>
            <a:r>
              <a:rPr lang="it-IT" sz="1400" b="1"/>
              <a:t>standard systemic chemotherapy</a:t>
            </a:r>
            <a:r>
              <a:rPr lang="it-IT" sz="1400"/>
              <a:t> for peritoneal carcinomatosis (from Elias et al.)</a:t>
            </a:r>
          </a:p>
        </p:txBody>
      </p:sp>
    </p:spTree>
    <p:extLst>
      <p:ext uri="{BB962C8B-B14F-4D97-AF65-F5344CB8AC3E}">
        <p14:creationId xmlns:p14="http://schemas.microsoft.com/office/powerpoint/2010/main" val="123816130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333375"/>
            <a:ext cx="2663825" cy="313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60350"/>
            <a:ext cx="2663825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333375"/>
            <a:ext cx="2663825" cy="315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789363"/>
            <a:ext cx="2449513" cy="306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16338"/>
            <a:ext cx="2557462" cy="314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644900"/>
            <a:ext cx="3457575" cy="324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530715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284538"/>
            <a:ext cx="2540000" cy="116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450" y="1476375"/>
            <a:ext cx="3251200" cy="3757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5903913" y="5219700"/>
            <a:ext cx="3240087" cy="973138"/>
          </a:xfrm>
          <a:prstGeom prst="rect">
            <a:avLst/>
          </a:prstGeom>
          <a:solidFill>
            <a:srgbClr val="FFFFFF">
              <a:alpha val="50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it-IT" sz="2400" b="1">
                <a:latin typeface="Arial Narrow" charset="0"/>
              </a:rPr>
              <a:t>Resezione sec. Hartmann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2339975" y="5445125"/>
            <a:ext cx="3240088" cy="973138"/>
          </a:xfrm>
          <a:prstGeom prst="rect">
            <a:avLst/>
          </a:prstGeom>
          <a:solidFill>
            <a:srgbClr val="FFFFFF">
              <a:alpha val="50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it-IT" sz="2400" b="1">
                <a:latin typeface="Arial Narrow" charset="0"/>
              </a:rPr>
              <a:t>Resezione anteriore</a:t>
            </a:r>
          </a:p>
          <a:p>
            <a:pPr algn="ctr">
              <a:buClrTx/>
              <a:buFontTx/>
              <a:buNone/>
            </a:pPr>
            <a:r>
              <a:rPr lang="it-IT" sz="2400" b="1">
                <a:latin typeface="Arial Narrow" charset="0"/>
              </a:rPr>
              <a:t>di retto</a:t>
            </a:r>
          </a:p>
        </p:txBody>
      </p:sp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908050"/>
            <a:ext cx="2933700" cy="450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179388" y="4581525"/>
            <a:ext cx="2665412" cy="503238"/>
          </a:xfrm>
          <a:prstGeom prst="rect">
            <a:avLst/>
          </a:prstGeom>
          <a:solidFill>
            <a:srgbClr val="FFFFFF">
              <a:alpha val="50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it-IT" sz="2400" b="1">
                <a:latin typeface="Arial Narrow" charset="0"/>
              </a:rPr>
              <a:t>Ileostomia su bacchetta</a:t>
            </a:r>
          </a:p>
        </p:txBody>
      </p:sp>
    </p:spTree>
    <p:extLst>
      <p:ext uri="{BB962C8B-B14F-4D97-AF65-F5344CB8AC3E}">
        <p14:creationId xmlns:p14="http://schemas.microsoft.com/office/powerpoint/2010/main" val="333170815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468313" y="115888"/>
            <a:ext cx="8135937" cy="973137"/>
          </a:xfrm>
          <a:prstGeom prst="rect">
            <a:avLst/>
          </a:prstGeom>
          <a:solidFill>
            <a:srgbClr val="FFFFFF">
              <a:alpha val="50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it-IT" sz="2800" b="1" u="sng">
                <a:latin typeface="Arial Narrow" charset="0"/>
              </a:rPr>
              <a:t>Amputazione addomino-perineale sec. Miles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341438"/>
            <a:ext cx="2886075" cy="461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4076700"/>
            <a:ext cx="1979613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3088" y="1628775"/>
            <a:ext cx="2879725" cy="425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13080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1476375"/>
            <a:ext cx="7559675" cy="414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0" y="-138113"/>
            <a:ext cx="9144000" cy="973138"/>
          </a:xfrm>
          <a:prstGeom prst="rect">
            <a:avLst/>
          </a:prstGeom>
          <a:solidFill>
            <a:srgbClr val="FFFFFF">
              <a:alpha val="50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it-IT" sz="4400" b="1" u="sng">
                <a:solidFill>
                  <a:srgbClr val="00CCFF"/>
                </a:solidFill>
                <a:latin typeface="Arial Narrow" charset="0"/>
              </a:rPr>
              <a:t>Sopravvivenza in base allo stadio</a:t>
            </a:r>
          </a:p>
        </p:txBody>
      </p:sp>
      <p:sp>
        <p:nvSpPr>
          <p:cNvPr id="12291" name="Oval 3"/>
          <p:cNvSpPr>
            <a:spLocks noChangeArrowheads="1"/>
          </p:cNvSpPr>
          <p:nvPr/>
        </p:nvSpPr>
        <p:spPr bwMode="auto">
          <a:xfrm>
            <a:off x="2303463" y="1403350"/>
            <a:ext cx="1260475" cy="720725"/>
          </a:xfrm>
          <a:prstGeom prst="ellips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294" name="Oval 6"/>
          <p:cNvSpPr>
            <a:spLocks noChangeArrowheads="1"/>
          </p:cNvSpPr>
          <p:nvPr/>
        </p:nvSpPr>
        <p:spPr bwMode="auto">
          <a:xfrm>
            <a:off x="3851275" y="3141663"/>
            <a:ext cx="360363" cy="2087562"/>
          </a:xfrm>
          <a:prstGeom prst="ellipse">
            <a:avLst/>
          </a:prstGeom>
          <a:noFill/>
          <a:ln w="127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295" name="Oval 7"/>
          <p:cNvSpPr>
            <a:spLocks noChangeArrowheads="1"/>
          </p:cNvSpPr>
          <p:nvPr/>
        </p:nvSpPr>
        <p:spPr bwMode="auto">
          <a:xfrm>
            <a:off x="3851275" y="3141663"/>
            <a:ext cx="360363" cy="2087562"/>
          </a:xfrm>
          <a:prstGeom prst="ellipse">
            <a:avLst/>
          </a:prstGeom>
          <a:noFill/>
          <a:ln w="127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296" name="Oval 8"/>
          <p:cNvSpPr>
            <a:spLocks noChangeArrowheads="1"/>
          </p:cNvSpPr>
          <p:nvPr/>
        </p:nvSpPr>
        <p:spPr bwMode="auto">
          <a:xfrm>
            <a:off x="5580063" y="3141663"/>
            <a:ext cx="360362" cy="2087562"/>
          </a:xfrm>
          <a:prstGeom prst="ellipse">
            <a:avLst/>
          </a:prstGeom>
          <a:noFill/>
          <a:ln w="127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297" name="Oval 9"/>
          <p:cNvSpPr>
            <a:spLocks noChangeArrowheads="1"/>
          </p:cNvSpPr>
          <p:nvPr/>
        </p:nvSpPr>
        <p:spPr bwMode="auto">
          <a:xfrm>
            <a:off x="7308850" y="3141663"/>
            <a:ext cx="287338" cy="2087562"/>
          </a:xfrm>
          <a:prstGeom prst="ellipse">
            <a:avLst/>
          </a:prstGeom>
          <a:noFill/>
          <a:ln w="127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716974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908050"/>
            <a:ext cx="5759450" cy="2700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3789363"/>
            <a:ext cx="5759450" cy="287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0" y="-138113"/>
            <a:ext cx="9144000" cy="97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it-IT" sz="4400" b="1" u="sng">
                <a:solidFill>
                  <a:srgbClr val="00CCFF"/>
                </a:solidFill>
                <a:latin typeface="Arial Narrow" charset="0"/>
              </a:rPr>
              <a:t>Sopravvivenza in urgenza</a:t>
            </a:r>
          </a:p>
        </p:txBody>
      </p:sp>
      <p:sp>
        <p:nvSpPr>
          <p:cNvPr id="11268" name="Oval 4"/>
          <p:cNvSpPr>
            <a:spLocks noChangeArrowheads="1"/>
          </p:cNvSpPr>
          <p:nvPr/>
        </p:nvSpPr>
        <p:spPr bwMode="auto">
          <a:xfrm>
            <a:off x="4103688" y="863600"/>
            <a:ext cx="720725" cy="360363"/>
          </a:xfrm>
          <a:prstGeom prst="ellips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269" name="Oval 5"/>
          <p:cNvSpPr>
            <a:spLocks noChangeArrowheads="1"/>
          </p:cNvSpPr>
          <p:nvPr/>
        </p:nvSpPr>
        <p:spPr bwMode="auto">
          <a:xfrm>
            <a:off x="4032250" y="3816350"/>
            <a:ext cx="900113" cy="360363"/>
          </a:xfrm>
          <a:prstGeom prst="ellips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271" name="Oval 7"/>
          <p:cNvSpPr>
            <a:spLocks noChangeArrowheads="1"/>
          </p:cNvSpPr>
          <p:nvPr/>
        </p:nvSpPr>
        <p:spPr bwMode="auto">
          <a:xfrm>
            <a:off x="6734175" y="1557338"/>
            <a:ext cx="358775" cy="1800225"/>
          </a:xfrm>
          <a:prstGeom prst="ellipse">
            <a:avLst/>
          </a:prstGeom>
          <a:noFill/>
          <a:ln w="127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273" name="Oval 9"/>
          <p:cNvSpPr>
            <a:spLocks noChangeArrowheads="1"/>
          </p:cNvSpPr>
          <p:nvPr/>
        </p:nvSpPr>
        <p:spPr bwMode="auto">
          <a:xfrm>
            <a:off x="6084888" y="4581525"/>
            <a:ext cx="358775" cy="2016125"/>
          </a:xfrm>
          <a:prstGeom prst="ellipse">
            <a:avLst/>
          </a:prstGeom>
          <a:noFill/>
          <a:ln w="127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59181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5" t="2893" b="4048"/>
          <a:stretch>
            <a:fillRect/>
          </a:stretch>
        </p:blipFill>
        <p:spPr bwMode="auto">
          <a:xfrm>
            <a:off x="6300788" y="360363"/>
            <a:ext cx="2160587" cy="168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6125" t="2893" b="4048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228600" y="2128838"/>
            <a:ext cx="8534400" cy="454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>
              <a:spcBef>
                <a:spcPts val="1125"/>
              </a:spcBef>
              <a:buClrTx/>
              <a:buFontTx/>
              <a:buNone/>
            </a:pPr>
            <a:endParaRPr lang="en-US"/>
          </a:p>
          <a:p>
            <a:pPr>
              <a:spcBef>
                <a:spcPts val="1125"/>
              </a:spcBef>
              <a:buClrTx/>
              <a:buFontTx/>
              <a:buNone/>
            </a:pPr>
            <a:r>
              <a:rPr lang="en-US" b="1" u="sng"/>
              <a:t>Stesso intervento</a:t>
            </a:r>
          </a:p>
          <a:p>
            <a:pPr>
              <a:spcBef>
                <a:spcPts val="1125"/>
              </a:spcBef>
              <a:buClrTx/>
              <a:buFontTx/>
              <a:buChar char="•"/>
            </a:pPr>
            <a:r>
              <a:rPr lang="en-US"/>
              <a:t>Meno dolore</a:t>
            </a:r>
          </a:p>
          <a:p>
            <a:pPr>
              <a:spcBef>
                <a:spcPts val="1125"/>
              </a:spcBef>
              <a:buClrTx/>
              <a:buFontTx/>
              <a:buChar char="•"/>
            </a:pPr>
            <a:r>
              <a:rPr lang="en-US"/>
              <a:t>Migliori risultati estetici</a:t>
            </a:r>
          </a:p>
          <a:p>
            <a:pPr>
              <a:spcBef>
                <a:spcPts val="1125"/>
              </a:spcBef>
              <a:buClrTx/>
              <a:buFontTx/>
              <a:buChar char="•"/>
            </a:pPr>
            <a:r>
              <a:rPr lang="en-US"/>
              <a:t>Precoce canalizzazione e rialimentazione</a:t>
            </a:r>
          </a:p>
          <a:p>
            <a:pPr>
              <a:spcBef>
                <a:spcPts val="1125"/>
              </a:spcBef>
              <a:buClrTx/>
              <a:buFontTx/>
              <a:buChar char="•"/>
            </a:pPr>
            <a:r>
              <a:rPr lang="en-US"/>
              <a:t>Minori infezioni di ferita</a:t>
            </a:r>
          </a:p>
          <a:p>
            <a:pPr>
              <a:spcBef>
                <a:spcPts val="1125"/>
              </a:spcBef>
              <a:buClrTx/>
              <a:buFontTx/>
              <a:buChar char="•"/>
            </a:pPr>
            <a:r>
              <a:rPr lang="en-US"/>
              <a:t>Minori complicanze sistemiche</a:t>
            </a:r>
          </a:p>
          <a:p>
            <a:pPr>
              <a:spcBef>
                <a:spcPts val="1125"/>
              </a:spcBef>
              <a:buClrTx/>
              <a:buFontTx/>
              <a:buChar char="•"/>
            </a:pPr>
            <a:r>
              <a:rPr lang="en-US"/>
              <a:t>Minori aderenze</a:t>
            </a:r>
          </a:p>
          <a:p>
            <a:pPr>
              <a:spcBef>
                <a:spcPts val="1125"/>
              </a:spcBef>
              <a:buClrTx/>
              <a:buFontTx/>
              <a:buNone/>
            </a:pPr>
            <a:endParaRPr lang="en-US"/>
          </a:p>
          <a:p>
            <a:pPr>
              <a:spcBef>
                <a:spcPts val="1125"/>
              </a:spcBef>
              <a:buClrTx/>
              <a:buFontTx/>
              <a:buNone/>
            </a:pPr>
            <a:endParaRPr lang="en-US"/>
          </a:p>
          <a:p>
            <a:pPr>
              <a:spcBef>
                <a:spcPts val="1125"/>
              </a:spcBef>
              <a:buClrTx/>
              <a:buFontTx/>
              <a:buNone/>
            </a:pPr>
            <a:r>
              <a:rPr lang="en-US"/>
              <a:t>EVIDENZE di grado I-II (RCTs - COST, CLASSIC, COLOR, COREAN, COLOR 2)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387350"/>
            <a:ext cx="5759450" cy="1431925"/>
          </a:xfrm>
          <a:solidFill>
            <a:srgbClr val="FFFFFF">
              <a:alpha val="50999"/>
            </a:srgbClr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1440" tIns="45720" rIns="91440" bIns="4572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b="1" u="sng">
                <a:solidFill>
                  <a:srgbClr val="00CCFF"/>
                </a:solidFill>
                <a:latin typeface="Arial Narrow" charset="0"/>
              </a:rPr>
              <a:t>Laparoscopia</a:t>
            </a: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2519363"/>
            <a:ext cx="4543425" cy="371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576935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327025"/>
            <a:ext cx="8582025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" y="2303463"/>
            <a:ext cx="3413125" cy="4500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2592388"/>
            <a:ext cx="3419475" cy="233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5364" name="Oval 4"/>
          <p:cNvSpPr>
            <a:spLocks noChangeArrowheads="1"/>
          </p:cNvSpPr>
          <p:nvPr/>
        </p:nvSpPr>
        <p:spPr bwMode="auto">
          <a:xfrm>
            <a:off x="863600" y="1871663"/>
            <a:ext cx="755650" cy="360362"/>
          </a:xfrm>
          <a:prstGeom prst="ellipse">
            <a:avLst/>
          </a:prstGeom>
          <a:noFill/>
          <a:ln w="93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65" name="Oval 5"/>
          <p:cNvSpPr>
            <a:spLocks noChangeArrowheads="1"/>
          </p:cNvSpPr>
          <p:nvPr/>
        </p:nvSpPr>
        <p:spPr bwMode="auto">
          <a:xfrm>
            <a:off x="4572000" y="3132138"/>
            <a:ext cx="1079500" cy="360362"/>
          </a:xfrm>
          <a:prstGeom prst="ellipse">
            <a:avLst/>
          </a:prstGeom>
          <a:noFill/>
          <a:ln w="93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66" name="Line 6"/>
          <p:cNvSpPr>
            <a:spLocks noChangeShapeType="1"/>
          </p:cNvSpPr>
          <p:nvPr/>
        </p:nvSpPr>
        <p:spPr bwMode="auto">
          <a:xfrm>
            <a:off x="6516688" y="1476375"/>
            <a:ext cx="1439862" cy="1588"/>
          </a:xfrm>
          <a:prstGeom prst="line">
            <a:avLst/>
          </a:prstGeom>
          <a:noFill/>
          <a:ln w="36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5367" name="Line 7"/>
          <p:cNvSpPr>
            <a:spLocks noChangeShapeType="1"/>
          </p:cNvSpPr>
          <p:nvPr/>
        </p:nvSpPr>
        <p:spPr bwMode="auto">
          <a:xfrm>
            <a:off x="395288" y="1800225"/>
            <a:ext cx="539750" cy="1588"/>
          </a:xfrm>
          <a:prstGeom prst="line">
            <a:avLst/>
          </a:prstGeom>
          <a:noFill/>
          <a:ln w="36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5368" name="Line 8"/>
          <p:cNvSpPr>
            <a:spLocks noChangeShapeType="1"/>
          </p:cNvSpPr>
          <p:nvPr/>
        </p:nvSpPr>
        <p:spPr bwMode="auto">
          <a:xfrm>
            <a:off x="4787900" y="2808288"/>
            <a:ext cx="3240088" cy="1587"/>
          </a:xfrm>
          <a:prstGeom prst="line">
            <a:avLst/>
          </a:prstGeom>
          <a:noFill/>
          <a:ln w="93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5369" name="Line 9"/>
          <p:cNvSpPr>
            <a:spLocks noChangeShapeType="1"/>
          </p:cNvSpPr>
          <p:nvPr/>
        </p:nvSpPr>
        <p:spPr bwMode="auto">
          <a:xfrm>
            <a:off x="4787900" y="2952750"/>
            <a:ext cx="3240088" cy="1588"/>
          </a:xfrm>
          <a:prstGeom prst="line">
            <a:avLst/>
          </a:prstGeom>
          <a:noFill/>
          <a:ln w="93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5370" name="Line 10"/>
          <p:cNvSpPr>
            <a:spLocks noChangeShapeType="1"/>
          </p:cNvSpPr>
          <p:nvPr/>
        </p:nvSpPr>
        <p:spPr bwMode="auto">
          <a:xfrm>
            <a:off x="4824413" y="3095625"/>
            <a:ext cx="1979612" cy="1588"/>
          </a:xfrm>
          <a:prstGeom prst="line">
            <a:avLst/>
          </a:prstGeom>
          <a:noFill/>
          <a:ln w="93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903376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363</Words>
  <Application>Microsoft Office PowerPoint</Application>
  <PresentationFormat>Presentazione su schermo (4:3)</PresentationFormat>
  <Paragraphs>108</Paragraphs>
  <Slides>22</Slides>
  <Notes>22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3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Laparoscopia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2013-10-28T14:28:54Z</dcterms:created>
  <dcterms:modified xsi:type="dcterms:W3CDTF">2013-10-28T14:29:31Z</dcterms:modified>
</cp:coreProperties>
</file>