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5DE86-0BD8-4CFE-BAE1-903E42E1BDEB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D0DF-1442-4F45-A26E-8F4E373C5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34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39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57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67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67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59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86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4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44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75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81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35E3-D196-4801-9F18-3B070D447D4F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1547-90F8-4021-B622-905175DD9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9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III%20SESSIONE%20ADDOME%201&#176;modulo%20CARCINOMA%20COLON%20RETTO\EMICOLECTOMIA%20SX%20VLS%20CON%20ANIMAZIONE.wmv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95413"/>
            <a:ext cx="9144000" cy="3598862"/>
          </a:xfrm>
          <a:prstGeom prst="rect">
            <a:avLst/>
          </a:prstGeom>
          <a:solidFill>
            <a:srgbClr val="D9D9D9"/>
          </a:solidFill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39963"/>
            <a:ext cx="91440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9538"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9538" algn="l"/>
                <a:tab pos="557213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120000"/>
              </a:lnSpc>
              <a:buClrTx/>
              <a:buFontTx/>
              <a:buNone/>
            </a:pPr>
            <a:r>
              <a:rPr lang="it-IT" sz="8000" b="1">
                <a:latin typeface="Arial Narrow" charset="0"/>
              </a:rPr>
              <a:t>La terapia chirurgica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1395413"/>
            <a:ext cx="9144000" cy="1587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blurRad="63500" dist="109865" dir="634411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4994275"/>
            <a:ext cx="9144000" cy="1588"/>
          </a:xfrm>
          <a:prstGeom prst="line">
            <a:avLst/>
          </a:prstGeom>
          <a:noFill/>
          <a:ln w="76320">
            <a:solidFill>
              <a:srgbClr val="00CCFF"/>
            </a:solidFill>
            <a:miter lim="800000"/>
            <a:headEnd/>
            <a:tailEnd/>
          </a:ln>
          <a:effectLst>
            <a:outerShdw blurRad="63500" dist="109865" dir="634411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09713" y="5157788"/>
            <a:ext cx="6229350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Dott. Cristiano Saronni</a:t>
            </a:r>
          </a:p>
          <a:p>
            <a:pPr algn="ctr">
              <a:buClrTx/>
              <a:buFontTx/>
              <a:buNone/>
            </a:pPr>
            <a:endParaRPr lang="it-IT">
              <a:effectLst>
                <a:outerShdw blurRad="38100" dist="38100" dir="2700000" algn="tl">
                  <a:srgbClr val="DDDDDD"/>
                </a:outerShdw>
              </a:effectLst>
              <a:cs typeface="Times New Roman" charset="0"/>
            </a:endParaRPr>
          </a:p>
          <a:p>
            <a:pPr algn="ctr">
              <a:buClrTx/>
              <a:buFontTx/>
              <a:buNone/>
            </a:pPr>
            <a:r>
              <a:rPr lang="it-IT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U.O. di Chirurgia Generale e Vascolare</a:t>
            </a:r>
          </a:p>
          <a:p>
            <a:pPr algn="ctr">
              <a:buClrTx/>
              <a:buFontTx/>
              <a:buNone/>
            </a:pPr>
            <a:r>
              <a:rPr lang="it-IT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A.O. Mellino Mellini – Chiari</a:t>
            </a:r>
          </a:p>
          <a:p>
            <a:pPr algn="ctr">
              <a:buClrTx/>
              <a:buFontTx/>
              <a:buNone/>
            </a:pPr>
            <a:r>
              <a:rPr lang="it-IT" sz="20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Direttore: Dott. Maurizio Giovanetti</a:t>
            </a:r>
          </a:p>
        </p:txBody>
      </p:sp>
    </p:spTree>
    <p:extLst>
      <p:ext uri="{BB962C8B-B14F-4D97-AF65-F5344CB8AC3E}">
        <p14:creationId xmlns:p14="http://schemas.microsoft.com/office/powerpoint/2010/main" val="4208422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80963"/>
            <a:ext cx="7610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59000"/>
            <a:ext cx="76676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878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1913"/>
            <a:ext cx="9128125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808663"/>
            <a:ext cx="9128125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346325"/>
            <a:ext cx="9144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144963"/>
            <a:ext cx="91440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09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619250" y="2749550"/>
            <a:ext cx="575945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00FFFF"/>
                </a:solidFill>
                <a:latin typeface="Arial Narrow" charset="0"/>
              </a:rPr>
              <a:t>FILM</a:t>
            </a:r>
          </a:p>
        </p:txBody>
      </p:sp>
      <p:pic>
        <p:nvPicPr>
          <p:cNvPr id="18436" name="EMICOLECTOMIA SX VLS CON ANIMAZIONE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-17145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00CCFF"/>
                </a:solidFill>
                <a:latin typeface="Arial Narrow" charset="0"/>
              </a:rPr>
              <a:t>Emicolectomia sinistra laparoscopica</a:t>
            </a:r>
          </a:p>
        </p:txBody>
      </p:sp>
    </p:spTree>
    <p:extLst>
      <p:ext uri="{BB962C8B-B14F-4D97-AF65-F5344CB8AC3E}">
        <p14:creationId xmlns:p14="http://schemas.microsoft.com/office/powerpoint/2010/main" val="318753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6513" y="-26988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Trattamento chirurgico delle metastasi epatiche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800">
                <a:effectLst>
                  <a:outerShdw blurRad="38100" dist="38100" dir="2700000" algn="tl">
                    <a:srgbClr val="DDDDDD"/>
                  </a:outerShdw>
                </a:effectLst>
              </a:rPr>
              <a:t>Progressiva estensione delle indicazioni: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363" y="1700213"/>
            <a:ext cx="388937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i="1">
                <a:effectLst>
                  <a:outerShdw blurRad="38100" dist="38100" dir="2700000" algn="tl">
                    <a:srgbClr val="DDDDDD"/>
                  </a:outerShdw>
                </a:effectLst>
              </a:rPr>
              <a:t>Lesioni multiple bilobari</a:t>
            </a:r>
          </a:p>
          <a:p>
            <a:pPr>
              <a:buClrTx/>
              <a:buFontTx/>
              <a:buNone/>
            </a:pPr>
            <a:r>
              <a:rPr lang="en-US" sz="2200" i="1">
                <a:effectLst>
                  <a:outerShdw blurRad="38100" dist="38100" dir="2700000" algn="tl">
                    <a:srgbClr val="DDDDDD"/>
                  </a:outerShdw>
                </a:effectLst>
              </a:rPr>
              <a:t>Malattia extraepatica</a:t>
            </a:r>
          </a:p>
          <a:p>
            <a:pPr>
              <a:buClrTx/>
              <a:buFontTx/>
              <a:buNone/>
            </a:pPr>
            <a:r>
              <a:rPr lang="en-US" sz="2200" i="1">
                <a:effectLst>
                  <a:outerShdw blurRad="38100" dist="38100" dir="2700000" algn="tl">
                    <a:srgbClr val="DDDDDD"/>
                  </a:outerShdw>
                </a:effectLst>
              </a:rPr>
              <a:t>Margini di sicurezza minimi (o microscopicamente infiltrati)</a:t>
            </a:r>
          </a:p>
          <a:p>
            <a:pPr>
              <a:buClrTx/>
              <a:buFontTx/>
              <a:buNone/>
            </a:pPr>
            <a:r>
              <a:rPr lang="en-US" sz="2200" i="1">
                <a:effectLst>
                  <a:outerShdw blurRad="38100" dist="38100" dir="2700000" algn="tl">
                    <a:srgbClr val="DDDDDD"/>
                  </a:outerShdw>
                </a:effectLst>
              </a:rPr>
              <a:t>Possibili resezioni reiterate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412875"/>
            <a:ext cx="435768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3" name="AutoShape 7"/>
          <p:cNvSpPr>
            <a:spLocks/>
          </p:cNvSpPr>
          <p:nvPr/>
        </p:nvSpPr>
        <p:spPr bwMode="auto">
          <a:xfrm>
            <a:off x="3851275" y="1700213"/>
            <a:ext cx="287338" cy="1800225"/>
          </a:xfrm>
          <a:prstGeom prst="rightBrace">
            <a:avLst>
              <a:gd name="adj1" fmla="val 5221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932363" y="4437063"/>
            <a:ext cx="33845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9465" name="Picture 9" descr="DSC012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716338"/>
            <a:ext cx="4078287" cy="30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DSC012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46600"/>
            <a:ext cx="3024188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27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296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292725" y="2133600"/>
            <a:ext cx="574675" cy="3889375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516688" y="2349500"/>
            <a:ext cx="431800" cy="3673475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6513" y="9525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Sopravvivenza dopo resezione epatica</a:t>
            </a:r>
          </a:p>
        </p:txBody>
      </p:sp>
    </p:spTree>
    <p:extLst>
      <p:ext uri="{BB962C8B-B14F-4D97-AF65-F5344CB8AC3E}">
        <p14:creationId xmlns:p14="http://schemas.microsoft.com/office/powerpoint/2010/main" val="2705022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81075"/>
            <a:ext cx="7705725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6513" y="9525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Sopravvivenza dopo resezione epatica</a:t>
            </a:r>
          </a:p>
        </p:txBody>
      </p:sp>
    </p:spTree>
    <p:extLst>
      <p:ext uri="{BB962C8B-B14F-4D97-AF65-F5344CB8AC3E}">
        <p14:creationId xmlns:p14="http://schemas.microsoft.com/office/powerpoint/2010/main" val="1665106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184900" y="2276475"/>
            <a:ext cx="23034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sopravvivenza</a:t>
            </a:r>
          </a:p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22975" y="2636838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mediana</a:t>
            </a:r>
          </a:p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095750" y="3338513"/>
            <a:ext cx="18002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CHU, 1997</a:t>
            </a:r>
          </a:p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95750" y="3806825"/>
            <a:ext cx="16557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FONG, 1999</a:t>
            </a:r>
          </a:p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229475" y="2641600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5 aa</a:t>
            </a:r>
          </a:p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095750" y="4378325"/>
            <a:ext cx="18002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ADAM, 1997</a:t>
            </a:r>
          </a:p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095750" y="4846638"/>
            <a:ext cx="2089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AHMAD, 2007</a:t>
            </a:r>
          </a:p>
          <a:p>
            <a:pPr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116638" y="2852738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i="1">
                <a:effectLst>
                  <a:outerShdw blurRad="38100" dist="38100" dir="2700000" algn="tl">
                    <a:srgbClr val="DDDDDD"/>
                  </a:outerShdw>
                </a:effectLst>
              </a:rPr>
              <a:t>(mesi)</a:t>
            </a:r>
          </a:p>
          <a:p>
            <a:pPr>
              <a:buClrTx/>
              <a:buFontTx/>
              <a:buNone/>
            </a:pPr>
            <a:r>
              <a:rPr lang="it-IT" i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234238" y="2852738"/>
            <a:ext cx="1187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i="1">
                <a:effectLst>
                  <a:outerShdw blurRad="38100" dist="38100" dir="2700000" algn="tl">
                    <a:srgbClr val="DDDDDD"/>
                  </a:outerShdw>
                </a:effectLst>
              </a:rPr>
              <a:t>(%)</a:t>
            </a:r>
          </a:p>
          <a:p>
            <a:pPr>
              <a:buClrTx/>
              <a:buFontTx/>
              <a:buNone/>
            </a:pPr>
            <a:r>
              <a:rPr lang="it-IT" i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262688" y="3333750"/>
            <a:ext cx="574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23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254750" y="3794125"/>
            <a:ext cx="5762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37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261100" y="4371975"/>
            <a:ext cx="5762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46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253163" y="4845050"/>
            <a:ext cx="576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48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281863" y="3327400"/>
            <a:ext cx="576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16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275513" y="3787775"/>
            <a:ext cx="576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34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281863" y="4365625"/>
            <a:ext cx="574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41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308850" y="4868863"/>
            <a:ext cx="576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44</a:t>
            </a:r>
          </a:p>
          <a:p>
            <a:pPr>
              <a:buClrTx/>
              <a:buFontTx/>
              <a:buNone/>
            </a:pP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594600" y="3465513"/>
            <a:ext cx="1671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1600" i="1">
                <a:effectLst>
                  <a:outerShdw blurRad="38100" dist="38100" dir="2700000" algn="tl">
                    <a:srgbClr val="DDDDDD"/>
                  </a:outerShdw>
                </a:effectLst>
              </a:rPr>
              <a:t>chemioterapia</a:t>
            </a:r>
          </a:p>
          <a:p>
            <a:pPr algn="ctr">
              <a:buClrTx/>
              <a:buFontTx/>
              <a:buNone/>
            </a:pPr>
            <a:r>
              <a:rPr lang="it-IT" sz="1600" i="1">
                <a:effectLst>
                  <a:outerShdw blurRad="38100" dist="38100" dir="2700000" algn="tl">
                    <a:srgbClr val="DDDDDD"/>
                  </a:outerShdw>
                </a:effectLst>
              </a:rPr>
              <a:t>non sistematica</a:t>
            </a:r>
          </a:p>
          <a:p>
            <a:pPr algn="ctr">
              <a:buClrTx/>
              <a:buFontTx/>
              <a:buNone/>
            </a:pPr>
            <a:r>
              <a:rPr lang="it-IT" sz="1600" i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484438" y="6081713"/>
            <a:ext cx="64801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438"/>
              </a:spcBef>
              <a:buClrTx/>
              <a:buFontTx/>
              <a:buNone/>
            </a:pPr>
            <a:r>
              <a:rPr lang="it-IT" sz="2300" i="1">
                <a:effectLst>
                  <a:outerShdw blurRad="38100" dist="38100" dir="2700000" algn="tl">
                    <a:srgbClr val="DDDDDD"/>
                  </a:outerShdw>
                </a:effectLst>
              </a:rPr>
              <a:t>Sino al 30% di riresezioni epatiche per metastasi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8027988" y="6453188"/>
            <a:ext cx="936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it-IT" sz="1000" b="1" i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Adam, 1997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7596188" y="4541838"/>
            <a:ext cx="16716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1600" i="1">
                <a:effectLst>
                  <a:outerShdw blurRad="38100" dist="38100" dir="2700000" algn="tl">
                    <a:srgbClr val="DDDDDD"/>
                  </a:outerShdw>
                </a:effectLst>
              </a:rPr>
              <a:t>chemioterapia</a:t>
            </a:r>
          </a:p>
          <a:p>
            <a:pPr algn="ctr">
              <a:buClrTx/>
              <a:buFontTx/>
              <a:buNone/>
            </a:pPr>
            <a:r>
              <a:rPr lang="it-IT" sz="1600" i="1">
                <a:effectLst>
                  <a:outerShdw blurRad="38100" dist="38100" dir="2700000" algn="tl">
                    <a:srgbClr val="DDDDDD"/>
                  </a:outerShdw>
                </a:effectLst>
              </a:rPr>
              <a:t>sempre</a:t>
            </a:r>
          </a:p>
          <a:p>
            <a:pPr algn="ctr">
              <a:buClrTx/>
              <a:buFontTx/>
              <a:buNone/>
            </a:pPr>
            <a:r>
              <a:rPr lang="it-IT" sz="1600" i="1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                     </a:t>
            </a:r>
          </a:p>
        </p:txBody>
      </p:sp>
      <p:sp>
        <p:nvSpPr>
          <p:cNvPr id="23577" name="AutoShape 25"/>
          <p:cNvSpPr>
            <a:spLocks/>
          </p:cNvSpPr>
          <p:nvPr/>
        </p:nvSpPr>
        <p:spPr bwMode="auto">
          <a:xfrm>
            <a:off x="7540625" y="3376613"/>
            <a:ext cx="288925" cy="379412"/>
          </a:xfrm>
          <a:prstGeom prst="rightBrace">
            <a:avLst>
              <a:gd name="adj1" fmla="val 8286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78" name="AutoShape 26"/>
          <p:cNvSpPr>
            <a:spLocks/>
          </p:cNvSpPr>
          <p:nvPr/>
        </p:nvSpPr>
        <p:spPr bwMode="auto">
          <a:xfrm>
            <a:off x="7540625" y="4429125"/>
            <a:ext cx="288925" cy="379413"/>
          </a:xfrm>
          <a:prstGeom prst="rightBrace">
            <a:avLst>
              <a:gd name="adj1" fmla="val 8286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090988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3059113" y="4868863"/>
            <a:ext cx="1335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it-IT" sz="1000" b="1" i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Ahmad, 2007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36513" y="9525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Sopravvivenza dopo resezione ripetuta</a:t>
            </a:r>
          </a:p>
        </p:txBody>
      </p:sp>
    </p:spTree>
    <p:extLst>
      <p:ext uri="{BB962C8B-B14F-4D97-AF65-F5344CB8AC3E}">
        <p14:creationId xmlns:p14="http://schemas.microsoft.com/office/powerpoint/2010/main" val="224173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7788" y="6237288"/>
            <a:ext cx="5256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>
              <a:spcBef>
                <a:spcPts val="1125"/>
              </a:spcBef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Progressione in corso di chemioterapia: </a:t>
            </a: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8 - 10%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551613" y="6583363"/>
            <a:ext cx="259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it-IT" sz="1200" b="1" i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Nikfarjam, 2009, Capussotti, 2010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844675"/>
            <a:ext cx="5400675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335838" y="5805488"/>
            <a:ext cx="1808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it-IT" sz="1200" b="1" i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D’Angelica, 2012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23850" y="5157788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Patients with resectable tumour in critical locations generally go upfront resection due to concern of local progression on chemotherapy which might lead to unresectability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50825" y="1052513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>
                <a:effectLst>
                  <a:outerShdw blurRad="38100" dist="38100" dir="2700000" algn="tl">
                    <a:srgbClr val="DDDDDD"/>
                  </a:outerShdw>
                </a:effectLst>
              </a:rPr>
              <a:t>La chemioterapia adiuvante per rendere resecabili tumori inizialmente inoperabili</a:t>
            </a:r>
            <a:endParaRPr lang="it-IT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4284663" y="1484313"/>
            <a:ext cx="792162" cy="358775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6513" y="-26988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Chemioterapia neoadiuvante</a:t>
            </a:r>
          </a:p>
        </p:txBody>
      </p:sp>
    </p:spTree>
    <p:extLst>
      <p:ext uri="{BB962C8B-B14F-4D97-AF65-F5344CB8AC3E}">
        <p14:creationId xmlns:p14="http://schemas.microsoft.com/office/powerpoint/2010/main" val="91141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79500"/>
            <a:ext cx="5373688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6513" y="-26988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Intervento combinato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515100" y="3246438"/>
            <a:ext cx="2089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/>
              <a:t>Legatura del ramo portale destro + bonifica del fegato sinistro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156325" y="5367338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/>
              <a:t>Epatectomia destra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H="1">
            <a:off x="5219700" y="5589588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H="1">
            <a:off x="5219700" y="386080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454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1"/>
          <a:stretch>
            <a:fillRect/>
          </a:stretch>
        </p:blipFill>
        <p:spPr bwMode="auto">
          <a:xfrm>
            <a:off x="250825" y="836613"/>
            <a:ext cx="343852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89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9" t="71127" r="8299"/>
          <a:stretch>
            <a:fillRect/>
          </a:stretch>
        </p:blipFill>
        <p:spPr bwMode="auto">
          <a:xfrm>
            <a:off x="6443663" y="3860800"/>
            <a:ext cx="2700337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869" t="71127" r="82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651500" y="4005263"/>
            <a:ext cx="1296988" cy="20161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462713" y="4089400"/>
            <a:ext cx="649287" cy="13684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516688" y="6300788"/>
            <a:ext cx="23987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it-IT"/>
              <a:t>fegato residuo </a:t>
            </a:r>
            <a:r>
              <a:rPr lang="it-IT" u="sng"/>
              <a:t>&gt;</a:t>
            </a:r>
            <a:r>
              <a:rPr lang="it-IT"/>
              <a:t>30 % 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7" r="5174"/>
          <a:stretch>
            <a:fillRect/>
          </a:stretch>
        </p:blipFill>
        <p:spPr bwMode="auto">
          <a:xfrm>
            <a:off x="3592513" y="2994025"/>
            <a:ext cx="3260725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1127" r="517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227763" y="4498975"/>
            <a:ext cx="565150" cy="29845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411413" y="2276475"/>
            <a:ext cx="1587500" cy="965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922713" y="1346200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/>
              <a:t>poli-chemioterapia</a:t>
            </a:r>
          </a:p>
          <a:p>
            <a:pPr algn="ctr">
              <a:buClrTx/>
              <a:buFontTx/>
              <a:buNone/>
            </a:pPr>
            <a:r>
              <a:rPr lang="it-IT"/>
              <a:t>neo-adiuvante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06375" y="3068638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/>
              <a:t>embolizzazione portale destra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3181350" y="1638300"/>
            <a:ext cx="647700" cy="1588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8725"/>
            <a:ext cx="3475038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1476375" y="26368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1476375" y="3500438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794375" y="2282825"/>
            <a:ext cx="3241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/>
              <a:t>bonifica emifegato sinistro + epatectomia destra</a:t>
            </a: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H="1">
            <a:off x="5795963" y="2708275"/>
            <a:ext cx="43180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6513" y="-26988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Intervento combinato</a:t>
            </a:r>
          </a:p>
        </p:txBody>
      </p:sp>
    </p:spTree>
    <p:extLst>
      <p:ext uri="{BB962C8B-B14F-4D97-AF65-F5344CB8AC3E}">
        <p14:creationId xmlns:p14="http://schemas.microsoft.com/office/powerpoint/2010/main" val="228758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76200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00CCFF"/>
                </a:solidFill>
                <a:latin typeface="Arial Narrow" charset="0"/>
              </a:rPr>
              <a:t>Trattamento chirurgico: principi generali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3414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	Tumore del colon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≠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Tumore del retto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9241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	Asportazione del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tumore 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primitivo e dei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linfonodi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loco-	regionali (numero minimo di 12)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4902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	Trattamento chirurgico (reiterato) della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malattia metastatica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	(epatica e polmonare)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59880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	Trattamento integrato della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carcinosi peritoneale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(HIPEC)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2101850"/>
            <a:ext cx="91440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	Elezione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</a:t>
            </a:r>
            <a:r>
              <a:rPr lang="it-IT" b="1">
                <a:effectLst>
                  <a:outerShdw blurRad="38100" dist="38100" dir="2700000" algn="tl">
                    <a:srgbClr val="DDDDDD"/>
                  </a:outerShdw>
                </a:effectLst>
              </a:rPr>
              <a:t>≠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Urgenza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4130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	Laparotomia</a:t>
            </a:r>
            <a:r>
              <a:rPr lang="it-IT" sz="2400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= </a:t>
            </a:r>
            <a:r>
              <a:rPr lang="it-IT" sz="2400" b="1"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Laparoscopia</a:t>
            </a:r>
          </a:p>
        </p:txBody>
      </p:sp>
    </p:spTree>
    <p:extLst>
      <p:ext uri="{BB962C8B-B14F-4D97-AF65-F5344CB8AC3E}">
        <p14:creationId xmlns:p14="http://schemas.microsoft.com/office/powerpoint/2010/main" val="2009139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63613"/>
            <a:ext cx="7921625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6513" y="44450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Trattamento della carcinosi peritoneale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44688" y="6156325"/>
            <a:ext cx="7199312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i="1">
                <a:solidFill>
                  <a:srgbClr val="000000"/>
                </a:solidFill>
              </a:rPr>
              <a:t>Jacquet P, Sugarbaker PH : Clinical research methodologies in diagnosis and staging of patients with peritoeal carcinomatosis. In Sugarbeker PH (ED). Peritoneal carcinomatosis : principles of management. Kluwer Academic Publishers, Boston USA, 1996 : 359-74</a:t>
            </a:r>
          </a:p>
        </p:txBody>
      </p:sp>
    </p:spTree>
    <p:extLst>
      <p:ext uri="{BB962C8B-B14F-4D97-AF65-F5344CB8AC3E}">
        <p14:creationId xmlns:p14="http://schemas.microsoft.com/office/powerpoint/2010/main" val="246117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1767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4319587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6513" y="44450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Trattamento della carcinosi peritoneale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41767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800" name="Picture 8" descr="carcinomatosisl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4283075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29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611981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89075" y="6416675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it-IT" sz="1000"/>
              <a:t>Maggiori L., Elias D., </a:t>
            </a:r>
            <a:r>
              <a:rPr lang="it-IT" sz="1000" b="1"/>
              <a:t>Curative treatment of colorectal peritoneal carcinomatosis: Current status and future trends,</a:t>
            </a:r>
          </a:p>
          <a:p>
            <a:pPr algn="r">
              <a:buClrTx/>
              <a:buFontTx/>
              <a:buNone/>
            </a:pPr>
            <a:r>
              <a:rPr lang="it-IT" sz="1000"/>
              <a:t>European Journal of Surgical Oncology (EJSO) Volume 36, Issue 7 2010 599 - 603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6513" y="44450"/>
            <a:ext cx="91440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000" b="1" u="sng">
                <a:solidFill>
                  <a:srgbClr val="00CC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Trattamento della carcinosi peritoneale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128713" y="1052513"/>
            <a:ext cx="7043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1400"/>
              <a:t>Overall survival after </a:t>
            </a:r>
            <a:r>
              <a:rPr lang="it-IT" sz="1400" b="1"/>
              <a:t>CCRS + HIPEC</a:t>
            </a:r>
            <a:r>
              <a:rPr lang="it-IT" sz="1400"/>
              <a:t> or </a:t>
            </a:r>
            <a:r>
              <a:rPr lang="it-IT" sz="1400" b="1"/>
              <a:t>standard systemic chemotherapy</a:t>
            </a:r>
            <a:r>
              <a:rPr lang="it-IT" sz="1400"/>
              <a:t> for peritoneal carcinomatosis (from Elias et al.)</a:t>
            </a:r>
          </a:p>
        </p:txBody>
      </p:sp>
    </p:spTree>
    <p:extLst>
      <p:ext uri="{BB962C8B-B14F-4D97-AF65-F5344CB8AC3E}">
        <p14:creationId xmlns:p14="http://schemas.microsoft.com/office/powerpoint/2010/main" val="1238161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26638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6638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266382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449513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2557462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34575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307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2540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476375"/>
            <a:ext cx="3251200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03913" y="5219700"/>
            <a:ext cx="3240087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400" b="1">
                <a:latin typeface="Arial Narrow" charset="0"/>
              </a:rPr>
              <a:t>Resezione sec. Hartmann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39975" y="5445125"/>
            <a:ext cx="3240088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400" b="1">
                <a:latin typeface="Arial Narrow" charset="0"/>
              </a:rPr>
              <a:t>Resezione anteriore</a:t>
            </a:r>
          </a:p>
          <a:p>
            <a:pPr algn="ctr">
              <a:buClrTx/>
              <a:buFontTx/>
              <a:buNone/>
            </a:pPr>
            <a:r>
              <a:rPr lang="it-IT" sz="2400" b="1">
                <a:latin typeface="Arial Narrow" charset="0"/>
              </a:rPr>
              <a:t>di retto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29337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9388" y="4581525"/>
            <a:ext cx="2665412" cy="5032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400" b="1">
                <a:latin typeface="Arial Narrow" charset="0"/>
              </a:rPr>
              <a:t>Ileostomia su bacchetta</a:t>
            </a:r>
          </a:p>
        </p:txBody>
      </p:sp>
    </p:spTree>
    <p:extLst>
      <p:ext uri="{BB962C8B-B14F-4D97-AF65-F5344CB8AC3E}">
        <p14:creationId xmlns:p14="http://schemas.microsoft.com/office/powerpoint/2010/main" val="333170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8135937" cy="973137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800" b="1" u="sng">
                <a:latin typeface="Arial Narrow" charset="0"/>
              </a:rPr>
              <a:t>Amputazione addomino-perineale sec. Miles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28860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97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628775"/>
            <a:ext cx="28797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130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76375"/>
            <a:ext cx="755967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-138113"/>
            <a:ext cx="9144000" cy="973138"/>
          </a:xfrm>
          <a:prstGeom prst="rect">
            <a:avLst/>
          </a:prstGeom>
          <a:solidFill>
            <a:srgbClr val="FFFFFF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00CCFF"/>
                </a:solidFill>
                <a:latin typeface="Arial Narrow" charset="0"/>
              </a:rPr>
              <a:t>Sopravvivenza in base allo stadio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2303463" y="1403350"/>
            <a:ext cx="1260475" cy="7207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851275" y="3141663"/>
            <a:ext cx="360363" cy="20875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3851275" y="3141663"/>
            <a:ext cx="360363" cy="20875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580063" y="3141663"/>
            <a:ext cx="360362" cy="20875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7308850" y="3141663"/>
            <a:ext cx="287338" cy="2087562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169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7594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89363"/>
            <a:ext cx="57594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-138113"/>
            <a:ext cx="91440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b="1" u="sng">
                <a:solidFill>
                  <a:srgbClr val="00CCFF"/>
                </a:solidFill>
                <a:latin typeface="Arial Narrow" charset="0"/>
              </a:rPr>
              <a:t>Sopravvivenza in urgenza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103688" y="863600"/>
            <a:ext cx="720725" cy="3603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032250" y="3816350"/>
            <a:ext cx="900113" cy="3603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734175" y="1557338"/>
            <a:ext cx="358775" cy="1800225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6084888" y="4581525"/>
            <a:ext cx="358775" cy="2016125"/>
          </a:xfrm>
          <a:prstGeom prst="ellips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918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2893" b="4048"/>
          <a:stretch>
            <a:fillRect/>
          </a:stretch>
        </p:blipFill>
        <p:spPr bwMode="auto">
          <a:xfrm>
            <a:off x="6300788" y="360363"/>
            <a:ext cx="2160587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125" t="2893" b="40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128838"/>
            <a:ext cx="853440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/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b="1" u="sng"/>
              <a:t>Stesso intervento</a:t>
            </a:r>
          </a:p>
          <a:p>
            <a:pPr>
              <a:spcBef>
                <a:spcPts val="1125"/>
              </a:spcBef>
              <a:buClrTx/>
              <a:buFontTx/>
              <a:buChar char="•"/>
            </a:pPr>
            <a:r>
              <a:rPr lang="en-US"/>
              <a:t>Meno dolore</a:t>
            </a:r>
          </a:p>
          <a:p>
            <a:pPr>
              <a:spcBef>
                <a:spcPts val="1125"/>
              </a:spcBef>
              <a:buClrTx/>
              <a:buFontTx/>
              <a:buChar char="•"/>
            </a:pPr>
            <a:r>
              <a:rPr lang="en-US"/>
              <a:t>Migliori risultati estetici</a:t>
            </a:r>
          </a:p>
          <a:p>
            <a:pPr>
              <a:spcBef>
                <a:spcPts val="1125"/>
              </a:spcBef>
              <a:buClrTx/>
              <a:buFontTx/>
              <a:buChar char="•"/>
            </a:pPr>
            <a:r>
              <a:rPr lang="en-US"/>
              <a:t>Precoce canalizzazione e rialimentazione</a:t>
            </a:r>
          </a:p>
          <a:p>
            <a:pPr>
              <a:spcBef>
                <a:spcPts val="1125"/>
              </a:spcBef>
              <a:buClrTx/>
              <a:buFontTx/>
              <a:buChar char="•"/>
            </a:pPr>
            <a:r>
              <a:rPr lang="en-US"/>
              <a:t>Minori infezioni di ferita</a:t>
            </a:r>
          </a:p>
          <a:p>
            <a:pPr>
              <a:spcBef>
                <a:spcPts val="1125"/>
              </a:spcBef>
              <a:buClrTx/>
              <a:buFontTx/>
              <a:buChar char="•"/>
            </a:pPr>
            <a:r>
              <a:rPr lang="en-US"/>
              <a:t>Minori complicanze sistemiche</a:t>
            </a:r>
          </a:p>
          <a:p>
            <a:pPr>
              <a:spcBef>
                <a:spcPts val="1125"/>
              </a:spcBef>
              <a:buClrTx/>
              <a:buFontTx/>
              <a:buChar char="•"/>
            </a:pPr>
            <a:r>
              <a:rPr lang="en-US"/>
              <a:t>Minori aderenze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/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/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/>
              <a:t>EVIDENZE di grado I-II (RCTs - COST, CLASSIC, COLOR, COREAN, COLOR 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7350"/>
            <a:ext cx="5759450" cy="1431925"/>
          </a:xfrm>
          <a:solidFill>
            <a:srgbClr val="FFFFFF">
              <a:alpha val="50999"/>
            </a:srgbClr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u="sng">
                <a:solidFill>
                  <a:srgbClr val="00CCFF"/>
                </a:solidFill>
                <a:latin typeface="Arial Narrow" charset="0"/>
              </a:rPr>
              <a:t>Laparoscopia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19363"/>
            <a:ext cx="45434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769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7025"/>
            <a:ext cx="8582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303463"/>
            <a:ext cx="341312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92388"/>
            <a:ext cx="34194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863600" y="1871663"/>
            <a:ext cx="755650" cy="360362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572000" y="3132138"/>
            <a:ext cx="1079500" cy="360362"/>
          </a:xfrm>
          <a:prstGeom prst="ellips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6516688" y="1476375"/>
            <a:ext cx="1439862" cy="1588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95288" y="1800225"/>
            <a:ext cx="539750" cy="1588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787900" y="2808288"/>
            <a:ext cx="3240088" cy="1587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787900" y="2952750"/>
            <a:ext cx="3240088" cy="158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824413" y="3095625"/>
            <a:ext cx="1979612" cy="158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033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Presentazione su schermo (4:3)</PresentationFormat>
  <Paragraphs>108</Paragraphs>
  <Slides>22</Slides>
  <Notes>22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Laparoscopia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2013-10-28T14:28:54Z</dcterms:created>
  <dcterms:modified xsi:type="dcterms:W3CDTF">2013-10-28T14:29:31Z</dcterms:modified>
</cp:coreProperties>
</file>