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75" r:id="rId2"/>
    <p:sldId id="637" r:id="rId3"/>
    <p:sldId id="638" r:id="rId4"/>
    <p:sldId id="622" r:id="rId5"/>
    <p:sldId id="623" r:id="rId6"/>
    <p:sldId id="624" r:id="rId7"/>
    <p:sldId id="625" r:id="rId8"/>
    <p:sldId id="626" r:id="rId9"/>
    <p:sldId id="629" r:id="rId10"/>
    <p:sldId id="630" r:id="rId11"/>
    <p:sldId id="631" r:id="rId12"/>
    <p:sldId id="633" r:id="rId13"/>
    <p:sldId id="645" r:id="rId14"/>
    <p:sldId id="650" r:id="rId15"/>
    <p:sldId id="646" r:id="rId16"/>
    <p:sldId id="647" r:id="rId17"/>
    <p:sldId id="648" r:id="rId18"/>
    <p:sldId id="649" r:id="rId19"/>
    <p:sldId id="651" r:id="rId20"/>
    <p:sldId id="652" r:id="rId21"/>
    <p:sldId id="634" r:id="rId22"/>
    <p:sldId id="635" r:id="rId23"/>
    <p:sldId id="636" r:id="rId24"/>
    <p:sldId id="602" r:id="rId25"/>
    <p:sldId id="640" r:id="rId26"/>
    <p:sldId id="639" r:id="rId27"/>
    <p:sldId id="598" r:id="rId28"/>
    <p:sldId id="606" r:id="rId29"/>
    <p:sldId id="610" r:id="rId30"/>
    <p:sldId id="607" r:id="rId31"/>
    <p:sldId id="609" r:id="rId32"/>
    <p:sldId id="608" r:id="rId33"/>
    <p:sldId id="641" r:id="rId34"/>
    <p:sldId id="642" r:id="rId35"/>
    <p:sldId id="644" r:id="rId36"/>
    <p:sldId id="643" r:id="rId37"/>
    <p:sldId id="653" r:id="rId38"/>
    <p:sldId id="654" r:id="rId39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89800"/>
    <a:srgbClr val="FFCCFF"/>
    <a:srgbClr val="CCFFCC"/>
    <a:srgbClr val="0066FF"/>
    <a:srgbClr val="FF0000"/>
    <a:srgbClr val="CC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 autoAdjust="0"/>
    <p:restoredTop sz="94746" autoAdjust="0"/>
  </p:normalViewPr>
  <p:slideViewPr>
    <p:cSldViewPr snapToGrid="0" showGuides="1">
      <p:cViewPr>
        <p:scale>
          <a:sx n="60" d="100"/>
          <a:sy n="60" d="100"/>
        </p:scale>
        <p:origin x="-1236" y="-1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.lonati\Documents\Z_RelazioniPresentazioniElaborazioni\CCV\CardipatiaIschemica\CardipoatiaIschemica2014_Modificato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.lonati\Documents\Z_RelazioniPresentazioniElaborazioni\CCV\CardipatiaIschemica\CardipoatiaIschemica2014_Modificato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.lonati\Documents\Z_RelazioniPresentazioniElaborazioni\CCV\CardipatiaIschemica\CardipoatiaIschemica2014_Modificato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.lonati\Documents\Z_RelazioniPresentazioniElaborazioni\CCV\CardipatiaIschemica\CardipoatiaIschemica2014_Modificato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823908715167678"/>
          <c:y val="3.1813293994460798E-2"/>
          <c:w val="0.66430786266656838"/>
          <c:h val="0.850443587082117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CardiopIschemCronica!$B$40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CardiopIschemCronica!$A$41:$A$52</c:f>
              <c:strCache>
                <c:ptCount val="12"/>
                <c:pt idx="0">
                  <c:v>M. rare</c:v>
                </c:pt>
                <c:pt idx="1">
                  <c:v>Malattie autoimmuni</c:v>
                </c:pt>
                <c:pt idx="2">
                  <c:v>M. psichiatriche gravi</c:v>
                </c:pt>
                <c:pt idx="3">
                  <c:v>Neuropatie</c:v>
                </c:pt>
                <c:pt idx="4">
                  <c:v>Malattie endocrine</c:v>
                </c:pt>
                <c:pt idx="5">
                  <c:v>Gastroenteropatie</c:v>
                </c:pt>
                <c:pt idx="6">
                  <c:v>Broncopneumopatie</c:v>
                </c:pt>
                <c:pt idx="7">
                  <c:v>Neoplasie</c:v>
                </c:pt>
                <c:pt idx="8">
                  <c:v>Insufficienza renale</c:v>
                </c:pt>
                <c:pt idx="9">
                  <c:v>Dislipidemie</c:v>
                </c:pt>
                <c:pt idx="10">
                  <c:v>Diabete</c:v>
                </c:pt>
                <c:pt idx="11">
                  <c:v>Cardiopatie</c:v>
                </c:pt>
              </c:strCache>
            </c:strRef>
          </c:cat>
          <c:val>
            <c:numRef>
              <c:f>CardiopIschemCronica!$B$41:$B$52</c:f>
              <c:numCache>
                <c:formatCode>General</c:formatCode>
                <c:ptCount val="12"/>
                <c:pt idx="0">
                  <c:v>1512</c:v>
                </c:pt>
                <c:pt idx="1">
                  <c:v>1883</c:v>
                </c:pt>
                <c:pt idx="2">
                  <c:v>3766</c:v>
                </c:pt>
                <c:pt idx="3">
                  <c:v>6311</c:v>
                </c:pt>
                <c:pt idx="4">
                  <c:v>5534</c:v>
                </c:pt>
                <c:pt idx="5">
                  <c:v>10732</c:v>
                </c:pt>
                <c:pt idx="6">
                  <c:v>9573</c:v>
                </c:pt>
                <c:pt idx="7">
                  <c:v>18273</c:v>
                </c:pt>
                <c:pt idx="8">
                  <c:v>2994</c:v>
                </c:pt>
                <c:pt idx="9">
                  <c:v>12438</c:v>
                </c:pt>
                <c:pt idx="10">
                  <c:v>15016</c:v>
                </c:pt>
                <c:pt idx="11">
                  <c:v>4962</c:v>
                </c:pt>
              </c:numCache>
            </c:numRef>
          </c:val>
        </c:ser>
        <c:ser>
          <c:idx val="1"/>
          <c:order val="1"/>
          <c:tx>
            <c:strRef>
              <c:f>CardiopIschemCronica!$C$40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CardiopIschemCronica!$A$41:$A$52</c:f>
              <c:strCache>
                <c:ptCount val="12"/>
                <c:pt idx="0">
                  <c:v>M. rare</c:v>
                </c:pt>
                <c:pt idx="1">
                  <c:v>Malattie autoimmuni</c:v>
                </c:pt>
                <c:pt idx="2">
                  <c:v>M. psichiatriche gravi</c:v>
                </c:pt>
                <c:pt idx="3">
                  <c:v>Neuropatie</c:v>
                </c:pt>
                <c:pt idx="4">
                  <c:v>Malattie endocrine</c:v>
                </c:pt>
                <c:pt idx="5">
                  <c:v>Gastroenteropatie</c:v>
                </c:pt>
                <c:pt idx="6">
                  <c:v>Broncopneumopatie</c:v>
                </c:pt>
                <c:pt idx="7">
                  <c:v>Neoplasie</c:v>
                </c:pt>
                <c:pt idx="8">
                  <c:v>Insufficienza renale</c:v>
                </c:pt>
                <c:pt idx="9">
                  <c:v>Dislipidemie</c:v>
                </c:pt>
                <c:pt idx="10">
                  <c:v>Diabete</c:v>
                </c:pt>
                <c:pt idx="11">
                  <c:v>Cardiopatie</c:v>
                </c:pt>
              </c:strCache>
            </c:strRef>
          </c:cat>
          <c:val>
            <c:numRef>
              <c:f>CardiopIschemCronica!$C$41:$C$52</c:f>
              <c:numCache>
                <c:formatCode>General</c:formatCode>
                <c:ptCount val="12"/>
                <c:pt idx="0">
                  <c:v>8108</c:v>
                </c:pt>
                <c:pt idx="1">
                  <c:v>9385</c:v>
                </c:pt>
                <c:pt idx="2">
                  <c:v>7943</c:v>
                </c:pt>
                <c:pt idx="3">
                  <c:v>15735</c:v>
                </c:pt>
                <c:pt idx="4">
                  <c:v>23861</c:v>
                </c:pt>
                <c:pt idx="5">
                  <c:v>30919</c:v>
                </c:pt>
                <c:pt idx="6">
                  <c:v>24240</c:v>
                </c:pt>
                <c:pt idx="7">
                  <c:v>31881</c:v>
                </c:pt>
                <c:pt idx="8">
                  <c:v>2994</c:v>
                </c:pt>
                <c:pt idx="9">
                  <c:v>43342</c:v>
                </c:pt>
                <c:pt idx="10">
                  <c:v>49430</c:v>
                </c:pt>
                <c:pt idx="11">
                  <c:v>15199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545664"/>
        <c:axId val="108763904"/>
      </c:barChart>
      <c:catAx>
        <c:axId val="122545664"/>
        <c:scaling>
          <c:orientation val="minMax"/>
        </c:scaling>
        <c:delete val="0"/>
        <c:axPos val="l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108763904"/>
        <c:crosses val="autoZero"/>
        <c:auto val="1"/>
        <c:lblAlgn val="ctr"/>
        <c:lblOffset val="100"/>
        <c:noMultiLvlLbl val="0"/>
      </c:catAx>
      <c:valAx>
        <c:axId val="1087639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254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724542343599459"/>
          <c:y val="0.42172472177929737"/>
          <c:w val="5.6963852619688393E-2"/>
          <c:h val="0.1482300724935479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56701951269952"/>
          <c:y val="6.9904905934554978E-2"/>
          <c:w val="0.63581375693321218"/>
          <c:h val="0.7755105836165244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CardiopIschemCronica!$B$106</c:f>
              <c:strCache>
                <c:ptCount val="1"/>
                <c:pt idx="0">
                  <c:v>Ricoveri </c:v>
                </c:pt>
              </c:strCache>
            </c:strRef>
          </c:tx>
          <c:invertIfNegative val="0"/>
          <c:cat>
            <c:strRef>
              <c:f>CardiopIschemCronica!$A$107:$A$118</c:f>
              <c:strCache>
                <c:ptCount val="12"/>
                <c:pt idx="0">
                  <c:v>M. rare</c:v>
                </c:pt>
                <c:pt idx="1">
                  <c:v>Malattie autoimmuni</c:v>
                </c:pt>
                <c:pt idx="2">
                  <c:v>M. psichiatriche gravi</c:v>
                </c:pt>
                <c:pt idx="3">
                  <c:v>Neuropatie</c:v>
                </c:pt>
                <c:pt idx="4">
                  <c:v>Malattie endocrine</c:v>
                </c:pt>
                <c:pt idx="5">
                  <c:v>Gastroenteropatie</c:v>
                </c:pt>
                <c:pt idx="6">
                  <c:v>Broncopneumopatie</c:v>
                </c:pt>
                <c:pt idx="7">
                  <c:v>Neoplasie</c:v>
                </c:pt>
                <c:pt idx="8">
                  <c:v>Insufficienza renale</c:v>
                </c:pt>
                <c:pt idx="9">
                  <c:v>Dislipidemie</c:v>
                </c:pt>
                <c:pt idx="10">
                  <c:v>Diabete</c:v>
                </c:pt>
                <c:pt idx="11">
                  <c:v>Cardiopatie</c:v>
                </c:pt>
              </c:strCache>
            </c:strRef>
          </c:cat>
          <c:val>
            <c:numRef>
              <c:f>CardiopIschemCronica!$B$107:$B$118</c:f>
              <c:numCache>
                <c:formatCode>0.0</c:formatCode>
                <c:ptCount val="12"/>
                <c:pt idx="0">
                  <c:v>718.54190000000006</c:v>
                </c:pt>
                <c:pt idx="1">
                  <c:v>782.654</c:v>
                </c:pt>
                <c:pt idx="2">
                  <c:v>1840.595</c:v>
                </c:pt>
                <c:pt idx="3">
                  <c:v>1669.03</c:v>
                </c:pt>
                <c:pt idx="4">
                  <c:v>967.31020000000001</c:v>
                </c:pt>
                <c:pt idx="5">
                  <c:v>1520.44</c:v>
                </c:pt>
                <c:pt idx="6">
                  <c:v>2021.7360000000001</c:v>
                </c:pt>
                <c:pt idx="7">
                  <c:v>2564.6109999999999</c:v>
                </c:pt>
                <c:pt idx="8">
                  <c:v>4335.8289999999997</c:v>
                </c:pt>
                <c:pt idx="9">
                  <c:v>1382.575</c:v>
                </c:pt>
                <c:pt idx="10">
                  <c:v>1456.8679999999999</c:v>
                </c:pt>
                <c:pt idx="11">
                  <c:v>1438.4159999999999</c:v>
                </c:pt>
              </c:numCache>
            </c:numRef>
          </c:val>
        </c:ser>
        <c:ser>
          <c:idx val="1"/>
          <c:order val="1"/>
          <c:tx>
            <c:strRef>
              <c:f>CardiopIschemCronica!$C$106</c:f>
              <c:strCache>
                <c:ptCount val="1"/>
                <c:pt idx="0">
                  <c:v>Farmaci</c:v>
                </c:pt>
              </c:strCache>
            </c:strRef>
          </c:tx>
          <c:invertIfNegative val="0"/>
          <c:cat>
            <c:strRef>
              <c:f>CardiopIschemCronica!$A$107:$A$118</c:f>
              <c:strCache>
                <c:ptCount val="12"/>
                <c:pt idx="0">
                  <c:v>M. rare</c:v>
                </c:pt>
                <c:pt idx="1">
                  <c:v>Malattie autoimmuni</c:v>
                </c:pt>
                <c:pt idx="2">
                  <c:v>M. psichiatriche gravi</c:v>
                </c:pt>
                <c:pt idx="3">
                  <c:v>Neuropatie</c:v>
                </c:pt>
                <c:pt idx="4">
                  <c:v>Malattie endocrine</c:v>
                </c:pt>
                <c:pt idx="5">
                  <c:v>Gastroenteropatie</c:v>
                </c:pt>
                <c:pt idx="6">
                  <c:v>Broncopneumopatie</c:v>
                </c:pt>
                <c:pt idx="7">
                  <c:v>Neoplasie</c:v>
                </c:pt>
                <c:pt idx="8">
                  <c:v>Insufficienza renale</c:v>
                </c:pt>
                <c:pt idx="9">
                  <c:v>Dislipidemie</c:v>
                </c:pt>
                <c:pt idx="10">
                  <c:v>Diabete</c:v>
                </c:pt>
                <c:pt idx="11">
                  <c:v>Cardiopatie</c:v>
                </c:pt>
              </c:strCache>
            </c:strRef>
          </c:cat>
          <c:val>
            <c:numRef>
              <c:f>CardiopIschemCronica!$C$107:$C$118</c:f>
              <c:numCache>
                <c:formatCode>0.0</c:formatCode>
                <c:ptCount val="12"/>
                <c:pt idx="0">
                  <c:v>2042.963</c:v>
                </c:pt>
                <c:pt idx="1">
                  <c:v>1161.617</c:v>
                </c:pt>
                <c:pt idx="2">
                  <c:v>700.34900000000005</c:v>
                </c:pt>
                <c:pt idx="3">
                  <c:v>1311.01</c:v>
                </c:pt>
                <c:pt idx="4">
                  <c:v>682.73929999999996</c:v>
                </c:pt>
                <c:pt idx="5">
                  <c:v>1422.1559999999999</c:v>
                </c:pt>
                <c:pt idx="6">
                  <c:v>1084.2170000000001</c:v>
                </c:pt>
                <c:pt idx="7">
                  <c:v>1416.5609999999999</c:v>
                </c:pt>
                <c:pt idx="8">
                  <c:v>1923.6790000000001</c:v>
                </c:pt>
                <c:pt idx="9">
                  <c:v>1020.107</c:v>
                </c:pt>
                <c:pt idx="10">
                  <c:v>975.84079999999994</c:v>
                </c:pt>
                <c:pt idx="11">
                  <c:v>1094.49</c:v>
                </c:pt>
              </c:numCache>
            </c:numRef>
          </c:val>
        </c:ser>
        <c:ser>
          <c:idx val="2"/>
          <c:order val="2"/>
          <c:tx>
            <c:strRef>
              <c:f>CardiopIschemCronica!$D$106</c:f>
              <c:strCache>
                <c:ptCount val="1"/>
                <c:pt idx="0">
                  <c:v>Specialistica ambulatoriale</c:v>
                </c:pt>
              </c:strCache>
            </c:strRef>
          </c:tx>
          <c:spPr>
            <a:solidFill>
              <a:srgbClr val="C89800"/>
            </a:solidFill>
          </c:spPr>
          <c:invertIfNegative val="0"/>
          <c:cat>
            <c:strRef>
              <c:f>CardiopIschemCronica!$A$107:$A$118</c:f>
              <c:strCache>
                <c:ptCount val="12"/>
                <c:pt idx="0">
                  <c:v>M. rare</c:v>
                </c:pt>
                <c:pt idx="1">
                  <c:v>Malattie autoimmuni</c:v>
                </c:pt>
                <c:pt idx="2">
                  <c:v>M. psichiatriche gravi</c:v>
                </c:pt>
                <c:pt idx="3">
                  <c:v>Neuropatie</c:v>
                </c:pt>
                <c:pt idx="4">
                  <c:v>Malattie endocrine</c:v>
                </c:pt>
                <c:pt idx="5">
                  <c:v>Gastroenteropatie</c:v>
                </c:pt>
                <c:pt idx="6">
                  <c:v>Broncopneumopatie</c:v>
                </c:pt>
                <c:pt idx="7">
                  <c:v>Neoplasie</c:v>
                </c:pt>
                <c:pt idx="8">
                  <c:v>Insufficienza renale</c:v>
                </c:pt>
                <c:pt idx="9">
                  <c:v>Dislipidemie</c:v>
                </c:pt>
                <c:pt idx="10">
                  <c:v>Diabete</c:v>
                </c:pt>
                <c:pt idx="11">
                  <c:v>Cardiopatie</c:v>
                </c:pt>
              </c:strCache>
            </c:strRef>
          </c:cat>
          <c:val>
            <c:numRef>
              <c:f>CardiopIschemCronica!$D$107:$D$118</c:f>
              <c:numCache>
                <c:formatCode>0.0</c:formatCode>
                <c:ptCount val="12"/>
                <c:pt idx="0">
                  <c:v>633.15650000000005</c:v>
                </c:pt>
                <c:pt idx="1">
                  <c:v>590.48149999999998</c:v>
                </c:pt>
                <c:pt idx="2">
                  <c:v>452.71390000000002</c:v>
                </c:pt>
                <c:pt idx="3">
                  <c:v>585.72479999999996</c:v>
                </c:pt>
                <c:pt idx="4">
                  <c:v>583.73299999999995</c:v>
                </c:pt>
                <c:pt idx="5">
                  <c:v>1018.0549999999999</c:v>
                </c:pt>
                <c:pt idx="6">
                  <c:v>573.59739999999999</c:v>
                </c:pt>
                <c:pt idx="7">
                  <c:v>1248.3140000000001</c:v>
                </c:pt>
                <c:pt idx="8">
                  <c:v>5013.6459999999997</c:v>
                </c:pt>
                <c:pt idx="9">
                  <c:v>666.29589999999996</c:v>
                </c:pt>
                <c:pt idx="10">
                  <c:v>688.31820000000005</c:v>
                </c:pt>
                <c:pt idx="11">
                  <c:v>696.024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637760"/>
        <c:axId val="6322368"/>
      </c:barChart>
      <c:catAx>
        <c:axId val="123637760"/>
        <c:scaling>
          <c:orientation val="minMax"/>
        </c:scaling>
        <c:delete val="0"/>
        <c:axPos val="l"/>
        <c:numFmt formatCode="@" sourceLinked="1"/>
        <c:majorTickMark val="out"/>
        <c:minorTickMark val="none"/>
        <c:tickLblPos val="nextTo"/>
        <c:crossAx val="6322368"/>
        <c:crosses val="autoZero"/>
        <c:auto val="1"/>
        <c:lblAlgn val="ctr"/>
        <c:lblOffset val="100"/>
        <c:noMultiLvlLbl val="0"/>
      </c:catAx>
      <c:valAx>
        <c:axId val="63223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3637760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23153380809296015"/>
          <c:y val="0.92904558904659207"/>
          <c:w val="0.6457212906315748"/>
          <c:h val="6.37448217062038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 b="1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64481262700856E-2"/>
          <c:y val="8.150460645977671E-2"/>
          <c:w val="0.909135149806931"/>
          <c:h val="0.51519674742844457"/>
        </c:manualLayout>
      </c:layout>
      <c:barChart>
        <c:barDir val="col"/>
        <c:grouping val="clustered"/>
        <c:varyColors val="0"/>
        <c:ser>
          <c:idx val="0"/>
          <c:order val="0"/>
          <c:tx>
            <c:v>Ricoveri-valore economico</c:v>
          </c:tx>
          <c:invertIfNegative val="0"/>
          <c:cat>
            <c:strRef>
              <c:f>CardiopIschemCronica!$A$58:$A$69</c:f>
              <c:strCache>
                <c:ptCount val="12"/>
                <c:pt idx="0">
                  <c:v>Cardiopatie</c:v>
                </c:pt>
                <c:pt idx="1">
                  <c:v>Diabete</c:v>
                </c:pt>
                <c:pt idx="2">
                  <c:v>Dislipidemie</c:v>
                </c:pt>
                <c:pt idx="3">
                  <c:v>Insufficienza renale</c:v>
                </c:pt>
                <c:pt idx="4">
                  <c:v>Neoplasie</c:v>
                </c:pt>
                <c:pt idx="5">
                  <c:v>Broncopneumopatie</c:v>
                </c:pt>
                <c:pt idx="6">
                  <c:v>Gastroenteropatie</c:v>
                </c:pt>
                <c:pt idx="7">
                  <c:v>Malattie endocrine</c:v>
                </c:pt>
                <c:pt idx="8">
                  <c:v>Neuropatie</c:v>
                </c:pt>
                <c:pt idx="9">
                  <c:v>M. psichiatriche gravi</c:v>
                </c:pt>
                <c:pt idx="10">
                  <c:v>Malattie autoimmuni</c:v>
                </c:pt>
                <c:pt idx="11">
                  <c:v>M. rare</c:v>
                </c:pt>
              </c:strCache>
            </c:strRef>
          </c:cat>
          <c:val>
            <c:numRef>
              <c:f>CardiopIschemCronica!$B$58:$B$69</c:f>
              <c:numCache>
                <c:formatCode>0.0</c:formatCode>
                <c:ptCount val="12"/>
                <c:pt idx="0">
                  <c:v>1438.4159999999999</c:v>
                </c:pt>
                <c:pt idx="1">
                  <c:v>1456.8679999999999</c:v>
                </c:pt>
                <c:pt idx="2">
                  <c:v>1382.575</c:v>
                </c:pt>
                <c:pt idx="3">
                  <c:v>4335.8289999999997</c:v>
                </c:pt>
                <c:pt idx="4">
                  <c:v>2564.6109999999999</c:v>
                </c:pt>
                <c:pt idx="5">
                  <c:v>2021.7360000000001</c:v>
                </c:pt>
                <c:pt idx="6">
                  <c:v>1520.44</c:v>
                </c:pt>
                <c:pt idx="7">
                  <c:v>967.31020000000001</c:v>
                </c:pt>
                <c:pt idx="8">
                  <c:v>1669.03</c:v>
                </c:pt>
                <c:pt idx="9">
                  <c:v>1840.595</c:v>
                </c:pt>
                <c:pt idx="10">
                  <c:v>782.654</c:v>
                </c:pt>
                <c:pt idx="11">
                  <c:v>718.54190000000006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25184"/>
        <c:axId val="151522112"/>
      </c:barChart>
      <c:catAx>
        <c:axId val="12252518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it-IT"/>
          </a:p>
        </c:txPr>
        <c:crossAx val="151522112"/>
        <c:crosses val="autoZero"/>
        <c:auto val="1"/>
        <c:lblAlgn val="ctr"/>
        <c:lblOffset val="100"/>
        <c:noMultiLvlLbl val="0"/>
      </c:catAx>
      <c:valAx>
        <c:axId val="1515221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2525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413217041084483E-2"/>
          <c:y val="4.9866103147710734E-2"/>
          <c:w val="0.91284934460408707"/>
          <c:h val="0.56354143208531693"/>
        </c:manualLayout>
      </c:layout>
      <c:barChart>
        <c:barDir val="col"/>
        <c:grouping val="clustered"/>
        <c:varyColors val="0"/>
        <c:ser>
          <c:idx val="0"/>
          <c:order val="0"/>
          <c:tx>
            <c:v>Specialistica ambulatoriale - valore economico</c:v>
          </c:tx>
          <c:invertIfNegative val="0"/>
          <c:cat>
            <c:strRef>
              <c:f>CardiopIschemCronica!$A$89:$A$100</c:f>
              <c:strCache>
                <c:ptCount val="12"/>
                <c:pt idx="0">
                  <c:v>Cardiopatie</c:v>
                </c:pt>
                <c:pt idx="1">
                  <c:v>Diabete</c:v>
                </c:pt>
                <c:pt idx="2">
                  <c:v>Dislipidemie</c:v>
                </c:pt>
                <c:pt idx="3">
                  <c:v>Insufficienza renale</c:v>
                </c:pt>
                <c:pt idx="4">
                  <c:v>Neoplasie</c:v>
                </c:pt>
                <c:pt idx="5">
                  <c:v>Broncopneumopatie</c:v>
                </c:pt>
                <c:pt idx="6">
                  <c:v>Gastroenteropatie</c:v>
                </c:pt>
                <c:pt idx="7">
                  <c:v>Malattie endocrine</c:v>
                </c:pt>
                <c:pt idx="8">
                  <c:v>Neuropatie</c:v>
                </c:pt>
                <c:pt idx="9">
                  <c:v>M. psichiatriche gravi</c:v>
                </c:pt>
                <c:pt idx="10">
                  <c:v>Malattie autoimmuni</c:v>
                </c:pt>
                <c:pt idx="11">
                  <c:v>M. rare</c:v>
                </c:pt>
              </c:strCache>
            </c:strRef>
          </c:cat>
          <c:val>
            <c:numRef>
              <c:f>CardiopIschemCronica!$B$89:$B$100</c:f>
              <c:numCache>
                <c:formatCode>0.0</c:formatCode>
                <c:ptCount val="12"/>
                <c:pt idx="0">
                  <c:v>696.024</c:v>
                </c:pt>
                <c:pt idx="1">
                  <c:v>688.31820000000005</c:v>
                </c:pt>
                <c:pt idx="2">
                  <c:v>666.29589999999996</c:v>
                </c:pt>
                <c:pt idx="3">
                  <c:v>5013.6459999999997</c:v>
                </c:pt>
                <c:pt idx="4">
                  <c:v>1248.3140000000001</c:v>
                </c:pt>
                <c:pt idx="5">
                  <c:v>573.59739999999999</c:v>
                </c:pt>
                <c:pt idx="6">
                  <c:v>1018.0549999999999</c:v>
                </c:pt>
                <c:pt idx="7">
                  <c:v>583.73299999999995</c:v>
                </c:pt>
                <c:pt idx="8">
                  <c:v>585.72479999999996</c:v>
                </c:pt>
                <c:pt idx="9">
                  <c:v>452.71390000000002</c:v>
                </c:pt>
                <c:pt idx="10">
                  <c:v>590.48149999999998</c:v>
                </c:pt>
                <c:pt idx="11">
                  <c:v>633.15650000000005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46176"/>
        <c:axId val="6323520"/>
      </c:barChart>
      <c:catAx>
        <c:axId val="12254617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it-IT"/>
          </a:p>
        </c:txPr>
        <c:crossAx val="6323520"/>
        <c:crosses val="autoZero"/>
        <c:auto val="1"/>
        <c:lblAlgn val="ctr"/>
        <c:lblOffset val="100"/>
        <c:noMultiLvlLbl val="0"/>
      </c:catAx>
      <c:valAx>
        <c:axId val="63235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25461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Farmaci-valore economico</c:v>
          </c:tx>
          <c:invertIfNegative val="0"/>
          <c:cat>
            <c:strRef>
              <c:f>CardiopIschemCronica!$A$73:$A$84</c:f>
              <c:strCache>
                <c:ptCount val="12"/>
                <c:pt idx="0">
                  <c:v>Cardiopatie</c:v>
                </c:pt>
                <c:pt idx="1">
                  <c:v>Diabete</c:v>
                </c:pt>
                <c:pt idx="2">
                  <c:v>Dislipidemie</c:v>
                </c:pt>
                <c:pt idx="3">
                  <c:v>Insufficienza renale</c:v>
                </c:pt>
                <c:pt idx="4">
                  <c:v>Neoplasie</c:v>
                </c:pt>
                <c:pt idx="5">
                  <c:v>Broncopneumopatie</c:v>
                </c:pt>
                <c:pt idx="6">
                  <c:v>Gastroenteropatie</c:v>
                </c:pt>
                <c:pt idx="7">
                  <c:v>Malattie endocrine</c:v>
                </c:pt>
                <c:pt idx="8">
                  <c:v>Neuropatie</c:v>
                </c:pt>
                <c:pt idx="9">
                  <c:v>M. psichiatriche gravi</c:v>
                </c:pt>
                <c:pt idx="10">
                  <c:v>Malattie autoimmuni</c:v>
                </c:pt>
                <c:pt idx="11">
                  <c:v>M. rare</c:v>
                </c:pt>
              </c:strCache>
            </c:strRef>
          </c:cat>
          <c:val>
            <c:numRef>
              <c:f>CardiopIschemCronica!$B$73:$B$84</c:f>
              <c:numCache>
                <c:formatCode>0.0</c:formatCode>
                <c:ptCount val="12"/>
                <c:pt idx="0">
                  <c:v>1094.49</c:v>
                </c:pt>
                <c:pt idx="1">
                  <c:v>975.84079999999994</c:v>
                </c:pt>
                <c:pt idx="2">
                  <c:v>1020.107</c:v>
                </c:pt>
                <c:pt idx="3">
                  <c:v>1923.6790000000001</c:v>
                </c:pt>
                <c:pt idx="4">
                  <c:v>1416.5609999999999</c:v>
                </c:pt>
                <c:pt idx="5">
                  <c:v>1084.2170000000001</c:v>
                </c:pt>
                <c:pt idx="6">
                  <c:v>1422.1559999999999</c:v>
                </c:pt>
                <c:pt idx="7">
                  <c:v>682.73929999999996</c:v>
                </c:pt>
                <c:pt idx="8">
                  <c:v>1311.01</c:v>
                </c:pt>
                <c:pt idx="9">
                  <c:v>700.34900000000005</c:v>
                </c:pt>
                <c:pt idx="10">
                  <c:v>1161.617</c:v>
                </c:pt>
                <c:pt idx="11">
                  <c:v>2042.963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27232"/>
        <c:axId val="108762176"/>
      </c:barChart>
      <c:catAx>
        <c:axId val="12252723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8762176"/>
        <c:crosses val="autoZero"/>
        <c:auto val="1"/>
        <c:lblAlgn val="ctr"/>
        <c:lblOffset val="100"/>
        <c:noMultiLvlLbl val="0"/>
      </c:catAx>
      <c:valAx>
        <c:axId val="1087621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252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it-I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4DD262-E8B9-4095-9364-BA8D2B76E257}" type="datetimeFigureOut">
              <a:rPr lang="it-IT"/>
              <a:pPr>
                <a:defRPr/>
              </a:pPr>
              <a:t>28/10/2014</a:t>
            </a:fld>
            <a:endParaRPr lang="it-IT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16FA26-70D3-4A05-B7E2-33E6FD0FBB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7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97DFD3-C184-4B12-836E-FABAE8EBE22D}" type="datetimeFigureOut">
              <a:rPr lang="it-IT"/>
              <a:pPr>
                <a:defRPr/>
              </a:pPr>
              <a:t>28/10/2014</a:t>
            </a:fld>
            <a:endParaRPr lang="it-IT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A79D1A-C675-44CF-8B35-2E369EA3B3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743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Questo è forse l’effetto Più eclatante, l’indicatore più forte da letteratura, del progetto scompenso di AS Brescia. Gli  indicatori di prevalenza, incidenza e mortalità, per quanto molto più d’effetto sono dovuti verosimilmente all’effetto «di sistema» degli interventi attuati sui fattori di rischio negli anni scorsi (ipertensione, diabete e rischio cardiovascolare)….peraltro risultato anche di una maggiore aderenza dei medici a linee guida e pdt…vedasi euroaspire e dati di governo clinico</a:t>
            </a:r>
          </a:p>
        </p:txBody>
      </p:sp>
      <p:sp>
        <p:nvSpPr>
          <p:cNvPr id="1075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C6C5B6-B2D7-48D2-8ED7-2580860C568C}" type="slidenum">
              <a:rPr lang="it-IT" altLang="it-IT" smtClean="0"/>
              <a:pPr eaLnBrk="1" hangingPunct="1">
                <a:spcBef>
                  <a:spcPct val="0"/>
                </a:spcBef>
              </a:pPr>
              <a:t>18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15467-37A8-4DAF-A3C7-D0489B65A289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CA9C0C-5AE0-4049-86F2-5232DAF08F79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470D9-AEC1-4B2F-9829-F4B11478022F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5401-E9A7-46E7-B11B-1BA0A8F4D060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5822B2-6FE6-4284-A441-B976D39E6D2F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19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37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77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95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51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31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4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83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32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97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mmagin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950"/>
            <a:ext cx="2362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 aaaaa bbbb ssss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3163" y="6432550"/>
            <a:ext cx="6248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-7vyUDuJmVKqMM&amp;tbnid=CROxzOwJVOUBMM:&amp;ved=0CAUQjRw&amp;url=http%3A%2F%2Fit.123rf.com%2Farchivio-fotografico%2Fuomini_maturi.html&amp;ei=6rh8UrjRA4KK1AX96IHICg&amp;bvm=bv.56146854,d.ZGU&amp;psig=AFQjCNGSY5etKn0t5PFw55myvnfSCnQNRQ&amp;ust=138399189846955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source=images&amp;cd=&amp;cad=rja&amp;docid=PA6bmES_8mMQSM&amp;tbnid=etgFjcYkXmbmFM:&amp;ved=0CAgQjRwwAA&amp;url=http%3A%2F%2Fwww.artedelricamo.com%2Fricamo%2Fnotizie-arte-e-ricamo%2Fgli-anziani-ed-il-ricamo.html&amp;ei=u8V8Uqq_A6Gd7gbptYHwAQ&amp;psig=AFQjCNEB9VKVwrjDbcte1IStGycjIrsHuw&amp;ust=138399519511956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://www.google.it/url?sa=i&amp;rct=j&amp;q=&amp;esrc=s&amp;frm=1&amp;source=images&amp;cd=&amp;cad=rja&amp;docid=rYyjXdYDpDt96M&amp;tbnid=gjyBlu_vxL0p-M:&amp;ved=0CAUQjRw&amp;url=http%3A%2F%2Foggiscienza.wordpress.com%2F2009%2F08%2F05%2Fda-bambino-ad-adulto-il-cervello-modifica-le-connessioni%2F&amp;ei=812TUsiDNuOt0QXWk4HwAQ&amp;psig=AFQjCNHKXN4NDXSIZ-C5UFUR-G25LYo9vQ&amp;ust=1385475947189138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7675" y="2017713"/>
            <a:ext cx="8229600" cy="305435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i="1" dirty="0" smtClean="0">
                <a:solidFill>
                  <a:srgbClr val="0066FF"/>
                </a:solidFill>
              </a:rPr>
              <a:t>Cardiopatia Ischemica Cronica:</a:t>
            </a:r>
            <a:br>
              <a:rPr lang="it-IT" sz="3200" i="1" dirty="0" smtClean="0">
                <a:solidFill>
                  <a:srgbClr val="0066FF"/>
                </a:solidFill>
              </a:rPr>
            </a:br>
            <a:r>
              <a:rPr lang="it-IT" sz="3200" i="1" dirty="0" smtClean="0">
                <a:solidFill>
                  <a:srgbClr val="0066FF"/>
                </a:solidFill>
              </a:rPr>
              <a:t>dal sintomo al trattamento</a:t>
            </a:r>
            <a:br>
              <a:rPr lang="it-IT" sz="3200" i="1" dirty="0" smtClean="0">
                <a:solidFill>
                  <a:srgbClr val="0066FF"/>
                </a:solidFill>
              </a:rPr>
            </a:br>
            <a:r>
              <a:rPr lang="it-IT" sz="2000" i="1" dirty="0" smtClean="0">
                <a:solidFill>
                  <a:srgbClr val="0066FF"/>
                </a:solidFill>
              </a:rPr>
              <a:t>Ordine dei Medici di Brescia</a:t>
            </a:r>
            <a:r>
              <a:rPr lang="it-IT" sz="2000" i="1" dirty="0" smtClean="0">
                <a:solidFill>
                  <a:srgbClr val="0066FF"/>
                </a:solidFill>
                <a:effectLst/>
              </a:rPr>
              <a:t>, 29 ottobre 2014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1800" i="1" dirty="0" smtClean="0"/>
              <a:t/>
            </a:r>
            <a:br>
              <a:rPr lang="it-IT" sz="1800" i="1" dirty="0" smtClean="0"/>
            </a:br>
            <a:r>
              <a:rPr lang="it-IT" sz="1000" i="1" dirty="0"/>
              <a:t/>
            </a:r>
            <a:br>
              <a:rPr lang="it-IT" sz="1000" i="1" dirty="0"/>
            </a:br>
            <a:r>
              <a:rPr lang="it-IT" sz="3600" dirty="0" smtClean="0"/>
              <a:t>Epidemiologia, fattori </a:t>
            </a:r>
            <a:r>
              <a:rPr lang="it-IT" sz="3600" dirty="0"/>
              <a:t>di rischio, prevenzione, impatto </a:t>
            </a:r>
            <a:r>
              <a:rPr lang="it-IT" sz="3600" dirty="0" smtClean="0"/>
              <a:t>prognostico</a:t>
            </a:r>
            <a:endParaRPr lang="it-IT" sz="3600" b="0" dirty="0" smtClean="0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493713"/>
            <a:ext cx="230346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5588" y="5273675"/>
            <a:ext cx="679926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it-IT" sz="1800" b="0" i="1" kern="0" dirty="0" smtClean="0"/>
              <a:t/>
            </a:r>
            <a:br>
              <a:rPr lang="it-IT" sz="1800" b="0" i="1" kern="0" dirty="0" smtClean="0"/>
            </a:br>
            <a:r>
              <a:rPr lang="it-IT" sz="1800" b="0" i="1" kern="0" dirty="0" smtClean="0"/>
              <a:t>Fulvio Lonati</a:t>
            </a:r>
            <a:br>
              <a:rPr lang="it-IT" sz="1800" b="0" i="1" kern="0" dirty="0" smtClean="0"/>
            </a:br>
            <a:r>
              <a:rPr lang="it-IT" sz="1800" b="0" kern="0" dirty="0" smtClean="0"/>
              <a:t>Dipartimento Cure Primarie dell’ASL di Brescia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33879" y="2332264"/>
            <a:ext cx="7215164" cy="35394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Mortalità </a:t>
            </a:r>
          </a:p>
          <a:p>
            <a:pPr algn="ctr">
              <a:defRPr/>
            </a:pPr>
            <a:endParaRPr lang="it-IT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-12% maschi e -17% donne rispetto a media nazionale</a:t>
            </a:r>
          </a:p>
          <a:p>
            <a:pPr algn="ctr">
              <a:defRPr/>
            </a:pPr>
            <a:endParaRPr lang="it-IT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Inferiore anche rispetto a media lombarda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905000" y="431512"/>
            <a:ext cx="4800600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Incidenza IMA</a:t>
            </a: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it-IT" altLang="it-IT" sz="1800" b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1" y="2266950"/>
            <a:ext cx="82296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4102100" y="2266950"/>
            <a:ext cx="2514600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800" b="0"/>
              <a:t>IMA: eventi totali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0"/>
            <a:ext cx="84772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it-IT" altLang="it-IT" sz="1800" b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1600"/>
            <a:ext cx="6924675" cy="679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165350" y="950913"/>
            <a:ext cx="5149850" cy="1200150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latin typeface="Calibri" panose="020F0502020204030204" pitchFamily="34" charset="0"/>
              </a:rPr>
              <a:t>Totale casi con SCOMPENSO CARDIACO</a:t>
            </a:r>
          </a:p>
          <a:p>
            <a:pPr algn="ctr">
              <a:defRPr/>
            </a:pPr>
            <a:r>
              <a:rPr lang="it-IT" sz="2400" dirty="0">
                <a:latin typeface="Calibri" panose="020F0502020204030204" pitchFamily="34" charset="0"/>
              </a:rPr>
              <a:t>(Periodo 2003-2013)</a:t>
            </a:r>
          </a:p>
          <a:p>
            <a:pPr algn="ctr">
              <a:defRPr/>
            </a:pPr>
            <a:r>
              <a:rPr lang="it-IT" sz="2400" dirty="0">
                <a:latin typeface="Calibri" panose="020F0502020204030204" pitchFamily="34" charset="0"/>
              </a:rPr>
              <a:t>39.620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57200" y="3208338"/>
            <a:ext cx="3429000" cy="830262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latin typeface="Calibri" panose="020F0502020204030204" pitchFamily="34" charset="0"/>
              </a:rPr>
              <a:t>Esenzione per patologia</a:t>
            </a:r>
          </a:p>
          <a:p>
            <a:pPr algn="ctr">
              <a:defRPr/>
            </a:pPr>
            <a:r>
              <a:rPr lang="it-IT" sz="2400" dirty="0">
                <a:latin typeface="Calibri" panose="020F0502020204030204" pitchFamily="34" charset="0"/>
              </a:rPr>
              <a:t>1.411 (3,6%)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486400" y="3208338"/>
            <a:ext cx="3429000" cy="830262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latin typeface="Calibri" panose="020F0502020204030204" pitchFamily="34" charset="0"/>
              </a:rPr>
              <a:t>Ricovero ospedaliero</a:t>
            </a:r>
          </a:p>
          <a:p>
            <a:pPr algn="ctr">
              <a:defRPr/>
            </a:pPr>
            <a:r>
              <a:rPr lang="it-IT" sz="2400" dirty="0">
                <a:latin typeface="Calibri" panose="020F0502020204030204" pitchFamily="34" charset="0"/>
              </a:rPr>
              <a:t>38.209 (96,4%)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165350" y="4572000"/>
            <a:ext cx="5149850" cy="830263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latin typeface="Calibri" panose="020F0502020204030204" pitchFamily="34" charset="0"/>
              </a:rPr>
              <a:t>DECEDUTI NEL PERIODO 2003-2013</a:t>
            </a:r>
          </a:p>
          <a:p>
            <a:pPr algn="ctr">
              <a:defRPr/>
            </a:pPr>
            <a:r>
              <a:rPr lang="it-IT" sz="2400" dirty="0">
                <a:latin typeface="Calibri" panose="020F0502020204030204" pitchFamily="34" charset="0"/>
              </a:rPr>
              <a:t>23.009 (58,1%)</a:t>
            </a:r>
          </a:p>
        </p:txBody>
      </p:sp>
      <p:cxnSp>
        <p:nvCxnSpPr>
          <p:cNvPr id="19" name="Connettore 1 18"/>
          <p:cNvCxnSpPr>
            <a:stCxn id="16" idx="0"/>
            <a:endCxn id="14" idx="2"/>
          </p:cNvCxnSpPr>
          <p:nvPr/>
        </p:nvCxnSpPr>
        <p:spPr>
          <a:xfrm flipV="1">
            <a:off x="2171700" y="2151063"/>
            <a:ext cx="2568575" cy="105727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14" idx="2"/>
            <a:endCxn id="17" idx="0"/>
          </p:cNvCxnSpPr>
          <p:nvPr/>
        </p:nvCxnSpPr>
        <p:spPr>
          <a:xfrm>
            <a:off x="4740275" y="2151063"/>
            <a:ext cx="2460625" cy="105727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7846" y="119197"/>
            <a:ext cx="7451271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Metodologia per individuare </a:t>
            </a:r>
            <a:r>
              <a:rPr lang="it-IT" altLang="it-IT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gli assistiti dell’ASL di Brescia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 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scompenso cardiaco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3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7724" y="321224"/>
            <a:ext cx="8531502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Prevalenza, incidenza e numero di decessi per scompenso cardiaco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nel periodo 2003-2013 nell’ASL di Brescia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7" name="Immagi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0" y="1105786"/>
            <a:ext cx="8228662" cy="496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tangolo 3"/>
          <p:cNvSpPr>
            <a:spLocks noChangeArrowheads="1"/>
          </p:cNvSpPr>
          <p:nvPr/>
        </p:nvSpPr>
        <p:spPr bwMode="auto">
          <a:xfrm>
            <a:off x="457200" y="381000"/>
            <a:ext cx="417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STIMA DELLA PREVALENZA</a:t>
            </a:r>
            <a:endParaRPr lang="it-IT" altLang="it-IT" sz="280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524000"/>
            <a:ext cx="78105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8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tangolo 3"/>
          <p:cNvSpPr>
            <a:spLocks noChangeArrowheads="1"/>
          </p:cNvSpPr>
          <p:nvPr/>
        </p:nvSpPr>
        <p:spPr bwMode="auto">
          <a:xfrm>
            <a:off x="457200" y="3810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STIMA DELL’INCIDENZA</a:t>
            </a:r>
            <a:endParaRPr lang="it-IT" altLang="it-IT" sz="280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8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6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tangolo 3"/>
          <p:cNvSpPr>
            <a:spLocks noChangeArrowheads="1"/>
          </p:cNvSpPr>
          <p:nvPr/>
        </p:nvSpPr>
        <p:spPr bwMode="auto">
          <a:xfrm>
            <a:off x="457200" y="381000"/>
            <a:ext cx="407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STIMA DELLA MORTALITA’</a:t>
            </a:r>
            <a:endParaRPr lang="it-IT" altLang="it-IT" sz="2800"/>
          </a:p>
        </p:txBody>
      </p:sp>
      <p:pic>
        <p:nvPicPr>
          <p:cNvPr id="7171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96200" cy="4876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1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Immagine 1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8077200" cy="4495800"/>
          </a:xfr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2739"/>
            <a:ext cx="8229600" cy="1143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effectLst/>
              </a:rPr>
              <a:t>Percentuale di assistiti </a:t>
            </a:r>
            <a:r>
              <a:rPr lang="it-IT" dirty="0" smtClean="0">
                <a:solidFill>
                  <a:srgbClr val="FF0000"/>
                </a:solidFill>
                <a:effectLst/>
              </a:rPr>
              <a:t>dell’ASL di Brescia</a:t>
            </a:r>
            <a:br>
              <a:rPr lang="it-IT" dirty="0" smtClean="0">
                <a:solidFill>
                  <a:srgbClr val="FF0000"/>
                </a:solidFill>
                <a:effectLst/>
              </a:rPr>
            </a:br>
            <a:r>
              <a:rPr lang="it-IT" dirty="0" smtClean="0">
                <a:solidFill>
                  <a:srgbClr val="FF0000"/>
                </a:solidFill>
                <a:effectLst/>
              </a:rPr>
              <a:t>con </a:t>
            </a:r>
            <a:r>
              <a:rPr lang="it-IT" dirty="0">
                <a:solidFill>
                  <a:srgbClr val="FF0000"/>
                </a:solidFill>
                <a:effectLst/>
              </a:rPr>
              <a:t>scompenso </a:t>
            </a:r>
            <a:r>
              <a:rPr lang="it-IT" dirty="0" err="1" smtClean="0">
                <a:solidFill>
                  <a:srgbClr val="FF0000"/>
                </a:solidFill>
                <a:effectLst/>
              </a:rPr>
              <a:t>cariaco</a:t>
            </a:r>
            <a:r>
              <a:rPr lang="it-IT" dirty="0" smtClean="0">
                <a:solidFill>
                  <a:srgbClr val="FF0000"/>
                </a:solidFill>
                <a:effectLst/>
              </a:rPr>
              <a:t/>
            </a:r>
            <a:br>
              <a:rPr lang="it-IT" dirty="0" smtClean="0">
                <a:solidFill>
                  <a:srgbClr val="FF0000"/>
                </a:solidFill>
                <a:effectLst/>
              </a:rPr>
            </a:br>
            <a:r>
              <a:rPr lang="it-IT" dirty="0" smtClean="0">
                <a:solidFill>
                  <a:srgbClr val="FF0000"/>
                </a:solidFill>
                <a:effectLst/>
              </a:rPr>
              <a:t>in </a:t>
            </a:r>
            <a:r>
              <a:rPr lang="it-IT" dirty="0">
                <a:solidFill>
                  <a:srgbClr val="FF0000"/>
                </a:solidFill>
                <a:effectLst/>
              </a:rPr>
              <a:t>base al numero di ricoveri annui tra il 2003 e il 2013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tangolo 3"/>
          <p:cNvSpPr>
            <a:spLocks noChangeArrowheads="1"/>
          </p:cNvSpPr>
          <p:nvPr/>
        </p:nvSpPr>
        <p:spPr bwMode="auto">
          <a:xfrm>
            <a:off x="457200" y="381000"/>
            <a:ext cx="692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GOVERNO CLINICO E SCOMPENSO CARDIACO</a:t>
            </a:r>
            <a:endParaRPr lang="it-IT" altLang="it-IT" sz="280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64024" y="1066800"/>
          <a:ext cx="8534400" cy="5567917"/>
        </p:xfrm>
        <a:graphic>
          <a:graphicData uri="http://schemas.openxmlformats.org/drawingml/2006/table">
            <a:tbl>
              <a:tblPr firstRow="1" firstCol="1" bandRow="1"/>
              <a:tblGrid>
                <a:gridCol w="533400"/>
                <a:gridCol w="3124200"/>
                <a:gridCol w="990600"/>
                <a:gridCol w="990600"/>
                <a:gridCol w="1066800"/>
                <a:gridCol w="983776"/>
                <a:gridCol w="845024"/>
              </a:tblGrid>
              <a:tr h="259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2012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2013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differenza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tendenza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 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5720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DESCRIZIONE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Tot assistiti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341.359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344.351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882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prevalenza Scompenso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1,67%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1,70%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0,03%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0,15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0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 diagnosi negli ultimi 12 mesi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0,3%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0,2%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0,05%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0,0027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317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PROCESSO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frazione eiezione registrata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49,9%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53,1%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3,2%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↑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0,0014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0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registrazione fumo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78,4%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85,3%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6,9%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↑↑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&lt;0,0001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0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registrazione peso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70,6%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73,3%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2,6%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↑↑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&lt;0,0001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0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Registrazione </a:t>
                      </a:r>
                      <a:r>
                        <a:rPr lang="it-IT" sz="16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creatininemia</a:t>
                      </a: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ultimi 15 mesi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57,3%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61,0%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3,6%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↑↑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0,001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0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Registrazione  ECG ultimi 15 mesi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60,3%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60,0%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-0,34%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0,6584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9781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TERAPIA ED ESITI 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% con diuretici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76,4%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76,6%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0,21%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0,7366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% con ACE o </a:t>
                      </a:r>
                      <a:r>
                        <a:rPr lang="it-IT" sz="16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sartani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67,5%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67,0%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-0,45%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0,4861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9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% con antiaggreganti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52,1%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53,8%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1,7%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↑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0,0158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0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% con anticoagulanti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29,1%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29,4%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0,24%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0,6617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0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% fumatori su soggetti con dato riportato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9,9%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9,4%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-0,57%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0,22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0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% con BMI &gt;30 su soggetti con dato riportato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33,0%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32,4%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-0,62%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0,4723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0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>
              <a:defRPr/>
            </a:pPr>
            <a:r>
              <a:rPr lang="it-IT" altLang="it-IT" sz="2800" dirty="0" smtClean="0"/>
              <a:t>Popolazione assistita dall’ASL di Brescia nel 2012</a:t>
            </a:r>
            <a:br>
              <a:rPr lang="it-IT" altLang="it-IT" sz="2800" dirty="0" smtClean="0"/>
            </a:br>
            <a:r>
              <a:rPr lang="it-IT" altLang="it-IT" sz="2800" dirty="0" smtClean="0"/>
              <a:t>per classi di età </a:t>
            </a:r>
            <a:r>
              <a:rPr lang="it-IT" altLang="it-IT" sz="2800" b="0" dirty="0" smtClean="0"/>
              <a:t>(in anni)</a:t>
            </a:r>
            <a:endParaRPr lang="it-IT" altLang="it-IT" b="0" dirty="0" smtClean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81000" y="1600200"/>
          <a:ext cx="8458198" cy="4354511"/>
        </p:xfrm>
        <a:graphic>
          <a:graphicData uri="http://schemas.openxmlformats.org/drawingml/2006/table">
            <a:tbl>
              <a:tblPr/>
              <a:tblGrid>
                <a:gridCol w="2103302"/>
                <a:gridCol w="604345"/>
                <a:gridCol w="605228"/>
                <a:gridCol w="605228"/>
                <a:gridCol w="605228"/>
                <a:gridCol w="605228"/>
                <a:gridCol w="605228"/>
                <a:gridCol w="605228"/>
                <a:gridCol w="1063018"/>
                <a:gridCol w="1056165"/>
              </a:tblGrid>
              <a:tr h="64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1-4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5-14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15-44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45-64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65-74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74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popolazione totale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popolazione pesata (OSMED)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7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01– Brescia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1.707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7.564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18.858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77.880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59.594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24.761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26.837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217.201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236.838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02- Brescia Ovest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1.003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4.651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10.995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37.810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26.131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8.955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7.411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96.956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92.364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 03- Brescia Est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979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4.425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10.597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37.653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26.569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9.852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8.597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98.672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97.484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 04- Valle Trompia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4.387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11.653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44.100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32.772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12.483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11.213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117.546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120.213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 05- Sebino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2.422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5.674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20.714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15.291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5.777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5.114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55.504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56.100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 06- Monte Orfano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577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2.768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6.290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24.056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16.563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5.738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5.149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61.141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59.404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 07- Oglio Ovest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1.124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5.161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10.630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41.099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25.406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8.431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7.422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99.273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91.823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08- Bassa 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Bresc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Occ.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569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2.613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6.035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22.966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15.411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5.250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5.005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57.849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55.919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09- Bassa 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Bresc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1.052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5.090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12.347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47.542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32.783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11.542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11.242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121.598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120.207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10- Bassa 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Bresc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Or.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3.335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7.487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27.287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16.972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5.852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5.249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66.950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62.601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 11– Garda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1.112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4.818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12.075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45.494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33.582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12.918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13.479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123.478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128.734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Distr 12- Valle Sabbia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3.241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7.893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29.119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21.013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7.896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7.873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77.693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79.239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TOTALE ASL BS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10.999</a:t>
                      </a:r>
                      <a:endParaRPr lang="it-IT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50.475</a:t>
                      </a:r>
                      <a:endParaRPr lang="it-IT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120.534</a:t>
                      </a:r>
                      <a:endParaRPr lang="it-IT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455.720</a:t>
                      </a:r>
                      <a:endParaRPr lang="it-IT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322.087</a:t>
                      </a:r>
                      <a:endParaRPr lang="it-IT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119.455</a:t>
                      </a:r>
                      <a:endParaRPr lang="it-IT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114.591</a:t>
                      </a:r>
                      <a:endParaRPr lang="it-IT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1.193.861</a:t>
                      </a:r>
                      <a:endParaRPr lang="it-IT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1.200.925</a:t>
                      </a:r>
                      <a:endParaRPr lang="it-IT" sz="2400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529" y="382135"/>
            <a:ext cx="4180288" cy="6311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61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0"/>
            <a:ext cx="84772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it-IT" altLang="it-IT" sz="1800" b="0"/>
          </a:p>
        </p:txBody>
      </p:sp>
      <p:sp>
        <p:nvSpPr>
          <p:cNvPr id="6" name="Rettangolo 5"/>
          <p:cNvSpPr/>
          <p:nvPr/>
        </p:nvSpPr>
        <p:spPr>
          <a:xfrm>
            <a:off x="1524000" y="273220"/>
            <a:ext cx="6096000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BDA 2012 (banca dati assistiti)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376238" y="1033463"/>
            <a:ext cx="85486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2400" b="0"/>
              <a:t>234.863 presi in carico per cardiovasculopatie: </a:t>
            </a:r>
            <a:r>
              <a:rPr lang="it-IT" altLang="it-IT" sz="4000" b="0"/>
              <a:t>19,7%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2400" b="0"/>
              <a:t>64.438 presi in carico per diabete: </a:t>
            </a:r>
            <a:r>
              <a:rPr lang="it-IT" altLang="it-IT" sz="4000" b="0"/>
              <a:t>5,4%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2400" b="0"/>
              <a:t>54.775 presi in carico per dislipidemie: </a:t>
            </a:r>
            <a:r>
              <a:rPr lang="it-IT" altLang="it-IT" sz="4000" b="0"/>
              <a:t>4,6%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359150"/>
            <a:ext cx="44116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3352800"/>
            <a:ext cx="3871913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4600" y="5790992"/>
            <a:ext cx="164500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+13%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105400" y="5638800"/>
            <a:ext cx="164500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+38%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136042" y="5638799"/>
            <a:ext cx="164500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+57%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6176" y="242888"/>
            <a:ext cx="7676707" cy="1660525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Criteri di inclusione nella presentazione odierna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sz="1000" dirty="0" smtClean="0">
                <a:solidFill>
                  <a:srgbClr val="FF0000"/>
                </a:solidFill>
              </a:rPr>
              <a:t/>
            </a:r>
            <a:br>
              <a:rPr lang="it-IT" sz="1000" dirty="0" smtClean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>Sono </a:t>
            </a:r>
            <a:r>
              <a:rPr lang="it-IT" sz="2000" dirty="0">
                <a:solidFill>
                  <a:schemeClr val="tx1"/>
                </a:solidFill>
              </a:rPr>
              <a:t>stati </a:t>
            </a:r>
            <a:r>
              <a:rPr lang="it-IT" sz="2000" dirty="0" smtClean="0">
                <a:solidFill>
                  <a:schemeClr val="tx1"/>
                </a:solidFill>
              </a:rPr>
              <a:t>considerati CARDIOPAPATICI </a:t>
            </a:r>
            <a:r>
              <a:rPr lang="it-IT" sz="2000" dirty="0">
                <a:solidFill>
                  <a:schemeClr val="tx1"/>
                </a:solidFill>
              </a:rPr>
              <a:t>ISCHEMICI </a:t>
            </a:r>
            <a:r>
              <a:rPr lang="it-IT" sz="2000" dirty="0" smtClean="0">
                <a:solidFill>
                  <a:schemeClr val="tx1"/>
                </a:solidFill>
              </a:rPr>
              <a:t>CRONICI</a:t>
            </a:r>
            <a:br>
              <a:rPr lang="it-IT" sz="2000" dirty="0" smtClean="0">
                <a:solidFill>
                  <a:schemeClr val="tx1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>gli assistiti dell’ASL di  Brescia che </a:t>
            </a:r>
            <a:r>
              <a:rPr lang="it-IT" sz="2000" dirty="0">
                <a:solidFill>
                  <a:schemeClr val="tx1"/>
                </a:solidFill>
              </a:rPr>
              <a:t>dal 1998 </a:t>
            </a:r>
            <a:r>
              <a:rPr lang="it-IT" sz="2000" dirty="0" smtClean="0">
                <a:solidFill>
                  <a:schemeClr val="tx1"/>
                </a:solidFill>
              </a:rPr>
              <a:t>al 2012</a:t>
            </a:r>
            <a:br>
              <a:rPr lang="it-IT" sz="2000" dirty="0" smtClean="0">
                <a:solidFill>
                  <a:schemeClr val="tx1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>hanno presentato almeno </a:t>
            </a:r>
            <a:r>
              <a:rPr lang="it-IT" sz="2000" dirty="0">
                <a:solidFill>
                  <a:schemeClr val="tx1"/>
                </a:solidFill>
              </a:rPr>
              <a:t>uno dei seguenti </a:t>
            </a:r>
            <a:r>
              <a:rPr lang="it-IT" sz="2000" dirty="0" smtClean="0">
                <a:solidFill>
                  <a:schemeClr val="tx1"/>
                </a:solidFill>
              </a:rPr>
              <a:t>eventi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90115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altLang="it-IT" smtClean="0"/>
              <a:t>Fulvio Lonati - Dipartimento Cure Primarie dell'ASL di Brescia               Brescia, 29 ottobre 2014</a:t>
            </a:r>
            <a:endParaRPr lang="it-IT" altLang="it-IT" smtClean="0"/>
          </a:p>
        </p:txBody>
      </p:sp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427"/>
              </p:ext>
            </p:extLst>
          </p:nvPr>
        </p:nvGraphicFramePr>
        <p:xfrm>
          <a:off x="818702" y="2078255"/>
          <a:ext cx="7559746" cy="3898746"/>
        </p:xfrm>
        <a:graphic>
          <a:graphicData uri="http://schemas.openxmlformats.org/drawingml/2006/table">
            <a:tbl>
              <a:tblPr/>
              <a:tblGrid>
                <a:gridCol w="4917335"/>
                <a:gridCol w="839972"/>
                <a:gridCol w="1802439"/>
              </a:tblGrid>
              <a:tr h="7841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Tipologia di evento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soggetti</a:t>
                      </a:r>
                      <a:b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 </a:t>
                      </a:r>
                      <a:r>
                        <a:rPr lang="it-IT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evento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Episodio 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 IMA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13.850 </a:t>
                      </a:r>
                      <a:endParaRPr lang="it-IT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Angioplastica 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coronarica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00.66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4.506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Stent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metallico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12.256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Stent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1.761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Bypass 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aortocoronarico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4.509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TOTALE SOGGETTI</a:t>
                      </a:r>
                    </a:p>
                    <a:p>
                      <a:pPr algn="l" fontAlgn="b"/>
                      <a:r>
                        <a:rPr lang="it-IT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VIVENTI</a:t>
                      </a:r>
                      <a:r>
                        <a:rPr lang="it-IT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AL 1/1/2013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22.641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altLang="it-IT" smtClean="0"/>
              <a:t>Fulvio Lonati - Dipartimento Cure Primarie dell'ASL di Brescia               Brescia, 29 ottobre 2014</a:t>
            </a:r>
            <a:endParaRPr lang="it-IT" altLang="it-IT" smtClean="0"/>
          </a:p>
        </p:txBody>
      </p:sp>
      <p:grpSp>
        <p:nvGrpSpPr>
          <p:cNvPr id="16388" name="Gruppo 6"/>
          <p:cNvGrpSpPr>
            <a:grpSpLocks/>
          </p:cNvGrpSpPr>
          <p:nvPr/>
        </p:nvGrpSpPr>
        <p:grpSpPr bwMode="auto">
          <a:xfrm>
            <a:off x="1498600" y="1785938"/>
            <a:ext cx="6124575" cy="3976687"/>
            <a:chOff x="3491880" y="764704"/>
            <a:chExt cx="3816424" cy="2664296"/>
          </a:xfrm>
        </p:grpSpPr>
        <p:grpSp>
          <p:nvGrpSpPr>
            <p:cNvPr id="16390" name="Gruppo 7"/>
            <p:cNvGrpSpPr>
              <a:grpSpLocks/>
            </p:cNvGrpSpPr>
            <p:nvPr/>
          </p:nvGrpSpPr>
          <p:grpSpPr bwMode="auto">
            <a:xfrm>
              <a:off x="3491880" y="764704"/>
              <a:ext cx="3816424" cy="2664296"/>
              <a:chOff x="3491880" y="764704"/>
              <a:chExt cx="3816424" cy="2664296"/>
            </a:xfrm>
          </p:grpSpPr>
          <p:sp>
            <p:nvSpPr>
              <p:cNvPr id="12" name="Ovale 11"/>
              <p:cNvSpPr/>
              <p:nvPr/>
            </p:nvSpPr>
            <p:spPr>
              <a:xfrm>
                <a:off x="5011327" y="1628340"/>
                <a:ext cx="1296872" cy="1224193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dirty="0"/>
              </a:p>
            </p:txBody>
          </p:sp>
          <p:sp>
            <p:nvSpPr>
              <p:cNvPr id="13" name="Ovale 12"/>
              <p:cNvSpPr/>
              <p:nvPr/>
            </p:nvSpPr>
            <p:spPr>
              <a:xfrm>
                <a:off x="4651250" y="1628340"/>
                <a:ext cx="1296872" cy="1224193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5206205" y="2039950"/>
                <a:ext cx="557922" cy="2265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10.014</a:t>
                </a:r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3491880" y="764704"/>
                <a:ext cx="3816424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5871952" y="2132482"/>
                <a:ext cx="518353" cy="2276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3.836</a:t>
                </a: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4607724" y="2097384"/>
                <a:ext cx="439215" cy="2265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8.791</a:t>
                </a:r>
              </a:p>
            </p:txBody>
          </p:sp>
          <p:cxnSp>
            <p:nvCxnSpPr>
              <p:cNvPr id="18" name="Connettore 2 17"/>
              <p:cNvCxnSpPr/>
              <p:nvPr/>
            </p:nvCxnSpPr>
            <p:spPr>
              <a:xfrm flipV="1">
                <a:off x="5515831" y="1341171"/>
                <a:ext cx="0" cy="5041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399" name="CasellaDiTesto 18"/>
              <p:cNvSpPr txBox="1">
                <a:spLocks noChangeArrowheads="1"/>
              </p:cNvSpPr>
              <p:nvPr/>
            </p:nvSpPr>
            <p:spPr bwMode="auto">
              <a:xfrm>
                <a:off x="4594073" y="1060808"/>
                <a:ext cx="1640827" cy="26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just" eaLnBrk="0" hangingPunct="0">
                  <a:spcBef>
                    <a:spcPct val="20000"/>
                  </a:spcBef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0"/>
                  <a:t>IMA  + INTERVENTO</a:t>
                </a:r>
              </a:p>
            </p:txBody>
          </p:sp>
          <p:sp>
            <p:nvSpPr>
              <p:cNvPr id="16400" name="CasellaDiTesto 19"/>
              <p:cNvSpPr txBox="1">
                <a:spLocks noChangeArrowheads="1"/>
              </p:cNvSpPr>
              <p:nvPr/>
            </p:nvSpPr>
            <p:spPr bwMode="auto">
              <a:xfrm>
                <a:off x="6372200" y="1772816"/>
                <a:ext cx="792087" cy="26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just" eaLnBrk="0" hangingPunct="0">
                  <a:spcBef>
                    <a:spcPct val="20000"/>
                  </a:spcBef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0"/>
                  <a:t> IMA</a:t>
                </a:r>
              </a:p>
            </p:txBody>
          </p:sp>
          <p:sp>
            <p:nvSpPr>
              <p:cNvPr id="16401" name="CasellaDiTesto 20"/>
              <p:cNvSpPr txBox="1">
                <a:spLocks noChangeArrowheads="1"/>
              </p:cNvSpPr>
              <p:nvPr/>
            </p:nvSpPr>
            <p:spPr bwMode="auto">
              <a:xfrm>
                <a:off x="3522678" y="1484138"/>
                <a:ext cx="1141207" cy="26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just" eaLnBrk="0" hangingPunct="0">
                  <a:spcBef>
                    <a:spcPct val="20000"/>
                  </a:spcBef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0"/>
                  <a:t>INTERVENTO</a:t>
                </a:r>
              </a:p>
            </p:txBody>
          </p:sp>
          <p:cxnSp>
            <p:nvCxnSpPr>
              <p:cNvPr id="16402" name="Connettore 2 21"/>
              <p:cNvCxnSpPr>
                <a:cxnSpLocks noChangeShapeType="1"/>
              </p:cNvCxnSpPr>
              <p:nvPr/>
            </p:nvCxnSpPr>
            <p:spPr bwMode="auto">
              <a:xfrm flipH="1" flipV="1">
                <a:off x="4499992" y="2060848"/>
                <a:ext cx="288032" cy="72008"/>
              </a:xfrm>
              <a:prstGeom prst="straightConnector1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cxnSp>
            <p:nvCxnSpPr>
              <p:cNvPr id="23" name="Connettore 2 22"/>
              <p:cNvCxnSpPr/>
              <p:nvPr/>
            </p:nvCxnSpPr>
            <p:spPr>
              <a:xfrm flipV="1">
                <a:off x="6131128" y="1953799"/>
                <a:ext cx="259177" cy="935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6391" name="CasellaDiTesto 10"/>
            <p:cNvSpPr txBox="1">
              <a:spLocks noChangeArrowheads="1"/>
            </p:cNvSpPr>
            <p:nvPr/>
          </p:nvSpPr>
          <p:spPr bwMode="auto">
            <a:xfrm>
              <a:off x="4499992" y="2996952"/>
              <a:ext cx="2121906" cy="26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 eaLnBrk="0" hangingPunct="0">
                <a:spcBef>
                  <a:spcPct val="20000"/>
                </a:spcBef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it-IT" altLang="it-IT"/>
                <a:t>22.641</a:t>
              </a:r>
              <a:r>
                <a:rPr lang="it-IT" altLang="it-IT" b="0"/>
                <a:t> totale casi identificati</a:t>
              </a:r>
            </a:p>
          </p:txBody>
        </p:sp>
      </p:grpSp>
      <p:cxnSp>
        <p:nvCxnSpPr>
          <p:cNvPr id="25" name="Connettore 2 24"/>
          <p:cNvCxnSpPr/>
          <p:nvPr/>
        </p:nvCxnSpPr>
        <p:spPr>
          <a:xfrm flipH="1" flipV="1">
            <a:off x="3289300" y="3429000"/>
            <a:ext cx="400050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sz="2000" dirty="0" smtClean="0">
                <a:solidFill>
                  <a:srgbClr val="FF0000"/>
                </a:solidFill>
              </a:rPr>
              <a:t>Assistiti </a:t>
            </a:r>
            <a:r>
              <a:rPr lang="it-IT" sz="2000" dirty="0">
                <a:solidFill>
                  <a:srgbClr val="FF0000"/>
                </a:solidFill>
              </a:rPr>
              <a:t>dell’ASL di  Brescia </a:t>
            </a:r>
            <a:r>
              <a:rPr lang="it-IT" sz="2000" dirty="0" smtClean="0">
                <a:solidFill>
                  <a:srgbClr val="FF0000"/>
                </a:solidFill>
              </a:rPr>
              <a:t>considerati</a:t>
            </a:r>
            <a:br>
              <a:rPr lang="it-IT" sz="2000" dirty="0" smtClean="0">
                <a:solidFill>
                  <a:srgbClr val="FF0000"/>
                </a:solidFill>
              </a:rPr>
            </a:br>
            <a:r>
              <a:rPr lang="it-IT" sz="600" dirty="0" smtClean="0">
                <a:solidFill>
                  <a:srgbClr val="FF0000"/>
                </a:solidFill>
              </a:rPr>
              <a:t/>
            </a:r>
            <a:br>
              <a:rPr lang="it-IT" sz="600" dirty="0" smtClean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rgbClr val="FF0000"/>
                </a:solidFill>
              </a:rPr>
              <a:t>CARDIOPAPATICI </a:t>
            </a:r>
            <a:r>
              <a:rPr lang="it-IT" sz="2000" dirty="0">
                <a:solidFill>
                  <a:srgbClr val="FF0000"/>
                </a:solidFill>
              </a:rPr>
              <a:t>ISCHEMICI </a:t>
            </a:r>
            <a:r>
              <a:rPr lang="it-IT" sz="2000" dirty="0" smtClean="0">
                <a:solidFill>
                  <a:srgbClr val="FF0000"/>
                </a:solidFill>
              </a:rPr>
              <a:t>CRONICI nella presentazione</a:t>
            </a:r>
            <a:endParaRPr lang="it-IT" sz="2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altLang="it-IT" smtClean="0"/>
              <a:t>Fulvio Lonati - Dipartimento Cure Primarie dell'ASL di Brescia               Brescia, 29 ottobre 2014</a:t>
            </a:r>
            <a:endParaRPr lang="it-IT" altLang="it-IT" smtClean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09588" y="1817688"/>
          <a:ext cx="8134351" cy="2390789"/>
        </p:xfrm>
        <a:graphic>
          <a:graphicData uri="http://schemas.openxmlformats.org/drawingml/2006/table">
            <a:tbl>
              <a:tblPr/>
              <a:tblGrid>
                <a:gridCol w="3268665"/>
                <a:gridCol w="1313437"/>
                <a:gridCol w="1313437"/>
                <a:gridCol w="1119406"/>
                <a:gridCol w="1119406"/>
              </a:tblGrid>
              <a:tr h="1139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Maschi</a:t>
                      </a:r>
                      <a:endParaRPr lang="it-IT" sz="22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Età</a:t>
                      </a:r>
                      <a:b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</a:br>
                      <a: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(anni)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48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it-IT" sz="22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media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768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Cardiopatici Ischemici Cronici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it-IT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22.641 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73,0%</a:t>
                      </a:r>
                      <a:endParaRPr lang="it-IT" sz="22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71,1</a:t>
                      </a:r>
                      <a:endParaRPr lang="it-IT" sz="2200" b="0" i="0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11,4</a:t>
                      </a:r>
                      <a:endParaRPr lang="it-IT" sz="1400" b="0" i="1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5114925" y="1774825"/>
            <a:ext cx="3636963" cy="3243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sz="2000" dirty="0" smtClean="0">
                <a:solidFill>
                  <a:srgbClr val="FF0000"/>
                </a:solidFill>
              </a:rPr>
              <a:t>Assistiti </a:t>
            </a:r>
            <a:r>
              <a:rPr lang="it-IT" sz="2000" dirty="0">
                <a:solidFill>
                  <a:srgbClr val="FF0000"/>
                </a:solidFill>
              </a:rPr>
              <a:t>dell’ASL di  Brescia </a:t>
            </a:r>
            <a:r>
              <a:rPr lang="it-IT" sz="2000" dirty="0" smtClean="0">
                <a:solidFill>
                  <a:srgbClr val="FF0000"/>
                </a:solidFill>
              </a:rPr>
              <a:t>considerati</a:t>
            </a:r>
            <a:br>
              <a:rPr lang="it-IT" sz="2000" dirty="0" smtClean="0">
                <a:solidFill>
                  <a:srgbClr val="FF0000"/>
                </a:solidFill>
              </a:rPr>
            </a:br>
            <a:r>
              <a:rPr lang="it-IT" sz="600" dirty="0" smtClean="0">
                <a:solidFill>
                  <a:srgbClr val="FF0000"/>
                </a:solidFill>
              </a:rPr>
              <a:t/>
            </a:r>
            <a:br>
              <a:rPr lang="it-IT" sz="600" dirty="0" smtClean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rgbClr val="FF0000"/>
                </a:solidFill>
              </a:rPr>
              <a:t>CARDIOPAPATICI </a:t>
            </a:r>
            <a:r>
              <a:rPr lang="it-IT" sz="2000" dirty="0">
                <a:solidFill>
                  <a:srgbClr val="FF0000"/>
                </a:solidFill>
              </a:rPr>
              <a:t>ISCHEMICI </a:t>
            </a:r>
            <a:r>
              <a:rPr lang="it-IT" sz="2000" dirty="0" smtClean="0">
                <a:solidFill>
                  <a:srgbClr val="FF0000"/>
                </a:solidFill>
              </a:rPr>
              <a:t>CRONICI nella presentazione</a:t>
            </a:r>
            <a:endParaRPr lang="it-IT" sz="2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altLang="it-IT" smtClean="0"/>
              <a:t>Fulvio Lonati - Dipartimento Cure Primarie dell'ASL di Brescia               Brescia, 29 ottobre 2014</a:t>
            </a:r>
            <a:endParaRPr lang="it-IT" altLang="it-IT" smtClean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09588" y="1817688"/>
          <a:ext cx="8134351" cy="2390789"/>
        </p:xfrm>
        <a:graphic>
          <a:graphicData uri="http://schemas.openxmlformats.org/drawingml/2006/table">
            <a:tbl>
              <a:tblPr/>
              <a:tblGrid>
                <a:gridCol w="3268665"/>
                <a:gridCol w="1313437"/>
                <a:gridCol w="1313437"/>
                <a:gridCol w="1119406"/>
                <a:gridCol w="1119406"/>
              </a:tblGrid>
              <a:tr h="1139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Maschi</a:t>
                      </a:r>
                      <a:endParaRPr lang="it-IT" sz="22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Età</a:t>
                      </a:r>
                      <a:b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</a:br>
                      <a: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(anni)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48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it-IT" sz="22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media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768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Cardiopatici Ischemici Cronici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it-IT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22.641 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73,0%</a:t>
                      </a:r>
                      <a:endParaRPr lang="it-IT" sz="22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71,1</a:t>
                      </a:r>
                      <a:endParaRPr lang="it-IT" sz="2200" b="0" i="0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11,4</a:t>
                      </a:r>
                      <a:endParaRPr lang="it-IT" sz="1400" b="0" i="1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6432550" y="1711325"/>
            <a:ext cx="2351088" cy="3243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sz="2000" dirty="0" smtClean="0">
                <a:solidFill>
                  <a:srgbClr val="FF0000"/>
                </a:solidFill>
              </a:rPr>
              <a:t>Assistiti </a:t>
            </a:r>
            <a:r>
              <a:rPr lang="it-IT" sz="2000" dirty="0">
                <a:solidFill>
                  <a:srgbClr val="FF0000"/>
                </a:solidFill>
              </a:rPr>
              <a:t>dell’ASL di  Brescia </a:t>
            </a:r>
            <a:r>
              <a:rPr lang="it-IT" sz="2000" dirty="0" smtClean="0">
                <a:solidFill>
                  <a:srgbClr val="FF0000"/>
                </a:solidFill>
              </a:rPr>
              <a:t>considerati</a:t>
            </a:r>
            <a:br>
              <a:rPr lang="it-IT" sz="2000" dirty="0" smtClean="0">
                <a:solidFill>
                  <a:srgbClr val="FF0000"/>
                </a:solidFill>
              </a:rPr>
            </a:br>
            <a:r>
              <a:rPr lang="it-IT" sz="600" dirty="0" smtClean="0">
                <a:solidFill>
                  <a:srgbClr val="FF0000"/>
                </a:solidFill>
              </a:rPr>
              <a:t/>
            </a:r>
            <a:br>
              <a:rPr lang="it-IT" sz="600" dirty="0" smtClean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rgbClr val="FF0000"/>
                </a:solidFill>
              </a:rPr>
              <a:t>CARDIOPAPATICI </a:t>
            </a:r>
            <a:r>
              <a:rPr lang="it-IT" sz="2000" dirty="0">
                <a:solidFill>
                  <a:srgbClr val="FF0000"/>
                </a:solidFill>
              </a:rPr>
              <a:t>ISCHEMICI </a:t>
            </a:r>
            <a:r>
              <a:rPr lang="it-IT" sz="2000" dirty="0" smtClean="0">
                <a:solidFill>
                  <a:srgbClr val="FF0000"/>
                </a:solidFill>
              </a:rPr>
              <a:t>CRONICI nella presentazione</a:t>
            </a:r>
            <a:endParaRPr lang="it-IT" sz="2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altLang="it-IT" smtClean="0"/>
              <a:t>Fulvio Lonati - Dipartimento Cure Primarie dell'ASL di Brescia               Brescia, 29 ottobre 2014</a:t>
            </a:r>
            <a:endParaRPr lang="it-IT" altLang="it-IT" smtClean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09588" y="1817688"/>
          <a:ext cx="8134351" cy="2390789"/>
        </p:xfrm>
        <a:graphic>
          <a:graphicData uri="http://schemas.openxmlformats.org/drawingml/2006/table">
            <a:tbl>
              <a:tblPr/>
              <a:tblGrid>
                <a:gridCol w="3268665"/>
                <a:gridCol w="1313437"/>
                <a:gridCol w="1313437"/>
                <a:gridCol w="1119406"/>
                <a:gridCol w="1119406"/>
              </a:tblGrid>
              <a:tr h="1139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Maschi</a:t>
                      </a:r>
                      <a:endParaRPr lang="it-IT" sz="22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Età</a:t>
                      </a:r>
                      <a:b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</a:br>
                      <a: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(anni)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48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it-IT" sz="22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media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76896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Cardiopatici Ischemici Cronici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it-IT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22.641 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73,0%</a:t>
                      </a:r>
                      <a:endParaRPr lang="it-IT" sz="22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71,1</a:t>
                      </a:r>
                      <a:endParaRPr lang="it-IT" sz="2200" b="0" i="0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11,4</a:t>
                      </a:r>
                      <a:endParaRPr lang="it-IT" sz="1400" b="0" i="1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sz="2000" dirty="0" smtClean="0">
                <a:solidFill>
                  <a:srgbClr val="FF0000"/>
                </a:solidFill>
              </a:rPr>
              <a:t>Assistiti </a:t>
            </a:r>
            <a:r>
              <a:rPr lang="it-IT" sz="2000" dirty="0">
                <a:solidFill>
                  <a:srgbClr val="FF0000"/>
                </a:solidFill>
              </a:rPr>
              <a:t>dell’ASL di  Brescia </a:t>
            </a:r>
            <a:r>
              <a:rPr lang="it-IT" sz="2000" dirty="0" smtClean="0">
                <a:solidFill>
                  <a:srgbClr val="FF0000"/>
                </a:solidFill>
              </a:rPr>
              <a:t>considerati</a:t>
            </a:r>
            <a:br>
              <a:rPr lang="it-IT" sz="2000" dirty="0" smtClean="0">
                <a:solidFill>
                  <a:srgbClr val="FF0000"/>
                </a:solidFill>
              </a:rPr>
            </a:br>
            <a:r>
              <a:rPr lang="it-IT" sz="600" dirty="0" smtClean="0">
                <a:solidFill>
                  <a:srgbClr val="FF0000"/>
                </a:solidFill>
              </a:rPr>
              <a:t/>
            </a:r>
            <a:br>
              <a:rPr lang="it-IT" sz="600" dirty="0" smtClean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rgbClr val="FF0000"/>
                </a:solidFill>
              </a:rPr>
              <a:t>CARDIOPAPATICI </a:t>
            </a:r>
            <a:r>
              <a:rPr lang="it-IT" sz="2000" dirty="0">
                <a:solidFill>
                  <a:srgbClr val="FF0000"/>
                </a:solidFill>
              </a:rPr>
              <a:t>ISCHEMICI </a:t>
            </a:r>
            <a:r>
              <a:rPr lang="it-IT" sz="2000" dirty="0" smtClean="0">
                <a:solidFill>
                  <a:srgbClr val="FF0000"/>
                </a:solidFill>
              </a:rPr>
              <a:t>CRONICI nella presentazione</a:t>
            </a:r>
            <a:endParaRPr lang="it-IT" sz="2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475" y="274638"/>
            <a:ext cx="8643938" cy="1628775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Malattie croniche associate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 alla cardiopatia ischemica cronica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sz="2200" b="0" dirty="0" smtClean="0">
                <a:solidFill>
                  <a:srgbClr val="FF0000"/>
                </a:solidFill>
                <a:effectLst/>
              </a:rPr>
              <a:t>ASL di Brescia --- BDA 2012</a:t>
            </a:r>
            <a:br>
              <a:rPr lang="it-IT" sz="2200" b="0" dirty="0" smtClean="0">
                <a:solidFill>
                  <a:srgbClr val="FF0000"/>
                </a:solidFill>
                <a:effectLst/>
              </a:rPr>
            </a:br>
            <a:r>
              <a:rPr lang="it-IT" sz="1400" b="0" dirty="0">
                <a:solidFill>
                  <a:srgbClr val="FF0000"/>
                </a:solidFill>
                <a:effectLst/>
                <a:latin typeface="+mn-lt"/>
              </a:rPr>
              <a:t>20.161  </a:t>
            </a:r>
            <a:r>
              <a:rPr lang="it-IT" sz="1400" b="0" dirty="0" smtClean="0">
                <a:solidFill>
                  <a:srgbClr val="FF0000"/>
                </a:solidFill>
                <a:effectLst/>
                <a:latin typeface="+mn-lt"/>
              </a:rPr>
              <a:t>soggetti </a:t>
            </a:r>
            <a:r>
              <a:rPr lang="it-IT" sz="1400" b="0" dirty="0">
                <a:solidFill>
                  <a:srgbClr val="FF0000"/>
                </a:solidFill>
                <a:effectLst/>
                <a:latin typeface="+mn-lt"/>
              </a:rPr>
              <a:t>vivi al </a:t>
            </a:r>
            <a:r>
              <a:rPr lang="it-IT" sz="1400" b="0" dirty="0" smtClean="0">
                <a:solidFill>
                  <a:srgbClr val="FF0000"/>
                </a:solidFill>
                <a:effectLst/>
                <a:latin typeface="+mn-lt"/>
              </a:rPr>
              <a:t>31/12/2012, </a:t>
            </a:r>
            <a:r>
              <a:rPr lang="it-IT" sz="1400" b="0" dirty="0">
                <a:solidFill>
                  <a:srgbClr val="FF0000"/>
                </a:solidFill>
                <a:effectLst/>
                <a:latin typeface="+mn-lt"/>
              </a:rPr>
              <a:t>con IMA o INTERVENTO dal </a:t>
            </a:r>
            <a:r>
              <a:rPr lang="it-IT" sz="1400" b="0" dirty="0" smtClean="0">
                <a:solidFill>
                  <a:srgbClr val="FF0000"/>
                </a:solidFill>
                <a:effectLst/>
                <a:latin typeface="+mn-lt"/>
              </a:rPr>
              <a:t>1998 al </a:t>
            </a:r>
            <a:r>
              <a:rPr lang="it-IT" sz="1400" b="0" dirty="0" smtClean="0">
                <a:solidFill>
                  <a:srgbClr val="FF0000"/>
                </a:solidFill>
                <a:effectLst/>
                <a:latin typeface="+mn-lt"/>
              </a:rPr>
              <a:t>2011, </a:t>
            </a:r>
            <a:r>
              <a:rPr lang="it-IT" sz="1400" b="0" dirty="0">
                <a:solidFill>
                  <a:srgbClr val="FF0000"/>
                </a:solidFill>
                <a:effectLst/>
                <a:latin typeface="+mn-lt"/>
              </a:rPr>
              <a:t>rilevati dalla BDA nel 2012</a:t>
            </a:r>
          </a:p>
        </p:txBody>
      </p:sp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949450"/>
            <a:ext cx="86995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8" y="188913"/>
            <a:ext cx="8601075" cy="13001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Malati cronici dell’ASL di Brescia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con almeno un ricovero </a:t>
            </a:r>
            <a:r>
              <a:rPr lang="it-IT" dirty="0" smtClean="0">
                <a:solidFill>
                  <a:srgbClr val="FF0000"/>
                </a:solidFill>
              </a:rPr>
              <a:t>nell’anno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sz="2200" b="0" dirty="0" smtClean="0">
                <a:solidFill>
                  <a:srgbClr val="0066FF"/>
                </a:solidFill>
                <a:effectLst/>
              </a:rPr>
              <a:t>BDA </a:t>
            </a:r>
            <a:r>
              <a:rPr lang="it-IT" sz="2200" b="0" dirty="0" smtClean="0">
                <a:solidFill>
                  <a:srgbClr val="0066FF"/>
                </a:solidFill>
                <a:effectLst/>
              </a:rPr>
              <a:t>2012</a:t>
            </a:r>
            <a:br>
              <a:rPr lang="it-IT" sz="2200" b="0" dirty="0" smtClean="0">
                <a:solidFill>
                  <a:srgbClr val="0066FF"/>
                </a:solidFill>
                <a:effectLst/>
              </a:rPr>
            </a:br>
            <a:r>
              <a:rPr lang="it-IT" sz="1400" b="0" dirty="0">
                <a:solidFill>
                  <a:srgbClr val="0066FF"/>
                </a:solidFill>
                <a:effectLst/>
              </a:rPr>
              <a:t>20.161  soggetti vivi al 31/12/2012, con IMA o INTERVENTO dal 1998 al </a:t>
            </a:r>
            <a:r>
              <a:rPr lang="it-IT" sz="1400" b="0" dirty="0" smtClean="0">
                <a:solidFill>
                  <a:srgbClr val="0066FF"/>
                </a:solidFill>
                <a:effectLst/>
              </a:rPr>
              <a:t>2012, rilevati </a:t>
            </a:r>
            <a:r>
              <a:rPr lang="it-IT" sz="1400" b="0" dirty="0">
                <a:solidFill>
                  <a:srgbClr val="0066FF"/>
                </a:solidFill>
                <a:effectLst/>
              </a:rPr>
              <a:t>dalla BDA  nel </a:t>
            </a:r>
            <a:r>
              <a:rPr lang="it-IT" sz="1400" b="0" dirty="0" smtClean="0">
                <a:solidFill>
                  <a:srgbClr val="0066FF"/>
                </a:solidFill>
                <a:effectLst/>
              </a:rPr>
              <a:t>2012</a:t>
            </a:r>
            <a:endParaRPr lang="it-IT" sz="2200" b="0" dirty="0">
              <a:solidFill>
                <a:srgbClr val="0066FF"/>
              </a:solidFill>
              <a:effectLst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392335"/>
              </p:ext>
            </p:extLst>
          </p:nvPr>
        </p:nvGraphicFramePr>
        <p:xfrm>
          <a:off x="871870" y="1456662"/>
          <a:ext cx="8272130" cy="414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tangolo 7"/>
          <p:cNvSpPr/>
          <p:nvPr/>
        </p:nvSpPr>
        <p:spPr>
          <a:xfrm>
            <a:off x="4249738" y="1563688"/>
            <a:ext cx="45719" cy="37525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478466" y="5433235"/>
            <a:ext cx="8229600" cy="138223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it-IT" sz="2200" kern="0" dirty="0" err="1" smtClean="0">
                <a:solidFill>
                  <a:srgbClr val="FF0000"/>
                </a:solidFill>
              </a:rPr>
              <a:t>Cardiopatipatici</a:t>
            </a:r>
            <a:r>
              <a:rPr lang="it-IT" sz="2200" kern="0" dirty="0" smtClean="0">
                <a:solidFill>
                  <a:srgbClr val="FF0000"/>
                </a:solidFill>
              </a:rPr>
              <a:t> Ischemici Cronici:</a:t>
            </a:r>
          </a:p>
          <a:p>
            <a:pPr algn="l">
              <a:defRPr/>
            </a:pPr>
            <a:r>
              <a:rPr lang="it-IT" sz="2200" kern="0" dirty="0">
                <a:solidFill>
                  <a:srgbClr val="FF0000"/>
                </a:solidFill>
              </a:rPr>
              <a:t>	</a:t>
            </a:r>
            <a:r>
              <a:rPr lang="it-IT" sz="2200" kern="0" dirty="0" smtClean="0">
                <a:solidFill>
                  <a:srgbClr val="FF0000"/>
                </a:solidFill>
              </a:rPr>
              <a:t>	Senza </a:t>
            </a:r>
            <a:r>
              <a:rPr lang="it-IT" sz="2200" kern="0" dirty="0" smtClean="0">
                <a:solidFill>
                  <a:srgbClr val="FF0000"/>
                </a:solidFill>
              </a:rPr>
              <a:t>ricoveri nell’anno:  16.715 (73,8%)</a:t>
            </a:r>
          </a:p>
          <a:p>
            <a:pPr lvl="4" algn="l">
              <a:defRPr/>
            </a:pPr>
            <a:r>
              <a:rPr lang="it-IT" sz="2200" kern="0" dirty="0" smtClean="0">
                <a:solidFill>
                  <a:srgbClr val="FF0000"/>
                </a:solidFill>
              </a:rPr>
              <a:t>Con 1 ricovero nell’anno:   3.622 (16,0%)</a:t>
            </a:r>
          </a:p>
          <a:p>
            <a:pPr lvl="4" algn="l">
              <a:defRPr/>
            </a:pPr>
            <a:r>
              <a:rPr lang="it-IT" sz="2200" kern="0" dirty="0" smtClean="0">
                <a:solidFill>
                  <a:srgbClr val="FF0000"/>
                </a:solidFill>
              </a:rPr>
              <a:t>Con &gt;1 ricovero nell’anno: 2.304 (10,2%)</a:t>
            </a:r>
            <a:endParaRPr lang="it-IT" sz="22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sz="2300" dirty="0" smtClean="0">
                <a:solidFill>
                  <a:srgbClr val="FF0000"/>
                </a:solidFill>
              </a:rPr>
              <a:t>Ripartizione del consumo annuale</a:t>
            </a:r>
            <a:br>
              <a:rPr lang="it-IT" sz="2300" dirty="0" smtClean="0">
                <a:solidFill>
                  <a:srgbClr val="FF0000"/>
                </a:solidFill>
              </a:rPr>
            </a:br>
            <a:r>
              <a:rPr lang="it-IT" sz="2300" dirty="0" smtClean="0">
                <a:solidFill>
                  <a:srgbClr val="FF0000"/>
                </a:solidFill>
              </a:rPr>
              <a:t>di risorse sanitarie </a:t>
            </a:r>
            <a:r>
              <a:rPr lang="it-IT" sz="2300" dirty="0" err="1" smtClean="0">
                <a:solidFill>
                  <a:srgbClr val="FF0000"/>
                </a:solidFill>
              </a:rPr>
              <a:t>procapite</a:t>
            </a:r>
            <a:r>
              <a:rPr lang="it-IT" sz="2300" dirty="0" smtClean="0">
                <a:solidFill>
                  <a:srgbClr val="FF0000"/>
                </a:solidFill>
              </a:rPr>
              <a:t> </a:t>
            </a:r>
            <a:r>
              <a:rPr lang="it-IT" sz="1600" b="0" dirty="0" smtClean="0">
                <a:solidFill>
                  <a:srgbClr val="FF0000"/>
                </a:solidFill>
              </a:rPr>
              <a:t>(espresse come costo lordo)</a:t>
            </a:r>
            <a:r>
              <a:rPr lang="it-IT" sz="2300" dirty="0" smtClean="0">
                <a:solidFill>
                  <a:srgbClr val="FF0000"/>
                </a:solidFill>
              </a:rPr>
              <a:t/>
            </a:r>
            <a:br>
              <a:rPr lang="it-IT" sz="2300" dirty="0" smtClean="0">
                <a:solidFill>
                  <a:srgbClr val="FF0000"/>
                </a:solidFill>
              </a:rPr>
            </a:br>
            <a:r>
              <a:rPr lang="it-IT" sz="2300" dirty="0" smtClean="0">
                <a:solidFill>
                  <a:srgbClr val="FF0000"/>
                </a:solidFill>
              </a:rPr>
              <a:t>nei malati cronici dell’ASL di Brescia</a:t>
            </a:r>
            <a:r>
              <a:rPr lang="it-IT" sz="2300" dirty="0" smtClean="0">
                <a:solidFill>
                  <a:srgbClr val="FF0000"/>
                </a:solidFill>
              </a:rPr>
              <a:t/>
            </a:r>
            <a:br>
              <a:rPr lang="it-IT" sz="2300" dirty="0" smtClean="0">
                <a:solidFill>
                  <a:srgbClr val="FF0000"/>
                </a:solidFill>
              </a:rPr>
            </a:br>
            <a:r>
              <a:rPr lang="it-IT" sz="2200" b="0" dirty="0" smtClean="0">
                <a:solidFill>
                  <a:srgbClr val="FF0000"/>
                </a:solidFill>
                <a:effectLst/>
              </a:rPr>
              <a:t>- </a:t>
            </a:r>
            <a:r>
              <a:rPr lang="it-IT" sz="2200" b="0" dirty="0" smtClean="0">
                <a:solidFill>
                  <a:srgbClr val="FF0000"/>
                </a:solidFill>
                <a:effectLst/>
              </a:rPr>
              <a:t>BDA </a:t>
            </a:r>
            <a:r>
              <a:rPr lang="it-IT" sz="2200" b="0" dirty="0" smtClean="0">
                <a:solidFill>
                  <a:srgbClr val="FF0000"/>
                </a:solidFill>
                <a:effectLst/>
              </a:rPr>
              <a:t>2012 - </a:t>
            </a:r>
            <a:endParaRPr lang="it-IT" sz="2200" b="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376238" y="1620838"/>
          <a:ext cx="8869362" cy="508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tangolo 3"/>
          <p:cNvSpPr/>
          <p:nvPr/>
        </p:nvSpPr>
        <p:spPr>
          <a:xfrm>
            <a:off x="1350963" y="1988360"/>
            <a:ext cx="7218362" cy="2984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it-IT" altLang="it-IT" sz="2800" dirty="0" smtClean="0"/>
              <a:t>Assistiti nell'ASL di Brescia</a:t>
            </a:r>
            <a:br>
              <a:rPr lang="it-IT" altLang="it-IT" sz="2800" dirty="0" smtClean="0"/>
            </a:br>
            <a:r>
              <a:rPr lang="it-IT" altLang="it-IT" sz="2800" dirty="0" smtClean="0"/>
              <a:t>Distribuzione </a:t>
            </a:r>
            <a:r>
              <a:rPr lang="it-IT" altLang="it-IT" sz="2800" dirty="0"/>
              <a:t>per età e </a:t>
            </a:r>
            <a:r>
              <a:rPr lang="it-IT" altLang="it-IT" sz="2800" dirty="0" smtClean="0"/>
              <a:t>sesso</a:t>
            </a:r>
            <a:br>
              <a:rPr lang="it-IT" altLang="it-IT" sz="2800" dirty="0" smtClean="0"/>
            </a:br>
            <a:r>
              <a:rPr lang="it-IT" altLang="it-IT" sz="2800" b="0" dirty="0" smtClean="0"/>
              <a:t>(BDA 2012)</a:t>
            </a:r>
          </a:p>
        </p:txBody>
      </p:sp>
      <p:pic>
        <p:nvPicPr>
          <p:cNvPr id="4099" name="Immagi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0038"/>
            <a:ext cx="81534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2250"/>
            <a:ext cx="8229600" cy="1744663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sz="2300" dirty="0" smtClean="0">
                <a:solidFill>
                  <a:srgbClr val="FF0000"/>
                </a:solidFill>
              </a:rPr>
              <a:t>Consumo annuale di risorse sanitarie </a:t>
            </a:r>
            <a:r>
              <a:rPr lang="it-IT" sz="2300" dirty="0" err="1" smtClean="0">
                <a:solidFill>
                  <a:srgbClr val="FF0000"/>
                </a:solidFill>
              </a:rPr>
              <a:t>procapite</a:t>
            </a:r>
            <a:r>
              <a:rPr lang="it-IT" sz="2300" dirty="0" smtClean="0">
                <a:solidFill>
                  <a:srgbClr val="FF0000"/>
                </a:solidFill>
              </a:rPr>
              <a:t/>
            </a:r>
            <a:br>
              <a:rPr lang="it-IT" sz="2300" dirty="0" smtClean="0">
                <a:solidFill>
                  <a:srgbClr val="FF0000"/>
                </a:solidFill>
              </a:rPr>
            </a:br>
            <a:r>
              <a:rPr lang="it-IT" sz="2300" dirty="0" smtClean="0">
                <a:solidFill>
                  <a:srgbClr val="FF0000"/>
                </a:solidFill>
              </a:rPr>
              <a:t>nei cardiopatici ischemici cronici</a:t>
            </a:r>
            <a:br>
              <a:rPr lang="it-IT" sz="2300" dirty="0" smtClean="0">
                <a:solidFill>
                  <a:srgbClr val="FF0000"/>
                </a:solidFill>
              </a:rPr>
            </a:br>
            <a:r>
              <a:rPr lang="it-IT" sz="2300" dirty="0" smtClean="0">
                <a:solidFill>
                  <a:srgbClr val="0066FF"/>
                </a:solidFill>
              </a:rPr>
              <a:t>per RICOVERI</a:t>
            </a:r>
            <a:br>
              <a:rPr lang="it-IT" sz="2300" dirty="0" smtClean="0">
                <a:solidFill>
                  <a:srgbClr val="0066FF"/>
                </a:solidFill>
              </a:rPr>
            </a:br>
            <a:r>
              <a:rPr lang="it-IT" sz="2300" dirty="0" smtClean="0">
                <a:solidFill>
                  <a:srgbClr val="0066FF"/>
                </a:solidFill>
              </a:rPr>
              <a:t>1.438 € / anno</a:t>
            </a:r>
            <a:r>
              <a:rPr lang="it-IT" sz="2300" dirty="0" smtClean="0">
                <a:solidFill>
                  <a:srgbClr val="FF0000"/>
                </a:solidFill>
              </a:rPr>
              <a:t/>
            </a:r>
            <a:br>
              <a:rPr lang="it-IT" sz="2300" dirty="0" smtClean="0">
                <a:solidFill>
                  <a:srgbClr val="FF0000"/>
                </a:solidFill>
              </a:rPr>
            </a:br>
            <a:r>
              <a:rPr lang="it-IT" sz="2300" b="0" dirty="0" smtClean="0">
                <a:solidFill>
                  <a:srgbClr val="FF0000"/>
                </a:solidFill>
              </a:rPr>
              <a:t>(</a:t>
            </a:r>
            <a:r>
              <a:rPr lang="it-IT" sz="2200" b="0" dirty="0" smtClean="0">
                <a:solidFill>
                  <a:srgbClr val="FF0000"/>
                </a:solidFill>
                <a:effectLst/>
              </a:rPr>
              <a:t>ASL di Brescia - BDA 2012 - valori convenzionali espressi in €)</a:t>
            </a:r>
            <a:endParaRPr lang="it-IT" sz="2200" b="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489098" y="1945832"/>
          <a:ext cx="8112642" cy="451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tangolo 8"/>
          <p:cNvSpPr/>
          <p:nvPr/>
        </p:nvSpPr>
        <p:spPr>
          <a:xfrm>
            <a:off x="681038" y="3994150"/>
            <a:ext cx="8123237" cy="44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79705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sz="2300" dirty="0" smtClean="0">
                <a:solidFill>
                  <a:srgbClr val="FF0000"/>
                </a:solidFill>
              </a:rPr>
              <a:t>Consumo annuale di risorse sanitarie </a:t>
            </a:r>
            <a:r>
              <a:rPr lang="it-IT" sz="2300" dirty="0" err="1" smtClean="0">
                <a:solidFill>
                  <a:srgbClr val="FF0000"/>
                </a:solidFill>
              </a:rPr>
              <a:t>procapite</a:t>
            </a:r>
            <a:r>
              <a:rPr lang="it-IT" sz="2300" dirty="0" smtClean="0">
                <a:solidFill>
                  <a:srgbClr val="FF0000"/>
                </a:solidFill>
              </a:rPr>
              <a:t/>
            </a:r>
            <a:br>
              <a:rPr lang="it-IT" sz="2300" dirty="0" smtClean="0">
                <a:solidFill>
                  <a:srgbClr val="FF0000"/>
                </a:solidFill>
              </a:rPr>
            </a:br>
            <a:r>
              <a:rPr lang="it-IT" sz="2300" dirty="0">
                <a:solidFill>
                  <a:srgbClr val="FF0000"/>
                </a:solidFill>
              </a:rPr>
              <a:t>nei cardiopatici ischemici </a:t>
            </a:r>
            <a:r>
              <a:rPr lang="it-IT" sz="2300" dirty="0" smtClean="0">
                <a:solidFill>
                  <a:srgbClr val="FF0000"/>
                </a:solidFill>
              </a:rPr>
              <a:t>cronici</a:t>
            </a:r>
            <a:br>
              <a:rPr lang="it-IT" sz="2300" dirty="0" smtClean="0">
                <a:solidFill>
                  <a:srgbClr val="FF0000"/>
                </a:solidFill>
              </a:rPr>
            </a:br>
            <a:r>
              <a:rPr lang="it-IT" sz="2300" dirty="0" smtClean="0">
                <a:solidFill>
                  <a:srgbClr val="0066FF"/>
                </a:solidFill>
              </a:rPr>
              <a:t>per ASSISTENZA SPECIALISTICA AMBULATORIALE</a:t>
            </a:r>
            <a:br>
              <a:rPr lang="it-IT" sz="2300" dirty="0" smtClean="0">
                <a:solidFill>
                  <a:srgbClr val="0066FF"/>
                </a:solidFill>
              </a:rPr>
            </a:br>
            <a:r>
              <a:rPr lang="it-IT" sz="2300" dirty="0" smtClean="0">
                <a:solidFill>
                  <a:srgbClr val="0066FF"/>
                </a:solidFill>
              </a:rPr>
              <a:t>696 € / anno</a:t>
            </a:r>
            <a:r>
              <a:rPr lang="it-IT" sz="2300" dirty="0" smtClean="0">
                <a:solidFill>
                  <a:srgbClr val="FF0000"/>
                </a:solidFill>
              </a:rPr>
              <a:t/>
            </a:r>
            <a:br>
              <a:rPr lang="it-IT" sz="2300" dirty="0" smtClean="0">
                <a:solidFill>
                  <a:srgbClr val="FF0000"/>
                </a:solidFill>
              </a:rPr>
            </a:br>
            <a:r>
              <a:rPr lang="it-IT" sz="2300" b="0" dirty="0" smtClean="0">
                <a:solidFill>
                  <a:srgbClr val="FF0000"/>
                </a:solidFill>
              </a:rPr>
              <a:t>(</a:t>
            </a:r>
            <a:r>
              <a:rPr lang="it-IT" sz="2200" b="0" dirty="0" smtClean="0">
                <a:solidFill>
                  <a:srgbClr val="FF0000"/>
                </a:solidFill>
                <a:effectLst/>
              </a:rPr>
              <a:t>ASL di Brescia - BDA 2012 - valori convenzionali espressi in €)</a:t>
            </a:r>
            <a:endParaRPr lang="it-IT" sz="2200" b="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372140" y="1892595"/>
          <a:ext cx="834655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tangolo 8"/>
          <p:cNvSpPr/>
          <p:nvPr/>
        </p:nvSpPr>
        <p:spPr>
          <a:xfrm>
            <a:off x="531813" y="4427538"/>
            <a:ext cx="8123237" cy="44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 bwMode="auto">
          <a:xfrm>
            <a:off x="457200" y="158750"/>
            <a:ext cx="8229600" cy="1797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2300" kern="0" dirty="0" smtClean="0">
                <a:solidFill>
                  <a:srgbClr val="FF0000"/>
                </a:solidFill>
              </a:rPr>
              <a:t>Consumo annuale di risorse sanitarie </a:t>
            </a:r>
            <a:r>
              <a:rPr lang="it-IT" sz="2300" kern="0" dirty="0" err="1" smtClean="0">
                <a:solidFill>
                  <a:srgbClr val="FF0000"/>
                </a:solidFill>
              </a:rPr>
              <a:t>procapite</a:t>
            </a:r>
            <a:r>
              <a:rPr lang="it-IT" sz="2300" kern="0" dirty="0" smtClean="0">
                <a:solidFill>
                  <a:srgbClr val="FF0000"/>
                </a:solidFill>
              </a:rPr>
              <a:t/>
            </a:r>
            <a:br>
              <a:rPr lang="it-IT" sz="2300" kern="0" dirty="0" smtClean="0">
                <a:solidFill>
                  <a:srgbClr val="FF0000"/>
                </a:solidFill>
              </a:rPr>
            </a:br>
            <a:r>
              <a:rPr lang="it-IT" sz="2300" kern="0" dirty="0" smtClean="0">
                <a:solidFill>
                  <a:srgbClr val="FF0000"/>
                </a:solidFill>
              </a:rPr>
              <a:t>nei cardiopatici ischemici cronici</a:t>
            </a:r>
            <a:br>
              <a:rPr lang="it-IT" sz="2300" kern="0" dirty="0" smtClean="0">
                <a:solidFill>
                  <a:srgbClr val="FF0000"/>
                </a:solidFill>
              </a:rPr>
            </a:br>
            <a:r>
              <a:rPr lang="it-IT" sz="2300" kern="0" dirty="0" smtClean="0">
                <a:solidFill>
                  <a:srgbClr val="0066FF"/>
                </a:solidFill>
              </a:rPr>
              <a:t>per FARMACI</a:t>
            </a:r>
          </a:p>
          <a:p>
            <a:pPr>
              <a:defRPr/>
            </a:pPr>
            <a:r>
              <a:rPr lang="it-IT" sz="2300" kern="0" dirty="0" smtClean="0">
                <a:solidFill>
                  <a:srgbClr val="0066FF"/>
                </a:solidFill>
              </a:rPr>
              <a:t>1.094 € / anno</a:t>
            </a:r>
            <a:r>
              <a:rPr lang="it-IT" sz="2300" kern="0" dirty="0" smtClean="0">
                <a:solidFill>
                  <a:srgbClr val="FF0000"/>
                </a:solidFill>
              </a:rPr>
              <a:t/>
            </a:r>
            <a:br>
              <a:rPr lang="it-IT" sz="2300" kern="0" dirty="0" smtClean="0">
                <a:solidFill>
                  <a:srgbClr val="FF0000"/>
                </a:solidFill>
              </a:rPr>
            </a:br>
            <a:r>
              <a:rPr lang="it-IT" sz="2300" b="0" kern="0" dirty="0" smtClean="0">
                <a:solidFill>
                  <a:srgbClr val="FF0000"/>
                </a:solidFill>
              </a:rPr>
              <a:t>(</a:t>
            </a:r>
            <a:r>
              <a:rPr lang="it-IT" sz="2200" b="0" kern="0" dirty="0" smtClean="0">
                <a:solidFill>
                  <a:srgbClr val="FF0000"/>
                </a:solidFill>
                <a:effectLst/>
              </a:rPr>
              <a:t>ASL di Brescia - BDA 2012 - valori convenzionali espressi in €)</a:t>
            </a:r>
            <a:endParaRPr lang="it-IT" sz="2200" b="0" kern="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595424" y="2030819"/>
          <a:ext cx="7944554" cy="425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tangolo 9"/>
          <p:cNvSpPr/>
          <p:nvPr/>
        </p:nvSpPr>
        <p:spPr>
          <a:xfrm>
            <a:off x="1116013" y="3427413"/>
            <a:ext cx="8123237" cy="46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838" y="285750"/>
            <a:ext cx="8229600" cy="1595438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Trattamenti farmacologici - </a:t>
            </a:r>
            <a:r>
              <a:rPr lang="it-IT" dirty="0">
                <a:solidFill>
                  <a:srgbClr val="FF0000"/>
                </a:solidFill>
              </a:rPr>
              <a:t>ASL di </a:t>
            </a:r>
            <a:r>
              <a:rPr lang="it-IT" dirty="0" smtClean="0">
                <a:solidFill>
                  <a:srgbClr val="FF0000"/>
                </a:solidFill>
              </a:rPr>
              <a:t>Brescia anno 2013 -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nei </a:t>
            </a:r>
            <a:r>
              <a:rPr lang="it-IT" dirty="0" err="1" smtClean="0">
                <a:solidFill>
                  <a:srgbClr val="FF0000"/>
                </a:solidFill>
              </a:rPr>
              <a:t>Cardiopatci</a:t>
            </a:r>
            <a:r>
              <a:rPr lang="it-IT" dirty="0" smtClean="0">
                <a:solidFill>
                  <a:srgbClr val="FF0000"/>
                </a:solidFill>
              </a:rPr>
              <a:t> Ischemici  Cronici</a:t>
            </a:r>
            <a:endParaRPr lang="it-IT" sz="2000" b="0" dirty="0">
              <a:solidFill>
                <a:srgbClr val="FF0000"/>
              </a:solidFill>
            </a:endParaRPr>
          </a:p>
        </p:txBody>
      </p:sp>
      <p:sp>
        <p:nvSpPr>
          <p:cNvPr id="90115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altLang="it-IT" smtClean="0"/>
              <a:t>Fulvio Lonati - Dipartimento Cure Primarie dell'ASL di Brescia               Brescia, 29 ottobre 2014</a:t>
            </a:r>
            <a:endParaRPr lang="it-IT" altLang="it-IT" smtClean="0"/>
          </a:p>
        </p:txBody>
      </p:sp>
      <p:sp>
        <p:nvSpPr>
          <p:cNvPr id="3" name="Rettangolo 2"/>
          <p:cNvSpPr/>
          <p:nvPr/>
        </p:nvSpPr>
        <p:spPr>
          <a:xfrm>
            <a:off x="3854450" y="1971675"/>
            <a:ext cx="5289550" cy="3243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762080"/>
              </p:ext>
            </p:extLst>
          </p:nvPr>
        </p:nvGraphicFramePr>
        <p:xfrm>
          <a:off x="488950" y="2105025"/>
          <a:ext cx="8197850" cy="4071937"/>
        </p:xfrm>
        <a:graphic>
          <a:graphicData uri="http://schemas.openxmlformats.org/drawingml/2006/table">
            <a:tbl>
              <a:tblPr/>
              <a:tblGrid>
                <a:gridCol w="3284154"/>
                <a:gridCol w="2632337"/>
                <a:gridCol w="2281359"/>
              </a:tblGrid>
              <a:tr h="9057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ANTIPERTENSIVI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3547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soggetti 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trattati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17.824</a:t>
                      </a:r>
                      <a:br>
                        <a:rPr lang="it-IT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it-IT" sz="2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(78,7%)</a:t>
                      </a:r>
                      <a:endParaRPr lang="it-IT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19.964</a:t>
                      </a:r>
                      <a:b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(88,2%)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 pro capite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 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146 €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medio DDD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6421438" y="1971675"/>
            <a:ext cx="2647950" cy="431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altLang="it-IT" smtClean="0"/>
              <a:t>Fulvio Lonati - Dipartimento Cure Primarie dell'ASL di Brescia               Brescia, 29 ottobre 2014</a:t>
            </a:r>
            <a:endParaRPr lang="it-IT" altLang="it-IT" smtClean="0"/>
          </a:p>
        </p:txBody>
      </p:sp>
      <p:sp>
        <p:nvSpPr>
          <p:cNvPr id="3" name="Rettangolo 2"/>
          <p:cNvSpPr/>
          <p:nvPr/>
        </p:nvSpPr>
        <p:spPr>
          <a:xfrm>
            <a:off x="3854450" y="1971675"/>
            <a:ext cx="5289550" cy="3243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488950" y="2105025"/>
          <a:ext cx="8197850" cy="4071937"/>
        </p:xfrm>
        <a:graphic>
          <a:graphicData uri="http://schemas.openxmlformats.org/drawingml/2006/table">
            <a:tbl>
              <a:tblPr/>
              <a:tblGrid>
                <a:gridCol w="3284154"/>
                <a:gridCol w="2632337"/>
                <a:gridCol w="2281359"/>
              </a:tblGrid>
              <a:tr h="9057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ANTIPERTENSIVI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3547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soggetti 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trattati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17.824</a:t>
                      </a:r>
                      <a:b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it-IT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(78,7%)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19.964</a:t>
                      </a:r>
                      <a:b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(88,2%)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 pro capite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146 €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144 €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medio DDD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77838" y="285750"/>
            <a:ext cx="8229600" cy="1595438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Trattamenti farmacologici - </a:t>
            </a:r>
            <a:r>
              <a:rPr lang="it-IT" dirty="0">
                <a:solidFill>
                  <a:srgbClr val="FF0000"/>
                </a:solidFill>
              </a:rPr>
              <a:t>ASL di </a:t>
            </a:r>
            <a:r>
              <a:rPr lang="it-IT" dirty="0" smtClean="0">
                <a:solidFill>
                  <a:srgbClr val="FF0000"/>
                </a:solidFill>
              </a:rPr>
              <a:t>Brescia anno 2013 -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nei </a:t>
            </a:r>
            <a:r>
              <a:rPr lang="it-IT" dirty="0" err="1" smtClean="0">
                <a:solidFill>
                  <a:srgbClr val="FF0000"/>
                </a:solidFill>
              </a:rPr>
              <a:t>Cardiopatci</a:t>
            </a:r>
            <a:r>
              <a:rPr lang="it-IT" dirty="0" smtClean="0">
                <a:solidFill>
                  <a:srgbClr val="FF0000"/>
                </a:solidFill>
              </a:rPr>
              <a:t> Ischemici  Cronici</a:t>
            </a:r>
            <a:endParaRPr lang="it-IT" sz="2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931928"/>
              </p:ext>
            </p:extLst>
          </p:nvPr>
        </p:nvGraphicFramePr>
        <p:xfrm>
          <a:off x="244549" y="228698"/>
          <a:ext cx="8389089" cy="6400604"/>
        </p:xfrm>
        <a:graphic>
          <a:graphicData uri="http://schemas.openxmlformats.org/drawingml/2006/table">
            <a:tbl>
              <a:tblPr/>
              <a:tblGrid>
                <a:gridCol w="5341150"/>
                <a:gridCol w="653130"/>
                <a:gridCol w="1088550"/>
                <a:gridCol w="1306259"/>
              </a:tblGrid>
              <a:tr h="134819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it-IT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Prestazioni specialistiche ambulatoriali cardiologiche</a:t>
                      </a:r>
                      <a:br>
                        <a:rPr kumimoji="0" lang="it-IT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nei Cardiopatici Ischemici  Cronici</a:t>
                      </a:r>
                      <a:br>
                        <a:rPr kumimoji="0" lang="it-IT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ASL di Brescia anno 2013 -</a:t>
                      </a:r>
                      <a:r>
                        <a:rPr kumimoji="0" lang="it-IT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Codice prestazione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Numero complessivo prestazioni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Percentuale di soggetti che hanno effettuato almeno una </a:t>
                      </a:r>
                      <a:r>
                        <a:rPr lang="it-IT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prestazione nell’anno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8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ELETTROCARDIOGRAMMA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17.915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8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VISITA CARDIOLOGIA DI CONTROLLO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89013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12.864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8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ECO(COLOR)DOPPLERRGRAFIA CARDIACA a riposo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88722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7.926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8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CARDIOVASCOLARE DA SFORZO CON  CICLOERGOMETRO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5.528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8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 VISITA CARDIOLOGICA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897A3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8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ELETTROCARDIOGRAMMA DINAMICO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3.135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8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ECO(COLOR)DOPPLERRGRAFIA CARDIACA a riposo e dopo prova fisica o farm.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88723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3.092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8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ECOGRAFIA CARDIACA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88721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8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TOMOSCITIGRAFIA MIOCARDIO DI PERFUSIONE A RIPOSO O DOPO STIMOLO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92092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8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ALTRI TEST CARDIOVASCOLARI DA SFORZO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8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CARDIOVASCOLARE DA SFORZO CON  PEDANA MOBILE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6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7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Segnaposto piè di pagina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altLang="it-IT" smtClean="0"/>
              <a:t>Fulvio Lonati - Dipartimento Cure Primarie dell'ASL di Brescia               Brescia, 29 ottobre 2014</a:t>
            </a:r>
            <a:endParaRPr lang="it-IT" altLang="it-IT" smtClean="0"/>
          </a:p>
        </p:txBody>
      </p:sp>
      <p:sp>
        <p:nvSpPr>
          <p:cNvPr id="3" name="Rettangolo 2"/>
          <p:cNvSpPr/>
          <p:nvPr/>
        </p:nvSpPr>
        <p:spPr>
          <a:xfrm>
            <a:off x="3854450" y="1971675"/>
            <a:ext cx="5289550" cy="3243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421438" y="1971675"/>
            <a:ext cx="2647950" cy="431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59413"/>
              </p:ext>
            </p:extLst>
          </p:nvPr>
        </p:nvGraphicFramePr>
        <p:xfrm>
          <a:off x="159487" y="265817"/>
          <a:ext cx="8612373" cy="6411434"/>
        </p:xfrm>
        <a:graphic>
          <a:graphicData uri="http://schemas.openxmlformats.org/drawingml/2006/table">
            <a:tbl>
              <a:tblPr/>
              <a:tblGrid>
                <a:gridCol w="5826017"/>
                <a:gridCol w="1393178"/>
                <a:gridCol w="1393178"/>
              </a:tblGrid>
              <a:tr h="15440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Cardiopatici Ischemici Cronici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che hanno effettuato nell'anno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almeno una prestazione di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specialistica </a:t>
                      </a:r>
                      <a:r>
                        <a:rPr kumimoji="0" lang="it-IT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ambulatoriali cardiologiche</a:t>
                      </a:r>
                      <a:br>
                        <a:rPr kumimoji="0" lang="it-IT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ASL di </a:t>
                      </a:r>
                      <a:r>
                        <a:rPr kumimoji="0" lang="it-IT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Brescia - anno </a:t>
                      </a:r>
                      <a:r>
                        <a:rPr kumimoji="0" lang="it-IT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2013 -</a:t>
                      </a:r>
                      <a:r>
                        <a:rPr kumimoji="0" lang="it-IT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 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 esordio</a:t>
                      </a:r>
                    </a:p>
                    <a:p>
                      <a:pPr algn="ctr" fontAlgn="ctr"/>
                      <a:r>
                        <a:rPr lang="it-IT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nel </a:t>
                      </a:r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periodo</a:t>
                      </a:r>
                      <a:b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2007-2009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 esordio</a:t>
                      </a:r>
                    </a:p>
                    <a:p>
                      <a:pPr algn="ctr" fontAlgn="ctr"/>
                      <a:r>
                        <a:rPr lang="it-IT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nel </a:t>
                      </a:r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periodo</a:t>
                      </a:r>
                      <a:b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2010-2012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ELETTROCARDIOGRAMMA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9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VISITA CARDIOLOGIA DI CONTROLLO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9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ECO(COLOR)DOPPLERRGRAFIA CARDIACA a riposo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9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CARDIOVASCOLARE DA SFORZO CON  CICLOERGOMETRO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9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 VISITA CARDIOLOGICA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9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ELETTROCARDIOGRAMMA DINAMICO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6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ECO(COLOR)DOPPLERRGRAFIA CARDIACA a riposo e dopo prova fisica o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farmacologica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9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ECOGRAFIA CARDIACA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521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TOMOSCITIGRAFIA MIOCARDIO DI PERFUSIONE A RIPOSO O DOPO STIMOLO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9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ALTRI TEST CARDIOVASCOLARI DA SFORZO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9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CARDIOVASCOLARE DA SFORZO CON  PEDANA MOBILE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9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975" y="0"/>
            <a:ext cx="6550025" cy="683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53975" y="1485900"/>
            <a:ext cx="37750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it-IT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contiene sia elementi informativi teorici </a:t>
            </a:r>
          </a:p>
          <a:p>
            <a:pPr algn="l">
              <a:defRPr/>
            </a:pPr>
            <a:r>
              <a:rPr lang="it-IT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tema di </a:t>
            </a:r>
          </a:p>
          <a:p>
            <a:pPr algn="l">
              <a:defRPr/>
            </a:pPr>
            <a:r>
              <a:rPr lang="it-IT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aderenza alla terapia,</a:t>
            </a:r>
          </a:p>
          <a:p>
            <a:pPr algn="l">
              <a:defRPr/>
            </a:pPr>
            <a:r>
              <a:rPr lang="it-IT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sia suggerimenti pratici per stimolare l’impegno del paziente</a:t>
            </a:r>
          </a:p>
          <a:p>
            <a:pPr algn="l">
              <a:defRPr/>
            </a:pPr>
            <a:r>
              <a:rPr lang="it-IT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seguire le prescrizioni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177800"/>
            <a:ext cx="7772400" cy="107791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it-IT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2009: un nuovo manuale</a:t>
            </a:r>
          </a:p>
          <a:p>
            <a:pPr eaLnBrk="0" hangingPunct="0">
              <a:defRPr/>
            </a:pPr>
            <a:r>
              <a:rPr lang="it-IT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per la prescrizione degli stili di vita</a:t>
            </a:r>
            <a:endParaRPr lang="it-IT" sz="28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3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-115888"/>
            <a:ext cx="7512050" cy="6988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Freccia a destra 2"/>
          <p:cNvSpPr/>
          <p:nvPr/>
        </p:nvSpPr>
        <p:spPr>
          <a:xfrm>
            <a:off x="691116" y="4508191"/>
            <a:ext cx="1063256" cy="520996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2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tangolo 1"/>
          <p:cNvSpPr>
            <a:spLocks noChangeArrowheads="1"/>
          </p:cNvSpPr>
          <p:nvPr/>
        </p:nvSpPr>
        <p:spPr bwMode="auto">
          <a:xfrm>
            <a:off x="762000" y="30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i="1"/>
              <a:t>CONTINUO  e PROGRESSIVO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i="1"/>
              <a:t>INNALZAMENTO DELLA SOPRAVVIVENZA:</a:t>
            </a:r>
          </a:p>
        </p:txBody>
      </p:sp>
      <p:sp>
        <p:nvSpPr>
          <p:cNvPr id="5123" name="AutoShape 2" descr="data:image/jpeg;base64,/9j/4AAQSkZJRgABAQAAAQABAAD/2wCEAAkGBhQSERQTEhQUFRQWFRUYGRgYFxcZGRcYFxYVFhcXFhYXHCYeFxojGhcYIC8gIycpLCwsGB4xNTAqNSYrLCkBCQoKDgwOFw8PFywcHxwpKSwpKSkpKSkpKSksKSkpLCkpKSksKSksLCkpLCwsLCwpKSwsLCksKSkpKSwpKSwpLP/AABEIATQApAMBIgACEQEDEQH/xAAcAAABBQEBAQAAAAAAAAAAAAAAAQQFBgcDAgj/xABNEAACAQMCAgYGBgUICAYDAAABAgMABBESIQUxBhNBUWFxBxQiMoGRI0JSYoKhM1NykrEkNENjorLB8FRzg5Ojs8LRRHSkw9LhFRY1/8QAGQEBAAMBAQAAAAAAAAAAAAAAAAECAwQF/8QAJxEAAwACAgIBAwQDAAAAAAAAAAECAxESITFBBBMyUSJxkdEFM4H/2gAMAwEAAhEDEQA/ANxooooAooooAooooApNVeHmABJIAHMk4A+JrNelXpFmM01vw3qnaKJg5YNnrdTJiNj7JK4zyIJwO+gL3xnpHbWq6rieOIfeYAnJAGlR7R3PYDVA6SemcJGGsreWbOs63RlQKjBdS/bBOR2EDfwqB4TwcKvWTZluHCtJJL7TlsZxk504yRt3VJNIq4BIXJwBsMnc4A7/AC7qAdWnpwSUsI7K4bDYGMe0n1mHYCPZ9nxqF4h6SOKlighRcEodCkgmeP6IhiTjqjuWzv4U4veJxw6A7BdbBVHe2+ByqL4Fx+SbrBIoUg6kxn2onLBW3PPKkUA76O9K7zhhMMqm4s9aaGz7USvIdZyFLSNls6T3HcVaofTNahmWWOaJ1ljj0nScLJjEjsDpQDtBOfOoEXBptJw6B/fjU5kEh22LgYDN37d9AbBwzisU8YkhkWSNs4ZTkHSSDv4EYp2GrAr3hMkBNxbSyqyJcN7LFnZ5fqoOSrueQz8dxauG+lSe3UC9tXKpDFqljZWJfZX1liq6iQThc7nFAapRSKdqWgCiiigCiiigCiiigCiiigCvLGlzVf6e8Q6nh9zIHdCIyFZACwZyETAO3vMB5E0Bn/SvjLcTuGiH8xiJGpTIvrLFQM5GMqj6gByPPeks7FIkCRqFUZOB4nJ5+dNuj9mYrdEZBGwByoYuMkkk6jzJO/x5mpCgCoTpFA7FZIxk2ytclftBWRNPxVpD+GpunnRdNU9y3Yoij/JnP98VnlvhOzTHPKtFZseg8koja4kMkctszZJ9qOWbq29nPYuMr3biu3EuGrbTWir7pt2hyebGPS658cF60CaP2duyqj03tibbrVHtQOsw8lOHHxQtt5VxRmdWtnZeJKHoaUUiOCARyIyPjS16J544tjtUb0pttVuWAGqMiRcuEAZeTEsCpxzw23KnscuK9TYdGXCklSMNup7g3h/nuoC8+jjjkl1w+KWZ+sc6gXMZjJwe1eRPZqGxxVqqgehqVF4aqB0LCedWxt7XWNgac+zlQCAOzFX7NALRRRQBRRRQBRRRQBTPinE0ghklkOFjRmOSByGcZO2TyHiaeVl3pJuUvZfVEOPV2V3lBOpJSMrGgzpJ07kkHGRtnNARfEemV3fTlI2ns4OrifSAoZtyW0zocqTlNvMEUyveD3E0fVTX1zLEzq0iSNq16SSoU84+zONjjlmpZFwAMk4A3PM+JpaA8xpgAZJwAMk5J8Se016prd3TB4YkC655OrVnJCKSM5cjfsOANydqtNl6OAwzcXM8h7QhWFPgEGr5sanRV0kQFSPQxfopn+1cy/JNMQ/uGpG79G0GPYmuoz3iYt+UgYGoS3aTha9XcBprcu7esoN0LsWPXxj3Rkn21yN+QrD5GOqjov8AH+RjV6p6LURUXNEGDKRkEEEd4III+Vc+N9IFhFuQ8f000aAsRjQwLFgc4OwwDyywrhPds0qwQhTIy62Y7rFHnGtgN2JOyrkZwdwAa86Mdtro9O8kpNsqvDoeqQxE7ws0efBT7BPdlCh+NOUkB5EH41Z7b0c2gkkmmU3EkmCTNhgCBj2VAAGRjbHYKTiHQexf/wANGh7GjBjYeRTGK9iYb6PFy55jsrdAODTLqDFdPDHK0sKL7RfBZJCR9GJBgvgc8jbIp7RrRpNKltFev+BSQS+s2WgSCQSqp5KyRlQFTkzMxJJPhVxs/Svdo2Lm0Xqw8Ss8bO2lXA1EKqkuy8zjbs3qPpQ2OVQWLrF6WeHaHdpmQLzDxSqx8VBXerPw3ikVxEssLh42GQwII8R4EciOysf4neosLtIoYKCdJwdRG4ADczkbVd/RPfRycMh0Z1AsZQVK4ldjI+ARup1ZBHZigLpRRRQBRRRQCGsBt2mt7+aKVDDHNNPMOuOZH1SCOPHbgkZBI33xyrf6zr0n9DGuDDcW0HWXYmhXUWOEjUyNkgnGAxGds4NARDMAMkgAd+1LSS+hSZo542uy6uYzHq1HDaYxNK/echyqD2dxk9wnot4iA8Yu0EbNKFZtTSooOYiGA5sSQR9Uct6A53VssilXAZT2fmCO4jvG9SHDemdzaALKjXUQ2DqR6wo+8pwJvMEHzqJfoNxeCQhHiuo9Q94hCxaLLHb3EVxgDmc17NlxFsaOHvnYkPJGNmOBhgSNQO5B5AeIoQ0mWib0pWOBqkkRiVGl4ZVbLHHamD8CfjUbxb0hR9VI9vDNPoViSY2ij2G+p5QuduxQc1F8IhklvESe3lgaONpcSaTuxCKVKkgkam8vMbTHSuEC1ZTv1jwx+QklRT+RrG/lOK4pEL/HxlXOmMujPQaGK3XrYkeZly5YBtOrfq01Z0oucADu8aibBzYX04t4C6skZaHUAdO+HgLbYDFgYzjfBGM4GhYqodLMRzW03b1/Un9mZTz8mVTXHizVzbPSyYZcaHl96SY4oy72t6FHPMSYB5bt1mBvURfdJbq5GFHqsZ54IeYju1AaY/hk+VSs1gJo3jPJ0ZT+IY2qk8I427IYzBO80KsJhHGTp6vAZs7A9hwMn2q7cWZ3s4cvxpjXsmbeBUUKowB8cnJySTzJO5PfmuqqTyprw7g3E7t9Mdt6quknXPnBIwCuF3G7Ag9oU1YbP0QzSY9cvGYAudMQ0YcezDIjYyuB7RUgjVWpUrT8bgAy00YHtcz9g6W28DTeW7uZpxBZQmVteNZz1RxGXYdYNlIynM4OqtO4N6LbC2dZFgV3CqNUmHyy7mTDbLITzIxyFWLhfCYrdNEEaRJknSihVyeZwO3/ALUBmfAfR1dTTpJfrEkULD6HSkqT6onWR881GWXAPce0A1qHD7FIY0jjUIiAKqjkoGwA8Kc0UAUUUUAUUUUAV5016ooBAKWivLNQHC8vEiR5JGCoilmY8gAMkmsl4v0juLyQv1ksEOT1cSMY2xnZ5WXcseenOF5b7076W9KPXpDFHn1aJ92/XyL3d8SH95gDyAqJJxUo2iPbJfoWJHmuJZJZJdKxwqZG1EYzIyg88DUnPO5NTHSRcxJ3C4tz8pkrl0OtdFohPvSlpT/tDqH9nSPhTjpFGTbSkblVDjzjIkx8l/OvIyVyys75XGSSqo9MZf5sBza8hx5LqYn5CrWkwZQ4OQRqHiCMjHwIqq8VXrLqEfqkkk/E+I1/LWflVcfVE34JC1974GuHR7pAlpxSS2lbSl4qSxk7Dr1HVuue9gqnzA793VqnM1V/SDw8H1ecqGVXMbgj6suAD8HVd/Gtvj1q/wBzLLO4NpTnXust6FdO3hkW2u3LRuQsMzbsGOwimPbnkrnfsO+51BDXpHntaPVFFFCAooooAooooAooooAooooBCaonpI6SEAWUDESSrmVhzjhJxgHsd91HcNR7quXE79IInlkOEjVnY9wUEn41i8UryNJPL+lmYu33RySPyRcL8D31KReJ2z1FEFUKoAUAAAcgByxXO7QsBGPelZYx/tCFJ+Ckn4V3rrwGHrL+IdkUbzHzP0Sf3mPwqMlcZbOtL0XyNAoAAwAAAO4DYV6IoptxGWRY2MKB5APZUtpBPIZbsG+/lXhrbZ1PpEBbcSFqHtZiFCAtC5OzwbkjJ7Y/dI+zpNN+AxtKZLhgQJWGkHYiNB7GR2Fss2PvDurlbRXl7bIZbGO40SONQliGWRypKpJjSNvlipm06LX02OtMdtH2gMJZPIBQI1+bDwNdn0qfhGXKEt1X9kTDx6V714Io43hjVNb6mVkLDuOz9+BjzqR49YddbTRfajYDwYDKn4EA/Conoxaolxe9Vkp17KCSWLdUEjZix55cMe7farLmsrfGkl6L8ev3MysZBPAuobOgDDxxv8Qc1ono76bGRvUbps3CLmNz/TxjtJ/WKPeHbz76zywg6uSeL9XPKo8i2sH4hq7XVsW0sjFJI2DxuOaOORHh3jtr1l2kcNztH0CKWqv0I6ZLexlXGi5iCiWPz5SJ3xtzHdyPLe0VBzhRRRQBRRRQBRRRQBSE0tRHSfjgtLZ5cZb3UX7cjbIvz3PcATQFM9IPHzPL6mn6OMq0x+2/vJF5Ls7fhHfVcrnEhA9o6mJLM32nY5Zj5k5rpV0tHXE6QU86J3aJeyIxw00KFPHqmk1KPHDg/A0yqNniL3kUaRdZJJFKIz1giMTo0cnWrIQcEBccjnOORrPLHOWizrj2atQRVT6H9MjOqxXS9Vce0AdtE2hijGM8tQKnK/EbVbK8a4cPTOqbVLaI7oXxNYZp7WQhdUjSw52DB/0iDvYMNWOZDjuNOunXTQWkfVQ4e7lBESD6ucjrX7lXn4keZEfxDhMF1rQ6H0nS6nDYbAOGH1WwQfiKYW3QyGDLRqq556RgnzYknFdU/J4zprspXxoq+W/+HLovw3qYgvPAxk/WOcsfixJqZrwVwpA22OPDaozolKzWNsz5LGJck7k+J+AFc7W06NarddFV4wmjiE4H1kgk+JVk/wCivVJ0i/8A6Un/AJeD+/LS16+L7EcT8sILmSCVLiA4mjzgHlIp3aJ+9Wx8Dg9lbJ0a6RR3tuk8XJsgqfeRxsyN94Hb5d9Y3Uh0O456jeDJxb3LKknckvuxy+APuN+E9lXaMbn2bVRXlDXqqmIUUUUAUUUUAhNZR6TePapyq7rbLgDsa4kAAH4VZR5yHurR+kHF1tbeWd9xGpOO1m5Ko8WYgfGsOuCzSwo51OzPPKe9hvn/AHjgj9kVKNIXZJQqQoDHLYGTjGSOe3ZXukpasdIVC9I7F36p4yVkVmVSrFSGkXSu4720j41MM2BRJGGUg8iOznv3eNCKW0QsM9pCyW0huPV3iJYTo+pZ1YEvEQuU5tkrsMA5qzQccubPTrDXtoQCsqYMyKeWsDaVdxhhvTCx4hcM8kkcUcsnViGQM4UxldR1gkH6ORSG27QR5eejl9cxW9q8qRLbyMIxh2MntMdL4HsqmSAFO+N6yuJvqjOacvRLW/Fo+ve8sm6+ORQLiBf0qlAQsyxnB1AbMvb2VMDppZMufWI9x7u+seBTGoHwxTNuH28+Hwj9zqRkb9jpvnyNNbmxnj9qK4bT3SqsoH4jhvma57+NvwdCtoW5vprpTHbo8cbbNPICh0nY9Sh9otj6xAAqchhCKqqMKoCgdwAwPyGKrMnFr4Yx6o3fkTKT8iRUbxnpDxDQEjW3WSRgiaC7MWIO66sKuACcnOMVk8FPr0PqJdjK+uhLf3TA50GOL9xct/aZh8KdVA8HZPWHRUMbJHGsiltRMqtLrfX9bVkHPj4VPqM13wtJIxl8uxK53EAdWRhlWBBHnXUjFJVyTSPRl0ja4tmimOZrdhG57XXAMUn4l2PirVcQaxroXxH1fiMRJwlwvUN3a93hJ+IZfxitlWqHNS0xaKKKFQpDS024lerDE8sh0pGrOx7lUZP5UBQfSbxTrJobRT7KYnl8xkQp89T/AIV76o9n7VxM/wBkJEPMDW/5sB8KfLdNKzzy7PMxkYfZBxpTyVAF+BPbTHgO8OvtlZ5P3mJH9nAq6OmJ0kSVFFFSaCSDY1wE2PKulydhTaoKnYu8biaEamAwyZwJEznT+0Oak+I7a53HR6Ka31QPPIgI0xGQfRrq+kVAQMOFLAajtnbG1Obf3a8YeJjJBjUffQ+7Jjv+y/c3z8BFLYzhsniu2FuU4dBJFlVdQ4d4uw+0dJIbnnJArunS+aWCO6RUFvHIsdxyJdmIVupz9Rcqc5Gcjng1OWHEobtSpUal96OQAsp8QeY8RXK86LQFus0tjVrMYciIuMYcxjbOwPdtUdlVL9Mg7njMjQzXMRiESM6BWzrfTsXzyXfkDz8M1CiyiaSzNm7CcFjM5yxz1Z1NIpOxJyvZzqwnoxAXLFSctrK6m6sv9rq84zmpG7uFiR5G2CgsfHA5eZoRwb8lS4bw7q7q5OtnPsBnbA1OQXYgDYD2htUwnMeYppw2IhMt77ku37THJHw5fCnkY3FSi6WjvLHkU2p5TaVMGhYa3sbFDoOHHtKe519pD8GArbejXGRdWkFwP6SNWI7m5MvwYEfCsZq9eiG5xDcW/ZFOWXwSYdYAPAPrqGY5F7NAoooqpiITWf8ApT4rqEVkv9Kesl/1MZBCn9t8DyVqv7GsUuuKet3Nxc/Vd9Ef+qiyi/Atrb8VSi0LbGPG5ylvKRz0EDzb2R+ZFObeHQiqOSqF+QA/wpnxrcRL9qaPPkCXP8KkKudXsWiiihI3uDvXI16lPtGvNQVHatttSdZXGM4pwVBoSNprfUyupKSL7rjmPA/aXvBqc4Nx8SN1Mq9XMBy+rIo5tGe3xU7j86jcVxu7NZFw3eCCCQykcirDdSO+hC6Ji4XDEVXOLz9dKIh+jjYNJ4uN0Txx7x8cUz4nx26gHV4E0j+zE42fOObpyJA3yNtt8UcIyqmJ0ZJE0ltRBLFhnVqHMkg0Ib29EgK6QDeude7CVXXUpyDyPlQshzXK4HKutc5+VSSN6s/oxuNN/Mn6y2VvjFJj+EoqsVJdELnq+J2h5B+viP4o9aj96MVVmVro2iiiiqnOY1xHpddXwZlmaC3csFSIKGaPJUF5GBOWG/s4xnGe2mcEARVRRhVAAHcBsK5x2Pqsj2bbNCSFz9eIsTG6940kA9xBpxV0dUJa2iO4kczWy/1jN+7G4/xqQqPu/wCdQD7s5/JB/jScShR5LdJSREzsD7RUFtOUViCNiQdu/FCd6JKioSCVo3e3tk636STQGfCpGoTVlznYOxUf/VSlnddYucFSCVZTzVgcFTjuPaOdCdnOX3jXjV4V6lb2yD3Vy1N3UKjLjNwyRqwOMSR/HLAYNS8YOKheke9uT2aoz8pFqb6wjmNqBeRd6ATQXOcDFKrnODQkaX9qzFHQ6JIySpwGGCMMCD2EePZXK2tiupmbU7nLNgDONgAByAHIU6ubwIrMdlUb/wCe0k7YphBevrCyxNFrDFMkb6eYIB2O+aEPSY7Y1y6NJi1h/YB+ZJr1dHCMfusfyNeuA/zaD/VJ/AUJXkfV4n5V7rncHapLDekjuOrmtpfsXVuf3pAh/JzS0z4uSIJCOarrHmh1D+FVZSl0fQ1Fc4JdSqw5EA/MZpKqcpSfS1whJLIzj2Z4Xj6qQe8OslSNlPehDbjwFUQmWEhLlQp5CRd4n8Q31Se5seGa030jH+QkfantV+dzEf8ACoSSMMCrAEEbggEHPeDzqyN8SKPxLhpkKOjlJI9Wk4BGGwCGB5g4FNbieUKVngWZDzMeDnziff5E1Yb7owyZa1cD+qkyU/A3vR/mPCos3+g6Z0aBuXt+6f2JB7LfPPgKk00R0V/bMVEUvq8iAgYAjYA4JUo4wQSAdxzGRUraW6xpgEnJLFiclixyWJ8aW5tY5B9IqMPvAEfnXrov0Rt5o7gK0sbpMw+jkIAUqrr7G6nYnmOw1S7ULbJlNvSGjyZcnwrypLeAps3CJkmmi9YyUbALRqSUZVZScEd5HwoThVwP6dT/ALPH8Gqye1tFeznx8YtnH7P99alpVIwSc0w//DSPgSzZXIOlV05wcgMxJJGQKk/V99yTUkpHg51nFLGctvzFdBHvmgx+1mhIyubQyo6htO4Odsgg5UjI7xXI28jSB55A7LqChV0qNWMnHPJ5VIxx4zUVNxddWdL6C2gSafY1csZ89s8s0ZVpHviYPUy459W/90054KR6vDjl1Uf9xaKjhwkr+hlkiG50ggpk9ysDpHgDQnx2TtcLht8UvRno9c3Nsk/rajVrBU24OCjFT7QcE7juqvcU4eYbqWK5uX0kRuCPolfUCCBgnAGnsPbWayy3pPsl71vRJ3HEI4/fkRfNhn5c6ecD4LLxRZYrciOMALJM4IwHB2ij5uSAdyQPOovh3DIFGqJUP3hhj+9vVz6AcaEN4Im2W4XSD/WxhmQfiTUPNR31YzrejTrG1EUaRgkhEVATzIUAAnx2opzRUHOVP0mZ9RyOy4tT/wCojqKqa9IJHqig/WubUf8AHjP+BqFFWR04fAlJJErAqwDKdiCMgjuIPOlqF4vx10cxQKjOACxcnSmrdRhd2YjfG22N9xmTVnLol0ItDEZXiEhZ51CuS6KqTuq6UbYEBQM1bOH8JhgBWGJIgdyEUKCe8451Aej6+LQzQvjrIZnzjIBWUmVSATy9oj4VaWNeNmdc2mb40tbRXOO9G45315aOUDAdDvjcgMpyrrknYjt7N6rl5bS27KJtLozBVlQYGo7KsiHOgnlkEgnbblV3dsnNU2/mN0L6xldVkVg0PJSVYK8eO/DjBI3rbBkpdFMiSEpKZ8L4XLJDHJFcH2lBKyor4I2ZcjS2zAjfNe3t7xecUUnikmn+y4/xr009mOx1RTJri4HOzmPk0R/668tez/6HcZ/2f/zoNi8aujHBI6+8Fwv7TeyuPiRUDwm3me3SCUoscTlWC51sY5D7JJ2C5Gc9u3KpxOE3NyVEyJDErq5XVrd9JDBdtlGQM+Vd73gMyzSPB1RSRg5Dll0uQAxGFOVOAfOoKtbeznXDh0U91cvBbiNRGqmSV8kLq5BVXGTsds9hrv8A/r92w3mgj/Zjd/zZhUl0GgNtfXMLuXMkMUwYgDUULI+APP8AKs8tOYbRZLbSZbej3Bha26QBi2nUSxGMs7M7HHZux2r1dWwzuAR2ZGfhvXXh/E45oUnRvo3XUGO22/MHly/jXLi/EEijV5GAUuqg8xlyAvLvJG9eP+rkzr60VLpT0TDI01oFiuFBPsgBZcD3GUbE9x76tHQvoDamG2u3L3EpSOVXckKpKhhoiXCrjPaCfGm0HE0aaWEZ1xCMnI2IcEgr3jbHnU/0ElxDJB+pmdVH3HxMg+HWFfwV3/Ht/azj+RPtFoooorrOQqXpBBMdqvYbuMn8CSyfxUVF1J9PG9qzHfcN/wAiWosVZHTh8Aaot5dFJLkgana70KM4yWEaJk9wGKut3dLGjSOcKgLMe4AVmfE+kKC5dikqI11bSAtGw90J1mfiuw5nNSy9MuPDbFrK8WV5NUdwFhf2dIRxkxEbnYnUm/2hvVqmvVZmRWBKY1AEZBPIMOYqISeC7iIVo5o2G4BB8RkDcH5HamLdE4lJaBnt2IwxjONY54fUDk/e51yZfjc3vZpFcV0WDUO/n+dU3p30fDMt31YkVEKzKQCdAOQ4Hevb4eVdW6GEqiGeTq4SxhAOHjYnIJf6+ncAEcmIJ5U7la+MTQlIHLAr15cqMHbLQhc68dgOk+FZzgrG00TVclpkB0YulgkW3U/QyhniOc6W95kz2gj2h5NVtqiNw8wJLEpJezlV42PMqAJVz2bgstXpZAwDL7rKGHkwyK7jKRaKKKksFJS0lALUVev1V7ZT9hkaB/2ZlIXP41X5mpWm99YpMhRxlTg88EEHIII3BB3z4VWltNBjjgfD1iuru2TPq5jifRnIRpjIHCZ5KQAcVDTwGXgjRN70McyeRtnYL8lQVI9Dbbq7q7Us7llt2y7FmIxIp3PZkcuQppY3yNY3sgIKdbfnPYQXc/nkfOvPpOa/guvH8nuKf+V2c3+k2rI3iQqTJ/F6tnQabN1fj7JtgfMxsf4EVQ7uZo14TpRpGSPrCi41mP1cRsQDsSC4wO0jFT/ox4jIt5cider9bJmiU+8BDiPQ33urKHHcDW2KXy2YZX+nRqVFFFdJylP9IAx6m55C5057i8Mqr82wPMio4VduKcMjuInilUOjjBBz8CCNwQdwRuDVJu+jd3bZ6r+VxDkCQtwo7snCTefsk+JqUzbHaXTIbph/Mpxvll0rjfLllCDB72x8M1XuGXRkTEi4kQgOpwcNjOoY2weYP/apDjnF1lkhhAdXVmkdHUo66F0rqVt92fYjY6duVRfFY2XE0YyyD2l+3HzK+Y5j4jtqxq++x1NYIx1Yww5OpKuPxrg109auk/R3GQOyVFf4axpYfM0lvcK6q6nKsAQfA10qST0nSa7X37eGTxjlZT8FdT/Gu6dMT9e1uF8R1bfLS+fyptRQnsiL7pBGbx26ucJLEmSYmzmMspJAydOll3qb6H3fWWUJznSCn7jMo/ICm9xKqKWYqANsnA58hnsqD6G8bMLdSxzbvLIsTfZJYlRntR+w9/nVSm9MvtFFFSaBSUtJQC0UUUAzvuGiQ5DyRtpKlo20sUPNSe78x2GmD9GQEMEb6LZ2VniAyWwFBAkJyqtpBbbJOdxmpuiq8UyNDGw4LFCSUByQFyzM5CjkilicKO4bUnF7gwiO5XnbyrL5oMrKvxjLbU/rzIgZSCMgggjvB2IqdBra0ahHKGAI3BAIPeDuDRVU6DcXX1RYpHAe3JgOfrBACjfGNk+OaWqnHottIaWkNCDJunE+visgP9FbwKPxtK5/gtRdSfTuIxcSkeT2Umih6tjsCUDq6auWoZBxzwajKujpx/aRnWC3fSdopCSv3H3Zl8m3I8c94rzwzirEDruqXMSygq2wRyQA+r3WG3hjPdT+8s1lQo4yD/Ebgg9hz21G2PROCJi2C5Jz7ZBGRyOkAKT44zz76FtPfR3HF9f6CNpPvH2E/fbn8AaFt7hvelRB3ImSPJ3O/wAqkaWpLaK50hshiEMzOzSj3jthVZiAoAXsHZXKaAMpU8iMf57j2/CnXSNvpbYfekP/AAyP8a41UyfksvRHirTQaZDmSJjG57Tj3W/EuD86m6pHRqfq73H1Z4yPDXHuvx0lqu9DSX0FJS0VJYKKKXFAJRTG+47BD+kljU92rLHyUe0fgK42nEri5OLOyuJR+scdTF565NyPIZ8Kgq6SJSmst79IIYlMs7co0xkfekblGg7Wb4ZO1Slh6O7qbe8uhEv6q1GD5NPICf3QPhVz4J0cgtE0W8aoDuTuWc97ud2PiTUbMqy/gqFv6J0kzJdSymZzlhC5jjXYAKowS2APeO57hyorQ6Kgx2wooooQcLuxSVSkiK6nmrAMD5g1VeIeje3P83Z4D3Kdcf8Au390fslfKrjSUJT0ZVxDobeQ8o1nXviYBv8AdyEH5M1VyTisatokYxP9mUNG23PZwM+dbxiuN1aJINMiK69zKGHyNTtl1kZjAOdxypa79NIeHQzSR21tOZk/Sm2l6mOMkZw2o6C2N9IXbtxUJYWVzPHHJZtM+piGW5iQIqjPti5Qr1gPZpT+FHaXbNpvfoZ8fP8AKIB9yY/3B/jXOpDpH0evUMcptw4TUD1UgckMBnCkBs5A2rh0Z6N3nEQDDH1EeSGmlHsjBIYRpzkIIx2Acs1CtV4K10+yPuWwYzrZCJYwGXGoam0HSDsTpY7VqjejW6GdHESf9ZbRkf2CtTHRf0c2tnpbT10w366UBmz9wHaMfsj4mrZipMXX4M2X0ecQ5G+t/P1U5/5uK6wejW6z9JxE4/q7eJfzfVWiUhFRscn+TGrfokzy3KTXl0xhnKDQ4jBRo45EJVFxnD7+VSXQXoBazpO06yylLmWMF5pd1XTpBCsAdjzIqb4tB1fEZce7cW6yfjhbqmPxR4/3a99BOJIJby3Zgsgn61VJwWjkjj9pR2jUGBxyOO+sJp/Ucs2r/WmWPh/Rm1g/Q28Mf7MaA/PGaktNAozW5zgBS0UUAUUUUAUUUUAUUUUAUjUtIRQGH6PpbjPvG6udXfnrnG/wA+VOeB8c9SISQ5tWOx7bct/7Wf3fLk56TWHU39ynZIyzr5SLh/8AiIx/EKj2XIwdweY7N+dLhXOmdeN9Jo0CYalyN+3z/wAio/hXEGsnchS9vIxdlUZeJ2xrdF+urcyo3ByRnOKrvRjjgtcW8zfQf0UjHaP+qcn6v2W/CeynF/03tVYiNmnI/UoXAPcX2X8682YyY61JvXC12afYcSjmQSROroe0HPwPcfA705BrEpOmwR+uhjuYJRjJMQaOUD6kyRsxYHsbGpew8wdO6F9MYeI2/XQ5BB0yIfejccwe8doPb8wPQltrtaOCp4ssFeGcUk0wUFiQAASSeQAGST4VQrjphb8T+htpSYQAZzgozBiQsIDYOlsEsR9XA+tSnxWyJnk9Hb18Xlw06bwRxtFE/wCtJYNJIv3Moqg9uGPLFM+IcJinAEsatjkT7y8/dYbrz7DU2igAAAAAAADkAOQGOQpga8qslO+Xg9KYSlIzjpTwD1SSF4pblklk6soZ5coTuGRgwOBg7HNXL0ddJ5UuVs55HljkVjC7nLq6DJjLHdlK5IzuNJ552q3HuI+s3uld4rXIzz1TOMNj9ldvMmvHCr4dfZzJv/KoMfjfqm/Jj8q9TFvguRyZJXejewaWkWlq5zBRRRQBRRRQBRRRQBRRRQGf+lKz0iG6CsRGXjkIBOmNxqViAPdDqBnH16oMnGAerMIE+t9OIyGbGlmJCjdj7PLn3b1vpFQc/QmzaZJ/VolmRgyyINDZHeUxq8jkVOy820tGUq6SpkaXRh5gjyPj/ClEIC6VAA7AAAB5AVeOkXo16x2ns5BDIxy8bDMMjdrFRvGx7WXn2g75pXFIJ7TPrcEkYHORQZYvPrE3X8QWp2bK0xoRT7ozxb1K7E42jkwk4+7n2JfNDz+6W7hUavEIpN45Y28Awz8s5r2UB2IyDsfI7GjJaTRqHpHvCnDpVBOZikII7pXCtj8Oqsyn4TC+NcUbYAAyo5DkM88VJ8a4483D+DhiSWeQsT9Y2yPFv3kk6vhTYnAokimJdMjjwxI/0JeFu+N3T5qDpPxFdm6TXkKMuBcZUqj7K6MRsXx7LqDvkYO3jQWya4etKXEaZklPuxR+1Ix7go5eZ2FUrHL8o0b17OXDuHuGhtYBqmmbAJ3+9LNJj6oG/wAhXS04S1verZ4ldo+IREN1bYKdakmskDSBjPb2GtO6A9D2tg1xcBfWZQBgbiGMbiMN2nO7N2kDuq5Yqxz1XYLS0UVBQKKKKAKKKKAKKKKAKKKKAKKKKASvJHOiioBEXvRGzm3ltbdye0xJq/exn86jH9GXDf8ARI/LL4+WrFFFSB7xHobaT26WzxKIkOYwnsGIj60bLup3PzrEOnVxJw+bqYpGkTP9KEZsftKqk/GiipRMMluhHAhxJitxLMqA+7EVTV4MwXV8iK2Do/0UtbJNFtCkfeQMs3izn2m+JoooxTJdeVeqKKgqgooooSFFFFAf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it-IT" altLang="it-IT" sz="1800" b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86000"/>
            <a:ext cx="10223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336800" y="2971800"/>
            <a:ext cx="3810000" cy="6461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800" b="0"/>
              <a:t>Da 79,6 a 82,6 anni=</a:t>
            </a:r>
            <a:r>
              <a:rPr lang="it-IT" altLang="it-IT" sz="3600" b="0"/>
              <a:t>+3</a:t>
            </a:r>
            <a:endParaRPr lang="it-IT" altLang="it-IT" sz="1800" b="0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2000250" y="1458913"/>
            <a:ext cx="5221288" cy="523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 i="1"/>
              <a:t>Età media di morte 2000-2012</a:t>
            </a:r>
            <a:endParaRPr lang="it-IT" altLang="it-IT" sz="2800" b="0"/>
          </a:p>
        </p:txBody>
      </p:sp>
      <p:pic>
        <p:nvPicPr>
          <p:cNvPr id="19461" name="Picture 5" descr="http://us.cdn2.123rf.com/168nwm/seamartini/seamartini1304/seamartini130400053/19089924-uomo-anziano-in-occhiali-anziano-in-stile-cart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05288"/>
            <a:ext cx="1314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540000" y="4983163"/>
            <a:ext cx="3810000" cy="64611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800" b="0"/>
              <a:t>Da 71,0 a 75,3 anni= </a:t>
            </a:r>
            <a:r>
              <a:rPr lang="it-IT" altLang="it-IT" sz="3600" b="0"/>
              <a:t>+4,3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582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ttangolo 2"/>
          <p:cNvSpPr>
            <a:spLocks noChangeArrowheads="1"/>
          </p:cNvSpPr>
          <p:nvPr/>
        </p:nvSpPr>
        <p:spPr bwMode="auto">
          <a:xfrm>
            <a:off x="1447800" y="192088"/>
            <a:ext cx="655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800" b="0" i="1"/>
              <a:t> Tassi di mortalità standardizzati per età nei due sessi </a:t>
            </a:r>
            <a:endParaRPr lang="it-IT" altLang="it-IT" sz="1800" b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81400"/>
            <a:ext cx="3762375" cy="3103563"/>
          </a:xfrm>
          <a:prstGeom prst="rect">
            <a:avLst/>
          </a:prstGeom>
          <a:solidFill>
            <a:schemeClr val="accent2">
              <a:lumMod val="40000"/>
              <a:lumOff val="60000"/>
              <a:alpha val="26000"/>
            </a:schemeClr>
          </a:solidFill>
          <a:ln>
            <a:noFill/>
          </a:ln>
        </p:spPr>
      </p:pic>
      <p:sp>
        <p:nvSpPr>
          <p:cNvPr id="8195" name="CasellaDiTesto 2"/>
          <p:cNvSpPr txBox="1">
            <a:spLocks noChangeArrowheads="1"/>
          </p:cNvSpPr>
          <p:nvPr/>
        </p:nvSpPr>
        <p:spPr bwMode="auto">
          <a:xfrm>
            <a:off x="762000" y="766763"/>
            <a:ext cx="77946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2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 b="0"/>
              <a:t>+13,7% popolazione</a:t>
            </a:r>
          </a:p>
          <a:p>
            <a:pPr algn="l" eaLnBrk="1" hangingPunct="1">
              <a:lnSpc>
                <a:spcPct val="2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 b="0"/>
              <a:t>+ 3% popolazione italiana</a:t>
            </a:r>
          </a:p>
          <a:p>
            <a:pPr algn="l" eaLnBrk="1" hangingPunct="1">
              <a:lnSpc>
                <a:spcPct val="2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 b="0"/>
              <a:t>+30% ultra 65enni</a:t>
            </a:r>
          </a:p>
          <a:p>
            <a:pPr algn="l" eaLnBrk="1" hangingPunct="1">
              <a:lnSpc>
                <a:spcPct val="2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 b="0"/>
              <a:t>+67% ultra 85enni</a:t>
            </a:r>
          </a:p>
          <a:p>
            <a:pPr algn="l" eaLnBrk="1" hangingPunct="1">
              <a:lnSpc>
                <a:spcPct val="2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 b="0"/>
              <a:t>N. stranieri triplicato da 2000 a 2010 poi fermato </a:t>
            </a:r>
          </a:p>
        </p:txBody>
      </p:sp>
      <p:sp>
        <p:nvSpPr>
          <p:cNvPr id="7172" name="Rettangolo 3"/>
          <p:cNvSpPr>
            <a:spLocks noChangeArrowheads="1"/>
          </p:cNvSpPr>
          <p:nvPr/>
        </p:nvSpPr>
        <p:spPr bwMode="auto">
          <a:xfrm>
            <a:off x="3333750" y="228600"/>
            <a:ext cx="1906588" cy="523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0" i="1"/>
              <a:t>2000-2012</a:t>
            </a:r>
            <a:endParaRPr lang="it-IT" altLang="it-IT" sz="2800" b="0"/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2895600" y="4876800"/>
            <a:ext cx="3048000" cy="533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6000"/>
            </a:schemeClr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3140075" y="4332288"/>
            <a:ext cx="2293938" cy="2667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6000"/>
            </a:schemeClr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6386" name="Picture 2" descr="http://www.artedelricamo.com/wp-content/uploads/2009/06/anziani18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22738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9" descr="data:image/jpeg;base64,/9j/4AAQSkZJRgABAQAAAQABAAD/2wCEAAkGBxQTEhQUEhQVFhUVFhsYFxcXFxggHhshHh0cHBohFRwcHCgiGSAoHh4ZIzEiJSkrLi4uGx8zODMsNygtLisBCgoKDg0OGhAQFCwkHBwsLCwsLCwtLCwsLCwsLCwsLCwsLCwsLCwsLCwsLCwsLCw2LCwsLCwsLCwsLC8vLCwsLP/AABEIALwA8AMBIgACEQEDEQH/xAAcAAEBAAMBAQEBAAAAAAAAAAAABgQFBwMBAgj/xABMEAACAQMCAwUFBQMJBQUJAAABAgMABBEFIQYSMQcTQVFhFCIycYEjQlKRoVNisTNDY3JzgpKywRUkNJOidMLh8PEWFyU1VIOz0dL/xAAXAQEBAQEAAAAAAAAAAAAAAAAAAQMC/8QAHBEBAQACAgMAAAAAAAAAAAAAAAECESFBAxKB/9oADAMBAAIRAxEAPwDuFKUoFKUoFKUoFKUoFKUoFKUoFKUoFKUoFKUoFKUoFKUoFSHFPHS20vcQQm4mUAuOcIiA9Od+VsEgEgAHp4VX1/PbTl2eQ5553kkbw+NvdGfIIFXHpR3hh7XS0h7Qr3ZjFZkFsd2HlB+knKR4j7vlVXo3GtvNIkL5hmcZRHxh/PunHuvjyG/pXK4Z+cZI2AJKscEjxB2wvw+fiKztGsVvw1sH5Wkj7xCC2YnGCGUYyGyFzv50jvPx4ycV2ulT/BGutd22ZRyzxMYZ0/DImzfQ7EehqgoxKUoKBSlKBSlKBSlKBSlKBSlKBSlKCe404j9kiXk5WnlPLErE42xzMQNyqggn5geNc0bVr51dnvrjmOeURiFFzsMBWQkb4+9netj2nzN7a2/8naqV8sFzznzznk6eVS2jXSu4wxxsMbnGR1O4Jq/GmOONnNVtlx7cWmDdH2m35gGk5CksYPRiB7sq+ZHKRXVYpAwDKQVIyCDkEHoQfGub8K8K3BlWSUJ3I5vjDczqw6cp6DqN+vWsvhonTb86czE206mSy5jkoV/lIgT1AyCB4fWo4uul/SlKIUpSgUpSgVwJ+HZpe8ijDc1pcSRuQhfIzzRFlzsORgQfHfyrvtR2t2c1ndtf20bTRyoqXcKbueTPJJEPvEAsCvUjpQTvBHBkrxiSSd0GWXl5BuCd8ZO3Ty8a6Rp2mxQLyxIqjxIAyfElj4nOax9D1y2uk5raVJAOoU7qfJ16qfQ166zq8NrE01xIscajcsfyA8yfACmzaR4dwmu6kifC8EEj4/GMjf1wTV5UN2Y2Eje1ahcKUkv5A6ofuRKCIgfIkEk+e1XNAoKUFApSlApSlApSlApSlApSlApSlBz/ALRrdIrqzvJRmDe2uCduVZCDG5P3QGzk+oqn0XhqG2keSPmy4A3OcAZ6bevjms/VdOjuIZIZV5kkUqw9D5etQmkcTNpsg0+/LOsaBoblFZvs84X2gKCUYdM9DtQdFqB7QBzaloqKPf7+V8jwVVXmz5A5H5Vu5uPNOVeb223bPRY5Fdz8kXLZ+lavhm3mvL59RnieGJI+5tI5BhypOXd1Pw52wPKgt6UpQKUpQKUpQKUqY7QdWlht1jtv+JupBBCfwlskt/dUE/Sg0N1oFvd63OGQgQ2iczRsyNzu5Iy6EHOAfHwrH4c4WthqV1DdK8zRGOW09okeT7Nh73IHYg8rrueu4rRCC90uWX2q6lBunGJ4YY5GmZRhVClucHGdguNzvvWfY2Nvc29xcWt5dSahFGWV59pI8ZOFi5QAjYIOxz51R1ula3hvVBdWsE4x9rGrHHTJG+PTOa2VQKClBQKUpQKUrT8YXDpZTtGcPyFVPkWwoP0zmg0ut9oUMTvHbxtcSRnDcpCxg5wQ0re7kb5AzjFYkHaOVYLc2cqebwssygeZC4fH92udQzqg5FHup0Q5zvsMjxxvk1lPcMAHZCvMQud9sdCSPAHPXf3vlS6nDaeG63a7hYX0c0ayQurowyGU5B/8+VZFcf026ns0bUoQ7wc/LdwkEcyjZZYs9GXx8x16V12GVXVWUgqwDKR4gjII+lGNfulKUClKUGu4h1ZLS2muJPhiQtjzPgPqcCo7Tra/hmOoS2y3D3MEaywxsFeDlySsYkOHBzuCwI5fGsvU3/2leJbpva2kgkuHHR5V3jiB6HlPvMP6vTxt6Dkt7rTWd7JfDTplt5I4o5jIsad2wYgOvmMMckeQrrVaDj2073TrxD4wOfyGf9K2OgzmS2gc9XhjY/MqCaDOpSlApSlApSlAqO1pO91mwQ9IIJ5vqxRFJ/JvzNWNSWnnn1q6PhFaQp/zHdv+5QeBjE2u+/uLS0DRjyaVsMceeFx9K8O04PCbS8t+UTpcLDlgeVkl90pJjcrzcp9MVlaV/wDO77/slv8Axkrx7Xv+Cj/7Vb//AJFoPx2MTltMVCrKYZZIyrdV5WPun1HSrqong/MGo6lanZXdbuP/AO4MSf8AUF/M1bUCgpQUClKUCtdxFp/tFrPD4yRso3xvj3d/DfFbGlBxLTuC5LyIXCN9oSElTmKlHU4cMgGAQ2f/ABrpuj8IW8G/KWbx52JGfPB6/M1qOJGOmSvfxgG2kx7ZFkA5+FZYsnBbGxX7wA8QKqtJ1aG5jEkEiyIfFT08ww6qR5Heg97y1WWN43GVdSrD0Iwaluye4ZtMgVzloi8JPn3blP8AStvxTxBHZQNK+WY+7FGu7SOfhVFG5JNePA2jNaWUMUn8pgvJ/Xcln/Umg31KUoFTPaTKU025dZngKpzB0xnbw+R6bb1TVHdox7z2G18Li8jDDzWPMrD68oH1oPbs8uYhbi2WE280Cr3sDdQWGefJ+MMc+9k75B3FZ0fEHPftaRR8yxRh55ebZC3wKBj3iQCeoxipvtFM3tlgtgVS+fvBzt8PchcsJR4jm5cbZyDjxqm4R0AWcHIWMkznnnlPWRz1J9PADwAoMriRc2lyPOCX/I1Y3BbZsLT+wj/yis3W1zbzjzicf9JrWdn7502zI/YrQUFKUoFKUoFKUoFSHCPvX+qyf00UOf7OPm/jIar6kOzX3obqb9te3DfMB+Rf+lRQfiwGNduf3rKI/wCFyP8AWvPthbl04yfspoZP8Mik181K9SLXbcMwXvrN194gZIfIAz4ny9KoOLNCW+tZbZmKCQAcwGSMHPSg0fFH2OqadcdFl722c/1gGjH5h6s65JxLfXXdCzuUL3tvNHPaug2uFR/uD8YXYrXWwaoUFKCoFKUoFKV+J5QiszdFBY/IDJoOcdr2uwvALNW5i88a3DLusCBlZjMR8GV6A9QGx0rA4+n0/EF7bXEcZ9oQXElrMFd4zlW2Q++VJB6EgA4rb9mE0SwI07L7VqTSXJVgffAOMDbGFBG3rVRqOi2ac1y9rCzxKX5u6Tm90E+6SOu1Bi8P8P2mUuo3e5dlzHPLIZCAf2efdTPjygE+NUlQXZpqCh57ePIgdVu7UMMERyk8y48OVx+TAeFXtApSlAqJ4+kCXmkyMcKlzJnr4wtvt4DH61bVz3tE9++sk8Ire8nP0jCr/FqDM4Gb22ebU2B5X+xtQRjESndsHfLtv8gPOrap/s+j5dNsx/Qr/CqCg8rpco481I/SpvsufOlWR/oR/rVPIMg/I1J9kzZ0mz/s/wDU0FdSlKBSlKBSlKDzuJgiM56KpY/QZqX7LICul2ueroXPzYkmtjxveiHT7uQ/dhf9Rj/Wsrh2z7m1t4sYKRIpHqFGf1zQfnXuH7e8TkuIw34W6Mp80YbqahdD4yNncT2tzI89tA6xi85DiNm6RzMNiQPvDp41t+OOIrgutjpgDXcmDI+3Lbp0LPnbPkOu3ToDvdG4agt7UWoQPGQe85xnvCfiZ89STvVH3iHQYb6EK56YeKVD7yN4NGw/9DWk0HiGaCVbPUtpDtDcD4Jx4ZP3X8wf/XH022udMuEhHNNp0meVmYZtSMnDsdyhHic9PA9dVxzxZDfQy2tjbvfSKAS8YIWI/ddW6v0Pw5Bx1oOoUFS/ZxftLZIJLgXEsZKu3KVYb+6JFYAhgMdevr1qoFQKUpQK1PFkvLZXR8oJP8pFbapvtHl5dMvG8oWoJWzt+W54fRfuWszH5MkP+uauOLnK2N0Rue4k/wApqG1LQ9S71bm2MMS21iscJYF2c8vMw5dghyMZOfDr4YWrz3D2FpeSX9xJbTMgulAhj5Y5BysQY4wcK3XOdqo2fdi3fQp02Dx+zOfMSRh0B+TKcf1jXSa5zxbpjWmn2KNIZPZry298jBKiQAZx6HFdGqBSlKBXJ+0HUMXt0FyZFsVghUdWe4kCgD5711iuBccIs+sXEpdgLYoz8rEDlhQuxJG4Jdo1BHm/lVg6GnGkVq0VikFxNIid2piReVzGAH5CW3wevlWZ/wC1t0fh0q7PzaIfxatFHwrL/sm3kj/46FvbVY/ekfLyKceDg4I+VXPDusx3lvHcRfDIM48VP3lPqDtUGjHFN6emk3P1lgH8XrX9lF66JPYzRNDLbSFljYgnupGZo8EbNjdcgnoPOr6oztBheAw6lCCXtTiZV6yQtjnHqV+IfXzqizpXnBMrqrocqwDKR4gjIP5V6VApSlApSlBHdpDd4trZjc3dwisP6NCHlz6YAH94Vg9oPaALYNFa+/KCBLLjmS2DHl5pPAnyX03rV8QrdX2sGK0JiW2h7uS4K/yfebv3WerkAAEeWfCqq84KgGnz2cCcolRssTlmfGzO3UnON6oz+GOG4rJGCFnkkPNLM5y8jebHy64HhW6rQ8Daz7XZQynPPy8kgPUOvutnyORW+qCE7QI+a705JyWsppGjliOymTGYi5G7A+8OUnl2G1bzV+ELebkZQ0EkQ5Y5IGKMo8vd2YehBx4Yrw7RtL7+wmC5EkQ76Nh1Vo/eBH5GtvoOoe0W0M37SNWOPMjfH1zVGm4c4Ra2uZLh7qWd5ECHnVBsDkFuUDmI8z5mqgUoKgUpSgVH9qp5rAwjrcyxQD++4B/TJ+lWFQvGNys2pada8y4idrqXJAxyDljz6klj9BSC5A8PCuc6DaIkOo6RL0iV5IfHMMmSmPMq235V0L2lOvOv+IVOcS6akzJPBdLBdRAhH5xysDvyzJnDKcfMeFBI6tqftXDST8wZo1iZsEHeJx19dhmuqqc7joa4prNz9ndmOMRu8bLfWgbKtnOJ7UjZ8H4seB39em8B6qLmwtpR4xgH5r7p/hVG/pSlQK53xzw5bRoyxR8sup3UUUrcxyVLc0gGTsORWOB410So3iP7XVtNiHSFZrhvngIn8XoLEDHSoeT/AOF3pbGLK9f3vwwznxP4Vk/LI8PG5qD44t/9oXUOmgnugO/uiDuFB+zUHwJbf6CgvK87iFXVkcZVgVYHxBGDUpwhqckUjafdnM0S5glP8/F0BH767Bh8vWq+gkOzWdlgltJCTJZStDk9SnWJvqp/Q1X1HHFtrOeiX8GPTvIT4+vK36+lWNApSlApSlB8Ar7SsHXdQFvbzTHYRxs35Db9cUHP+zjVSNQvoyAsFzLJLb+pjcxykf1iA309a6dXML7RHtdKsLmMEz2IWU+bK+DMp+Yx9RXS7edXRXU5V1DKfMEZFUft0BBBGQRgipDstbltHtySWtZ5YDnyVsr+akH61YVG8NL3Oq6jF4SrDcKPXBV/+5UFlQUoKBSlKBXN7Lhu2vdX1CaWFXjiWKHfO8mCznIPULyD61a8TawtpazXD9I0JA8z90fnisDgPRmtbRRKczSsZpifF33OflsPpQeR7PtO/wDpx/zJf/7p/wC73TfG0jPz5j/E1T0oOT8ZcC263liluPZllSeFWj25ZMB0z+IEd5keIFYXZ5rUmn3EdhNz4kcxNBuxhkG4eI9TC4Oc+BB6ePQe0CxaSzZ4v5W3ZbiI/vR+9j5EZB9Ca2lgIZxFdLGhdowUkKqXCsASA2Mj1HpVGwpSlQKjdFPea1ftnPc29vGPTnLs3+UVUapfLBDJM/wxqWP0HT69KnOzjSWjt2uZh/vN63fTN44Oe7X0Cqdh6mg3uv6vHaW8k8pwsak/M+AHzO1abgHSZI45Lm5/4m7YSS/uj+bQeQUE7eZNa7WQb7VYrU729kq3Ew8GkbaJW88YY4+dXVBO8acPG6iVoW7u6gPPbyjqreR/dbABHTpXrwdxEL235yvdyoSk8R6xuOoPp4j0re1B8R2gtNUsruLKLdObe5CkhXJXMJcDYsMMMn0oM7tMspGtVuIBmazkW4QDx5fjX5Fc5qi0fUVuIIp0yFlQOAcZGfA48aynQEEEZBGCD4g9akey48lo1sSS1pNJAc+SnKH6qQfrQWFKUoFKUoFR/aY3eQQ2a/FeTpEcfgB5pT9EB+pFZPEHGsNu/cRBri5Pwwxbn++eij9axNF0G8lu472/eNTEjrDbxjIj58cxZj1bYdM9OtBW3NusiNGwyrqVI9CMH9KlOzK7b2eS1kOZLKVoG9QN0b5Ff4Gqu6uFjR5HOFRSzH0Aya5V2fQNaXUE0mR/tZJHYZ2DhzIo/wAL7fWqOtVH6n9nrVo3Tv7aZD6lCrb/AOIflVhUhxoOW80qXyuXj/5kZP8AFBUgr6ClBQK+E19pQc/S+TV7xBGytZWbh23H20g3XC+KL1ydiSOvh0CuX23D8Ooag81sotoLQFEmtlWNpZj8R5lHvqmB1yNyMHJrdaVxosVy9leyxtKhAE6bI2eiyjpFJ6Zwd8eVUbTjfXXtYFEADXM7iKBSMgs3iw/CBuayeEdZN3axzMvK5ysi/hdTyuPowNaDh+QajfNe4zb2wMNsT99j/KyDyGwAPj9K12mcU22nT6nFO+MXRljjUZdueNWYIo6+8GJPrQdIZcjB3B6ioLs91QQz3GlE8/sxLROu6iNjkI5+6y5xitbxZrV9Napdgm1sSyGQRuDO8TkAtzAYjwN8A53O9X2h6Fb2icttEiBsczKBzPjoXbq53O586DZUpXwnHWoI/jv/AHiW108dLh+8m/so8Eg/1jgfINVXczrFGztsiKWPoAMn9KkuCgbq4udRb4JD3NsD4Rod2Hlzt+g9aye0y6K2LxJ/K3JWCIebOcD6AZJ9M1R+eze2Y273UgxLeSNO3mFO0a58guP186rK8bO3EcaRr8KKFHyAwK9qgVNdounmawm5NpIgJoz4hozzAj8qpa+OgIIIyCMEHxoMbSr0TwxSr0kRW/MZxUzpadxrF0n3bqCOZR+8hKN9SD/0iv12aOUtntmJ5rSZ4Tn8IOUPyKkV+OO27iayvughlMUp/o5sKSfQMFP51RY0JpUn2k2AktQ7GTkgkWWVEYjnjG0gOPi90kgeYFQfjVOPYlnNtaRyXdyBkpFjlX1dycY+WfpXhJoupXhHtdwtrD4w2pPO3o8hxj6Z61k3vBFv3aNYqltNH78MsYxnPhLjeRT45zWXw3xJ3rNb3KiG7iHvxk7MPxxH7yn9KoztC4ft7RStvGq5+JurN/XY7ms67ukjUvIyoo6sxAA+pqY1LjdO8MFjG13OOvdkd2nl3j9B9PI9K8LLg+S4cTapL3zA5W3XPcp8x98+p/Wg1nEXEj6lG9pp0MsiSEJJc7KiAsA3JzbucZ8vrmtt2kWBWxWWAAPZOk0Y6bJsR8uXIquhiVQFUBVGwAAAHyA6V8uIVdWRhlWBUjzBGDQfmzuVkjSRPhdQy/IjIqX7Sm5IbaX9lewMflzcp/QmvvZpO3srW7nL2kzwE+YU5U/VSKdqtuX0u5x1VQ4/ukGnYraCvK0nDojjo6hh9RmvUVAqN4t1p5nawsm+2Yfbzfdt0PUsfxEZwP4V7cZXc8k1vY20hha4DvJOPiRE5ciP94lsZ8PrU1rXC62skSSPN/s5t7hlI5nlJ2N4/wARQ+m25z51RsLS4aVBY6R9nBEOSW7xsPMQ/jc7kt4VS2XCVpHbNbd0rxv/ACnOMmQ/ic9SfXwrbWdskaKkSqiKMKqgAAemK9qgxtNsI4IkihUJGg5VUeArFttAt0mmnWJO9nx3jkZJwMePTbrjrtWzpQQGkadgXukSH7PkL2xP7OTI5fXkfH0I8q3vAGpmexiL7SRgwyDyaM8jfwrH45sZAIr23GZ7QluX9pGcd4h+gyPIj1rWcLXyR6jKqMDBqMa3VufDnAxMB67qSPT1qi9qU7Qb1+6jtIDie8bulP4V/nGPoFP61V1zrURdnXD3Hs8hS1yok5wIgWA35c5ZjnfyqC802xSCKOGMYSNQqj5edScn++awF/m9Oj5j5GWXYfUKp/8AJrarr00YxdWsikffg+1Q/LADj5FfrU72W65BPJflZUMst5I4TPvcgAVDg+GFz9ao6FSlKgUpSgkoh7PrDDot7bhh5F4Tg/Xlb9RW+17S1ureWB+kiFc+R8D9Dip/tCbujY3I/mbtAx/ck9xv4qfpWTe8Vc7tBYILmZTh2ziKL+0fxP7q7/KqP3wHqrTWoSXae3PczKTuGTbPrkYOfGqCeIOrKwyrAqR5gjBrmmg6Fq9tdXN0620z3GAwEjKuFPukLjA288nc1S2/E88ckaX1oYRK4jSVJFdOZvhD7Ark7DrvUGDwLqNzC406+VQ8cWbeVWz3sanl94eDDY/I+m+N2paRFcy6bC6+9JclSykhu7CMXUMNwD7tbftAtG7lLuEZmsm71R+Jf51Pky/qAfCsLWrtJr7R5IzlHE8in+5Hj+NUVWl6XDboI4I1jQeCjGfU+Z9TWZSlQKUpQRmm/Ya1cx9BdwJMo/ejJU4+hP5CsjtA4gtIbSeOeUczxOAi+82cdeUbgA4yTWq4r03vtZsl55AGt5u8COUIUFcYZd/eJYHf7oqw07TLeEd3FHGvKOgAzhjnfx3OevWqNJ2Ya0LrTrdujIgRhkEjl2BODtkDIzVWKl9V4LiZ++tGNpcftIhhW9JU+FxXpoOp3Ym9nvYV5uUss8TZR8YzlTupoM7iHQkulX3mjljJaGZPijY+I8wdsqdiK0Z16SEGDVoQI3BT2pMmFwRg96OsJOfHb1qzr8TQq6lXUMpGCrAEEeoPWoIzgLVV765skm9oit1jaGXPMQj8w7t2+8U5dj4g+mTa1iadpcMAKwRJGDuQigZ+eOtZlB8pX2lB8rlHDVnYNFdwXxjTub+4EaO/KUDHI7vcYUoR02rrFYGoaLbzsrTQxyMoIUuoOAeuM/IUHP5tP0y2XnstS9kYeKzc6H+vGxww/I+tOD764QtqMkElwt7FHzGEDmj7rnGQjEFkYNzDlyduhztcpwxZg5FrBn+yT/8AVbVVA2GwFBLnj6zG8hniHnNbzRj83QCsHVNY0e9Qhp4XKgsrxtiRcDmJjZfeBGM7eVW9eK2kYbmCIG/EFGfzxmg0nAd1NLYwPc83eEHdhhmXJ5GYeBK4NUFfaUHylfaUGp4m4fivoDBPzd2WVjytgnByN/KpLgbWobKO6s7qVIfY53Cd4wBMTEtE2/xbZBO/Teuh1iXGmQu6yPFGzrsrsilh8iRkUE3HxZNcgHT7V3Q9Jp8xx/NQRzOPoB869rPhZ3ljnv5zPJG3NHGo5Yoz5qvV2/eb6AVU0oPywzsdwaitD4IeC6jczA29sZfZowDzAS8vMrsTsFKjGM5z4Vb0oPlK+0oPlK+0oIW8tL8apLcRW0ckYhWKJnn5cb8zEAISd87bV+bHhO/N1LdS3kUTyqqFYYub3V6ANIdt/wB05q8pQTw4bc/He3jf30X/ACIK8tC4ItrW4a5QzPMylS8srucHw941TUoP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074738"/>
            <a:ext cx="2857500" cy="22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it-IT" altLang="it-IT" sz="1800" b="0"/>
          </a:p>
        </p:txBody>
      </p:sp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213"/>
            <a:ext cx="18827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arrotondato 9"/>
          <p:cNvSpPr/>
          <p:nvPr/>
        </p:nvSpPr>
        <p:spPr bwMode="auto">
          <a:xfrm>
            <a:off x="3314700" y="6065838"/>
            <a:ext cx="2293938" cy="2667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6000"/>
            </a:schemeClr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animBg="1" autoUpdateAnimBg="0"/>
      <p:bldP spid="6" grpId="0" animBg="1" autoUpdateAnimBg="0"/>
      <p:bldP spid="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tangolo 2"/>
          <p:cNvSpPr>
            <a:spLocks noChangeArrowheads="1"/>
          </p:cNvSpPr>
          <p:nvPr/>
        </p:nvSpPr>
        <p:spPr bwMode="auto">
          <a:xfrm>
            <a:off x="533400" y="1524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i="1"/>
              <a:t>CAUSE DI MORTE NEL 2012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268413"/>
            <a:ext cx="7916862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2514600" y="80645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i="1"/>
              <a:t>9.973 deceduti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tangolo 2"/>
          <p:cNvSpPr>
            <a:spLocks noChangeArrowheads="1"/>
          </p:cNvSpPr>
          <p:nvPr/>
        </p:nvSpPr>
        <p:spPr bwMode="auto">
          <a:xfrm>
            <a:off x="533400" y="1524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i="1"/>
              <a:t>CAUSE DI MORTE NEL 2012</a:t>
            </a:r>
          </a:p>
        </p:txBody>
      </p:sp>
      <p:sp>
        <p:nvSpPr>
          <p:cNvPr id="9219" name="Rettangolo 5"/>
          <p:cNvSpPr>
            <a:spLocks noChangeArrowheads="1"/>
          </p:cNvSpPr>
          <p:nvPr/>
        </p:nvSpPr>
        <p:spPr bwMode="auto">
          <a:xfrm>
            <a:off x="2514600" y="80645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0" i="1"/>
              <a:t>38.380 anni di vita persi</a:t>
            </a: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5250"/>
            <a:ext cx="7785100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155825"/>
            <a:ext cx="9144001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6200" y="1570428"/>
            <a:ext cx="7215164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Mortalità =1/3 di meno nel periodo 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dell'ASL di Brescia               Brescia, 29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11242</TotalTime>
  <Words>1572</Words>
  <Application>Microsoft Office PowerPoint</Application>
  <PresentationFormat>Presentazione su schermo (4:3)</PresentationFormat>
  <Paragraphs>528</Paragraphs>
  <Slides>38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4" baseType="lpstr">
      <vt:lpstr>Arial</vt:lpstr>
      <vt:lpstr>Wingdings</vt:lpstr>
      <vt:lpstr>Calibri</vt:lpstr>
      <vt:lpstr>Arial Unicode MS</vt:lpstr>
      <vt:lpstr>Times New Roman</vt:lpstr>
      <vt:lpstr>Struttura predefinita</vt:lpstr>
      <vt:lpstr>Cardiopatia Ischemica Cronica: dal sintomo al trattamento Ordine dei Medici di Brescia, 29 ottobre 2014   Epidemiologia, fattori di rischio, prevenzione, impatto prognostico</vt:lpstr>
      <vt:lpstr>Popolazione assistita dall’ASL di Brescia nel 2012 per classi di età (in anni)</vt:lpstr>
      <vt:lpstr>Assistiti nell'ASL di Brescia Distribuzione per età e sesso (BDA 2012)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Percentuale di assistiti dell’ASL di Brescia con scompenso cariaco in base al numero di ricoveri annui tra il 2003 e il 2013</vt:lpstr>
      <vt:lpstr>Presentazione standard di PowerPoint</vt:lpstr>
      <vt:lpstr>Presentazione standard di PowerPoint</vt:lpstr>
      <vt:lpstr>Presentazione standard di PowerPoint</vt:lpstr>
      <vt:lpstr>Criteri di inclusione nella presentazione odierna  Sono stati considerati CARDIOPAPATICI ISCHEMICI CRONICI gli assistiti dell’ASL di  Brescia che dal 1998 al 2012 hanno presentato almeno uno dei seguenti eventi </vt:lpstr>
      <vt:lpstr>Assistiti dell’ASL di  Brescia considerati  CARDIOPAPATICI ISCHEMICI CRONICI nella presentazione</vt:lpstr>
      <vt:lpstr>Assistiti dell’ASL di  Brescia considerati  CARDIOPAPATICI ISCHEMICI CRONICI nella presentazione</vt:lpstr>
      <vt:lpstr>Assistiti dell’ASL di  Brescia considerati  CARDIOPAPATICI ISCHEMICI CRONICI nella presentazione</vt:lpstr>
      <vt:lpstr>Assistiti dell’ASL di  Brescia considerati  CARDIOPAPATICI ISCHEMICI CRONICI nella presentazione</vt:lpstr>
      <vt:lpstr>Malattie croniche associate  alla cardiopatia ischemica cronica ASL di Brescia --- BDA 2012 20.161  soggetti vivi al 31/12/2012, con IMA o INTERVENTO dal 1998 al 2011, rilevati dalla BDA nel 2012</vt:lpstr>
      <vt:lpstr>Malati cronici dell’ASL di Brescia con almeno un ricovero nell’anno BDA 2012 20.161  soggetti vivi al 31/12/2012, con IMA o INTERVENTO dal 1998 al 2012, rilevati dalla BDA  nel 2012</vt:lpstr>
      <vt:lpstr>Ripartizione del consumo annuale di risorse sanitarie procapite (espresse come costo lordo) nei malati cronici dell’ASL di Brescia - BDA 2012 - </vt:lpstr>
      <vt:lpstr>Consumo annuale di risorse sanitarie procapite nei cardiopatici ischemici cronici per RICOVERI 1.438 € / anno (ASL di Brescia - BDA 2012 - valori convenzionali espressi in €)</vt:lpstr>
      <vt:lpstr>Consumo annuale di risorse sanitarie procapite nei cardiopatici ischemici cronici per ASSISTENZA SPECIALISTICA AMBULATORIALE 696 € / anno (ASL di Brescia - BDA 2012 - valori convenzionali espressi in €)</vt:lpstr>
      <vt:lpstr>Presentazione standard di PowerPoint</vt:lpstr>
      <vt:lpstr>Trattamenti farmacologici - ASL di Brescia anno 2013 - nei Cardiopatci Ischemici  Cronici</vt:lpstr>
      <vt:lpstr>Trattamenti farmacologici - ASL di Brescia anno 2013 - nei Cardiopatci Ischemici  Cronici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Fulvio Lonati</dc:creator>
  <cp:lastModifiedBy>Fulvio Lonati</cp:lastModifiedBy>
  <cp:revision>251</cp:revision>
  <cp:lastPrinted>1601-01-01T00:00:00Z</cp:lastPrinted>
  <dcterms:created xsi:type="dcterms:W3CDTF">1601-01-01T00:00:00Z</dcterms:created>
  <dcterms:modified xsi:type="dcterms:W3CDTF">2014-10-29T05:02:49Z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