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16799-D02A-4405-9E51-DF2D61AA642B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8182C-6B9F-4299-A6D5-B7EECFD8B31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161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8"/>
          <p:cNvSpPr txBox="1">
            <a:spLocks noGrp="1" noChangeArrowheads="1"/>
          </p:cNvSpPr>
          <p:nvPr/>
        </p:nvSpPr>
        <p:spPr bwMode="auto">
          <a:xfrm>
            <a:off x="3884463" y="8685878"/>
            <a:ext cx="2968937" cy="45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3" tIns="46791" rIns="89983" bIns="46791" anchor="b"/>
          <a:lstStyle>
            <a:lvl1pPr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93D40B38-D525-411F-B46B-4E86526D6728}" type="slidenum">
              <a:rPr lang="en-GB" altLang="it-IT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1</a:t>
            </a:fld>
            <a:endParaRPr lang="en-GB" altLang="it-IT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3059" name="Text Box 1"/>
          <p:cNvSpPr txBox="1">
            <a:spLocks noChangeArrowheads="1"/>
          </p:cNvSpPr>
          <p:nvPr/>
        </p:nvSpPr>
        <p:spPr bwMode="auto">
          <a:xfrm>
            <a:off x="1142490" y="686474"/>
            <a:ext cx="4573022" cy="342811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86484" tIns="43243" rIns="86484" bIns="43243" anchor="ctr"/>
          <a:lstStyle>
            <a:lvl1pPr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 sz="230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3060" name="Rectangle 2"/>
          <p:cNvSpPr>
            <a:spLocks noChangeArrowheads="1"/>
          </p:cNvSpPr>
          <p:nvPr>
            <p:ph type="body"/>
          </p:nvPr>
        </p:nvSpPr>
        <p:spPr>
          <a:xfrm>
            <a:off x="685494" y="4342939"/>
            <a:ext cx="5485479" cy="4114587"/>
          </a:xfrm>
        </p:spPr>
        <p:txBody>
          <a:bodyPr wrap="none" lIns="91423" tIns="45712" rIns="91423" bIns="45712" anchor="ctr"/>
          <a:lstStyle/>
          <a:p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8"/>
          <p:cNvSpPr txBox="1">
            <a:spLocks noGrp="1" noChangeArrowheads="1"/>
          </p:cNvSpPr>
          <p:nvPr/>
        </p:nvSpPr>
        <p:spPr bwMode="auto">
          <a:xfrm>
            <a:off x="3884463" y="8685878"/>
            <a:ext cx="2968937" cy="45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9983" tIns="46791" rIns="89983" bIns="46791" anchor="b"/>
          <a:lstStyle>
            <a:lvl1pPr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87363" eaLnBrk="0" hangingPunct="0"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873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84188" algn="l"/>
                <a:tab pos="971550" algn="l"/>
                <a:tab pos="1458913" algn="l"/>
                <a:tab pos="1944688" algn="l"/>
                <a:tab pos="2432050" algn="l"/>
                <a:tab pos="2917825" algn="l"/>
                <a:tab pos="3405188" algn="l"/>
                <a:tab pos="3890963" algn="l"/>
                <a:tab pos="4376738" algn="l"/>
                <a:tab pos="4864100" algn="l"/>
                <a:tab pos="5351463" algn="l"/>
                <a:tab pos="5837238" algn="l"/>
                <a:tab pos="6324600" algn="l"/>
                <a:tab pos="6808788" algn="l"/>
                <a:tab pos="7296150" algn="l"/>
                <a:tab pos="7783513" algn="l"/>
                <a:tab pos="8270875" algn="l"/>
                <a:tab pos="8758238" algn="l"/>
                <a:tab pos="9244013" algn="l"/>
                <a:tab pos="97297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E63ED447-D70C-448A-BC62-7C157A1EE91E}" type="slidenum">
              <a:rPr lang="en-GB" altLang="it-IT" sz="12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 algn="r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7</a:t>
            </a:fld>
            <a:endParaRPr lang="en-GB" altLang="it-IT" sz="120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8243" name="Text Box 1"/>
          <p:cNvSpPr txBox="1">
            <a:spLocks noChangeArrowheads="1"/>
          </p:cNvSpPr>
          <p:nvPr/>
        </p:nvSpPr>
        <p:spPr bwMode="auto">
          <a:xfrm>
            <a:off x="1142490" y="686474"/>
            <a:ext cx="4573022" cy="34281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6484" tIns="43243" rIns="86484" bIns="43243" anchor="ctr"/>
          <a:lstStyle>
            <a:lvl1pPr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62000" indent="-293688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71575" indent="-234950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8300" indent="-233363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08200" indent="-233363" defTabSz="4603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654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226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798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37000" indent="-233363" defTabSz="4603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 sz="2300">
              <a:solidFill>
                <a:schemeClr val="bg1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8244" name="Rectangle 2"/>
          <p:cNvSpPr>
            <a:spLocks noChangeArrowheads="1"/>
          </p:cNvSpPr>
          <p:nvPr>
            <p:ph type="body"/>
          </p:nvPr>
        </p:nvSpPr>
        <p:spPr>
          <a:xfrm>
            <a:off x="685494" y="4342939"/>
            <a:ext cx="5485479" cy="4114587"/>
          </a:xfrm>
        </p:spPr>
        <p:txBody>
          <a:bodyPr wrap="none" lIns="91423" tIns="45712" rIns="91423" bIns="45712" anchor="ctr"/>
          <a:lstStyle/>
          <a:p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 txBox="1">
            <a:spLocks noGrp="1" noChangeArrowheads="1"/>
          </p:cNvSpPr>
          <p:nvPr/>
        </p:nvSpPr>
        <p:spPr bwMode="auto">
          <a:xfrm>
            <a:off x="3884463" y="8685878"/>
            <a:ext cx="2972004" cy="45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990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4863" indent="-309563" defTabSz="990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38250" indent="-247650" defTabSz="990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33550" indent="-247650" defTabSz="990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228850" indent="-247650" defTabSz="990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C441858D-EAA7-413C-B3F8-E069C849581C}" type="slidenum">
              <a:rPr lang="it-IT" altLang="it-IT" sz="1200"/>
              <a:pPr algn="r" eaLnBrk="1" hangingPunct="1"/>
              <a:t>21</a:t>
            </a:fld>
            <a:endParaRPr lang="it-IT" altLang="it-IT" sz="1200"/>
          </a:p>
        </p:txBody>
      </p:sp>
      <p:sp>
        <p:nvSpPr>
          <p:cNvPr id="18125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altLang="it-IT" smtClean="0">
              <a:latin typeface="Arial" pitchFamily="34" charset="0"/>
            </a:endParaRPr>
          </a:p>
          <a:p>
            <a:pPr eaLnBrk="1" hangingPunct="1"/>
            <a:endParaRPr lang="it-IT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2648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428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2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1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565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7410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0707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0405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43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429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765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64541-F646-4ACF-9742-C995919E61CE}" type="datetimeFigureOut">
              <a:rPr lang="it-IT" smtClean="0"/>
              <a:t>23/10/2013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B704C-E4B6-4E6C-B8A5-16516EB916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787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ea.europa.eu/ema/pages/includes/document/open_document.jsp?webContentId=WC500134163" TargetMode="External"/><Relationship Id="rId2" Type="http://schemas.openxmlformats.org/officeDocument/2006/relationships/hyperlink" Target="http://www.emea.europa.eu/ema/pages/includes/document/open_document.jsp?webContentId=WC500134164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mea.europa.eu/ema/pages/includes/document/open_document.jsp?webContentId=WC500110255" TargetMode="External"/><Relationship Id="rId4" Type="http://schemas.openxmlformats.org/officeDocument/2006/relationships/hyperlink" Target="http://www.emea.europa.eu/ema/pages/includes/document/open_document.jsp?webContentId=WC500134165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health-eu/journalist_prize/2012/docs/article_italy_en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1"/>
          <p:cNvSpPr>
            <a:spLocks noChangeArrowheads="1"/>
          </p:cNvSpPr>
          <p:nvPr/>
        </p:nvSpPr>
        <p:spPr bwMode="auto">
          <a:xfrm>
            <a:off x="539750" y="436563"/>
            <a:ext cx="8280400" cy="2276475"/>
          </a:xfrm>
          <a:prstGeom prst="rect">
            <a:avLst/>
          </a:prstGeom>
          <a:solidFill>
            <a:srgbClr val="FFFF99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>
                <a:srgbClr val="CC0000"/>
              </a:buClr>
              <a:buSzPct val="100000"/>
              <a:buFont typeface="Comic Sans MS" pitchFamily="66" charset="0"/>
              <a:buNone/>
            </a:pPr>
            <a:r>
              <a:rPr lang="en-GB" altLang="it-IT" sz="4400" b="1">
                <a:solidFill>
                  <a:srgbClr val="CC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Protocolli di terapia cellulare sperimentali di fase I/II</a:t>
            </a:r>
            <a:endParaRPr lang="en-GB" altLang="it-IT" sz="4400">
              <a:solidFill>
                <a:srgbClr val="000066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72035" name="Text Box 2"/>
          <p:cNvSpPr txBox="1">
            <a:spLocks noChangeArrowheads="1"/>
          </p:cNvSpPr>
          <p:nvPr/>
        </p:nvSpPr>
        <p:spPr bwMode="auto">
          <a:xfrm>
            <a:off x="107950" y="3073400"/>
            <a:ext cx="8929688" cy="314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ts val="1750"/>
              </a:spcBef>
              <a:buClr>
                <a:srgbClr val="0000FF"/>
              </a:buClr>
              <a:buSzPct val="100000"/>
              <a:buFont typeface="Comic Sans MS" pitchFamily="66" charset="0"/>
              <a:buNone/>
            </a:pPr>
            <a:r>
              <a:rPr lang="en-GB" altLang="it-IT" sz="2800">
                <a:solidFill>
                  <a:srgbClr val="0066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Paolo Rebulla</a:t>
            </a:r>
          </a:p>
          <a:p>
            <a:pPr algn="ctr">
              <a:spcBef>
                <a:spcPts val="1500"/>
              </a:spcBef>
              <a:buClr>
                <a:srgbClr val="0000FF"/>
              </a:buClr>
              <a:buSzPct val="100000"/>
              <a:buFont typeface="Comic Sans MS" pitchFamily="66" charset="0"/>
              <a:buNone/>
            </a:pPr>
            <a:r>
              <a:rPr lang="en-GB" altLang="it-IT" sz="2400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Cell Factory “Franco Calori”</a:t>
            </a:r>
          </a:p>
          <a:p>
            <a:pPr algn="ctr">
              <a:spcBef>
                <a:spcPts val="1500"/>
              </a:spcBef>
              <a:buClr>
                <a:srgbClr val="0000FF"/>
              </a:buClr>
              <a:buSzPct val="100000"/>
              <a:buFont typeface="Comic Sans MS" pitchFamily="66" charset="0"/>
              <a:buNone/>
            </a:pPr>
            <a:r>
              <a:rPr lang="en-GB" altLang="it-IT" sz="2400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Centro di Medicina Trasfusionale, Terapia Cellulare e Criobiologia</a:t>
            </a:r>
          </a:p>
          <a:p>
            <a:pPr algn="ctr">
              <a:spcBef>
                <a:spcPts val="1500"/>
              </a:spcBef>
              <a:buClr>
                <a:srgbClr val="0000FF"/>
              </a:buClr>
              <a:buSzPct val="100000"/>
              <a:buFont typeface="Comic Sans MS" pitchFamily="66" charset="0"/>
              <a:buNone/>
            </a:pPr>
            <a:r>
              <a:rPr lang="en-GB" altLang="it-IT" sz="2400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Dipartmento di Medicina Rigenerativa</a:t>
            </a:r>
          </a:p>
          <a:p>
            <a:pPr algn="ctr">
              <a:spcBef>
                <a:spcPts val="1500"/>
              </a:spcBef>
              <a:buClr>
                <a:srgbClr val="0000FF"/>
              </a:buClr>
              <a:buSzPct val="100000"/>
              <a:buFont typeface="Comic Sans MS" pitchFamily="66" charset="0"/>
              <a:buNone/>
            </a:pPr>
            <a:r>
              <a:rPr lang="en-GB" altLang="it-IT" sz="2400">
                <a:solidFill>
                  <a:srgbClr val="0000FF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Fondazione Ca’ Granda Ospedale Maggiore Policlinico, Milano </a:t>
            </a:r>
          </a:p>
        </p:txBody>
      </p:sp>
    </p:spTree>
    <p:extLst>
      <p:ext uri="{BB962C8B-B14F-4D97-AF65-F5344CB8AC3E}">
        <p14:creationId xmlns:p14="http://schemas.microsoft.com/office/powerpoint/2010/main" val="27822527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700" y="44450"/>
            <a:ext cx="6130925" cy="6715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9683" name="Text Box 3"/>
          <p:cNvSpPr txBox="1">
            <a:spLocks noChangeArrowheads="1"/>
          </p:cNvSpPr>
          <p:nvPr/>
        </p:nvSpPr>
        <p:spPr bwMode="auto">
          <a:xfrm rot="-493413">
            <a:off x="4067175" y="330200"/>
            <a:ext cx="4765675" cy="6508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>
                <a:cs typeface="Arial" pitchFamily="34" charset="0"/>
              </a:rPr>
              <a:t>Product contains recombinant nucleic acid sequence of biological origin?</a:t>
            </a:r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 rot="-407899">
            <a:off x="6516688" y="5932488"/>
            <a:ext cx="1603375" cy="376237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cs typeface="Arial" pitchFamily="34" charset="0"/>
              </a:rPr>
              <a:t>… combined?</a:t>
            </a:r>
          </a:p>
        </p:txBody>
      </p:sp>
      <p:sp>
        <p:nvSpPr>
          <p:cNvPr id="199685" name="Text Box 5"/>
          <p:cNvSpPr txBox="1">
            <a:spLocks noChangeArrowheads="1"/>
          </p:cNvSpPr>
          <p:nvPr/>
        </p:nvSpPr>
        <p:spPr bwMode="auto">
          <a:xfrm rot="-493413">
            <a:off x="5343525" y="2714625"/>
            <a:ext cx="3424238" cy="6508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>
                <a:cs typeface="Arial" pitchFamily="34" charset="0"/>
              </a:rPr>
              <a:t>Effect DIRECTLY related to rec nucl acid seq?</a:t>
            </a:r>
          </a:p>
        </p:txBody>
      </p:sp>
      <p:sp>
        <p:nvSpPr>
          <p:cNvPr id="199686" name="Text Box 6"/>
          <p:cNvSpPr txBox="1">
            <a:spLocks noChangeArrowheads="1"/>
          </p:cNvSpPr>
          <p:nvPr/>
        </p:nvSpPr>
        <p:spPr bwMode="auto">
          <a:xfrm rot="735197">
            <a:off x="14288" y="3644900"/>
            <a:ext cx="3621087" cy="650875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>
                <a:cs typeface="Arial" pitchFamily="34" charset="0"/>
              </a:rPr>
              <a:t>Effect DIRECTLY related to PRODUCT of rec nucl acid seq?</a:t>
            </a:r>
          </a:p>
        </p:txBody>
      </p:sp>
      <p:pic>
        <p:nvPicPr>
          <p:cNvPr id="19968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4450"/>
            <a:ext cx="1441450" cy="500063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40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8424862" cy="64801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0707" name="Text Box 3"/>
          <p:cNvSpPr txBox="1">
            <a:spLocks noChangeArrowheads="1"/>
          </p:cNvSpPr>
          <p:nvPr/>
        </p:nvSpPr>
        <p:spPr bwMode="auto">
          <a:xfrm rot="-493413">
            <a:off x="2124075" y="820738"/>
            <a:ext cx="2543175" cy="376237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cs typeface="Arial" pitchFamily="34" charset="0"/>
              </a:rPr>
              <a:t>Product contains cells?</a:t>
            </a:r>
          </a:p>
        </p:txBody>
      </p:sp>
      <p:sp>
        <p:nvSpPr>
          <p:cNvPr id="200708" name="Text Box 4"/>
          <p:cNvSpPr txBox="1">
            <a:spLocks noChangeArrowheads="1"/>
          </p:cNvSpPr>
          <p:nvPr/>
        </p:nvSpPr>
        <p:spPr bwMode="auto">
          <a:xfrm rot="-1889712">
            <a:off x="4572000" y="1628775"/>
            <a:ext cx="3178175" cy="376238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cs typeface="Arial" pitchFamily="34" charset="0"/>
              </a:rPr>
              <a:t>… substantially manipulated?</a:t>
            </a:r>
          </a:p>
        </p:txBody>
      </p:sp>
      <p:sp>
        <p:nvSpPr>
          <p:cNvPr id="200709" name="Text Box 5"/>
          <p:cNvSpPr txBox="1">
            <a:spLocks noChangeArrowheads="1"/>
          </p:cNvSpPr>
          <p:nvPr/>
        </p:nvSpPr>
        <p:spPr bwMode="auto">
          <a:xfrm rot="-956723">
            <a:off x="5805488" y="2568575"/>
            <a:ext cx="2619375" cy="376238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cs typeface="Arial" pitchFamily="34" charset="0"/>
              </a:rPr>
              <a:t>… genetically modified?</a:t>
            </a:r>
          </a:p>
        </p:txBody>
      </p:sp>
      <p:sp>
        <p:nvSpPr>
          <p:cNvPr id="200710" name="Text Box 6"/>
          <p:cNvSpPr txBox="1">
            <a:spLocks noChangeArrowheads="1"/>
          </p:cNvSpPr>
          <p:nvPr/>
        </p:nvSpPr>
        <p:spPr bwMode="auto">
          <a:xfrm rot="-1019221">
            <a:off x="107950" y="4205288"/>
            <a:ext cx="2746375" cy="376237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cs typeface="Arial" pitchFamily="34" charset="0"/>
              </a:rPr>
              <a:t>… non-homologous use?</a:t>
            </a:r>
          </a:p>
        </p:txBody>
      </p:sp>
      <p:sp>
        <p:nvSpPr>
          <p:cNvPr id="200711" name="Text Box 7"/>
          <p:cNvSpPr txBox="1">
            <a:spLocks noChangeArrowheads="1"/>
          </p:cNvSpPr>
          <p:nvPr/>
        </p:nvSpPr>
        <p:spPr bwMode="auto">
          <a:xfrm rot="-407899">
            <a:off x="5867400" y="5284788"/>
            <a:ext cx="1603375" cy="376237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cs typeface="Arial" pitchFamily="34" charset="0"/>
              </a:rPr>
              <a:t>… combined?</a:t>
            </a:r>
          </a:p>
        </p:txBody>
      </p:sp>
      <p:pic>
        <p:nvPicPr>
          <p:cNvPr id="20071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00" y="192088"/>
            <a:ext cx="1441450" cy="500062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3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730" name="Group 2"/>
          <p:cNvGraphicFramePr>
            <a:graphicFrameLocks noGrp="1"/>
          </p:cNvGraphicFramePr>
          <p:nvPr/>
        </p:nvGraphicFramePr>
        <p:xfrm>
          <a:off x="179388" y="1044575"/>
          <a:ext cx="8785225" cy="731520"/>
        </p:xfrm>
        <a:graphic>
          <a:graphicData uri="http://schemas.openxmlformats.org/drawingml/2006/table">
            <a:tbl>
              <a:tblPr/>
              <a:tblGrid>
                <a:gridCol w="3168650"/>
                <a:gridCol w="2879725"/>
                <a:gridCol w="1655762"/>
                <a:gridCol w="1081088"/>
              </a:tblGrid>
              <a:tr h="244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  <a:hlinkClick r:id="rId2"/>
                        </a:rPr>
                        <a:t>Autologous, non-manipulated lipoaspirate containing adipocytes and stromal vascular fraction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No medical or therapeutic claims pursued. </a:t>
                      </a: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Autologous lipofiller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Not an advanced therapy medicinal product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31/05/2012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742" name="Group 14"/>
          <p:cNvGraphicFramePr>
            <a:graphicFrameLocks noGrp="1"/>
          </p:cNvGraphicFramePr>
          <p:nvPr/>
        </p:nvGraphicFramePr>
        <p:xfrm>
          <a:off x="179388" y="1765300"/>
          <a:ext cx="8785225" cy="1463040"/>
        </p:xfrm>
        <a:graphic>
          <a:graphicData uri="http://schemas.openxmlformats.org/drawingml/2006/table">
            <a:tbl>
              <a:tblPr/>
              <a:tblGrid>
                <a:gridCol w="3168650"/>
                <a:gridCol w="2879725"/>
                <a:gridCol w="1655762"/>
                <a:gridCol w="1081088"/>
              </a:tblGrid>
              <a:tr h="244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  <a:hlinkClick r:id="rId3"/>
                        </a:rPr>
                        <a:t>Autologous cells of stromal vascular fraction (SVF) of adipose tissue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Not medical or therapeutic claims pursued. Cosmetic lipofilling in combination with fresh lipoaspirate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Not an advanced therapy medicinal product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31/05/2012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244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  <a:hlinkClick r:id="rId4"/>
                        </a:rPr>
                        <a:t>Autologous collagen (AC) derived from human adipose tissue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No medical or therapeutic claims pursued. </a:t>
                      </a: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Cosmetic dermal filling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Not an advanced therapy medicinal product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31/05/2012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759" name="Group 31"/>
          <p:cNvGraphicFramePr>
            <a:graphicFrameLocks noGrp="1"/>
          </p:cNvGraphicFramePr>
          <p:nvPr/>
        </p:nvGraphicFramePr>
        <p:xfrm>
          <a:off x="179388" y="3205163"/>
          <a:ext cx="8785225" cy="731520"/>
        </p:xfrm>
        <a:graphic>
          <a:graphicData uri="http://schemas.openxmlformats.org/drawingml/2006/table">
            <a:tbl>
              <a:tblPr/>
              <a:tblGrid>
                <a:gridCol w="3168650"/>
                <a:gridCol w="2879725"/>
                <a:gridCol w="1655762"/>
                <a:gridCol w="1081088"/>
              </a:tblGrid>
              <a:tr h="244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  <a:hlinkClick r:id="rId5"/>
                        </a:rPr>
                        <a:t>Allogeneic bone-marrow derived osteoblastic cells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Intended for the treatment of non-union, delayed union or other bone fractures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Tissue-engineered product - not combined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01/07/2011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771" name="Group 43"/>
          <p:cNvGraphicFramePr>
            <a:graphicFrameLocks noGrp="1"/>
          </p:cNvGraphicFramePr>
          <p:nvPr/>
        </p:nvGraphicFramePr>
        <p:xfrm>
          <a:off x="179388" y="3924300"/>
          <a:ext cx="8785225" cy="518160"/>
        </p:xfrm>
        <a:graphic>
          <a:graphicData uri="http://schemas.openxmlformats.org/drawingml/2006/table">
            <a:tbl>
              <a:tblPr/>
              <a:tblGrid>
                <a:gridCol w="3168650"/>
                <a:gridCol w="2879725"/>
                <a:gridCol w="1655762"/>
                <a:gridCol w="1081088"/>
              </a:tblGrid>
              <a:tr h="244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Allogeneic human fibroblasts cultured onto a biodegradable matrix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Dermatology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Tissue engineered product - combined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04/04/2011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783" name="Group 55"/>
          <p:cNvGraphicFramePr>
            <a:graphicFrameLocks noGrp="1"/>
          </p:cNvGraphicFramePr>
          <p:nvPr/>
        </p:nvGraphicFramePr>
        <p:xfrm>
          <a:off x="179388" y="4429125"/>
          <a:ext cx="8785225" cy="944880"/>
        </p:xfrm>
        <a:graphic>
          <a:graphicData uri="http://schemas.openxmlformats.org/drawingml/2006/table">
            <a:tbl>
              <a:tblPr/>
              <a:tblGrid>
                <a:gridCol w="3168650"/>
                <a:gridCol w="2879725"/>
                <a:gridCol w="1655762"/>
                <a:gridCol w="1081088"/>
              </a:tblGrid>
              <a:tr h="244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Autologous osteoprogenitor cells, isolated from bone marrow and expanded in vitro, incorporated, as an integral part, with 3D biodegradable scaffold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Intended for repairing and regenerating and replacing bone defects in odontostomatology and maxillofacial surgery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Tissue engineered product - combined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26/01/2010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1795" name="Group 67"/>
          <p:cNvGraphicFramePr>
            <a:graphicFrameLocks noGrp="1"/>
          </p:cNvGraphicFramePr>
          <p:nvPr/>
        </p:nvGraphicFramePr>
        <p:xfrm>
          <a:off x="179388" y="5365750"/>
          <a:ext cx="8785225" cy="731520"/>
        </p:xfrm>
        <a:graphic>
          <a:graphicData uri="http://schemas.openxmlformats.org/drawingml/2006/table">
            <a:tbl>
              <a:tblPr/>
              <a:tblGrid>
                <a:gridCol w="3168650"/>
                <a:gridCol w="2879725"/>
                <a:gridCol w="1655762"/>
                <a:gridCol w="1081088"/>
              </a:tblGrid>
              <a:tr h="244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Autologous cultured chondrocytes integrated in a scaffold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Intended for repair of symptomatic cartilage defects in joints such as the knee and ankle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Tissue engineered medicinal product - combined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15/01/2010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201807" name="Text Box 79"/>
          <p:cNvSpPr txBox="1">
            <a:spLocks noChangeArrowheads="1"/>
          </p:cNvSpPr>
          <p:nvPr/>
        </p:nvSpPr>
        <p:spPr bwMode="auto">
          <a:xfrm>
            <a:off x="179388" y="115888"/>
            <a:ext cx="8785225" cy="831850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400">
                <a:solidFill>
                  <a:srgbClr val="800000"/>
                </a:solidFill>
                <a:latin typeface="Comic Sans MS" pitchFamily="66" charset="0"/>
                <a:cs typeface="Arial" pitchFamily="34" charset="0"/>
              </a:rPr>
              <a:t>Esempi di alcuni prodotti (dermatologia e ortopedia) e della loro classificazione da parte del CAT </a:t>
            </a:r>
            <a:r>
              <a:rPr lang="it-IT" altLang="it-IT" sz="1600">
                <a:solidFill>
                  <a:srgbClr val="800000"/>
                </a:solidFill>
                <a:latin typeface="Comic Sans MS" pitchFamily="66" charset="0"/>
                <a:cs typeface="Arial" pitchFamily="34" charset="0"/>
              </a:rPr>
              <a:t>(2009-2012)</a:t>
            </a:r>
          </a:p>
        </p:txBody>
      </p:sp>
      <p:graphicFrame>
        <p:nvGraphicFramePr>
          <p:cNvPr id="201808" name="Group 80"/>
          <p:cNvGraphicFramePr>
            <a:graphicFrameLocks noGrp="1"/>
          </p:cNvGraphicFramePr>
          <p:nvPr/>
        </p:nvGraphicFramePr>
        <p:xfrm>
          <a:off x="179388" y="6084888"/>
          <a:ext cx="8785225" cy="731520"/>
        </p:xfrm>
        <a:graphic>
          <a:graphicData uri="http://schemas.openxmlformats.org/drawingml/2006/table">
            <a:tbl>
              <a:tblPr/>
              <a:tblGrid>
                <a:gridCol w="3168650"/>
                <a:gridCol w="2879725"/>
                <a:gridCol w="1657350"/>
                <a:gridCol w="1079500"/>
              </a:tblGrid>
              <a:tr h="244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Fresh and freeze - dried thrombocytes isolated from autologous or allogeneic blood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Intended for wound healing in orthopedic and dental surgery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Not an advanced therapy medicinal product</a:t>
                      </a:r>
                      <a:endParaRPr kumimoji="0" lang="en-GB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Mincho" pitchFamily="49" charset="-128"/>
                          <a:cs typeface="Times New Roman" pitchFamily="18" charset="0"/>
                        </a:rPr>
                        <a:t>13/11/2009</a:t>
                      </a:r>
                      <a:endParaRPr kumimoji="0" lang="it-IT" altLang="it-IT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88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927100"/>
            <a:ext cx="7488238" cy="18557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879725"/>
            <a:ext cx="8820150" cy="38623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2756" name="Text Box 4"/>
          <p:cNvSpPr txBox="1">
            <a:spLocks noChangeArrowheads="1"/>
          </p:cNvSpPr>
          <p:nvPr/>
        </p:nvSpPr>
        <p:spPr bwMode="auto">
          <a:xfrm>
            <a:off x="2773363" y="123825"/>
            <a:ext cx="3316287" cy="650875"/>
          </a:xfrm>
          <a:prstGeom prst="rect">
            <a:avLst/>
          </a:pr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3600">
                <a:solidFill>
                  <a:srgbClr val="800000"/>
                </a:solidFill>
                <a:latin typeface="Comic Sans MS" pitchFamily="66" charset="0"/>
                <a:cs typeface="Arial" pitchFamily="34" charset="0"/>
              </a:rPr>
              <a:t>Norme italiane</a:t>
            </a:r>
          </a:p>
        </p:txBody>
      </p:sp>
    </p:spTree>
    <p:extLst>
      <p:ext uri="{BB962C8B-B14F-4D97-AF65-F5344CB8AC3E}">
        <p14:creationId xmlns:p14="http://schemas.microsoft.com/office/powerpoint/2010/main" val="271435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60350"/>
            <a:ext cx="7127875" cy="13652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37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1857375"/>
            <a:ext cx="6624638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37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3751263"/>
            <a:ext cx="6624638" cy="202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378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5746750"/>
            <a:ext cx="6624638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3788" name="Line 12"/>
          <p:cNvSpPr>
            <a:spLocks noChangeShapeType="1"/>
          </p:cNvSpPr>
          <p:nvPr/>
        </p:nvSpPr>
        <p:spPr bwMode="auto">
          <a:xfrm>
            <a:off x="2700338" y="3573463"/>
            <a:ext cx="50403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3789" name="Line 13"/>
          <p:cNvSpPr>
            <a:spLocks noChangeShapeType="1"/>
          </p:cNvSpPr>
          <p:nvPr/>
        </p:nvSpPr>
        <p:spPr bwMode="auto">
          <a:xfrm>
            <a:off x="1692275" y="4652963"/>
            <a:ext cx="18002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3790" name="Line 14"/>
          <p:cNvSpPr>
            <a:spLocks noChangeShapeType="1"/>
          </p:cNvSpPr>
          <p:nvPr/>
        </p:nvSpPr>
        <p:spPr bwMode="auto">
          <a:xfrm>
            <a:off x="2771775" y="4868863"/>
            <a:ext cx="38877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3791" name="Line 15"/>
          <p:cNvSpPr>
            <a:spLocks noChangeShapeType="1"/>
          </p:cNvSpPr>
          <p:nvPr/>
        </p:nvSpPr>
        <p:spPr bwMode="auto">
          <a:xfrm>
            <a:off x="2555875" y="5734050"/>
            <a:ext cx="41036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3792" name="Line 16"/>
          <p:cNvSpPr>
            <a:spLocks noChangeShapeType="1"/>
          </p:cNvSpPr>
          <p:nvPr/>
        </p:nvSpPr>
        <p:spPr bwMode="auto">
          <a:xfrm>
            <a:off x="1260475" y="6237288"/>
            <a:ext cx="61912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874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60350"/>
            <a:ext cx="7127875" cy="13652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7273925" cy="325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06" name="Line 6"/>
          <p:cNvSpPr>
            <a:spLocks noChangeShapeType="1"/>
          </p:cNvSpPr>
          <p:nvPr/>
        </p:nvSpPr>
        <p:spPr bwMode="auto">
          <a:xfrm>
            <a:off x="4787900" y="2852738"/>
            <a:ext cx="26638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4807" name="Line 7"/>
          <p:cNvSpPr>
            <a:spLocks noChangeShapeType="1"/>
          </p:cNvSpPr>
          <p:nvPr/>
        </p:nvSpPr>
        <p:spPr bwMode="auto">
          <a:xfrm>
            <a:off x="971550" y="3789363"/>
            <a:ext cx="19446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4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376488"/>
            <a:ext cx="6985000" cy="32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60350"/>
            <a:ext cx="7127875" cy="13652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831" name="Line 7"/>
          <p:cNvSpPr>
            <a:spLocks noChangeShapeType="1"/>
          </p:cNvSpPr>
          <p:nvPr/>
        </p:nvSpPr>
        <p:spPr bwMode="auto">
          <a:xfrm>
            <a:off x="4068763" y="2636838"/>
            <a:ext cx="2159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832" name="Line 8"/>
          <p:cNvSpPr>
            <a:spLocks noChangeShapeType="1"/>
          </p:cNvSpPr>
          <p:nvPr/>
        </p:nvSpPr>
        <p:spPr bwMode="auto">
          <a:xfrm>
            <a:off x="2051050" y="2924175"/>
            <a:ext cx="50403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5833" name="Line 9"/>
          <p:cNvSpPr>
            <a:spLocks noChangeShapeType="1"/>
          </p:cNvSpPr>
          <p:nvPr/>
        </p:nvSpPr>
        <p:spPr bwMode="auto">
          <a:xfrm>
            <a:off x="1187450" y="5516563"/>
            <a:ext cx="61928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50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92350"/>
            <a:ext cx="6985000" cy="279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60350"/>
            <a:ext cx="7127875" cy="13652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6854" name="Line 6"/>
          <p:cNvSpPr>
            <a:spLocks noChangeShapeType="1"/>
          </p:cNvSpPr>
          <p:nvPr/>
        </p:nvSpPr>
        <p:spPr bwMode="auto">
          <a:xfrm>
            <a:off x="5651500" y="2636838"/>
            <a:ext cx="23050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6855" name="Line 7"/>
          <p:cNvSpPr>
            <a:spLocks noChangeShapeType="1"/>
          </p:cNvSpPr>
          <p:nvPr/>
        </p:nvSpPr>
        <p:spPr bwMode="auto">
          <a:xfrm>
            <a:off x="1042988" y="2924175"/>
            <a:ext cx="36004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06856" name="Line 8"/>
          <p:cNvSpPr>
            <a:spLocks noChangeShapeType="1"/>
          </p:cNvSpPr>
          <p:nvPr/>
        </p:nvSpPr>
        <p:spPr bwMode="auto">
          <a:xfrm>
            <a:off x="2268538" y="4508500"/>
            <a:ext cx="56880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992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15888"/>
            <a:ext cx="8893175" cy="666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64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mtClean="0">
                <a:solidFill>
                  <a:srgbClr val="006600"/>
                </a:solidFill>
                <a:latin typeface="Comic Sans MS" pitchFamily="66" charset="0"/>
              </a:rPr>
              <a:t>Ringraziamenti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2420938"/>
            <a:ext cx="7067550" cy="2808287"/>
          </a:xfrm>
        </p:spPr>
        <p:txBody>
          <a:bodyPr/>
          <a:lstStyle/>
          <a:p>
            <a:r>
              <a:rPr lang="it-IT" altLang="it-IT" smtClean="0">
                <a:solidFill>
                  <a:srgbClr val="990033"/>
                </a:solidFill>
                <a:latin typeface="Comic Sans MS" pitchFamily="66" charset="0"/>
              </a:rPr>
              <a:t>Ettore Biagi (Monza)</a:t>
            </a:r>
          </a:p>
          <a:p>
            <a:r>
              <a:rPr lang="it-IT" altLang="it-IT" smtClean="0">
                <a:solidFill>
                  <a:srgbClr val="990033"/>
                </a:solidFill>
                <a:latin typeface="Comic Sans MS" pitchFamily="66" charset="0"/>
              </a:rPr>
              <a:t>Martino Introna (Bergamo)</a:t>
            </a:r>
          </a:p>
          <a:p>
            <a:r>
              <a:rPr lang="it-IT" altLang="it-IT" smtClean="0">
                <a:solidFill>
                  <a:srgbClr val="990033"/>
                </a:solidFill>
                <a:latin typeface="Comic Sans MS" pitchFamily="66" charset="0"/>
              </a:rPr>
              <a:t>Rosaria Giordano (MI-Policlinico)</a:t>
            </a:r>
          </a:p>
          <a:p>
            <a:r>
              <a:rPr lang="it-IT" altLang="it-IT" smtClean="0">
                <a:solidFill>
                  <a:srgbClr val="990033"/>
                </a:solidFill>
                <a:latin typeface="Comic Sans MS" pitchFamily="66" charset="0"/>
              </a:rPr>
              <a:t>Simona Frigerio (MI-Besta)</a:t>
            </a:r>
          </a:p>
        </p:txBody>
      </p:sp>
    </p:spTree>
    <p:extLst>
      <p:ext uri="{BB962C8B-B14F-4D97-AF65-F5344CB8AC3E}">
        <p14:creationId xmlns:p14="http://schemas.microsoft.com/office/powerpoint/2010/main" val="220240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8640762" cy="648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1973" name="Rectangle 5"/>
          <p:cNvSpPr>
            <a:spLocks noChangeArrowheads="1"/>
          </p:cNvSpPr>
          <p:nvPr/>
        </p:nvSpPr>
        <p:spPr bwMode="auto">
          <a:xfrm>
            <a:off x="-436563" y="2468563"/>
            <a:ext cx="9144001" cy="0"/>
          </a:xfrm>
          <a:prstGeom prst="rect">
            <a:avLst/>
          </a:prstGeom>
          <a:solidFill>
            <a:srgbClr val="E8F5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/>
            <a:endParaRPr lang="it-IT" altLang="it-IT"/>
          </a:p>
        </p:txBody>
      </p:sp>
      <p:graphicFrame>
        <p:nvGraphicFramePr>
          <p:cNvPr id="211995" name="Group 27"/>
          <p:cNvGraphicFramePr>
            <a:graphicFrameLocks noGrp="1"/>
          </p:cNvGraphicFramePr>
          <p:nvPr/>
        </p:nvGraphicFramePr>
        <p:xfrm>
          <a:off x="676275" y="2349500"/>
          <a:ext cx="7496175" cy="1386840"/>
        </p:xfrm>
        <a:graphic>
          <a:graphicData uri="http://schemas.openxmlformats.org/drawingml/2006/table">
            <a:tbl>
              <a:tblPr/>
              <a:tblGrid>
                <a:gridCol w="1152525"/>
                <a:gridCol w="6343650"/>
              </a:tblGrid>
              <a:tr h="13668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</a:rPr>
                        <a:t>  </a:t>
                      </a:r>
                      <a:r>
                        <a:rPr kumimoji="0" lang="it-IT" altLang="it-IT" sz="7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Arial"/>
                          <a:ea typeface="inherit"/>
                          <a:cs typeface="inherit"/>
                        </a:rPr>
                        <a:t> </a:t>
                      </a:r>
                      <a:r>
                        <a:rPr kumimoji="0" lang="it-IT" altLang="it-IT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Arial"/>
                          <a:ea typeface="inherit"/>
                          <a:cs typeface="inherit"/>
                        </a:rPr>
                        <a:t>                        </a:t>
                      </a:r>
                      <a:endParaRPr kumimoji="0" lang="it-IT" alt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A6979"/>
                        </a:solidFill>
                        <a:effectLst/>
                        <a:latin typeface="Verdana" pitchFamily="34" charset="0"/>
                        <a:ea typeface="inherit"/>
                        <a:cs typeface="inherit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1B8DD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</a:rPr>
                        <a:t>3rd prize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</a:rPr>
                        <a:t>Daniela Cipolloni: 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Arial"/>
                          <a:ea typeface="inherit"/>
                          <a:cs typeface="inherit"/>
                        </a:rPr>
                        <a:t>“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C8F3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  <a:hlinkClick r:id="rId3"/>
                        </a:rPr>
                        <a:t>All those lies spread by private umbilical-cord blood banks  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C8F3"/>
                          </a:solidFill>
                          <a:effectLst/>
                          <a:latin typeface="Arial"/>
                          <a:ea typeface="inherit"/>
                          <a:cs typeface="inherit"/>
                        </a:rPr>
                        <a:t>   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</a:rPr>
                        <a:t>(2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  <a:hlinkClick r:id="rId3"/>
                        </a:rPr>
                        <a:t>6 KB)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Arial"/>
                          <a:ea typeface="inherit"/>
                          <a:cs typeface="inherit"/>
                        </a:rPr>
                        <a:t> 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C8F3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</a:rPr>
                        <a:t>  </a:t>
                      </a:r>
                      <a:r>
                        <a:rPr kumimoji="0" lang="it-IT" altLang="it-IT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C8F3"/>
                          </a:solidFill>
                          <a:effectLst/>
                          <a:latin typeface="Arial"/>
                          <a:ea typeface="inherit"/>
                          <a:cs typeface="inherit"/>
                        </a:rPr>
                        <a:t> 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C8F3"/>
                          </a:solidFill>
                          <a:effectLst/>
                          <a:latin typeface="Arial"/>
                          <a:ea typeface="inherit"/>
                          <a:cs typeface="inherit"/>
                        </a:rPr>
                        <a:t>  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Arial"/>
                          <a:ea typeface="inherit"/>
                          <a:cs typeface="inherit"/>
                        </a:rPr>
                        <a:t>”</a:t>
                      </a:r>
                      <a:r>
                        <a:rPr kumimoji="0" lang="it-IT" altLang="it-IT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</a:rPr>
                        <a:t> (Oggi Scienza magazine, Italy)</a:t>
                      </a:r>
                      <a:endParaRPr kumimoji="0" lang="it-IT" alt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A6979"/>
                        </a:solidFill>
                        <a:effectLst/>
                        <a:latin typeface="Verdana" pitchFamily="34" charset="0"/>
                        <a:ea typeface="inherit"/>
                        <a:cs typeface="inherit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6979"/>
                          </a:solidFill>
                          <a:effectLst/>
                          <a:latin typeface="Verdana" pitchFamily="34" charset="0"/>
                          <a:ea typeface="inherit"/>
                          <a:cs typeface="inherit"/>
                        </a:rPr>
                        <a:t>This article contributes to the debate on umbilical-cord blood banks and the use of stem cells, which is especially valuable as this area is subject to different approaches and divergent views across the EU.</a:t>
                      </a:r>
                      <a:endParaRPr kumimoji="0" lang="it-IT" altLang="it-IT" sz="900" b="1" i="0" u="none" strike="noStrike" cap="none" normalizeH="0" baseline="0" smtClean="0">
                        <a:ln>
                          <a:noFill/>
                        </a:ln>
                        <a:solidFill>
                          <a:srgbClr val="03C8F3"/>
                        </a:solidFill>
                        <a:effectLst/>
                        <a:latin typeface="Verdana" pitchFamily="34" charset="0"/>
                        <a:ea typeface="inherit"/>
                        <a:cs typeface="inherit"/>
                      </a:endParaRPr>
                    </a:p>
                  </a:txBody>
                  <a:tcPr anchor="ctr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5FF"/>
                    </a:solidFill>
                  </a:tcPr>
                </a:tc>
              </a:tr>
            </a:tbl>
          </a:graphicData>
        </a:graphic>
      </p:graphicFrame>
      <p:sp>
        <p:nvSpPr>
          <p:cNvPr id="211992" name="Rectangle 24"/>
          <p:cNvSpPr>
            <a:spLocks noChangeArrowheads="1"/>
          </p:cNvSpPr>
          <p:nvPr/>
        </p:nvSpPr>
        <p:spPr bwMode="auto">
          <a:xfrm>
            <a:off x="-436563" y="3854450"/>
            <a:ext cx="1841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it-IT" altLang="it-IT" sz="1100"/>
              <a:t/>
            </a:r>
            <a:br>
              <a:rPr lang="it-IT" altLang="it-IT" sz="1100"/>
            </a:br>
            <a:endParaRPr lang="it-IT" altLang="it-IT"/>
          </a:p>
        </p:txBody>
      </p:sp>
      <p:pic>
        <p:nvPicPr>
          <p:cNvPr id="211975" name="Picture 7" descr="finalist_ital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420938"/>
            <a:ext cx="100965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6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 sz="8800" smtClean="0">
                <a:solidFill>
                  <a:srgbClr val="990033"/>
                </a:solidFill>
                <a:latin typeface="Comic Sans MS" pitchFamily="66" charset="0"/>
              </a:rPr>
              <a:t>MONZA</a:t>
            </a:r>
          </a:p>
        </p:txBody>
      </p:sp>
    </p:spTree>
    <p:extLst>
      <p:ext uri="{BB962C8B-B14F-4D97-AF65-F5344CB8AC3E}">
        <p14:creationId xmlns:p14="http://schemas.microsoft.com/office/powerpoint/2010/main" val="405935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ChangeArrowheads="1"/>
          </p:cNvSpPr>
          <p:nvPr/>
        </p:nvSpPr>
        <p:spPr bwMode="auto">
          <a:xfrm>
            <a:off x="179388" y="2420938"/>
            <a:ext cx="86772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it-IT" altLang="it-IT" sz="1400">
              <a:solidFill>
                <a:srgbClr val="000099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73025" y="2081213"/>
            <a:ext cx="8963025" cy="1563687"/>
          </a:xfrm>
          <a:prstGeom prst="rect">
            <a:avLst/>
          </a:pr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altLang="it-IT" sz="3200">
                <a:solidFill>
                  <a:srgbClr val="000099"/>
                </a:solidFill>
              </a:rPr>
              <a:t>Le stromali mesenchimali come farmaci “from bench to bed-site”: quando un’azienda ospedaliera si dota di una “Cell Factory”</a:t>
            </a:r>
          </a:p>
        </p:txBody>
      </p:sp>
      <p:pic>
        <p:nvPicPr>
          <p:cNvPr id="180228" name="Picture 4" descr="logohsg"/>
          <p:cNvPicPr>
            <a:picLocks noChangeAspect="1" noChangeArrowheads="1"/>
          </p:cNvPicPr>
          <p:nvPr/>
        </p:nvPicPr>
        <p:blipFill>
          <a:blip r:embed="rId4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52450"/>
            <a:ext cx="2557462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9" name="Picture 5" descr="unibico_idx"/>
          <p:cNvPicPr>
            <a:picLocks noChangeAspect="1" noChangeArrowheads="1"/>
          </p:cNvPicPr>
          <p:nvPr/>
        </p:nvPicPr>
        <p:blipFill>
          <a:blip r:embed="rId5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52"/>
          <a:stretch>
            <a:fillRect/>
          </a:stretch>
        </p:blipFill>
        <p:spPr bwMode="auto">
          <a:xfrm>
            <a:off x="7627938" y="404813"/>
            <a:ext cx="960437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0" name="Picture 6"/>
          <p:cNvPicPr>
            <a:picLocks noChangeAspect="1" noChangeArrowheads="1"/>
          </p:cNvPicPr>
          <p:nvPr/>
        </p:nvPicPr>
        <p:blipFill>
          <a:blip r:embed="rId6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81013"/>
            <a:ext cx="2566988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31" name="Picture 7"/>
          <p:cNvPicPr>
            <a:picLocks noChangeAspect="1" noChangeArrowheads="1"/>
          </p:cNvPicPr>
          <p:nvPr/>
        </p:nvPicPr>
        <p:blipFill>
          <a:blip r:embed="rId7">
            <a:lum bright="-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7988"/>
            <a:ext cx="1038225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0232" name="Text Box 8"/>
          <p:cNvSpPr txBox="1">
            <a:spLocks noChangeArrowheads="1"/>
          </p:cNvSpPr>
          <p:nvPr/>
        </p:nvSpPr>
        <p:spPr bwMode="auto">
          <a:xfrm>
            <a:off x="790575" y="4354513"/>
            <a:ext cx="7424738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altLang="it-IT" sz="2000"/>
              <a:t>Dr. Ettore Biagi, MD, PhD,</a:t>
            </a:r>
          </a:p>
          <a:p>
            <a:pPr algn="ctr" eaLnBrk="1" hangingPunct="1"/>
            <a:r>
              <a:rPr lang="en-GB" altLang="it-IT" sz="2000"/>
              <a:t>Pediatra Ricercatore Universitario,</a:t>
            </a:r>
          </a:p>
          <a:p>
            <a:pPr algn="ctr" eaLnBrk="1" hangingPunct="1"/>
            <a:r>
              <a:rPr lang="en-GB" altLang="it-IT" sz="2000"/>
              <a:t>Direttore Tecnico (Qualified Person)</a:t>
            </a:r>
          </a:p>
          <a:p>
            <a:pPr algn="ctr" eaLnBrk="1" hangingPunct="1"/>
            <a:r>
              <a:rPr lang="en-GB" altLang="it-IT" sz="2000"/>
              <a:t>Officina di Terapia Cellulare e Genica</a:t>
            </a:r>
          </a:p>
          <a:p>
            <a:pPr algn="ctr" eaLnBrk="1" hangingPunct="1"/>
            <a:r>
              <a:rPr lang="en-GB" altLang="it-IT" sz="2000"/>
              <a:t>“Stefano Verri”,</a:t>
            </a:r>
          </a:p>
          <a:p>
            <a:pPr algn="ctr" eaLnBrk="1" hangingPunct="1"/>
            <a:r>
              <a:rPr lang="en-GB" altLang="it-IT" sz="2000"/>
              <a:t>Azienda Ospedaliera San Gerardo di Monza</a:t>
            </a:r>
          </a:p>
          <a:p>
            <a:pPr algn="ctr" eaLnBrk="1" hangingPunct="1"/>
            <a:endParaRPr lang="en-GB" altLang="it-IT" sz="2000"/>
          </a:p>
          <a:p>
            <a:pPr algn="ctr" eaLnBrk="1" hangingPunct="1"/>
            <a:r>
              <a:rPr lang="en-GB" altLang="it-IT" sz="2000">
                <a:solidFill>
                  <a:schemeClr val="accent2"/>
                </a:solidFill>
              </a:rPr>
              <a:t> </a:t>
            </a:r>
          </a:p>
        </p:txBody>
      </p:sp>
      <p:graphicFrame>
        <p:nvGraphicFramePr>
          <p:cNvPr id="180233" name="Object 9"/>
          <p:cNvGraphicFramePr>
            <a:graphicFrameLocks noChangeAspect="1"/>
          </p:cNvGraphicFramePr>
          <p:nvPr/>
        </p:nvGraphicFramePr>
        <p:xfrm>
          <a:off x="179388" y="5300663"/>
          <a:ext cx="1306512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Fotografia di Photo Editor" r:id="rId8" imgW="961905" imgH="1438095" progId="MSPhotoEd.3">
                  <p:embed/>
                </p:oleObj>
              </mc:Choice>
              <mc:Fallback>
                <p:oleObj name="Fotografia di Photo Editor" r:id="rId8" imgW="961905" imgH="14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4000" contrast="2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5300663"/>
                        <a:ext cx="1306512" cy="1403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0234" name="Picture 10"/>
          <p:cNvPicPr>
            <a:picLocks noChangeAspect="1" noChangeArrowheads="1"/>
          </p:cNvPicPr>
          <p:nvPr/>
        </p:nvPicPr>
        <p:blipFill>
          <a:blip r:embed="rId10">
            <a:lum bright="-14000"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0" y="5819775"/>
            <a:ext cx="20129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75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ChangeArrowheads="1"/>
          </p:cNvSpPr>
          <p:nvPr/>
        </p:nvSpPr>
        <p:spPr bwMode="auto">
          <a:xfrm>
            <a:off x="0" y="30670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23850" y="188913"/>
            <a:ext cx="8464550" cy="1701800"/>
          </a:xfrm>
          <a:prstGeom prst="rect">
            <a:avLst/>
          </a:pr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it-IT" sz="28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Le cellule MSC come</a:t>
            </a:r>
          </a:p>
          <a:p>
            <a:pPr algn="ctr">
              <a:lnSpc>
                <a:spcPct val="125000"/>
              </a:lnSpc>
              <a:defRPr/>
            </a:pPr>
            <a:r>
              <a:rPr lang="it-IT" sz="28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FARMACI IMMUNOSOPPRESSORI: </a:t>
            </a:r>
          </a:p>
          <a:p>
            <a:pPr algn="ctr">
              <a:lnSpc>
                <a:spcPct val="125000"/>
              </a:lnSpc>
              <a:defRPr/>
            </a:pPr>
            <a:r>
              <a:rPr lang="it-IT" sz="280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l’esempio della Graft vs Host Disease (GvHD)</a:t>
            </a:r>
          </a:p>
        </p:txBody>
      </p:sp>
      <p:grpSp>
        <p:nvGrpSpPr>
          <p:cNvPr id="182276" name="Group 4"/>
          <p:cNvGrpSpPr>
            <a:grpSpLocks/>
          </p:cNvGrpSpPr>
          <p:nvPr/>
        </p:nvGrpSpPr>
        <p:grpSpPr bwMode="auto">
          <a:xfrm>
            <a:off x="973138" y="1978025"/>
            <a:ext cx="7127875" cy="4475163"/>
            <a:chOff x="613" y="1246"/>
            <a:chExt cx="4490" cy="2819"/>
          </a:xfrm>
        </p:grpSpPr>
        <p:graphicFrame>
          <p:nvGraphicFramePr>
            <p:cNvPr id="182277" name="Object 35"/>
            <p:cNvGraphicFramePr>
              <a:graphicFrameLocks noChangeAspect="1"/>
            </p:cNvGraphicFramePr>
            <p:nvPr/>
          </p:nvGraphicFramePr>
          <p:xfrm>
            <a:off x="1429" y="1246"/>
            <a:ext cx="3006" cy="28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Immagine bitmap" r:id="rId3" imgW="5971429" imgH="5601482" progId="Paint.Picture">
                    <p:embed/>
                  </p:oleObj>
                </mc:Choice>
                <mc:Fallback>
                  <p:oleObj name="Immagine bitmap" r:id="rId3" imgW="5971429" imgH="5601482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9" y="1246"/>
                          <a:ext cx="3006" cy="28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2278" name="Text Box 22"/>
            <p:cNvSpPr txBox="1">
              <a:spLocks noChangeArrowheads="1"/>
            </p:cNvSpPr>
            <p:nvPr/>
          </p:nvSpPr>
          <p:spPr bwMode="auto">
            <a:xfrm>
              <a:off x="703" y="1434"/>
              <a:ext cx="98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NK cells</a:t>
              </a:r>
            </a:p>
          </p:txBody>
        </p:sp>
        <p:sp>
          <p:nvSpPr>
            <p:cNvPr id="182279" name="Text Box 26"/>
            <p:cNvSpPr txBox="1">
              <a:spLocks noChangeArrowheads="1"/>
            </p:cNvSpPr>
            <p:nvPr/>
          </p:nvSpPr>
          <p:spPr bwMode="auto">
            <a:xfrm>
              <a:off x="613" y="2523"/>
              <a:ext cx="7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200" b="1"/>
                <a:t>Macrophages</a:t>
              </a:r>
            </a:p>
          </p:txBody>
        </p:sp>
        <p:sp>
          <p:nvSpPr>
            <p:cNvPr id="182280" name="Text Box 27"/>
            <p:cNvSpPr txBox="1">
              <a:spLocks noChangeArrowheads="1"/>
            </p:cNvSpPr>
            <p:nvPr/>
          </p:nvSpPr>
          <p:spPr bwMode="auto">
            <a:xfrm>
              <a:off x="1094" y="3777"/>
              <a:ext cx="65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Dendritic Cells</a:t>
              </a:r>
            </a:p>
          </p:txBody>
        </p:sp>
        <p:sp>
          <p:nvSpPr>
            <p:cNvPr id="182281" name="Text Box 28"/>
            <p:cNvSpPr txBox="1">
              <a:spLocks noChangeArrowheads="1"/>
            </p:cNvSpPr>
            <p:nvPr/>
          </p:nvSpPr>
          <p:spPr bwMode="auto">
            <a:xfrm>
              <a:off x="4242" y="2750"/>
              <a:ext cx="6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Regulatory T cells</a:t>
              </a:r>
            </a:p>
          </p:txBody>
        </p:sp>
        <p:sp>
          <p:nvSpPr>
            <p:cNvPr id="182282" name="Text Box 29"/>
            <p:cNvSpPr txBox="1">
              <a:spLocks noChangeArrowheads="1"/>
            </p:cNvSpPr>
            <p:nvPr/>
          </p:nvSpPr>
          <p:spPr bwMode="auto">
            <a:xfrm>
              <a:off x="4196" y="2051"/>
              <a:ext cx="72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Cytotoxic T cells</a:t>
              </a:r>
            </a:p>
          </p:txBody>
        </p:sp>
        <p:sp>
          <p:nvSpPr>
            <p:cNvPr id="182283" name="Text Box 30"/>
            <p:cNvSpPr txBox="1">
              <a:spLocks noChangeArrowheads="1"/>
            </p:cNvSpPr>
            <p:nvPr/>
          </p:nvSpPr>
          <p:spPr bwMode="auto">
            <a:xfrm>
              <a:off x="4229" y="3820"/>
              <a:ext cx="8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200" b="1"/>
                <a:t>B lymphocytes</a:t>
              </a:r>
            </a:p>
          </p:txBody>
        </p:sp>
        <p:sp>
          <p:nvSpPr>
            <p:cNvPr id="182284" name="Text Box 31"/>
            <p:cNvSpPr txBox="1">
              <a:spLocks noChangeArrowheads="1"/>
            </p:cNvSpPr>
            <p:nvPr/>
          </p:nvSpPr>
          <p:spPr bwMode="auto">
            <a:xfrm>
              <a:off x="4170" y="1291"/>
              <a:ext cx="6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Effector T cells</a:t>
              </a:r>
            </a:p>
          </p:txBody>
        </p:sp>
        <p:sp>
          <p:nvSpPr>
            <p:cNvPr id="182285" name="Text Box 33"/>
            <p:cNvSpPr txBox="1">
              <a:spLocks noChangeArrowheads="1"/>
            </p:cNvSpPr>
            <p:nvPr/>
          </p:nvSpPr>
          <p:spPr bwMode="auto">
            <a:xfrm>
              <a:off x="2575" y="2582"/>
              <a:ext cx="699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Mesenchymal Stem Cells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(MSC)</a:t>
              </a:r>
            </a:p>
          </p:txBody>
        </p:sp>
        <p:sp>
          <p:nvSpPr>
            <p:cNvPr id="182286" name="Line 36"/>
            <p:cNvSpPr>
              <a:spLocks noChangeShapeType="1"/>
            </p:cNvSpPr>
            <p:nvPr/>
          </p:nvSpPr>
          <p:spPr bwMode="auto">
            <a:xfrm>
              <a:off x="2405" y="3765"/>
              <a:ext cx="364" cy="1"/>
            </a:xfrm>
            <a:prstGeom prst="line">
              <a:avLst/>
            </a:prstGeom>
            <a:noFill/>
            <a:ln w="38100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2287" name="Line 37"/>
            <p:cNvSpPr>
              <a:spLocks noChangeShapeType="1"/>
            </p:cNvSpPr>
            <p:nvPr/>
          </p:nvSpPr>
          <p:spPr bwMode="auto">
            <a:xfrm>
              <a:off x="2400" y="3953"/>
              <a:ext cx="362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2288" name="Text Box 38"/>
            <p:cNvSpPr txBox="1">
              <a:spLocks noChangeArrowheads="1"/>
            </p:cNvSpPr>
            <p:nvPr/>
          </p:nvSpPr>
          <p:spPr bwMode="auto">
            <a:xfrm>
              <a:off x="2863" y="3657"/>
              <a:ext cx="65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Activation</a:t>
              </a:r>
            </a:p>
          </p:txBody>
        </p:sp>
        <p:sp>
          <p:nvSpPr>
            <p:cNvPr id="182289" name="Text Box 39"/>
            <p:cNvSpPr txBox="1">
              <a:spLocks noChangeArrowheads="1"/>
            </p:cNvSpPr>
            <p:nvPr/>
          </p:nvSpPr>
          <p:spPr bwMode="auto">
            <a:xfrm>
              <a:off x="2863" y="3839"/>
              <a:ext cx="65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1200" b="1"/>
                <a:t>Inhibition</a:t>
              </a:r>
            </a:p>
          </p:txBody>
        </p:sp>
      </p:grpSp>
      <p:graphicFrame>
        <p:nvGraphicFramePr>
          <p:cNvPr id="182290" name="Object 9"/>
          <p:cNvGraphicFramePr>
            <a:graphicFrameLocks noChangeAspect="1"/>
          </p:cNvGraphicFramePr>
          <p:nvPr/>
        </p:nvGraphicFramePr>
        <p:xfrm>
          <a:off x="8380413" y="6272213"/>
          <a:ext cx="763587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Fotografia di Photo Editor" r:id="rId5" imgW="1057423" imgH="724001" progId="MSPhotoEd.3">
                  <p:embed/>
                </p:oleObj>
              </mc:Choice>
              <mc:Fallback>
                <p:oleObj name="Fotografia di Photo Editor" r:id="rId5" imgW="1057423" imgH="72400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0413" y="6272213"/>
                        <a:ext cx="763587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0067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6988"/>
            <a:ext cx="8229600" cy="649288"/>
          </a:xfrm>
        </p:spPr>
        <p:txBody>
          <a:bodyPr/>
          <a:lstStyle/>
          <a:p>
            <a:pPr eaLnBrk="1" hangingPunct="1"/>
            <a:r>
              <a:rPr lang="it-IT" altLang="it-IT" sz="3600" smtClean="0">
                <a:solidFill>
                  <a:srgbClr val="A50021"/>
                </a:solidFill>
              </a:rPr>
              <a:t>MSC - GvHD: phase I-II study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882650"/>
            <a:ext cx="8640763" cy="5975350"/>
          </a:xfrm>
        </p:spPr>
        <p:txBody>
          <a:bodyPr/>
          <a:lstStyle/>
          <a:p>
            <a:pPr marL="609600" indent="-609600" algn="just" eaLnBrk="1" hangingPunct="1">
              <a:lnSpc>
                <a:spcPct val="80000"/>
              </a:lnSpc>
            </a:pPr>
            <a:r>
              <a:rPr lang="en-GB" altLang="it-IT" sz="1800" b="1" smtClean="0"/>
              <a:t>Bicentric, prospective, non randomized, phase I  study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Ospedale San Gerardo Monza and Ospedali Riuniti Bergamo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</a:t>
            </a:r>
            <a:endParaRPr lang="en-GB" altLang="it-IT" sz="1800" b="1" smtClean="0"/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GB" altLang="it-IT" sz="1800" b="1" smtClean="0"/>
              <a:t>Inclusion criteria: 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Acute or chronic </a:t>
            </a:r>
            <a:r>
              <a:rPr lang="en-GB" altLang="it-IT" sz="2000" b="1" smtClean="0"/>
              <a:t>steroid resistant or dependant</a:t>
            </a:r>
            <a:r>
              <a:rPr lang="en-GB" altLang="it-IT" sz="2000" smtClean="0"/>
              <a:t>  </a:t>
            </a:r>
            <a:r>
              <a:rPr lang="en-GB" altLang="it-IT" sz="2000" b="1" smtClean="0"/>
              <a:t>grade II - IV GvHD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endParaRPr lang="en-GB" altLang="it-IT" sz="2000" b="1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it-IT" sz="1800" b="1" smtClean="0"/>
              <a:t>Primary objectives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Feasibility and toxicity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GB" altLang="it-IT" sz="1800" smtClean="0"/>
          </a:p>
          <a:p>
            <a:pPr marL="609600" indent="-609600" eaLnBrk="1" hangingPunct="1">
              <a:lnSpc>
                <a:spcPct val="80000"/>
              </a:lnSpc>
            </a:pPr>
            <a:r>
              <a:rPr lang="en-GB" altLang="it-IT" sz="1800" b="1" smtClean="0"/>
              <a:t>Secondary objectives: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Efficacy of MSC infusion in steroid resistant GVHD grade II-IV.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Rate of GVHD recurrence in MSCs infused patients.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Relapse rate of hematological malignancies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OS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GB" altLang="it-IT" sz="1800" smtClean="0"/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GB" altLang="it-IT" sz="1800" b="1" smtClean="0"/>
              <a:t>MSCs infusion: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r>
              <a:rPr lang="en-GB" altLang="it-IT" sz="1800" smtClean="0"/>
              <a:t>	At least </a:t>
            </a:r>
            <a:r>
              <a:rPr lang="en-GB" altLang="it-IT" sz="1800" b="1" smtClean="0"/>
              <a:t>3</a:t>
            </a:r>
            <a:r>
              <a:rPr lang="en-GB" altLang="it-IT" sz="1800" smtClean="0"/>
              <a:t> iv infusions of PL expanded MSCs aiming at </a:t>
            </a:r>
            <a:r>
              <a:rPr lang="en-GB" altLang="it-IT" sz="1800" b="1" smtClean="0"/>
              <a:t>1 ± 0.5 x 10</a:t>
            </a:r>
            <a:r>
              <a:rPr lang="en-GB" altLang="it-IT" sz="1800" b="1" baseline="30000" smtClean="0"/>
              <a:t>6</a:t>
            </a:r>
            <a:r>
              <a:rPr lang="en-GB" altLang="it-IT" sz="1800" b="1" smtClean="0"/>
              <a:t>/kg dose</a:t>
            </a:r>
            <a:r>
              <a:rPr lang="en-GB" altLang="it-IT" sz="1800" smtClean="0"/>
              <a:t> with </a:t>
            </a:r>
            <a:r>
              <a:rPr lang="en-GB" altLang="it-IT" sz="1800" b="1" smtClean="0"/>
              <a:t> 5-7 interval days</a:t>
            </a:r>
            <a:r>
              <a:rPr lang="en-GB" altLang="it-IT" sz="1800" smtClean="0"/>
              <a:t>, from third party donors. 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None/>
            </a:pPr>
            <a:endParaRPr lang="en-GB" altLang="it-IT" sz="1800" smtClean="0"/>
          </a:p>
          <a:p>
            <a:pPr marL="609600" indent="-609600" algn="just" eaLnBrk="1" hangingPunct="1">
              <a:lnSpc>
                <a:spcPct val="80000"/>
              </a:lnSpc>
            </a:pPr>
            <a:r>
              <a:rPr lang="en-GB" altLang="it-IT" sz="1800" b="1" smtClean="0"/>
              <a:t>Enrolled patients: 40</a:t>
            </a:r>
            <a:r>
              <a:rPr lang="en-GB" altLang="it-IT" sz="1800" smtClean="0"/>
              <a:t> pts enrolled from Sep 2009</a:t>
            </a:r>
          </a:p>
          <a:p>
            <a:pPr marL="609600" indent="-609600" algn="just" eaLnBrk="1" hangingPunct="1"/>
            <a:endParaRPr lang="en-GB" altLang="it-IT" sz="1800" smtClean="0"/>
          </a:p>
          <a:p>
            <a:pPr marL="609600" indent="-609600" algn="just" eaLnBrk="1" hangingPunct="1">
              <a:buFontTx/>
              <a:buNone/>
            </a:pPr>
            <a:endParaRPr lang="en-GB" altLang="it-IT" sz="3600" b="1" smtClean="0"/>
          </a:p>
        </p:txBody>
      </p:sp>
      <p:graphicFrame>
        <p:nvGraphicFramePr>
          <p:cNvPr id="183300" name="Object 9"/>
          <p:cNvGraphicFramePr>
            <a:graphicFrameLocks noChangeAspect="1"/>
          </p:cNvGraphicFramePr>
          <p:nvPr/>
        </p:nvGraphicFramePr>
        <p:xfrm>
          <a:off x="8380413" y="6272213"/>
          <a:ext cx="763587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Fotografia di Photo Editor" r:id="rId3" imgW="1057423" imgH="724001" progId="MSPhotoEd.3">
                  <p:embed/>
                </p:oleObj>
              </mc:Choice>
              <mc:Fallback>
                <p:oleObj name="Fotografia di Photo Editor" r:id="rId3" imgW="1057423" imgH="72400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0413" y="6272213"/>
                        <a:ext cx="763587" cy="52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1" name="Line 4"/>
          <p:cNvSpPr>
            <a:spLocks noChangeShapeType="1"/>
          </p:cNvSpPr>
          <p:nvPr/>
        </p:nvSpPr>
        <p:spPr bwMode="auto">
          <a:xfrm>
            <a:off x="104775" y="620713"/>
            <a:ext cx="8931275" cy="0"/>
          </a:xfrm>
          <a:prstGeom prst="line">
            <a:avLst/>
          </a:prstGeom>
          <a:noFill/>
          <a:ln w="28575">
            <a:solidFill>
              <a:srgbClr val="676F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3929773"/>
      </p:ext>
    </p:extLst>
  </p:cSld>
  <p:clrMapOvr>
    <a:masterClrMapping/>
  </p:clrMapOvr>
  <p:transition advTm="5072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7950" y="-26988"/>
            <a:ext cx="8229600" cy="6334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it-IT" sz="3600" smtClean="0">
                <a:solidFill>
                  <a:srgbClr val="A50021"/>
                </a:solidFill>
              </a:rPr>
              <a:t>Results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765175"/>
            <a:ext cx="8785225" cy="5229225"/>
          </a:xfrm>
        </p:spPr>
        <p:txBody>
          <a:bodyPr/>
          <a:lstStyle/>
          <a:p>
            <a:pPr algn="just" eaLnBrk="1" hangingPunct="1"/>
            <a:r>
              <a:rPr lang="en-US" altLang="it-IT" sz="1900" smtClean="0"/>
              <a:t>Overall response</a:t>
            </a:r>
            <a:r>
              <a:rPr lang="en-US" altLang="it-IT" sz="1900" b="1" smtClean="0"/>
              <a:t> 70% </a:t>
            </a:r>
            <a:r>
              <a:rPr lang="en-US" altLang="it-IT" sz="1900" smtClean="0"/>
              <a:t>(Complete</a:t>
            </a:r>
            <a:r>
              <a:rPr lang="en-US" altLang="it-IT" sz="1900" b="1" smtClean="0"/>
              <a:t> 30</a:t>
            </a:r>
            <a:r>
              <a:rPr lang="en-US" altLang="it-IT" sz="1900" smtClean="0"/>
              <a:t>%).</a:t>
            </a:r>
            <a:r>
              <a:rPr lang="en-US" altLang="it-IT" sz="1900" b="1" smtClean="0"/>
              <a:t> </a:t>
            </a:r>
          </a:p>
          <a:p>
            <a:pPr algn="just" eaLnBrk="1" hangingPunct="1"/>
            <a:endParaRPr lang="en-US" altLang="it-IT" sz="1900" smtClean="0"/>
          </a:p>
          <a:p>
            <a:pPr algn="just" eaLnBrk="1" hangingPunct="1"/>
            <a:r>
              <a:rPr lang="en-US" altLang="it-IT" sz="1900" smtClean="0"/>
              <a:t>MSCs allow for </a:t>
            </a:r>
            <a:r>
              <a:rPr lang="en-US" altLang="it-IT" sz="1900" b="1" smtClean="0"/>
              <a:t>IS tapering</a:t>
            </a:r>
            <a:r>
              <a:rPr lang="en-US" altLang="it-IT" sz="1900" smtClean="0"/>
              <a:t> and, in responder patients, they guarantee a </a:t>
            </a:r>
            <a:r>
              <a:rPr lang="en-US" altLang="it-IT" sz="1900" b="1" smtClean="0"/>
              <a:t>free window from GvHD</a:t>
            </a:r>
            <a:r>
              <a:rPr lang="en-US" altLang="it-IT" sz="1900" smtClean="0"/>
              <a:t> especially when used </a:t>
            </a:r>
            <a:r>
              <a:rPr lang="en-US" altLang="it-IT" sz="1900" b="1" smtClean="0"/>
              <a:t>early</a:t>
            </a:r>
            <a:r>
              <a:rPr lang="en-US" altLang="it-IT" sz="1900" smtClean="0"/>
              <a:t> after HSCT. </a:t>
            </a:r>
          </a:p>
          <a:p>
            <a:pPr algn="just" eaLnBrk="1" hangingPunct="1"/>
            <a:endParaRPr lang="en-US" altLang="it-IT" sz="1900" b="1" smtClean="0"/>
          </a:p>
          <a:p>
            <a:pPr algn="just" eaLnBrk="1" hangingPunct="1"/>
            <a:r>
              <a:rPr lang="en-US" altLang="it-IT" sz="1900" b="1" smtClean="0"/>
              <a:t>Acute GvHD</a:t>
            </a:r>
            <a:r>
              <a:rPr lang="en-US" altLang="it-IT" sz="1900" smtClean="0"/>
              <a:t> </a:t>
            </a:r>
            <a:r>
              <a:rPr lang="en-US" altLang="it-IT" sz="1900" b="1" smtClean="0"/>
              <a:t>(SKIN and GUT)</a:t>
            </a:r>
            <a:r>
              <a:rPr lang="en-US" altLang="it-IT" sz="1900" smtClean="0"/>
              <a:t> seems to respond better than chronic GvHD.</a:t>
            </a:r>
          </a:p>
          <a:p>
            <a:pPr algn="just" eaLnBrk="1" hangingPunct="1"/>
            <a:endParaRPr lang="en-US" altLang="it-IT" sz="1900" smtClean="0"/>
          </a:p>
          <a:p>
            <a:pPr algn="just" eaLnBrk="1" hangingPunct="1"/>
            <a:r>
              <a:rPr lang="en-US" altLang="it-IT" sz="1900" smtClean="0"/>
              <a:t>A </a:t>
            </a:r>
            <a:r>
              <a:rPr lang="en-US" altLang="it-IT" sz="1900" b="1" smtClean="0"/>
              <a:t>prompt use (second line) and repeated infusions</a:t>
            </a:r>
            <a:r>
              <a:rPr lang="en-US" altLang="it-IT" sz="1900" smtClean="0"/>
              <a:t> </a:t>
            </a:r>
            <a:r>
              <a:rPr lang="en-US" altLang="it-IT" sz="1900" b="1" smtClean="0"/>
              <a:t>(at least 3 in 3 weeks)</a:t>
            </a:r>
            <a:r>
              <a:rPr lang="en-US" altLang="it-IT" sz="1900" smtClean="0"/>
              <a:t> seem to guarantee good results, likely enough the dosage of 1 million cells/kg for each infusion. </a:t>
            </a:r>
            <a:r>
              <a:rPr lang="en-US" altLang="it-IT" sz="1900" b="1" smtClean="0"/>
              <a:t>Likely not necessary to go above 1 million/kg.</a:t>
            </a:r>
          </a:p>
          <a:p>
            <a:pPr algn="just" eaLnBrk="1" hangingPunct="1"/>
            <a:endParaRPr lang="en-US" altLang="it-IT" sz="1900" b="1" smtClean="0"/>
          </a:p>
          <a:p>
            <a:pPr algn="just" eaLnBrk="1" hangingPunct="1"/>
            <a:r>
              <a:rPr lang="en-US" altLang="it-IT" sz="1900" b="1" smtClean="0"/>
              <a:t>No side effects.</a:t>
            </a:r>
          </a:p>
          <a:p>
            <a:pPr algn="just" eaLnBrk="1" hangingPunct="1"/>
            <a:endParaRPr lang="en-US" altLang="it-IT" sz="1900" smtClean="0"/>
          </a:p>
          <a:p>
            <a:pPr algn="just" eaLnBrk="1" hangingPunct="1"/>
            <a:r>
              <a:rPr lang="en-US" altLang="it-IT" sz="1900" b="1" smtClean="0"/>
              <a:t>Easy to administer thanks to a third party MSC banking. </a:t>
            </a:r>
          </a:p>
          <a:p>
            <a:pPr algn="just" eaLnBrk="1" hangingPunct="1"/>
            <a:endParaRPr lang="en-US" altLang="it-IT" sz="1900" b="1" smtClean="0"/>
          </a:p>
        </p:txBody>
      </p:sp>
      <p:sp>
        <p:nvSpPr>
          <p:cNvPr id="186372" name="Line 4"/>
          <p:cNvSpPr>
            <a:spLocks noChangeShapeType="1"/>
          </p:cNvSpPr>
          <p:nvPr/>
        </p:nvSpPr>
        <p:spPr bwMode="auto">
          <a:xfrm>
            <a:off x="104775" y="620713"/>
            <a:ext cx="8931275" cy="0"/>
          </a:xfrm>
          <a:prstGeom prst="line">
            <a:avLst/>
          </a:prstGeom>
          <a:noFill/>
          <a:ln w="28575">
            <a:solidFill>
              <a:srgbClr val="676F7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01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994" name="Group 2"/>
          <p:cNvGrpSpPr>
            <a:grpSpLocks/>
          </p:cNvGrpSpPr>
          <p:nvPr/>
        </p:nvGrpSpPr>
        <p:grpSpPr bwMode="auto">
          <a:xfrm>
            <a:off x="0" y="188913"/>
            <a:ext cx="9072563" cy="6553200"/>
            <a:chOff x="0" y="119"/>
            <a:chExt cx="5715" cy="4128"/>
          </a:xfrm>
        </p:grpSpPr>
        <p:pic>
          <p:nvPicPr>
            <p:cNvPr id="21299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19"/>
              <a:ext cx="5489" cy="41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2996" name="Text Box 4"/>
            <p:cNvSpPr txBox="1">
              <a:spLocks noChangeArrowheads="1"/>
            </p:cNvSpPr>
            <p:nvPr/>
          </p:nvSpPr>
          <p:spPr bwMode="auto">
            <a:xfrm>
              <a:off x="1869" y="886"/>
              <a:ext cx="17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cs typeface="Arial" pitchFamily="34" charset="0"/>
                </a:rPr>
                <a:t>SCIENCE 2012; 338: 917</a:t>
              </a:r>
            </a:p>
          </p:txBody>
        </p:sp>
        <p:sp>
          <p:nvSpPr>
            <p:cNvPr id="212997" name="Rectangle 5"/>
            <p:cNvSpPr>
              <a:spLocks noChangeArrowheads="1"/>
            </p:cNvSpPr>
            <p:nvPr/>
          </p:nvSpPr>
          <p:spPr bwMode="auto">
            <a:xfrm>
              <a:off x="0" y="3748"/>
              <a:ext cx="5647" cy="4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it-IT" altLang="it-IT">
                  <a:cs typeface="Arial" pitchFamily="34" charset="0"/>
                </a:rPr>
                <a:t>16 November 2012</a:t>
              </a:r>
            </a:p>
          </p:txBody>
        </p:sp>
        <p:sp>
          <p:nvSpPr>
            <p:cNvPr id="212998" name="Rectangle 6"/>
            <p:cNvSpPr>
              <a:spLocks noChangeArrowheads="1"/>
            </p:cNvSpPr>
            <p:nvPr/>
          </p:nvSpPr>
          <p:spPr bwMode="auto">
            <a:xfrm>
              <a:off x="68" y="119"/>
              <a:ext cx="5647" cy="726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2999" name="Rectangle 7"/>
            <p:cNvSpPr>
              <a:spLocks noChangeArrowheads="1"/>
            </p:cNvSpPr>
            <p:nvPr/>
          </p:nvSpPr>
          <p:spPr bwMode="auto">
            <a:xfrm>
              <a:off x="0" y="663"/>
              <a:ext cx="362" cy="3221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3000" name="Rectangle 8"/>
            <p:cNvSpPr>
              <a:spLocks noChangeArrowheads="1"/>
            </p:cNvSpPr>
            <p:nvPr/>
          </p:nvSpPr>
          <p:spPr bwMode="auto">
            <a:xfrm>
              <a:off x="5511" y="799"/>
              <a:ext cx="136" cy="3221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13001" name="WordArt 9"/>
          <p:cNvSpPr>
            <a:spLocks noChangeArrowheads="1" noChangeShapeType="1" noTextEdit="1"/>
          </p:cNvSpPr>
          <p:nvPr/>
        </p:nvSpPr>
        <p:spPr bwMode="auto">
          <a:xfrm rot="-1017998">
            <a:off x="319088" y="3860800"/>
            <a:ext cx="8634412" cy="1335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1017998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Promising vs challenging developments</a:t>
            </a:r>
          </a:p>
        </p:txBody>
      </p:sp>
      <p:sp>
        <p:nvSpPr>
          <p:cNvPr id="213002" name="WordArt 10"/>
          <p:cNvSpPr>
            <a:spLocks noChangeArrowheads="1" noChangeShapeType="1" noTextEdit="1"/>
          </p:cNvSpPr>
          <p:nvPr/>
        </p:nvSpPr>
        <p:spPr bwMode="auto">
          <a:xfrm>
            <a:off x="2484438" y="404813"/>
            <a:ext cx="4130675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solidFill>
                  <a:srgbClr val="00008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A recent review ...</a:t>
            </a:r>
          </a:p>
        </p:txBody>
      </p:sp>
    </p:spTree>
    <p:extLst>
      <p:ext uri="{BB962C8B-B14F-4D97-AF65-F5344CB8AC3E}">
        <p14:creationId xmlns:p14="http://schemas.microsoft.com/office/powerpoint/2010/main" val="317960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018" name="Group 2"/>
          <p:cNvGrpSpPr>
            <a:grpSpLocks/>
          </p:cNvGrpSpPr>
          <p:nvPr/>
        </p:nvGrpSpPr>
        <p:grpSpPr bwMode="auto">
          <a:xfrm>
            <a:off x="0" y="0"/>
            <a:ext cx="9144000" cy="6884988"/>
            <a:chOff x="0" y="0"/>
            <a:chExt cx="5760" cy="4337"/>
          </a:xfrm>
        </p:grpSpPr>
        <p:pic>
          <p:nvPicPr>
            <p:cNvPr id="21401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4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4020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5760" cy="70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4021" name="Rectangle 5"/>
            <p:cNvSpPr>
              <a:spLocks noChangeArrowheads="1"/>
            </p:cNvSpPr>
            <p:nvPr/>
          </p:nvSpPr>
          <p:spPr bwMode="auto">
            <a:xfrm>
              <a:off x="0" y="3838"/>
              <a:ext cx="5738" cy="4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4022" name="Rectangle 6"/>
            <p:cNvSpPr>
              <a:spLocks noChangeArrowheads="1"/>
            </p:cNvSpPr>
            <p:nvPr/>
          </p:nvSpPr>
          <p:spPr bwMode="auto">
            <a:xfrm>
              <a:off x="0" y="663"/>
              <a:ext cx="839" cy="3221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4023" name="Rectangle 7"/>
            <p:cNvSpPr>
              <a:spLocks noChangeArrowheads="1"/>
            </p:cNvSpPr>
            <p:nvPr/>
          </p:nvSpPr>
          <p:spPr bwMode="auto">
            <a:xfrm>
              <a:off x="3969" y="709"/>
              <a:ext cx="1791" cy="3221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14024" name="Text Box 8"/>
          <p:cNvSpPr txBox="1">
            <a:spLocks noChangeArrowheads="1"/>
          </p:cNvSpPr>
          <p:nvPr/>
        </p:nvSpPr>
        <p:spPr bwMode="auto">
          <a:xfrm>
            <a:off x="2484438" y="404813"/>
            <a:ext cx="278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cs typeface="Arial" pitchFamily="34" charset="0"/>
              </a:rPr>
              <a:t>SCIENCE 2012; 338: 917</a:t>
            </a:r>
          </a:p>
        </p:txBody>
      </p:sp>
    </p:spTree>
    <p:extLst>
      <p:ext uri="{BB962C8B-B14F-4D97-AF65-F5344CB8AC3E}">
        <p14:creationId xmlns:p14="http://schemas.microsoft.com/office/powerpoint/2010/main" val="415341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42" name="Group 2"/>
          <p:cNvGrpSpPr>
            <a:grpSpLocks/>
          </p:cNvGrpSpPr>
          <p:nvPr/>
        </p:nvGrpSpPr>
        <p:grpSpPr bwMode="auto">
          <a:xfrm>
            <a:off x="-36513" y="0"/>
            <a:ext cx="9217026" cy="6884988"/>
            <a:chOff x="-23" y="0"/>
            <a:chExt cx="5806" cy="4337"/>
          </a:xfrm>
        </p:grpSpPr>
        <p:pic>
          <p:nvPicPr>
            <p:cNvPr id="21504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" y="0"/>
              <a:ext cx="5760" cy="4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15044" name="Rectangle 4"/>
            <p:cNvSpPr>
              <a:spLocks noChangeArrowheads="1"/>
            </p:cNvSpPr>
            <p:nvPr/>
          </p:nvSpPr>
          <p:spPr bwMode="auto">
            <a:xfrm>
              <a:off x="3992" y="17"/>
              <a:ext cx="1791" cy="432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5045" name="Rectangle 5"/>
            <p:cNvSpPr>
              <a:spLocks noChangeArrowheads="1"/>
            </p:cNvSpPr>
            <p:nvPr/>
          </p:nvSpPr>
          <p:spPr bwMode="auto">
            <a:xfrm>
              <a:off x="-23" y="17"/>
              <a:ext cx="862" cy="432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5046" name="Rectangle 6"/>
            <p:cNvSpPr>
              <a:spLocks noChangeArrowheads="1"/>
            </p:cNvSpPr>
            <p:nvPr/>
          </p:nvSpPr>
          <p:spPr bwMode="auto">
            <a:xfrm>
              <a:off x="113" y="17"/>
              <a:ext cx="4264" cy="555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15047" name="Rectangle 7"/>
            <p:cNvSpPr>
              <a:spLocks noChangeArrowheads="1"/>
            </p:cNvSpPr>
            <p:nvPr/>
          </p:nvSpPr>
          <p:spPr bwMode="auto">
            <a:xfrm>
              <a:off x="249" y="3884"/>
              <a:ext cx="4264" cy="453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15048" name="Text Box 8"/>
          <p:cNvSpPr txBox="1">
            <a:spLocks noChangeArrowheads="1"/>
          </p:cNvSpPr>
          <p:nvPr/>
        </p:nvSpPr>
        <p:spPr bwMode="auto">
          <a:xfrm>
            <a:off x="2484438" y="404813"/>
            <a:ext cx="278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cs typeface="Arial" pitchFamily="34" charset="0"/>
              </a:rPr>
              <a:t>SCIENCE 2012; 338: 917</a:t>
            </a:r>
          </a:p>
        </p:txBody>
      </p:sp>
    </p:spTree>
    <p:extLst>
      <p:ext uri="{BB962C8B-B14F-4D97-AF65-F5344CB8AC3E}">
        <p14:creationId xmlns:p14="http://schemas.microsoft.com/office/powerpoint/2010/main" val="348558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0"/>
            <a:ext cx="7272338" cy="6846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6067" name="WordArt 3"/>
          <p:cNvSpPr>
            <a:spLocks noChangeArrowheads="1" noChangeShapeType="1" noTextEdit="1"/>
          </p:cNvSpPr>
          <p:nvPr/>
        </p:nvSpPr>
        <p:spPr bwMode="auto">
          <a:xfrm>
            <a:off x="1835150" y="4295775"/>
            <a:ext cx="5545138" cy="16541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it-IT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New scaffolds</a:t>
            </a:r>
          </a:p>
        </p:txBody>
      </p:sp>
    </p:spTree>
    <p:extLst>
      <p:ext uri="{BB962C8B-B14F-4D97-AF65-F5344CB8AC3E}">
        <p14:creationId xmlns:p14="http://schemas.microsoft.com/office/powerpoint/2010/main" val="151146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88913"/>
            <a:ext cx="8785225" cy="1800225"/>
          </a:xfrm>
          <a:solidFill>
            <a:srgbClr val="FFFF99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buClr>
                <a:srgbClr val="CC0000"/>
              </a:buClr>
              <a:buFont typeface="Comic Sans MS" pitchFamily="6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2400" b="1" smtClean="0">
                <a:solidFill>
                  <a:srgbClr val="CC0000"/>
                </a:solidFill>
                <a:latin typeface="Comic Sans MS" pitchFamily="66" charset="0"/>
              </a:rPr>
              <a:t>Reflection paper on stem cell-based medicinal products.</a:t>
            </a:r>
            <a:br>
              <a:rPr lang="en-GB" altLang="it-IT" sz="2400" b="1" smtClean="0">
                <a:solidFill>
                  <a:srgbClr val="CC0000"/>
                </a:solidFill>
                <a:latin typeface="Comic Sans MS" pitchFamily="66" charset="0"/>
              </a:rPr>
            </a:br>
            <a:r>
              <a:rPr lang="en-GB" altLang="it-IT" sz="2400" smtClean="0">
                <a:solidFill>
                  <a:srgbClr val="CC0000"/>
                </a:solidFill>
                <a:latin typeface="Comic Sans MS" pitchFamily="66" charset="0"/>
              </a:rPr>
              <a:t>EMA/CAT/571134/2009 (16 March 2010) </a:t>
            </a:r>
            <a:br>
              <a:rPr lang="en-GB" altLang="it-IT" sz="2400" smtClean="0">
                <a:solidFill>
                  <a:srgbClr val="CC0000"/>
                </a:solidFill>
                <a:latin typeface="Comic Sans MS" pitchFamily="66" charset="0"/>
              </a:rPr>
            </a:br>
            <a:r>
              <a:rPr lang="en-GB" altLang="it-IT" sz="2400" smtClean="0">
                <a:solidFill>
                  <a:srgbClr val="CC0000"/>
                </a:solidFill>
                <a:latin typeface="Comic Sans MS" pitchFamily="66" charset="0"/>
              </a:rPr>
              <a:t>Committee for Advanced Therapies (CAT)</a:t>
            </a:r>
            <a:br>
              <a:rPr lang="en-GB" altLang="it-IT" sz="2400" smtClean="0">
                <a:solidFill>
                  <a:srgbClr val="CC0000"/>
                </a:solidFill>
                <a:latin typeface="Comic Sans MS" pitchFamily="66" charset="0"/>
              </a:rPr>
            </a:br>
            <a:r>
              <a:rPr lang="en-GB" altLang="it-IT" sz="2400" i="1" smtClean="0">
                <a:solidFill>
                  <a:srgbClr val="0000FF"/>
                </a:solidFill>
                <a:latin typeface="Comic Sans MS" pitchFamily="66" charset="0"/>
              </a:rPr>
              <a:t>References</a:t>
            </a:r>
            <a:r>
              <a:rPr lang="en-GB" altLang="it-IT" sz="2400" smtClean="0">
                <a:solidFill>
                  <a:srgbClr val="CC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2133600"/>
            <a:ext cx="8713788" cy="4829175"/>
          </a:xfrm>
        </p:spPr>
        <p:txBody>
          <a:bodyPr lIns="90000" tIns="46800" rIns="90000" bIns="46800">
            <a:spAutoFit/>
          </a:bodyPr>
          <a:lstStyle/>
          <a:p>
            <a:pPr marL="339725" indent="-339725" defTabSz="449263">
              <a:spcBef>
                <a:spcPts val="450"/>
              </a:spcBef>
              <a:buClr>
                <a:srgbClr val="006600"/>
              </a:buClr>
              <a:buFont typeface="Comic Sans MS" pitchFamily="66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1800" smtClean="0">
                <a:solidFill>
                  <a:srgbClr val="006600"/>
                </a:solidFill>
                <a:latin typeface="Comic Sans MS" pitchFamily="66" charset="0"/>
              </a:rPr>
              <a:t>Regulation EC (No) 1394/2007 on advanced therapy medicinal products and amending Directive 2001/83/EC and Regulation (EC) No 726/2004</a:t>
            </a:r>
          </a:p>
          <a:p>
            <a:pPr marL="339725" indent="-339725" defTabSz="449263">
              <a:spcBef>
                <a:spcPts val="450"/>
              </a:spcBef>
              <a:buClr>
                <a:srgbClr val="006600"/>
              </a:buClr>
              <a:buFont typeface="Comic Sans MS" pitchFamily="66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1800" smtClean="0">
                <a:solidFill>
                  <a:srgbClr val="006600"/>
                </a:solidFill>
                <a:latin typeface="Comic Sans MS" pitchFamily="66" charset="0"/>
              </a:rPr>
              <a:t>Directive 2001/83/EC of the European Parliament and the Council of 6 November 2001 on the Community code relating to medicinal products for human use Dir 2001/83/EC and amendments</a:t>
            </a:r>
          </a:p>
          <a:p>
            <a:pPr marL="339725" indent="-339725" defTabSz="449263">
              <a:spcBef>
                <a:spcPts val="450"/>
              </a:spcBef>
              <a:buClr>
                <a:srgbClr val="006600"/>
              </a:buClr>
              <a:buFont typeface="Comic Sans MS" pitchFamily="66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1800" smtClean="0">
                <a:solidFill>
                  <a:srgbClr val="006600"/>
                </a:solidFill>
                <a:latin typeface="Comic Sans MS" pitchFamily="66" charset="0"/>
              </a:rPr>
              <a:t>Guideline on human cell-based medicinal products (EMEA/CHMP/410969/2006)</a:t>
            </a:r>
          </a:p>
          <a:p>
            <a:pPr marL="339725" indent="-339725" defTabSz="449263">
              <a:spcBef>
                <a:spcPts val="450"/>
              </a:spcBef>
              <a:buClr>
                <a:srgbClr val="006600"/>
              </a:buClr>
              <a:buFont typeface="Comic Sans MS" pitchFamily="66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1800" smtClean="0">
                <a:solidFill>
                  <a:srgbClr val="006600"/>
                </a:solidFill>
                <a:latin typeface="Comic Sans MS" pitchFamily="66" charset="0"/>
              </a:rPr>
              <a:t>Draft guideline on the quality, preclinical and clinical aspects of medicinal products containing genetically modified cells (EMEA/CHMP/GTWP/671639/2010)</a:t>
            </a:r>
          </a:p>
          <a:p>
            <a:pPr marL="339725" indent="-339725" defTabSz="449263">
              <a:spcBef>
                <a:spcPts val="450"/>
              </a:spcBef>
              <a:buClr>
                <a:srgbClr val="006600"/>
              </a:buClr>
              <a:buFont typeface="Comic Sans MS" pitchFamily="66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1800" smtClean="0">
                <a:solidFill>
                  <a:srgbClr val="006600"/>
                </a:solidFill>
                <a:latin typeface="Comic Sans MS" pitchFamily="66" charset="0"/>
              </a:rPr>
              <a:t>Guideline on strategies to identify and mitigate risks for first-in-human clinical trials with investigational medicinal products (EMEA/CHMP/SWP/28367/07)</a:t>
            </a:r>
          </a:p>
          <a:p>
            <a:pPr marL="339725" indent="-339725" defTabSz="449263">
              <a:spcBef>
                <a:spcPts val="450"/>
              </a:spcBef>
              <a:buClr>
                <a:srgbClr val="006600"/>
              </a:buClr>
              <a:buFont typeface="Comic Sans MS" pitchFamily="66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1800" smtClean="0">
                <a:solidFill>
                  <a:srgbClr val="006600"/>
                </a:solidFill>
                <a:latin typeface="Comic Sans MS" pitchFamily="66" charset="0"/>
              </a:rPr>
              <a:t>Guideline on the safety and efficacy follow-up – risk management of advanced therapy medicinal products (EMEA/149995/2008)</a:t>
            </a:r>
          </a:p>
          <a:p>
            <a:pPr marL="339725" indent="-339725" defTabSz="449263">
              <a:spcBef>
                <a:spcPts val="450"/>
              </a:spcBef>
              <a:buClr>
                <a:srgbClr val="006600"/>
              </a:buClr>
              <a:buFont typeface="Comic Sans MS" pitchFamily="66" charset="0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it-IT" sz="1800" smtClean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232066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15888"/>
            <a:ext cx="6273800" cy="599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7635" name="AutoShape 3"/>
          <p:cNvSpPr>
            <a:spLocks noChangeArrowheads="1"/>
          </p:cNvSpPr>
          <p:nvPr/>
        </p:nvSpPr>
        <p:spPr bwMode="auto">
          <a:xfrm>
            <a:off x="7740650" y="4940300"/>
            <a:ext cx="936625" cy="431800"/>
          </a:xfrm>
          <a:prstGeom prst="leftArrow">
            <a:avLst>
              <a:gd name="adj1" fmla="val 50000"/>
              <a:gd name="adj2" fmla="val 5422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1976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6191250"/>
            <a:ext cx="5318125" cy="6223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66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58950"/>
            <a:ext cx="8439150" cy="3614738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86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77788"/>
            <a:ext cx="2809875" cy="974725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938" y="6191250"/>
            <a:ext cx="5318125" cy="622300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430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758</Words>
  <Application>Microsoft Office PowerPoint</Application>
  <PresentationFormat>Presentazione su schermo (4:3)</PresentationFormat>
  <Paragraphs>132</Paragraphs>
  <Slides>24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Tema di Office</vt:lpstr>
      <vt:lpstr>Fotografia di Microsoft Photo Editor 3.0</vt:lpstr>
      <vt:lpstr>Immagine bitmap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Reflection paper on stem cell-based medicinal products. EMA/CAT/571134/2009 (16 March 2010)  Committee for Advanced Therapies (CAT) References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Ringraziamenti</vt:lpstr>
      <vt:lpstr>MONZA</vt:lpstr>
      <vt:lpstr>Presentazione standard di PowerPoint</vt:lpstr>
      <vt:lpstr>Presentazione standard di PowerPoint</vt:lpstr>
      <vt:lpstr>MSC - GvHD: phase I-II study</vt:lpstr>
      <vt:lpstr>Results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2013-10-23T08:25:15Z</dcterms:created>
  <dcterms:modified xsi:type="dcterms:W3CDTF">2013-10-23T08:25:52Z</dcterms:modified>
</cp:coreProperties>
</file>