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6799-D02A-4405-9E51-DF2D61AA642B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8182C-6B9F-4299-A6D5-B7EECFD8B3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16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8"/>
          <p:cNvSpPr txBox="1">
            <a:spLocks noGrp="1" noChangeArrowheads="1"/>
          </p:cNvSpPr>
          <p:nvPr/>
        </p:nvSpPr>
        <p:spPr bwMode="auto">
          <a:xfrm>
            <a:off x="3884463" y="8685878"/>
            <a:ext cx="2968937" cy="4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3" tIns="46791" rIns="89983" bIns="46791" anchor="b"/>
          <a:lstStyle>
            <a:lvl1pPr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93D40B38-D525-411F-B46B-4E86526D6728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84" tIns="43243" rIns="86484" bIns="43243" anchor="ctr"/>
          <a:lstStyle>
            <a:lvl1pPr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3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3060" name="Rectangle 2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</p:spPr>
        <p:txBody>
          <a:bodyPr wrap="none" lIns="91423" tIns="45712" rIns="91423" bIns="45712" anchor="ctr"/>
          <a:lstStyle/>
          <a:p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8"/>
          <p:cNvSpPr txBox="1">
            <a:spLocks noGrp="1" noChangeArrowheads="1"/>
          </p:cNvSpPr>
          <p:nvPr/>
        </p:nvSpPr>
        <p:spPr bwMode="auto">
          <a:xfrm>
            <a:off x="3884463" y="8685878"/>
            <a:ext cx="2968937" cy="4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3" tIns="46791" rIns="89983" bIns="46791" anchor="b"/>
          <a:lstStyle>
            <a:lvl1pPr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87363" eaLnBrk="0" hangingPunct="0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6738" algn="l"/>
                <a:tab pos="4864100" algn="l"/>
                <a:tab pos="5351463" algn="l"/>
                <a:tab pos="5837238" algn="l"/>
                <a:tab pos="6324600" algn="l"/>
                <a:tab pos="6808788" algn="l"/>
                <a:tab pos="7296150" algn="l"/>
                <a:tab pos="7783513" algn="l"/>
                <a:tab pos="8270875" algn="l"/>
                <a:tab pos="8758238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E63ED447-D70C-448A-BC62-7C157A1EE91E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84" tIns="43243" rIns="86484" bIns="43243" anchor="ctr"/>
          <a:lstStyle>
            <a:lvl1pPr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2000" indent="-293688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33363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8200" indent="-233363" defTabSz="460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4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6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98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000" indent="-233363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3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8244" name="Rectangle 2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</p:spPr>
        <p:txBody>
          <a:bodyPr wrap="none" lIns="91423" tIns="45712" rIns="91423" bIns="45712" anchor="ctr"/>
          <a:lstStyle/>
          <a:p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863" indent="-309563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250" indent="-2476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550" indent="-2476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850" indent="-2476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441858D-EAA7-413C-B3F8-E069C849581C}" type="slidenum">
              <a:rPr lang="it-IT" altLang="it-IT" sz="1200"/>
              <a:pPr algn="r" eaLnBrk="1" hangingPunct="1"/>
              <a:t>21</a:t>
            </a:fld>
            <a:endParaRPr lang="it-IT" altLang="it-IT" sz="1200"/>
          </a:p>
        </p:txBody>
      </p:sp>
      <p:sp>
        <p:nvSpPr>
          <p:cNvPr id="181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4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42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65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41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70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40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4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2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5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4541-F646-4ACF-9742-C995919E61CE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704C-E4B6-4E6C-B8A5-16516EB91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7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a.europa.eu/ema/pages/includes/document/open_document.jsp?webContentId=WC500134163" TargetMode="External"/><Relationship Id="rId2" Type="http://schemas.openxmlformats.org/officeDocument/2006/relationships/hyperlink" Target="http://www.emea.europa.eu/ema/pages/includes/document/open_document.jsp?webContentId=WC50013416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mea.europa.eu/ema/pages/includes/document/open_document.jsp?webContentId=WC500110255" TargetMode="External"/><Relationship Id="rId4" Type="http://schemas.openxmlformats.org/officeDocument/2006/relationships/hyperlink" Target="http://www.emea.europa.eu/ema/pages/includes/document/open_document.jsp?webContentId=WC50013416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ealth-eu/journalist_prize/2012/docs/article_italy_e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ChangeArrowheads="1"/>
          </p:cNvSpPr>
          <p:nvPr/>
        </p:nvSpPr>
        <p:spPr bwMode="auto">
          <a:xfrm>
            <a:off x="539750" y="436563"/>
            <a:ext cx="8280400" cy="2276475"/>
          </a:xfrm>
          <a:prstGeom prst="rect">
            <a:avLst/>
          </a:prstGeom>
          <a:solidFill>
            <a:srgbClr val="FFFF99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CC0000"/>
              </a:buClr>
              <a:buSzPct val="100000"/>
              <a:buFont typeface="Comic Sans MS" pitchFamily="66" charset="0"/>
              <a:buNone/>
            </a:pPr>
            <a:r>
              <a:rPr lang="en-GB" altLang="it-IT" sz="4400" b="1">
                <a:solidFill>
                  <a:srgbClr val="CC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Protocolli di terapia cellulare sperimentali di fase I/II</a:t>
            </a:r>
            <a:endParaRPr lang="en-GB" altLang="it-IT" sz="4400">
              <a:solidFill>
                <a:srgbClr val="000066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2035" name="Text Box 2"/>
          <p:cNvSpPr txBox="1">
            <a:spLocks noChangeArrowheads="1"/>
          </p:cNvSpPr>
          <p:nvPr/>
        </p:nvSpPr>
        <p:spPr bwMode="auto">
          <a:xfrm>
            <a:off x="107950" y="3073400"/>
            <a:ext cx="89296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750"/>
              </a:spcBef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GB" altLang="it-IT" sz="280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Paolo Rebulla</a:t>
            </a:r>
          </a:p>
          <a:p>
            <a:pPr algn="ctr">
              <a:spcBef>
                <a:spcPts val="1500"/>
              </a:spcBef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GB" altLang="it-IT" sz="24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Cell Factory “Franco Calori”</a:t>
            </a:r>
          </a:p>
          <a:p>
            <a:pPr algn="ctr">
              <a:spcBef>
                <a:spcPts val="1500"/>
              </a:spcBef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GB" altLang="it-IT" sz="24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Centro di Medicina Trasfusionale, Terapia Cellulare e Criobiologia</a:t>
            </a:r>
          </a:p>
          <a:p>
            <a:pPr algn="ctr">
              <a:spcBef>
                <a:spcPts val="1500"/>
              </a:spcBef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GB" altLang="it-IT" sz="24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Dipartmento di Medicina Rigenerativa</a:t>
            </a:r>
          </a:p>
          <a:p>
            <a:pPr algn="ctr">
              <a:spcBef>
                <a:spcPts val="1500"/>
              </a:spcBef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GB" altLang="it-IT" sz="24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Fondazione Ca’ Granda Ospedale Maggiore Policlinico, Milano </a:t>
            </a:r>
          </a:p>
        </p:txBody>
      </p:sp>
    </p:spTree>
    <p:extLst>
      <p:ext uri="{BB962C8B-B14F-4D97-AF65-F5344CB8AC3E}">
        <p14:creationId xmlns:p14="http://schemas.microsoft.com/office/powerpoint/2010/main" val="2782252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44450"/>
            <a:ext cx="6130925" cy="6715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 rot="-493413">
            <a:off x="4067175" y="330200"/>
            <a:ext cx="4765675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>
                <a:cs typeface="Arial" pitchFamily="34" charset="0"/>
              </a:rPr>
              <a:t>Product contains recombinant nucleic acid sequence of biological origin?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 rot="-407899">
            <a:off x="6516688" y="5932488"/>
            <a:ext cx="1603375" cy="376237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cs typeface="Arial" pitchFamily="34" charset="0"/>
              </a:rPr>
              <a:t>… combined?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 rot="-493413">
            <a:off x="5343525" y="2714625"/>
            <a:ext cx="3424238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>
                <a:cs typeface="Arial" pitchFamily="34" charset="0"/>
              </a:rPr>
              <a:t>Effect DIRECTLY related to rec nucl acid seq?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 rot="735197">
            <a:off x="14288" y="3644900"/>
            <a:ext cx="3621087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>
                <a:cs typeface="Arial" pitchFamily="34" charset="0"/>
              </a:rPr>
              <a:t>Effect DIRECTLY related to PRODUCT of rec nucl acid seq?</a:t>
            </a:r>
          </a:p>
        </p:txBody>
      </p:sp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441450" cy="50006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24862" cy="6480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7" name="Text Box 3"/>
          <p:cNvSpPr txBox="1">
            <a:spLocks noChangeArrowheads="1"/>
          </p:cNvSpPr>
          <p:nvPr/>
        </p:nvSpPr>
        <p:spPr bwMode="auto">
          <a:xfrm rot="-493413">
            <a:off x="2124075" y="820738"/>
            <a:ext cx="2543175" cy="376237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cs typeface="Arial" pitchFamily="34" charset="0"/>
              </a:rPr>
              <a:t>Product contains cells?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 rot="-1889712">
            <a:off x="4572000" y="1628775"/>
            <a:ext cx="3178175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cs typeface="Arial" pitchFamily="34" charset="0"/>
              </a:rPr>
              <a:t>… substantially manipulated?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 rot="-956723">
            <a:off x="5805488" y="2568575"/>
            <a:ext cx="2619375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cs typeface="Arial" pitchFamily="34" charset="0"/>
              </a:rPr>
              <a:t>… genetically modified?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 rot="-1019221">
            <a:off x="107950" y="4205288"/>
            <a:ext cx="2746375" cy="376237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cs typeface="Arial" pitchFamily="34" charset="0"/>
              </a:rPr>
              <a:t>… non-homologous use?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 rot="-407899">
            <a:off x="5867400" y="5284788"/>
            <a:ext cx="1603375" cy="376237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cs typeface="Arial" pitchFamily="34" charset="0"/>
              </a:rPr>
              <a:t>… combined?</a:t>
            </a:r>
          </a:p>
        </p:txBody>
      </p:sp>
      <p:pic>
        <p:nvPicPr>
          <p:cNvPr id="2007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192088"/>
            <a:ext cx="1441450" cy="50006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0" name="Group 2"/>
          <p:cNvGraphicFramePr>
            <a:graphicFrameLocks noGrp="1"/>
          </p:cNvGraphicFramePr>
          <p:nvPr/>
        </p:nvGraphicFramePr>
        <p:xfrm>
          <a:off x="179388" y="1044575"/>
          <a:ext cx="8785225" cy="731520"/>
        </p:xfrm>
        <a:graphic>
          <a:graphicData uri="http://schemas.openxmlformats.org/drawingml/2006/table">
            <a:tbl>
              <a:tblPr/>
              <a:tblGrid>
                <a:gridCol w="3168650"/>
                <a:gridCol w="2879725"/>
                <a:gridCol w="1655762"/>
                <a:gridCol w="1081088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hlinkClick r:id="rId2"/>
                        </a:rPr>
                        <a:t>Autologous, non-manipulated lipoaspirate containing adipocytes and stromal vascular fraction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 medical or therapeutic claims pursued. </a:t>
                      </a: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Autologous lipofiller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Not an advanced therapy medicinal product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31/05/2012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742" name="Group 14"/>
          <p:cNvGraphicFramePr>
            <a:graphicFrameLocks noGrp="1"/>
          </p:cNvGraphicFramePr>
          <p:nvPr/>
        </p:nvGraphicFramePr>
        <p:xfrm>
          <a:off x="179388" y="1765300"/>
          <a:ext cx="8785225" cy="1463040"/>
        </p:xfrm>
        <a:graphic>
          <a:graphicData uri="http://schemas.openxmlformats.org/drawingml/2006/table">
            <a:tbl>
              <a:tblPr/>
              <a:tblGrid>
                <a:gridCol w="3168650"/>
                <a:gridCol w="2879725"/>
                <a:gridCol w="1655762"/>
                <a:gridCol w="1081088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hlinkClick r:id="rId3"/>
                        </a:rPr>
                        <a:t>Autologous cells of stromal vascular fraction (SVF) of adipose tissue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Not medical or therapeutic claims pursued. Cosmetic lipofilling in combination with fresh lipoaspirate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Not an advanced therapy medicinal product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31/05/2012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hlinkClick r:id="rId4"/>
                        </a:rPr>
                        <a:t>Autologous collagen (AC) derived from human adipose tissue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 medical or therapeutic claims pursued. </a:t>
                      </a: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Cosmetic dermal filling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Not an advanced therapy medicinal product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31/05/2012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759" name="Group 31"/>
          <p:cNvGraphicFramePr>
            <a:graphicFrameLocks noGrp="1"/>
          </p:cNvGraphicFramePr>
          <p:nvPr/>
        </p:nvGraphicFramePr>
        <p:xfrm>
          <a:off x="179388" y="3205163"/>
          <a:ext cx="8785225" cy="731520"/>
        </p:xfrm>
        <a:graphic>
          <a:graphicData uri="http://schemas.openxmlformats.org/drawingml/2006/table">
            <a:tbl>
              <a:tblPr/>
              <a:tblGrid>
                <a:gridCol w="3168650"/>
                <a:gridCol w="2879725"/>
                <a:gridCol w="1655762"/>
                <a:gridCol w="1081088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hlinkClick r:id="rId5"/>
                        </a:rPr>
                        <a:t>Allogeneic bone-marrow derived osteoblastic cells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Intended for the treatment of non-union, delayed union or other bone fractures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Tissue-engineered product - not combined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01/07/2011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771" name="Group 43"/>
          <p:cNvGraphicFramePr>
            <a:graphicFrameLocks noGrp="1"/>
          </p:cNvGraphicFramePr>
          <p:nvPr/>
        </p:nvGraphicFramePr>
        <p:xfrm>
          <a:off x="179388" y="3924300"/>
          <a:ext cx="8785225" cy="518160"/>
        </p:xfrm>
        <a:graphic>
          <a:graphicData uri="http://schemas.openxmlformats.org/drawingml/2006/table">
            <a:tbl>
              <a:tblPr/>
              <a:tblGrid>
                <a:gridCol w="3168650"/>
                <a:gridCol w="2879725"/>
                <a:gridCol w="1655762"/>
                <a:gridCol w="1081088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Allogeneic human fibroblasts cultured onto a biodegradable matrix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Dermatology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Tissue engineered product - combined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04/04/2011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783" name="Group 55"/>
          <p:cNvGraphicFramePr>
            <a:graphicFrameLocks noGrp="1"/>
          </p:cNvGraphicFramePr>
          <p:nvPr/>
        </p:nvGraphicFramePr>
        <p:xfrm>
          <a:off x="179388" y="4429125"/>
          <a:ext cx="8785225" cy="944880"/>
        </p:xfrm>
        <a:graphic>
          <a:graphicData uri="http://schemas.openxmlformats.org/drawingml/2006/table">
            <a:tbl>
              <a:tblPr/>
              <a:tblGrid>
                <a:gridCol w="3168650"/>
                <a:gridCol w="2879725"/>
                <a:gridCol w="1655762"/>
                <a:gridCol w="1081088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Autologous osteoprogenitor cells, isolated from bone marrow and expanded in vitro, incorporated, as an integral part, with 3D biodegradable scaffold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Intended for repairing and regenerating and replacing bone defects in odontostomatology and maxillofacial surgery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Tissue engineered product - combined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26/01/2010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795" name="Group 67"/>
          <p:cNvGraphicFramePr>
            <a:graphicFrameLocks noGrp="1"/>
          </p:cNvGraphicFramePr>
          <p:nvPr/>
        </p:nvGraphicFramePr>
        <p:xfrm>
          <a:off x="179388" y="5365750"/>
          <a:ext cx="8785225" cy="731520"/>
        </p:xfrm>
        <a:graphic>
          <a:graphicData uri="http://schemas.openxmlformats.org/drawingml/2006/table">
            <a:tbl>
              <a:tblPr/>
              <a:tblGrid>
                <a:gridCol w="3168650"/>
                <a:gridCol w="2879725"/>
                <a:gridCol w="1655762"/>
                <a:gridCol w="1081088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Autologous cultured chondrocytes integrated in a scaffold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Intended for repair of symptomatic cartilage defects in joints such as the knee and ankle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Tissue engineered medicinal product - combined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15/01/2010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01807" name="Text Box 79"/>
          <p:cNvSpPr txBox="1">
            <a:spLocks noChangeArrowheads="1"/>
          </p:cNvSpPr>
          <p:nvPr/>
        </p:nvSpPr>
        <p:spPr bwMode="auto">
          <a:xfrm>
            <a:off x="179388" y="115888"/>
            <a:ext cx="8785225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>
                <a:solidFill>
                  <a:srgbClr val="800000"/>
                </a:solidFill>
                <a:latin typeface="Comic Sans MS" pitchFamily="66" charset="0"/>
                <a:cs typeface="Arial" pitchFamily="34" charset="0"/>
              </a:rPr>
              <a:t>Esempi di alcuni prodotti (dermatologia e ortopedia) e della loro classificazione da parte del CAT </a:t>
            </a:r>
            <a:r>
              <a:rPr lang="it-IT" altLang="it-IT" sz="1600">
                <a:solidFill>
                  <a:srgbClr val="800000"/>
                </a:solidFill>
                <a:latin typeface="Comic Sans MS" pitchFamily="66" charset="0"/>
                <a:cs typeface="Arial" pitchFamily="34" charset="0"/>
              </a:rPr>
              <a:t>(2009-2012)</a:t>
            </a:r>
          </a:p>
        </p:txBody>
      </p:sp>
      <p:graphicFrame>
        <p:nvGraphicFramePr>
          <p:cNvPr id="201808" name="Group 80"/>
          <p:cNvGraphicFramePr>
            <a:graphicFrameLocks noGrp="1"/>
          </p:cNvGraphicFramePr>
          <p:nvPr/>
        </p:nvGraphicFramePr>
        <p:xfrm>
          <a:off x="179388" y="6084888"/>
          <a:ext cx="8785225" cy="731520"/>
        </p:xfrm>
        <a:graphic>
          <a:graphicData uri="http://schemas.openxmlformats.org/drawingml/2006/table">
            <a:tbl>
              <a:tblPr/>
              <a:tblGrid>
                <a:gridCol w="3168650"/>
                <a:gridCol w="2879725"/>
                <a:gridCol w="1657350"/>
                <a:gridCol w="1079500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Fresh and freeze - dried thrombocytes isolated from autologous or allogeneic blood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Intended for wound healing in orthopedic and dental surgery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Not an advanced therapy medicinal product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13/11/2009</a:t>
                      </a: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8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27100"/>
            <a:ext cx="7488238" cy="185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79725"/>
            <a:ext cx="8820150" cy="3862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2773363" y="123825"/>
            <a:ext cx="3316287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>
                <a:solidFill>
                  <a:srgbClr val="800000"/>
                </a:solidFill>
                <a:latin typeface="Comic Sans MS" pitchFamily="66" charset="0"/>
                <a:cs typeface="Arial" pitchFamily="34" charset="0"/>
              </a:rPr>
              <a:t>Norme italiane</a:t>
            </a:r>
          </a:p>
        </p:txBody>
      </p:sp>
    </p:spTree>
    <p:extLst>
      <p:ext uri="{BB962C8B-B14F-4D97-AF65-F5344CB8AC3E}">
        <p14:creationId xmlns:p14="http://schemas.microsoft.com/office/powerpoint/2010/main" val="27143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127875" cy="1365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57375"/>
            <a:ext cx="662463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751263"/>
            <a:ext cx="662463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746750"/>
            <a:ext cx="662463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2700338" y="3573463"/>
            <a:ext cx="50403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1692275" y="4652963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2771775" y="4868863"/>
            <a:ext cx="3887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2555875" y="5734050"/>
            <a:ext cx="41036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1260475" y="6237288"/>
            <a:ext cx="6191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7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127875" cy="1365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273925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4787900" y="2852738"/>
            <a:ext cx="266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971550" y="3789363"/>
            <a:ext cx="19446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76488"/>
            <a:ext cx="69850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127875" cy="1365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4068763" y="2636838"/>
            <a:ext cx="2159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2051050" y="2924175"/>
            <a:ext cx="50403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1187450" y="5516563"/>
            <a:ext cx="6192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5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92350"/>
            <a:ext cx="69850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127875" cy="1365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5651500" y="2636838"/>
            <a:ext cx="2305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855" name="Line 7"/>
          <p:cNvSpPr>
            <a:spLocks noChangeShapeType="1"/>
          </p:cNvSpPr>
          <p:nvPr/>
        </p:nvSpPr>
        <p:spPr bwMode="auto">
          <a:xfrm>
            <a:off x="1042988" y="2924175"/>
            <a:ext cx="3600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856" name="Line 8"/>
          <p:cNvSpPr>
            <a:spLocks noChangeShapeType="1"/>
          </p:cNvSpPr>
          <p:nvPr/>
        </p:nvSpPr>
        <p:spPr bwMode="auto">
          <a:xfrm>
            <a:off x="2268538" y="4508500"/>
            <a:ext cx="5688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9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5888"/>
            <a:ext cx="8893175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6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>
                <a:solidFill>
                  <a:srgbClr val="006600"/>
                </a:solidFill>
                <a:latin typeface="Comic Sans MS" pitchFamily="66" charset="0"/>
              </a:rPr>
              <a:t>Ringraziamenti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067550" cy="2808287"/>
          </a:xfrm>
        </p:spPr>
        <p:txBody>
          <a:bodyPr/>
          <a:lstStyle/>
          <a:p>
            <a:r>
              <a:rPr lang="it-IT" altLang="it-IT" smtClean="0">
                <a:solidFill>
                  <a:srgbClr val="990033"/>
                </a:solidFill>
                <a:latin typeface="Comic Sans MS" pitchFamily="66" charset="0"/>
              </a:rPr>
              <a:t>Ettore Biagi (Monza)</a:t>
            </a:r>
          </a:p>
          <a:p>
            <a:r>
              <a:rPr lang="it-IT" altLang="it-IT" smtClean="0">
                <a:solidFill>
                  <a:srgbClr val="990033"/>
                </a:solidFill>
                <a:latin typeface="Comic Sans MS" pitchFamily="66" charset="0"/>
              </a:rPr>
              <a:t>Martino Introna (Bergamo)</a:t>
            </a:r>
          </a:p>
          <a:p>
            <a:r>
              <a:rPr lang="it-IT" altLang="it-IT" smtClean="0">
                <a:solidFill>
                  <a:srgbClr val="990033"/>
                </a:solidFill>
                <a:latin typeface="Comic Sans MS" pitchFamily="66" charset="0"/>
              </a:rPr>
              <a:t>Rosaria Giordano (MI-Policlinico)</a:t>
            </a:r>
          </a:p>
          <a:p>
            <a:r>
              <a:rPr lang="it-IT" altLang="it-IT" smtClean="0">
                <a:solidFill>
                  <a:srgbClr val="990033"/>
                </a:solidFill>
                <a:latin typeface="Comic Sans MS" pitchFamily="66" charset="0"/>
              </a:rPr>
              <a:t>Simona Frigerio (MI-Besta)</a:t>
            </a:r>
          </a:p>
        </p:txBody>
      </p:sp>
    </p:spTree>
    <p:extLst>
      <p:ext uri="{BB962C8B-B14F-4D97-AF65-F5344CB8AC3E}">
        <p14:creationId xmlns:p14="http://schemas.microsoft.com/office/powerpoint/2010/main" val="22024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6407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-436563" y="2468563"/>
            <a:ext cx="9144001" cy="0"/>
          </a:xfrm>
          <a:prstGeom prst="rect">
            <a:avLst/>
          </a:prstGeom>
          <a:solidFill>
            <a:srgbClr val="E8F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it-IT" altLang="it-IT"/>
          </a:p>
        </p:txBody>
      </p:sp>
      <p:graphicFrame>
        <p:nvGraphicFramePr>
          <p:cNvPr id="211995" name="Group 27"/>
          <p:cNvGraphicFramePr>
            <a:graphicFrameLocks noGrp="1"/>
          </p:cNvGraphicFramePr>
          <p:nvPr/>
        </p:nvGraphicFramePr>
        <p:xfrm>
          <a:off x="676275" y="2349500"/>
          <a:ext cx="7496175" cy="1386840"/>
        </p:xfrm>
        <a:graphic>
          <a:graphicData uri="http://schemas.openxmlformats.org/drawingml/2006/table">
            <a:tbl>
              <a:tblPr/>
              <a:tblGrid>
                <a:gridCol w="1152525"/>
                <a:gridCol w="6343650"/>
              </a:tblGrid>
              <a:tr h="1366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</a:rPr>
                        <a:t>  </a:t>
                      </a:r>
                      <a:r>
                        <a:rPr kumimoji="0" lang="it-IT" altLang="it-IT" sz="7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Arial"/>
                          <a:ea typeface="inherit"/>
                          <a:cs typeface="inherit"/>
                        </a:rPr>
                        <a:t> </a:t>
                      </a:r>
                      <a:r>
                        <a:rPr kumimoji="0" lang="it-IT" alt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Arial"/>
                          <a:ea typeface="inherit"/>
                          <a:cs typeface="inherit"/>
                        </a:rPr>
                        <a:t>                        </a:t>
                      </a:r>
                      <a:endParaRPr kumimoji="0" lang="it-IT" alt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A6979"/>
                        </a:solidFill>
                        <a:effectLst/>
                        <a:latin typeface="Verdana" pitchFamily="34" charset="0"/>
                        <a:ea typeface="inherit"/>
                        <a:cs typeface="inherit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5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B8DD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</a:rPr>
                        <a:t>3rd prize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</a:rPr>
                        <a:t>Daniela Cipolloni: 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Arial"/>
                          <a:ea typeface="inherit"/>
                          <a:cs typeface="inherit"/>
                        </a:rPr>
                        <a:t>“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C8F3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  <a:hlinkClick r:id="rId3"/>
                        </a:rPr>
                        <a:t>All those lies spread by private umbilical-cord blood banks  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C8F3"/>
                          </a:solidFill>
                          <a:effectLst/>
                          <a:latin typeface="Arial"/>
                          <a:ea typeface="inherit"/>
                          <a:cs typeface="inherit"/>
                        </a:rPr>
                        <a:t>   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</a:rPr>
                        <a:t>(2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  <a:hlinkClick r:id="rId3"/>
                        </a:rPr>
                        <a:t>6 KB)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Arial"/>
                          <a:ea typeface="inherit"/>
                          <a:cs typeface="inherit"/>
                        </a:rPr>
                        <a:t> 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C8F3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</a:rPr>
                        <a:t>  </a:t>
                      </a:r>
                      <a:r>
                        <a:rPr kumimoji="0" lang="it-IT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C8F3"/>
                          </a:solidFill>
                          <a:effectLst/>
                          <a:latin typeface="Arial"/>
                          <a:ea typeface="inherit"/>
                          <a:cs typeface="inherit"/>
                        </a:rPr>
                        <a:t> 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C8F3"/>
                          </a:solidFill>
                          <a:effectLst/>
                          <a:latin typeface="Arial"/>
                          <a:ea typeface="inherit"/>
                          <a:cs typeface="inherit"/>
                        </a:rPr>
                        <a:t>  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Arial"/>
                          <a:ea typeface="inherit"/>
                          <a:cs typeface="inherit"/>
                        </a:rPr>
                        <a:t>”</a:t>
                      </a:r>
                      <a:r>
                        <a:rPr kumimoji="0" lang="it-IT" alt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</a:rPr>
                        <a:t> (Oggi Scienza magazine, Italy)</a:t>
                      </a:r>
                      <a:endParaRPr kumimoji="0" lang="it-IT" alt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A6979"/>
                        </a:solidFill>
                        <a:effectLst/>
                        <a:latin typeface="Verdana" pitchFamily="34" charset="0"/>
                        <a:ea typeface="inherit"/>
                        <a:cs typeface="inheri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979"/>
                          </a:solidFill>
                          <a:effectLst/>
                          <a:latin typeface="Verdana" pitchFamily="34" charset="0"/>
                          <a:ea typeface="inherit"/>
                          <a:cs typeface="inherit"/>
                        </a:rPr>
                        <a:t>This article contributes to the debate on umbilical-cord blood banks and the use of stem cells, which is especially valuable as this area is subject to different approaches and divergent views across the EU.</a:t>
                      </a:r>
                      <a:endParaRPr kumimoji="0" lang="it-IT" altLang="it-IT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3C8F3"/>
                        </a:solidFill>
                        <a:effectLst/>
                        <a:latin typeface="Verdana" pitchFamily="34" charset="0"/>
                        <a:ea typeface="inherit"/>
                        <a:cs typeface="inherit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5FF"/>
                    </a:solidFill>
                  </a:tcPr>
                </a:tc>
              </a:tr>
            </a:tbl>
          </a:graphicData>
        </a:graphic>
      </p:graphicFrame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-436563" y="3854450"/>
            <a:ext cx="1841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100"/>
              <a:t/>
            </a:r>
            <a:br>
              <a:rPr lang="it-IT" altLang="it-IT" sz="1100"/>
            </a:br>
            <a:endParaRPr lang="it-IT" altLang="it-IT"/>
          </a:p>
        </p:txBody>
      </p:sp>
      <p:pic>
        <p:nvPicPr>
          <p:cNvPr id="211975" name="Picture 7" descr="finalist_ita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10096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8800" smtClean="0">
                <a:solidFill>
                  <a:srgbClr val="990033"/>
                </a:solidFill>
                <a:latin typeface="Comic Sans MS" pitchFamily="66" charset="0"/>
              </a:rPr>
              <a:t>MONZA</a:t>
            </a:r>
          </a:p>
        </p:txBody>
      </p:sp>
    </p:spTree>
    <p:extLst>
      <p:ext uri="{BB962C8B-B14F-4D97-AF65-F5344CB8AC3E}">
        <p14:creationId xmlns:p14="http://schemas.microsoft.com/office/powerpoint/2010/main" val="40593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79388" y="2420938"/>
            <a:ext cx="86772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it-IT" altLang="it-IT" sz="1400">
              <a:solidFill>
                <a:srgbClr val="000099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3025" y="2081213"/>
            <a:ext cx="8963025" cy="1563687"/>
          </a:xfrm>
          <a:prstGeom prst="rect">
            <a:avLst/>
          </a:pr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it-IT" sz="3200">
                <a:solidFill>
                  <a:srgbClr val="000099"/>
                </a:solidFill>
              </a:rPr>
              <a:t>Le stromali mesenchimali come farmaci “from bench to bed-site”: quando un’azienda ospedaliera si dota di una “Cell Factory”</a:t>
            </a:r>
          </a:p>
        </p:txBody>
      </p:sp>
      <p:pic>
        <p:nvPicPr>
          <p:cNvPr id="180228" name="Picture 4" descr="logohs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2450"/>
            <a:ext cx="25574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5" descr="unibico_idx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2"/>
          <a:stretch>
            <a:fillRect/>
          </a:stretch>
        </p:blipFill>
        <p:spPr bwMode="auto">
          <a:xfrm>
            <a:off x="7627938" y="404813"/>
            <a:ext cx="9604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6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1013"/>
            <a:ext cx="256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7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988"/>
            <a:ext cx="10382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790575" y="4354513"/>
            <a:ext cx="74247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it-IT" sz="2000"/>
              <a:t>Dr. Ettore Biagi, MD, PhD,</a:t>
            </a:r>
          </a:p>
          <a:p>
            <a:pPr algn="ctr" eaLnBrk="1" hangingPunct="1"/>
            <a:r>
              <a:rPr lang="en-GB" altLang="it-IT" sz="2000"/>
              <a:t>Pediatra Ricercatore Universitario,</a:t>
            </a:r>
          </a:p>
          <a:p>
            <a:pPr algn="ctr" eaLnBrk="1" hangingPunct="1"/>
            <a:r>
              <a:rPr lang="en-GB" altLang="it-IT" sz="2000"/>
              <a:t>Direttore Tecnico (Qualified Person)</a:t>
            </a:r>
          </a:p>
          <a:p>
            <a:pPr algn="ctr" eaLnBrk="1" hangingPunct="1"/>
            <a:r>
              <a:rPr lang="en-GB" altLang="it-IT" sz="2000"/>
              <a:t>Officina di Terapia Cellulare e Genica</a:t>
            </a:r>
          </a:p>
          <a:p>
            <a:pPr algn="ctr" eaLnBrk="1" hangingPunct="1"/>
            <a:r>
              <a:rPr lang="en-GB" altLang="it-IT" sz="2000"/>
              <a:t>“Stefano Verri”,</a:t>
            </a:r>
          </a:p>
          <a:p>
            <a:pPr algn="ctr" eaLnBrk="1" hangingPunct="1"/>
            <a:r>
              <a:rPr lang="en-GB" altLang="it-IT" sz="2000"/>
              <a:t>Azienda Ospedaliera San Gerardo di Monza</a:t>
            </a:r>
          </a:p>
          <a:p>
            <a:pPr algn="ctr" eaLnBrk="1" hangingPunct="1"/>
            <a:endParaRPr lang="en-GB" altLang="it-IT" sz="2000"/>
          </a:p>
          <a:p>
            <a:pPr algn="ctr" eaLnBrk="1" hangingPunct="1"/>
            <a:r>
              <a:rPr lang="en-GB" altLang="it-IT" sz="200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179388" y="5300663"/>
          <a:ext cx="1306512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a di Photo Editor" r:id="rId8" imgW="961905" imgH="1438095" progId="MSPhotoEd.3">
                  <p:embed/>
                </p:oleObj>
              </mc:Choice>
              <mc:Fallback>
                <p:oleObj name="Fotografia di Photo Editor" r:id="rId8" imgW="961905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4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00663"/>
                        <a:ext cx="1306512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34" name="Picture 10"/>
          <p:cNvPicPr>
            <a:picLocks noChangeAspect="1" noChangeArrowheads="1"/>
          </p:cNvPicPr>
          <p:nvPr/>
        </p:nvPicPr>
        <p:blipFill>
          <a:blip r:embed="rId10">
            <a:lum bright="-1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5819775"/>
            <a:ext cx="2012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8464550" cy="1701800"/>
          </a:xfrm>
          <a:prstGeom prst="rect">
            <a:avLst/>
          </a:pr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 cellule MSC come</a:t>
            </a:r>
          </a:p>
          <a:p>
            <a:pPr algn="ctr">
              <a:lnSpc>
                <a:spcPct val="125000"/>
              </a:lnSpc>
              <a:defRPr/>
            </a:pPr>
            <a:r>
              <a:rPr 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FARMACI IMMUNOSOPPRESSORI: </a:t>
            </a:r>
          </a:p>
          <a:p>
            <a:pPr algn="ctr">
              <a:lnSpc>
                <a:spcPct val="125000"/>
              </a:lnSpc>
              <a:defRPr/>
            </a:pPr>
            <a:r>
              <a:rPr 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l’esempio della Graft vs Host Disease (GvHD)</a:t>
            </a:r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973138" y="1978025"/>
            <a:ext cx="7127875" cy="4475163"/>
            <a:chOff x="613" y="1246"/>
            <a:chExt cx="4490" cy="2819"/>
          </a:xfrm>
        </p:grpSpPr>
        <p:graphicFrame>
          <p:nvGraphicFramePr>
            <p:cNvPr id="182277" name="Object 35"/>
            <p:cNvGraphicFramePr>
              <a:graphicFrameLocks noChangeAspect="1"/>
            </p:cNvGraphicFramePr>
            <p:nvPr/>
          </p:nvGraphicFramePr>
          <p:xfrm>
            <a:off x="1429" y="1246"/>
            <a:ext cx="3006" cy="2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Immagine bitmap" r:id="rId3" imgW="5971429" imgH="5601482" progId="Paint.Picture">
                    <p:embed/>
                  </p:oleObj>
                </mc:Choice>
                <mc:Fallback>
                  <p:oleObj name="Immagine bitmap" r:id="rId3" imgW="5971429" imgH="560148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1246"/>
                          <a:ext cx="3006" cy="2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2278" name="Text Box 22"/>
            <p:cNvSpPr txBox="1">
              <a:spLocks noChangeArrowheads="1"/>
            </p:cNvSpPr>
            <p:nvPr/>
          </p:nvSpPr>
          <p:spPr bwMode="auto">
            <a:xfrm>
              <a:off x="703" y="1434"/>
              <a:ext cx="9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NK cells</a:t>
              </a:r>
            </a:p>
          </p:txBody>
        </p:sp>
        <p:sp>
          <p:nvSpPr>
            <p:cNvPr id="182279" name="Text Box 26"/>
            <p:cNvSpPr txBox="1">
              <a:spLocks noChangeArrowheads="1"/>
            </p:cNvSpPr>
            <p:nvPr/>
          </p:nvSpPr>
          <p:spPr bwMode="auto">
            <a:xfrm>
              <a:off x="613" y="2523"/>
              <a:ext cx="78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200" b="1"/>
                <a:t>Macrophages</a:t>
              </a:r>
            </a:p>
          </p:txBody>
        </p:sp>
        <p:sp>
          <p:nvSpPr>
            <p:cNvPr id="182280" name="Text Box 27"/>
            <p:cNvSpPr txBox="1">
              <a:spLocks noChangeArrowheads="1"/>
            </p:cNvSpPr>
            <p:nvPr/>
          </p:nvSpPr>
          <p:spPr bwMode="auto">
            <a:xfrm>
              <a:off x="1094" y="3777"/>
              <a:ext cx="6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Dendritic Cells</a:t>
              </a:r>
            </a:p>
          </p:txBody>
        </p:sp>
        <p:sp>
          <p:nvSpPr>
            <p:cNvPr id="182281" name="Text Box 28"/>
            <p:cNvSpPr txBox="1">
              <a:spLocks noChangeArrowheads="1"/>
            </p:cNvSpPr>
            <p:nvPr/>
          </p:nvSpPr>
          <p:spPr bwMode="auto">
            <a:xfrm>
              <a:off x="4242" y="2750"/>
              <a:ext cx="6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Regulatory T cells</a:t>
              </a:r>
            </a:p>
          </p:txBody>
        </p:sp>
        <p:sp>
          <p:nvSpPr>
            <p:cNvPr id="182282" name="Text Box 29"/>
            <p:cNvSpPr txBox="1">
              <a:spLocks noChangeArrowheads="1"/>
            </p:cNvSpPr>
            <p:nvPr/>
          </p:nvSpPr>
          <p:spPr bwMode="auto">
            <a:xfrm>
              <a:off x="4196" y="2051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Cytotoxic T cells</a:t>
              </a:r>
            </a:p>
          </p:txBody>
        </p:sp>
        <p:sp>
          <p:nvSpPr>
            <p:cNvPr id="182283" name="Text Box 30"/>
            <p:cNvSpPr txBox="1">
              <a:spLocks noChangeArrowheads="1"/>
            </p:cNvSpPr>
            <p:nvPr/>
          </p:nvSpPr>
          <p:spPr bwMode="auto">
            <a:xfrm>
              <a:off x="4229" y="3820"/>
              <a:ext cx="8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200" b="1"/>
                <a:t>B lymphocytes</a:t>
              </a:r>
            </a:p>
          </p:txBody>
        </p:sp>
        <p:sp>
          <p:nvSpPr>
            <p:cNvPr id="182284" name="Text Box 31"/>
            <p:cNvSpPr txBox="1">
              <a:spLocks noChangeArrowheads="1"/>
            </p:cNvSpPr>
            <p:nvPr/>
          </p:nvSpPr>
          <p:spPr bwMode="auto">
            <a:xfrm>
              <a:off x="4170" y="1291"/>
              <a:ext cx="6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Effector T cells</a:t>
              </a:r>
            </a:p>
          </p:txBody>
        </p:sp>
        <p:sp>
          <p:nvSpPr>
            <p:cNvPr id="182285" name="Text Box 33"/>
            <p:cNvSpPr txBox="1">
              <a:spLocks noChangeArrowheads="1"/>
            </p:cNvSpPr>
            <p:nvPr/>
          </p:nvSpPr>
          <p:spPr bwMode="auto">
            <a:xfrm>
              <a:off x="2575" y="2582"/>
              <a:ext cx="6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Mesenchymal Stem Cells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(MSC)</a:t>
              </a:r>
            </a:p>
          </p:txBody>
        </p:sp>
        <p:sp>
          <p:nvSpPr>
            <p:cNvPr id="182286" name="Line 36"/>
            <p:cNvSpPr>
              <a:spLocks noChangeShapeType="1"/>
            </p:cNvSpPr>
            <p:nvPr/>
          </p:nvSpPr>
          <p:spPr bwMode="auto">
            <a:xfrm>
              <a:off x="2405" y="3765"/>
              <a:ext cx="364" cy="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2287" name="Line 37"/>
            <p:cNvSpPr>
              <a:spLocks noChangeShapeType="1"/>
            </p:cNvSpPr>
            <p:nvPr/>
          </p:nvSpPr>
          <p:spPr bwMode="auto">
            <a:xfrm>
              <a:off x="2400" y="3953"/>
              <a:ext cx="362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2288" name="Text Box 38"/>
            <p:cNvSpPr txBox="1">
              <a:spLocks noChangeArrowheads="1"/>
            </p:cNvSpPr>
            <p:nvPr/>
          </p:nvSpPr>
          <p:spPr bwMode="auto">
            <a:xfrm>
              <a:off x="2863" y="3657"/>
              <a:ext cx="6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Activation</a:t>
              </a:r>
            </a:p>
          </p:txBody>
        </p:sp>
        <p:sp>
          <p:nvSpPr>
            <p:cNvPr id="182289" name="Text Box 39"/>
            <p:cNvSpPr txBox="1">
              <a:spLocks noChangeArrowheads="1"/>
            </p:cNvSpPr>
            <p:nvPr/>
          </p:nvSpPr>
          <p:spPr bwMode="auto">
            <a:xfrm>
              <a:off x="2863" y="3839"/>
              <a:ext cx="6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200" b="1"/>
                <a:t>Inhibition</a:t>
              </a:r>
            </a:p>
          </p:txBody>
        </p:sp>
      </p:grpSp>
      <p:graphicFrame>
        <p:nvGraphicFramePr>
          <p:cNvPr id="182290" name="Object 9"/>
          <p:cNvGraphicFramePr>
            <a:graphicFrameLocks noChangeAspect="1"/>
          </p:cNvGraphicFramePr>
          <p:nvPr/>
        </p:nvGraphicFramePr>
        <p:xfrm>
          <a:off x="8380413" y="6272213"/>
          <a:ext cx="7635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Fotografia di Photo Editor" r:id="rId5" imgW="1057423" imgH="724001" progId="MSPhotoEd.3">
                  <p:embed/>
                </p:oleObj>
              </mc:Choice>
              <mc:Fallback>
                <p:oleObj name="Fotografia di Photo Editor" r:id="rId5" imgW="1057423" imgH="724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3" y="6272213"/>
                        <a:ext cx="7635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067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649288"/>
          </a:xfrm>
        </p:spPr>
        <p:txBody>
          <a:bodyPr/>
          <a:lstStyle/>
          <a:p>
            <a:pPr eaLnBrk="1" hangingPunct="1"/>
            <a:r>
              <a:rPr lang="it-IT" altLang="it-IT" sz="3600" smtClean="0">
                <a:solidFill>
                  <a:srgbClr val="A50021"/>
                </a:solidFill>
              </a:rPr>
              <a:t>MSC - GvHD: phase I-II study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882650"/>
            <a:ext cx="8640763" cy="597535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en-GB" altLang="it-IT" sz="1800" b="1" smtClean="0"/>
              <a:t>Bicentric, prospective, non randomized, phase I  study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Ospedale San Gerardo Monza and Ospedali Riuniti Bergamo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</a:t>
            </a:r>
            <a:endParaRPr lang="en-GB" altLang="it-IT" sz="1800" b="1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altLang="it-IT" sz="1800" b="1" smtClean="0"/>
              <a:t>Inclusion criteria: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Acute or chronic </a:t>
            </a:r>
            <a:r>
              <a:rPr lang="en-GB" altLang="it-IT" sz="2000" b="1" smtClean="0"/>
              <a:t>steroid resistant or dependant</a:t>
            </a:r>
            <a:r>
              <a:rPr lang="en-GB" altLang="it-IT" sz="2000" smtClean="0"/>
              <a:t>  </a:t>
            </a:r>
            <a:r>
              <a:rPr lang="en-GB" altLang="it-IT" sz="2000" b="1" smtClean="0"/>
              <a:t>grade II - IV GvHD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GB" altLang="it-IT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GB" altLang="it-IT" sz="1800" b="1" smtClean="0"/>
              <a:t>Primary objectives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Feasibility and toxicity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altLang="it-IT" sz="1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GB" altLang="it-IT" sz="1800" b="1" smtClean="0"/>
              <a:t>Secondary objectives: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Efficacy of MSC infusion in steroid resistant GVHD grade II-IV.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Rate of GVHD recurrence in MSCs infused patients.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Relapse rate of hematological malignancies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OS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altLang="it-IT" sz="1800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altLang="it-IT" sz="1800" b="1" smtClean="0"/>
              <a:t>MSCs infusion: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GB" altLang="it-IT" sz="1800" smtClean="0"/>
              <a:t>	At least </a:t>
            </a:r>
            <a:r>
              <a:rPr lang="en-GB" altLang="it-IT" sz="1800" b="1" smtClean="0"/>
              <a:t>3</a:t>
            </a:r>
            <a:r>
              <a:rPr lang="en-GB" altLang="it-IT" sz="1800" smtClean="0"/>
              <a:t> iv infusions of PL expanded MSCs aiming at </a:t>
            </a:r>
            <a:r>
              <a:rPr lang="en-GB" altLang="it-IT" sz="1800" b="1" smtClean="0"/>
              <a:t>1 ± 0.5 x 10</a:t>
            </a:r>
            <a:r>
              <a:rPr lang="en-GB" altLang="it-IT" sz="1800" b="1" baseline="30000" smtClean="0"/>
              <a:t>6</a:t>
            </a:r>
            <a:r>
              <a:rPr lang="en-GB" altLang="it-IT" sz="1800" b="1" smtClean="0"/>
              <a:t>/kg dose</a:t>
            </a:r>
            <a:r>
              <a:rPr lang="en-GB" altLang="it-IT" sz="1800" smtClean="0"/>
              <a:t> with </a:t>
            </a:r>
            <a:r>
              <a:rPr lang="en-GB" altLang="it-IT" sz="1800" b="1" smtClean="0"/>
              <a:t> 5-7 interval days</a:t>
            </a:r>
            <a:r>
              <a:rPr lang="en-GB" altLang="it-IT" sz="1800" smtClean="0"/>
              <a:t>, from third party donors.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GB" altLang="it-IT" sz="1800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GB" altLang="it-IT" sz="1800" b="1" smtClean="0"/>
              <a:t>Enrolled patients: 40</a:t>
            </a:r>
            <a:r>
              <a:rPr lang="en-GB" altLang="it-IT" sz="1800" smtClean="0"/>
              <a:t> pts enrolled from Sep 2009</a:t>
            </a:r>
          </a:p>
          <a:p>
            <a:pPr marL="609600" indent="-609600" algn="just" eaLnBrk="1" hangingPunct="1"/>
            <a:endParaRPr lang="en-GB" altLang="it-IT" sz="1800" smtClean="0"/>
          </a:p>
          <a:p>
            <a:pPr marL="609600" indent="-609600" algn="just" eaLnBrk="1" hangingPunct="1">
              <a:buFontTx/>
              <a:buNone/>
            </a:pPr>
            <a:endParaRPr lang="en-GB" altLang="it-IT" sz="3600" b="1" smtClean="0"/>
          </a:p>
        </p:txBody>
      </p:sp>
      <p:graphicFrame>
        <p:nvGraphicFramePr>
          <p:cNvPr id="183300" name="Object 9"/>
          <p:cNvGraphicFramePr>
            <a:graphicFrameLocks noChangeAspect="1"/>
          </p:cNvGraphicFramePr>
          <p:nvPr/>
        </p:nvGraphicFramePr>
        <p:xfrm>
          <a:off x="8380413" y="6272213"/>
          <a:ext cx="7635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Fotografia di Photo Editor" r:id="rId3" imgW="1057423" imgH="724001" progId="MSPhotoEd.3">
                  <p:embed/>
                </p:oleObj>
              </mc:Choice>
              <mc:Fallback>
                <p:oleObj name="Fotografia di Photo Editor" r:id="rId3" imgW="1057423" imgH="724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3" y="6272213"/>
                        <a:ext cx="7635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1" name="Line 4"/>
          <p:cNvSpPr>
            <a:spLocks noChangeShapeType="1"/>
          </p:cNvSpPr>
          <p:nvPr/>
        </p:nvSpPr>
        <p:spPr bwMode="auto">
          <a:xfrm>
            <a:off x="104775" y="620713"/>
            <a:ext cx="8931275" cy="0"/>
          </a:xfrm>
          <a:prstGeom prst="line">
            <a:avLst/>
          </a:prstGeom>
          <a:noFill/>
          <a:ln w="28575">
            <a:solidFill>
              <a:srgbClr val="676F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929773"/>
      </p:ext>
    </p:extLst>
  </p:cSld>
  <p:clrMapOvr>
    <a:masterClrMapping/>
  </p:clrMapOvr>
  <p:transition advTm="507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26988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t-IT" sz="3600" smtClean="0">
                <a:solidFill>
                  <a:srgbClr val="A50021"/>
                </a:solidFill>
              </a:rPr>
              <a:t>Results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765175"/>
            <a:ext cx="8785225" cy="5229225"/>
          </a:xfrm>
        </p:spPr>
        <p:txBody>
          <a:bodyPr/>
          <a:lstStyle/>
          <a:p>
            <a:pPr algn="just" eaLnBrk="1" hangingPunct="1"/>
            <a:r>
              <a:rPr lang="en-US" altLang="it-IT" sz="1900" smtClean="0"/>
              <a:t>Overall response</a:t>
            </a:r>
            <a:r>
              <a:rPr lang="en-US" altLang="it-IT" sz="1900" b="1" smtClean="0"/>
              <a:t> 70% </a:t>
            </a:r>
            <a:r>
              <a:rPr lang="en-US" altLang="it-IT" sz="1900" smtClean="0"/>
              <a:t>(Complete</a:t>
            </a:r>
            <a:r>
              <a:rPr lang="en-US" altLang="it-IT" sz="1900" b="1" smtClean="0"/>
              <a:t> 30</a:t>
            </a:r>
            <a:r>
              <a:rPr lang="en-US" altLang="it-IT" sz="1900" smtClean="0"/>
              <a:t>%).</a:t>
            </a:r>
            <a:r>
              <a:rPr lang="en-US" altLang="it-IT" sz="1900" b="1" smtClean="0"/>
              <a:t> </a:t>
            </a:r>
          </a:p>
          <a:p>
            <a:pPr algn="just" eaLnBrk="1" hangingPunct="1"/>
            <a:endParaRPr lang="en-US" altLang="it-IT" sz="1900" smtClean="0"/>
          </a:p>
          <a:p>
            <a:pPr algn="just" eaLnBrk="1" hangingPunct="1"/>
            <a:r>
              <a:rPr lang="en-US" altLang="it-IT" sz="1900" smtClean="0"/>
              <a:t>MSCs allow for </a:t>
            </a:r>
            <a:r>
              <a:rPr lang="en-US" altLang="it-IT" sz="1900" b="1" smtClean="0"/>
              <a:t>IS tapering</a:t>
            </a:r>
            <a:r>
              <a:rPr lang="en-US" altLang="it-IT" sz="1900" smtClean="0"/>
              <a:t> and, in responder patients, they guarantee a </a:t>
            </a:r>
            <a:r>
              <a:rPr lang="en-US" altLang="it-IT" sz="1900" b="1" smtClean="0"/>
              <a:t>free window from GvHD</a:t>
            </a:r>
            <a:r>
              <a:rPr lang="en-US" altLang="it-IT" sz="1900" smtClean="0"/>
              <a:t> especially when used </a:t>
            </a:r>
            <a:r>
              <a:rPr lang="en-US" altLang="it-IT" sz="1900" b="1" smtClean="0"/>
              <a:t>early</a:t>
            </a:r>
            <a:r>
              <a:rPr lang="en-US" altLang="it-IT" sz="1900" smtClean="0"/>
              <a:t> after HSCT. </a:t>
            </a:r>
          </a:p>
          <a:p>
            <a:pPr algn="just" eaLnBrk="1" hangingPunct="1"/>
            <a:endParaRPr lang="en-US" altLang="it-IT" sz="1900" b="1" smtClean="0"/>
          </a:p>
          <a:p>
            <a:pPr algn="just" eaLnBrk="1" hangingPunct="1"/>
            <a:r>
              <a:rPr lang="en-US" altLang="it-IT" sz="1900" b="1" smtClean="0"/>
              <a:t>Acute GvHD</a:t>
            </a:r>
            <a:r>
              <a:rPr lang="en-US" altLang="it-IT" sz="1900" smtClean="0"/>
              <a:t> </a:t>
            </a:r>
            <a:r>
              <a:rPr lang="en-US" altLang="it-IT" sz="1900" b="1" smtClean="0"/>
              <a:t>(SKIN and GUT)</a:t>
            </a:r>
            <a:r>
              <a:rPr lang="en-US" altLang="it-IT" sz="1900" smtClean="0"/>
              <a:t> seems to respond better than chronic GvHD.</a:t>
            </a:r>
          </a:p>
          <a:p>
            <a:pPr algn="just" eaLnBrk="1" hangingPunct="1"/>
            <a:endParaRPr lang="en-US" altLang="it-IT" sz="1900" smtClean="0"/>
          </a:p>
          <a:p>
            <a:pPr algn="just" eaLnBrk="1" hangingPunct="1"/>
            <a:r>
              <a:rPr lang="en-US" altLang="it-IT" sz="1900" smtClean="0"/>
              <a:t>A </a:t>
            </a:r>
            <a:r>
              <a:rPr lang="en-US" altLang="it-IT" sz="1900" b="1" smtClean="0"/>
              <a:t>prompt use (second line) and repeated infusions</a:t>
            </a:r>
            <a:r>
              <a:rPr lang="en-US" altLang="it-IT" sz="1900" smtClean="0"/>
              <a:t> </a:t>
            </a:r>
            <a:r>
              <a:rPr lang="en-US" altLang="it-IT" sz="1900" b="1" smtClean="0"/>
              <a:t>(at least 3 in 3 weeks)</a:t>
            </a:r>
            <a:r>
              <a:rPr lang="en-US" altLang="it-IT" sz="1900" smtClean="0"/>
              <a:t> seem to guarantee good results, likely enough the dosage of 1 million cells/kg for each infusion. </a:t>
            </a:r>
            <a:r>
              <a:rPr lang="en-US" altLang="it-IT" sz="1900" b="1" smtClean="0"/>
              <a:t>Likely not necessary to go above 1 million/kg.</a:t>
            </a:r>
          </a:p>
          <a:p>
            <a:pPr algn="just" eaLnBrk="1" hangingPunct="1"/>
            <a:endParaRPr lang="en-US" altLang="it-IT" sz="1900" b="1" smtClean="0"/>
          </a:p>
          <a:p>
            <a:pPr algn="just" eaLnBrk="1" hangingPunct="1"/>
            <a:r>
              <a:rPr lang="en-US" altLang="it-IT" sz="1900" b="1" smtClean="0"/>
              <a:t>No side effects.</a:t>
            </a:r>
          </a:p>
          <a:p>
            <a:pPr algn="just" eaLnBrk="1" hangingPunct="1"/>
            <a:endParaRPr lang="en-US" altLang="it-IT" sz="1900" smtClean="0"/>
          </a:p>
          <a:p>
            <a:pPr algn="just" eaLnBrk="1" hangingPunct="1"/>
            <a:r>
              <a:rPr lang="en-US" altLang="it-IT" sz="1900" b="1" smtClean="0"/>
              <a:t>Easy to administer thanks to a third party MSC banking. </a:t>
            </a:r>
          </a:p>
          <a:p>
            <a:pPr algn="just" eaLnBrk="1" hangingPunct="1"/>
            <a:endParaRPr lang="en-US" altLang="it-IT" sz="1900" b="1" smtClean="0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104775" y="620713"/>
            <a:ext cx="8931275" cy="0"/>
          </a:xfrm>
          <a:prstGeom prst="line">
            <a:avLst/>
          </a:prstGeom>
          <a:noFill/>
          <a:ln w="28575">
            <a:solidFill>
              <a:srgbClr val="676F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0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4" name="Group 2"/>
          <p:cNvGrpSpPr>
            <a:grpSpLocks/>
          </p:cNvGrpSpPr>
          <p:nvPr/>
        </p:nvGrpSpPr>
        <p:grpSpPr bwMode="auto">
          <a:xfrm>
            <a:off x="0" y="188913"/>
            <a:ext cx="9072563" cy="6553200"/>
            <a:chOff x="0" y="119"/>
            <a:chExt cx="5715" cy="4128"/>
          </a:xfrm>
        </p:grpSpPr>
        <p:pic>
          <p:nvPicPr>
            <p:cNvPr id="2129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5489" cy="4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2996" name="Text Box 4"/>
            <p:cNvSpPr txBox="1">
              <a:spLocks noChangeArrowheads="1"/>
            </p:cNvSpPr>
            <p:nvPr/>
          </p:nvSpPr>
          <p:spPr bwMode="auto">
            <a:xfrm>
              <a:off x="1869" y="886"/>
              <a:ext cx="1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>
                  <a:cs typeface="Arial" pitchFamily="34" charset="0"/>
                </a:rPr>
                <a:t>SCIENCE 2012; 338: 917</a:t>
              </a:r>
            </a:p>
          </p:txBody>
        </p:sp>
        <p:sp>
          <p:nvSpPr>
            <p:cNvPr id="212997" name="Rectangle 5"/>
            <p:cNvSpPr>
              <a:spLocks noChangeArrowheads="1"/>
            </p:cNvSpPr>
            <p:nvPr/>
          </p:nvSpPr>
          <p:spPr bwMode="auto">
            <a:xfrm>
              <a:off x="0" y="3748"/>
              <a:ext cx="5647" cy="4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>
                  <a:cs typeface="Arial" pitchFamily="34" charset="0"/>
                </a:rPr>
                <a:t>16 November 2012</a:t>
              </a:r>
            </a:p>
          </p:txBody>
        </p:sp>
        <p:sp>
          <p:nvSpPr>
            <p:cNvPr id="212998" name="Rectangle 6"/>
            <p:cNvSpPr>
              <a:spLocks noChangeArrowheads="1"/>
            </p:cNvSpPr>
            <p:nvPr/>
          </p:nvSpPr>
          <p:spPr bwMode="auto">
            <a:xfrm>
              <a:off x="68" y="119"/>
              <a:ext cx="5647" cy="7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2999" name="Rectangle 7"/>
            <p:cNvSpPr>
              <a:spLocks noChangeArrowheads="1"/>
            </p:cNvSpPr>
            <p:nvPr/>
          </p:nvSpPr>
          <p:spPr bwMode="auto">
            <a:xfrm>
              <a:off x="0" y="663"/>
              <a:ext cx="362" cy="32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5511" y="799"/>
              <a:ext cx="136" cy="32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3001" name="WordArt 9"/>
          <p:cNvSpPr>
            <a:spLocks noChangeArrowheads="1" noChangeShapeType="1" noTextEdit="1"/>
          </p:cNvSpPr>
          <p:nvPr/>
        </p:nvSpPr>
        <p:spPr bwMode="auto">
          <a:xfrm rot="-1017998">
            <a:off x="319088" y="3860800"/>
            <a:ext cx="8634412" cy="1335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17998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Promising vs challenging developments</a:t>
            </a:r>
          </a:p>
        </p:txBody>
      </p:sp>
      <p:sp>
        <p:nvSpPr>
          <p:cNvPr id="213002" name="WordArt 10"/>
          <p:cNvSpPr>
            <a:spLocks noChangeArrowheads="1" noChangeShapeType="1" noTextEdit="1"/>
          </p:cNvSpPr>
          <p:nvPr/>
        </p:nvSpPr>
        <p:spPr bwMode="auto">
          <a:xfrm>
            <a:off x="2484438" y="404813"/>
            <a:ext cx="41306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 recent review ...</a:t>
            </a:r>
          </a:p>
        </p:txBody>
      </p:sp>
    </p:spTree>
    <p:extLst>
      <p:ext uri="{BB962C8B-B14F-4D97-AF65-F5344CB8AC3E}">
        <p14:creationId xmlns:p14="http://schemas.microsoft.com/office/powerpoint/2010/main" val="31796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2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5760" cy="4337"/>
          </a:xfrm>
        </p:grpSpPr>
        <p:pic>
          <p:nvPicPr>
            <p:cNvPr id="2140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40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7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4021" name="Rectangle 5"/>
            <p:cNvSpPr>
              <a:spLocks noChangeArrowheads="1"/>
            </p:cNvSpPr>
            <p:nvPr/>
          </p:nvSpPr>
          <p:spPr bwMode="auto">
            <a:xfrm>
              <a:off x="0" y="3838"/>
              <a:ext cx="5738" cy="4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4022" name="Rectangle 6"/>
            <p:cNvSpPr>
              <a:spLocks noChangeArrowheads="1"/>
            </p:cNvSpPr>
            <p:nvPr/>
          </p:nvSpPr>
          <p:spPr bwMode="auto">
            <a:xfrm>
              <a:off x="0" y="663"/>
              <a:ext cx="839" cy="32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4023" name="Rectangle 7"/>
            <p:cNvSpPr>
              <a:spLocks noChangeArrowheads="1"/>
            </p:cNvSpPr>
            <p:nvPr/>
          </p:nvSpPr>
          <p:spPr bwMode="auto">
            <a:xfrm>
              <a:off x="3969" y="709"/>
              <a:ext cx="1791" cy="32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2484438" y="404813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cs typeface="Arial" pitchFamily="34" charset="0"/>
              </a:rPr>
              <a:t>SCIENCE 2012; 338: 917</a:t>
            </a:r>
          </a:p>
        </p:txBody>
      </p:sp>
    </p:spTree>
    <p:extLst>
      <p:ext uri="{BB962C8B-B14F-4D97-AF65-F5344CB8AC3E}">
        <p14:creationId xmlns:p14="http://schemas.microsoft.com/office/powerpoint/2010/main" val="41534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-36513" y="0"/>
            <a:ext cx="9217026" cy="6884988"/>
            <a:chOff x="-23" y="0"/>
            <a:chExt cx="5806" cy="4337"/>
          </a:xfrm>
        </p:grpSpPr>
        <p:pic>
          <p:nvPicPr>
            <p:cNvPr id="2150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044" name="Rectangle 4"/>
            <p:cNvSpPr>
              <a:spLocks noChangeArrowheads="1"/>
            </p:cNvSpPr>
            <p:nvPr/>
          </p:nvSpPr>
          <p:spPr bwMode="auto">
            <a:xfrm>
              <a:off x="3992" y="17"/>
              <a:ext cx="1791" cy="43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045" name="Rectangle 5"/>
            <p:cNvSpPr>
              <a:spLocks noChangeArrowheads="1"/>
            </p:cNvSpPr>
            <p:nvPr/>
          </p:nvSpPr>
          <p:spPr bwMode="auto">
            <a:xfrm>
              <a:off x="-23" y="17"/>
              <a:ext cx="862" cy="43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046" name="Rectangle 6"/>
            <p:cNvSpPr>
              <a:spLocks noChangeArrowheads="1"/>
            </p:cNvSpPr>
            <p:nvPr/>
          </p:nvSpPr>
          <p:spPr bwMode="auto">
            <a:xfrm>
              <a:off x="113" y="17"/>
              <a:ext cx="4264" cy="5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>
              <a:off x="249" y="3884"/>
              <a:ext cx="4264" cy="45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484438" y="404813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cs typeface="Arial" pitchFamily="34" charset="0"/>
              </a:rPr>
              <a:t>SCIENCE 2012; 338: 917</a:t>
            </a:r>
          </a:p>
        </p:txBody>
      </p:sp>
    </p:spTree>
    <p:extLst>
      <p:ext uri="{BB962C8B-B14F-4D97-AF65-F5344CB8AC3E}">
        <p14:creationId xmlns:p14="http://schemas.microsoft.com/office/powerpoint/2010/main" val="34855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72338" cy="6846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7" name="WordArt 3"/>
          <p:cNvSpPr>
            <a:spLocks noChangeArrowheads="1" noChangeShapeType="1" noTextEdit="1"/>
          </p:cNvSpPr>
          <p:nvPr/>
        </p:nvSpPr>
        <p:spPr bwMode="auto">
          <a:xfrm>
            <a:off x="1835150" y="4295775"/>
            <a:ext cx="5545138" cy="1654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New scaffolds</a:t>
            </a:r>
          </a:p>
        </p:txBody>
      </p:sp>
    </p:spTree>
    <p:extLst>
      <p:ext uri="{BB962C8B-B14F-4D97-AF65-F5344CB8AC3E}">
        <p14:creationId xmlns:p14="http://schemas.microsoft.com/office/powerpoint/2010/main" val="15114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1800225"/>
          </a:xfrm>
          <a:solidFill>
            <a:srgbClr val="FFFF99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2400" b="1" smtClean="0">
                <a:solidFill>
                  <a:srgbClr val="CC0000"/>
                </a:solidFill>
                <a:latin typeface="Comic Sans MS" pitchFamily="66" charset="0"/>
              </a:rPr>
              <a:t>Reflection paper on stem cell-based medicinal products.</a:t>
            </a:r>
            <a:br>
              <a:rPr lang="en-GB" altLang="it-IT" sz="24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GB" altLang="it-IT" sz="2400" smtClean="0">
                <a:solidFill>
                  <a:srgbClr val="CC0000"/>
                </a:solidFill>
                <a:latin typeface="Comic Sans MS" pitchFamily="66" charset="0"/>
              </a:rPr>
              <a:t>EMA/CAT/571134/2009 (16 March 2010) </a:t>
            </a:r>
            <a:br>
              <a:rPr lang="en-GB" altLang="it-IT" sz="240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GB" altLang="it-IT" sz="2400" smtClean="0">
                <a:solidFill>
                  <a:srgbClr val="CC0000"/>
                </a:solidFill>
                <a:latin typeface="Comic Sans MS" pitchFamily="66" charset="0"/>
              </a:rPr>
              <a:t>Committee for Advanced Therapies (CAT)</a:t>
            </a:r>
            <a:br>
              <a:rPr lang="en-GB" altLang="it-IT" sz="240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GB" altLang="it-IT" sz="2400" i="1" smtClean="0">
                <a:solidFill>
                  <a:srgbClr val="0000FF"/>
                </a:solidFill>
                <a:latin typeface="Comic Sans MS" pitchFamily="66" charset="0"/>
              </a:rPr>
              <a:t>References</a:t>
            </a:r>
            <a:r>
              <a:rPr lang="en-GB" altLang="it-IT" sz="240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133600"/>
            <a:ext cx="8713788" cy="4829175"/>
          </a:xfrm>
        </p:spPr>
        <p:txBody>
          <a:bodyPr lIns="90000" tIns="46800" rIns="90000" bIns="46800">
            <a:spAutoFit/>
          </a:bodyPr>
          <a:lstStyle/>
          <a:p>
            <a:pPr marL="339725" indent="-339725" defTabSz="449263">
              <a:spcBef>
                <a:spcPts val="450"/>
              </a:spcBef>
              <a:buClr>
                <a:srgbClr val="006600"/>
              </a:buClr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800" smtClean="0">
                <a:solidFill>
                  <a:srgbClr val="006600"/>
                </a:solidFill>
                <a:latin typeface="Comic Sans MS" pitchFamily="66" charset="0"/>
              </a:rPr>
              <a:t>Regulation EC (No) 1394/2007 on advanced therapy medicinal products and amending Directive 2001/83/EC and Regulation (EC) No 726/2004</a:t>
            </a:r>
          </a:p>
          <a:p>
            <a:pPr marL="339725" indent="-339725" defTabSz="449263">
              <a:spcBef>
                <a:spcPts val="450"/>
              </a:spcBef>
              <a:buClr>
                <a:srgbClr val="006600"/>
              </a:buClr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800" smtClean="0">
                <a:solidFill>
                  <a:srgbClr val="006600"/>
                </a:solidFill>
                <a:latin typeface="Comic Sans MS" pitchFamily="66" charset="0"/>
              </a:rPr>
              <a:t>Directive 2001/83/EC of the European Parliament and the Council of 6 November 2001 on the Community code relating to medicinal products for human use Dir 2001/83/EC and amendments</a:t>
            </a:r>
          </a:p>
          <a:p>
            <a:pPr marL="339725" indent="-339725" defTabSz="449263">
              <a:spcBef>
                <a:spcPts val="450"/>
              </a:spcBef>
              <a:buClr>
                <a:srgbClr val="006600"/>
              </a:buClr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800" smtClean="0">
                <a:solidFill>
                  <a:srgbClr val="006600"/>
                </a:solidFill>
                <a:latin typeface="Comic Sans MS" pitchFamily="66" charset="0"/>
              </a:rPr>
              <a:t>Guideline on human cell-based medicinal products (EMEA/CHMP/410969/2006)</a:t>
            </a:r>
          </a:p>
          <a:p>
            <a:pPr marL="339725" indent="-339725" defTabSz="449263">
              <a:spcBef>
                <a:spcPts val="450"/>
              </a:spcBef>
              <a:buClr>
                <a:srgbClr val="006600"/>
              </a:buClr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800" smtClean="0">
                <a:solidFill>
                  <a:srgbClr val="006600"/>
                </a:solidFill>
                <a:latin typeface="Comic Sans MS" pitchFamily="66" charset="0"/>
              </a:rPr>
              <a:t>Draft guideline on the quality, preclinical and clinical aspects of medicinal products containing genetically modified cells (EMEA/CHMP/GTWP/671639/2010)</a:t>
            </a:r>
          </a:p>
          <a:p>
            <a:pPr marL="339725" indent="-339725" defTabSz="449263">
              <a:spcBef>
                <a:spcPts val="450"/>
              </a:spcBef>
              <a:buClr>
                <a:srgbClr val="006600"/>
              </a:buClr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800" smtClean="0">
                <a:solidFill>
                  <a:srgbClr val="006600"/>
                </a:solidFill>
                <a:latin typeface="Comic Sans MS" pitchFamily="66" charset="0"/>
              </a:rPr>
              <a:t>Guideline on strategies to identify and mitigate risks for first-in-human clinical trials with investigational medicinal products (EMEA/CHMP/SWP/28367/07)</a:t>
            </a:r>
          </a:p>
          <a:p>
            <a:pPr marL="339725" indent="-339725" defTabSz="449263">
              <a:spcBef>
                <a:spcPts val="450"/>
              </a:spcBef>
              <a:buClr>
                <a:srgbClr val="006600"/>
              </a:buClr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800" smtClean="0">
                <a:solidFill>
                  <a:srgbClr val="006600"/>
                </a:solidFill>
                <a:latin typeface="Comic Sans MS" pitchFamily="66" charset="0"/>
              </a:rPr>
              <a:t>Guideline on the safety and efficacy follow-up – risk management of advanced therapy medicinal products (EMEA/149995/2008)</a:t>
            </a:r>
          </a:p>
          <a:p>
            <a:pPr marL="339725" indent="-339725" defTabSz="449263">
              <a:spcBef>
                <a:spcPts val="450"/>
              </a:spcBef>
              <a:buClr>
                <a:srgbClr val="006600"/>
              </a:buClr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800" smtClean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3206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5888"/>
            <a:ext cx="6273800" cy="599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5" name="AutoShape 3"/>
          <p:cNvSpPr>
            <a:spLocks noChangeArrowheads="1"/>
          </p:cNvSpPr>
          <p:nvPr/>
        </p:nvSpPr>
        <p:spPr bwMode="auto">
          <a:xfrm>
            <a:off x="7740650" y="4940300"/>
            <a:ext cx="936625" cy="431800"/>
          </a:xfrm>
          <a:prstGeom prst="leftArrow">
            <a:avLst>
              <a:gd name="adj1" fmla="val 50000"/>
              <a:gd name="adj2" fmla="val 542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6191250"/>
            <a:ext cx="5318125" cy="6223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58950"/>
            <a:ext cx="8439150" cy="36147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77788"/>
            <a:ext cx="2809875" cy="9747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6191250"/>
            <a:ext cx="5318125" cy="6223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Presentazione su schermo (4:3)</PresentationFormat>
  <Paragraphs>132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Tema di Office</vt:lpstr>
      <vt:lpstr>Fotografia di Microsoft Photo Editor 3.0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Reflection paper on stem cell-based medicinal products. EMA/CAT/571134/2009 (16 March 2010)  Committee for Advanced Therapies (CAT) References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Ringraziamenti</vt:lpstr>
      <vt:lpstr>MONZA</vt:lpstr>
      <vt:lpstr>Presentazione standard di PowerPoint</vt:lpstr>
      <vt:lpstr>Presentazione standard di PowerPoint</vt:lpstr>
      <vt:lpstr>MSC - GvHD: phase I-II study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2013-10-23T08:25:15Z</dcterms:created>
  <dcterms:modified xsi:type="dcterms:W3CDTF">2013-10-23T08:25:52Z</dcterms:modified>
</cp:coreProperties>
</file>