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7" r:id="rId6"/>
    <p:sldMasterId id="2147483742" r:id="rId7"/>
    <p:sldMasterId id="2147483754" r:id="rId8"/>
    <p:sldMasterId id="2147483767" r:id="rId9"/>
    <p:sldMasterId id="2147483780" r:id="rId10"/>
    <p:sldMasterId id="2147483793" r:id="rId11"/>
    <p:sldMasterId id="2147483805" r:id="rId12"/>
    <p:sldMasterId id="2147483818" r:id="rId13"/>
  </p:sldMasterIdLst>
  <p:notesMasterIdLst>
    <p:notesMasterId r:id="rId63"/>
  </p:notesMasterIdLst>
  <p:sldIdLst>
    <p:sldId id="256" r:id="rId14"/>
    <p:sldId id="332" r:id="rId15"/>
    <p:sldId id="333" r:id="rId16"/>
    <p:sldId id="334" r:id="rId17"/>
    <p:sldId id="335" r:id="rId18"/>
    <p:sldId id="336" r:id="rId19"/>
    <p:sldId id="296" r:id="rId20"/>
    <p:sldId id="318" r:id="rId21"/>
    <p:sldId id="319" r:id="rId22"/>
    <p:sldId id="331" r:id="rId23"/>
    <p:sldId id="322" r:id="rId24"/>
    <p:sldId id="298" r:id="rId25"/>
    <p:sldId id="265" r:id="rId26"/>
    <p:sldId id="325" r:id="rId27"/>
    <p:sldId id="326" r:id="rId28"/>
    <p:sldId id="32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7" r:id="rId37"/>
    <p:sldId id="328" r:id="rId38"/>
    <p:sldId id="345" r:id="rId39"/>
    <p:sldId id="338" r:id="rId40"/>
    <p:sldId id="303" r:id="rId41"/>
    <p:sldId id="304" r:id="rId42"/>
    <p:sldId id="305" r:id="rId43"/>
    <p:sldId id="339" r:id="rId44"/>
    <p:sldId id="340" r:id="rId45"/>
    <p:sldId id="341" r:id="rId46"/>
    <p:sldId id="324" r:id="rId47"/>
    <p:sldId id="306" r:id="rId48"/>
    <p:sldId id="337" r:id="rId49"/>
    <p:sldId id="342" r:id="rId50"/>
    <p:sldId id="294" r:id="rId51"/>
    <p:sldId id="317" r:id="rId52"/>
    <p:sldId id="312" r:id="rId53"/>
    <p:sldId id="316" r:id="rId54"/>
    <p:sldId id="313" r:id="rId55"/>
    <p:sldId id="314" r:id="rId56"/>
    <p:sldId id="343" r:id="rId57"/>
    <p:sldId id="344" r:id="rId58"/>
    <p:sldId id="323" r:id="rId59"/>
    <p:sldId id="309" r:id="rId60"/>
    <p:sldId id="346" r:id="rId61"/>
    <p:sldId id="261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3718" autoAdjust="0"/>
  </p:normalViewPr>
  <p:slideViewPr>
    <p:cSldViewPr>
      <p:cViewPr varScale="1">
        <p:scale>
          <a:sx n="77" d="100"/>
          <a:sy n="7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5046-0FA2-4735-9F87-F27EC6ACB542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964C-2A90-4580-BA13-C25FEF8FE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2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9D5ECF-9B85-401F-B1D4-C1AF304992C4}" type="slidenum">
              <a:rPr lang="it-IT" altLang="it-IT">
                <a:solidFill>
                  <a:prstClr val="black"/>
                </a:solidFill>
              </a:rPr>
              <a:pPr eaLnBrk="1" hangingPunct="1"/>
              <a:t>7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6906A6-EA63-494B-8B5D-5C848CF6F56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F1967C-C223-4C8A-86B2-38A37B2EB915}" type="slidenum">
              <a:rPr lang="it-IT" altLang="it-IT">
                <a:solidFill>
                  <a:prstClr val="black"/>
                </a:solidFill>
              </a:rPr>
              <a:pPr eaLnBrk="1" hangingPunct="1"/>
              <a:t>28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B381CAF-89CB-4D7C-9E5F-C58992A1D4F1}" type="slidenum">
              <a:rPr lang="it-IT" altLang="it-IT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B38BE6-415E-42F9-89E2-0868A894B48B}" type="slidenum">
              <a:rPr lang="it-IT" altLang="it-IT">
                <a:solidFill>
                  <a:prstClr val="black"/>
                </a:solidFill>
              </a:rPr>
              <a:pPr eaLnBrk="1" hangingPunct="1"/>
              <a:t>29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6214225-0E8D-428A-A7A2-BCADEAEE09F2}" type="slidenum">
              <a:rPr lang="it-IT" altLang="it-IT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51D950-0195-4773-A23D-1C51F12DE696}" type="slidenum">
              <a:rPr lang="it-IT" altLang="it-IT">
                <a:solidFill>
                  <a:prstClr val="black"/>
                </a:solidFill>
              </a:rPr>
              <a:pPr eaLnBrk="1" hangingPunct="1"/>
              <a:t>30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D68B0B-D0E8-4C16-81DF-54A8E552A157}" type="slidenum">
              <a:rPr lang="it-IT" altLang="it-IT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F30A57-C398-4523-A1FF-4D088C64848E}" type="slidenum">
              <a:rPr lang="it-IT" altLang="it-IT">
                <a:solidFill>
                  <a:prstClr val="black"/>
                </a:solidFill>
              </a:rPr>
              <a:pPr eaLnBrk="1" hangingPunct="1"/>
              <a:t>35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D3887-21F7-489E-8B0A-2B8096C8B6C5}" type="slidenum">
              <a:rPr lang="it-IT" altLang="it-IT">
                <a:solidFill>
                  <a:prstClr val="black"/>
                </a:solidFill>
              </a:rPr>
              <a:pPr/>
              <a:t>38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i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71B5A1-67FE-49B3-9A9F-A3D4086F2E2E}" type="slidenum">
              <a:rPr lang="it-IT" altLang="it-IT">
                <a:solidFill>
                  <a:prstClr val="black"/>
                </a:solidFill>
              </a:rPr>
              <a:pPr eaLnBrk="1" hangingPunct="1"/>
              <a:t>39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71B5A1-67FE-49B3-9A9F-A3D4086F2E2E}" type="slidenum">
              <a:rPr lang="it-IT" altLang="it-IT">
                <a:solidFill>
                  <a:prstClr val="black"/>
                </a:solidFill>
              </a:rPr>
              <a:pPr eaLnBrk="1" hangingPunct="1"/>
              <a:t>40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1A432D-83B0-4AF7-8976-7079E5719160}" type="slidenum">
              <a:rPr lang="it-IT">
                <a:solidFill>
                  <a:prstClr val="black"/>
                </a:solidFill>
              </a:rPr>
              <a:pPr eaLnBrk="1" hangingPunct="1"/>
              <a:t>41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it-IT" smtClean="0">
                <a:latin typeface="Arial" pitchFamily="34" charset="0"/>
              </a:rPr>
              <a:t>Il DPP è certamente uno degli studi fondamentali a proposito della relazione tra stile di vita e riduzione del rischio di comparsa del diabete tipo 2. I pazienti (con IGT e\o IFG e\o con BMI &gt; 25) sono stati suddivisi in tre bracci: uno trattato con metformina 850 mg t.i.d. + raccomandazioni standard sullo stile di vita, il secondo è stato trattato con un programma intensivo di modificazioni dello stile di vita con l’obiettivo di incrementare l’attività fisica quotidiana e favorire il calo di peso di almeno il 5-7% rispetto al basale, al 3° gruppo (placebo) sono state somministrate solo raccomandazioni generiche sullo stile di vita. Dopo un follow-up medio di 2,8 anni lo stile di vita ha determinato una riduzione del rischio relativo di comparsa del diabete tipo 2 del 58% rispetto al placebo) e meglio della metformina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CDAA00-A8C2-42BA-BE09-448657A948DC}" type="slidenum">
              <a:rPr lang="it-IT" altLang="it-IT">
                <a:solidFill>
                  <a:prstClr val="black"/>
                </a:solidFill>
              </a:rPr>
              <a:pPr eaLnBrk="1" hangingPunct="1"/>
              <a:t>42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lunga fase asintomatica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durante la quale la malattia può essere diagnosticata solo se attivamente ricercata attraverso una procedura di screening. • Sono disponibili test non invasivi, semplici e poco costosi per lo screening del diabete. • La percentuale di diabete non diagnosticato varia fra il 30 e il 50% dei casi di diabete tipo 2 e la fase preclinica non è benigna; è infatti frequente che i pazienti presentino già complicanze croniche della malattia al momento in cui viene posta la diagnosi. • E’ dimostrato che il compenso glicemico ottimale fin dalle prime fasi della malattia e la correzione dei fattori di rischio cardiovascolare associati al diabete sono efficaci nel ridurre l’incidenza e la progressione delle complicanze del diabete. • Le complicanze acute e croniche del diabete hanno un grave impatto sulla qualità di vita dell’individuo, nonché sulla salute pubblica. • Nel corso dello screening per diabete possono essere identificati soggetti con alterazioni della glicemia non diagnostiche per diabete (IGT, IFG e HbA1c fra 39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mmol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[5,7%] e 46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mmol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[6,4%]) nei quali interventi sullo stile di vita possono consentire di prevenire/ritardare lo sviluppo della malattia conclamata.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4964C-2A90-4580-BA13-C25FEF8FEED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06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AC940C-8B1F-4474-A7EC-5DF32C2E3E06}" type="slidenum">
              <a:rPr lang="it-IT" altLang="it-IT">
                <a:solidFill>
                  <a:prstClr val="black"/>
                </a:solidFill>
              </a:rPr>
              <a:pPr eaLnBrk="1" hangingPunct="1"/>
              <a:t>43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17989A-06CE-4B8D-8B2A-43864033FA6F}" type="slidenum">
              <a:rPr lang="it-IT" altLang="it-IT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>
                <a:latin typeface="Arial" pitchFamily="34" charset="0"/>
              </a:rPr>
              <a:t>Confronto fra le due principali classificazioni (IDF e ATP III)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03E5E-46B6-461C-8281-29FB480079C9}" type="slidenum">
              <a:rPr lang="it-IT" altLang="it-IT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7E461C-F2E1-4975-9392-E43B56C8ECDB}" type="slidenum">
              <a:rPr lang="it-IT" altLang="it-IT">
                <a:solidFill>
                  <a:prstClr val="black"/>
                </a:solidFill>
              </a:rPr>
              <a:pPr eaLnBrk="1" hangingPunct="1"/>
              <a:t>47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7807DF-81AC-4032-B85F-7147A7D80F53}" type="slidenum">
              <a:rPr lang="it-IT" altLang="it-IT">
                <a:solidFill>
                  <a:prstClr val="black"/>
                </a:solidFill>
              </a:rPr>
              <a:pPr eaLnBrk="1" hangingPunct="1"/>
              <a:t>12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40F2E7-91A8-46C0-A286-B20B23F145AB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>
                <a:latin typeface="Arial" pitchFamily="34" charset="0"/>
              </a:rPr>
              <a:t>Da usare solo nelle campagne pubbliche di prevenzione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4BD3E-171C-481E-82A2-915EE680822A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0D179-2F00-4521-92DD-C6C1952ABBBE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35ADD6-8CFF-4C38-B206-A6C74564A86F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07F39-674E-4C98-B20F-1E6792654C0F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C2CAB1-1386-48AF-8981-5AB8D09C590D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90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4469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6CBA-C52C-4157-84C3-FAF436E2C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13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B80E-EC7C-4C62-BD73-1CF0CFB9B8F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6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59F0-D7A0-414D-BAA7-0717E80F2D1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3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B2A3-97FF-426B-9121-6C1C722F6F7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58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2829-8375-4CF8-A3E0-A05752FEC0D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72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1D10-2B0A-43B9-9D83-8E4BE3FB944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360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8CAD-ADBC-4A4F-83E1-724F81861E0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78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0614-F52D-4F39-A024-BE070457CC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536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36C7-D855-48EE-9D9E-01B8BA93F1F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350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2FC9-57DE-4B83-BE22-EAB1F661CE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7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3562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E30F-0F18-4C19-A9FD-D961276F6B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33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4819-1615-4CD9-95C7-F85AF83F1CA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54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6CBA-C52C-4157-84C3-FAF436E2C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51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B80E-EC7C-4C62-BD73-1CF0CFB9B8F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17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59F0-D7A0-414D-BAA7-0717E80F2D1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474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B2A3-97FF-426B-9121-6C1C722F6F7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30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2829-8375-4CF8-A3E0-A05752FEC0D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21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1D10-2B0A-43B9-9D83-8E4BE3FB944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824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8CAD-ADBC-4A4F-83E1-724F81861E0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2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0614-F52D-4F39-A024-BE070457CC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0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A815A3-BF34-4EDD-807F-9F9C74DAE4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5401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36C7-D855-48EE-9D9E-01B8BA93F1F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52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2FC9-57DE-4B83-BE22-EAB1F661CE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11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E30F-0F18-4C19-A9FD-D961276F6B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79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80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45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61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762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467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248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7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6DB09C-E9A0-49A9-A21A-111DAA81B7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0175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676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8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336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95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26A7-0CD3-4A27-BCD1-81D580F0F5B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386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1AD7-E7B3-4A8D-B759-65567EC9F30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666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5818-4447-420B-AD56-8794B109A8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253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9F37-EE34-44C5-9206-07F188E50FD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230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3BEC-1C55-4829-9DA4-20395B716ED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03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A6BE-D12F-4750-BE57-6C528244C28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6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EEDFE5-5485-4762-994A-06657DFF9B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8037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6846-1B80-478D-8647-9CAA7B276C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19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C09C-92D6-4BE9-9465-1113B618A9C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91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1821-064F-4DA5-87C8-85D8E6DF4A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0187-FD55-41EC-BAFF-50E4E515C9F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44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1D19-ADE6-4C84-80C5-6EFA2C8D36A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914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5762-2E20-4013-A9E1-43D220AF892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351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6D5DEB-2228-43F1-9532-90FE8F302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8854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BFA5B17-51C4-4C64-AF1B-8256A11A4C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7620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8D2C8D-97F6-4B48-ABDD-612F143906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9232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D8BCC0-A2A0-4952-ACBA-2B2EEC63D6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6BF044C-21E6-4E97-A1D9-49F8456E9F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1704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97434A-A46A-4771-9211-EC050C16EF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1079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E664E5B-A2C7-4FA0-BA07-F531442F5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327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402699-62E2-4D5F-ACE4-096589191D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713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2CFC7E-4476-4F50-81FC-49F9A83B29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9599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724A0A-F7C6-4ADA-85B8-81313B361C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9262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A30480-01C1-49AA-99F4-86FBA613FB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0773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B27113-E7AF-4A6C-BDC4-BC40DECC21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3061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C181E8-A706-464F-90B8-DB9980BC03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22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B4499FA-EB77-490E-9974-A72ED0EE2C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49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13D60E-BCF7-4941-AB39-A92A8EDC4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931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D3AB47-72CE-4BC2-9DBC-C5CF51222E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261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8FAD3A-9263-47F2-B511-B5A19F91D1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85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47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9B7F3A-A027-4352-A1D4-9FB7F6A6C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534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E9911F-D62C-44FC-BF8F-8A1C0E0087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3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91C2EB-A7E0-45ED-8957-9705AAA467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98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30FACD-E58D-4E1E-A755-8EC489D0B5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922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C486-D878-4241-B937-78F596B7EB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359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BD99-73C9-4144-A23B-A4E15E3579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079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3BB2-D9E2-4950-8353-C9EC1E12A9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716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52C5-C6B6-4DE3-97E5-71BEA57F93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9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F7B4-39C6-47DF-B057-9BED86B1EC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750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7BB1-9E2F-4A65-957C-1EB4B51CAB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71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438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5D4F-260D-47C4-9361-DE042939BF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5191-05CD-4AF2-B37E-F44E39013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966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2463-C165-4078-94FA-DD495F9659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867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2837-36F3-4DF9-8472-00F71917F6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580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B23F-4B9B-498D-B005-71CEFF4436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387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421-48BF-4B4A-89A9-190399479B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911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61F9-A6EA-4336-86C0-528FF3D8181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83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9820-6B2C-4B61-B9C3-2BD5F0A0CB2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5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95EF-7D8D-42B0-9667-D03CB558261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9C16-702F-4A9D-95D4-4BC3CC620AF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468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72838-15CA-434E-BA5B-44ED41C687F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74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7043-8A6E-4532-BC65-6EA5BBB7952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2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054A-D85A-4A61-B1DB-73CFE591FB5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33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F6F2-3598-43D0-AB05-458AF2DE2D2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6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A1D9-F6A0-4FE0-AAFF-FB042CF3EAB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97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2B07-14AB-459D-8971-412DB629011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28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0940-FAE9-4F38-B0BD-7764CBDBD92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0F63-E0F5-459C-9DA3-D6F6CCCEFB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35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7830-1571-4F7D-B3D1-2CD2D3266AB6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73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A52F-296C-4B8B-9BD5-61A3AF8F97C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011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65-2A39-4A27-8B38-1815EFB6BE8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5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FEB0-2A9D-4248-9DBC-A2805DAAE99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2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27318-2F1F-4638-BD56-E2CD8FB739FF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19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D481A-DBCB-4663-A552-A49DDD26BC7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65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1184A-12C3-4B62-A6BF-DFEC1EF9CEB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4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3943-9850-45B2-9BD2-6F3C4F4174BA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9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E9D7F-5204-4347-9AB2-B52381C5650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08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24A92-4825-4A84-9CA2-94F07A33EDD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3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1A23D-42D3-451F-9074-8804E8D817E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4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CF89AA-F4BA-4586-A439-CC757B03A3D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644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62D28-693C-4219-B70E-826A9D8663C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25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3E35FD-48D8-477F-9F19-3C30A9AE13F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57A0-6FBC-4DE7-B8BF-3F2748F97DB3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27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8CC6-589B-469D-8D78-56F1DFC9A33B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097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EAA2-8C21-4865-AEEA-FD06B9309536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6D74-2FC8-4451-ADC6-5AB42D3AC607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47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D597-013C-48A8-BFDD-0B76E4BF2DD5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1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3CAB-1D6C-4507-B8D0-788B7529B75C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26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E528-1FDD-47B0-84BE-9898686F3CDD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55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45EC-BB6D-42D7-B6AB-4817DE4A9AB8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486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54BD-BA19-4E19-B5D7-C305F2893CB7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8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6C60-9D92-40F8-8B2E-EC11BDCC3981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81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8F609-9981-446F-8848-80355CCF9AFE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27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B7097-4204-4CF0-BE8B-480C3E75F209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6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C437-DCAE-4AB6-94FD-D8D6EDDDB648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436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D1AA-3846-44F5-999D-E085A8CD310F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3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141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6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70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2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9644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25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43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82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99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36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97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43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4819-1615-4CD9-95C7-F85AF83F1CA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361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6CBA-C52C-4157-84C3-FAF436E2C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53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B80E-EC7C-4C62-BD73-1CF0CFB9B8F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2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4012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59F0-D7A0-414D-BAA7-0717E80F2D1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44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B2A3-97FF-426B-9121-6C1C722F6F7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92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2829-8375-4CF8-A3E0-A05752FEC0D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022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1D10-2B0A-43B9-9D83-8E4BE3FB944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36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8CAD-ADBC-4A4F-83E1-724F81861E0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717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0614-F52D-4F39-A024-BE070457CC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95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36C7-D855-48EE-9D9E-01B8BA93F1F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07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2FC9-57DE-4B83-BE22-EAB1F661CE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8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E30F-0F18-4C19-A9FD-D961276F6B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32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4819-1615-4CD9-95C7-F85AF83F1CA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6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B081-08C8-4506-B69D-8774AB9D4950}" type="datetimeFigureOut">
              <a:rPr lang="it-IT" smtClean="0"/>
              <a:t>31/03/16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46D2-37CB-4E86-80C5-AF1F9F617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7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94364-B86D-4C49-ABBD-B67856094E6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BBBCAF-0C6B-4BA3-B4D1-06700CA24363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C8CCC-D23A-4628-A03E-417478BBB33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65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AFF47-EE1C-4AA5-BC46-03F59328176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4440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C23B0-09A2-484C-9CAF-424939940BF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3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B8F73-A5F1-44A9-94AB-204312C4DC8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29CE4-A82A-45C5-90B6-A3147DE295B6}" type="slidenum">
              <a:rPr lang="it-IT" alt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54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7E271-ABA9-475D-A437-7D4C0FAF8BB7}" type="slidenum">
              <a:rPr lang="it-IT" alt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1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B081-08C8-4506-B69D-8774AB9D495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46D2-37CB-4E86-80C5-AF1F9F617F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5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94364-B86D-4C49-ABBD-B67856094E6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94364-B86D-4C49-ABBD-B67856094E6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png"/><Relationship Id="rId5" Type="http://schemas.openxmlformats.org/officeDocument/2006/relationships/hyperlink" Target="http://www.siprec.it/index.php" TargetMode="External"/><Relationship Id="rId4" Type="http://schemas.openxmlformats.org/officeDocument/2006/relationships/image" Target="http://www.siprec.it/index.php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ALTERATA GLICEMIA A DIGIUNO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Gerardo Medea</a:t>
            </a:r>
          </a:p>
          <a:p>
            <a:endParaRPr lang="it-IT" dirty="0"/>
          </a:p>
          <a:p>
            <a:r>
              <a:rPr lang="it-IT" dirty="0" smtClean="0"/>
              <a:t>Brescia Ordine Medici 31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Costo efficacia?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Assenza di trials su costo\efficacia dello screening</a:t>
            </a:r>
          </a:p>
          <a:p>
            <a:endParaRPr lang="it-IT" dirty="0" smtClean="0"/>
          </a:p>
          <a:p>
            <a:r>
              <a:rPr lang="it-IT" dirty="0" smtClean="0"/>
              <a:t>Studio epidemiologico (Archimedes): </a:t>
            </a:r>
          </a:p>
          <a:p>
            <a:pPr lvl="1"/>
            <a:r>
              <a:rPr lang="it-IT" dirty="0" smtClean="0"/>
              <a:t>lo screening è </a:t>
            </a:r>
            <a:r>
              <a:rPr lang="it-IT" dirty="0" err="1" smtClean="0"/>
              <a:t>cost-effective</a:t>
            </a:r>
            <a:r>
              <a:rPr lang="it-IT" dirty="0" smtClean="0"/>
              <a:t> se iniziato  tra 30 e 45 anni e ripetuto ogni 3-5 anni (popolazione americana).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1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Screening del DM2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In ambiente sanitario</a:t>
            </a:r>
          </a:p>
          <a:p>
            <a:r>
              <a:rPr lang="it-IT" dirty="0" smtClean="0"/>
              <a:t>rivolto alle persone ad alto rischio di diabete (screening selettivi) </a:t>
            </a:r>
          </a:p>
          <a:p>
            <a:r>
              <a:rPr lang="it-IT" dirty="0" smtClean="0"/>
              <a:t>in occasione di un controllo medico (screening opportunistici)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(Livello della prova VI, Forza della raccomandazione 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50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2514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0" y="2970213"/>
            <a:ext cx="2971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smtClean="0">
                <a:solidFill>
                  <a:srgbClr val="000099"/>
                </a:solidFill>
                <a:sym typeface="Lucida Grande" charset="0"/>
              </a:rPr>
              <a:t>Individuare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smtClean="0">
                <a:solidFill>
                  <a:srgbClr val="000099"/>
                </a:solidFill>
                <a:sym typeface="Lucida Grande" charset="0"/>
              </a:rPr>
              <a:t>i soggetti a  rischio per  DMT2:</a:t>
            </a:r>
            <a:endParaRPr lang="it-IT" altLang="it-IT" sz="2800" b="1" smtClean="0">
              <a:solidFill>
                <a:srgbClr val="000099"/>
              </a:solidFill>
              <a:sym typeface="Lucida Grande" charset="0"/>
            </a:endParaRP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3049224" y="1576606"/>
            <a:ext cx="6094775" cy="5401479"/>
          </a:xfrm>
          <a:prstGeom prst="rect">
            <a:avLst/>
          </a:prstGeom>
          <a:solidFill>
            <a:srgbClr val="DD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smtClean="0">
                <a:solidFill>
                  <a:srgbClr val="3333CC"/>
                </a:solidFill>
              </a:rPr>
              <a:t> </a:t>
            </a:r>
            <a:r>
              <a:rPr lang="it-IT" altLang="it-IT" b="1" u="sng" dirty="0" smtClean="0">
                <a:solidFill>
                  <a:srgbClr val="3333CC"/>
                </a:solidFill>
              </a:rPr>
              <a:t>Età &lt; 45 anni</a:t>
            </a:r>
            <a:r>
              <a:rPr lang="it-IT" altLang="it-IT" b="1" dirty="0" smtClean="0">
                <a:solidFill>
                  <a:srgbClr val="3333CC"/>
                </a:solidFill>
              </a:rPr>
              <a:t>,  e  </a:t>
            </a:r>
            <a:r>
              <a:rPr lang="it-IT" altLang="it-IT" b="1" u="sng" dirty="0" smtClean="0">
                <a:solidFill>
                  <a:srgbClr val="3333CC"/>
                </a:solidFill>
              </a:rPr>
              <a:t>una o più tra le seguenti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smtClean="0">
                <a:solidFill>
                  <a:srgbClr val="3333CC"/>
                </a:solidFill>
              </a:rPr>
              <a:t> </a:t>
            </a:r>
            <a:r>
              <a:rPr lang="it-IT" altLang="it-IT" b="1" u="sng" dirty="0" smtClean="0">
                <a:solidFill>
                  <a:srgbClr val="3333CC"/>
                </a:solidFill>
              </a:rPr>
              <a:t>condizioni</a:t>
            </a:r>
            <a:r>
              <a:rPr lang="it-IT" altLang="it-IT" b="1" dirty="0" smtClean="0">
                <a:solidFill>
                  <a:srgbClr val="3333CC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b="1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Inattività fisica</a:t>
            </a:r>
            <a:r>
              <a:rPr lang="it-IT" altLang="it-IT" sz="1600" dirty="0" smtClean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 dirty="0" smtClean="0">
                <a:solidFill>
                  <a:srgbClr val="3333CC"/>
                </a:solidFill>
              </a:rPr>
              <a:t>  </a:t>
            </a:r>
            <a:r>
              <a:rPr lang="it-IT" altLang="it-IT" dirty="0" smtClean="0">
                <a:solidFill>
                  <a:srgbClr val="3333CC"/>
                </a:solidFill>
              </a:rPr>
              <a:t>Familiarità di primo grado per diabete di tipo 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Ipertensione arteriosa (PAS &gt; 140/90 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3333CC"/>
                </a:solidFill>
              </a:rPr>
              <a:t>   assunzione di antiipertensivi)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Basse concentrazioni di colesterolo HDL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3333CC"/>
                </a:solidFill>
              </a:rPr>
              <a:t>   (&lt; 35 mg/dl) e/o </a:t>
            </a:r>
            <a:r>
              <a:rPr lang="it-IT" altLang="it-IT" dirty="0" err="1" smtClean="0">
                <a:solidFill>
                  <a:srgbClr val="3333CC"/>
                </a:solidFill>
              </a:rPr>
              <a:t>ipertrigliceridemia</a:t>
            </a:r>
            <a:r>
              <a:rPr lang="it-IT" altLang="it-IT" dirty="0" smtClean="0">
                <a:solidFill>
                  <a:srgbClr val="3333CC"/>
                </a:solidFill>
              </a:rPr>
              <a:t> (&gt;250 mg/dl)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Nella donna  parto con feto macrosomico &gt;4 kg;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Basso peso alla nascita (&lt;2,5 kg)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Sindrome dell’ovaio policistico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700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3333CC"/>
                </a:solidFill>
              </a:rPr>
              <a:t> Evidenza clinica di malattie cardiovascolari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dirty="0" smtClean="0"/>
              <a:t> appartenenza </a:t>
            </a:r>
            <a:r>
              <a:rPr lang="it-IT" dirty="0"/>
              <a:t>a gruppo etnico ad alto rischio</a:t>
            </a:r>
            <a:r>
              <a:rPr lang="it-IT" dirty="0" smtClean="0"/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rgbClr val="3333CC"/>
                </a:solidFill>
              </a:rPr>
              <a:t>sindrome dell’ovaio policistico o altre condizioni di </a:t>
            </a:r>
            <a:r>
              <a:rPr lang="it-IT" altLang="it-IT" dirty="0" err="1">
                <a:solidFill>
                  <a:srgbClr val="3333CC"/>
                </a:solidFill>
              </a:rPr>
              <a:t>insulino</a:t>
            </a:r>
            <a:r>
              <a:rPr lang="it-IT" altLang="it-IT" dirty="0">
                <a:solidFill>
                  <a:srgbClr val="3333CC"/>
                </a:solidFill>
              </a:rPr>
              <a:t>-resistenza come </a:t>
            </a:r>
            <a:r>
              <a:rPr lang="it-IT" altLang="it-IT" dirty="0" smtClean="0">
                <a:solidFill>
                  <a:srgbClr val="3333CC"/>
                </a:solidFill>
              </a:rPr>
              <a:t>l’</a:t>
            </a:r>
            <a:r>
              <a:rPr lang="it-IT" altLang="it-IT" dirty="0" err="1" smtClean="0">
                <a:solidFill>
                  <a:srgbClr val="3333CC"/>
                </a:solidFill>
              </a:rPr>
              <a:t>acanthosis</a:t>
            </a:r>
            <a:r>
              <a:rPr lang="it-IT" altLang="it-IT" dirty="0" smtClean="0">
                <a:solidFill>
                  <a:srgbClr val="3333CC"/>
                </a:solidFill>
              </a:rPr>
              <a:t> </a:t>
            </a:r>
            <a:r>
              <a:rPr lang="it-IT" altLang="it-IT" dirty="0" err="1" smtClean="0">
                <a:solidFill>
                  <a:srgbClr val="3333CC"/>
                </a:solidFill>
              </a:rPr>
              <a:t>nigricans</a:t>
            </a:r>
            <a:r>
              <a:rPr lang="it-IT" altLang="it-IT" dirty="0">
                <a:solidFill>
                  <a:srgbClr val="3333CC"/>
                </a:solidFill>
              </a:rPr>
              <a:t>;</a:t>
            </a:r>
            <a:endParaRPr lang="it-IT" altLang="it-IT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900" dirty="0" smtClean="0">
              <a:solidFill>
                <a:srgbClr val="3333CC"/>
              </a:solidFill>
            </a:endParaRPr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3048000" y="228600"/>
            <a:ext cx="5791200" cy="646331"/>
          </a:xfrm>
          <a:prstGeom prst="rect">
            <a:avLst/>
          </a:prstGeom>
          <a:solidFill>
            <a:srgbClr val="DD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smtClean="0">
                <a:solidFill>
                  <a:srgbClr val="3333CC"/>
                </a:solidFill>
              </a:rPr>
              <a:t>Tutte le persone con </a:t>
            </a:r>
            <a:r>
              <a:rPr lang="it-IT" altLang="it-IT" b="1" u="sng" dirty="0" smtClean="0">
                <a:solidFill>
                  <a:srgbClr val="3333CC"/>
                </a:solidFill>
              </a:rPr>
              <a:t>IFG o IGT,</a:t>
            </a:r>
            <a:r>
              <a:rPr lang="it-IT" altLang="it-IT" b="1" dirty="0" smtClean="0">
                <a:solidFill>
                  <a:srgbClr val="3333CC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u="sng" dirty="0" smtClean="0">
                <a:solidFill>
                  <a:srgbClr val="3333CC"/>
                </a:solidFill>
              </a:rPr>
              <a:t> HbA1c  6.00 - 6.49%,    Diabete Gestazionale</a:t>
            </a: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3048000" y="874931"/>
            <a:ext cx="5791200" cy="701675"/>
          </a:xfrm>
          <a:prstGeom prst="rect">
            <a:avLst/>
          </a:prstGeom>
          <a:solidFill>
            <a:srgbClr val="DD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3333CC"/>
                </a:solidFill>
              </a:rPr>
              <a:t> </a:t>
            </a:r>
            <a:r>
              <a:rPr lang="it-IT" altLang="it-IT" b="1" u="sng" dirty="0" smtClean="0">
                <a:solidFill>
                  <a:srgbClr val="3333CC"/>
                </a:solidFill>
              </a:rPr>
              <a:t>Età &gt; 45 anni</a:t>
            </a:r>
            <a:r>
              <a:rPr lang="it-IT" altLang="it-IT" b="1" dirty="0" smtClean="0">
                <a:solidFill>
                  <a:srgbClr val="3333CC"/>
                </a:solidFill>
              </a:rPr>
              <a:t>, specialmente se con </a:t>
            </a:r>
            <a:r>
              <a:rPr lang="it-IT" altLang="it-IT" b="1" u="sng" dirty="0" smtClean="0">
                <a:solidFill>
                  <a:srgbClr val="3333CC"/>
                </a:solidFill>
              </a:rPr>
              <a:t>BMI &gt; 25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smtClean="0">
                <a:solidFill>
                  <a:srgbClr val="3333CC"/>
                </a:solidFill>
              </a:rPr>
              <a:t>  kg/m2</a:t>
            </a:r>
          </a:p>
        </p:txBody>
      </p:sp>
      <p:pic>
        <p:nvPicPr>
          <p:cNvPr id="4096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4800" y="5085184"/>
            <a:ext cx="1944688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1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</a:rPr>
              <a:t>Americani nativi, ispanici, afro-americani, tunisini, maltesi</a:t>
            </a:r>
            <a:endParaRPr kumimoji="0" lang="it-IT" alt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 flipV="1">
            <a:off x="2385945" y="5618683"/>
            <a:ext cx="6808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5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Screening DM2 adolescenti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età &gt;10 anni o all’inizio della pubertà con: </a:t>
            </a:r>
          </a:p>
          <a:p>
            <a:pPr lvl="1"/>
            <a:r>
              <a:rPr lang="it-IT" dirty="0" smtClean="0"/>
              <a:t>BMI &gt;85° percentile per età e sesso o </a:t>
            </a:r>
          </a:p>
          <a:p>
            <a:pPr lvl="1"/>
            <a:r>
              <a:rPr lang="it-IT" dirty="0" smtClean="0"/>
              <a:t>peso &gt;120% del peso ideale per l’altezza </a:t>
            </a:r>
          </a:p>
          <a:p>
            <a:pPr lvl="1"/>
            <a:r>
              <a:rPr lang="it-IT" dirty="0" smtClean="0"/>
              <a:t>+ due dei seguenti fattori di rischio:</a:t>
            </a:r>
          </a:p>
          <a:p>
            <a:pPr lvl="2"/>
            <a:r>
              <a:rPr lang="it-IT" dirty="0" smtClean="0"/>
              <a:t>familiarità di primo o secondo grado per diabete tipo 2</a:t>
            </a:r>
          </a:p>
          <a:p>
            <a:pPr lvl="2"/>
            <a:r>
              <a:rPr lang="it-IT" dirty="0" smtClean="0"/>
              <a:t>appartenenza a gruppo etnico ad alto rischio</a:t>
            </a:r>
          </a:p>
          <a:p>
            <a:pPr lvl="2"/>
            <a:r>
              <a:rPr lang="it-IT" dirty="0" smtClean="0"/>
              <a:t>segni di </a:t>
            </a:r>
            <a:r>
              <a:rPr lang="it-IT" dirty="0" err="1" smtClean="0"/>
              <a:t>insulino</a:t>
            </a:r>
            <a:r>
              <a:rPr lang="it-IT" dirty="0" smtClean="0"/>
              <a:t>-resistenza o condizioni associate a </a:t>
            </a:r>
            <a:r>
              <a:rPr lang="it-IT" dirty="0" err="1" smtClean="0"/>
              <a:t>insulino</a:t>
            </a:r>
            <a:r>
              <a:rPr lang="it-IT" dirty="0" smtClean="0"/>
              <a:t>-resistenza (</a:t>
            </a:r>
            <a:r>
              <a:rPr lang="it-IT" dirty="0" err="1" smtClean="0"/>
              <a:t>acanthosis</a:t>
            </a:r>
            <a:r>
              <a:rPr lang="it-IT" dirty="0"/>
              <a:t> </a:t>
            </a:r>
            <a:r>
              <a:rPr lang="it-IT" dirty="0" err="1" smtClean="0"/>
              <a:t>nigricans</a:t>
            </a:r>
            <a:r>
              <a:rPr lang="it-IT" dirty="0" smtClean="0"/>
              <a:t>, ipertensione, dislipidemia, sindrome dell’ovaio policistico, peso alla nascita basso per l’età gestazionale)</a:t>
            </a:r>
          </a:p>
          <a:p>
            <a:pPr lvl="2"/>
            <a:r>
              <a:rPr lang="it-IT" dirty="0" smtClean="0"/>
              <a:t>storia materna di diabete o diabete gestazionale durante la gestazione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73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002713" cy="67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 flipV="1">
            <a:off x="1187624" y="2060848"/>
            <a:ext cx="6192688" cy="36724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20763"/>
            <a:ext cx="6654800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5"/>
          <p:cNvSpPr txBox="1">
            <a:spLocks noChangeArrowheads="1"/>
          </p:cNvSpPr>
          <p:nvPr/>
        </p:nvSpPr>
        <p:spPr bwMode="auto">
          <a:xfrm>
            <a:off x="1619250" y="115888"/>
            <a:ext cx="60785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800" smtClean="0">
                <a:solidFill>
                  <a:srgbClr val="FF0000"/>
                </a:solidFill>
              </a:rPr>
              <a:t>Diabetes Risk Score</a:t>
            </a:r>
          </a:p>
        </p:txBody>
      </p:sp>
    </p:spTree>
    <p:extLst>
      <p:ext uri="{BB962C8B-B14F-4D97-AF65-F5344CB8AC3E}">
        <p14:creationId xmlns:p14="http://schemas.microsoft.com/office/powerpoint/2010/main" val="3057561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1760" y="2492896"/>
            <a:ext cx="45365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TEST di screening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126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FFFF00"/>
                </a:solidFill>
              </a:rPr>
              <a:t>GLICEMIA A DIGIUNO</a:t>
            </a:r>
            <a:br>
              <a:rPr lang="it-IT" altLang="it-IT" b="1" dirty="0" smtClean="0">
                <a:solidFill>
                  <a:srgbClr val="FFFF00"/>
                </a:solidFill>
              </a:rPr>
            </a:br>
            <a:r>
              <a:rPr lang="it-IT" altLang="it-IT" b="1" dirty="0" smtClean="0">
                <a:solidFill>
                  <a:srgbClr val="FFFF00"/>
                </a:solidFill>
              </a:rPr>
              <a:t>FPG  (</a:t>
            </a:r>
            <a:r>
              <a:rPr lang="it-IT" altLang="it-IT" b="1" dirty="0" err="1" smtClean="0">
                <a:solidFill>
                  <a:srgbClr val="FFFF00"/>
                </a:solidFill>
              </a:rPr>
              <a:t>Fasting</a:t>
            </a:r>
            <a:r>
              <a:rPr lang="it-IT" altLang="it-IT" b="1" dirty="0" smtClean="0">
                <a:solidFill>
                  <a:srgbClr val="FFFF00"/>
                </a:solidFill>
              </a:rPr>
              <a:t> </a:t>
            </a:r>
            <a:r>
              <a:rPr lang="it-IT" altLang="it-IT" b="1" dirty="0" err="1" smtClean="0">
                <a:solidFill>
                  <a:srgbClr val="FFFF00"/>
                </a:solidFill>
              </a:rPr>
              <a:t>Plasmatic</a:t>
            </a:r>
            <a:r>
              <a:rPr lang="it-IT" altLang="it-IT" b="1" dirty="0" smtClean="0">
                <a:solidFill>
                  <a:srgbClr val="FFFF00"/>
                </a:solidFill>
              </a:rPr>
              <a:t> </a:t>
            </a:r>
            <a:r>
              <a:rPr lang="it-IT" altLang="it-IT" b="1" dirty="0" err="1" smtClean="0">
                <a:solidFill>
                  <a:srgbClr val="FFFF00"/>
                </a:solidFill>
              </a:rPr>
              <a:t>Glucose</a:t>
            </a:r>
            <a:r>
              <a:rPr lang="it-IT" altLang="it-IT" b="1" dirty="0" smtClean="0">
                <a:solidFill>
                  <a:srgbClr val="FFFF00"/>
                </a:solidFill>
              </a:rPr>
              <a:t>)</a:t>
            </a:r>
            <a:br>
              <a:rPr lang="it-IT" altLang="it-IT" b="1" dirty="0" smtClean="0">
                <a:solidFill>
                  <a:srgbClr val="FFFF00"/>
                </a:solidFill>
              </a:rPr>
            </a:br>
            <a:endParaRPr lang="en-US" altLang="it-IT" b="1" dirty="0" smtClean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2936"/>
            <a:ext cx="8820472" cy="209587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FFFFFF"/>
                </a:solidFill>
              </a:rPr>
              <a:t>dopo un digiuno di 8 ore (v.n.: &lt;100 mg\dl)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FFFFFF"/>
                </a:solidFill>
              </a:rPr>
              <a:t>bassa sensibilità = molti falsi negativi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FFFFFF"/>
                </a:solidFill>
              </a:rPr>
              <a:t>alta specificità = pochi falsi positivi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it-IT" altLang="it-IT" sz="2800" dirty="0" smtClean="0">
              <a:solidFill>
                <a:srgbClr val="FFFFFF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endParaRPr lang="it-IT" altLang="it-IT" sz="2400" dirty="0" smtClean="0">
              <a:solidFill>
                <a:srgbClr val="FFFFFF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endParaRPr lang="en-US" altLang="it-IT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FFFF00"/>
                </a:solidFill>
              </a:rPr>
              <a:t>TEST DA CARICO ORALE DI GLUCOSIO</a:t>
            </a:r>
            <a:br>
              <a:rPr lang="it-IT" altLang="it-IT" sz="3600" b="1" dirty="0" smtClean="0">
                <a:solidFill>
                  <a:srgbClr val="FFFF00"/>
                </a:solidFill>
              </a:rPr>
            </a:br>
            <a:r>
              <a:rPr lang="it-IT" altLang="it-IT" sz="3600" b="1" dirty="0" smtClean="0">
                <a:solidFill>
                  <a:srgbClr val="FFFF00"/>
                </a:solidFill>
              </a:rPr>
              <a:t>(OGTT = </a:t>
            </a:r>
            <a:r>
              <a:rPr lang="it-IT" altLang="it-IT" sz="3600" b="1" dirty="0" err="1" smtClean="0">
                <a:solidFill>
                  <a:srgbClr val="FFFF00"/>
                </a:solidFill>
              </a:rPr>
              <a:t>Oral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600" b="1" dirty="0" err="1" smtClean="0">
                <a:solidFill>
                  <a:srgbClr val="FFFF00"/>
                </a:solidFill>
              </a:rPr>
              <a:t>Glucose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600" b="1" dirty="0" err="1" smtClean="0">
                <a:solidFill>
                  <a:srgbClr val="FFFF00"/>
                </a:solidFill>
              </a:rPr>
              <a:t>Tolerance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> Test)</a:t>
            </a:r>
            <a:br>
              <a:rPr lang="it-IT" altLang="it-IT" sz="3600" b="1" dirty="0" smtClean="0">
                <a:solidFill>
                  <a:srgbClr val="FFFF00"/>
                </a:solidFill>
              </a:rPr>
            </a:br>
            <a:r>
              <a:rPr lang="it-IT" altLang="it-IT" sz="2400" b="1" dirty="0" smtClean="0">
                <a:solidFill>
                  <a:srgbClr val="FFFF00"/>
                </a:solidFill>
              </a:rPr>
              <a:t>test standard con 75 g </a:t>
            </a:r>
            <a:br>
              <a:rPr lang="it-IT" altLang="it-IT" sz="2400" b="1" dirty="0" smtClean="0">
                <a:solidFill>
                  <a:srgbClr val="FFFF00"/>
                </a:solidFill>
              </a:rPr>
            </a:br>
            <a:endParaRPr lang="en-US" altLang="it-IT" sz="2400" b="1" dirty="0" smtClean="0">
              <a:solidFill>
                <a:srgbClr val="FFFF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154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FFFFFF"/>
                </a:solidFill>
              </a:rPr>
              <a:t>test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2400" dirty="0" smtClean="0">
                <a:solidFill>
                  <a:srgbClr val="FFFFFF"/>
                </a:solidFill>
              </a:rPr>
              <a:t>molto </a:t>
            </a:r>
            <a:r>
              <a:rPr lang="it-IT" altLang="it-IT" sz="2400" u="sng" dirty="0" smtClean="0">
                <a:solidFill>
                  <a:srgbClr val="FFFFFF"/>
                </a:solidFill>
              </a:rPr>
              <a:t>sensibile</a:t>
            </a:r>
            <a:r>
              <a:rPr lang="it-IT" altLang="it-IT" sz="2400" dirty="0" smtClean="0">
                <a:solidFill>
                  <a:srgbClr val="FFFFFF"/>
                </a:solidFill>
              </a:rPr>
              <a:t> (= pochi falsi negativi)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2400" u="sng" dirty="0" smtClean="0">
                <a:solidFill>
                  <a:srgbClr val="FFFFFF"/>
                </a:solidFill>
              </a:rPr>
              <a:t>Molto specifico </a:t>
            </a:r>
            <a:r>
              <a:rPr lang="it-IT" altLang="it-IT" sz="2400" dirty="0" smtClean="0">
                <a:solidFill>
                  <a:srgbClr val="FFFFFF"/>
                </a:solidFill>
              </a:rPr>
              <a:t> (= pochi falsi positivi) 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2400" dirty="0" smtClean="0">
                <a:solidFill>
                  <a:srgbClr val="FFFFFF"/>
                </a:solidFill>
              </a:rPr>
              <a:t>poco </a:t>
            </a:r>
            <a:r>
              <a:rPr lang="it-IT" altLang="it-IT" sz="2400" u="sng" dirty="0" smtClean="0">
                <a:solidFill>
                  <a:srgbClr val="FFFFFF"/>
                </a:solidFill>
              </a:rPr>
              <a:t>riproducibile </a:t>
            </a:r>
            <a:r>
              <a:rPr lang="it-IT" altLang="it-IT" sz="2400" dirty="0" smtClean="0">
                <a:solidFill>
                  <a:srgbClr val="FFFFFF"/>
                </a:solidFill>
              </a:rPr>
              <a:t>particolarmente per valori di glicemia non chiaramente diagnostici, mentre tende ad una migliore riproducibilità per valori normali o francamente patologici 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800" dirty="0" smtClean="0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FFFFFF"/>
                </a:solidFill>
              </a:rPr>
              <a:t>utile soprattutto nei soggetti:</a:t>
            </a:r>
            <a:endParaRPr lang="it-IT" altLang="it-IT" sz="2400" dirty="0" smtClean="0">
              <a:solidFill>
                <a:srgbClr val="FFFFFF"/>
              </a:solidFill>
            </a:endParaRPr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2400" dirty="0" smtClean="0">
                <a:solidFill>
                  <a:srgbClr val="FFFFFF"/>
                </a:solidFill>
              </a:rPr>
              <a:t>con glicemia a digiuno normale, ma glicemia postprandiale patologica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it-IT" altLang="it-IT" sz="2400" dirty="0" smtClean="0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it-IT" altLang="it-IT" sz="2800" dirty="0" smtClean="0">
              <a:solidFill>
                <a:srgbClr val="FFFFFF"/>
              </a:solidFill>
              <a:cs typeface="Arial" pitchFamily="34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endParaRPr lang="it-IT" altLang="it-IT" sz="2400" dirty="0" smtClean="0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it-IT" sz="2800" dirty="0" smtClean="0">
              <a:solidFill>
                <a:srgbClr val="FFFFFF"/>
              </a:solidFill>
            </a:endParaRPr>
          </a:p>
        </p:txBody>
      </p:sp>
      <p:sp>
        <p:nvSpPr>
          <p:cNvPr id="102404" name="Comment 4"/>
          <p:cNvSpPr>
            <a:spLocks noChangeArrowheads="1"/>
          </p:cNvSpPr>
          <p:nvPr/>
        </p:nvSpPr>
        <p:spPr bwMode="auto">
          <a:xfrm>
            <a:off x="-2133600" y="0"/>
            <a:ext cx="1828800" cy="4008438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</a:rPr>
              <a:t>Gerardo Medea:</a:t>
            </a:r>
            <a:endParaRPr lang="en-US" altLang="it-IT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Times New Roman" pitchFamily="18" charset="0"/>
              </a:rPr>
              <a:t>L’effettuazione del test insieme al contemporaneo dosaggio dell’insulinemia, consente una diagnosi differenziale tra diabete tipo 1 e 2 (bassa nel primo caso, elevata nel secondo).</a:t>
            </a: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it-IT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4800" b="1" dirty="0" smtClean="0">
                <a:solidFill>
                  <a:srgbClr val="FFFF00"/>
                </a:solidFill>
              </a:rPr>
              <a:t>OGTT 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/>
            </a:r>
            <a:br>
              <a:rPr lang="it-IT" altLang="it-IT" sz="3600" b="1" dirty="0" smtClean="0">
                <a:solidFill>
                  <a:srgbClr val="FFFF00"/>
                </a:solidFill>
              </a:rPr>
            </a:br>
            <a:r>
              <a:rPr lang="it-IT" altLang="it-IT" sz="3600" b="1" dirty="0" smtClean="0">
                <a:solidFill>
                  <a:srgbClr val="FFFF00"/>
                </a:solidFill>
              </a:rPr>
              <a:t>non deve essere effettuata in caso di:</a:t>
            </a:r>
            <a:r>
              <a:rPr lang="it-IT" altLang="it-IT" sz="2800" dirty="0" smtClean="0">
                <a:solidFill>
                  <a:srgbClr val="FFFF00"/>
                </a:solidFill>
              </a:rPr>
              <a:t> </a:t>
            </a:r>
            <a:endParaRPr lang="en-US" altLang="it-IT" sz="3600" dirty="0" smtClean="0">
              <a:solidFill>
                <a:srgbClr val="FFFF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 dirty="0" smtClean="0">
                <a:solidFill>
                  <a:srgbClr val="FFFFFF"/>
                </a:solidFill>
              </a:rPr>
              <a:t>diagnosi </a:t>
            </a:r>
            <a:r>
              <a:rPr lang="it-IT" altLang="it-IT" sz="2000" b="1" u="sng" dirty="0" smtClean="0">
                <a:solidFill>
                  <a:srgbClr val="FFFFFF"/>
                </a:solidFill>
              </a:rPr>
              <a:t>già</a:t>
            </a:r>
            <a:r>
              <a:rPr lang="it-IT" altLang="it-IT" sz="2000" dirty="0" smtClean="0">
                <a:solidFill>
                  <a:srgbClr val="FFFFFF"/>
                </a:solidFill>
              </a:rPr>
              <a:t> certa (rischio di coma </a:t>
            </a:r>
            <a:r>
              <a:rPr lang="it-IT" altLang="it-IT" sz="2000" dirty="0" err="1" smtClean="0">
                <a:solidFill>
                  <a:srgbClr val="FFFFFF"/>
                </a:solidFill>
              </a:rPr>
              <a:t>iperosmolare</a:t>
            </a:r>
            <a:r>
              <a:rPr lang="it-IT" altLang="it-IT" sz="2000" dirty="0" smtClean="0">
                <a:solidFill>
                  <a:srgbClr val="FFFFFF"/>
                </a:solidFill>
              </a:rPr>
              <a:t>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 dirty="0" smtClean="0">
                <a:solidFill>
                  <a:srgbClr val="FFFFFF"/>
                </a:solidFill>
              </a:rPr>
              <a:t>convalescenza da malattia acuta (es.: infarto miocardio, broncopolmonite)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 dirty="0" smtClean="0">
                <a:solidFill>
                  <a:srgbClr val="FFFFFF"/>
                </a:solidFill>
              </a:rPr>
              <a:t>dieta ipocalorica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 dirty="0" smtClean="0">
                <a:solidFill>
                  <a:srgbClr val="FFFFFF"/>
                </a:solidFill>
              </a:rPr>
              <a:t>terapie con farmaci che possono provocare iperglicemia (sospendere se possibile)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corticosteroidi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estroprogestinici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ormoni tiroidei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err="1" smtClean="0">
                <a:solidFill>
                  <a:srgbClr val="FFFFFF"/>
                </a:solidFill>
              </a:rPr>
              <a:t>glucagone</a:t>
            </a:r>
            <a:endParaRPr lang="it-IT" altLang="it-IT" sz="1600" dirty="0" smtClean="0">
              <a:solidFill>
                <a:srgbClr val="FFFFFF"/>
              </a:solidFill>
            </a:endParaRP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ormone somatotropo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diuretici tiazidici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err="1" smtClean="0">
                <a:solidFill>
                  <a:srgbClr val="FFFFFF"/>
                </a:solidFill>
              </a:rPr>
              <a:t>aloperidolo</a:t>
            </a:r>
            <a:endParaRPr lang="it-IT" altLang="it-IT" sz="1600" dirty="0" smtClean="0">
              <a:solidFill>
                <a:srgbClr val="FFFFFF"/>
              </a:solidFill>
            </a:endParaRP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betabloccanti</a:t>
            </a: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err="1" smtClean="0">
                <a:solidFill>
                  <a:srgbClr val="FFFFFF"/>
                </a:solidFill>
              </a:rPr>
              <a:t>diazossido</a:t>
            </a:r>
            <a:endParaRPr lang="it-IT" altLang="it-IT" sz="1600" dirty="0" smtClean="0">
              <a:solidFill>
                <a:srgbClr val="FFFFFF"/>
              </a:solidFill>
            </a:endParaRPr>
          </a:p>
          <a:p>
            <a:pPr lvl="2" algn="just"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 dirty="0" smtClean="0">
                <a:solidFill>
                  <a:srgbClr val="FFFFFF"/>
                </a:solidFill>
              </a:rPr>
              <a:t>alfa-interferone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it-IT" altLang="it-IT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Caso Clinico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Mario 58 anni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frequenta </a:t>
            </a:r>
            <a:r>
              <a:rPr lang="it-IT" dirty="0"/>
              <a:t>raramente l'ambulatorio, </a:t>
            </a:r>
            <a:r>
              <a:rPr lang="it-IT" dirty="0" smtClean="0"/>
              <a:t>porta </a:t>
            </a:r>
            <a:r>
              <a:rPr lang="it-IT" dirty="0"/>
              <a:t>delle analisi effettuate per un check-up sul posto di lavoro  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glicemia </a:t>
            </a:r>
            <a:r>
              <a:rPr lang="it-IT" dirty="0"/>
              <a:t>plasmatica a </a:t>
            </a:r>
            <a:r>
              <a:rPr lang="it-IT" dirty="0" smtClean="0"/>
              <a:t>digiuno: 115 mg\dl  </a:t>
            </a:r>
          </a:p>
          <a:p>
            <a:pPr lvl="1"/>
            <a:r>
              <a:rPr lang="it-IT" dirty="0" smtClean="0"/>
              <a:t>colesterolo tot </a:t>
            </a:r>
            <a:r>
              <a:rPr lang="it-IT" dirty="0"/>
              <a:t>258 mg\dl, trigliceridi 170 </a:t>
            </a:r>
            <a:r>
              <a:rPr lang="it-IT" dirty="0" smtClean="0"/>
              <a:t>mg\dl, </a:t>
            </a:r>
            <a:r>
              <a:rPr lang="it-IT" dirty="0"/>
              <a:t>HDL 49 </a:t>
            </a:r>
            <a:r>
              <a:rPr lang="it-IT" dirty="0" smtClean="0"/>
              <a:t>mg\dl  </a:t>
            </a:r>
            <a:endParaRPr lang="it-IT" dirty="0"/>
          </a:p>
          <a:p>
            <a:r>
              <a:rPr lang="it-IT" dirty="0" smtClean="0"/>
              <a:t>altri </a:t>
            </a:r>
            <a:r>
              <a:rPr lang="it-IT" dirty="0"/>
              <a:t>esami </a:t>
            </a:r>
            <a:r>
              <a:rPr lang="it-IT" dirty="0" smtClean="0"/>
              <a:t>(</a:t>
            </a:r>
            <a:r>
              <a:rPr lang="it-IT" dirty="0"/>
              <a:t>emocromo, transaminasi, </a:t>
            </a:r>
            <a:r>
              <a:rPr lang="it-IT" dirty="0" err="1"/>
              <a:t>gammGT</a:t>
            </a:r>
            <a:r>
              <a:rPr lang="it-IT" dirty="0"/>
              <a:t>, urine, creatinina (0,8 </a:t>
            </a:r>
            <a:r>
              <a:rPr lang="it-IT" dirty="0" smtClean="0"/>
              <a:t>mg\dl): normali </a:t>
            </a:r>
            <a:endParaRPr lang="it-IT" dirty="0"/>
          </a:p>
          <a:p>
            <a:r>
              <a:rPr lang="it-IT" dirty="0" smtClean="0"/>
              <a:t>madre con DM2, </a:t>
            </a:r>
            <a:r>
              <a:rPr lang="it-IT" dirty="0"/>
              <a:t>vivente (senza eventi cardiovascolari</a:t>
            </a:r>
            <a:r>
              <a:rPr lang="it-IT" dirty="0" smtClean="0"/>
              <a:t>) </a:t>
            </a:r>
          </a:p>
          <a:p>
            <a:r>
              <a:rPr lang="it-IT" dirty="0" smtClean="0"/>
              <a:t>Padre  </a:t>
            </a:r>
            <a:r>
              <a:rPr lang="it-IT" dirty="0"/>
              <a:t>deceduto per Ca Colon a 60 anni. </a:t>
            </a:r>
          </a:p>
          <a:p>
            <a:r>
              <a:rPr lang="it-IT" dirty="0" smtClean="0"/>
              <a:t>Asintomatico, </a:t>
            </a:r>
            <a:r>
              <a:rPr lang="it-IT" dirty="0"/>
              <a:t>non ha altre patologie di </a:t>
            </a:r>
            <a:r>
              <a:rPr lang="it-IT" dirty="0" smtClean="0"/>
              <a:t>rilievo </a:t>
            </a:r>
          </a:p>
          <a:p>
            <a:r>
              <a:rPr lang="it-IT" dirty="0" smtClean="0"/>
              <a:t>Non </a:t>
            </a:r>
            <a:r>
              <a:rPr lang="it-IT" dirty="0"/>
              <a:t>beve </a:t>
            </a:r>
            <a:r>
              <a:rPr lang="it-IT" dirty="0" smtClean="0"/>
              <a:t>alcolici</a:t>
            </a:r>
          </a:p>
          <a:p>
            <a:r>
              <a:rPr lang="it-IT" dirty="0" smtClean="0"/>
              <a:t>dichiarava </a:t>
            </a:r>
            <a:r>
              <a:rPr lang="it-IT" dirty="0"/>
              <a:t>3 anni fa di essere sedentario sia nella vita lavorativa che </a:t>
            </a:r>
            <a:r>
              <a:rPr lang="it-IT" dirty="0" err="1" smtClean="0"/>
              <a:t>extralavorativa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4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FFFF00"/>
                </a:solidFill>
              </a:rPr>
              <a:t>OGTT</a:t>
            </a:r>
            <a:br>
              <a:rPr lang="it-IT" altLang="it-IT" sz="3600" b="1" dirty="0" smtClean="0">
                <a:solidFill>
                  <a:srgbClr val="FFFF00"/>
                </a:solidFill>
              </a:rPr>
            </a:br>
            <a:r>
              <a:rPr lang="it-IT" altLang="it-IT" sz="3600" b="1" dirty="0" smtClean="0">
                <a:solidFill>
                  <a:srgbClr val="FFFF00"/>
                </a:solidFill>
              </a:rPr>
              <a:t>regole per una corretta esecuzione</a:t>
            </a:r>
            <a:endParaRPr lang="en-US" altLang="it-IT" sz="3600" b="1" dirty="0" smtClean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800" dirty="0" smtClean="0">
                <a:solidFill>
                  <a:srgbClr val="FFFFFF"/>
                </a:solidFill>
              </a:rPr>
              <a:t> il paziente:</a:t>
            </a:r>
          </a:p>
          <a:p>
            <a:pPr lvl="1" eaLnBrk="1" hangingPunct="1">
              <a:buFontTx/>
              <a:buChar char="-"/>
            </a:pPr>
            <a:r>
              <a:rPr lang="it-IT" altLang="it-IT" sz="2400" dirty="0" smtClean="0">
                <a:solidFill>
                  <a:srgbClr val="FFFFFF"/>
                </a:solidFill>
              </a:rPr>
              <a:t>nei tre giorni precedenti il test deve seguire una dieta normoglicidica e </a:t>
            </a:r>
            <a:r>
              <a:rPr lang="it-IT" altLang="it-IT" sz="2400" dirty="0" err="1" smtClean="0">
                <a:solidFill>
                  <a:srgbClr val="FFFFFF"/>
                </a:solidFill>
              </a:rPr>
              <a:t>normocalorica</a:t>
            </a:r>
            <a:r>
              <a:rPr lang="it-IT" altLang="it-IT" sz="2400" dirty="0" smtClean="0">
                <a:solidFill>
                  <a:srgbClr val="FFFFFF"/>
                </a:solidFill>
              </a:rPr>
              <a:t>  (almeno 300 gr \die di carboidrati)</a:t>
            </a:r>
          </a:p>
          <a:p>
            <a:pPr lvl="1" eaLnBrk="1" hangingPunct="1">
              <a:buFontTx/>
              <a:buChar char="-"/>
            </a:pPr>
            <a:r>
              <a:rPr lang="it-IT" altLang="it-IT" sz="2400" dirty="0" smtClean="0">
                <a:solidFill>
                  <a:srgbClr val="FFFFFF"/>
                </a:solidFill>
              </a:rPr>
              <a:t>deve essere a digiuno da almeno 8-14 ore. Il test deve essere eseguito preferibilmente tra le 7  e le 9 del mattino</a:t>
            </a:r>
          </a:p>
          <a:p>
            <a:pPr lvl="1" eaLnBrk="1" hangingPunct="1">
              <a:buFontTx/>
              <a:buChar char="-"/>
            </a:pPr>
            <a:r>
              <a:rPr lang="it-IT" altLang="it-IT" sz="2400" dirty="0" smtClean="0">
                <a:solidFill>
                  <a:srgbClr val="FFFFFF"/>
                </a:solidFill>
              </a:rPr>
              <a:t>deve stare seduto durante tutta la durata del test ed a riposo almeno da 30 minuti prima dell’inizio del test</a:t>
            </a:r>
          </a:p>
          <a:p>
            <a:pPr lvl="1" eaLnBrk="1" hangingPunct="1">
              <a:buFontTx/>
              <a:buChar char="-"/>
            </a:pPr>
            <a:r>
              <a:rPr lang="it-IT" altLang="it-IT" sz="2400" dirty="0" smtClean="0">
                <a:solidFill>
                  <a:srgbClr val="FFFFFF"/>
                </a:solidFill>
              </a:rPr>
              <a:t>non deve fumare, bere tè o caffè, né prima né durante il test</a:t>
            </a:r>
          </a:p>
          <a:p>
            <a:pPr eaLnBrk="1" hangingPunct="1"/>
            <a:endParaRPr lang="en-US" altLang="it-IT" sz="3600" dirty="0" smtClean="0"/>
          </a:p>
        </p:txBody>
      </p:sp>
    </p:spTree>
    <p:extLst>
      <p:ext uri="{BB962C8B-B14F-4D97-AF65-F5344CB8AC3E}">
        <p14:creationId xmlns:p14="http://schemas.microsoft.com/office/powerpoint/2010/main" val="8251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FFFF00"/>
                </a:solidFill>
              </a:rPr>
              <a:t>OGTT</a:t>
            </a:r>
            <a:r>
              <a:rPr lang="it-IT" altLang="it-IT" sz="3600" dirty="0" smtClean="0">
                <a:solidFill>
                  <a:srgbClr val="FFFF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/>
            </a:r>
            <a:br>
              <a:rPr lang="it-IT" altLang="it-IT" sz="3600" b="1" dirty="0" smtClean="0">
                <a:solidFill>
                  <a:srgbClr val="FFFF00"/>
                </a:solidFill>
              </a:rPr>
            </a:br>
            <a:r>
              <a:rPr lang="it-IT" altLang="it-IT" sz="36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4000" b="1" dirty="0" smtClean="0">
                <a:solidFill>
                  <a:srgbClr val="FFFF00"/>
                </a:solidFill>
              </a:rPr>
              <a:t>protocollo WHO</a:t>
            </a:r>
            <a:r>
              <a:rPr lang="it-IT" altLang="it-IT" sz="4000" dirty="0" smtClean="0">
                <a:solidFill>
                  <a:srgbClr val="FFFF00"/>
                </a:solidFill>
              </a:rPr>
              <a:t> </a:t>
            </a:r>
            <a:endParaRPr lang="en-US" altLang="it-IT" sz="4000" dirty="0" smtClean="0">
              <a:solidFill>
                <a:srgbClr val="FFFF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it-IT" altLang="it-IT" sz="2800" dirty="0" smtClean="0">
                <a:solidFill>
                  <a:srgbClr val="FFFFFF"/>
                </a:solidFill>
              </a:rPr>
              <a:t> Quantità di glucosio da somministrare per </a:t>
            </a:r>
            <a:r>
              <a:rPr lang="it-IT" altLang="it-IT" sz="2800" dirty="0" err="1" smtClean="0">
                <a:solidFill>
                  <a:srgbClr val="FFFFFF"/>
                </a:solidFill>
              </a:rPr>
              <a:t>os</a:t>
            </a:r>
            <a:r>
              <a:rPr lang="it-IT" altLang="it-IT" sz="2800" dirty="0" smtClean="0">
                <a:solidFill>
                  <a:srgbClr val="FFFFFF"/>
                </a:solidFill>
              </a:rPr>
              <a:t> (in 300 cc d’acqua assunta in 5-10 minuti):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2800" dirty="0" smtClean="0">
              <a:solidFill>
                <a:srgbClr val="FFFFFF"/>
              </a:solidFill>
            </a:endParaRPr>
          </a:p>
          <a:p>
            <a:pPr lvl="1" algn="just" eaLnBrk="1" hangingPunct="1">
              <a:buFontTx/>
              <a:buChar char="-"/>
              <a:defRPr/>
            </a:pPr>
            <a:r>
              <a:rPr lang="it-IT" altLang="it-IT" sz="2400" dirty="0" smtClean="0">
                <a:solidFill>
                  <a:srgbClr val="FFFFFF"/>
                </a:solidFill>
              </a:rPr>
              <a:t>bambini &lt;12 anni: 1,75 gr / kg (fino ad un massimo di 75 gr)  </a:t>
            </a:r>
            <a:endParaRPr lang="en-US" altLang="it-IT" sz="3200" dirty="0" smtClean="0">
              <a:solidFill>
                <a:srgbClr val="FFFFFF"/>
              </a:solidFill>
            </a:endParaRPr>
          </a:p>
          <a:p>
            <a:pPr lvl="1" algn="just" eaLnBrk="1" hangingPunct="1">
              <a:buFontTx/>
              <a:buChar char="-"/>
              <a:defRPr/>
            </a:pPr>
            <a:r>
              <a:rPr lang="it-IT" altLang="it-IT" sz="2400" dirty="0" smtClean="0">
                <a:solidFill>
                  <a:srgbClr val="FFFFFF"/>
                </a:solidFill>
              </a:rPr>
              <a:t>adulto: 75 gr </a:t>
            </a:r>
          </a:p>
          <a:p>
            <a:pPr lvl="1" algn="just" eaLnBrk="1" hangingPunct="1">
              <a:buFontTx/>
              <a:buChar char="-"/>
              <a:defRPr/>
            </a:pPr>
            <a:r>
              <a:rPr lang="it-IT" altLang="it-IT" sz="2400" dirty="0" smtClean="0">
                <a:solidFill>
                  <a:srgbClr val="FFFFFF"/>
                </a:solidFill>
              </a:rPr>
              <a:t>Gravida: per screening del diabete gestazionale sempre 75 g  </a:t>
            </a:r>
          </a:p>
          <a:p>
            <a:pPr marL="457200" lvl="1" indent="0" algn="just" eaLnBrk="1" hangingPunct="1">
              <a:buFontTx/>
              <a:buNone/>
              <a:defRPr/>
            </a:pPr>
            <a:endParaRPr lang="it-IT" altLang="it-IT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FF0000"/>
                </a:solidFill>
              </a:rPr>
              <a:t>Emoglobina glicata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dirty="0" smtClean="0"/>
              <a:t>l’HbA1c sembra essere un parametro più affidabile e raccomandabile rispetto alla glicemia per i seguenti motivi: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ha una migliore standardizzazione del dosaggio (se allineato con DCCT/UKPDS);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è espressione della glicemia media di un lungo periodo e non di un singolo momento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ha una minore variabilità biologica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ha una minore instabilità </a:t>
            </a:r>
            <a:r>
              <a:rPr lang="it-IT" altLang="it-IT" sz="1800" dirty="0" err="1" smtClean="0"/>
              <a:t>pre</a:t>
            </a:r>
            <a:r>
              <a:rPr lang="it-IT" altLang="it-IT" sz="1800" dirty="0" smtClean="0"/>
              <a:t>-analitica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non ha nessuna necessità di un prelievo dopo 8 ore di digiuno o di un prelievo dopo glucosio orale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non soffre di alcuna influenza da parte di perturbazioni acute (es. stress da prelievo)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it-IT" altLang="it-IT" sz="1800" dirty="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6412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FF0000"/>
                </a:solidFill>
              </a:rPr>
              <a:t>Emoglobina glicata</a:t>
            </a:r>
            <a:br>
              <a:rPr lang="it-IT" altLang="it-IT" sz="4000" smtClean="0">
                <a:solidFill>
                  <a:srgbClr val="FF0000"/>
                </a:solidFill>
              </a:rPr>
            </a:br>
            <a:r>
              <a:rPr lang="it-IT" altLang="it-IT" sz="3200" smtClean="0"/>
              <a:t>condizioni che rendono problematica l’interpretazione del valore di HbA1c</a:t>
            </a:r>
            <a:endParaRPr lang="it-IT" altLang="it-IT" sz="4000" smtClean="0">
              <a:solidFill>
                <a:srgbClr val="FF000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il diabete tipo 1 in rapida evoluzione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la gravidanza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err="1" smtClean="0"/>
              <a:t>emoglobinopatie</a:t>
            </a:r>
            <a:r>
              <a:rPr lang="it-IT" altLang="it-IT" sz="24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malaria, anemia cronica, anemia emolitica,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recente emorragia, recente trasfusione, splenectomia, uremia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marcata iperbilirubinemia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marcata </a:t>
            </a:r>
            <a:r>
              <a:rPr lang="it-IT" altLang="it-IT" sz="2400" dirty="0" err="1" smtClean="0"/>
              <a:t>ipertrigliceridemia</a:t>
            </a:r>
            <a:r>
              <a:rPr lang="it-IT" altLang="it-IT" sz="24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marcata leucocitosi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alcolismo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9663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7375" cy="692150"/>
          </a:xfrm>
        </p:spPr>
        <p:txBody>
          <a:bodyPr/>
          <a:lstStyle/>
          <a:p>
            <a:pPr eaLnBrk="1" hangingPunct="1"/>
            <a:r>
              <a:rPr lang="it-IT" altLang="it-IT" sz="2800" smtClean="0">
                <a:solidFill>
                  <a:srgbClr val="FF0000"/>
                </a:solidFill>
              </a:rPr>
              <a:t>Flow-chart decisionale nello screening del DM2.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276600" y="17732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Alto rischio per DM2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924300" y="14128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908175" y="981075"/>
            <a:ext cx="551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Diabetes risk score o analisi fattori rischio per DM2 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IFG e\o IGT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843213" y="26368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Glicemia a digiuno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143625" y="55499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OGTT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156325" y="3068638"/>
            <a:ext cx="132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&lt;100 mg\dl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484438" y="4005263"/>
            <a:ext cx="1525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  <a:cs typeface="Arial" pitchFamily="34" charset="0"/>
              </a:rPr>
              <a:t>≥</a:t>
            </a:r>
            <a:r>
              <a:rPr lang="it-IT" altLang="it-IT" sz="1800" smtClean="0">
                <a:solidFill>
                  <a:srgbClr val="000000"/>
                </a:solidFill>
              </a:rPr>
              <a:t>126 mg\dl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 smtClean="0">
                <a:solidFill>
                  <a:srgbClr val="000000"/>
                </a:solidFill>
              </a:rPr>
              <a:t>(Ripetuta 2 volte)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5364163" y="6021388"/>
            <a:ext cx="164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2° ora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140-199 mg\dl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3633788" y="6165850"/>
            <a:ext cx="1312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2° ora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  <a:cs typeface="Arial" pitchFamily="34" charset="0"/>
              </a:rPr>
              <a:t>≥</a:t>
            </a:r>
            <a:r>
              <a:rPr lang="it-IT" altLang="it-IT" sz="1800" smtClean="0">
                <a:solidFill>
                  <a:srgbClr val="000000"/>
                </a:solidFill>
              </a:rPr>
              <a:t>200 mg\dl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7885113" y="6165850"/>
            <a:ext cx="565150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IGT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1908175" y="5000625"/>
            <a:ext cx="6667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DM2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6186488" y="4862513"/>
            <a:ext cx="565150" cy="3667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IFG</a:t>
            </a:r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4284663" y="15573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4284663" y="22050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>
            <a:off x="4427538" y="6165850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2339975" y="5516563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 flipH="1">
            <a:off x="6084888" y="5876925"/>
            <a:ext cx="101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 flipH="1">
            <a:off x="2484438" y="450850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 flipH="1">
            <a:off x="3492500" y="3141663"/>
            <a:ext cx="5032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>
            <a:off x="4645025" y="32131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7092950" y="63817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4716463" y="4221163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100-125 mg\dl</a:t>
            </a:r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>
            <a:off x="7308850" y="34290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>
            <a:off x="4932363" y="3141663"/>
            <a:ext cx="11525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7288213" y="4005263"/>
            <a:ext cx="185578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Ripetere dopo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2-3 anni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000" smtClean="0">
                <a:solidFill>
                  <a:srgbClr val="000000"/>
                </a:solidFill>
              </a:rPr>
              <a:t>(1 anno se Rischio molto alto)</a:t>
            </a:r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>
            <a:off x="5435600" y="4581525"/>
            <a:ext cx="750888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>
            <a:off x="6361113" y="5235575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6156325" y="4554538"/>
            <a:ext cx="0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H="1">
            <a:off x="4860925" y="4554538"/>
            <a:ext cx="287338" cy="168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995738" y="4587875"/>
            <a:ext cx="793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smtClean="0">
                <a:solidFill>
                  <a:srgbClr val="000000"/>
                </a:solidFill>
              </a:rPr>
              <a:t>HbA1c</a:t>
            </a:r>
          </a:p>
        </p:txBody>
      </p:sp>
      <p:cxnSp>
        <p:nvCxnSpPr>
          <p:cNvPr id="8" name="Connettore 2 7"/>
          <p:cNvCxnSpPr>
            <a:stCxn id="10" idx="1"/>
            <a:endCxn id="142349" idx="3"/>
          </p:cNvCxnSpPr>
          <p:nvPr/>
        </p:nvCxnSpPr>
        <p:spPr>
          <a:xfrm flipH="1">
            <a:off x="2574925" y="5041900"/>
            <a:ext cx="427038" cy="141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603750" y="5149850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 smtClean="0">
                <a:solidFill>
                  <a:srgbClr val="000000"/>
                </a:solidFill>
              </a:rPr>
              <a:t>6-6,49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001963" y="4856163"/>
            <a:ext cx="63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≥6,5</a:t>
            </a:r>
          </a:p>
        </p:txBody>
      </p:sp>
      <p:cxnSp>
        <p:nvCxnSpPr>
          <p:cNvPr id="43" name="Connettore 2 42"/>
          <p:cNvCxnSpPr/>
          <p:nvPr/>
        </p:nvCxnSpPr>
        <p:spPr>
          <a:xfrm flipH="1">
            <a:off x="3633788" y="4722813"/>
            <a:ext cx="288925" cy="157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4427538" y="4862513"/>
            <a:ext cx="433387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9" idx="3"/>
          </p:cNvCxnSpPr>
          <p:nvPr/>
        </p:nvCxnSpPr>
        <p:spPr>
          <a:xfrm flipV="1">
            <a:off x="5222875" y="5040313"/>
            <a:ext cx="912813" cy="247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64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4000" u="sng" dirty="0" smtClean="0"/>
              <a:t>INTERPRETAZIONE CLINICA DEI VALORI GLICEMICI o OGTT HbA1c</a:t>
            </a:r>
            <a:r>
              <a:rPr lang="it-IT" altLang="it-IT" sz="4000" b="1" dirty="0" smtClean="0"/>
              <a:t/>
            </a:r>
            <a:br>
              <a:rPr lang="it-IT" altLang="it-IT" sz="4000" b="1" dirty="0" smtClean="0"/>
            </a:br>
            <a:endParaRPr lang="it-IT" altLang="it-IT" sz="4000" b="1" dirty="0" smtClean="0"/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0" y="19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graphicFrame>
        <p:nvGraphicFramePr>
          <p:cNvPr id="16191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44806"/>
              </p:ext>
            </p:extLst>
          </p:nvPr>
        </p:nvGraphicFramePr>
        <p:xfrm>
          <a:off x="539750" y="1196975"/>
          <a:ext cx="8064500" cy="3962400"/>
        </p:xfrm>
        <a:graphic>
          <a:graphicData uri="http://schemas.openxmlformats.org/drawingml/2006/table">
            <a:tbl>
              <a:tblPr/>
              <a:tblGrid>
                <a:gridCol w="4032250"/>
                <a:gridCol w="40322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GLICEMIA (mg/dl)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Interpretazione Clinica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digiuno (8 ore)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=&lt;</a:t>
                      </a: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Normalità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100-125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IFG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</a:t>
                      </a: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126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Diabete Mellito*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2-ore dopo OGTT (75 g)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&lt;140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Normalità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140-199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IGT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 a 0’ 100-125 e a 120’ 140-199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IFG+IGT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</a:t>
                      </a: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Diabete Mellito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304" name="Rectangle 115"/>
          <p:cNvSpPr>
            <a:spLocks noChangeArrowheads="1"/>
          </p:cNvSpPr>
          <p:nvPr/>
        </p:nvSpPr>
        <p:spPr bwMode="auto">
          <a:xfrm>
            <a:off x="0" y="490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49838"/>
              </p:ext>
            </p:extLst>
          </p:nvPr>
        </p:nvGraphicFramePr>
        <p:xfrm>
          <a:off x="395288" y="5375275"/>
          <a:ext cx="82804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/>
                <a:gridCol w="4140200"/>
              </a:tblGrid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Emoglobina </a:t>
                      </a:r>
                      <a:r>
                        <a:rPr lang="it-IT" sz="1800" dirty="0" err="1" smtClean="0"/>
                        <a:t>glicata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interpretazione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&lt;</a:t>
                      </a:r>
                      <a:r>
                        <a:rPr lang="it-IT" sz="1800" baseline="0" dirty="0" smtClean="0"/>
                        <a:t> 6% (&lt;42 </a:t>
                      </a:r>
                      <a:r>
                        <a:rPr lang="it-IT" sz="1800" baseline="0" dirty="0" err="1" smtClean="0"/>
                        <a:t>mmol</a:t>
                      </a:r>
                      <a:r>
                        <a:rPr lang="it-IT" sz="1800" baseline="0" dirty="0" smtClean="0"/>
                        <a:t>\</a:t>
                      </a:r>
                      <a:r>
                        <a:rPr lang="it-IT" sz="1800" baseline="0" dirty="0" err="1" smtClean="0"/>
                        <a:t>mol</a:t>
                      </a:r>
                      <a:r>
                        <a:rPr lang="it-IT" sz="1800" baseline="0" dirty="0" smtClean="0"/>
                        <a:t>) 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Normale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6-6,49%  </a:t>
                      </a:r>
                      <a:r>
                        <a:rPr lang="it-IT" sz="1800" baseline="0" dirty="0" smtClean="0"/>
                        <a:t> (</a:t>
                      </a:r>
                      <a:r>
                        <a:rPr lang="it-IT" sz="1800" dirty="0" smtClean="0"/>
                        <a:t>42-47 </a:t>
                      </a:r>
                      <a:r>
                        <a:rPr lang="it-IT" sz="1800" dirty="0" err="1" smtClean="0"/>
                        <a:t>mmol</a:t>
                      </a:r>
                      <a:r>
                        <a:rPr lang="it-IT" sz="1800" dirty="0" smtClean="0"/>
                        <a:t>/</a:t>
                      </a:r>
                      <a:r>
                        <a:rPr lang="it-IT" sz="1800" dirty="0" err="1" smtClean="0"/>
                        <a:t>mol</a:t>
                      </a:r>
                      <a:r>
                        <a:rPr lang="it-IT" sz="1800" dirty="0" smtClean="0"/>
                        <a:t>)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Disglicemia</a:t>
                      </a:r>
                      <a:r>
                        <a:rPr lang="it-IT" sz="1800" dirty="0" smtClean="0"/>
                        <a:t> (assimilabile</a:t>
                      </a:r>
                      <a:r>
                        <a:rPr lang="it-IT" sz="1800" baseline="0" dirty="0" smtClean="0"/>
                        <a:t> alla IFG)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=&gt;6,5%</a:t>
                      </a:r>
                      <a:r>
                        <a:rPr lang="it-IT" sz="1800" baseline="0" dirty="0" smtClean="0"/>
                        <a:t>  (48 </a:t>
                      </a:r>
                      <a:r>
                        <a:rPr lang="it-IT" sz="1800" baseline="0" dirty="0" err="1" smtClean="0"/>
                        <a:t>mmol</a:t>
                      </a:r>
                      <a:r>
                        <a:rPr lang="it-IT" sz="1800" baseline="0" dirty="0" smtClean="0"/>
                        <a:t>\</a:t>
                      </a:r>
                      <a:r>
                        <a:rPr lang="it-IT" sz="1800" baseline="0" dirty="0" err="1" smtClean="0"/>
                        <a:t>mol</a:t>
                      </a:r>
                      <a:r>
                        <a:rPr lang="it-IT" sz="1800" baseline="0" dirty="0" smtClean="0"/>
                        <a:t>)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Diabete</a:t>
                      </a:r>
                      <a:endParaRPr lang="it-IT" sz="1800" dirty="0"/>
                    </a:p>
                  </a:txBody>
                  <a:tcPr marL="91434" marR="91434"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700338"/>
            <a:ext cx="2038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it-IT" dirty="0" smtClean="0"/>
              <a:t>Cosa succede nella vita reale?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0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979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00"/>
          <p:cNvSpPr txBox="1">
            <a:spLocks noChangeArrowheads="1"/>
          </p:cNvSpPr>
          <p:nvPr/>
        </p:nvSpPr>
        <p:spPr bwMode="auto">
          <a:xfrm>
            <a:off x="1981200" y="1447800"/>
            <a:ext cx="517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B42200"/>
                </a:solidFill>
              </a:rPr>
              <a:t>Health Search – 2012</a:t>
            </a:r>
            <a:r>
              <a:rPr lang="it-IT" altLang="it-IT" sz="1800" smtClean="0">
                <a:solidFill>
                  <a:srgbClr val="333399"/>
                </a:solidFill>
              </a:rPr>
              <a:t>   700 ricercatori selezionati</a:t>
            </a:r>
          </a:p>
        </p:txBody>
      </p:sp>
      <p:graphicFrame>
        <p:nvGraphicFramePr>
          <p:cNvPr id="391557" name="Group 389"/>
          <p:cNvGraphicFramePr>
            <a:graphicFrameLocks noGrp="1"/>
          </p:cNvGraphicFramePr>
          <p:nvPr/>
        </p:nvGraphicFramePr>
        <p:xfrm>
          <a:off x="381000" y="3200400"/>
          <a:ext cx="8382000" cy="3473452"/>
        </p:xfrm>
        <a:graphic>
          <a:graphicData uri="http://schemas.openxmlformats.org/drawingml/2006/table">
            <a:tbl>
              <a:tblPr/>
              <a:tblGrid>
                <a:gridCol w="4621213"/>
                <a:gridCol w="1879600"/>
                <a:gridCol w="1881187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ANALISI GEOGRAFICA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NORD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175093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72,17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CENTRO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62713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73,74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SUD E ISOLE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123916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69,35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ANALISI PER GENERE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Maschi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156314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67,51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Femmine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205408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74,75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TOTALE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361722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71,44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1556" name="Group 388"/>
          <p:cNvGraphicFramePr>
            <a:graphicFrameLocks noGrp="1"/>
          </p:cNvGraphicFramePr>
          <p:nvPr/>
        </p:nvGraphicFramePr>
        <p:xfrm>
          <a:off x="304800" y="1828800"/>
          <a:ext cx="8458200" cy="1341438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1341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Tabellla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Popolazione attiva al 31/12/2011, di 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soggetti a rischio per diabete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(*)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che sono stati 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sottoposti alla misurazione della glicemia a digiuno.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(*)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Intolleranza al glucosio o pregresso diabete gestazionale o malattie coronariche, o età &gt; 45 anni o  Età &lt; 45 anni e  uno o più dei seguenti fattori di rischio (familiarità per diabete o ipertensione arteriosa, o HDL &lt;35 mg% o triglicerid &gt;250 mg</a:t>
                      </a: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%, </a:t>
                      </a: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  ovaio policistico o acantosis nigricans)</a:t>
                      </a:r>
                    </a:p>
                  </a:txBody>
                  <a:tcPr marT="45731" marB="45731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Connettore 2 6"/>
          <p:cNvCxnSpPr/>
          <p:nvPr/>
        </p:nvCxnSpPr>
        <p:spPr>
          <a:xfrm>
            <a:off x="6581874" y="5445224"/>
            <a:ext cx="936104" cy="72008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277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979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0"/>
          <p:cNvSpPr txBox="1">
            <a:spLocks noChangeArrowheads="1"/>
          </p:cNvSpPr>
          <p:nvPr/>
        </p:nvSpPr>
        <p:spPr bwMode="auto">
          <a:xfrm>
            <a:off x="1976438" y="1462088"/>
            <a:ext cx="5184775" cy="3762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B42200"/>
                </a:solidFill>
              </a:rPr>
              <a:t>Health Search – 2012</a:t>
            </a:r>
            <a:r>
              <a:rPr lang="it-IT" altLang="it-IT" sz="1800" smtClean="0">
                <a:solidFill>
                  <a:srgbClr val="CCCCFF"/>
                </a:solidFill>
              </a:rPr>
              <a:t>   </a:t>
            </a:r>
            <a:r>
              <a:rPr lang="it-IT" altLang="it-IT" sz="1800" smtClean="0">
                <a:solidFill>
                  <a:srgbClr val="000066"/>
                </a:solidFill>
              </a:rPr>
              <a:t>700 ricercatori selezionati</a:t>
            </a:r>
          </a:p>
        </p:txBody>
      </p:sp>
      <p:graphicFrame>
        <p:nvGraphicFramePr>
          <p:cNvPr id="401602" name="Group 194"/>
          <p:cNvGraphicFramePr>
            <a:graphicFrameLocks noGrp="1"/>
          </p:cNvGraphicFramePr>
          <p:nvPr/>
        </p:nvGraphicFramePr>
        <p:xfrm>
          <a:off x="457200" y="3048000"/>
          <a:ext cx="8305800" cy="3581400"/>
        </p:xfrm>
        <a:graphic>
          <a:graphicData uri="http://schemas.openxmlformats.org/drawingml/2006/table">
            <a:tbl>
              <a:tblPr/>
              <a:tblGrid>
                <a:gridCol w="4725988"/>
                <a:gridCol w="1790700"/>
                <a:gridCol w="1789112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ANALISI GEOGRAFICA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NORD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54547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31,15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CENTRO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16608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26,48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SUD E ISOLE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36626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29,56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ANALISI PER GENERE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Maschi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56046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35,85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Femmine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51736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25,19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TOTALE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107782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29,80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1659" name="Group 251"/>
          <p:cNvGraphicFramePr>
            <a:graphicFrameLocks noGrp="1"/>
          </p:cNvGraphicFramePr>
          <p:nvPr/>
        </p:nvGraphicFramePr>
        <p:xfrm>
          <a:off x="381000" y="1995488"/>
          <a:ext cx="8305800" cy="82289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Tabella 2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Popolazione attiva al 31/12/2011, di soggetti a rischio per diabete (*) che sono stati sottoposti alla misurazione di glicemia a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digiuno,  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 almeno un valore di tale misurazione compreso tra 100 e 125 mg%</a:t>
                      </a:r>
                    </a:p>
                  </a:txBody>
                  <a:tcPr marT="45685" marB="4568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Connettore 2 6"/>
          <p:cNvCxnSpPr/>
          <p:nvPr/>
        </p:nvCxnSpPr>
        <p:spPr>
          <a:xfrm>
            <a:off x="6588224" y="5805264"/>
            <a:ext cx="93610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8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Cosa fare al momento?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484984"/>
          </a:xfrm>
        </p:spPr>
        <p:txBody>
          <a:bodyPr>
            <a:normAutofit/>
          </a:bodyPr>
          <a:lstStyle/>
          <a:p>
            <a:r>
              <a:rPr lang="it-IT" dirty="0"/>
              <a:t>Anamnesi su attività fisica attuale </a:t>
            </a:r>
          </a:p>
          <a:p>
            <a:r>
              <a:rPr lang="it-IT" dirty="0" smtClean="0"/>
              <a:t>Rilevare: Peso</a:t>
            </a:r>
            <a:r>
              <a:rPr lang="it-IT" dirty="0"/>
              <a:t>, altezza, BMI, </a:t>
            </a:r>
            <a:r>
              <a:rPr lang="it-IT" dirty="0" smtClean="0"/>
              <a:t>CA </a:t>
            </a:r>
          </a:p>
          <a:p>
            <a:r>
              <a:rPr lang="it-IT" dirty="0" smtClean="0"/>
              <a:t>Misurazione PA </a:t>
            </a:r>
          </a:p>
          <a:p>
            <a:r>
              <a:rPr lang="it-IT" dirty="0"/>
              <a:t>C</a:t>
            </a:r>
            <a:r>
              <a:rPr lang="it-IT" dirty="0" smtClean="0"/>
              <a:t>alcolo LDL e filtrato glomerulare </a:t>
            </a:r>
          </a:p>
          <a:p>
            <a:r>
              <a:rPr lang="it-IT" dirty="0" smtClean="0"/>
              <a:t>Calcolo RCV </a:t>
            </a:r>
            <a:r>
              <a:rPr lang="it-IT" dirty="0"/>
              <a:t>ISS o ESC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15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979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00"/>
          <p:cNvSpPr txBox="1">
            <a:spLocks noChangeArrowheads="1"/>
          </p:cNvSpPr>
          <p:nvPr/>
        </p:nvSpPr>
        <p:spPr bwMode="auto">
          <a:xfrm>
            <a:off x="1981200" y="1371600"/>
            <a:ext cx="517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B42200"/>
                </a:solidFill>
              </a:rPr>
              <a:t>Health Search – 2012</a:t>
            </a:r>
            <a:r>
              <a:rPr lang="it-IT" altLang="it-IT" sz="1800" smtClean="0">
                <a:solidFill>
                  <a:srgbClr val="CCCCFF"/>
                </a:solidFill>
              </a:rPr>
              <a:t>   </a:t>
            </a:r>
            <a:r>
              <a:rPr lang="it-IT" altLang="it-IT" sz="1800" smtClean="0">
                <a:solidFill>
                  <a:srgbClr val="000066"/>
                </a:solidFill>
              </a:rPr>
              <a:t>700 ricercatori selezionati</a:t>
            </a:r>
          </a:p>
        </p:txBody>
      </p:sp>
      <p:graphicFrame>
        <p:nvGraphicFramePr>
          <p:cNvPr id="403646" name="Group 190"/>
          <p:cNvGraphicFramePr>
            <a:graphicFrameLocks noGrp="1"/>
          </p:cNvGraphicFramePr>
          <p:nvPr/>
        </p:nvGraphicFramePr>
        <p:xfrm>
          <a:off x="457200" y="3048000"/>
          <a:ext cx="8305800" cy="3505200"/>
        </p:xfrm>
        <a:graphic>
          <a:graphicData uri="http://schemas.openxmlformats.org/drawingml/2006/table">
            <a:tbl>
              <a:tblPr/>
              <a:tblGrid>
                <a:gridCol w="4854575"/>
                <a:gridCol w="1725613"/>
                <a:gridCol w="1725612"/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ANALISI GEOGRAFICA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NORD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2212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4,06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CENTRO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404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2,43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SUD E ISOLE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1463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3,99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ANALISI PER GENERE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Maschi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2215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3,95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Femmine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1865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3,60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TOTALE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4079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3,79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3737" name="Group 281"/>
          <p:cNvGraphicFramePr>
            <a:graphicFrameLocks noGrp="1"/>
          </p:cNvGraphicFramePr>
          <p:nvPr/>
        </p:nvGraphicFramePr>
        <p:xfrm>
          <a:off x="381000" y="1752600"/>
          <a:ext cx="8305800" cy="13112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1311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Tabella 3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Popolazione attiva al 31/12/2011, di soggetti a rischio per diabete (*) che sono stati sottoposti alla misurazione di glicemia a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digiuno, con almeno un valore di tale misurazione compreso tra 100 e 125 mg%, 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 sono stati sottoposti a curva da carico orale con 75 gr di glucosio,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nei 6 mesi successivi al riscontro di alterata glicemia a digiuno.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Connettore 2 6"/>
          <p:cNvCxnSpPr/>
          <p:nvPr/>
        </p:nvCxnSpPr>
        <p:spPr>
          <a:xfrm>
            <a:off x="6588224" y="5445224"/>
            <a:ext cx="93610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0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solidFill>
                  <a:srgbClr val="FF0000"/>
                </a:solidFill>
              </a:rPr>
              <a:t>Caso clinico  Mario 58 anni</a:t>
            </a:r>
            <a:br>
              <a:rPr lang="it-IT" altLang="it-IT" dirty="0" smtClean="0">
                <a:solidFill>
                  <a:srgbClr val="FF0000"/>
                </a:solidFill>
              </a:rPr>
            </a:br>
            <a:r>
              <a:rPr lang="it-IT" altLang="it-IT" dirty="0" smtClean="0">
                <a:solidFill>
                  <a:srgbClr val="FF0000"/>
                </a:solidFill>
              </a:rPr>
              <a:t>esito della visita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Altezza 172 cm, peso 85 kg (BMI 28,7) </a:t>
            </a:r>
          </a:p>
          <a:p>
            <a:pPr>
              <a:defRPr/>
            </a:pPr>
            <a:r>
              <a:rPr lang="it-IT" dirty="0" smtClean="0"/>
              <a:t>Circonferenza Addominale: 100 cm  </a:t>
            </a:r>
          </a:p>
          <a:p>
            <a:pPr>
              <a:defRPr/>
            </a:pPr>
            <a:r>
              <a:rPr lang="it-IT" dirty="0" smtClean="0"/>
              <a:t>LDL calcolato: 175 mg\dl </a:t>
            </a:r>
          </a:p>
          <a:p>
            <a:pPr>
              <a:defRPr/>
            </a:pPr>
            <a:r>
              <a:rPr lang="it-IT" dirty="0" smtClean="0"/>
              <a:t>PA da seduto: </a:t>
            </a:r>
          </a:p>
          <a:p>
            <a:pPr lvl="1">
              <a:defRPr/>
            </a:pPr>
            <a:r>
              <a:rPr lang="it-IT" dirty="0" smtClean="0"/>
              <a:t>1° misurazione: 141\86 </a:t>
            </a:r>
            <a:r>
              <a:rPr lang="it-IT" dirty="0" err="1" smtClean="0"/>
              <a:t>mmHg</a:t>
            </a:r>
            <a:r>
              <a:rPr lang="it-IT" dirty="0" smtClean="0"/>
              <a:t> </a:t>
            </a:r>
          </a:p>
          <a:p>
            <a:pPr lvl="1">
              <a:defRPr/>
            </a:pPr>
            <a:r>
              <a:rPr lang="it-IT" dirty="0" smtClean="0"/>
              <a:t>2° misurazione: 138-81 </a:t>
            </a:r>
            <a:r>
              <a:rPr lang="it-IT" dirty="0" err="1" smtClean="0"/>
              <a:t>mmHg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Filtrato glomerulare calcolato: 112 ml\min. </a:t>
            </a:r>
          </a:p>
          <a:p>
            <a:pPr>
              <a:defRPr/>
            </a:pPr>
            <a:r>
              <a:rPr lang="it-IT" dirty="0" smtClean="0"/>
              <a:t>RCV calcolato: ISS 8%</a:t>
            </a:r>
          </a:p>
          <a:p>
            <a:pPr marL="0" indent="0"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50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solidFill>
                  <a:srgbClr val="FF0000"/>
                </a:solidFill>
              </a:rPr>
              <a:t>Caso clinico Mario 58 anni </a:t>
            </a:r>
            <a:br>
              <a:rPr lang="it-IT" altLang="it-IT" dirty="0" smtClean="0">
                <a:solidFill>
                  <a:srgbClr val="FF0000"/>
                </a:solidFill>
              </a:rPr>
            </a:br>
            <a:r>
              <a:rPr lang="it-IT" altLang="it-IT" dirty="0" smtClean="0">
                <a:solidFill>
                  <a:srgbClr val="FF0000"/>
                </a:solidFill>
              </a:rPr>
              <a:t>esiti degli esami</a:t>
            </a:r>
          </a:p>
        </p:txBody>
      </p:sp>
      <p:sp>
        <p:nvSpPr>
          <p:cNvPr id="91139" name="Segnaposto contenuto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r>
              <a:rPr lang="it-IT" altLang="it-IT" dirty="0" smtClean="0"/>
              <a:t>curva da carico a 2 ore: </a:t>
            </a:r>
          </a:p>
          <a:p>
            <a:pPr lvl="1"/>
            <a:r>
              <a:rPr lang="it-IT" altLang="it-IT" dirty="0" smtClean="0"/>
              <a:t>Glicemia Basale 105 mg\dl </a:t>
            </a:r>
          </a:p>
          <a:p>
            <a:pPr lvl="1"/>
            <a:r>
              <a:rPr lang="it-IT" altLang="it-IT" dirty="0" smtClean="0"/>
              <a:t>2° ora 178 mg\dl </a:t>
            </a:r>
          </a:p>
          <a:p>
            <a:r>
              <a:rPr lang="it-IT" altLang="it-IT" dirty="0" smtClean="0"/>
              <a:t>Emoglobina </a:t>
            </a:r>
            <a:r>
              <a:rPr lang="it-IT" altLang="it-IT" dirty="0" err="1" smtClean="0"/>
              <a:t>glicata</a:t>
            </a:r>
            <a:r>
              <a:rPr lang="it-IT" altLang="it-IT" dirty="0" smtClean="0"/>
              <a:t>: 6,3% (45 </a:t>
            </a:r>
            <a:r>
              <a:rPr lang="it-IT" altLang="it-IT" dirty="0" err="1" smtClean="0"/>
              <a:t>mmol</a:t>
            </a:r>
            <a:r>
              <a:rPr lang="it-IT" altLang="it-IT" dirty="0" smtClean="0"/>
              <a:t>\</a:t>
            </a:r>
            <a:r>
              <a:rPr lang="it-IT" altLang="it-IT" dirty="0" err="1" smtClean="0"/>
              <a:t>mol</a:t>
            </a:r>
            <a:r>
              <a:rPr lang="it-IT" altLang="it-IT" dirty="0" smtClean="0"/>
              <a:t>)</a:t>
            </a:r>
          </a:p>
          <a:p>
            <a:r>
              <a:rPr lang="it-IT" altLang="it-IT" dirty="0" smtClean="0"/>
              <a:t>PA media domiciliare: 135-78 </a:t>
            </a:r>
            <a:r>
              <a:rPr lang="it-IT" altLang="it-IT" dirty="0" err="1" smtClean="0"/>
              <a:t>mmHg</a:t>
            </a:r>
            <a:r>
              <a:rPr lang="it-IT" altLang="it-IT" dirty="0" smtClean="0"/>
              <a:t> (qualche raro valore </a:t>
            </a:r>
            <a:r>
              <a:rPr lang="it-IT" altLang="it-IT" dirty="0" err="1" smtClean="0"/>
              <a:t>max</a:t>
            </a:r>
            <a:r>
              <a:rPr lang="it-IT" altLang="it-IT" dirty="0" smtClean="0"/>
              <a:t> a 142-91) </a:t>
            </a:r>
          </a:p>
          <a:p>
            <a:endParaRPr lang="it-IT" alt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797104" y="5517232"/>
            <a:ext cx="5111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FF0000"/>
                </a:solidFill>
              </a:rPr>
              <a:t>Quale diagnosi finale?</a:t>
            </a:r>
          </a:p>
        </p:txBody>
      </p:sp>
    </p:spTree>
    <p:extLst>
      <p:ext uri="{BB962C8B-B14F-4D97-AF65-F5344CB8AC3E}">
        <p14:creationId xmlns:p14="http://schemas.microsoft.com/office/powerpoint/2010/main" val="35032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solidFill>
                  <a:srgbClr val="FF0000"/>
                </a:solidFill>
              </a:rPr>
              <a:t>Caso clinico </a:t>
            </a:r>
            <a:r>
              <a:rPr lang="it-IT" altLang="it-IT" dirty="0">
                <a:solidFill>
                  <a:srgbClr val="FF0000"/>
                </a:solidFill>
              </a:rPr>
              <a:t>M</a:t>
            </a:r>
            <a:r>
              <a:rPr lang="it-IT" altLang="it-IT" dirty="0" smtClean="0">
                <a:solidFill>
                  <a:srgbClr val="FF0000"/>
                </a:solidFill>
              </a:rPr>
              <a:t>ario 58 anni </a:t>
            </a:r>
            <a:br>
              <a:rPr lang="it-IT" altLang="it-IT" dirty="0" smtClean="0">
                <a:solidFill>
                  <a:srgbClr val="FF0000"/>
                </a:solidFill>
              </a:rPr>
            </a:br>
            <a:r>
              <a:rPr lang="it-IT" altLang="it-IT" dirty="0" smtClean="0">
                <a:solidFill>
                  <a:srgbClr val="FF0000"/>
                </a:solidFill>
              </a:rPr>
              <a:t>Diagnosi finale</a:t>
            </a:r>
          </a:p>
        </p:txBody>
      </p:sp>
      <p:sp>
        <p:nvSpPr>
          <p:cNvPr id="92163" name="Segnaposto contenuto 2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r>
              <a:rPr lang="it-IT" altLang="it-IT" smtClean="0"/>
              <a:t>Sindrome metabolica</a:t>
            </a:r>
          </a:p>
          <a:p>
            <a:r>
              <a:rPr lang="it-IT" altLang="it-IT" smtClean="0"/>
              <a:t>IFG\ IGT </a:t>
            </a:r>
          </a:p>
          <a:p>
            <a:pPr lvl="1"/>
            <a:r>
              <a:rPr lang="it-IT" altLang="it-IT" smtClean="0"/>
              <a:t>alterata glicemia a digiuno + ridotta tolleranza al glucosio</a:t>
            </a:r>
          </a:p>
          <a:p>
            <a:r>
              <a:rPr lang="it-IT" altLang="it-IT" smtClean="0"/>
              <a:t>Alto rischio per diabete mellito 2</a:t>
            </a:r>
          </a:p>
          <a:p>
            <a:r>
              <a:rPr lang="it-IT" altLang="it-IT" smtClean="0"/>
              <a:t>Ipertensione: stadio  normale \alta</a:t>
            </a:r>
          </a:p>
        </p:txBody>
      </p:sp>
    </p:spTree>
    <p:extLst>
      <p:ext uri="{BB962C8B-B14F-4D97-AF65-F5344CB8AC3E}">
        <p14:creationId xmlns:p14="http://schemas.microsoft.com/office/powerpoint/2010/main" val="12685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18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Azioni post screening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Ripetere ogni 3 anni</a:t>
            </a:r>
          </a:p>
          <a:p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Se alto rischio (soprattutto obesità, IFG, IGT):  ripetere dopo 1 anno 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31838"/>
          </a:xfrm>
        </p:spPr>
        <p:txBody>
          <a:bodyPr/>
          <a:lstStyle/>
          <a:p>
            <a:pPr eaLnBrk="1" hangingPunct="1"/>
            <a:r>
              <a:rPr lang="it-IT" altLang="it-IT" sz="3200" b="1" u="sng" smtClean="0">
                <a:solidFill>
                  <a:srgbClr val="000099"/>
                </a:solidFill>
              </a:rPr>
              <a:t>Follow up di soggetti con IFG e/o IGT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43200" y="9906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IFG/IGT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8100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505200" y="1828800"/>
            <a:ext cx="762000" cy="22860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F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38862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2819400" y="4648200"/>
            <a:ext cx="2133600" cy="8382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DIAGNOSI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DI DIABETE</a:t>
            </a:r>
            <a:r>
              <a:rPr lang="it-IT" altLang="it-IT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2895600" y="5867400"/>
            <a:ext cx="1981200" cy="685800"/>
          </a:xfrm>
          <a:prstGeom prst="flowChart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</a:rPr>
              <a:t>DIABETE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</a:rPr>
              <a:t>NEO DIAGNOSTICATO</a:t>
            </a:r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3886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 flipH="1">
            <a:off x="152400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1524000" y="2971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1524000" y="2971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057400" y="46482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B000"/>
                </a:solidFill>
              </a:rPr>
              <a:t>NO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191000" y="54864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F63D0A"/>
                </a:solidFill>
              </a:rPr>
              <a:t>SI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267200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495800" y="2057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44958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4495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4800600" y="1828800"/>
            <a:ext cx="1600200" cy="3810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OGNI 6 MESI</a:t>
            </a:r>
          </a:p>
        </p:txBody>
      </p:sp>
      <p:sp>
        <p:nvSpPr>
          <p:cNvPr id="370708" name="Rectangle 20"/>
          <p:cNvSpPr>
            <a:spLocks noChangeArrowheads="1"/>
          </p:cNvSpPr>
          <p:nvPr/>
        </p:nvSpPr>
        <p:spPr bwMode="auto">
          <a:xfrm>
            <a:off x="6858000" y="2743200"/>
            <a:ext cx="1905000" cy="4572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- Assetto lipidico</a:t>
            </a:r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6858000" y="3581400"/>
            <a:ext cx="1371600" cy="4572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OGTT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4800600" y="2743200"/>
            <a:ext cx="1600200" cy="3810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OGNI 12 MESI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800600" y="3657600"/>
            <a:ext cx="1600200" cy="3810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OGNI 12 MESI</a:t>
            </a:r>
          </a:p>
        </p:txBody>
      </p:sp>
      <p:sp>
        <p:nvSpPr>
          <p:cNvPr id="370712" name="Rectangle 24"/>
          <p:cNvSpPr>
            <a:spLocks noChangeArrowheads="1"/>
          </p:cNvSpPr>
          <p:nvPr/>
        </p:nvSpPr>
        <p:spPr bwMode="auto">
          <a:xfrm>
            <a:off x="6858000" y="1295400"/>
            <a:ext cx="2133600" cy="1219200"/>
          </a:xfrm>
          <a:prstGeom prst="rect">
            <a:avLst/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99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- Glicemia a digiuno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600" smtClean="0">
                <a:solidFill>
                  <a:srgbClr val="000000"/>
                </a:solidFill>
              </a:rPr>
              <a:t>- Peso corporeo,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- Circonferenza vita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- Pressione arteriosa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 flipV="1">
            <a:off x="6400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64008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>
            <a:off x="64008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5638800" y="5791200"/>
            <a:ext cx="2971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</a:rPr>
              <a:t>INQUADRAMENTO DIAGNOSTICO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</a:rPr>
              <a:t>GESTIONE INTEGRATA</a:t>
            </a:r>
          </a:p>
        </p:txBody>
      </p:sp>
      <p:sp>
        <p:nvSpPr>
          <p:cNvPr id="370717" name="Line 29"/>
          <p:cNvSpPr>
            <a:spLocks noChangeShapeType="1"/>
          </p:cNvSpPr>
          <p:nvPr/>
        </p:nvSpPr>
        <p:spPr bwMode="auto">
          <a:xfrm>
            <a:off x="49530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0" y="1203325"/>
            <a:ext cx="4587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3333CC"/>
                </a:solidFill>
              </a:rPr>
              <a:t>Standard italiani per la cura del diabete</a:t>
            </a:r>
          </a:p>
        </p:txBody>
      </p:sp>
    </p:spTree>
    <p:extLst>
      <p:ext uri="{BB962C8B-B14F-4D97-AF65-F5344CB8AC3E}">
        <p14:creationId xmlns:p14="http://schemas.microsoft.com/office/powerpoint/2010/main" val="173149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Caso Clinico Mario 58 anni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Quali consigli \terapie 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it-IT" dirty="0" smtClean="0"/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Stile di vita (consigli nutrizionali, attività fisica)</a:t>
            </a:r>
          </a:p>
          <a:p>
            <a:pPr marL="514350" indent="-514350">
              <a:buFont typeface="+mj-lt"/>
              <a:buAutoNum type="alphaUcPeriod"/>
            </a:pPr>
            <a:endParaRPr lang="it-IT" dirty="0"/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Farmaci per la prevenzione primaria del DM2 (</a:t>
            </a:r>
            <a:r>
              <a:rPr lang="it-IT" dirty="0" err="1" smtClean="0"/>
              <a:t>Metformina</a:t>
            </a:r>
            <a:r>
              <a:rPr lang="it-IT" dirty="0"/>
              <a:t> </a:t>
            </a:r>
            <a:r>
              <a:rPr lang="it-IT" dirty="0" smtClean="0"/>
              <a:t>o </a:t>
            </a:r>
            <a:r>
              <a:rPr lang="it-IT" dirty="0" err="1" smtClean="0"/>
              <a:t>Acarbose</a:t>
            </a:r>
            <a:r>
              <a:rPr lang="it-IT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endParaRPr lang="it-IT" dirty="0"/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Entrambi (A+B)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9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2° inserto didattico stile vita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3886200"/>
            <a:ext cx="9144000" cy="914400"/>
          </a:xfrm>
          <a:prstGeom prst="rect">
            <a:avLst/>
          </a:prstGeom>
          <a:solidFill>
            <a:srgbClr val="B3B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000099"/>
                </a:solidFill>
              </a:rPr>
              <a:t>IL DIABETE DI TIPO 2 SI PUO’ PREVENIRE ……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85800" y="5334000"/>
            <a:ext cx="7696200" cy="914400"/>
          </a:xfrm>
          <a:prstGeom prst="rect">
            <a:avLst/>
          </a:prstGeom>
          <a:solidFill>
            <a:srgbClr val="B3B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333399"/>
                </a:solidFill>
              </a:rPr>
              <a:t>Con l’utilizzo di farmaci,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333399"/>
                </a:solidFill>
              </a:rPr>
              <a:t>ma ancor più attraverso modifiche dello stile di vita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333399"/>
                </a:solidFill>
              </a:rPr>
              <a:t>è possibile ridurre di circa il 60% il rischio di sviluppare la malattia 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502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Finnish Diabetes Prevention Study “DPS”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CC3300"/>
                </a:solidFill>
              </a:rPr>
              <a:t> </a:t>
            </a:r>
            <a:r>
              <a:rPr lang="it-IT" altLang="it-IT" sz="1600" u="sng">
                <a:solidFill>
                  <a:srgbClr val="CC3300"/>
                </a:solidFill>
              </a:rPr>
              <a:t>High-fiber, low fat diet</a:t>
            </a:r>
            <a:r>
              <a:rPr lang="it-IT" altLang="it-IT" sz="1600">
                <a:solidFill>
                  <a:srgbClr val="CC3300"/>
                </a:solidFill>
              </a:rPr>
              <a:t> decreased type 2 diabetes risk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52400" y="1143000"/>
            <a:ext cx="4648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Diabetes Prevention Program “DPP”</a:t>
            </a:r>
            <a:r>
              <a:rPr lang="it-IT" altLang="it-IT">
                <a:solidFill>
                  <a:srgbClr val="CC3300"/>
                </a:solidFill>
              </a:rPr>
              <a:t>  </a:t>
            </a:r>
            <a:r>
              <a:rPr lang="it-IT" altLang="it-IT" sz="1600">
                <a:solidFill>
                  <a:srgbClr val="CC3300"/>
                </a:solidFill>
              </a:rPr>
              <a:t>Reduction in the incidence of type 2 diabetes with </a:t>
            </a:r>
            <a:r>
              <a:rPr lang="it-IT" altLang="it-IT" sz="1600" u="sng">
                <a:solidFill>
                  <a:srgbClr val="CC3300"/>
                </a:solidFill>
              </a:rPr>
              <a:t>lifestyle intervention or metformin</a:t>
            </a:r>
            <a:r>
              <a:rPr lang="it-IT" altLang="it-IT" u="sng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5562600" y="609600"/>
            <a:ext cx="35814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STOP‑NIDDM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u="sng">
                <a:solidFill>
                  <a:srgbClr val="CC3300"/>
                </a:solidFill>
              </a:rPr>
              <a:t>Acarbose</a:t>
            </a:r>
            <a:r>
              <a:rPr lang="it-IT" altLang="it-IT" sz="1600">
                <a:solidFill>
                  <a:srgbClr val="CC3300"/>
                </a:solidFill>
              </a:rPr>
              <a:t> for prevention of type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CC3300"/>
                </a:solidFill>
              </a:rPr>
              <a:t>2 diabetes mellitus</a:t>
            </a:r>
            <a:r>
              <a:rPr lang="it-IT" altLang="it-IT" sz="16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143000" y="2878138"/>
            <a:ext cx="50292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XENDOS study</a:t>
            </a:r>
            <a:r>
              <a:rPr lang="it-IT" altLang="it-IT">
                <a:solidFill>
                  <a:srgbClr val="CC33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u="sng">
                <a:solidFill>
                  <a:srgbClr val="CC3300"/>
                </a:solidFill>
              </a:rPr>
              <a:t>Xenical</a:t>
            </a:r>
            <a:r>
              <a:rPr lang="it-IT" altLang="it-IT" sz="1600">
                <a:solidFill>
                  <a:srgbClr val="CC3300"/>
                </a:solidFill>
              </a:rPr>
              <a:t> (</a:t>
            </a:r>
            <a:r>
              <a:rPr lang="it-IT" altLang="it-IT" sz="1600" u="sng">
                <a:solidFill>
                  <a:srgbClr val="CC3300"/>
                </a:solidFill>
              </a:rPr>
              <a:t>orlistat</a:t>
            </a:r>
            <a:r>
              <a:rPr lang="it-IT" altLang="it-IT" sz="1600">
                <a:solidFill>
                  <a:srgbClr val="CC3300"/>
                </a:solidFill>
              </a:rPr>
              <a:t>) as an adjunct to lifestyle changes for the prevention of type 2 diabetes in obese patients.</a:t>
            </a:r>
            <a:endParaRPr lang="it-IT" altLang="it-IT" sz="1600" i="1">
              <a:solidFill>
                <a:srgbClr val="CC3300"/>
              </a:solidFill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4800600" y="1522413"/>
            <a:ext cx="4114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ACT NOW</a:t>
            </a:r>
            <a:r>
              <a:rPr lang="it-IT" altLang="it-IT">
                <a:solidFill>
                  <a:srgbClr val="CC33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u="sng">
                <a:solidFill>
                  <a:srgbClr val="CC3300"/>
                </a:solidFill>
              </a:rPr>
              <a:t>Actos</a:t>
            </a:r>
            <a:r>
              <a:rPr lang="it-IT" altLang="it-IT" sz="1600">
                <a:solidFill>
                  <a:srgbClr val="CC3300"/>
                </a:solidFill>
              </a:rPr>
              <a:t> Now for prevention of diabetes study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0" y="2209800"/>
            <a:ext cx="40386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PREDIAS</a:t>
            </a:r>
            <a:r>
              <a:rPr lang="it-IT" altLang="it-IT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CC3300"/>
                </a:solidFill>
              </a:rPr>
              <a:t>Prevention of Diabetes </a:t>
            </a:r>
            <a:r>
              <a:rPr lang="it-IT" altLang="it-IT" sz="1600" u="sng">
                <a:solidFill>
                  <a:srgbClr val="CC3300"/>
                </a:solidFill>
              </a:rPr>
              <a:t>Self-management</a:t>
            </a:r>
            <a:r>
              <a:rPr lang="it-IT" altLang="it-IT" sz="1600">
                <a:solidFill>
                  <a:srgbClr val="CC3300"/>
                </a:solidFill>
              </a:rPr>
              <a:t>  Program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4114800" y="2192338"/>
            <a:ext cx="50292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CC3300"/>
                </a:solidFill>
              </a:rPr>
              <a:t>DREAM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CC3300"/>
                </a:solidFill>
              </a:rPr>
              <a:t>Effect of rosiglitazone on the frequency of diabetes in patients wiyh impaired glucose tolerance.</a:t>
            </a:r>
          </a:p>
        </p:txBody>
      </p:sp>
    </p:spTree>
    <p:extLst>
      <p:ext uri="{BB962C8B-B14F-4D97-AF65-F5344CB8AC3E}">
        <p14:creationId xmlns:p14="http://schemas.microsoft.com/office/powerpoint/2010/main" val="153234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3" name="AutoShape 7"/>
          <p:cNvSpPr>
            <a:spLocks noChangeArrowheads="1"/>
          </p:cNvSpPr>
          <p:nvPr/>
        </p:nvSpPr>
        <p:spPr bwMode="auto">
          <a:xfrm>
            <a:off x="228600" y="381000"/>
            <a:ext cx="8686800" cy="1509713"/>
          </a:xfrm>
          <a:prstGeom prst="roundRect">
            <a:avLst>
              <a:gd name="adj" fmla="val 16667"/>
            </a:avLst>
          </a:prstGeom>
          <a:solidFill>
            <a:srgbClr val="EBE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smtClean="0">
                <a:solidFill>
                  <a:srgbClr val="333399"/>
                </a:solidFill>
              </a:rPr>
              <a:t>Nella popolazione ad alto rischio </a:t>
            </a:r>
            <a:r>
              <a:rPr lang="it-IT" altLang="it-IT" b="1" smtClean="0">
                <a:solidFill>
                  <a:srgbClr val="333399"/>
                </a:solidFill>
              </a:rPr>
              <a:t>(IGT)</a:t>
            </a:r>
            <a:r>
              <a:rPr lang="it-IT" altLang="it-IT" sz="2200" b="1" smtClean="0">
                <a:solidFill>
                  <a:srgbClr val="333399"/>
                </a:solidFill>
              </a:rPr>
              <a:t> , l’intervento  combinato sullo stile di vita (dieta + attività fisica) riduce il rischio di diabete di circa il 58%.</a:t>
            </a:r>
            <a:r>
              <a:rPr lang="it-IT" altLang="it-IT" smtClean="0">
                <a:solidFill>
                  <a:srgbClr val="333399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i="1" u="sng" smtClean="0">
                <a:solidFill>
                  <a:srgbClr val="D2512E"/>
                </a:solidFill>
              </a:rPr>
              <a:t>Finnish Diabetes Prevention Study </a:t>
            </a:r>
            <a:r>
              <a:rPr lang="it-IT" altLang="it-IT" b="1" i="1" u="sng" smtClean="0">
                <a:solidFill>
                  <a:srgbClr val="D2512E"/>
                </a:solidFill>
              </a:rPr>
              <a:t>“DPS”</a:t>
            </a:r>
            <a:r>
              <a:rPr lang="it-IT" altLang="it-IT" i="1" u="sng" smtClean="0">
                <a:solidFill>
                  <a:srgbClr val="D2512E"/>
                </a:solidFill>
              </a:rPr>
              <a:t>; </a:t>
            </a:r>
            <a:r>
              <a:rPr lang="it-IT" altLang="it-IT" i="1" smtClean="0">
                <a:solidFill>
                  <a:srgbClr val="D2512E"/>
                </a:solidFill>
              </a:rPr>
              <a:t>Diabetes Prevention Program </a:t>
            </a:r>
            <a:r>
              <a:rPr lang="it-IT" altLang="it-IT" b="1" i="1" smtClean="0">
                <a:solidFill>
                  <a:srgbClr val="D2512E"/>
                </a:solidFill>
              </a:rPr>
              <a:t>“DPP”</a:t>
            </a:r>
          </a:p>
        </p:txBody>
      </p:sp>
      <p:pic>
        <p:nvPicPr>
          <p:cNvPr id="2396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26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4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35" name="Oval 19"/>
          <p:cNvSpPr>
            <a:spLocks noChangeArrowheads="1"/>
          </p:cNvSpPr>
          <p:nvPr/>
        </p:nvSpPr>
        <p:spPr bwMode="auto">
          <a:xfrm>
            <a:off x="4114800" y="4191000"/>
            <a:ext cx="609600" cy="381000"/>
          </a:xfrm>
          <a:prstGeom prst="ellipse">
            <a:avLst/>
          </a:prstGeom>
          <a:noFill/>
          <a:ln w="28575">
            <a:solidFill>
              <a:srgbClr val="F63D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239636" name="Oval 20"/>
          <p:cNvSpPr>
            <a:spLocks noChangeArrowheads="1"/>
          </p:cNvSpPr>
          <p:nvPr/>
        </p:nvSpPr>
        <p:spPr bwMode="auto">
          <a:xfrm>
            <a:off x="7467600" y="2895600"/>
            <a:ext cx="1371600" cy="609600"/>
          </a:xfrm>
          <a:prstGeom prst="ellipse">
            <a:avLst/>
          </a:prstGeom>
          <a:noFill/>
          <a:ln w="28575">
            <a:solidFill>
              <a:srgbClr val="F63D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4038600" y="3733800"/>
            <a:ext cx="820738" cy="333375"/>
          </a:xfrm>
          <a:prstGeom prst="rect">
            <a:avLst/>
          </a:prstGeom>
          <a:noFill/>
          <a:ln w="28575">
            <a:solidFill>
              <a:srgbClr val="F63D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63D0A"/>
                </a:solidFill>
                <a:latin typeface="Calibri" pitchFamily="34" charset="0"/>
              </a:rPr>
              <a:t>RR: 0.42</a:t>
            </a:r>
          </a:p>
        </p:txBody>
      </p:sp>
    </p:spTree>
    <p:extLst>
      <p:ext uri="{BB962C8B-B14F-4D97-AF65-F5344CB8AC3E}">
        <p14:creationId xmlns:p14="http://schemas.microsoft.com/office/powerpoint/2010/main" val="59713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 animBg="1"/>
      <p:bldP spid="239635" grpId="0" animBg="1"/>
      <p:bldP spid="239636" grpId="0" animBg="1"/>
      <p:bldP spid="2396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Quali tra i seguenti esami ematologici prescrivesti al paziente?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A. OGTT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B. Emoglobina </a:t>
            </a:r>
            <a:r>
              <a:rPr lang="it-IT" dirty="0" err="1" smtClean="0"/>
              <a:t>glicata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C. Entrambi (A+B)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3" name="AutoShape 7"/>
          <p:cNvSpPr>
            <a:spLocks noChangeArrowheads="1"/>
          </p:cNvSpPr>
          <p:nvPr/>
        </p:nvSpPr>
        <p:spPr bwMode="auto">
          <a:xfrm>
            <a:off x="228600" y="381000"/>
            <a:ext cx="8686800" cy="1532334"/>
          </a:xfrm>
          <a:prstGeom prst="roundRect">
            <a:avLst>
              <a:gd name="adj" fmla="val 16667"/>
            </a:avLst>
          </a:prstGeom>
          <a:solidFill>
            <a:srgbClr val="EBE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dirty="0" smtClean="0">
                <a:solidFill>
                  <a:srgbClr val="333399"/>
                </a:solidFill>
              </a:rPr>
              <a:t>Nella popolazione ad alto rischio </a:t>
            </a:r>
            <a:r>
              <a:rPr lang="it-IT" altLang="it-IT" b="1" dirty="0" smtClean="0">
                <a:solidFill>
                  <a:srgbClr val="333399"/>
                </a:solidFill>
              </a:rPr>
              <a:t>(IGT)</a:t>
            </a:r>
            <a:r>
              <a:rPr lang="it-IT" altLang="it-IT" sz="2200" b="1" dirty="0" smtClean="0">
                <a:solidFill>
                  <a:srgbClr val="333399"/>
                </a:solidFill>
              </a:rPr>
              <a:t> , l’intervento  combinato sullo stile di vita (dieta + attività fisica) riduce il rischio di diabete di circa il 58%.</a:t>
            </a:r>
            <a:r>
              <a:rPr lang="it-IT" altLang="it-IT" dirty="0" smtClean="0">
                <a:solidFill>
                  <a:srgbClr val="333399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i="1" u="sng" dirty="0" err="1" smtClean="0">
                <a:solidFill>
                  <a:srgbClr val="D2512E"/>
                </a:solidFill>
              </a:rPr>
              <a:t>Finnish</a:t>
            </a:r>
            <a:r>
              <a:rPr lang="it-IT" altLang="it-IT" i="1" u="sng" dirty="0" smtClean="0">
                <a:solidFill>
                  <a:srgbClr val="D2512E"/>
                </a:solidFill>
              </a:rPr>
              <a:t> </a:t>
            </a:r>
            <a:r>
              <a:rPr lang="it-IT" altLang="it-IT" i="1" u="sng" dirty="0" err="1" smtClean="0">
                <a:solidFill>
                  <a:srgbClr val="D2512E"/>
                </a:solidFill>
              </a:rPr>
              <a:t>Diabetes</a:t>
            </a:r>
            <a:r>
              <a:rPr lang="it-IT" altLang="it-IT" i="1" u="sng" dirty="0" smtClean="0">
                <a:solidFill>
                  <a:srgbClr val="D2512E"/>
                </a:solidFill>
              </a:rPr>
              <a:t> </a:t>
            </a:r>
            <a:r>
              <a:rPr lang="it-IT" altLang="it-IT" i="1" u="sng" dirty="0" err="1" smtClean="0">
                <a:solidFill>
                  <a:srgbClr val="D2512E"/>
                </a:solidFill>
              </a:rPr>
              <a:t>Prevention</a:t>
            </a:r>
            <a:r>
              <a:rPr lang="it-IT" altLang="it-IT" i="1" u="sng" dirty="0" smtClean="0">
                <a:solidFill>
                  <a:srgbClr val="D2512E"/>
                </a:solidFill>
              </a:rPr>
              <a:t> </a:t>
            </a:r>
            <a:r>
              <a:rPr lang="it-IT" altLang="it-IT" i="1" u="sng" dirty="0" err="1" smtClean="0">
                <a:solidFill>
                  <a:srgbClr val="D2512E"/>
                </a:solidFill>
              </a:rPr>
              <a:t>Study</a:t>
            </a:r>
            <a:r>
              <a:rPr lang="it-IT" altLang="it-IT" i="1" u="sng" dirty="0" smtClean="0">
                <a:solidFill>
                  <a:srgbClr val="D2512E"/>
                </a:solidFill>
              </a:rPr>
              <a:t> </a:t>
            </a:r>
            <a:r>
              <a:rPr lang="it-IT" altLang="it-IT" b="1" i="1" u="sng" dirty="0" smtClean="0">
                <a:solidFill>
                  <a:srgbClr val="D2512E"/>
                </a:solidFill>
              </a:rPr>
              <a:t>“DPS”</a:t>
            </a:r>
            <a:r>
              <a:rPr lang="it-IT" altLang="it-IT" i="1" u="sng" dirty="0" smtClean="0">
                <a:solidFill>
                  <a:srgbClr val="D2512E"/>
                </a:solidFill>
              </a:rPr>
              <a:t>; </a:t>
            </a:r>
            <a:endParaRPr lang="it-IT" altLang="it-IT" b="1" i="1" dirty="0" smtClean="0">
              <a:solidFill>
                <a:srgbClr val="D2512E"/>
              </a:solidFill>
            </a:endParaRPr>
          </a:p>
        </p:txBody>
      </p:sp>
      <p:pic>
        <p:nvPicPr>
          <p:cNvPr id="2396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22494"/>
            <a:ext cx="5376176" cy="49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35" name="Oval 19"/>
          <p:cNvSpPr>
            <a:spLocks noChangeArrowheads="1"/>
          </p:cNvSpPr>
          <p:nvPr/>
        </p:nvSpPr>
        <p:spPr bwMode="auto">
          <a:xfrm>
            <a:off x="5797320" y="3388226"/>
            <a:ext cx="675156" cy="333827"/>
          </a:xfrm>
          <a:prstGeom prst="ellipse">
            <a:avLst/>
          </a:prstGeom>
          <a:noFill/>
          <a:ln w="28575">
            <a:solidFill>
              <a:srgbClr val="F63D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5763640" y="2919797"/>
            <a:ext cx="909000" cy="307777"/>
          </a:xfrm>
          <a:prstGeom prst="rect">
            <a:avLst/>
          </a:prstGeom>
          <a:noFill/>
          <a:ln w="28575">
            <a:solidFill>
              <a:srgbClr val="F63D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63D0A"/>
                </a:solidFill>
                <a:latin typeface="Calibri" pitchFamily="34" charset="0"/>
              </a:rPr>
              <a:t>RR: 0.42</a:t>
            </a:r>
          </a:p>
        </p:txBody>
      </p:sp>
    </p:spTree>
    <p:extLst>
      <p:ext uri="{BB962C8B-B14F-4D97-AF65-F5344CB8AC3E}">
        <p14:creationId xmlns:p14="http://schemas.microsoft.com/office/powerpoint/2010/main" val="202045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532563" y="2012950"/>
            <a:ext cx="9271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Placebo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532563" y="2776538"/>
            <a:ext cx="12319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Metformin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532563" y="3641725"/>
            <a:ext cx="10033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Lifestyle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 rot="-5400000">
            <a:off x="-646112" y="3497263"/>
            <a:ext cx="2387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Cumulative incidence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of diabetes (%)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268413" y="5813425"/>
            <a:ext cx="5961062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1397000" y="1933575"/>
            <a:ext cx="0" cy="40005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1247775" y="1909763"/>
            <a:ext cx="1714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1249363" y="2879725"/>
            <a:ext cx="1714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1249363" y="3860800"/>
            <a:ext cx="1714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1306513" y="5327650"/>
            <a:ext cx="114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1306513" y="4346575"/>
            <a:ext cx="114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1306513" y="3363913"/>
            <a:ext cx="114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1306513" y="2406650"/>
            <a:ext cx="114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1249363" y="4830763"/>
            <a:ext cx="1714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1920875" y="5813425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2576513" y="5816600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3232150" y="5816600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3835400" y="5821363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4452938" y="5808663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083175" y="5813425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5686425" y="5813425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6329363" y="5816600"/>
            <a:ext cx="0" cy="127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833438" y="1728788"/>
            <a:ext cx="396875" cy="4256087"/>
            <a:chOff x="1257" y="978"/>
            <a:chExt cx="239" cy="2948"/>
          </a:xfrm>
        </p:grpSpPr>
        <p:sp>
          <p:nvSpPr>
            <p:cNvPr id="74845" name="Text Box 25"/>
            <p:cNvSpPr txBox="1">
              <a:spLocks noChangeArrowheads="1"/>
            </p:cNvSpPr>
            <p:nvPr/>
          </p:nvSpPr>
          <p:spPr bwMode="auto">
            <a:xfrm>
              <a:off x="1257" y="978"/>
              <a:ext cx="23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119" tIns="41559" rIns="83119" bIns="41559">
              <a:spAutoFit/>
            </a:bodyPr>
            <a:lstStyle>
              <a:lvl1pPr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66"/>
                  </a:solidFill>
                  <a:latin typeface="Times New Roman" pitchFamily="18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74846" name="Text Box 26"/>
            <p:cNvSpPr txBox="1">
              <a:spLocks noChangeArrowheads="1"/>
            </p:cNvSpPr>
            <p:nvPr/>
          </p:nvSpPr>
          <p:spPr bwMode="auto">
            <a:xfrm>
              <a:off x="1259" y="1650"/>
              <a:ext cx="23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119" tIns="41559" rIns="83119" bIns="41559">
              <a:spAutoFit/>
            </a:bodyPr>
            <a:lstStyle>
              <a:lvl1pPr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66"/>
                  </a:solidFill>
                  <a:latin typeface="Times New Roman" pitchFamily="18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74847" name="Text Box 27"/>
            <p:cNvSpPr txBox="1">
              <a:spLocks noChangeArrowheads="1"/>
            </p:cNvSpPr>
            <p:nvPr/>
          </p:nvSpPr>
          <p:spPr bwMode="auto">
            <a:xfrm>
              <a:off x="1259" y="2334"/>
              <a:ext cx="23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119" tIns="41559" rIns="83119" bIns="41559">
              <a:spAutoFit/>
            </a:bodyPr>
            <a:lstStyle>
              <a:lvl1pPr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66"/>
                  </a:solidFill>
                  <a:latin typeface="Times New Roman" pitchFamily="18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74848" name="Text Box 28"/>
            <p:cNvSpPr txBox="1">
              <a:spLocks noChangeArrowheads="1"/>
            </p:cNvSpPr>
            <p:nvPr/>
          </p:nvSpPr>
          <p:spPr bwMode="auto">
            <a:xfrm>
              <a:off x="1259" y="3007"/>
              <a:ext cx="23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119" tIns="41559" rIns="83119" bIns="41559">
              <a:spAutoFit/>
            </a:bodyPr>
            <a:lstStyle>
              <a:lvl1pPr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66"/>
                  </a:solidFill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74849" name="Text Box 29"/>
            <p:cNvSpPr txBox="1">
              <a:spLocks noChangeArrowheads="1"/>
            </p:cNvSpPr>
            <p:nvPr/>
          </p:nvSpPr>
          <p:spPr bwMode="auto">
            <a:xfrm>
              <a:off x="1328" y="3679"/>
              <a:ext cx="16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119" tIns="41559" rIns="83119" bIns="41559">
              <a:spAutoFit/>
            </a:bodyPr>
            <a:lstStyle>
              <a:lvl1pPr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318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66"/>
                  </a:solidFill>
                  <a:latin typeface="Times New Roman" pitchFamily="18" charset="0"/>
                  <a:cs typeface="Arial" pitchFamily="34" charset="0"/>
                </a:rPr>
                <a:t>0</a:t>
              </a:r>
            </a:p>
          </p:txBody>
        </p:sp>
      </p:grpSp>
      <p:sp>
        <p:nvSpPr>
          <p:cNvPr id="74777" name="Text Box 30"/>
          <p:cNvSpPr txBox="1">
            <a:spLocks noChangeArrowheads="1"/>
          </p:cNvSpPr>
          <p:nvPr/>
        </p:nvSpPr>
        <p:spPr bwMode="auto">
          <a:xfrm>
            <a:off x="1246188" y="5872163"/>
            <a:ext cx="2794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0</a:t>
            </a:r>
          </a:p>
        </p:txBody>
      </p:sp>
      <p:sp>
        <p:nvSpPr>
          <p:cNvPr id="74778" name="Text Box 31"/>
          <p:cNvSpPr txBox="1">
            <a:spLocks noChangeArrowheads="1"/>
          </p:cNvSpPr>
          <p:nvPr/>
        </p:nvSpPr>
        <p:spPr bwMode="auto">
          <a:xfrm>
            <a:off x="1695450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0.5</a:t>
            </a:r>
          </a:p>
        </p:txBody>
      </p:sp>
      <p:sp>
        <p:nvSpPr>
          <p:cNvPr id="74779" name="Text Box 32"/>
          <p:cNvSpPr txBox="1">
            <a:spLocks noChangeArrowheads="1"/>
          </p:cNvSpPr>
          <p:nvPr/>
        </p:nvSpPr>
        <p:spPr bwMode="auto">
          <a:xfrm>
            <a:off x="2309813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1.0</a:t>
            </a:r>
          </a:p>
        </p:txBody>
      </p:sp>
      <p:sp>
        <p:nvSpPr>
          <p:cNvPr id="74780" name="Text Box 33"/>
          <p:cNvSpPr txBox="1">
            <a:spLocks noChangeArrowheads="1"/>
          </p:cNvSpPr>
          <p:nvPr/>
        </p:nvSpPr>
        <p:spPr bwMode="auto">
          <a:xfrm>
            <a:off x="2917825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1.5</a:t>
            </a:r>
          </a:p>
        </p:txBody>
      </p:sp>
      <p:sp>
        <p:nvSpPr>
          <p:cNvPr id="74781" name="Text Box 34"/>
          <p:cNvSpPr txBox="1">
            <a:spLocks noChangeArrowheads="1"/>
          </p:cNvSpPr>
          <p:nvPr/>
        </p:nvSpPr>
        <p:spPr bwMode="auto">
          <a:xfrm>
            <a:off x="3540125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2.0</a:t>
            </a:r>
          </a:p>
        </p:txBody>
      </p:sp>
      <p:sp>
        <p:nvSpPr>
          <p:cNvPr id="74782" name="Text Box 35"/>
          <p:cNvSpPr txBox="1">
            <a:spLocks noChangeArrowheads="1"/>
          </p:cNvSpPr>
          <p:nvPr/>
        </p:nvSpPr>
        <p:spPr bwMode="auto">
          <a:xfrm>
            <a:off x="4162425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2.5</a:t>
            </a:r>
          </a:p>
        </p:txBody>
      </p:sp>
      <p:sp>
        <p:nvSpPr>
          <p:cNvPr id="74783" name="Text Box 36"/>
          <p:cNvSpPr txBox="1">
            <a:spLocks noChangeArrowheads="1"/>
          </p:cNvSpPr>
          <p:nvPr/>
        </p:nvSpPr>
        <p:spPr bwMode="auto">
          <a:xfrm>
            <a:off x="4783138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3.0</a:t>
            </a:r>
          </a:p>
        </p:txBody>
      </p:sp>
      <p:sp>
        <p:nvSpPr>
          <p:cNvPr id="74784" name="Text Box 37"/>
          <p:cNvSpPr txBox="1">
            <a:spLocks noChangeArrowheads="1"/>
          </p:cNvSpPr>
          <p:nvPr/>
        </p:nvSpPr>
        <p:spPr bwMode="auto">
          <a:xfrm>
            <a:off x="5408613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3.5</a:t>
            </a:r>
          </a:p>
        </p:txBody>
      </p:sp>
      <p:sp>
        <p:nvSpPr>
          <p:cNvPr id="74785" name="Text Box 38"/>
          <p:cNvSpPr txBox="1">
            <a:spLocks noChangeArrowheads="1"/>
          </p:cNvSpPr>
          <p:nvPr/>
        </p:nvSpPr>
        <p:spPr bwMode="auto">
          <a:xfrm>
            <a:off x="6008688" y="5872163"/>
            <a:ext cx="450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4.0</a:t>
            </a:r>
          </a:p>
        </p:txBody>
      </p:sp>
      <p:grpSp>
        <p:nvGrpSpPr>
          <p:cNvPr id="74786" name="Group 39"/>
          <p:cNvGrpSpPr>
            <a:grpSpLocks/>
          </p:cNvGrpSpPr>
          <p:nvPr/>
        </p:nvGrpSpPr>
        <p:grpSpPr bwMode="auto">
          <a:xfrm>
            <a:off x="1936750" y="2232025"/>
            <a:ext cx="4589463" cy="3568700"/>
            <a:chOff x="1888" y="1335"/>
            <a:chExt cx="2740" cy="2473"/>
          </a:xfrm>
        </p:grpSpPr>
        <p:sp>
          <p:nvSpPr>
            <p:cNvPr id="74829" name="Line 40"/>
            <p:cNvSpPr>
              <a:spLocks noChangeShapeType="1"/>
            </p:cNvSpPr>
            <p:nvPr/>
          </p:nvSpPr>
          <p:spPr bwMode="auto">
            <a:xfrm flipV="1">
              <a:off x="1896" y="3560"/>
              <a:ext cx="0" cy="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0" name="Line 41"/>
            <p:cNvSpPr>
              <a:spLocks noChangeShapeType="1"/>
            </p:cNvSpPr>
            <p:nvPr/>
          </p:nvSpPr>
          <p:spPr bwMode="auto">
            <a:xfrm>
              <a:off x="1888" y="3568"/>
              <a:ext cx="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1" name="Line 42"/>
            <p:cNvSpPr>
              <a:spLocks noChangeShapeType="1"/>
            </p:cNvSpPr>
            <p:nvPr/>
          </p:nvSpPr>
          <p:spPr bwMode="auto">
            <a:xfrm flipV="1">
              <a:off x="2264" y="2968"/>
              <a:ext cx="0" cy="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2" name="Line 43"/>
            <p:cNvSpPr>
              <a:spLocks noChangeShapeType="1"/>
            </p:cNvSpPr>
            <p:nvPr/>
          </p:nvSpPr>
          <p:spPr bwMode="auto">
            <a:xfrm>
              <a:off x="2256" y="2968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3" name="Line 44"/>
            <p:cNvSpPr>
              <a:spLocks noChangeShapeType="1"/>
            </p:cNvSpPr>
            <p:nvPr/>
          </p:nvSpPr>
          <p:spPr bwMode="auto">
            <a:xfrm flipV="1">
              <a:off x="2632" y="2832"/>
              <a:ext cx="0" cy="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4" name="Line 45"/>
            <p:cNvSpPr>
              <a:spLocks noChangeShapeType="1"/>
            </p:cNvSpPr>
            <p:nvPr/>
          </p:nvSpPr>
          <p:spPr bwMode="auto">
            <a:xfrm>
              <a:off x="2624" y="2824"/>
              <a:ext cx="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5" name="Line 46"/>
            <p:cNvSpPr>
              <a:spLocks noChangeShapeType="1"/>
            </p:cNvSpPr>
            <p:nvPr/>
          </p:nvSpPr>
          <p:spPr bwMode="auto">
            <a:xfrm flipV="1">
              <a:off x="3000" y="2335"/>
              <a:ext cx="0" cy="4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6" name="Line 47"/>
            <p:cNvSpPr>
              <a:spLocks noChangeShapeType="1"/>
            </p:cNvSpPr>
            <p:nvPr/>
          </p:nvSpPr>
          <p:spPr bwMode="auto">
            <a:xfrm>
              <a:off x="2992" y="2335"/>
              <a:ext cx="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7" name="Line 48"/>
            <p:cNvSpPr>
              <a:spLocks noChangeShapeType="1"/>
            </p:cNvSpPr>
            <p:nvPr/>
          </p:nvSpPr>
          <p:spPr bwMode="auto">
            <a:xfrm flipV="1">
              <a:off x="3376" y="2167"/>
              <a:ext cx="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8" name="Line 49"/>
            <p:cNvSpPr>
              <a:spLocks noChangeShapeType="1"/>
            </p:cNvSpPr>
            <p:nvPr/>
          </p:nvSpPr>
          <p:spPr bwMode="auto">
            <a:xfrm>
              <a:off x="3368" y="2175"/>
              <a:ext cx="3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39" name="Line 50"/>
            <p:cNvSpPr>
              <a:spLocks noChangeShapeType="1"/>
            </p:cNvSpPr>
            <p:nvPr/>
          </p:nvSpPr>
          <p:spPr bwMode="auto">
            <a:xfrm flipV="1">
              <a:off x="3744" y="1861"/>
              <a:ext cx="0" cy="3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40" name="Line 51"/>
            <p:cNvSpPr>
              <a:spLocks noChangeShapeType="1"/>
            </p:cNvSpPr>
            <p:nvPr/>
          </p:nvSpPr>
          <p:spPr bwMode="auto">
            <a:xfrm>
              <a:off x="3740" y="1863"/>
              <a:ext cx="3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41" name="Line 52"/>
            <p:cNvSpPr>
              <a:spLocks noChangeShapeType="1"/>
            </p:cNvSpPr>
            <p:nvPr/>
          </p:nvSpPr>
          <p:spPr bwMode="auto">
            <a:xfrm flipV="1">
              <a:off x="4112" y="1695"/>
              <a:ext cx="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42" name="Line 53"/>
            <p:cNvSpPr>
              <a:spLocks noChangeShapeType="1"/>
            </p:cNvSpPr>
            <p:nvPr/>
          </p:nvSpPr>
          <p:spPr bwMode="auto">
            <a:xfrm>
              <a:off x="4104" y="1695"/>
              <a:ext cx="3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43" name="Line 54"/>
            <p:cNvSpPr>
              <a:spLocks noChangeShapeType="1"/>
            </p:cNvSpPr>
            <p:nvPr/>
          </p:nvSpPr>
          <p:spPr bwMode="auto">
            <a:xfrm flipV="1">
              <a:off x="4480" y="1341"/>
              <a:ext cx="0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44" name="Line 55"/>
            <p:cNvSpPr>
              <a:spLocks noChangeShapeType="1"/>
            </p:cNvSpPr>
            <p:nvPr/>
          </p:nvSpPr>
          <p:spPr bwMode="auto">
            <a:xfrm>
              <a:off x="4468" y="1335"/>
              <a:ext cx="1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4787" name="Group 56"/>
          <p:cNvGrpSpPr>
            <a:grpSpLocks/>
          </p:cNvGrpSpPr>
          <p:nvPr/>
        </p:nvGrpSpPr>
        <p:grpSpPr bwMode="auto">
          <a:xfrm>
            <a:off x="1936750" y="2967038"/>
            <a:ext cx="4595813" cy="2741612"/>
            <a:chOff x="1888" y="1845"/>
            <a:chExt cx="2744" cy="1899"/>
          </a:xfrm>
        </p:grpSpPr>
        <p:sp>
          <p:nvSpPr>
            <p:cNvPr id="74814" name="Line 57"/>
            <p:cNvSpPr>
              <a:spLocks noChangeShapeType="1"/>
            </p:cNvSpPr>
            <p:nvPr/>
          </p:nvSpPr>
          <p:spPr bwMode="auto">
            <a:xfrm>
              <a:off x="1888" y="3744"/>
              <a:ext cx="39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5" name="Line 58"/>
            <p:cNvSpPr>
              <a:spLocks noChangeShapeType="1"/>
            </p:cNvSpPr>
            <p:nvPr/>
          </p:nvSpPr>
          <p:spPr bwMode="auto">
            <a:xfrm flipV="1">
              <a:off x="2270" y="3273"/>
              <a:ext cx="0" cy="47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6" name="Line 59"/>
            <p:cNvSpPr>
              <a:spLocks noChangeShapeType="1"/>
            </p:cNvSpPr>
            <p:nvPr/>
          </p:nvSpPr>
          <p:spPr bwMode="auto">
            <a:xfrm>
              <a:off x="2260" y="3273"/>
              <a:ext cx="39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7" name="Line 60"/>
            <p:cNvSpPr>
              <a:spLocks noChangeShapeType="1"/>
            </p:cNvSpPr>
            <p:nvPr/>
          </p:nvSpPr>
          <p:spPr bwMode="auto">
            <a:xfrm>
              <a:off x="2632" y="3182"/>
              <a:ext cx="38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8" name="Line 61"/>
            <p:cNvSpPr>
              <a:spLocks noChangeShapeType="1"/>
            </p:cNvSpPr>
            <p:nvPr/>
          </p:nvSpPr>
          <p:spPr bwMode="auto">
            <a:xfrm>
              <a:off x="2992" y="2792"/>
              <a:ext cx="39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9" name="Line 62"/>
            <p:cNvSpPr>
              <a:spLocks noChangeShapeType="1"/>
            </p:cNvSpPr>
            <p:nvPr/>
          </p:nvSpPr>
          <p:spPr bwMode="auto">
            <a:xfrm>
              <a:off x="3368" y="2680"/>
              <a:ext cx="39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0" name="Line 63"/>
            <p:cNvSpPr>
              <a:spLocks noChangeShapeType="1"/>
            </p:cNvSpPr>
            <p:nvPr/>
          </p:nvSpPr>
          <p:spPr bwMode="auto">
            <a:xfrm>
              <a:off x="3738" y="2351"/>
              <a:ext cx="39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1" name="Line 64"/>
            <p:cNvSpPr>
              <a:spLocks noChangeShapeType="1"/>
            </p:cNvSpPr>
            <p:nvPr/>
          </p:nvSpPr>
          <p:spPr bwMode="auto">
            <a:xfrm>
              <a:off x="4116" y="2119"/>
              <a:ext cx="38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2" name="Line 65"/>
            <p:cNvSpPr>
              <a:spLocks noChangeShapeType="1"/>
            </p:cNvSpPr>
            <p:nvPr/>
          </p:nvSpPr>
          <p:spPr bwMode="auto">
            <a:xfrm>
              <a:off x="4472" y="1845"/>
              <a:ext cx="16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3" name="Line 66"/>
            <p:cNvSpPr>
              <a:spLocks noChangeShapeType="1"/>
            </p:cNvSpPr>
            <p:nvPr/>
          </p:nvSpPr>
          <p:spPr bwMode="auto">
            <a:xfrm>
              <a:off x="2640" y="3176"/>
              <a:ext cx="0" cy="9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4" name="Line 67"/>
            <p:cNvSpPr>
              <a:spLocks noChangeShapeType="1"/>
            </p:cNvSpPr>
            <p:nvPr/>
          </p:nvSpPr>
          <p:spPr bwMode="auto">
            <a:xfrm>
              <a:off x="3004" y="2792"/>
              <a:ext cx="0" cy="38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5" name="Line 68"/>
            <p:cNvSpPr>
              <a:spLocks noChangeShapeType="1"/>
            </p:cNvSpPr>
            <p:nvPr/>
          </p:nvSpPr>
          <p:spPr bwMode="auto">
            <a:xfrm>
              <a:off x="3376" y="2685"/>
              <a:ext cx="0" cy="11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6" name="Line 69"/>
            <p:cNvSpPr>
              <a:spLocks noChangeShapeType="1"/>
            </p:cNvSpPr>
            <p:nvPr/>
          </p:nvSpPr>
          <p:spPr bwMode="auto">
            <a:xfrm>
              <a:off x="3748" y="2351"/>
              <a:ext cx="0" cy="34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7" name="Line 70"/>
            <p:cNvSpPr>
              <a:spLocks noChangeShapeType="1"/>
            </p:cNvSpPr>
            <p:nvPr/>
          </p:nvSpPr>
          <p:spPr bwMode="auto">
            <a:xfrm>
              <a:off x="4124" y="2120"/>
              <a:ext cx="0" cy="23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28" name="Line 71"/>
            <p:cNvSpPr>
              <a:spLocks noChangeShapeType="1"/>
            </p:cNvSpPr>
            <p:nvPr/>
          </p:nvSpPr>
          <p:spPr bwMode="auto">
            <a:xfrm>
              <a:off x="4484" y="1845"/>
              <a:ext cx="0" cy="27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4788" name="Group 72"/>
          <p:cNvGrpSpPr>
            <a:grpSpLocks/>
          </p:cNvGrpSpPr>
          <p:nvPr/>
        </p:nvGrpSpPr>
        <p:grpSpPr bwMode="auto">
          <a:xfrm>
            <a:off x="1936750" y="3836988"/>
            <a:ext cx="4632325" cy="1882775"/>
            <a:chOff x="1888" y="2448"/>
            <a:chExt cx="2765" cy="1304"/>
          </a:xfrm>
        </p:grpSpPr>
        <p:sp>
          <p:nvSpPr>
            <p:cNvPr id="74799" name="Line 73"/>
            <p:cNvSpPr>
              <a:spLocks noChangeShapeType="1"/>
            </p:cNvSpPr>
            <p:nvPr/>
          </p:nvSpPr>
          <p:spPr bwMode="auto">
            <a:xfrm>
              <a:off x="1888" y="3744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0" name="Line 74"/>
            <p:cNvSpPr>
              <a:spLocks noChangeShapeType="1"/>
            </p:cNvSpPr>
            <p:nvPr/>
          </p:nvSpPr>
          <p:spPr bwMode="auto">
            <a:xfrm flipV="1">
              <a:off x="2272" y="3560"/>
              <a:ext cx="0" cy="19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1" name="Line 75"/>
            <p:cNvSpPr>
              <a:spLocks noChangeShapeType="1"/>
            </p:cNvSpPr>
            <p:nvPr/>
          </p:nvSpPr>
          <p:spPr bwMode="auto">
            <a:xfrm>
              <a:off x="2264" y="3552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2" name="Line 76"/>
            <p:cNvSpPr>
              <a:spLocks noChangeShapeType="1"/>
            </p:cNvSpPr>
            <p:nvPr/>
          </p:nvSpPr>
          <p:spPr bwMode="auto">
            <a:xfrm>
              <a:off x="2632" y="3496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3" name="Line 77"/>
            <p:cNvSpPr>
              <a:spLocks noChangeShapeType="1"/>
            </p:cNvSpPr>
            <p:nvPr/>
          </p:nvSpPr>
          <p:spPr bwMode="auto">
            <a:xfrm>
              <a:off x="3000" y="3249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4" name="Line 78"/>
            <p:cNvSpPr>
              <a:spLocks noChangeShapeType="1"/>
            </p:cNvSpPr>
            <p:nvPr/>
          </p:nvSpPr>
          <p:spPr bwMode="auto">
            <a:xfrm>
              <a:off x="3368" y="3096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5" name="Line 79"/>
            <p:cNvSpPr>
              <a:spLocks noChangeShapeType="1"/>
            </p:cNvSpPr>
            <p:nvPr/>
          </p:nvSpPr>
          <p:spPr bwMode="auto">
            <a:xfrm>
              <a:off x="3739" y="2848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6" name="Line 80"/>
            <p:cNvSpPr>
              <a:spLocks noChangeShapeType="1"/>
            </p:cNvSpPr>
            <p:nvPr/>
          </p:nvSpPr>
          <p:spPr bwMode="auto">
            <a:xfrm>
              <a:off x="4104" y="2694"/>
              <a:ext cx="39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7" name="Line 81"/>
            <p:cNvSpPr>
              <a:spLocks noChangeShapeType="1"/>
            </p:cNvSpPr>
            <p:nvPr/>
          </p:nvSpPr>
          <p:spPr bwMode="auto">
            <a:xfrm>
              <a:off x="4474" y="2448"/>
              <a:ext cx="179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8" name="Line 82"/>
            <p:cNvSpPr>
              <a:spLocks noChangeShapeType="1"/>
            </p:cNvSpPr>
            <p:nvPr/>
          </p:nvSpPr>
          <p:spPr bwMode="auto">
            <a:xfrm>
              <a:off x="2638" y="3490"/>
              <a:ext cx="0" cy="7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09" name="Line 83"/>
            <p:cNvSpPr>
              <a:spLocks noChangeShapeType="1"/>
            </p:cNvSpPr>
            <p:nvPr/>
          </p:nvSpPr>
          <p:spPr bwMode="auto">
            <a:xfrm>
              <a:off x="3008" y="3249"/>
              <a:ext cx="0" cy="24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0" name="Line 84"/>
            <p:cNvSpPr>
              <a:spLocks noChangeShapeType="1"/>
            </p:cNvSpPr>
            <p:nvPr/>
          </p:nvSpPr>
          <p:spPr bwMode="auto">
            <a:xfrm>
              <a:off x="3378" y="3090"/>
              <a:ext cx="0" cy="16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1" name="Line 85"/>
            <p:cNvSpPr>
              <a:spLocks noChangeShapeType="1"/>
            </p:cNvSpPr>
            <p:nvPr/>
          </p:nvSpPr>
          <p:spPr bwMode="auto">
            <a:xfrm>
              <a:off x="3748" y="2848"/>
              <a:ext cx="0" cy="25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2" name="Line 86"/>
            <p:cNvSpPr>
              <a:spLocks noChangeShapeType="1"/>
            </p:cNvSpPr>
            <p:nvPr/>
          </p:nvSpPr>
          <p:spPr bwMode="auto">
            <a:xfrm>
              <a:off x="4122" y="2694"/>
              <a:ext cx="0" cy="16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74813" name="Line 87"/>
            <p:cNvSpPr>
              <a:spLocks noChangeShapeType="1"/>
            </p:cNvSpPr>
            <p:nvPr/>
          </p:nvSpPr>
          <p:spPr bwMode="auto">
            <a:xfrm>
              <a:off x="4484" y="2448"/>
              <a:ext cx="0" cy="2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4789" name="Text Box 88"/>
          <p:cNvSpPr txBox="1">
            <a:spLocks noChangeArrowheads="1"/>
          </p:cNvSpPr>
          <p:nvPr/>
        </p:nvSpPr>
        <p:spPr bwMode="auto">
          <a:xfrm>
            <a:off x="3740150" y="6207125"/>
            <a:ext cx="647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Year</a:t>
            </a:r>
          </a:p>
        </p:txBody>
      </p:sp>
      <p:sp>
        <p:nvSpPr>
          <p:cNvPr id="74790" name="Rectangle 89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893175" cy="765175"/>
          </a:xfrm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chemeClr val="bg1"/>
                </a:solidFill>
              </a:rPr>
              <a:t>ATTIVITA’ FISICA e CALO DI PESO NELLA </a:t>
            </a:r>
            <a:br>
              <a:rPr lang="it-IT" sz="2800" b="1" smtClean="0">
                <a:solidFill>
                  <a:schemeClr val="bg1"/>
                </a:solidFill>
              </a:rPr>
            </a:br>
            <a:r>
              <a:rPr lang="it-IT" sz="2800" b="1" smtClean="0">
                <a:solidFill>
                  <a:schemeClr val="bg1"/>
                </a:solidFill>
              </a:rPr>
              <a:t>PREVENZIONE DEL DIABETE T2</a:t>
            </a:r>
            <a:r>
              <a:rPr lang="en-US" sz="3600" smtClean="0">
                <a:solidFill>
                  <a:schemeClr val="bg1"/>
                </a:solidFill>
              </a:rPr>
              <a:t> </a:t>
            </a:r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Incidence Diabetes in the Diabetes Prevention Program</a:t>
            </a:r>
          </a:p>
        </p:txBody>
      </p:sp>
      <p:sp>
        <p:nvSpPr>
          <p:cNvPr id="74791" name="Rectangle 90"/>
          <p:cNvSpPr>
            <a:spLocks noChangeArrowheads="1"/>
          </p:cNvSpPr>
          <p:nvPr/>
        </p:nvSpPr>
        <p:spPr bwMode="auto">
          <a:xfrm>
            <a:off x="6008688" y="6583363"/>
            <a:ext cx="3057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 anchor="b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DPP.N Engl J Med. 2002; 346: 393-403</a:t>
            </a:r>
          </a:p>
        </p:txBody>
      </p:sp>
      <p:sp>
        <p:nvSpPr>
          <p:cNvPr id="74792" name="AutoShape 91"/>
          <p:cNvSpPr>
            <a:spLocks/>
          </p:cNvSpPr>
          <p:nvPr/>
        </p:nvSpPr>
        <p:spPr bwMode="auto">
          <a:xfrm>
            <a:off x="8456613" y="2146300"/>
            <a:ext cx="165100" cy="1814513"/>
          </a:xfrm>
          <a:prstGeom prst="rightBrace">
            <a:avLst>
              <a:gd name="adj1" fmla="val 91587"/>
              <a:gd name="adj2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93" name="Text Box 92"/>
          <p:cNvSpPr txBox="1">
            <a:spLocks noChangeArrowheads="1"/>
          </p:cNvSpPr>
          <p:nvPr/>
        </p:nvSpPr>
        <p:spPr bwMode="auto">
          <a:xfrm>
            <a:off x="8521700" y="3116263"/>
            <a:ext cx="631825" cy="6413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RR*</a:t>
            </a:r>
            <a:b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58%</a:t>
            </a:r>
          </a:p>
        </p:txBody>
      </p:sp>
      <p:sp>
        <p:nvSpPr>
          <p:cNvPr id="74794" name="Rectangle 93"/>
          <p:cNvSpPr>
            <a:spLocks noChangeArrowheads="1"/>
          </p:cNvSpPr>
          <p:nvPr/>
        </p:nvSpPr>
        <p:spPr bwMode="auto">
          <a:xfrm>
            <a:off x="152400" y="6516688"/>
            <a:ext cx="4902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*Reduction in risk of progressing to type 2 diabetes versus placebo</a:t>
            </a:r>
          </a:p>
        </p:txBody>
      </p:sp>
      <p:sp>
        <p:nvSpPr>
          <p:cNvPr id="74795" name="AutoShape 94"/>
          <p:cNvSpPr>
            <a:spLocks/>
          </p:cNvSpPr>
          <p:nvPr/>
        </p:nvSpPr>
        <p:spPr bwMode="auto">
          <a:xfrm>
            <a:off x="7762875" y="2197100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96" name="Text Box 95"/>
          <p:cNvSpPr txBox="1">
            <a:spLocks noChangeArrowheads="1"/>
          </p:cNvSpPr>
          <p:nvPr/>
        </p:nvSpPr>
        <p:spPr bwMode="auto">
          <a:xfrm>
            <a:off x="7886700" y="2239963"/>
            <a:ext cx="6223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RR*</a:t>
            </a:r>
            <a:b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b="1" smtClean="0">
                <a:solidFill>
                  <a:srgbClr val="FFFF66"/>
                </a:solidFill>
                <a:latin typeface="Times New Roman" pitchFamily="18" charset="0"/>
                <a:cs typeface="Arial" pitchFamily="34" charset="0"/>
              </a:rPr>
              <a:t>31%</a:t>
            </a:r>
          </a:p>
        </p:txBody>
      </p:sp>
      <p:sp>
        <p:nvSpPr>
          <p:cNvPr id="74797" name="Line 96"/>
          <p:cNvSpPr>
            <a:spLocks noChangeShapeType="1"/>
          </p:cNvSpPr>
          <p:nvPr/>
        </p:nvSpPr>
        <p:spPr bwMode="auto">
          <a:xfrm flipH="1">
            <a:off x="1371600" y="3886200"/>
            <a:ext cx="4953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4798" name="Line 97"/>
          <p:cNvSpPr>
            <a:spLocks noChangeShapeType="1"/>
          </p:cNvSpPr>
          <p:nvPr/>
        </p:nvSpPr>
        <p:spPr bwMode="auto">
          <a:xfrm flipH="1">
            <a:off x="1219200" y="2209800"/>
            <a:ext cx="51054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it-IT" altLang="it-IT" sz="2000" b="1" smtClean="0"/>
              <a:t/>
            </a:r>
            <a:br>
              <a:rPr lang="it-IT" altLang="it-IT" sz="2000" b="1" smtClean="0"/>
            </a:br>
            <a:r>
              <a:rPr lang="it-IT" altLang="it-IT" sz="2000" b="1" smtClean="0"/>
              <a:t>         </a:t>
            </a:r>
            <a:r>
              <a:rPr lang="it-IT" altLang="it-IT" sz="2000" b="1" smtClean="0">
                <a:solidFill>
                  <a:srgbClr val="000099"/>
                </a:solidFill>
              </a:rPr>
              <a:t>Gli effetti benefici dell’intervento sullo stile di vita si mantengono </a:t>
            </a:r>
            <a:br>
              <a:rPr lang="it-IT" altLang="it-IT" sz="2000" b="1" smtClean="0">
                <a:solidFill>
                  <a:srgbClr val="000099"/>
                </a:solidFill>
              </a:rPr>
            </a:br>
            <a:r>
              <a:rPr lang="it-IT" altLang="it-IT" sz="2000" b="1" smtClean="0">
                <a:solidFill>
                  <a:srgbClr val="000099"/>
                </a:solidFill>
              </a:rPr>
              <a:t>         </a:t>
            </a:r>
            <a:r>
              <a:rPr lang="it-IT" altLang="it-IT" sz="2000" b="1" u="sng" smtClean="0">
                <a:solidFill>
                  <a:srgbClr val="000099"/>
                </a:solidFill>
              </a:rPr>
              <a:t>anche dopo la fine dell’intervento stesso</a:t>
            </a:r>
            <a:r>
              <a:rPr lang="it-IT" altLang="it-IT" sz="2000" b="1" smtClean="0">
                <a:solidFill>
                  <a:srgbClr val="000099"/>
                </a:solidFill>
              </a:rPr>
              <a:t>: </a:t>
            </a:r>
            <a:br>
              <a:rPr lang="it-IT" altLang="it-IT" sz="2000" b="1" smtClean="0">
                <a:solidFill>
                  <a:srgbClr val="000099"/>
                </a:solidFill>
              </a:rPr>
            </a:br>
            <a:r>
              <a:rPr lang="it-IT" altLang="it-IT" sz="2000" b="1" smtClean="0">
                <a:solidFill>
                  <a:srgbClr val="000099"/>
                </a:solidFill>
              </a:rPr>
              <a:t>         riduzione del rischio di diabete post-intervento del 36%</a:t>
            </a:r>
            <a:r>
              <a:rPr lang="it-IT" altLang="it-IT" sz="4000" b="1" smtClean="0"/>
              <a:t/>
            </a:r>
            <a:br>
              <a:rPr lang="it-IT" altLang="it-IT" sz="4000" b="1" smtClean="0"/>
            </a:br>
            <a:endParaRPr lang="it-IT" altLang="it-IT" sz="2000" b="1" smtClean="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85800" y="1524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99"/>
                </a:solidFill>
              </a:rPr>
              <a:t>Follow-up of the Finnish Diabetes Prevention Study”.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99"/>
                </a:solidFill>
              </a:rPr>
              <a:t>Lancet 2006;368 :1673-79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172200" y="53340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3733800" y="4419600"/>
            <a:ext cx="1447800" cy="381000"/>
          </a:xfrm>
          <a:prstGeom prst="ellipse">
            <a:avLst/>
          </a:prstGeom>
          <a:noFill/>
          <a:ln w="19050">
            <a:solidFill>
              <a:srgbClr val="F63D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29703" name="Oval 10"/>
          <p:cNvSpPr>
            <a:spLocks noChangeArrowheads="1"/>
          </p:cNvSpPr>
          <p:nvPr/>
        </p:nvSpPr>
        <p:spPr bwMode="auto">
          <a:xfrm>
            <a:off x="7467600" y="2362200"/>
            <a:ext cx="914400" cy="914400"/>
          </a:xfrm>
          <a:prstGeom prst="ellipse">
            <a:avLst/>
          </a:prstGeom>
          <a:noFill/>
          <a:ln w="28575">
            <a:solidFill>
              <a:srgbClr val="F63D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F63D0A"/>
                </a:solidFill>
              </a:rPr>
              <a:t>- 36%</a:t>
            </a:r>
          </a:p>
        </p:txBody>
      </p:sp>
    </p:spTree>
    <p:extLst>
      <p:ext uri="{BB962C8B-B14F-4D97-AF65-F5344CB8AC3E}">
        <p14:creationId xmlns:p14="http://schemas.microsoft.com/office/powerpoint/2010/main" val="119916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13"/>
          <p:cNvSpPr>
            <a:spLocks noChangeArrowheads="1"/>
          </p:cNvSpPr>
          <p:nvPr/>
        </p:nvSpPr>
        <p:spPr bwMode="auto">
          <a:xfrm>
            <a:off x="4730750" y="1828800"/>
            <a:ext cx="387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i="1" smtClean="0">
                <a:solidFill>
                  <a:srgbClr val="000000"/>
                </a:solidFill>
              </a:rPr>
              <a:t>Diabetes Care </a:t>
            </a:r>
            <a:r>
              <a:rPr lang="it-IT" altLang="it-IT" b="1" smtClean="0">
                <a:solidFill>
                  <a:srgbClr val="000000"/>
                </a:solidFill>
              </a:rPr>
              <a:t>32:1143–1146, 2009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7"/>
          <p:cNvSpPr>
            <a:spLocks noChangeArrowheads="1"/>
          </p:cNvSpPr>
          <p:nvPr/>
        </p:nvSpPr>
        <p:spPr bwMode="auto">
          <a:xfrm>
            <a:off x="228600" y="914400"/>
            <a:ext cx="8686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smtClean="0">
                <a:solidFill>
                  <a:srgbClr val="000000"/>
                </a:solidFill>
              </a:rPr>
              <a:t>Prevention of Diabetes Self-Management Program (PREDIAS): </a:t>
            </a:r>
            <a:r>
              <a:rPr lang="it-IT" altLang="it-IT" sz="2000" b="1" smtClean="0">
                <a:solidFill>
                  <a:srgbClr val="000000"/>
                </a:solidFill>
              </a:rPr>
              <a:t>Effects on Weight, Metabolic Risk Factors, and Behavioral Outcomes</a:t>
            </a:r>
          </a:p>
        </p:txBody>
      </p:sp>
      <p:sp>
        <p:nvSpPr>
          <p:cNvPr id="36872" name="Rectangle 18"/>
          <p:cNvSpPr>
            <a:spLocks noChangeArrowheads="1"/>
          </p:cNvSpPr>
          <p:nvPr/>
        </p:nvSpPr>
        <p:spPr bwMode="auto">
          <a:xfrm>
            <a:off x="228600" y="17526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smtClean="0">
                <a:solidFill>
                  <a:srgbClr val="000000"/>
                </a:solidFill>
              </a:rPr>
              <a:t>BERNHARD KULZER,  NORBERT HERMANNS,  DANIELA GORGES,  PETER SCHWARZ, THOMAS HAAK,</a:t>
            </a:r>
          </a:p>
        </p:txBody>
      </p:sp>
      <p:sp>
        <p:nvSpPr>
          <p:cNvPr id="36873" name="Oval 20"/>
          <p:cNvSpPr>
            <a:spLocks noChangeArrowheads="1"/>
          </p:cNvSpPr>
          <p:nvPr/>
        </p:nvSpPr>
        <p:spPr bwMode="auto">
          <a:xfrm>
            <a:off x="5562600" y="4191000"/>
            <a:ext cx="1828800" cy="3810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6874" name="Oval 21"/>
          <p:cNvSpPr>
            <a:spLocks noChangeArrowheads="1"/>
          </p:cNvSpPr>
          <p:nvPr/>
        </p:nvSpPr>
        <p:spPr bwMode="auto">
          <a:xfrm>
            <a:off x="5562600" y="5181600"/>
            <a:ext cx="1981200" cy="3810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pic>
        <p:nvPicPr>
          <p:cNvPr id="3687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Oval 19"/>
          <p:cNvSpPr>
            <a:spLocks noChangeArrowheads="1"/>
          </p:cNvSpPr>
          <p:nvPr/>
        </p:nvSpPr>
        <p:spPr bwMode="auto">
          <a:xfrm>
            <a:off x="5562600" y="3276600"/>
            <a:ext cx="1905000" cy="3810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02106" name="Rectangle 26"/>
          <p:cNvSpPr>
            <a:spLocks noChangeArrowheads="1"/>
          </p:cNvSpPr>
          <p:nvPr/>
        </p:nvSpPr>
        <p:spPr bwMode="auto">
          <a:xfrm>
            <a:off x="152400" y="5562600"/>
            <a:ext cx="8610600" cy="12001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33CC33"/>
                </a:solidFill>
              </a:rPr>
              <a:t>Nel setting della medicina</a:t>
            </a:r>
            <a:r>
              <a:rPr lang="it-IT" altLang="it-IT" smtClean="0">
                <a:solidFill>
                  <a:srgbClr val="00B000"/>
                </a:solidFill>
              </a:rPr>
              <a:t> generale,</a:t>
            </a:r>
            <a:r>
              <a:rPr lang="it-IT" altLang="it-IT" smtClean="0">
                <a:solidFill>
                  <a:srgbClr val="000000"/>
                </a:solidFill>
              </a:rPr>
              <a:t> </a:t>
            </a:r>
            <a:r>
              <a:rPr lang="it-IT" altLang="it-IT" smtClean="0">
                <a:solidFill>
                  <a:srgbClr val="37A829"/>
                </a:solidFill>
              </a:rPr>
              <a:t>u</a:t>
            </a:r>
            <a:r>
              <a:rPr lang="it-IT" altLang="it-IT" smtClean="0">
                <a:solidFill>
                  <a:srgbClr val="33CC33"/>
                </a:solidFill>
              </a:rPr>
              <a:t>n intervento strutturato sullo stile di vita, </a:t>
            </a:r>
            <a:r>
              <a:rPr lang="it-IT" altLang="it-IT" smtClean="0">
                <a:solidFill>
                  <a:srgbClr val="333399"/>
                </a:solidFill>
              </a:rPr>
              <a:t>ha comportato una riduzione statisticamente significativa del </a:t>
            </a:r>
            <a:r>
              <a:rPr lang="it-IT" altLang="it-IT" smtClean="0">
                <a:solidFill>
                  <a:srgbClr val="F63D0A"/>
                </a:solidFill>
              </a:rPr>
              <a:t>peso corporeo</a:t>
            </a:r>
            <a:r>
              <a:rPr lang="it-IT" altLang="it-IT" smtClean="0">
                <a:solidFill>
                  <a:srgbClr val="333399"/>
                </a:solidFill>
              </a:rPr>
              <a:t> una significativa riduzione della </a:t>
            </a:r>
            <a:r>
              <a:rPr lang="it-IT" altLang="it-IT" smtClean="0">
                <a:solidFill>
                  <a:srgbClr val="F63D0A"/>
                </a:solidFill>
              </a:rPr>
              <a:t>glicemia a digiuno</a:t>
            </a:r>
            <a:r>
              <a:rPr lang="it-IT" altLang="it-IT" smtClean="0">
                <a:solidFill>
                  <a:srgbClr val="333399"/>
                </a:solidFill>
              </a:rPr>
              <a:t>  e un incremento del </a:t>
            </a:r>
            <a:r>
              <a:rPr lang="it-IT" altLang="it-IT" smtClean="0">
                <a:solidFill>
                  <a:srgbClr val="F63D0A"/>
                </a:solidFill>
              </a:rPr>
              <a:t>tempo dedicato all’attività fisica</a:t>
            </a:r>
            <a:r>
              <a:rPr lang="it-IT" altLang="it-IT" smtClean="0">
                <a:solidFill>
                  <a:srgbClr val="333399"/>
                </a:solidFill>
              </a:rPr>
              <a:t>.  </a:t>
            </a:r>
          </a:p>
        </p:txBody>
      </p:sp>
      <p:sp>
        <p:nvSpPr>
          <p:cNvPr id="36878" name="Line 27"/>
          <p:cNvSpPr>
            <a:spLocks noChangeShapeType="1"/>
          </p:cNvSpPr>
          <p:nvPr/>
        </p:nvSpPr>
        <p:spPr bwMode="auto">
          <a:xfrm>
            <a:off x="7086600" y="1295400"/>
            <a:ext cx="1447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6879" name="Line 29"/>
          <p:cNvSpPr>
            <a:spLocks noChangeShapeType="1"/>
          </p:cNvSpPr>
          <p:nvPr/>
        </p:nvSpPr>
        <p:spPr bwMode="auto">
          <a:xfrm>
            <a:off x="0" y="4800600"/>
            <a:ext cx="1981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6880" name="Line 30"/>
          <p:cNvSpPr>
            <a:spLocks noChangeShapeType="1"/>
          </p:cNvSpPr>
          <p:nvPr/>
        </p:nvSpPr>
        <p:spPr bwMode="auto">
          <a:xfrm>
            <a:off x="0" y="3810000"/>
            <a:ext cx="1676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6881" name="Line 31"/>
          <p:cNvSpPr>
            <a:spLocks noChangeShapeType="1"/>
          </p:cNvSpPr>
          <p:nvPr/>
        </p:nvSpPr>
        <p:spPr bwMode="auto">
          <a:xfrm>
            <a:off x="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6882" name="Line 33"/>
          <p:cNvSpPr>
            <a:spLocks noChangeShapeType="1"/>
          </p:cNvSpPr>
          <p:nvPr/>
        </p:nvSpPr>
        <p:spPr bwMode="auto">
          <a:xfrm>
            <a:off x="0" y="2971800"/>
            <a:ext cx="914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8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06" grpId="0" uiExpand="1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3° inserto la Sindrome metabolica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62" name="Group 38"/>
          <p:cNvGraphicFramePr>
            <a:graphicFrameLocks noGrp="1"/>
          </p:cNvGraphicFramePr>
          <p:nvPr/>
        </p:nvGraphicFramePr>
        <p:xfrm>
          <a:off x="304800" y="304800"/>
          <a:ext cx="8610600" cy="6551613"/>
        </p:xfrm>
        <a:graphic>
          <a:graphicData uri="http://schemas.openxmlformats.org/drawingml/2006/table">
            <a:tbl>
              <a:tblPr/>
              <a:tblGrid>
                <a:gridCol w="2362200"/>
                <a:gridCol w="3048000"/>
                <a:gridCol w="3200400"/>
              </a:tblGrid>
              <a:tr h="149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Criterio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IDF (2005)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Europa e Nord America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Obesità addominale + 2 ulteriori criteri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ATP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(2006)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 criteri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Obesità Addominale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circonferenza vita: </a:t>
                      </a:r>
                    </a:p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uomini 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94 cm </a:t>
                      </a:r>
                    </a:p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donne 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80 cm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circonferenza vita: </a:t>
                      </a:r>
                    </a:p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uomini 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102 cm </a:t>
                      </a:r>
                    </a:p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donne 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88 cm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Dislipidemia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Triglicerid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i: 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150 mg/dl   e/o terapia    </a:t>
                      </a:r>
                    </a:p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HDL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uomini &lt;40 mg/dl; donne &lt;50 mg/dl e/o terapia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Triglicerid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i: 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150 mg/dl   e/o terapia    </a:t>
                      </a:r>
                    </a:p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HDL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uomini &lt;40 mg/dl; donne &lt;50 mg/dl e/o terapia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Ipertensione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130/85 mmHg  e/o Terapia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130/85 mmHg  e/o Terapia</a:t>
                      </a:r>
                      <a:r>
                        <a:rPr kumimoji="0" lang="it-IT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Glicemia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100 mg/dl e/o Terapia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100 mg/dl e/o Terapia</a:t>
                      </a:r>
                      <a:r>
                        <a:rPr kumimoji="0" lang="it-IT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Insulino</a:t>
                      </a:r>
                      <a:r>
                        <a:rPr kumimoji="0" lang="it-IT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 - Resistenza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 marker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 marker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3581400" y="1905000"/>
            <a:ext cx="1495425" cy="8763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smtClean="0">
              <a:solidFill>
                <a:srgbClr val="FFFFFF"/>
              </a:solidFill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6705600" y="1989138"/>
            <a:ext cx="1682750" cy="7921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smtClean="0">
              <a:solidFill>
                <a:srgbClr val="FFFFFF"/>
              </a:solidFill>
            </a:endParaRPr>
          </a:p>
        </p:txBody>
      </p:sp>
      <p:sp>
        <p:nvSpPr>
          <p:cNvPr id="93218" name="CasellaDiTesto 1"/>
          <p:cNvSpPr txBox="1">
            <a:spLocks noChangeArrowheads="1"/>
          </p:cNvSpPr>
          <p:nvPr/>
        </p:nvSpPr>
        <p:spPr bwMode="auto">
          <a:xfrm>
            <a:off x="2446338" y="0"/>
            <a:ext cx="513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FFFFFF"/>
                </a:solidFill>
                <a:latin typeface="Arial" pitchFamily="34" charset="0"/>
              </a:rPr>
              <a:t>SINDROME METABOLICA CRITERI DIAGNOSI</a:t>
            </a:r>
          </a:p>
        </p:txBody>
      </p:sp>
    </p:spTree>
    <p:extLst>
      <p:ext uri="{BB962C8B-B14F-4D97-AF65-F5344CB8AC3E}">
        <p14:creationId xmlns:p14="http://schemas.microsoft.com/office/powerpoint/2010/main" val="33426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7463" y="27622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Waist Circumference and Risk of Type 2 Diabetes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5608638" y="6242050"/>
            <a:ext cx="33829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Carey et al., </a:t>
            </a: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Am J Epidemiol,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1997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490663" y="2381250"/>
            <a:ext cx="190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1490663" y="3322638"/>
            <a:ext cx="190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1492250" y="2847975"/>
            <a:ext cx="190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1492250" y="3805238"/>
            <a:ext cx="190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1492250" y="4271963"/>
            <a:ext cx="190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1492250" y="4762500"/>
            <a:ext cx="190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1490663" y="5224463"/>
            <a:ext cx="190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42347" name="Group 11"/>
          <p:cNvGrpSpPr>
            <a:grpSpLocks/>
          </p:cNvGrpSpPr>
          <p:nvPr/>
        </p:nvGrpSpPr>
        <p:grpSpPr bwMode="auto">
          <a:xfrm>
            <a:off x="1657350" y="2474913"/>
            <a:ext cx="6510338" cy="2746375"/>
            <a:chOff x="1175" y="1559"/>
            <a:chExt cx="4613" cy="1730"/>
          </a:xfrm>
        </p:grpSpPr>
        <p:sp>
          <p:nvSpPr>
            <p:cNvPr id="142348" name="Rectangle 12"/>
            <p:cNvSpPr>
              <a:spLocks noChangeArrowheads="1"/>
            </p:cNvSpPr>
            <p:nvPr/>
          </p:nvSpPr>
          <p:spPr bwMode="auto">
            <a:xfrm>
              <a:off x="1175" y="3218"/>
              <a:ext cx="517" cy="7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1854" y="3179"/>
              <a:ext cx="514" cy="11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  <p:sp>
          <p:nvSpPr>
            <p:cNvPr id="142350" name="Rectangle 14"/>
            <p:cNvSpPr>
              <a:spLocks noChangeArrowheads="1"/>
            </p:cNvSpPr>
            <p:nvPr/>
          </p:nvSpPr>
          <p:spPr bwMode="auto">
            <a:xfrm>
              <a:off x="2538" y="2951"/>
              <a:ext cx="515" cy="33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  <p:sp>
          <p:nvSpPr>
            <p:cNvPr id="142351" name="Rectangle 15"/>
            <p:cNvSpPr>
              <a:spLocks noChangeArrowheads="1"/>
            </p:cNvSpPr>
            <p:nvPr/>
          </p:nvSpPr>
          <p:spPr bwMode="auto">
            <a:xfrm>
              <a:off x="3221" y="2643"/>
              <a:ext cx="517" cy="64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  <p:sp>
          <p:nvSpPr>
            <p:cNvPr id="142352" name="Rectangle 16"/>
            <p:cNvSpPr>
              <a:spLocks noChangeArrowheads="1"/>
            </p:cNvSpPr>
            <p:nvPr/>
          </p:nvSpPr>
          <p:spPr bwMode="auto">
            <a:xfrm>
              <a:off x="3899" y="2354"/>
              <a:ext cx="515" cy="93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  <p:sp>
          <p:nvSpPr>
            <p:cNvPr id="142353" name="Rectangle 17"/>
            <p:cNvSpPr>
              <a:spLocks noChangeArrowheads="1"/>
            </p:cNvSpPr>
            <p:nvPr/>
          </p:nvSpPr>
          <p:spPr bwMode="auto">
            <a:xfrm>
              <a:off x="4591" y="1986"/>
              <a:ext cx="516" cy="130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  <p:sp>
          <p:nvSpPr>
            <p:cNvPr id="142354" name="Rectangle 18"/>
            <p:cNvSpPr>
              <a:spLocks noChangeArrowheads="1"/>
            </p:cNvSpPr>
            <p:nvPr/>
          </p:nvSpPr>
          <p:spPr bwMode="auto">
            <a:xfrm>
              <a:off x="5271" y="1559"/>
              <a:ext cx="517" cy="172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000">
                <a:solidFill>
                  <a:srgbClr val="FFFFFF"/>
                </a:solidFill>
              </a:endParaRPr>
            </a:p>
          </p:txBody>
        </p:sp>
      </p:grpSp>
      <p:sp>
        <p:nvSpPr>
          <p:cNvPr id="142355" name="Rectangle 19"/>
          <p:cNvSpPr>
            <a:spLocks noChangeArrowheads="1"/>
          </p:cNvSpPr>
          <p:nvPr/>
        </p:nvSpPr>
        <p:spPr bwMode="auto">
          <a:xfrm rot="-5400000">
            <a:off x="21432" y="3350419"/>
            <a:ext cx="16589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Relative risk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2506663" y="5251450"/>
            <a:ext cx="965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71–75.9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1111250" y="2224088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111250" y="2693988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1111250" y="3163888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16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1111250" y="3646488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1212850" y="4102100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212850" y="4597400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1212850" y="5041900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1709738" y="5237163"/>
            <a:ext cx="568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&lt;71</a:t>
            </a:r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3582988" y="5251450"/>
            <a:ext cx="784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76–81</a:t>
            </a:r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4432300" y="5251450"/>
            <a:ext cx="965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81.1–86</a:t>
            </a:r>
          </a:p>
        </p:txBody>
      </p:sp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5410200" y="5251450"/>
            <a:ext cx="965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86.1–91</a:t>
            </a:r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6288088" y="5251450"/>
            <a:ext cx="11461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91.1–96.3</a:t>
            </a: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7466013" y="5251450"/>
            <a:ext cx="7223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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96.4</a:t>
            </a:r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3173413" y="5576888"/>
            <a:ext cx="32273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Waist circumference (cm)</a:t>
            </a:r>
          </a:p>
        </p:txBody>
      </p:sp>
      <p:sp>
        <p:nvSpPr>
          <p:cNvPr id="86044" name="Freeform 35"/>
          <p:cNvSpPr>
            <a:spLocks/>
          </p:cNvSpPr>
          <p:nvPr/>
        </p:nvSpPr>
        <p:spPr bwMode="auto">
          <a:xfrm>
            <a:off x="1527175" y="2378075"/>
            <a:ext cx="6735763" cy="2844800"/>
          </a:xfrm>
          <a:custGeom>
            <a:avLst/>
            <a:gdLst>
              <a:gd name="T0" fmla="*/ 2147483647 w 4774"/>
              <a:gd name="T1" fmla="*/ 0 h 1792"/>
              <a:gd name="T2" fmla="*/ 0 w 4774"/>
              <a:gd name="T3" fmla="*/ 2147483647 h 1792"/>
              <a:gd name="T4" fmla="*/ 2147483647 w 4774"/>
              <a:gd name="T5" fmla="*/ 2147483647 h 17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74" h="1792">
                <a:moveTo>
                  <a:pt x="1" y="0"/>
                </a:moveTo>
                <a:lnTo>
                  <a:pt x="0" y="1791"/>
                </a:lnTo>
                <a:lnTo>
                  <a:pt x="4773" y="1791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411163"/>
          </a:xfrm>
        </p:spPr>
        <p:txBody>
          <a:bodyPr/>
          <a:lstStyle/>
          <a:p>
            <a:pPr eaLnBrk="1" hangingPunct="1"/>
            <a:r>
              <a:rPr lang="it-IT" altLang="it-IT" sz="1800" smtClean="0">
                <a:solidFill>
                  <a:schemeClr val="accent2"/>
                </a:solidFill>
              </a:rPr>
              <a:t>Algoritmo per lo screening della Sindrome metabolica in medicina generale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219200"/>
            <a:ext cx="1295400" cy="785813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6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Misurare la </a:t>
            </a:r>
            <a:r>
              <a:rPr lang="it-IT" altLang="it-IT" sz="1000" b="1" smtClean="0">
                <a:solidFill>
                  <a:srgbClr val="F63D0A"/>
                </a:solidFill>
              </a:rPr>
              <a:t>CIRCONFERENZA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smtClean="0">
                <a:solidFill>
                  <a:srgbClr val="F63D0A"/>
                </a:solidFill>
              </a:rPr>
              <a:t>ADDOMINALE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1066800" cy="790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6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Misurare la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F63D0A"/>
                </a:solidFill>
              </a:rPr>
              <a:t>PRESSIONE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F63D0A"/>
                </a:solidFill>
              </a:rPr>
              <a:t>ARTERIOSA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600" smtClean="0">
              <a:solidFill>
                <a:srgbClr val="F63D0A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0313" y="1219200"/>
            <a:ext cx="2071687" cy="774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Controllare in archivio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Il valore della </a:t>
            </a:r>
            <a:r>
              <a:rPr lang="it-IT" altLang="it-IT" sz="1100" b="1" smtClean="0">
                <a:solidFill>
                  <a:srgbClr val="F63D0A"/>
                </a:solidFill>
              </a:rPr>
              <a:t>GLICEMIA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Se mancante o antecedente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di 6 mesi: </a:t>
            </a:r>
            <a:r>
              <a:rPr lang="it-IT" altLang="it-IT" sz="1100" b="1" u="sng" smtClean="0">
                <a:solidFill>
                  <a:srgbClr val="333399"/>
                </a:solidFill>
              </a:rPr>
              <a:t>prescriverlo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76775" y="1219200"/>
            <a:ext cx="2071688" cy="774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Controllare in archivio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Il valore dei </a:t>
            </a:r>
            <a:r>
              <a:rPr lang="it-IT" altLang="it-IT" sz="1100" b="1" smtClean="0">
                <a:solidFill>
                  <a:srgbClr val="F63D0A"/>
                </a:solidFill>
              </a:rPr>
              <a:t>TRIGLICERIDI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Se mancante o antecedente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di 6 mesi: </a:t>
            </a:r>
            <a:r>
              <a:rPr lang="it-IT" altLang="it-IT" sz="1100" b="1" u="sng" smtClean="0">
                <a:solidFill>
                  <a:srgbClr val="333399"/>
                </a:solidFill>
              </a:rPr>
              <a:t>prescriverlo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934200" y="1219200"/>
            <a:ext cx="21336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smtClean="0">
                <a:solidFill>
                  <a:srgbClr val="333399"/>
                </a:solidFill>
              </a:rPr>
              <a:t>Controllare in archivio Il valore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smtClean="0">
                <a:solidFill>
                  <a:srgbClr val="333399"/>
                </a:solidFill>
              </a:rPr>
              <a:t>del </a:t>
            </a:r>
            <a:r>
              <a:rPr lang="it-IT" altLang="it-IT" sz="1000" b="1" smtClean="0">
                <a:solidFill>
                  <a:srgbClr val="F63D0A"/>
                </a:solidFill>
              </a:rPr>
              <a:t>COLESTEROLO-HDL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smtClean="0">
                <a:solidFill>
                  <a:srgbClr val="333399"/>
                </a:solidFill>
              </a:rPr>
              <a:t>Se mancante o antecedente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smtClean="0">
                <a:solidFill>
                  <a:srgbClr val="333399"/>
                </a:solidFill>
              </a:rPr>
              <a:t>di 6 mesi: </a:t>
            </a:r>
            <a:r>
              <a:rPr lang="it-IT" altLang="it-IT" sz="1000" b="1" u="sng" smtClean="0">
                <a:solidFill>
                  <a:srgbClr val="333399"/>
                </a:solidFill>
              </a:rPr>
              <a:t>prescriverlo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2400" y="2514600"/>
            <a:ext cx="1143000" cy="93871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dirty="0" err="1" smtClean="0">
                <a:solidFill>
                  <a:srgbClr val="333399"/>
                </a:solidFill>
              </a:rPr>
              <a:t>Circonferneza</a:t>
            </a:r>
            <a:r>
              <a:rPr lang="it-IT" altLang="it-IT" sz="1100" b="1" dirty="0" smtClean="0">
                <a:solidFill>
                  <a:srgbClr val="333399"/>
                </a:solidFill>
              </a:rPr>
              <a:t> Addominale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dirty="0" smtClean="0">
                <a:solidFill>
                  <a:srgbClr val="333399"/>
                </a:solidFill>
              </a:rPr>
              <a:t>   </a:t>
            </a:r>
            <a:r>
              <a:rPr lang="it-IT" altLang="it-IT" sz="1100" b="1" dirty="0" smtClean="0">
                <a:solidFill>
                  <a:srgbClr val="F63D0A"/>
                </a:solidFill>
              </a:rPr>
              <a:t>&gt; 102 cm M.</a:t>
            </a:r>
          </a:p>
          <a:p>
            <a:pPr marL="171450" indent="-171450"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altLang="it-IT" sz="1100" b="1" dirty="0" smtClean="0">
                <a:solidFill>
                  <a:srgbClr val="F63D0A"/>
                </a:solidFill>
              </a:rPr>
              <a:t>88 cm  F.</a:t>
            </a:r>
          </a:p>
          <a:p>
            <a:pPr marL="171450" indent="-171450"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altLang="it-IT" sz="1100" b="1" dirty="0" smtClean="0">
                <a:solidFill>
                  <a:srgbClr val="F63D0A"/>
                </a:solidFill>
              </a:rPr>
              <a:t>O 94-80 cm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376363" y="2514600"/>
            <a:ext cx="1093787" cy="774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La pressione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Arteriosa è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it-IT" altLang="it-IT" sz="1100" b="1" smtClean="0">
                <a:solidFill>
                  <a:srgbClr val="F63D0A"/>
                </a:solidFill>
              </a:rPr>
              <a:t>&gt;130/85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it-IT" altLang="it-IT" sz="1100" b="1" smtClean="0">
                <a:solidFill>
                  <a:srgbClr val="F63D0A"/>
                </a:solidFill>
              </a:rPr>
              <a:t>mm/hg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819400" y="2514600"/>
            <a:ext cx="1371600" cy="788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8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La</a:t>
            </a:r>
            <a:r>
              <a:rPr lang="it-IT" altLang="it-IT" b="1" smtClean="0">
                <a:solidFill>
                  <a:srgbClr val="333399"/>
                </a:solidFill>
              </a:rPr>
              <a:t> </a:t>
            </a:r>
            <a:r>
              <a:rPr lang="it-IT" altLang="it-IT" sz="1100" b="1" smtClean="0">
                <a:solidFill>
                  <a:srgbClr val="333399"/>
                </a:solidFill>
              </a:rPr>
              <a:t>GLICEMIA è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it-IT" altLang="it-IT" sz="1100" b="1" smtClean="0">
                <a:solidFill>
                  <a:srgbClr val="F63D0A"/>
                </a:solidFill>
              </a:rPr>
              <a:t>&gt;100 MG/dl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it-IT" altLang="it-IT" sz="800" b="1" smtClean="0">
              <a:solidFill>
                <a:srgbClr val="333399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933950" y="2501900"/>
            <a:ext cx="1574800" cy="774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1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I TRIGLICERIDI sono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F63D0A"/>
                </a:solidFill>
              </a:rPr>
              <a:t>&gt;150 mg/dl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100" b="1" smtClean="0">
              <a:solidFill>
                <a:srgbClr val="F63D0A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007225" y="2514600"/>
            <a:ext cx="1984375" cy="788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4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333399"/>
                </a:solidFill>
              </a:rPr>
              <a:t>Il COLESTEROLO HDL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F63D0A"/>
                </a:solidFill>
              </a:rPr>
              <a:t>&lt; 40 mg/dl  nel maschio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smtClean="0">
                <a:solidFill>
                  <a:srgbClr val="F63D0A"/>
                </a:solidFill>
              </a:rPr>
              <a:t>&lt; 50 mg/dl  nella femmina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800" b="1" smtClean="0">
              <a:solidFill>
                <a:srgbClr val="333399"/>
              </a:solidFill>
            </a:endParaRPr>
          </a:p>
        </p:txBody>
      </p:sp>
      <p:sp>
        <p:nvSpPr>
          <p:cNvPr id="278541" name="Oval 13"/>
          <p:cNvSpPr>
            <a:spLocks noChangeArrowheads="1"/>
          </p:cNvSpPr>
          <p:nvPr/>
        </p:nvSpPr>
        <p:spPr bwMode="auto">
          <a:xfrm>
            <a:off x="609600" y="36576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278542" name="Oval 14"/>
          <p:cNvSpPr>
            <a:spLocks noChangeArrowheads="1"/>
          </p:cNvSpPr>
          <p:nvPr/>
        </p:nvSpPr>
        <p:spPr bwMode="auto">
          <a:xfrm>
            <a:off x="1752600" y="36576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278543" name="Oval 15"/>
          <p:cNvSpPr>
            <a:spLocks noChangeArrowheads="1"/>
          </p:cNvSpPr>
          <p:nvPr/>
        </p:nvSpPr>
        <p:spPr bwMode="auto">
          <a:xfrm>
            <a:off x="3352800" y="36576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278544" name="Oval 16"/>
          <p:cNvSpPr>
            <a:spLocks noChangeArrowheads="1"/>
          </p:cNvSpPr>
          <p:nvPr/>
        </p:nvSpPr>
        <p:spPr bwMode="auto">
          <a:xfrm>
            <a:off x="5562600" y="36576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278545" name="Oval 17"/>
          <p:cNvSpPr>
            <a:spLocks noChangeArrowheads="1"/>
          </p:cNvSpPr>
          <p:nvPr/>
        </p:nvSpPr>
        <p:spPr bwMode="auto">
          <a:xfrm>
            <a:off x="7848600" y="37338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278546" name="Line 18"/>
          <p:cNvSpPr>
            <a:spLocks noChangeShapeType="1"/>
          </p:cNvSpPr>
          <p:nvPr/>
        </p:nvSpPr>
        <p:spPr bwMode="auto">
          <a:xfrm>
            <a:off x="762000" y="3352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47" name="Line 19"/>
          <p:cNvSpPr>
            <a:spLocks noChangeShapeType="1"/>
          </p:cNvSpPr>
          <p:nvPr/>
        </p:nvSpPr>
        <p:spPr bwMode="auto">
          <a:xfrm>
            <a:off x="3505200" y="3352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60960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49" name="Line 21"/>
          <p:cNvSpPr>
            <a:spLocks noChangeShapeType="1"/>
          </p:cNvSpPr>
          <p:nvPr/>
        </p:nvSpPr>
        <p:spPr bwMode="auto">
          <a:xfrm>
            <a:off x="5715000" y="3276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50" name="Line 22"/>
          <p:cNvSpPr>
            <a:spLocks noChangeShapeType="1"/>
          </p:cNvSpPr>
          <p:nvPr/>
        </p:nvSpPr>
        <p:spPr bwMode="auto">
          <a:xfrm>
            <a:off x="8001000" y="33528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51" name="Line 23"/>
          <p:cNvSpPr>
            <a:spLocks noChangeShapeType="1"/>
          </p:cNvSpPr>
          <p:nvPr/>
        </p:nvSpPr>
        <p:spPr bwMode="auto">
          <a:xfrm>
            <a:off x="1905000" y="3352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52" name="Text Box 24"/>
          <p:cNvSpPr txBox="1">
            <a:spLocks noChangeArrowheads="1"/>
          </p:cNvSpPr>
          <p:nvPr/>
        </p:nvSpPr>
        <p:spPr bwMode="auto">
          <a:xfrm>
            <a:off x="1592263" y="5900738"/>
            <a:ext cx="5895975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smtClean="0">
                <a:solidFill>
                  <a:srgbClr val="000000"/>
                </a:solidFill>
              </a:rPr>
              <a:t>SE SI RAGGIUNGE QUESTO BOX CON 3 O PIU’ PERCORSI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smtClean="0">
                <a:solidFill>
                  <a:srgbClr val="000000"/>
                </a:solidFill>
              </a:rPr>
              <a:t> </a:t>
            </a:r>
            <a:r>
              <a:rPr lang="it-IT" altLang="it-IT" sz="1600" b="1" smtClean="0">
                <a:solidFill>
                  <a:srgbClr val="FF0000"/>
                </a:solidFill>
              </a:rPr>
              <a:t>SI E’ IN PRESENZA DI</a:t>
            </a:r>
            <a:r>
              <a:rPr lang="it-IT" altLang="it-IT" sz="1600" b="1" smtClean="0">
                <a:solidFill>
                  <a:srgbClr val="000000"/>
                </a:solidFill>
              </a:rPr>
              <a:t> </a:t>
            </a:r>
            <a:r>
              <a:rPr lang="it-IT" altLang="it-IT" sz="1600" b="1" smtClean="0">
                <a:solidFill>
                  <a:srgbClr val="FF0000"/>
                </a:solidFill>
              </a:rPr>
              <a:t>SINDROME METABOLICA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295400" y="533400"/>
            <a:ext cx="639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333399"/>
                </a:solidFill>
              </a:rPr>
              <a:t>PER OGNI ASSISTITO CHE ACCEDE IN STUDIO PER QUALSIASI MOTIVO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609600" y="91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6858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685800" y="914400"/>
            <a:ext cx="7391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685800" y="91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828800" y="91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3505200" y="91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5715000" y="91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8001000" y="91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6096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8288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3429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5715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8001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67" name="Line 39"/>
          <p:cNvSpPr>
            <a:spLocks noChangeShapeType="1"/>
          </p:cNvSpPr>
          <p:nvPr/>
        </p:nvSpPr>
        <p:spPr bwMode="auto">
          <a:xfrm flipH="1">
            <a:off x="5943600" y="4038600"/>
            <a:ext cx="19050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68" name="Line 40"/>
          <p:cNvSpPr>
            <a:spLocks noChangeShapeType="1"/>
          </p:cNvSpPr>
          <p:nvPr/>
        </p:nvSpPr>
        <p:spPr bwMode="auto">
          <a:xfrm flipH="1">
            <a:off x="4800600" y="4038600"/>
            <a:ext cx="9144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69" name="Line 41"/>
          <p:cNvSpPr>
            <a:spLocks noChangeShapeType="1"/>
          </p:cNvSpPr>
          <p:nvPr/>
        </p:nvSpPr>
        <p:spPr bwMode="auto">
          <a:xfrm>
            <a:off x="3581400" y="4114800"/>
            <a:ext cx="4572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70" name="Line 42"/>
          <p:cNvSpPr>
            <a:spLocks noChangeShapeType="1"/>
          </p:cNvSpPr>
          <p:nvPr/>
        </p:nvSpPr>
        <p:spPr bwMode="auto">
          <a:xfrm>
            <a:off x="2057400" y="4038600"/>
            <a:ext cx="16002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71" name="Line 43"/>
          <p:cNvSpPr>
            <a:spLocks noChangeShapeType="1"/>
          </p:cNvSpPr>
          <p:nvPr/>
        </p:nvSpPr>
        <p:spPr bwMode="auto">
          <a:xfrm>
            <a:off x="990600" y="4038600"/>
            <a:ext cx="2209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78572" name="Text Box 44"/>
          <p:cNvSpPr txBox="1">
            <a:spLocks noChangeArrowheads="1"/>
          </p:cNvSpPr>
          <p:nvPr/>
        </p:nvSpPr>
        <p:spPr bwMode="auto">
          <a:xfrm>
            <a:off x="609600" y="4441825"/>
            <a:ext cx="7924800" cy="925513"/>
          </a:xfrm>
          <a:prstGeom prst="rect">
            <a:avLst/>
          </a:prstGeom>
          <a:solidFill>
            <a:srgbClr val="EBEBFF"/>
          </a:solidFill>
          <a:ln w="9525">
            <a:solidFill>
              <a:srgbClr val="F63D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000" b="1" smtClean="0">
              <a:solidFill>
                <a:srgbClr val="000099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99"/>
                </a:solidFill>
              </a:rPr>
              <a:t>Il MMG deve  adottare misure correttive sullo stile di vita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99"/>
                </a:solidFill>
              </a:rPr>
              <a:t>e/o farmacologiche sui  singoli fattori di rischio cardiometabolico.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800" b="1" smtClean="0">
              <a:solidFill>
                <a:srgbClr val="000099"/>
              </a:solidFill>
            </a:endParaRPr>
          </a:p>
        </p:txBody>
      </p:sp>
      <p:pic>
        <p:nvPicPr>
          <p:cNvPr id="23597" name="Picture 46" descr="logo-sipre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009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3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it-IT" dirty="0" smtClean="0"/>
              <a:t>Grazie dell’attenzione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6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un soggetto con sola alterata glicemia a digiuno (IFG), la glicemia come test di screening andrebbe ripetuta ogni.</a:t>
            </a:r>
          </a:p>
          <a:p>
            <a:r>
              <a:rPr lang="it-IT" dirty="0" smtClean="0"/>
              <a:t>a.	6 mesi</a:t>
            </a:r>
          </a:p>
          <a:p>
            <a:r>
              <a:rPr lang="it-IT" dirty="0" smtClean="0"/>
              <a:t>b.	1 anno°</a:t>
            </a:r>
          </a:p>
          <a:p>
            <a:r>
              <a:rPr lang="it-IT" dirty="0" smtClean="0"/>
              <a:t>c.	2 anni</a:t>
            </a:r>
          </a:p>
          <a:p>
            <a:r>
              <a:rPr lang="it-IT" dirty="0" smtClean="0"/>
              <a:t>3 anni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42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Quali tra i seguenti esami strumentali prescriveresti?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endParaRPr lang="it-IT" dirty="0" smtClean="0"/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Monitoraggio domiciliare della PA</a:t>
            </a:r>
          </a:p>
          <a:p>
            <a:pPr marL="514350" indent="-514350">
              <a:buFont typeface="+mj-lt"/>
              <a:buAutoNum type="alphaUcPeriod"/>
            </a:pPr>
            <a:endParaRPr lang="it-IT" dirty="0"/>
          </a:p>
          <a:p>
            <a:pPr marL="514350" indent="-514350">
              <a:buFont typeface="+mj-lt"/>
              <a:buAutoNum type="alphaUcPeriod"/>
            </a:pPr>
            <a:endParaRPr lang="it-IT" dirty="0" smtClean="0"/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Holter Pressorio 24 h</a:t>
            </a:r>
          </a:p>
          <a:p>
            <a:pPr marL="514350" indent="-514350">
              <a:buFont typeface="+mj-lt"/>
              <a:buAutoNum type="alphaUcPeriod"/>
            </a:pPr>
            <a:endParaRPr lang="it-IT" dirty="0"/>
          </a:p>
          <a:p>
            <a:pPr marL="514350" indent="-514350">
              <a:buFont typeface="+mj-lt"/>
              <a:buAutoNum type="alphaUcPeriod"/>
            </a:pPr>
            <a:endParaRPr lang="it-IT" dirty="0" smtClean="0"/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Entrambi (A+B)</a:t>
            </a:r>
          </a:p>
        </p:txBody>
      </p:sp>
    </p:spTree>
    <p:extLst>
      <p:ext uri="{BB962C8B-B14F-4D97-AF65-F5344CB8AC3E}">
        <p14:creationId xmlns:p14="http://schemas.microsoft.com/office/powerpoint/2010/main" val="35588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1° inserto didattico</a:t>
            </a:r>
            <a:br>
              <a:rPr lang="it-IT" dirty="0" smtClean="0"/>
            </a:br>
            <a:r>
              <a:rPr lang="it-IT" dirty="0" smtClean="0"/>
              <a:t>screening DM2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2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/>
        </p:nvSpPr>
        <p:spPr bwMode="auto">
          <a:xfrm>
            <a:off x="539750" y="76200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33CC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rPr>
              <a:t>DOCUMENTO DI INDIRIZZO STRATEGICO PER LA BUONA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33CC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rPr>
              <a:t>ASSISTENZA ALLE PERSONE CON DIABETE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190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2514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 dirty="0" smtClean="0">
                <a:solidFill>
                  <a:srgbClr val="000000"/>
                </a:solidFill>
                <a:sym typeface="Lucida Grande" charset="0"/>
              </a:rPr>
              <a:t> </a:t>
            </a:r>
            <a:r>
              <a:rPr lang="en-US" altLang="it-IT" b="1" dirty="0" smtClean="0">
                <a:solidFill>
                  <a:srgbClr val="000000"/>
                </a:solidFill>
                <a:sym typeface="Lucida Grande" charset="0"/>
              </a:rPr>
              <a:t>  </a:t>
            </a:r>
            <a:r>
              <a:rPr lang="en-US" altLang="it-IT" sz="2800" b="1" dirty="0" err="1" smtClean="0">
                <a:solidFill>
                  <a:srgbClr val="000099"/>
                </a:solidFill>
                <a:sym typeface="Lucida Grande" charset="0"/>
              </a:rPr>
              <a:t>Soggetti</a:t>
            </a:r>
            <a:r>
              <a:rPr lang="en-US" altLang="it-IT" sz="2800" b="1" dirty="0" smtClean="0">
                <a:solidFill>
                  <a:srgbClr val="000099"/>
                </a:solidFill>
                <a:sym typeface="Lucida Grande" charset="0"/>
              </a:rPr>
              <a:t> a </a:t>
            </a:r>
            <a:r>
              <a:rPr lang="en-US" altLang="it-IT" sz="2800" b="1" dirty="0" err="1" smtClean="0">
                <a:solidFill>
                  <a:srgbClr val="000099"/>
                </a:solidFill>
                <a:sym typeface="Lucida Grande" charset="0"/>
              </a:rPr>
              <a:t>rischio</a:t>
            </a:r>
            <a:r>
              <a:rPr lang="en-US" altLang="it-IT" sz="2800" b="1" dirty="0" smtClean="0">
                <a:solidFill>
                  <a:srgbClr val="000099"/>
                </a:solidFill>
                <a:sym typeface="Lucida Grande" charset="0"/>
              </a:rPr>
              <a:t> per </a:t>
            </a:r>
            <a:r>
              <a:rPr lang="en-US" altLang="it-IT" sz="2800" b="1" dirty="0" err="1" smtClean="0">
                <a:solidFill>
                  <a:srgbClr val="000099"/>
                </a:solidFill>
                <a:sym typeface="Lucida Grande" charset="0"/>
              </a:rPr>
              <a:t>diabete</a:t>
            </a:r>
            <a:r>
              <a:rPr lang="en-US" altLang="it-IT" sz="2800" b="1" dirty="0" smtClean="0">
                <a:solidFill>
                  <a:srgbClr val="000099"/>
                </a:solidFill>
                <a:sym typeface="Lucida Grande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dirty="0" smtClean="0">
                <a:solidFill>
                  <a:srgbClr val="000099"/>
                </a:solidFill>
                <a:sym typeface="Lucida Grande" charset="0"/>
              </a:rPr>
              <a:t>    </a:t>
            </a:r>
            <a:endParaRPr lang="it-IT" altLang="it-IT" sz="2800" b="1" dirty="0" smtClean="0">
              <a:solidFill>
                <a:srgbClr val="000099"/>
              </a:solidFill>
              <a:sym typeface="Lucida Grande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19200" y="2714625"/>
            <a:ext cx="755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b="1" smtClean="0">
                <a:solidFill>
                  <a:srgbClr val="000000"/>
                </a:solidFill>
                <a:sym typeface="Lucida Grande" charset="0"/>
              </a:rPr>
              <a:t>        </a:t>
            </a:r>
            <a:endParaRPr lang="en-US" altLang="it-IT" sz="2400" b="1" smtClean="0">
              <a:solidFill>
                <a:srgbClr val="000000"/>
              </a:solidFill>
              <a:sym typeface="Lucida Grande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mtClean="0">
              <a:solidFill>
                <a:srgbClr val="000000"/>
              </a:solidFill>
              <a:sym typeface="Lucida Grande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b="1" smtClean="0">
                <a:solidFill>
                  <a:srgbClr val="000000"/>
                </a:solidFill>
                <a:sym typeface="Lucida Grande" charset="0"/>
              </a:rPr>
              <a:t>         </a:t>
            </a:r>
            <a:endParaRPr lang="it-IT" altLang="it-IT" sz="2800" b="1" smtClean="0">
              <a:solidFill>
                <a:srgbClr val="000000"/>
              </a:solidFill>
              <a:sym typeface="Lucida Grande" charset="0"/>
            </a:endParaRPr>
          </a:p>
        </p:txBody>
      </p:sp>
      <p:sp>
        <p:nvSpPr>
          <p:cNvPr id="148489" name="AutoShape 21"/>
          <p:cNvSpPr>
            <a:spLocks noChangeArrowheads="1"/>
          </p:cNvSpPr>
          <p:nvPr/>
        </p:nvSpPr>
        <p:spPr bwMode="auto">
          <a:xfrm>
            <a:off x="914400" y="5334000"/>
            <a:ext cx="70104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DBA45B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it-IT" sz="2400" b="1" dirty="0" smtClean="0">
              <a:solidFill>
                <a:srgbClr val="000000"/>
              </a:solidFill>
              <a:sym typeface="Lucida Grande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x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Tutti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: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Interventi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sullo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stile di vita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per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prevenire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o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ritardare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la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comparsa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di DMT2</a:t>
            </a:r>
            <a:r>
              <a:rPr lang="en-US" altLang="it-IT" sz="1800" b="1" dirty="0" smtClean="0">
                <a:solidFill>
                  <a:srgbClr val="000099"/>
                </a:solidFill>
                <a:sym typeface="Lucida Grande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</a:t>
            </a:r>
            <a:endParaRPr lang="it-IT" altLang="it-IT" sz="2400" b="1" dirty="0" smtClean="0">
              <a:solidFill>
                <a:srgbClr val="000099"/>
              </a:solidFill>
              <a:sym typeface="Lucida Grande" charset="0"/>
            </a:endParaRPr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4305300" y="2921367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9D3326"/>
              </a:solidFill>
            </a:endParaRPr>
          </a:p>
        </p:txBody>
      </p:sp>
      <p:sp>
        <p:nvSpPr>
          <p:cNvPr id="148492" name="AutoShape 21"/>
          <p:cNvSpPr>
            <a:spLocks noChangeArrowheads="1"/>
          </p:cNvSpPr>
          <p:nvPr/>
        </p:nvSpPr>
        <p:spPr bwMode="auto">
          <a:xfrm>
            <a:off x="1524000" y="3886200"/>
            <a:ext cx="5943600" cy="1126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DBA45B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A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rischio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x DM2: Procedure di screening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opportunistico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per la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diagnosi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</a:t>
            </a:r>
            <a:r>
              <a:rPr lang="en-US" altLang="it-IT" sz="2400" b="1" dirty="0" err="1" smtClean="0">
                <a:solidFill>
                  <a:srgbClr val="000099"/>
                </a:solidFill>
                <a:sym typeface="Lucida Grande" charset="0"/>
              </a:rPr>
              <a:t>precoce</a:t>
            </a:r>
            <a:r>
              <a:rPr lang="en-US" altLang="it-IT" sz="2400" b="1" dirty="0" smtClean="0">
                <a:solidFill>
                  <a:srgbClr val="000099"/>
                </a:solidFill>
                <a:sym typeface="Lucida Grande" charset="0"/>
              </a:rPr>
              <a:t> di DMT2</a:t>
            </a:r>
          </a:p>
        </p:txBody>
      </p:sp>
      <p:sp>
        <p:nvSpPr>
          <p:cNvPr id="9229" name="Rectangle 2"/>
          <p:cNvSpPr>
            <a:spLocks noChangeArrowheads="1"/>
          </p:cNvSpPr>
          <p:nvPr/>
        </p:nvSpPr>
        <p:spPr bwMode="auto">
          <a:xfrm>
            <a:off x="152400" y="1600200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3200" smtClean="0">
                <a:solidFill>
                  <a:srgbClr val="0033CC"/>
                </a:solidFill>
              </a:rPr>
              <a:t>   </a:t>
            </a:r>
            <a:r>
              <a:rPr lang="en-US" altLang="it-IT" sz="3200" b="1" u="sng" smtClean="0">
                <a:solidFill>
                  <a:srgbClr val="000099"/>
                </a:solidFill>
              </a:rPr>
              <a:t>Classe </a:t>
            </a:r>
            <a:r>
              <a:rPr lang="it-IT" altLang="it-IT" sz="3200" b="1" u="sng" smtClean="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15880" y="2550841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POPOLAZIONE GENERALE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15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Elementi a favore dello screening del diabete tipo 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lunga fase </a:t>
            </a:r>
            <a:r>
              <a:rPr lang="it-IT" b="1" dirty="0" smtClean="0">
                <a:solidFill>
                  <a:srgbClr val="00B050"/>
                </a:solidFill>
              </a:rPr>
              <a:t>asintomatica</a:t>
            </a:r>
          </a:p>
          <a:p>
            <a:r>
              <a:rPr lang="it-IT" dirty="0" smtClean="0"/>
              <a:t>disponibili </a:t>
            </a:r>
            <a:r>
              <a:rPr lang="it-IT" b="1" dirty="0" smtClean="0">
                <a:solidFill>
                  <a:srgbClr val="00B050"/>
                </a:solidFill>
              </a:rPr>
              <a:t>test </a:t>
            </a:r>
            <a:r>
              <a:rPr lang="it-IT" dirty="0" smtClean="0"/>
              <a:t>non invasivi, </a:t>
            </a:r>
            <a:r>
              <a:rPr lang="it-IT" b="1" dirty="0" smtClean="0">
                <a:solidFill>
                  <a:srgbClr val="00B050"/>
                </a:solidFill>
              </a:rPr>
              <a:t>semplici</a:t>
            </a:r>
            <a:r>
              <a:rPr lang="it-IT" dirty="0" smtClean="0"/>
              <a:t> e poco costosi per lo screening </a:t>
            </a:r>
          </a:p>
          <a:p>
            <a:r>
              <a:rPr lang="it-IT" dirty="0" smtClean="0"/>
              <a:t>La percentuale di </a:t>
            </a:r>
            <a:r>
              <a:rPr lang="it-IT" dirty="0" smtClean="0">
                <a:solidFill>
                  <a:srgbClr val="00B050"/>
                </a:solidFill>
              </a:rPr>
              <a:t>diabete non diagnosticato </a:t>
            </a:r>
            <a:r>
              <a:rPr lang="it-IT" dirty="0" smtClean="0"/>
              <a:t>varia fra il 30 e il 50% dei casi di diabete tipo 2 e la fase preclinica non è benigna; </a:t>
            </a:r>
          </a:p>
          <a:p>
            <a:r>
              <a:rPr lang="it-IT" dirty="0" smtClean="0"/>
              <a:t>E’ dimostrato che il compenso glicemico ottimale fin dalle prime fasi della malattia  riduce incidenza e la progressione delle </a:t>
            </a:r>
            <a:r>
              <a:rPr lang="it-IT" b="1" dirty="0" smtClean="0">
                <a:solidFill>
                  <a:srgbClr val="00B050"/>
                </a:solidFill>
              </a:rPr>
              <a:t>complicanze</a:t>
            </a:r>
            <a:r>
              <a:rPr lang="it-IT" dirty="0" smtClean="0"/>
              <a:t> del diabete. </a:t>
            </a:r>
          </a:p>
          <a:p>
            <a:r>
              <a:rPr lang="it-IT" dirty="0" smtClean="0"/>
              <a:t>Le complicanze acute e croniche del diabete impattano sulla </a:t>
            </a:r>
            <a:r>
              <a:rPr lang="it-IT" b="1" dirty="0" smtClean="0">
                <a:solidFill>
                  <a:srgbClr val="00B050"/>
                </a:solidFill>
              </a:rPr>
              <a:t>qualità di vita</a:t>
            </a:r>
            <a:r>
              <a:rPr lang="it-IT" dirty="0" smtClean="0"/>
              <a:t> dell’individuo</a:t>
            </a:r>
            <a:r>
              <a:rPr lang="it-IT" dirty="0"/>
              <a:t> </a:t>
            </a:r>
            <a:r>
              <a:rPr lang="it-IT" dirty="0" smtClean="0"/>
              <a:t>e i costi SSN</a:t>
            </a:r>
          </a:p>
          <a:p>
            <a:r>
              <a:rPr lang="it-IT" dirty="0" smtClean="0"/>
              <a:t>Lo screening permette di identificare soggetti IGT, IFG e HbA1c fra 39 </a:t>
            </a:r>
            <a:r>
              <a:rPr lang="it-IT" dirty="0" err="1" smtClean="0"/>
              <a:t>mmol</a:t>
            </a:r>
            <a:r>
              <a:rPr lang="it-IT" dirty="0" smtClean="0"/>
              <a:t>/</a:t>
            </a:r>
            <a:r>
              <a:rPr lang="it-IT" dirty="0" err="1" smtClean="0"/>
              <a:t>mol</a:t>
            </a:r>
            <a:r>
              <a:rPr lang="it-IT" dirty="0" smtClean="0"/>
              <a:t> [5,7%] e 46 </a:t>
            </a:r>
            <a:r>
              <a:rPr lang="it-IT" dirty="0" err="1" smtClean="0"/>
              <a:t>mmol</a:t>
            </a:r>
            <a:r>
              <a:rPr lang="it-IT" dirty="0" smtClean="0"/>
              <a:t>/</a:t>
            </a:r>
            <a:r>
              <a:rPr lang="it-IT" dirty="0" err="1" smtClean="0"/>
              <a:t>mol</a:t>
            </a:r>
            <a:r>
              <a:rPr lang="it-IT" dirty="0" smtClean="0"/>
              <a:t> [6,4%]), nei quali interventi sullo stile di vita consentono di </a:t>
            </a:r>
            <a:r>
              <a:rPr lang="it-IT" b="1" dirty="0" smtClean="0">
                <a:solidFill>
                  <a:srgbClr val="00B050"/>
                </a:solidFill>
              </a:rPr>
              <a:t>prevenire/ritardare</a:t>
            </a:r>
            <a:r>
              <a:rPr lang="it-IT" dirty="0" smtClean="0"/>
              <a:t> lo sviluppo della malattia conclamata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15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2. Elementi a sfavore dello screening del diabete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Ansia</a:t>
            </a:r>
            <a:r>
              <a:rPr lang="it-IT" dirty="0" smtClean="0"/>
              <a:t> da screening e\o diagnosi di DM</a:t>
            </a:r>
          </a:p>
          <a:p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test aggiuntivi </a:t>
            </a:r>
            <a:r>
              <a:rPr lang="it-IT" dirty="0" smtClean="0"/>
              <a:t>necessari a confermare la diagnosi e per le visite di follow-up (</a:t>
            </a:r>
            <a:r>
              <a:rPr lang="it-IT" dirty="0" smtClean="0">
                <a:sym typeface="Wingdings" panose="05000000000000000000" pitchFamily="2" charset="2"/>
              </a:rPr>
              <a:t>costi)</a:t>
            </a:r>
            <a:endParaRPr lang="it-IT" dirty="0" smtClean="0"/>
          </a:p>
          <a:p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Possibili effetti </a:t>
            </a:r>
            <a:r>
              <a:rPr lang="it-IT" dirty="0" smtClean="0"/>
              <a:t>avversi del trattamento </a:t>
            </a:r>
          </a:p>
          <a:p>
            <a:endParaRPr lang="it-IT" dirty="0" smtClean="0"/>
          </a:p>
          <a:p>
            <a:r>
              <a:rPr lang="it-IT" dirty="0" smtClean="0"/>
              <a:t>Aumento numero di persone malate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risorse</a:t>
            </a:r>
            <a:r>
              <a:rPr lang="it-IT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SSN? </a:t>
            </a:r>
          </a:p>
        </p:txBody>
      </p:sp>
    </p:spTree>
    <p:extLst>
      <p:ext uri="{BB962C8B-B14F-4D97-AF65-F5344CB8AC3E}">
        <p14:creationId xmlns:p14="http://schemas.microsoft.com/office/powerpoint/2010/main" val="15805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Struttura predefinita">
  <a:themeElements>
    <a:clrScheme name="Struttura predefinita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0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1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ruttura predefinita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Struttura predefinita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5.xml><?xml version="1.0" encoding="utf-8"?>
<a:themeOverride xmlns:a="http://schemas.openxmlformats.org/drawingml/2006/main">
  <a:clrScheme name="Struttura predefinita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6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7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8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9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3040</Words>
  <Application>Microsoft Office PowerPoint</Application>
  <PresentationFormat>Presentazione su schermo (4:3)</PresentationFormat>
  <Paragraphs>574</Paragraphs>
  <Slides>49</Slides>
  <Notes>23</Notes>
  <HiddenSlides>6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49</vt:i4>
      </vt:variant>
    </vt:vector>
  </HeadingPairs>
  <TitlesOfParts>
    <vt:vector size="62" baseType="lpstr">
      <vt:lpstr>Tema di Office</vt:lpstr>
      <vt:lpstr>4_Struttura predefinita</vt:lpstr>
      <vt:lpstr>5_Struttura predefinita</vt:lpstr>
      <vt:lpstr>Struttura predefinita</vt:lpstr>
      <vt:lpstr>2_Struttura predefinita</vt:lpstr>
      <vt:lpstr>3_Struttura predefinita</vt:lpstr>
      <vt:lpstr>1_Tema di Office</vt:lpstr>
      <vt:lpstr>6_Struttura predefinita</vt:lpstr>
      <vt:lpstr>7_Struttura predefinita</vt:lpstr>
      <vt:lpstr>8_Struttura predefinita</vt:lpstr>
      <vt:lpstr>2_Tema di Office</vt:lpstr>
      <vt:lpstr>9_Struttura predefinita</vt:lpstr>
      <vt:lpstr>10_Struttura predefinita</vt:lpstr>
      <vt:lpstr>ALTERATA GLICEMIA A DIGIUNO</vt:lpstr>
      <vt:lpstr>Caso Clinico  Mario 58 anni</vt:lpstr>
      <vt:lpstr>Cosa fare al momento?</vt:lpstr>
      <vt:lpstr>Quali tra i seguenti esami ematologici prescrivesti al paziente?</vt:lpstr>
      <vt:lpstr>Quali tra i seguenti esami strumentali prescriveresti?</vt:lpstr>
      <vt:lpstr>1° inserto didattico screening DM2</vt:lpstr>
      <vt:lpstr>Presentazione standard di PowerPoint</vt:lpstr>
      <vt:lpstr>Elementi a favore dello screening del diabete tipo 2</vt:lpstr>
      <vt:lpstr>2. Elementi a sfavore dello screening del diabete </vt:lpstr>
      <vt:lpstr>Costo efficacia?</vt:lpstr>
      <vt:lpstr>Screening del DM2 si</vt:lpstr>
      <vt:lpstr>Presentazione standard di PowerPoint</vt:lpstr>
      <vt:lpstr>Screening DM2 adolescenti</vt:lpstr>
      <vt:lpstr>Presentazione standard di PowerPoint</vt:lpstr>
      <vt:lpstr>Presentazione standard di PowerPoint</vt:lpstr>
      <vt:lpstr>Presentazione standard di PowerPoint</vt:lpstr>
      <vt:lpstr>GLICEMIA A DIGIUNO FPG  (Fasting Plasmatic Glucose) </vt:lpstr>
      <vt:lpstr>TEST DA CARICO ORALE DI GLUCOSIO (OGTT = Oral Glucose Tolerance Test) test standard con 75 g  </vt:lpstr>
      <vt:lpstr>OGTT  non deve essere effettuata in caso di: </vt:lpstr>
      <vt:lpstr>OGTT regole per una corretta esecuzione</vt:lpstr>
      <vt:lpstr>OGTT   protocollo WHO </vt:lpstr>
      <vt:lpstr>Emoglobina glicata</vt:lpstr>
      <vt:lpstr>Emoglobina glicata condizioni che rendono problematica l’interpretazione del valore di HbA1c</vt:lpstr>
      <vt:lpstr>Flow-chart decisionale nello screening del DM2. </vt:lpstr>
      <vt:lpstr>INTERPRETAZIONE CLINICA DEI VALORI GLICEMICI o OGTT HbA1c </vt:lpstr>
      <vt:lpstr>Presentazione standard di PowerPoint</vt:lpstr>
      <vt:lpstr>Cosa succede nella vita reale?</vt:lpstr>
      <vt:lpstr>Presentazione standard di PowerPoint</vt:lpstr>
      <vt:lpstr>Presentazione standard di PowerPoint</vt:lpstr>
      <vt:lpstr>Presentazione standard di PowerPoint</vt:lpstr>
      <vt:lpstr>Caso clinico  Mario 58 anni esito della visita</vt:lpstr>
      <vt:lpstr>Caso clinico Mario 58 anni  esiti degli esami</vt:lpstr>
      <vt:lpstr>Caso clinico Mario 58 anni  Diagnosi finale</vt:lpstr>
      <vt:lpstr>Azioni post screening</vt:lpstr>
      <vt:lpstr>Follow up di soggetti con IFG e/o IGT</vt:lpstr>
      <vt:lpstr>Caso Clinico Mario 58 anni Quali consigli \terapie ?</vt:lpstr>
      <vt:lpstr>2° inserto didattico stile vita </vt:lpstr>
      <vt:lpstr>Presentazione standard di PowerPoint</vt:lpstr>
      <vt:lpstr>Presentazione standard di PowerPoint</vt:lpstr>
      <vt:lpstr>Presentazione standard di PowerPoint</vt:lpstr>
      <vt:lpstr>ATTIVITA’ FISICA e CALO DI PESO NELLA  PREVENZIONE DEL DIABETE T2  Incidence Diabetes in the Diabetes Prevention Program</vt:lpstr>
      <vt:lpstr>          Gli effetti benefici dell’intervento sullo stile di vita si mantengono           anche dopo la fine dell’intervento stesso:           riduzione del rischio di diabete post-intervento del 36% </vt:lpstr>
      <vt:lpstr>Presentazione standard di PowerPoint</vt:lpstr>
      <vt:lpstr>3° inserto la Sindrome metabolica</vt:lpstr>
      <vt:lpstr>Presentazione standard di PowerPoint</vt:lpstr>
      <vt:lpstr>Presentazione standard di PowerPoint</vt:lpstr>
      <vt:lpstr>Algoritmo per lo screening della Sindrome metabolica in medicina generale</vt:lpstr>
      <vt:lpstr>Grazie dell’attenzione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ALTERATA GLICEMIA A DIGIUNO</dc:title>
  <dc:creator>Gerardo</dc:creator>
  <cp:lastModifiedBy>Gerardo</cp:lastModifiedBy>
  <cp:revision>37</cp:revision>
  <dcterms:created xsi:type="dcterms:W3CDTF">2016-02-21T23:17:07Z</dcterms:created>
  <dcterms:modified xsi:type="dcterms:W3CDTF">2016-03-31T08:44:56Z</dcterms:modified>
</cp:coreProperties>
</file>