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2FC5A-67A9-4A4B-8E27-E6032C7F0088}" type="datetimeFigureOut">
              <a:rPr lang="it-IT" smtClean="0"/>
              <a:t>22/10/2013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73CE3C-5666-4ACB-9307-179095ADF816}" type="slidenum">
              <a:rPr lang="it-IT" smtClean="0"/>
              <a:t>‹N›</a:t>
            </a:fld>
            <a:endParaRPr lang="it-IT"/>
          </a:p>
        </p:txBody>
      </p:sp>
    </p:spTree>
    <p:extLst>
      <p:ext uri="{BB962C8B-B14F-4D97-AF65-F5344CB8AC3E}">
        <p14:creationId xmlns:p14="http://schemas.microsoft.com/office/powerpoint/2010/main" val="410280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it-IT" smtClean="0"/>
              <a:t>A)AASLD/Korean/APASL: US è considerato test di screening ma non diagnostico x’ può evidenziare nod ma nn caratterizzarlo ed ha poco efficacia nel mostrarne il microflusso</a:t>
            </a:r>
          </a:p>
          <a:p>
            <a:r>
              <a:rPr lang="it-IT" smtClean="0"/>
              <a:t>B) AFP è utile e efficace per China ma è considerato solo adiuvante x EASL/BSG/Korean/BASDL/SGA/ESMO ( non consigliato il solo dosaggio</a:t>
            </a:r>
          </a:p>
          <a:p>
            <a:r>
              <a:rPr lang="it-IT" smtClean="0"/>
              <a:t>C) È raccomandata in tutte le 17 se le tecniche di imaging non consentono la diagnosi di HCC</a:t>
            </a:r>
          </a:p>
          <a:p>
            <a:r>
              <a:rPr lang="it-IT" smtClean="0"/>
              <a:t>X Easl la biopsia è necessaria per i noduli 1-2 cm x’ le teniche di imaging nn differenziano con sufficienza accuratezza tra HCC e altre lesioni e i dosaggi di AFP siano nn o solo lievemente aumentati</a:t>
            </a:r>
          </a:p>
          <a:p>
            <a:endParaRPr lang="it-IT" smtClean="0"/>
          </a:p>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marL="228600" indent="-228600"/>
            <a:r>
              <a:rPr lang="it-IT" smtClean="0"/>
              <a:t>Ci sono 3 tipi di algoritmi diagnostici nelle LG</a:t>
            </a:r>
          </a:p>
          <a:p>
            <a:pPr marL="228600" indent="-228600">
              <a:buFontTx/>
              <a:buAutoNum type="alphaUcParenR"/>
            </a:pPr>
            <a:r>
              <a:rPr lang="it-IT" smtClean="0"/>
              <a:t>Basati sulle dimensioni del nodulo &lt; 1cm tra 1 e 2 cm oltre 2 cm (8/17)</a:t>
            </a:r>
          </a:p>
          <a:p>
            <a:pPr marL="228600" indent="-228600">
              <a:buFontTx/>
              <a:buAutoNum type="alphaUcParenR"/>
            </a:pPr>
            <a:r>
              <a:rPr lang="it-IT" smtClean="0"/>
              <a:t> non basati sulle dimensioni ma solo sulle caratteristiche all’imaging 4/17</a:t>
            </a:r>
          </a:p>
          <a:p>
            <a:pPr marL="228600" indent="-228600">
              <a:buFontTx/>
              <a:buAutoNum type="alphaUcParenR"/>
            </a:pPr>
            <a:r>
              <a:rPr lang="it-IT" smtClean="0"/>
              <a:t> forniscono solo indicazioni e nn sn un vero algoritmo 5/17</a:t>
            </a:r>
          </a:p>
          <a:p>
            <a:pPr marL="228600" indent="-228600"/>
            <a:r>
              <a:rPr lang="it-IT" smtClean="0"/>
              <a:t>Sono utilizzabili anche la diagnosi sierologica con il dosagggio dell’AFP, molto utilizzata in passato  che non è però specifica e la diagnosi istologica che ha sensibilità 95.2%e specificità</a:t>
            </a:r>
          </a:p>
          <a:p>
            <a:pPr marL="228600" indent="-228600"/>
            <a:r>
              <a:rPr lang="it-IT" smtClean="0"/>
              <a:t>100%: qs ultima è però sconsigliata in caso di potenziabili candidati alla chirurgia</a:t>
            </a:r>
          </a:p>
          <a:p>
            <a:pPr marL="228600" indent="-228600"/>
            <a:r>
              <a:rPr lang="it-IT" smtClean="0"/>
              <a:t>La valuatzione delle 17 LG mostrano approcci similari , concordi con la letteratura scientifica ma differiscono negli algoritmi diagnostici dettagliati</a:t>
            </a:r>
          </a:p>
          <a:p>
            <a:pPr marL="228600" indent="-228600">
              <a:buFontTx/>
              <a:buAutoNum type="alphaLcParenR"/>
            </a:pPr>
            <a:r>
              <a:rPr lang="it-IT" smtClean="0"/>
              <a:t>Diagnostici: nod 1-2 cm concordanza di 2 tecniche US/TC/RMN ( NCCN/ESMO)</a:t>
            </a:r>
          </a:p>
          <a:p>
            <a:pPr marL="228600" indent="-228600"/>
            <a:r>
              <a:rPr lang="it-IT" smtClean="0"/>
              <a:t>		   nod &gt;2cm  “”””””””””””””””””””””””””””””””””””””””””””””””””””””””””( EASLS/BSG/BASL/SGA)</a:t>
            </a:r>
          </a:p>
          <a:p>
            <a:pPr marL="228600" indent="-228600"/>
            <a:r>
              <a:rPr lang="it-IT" smtClean="0"/>
              <a:t>		   nod &gt;2cm wash-in/wash-out TC/RMN (AASLD/Korean</a:t>
            </a:r>
          </a:p>
          <a:p>
            <a:pPr marL="228600" indent="-228600"/>
            <a:r>
              <a:rPr lang="it-IT" smtClean="0"/>
              <a:t>		   tutti i nod wash-in/out TC/RMN (JSH/APASL/AOS</a:t>
            </a:r>
          </a:p>
          <a:p>
            <a:pPr marL="228600" indent="-228600"/>
            <a:r>
              <a:rPr lang="it-IT"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r>
              <a:rPr lang="it-IT" smtClean="0"/>
              <a:t>Secondo AASLD 2010 nod&lt;1cm politica di richiamo US ogni m AISF ogni 3 m nodulo &gt;1cm 1TC/RMN se washin-out è HCC se non è tipico fare l’altra TC o RMN se discordanti fare ABE</a:t>
            </a:r>
          </a:p>
          <a:p>
            <a:r>
              <a:rPr lang="it-IT" smtClean="0"/>
              <a:t>EASL 2012 differenze nel nodulo 1-2 cm se centro non di alta esperienza 2 studi prospettici hanno dimostrato l’uso di 2 tecniche corrisponde a elevato fattore predittivo positivo e specificità</a:t>
            </a:r>
          </a:p>
          <a:p>
            <a:r>
              <a:rPr lang="it-IT" smtClean="0"/>
              <a:t>2 tecniche imaging TC/RMN se discordanti ABE</a:t>
            </a:r>
          </a:p>
          <a:p>
            <a:r>
              <a:rPr lang="it-IT" smtClean="0"/>
              <a:t>Le biopsie dovrebbereo essere valuate da anatomopatologi dedicati. Il tessuto nn chairamente HCC dovrebbero essere colorate con tutti i markers disponibili, inclusi CD34, CK7, glypican 3, HSP-70 e glutamina-sintetasi x aumentare l’accuratezza diagnostica. Se la biopsia è negativa la lesione deve essere controllata ogni 3-6 mesi con imaging. Se la lesione si ingrandisce ma rimane atipica x HCC deve essere ripetuta la biopsia (</a:t>
            </a:r>
            <a:r>
              <a:rPr lang="it-IT" sz="800" smtClean="0"/>
              <a:t>livello 3, AALSD 2010</a:t>
            </a:r>
            <a:r>
              <a:rPr lang="it-IT" smtClean="0"/>
              <a:t>)</a:t>
            </a:r>
          </a:p>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r>
              <a:rPr lang="it-IT" smtClean="0"/>
              <a:t>AASLD 2010 For lesions above 1 cm in diameter, either dynamic MRI or multidetector CT scanner should be used. La presenza di captazione arteriosa seguita da wash-out è altamente specifica per HCC. Quindi per documentare correttamente la presenza dell’HCC serve uno studio in 4-fasi: senza mdc, arterioso, venoso e tradiva. However,contrast enhanced ultrasound is less specific. Ifthe appearances are typical for HCC on either MRI orCT scan, as described above, then no further investigationis required and the diagnosis of HCC is confirmed.</a:t>
            </a:r>
          </a:p>
          <a:p>
            <a:r>
              <a:rPr lang="it-IT" smtClean="0"/>
              <a:t>If the appearances are not typical for HCC(and do not suggest hemangioma), then one of two strategies is possible. A second study (the other of CT scan or MRI) could be performed. </a:t>
            </a:r>
            <a:r>
              <a:rPr lang="it-IT" sz="1000" smtClean="0"/>
              <a:t>If</a:t>
            </a:r>
            <a:r>
              <a:rPr lang="it-IT" smtClean="0"/>
              <a:t> the appearances are typical, the diagnosis is confirmed. </a:t>
            </a:r>
          </a:p>
          <a:p>
            <a:r>
              <a:rPr lang="it-IT" smtClean="0"/>
              <a:t>Indipendentemente dal tipo di tecnica utilizzata deve essere evidenziato che il segno radiologico distintivo è basato sul comportamento vascolare dinamico della lesione. Questo limita l’uso della CEUS x’ le microbolle sn confinate nello spazio intravascolare diversamente dal mdc TC o dal gadolinio in cui il mdc è rapidamente eliminato dal circolo plasmatico nello spazio extracellulare. Un recente studio ha evidenziato che il colangioca intraepatico presenta il wash-in e out tipico dell’HCC. Di conseguenza CT e/o RMN di ultima generazione utilizzanti i protocolli consigliati sono consigliati per la diagnosi non invasiva di HCC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24647F6-706D-40E4-BFFF-63E201C75EF4}" type="datetimeFigureOut">
              <a:rPr lang="it-IT" smtClean="0"/>
              <a:t>22/10/2013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787509-F9D0-490C-B38B-0E713B903F64}" type="slidenum">
              <a:rPr lang="it-IT" smtClean="0"/>
              <a:t>‹N›</a:t>
            </a:fld>
            <a:endParaRPr lang="it-IT"/>
          </a:p>
        </p:txBody>
      </p:sp>
    </p:spTree>
    <p:extLst>
      <p:ext uri="{BB962C8B-B14F-4D97-AF65-F5344CB8AC3E}">
        <p14:creationId xmlns:p14="http://schemas.microsoft.com/office/powerpoint/2010/main" val="152901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4647F6-706D-40E4-BFFF-63E201C75EF4}" type="datetimeFigureOut">
              <a:rPr lang="it-IT" smtClean="0"/>
              <a:t>22/10/2013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787509-F9D0-490C-B38B-0E713B903F64}" type="slidenum">
              <a:rPr lang="it-IT" smtClean="0"/>
              <a:t>‹N›</a:t>
            </a:fld>
            <a:endParaRPr lang="it-IT"/>
          </a:p>
        </p:txBody>
      </p:sp>
    </p:spTree>
    <p:extLst>
      <p:ext uri="{BB962C8B-B14F-4D97-AF65-F5344CB8AC3E}">
        <p14:creationId xmlns:p14="http://schemas.microsoft.com/office/powerpoint/2010/main" val="338045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4647F6-706D-40E4-BFFF-63E201C75EF4}" type="datetimeFigureOut">
              <a:rPr lang="it-IT" smtClean="0"/>
              <a:t>22/10/2013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787509-F9D0-490C-B38B-0E713B903F64}" type="slidenum">
              <a:rPr lang="it-IT" smtClean="0"/>
              <a:t>‹N›</a:t>
            </a:fld>
            <a:endParaRPr lang="it-IT"/>
          </a:p>
        </p:txBody>
      </p:sp>
    </p:spTree>
    <p:extLst>
      <p:ext uri="{BB962C8B-B14F-4D97-AF65-F5344CB8AC3E}">
        <p14:creationId xmlns:p14="http://schemas.microsoft.com/office/powerpoint/2010/main" val="347172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4647F6-706D-40E4-BFFF-63E201C75EF4}" type="datetimeFigureOut">
              <a:rPr lang="it-IT" smtClean="0"/>
              <a:t>22/10/2013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787509-F9D0-490C-B38B-0E713B903F64}" type="slidenum">
              <a:rPr lang="it-IT" smtClean="0"/>
              <a:t>‹N›</a:t>
            </a:fld>
            <a:endParaRPr lang="it-IT"/>
          </a:p>
        </p:txBody>
      </p:sp>
    </p:spTree>
    <p:extLst>
      <p:ext uri="{BB962C8B-B14F-4D97-AF65-F5344CB8AC3E}">
        <p14:creationId xmlns:p14="http://schemas.microsoft.com/office/powerpoint/2010/main" val="318895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24647F6-706D-40E4-BFFF-63E201C75EF4}" type="datetimeFigureOut">
              <a:rPr lang="it-IT" smtClean="0"/>
              <a:t>22/10/2013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787509-F9D0-490C-B38B-0E713B903F64}" type="slidenum">
              <a:rPr lang="it-IT" smtClean="0"/>
              <a:t>‹N›</a:t>
            </a:fld>
            <a:endParaRPr lang="it-IT"/>
          </a:p>
        </p:txBody>
      </p:sp>
    </p:spTree>
    <p:extLst>
      <p:ext uri="{BB962C8B-B14F-4D97-AF65-F5344CB8AC3E}">
        <p14:creationId xmlns:p14="http://schemas.microsoft.com/office/powerpoint/2010/main" val="12041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24647F6-706D-40E4-BFFF-63E201C75EF4}" type="datetimeFigureOut">
              <a:rPr lang="it-IT" smtClean="0"/>
              <a:t>22/10/2013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787509-F9D0-490C-B38B-0E713B903F64}" type="slidenum">
              <a:rPr lang="it-IT" smtClean="0"/>
              <a:t>‹N›</a:t>
            </a:fld>
            <a:endParaRPr lang="it-IT"/>
          </a:p>
        </p:txBody>
      </p:sp>
    </p:spTree>
    <p:extLst>
      <p:ext uri="{BB962C8B-B14F-4D97-AF65-F5344CB8AC3E}">
        <p14:creationId xmlns:p14="http://schemas.microsoft.com/office/powerpoint/2010/main" val="25251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24647F6-706D-40E4-BFFF-63E201C75EF4}" type="datetimeFigureOut">
              <a:rPr lang="it-IT" smtClean="0"/>
              <a:t>22/10/2013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3787509-F9D0-490C-B38B-0E713B903F64}" type="slidenum">
              <a:rPr lang="it-IT" smtClean="0"/>
              <a:t>‹N›</a:t>
            </a:fld>
            <a:endParaRPr lang="it-IT"/>
          </a:p>
        </p:txBody>
      </p:sp>
    </p:spTree>
    <p:extLst>
      <p:ext uri="{BB962C8B-B14F-4D97-AF65-F5344CB8AC3E}">
        <p14:creationId xmlns:p14="http://schemas.microsoft.com/office/powerpoint/2010/main" val="398908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24647F6-706D-40E4-BFFF-63E201C75EF4}" type="datetimeFigureOut">
              <a:rPr lang="it-IT" smtClean="0"/>
              <a:t>22/10/2013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3787509-F9D0-490C-B38B-0E713B903F64}" type="slidenum">
              <a:rPr lang="it-IT" smtClean="0"/>
              <a:t>‹N›</a:t>
            </a:fld>
            <a:endParaRPr lang="it-IT"/>
          </a:p>
        </p:txBody>
      </p:sp>
    </p:spTree>
    <p:extLst>
      <p:ext uri="{BB962C8B-B14F-4D97-AF65-F5344CB8AC3E}">
        <p14:creationId xmlns:p14="http://schemas.microsoft.com/office/powerpoint/2010/main" val="422179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24647F6-706D-40E4-BFFF-63E201C75EF4}" type="datetimeFigureOut">
              <a:rPr lang="it-IT" smtClean="0"/>
              <a:t>22/10/2013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3787509-F9D0-490C-B38B-0E713B903F64}" type="slidenum">
              <a:rPr lang="it-IT" smtClean="0"/>
              <a:t>‹N›</a:t>
            </a:fld>
            <a:endParaRPr lang="it-IT"/>
          </a:p>
        </p:txBody>
      </p:sp>
    </p:spTree>
    <p:extLst>
      <p:ext uri="{BB962C8B-B14F-4D97-AF65-F5344CB8AC3E}">
        <p14:creationId xmlns:p14="http://schemas.microsoft.com/office/powerpoint/2010/main" val="351669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24647F6-706D-40E4-BFFF-63E201C75EF4}" type="datetimeFigureOut">
              <a:rPr lang="it-IT" smtClean="0"/>
              <a:t>22/10/2013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787509-F9D0-490C-B38B-0E713B903F64}" type="slidenum">
              <a:rPr lang="it-IT" smtClean="0"/>
              <a:t>‹N›</a:t>
            </a:fld>
            <a:endParaRPr lang="it-IT"/>
          </a:p>
        </p:txBody>
      </p:sp>
    </p:spTree>
    <p:extLst>
      <p:ext uri="{BB962C8B-B14F-4D97-AF65-F5344CB8AC3E}">
        <p14:creationId xmlns:p14="http://schemas.microsoft.com/office/powerpoint/2010/main" val="304164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24647F6-706D-40E4-BFFF-63E201C75EF4}" type="datetimeFigureOut">
              <a:rPr lang="it-IT" smtClean="0"/>
              <a:t>22/10/2013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787509-F9D0-490C-B38B-0E713B903F64}" type="slidenum">
              <a:rPr lang="it-IT" smtClean="0"/>
              <a:t>‹N›</a:t>
            </a:fld>
            <a:endParaRPr lang="it-IT"/>
          </a:p>
        </p:txBody>
      </p:sp>
    </p:spTree>
    <p:extLst>
      <p:ext uri="{BB962C8B-B14F-4D97-AF65-F5344CB8AC3E}">
        <p14:creationId xmlns:p14="http://schemas.microsoft.com/office/powerpoint/2010/main" val="157443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647F6-706D-40E4-BFFF-63E201C75EF4}" type="datetimeFigureOut">
              <a:rPr lang="it-IT" smtClean="0"/>
              <a:t>22/10/2013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87509-F9D0-490C-B38B-0E713B903F64}" type="slidenum">
              <a:rPr lang="it-IT" smtClean="0"/>
              <a:t>‹N›</a:t>
            </a:fld>
            <a:endParaRPr lang="it-IT"/>
          </a:p>
        </p:txBody>
      </p:sp>
    </p:spTree>
    <p:extLst>
      <p:ext uri="{BB962C8B-B14F-4D97-AF65-F5344CB8AC3E}">
        <p14:creationId xmlns:p14="http://schemas.microsoft.com/office/powerpoint/2010/main" val="398053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468313" y="1125538"/>
            <a:ext cx="8229600" cy="1066800"/>
          </a:xfrm>
        </p:spPr>
        <p:txBody>
          <a:bodyPr/>
          <a:lstStyle/>
          <a:p>
            <a:pPr algn="ctr"/>
            <a:r>
              <a:rPr lang="it-IT" b="1" smtClean="0"/>
              <a:t>DIAGNOSI</a:t>
            </a:r>
          </a:p>
        </p:txBody>
      </p:sp>
      <p:sp>
        <p:nvSpPr>
          <p:cNvPr id="32770" name="Rectangle 3"/>
          <p:cNvSpPr>
            <a:spLocks noGrp="1"/>
          </p:cNvSpPr>
          <p:nvPr>
            <p:ph type="body" idx="1"/>
          </p:nvPr>
        </p:nvSpPr>
        <p:spPr>
          <a:xfrm>
            <a:off x="1187450" y="2924175"/>
            <a:ext cx="7561263" cy="2116138"/>
          </a:xfrm>
        </p:spPr>
        <p:txBody>
          <a:bodyPr/>
          <a:lstStyle/>
          <a:p>
            <a:pPr marL="642938" indent="-533400">
              <a:buFont typeface="Georgia" pitchFamily="18" charset="0"/>
              <a:buAutoNum type="alphaUcPeriod"/>
            </a:pPr>
            <a:r>
              <a:rPr lang="it-IT" b="1" smtClean="0"/>
              <a:t>Tecniche di imaging (US/TC/RMN)</a:t>
            </a:r>
          </a:p>
          <a:p>
            <a:pPr marL="642938" indent="-533400">
              <a:buFont typeface="Georgia" pitchFamily="18" charset="0"/>
              <a:buAutoNum type="alphaUcPeriod"/>
            </a:pPr>
            <a:r>
              <a:rPr lang="it-IT" b="1" smtClean="0"/>
              <a:t>Test sierologici</a:t>
            </a:r>
          </a:p>
          <a:p>
            <a:pPr marL="642938" indent="-533400">
              <a:buFont typeface="Georgia" pitchFamily="18" charset="0"/>
              <a:buAutoNum type="alphaUcPeriod"/>
            </a:pPr>
            <a:r>
              <a:rPr lang="it-IT" b="1" smtClean="0"/>
              <a:t>Istologia</a:t>
            </a:r>
          </a:p>
          <a:p>
            <a:pPr marL="642938" indent="-533400">
              <a:buFont typeface="Georgia" pitchFamily="18" charset="0"/>
              <a:buNone/>
            </a:pPr>
            <a:endParaRPr lang="it-IT" b="1" i="1" smtClean="0"/>
          </a:p>
        </p:txBody>
      </p:sp>
      <p:pic>
        <p:nvPicPr>
          <p:cNvPr id="32771" name="Picture 3" descr="E:\LOGO Spedali Civili.gif"/>
          <p:cNvPicPr>
            <a:picLocks noChangeAspect="1" noChangeArrowheads="1"/>
          </p:cNvPicPr>
          <p:nvPr/>
        </p:nvPicPr>
        <p:blipFill>
          <a:blip r:embed="rId3"/>
          <a:srcRect/>
          <a:stretch>
            <a:fillRect/>
          </a:stretch>
        </p:blipFill>
        <p:spPr bwMode="auto">
          <a:xfrm>
            <a:off x="0" y="0"/>
            <a:ext cx="412750" cy="428625"/>
          </a:xfrm>
          <a:prstGeom prst="rect">
            <a:avLst/>
          </a:prstGeom>
          <a:noFill/>
          <a:ln w="9525">
            <a:noFill/>
            <a:miter lim="800000"/>
            <a:headEnd/>
            <a:tailEnd/>
          </a:ln>
        </p:spPr>
      </p:pic>
      <p:pic>
        <p:nvPicPr>
          <p:cNvPr id="32772" name="Picture 2" descr="E:\lineo team logo.jpg"/>
          <p:cNvPicPr>
            <a:picLocks noChangeAspect="1" noChangeArrowheads="1"/>
          </p:cNvPicPr>
          <p:nvPr/>
        </p:nvPicPr>
        <p:blipFill>
          <a:blip r:embed="rId4"/>
          <a:srcRect/>
          <a:stretch>
            <a:fillRect/>
          </a:stretch>
        </p:blipFill>
        <p:spPr bwMode="auto">
          <a:xfrm>
            <a:off x="8429625" y="0"/>
            <a:ext cx="714375" cy="614363"/>
          </a:xfrm>
          <a:prstGeom prst="rect">
            <a:avLst/>
          </a:prstGeom>
          <a:noFill/>
          <a:ln w="9525">
            <a:noFill/>
            <a:miter lim="800000"/>
            <a:headEnd/>
            <a:tailEnd/>
          </a:ln>
        </p:spPr>
      </p:pic>
    </p:spTree>
    <p:extLst>
      <p:ext uri="{BB962C8B-B14F-4D97-AF65-F5344CB8AC3E}">
        <p14:creationId xmlns:p14="http://schemas.microsoft.com/office/powerpoint/2010/main" val="1559773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539750" y="620713"/>
            <a:ext cx="8229600" cy="1066800"/>
          </a:xfrm>
        </p:spPr>
        <p:txBody>
          <a:bodyPr/>
          <a:lstStyle/>
          <a:p>
            <a:pPr algn="ctr">
              <a:tabLst>
                <a:tab pos="6275388" algn="l"/>
              </a:tabLst>
            </a:pPr>
            <a:r>
              <a:rPr lang="it-IT" b="1" smtClean="0"/>
              <a:t>DIAGNOSI</a:t>
            </a:r>
          </a:p>
        </p:txBody>
      </p:sp>
      <p:sp>
        <p:nvSpPr>
          <p:cNvPr id="34818" name="Rectangle 3"/>
          <p:cNvSpPr>
            <a:spLocks noGrp="1"/>
          </p:cNvSpPr>
          <p:nvPr>
            <p:ph type="body" idx="1"/>
          </p:nvPr>
        </p:nvSpPr>
        <p:spPr/>
        <p:txBody>
          <a:bodyPr/>
          <a:lstStyle/>
          <a:p>
            <a:pPr>
              <a:buFont typeface="Georgia" pitchFamily="18" charset="0"/>
              <a:buNone/>
            </a:pPr>
            <a:endParaRPr lang="it-IT" smtClean="0"/>
          </a:p>
        </p:txBody>
      </p:sp>
      <p:graphicFrame>
        <p:nvGraphicFramePr>
          <p:cNvPr id="36914" name="Group 50"/>
          <p:cNvGraphicFramePr>
            <a:graphicFrameLocks noGrp="1"/>
          </p:cNvGraphicFramePr>
          <p:nvPr/>
        </p:nvGraphicFramePr>
        <p:xfrm>
          <a:off x="323850" y="1916113"/>
          <a:ext cx="8496300" cy="4321176"/>
        </p:xfrm>
        <a:graphic>
          <a:graphicData uri="http://schemas.openxmlformats.org/drawingml/2006/table">
            <a:tbl>
              <a:tblPr/>
              <a:tblGrid>
                <a:gridCol w="4013200"/>
                <a:gridCol w="2279650"/>
                <a:gridCol w="2203450"/>
              </a:tblGrid>
              <a:tr h="538163">
                <a:tc>
                  <a:txBody>
                    <a:bodyPr/>
                    <a:lstStyle/>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endParaRPr kumimoji="0" lang="it-IT" sz="2000" b="0" i="0" u="none" strike="noStrike" cap="none" normalizeH="0" baseline="0" smtClean="0">
                        <a:ln>
                          <a:noFill/>
                        </a:ln>
                        <a:solidFill>
                          <a:schemeClr val="tx1"/>
                        </a:solidFill>
                        <a:effectLst/>
                        <a:latin typeface="Georgia"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2000" b="0" i="0" u="none" strike="noStrike" cap="none" normalizeH="0" baseline="0" smtClean="0">
                          <a:ln>
                            <a:noFill/>
                          </a:ln>
                          <a:solidFill>
                            <a:schemeClr val="tx1"/>
                          </a:solidFill>
                          <a:effectLst/>
                          <a:latin typeface="Georgia" pitchFamily="18" charset="0"/>
                          <a:cs typeface="Arial" charset="0"/>
                        </a:rPr>
                        <a:t>Sensibilità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2000" b="0" i="0" u="none" strike="noStrike" cap="none" normalizeH="0" baseline="0" smtClean="0">
                          <a:ln>
                            <a:noFill/>
                          </a:ln>
                          <a:solidFill>
                            <a:schemeClr val="tx1"/>
                          </a:solidFill>
                          <a:effectLst/>
                          <a:latin typeface="Georgia" pitchFamily="18" charset="0"/>
                          <a:cs typeface="Arial" charset="0"/>
                        </a:rPr>
                        <a:t>Specificità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475">
                <a:tc>
                  <a:txBody>
                    <a:bodyPr/>
                    <a:lstStyle/>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2400" b="0" i="0" u="none" strike="noStrike" cap="none" normalizeH="0" baseline="0" smtClean="0">
                          <a:ln>
                            <a:noFill/>
                          </a:ln>
                          <a:solidFill>
                            <a:schemeClr val="tx1"/>
                          </a:solidFill>
                          <a:effectLst/>
                          <a:latin typeface="Georgia" pitchFamily="18" charset="0"/>
                          <a:cs typeface="Arial" charset="0"/>
                        </a:rPr>
                        <a:t>Ultrasonografia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2400" b="0" i="0" u="none" strike="noStrike" cap="none" normalizeH="0" baseline="0" smtClean="0">
                          <a:ln>
                            <a:noFill/>
                          </a:ln>
                          <a:solidFill>
                            <a:schemeClr val="tx1"/>
                          </a:solidFill>
                          <a:effectLst/>
                          <a:latin typeface="Georgia" pitchFamily="18" charset="0"/>
                          <a:cs typeface="Arial" charset="0"/>
                        </a:rPr>
                        <a:t>60 %</a:t>
                      </a:r>
                    </a:p>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1800" b="0" i="0" u="none" strike="noStrike" cap="none" normalizeH="0" baseline="0" smtClean="0">
                          <a:ln>
                            <a:noFill/>
                          </a:ln>
                          <a:solidFill>
                            <a:schemeClr val="tx1"/>
                          </a:solidFill>
                          <a:effectLst/>
                          <a:latin typeface="Georgia" pitchFamily="18" charset="0"/>
                          <a:cs typeface="Arial" charset="0"/>
                        </a:rPr>
                        <a:t>(95% CI 44-76%)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2400" b="0" i="0" u="none" strike="noStrike" cap="none" normalizeH="0" baseline="0" smtClean="0">
                          <a:ln>
                            <a:noFill/>
                          </a:ln>
                          <a:solidFill>
                            <a:schemeClr val="tx1"/>
                          </a:solidFill>
                          <a:effectLst/>
                          <a:latin typeface="Georgia" pitchFamily="18" charset="0"/>
                          <a:cs typeface="Arial" charset="0"/>
                        </a:rPr>
                        <a:t>97%</a:t>
                      </a:r>
                    </a:p>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1800" b="0" i="0" u="none" strike="noStrike" cap="none" normalizeH="0" baseline="0" smtClean="0">
                          <a:ln>
                            <a:noFill/>
                          </a:ln>
                          <a:solidFill>
                            <a:schemeClr val="tx1"/>
                          </a:solidFill>
                          <a:effectLst/>
                          <a:latin typeface="Georgia" pitchFamily="18" charset="0"/>
                          <a:cs typeface="Arial" charset="0"/>
                        </a:rPr>
                        <a:t>(95% CI 95-98%)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2063">
                <a:tc>
                  <a:txBody>
                    <a:bodyPr/>
                    <a:lstStyle/>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2400" b="0" i="0" u="none" strike="noStrike" cap="none" normalizeH="0" baseline="0" smtClean="0">
                          <a:ln>
                            <a:noFill/>
                          </a:ln>
                          <a:solidFill>
                            <a:schemeClr val="tx1"/>
                          </a:solidFill>
                          <a:effectLst/>
                          <a:latin typeface="Georgia" pitchFamily="18" charset="0"/>
                          <a:cs typeface="Arial" charset="0"/>
                        </a:rPr>
                        <a:t>TC multifasica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2400" b="0" i="0" u="none" strike="noStrike" cap="none" normalizeH="0" baseline="0" smtClean="0">
                          <a:ln>
                            <a:noFill/>
                          </a:ln>
                          <a:solidFill>
                            <a:schemeClr val="tx1"/>
                          </a:solidFill>
                          <a:effectLst/>
                          <a:latin typeface="Georgia" pitchFamily="18" charset="0"/>
                          <a:cs typeface="Arial" charset="0"/>
                        </a:rPr>
                        <a:t>68%</a:t>
                      </a:r>
                    </a:p>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1800" b="0" i="0" u="none" strike="noStrike" cap="none" normalizeH="0" baseline="0" smtClean="0">
                          <a:ln>
                            <a:noFill/>
                          </a:ln>
                          <a:solidFill>
                            <a:schemeClr val="tx1"/>
                          </a:solidFill>
                          <a:effectLst/>
                          <a:latin typeface="Georgia" pitchFamily="18" charset="0"/>
                          <a:cs typeface="Arial" charset="0"/>
                        </a:rPr>
                        <a:t>(95% CI 55-80%)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2400" b="0" i="0" u="none" strike="noStrike" cap="none" normalizeH="0" baseline="0" smtClean="0">
                          <a:ln>
                            <a:noFill/>
                          </a:ln>
                          <a:solidFill>
                            <a:schemeClr val="tx1"/>
                          </a:solidFill>
                          <a:effectLst/>
                          <a:latin typeface="Georgia" pitchFamily="18" charset="0"/>
                          <a:cs typeface="Arial" charset="0"/>
                        </a:rPr>
                        <a:t>93%</a:t>
                      </a:r>
                    </a:p>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1800" b="0" i="0" u="none" strike="noStrike" cap="none" normalizeH="0" baseline="0" smtClean="0">
                          <a:ln>
                            <a:noFill/>
                          </a:ln>
                          <a:solidFill>
                            <a:schemeClr val="tx1"/>
                          </a:solidFill>
                          <a:effectLst/>
                          <a:latin typeface="Georgia" pitchFamily="18" charset="0"/>
                          <a:cs typeface="Arial" charset="0"/>
                        </a:rPr>
                        <a:t>(95% CI 89-96%)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475">
                <a:tc>
                  <a:txBody>
                    <a:bodyPr/>
                    <a:lstStyle/>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2400" b="0" i="0" u="none" strike="noStrike" cap="none" normalizeH="0" baseline="0" smtClean="0">
                          <a:ln>
                            <a:noFill/>
                          </a:ln>
                          <a:solidFill>
                            <a:schemeClr val="tx1"/>
                          </a:solidFill>
                          <a:effectLst/>
                          <a:latin typeface="Georgia" pitchFamily="18" charset="0"/>
                          <a:cs typeface="Arial" charset="0"/>
                        </a:rPr>
                        <a:t>RMN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2400" b="0" i="0" u="none" strike="noStrike" cap="none" normalizeH="0" baseline="0" smtClean="0">
                          <a:ln>
                            <a:noFill/>
                          </a:ln>
                          <a:solidFill>
                            <a:schemeClr val="tx1"/>
                          </a:solidFill>
                          <a:effectLst/>
                          <a:latin typeface="Georgia" pitchFamily="18" charset="0"/>
                          <a:cs typeface="Arial" charset="0"/>
                        </a:rPr>
                        <a:t>81%</a:t>
                      </a:r>
                    </a:p>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1800" b="0" i="0" u="none" strike="noStrike" cap="none" normalizeH="0" baseline="0" smtClean="0">
                          <a:ln>
                            <a:noFill/>
                          </a:ln>
                          <a:solidFill>
                            <a:schemeClr val="tx1"/>
                          </a:solidFill>
                          <a:effectLst/>
                          <a:latin typeface="Georgia" pitchFamily="18" charset="0"/>
                          <a:cs typeface="Arial" charset="0"/>
                        </a:rPr>
                        <a:t>(95% CI 70-91%)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2400" b="0" i="0" u="none" strike="noStrike" cap="none" normalizeH="0" baseline="0" smtClean="0">
                          <a:ln>
                            <a:noFill/>
                          </a:ln>
                          <a:solidFill>
                            <a:schemeClr val="tx1"/>
                          </a:solidFill>
                          <a:effectLst/>
                          <a:latin typeface="Georgia" pitchFamily="18" charset="0"/>
                          <a:cs typeface="Arial" charset="0"/>
                        </a:rPr>
                        <a:t>85%</a:t>
                      </a:r>
                    </a:p>
                    <a:p>
                      <a:pPr marL="109538" marR="0" lvl="0" indent="0" algn="l" defTabSz="914400" rtl="0" eaLnBrk="0" fontAlgn="base" latinLnBrk="0" hangingPunct="0">
                        <a:lnSpc>
                          <a:spcPct val="100000"/>
                        </a:lnSpc>
                        <a:spcBef>
                          <a:spcPts val="300"/>
                        </a:spcBef>
                        <a:spcAft>
                          <a:spcPct val="0"/>
                        </a:spcAft>
                        <a:buClr>
                          <a:srgbClr val="A04DA3"/>
                        </a:buClr>
                        <a:buSzTx/>
                        <a:buFont typeface="Georgia" pitchFamily="18" charset="0"/>
                        <a:buNone/>
                        <a:tabLst/>
                      </a:pPr>
                      <a:r>
                        <a:rPr kumimoji="0" lang="it-IT" sz="1800" b="0" i="0" u="none" strike="noStrike" cap="none" normalizeH="0" baseline="0" smtClean="0">
                          <a:ln>
                            <a:noFill/>
                          </a:ln>
                          <a:solidFill>
                            <a:schemeClr val="tx1"/>
                          </a:solidFill>
                          <a:effectLst/>
                          <a:latin typeface="Georgia" pitchFamily="18" charset="0"/>
                          <a:cs typeface="Arial" charset="0"/>
                        </a:rPr>
                        <a:t>(95% CI 77-93%)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4841" name="Picture 3" descr="E:\LOGO Spedali Civili.gif"/>
          <p:cNvPicPr>
            <a:picLocks noChangeAspect="1" noChangeArrowheads="1"/>
          </p:cNvPicPr>
          <p:nvPr/>
        </p:nvPicPr>
        <p:blipFill>
          <a:blip r:embed="rId3"/>
          <a:srcRect/>
          <a:stretch>
            <a:fillRect/>
          </a:stretch>
        </p:blipFill>
        <p:spPr bwMode="auto">
          <a:xfrm>
            <a:off x="0" y="0"/>
            <a:ext cx="412750" cy="428625"/>
          </a:xfrm>
          <a:prstGeom prst="rect">
            <a:avLst/>
          </a:prstGeom>
          <a:noFill/>
          <a:ln w="9525">
            <a:noFill/>
            <a:miter lim="800000"/>
            <a:headEnd/>
            <a:tailEnd/>
          </a:ln>
        </p:spPr>
      </p:pic>
      <p:pic>
        <p:nvPicPr>
          <p:cNvPr id="34842" name="Picture 2" descr="E:\lineo team logo.jpg"/>
          <p:cNvPicPr>
            <a:picLocks noChangeAspect="1" noChangeArrowheads="1"/>
          </p:cNvPicPr>
          <p:nvPr/>
        </p:nvPicPr>
        <p:blipFill>
          <a:blip r:embed="rId4"/>
          <a:srcRect/>
          <a:stretch>
            <a:fillRect/>
          </a:stretch>
        </p:blipFill>
        <p:spPr bwMode="auto">
          <a:xfrm>
            <a:off x="8429625" y="0"/>
            <a:ext cx="714375" cy="614363"/>
          </a:xfrm>
          <a:prstGeom prst="rect">
            <a:avLst/>
          </a:prstGeom>
          <a:noFill/>
          <a:ln w="9525">
            <a:noFill/>
            <a:miter lim="800000"/>
            <a:headEnd/>
            <a:tailEnd/>
          </a:ln>
        </p:spPr>
      </p:pic>
    </p:spTree>
    <p:extLst>
      <p:ext uri="{BB962C8B-B14F-4D97-AF65-F5344CB8AC3E}">
        <p14:creationId xmlns:p14="http://schemas.microsoft.com/office/powerpoint/2010/main" val="434471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468313" y="692150"/>
            <a:ext cx="8229600" cy="1066800"/>
          </a:xfrm>
        </p:spPr>
        <p:txBody>
          <a:bodyPr/>
          <a:lstStyle/>
          <a:p>
            <a:pPr algn="ctr"/>
            <a:r>
              <a:rPr lang="it-IT" b="1" smtClean="0"/>
              <a:t>DIAGNOSI</a:t>
            </a:r>
          </a:p>
        </p:txBody>
      </p:sp>
      <p:sp>
        <p:nvSpPr>
          <p:cNvPr id="36866" name="Rectangle 3"/>
          <p:cNvSpPr>
            <a:spLocks noGrp="1"/>
          </p:cNvSpPr>
          <p:nvPr>
            <p:ph type="body" idx="1"/>
          </p:nvPr>
        </p:nvSpPr>
        <p:spPr>
          <a:xfrm>
            <a:off x="0" y="1916113"/>
            <a:ext cx="8964613" cy="4657725"/>
          </a:xfrm>
        </p:spPr>
        <p:txBody>
          <a:bodyPr>
            <a:normAutofit fontScale="92500" lnSpcReduction="10000"/>
          </a:bodyPr>
          <a:lstStyle/>
          <a:p>
            <a:pPr>
              <a:lnSpc>
                <a:spcPct val="90000"/>
              </a:lnSpc>
            </a:pPr>
            <a:r>
              <a:rPr lang="it-IT" b="1" smtClean="0">
                <a:solidFill>
                  <a:schemeClr val="hlink"/>
                </a:solidFill>
                <a:latin typeface="Trebuchet MS" pitchFamily="34" charset="0"/>
              </a:rPr>
              <a:t>Nodulo &lt; 1 cm</a:t>
            </a:r>
          </a:p>
          <a:p>
            <a:pPr lvl="1">
              <a:lnSpc>
                <a:spcPct val="90000"/>
              </a:lnSpc>
            </a:pPr>
            <a:r>
              <a:rPr lang="it-IT" sz="2400" smtClean="0">
                <a:solidFill>
                  <a:schemeClr val="tx1"/>
                </a:solidFill>
                <a:latin typeface="Trebuchet MS" pitchFamily="34" charset="0"/>
              </a:rPr>
              <a:t>Politica di richiamo</a:t>
            </a:r>
            <a:r>
              <a:rPr lang="it-IT" sz="2700" smtClean="0">
                <a:solidFill>
                  <a:schemeClr val="tx1"/>
                </a:solidFill>
                <a:latin typeface="Trebuchet MS" pitchFamily="34" charset="0"/>
              </a:rPr>
              <a:t> </a:t>
            </a:r>
            <a:r>
              <a:rPr lang="it-IT" sz="2700" smtClean="0">
                <a:solidFill>
                  <a:schemeClr val="hlink"/>
                </a:solidFill>
                <a:latin typeface="Trebuchet MS" pitchFamily="34" charset="0"/>
              </a:rPr>
              <a:t>US ogni 3* -4**m</a:t>
            </a:r>
            <a:r>
              <a:rPr lang="it-IT" sz="2700" smtClean="0">
                <a:solidFill>
                  <a:schemeClr val="tx1"/>
                </a:solidFill>
                <a:latin typeface="Trebuchet MS" pitchFamily="34" charset="0"/>
              </a:rPr>
              <a:t> </a:t>
            </a:r>
            <a:r>
              <a:rPr lang="it-IT" sz="1400" i="1" smtClean="0">
                <a:solidFill>
                  <a:schemeClr val="tx1"/>
                </a:solidFill>
                <a:latin typeface="Trebuchet MS" pitchFamily="34" charset="0"/>
              </a:rPr>
              <a:t>(* AALSD 2010-**EASL2012)</a:t>
            </a:r>
            <a:endParaRPr lang="it-IT" sz="2700" smtClean="0">
              <a:solidFill>
                <a:schemeClr val="tx1"/>
              </a:solidFill>
              <a:latin typeface="Trebuchet MS" pitchFamily="34" charset="0"/>
            </a:endParaRPr>
          </a:p>
          <a:p>
            <a:pPr lvl="1">
              <a:lnSpc>
                <a:spcPct val="90000"/>
              </a:lnSpc>
              <a:buFont typeface="Georgia" pitchFamily="18" charset="0"/>
              <a:buNone/>
            </a:pPr>
            <a:endParaRPr lang="it-IT" sz="2700" smtClean="0">
              <a:solidFill>
                <a:schemeClr val="tx1"/>
              </a:solidFill>
              <a:latin typeface="Trebuchet MS" pitchFamily="34" charset="0"/>
            </a:endParaRPr>
          </a:p>
          <a:p>
            <a:pPr>
              <a:lnSpc>
                <a:spcPct val="90000"/>
              </a:lnSpc>
            </a:pPr>
            <a:r>
              <a:rPr lang="it-IT" b="1" smtClean="0">
                <a:solidFill>
                  <a:schemeClr val="hlink"/>
                </a:solidFill>
                <a:latin typeface="Trebuchet MS" pitchFamily="34" charset="0"/>
              </a:rPr>
              <a:t>Nodulo 1-2 cm</a:t>
            </a:r>
          </a:p>
          <a:p>
            <a:pPr lvl="1">
              <a:lnSpc>
                <a:spcPct val="90000"/>
              </a:lnSpc>
            </a:pPr>
            <a:r>
              <a:rPr lang="it-IT" sz="2400" smtClean="0">
                <a:solidFill>
                  <a:schemeClr val="tx1"/>
                </a:solidFill>
                <a:latin typeface="Trebuchet MS" pitchFamily="34" charset="0"/>
              </a:rPr>
              <a:t>Caratteristiche tipiche </a:t>
            </a:r>
            <a:r>
              <a:rPr lang="it-IT" sz="2400" smtClean="0">
                <a:solidFill>
                  <a:schemeClr val="hlink"/>
                </a:solidFill>
                <a:latin typeface="Trebuchet MS" pitchFamily="34" charset="0"/>
              </a:rPr>
              <a:t>TC </a:t>
            </a:r>
            <a:r>
              <a:rPr lang="it-IT" sz="2400" u="sng" smtClean="0">
                <a:solidFill>
                  <a:schemeClr val="hlink"/>
                </a:solidFill>
                <a:latin typeface="Trebuchet MS" pitchFamily="34" charset="0"/>
              </a:rPr>
              <a:t>o</a:t>
            </a:r>
            <a:r>
              <a:rPr lang="it-IT" sz="2400" smtClean="0">
                <a:solidFill>
                  <a:schemeClr val="hlink"/>
                </a:solidFill>
                <a:latin typeface="Trebuchet MS" pitchFamily="34" charset="0"/>
              </a:rPr>
              <a:t> RMN</a:t>
            </a:r>
            <a:r>
              <a:rPr lang="it-IT" sz="2700" smtClean="0">
                <a:solidFill>
                  <a:schemeClr val="hlink"/>
                </a:solidFill>
                <a:latin typeface="Trebuchet MS" pitchFamily="34" charset="0"/>
              </a:rPr>
              <a:t> multifasica</a:t>
            </a:r>
            <a:r>
              <a:rPr lang="it-IT" sz="2700" smtClean="0">
                <a:solidFill>
                  <a:schemeClr val="tx1"/>
                </a:solidFill>
                <a:latin typeface="Trebuchet MS" pitchFamily="34" charset="0"/>
              </a:rPr>
              <a:t> </a:t>
            </a:r>
            <a:r>
              <a:rPr lang="it-IT" sz="1400" i="1" smtClean="0">
                <a:solidFill>
                  <a:schemeClr val="tx1"/>
                </a:solidFill>
                <a:latin typeface="Trebuchet MS" pitchFamily="34" charset="0"/>
              </a:rPr>
              <a:t>(AASLD 21010)</a:t>
            </a:r>
          </a:p>
          <a:p>
            <a:pPr lvl="1">
              <a:lnSpc>
                <a:spcPct val="90000"/>
              </a:lnSpc>
            </a:pPr>
            <a:r>
              <a:rPr lang="it-IT" sz="2400" smtClean="0">
                <a:solidFill>
                  <a:schemeClr val="tx1"/>
                </a:solidFill>
                <a:latin typeface="Trebuchet MS" pitchFamily="34" charset="0"/>
              </a:rPr>
              <a:t>Caratteristiche tipiche </a:t>
            </a:r>
            <a:r>
              <a:rPr lang="it-IT" sz="2400" smtClean="0">
                <a:solidFill>
                  <a:schemeClr val="hlink"/>
                </a:solidFill>
                <a:latin typeface="Trebuchet MS" pitchFamily="34" charset="0"/>
              </a:rPr>
              <a:t>TC </a:t>
            </a:r>
            <a:r>
              <a:rPr lang="it-IT" sz="2400" u="sng" smtClean="0">
                <a:solidFill>
                  <a:schemeClr val="hlink"/>
                </a:solidFill>
                <a:latin typeface="Trebuchet MS" pitchFamily="34" charset="0"/>
              </a:rPr>
              <a:t>e</a:t>
            </a:r>
            <a:r>
              <a:rPr lang="it-IT" sz="2400" smtClean="0">
                <a:solidFill>
                  <a:schemeClr val="hlink"/>
                </a:solidFill>
                <a:latin typeface="Trebuchet MS" pitchFamily="34" charset="0"/>
              </a:rPr>
              <a:t> RMN</a:t>
            </a:r>
            <a:r>
              <a:rPr lang="it-IT" sz="1400" smtClean="0">
                <a:solidFill>
                  <a:schemeClr val="hlink"/>
                </a:solidFill>
                <a:latin typeface="Trebuchet MS" pitchFamily="34" charset="0"/>
              </a:rPr>
              <a:t> </a:t>
            </a:r>
            <a:r>
              <a:rPr lang="it-IT" sz="2400" smtClean="0">
                <a:solidFill>
                  <a:schemeClr val="hlink"/>
                </a:solidFill>
                <a:latin typeface="Trebuchet MS" pitchFamily="34" charset="0"/>
              </a:rPr>
              <a:t> multifasica</a:t>
            </a:r>
            <a:r>
              <a:rPr lang="it-IT" sz="2400" smtClean="0">
                <a:latin typeface="Trebuchet MS" pitchFamily="34" charset="0"/>
              </a:rPr>
              <a:t> </a:t>
            </a:r>
            <a:r>
              <a:rPr lang="it-IT" sz="1400" i="1" smtClean="0">
                <a:solidFill>
                  <a:schemeClr val="tx1"/>
                </a:solidFill>
                <a:latin typeface="Trebuchet MS" pitchFamily="34" charset="0"/>
              </a:rPr>
              <a:t>(EASL 2012)</a:t>
            </a:r>
          </a:p>
          <a:p>
            <a:pPr lvl="1">
              <a:lnSpc>
                <a:spcPct val="90000"/>
              </a:lnSpc>
            </a:pPr>
            <a:r>
              <a:rPr lang="it-IT" sz="2400" smtClean="0">
                <a:solidFill>
                  <a:schemeClr val="tx1"/>
                </a:solidFill>
                <a:latin typeface="Trebuchet MS" pitchFamily="34" charset="0"/>
              </a:rPr>
              <a:t>Se non tipico biopsia</a:t>
            </a:r>
            <a:r>
              <a:rPr lang="it-IT" sz="2700" smtClean="0">
                <a:solidFill>
                  <a:schemeClr val="tx1"/>
                </a:solidFill>
                <a:latin typeface="Trebuchet MS" pitchFamily="34" charset="0"/>
              </a:rPr>
              <a:t> </a:t>
            </a:r>
            <a:r>
              <a:rPr lang="it-IT" sz="1400" i="1" smtClean="0">
                <a:solidFill>
                  <a:schemeClr val="tx1"/>
                </a:solidFill>
                <a:latin typeface="Trebuchet MS" pitchFamily="34" charset="0"/>
              </a:rPr>
              <a:t>( EASL 2012-AALSD 2010)</a:t>
            </a:r>
            <a:endParaRPr lang="it-IT" sz="2700" smtClean="0">
              <a:solidFill>
                <a:schemeClr val="tx1"/>
              </a:solidFill>
              <a:latin typeface="Trebuchet MS" pitchFamily="34" charset="0"/>
            </a:endParaRPr>
          </a:p>
          <a:p>
            <a:pPr lvl="1">
              <a:lnSpc>
                <a:spcPct val="90000"/>
              </a:lnSpc>
              <a:buFont typeface="Georgia" pitchFamily="18" charset="0"/>
              <a:buNone/>
            </a:pPr>
            <a:endParaRPr lang="it-IT" sz="2700" smtClean="0">
              <a:solidFill>
                <a:schemeClr val="tx1"/>
              </a:solidFill>
              <a:latin typeface="Trebuchet MS" pitchFamily="34" charset="0"/>
            </a:endParaRPr>
          </a:p>
          <a:p>
            <a:pPr>
              <a:lnSpc>
                <a:spcPct val="90000"/>
              </a:lnSpc>
            </a:pPr>
            <a:r>
              <a:rPr lang="it-IT" b="1" smtClean="0">
                <a:solidFill>
                  <a:schemeClr val="hlink"/>
                </a:solidFill>
                <a:latin typeface="Trebuchet MS" pitchFamily="34" charset="0"/>
              </a:rPr>
              <a:t>Nodulo &gt; 2 cm</a:t>
            </a:r>
          </a:p>
          <a:p>
            <a:pPr lvl="1">
              <a:lnSpc>
                <a:spcPct val="90000"/>
              </a:lnSpc>
            </a:pPr>
            <a:r>
              <a:rPr lang="it-IT" sz="2400" smtClean="0">
                <a:solidFill>
                  <a:schemeClr val="tx1"/>
                </a:solidFill>
                <a:latin typeface="Trebuchet MS" pitchFamily="34" charset="0"/>
              </a:rPr>
              <a:t>Caratteristiche tipiche </a:t>
            </a:r>
            <a:r>
              <a:rPr lang="it-IT" sz="2400" smtClean="0">
                <a:solidFill>
                  <a:schemeClr val="hlink"/>
                </a:solidFill>
                <a:latin typeface="Trebuchet MS" pitchFamily="34" charset="0"/>
              </a:rPr>
              <a:t>TC </a:t>
            </a:r>
            <a:r>
              <a:rPr lang="it-IT" sz="2400" u="sng" smtClean="0">
                <a:solidFill>
                  <a:schemeClr val="hlink"/>
                </a:solidFill>
                <a:latin typeface="Trebuchet MS" pitchFamily="34" charset="0"/>
              </a:rPr>
              <a:t>o</a:t>
            </a:r>
            <a:r>
              <a:rPr lang="it-IT" sz="2400" smtClean="0">
                <a:solidFill>
                  <a:schemeClr val="hlink"/>
                </a:solidFill>
                <a:latin typeface="Trebuchet MS" pitchFamily="34" charset="0"/>
              </a:rPr>
              <a:t> RMN multifasica</a:t>
            </a:r>
            <a:r>
              <a:rPr lang="it-IT" sz="1400" i="1" smtClean="0">
                <a:solidFill>
                  <a:schemeClr val="tx1"/>
                </a:solidFill>
                <a:latin typeface="Trebuchet MS" pitchFamily="34" charset="0"/>
              </a:rPr>
              <a:t>( EASL 2012-AALSD 2010)</a:t>
            </a:r>
            <a:endParaRPr lang="it-IT" sz="1400" smtClean="0">
              <a:latin typeface="Trebuchet MS" pitchFamily="34" charset="0"/>
            </a:endParaRPr>
          </a:p>
          <a:p>
            <a:pPr lvl="1">
              <a:lnSpc>
                <a:spcPct val="90000"/>
              </a:lnSpc>
            </a:pPr>
            <a:r>
              <a:rPr lang="it-IT" sz="2400" smtClean="0">
                <a:solidFill>
                  <a:schemeClr val="tx1"/>
                </a:solidFill>
                <a:latin typeface="Trebuchet MS" pitchFamily="34" charset="0"/>
              </a:rPr>
              <a:t>se non tipico biopsia</a:t>
            </a:r>
            <a:r>
              <a:rPr lang="it-IT" sz="2700" smtClean="0">
                <a:solidFill>
                  <a:schemeClr val="tx1"/>
                </a:solidFill>
                <a:latin typeface="Trebuchet MS" pitchFamily="34" charset="0"/>
              </a:rPr>
              <a:t> </a:t>
            </a:r>
            <a:r>
              <a:rPr lang="it-IT" sz="1400" i="1" smtClean="0">
                <a:solidFill>
                  <a:schemeClr val="tx1"/>
                </a:solidFill>
                <a:latin typeface="Trebuchet MS" pitchFamily="34" charset="0"/>
              </a:rPr>
              <a:t>( EASL 2012-AALSD 2010)</a:t>
            </a:r>
          </a:p>
        </p:txBody>
      </p:sp>
      <p:pic>
        <p:nvPicPr>
          <p:cNvPr id="36867" name="Picture 3" descr="E:\LOGO Spedali Civili.gif"/>
          <p:cNvPicPr>
            <a:picLocks noChangeAspect="1" noChangeArrowheads="1"/>
          </p:cNvPicPr>
          <p:nvPr/>
        </p:nvPicPr>
        <p:blipFill>
          <a:blip r:embed="rId3"/>
          <a:srcRect/>
          <a:stretch>
            <a:fillRect/>
          </a:stretch>
        </p:blipFill>
        <p:spPr bwMode="auto">
          <a:xfrm>
            <a:off x="0" y="0"/>
            <a:ext cx="412750" cy="428625"/>
          </a:xfrm>
          <a:prstGeom prst="rect">
            <a:avLst/>
          </a:prstGeom>
          <a:noFill/>
          <a:ln w="9525">
            <a:noFill/>
            <a:miter lim="800000"/>
            <a:headEnd/>
            <a:tailEnd/>
          </a:ln>
        </p:spPr>
      </p:pic>
      <p:pic>
        <p:nvPicPr>
          <p:cNvPr id="36868" name="Picture 2" descr="E:\lineo team logo.jpg"/>
          <p:cNvPicPr>
            <a:picLocks noChangeAspect="1" noChangeArrowheads="1"/>
          </p:cNvPicPr>
          <p:nvPr/>
        </p:nvPicPr>
        <p:blipFill>
          <a:blip r:embed="rId4"/>
          <a:srcRect/>
          <a:stretch>
            <a:fillRect/>
          </a:stretch>
        </p:blipFill>
        <p:spPr bwMode="auto">
          <a:xfrm>
            <a:off x="8429625" y="0"/>
            <a:ext cx="714375" cy="614363"/>
          </a:xfrm>
          <a:prstGeom prst="rect">
            <a:avLst/>
          </a:prstGeom>
          <a:noFill/>
          <a:ln w="9525">
            <a:noFill/>
            <a:miter lim="800000"/>
            <a:headEnd/>
            <a:tailEnd/>
          </a:ln>
        </p:spPr>
      </p:pic>
    </p:spTree>
    <p:extLst>
      <p:ext uri="{BB962C8B-B14F-4D97-AF65-F5344CB8AC3E}">
        <p14:creationId xmlns:p14="http://schemas.microsoft.com/office/powerpoint/2010/main" val="1935425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468313" y="908050"/>
            <a:ext cx="8229600" cy="1066800"/>
          </a:xfrm>
        </p:spPr>
        <p:txBody>
          <a:bodyPr/>
          <a:lstStyle/>
          <a:p>
            <a:r>
              <a:rPr lang="it-IT" sz="4800" b="1" smtClean="0"/>
              <a:t>MESSAGGI</a:t>
            </a:r>
          </a:p>
        </p:txBody>
      </p:sp>
      <p:sp>
        <p:nvSpPr>
          <p:cNvPr id="38914" name="Rectangle 3"/>
          <p:cNvSpPr>
            <a:spLocks noGrp="1"/>
          </p:cNvSpPr>
          <p:nvPr>
            <p:ph type="body" idx="1"/>
          </p:nvPr>
        </p:nvSpPr>
        <p:spPr>
          <a:xfrm>
            <a:off x="468313" y="2276475"/>
            <a:ext cx="8229600" cy="4324350"/>
          </a:xfrm>
        </p:spPr>
        <p:txBody>
          <a:bodyPr>
            <a:normAutofit lnSpcReduction="10000"/>
          </a:bodyPr>
          <a:lstStyle/>
          <a:p>
            <a:pPr marL="642938" indent="-533400">
              <a:lnSpc>
                <a:spcPct val="90000"/>
              </a:lnSpc>
              <a:spcBef>
                <a:spcPct val="0"/>
              </a:spcBef>
              <a:spcAft>
                <a:spcPct val="50000"/>
              </a:spcAft>
              <a:buClr>
                <a:srgbClr val="FFFF00"/>
              </a:buClr>
              <a:buFont typeface="Georgia" pitchFamily="18" charset="0"/>
              <a:buAutoNum type="arabicPeriod"/>
            </a:pPr>
            <a:r>
              <a:rPr lang="it-IT" b="1" smtClean="0"/>
              <a:t>L’ HCC è un problema clinico di grande importanza</a:t>
            </a:r>
          </a:p>
          <a:p>
            <a:pPr marL="642938" indent="-533400">
              <a:lnSpc>
                <a:spcPct val="90000"/>
              </a:lnSpc>
              <a:spcBef>
                <a:spcPct val="0"/>
              </a:spcBef>
              <a:spcAft>
                <a:spcPct val="50000"/>
              </a:spcAft>
              <a:buClr>
                <a:srgbClr val="FFFF00"/>
              </a:buClr>
              <a:buFont typeface="Georgia" pitchFamily="18" charset="0"/>
              <a:buAutoNum type="arabicPeriod"/>
            </a:pPr>
            <a:r>
              <a:rPr lang="it-IT" b="1" smtClean="0"/>
              <a:t>Abbiamo strumenti diagnostici straordinariamente accurati</a:t>
            </a:r>
          </a:p>
          <a:p>
            <a:pPr marL="642938" indent="-533400">
              <a:lnSpc>
                <a:spcPct val="90000"/>
              </a:lnSpc>
              <a:spcBef>
                <a:spcPct val="0"/>
              </a:spcBef>
              <a:spcAft>
                <a:spcPct val="50000"/>
              </a:spcAft>
              <a:buClr>
                <a:srgbClr val="FFFF00"/>
              </a:buClr>
              <a:buFont typeface="Georgia" pitchFamily="18" charset="0"/>
              <a:buAutoNum type="arabicPeriod"/>
            </a:pPr>
            <a:r>
              <a:rPr lang="it-IT" b="1" smtClean="0"/>
              <a:t>Le linee guida ci aiutano ad usarli in modo efficace</a:t>
            </a:r>
          </a:p>
          <a:p>
            <a:pPr marL="642938" indent="-533400">
              <a:lnSpc>
                <a:spcPct val="90000"/>
              </a:lnSpc>
              <a:spcBef>
                <a:spcPct val="0"/>
              </a:spcBef>
              <a:spcAft>
                <a:spcPct val="50000"/>
              </a:spcAft>
              <a:buClr>
                <a:srgbClr val="FFFF00"/>
              </a:buClr>
              <a:buFont typeface="Georgia" pitchFamily="18" charset="0"/>
              <a:buAutoNum type="arabicPeriod"/>
            </a:pPr>
            <a:r>
              <a:rPr lang="it-IT" b="1" smtClean="0"/>
              <a:t>Cosa aspettarci dall’ imaging?</a:t>
            </a:r>
          </a:p>
          <a:p>
            <a:pPr marL="642938" indent="-533400">
              <a:lnSpc>
                <a:spcPct val="90000"/>
              </a:lnSpc>
              <a:spcBef>
                <a:spcPct val="0"/>
              </a:spcBef>
              <a:spcAft>
                <a:spcPct val="50000"/>
              </a:spcAft>
              <a:buClr>
                <a:srgbClr val="FFFF00"/>
              </a:buClr>
              <a:buFont typeface="Georgia" pitchFamily="18" charset="0"/>
              <a:buAutoNum type="arabicPeriod"/>
            </a:pPr>
            <a:r>
              <a:rPr lang="it-IT" b="1" smtClean="0"/>
              <a:t>Ce lo dice Gigi Grazioli !!!</a:t>
            </a:r>
          </a:p>
        </p:txBody>
      </p:sp>
      <p:pic>
        <p:nvPicPr>
          <p:cNvPr id="38915" name="Picture 3" descr="E:\LOGO Spedali Civili.gif"/>
          <p:cNvPicPr>
            <a:picLocks noChangeAspect="1" noChangeArrowheads="1"/>
          </p:cNvPicPr>
          <p:nvPr/>
        </p:nvPicPr>
        <p:blipFill>
          <a:blip r:embed="rId3"/>
          <a:srcRect/>
          <a:stretch>
            <a:fillRect/>
          </a:stretch>
        </p:blipFill>
        <p:spPr bwMode="auto">
          <a:xfrm>
            <a:off x="0" y="0"/>
            <a:ext cx="412750" cy="428625"/>
          </a:xfrm>
          <a:prstGeom prst="rect">
            <a:avLst/>
          </a:prstGeom>
          <a:noFill/>
          <a:ln w="9525">
            <a:noFill/>
            <a:miter lim="800000"/>
            <a:headEnd/>
            <a:tailEnd/>
          </a:ln>
        </p:spPr>
      </p:pic>
      <p:pic>
        <p:nvPicPr>
          <p:cNvPr id="38916" name="Picture 2" descr="E:\lineo team logo.jpg"/>
          <p:cNvPicPr>
            <a:picLocks noChangeAspect="1" noChangeArrowheads="1"/>
          </p:cNvPicPr>
          <p:nvPr/>
        </p:nvPicPr>
        <p:blipFill>
          <a:blip r:embed="rId4"/>
          <a:srcRect/>
          <a:stretch>
            <a:fillRect/>
          </a:stretch>
        </p:blipFill>
        <p:spPr bwMode="auto">
          <a:xfrm>
            <a:off x="8429625" y="0"/>
            <a:ext cx="714375" cy="614363"/>
          </a:xfrm>
          <a:prstGeom prst="rect">
            <a:avLst/>
          </a:prstGeom>
          <a:noFill/>
          <a:ln w="9525">
            <a:noFill/>
            <a:miter lim="800000"/>
            <a:headEnd/>
            <a:tailEnd/>
          </a:ln>
        </p:spPr>
      </p:pic>
    </p:spTree>
    <p:extLst>
      <p:ext uri="{BB962C8B-B14F-4D97-AF65-F5344CB8AC3E}">
        <p14:creationId xmlns:p14="http://schemas.microsoft.com/office/powerpoint/2010/main" val="3529169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xEl>
                                              <p:pRg st="4" end="4"/>
                                            </p:txEl>
                                          </p:spTgt>
                                        </p:tgtEl>
                                        <p:attrNameLst>
                                          <p:attrName>style.visibility</p:attrName>
                                        </p:attrNameLst>
                                      </p:cBhvr>
                                      <p:to>
                                        <p:strVal val="visible"/>
                                      </p:to>
                                    </p:set>
                                    <p:animEffect transition="in" filter="fade">
                                      <p:cBhvr>
                                        <p:cTn id="7" dur="500"/>
                                        <p:tgtEl>
                                          <p:spTgt spid="389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6" descr="http://performingarts.ufl.edu/wp-content/uploads/2008/04/hamlet-14.jpg"/>
          <p:cNvPicPr>
            <a:picLocks noChangeAspect="1" noChangeArrowheads="1"/>
          </p:cNvPicPr>
          <p:nvPr/>
        </p:nvPicPr>
        <p:blipFill>
          <a:blip r:embed="rId3"/>
          <a:srcRect b="15295"/>
          <a:stretch>
            <a:fillRect/>
          </a:stretch>
        </p:blipFill>
        <p:spPr bwMode="auto">
          <a:xfrm>
            <a:off x="5876925" y="1500188"/>
            <a:ext cx="3143250" cy="3635375"/>
          </a:xfrm>
          <a:prstGeom prst="rect">
            <a:avLst/>
          </a:prstGeom>
          <a:noFill/>
          <a:ln w="9525">
            <a:noFill/>
            <a:miter lim="800000"/>
            <a:headEnd/>
            <a:tailEnd/>
          </a:ln>
        </p:spPr>
      </p:pic>
      <p:sp>
        <p:nvSpPr>
          <p:cNvPr id="72707" name="AutoShape 10"/>
          <p:cNvSpPr>
            <a:spLocks noChangeArrowheads="1"/>
          </p:cNvSpPr>
          <p:nvPr/>
        </p:nvSpPr>
        <p:spPr bwMode="auto">
          <a:xfrm>
            <a:off x="4143375" y="627063"/>
            <a:ext cx="4214813" cy="2098675"/>
          </a:xfrm>
          <a:prstGeom prst="cloudCallout">
            <a:avLst>
              <a:gd name="adj1" fmla="val 37676"/>
              <a:gd name="adj2" fmla="val 56454"/>
            </a:avLst>
          </a:prstGeom>
          <a:noFill/>
          <a:ln w="9525">
            <a:solidFill>
              <a:srgbClr val="F9AB39"/>
            </a:solidFill>
            <a:round/>
            <a:headEnd/>
            <a:tailEnd/>
          </a:ln>
        </p:spPr>
        <p:txBody>
          <a:bodyPr/>
          <a:lstStyle/>
          <a:p>
            <a:pPr algn="ctr">
              <a:spcBef>
                <a:spcPct val="50000"/>
              </a:spcBef>
            </a:pPr>
            <a:r>
              <a:rPr lang="it-IT" altLang="it-IT" sz="2000"/>
              <a:t>Quali e quanti di questi  noduli  sono     rigenerativi,  dIsplasici o piccoli  HCC?</a:t>
            </a:r>
          </a:p>
          <a:p>
            <a:pPr algn="ctr"/>
            <a:endParaRPr lang="it-IT"/>
          </a:p>
        </p:txBody>
      </p:sp>
      <p:sp>
        <p:nvSpPr>
          <p:cNvPr id="72708" name="Rettangolo 8"/>
          <p:cNvSpPr>
            <a:spLocks noChangeArrowheads="1"/>
          </p:cNvSpPr>
          <p:nvPr/>
        </p:nvSpPr>
        <p:spPr bwMode="auto">
          <a:xfrm>
            <a:off x="3644900" y="6251575"/>
            <a:ext cx="5683250" cy="566738"/>
          </a:xfrm>
          <a:prstGeom prst="rect">
            <a:avLst/>
          </a:prstGeom>
          <a:noFill/>
          <a:ln w="9525">
            <a:noFill/>
            <a:miter lim="800000"/>
            <a:headEnd/>
            <a:tailEnd/>
          </a:ln>
        </p:spPr>
        <p:txBody>
          <a:bodyPr>
            <a:spAutoFit/>
          </a:bodyPr>
          <a:lstStyle/>
          <a:p>
            <a:pPr marL="0" lvl="4">
              <a:spcBef>
                <a:spcPct val="20000"/>
              </a:spcBef>
            </a:pPr>
            <a:r>
              <a:rPr lang="en-GB" sz="1400" i="1"/>
              <a:t>De Ledingen et al. Eur J Gastroenterol Hepatol 2002;14:159-165</a:t>
            </a:r>
          </a:p>
          <a:p>
            <a:pPr marL="0" lvl="4">
              <a:spcBef>
                <a:spcPct val="20000"/>
              </a:spcBef>
            </a:pPr>
            <a:r>
              <a:rPr lang="en-GB" sz="1400" i="1"/>
              <a:t>Burrel M et al. Hepatology; 2003,38:1034-1042</a:t>
            </a:r>
          </a:p>
        </p:txBody>
      </p:sp>
      <p:pic>
        <p:nvPicPr>
          <p:cNvPr id="12" name="Picture 1026" descr="cirrosi2                                                       0000BEE1PowerG4                        ABA78158:"/>
          <p:cNvPicPr>
            <a:picLocks noChangeAspect="1" noChangeArrowheads="1"/>
          </p:cNvPicPr>
          <p:nvPr/>
        </p:nvPicPr>
        <p:blipFill>
          <a:blip r:embed="rId4" cstate="print">
            <a:lum bright="-12000"/>
          </a:blip>
          <a:srcRect/>
          <a:stretch>
            <a:fillRect/>
          </a:stretch>
        </p:blipFill>
        <p:spPr bwMode="auto">
          <a:xfrm>
            <a:off x="74002" y="633659"/>
            <a:ext cx="3749546" cy="2412811"/>
          </a:xfrm>
          <a:prstGeom prst="flowChartAlternateProcess">
            <a:avLst/>
          </a:prstGeom>
          <a:noFill/>
          <a:ln w="9525">
            <a:noFill/>
            <a:miter lim="800000"/>
            <a:headEnd/>
            <a:tailEnd/>
          </a:ln>
        </p:spPr>
      </p:pic>
      <p:pic>
        <p:nvPicPr>
          <p:cNvPr id="72710" name="Picture 2" descr="fegato I parte 1 021"/>
          <p:cNvPicPr>
            <a:picLocks noChangeArrowheads="1"/>
          </p:cNvPicPr>
          <p:nvPr/>
        </p:nvPicPr>
        <p:blipFill>
          <a:blip r:embed="rId5">
            <a:lum contrast="10000"/>
          </a:blip>
          <a:srcRect l="3989" t="11649" r="34550" b="18784"/>
          <a:stretch>
            <a:fillRect/>
          </a:stretch>
        </p:blipFill>
        <p:spPr bwMode="auto">
          <a:xfrm>
            <a:off x="146050" y="4868863"/>
            <a:ext cx="1727200" cy="1584325"/>
          </a:xfrm>
          <a:prstGeom prst="rect">
            <a:avLst/>
          </a:prstGeom>
          <a:noFill/>
          <a:ln w="9525">
            <a:noFill/>
            <a:miter lim="800000"/>
            <a:headEnd/>
            <a:tailEnd/>
          </a:ln>
        </p:spPr>
      </p:pic>
      <p:pic>
        <p:nvPicPr>
          <p:cNvPr id="72711" name="Picture 3" descr="fegato I parte 1 022"/>
          <p:cNvPicPr>
            <a:picLocks noChangeArrowheads="1"/>
          </p:cNvPicPr>
          <p:nvPr/>
        </p:nvPicPr>
        <p:blipFill>
          <a:blip r:embed="rId6">
            <a:lum contrast="10000"/>
          </a:blip>
          <a:srcRect l="2605" t="10501" r="34911" b="15092"/>
          <a:stretch>
            <a:fillRect/>
          </a:stretch>
        </p:blipFill>
        <p:spPr bwMode="auto">
          <a:xfrm>
            <a:off x="146050" y="3213100"/>
            <a:ext cx="1727200" cy="1584325"/>
          </a:xfrm>
          <a:prstGeom prst="rect">
            <a:avLst/>
          </a:prstGeom>
          <a:noFill/>
          <a:ln w="9525">
            <a:noFill/>
            <a:miter lim="800000"/>
            <a:headEnd/>
            <a:tailEnd/>
          </a:ln>
        </p:spPr>
      </p:pic>
      <p:pic>
        <p:nvPicPr>
          <p:cNvPr id="72712" name="Picture 4" descr="fegato I parte 1 023"/>
          <p:cNvPicPr>
            <a:picLocks noChangeArrowheads="1"/>
          </p:cNvPicPr>
          <p:nvPr/>
        </p:nvPicPr>
        <p:blipFill>
          <a:blip r:embed="rId7"/>
          <a:srcRect l="2602" t="8958" r="34984" b="13805"/>
          <a:stretch>
            <a:fillRect/>
          </a:stretch>
        </p:blipFill>
        <p:spPr bwMode="auto">
          <a:xfrm>
            <a:off x="1946275" y="3213100"/>
            <a:ext cx="1727200" cy="1584325"/>
          </a:xfrm>
          <a:prstGeom prst="rect">
            <a:avLst/>
          </a:prstGeom>
          <a:noFill/>
          <a:ln w="9525">
            <a:noFill/>
            <a:miter lim="800000"/>
            <a:headEnd/>
            <a:tailEnd/>
          </a:ln>
        </p:spPr>
      </p:pic>
      <p:pic>
        <p:nvPicPr>
          <p:cNvPr id="72713" name="Picture 8" descr="fegato I parte 1 027"/>
          <p:cNvPicPr>
            <a:picLocks noChangeArrowheads="1"/>
          </p:cNvPicPr>
          <p:nvPr/>
        </p:nvPicPr>
        <p:blipFill>
          <a:blip r:embed="rId8">
            <a:lum contrast="10000"/>
          </a:blip>
          <a:srcRect l="4607" t="3481" r="40125" b="6009"/>
          <a:stretch>
            <a:fillRect/>
          </a:stretch>
        </p:blipFill>
        <p:spPr bwMode="auto">
          <a:xfrm>
            <a:off x="1946275" y="4868863"/>
            <a:ext cx="1727200" cy="1584325"/>
          </a:xfrm>
          <a:prstGeom prst="rect">
            <a:avLst/>
          </a:prstGeom>
          <a:noFill/>
          <a:ln w="9525">
            <a:noFill/>
            <a:miter lim="800000"/>
            <a:headEnd/>
            <a:tailEnd/>
          </a:ln>
        </p:spPr>
      </p:pic>
      <p:sp>
        <p:nvSpPr>
          <p:cNvPr id="1031" name="Rettangolo 7"/>
          <p:cNvSpPr>
            <a:spLocks noChangeArrowheads="1"/>
          </p:cNvSpPr>
          <p:nvPr/>
        </p:nvSpPr>
        <p:spPr bwMode="auto">
          <a:xfrm>
            <a:off x="3409950" y="5084763"/>
            <a:ext cx="5832475" cy="1139825"/>
          </a:xfrm>
          <a:prstGeom prst="rect">
            <a:avLst/>
          </a:prstGeom>
          <a:noFill/>
          <a:ln w="9525">
            <a:noFill/>
            <a:miter lim="800000"/>
            <a:headEnd/>
            <a:tailEnd/>
          </a:ln>
        </p:spPr>
        <p:txBody>
          <a:bodyPr>
            <a:spAutoFit/>
          </a:bodyPr>
          <a:lstStyle/>
          <a:p>
            <a:pPr marL="342900" indent="-342900">
              <a:spcBef>
                <a:spcPct val="20000"/>
              </a:spcBef>
              <a:defRPr/>
            </a:pPr>
            <a:r>
              <a:rPr lang="en-GB" sz="2400" dirty="0">
                <a:latin typeface="+mn-lt"/>
              </a:rPr>
              <a:t>     </a:t>
            </a:r>
            <a:r>
              <a:rPr lang="en-GB" sz="2200" dirty="0">
                <a:latin typeface="Arial" pitchFamily="34" charset="0"/>
                <a:cs typeface="Arial" pitchFamily="34" charset="0"/>
              </a:rPr>
              <a:t>Explanted liver shows that about 50% of tumours  are missed with imaging </a:t>
            </a:r>
            <a:r>
              <a:rPr lang="en-GB" sz="2200" dirty="0" err="1">
                <a:latin typeface="Arial" pitchFamily="34" charset="0"/>
                <a:cs typeface="Arial" pitchFamily="34" charset="0"/>
              </a:rPr>
              <a:t>tecniques</a:t>
            </a:r>
            <a:r>
              <a:rPr lang="en-GB" sz="2200" dirty="0">
                <a:latin typeface="Arial" pitchFamily="34" charset="0"/>
                <a:cs typeface="Arial" pitchFamily="34" charset="0"/>
              </a:rPr>
              <a:t>   </a:t>
            </a:r>
          </a:p>
        </p:txBody>
      </p:sp>
      <p:sp>
        <p:nvSpPr>
          <p:cNvPr id="72715" name="Rettangolo 22"/>
          <p:cNvSpPr>
            <a:spLocks noChangeArrowheads="1"/>
          </p:cNvSpPr>
          <p:nvPr/>
        </p:nvSpPr>
        <p:spPr bwMode="auto">
          <a:xfrm>
            <a:off x="1243013" y="-117475"/>
            <a:ext cx="7715250" cy="522288"/>
          </a:xfrm>
          <a:prstGeom prst="rect">
            <a:avLst/>
          </a:prstGeom>
          <a:noFill/>
          <a:ln w="9525">
            <a:noFill/>
            <a:miter lim="800000"/>
            <a:headEnd/>
            <a:tailEnd/>
          </a:ln>
        </p:spPr>
        <p:txBody>
          <a:bodyPr>
            <a:spAutoFit/>
          </a:bodyPr>
          <a:lstStyle/>
          <a:p>
            <a:r>
              <a:rPr lang="it-IT" sz="2800">
                <a:solidFill>
                  <a:srgbClr val="4E959C"/>
                </a:solidFill>
              </a:rPr>
              <a:t>nodulo in cirrosi: benigno? maligno?</a:t>
            </a:r>
          </a:p>
        </p:txBody>
      </p:sp>
      <p:pic>
        <p:nvPicPr>
          <p:cNvPr id="72716" name="Picture 2" descr="E:\lineo team logo.jpg"/>
          <p:cNvPicPr>
            <a:picLocks noChangeAspect="1" noChangeArrowheads="1"/>
          </p:cNvPicPr>
          <p:nvPr/>
        </p:nvPicPr>
        <p:blipFill>
          <a:blip r:embed="rId9"/>
          <a:srcRect/>
          <a:stretch>
            <a:fillRect/>
          </a:stretch>
        </p:blipFill>
        <p:spPr bwMode="auto">
          <a:xfrm>
            <a:off x="8429625" y="0"/>
            <a:ext cx="714375" cy="614363"/>
          </a:xfrm>
          <a:prstGeom prst="rect">
            <a:avLst/>
          </a:prstGeom>
          <a:noFill/>
          <a:ln w="9525">
            <a:noFill/>
            <a:miter lim="800000"/>
            <a:headEnd/>
            <a:tailEnd/>
          </a:ln>
        </p:spPr>
      </p:pic>
      <p:pic>
        <p:nvPicPr>
          <p:cNvPr id="72717" name="Picture 3" descr="E:\LOGO Spedali Civili.gif"/>
          <p:cNvPicPr>
            <a:picLocks noChangeAspect="1" noChangeArrowheads="1"/>
          </p:cNvPicPr>
          <p:nvPr/>
        </p:nvPicPr>
        <p:blipFill>
          <a:blip r:embed="rId10"/>
          <a:srcRect/>
          <a:stretch>
            <a:fillRect/>
          </a:stretch>
        </p:blipFill>
        <p:spPr bwMode="auto">
          <a:xfrm>
            <a:off x="0" y="0"/>
            <a:ext cx="412750" cy="428625"/>
          </a:xfrm>
          <a:prstGeom prst="rect">
            <a:avLst/>
          </a:prstGeom>
          <a:noFill/>
          <a:ln w="9525">
            <a:noFill/>
            <a:miter lim="800000"/>
            <a:headEnd/>
            <a:tailEnd/>
          </a:ln>
        </p:spPr>
      </p:pic>
    </p:spTree>
    <p:extLst>
      <p:ext uri="{BB962C8B-B14F-4D97-AF65-F5344CB8AC3E}">
        <p14:creationId xmlns:p14="http://schemas.microsoft.com/office/powerpoint/2010/main" val="891992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asellaDiTesto 3"/>
          <p:cNvSpPr txBox="1">
            <a:spLocks noChangeArrowheads="1"/>
          </p:cNvSpPr>
          <p:nvPr/>
        </p:nvSpPr>
        <p:spPr bwMode="auto">
          <a:xfrm>
            <a:off x="-47625" y="1000125"/>
            <a:ext cx="9953625" cy="1462088"/>
          </a:xfrm>
          <a:prstGeom prst="rect">
            <a:avLst/>
          </a:prstGeom>
          <a:noFill/>
          <a:ln w="9525">
            <a:noFill/>
            <a:miter lim="800000"/>
            <a:headEnd/>
            <a:tailEnd/>
          </a:ln>
        </p:spPr>
        <p:txBody>
          <a:bodyPr>
            <a:spAutoFit/>
          </a:bodyPr>
          <a:lstStyle/>
          <a:p>
            <a:pPr>
              <a:buFont typeface="Wingdings" pitchFamily="2" charset="2"/>
              <a:buChar char="ü"/>
            </a:pPr>
            <a:r>
              <a:rPr lang="it-IT" sz="2000">
                <a:solidFill>
                  <a:srgbClr val="FFFFFF"/>
                </a:solidFill>
              </a:rPr>
              <a:t>     Incidenza  dell’ HCC (Western and East  countries)</a:t>
            </a:r>
          </a:p>
          <a:p>
            <a:pPr>
              <a:buFont typeface="Arial" charset="0"/>
              <a:buNone/>
            </a:pPr>
            <a:endParaRPr lang="it-IT" sz="900">
              <a:solidFill>
                <a:srgbClr val="FFFFFF"/>
              </a:solidFill>
            </a:endParaRPr>
          </a:p>
          <a:p>
            <a:pPr>
              <a:buFont typeface="Wingdings" pitchFamily="2" charset="2"/>
              <a:buChar char="ü"/>
            </a:pPr>
            <a:r>
              <a:rPr lang="it-IT" sz="2000">
                <a:solidFill>
                  <a:srgbClr val="FFFFFF"/>
                </a:solidFill>
              </a:rPr>
              <a:t>  La diagnosi  precoce e le “specifiche “opzioni  terapeutiche </a:t>
            </a:r>
          </a:p>
          <a:p>
            <a:r>
              <a:rPr lang="it-IT" sz="2000">
                <a:solidFill>
                  <a:srgbClr val="FFFFFF"/>
                </a:solidFill>
              </a:rPr>
              <a:t>    ( OLT, Resezione, RF, PEI, TACE  e …)  incidono  significativamente  sulla</a:t>
            </a:r>
          </a:p>
          <a:p>
            <a:r>
              <a:rPr lang="it-IT" sz="2000">
                <a:solidFill>
                  <a:srgbClr val="FFFFFF"/>
                </a:solidFill>
              </a:rPr>
              <a:t>    sopravvivenza</a:t>
            </a:r>
          </a:p>
        </p:txBody>
      </p:sp>
      <p:sp>
        <p:nvSpPr>
          <p:cNvPr id="74755" name="AutoShape 5"/>
          <p:cNvSpPr>
            <a:spLocks noChangeArrowheads="1"/>
          </p:cNvSpPr>
          <p:nvPr/>
        </p:nvSpPr>
        <p:spPr bwMode="auto">
          <a:xfrm>
            <a:off x="314325" y="968375"/>
            <a:ext cx="195263" cy="320675"/>
          </a:xfrm>
          <a:prstGeom prst="upArrow">
            <a:avLst>
              <a:gd name="adj1" fmla="val 50000"/>
              <a:gd name="adj2" fmla="val 66748"/>
            </a:avLst>
          </a:prstGeom>
          <a:solidFill>
            <a:srgbClr val="F9AB39"/>
          </a:solidFill>
          <a:ln w="9525">
            <a:solidFill>
              <a:schemeClr val="tx1"/>
            </a:solidFill>
            <a:miter lim="800000"/>
            <a:headEnd/>
            <a:tailEnd/>
          </a:ln>
        </p:spPr>
        <p:txBody>
          <a:bodyPr wrap="none" anchor="ctr"/>
          <a:lstStyle/>
          <a:p>
            <a:endParaRPr lang="it-IT"/>
          </a:p>
        </p:txBody>
      </p:sp>
      <p:pic>
        <p:nvPicPr>
          <p:cNvPr id="74756" name="Picture 4" descr="img169"/>
          <p:cNvPicPr>
            <a:picLocks noChangeAspect="1" noChangeArrowheads="1"/>
          </p:cNvPicPr>
          <p:nvPr/>
        </p:nvPicPr>
        <p:blipFill>
          <a:blip r:embed="rId3">
            <a:lum contrast="18000"/>
          </a:blip>
          <a:srcRect/>
          <a:stretch>
            <a:fillRect/>
          </a:stretch>
        </p:blipFill>
        <p:spPr bwMode="auto">
          <a:xfrm>
            <a:off x="1474788" y="2795588"/>
            <a:ext cx="6265862" cy="3890962"/>
          </a:xfrm>
          <a:prstGeom prst="rect">
            <a:avLst/>
          </a:prstGeom>
          <a:noFill/>
          <a:ln w="9525">
            <a:solidFill>
              <a:srgbClr val="FF3300"/>
            </a:solidFill>
            <a:miter lim="800000"/>
            <a:headEnd/>
            <a:tailEnd/>
          </a:ln>
        </p:spPr>
      </p:pic>
      <p:sp>
        <p:nvSpPr>
          <p:cNvPr id="13" name="Angolo ripiegato 12"/>
          <p:cNvSpPr/>
          <p:nvPr/>
        </p:nvSpPr>
        <p:spPr bwMode="auto">
          <a:xfrm>
            <a:off x="4000496" y="5063524"/>
            <a:ext cx="3887862" cy="1080120"/>
          </a:xfrm>
          <a:prstGeom prst="foldedCorner">
            <a:avLst>
              <a:gd name="adj" fmla="val 23007"/>
            </a:avLst>
          </a:prstGeom>
          <a:solidFill>
            <a:srgbClr val="F9AB39"/>
          </a:solidFill>
          <a:ln w="9525" cap="flat" cmpd="sng" algn="ctr">
            <a:solidFill>
              <a:srgbClr val="0D1325"/>
            </a:solidFill>
            <a:prstDash val="solid"/>
            <a:round/>
            <a:headEnd type="none" w="med" len="med"/>
            <a:tailEnd type="none" w="med" len="med"/>
          </a:ln>
          <a:effectLst>
            <a:outerShdw blurRad="76200" dist="12700" dir="2700000" sy="-23000" kx="-800400" algn="bl" rotWithShape="0">
              <a:prstClr val="black">
                <a:alpha val="20000"/>
              </a:prstClr>
            </a:outerShdw>
          </a:effectLst>
          <a:scene3d>
            <a:camera prst="perspectiveHeroicExtremeLeftFacing" fov="5100000">
              <a:rot lat="21201738" lon="1451536" rev="38225"/>
            </a:camera>
            <a:lightRig rig="threePt" dir="t"/>
          </a:scene3d>
        </p:spPr>
        <p:txBody>
          <a:bodyPr/>
          <a:lstStyle/>
          <a:p>
            <a:pPr algn="r">
              <a:defRPr/>
            </a:pPr>
            <a:r>
              <a:rPr lang="it-IT" sz="2000" dirty="0">
                <a:solidFill>
                  <a:schemeClr val="bg1"/>
                </a:solidFill>
                <a:cs typeface="Times New Roman" pitchFamily="18" charset="0"/>
              </a:rPr>
              <a:t>4 anni di sopravvivenza senza malattia sono riportati in più dell’85% dei pazienti     </a:t>
            </a:r>
          </a:p>
          <a:p>
            <a:pPr>
              <a:defRPr/>
            </a:pPr>
            <a:endParaRPr lang="it-IT" dirty="0"/>
          </a:p>
        </p:txBody>
      </p:sp>
      <p:sp>
        <p:nvSpPr>
          <p:cNvPr id="74758" name="Rettangolo 13"/>
          <p:cNvSpPr>
            <a:spLocks noChangeArrowheads="1"/>
          </p:cNvSpPr>
          <p:nvPr/>
        </p:nvSpPr>
        <p:spPr bwMode="auto">
          <a:xfrm>
            <a:off x="1001713" y="-123825"/>
            <a:ext cx="7286625" cy="522288"/>
          </a:xfrm>
          <a:prstGeom prst="rect">
            <a:avLst/>
          </a:prstGeom>
          <a:noFill/>
          <a:ln w="9525">
            <a:noFill/>
            <a:miter lim="800000"/>
            <a:headEnd/>
            <a:tailEnd/>
          </a:ln>
        </p:spPr>
        <p:txBody>
          <a:bodyPr>
            <a:spAutoFit/>
          </a:bodyPr>
          <a:lstStyle/>
          <a:p>
            <a:r>
              <a:rPr lang="it-IT" sz="2800">
                <a:solidFill>
                  <a:srgbClr val="4E959C"/>
                </a:solidFill>
              </a:rPr>
              <a:t>Perché è importante la diagnosi precoce?</a:t>
            </a:r>
          </a:p>
        </p:txBody>
      </p:sp>
      <p:pic>
        <p:nvPicPr>
          <p:cNvPr id="74759" name="Picture 2" descr="E:\lineo team logo.jpg"/>
          <p:cNvPicPr>
            <a:picLocks noChangeAspect="1" noChangeArrowheads="1"/>
          </p:cNvPicPr>
          <p:nvPr/>
        </p:nvPicPr>
        <p:blipFill>
          <a:blip r:embed="rId4"/>
          <a:srcRect/>
          <a:stretch>
            <a:fillRect/>
          </a:stretch>
        </p:blipFill>
        <p:spPr bwMode="auto">
          <a:xfrm>
            <a:off x="8429625" y="0"/>
            <a:ext cx="714375" cy="614363"/>
          </a:xfrm>
          <a:prstGeom prst="rect">
            <a:avLst/>
          </a:prstGeom>
          <a:noFill/>
          <a:ln w="9525">
            <a:noFill/>
            <a:miter lim="800000"/>
            <a:headEnd/>
            <a:tailEnd/>
          </a:ln>
        </p:spPr>
      </p:pic>
      <p:pic>
        <p:nvPicPr>
          <p:cNvPr id="74760" name="Picture 3" descr="E:\LOGO Spedali Civili.gif"/>
          <p:cNvPicPr>
            <a:picLocks noChangeAspect="1" noChangeArrowheads="1"/>
          </p:cNvPicPr>
          <p:nvPr/>
        </p:nvPicPr>
        <p:blipFill>
          <a:blip r:embed="rId5"/>
          <a:srcRect/>
          <a:stretch>
            <a:fillRect/>
          </a:stretch>
        </p:blipFill>
        <p:spPr bwMode="auto">
          <a:xfrm>
            <a:off x="0" y="0"/>
            <a:ext cx="412750" cy="428625"/>
          </a:xfrm>
          <a:prstGeom prst="rect">
            <a:avLst/>
          </a:prstGeom>
          <a:noFill/>
          <a:ln w="9525">
            <a:noFill/>
            <a:miter lim="800000"/>
            <a:headEnd/>
            <a:tailEnd/>
          </a:ln>
        </p:spPr>
      </p:pic>
    </p:spTree>
    <p:extLst>
      <p:ext uri="{BB962C8B-B14F-4D97-AF65-F5344CB8AC3E}">
        <p14:creationId xmlns:p14="http://schemas.microsoft.com/office/powerpoint/2010/main" val="1116147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914</Words>
  <Application>Microsoft Office PowerPoint</Application>
  <PresentationFormat>Presentazione su schermo (4:3)</PresentationFormat>
  <Paragraphs>75</Paragraphs>
  <Slides>6</Slides>
  <Notes>6</Notes>
  <HiddenSlides>1</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DIAGNOSI</vt:lpstr>
      <vt:lpstr>DIAGNOSI</vt:lpstr>
      <vt:lpstr>DIAGNOSI</vt:lpstr>
      <vt:lpstr>MESSAGGI</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dc:title>
  <dc:creator>Barbara Andreoli</dc:creator>
  <cp:lastModifiedBy>Barbara Andreoli</cp:lastModifiedBy>
  <cp:revision>1</cp:revision>
  <dcterms:created xsi:type="dcterms:W3CDTF">2013-10-22T09:21:16Z</dcterms:created>
  <dcterms:modified xsi:type="dcterms:W3CDTF">2013-10-22T09:23:09Z</dcterms:modified>
</cp:coreProperties>
</file>