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Default Extension="docx" ContentType="application/vnd.openxmlformats-officedocument.wordprocessingml.document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  <p:sldMasterId id="2147483672" r:id="rId3"/>
    <p:sldMasterId id="2147483685" r:id="rId4"/>
    <p:sldMasterId id="2147483763" r:id="rId5"/>
    <p:sldMasterId id="2147483863" r:id="rId6"/>
  </p:sldMasterIdLst>
  <p:notesMasterIdLst>
    <p:notesMasterId r:id="rId46"/>
  </p:notesMasterIdLst>
  <p:handoutMasterIdLst>
    <p:handoutMasterId r:id="rId47"/>
  </p:handoutMasterIdLst>
  <p:sldIdLst>
    <p:sldId id="475" r:id="rId7"/>
    <p:sldId id="533" r:id="rId8"/>
    <p:sldId id="534" r:id="rId9"/>
    <p:sldId id="537" r:id="rId10"/>
    <p:sldId id="538" r:id="rId11"/>
    <p:sldId id="535" r:id="rId12"/>
    <p:sldId id="512" r:id="rId13"/>
    <p:sldId id="513" r:id="rId14"/>
    <p:sldId id="540" r:id="rId15"/>
    <p:sldId id="486" r:id="rId16"/>
    <p:sldId id="514" r:id="rId17"/>
    <p:sldId id="541" r:id="rId18"/>
    <p:sldId id="515" r:id="rId19"/>
    <p:sldId id="539" r:id="rId20"/>
    <p:sldId id="516" r:id="rId21"/>
    <p:sldId id="517" r:id="rId22"/>
    <p:sldId id="553" r:id="rId23"/>
    <p:sldId id="554" r:id="rId24"/>
    <p:sldId id="556" r:id="rId25"/>
    <p:sldId id="562" r:id="rId26"/>
    <p:sldId id="555" r:id="rId27"/>
    <p:sldId id="545" r:id="rId28"/>
    <p:sldId id="493" r:id="rId29"/>
    <p:sldId id="494" r:id="rId30"/>
    <p:sldId id="547" r:id="rId31"/>
    <p:sldId id="548" r:id="rId32"/>
    <p:sldId id="549" r:id="rId33"/>
    <p:sldId id="550" r:id="rId34"/>
    <p:sldId id="551" r:id="rId35"/>
    <p:sldId id="552" r:id="rId36"/>
    <p:sldId id="546" r:id="rId37"/>
    <p:sldId id="559" r:id="rId38"/>
    <p:sldId id="560" r:id="rId39"/>
    <p:sldId id="461" r:id="rId40"/>
    <p:sldId id="462" r:id="rId41"/>
    <p:sldId id="471" r:id="rId42"/>
    <p:sldId id="473" r:id="rId43"/>
    <p:sldId id="464" r:id="rId44"/>
    <p:sldId id="561" r:id="rId45"/>
  </p:sldIdLst>
  <p:sldSz cx="9144000" cy="6858000" type="screen4x3"/>
  <p:notesSz cx="6797675" cy="9926638"/>
  <p:defaultTextStyle>
    <a:defPPr>
      <a:defRPr lang="it-IT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CCFFCC"/>
    <a:srgbClr val="0066FF"/>
    <a:srgbClr val="FFFF66"/>
    <a:srgbClr val="FF0000"/>
    <a:srgbClr val="FF9900"/>
    <a:srgbClr val="CC00FF"/>
    <a:srgbClr val="DDD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80" autoAdjust="0"/>
    <p:restoredTop sz="94746" autoAdjust="0"/>
  </p:normalViewPr>
  <p:slideViewPr>
    <p:cSldViewPr snapToGrid="0" showGuides="1">
      <p:cViewPr>
        <p:scale>
          <a:sx n="70" d="100"/>
          <a:sy n="70" d="100"/>
        </p:scale>
        <p:origin x="-62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presProps" Target="presProps.xml"/><Relationship Id="rId8" Type="http://schemas.openxmlformats.org/officeDocument/2006/relationships/slide" Target="slides/slide2.xml"/><Relationship Id="rId51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805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EC94A399-A723-41BD-887F-F68A18BC3FD1}" type="datetimeFigureOut">
              <a:rPr lang="it-IT"/>
              <a:pPr>
                <a:defRPr/>
              </a:pPr>
              <a:t>29/05/2013</a:t>
            </a:fld>
            <a:endParaRPr lang="it-IT"/>
          </a:p>
        </p:txBody>
      </p:sp>
      <p:sp>
        <p:nvSpPr>
          <p:cNvPr id="2805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242"/>
            <a:ext cx="2946400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805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242"/>
            <a:ext cx="2946400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CC11783C-956B-4845-8B6A-D24466C613B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B89EAABE-FD1A-4B95-AAA9-5D82767680BA}" type="datetimeFigureOut">
              <a:rPr lang="it-IT"/>
              <a:pPr>
                <a:defRPr/>
              </a:pPr>
              <a:t>29/05/2013</a:t>
            </a:fld>
            <a:endParaRPr lang="it-IT"/>
          </a:p>
        </p:txBody>
      </p:sp>
      <p:sp>
        <p:nvSpPr>
          <p:cNvPr id="9626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5710"/>
            <a:ext cx="5438775" cy="4466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242"/>
            <a:ext cx="2946400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242"/>
            <a:ext cx="2946400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D573D33F-1B9A-4B7C-9C85-37ED243DCEF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1D327A-CFE2-45D5-B345-067A0F1DE388}" type="slidenum">
              <a:rPr lang="it-IT" smtClean="0">
                <a:latin typeface="Arial" pitchFamily="34" charset="0"/>
              </a:rPr>
              <a:pPr/>
              <a:t>2</a:t>
            </a:fld>
            <a:endParaRPr lang="it-IT" smtClean="0">
              <a:latin typeface="Arial" pitchFamily="34" charset="0"/>
            </a:endParaRPr>
          </a:p>
        </p:txBody>
      </p:sp>
      <p:sp>
        <p:nvSpPr>
          <p:cNvPr id="97283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5951CC-E22A-49ED-B5CF-C62D78633638}" type="slidenum">
              <a:rPr lang="it-IT" smtClean="0">
                <a:latin typeface="Arial" pitchFamily="34" charset="0"/>
              </a:rPr>
              <a:pPr/>
              <a:t>3</a:t>
            </a:fld>
            <a:endParaRPr lang="it-IT" smtClean="0">
              <a:latin typeface="Arial" pitchFamily="34" charset="0"/>
            </a:endParaRPr>
          </a:p>
        </p:txBody>
      </p:sp>
      <p:sp>
        <p:nvSpPr>
          <p:cNvPr id="98307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B8AE42-73EE-4AB3-A2D4-29A874812A65}" type="slidenum">
              <a:rPr lang="it-IT" smtClean="0">
                <a:latin typeface="Arial" pitchFamily="34" charset="0"/>
              </a:rPr>
              <a:pPr/>
              <a:t>12</a:t>
            </a:fld>
            <a:endParaRPr lang="it-IT" smtClean="0">
              <a:latin typeface="Arial" pitchFamily="34" charset="0"/>
            </a:endParaRPr>
          </a:p>
        </p:txBody>
      </p:sp>
      <p:sp>
        <p:nvSpPr>
          <p:cNvPr id="99331" name="Text Box 2"/>
          <p:cNvSpPr txBox="1">
            <a:spLocks noChangeArrowheads="1"/>
          </p:cNvSpPr>
          <p:nvPr/>
        </p:nvSpPr>
        <p:spPr bwMode="auto">
          <a:xfrm>
            <a:off x="1133475" y="744419"/>
            <a:ext cx="4530725" cy="372209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99332" name="Rectangle 3"/>
          <p:cNvSpPr>
            <a:spLocks noChangeArrowheads="1"/>
          </p:cNvSpPr>
          <p:nvPr>
            <p:ph type="body"/>
          </p:nvPr>
        </p:nvSpPr>
        <p:spPr>
          <a:xfrm>
            <a:off x="679450" y="4715710"/>
            <a:ext cx="5437188" cy="4466511"/>
          </a:xfrm>
          <a:noFill/>
          <a:ln/>
        </p:spPr>
        <p:txBody>
          <a:bodyPr wrap="none" anchor="ctr"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00355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  <p:sp>
        <p:nvSpPr>
          <p:cNvPr id="100356" name="Segnaposto piè di pagina 1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endParaRPr lang="it-IT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01379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  <p:sp>
        <p:nvSpPr>
          <p:cNvPr id="101380" name="Segnaposto piè di pagina 1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endParaRPr lang="it-IT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03427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  <p:sp>
        <p:nvSpPr>
          <p:cNvPr id="103428" name="Segnaposto piè di pagina 1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endParaRPr lang="it-IT" smtClean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Fulvio Lonati - Dipartimento Cure Primarie - ASL Brescia                       Brescia, 30 Maggio 2013</a:t>
            </a:r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Fulvio Lonati - Dipartimento Cure Primarie - ASL Brescia                       Brescia, 30 Maggio 2013</a:t>
            </a:r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Fulvio Lonati - Dipartimento Cure Primarie - ASL Brescia                       Brescia, 30 Maggio 2013</a:t>
            </a:r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it-IT" smtClean="0"/>
              <a:t>Fulvio Lonati - Dipartimento Cure Primarie - ASL Brescia                       Brescia, 30 Maggio 2013</a:t>
            </a:r>
            <a:endParaRPr lang="it-IT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it-IT" smtClean="0"/>
              <a:t>Fulvio Lonati - Dipartimento Cure Primarie - ASL Brescia                       Brescia, 30 Maggio 2013</a:t>
            </a:r>
            <a:endParaRPr lang="it-IT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it-IT" smtClean="0"/>
              <a:t>Fulvio Lonati - Dipartimento Cure Primarie - ASL Brescia                       Brescia, 30 Maggio 2013</a:t>
            </a:r>
            <a:endParaRPr lang="it-IT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it-IT" smtClean="0"/>
              <a:t>Fulvio Lonati - Dipartimento Cure Primarie - ASL Brescia                       Brescia, 30 Maggio 2013</a:t>
            </a:r>
            <a:endParaRPr lang="it-IT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it-IT" smtClean="0"/>
              <a:t>Fulvio Lonati - Dipartimento Cure Primarie - ASL Brescia                       Brescia, 30 Maggio 2013</a:t>
            </a:r>
            <a:endParaRPr lang="it-IT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it-IT" smtClean="0"/>
              <a:t>Fulvio Lonati - Dipartimento Cure Primarie - ASL Brescia                       Brescia, 30 Maggio 2013</a:t>
            </a:r>
            <a:endParaRPr lang="it-IT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it-IT" smtClean="0"/>
              <a:t>Fulvio Lonati - Dipartimento Cure Primarie - ASL Brescia                       Brescia, 30 Maggio 2013</a:t>
            </a:r>
            <a:endParaRPr lang="it-IT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it-IT" smtClean="0"/>
              <a:t>Fulvio Lonati - Dipartimento Cure Primarie - ASL Brescia                       Brescia, 30 Maggio 2013</a:t>
            </a:r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Fulvio Lonati - Dipartimento Cure Primarie - ASL Brescia                       Brescia, 30 Maggio 2013</a:t>
            </a:r>
            <a:endParaRPr lang="it-IT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it-IT" smtClean="0"/>
              <a:t>Fulvio Lonati - Dipartimento Cure Primarie - ASL Brescia                       Brescia, 30 Maggio 2013</a:t>
            </a:r>
            <a:endParaRPr lang="it-IT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it-IT" smtClean="0"/>
              <a:t>Fulvio Lonati - Dipartimento Cure Primarie - ASL Brescia                       Brescia, 30 Maggio 2013</a:t>
            </a:r>
            <a:endParaRPr lang="it-IT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it-IT" smtClean="0"/>
              <a:t>Fulvio Lonati - Dipartimento Cure Primarie - ASL Brescia                       Brescia, 30 Maggio 2013</a:t>
            </a:r>
            <a:endParaRPr lang="it-IT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it-IT" smtClean="0"/>
              <a:t>Fulvio Lonati - Dipartimento Cure Primarie - ASL Brescia                       Brescia, 30 Maggio 2013</a:t>
            </a:r>
            <a:endParaRPr lang="it-IT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it-IT" smtClean="0"/>
              <a:t>Fulvio Lonati - Dipartimento Cure Primarie - ASL Brescia                       Brescia, 30 Maggio 2013</a:t>
            </a:r>
            <a:endParaRPr lang="it-IT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it-IT" smtClean="0"/>
              <a:t>Fulvio Lonati - Dipartimento Cure Primarie - ASL Brescia                       Brescia, 30 Maggio 2013</a:t>
            </a:r>
            <a:endParaRPr lang="it-IT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it-IT" smtClean="0"/>
              <a:t>Fulvio Lonati - Dipartimento Cure Primarie - ASL Brescia                       Brescia, 30 Maggio 2013</a:t>
            </a:r>
            <a:endParaRPr lang="it-IT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it-IT" smtClean="0"/>
              <a:t>Fulvio Lonati - Dipartimento Cure Primarie - ASL Brescia                       Brescia, 30 Maggio 2013</a:t>
            </a:r>
            <a:endParaRPr lang="it-IT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it-IT" smtClean="0"/>
              <a:t>Fulvio Lonati - Dipartimento Cure Primarie - ASL Brescia                       Brescia, 30 Maggio 2013</a:t>
            </a:r>
            <a:endParaRPr lang="it-IT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it-IT" smtClean="0"/>
              <a:t>Fulvio Lonati - Dipartimento Cure Primarie - ASL Brescia                       Brescia, 30 Maggio 2013</a:t>
            </a:r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Fulvio Lonati - Dipartimento Cure Primarie - ASL Brescia                       Brescia, 30 Maggio 2013</a:t>
            </a:r>
            <a:endParaRPr lang="it-IT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it-IT" smtClean="0"/>
              <a:t>Fulvio Lonati - Dipartimento Cure Primarie - ASL Brescia                       Brescia, 30 Maggio 2013</a:t>
            </a:r>
            <a:endParaRPr lang="it-IT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it-IT" smtClean="0"/>
              <a:t>Fulvio Lonati - Dipartimento Cure Primarie - ASL Brescia                       Brescia, 30 Maggio 2013</a:t>
            </a:r>
            <a:endParaRPr lang="it-IT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it-IT" smtClean="0"/>
              <a:t>Fulvio Lonati - Dipartimento Cure Primarie - ASL Brescia                       Brescia, 30 Maggio 2013</a:t>
            </a:r>
            <a:endParaRPr lang="it-IT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it-IT" smtClean="0"/>
              <a:t>Fulvio Lonati - Dipartimento Cure Primarie - ASL Brescia                       Brescia, 30 Maggio 2013</a:t>
            </a:r>
            <a:endParaRPr lang="it-IT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Fulvio Lonati - Dipartimento Cure Primarie - ASL Brescia                       Brescia, 30 Maggio 2013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3C8FEE-537B-41F0-815E-D14227C49B7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Fulvio Lonati - Dipartimento Cure Primarie - ASL Brescia                       Brescia, 30 Maggio 2013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2FC8D7-BBEE-4D09-B462-C0A9A7F469A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Fulvio Lonati - Dipartimento Cure Primarie - ASL Brescia                       Brescia, 30 Maggio 2013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1D954-B2B5-42C3-993F-CABBA2AC0B5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Fulvio Lonati - Dipartimento Cure Primarie - ASL Brescia                       Brescia, 30 Maggio 2013</a:t>
            </a: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01DC11-C2B6-4692-A5FA-56FBBAEAEF5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Fulvio Lonati - Dipartimento Cure Primarie - ASL Brescia                       Brescia, 30 Maggio 2013</a:t>
            </a: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0C10D8-2B17-4905-BD97-3CC313C18E1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Fulvio Lonati - Dipartimento Cure Primarie - ASL Brescia                       Brescia, 30 Maggio 2013</a:t>
            </a: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F4C10-24B9-42F5-88ED-E1229DB27C3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Fulvio Lonati - Dipartimento Cure Primarie - ASL Brescia                       Brescia, 30 Maggio 2013</a:t>
            </a:r>
            <a:endParaRPr lang="it-IT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Fulvio Lonati - Dipartimento Cure Primarie - ASL Brescia                       Brescia, 30 Maggio 2013</a:t>
            </a: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F2D6A-2946-4AB9-B8EE-10F0EC8469D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Fulvio Lonati - Dipartimento Cure Primarie - ASL Brescia                       Brescia, 30 Maggio 2013</a:t>
            </a: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135561-1D07-4859-8B4C-D8B7758420E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Fulvio Lonati - Dipartimento Cure Primarie - ASL Brescia                       Brescia, 30 Maggio 2013</a:t>
            </a: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75258-8346-4F3F-AFAB-AF23AF77BBB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Fulvio Lonati - Dipartimento Cure Primarie - ASL Brescia                       Brescia, 30 Maggio 2013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B474F7-E3DD-4EFD-843D-D96B1C7CDF1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Fulvio Lonati - Dipartimento Cure Primarie - ASL Brescia                       Brescia, 30 Maggio 2013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DD36F1-9591-47B2-92F0-0ACBA4066E8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it-IT" smtClean="0"/>
              <a:t>Fulvio Lonati - Dipartimento Cure Primarie - ASL Brescia                       Brescia, 30 Maggio 2013</a:t>
            </a:r>
            <a:endParaRPr lang="it-IT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it-IT" smtClean="0"/>
              <a:t>Fulvio Lonati - Dipartimento Cure Primarie - ASL Brescia                       Brescia, 30 Maggio 2013</a:t>
            </a:r>
            <a:endParaRPr lang="it-IT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it-IT" smtClean="0"/>
              <a:t>Fulvio Lonati - Dipartimento Cure Primarie - ASL Brescia                       Brescia, 30 Maggio 2013</a:t>
            </a:r>
            <a:endParaRPr lang="it-IT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it-IT" smtClean="0"/>
              <a:t>Fulvio Lonati - Dipartimento Cure Primarie - ASL Brescia                       Brescia, 30 Maggio 2013</a:t>
            </a:r>
            <a:endParaRPr lang="it-IT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it-IT" smtClean="0"/>
              <a:t>Fulvio Lonati - Dipartimento Cure Primarie - ASL Brescia                       Brescia, 30 Maggio 2013</a:t>
            </a:r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Fulvio Lonati - Dipartimento Cure Primarie - ASL Brescia                       Brescia, 30 Maggio 2013</a:t>
            </a:r>
            <a:endParaRPr lang="it-IT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it-IT" smtClean="0"/>
              <a:t>Fulvio Lonati - Dipartimento Cure Primarie - ASL Brescia                       Brescia, 30 Maggio 2013</a:t>
            </a:r>
            <a:endParaRPr lang="it-IT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it-IT" smtClean="0"/>
              <a:t>Fulvio Lonati - Dipartimento Cure Primarie - ASL Brescia                       Brescia, 30 Maggio 2013</a:t>
            </a:r>
            <a:endParaRPr lang="it-IT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it-IT" smtClean="0"/>
              <a:t>Fulvio Lonati - Dipartimento Cure Primarie - ASL Brescia                       Brescia, 30 Maggio 2013</a:t>
            </a:r>
            <a:endParaRPr lang="it-IT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it-IT" smtClean="0"/>
              <a:t>Fulvio Lonati - Dipartimento Cure Primarie - ASL Brescia                       Brescia, 30 Maggio 2013</a:t>
            </a:r>
            <a:endParaRPr lang="it-IT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it-IT" smtClean="0"/>
              <a:t>Fulvio Lonati - Dipartimento Cure Primarie - ASL Brescia                       Brescia, 30 Maggio 2013</a:t>
            </a:r>
            <a:endParaRPr lang="it-IT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it-IT" smtClean="0"/>
              <a:t>Fulvio Lonati - Dipartimento Cure Primarie - ASL Brescia                       Brescia, 30 Maggio 2013</a:t>
            </a:r>
            <a:endParaRPr lang="it-IT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it-IT" smtClean="0"/>
              <a:t>Fulvio Lonati - Dipartimento Cure Primarie - ASL Brescia                       Brescia, 30 Maggio 2013</a:t>
            </a:r>
            <a:endParaRPr lang="it-IT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it-IT" smtClean="0"/>
              <a:t>Fulvio Lonati - Dipartimento Cure Primarie - ASL Brescia                       Brescia, 30 Maggio 2013</a:t>
            </a:r>
            <a:endParaRPr lang="it-IT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it-IT" smtClean="0"/>
              <a:t>Fulvio Lonati - Dipartimento Cure Primarie - ASL Brescia                       Brescia, 30 Maggio 2013</a:t>
            </a:r>
            <a:endParaRPr lang="it-IT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it-IT" smtClean="0"/>
              <a:t>Fulvio Lonati - Dipartimento Cure Primarie - ASL Brescia                       Brescia, 30 Maggio 2013</a:t>
            </a:r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Fulvio Lonati - Dipartimento Cure Primarie - ASL Brescia                       Brescia, 30 Maggio 2013</a:t>
            </a:r>
            <a:endParaRPr lang="it-IT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it-IT" smtClean="0"/>
              <a:t>Fulvio Lonati - Dipartimento Cure Primarie - ASL Brescia                       Brescia, 30 Maggio 2013</a:t>
            </a:r>
            <a:endParaRPr lang="it-IT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it-IT" smtClean="0"/>
              <a:t>Fulvio Lonati - Dipartimento Cure Primarie - ASL Brescia                       Brescia, 30 Maggio 2013</a:t>
            </a:r>
            <a:endParaRPr lang="it-IT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it-IT" smtClean="0"/>
              <a:t>Fulvio Lonati - Dipartimento Cure Primarie - ASL Brescia                       Brescia, 30 Maggio 2013</a:t>
            </a:r>
            <a:endParaRPr lang="it-IT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it-IT" smtClean="0"/>
              <a:t>Fulvio Lonati - Dipartimento Cure Primarie - ASL Brescia                       Brescia, 30 Maggio 2013</a:t>
            </a:r>
            <a:endParaRPr lang="it-IT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it-IT" smtClean="0"/>
              <a:t>Fulvio Lonati - Dipartimento Cure Primarie - ASL Brescia                       Brescia, 30 Maggio 2013</a:t>
            </a:r>
            <a:endParaRPr lang="it-IT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it-IT" smtClean="0"/>
              <a:t>Fulvio Lonati - Dipartimento Cure Primarie - ASL Brescia                       Brescia, 30 Maggio 2013</a:t>
            </a:r>
            <a:endParaRPr lang="it-IT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it-IT" smtClean="0"/>
              <a:t>Fulvio Lonati - Dipartimento Cure Primarie - ASL Brescia                       Brescia, 30 Maggio 2013</a:t>
            </a:r>
            <a:endParaRPr lang="it-IT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it-IT" smtClean="0"/>
              <a:t>Fulvio Lonati - Dipartimento Cure Primarie - ASL Brescia                       Brescia, 30 Maggio 2013</a:t>
            </a:r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Fulvio Lonati - Dipartimento Cure Primarie - ASL Brescia                       Brescia, 30 Maggio 2013</a:t>
            </a:r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Fulvio Lonati - Dipartimento Cure Primarie - ASL Brescia                       Brescia, 30 Maggio 2013</a:t>
            </a:r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Fulvio Lonati - Dipartimento Cure Primarie - ASL Brescia                       Brescia, 30 Maggio 2013</a:t>
            </a:r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7" descr="Immagine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4552950"/>
            <a:ext cx="236220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 aaaaa bbbb ssss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43163" y="6432550"/>
            <a:ext cx="62484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100">
                <a:latin typeface="Arial" charset="0"/>
              </a:defRPr>
            </a:lvl1pPr>
          </a:lstStyle>
          <a:p>
            <a:pPr>
              <a:defRPr/>
            </a:pPr>
            <a:r>
              <a:rPr lang="it-IT" smtClean="0"/>
              <a:t>Fulvio Lonati - Dipartimento Cure Primarie - ASL Brescia                       Brescia, 30 Maggio 2013</a:t>
            </a:r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just" rtl="0" eaLnBrk="0" fontAlgn="base" hangingPunct="0">
        <a:spcBef>
          <a:spcPct val="20000"/>
        </a:spcBef>
        <a:spcAft>
          <a:spcPct val="0"/>
        </a:spcAft>
        <a:buFont typeface="Wingdings" pitchFamily="2" charset="2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20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20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20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7" descr="Immagine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4552950"/>
            <a:ext cx="236220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43000"/>
            <a:ext cx="8229600" cy="498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38400" y="6400800"/>
            <a:ext cx="62484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1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it-IT" smtClean="0"/>
              <a:t>Fulvio Lonati - Dipartimento Cure Primarie - ASL Brescia                       Brescia, 30 Maggio 2013</a:t>
            </a:r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Font typeface="Wingdings" pitchFamily="2" charset="2"/>
        <a:defRPr sz="2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Font typeface="Wingdings" pitchFamily="2" charset="2"/>
        <a:buChar char="§"/>
        <a:defRPr sz="22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Font typeface="Wingdings" pitchFamily="2" charset="2"/>
        <a:buChar char="§"/>
        <a:defRPr sz="22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Font typeface="Wingdings" pitchFamily="2" charset="2"/>
        <a:buChar char="§"/>
        <a:defRPr sz="22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Font typeface="Wingdings" pitchFamily="2" charset="2"/>
        <a:buChar char="§"/>
        <a:defRPr sz="22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7" descr="Immagine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4552950"/>
            <a:ext cx="236220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 aaaaa bbbb ssss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41563" y="6446838"/>
            <a:ext cx="6802437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1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it-IT" smtClean="0"/>
              <a:t>Fulvio Lonati - Dipartimento Cure Primarie - ASL Brescia                       Brescia, 30 Maggio 2013</a:t>
            </a:r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just" rtl="0" eaLnBrk="0" fontAlgn="base" hangingPunct="0">
        <a:spcBef>
          <a:spcPct val="0"/>
        </a:spcBef>
        <a:spcAft>
          <a:spcPct val="0"/>
        </a:spcAft>
        <a:buFont typeface="Wingdings" pitchFamily="2" charset="2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Font typeface="Wingdings" pitchFamily="2" charset="2"/>
        <a:buChar char="Ø"/>
        <a:defRPr sz="20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Font typeface="Wingdings" pitchFamily="2" charset="2"/>
        <a:buChar char="Ø"/>
        <a:defRPr sz="20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Font typeface="Wingdings" pitchFamily="2" charset="2"/>
        <a:buChar char="Ø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Font typeface="Wingdings" pitchFamily="2" charset="2"/>
        <a:buChar char="Ø"/>
        <a:defRPr sz="20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8195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it-IT" smtClean="0"/>
              <a:t>Fulvio Lonati - Dipartimento Cure Primarie - ASL Brescia                       Brescia, 30 Maggio 2013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fld id="{ED0E8F38-2598-47B9-852F-194A699981F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pic>
        <p:nvPicPr>
          <p:cNvPr id="8199" name="Picture 7" descr="Immagine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4552950"/>
            <a:ext cx="236220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7" descr="Immagine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4552950"/>
            <a:ext cx="236220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dirty="0" smtClean="0"/>
              <a:t>Fare clic per modificare lo stile del titolo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 aaaaa bbbb ssss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41563" y="6446838"/>
            <a:ext cx="6802437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100" dirty="0"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it-IT" smtClean="0"/>
              <a:t>Fulvio Lonati - Dipartimento Cure Primarie - ASL Brescia                       Brescia, 30 Maggio 2013</a:t>
            </a:r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just" rtl="0" eaLnBrk="0" fontAlgn="base" hangingPunct="0">
        <a:spcBef>
          <a:spcPct val="0"/>
        </a:spcBef>
        <a:spcAft>
          <a:spcPct val="0"/>
        </a:spcAft>
        <a:buFont typeface="Wingdings" pitchFamily="2" charset="2"/>
        <a:defRPr sz="20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Font typeface="Wingdings" pitchFamily="2" charset="2"/>
        <a:buChar char="Ø"/>
        <a:defRPr sz="2000" b="1">
          <a:solidFill>
            <a:schemeClr val="tx1"/>
          </a:solidFill>
          <a:latin typeface="Calibri" pitchFamily="34" charset="0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Font typeface="Wingdings" pitchFamily="2" charset="2"/>
        <a:buChar char="Ø"/>
        <a:defRPr sz="2000" b="1">
          <a:solidFill>
            <a:schemeClr val="tx1"/>
          </a:solidFill>
          <a:latin typeface="Calibri" pitchFamily="34" charset="0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Font typeface="Wingdings" pitchFamily="2" charset="2"/>
        <a:buChar char="Ø"/>
        <a:defRPr sz="2000" b="1">
          <a:solidFill>
            <a:schemeClr val="tx1"/>
          </a:solidFill>
          <a:latin typeface="Calibri" pitchFamily="34" charset="0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Font typeface="Wingdings" pitchFamily="2" charset="2"/>
        <a:buChar char="Ø"/>
        <a:defRPr sz="2000" b="1">
          <a:solidFill>
            <a:schemeClr val="tx1"/>
          </a:solidFill>
          <a:latin typeface="Calibri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7" descr="Immagine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4552950"/>
            <a:ext cx="236220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 aaaaa bbbb ssss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41563" y="6446838"/>
            <a:ext cx="6802437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rgbClr val="000000"/>
                </a:solidFill>
                <a:latin typeface="Arial" charset="0"/>
              </a:defRPr>
            </a:lvl1pPr>
          </a:lstStyle>
          <a:p>
            <a:pPr algn="l">
              <a:defRPr/>
            </a:pPr>
            <a:r>
              <a:rPr lang="it-IT" smtClean="0"/>
              <a:t>Fulvio Lonati - Dipartimento Cure Primarie - ASL Brescia                       Brescia, 30 Maggio 2013</a:t>
            </a:r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  <p:sldLayoutId id="2147483873" r:id="rId10"/>
    <p:sldLayoutId id="2147483874" r:id="rId11"/>
    <p:sldLayoutId id="2147483875" r:id="rId1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just" rtl="0" eaLnBrk="0" fontAlgn="base" hangingPunct="0">
        <a:spcBef>
          <a:spcPct val="0"/>
        </a:spcBef>
        <a:spcAft>
          <a:spcPct val="0"/>
        </a:spcAft>
        <a:buFont typeface="Wingdings" pitchFamily="2" charset="2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Font typeface="Wingdings" pitchFamily="2" charset="2"/>
        <a:buChar char="Ø"/>
        <a:defRPr sz="20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Font typeface="Wingdings" pitchFamily="2" charset="2"/>
        <a:buChar char="Ø"/>
        <a:defRPr sz="20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Font typeface="Wingdings" pitchFamily="2" charset="2"/>
        <a:buChar char="Ø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Font typeface="Wingdings" pitchFamily="2" charset="2"/>
        <a:buChar char="Ø"/>
        <a:defRPr sz="20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o_di_Microsoft_Office_Word1.docx"/><Relationship Id="rId2" Type="http://schemas.openxmlformats.org/officeDocument/2006/relationships/slideLayout" Target="../slideLayouts/slideLayout40.xml"/><Relationship Id="rId1" Type="http://schemas.openxmlformats.org/officeDocument/2006/relationships/vmlDrawing" Target="../drawings/vmlDrawing2.v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o_di_Microsoft_Office_Word2.docx"/><Relationship Id="rId2" Type="http://schemas.openxmlformats.org/officeDocument/2006/relationships/slideLayout" Target="../slideLayouts/slideLayout40.xml"/><Relationship Id="rId1" Type="http://schemas.openxmlformats.org/officeDocument/2006/relationships/vmlDrawing" Target="../drawings/vmlDrawing3.v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o_di_Microsoft_Office_Word3.docx"/><Relationship Id="rId2" Type="http://schemas.openxmlformats.org/officeDocument/2006/relationships/slideLayout" Target="../slideLayouts/slideLayout40.xml"/><Relationship Id="rId1" Type="http://schemas.openxmlformats.org/officeDocument/2006/relationships/vmlDrawing" Target="../drawings/vmlDrawing4.v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o_di_Microsoft_Office_Word4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o_di_Microsoft_Office_Word5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o_di_Microsoft_Office_Word6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package" Target="../embeddings/Documento_di_Microsoft_Office_Word7.docx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639888"/>
            <a:ext cx="8229600" cy="4732337"/>
          </a:xfrm>
        </p:spPr>
        <p:txBody>
          <a:bodyPr/>
          <a:lstStyle/>
          <a:p>
            <a:pPr eaLnBrk="1" hangingPunct="1">
              <a:defRPr/>
            </a:pPr>
            <a:r>
              <a:rPr lang="it-IT" dirty="0" smtClean="0"/>
              <a:t>Brescia, Ordine dei Medici, 30 maggio 2013</a:t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sz="3600" dirty="0" smtClean="0"/>
              <a:t>Lo stile di vita come terapia</a:t>
            </a:r>
            <a:br>
              <a:rPr lang="it-IT" sz="3600" dirty="0" smtClean="0"/>
            </a:br>
            <a:r>
              <a:rPr lang="it-IT" sz="3600" dirty="0" smtClean="0"/>
              <a:t>e la prescrizione di stili di vita:</a:t>
            </a:r>
            <a:br>
              <a:rPr lang="it-IT" sz="3600" dirty="0" smtClean="0"/>
            </a:br>
            <a:r>
              <a:rPr lang="it-IT" sz="3600" dirty="0" smtClean="0"/>
              <a:t>evidenze</a:t>
            </a:r>
            <a:br>
              <a:rPr lang="it-IT" sz="3600" dirty="0" smtClean="0"/>
            </a:br>
            <a:r>
              <a:rPr lang="it-IT" sz="3600" dirty="0" smtClean="0"/>
              <a:t>ed esperienze dell’ASL di Brescia</a:t>
            </a:r>
            <a:br>
              <a:rPr lang="it-IT" sz="3600" dirty="0" smtClean="0"/>
            </a:br>
            <a:r>
              <a:rPr lang="it-IT" sz="3600" dirty="0" smtClean="0"/>
              <a:t/>
            </a:r>
            <a:br>
              <a:rPr lang="it-IT" sz="3600" dirty="0" smtClean="0"/>
            </a:br>
            <a:r>
              <a:rPr lang="it-IT" sz="2000" b="0" i="1" dirty="0" smtClean="0"/>
              <a:t>Fulvio Lonati</a:t>
            </a:r>
            <a:br>
              <a:rPr lang="it-IT" sz="2000" b="0" i="1" dirty="0" smtClean="0"/>
            </a:br>
            <a:r>
              <a:rPr lang="it-IT" sz="2000" b="0" i="1" dirty="0" smtClean="0"/>
              <a:t>Dipartimento Cure Primarie dell’ASL di Brescia</a:t>
            </a:r>
          </a:p>
        </p:txBody>
      </p:sp>
      <p:pic>
        <p:nvPicPr>
          <p:cNvPr id="4403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1538" y="493713"/>
            <a:ext cx="2303462" cy="116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54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1625" y="1371600"/>
            <a:ext cx="6030913" cy="506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5476" name="Rectangle 4"/>
          <p:cNvSpPr>
            <a:spLocks noChangeArrowheads="1"/>
          </p:cNvSpPr>
          <p:nvPr/>
        </p:nvSpPr>
        <p:spPr bwMode="auto">
          <a:xfrm>
            <a:off x="107950" y="1409700"/>
            <a:ext cx="2597150" cy="370821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it-IT" sz="2400" dirty="0" smtClean="0">
                <a:solidFill>
                  <a:srgbClr val="C7780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2007:</a:t>
            </a:r>
          </a:p>
          <a:p>
            <a:pPr>
              <a:defRPr/>
            </a:pPr>
            <a:r>
              <a:rPr lang="it-IT" sz="2400" dirty="0" smtClean="0">
                <a:solidFill>
                  <a:srgbClr val="C7780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per </a:t>
            </a:r>
            <a:r>
              <a:rPr lang="it-IT" sz="2400" dirty="0">
                <a:solidFill>
                  <a:srgbClr val="C7780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integrare</a:t>
            </a:r>
            <a:br>
              <a:rPr lang="it-IT" sz="2400" dirty="0">
                <a:solidFill>
                  <a:srgbClr val="C7780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</a:br>
            <a:r>
              <a:rPr lang="it-IT" sz="2400" dirty="0">
                <a:solidFill>
                  <a:srgbClr val="C7780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le potenzialità terapeutiche</a:t>
            </a:r>
            <a:br>
              <a:rPr lang="it-IT" sz="2400" dirty="0">
                <a:solidFill>
                  <a:srgbClr val="C7780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</a:br>
            <a:r>
              <a:rPr lang="it-IT" sz="2400" dirty="0">
                <a:solidFill>
                  <a:srgbClr val="C7780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a disposizione</a:t>
            </a:r>
            <a:br>
              <a:rPr lang="it-IT" sz="2400" dirty="0">
                <a:solidFill>
                  <a:srgbClr val="C7780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</a:br>
            <a:r>
              <a:rPr lang="it-IT" sz="2400" dirty="0">
                <a:solidFill>
                  <a:srgbClr val="C7780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dei medici</a:t>
            </a:r>
            <a:br>
              <a:rPr lang="it-IT" sz="2400" dirty="0">
                <a:solidFill>
                  <a:srgbClr val="C7780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</a:br>
            <a:r>
              <a:rPr lang="it-IT" sz="2400" dirty="0">
                <a:solidFill>
                  <a:srgbClr val="C7780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nei confronti di malati cronici</a:t>
            </a:r>
            <a:br>
              <a:rPr lang="it-IT" sz="2400" dirty="0">
                <a:solidFill>
                  <a:srgbClr val="C7780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</a:br>
            <a:r>
              <a:rPr lang="it-IT" sz="2400" dirty="0">
                <a:solidFill>
                  <a:srgbClr val="C7780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e di portatori</a:t>
            </a:r>
            <a:br>
              <a:rPr lang="it-IT" sz="2400" dirty="0">
                <a:solidFill>
                  <a:srgbClr val="C7780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</a:br>
            <a:r>
              <a:rPr lang="it-IT" sz="2400" dirty="0">
                <a:solidFill>
                  <a:srgbClr val="C7780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di fattori di rischio</a:t>
            </a:r>
            <a:endParaRPr lang="it-IT" sz="2400" dirty="0">
              <a:solidFill>
                <a:srgbClr val="C7780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685800" y="177800"/>
            <a:ext cx="7772400" cy="1077913"/>
          </a:xfrm>
          <a:prstGeom prst="rect">
            <a:avLst/>
          </a:prstGeom>
          <a:solidFill>
            <a:srgbClr val="FFFF66"/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0" hangingPunct="0">
              <a:defRPr/>
            </a:pPr>
            <a:r>
              <a:rPr lang="it-IT" sz="28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Times New Roman" pitchFamily="18" charset="0"/>
              </a:rPr>
              <a:t>Prescrizione </a:t>
            </a:r>
            <a:r>
              <a:rPr lang="it-IT" sz="28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Times New Roman" pitchFamily="18" charset="0"/>
              </a:rPr>
              <a:t>degli stili di vita</a:t>
            </a:r>
          </a:p>
          <a:p>
            <a:pPr eaLnBrk="0" hangingPunct="0">
              <a:defRPr/>
            </a:pPr>
            <a:r>
              <a:rPr lang="it-IT" sz="28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Times New Roman" pitchFamily="18" charset="0"/>
              </a:rPr>
              <a:t>con posologia personalizzata</a:t>
            </a:r>
            <a:endParaRPr lang="it-IT" sz="2800" b="1" i="1" kern="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Times New Roman" pitchFamily="18" charset="0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Fulvio Lonati - Dipartimento Cure Primarie - ASL Brescia                       Brescia, 30 Maggio 2013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45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45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547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ttangolo 3"/>
          <p:cNvSpPr>
            <a:spLocks noChangeArrowheads="1"/>
          </p:cNvSpPr>
          <p:nvPr/>
        </p:nvSpPr>
        <p:spPr bwMode="auto">
          <a:xfrm>
            <a:off x="0" y="304800"/>
            <a:ext cx="4267200" cy="60023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400" b="1" i="1">
                <a:solidFill>
                  <a:srgbClr val="000099"/>
                </a:solidFill>
                <a:latin typeface="Calibri" pitchFamily="34" charset="0"/>
              </a:rPr>
              <a:t>Ricettario per la prescrizione degli stili di vita</a:t>
            </a:r>
          </a:p>
          <a:p>
            <a:pPr algn="l"/>
            <a:endParaRPr lang="it-IT" sz="1200" b="1" i="1">
              <a:solidFill>
                <a:srgbClr val="000099"/>
              </a:solidFill>
              <a:latin typeface="Calibri" pitchFamily="34" charset="0"/>
            </a:endParaRPr>
          </a:p>
          <a:p>
            <a:pPr algn="l"/>
            <a:r>
              <a:rPr lang="it-IT" sz="2400" b="1">
                <a:solidFill>
                  <a:srgbClr val="000099"/>
                </a:solidFill>
                <a:latin typeface="Calibri" pitchFamily="34" charset="0"/>
              </a:rPr>
              <a:t> </a:t>
            </a:r>
            <a:r>
              <a:rPr lang="it-IT" sz="2400">
                <a:solidFill>
                  <a:srgbClr val="000000"/>
                </a:solidFill>
                <a:latin typeface="Calibri" pitchFamily="34" charset="0"/>
              </a:rPr>
              <a:t>Strumento operativo di supporto per la prescrizione di opportuni comportamenti alimentari e di attività motoria, attraverso il quale personalizzare per ciascun paziente affetto da determinate condizioni cliniche di rischio (specialmente per l’ipertensione, il diabete, il sovrappeso e le dislipidemie) le azioni necessarie per modificare gli stili di vita, con le relative “posologie”.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 r="51120"/>
          <a:stretch>
            <a:fillRect/>
          </a:stretch>
        </p:blipFill>
        <p:spPr bwMode="auto">
          <a:xfrm>
            <a:off x="4540250" y="204788"/>
            <a:ext cx="4413250" cy="639445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3975"/>
            <a:ext cx="9220200" cy="694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4975" y="0"/>
            <a:ext cx="6550025" cy="68389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Rettangolo 3"/>
          <p:cNvSpPr/>
          <p:nvPr/>
        </p:nvSpPr>
        <p:spPr>
          <a:xfrm>
            <a:off x="53975" y="1485900"/>
            <a:ext cx="3775075" cy="3540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it-IT" sz="28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contiene sia elementi informativi teorici </a:t>
            </a:r>
          </a:p>
          <a:p>
            <a:pPr algn="l">
              <a:defRPr/>
            </a:pPr>
            <a:r>
              <a:rPr lang="it-IT" sz="28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in tema di </a:t>
            </a:r>
          </a:p>
          <a:p>
            <a:pPr algn="l">
              <a:defRPr/>
            </a:pPr>
            <a:r>
              <a:rPr lang="it-IT" sz="28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aderenza alla terapia,</a:t>
            </a:r>
          </a:p>
          <a:p>
            <a:pPr algn="l">
              <a:defRPr/>
            </a:pPr>
            <a:r>
              <a:rPr lang="it-IT" sz="28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sia suggerimenti pratici per stimolare l’impegno del paziente</a:t>
            </a:r>
          </a:p>
          <a:p>
            <a:pPr algn="l">
              <a:defRPr/>
            </a:pPr>
            <a:r>
              <a:rPr lang="it-IT" sz="28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 seguire le prescrizioni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85800" y="177800"/>
            <a:ext cx="7772400" cy="1077913"/>
          </a:xfrm>
          <a:prstGeom prst="rect">
            <a:avLst/>
          </a:prstGeom>
          <a:solidFill>
            <a:srgbClr val="FFFF66"/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0" hangingPunct="0">
              <a:defRPr/>
            </a:pPr>
            <a:r>
              <a:rPr lang="it-IT" sz="28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Times New Roman" pitchFamily="18" charset="0"/>
              </a:rPr>
              <a:t>2009: un nuovo manuale</a:t>
            </a:r>
          </a:p>
          <a:p>
            <a:pPr eaLnBrk="0" hangingPunct="0">
              <a:defRPr/>
            </a:pPr>
            <a:r>
              <a:rPr lang="it-IT" sz="28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Times New Roman" pitchFamily="18" charset="0"/>
              </a:rPr>
              <a:t>per la prescrizione degli stili di vita</a:t>
            </a:r>
            <a:endParaRPr lang="it-IT" sz="2800" b="1" i="1" kern="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60475" y="-115888"/>
            <a:ext cx="7512050" cy="69881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>
            <a:spLocks noChangeArrowheads="1"/>
          </p:cNvSpPr>
          <p:nvPr/>
        </p:nvSpPr>
        <p:spPr bwMode="auto">
          <a:xfrm>
            <a:off x="211138" y="1064526"/>
            <a:ext cx="8626475" cy="132343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2007:</a:t>
            </a:r>
          </a:p>
          <a:p>
            <a:r>
              <a:rPr lang="it-IT" sz="2400" b="1" i="1" dirty="0" smtClean="0">
                <a:solidFill>
                  <a:srgbClr val="000099"/>
                </a:solidFill>
                <a:latin typeface="Calibri" pitchFamily="34" charset="0"/>
              </a:rPr>
              <a:t>“Manuali </a:t>
            </a:r>
            <a:r>
              <a:rPr lang="it-IT" sz="2400" b="1" i="1" dirty="0">
                <a:solidFill>
                  <a:srgbClr val="000099"/>
                </a:solidFill>
                <a:latin typeface="Calibri" pitchFamily="34" charset="0"/>
              </a:rPr>
              <a:t>di Educazione Terapeutica” </a:t>
            </a:r>
            <a:r>
              <a:rPr lang="it-IT" sz="2400" b="1" dirty="0">
                <a:solidFill>
                  <a:srgbClr val="000099"/>
                </a:solidFill>
                <a:latin typeface="Calibri" pitchFamily="34" charset="0"/>
              </a:rPr>
              <a:t>ad uso di assistiti e familiari</a:t>
            </a:r>
          </a:p>
          <a:p>
            <a:pPr algn="l"/>
            <a:r>
              <a:rPr lang="it-IT" sz="2400" b="1" dirty="0">
                <a:solidFill>
                  <a:srgbClr val="000099"/>
                </a:solidFill>
                <a:latin typeface="Calibri" pitchFamily="34" charset="0"/>
              </a:rPr>
              <a:t> </a:t>
            </a:r>
            <a:r>
              <a:rPr lang="it-IT" sz="2400" dirty="0">
                <a:solidFill>
                  <a:srgbClr val="000000"/>
                </a:solidFill>
                <a:latin typeface="Calibri" pitchFamily="34" charset="0"/>
              </a:rPr>
              <a:t>Strumenti a supporto dell’attività educativa degli operatori sanitari</a:t>
            </a:r>
          </a:p>
        </p:txBody>
      </p:sp>
      <p:sp>
        <p:nvSpPr>
          <p:cNvPr id="5" name="Rettangolo 4"/>
          <p:cNvSpPr>
            <a:spLocks noChangeArrowheads="1"/>
          </p:cNvSpPr>
          <p:nvPr/>
        </p:nvSpPr>
        <p:spPr bwMode="auto">
          <a:xfrm>
            <a:off x="715963" y="4075113"/>
            <a:ext cx="2300287" cy="831850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400" b="1">
                <a:solidFill>
                  <a:srgbClr val="000000"/>
                </a:solidFill>
                <a:latin typeface="Calibri" pitchFamily="34" charset="0"/>
              </a:rPr>
              <a:t>STRUTTURA DELL’OPUSCOLO</a:t>
            </a:r>
          </a:p>
        </p:txBody>
      </p:sp>
      <p:sp>
        <p:nvSpPr>
          <p:cNvPr id="6" name="Rettangolo 5"/>
          <p:cNvSpPr>
            <a:spLocks noChangeArrowheads="1"/>
          </p:cNvSpPr>
          <p:nvPr/>
        </p:nvSpPr>
        <p:spPr bwMode="auto">
          <a:xfrm>
            <a:off x="2286309" y="2545026"/>
            <a:ext cx="4530725" cy="120015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400" u="sng" dirty="0">
                <a:solidFill>
                  <a:srgbClr val="000000"/>
                </a:solidFill>
                <a:latin typeface="Calibri" pitchFamily="34" charset="0"/>
              </a:rPr>
              <a:t>OBIETTIVO</a:t>
            </a:r>
            <a:r>
              <a:rPr lang="it-IT" sz="2400" dirty="0">
                <a:solidFill>
                  <a:srgbClr val="000000"/>
                </a:solidFill>
                <a:latin typeface="Calibri" pitchFamily="34" charset="0"/>
              </a:rPr>
              <a:t>:</a:t>
            </a:r>
          </a:p>
          <a:p>
            <a:r>
              <a:rPr lang="it-IT" sz="2400" dirty="0">
                <a:solidFill>
                  <a:srgbClr val="000000"/>
                </a:solidFill>
                <a:latin typeface="Calibri" pitchFamily="34" charset="0"/>
              </a:rPr>
              <a:t>rendere coerenti i messaggi che vengono dati al malato</a:t>
            </a:r>
          </a:p>
        </p:txBody>
      </p:sp>
      <p:sp>
        <p:nvSpPr>
          <p:cNvPr id="7" name="Rettangolo 6"/>
          <p:cNvSpPr>
            <a:spLocks noChangeArrowheads="1"/>
          </p:cNvSpPr>
          <p:nvPr/>
        </p:nvSpPr>
        <p:spPr bwMode="auto">
          <a:xfrm>
            <a:off x="3343275" y="3884613"/>
            <a:ext cx="5391150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73050" indent="-273050" algn="l">
              <a:buFont typeface="Wingdings" pitchFamily="2" charset="2"/>
              <a:buChar char="§"/>
            </a:pPr>
            <a:r>
              <a:rPr lang="it-IT" sz="2400">
                <a:solidFill>
                  <a:srgbClr val="000000"/>
                </a:solidFill>
                <a:latin typeface="Calibri" pitchFamily="34" charset="0"/>
              </a:rPr>
              <a:t>Descrizione della malattia</a:t>
            </a:r>
          </a:p>
          <a:p>
            <a:pPr marL="273050" indent="-273050" algn="l">
              <a:buFont typeface="Wingdings" pitchFamily="2" charset="2"/>
              <a:buChar char="§"/>
            </a:pPr>
            <a:r>
              <a:rPr lang="it-IT" sz="2400">
                <a:solidFill>
                  <a:srgbClr val="000000"/>
                </a:solidFill>
                <a:latin typeface="Calibri" pitchFamily="34" charset="0"/>
              </a:rPr>
              <a:t>Stili di vita consigliati</a:t>
            </a:r>
          </a:p>
          <a:p>
            <a:pPr marL="273050" indent="-273050" algn="l">
              <a:buFont typeface="Wingdings" pitchFamily="2" charset="2"/>
              <a:buChar char="§"/>
            </a:pPr>
            <a:r>
              <a:rPr lang="it-IT" sz="2400">
                <a:solidFill>
                  <a:srgbClr val="000000"/>
                </a:solidFill>
                <a:latin typeface="Calibri" pitchFamily="34" charset="0"/>
              </a:rPr>
              <a:t>Terapia farmacologica</a:t>
            </a:r>
          </a:p>
          <a:p>
            <a:pPr marL="273050" indent="-273050" algn="l">
              <a:buFont typeface="Wingdings" pitchFamily="2" charset="2"/>
              <a:buChar char="§"/>
            </a:pPr>
            <a:r>
              <a:rPr lang="it-IT" sz="2400">
                <a:solidFill>
                  <a:srgbClr val="000000"/>
                </a:solidFill>
                <a:latin typeface="Calibri" pitchFamily="34" charset="0"/>
              </a:rPr>
              <a:t>Spazio “note” per dubbi/domande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685800" y="273050"/>
            <a:ext cx="7772400" cy="695325"/>
          </a:xfrm>
          <a:prstGeom prst="rect">
            <a:avLst/>
          </a:prstGeom>
          <a:solidFill>
            <a:srgbClr val="FFFF66"/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0" hangingPunct="0">
              <a:defRPr/>
            </a:pPr>
            <a:r>
              <a:rPr lang="it-IT" sz="36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Times New Roman" pitchFamily="18" charset="0"/>
              </a:rPr>
              <a:t>Educazione </a:t>
            </a:r>
            <a:r>
              <a:rPr lang="it-IT" sz="36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Times New Roman" pitchFamily="18" charset="0"/>
              </a:rPr>
              <a:t>terapeutica</a:t>
            </a:r>
            <a:endParaRPr lang="it-IT" sz="3600" b="1" i="1" kern="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Times New Roman" pitchFamily="18" charset="0"/>
            </a:endParaRPr>
          </a:p>
        </p:txBody>
      </p:sp>
      <p:sp>
        <p:nvSpPr>
          <p:cNvPr id="9" name="Segnaposto piè di pagina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Fulvio Lonati - Dipartimento Cure Primarie - ASL Brescia                       Brescia, 30 Maggio 2013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611" y="300250"/>
            <a:ext cx="4208272" cy="62520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50673" y="382136"/>
            <a:ext cx="4180288" cy="631137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85800" y="1309688"/>
            <a:ext cx="7772400" cy="696912"/>
          </a:xfrm>
          <a:prstGeom prst="rect">
            <a:avLst/>
          </a:prstGeom>
          <a:solidFill>
            <a:srgbClr val="FFFF66"/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0" hangingPunct="0">
              <a:defRPr/>
            </a:pPr>
            <a:r>
              <a:rPr lang="it-IT" sz="36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Times New Roman" pitchFamily="18" charset="0"/>
              </a:rPr>
              <a:t>La formazione del </a:t>
            </a:r>
            <a:r>
              <a:rPr lang="it-IT" sz="36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Times New Roman" pitchFamily="18" charset="0"/>
              </a:rPr>
              <a:t>caregiver</a:t>
            </a:r>
            <a:endParaRPr lang="it-IT" sz="3600" b="1" i="1" kern="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Times New Roman" pitchFamily="18" charset="0"/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Fulvio Lonati - Dipartimento Cure Primarie - ASL Brescia                       Brescia, 30 Maggio 2013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41350" y="1931988"/>
            <a:ext cx="3944938" cy="4578350"/>
          </a:xfrm>
          <a:solidFill>
            <a:schemeClr val="bg1"/>
          </a:solidFill>
        </p:spPr>
        <p:txBody>
          <a:bodyPr anchor="ctr">
            <a:spAutoFit/>
          </a:bodyPr>
          <a:lstStyle/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it-IT" sz="1800" b="0" smtClean="0">
                <a:cs typeface="Arial" pitchFamily="34" charset="0"/>
              </a:rPr>
              <a:t>informazioni specifiche rispetto alle patologie croniche collegate all’invecchiamento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endParaRPr lang="it-IT" sz="1800" b="0" smtClean="0">
              <a:cs typeface="Arial" pitchFamily="34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it-IT" sz="1800" b="0" smtClean="0">
                <a:cs typeface="Arial" pitchFamily="34" charset="0"/>
              </a:rPr>
              <a:t>approcci corretti riguardo alla malattia e alle dinamiche relazionali esistenti nell’ambito familiare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endParaRPr lang="it-IT" sz="1800" b="0" smtClean="0">
              <a:cs typeface="Arial" pitchFamily="34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it-IT" sz="1800" b="0" smtClean="0">
                <a:cs typeface="Arial" pitchFamily="34" charset="0"/>
              </a:rPr>
              <a:t>consigli pratici su come comportarsi nei confronti del familiare non più autosufficiente (problematiche assistenziali legate ai bisogni di alimentazione, igiene personale e movimento)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endParaRPr lang="it-IT" sz="1800" b="0" smtClean="0">
              <a:cs typeface="Arial" pitchFamily="34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it-IT" sz="1800" b="0" smtClean="0">
                <a:cs typeface="Arial" pitchFamily="34" charset="0"/>
              </a:rPr>
              <a:t>indicazioni su come orientarsi nei servizi esistenti sul territorio, offerti sia dall’ASL che dai Comuni.</a:t>
            </a:r>
          </a:p>
        </p:txBody>
      </p:sp>
      <p:sp>
        <p:nvSpPr>
          <p:cNvPr id="60419" name="Rectangle 3"/>
          <p:cNvSpPr>
            <a:spLocks noChangeArrowheads="1"/>
          </p:cNvSpPr>
          <p:nvPr/>
        </p:nvSpPr>
        <p:spPr bwMode="auto">
          <a:xfrm>
            <a:off x="341313" y="53975"/>
            <a:ext cx="8434387" cy="461963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it-IT" sz="2400" b="1" dirty="0" smtClean="0">
                <a:solidFill>
                  <a:srgbClr val="FF0000"/>
                </a:solidFill>
                <a:latin typeface="Calibri" pitchFamily="34" charset="0"/>
              </a:rPr>
              <a:t>2009: La </a:t>
            </a:r>
            <a:r>
              <a:rPr lang="it-IT" sz="2400" b="1" dirty="0">
                <a:solidFill>
                  <a:srgbClr val="FF0000"/>
                </a:solidFill>
                <a:latin typeface="Calibri" pitchFamily="34" charset="0"/>
              </a:rPr>
              <a:t>Scuola di Assistenza Familiare dell’ASL di Brescia</a:t>
            </a:r>
          </a:p>
        </p:txBody>
      </p:sp>
      <p:pic>
        <p:nvPicPr>
          <p:cNvPr id="6042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2038" y="815975"/>
            <a:ext cx="4271962" cy="604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1" name="Rettangolo 4"/>
          <p:cNvSpPr>
            <a:spLocks noChangeArrowheads="1"/>
          </p:cNvSpPr>
          <p:nvPr/>
        </p:nvSpPr>
        <p:spPr bwMode="auto">
          <a:xfrm>
            <a:off x="0" y="673100"/>
            <a:ext cx="451008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90000"/>
              </a:lnSpc>
            </a:pPr>
            <a:r>
              <a:rPr lang="it-IT" sz="2000" b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Incontri rivolti ai familiari di anziani non autosufficienti, con l’obiettivo di rispondere ai loro bisogni, spesso non espressi, e che propongono: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>
              <a:defRPr/>
            </a:pPr>
            <a:r>
              <a:rPr lang="it-IT" dirty="0" smtClean="0">
                <a:solidFill>
                  <a:srgbClr val="FF0000"/>
                </a:solidFill>
              </a:rPr>
              <a:t>Migliorare la cura dei malati </a:t>
            </a:r>
            <a:r>
              <a:rPr lang="it-IT" dirty="0" smtClean="0">
                <a:solidFill>
                  <a:srgbClr val="FF0000"/>
                </a:solidFill>
              </a:rPr>
              <a:t>cronici</a:t>
            </a:r>
            <a:r>
              <a:rPr lang="it-IT" dirty="0" smtClean="0">
                <a:solidFill>
                  <a:srgbClr val="FF0000"/>
                </a:solidFill>
              </a:rPr>
              <a:t>:</a:t>
            </a:r>
            <a:br>
              <a:rPr lang="it-IT" dirty="0" smtClean="0">
                <a:solidFill>
                  <a:srgbClr val="FF0000"/>
                </a:solidFill>
              </a:rPr>
            </a:br>
            <a:r>
              <a:rPr lang="it-IT" dirty="0" smtClean="0">
                <a:solidFill>
                  <a:srgbClr val="FF0000"/>
                </a:solidFill>
              </a:rPr>
              <a:t>possibili piste di lavoro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070143"/>
          </a:xfrm>
          <a:solidFill>
            <a:schemeClr val="bg1"/>
          </a:solidFill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it-IT" dirty="0" smtClean="0"/>
              <a:t>Educazione </a:t>
            </a:r>
            <a:r>
              <a:rPr lang="it-IT" dirty="0" smtClean="0"/>
              <a:t>terapeutica cruciale nei momenti strategici:</a:t>
            </a:r>
          </a:p>
          <a:p>
            <a:pPr lvl="1"/>
            <a:r>
              <a:rPr lang="it-IT" dirty="0" smtClean="0">
                <a:solidFill>
                  <a:srgbClr val="0033CC"/>
                </a:solidFill>
              </a:rPr>
              <a:t>epicrisi diagnostica e/o terapeutica</a:t>
            </a:r>
          </a:p>
          <a:p>
            <a:pPr lvl="1"/>
            <a:r>
              <a:rPr lang="it-IT" dirty="0" smtClean="0">
                <a:solidFill>
                  <a:srgbClr val="0033CC"/>
                </a:solidFill>
              </a:rPr>
              <a:t>pronto soccorso</a:t>
            </a:r>
          </a:p>
          <a:p>
            <a:pPr lvl="1"/>
            <a:r>
              <a:rPr lang="it-IT" dirty="0" smtClean="0">
                <a:solidFill>
                  <a:srgbClr val="0033CC"/>
                </a:solidFill>
              </a:rPr>
              <a:t>ricovero ospedaliero</a:t>
            </a:r>
          </a:p>
          <a:p>
            <a:pPr>
              <a:buFont typeface="Wingdings" pitchFamily="2" charset="2"/>
              <a:buChar char="Ø"/>
            </a:pPr>
            <a:r>
              <a:rPr lang="it-IT" dirty="0" smtClean="0"/>
              <a:t>Promuovere/prescrivere l’attività motoria:</a:t>
            </a:r>
          </a:p>
          <a:p>
            <a:pPr lvl="1"/>
            <a:r>
              <a:rPr lang="it-IT" dirty="0" smtClean="0">
                <a:solidFill>
                  <a:srgbClr val="0033CC"/>
                </a:solidFill>
              </a:rPr>
              <a:t>gruppi cammino</a:t>
            </a:r>
          </a:p>
          <a:p>
            <a:pPr lvl="1"/>
            <a:r>
              <a:rPr lang="it-IT" dirty="0" smtClean="0">
                <a:solidFill>
                  <a:srgbClr val="0033CC"/>
                </a:solidFill>
              </a:rPr>
              <a:t>attività di gruppo guidata</a:t>
            </a:r>
          </a:p>
          <a:p>
            <a:pPr lvl="1"/>
            <a:r>
              <a:rPr lang="it-IT" dirty="0" smtClean="0">
                <a:solidFill>
                  <a:srgbClr val="0033CC"/>
                </a:solidFill>
              </a:rPr>
              <a:t>coordinamento con allenatori delle palestre</a:t>
            </a:r>
          </a:p>
          <a:p>
            <a:pPr>
              <a:buFont typeface="Wingdings" pitchFamily="2" charset="2"/>
              <a:buChar char="Ø"/>
            </a:pPr>
            <a:r>
              <a:rPr lang="it-IT" dirty="0" smtClean="0"/>
              <a:t>Valorizzare i farmacisti  come educatori all’uso di:</a:t>
            </a:r>
          </a:p>
          <a:p>
            <a:pPr lvl="1"/>
            <a:r>
              <a:rPr lang="it-IT" dirty="0" smtClean="0">
                <a:solidFill>
                  <a:srgbClr val="0033CC"/>
                </a:solidFill>
              </a:rPr>
              <a:t>farmaci</a:t>
            </a:r>
          </a:p>
          <a:p>
            <a:pPr lvl="1"/>
            <a:r>
              <a:rPr lang="it-IT" dirty="0" smtClean="0">
                <a:solidFill>
                  <a:srgbClr val="0033CC"/>
                </a:solidFill>
              </a:rPr>
              <a:t>dispositivi e presidi</a:t>
            </a:r>
          </a:p>
          <a:p>
            <a:pPr>
              <a:buFont typeface="Wingdings" pitchFamily="2" charset="2"/>
              <a:buChar char="Ø"/>
            </a:pPr>
            <a:r>
              <a:rPr lang="it-IT" dirty="0" smtClean="0"/>
              <a:t>Utilizzare e sviluppare strumenti di supporto </a:t>
            </a:r>
            <a:r>
              <a:rPr lang="it-IT" dirty="0" smtClean="0">
                <a:solidFill>
                  <a:srgbClr val="0033CC"/>
                </a:solidFill>
              </a:rPr>
              <a:t>(manuale, opuscoli, </a:t>
            </a:r>
            <a:r>
              <a:rPr lang="it-IT" dirty="0" err="1" smtClean="0">
                <a:solidFill>
                  <a:srgbClr val="0033CC"/>
                </a:solidFill>
              </a:rPr>
              <a:t>check</a:t>
            </a:r>
            <a:r>
              <a:rPr lang="it-IT" dirty="0" smtClean="0">
                <a:solidFill>
                  <a:srgbClr val="0033CC"/>
                </a:solidFill>
              </a:rPr>
              <a:t> </a:t>
            </a:r>
            <a:r>
              <a:rPr lang="it-IT" dirty="0" err="1" smtClean="0">
                <a:solidFill>
                  <a:srgbClr val="0033CC"/>
                </a:solidFill>
              </a:rPr>
              <a:t>list</a:t>
            </a:r>
            <a:r>
              <a:rPr lang="it-IT" dirty="0" smtClean="0">
                <a:solidFill>
                  <a:srgbClr val="0033CC"/>
                </a:solidFill>
              </a:rPr>
              <a:t>,…)</a:t>
            </a:r>
            <a:r>
              <a:rPr lang="it-IT" dirty="0" smtClean="0"/>
              <a:t>; </a:t>
            </a:r>
            <a:r>
              <a:rPr lang="it-IT" dirty="0" smtClean="0">
                <a:solidFill>
                  <a:srgbClr val="FF0000"/>
                </a:solidFill>
              </a:rPr>
              <a:t>NB </a:t>
            </a:r>
            <a:r>
              <a:rPr lang="it-IT" dirty="0" smtClean="0">
                <a:solidFill>
                  <a:srgbClr val="FF0000"/>
                </a:solidFill>
                <a:sym typeface="Wingdings" pitchFamily="2" charset="2"/>
              </a:rPr>
              <a:t> ruolo dell’</a:t>
            </a:r>
            <a:r>
              <a:rPr lang="it-IT" dirty="0" err="1" smtClean="0">
                <a:solidFill>
                  <a:srgbClr val="FF0000"/>
                </a:solidFill>
                <a:sym typeface="Wingdings" pitchFamily="2" charset="2"/>
              </a:rPr>
              <a:t>infermierte</a:t>
            </a:r>
            <a:r>
              <a:rPr lang="it-IT" dirty="0" smtClean="0">
                <a:solidFill>
                  <a:srgbClr val="FF0000"/>
                </a:solidFill>
                <a:sym typeface="Wingdings" pitchFamily="2" charset="2"/>
              </a:rPr>
              <a:t> e del FKT</a:t>
            </a:r>
          </a:p>
          <a:p>
            <a:pPr>
              <a:buFont typeface="Wingdings" pitchFamily="2" charset="2"/>
              <a:buChar char="Ø"/>
            </a:pPr>
            <a:r>
              <a:rPr lang="it-IT" dirty="0" smtClean="0">
                <a:sym typeface="Wingdings" pitchFamily="2" charset="2"/>
              </a:rPr>
              <a:t>Gruppi di educazione terapeutica </a:t>
            </a:r>
            <a:r>
              <a:rPr lang="it-IT" dirty="0" smtClean="0">
                <a:solidFill>
                  <a:srgbClr val="0033CC"/>
                </a:solidFill>
                <a:sym typeface="Wingdings" pitchFamily="2" charset="2"/>
              </a:rPr>
              <a:t>(presso MMG associati???)</a:t>
            </a:r>
            <a:endParaRPr lang="it-IT" dirty="0" smtClean="0">
              <a:solidFill>
                <a:srgbClr val="0033CC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it-IT" dirty="0" smtClean="0"/>
              <a:t>Sito web dedicato all’educazione terapeutica </a:t>
            </a:r>
            <a:r>
              <a:rPr lang="it-IT" dirty="0" smtClean="0">
                <a:solidFill>
                  <a:srgbClr val="0033CC"/>
                </a:solidFill>
              </a:rPr>
              <a:t>(dei MMG associati / della UO specialistica / dell’ASL???)</a:t>
            </a:r>
          </a:p>
          <a:p>
            <a:pPr>
              <a:buFont typeface="Wingdings" pitchFamily="2" charset="2"/>
              <a:buChar char="Ø"/>
            </a:pPr>
            <a:endParaRPr lang="it-IT" dirty="0" smtClean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Fulvio Lonati - Dipartimento Cure Primarie - ASL Brescia                       Brescia, 30 Maggio 2013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74675" y="417513"/>
            <a:ext cx="8061325" cy="1865312"/>
          </a:xfrm>
        </p:spPr>
        <p:txBody>
          <a:bodyPr/>
          <a:lstStyle/>
          <a:p>
            <a:pPr marL="0" indent="0" algn="ctr">
              <a:lnSpc>
                <a:spcPct val="90000"/>
              </a:lnSpc>
              <a:buFontTx/>
              <a:buNone/>
            </a:pPr>
            <a:r>
              <a:rPr lang="it-IT" sz="3200" smtClean="0">
                <a:cs typeface="Arial" pitchFamily="34" charset="0"/>
              </a:rPr>
              <a:t>Prevenzione</a:t>
            </a:r>
          </a:p>
          <a:p>
            <a:pPr marL="0" indent="0" algn="ctr">
              <a:lnSpc>
                <a:spcPct val="90000"/>
              </a:lnSpc>
              <a:buFontTx/>
              <a:buNone/>
            </a:pPr>
            <a:r>
              <a:rPr lang="it-IT" sz="3200" smtClean="0">
                <a:cs typeface="Arial" pitchFamily="34" charset="0"/>
              </a:rPr>
              <a:t>e</a:t>
            </a:r>
          </a:p>
          <a:p>
            <a:pPr marL="0" indent="0" algn="ctr">
              <a:lnSpc>
                <a:spcPct val="90000"/>
              </a:lnSpc>
              <a:buFontTx/>
              <a:buNone/>
            </a:pPr>
            <a:r>
              <a:rPr lang="it-IT" sz="3200" smtClean="0">
                <a:cs typeface="Arial" pitchFamily="34" charset="0"/>
              </a:rPr>
              <a:t>Cure Primarie</a:t>
            </a:r>
          </a:p>
        </p:txBody>
      </p:sp>
      <p:sp>
        <p:nvSpPr>
          <p:cNvPr id="73011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1570038" y="2497138"/>
            <a:ext cx="5999162" cy="3090862"/>
          </a:xfrm>
          <a:solidFill>
            <a:srgbClr val="FFFF00"/>
          </a:solidFill>
          <a:ln>
            <a:solidFill>
              <a:schemeClr val="accent2"/>
            </a:solidFill>
          </a:ln>
        </p:spPr>
        <p:txBody>
          <a:bodyPr/>
          <a:lstStyle/>
          <a:p>
            <a:pPr marL="0" indent="0" algn="ctr">
              <a:lnSpc>
                <a:spcPct val="90000"/>
              </a:lnSpc>
              <a:buFontTx/>
              <a:buNone/>
              <a:defRPr/>
            </a:pPr>
            <a:r>
              <a:rPr lang="it-IT" sz="2400" smtClean="0">
                <a:cs typeface="Arial" pitchFamily="34" charset="0"/>
              </a:rPr>
              <a:t>ovvero</a:t>
            </a:r>
          </a:p>
          <a:p>
            <a:pPr marL="0" indent="0" algn="ctr">
              <a:lnSpc>
                <a:spcPct val="90000"/>
              </a:lnSpc>
              <a:buFontTx/>
              <a:buNone/>
              <a:defRPr/>
            </a:pPr>
            <a:endParaRPr lang="it-IT" sz="2400" smtClean="0">
              <a:cs typeface="Arial" pitchFamily="34" charset="0"/>
            </a:endParaRPr>
          </a:p>
          <a:p>
            <a:pPr marL="0" indent="0" algn="ctr">
              <a:lnSpc>
                <a:spcPct val="90000"/>
              </a:lnSpc>
              <a:buFontTx/>
              <a:buNone/>
              <a:defRPr/>
            </a:pPr>
            <a:r>
              <a:rPr lang="it-IT" sz="2400" i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promozione/prescrizione</a:t>
            </a:r>
          </a:p>
          <a:p>
            <a:pPr marL="0" indent="0" algn="ctr">
              <a:lnSpc>
                <a:spcPct val="90000"/>
              </a:lnSpc>
              <a:buFontTx/>
              <a:buNone/>
              <a:defRPr/>
            </a:pPr>
            <a:r>
              <a:rPr lang="it-IT" sz="2400" i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personalizzata </a:t>
            </a:r>
          </a:p>
          <a:p>
            <a:pPr marL="0" indent="0" algn="ctr">
              <a:lnSpc>
                <a:spcPct val="90000"/>
              </a:lnSpc>
              <a:buFontTx/>
              <a:buNone/>
              <a:defRPr/>
            </a:pPr>
            <a:r>
              <a:rPr lang="it-IT" sz="2400" i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di comportamenti</a:t>
            </a:r>
          </a:p>
          <a:p>
            <a:pPr marL="0" indent="0" algn="ctr">
              <a:lnSpc>
                <a:spcPct val="90000"/>
              </a:lnSpc>
              <a:buFontTx/>
              <a:buNone/>
              <a:defRPr/>
            </a:pPr>
            <a:r>
              <a:rPr lang="it-IT" sz="2400" i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a valenza preventiva</a:t>
            </a:r>
          </a:p>
          <a:p>
            <a:pPr marL="0" indent="0" algn="ctr">
              <a:lnSpc>
                <a:spcPct val="90000"/>
              </a:lnSpc>
              <a:buFontTx/>
              <a:buNone/>
              <a:defRPr/>
            </a:pPr>
            <a:r>
              <a:rPr lang="it-IT" sz="2400" i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e/o terapeutica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Fulvio Lonati - Dipartimento Cure Primarie - ASL Brescia                       Brescia, 30 Maggio 2013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838200"/>
          </a:xfrm>
          <a:solidFill>
            <a:srgbClr val="FFFF00"/>
          </a:solidFill>
          <a:ln>
            <a:solidFill>
              <a:schemeClr val="tx1"/>
            </a:solidFill>
          </a:ln>
        </p:spPr>
        <p:txBody>
          <a:bodyPr/>
          <a:lstStyle/>
          <a:p>
            <a:pPr>
              <a:defRPr/>
            </a:pPr>
            <a:r>
              <a:rPr lang="it-IT" dirty="0" smtClean="0">
                <a:solidFill>
                  <a:srgbClr val="FF0000"/>
                </a:solidFill>
              </a:rPr>
              <a:t>La responsabilizzazione dell’assistito</a:t>
            </a:r>
            <a:br>
              <a:rPr lang="it-IT" dirty="0" smtClean="0">
                <a:solidFill>
                  <a:srgbClr val="FF0000"/>
                </a:solidFill>
              </a:rPr>
            </a:br>
            <a:r>
              <a:rPr lang="it-IT" dirty="0" smtClean="0">
                <a:solidFill>
                  <a:srgbClr val="FF0000"/>
                </a:solidFill>
              </a:rPr>
              <a:t>nella </a:t>
            </a:r>
            <a:r>
              <a:rPr lang="it-IT" dirty="0" smtClean="0">
                <a:solidFill>
                  <a:srgbClr val="FF0000"/>
                </a:solidFill>
              </a:rPr>
              <a:t>gestione del </a:t>
            </a:r>
            <a:r>
              <a:rPr lang="it-IT" dirty="0" smtClean="0">
                <a:solidFill>
                  <a:srgbClr val="FF0000"/>
                </a:solidFill>
              </a:rPr>
              <a:t>suo percorso </a:t>
            </a:r>
            <a:r>
              <a:rPr lang="it-IT" dirty="0" smtClean="0">
                <a:solidFill>
                  <a:srgbClr val="FF0000"/>
                </a:solidFill>
              </a:rPr>
              <a:t>di cura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990600" y="1447800"/>
            <a:ext cx="7467600" cy="4876800"/>
          </a:xfrm>
        </p:spPr>
        <p:txBody>
          <a:bodyPr/>
          <a:lstStyle/>
          <a:p>
            <a:pPr algn="just">
              <a:defRPr/>
            </a:pPr>
            <a:r>
              <a:rPr lang="it-IT" sz="2400" b="0" dirty="0" smtClean="0"/>
              <a:t>La cronicità impone soluzioni</a:t>
            </a:r>
          </a:p>
          <a:p>
            <a:pPr algn="just">
              <a:defRPr/>
            </a:pPr>
            <a:r>
              <a:rPr lang="it-IT" sz="2400" b="0" dirty="0" smtClean="0"/>
              <a:t>compatibili con la “</a:t>
            </a:r>
            <a:r>
              <a:rPr lang="it-IT" sz="2400" dirty="0" err="1" smtClean="0"/>
              <a:t>domiciliarità</a:t>
            </a:r>
            <a:r>
              <a:rPr lang="it-IT" sz="2400" b="0" dirty="0" smtClean="0"/>
              <a:t>” e la “</a:t>
            </a:r>
            <a:r>
              <a:rPr lang="it-IT" sz="2400" dirty="0" smtClean="0"/>
              <a:t>quotidianità</a:t>
            </a:r>
            <a:r>
              <a:rPr lang="it-IT" sz="2400" b="0" dirty="0" smtClean="0"/>
              <a:t>”,</a:t>
            </a:r>
          </a:p>
          <a:p>
            <a:pPr algn="just">
              <a:defRPr/>
            </a:pPr>
            <a:r>
              <a:rPr lang="it-IT" sz="2400" b="0" dirty="0" smtClean="0"/>
              <a:t>proiettate al di fuori degli “spazi sanitari”:</a:t>
            </a:r>
          </a:p>
          <a:p>
            <a:pPr algn="just">
              <a:defRPr/>
            </a:pPr>
            <a:endParaRPr lang="it-IT" sz="800" b="0" dirty="0" smtClean="0"/>
          </a:p>
          <a:p>
            <a:pPr marL="342900" indent="-342900" algn="l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it-IT" sz="2400" dirty="0" smtClean="0"/>
              <a:t>il malato cronico ed il suo contesto</a:t>
            </a:r>
            <a:r>
              <a:rPr lang="it-IT" sz="2400" b="0" dirty="0" smtClean="0"/>
              <a:t>:</a:t>
            </a:r>
          </a:p>
          <a:p>
            <a:pPr marL="342900" indent="-342900" algn="l">
              <a:lnSpc>
                <a:spcPct val="90000"/>
              </a:lnSpc>
              <a:defRPr/>
            </a:pPr>
            <a:r>
              <a:rPr lang="it-IT" sz="2400" b="0" dirty="0" smtClean="0"/>
              <a:t>	fattivamente coinvolti attraverso una non generica “educazione terapeutica” per divenire</a:t>
            </a:r>
          </a:p>
          <a:p>
            <a:pPr marL="342900" indent="-342900" algn="l">
              <a:lnSpc>
                <a:spcPct val="90000"/>
              </a:lnSpc>
              <a:defRPr/>
            </a:pPr>
            <a:r>
              <a:rPr lang="it-IT" sz="2400" b="0" dirty="0" smtClean="0"/>
              <a:t>	</a:t>
            </a:r>
            <a:r>
              <a:rPr lang="it-IT" sz="2400" dirty="0" smtClean="0"/>
              <a:t>attori consapevoli, motivati, competenti</a:t>
            </a:r>
          </a:p>
          <a:p>
            <a:pPr marL="342900" indent="-342900" algn="l">
              <a:lnSpc>
                <a:spcPct val="90000"/>
              </a:lnSpc>
              <a:defRPr/>
            </a:pPr>
            <a:r>
              <a:rPr lang="it-IT" sz="2400" dirty="0" smtClean="0"/>
              <a:t>	del proprio processo di cura</a:t>
            </a:r>
          </a:p>
          <a:p>
            <a:pPr marL="342900" indent="-342900" algn="l">
              <a:lnSpc>
                <a:spcPct val="90000"/>
              </a:lnSpc>
              <a:defRPr/>
            </a:pPr>
            <a:r>
              <a:rPr lang="it-IT" sz="800" b="0" dirty="0" smtClean="0"/>
              <a:t> </a:t>
            </a:r>
          </a:p>
          <a:p>
            <a:pPr marL="342900" indent="-342900" algn="l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it-IT" sz="2400" dirty="0" smtClean="0"/>
              <a:t>I sanitari:</a:t>
            </a:r>
          </a:p>
          <a:p>
            <a:pPr marL="342900" indent="-342900" algn="l">
              <a:lnSpc>
                <a:spcPct val="90000"/>
              </a:lnSpc>
              <a:defRPr/>
            </a:pPr>
            <a:r>
              <a:rPr lang="it-IT" sz="2400" b="0" dirty="0" smtClean="0"/>
              <a:t>	</a:t>
            </a:r>
            <a:r>
              <a:rPr lang="it-IT" sz="2400" dirty="0" smtClean="0"/>
              <a:t>da “operatori”</a:t>
            </a:r>
            <a:r>
              <a:rPr lang="it-IT" sz="2400" b="0" dirty="0" smtClean="0"/>
              <a:t> a  </a:t>
            </a:r>
            <a:r>
              <a:rPr lang="it-IT" sz="2400" dirty="0" smtClean="0"/>
              <a:t>“assistenti” </a:t>
            </a:r>
            <a:r>
              <a:rPr lang="it-IT" sz="2400" b="0" dirty="0" smtClean="0"/>
              <a:t>del malato/famiglia, con azioni di informazione, formazione, orientamento, consulenza, supporto, verifica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33363"/>
            <a:ext cx="7772400" cy="1470025"/>
          </a:xfrm>
          <a:solidFill>
            <a:srgbClr val="FFFF66"/>
          </a:solidFill>
          <a:ln>
            <a:solidFill>
              <a:schemeClr val="tx1"/>
            </a:solidFill>
          </a:ln>
        </p:spPr>
        <p:txBody>
          <a:bodyPr/>
          <a:lstStyle/>
          <a:p>
            <a:pPr>
              <a:defRPr/>
            </a:pPr>
            <a:r>
              <a:rPr lang="it-IT" sz="3200" dirty="0" smtClean="0">
                <a:solidFill>
                  <a:srgbClr val="FF0000"/>
                </a:solidFill>
              </a:rPr>
              <a:t>Avremmo bisogno di un equivalente</a:t>
            </a:r>
            <a:br>
              <a:rPr lang="it-IT" sz="3200" dirty="0" smtClean="0">
                <a:solidFill>
                  <a:srgbClr val="FF0000"/>
                </a:solidFill>
              </a:rPr>
            </a:br>
            <a:r>
              <a:rPr lang="it-IT" sz="3200" dirty="0" smtClean="0">
                <a:solidFill>
                  <a:srgbClr val="FF0000"/>
                </a:solidFill>
              </a:rPr>
              <a:t>delle </a:t>
            </a:r>
            <a:r>
              <a:rPr lang="it-IT" sz="3200" dirty="0" err="1" smtClean="0">
                <a:solidFill>
                  <a:srgbClr val="FF0000"/>
                </a:solidFill>
              </a:rPr>
              <a:t>farmacie…</a:t>
            </a:r>
            <a:r>
              <a:rPr lang="it-IT" sz="3200" dirty="0" smtClean="0">
                <a:solidFill>
                  <a:srgbClr val="FF0000"/>
                </a:solidFill>
              </a:rPr>
              <a:t>. ma per gli stili di vita</a:t>
            </a:r>
            <a:endParaRPr lang="it-IT" sz="3200" dirty="0">
              <a:solidFill>
                <a:srgbClr val="FF0000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709613" y="1884363"/>
            <a:ext cx="7724775" cy="2332037"/>
          </a:xfrm>
          <a:solidFill>
            <a:srgbClr val="CCFFCC"/>
          </a:solidFill>
        </p:spPr>
        <p:txBody>
          <a:bodyPr/>
          <a:lstStyle/>
          <a:p>
            <a:pPr marL="355600" indent="-355600" algn="l">
              <a:buFont typeface="Wingdings" pitchFamily="2" charset="2"/>
              <a:buChar char="Ø"/>
              <a:defRPr/>
            </a:pPr>
            <a:r>
              <a:rPr lang="it-I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Gruppi di cammino</a:t>
            </a:r>
          </a:p>
          <a:p>
            <a:pPr marL="355600" indent="-355600" algn="l">
              <a:buFont typeface="Wingdings" pitchFamily="2" charset="2"/>
              <a:buChar char="Ø"/>
              <a:defRPr/>
            </a:pPr>
            <a:r>
              <a:rPr lang="it-I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Gruppi sportivi</a:t>
            </a:r>
          </a:p>
          <a:p>
            <a:pPr marL="355600" indent="-355600" algn="l">
              <a:buFont typeface="Wingdings" pitchFamily="2" charset="2"/>
              <a:buChar char="Ø"/>
              <a:defRPr/>
            </a:pPr>
            <a:r>
              <a:rPr lang="it-I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Palestre</a:t>
            </a:r>
          </a:p>
          <a:p>
            <a:pPr marL="355600" indent="-355600" algn="l">
              <a:buFont typeface="Wingdings" pitchFamily="2" charset="2"/>
              <a:buChar char="Ø"/>
              <a:defRPr/>
            </a:pPr>
            <a:r>
              <a:rPr lang="it-I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Gruppi di attività motoria per la terza età</a:t>
            </a:r>
          </a:p>
          <a:p>
            <a:pPr algn="l">
              <a:defRPr/>
            </a:pPr>
            <a:r>
              <a:rPr lang="it-I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grado di dare seguito a prescrizioni con posologia personalizzata sull’attività motoria</a:t>
            </a:r>
          </a:p>
          <a:p>
            <a:pPr>
              <a:defRPr/>
            </a:pPr>
            <a:endParaRPr lang="it-IT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ottotitolo 2"/>
          <p:cNvSpPr txBox="1">
            <a:spLocks/>
          </p:cNvSpPr>
          <p:nvPr/>
        </p:nvSpPr>
        <p:spPr bwMode="auto">
          <a:xfrm>
            <a:off x="695325" y="4356100"/>
            <a:ext cx="7780338" cy="2290763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55600" indent="-355600" algn="l" eaLnBrk="0" hangingPunct="0">
              <a:defRPr/>
            </a:pPr>
            <a:r>
              <a:rPr lang="it-IT" sz="2400" b="1" kern="0" dirty="0">
                <a:latin typeface="Calibri" pitchFamily="34" charset="0"/>
              </a:rPr>
              <a:t>Collaboratori di studio in grado di:</a:t>
            </a:r>
          </a:p>
          <a:p>
            <a:pPr marL="355600" indent="-355600" algn="l" eaLnBrk="0" hangingPunct="0">
              <a:buFont typeface="Wingdings" pitchFamily="2" charset="2"/>
              <a:buChar char="Ø"/>
              <a:defRPr/>
            </a:pPr>
            <a:r>
              <a:rPr lang="it-IT" sz="2400" b="1" kern="0" dirty="0">
                <a:latin typeface="Calibri" pitchFamily="34" charset="0"/>
              </a:rPr>
              <a:t>Raccogliere </a:t>
            </a:r>
            <a:r>
              <a:rPr lang="it-IT" sz="2400" b="1" kern="0" dirty="0" err="1">
                <a:latin typeface="Calibri" pitchFamily="34" charset="0"/>
              </a:rPr>
              <a:t>anamnesticamente</a:t>
            </a:r>
            <a:r>
              <a:rPr lang="it-IT" sz="2400" b="1" kern="0" dirty="0">
                <a:latin typeface="Calibri" pitchFamily="34" charset="0"/>
              </a:rPr>
              <a:t> i comportamenti alimentari</a:t>
            </a:r>
          </a:p>
          <a:p>
            <a:pPr marL="355600" indent="-355600" algn="l" eaLnBrk="0" hangingPunct="0">
              <a:buFont typeface="Wingdings" pitchFamily="2" charset="2"/>
              <a:buChar char="Ø"/>
              <a:defRPr/>
            </a:pPr>
            <a:r>
              <a:rPr lang="it-IT" sz="2400" b="1" kern="0" dirty="0">
                <a:latin typeface="Calibri" pitchFamily="34" charset="0"/>
              </a:rPr>
              <a:t>Tradurre la prescrizioni di comportamenti alimentari personalizzati</a:t>
            </a:r>
          </a:p>
          <a:p>
            <a:pPr marL="355600" indent="-355600" algn="l" eaLnBrk="0" hangingPunct="0">
              <a:buFont typeface="Wingdings" pitchFamily="2" charset="2"/>
              <a:buChar char="Ø"/>
              <a:defRPr/>
            </a:pPr>
            <a:r>
              <a:rPr lang="it-IT" sz="2400" b="1" kern="0" dirty="0">
                <a:latin typeface="Calibri" pitchFamily="34" charset="0"/>
              </a:rPr>
              <a:t>Motivare alla </a:t>
            </a:r>
            <a:r>
              <a:rPr lang="it-IT" sz="2400" b="1" kern="0" dirty="0" err="1">
                <a:latin typeface="Calibri" pitchFamily="34" charset="0"/>
              </a:rPr>
              <a:t>compliance</a:t>
            </a:r>
            <a:endParaRPr lang="it-IT" sz="2400" b="1" kern="0" dirty="0">
              <a:latin typeface="Calibri" pitchFamily="34" charset="0"/>
            </a:endParaRPr>
          </a:p>
          <a:p>
            <a:pPr eaLnBrk="0" hangingPunct="0">
              <a:buFont typeface="Wingdings" pitchFamily="2" charset="2"/>
              <a:buNone/>
              <a:defRPr/>
            </a:pPr>
            <a:endParaRPr lang="it-IT" sz="2400" b="1" kern="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allAtOnce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610" name="Rectangle 2"/>
          <p:cNvSpPr>
            <a:spLocks noGrp="1" noChangeArrowheads="1"/>
          </p:cNvSpPr>
          <p:nvPr>
            <p:ph type="title"/>
          </p:nvPr>
        </p:nvSpPr>
        <p:spPr>
          <a:xfrm>
            <a:off x="741363" y="346075"/>
            <a:ext cx="7632700" cy="576263"/>
          </a:xfrm>
          <a:solidFill>
            <a:srgbClr val="FFFF00"/>
          </a:solidFill>
          <a:ln>
            <a:solidFill>
              <a:schemeClr val="tx1"/>
            </a:solidFill>
          </a:ln>
        </p:spPr>
        <p:txBody>
          <a:bodyPr/>
          <a:lstStyle/>
          <a:p>
            <a:pPr>
              <a:defRPr/>
            </a:pPr>
            <a:r>
              <a:rPr lang="it-IT" sz="2800" dirty="0" smtClean="0">
                <a:solidFill>
                  <a:srgbClr val="FF0000"/>
                </a:solidFill>
              </a:rPr>
              <a:t>Quali </a:t>
            </a:r>
            <a:r>
              <a:rPr lang="it-IT" sz="2800" dirty="0" smtClean="0">
                <a:solidFill>
                  <a:srgbClr val="FF0000"/>
                </a:solidFill>
              </a:rPr>
              <a:t>risultati a livello locale?</a:t>
            </a:r>
            <a:endParaRPr lang="it-IT" sz="2800" dirty="0">
              <a:solidFill>
                <a:srgbClr val="FF0000"/>
              </a:solidFill>
            </a:endParaRPr>
          </a:p>
        </p:txBody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1850" y="1150938"/>
            <a:ext cx="7772400" cy="4867275"/>
          </a:xfrm>
        </p:spPr>
        <p:txBody>
          <a:bodyPr/>
          <a:lstStyle/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it-IT" sz="2400" smtClean="0"/>
              <a:t>Indagine conoscitiva di popolazione</a:t>
            </a:r>
          </a:p>
          <a:p>
            <a:pPr>
              <a:buClr>
                <a:schemeClr val="tx1"/>
              </a:buClr>
            </a:pPr>
            <a:r>
              <a:rPr lang="it-IT" sz="2400" smtClean="0"/>
              <a:t>	</a:t>
            </a:r>
            <a:r>
              <a:rPr lang="it-IT" sz="2400" b="0" smtClean="0"/>
              <a:t>su stili di vita e promozione di stili di vita da parte degli operatori sanitari nell’ASL di Brescia ripetuta ogni 2 anni dal 2006 al 2012</a:t>
            </a:r>
          </a:p>
          <a:p>
            <a:pPr>
              <a:buClr>
                <a:schemeClr val="tx1"/>
              </a:buClr>
            </a:pPr>
            <a:endParaRPr lang="it-IT" sz="2400" smtClean="0"/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it-IT" sz="2400" smtClean="0"/>
              <a:t>Inchiesta VS MMG</a:t>
            </a:r>
          </a:p>
          <a:p>
            <a:pPr>
              <a:buClr>
                <a:schemeClr val="tx1"/>
              </a:buClr>
            </a:pPr>
            <a:r>
              <a:rPr lang="it-IT" sz="2400" smtClean="0"/>
              <a:t>	</a:t>
            </a:r>
            <a:r>
              <a:rPr lang="it-IT" sz="2400" b="0" smtClean="0"/>
              <a:t>tramite questionario anonimo auto-somministrato proposto ai MMG in occasione di incontri di aggiornamento professionale replicata dal 2009  tre volte</a:t>
            </a:r>
          </a:p>
          <a:p>
            <a:pPr>
              <a:buClr>
                <a:schemeClr val="tx1"/>
              </a:buClr>
            </a:pPr>
            <a:endParaRPr lang="it-IT" sz="2400" smtClean="0"/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it-IT" sz="2400" smtClean="0"/>
              <a:t>Report annuali di Governo Clinico dei MMG</a:t>
            </a:r>
          </a:p>
          <a:p>
            <a:pPr>
              <a:buClr>
                <a:schemeClr val="tx1"/>
              </a:buClr>
            </a:pPr>
            <a:r>
              <a:rPr lang="it-IT" sz="2400" smtClean="0"/>
              <a:t>	</a:t>
            </a:r>
            <a:r>
              <a:rPr lang="it-IT" sz="2400" b="0" smtClean="0"/>
              <a:t>mirati agli stili di vita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Fulvio Lonati - Dipartimento Cure Primarie - ASL Brescia                       Brescia, 30 Maggio 2013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7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7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71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71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71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71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8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ttangolo 4"/>
          <p:cNvSpPr>
            <a:spLocks noChangeArrowheads="1"/>
          </p:cNvSpPr>
          <p:nvPr/>
        </p:nvSpPr>
        <p:spPr bwMode="auto">
          <a:xfrm>
            <a:off x="0" y="166688"/>
            <a:ext cx="91440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it-IT" sz="28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INDAGINE SU STILI DI VITA E PROMOZIONE DI STILI DI VITA DA PARTE DEGLI OPERATORI SANITARI NELL’ASL DI BRESCIA </a:t>
            </a:r>
          </a:p>
        </p:txBody>
      </p:sp>
      <p:sp>
        <p:nvSpPr>
          <p:cNvPr id="3075" name="CasellaDiTesto 5"/>
          <p:cNvSpPr txBox="1">
            <a:spLocks noChangeArrowheads="1"/>
          </p:cNvSpPr>
          <p:nvPr/>
        </p:nvSpPr>
        <p:spPr bwMode="auto">
          <a:xfrm>
            <a:off x="973138" y="1857375"/>
            <a:ext cx="7400925" cy="41560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l" eaLnBrk="1" hangingPunct="1">
              <a:buClr>
                <a:schemeClr val="accent1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it-IT" sz="2400" dirty="0" smtClean="0">
                <a:latin typeface="Calibri" pitchFamily="34" charset="0"/>
              </a:rPr>
              <a:t>Monitorare la prevalenza di stili di vita: </a:t>
            </a:r>
            <a:r>
              <a:rPr lang="it-IT" sz="2400" b="1" dirty="0" smtClean="0">
                <a:latin typeface="Calibri" pitchFamily="34" charset="0"/>
              </a:rPr>
              <a:t>fumo, dieta, attività fisica</a:t>
            </a:r>
          </a:p>
          <a:p>
            <a:pPr marL="342900" indent="-342900" algn="l" eaLnBrk="1" hangingPunct="1"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  <a:defRPr/>
            </a:pPr>
            <a:endParaRPr lang="it-IT" sz="2400" dirty="0" smtClean="0">
              <a:latin typeface="Calibri" pitchFamily="34" charset="0"/>
            </a:endParaRPr>
          </a:p>
          <a:p>
            <a:pPr marL="342900" indent="-342900" algn="l" eaLnBrk="1" hangingPunct="1">
              <a:buClr>
                <a:schemeClr val="accent1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it-IT" sz="2400" dirty="0" smtClean="0">
                <a:latin typeface="Calibri" pitchFamily="34" charset="0"/>
              </a:rPr>
              <a:t>Identificare gruppi di soggetti a rischio</a:t>
            </a:r>
          </a:p>
          <a:p>
            <a:pPr marL="342900" indent="-342900" algn="l" eaLnBrk="1" hangingPunct="1">
              <a:buClr>
                <a:schemeClr val="accent1">
                  <a:lumMod val="50000"/>
                </a:schemeClr>
              </a:buClr>
              <a:buFont typeface="Wingdings" pitchFamily="2" charset="2"/>
              <a:buChar char="Ø"/>
              <a:defRPr/>
            </a:pPr>
            <a:endParaRPr lang="it-IT" sz="2400" dirty="0" smtClean="0">
              <a:latin typeface="Calibri" pitchFamily="34" charset="0"/>
            </a:endParaRPr>
          </a:p>
          <a:p>
            <a:pPr marL="342900" indent="-342900" algn="l" eaLnBrk="1" hangingPunct="1">
              <a:buClr>
                <a:schemeClr val="accent1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it-IT" sz="2400" dirty="0" smtClean="0">
                <a:latin typeface="Calibri" pitchFamily="34" charset="0"/>
              </a:rPr>
              <a:t>Analizzare la percezione degli assistiti riguardo azioni di promozione della salute da parte di MMG/operatori sanitari</a:t>
            </a:r>
          </a:p>
          <a:p>
            <a:pPr marL="342900" indent="-342900" algn="l" eaLnBrk="1" hangingPunct="1">
              <a:buClr>
                <a:schemeClr val="accent1">
                  <a:lumMod val="50000"/>
                </a:schemeClr>
              </a:buClr>
              <a:buFont typeface="Wingdings" pitchFamily="2" charset="2"/>
              <a:buChar char="Ø"/>
              <a:defRPr/>
            </a:pPr>
            <a:endParaRPr lang="it-IT" sz="2400" dirty="0" smtClean="0">
              <a:latin typeface="Calibri" pitchFamily="34" charset="0"/>
            </a:endParaRPr>
          </a:p>
          <a:p>
            <a:pPr marL="342900" indent="-342900" algn="l" eaLnBrk="1" hangingPunct="1">
              <a:buClr>
                <a:schemeClr val="accent1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it-IT" sz="2400" dirty="0" smtClean="0">
                <a:latin typeface="Calibri" pitchFamily="34" charset="0"/>
              </a:rPr>
              <a:t>Valutare eventuali trend temporali (anni 2006, 2008, 2010, 2012)</a:t>
            </a:r>
          </a:p>
        </p:txBody>
      </p:sp>
      <p:sp>
        <p:nvSpPr>
          <p:cNvPr id="3076" name="CasellaDiTesto 6"/>
          <p:cNvSpPr txBox="1">
            <a:spLocks noChangeArrowheads="1"/>
          </p:cNvSpPr>
          <p:nvPr/>
        </p:nvSpPr>
        <p:spPr bwMode="auto">
          <a:xfrm>
            <a:off x="225424" y="1266605"/>
            <a:ext cx="8729889" cy="46196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glow>
              <a:schemeClr val="accent1"/>
            </a:glow>
          </a:effectLst>
        </p:spPr>
        <p:txBody>
          <a:bodyPr>
            <a:spAutoFit/>
          </a:bodyPr>
          <a:lstStyle>
            <a:defPPr>
              <a:defRPr lang="it-IT"/>
            </a:defPPr>
            <a:lvl1pPr eaLnBrk="1" hangingPunct="1">
              <a:defRPr sz="2400" b="1">
                <a:solidFill>
                  <a:schemeClr val="bg1"/>
                </a:solidFill>
                <a:latin typeface="Calibri" pitchFamily="34" charset="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it-IT" dirty="0" smtClean="0"/>
              <a:t>OBIETTIVI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Fulvio Lonati - Dipartimento Cure Primarie - ASL Brescia                       Brescia, 30 Maggio 2013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asellaDiTesto 5"/>
          <p:cNvSpPr txBox="1">
            <a:spLocks noChangeArrowheads="1"/>
          </p:cNvSpPr>
          <p:nvPr/>
        </p:nvSpPr>
        <p:spPr bwMode="auto">
          <a:xfrm>
            <a:off x="225425" y="133350"/>
            <a:ext cx="8540750" cy="461963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glow>
              <a:schemeClr val="accent1"/>
            </a:glow>
          </a:effectLst>
        </p:spPr>
        <p:txBody>
          <a:bodyPr>
            <a:spAutoFit/>
          </a:bodyPr>
          <a:lstStyle>
            <a:defPPr>
              <a:defRPr lang="it-IT"/>
            </a:defPPr>
            <a:lvl1pPr eaLnBrk="1" hangingPunct="1">
              <a:defRPr sz="2400" b="1">
                <a:solidFill>
                  <a:schemeClr val="bg1"/>
                </a:solidFill>
                <a:latin typeface="Calibri" pitchFamily="34" charset="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it-IT" smtClean="0"/>
              <a:t>METODI: campionamento</a:t>
            </a:r>
          </a:p>
        </p:txBody>
      </p:sp>
      <p:sp>
        <p:nvSpPr>
          <p:cNvPr id="64517" name="Rettangolo 1"/>
          <p:cNvSpPr>
            <a:spLocks noChangeArrowheads="1"/>
          </p:cNvSpPr>
          <p:nvPr/>
        </p:nvSpPr>
        <p:spPr bwMode="auto">
          <a:xfrm>
            <a:off x="225425" y="750888"/>
            <a:ext cx="85407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>
              <a:buFont typeface="Wingdings" pitchFamily="2" charset="2"/>
              <a:buChar char="Ø"/>
            </a:pPr>
            <a:r>
              <a:rPr lang="it-IT" sz="2000">
                <a:solidFill>
                  <a:srgbClr val="000000"/>
                </a:solidFill>
                <a:latin typeface="Calibri" pitchFamily="34" charset="0"/>
              </a:rPr>
              <a:t>Ambulatori distrettuali per rilascio/rinnovo patente di guida</a:t>
            </a:r>
          </a:p>
          <a:p>
            <a:pPr marL="342900" indent="-342900" algn="l">
              <a:buFont typeface="Wingdings" pitchFamily="2" charset="2"/>
              <a:buChar char="Ø"/>
            </a:pPr>
            <a:r>
              <a:rPr lang="it-IT" sz="2000">
                <a:solidFill>
                  <a:srgbClr val="000000"/>
                </a:solidFill>
                <a:latin typeface="Calibri" pitchFamily="34" charset="0"/>
              </a:rPr>
              <a:t>Autoscuole private iscritte all’Associazione Bresciana Autoscuole;</a:t>
            </a:r>
          </a:p>
          <a:p>
            <a:pPr marL="342900" indent="-342900" algn="l">
              <a:buFont typeface="Wingdings" pitchFamily="2" charset="2"/>
              <a:buChar char="Ø"/>
            </a:pPr>
            <a:r>
              <a:rPr lang="it-IT" sz="2000">
                <a:solidFill>
                  <a:srgbClr val="000000"/>
                </a:solidFill>
                <a:latin typeface="Calibri" pitchFamily="34" charset="0"/>
              </a:rPr>
              <a:t>Ambulatori distrettuali per le vaccinazioni pediatriche (solo per il 2012)</a:t>
            </a:r>
          </a:p>
        </p:txBody>
      </p:sp>
      <p:sp>
        <p:nvSpPr>
          <p:cNvPr id="64518" name="Rettangolo 1"/>
          <p:cNvSpPr>
            <a:spLocks noChangeArrowheads="1"/>
          </p:cNvSpPr>
          <p:nvPr/>
        </p:nvSpPr>
        <p:spPr bwMode="auto">
          <a:xfrm>
            <a:off x="1966913" y="1971675"/>
            <a:ext cx="6589712" cy="1016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>
              <a:buFont typeface="Wingdings" pitchFamily="2" charset="2"/>
              <a:buChar char="Ø"/>
            </a:pPr>
            <a:r>
              <a:rPr lang="it-IT" sz="2000">
                <a:latin typeface="Calibri" pitchFamily="34" charset="0"/>
              </a:rPr>
              <a:t>Informazioni su un’ampia fetta di popolazione adulta</a:t>
            </a:r>
          </a:p>
          <a:p>
            <a:pPr marL="342900" indent="-342900" algn="l">
              <a:buFont typeface="Wingdings" pitchFamily="2" charset="2"/>
              <a:buChar char="Ø"/>
            </a:pPr>
            <a:r>
              <a:rPr lang="it-IT" sz="2000">
                <a:latin typeface="Calibri" pitchFamily="34" charset="0"/>
              </a:rPr>
              <a:t>Possibilità di raccogliere dati precisi e dettagliati su alcuni stili di vita particolarmente significativi nel contesto locale</a:t>
            </a:r>
          </a:p>
        </p:txBody>
      </p:sp>
      <p:sp>
        <p:nvSpPr>
          <p:cNvPr id="64519" name="Rettangolo 2"/>
          <p:cNvSpPr>
            <a:spLocks noChangeArrowheads="1"/>
          </p:cNvSpPr>
          <p:nvPr/>
        </p:nvSpPr>
        <p:spPr bwMode="auto">
          <a:xfrm>
            <a:off x="1200150" y="3792538"/>
            <a:ext cx="6591300" cy="22479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>
              <a:buFont typeface="Wingdings" pitchFamily="2" charset="2"/>
              <a:buChar char="Ø"/>
            </a:pPr>
            <a:r>
              <a:rPr lang="it-IT" sz="2000" b="1">
                <a:latin typeface="Calibri" pitchFamily="34" charset="0"/>
              </a:rPr>
              <a:t>Modalità di campionamento diversa </a:t>
            </a:r>
            <a:r>
              <a:rPr lang="it-IT" sz="2000">
                <a:latin typeface="Calibri" pitchFamily="34" charset="0"/>
              </a:rPr>
              <a:t>nelle fasi dell’indagine</a:t>
            </a:r>
          </a:p>
          <a:p>
            <a:pPr marL="342900" indent="-342900" algn="l">
              <a:buFont typeface="Wingdings" pitchFamily="2" charset="2"/>
              <a:buChar char="Ø"/>
            </a:pPr>
            <a:r>
              <a:rPr lang="it-IT" sz="2000">
                <a:latin typeface="Calibri" pitchFamily="34" charset="0"/>
              </a:rPr>
              <a:t>Campione </a:t>
            </a:r>
            <a:r>
              <a:rPr lang="it-IT" sz="2000" b="1">
                <a:latin typeface="Calibri" pitchFamily="34" charset="0"/>
              </a:rPr>
              <a:t>non perfettamente rappresentativo: </a:t>
            </a:r>
          </a:p>
          <a:p>
            <a:pPr marL="800100" lvl="1" indent="-342900" algn="l">
              <a:buFont typeface="Wingdings" pitchFamily="2" charset="2"/>
              <a:buChar char="ü"/>
            </a:pPr>
            <a:r>
              <a:rPr lang="it-IT" sz="2000">
                <a:latin typeface="Calibri" pitchFamily="34" charset="0"/>
              </a:rPr>
              <a:t>una parte della popolazione è esclusa dalla selezione</a:t>
            </a:r>
          </a:p>
          <a:p>
            <a:pPr marL="800100" lvl="1" indent="-342900" algn="l">
              <a:buFont typeface="Wingdings" pitchFamily="2" charset="2"/>
              <a:buChar char="ü"/>
            </a:pPr>
            <a:r>
              <a:rPr lang="it-IT" sz="2000">
                <a:latin typeface="Calibri" pitchFamily="34" charset="0"/>
              </a:rPr>
              <a:t>il grado di partecipazione può essere influenzato dall’azione degli assistenti sanitari che propongono il questionario </a:t>
            </a:r>
          </a:p>
        </p:txBody>
      </p:sp>
      <p:grpSp>
        <p:nvGrpSpPr>
          <p:cNvPr id="64520" name="Gruppo 2"/>
          <p:cNvGrpSpPr>
            <a:grpSpLocks/>
          </p:cNvGrpSpPr>
          <p:nvPr/>
        </p:nvGrpSpPr>
        <p:grpSpPr bwMode="auto">
          <a:xfrm>
            <a:off x="409575" y="1971675"/>
            <a:ext cx="1189038" cy="1550988"/>
            <a:chOff x="701675" y="2207987"/>
            <a:chExt cx="1189038" cy="1551214"/>
          </a:xfrm>
        </p:grpSpPr>
        <p:pic>
          <p:nvPicPr>
            <p:cNvPr id="64525" name="Picture 12"/>
            <p:cNvPicPr>
              <a:picLocks noChangeAspect="1" noChangeArrowheads="1"/>
            </p:cNvPicPr>
            <p:nvPr/>
          </p:nvPicPr>
          <p:blipFill>
            <a:blip r:embed="rId3" cstate="print"/>
            <a:srcRect r="51772"/>
            <a:stretch>
              <a:fillRect/>
            </a:stretch>
          </p:blipFill>
          <p:spPr bwMode="auto">
            <a:xfrm>
              <a:off x="794951" y="2207987"/>
              <a:ext cx="1002486" cy="1551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" name="CasellaDiTesto 6"/>
            <p:cNvSpPr txBox="1">
              <a:spLocks noChangeArrowheads="1"/>
            </p:cNvSpPr>
            <p:nvPr/>
          </p:nvSpPr>
          <p:spPr bwMode="auto">
            <a:xfrm>
              <a:off x="701675" y="2239742"/>
              <a:ext cx="1189038" cy="3699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/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it-IT" b="1" dirty="0" smtClean="0">
                  <a:solidFill>
                    <a:schemeClr val="accent1">
                      <a:lumMod val="75000"/>
                    </a:schemeClr>
                  </a:solidFill>
                  <a:latin typeface="Calibri" pitchFamily="34" charset="0"/>
                </a:rPr>
                <a:t>VANTAGGI</a:t>
              </a:r>
            </a:p>
          </p:txBody>
        </p:sp>
      </p:grpSp>
      <p:grpSp>
        <p:nvGrpSpPr>
          <p:cNvPr id="64521" name="Gruppo 1"/>
          <p:cNvGrpSpPr>
            <a:grpSpLocks/>
          </p:cNvGrpSpPr>
          <p:nvPr/>
        </p:nvGrpSpPr>
        <p:grpSpPr bwMode="auto">
          <a:xfrm>
            <a:off x="7985125" y="4276725"/>
            <a:ext cx="990600" cy="1574800"/>
            <a:chOff x="7424505" y="4022724"/>
            <a:chExt cx="1198795" cy="1755776"/>
          </a:xfrm>
        </p:grpSpPr>
        <p:pic>
          <p:nvPicPr>
            <p:cNvPr id="64523" name="Picture 12"/>
            <p:cNvPicPr>
              <a:picLocks noChangeAspect="1" noChangeArrowheads="1"/>
            </p:cNvPicPr>
            <p:nvPr/>
          </p:nvPicPr>
          <p:blipFill>
            <a:blip r:embed="rId3" cstate="print"/>
            <a:srcRect l="49046"/>
            <a:stretch>
              <a:fillRect/>
            </a:stretch>
          </p:blipFill>
          <p:spPr bwMode="auto">
            <a:xfrm>
              <a:off x="7424505" y="4022724"/>
              <a:ext cx="1198795" cy="1755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4524" name="CasellaDiTesto 12"/>
            <p:cNvSpPr txBox="1">
              <a:spLocks noChangeArrowheads="1"/>
            </p:cNvSpPr>
            <p:nvPr/>
          </p:nvSpPr>
          <p:spPr bwMode="auto">
            <a:xfrm>
              <a:off x="7633377" y="5301341"/>
              <a:ext cx="781050" cy="368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 b="1">
                  <a:solidFill>
                    <a:schemeClr val="bg1"/>
                  </a:solidFill>
                  <a:latin typeface="Calibri" pitchFamily="34" charset="0"/>
                </a:rPr>
                <a:t>LIMITI</a:t>
              </a:r>
            </a:p>
          </p:txBody>
        </p:sp>
      </p:grpSp>
      <p:sp>
        <p:nvSpPr>
          <p:cNvPr id="13" name="Segnaposto piè di pagina 1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Fulvio Lonati - Dipartimento Cure Primarie - ASL Brescia                       Brescia, 30 Maggio 2013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>
            <a:spLocks noChangeArrowheads="1"/>
          </p:cNvSpPr>
          <p:nvPr/>
        </p:nvSpPr>
        <p:spPr bwMode="auto">
          <a:xfrm>
            <a:off x="225425" y="100013"/>
            <a:ext cx="8755063" cy="46196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glow>
              <a:schemeClr val="accent1"/>
            </a:glow>
          </a:effectLst>
        </p:spPr>
        <p:txBody>
          <a:bodyPr>
            <a:spAutoFit/>
          </a:bodyPr>
          <a:lstStyle>
            <a:defPPr>
              <a:defRPr lang="it-IT"/>
            </a:defPPr>
            <a:lvl1pPr eaLnBrk="1" hangingPunct="1">
              <a:defRPr sz="2400" b="1">
                <a:solidFill>
                  <a:schemeClr val="bg1"/>
                </a:solidFill>
                <a:latin typeface="Calibri" pitchFamily="34" charset="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it-IT" dirty="0" smtClean="0">
                <a:solidFill>
                  <a:prstClr val="white"/>
                </a:solidFill>
              </a:rPr>
              <a:t>FUMO: RIASSUMENDO</a:t>
            </a:r>
          </a:p>
        </p:txBody>
      </p:sp>
      <p:graphicFrame>
        <p:nvGraphicFramePr>
          <p:cNvPr id="4" name="Tabella 3"/>
          <p:cNvGraphicFramePr>
            <a:graphicFrameLocks noGrp="1"/>
          </p:cNvGraphicFramePr>
          <p:nvPr/>
        </p:nvGraphicFramePr>
        <p:xfrm>
          <a:off x="434975" y="928688"/>
          <a:ext cx="8316686" cy="3369628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692034"/>
                <a:gridCol w="1645234"/>
                <a:gridCol w="2489709"/>
                <a:gridCol w="2489709"/>
              </a:tblGrid>
              <a:tr h="987198"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CLASSE D’ETA’</a:t>
                      </a:r>
                      <a:endParaRPr lang="it-IT" sz="18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46" marR="91446" marT="45727" marB="457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% DI FUMATORI</a:t>
                      </a:r>
                      <a:endParaRPr lang="it-IT" sz="18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46" marR="91446" marT="45727" marB="45727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dirty="0" smtClean="0"/>
                        <a:t>CONSIGLI DAL PROPRIO MMG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dirty="0" smtClean="0"/>
                        <a:t>(Solo fumatori)</a:t>
                      </a:r>
                      <a:endParaRPr lang="it-IT" sz="1800" b="1" dirty="0" smtClean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46" marR="91446" marT="45727" marB="45727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dirty="0" smtClean="0"/>
                        <a:t>CONSIGLI DA ALTRI OPERATORI SANITARI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dirty="0" smtClean="0"/>
                        <a:t>(Solo fumatori)</a:t>
                      </a:r>
                      <a:endParaRPr lang="it-IT" sz="1800" b="1" dirty="0" smtClean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46" marR="91446" marT="45727" marB="45727" anchor="ctr"/>
                </a:tc>
              </a:tr>
              <a:tr h="476486">
                <a:tc>
                  <a:txBody>
                    <a:bodyPr/>
                    <a:lstStyle/>
                    <a:p>
                      <a:pPr algn="l"/>
                      <a:r>
                        <a:rPr lang="it-IT" sz="1800" b="1" dirty="0" smtClean="0"/>
                        <a:t>&lt; 25 ANNI</a:t>
                      </a:r>
                      <a:endParaRPr lang="it-IT" sz="18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46" marR="91446" marT="45727" marB="457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27,1%</a:t>
                      </a:r>
                      <a:endParaRPr lang="it-IT" sz="18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46" marR="91446" marT="45727" marB="457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60,9%</a:t>
                      </a:r>
                      <a:endParaRPr lang="it-IT" sz="18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46" marR="91446" marT="45727" marB="457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41,5%</a:t>
                      </a:r>
                      <a:endParaRPr lang="it-IT" sz="18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46" marR="91446" marT="45727" marB="45727" anchor="ctr"/>
                </a:tc>
              </a:tr>
              <a:tr h="476486">
                <a:tc>
                  <a:txBody>
                    <a:bodyPr/>
                    <a:lstStyle/>
                    <a:p>
                      <a:pPr algn="l"/>
                      <a:r>
                        <a:rPr lang="it-IT" sz="1800" b="1" dirty="0" smtClean="0"/>
                        <a:t>25-39 ANNI</a:t>
                      </a:r>
                      <a:endParaRPr lang="it-IT" sz="18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46" marR="91446" marT="45727" marB="457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25,7%</a:t>
                      </a:r>
                      <a:endParaRPr lang="it-IT" sz="18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46" marR="91446" marT="45727" marB="45727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dirty="0" smtClean="0"/>
                        <a:t>66,4%</a:t>
                      </a:r>
                      <a:endParaRPr lang="it-IT" sz="1800" b="1" dirty="0" smtClean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46" marR="91446" marT="45727" marB="457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35,6%</a:t>
                      </a:r>
                      <a:endParaRPr lang="it-IT" sz="18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46" marR="91446" marT="45727" marB="45727" anchor="ctr"/>
                </a:tc>
              </a:tr>
              <a:tr h="476486">
                <a:tc>
                  <a:txBody>
                    <a:bodyPr/>
                    <a:lstStyle/>
                    <a:p>
                      <a:pPr algn="l"/>
                      <a:r>
                        <a:rPr lang="it-IT" sz="1800" b="1" dirty="0" smtClean="0"/>
                        <a:t>40-59 ANNI</a:t>
                      </a:r>
                      <a:endParaRPr lang="it-IT" sz="18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46" marR="91446" marT="45727" marB="457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21,8%</a:t>
                      </a:r>
                      <a:endParaRPr lang="it-IT" sz="18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46" marR="91446" marT="45727" marB="45727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dirty="0" smtClean="0"/>
                        <a:t>74,6%</a:t>
                      </a:r>
                      <a:endParaRPr lang="it-IT" sz="1800" b="1" dirty="0" smtClean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46" marR="91446" marT="45727" marB="457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47,4%</a:t>
                      </a:r>
                      <a:endParaRPr lang="it-IT" sz="18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46" marR="91446" marT="45727" marB="45727" anchor="ctr"/>
                </a:tc>
              </a:tr>
              <a:tr h="476486">
                <a:tc>
                  <a:txBody>
                    <a:bodyPr/>
                    <a:lstStyle/>
                    <a:p>
                      <a:pPr algn="l"/>
                      <a:r>
                        <a:rPr lang="it-IT" sz="1800" b="1" dirty="0" smtClean="0"/>
                        <a:t>&gt;60 ANNI</a:t>
                      </a:r>
                      <a:endParaRPr lang="it-IT" sz="18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46" marR="91446" marT="45727" marB="457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13,9%</a:t>
                      </a:r>
                      <a:endParaRPr lang="it-IT" sz="18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46" marR="91446" marT="45727" marB="45727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dirty="0" smtClean="0"/>
                        <a:t>77,0%</a:t>
                      </a:r>
                      <a:endParaRPr lang="it-IT" sz="1800" b="1" dirty="0" smtClean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46" marR="91446" marT="45727" marB="457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44,5%</a:t>
                      </a:r>
                      <a:endParaRPr lang="it-IT" sz="18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46" marR="91446" marT="45727" marB="45727" anchor="ctr"/>
                </a:tc>
              </a:tr>
              <a:tr h="476486">
                <a:tc>
                  <a:txBody>
                    <a:bodyPr/>
                    <a:lstStyle/>
                    <a:p>
                      <a:pPr algn="l"/>
                      <a:r>
                        <a:rPr lang="it-IT" sz="1800" b="1" dirty="0" smtClean="0"/>
                        <a:t>GENITORI</a:t>
                      </a:r>
                      <a:endParaRPr lang="it-IT" sz="18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46" marR="91446" marT="45727" marB="457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18,8%</a:t>
                      </a:r>
                      <a:endParaRPr lang="it-IT" sz="18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46" marR="91446" marT="45727" marB="45727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dirty="0" smtClean="0"/>
                        <a:t>64,9%</a:t>
                      </a:r>
                      <a:endParaRPr lang="it-IT" sz="1800" b="1" dirty="0" smtClean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46" marR="91446" marT="45727" marB="457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49,0%</a:t>
                      </a:r>
                      <a:endParaRPr lang="it-IT" sz="18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46" marR="91446" marT="45727" marB="45727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a 3"/>
          <p:cNvGraphicFramePr>
            <a:graphicFrameLocks noGrp="1"/>
          </p:cNvGraphicFramePr>
          <p:nvPr/>
        </p:nvGraphicFramePr>
        <p:xfrm>
          <a:off x="444500" y="2147888"/>
          <a:ext cx="8316914" cy="3370264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302238"/>
                <a:gridCol w="1266220"/>
                <a:gridCol w="1916152"/>
                <a:gridCol w="1916152"/>
                <a:gridCol w="1916152"/>
              </a:tblGrid>
              <a:tr h="987384"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CLASSE D’ETA’</a:t>
                      </a:r>
                      <a:endParaRPr lang="it-IT" sz="18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48" marR="91448" marT="45736" marB="457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Mai consigliato</a:t>
                      </a:r>
                      <a:endParaRPr lang="it-IT" sz="18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48" marR="91448" marT="45736" marB="45736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dirty="0" smtClean="0"/>
                        <a:t>Consigliato in modo generico)</a:t>
                      </a:r>
                      <a:endParaRPr lang="it-IT" sz="1800" b="1" dirty="0" smtClean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48" marR="91448" marT="45736" marB="45736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dirty="0" smtClean="0"/>
                        <a:t>Informazioni precise</a:t>
                      </a:r>
                      <a:endParaRPr lang="it-IT" sz="1800" b="1" dirty="0" smtClean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48" marR="91448" marT="45736" marB="45736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Aiutato attivamente a smetter</a:t>
                      </a:r>
                    </a:p>
                  </a:txBody>
                  <a:tcPr marL="91448" marR="91448" marT="45736" marB="45736" anchor="ctr"/>
                </a:tc>
              </a:tr>
              <a:tr h="476576">
                <a:tc>
                  <a:txBody>
                    <a:bodyPr/>
                    <a:lstStyle/>
                    <a:p>
                      <a:pPr algn="l"/>
                      <a:r>
                        <a:rPr lang="it-IT" sz="1800" b="1" dirty="0" smtClean="0"/>
                        <a:t>&lt; 25 ANNI</a:t>
                      </a:r>
                      <a:endParaRPr lang="it-IT" sz="18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48" marR="91448" marT="45736" marB="457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39,1%</a:t>
                      </a:r>
                      <a:endParaRPr lang="it-IT" sz="18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48" marR="91448" marT="45736" marB="457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49,1%</a:t>
                      </a:r>
                      <a:endParaRPr lang="it-IT" sz="18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48" marR="91448" marT="45736" marB="457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11,2%</a:t>
                      </a:r>
                      <a:endParaRPr lang="it-IT" sz="18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48" marR="91448" marT="45736" marB="45736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0,6%</a:t>
                      </a:r>
                      <a:endParaRPr lang="it-IT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8" marR="91448" marT="45736" marB="45736" anchor="ctr"/>
                </a:tc>
              </a:tr>
              <a:tr h="476576">
                <a:tc>
                  <a:txBody>
                    <a:bodyPr/>
                    <a:lstStyle/>
                    <a:p>
                      <a:pPr algn="l"/>
                      <a:r>
                        <a:rPr lang="it-IT" sz="1800" b="1" dirty="0" smtClean="0"/>
                        <a:t>25-39 ANNI</a:t>
                      </a:r>
                      <a:endParaRPr lang="it-IT" sz="18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48" marR="91448" marT="45736" marB="457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33,5%</a:t>
                      </a:r>
                      <a:endParaRPr lang="it-IT" sz="18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48" marR="91448" marT="45736" marB="45736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dirty="0" smtClean="0"/>
                        <a:t>54,9%</a:t>
                      </a:r>
                      <a:endParaRPr lang="it-IT" sz="1800" b="1" dirty="0" smtClean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48" marR="91448" marT="45736" marB="457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11,1%</a:t>
                      </a:r>
                      <a:endParaRPr lang="it-IT" sz="18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48" marR="91448" marT="45736" marB="457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0,6%</a:t>
                      </a:r>
                      <a:endParaRPr lang="it-IT" sz="18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48" marR="91448" marT="45736" marB="45736" anchor="ctr"/>
                </a:tc>
              </a:tr>
              <a:tr h="476576">
                <a:tc>
                  <a:txBody>
                    <a:bodyPr/>
                    <a:lstStyle/>
                    <a:p>
                      <a:pPr algn="l"/>
                      <a:r>
                        <a:rPr lang="it-IT" sz="1800" b="1" dirty="0" smtClean="0"/>
                        <a:t>40-59 ANNI</a:t>
                      </a:r>
                      <a:endParaRPr lang="it-IT" sz="18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48" marR="91448" marT="45736" marB="457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25,4%</a:t>
                      </a:r>
                      <a:endParaRPr lang="it-IT" sz="18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48" marR="91448" marT="45736" marB="45736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dirty="0" smtClean="0"/>
                        <a:t>53,5%</a:t>
                      </a:r>
                      <a:endParaRPr lang="it-IT" sz="1800" b="1" dirty="0" smtClean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48" marR="91448" marT="45736" marB="457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19,8%</a:t>
                      </a:r>
                      <a:endParaRPr lang="it-IT" sz="18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48" marR="91448" marT="45736" marB="457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1,4%</a:t>
                      </a:r>
                      <a:endParaRPr lang="it-IT" sz="18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48" marR="91448" marT="45736" marB="45736" anchor="ctr"/>
                </a:tc>
              </a:tr>
              <a:tr h="476576">
                <a:tc>
                  <a:txBody>
                    <a:bodyPr/>
                    <a:lstStyle/>
                    <a:p>
                      <a:pPr algn="l"/>
                      <a:r>
                        <a:rPr lang="it-IT" sz="1800" b="1" dirty="0" smtClean="0"/>
                        <a:t>&gt;60 ANNI</a:t>
                      </a:r>
                      <a:endParaRPr lang="it-IT" sz="18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48" marR="91448" marT="45736" marB="457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23,0%</a:t>
                      </a:r>
                      <a:endParaRPr lang="it-IT" sz="18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48" marR="91448" marT="45736" marB="45736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dirty="0" smtClean="0"/>
                        <a:t>55,5%</a:t>
                      </a:r>
                      <a:endParaRPr lang="it-IT" sz="1800" b="1" dirty="0" smtClean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48" marR="91448" marT="45736" marB="457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20,4%</a:t>
                      </a:r>
                      <a:endParaRPr lang="it-IT" sz="18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48" marR="91448" marT="45736" marB="457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1,1%</a:t>
                      </a:r>
                      <a:endParaRPr lang="it-IT" sz="18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48" marR="91448" marT="45736" marB="45736" anchor="ctr"/>
                </a:tc>
              </a:tr>
              <a:tr h="476576">
                <a:tc>
                  <a:txBody>
                    <a:bodyPr/>
                    <a:lstStyle/>
                    <a:p>
                      <a:pPr algn="l"/>
                      <a:r>
                        <a:rPr lang="it-IT" sz="1800" b="1" dirty="0" smtClean="0"/>
                        <a:t>GENITORI</a:t>
                      </a:r>
                      <a:endParaRPr lang="it-IT" sz="18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48" marR="91448" marT="45736" marB="457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35,1%</a:t>
                      </a:r>
                      <a:endParaRPr lang="it-IT" sz="18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48" marR="91448" marT="45736" marB="45736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dirty="0" smtClean="0"/>
                        <a:t>47,6%</a:t>
                      </a:r>
                      <a:endParaRPr lang="it-IT" sz="1800" b="1" dirty="0" smtClean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48" marR="91448" marT="45736" marB="457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16,6%</a:t>
                      </a:r>
                      <a:endParaRPr lang="it-IT" sz="18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48" marR="91448" marT="45736" marB="457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0,7%</a:t>
                      </a:r>
                      <a:endParaRPr lang="it-IT" sz="18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48" marR="91448" marT="45736" marB="45736" anchor="ctr"/>
                </a:tc>
              </a:tr>
            </a:tbl>
          </a:graphicData>
        </a:graphic>
      </p:graphicFrame>
      <p:sp>
        <p:nvSpPr>
          <p:cNvPr id="67621" name="Rettangolo 9"/>
          <p:cNvSpPr>
            <a:spLocks noChangeArrowheads="1"/>
          </p:cNvSpPr>
          <p:nvPr/>
        </p:nvSpPr>
        <p:spPr bwMode="auto">
          <a:xfrm>
            <a:off x="420688" y="862013"/>
            <a:ext cx="8432800" cy="95408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800" b="1" i="1">
                <a:solidFill>
                  <a:srgbClr val="000000"/>
                </a:solidFill>
                <a:latin typeface="Calibri" pitchFamily="34" charset="0"/>
              </a:rPr>
              <a:t>Se Lei è fumatore o ex fumatore indichi ciò che ha fatto il Suo medico  al riguardo: </a:t>
            </a:r>
            <a:endParaRPr lang="it-IT" sz="2800" i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" name="CasellaDiTesto 5"/>
          <p:cNvSpPr txBox="1">
            <a:spLocks noChangeArrowheads="1"/>
          </p:cNvSpPr>
          <p:nvPr/>
        </p:nvSpPr>
        <p:spPr bwMode="auto">
          <a:xfrm>
            <a:off x="225425" y="100013"/>
            <a:ext cx="8755063" cy="46196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glow>
              <a:schemeClr val="accent1"/>
            </a:glow>
          </a:effectLst>
        </p:spPr>
        <p:txBody>
          <a:bodyPr>
            <a:spAutoFit/>
          </a:bodyPr>
          <a:lstStyle>
            <a:defPPr>
              <a:defRPr lang="it-IT"/>
            </a:defPPr>
            <a:lvl1pPr eaLnBrk="1" hangingPunct="1">
              <a:defRPr sz="2400" b="1">
                <a:solidFill>
                  <a:schemeClr val="bg1"/>
                </a:solidFill>
                <a:latin typeface="Calibri" pitchFamily="34" charset="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it-IT" dirty="0" smtClean="0">
                <a:solidFill>
                  <a:prstClr val="white"/>
                </a:solidFill>
              </a:rPr>
              <a:t>FUMO: RIASSUMENDO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ttangolo 4"/>
          <p:cNvSpPr>
            <a:spLocks noChangeArrowheads="1"/>
          </p:cNvSpPr>
          <p:nvPr/>
        </p:nvSpPr>
        <p:spPr bwMode="auto">
          <a:xfrm>
            <a:off x="0" y="166688"/>
            <a:ext cx="914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800" b="1">
                <a:solidFill>
                  <a:srgbClr val="37609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E I MMG COSA DICONO?</a:t>
            </a:r>
          </a:p>
        </p:txBody>
      </p:sp>
      <p:sp>
        <p:nvSpPr>
          <p:cNvPr id="2052" name="Rettangolo 2"/>
          <p:cNvSpPr>
            <a:spLocks noChangeArrowheads="1"/>
          </p:cNvSpPr>
          <p:nvPr/>
        </p:nvSpPr>
        <p:spPr bwMode="auto">
          <a:xfrm>
            <a:off x="296863" y="760413"/>
            <a:ext cx="8513762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400" b="1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Indagine conoscitiva sull’attività di promozione e prescrizione degli stili di vita da parte dei MMG nell’ASL di Brescia (anno 2011)</a:t>
            </a:r>
          </a:p>
        </p:txBody>
      </p:sp>
      <p:graphicFrame>
        <p:nvGraphicFramePr>
          <p:cNvPr id="8" name="Tabella 7"/>
          <p:cNvGraphicFramePr>
            <a:graphicFrameLocks noGrp="1"/>
          </p:cNvGraphicFramePr>
          <p:nvPr/>
        </p:nvGraphicFramePr>
        <p:xfrm>
          <a:off x="1481138" y="1887538"/>
          <a:ext cx="6429827" cy="2804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09641"/>
                <a:gridCol w="1660093"/>
                <a:gridCol w="1660093"/>
              </a:tblGrid>
              <a:tr h="701040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</a:pPr>
                      <a:r>
                        <a:rPr lang="it-IT" sz="2000" i="0" u="none" dirty="0" smtClean="0">
                          <a:latin typeface="+mn-lt"/>
                        </a:rPr>
                        <a:t>Chiedi lo stato di fumatore ai TUOI assistiti?</a:t>
                      </a:r>
                    </a:p>
                  </a:txBody>
                  <a:tcPr marL="91431" marR="91431" marT="45730" marB="457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000" b="1" dirty="0" smtClean="0">
                          <a:solidFill>
                            <a:schemeClr val="bg1"/>
                          </a:solidFill>
                          <a:latin typeface="+mn-lt"/>
                          <a:cs typeface="Calibri" pitchFamily="34" charset="0"/>
                        </a:rPr>
                        <a:t>MMG </a:t>
                      </a:r>
                      <a:r>
                        <a:rPr lang="it-IT" sz="2000" b="1" baseline="0" dirty="0" smtClean="0">
                          <a:solidFill>
                            <a:schemeClr val="bg1"/>
                          </a:solidFill>
                          <a:latin typeface="+mn-lt"/>
                          <a:cs typeface="Calibri" pitchFamily="34" charset="0"/>
                        </a:rPr>
                        <a:t>fumatori</a:t>
                      </a:r>
                      <a:endParaRPr lang="it-IT" sz="2000" b="1" dirty="0">
                        <a:solidFill>
                          <a:schemeClr val="bg1"/>
                        </a:solidFill>
                        <a:latin typeface="+mn-lt"/>
                        <a:cs typeface="Calibri" pitchFamily="34" charset="0"/>
                      </a:endParaRPr>
                    </a:p>
                  </a:txBody>
                  <a:tcPr marL="91431" marR="91431" marT="45730" marB="457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000" b="1" dirty="0" smtClean="0">
                          <a:solidFill>
                            <a:schemeClr val="bg1"/>
                          </a:solidFill>
                          <a:latin typeface="+mn-lt"/>
                          <a:cs typeface="Calibri" pitchFamily="34" charset="0"/>
                        </a:rPr>
                        <a:t>MMG non fumatori</a:t>
                      </a:r>
                      <a:endParaRPr lang="it-IT" sz="2000" b="1" dirty="0">
                        <a:solidFill>
                          <a:schemeClr val="bg1"/>
                        </a:solidFill>
                        <a:latin typeface="+mn-lt"/>
                        <a:cs typeface="Calibri" pitchFamily="34" charset="0"/>
                      </a:endParaRPr>
                    </a:p>
                  </a:txBody>
                  <a:tcPr marL="91431" marR="91431" marT="45730" marB="457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70104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it-IT" sz="2000" b="1" dirty="0" smtClean="0">
                          <a:solidFill>
                            <a:schemeClr val="tx1"/>
                          </a:solidFill>
                          <a:latin typeface="+mn-lt"/>
                          <a:cs typeface="Calibri" pitchFamily="34" charset="0"/>
                        </a:rPr>
                        <a:t>A tutti/quasi tutti</a:t>
                      </a:r>
                      <a:endParaRPr lang="it-IT" sz="2000" b="1" dirty="0">
                        <a:solidFill>
                          <a:schemeClr val="tx1"/>
                        </a:solidFill>
                        <a:latin typeface="+mn-lt"/>
                        <a:cs typeface="Calibri" pitchFamily="34" charset="0"/>
                      </a:endParaRPr>
                    </a:p>
                  </a:txBody>
                  <a:tcPr marL="91431" marR="91431" marT="45730" marB="457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000" b="1" dirty="0" smtClean="0">
                          <a:solidFill>
                            <a:schemeClr val="tx1"/>
                          </a:solidFill>
                          <a:latin typeface="+mn-lt"/>
                          <a:cs typeface="Calibri" pitchFamily="34" charset="0"/>
                        </a:rPr>
                        <a:t>82,3%</a:t>
                      </a:r>
                      <a:endParaRPr lang="it-IT" sz="2000" b="1" dirty="0">
                        <a:solidFill>
                          <a:schemeClr val="tx1"/>
                        </a:solidFill>
                        <a:latin typeface="+mn-lt"/>
                        <a:cs typeface="Calibri" pitchFamily="34" charset="0"/>
                      </a:endParaRPr>
                    </a:p>
                  </a:txBody>
                  <a:tcPr marL="91431" marR="91431" marT="45730" marB="457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000" b="1" dirty="0" smtClean="0">
                          <a:solidFill>
                            <a:schemeClr val="tx1"/>
                          </a:solidFill>
                          <a:latin typeface="+mn-lt"/>
                          <a:cs typeface="Calibri" pitchFamily="34" charset="0"/>
                        </a:rPr>
                        <a:t>60,5%</a:t>
                      </a:r>
                      <a:endParaRPr lang="it-IT" sz="2000" b="1" dirty="0">
                        <a:solidFill>
                          <a:schemeClr val="tx1"/>
                        </a:solidFill>
                        <a:latin typeface="+mn-lt"/>
                        <a:cs typeface="Calibri" pitchFamily="34" charset="0"/>
                      </a:endParaRPr>
                    </a:p>
                  </a:txBody>
                  <a:tcPr marL="91431" marR="91431" marT="45730" marB="457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0104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it-IT" sz="2000" b="1" dirty="0" smtClean="0">
                          <a:solidFill>
                            <a:schemeClr val="tx1"/>
                          </a:solidFill>
                          <a:latin typeface="+mn-lt"/>
                          <a:cs typeface="Calibri" pitchFamily="34" charset="0"/>
                        </a:rPr>
                        <a:t>Solo ai casi a rischio</a:t>
                      </a:r>
                      <a:endParaRPr lang="it-IT" sz="2000" b="1" dirty="0">
                        <a:solidFill>
                          <a:schemeClr val="tx1"/>
                        </a:solidFill>
                        <a:latin typeface="+mn-lt"/>
                        <a:cs typeface="Calibri" pitchFamily="34" charset="0"/>
                      </a:endParaRPr>
                    </a:p>
                  </a:txBody>
                  <a:tcPr marL="91431" marR="91431" marT="45730" marB="457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000" b="1" dirty="0" smtClean="0">
                          <a:solidFill>
                            <a:schemeClr val="tx1"/>
                          </a:solidFill>
                          <a:latin typeface="+mn-lt"/>
                          <a:cs typeface="Calibri" pitchFamily="34" charset="0"/>
                        </a:rPr>
                        <a:t>15,8%</a:t>
                      </a:r>
                      <a:endParaRPr lang="it-IT" sz="2000" b="1" dirty="0">
                        <a:solidFill>
                          <a:schemeClr val="tx1"/>
                        </a:solidFill>
                        <a:latin typeface="+mn-lt"/>
                        <a:cs typeface="Calibri" pitchFamily="34" charset="0"/>
                      </a:endParaRPr>
                    </a:p>
                  </a:txBody>
                  <a:tcPr marL="91431" marR="91431" marT="45730" marB="457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000" b="1" dirty="0" smtClean="0">
                          <a:solidFill>
                            <a:schemeClr val="tx1"/>
                          </a:solidFill>
                          <a:latin typeface="+mn-lt"/>
                          <a:cs typeface="Calibri" pitchFamily="34" charset="0"/>
                        </a:rPr>
                        <a:t>38,2%</a:t>
                      </a:r>
                      <a:endParaRPr lang="it-IT" sz="2000" b="1" dirty="0">
                        <a:solidFill>
                          <a:schemeClr val="tx1"/>
                        </a:solidFill>
                        <a:latin typeface="+mn-lt"/>
                        <a:cs typeface="Calibri" pitchFamily="34" charset="0"/>
                      </a:endParaRPr>
                    </a:p>
                  </a:txBody>
                  <a:tcPr marL="91431" marR="91431" marT="45730" marB="457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0104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it-IT" sz="2000" b="1" dirty="0" smtClean="0">
                          <a:solidFill>
                            <a:schemeClr val="tx1"/>
                          </a:solidFill>
                          <a:latin typeface="+mn-lt"/>
                          <a:cs typeface="Calibri" pitchFamily="34" charset="0"/>
                        </a:rPr>
                        <a:t>Raramente/mai</a:t>
                      </a:r>
                      <a:endParaRPr lang="it-IT" sz="2000" b="1" dirty="0">
                        <a:solidFill>
                          <a:schemeClr val="tx1"/>
                        </a:solidFill>
                        <a:latin typeface="+mn-lt"/>
                        <a:cs typeface="Calibri" pitchFamily="34" charset="0"/>
                      </a:endParaRPr>
                    </a:p>
                  </a:txBody>
                  <a:tcPr marL="91431" marR="91431" marT="45730" marB="457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000" b="1" dirty="0" smtClean="0">
                          <a:solidFill>
                            <a:schemeClr val="tx1"/>
                          </a:solidFill>
                          <a:latin typeface="+mn-lt"/>
                          <a:cs typeface="Calibri" pitchFamily="34" charset="0"/>
                        </a:rPr>
                        <a:t>1,9%</a:t>
                      </a:r>
                      <a:endParaRPr lang="it-IT" sz="2000" b="1" dirty="0">
                        <a:solidFill>
                          <a:schemeClr val="tx1"/>
                        </a:solidFill>
                        <a:latin typeface="+mn-lt"/>
                        <a:cs typeface="Calibri" pitchFamily="34" charset="0"/>
                      </a:endParaRPr>
                    </a:p>
                  </a:txBody>
                  <a:tcPr marL="91431" marR="91431" marT="45730" marB="457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000" b="1" dirty="0" smtClean="0">
                          <a:solidFill>
                            <a:schemeClr val="tx1"/>
                          </a:solidFill>
                          <a:latin typeface="+mn-lt"/>
                          <a:cs typeface="Calibri" pitchFamily="34" charset="0"/>
                        </a:rPr>
                        <a:t>1,3%</a:t>
                      </a:r>
                      <a:endParaRPr lang="it-IT" sz="2000" b="1" dirty="0">
                        <a:solidFill>
                          <a:schemeClr val="tx1"/>
                        </a:solidFill>
                        <a:latin typeface="+mn-lt"/>
                        <a:cs typeface="Calibri" pitchFamily="34" charset="0"/>
                      </a:endParaRPr>
                    </a:p>
                  </a:txBody>
                  <a:tcPr marL="91431" marR="91431" marT="45730" marB="457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2169995" y="6356350"/>
            <a:ext cx="6837527" cy="365125"/>
          </a:xfrm>
        </p:spPr>
        <p:txBody>
          <a:bodyPr/>
          <a:lstStyle/>
          <a:p>
            <a:pPr>
              <a:defRPr/>
            </a:pPr>
            <a:r>
              <a:rPr lang="it-IT" dirty="0" smtClean="0"/>
              <a:t>Fulvio Lonati - Dipartimento Cure Primarie - ASL Brescia                       </a:t>
            </a:r>
            <a:r>
              <a:rPr lang="it-IT" dirty="0" err="1" smtClean="0"/>
              <a:t>Brescia</a:t>
            </a:r>
            <a:r>
              <a:rPr lang="it-IT" dirty="0" smtClean="0"/>
              <a:t>, 30 Maggio 2013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>
            <a:spLocks noChangeArrowheads="1"/>
          </p:cNvSpPr>
          <p:nvPr/>
        </p:nvSpPr>
        <p:spPr bwMode="auto">
          <a:xfrm>
            <a:off x="225425" y="100013"/>
            <a:ext cx="8755063" cy="46196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glow>
              <a:schemeClr val="accent1"/>
            </a:glow>
          </a:effectLst>
        </p:spPr>
        <p:txBody>
          <a:bodyPr>
            <a:spAutoFit/>
          </a:bodyPr>
          <a:lstStyle>
            <a:defPPr>
              <a:defRPr lang="it-IT"/>
            </a:defPPr>
            <a:lvl1pPr eaLnBrk="1" hangingPunct="1">
              <a:defRPr sz="2400" b="1">
                <a:solidFill>
                  <a:schemeClr val="bg1"/>
                </a:solidFill>
                <a:latin typeface="Calibri" pitchFamily="34" charset="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it-IT" dirty="0" smtClean="0">
                <a:solidFill>
                  <a:prstClr val="white"/>
                </a:solidFill>
              </a:rPr>
              <a:t>FUMO: </a:t>
            </a:r>
            <a:r>
              <a:rPr lang="it-IT" dirty="0" smtClean="0"/>
              <a:t> FATTORI CORRELATI ALLO STATO </a:t>
            </a:r>
            <a:r>
              <a:rPr lang="it-IT" dirty="0" err="1" smtClean="0"/>
              <a:t>DI</a:t>
            </a:r>
            <a:r>
              <a:rPr lang="it-IT" dirty="0" smtClean="0"/>
              <a:t> FUMATORE</a:t>
            </a:r>
            <a:endParaRPr lang="it-IT" dirty="0" smtClean="0">
              <a:solidFill>
                <a:prstClr val="white"/>
              </a:solidFill>
            </a:endParaRP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-323850" y="1211263"/>
          <a:ext cx="11763375" cy="4718050"/>
        </p:xfrm>
        <a:graphic>
          <a:graphicData uri="http://schemas.openxmlformats.org/presentationml/2006/ole">
            <p:oleObj spid="_x0000_s2050" name="Documento" r:id="rId3" imgW="6212790" imgH="2496255" progId="Word.Document.12">
              <p:embed/>
            </p:oleObj>
          </a:graphicData>
        </a:graphic>
      </p:graphicFrame>
      <p:sp>
        <p:nvSpPr>
          <p:cNvPr id="5" name="Rettangolo 4"/>
          <p:cNvSpPr/>
          <p:nvPr/>
        </p:nvSpPr>
        <p:spPr>
          <a:xfrm>
            <a:off x="0" y="2620370"/>
            <a:ext cx="9144000" cy="545911"/>
          </a:xfrm>
          <a:prstGeom prst="rect">
            <a:avLst/>
          </a:prstGeom>
          <a:noFill/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218364" y="4669842"/>
            <a:ext cx="8723188" cy="545911"/>
          </a:xfrm>
          <a:prstGeom prst="rect">
            <a:avLst/>
          </a:prstGeom>
          <a:noFill/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>
          <a:xfrm>
            <a:off x="2197290" y="6356350"/>
            <a:ext cx="6946710" cy="365125"/>
          </a:xfrm>
        </p:spPr>
        <p:txBody>
          <a:bodyPr/>
          <a:lstStyle/>
          <a:p>
            <a:pPr>
              <a:defRPr/>
            </a:pPr>
            <a:r>
              <a:rPr lang="it-IT" dirty="0" smtClean="0"/>
              <a:t>Fulvio Lonati - Dipartimento Cure Primarie - ASL Brescia                       </a:t>
            </a:r>
            <a:r>
              <a:rPr lang="it-IT" dirty="0" err="1" smtClean="0"/>
              <a:t>Brescia</a:t>
            </a:r>
            <a:r>
              <a:rPr lang="it-IT" dirty="0" smtClean="0"/>
              <a:t>, 30 Maggio 2013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>
            <a:spLocks noChangeArrowheads="1"/>
          </p:cNvSpPr>
          <p:nvPr/>
        </p:nvSpPr>
        <p:spPr bwMode="auto">
          <a:xfrm>
            <a:off x="225425" y="100013"/>
            <a:ext cx="8755063" cy="83099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glow>
              <a:schemeClr val="accent1"/>
            </a:glow>
          </a:effectLst>
        </p:spPr>
        <p:txBody>
          <a:bodyPr>
            <a:spAutoFit/>
          </a:bodyPr>
          <a:lstStyle>
            <a:defPPr>
              <a:defRPr lang="it-IT"/>
            </a:defPPr>
            <a:lvl1pPr eaLnBrk="1" hangingPunct="1">
              <a:defRPr sz="2400" b="1">
                <a:solidFill>
                  <a:schemeClr val="bg1"/>
                </a:solidFill>
                <a:latin typeface="Calibri" pitchFamily="34" charset="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it-IT" dirty="0" smtClean="0">
                <a:solidFill>
                  <a:prstClr val="white"/>
                </a:solidFill>
              </a:rPr>
              <a:t>ATTIVITÀ MOTORIA: </a:t>
            </a:r>
            <a:r>
              <a:rPr lang="it-IT" dirty="0" smtClean="0"/>
              <a:t> </a:t>
            </a:r>
          </a:p>
          <a:p>
            <a:pPr>
              <a:defRPr/>
            </a:pPr>
            <a:r>
              <a:rPr lang="it-IT" dirty="0" smtClean="0"/>
              <a:t>FATTORI </a:t>
            </a:r>
            <a:r>
              <a:rPr lang="it-IT" dirty="0" smtClean="0"/>
              <a:t>CORRELATI ALLA MAGGIOR PRATICA FISICO-SPORTIVA </a:t>
            </a:r>
            <a:endParaRPr lang="it-IT" dirty="0" smtClean="0">
              <a:solidFill>
                <a:prstClr val="white"/>
              </a:solidFill>
            </a:endParaRPr>
          </a:p>
        </p:txBody>
      </p:sp>
      <p:graphicFrame>
        <p:nvGraphicFramePr>
          <p:cNvPr id="3074" name="Object 3"/>
          <p:cNvGraphicFramePr>
            <a:graphicFrameLocks noChangeAspect="1"/>
          </p:cNvGraphicFramePr>
          <p:nvPr/>
        </p:nvGraphicFramePr>
        <p:xfrm>
          <a:off x="-361950" y="1377950"/>
          <a:ext cx="11811000" cy="4738688"/>
        </p:xfrm>
        <a:graphic>
          <a:graphicData uri="http://schemas.openxmlformats.org/presentationml/2006/ole">
            <p:oleObj spid="_x0000_s3074" name="Documento" r:id="rId3" imgW="6212790" imgH="2491928" progId="Word.Document.12">
              <p:embed/>
            </p:oleObj>
          </a:graphicData>
        </a:graphic>
      </p:graphicFrame>
      <p:sp>
        <p:nvSpPr>
          <p:cNvPr id="5" name="Rettangolo 4"/>
          <p:cNvSpPr/>
          <p:nvPr/>
        </p:nvSpPr>
        <p:spPr>
          <a:xfrm>
            <a:off x="218364" y="4847266"/>
            <a:ext cx="8723188" cy="545911"/>
          </a:xfrm>
          <a:prstGeom prst="rect">
            <a:avLst/>
          </a:prstGeom>
          <a:noFill/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2060812" y="6369998"/>
            <a:ext cx="7083188" cy="365125"/>
          </a:xfrm>
        </p:spPr>
        <p:txBody>
          <a:bodyPr/>
          <a:lstStyle/>
          <a:p>
            <a:pPr>
              <a:defRPr/>
            </a:pPr>
            <a:r>
              <a:rPr lang="it-IT" dirty="0" smtClean="0"/>
              <a:t>Fulvio Lonati - Dipartimento Cure Primarie - ASL Brescia                       </a:t>
            </a:r>
            <a:r>
              <a:rPr lang="it-IT" dirty="0" err="1" smtClean="0"/>
              <a:t>Brescia</a:t>
            </a:r>
            <a:r>
              <a:rPr lang="it-IT" dirty="0" smtClean="0"/>
              <a:t>, 30 Maggio 2013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74675" y="417513"/>
            <a:ext cx="8061325" cy="1865312"/>
          </a:xfrm>
        </p:spPr>
        <p:txBody>
          <a:bodyPr/>
          <a:lstStyle/>
          <a:p>
            <a:pPr marL="0" indent="0" algn="ctr">
              <a:lnSpc>
                <a:spcPct val="90000"/>
              </a:lnSpc>
              <a:buFontTx/>
              <a:buNone/>
            </a:pPr>
            <a:r>
              <a:rPr lang="it-IT" sz="3200" smtClean="0">
                <a:cs typeface="Arial" pitchFamily="34" charset="0"/>
              </a:rPr>
              <a:t>Prevenzione</a:t>
            </a:r>
          </a:p>
          <a:p>
            <a:pPr marL="0" indent="0" algn="ctr">
              <a:lnSpc>
                <a:spcPct val="90000"/>
              </a:lnSpc>
              <a:buFontTx/>
              <a:buNone/>
            </a:pPr>
            <a:r>
              <a:rPr lang="it-IT" sz="3200" smtClean="0">
                <a:cs typeface="Arial" pitchFamily="34" charset="0"/>
              </a:rPr>
              <a:t>e</a:t>
            </a:r>
          </a:p>
          <a:p>
            <a:pPr marL="0" indent="0" algn="ctr">
              <a:lnSpc>
                <a:spcPct val="90000"/>
              </a:lnSpc>
              <a:buFontTx/>
              <a:buNone/>
            </a:pPr>
            <a:r>
              <a:rPr lang="it-IT" sz="3200" smtClean="0">
                <a:cs typeface="Arial" pitchFamily="34" charset="0"/>
              </a:rPr>
              <a:t>Cure Primarie</a:t>
            </a:r>
          </a:p>
        </p:txBody>
      </p:sp>
      <p:sp>
        <p:nvSpPr>
          <p:cNvPr id="73011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1570038" y="2497138"/>
            <a:ext cx="5999162" cy="3090862"/>
          </a:xfrm>
          <a:solidFill>
            <a:srgbClr val="FFFF00"/>
          </a:solidFill>
          <a:ln>
            <a:solidFill>
              <a:schemeClr val="accent2"/>
            </a:solidFill>
          </a:ln>
        </p:spPr>
        <p:txBody>
          <a:bodyPr/>
          <a:lstStyle/>
          <a:p>
            <a:pPr marL="0" indent="0" algn="ctr">
              <a:lnSpc>
                <a:spcPct val="90000"/>
              </a:lnSpc>
              <a:buFontTx/>
              <a:buNone/>
              <a:defRPr/>
            </a:pPr>
            <a:r>
              <a:rPr lang="it-IT" sz="2400" smtClean="0">
                <a:cs typeface="Arial" pitchFamily="34" charset="0"/>
              </a:rPr>
              <a:t>ovvero</a:t>
            </a:r>
          </a:p>
          <a:p>
            <a:pPr marL="0" indent="0" algn="ctr">
              <a:lnSpc>
                <a:spcPct val="90000"/>
              </a:lnSpc>
              <a:buFontTx/>
              <a:buNone/>
              <a:defRPr/>
            </a:pPr>
            <a:endParaRPr lang="it-IT" sz="2400" smtClean="0">
              <a:cs typeface="Arial" pitchFamily="34" charset="0"/>
            </a:endParaRPr>
          </a:p>
          <a:p>
            <a:pPr marL="0" indent="0" algn="ctr">
              <a:lnSpc>
                <a:spcPct val="90000"/>
              </a:lnSpc>
              <a:buFontTx/>
              <a:buNone/>
              <a:defRPr/>
            </a:pPr>
            <a:r>
              <a:rPr lang="it-IT" sz="2400" i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promozione/prescrizione</a:t>
            </a:r>
          </a:p>
          <a:p>
            <a:pPr marL="0" indent="0" algn="ctr">
              <a:lnSpc>
                <a:spcPct val="90000"/>
              </a:lnSpc>
              <a:buFontTx/>
              <a:buNone/>
              <a:defRPr/>
            </a:pPr>
            <a:r>
              <a:rPr lang="it-IT" sz="2400" i="1" u="sng" smtClean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personalizzata </a:t>
            </a:r>
          </a:p>
          <a:p>
            <a:pPr marL="0" indent="0" algn="ctr">
              <a:lnSpc>
                <a:spcPct val="90000"/>
              </a:lnSpc>
              <a:buFontTx/>
              <a:buNone/>
              <a:defRPr/>
            </a:pPr>
            <a:r>
              <a:rPr lang="it-IT" sz="2400" i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di comportamenti</a:t>
            </a:r>
          </a:p>
          <a:p>
            <a:pPr marL="0" indent="0" algn="ctr">
              <a:lnSpc>
                <a:spcPct val="90000"/>
              </a:lnSpc>
              <a:buFontTx/>
              <a:buNone/>
              <a:defRPr/>
            </a:pPr>
            <a:r>
              <a:rPr lang="it-IT" sz="2400" i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a valenza </a:t>
            </a:r>
            <a:r>
              <a:rPr lang="it-IT" sz="2400" i="1" u="sng" smtClean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preventiva</a:t>
            </a:r>
          </a:p>
          <a:p>
            <a:pPr marL="0" indent="0" algn="ctr">
              <a:lnSpc>
                <a:spcPct val="90000"/>
              </a:lnSpc>
              <a:buFontTx/>
              <a:buNone/>
              <a:defRPr/>
            </a:pPr>
            <a:r>
              <a:rPr lang="it-IT" sz="2400" i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e/o </a:t>
            </a:r>
            <a:r>
              <a:rPr lang="it-IT" sz="2400" i="1" u="sng" smtClean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terapeutica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Fulvio Lonati - Dipartimento Cure Primarie - ASL Brescia                       Brescia, 30 Maggio 2013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>
            <a:spLocks noChangeArrowheads="1"/>
          </p:cNvSpPr>
          <p:nvPr/>
        </p:nvSpPr>
        <p:spPr bwMode="auto">
          <a:xfrm>
            <a:off x="0" y="100013"/>
            <a:ext cx="9143999" cy="43088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glow>
              <a:schemeClr val="accent1"/>
            </a:glow>
          </a:effectLst>
        </p:spPr>
        <p:txBody>
          <a:bodyPr>
            <a:spAutoFit/>
          </a:bodyPr>
          <a:lstStyle>
            <a:defPPr>
              <a:defRPr lang="it-IT"/>
            </a:defPPr>
            <a:lvl1pPr eaLnBrk="1" hangingPunct="1">
              <a:defRPr sz="2400" b="1">
                <a:solidFill>
                  <a:schemeClr val="bg1"/>
                </a:solidFill>
                <a:latin typeface="Calibri" pitchFamily="34" charset="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it-IT" sz="2200" dirty="0" smtClean="0">
                <a:solidFill>
                  <a:prstClr val="white"/>
                </a:solidFill>
              </a:rPr>
              <a:t>ALIMENTAZIONE: </a:t>
            </a:r>
            <a:r>
              <a:rPr lang="it-IT" sz="2200" dirty="0" smtClean="0"/>
              <a:t>FATTORI CORRELATI AL MAGGIOR CONSUMO </a:t>
            </a:r>
            <a:r>
              <a:rPr lang="it-IT" sz="2200" dirty="0" err="1" smtClean="0"/>
              <a:t>DI</a:t>
            </a:r>
            <a:r>
              <a:rPr lang="it-IT" sz="2200" dirty="0" smtClean="0"/>
              <a:t> VERDURA </a:t>
            </a:r>
            <a:endParaRPr lang="it-IT" sz="2200" dirty="0" smtClean="0">
              <a:solidFill>
                <a:prstClr val="white"/>
              </a:solidFill>
            </a:endParaRPr>
          </a:p>
        </p:txBody>
      </p:sp>
      <p:graphicFrame>
        <p:nvGraphicFramePr>
          <p:cNvPr id="4098" name="Object 1"/>
          <p:cNvGraphicFramePr>
            <a:graphicFrameLocks noChangeAspect="1"/>
          </p:cNvGraphicFramePr>
          <p:nvPr/>
        </p:nvGraphicFramePr>
        <p:xfrm>
          <a:off x="-379413" y="1201738"/>
          <a:ext cx="11942763" cy="4789487"/>
        </p:xfrm>
        <a:graphic>
          <a:graphicData uri="http://schemas.openxmlformats.org/presentationml/2006/ole">
            <p:oleObj spid="_x0000_s4098" name="Documento" r:id="rId3" imgW="6212790" imgH="2496255" progId="Word.Document.12">
              <p:embed/>
            </p:oleObj>
          </a:graphicData>
        </a:graphic>
      </p:graphicFrame>
      <p:sp>
        <p:nvSpPr>
          <p:cNvPr id="5" name="Rettangolo 4"/>
          <p:cNvSpPr/>
          <p:nvPr/>
        </p:nvSpPr>
        <p:spPr>
          <a:xfrm>
            <a:off x="218364" y="4697138"/>
            <a:ext cx="8723188" cy="545911"/>
          </a:xfrm>
          <a:prstGeom prst="rect">
            <a:avLst/>
          </a:prstGeom>
          <a:noFill/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2129050" y="6369998"/>
            <a:ext cx="6987654" cy="365125"/>
          </a:xfrm>
        </p:spPr>
        <p:txBody>
          <a:bodyPr/>
          <a:lstStyle/>
          <a:p>
            <a:pPr>
              <a:defRPr/>
            </a:pPr>
            <a:r>
              <a:rPr lang="it-IT" dirty="0" smtClean="0"/>
              <a:t>Fulvio Lonati - Dipartimento Cure Primarie - ASL Brescia                       </a:t>
            </a:r>
            <a:r>
              <a:rPr lang="it-IT" dirty="0" err="1" smtClean="0"/>
              <a:t>Brescia</a:t>
            </a:r>
            <a:r>
              <a:rPr lang="it-IT" dirty="0" smtClean="0"/>
              <a:t>, 30 Maggio 2013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610" name="Rectangle 2"/>
          <p:cNvSpPr>
            <a:spLocks noGrp="1" noChangeArrowheads="1"/>
          </p:cNvSpPr>
          <p:nvPr>
            <p:ph type="title"/>
          </p:nvPr>
        </p:nvSpPr>
        <p:spPr>
          <a:xfrm>
            <a:off x="758697" y="305440"/>
            <a:ext cx="7632700" cy="936625"/>
          </a:xfrm>
          <a:solidFill>
            <a:srgbClr val="FFFF00"/>
          </a:solidFill>
          <a:ln>
            <a:solidFill>
              <a:schemeClr val="tx1"/>
            </a:solidFill>
          </a:ln>
        </p:spPr>
        <p:txBody>
          <a:bodyPr/>
          <a:lstStyle/>
          <a:p>
            <a:pPr>
              <a:defRPr/>
            </a:pPr>
            <a:r>
              <a:rPr lang="it-IT" sz="2000" dirty="0" smtClean="0">
                <a:solidFill>
                  <a:srgbClr val="FF0000"/>
                </a:solidFill>
              </a:rPr>
              <a:t>Governo Clinico dei MMG: Ritorni Informativi </a:t>
            </a:r>
            <a:r>
              <a:rPr lang="it-IT" sz="2000" dirty="0" smtClean="0">
                <a:solidFill>
                  <a:srgbClr val="FF0000"/>
                </a:solidFill>
              </a:rPr>
              <a:t>2012</a:t>
            </a:r>
            <a:endParaRPr lang="it-IT" sz="2100" dirty="0">
              <a:solidFill>
                <a:srgbClr val="FF0000"/>
              </a:solidFill>
            </a:endParaRPr>
          </a:p>
        </p:txBody>
      </p:sp>
      <p:graphicFrame>
        <p:nvGraphicFramePr>
          <p:cNvPr id="69637" name="Object 5"/>
          <p:cNvGraphicFramePr>
            <a:graphicFrameLocks noChangeAspect="1"/>
          </p:cNvGraphicFramePr>
          <p:nvPr/>
        </p:nvGraphicFramePr>
        <p:xfrm>
          <a:off x="-62371" y="1438387"/>
          <a:ext cx="9178570" cy="5030652"/>
        </p:xfrm>
        <a:graphic>
          <a:graphicData uri="http://schemas.openxmlformats.org/presentationml/2006/ole">
            <p:oleObj spid="_x0000_s69637" name="Documento" r:id="rId3" imgW="6203453" imgH="3298172" progId="Word.Document.12">
              <p:embed/>
            </p:oleObj>
          </a:graphicData>
        </a:graphic>
      </p:graphicFrame>
      <p:sp>
        <p:nvSpPr>
          <p:cNvPr id="6" name="Segnaposto piè di pagina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Fulvio Lonati - Dipartimento Cure Primarie - ASL Brescia                       Brescia, 30 Maggio 2013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9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610" name="Rectangle 2"/>
          <p:cNvSpPr>
            <a:spLocks noGrp="1" noChangeArrowheads="1"/>
          </p:cNvSpPr>
          <p:nvPr>
            <p:ph type="title"/>
          </p:nvPr>
        </p:nvSpPr>
        <p:spPr>
          <a:xfrm>
            <a:off x="758697" y="305440"/>
            <a:ext cx="7632700" cy="936625"/>
          </a:xfrm>
          <a:solidFill>
            <a:srgbClr val="FFFF00"/>
          </a:solidFill>
          <a:ln>
            <a:solidFill>
              <a:schemeClr val="tx1"/>
            </a:solidFill>
          </a:ln>
        </p:spPr>
        <p:txBody>
          <a:bodyPr/>
          <a:lstStyle/>
          <a:p>
            <a:pPr>
              <a:defRPr/>
            </a:pPr>
            <a:r>
              <a:rPr lang="it-IT" sz="2000" dirty="0" smtClean="0">
                <a:solidFill>
                  <a:srgbClr val="FF0000"/>
                </a:solidFill>
              </a:rPr>
              <a:t>Governo Clinico dei MMG: Ritorni Informativi </a:t>
            </a:r>
            <a:r>
              <a:rPr lang="it-IT" sz="2000" dirty="0" smtClean="0">
                <a:solidFill>
                  <a:srgbClr val="FF0000"/>
                </a:solidFill>
              </a:rPr>
              <a:t>2012</a:t>
            </a:r>
            <a:endParaRPr lang="it-IT" sz="2100" dirty="0">
              <a:solidFill>
                <a:srgbClr val="FF0000"/>
              </a:solidFill>
            </a:endParaRPr>
          </a:p>
        </p:txBody>
      </p:sp>
      <p:graphicFrame>
        <p:nvGraphicFramePr>
          <p:cNvPr id="162821" name="Object 5"/>
          <p:cNvGraphicFramePr>
            <a:graphicFrameLocks noChangeAspect="1"/>
          </p:cNvGraphicFramePr>
          <p:nvPr/>
        </p:nvGraphicFramePr>
        <p:xfrm>
          <a:off x="-437363" y="1705970"/>
          <a:ext cx="9961135" cy="2806630"/>
        </p:xfrm>
        <a:graphic>
          <a:graphicData uri="http://schemas.openxmlformats.org/presentationml/2006/ole">
            <p:oleObj spid="_x0000_s162821" name="Documento" r:id="rId3" imgW="6248702" imgH="1761044" progId="Word.Document.12">
              <p:embed/>
            </p:oleObj>
          </a:graphicData>
        </a:graphic>
      </p:graphicFrame>
      <p:sp>
        <p:nvSpPr>
          <p:cNvPr id="9" name="Segnaposto piè di pagina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Fulvio Lonati - Dipartimento Cure Primarie - ASL Brescia                       Brescia, 30 Maggio 2013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610" name="Rectangle 2"/>
          <p:cNvSpPr>
            <a:spLocks noGrp="1" noChangeArrowheads="1"/>
          </p:cNvSpPr>
          <p:nvPr>
            <p:ph type="title"/>
          </p:nvPr>
        </p:nvSpPr>
        <p:spPr>
          <a:xfrm>
            <a:off x="758697" y="305440"/>
            <a:ext cx="7632700" cy="936625"/>
          </a:xfrm>
          <a:solidFill>
            <a:srgbClr val="FFFF00"/>
          </a:solidFill>
          <a:ln>
            <a:solidFill>
              <a:schemeClr val="tx1"/>
            </a:solidFill>
          </a:ln>
        </p:spPr>
        <p:txBody>
          <a:bodyPr/>
          <a:lstStyle/>
          <a:p>
            <a:pPr>
              <a:defRPr/>
            </a:pPr>
            <a:r>
              <a:rPr lang="it-IT" sz="2000" dirty="0" smtClean="0">
                <a:solidFill>
                  <a:srgbClr val="FF0000"/>
                </a:solidFill>
              </a:rPr>
              <a:t>Governo Clinico dei MMG: Ritorni Informativi </a:t>
            </a:r>
            <a:r>
              <a:rPr lang="it-IT" sz="2000" dirty="0" smtClean="0">
                <a:solidFill>
                  <a:srgbClr val="FF0000"/>
                </a:solidFill>
              </a:rPr>
              <a:t>2012</a:t>
            </a:r>
            <a:endParaRPr lang="it-IT" sz="2100" dirty="0">
              <a:solidFill>
                <a:srgbClr val="FF0000"/>
              </a:solidFill>
            </a:endParaRPr>
          </a:p>
        </p:txBody>
      </p:sp>
      <p:graphicFrame>
        <p:nvGraphicFramePr>
          <p:cNvPr id="163841" name="Object 1"/>
          <p:cNvGraphicFramePr>
            <a:graphicFrameLocks noChangeAspect="1"/>
          </p:cNvGraphicFramePr>
          <p:nvPr/>
        </p:nvGraphicFramePr>
        <p:xfrm>
          <a:off x="-873125" y="1392501"/>
          <a:ext cx="10768013" cy="3260725"/>
        </p:xfrm>
        <a:graphic>
          <a:graphicData uri="http://schemas.openxmlformats.org/presentationml/2006/ole">
            <p:oleObj spid="_x0000_s163841" name="Documento" r:id="rId3" imgW="6195911" imgH="1892293" progId="Word.Document.12">
              <p:embed/>
            </p:oleObj>
          </a:graphicData>
        </a:graphic>
      </p:graphicFrame>
      <p:graphicFrame>
        <p:nvGraphicFramePr>
          <p:cNvPr id="163842" name="Object 2"/>
          <p:cNvGraphicFramePr>
            <a:graphicFrameLocks noChangeAspect="1"/>
          </p:cNvGraphicFramePr>
          <p:nvPr/>
        </p:nvGraphicFramePr>
        <p:xfrm>
          <a:off x="-1392238" y="3944388"/>
          <a:ext cx="11764963" cy="2921000"/>
        </p:xfrm>
        <a:graphic>
          <a:graphicData uri="http://schemas.openxmlformats.org/presentationml/2006/ole">
            <p:oleObj spid="_x0000_s163842" name="Documento" r:id="rId4" imgW="6303288" imgH="1577151" progId="Word.Document.12">
              <p:embed/>
            </p:oleObj>
          </a:graphicData>
        </a:graphic>
      </p:graphicFrame>
      <p:sp>
        <p:nvSpPr>
          <p:cNvPr id="7" name="Segnaposto piè di pagina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Fulvio Lonati - Dipartimento Cure Primarie - ASL Brescia                       Brescia, 30 Maggio 2013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457200" y="2189163"/>
            <a:ext cx="8229600" cy="3792537"/>
          </a:xfrm>
        </p:spPr>
        <p:txBody>
          <a:bodyPr/>
          <a:lstStyle/>
          <a:p>
            <a:pPr eaLnBrk="1" hangingPunct="1">
              <a:defRPr/>
            </a:pPr>
            <a:r>
              <a:rPr lang="it-IT" dirty="0" smtClean="0"/>
              <a:t> </a:t>
            </a:r>
            <a:r>
              <a:rPr lang="it-IT" dirty="0" smtClean="0">
                <a:solidFill>
                  <a:srgbClr val="FF0000"/>
                </a:solidFill>
              </a:rPr>
              <a:t>Problema: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sz="1000" dirty="0" smtClean="0"/>
              <a:t/>
            </a:r>
            <a:br>
              <a:rPr lang="it-IT" sz="1000" dirty="0" smtClean="0"/>
            </a:br>
            <a:r>
              <a:rPr lang="it-IT" dirty="0" smtClean="0"/>
              <a:t>attualmente non siamo in grado</a:t>
            </a:r>
            <a:br>
              <a:rPr lang="it-IT" dirty="0" smtClean="0"/>
            </a:br>
            <a:r>
              <a:rPr lang="it-IT" dirty="0" smtClean="0"/>
              <a:t>di documentare con indicatori</a:t>
            </a:r>
            <a:br>
              <a:rPr lang="it-IT" dirty="0" smtClean="0"/>
            </a:br>
            <a:r>
              <a:rPr lang="it-IT" dirty="0" smtClean="0"/>
              <a:t>sensibili, efficaci, sintetici, confrontabili</a:t>
            </a:r>
            <a:br>
              <a:rPr lang="it-IT" dirty="0" smtClean="0"/>
            </a:br>
            <a:r>
              <a:rPr lang="it-IT" dirty="0" smtClean="0"/>
              <a:t>informazioni sugli stili di vita;</a:t>
            </a:r>
            <a:br>
              <a:rPr lang="it-IT" dirty="0" smtClean="0"/>
            </a:br>
            <a:r>
              <a:rPr lang="it-IT" sz="1000" dirty="0" smtClean="0"/>
              <a:t/>
            </a:r>
            <a:br>
              <a:rPr lang="it-IT" sz="1000" dirty="0" smtClean="0"/>
            </a:br>
            <a:r>
              <a:rPr lang="it-IT" dirty="0" smtClean="0"/>
              <a:t>ci limitiamo, occasionalmente,</a:t>
            </a:r>
            <a:br>
              <a:rPr lang="it-IT" dirty="0" smtClean="0"/>
            </a:br>
            <a:r>
              <a:rPr lang="it-IT" dirty="0" smtClean="0"/>
              <a:t>a registrare informazioni</a:t>
            </a:r>
            <a:br>
              <a:rPr lang="it-IT" dirty="0" smtClean="0"/>
            </a:br>
            <a:r>
              <a:rPr lang="it-IT" dirty="0" smtClean="0"/>
              <a:t> descrittive o semiquantitative, non storicizzate</a:t>
            </a:r>
          </a:p>
        </p:txBody>
      </p:sp>
      <p:sp>
        <p:nvSpPr>
          <p:cNvPr id="305155" name="Rectangle 2"/>
          <p:cNvSpPr>
            <a:spLocks noChangeArrowheads="1"/>
          </p:cNvSpPr>
          <p:nvPr/>
        </p:nvSpPr>
        <p:spPr bwMode="auto">
          <a:xfrm>
            <a:off x="115888" y="515938"/>
            <a:ext cx="8870950" cy="157162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it-IT" sz="20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Dai dati provenienti dai MMG che partecipano al Governo Clinico</a:t>
            </a:r>
            <a:br>
              <a:rPr lang="it-IT" sz="20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</a:br>
            <a:r>
              <a:rPr lang="it-IT" sz="20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emerge che la registrazione del “dato fumo” nel fascicolo sanitario individuale</a:t>
            </a:r>
            <a:br>
              <a:rPr lang="it-IT" sz="20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</a:br>
            <a:r>
              <a:rPr lang="it-IT" sz="20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avviene in modo burocratico e descrittivo,</a:t>
            </a:r>
            <a:br>
              <a:rPr lang="it-IT" sz="20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</a:br>
            <a:r>
              <a:rPr lang="it-IT" sz="20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non come indicatore clinico vero e proprio</a:t>
            </a:r>
            <a:r>
              <a:rPr lang="it-IT" sz="20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Fulvio Lonati - Dipartimento Cure Primarie - ASL Brescia                       Brescia, 30 Maggio 2013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5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515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228600" y="457200"/>
            <a:ext cx="8763000" cy="1219200"/>
          </a:xfrm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it-IT" sz="2000" smtClean="0"/>
              <a:t>Proposta</a:t>
            </a:r>
            <a:br>
              <a:rPr lang="it-IT" sz="2000" smtClean="0"/>
            </a:br>
            <a:r>
              <a:rPr lang="it-IT" sz="2000" smtClean="0"/>
              <a:t>per registrare in scheda sanitaria (informatizzata!)</a:t>
            </a:r>
            <a:br>
              <a:rPr lang="it-IT" sz="2000" smtClean="0"/>
            </a:br>
            <a:r>
              <a:rPr lang="it-IT" sz="2000" smtClean="0"/>
              <a:t>informazioni cliniche su stili di vita</a:t>
            </a:r>
          </a:p>
        </p:txBody>
      </p:sp>
      <p:sp>
        <p:nvSpPr>
          <p:cNvPr id="306179" name="Rectangle 2"/>
          <p:cNvSpPr>
            <a:spLocks noChangeArrowheads="1"/>
          </p:cNvSpPr>
          <p:nvPr/>
        </p:nvSpPr>
        <p:spPr bwMode="auto">
          <a:xfrm>
            <a:off x="381000" y="1828800"/>
            <a:ext cx="87630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450850" indent="-450850" algn="l">
              <a:buFont typeface="Wingdings" pitchFamily="2" charset="2"/>
              <a:buNone/>
              <a:defRPr/>
            </a:pPr>
            <a:r>
              <a:rPr lang="it-IT" sz="2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	</a:t>
            </a:r>
            <a:r>
              <a:rPr lang="it-IT" sz="2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sym typeface="Wingdings" pitchFamily="2" charset="2"/>
              </a:rPr>
              <a:t> </a:t>
            </a:r>
            <a:r>
              <a:rPr lang="it-IT" sz="2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Per “storicizzare” le informazioni, queste devono essere associate ad una data (in modo da monitorarne l’evoluzione nel tempo)</a:t>
            </a:r>
            <a:br>
              <a:rPr lang="it-IT" sz="2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lang="it-IT" sz="2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/>
            </a:r>
            <a:br>
              <a:rPr lang="it-IT" sz="2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lang="it-IT" sz="2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sym typeface="Wingdings" pitchFamily="2" charset="2"/>
              </a:rPr>
              <a:t> </a:t>
            </a:r>
            <a:r>
              <a:rPr lang="it-IT" sz="2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L</a:t>
            </a:r>
            <a:r>
              <a:rPr lang="it-IT" sz="20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’informazione può avere un significato:</a:t>
            </a:r>
            <a:br>
              <a:rPr lang="it-IT" sz="20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lang="it-IT" sz="2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	</a:t>
            </a:r>
            <a:r>
              <a:rPr lang="it-IT" sz="2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sym typeface="Wingdings" pitchFamily="2" charset="2"/>
              </a:rPr>
              <a:t> </a:t>
            </a:r>
            <a:r>
              <a:rPr lang="it-IT" sz="2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Anamnestico</a:t>
            </a:r>
            <a:br>
              <a:rPr lang="it-IT" sz="2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lang="it-IT" sz="2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	     (registra ciò che l’assistito fa effettivamente)</a:t>
            </a:r>
            <a:br>
              <a:rPr lang="it-IT" sz="2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lang="it-IT" sz="2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sym typeface="Wingdings" pitchFamily="2" charset="2"/>
              </a:rPr>
              <a:t>	 Relativo a</a:t>
            </a:r>
            <a:r>
              <a:rPr lang="it-IT" sz="2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lla prescrizione</a:t>
            </a:r>
            <a:br>
              <a:rPr lang="it-IT" sz="2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lang="it-IT" sz="2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	     (registra ciò che il medico ha prescritto)</a:t>
            </a:r>
            <a:br>
              <a:rPr lang="it-IT" sz="2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lang="it-IT" sz="2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	</a:t>
            </a:r>
            <a:r>
              <a:rPr lang="it-IT" sz="2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sym typeface="Wingdings" pitchFamily="2" charset="2"/>
              </a:rPr>
              <a:t> Relativo alla compliance</a:t>
            </a:r>
            <a:br>
              <a:rPr lang="it-IT" sz="2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sym typeface="Wingdings" pitchFamily="2" charset="2"/>
              </a:rPr>
            </a:br>
            <a:r>
              <a:rPr lang="it-IT" sz="2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sym typeface="Wingdings" pitchFamily="2" charset="2"/>
              </a:rPr>
              <a:t>	     (registra l’aderenza e la persistenza alla prescrizione)</a:t>
            </a:r>
            <a:r>
              <a:rPr lang="it-IT" sz="2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/>
            </a:r>
            <a:br>
              <a:rPr lang="it-IT" sz="2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lang="it-IT" sz="2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/>
            </a:r>
            <a:br>
              <a:rPr lang="it-IT" sz="2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endParaRPr lang="it-IT" sz="2000" b="1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Fulvio Lonati - Dipartimento Cure Primarie - ASL Brescia                       Brescia, 30 Maggio 2013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228600" y="152400"/>
            <a:ext cx="8763000" cy="1219200"/>
          </a:xfrm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it-IT" sz="2400" dirty="0" smtClean="0"/>
              <a:t>Possibili indicatori </a:t>
            </a:r>
            <a:r>
              <a:rPr lang="it-IT" sz="2400" dirty="0" smtClean="0"/>
              <a:t>per </a:t>
            </a:r>
            <a:r>
              <a:rPr lang="it-IT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anamnesi/prescrizione </a:t>
            </a:r>
            <a:r>
              <a:rPr lang="it-IT" sz="2400" dirty="0" smtClean="0"/>
              <a:t>alimentare</a:t>
            </a:r>
            <a:r>
              <a:rPr lang="it-IT" sz="2400" dirty="0" smtClean="0"/>
              <a:t/>
            </a:r>
            <a:br>
              <a:rPr lang="it-IT" sz="2400" dirty="0" smtClean="0"/>
            </a:br>
            <a:r>
              <a:rPr lang="it-IT" sz="2000" b="0" dirty="0" smtClean="0"/>
              <a:t>(si potrebbero acquisire, limitatamente a soggetti selezionati, mediante apposito questionario autosomministrato, che produce 6 indicatori)</a:t>
            </a:r>
          </a:p>
        </p:txBody>
      </p:sp>
      <p:sp>
        <p:nvSpPr>
          <p:cNvPr id="17412" name="Rectangle 3"/>
          <p:cNvSpPr>
            <a:spLocks noChangeArrowheads="1"/>
          </p:cNvSpPr>
          <p:nvPr/>
        </p:nvSpPr>
        <p:spPr bwMode="auto">
          <a:xfrm>
            <a:off x="641445" y="1493838"/>
            <a:ext cx="8273955" cy="4983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buFont typeface="Wingdings" pitchFamily="2" charset="2"/>
              <a:buChar char="§"/>
              <a:defRPr/>
            </a:pPr>
            <a:r>
              <a:rPr lang="it-IT" sz="2400" b="1" dirty="0" err="1">
                <a:solidFill>
                  <a:srgbClr val="000000"/>
                </a:solidFill>
                <a:latin typeface="Arial" charset="0"/>
              </a:rPr>
              <a:t>N°</a:t>
            </a:r>
            <a:r>
              <a:rPr lang="it-IT" sz="2400" b="1" dirty="0">
                <a:solidFill>
                  <a:srgbClr val="000000"/>
                </a:solidFill>
                <a:latin typeface="Arial" charset="0"/>
              </a:rPr>
              <a:t> di pasti/settimana</a:t>
            </a:r>
          </a:p>
          <a:p>
            <a:pPr marL="342900" indent="-342900" algn="l">
              <a:buFont typeface="Wingdings" pitchFamily="2" charset="2"/>
              <a:buNone/>
              <a:defRPr/>
            </a:pPr>
            <a:r>
              <a:rPr lang="it-IT" sz="24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			           </a:t>
            </a:r>
            <a:r>
              <a:rPr lang="it-IT" sz="24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(</a:t>
            </a:r>
            <a:r>
              <a:rPr lang="it-IT" sz="24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focus: igiene alimentare)</a:t>
            </a:r>
          </a:p>
          <a:p>
            <a:pPr marL="342900" indent="-342900" algn="l">
              <a:buFont typeface="Wingdings" pitchFamily="2" charset="2"/>
              <a:buChar char="§"/>
              <a:defRPr/>
            </a:pPr>
            <a:r>
              <a:rPr lang="it-IT" sz="2400" b="1" dirty="0" err="1">
                <a:solidFill>
                  <a:srgbClr val="000000"/>
                </a:solidFill>
                <a:latin typeface="Arial" charset="0"/>
              </a:rPr>
              <a:t>N°</a:t>
            </a:r>
            <a:r>
              <a:rPr lang="it-IT" sz="2400" b="1" dirty="0">
                <a:solidFill>
                  <a:srgbClr val="000000"/>
                </a:solidFill>
                <a:latin typeface="Arial" charset="0"/>
              </a:rPr>
              <a:t> di “fuori pasto(*) /settimana</a:t>
            </a:r>
          </a:p>
          <a:p>
            <a:pPr marL="342900" indent="-342900" algn="l">
              <a:buFont typeface="Wingdings" pitchFamily="2" charset="2"/>
              <a:buNone/>
              <a:defRPr/>
            </a:pPr>
            <a:r>
              <a:rPr lang="it-IT" sz="24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			           </a:t>
            </a:r>
            <a:r>
              <a:rPr lang="it-IT" sz="24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(</a:t>
            </a:r>
            <a:r>
              <a:rPr lang="it-IT" sz="24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focus: igiene alimentare)</a:t>
            </a:r>
          </a:p>
          <a:p>
            <a:pPr marL="342900" indent="-342900" algn="l">
              <a:buFont typeface="Wingdings" pitchFamily="2" charset="2"/>
              <a:buChar char="§"/>
              <a:defRPr/>
            </a:pPr>
            <a:r>
              <a:rPr lang="it-IT" sz="2400" b="1" dirty="0" err="1">
                <a:solidFill>
                  <a:srgbClr val="000000"/>
                </a:solidFill>
                <a:latin typeface="Arial" charset="0"/>
              </a:rPr>
              <a:t>N°</a:t>
            </a:r>
            <a:r>
              <a:rPr lang="it-IT" sz="2400" b="1" dirty="0">
                <a:solidFill>
                  <a:srgbClr val="000000"/>
                </a:solidFill>
                <a:latin typeface="Arial" charset="0"/>
              </a:rPr>
              <a:t> di pasti con porzioni di salumi o formaggi o </a:t>
            </a:r>
            <a:r>
              <a:rPr lang="it-IT" sz="2400" b="1" dirty="0" smtClean="0">
                <a:solidFill>
                  <a:srgbClr val="000000"/>
                </a:solidFill>
                <a:latin typeface="Arial" charset="0"/>
              </a:rPr>
              <a:t>fritti </a:t>
            </a:r>
            <a:r>
              <a:rPr lang="it-IT" sz="2400" b="1" dirty="0">
                <a:solidFill>
                  <a:srgbClr val="000000"/>
                </a:solidFill>
                <a:latin typeface="Arial" charset="0"/>
              </a:rPr>
              <a:t>/settimana   </a:t>
            </a:r>
            <a:r>
              <a:rPr lang="it-IT" sz="2400" b="1" dirty="0" smtClean="0">
                <a:solidFill>
                  <a:srgbClr val="000000"/>
                </a:solidFill>
                <a:latin typeface="Arial" charset="0"/>
              </a:rPr>
              <a:t>	</a:t>
            </a:r>
            <a:r>
              <a:rPr lang="it-IT" sz="24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(</a:t>
            </a:r>
            <a:r>
              <a:rPr lang="it-IT" sz="24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focus: consumo di sale e grassi)</a:t>
            </a:r>
          </a:p>
          <a:p>
            <a:pPr marL="342900" indent="-342900" algn="l">
              <a:buFont typeface="Wingdings" pitchFamily="2" charset="2"/>
              <a:buChar char="§"/>
              <a:defRPr/>
            </a:pPr>
            <a:r>
              <a:rPr lang="it-IT" sz="2400" b="1" dirty="0" err="1">
                <a:solidFill>
                  <a:srgbClr val="000000"/>
                </a:solidFill>
                <a:latin typeface="Arial" charset="0"/>
              </a:rPr>
              <a:t>N°</a:t>
            </a:r>
            <a:r>
              <a:rPr lang="it-IT" sz="2400" b="1" dirty="0">
                <a:solidFill>
                  <a:srgbClr val="000000"/>
                </a:solidFill>
                <a:latin typeface="Arial" charset="0"/>
              </a:rPr>
              <a:t> di porzioni di dolci /settimana</a:t>
            </a:r>
          </a:p>
          <a:p>
            <a:pPr marL="342900" indent="-342900" algn="l">
              <a:buFont typeface="Wingdings" pitchFamily="2" charset="2"/>
              <a:buNone/>
              <a:defRPr/>
            </a:pPr>
            <a:r>
              <a:rPr lang="it-IT" sz="24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				</a:t>
            </a:r>
            <a:r>
              <a:rPr lang="it-IT" sz="24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(</a:t>
            </a:r>
            <a:r>
              <a:rPr lang="it-IT" sz="24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focus: consumo di dolci)</a:t>
            </a:r>
          </a:p>
          <a:p>
            <a:pPr marL="342900" indent="-342900" algn="l">
              <a:buFont typeface="Wingdings" pitchFamily="2" charset="2"/>
              <a:buChar char="§"/>
              <a:defRPr/>
            </a:pPr>
            <a:r>
              <a:rPr lang="it-IT" sz="2400" b="1" dirty="0" err="1">
                <a:solidFill>
                  <a:srgbClr val="000000"/>
                </a:solidFill>
                <a:latin typeface="Arial" charset="0"/>
              </a:rPr>
              <a:t>N°</a:t>
            </a:r>
            <a:r>
              <a:rPr lang="it-IT" sz="2400" b="1" dirty="0">
                <a:solidFill>
                  <a:srgbClr val="000000"/>
                </a:solidFill>
                <a:latin typeface="Arial" charset="0"/>
              </a:rPr>
              <a:t> di porzioni di frutta o verdura (*) /settimana 			      </a:t>
            </a:r>
            <a:r>
              <a:rPr lang="it-IT" sz="2400" b="1" dirty="0" smtClean="0">
                <a:solidFill>
                  <a:srgbClr val="000000"/>
                </a:solidFill>
                <a:latin typeface="Arial" charset="0"/>
              </a:rPr>
              <a:t>     </a:t>
            </a:r>
            <a:r>
              <a:rPr lang="it-IT" sz="24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(</a:t>
            </a:r>
            <a:r>
              <a:rPr lang="it-IT" sz="24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focus: fattori protettivi)</a:t>
            </a:r>
          </a:p>
          <a:p>
            <a:pPr marL="342900" indent="-342900" algn="l">
              <a:buFont typeface="Wingdings" pitchFamily="2" charset="2"/>
              <a:buChar char="§"/>
              <a:defRPr/>
            </a:pPr>
            <a:r>
              <a:rPr lang="it-IT" sz="2400" b="1" dirty="0" err="1">
                <a:solidFill>
                  <a:srgbClr val="000000"/>
                </a:solidFill>
                <a:latin typeface="Arial" charset="0"/>
              </a:rPr>
              <a:t>N°</a:t>
            </a:r>
            <a:r>
              <a:rPr lang="it-IT" sz="2400" b="1" dirty="0">
                <a:solidFill>
                  <a:srgbClr val="000000"/>
                </a:solidFill>
                <a:latin typeface="Arial" charset="0"/>
              </a:rPr>
              <a:t> di pasti con porzioni di legumi o pesce(*) /settimana           </a:t>
            </a:r>
            <a:r>
              <a:rPr lang="it-IT" sz="24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(</a:t>
            </a:r>
            <a:r>
              <a:rPr lang="it-IT" sz="24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focus: fattori protettivi)</a:t>
            </a:r>
          </a:p>
          <a:p>
            <a:pPr marL="342900" indent="-342900" algn="l">
              <a:buFont typeface="Wingdings" pitchFamily="2" charset="2"/>
              <a:buNone/>
              <a:defRPr/>
            </a:pPr>
            <a:endParaRPr lang="it-IT" sz="2000" i="1" dirty="0">
              <a:solidFill>
                <a:srgbClr val="000000"/>
              </a:solidFill>
              <a:latin typeface="Arial" charset="0"/>
            </a:endParaRPr>
          </a:p>
          <a:p>
            <a:pPr marL="342900" indent="-342900" algn="r">
              <a:buFont typeface="Wingdings" pitchFamily="2" charset="2"/>
              <a:buNone/>
              <a:defRPr/>
            </a:pPr>
            <a:r>
              <a:rPr lang="it-IT" i="1" dirty="0">
                <a:solidFill>
                  <a:srgbClr val="000000"/>
                </a:solidFill>
                <a:latin typeface="Arial" charset="0"/>
              </a:rPr>
              <a:t>		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Fulvio Lonati - Dipartimento Cure Primarie - ASL Brescia                       Brescia, 30 Maggio 2013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209800"/>
            <a:ext cx="8458200" cy="3916363"/>
          </a:xfrm>
        </p:spPr>
        <p:txBody>
          <a:bodyPr/>
          <a:lstStyle/>
          <a:p>
            <a:pPr eaLnBrk="1" hangingPunct="1">
              <a:buFont typeface="Wingdings" pitchFamily="2" charset="2"/>
              <a:buChar char="§"/>
            </a:pPr>
            <a:r>
              <a:rPr lang="it-IT" sz="2400" dirty="0" err="1" smtClean="0"/>
              <a:t>N°</a:t>
            </a:r>
            <a:r>
              <a:rPr lang="it-IT" sz="2400" dirty="0" smtClean="0"/>
              <a:t> di passi/settimana</a:t>
            </a:r>
          </a:p>
          <a:p>
            <a:pPr eaLnBrk="1" hangingPunct="1"/>
            <a:r>
              <a:rPr lang="it-IT" sz="2400" dirty="0" smtClean="0"/>
              <a:t>	 </a:t>
            </a:r>
            <a:r>
              <a:rPr lang="it-IT" sz="2400" b="0" dirty="0" smtClean="0">
                <a:solidFill>
                  <a:srgbClr val="FF3300"/>
                </a:solidFill>
              </a:rPr>
              <a:t>(rilevati con contapassi)</a:t>
            </a:r>
          </a:p>
          <a:p>
            <a:pPr eaLnBrk="1" hangingPunct="1"/>
            <a:endParaRPr lang="it-IT" sz="2400" b="0" dirty="0" smtClean="0">
              <a:solidFill>
                <a:srgbClr val="FF3300"/>
              </a:solidFill>
            </a:endParaRPr>
          </a:p>
          <a:p>
            <a:pPr algn="ctr" eaLnBrk="1" hangingPunct="1"/>
            <a:r>
              <a:rPr lang="it-IT" sz="2400" b="0" i="1" u="sng" dirty="0" smtClean="0">
                <a:solidFill>
                  <a:schemeClr val="accent2"/>
                </a:solidFill>
              </a:rPr>
              <a:t>oppure</a:t>
            </a:r>
          </a:p>
          <a:p>
            <a:pPr eaLnBrk="1" hangingPunct="1"/>
            <a:endParaRPr lang="it-IT" sz="2400" b="0" dirty="0" smtClean="0">
              <a:solidFill>
                <a:srgbClr val="FF3300"/>
              </a:solidFill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it-IT" sz="2400" dirty="0" err="1" smtClean="0"/>
              <a:t>N°</a:t>
            </a:r>
            <a:r>
              <a:rPr lang="it-IT" sz="2400" dirty="0" smtClean="0"/>
              <a:t> di minuti/settimana di cammino o attività </a:t>
            </a:r>
            <a:r>
              <a:rPr lang="it-IT" sz="2400" dirty="0" smtClean="0"/>
              <a:t>equivalenti</a:t>
            </a:r>
            <a:endParaRPr lang="it-IT" sz="2400" dirty="0" smtClean="0"/>
          </a:p>
          <a:p>
            <a:pPr lvl="1" eaLnBrk="1" hangingPunct="1">
              <a:buFont typeface="Wingdings" pitchFamily="2" charset="2"/>
              <a:buNone/>
            </a:pPr>
            <a:r>
              <a:rPr lang="it-IT" sz="2400" b="0" dirty="0" smtClean="0">
                <a:solidFill>
                  <a:srgbClr val="FF3300"/>
                </a:solidFill>
              </a:rPr>
              <a:t>(rilevati con apposito questionario autosomministrato)</a:t>
            </a:r>
            <a:r>
              <a:rPr lang="it-IT" sz="2400" dirty="0" smtClean="0"/>
              <a:t/>
            </a:r>
            <a:br>
              <a:rPr lang="it-IT" sz="2400" dirty="0" smtClean="0"/>
            </a:br>
            <a:endParaRPr lang="it-IT" sz="2400" dirty="0" smtClean="0"/>
          </a:p>
          <a:p>
            <a:pPr lvl="1" eaLnBrk="1" hangingPunct="1">
              <a:buFont typeface="Wingdings" pitchFamily="2" charset="2"/>
              <a:buNone/>
            </a:pPr>
            <a:endParaRPr lang="it-IT" sz="2400" dirty="0" smtClean="0"/>
          </a:p>
        </p:txBody>
      </p:sp>
      <p:sp>
        <p:nvSpPr>
          <p:cNvPr id="3079" name="Rectangle 2"/>
          <p:cNvSpPr>
            <a:spLocks noChangeArrowheads="1"/>
          </p:cNvSpPr>
          <p:nvPr/>
        </p:nvSpPr>
        <p:spPr bwMode="auto">
          <a:xfrm>
            <a:off x="228600" y="228600"/>
            <a:ext cx="8763000" cy="121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it-IT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Possibili indicatori </a:t>
            </a:r>
            <a:r>
              <a:rPr lang="it-IT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per </a:t>
            </a:r>
            <a:r>
              <a:rPr lang="it-IT" sz="2400" b="1" dirty="0" smtClean="0">
                <a:solidFill>
                  <a:srgbClr val="2D2D8A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anamnesi/prescrizione</a:t>
            </a:r>
          </a:p>
          <a:p>
            <a:pPr>
              <a:defRPr/>
            </a:pPr>
            <a:r>
              <a:rPr lang="it-IT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dell’attività </a:t>
            </a:r>
            <a:r>
              <a:rPr lang="it-IT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motoria</a:t>
            </a:r>
            <a:br>
              <a:rPr lang="it-IT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lang="it-IT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(limitatamente a soggetti selezionati)</a:t>
            </a:r>
            <a:r>
              <a:rPr lang="it-IT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Fulvio Lonati - Dipartimento Cure Primarie - ASL Brescia                       Brescia, 30 Maggio 2013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46050"/>
            <a:ext cx="9144000" cy="650875"/>
          </a:xfrm>
        </p:spPr>
        <p:txBody>
          <a:bodyPr/>
          <a:lstStyle/>
          <a:p>
            <a:pPr>
              <a:defRPr/>
            </a:pPr>
            <a:r>
              <a:rPr lang="it-IT" sz="2800" smtClean="0"/>
              <a:t>Proposta per un monitoraggio clinico del tabagismo</a:t>
            </a:r>
            <a:endParaRPr lang="it-IT" sz="2800" smtClean="0">
              <a:solidFill>
                <a:srgbClr val="FF0000"/>
              </a:solidFill>
            </a:endParaRPr>
          </a:p>
        </p:txBody>
      </p:sp>
      <p:sp>
        <p:nvSpPr>
          <p:cNvPr id="308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1300" y="790575"/>
            <a:ext cx="8624888" cy="5389563"/>
          </a:xfrm>
          <a:solidFill>
            <a:schemeClr val="bg1"/>
          </a:solidFill>
        </p:spPr>
        <p:txBody>
          <a:bodyPr/>
          <a:lstStyle/>
          <a:p>
            <a:pPr marL="381000" indent="-381000" algn="l" eaLnBrk="1" hangingPunct="1">
              <a:lnSpc>
                <a:spcPct val="80000"/>
              </a:lnSpc>
              <a:spcBef>
                <a:spcPct val="0"/>
              </a:spcBef>
              <a:buFont typeface="Wingdings" pitchFamily="2" charset="2"/>
              <a:buAutoNum type="arabicPeriod"/>
              <a:defRPr/>
            </a:pPr>
            <a:r>
              <a:rPr lang="it-IT" sz="1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Anno inizio fumo</a:t>
            </a:r>
            <a:r>
              <a:rPr lang="it-IT" sz="1800" b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</a:p>
          <a:p>
            <a:pPr marL="914400" lvl="1" indent="-457200" eaLnBrk="1" hangingPunct="1">
              <a:lnSpc>
                <a:spcPct val="80000"/>
              </a:lnSpc>
              <a:spcBef>
                <a:spcPct val="0"/>
              </a:spcBef>
              <a:defRPr/>
            </a:pPr>
            <a:r>
              <a:rPr lang="it-IT" sz="1800" b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dato unico</a:t>
            </a:r>
          </a:p>
          <a:p>
            <a:pPr marL="914400" lvl="1" indent="-457200" eaLnBrk="1" hangingPunct="1">
              <a:lnSpc>
                <a:spcPct val="80000"/>
              </a:lnSpc>
              <a:spcBef>
                <a:spcPct val="0"/>
              </a:spcBef>
              <a:defRPr/>
            </a:pPr>
            <a:r>
              <a:rPr lang="it-IT" sz="1800" b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dato non modificabile nel tempo</a:t>
            </a:r>
          </a:p>
          <a:p>
            <a:pPr marL="381000" indent="-381000" algn="l" eaLnBrk="1" hangingPunct="1">
              <a:lnSpc>
                <a:spcPct val="80000"/>
              </a:lnSpc>
              <a:spcBef>
                <a:spcPct val="0"/>
              </a:spcBef>
              <a:buFont typeface="Wingdings" pitchFamily="2" charset="2"/>
              <a:buAutoNum type="arabicPeriod"/>
              <a:defRPr/>
            </a:pPr>
            <a:r>
              <a:rPr lang="it-IT" sz="1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N. medio sigarette/die</a:t>
            </a:r>
            <a:r>
              <a:rPr lang="it-IT" sz="1800" b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</a:p>
          <a:p>
            <a:pPr marL="914400" lvl="1" indent="-457200" eaLnBrk="1" hangingPunct="1">
              <a:lnSpc>
                <a:spcPct val="80000"/>
              </a:lnSpc>
              <a:spcBef>
                <a:spcPct val="0"/>
              </a:spcBef>
              <a:defRPr/>
            </a:pPr>
            <a:r>
              <a:rPr lang="it-IT" sz="1800" b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dato ripetibile (come sono ripetibili le misurazioni cliniche)</a:t>
            </a:r>
          </a:p>
          <a:p>
            <a:pPr marL="914400" lvl="1" indent="-457200" eaLnBrk="1" hangingPunct="1">
              <a:lnSpc>
                <a:spcPct val="80000"/>
              </a:lnSpc>
              <a:spcBef>
                <a:spcPct val="0"/>
              </a:spcBef>
              <a:defRPr/>
            </a:pPr>
            <a:r>
              <a:rPr lang="it-IT" sz="1800" b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dato da associare a:</a:t>
            </a:r>
          </a:p>
          <a:p>
            <a:pPr marL="1295400" lvl="2" indent="-381000" eaLnBrk="1" hangingPunct="1">
              <a:lnSpc>
                <a:spcPct val="80000"/>
              </a:lnSpc>
              <a:spcBef>
                <a:spcPct val="0"/>
              </a:spcBef>
              <a:defRPr/>
            </a:pPr>
            <a:r>
              <a:rPr lang="it-IT" sz="1800" b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data di rilevazione</a:t>
            </a:r>
          </a:p>
          <a:p>
            <a:pPr marL="1295400" lvl="2" indent="-381000" eaLnBrk="1" hangingPunct="1">
              <a:lnSpc>
                <a:spcPct val="80000"/>
              </a:lnSpc>
              <a:spcBef>
                <a:spcPct val="0"/>
              </a:spcBef>
              <a:defRPr/>
            </a:pPr>
            <a:r>
              <a:rPr lang="it-IT" sz="1800" b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tipo di registrazione (anamnestica, prescrizione, verifica compliance)</a:t>
            </a:r>
          </a:p>
          <a:p>
            <a:pPr marL="381000" indent="-381000" algn="l" eaLnBrk="1" hangingPunct="1">
              <a:lnSpc>
                <a:spcPct val="80000"/>
              </a:lnSpc>
              <a:spcBef>
                <a:spcPct val="0"/>
              </a:spcBef>
              <a:buFont typeface="Wingdings" pitchFamily="2" charset="2"/>
              <a:buAutoNum type="arabicPeriod"/>
              <a:defRPr/>
            </a:pPr>
            <a:r>
              <a:rPr lang="it-IT" sz="1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Pacchetti di sigarette totali nella vita o negli ultimi x anni</a:t>
            </a:r>
            <a:r>
              <a:rPr lang="it-IT" sz="1800" b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</a:p>
          <a:p>
            <a:pPr marL="914400" lvl="1" indent="-457200" eaLnBrk="1" hangingPunct="1">
              <a:lnSpc>
                <a:spcPct val="80000"/>
              </a:lnSpc>
              <a:spcBef>
                <a:spcPct val="0"/>
              </a:spcBef>
              <a:defRPr/>
            </a:pPr>
            <a:r>
              <a:rPr lang="it-IT" sz="1800" b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dato dedotto come area sottointesa alla linea di interpolazione dei dati rilevati al punto 2</a:t>
            </a:r>
          </a:p>
          <a:p>
            <a:pPr marL="914400" lvl="1" indent="-457200" eaLnBrk="1" hangingPunct="1">
              <a:lnSpc>
                <a:spcPct val="80000"/>
              </a:lnSpc>
              <a:spcBef>
                <a:spcPct val="0"/>
              </a:spcBef>
              <a:defRPr/>
            </a:pPr>
            <a:r>
              <a:rPr lang="it-IT" sz="1800" b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dato da associare alla data di calcolo</a:t>
            </a:r>
          </a:p>
          <a:p>
            <a:pPr marL="381000" indent="-381000" algn="l" eaLnBrk="1" hangingPunct="1">
              <a:lnSpc>
                <a:spcPct val="80000"/>
              </a:lnSpc>
              <a:spcBef>
                <a:spcPct val="0"/>
              </a:spcBef>
              <a:buFont typeface="Wingdings" pitchFamily="2" charset="2"/>
              <a:buAutoNum type="arabicPeriod"/>
              <a:defRPr/>
            </a:pPr>
            <a:r>
              <a:rPr lang="it-IT" sz="1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Test assuefazione/propensione a smettere:</a:t>
            </a:r>
          </a:p>
          <a:p>
            <a:pPr marL="914400" lvl="1" indent="-457200" eaLnBrk="1" hangingPunct="1">
              <a:lnSpc>
                <a:spcPct val="80000"/>
              </a:lnSpc>
              <a:spcBef>
                <a:spcPct val="0"/>
              </a:spcBef>
              <a:defRPr/>
            </a:pPr>
            <a:r>
              <a:rPr lang="it-IT" sz="1800" b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dato ripetibile,</a:t>
            </a:r>
          </a:p>
          <a:p>
            <a:pPr marL="914400" lvl="1" indent="-457200" eaLnBrk="1" hangingPunct="1">
              <a:lnSpc>
                <a:spcPct val="80000"/>
              </a:lnSpc>
              <a:spcBef>
                <a:spcPct val="0"/>
              </a:spcBef>
              <a:defRPr/>
            </a:pPr>
            <a:r>
              <a:rPr lang="it-IT" sz="1800" b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dato da associare a:</a:t>
            </a:r>
          </a:p>
          <a:p>
            <a:pPr marL="1295400" lvl="2" indent="-381000" eaLnBrk="1" hangingPunct="1">
              <a:lnSpc>
                <a:spcPct val="80000"/>
              </a:lnSpc>
              <a:spcBef>
                <a:spcPct val="0"/>
              </a:spcBef>
              <a:defRPr/>
            </a:pPr>
            <a:r>
              <a:rPr lang="it-IT" sz="1800" b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data di effettuazione</a:t>
            </a:r>
          </a:p>
          <a:p>
            <a:pPr marL="1295400" lvl="2" indent="-381000" eaLnBrk="1" hangingPunct="1">
              <a:lnSpc>
                <a:spcPct val="80000"/>
              </a:lnSpc>
              <a:spcBef>
                <a:spcPct val="0"/>
              </a:spcBef>
              <a:defRPr/>
            </a:pPr>
            <a:r>
              <a:rPr lang="it-IT" sz="1800" b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tipo di test (da codificare)</a:t>
            </a:r>
          </a:p>
          <a:p>
            <a:pPr marL="1295400" lvl="2" indent="-381000" eaLnBrk="1" hangingPunct="1">
              <a:lnSpc>
                <a:spcPct val="80000"/>
              </a:lnSpc>
              <a:spcBef>
                <a:spcPct val="0"/>
              </a:spcBef>
              <a:defRPr/>
            </a:pPr>
            <a:r>
              <a:rPr lang="it-IT" sz="1800" b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esito del test</a:t>
            </a:r>
          </a:p>
          <a:p>
            <a:pPr marL="381000" indent="-381000" algn="l" eaLnBrk="1" hangingPunct="1">
              <a:lnSpc>
                <a:spcPct val="80000"/>
              </a:lnSpc>
              <a:spcBef>
                <a:spcPct val="0"/>
              </a:spcBef>
              <a:buFont typeface="Wingdings" pitchFamily="2" charset="2"/>
              <a:buAutoNum type="arabicPeriod"/>
              <a:defRPr/>
            </a:pPr>
            <a:r>
              <a:rPr lang="it-IT" sz="1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Prescrizione effettuata (o stile di vita concordato con l’assistito):</a:t>
            </a:r>
          </a:p>
          <a:p>
            <a:pPr marL="914400" lvl="1" indent="-457200" eaLnBrk="1" hangingPunct="1">
              <a:lnSpc>
                <a:spcPct val="80000"/>
              </a:lnSpc>
              <a:spcBef>
                <a:spcPct val="0"/>
              </a:spcBef>
              <a:defRPr/>
            </a:pPr>
            <a:r>
              <a:rPr lang="it-IT" sz="1800" b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dato ripetibile,</a:t>
            </a:r>
          </a:p>
          <a:p>
            <a:pPr marL="914400" lvl="1" indent="-457200" eaLnBrk="1" hangingPunct="1">
              <a:lnSpc>
                <a:spcPct val="80000"/>
              </a:lnSpc>
              <a:spcBef>
                <a:spcPct val="0"/>
              </a:spcBef>
              <a:defRPr/>
            </a:pPr>
            <a:r>
              <a:rPr lang="it-IT" sz="1800" b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dato da associare a:</a:t>
            </a:r>
          </a:p>
          <a:p>
            <a:pPr marL="1295400" lvl="2" indent="-381000" eaLnBrk="1" hangingPunct="1">
              <a:lnSpc>
                <a:spcPct val="80000"/>
              </a:lnSpc>
              <a:spcBef>
                <a:spcPct val="0"/>
              </a:spcBef>
              <a:defRPr/>
            </a:pPr>
            <a:r>
              <a:rPr lang="it-IT" sz="1800" b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data di prescrizione</a:t>
            </a:r>
          </a:p>
          <a:p>
            <a:pPr marL="1295400" lvl="2" indent="-381000" eaLnBrk="1" hangingPunct="1">
              <a:lnSpc>
                <a:spcPct val="80000"/>
              </a:lnSpc>
              <a:spcBef>
                <a:spcPct val="0"/>
              </a:spcBef>
              <a:defRPr/>
            </a:pPr>
            <a:r>
              <a:rPr lang="it-IT" sz="1800" b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tipo di prescrizione (da codificare); ad es.: terapia farmac., centro antifumo, …) </a:t>
            </a:r>
            <a:endParaRPr lang="it-IT" sz="1800" b="0" smtClean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Fulvio Lonati - Dipartimento Cure Primarie - ASL Brescia                       Brescia, 30 Maggio 2013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8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08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08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08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08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08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08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08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08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082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082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3082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30822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0822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30822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30822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30822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30822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30822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30822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7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308227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7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308227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90600" y="1108872"/>
            <a:ext cx="7162800" cy="4131860"/>
          </a:xfrm>
          <a:solidFill>
            <a:srgbClr val="FFFF00"/>
          </a:solidFill>
        </p:spPr>
        <p:txBody>
          <a:bodyPr/>
          <a:lstStyle/>
          <a:p>
            <a:pPr algn="ctr">
              <a:defRPr/>
            </a:pPr>
            <a:endParaRPr lang="it-IT" sz="28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it-IT" sz="28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 </a:t>
            </a:r>
            <a:r>
              <a:rPr lang="it-IT" sz="28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OPERATORI (SANITARI)</a:t>
            </a:r>
          </a:p>
          <a:p>
            <a:pPr algn="ctr">
              <a:defRPr/>
            </a:pPr>
            <a:r>
              <a:rPr lang="it-IT" sz="28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</a:p>
          <a:p>
            <a:pPr algn="ctr">
              <a:defRPr/>
            </a:pPr>
            <a:r>
              <a:rPr lang="it-IT" sz="28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ASSISTENTI-FORMATORI-CONSULENTI</a:t>
            </a:r>
          </a:p>
          <a:p>
            <a:pPr algn="ctr">
              <a:defRPr/>
            </a:pPr>
            <a:endParaRPr lang="it-IT" sz="28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it-IT" sz="28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 AGISCONO</a:t>
            </a:r>
          </a:p>
          <a:p>
            <a:pPr algn="ctr">
              <a:defRPr/>
            </a:pPr>
            <a:r>
              <a:rPr lang="it-IT" sz="28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“EQUIPE FUNZIONALI”</a:t>
            </a:r>
            <a:endParaRPr lang="it-IT" sz="2800" dirty="0" smtClean="0"/>
          </a:p>
          <a:p>
            <a:pPr>
              <a:defRPr/>
            </a:pPr>
            <a:endParaRPr lang="it-IT" sz="2800" dirty="0" smtClean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Fulvio Lonati - Dipartimento Cure Primarie - ASL Brescia                       Brescia, 30 Maggio 2013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381000" y="152400"/>
            <a:ext cx="8686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sz="2200" b="1" dirty="0">
                <a:solidFill>
                  <a:srgbClr val="CA6D06"/>
                </a:solidFill>
                <a:latin typeface="MyriadPro-Semibold" charset="0"/>
              </a:rPr>
              <a:t>Percentuali dei </a:t>
            </a:r>
            <a:r>
              <a:rPr lang="it-IT" sz="2200" b="1" dirty="0" err="1">
                <a:solidFill>
                  <a:srgbClr val="CA6D06"/>
                </a:solidFill>
                <a:latin typeface="MyriadPro-Semibold" charset="0"/>
              </a:rPr>
              <a:t>DALYs</a:t>
            </a:r>
            <a:r>
              <a:rPr lang="it-IT" sz="2200" b="1" dirty="0">
                <a:solidFill>
                  <a:srgbClr val="CA6D06"/>
                </a:solidFill>
                <a:latin typeface="MyriadPro-Semibold" charset="0"/>
              </a:rPr>
              <a:t> totali che possono essere attribuiti ai  fattori di rischio principali nella Regione Europea dell’OMS</a:t>
            </a:r>
            <a:endParaRPr lang="it-IT" sz="2200" b="1" dirty="0">
              <a:solidFill>
                <a:srgbClr val="CA6D0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/>
        </p:nvGraphicFramePr>
        <p:xfrm>
          <a:off x="0" y="1214438"/>
          <a:ext cx="9448800" cy="5643562"/>
        </p:xfrm>
        <a:graphic>
          <a:graphicData uri="http://schemas.openxmlformats.org/presentationml/2006/ole">
            <p:oleObj spid="_x0000_s1026" name="Immagine bitmap" r:id="rId3" imgW="5885714" imgH="3514286" progId="PBrush">
              <p:embed/>
            </p:oleObj>
          </a:graphicData>
        </a:graphic>
      </p:graphicFrame>
      <p:graphicFrame>
        <p:nvGraphicFramePr>
          <p:cNvPr id="1027" name="Oggetto 1"/>
          <p:cNvGraphicFramePr>
            <a:graphicFrameLocks noChangeAspect="1"/>
          </p:cNvGraphicFramePr>
          <p:nvPr/>
        </p:nvGraphicFramePr>
        <p:xfrm>
          <a:off x="0" y="1143000"/>
          <a:ext cx="9448800" cy="5643563"/>
        </p:xfrm>
        <a:graphic>
          <a:graphicData uri="http://schemas.openxmlformats.org/presentationml/2006/ole">
            <p:oleObj spid="_x0000_s1027" name="Immagine bitmap" r:id="rId4" imgW="5885714" imgH="3514286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85800" y="1570038"/>
            <a:ext cx="7772400" cy="682625"/>
          </a:xfrm>
          <a:prstGeom prst="rect">
            <a:avLst/>
          </a:prstGeom>
          <a:solidFill>
            <a:srgbClr val="FFFF66"/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0" hangingPunct="0">
              <a:defRPr/>
            </a:pPr>
            <a:r>
              <a:rPr lang="it-IT" sz="36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Times New Roman" pitchFamily="18" charset="0"/>
              </a:rPr>
              <a:t>Promozione degli stili di vita</a:t>
            </a:r>
            <a:endParaRPr lang="it-IT" sz="3600" b="1" i="1" kern="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Times New Roman" pitchFamily="18" charset="0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Fulvio Lonati - Dipartimento Cure Primarie - ASL Brescia                       Brescia, 30 Maggio 2013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538" name="Rectangle 2"/>
          <p:cNvSpPr>
            <a:spLocks noGrp="1" noChangeArrowheads="1"/>
          </p:cNvSpPr>
          <p:nvPr>
            <p:ph type="title"/>
          </p:nvPr>
        </p:nvSpPr>
        <p:spPr>
          <a:xfrm>
            <a:off x="700088" y="285750"/>
            <a:ext cx="7772400" cy="939800"/>
          </a:xfrm>
        </p:spPr>
        <p:txBody>
          <a:bodyPr/>
          <a:lstStyle/>
          <a:p>
            <a:pPr>
              <a:defRPr/>
            </a:pPr>
            <a:r>
              <a:rPr lang="it-IT" sz="3200" dirty="0" smtClean="0">
                <a:cs typeface="Times New Roman" pitchFamily="18" charset="0"/>
              </a:rPr>
              <a:t>2006 :  Progetto </a:t>
            </a:r>
            <a:r>
              <a:rPr lang="it-IT" sz="3200" dirty="0">
                <a:cs typeface="Times New Roman" pitchFamily="18" charset="0"/>
              </a:rPr>
              <a:t>Cuore a </a:t>
            </a:r>
            <a:r>
              <a:rPr lang="it-IT" sz="3200" dirty="0" smtClean="0">
                <a:cs typeface="Times New Roman" pitchFamily="18" charset="0"/>
              </a:rPr>
              <a:t>Brescia</a:t>
            </a:r>
            <a:endParaRPr lang="it-IT" sz="3200" i="1" dirty="0">
              <a:cs typeface="Times New Roman" pitchFamily="18" charset="0"/>
            </a:endParaRPr>
          </a:p>
        </p:txBody>
      </p:sp>
      <p:sp>
        <p:nvSpPr>
          <p:cNvPr id="48132" name="Rectangle 3"/>
          <p:cNvSpPr>
            <a:spLocks noChangeArrowheads="1"/>
          </p:cNvSpPr>
          <p:nvPr/>
        </p:nvSpPr>
        <p:spPr bwMode="auto">
          <a:xfrm>
            <a:off x="1304925" y="1600200"/>
            <a:ext cx="3886200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20000"/>
              </a:spcBef>
            </a:pPr>
            <a:r>
              <a:rPr lang="it-IT" sz="2400" i="1">
                <a:cs typeface="Times New Roman" pitchFamily="18" charset="0"/>
              </a:rPr>
              <a:t>sensibilizzazione e responsabilizzazione degli operatori sanitari</a:t>
            </a:r>
          </a:p>
          <a:p>
            <a:pPr>
              <a:spcBef>
                <a:spcPct val="20000"/>
              </a:spcBef>
            </a:pPr>
            <a:endParaRPr lang="it-IT" sz="2400" i="1">
              <a:solidFill>
                <a:schemeClr val="tx2"/>
              </a:solidFill>
              <a:cs typeface="Times New Roman" pitchFamily="18" charset="0"/>
            </a:endParaRPr>
          </a:p>
        </p:txBody>
      </p:sp>
      <p:sp>
        <p:nvSpPr>
          <p:cNvPr id="48133" name="Rectangle 4"/>
          <p:cNvSpPr>
            <a:spLocks noChangeArrowheads="1"/>
          </p:cNvSpPr>
          <p:nvPr/>
        </p:nvSpPr>
        <p:spPr bwMode="auto">
          <a:xfrm>
            <a:off x="5702300" y="2714625"/>
            <a:ext cx="3255963" cy="221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20000"/>
              </a:spcBef>
            </a:pPr>
            <a:r>
              <a:rPr lang="it-IT" sz="2400" i="1">
                <a:cs typeface="Times New Roman" pitchFamily="18" charset="0"/>
              </a:rPr>
              <a:t>affinché ciascuno di essi promuova in modo sistematico, nei confronti dei propri assistiti, </a:t>
            </a:r>
            <a:endParaRPr lang="it-IT" sz="2400" i="1">
              <a:solidFill>
                <a:schemeClr val="tx2"/>
              </a:solidFill>
              <a:cs typeface="Times New Roman" pitchFamily="18" charset="0"/>
            </a:endParaRPr>
          </a:p>
        </p:txBody>
      </p:sp>
      <p:sp>
        <p:nvSpPr>
          <p:cNvPr id="48134" name="Rectangle 5"/>
          <p:cNvSpPr>
            <a:spLocks noChangeArrowheads="1"/>
          </p:cNvSpPr>
          <p:nvPr/>
        </p:nvSpPr>
        <p:spPr bwMode="auto">
          <a:xfrm>
            <a:off x="1304925" y="4659313"/>
            <a:ext cx="5029200" cy="134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20000"/>
              </a:spcBef>
            </a:pPr>
            <a:r>
              <a:rPr lang="it-IT" sz="2400" i="1" dirty="0">
                <a:cs typeface="Times New Roman" pitchFamily="18" charset="0"/>
              </a:rPr>
              <a:t>l’adozione di stili di vita di dimostrata efficacia nel </a:t>
            </a:r>
            <a:r>
              <a:rPr lang="it-IT" sz="2400" i="1" dirty="0" smtClean="0">
                <a:cs typeface="Times New Roman" pitchFamily="18" charset="0"/>
              </a:rPr>
              <a:t>contrastare lo sviluppo di patologie prevenibili</a:t>
            </a:r>
            <a:endParaRPr lang="it-IT" sz="2400" i="1" dirty="0">
              <a:cs typeface="Times New Roman" pitchFamily="18" charset="0"/>
            </a:endParaRPr>
          </a:p>
        </p:txBody>
      </p:sp>
      <p:sp>
        <p:nvSpPr>
          <p:cNvPr id="48135" name="AutoShape 6"/>
          <p:cNvSpPr>
            <a:spLocks noChangeArrowheads="1"/>
          </p:cNvSpPr>
          <p:nvPr/>
        </p:nvSpPr>
        <p:spPr bwMode="auto">
          <a:xfrm>
            <a:off x="5038725" y="1600200"/>
            <a:ext cx="2209800" cy="1263650"/>
          </a:xfrm>
          <a:custGeom>
            <a:avLst/>
            <a:gdLst>
              <a:gd name="T0" fmla="*/ 143253967 w 21600"/>
              <a:gd name="T1" fmla="*/ 1345027 h 21600"/>
              <a:gd name="T2" fmla="*/ 40264293 w 21600"/>
              <a:gd name="T3" fmla="*/ 22763191 h 21600"/>
              <a:gd name="T4" fmla="*/ 128119503 w 21600"/>
              <a:gd name="T5" fmla="*/ 19183202 h 21600"/>
              <a:gd name="T6" fmla="*/ 254323642 w 21600"/>
              <a:gd name="T7" fmla="*/ 37117263 h 21600"/>
              <a:gd name="T8" fmla="*/ 197564284 w 21600"/>
              <a:gd name="T9" fmla="*/ 55554319 h 21600"/>
              <a:gd name="T10" fmla="*/ 141192102 w 21600"/>
              <a:gd name="T11" fmla="*/ 36990605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190" y="10817"/>
                </a:moveTo>
                <a:cubicBezTo>
                  <a:pt x="16190" y="10811"/>
                  <a:pt x="16191" y="10805"/>
                  <a:pt x="16191" y="10800"/>
                </a:cubicBezTo>
                <a:cubicBezTo>
                  <a:pt x="16191" y="7822"/>
                  <a:pt x="13777" y="5409"/>
                  <a:pt x="10800" y="5409"/>
                </a:cubicBezTo>
                <a:cubicBezTo>
                  <a:pt x="8901" y="5408"/>
                  <a:pt x="7143" y="6407"/>
                  <a:pt x="6170" y="8037"/>
                </a:cubicBezTo>
                <a:lnTo>
                  <a:pt x="1525" y="5265"/>
                </a:lnTo>
                <a:cubicBezTo>
                  <a:pt x="3474" y="2000"/>
                  <a:pt x="6997" y="-1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0812"/>
                  <a:pt x="21599" y="10824"/>
                  <a:pt x="21599" y="10836"/>
                </a:cubicBezTo>
                <a:lnTo>
                  <a:pt x="24299" y="10845"/>
                </a:lnTo>
                <a:lnTo>
                  <a:pt x="18876" y="16232"/>
                </a:lnTo>
                <a:lnTo>
                  <a:pt x="13490" y="10808"/>
                </a:lnTo>
                <a:lnTo>
                  <a:pt x="16190" y="10817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48136" name="AutoShape 7"/>
          <p:cNvSpPr>
            <a:spLocks noChangeArrowheads="1"/>
          </p:cNvSpPr>
          <p:nvPr/>
        </p:nvSpPr>
        <p:spPr bwMode="auto">
          <a:xfrm flipH="1">
            <a:off x="3743325" y="3124200"/>
            <a:ext cx="1752600" cy="1189038"/>
          </a:xfrm>
          <a:custGeom>
            <a:avLst/>
            <a:gdLst>
              <a:gd name="T0" fmla="*/ 100089205 w 21600"/>
              <a:gd name="T1" fmla="*/ 2842406 h 21600"/>
              <a:gd name="T2" fmla="*/ 25721840 w 21600"/>
              <a:gd name="T3" fmla="*/ 20263519 h 21600"/>
              <a:gd name="T4" fmla="*/ 85197304 w 21600"/>
              <a:gd name="T5" fmla="*/ 18196906 h 21600"/>
              <a:gd name="T6" fmla="*/ 155956961 w 21600"/>
              <a:gd name="T7" fmla="*/ 44893724 h 21600"/>
              <a:gd name="T8" fmla="*/ 110820387 w 21600"/>
              <a:gd name="T9" fmla="*/ 55799730 h 21600"/>
              <a:gd name="T10" fmla="*/ 87132871 w 21600"/>
              <a:gd name="T11" fmla="*/ 35024051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813" y="12361"/>
                </a:moveTo>
                <a:cubicBezTo>
                  <a:pt x="15970" y="11856"/>
                  <a:pt x="16051" y="11329"/>
                  <a:pt x="16051" y="10800"/>
                </a:cubicBezTo>
                <a:cubicBezTo>
                  <a:pt x="16051" y="7899"/>
                  <a:pt x="13700" y="5549"/>
                  <a:pt x="10800" y="5549"/>
                </a:cubicBezTo>
                <a:cubicBezTo>
                  <a:pt x="8951" y="5548"/>
                  <a:pt x="7238" y="6521"/>
                  <a:pt x="6290" y="8109"/>
                </a:cubicBezTo>
                <a:lnTo>
                  <a:pt x="1525" y="5265"/>
                </a:lnTo>
                <a:cubicBezTo>
                  <a:pt x="3474" y="2000"/>
                  <a:pt x="6997" y="-1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1889"/>
                  <a:pt x="21435" y="12972"/>
                  <a:pt x="21111" y="14012"/>
                </a:cubicBezTo>
                <a:lnTo>
                  <a:pt x="23689" y="14815"/>
                </a:lnTo>
                <a:lnTo>
                  <a:pt x="16833" y="18414"/>
                </a:lnTo>
                <a:lnTo>
                  <a:pt x="13235" y="11558"/>
                </a:lnTo>
                <a:lnTo>
                  <a:pt x="15813" y="12361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9" name="Segnaposto piè di pagina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Fulvio Lonati - Dipartimento Cure Primarie - ASL Brescia                       Brescia, 30 Maggio 2013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33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353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48175" y="196850"/>
            <a:ext cx="4533900" cy="64103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Rettangolo 3"/>
          <p:cNvSpPr/>
          <p:nvPr/>
        </p:nvSpPr>
        <p:spPr>
          <a:xfrm>
            <a:off x="166688" y="314325"/>
            <a:ext cx="4105275" cy="563245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marL="177800" indent="-177800">
              <a:defRPr/>
            </a:pPr>
            <a:r>
              <a:rPr lang="it-IT" sz="2000" b="1" dirty="0">
                <a:solidFill>
                  <a:srgbClr val="000000"/>
                </a:solidFill>
                <a:latin typeface="Calibri" pitchFamily="34" charset="0"/>
              </a:rPr>
              <a:t>Una campagna di sensibilizzazione</a:t>
            </a:r>
          </a:p>
          <a:p>
            <a:pPr marL="177800" indent="-177800">
              <a:defRPr/>
            </a:pPr>
            <a:r>
              <a:rPr lang="it-IT" sz="2000" b="1" dirty="0">
                <a:solidFill>
                  <a:srgbClr val="000000"/>
                </a:solidFill>
                <a:latin typeface="Calibri" pitchFamily="34" charset="0"/>
              </a:rPr>
              <a:t>sugli stili di vita:</a:t>
            </a:r>
          </a:p>
          <a:p>
            <a:pPr marL="177800" indent="-177800">
              <a:defRPr/>
            </a:pPr>
            <a:r>
              <a:rPr lang="it-IT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INIZIARE DAGLI OPERATORI SANITARI</a:t>
            </a:r>
          </a:p>
          <a:p>
            <a:pPr marL="177800" indent="-177800" algn="l">
              <a:defRPr/>
            </a:pPr>
            <a:endParaRPr lang="it-IT" sz="2000" b="1" dirty="0">
              <a:solidFill>
                <a:srgbClr val="000000"/>
              </a:solidFill>
              <a:latin typeface="Calibri" pitchFamily="34" charset="0"/>
            </a:endParaRPr>
          </a:p>
          <a:p>
            <a:pPr marL="177800" indent="-177800" algn="l">
              <a:buFont typeface="Wingdings" pitchFamily="2" charset="2"/>
              <a:buChar char="§"/>
              <a:defRPr/>
            </a:pPr>
            <a:r>
              <a:rPr lang="it-IT" sz="2000" dirty="0">
                <a:solidFill>
                  <a:srgbClr val="000000"/>
                </a:solidFill>
                <a:latin typeface="Calibri" pitchFamily="34" charset="0"/>
              </a:rPr>
              <a:t>Gruppi di “</a:t>
            </a:r>
            <a:r>
              <a:rPr lang="it-IT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formatori intermedi</a:t>
            </a:r>
            <a:r>
              <a:rPr lang="it-IT" sz="2000" dirty="0">
                <a:solidFill>
                  <a:srgbClr val="000000"/>
                </a:solidFill>
                <a:latin typeface="Calibri" pitchFamily="34" charset="0"/>
              </a:rPr>
              <a:t>” capaci di attivare una serie di interventi combinati per innalzare la sensibilità e la capacità degli Operatori Sanitari a promuovere stili di vita sani</a:t>
            </a:r>
          </a:p>
          <a:p>
            <a:pPr marL="177800" indent="-177800" algn="l">
              <a:buFont typeface="Wingdings" pitchFamily="2" charset="2"/>
              <a:buChar char="§"/>
              <a:defRPr/>
            </a:pPr>
            <a:r>
              <a:rPr lang="it-IT" sz="2000" dirty="0">
                <a:solidFill>
                  <a:srgbClr val="000000"/>
                </a:solidFill>
                <a:latin typeface="Calibri" pitchFamily="34" charset="0"/>
              </a:rPr>
              <a:t>Diffusione a cascata di un opuscolo</a:t>
            </a:r>
          </a:p>
          <a:p>
            <a:pPr marL="177800" indent="-177800" algn="l">
              <a:buFont typeface="Wingdings" pitchFamily="2" charset="2"/>
              <a:buChar char="§"/>
              <a:defRPr/>
            </a:pPr>
            <a:r>
              <a:rPr lang="it-IT" sz="2000" dirty="0">
                <a:solidFill>
                  <a:srgbClr val="000000"/>
                </a:solidFill>
                <a:latin typeface="Calibri" pitchFamily="34" charset="0"/>
              </a:rPr>
              <a:t>L’opuscolo contiene:</a:t>
            </a:r>
          </a:p>
          <a:p>
            <a:pPr marL="635000" lvl="1" indent="-177800" algn="l">
              <a:buFont typeface="Arial" pitchFamily="34" charset="0"/>
              <a:buChar char="•"/>
              <a:defRPr/>
            </a:pPr>
            <a:r>
              <a:rPr lang="it-IT" sz="2000" dirty="0">
                <a:solidFill>
                  <a:srgbClr val="000000"/>
                </a:solidFill>
                <a:latin typeface="Calibri" pitchFamily="34" charset="0"/>
              </a:rPr>
              <a:t>i risultati del “Progetto Cuore” dell’Istituto Superiore della Sanità;</a:t>
            </a:r>
          </a:p>
          <a:p>
            <a:pPr marL="635000" lvl="1" indent="-177800" algn="l">
              <a:buFont typeface="Arial" pitchFamily="34" charset="0"/>
              <a:buChar char="•"/>
              <a:defRPr/>
            </a:pPr>
            <a:r>
              <a:rPr lang="it-IT" sz="2000" dirty="0">
                <a:solidFill>
                  <a:srgbClr val="000000"/>
                </a:solidFill>
                <a:latin typeface="Calibri" pitchFamily="34" charset="0"/>
              </a:rPr>
              <a:t>evidenze scientifiche in materia di prevenzione del tabagismo, alimentazione, attività fisica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 l="6654" t="6174" r="6654" b="6536"/>
          <a:stretch>
            <a:fillRect/>
          </a:stretch>
        </p:blipFill>
        <p:spPr bwMode="auto">
          <a:xfrm>
            <a:off x="4435475" y="138113"/>
            <a:ext cx="4533900" cy="64531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Rettangolo 3"/>
          <p:cNvSpPr/>
          <p:nvPr/>
        </p:nvSpPr>
        <p:spPr>
          <a:xfrm>
            <a:off x="374650" y="349250"/>
            <a:ext cx="3651250" cy="6186488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just">
              <a:defRPr/>
            </a:pPr>
            <a:r>
              <a:rPr lang="it-IT" b="1" dirty="0">
                <a:solidFill>
                  <a:srgbClr val="000000"/>
                </a:solidFill>
                <a:latin typeface="Calibri" pitchFamily="34" charset="0"/>
              </a:rPr>
              <a:t>Le 4 azioni chieste ad ogni Operatore Sanitario:</a:t>
            </a:r>
          </a:p>
          <a:p>
            <a:pPr marL="355600" indent="-355600" algn="just">
              <a:buFont typeface="+mj-lt"/>
              <a:buAutoNum type="arabicPeriod"/>
              <a:defRPr/>
            </a:pPr>
            <a:r>
              <a:rPr lang="it-IT" dirty="0">
                <a:solidFill>
                  <a:srgbClr val="000000"/>
                </a:solidFill>
                <a:latin typeface="Calibri" pitchFamily="34" charset="0"/>
              </a:rPr>
              <a:t>Dedicare un minimo di tempo per </a:t>
            </a:r>
            <a:r>
              <a:rPr lang="it-IT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studiare, approfondire e interiorizzare le tematiche</a:t>
            </a:r>
            <a:r>
              <a:rPr lang="it-IT" dirty="0">
                <a:solidFill>
                  <a:srgbClr val="000000"/>
                </a:solidFill>
                <a:latin typeface="Calibri" pitchFamily="34" charset="0"/>
              </a:rPr>
              <a:t>;</a:t>
            </a:r>
          </a:p>
          <a:p>
            <a:pPr marL="355600" indent="-355600" algn="just">
              <a:buFont typeface="+mj-lt"/>
              <a:buAutoNum type="arabicPeriod"/>
              <a:defRPr/>
            </a:pPr>
            <a:r>
              <a:rPr lang="it-IT" b="1" dirty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Manifestare la propria condivisione </a:t>
            </a:r>
            <a:r>
              <a:rPr lang="it-IT" dirty="0">
                <a:solidFill>
                  <a:srgbClr val="000000"/>
                </a:solidFill>
                <a:latin typeface="Calibri" pitchFamily="34" charset="0"/>
              </a:rPr>
              <a:t>circa i contenuti dei messaggi proposti, esponendo nel proprio spazio di lavoro i manifesti del “Progetto Cuore a Brescia”;</a:t>
            </a:r>
          </a:p>
          <a:p>
            <a:pPr marL="355600" indent="-355600" algn="just">
              <a:buFont typeface="+mj-lt"/>
              <a:buAutoNum type="arabicPeriod"/>
              <a:defRPr/>
            </a:pPr>
            <a:r>
              <a:rPr lang="it-IT" dirty="0">
                <a:solidFill>
                  <a:srgbClr val="000000"/>
                </a:solidFill>
                <a:latin typeface="Calibri" pitchFamily="34" charset="0"/>
              </a:rPr>
              <a:t>Individuare le modalità ritenute più opportune per </a:t>
            </a:r>
            <a:r>
              <a:rPr lang="it-IT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inserire nella propria pratica quotidiana la consuetudine a trasmettere messaggi educativi agli utenti</a:t>
            </a:r>
            <a:r>
              <a:rPr lang="it-IT" dirty="0">
                <a:solidFill>
                  <a:srgbClr val="000000"/>
                </a:solidFill>
                <a:latin typeface="Calibri" pitchFamily="34" charset="0"/>
              </a:rPr>
              <a:t>;</a:t>
            </a:r>
          </a:p>
          <a:p>
            <a:pPr marL="355600" indent="-355600" algn="just">
              <a:buFont typeface="+mj-lt"/>
              <a:buAutoNum type="arabicPeriod"/>
              <a:defRPr/>
            </a:pPr>
            <a:r>
              <a:rPr lang="it-IT" dirty="0">
                <a:solidFill>
                  <a:srgbClr val="000000"/>
                </a:solidFill>
                <a:latin typeface="Calibri" pitchFamily="34" charset="0"/>
              </a:rPr>
              <a:t>Imparare a riconoscere lungo la storia sanitaria della vita degli assistiti i </a:t>
            </a:r>
            <a:r>
              <a:rPr lang="it-IT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momenti in cui è maggiore la recettività a cambiare le abitudini di vita </a:t>
            </a:r>
            <a:r>
              <a:rPr lang="it-IT" dirty="0">
                <a:solidFill>
                  <a:srgbClr val="000000"/>
                </a:solidFill>
                <a:latin typeface="Calibri" pitchFamily="34" charset="0"/>
              </a:rPr>
              <a:t>scorrette.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Text Box 2"/>
          <p:cNvSpPr txBox="1">
            <a:spLocks noChangeArrowheads="1"/>
          </p:cNvSpPr>
          <p:nvPr/>
        </p:nvSpPr>
        <p:spPr bwMode="auto">
          <a:xfrm>
            <a:off x="874713" y="536575"/>
            <a:ext cx="73914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defTabSz="815975">
              <a:lnSpc>
                <a:spcPct val="70000"/>
              </a:lnSpc>
              <a:spcBef>
                <a:spcPct val="50000"/>
              </a:spcBef>
            </a:pPr>
            <a:r>
              <a:rPr lang="it-IT" sz="2400" b="1">
                <a:solidFill>
                  <a:srgbClr val="003366"/>
                </a:solidFill>
                <a:cs typeface="Times New Roman" pitchFamily="18" charset="0"/>
              </a:rPr>
              <a:t>Con il </a:t>
            </a:r>
            <a:r>
              <a:rPr lang="it-IT" sz="2400" b="1" i="1">
                <a:solidFill>
                  <a:srgbClr val="003366"/>
                </a:solidFill>
                <a:cs typeface="Times New Roman" pitchFamily="18" charset="0"/>
              </a:rPr>
              <a:t>Progetto Cuore a Brescia</a:t>
            </a:r>
            <a:r>
              <a:rPr lang="it-IT" sz="2400" b="1">
                <a:solidFill>
                  <a:srgbClr val="003366"/>
                </a:solidFill>
                <a:cs typeface="Times New Roman" pitchFamily="18" charset="0"/>
              </a:rPr>
              <a:t>,</a:t>
            </a:r>
          </a:p>
          <a:p>
            <a:pPr marL="457200" indent="-457200" defTabSz="815975">
              <a:lnSpc>
                <a:spcPct val="70000"/>
              </a:lnSpc>
              <a:spcBef>
                <a:spcPct val="50000"/>
              </a:spcBef>
            </a:pPr>
            <a:r>
              <a:rPr lang="it-IT" sz="2400" b="1">
                <a:solidFill>
                  <a:srgbClr val="003366"/>
                </a:solidFill>
                <a:cs typeface="Times New Roman" pitchFamily="18" charset="0"/>
              </a:rPr>
              <a:t>l’ASL ha coinvolto “a cascata”</a:t>
            </a:r>
          </a:p>
          <a:p>
            <a:pPr marL="457200" indent="-457200" defTabSz="815975">
              <a:lnSpc>
                <a:spcPct val="70000"/>
              </a:lnSpc>
              <a:spcBef>
                <a:spcPct val="50000"/>
              </a:spcBef>
            </a:pPr>
            <a:r>
              <a:rPr lang="it-IT" sz="2400" b="1">
                <a:solidFill>
                  <a:srgbClr val="003366"/>
                </a:solidFill>
                <a:cs typeface="Times New Roman" pitchFamily="18" charset="0"/>
              </a:rPr>
              <a:t>tutti gli operatori sanitari</a:t>
            </a:r>
          </a:p>
          <a:p>
            <a:pPr marL="457200" indent="-457200" defTabSz="815975">
              <a:lnSpc>
                <a:spcPct val="70000"/>
              </a:lnSpc>
              <a:spcBef>
                <a:spcPct val="50000"/>
              </a:spcBef>
            </a:pPr>
            <a:r>
              <a:rPr lang="it-IT" sz="2400" b="1">
                <a:solidFill>
                  <a:srgbClr val="003366"/>
                </a:solidFill>
                <a:cs typeface="Times New Roman" pitchFamily="18" charset="0"/>
              </a:rPr>
              <a:t>mediante l’attivazione</a:t>
            </a:r>
          </a:p>
          <a:p>
            <a:pPr marL="457200" indent="-457200" defTabSz="815975">
              <a:lnSpc>
                <a:spcPct val="70000"/>
              </a:lnSpc>
              <a:spcBef>
                <a:spcPct val="50000"/>
              </a:spcBef>
            </a:pPr>
            <a:r>
              <a:rPr lang="it-IT" sz="2400" b="1">
                <a:solidFill>
                  <a:srgbClr val="003366"/>
                </a:solidFill>
                <a:cs typeface="Times New Roman" pitchFamily="18" charset="0"/>
              </a:rPr>
              <a:t>di network di “colleghi animatori”</a:t>
            </a:r>
          </a:p>
        </p:txBody>
      </p:sp>
      <p:pic>
        <p:nvPicPr>
          <p:cNvPr id="5120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3138" y="2992438"/>
            <a:ext cx="7772400" cy="299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5" name="Segnaposto piè di pagina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Fulvio Lonati - Dipartimento Cure Primarie - ASL Brescia                       Brescia, 30 Maggio 2013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  <a:ln>
          <a:solidFill>
            <a:schemeClr val="accent1"/>
          </a:solidFill>
        </a:ln>
      </a:spPr>
      <a:bodyPr wrap="square" rtlCol="0">
        <a:spAutoFit/>
      </a:bodyPr>
      <a:lstStyle>
        <a:defPPr>
          <a:defRPr dirty="0"/>
        </a:defPPr>
      </a:lstStyle>
    </a:tx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  <a:ln>
          <a:solidFill>
            <a:schemeClr val="accent1"/>
          </a:solidFill>
        </a:ln>
      </a:spPr>
      <a:bodyPr wrap="square" rtlCol="0">
        <a:spAutoFit/>
      </a:bodyPr>
      <a:lstStyle>
        <a:defPPr>
          <a:defRPr dirty="0"/>
        </a:defPPr>
      </a:lstStyle>
    </a:tx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7588</TotalTime>
  <Words>1746</Words>
  <Application>Microsoft Office PowerPoint</Application>
  <PresentationFormat>Presentazione su schermo (4:3)</PresentationFormat>
  <Paragraphs>311</Paragraphs>
  <Slides>39</Slides>
  <Notes>6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6</vt:i4>
      </vt:variant>
      <vt:variant>
        <vt:lpstr>Server OLE incorporati</vt:lpstr>
      </vt:variant>
      <vt:variant>
        <vt:i4>2</vt:i4>
      </vt:variant>
      <vt:variant>
        <vt:lpstr>Titoli diapositive</vt:lpstr>
      </vt:variant>
      <vt:variant>
        <vt:i4>39</vt:i4>
      </vt:variant>
    </vt:vector>
  </HeadingPairs>
  <TitlesOfParts>
    <vt:vector size="54" baseType="lpstr">
      <vt:lpstr>Arial</vt:lpstr>
      <vt:lpstr>Wingdings</vt:lpstr>
      <vt:lpstr>Calibri</vt:lpstr>
      <vt:lpstr>MyriadPro-Semibold</vt:lpstr>
      <vt:lpstr>Tahoma</vt:lpstr>
      <vt:lpstr>Times New Roman</vt:lpstr>
      <vt:lpstr>MS Mincho</vt:lpstr>
      <vt:lpstr>Struttura predefinita</vt:lpstr>
      <vt:lpstr>1_Struttura predefinita</vt:lpstr>
      <vt:lpstr>2_Struttura predefinita</vt:lpstr>
      <vt:lpstr>Tema di Office</vt:lpstr>
      <vt:lpstr>3_Struttura predefinita</vt:lpstr>
      <vt:lpstr>4_Struttura predefinita</vt:lpstr>
      <vt:lpstr>Immagine bitmap</vt:lpstr>
      <vt:lpstr>Documento di Microsoft Office Word</vt:lpstr>
      <vt:lpstr>Brescia, Ordine dei Medici, 30 maggio 2013  Lo stile di vita come terapia e la prescrizione di stili di vita: evidenze ed esperienze dell’ASL di Brescia  Fulvio Lonati Dipartimento Cure Primarie dell’ASL di Brescia</vt:lpstr>
      <vt:lpstr>Diapositiva 2</vt:lpstr>
      <vt:lpstr>Diapositiva 3</vt:lpstr>
      <vt:lpstr>Diapositiva 4</vt:lpstr>
      <vt:lpstr>Diapositiva 5</vt:lpstr>
      <vt:lpstr>2006 :  Progetto Cuore a Brescia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Migliorare la cura dei malati cronici: possibili piste di lavoro</vt:lpstr>
      <vt:lpstr>La responsabilizzazione dell’assistito nella gestione del suo percorso di cura</vt:lpstr>
      <vt:lpstr>Avremmo bisogno di un equivalente delle farmacie…. ma per gli stili di vita</vt:lpstr>
      <vt:lpstr>Quali risultati a livello locale?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Governo Clinico dei MMG: Ritorni Informativi 2012</vt:lpstr>
      <vt:lpstr>Governo Clinico dei MMG: Ritorni Informativi 2012</vt:lpstr>
      <vt:lpstr>Governo Clinico dei MMG: Ritorni Informativi 2012</vt:lpstr>
      <vt:lpstr> Problema:  attualmente non siamo in grado di documentare con indicatori sensibili, efficaci, sintetici, confrontabili informazioni sugli stili di vita;  ci limitiamo, occasionalmente, a registrare informazioni  descrittive o semiquantitative, non storicizzate</vt:lpstr>
      <vt:lpstr>Proposta per registrare in scheda sanitaria (informatizzata!) informazioni cliniche su stili di vita</vt:lpstr>
      <vt:lpstr>Possibili indicatori per anamnesi/prescrizione alimentare (si potrebbero acquisire, limitatamente a soggetti selezionati, mediante apposito questionario autosomministrato, che produce 6 indicatori)</vt:lpstr>
      <vt:lpstr>Diapositiva 37</vt:lpstr>
      <vt:lpstr>Proposta per un monitoraggio clinico del tabagismo</vt:lpstr>
      <vt:lpstr>Diapositiva 39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Fulvio Lonati</dc:creator>
  <cp:lastModifiedBy>fulvio.lonati</cp:lastModifiedBy>
  <cp:revision>157</cp:revision>
  <cp:lastPrinted>1601-01-01T00:00:00Z</cp:lastPrinted>
  <dcterms:created xsi:type="dcterms:W3CDTF">1601-01-01T00:00:00Z</dcterms:created>
  <dcterms:modified xsi:type="dcterms:W3CDTF">2013-05-30T06:51:24Z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