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96"/>
  </p:notesMasterIdLst>
  <p:sldIdLst>
    <p:sldId id="443" r:id="rId6"/>
    <p:sldId id="444" r:id="rId7"/>
    <p:sldId id="304" r:id="rId8"/>
    <p:sldId id="320" r:id="rId9"/>
    <p:sldId id="305" r:id="rId10"/>
    <p:sldId id="280" r:id="rId11"/>
    <p:sldId id="281" r:id="rId12"/>
    <p:sldId id="283" r:id="rId13"/>
    <p:sldId id="285" r:id="rId14"/>
    <p:sldId id="308" r:id="rId15"/>
    <p:sldId id="309" r:id="rId16"/>
    <p:sldId id="306" r:id="rId17"/>
    <p:sldId id="287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7" r:id="rId70"/>
    <p:sldId id="438" r:id="rId71"/>
    <p:sldId id="439" r:id="rId72"/>
    <p:sldId id="440" r:id="rId73"/>
    <p:sldId id="441" r:id="rId74"/>
    <p:sldId id="442" r:id="rId75"/>
    <p:sldId id="445" r:id="rId76"/>
    <p:sldId id="446" r:id="rId77"/>
    <p:sldId id="447" r:id="rId78"/>
    <p:sldId id="448" r:id="rId79"/>
    <p:sldId id="449" r:id="rId80"/>
    <p:sldId id="450" r:id="rId81"/>
    <p:sldId id="451" r:id="rId82"/>
    <p:sldId id="452" r:id="rId83"/>
    <p:sldId id="453" r:id="rId84"/>
    <p:sldId id="454" r:id="rId85"/>
    <p:sldId id="455" r:id="rId86"/>
    <p:sldId id="456" r:id="rId87"/>
    <p:sldId id="457" r:id="rId88"/>
    <p:sldId id="458" r:id="rId89"/>
    <p:sldId id="459" r:id="rId90"/>
    <p:sldId id="460" r:id="rId91"/>
    <p:sldId id="461" r:id="rId92"/>
    <p:sldId id="462" r:id="rId93"/>
    <p:sldId id="463" r:id="rId94"/>
    <p:sldId id="289" r:id="rId9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3" autoAdjust="0"/>
    <p:restoredTop sz="94624" autoAdjust="0"/>
  </p:normalViewPr>
  <p:slideViewPr>
    <p:cSldViewPr>
      <p:cViewPr>
        <p:scale>
          <a:sx n="75" d="100"/>
          <a:sy n="75" d="100"/>
        </p:scale>
        <p:origin x="-3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C479A-06AC-4B44-BD18-E837F19107A3}" type="doc">
      <dgm:prSet loTypeId="urn:microsoft.com/office/officeart/2005/8/layout/chevron2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C0C5F87-9E09-F44A-9FE4-783D1ECA91D7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1</a:t>
          </a:r>
          <a:endParaRPr lang="it-IT" sz="4000" b="1" dirty="0">
            <a:latin typeface="Arial Narrow"/>
            <a:cs typeface="Arial Narrow"/>
          </a:endParaRPr>
        </a:p>
      </dgm:t>
    </dgm:pt>
    <dgm:pt modelId="{5AE4371E-F69B-564C-BAFF-71315C623A70}" type="par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6217A77C-1E88-E445-9061-2D3F90FB172F}" type="sib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922FFC4C-6A2D-9A44-804C-E2E5705726AC}">
      <dgm:prSet phldrT="[Testo]" custT="1"/>
      <dgm:spPr/>
      <dgm:t>
        <a:bodyPr/>
        <a:lstStyle/>
        <a:p>
          <a:r>
            <a:rPr lang="it-IT" sz="2000" b="1" dirty="0" smtClean="0"/>
            <a:t>L’Ematuria è un problema di comune riscontro clinico e uno dei più frequenti segni di patologia urologica. Ogni episodio di ematuria merita un corretto iter </a:t>
          </a:r>
          <a:r>
            <a:rPr lang="it-IT" sz="2000" b="1" dirty="0" err="1" smtClean="0"/>
            <a:t>etiopatogenetico</a:t>
          </a:r>
          <a:r>
            <a:rPr lang="it-IT" sz="2000" b="1" dirty="0" smtClean="0"/>
            <a:t> ed un iter diagnostico mirato.</a:t>
          </a:r>
          <a:endParaRPr lang="it-IT" sz="2000" b="1" dirty="0">
            <a:latin typeface="Arial Narrow"/>
            <a:cs typeface="Arial Narrow"/>
          </a:endParaRPr>
        </a:p>
      </dgm:t>
    </dgm:pt>
    <dgm:pt modelId="{55DC8128-38AE-BC44-AC35-37559B973E1D}" type="par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21D3D581-FD1B-2448-BE08-269F939AE281}" type="sib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1BFDECB-B5AA-5B42-B0D9-5495E9F87448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4</a:t>
          </a:r>
          <a:endParaRPr lang="it-IT" sz="4000" b="1" dirty="0">
            <a:latin typeface="Arial Narrow"/>
            <a:cs typeface="Arial Narrow"/>
          </a:endParaRPr>
        </a:p>
      </dgm:t>
    </dgm:pt>
    <dgm:pt modelId="{D18C085B-0903-4640-A7E2-CFCC7CEAF310}" type="par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5FBAB14-709E-6046-8227-C5EBEFE144DF}" type="sib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4635D34-9A8F-3040-A6D1-AC1310742952}">
      <dgm:prSet phldrT="[Testo]" custT="1"/>
      <dgm:spPr/>
      <dgm:t>
        <a:bodyPr/>
        <a:lstStyle/>
        <a:p>
          <a:r>
            <a:rPr lang="it-IT" sz="1800" b="1" dirty="0" smtClean="0"/>
            <a:t>Una microematuria persistente , anche se asintomatica, va sempre indagata per escludere la natura neoplastica ed in questo caso l'esame di I scelta è il citologico su tre campioni di urina ( II getto), che è </a:t>
          </a:r>
          <a:br>
            <a:rPr lang="it-IT" sz="1800" b="1" dirty="0" smtClean="0"/>
          </a:br>
          <a:r>
            <a:rPr lang="it-IT" sz="1800" b="1" dirty="0" smtClean="0"/>
            <a:t>- facile da eseguirsi</a:t>
          </a:r>
          <a:br>
            <a:rPr lang="it-IT" sz="1800" b="1" dirty="0" smtClean="0"/>
          </a:br>
          <a:r>
            <a:rPr lang="it-IT" sz="1800" b="1" dirty="0" smtClean="0"/>
            <a:t>- poco costoso</a:t>
          </a:r>
          <a:br>
            <a:rPr lang="it-IT" sz="1800" b="1" dirty="0" smtClean="0"/>
          </a:br>
          <a:r>
            <a:rPr lang="it-IT" sz="1800" b="1" dirty="0" smtClean="0"/>
            <a:t>- rivela la presenza di cellule di solito assenti: ATIPICHE /NEOPLASTICHE.</a:t>
          </a:r>
          <a:endParaRPr lang="it-IT" sz="18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9FDE4ED-3A38-C546-9408-A77230F9596C}" type="par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8436067-74AD-6E47-BB72-F72B6D770B21}" type="sib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3800E0CD-D18A-6B4E-B56D-EC77A674B61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000" b="1" dirty="0" smtClean="0"/>
            <a:t> In presenza di sintomi come febbre e disturbi </a:t>
          </a:r>
          <a:r>
            <a:rPr lang="it-IT" sz="2000" b="1" dirty="0" err="1" smtClean="0"/>
            <a:t>minzionali</a:t>
          </a:r>
          <a:r>
            <a:rPr lang="it-IT" sz="2000" b="1" dirty="0" smtClean="0"/>
            <a:t> , l'esame urine e l'</a:t>
          </a:r>
          <a:r>
            <a:rPr lang="it-IT" sz="2000" b="1" dirty="0" err="1" smtClean="0"/>
            <a:t>urinocoltura</a:t>
          </a:r>
          <a:r>
            <a:rPr lang="it-IT" sz="2000" b="1" dirty="0" smtClean="0"/>
            <a:t> sono fondamentali. Nella valutazione dell'</a:t>
          </a:r>
          <a:r>
            <a:rPr lang="it-IT" sz="2000" b="1" dirty="0" err="1" smtClean="0"/>
            <a:t>urinocoltura</a:t>
          </a:r>
          <a:r>
            <a:rPr lang="it-IT" sz="2000" b="1" dirty="0" smtClean="0"/>
            <a:t> più che la carica batterica è opportuno considerare la correlazione tra notizie anamnestiche e presenza di un determinato microorganismo.</a:t>
          </a:r>
          <a:endParaRPr lang="it-IT" sz="2000" b="1" dirty="0" smtClean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3C83A840-A429-9140-B6C5-2BD15E5E8C13}" type="par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C492137-1D8A-4246-AB17-ADD4450B27EF}" type="sib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9413570-DB32-1B45-9A22-CA8B29443D25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3</a:t>
          </a:r>
          <a:endParaRPr lang="it-IT" sz="4000" b="1" dirty="0">
            <a:latin typeface="Arial Narrow"/>
            <a:cs typeface="Arial Narrow"/>
          </a:endParaRPr>
        </a:p>
      </dgm:t>
    </dgm:pt>
    <dgm:pt modelId="{50B562BA-952C-0147-A589-C9E4F5D4CB60}" type="parTrans" cxnId="{82FD1096-7268-9F43-B909-1A76BC13D657}">
      <dgm:prSet/>
      <dgm:spPr/>
      <dgm:t>
        <a:bodyPr/>
        <a:lstStyle/>
        <a:p>
          <a:endParaRPr lang="it-IT"/>
        </a:p>
      </dgm:t>
    </dgm:pt>
    <dgm:pt modelId="{963AB2A7-CA36-5E48-9D33-16ABADF7E708}" type="sibTrans" cxnId="{82FD1096-7268-9F43-B909-1A76BC13D657}">
      <dgm:prSet/>
      <dgm:spPr/>
      <dgm:t>
        <a:bodyPr/>
        <a:lstStyle/>
        <a:p>
          <a:endParaRPr lang="it-IT"/>
        </a:p>
      </dgm:t>
    </dgm:pt>
    <dgm:pt modelId="{BE5476EB-597E-8D4A-BFDD-06574EBEAD81}">
      <dgm:prSet custT="1"/>
      <dgm:spPr/>
      <dgm:t>
        <a:bodyPr/>
        <a:lstStyle/>
        <a:p>
          <a:r>
            <a:rPr lang="it-IT" sz="2400" b="1" dirty="0" smtClean="0"/>
            <a:t>È da considerarsi a genesi neoplastica fino a prova contraria.</a:t>
          </a:r>
          <a:endParaRPr lang="it-IT" sz="1600" b="1" dirty="0">
            <a:latin typeface="Arial Narrow"/>
            <a:cs typeface="Arial Narrow"/>
          </a:endParaRPr>
        </a:p>
      </dgm:t>
    </dgm:pt>
    <dgm:pt modelId="{DBD8F366-6792-9445-9ED4-A485B992A58F}" type="parTrans" cxnId="{345E1405-61FA-E447-9CF8-986999EF4DC5}">
      <dgm:prSet/>
      <dgm:spPr/>
      <dgm:t>
        <a:bodyPr/>
        <a:lstStyle/>
        <a:p>
          <a:endParaRPr lang="it-IT"/>
        </a:p>
      </dgm:t>
    </dgm:pt>
    <dgm:pt modelId="{5E6AB347-5C4C-2E4B-9768-6B672A5ACBD1}" type="sibTrans" cxnId="{345E1405-61FA-E447-9CF8-986999EF4DC5}">
      <dgm:prSet/>
      <dgm:spPr/>
      <dgm:t>
        <a:bodyPr/>
        <a:lstStyle/>
        <a:p>
          <a:endParaRPr lang="it-IT"/>
        </a:p>
      </dgm:t>
    </dgm:pt>
    <dgm:pt modelId="{27F7E3F7-462E-0044-A4BD-648C303B9D5B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2</a:t>
          </a:r>
          <a:endParaRPr lang="it-IT" sz="4000" b="1" dirty="0">
            <a:latin typeface="Arial Narrow"/>
            <a:cs typeface="Arial Narrow"/>
          </a:endParaRPr>
        </a:p>
      </dgm:t>
    </dgm:pt>
    <dgm:pt modelId="{33663945-062B-FD4F-A296-59471C3F4197}" type="parTrans" cxnId="{C02D7309-D7DE-6142-AC70-FD7D07615B28}">
      <dgm:prSet/>
      <dgm:spPr/>
      <dgm:t>
        <a:bodyPr/>
        <a:lstStyle/>
        <a:p>
          <a:endParaRPr lang="it-IT"/>
        </a:p>
      </dgm:t>
    </dgm:pt>
    <dgm:pt modelId="{035BC956-37AB-4F43-95BE-61E102834F2C}" type="sibTrans" cxnId="{C02D7309-D7DE-6142-AC70-FD7D07615B28}">
      <dgm:prSet/>
      <dgm:spPr/>
      <dgm:t>
        <a:bodyPr/>
        <a:lstStyle/>
        <a:p>
          <a:endParaRPr lang="it-IT"/>
        </a:p>
      </dgm:t>
    </dgm:pt>
    <dgm:pt modelId="{8CC556F1-3902-064D-9B1D-7826AE877ED2}" type="pres">
      <dgm:prSet presAssocID="{FE7C479A-06AC-4B44-BD18-E837F19107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3E038D3-8E18-EA42-AF72-11DD7CD67EA8}" type="pres">
      <dgm:prSet presAssocID="{CC0C5F87-9E09-F44A-9FE4-783D1ECA91D7}" presName="composite" presStyleCnt="0"/>
      <dgm:spPr/>
    </dgm:pt>
    <dgm:pt modelId="{A33AEACA-D2B7-DD4F-BC66-D0A9C74BB356}" type="pres">
      <dgm:prSet presAssocID="{CC0C5F87-9E09-F44A-9FE4-783D1ECA91D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0713BD-B27B-E948-80D9-169A97BCC1EF}" type="pres">
      <dgm:prSet presAssocID="{CC0C5F87-9E09-F44A-9FE4-783D1ECA91D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5AC809-38F8-0E4E-BD3E-2767400BDDE8}" type="pres">
      <dgm:prSet presAssocID="{6217A77C-1E88-E445-9061-2D3F90FB172F}" presName="sp" presStyleCnt="0"/>
      <dgm:spPr/>
    </dgm:pt>
    <dgm:pt modelId="{5FCBC6E7-0F9B-E942-89F6-B71CFB4DD3F4}" type="pres">
      <dgm:prSet presAssocID="{27F7E3F7-462E-0044-A4BD-648C303B9D5B}" presName="composite" presStyleCnt="0"/>
      <dgm:spPr/>
    </dgm:pt>
    <dgm:pt modelId="{4A056282-9EDA-7D4F-8BC0-5F390C40F4A2}" type="pres">
      <dgm:prSet presAssocID="{27F7E3F7-462E-0044-A4BD-648C303B9D5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52CF6B-B9C0-D54B-A2E7-ADC48274B183}" type="pres">
      <dgm:prSet presAssocID="{27F7E3F7-462E-0044-A4BD-648C303B9D5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EBA3A7-A87A-2443-BA33-37C0448DE35D}" type="pres">
      <dgm:prSet presAssocID="{035BC956-37AB-4F43-95BE-61E102834F2C}" presName="sp" presStyleCnt="0"/>
      <dgm:spPr/>
    </dgm:pt>
    <dgm:pt modelId="{4184DB60-AE6F-9F47-A948-5C43243063FB}" type="pres">
      <dgm:prSet presAssocID="{F9413570-DB32-1B45-9A22-CA8B29443D25}" presName="composite" presStyleCnt="0"/>
      <dgm:spPr/>
    </dgm:pt>
    <dgm:pt modelId="{30AC3C0B-516D-1643-BEBD-02D6DFD991AA}" type="pres">
      <dgm:prSet presAssocID="{F9413570-DB32-1B45-9A22-CA8B29443D2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51E40F-0957-E848-9DF7-9FE1A6971CD6}" type="pres">
      <dgm:prSet presAssocID="{F9413570-DB32-1B45-9A22-CA8B29443D25}" presName="descendantText" presStyleLbl="alignAcc1" presStyleIdx="2" presStyleCnt="4" custScaleY="1447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EF8557-FD80-944B-AE4F-34681BA6B66E}" type="pres">
      <dgm:prSet presAssocID="{963AB2A7-CA36-5E48-9D33-16ABADF7E708}" presName="sp" presStyleCnt="0"/>
      <dgm:spPr/>
    </dgm:pt>
    <dgm:pt modelId="{1979A3C7-6B83-AE48-AD16-A7BE9B28A234}" type="pres">
      <dgm:prSet presAssocID="{E1BFDECB-B5AA-5B42-B0D9-5495E9F87448}" presName="composite" presStyleCnt="0"/>
      <dgm:spPr/>
    </dgm:pt>
    <dgm:pt modelId="{F5DAF114-CBF2-6C42-A815-A4131FDC3DFB}" type="pres">
      <dgm:prSet presAssocID="{E1BFDECB-B5AA-5B42-B0D9-5495E9F8744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7D0E4D-3F6D-644B-A84D-6BDF82C790D4}" type="pres">
      <dgm:prSet presAssocID="{E1BFDECB-B5AA-5B42-B0D9-5495E9F87448}" presName="descendantText" presStyleLbl="alignAcc1" presStyleIdx="3" presStyleCnt="4" custScaleY="1748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0416D1D-66BB-574B-9376-1CD968B95357}" srcId="{FE7C479A-06AC-4B44-BD18-E837F19107A3}" destId="{CC0C5F87-9E09-F44A-9FE4-783D1ECA91D7}" srcOrd="0" destOrd="0" parTransId="{5AE4371E-F69B-564C-BAFF-71315C623A70}" sibTransId="{6217A77C-1E88-E445-9061-2D3F90FB172F}"/>
    <dgm:cxn modelId="{A107217E-04DE-4685-922B-0343C44787B7}" type="presOf" srcId="{BE5476EB-597E-8D4A-BFDD-06574EBEAD81}" destId="{9552CF6B-B9C0-D54B-A2E7-ADC48274B183}" srcOrd="0" destOrd="0" presId="urn:microsoft.com/office/officeart/2005/8/layout/chevron2"/>
    <dgm:cxn modelId="{B956749E-67A5-4C4A-9C23-2F08C8D59CDB}" type="presOf" srcId="{3800E0CD-D18A-6B4E-B56D-EC77A674B61F}" destId="{C751E40F-0957-E848-9DF7-9FE1A6971CD6}" srcOrd="0" destOrd="0" presId="urn:microsoft.com/office/officeart/2005/8/layout/chevron2"/>
    <dgm:cxn modelId="{C6C38EC6-60CA-5247-A175-C463902844C5}" srcId="{E1BFDECB-B5AA-5B42-B0D9-5495E9F87448}" destId="{54635D34-9A8F-3040-A6D1-AC1310742952}" srcOrd="0" destOrd="0" parTransId="{09FDE4ED-3A38-C546-9408-A77230F9596C}" sibTransId="{B8436067-74AD-6E47-BB72-F72B6D770B21}"/>
    <dgm:cxn modelId="{82FD1096-7268-9F43-B909-1A76BC13D657}" srcId="{FE7C479A-06AC-4B44-BD18-E837F19107A3}" destId="{F9413570-DB32-1B45-9A22-CA8B29443D25}" srcOrd="2" destOrd="0" parTransId="{50B562BA-952C-0147-A589-C9E4F5D4CB60}" sibTransId="{963AB2A7-CA36-5E48-9D33-16ABADF7E708}"/>
    <dgm:cxn modelId="{5A396A8C-CA89-4794-9679-25487678D3CC}" type="presOf" srcId="{E1BFDECB-B5AA-5B42-B0D9-5495E9F87448}" destId="{F5DAF114-CBF2-6C42-A815-A4131FDC3DFB}" srcOrd="0" destOrd="0" presId="urn:microsoft.com/office/officeart/2005/8/layout/chevron2"/>
    <dgm:cxn modelId="{98E474EC-608A-40A6-9CEC-E599C8D3689A}" type="presOf" srcId="{27F7E3F7-462E-0044-A4BD-648C303B9D5B}" destId="{4A056282-9EDA-7D4F-8BC0-5F390C40F4A2}" srcOrd="0" destOrd="0" presId="urn:microsoft.com/office/officeart/2005/8/layout/chevron2"/>
    <dgm:cxn modelId="{345E1405-61FA-E447-9CF8-986999EF4DC5}" srcId="{27F7E3F7-462E-0044-A4BD-648C303B9D5B}" destId="{BE5476EB-597E-8D4A-BFDD-06574EBEAD81}" srcOrd="0" destOrd="0" parTransId="{DBD8F366-6792-9445-9ED4-A485B992A58F}" sibTransId="{5E6AB347-5C4C-2E4B-9768-6B672A5ACBD1}"/>
    <dgm:cxn modelId="{B7815F8B-CE6B-C44D-8726-F52F027A438E}" srcId="{F9413570-DB32-1B45-9A22-CA8B29443D25}" destId="{3800E0CD-D18A-6B4E-B56D-EC77A674B61F}" srcOrd="0" destOrd="0" parTransId="{3C83A840-A429-9140-B6C5-2BD15E5E8C13}" sibTransId="{FC492137-1D8A-4246-AB17-ADD4450B27EF}"/>
    <dgm:cxn modelId="{9C367190-D9CA-410D-8C95-E77008C88B65}" type="presOf" srcId="{54635D34-9A8F-3040-A6D1-AC1310742952}" destId="{927D0E4D-3F6D-644B-A84D-6BDF82C790D4}" srcOrd="0" destOrd="0" presId="urn:microsoft.com/office/officeart/2005/8/layout/chevron2"/>
    <dgm:cxn modelId="{3CC73A70-4F6A-40FC-BB34-D0B4BCA3CD76}" type="presOf" srcId="{FE7C479A-06AC-4B44-BD18-E837F19107A3}" destId="{8CC556F1-3902-064D-9B1D-7826AE877ED2}" srcOrd="0" destOrd="0" presId="urn:microsoft.com/office/officeart/2005/8/layout/chevron2"/>
    <dgm:cxn modelId="{13BAB499-A50D-9C40-AB94-AD730CC81BD5}" srcId="{CC0C5F87-9E09-F44A-9FE4-783D1ECA91D7}" destId="{922FFC4C-6A2D-9A44-804C-E2E5705726AC}" srcOrd="0" destOrd="0" parTransId="{55DC8128-38AE-BC44-AC35-37559B973E1D}" sibTransId="{21D3D581-FD1B-2448-BE08-269F939AE281}"/>
    <dgm:cxn modelId="{E3E29C23-F7FE-B04A-9F92-CDD6D07A19FC}" srcId="{FE7C479A-06AC-4B44-BD18-E837F19107A3}" destId="{E1BFDECB-B5AA-5B42-B0D9-5495E9F87448}" srcOrd="3" destOrd="0" parTransId="{D18C085B-0903-4640-A7E2-CFCC7CEAF310}" sibTransId="{B5FBAB14-709E-6046-8227-C5EBEFE144DF}"/>
    <dgm:cxn modelId="{B55E4150-1492-411A-B3E1-7EB59CADE0CB}" type="presOf" srcId="{F9413570-DB32-1B45-9A22-CA8B29443D25}" destId="{30AC3C0B-516D-1643-BEBD-02D6DFD991AA}" srcOrd="0" destOrd="0" presId="urn:microsoft.com/office/officeart/2005/8/layout/chevron2"/>
    <dgm:cxn modelId="{815E2399-3A1A-4197-BAA4-503DA34F48A4}" type="presOf" srcId="{922FFC4C-6A2D-9A44-804C-E2E5705726AC}" destId="{350713BD-B27B-E948-80D9-169A97BCC1EF}" srcOrd="0" destOrd="0" presId="urn:microsoft.com/office/officeart/2005/8/layout/chevron2"/>
    <dgm:cxn modelId="{C02D7309-D7DE-6142-AC70-FD7D07615B28}" srcId="{FE7C479A-06AC-4B44-BD18-E837F19107A3}" destId="{27F7E3F7-462E-0044-A4BD-648C303B9D5B}" srcOrd="1" destOrd="0" parTransId="{33663945-062B-FD4F-A296-59471C3F4197}" sibTransId="{035BC956-37AB-4F43-95BE-61E102834F2C}"/>
    <dgm:cxn modelId="{3E4DEDD4-69CF-45EF-8FA0-BBE4F0CFFB43}" type="presOf" srcId="{CC0C5F87-9E09-F44A-9FE4-783D1ECA91D7}" destId="{A33AEACA-D2B7-DD4F-BC66-D0A9C74BB356}" srcOrd="0" destOrd="0" presId="urn:microsoft.com/office/officeart/2005/8/layout/chevron2"/>
    <dgm:cxn modelId="{9B5EC728-B187-4F64-8325-CC2510D18B27}" type="presParOf" srcId="{8CC556F1-3902-064D-9B1D-7826AE877ED2}" destId="{E3E038D3-8E18-EA42-AF72-11DD7CD67EA8}" srcOrd="0" destOrd="0" presId="urn:microsoft.com/office/officeart/2005/8/layout/chevron2"/>
    <dgm:cxn modelId="{67E3E80B-AB4E-4799-AD00-CDD9D47B0E1E}" type="presParOf" srcId="{E3E038D3-8E18-EA42-AF72-11DD7CD67EA8}" destId="{A33AEACA-D2B7-DD4F-BC66-D0A9C74BB356}" srcOrd="0" destOrd="0" presId="urn:microsoft.com/office/officeart/2005/8/layout/chevron2"/>
    <dgm:cxn modelId="{0803078F-F041-44C7-8DA8-F8A2BA11F432}" type="presParOf" srcId="{E3E038D3-8E18-EA42-AF72-11DD7CD67EA8}" destId="{350713BD-B27B-E948-80D9-169A97BCC1EF}" srcOrd="1" destOrd="0" presId="urn:microsoft.com/office/officeart/2005/8/layout/chevron2"/>
    <dgm:cxn modelId="{9180498A-9782-4AFA-AEF0-08B123AAE31D}" type="presParOf" srcId="{8CC556F1-3902-064D-9B1D-7826AE877ED2}" destId="{915AC809-38F8-0E4E-BD3E-2767400BDDE8}" srcOrd="1" destOrd="0" presId="urn:microsoft.com/office/officeart/2005/8/layout/chevron2"/>
    <dgm:cxn modelId="{7E8CD2EB-F069-423B-9191-B706846FBAD1}" type="presParOf" srcId="{8CC556F1-3902-064D-9B1D-7826AE877ED2}" destId="{5FCBC6E7-0F9B-E942-89F6-B71CFB4DD3F4}" srcOrd="2" destOrd="0" presId="urn:microsoft.com/office/officeart/2005/8/layout/chevron2"/>
    <dgm:cxn modelId="{750D5EF2-EC9D-431D-BEB7-F13B2A4C0D03}" type="presParOf" srcId="{5FCBC6E7-0F9B-E942-89F6-B71CFB4DD3F4}" destId="{4A056282-9EDA-7D4F-8BC0-5F390C40F4A2}" srcOrd="0" destOrd="0" presId="urn:microsoft.com/office/officeart/2005/8/layout/chevron2"/>
    <dgm:cxn modelId="{1428BC0C-EC97-49AF-B580-F80BB4AE889F}" type="presParOf" srcId="{5FCBC6E7-0F9B-E942-89F6-B71CFB4DD3F4}" destId="{9552CF6B-B9C0-D54B-A2E7-ADC48274B183}" srcOrd="1" destOrd="0" presId="urn:microsoft.com/office/officeart/2005/8/layout/chevron2"/>
    <dgm:cxn modelId="{5E2F7DD4-B3B7-4B37-8865-CFF5F9CAAF1A}" type="presParOf" srcId="{8CC556F1-3902-064D-9B1D-7826AE877ED2}" destId="{1EEBA3A7-A87A-2443-BA33-37C0448DE35D}" srcOrd="3" destOrd="0" presId="urn:microsoft.com/office/officeart/2005/8/layout/chevron2"/>
    <dgm:cxn modelId="{EAACCC0F-5E56-4F00-9BFF-72C244DEE88B}" type="presParOf" srcId="{8CC556F1-3902-064D-9B1D-7826AE877ED2}" destId="{4184DB60-AE6F-9F47-A948-5C43243063FB}" srcOrd="4" destOrd="0" presId="urn:microsoft.com/office/officeart/2005/8/layout/chevron2"/>
    <dgm:cxn modelId="{3ACA8D22-3942-453D-9C60-3E8861755428}" type="presParOf" srcId="{4184DB60-AE6F-9F47-A948-5C43243063FB}" destId="{30AC3C0B-516D-1643-BEBD-02D6DFD991AA}" srcOrd="0" destOrd="0" presId="urn:microsoft.com/office/officeart/2005/8/layout/chevron2"/>
    <dgm:cxn modelId="{96CEB297-9748-4186-8793-1E4B6C1EB3E2}" type="presParOf" srcId="{4184DB60-AE6F-9F47-A948-5C43243063FB}" destId="{C751E40F-0957-E848-9DF7-9FE1A6971CD6}" srcOrd="1" destOrd="0" presId="urn:microsoft.com/office/officeart/2005/8/layout/chevron2"/>
    <dgm:cxn modelId="{16345656-14DF-4F3E-81A3-404732345CAA}" type="presParOf" srcId="{8CC556F1-3902-064D-9B1D-7826AE877ED2}" destId="{CDEF8557-FD80-944B-AE4F-34681BA6B66E}" srcOrd="5" destOrd="0" presId="urn:microsoft.com/office/officeart/2005/8/layout/chevron2"/>
    <dgm:cxn modelId="{51E8D162-54A7-45AF-A21B-B44F54283F38}" type="presParOf" srcId="{8CC556F1-3902-064D-9B1D-7826AE877ED2}" destId="{1979A3C7-6B83-AE48-AD16-A7BE9B28A234}" srcOrd="6" destOrd="0" presId="urn:microsoft.com/office/officeart/2005/8/layout/chevron2"/>
    <dgm:cxn modelId="{277AA4E7-E3A0-4715-B5D7-70D8341D29F6}" type="presParOf" srcId="{1979A3C7-6B83-AE48-AD16-A7BE9B28A234}" destId="{F5DAF114-CBF2-6C42-A815-A4131FDC3DFB}" srcOrd="0" destOrd="0" presId="urn:microsoft.com/office/officeart/2005/8/layout/chevron2"/>
    <dgm:cxn modelId="{73BAF5B4-6AB4-466A-9388-7FAEBE2739F9}" type="presParOf" srcId="{1979A3C7-6B83-AE48-AD16-A7BE9B28A234}" destId="{927D0E4D-3F6D-644B-A84D-6BDF82C790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3AEACA-D2B7-DD4F-BC66-D0A9C74BB356}">
      <dsp:nvSpPr>
        <dsp:cNvPr id="0" name=""/>
        <dsp:cNvSpPr/>
      </dsp:nvSpPr>
      <dsp:spPr>
        <a:xfrm rot="5400000">
          <a:off x="-212656" y="234300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1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234300"/>
        <a:ext cx="1417711" cy="992397"/>
      </dsp:txXfrm>
    </dsp:sp>
    <dsp:sp modelId="{350713BD-B27B-E948-80D9-169A97BCC1EF}">
      <dsp:nvSpPr>
        <dsp:cNvPr id="0" name=""/>
        <dsp:cNvSpPr/>
      </dsp:nvSpPr>
      <dsp:spPr>
        <a:xfrm rot="5400000">
          <a:off x="4607200" y="-3593158"/>
          <a:ext cx="921996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kern="1200" dirty="0" smtClean="0"/>
            <a:t>L’Ematuria è un problema di comune riscontro clinico e uno dei più frequenti segni di patologia urologica. Ogni episodio di ematuria merita un corretto iter </a:t>
          </a:r>
          <a:r>
            <a:rPr lang="it-IT" sz="2000" b="1" kern="1200" dirty="0" err="1" smtClean="0"/>
            <a:t>etiopatogenetico</a:t>
          </a:r>
          <a:r>
            <a:rPr lang="it-IT" sz="2000" b="1" kern="1200" dirty="0" smtClean="0"/>
            <a:t> ed un iter diagnostico mirato.</a:t>
          </a:r>
          <a:endParaRPr lang="it-IT" sz="2000" b="1" kern="1200" dirty="0">
            <a:latin typeface="Arial Narrow"/>
            <a:cs typeface="Arial Narrow"/>
          </a:endParaRPr>
        </a:p>
      </dsp:txBody>
      <dsp:txXfrm rot="5400000">
        <a:off x="4607200" y="-3593158"/>
        <a:ext cx="921996" cy="8151602"/>
      </dsp:txXfrm>
    </dsp:sp>
    <dsp:sp modelId="{4A056282-9EDA-7D4F-8BC0-5F390C40F4A2}">
      <dsp:nvSpPr>
        <dsp:cNvPr id="0" name=""/>
        <dsp:cNvSpPr/>
      </dsp:nvSpPr>
      <dsp:spPr>
        <a:xfrm rot="5400000">
          <a:off x="-212656" y="1522795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2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1522795"/>
        <a:ext cx="1417711" cy="992397"/>
      </dsp:txXfrm>
    </dsp:sp>
    <dsp:sp modelId="{9552CF6B-B9C0-D54B-A2E7-ADC48274B183}">
      <dsp:nvSpPr>
        <dsp:cNvPr id="0" name=""/>
        <dsp:cNvSpPr/>
      </dsp:nvSpPr>
      <dsp:spPr>
        <a:xfrm rot="5400000">
          <a:off x="4607442" y="-2304905"/>
          <a:ext cx="921512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kern="1200" dirty="0" smtClean="0"/>
            <a:t>È da considerarsi a genesi neoplastica fino a prova contraria.</a:t>
          </a:r>
          <a:endParaRPr lang="it-IT" sz="1600" b="1" kern="1200" dirty="0">
            <a:latin typeface="Arial Narrow"/>
            <a:cs typeface="Arial Narrow"/>
          </a:endParaRPr>
        </a:p>
      </dsp:txBody>
      <dsp:txXfrm rot="5400000">
        <a:off x="4607442" y="-2304905"/>
        <a:ext cx="921512" cy="8151602"/>
      </dsp:txXfrm>
    </dsp:sp>
    <dsp:sp modelId="{30AC3C0B-516D-1643-BEBD-02D6DFD991AA}">
      <dsp:nvSpPr>
        <dsp:cNvPr id="0" name=""/>
        <dsp:cNvSpPr/>
      </dsp:nvSpPr>
      <dsp:spPr>
        <a:xfrm rot="5400000">
          <a:off x="-212656" y="3017377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3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3017377"/>
        <a:ext cx="1417711" cy="992397"/>
      </dsp:txXfrm>
    </dsp:sp>
    <dsp:sp modelId="{C751E40F-0957-E848-9DF7-9FE1A6971CD6}">
      <dsp:nvSpPr>
        <dsp:cNvPr id="0" name=""/>
        <dsp:cNvSpPr/>
      </dsp:nvSpPr>
      <dsp:spPr>
        <a:xfrm rot="5400000">
          <a:off x="4401355" y="-810323"/>
          <a:ext cx="1333686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it-IT" sz="2000" b="1" kern="1200" dirty="0" smtClean="0"/>
            <a:t> In presenza di sintomi come febbre e disturbi </a:t>
          </a:r>
          <a:r>
            <a:rPr lang="it-IT" sz="2000" b="1" kern="1200" dirty="0" err="1" smtClean="0"/>
            <a:t>minzionali</a:t>
          </a:r>
          <a:r>
            <a:rPr lang="it-IT" sz="2000" b="1" kern="1200" dirty="0" smtClean="0"/>
            <a:t> , l'esame urine e l'</a:t>
          </a:r>
          <a:r>
            <a:rPr lang="it-IT" sz="2000" b="1" kern="1200" dirty="0" err="1" smtClean="0"/>
            <a:t>urinocoltura</a:t>
          </a:r>
          <a:r>
            <a:rPr lang="it-IT" sz="2000" b="1" kern="1200" dirty="0" smtClean="0"/>
            <a:t> sono fondamentali. Nella valutazione dell'</a:t>
          </a:r>
          <a:r>
            <a:rPr lang="it-IT" sz="2000" b="1" kern="1200" dirty="0" err="1" smtClean="0"/>
            <a:t>urinocoltura</a:t>
          </a:r>
          <a:r>
            <a:rPr lang="it-IT" sz="2000" b="1" kern="1200" dirty="0" smtClean="0"/>
            <a:t> più che la carica batterica è opportuno considerare la correlazione tra notizie anamnestiche e presenza di un determinato microorganismo.</a:t>
          </a:r>
          <a:endParaRPr lang="it-IT" sz="2000" b="1" kern="1200" dirty="0" smtClean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401355" y="-810323"/>
        <a:ext cx="1333686" cy="8151602"/>
      </dsp:txXfrm>
    </dsp:sp>
    <dsp:sp modelId="{F5DAF114-CBF2-6C42-A815-A4131FDC3DFB}">
      <dsp:nvSpPr>
        <dsp:cNvPr id="0" name=""/>
        <dsp:cNvSpPr/>
      </dsp:nvSpPr>
      <dsp:spPr>
        <a:xfrm rot="5400000">
          <a:off x="-212656" y="4650573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4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4650573"/>
        <a:ext cx="1417711" cy="992397"/>
      </dsp:txXfrm>
    </dsp:sp>
    <dsp:sp modelId="{927D0E4D-3F6D-644B-A84D-6BDF82C790D4}">
      <dsp:nvSpPr>
        <dsp:cNvPr id="0" name=""/>
        <dsp:cNvSpPr/>
      </dsp:nvSpPr>
      <dsp:spPr>
        <a:xfrm rot="5400000">
          <a:off x="4262741" y="822871"/>
          <a:ext cx="1610914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 smtClean="0"/>
            <a:t>Una microematuria persistente , anche se asintomatica, va sempre indagata per escludere la natura neoplastica ed in questo caso l'esame di I scelta è il citologico su tre campioni di urina ( II getto), che è </a:t>
          </a:r>
          <a:br>
            <a:rPr lang="it-IT" sz="1800" b="1" kern="1200" dirty="0" smtClean="0"/>
          </a:br>
          <a:r>
            <a:rPr lang="it-IT" sz="1800" b="1" kern="1200" dirty="0" smtClean="0"/>
            <a:t>- facile da eseguirsi</a:t>
          </a:r>
          <a:br>
            <a:rPr lang="it-IT" sz="1800" b="1" kern="1200" dirty="0" smtClean="0"/>
          </a:br>
          <a:r>
            <a:rPr lang="it-IT" sz="1800" b="1" kern="1200" dirty="0" smtClean="0"/>
            <a:t>- poco costoso</a:t>
          </a:r>
          <a:br>
            <a:rPr lang="it-IT" sz="1800" b="1" kern="1200" dirty="0" smtClean="0"/>
          </a:br>
          <a:r>
            <a:rPr lang="it-IT" sz="1800" b="1" kern="1200" dirty="0" smtClean="0"/>
            <a:t>- rivela la presenza di cellule di solito assenti: ATIPICHE /NEOPLASTICHE.</a:t>
          </a:r>
          <a:endParaRPr lang="it-IT" sz="18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262741" y="822871"/>
        <a:ext cx="1610914" cy="8151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81E1D-97A6-42E1-8AFA-B693B6193FC8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CE512-AA0D-46FA-AEAC-107E9DEAEF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7581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defRPr/>
            </a:pPr>
            <a:fld id="{6CA5ABE3-8692-4940-9E6A-7F9E7A29DF7A}" type="slidenum">
              <a:rPr lang="it-IT" sz="1200">
                <a:solidFill>
                  <a:srgbClr val="000000"/>
                </a:solidFill>
                <a:latin typeface="+mn-lt"/>
              </a:rPr>
              <a:pPr algn="r" defTabSz="914400">
                <a:defRPr/>
              </a:pPr>
              <a:t>14</a:t>
            </a:fld>
            <a:endParaRPr lang="it-IT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7EFA7535-C43F-4F67-BDA1-656C74EB21DD}" type="slidenum">
              <a:rPr lang="it-IT">
                <a:solidFill>
                  <a:prstClr val="black"/>
                </a:solidFill>
              </a:rPr>
              <a:pPr/>
              <a:t>76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4F3B1AC2-1312-472C-9A31-5FE01A59DEC1}" type="slidenum">
              <a:rPr lang="it-IT">
                <a:solidFill>
                  <a:prstClr val="black"/>
                </a:solidFill>
              </a:rPr>
              <a:pPr/>
              <a:t>77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B5DEC712-A7F8-4AB3-AEC4-854872F17194}" type="slidenum">
              <a:rPr lang="it-IT">
                <a:solidFill>
                  <a:prstClr val="black"/>
                </a:solidFill>
              </a:rPr>
              <a:pPr/>
              <a:t>78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187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7BEE5EDF-1C8A-4833-9370-36EDFBAE92E1}" type="slidenum">
              <a:rPr lang="it-IT">
                <a:solidFill>
                  <a:prstClr val="black"/>
                </a:solidFill>
              </a:rPr>
              <a:pPr/>
              <a:t>79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9EAF3633-603E-4E2A-ACEC-8E112C7CB608}" type="slidenum">
              <a:rPr lang="it-IT">
                <a:solidFill>
                  <a:prstClr val="black"/>
                </a:solidFill>
              </a:rPr>
              <a:pPr/>
              <a:t>80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C4320FD8-8205-4902-895F-A162D02FCA91}" type="slidenum">
              <a:rPr lang="it-IT">
                <a:solidFill>
                  <a:prstClr val="black"/>
                </a:solidFill>
              </a:rPr>
              <a:pPr/>
              <a:t>81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D3E7B515-9816-4B04-9444-70E4DD485A48}" type="slidenum">
              <a:rPr lang="it-IT">
                <a:solidFill>
                  <a:prstClr val="black"/>
                </a:solidFill>
              </a:rPr>
              <a:pPr/>
              <a:t>82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43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21A6AFB-C995-4121-9FA2-CB8DFA33E588}" type="slidenum">
              <a:rPr lang="it-IT" sz="120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it-IT" sz="120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7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74B2957D-9109-447D-AB32-77F0347C15B8}" type="slidenum">
              <a:rPr lang="it-IT">
                <a:solidFill>
                  <a:prstClr val="black"/>
                </a:solidFill>
              </a:rPr>
              <a:pPr/>
              <a:t>84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4815DEE0-0E22-486C-A7DD-A21AB8AA363E}" type="slidenum">
              <a:rPr lang="it-IT">
                <a:solidFill>
                  <a:prstClr val="black"/>
                </a:solidFill>
              </a:rPr>
              <a:pPr/>
              <a:t>85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defRPr/>
            </a:pPr>
            <a:fld id="{AE789522-2E49-4501-8523-086725525E55}" type="slidenum">
              <a:rPr lang="it-IT" sz="1200">
                <a:solidFill>
                  <a:srgbClr val="000000"/>
                </a:solidFill>
                <a:latin typeface="+mn-lt"/>
              </a:rPr>
              <a:pPr algn="r" defTabSz="914400">
                <a:defRPr/>
              </a:pPr>
              <a:t>15</a:t>
            </a:fld>
            <a:endParaRPr lang="it-IT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3157076A-1A8F-42F8-A524-3F1C32AC025C}" type="slidenum">
              <a:rPr lang="it-IT">
                <a:solidFill>
                  <a:prstClr val="black"/>
                </a:solidFill>
              </a:rPr>
              <a:pPr/>
              <a:t>86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7DF7B5C-D16F-40BF-849A-0EDA9CA75551}" type="slidenum">
              <a:rPr lang="it-IT" sz="120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it-IT" sz="120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F562C75E-27E2-4349-9716-9A5665671FB9}" type="slidenum">
              <a:rPr lang="it-IT">
                <a:solidFill>
                  <a:prstClr val="black"/>
                </a:solidFill>
              </a:rPr>
              <a:pPr/>
              <a:t>88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defRPr/>
            </a:pPr>
            <a:fld id="{A638FCCB-9C98-4DEE-939F-1708A2E9ECC8}" type="slidenum">
              <a:rPr lang="it-IT" sz="1200">
                <a:solidFill>
                  <a:srgbClr val="000000"/>
                </a:solidFill>
                <a:latin typeface="+mn-lt"/>
              </a:rPr>
              <a:pPr algn="r" defTabSz="914400">
                <a:defRPr/>
              </a:pPr>
              <a:t>16</a:t>
            </a:fld>
            <a:endParaRPr lang="it-IT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94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defRPr/>
            </a:pPr>
            <a:fld id="{41BCD1BA-DADB-4ADF-AC52-F6F4789273C8}" type="slidenum">
              <a:rPr lang="it-IT" sz="1200">
                <a:solidFill>
                  <a:srgbClr val="000000"/>
                </a:solidFill>
                <a:latin typeface="+mn-lt"/>
              </a:rPr>
              <a:pPr algn="r" defTabSz="914400">
                <a:defRPr/>
              </a:pPr>
              <a:t>24</a:t>
            </a:fld>
            <a:endParaRPr lang="it-IT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5D0B153C-E63A-4286-9EBB-EAA9E30B84F1}" type="slidenum">
              <a:rPr lang="it-IT">
                <a:solidFill>
                  <a:prstClr val="black"/>
                </a:solidFill>
              </a:rPr>
              <a:pPr/>
              <a:t>71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C4F2AF9-C611-4AD7-8AF3-A7C4A290DDD1}" type="slidenum">
              <a:rPr lang="it-IT" sz="120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it-IT" sz="120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noFill/>
        </p:spPr>
        <p:txBody>
          <a:bodyPr/>
          <a:lstStyle/>
          <a:p>
            <a:fld id="{06E7A3F7-42C7-4636-BDDD-7B5546717E2E}" type="slidenum">
              <a:rPr lang="it-IT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7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535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05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73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67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248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12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78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202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781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44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black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black"/>
              </a:solidFill>
            </a:endParaRPr>
          </a:p>
        </p:txBody>
      </p:sp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517CDB-559E-462F-A3CF-861D4A918D09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998A48-329D-4028-BD39-1AD519ABDDC1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13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E268-A826-4A98-9962-3E446FC8C67F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54321-0ABF-4ED9-BEF8-D1CA65D8210E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88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black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black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35C96A-BE32-4D19-962E-2C3527F9CDAF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C54118-D55C-4D61-B2DC-954FA9651298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493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6894F-5F1F-4D3D-97DD-36D1DF2A6B05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96584-4AEF-436D-A706-B18AF597BBA9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561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921DEF-B084-40B1-AC42-9C656B76168A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FBAB92-7674-407F-B065-93231FFC4897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957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76D9-4E5B-418C-986B-3A03613640BC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1A033-CB51-4A29-9073-8C5AAEAA3AF9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1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150B36-760E-4604-977B-3FD565F90D5A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8C63EC-E1A7-4EE4-B40E-C417F2C417A8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19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7027DB-F8C0-418B-A4CF-38F407D31238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595601-DC97-4F0F-8E49-03513FFDC79D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82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base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94B6D2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Elaborazione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7" name="Elaborazione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7B6A5-D139-4464-B9C9-EDC35AAC7B59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35CB0D-7842-450C-90CF-31EFE5CF90FA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217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D86AB-4F26-4B02-BFF7-6D50E6A92E63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3785-D3E8-4526-B1A6-118ACEB568D7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020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AECCD-483A-407F-A8F2-9C829F458F81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34A80-BA95-4252-B322-C6507A382371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92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6459C-8969-4839-AE43-E7053CC9910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BF864-A954-4836-B3B5-209C073A95A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5A9B7-C0AC-4A36-BBE0-C5C32D83560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0FB65-EB06-4044-8670-BFFA25DDADA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DFA60-7683-4479-8DD6-0C6CA1FA66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B9186-5727-4C78-979B-7EC888041FA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252CC-30D6-48CD-A5F2-DD8DC8CA330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017EA-3791-4867-9718-33BFFA5D0F7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7607-1304-4E43-B5D5-72A2C0ACA3B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96EE5-A460-4789-B7E7-B03A03B30C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2259B-8B43-49F5-937F-0E2F9F89816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64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081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828CC-ED3A-4AC1-8E66-2FFD24071A87}" type="datetimeFigureOut">
              <a:rPr lang="it-IT">
                <a:solidFill>
                  <a:srgbClr val="EBDDC3">
                    <a:shade val="50000"/>
                    <a:satMod val="200000"/>
                  </a:srgb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20/09/2014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  <a:latin typeface="Arial Narrow" pitchFamily="34" charset="0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EBDDC3">
                  <a:shade val="50000"/>
                  <a:satMod val="200000"/>
                </a:srgbClr>
              </a:solidFill>
              <a:latin typeface="Arial Narrow" pitchFamily="34" charset="0"/>
            </a:endParaRP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648EA9-5084-4616-9007-F5C41B637A5E}" type="slidenum">
              <a:rPr lang="it-IT">
                <a:solidFill>
                  <a:srgbClr val="EBDDC3">
                    <a:shade val="50000"/>
                    <a:satMod val="200000"/>
                  </a:srgb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EBDDC3">
                  <a:shade val="50000"/>
                  <a:satMod val="200000"/>
                </a:srgbClr>
              </a:solidFill>
              <a:latin typeface="Arial Narrow" pitchFamily="34" charset="0"/>
            </a:endParaRPr>
          </a:p>
        </p:txBody>
      </p:sp>
      <p:sp>
        <p:nvSpPr>
          <p:cNvPr id="15" name="Rettango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17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7C5D5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ADF1C-AE38-44ED-9DF2-E46E7FFC5673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0688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45345" y="1303144"/>
            <a:ext cx="1418505" cy="18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 descr="C:\Users\Santo\Desktop\foto.JPG"/>
          <p:cNvPicPr>
            <a:picLocks noChangeAspect="1" noChangeArrowheads="1"/>
          </p:cNvPicPr>
          <p:nvPr/>
        </p:nvPicPr>
        <p:blipFill>
          <a:blip r:embed="rId2" cstate="print"/>
          <a:srcRect l="3937" t="31626" r="6234" b="2343"/>
          <a:stretch>
            <a:fillRect/>
          </a:stretch>
        </p:blipFill>
        <p:spPr bwMode="auto">
          <a:xfrm>
            <a:off x="683568" y="2132856"/>
            <a:ext cx="7632848" cy="4536504"/>
          </a:xfrm>
          <a:prstGeom prst="rect">
            <a:avLst/>
          </a:prstGeom>
          <a:noFill/>
        </p:spPr>
      </p:pic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583623"/>
            <a:ext cx="9144000" cy="973169"/>
          </a:xfrm>
          <a:noFill/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CCFF"/>
                </a:solidFill>
                <a:latin typeface="Arial Narrow"/>
                <a:cs typeface="Arial Narrow"/>
              </a:rPr>
              <a:t>Esame Urine, </a:t>
            </a:r>
            <a:r>
              <a:rPr lang="it-IT" b="1" dirty="0" err="1" smtClean="0">
                <a:solidFill>
                  <a:srgbClr val="00CCFF"/>
                </a:solidFill>
                <a:latin typeface="Arial Narrow"/>
                <a:cs typeface="Arial Narrow"/>
              </a:rPr>
              <a:t>urinocoltura</a:t>
            </a:r>
            <a:r>
              <a:rPr lang="it-IT" b="1" dirty="0" smtClean="0">
                <a:solidFill>
                  <a:srgbClr val="00CCFF"/>
                </a:solidFill>
                <a:latin typeface="Arial Narrow"/>
                <a:cs typeface="Arial Narrow"/>
              </a:rPr>
              <a:t> ed Eco </a:t>
            </a:r>
            <a:r>
              <a:rPr lang="it-IT" b="1" dirty="0" err="1" smtClean="0">
                <a:solidFill>
                  <a:srgbClr val="00CCFF"/>
                </a:solidFill>
                <a:latin typeface="Arial Narrow"/>
                <a:cs typeface="Arial Narrow"/>
              </a:rPr>
              <a:t>addome….negativi</a:t>
            </a:r>
            <a:endParaRPr lang="it-IT" b="1" dirty="0">
              <a:solidFill>
                <a:srgbClr val="00CC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0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99090"/>
            <a:ext cx="9144000" cy="973169"/>
          </a:xfrm>
          <a:noFill/>
        </p:spPr>
        <p:txBody>
          <a:bodyPr>
            <a:normAutofit fontScale="90000"/>
          </a:bodyPr>
          <a:lstStyle/>
          <a:p>
            <a:r>
              <a:rPr lang="it-IT" sz="4900" b="1" dirty="0" smtClean="0">
                <a:solidFill>
                  <a:srgbClr val="00CCFF"/>
                </a:solidFill>
                <a:latin typeface="Arial Narrow"/>
                <a:cs typeface="Arial Narrow"/>
              </a:rPr>
              <a:t>Citologico urinario</a:t>
            </a:r>
            <a:br>
              <a:rPr lang="it-IT" sz="4900" b="1" dirty="0" smtClean="0">
                <a:solidFill>
                  <a:srgbClr val="00CCFF"/>
                </a:solidFill>
                <a:latin typeface="Arial Narrow"/>
                <a:cs typeface="Arial Narrow"/>
              </a:rPr>
            </a:br>
            <a:r>
              <a:rPr lang="it-IT" sz="2200" b="1" dirty="0" smtClean="0">
                <a:solidFill>
                  <a:srgbClr val="00CCFF"/>
                </a:solidFill>
                <a:latin typeface="Arial Narrow"/>
                <a:cs typeface="Arial Narrow"/>
              </a:rPr>
              <a:t>SU 3 CAMPIONI DI URINE</a:t>
            </a:r>
            <a:endParaRPr lang="it-IT" sz="2200" b="1" dirty="0">
              <a:solidFill>
                <a:srgbClr val="00CCFF"/>
              </a:solidFill>
              <a:latin typeface="Arial Narrow"/>
              <a:cs typeface="Arial Narrow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5536" y="1196752"/>
            <a:ext cx="8559496" cy="3970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800" b="1" dirty="0">
                <a:solidFill>
                  <a:srgbClr val="FF0000"/>
                </a:solidFill>
                <a:latin typeface="Arial Narrow"/>
                <a:cs typeface="Arial Narrow"/>
              </a:rPr>
              <a:t>Campione </a:t>
            </a:r>
            <a:r>
              <a:rPr lang="it-IT" sz="28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endParaRPr lang="it-IT" sz="2800" b="1" dirty="0" smtClean="0">
              <a:latin typeface="Arial Narrow"/>
              <a:cs typeface="Arial Narrow"/>
            </a:endParaRPr>
          </a:p>
          <a:p>
            <a:pPr>
              <a:buNone/>
            </a:pPr>
            <a:r>
              <a:rPr lang="it-IT" sz="2400" dirty="0" smtClean="0">
                <a:latin typeface="Arial Narrow"/>
                <a:cs typeface="Arial Narrow"/>
              </a:rPr>
              <a:t>Presenza </a:t>
            </a:r>
            <a:r>
              <a:rPr lang="it-IT" sz="2400" dirty="0">
                <a:latin typeface="Arial Narrow"/>
                <a:cs typeface="Arial Narrow"/>
              </a:rPr>
              <a:t>di cellule pavimentose delle basse vie urinarie e alcune cellule metaplastiche squamose, detriti cellulari, flora batterica e </a:t>
            </a:r>
            <a:r>
              <a:rPr lang="it-IT" sz="2400" dirty="0" smtClean="0">
                <a:latin typeface="Arial Narrow"/>
                <a:cs typeface="Arial Narrow"/>
              </a:rPr>
              <a:t>tappeto di globuli rossi.</a:t>
            </a:r>
            <a:endParaRPr lang="it-IT" sz="2400" dirty="0">
              <a:latin typeface="Arial Narrow"/>
              <a:cs typeface="Arial Narrow"/>
            </a:endParaRPr>
          </a:p>
          <a:p>
            <a:pPr>
              <a:buNone/>
            </a:pPr>
            <a:endParaRPr lang="it-IT" sz="2000" dirty="0">
              <a:latin typeface="Arial Narrow"/>
              <a:cs typeface="Arial Narrow"/>
            </a:endParaRPr>
          </a:p>
          <a:p>
            <a:pPr>
              <a:buNone/>
            </a:pPr>
            <a:r>
              <a:rPr lang="it-IT" sz="2800" b="1" dirty="0">
                <a:solidFill>
                  <a:srgbClr val="FF0000"/>
                </a:solidFill>
                <a:latin typeface="Arial Narrow"/>
                <a:cs typeface="Arial Narrow"/>
              </a:rPr>
              <a:t>Campione </a:t>
            </a:r>
            <a:r>
              <a:rPr lang="it-IT" sz="28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endParaRPr lang="it-IT" sz="2800" b="1" dirty="0" smtClean="0">
              <a:latin typeface="Arial Narrow"/>
              <a:cs typeface="Arial Narrow"/>
            </a:endParaRPr>
          </a:p>
          <a:p>
            <a:pPr>
              <a:buNone/>
            </a:pPr>
            <a:r>
              <a:rPr lang="it-IT" sz="2400" dirty="0" smtClean="0">
                <a:latin typeface="Arial Narrow"/>
                <a:cs typeface="Arial Narrow"/>
              </a:rPr>
              <a:t>Sovrapponibile </a:t>
            </a:r>
            <a:r>
              <a:rPr lang="it-IT" sz="2400" dirty="0">
                <a:latin typeface="Arial Narrow"/>
                <a:cs typeface="Arial Narrow"/>
              </a:rPr>
              <a:t>al campione 1</a:t>
            </a:r>
          </a:p>
          <a:p>
            <a:pPr>
              <a:buNone/>
            </a:pPr>
            <a:endParaRPr lang="it-IT" sz="2800" dirty="0">
              <a:latin typeface="Arial Narrow"/>
              <a:cs typeface="Arial Narrow"/>
            </a:endParaRPr>
          </a:p>
          <a:p>
            <a:pPr>
              <a:buNone/>
            </a:pPr>
            <a:r>
              <a:rPr lang="it-IT" sz="2800" b="1" dirty="0">
                <a:solidFill>
                  <a:srgbClr val="FF0000"/>
                </a:solidFill>
                <a:latin typeface="Arial Narrow"/>
                <a:cs typeface="Arial Narrow"/>
              </a:rPr>
              <a:t>Campione </a:t>
            </a:r>
            <a:r>
              <a:rPr lang="it-IT" sz="28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3</a:t>
            </a:r>
            <a:endParaRPr lang="it-IT" sz="2800" b="1" dirty="0">
              <a:latin typeface="Arial Narrow"/>
              <a:cs typeface="Arial Narrow"/>
            </a:endParaRPr>
          </a:p>
          <a:p>
            <a:pPr>
              <a:buNone/>
            </a:pPr>
            <a:r>
              <a:rPr lang="it-IT" sz="2400" dirty="0" smtClean="0">
                <a:latin typeface="Arial Narrow"/>
                <a:cs typeface="Arial Narrow"/>
              </a:rPr>
              <a:t>Sovrapponibile al campione 1</a:t>
            </a:r>
            <a:endParaRPr lang="it-IT" sz="2400" u="sng" dirty="0">
              <a:latin typeface="Arial Narrow"/>
              <a:cs typeface="Arial Narrow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alphaModFix amt="45000"/>
          </a:blip>
          <a:srcRect t="24317"/>
          <a:stretch/>
        </p:blipFill>
        <p:spPr>
          <a:xfrm>
            <a:off x="0" y="5386118"/>
            <a:ext cx="9144000" cy="14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rgbClr val="F2F2F2"/>
          </a:solidFill>
          <a:ln w="38100" cmpd="sng">
            <a:solidFill>
              <a:srgbClr val="003300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rgbClr val="003300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iano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Quando richiedere </a:t>
            </a:r>
            <a:r>
              <a:rPr lang="it-IT" sz="2800" dirty="0" err="1" smtClean="0">
                <a:latin typeface="Arial Narrow"/>
                <a:cs typeface="Arial Narrow"/>
              </a:rPr>
              <a:t>un’esame</a:t>
            </a:r>
            <a:r>
              <a:rPr lang="it-IT" sz="2800" dirty="0" smtClean="0">
                <a:latin typeface="Arial Narrow"/>
                <a:cs typeface="Arial Narrow"/>
              </a:rPr>
              <a:t> delle urine?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Quando richiedere un’</a:t>
            </a:r>
            <a:r>
              <a:rPr lang="it-IT" sz="2800" dirty="0" err="1" smtClean="0">
                <a:latin typeface="Arial Narrow"/>
                <a:cs typeface="Arial Narrow"/>
              </a:rPr>
              <a:t>urinocoltura</a:t>
            </a:r>
            <a:r>
              <a:rPr lang="it-IT" sz="2800" dirty="0" smtClean="0"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Qual è la corretta modalità di raccolta del campione?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Come leggere un esame </a:t>
            </a:r>
            <a:r>
              <a:rPr lang="it-IT" sz="2800" dirty="0" err="1" smtClean="0">
                <a:latin typeface="Arial Narrow"/>
                <a:cs typeface="Arial Narrow"/>
              </a:rPr>
              <a:t>urine…quali</a:t>
            </a:r>
            <a:r>
              <a:rPr lang="it-IT" sz="2800" dirty="0" smtClean="0">
                <a:latin typeface="Arial Narrow"/>
                <a:cs typeface="Arial Narrow"/>
              </a:rPr>
              <a:t> valori non devo sottovalutare?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Come lo interpreto?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Citologia </a:t>
            </a:r>
            <a:r>
              <a:rPr lang="it-IT" sz="2800" dirty="0" err="1" smtClean="0">
                <a:latin typeface="Arial Narrow"/>
                <a:cs typeface="Arial Narrow"/>
              </a:rPr>
              <a:t>urinaria…come</a:t>
            </a:r>
            <a:r>
              <a:rPr lang="it-IT" sz="2800" dirty="0" smtClean="0">
                <a:latin typeface="Arial Narrow"/>
                <a:cs typeface="Arial Narrow"/>
              </a:rPr>
              <a:t> e quando?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o senza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1395004"/>
            <a:ext cx="9144000" cy="3599958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0" y="1395004"/>
            <a:ext cx="914399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lnSpc>
                <a:spcPct val="120000"/>
              </a:lnSpc>
              <a:defRPr/>
            </a:pPr>
            <a:r>
              <a:rPr lang="it-IT" sz="8000" b="1" dirty="0" smtClean="0">
                <a:latin typeface="Arial Narrow"/>
                <a:cs typeface="Arial Narrow"/>
              </a:rPr>
              <a:t>La parola al clinico...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3248041"/>
            <a:ext cx="9143999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lnSpc>
                <a:spcPct val="120000"/>
              </a:lnSpc>
              <a:defRPr/>
            </a:pPr>
            <a:r>
              <a:rPr lang="it-IT" sz="6600" b="1" dirty="0" err="1" smtClean="0">
                <a:latin typeface="Arial Narrow"/>
                <a:cs typeface="Arial Narrow"/>
              </a:rPr>
              <a:t>…COSA</a:t>
            </a:r>
            <a:r>
              <a:rPr lang="it-IT" sz="6600" b="1" dirty="0" smtClean="0">
                <a:latin typeface="Arial Narrow"/>
                <a:cs typeface="Arial Narrow"/>
              </a:rPr>
              <a:t> FARE?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004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-1" y="4994962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411760" y="515719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Dott. Luigi </a:t>
            </a:r>
            <a:r>
              <a:rPr lang="it-IT" sz="2400" dirty="0" err="1" smtClean="0"/>
              <a:t>Tralce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34956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noFill/>
        </p:spPr>
        <p:txBody>
          <a:bodyPr lIns="90488" tIns="44450" rIns="90488" bIns="44450"/>
          <a:lstStyle/>
          <a:p>
            <a:r>
              <a:rPr lang="it-IT" sz="4800" b="1" smtClean="0">
                <a:solidFill>
                  <a:schemeClr val="hlink"/>
                </a:solidFill>
                <a:effectLst/>
                <a:latin typeface="Arial" charset="0"/>
              </a:rPr>
              <a:t>EMATURIA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905000"/>
            <a:ext cx="6553200" cy="4513263"/>
          </a:xfrm>
          <a:noFill/>
        </p:spPr>
        <p:txBody>
          <a:bodyPr lIns="90488" tIns="44450" rIns="90488" bIns="4445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it-IT" b="1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MACRO</a:t>
            </a:r>
            <a:r>
              <a:rPr lang="it-IT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EMATURIA</a:t>
            </a:r>
            <a:r>
              <a:rPr lang="it-IT" smtClean="0">
                <a:solidFill>
                  <a:srgbClr val="FFFFFF"/>
                </a:solidFill>
                <a:effectLst/>
                <a:latin typeface="Arial Narrow" pitchFamily="34" charset="0"/>
              </a:rPr>
              <a:t/>
            </a:r>
            <a:br>
              <a:rPr lang="it-IT" smtClean="0">
                <a:solidFill>
                  <a:srgbClr val="FFFFFF"/>
                </a:solidFill>
                <a:effectLst/>
                <a:latin typeface="Arial Narrow" pitchFamily="34" charset="0"/>
              </a:rPr>
            </a:br>
            <a:r>
              <a:rPr lang="it-IT" smtClean="0">
                <a:solidFill>
                  <a:srgbClr val="FFFFFF"/>
                </a:solidFill>
                <a:effectLst/>
                <a:latin typeface="Arial Narrow" pitchFamily="34" charset="0"/>
              </a:rPr>
              <a:t>P</a:t>
            </a:r>
            <a: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  <a:t>resenza di emazie nelle urine in quantità </a:t>
            </a:r>
            <a:b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</a:br>
            <a: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  <a:t>tale da modificarne la colorazione </a:t>
            </a:r>
            <a:b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</a:br>
            <a: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  <a:t>(almeno 1 ml di sangue in 100 di urina)</a:t>
            </a:r>
          </a:p>
          <a:p>
            <a:pPr marL="0" indent="0">
              <a:buFont typeface="Wingdings" pitchFamily="2" charset="2"/>
              <a:buNone/>
            </a:pPr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/>
            </a:r>
            <a:b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</a:br>
            <a:r>
              <a:rPr lang="it-IT" b="1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MICRO</a:t>
            </a:r>
            <a:r>
              <a:rPr lang="it-IT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EMATURIA</a:t>
            </a:r>
          </a:p>
          <a:p>
            <a:pPr marL="0" indent="0">
              <a:buFont typeface="Wingdings" pitchFamily="2" charset="2"/>
              <a:buNone/>
            </a:pPr>
            <a: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  <a:t>Presenza di emazie rilevabili solo all’esame microscopico del sedimento urinario </a:t>
            </a:r>
            <a:b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</a:br>
            <a:r>
              <a:rPr lang="it-IT" sz="3000" smtClean="0">
                <a:solidFill>
                  <a:srgbClr val="FFFFFF"/>
                </a:solidFill>
                <a:effectLst/>
                <a:latin typeface="Arial Narrow" pitchFamily="34" charset="0"/>
              </a:rPr>
              <a:t>(più di 4-6 eritrociti per campo microscopico)   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r>
              <a:rPr lang="it-IT" b="1" i="1" smtClean="0">
                <a:solidFill>
                  <a:schemeClr val="hlink"/>
                </a:solidFill>
                <a:effectLst/>
                <a:latin typeface="Arial" charset="0"/>
              </a:rPr>
              <a:t>PSEUDOEMATURIA</a:t>
            </a:r>
            <a:r>
              <a:rPr lang="it-IT" b="1" i="1" smtClean="0">
                <a:solidFill>
                  <a:srgbClr val="FEBD00"/>
                </a:solidFill>
                <a:effectLst/>
                <a:latin typeface="Arial" charset="0"/>
              </a:rPr>
              <a:t> </a:t>
            </a:r>
            <a:br>
              <a:rPr lang="it-IT" b="1" i="1" smtClean="0">
                <a:solidFill>
                  <a:srgbClr val="FEBD00"/>
                </a:solidFill>
                <a:effectLst/>
                <a:latin typeface="Arial" charset="0"/>
              </a:rPr>
            </a:br>
            <a:r>
              <a:rPr lang="it-IT" sz="2800" i="1" smtClean="0">
                <a:solidFill>
                  <a:srgbClr val="FEBD00"/>
                </a:solidFill>
                <a:effectLst/>
                <a:latin typeface="Arial" charset="0"/>
              </a:rPr>
              <a:t>( falsa ematuria )</a:t>
            </a:r>
          </a:p>
        </p:txBody>
      </p:sp>
      <p:sp>
        <p:nvSpPr>
          <p:cNvPr id="16388" name="Rectangle 5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1976438" y="1447800"/>
            <a:ext cx="5491162" cy="5103813"/>
          </a:xfrm>
          <a:noFill/>
        </p:spPr>
        <p:txBody>
          <a:bodyPr lIns="90488" tIns="44450" rIns="90488" bIns="44450">
            <a:spAutoFit/>
          </a:bodyPr>
          <a:lstStyle/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PIGMENTURIA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Porfirinuria (porfiria)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Emoglobinuria (emolisi)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Mioglobinuria (rabdomiolisi)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Urobilinogenuria  (ittero)</a:t>
            </a:r>
            <a:endParaRPr lang="it-IT" sz="2000" smtClean="0">
              <a:solidFill>
                <a:srgbClr val="FFFFFF"/>
              </a:solidFill>
              <a:effectLst/>
              <a:latin typeface="Arial Narrow" pitchFamily="34" charset="0"/>
            </a:endParaRP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Da ALIMENTI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Barbabietole, rabarbaro, fave, coloranti</a:t>
            </a:r>
            <a:endParaRPr lang="it-IT" sz="2000" smtClean="0">
              <a:solidFill>
                <a:srgbClr val="FFFFFF"/>
              </a:solidFill>
              <a:effectLst/>
              <a:latin typeface="Arial Narrow" pitchFamily="34" charset="0"/>
            </a:endParaRP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Da FARMACI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Rifampicina, sulfamidici, nitrofurantoina</a:t>
            </a: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URETRORRAGIA</a:t>
            </a: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SANGUINAMENTO VAGINALE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263" y="304800"/>
            <a:ext cx="9009062" cy="1219200"/>
          </a:xfrm>
          <a:noFill/>
        </p:spPr>
        <p:txBody>
          <a:bodyPr lIns="90488" tIns="44450" rIns="90488" bIns="44450"/>
          <a:lstStyle/>
          <a:p>
            <a:r>
              <a:rPr lang="it-IT" sz="4000" b="1" smtClean="0">
                <a:solidFill>
                  <a:schemeClr val="hlink"/>
                </a:solidFill>
                <a:effectLst/>
                <a:latin typeface="Arial" charset="0"/>
              </a:rPr>
              <a:t>EMATURIA “</a:t>
            </a:r>
            <a:r>
              <a:rPr lang="it-IT" sz="4000" b="1" i="1" smtClean="0">
                <a:solidFill>
                  <a:schemeClr val="hlink"/>
                </a:solidFill>
                <a:effectLst/>
                <a:latin typeface="Arial" charset="0"/>
              </a:rPr>
              <a:t>MEDICA</a:t>
            </a:r>
            <a:r>
              <a:rPr lang="it-IT" sz="4000" b="1" smtClean="0">
                <a:solidFill>
                  <a:schemeClr val="hlink"/>
                </a:solidFill>
                <a:effectLst/>
                <a:latin typeface="Arial" charset="0"/>
              </a:rPr>
              <a:t>”</a:t>
            </a:r>
          </a:p>
        </p:txBody>
      </p:sp>
      <p:sp>
        <p:nvSpPr>
          <p:cNvPr id="1843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154113" y="2081213"/>
            <a:ext cx="7532687" cy="3987800"/>
          </a:xfrm>
          <a:noFill/>
        </p:spPr>
        <p:txBody>
          <a:bodyPr lIns="90488" tIns="44450" rIns="90488" bIns="44450">
            <a:spAutoFit/>
          </a:bodyPr>
          <a:lstStyle/>
          <a:p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PRE-RENALE</a:t>
            </a:r>
            <a:endParaRPr lang="it-IT" i="1" smtClean="0">
              <a:solidFill>
                <a:srgbClr val="FFFFFF"/>
              </a:solidFill>
              <a:effectLst/>
            </a:endParaRP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COAGULOPATIE (piastrinopenie, epatopatie, CID)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EMOPATIE (leucemie, linfomi)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EMOGLOBINOPATIE (drepanocitosi)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TERAPIE PROTRATTE CON ANTICOAGULANTI </a:t>
            </a:r>
            <a:r>
              <a:rPr lang="it-IT" sz="18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  </a:t>
            </a:r>
            <a:endParaRPr lang="it-IT" sz="2000" b="1" smtClean="0">
              <a:solidFill>
                <a:srgbClr val="FFFFFF"/>
              </a:solidFill>
              <a:effectLst/>
            </a:endParaRPr>
          </a:p>
          <a:p>
            <a:r>
              <a:rPr lang="it-IT" i="1" smtClean="0">
                <a:solidFill>
                  <a:srgbClr val="FFFFFF"/>
                </a:solidFill>
                <a:effectLst/>
                <a:latin typeface="Arial Narrow" pitchFamily="34" charset="0"/>
              </a:rPr>
              <a:t>RENALE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GLOMERULARE (glomerulonefriti in genere, M. di  Berger)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IMMUNOVASCOLARE (LES, granulomatosi di Wegener)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TUBULARE (necrosi tubulare acuta)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effectLst/>
                <a:latin typeface="Arial Narrow" pitchFamily="34" charset="0"/>
              </a:rPr>
              <a:t>VASCOLARE (trombosi della vena renale, infarto renale, necrosi papillare)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title" idx="4294967295"/>
          </p:nvPr>
        </p:nvSpPr>
        <p:spPr/>
        <p:txBody>
          <a:bodyPr lIns="90488" tIns="44450" rIns="90488" bIns="44450"/>
          <a:lstStyle/>
          <a:p>
            <a:pPr eaLnBrk="1" hangingPunct="1">
              <a:defRPr/>
            </a:pPr>
            <a:r>
              <a:rPr lang="it-IT" sz="4000" b="1" smtClean="0">
                <a:solidFill>
                  <a:srgbClr val="00CCFF"/>
                </a:solidFill>
                <a:latin typeface="Arial" charset="0"/>
              </a:rPr>
              <a:t>EMATURIA UROLOGICA</a:t>
            </a:r>
            <a:endParaRPr lang="it-IT" sz="4000" b="1" smtClean="0">
              <a:solidFill>
                <a:srgbClr val="FEBD00"/>
              </a:solidFill>
              <a:latin typeface="Arial" charset="0"/>
            </a:endParaRPr>
          </a:p>
        </p:txBody>
      </p:sp>
      <p:sp>
        <p:nvSpPr>
          <p:cNvPr id="26627" name="Rectangle 4"/>
          <p:cNvSpPr>
            <a:spLocks noGrp="1"/>
          </p:cNvSpPr>
          <p:nvPr>
            <p:ph type="body" sz="half" idx="4294967295"/>
          </p:nvPr>
        </p:nvSpPr>
        <p:spPr>
          <a:xfrm>
            <a:off x="184150" y="2141538"/>
            <a:ext cx="4926013" cy="2903537"/>
          </a:xfrm>
          <a:ln w="12700">
            <a:solidFill>
              <a:srgbClr val="FFFFFF"/>
            </a:solidFill>
          </a:ln>
        </p:spPr>
        <p:txBody>
          <a:bodyPr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sz="2000" b="1" smtClean="0">
                <a:latin typeface="Arial Narrow" pitchFamily="34" charset="0"/>
              </a:rPr>
              <a:t>PATOLOGIE  DELLA VIA ESCRETRICE E DELLA VESCICA</a:t>
            </a:r>
            <a:r>
              <a:rPr lang="it-IT" sz="2800" b="1" smtClean="0">
                <a:latin typeface="Arial Narrow" pitchFamily="34" charset="0"/>
              </a:rPr>
              <a:t> (</a:t>
            </a:r>
            <a:r>
              <a:rPr lang="it-IT" sz="2400" smtClean="0">
                <a:latin typeface="Arial Narrow" pitchFamily="34" charset="0"/>
              </a:rPr>
              <a:t>flogosi, neoplasie, calcolosi, traumi, TBC, endometriosi, malformazioni )</a:t>
            </a:r>
          </a:p>
          <a:p>
            <a:pPr eaLnBrk="1" hangingPunct="1">
              <a:defRPr/>
            </a:pPr>
            <a:r>
              <a:rPr lang="it-IT" sz="2000" b="1" smtClean="0">
                <a:latin typeface="Arial Narrow" pitchFamily="34" charset="0"/>
              </a:rPr>
              <a:t>PATOLOGIE PARENCHIMALI RENALI</a:t>
            </a:r>
            <a:r>
              <a:rPr lang="it-IT" sz="2000" smtClean="0">
                <a:latin typeface="Arial Narrow" pitchFamily="34" charset="0"/>
              </a:rPr>
              <a:t> </a:t>
            </a:r>
            <a:br>
              <a:rPr lang="it-IT" sz="2000" smtClean="0">
                <a:latin typeface="Arial Narrow" pitchFamily="34" charset="0"/>
              </a:rPr>
            </a:br>
            <a:r>
              <a:rPr lang="it-IT" sz="2000" smtClean="0">
                <a:latin typeface="Arial Narrow" pitchFamily="34" charset="0"/>
              </a:rPr>
              <a:t>(neoplasie, traumi,</a:t>
            </a:r>
            <a:r>
              <a:rPr lang="it-IT" sz="2000" smtClean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it-IT" sz="2000" smtClean="0">
                <a:latin typeface="Arial Narrow" pitchFamily="34" charset="0"/>
              </a:rPr>
              <a:t>TBC, FAV, malformazioni)</a:t>
            </a:r>
          </a:p>
          <a:p>
            <a:pPr eaLnBrk="1" hangingPunct="1">
              <a:defRPr/>
            </a:pPr>
            <a:r>
              <a:rPr lang="it-IT" sz="2000" b="1" smtClean="0">
                <a:latin typeface="Arial Narrow" pitchFamily="34" charset="0"/>
              </a:rPr>
              <a:t>PATOLOGIE PELVICHE</a:t>
            </a:r>
            <a:r>
              <a:rPr lang="it-IT" sz="2000" smtClean="0">
                <a:latin typeface="Arial Narrow" pitchFamily="34" charset="0"/>
              </a:rPr>
              <a:t/>
            </a:r>
            <a:br>
              <a:rPr lang="it-IT" sz="2000" smtClean="0">
                <a:latin typeface="Arial Narrow" pitchFamily="34" charset="0"/>
              </a:rPr>
            </a:br>
            <a:r>
              <a:rPr lang="it-IT" sz="2000" smtClean="0">
                <a:latin typeface="Arial Narrow" pitchFamily="34" charset="0"/>
              </a:rPr>
              <a:t>(neoplasie retto sigma,ginecologiche)</a:t>
            </a:r>
          </a:p>
        </p:txBody>
      </p:sp>
      <p:sp>
        <p:nvSpPr>
          <p:cNvPr id="2662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10163" y="2133600"/>
            <a:ext cx="4038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it-IT" sz="2000" b="1" smtClean="0">
                <a:latin typeface="Arial Narrow" pitchFamily="34" charset="0"/>
              </a:rPr>
              <a:t>PATOLOGIA PROSTATICA</a:t>
            </a:r>
            <a:r>
              <a:rPr lang="it-IT" sz="2000" smtClean="0">
                <a:latin typeface="Arial Narrow" pitchFamily="34" charset="0"/>
              </a:rPr>
              <a:t> </a:t>
            </a:r>
            <a:br>
              <a:rPr lang="it-IT" sz="2000" smtClean="0">
                <a:latin typeface="Arial Narrow" pitchFamily="34" charset="0"/>
              </a:rPr>
            </a:br>
            <a:r>
              <a:rPr lang="it-IT" sz="2000" smtClean="0">
                <a:latin typeface="Arial Narrow" pitchFamily="34" charset="0"/>
              </a:rPr>
              <a:t>(</a:t>
            </a:r>
            <a:r>
              <a:rPr lang="it-IT" sz="2000" smtClean="0">
                <a:solidFill>
                  <a:srgbClr val="FF0000"/>
                </a:solidFill>
                <a:latin typeface="Arial Narrow" pitchFamily="34" charset="0"/>
              </a:rPr>
              <a:t>IPB</a:t>
            </a:r>
            <a:r>
              <a:rPr lang="it-IT" sz="2000" smtClean="0">
                <a:latin typeface="Arial Narrow" pitchFamily="34" charset="0"/>
              </a:rPr>
              <a:t>, neoplasia, flogosi)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endParaRPr lang="it-IT" sz="200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endParaRPr lang="it-IT" sz="2000" smtClean="0">
              <a:latin typeface="Arial Narrow" pitchFamily="34" charset="0"/>
            </a:endParaRPr>
          </a:p>
        </p:txBody>
      </p:sp>
      <p:pic>
        <p:nvPicPr>
          <p:cNvPr id="20485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700" y="6248400"/>
            <a:ext cx="1704975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110163" y="3636963"/>
            <a:ext cx="55895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q"/>
              <a:defRPr/>
            </a:pPr>
            <a:r>
              <a:rPr lang="it-IT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CAUSE IATROGENE</a:t>
            </a:r>
            <a:r>
              <a:rPr 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br>
              <a:rPr 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(endoscopia , cateterismo</a:t>
            </a:r>
            <a:r>
              <a:rPr lang="it-IT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</a:p>
          <a:p>
            <a:pPr defTabSz="9144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it-IT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radioterapia pelvica)			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" charset="0"/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title" idx="4294967295"/>
          </p:nvPr>
        </p:nvSpPr>
        <p:spPr>
          <a:xfrm>
            <a:off x="33338" y="152400"/>
            <a:ext cx="9077325" cy="1447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it-IT" sz="4000">
                <a:solidFill>
                  <a:srgbClr val="00CCFF"/>
                </a:solidFill>
                <a:latin typeface="Arial" charset="0"/>
              </a:rPr>
              <a:t>EMATURIA UROLOGICA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/>
        </p:nvGraphicFramePr>
        <p:xfrm>
          <a:off x="1524000" y="1828800"/>
          <a:ext cx="5813425" cy="4200144"/>
        </p:xfrm>
        <a:graphic>
          <a:graphicData uri="http://schemas.openxmlformats.org/drawingml/2006/table">
            <a:tbl>
              <a:tblPr/>
              <a:tblGrid>
                <a:gridCol w="1241425"/>
                <a:gridCol w="2286000"/>
                <a:gridCol w="2286000"/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Età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  Sesso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♀</a:t>
                      </a:r>
                      <a:endParaRPr kumimoji="0" lang="it-IT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♂</a:t>
                      </a:r>
                      <a:endParaRPr kumimoji="0" lang="it-IT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20-40 aa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Flogosi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Calcolosi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N. Vescicale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40-60 aa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Flogosi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Calcolosi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N. Vescicale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N. Vescicale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Calcolosi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Flogosi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&gt; 60 aa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N. Vescicale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Flogosi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IPB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N. Vescicale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Flogosi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4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4175" y="6248400"/>
            <a:ext cx="95567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 b="1">
                <a:solidFill>
                  <a:srgbClr val="66CCFF"/>
                </a:solidFill>
              </a:rPr>
              <a:t>L’EMATURIA MACROSCOPICA VA SEMPRE INDAGATA?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>
          <a:xfrm>
            <a:off x="600075" y="2332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SI  , con imaging , esami di laboratorio,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mtClean="0"/>
              <a:t>   strumentali …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smtClean="0"/>
          </a:p>
          <a:p>
            <a:pPr eaLnBrk="1" hangingPunct="1">
              <a:defRPr/>
            </a:pPr>
            <a:r>
              <a:rPr lang="it-IT" smtClean="0"/>
              <a:t>E sicuramente  fino a quando non abbiamo la certezza di sede / origine dell’ematuria ! </a:t>
            </a:r>
          </a:p>
        </p:txBody>
      </p:sp>
      <p:pic>
        <p:nvPicPr>
          <p:cNvPr id="24579" name="Immagin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025" y="6061075"/>
            <a:ext cx="157321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lorenzo zanini\Desktop\garbellini\2014-09-19-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24944"/>
            <a:ext cx="489487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/>
              <a:t>DAL SECOLO SCORSO……. </a:t>
            </a:r>
          </a:p>
        </p:txBody>
      </p:sp>
      <p:pic>
        <p:nvPicPr>
          <p:cNvPr id="25602" name="Segnaposto contenuto 3"/>
          <p:cNvPicPr>
            <a:picLocks noGrp="1" noChangeArrowheads="1"/>
          </p:cNvPicPr>
          <p:nvPr>
            <p:ph idx="4294967295"/>
          </p:nvPr>
        </p:nvPicPr>
        <p:blipFill>
          <a:blip r:embed="rId2" cstate="print">
            <a:lum bright="16000" contrast="-2000"/>
          </a:blip>
          <a:srcRect l="2084" t="3690" r="2084"/>
          <a:stretch>
            <a:fillRect/>
          </a:stretch>
        </p:blipFill>
        <p:spPr>
          <a:xfrm>
            <a:off x="801688" y="2085975"/>
            <a:ext cx="7078662" cy="3605213"/>
          </a:xfrm>
          <a:solidFill>
            <a:schemeClr val="tx2"/>
          </a:solidFill>
          <a:ln>
            <a:solidFill>
              <a:schemeClr val="tx2"/>
            </a:solidFill>
          </a:ln>
        </p:spPr>
      </p:pic>
      <p:pic>
        <p:nvPicPr>
          <p:cNvPr id="25603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6288088"/>
            <a:ext cx="10795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6600">
                <a:solidFill>
                  <a:srgbClr val="66CCFF"/>
                </a:solidFill>
              </a:rPr>
              <a:t>EMATURIA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/>
              <a:t>20% dei pazienti che giungono alla nostra osservazione hanno avuto ematuria </a:t>
            </a:r>
          </a:p>
        </p:txBody>
      </p:sp>
      <p:sp>
        <p:nvSpPr>
          <p:cNvPr id="26627" name="CasellaDiTesto 6"/>
          <p:cNvSpPr txBox="1">
            <a:spLocks noChangeArrowheads="1"/>
          </p:cNvSpPr>
          <p:nvPr/>
        </p:nvSpPr>
        <p:spPr bwMode="auto">
          <a:xfrm>
            <a:off x="4949825" y="6400800"/>
            <a:ext cx="411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chemeClr val="tx2"/>
                </a:solidFill>
                <a:latin typeface="Calibri" pitchFamily="34" charset="0"/>
              </a:rPr>
              <a:t>Mostafid AND Persad,  BJU Int, 2010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3286125"/>
            <a:ext cx="5381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mmagin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286500"/>
            <a:ext cx="13779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 b="1">
                <a:solidFill>
                  <a:srgbClr val="66CCFF"/>
                </a:solidFill>
              </a:rPr>
              <a:t>L’EMATURIA MACROSCOPICA E’ UNA URGENZA ASSOLUTA ?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376488"/>
            <a:ext cx="8229600" cy="3719512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POSSIAMO DEFINIRLA UNA URGENZA DIFFERITA (</a:t>
            </a:r>
            <a:r>
              <a:rPr lang="it-IT" sz="2400" smtClean="0"/>
              <a:t>DIFFICILMENTE DETERMINA UNO SHOCK EMORRAGICO  ( POLITRAUMI )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sz="2400" smtClean="0"/>
          </a:p>
          <a:p>
            <a:pPr eaLnBrk="1" hangingPunct="1">
              <a:defRPr/>
            </a:pPr>
            <a:r>
              <a:rPr lang="it-IT" smtClean="0"/>
              <a:t>PUO’ PORTARE  IL PAZIENTE IN PS PER RITENZIONE URINARIA DA COAGULI</a:t>
            </a:r>
          </a:p>
        </p:txBody>
      </p:sp>
      <p:pic>
        <p:nvPicPr>
          <p:cNvPr id="27651" name="Immagin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7238" y="6096000"/>
            <a:ext cx="14795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b="1">
                <a:solidFill>
                  <a:srgbClr val="00CCFF"/>
                </a:solidFill>
              </a:rPr>
              <a:t>DIAGNOSTICA UROLOGICA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04787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/>
              <a:t>ANAMNESI,ESAME OBIETTIVO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2800" b="1"/>
              <a:t>( esplorazione rettale e vaginale )</a:t>
            </a:r>
          </a:p>
          <a:p>
            <a:pPr eaLnBrk="1" hangingPunct="1">
              <a:defRPr/>
            </a:pPr>
            <a:r>
              <a:rPr lang="it-IT" sz="2800" b="1"/>
              <a:t>ECO APPARATO URINARIO,CITOLOGIA </a:t>
            </a:r>
          </a:p>
          <a:p>
            <a:pPr eaLnBrk="1" hangingPunct="1">
              <a:defRPr/>
            </a:pPr>
            <a:r>
              <a:rPr lang="it-IT" sz="2800" b="1"/>
              <a:t>CISTOSCOPIA FLESSIBILE </a:t>
            </a:r>
          </a:p>
          <a:p>
            <a:pPr eaLnBrk="1" hangingPunct="1">
              <a:defRPr/>
            </a:pPr>
            <a:r>
              <a:rPr lang="it-IT" sz="2800" b="1"/>
              <a:t>IMAGING CON CONTRASTO</a:t>
            </a:r>
          </a:p>
          <a:p>
            <a:pPr eaLnBrk="1" hangingPunct="1">
              <a:defRPr/>
            </a:pPr>
            <a:r>
              <a:rPr lang="it-IT" sz="2800" b="1"/>
              <a:t>CISTOSCOPIA IN CORSO DI EMATURIA</a:t>
            </a:r>
          </a:p>
        </p:txBody>
      </p:sp>
      <p:pic>
        <p:nvPicPr>
          <p:cNvPr id="28675" name="Immagin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838" y="5802313"/>
            <a:ext cx="20574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magin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838" y="5802313"/>
            <a:ext cx="20574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Immagin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838" y="5802313"/>
            <a:ext cx="20574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87400" y="342900"/>
            <a:ext cx="7569200" cy="1333500"/>
          </a:xfrm>
          <a:noFill/>
        </p:spPr>
        <p:txBody>
          <a:bodyPr lIns="90488" tIns="44450" rIns="90488" bIns="44450"/>
          <a:lstStyle/>
          <a:p>
            <a:r>
              <a:rPr lang="it-IT" sz="4000" b="1" smtClean="0">
                <a:solidFill>
                  <a:srgbClr val="FEBD00"/>
                </a:solidFill>
                <a:effectLst/>
                <a:latin typeface="Arial Narrow" pitchFamily="34" charset="0"/>
              </a:rPr>
              <a:t>ECOGRAFIA APPARATO URINARIO</a:t>
            </a:r>
          </a:p>
        </p:txBody>
      </p:sp>
      <p:sp>
        <p:nvSpPr>
          <p:cNvPr id="29700" name="Rectangle 5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838200" y="1371600"/>
            <a:ext cx="7696200" cy="1968500"/>
          </a:xfrm>
          <a:noFill/>
        </p:spPr>
        <p:txBody>
          <a:bodyPr lIns="90488" tIns="44450" rIns="90488" bIns="44450">
            <a:spAutoFit/>
          </a:bodyPr>
          <a:lstStyle/>
          <a:p>
            <a:r>
              <a:rPr lang="it-IT" sz="2800" smtClean="0">
                <a:solidFill>
                  <a:srgbClr val="FFFFFF"/>
                </a:solidFill>
                <a:effectLst/>
                <a:latin typeface="Arial Narrow" pitchFamily="34" charset="0"/>
              </a:rPr>
              <a:t>Valutazione spessore e caratteristiche del parenchima renale</a:t>
            </a:r>
          </a:p>
          <a:p>
            <a:r>
              <a:rPr lang="it-IT" sz="2800" smtClean="0">
                <a:solidFill>
                  <a:srgbClr val="FFFFFF"/>
                </a:solidFill>
                <a:effectLst/>
                <a:latin typeface="Arial Narrow" pitchFamily="34" charset="0"/>
              </a:rPr>
              <a:t>Valutazione via escretrice </a:t>
            </a:r>
          </a:p>
          <a:p>
            <a:r>
              <a:rPr lang="it-IT" sz="2800" smtClean="0">
                <a:solidFill>
                  <a:srgbClr val="FFFFFF"/>
                </a:solidFill>
                <a:effectLst/>
                <a:latin typeface="Arial Narrow" pitchFamily="34" charset="0"/>
              </a:rPr>
              <a:t>Valutazione vescica e prostata</a:t>
            </a:r>
            <a:endParaRPr lang="it-IT" sz="2800" b="1" smtClean="0"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101381" name="Line 6"/>
          <p:cNvSpPr>
            <a:spLocks noChangeShapeType="1"/>
          </p:cNvSpPr>
          <p:nvPr/>
        </p:nvSpPr>
        <p:spPr bwMode="auto">
          <a:xfrm>
            <a:off x="2405063" y="4953000"/>
            <a:ext cx="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it-IT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9702" name="Picture 7" descr="D:\LEZIONE VESCICA\KV1.JPG"/>
          <p:cNvPicPr>
            <a:picLocks noChangeAspect="1" noChangeArrowheads="1"/>
          </p:cNvPicPr>
          <p:nvPr/>
        </p:nvPicPr>
        <p:blipFill>
          <a:blip r:embed="rId3" cstate="print"/>
          <a:srcRect l="19130" t="22937" r="31451" b="27020"/>
          <a:stretch>
            <a:fillRect/>
          </a:stretch>
        </p:blipFill>
        <p:spPr bwMode="auto">
          <a:xfrm>
            <a:off x="4648200" y="3894138"/>
            <a:ext cx="333692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D:\LEZIONECALCOLOSI\CALC A2.JPG"/>
          <p:cNvPicPr>
            <a:picLocks noChangeAspect="1" noChangeArrowheads="1"/>
          </p:cNvPicPr>
          <p:nvPr/>
        </p:nvPicPr>
        <p:blipFill>
          <a:blip r:embed="rId4" cstate="print"/>
          <a:srcRect l="18916" t="20409" r="21182" b="14285"/>
          <a:stretch>
            <a:fillRect/>
          </a:stretch>
        </p:blipFill>
        <p:spPr bwMode="auto">
          <a:xfrm>
            <a:off x="1244600" y="3810000"/>
            <a:ext cx="32512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D:\LEZIONE K RENE\PARENCHIMALE\P1.JPG"/>
          <p:cNvPicPr>
            <a:picLocks noChangeAspect="1" noChangeArrowheads="1"/>
          </p:cNvPicPr>
          <p:nvPr/>
        </p:nvPicPr>
        <p:blipFill>
          <a:blip r:embed="rId2" cstate="print"/>
          <a:srcRect l="9897" t="22618" r="13072" b="9926"/>
          <a:stretch>
            <a:fillRect/>
          </a:stretch>
        </p:blipFill>
        <p:spPr bwMode="auto">
          <a:xfrm>
            <a:off x="1219200" y="1219200"/>
            <a:ext cx="670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D:\LEZIONECALCOLOSI\GIUNTALE\GIUNTO 1.JPG"/>
          <p:cNvPicPr>
            <a:picLocks noChangeAspect="1" noChangeArrowheads="1"/>
          </p:cNvPicPr>
          <p:nvPr/>
        </p:nvPicPr>
        <p:blipFill>
          <a:blip r:embed="rId2" cstate="print"/>
          <a:srcRect l="6363" t="4192" b="5829"/>
          <a:stretch>
            <a:fillRect/>
          </a:stretch>
        </p:blipFill>
        <p:spPr bwMode="auto">
          <a:xfrm>
            <a:off x="304800" y="990600"/>
            <a:ext cx="41036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4" descr="D:\LEZIONECALCOLOSI\GIUNTALE\GIUNTO 3.JPG"/>
          <p:cNvPicPr>
            <a:picLocks noChangeAspect="1" noChangeArrowheads="1"/>
          </p:cNvPicPr>
          <p:nvPr/>
        </p:nvPicPr>
        <p:blipFill>
          <a:blip r:embed="rId3" cstate="print"/>
          <a:srcRect l="7620" t="41820" r="19455" b="9100"/>
          <a:stretch>
            <a:fillRect/>
          </a:stretch>
        </p:blipFill>
        <p:spPr bwMode="auto">
          <a:xfrm>
            <a:off x="4495800" y="1511300"/>
            <a:ext cx="43434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8025" y="6102350"/>
            <a:ext cx="145891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Segnaposto contenuto 2"/>
          <p:cNvSpPr txBox="1">
            <a:spLocks/>
          </p:cNvSpPr>
          <p:nvPr/>
        </p:nvSpPr>
        <p:spPr bwMode="auto">
          <a:xfrm>
            <a:off x="914400" y="2324100"/>
            <a:ext cx="739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914400" eaLnBrk="0" hangingPunct="0">
              <a:spcBef>
                <a:spcPct val="20000"/>
              </a:spcBef>
              <a:buFontTx/>
              <a:buChar char="•"/>
            </a:pPr>
            <a:r>
              <a:rPr lang="it-IT">
                <a:latin typeface="Calibri" pitchFamily="34" charset="0"/>
                <a:ea typeface="MS PGothic" pitchFamily="34" charset="-128"/>
              </a:rPr>
              <a:t>Blick nel 2011, su 778 pazienti valutati con cistoscopia flessibile ed imaging dell’alta via, riporta che la citologia urinaria presentava </a:t>
            </a:r>
          </a:p>
          <a:p>
            <a:pPr marL="342900" indent="-342900" algn="just" defTabSz="914400" eaLnBrk="0" hangingPunct="0">
              <a:spcBef>
                <a:spcPct val="20000"/>
              </a:spcBef>
            </a:pPr>
            <a:r>
              <a:rPr lang="it-IT">
                <a:latin typeface="Calibri" pitchFamily="34" charset="0"/>
                <a:ea typeface="MS PGothic" pitchFamily="34" charset="-128"/>
              </a:rPr>
              <a:t>	 </a:t>
            </a:r>
            <a:r>
              <a:rPr lang="it-IT" sz="3200">
                <a:latin typeface="Calibri" pitchFamily="34" charset="0"/>
                <a:ea typeface="MS PGothic" pitchFamily="34" charset="-128"/>
              </a:rPr>
              <a:t>sensibilità del 0.38  </a:t>
            </a:r>
          </a:p>
          <a:p>
            <a:pPr marL="342900" indent="-342900" algn="just" defTabSz="914400" eaLnBrk="0" hangingPunct="0">
              <a:spcBef>
                <a:spcPct val="20000"/>
              </a:spcBef>
            </a:pPr>
            <a:r>
              <a:rPr lang="it-IT" sz="3200">
                <a:latin typeface="Calibri" pitchFamily="34" charset="0"/>
                <a:ea typeface="MS PGothic" pitchFamily="34" charset="-128"/>
              </a:rPr>
              <a:t>	 specificità del 0.98</a:t>
            </a:r>
          </a:p>
          <a:p>
            <a:pPr marL="342900" indent="-342900" algn="just" defTabSz="914400" eaLnBrk="0" hangingPunct="0">
              <a:spcBef>
                <a:spcPct val="20000"/>
              </a:spcBef>
              <a:buFontTx/>
              <a:buChar char="•"/>
            </a:pPr>
            <a:r>
              <a:rPr lang="it-IT" sz="3200" b="1">
                <a:latin typeface="Calibri" pitchFamily="34" charset="0"/>
                <a:ea typeface="MS PGothic" pitchFamily="34" charset="-128"/>
              </a:rPr>
              <a:t>CITOLOGIA: </a:t>
            </a:r>
            <a:r>
              <a:rPr lang="it-IT" sz="3200">
                <a:latin typeface="Calibri" pitchFamily="34" charset="0"/>
                <a:ea typeface="MS PGothic" pitchFamily="34" charset="-128"/>
              </a:rPr>
              <a:t>sensibile soprattutto nei tumori ad alto grado o CIS</a:t>
            </a:r>
          </a:p>
        </p:txBody>
      </p:sp>
      <p:pic>
        <p:nvPicPr>
          <p:cNvPr id="33795" name="Picture 2" descr="Cover image for Vol. 109 Issu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52500"/>
            <a:ext cx="9620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b="1">
                <a:solidFill>
                  <a:srgbClr val="00CCFF"/>
                </a:solidFill>
              </a:rPr>
              <a:t>CITOLOGIA URINARIA</a:t>
            </a:r>
            <a:r>
              <a:rPr lang="it-IT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6000">
                <a:solidFill>
                  <a:srgbClr val="00CCFF"/>
                </a:solidFill>
              </a:rPr>
              <a:t>FUTURO</a:t>
            </a:r>
            <a:r>
              <a:rPr lang="it-IT">
                <a:solidFill>
                  <a:srgbClr val="00CCFF"/>
                </a:solidFill>
              </a:rPr>
              <a:t> 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8122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it-IT"/>
              <a:t>Numerosi markes tumorali studiati , ma nessuno utilizzato attualmente nelle linee guida ( FISH test,BTA …….)</a:t>
            </a:r>
          </a:p>
          <a:p>
            <a:pPr eaLnBrk="1" hangingPunct="1">
              <a:defRPr/>
            </a:pPr>
            <a:r>
              <a:rPr lang="it-IT"/>
              <a:t>Utilizzo futuro per popolazioni a rischio come screening ?</a:t>
            </a:r>
          </a:p>
          <a:p>
            <a:pPr eaLnBrk="1" hangingPunct="1">
              <a:defRPr/>
            </a:pPr>
            <a:r>
              <a:rPr lang="it-IT"/>
              <a:t>Ricerca continua di nuovi markers sempre più specifici</a:t>
            </a:r>
          </a:p>
        </p:txBody>
      </p:sp>
      <p:pic>
        <p:nvPicPr>
          <p:cNvPr id="34819" name="Immagin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838" y="5802313"/>
            <a:ext cx="20574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sellaDiTesto 5"/>
          <p:cNvSpPr txBox="1">
            <a:spLocks noChangeArrowheads="1"/>
          </p:cNvSpPr>
          <p:nvPr/>
        </p:nvSpPr>
        <p:spPr bwMode="auto">
          <a:xfrm>
            <a:off x="228600" y="1916113"/>
            <a:ext cx="72009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Pazienti con ematuria microscopica a basso rischio (non fumatori, non lavoratori in settori a rischio) possono ritenersi conclusi dopo un adeguato studio clinico-laboratoristico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22104" y="3703181"/>
            <a:ext cx="6264696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n>
                  <a:solidFill>
                    <a:schemeClr val="tx1"/>
                  </a:solidFill>
                </a:ln>
                <a:latin typeface="+mn-lt"/>
                <a:cs typeface="+mn-cs"/>
              </a:rPr>
              <a:t>I malati a forte rischio (fumatori per esempio) potrebbero comunque beneficiare di una ripetizione a distanza (mediamente un anno) se persiste la </a:t>
            </a:r>
            <a:r>
              <a:rPr lang="it-IT" b="1" dirty="0" err="1">
                <a:ln>
                  <a:solidFill>
                    <a:schemeClr val="tx1"/>
                  </a:solidFill>
                </a:ln>
                <a:latin typeface="+mn-lt"/>
                <a:cs typeface="+mn-cs"/>
              </a:rPr>
              <a:t>microematuria</a:t>
            </a:r>
            <a:r>
              <a:rPr lang="it-IT" b="1" dirty="0">
                <a:ln>
                  <a:solidFill>
                    <a:schemeClr val="tx1"/>
                  </a:solidFill>
                </a:ln>
                <a:latin typeface="+mn-lt"/>
                <a:cs typeface="+mn-cs"/>
              </a:rPr>
              <a:t>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n>
                  <a:solidFill>
                    <a:schemeClr val="tx1"/>
                  </a:solidFill>
                </a:ln>
                <a:latin typeface="+mn-lt"/>
                <a:cs typeface="+mn-cs"/>
              </a:rPr>
              <a:t>Campbell et al, </a:t>
            </a:r>
            <a:r>
              <a:rPr lang="it-IT" sz="1600" b="1" dirty="0" err="1">
                <a:ln>
                  <a:solidFill>
                    <a:schemeClr val="tx1"/>
                  </a:solidFill>
                </a:ln>
                <a:latin typeface="+mn-lt"/>
                <a:cs typeface="+mn-cs"/>
              </a:rPr>
              <a:t>Urology</a:t>
            </a:r>
            <a:endParaRPr lang="it-IT" sz="1600" b="1" dirty="0">
              <a:ln>
                <a:solidFill>
                  <a:schemeClr val="tx1"/>
                </a:solidFill>
              </a:ln>
              <a:latin typeface="+mn-lt"/>
              <a:cs typeface="+mn-cs"/>
            </a:endParaRPr>
          </a:p>
        </p:txBody>
      </p:sp>
      <p:pic>
        <p:nvPicPr>
          <p:cNvPr id="35843" name="Immagin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13463"/>
            <a:ext cx="16351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0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defTabSz="457200" eaLnBrk="1" fontAlgn="auto" hangingPunct="1">
              <a:spcAft>
                <a:spcPts val="0"/>
              </a:spcAft>
              <a:defRPr/>
            </a:pPr>
            <a:r>
              <a:rPr lang="it-IT" b="1" kern="12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MICROEMATURIA PERSISTENTE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1395004"/>
            <a:ext cx="9144000" cy="3599958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0" y="1395004"/>
            <a:ext cx="914399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lnSpc>
                <a:spcPct val="120000"/>
              </a:lnSpc>
              <a:defRPr/>
            </a:pPr>
            <a:r>
              <a:rPr lang="it-IT" sz="8000" b="1" dirty="0" smtClean="0">
                <a:latin typeface="Arial Narrow"/>
                <a:cs typeface="Arial Narrow"/>
              </a:rPr>
              <a:t>CASO CLINICO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3248041"/>
            <a:ext cx="9143999" cy="1193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lnSpc>
                <a:spcPct val="120000"/>
              </a:lnSpc>
              <a:defRPr/>
            </a:pPr>
            <a:r>
              <a:rPr lang="it-IT" sz="6600" b="1" dirty="0" smtClean="0">
                <a:latin typeface="Arial Narrow"/>
                <a:cs typeface="Arial Narrow"/>
              </a:rPr>
              <a:t>Ematuria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004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-1" y="4994962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619672" y="522920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Dr.ssa Barbara Emilia </a:t>
            </a:r>
            <a:r>
              <a:rPr lang="it-IT" sz="2400" dirty="0" err="1" smtClean="0"/>
              <a:t>Palini</a:t>
            </a:r>
            <a:r>
              <a:rPr lang="it-IT" sz="2400" dirty="0" smtClean="0"/>
              <a:t> – Dr. Nicola </a:t>
            </a:r>
            <a:r>
              <a:rPr lang="it-IT" sz="2400" dirty="0" err="1" smtClean="0"/>
              <a:t>Bastiani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32206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0" y="1393825"/>
            <a:ext cx="9155113" cy="3600450"/>
          </a:xfrm>
          <a:prstGeom prst="rect">
            <a:avLst/>
          </a:prstGeom>
          <a:solidFill>
            <a:srgbClr val="D8D8D8"/>
          </a:solidFill>
          <a:ln w="9525">
            <a:solidFill>
              <a:srgbClr val="4A7DBB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10243" name="Rectangle 2"/>
          <p:cNvSpPr>
            <a:spLocks/>
          </p:cNvSpPr>
          <p:nvPr/>
        </p:nvSpPr>
        <p:spPr bwMode="auto">
          <a:xfrm>
            <a:off x="0" y="1393825"/>
            <a:ext cx="91567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71438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prstClr val="black"/>
                </a:solidFill>
                <a:latin typeface="Arial Narrow Bold"/>
                <a:sym typeface="Arial Narrow Bold"/>
              </a:rPr>
              <a:t>Ed ora al Microbiologo</a:t>
            </a:r>
          </a:p>
        </p:txBody>
      </p:sp>
      <p:sp>
        <p:nvSpPr>
          <p:cNvPr id="101380" name="Line 3"/>
          <p:cNvSpPr>
            <a:spLocks noChangeShapeType="1"/>
          </p:cNvSpPr>
          <p:nvPr/>
        </p:nvSpPr>
        <p:spPr bwMode="auto">
          <a:xfrm>
            <a:off x="0" y="1393825"/>
            <a:ext cx="9144000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0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01381" name="Line 4"/>
          <p:cNvSpPr>
            <a:spLocks noChangeShapeType="1"/>
          </p:cNvSpPr>
          <p:nvPr/>
        </p:nvSpPr>
        <p:spPr bwMode="auto">
          <a:xfrm>
            <a:off x="0" y="4994275"/>
            <a:ext cx="9142413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0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0246" name="CasellaDiTesto 5"/>
          <p:cNvSpPr txBox="1">
            <a:spLocks noChangeArrowheads="1"/>
          </p:cNvSpPr>
          <p:nvPr/>
        </p:nvSpPr>
        <p:spPr bwMode="auto">
          <a:xfrm>
            <a:off x="1908175" y="5157788"/>
            <a:ext cx="5184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000000"/>
                </a:solidFill>
                <a:latin typeface="Gill Sans"/>
                <a:sym typeface="Gill Sans"/>
              </a:rPr>
              <a:t>Dr. ssa Lanzini Fernanda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000000"/>
                </a:solidFill>
                <a:latin typeface="Gill Sans"/>
                <a:sym typeface="Gill Sans"/>
              </a:rPr>
              <a:t>Biologo di Laboratorio</a:t>
            </a:r>
          </a:p>
        </p:txBody>
      </p:sp>
      <p:pic>
        <p:nvPicPr>
          <p:cNvPr id="1024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3775" y="2724150"/>
            <a:ext cx="2693988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3097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81300"/>
            <a:ext cx="22955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798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/>
              <a:t>L’esame chimico-fisico delle urine è utilizzato: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diagnosi di cistite e di altre infezioni delle vie urinarie;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varie malattie sistemiche e metaboliche;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/>
              <a:t>Si utilizza la prima urina emessa al mattino, raccogliendo il secondo mitto (mitto intermedio). 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/>
              <a:t>Il giorno precedente è meglio non svolgere lavori pesanti, praticare sport e stare molto in piedi. </a:t>
            </a:r>
          </a:p>
        </p:txBody>
      </p:sp>
    </p:spTree>
    <p:extLst>
      <p:ext uri="{BB962C8B-B14F-4D97-AF65-F5344CB8AC3E}">
        <p14:creationId xmlns:p14="http://schemas.microsoft.com/office/powerpoint/2010/main" xmlns="" val="33444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22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Le analisi sono solo semiquantitative o dicotomiche, ma conservano comunque un importante valore diagnostico o indicativo. </a:t>
            </a:r>
          </a:p>
          <a:p>
            <a:pPr algn="just" eaLnBrk="1" hangingPunct="1"/>
            <a:r>
              <a:rPr lang="it-IT" smtClean="0"/>
              <a:t>Quantità, colore e aspetto delle urine sono parametri utili per capire l’effettiva idratazione del soggetto. </a:t>
            </a:r>
          </a:p>
        </p:txBody>
      </p:sp>
    </p:spTree>
    <p:extLst>
      <p:ext uri="{BB962C8B-B14F-4D97-AF65-F5344CB8AC3E}">
        <p14:creationId xmlns:p14="http://schemas.microsoft.com/office/powerpoint/2010/main" xmlns="" val="17885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 </a:t>
            </a:r>
          </a:p>
        </p:txBody>
      </p:sp>
      <p:sp>
        <p:nvSpPr>
          <p:cNvPr id="13315" name="Segnaposto contenuto 2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/>
            <a:r>
              <a:rPr lang="it-IT" sz="3200" smtClean="0"/>
              <a:t>Glucosio</a:t>
            </a:r>
          </a:p>
          <a:p>
            <a:pPr eaLnBrk="1" hangingPunct="1"/>
            <a:r>
              <a:rPr lang="it-IT" sz="3200" smtClean="0"/>
              <a:t>pH</a:t>
            </a:r>
          </a:p>
          <a:p>
            <a:pPr eaLnBrk="1" hangingPunct="1"/>
            <a:r>
              <a:rPr lang="it-IT" sz="3200" smtClean="0"/>
              <a:t>Chetoni</a:t>
            </a:r>
          </a:p>
          <a:p>
            <a:pPr eaLnBrk="1" hangingPunct="1"/>
            <a:r>
              <a:rPr lang="it-IT" sz="3200" smtClean="0"/>
              <a:t>Albumina</a:t>
            </a:r>
          </a:p>
          <a:p>
            <a:pPr eaLnBrk="1" hangingPunct="1"/>
            <a:r>
              <a:rPr lang="it-IT" sz="3200" smtClean="0"/>
              <a:t>Bilirubina</a:t>
            </a:r>
          </a:p>
        </p:txBody>
      </p:sp>
      <p:sp>
        <p:nvSpPr>
          <p:cNvPr id="13316" name="Segnaposto contenuto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r>
              <a:rPr lang="it-IT" sz="3200" smtClean="0"/>
              <a:t>Emoglobina</a:t>
            </a:r>
          </a:p>
          <a:p>
            <a:pPr eaLnBrk="1" hangingPunct="1"/>
            <a:r>
              <a:rPr lang="it-IT" sz="3200" smtClean="0"/>
              <a:t>Urobilinogeno</a:t>
            </a:r>
          </a:p>
          <a:p>
            <a:pPr eaLnBrk="1" hangingPunct="1"/>
            <a:r>
              <a:rPr lang="it-IT" sz="3200" smtClean="0"/>
              <a:t>Nitriti</a:t>
            </a:r>
          </a:p>
          <a:p>
            <a:pPr eaLnBrk="1" hangingPunct="1"/>
            <a:r>
              <a:rPr lang="it-IT" sz="3200" smtClean="0"/>
              <a:t>Peso specifico</a:t>
            </a:r>
          </a:p>
          <a:p>
            <a:pPr eaLnBrk="1" hangingPunct="1"/>
            <a:r>
              <a:rPr lang="it-IT" sz="3200" smtClean="0"/>
              <a:t>Leucociti</a:t>
            </a: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3755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Valori di riferimento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</p:nvPr>
        </p:nvGraphicFramePr>
        <p:xfrm>
          <a:off x="1331913" y="1557338"/>
          <a:ext cx="6202362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2008"/>
                <a:gridCol w="1628097"/>
                <a:gridCol w="206225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Glucosio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Negativo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pH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4,5-8,0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Chetoni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Negativi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Albumina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Negativa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Bilirubina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Negativa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Emoglobina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Negativa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err="1" smtClean="0"/>
                        <a:t>Urobilinogeno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0,2-1 UI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Nitriti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Negativi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Peso specifico</a:t>
                      </a:r>
                      <a:endParaRPr lang="it-IT" sz="2400" dirty="0"/>
                    </a:p>
                  </a:txBody>
                  <a:tcPr marL="91430" marR="9143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Bambini</a:t>
                      </a:r>
                      <a:endParaRPr lang="it-IT" sz="2400" dirty="0"/>
                    </a:p>
                  </a:txBody>
                  <a:tcPr marL="91430" marR="9143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1.002-1.006</a:t>
                      </a:r>
                      <a:endParaRPr lang="it-IT" sz="2400" dirty="0"/>
                    </a:p>
                  </a:txBody>
                  <a:tcPr marL="91430" marR="91430"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Adulti</a:t>
                      </a:r>
                      <a:endParaRPr lang="it-IT" sz="2400" dirty="0"/>
                    </a:p>
                  </a:txBody>
                  <a:tcPr marL="91430" marR="9143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1.001-1.030</a:t>
                      </a:r>
                      <a:endParaRPr lang="it-IT" sz="2400" dirty="0"/>
                    </a:p>
                  </a:txBody>
                  <a:tcPr marL="91430" marR="9143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Leucociti</a:t>
                      </a:r>
                      <a:endParaRPr lang="it-IT" sz="2400" dirty="0"/>
                    </a:p>
                  </a:txBody>
                  <a:tcPr marL="91430" marR="9143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Negativi</a:t>
                      </a:r>
                      <a:endParaRPr lang="it-IT" sz="2400" dirty="0"/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117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1267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/>
              <a:t>Glucosio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passa dal glomerulo al tubulo renale dove è attivamente assorbito;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il rene riesce a riassorbire completamente il glucosio fino ad una concentrazione di 180 mg/dL;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oltrepassata la soglia renale, il glucosio comincia ad apparire nelle urine;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l’escrezione del glucosio aumenta fortemente la diuresi per un effetto osmotico, che induce il paziente a bere molto. </a:t>
            </a:r>
          </a:p>
        </p:txBody>
      </p:sp>
    </p:spTree>
    <p:extLst>
      <p:ext uri="{BB962C8B-B14F-4D97-AF65-F5344CB8AC3E}">
        <p14:creationId xmlns:p14="http://schemas.microsoft.com/office/powerpoint/2010/main" xmlns="" val="42807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638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pH</a:t>
            </a:r>
          </a:p>
          <a:p>
            <a:pPr lvl="1" algn="just" eaLnBrk="1" hangingPunct="1"/>
            <a:r>
              <a:rPr lang="it-IT" smtClean="0"/>
              <a:t>riflette il mantenimento del pH ematico (molti carichi basici o acidi in eccesso sono eliminati dal rene attraverso le urine); </a:t>
            </a:r>
          </a:p>
          <a:p>
            <a:pPr lvl="1" algn="just" eaLnBrk="1" hangingPunct="1"/>
            <a:r>
              <a:rPr lang="it-IT" smtClean="0"/>
              <a:t>subisce grandi variazioni in rapporto all’alimentazione (urine acide indicano alimentazione a base di cibi raffinati e prodotti animali, urine neutre o alcaline indicano una alimentazione a base di frutta, verdura e cibi integrali). </a:t>
            </a:r>
          </a:p>
          <a:p>
            <a:pPr lvl="1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41060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741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Chetoni</a:t>
            </a:r>
          </a:p>
          <a:p>
            <a:pPr lvl="1" algn="just" eaLnBrk="1" hangingPunct="1"/>
            <a:r>
              <a:rPr lang="it-IT" smtClean="0"/>
              <a:t>se il metabolismo dei grassi è incompleto si formano tre composti (acetoacetato, </a:t>
            </a:r>
            <a:r>
              <a:rPr lang="el-GR" smtClean="0"/>
              <a:t>β</a:t>
            </a:r>
            <a:r>
              <a:rPr lang="it-IT" smtClean="0"/>
              <a:t>-idrossi-butirrato e acetone) che, dopo essere comparsi nel sangue, sono escreti nelle urine; </a:t>
            </a:r>
          </a:p>
          <a:p>
            <a:pPr lvl="1" algn="just" eaLnBrk="1" hangingPunct="1"/>
            <a:r>
              <a:rPr lang="it-IT" smtClean="0"/>
              <a:t>compaiono in caso di acidosi diabetica, nelle malattie febbrili acute, nelle diete ipocaloriche e ipoglucidiche e negli stati tossici accompagni da vomito e diarrea. </a:t>
            </a:r>
          </a:p>
          <a:p>
            <a:pPr lvl="1" algn="just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5433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4339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/>
              <a:t>Albumina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il nefrone sano non perde proteine se non in piccole quantità indosabili;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piccole perdite di proteine (fino a 0,2 gr/L) possono verificarsi dopo uno sforzo fisico o nella prolungata stazione eretta;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la striscia reattiva misura quasi esclusivamente albumina;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segno di infiammazione, di malattia renale, di gestosi nelle gravide e di insufficienza cardiaca congestizia negli anziani. </a:t>
            </a:r>
          </a:p>
        </p:txBody>
      </p:sp>
    </p:spTree>
    <p:extLst>
      <p:ext uri="{BB962C8B-B14F-4D97-AF65-F5344CB8AC3E}">
        <p14:creationId xmlns:p14="http://schemas.microsoft.com/office/powerpoint/2010/main" xmlns="" val="14691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945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Bilirubina e Urobilinogeno</a:t>
            </a:r>
          </a:p>
          <a:p>
            <a:pPr lvl="1" algn="just" eaLnBrk="1" hangingPunct="1"/>
            <a:r>
              <a:rPr lang="it-IT" smtClean="0"/>
              <a:t>compaiono in presenza di malattie epatiche;</a:t>
            </a:r>
          </a:p>
          <a:p>
            <a:pPr lvl="1" algn="just" eaLnBrk="1" hangingPunct="1"/>
            <a:r>
              <a:rPr lang="it-IT" smtClean="0"/>
              <a:t>molte determinazione su sangue ne hanno fatto perdere importanza. </a:t>
            </a:r>
          </a:p>
          <a:p>
            <a:pPr lvl="1" algn="just" eaLnBrk="1" hangingPunct="1">
              <a:buFont typeface="Arial" pitchFamily="34" charset="0"/>
              <a:buNone/>
            </a:pPr>
            <a:endParaRPr lang="it-IT" smtClean="0"/>
          </a:p>
          <a:p>
            <a:pPr lvl="1" algn="just" eaLnBrk="1" hangingPunct="1"/>
            <a:endParaRPr lang="it-IT" smtClean="0"/>
          </a:p>
          <a:p>
            <a:pPr lvl="1" algn="just"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9473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2708920"/>
            <a:ext cx="2051720" cy="36724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CCFF">
              <a:alpha val="51000"/>
            </a:srgbClr>
          </a:solidFill>
        </p:spPr>
        <p:txBody>
          <a:bodyPr/>
          <a:lstStyle/>
          <a:p>
            <a:r>
              <a:rPr lang="it-IT" b="1" dirty="0" smtClean="0">
                <a:latin typeface="Arial Narrow"/>
                <a:cs typeface="Arial Narrow"/>
              </a:rPr>
              <a:t>NICOLA 55 aa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501" y="2924944"/>
            <a:ext cx="2114499" cy="3479862"/>
          </a:xfrm>
          <a:prstGeom prst="rect">
            <a:avLst/>
          </a:prstGeom>
        </p:spPr>
      </p:pic>
      <p:sp>
        <p:nvSpPr>
          <p:cNvPr id="10" name="Fumetto 2 9"/>
          <p:cNvSpPr/>
          <p:nvPr/>
        </p:nvSpPr>
        <p:spPr>
          <a:xfrm>
            <a:off x="1793875" y="2112911"/>
            <a:ext cx="5222875" cy="758927"/>
          </a:xfrm>
          <a:prstGeom prst="wedgeRoundRectCallout">
            <a:avLst>
              <a:gd name="adj1" fmla="val -55313"/>
              <a:gd name="adj2" fmla="val 87012"/>
              <a:gd name="adj3" fmla="val 16667"/>
            </a:avLst>
          </a:prstGeom>
          <a:solidFill>
            <a:schemeClr val="bg1">
              <a:lumMod val="85000"/>
            </a:schemeClr>
          </a:solidFill>
          <a:ln w="38100" cmpd="sng"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1425"/>
              </a:spcAft>
              <a:buFontTx/>
              <a:buNone/>
            </a:pP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Ieri sono 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andato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in bagno e ho visto le urine completamente rosse… </a:t>
            </a:r>
          </a:p>
        </p:txBody>
      </p:sp>
      <p:sp>
        <p:nvSpPr>
          <p:cNvPr id="11" name="Fumetto 2 10"/>
          <p:cNvSpPr/>
          <p:nvPr/>
        </p:nvSpPr>
        <p:spPr>
          <a:xfrm>
            <a:off x="1793875" y="4136357"/>
            <a:ext cx="5222875" cy="2039861"/>
          </a:xfrm>
          <a:prstGeom prst="wedgeRoundRectCallout">
            <a:avLst>
              <a:gd name="adj1" fmla="val -54061"/>
              <a:gd name="adj2" fmla="val -89862"/>
              <a:gd name="adj3" fmla="val 16667"/>
            </a:avLst>
          </a:prstGeom>
          <a:solidFill>
            <a:srgbClr val="D9D9D9"/>
          </a:solidFill>
          <a:ln w="38100" cmpd="sng"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Mi sono 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spaventato </a:t>
            </a:r>
            <a:r>
              <a:rPr lang="it-IT" sz="2400" b="1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perchè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ho avuto anche bruciore allora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oggi sono 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venuto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subito da lei!</a:t>
            </a:r>
          </a:p>
        </p:txBody>
      </p:sp>
    </p:spTree>
    <p:extLst>
      <p:ext uri="{BB962C8B-B14F-4D97-AF65-F5344CB8AC3E}">
        <p14:creationId xmlns:p14="http://schemas.microsoft.com/office/powerpoint/2010/main" xmlns="" val="33379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16387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/>
              <a:t>Emoglobina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emazie possono provenire dal glomerulo fino all’uretra;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persistenza di emoglobinuria senza altri segni di malattie infettive va indagata per non trascurare eventuali tumori renali o uroteliali; 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differenziazione tra emazie di origina glomerulare (acantociti) ed emazie eumorfiche provenienti dalle vie urinarie;</a:t>
            </a:r>
          </a:p>
          <a:p>
            <a:pPr marL="640080" lvl="1" indent="-237744" algn="just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it-IT" smtClean="0"/>
              <a:t>emoglobina libera, senza emazie, può essere dovuta ad un’emolisi intravascolare.  </a:t>
            </a:r>
          </a:p>
        </p:txBody>
      </p:sp>
    </p:spTree>
    <p:extLst>
      <p:ext uri="{BB962C8B-B14F-4D97-AF65-F5344CB8AC3E}">
        <p14:creationId xmlns:p14="http://schemas.microsoft.com/office/powerpoint/2010/main" xmlns="" val="10239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Nitriti</a:t>
            </a:r>
          </a:p>
          <a:p>
            <a:pPr lvl="1" algn="just" eaLnBrk="1" hangingPunct="1"/>
            <a:r>
              <a:rPr lang="it-IT" smtClean="0"/>
              <a:t>presenza di batteri in grado di trasformare i nitrati in nitriti (nitrato reduttasi);</a:t>
            </a:r>
          </a:p>
          <a:p>
            <a:pPr lvl="1" algn="just" eaLnBrk="1" hangingPunct="1"/>
            <a:r>
              <a:rPr lang="it-IT" smtClean="0"/>
              <a:t>presenza in molti bacilli Gram negativi, assente nei Gram positivi;</a:t>
            </a:r>
          </a:p>
          <a:p>
            <a:pPr lvl="1" algn="just" eaLnBrk="1" hangingPunct="1"/>
            <a:r>
              <a:rPr lang="it-IT" smtClean="0"/>
              <a:t>25% dei casi anche in presenza di batteri il test risulta negativo. </a:t>
            </a:r>
          </a:p>
          <a:p>
            <a:pPr eaLnBrk="1" hangingPunct="1">
              <a:buFont typeface="Arial" pitchFamily="34" charset="0"/>
              <a:buNone/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3427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Peso specifico </a:t>
            </a:r>
          </a:p>
          <a:p>
            <a:pPr lvl="1" algn="just" eaLnBrk="1" hangingPunct="1"/>
            <a:r>
              <a:rPr lang="it-IT" smtClean="0"/>
              <a:t>fornisce indicazioni sull’introito idrico;</a:t>
            </a:r>
          </a:p>
          <a:p>
            <a:pPr lvl="1" algn="just" eaLnBrk="1" hangingPunct="1"/>
            <a:r>
              <a:rPr lang="it-IT" smtClean="0"/>
              <a:t>indica la capacità del rene di concentrare le urine; </a:t>
            </a:r>
          </a:p>
          <a:p>
            <a:pPr lvl="1" algn="just" eaLnBrk="1" hangingPunct="1"/>
            <a:r>
              <a:rPr lang="it-IT" smtClean="0"/>
              <a:t>una delle prime funzioni perse in seguito a danno tubulare. </a:t>
            </a:r>
          </a:p>
        </p:txBody>
      </p:sp>
    </p:spTree>
    <p:extLst>
      <p:ext uri="{BB962C8B-B14F-4D97-AF65-F5344CB8AC3E}">
        <p14:creationId xmlns:p14="http://schemas.microsoft.com/office/powerpoint/2010/main" xmlns="" val="14493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chimico</a:t>
            </a:r>
          </a:p>
        </p:txBody>
      </p:sp>
      <p:sp>
        <p:nvSpPr>
          <p:cNvPr id="235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Leucociti</a:t>
            </a:r>
          </a:p>
          <a:p>
            <a:pPr lvl="1" algn="just" eaLnBrk="1" hangingPunct="1"/>
            <a:r>
              <a:rPr lang="it-IT" smtClean="0"/>
              <a:t>viene evidenziata l’esterasi leucocitaria (enzima contenuto nei globuli bianchi);</a:t>
            </a:r>
          </a:p>
          <a:p>
            <a:pPr lvl="1" algn="just" eaLnBrk="1" hangingPunct="1"/>
            <a:r>
              <a:rPr lang="it-IT" smtClean="0"/>
              <a:t>compaiono in caso di infezione alle vie urinarie;</a:t>
            </a:r>
          </a:p>
          <a:p>
            <a:pPr lvl="1" algn="just" eaLnBrk="1" hangingPunct="1"/>
            <a:r>
              <a:rPr lang="it-IT" smtClean="0"/>
              <a:t>sono presenti anche in alcune malattie infiammatorie renali (glomerulonefrite e nefrite interstiziale). </a:t>
            </a: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3988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microscopico</a:t>
            </a:r>
            <a:br>
              <a:rPr lang="it-IT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Valori di riferimento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403350" y="1989138"/>
          <a:ext cx="6824663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518"/>
                <a:gridCol w="4115145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Eritrociti</a:t>
                      </a:r>
                      <a:endParaRPr lang="it-IT" sz="28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0-5</a:t>
                      </a:r>
                      <a:r>
                        <a:rPr lang="it-IT" sz="2800" baseline="0" dirty="0" smtClean="0"/>
                        <a:t> /campo</a:t>
                      </a:r>
                      <a:endParaRPr lang="it-IT" sz="2800" dirty="0"/>
                    </a:p>
                  </a:txBody>
                  <a:tcPr marL="91448" marR="9144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Leucociti</a:t>
                      </a:r>
                      <a:endParaRPr lang="it-IT" sz="28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/>
                        <a:t>0-5</a:t>
                      </a:r>
                      <a:r>
                        <a:rPr lang="it-IT" sz="2800" baseline="0" dirty="0" smtClean="0"/>
                        <a:t> /campo</a:t>
                      </a:r>
                      <a:endParaRPr lang="it-IT" sz="2800" dirty="0" smtClean="0"/>
                    </a:p>
                  </a:txBody>
                  <a:tcPr marL="91448" marR="9144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Cellule epiteliali squamose</a:t>
                      </a:r>
                      <a:endParaRPr lang="it-IT" sz="28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alcune</a:t>
                      </a:r>
                      <a:r>
                        <a:rPr lang="it-IT" sz="2800" baseline="0" dirty="0" smtClean="0"/>
                        <a:t> /campo</a:t>
                      </a:r>
                      <a:endParaRPr lang="it-IT" sz="2800" dirty="0"/>
                    </a:p>
                  </a:txBody>
                  <a:tcPr marL="91448" marR="9144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Batteri</a:t>
                      </a:r>
                      <a:endParaRPr lang="it-IT" sz="28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assenti o rari /campo</a:t>
                      </a:r>
                      <a:endParaRPr lang="it-IT" sz="2800" dirty="0"/>
                    </a:p>
                  </a:txBody>
                  <a:tcPr marL="91448" marR="9144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Cilindri ialini</a:t>
                      </a:r>
                      <a:endParaRPr lang="it-IT" sz="28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/>
                        <a:t>assenti o rarissimi /campo</a:t>
                      </a:r>
                    </a:p>
                  </a:txBody>
                  <a:tcPr marL="91448" marR="9144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Cristalli</a:t>
                      </a:r>
                      <a:endParaRPr lang="it-IT" sz="28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basso numero di cristalli non patologici</a:t>
                      </a:r>
                      <a:endParaRPr lang="it-IT" sz="2800" dirty="0"/>
                    </a:p>
                  </a:txBody>
                  <a:tcPr marL="91448" marR="9144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26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microscopico</a:t>
            </a:r>
            <a:br>
              <a:rPr lang="it-IT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Cellule epiteliali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mtClean="0"/>
              <a:t>Cellule epiteliali squamose</a:t>
            </a:r>
          </a:p>
          <a:p>
            <a:pPr lvl="1" algn="just" eaLnBrk="1" hangingPunct="1"/>
            <a:r>
              <a:rPr lang="it-IT" smtClean="0"/>
              <a:t>origine uretrale o vaginale </a:t>
            </a:r>
            <a:r>
              <a:rPr lang="it-IT" smtClean="0">
                <a:sym typeface="Wingdings" pitchFamily="2" charset="2"/>
              </a:rPr>
              <a:t> scarso significato </a:t>
            </a:r>
          </a:p>
          <a:p>
            <a:pPr algn="just" eaLnBrk="1" hangingPunct="1"/>
            <a:r>
              <a:rPr lang="it-IT" smtClean="0">
                <a:sym typeface="Wingdings" pitchFamily="2" charset="2"/>
              </a:rPr>
              <a:t>Cellule dell’epitelio di transizione</a:t>
            </a:r>
          </a:p>
          <a:p>
            <a:pPr lvl="1" algn="just" eaLnBrk="1" hangingPunct="1"/>
            <a:r>
              <a:rPr lang="it-IT" smtClean="0">
                <a:sym typeface="Wingdings" pitchFamily="2" charset="2"/>
              </a:rPr>
              <a:t>originano da </a:t>
            </a:r>
          </a:p>
          <a:p>
            <a:pPr lvl="2" algn="just" eaLnBrk="1" hangingPunct="1"/>
            <a:r>
              <a:rPr lang="it-IT" smtClean="0">
                <a:sym typeface="Wingdings" pitchFamily="2" charset="2"/>
              </a:rPr>
              <a:t>pelvi renale, uretere, vescica, uretra</a:t>
            </a:r>
          </a:p>
          <a:p>
            <a:pPr algn="just" eaLnBrk="1" hangingPunct="1"/>
            <a:r>
              <a:rPr lang="it-IT" smtClean="0">
                <a:sym typeface="Wingdings" pitchFamily="2" charset="2"/>
              </a:rPr>
              <a:t>Cellule dell’epitelio tubulare renale</a:t>
            </a:r>
          </a:p>
          <a:p>
            <a:pPr lvl="1" algn="just" eaLnBrk="1" hangingPunct="1"/>
            <a:r>
              <a:rPr lang="it-IT" smtClean="0">
                <a:sym typeface="Wingdings" pitchFamily="2" charset="2"/>
              </a:rPr>
              <a:t>la loro presenza suggerisce un danno tubulare</a:t>
            </a:r>
          </a:p>
          <a:p>
            <a:pPr lvl="2" algn="just" eaLnBrk="1" hangingPunct="1"/>
            <a:r>
              <a:rPr lang="it-IT" smtClean="0">
                <a:sym typeface="Wingdings" pitchFamily="2" charset="2"/>
              </a:rPr>
              <a:t>necrosi tubulare, rigetto trapianto, pielonefrite</a:t>
            </a:r>
          </a:p>
        </p:txBody>
      </p:sp>
    </p:spTree>
    <p:extLst>
      <p:ext uri="{BB962C8B-B14F-4D97-AF65-F5344CB8AC3E}">
        <p14:creationId xmlns:p14="http://schemas.microsoft.com/office/powerpoint/2010/main" xmlns="" val="1593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microscopico</a:t>
            </a:r>
            <a:br>
              <a:rPr lang="it-IT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Cilindri </a:t>
            </a: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endParaRPr lang="it-IT" smtClean="0"/>
          </a:p>
          <a:p>
            <a:pPr algn="just" eaLnBrk="1" hangingPunct="1"/>
            <a:r>
              <a:rPr lang="it-IT" smtClean="0"/>
              <a:t>Si formano nel lume tubulare;</a:t>
            </a:r>
          </a:p>
          <a:p>
            <a:pPr algn="just" eaLnBrk="1" hangingPunct="1"/>
            <a:r>
              <a:rPr lang="it-IT" smtClean="0"/>
              <a:t>Sono costituiti da glicoproteina di Tamm-Horsfall; </a:t>
            </a:r>
          </a:p>
          <a:p>
            <a:pPr algn="just" eaLnBrk="1" hangingPunct="1"/>
            <a:r>
              <a:rPr lang="it-IT" smtClean="0"/>
              <a:t>Sono denominati e identificati in base alle loro caratteristiche morfologiche. </a:t>
            </a:r>
          </a:p>
        </p:txBody>
      </p:sp>
    </p:spTree>
    <p:extLst>
      <p:ext uri="{BB962C8B-B14F-4D97-AF65-F5344CB8AC3E}">
        <p14:creationId xmlns:p14="http://schemas.microsoft.com/office/powerpoint/2010/main" xmlns="" val="4015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Esame microscopico</a:t>
            </a:r>
            <a:br>
              <a:rPr lang="it-IT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Tipi di cilindri </a:t>
            </a:r>
          </a:p>
        </p:txBody>
      </p:sp>
      <p:sp>
        <p:nvSpPr>
          <p:cNvPr id="276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Cilindri ialini</a:t>
            </a:r>
          </a:p>
          <a:p>
            <a:pPr lvl="1" eaLnBrk="1" hangingPunct="1"/>
            <a:r>
              <a:rPr lang="it-IT" smtClean="0"/>
              <a:t>rinvenuti spesso dopo esercizio fisico o stress;</a:t>
            </a:r>
          </a:p>
          <a:p>
            <a:pPr eaLnBrk="1" hangingPunct="1"/>
            <a:r>
              <a:rPr lang="it-IT" smtClean="0"/>
              <a:t>Cilindri eritrocitari</a:t>
            </a:r>
          </a:p>
          <a:p>
            <a:pPr eaLnBrk="1" hangingPunct="1"/>
            <a:r>
              <a:rPr lang="it-IT" smtClean="0"/>
              <a:t>Cilindri leucocitari</a:t>
            </a:r>
          </a:p>
          <a:p>
            <a:pPr eaLnBrk="1" hangingPunct="1"/>
            <a:r>
              <a:rPr lang="it-IT" smtClean="0"/>
              <a:t>Cilindri granulosi</a:t>
            </a:r>
          </a:p>
          <a:p>
            <a:pPr eaLnBrk="1" hangingPunct="1"/>
            <a:r>
              <a:rPr lang="it-IT" smtClean="0"/>
              <a:t>Cilindri di cellule epiteliali </a:t>
            </a:r>
          </a:p>
          <a:p>
            <a:pPr eaLnBrk="1" hangingPunct="1"/>
            <a:r>
              <a:rPr lang="it-IT" smtClean="0"/>
              <a:t>Cilindri cerei</a:t>
            </a:r>
          </a:p>
          <a:p>
            <a:pPr eaLnBrk="1" hangingPunct="1"/>
            <a:r>
              <a:rPr lang="it-IT" smtClean="0"/>
              <a:t>Cilindri lipidici 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3781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8184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130000"/>
                  </a:schemeClr>
                </a:solidFill>
              </a:rPr>
              <a:t>Infezioni alle vie urinarie 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1042988" y="1412875"/>
            <a:ext cx="7643812" cy="5445125"/>
          </a:xfrm>
        </p:spPr>
        <p:txBody>
          <a:bodyPr>
            <a:normAutofit lnSpcReduction="1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z="3000" dirty="0" smtClean="0"/>
              <a:t>Nel termine </a:t>
            </a:r>
            <a:r>
              <a:rPr lang="it-IT" sz="3000" i="1" dirty="0" smtClean="0"/>
              <a:t>infezioni alle vie urinarie </a:t>
            </a:r>
            <a:r>
              <a:rPr lang="it-IT" sz="3000" dirty="0" smtClean="0"/>
              <a:t>sono compresi gli episodi sia sintomatici che asintomatici, nella grande maggioranza ad eziologia batterica, che interessano il tratto anatomico urinario, dalla vescica alle strutture renali.  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sz="3000" dirty="0" smtClean="0"/>
              <a:t>In funzione di una serie di fattori, quali età, sesso, gravidanza, presenza di calcoli o malformazioni, le IVU hanno un significato prognostico diverso e possono richiedere un approccio diagnostico e terapeutico in base alle varie situazioni. </a:t>
            </a:r>
          </a:p>
        </p:txBody>
      </p:sp>
    </p:spTree>
    <p:extLst>
      <p:ext uri="{BB962C8B-B14F-4D97-AF65-F5344CB8AC3E}">
        <p14:creationId xmlns:p14="http://schemas.microsoft.com/office/powerpoint/2010/main" xmlns="" val="34964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747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130000"/>
                  </a:schemeClr>
                </a:solidFill>
              </a:rPr>
              <a:t>Classificazione delle infezioni alle vie urinarie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042988" y="2060575"/>
          <a:ext cx="7942262" cy="3825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35563"/>
                <a:gridCol w="3206699"/>
              </a:tblGrid>
              <a:tr h="288082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baseline="0" dirty="0" smtClean="0"/>
                        <a:t>  IVU delle basse vie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it-IT" sz="2800" dirty="0" smtClean="0"/>
                        <a:t>                         </a:t>
                      </a:r>
                      <a:r>
                        <a:rPr lang="it-IT" sz="2800" baseline="0" dirty="0" smtClean="0"/>
                        <a:t> </a:t>
                      </a:r>
                      <a:r>
                        <a:rPr lang="it-IT" sz="2800" dirty="0" smtClean="0"/>
                        <a:t> uretrite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it-IT" sz="2800" dirty="0" smtClean="0"/>
                        <a:t>                           cistite</a:t>
                      </a:r>
                      <a:r>
                        <a:rPr lang="it-IT" sz="2800" baseline="0" dirty="0" smtClean="0"/>
                        <a:t>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it-IT" sz="2800" baseline="0" dirty="0" smtClean="0"/>
                        <a:t>                           prostatite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baseline="0" dirty="0" smtClean="0"/>
                        <a:t>  IVU delle alte vie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it-IT" sz="2800" dirty="0" smtClean="0"/>
                        <a:t>                           pielonefrite </a:t>
                      </a:r>
                      <a:endParaRPr lang="it-IT" sz="2800" dirty="0"/>
                    </a:p>
                  </a:txBody>
                  <a:tcPr marL="91448" marR="91448" marT="45728" marB="45728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dirty="0" smtClean="0"/>
                        <a:t>  IVU acuta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dirty="0" smtClean="0"/>
                        <a:t>  IVU recidivanti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dirty="0" smtClean="0"/>
                        <a:t>  Reinfezioni</a:t>
                      </a:r>
                      <a:r>
                        <a:rPr lang="it-IT" sz="2800" baseline="0" dirty="0" smtClean="0"/>
                        <a:t> IVU </a:t>
                      </a:r>
                      <a:endParaRPr lang="it-IT" sz="2800" dirty="0"/>
                    </a:p>
                  </a:txBody>
                  <a:tcPr marL="91448" marR="91448" marT="45728" marB="45728"/>
                </a:tc>
              </a:tr>
              <a:tr h="94504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dirty="0" smtClean="0"/>
                        <a:t>  Non complicate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dirty="0" smtClean="0"/>
                        <a:t>  Complicate</a:t>
                      </a:r>
                      <a:endParaRPr lang="it-IT" sz="2800" dirty="0"/>
                    </a:p>
                  </a:txBody>
                  <a:tcPr marL="91448" marR="91448" marT="45728" marB="45728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it-IT" sz="2800" dirty="0" smtClean="0"/>
                        <a:t>  </a:t>
                      </a:r>
                      <a:r>
                        <a:rPr lang="it-IT" sz="2800" dirty="0" err="1" smtClean="0"/>
                        <a:t>Batteriuria</a:t>
                      </a:r>
                      <a:r>
                        <a:rPr lang="it-IT" sz="2800" dirty="0" smtClean="0"/>
                        <a:t> 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it-IT" sz="2800" dirty="0" smtClean="0"/>
                        <a:t>   asintomatica </a:t>
                      </a:r>
                      <a:endParaRPr lang="it-IT" sz="2800" dirty="0"/>
                    </a:p>
                  </a:txBody>
                  <a:tcPr marL="91448" marR="91448" marT="45728" marB="4572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0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CCFF">
              <a:alpha val="51000"/>
            </a:srgbClr>
          </a:solidFill>
        </p:spPr>
        <p:txBody>
          <a:bodyPr/>
          <a:lstStyle/>
          <a:p>
            <a:r>
              <a:rPr lang="it-IT" b="1" dirty="0" smtClean="0">
                <a:latin typeface="Arial Narrow"/>
                <a:cs typeface="Arial Narrow"/>
              </a:rPr>
              <a:t>NICOLA 55 aa</a:t>
            </a:r>
            <a:endParaRPr lang="it-IT" b="1" dirty="0"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03" y="2391507"/>
            <a:ext cx="8722026" cy="965485"/>
          </a:xfrm>
          <a:ln>
            <a:solidFill>
              <a:schemeClr val="tx2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Arial Narrow"/>
                <a:cs typeface="Arial Narrow"/>
              </a:rPr>
              <a:t>FA da 2 anni in TAO, Ex fumatore (10 </a:t>
            </a:r>
            <a:r>
              <a:rPr lang="it-IT" dirty="0" err="1" smtClean="0">
                <a:latin typeface="Arial Narrow"/>
                <a:cs typeface="Arial Narrow"/>
              </a:rPr>
              <a:t>sig</a:t>
            </a:r>
            <a:r>
              <a:rPr lang="it-IT" dirty="0" smtClean="0">
                <a:latin typeface="Arial Narrow"/>
                <a:cs typeface="Arial Narrow"/>
              </a:rPr>
              <a:t>/</a:t>
            </a:r>
            <a:r>
              <a:rPr lang="it-IT" dirty="0" err="1" smtClean="0">
                <a:latin typeface="Arial Narrow"/>
                <a:cs typeface="Arial Narrow"/>
              </a:rPr>
              <a:t>die</a:t>
            </a:r>
            <a:r>
              <a:rPr lang="it-IT" dirty="0" smtClean="0">
                <a:latin typeface="Arial Narrow"/>
                <a:cs typeface="Arial Narrow"/>
              </a:rPr>
              <a:t> per 20 anni), IPB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1554826"/>
            <a:ext cx="820891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rtlCol="0" anchor="ctr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tx2"/>
                </a:solidFill>
                <a:latin typeface="Arial Narrow"/>
                <a:cs typeface="Arial Narrow"/>
              </a:rPr>
              <a:t>Anamnesi Patologica Remota</a:t>
            </a:r>
            <a:endParaRPr lang="it-IT" sz="60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3501008"/>
            <a:ext cx="8208912" cy="830997"/>
          </a:xfrm>
          <a:prstGeom prst="rect">
            <a:avLst/>
          </a:prstGeom>
          <a:solidFill>
            <a:srgbClr val="D9D9D9"/>
          </a:solidFill>
        </p:spPr>
        <p:txBody>
          <a:bodyPr vert="horz" wrap="square" rtlCol="0" anchor="ctr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tx2"/>
                </a:solidFill>
                <a:latin typeface="Arial Narrow"/>
                <a:cs typeface="Arial Narrow"/>
              </a:rPr>
              <a:t>Anamnesi Patologica Prossima</a:t>
            </a:r>
            <a:endParaRPr lang="it-IT" sz="48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79512" y="4509120"/>
            <a:ext cx="8712378" cy="19442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it-IT" dirty="0">
              <a:latin typeface="Arial Narrow"/>
              <a:cs typeface="Arial Narrow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4725144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u="sng" dirty="0" smtClean="0">
                <a:latin typeface="Arial Narrow"/>
              </a:rPr>
              <a:t>Ieri</a:t>
            </a:r>
            <a:r>
              <a:rPr lang="it-IT" sz="3200" dirty="0" smtClean="0">
                <a:latin typeface="Arial Narrow"/>
              </a:rPr>
              <a:t>: comparsa di ematuria franca (“urine rosse”), contestualmente presenza di stranguria e febbre con brivido (38,5°C)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33379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>
          <a:xfrm>
            <a:off x="1331913" y="981075"/>
            <a:ext cx="7366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130000"/>
                  </a:schemeClr>
                </a:solidFill>
                <a:sym typeface="Gill Sans"/>
              </a:rPr>
              <a:t>Secondo la classificazione di Mc </a:t>
            </a:r>
            <a:r>
              <a:rPr lang="it-IT" dirty="0" err="1" smtClean="0">
                <a:solidFill>
                  <a:schemeClr val="tx2">
                    <a:satMod val="130000"/>
                  </a:schemeClr>
                </a:solidFill>
                <a:sym typeface="Gill Sans"/>
              </a:rPr>
              <a:t>Geer</a:t>
            </a:r>
            <a:r>
              <a:rPr lang="it-IT" dirty="0" smtClean="0">
                <a:solidFill>
                  <a:schemeClr val="tx2">
                    <a:satMod val="130000"/>
                  </a:schemeClr>
                </a:solidFill>
                <a:sym typeface="Gill Sans"/>
              </a:rPr>
              <a:t> devono essere presenti almeno 3 dei seguenti segni: </a:t>
            </a:r>
            <a:r>
              <a:rPr lang="it-IT" b="1" dirty="0" smtClean="0">
                <a:solidFill>
                  <a:srgbClr val="D7A1D6"/>
                </a:solidFill>
                <a:latin typeface="Comic Sans MS" pitchFamily="66" charset="0"/>
                <a:sym typeface="Gill Sans"/>
              </a:rPr>
              <a:t/>
            </a:r>
            <a:br>
              <a:rPr lang="it-IT" b="1" dirty="0" smtClean="0">
                <a:solidFill>
                  <a:srgbClr val="D7A1D6"/>
                </a:solidFill>
                <a:latin typeface="Comic Sans MS" pitchFamily="66" charset="0"/>
                <a:sym typeface="Gill Sans"/>
              </a:rPr>
            </a:br>
            <a:endParaRPr lang="it-IT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1" name="Segnaposto contenuto 2"/>
          <p:cNvSpPr>
            <a:spLocks noGrp="1"/>
          </p:cNvSpPr>
          <p:nvPr>
            <p:ph idx="1"/>
          </p:nvPr>
        </p:nvSpPr>
        <p:spPr>
          <a:xfrm>
            <a:off x="1187450" y="2492375"/>
            <a:ext cx="7510463" cy="4365625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febbre o brividi </a:t>
            </a:r>
          </a:p>
          <a:p>
            <a:pPr marL="365760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bruciore, frequenza o urgenza ad urinare </a:t>
            </a:r>
          </a:p>
          <a:p>
            <a:pPr marL="365760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dolore </a:t>
            </a:r>
            <a:r>
              <a:rPr lang="it-IT" dirty="0" err="1" smtClean="0">
                <a:sym typeface="Gill Sans"/>
              </a:rPr>
              <a:t>sovrapubico</a:t>
            </a:r>
            <a:r>
              <a:rPr lang="it-IT" dirty="0" smtClean="0">
                <a:sym typeface="Gill Sans"/>
              </a:rPr>
              <a:t> </a:t>
            </a:r>
          </a:p>
          <a:p>
            <a:pPr marL="365760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cambiamento nel carattere fisico dell’urina </a:t>
            </a:r>
          </a:p>
          <a:p>
            <a:pPr marL="365760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deterioramento dello stato funzionale e mentale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9208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contenuto 2"/>
          <p:cNvSpPr>
            <a:spLocks noGrp="1"/>
          </p:cNvSpPr>
          <p:nvPr>
            <p:ph idx="1"/>
          </p:nvPr>
        </p:nvSpPr>
        <p:spPr>
          <a:xfrm>
            <a:off x="1116013" y="1447800"/>
            <a:ext cx="7818437" cy="4800600"/>
          </a:xfrm>
        </p:spPr>
        <p:txBody>
          <a:bodyPr/>
          <a:lstStyle/>
          <a:p>
            <a:pPr algn="just" eaLnBrk="1" hangingPunct="1">
              <a:buFont typeface="Arial" pitchFamily="34" charset="0"/>
              <a:buNone/>
            </a:pPr>
            <a:r>
              <a:rPr lang="it-IT" smtClean="0"/>
              <a:t>	Da un punto di vista clinico, la presenza di batteri nelle urine può dar luogo a quadri diversi, schematizzabili: </a:t>
            </a:r>
          </a:p>
          <a:p>
            <a:pPr algn="just" eaLnBrk="1" hangingPunct="1">
              <a:buFont typeface="Arial" pitchFamily="34" charset="0"/>
              <a:buNone/>
            </a:pPr>
            <a:endParaRPr lang="it-IT" smtClean="0"/>
          </a:p>
          <a:p>
            <a:pPr marL="1771650" lvl="3" indent="-514350" algn="just" eaLnBrk="1" hangingPunct="1">
              <a:buFont typeface="Calibri" pitchFamily="34" charset="0"/>
              <a:buAutoNum type="arabicPeriod"/>
            </a:pPr>
            <a:r>
              <a:rPr lang="it-IT" sz="3200" smtClean="0"/>
              <a:t>Batteriuria asintomatica</a:t>
            </a:r>
          </a:p>
          <a:p>
            <a:pPr marL="1771650" lvl="3" indent="-514350" algn="just" eaLnBrk="1" hangingPunct="1">
              <a:buFont typeface="Calibri" pitchFamily="34" charset="0"/>
              <a:buAutoNum type="arabicPeriod"/>
            </a:pPr>
            <a:r>
              <a:rPr lang="it-IT" sz="3200" smtClean="0"/>
              <a:t>Cistite</a:t>
            </a:r>
          </a:p>
          <a:p>
            <a:pPr marL="1771650" lvl="3" indent="-514350" algn="just" eaLnBrk="1" hangingPunct="1">
              <a:buFont typeface="Calibri" pitchFamily="34" charset="0"/>
              <a:buAutoNum type="arabicPeriod"/>
            </a:pPr>
            <a:r>
              <a:rPr lang="it-IT" sz="3200" smtClean="0"/>
              <a:t>IVU febbrile e pielonefrite</a:t>
            </a:r>
          </a:p>
        </p:txBody>
      </p:sp>
    </p:spTree>
    <p:extLst>
      <p:ext uri="{BB962C8B-B14F-4D97-AF65-F5344CB8AC3E}">
        <p14:creationId xmlns:p14="http://schemas.microsoft.com/office/powerpoint/2010/main" xmlns="" val="6215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Batteriuria asintomatica</a:t>
            </a:r>
          </a:p>
        </p:txBody>
      </p:sp>
      <p:sp>
        <p:nvSpPr>
          <p:cNvPr id="29699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sz="2900" dirty="0" smtClean="0">
                <a:sym typeface="Gill Sans"/>
              </a:rPr>
              <a:t>Il quadro è caratterizzato da presenza di batteri nel tratto urinario in assenza di sintomi. Di norma non servono terapia o approfondimenti diagnostici; </a:t>
            </a:r>
          </a:p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sz="2900" dirty="0" smtClean="0">
                <a:sym typeface="Gill Sans"/>
              </a:rPr>
              <a:t>Nei casi in cui sono probabili successive complicanze, come nei bambini con reflusso </a:t>
            </a:r>
            <a:r>
              <a:rPr lang="it-IT" sz="2900" dirty="0" err="1" smtClean="0">
                <a:sym typeface="Gill Sans"/>
              </a:rPr>
              <a:t>vescico-ureterale</a:t>
            </a:r>
            <a:r>
              <a:rPr lang="it-IT" sz="2900" dirty="0" smtClean="0">
                <a:sym typeface="Gill Sans"/>
              </a:rPr>
              <a:t>, nelle donne gravide, nei trapiantati di rene e quando si devono praticare manovre invasive su un tratto urinario infetto, in presenza di diagnosi confermata di </a:t>
            </a:r>
            <a:r>
              <a:rPr lang="it-IT" sz="2900" dirty="0" err="1" smtClean="0">
                <a:sym typeface="Gill Sans"/>
              </a:rPr>
              <a:t>batteriuria</a:t>
            </a:r>
            <a:r>
              <a:rPr lang="it-IT" sz="2900" dirty="0" smtClean="0">
                <a:sym typeface="Gill Sans"/>
              </a:rPr>
              <a:t> anche asintomatica, i pazienti vanno comunque trattati.</a:t>
            </a:r>
          </a:p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it-IT" dirty="0" smtClean="0">
              <a:sym typeface="Gill Sans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24313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Cistite</a:t>
            </a:r>
          </a:p>
        </p:txBody>
      </p:sp>
      <p:sp>
        <p:nvSpPr>
          <p:cNvPr id="3072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>
                <a:sym typeface="Gill Sans"/>
              </a:rPr>
              <a:t>Il quadro manifesta sintomi che interessano le basse vie (vescica e uretra) ed è caratterizzato da disuria, pollachiuria e stimolo impellente alla minzione in assenza di segni di interessamento di altri siti del tratto urinario;</a:t>
            </a:r>
          </a:p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smtClean="0">
                <a:sym typeface="Gill Sans"/>
              </a:rPr>
              <a:t>In diagnosi differenziale vi è la sindrome uretrale acuta, frequente nelle donne, anch’essa caratterizzata da sintomi che simulano un’irritazione vescicale.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it-IT" smtClean="0"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9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Sindrome uretrale </a:t>
            </a:r>
          </a:p>
        </p:txBody>
      </p:sp>
      <p:sp>
        <p:nvSpPr>
          <p:cNvPr id="348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it-IT" sz="2900" smtClean="0"/>
              <a:t>Il 35-40% delle donne che ricorre al MMG con sintomi di IVU inferiore sembra affetto da questa sindrome; </a:t>
            </a:r>
          </a:p>
          <a:p>
            <a:pPr algn="just" eaLnBrk="1" hangingPunct="1"/>
            <a:r>
              <a:rPr lang="it-IT" sz="2900" smtClean="0"/>
              <a:t>Per distinguerla dalla cistite è importante eseguire una coltura delle urine; </a:t>
            </a:r>
          </a:p>
          <a:p>
            <a:pPr algn="just" eaLnBrk="1" hangingPunct="1"/>
            <a:r>
              <a:rPr lang="it-IT" sz="2900" smtClean="0"/>
              <a:t>Nelle pazienti con sindrome uretrale l’urina è sterile o mostra solo poche colonie; </a:t>
            </a:r>
          </a:p>
          <a:p>
            <a:pPr algn="just" eaLnBrk="1" hangingPunct="1"/>
            <a:r>
              <a:rPr lang="it-IT" sz="2900" smtClean="0"/>
              <a:t>Le cause più comuni sono: </a:t>
            </a:r>
          </a:p>
          <a:p>
            <a:pPr lvl="1" algn="just" eaLnBrk="1" hangingPunct="1"/>
            <a:r>
              <a:rPr lang="it-IT" sz="2600" i="1" smtClean="0"/>
              <a:t>Chlamydia trachomatis, Neisseria gonorrhoeae, Mycoplasma hominis, Ureaplasma urealyticum, HSV.</a:t>
            </a:r>
          </a:p>
        </p:txBody>
      </p:sp>
    </p:spTree>
    <p:extLst>
      <p:ext uri="{BB962C8B-B14F-4D97-AF65-F5344CB8AC3E}">
        <p14:creationId xmlns:p14="http://schemas.microsoft.com/office/powerpoint/2010/main" xmlns="" val="12191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IVU febbrile e pielonefrite</a:t>
            </a:r>
          </a:p>
        </p:txBody>
      </p:sp>
      <p:sp>
        <p:nvSpPr>
          <p:cNvPr id="32771" name="Segnaposto contenuto 2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516562"/>
          </a:xfrm>
        </p:spPr>
        <p:txBody>
          <a:bodyPr>
            <a:normAutofit fontScale="92500" lnSpcReduction="10000"/>
          </a:bodyPr>
          <a:lstStyle/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olidFill>
                  <a:srgbClr val="000000"/>
                </a:solidFill>
                <a:latin typeface="Comic Sans MS" pitchFamily="66" charset="0"/>
                <a:sym typeface="Gill Sans"/>
              </a:rPr>
              <a:t>I</a:t>
            </a:r>
            <a:r>
              <a:rPr lang="it-IT" dirty="0" smtClean="0">
                <a:sym typeface="Gill Sans"/>
              </a:rPr>
              <a:t>l quadro manifesta sintomi di interessamento tissutale di solito delle alte vie urinarie;</a:t>
            </a:r>
          </a:p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 Nel caso di pielonefrite (interessamento di rene e pelvi renale) di norma vi è dolore al fianco e spesso segni non solo di infezione locale ma anche di infezione sistemica (febbre, brividi, malessere, nausea, cefalea);</a:t>
            </a:r>
          </a:p>
          <a:p>
            <a:pPr marL="365760" indent="-283464"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 Questi quadri possono evolvere anche in sepsi (con questo sospetto è utile l’emo-coltura).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18787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Epidemiologia</a:t>
            </a:r>
          </a:p>
        </p:txBody>
      </p:sp>
      <p:sp>
        <p:nvSpPr>
          <p:cNvPr id="36867" name="Segnaposto contenuto 2"/>
          <p:cNvSpPr>
            <a:spLocks noGrp="1"/>
          </p:cNvSpPr>
          <p:nvPr>
            <p:ph idx="1"/>
          </p:nvPr>
        </p:nvSpPr>
        <p:spPr>
          <a:xfrm>
            <a:off x="1116013" y="1268413"/>
            <a:ext cx="7570787" cy="5589587"/>
          </a:xfrm>
        </p:spPr>
        <p:txBody>
          <a:bodyPr/>
          <a:lstStyle/>
          <a:p>
            <a:pPr algn="just" eaLnBrk="1" hangingPunct="1"/>
            <a:r>
              <a:rPr lang="it-IT" sz="2800" smtClean="0"/>
              <a:t>Le IVU sono, dopo quelle respiratorie, le infezioni più frequenti e sono la causa più comune di ricorso a chemioterapia; </a:t>
            </a:r>
          </a:p>
          <a:p>
            <a:pPr algn="just" eaLnBrk="1" hangingPunct="1"/>
            <a:r>
              <a:rPr lang="it-IT" sz="2800" smtClean="0"/>
              <a:t>Sebbene acquisite con maggiore frequenza in comunità, le IVU sono le più frequenti infezioni acquisite in ambiente nosocomiale (40%); </a:t>
            </a:r>
          </a:p>
          <a:p>
            <a:pPr algn="just" eaLnBrk="1" hangingPunct="1"/>
            <a:r>
              <a:rPr lang="it-IT" sz="2800" smtClean="0"/>
              <a:t>La cistite è, tra le IVU, di gran lunga la manifestazione più comune e le donne sono più colpite rispetto all’uomo;</a:t>
            </a:r>
          </a:p>
          <a:p>
            <a:pPr algn="just" eaLnBrk="1" hangingPunct="1"/>
            <a:r>
              <a:rPr lang="it-IT" sz="2800" smtClean="0"/>
              <a:t>Le IVU costituiscono, quantitativamente, il principale impegno diagnostico di un laboratorio di batteriologia.</a:t>
            </a:r>
          </a:p>
          <a:p>
            <a:pPr algn="just" eaLnBrk="1" hangingPunct="1">
              <a:spcBef>
                <a:spcPct val="50000"/>
              </a:spcBef>
              <a:spcAft>
                <a:spcPts val="3463"/>
              </a:spcAft>
            </a:pPr>
            <a:endParaRPr lang="it-IT" smtClean="0">
              <a:sym typeface="Gill Sans"/>
            </a:endParaRP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333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97425"/>
            <a:ext cx="12239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/>
          </p:cNvSpPr>
          <p:nvPr/>
        </p:nvSpPr>
        <p:spPr bwMode="auto">
          <a:xfrm>
            <a:off x="-323850" y="404813"/>
            <a:ext cx="9072563" cy="2232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indent="-800100"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prstClr val="black"/>
                </a:solidFill>
              </a:rPr>
              <a:t>	Dato che le urine sono un buon terreno di coltura e possono essere facilmente contaminate da batteri di uretra, perineo, vagina è essenziale avere corrette modalità di prelievo, conservazione e trasporto. </a:t>
            </a:r>
          </a:p>
          <a:p>
            <a:pPr marL="800100" indent="-800100"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sym typeface="Gill Sans"/>
            </a:endParaRPr>
          </a:p>
        </p:txBody>
      </p:sp>
      <p:pic>
        <p:nvPicPr>
          <p:cNvPr id="3789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30956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28384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7425"/>
            <a:ext cx="13684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97425"/>
            <a:ext cx="15128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97425"/>
            <a:ext cx="12969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23202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97425"/>
            <a:ext cx="10810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ttore 1 11"/>
          <p:cNvCxnSpPr/>
          <p:nvPr/>
        </p:nvCxnSpPr>
        <p:spPr>
          <a:xfrm>
            <a:off x="6804025" y="5013325"/>
            <a:ext cx="1655763" cy="165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6875463" y="5013325"/>
            <a:ext cx="1584325" cy="1844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8296275" y="5056188"/>
            <a:ext cx="595313" cy="531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.  </a:t>
            </a:r>
            <a:r>
              <a:rPr lang="it-IT" b="1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NO</a:t>
            </a:r>
            <a:endParaRPr lang="it-IT" b="1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75819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130000"/>
                  </a:schemeClr>
                </a:solidFill>
              </a:rPr>
              <a:t>Modalità raccolta campione</a:t>
            </a:r>
            <a:br>
              <a:rPr lang="it-IT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it-IT" sz="3600" dirty="0" err="1" smtClean="0">
                <a:solidFill>
                  <a:schemeClr val="tx2">
                    <a:satMod val="130000"/>
                  </a:schemeClr>
                </a:solidFill>
                <a:sym typeface="Gill Sans"/>
              </a:rPr>
              <a:t>Mitto</a:t>
            </a:r>
            <a:r>
              <a:rPr lang="it-IT" sz="3600" dirty="0" smtClean="0">
                <a:solidFill>
                  <a:schemeClr val="tx2">
                    <a:satMod val="130000"/>
                  </a:schemeClr>
                </a:solidFill>
                <a:sym typeface="Gill Sans"/>
              </a:rPr>
              <a:t> intermedio:</a:t>
            </a:r>
            <a:endParaRPr lang="it-IT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8915" name="Segnaposto contenuto 2"/>
          <p:cNvSpPr>
            <a:spLocks noGrp="1"/>
          </p:cNvSpPr>
          <p:nvPr>
            <p:ph idx="1"/>
          </p:nvPr>
        </p:nvSpPr>
        <p:spPr>
          <a:xfrm>
            <a:off x="1258888" y="1341438"/>
            <a:ext cx="7427912" cy="5516562"/>
          </a:xfrm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it-IT" sz="2800" smtClean="0">
                <a:sym typeface="Gill Sans"/>
              </a:rPr>
              <a:t>Nel maschio pulire bene l’area genitale, retrarre il prepuzio, pulire il glande e il meato esterno con acqua e sapone, mantenere il meato scoperto, urinare eliminando il primo getto di urina e raccogliendo la seconda parte  nel contenitore sterile.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sz="2800" smtClean="0">
                <a:sym typeface="Gill Sans"/>
              </a:rPr>
              <a:t>Nelle donne divaricare le grandi labbra, pulire bene l’area genitale e il meato esterno andando dall’avanti all’indietro, mantenere le grandi labbra divaricate, urinare eliminando il primo getto di urina e raccogliendo la seconda parte direttamente nel contenitore sterile. </a:t>
            </a:r>
          </a:p>
        </p:txBody>
      </p:sp>
    </p:spTree>
    <p:extLst>
      <p:ext uri="{BB962C8B-B14F-4D97-AF65-F5344CB8AC3E}">
        <p14:creationId xmlns:p14="http://schemas.microsoft.com/office/powerpoint/2010/main" xmlns="" val="29549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Modalità raccolta campione</a:t>
            </a:r>
            <a:br>
              <a:rPr lang="it-IT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it-IT" sz="3600" smtClean="0">
                <a:solidFill>
                  <a:schemeClr val="tx2">
                    <a:satMod val="130000"/>
                  </a:schemeClr>
                </a:solidFill>
                <a:sym typeface="Gill Sans"/>
              </a:rPr>
              <a:t>Conservazione:</a:t>
            </a:r>
            <a:endParaRPr lang="it-IT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993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it-IT" smtClean="0">
                <a:sym typeface="Gill Sans"/>
              </a:rPr>
              <a:t>Campione prelevato in contenitore sterile con acido borico: fino a 24h a temperatura ambiente, 48h in frigorifero;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smtClean="0">
                <a:sym typeface="Gill Sans"/>
              </a:rPr>
              <a:t>Campione prelevato in contenitore sterile standard: fino a 12h  refrigerato a 4°C;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smtClean="0">
                <a:sym typeface="Gill Sans"/>
              </a:rPr>
              <a:t>Il campione senza conservante e non refrigerato deve essere processato entro 2h.</a:t>
            </a:r>
          </a:p>
          <a:p>
            <a:pPr algn="just" eaLnBrk="1" hangingPunct="1"/>
            <a:endParaRPr lang="it-IT" smtClean="0"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2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rgbClr val="F2F2F2"/>
          </a:solidFill>
          <a:ln w="38100" cmpd="sng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S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oggettività </a:t>
            </a:r>
            <a:endParaRPr lang="it-IT" sz="54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Sintomi: </a:t>
            </a:r>
            <a:r>
              <a:rPr lang="it-IT" sz="3400" dirty="0" smtClean="0">
                <a:latin typeface="Arial Narrow"/>
                <a:cs typeface="Arial Narrow"/>
              </a:rPr>
              <a:t> primo episodio, associato a febbre e disturbi irritativi </a:t>
            </a:r>
            <a:r>
              <a:rPr lang="it-IT" sz="3400" dirty="0" err="1" smtClean="0">
                <a:latin typeface="Arial Narrow"/>
                <a:cs typeface="Arial Narrow"/>
              </a:rPr>
              <a:t>minzionali</a:t>
            </a:r>
            <a:r>
              <a:rPr lang="it-IT" sz="3400" dirty="0" smtClean="0">
                <a:latin typeface="Arial Narrow"/>
                <a:cs typeface="Arial Narrow"/>
              </a:rPr>
              <a:t>, non poliuria, non </a:t>
            </a:r>
            <a:r>
              <a:rPr lang="it-IT" sz="3400" dirty="0" err="1" smtClean="0">
                <a:latin typeface="Arial Narrow"/>
                <a:cs typeface="Arial Narrow"/>
              </a:rPr>
              <a:t>pollachiuria</a:t>
            </a:r>
            <a:r>
              <a:rPr lang="it-IT" sz="3400" dirty="0" smtClean="0">
                <a:latin typeface="Arial Narrow"/>
                <a:cs typeface="Arial Narrow"/>
              </a:rPr>
              <a:t> </a:t>
            </a:r>
          </a:p>
          <a:p>
            <a:pPr marL="457200" lvl="1" indent="0">
              <a:buNone/>
            </a:pPr>
            <a:endParaRPr lang="it-IT" sz="3400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Anamnesi farmacologica: </a:t>
            </a:r>
            <a:r>
              <a:rPr lang="it-IT" sz="3400" dirty="0" err="1" smtClean="0">
                <a:latin typeface="Arial Narrow"/>
                <a:cs typeface="Arial Narrow"/>
              </a:rPr>
              <a:t>Coumadin</a:t>
            </a:r>
            <a:r>
              <a:rPr lang="it-IT" sz="3400" dirty="0" smtClean="0">
                <a:latin typeface="Arial Narrow"/>
                <a:cs typeface="Arial Narrow"/>
              </a:rPr>
              <a:t> sec INR, </a:t>
            </a:r>
            <a:r>
              <a:rPr lang="it-IT" sz="3400" dirty="0" err="1" smtClean="0">
                <a:latin typeface="Arial Narrow"/>
                <a:cs typeface="Arial Narrow"/>
              </a:rPr>
              <a:t>Rytmonorm</a:t>
            </a:r>
            <a:r>
              <a:rPr lang="it-IT" sz="3400" dirty="0" smtClean="0">
                <a:latin typeface="Arial Narrow"/>
                <a:cs typeface="Arial Narrow"/>
              </a:rPr>
              <a:t> 150 X 2, </a:t>
            </a:r>
            <a:r>
              <a:rPr lang="it-IT" sz="3400" dirty="0" err="1" smtClean="0">
                <a:latin typeface="Arial Narrow"/>
                <a:cs typeface="Arial Narrow"/>
              </a:rPr>
              <a:t>Omnic</a:t>
            </a:r>
            <a:r>
              <a:rPr lang="it-IT" sz="3400" dirty="0" smtClean="0">
                <a:latin typeface="Arial Narrow"/>
                <a:cs typeface="Arial Narrow"/>
              </a:rPr>
              <a:t> 0,4 mg/</a:t>
            </a:r>
            <a:r>
              <a:rPr lang="it-IT" sz="3400" dirty="0" err="1" smtClean="0">
                <a:latin typeface="Arial Narrow"/>
                <a:cs typeface="Arial Narrow"/>
              </a:rPr>
              <a:t>die</a:t>
            </a:r>
            <a:endParaRPr lang="it-IT" sz="3400" dirty="0" smtClean="0">
              <a:latin typeface="Arial Narrow"/>
              <a:cs typeface="Arial Narrow"/>
            </a:endParaRPr>
          </a:p>
          <a:p>
            <a:pPr marL="457200" lvl="1" indent="0">
              <a:buNone/>
            </a:pP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Anamnesi familiare: </a:t>
            </a:r>
            <a:r>
              <a:rPr lang="it-IT" sz="3400" dirty="0" smtClean="0">
                <a:latin typeface="Arial Narrow"/>
                <a:cs typeface="Arial Narrow"/>
              </a:rPr>
              <a:t>padre deceduto per k. Colon a 78 </a:t>
            </a:r>
            <a:r>
              <a:rPr lang="it-IT" sz="3400" dirty="0" err="1" smtClean="0">
                <a:latin typeface="Arial Narrow"/>
                <a:cs typeface="Arial Narrow"/>
              </a:rPr>
              <a:t>aa</a:t>
            </a: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94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I microrganismi più frequenti</a:t>
            </a:r>
          </a:p>
        </p:txBody>
      </p:sp>
      <p:graphicFrame>
        <p:nvGraphicFramePr>
          <p:cNvPr id="1026" name="Segnaposto contenuto 3"/>
          <p:cNvGraphicFramePr>
            <a:graphicFrameLocks noGrp="1"/>
          </p:cNvGraphicFramePr>
          <p:nvPr>
            <p:ph idx="1"/>
          </p:nvPr>
        </p:nvGraphicFramePr>
        <p:xfrm>
          <a:off x="1436688" y="1765300"/>
          <a:ext cx="7496175" cy="4165600"/>
        </p:xfrm>
        <a:graphic>
          <a:graphicData uri="http://schemas.openxmlformats.org/presentationml/2006/ole">
            <p:oleObj spid="_x0000_s4099" r:id="rId3" imgW="8327858" imgH="4627265" progId="Excel.Sheet.8">
              <p:embed/>
            </p:oleObj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787900" y="3500438"/>
            <a:ext cx="15843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dirty="0">
                <a:solidFill>
                  <a:prstClr val="black"/>
                </a:solidFill>
              </a:rPr>
              <a:t>GRAM</a:t>
            </a:r>
            <a:r>
              <a:rPr lang="it-IT" sz="3000" dirty="0">
                <a:solidFill>
                  <a:prstClr val="black"/>
                </a:solidFill>
                <a:latin typeface="Arial Narrow" pitchFamily="34" charset="0"/>
              </a:rPr>
              <a:t> -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23850" y="3141663"/>
            <a:ext cx="15843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dirty="0" err="1">
                <a:solidFill>
                  <a:prstClr val="black"/>
                </a:solidFill>
              </a:rPr>
              <a:t>GRAM</a:t>
            </a:r>
            <a:r>
              <a:rPr lang="it-IT" sz="3000" dirty="0" err="1">
                <a:solidFill>
                  <a:prstClr val="black"/>
                </a:solidFill>
                <a:latin typeface="Arial Narrow" pitchFamily="34" charset="0"/>
              </a:rPr>
              <a:t>+</a:t>
            </a:r>
            <a:endParaRPr lang="it-IT" sz="30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68313" y="2276475"/>
            <a:ext cx="17272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dirty="0">
                <a:solidFill>
                  <a:prstClr val="black"/>
                </a:solidFill>
              </a:rPr>
              <a:t>FUNGHI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95513" y="1844675"/>
            <a:ext cx="1584325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dirty="0">
                <a:solidFill>
                  <a:prstClr val="black"/>
                </a:solidFill>
              </a:rPr>
              <a:t>ALTRI</a:t>
            </a:r>
          </a:p>
        </p:txBody>
      </p:sp>
    </p:spTree>
    <p:extLst>
      <p:ext uri="{BB962C8B-B14F-4D97-AF65-F5344CB8AC3E}">
        <p14:creationId xmlns:p14="http://schemas.microsoft.com/office/powerpoint/2010/main" xmlns="" val="3351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Principali agenti eziologici di infezioni urinarie</a:t>
            </a:r>
          </a:p>
        </p:txBody>
      </p:sp>
      <p:graphicFrame>
        <p:nvGraphicFramePr>
          <p:cNvPr id="2050" name="Segnaposto contenuto 3"/>
          <p:cNvGraphicFramePr>
            <a:graphicFrameLocks noGrp="1"/>
          </p:cNvGraphicFramePr>
          <p:nvPr>
            <p:ph idx="1"/>
          </p:nvPr>
        </p:nvGraphicFramePr>
        <p:xfrm>
          <a:off x="1435100" y="1697038"/>
          <a:ext cx="7499350" cy="4302125"/>
        </p:xfrm>
        <a:graphic>
          <a:graphicData uri="http://schemas.openxmlformats.org/presentationml/2006/ole">
            <p:oleObj spid="_x0000_s5123" name="Grafico" r:id="rId3" imgW="8884839" imgH="5097810" progId="Excel.Sheet.8">
              <p:embed/>
            </p:oleObj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140200" y="1916113"/>
            <a:ext cx="4318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00563" y="2565400"/>
            <a:ext cx="5048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xmlns="" val="29719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Miceti e protozoi</a:t>
            </a:r>
          </a:p>
        </p:txBody>
      </p:sp>
      <p:sp>
        <p:nvSpPr>
          <p:cNvPr id="4096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spcAft>
                <a:spcPts val="3913"/>
              </a:spcAft>
            </a:pPr>
            <a:r>
              <a:rPr lang="it-IT" smtClean="0">
                <a:sym typeface="Gill Sans"/>
              </a:rPr>
              <a:t>Candida spp </a:t>
            </a:r>
          </a:p>
          <a:p>
            <a:pPr eaLnBrk="1" hangingPunct="1">
              <a:spcBef>
                <a:spcPct val="50000"/>
              </a:spcBef>
              <a:spcAft>
                <a:spcPts val="3913"/>
              </a:spcAft>
            </a:pPr>
            <a:r>
              <a:rPr lang="it-IT" smtClean="0">
                <a:sym typeface="Gill Sans"/>
              </a:rPr>
              <a:t>Trichomonas vaginalis </a:t>
            </a:r>
          </a:p>
          <a:p>
            <a:pPr eaLnBrk="1" hangingPunct="1">
              <a:spcBef>
                <a:spcPct val="50000"/>
              </a:spcBef>
            </a:pPr>
            <a:r>
              <a:rPr lang="it-IT" smtClean="0">
                <a:sym typeface="Gill Sans"/>
              </a:rPr>
              <a:t>Schistosoma haematobium (infiammazione vescicale ed ematuria) </a:t>
            </a:r>
          </a:p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6898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130000"/>
                  </a:schemeClr>
                </a:solidFill>
              </a:rPr>
              <a:t>Antibiotici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Nitrofurantoina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Cotrimossazolo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Ampicillina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Amoxicillina</a:t>
            </a:r>
            <a:r>
              <a:rPr lang="it-IT" dirty="0" smtClean="0">
                <a:sym typeface="Gill Sans"/>
              </a:rPr>
              <a:t>/ac </a:t>
            </a:r>
            <a:r>
              <a:rPr lang="it-IT" dirty="0" err="1" smtClean="0">
                <a:sym typeface="Gill Sans"/>
              </a:rPr>
              <a:t>clavulanico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Fluorochinoloni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>
                <a:sym typeface="Gill Sans"/>
              </a:rPr>
              <a:t>Cefalosporine</a:t>
            </a: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Aminoglicosidi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Fosfomicina</a:t>
            </a:r>
            <a:endParaRPr lang="it-IT" dirty="0" smtClean="0">
              <a:sym typeface="Gill Sans"/>
            </a:endParaRPr>
          </a:p>
          <a:p>
            <a:pPr marL="273050" indent="-27305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err="1" smtClean="0">
                <a:sym typeface="Gill Sans"/>
              </a:rPr>
              <a:t>Carbapenemi</a:t>
            </a:r>
            <a:endParaRPr lang="it-IT" dirty="0" smtClean="0">
              <a:sym typeface="Gill Sans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594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440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01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54013"/>
            <a:ext cx="6659563" cy="61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403350" y="6396038"/>
            <a:ext cx="42481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00" b="1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 </a:t>
            </a:r>
            <a:r>
              <a:rPr lang="it-IT" sz="1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MIC</a:t>
            </a:r>
            <a:r>
              <a:rPr lang="it-IT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                                                                                  8</a:t>
            </a:r>
          </a:p>
        </p:txBody>
      </p:sp>
    </p:spTree>
    <p:extLst>
      <p:ext uri="{BB962C8B-B14F-4D97-AF65-F5344CB8AC3E}">
        <p14:creationId xmlns:p14="http://schemas.microsoft.com/office/powerpoint/2010/main" xmlns="" val="3552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938" y="354013"/>
            <a:ext cx="6586537" cy="61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403350" y="6396038"/>
            <a:ext cx="4321175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00" b="1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 </a:t>
            </a:r>
            <a:r>
              <a:rPr lang="it-IT" sz="1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MIC</a:t>
            </a:r>
            <a:r>
              <a:rPr lang="it-IT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                                                                                  &gt; =128</a:t>
            </a:r>
          </a:p>
        </p:txBody>
      </p:sp>
    </p:spTree>
    <p:extLst>
      <p:ext uri="{BB962C8B-B14F-4D97-AF65-F5344CB8AC3E}">
        <p14:creationId xmlns:p14="http://schemas.microsoft.com/office/powerpoint/2010/main" xmlns="" val="23395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87450" y="404813"/>
            <a:ext cx="7381875" cy="1143000"/>
          </a:xfrm>
        </p:spPr>
        <p:txBody>
          <a:bodyPr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900" dirty="0" smtClean="0">
                <a:solidFill>
                  <a:schemeClr val="tx2">
                    <a:satMod val="130000"/>
                  </a:schemeClr>
                </a:solidFill>
              </a:rPr>
              <a:t>E</a:t>
            </a:r>
            <a:r>
              <a:rPr lang="it-IT" b="1" dirty="0" smtClean="0">
                <a:solidFill>
                  <a:srgbClr val="D7A1D6"/>
                </a:solidFill>
                <a:latin typeface="Comic Sans MS" pitchFamily="66" charset="0"/>
              </a:rPr>
              <a:t> </a:t>
            </a:r>
            <a:r>
              <a:rPr lang="it-IT" sz="4900" dirty="0" smtClean="0">
                <a:solidFill>
                  <a:schemeClr val="tx2">
                    <a:satMod val="130000"/>
                  </a:schemeClr>
                </a:solidFill>
              </a:rPr>
              <a:t>quando sono in causa i </a:t>
            </a:r>
            <a:r>
              <a:rPr lang="it-IT" sz="4900" dirty="0" err="1" smtClean="0">
                <a:solidFill>
                  <a:schemeClr val="tx2">
                    <a:satMod val="130000"/>
                  </a:schemeClr>
                </a:solidFill>
              </a:rPr>
              <a:t>Gram</a:t>
            </a:r>
            <a:r>
              <a:rPr lang="it-IT" sz="4900" dirty="0" smtClean="0">
                <a:solidFill>
                  <a:schemeClr val="tx2">
                    <a:satMod val="130000"/>
                  </a:schemeClr>
                </a:solidFill>
              </a:rPr>
              <a:t> positivi?</a:t>
            </a:r>
          </a:p>
        </p:txBody>
      </p:sp>
      <p:pic>
        <p:nvPicPr>
          <p:cNvPr id="46083" name="Segnaposto contenuto 2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913" y="1628775"/>
            <a:ext cx="7343775" cy="5046663"/>
          </a:xfrm>
        </p:spPr>
      </p:pic>
    </p:spTree>
    <p:extLst>
      <p:ext uri="{BB962C8B-B14F-4D97-AF65-F5344CB8AC3E}">
        <p14:creationId xmlns:p14="http://schemas.microsoft.com/office/powerpoint/2010/main" xmlns="" val="14407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373188"/>
            <a:ext cx="5684837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59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379538"/>
            <a:ext cx="50863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79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rgbClr val="F2F2F2"/>
          </a:solidFill>
          <a:ln w="38100" cmpd="sng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O</a:t>
            </a:r>
            <a:r>
              <a:rPr lang="it-IT" sz="5400" dirty="0" smtClean="0">
                <a:solidFill>
                  <a:schemeClr val="accent2"/>
                </a:solidFill>
                <a:latin typeface="Arial Narrow"/>
                <a:cs typeface="Arial Narrow"/>
              </a:rPr>
              <a:t>ggettività </a:t>
            </a:r>
            <a:endParaRPr lang="it-IT" sz="5400" dirty="0">
              <a:solidFill>
                <a:schemeClr val="accent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2700" dirty="0" smtClean="0">
                <a:latin typeface="Arial Narrow"/>
                <a:cs typeface="Arial Narrow"/>
              </a:rPr>
              <a:t>PA 132/76mmHg   FC 78bpmR </a:t>
            </a:r>
          </a:p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2700" dirty="0" smtClean="0">
                <a:latin typeface="Arial Narrow"/>
                <a:cs typeface="Arial Narrow"/>
              </a:rPr>
              <a:t>Cute e mucose rosee</a:t>
            </a:r>
          </a:p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2700" dirty="0" smtClean="0">
                <a:latin typeface="Arial Narrow"/>
                <a:cs typeface="Arial Narrow"/>
              </a:rPr>
              <a:t>Addome trattabile, lievemente dolorabile ai quadranti inferiori &gt; a sinistra, Bloomberg negativo, Giordano negativo bilateralmente</a:t>
            </a: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endParaRPr lang="it-IT" sz="3400" b="1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3400" b="1" dirty="0" err="1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Urostick</a:t>
            </a:r>
            <a:r>
              <a:rPr lang="it-IT" sz="3400" b="1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: </a:t>
            </a:r>
            <a:r>
              <a:rPr lang="it-IT" sz="27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 GR++, GB ++, </a:t>
            </a:r>
            <a:r>
              <a:rPr lang="it-IT" sz="2700" dirty="0" err="1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Nitriti+</a:t>
            </a:r>
            <a:endParaRPr lang="it-IT" sz="3400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41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09D382AB-116A-4014-8120-8C139E8247BE}" type="slidenum">
              <a:rPr lang="it-IT" sz="1400" b="1">
                <a:solidFill>
                  <a:srgbClr val="FFFFFF"/>
                </a:solidFill>
                <a:latin typeface="Gill Sans"/>
                <a:sym typeface="Gill Sans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it-IT" sz="1400" b="1">
              <a:solidFill>
                <a:srgbClr val="FFFFFF"/>
              </a:solidFill>
              <a:latin typeface="Gill Sans"/>
              <a:sym typeface="Gill Sans"/>
            </a:endParaRPr>
          </a:p>
        </p:txBody>
      </p:sp>
      <p:pic>
        <p:nvPicPr>
          <p:cNvPr id="4915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93223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7717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e 16"/>
          <p:cNvSpPr/>
          <p:nvPr/>
        </p:nvSpPr>
        <p:spPr>
          <a:xfrm>
            <a:off x="3708400" y="476250"/>
            <a:ext cx="1943100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prstClr val="white"/>
                </a:solidFill>
                <a:latin typeface="Arial Rounded MT Bold" pitchFamily="34" charset="0"/>
                <a:sym typeface="Gill Sans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xmlns="" val="37462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cristalli4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485900"/>
            <a:ext cx="8569325" cy="4103688"/>
          </a:xfrm>
        </p:spPr>
        <p:txBody>
          <a:bodyPr/>
          <a:lstStyle/>
          <a:p>
            <a:pPr eaLnBrk="1" hangingPunct="1"/>
            <a:r>
              <a:rPr lang="it-IT" b="1" i="1" smtClean="0">
                <a:solidFill>
                  <a:schemeClr val="accent2"/>
                </a:solidFill>
              </a:rPr>
              <a:t>L</a:t>
            </a:r>
            <a:r>
              <a:rPr lang="it-IT" altLang="it-IT" b="1" i="1" smtClean="0">
                <a:solidFill>
                  <a:schemeClr val="accent2"/>
                </a:solidFill>
              </a:rPr>
              <a:t>’</a:t>
            </a:r>
            <a:r>
              <a:rPr lang="it-IT" b="1" i="1" smtClean="0">
                <a:solidFill>
                  <a:schemeClr val="accent2"/>
                </a:solidFill>
              </a:rPr>
              <a:t>EMATURIA DAL  PUNTO DI VISTA DELL</a:t>
            </a:r>
            <a:r>
              <a:rPr lang="it-IT" altLang="it-IT" b="1" i="1" smtClean="0">
                <a:solidFill>
                  <a:schemeClr val="accent2"/>
                </a:solidFill>
              </a:rPr>
              <a:t>’ANATOMIA </a:t>
            </a:r>
            <a:r>
              <a:rPr lang="it-IT" b="1" i="1" smtClean="0">
                <a:solidFill>
                  <a:schemeClr val="accent2"/>
                </a:solidFill>
              </a:rPr>
              <a:t> PATOLOGICA</a:t>
            </a:r>
            <a:br>
              <a:rPr lang="it-IT" b="1" i="1" smtClean="0">
                <a:solidFill>
                  <a:schemeClr val="accent2"/>
                </a:solidFill>
              </a:rPr>
            </a:br>
            <a:r>
              <a:rPr lang="it-IT" sz="6000" b="1" smtClean="0">
                <a:solidFill>
                  <a:schemeClr val="accent2"/>
                </a:solidFill>
              </a:rPr>
              <a:t/>
            </a:r>
            <a:br>
              <a:rPr lang="it-IT" sz="6000" b="1" smtClean="0">
                <a:solidFill>
                  <a:schemeClr val="accent2"/>
                </a:solidFill>
              </a:rPr>
            </a:br>
            <a:r>
              <a:rPr lang="it-IT" sz="4000" b="1" i="1" smtClean="0">
                <a:solidFill>
                  <a:schemeClr val="accent2"/>
                </a:solidFill>
              </a:rPr>
              <a:t>Giacomo Gazzano</a:t>
            </a:r>
            <a:endParaRPr lang="it-IT" sz="6000" b="1" i="1" smtClean="0">
              <a:solidFill>
                <a:schemeClr val="accent2"/>
              </a:solidFill>
            </a:endParaRPr>
          </a:p>
        </p:txBody>
      </p:sp>
      <p:sp>
        <p:nvSpPr>
          <p:cNvPr id="14339" name="CasellaDiTesto 1"/>
          <p:cNvSpPr txBox="1">
            <a:spLocks noChangeArrowheads="1"/>
          </p:cNvSpPr>
          <p:nvPr/>
        </p:nvSpPr>
        <p:spPr bwMode="auto">
          <a:xfrm>
            <a:off x="250825" y="6092825"/>
            <a:ext cx="8424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i="1" smtClean="0">
                <a:solidFill>
                  <a:srgbClr val="333399"/>
                </a:solidFill>
              </a:rPr>
              <a:t>Chiari 20/09/2014</a:t>
            </a:r>
            <a:r>
              <a:rPr lang="it-IT" sz="2400" b="1" smtClean="0">
                <a:solidFill>
                  <a:srgbClr val="333399"/>
                </a:solidFill>
              </a:rPr>
              <a:t/>
            </a:r>
            <a:br>
              <a:rPr lang="it-IT" sz="2400" b="1" smtClean="0">
                <a:solidFill>
                  <a:srgbClr val="333399"/>
                </a:solidFill>
              </a:rPr>
            </a:b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45410" name="Fotografia Photo Editor" r:id="rId4" imgW="9038095" imgH="668748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rett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smtClean="0">
                <a:solidFill>
                  <a:srgbClr val="000090"/>
                </a:solidFill>
              </a:rPr>
              <a:t>POSSIBILI DIAGNOSI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smtClean="0"/>
              <a:t>		    </a:t>
            </a:r>
            <a:r>
              <a:rPr lang="it-IT" smtClean="0">
                <a:solidFill>
                  <a:srgbClr val="FFFFFF"/>
                </a:solidFill>
              </a:rPr>
              <a:t> </a:t>
            </a:r>
            <a:r>
              <a:rPr lang="it-IT" smtClean="0">
                <a:solidFill>
                  <a:srgbClr val="000090"/>
                </a:solidFill>
              </a:rPr>
              <a:t> </a:t>
            </a:r>
            <a:r>
              <a:rPr lang="it-IT" b="1" i="1" smtClean="0">
                <a:solidFill>
                  <a:srgbClr val="000090"/>
                </a:solidFill>
              </a:rPr>
              <a:t>	EMATURIA</a:t>
            </a:r>
            <a:r>
              <a:rPr lang="it-IT" i="1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0" name="Freccia giù 9"/>
          <p:cNvSpPr>
            <a:spLocks noChangeArrowheads="1"/>
          </p:cNvSpPr>
          <p:nvPr/>
        </p:nvSpPr>
        <p:spPr bwMode="auto">
          <a:xfrm>
            <a:off x="2411413" y="3194050"/>
            <a:ext cx="1008062" cy="614363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2" name="Freccia giù 11"/>
          <p:cNvSpPr>
            <a:spLocks noChangeArrowheads="1"/>
          </p:cNvSpPr>
          <p:nvPr/>
        </p:nvSpPr>
        <p:spPr bwMode="auto">
          <a:xfrm>
            <a:off x="2700338" y="3644900"/>
            <a:ext cx="484187" cy="977900"/>
          </a:xfrm>
          <a:prstGeom prst="downArrow">
            <a:avLst>
              <a:gd name="adj1" fmla="val 50000"/>
              <a:gd name="adj2" fmla="val 49996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8437" name="Freccia giù 12"/>
          <p:cNvSpPr>
            <a:spLocks noChangeArrowheads="1"/>
          </p:cNvSpPr>
          <p:nvPr/>
        </p:nvSpPr>
        <p:spPr bwMode="auto">
          <a:xfrm rot="1217953">
            <a:off x="2949575" y="1949450"/>
            <a:ext cx="458788" cy="1519238"/>
          </a:xfrm>
          <a:prstGeom prst="downArrow">
            <a:avLst>
              <a:gd name="adj1" fmla="val 50000"/>
              <a:gd name="adj2" fmla="val 50024"/>
            </a:avLst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18438" name="Freccia giù 13"/>
          <p:cNvSpPr>
            <a:spLocks noChangeArrowheads="1"/>
          </p:cNvSpPr>
          <p:nvPr/>
        </p:nvSpPr>
        <p:spPr bwMode="auto">
          <a:xfrm rot="-1145601">
            <a:off x="5386388" y="1878013"/>
            <a:ext cx="460375" cy="1533525"/>
          </a:xfrm>
          <a:prstGeom prst="downArrow">
            <a:avLst>
              <a:gd name="adj1" fmla="val 50000"/>
              <a:gd name="adj2" fmla="val 50012"/>
            </a:avLst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pic>
        <p:nvPicPr>
          <p:cNvPr id="18439" name="Picture 2" descr="u041-05[1]"/>
          <p:cNvPicPr>
            <a:picLocks noChangeAspect="1" noChangeArrowheads="1"/>
          </p:cNvPicPr>
          <p:nvPr/>
        </p:nvPicPr>
        <p:blipFill>
          <a:blip r:embed="rId2" cstate="print"/>
          <a:srcRect l="44423" t="26198" r="9816" b="16394"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440" name="Picture 2" descr="atipiesospe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b="1" i="1" dirty="0" smtClean="0">
                <a:solidFill>
                  <a:srgbClr val="000090"/>
                </a:solidFill>
              </a:rPr>
              <a:t>POSSIBILI DIAGNOSI</a:t>
            </a:r>
            <a:endParaRPr lang="it-IT" b="1" i="1" dirty="0">
              <a:solidFill>
                <a:srgbClr val="00009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57200" y="2503488"/>
            <a:ext cx="4038600" cy="3949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r>
              <a:rPr lang="en-GB" b="1" dirty="0" smtClean="0">
                <a:solidFill>
                  <a:srgbClr val="000090"/>
                </a:solidFill>
              </a:rPr>
              <a:t>NEOPLASIE: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GB" b="1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r>
              <a:rPr lang="en-GB" sz="2400" b="1" dirty="0" smtClean="0">
                <a:solidFill>
                  <a:srgbClr val="000090"/>
                </a:solidFill>
              </a:rPr>
              <a:t>a) </a:t>
            </a:r>
            <a:r>
              <a:rPr lang="en-GB" sz="2400" b="1" dirty="0" err="1" smtClean="0">
                <a:solidFill>
                  <a:srgbClr val="000090"/>
                </a:solidFill>
              </a:rPr>
              <a:t>uroteliali</a:t>
            </a:r>
            <a:r>
              <a:rPr lang="en-GB" sz="2400" b="1" dirty="0" smtClean="0">
                <a:solidFill>
                  <a:srgbClr val="000090"/>
                </a:solidFill>
              </a:rPr>
              <a:t> </a:t>
            </a:r>
            <a:r>
              <a:rPr lang="en-GB" sz="2400" b="1" dirty="0">
                <a:solidFill>
                  <a:srgbClr val="000090"/>
                </a:solidFill>
              </a:rPr>
              <a:t>(&gt; 90%)</a:t>
            </a:r>
            <a:r>
              <a:rPr lang="en-GB" sz="2400" b="1" dirty="0" smtClean="0">
                <a:solidFill>
                  <a:srgbClr val="000090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GB" sz="2400" b="1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r>
              <a:rPr lang="en-GB" sz="2400" b="1" dirty="0" smtClean="0">
                <a:solidFill>
                  <a:srgbClr val="000090"/>
                </a:solidFill>
              </a:rPr>
              <a:t>b) carcinoma </a:t>
            </a:r>
            <a:r>
              <a:rPr lang="en-GB" sz="2400" b="1" dirty="0">
                <a:solidFill>
                  <a:srgbClr val="000090"/>
                </a:solidFill>
              </a:rPr>
              <a:t>a cellule </a:t>
            </a:r>
            <a:r>
              <a:rPr lang="en-GB" sz="2400" b="1" dirty="0" err="1">
                <a:solidFill>
                  <a:srgbClr val="000090"/>
                </a:solidFill>
              </a:rPr>
              <a:t>squamose</a:t>
            </a:r>
            <a:r>
              <a:rPr lang="en-GB" sz="2400" b="1" dirty="0">
                <a:solidFill>
                  <a:srgbClr val="000090"/>
                </a:solidFill>
              </a:rPr>
              <a:t> (6-8% circa</a:t>
            </a:r>
            <a:r>
              <a:rPr lang="en-GB" sz="2400" b="1" dirty="0" smtClean="0">
                <a:solidFill>
                  <a:srgbClr val="000090"/>
                </a:solidFill>
              </a:rPr>
              <a:t>)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GB" sz="2400" b="1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Font typeface="Arial" charset="0"/>
              <a:buNone/>
              <a:defRPr/>
            </a:pPr>
            <a:r>
              <a:rPr lang="en-GB" sz="2400" b="1" dirty="0" smtClean="0">
                <a:solidFill>
                  <a:srgbClr val="000090"/>
                </a:solidFill>
              </a:rPr>
              <a:t>c) Adenocarcinoma </a:t>
            </a:r>
            <a:r>
              <a:rPr lang="en-GB" sz="2400" b="1" dirty="0">
                <a:solidFill>
                  <a:srgbClr val="000090"/>
                </a:solidFill>
              </a:rPr>
              <a:t>(2% circa</a:t>
            </a:r>
            <a:r>
              <a:rPr lang="en-GB" b="1" dirty="0">
                <a:solidFill>
                  <a:srgbClr val="000090"/>
                </a:solidFill>
              </a:rPr>
              <a:t>)</a:t>
            </a:r>
          </a:p>
          <a:p>
            <a:pPr>
              <a:defRPr/>
            </a:pP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2536825"/>
            <a:ext cx="4038600" cy="29083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b="1" i="1" smtClean="0">
                <a:solidFill>
                  <a:srgbClr val="000090"/>
                </a:solidFill>
              </a:rPr>
              <a:t>NON NEOPLASTICHE:</a:t>
            </a:r>
          </a:p>
          <a:p>
            <a:pPr marL="0" indent="0">
              <a:buFontTx/>
              <a:buNone/>
            </a:pPr>
            <a:endParaRPr lang="it-IT" sz="2400" i="1" smtClean="0">
              <a:solidFill>
                <a:srgbClr val="000090"/>
              </a:solidFill>
            </a:endParaRPr>
          </a:p>
          <a:p>
            <a:pPr marL="0" indent="0">
              <a:buFontTx/>
              <a:buAutoNum type="alphaLcParenR"/>
            </a:pPr>
            <a:r>
              <a:rPr lang="it-IT" sz="2400" b="1" i="1" smtClean="0">
                <a:solidFill>
                  <a:srgbClr val="000090"/>
                </a:solidFill>
              </a:rPr>
              <a:t>cistiti (batteriche, virali, ecc.)</a:t>
            </a:r>
          </a:p>
          <a:p>
            <a:pPr marL="0" indent="0">
              <a:buFontTx/>
              <a:buNone/>
            </a:pPr>
            <a:endParaRPr lang="it-IT" sz="800" b="1" i="1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</a:pPr>
            <a:r>
              <a:rPr lang="it-IT" sz="2400" b="1" i="1" smtClean="0">
                <a:solidFill>
                  <a:srgbClr val="000090"/>
                </a:solidFill>
              </a:rPr>
              <a:t>b) calcoli delle vie urinarie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6000" b="1" smtClean="0">
                <a:solidFill>
                  <a:schemeClr val="accent2"/>
                </a:solidFill>
                <a:cs typeface="+mj-cs"/>
              </a:rPr>
              <a:t>Urotelio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15843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2800" smtClean="0">
                <a:cs typeface="+mn-cs"/>
              </a:rPr>
              <a:t>Epitelio </a:t>
            </a:r>
            <a:r>
              <a:rPr lang="it-IT" sz="2800" b="1" smtClean="0">
                <a:solidFill>
                  <a:schemeClr val="accent2"/>
                </a:solidFill>
                <a:cs typeface="+mn-cs"/>
              </a:rPr>
              <a:t>transizionale</a:t>
            </a:r>
            <a:r>
              <a:rPr lang="it-IT" sz="2800" smtClean="0">
                <a:cs typeface="+mn-cs"/>
              </a:rPr>
              <a:t> che riveste pelvi renali, ureteri, </a:t>
            </a:r>
            <a:r>
              <a:rPr lang="it-IT" sz="2800" i="1" smtClean="0">
                <a:cs typeface="+mn-cs"/>
              </a:rPr>
              <a:t>vescica</a:t>
            </a:r>
            <a:r>
              <a:rPr lang="it-IT" sz="2800" smtClean="0">
                <a:cs typeface="+mn-cs"/>
              </a:rPr>
              <a:t> e uretra.</a:t>
            </a:r>
          </a:p>
          <a:p>
            <a:pPr eaLnBrk="1" hangingPunct="1">
              <a:buFontTx/>
              <a:buNone/>
              <a:defRPr/>
            </a:pPr>
            <a:endParaRPr lang="it-IT" sz="2800" smtClean="0">
              <a:cs typeface="+mn-cs"/>
            </a:endParaRPr>
          </a:p>
          <a:p>
            <a:pPr eaLnBrk="1" hangingPunct="1">
              <a:defRPr/>
            </a:pPr>
            <a:endParaRPr lang="it-IT" sz="2800" smtClean="0">
              <a:cs typeface="+mn-cs"/>
            </a:endParaRPr>
          </a:p>
        </p:txBody>
      </p:sp>
      <p:pic>
        <p:nvPicPr>
          <p:cNvPr id="8241" name="Picture 49" descr="Apparato%20Urinario%2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5408613" cy="47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42" name="Line 50"/>
          <p:cNvSpPr>
            <a:spLocks noChangeShapeType="1"/>
          </p:cNvSpPr>
          <p:nvPr/>
        </p:nvSpPr>
        <p:spPr bwMode="auto">
          <a:xfrm>
            <a:off x="1752600" y="2971800"/>
            <a:ext cx="381000" cy="152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i="1" smtClean="0">
                <a:solidFill>
                  <a:schemeClr val="accent2"/>
                </a:solidFill>
              </a:rPr>
              <a:t>Storia clinica: molto importante!</a:t>
            </a:r>
            <a:endParaRPr lang="it-IT" sz="4000" b="1" i="1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0527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Manovre strumentali (cateterizzazioni)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it-IT" sz="2800" b="1" i="1" smtClean="0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Cistoscopia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Chirurgia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Calcolosi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Terapia</a:t>
            </a:r>
          </a:p>
          <a:p>
            <a:pPr algn="ctr">
              <a:lnSpc>
                <a:spcPct val="90000"/>
              </a:lnSpc>
            </a:pPr>
            <a:endParaRPr lang="it-IT" sz="2800" b="1" i="1" smtClean="0">
              <a:solidFill>
                <a:schemeClr val="accent2"/>
              </a:solidFill>
            </a:endParaRPr>
          </a:p>
        </p:txBody>
      </p:sp>
      <p:sp>
        <p:nvSpPr>
          <p:cNvPr id="22533" name="AutoShape 5"/>
          <p:cNvSpPr>
            <a:spLocks/>
          </p:cNvSpPr>
          <p:nvPr/>
        </p:nvSpPr>
        <p:spPr bwMode="auto">
          <a:xfrm rot="16200000">
            <a:off x="4355306" y="1556544"/>
            <a:ext cx="504825" cy="6840538"/>
          </a:xfrm>
          <a:prstGeom prst="leftBrace">
            <a:avLst>
              <a:gd name="adj1" fmla="val 112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209800" y="5334000"/>
            <a:ext cx="5657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333399"/>
                </a:solidFill>
                <a:cs typeface="ＭＳ Ｐゴシック" charset="0"/>
              </a:rPr>
              <a:t>Per una corretta interpretazione</a:t>
            </a:r>
            <a:r>
              <a:rPr lang="it-IT" sz="2800" b="1">
                <a:solidFill>
                  <a:srgbClr val="000000"/>
                </a:solidFill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i="1" smtClean="0">
                <a:solidFill>
                  <a:schemeClr val="accent2"/>
                </a:solidFill>
              </a:rPr>
              <a:t>Modalità di raccolta</a:t>
            </a:r>
            <a:endParaRPr lang="it-IT" b="1" i="1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3124200"/>
          </a:xfrm>
        </p:spPr>
        <p:txBody>
          <a:bodyPr/>
          <a:lstStyle/>
          <a:p>
            <a:pPr eaLnBrk="1" hangingPunct="1"/>
            <a:r>
              <a:rPr lang="it-IT" b="1" i="1" smtClean="0">
                <a:solidFill>
                  <a:schemeClr val="accent2"/>
                </a:solidFill>
              </a:rPr>
              <a:t>URINE SPONTANEE</a:t>
            </a:r>
          </a:p>
          <a:p>
            <a:pPr eaLnBrk="1" hangingPunct="1">
              <a:buFontTx/>
              <a:buNone/>
            </a:pPr>
            <a:r>
              <a:rPr lang="it-IT" b="1" i="1" smtClean="0">
                <a:solidFill>
                  <a:schemeClr val="accent2"/>
                </a:solidFill>
              </a:rPr>
              <a:t>3 campioni di 3 giorni  </a:t>
            </a:r>
            <a:r>
              <a:rPr lang="it-IT" b="1" i="1" u="sng" smtClean="0">
                <a:solidFill>
                  <a:schemeClr val="accent2"/>
                </a:solidFill>
              </a:rPr>
              <a:t>consecutivi</a:t>
            </a: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6934200" y="26670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28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715000" y="3429000"/>
            <a:ext cx="3240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smtClean="0">
                <a:solidFill>
                  <a:srgbClr val="333399"/>
                </a:solidFill>
              </a:rPr>
              <a:t>Letteratura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smtClean="0">
                <a:solidFill>
                  <a:srgbClr val="333399"/>
                </a:solidFill>
              </a:rPr>
              <a:t>&gt;specificità con </a:t>
            </a:r>
            <a:r>
              <a:rPr lang="it-IT" sz="1600" b="1" i="1" smtClean="0">
                <a:solidFill>
                  <a:srgbClr val="333399"/>
                </a:solidFill>
              </a:rPr>
              <a:t>&gt;nr campioni</a:t>
            </a:r>
            <a:endParaRPr lang="it-IT" b="1" i="1" smtClean="0">
              <a:solidFill>
                <a:srgbClr val="333399"/>
              </a:solidFill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600200" y="2895600"/>
            <a:ext cx="399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i="1" smtClean="0">
                <a:solidFill>
                  <a:srgbClr val="333399"/>
                </a:solidFill>
              </a:rPr>
              <a:t>Seconde urine del mattino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11188" y="4076700"/>
            <a:ext cx="67849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3200" b="1" i="1" smtClean="0">
                <a:solidFill>
                  <a:srgbClr val="333399"/>
                </a:solidFill>
              </a:rPr>
              <a:t> URINE DA CATETERE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3200" b="1" i="1" smtClean="0">
                <a:solidFill>
                  <a:srgbClr val="333399"/>
                </a:solidFill>
              </a:rPr>
              <a:t> URINE DA LAVAGGIO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3200" b="1" i="1" smtClean="0">
                <a:solidFill>
                  <a:srgbClr val="333399"/>
                </a:solidFill>
              </a:rPr>
              <a:t> URINE DA NEOVESCICA </a:t>
            </a:r>
            <a:r>
              <a:rPr lang="it-IT" b="1" i="1" smtClean="0">
                <a:solidFill>
                  <a:srgbClr val="333399"/>
                </a:solidFill>
              </a:rPr>
              <a:t>(vescica ileale)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9750" y="5876925"/>
            <a:ext cx="7416800" cy="944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3200" b="1" i="1" smtClean="0">
                <a:solidFill>
                  <a:srgbClr val="333399"/>
                </a:solidFill>
              </a:rPr>
              <a:t>Inadeguato (25 cc)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singoleposit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u001-04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42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716463" y="0"/>
            <a:ext cx="4427537" cy="3429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33339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333399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i="1" smtClean="0">
                <a:solidFill>
                  <a:srgbClr val="333399"/>
                </a:solidFill>
              </a:rPr>
              <a:t>Il quadro citologico dipende dal pattern di crescita e dal grado di malignità della neoplasia</a:t>
            </a:r>
            <a:endParaRPr lang="it-IT" sz="2800" i="1" smtClean="0">
              <a:solidFill>
                <a:srgbClr val="99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rgbClr val="F2F2F2"/>
          </a:solidFill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latin typeface="Arial Narrow"/>
                <a:cs typeface="Arial Narrow"/>
              </a:rPr>
              <a:t>V</a:t>
            </a:r>
            <a:r>
              <a:rPr lang="it-IT" sz="5400" dirty="0" smtClean="0">
                <a:latin typeface="Arial Narrow"/>
                <a:cs typeface="Arial Narrow"/>
              </a:rPr>
              <a:t>alutazione</a:t>
            </a:r>
            <a:endParaRPr lang="it-IT" sz="5400" dirty="0">
              <a:latin typeface="Arial Narrow"/>
              <a:cs typeface="Arial Narrow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3908" y="1649549"/>
            <a:ext cx="8692470" cy="4278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algn="ctr"/>
            <a:r>
              <a:rPr lang="it-IT" sz="3200" b="1" dirty="0" smtClean="0"/>
              <a:t>DIAGNOSI DIFFERENZIALE</a:t>
            </a:r>
          </a:p>
          <a:p>
            <a:pPr marL="571500" indent="-571500">
              <a:buFont typeface="Arial"/>
              <a:buChar char="•"/>
            </a:pPr>
            <a:endParaRPr lang="it-IT" sz="3200" b="1" dirty="0" smtClean="0"/>
          </a:p>
          <a:p>
            <a:pPr marL="571500" indent="-571500">
              <a:buFont typeface="Arial"/>
              <a:buChar char="•"/>
            </a:pPr>
            <a:r>
              <a:rPr lang="it-IT" sz="4800" b="1" u="sng" dirty="0" smtClean="0"/>
              <a:t>Infezione?</a:t>
            </a:r>
          </a:p>
          <a:p>
            <a:pPr marL="571500" indent="-571500">
              <a:buFont typeface="Arial"/>
              <a:buChar char="•"/>
            </a:pPr>
            <a:r>
              <a:rPr lang="it-IT" sz="3200" b="1" dirty="0" smtClean="0"/>
              <a:t>Neoplasia Vescicale (Benigna/Maligna)?</a:t>
            </a:r>
          </a:p>
          <a:p>
            <a:pPr marL="571500" indent="-571500">
              <a:buFont typeface="Arial"/>
              <a:buChar char="•"/>
            </a:pPr>
            <a:r>
              <a:rPr lang="it-IT" sz="3200" b="1" dirty="0" smtClean="0"/>
              <a:t>K Alte Vie </a:t>
            </a:r>
            <a:r>
              <a:rPr lang="it-IT" sz="3200" b="1" dirty="0" err="1" smtClean="0"/>
              <a:t>Escretrici</a:t>
            </a:r>
            <a:r>
              <a:rPr lang="it-IT" sz="3200" b="1" dirty="0" smtClean="0"/>
              <a:t>?</a:t>
            </a:r>
          </a:p>
          <a:p>
            <a:pPr marL="571500" indent="-571500">
              <a:buFont typeface="Arial"/>
              <a:buChar char="•"/>
            </a:pPr>
            <a:r>
              <a:rPr lang="it-IT" sz="3200" b="1" dirty="0" smtClean="0"/>
              <a:t>Nefropatia?</a:t>
            </a:r>
          </a:p>
          <a:p>
            <a:pPr marL="571500" indent="-571500">
              <a:buFont typeface="Arial"/>
              <a:buChar char="•"/>
            </a:pPr>
            <a:r>
              <a:rPr lang="it-IT" sz="3200" b="1" dirty="0" smtClean="0"/>
              <a:t>Finta ematuria?</a:t>
            </a:r>
          </a:p>
          <a:p>
            <a:pPr marL="571500" indent="-571500">
              <a:buFont typeface="Arial"/>
              <a:buChar char="•"/>
            </a:pPr>
            <a:r>
              <a:rPr lang="it-IT" sz="3200" dirty="0" smtClean="0">
                <a:latin typeface="Arial Narrow"/>
                <a:cs typeface="Arial Narrow"/>
              </a:rPr>
              <a:t>Calcolosi?</a:t>
            </a:r>
          </a:p>
        </p:txBody>
      </p:sp>
    </p:spTree>
    <p:extLst>
      <p:ext uri="{BB962C8B-B14F-4D97-AF65-F5344CB8AC3E}">
        <p14:creationId xmlns:p14="http://schemas.microsoft.com/office/powerpoint/2010/main" xmlns="" val="29423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positivopapi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singolepo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urinepos2"/>
          <p:cNvPicPr>
            <a:picLocks noChangeAspect="1" noChangeArrowheads="1"/>
          </p:cNvPicPr>
          <p:nvPr/>
        </p:nvPicPr>
        <p:blipFill>
          <a:blip r:embed="rId3" cstate="print">
            <a:lum bright="8000" contrast="6000"/>
          </a:blip>
          <a:srcRect l="10461" t="18616" r="20923" b="11642"/>
          <a:stretch>
            <a:fillRect/>
          </a:stretch>
        </p:blipFill>
        <p:spPr bwMode="auto">
          <a:xfrm>
            <a:off x="0" y="0"/>
            <a:ext cx="4787900" cy="3651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70" name="Picture 3" descr="u043-06[1]"/>
          <p:cNvPicPr>
            <a:picLocks noChangeAspect="1" noChangeArrowheads="1"/>
          </p:cNvPicPr>
          <p:nvPr/>
        </p:nvPicPr>
        <p:blipFill>
          <a:blip r:embed="rId4" cstate="print"/>
          <a:srcRect l="17075" t="9621" r="7689" b="11197"/>
          <a:stretch>
            <a:fillRect/>
          </a:stretch>
        </p:blipFill>
        <p:spPr bwMode="auto">
          <a:xfrm>
            <a:off x="4787900" y="2825750"/>
            <a:ext cx="4356100" cy="40592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26" descr="batteri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115888"/>
            <a:ext cx="2916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3200" b="1" i="1" smtClean="0">
                <a:solidFill>
                  <a:srgbClr val="333399"/>
                </a:solidFill>
              </a:rPr>
              <a:t>CISTITI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026" descr="polioma"/>
          <p:cNvPicPr>
            <a:picLocks noChangeAspect="1" noChangeArrowheads="1"/>
          </p:cNvPicPr>
          <p:nvPr/>
        </p:nvPicPr>
        <p:blipFill>
          <a:blip r:embed="rId3" cstate="print">
            <a:lum bright="2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7787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b="1" smtClean="0">
                <a:solidFill>
                  <a:schemeClr val="accent2"/>
                </a:solidFill>
                <a:cs typeface="+mj-cs"/>
              </a:rPr>
              <a:t>Patologie non tumorali</a:t>
            </a:r>
            <a:endParaRPr lang="it-IT" b="1" smtClean="0">
              <a:cs typeface="+mj-cs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sz="3600" b="1" i="1" smtClean="0">
                <a:solidFill>
                  <a:schemeClr val="accent2"/>
                </a:solidFill>
              </a:rPr>
              <a:t> Calcoli vie urinarie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b="1" i="1" smtClean="0">
                <a:solidFill>
                  <a:schemeClr val="accent2"/>
                </a:solidFill>
              </a:rPr>
              <a:t>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b="1" i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b="1" i="1" smtClean="0">
                <a:solidFill>
                  <a:schemeClr val="accent2"/>
                </a:solidFill>
              </a:rPr>
              <a:t>				effetti abrasivi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a) massiva esfoliazione delle cellule uroteliali in   cluster papillariformi (d/d con tumore papillare a basso grado)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b) ematuria/cristalli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3600" b="1" i="1" u="sng" smtClean="0">
                <a:solidFill>
                  <a:schemeClr val="accent2"/>
                </a:solidFill>
              </a:rPr>
              <a:t>        </a:t>
            </a:r>
          </a:p>
          <a:p>
            <a:pPr eaLnBrk="1" hangingPunct="1">
              <a:lnSpc>
                <a:spcPct val="90000"/>
              </a:lnSpc>
            </a:pPr>
            <a:endParaRPr lang="it-IT" sz="3600" b="1" i="1" smtClean="0">
              <a:solidFill>
                <a:schemeClr val="accent2"/>
              </a:solidFill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4500563" y="2514600"/>
            <a:ext cx="0" cy="914400"/>
          </a:xfrm>
          <a:prstGeom prst="line">
            <a:avLst/>
          </a:prstGeom>
          <a:noFill/>
          <a:ln w="825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026" descr="cristal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pPr eaLnBrk="1" hangingPunct="1"/>
            <a:r>
              <a:rPr lang="it-IT" b="1" i="1" smtClean="0">
                <a:solidFill>
                  <a:schemeClr val="accent2"/>
                </a:solidFill>
              </a:rPr>
              <a:t>CITOLOGIA URINARIA</a:t>
            </a:r>
            <a:endParaRPr lang="it-IT" i="1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09800"/>
            <a:ext cx="8458200" cy="3886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Clr>
                <a:schemeClr val="accent2"/>
              </a:buClr>
              <a:buFont typeface="Times" charset="0"/>
              <a:buNone/>
            </a:pPr>
            <a:r>
              <a:rPr lang="it-IT" sz="2800" b="1" i="1" smtClean="0">
                <a:solidFill>
                  <a:schemeClr val="accent2"/>
                </a:solidFill>
              </a:rPr>
              <a:t>Pazienti sintomatici: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accent2"/>
              </a:buClr>
              <a:buFontTx/>
              <a:buAutoNum type="alphaLcParenR"/>
            </a:pPr>
            <a:r>
              <a:rPr lang="it-IT" sz="2800" b="1" i="1" smtClean="0">
                <a:solidFill>
                  <a:schemeClr val="accent2"/>
                </a:solidFill>
              </a:rPr>
              <a:t>Ematuria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accent2"/>
              </a:buClr>
              <a:buFontTx/>
              <a:buAutoNum type="alphaLcParenR"/>
            </a:pPr>
            <a:r>
              <a:rPr lang="it-IT" sz="2800" b="1" i="1" smtClean="0">
                <a:solidFill>
                  <a:schemeClr val="accent2"/>
                </a:solidFill>
              </a:rPr>
              <a:t>Sorveglianza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accent2"/>
              </a:buClr>
              <a:buFontTx/>
              <a:buAutoNum type="alphaLcParenR"/>
            </a:pPr>
            <a:r>
              <a:rPr lang="it-IT" sz="2800" b="1" i="1" smtClean="0">
                <a:solidFill>
                  <a:schemeClr val="accent2"/>
                </a:solidFill>
              </a:rPr>
              <a:t>Controllo dopo BCG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accent2"/>
              </a:buClr>
              <a:buFontTx/>
              <a:buAutoNum type="alphaLcParenR"/>
            </a:pPr>
            <a:r>
              <a:rPr lang="it-IT" sz="2800" b="1" i="1" smtClean="0">
                <a:solidFill>
                  <a:schemeClr val="accent2"/>
                </a:solidFill>
              </a:rPr>
              <a:t>Esame di screening (professioni a rischio:industrie chimiche e metallurgiche...)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i="1" smtClean="0">
                <a:solidFill>
                  <a:schemeClr val="accent2"/>
                </a:solidFill>
              </a:rPr>
              <a:t>LIMITI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it-IT" b="1" i="1" smtClean="0">
                <a:solidFill>
                  <a:schemeClr val="accent2"/>
                </a:solidFill>
              </a:rPr>
              <a:t>Sensibilità (0-73% basso grado, 95% alto grado)</a:t>
            </a:r>
          </a:p>
          <a:p>
            <a:pPr marL="609600" indent="-609600" eaLnBrk="1" hangingPunct="1">
              <a:buFontTx/>
              <a:buNone/>
            </a:pPr>
            <a:endParaRPr lang="it-IT" b="1" i="1" smtClean="0">
              <a:solidFill>
                <a:schemeClr val="accent2"/>
              </a:solidFill>
            </a:endParaRPr>
          </a:p>
          <a:p>
            <a:pPr marL="609600" indent="-609600" eaLnBrk="1" hangingPunct="1"/>
            <a:r>
              <a:rPr lang="it-IT" b="1" i="1" smtClean="0">
                <a:solidFill>
                  <a:schemeClr val="accent2"/>
                </a:solidFill>
              </a:rPr>
              <a:t>Dipende dall</a:t>
            </a:r>
            <a:r>
              <a:rPr lang="ja-JP" altLang="it-IT" b="1" i="1" smtClean="0">
                <a:solidFill>
                  <a:schemeClr val="accent2"/>
                </a:solidFill>
              </a:rPr>
              <a:t>’</a:t>
            </a:r>
            <a:r>
              <a:rPr lang="it-IT" altLang="ja-JP" b="1" i="1" smtClean="0">
                <a:solidFill>
                  <a:schemeClr val="accent2"/>
                </a:solidFill>
              </a:rPr>
              <a:t>esperienza</a:t>
            </a:r>
          </a:p>
          <a:p>
            <a:pPr marL="609600" indent="-609600" eaLnBrk="1" hangingPunct="1">
              <a:buFontTx/>
              <a:buNone/>
            </a:pPr>
            <a:endParaRPr lang="it-IT" altLang="ja-JP" b="1" i="1" smtClean="0">
              <a:solidFill>
                <a:schemeClr val="accent2"/>
              </a:solidFill>
            </a:endParaRPr>
          </a:p>
          <a:p>
            <a:pPr marL="609600" indent="-609600" eaLnBrk="1" hangingPunct="1"/>
            <a:r>
              <a:rPr lang="it-IT" b="1" i="1" smtClean="0">
                <a:solidFill>
                  <a:schemeClr val="accent2"/>
                </a:solidFill>
              </a:rPr>
              <a:t>Utilizzo della classificazione</a:t>
            </a:r>
            <a:r>
              <a:rPr lang="it-IT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buFontTx/>
              <a:buNone/>
            </a:pPr>
            <a:r>
              <a:rPr lang="it-IT" sz="6000" b="1" i="1" smtClean="0">
                <a:solidFill>
                  <a:schemeClr val="accent2"/>
                </a:solidFill>
              </a:rPr>
              <a:t>QUOTIDIANA COLLABORAZIONE!</a:t>
            </a:r>
          </a:p>
          <a:p>
            <a:pPr algn="ctr">
              <a:buFontTx/>
              <a:buNone/>
            </a:pPr>
            <a:endParaRPr lang="it-IT" sz="6000" b="1" i="1" smtClean="0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r>
              <a:rPr lang="it-IT" sz="6000" b="1" i="1" smtClean="0">
                <a:solidFill>
                  <a:schemeClr val="accent2"/>
                </a:solidFill>
              </a:rPr>
              <a:t>GRAZIE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56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8032" y="-16496"/>
            <a:ext cx="3650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NICOLA</a:t>
            </a:r>
            <a:endParaRPr lang="it-IT" sz="3200" b="1" dirty="0"/>
          </a:p>
        </p:txBody>
      </p:sp>
      <p:sp>
        <p:nvSpPr>
          <p:cNvPr id="9" name="Rettangolo 8"/>
          <p:cNvSpPr/>
          <p:nvPr/>
        </p:nvSpPr>
        <p:spPr>
          <a:xfrm>
            <a:off x="445345" y="1303144"/>
            <a:ext cx="1418505" cy="18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95536" y="2276872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ESAME URINE + URINOCOLTURA + ev. </a:t>
            </a:r>
            <a:r>
              <a:rPr lang="it-IT" sz="2000" b="1" dirty="0" err="1" smtClean="0"/>
              <a:t>antibiorgamma</a:t>
            </a:r>
            <a:endParaRPr lang="it-IT" sz="2000" b="1" dirty="0" smtClean="0"/>
          </a:p>
          <a:p>
            <a:r>
              <a:rPr lang="it-IT" sz="2000" b="1" dirty="0" smtClean="0"/>
              <a:t>CITOLOGIA URINARIA</a:t>
            </a:r>
          </a:p>
          <a:p>
            <a:r>
              <a:rPr lang="it-IT" sz="2000" b="1" dirty="0" smtClean="0"/>
              <a:t>ECOADDOME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(visita urologica?)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xmlns="" val="23010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08719"/>
          </a:xfrm>
        </p:spPr>
        <p:txBody>
          <a:bodyPr>
            <a:normAutofit/>
          </a:bodyPr>
          <a:lstStyle/>
          <a:p>
            <a:r>
              <a:rPr lang="it-IT" b="1" u="sng" dirty="0" smtClean="0">
                <a:latin typeface="Arial Narrow"/>
                <a:cs typeface="Arial Narrow"/>
              </a:rPr>
              <a:t>TAKE HOME MESSAGES:</a:t>
            </a:r>
            <a:endParaRPr lang="it-IT" b="1" u="sng" dirty="0">
              <a:latin typeface="Arial Narrow"/>
              <a:cs typeface="Arial Narrow"/>
            </a:endParaRPr>
          </a:p>
        </p:txBody>
      </p:sp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xmlns="" val="1364903315"/>
              </p:ext>
            </p:extLst>
          </p:nvPr>
        </p:nvGraphicFramePr>
        <p:xfrm>
          <a:off x="0" y="980728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246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stizio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2582</Words>
  <Application>Microsoft Office PowerPoint</Application>
  <PresentationFormat>Presentazione su schermo (4:3)</PresentationFormat>
  <Paragraphs>469</Paragraphs>
  <Slides>90</Slides>
  <Notes>22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90</vt:i4>
      </vt:variant>
    </vt:vector>
  </HeadingPairs>
  <TitlesOfParts>
    <vt:vector size="98" baseType="lpstr">
      <vt:lpstr>Tema di Office</vt:lpstr>
      <vt:lpstr>1_Tema di Office</vt:lpstr>
      <vt:lpstr>Solstizio</vt:lpstr>
      <vt:lpstr>2_Tema di Office</vt:lpstr>
      <vt:lpstr>Struttura predefinita</vt:lpstr>
      <vt:lpstr>Foglio di lavoro di Microsoft Office Excel 97-2003</vt:lpstr>
      <vt:lpstr>Grafico</vt:lpstr>
      <vt:lpstr>Fotografia Photo Editor</vt:lpstr>
      <vt:lpstr>Diapositiva 1</vt:lpstr>
      <vt:lpstr>Diapositiva 2</vt:lpstr>
      <vt:lpstr>Diapositiva 3</vt:lpstr>
      <vt:lpstr>NICOLA 55 aa</vt:lpstr>
      <vt:lpstr>NICOLA 55 aa</vt:lpstr>
      <vt:lpstr>Soggettività </vt:lpstr>
      <vt:lpstr>Oggettività </vt:lpstr>
      <vt:lpstr>Valutazione</vt:lpstr>
      <vt:lpstr>Diapositiva 9</vt:lpstr>
      <vt:lpstr>Esame Urine, urinocoltura ed Eco addome….negativi</vt:lpstr>
      <vt:lpstr>Citologico urinario SU 3 CAMPIONI DI URINE</vt:lpstr>
      <vt:lpstr>Piano </vt:lpstr>
      <vt:lpstr>Diapositiva 13</vt:lpstr>
      <vt:lpstr>EMATURIA</vt:lpstr>
      <vt:lpstr>PSEUDOEMATURIA  ( falsa ematuria )</vt:lpstr>
      <vt:lpstr>EMATURIA “MEDICA”</vt:lpstr>
      <vt:lpstr>EMATURIA UROLOGICA</vt:lpstr>
      <vt:lpstr>EMATURIA UROLOGICA</vt:lpstr>
      <vt:lpstr>L’EMATURIA MACROSCOPICA VA SEMPRE INDAGATA?</vt:lpstr>
      <vt:lpstr>DAL SECOLO SCORSO……. </vt:lpstr>
      <vt:lpstr>EMATURIA</vt:lpstr>
      <vt:lpstr>L’EMATURIA MACROSCOPICA E’ UNA URGENZA ASSOLUTA ?</vt:lpstr>
      <vt:lpstr>DIAGNOSTICA UROLOGICA</vt:lpstr>
      <vt:lpstr>ECOGRAFIA APPARATO URINARIO</vt:lpstr>
      <vt:lpstr>Diapositiva 25</vt:lpstr>
      <vt:lpstr>Diapositiva 26</vt:lpstr>
      <vt:lpstr>CITOLOGIA URINARIA </vt:lpstr>
      <vt:lpstr>FUTURO </vt:lpstr>
      <vt:lpstr>MICROEMATURIA PERSISTENTE</vt:lpstr>
      <vt:lpstr>Diapositiva 30</vt:lpstr>
      <vt:lpstr>Esame chimico</vt:lpstr>
      <vt:lpstr>Esame chimico</vt:lpstr>
      <vt:lpstr>Esame chimico </vt:lpstr>
      <vt:lpstr>Valori di riferimento</vt:lpstr>
      <vt:lpstr>Esame chimico</vt:lpstr>
      <vt:lpstr>Esame chimico</vt:lpstr>
      <vt:lpstr>Esame chimico</vt:lpstr>
      <vt:lpstr>Esame chimico</vt:lpstr>
      <vt:lpstr>Esame chimico</vt:lpstr>
      <vt:lpstr>Esame chimico</vt:lpstr>
      <vt:lpstr>Esame chimico</vt:lpstr>
      <vt:lpstr>Esame chimico</vt:lpstr>
      <vt:lpstr>Esame chimico</vt:lpstr>
      <vt:lpstr>Esame microscopico Valori di riferimento</vt:lpstr>
      <vt:lpstr>Esame microscopico Cellule epiteliali</vt:lpstr>
      <vt:lpstr>Esame microscopico Cilindri </vt:lpstr>
      <vt:lpstr>Esame microscopico Tipi di cilindri </vt:lpstr>
      <vt:lpstr>Infezioni alle vie urinarie </vt:lpstr>
      <vt:lpstr>Classificazione delle infezioni alle vie urinarie</vt:lpstr>
      <vt:lpstr>Secondo la classificazione di Mc Geer devono essere presenti almeno 3 dei seguenti segni:  </vt:lpstr>
      <vt:lpstr>Diapositiva 51</vt:lpstr>
      <vt:lpstr>Batteriuria asintomatica</vt:lpstr>
      <vt:lpstr>Cistite</vt:lpstr>
      <vt:lpstr>Sindrome uretrale </vt:lpstr>
      <vt:lpstr>IVU febbrile e pielonefrite</vt:lpstr>
      <vt:lpstr>Epidemiologia</vt:lpstr>
      <vt:lpstr>Diapositiva 57</vt:lpstr>
      <vt:lpstr>Modalità raccolta campione Mitto intermedio:</vt:lpstr>
      <vt:lpstr>Modalità raccolta campione Conservazione:</vt:lpstr>
      <vt:lpstr>I microrganismi più frequenti</vt:lpstr>
      <vt:lpstr>Principali agenti eziologici di infezioni urinarie</vt:lpstr>
      <vt:lpstr>Miceti e protozoi</vt:lpstr>
      <vt:lpstr>Antibiotici</vt:lpstr>
      <vt:lpstr>Diapositiva 64</vt:lpstr>
      <vt:lpstr>Diapositiva 65</vt:lpstr>
      <vt:lpstr>Diapositiva 66</vt:lpstr>
      <vt:lpstr>E quando sono in causa i Gram positivi?</vt:lpstr>
      <vt:lpstr>Diapositiva 68</vt:lpstr>
      <vt:lpstr>Diapositiva 69</vt:lpstr>
      <vt:lpstr>Diapositiva 70</vt:lpstr>
      <vt:lpstr>L’EMATURIA DAL  PUNTO DI VISTA DELL’ANATOMIA  PATOLOGICA  Giacomo Gazzano</vt:lpstr>
      <vt:lpstr>Diapositiva 72</vt:lpstr>
      <vt:lpstr>Diapositiva 73</vt:lpstr>
      <vt:lpstr>POSSIBILI DIAGNOSI</vt:lpstr>
      <vt:lpstr>POSSIBILI DIAGNOSI</vt:lpstr>
      <vt:lpstr>Urotelio</vt:lpstr>
      <vt:lpstr>Storia clinica: molto importante!</vt:lpstr>
      <vt:lpstr>Modalità di raccolta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Patologie non tumorali</vt:lpstr>
      <vt:lpstr>Diapositiva 86</vt:lpstr>
      <vt:lpstr>CITOLOGIA URINARIA</vt:lpstr>
      <vt:lpstr>LIMITI</vt:lpstr>
      <vt:lpstr>Diapositiva 89</vt:lpstr>
      <vt:lpstr>TAKE HOME MESSAGES: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Insufficienza renale cronica</dc:title>
  <dc:creator>lorenzo zanini</dc:creator>
  <cp:lastModifiedBy>lorenzo zanini</cp:lastModifiedBy>
  <cp:revision>129</cp:revision>
  <dcterms:created xsi:type="dcterms:W3CDTF">2014-03-05T19:41:39Z</dcterms:created>
  <dcterms:modified xsi:type="dcterms:W3CDTF">2014-09-20T11:26:22Z</dcterms:modified>
</cp:coreProperties>
</file>