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8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75" r:id="rId14"/>
    <p:sldId id="274" r:id="rId15"/>
    <p:sldId id="290" r:id="rId16"/>
    <p:sldId id="291" r:id="rId17"/>
    <p:sldId id="292" r:id="rId18"/>
    <p:sldId id="293" r:id="rId19"/>
    <p:sldId id="271" r:id="rId20"/>
    <p:sldId id="278" r:id="rId21"/>
    <p:sldId id="267" r:id="rId22"/>
    <p:sldId id="268" r:id="rId23"/>
    <p:sldId id="269" r:id="rId24"/>
    <p:sldId id="270" r:id="rId25"/>
    <p:sldId id="276" r:id="rId26"/>
    <p:sldId id="277" r:id="rId27"/>
    <p:sldId id="279" r:id="rId28"/>
    <p:sldId id="280" r:id="rId29"/>
    <p:sldId id="281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83838" autoAdjust="0"/>
  </p:normalViewPr>
  <p:slideViewPr>
    <p:cSldViewPr>
      <p:cViewPr>
        <p:scale>
          <a:sx n="60" d="100"/>
          <a:sy n="60" d="100"/>
        </p:scale>
        <p:origin x="-97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6A3F4-9E3F-4F57-8D7E-591D073C6D57}" type="datetimeFigureOut">
              <a:rPr lang="it-IT" smtClean="0"/>
              <a:t>29/10/2016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1FE94-A191-411F-9246-8D080A031E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33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FE94-A191-411F-9246-8D080A031EE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45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FE94-A191-411F-9246-8D080A031EE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810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FE94-A191-411F-9246-8D080A031EE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309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FE94-A191-411F-9246-8D080A031EE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064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FE94-A191-411F-9246-8D080A031EE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101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FE94-A191-411F-9246-8D080A031EE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870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FE94-A191-411F-9246-8D080A031EE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972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FE94-A191-411F-9246-8D080A031EE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34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FE94-A191-411F-9246-8D080A031EEE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02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FE94-A191-411F-9246-8D080A031EE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02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FE94-A191-411F-9246-8D080A031EE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15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FE94-A191-411F-9246-8D080A031EE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930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FE94-A191-411F-9246-8D080A031EE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89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vaginosi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batterica e causata dall’abnorme crescita di specie anaerobie 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aerobieanaerobie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facoltative (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Mobiluncus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Gardnerella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vaginalis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Prevotella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Mycoplasma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hominis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nell’ambiente vaginale, associata alla carenza di flora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lattobacillare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Conseguentemente, si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 una riduzione dell’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acidita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vaginale, accompagnata nei casi sintomatici da perdite,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anche maleodoranti1. Nel 50% dei casi la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vaginosi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batterica in gravidanza e asintomatica2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vaginosi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batterica e stata associata a parto pretermine. Una revisione di studi di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coorte e caso-controllo ha rilevato in donne con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vaginosi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batterica un rischio 1,85 volte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maggiore (IC 95%: 1,62-2,11) di partorire prima del termine rispetto a quelle senza la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condizione5. Un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piu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alto rischio di parto pretermine e riscontrato nelle gestanti con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vaginosi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batterica diagnosticata in fase precoce di gravidanza e con risoluzione spontanea6.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FE94-A191-411F-9246-8D080A031EE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314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FE94-A191-411F-9246-8D080A031EE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865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FE94-A191-411F-9246-8D080A031EE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501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FE94-A191-411F-9246-8D080A031EE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53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3F16-21AD-4D8F-B98F-BD6142215958}" type="datetimeFigureOut">
              <a:rPr lang="it-IT" smtClean="0"/>
              <a:t>29/10/2016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253-3803-4BCB-86A1-EC86FC7CA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26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3F16-21AD-4D8F-B98F-BD6142215958}" type="datetimeFigureOut">
              <a:rPr lang="it-IT" smtClean="0"/>
              <a:t>29/10/2016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253-3803-4BCB-86A1-EC86FC7CA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81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3F16-21AD-4D8F-B98F-BD6142215958}" type="datetimeFigureOut">
              <a:rPr lang="it-IT" smtClean="0"/>
              <a:t>29/10/2016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253-3803-4BCB-86A1-EC86FC7CA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39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3F16-21AD-4D8F-B98F-BD6142215958}" type="datetimeFigureOut">
              <a:rPr lang="it-IT" smtClean="0"/>
              <a:t>29/10/2016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253-3803-4BCB-86A1-EC86FC7CA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31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3F16-21AD-4D8F-B98F-BD6142215958}" type="datetimeFigureOut">
              <a:rPr lang="it-IT" smtClean="0"/>
              <a:t>29/10/2016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253-3803-4BCB-86A1-EC86FC7CA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52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3F16-21AD-4D8F-B98F-BD6142215958}" type="datetimeFigureOut">
              <a:rPr lang="it-IT" smtClean="0"/>
              <a:t>29/10/2016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253-3803-4BCB-86A1-EC86FC7CA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21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3F16-21AD-4D8F-B98F-BD6142215958}" type="datetimeFigureOut">
              <a:rPr lang="it-IT" smtClean="0"/>
              <a:t>29/10/2016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253-3803-4BCB-86A1-EC86FC7CA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86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3F16-21AD-4D8F-B98F-BD6142215958}" type="datetimeFigureOut">
              <a:rPr lang="it-IT" smtClean="0"/>
              <a:t>29/10/2016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253-3803-4BCB-86A1-EC86FC7CA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08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3F16-21AD-4D8F-B98F-BD6142215958}" type="datetimeFigureOut">
              <a:rPr lang="it-IT" smtClean="0"/>
              <a:t>29/10/2016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253-3803-4BCB-86A1-EC86FC7CA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65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3F16-21AD-4D8F-B98F-BD6142215958}" type="datetimeFigureOut">
              <a:rPr lang="it-IT" smtClean="0"/>
              <a:t>29/10/2016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253-3803-4BCB-86A1-EC86FC7CA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86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3F16-21AD-4D8F-B98F-BD6142215958}" type="datetimeFigureOut">
              <a:rPr lang="it-IT" smtClean="0"/>
              <a:t>29/10/2016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253-3803-4BCB-86A1-EC86FC7CA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12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3F16-21AD-4D8F-B98F-BD6142215958}" type="datetimeFigureOut">
              <a:rPr lang="it-IT" smtClean="0"/>
              <a:t>29/10/2016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F253-3803-4BCB-86A1-EC86FC7CA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19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55" y="620688"/>
            <a:ext cx="64103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>
            <a:spLocks noGrp="1"/>
          </p:cNvSpPr>
          <p:nvPr>
            <p:ph idx="1"/>
          </p:nvPr>
        </p:nvSpPr>
        <p:spPr>
          <a:xfrm>
            <a:off x="50304" y="4437112"/>
            <a:ext cx="9093696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b="1" i="1" dirty="0" smtClean="0">
                <a:solidFill>
                  <a:srgbClr val="FF0000"/>
                </a:solidFill>
              </a:rPr>
              <a:t>I CONTROLLI EMATOCHIMICI E STRUMENTALI</a:t>
            </a:r>
            <a:br>
              <a:rPr lang="it-IT" sz="2400" b="1" i="1" dirty="0" smtClean="0">
                <a:solidFill>
                  <a:srgbClr val="FF0000"/>
                </a:solidFill>
              </a:rPr>
            </a:br>
            <a:r>
              <a:rPr lang="it-IT" sz="2400" b="1" i="1" dirty="0" smtClean="0">
                <a:solidFill>
                  <a:srgbClr val="FF0000"/>
                </a:solidFill>
              </a:rPr>
              <a:t>NELLA GRAVIDANZA FISIOLOGICA. </a:t>
            </a:r>
          </a:p>
          <a:p>
            <a:pPr marL="0" indent="0" algn="ctr">
              <a:buNone/>
            </a:pPr>
            <a:r>
              <a:rPr lang="it-IT" sz="2400" b="1" i="1" dirty="0" smtClean="0">
                <a:solidFill>
                  <a:srgbClr val="FF0000"/>
                </a:solidFill>
              </a:rPr>
              <a:t>EBM, ABITUDINI E APPROPRIATEZZA PRESCRITTIVA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7465" y="506791"/>
            <a:ext cx="6532966" cy="1384995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SCREENING DEI PROBLEMI EMATOLOGICI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Sorveglianza e immunoprofilassi nelle donne </a:t>
            </a:r>
            <a:r>
              <a:rPr lang="it-IT" sz="2800" dirty="0" err="1" smtClean="0">
                <a:solidFill>
                  <a:srgbClr val="FF0000"/>
                </a:solidFill>
              </a:rPr>
              <a:t>rh</a:t>
            </a:r>
            <a:r>
              <a:rPr lang="it-IT" sz="2800" dirty="0" smtClean="0">
                <a:solidFill>
                  <a:srgbClr val="FF0000"/>
                </a:solidFill>
              </a:rPr>
              <a:t> negative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1" y="2564904"/>
            <a:ext cx="64807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NELLE DONNE IN GRAVIDANZA CON FENOTIPO RH(D) NEGATIVO SI DOVREBBE ESEGUIRE DI ROUTINE L’IMMUNOPROFILASSI ANTI-D PRENATALE?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 TUTTE LE DONNE IN GRAVIDANZA, INDIPENDENTEMENTE DAL FENOTIPO RH(D), DOVREBBE ESSERE OFFERTO LO SCREENING ANTICORPALE DI ROUTINE NEL TERZO TRIMESTRE?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NEL CORSO DELLA GRAVIDANZA IN CASO DI EVENTI SENSIBILIZZANTI DEVE ESSERE OFFERTA L’IMMUNOPROFILASSI?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76256" y="2564904"/>
            <a:ext cx="20142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DI ROUTINE A 28 W</a:t>
            </a:r>
          </a:p>
          <a:p>
            <a:endParaRPr lang="it-IT" sz="1600" b="1" dirty="0">
              <a:solidFill>
                <a:srgbClr val="FF0000"/>
              </a:solidFill>
            </a:endParaRPr>
          </a:p>
          <a:p>
            <a:endParaRPr lang="it-IT" sz="1600" b="1" dirty="0" smtClean="0">
              <a:solidFill>
                <a:srgbClr val="FF0000"/>
              </a:solidFill>
            </a:endParaRPr>
          </a:p>
          <a:p>
            <a:endParaRPr lang="it-IT" sz="1600" b="1" dirty="0" smtClean="0">
              <a:solidFill>
                <a:srgbClr val="FF0000"/>
              </a:solidFill>
            </a:endParaRPr>
          </a:p>
          <a:p>
            <a:endParaRPr lang="it-IT" sz="1600" b="1" dirty="0">
              <a:solidFill>
                <a:srgbClr val="FF0000"/>
              </a:solidFill>
            </a:endParaRPr>
          </a:p>
          <a:p>
            <a:endParaRPr lang="it-IT" sz="1600" b="1" dirty="0" smtClean="0">
              <a:solidFill>
                <a:srgbClr val="FF0000"/>
              </a:solidFill>
            </a:endParaRPr>
          </a:p>
          <a:p>
            <a:r>
              <a:rPr lang="it-IT" sz="1600" b="1" dirty="0" smtClean="0">
                <a:solidFill>
                  <a:srgbClr val="FF0000"/>
                </a:solidFill>
              </a:rPr>
              <a:t>ALLA PRIMA VISITA </a:t>
            </a:r>
          </a:p>
          <a:p>
            <a:r>
              <a:rPr lang="it-IT" sz="1600" b="1" dirty="0" smtClean="0">
                <a:solidFill>
                  <a:srgbClr val="FF0000"/>
                </a:solidFill>
              </a:rPr>
              <a:t>E A 28 SETTIMANE</a:t>
            </a:r>
          </a:p>
          <a:p>
            <a:endParaRPr lang="it-IT" dirty="0"/>
          </a:p>
          <a:p>
            <a:endParaRPr lang="it-IT" dirty="0" smtClean="0"/>
          </a:p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SEMPRE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927465" y="506791"/>
            <a:ext cx="6532966" cy="954107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SCREENING DELLE INFEZIONI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Batteriuria asintomatica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1521" y="2474519"/>
            <a:ext cx="662473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NELLE DONNE IN GRAVIDANZA ASINTOMATICHE LO SCREENING DELLA  BATTERIURIA DOVREBBE ESSERE ESEGUITO TRAMITE URINOCOLTURA OPPURE TRAMITE ESAME DELLE URINE STANDARD?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 smtClean="0"/>
              <a:t>NELLE DONNE GRAVIDE LO SCREENING DELLA BATTERIURIA      ASINTOMATICA TRAMITE URINOCOLTURA DOVREBBE ESSERE DOVREBBE ESSERE CONFERMATA CON UN SECONDO CAMPIONE IN CASO DI POSITIVITA’?</a:t>
            </a:r>
          </a:p>
          <a:p>
            <a:endParaRPr lang="it-IT" sz="1600" dirty="0" smtClean="0"/>
          </a:p>
          <a:p>
            <a:endParaRPr lang="it-IT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 smtClean="0"/>
              <a:t>LO SCREENING DELLA BATTERIURIA ASINTOMATICA NELLE DONNE IN GRAVIDANZA DOVREBBE ESSERE ESEGUITO SOLTANTO ALLA PRIMA    VISITA OPPURE RIPETUTO ANCHE NEI TRIMESTRI SUCCESSIVI?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76256" y="2564904"/>
            <a:ext cx="201423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URINOCOLTURA</a:t>
            </a:r>
          </a:p>
          <a:p>
            <a:endParaRPr lang="it-IT" sz="1600" b="1" dirty="0">
              <a:solidFill>
                <a:srgbClr val="FF0000"/>
              </a:solidFill>
            </a:endParaRPr>
          </a:p>
          <a:p>
            <a:endParaRPr lang="it-IT" sz="1600" b="1" dirty="0" smtClean="0">
              <a:solidFill>
                <a:srgbClr val="FF0000"/>
              </a:solidFill>
            </a:endParaRPr>
          </a:p>
          <a:p>
            <a:endParaRPr lang="it-IT" sz="1600" b="1" dirty="0" smtClean="0">
              <a:solidFill>
                <a:srgbClr val="FF0000"/>
              </a:solidFill>
            </a:endParaRPr>
          </a:p>
          <a:p>
            <a:endParaRPr lang="it-IT" sz="1600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DUE CAMPIONI SUCCESSIVI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dirty="0" smtClean="0"/>
          </a:p>
          <a:p>
            <a:endParaRPr lang="it-IT" b="1" dirty="0" smtClean="0">
              <a:solidFill>
                <a:srgbClr val="FF0000"/>
              </a:solidFill>
            </a:endParaRP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IN CASO DI BATTERIURIA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1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7465" y="506791"/>
            <a:ext cx="6532966" cy="954107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SCREENING DELLE INFEZIONI</a:t>
            </a:r>
          </a:p>
          <a:p>
            <a:pPr algn="ctr"/>
            <a:r>
              <a:rPr lang="it-IT" sz="2800" dirty="0" err="1" smtClean="0">
                <a:solidFill>
                  <a:srgbClr val="FF0000"/>
                </a:solidFill>
              </a:rPr>
              <a:t>Vaginosi</a:t>
            </a:r>
            <a:r>
              <a:rPr lang="it-IT" sz="2800" dirty="0" smtClean="0">
                <a:solidFill>
                  <a:srgbClr val="FF0000"/>
                </a:solidFill>
              </a:rPr>
              <a:t> batterica asintomatica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0794" y="2699191"/>
            <a:ext cx="66247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ALLE DONNE IN GRAVIDANZA DOVREBBE ESSERE CONSIGLIATO LO SCREENING DELLA VAGINOSI BATTERICA ASINTOMATICA?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LO SCREENING DELLA VAGINOSI BATTERICA ASINTOMATICA DOVREBBERO ESSERE PROPOSTO A TUTTE LE DONNE IN GRAVIDANZA OPPURE SOLO ALLE DONNE A RISCHIO?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01961" y="5301208"/>
            <a:ext cx="7328503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i="1" dirty="0" smtClean="0"/>
              <a:t>Il </a:t>
            </a:r>
            <a:r>
              <a:rPr lang="it-IT" i="1" dirty="0"/>
              <a:t>trattamento antibiotico è </a:t>
            </a:r>
            <a:r>
              <a:rPr lang="it-IT" i="1" dirty="0" smtClean="0"/>
              <a:t>risolutivo di </a:t>
            </a:r>
            <a:r>
              <a:rPr lang="it-IT" i="1" dirty="0"/>
              <a:t>una </a:t>
            </a:r>
            <a:r>
              <a:rPr lang="it-IT" i="1" dirty="0" err="1"/>
              <a:t>vaginosi</a:t>
            </a:r>
            <a:r>
              <a:rPr lang="it-IT" i="1" dirty="0"/>
              <a:t> batterica, ma non risulta associato alla prevenzione di esiti avversi </a:t>
            </a:r>
            <a:r>
              <a:rPr lang="it-IT" i="1" dirty="0" smtClean="0"/>
              <a:t>di gravidanza</a:t>
            </a:r>
            <a:r>
              <a:rPr lang="it-IT" i="1" dirty="0"/>
              <a:t>. I vantaggi sono circoscritti al sottogruppo con precedente parto pretermine, nel</a:t>
            </a:r>
          </a:p>
          <a:p>
            <a:r>
              <a:rPr lang="it-IT" i="1" dirty="0"/>
              <a:t>quale riduce il rischio di basso peso neonatale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76256" y="2564904"/>
            <a:ext cx="20142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1" dirty="0" smtClean="0">
              <a:solidFill>
                <a:srgbClr val="FF0000"/>
              </a:solidFill>
            </a:endParaRPr>
          </a:p>
          <a:p>
            <a:r>
              <a:rPr lang="it-IT" sz="1600" b="1" dirty="0" smtClean="0">
                <a:solidFill>
                  <a:srgbClr val="FF0000"/>
                </a:solidFill>
              </a:rPr>
              <a:t>NO</a:t>
            </a:r>
            <a:endParaRPr lang="it-IT" sz="1600" b="1" dirty="0">
              <a:solidFill>
                <a:srgbClr val="FF0000"/>
              </a:solidFill>
            </a:endParaRPr>
          </a:p>
          <a:p>
            <a:endParaRPr lang="it-IT" sz="1600" b="1" dirty="0" smtClean="0">
              <a:solidFill>
                <a:srgbClr val="FF0000"/>
              </a:solidFill>
            </a:endParaRPr>
          </a:p>
          <a:p>
            <a:endParaRPr lang="it-IT" sz="1600" b="1" dirty="0" smtClean="0">
              <a:solidFill>
                <a:srgbClr val="FF0000"/>
              </a:solidFill>
            </a:endParaRPr>
          </a:p>
          <a:p>
            <a:endParaRPr lang="it-IT" sz="1600" b="1" dirty="0">
              <a:solidFill>
                <a:srgbClr val="FF0000"/>
              </a:solidFill>
            </a:endParaRPr>
          </a:p>
          <a:p>
            <a:endParaRPr lang="it-IT" dirty="0"/>
          </a:p>
          <a:p>
            <a:r>
              <a:rPr lang="it-IT" b="1" dirty="0" smtClean="0">
                <a:solidFill>
                  <a:srgbClr val="FF0000"/>
                </a:solidFill>
              </a:rPr>
              <a:t>SOLO ALLE DONNE A RISCHIO</a:t>
            </a:r>
          </a:p>
          <a:p>
            <a:endParaRPr lang="it-IT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9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7465" y="506791"/>
            <a:ext cx="6532966" cy="954107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SCREENING DELLE INFEZIONI</a:t>
            </a:r>
          </a:p>
          <a:p>
            <a:pPr algn="ctr"/>
            <a:r>
              <a:rPr lang="it-IT" sz="2800" dirty="0" err="1" smtClean="0">
                <a:solidFill>
                  <a:srgbClr val="FF0000"/>
                </a:solidFill>
              </a:rPr>
              <a:t>Chlamydia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Trachomatis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0794" y="2699191"/>
            <a:ext cx="66247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ALLE DONNE IN GRAVIDANZA DOVREBBE ESSERE CONSIGLIATO LO SCREENING DELLA </a:t>
            </a:r>
            <a:r>
              <a:rPr lang="it-IT" i="1" dirty="0" smtClean="0"/>
              <a:t>CHLAMYDIA TRACHOMATIS</a:t>
            </a:r>
            <a:r>
              <a:rPr lang="it-IT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LO SCREENING DELLA </a:t>
            </a:r>
            <a:r>
              <a:rPr lang="it-IT" i="1" dirty="0" smtClean="0"/>
              <a:t>CHLAMYDIA TRACHOMATIS </a:t>
            </a:r>
            <a:r>
              <a:rPr lang="it-IT" dirty="0" smtClean="0"/>
              <a:t>DOVREBBE ESSERE PROPOSTO A TUTTE LE DONNE IN GRAVIDANZA OPPURE SOLO ALLE DONNE A RISCHIO?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76256" y="2564904"/>
            <a:ext cx="20142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1" dirty="0" smtClean="0">
              <a:solidFill>
                <a:srgbClr val="FF0000"/>
              </a:solidFill>
            </a:endParaRPr>
          </a:p>
          <a:p>
            <a:r>
              <a:rPr lang="it-IT" sz="1600" b="1" dirty="0" smtClean="0">
                <a:solidFill>
                  <a:srgbClr val="FF0000"/>
                </a:solidFill>
              </a:rPr>
              <a:t>NO</a:t>
            </a:r>
            <a:endParaRPr lang="it-IT" sz="1600" b="1" dirty="0">
              <a:solidFill>
                <a:srgbClr val="FF0000"/>
              </a:solidFill>
            </a:endParaRPr>
          </a:p>
          <a:p>
            <a:endParaRPr lang="it-IT" sz="1600" b="1" dirty="0" smtClean="0">
              <a:solidFill>
                <a:srgbClr val="FF0000"/>
              </a:solidFill>
            </a:endParaRPr>
          </a:p>
          <a:p>
            <a:endParaRPr lang="it-IT" sz="1600" b="1" dirty="0" smtClean="0">
              <a:solidFill>
                <a:srgbClr val="FF0000"/>
              </a:solidFill>
            </a:endParaRPr>
          </a:p>
          <a:p>
            <a:endParaRPr lang="it-IT" sz="1600" b="1" dirty="0">
              <a:solidFill>
                <a:srgbClr val="FF0000"/>
              </a:solidFill>
            </a:endParaRPr>
          </a:p>
          <a:p>
            <a:endParaRPr lang="it-IT" dirty="0"/>
          </a:p>
          <a:p>
            <a:r>
              <a:rPr lang="it-IT" b="1" dirty="0" smtClean="0">
                <a:solidFill>
                  <a:srgbClr val="FF0000"/>
                </a:solidFill>
              </a:rPr>
              <a:t>SOLO ALLE DONNE A RISCHIO</a:t>
            </a:r>
          </a:p>
          <a:p>
            <a:endParaRPr lang="it-IT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6" y="2564904"/>
            <a:ext cx="6627092" cy="362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529" y="2752725"/>
            <a:ext cx="1447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1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7465" y="506791"/>
            <a:ext cx="6532966" cy="954107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SCREENING DELLE INFEZIONI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Infezione da Streptococco gruppo B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0794" y="2699191"/>
            <a:ext cx="66247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 smtClean="0"/>
              <a:t>ALLE DONNE IN GRAVIDANZA DOVREBBE ESSERE CONSIGLIATO LO</a:t>
            </a:r>
          </a:p>
          <a:p>
            <a:r>
              <a:rPr lang="it-IT" sz="1600" dirty="0" smtClean="0"/>
              <a:t>      SCREENING DELL’INFEZIONE DA STREPTOCOCCO DI GRUPPO B?</a:t>
            </a:r>
          </a:p>
          <a:p>
            <a:endParaRPr lang="it-IT" sz="1600" dirty="0" smtClean="0"/>
          </a:p>
          <a:p>
            <a:endParaRPr lang="it-IT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 smtClean="0"/>
              <a:t>LE DONNE IN GRAVIDANZA CON INFEZIONE DA STREPTOCOCCO DI GRUPPO B DOVREBBERO RICEVERE UN TRATTAMENTO ANTIBIOTICO INTRAPARTO?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endParaRPr lang="it-IT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 smtClean="0"/>
              <a:t>LE DONNE IN GRAVIDANZA CON FATTORI DI RISCHIO PER INFEZIONE DA STREPTOCOCCO DI GRUPPO B NON SOTTOPOSTE A SCREENING DOVREBBERO RICEVERE UN TRATTAMENTO ANTIBIOTICO INTRAPARTO</a:t>
            </a:r>
            <a:r>
              <a:rPr lang="it-IT" sz="2000" dirty="0" smtClean="0"/>
              <a:t>?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76256" y="2564904"/>
            <a:ext cx="2014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SI</a:t>
            </a:r>
          </a:p>
          <a:p>
            <a:pPr algn="ctr"/>
            <a:endParaRPr lang="it-IT" sz="2000" b="1" dirty="0" smtClean="0">
              <a:solidFill>
                <a:srgbClr val="FF0000"/>
              </a:solidFill>
            </a:endParaRPr>
          </a:p>
          <a:p>
            <a:pPr algn="ctr"/>
            <a:endParaRPr lang="it-IT" sz="20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SI</a:t>
            </a:r>
          </a:p>
          <a:p>
            <a:pPr algn="ctr"/>
            <a:endParaRPr lang="it-IT" sz="2000" b="1" dirty="0">
              <a:solidFill>
                <a:srgbClr val="FF0000"/>
              </a:solidFill>
            </a:endParaRPr>
          </a:p>
          <a:p>
            <a:pPr algn="ctr"/>
            <a:endParaRPr lang="it-IT" sz="2000" b="1" dirty="0" smtClean="0">
              <a:solidFill>
                <a:srgbClr val="FF0000"/>
              </a:solidFill>
            </a:endParaRPr>
          </a:p>
          <a:p>
            <a:pPr algn="ctr"/>
            <a:endParaRPr lang="it-IT" sz="20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SI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2671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7465" y="506791"/>
            <a:ext cx="6532966" cy="1384995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SCREENING DELLE INFEZIONI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</a:rPr>
              <a:t>E</a:t>
            </a:r>
            <a:r>
              <a:rPr lang="it-IT" sz="2800" dirty="0" smtClean="0">
                <a:solidFill>
                  <a:srgbClr val="FF0000"/>
                </a:solidFill>
              </a:rPr>
              <a:t>patiti</a:t>
            </a:r>
          </a:p>
          <a:p>
            <a:pPr algn="ctr"/>
            <a:endParaRPr lang="it-IT" sz="28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0794" y="2699191"/>
            <a:ext cx="6624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ALLE DONNE IN GRAVIDANZA DOVREBBE ESSERE CONSIGLIATO LO SCREENING DEL VIRUS DELL’EPATITE B (HBV) SOLTANTO NEL PRIMO TRIMESTRE, SOLTANTO NEL TERZO TRIMESTRE OPPURE SIA NEL PRIMO TRIMESTRE SIA NEL TERZO TRIMESTRE?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875529" y="2623091"/>
            <a:ext cx="2014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1" dirty="0">
              <a:solidFill>
                <a:srgbClr val="FF0000"/>
              </a:solidFill>
            </a:endParaRPr>
          </a:p>
          <a:p>
            <a:r>
              <a:rPr lang="it-IT" sz="1600" b="1" dirty="0" smtClean="0">
                <a:solidFill>
                  <a:srgbClr val="FF0000"/>
                </a:solidFill>
              </a:rPr>
              <a:t>TERZO TRIMESTRE</a:t>
            </a:r>
            <a:endParaRPr lang="it-IT" sz="1600" b="1" dirty="0">
              <a:solidFill>
                <a:srgbClr val="FF0000"/>
              </a:solidFill>
            </a:endParaRPr>
          </a:p>
          <a:p>
            <a:endParaRPr lang="it-IT" sz="1600" b="1" dirty="0" smtClean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8726" y="4411178"/>
            <a:ext cx="664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ALLE DONNE IN GRAVIDANZA DOVREBBE ESSERE CONSIGLIATO LO</a:t>
            </a:r>
          </a:p>
          <a:p>
            <a:r>
              <a:rPr lang="sv-SE" dirty="0" smtClean="0"/>
              <a:t>      SCREENING DEL VIRUS DELL’EPATITE C (HCV)?</a:t>
            </a:r>
            <a:endParaRPr lang="it-IT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6875529" y="4204592"/>
            <a:ext cx="2014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1" dirty="0">
              <a:solidFill>
                <a:srgbClr val="FF0000"/>
              </a:solidFill>
            </a:endParaRPr>
          </a:p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SOLO ALLE PAZIENTI A RISCHIO</a:t>
            </a:r>
            <a:endParaRPr lang="it-IT" sz="1600" b="1" dirty="0">
              <a:solidFill>
                <a:srgbClr val="FF0000"/>
              </a:solidFill>
            </a:endParaRPr>
          </a:p>
          <a:p>
            <a:endParaRPr lang="it-IT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7465" y="506791"/>
            <a:ext cx="6532966" cy="1384995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SCREENING DELLE INFEZIONI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HIV-TPHA</a:t>
            </a:r>
          </a:p>
          <a:p>
            <a:pPr algn="ctr"/>
            <a:endParaRPr lang="it-IT" sz="28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0794" y="2699191"/>
            <a:ext cx="677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ALLE DONNE IN GRAVIDANZA DOVREBBE ESSERE CONSIGLIATO LO</a:t>
            </a:r>
          </a:p>
          <a:p>
            <a:r>
              <a:rPr lang="it-IT" dirty="0" smtClean="0"/>
              <a:t>SCREENING DELL’INFEZIONE DA HIV SOLTANTO NEL PRIMO TRIMESTRE OPPURE SIA NEL PRIMO TRIMESTRE SIA NEL TERZO TRIMESTRE?</a:t>
            </a:r>
          </a:p>
          <a:p>
            <a:endParaRPr lang="it-IT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326992" y="4124581"/>
            <a:ext cx="66247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 SCREENING DELLA SIFILIDE DOVREBBE ESSERE PROPOSTO A TUTTE LE DONNE IN GRAVIDANZA OPPURE SOLO ALLE DONNE A RISCHIO?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r>
              <a:rPr lang="it-IT" dirty="0" smtClean="0"/>
              <a:t>ALLE DONNE IN GRAVIDANZA DOVREBBE ESSERE CONSIGLIATO LO      SCREENING DELLA SIFILIDE SOLTANTO NEL PRIMO TRIMESTRE OPPURE     SIA NEL PRIMO SIA NEL TERZO TRIMESTRE?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75529" y="2623091"/>
            <a:ext cx="2014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1" dirty="0">
              <a:solidFill>
                <a:srgbClr val="FF0000"/>
              </a:solidFill>
            </a:endParaRPr>
          </a:p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PRIMO E TERZO TRIMESTRE</a:t>
            </a:r>
            <a:endParaRPr lang="it-IT" sz="1600" b="1" dirty="0">
              <a:solidFill>
                <a:srgbClr val="FF0000"/>
              </a:solidFill>
            </a:endParaRPr>
          </a:p>
          <a:p>
            <a:endParaRPr lang="it-IT" sz="1600" b="1" dirty="0" smtClean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85643" y="4060532"/>
            <a:ext cx="2014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1" dirty="0">
              <a:solidFill>
                <a:srgbClr val="FF0000"/>
              </a:solidFill>
            </a:endParaRPr>
          </a:p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A TUTTE</a:t>
            </a:r>
          </a:p>
          <a:p>
            <a:pPr algn="ctr"/>
            <a:endParaRPr lang="it-IT" sz="1600" b="1" dirty="0">
              <a:solidFill>
                <a:srgbClr val="FF0000"/>
              </a:solidFill>
            </a:endParaRPr>
          </a:p>
          <a:p>
            <a:pPr algn="ctr"/>
            <a:endParaRPr lang="it-IT" sz="1600" b="1" dirty="0" smtClean="0">
              <a:solidFill>
                <a:srgbClr val="FF0000"/>
              </a:solidFill>
            </a:endParaRPr>
          </a:p>
          <a:p>
            <a:pPr algn="ctr"/>
            <a:endParaRPr lang="it-IT" sz="1600" b="1" dirty="0">
              <a:solidFill>
                <a:srgbClr val="FF0000"/>
              </a:solidFill>
            </a:endParaRPr>
          </a:p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PRIMO E TERZO TRIMESTRE</a:t>
            </a:r>
            <a:endParaRPr lang="it-IT" sz="1600" b="1" dirty="0">
              <a:solidFill>
                <a:srgbClr val="FF0000"/>
              </a:solidFill>
            </a:endParaRPr>
          </a:p>
          <a:p>
            <a:endParaRPr lang="it-IT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7465" y="506791"/>
            <a:ext cx="6532966" cy="954107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SCREENING DELLE INFEZIONI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Rosolia e Toxoplasmosi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0794" y="2699191"/>
            <a:ext cx="69855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 smtClean="0"/>
              <a:t>ALLE DONNE IN GRAVIDANZA DOVREBBE ESSERE CONSIGLIATO LO</a:t>
            </a:r>
          </a:p>
          <a:p>
            <a:r>
              <a:rPr lang="it-IT" sz="1600" dirty="0" smtClean="0"/>
              <a:t>      SCREENING DELLA ROSOLIA SOLTANTO NEL CORSO DELLA PRIMA VISITA</a:t>
            </a:r>
          </a:p>
          <a:p>
            <a:r>
              <a:rPr lang="it-IT" sz="1600" dirty="0" smtClean="0"/>
              <a:t>      PRENATALE OPPURE SIA NELLA PRIMA VISITA SIA A 17 SETTIMANE?</a:t>
            </a:r>
          </a:p>
          <a:p>
            <a:endParaRPr lang="it-IT" sz="20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6875529" y="2623091"/>
            <a:ext cx="2014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AD INIZIO GRAVIDANZA E NELLE PAZIENTI SUSCETTIBILI A 17 W</a:t>
            </a:r>
            <a:endParaRPr lang="it-IT" sz="1600" b="1" dirty="0">
              <a:solidFill>
                <a:srgbClr val="FF0000"/>
              </a:solidFill>
            </a:endParaRPr>
          </a:p>
          <a:p>
            <a:endParaRPr lang="it-IT" sz="1600" b="1" dirty="0" smtClean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0796" y="4365104"/>
            <a:ext cx="6777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 smtClean="0"/>
              <a:t>ALLE DONNE IN GRAVIDANZA DOVREBBE ESSERE CONSIGLIATO LO SCREENING DELLA TOXOPLASMOSI?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 smtClean="0"/>
              <a:t>LE DONNE DOVREBBERO RICEVERE INFORMAZIONI RELATIVE ALLA</a:t>
            </a:r>
          </a:p>
          <a:p>
            <a:r>
              <a:rPr lang="it-IT" sz="1600" dirty="0" smtClean="0"/>
              <a:t>      PREVENZIONE PRIMARIA DELLA TOXOPLASMOSI IN GRAVIDANZA?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129768" y="4365103"/>
            <a:ext cx="2014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AD INIZIO GRAVIDANZA OGNI 4-6 W</a:t>
            </a:r>
          </a:p>
          <a:p>
            <a:pPr algn="ctr"/>
            <a:endParaRPr lang="it-IT" sz="1600" b="1" dirty="0">
              <a:solidFill>
                <a:srgbClr val="FF0000"/>
              </a:solidFill>
            </a:endParaRPr>
          </a:p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SEMPRE</a:t>
            </a:r>
          </a:p>
          <a:p>
            <a:pPr algn="ctr"/>
            <a:endParaRPr lang="it-IT" sz="1600" b="1" dirty="0">
              <a:solidFill>
                <a:srgbClr val="FF0000"/>
              </a:solidFill>
            </a:endParaRPr>
          </a:p>
          <a:p>
            <a:endParaRPr lang="it-IT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5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7465" y="506791"/>
            <a:ext cx="6532966" cy="954107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SCREENING DELLE INFEZIONI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Citomegalovirus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0794" y="2699191"/>
            <a:ext cx="6985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ALLE DONNE IN GRAVIDANZA DOVREBBE ESSERE CONSIGLIATO LO SCREENING DELL’INFEZIONE DA </a:t>
            </a:r>
            <a:r>
              <a:rPr lang="it-IT" i="1" dirty="0" smtClean="0"/>
              <a:t>CITOMEGALOVIRUS </a:t>
            </a:r>
            <a:r>
              <a:rPr lang="it-IT" dirty="0" smtClean="0"/>
              <a:t>(CMV)?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875529" y="2883857"/>
            <a:ext cx="2014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2934" y="3407077"/>
            <a:ext cx="8257823" cy="31700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it-IT" sz="2000" i="1" dirty="0" smtClean="0"/>
          </a:p>
          <a:p>
            <a:r>
              <a:rPr lang="it-IT" i="1" dirty="0"/>
              <a:t>La diagnosi di infezione fetale di per sé non è un indicatore di malattia. Non è stato </a:t>
            </a:r>
            <a:r>
              <a:rPr lang="it-IT" i="1" dirty="0" smtClean="0"/>
              <a:t>ancora identificato </a:t>
            </a:r>
            <a:r>
              <a:rPr lang="it-IT" i="1" dirty="0"/>
              <a:t>un marker del periodo prenatale per prevedere se un feto con infezione </a:t>
            </a:r>
            <a:r>
              <a:rPr lang="it-IT" i="1" dirty="0" smtClean="0"/>
              <a:t>congenita sarà </a:t>
            </a:r>
            <a:r>
              <a:rPr lang="it-IT" i="1" dirty="0"/>
              <a:t>sintomatico o meno, o se si svilupperanno sequele e di che </a:t>
            </a:r>
            <a:r>
              <a:rPr lang="it-IT" i="1" dirty="0" smtClean="0"/>
              <a:t>tipo . Questa </a:t>
            </a:r>
            <a:r>
              <a:rPr lang="it-IT" i="1" dirty="0"/>
              <a:t>raccomandazione attribuisce valore alla alta </a:t>
            </a:r>
            <a:r>
              <a:rPr lang="it-IT" i="1" dirty="0" err="1"/>
              <a:t>sieroprevalenza</a:t>
            </a:r>
            <a:r>
              <a:rPr lang="it-IT" i="1" dirty="0"/>
              <a:t> della infezione </a:t>
            </a:r>
            <a:r>
              <a:rPr lang="it-IT" i="1" dirty="0" smtClean="0"/>
              <a:t>nella popolazione </a:t>
            </a:r>
            <a:r>
              <a:rPr lang="it-IT" i="1" dirty="0"/>
              <a:t>italiana, alla ridotta gravità delle sequele neonatali conseguenti a una </a:t>
            </a:r>
            <a:r>
              <a:rPr lang="it-IT" i="1" dirty="0" smtClean="0"/>
              <a:t>infezione materna </a:t>
            </a:r>
            <a:r>
              <a:rPr lang="it-IT" i="1" dirty="0"/>
              <a:t>secondaria, alla assenza di trattamenti prenatali di provate efficacia e </a:t>
            </a:r>
            <a:r>
              <a:rPr lang="it-IT" i="1" dirty="0" smtClean="0"/>
              <a:t>sicurezza per </a:t>
            </a:r>
            <a:r>
              <a:rPr lang="it-IT" i="1" dirty="0"/>
              <a:t>la prevenzione della trasmissione verticale o per la riduzione delle </a:t>
            </a:r>
            <a:r>
              <a:rPr lang="it-IT" i="1" dirty="0" smtClean="0"/>
              <a:t>conseguenze di </a:t>
            </a:r>
            <a:r>
              <a:rPr lang="it-IT" i="1" dirty="0"/>
              <a:t>una infezione congenita.</a:t>
            </a:r>
          </a:p>
          <a:p>
            <a:endParaRPr lang="it-IT" i="1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16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927465" y="506791"/>
            <a:ext cx="6532966" cy="954107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SCREENING PER PROBLEMI CLINICI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Diabete Gestazionale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927465" y="1598661"/>
            <a:ext cx="688945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Quali sono la validità diagnostica e l’efficacia nella pratica dei test</a:t>
            </a:r>
          </a:p>
          <a:p>
            <a:r>
              <a:rPr lang="it-IT" dirty="0"/>
              <a:t>di screening per identificare le donne a rischio di diabete in gravidanza?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63508" y="2636912"/>
            <a:ext cx="64495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Al primo appuntamento in gravidanza va offerta la determinazione della glicemia plasmatica per identificare le donne con diabete preesistente alla gravidanza?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Nelle donne con gravidanza fisiologica è raccomandato lo screening per il diabete gestazionale?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Per lo screening del diabete gestazionale  devono essere utilizzati la glicemia plasmatica a digiuno, glicemie </a:t>
            </a:r>
            <a:r>
              <a:rPr lang="it-IT" sz="2000" i="1" dirty="0" smtClean="0"/>
              <a:t>random</a:t>
            </a:r>
            <a:r>
              <a:rPr lang="it-IT" sz="2000" dirty="0" smtClean="0"/>
              <a:t>, </a:t>
            </a:r>
            <a:r>
              <a:rPr lang="it-IT" sz="2000" i="1" dirty="0" err="1" smtClean="0"/>
              <a:t>glucose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challenge</a:t>
            </a:r>
            <a:r>
              <a:rPr lang="it-IT" sz="2000" i="1" dirty="0" smtClean="0"/>
              <a:t> test </a:t>
            </a:r>
            <a:r>
              <a:rPr lang="it-IT" sz="2000" dirty="0" smtClean="0"/>
              <a:t>(GCT) o </a:t>
            </a:r>
            <a:r>
              <a:rPr lang="it-IT" sz="2000" dirty="0" err="1" smtClean="0"/>
              <a:t>minicurva</a:t>
            </a:r>
            <a:r>
              <a:rPr lang="it-IT" sz="2000" dirty="0" smtClean="0"/>
              <a:t>, glicosuria, OGTT 100 g?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02683" y="2944688"/>
            <a:ext cx="2014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SEMPRE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IN PRESENZA DI FATORI DI RISCHIO</a:t>
            </a:r>
            <a:endParaRPr lang="it-IT" dirty="0"/>
          </a:p>
          <a:p>
            <a:endParaRPr lang="it-IT" dirty="0" smtClean="0"/>
          </a:p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NO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OGTT 75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06" y="980356"/>
            <a:ext cx="7539826" cy="201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06" y="332656"/>
            <a:ext cx="3314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06" y="1120820"/>
            <a:ext cx="402907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08" y="1120820"/>
            <a:ext cx="3840486" cy="556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30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7465" y="506791"/>
            <a:ext cx="6532966" cy="954107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SCREENING PER PROBLEMI CLINICI</a:t>
            </a:r>
          </a:p>
          <a:p>
            <a:pPr algn="ctr"/>
            <a:r>
              <a:rPr lang="it-IT" sz="2800" dirty="0" err="1" smtClean="0">
                <a:solidFill>
                  <a:srgbClr val="FF0000"/>
                </a:solidFill>
              </a:rPr>
              <a:t>Preeclampsia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286000" y="1604254"/>
            <a:ext cx="646246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/>
              <a:t>Qual è la validità diagnostica dei test di screening per identificare</a:t>
            </a:r>
          </a:p>
          <a:p>
            <a:r>
              <a:rPr lang="it-IT" dirty="0"/>
              <a:t>le donne a rischio di sviluppare </a:t>
            </a:r>
            <a:r>
              <a:rPr lang="it-IT" dirty="0" err="1"/>
              <a:t>pre</a:t>
            </a:r>
            <a:r>
              <a:rPr lang="it-IT" dirty="0"/>
              <a:t>-eclampsia?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16112" y="2456795"/>
            <a:ext cx="81969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Il test efficace per lo screening della </a:t>
            </a:r>
            <a:r>
              <a:rPr lang="it-IT" sz="2000" dirty="0" err="1"/>
              <a:t>pre</a:t>
            </a:r>
            <a:r>
              <a:rPr lang="it-IT" sz="2000" dirty="0"/>
              <a:t>-eclampsia </a:t>
            </a:r>
            <a:r>
              <a:rPr lang="it-IT" sz="2000" dirty="0" smtClean="0"/>
              <a:t>è </a:t>
            </a:r>
            <a:r>
              <a:rPr lang="it-IT" sz="2000" dirty="0"/>
              <a:t>la misurazione della </a:t>
            </a:r>
            <a:r>
              <a:rPr lang="it-IT" sz="2000" dirty="0" smtClean="0"/>
              <a:t>pressione arteriosa</a:t>
            </a:r>
            <a:r>
              <a:rPr lang="it-IT" sz="2000" dirty="0"/>
              <a:t>, che deve essere effettuato a ogni visita in gravidanza</a:t>
            </a:r>
            <a:r>
              <a:rPr lang="it-IT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Per le donne in gravidanza </a:t>
            </a:r>
            <a:r>
              <a:rPr lang="it-IT" sz="2000" dirty="0" smtClean="0"/>
              <a:t>in presenza di </a:t>
            </a:r>
            <a:r>
              <a:rPr lang="it-IT" sz="2000" dirty="0"/>
              <a:t>fattori di rischio devono essere </a:t>
            </a:r>
            <a:r>
              <a:rPr lang="it-IT" sz="2000" dirty="0" smtClean="0"/>
              <a:t>programmate misurazioni più </a:t>
            </a:r>
            <a:r>
              <a:rPr lang="it-IT" sz="2000" dirty="0"/>
              <a:t>frequenti della pressione arteriosa</a:t>
            </a:r>
            <a:r>
              <a:rPr lang="it-IT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 professionisti devono informare tutte le donne in gravidanza della necessita di </a:t>
            </a:r>
            <a:r>
              <a:rPr lang="it-IT" sz="2000" dirty="0" smtClean="0"/>
              <a:t>consultare immediatamente </a:t>
            </a:r>
            <a:r>
              <a:rPr lang="it-IT" sz="2000" dirty="0"/>
              <a:t>un professionista in presenza di sintomi di </a:t>
            </a:r>
            <a:r>
              <a:rPr lang="it-IT" sz="2000" dirty="0" err="1"/>
              <a:t>pre</a:t>
            </a:r>
            <a:r>
              <a:rPr lang="it-IT" sz="2000" dirty="0"/>
              <a:t>-eclampsia. </a:t>
            </a:r>
            <a:r>
              <a:rPr lang="it-IT" sz="2000" dirty="0" smtClean="0"/>
              <a:t>I sintomi </a:t>
            </a:r>
            <a:r>
              <a:rPr lang="it-IT" sz="2000" dirty="0"/>
              <a:t>includono: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forte </a:t>
            </a:r>
            <a:r>
              <a:rPr lang="it-IT" sz="2000" dirty="0"/>
              <a:t>mal di testa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visione </a:t>
            </a:r>
            <a:r>
              <a:rPr lang="it-IT" sz="2000" dirty="0"/>
              <a:t>sfocata o lampi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dolore </a:t>
            </a:r>
            <a:r>
              <a:rPr lang="it-IT" sz="2000" dirty="0"/>
              <a:t>sottocostale, epigastrico a barra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vomito </a:t>
            </a:r>
            <a:r>
              <a:rPr lang="it-IT" sz="2000" dirty="0"/>
              <a:t>ripetuto nel terzo trimestre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gonfiore </a:t>
            </a:r>
            <a:r>
              <a:rPr lang="it-IT" sz="2000" dirty="0"/>
              <a:t>improvviso del viso, delle mani (segno dell’anello) o dei piedi.</a:t>
            </a:r>
          </a:p>
        </p:txBody>
      </p:sp>
    </p:spTree>
    <p:extLst>
      <p:ext uri="{BB962C8B-B14F-4D97-AF65-F5344CB8AC3E}">
        <p14:creationId xmlns:p14="http://schemas.microsoft.com/office/powerpoint/2010/main" val="33549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927465" y="506791"/>
            <a:ext cx="6532966" cy="523220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SCREENING PER ANOMALIE STRUTTURALI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927465" y="1589239"/>
            <a:ext cx="685617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Quali sono la validità diagnostica e l’efficacia nella pratica delle</a:t>
            </a:r>
          </a:p>
          <a:p>
            <a:r>
              <a:rPr lang="it-IT" dirty="0"/>
              <a:t>seguenti indagini per identificare le anomalie fetali strutturali maggiori: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50794" y="2699191"/>
            <a:ext cx="6624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ecografia del primo, secondo e terzo trimestre</a:t>
            </a:r>
            <a:r>
              <a:rPr lang="it-IT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misura </a:t>
            </a:r>
            <a:r>
              <a:rPr lang="it-IT" sz="2000" dirty="0"/>
              <a:t>della </a:t>
            </a:r>
            <a:r>
              <a:rPr lang="it-IT" sz="2000" dirty="0" err="1"/>
              <a:t>translucenza</a:t>
            </a:r>
            <a:r>
              <a:rPr lang="it-IT" sz="2000" dirty="0"/>
              <a:t> nucale</a:t>
            </a:r>
            <a:r>
              <a:rPr lang="it-IT" sz="2000" dirty="0" smtClean="0"/>
              <a:t>?</a:t>
            </a:r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dosaggio </a:t>
            </a:r>
            <a:r>
              <a:rPr lang="it-IT" sz="2000" dirty="0"/>
              <a:t>dell’alfafetoproteina?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516216" y="2452969"/>
            <a:ext cx="23742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1" dirty="0" smtClean="0">
              <a:solidFill>
                <a:srgbClr val="FF0000"/>
              </a:solidFill>
            </a:endParaRPr>
          </a:p>
          <a:p>
            <a:r>
              <a:rPr lang="it-IT" sz="1600" b="1" dirty="0" smtClean="0">
                <a:solidFill>
                  <a:srgbClr val="FF0000"/>
                </a:solidFill>
              </a:rPr>
              <a:t>BUONA TRA 19-21 W</a:t>
            </a:r>
            <a:endParaRPr lang="it-IT" sz="1600" b="1" dirty="0">
              <a:solidFill>
                <a:srgbClr val="FF0000"/>
              </a:solidFill>
            </a:endParaRPr>
          </a:p>
          <a:p>
            <a:endParaRPr lang="it-IT" sz="1600" b="1" dirty="0" smtClean="0">
              <a:solidFill>
                <a:srgbClr val="FF0000"/>
              </a:solidFill>
            </a:endParaRPr>
          </a:p>
          <a:p>
            <a:endParaRPr lang="it-IT" sz="1600" b="1" dirty="0">
              <a:solidFill>
                <a:srgbClr val="FF0000"/>
              </a:solidFill>
            </a:endParaRPr>
          </a:p>
          <a:p>
            <a:r>
              <a:rPr lang="it-IT" sz="1600" b="1" dirty="0" smtClean="0">
                <a:solidFill>
                  <a:srgbClr val="FF0000"/>
                </a:solidFill>
              </a:rPr>
              <a:t>SCARSA SENSIBILITA’</a:t>
            </a:r>
            <a:endParaRPr lang="it-IT" sz="1600" b="1" dirty="0">
              <a:solidFill>
                <a:srgbClr val="FF0000"/>
              </a:solidFill>
            </a:endParaRPr>
          </a:p>
          <a:p>
            <a:endParaRPr lang="it-IT" dirty="0"/>
          </a:p>
          <a:p>
            <a:r>
              <a:rPr lang="it-IT" sz="1600" b="1" dirty="0" smtClean="0">
                <a:solidFill>
                  <a:srgbClr val="FF0000"/>
                </a:solidFill>
              </a:rPr>
              <a:t>ACCURATEZZA INFERIORE RISPETO ALL’ECOGRAFIA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86320" y="2608879"/>
            <a:ext cx="8640960" cy="35394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RACCOMANDAZIONI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L’indagine ecografica per la diagnosi di anomalie fetali deve essere offerta di </a:t>
            </a:r>
            <a:r>
              <a:rPr lang="it-IT" sz="2000" dirty="0" smtClean="0"/>
              <a:t>routine tra </a:t>
            </a:r>
            <a:r>
              <a:rPr lang="it-IT" sz="2000" dirty="0"/>
              <a:t>19+0 settimane e 21+0 settimane.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La </a:t>
            </a:r>
            <a:r>
              <a:rPr lang="it-IT" sz="2000" dirty="0"/>
              <a:t>misurazione della </a:t>
            </a:r>
            <a:r>
              <a:rPr lang="it-IT" sz="2000" dirty="0" err="1"/>
              <a:t>translucenza</a:t>
            </a:r>
            <a:r>
              <a:rPr lang="it-IT" sz="2000" dirty="0"/>
              <a:t> nucale per individuare anomalie fetali non </a:t>
            </a:r>
            <a:r>
              <a:rPr lang="it-IT" sz="2000" dirty="0" smtClean="0"/>
              <a:t>è </a:t>
            </a:r>
            <a:r>
              <a:rPr lang="it-IT" sz="2000" dirty="0"/>
              <a:t>raccomandata.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Il </a:t>
            </a:r>
            <a:r>
              <a:rPr lang="it-IT" sz="2000" dirty="0"/>
              <a:t>test dell’alfafetoproteina abbinato all’indagine ecografica per individuare difetti </a:t>
            </a:r>
            <a:r>
              <a:rPr lang="it-IT" sz="2000" dirty="0" smtClean="0"/>
              <a:t>del tubo </a:t>
            </a:r>
            <a:r>
              <a:rPr lang="it-IT" sz="2000" dirty="0"/>
              <a:t>neurale non </a:t>
            </a:r>
            <a:r>
              <a:rPr lang="it-IT" sz="2000" dirty="0" smtClean="0"/>
              <a:t>è </a:t>
            </a:r>
            <a:r>
              <a:rPr lang="it-IT" sz="2000" dirty="0"/>
              <a:t>raccomandato.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Non </a:t>
            </a:r>
            <a:r>
              <a:rPr lang="it-IT" sz="2000" dirty="0"/>
              <a:t>ci sono prove di efficacia dell’indagine ecografica condotta nel terzo </a:t>
            </a:r>
            <a:r>
              <a:rPr lang="it-IT" sz="2000" dirty="0" smtClean="0"/>
              <a:t>trimestre allo </a:t>
            </a:r>
            <a:r>
              <a:rPr lang="it-IT" sz="2000" dirty="0"/>
              <a:t>scopo di individuare anomalie fetali, ne prove che l’indagine ecografica del </a:t>
            </a:r>
            <a:r>
              <a:rPr lang="it-IT" sz="2000" dirty="0" smtClean="0"/>
              <a:t>terzo trimestre </a:t>
            </a:r>
            <a:r>
              <a:rPr lang="it-IT" sz="2000" dirty="0"/>
              <a:t>abbia ricadute su esiti rilevanti relativi alla salute materna e feto neonatale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1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927465" y="506791"/>
            <a:ext cx="6532966" cy="461665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DIAGNOSI PRENATALE DELLA SINDROME DI DOWN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02449" y="2996952"/>
            <a:ext cx="77579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esami ematochimici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t</a:t>
            </a:r>
            <a:r>
              <a:rPr lang="it-IT" sz="2400" dirty="0" err="1" smtClean="0"/>
              <a:t>ranslucenza</a:t>
            </a:r>
            <a:r>
              <a:rPr lang="it-IT" sz="2400" dirty="0" smtClean="0"/>
              <a:t> </a:t>
            </a:r>
            <a:r>
              <a:rPr lang="it-IT" sz="2400" dirty="0"/>
              <a:t>nucale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età </a:t>
            </a:r>
            <a:r>
              <a:rPr lang="it-IT" sz="2400" dirty="0"/>
              <a:t>materna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ecografia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1" dirty="0" smtClean="0"/>
              <a:t>marker </a:t>
            </a:r>
            <a:r>
              <a:rPr lang="it-IT" sz="2400" dirty="0"/>
              <a:t>ecografici </a:t>
            </a:r>
            <a:r>
              <a:rPr lang="it-IT" dirty="0" smtClean="0"/>
              <a:t>(ispessimento </a:t>
            </a:r>
            <a:r>
              <a:rPr lang="it-IT" dirty="0"/>
              <a:t>della plica nucale, </a:t>
            </a:r>
            <a:r>
              <a:rPr lang="it-IT" dirty="0" smtClean="0"/>
              <a:t>foci </a:t>
            </a:r>
            <a:r>
              <a:rPr lang="it-IT" dirty="0" err="1" smtClean="0"/>
              <a:t>iperecogeni</a:t>
            </a:r>
            <a:r>
              <a:rPr lang="it-IT" dirty="0" smtClean="0"/>
              <a:t> </a:t>
            </a:r>
            <a:r>
              <a:rPr lang="it-IT" dirty="0"/>
              <a:t>intracardiaci, intestino </a:t>
            </a:r>
            <a:r>
              <a:rPr lang="it-IT" dirty="0" err="1"/>
              <a:t>iperecogeno</a:t>
            </a:r>
            <a:r>
              <a:rPr lang="it-IT" dirty="0"/>
              <a:t>, </a:t>
            </a:r>
            <a:r>
              <a:rPr lang="it-IT" dirty="0" err="1"/>
              <a:t>pielectasia</a:t>
            </a:r>
            <a:r>
              <a:rPr lang="it-IT" dirty="0"/>
              <a:t> renale, </a:t>
            </a:r>
            <a:r>
              <a:rPr lang="it-IT" dirty="0" smtClean="0"/>
              <a:t>anomalie biometriche </a:t>
            </a:r>
            <a:r>
              <a:rPr lang="it-IT" dirty="0"/>
              <a:t>del femore e dell’omero)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osso </a:t>
            </a:r>
            <a:r>
              <a:rPr lang="it-IT" sz="2400" dirty="0"/>
              <a:t>nasale</a:t>
            </a:r>
          </a:p>
        </p:txBody>
      </p:sp>
      <p:sp>
        <p:nvSpPr>
          <p:cNvPr id="6" name="Parentesi graffa chiusa 5"/>
          <p:cNvSpPr/>
          <p:nvPr/>
        </p:nvSpPr>
        <p:spPr>
          <a:xfrm>
            <a:off x="3851920" y="2996952"/>
            <a:ext cx="288032" cy="1008112"/>
          </a:xfrm>
          <a:prstGeom prst="rightBrac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581439" y="3177842"/>
            <a:ext cx="1286705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STIMA DEL RISCHIO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27464" y="1291621"/>
            <a:ext cx="6893007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Quali </a:t>
            </a:r>
            <a:r>
              <a:rPr lang="it-IT" dirty="0"/>
              <a:t>sono la validità diagnostica e l’efficacia nella pratica dei</a:t>
            </a:r>
          </a:p>
          <a:p>
            <a:r>
              <a:rPr lang="it-IT" dirty="0"/>
              <a:t>seguenti esami utilizzati nel percorso diagnostico prenatale della sindrome di Down?</a:t>
            </a:r>
          </a:p>
        </p:txBody>
      </p:sp>
    </p:spTree>
    <p:extLst>
      <p:ext uri="{BB962C8B-B14F-4D97-AF65-F5344CB8AC3E}">
        <p14:creationId xmlns:p14="http://schemas.microsoft.com/office/powerpoint/2010/main" val="225247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7465" y="506791"/>
            <a:ext cx="6532966" cy="1754326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DIAGNOSI PRENATALE DELLA SINDROME DI DOWN</a:t>
            </a:r>
          </a:p>
          <a:p>
            <a:pPr algn="ctr"/>
            <a:endParaRPr lang="it-IT" sz="2400" dirty="0" smtClean="0">
              <a:solidFill>
                <a:srgbClr val="FF0000"/>
              </a:solidFill>
            </a:endParaRPr>
          </a:p>
          <a:p>
            <a:pPr algn="ctr"/>
            <a:r>
              <a:rPr lang="it-IT" sz="2000" dirty="0">
                <a:solidFill>
                  <a:srgbClr val="FF0000"/>
                </a:solidFill>
              </a:rPr>
              <a:t>Quali sono la validità diagnostica e l’efficacia nella pratica dei</a:t>
            </a:r>
          </a:p>
          <a:p>
            <a:pPr algn="ctr"/>
            <a:r>
              <a:rPr lang="it-IT" sz="2000" dirty="0">
                <a:solidFill>
                  <a:srgbClr val="FF0000"/>
                </a:solidFill>
              </a:rPr>
              <a:t>seguenti esami utilizzati nel percorso diagnostico prenatale della sindrome di </a:t>
            </a:r>
            <a:r>
              <a:rPr lang="it-IT" sz="2000" dirty="0" smtClean="0">
                <a:solidFill>
                  <a:srgbClr val="FF0000"/>
                </a:solidFill>
              </a:rPr>
              <a:t>Down?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7275801" cy="307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193948" y="5716939"/>
            <a:ext cx="272093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it-IT" dirty="0" smtClean="0"/>
              <a:t>+ DNA FETALE CIRCOLANTE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64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7465" y="506791"/>
            <a:ext cx="6532966" cy="830997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DIAGNOSI PRENATALE DELLA SINDROME DI DOWN</a:t>
            </a:r>
          </a:p>
          <a:p>
            <a:pPr algn="ctr"/>
            <a:endParaRPr lang="it-IT" sz="24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2608879"/>
            <a:ext cx="68103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86320" y="2608879"/>
            <a:ext cx="8640960" cy="26776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RACCOMANDAZIONI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Il </a:t>
            </a:r>
            <a:r>
              <a:rPr lang="it-IT" sz="2400" dirty="0"/>
              <a:t>test integrato e il test con il miglior rapporto </a:t>
            </a:r>
            <a:r>
              <a:rPr lang="it-IT" sz="2400" dirty="0" smtClean="0"/>
              <a:t>beneficio/danno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Il </a:t>
            </a:r>
            <a:r>
              <a:rPr lang="it-IT" sz="2400" dirty="0"/>
              <a:t>test combinato e risultato accurato  </a:t>
            </a:r>
            <a:r>
              <a:rPr lang="it-IT" sz="2400" dirty="0" smtClean="0"/>
              <a:t>e più accettato dalla donne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I </a:t>
            </a:r>
            <a:r>
              <a:rPr lang="it-IT" sz="2400" i="1" dirty="0" smtClean="0"/>
              <a:t>soft </a:t>
            </a:r>
            <a:r>
              <a:rPr lang="it-IT" sz="2400" i="1" dirty="0"/>
              <a:t>marker </a:t>
            </a:r>
            <a:r>
              <a:rPr lang="it-IT" sz="2400" dirty="0"/>
              <a:t>identificati tra 19+0 </a:t>
            </a:r>
            <a:r>
              <a:rPr lang="it-IT" sz="2400" dirty="0" smtClean="0"/>
              <a:t>e 21+0 </a:t>
            </a:r>
            <a:r>
              <a:rPr lang="it-IT" sz="2400" dirty="0"/>
              <a:t>settimane hanno un’efficacia </a:t>
            </a:r>
            <a:r>
              <a:rPr lang="it-IT" sz="2400" dirty="0" smtClean="0"/>
              <a:t>limitata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La misurazione isolata della </a:t>
            </a:r>
            <a:r>
              <a:rPr lang="it-IT" sz="2400" dirty="0" err="1"/>
              <a:t>translucenza</a:t>
            </a:r>
            <a:r>
              <a:rPr lang="it-IT" sz="2400" dirty="0"/>
              <a:t> nucale non e raccomandata per </a:t>
            </a:r>
            <a:r>
              <a:rPr lang="it-IT" sz="2400" dirty="0" smtClean="0"/>
              <a:t>individuare la </a:t>
            </a:r>
            <a:r>
              <a:rPr lang="it-IT" sz="2400" dirty="0"/>
              <a:t>sindrome di Down.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957739" y="1327255"/>
            <a:ext cx="6893007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Quali </a:t>
            </a:r>
            <a:r>
              <a:rPr lang="it-IT" dirty="0"/>
              <a:t>sono la validità diagnostica e l’efficacia nella pratica dei</a:t>
            </a:r>
          </a:p>
          <a:p>
            <a:r>
              <a:rPr lang="it-IT" dirty="0"/>
              <a:t>seguenti esami utilizzati nel percorso diagnostico prenatale della sindrome di Down?</a:t>
            </a:r>
          </a:p>
        </p:txBody>
      </p:sp>
    </p:spTree>
    <p:extLst>
      <p:ext uri="{BB962C8B-B14F-4D97-AF65-F5344CB8AC3E}">
        <p14:creationId xmlns:p14="http://schemas.microsoft.com/office/powerpoint/2010/main" val="28066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7465" y="506791"/>
            <a:ext cx="6532966" cy="954107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SCREENING PER PROBLEMI CLINICI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Diabete Gestazionale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9" y="2502496"/>
            <a:ext cx="7867392" cy="215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193948" y="4797152"/>
            <a:ext cx="3477212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DIABETE PREGRAVIDICO</a:t>
            </a:r>
          </a:p>
          <a:p>
            <a:r>
              <a:rPr lang="it-IT" sz="2400" dirty="0" smtClean="0"/>
              <a:t>Glicemia a digiuno &gt;126</a:t>
            </a:r>
          </a:p>
          <a:p>
            <a:r>
              <a:rPr lang="it-IT" sz="2400" dirty="0" smtClean="0"/>
              <a:t>Glicemia random&gt;200 </a:t>
            </a:r>
          </a:p>
          <a:p>
            <a:r>
              <a:rPr lang="it-IT" sz="2400" dirty="0" smtClean="0"/>
              <a:t>HbA1c&gt;6,5%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228184" y="196964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16-18 SETTIMANE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24-28 SETTIMANE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7465" y="506791"/>
            <a:ext cx="6532966" cy="954107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SCREENING PER PROBLEMI CLINICI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Diabete Gestazionale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63509" y="2636912"/>
            <a:ext cx="41644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 16-18 settimane </a:t>
            </a:r>
            <a:endParaRPr lang="it-IT" b="1" dirty="0" smtClean="0">
              <a:solidFill>
                <a:srgbClr val="FF0000"/>
              </a:solidFill>
            </a:endParaRPr>
          </a:p>
          <a:p>
            <a:endParaRPr lang="it-IT" dirty="0"/>
          </a:p>
          <a:p>
            <a:r>
              <a:rPr lang="it-IT" dirty="0" smtClean="0"/>
              <a:t>• </a:t>
            </a:r>
            <a:r>
              <a:rPr lang="it-IT" dirty="0"/>
              <a:t>diabete gestazionale in una </a:t>
            </a:r>
            <a:r>
              <a:rPr lang="it-IT" dirty="0" smtClean="0"/>
              <a:t>gravidanza precedente</a:t>
            </a:r>
            <a:endParaRPr lang="it-IT" dirty="0"/>
          </a:p>
          <a:p>
            <a:r>
              <a:rPr lang="it-IT" dirty="0"/>
              <a:t>• indice di massa corporea </a:t>
            </a:r>
            <a:r>
              <a:rPr lang="it-IT" dirty="0" smtClean="0"/>
              <a:t>≥</a:t>
            </a:r>
            <a:r>
              <a:rPr lang="it-IT" dirty="0"/>
              <a:t>30</a:t>
            </a:r>
          </a:p>
          <a:p>
            <a:r>
              <a:rPr lang="it-IT" dirty="0"/>
              <a:t>• riscontro, precedentemente o all’inizio della gravidanza, di valori di glicemia </a:t>
            </a:r>
            <a:r>
              <a:rPr lang="it-IT" dirty="0" smtClean="0"/>
              <a:t>plasmatica compresi </a:t>
            </a:r>
            <a:r>
              <a:rPr lang="it-IT" dirty="0"/>
              <a:t>fra 100 e 125 mg/dl (5,6-6,9 </a:t>
            </a:r>
            <a:r>
              <a:rPr lang="it-IT" dirty="0" err="1"/>
              <a:t>mmol</a:t>
            </a:r>
            <a:r>
              <a:rPr lang="it-IT" dirty="0"/>
              <a:t>/l)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572000" y="1460898"/>
            <a:ext cx="4320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 24-28 settimane </a:t>
            </a:r>
            <a:endParaRPr lang="it-IT" b="1" dirty="0" smtClean="0">
              <a:solidFill>
                <a:srgbClr val="FF0000"/>
              </a:solidFill>
            </a:endParaRPr>
          </a:p>
          <a:p>
            <a:endParaRPr lang="it-IT" dirty="0" smtClean="0"/>
          </a:p>
          <a:p>
            <a:r>
              <a:rPr lang="it-IT" dirty="0" smtClean="0"/>
              <a:t>• </a:t>
            </a:r>
            <a:r>
              <a:rPr lang="it-IT" dirty="0" err="1"/>
              <a:t>eta</a:t>
            </a:r>
            <a:r>
              <a:rPr lang="it-IT" dirty="0"/>
              <a:t> ≥35 anni</a:t>
            </a:r>
          </a:p>
          <a:p>
            <a:r>
              <a:rPr lang="it-IT" dirty="0"/>
              <a:t>• indice di massa corporea </a:t>
            </a:r>
            <a:r>
              <a:rPr lang="it-IT" dirty="0" smtClean="0"/>
              <a:t>≥</a:t>
            </a:r>
            <a:r>
              <a:rPr lang="it-IT" dirty="0"/>
              <a:t>25 kg/m2</a:t>
            </a:r>
          </a:p>
          <a:p>
            <a:r>
              <a:rPr lang="it-IT" dirty="0"/>
              <a:t>• macrosomia fetale in una gravidanza precedente (≥4,5 kg)</a:t>
            </a:r>
          </a:p>
          <a:p>
            <a:r>
              <a:rPr lang="it-IT" dirty="0"/>
              <a:t>• diabete gestazionale in una gravidanza precedente (anche se con determinazione</a:t>
            </a:r>
          </a:p>
          <a:p>
            <a:r>
              <a:rPr lang="it-IT" dirty="0"/>
              <a:t>normale a 16-18 settimane)</a:t>
            </a:r>
          </a:p>
          <a:p>
            <a:r>
              <a:rPr lang="it-IT" dirty="0"/>
              <a:t>• anamnesi familiare di diabete (parente di primo grado con diabete tipo 2)</a:t>
            </a:r>
          </a:p>
          <a:p>
            <a:r>
              <a:rPr lang="it-IT" dirty="0"/>
              <a:t>• famiglia originaria di aree ad alta prevalenza di diabete: Asia meridionale (in</a:t>
            </a:r>
          </a:p>
          <a:p>
            <a:r>
              <a:rPr lang="it-IT" dirty="0"/>
              <a:t>particolare India, Pakistan, Bangladesh), Caraibi (per la popolazione di origine</a:t>
            </a:r>
          </a:p>
          <a:p>
            <a:r>
              <a:rPr lang="it-IT" dirty="0"/>
              <a:t>africana), Medio Oriente (in particolare Arabia Saudita, Emirati Arabi Uniti, Iraq,</a:t>
            </a:r>
          </a:p>
          <a:p>
            <a:r>
              <a:rPr lang="it-IT" dirty="0"/>
              <a:t>Giordania, Siria, Oman, Qatar, Kuwait, Libano, Egitto)</a:t>
            </a:r>
          </a:p>
        </p:txBody>
      </p:sp>
    </p:spTree>
    <p:extLst>
      <p:ext uri="{BB962C8B-B14F-4D97-AF65-F5344CB8AC3E}">
        <p14:creationId xmlns:p14="http://schemas.microsoft.com/office/powerpoint/2010/main" val="34095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7465" y="506791"/>
            <a:ext cx="6532966" cy="954107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SCREENING PER PROBLEMI CLINICI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Diabete Gestazionale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123728" y="1458127"/>
            <a:ext cx="64495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nella </a:t>
            </a:r>
            <a:r>
              <a:rPr lang="it-IT" sz="2000" dirty="0"/>
              <a:t>maggioranza delle donne il diabete gestazionale viene controllato da </a:t>
            </a:r>
            <a:r>
              <a:rPr lang="it-IT" sz="2000" dirty="0" smtClean="0"/>
              <a:t>modifiche della </a:t>
            </a:r>
            <a:r>
              <a:rPr lang="it-IT" sz="2000" dirty="0"/>
              <a:t>dieta e dall’attività fisica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se </a:t>
            </a:r>
            <a:r>
              <a:rPr lang="it-IT" sz="2000" dirty="0"/>
              <a:t>dieta e attività fisica non sono sufficienti per controllare il diabete </a:t>
            </a:r>
            <a:r>
              <a:rPr lang="it-IT" sz="2000" dirty="0" smtClean="0"/>
              <a:t>gestazionale è </a:t>
            </a:r>
            <a:r>
              <a:rPr lang="it-IT" sz="2000" dirty="0"/>
              <a:t>necessario assumere </a:t>
            </a:r>
            <a:r>
              <a:rPr lang="it-IT" sz="2000" dirty="0" smtClean="0"/>
              <a:t>insulina (10</a:t>
            </a:r>
            <a:r>
              <a:rPr lang="it-IT" sz="2000" dirty="0"/>
              <a:t>% e il 20% delle </a:t>
            </a:r>
            <a:r>
              <a:rPr lang="it-IT" sz="2000" dirty="0" smtClean="0"/>
              <a:t>donne)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se </a:t>
            </a:r>
            <a:r>
              <a:rPr lang="it-IT" sz="2000" dirty="0"/>
              <a:t>il diabete gestazionale non viene controllato, c’è il rischio di un’aumentata </a:t>
            </a:r>
            <a:r>
              <a:rPr lang="it-IT" sz="2000" dirty="0" smtClean="0"/>
              <a:t>frequenza di </a:t>
            </a:r>
            <a:r>
              <a:rPr lang="it-IT" sz="2000" dirty="0"/>
              <a:t>complicazioni della gravidanza e del parto, come </a:t>
            </a:r>
            <a:r>
              <a:rPr lang="it-IT" sz="2000" dirty="0" err="1"/>
              <a:t>pre</a:t>
            </a:r>
            <a:r>
              <a:rPr lang="it-IT" sz="2000" dirty="0"/>
              <a:t>-eclampsia e </a:t>
            </a:r>
            <a:r>
              <a:rPr lang="it-IT" sz="2000" dirty="0" smtClean="0"/>
              <a:t>distocia di </a:t>
            </a:r>
            <a:r>
              <a:rPr lang="it-IT" sz="2000" dirty="0"/>
              <a:t>spalla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la </a:t>
            </a:r>
            <a:r>
              <a:rPr lang="it-IT" sz="2000" dirty="0"/>
              <a:t>diagnosi di diabete gestazionale è associata a </a:t>
            </a:r>
            <a:r>
              <a:rPr lang="it-IT" sz="2000" dirty="0" smtClean="0"/>
              <a:t>un potenziale </a:t>
            </a:r>
            <a:r>
              <a:rPr lang="it-IT" sz="2000" dirty="0"/>
              <a:t>incremento negli </a:t>
            </a:r>
            <a:r>
              <a:rPr lang="it-IT" sz="2000" dirty="0" smtClean="0"/>
              <a:t>interventi di </a:t>
            </a:r>
            <a:r>
              <a:rPr lang="it-IT" sz="2000" dirty="0"/>
              <a:t>monitoraggio e assistenziali in gravidanza e durante il parto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le </a:t>
            </a:r>
            <a:r>
              <a:rPr lang="it-IT" sz="2000" dirty="0"/>
              <a:t>donne con diabete gestazionale hanno un rischio aumentato, difficile da </a:t>
            </a:r>
            <a:r>
              <a:rPr lang="it-IT" sz="2000" dirty="0" smtClean="0"/>
              <a:t>quantificare, di </a:t>
            </a:r>
            <a:r>
              <a:rPr lang="it-IT" sz="2000" dirty="0"/>
              <a:t>sviluppare un diabete tipo 2, in particolare nei primi 5 anni dopo il parto.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3356992"/>
            <a:ext cx="176526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INFORMAZIONI PER LA DONNA</a:t>
            </a:r>
          </a:p>
        </p:txBody>
      </p:sp>
    </p:spTree>
    <p:extLst>
      <p:ext uri="{BB962C8B-B14F-4D97-AF65-F5344CB8AC3E}">
        <p14:creationId xmlns:p14="http://schemas.microsoft.com/office/powerpoint/2010/main" val="33549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33494" y="2250585"/>
            <a:ext cx="6686357" cy="3785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età ≥40 anni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nulliparità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i</a:t>
            </a:r>
            <a:r>
              <a:rPr lang="it-IT" sz="2400" dirty="0" smtClean="0"/>
              <a:t>ntervallo </a:t>
            </a:r>
            <a:r>
              <a:rPr lang="it-IT" sz="2400" dirty="0"/>
              <a:t>&gt;10 anni dalla gravidanza </a:t>
            </a:r>
            <a:r>
              <a:rPr lang="it-IT" sz="2400" dirty="0" smtClean="0"/>
              <a:t>precedente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storia </a:t>
            </a:r>
            <a:r>
              <a:rPr lang="it-IT" sz="2400" dirty="0"/>
              <a:t>familiare di </a:t>
            </a:r>
            <a:r>
              <a:rPr lang="it-IT" sz="2400" dirty="0" err="1"/>
              <a:t>pre</a:t>
            </a:r>
            <a:r>
              <a:rPr lang="it-IT" sz="2400" dirty="0"/>
              <a:t>-eclampsia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storia </a:t>
            </a:r>
            <a:r>
              <a:rPr lang="it-IT" sz="2400" dirty="0"/>
              <a:t>precedente di </a:t>
            </a:r>
            <a:r>
              <a:rPr lang="it-IT" sz="2400" dirty="0" err="1"/>
              <a:t>pre</a:t>
            </a:r>
            <a:r>
              <a:rPr lang="it-IT" sz="2400" dirty="0"/>
              <a:t>-eclampsia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indice </a:t>
            </a:r>
            <a:r>
              <a:rPr lang="it-IT" sz="2400" dirty="0"/>
              <a:t>di massa corporea (IMC) ≥30 kg/m²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malattie </a:t>
            </a:r>
            <a:r>
              <a:rPr lang="it-IT" sz="2400" dirty="0"/>
              <a:t>vascolari preesistenti come l’ipertensione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malattia </a:t>
            </a:r>
            <a:r>
              <a:rPr lang="it-IT" sz="2400" dirty="0"/>
              <a:t>renale preesistente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gravidanza </a:t>
            </a:r>
            <a:r>
              <a:rPr lang="it-IT" sz="2400" dirty="0"/>
              <a:t>multipla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diabete </a:t>
            </a:r>
            <a:r>
              <a:rPr lang="it-IT" sz="2400" dirty="0"/>
              <a:t>pregravidico.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27465" y="506791"/>
            <a:ext cx="6532966" cy="954107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SCREENING PER PROBLEMI CLINICI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Preeclampsia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63110" y="3140968"/>
            <a:ext cx="1540793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FATTORI DI RISCHIO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5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7465" y="506791"/>
            <a:ext cx="6532966" cy="954107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SCREENING PER PROBLEMI CLINICI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 Accrescimento Fetale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927464" y="1604254"/>
            <a:ext cx="7216535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/>
              <a:t>Quali sono la validità diagnostica e l’efficacia nella pratica dei</a:t>
            </a:r>
          </a:p>
          <a:p>
            <a:r>
              <a:rPr lang="it-IT" dirty="0"/>
              <a:t>seguenti metodi per identificare le deviazioni dalla normale crescita fetale: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0761" y="2492896"/>
            <a:ext cx="64495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esame clinico/palpazione </a:t>
            </a:r>
            <a:r>
              <a:rPr lang="it-IT" sz="2000" dirty="0" smtClean="0"/>
              <a:t>addominale?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misurazione </a:t>
            </a:r>
            <a:r>
              <a:rPr lang="it-IT" sz="2000" dirty="0"/>
              <a:t>della lunghezza fondo uterino-sinfisi </a:t>
            </a:r>
            <a:r>
              <a:rPr lang="it-IT" sz="2000" dirty="0" smtClean="0"/>
              <a:t>pubica?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ecografia </a:t>
            </a:r>
            <a:r>
              <a:rPr lang="it-IT" sz="2000" dirty="0"/>
              <a:t>(biometria </a:t>
            </a:r>
            <a:r>
              <a:rPr lang="it-IT" sz="2000" dirty="0" smtClean="0"/>
              <a:t>fetale CA&lt;10) nel III trimestre?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velocimetria </a:t>
            </a:r>
            <a:r>
              <a:rPr lang="it-IT" sz="2000" dirty="0"/>
              <a:t>Doppler </a:t>
            </a:r>
            <a:r>
              <a:rPr lang="it-IT" sz="2000" dirty="0" smtClean="0"/>
              <a:t>ombelicale?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valutazione </a:t>
            </a:r>
            <a:r>
              <a:rPr lang="it-IT" sz="2000" dirty="0"/>
              <a:t>ecografia del liquido amniotico?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76256" y="2492896"/>
            <a:ext cx="201423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BASSA</a:t>
            </a:r>
          </a:p>
          <a:p>
            <a:endParaRPr lang="it-IT" sz="1600" b="1" dirty="0">
              <a:solidFill>
                <a:srgbClr val="FF0000"/>
              </a:solidFill>
            </a:endParaRPr>
          </a:p>
          <a:p>
            <a:endParaRPr lang="it-IT" sz="1600" b="1" dirty="0" smtClean="0">
              <a:solidFill>
                <a:srgbClr val="FF0000"/>
              </a:solidFill>
            </a:endParaRPr>
          </a:p>
          <a:p>
            <a:r>
              <a:rPr lang="it-IT" sz="1600" b="1" dirty="0" smtClean="0">
                <a:solidFill>
                  <a:srgbClr val="FF0000"/>
                </a:solidFill>
              </a:rPr>
              <a:t>IDENTIFICA I FETI DA SOTTOPORRE AD ECOGRAFIA</a:t>
            </a:r>
          </a:p>
          <a:p>
            <a:endParaRPr lang="it-IT" sz="1600" b="1" dirty="0" smtClean="0">
              <a:solidFill>
                <a:srgbClr val="FF0000"/>
              </a:solidFill>
            </a:endParaRPr>
          </a:p>
          <a:p>
            <a:endParaRPr lang="it-IT" sz="1600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BASSA</a:t>
            </a: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BASSA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BASSA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5319" y="2585229"/>
            <a:ext cx="8615169" cy="39087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RACCOMANDAZIONI</a:t>
            </a:r>
          </a:p>
          <a:p>
            <a:pPr algn="ctr"/>
            <a:endParaRPr lang="it-IT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La </a:t>
            </a:r>
            <a:r>
              <a:rPr lang="it-IT" sz="2000" dirty="0"/>
              <a:t>distanza fondo uterino-sinfisi pubica deve essere misurata e registrata a ogni </a:t>
            </a:r>
            <a:r>
              <a:rPr lang="it-IT" sz="2000" dirty="0" smtClean="0"/>
              <a:t>visita prenatale </a:t>
            </a:r>
            <a:r>
              <a:rPr lang="it-IT" sz="2000" dirty="0"/>
              <a:t>dopo le 24+0 </a:t>
            </a:r>
            <a:r>
              <a:rPr lang="it-IT" sz="2000" dirty="0" smtClean="0"/>
              <a:t>settimane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/>
              <a:t>Nelle donne in gravidanza a basso rischio non sono raccomandate ne la stima </a:t>
            </a:r>
            <a:r>
              <a:rPr lang="it-IT" sz="2000" dirty="0" smtClean="0"/>
              <a:t>ultrasonica delle </a:t>
            </a:r>
            <a:r>
              <a:rPr lang="it-IT" sz="2000" dirty="0"/>
              <a:t>dimensioni fetali in feti sospetti di essere grandi per </a:t>
            </a:r>
            <a:r>
              <a:rPr lang="it-IT" sz="2000" dirty="0" smtClean="0"/>
              <a:t>l’età </a:t>
            </a:r>
            <a:r>
              <a:rPr lang="it-IT" sz="2000" dirty="0"/>
              <a:t>gestazionale </a:t>
            </a:r>
            <a:r>
              <a:rPr lang="it-IT" sz="2000" dirty="0" smtClean="0"/>
              <a:t>ne valutazioni </a:t>
            </a:r>
            <a:r>
              <a:rPr lang="it-IT" sz="2000" dirty="0"/>
              <a:t>Doppler di routine</a:t>
            </a:r>
            <a:r>
              <a:rPr lang="it-IT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E’ </a:t>
            </a:r>
            <a:r>
              <a:rPr lang="it-IT" sz="2000" dirty="0"/>
              <a:t>necessario condurre studi prospettici per valutare la </a:t>
            </a:r>
            <a:r>
              <a:rPr lang="it-IT" sz="2000" dirty="0" smtClean="0"/>
              <a:t>validità </a:t>
            </a:r>
            <a:r>
              <a:rPr lang="it-IT" sz="2000" dirty="0"/>
              <a:t>diagnostica e </a:t>
            </a:r>
            <a:r>
              <a:rPr lang="it-IT" sz="2000" dirty="0" smtClean="0"/>
              <a:t>l’efficacia nella </a:t>
            </a:r>
            <a:r>
              <a:rPr lang="it-IT" sz="2000" dirty="0"/>
              <a:t>pratica dell’utilizzo dell’</a:t>
            </a:r>
            <a:r>
              <a:rPr lang="it-IT" sz="2000" dirty="0" err="1"/>
              <a:t>ultrasonograﬁa</a:t>
            </a:r>
            <a:r>
              <a:rPr lang="it-IT" sz="2000" dirty="0"/>
              <a:t> nel terzo trimestre per predire </a:t>
            </a:r>
            <a:r>
              <a:rPr lang="it-IT" sz="2000" dirty="0" smtClean="0"/>
              <a:t>nati piccoli </a:t>
            </a:r>
            <a:r>
              <a:rPr lang="it-IT" sz="2000" dirty="0"/>
              <a:t>per </a:t>
            </a:r>
            <a:r>
              <a:rPr lang="it-IT" sz="2000" dirty="0" smtClean="0"/>
              <a:t>l’età gestazionale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6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09" y="1176338"/>
            <a:ext cx="5316129" cy="48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06" y="332656"/>
            <a:ext cx="3314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1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7465" y="506791"/>
            <a:ext cx="6532966" cy="954107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SCREENING PER PROBLEMI CLINICI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Benessere Fetale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956792" y="1598033"/>
            <a:ext cx="688115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/>
              <a:t>Quali sono la validità diagnostica e l’efficacia nella pratica dei</a:t>
            </a:r>
          </a:p>
          <a:p>
            <a:r>
              <a:rPr lang="it-IT" dirty="0"/>
              <a:t>seguenti metodi per determinare il benessere fetale: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0761" y="2996952"/>
            <a:ext cx="63074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conteggio di routine dei movimenti </a:t>
            </a:r>
            <a:r>
              <a:rPr lang="it-IT" sz="2400" dirty="0" smtClean="0"/>
              <a:t>fetali?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auscultazione </a:t>
            </a:r>
            <a:r>
              <a:rPr lang="it-IT" sz="2400" dirty="0"/>
              <a:t>del battito cardiaco </a:t>
            </a:r>
            <a:r>
              <a:rPr lang="it-IT" sz="2400" dirty="0" smtClean="0"/>
              <a:t>fetale?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Cardiotocografia?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/>
              <a:t>ecografia dopo 24 settimane</a:t>
            </a:r>
            <a:r>
              <a:rPr lang="it-IT" sz="2400" dirty="0" smtClean="0"/>
              <a:t>?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73121" y="2843063"/>
            <a:ext cx="22497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BASSA</a:t>
            </a:r>
            <a:endParaRPr lang="it-IT" sz="1600" b="1" dirty="0">
              <a:solidFill>
                <a:srgbClr val="FF0000"/>
              </a:solidFill>
            </a:endParaRPr>
          </a:p>
          <a:p>
            <a:pPr algn="ctr"/>
            <a:endParaRPr lang="it-IT" sz="1600" b="1" dirty="0" smtClean="0">
              <a:solidFill>
                <a:srgbClr val="FF0000"/>
              </a:solidFill>
            </a:endParaRPr>
          </a:p>
          <a:p>
            <a:pPr algn="ctr"/>
            <a:endParaRPr lang="it-IT" sz="16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BASSA</a:t>
            </a:r>
            <a:endParaRPr lang="it-IT" sz="1600" dirty="0"/>
          </a:p>
          <a:p>
            <a:pPr algn="ctr"/>
            <a:endParaRPr lang="it-IT" sz="1600" dirty="0" smtClean="0"/>
          </a:p>
          <a:p>
            <a:pPr algn="ctr"/>
            <a:endParaRPr lang="it-IT" sz="16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BASSA</a:t>
            </a:r>
          </a:p>
          <a:p>
            <a:pPr algn="ctr"/>
            <a:endParaRPr lang="it-IT" sz="1600" b="1" dirty="0" smtClean="0">
              <a:solidFill>
                <a:srgbClr val="FF0000"/>
              </a:solidFill>
            </a:endParaRPr>
          </a:p>
          <a:p>
            <a:pPr algn="ctr"/>
            <a:endParaRPr lang="it-IT" sz="16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BASSA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0761" y="2535287"/>
            <a:ext cx="8615169" cy="36009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RACCOMANDAZIONI</a:t>
            </a:r>
          </a:p>
          <a:p>
            <a:pPr algn="ctr"/>
            <a:endParaRPr lang="it-IT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Il conteggio formale di routine dei movimenti fetali percepiti non </a:t>
            </a:r>
            <a:r>
              <a:rPr lang="it-IT" sz="2000" dirty="0" smtClean="0"/>
              <a:t>è </a:t>
            </a:r>
            <a:r>
              <a:rPr lang="it-IT" sz="2000" dirty="0"/>
              <a:t>raccomandato.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L’auscultazione </a:t>
            </a:r>
            <a:r>
              <a:rPr lang="it-IT" sz="2000" dirty="0"/>
              <a:t>del battito cardiaco fetale </a:t>
            </a:r>
            <a:r>
              <a:rPr lang="it-IT" sz="2000" dirty="0" smtClean="0"/>
              <a:t>può </a:t>
            </a:r>
            <a:r>
              <a:rPr lang="it-IT" sz="2000" dirty="0"/>
              <a:t>confermare che il feto e vivo, ma </a:t>
            </a:r>
            <a:r>
              <a:rPr lang="it-IT" sz="2000" dirty="0" smtClean="0"/>
              <a:t>non ha </a:t>
            </a:r>
            <a:r>
              <a:rPr lang="it-IT" sz="2000" dirty="0"/>
              <a:t>alcun valore predittivo sull’esito della gravidanza.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In </a:t>
            </a:r>
            <a:r>
              <a:rPr lang="it-IT" sz="2000" dirty="0"/>
              <a:t>donne con gravidanza senza complicazioni non deve essere proposta la </a:t>
            </a:r>
            <a:r>
              <a:rPr lang="it-IT" sz="2000" dirty="0" err="1" smtClean="0"/>
              <a:t>cardiotocograﬁa</a:t>
            </a:r>
            <a:r>
              <a:rPr lang="it-IT" sz="2000" dirty="0"/>
              <a:t> </a:t>
            </a:r>
            <a:r>
              <a:rPr lang="it-IT" sz="2000" dirty="0" smtClean="0"/>
              <a:t>per </a:t>
            </a:r>
            <a:r>
              <a:rPr lang="it-IT" sz="2000" dirty="0"/>
              <a:t>la valutazione del benessere fetale.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Le </a:t>
            </a:r>
            <a:r>
              <a:rPr lang="it-IT" sz="2000" dirty="0"/>
              <a:t>prove di efficacia non rilevano benefici derivanti dalla esecuzione di </a:t>
            </a:r>
            <a:r>
              <a:rPr lang="it-IT" sz="2000" dirty="0" smtClean="0"/>
              <a:t>un’</a:t>
            </a:r>
            <a:r>
              <a:rPr lang="it-IT" sz="2000" dirty="0" err="1" smtClean="0"/>
              <a:t>ecograﬁa</a:t>
            </a:r>
            <a:r>
              <a:rPr lang="it-IT" sz="2000" dirty="0"/>
              <a:t> </a:t>
            </a:r>
            <a:r>
              <a:rPr lang="it-IT" sz="2000" dirty="0" smtClean="0"/>
              <a:t>di </a:t>
            </a:r>
            <a:r>
              <a:rPr lang="it-IT" sz="2000" dirty="0"/>
              <a:t>routine dopo 24 settimane in donne in cui non sia stata identificata una </a:t>
            </a:r>
            <a:r>
              <a:rPr lang="it-IT" sz="2000" dirty="0" smtClean="0"/>
              <a:t>specifica indicazione.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2122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1" y="607917"/>
            <a:ext cx="4121124" cy="5804278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Freccia a destra 2"/>
          <p:cNvSpPr/>
          <p:nvPr/>
        </p:nvSpPr>
        <p:spPr>
          <a:xfrm>
            <a:off x="3837221" y="3704870"/>
            <a:ext cx="1152128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49" y="2074578"/>
            <a:ext cx="38766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871" y="4280934"/>
            <a:ext cx="3031633" cy="213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51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98" y="476672"/>
            <a:ext cx="4258801" cy="617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81" y="1124744"/>
            <a:ext cx="410072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129672" y="4545765"/>
            <a:ext cx="3902768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AGGIUNTI</a:t>
            </a:r>
          </a:p>
          <a:p>
            <a:pPr algn="ctr"/>
            <a:r>
              <a:rPr lang="it-IT" dirty="0" smtClean="0"/>
              <a:t>SCREENING EMOGLOBINOPATIE</a:t>
            </a:r>
          </a:p>
          <a:p>
            <a:pPr algn="ctr"/>
            <a:r>
              <a:rPr lang="it-IT" dirty="0" smtClean="0"/>
              <a:t>HCV E CHLAMYDIA </a:t>
            </a:r>
            <a:r>
              <a:rPr lang="it-IT" sz="1400" dirty="0" smtClean="0"/>
              <a:t>(per le pazienti a rischio)</a:t>
            </a:r>
          </a:p>
          <a:p>
            <a:pPr algn="ctr"/>
            <a:r>
              <a:rPr lang="it-IT" dirty="0" smtClean="0"/>
              <a:t>HCG FRAZIONE LIBERA EPAPP-A</a:t>
            </a:r>
          </a:p>
          <a:p>
            <a:pPr algn="ctr"/>
            <a:r>
              <a:rPr lang="it-IT" dirty="0" smtClean="0"/>
              <a:t>TRASLUCENZA NUCALE</a:t>
            </a:r>
          </a:p>
          <a:p>
            <a:pPr algn="ctr"/>
            <a:endParaRPr lang="it-IT" dirty="0" smtClean="0"/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ELIMINIATI</a:t>
            </a:r>
          </a:p>
          <a:p>
            <a:pPr algn="ctr"/>
            <a:r>
              <a:rPr lang="it-IT" dirty="0" smtClean="0"/>
              <a:t>AST-ALT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784676" y="289083"/>
            <a:ext cx="2592761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PRIMO TRIMESTRE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508104" y="289083"/>
            <a:ext cx="296273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SECONDO TRIMESTRE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5" y="750748"/>
            <a:ext cx="4558086" cy="217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5" y="2924944"/>
            <a:ext cx="4657043" cy="339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190898" y="2780928"/>
            <a:ext cx="3780315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AGGIUNTI</a:t>
            </a:r>
          </a:p>
          <a:p>
            <a:pPr algn="ctr"/>
            <a:r>
              <a:rPr lang="it-IT" dirty="0" smtClean="0"/>
              <a:t>TRI TEST</a:t>
            </a:r>
          </a:p>
          <a:p>
            <a:pPr algn="ctr"/>
            <a:r>
              <a:rPr lang="it-IT" dirty="0" smtClean="0"/>
              <a:t>CURVA DA CARICO DI GLUCOSIO</a:t>
            </a:r>
          </a:p>
          <a:p>
            <a:pPr algn="ctr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5310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508104" y="289083"/>
            <a:ext cx="2524153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TERZO TRIMESTRE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7" y="750748"/>
            <a:ext cx="4248658" cy="263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220072" y="2492896"/>
            <a:ext cx="3780315" cy="25853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AGGIUNTI</a:t>
            </a:r>
          </a:p>
          <a:p>
            <a:pPr algn="ctr"/>
            <a:r>
              <a:rPr lang="it-IT" dirty="0" smtClean="0"/>
              <a:t>TPHA</a:t>
            </a:r>
          </a:p>
          <a:p>
            <a:pPr algn="ctr"/>
            <a:r>
              <a:rPr lang="it-IT" dirty="0" smtClean="0"/>
              <a:t>TAMPONE VAGINO-RETTALE PER SGB</a:t>
            </a:r>
          </a:p>
          <a:p>
            <a:pPr algn="ctr"/>
            <a:endParaRPr lang="it-IT" dirty="0"/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ELIMINIATI</a:t>
            </a:r>
          </a:p>
          <a:p>
            <a:pPr algn="ctr"/>
            <a:r>
              <a:rPr lang="it-IT" dirty="0" smtClean="0"/>
              <a:t>ECOGRAFIA OSTETRICA (solo in presenza di patologia fetale e/o </a:t>
            </a:r>
            <a:r>
              <a:rPr lang="it-IT" dirty="0" err="1" smtClean="0"/>
              <a:t>annessiale</a:t>
            </a:r>
            <a:r>
              <a:rPr lang="it-IT" dirty="0" smtClean="0"/>
              <a:t> o materna</a:t>
            </a:r>
            <a:endParaRPr lang="it-IT" dirty="0"/>
          </a:p>
          <a:p>
            <a:endParaRPr lang="it-IT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8" y="3212976"/>
            <a:ext cx="405091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8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508104" y="289083"/>
            <a:ext cx="2990819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DIAGNOSI PRENATALE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9" y="979484"/>
            <a:ext cx="5256998" cy="518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084168" y="2656748"/>
            <a:ext cx="2772201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ETA’ MATERNA &gt;35 ANNI </a:t>
            </a:r>
            <a:r>
              <a:rPr lang="it-IT" b="1" dirty="0" smtClean="0"/>
              <a:t>NON E’ SUFFICIENTE PER ACCEDERE ALLA DIAGNOSI PRENATALE INVASIVA</a:t>
            </a:r>
          </a:p>
        </p:txBody>
      </p:sp>
    </p:spTree>
    <p:extLst>
      <p:ext uri="{BB962C8B-B14F-4D97-AF65-F5344CB8AC3E}">
        <p14:creationId xmlns:p14="http://schemas.microsoft.com/office/powerpoint/2010/main" val="347133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54" y="1052736"/>
            <a:ext cx="64103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716017" y="5116630"/>
            <a:ext cx="352839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GRAZIE PER L’ATTENZIONE</a:t>
            </a:r>
            <a:endParaRPr lang="it-IT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06" y="332656"/>
            <a:ext cx="3314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06" y="980356"/>
            <a:ext cx="7539826" cy="201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3528" y="402906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1998 </a:t>
            </a:r>
            <a:r>
              <a:rPr lang="it-IT" sz="4400" b="1" dirty="0" smtClean="0">
                <a:solidFill>
                  <a:srgbClr val="FF0000"/>
                </a:solidFill>
              </a:rPr>
              <a:t>vs</a:t>
            </a:r>
            <a:r>
              <a:rPr lang="it-IT" sz="4400" dirty="0" smtClean="0"/>
              <a:t> 2016</a:t>
            </a:r>
          </a:p>
          <a:p>
            <a:pPr algn="ctr"/>
            <a:r>
              <a:rPr lang="it-IT" sz="3600" dirty="0" smtClean="0">
                <a:solidFill>
                  <a:srgbClr val="FF0000"/>
                </a:solidFill>
              </a:rPr>
              <a:t>E’ CAMBIATO QUALCOSA?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51494"/>
            <a:ext cx="2792247" cy="385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7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612" y="332656"/>
            <a:ext cx="4384080" cy="6174630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06" y="332656"/>
            <a:ext cx="3314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78850" y="1367417"/>
            <a:ext cx="376776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i="1" dirty="0" smtClean="0">
                <a:solidFill>
                  <a:srgbClr val="FF0000"/>
                </a:solidFill>
              </a:rPr>
              <a:t>2011</a:t>
            </a:r>
          </a:p>
          <a:p>
            <a:pPr algn="ctr"/>
            <a:endParaRPr lang="it-IT" sz="3600" i="1" dirty="0" smtClean="0">
              <a:solidFill>
                <a:srgbClr val="FF0000"/>
              </a:solidFill>
            </a:endParaRPr>
          </a:p>
          <a:p>
            <a:r>
              <a:rPr lang="it-IT" sz="1600" i="1" dirty="0" smtClean="0"/>
              <a:t>Le </a:t>
            </a:r>
            <a:r>
              <a:rPr lang="it-IT" sz="1600" i="1" dirty="0"/>
              <a:t>linee guida rappresentano un </a:t>
            </a:r>
            <a:r>
              <a:rPr lang="it-IT" sz="1600" i="1" dirty="0" smtClean="0"/>
              <a:t>riferimento scientifico </a:t>
            </a:r>
            <a:r>
              <a:rPr lang="it-IT" sz="1600" i="1" dirty="0"/>
              <a:t>solido, preciso, condiviso dalle società scientifiche e di semplice consultazione.</a:t>
            </a:r>
          </a:p>
          <a:p>
            <a:r>
              <a:rPr lang="it-IT" sz="1600" i="1" dirty="0"/>
              <a:t>Esse costituiscono un utile ausilio per i professionisti e consegnano alle Regioni e </a:t>
            </a:r>
            <a:r>
              <a:rPr lang="it-IT" sz="1600" i="1" dirty="0" smtClean="0"/>
              <a:t>alle Aziende </a:t>
            </a:r>
            <a:r>
              <a:rPr lang="it-IT" sz="1600" i="1" dirty="0"/>
              <a:t>sanitarie indicazioni chiare per la messa in pratica di percorsi assistenziali </a:t>
            </a:r>
            <a:r>
              <a:rPr lang="it-IT" sz="1600" i="1" dirty="0" smtClean="0"/>
              <a:t>efficaci e </a:t>
            </a:r>
            <a:r>
              <a:rPr lang="it-IT" sz="1600" i="1" dirty="0"/>
              <a:t>per l’utilizzo efficiente delle risorse</a:t>
            </a:r>
            <a:r>
              <a:rPr lang="it-IT" sz="1600" i="1" dirty="0" smtClean="0"/>
              <a:t>.</a:t>
            </a:r>
          </a:p>
          <a:p>
            <a:endParaRPr lang="it-IT" sz="1600" i="1" dirty="0"/>
          </a:p>
          <a:p>
            <a:r>
              <a:rPr lang="it-IT" sz="1600" i="1" dirty="0"/>
              <a:t>Questo documento affronta specificatamente la gravidanza fisiologica ed è stato </a:t>
            </a:r>
            <a:r>
              <a:rPr lang="it-IT" sz="1600" i="1" dirty="0" smtClean="0"/>
              <a:t>redatto sulla </a:t>
            </a:r>
            <a:r>
              <a:rPr lang="it-IT" sz="1600" i="1" dirty="0"/>
              <a:t>base di una rigorosa e aggiornata analisi della letteratura </a:t>
            </a:r>
            <a:r>
              <a:rPr lang="it-IT" sz="1600" i="1" dirty="0" smtClean="0"/>
              <a:t>scientifica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8901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7466" y="606296"/>
            <a:ext cx="5524854" cy="954107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QUALI PROFESSIONISTI DEVONO OFFRIRE L’ASSISTENZA?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8" y="332656"/>
            <a:ext cx="140693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03141" y="5781446"/>
            <a:ext cx="159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OSTETRICA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2896987" y="3897052"/>
            <a:ext cx="115212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 rot="10800000" flipV="1">
            <a:off x="4496839" y="5658336"/>
            <a:ext cx="4539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RETE MULTIDISCIPLINARE DI PROFESSIONISTI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840" y="2752275"/>
            <a:ext cx="4330219" cy="286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1" y="2914226"/>
            <a:ext cx="1605363" cy="286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e 15"/>
          <p:cNvSpPr/>
          <p:nvPr/>
        </p:nvSpPr>
        <p:spPr>
          <a:xfrm>
            <a:off x="322173" y="2698105"/>
            <a:ext cx="2357435" cy="3083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7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927466" y="606296"/>
            <a:ext cx="6532966" cy="830997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CON QUALE FREQUENZA E MODALITÀ SI DEVONO EFFETTUARE LE VISITE PRENATALI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699792" y="1628800"/>
            <a:ext cx="61926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numero delle visite offerte alle donne in gravidanza non deve essere inferiore a quattro.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</a:t>
            </a:r>
            <a:r>
              <a:rPr lang="it-IT" dirty="0"/>
              <a:t>All’inizio della gravidanza i professionisti devono fornire alle donne informazioni </a:t>
            </a:r>
            <a:r>
              <a:rPr lang="it-IT" dirty="0" smtClean="0"/>
              <a:t>scritte sul </a:t>
            </a:r>
            <a:r>
              <a:rPr lang="it-IT" dirty="0"/>
              <a:t>programma delle visite, comprendenti il numero previsto, la tempistica </a:t>
            </a:r>
            <a:r>
              <a:rPr lang="it-IT" dirty="0" smtClean="0"/>
              <a:t>e contenuti degli </a:t>
            </a:r>
            <a:r>
              <a:rPr lang="it-IT" dirty="0"/>
              <a:t>incontri.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</a:t>
            </a:r>
            <a:r>
              <a:rPr lang="it-IT" dirty="0"/>
              <a:t>Le donne devono avere </a:t>
            </a:r>
            <a:r>
              <a:rPr lang="it-IT" dirty="0" smtClean="0"/>
              <a:t>l’opportunità </a:t>
            </a:r>
            <a:r>
              <a:rPr lang="it-IT" dirty="0"/>
              <a:t>di discutere il programma delle visite con il professionista</a:t>
            </a:r>
          </a:p>
          <a:p>
            <a:r>
              <a:rPr lang="it-IT" dirty="0" smtClean="0"/>
              <a:t>      che </a:t>
            </a:r>
            <a:r>
              <a:rPr lang="it-IT" dirty="0"/>
              <a:t>le assiste.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Ogni </a:t>
            </a:r>
            <a:r>
              <a:rPr lang="it-IT" dirty="0"/>
              <a:t>visita deve essere condotta in maniera strutturata, focalizzandosi sui contenuti </a:t>
            </a:r>
            <a:r>
              <a:rPr lang="it-IT" dirty="0" smtClean="0"/>
              <a:t>e sugli </a:t>
            </a:r>
            <a:r>
              <a:rPr lang="it-IT" dirty="0"/>
              <a:t>obiettivi dell’incontro.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Nella </a:t>
            </a:r>
            <a:r>
              <a:rPr lang="it-IT" dirty="0"/>
              <a:t>fase iniziale della gravidanza deve essere previsto</a:t>
            </a:r>
          </a:p>
          <a:p>
            <a:r>
              <a:rPr lang="it-IT" dirty="0" smtClean="0"/>
              <a:t>     un </a:t>
            </a:r>
            <a:r>
              <a:rPr lang="it-IT" dirty="0"/>
              <a:t>incontro di maggiore durata, per consentire </a:t>
            </a:r>
            <a:r>
              <a:rPr lang="it-IT" dirty="0" smtClean="0"/>
              <a:t>una </a:t>
            </a:r>
          </a:p>
          <a:p>
            <a:r>
              <a:rPr lang="it-IT" dirty="0" smtClean="0"/>
              <a:t>     valutazione    complessiva </a:t>
            </a:r>
            <a:r>
              <a:rPr lang="it-IT" dirty="0"/>
              <a:t>e </a:t>
            </a:r>
            <a:r>
              <a:rPr lang="it-IT" dirty="0" smtClean="0"/>
              <a:t>offrire alla </a:t>
            </a:r>
            <a:r>
              <a:rPr lang="it-IT" dirty="0"/>
              <a:t>donna la </a:t>
            </a:r>
            <a:r>
              <a:rPr lang="it-IT" dirty="0" smtClean="0"/>
              <a:t>possibilità </a:t>
            </a:r>
            <a:r>
              <a:rPr lang="it-IT" dirty="0"/>
              <a:t>di 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discutere </a:t>
            </a:r>
            <a:r>
              <a:rPr lang="it-IT" dirty="0"/>
              <a:t>con il professionista che la assiste.</a:t>
            </a:r>
          </a:p>
        </p:txBody>
      </p:sp>
    </p:spTree>
    <p:extLst>
      <p:ext uri="{BB962C8B-B14F-4D97-AF65-F5344CB8AC3E}">
        <p14:creationId xmlns:p14="http://schemas.microsoft.com/office/powerpoint/2010/main" val="22249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79458" y="2708920"/>
            <a:ext cx="3724654" cy="1569660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CON QUALE FREQUENZA E MODALITÀ SI DEVONO EFFETTUARE LE VISITE PRENATALI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924" y="278348"/>
            <a:ext cx="4267608" cy="643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8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32657"/>
            <a:ext cx="1387915" cy="19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927465" y="506791"/>
            <a:ext cx="6532966" cy="523220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SCREENING DEI PROBLEMI EMATOLOGICI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2492896"/>
            <a:ext cx="64807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ALLE DONNE IN GRAVIDANZA DOVREBBE ESSERE CONSIGLIATO LO SCREENING PER ANEMIA ESCLUSIVAMENTE NEL CORSO DELLA PRIMA VISITA E A 28 SETTIMANE OPPURE ANCHE A 33-37 SETTIMANE?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LE DONNE ANEMICHE  QUANDO DOVREBBERO RICEVERE UNA SUPPLEMENTAZIONE DI FERRO?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LO SCREENING DELLE EMOGLOBINOPATIE DOVREBBE ESSERE OFFERTO A TUTTE LE DONNE IN GRAVIDANZA OPPURE SOLO ALLE DONNE A RISCHIO?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034811" y="2553143"/>
            <a:ext cx="20894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SE NECESSARIO ANCHE A 33-37 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&lt;11 GR/DL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&lt;10,5 GR/DL</a:t>
            </a: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SEMPRE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7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2478</Words>
  <Application>Microsoft Office PowerPoint</Application>
  <PresentationFormat>Presentazione su schermo (4:3)</PresentationFormat>
  <Paragraphs>411</Paragraphs>
  <Slides>36</Slides>
  <Notes>17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controlli ematochimici e strumentali nella gravidanza fisiologica. EBM, abitudini e appropriatezza prescrittiva</dc:title>
  <dc:creator>User</dc:creator>
  <cp:lastModifiedBy>User</cp:lastModifiedBy>
  <cp:revision>70</cp:revision>
  <dcterms:created xsi:type="dcterms:W3CDTF">2016-10-19T15:46:33Z</dcterms:created>
  <dcterms:modified xsi:type="dcterms:W3CDTF">2016-10-28T22:10:54Z</dcterms:modified>
</cp:coreProperties>
</file>