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8" r:id="rId10"/>
    <p:sldId id="269" r:id="rId11"/>
    <p:sldId id="270" r:id="rId12"/>
    <p:sldId id="271" r:id="rId13"/>
    <p:sldId id="272" r:id="rId14"/>
    <p:sldId id="273" r:id="rId15"/>
    <p:sldId id="275" r:id="rId16"/>
    <p:sldId id="276" r:id="rId17"/>
    <p:sldId id="277" r:id="rId18"/>
    <p:sldId id="264" r:id="rId19"/>
    <p:sldId id="266" r:id="rId20"/>
    <p:sldId id="267" r:id="rId2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1C1F0-F50A-45F2-9A31-618AD64583DE}" type="datetimeFigureOut">
              <a:rPr lang="it-IT" smtClean="0"/>
              <a:t>06/05/2017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B0713-092C-4235-9B28-D1220C5273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7335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Nel suo significato</a:t>
            </a:r>
            <a:r>
              <a:rPr lang="it-IT" baseline="0" dirty="0" smtClean="0"/>
              <a:t> etimologico, l’anamnesi è ricordo e così è inteso da Platone secondo cui la conoscenza vera si fonda sul ricordo delle idee già acquisite dall’anima prima del suo ingresso nel corpo.</a:t>
            </a:r>
          </a:p>
          <a:p>
            <a:r>
              <a:rPr lang="it-IT" baseline="0" dirty="0" smtClean="0"/>
              <a:t>Quindi attraverso il ricordo del paziente, il medico può conoscerlo.  L’anamnesi porta al centro il paziente nella sua completezza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B0713-092C-4235-9B28-D1220C5273A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8538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 rischio della medicina moderna</a:t>
            </a:r>
            <a:r>
              <a:rPr lang="it-IT" baseline="0" dirty="0" smtClean="0"/>
              <a:t> è quello di perdere di vista la centralità del paziente e di diventare una medicina centrata sulla malattia, quindi sulla diagnosi e relativa impostazione del trattamento terapeutico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B0713-092C-4235-9B28-D1220C5273A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9773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Uno</a:t>
            </a:r>
            <a:r>
              <a:rPr lang="it-IT" baseline="0" dirty="0" smtClean="0"/>
              <a:t> dei sintomi con cui più spesso il cardiologo, ma prima ancora il </a:t>
            </a:r>
            <a:r>
              <a:rPr lang="it-IT" baseline="0" dirty="0" err="1" smtClean="0"/>
              <a:t>mmg</a:t>
            </a:r>
            <a:r>
              <a:rPr lang="it-IT" baseline="0" dirty="0" smtClean="0"/>
              <a:t>, ha a che fare è il dolore toracico. Un sintomo che può essere espressione di patologie a rischio per la vita (infarto miocardico, dissezione aortica..) che vanno precocemente identificate. Le linee guida stesse pongono in rilievo l’importanza dell’anamnesi nell’identificazione della causa del dolore toracico.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B0713-092C-4235-9B28-D1220C5273A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6883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Strumenti semplici come gli score danno un’indicazione di probabilità sull’origine ischemica</a:t>
            </a:r>
            <a:r>
              <a:rPr lang="it-IT" baseline="0" dirty="0" smtClean="0"/>
              <a:t> del dolore toracico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B0713-092C-4235-9B28-D1220C5273A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2230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Detto ciò è facile intuire chi di questi pazienti è più probabile abbia un</a:t>
            </a:r>
            <a:r>
              <a:rPr lang="it-IT" baseline="0" dirty="0" smtClean="0"/>
              <a:t> infarto.</a:t>
            </a:r>
          </a:p>
          <a:p>
            <a:r>
              <a:rPr lang="it-IT" baseline="0" dirty="0" smtClean="0"/>
              <a:t>Ma spesso il «pregiudizio» (inteso nel senso etimologico) ci porta su strade sbagliate, come nel caso di Eleonora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B0713-092C-4235-9B28-D1220C5273A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0136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 caso</a:t>
            </a:r>
            <a:r>
              <a:rPr lang="it-IT" baseline="0" dirty="0" smtClean="0"/>
              <a:t> di Eleonora dimostra che spesso un’anamnesi condotta con l’obiettivo di confermare i sospetti diagnostici e quindi una visione </a:t>
            </a:r>
            <a:r>
              <a:rPr lang="it-IT" baseline="0" dirty="0" err="1" smtClean="0"/>
              <a:t>disease-centred</a:t>
            </a:r>
            <a:r>
              <a:rPr lang="it-IT" baseline="0" dirty="0" smtClean="0"/>
              <a:t>, porta all’errore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B0713-092C-4235-9B28-D1220C5273AA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1900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Parleremo di alcuni</a:t>
            </a:r>
            <a:r>
              <a:rPr lang="it-IT" baseline="0" dirty="0" smtClean="0"/>
              <a:t> aspetti specifici dell’esame obiettivo cardiologico nel caso clinico del pomeriggio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B0713-092C-4235-9B28-D1220C5273AA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7179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Concludendo: l’importanza di un’</a:t>
            </a:r>
            <a:r>
              <a:rPr lang="it-IT" dirty="0" err="1" smtClean="0"/>
              <a:t>anamensi</a:t>
            </a:r>
            <a:r>
              <a:rPr lang="it-IT" dirty="0" smtClean="0"/>
              <a:t> attenta ed un esame obiettivo</a:t>
            </a:r>
            <a:r>
              <a:rPr lang="it-IT" baseline="0" dirty="0" smtClean="0"/>
              <a:t> accurato nel paziente cardiologico è evidentemente nei casi meno «da manuale». E’ ovvio che il paziente che giunge in ACC con onda di lesione all’ECG, l’anamnesi è superflua, ben diverso il paziente con basso profilo di rischio, sintomi atipici e ECG nella norma, dove la diagnosi deve considerare molteplici aspetti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B0713-092C-4235-9B28-D1220C5273AA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8115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A7772-2C25-473E-AFFF-1704EB017F23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7164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2CA4-C9BC-4E3D-ADA5-97CB4A0D1643}" type="datetimeFigureOut">
              <a:rPr lang="it-IT" smtClean="0"/>
              <a:t>06/05/2017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206C-7760-4875-9FE6-C7C3407D0A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529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2CA4-C9BC-4E3D-ADA5-97CB4A0D1643}" type="datetimeFigureOut">
              <a:rPr lang="it-IT" smtClean="0"/>
              <a:t>06/05/2017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206C-7760-4875-9FE6-C7C3407D0A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3518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2CA4-C9BC-4E3D-ADA5-97CB4A0D1643}" type="datetimeFigureOut">
              <a:rPr lang="it-IT" smtClean="0"/>
              <a:t>06/05/2017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206C-7760-4875-9FE6-C7C3407D0A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540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2CA4-C9BC-4E3D-ADA5-97CB4A0D1643}" type="datetimeFigureOut">
              <a:rPr lang="it-IT" smtClean="0"/>
              <a:t>06/05/2017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206C-7760-4875-9FE6-C7C3407D0A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6634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2CA4-C9BC-4E3D-ADA5-97CB4A0D1643}" type="datetimeFigureOut">
              <a:rPr lang="it-IT" smtClean="0"/>
              <a:t>06/05/2017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206C-7760-4875-9FE6-C7C3407D0A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1930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2CA4-C9BC-4E3D-ADA5-97CB4A0D1643}" type="datetimeFigureOut">
              <a:rPr lang="it-IT" smtClean="0"/>
              <a:t>06/05/2017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206C-7760-4875-9FE6-C7C3407D0A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290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2CA4-C9BC-4E3D-ADA5-97CB4A0D1643}" type="datetimeFigureOut">
              <a:rPr lang="it-IT" smtClean="0"/>
              <a:t>06/05/2017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206C-7760-4875-9FE6-C7C3407D0A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0909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2CA4-C9BC-4E3D-ADA5-97CB4A0D1643}" type="datetimeFigureOut">
              <a:rPr lang="it-IT" smtClean="0"/>
              <a:t>06/05/2017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206C-7760-4875-9FE6-C7C3407D0A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8568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2CA4-C9BC-4E3D-ADA5-97CB4A0D1643}" type="datetimeFigureOut">
              <a:rPr lang="it-IT" smtClean="0"/>
              <a:t>06/05/2017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206C-7760-4875-9FE6-C7C3407D0A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2981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2CA4-C9BC-4E3D-ADA5-97CB4A0D1643}" type="datetimeFigureOut">
              <a:rPr lang="it-IT" smtClean="0"/>
              <a:t>06/05/2017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206C-7760-4875-9FE6-C7C3407D0A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5187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2CA4-C9BC-4E3D-ADA5-97CB4A0D1643}" type="datetimeFigureOut">
              <a:rPr lang="it-IT" smtClean="0"/>
              <a:t>06/05/2017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206C-7760-4875-9FE6-C7C3407D0A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7037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72CA4-C9BC-4E3D-ADA5-97CB4A0D1643}" type="datetimeFigureOut">
              <a:rPr lang="it-IT" smtClean="0"/>
              <a:t>06/05/2017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C206C-7760-4875-9FE6-C7C3407D0A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587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30519" r="15729" b="10540"/>
          <a:stretch/>
        </p:blipFill>
        <p:spPr bwMode="auto">
          <a:xfrm>
            <a:off x="21463" y="0"/>
            <a:ext cx="8963891" cy="408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90995"/>
            <a:ext cx="277177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09925" y="4402722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Anamnesi ed esame obiettivo del cuore</a:t>
            </a:r>
          </a:p>
          <a:p>
            <a:pPr algn="ctr"/>
            <a:r>
              <a:rPr lang="it-IT" sz="2400" dirty="0" smtClean="0"/>
              <a:t>Dr.ssa Claudia Conti</a:t>
            </a:r>
          </a:p>
          <a:p>
            <a:pPr algn="ctr"/>
            <a:r>
              <a:rPr lang="it-IT" sz="2400" dirty="0" smtClean="0"/>
              <a:t>U.O. Cardiologia</a:t>
            </a:r>
          </a:p>
        </p:txBody>
      </p:sp>
    </p:spTree>
    <p:extLst>
      <p:ext uri="{BB962C8B-B14F-4D97-AF65-F5344CB8AC3E}">
        <p14:creationId xmlns:p14="http://schemas.microsoft.com/office/powerpoint/2010/main" val="142419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it-IT" dirty="0" smtClean="0"/>
              <a:t>Ore 19,25 esegue ECG</a:t>
            </a:r>
            <a:endParaRPr lang="it-IT" dirty="0"/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Il caso di </a:t>
            </a:r>
            <a:r>
              <a:rPr lang="it-IT" dirty="0">
                <a:solidFill>
                  <a:srgbClr val="FF0000"/>
                </a:solidFill>
              </a:rPr>
              <a:t>E</a:t>
            </a:r>
            <a:r>
              <a:rPr lang="it-IT" dirty="0" smtClean="0">
                <a:solidFill>
                  <a:srgbClr val="FF0000"/>
                </a:solidFill>
              </a:rPr>
              <a:t>leonora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" t="1467" r="23448" b="3180"/>
          <a:stretch/>
        </p:blipFill>
        <p:spPr>
          <a:xfrm rot="16200000">
            <a:off x="2047455" y="-239143"/>
            <a:ext cx="5049092" cy="878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CM000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1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 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4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 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2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 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1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 6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 7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8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 8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L’esame obiettivo cardiologico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3" t="33281" r="8638" b="1098"/>
          <a:stretch/>
        </p:blipFill>
        <p:spPr bwMode="auto">
          <a:xfrm>
            <a:off x="0" y="1412776"/>
            <a:ext cx="9144000" cy="534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660232" y="6453336"/>
            <a:ext cx="25578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i="1" dirty="0">
                <a:solidFill>
                  <a:prstClr val="black"/>
                </a:solidFill>
                <a:latin typeface="Frutiger-Italic"/>
                <a:ea typeface="+mj-ea"/>
                <a:cs typeface="+mj-cs"/>
              </a:rPr>
              <a:t>G </a:t>
            </a:r>
            <a:r>
              <a:rPr lang="it-IT" sz="1200" i="1" dirty="0" err="1">
                <a:solidFill>
                  <a:prstClr val="black"/>
                </a:solidFill>
                <a:latin typeface="Frutiger-Italic"/>
                <a:ea typeface="+mj-ea"/>
                <a:cs typeface="+mj-cs"/>
              </a:rPr>
              <a:t>Ital</a:t>
            </a:r>
            <a:r>
              <a:rPr lang="it-IT" sz="1200" i="1" dirty="0">
                <a:solidFill>
                  <a:prstClr val="black"/>
                </a:solidFill>
                <a:latin typeface="Frutiger-Italic"/>
                <a:ea typeface="+mj-ea"/>
                <a:cs typeface="+mj-cs"/>
              </a:rPr>
              <a:t> </a:t>
            </a:r>
            <a:r>
              <a:rPr lang="it-IT" sz="1200" i="1" dirty="0" err="1">
                <a:solidFill>
                  <a:prstClr val="black"/>
                </a:solidFill>
                <a:latin typeface="Frutiger-Italic"/>
                <a:ea typeface="+mj-ea"/>
                <a:cs typeface="+mj-cs"/>
              </a:rPr>
              <a:t>Cardiol</a:t>
            </a:r>
            <a:r>
              <a:rPr lang="it-IT" sz="1200" i="1" dirty="0">
                <a:solidFill>
                  <a:prstClr val="black"/>
                </a:solidFill>
                <a:latin typeface="Frutiger-Italic"/>
                <a:ea typeface="+mj-ea"/>
                <a:cs typeface="+mj-cs"/>
              </a:rPr>
              <a:t> </a:t>
            </a:r>
            <a:r>
              <a:rPr lang="it-IT" sz="1200" i="1" dirty="0" err="1">
                <a:solidFill>
                  <a:prstClr val="black"/>
                </a:solidFill>
                <a:latin typeface="Frutiger-Italic"/>
                <a:ea typeface="+mj-ea"/>
                <a:cs typeface="+mj-cs"/>
              </a:rPr>
              <a:t>Vol</a:t>
            </a:r>
            <a:r>
              <a:rPr lang="it-IT" sz="1200" i="1" dirty="0">
                <a:solidFill>
                  <a:prstClr val="black"/>
                </a:solidFill>
                <a:latin typeface="Frutiger-Italic"/>
                <a:ea typeface="+mj-ea"/>
                <a:cs typeface="+mj-cs"/>
              </a:rPr>
              <a:t> 10 Gennaio 2009</a:t>
            </a:r>
            <a:endParaRPr lang="it-IT" sz="12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213" y="3861048"/>
            <a:ext cx="2808312" cy="209359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319972" y="1363634"/>
            <a:ext cx="4680520" cy="230832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sz="2400" dirty="0"/>
              <a:t>Un attento esame obiettivo </a:t>
            </a:r>
            <a:r>
              <a:rPr lang="it-IT" sz="2400" dirty="0" smtClean="0"/>
              <a:t>da </a:t>
            </a:r>
            <a:r>
              <a:rPr lang="it-IT" sz="2400" dirty="0"/>
              <a:t>la </a:t>
            </a:r>
            <a:r>
              <a:rPr lang="it-IT" sz="2400" dirty="0" smtClean="0"/>
              <a:t>possibilità di</a:t>
            </a:r>
            <a:r>
              <a:rPr lang="it-IT" sz="2400" dirty="0"/>
              <a:t>:</a:t>
            </a:r>
          </a:p>
          <a:p>
            <a:pPr marL="285750" indent="-285750">
              <a:buFontTx/>
              <a:buChar char="-"/>
            </a:pPr>
            <a:r>
              <a:rPr lang="it-IT" sz="2400" dirty="0" smtClean="0"/>
              <a:t>valutare </a:t>
            </a:r>
            <a:r>
              <a:rPr lang="it-IT" sz="2400" dirty="0"/>
              <a:t>più accuratamente il </a:t>
            </a:r>
            <a:r>
              <a:rPr lang="it-IT" sz="2400" dirty="0" smtClean="0"/>
              <a:t>rischio</a:t>
            </a:r>
          </a:p>
          <a:p>
            <a:r>
              <a:rPr lang="it-IT" sz="2400" dirty="0" smtClean="0"/>
              <a:t> </a:t>
            </a:r>
            <a:r>
              <a:rPr lang="it-IT" sz="2400" dirty="0"/>
              <a:t>- </a:t>
            </a:r>
            <a:r>
              <a:rPr lang="it-IT" sz="2400" dirty="0" smtClean="0"/>
              <a:t>  acquisire </a:t>
            </a:r>
            <a:r>
              <a:rPr lang="it-IT" sz="2400" dirty="0"/>
              <a:t>elementi per poter </a:t>
            </a:r>
            <a:r>
              <a:rPr lang="it-IT" sz="2400" dirty="0" smtClean="0"/>
              <a:t>formulare  </a:t>
            </a:r>
            <a:r>
              <a:rPr lang="it-IT" sz="2400" dirty="0"/>
              <a:t>diagnosi alternative</a:t>
            </a:r>
          </a:p>
        </p:txBody>
      </p:sp>
    </p:spTree>
    <p:extLst>
      <p:ext uri="{BB962C8B-B14F-4D97-AF65-F5344CB8AC3E}">
        <p14:creationId xmlns:p14="http://schemas.microsoft.com/office/powerpoint/2010/main" val="222961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conclusioni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9" t="20094" r="16667" b="6227"/>
          <a:stretch/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ccia in giù 3"/>
          <p:cNvSpPr/>
          <p:nvPr/>
        </p:nvSpPr>
        <p:spPr>
          <a:xfrm>
            <a:off x="7740352" y="4581961"/>
            <a:ext cx="432048" cy="7920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in giù 5"/>
          <p:cNvSpPr/>
          <p:nvPr/>
        </p:nvSpPr>
        <p:spPr>
          <a:xfrm>
            <a:off x="6660232" y="4581961"/>
            <a:ext cx="432048" cy="7920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745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67544" y="566678"/>
            <a:ext cx="84249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 smtClean="0">
                <a:effectLst/>
              </a:rPr>
              <a:t>anamnèṡi</a:t>
            </a:r>
            <a:r>
              <a:rPr lang="it-IT" sz="2400" dirty="0" smtClean="0">
                <a:effectLst/>
              </a:rPr>
              <a:t> (alla greca </a:t>
            </a:r>
            <a:r>
              <a:rPr lang="it-IT" sz="2400" b="1" dirty="0" err="1" smtClean="0">
                <a:effectLst/>
              </a:rPr>
              <a:t>anàmneṡi</a:t>
            </a:r>
            <a:r>
              <a:rPr lang="it-IT" sz="2400" dirty="0" smtClean="0">
                <a:effectLst/>
              </a:rPr>
              <a:t>) s. f. [dal gr. </a:t>
            </a:r>
            <a:r>
              <a:rPr lang="it-IT" sz="2400" dirty="0" err="1" smtClean="0">
                <a:effectLst/>
              </a:rPr>
              <a:t>ἀνάμνησις</a:t>
            </a:r>
            <a:r>
              <a:rPr lang="it-IT" sz="2400" dirty="0" smtClean="0">
                <a:effectLst/>
              </a:rPr>
              <a:t>, </a:t>
            </a:r>
            <a:r>
              <a:rPr lang="it-IT" sz="2400" dirty="0" err="1" smtClean="0">
                <a:effectLst/>
              </a:rPr>
              <a:t>der</a:t>
            </a:r>
            <a:r>
              <a:rPr lang="it-IT" sz="2400" dirty="0" smtClean="0">
                <a:effectLst/>
              </a:rPr>
              <a:t>. di </a:t>
            </a:r>
            <a:r>
              <a:rPr lang="it-IT" sz="2400" dirty="0" err="1" smtClean="0">
                <a:effectLst/>
              </a:rPr>
              <a:t>ἀν</a:t>
            </a:r>
            <a:r>
              <a:rPr lang="it-IT" sz="2400" dirty="0" smtClean="0">
                <a:effectLst/>
              </a:rPr>
              <a:t>αμιμνήσκω «ricordare»]. – </a:t>
            </a:r>
            <a:r>
              <a:rPr lang="it-IT" sz="2400" b="1" dirty="0" smtClean="0">
                <a:effectLst/>
              </a:rPr>
              <a:t>1.</a:t>
            </a:r>
            <a:r>
              <a:rPr lang="it-IT" sz="2400" dirty="0" smtClean="0">
                <a:effectLst/>
              </a:rPr>
              <a:t> </a:t>
            </a:r>
            <a:r>
              <a:rPr lang="it-IT" sz="2400" dirty="0" err="1" smtClean="0">
                <a:effectLst/>
              </a:rPr>
              <a:t>Propr</a:t>
            </a:r>
            <a:r>
              <a:rPr lang="it-IT" sz="2400" dirty="0" smtClean="0">
                <a:effectLst/>
              </a:rPr>
              <a:t>., </a:t>
            </a:r>
            <a:r>
              <a:rPr lang="it-IT" sz="2400" dirty="0" smtClean="0">
                <a:solidFill>
                  <a:srgbClr val="0070C0"/>
                </a:solidFill>
                <a:effectLst/>
              </a:rPr>
              <a:t>reminiscenza, ricordo</a:t>
            </a:r>
            <a:r>
              <a:rPr lang="it-IT" sz="2400" dirty="0" smtClean="0">
                <a:effectLst/>
              </a:rPr>
              <a:t>; in questo </a:t>
            </a:r>
            <a:r>
              <a:rPr lang="it-IT" sz="2400" dirty="0" err="1" smtClean="0">
                <a:effectLst/>
              </a:rPr>
              <a:t>sign</a:t>
            </a:r>
            <a:r>
              <a:rPr lang="it-IT" sz="2400" dirty="0" smtClean="0">
                <a:effectLst/>
              </a:rPr>
              <a:t>., il termine è adoperato soprattutto nell’enunciazione di un concetto fondamentale della filosofia di Platone, per cui la </a:t>
            </a:r>
            <a:r>
              <a:rPr lang="it-IT" sz="2400" dirty="0" smtClean="0">
                <a:solidFill>
                  <a:srgbClr val="0070C0"/>
                </a:solidFill>
                <a:effectLst/>
              </a:rPr>
              <a:t>conoscenza</a:t>
            </a:r>
            <a:r>
              <a:rPr lang="it-IT" sz="2400" dirty="0" smtClean="0">
                <a:effectLst/>
              </a:rPr>
              <a:t> vera si fonda sull’anamnesi delle idee conosciute dall’anima in una propria esistenza iperurania anteriormente al suo ingresso nel corpo</a:t>
            </a:r>
            <a:endParaRPr lang="it-IT" sz="2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67544" y="3645024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Prof. Salerno: «Buona anamnesi, </a:t>
            </a:r>
          </a:p>
          <a:p>
            <a:r>
              <a:rPr lang="it-IT" sz="2400" dirty="0" smtClean="0"/>
              <a:t>mezza diagnosi»</a:t>
            </a:r>
            <a:endParaRPr lang="it-IT" sz="24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140968"/>
            <a:ext cx="5184576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9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836712"/>
            <a:ext cx="2808312" cy="237626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23528" y="332656"/>
            <a:ext cx="45365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dirty="0" smtClean="0"/>
          </a:p>
          <a:p>
            <a:endParaRPr lang="it-IT" sz="2400" dirty="0"/>
          </a:p>
          <a:p>
            <a:r>
              <a:rPr lang="it-IT" sz="2400" dirty="0" smtClean="0"/>
              <a:t>Ti </a:t>
            </a:r>
            <a:r>
              <a:rPr lang="it-IT" sz="2400" dirty="0"/>
              <a:t>ringrazio, cuore mio:</a:t>
            </a:r>
            <a:br>
              <a:rPr lang="it-IT" sz="2400" dirty="0"/>
            </a:br>
            <a:r>
              <a:rPr lang="it-IT" sz="2400" dirty="0"/>
              <a:t>non ciondoli, ti dai da fare</a:t>
            </a:r>
            <a:br>
              <a:rPr lang="it-IT" sz="2400" dirty="0"/>
            </a:br>
            <a:r>
              <a:rPr lang="it-IT" sz="2400" dirty="0"/>
              <a:t>senza lusinghe, senza premio,</a:t>
            </a:r>
            <a:br>
              <a:rPr lang="it-IT" sz="2400" dirty="0"/>
            </a:br>
            <a:r>
              <a:rPr lang="it-IT" sz="2400" dirty="0"/>
              <a:t>per innata diligenza.</a:t>
            </a:r>
            <a:br>
              <a:rPr lang="it-IT" sz="2400" dirty="0"/>
            </a:br>
            <a:r>
              <a:rPr lang="it-IT" sz="2400" dirty="0"/>
              <a:t>Hai settanta meriti al minuto.</a:t>
            </a:r>
            <a:br>
              <a:rPr lang="it-IT" sz="2400" dirty="0"/>
            </a:br>
            <a:r>
              <a:rPr lang="it-IT" sz="2400" dirty="0"/>
              <a:t>Ogni tua sistole</a:t>
            </a:r>
            <a:br>
              <a:rPr lang="it-IT" sz="2400" dirty="0"/>
            </a:br>
            <a:r>
              <a:rPr lang="it-IT" sz="2400" dirty="0"/>
              <a:t>è come spingere una barca</a:t>
            </a:r>
            <a:br>
              <a:rPr lang="it-IT" sz="2400" dirty="0"/>
            </a:br>
            <a:r>
              <a:rPr lang="it-IT" sz="2400" dirty="0"/>
              <a:t>in mare aperto</a:t>
            </a:r>
            <a:br>
              <a:rPr lang="it-IT" sz="2400" dirty="0"/>
            </a:br>
            <a:r>
              <a:rPr lang="it-IT" sz="2400" dirty="0"/>
              <a:t>per un viaggio intorno al mondo.</a:t>
            </a:r>
            <a:br>
              <a:rPr lang="it-IT" sz="2400" dirty="0"/>
            </a:br>
            <a:r>
              <a:rPr lang="it-IT" sz="2400" dirty="0" smtClean="0">
                <a:solidFill>
                  <a:srgbClr val="0070C0"/>
                </a:solidFill>
              </a:rPr>
              <a:t>(Al mio cuore, di domenica Wislawa </a:t>
            </a:r>
            <a:r>
              <a:rPr lang="it-IT" sz="2400" dirty="0" err="1">
                <a:solidFill>
                  <a:srgbClr val="0070C0"/>
                </a:solidFill>
              </a:rPr>
              <a:t>Szymborska</a:t>
            </a:r>
            <a:r>
              <a:rPr lang="it-IT" sz="2400" dirty="0">
                <a:solidFill>
                  <a:srgbClr val="0070C0"/>
                </a:solidFill>
              </a:rPr>
              <a:t>)</a:t>
            </a:r>
          </a:p>
          <a:p>
            <a:endParaRPr lang="it-IT" sz="2400" dirty="0"/>
          </a:p>
        </p:txBody>
      </p:sp>
      <p:sp>
        <p:nvSpPr>
          <p:cNvPr id="4" name="Rettangolo 3"/>
          <p:cNvSpPr/>
          <p:nvPr/>
        </p:nvSpPr>
        <p:spPr>
          <a:xfrm>
            <a:off x="4956579" y="4427219"/>
            <a:ext cx="1879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grazie</a:t>
            </a:r>
            <a:endParaRPr lang="it-IT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0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95" y="563943"/>
            <a:ext cx="8136904" cy="554461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ttangolo 2"/>
          <p:cNvSpPr/>
          <p:nvPr/>
        </p:nvSpPr>
        <p:spPr>
          <a:xfrm>
            <a:off x="467544" y="2467635"/>
            <a:ext cx="3219279" cy="1200329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Medicina</a:t>
            </a:r>
          </a:p>
          <a:p>
            <a:pPr algn="ctr"/>
            <a:r>
              <a:rPr lang="it-IT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</a:t>
            </a:r>
            <a:r>
              <a:rPr lang="it-IT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isease-centred</a:t>
            </a:r>
            <a:endParaRPr lang="it-IT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Freccia a destra con strisce 6"/>
          <p:cNvSpPr/>
          <p:nvPr/>
        </p:nvSpPr>
        <p:spPr>
          <a:xfrm rot="2700000">
            <a:off x="3780225" y="3702545"/>
            <a:ext cx="720080" cy="576000"/>
          </a:xfrm>
          <a:prstGeom prst="strip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con strisce 7"/>
          <p:cNvSpPr/>
          <p:nvPr/>
        </p:nvSpPr>
        <p:spPr>
          <a:xfrm rot="-2700000">
            <a:off x="3851426" y="1936319"/>
            <a:ext cx="720080" cy="559872"/>
          </a:xfrm>
          <a:prstGeom prst="strip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5076056" y="891743"/>
            <a:ext cx="223224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Diagnosi di malattia</a:t>
            </a:r>
            <a:endParaRPr lang="it-IT" sz="28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083371" y="3798962"/>
            <a:ext cx="2448272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Impostazione del trattamento terapeutico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15149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9532" y="260648"/>
            <a:ext cx="8424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0" i="0" u="none" strike="noStrike" baseline="0" dirty="0" smtClean="0">
                <a:latin typeface="Frutiger-Roman"/>
              </a:rPr>
              <a:t>Si definisce dolore toracico qualsiasi dolore che, anteriormente, si collochi tra la base del naso e l’ombelico, e, posteriormente, tra la nuca e la 12ma</a:t>
            </a:r>
            <a:r>
              <a:rPr lang="it-IT" sz="800" b="0" i="0" u="none" strike="noStrike" baseline="0" dirty="0" smtClean="0">
                <a:latin typeface="Frutiger-Roman"/>
              </a:rPr>
              <a:t> </a:t>
            </a:r>
            <a:r>
              <a:rPr lang="it-IT" b="0" i="0" u="none" strike="noStrike" baseline="0" dirty="0" smtClean="0">
                <a:latin typeface="Frutiger-Roman"/>
              </a:rPr>
              <a:t>vertebra e che non abbia causa traumatica o chiaramente identificabile che lo sottenda.</a:t>
            </a:r>
          </a:p>
          <a:p>
            <a:r>
              <a:rPr lang="it-IT" b="0" i="0" u="none" strike="noStrike" baseline="0" dirty="0" smtClean="0">
                <a:solidFill>
                  <a:srgbClr val="0070C0"/>
                </a:solidFill>
                <a:latin typeface="Frutiger-Roman"/>
              </a:rPr>
              <a:t>L’anamnesi e le caratteristiche del dolore toracico rappresentano il primo strumento per il riconoscimento della sua possibile origine ischemica.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"/>
          <a:stretch/>
        </p:blipFill>
        <p:spPr>
          <a:xfrm>
            <a:off x="1143000" y="1737976"/>
            <a:ext cx="6858000" cy="512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0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" t="29564" r="8191" b="23611"/>
          <a:stretch/>
        </p:blipFill>
        <p:spPr bwMode="auto">
          <a:xfrm>
            <a:off x="35091" y="764704"/>
            <a:ext cx="9108909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465834" y="6435669"/>
            <a:ext cx="29543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0" i="1" u="none" strike="noStrike" baseline="0" dirty="0" smtClean="0">
                <a:latin typeface="Frutiger-Italic"/>
              </a:rPr>
              <a:t>G </a:t>
            </a:r>
            <a:r>
              <a:rPr lang="it-IT" sz="1400" b="0" i="1" u="none" strike="noStrike" baseline="0" dirty="0" err="1" smtClean="0">
                <a:latin typeface="Frutiger-Italic"/>
              </a:rPr>
              <a:t>Ital</a:t>
            </a:r>
            <a:r>
              <a:rPr lang="it-IT" sz="1400" b="0" i="1" u="none" strike="noStrike" baseline="0" dirty="0" smtClean="0">
                <a:latin typeface="Frutiger-Italic"/>
              </a:rPr>
              <a:t> </a:t>
            </a:r>
            <a:r>
              <a:rPr lang="it-IT" sz="1400" b="0" i="1" u="none" strike="noStrike" baseline="0" dirty="0" err="1" smtClean="0">
                <a:latin typeface="Frutiger-Italic"/>
              </a:rPr>
              <a:t>Cardiol</a:t>
            </a:r>
            <a:r>
              <a:rPr lang="it-IT" sz="1400" b="0" i="1" u="none" strike="noStrike" baseline="0" dirty="0" smtClean="0">
                <a:latin typeface="Frutiger-Italic"/>
              </a:rPr>
              <a:t> </a:t>
            </a:r>
            <a:r>
              <a:rPr lang="it-IT" sz="1400" b="0" i="1" u="none" strike="noStrike" baseline="0" dirty="0" err="1" smtClean="0">
                <a:latin typeface="Frutiger-Italic"/>
              </a:rPr>
              <a:t>Vol</a:t>
            </a:r>
            <a:r>
              <a:rPr lang="it-IT" sz="1400" b="0" i="1" u="none" strike="noStrike" baseline="0" dirty="0" smtClean="0">
                <a:latin typeface="Frutiger-Italic"/>
              </a:rPr>
              <a:t> 10 Gennaio 2009</a:t>
            </a:r>
            <a:endParaRPr lang="it-IT" sz="1400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0" y="-14242"/>
            <a:ext cx="8929397" cy="1143000"/>
          </a:xfrm>
        </p:spPr>
        <p:txBody>
          <a:bodyPr>
            <a:noAutofit/>
          </a:bodyPr>
          <a:lstStyle/>
          <a:p>
            <a:r>
              <a:rPr lang="it-IT" sz="3600" dirty="0" smtClean="0">
                <a:solidFill>
                  <a:srgbClr val="FF0000"/>
                </a:solidFill>
              </a:rPr>
              <a:t>Cause cardiache e non di dolore toracico</a:t>
            </a:r>
            <a:endParaRPr lang="it-IT" sz="3600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91683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9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 t="36706" r="51028" b="9091"/>
          <a:stretch/>
        </p:blipFill>
        <p:spPr bwMode="auto">
          <a:xfrm>
            <a:off x="755576" y="1196752"/>
            <a:ext cx="7272808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it-IT" dirty="0" err="1" smtClean="0">
                <a:solidFill>
                  <a:srgbClr val="FF0000"/>
                </a:solidFill>
              </a:rPr>
              <a:t>Chest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pain</a:t>
            </a:r>
            <a:r>
              <a:rPr lang="it-IT" dirty="0" smtClean="0">
                <a:solidFill>
                  <a:srgbClr val="FF0000"/>
                </a:solidFill>
              </a:rPr>
              <a:t> score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660232" y="6453336"/>
            <a:ext cx="25578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i="1" dirty="0">
                <a:solidFill>
                  <a:prstClr val="black"/>
                </a:solidFill>
                <a:latin typeface="Frutiger-Italic"/>
                <a:ea typeface="+mj-ea"/>
                <a:cs typeface="+mj-cs"/>
              </a:rPr>
              <a:t>G </a:t>
            </a:r>
            <a:r>
              <a:rPr lang="it-IT" sz="1200" i="1" dirty="0" err="1">
                <a:solidFill>
                  <a:prstClr val="black"/>
                </a:solidFill>
                <a:latin typeface="Frutiger-Italic"/>
                <a:ea typeface="+mj-ea"/>
                <a:cs typeface="+mj-cs"/>
              </a:rPr>
              <a:t>Ital</a:t>
            </a:r>
            <a:r>
              <a:rPr lang="it-IT" sz="1200" i="1" dirty="0">
                <a:solidFill>
                  <a:prstClr val="black"/>
                </a:solidFill>
                <a:latin typeface="Frutiger-Italic"/>
                <a:ea typeface="+mj-ea"/>
                <a:cs typeface="+mj-cs"/>
              </a:rPr>
              <a:t> </a:t>
            </a:r>
            <a:r>
              <a:rPr lang="it-IT" sz="1200" i="1" dirty="0" err="1">
                <a:solidFill>
                  <a:prstClr val="black"/>
                </a:solidFill>
                <a:latin typeface="Frutiger-Italic"/>
                <a:ea typeface="+mj-ea"/>
                <a:cs typeface="+mj-cs"/>
              </a:rPr>
              <a:t>Cardiol</a:t>
            </a:r>
            <a:r>
              <a:rPr lang="it-IT" sz="1200" i="1" dirty="0">
                <a:solidFill>
                  <a:prstClr val="black"/>
                </a:solidFill>
                <a:latin typeface="Frutiger-Italic"/>
                <a:ea typeface="+mj-ea"/>
                <a:cs typeface="+mj-cs"/>
              </a:rPr>
              <a:t> </a:t>
            </a:r>
            <a:r>
              <a:rPr lang="it-IT" sz="1200" i="1" dirty="0" err="1">
                <a:solidFill>
                  <a:prstClr val="black"/>
                </a:solidFill>
                <a:latin typeface="Frutiger-Italic"/>
                <a:ea typeface="+mj-ea"/>
                <a:cs typeface="+mj-cs"/>
              </a:rPr>
              <a:t>Vol</a:t>
            </a:r>
            <a:r>
              <a:rPr lang="it-IT" sz="1200" i="1" dirty="0">
                <a:solidFill>
                  <a:prstClr val="black"/>
                </a:solidFill>
                <a:latin typeface="Frutiger-Italic"/>
                <a:ea typeface="+mj-ea"/>
                <a:cs typeface="+mj-cs"/>
              </a:rPr>
              <a:t> 10 Gennaio 2009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96819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52736"/>
            <a:ext cx="3816424" cy="475252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3960440" cy="504056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7" y="235743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Il caso di </a:t>
            </a:r>
            <a:r>
              <a:rPr lang="it-IT" dirty="0">
                <a:solidFill>
                  <a:srgbClr val="FF0000"/>
                </a:solidFill>
              </a:rPr>
              <a:t>E</a:t>
            </a:r>
            <a:r>
              <a:rPr lang="it-IT" dirty="0" smtClean="0">
                <a:solidFill>
                  <a:srgbClr val="FF0000"/>
                </a:solidFill>
              </a:rPr>
              <a:t>leonora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30 anni, familiarità per cardiopatia ischemica (padre e zio), fumatrice</a:t>
            </a:r>
          </a:p>
          <a:p>
            <a:r>
              <a:rPr lang="it-IT" dirty="0" smtClean="0"/>
              <a:t>Affetta da LES dal 2010 ed endometriosi pelvica dal 2013</a:t>
            </a:r>
          </a:p>
          <a:p>
            <a:r>
              <a:rPr lang="it-IT" dirty="0" smtClean="0"/>
              <a:t>Splenectomia nel 2013 per </a:t>
            </a:r>
            <a:r>
              <a:rPr lang="it-IT" dirty="0" err="1" smtClean="0"/>
              <a:t>ipopiastrinopenia</a:t>
            </a:r>
            <a:endParaRPr lang="it-IT" dirty="0" smtClean="0"/>
          </a:p>
          <a:p>
            <a:r>
              <a:rPr lang="it-IT" dirty="0" smtClean="0"/>
              <a:t>Terapia: </a:t>
            </a:r>
            <a:r>
              <a:rPr lang="it-IT" dirty="0" err="1" smtClean="0"/>
              <a:t>Deltacortene</a:t>
            </a:r>
            <a:r>
              <a:rPr lang="it-IT" dirty="0" smtClean="0"/>
              <a:t> 5mg, </a:t>
            </a:r>
            <a:r>
              <a:rPr lang="it-IT" dirty="0" err="1" smtClean="0"/>
              <a:t>Targin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044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18/07/2016 ore 17,11 accesso in PS </a:t>
            </a:r>
          </a:p>
          <a:p>
            <a:r>
              <a:rPr lang="it-IT" dirty="0" smtClean="0"/>
              <a:t>Triage: codice giallo</a:t>
            </a:r>
          </a:p>
          <a:p>
            <a:r>
              <a:rPr lang="it-IT" dirty="0" smtClean="0"/>
              <a:t>Sintomi riportati: </a:t>
            </a:r>
            <a:r>
              <a:rPr lang="it-IT" dirty="0" err="1" smtClean="0"/>
              <a:t>addominalgia</a:t>
            </a:r>
            <a:endParaRPr lang="it-IT" dirty="0" smtClean="0"/>
          </a:p>
          <a:p>
            <a:r>
              <a:rPr lang="it-IT" dirty="0" smtClean="0"/>
              <a:t>Esame obiettivo: addome piano, trattabile, dolente alla palpazione in epigastrio</a:t>
            </a:r>
          </a:p>
          <a:p>
            <a:r>
              <a:rPr lang="it-IT" dirty="0" smtClean="0"/>
              <a:t>Esegue esami ematici (leucocitosi) ed RX addome diretto (negativo)</a:t>
            </a:r>
            <a:endParaRPr lang="it-IT" dirty="0"/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Il caso di </a:t>
            </a:r>
            <a:r>
              <a:rPr lang="it-IT" dirty="0">
                <a:solidFill>
                  <a:srgbClr val="FF0000"/>
                </a:solidFill>
              </a:rPr>
              <a:t>E</a:t>
            </a:r>
            <a:r>
              <a:rPr lang="it-IT" dirty="0" smtClean="0">
                <a:solidFill>
                  <a:srgbClr val="FF0000"/>
                </a:solidFill>
              </a:rPr>
              <a:t>leonora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81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646</Words>
  <Application>Microsoft Office PowerPoint</Application>
  <PresentationFormat>Presentazione su schermo (4:3)</PresentationFormat>
  <Paragraphs>58</Paragraphs>
  <Slides>20</Slides>
  <Notes>9</Notes>
  <HiddenSlides>0</HiddenSlides>
  <MMClips>7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Cause cardiache e non di dolore toracico</vt:lpstr>
      <vt:lpstr>Chest pain score</vt:lpstr>
      <vt:lpstr>Presentazione standard di PowerPoint</vt:lpstr>
      <vt:lpstr>Il caso di Eleonora</vt:lpstr>
      <vt:lpstr>Il caso di Eleonora</vt:lpstr>
      <vt:lpstr>Il caso di Eleonora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L’esame obiettivo cardiologico</vt:lpstr>
      <vt:lpstr>conclusioni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CLAUDIA CONTI</dc:creator>
  <cp:lastModifiedBy>CLAUDIA CONTI</cp:lastModifiedBy>
  <cp:revision>29</cp:revision>
  <dcterms:created xsi:type="dcterms:W3CDTF">2017-04-22T13:07:26Z</dcterms:created>
  <dcterms:modified xsi:type="dcterms:W3CDTF">2017-05-06T08:33:19Z</dcterms:modified>
</cp:coreProperties>
</file>