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7" r:id="rId8"/>
    <p:sldId id="260" r:id="rId9"/>
    <p:sldId id="265" r:id="rId10"/>
    <p:sldId id="264" r:id="rId11"/>
    <p:sldId id="261" r:id="rId12"/>
    <p:sldId id="266" r:id="rId13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6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563FA-068E-41A4-9837-6FC0D0ACBF30}" type="doc">
      <dgm:prSet loTypeId="urn:microsoft.com/office/officeart/2005/8/layout/chevron2" loCatId="list" qsTypeId="urn:microsoft.com/office/officeart/2005/8/quickstyle/simple1#19" qsCatId="simple" csTypeId="urn:microsoft.com/office/officeart/2005/8/colors/accent1_2#20" csCatId="accent1" phldr="1"/>
      <dgm:spPr/>
      <dgm:t>
        <a:bodyPr/>
        <a:lstStyle/>
        <a:p>
          <a:endParaRPr lang="it-IT"/>
        </a:p>
      </dgm:t>
    </dgm:pt>
    <dgm:pt modelId="{483926C7-EE71-4BD3-ACC8-701F47E4907C}">
      <dgm:prSet phldrT="[Testo]" phldr="1"/>
      <dgm:spPr/>
      <dgm:t>
        <a:bodyPr/>
        <a:lstStyle/>
        <a:p>
          <a:endParaRPr lang="it-IT" dirty="0"/>
        </a:p>
      </dgm:t>
    </dgm:pt>
    <dgm:pt modelId="{628526CE-9A16-4018-9D1D-EA03DC1E97C3}" type="parTrans" cxnId="{558D4DA8-7EC8-45BF-A482-63C5A4441804}">
      <dgm:prSet/>
      <dgm:spPr/>
      <dgm:t>
        <a:bodyPr/>
        <a:lstStyle/>
        <a:p>
          <a:endParaRPr lang="it-IT"/>
        </a:p>
      </dgm:t>
    </dgm:pt>
    <dgm:pt modelId="{E40DF748-2DF6-4756-9879-2AC7E950E330}" type="sibTrans" cxnId="{558D4DA8-7EC8-45BF-A482-63C5A4441804}">
      <dgm:prSet/>
      <dgm:spPr/>
      <dgm:t>
        <a:bodyPr/>
        <a:lstStyle/>
        <a:p>
          <a:endParaRPr lang="it-IT"/>
        </a:p>
      </dgm:t>
    </dgm:pt>
    <dgm:pt modelId="{7AC624BA-26F2-4471-8612-DD6E0A2E3B03}">
      <dgm:prSet phldrT="[Testo]" custT="1"/>
      <dgm:spPr/>
      <dgm:t>
        <a:bodyPr/>
        <a:lstStyle/>
        <a:p>
          <a:r>
            <a:rPr lang="it-IT" sz="2400" dirty="0" smtClean="0"/>
            <a:t>Incassi dell’anno     			  € 50.000	</a:t>
          </a:r>
          <a:r>
            <a:rPr lang="it-IT" sz="1700" dirty="0" smtClean="0"/>
            <a:t>	</a:t>
          </a:r>
          <a:endParaRPr lang="it-IT" sz="1700" dirty="0"/>
        </a:p>
      </dgm:t>
    </dgm:pt>
    <dgm:pt modelId="{2627AEE0-6E34-4891-88DE-C0B7E065495C}" type="parTrans" cxnId="{C98E88ED-DF87-4F1C-A23F-2A74F428BC70}">
      <dgm:prSet/>
      <dgm:spPr/>
      <dgm:t>
        <a:bodyPr/>
        <a:lstStyle/>
        <a:p>
          <a:endParaRPr lang="it-IT"/>
        </a:p>
      </dgm:t>
    </dgm:pt>
    <dgm:pt modelId="{91DC79EA-9C79-401E-ACAE-F41C16D504AD}" type="sibTrans" cxnId="{C98E88ED-DF87-4F1C-A23F-2A74F428BC70}">
      <dgm:prSet/>
      <dgm:spPr/>
      <dgm:t>
        <a:bodyPr/>
        <a:lstStyle/>
        <a:p>
          <a:endParaRPr lang="it-IT"/>
        </a:p>
      </dgm:t>
    </dgm:pt>
    <dgm:pt modelId="{03209D5C-E854-4824-A7F9-884772B0B376}">
      <dgm:prSet phldrT="[Testo]"/>
      <dgm:spPr/>
      <dgm:t>
        <a:bodyPr/>
        <a:lstStyle/>
        <a:p>
          <a:r>
            <a:rPr lang="it-IT" dirty="0" smtClean="0"/>
            <a:t>Meno	</a:t>
          </a:r>
          <a:endParaRPr lang="it-IT" dirty="0"/>
        </a:p>
      </dgm:t>
    </dgm:pt>
    <dgm:pt modelId="{4C455CAF-2B3C-43CA-8C68-ACF61B67B093}" type="parTrans" cxnId="{E0AF6C37-301A-4042-9663-C94B3691A87B}">
      <dgm:prSet/>
      <dgm:spPr/>
      <dgm:t>
        <a:bodyPr/>
        <a:lstStyle/>
        <a:p>
          <a:endParaRPr lang="it-IT"/>
        </a:p>
      </dgm:t>
    </dgm:pt>
    <dgm:pt modelId="{4B794833-0798-43AF-A5D5-3A4653FF6E1A}" type="sibTrans" cxnId="{E0AF6C37-301A-4042-9663-C94B3691A87B}">
      <dgm:prSet/>
      <dgm:spPr/>
      <dgm:t>
        <a:bodyPr/>
        <a:lstStyle/>
        <a:p>
          <a:endParaRPr lang="it-IT"/>
        </a:p>
      </dgm:t>
    </dgm:pt>
    <dgm:pt modelId="{B3EF56DE-0BD4-405E-AFE9-AF662A47233A}">
      <dgm:prSet phldrT="[Testo]" custT="1"/>
      <dgm:spPr/>
      <dgm:t>
        <a:bodyPr/>
        <a:lstStyle/>
        <a:p>
          <a:r>
            <a:rPr lang="it-IT" sz="2400" dirty="0" smtClean="0"/>
            <a:t>Uscite per costi inerenti	</a:t>
          </a:r>
        </a:p>
      </dgm:t>
    </dgm:pt>
    <dgm:pt modelId="{566DE757-E0E6-4A3C-B8AC-6B161BCB8639}" type="parTrans" cxnId="{33E0319C-9D15-48A7-A262-1715D07970BF}">
      <dgm:prSet/>
      <dgm:spPr/>
      <dgm:t>
        <a:bodyPr/>
        <a:lstStyle/>
        <a:p>
          <a:endParaRPr lang="it-IT"/>
        </a:p>
      </dgm:t>
    </dgm:pt>
    <dgm:pt modelId="{2AD3E45C-9B9C-41E8-9464-09655A551DEA}" type="sibTrans" cxnId="{33E0319C-9D15-48A7-A262-1715D07970BF}">
      <dgm:prSet/>
      <dgm:spPr/>
      <dgm:t>
        <a:bodyPr/>
        <a:lstStyle/>
        <a:p>
          <a:endParaRPr lang="it-IT"/>
        </a:p>
      </dgm:t>
    </dgm:pt>
    <dgm:pt modelId="{3F8C48B3-F75B-4C88-AA87-8FF00EA78C81}">
      <dgm:prSet phldrT="[Testo]"/>
      <dgm:spPr/>
      <dgm:t>
        <a:bodyPr/>
        <a:lstStyle/>
        <a:p>
          <a:r>
            <a:rPr lang="it-IT" dirty="0" smtClean="0"/>
            <a:t>Più		</a:t>
          </a:r>
          <a:endParaRPr lang="it-IT" dirty="0"/>
        </a:p>
      </dgm:t>
    </dgm:pt>
    <dgm:pt modelId="{0728779C-A0DE-4896-8F06-4C05ABFE82F2}" type="parTrans" cxnId="{F40125DE-65AC-4883-BFB8-0D81A431E460}">
      <dgm:prSet/>
      <dgm:spPr/>
      <dgm:t>
        <a:bodyPr/>
        <a:lstStyle/>
        <a:p>
          <a:endParaRPr lang="it-IT"/>
        </a:p>
      </dgm:t>
    </dgm:pt>
    <dgm:pt modelId="{2FA91AC6-99CA-4872-952C-B2FBD9291AEB}" type="sibTrans" cxnId="{F40125DE-65AC-4883-BFB8-0D81A431E460}">
      <dgm:prSet/>
      <dgm:spPr/>
      <dgm:t>
        <a:bodyPr/>
        <a:lstStyle/>
        <a:p>
          <a:endParaRPr lang="it-IT"/>
        </a:p>
      </dgm:t>
    </dgm:pt>
    <dgm:pt modelId="{CB5AF816-AAA2-4348-87A3-229AAD6F6B3F}">
      <dgm:prSet phldrT="[Tes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 smtClean="0"/>
            <a:t>Costi per il personale dipendente		   € 10.000</a:t>
          </a:r>
          <a:endParaRPr lang="it-IT" sz="2400" dirty="0"/>
        </a:p>
      </dgm:t>
    </dgm:pt>
    <dgm:pt modelId="{1769A254-F7C1-481C-8645-D1383B4F7EF5}" type="parTrans" cxnId="{D03C3BB4-1340-43BE-A146-44ADDA1B4B3F}">
      <dgm:prSet/>
      <dgm:spPr/>
      <dgm:t>
        <a:bodyPr/>
        <a:lstStyle/>
        <a:p>
          <a:endParaRPr lang="it-IT"/>
        </a:p>
      </dgm:t>
    </dgm:pt>
    <dgm:pt modelId="{B07FA04D-5550-450B-BD56-3A2E57FAF031}" type="sibTrans" cxnId="{D03C3BB4-1340-43BE-A146-44ADDA1B4B3F}">
      <dgm:prSet/>
      <dgm:spPr/>
      <dgm:t>
        <a:bodyPr/>
        <a:lstStyle/>
        <a:p>
          <a:endParaRPr lang="it-IT"/>
        </a:p>
      </dgm:t>
    </dgm:pt>
    <dgm:pt modelId="{9D0BF9FE-8797-42E1-BF68-E0AFD742DAB0}">
      <dgm:prSet phldrT="[Tes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 smtClean="0"/>
            <a:t>Interessi passivi			                €      500</a:t>
          </a:r>
        </a:p>
        <a:p>
          <a:pPr marL="228600" indent="0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2400" dirty="0" smtClean="0"/>
            <a:t>					</a:t>
          </a:r>
          <a:endParaRPr lang="it-IT" sz="2400" dirty="0"/>
        </a:p>
      </dgm:t>
    </dgm:pt>
    <dgm:pt modelId="{2970357B-BFD6-4ADC-A69A-C2B5B3455D30}" type="parTrans" cxnId="{348D4F14-4BF2-4315-A11A-B39C25C89BC6}">
      <dgm:prSet/>
      <dgm:spPr/>
      <dgm:t>
        <a:bodyPr/>
        <a:lstStyle/>
        <a:p>
          <a:endParaRPr lang="it-IT"/>
        </a:p>
      </dgm:t>
    </dgm:pt>
    <dgm:pt modelId="{5B750634-22E0-4C2C-80FF-DA31E67A5B1D}" type="sibTrans" cxnId="{348D4F14-4BF2-4315-A11A-B39C25C89BC6}">
      <dgm:prSet/>
      <dgm:spPr/>
      <dgm:t>
        <a:bodyPr/>
        <a:lstStyle/>
        <a:p>
          <a:endParaRPr lang="it-IT"/>
        </a:p>
      </dgm:t>
    </dgm:pt>
    <dgm:pt modelId="{04EB52B7-8B95-4B19-BD5E-70A7D3B43527}">
      <dgm:prSet/>
      <dgm:spPr/>
      <dgm:t>
        <a:bodyPr/>
        <a:lstStyle/>
        <a:p>
          <a:r>
            <a:rPr lang="it-IT" dirty="0" smtClean="0"/>
            <a:t>Uguale: 	</a:t>
          </a:r>
          <a:endParaRPr lang="it-IT" dirty="0"/>
        </a:p>
      </dgm:t>
    </dgm:pt>
    <dgm:pt modelId="{8988CE04-767C-4C3F-BD06-43B98990818D}" type="parTrans" cxnId="{D0257457-4B5F-4D52-99D1-FB3CA5A3C9B2}">
      <dgm:prSet/>
      <dgm:spPr/>
      <dgm:t>
        <a:bodyPr/>
        <a:lstStyle/>
        <a:p>
          <a:endParaRPr lang="it-IT"/>
        </a:p>
      </dgm:t>
    </dgm:pt>
    <dgm:pt modelId="{18DDF588-6916-45B7-8E5E-B43EEE1996AA}" type="sibTrans" cxnId="{D0257457-4B5F-4D52-99D1-FB3CA5A3C9B2}">
      <dgm:prSet/>
      <dgm:spPr/>
      <dgm:t>
        <a:bodyPr/>
        <a:lstStyle/>
        <a:p>
          <a:endParaRPr lang="it-IT"/>
        </a:p>
      </dgm:t>
    </dgm:pt>
    <dgm:pt modelId="{BC105290-8F93-44EE-A945-26B83536C9F2}">
      <dgm:prSet/>
      <dgm:spPr/>
      <dgm:t>
        <a:bodyPr/>
        <a:lstStyle/>
        <a:p>
          <a:r>
            <a:rPr lang="it-IT" dirty="0" smtClean="0"/>
            <a:t>Imponibile Irap			                  € 40.500 </a:t>
          </a:r>
          <a:endParaRPr lang="it-IT" dirty="0"/>
        </a:p>
      </dgm:t>
    </dgm:pt>
    <dgm:pt modelId="{FADAC454-2C23-44C4-B3A1-93DF708E6E9D}" type="parTrans" cxnId="{12B91F62-3992-4557-9739-9C224092BDF7}">
      <dgm:prSet/>
      <dgm:spPr/>
      <dgm:t>
        <a:bodyPr/>
        <a:lstStyle/>
        <a:p>
          <a:endParaRPr lang="it-IT"/>
        </a:p>
      </dgm:t>
    </dgm:pt>
    <dgm:pt modelId="{697A782C-5CF9-49AA-BC71-B68311705A4E}" type="sibTrans" cxnId="{12B91F62-3992-4557-9739-9C224092BDF7}">
      <dgm:prSet/>
      <dgm:spPr/>
      <dgm:t>
        <a:bodyPr/>
        <a:lstStyle/>
        <a:p>
          <a:endParaRPr lang="it-IT"/>
        </a:p>
      </dgm:t>
    </dgm:pt>
    <dgm:pt modelId="{53B54574-6C93-41D8-871A-C69A63EC46C8}">
      <dgm:prSet/>
      <dgm:spPr/>
      <dgm:t>
        <a:bodyPr/>
        <a:lstStyle/>
        <a:p>
          <a:endParaRPr lang="it-IT"/>
        </a:p>
      </dgm:t>
    </dgm:pt>
    <dgm:pt modelId="{E2168EBA-4B1C-4A46-B8FF-A175A9AE5280}" type="parTrans" cxnId="{9A1D3307-5253-4039-9BCC-76CD9C0F7E67}">
      <dgm:prSet/>
      <dgm:spPr/>
      <dgm:t>
        <a:bodyPr/>
        <a:lstStyle/>
        <a:p>
          <a:endParaRPr lang="it-IT"/>
        </a:p>
      </dgm:t>
    </dgm:pt>
    <dgm:pt modelId="{28572845-601E-4C21-93EA-C0AD0D3FF21B}" type="sibTrans" cxnId="{9A1D3307-5253-4039-9BCC-76CD9C0F7E67}">
      <dgm:prSet/>
      <dgm:spPr/>
      <dgm:t>
        <a:bodyPr/>
        <a:lstStyle/>
        <a:p>
          <a:endParaRPr lang="it-IT"/>
        </a:p>
      </dgm:t>
    </dgm:pt>
    <dgm:pt modelId="{947B4CC0-7926-4DD1-BA10-E26D51ABF957}">
      <dgm:prSet/>
      <dgm:spPr/>
      <dgm:t>
        <a:bodyPr/>
        <a:lstStyle/>
        <a:p>
          <a:r>
            <a:rPr lang="it-IT" dirty="0" smtClean="0"/>
            <a:t>Imposta </a:t>
          </a:r>
          <a:r>
            <a:rPr lang="it-IT" dirty="0" err="1" smtClean="0"/>
            <a:t>irap</a:t>
          </a:r>
          <a:r>
            <a:rPr lang="it-IT" dirty="0" smtClean="0"/>
            <a:t> 3,9%			€  1.579,50</a:t>
          </a:r>
          <a:endParaRPr lang="it-IT" dirty="0"/>
        </a:p>
      </dgm:t>
    </dgm:pt>
    <dgm:pt modelId="{DB9B3D44-6135-4341-931A-8036C540CDD1}" type="parTrans" cxnId="{E1277C24-7381-49D1-BAAD-1C096A114EFD}">
      <dgm:prSet/>
      <dgm:spPr/>
      <dgm:t>
        <a:bodyPr/>
        <a:lstStyle/>
        <a:p>
          <a:endParaRPr lang="it-IT"/>
        </a:p>
      </dgm:t>
    </dgm:pt>
    <dgm:pt modelId="{A41B5F74-AEC0-46A3-BED0-5F705BB24F51}" type="sibTrans" cxnId="{E1277C24-7381-49D1-BAAD-1C096A114EFD}">
      <dgm:prSet/>
      <dgm:spPr/>
      <dgm:t>
        <a:bodyPr/>
        <a:lstStyle/>
        <a:p>
          <a:endParaRPr lang="it-IT"/>
        </a:p>
      </dgm:t>
    </dgm:pt>
    <dgm:pt modelId="{BC667EFC-93C6-49EA-9C45-53EE5A8B44C2}">
      <dgm:prSet phldrT="[Testo]" custT="1"/>
      <dgm:spPr/>
      <dgm:t>
        <a:bodyPr/>
        <a:lstStyle/>
        <a:p>
          <a:r>
            <a:rPr lang="it-IT" sz="2400" dirty="0" smtClean="0"/>
            <a:t>determinate come per l’imposta irpef					  		  € 20.000</a:t>
          </a:r>
          <a:r>
            <a:rPr lang="it-IT" sz="1600" dirty="0" smtClean="0"/>
            <a:t>	</a:t>
          </a:r>
          <a:endParaRPr lang="it-IT" sz="2400" dirty="0" smtClean="0"/>
        </a:p>
      </dgm:t>
    </dgm:pt>
    <dgm:pt modelId="{60502296-111A-4999-A716-9C6D521FA8A4}" type="parTrans" cxnId="{7263369B-3033-4997-8E65-F7D1E742A22E}">
      <dgm:prSet/>
      <dgm:spPr/>
    </dgm:pt>
    <dgm:pt modelId="{63DADCE4-85CB-40BD-86D5-4F454170FEC7}" type="sibTrans" cxnId="{7263369B-3033-4997-8E65-F7D1E742A22E}">
      <dgm:prSet/>
      <dgm:spPr/>
    </dgm:pt>
    <dgm:pt modelId="{424CFC47-0A04-453A-B9F1-FCC490774BCD}" type="pres">
      <dgm:prSet presAssocID="{F22563FA-068E-41A4-9837-6FC0D0ACBF3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92034DF-BD3C-4180-AEE8-C9894C0AD43D}" type="pres">
      <dgm:prSet presAssocID="{483926C7-EE71-4BD3-ACC8-701F47E4907C}" presName="composite" presStyleCnt="0"/>
      <dgm:spPr/>
    </dgm:pt>
    <dgm:pt modelId="{092CD6B0-A34C-4B0F-9797-7C87C5336A1F}" type="pres">
      <dgm:prSet presAssocID="{483926C7-EE71-4BD3-ACC8-701F47E4907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FC03582-3E21-4D1A-B835-5974F4ED1D00}" type="pres">
      <dgm:prSet presAssocID="{483926C7-EE71-4BD3-ACC8-701F47E4907C}" presName="descendantText" presStyleLbl="alignAcc1" presStyleIdx="0" presStyleCnt="5" custScaleY="7809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1E54019-1B13-41C9-899C-FEB2D9921CEB}" type="pres">
      <dgm:prSet presAssocID="{E40DF748-2DF6-4756-9879-2AC7E950E330}" presName="sp" presStyleCnt="0"/>
      <dgm:spPr/>
    </dgm:pt>
    <dgm:pt modelId="{9DF5DEA0-B7DF-4868-B4B7-F1A7E0C764D8}" type="pres">
      <dgm:prSet presAssocID="{03209D5C-E854-4824-A7F9-884772B0B376}" presName="composite" presStyleCnt="0"/>
      <dgm:spPr/>
    </dgm:pt>
    <dgm:pt modelId="{DE5BC6A0-F0F4-49FF-A786-ED1221A5D7B1}" type="pres">
      <dgm:prSet presAssocID="{03209D5C-E854-4824-A7F9-884772B0B37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31F7CF4-7B90-41EB-9E2E-2C0B8AB6C193}" type="pres">
      <dgm:prSet presAssocID="{03209D5C-E854-4824-A7F9-884772B0B376}" presName="descendantText" presStyleLbl="alignAcc1" presStyleIdx="1" presStyleCnt="5" custScaleY="138669" custLinFactNeighborX="195" custLinFactNeighborY="-1664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046D5AF-DC34-4332-86E7-125AA4BC4C9C}" type="pres">
      <dgm:prSet presAssocID="{4B794833-0798-43AF-A5D5-3A4653FF6E1A}" presName="sp" presStyleCnt="0"/>
      <dgm:spPr/>
    </dgm:pt>
    <dgm:pt modelId="{046A5A12-8E11-44CD-B315-3ACA30BC783D}" type="pres">
      <dgm:prSet presAssocID="{3F8C48B3-F75B-4C88-AA87-8FF00EA78C81}" presName="composite" presStyleCnt="0"/>
      <dgm:spPr/>
    </dgm:pt>
    <dgm:pt modelId="{F290E3F6-9B5E-4022-BE80-C13243DFD372}" type="pres">
      <dgm:prSet presAssocID="{3F8C48B3-F75B-4C88-AA87-8FF00EA78C81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D344834-C282-4285-9E5B-3C7994E91A14}" type="pres">
      <dgm:prSet presAssocID="{3F8C48B3-F75B-4C88-AA87-8FF00EA78C81}" presName="descendantText" presStyleLbl="alignAcc1" presStyleIdx="2" presStyleCnt="5" custScaleY="13632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8466C2-97CE-4E86-9F1C-451CCCA83BDF}" type="pres">
      <dgm:prSet presAssocID="{2FA91AC6-99CA-4872-952C-B2FBD9291AEB}" presName="sp" presStyleCnt="0"/>
      <dgm:spPr/>
    </dgm:pt>
    <dgm:pt modelId="{91C16317-7A37-4796-A4FB-06304DD8BD06}" type="pres">
      <dgm:prSet presAssocID="{04EB52B7-8B95-4B19-BD5E-70A7D3B43527}" presName="composite" presStyleCnt="0"/>
      <dgm:spPr/>
    </dgm:pt>
    <dgm:pt modelId="{F56251FE-E78B-453A-B405-9144BE1F8EDE}" type="pres">
      <dgm:prSet presAssocID="{04EB52B7-8B95-4B19-BD5E-70A7D3B4352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6FC9BD-AFC6-4818-A69A-F83C68B1B86B}" type="pres">
      <dgm:prSet presAssocID="{04EB52B7-8B95-4B19-BD5E-70A7D3B4352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E8DA1B7-08F4-4AD0-92A4-0406B7CFC015}" type="pres">
      <dgm:prSet presAssocID="{18DDF588-6916-45B7-8E5E-B43EEE1996AA}" presName="sp" presStyleCnt="0"/>
      <dgm:spPr/>
    </dgm:pt>
    <dgm:pt modelId="{E9AAA121-FF58-4C43-8B84-17F7315D9DDF}" type="pres">
      <dgm:prSet presAssocID="{53B54574-6C93-41D8-871A-C69A63EC46C8}" presName="composite" presStyleCnt="0"/>
      <dgm:spPr/>
    </dgm:pt>
    <dgm:pt modelId="{551FA7B7-747C-40AC-AFC1-1306D228F14B}" type="pres">
      <dgm:prSet presAssocID="{53B54574-6C93-41D8-871A-C69A63EC46C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372D910-0E97-4752-8123-FB5CAEB491DF}" type="pres">
      <dgm:prSet presAssocID="{53B54574-6C93-41D8-871A-C69A63EC46C8}" presName="descendantText" presStyleLbl="alignAcc1" presStyleIdx="4" presStyleCnt="5" custLinFactNeighborX="766" custLinFactNeighborY="726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3E0319C-9D15-48A7-A262-1715D07970BF}" srcId="{03209D5C-E854-4824-A7F9-884772B0B376}" destId="{B3EF56DE-0BD4-405E-AFE9-AF662A47233A}" srcOrd="0" destOrd="0" parTransId="{566DE757-E0E6-4A3C-B8AC-6B161BCB8639}" sibTransId="{2AD3E45C-9B9C-41E8-9464-09655A551DEA}"/>
    <dgm:cxn modelId="{E1277C24-7381-49D1-BAAD-1C096A114EFD}" srcId="{53B54574-6C93-41D8-871A-C69A63EC46C8}" destId="{947B4CC0-7926-4DD1-BA10-E26D51ABF957}" srcOrd="0" destOrd="0" parTransId="{DB9B3D44-6135-4341-931A-8036C540CDD1}" sibTransId="{A41B5F74-AEC0-46A3-BED0-5F705BB24F51}"/>
    <dgm:cxn modelId="{F40125DE-65AC-4883-BFB8-0D81A431E460}" srcId="{F22563FA-068E-41A4-9837-6FC0D0ACBF30}" destId="{3F8C48B3-F75B-4C88-AA87-8FF00EA78C81}" srcOrd="2" destOrd="0" parTransId="{0728779C-A0DE-4896-8F06-4C05ABFE82F2}" sibTransId="{2FA91AC6-99CA-4872-952C-B2FBD9291AEB}"/>
    <dgm:cxn modelId="{26395635-C4AA-4140-9C66-E2B0018A1422}" type="presOf" srcId="{53B54574-6C93-41D8-871A-C69A63EC46C8}" destId="{551FA7B7-747C-40AC-AFC1-1306D228F14B}" srcOrd="0" destOrd="0" presId="urn:microsoft.com/office/officeart/2005/8/layout/chevron2"/>
    <dgm:cxn modelId="{49EF08C5-9D44-46C2-BB0B-F5556107A1EE}" type="presOf" srcId="{3F8C48B3-F75B-4C88-AA87-8FF00EA78C81}" destId="{F290E3F6-9B5E-4022-BE80-C13243DFD372}" srcOrd="0" destOrd="0" presId="urn:microsoft.com/office/officeart/2005/8/layout/chevron2"/>
    <dgm:cxn modelId="{12B91F62-3992-4557-9739-9C224092BDF7}" srcId="{04EB52B7-8B95-4B19-BD5E-70A7D3B43527}" destId="{BC105290-8F93-44EE-A945-26B83536C9F2}" srcOrd="0" destOrd="0" parTransId="{FADAC454-2C23-44C4-B3A1-93DF708E6E9D}" sibTransId="{697A782C-5CF9-49AA-BC71-B68311705A4E}"/>
    <dgm:cxn modelId="{760A4031-DCF9-4771-98A9-25BA9BE3A9A9}" type="presOf" srcId="{BC105290-8F93-44EE-A945-26B83536C9F2}" destId="{DB6FC9BD-AFC6-4818-A69A-F83C68B1B86B}" srcOrd="0" destOrd="0" presId="urn:microsoft.com/office/officeart/2005/8/layout/chevron2"/>
    <dgm:cxn modelId="{6B157CF8-3E9C-4F86-A455-926ED7A0ACCD}" type="presOf" srcId="{03209D5C-E854-4824-A7F9-884772B0B376}" destId="{DE5BC6A0-F0F4-49FF-A786-ED1221A5D7B1}" srcOrd="0" destOrd="0" presId="urn:microsoft.com/office/officeart/2005/8/layout/chevron2"/>
    <dgm:cxn modelId="{D03C3BB4-1340-43BE-A146-44ADDA1B4B3F}" srcId="{3F8C48B3-F75B-4C88-AA87-8FF00EA78C81}" destId="{CB5AF816-AAA2-4348-87A3-229AAD6F6B3F}" srcOrd="0" destOrd="0" parTransId="{1769A254-F7C1-481C-8645-D1383B4F7EF5}" sibTransId="{B07FA04D-5550-450B-BD56-3A2E57FAF031}"/>
    <dgm:cxn modelId="{265E98FC-F8A5-434A-9CE8-2D10B02B8264}" type="presOf" srcId="{CB5AF816-AAA2-4348-87A3-229AAD6F6B3F}" destId="{1D344834-C282-4285-9E5B-3C7994E91A14}" srcOrd="0" destOrd="0" presId="urn:microsoft.com/office/officeart/2005/8/layout/chevron2"/>
    <dgm:cxn modelId="{866BF7F2-34A6-43D9-A198-AD77B804BBD0}" type="presOf" srcId="{7AC624BA-26F2-4471-8612-DD6E0A2E3B03}" destId="{5FC03582-3E21-4D1A-B835-5974F4ED1D00}" srcOrd="0" destOrd="0" presId="urn:microsoft.com/office/officeart/2005/8/layout/chevron2"/>
    <dgm:cxn modelId="{9A1D3307-5253-4039-9BCC-76CD9C0F7E67}" srcId="{F22563FA-068E-41A4-9837-6FC0D0ACBF30}" destId="{53B54574-6C93-41D8-871A-C69A63EC46C8}" srcOrd="4" destOrd="0" parTransId="{E2168EBA-4B1C-4A46-B8FF-A175A9AE5280}" sibTransId="{28572845-601E-4C21-93EA-C0AD0D3FF21B}"/>
    <dgm:cxn modelId="{24DED314-70C7-498B-86F2-5EC93094593B}" type="presOf" srcId="{947B4CC0-7926-4DD1-BA10-E26D51ABF957}" destId="{7372D910-0E97-4752-8123-FB5CAEB491DF}" srcOrd="0" destOrd="0" presId="urn:microsoft.com/office/officeart/2005/8/layout/chevron2"/>
    <dgm:cxn modelId="{92E72F9B-FDFE-4F2D-8BB4-99E364C580E6}" type="presOf" srcId="{BC667EFC-93C6-49EA-9C45-53EE5A8B44C2}" destId="{D31F7CF4-7B90-41EB-9E2E-2C0B8AB6C193}" srcOrd="0" destOrd="1" presId="urn:microsoft.com/office/officeart/2005/8/layout/chevron2"/>
    <dgm:cxn modelId="{180CBA98-2CC1-44CC-86A5-FE4362D2D55C}" type="presOf" srcId="{483926C7-EE71-4BD3-ACC8-701F47E4907C}" destId="{092CD6B0-A34C-4B0F-9797-7C87C5336A1F}" srcOrd="0" destOrd="0" presId="urn:microsoft.com/office/officeart/2005/8/layout/chevron2"/>
    <dgm:cxn modelId="{C98E88ED-DF87-4F1C-A23F-2A74F428BC70}" srcId="{483926C7-EE71-4BD3-ACC8-701F47E4907C}" destId="{7AC624BA-26F2-4471-8612-DD6E0A2E3B03}" srcOrd="0" destOrd="0" parTransId="{2627AEE0-6E34-4891-88DE-C0B7E065495C}" sibTransId="{91DC79EA-9C79-401E-ACAE-F41C16D504AD}"/>
    <dgm:cxn modelId="{BF6FAE05-9A7F-4DC2-8890-26AF630F36FB}" type="presOf" srcId="{04EB52B7-8B95-4B19-BD5E-70A7D3B43527}" destId="{F56251FE-E78B-453A-B405-9144BE1F8EDE}" srcOrd="0" destOrd="0" presId="urn:microsoft.com/office/officeart/2005/8/layout/chevron2"/>
    <dgm:cxn modelId="{D0257457-4B5F-4D52-99D1-FB3CA5A3C9B2}" srcId="{F22563FA-068E-41A4-9837-6FC0D0ACBF30}" destId="{04EB52B7-8B95-4B19-BD5E-70A7D3B43527}" srcOrd="3" destOrd="0" parTransId="{8988CE04-767C-4C3F-BD06-43B98990818D}" sibTransId="{18DDF588-6916-45B7-8E5E-B43EEE1996AA}"/>
    <dgm:cxn modelId="{7263369B-3033-4997-8E65-F7D1E742A22E}" srcId="{03209D5C-E854-4824-A7F9-884772B0B376}" destId="{BC667EFC-93C6-49EA-9C45-53EE5A8B44C2}" srcOrd="1" destOrd="0" parTransId="{60502296-111A-4999-A716-9C6D521FA8A4}" sibTransId="{63DADCE4-85CB-40BD-86D5-4F454170FEC7}"/>
    <dgm:cxn modelId="{EE87D99E-FC27-4F97-AC01-40CE38698468}" type="presOf" srcId="{9D0BF9FE-8797-42E1-BF68-E0AFD742DAB0}" destId="{1D344834-C282-4285-9E5B-3C7994E91A14}" srcOrd="0" destOrd="1" presId="urn:microsoft.com/office/officeart/2005/8/layout/chevron2"/>
    <dgm:cxn modelId="{E0AF6C37-301A-4042-9663-C94B3691A87B}" srcId="{F22563FA-068E-41A4-9837-6FC0D0ACBF30}" destId="{03209D5C-E854-4824-A7F9-884772B0B376}" srcOrd="1" destOrd="0" parTransId="{4C455CAF-2B3C-43CA-8C68-ACF61B67B093}" sibTransId="{4B794833-0798-43AF-A5D5-3A4653FF6E1A}"/>
    <dgm:cxn modelId="{2559C8BE-E7BA-4CCC-B57B-9803748BCBF9}" type="presOf" srcId="{B3EF56DE-0BD4-405E-AFE9-AF662A47233A}" destId="{D31F7CF4-7B90-41EB-9E2E-2C0B8AB6C193}" srcOrd="0" destOrd="0" presId="urn:microsoft.com/office/officeart/2005/8/layout/chevron2"/>
    <dgm:cxn modelId="{558D4DA8-7EC8-45BF-A482-63C5A4441804}" srcId="{F22563FA-068E-41A4-9837-6FC0D0ACBF30}" destId="{483926C7-EE71-4BD3-ACC8-701F47E4907C}" srcOrd="0" destOrd="0" parTransId="{628526CE-9A16-4018-9D1D-EA03DC1E97C3}" sibTransId="{E40DF748-2DF6-4756-9879-2AC7E950E330}"/>
    <dgm:cxn modelId="{8F6E43B9-2E77-49C0-A3E2-4E4D64680364}" type="presOf" srcId="{F22563FA-068E-41A4-9837-6FC0D0ACBF30}" destId="{424CFC47-0A04-453A-B9F1-FCC490774BCD}" srcOrd="0" destOrd="0" presId="urn:microsoft.com/office/officeart/2005/8/layout/chevron2"/>
    <dgm:cxn modelId="{348D4F14-4BF2-4315-A11A-B39C25C89BC6}" srcId="{3F8C48B3-F75B-4C88-AA87-8FF00EA78C81}" destId="{9D0BF9FE-8797-42E1-BF68-E0AFD742DAB0}" srcOrd="1" destOrd="0" parTransId="{2970357B-BFD6-4ADC-A69A-C2B5B3455D30}" sibTransId="{5B750634-22E0-4C2C-80FF-DA31E67A5B1D}"/>
    <dgm:cxn modelId="{DDD3BF45-9360-4B44-9F4B-0B3443CE9274}" type="presParOf" srcId="{424CFC47-0A04-453A-B9F1-FCC490774BCD}" destId="{F92034DF-BD3C-4180-AEE8-C9894C0AD43D}" srcOrd="0" destOrd="0" presId="urn:microsoft.com/office/officeart/2005/8/layout/chevron2"/>
    <dgm:cxn modelId="{DAA2E7BE-ED38-4BCE-A5A6-BC4C7BDF5966}" type="presParOf" srcId="{F92034DF-BD3C-4180-AEE8-C9894C0AD43D}" destId="{092CD6B0-A34C-4B0F-9797-7C87C5336A1F}" srcOrd="0" destOrd="0" presId="urn:microsoft.com/office/officeart/2005/8/layout/chevron2"/>
    <dgm:cxn modelId="{4CC3AAF6-E393-4ACB-ADE2-89E268F0D027}" type="presParOf" srcId="{F92034DF-BD3C-4180-AEE8-C9894C0AD43D}" destId="{5FC03582-3E21-4D1A-B835-5974F4ED1D00}" srcOrd="1" destOrd="0" presId="urn:microsoft.com/office/officeart/2005/8/layout/chevron2"/>
    <dgm:cxn modelId="{FD2C622F-AE4F-4BF1-A8A5-B807754B86DA}" type="presParOf" srcId="{424CFC47-0A04-453A-B9F1-FCC490774BCD}" destId="{F1E54019-1B13-41C9-899C-FEB2D9921CEB}" srcOrd="1" destOrd="0" presId="urn:microsoft.com/office/officeart/2005/8/layout/chevron2"/>
    <dgm:cxn modelId="{E91BEDF2-7AC7-45FF-99EC-66DC3973E239}" type="presParOf" srcId="{424CFC47-0A04-453A-B9F1-FCC490774BCD}" destId="{9DF5DEA0-B7DF-4868-B4B7-F1A7E0C764D8}" srcOrd="2" destOrd="0" presId="urn:microsoft.com/office/officeart/2005/8/layout/chevron2"/>
    <dgm:cxn modelId="{CF89416B-F608-4E22-AEAA-AF8EB0F44243}" type="presParOf" srcId="{9DF5DEA0-B7DF-4868-B4B7-F1A7E0C764D8}" destId="{DE5BC6A0-F0F4-49FF-A786-ED1221A5D7B1}" srcOrd="0" destOrd="0" presId="urn:microsoft.com/office/officeart/2005/8/layout/chevron2"/>
    <dgm:cxn modelId="{7AEA7B87-C3A6-44F2-9EA0-59A19B9D4D16}" type="presParOf" srcId="{9DF5DEA0-B7DF-4868-B4B7-F1A7E0C764D8}" destId="{D31F7CF4-7B90-41EB-9E2E-2C0B8AB6C193}" srcOrd="1" destOrd="0" presId="urn:microsoft.com/office/officeart/2005/8/layout/chevron2"/>
    <dgm:cxn modelId="{8C0DF7DE-2445-4204-8E95-793D3187C96A}" type="presParOf" srcId="{424CFC47-0A04-453A-B9F1-FCC490774BCD}" destId="{E046D5AF-DC34-4332-86E7-125AA4BC4C9C}" srcOrd="3" destOrd="0" presId="urn:microsoft.com/office/officeart/2005/8/layout/chevron2"/>
    <dgm:cxn modelId="{15C266A1-F7BE-4126-AC9F-E2196D51148A}" type="presParOf" srcId="{424CFC47-0A04-453A-B9F1-FCC490774BCD}" destId="{046A5A12-8E11-44CD-B315-3ACA30BC783D}" srcOrd="4" destOrd="0" presId="urn:microsoft.com/office/officeart/2005/8/layout/chevron2"/>
    <dgm:cxn modelId="{2F6AF205-7C30-46E0-BBD6-56B88870CAC1}" type="presParOf" srcId="{046A5A12-8E11-44CD-B315-3ACA30BC783D}" destId="{F290E3F6-9B5E-4022-BE80-C13243DFD372}" srcOrd="0" destOrd="0" presId="urn:microsoft.com/office/officeart/2005/8/layout/chevron2"/>
    <dgm:cxn modelId="{443C0E27-3B3A-4E02-9A13-34B77E117448}" type="presParOf" srcId="{046A5A12-8E11-44CD-B315-3ACA30BC783D}" destId="{1D344834-C282-4285-9E5B-3C7994E91A14}" srcOrd="1" destOrd="0" presId="urn:microsoft.com/office/officeart/2005/8/layout/chevron2"/>
    <dgm:cxn modelId="{A913AB81-3336-4E2A-8A2F-D8E9E7CCE1E8}" type="presParOf" srcId="{424CFC47-0A04-453A-B9F1-FCC490774BCD}" destId="{938466C2-97CE-4E86-9F1C-451CCCA83BDF}" srcOrd="5" destOrd="0" presId="urn:microsoft.com/office/officeart/2005/8/layout/chevron2"/>
    <dgm:cxn modelId="{99236341-0727-45CA-99AC-1883AEE5C47E}" type="presParOf" srcId="{424CFC47-0A04-453A-B9F1-FCC490774BCD}" destId="{91C16317-7A37-4796-A4FB-06304DD8BD06}" srcOrd="6" destOrd="0" presId="urn:microsoft.com/office/officeart/2005/8/layout/chevron2"/>
    <dgm:cxn modelId="{988FEEE8-2F9E-427B-83E4-3837990792BF}" type="presParOf" srcId="{91C16317-7A37-4796-A4FB-06304DD8BD06}" destId="{F56251FE-E78B-453A-B405-9144BE1F8EDE}" srcOrd="0" destOrd="0" presId="urn:microsoft.com/office/officeart/2005/8/layout/chevron2"/>
    <dgm:cxn modelId="{1003AB3E-F14B-4F6B-847D-3EADC0B8823C}" type="presParOf" srcId="{91C16317-7A37-4796-A4FB-06304DD8BD06}" destId="{DB6FC9BD-AFC6-4818-A69A-F83C68B1B86B}" srcOrd="1" destOrd="0" presId="urn:microsoft.com/office/officeart/2005/8/layout/chevron2"/>
    <dgm:cxn modelId="{4FCF55F3-8E64-4159-BBD0-11A07B69E90D}" type="presParOf" srcId="{424CFC47-0A04-453A-B9F1-FCC490774BCD}" destId="{5E8DA1B7-08F4-4AD0-92A4-0406B7CFC015}" srcOrd="7" destOrd="0" presId="urn:microsoft.com/office/officeart/2005/8/layout/chevron2"/>
    <dgm:cxn modelId="{293EFAE9-69D1-451E-AF6E-38B311ABBB6F}" type="presParOf" srcId="{424CFC47-0A04-453A-B9F1-FCC490774BCD}" destId="{E9AAA121-FF58-4C43-8B84-17F7315D9DDF}" srcOrd="8" destOrd="0" presId="urn:microsoft.com/office/officeart/2005/8/layout/chevron2"/>
    <dgm:cxn modelId="{296419F0-8271-4E9B-9DCB-60FEBBC0A8F5}" type="presParOf" srcId="{E9AAA121-FF58-4C43-8B84-17F7315D9DDF}" destId="{551FA7B7-747C-40AC-AFC1-1306D228F14B}" srcOrd="0" destOrd="0" presId="urn:microsoft.com/office/officeart/2005/8/layout/chevron2"/>
    <dgm:cxn modelId="{D4C0044B-91AE-4123-A9AF-5E9ABC6F8A9F}" type="presParOf" srcId="{E9AAA121-FF58-4C43-8B84-17F7315D9DDF}" destId="{7372D910-0E97-4752-8123-FB5CAEB491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285D3-B4B3-49FD-91B9-9680A8695F4A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99336-5230-4163-A785-4DFA61E14A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6A953-C1BB-496E-875E-C794B2694005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1ED3A-4423-4CA9-809D-6EB321BE46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8670E-C17B-4C54-9FD6-E5BB89650A19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418FF-C0AF-45A7-8972-ACEA5E216F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1D7CE-13D2-4AD5-8DD3-68D40A03734A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AB375-4889-44C9-9314-A222DA6B2F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4DCF6-DEB8-4D56-AC18-43456DBB9679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16DCB-D35D-4BA9-AE70-511A45A6D6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ADFA1-F77E-4C87-AFCB-3DDD693324D4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141AE-2E6B-4F53-9CCC-EC30519103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8F5C6-EAE8-4A3F-9436-A1F7989CD170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52942-CFE0-4501-947A-9F76558805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1AFDE-4CCE-4C8B-AED3-96C2E06A1B46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CD243-0B10-4BAF-8497-E141CFBB55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0957-205E-4B44-B6E0-20DFAC6925FF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2FFEC-8F59-4782-AF10-10BED91CC4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52812-614C-4F5C-8494-AECC9877CFE3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DE9B6-FD5B-45BF-893A-DC844573B8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C64AA-FDB4-4D5D-9DE6-F11852931E4F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51C5D-3E37-443A-AB7B-B55662C9C1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9EE4C1-ECDA-49C9-8835-0D1B7B2DCFA7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6C7789-2358-4526-ADBF-8024216F96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620713"/>
            <a:ext cx="7772400" cy="29575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mtClean="0">
                <a:solidFill>
                  <a:srgbClr val="000000"/>
                </a:solidFill>
              </a:rPr>
              <a:t> NOTE OPERATIVE IN AMBITO FISCALE</a:t>
            </a:r>
            <a:br>
              <a:rPr lang="it-IT" smtClean="0">
                <a:solidFill>
                  <a:srgbClr val="000000"/>
                </a:solidFill>
              </a:rPr>
            </a:br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400" b="1" dirty="0" smtClean="0">
                <a:solidFill>
                  <a:schemeClr val="tx1"/>
                </a:solidFill>
              </a:rPr>
              <a:t>IL MEDICO E L’IRAP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4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5008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La Cassazione ha inoltre precisato che </a:t>
            </a:r>
            <a:r>
              <a:rPr lang="it-IT" i="1" dirty="0" smtClean="0"/>
              <a:t>"proprio in relazione alla attività di medico, ... è insufficiente la motivazione laddove enumera i beni strumentali utilizzati dal contribuente ma non spiega per quale ragione li ritenga eccedenti la normale dotazione necessaria per l'esercizio della professione ed è incongrua laddove desume dalla sola necessità di adeguarsi agli obblighi derivanti dalla convenzione con il S.S.N. la circostanza che debba necessariamente sussistere un'autonoma organizzazione per farvi fronte, dal momento che è ben possibile adempiere agli obblighi senza necessità di collaborazione altrui o significativi investimenti" (cfr. </a:t>
            </a:r>
            <a:r>
              <a:rPr lang="it-IT" dirty="0" smtClean="0"/>
              <a:t>Cass. 14 aprile 2009, n. 8826).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Alla luce di quanto sopra , si può dunque  affermare che  non sussista autonoma organizzazione laddove </a:t>
            </a:r>
            <a:r>
              <a:rPr lang="it-IT" b="1" dirty="0" smtClean="0"/>
              <a:t>i beni strumentali del medico professionista non eccedano la normale dotazione necessaria per l'esercizio della professione  (in tal senso anche la circolare Agenzia Entrate n. 28/E del 28/5/2010).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429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500" b="1" cap="all" dirty="0" smtClean="0"/>
              <a:t>La base imponibile </a:t>
            </a:r>
            <a:r>
              <a:rPr lang="it-IT" sz="4500" b="1" cap="all" dirty="0" err="1" smtClean="0"/>
              <a:t>irap</a:t>
            </a:r>
            <a:r>
              <a:rPr lang="it-IT" sz="4500" b="1" cap="all" dirty="0" smtClean="0"/>
              <a:t>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Con </a:t>
            </a:r>
            <a:r>
              <a:rPr lang="it-IT" sz="4500" dirty="0"/>
              <a:t>riferimento agli esercenti arti e professioni, siano essi persone </a:t>
            </a:r>
            <a:r>
              <a:rPr lang="it-IT" sz="4500" dirty="0" smtClean="0"/>
              <a:t>fisiche o  associazioni professionali, la </a:t>
            </a:r>
            <a:r>
              <a:rPr lang="it-IT" sz="4500" dirty="0"/>
              <a:t>base imponibile si determina per differenza tra l'ammontare dei compensi percepiti e l'ammontare dei costi sostenuti </a:t>
            </a:r>
            <a:r>
              <a:rPr lang="it-IT" sz="4500" dirty="0" smtClean="0"/>
              <a:t>inerenti  l'attività </a:t>
            </a:r>
            <a:r>
              <a:rPr lang="it-IT" sz="4500" dirty="0"/>
              <a:t>esercitata, compreso l'ammortamento dei beni materiali e immateriali, </a:t>
            </a:r>
            <a:r>
              <a:rPr lang="it-IT" sz="4500" b="1" dirty="0" smtClean="0"/>
              <a:t>esclusi </a:t>
            </a:r>
            <a:r>
              <a:rPr lang="it-IT" sz="4500" b="1" dirty="0"/>
              <a:t>gli interessi passivi e le spese per il personale </a:t>
            </a:r>
            <a:r>
              <a:rPr lang="it-IT" sz="4500" b="1" dirty="0" smtClean="0"/>
              <a:t>dipendente, salvo le deduzioni previste </a:t>
            </a:r>
            <a:r>
              <a:rPr lang="it-IT" sz="4500" b="1" smtClean="0"/>
              <a:t>dalla legge.</a:t>
            </a:r>
            <a:endParaRPr lang="it-IT" sz="4500" b="1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Come per le imposte sui </a:t>
            </a:r>
            <a:r>
              <a:rPr lang="it-IT" sz="4500" dirty="0"/>
              <a:t>redditi il </a:t>
            </a:r>
            <a:r>
              <a:rPr lang="it-IT" sz="4500" dirty="0" smtClean="0"/>
              <a:t>reddito,  l’imponibile Irap si determina </a:t>
            </a:r>
            <a:r>
              <a:rPr lang="it-IT" sz="4500" dirty="0"/>
              <a:t>per </a:t>
            </a:r>
            <a:r>
              <a:rPr lang="it-IT" sz="4500" dirty="0" smtClean="0"/>
              <a:t>cassa, ossia in funzione degli incassi e dei pagamenti, con le eccezioni già viste degli ammortamenti.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All’imponibile così determinato si applica l’imposta Irap fissata nella misura del 3,9%.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>
          <a:xfrm>
            <a:off x="571500" y="-357188"/>
            <a:ext cx="8229600" cy="1143001"/>
          </a:xfrm>
        </p:spPr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85720" y="142852"/>
          <a:ext cx="8443914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429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L’IRAP - l'imposta regionale sulle attività produttive - nasce con il  </a:t>
            </a:r>
            <a:r>
              <a:rPr lang="it-IT" dirty="0" err="1" smtClean="0"/>
              <a:t>D.Lgs.</a:t>
            </a:r>
            <a:r>
              <a:rPr lang="it-IT" dirty="0" smtClean="0"/>
              <a:t> 15 dicembre 1997, n. 446, in </a:t>
            </a:r>
            <a:r>
              <a:rPr lang="it-IT" dirty="0"/>
              <a:t>sostituzione di taluni tributi contestualmente aboliti (contributi per il servizio sanitario </a:t>
            </a:r>
            <a:r>
              <a:rPr lang="it-IT" dirty="0" smtClean="0"/>
              <a:t>nazionale</a:t>
            </a:r>
            <a:r>
              <a:rPr lang="it-IT" dirty="0"/>
              <a:t>, </a:t>
            </a:r>
            <a:r>
              <a:rPr lang="it-IT" dirty="0" err="1" smtClean="0"/>
              <a:t>ilor</a:t>
            </a:r>
            <a:r>
              <a:rPr lang="it-IT" dirty="0"/>
              <a:t>; </a:t>
            </a:r>
            <a:r>
              <a:rPr lang="it-IT" dirty="0" err="1"/>
              <a:t>Iciap</a:t>
            </a:r>
            <a:r>
              <a:rPr lang="it-IT" dirty="0"/>
              <a:t>, tassa di concessione governativa sulla Partita Iva, imposta sul patrimonio netto </a:t>
            </a:r>
            <a:r>
              <a:rPr lang="it-IT"/>
              <a:t>delle </a:t>
            </a:r>
            <a:r>
              <a:rPr lang="it-IT" smtClean="0"/>
              <a:t>imprese) </a:t>
            </a:r>
            <a:r>
              <a:rPr lang="it-IT" dirty="0" smtClean="0"/>
              <a:t>ed ha subito nel corso degli anni molteplici modifiche.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l'Irap </a:t>
            </a:r>
            <a:r>
              <a:rPr lang="it-IT" dirty="0"/>
              <a:t>è l’imposta applicata sul c.d. </a:t>
            </a:r>
            <a:r>
              <a:rPr lang="it-IT" dirty="0" smtClean="0"/>
              <a:t>“valore </a:t>
            </a:r>
            <a:r>
              <a:rPr lang="it-IT" dirty="0"/>
              <a:t>aggiunto della produzione” che, per i professionisti, corrisponde alla differenza fra l'ammontare dei compensi percepiti e l'ammontare dei costi sostenuti inerenti l'attività esercitata (compresi l'ammortamento dei beni materiali e immateriali</a:t>
            </a:r>
            <a:r>
              <a:rPr lang="it-IT" dirty="0" smtClean="0"/>
              <a:t>).  </a:t>
            </a:r>
            <a:endParaRPr lang="it-IT" sz="27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1143000"/>
          </a:xfrm>
        </p:spPr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429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Dai costi deducibili  sono però esclusi gli interessi passivi e le spese per il personale dipendente (salvo le deduzioni previste), considerati componenti di costo non deducibili ai fini Irap  e quindi tassati.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Il presupposto oggettivo dell'Irap è, in linea generale, individuato nel valore aggiunto derivante dall’esercizio abituale  dell’attività professionale  con </a:t>
            </a:r>
            <a:r>
              <a:rPr lang="it-IT" b="1" i="1" u="sng" dirty="0" smtClean="0"/>
              <a:t>autonoma organizzazione di capitali o lavoro altrui,</a:t>
            </a:r>
            <a:r>
              <a:rPr lang="it-IT" dirty="0" smtClean="0"/>
              <a:t>  diretta alla produzione o alla scambio di beni ovvero alla  prestazione di servizi.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Elemento fondamentale per la sussistenza della soggettività passiva Irap, ossia per l’applicazione dell’Irap al medico professionista, è, oggi,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la presenza di autonoma organizzazione.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La giurisprudenza (con numerose sentenze) e la stessa amministrazione finanziaria (</a:t>
            </a:r>
            <a:r>
              <a:rPr lang="it-IT" b="1" dirty="0" smtClean="0"/>
              <a:t>Circolare n. 45/E del </a:t>
            </a:r>
            <a:r>
              <a:rPr lang="it-IT" b="1" i="1" dirty="0" smtClean="0"/>
              <a:t>13/06/2008 e n.28/E del 28/08/2010), </a:t>
            </a:r>
            <a:r>
              <a:rPr lang="it-IT" dirty="0" smtClean="0"/>
              <a:t>hanno fornito importanti chiarimenti e fissato  parametri di carattere generale per individuare l'autonoma organizzazione" e la conseguente assoggettabilità ad Irap.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5008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55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In </a:t>
            </a:r>
            <a:r>
              <a:rPr lang="it-IT" sz="4500" dirty="0"/>
              <a:t>particolare, affinché esista un'attività autonomamente organizzata, occorre che il contribuente, nello stesso tempo: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/>
              <a:t>• sia, sotto qualsiasi forma, </a:t>
            </a:r>
            <a:r>
              <a:rPr lang="it-IT" sz="4500" b="1" dirty="0"/>
              <a:t>il responsabile dell'organizzazione </a:t>
            </a:r>
            <a:r>
              <a:rPr lang="it-IT" sz="4500" dirty="0"/>
              <a:t>e non sia, quindi, inserito in strutture organizzative riferibili ad altrui responsabilità ed interesse;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/>
              <a:t>• si avvalga, in modo non occasionale, di </a:t>
            </a:r>
            <a:r>
              <a:rPr lang="it-IT" sz="4500" b="1" dirty="0"/>
              <a:t>lavoro altrui oppure impieghi beni strumentali eccedenti il minimo indispensabile </a:t>
            </a:r>
            <a:r>
              <a:rPr lang="it-IT" sz="4500" dirty="0"/>
              <a:t>per l'esercizio </a:t>
            </a:r>
            <a:r>
              <a:rPr lang="it-IT" sz="4500" dirty="0" smtClean="0"/>
              <a:t>dell'attività in </a:t>
            </a:r>
            <a:r>
              <a:rPr lang="it-IT" sz="4500" dirty="0"/>
              <a:t>assenza di organizzazione</a:t>
            </a:r>
            <a:r>
              <a:rPr lang="it-IT" sz="4500" dirty="0" smtClean="0"/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I </a:t>
            </a:r>
            <a:r>
              <a:rPr lang="it-IT" sz="4500" dirty="0"/>
              <a:t>requisiti di cui all'ultimo punto devono considerarsi alternativi. Pertanto, è sufficiente il ricorrere di uno soltanto di essi (ad esempio, impiego non occasionale di lavoro altrui), unitamente alla condizione di cui al </a:t>
            </a:r>
            <a:r>
              <a:rPr lang="it-IT" sz="4500" dirty="0" smtClean="0"/>
              <a:t>primo </a:t>
            </a:r>
            <a:r>
              <a:rPr lang="it-IT" sz="4500" dirty="0"/>
              <a:t>punto, per configurare la sussistenza di un'autonoma </a:t>
            </a:r>
            <a:r>
              <a:rPr lang="it-IT" sz="4500" dirty="0" smtClean="0"/>
              <a:t>organizzazione.</a:t>
            </a:r>
            <a:endParaRPr lang="it-IT" sz="45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dirty="0" smtClean="0"/>
              <a:t>L'attività </a:t>
            </a:r>
            <a:r>
              <a:rPr lang="it-IT" sz="4500" dirty="0"/>
              <a:t>abituale ed autonoma del contribuente deve </a:t>
            </a:r>
            <a:r>
              <a:rPr lang="it-IT" sz="4500" dirty="0" smtClean="0"/>
              <a:t>essere esercitata con un’organizzazione </a:t>
            </a:r>
            <a:r>
              <a:rPr lang="it-IT" sz="4500" dirty="0"/>
              <a:t>dotata di un minimo di autonomia che </a:t>
            </a:r>
            <a:r>
              <a:rPr lang="it-IT" sz="4500" dirty="0" smtClean="0"/>
              <a:t>sia in grado di accrescere </a:t>
            </a:r>
            <a:r>
              <a:rPr lang="it-IT" sz="4500" dirty="0"/>
              <a:t>la capacità produttiva del contribuente stesso</a:t>
            </a:r>
            <a:r>
              <a:rPr lang="it-IT" sz="4500" dirty="0" smtClean="0"/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8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313" y="142875"/>
            <a:ext cx="8643937" cy="67151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2800" smtClean="0">
                <a:solidFill>
                  <a:srgbClr val="000000"/>
                </a:solidFill>
              </a:rPr>
              <a:t>Tenuto conto delle numerose indicazioni giurisprudenziali e della posizione assunta dal Ministero delle Finanze, è </a:t>
            </a:r>
            <a:r>
              <a:rPr lang="it-IT" sz="2800" b="1" smtClean="0">
                <a:solidFill>
                  <a:srgbClr val="000000"/>
                </a:solidFill>
              </a:rPr>
              <a:t>oggi  possibile e ragionevole affermare che il lavoratore autonomo non è soggetto ad Irap se, ad esempio: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2800" smtClean="0">
                <a:solidFill>
                  <a:srgbClr val="000000"/>
                </a:solidFill>
              </a:rPr>
              <a:t>• opera all'interno di </a:t>
            </a:r>
            <a:r>
              <a:rPr lang="it-IT" sz="2800" b="1" smtClean="0">
                <a:solidFill>
                  <a:srgbClr val="000000"/>
                </a:solidFill>
              </a:rPr>
              <a:t>strutture professionali organizzate e gestite da terzi </a:t>
            </a:r>
            <a:r>
              <a:rPr lang="it-IT" sz="2800" smtClean="0">
                <a:solidFill>
                  <a:srgbClr val="000000"/>
                </a:solidFill>
              </a:rPr>
              <a:t>e non possiede altrimenti una propria organizzazione;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2800" smtClean="0">
                <a:solidFill>
                  <a:srgbClr val="000000"/>
                </a:solidFill>
              </a:rPr>
              <a:t>• ovvero è </a:t>
            </a:r>
            <a:r>
              <a:rPr lang="it-IT" sz="2800" b="1" smtClean="0">
                <a:solidFill>
                  <a:srgbClr val="000000"/>
                </a:solidFill>
              </a:rPr>
              <a:t>privo di dipendenti o collaboratori stabili o personale fornito da società di servizi e utilizza beni strumentali non eccedenti il minimo indispensabile.</a:t>
            </a:r>
            <a:endParaRPr lang="it-IT" sz="2800" smtClean="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2800" smtClean="0">
                <a:solidFill>
                  <a:srgbClr val="000000"/>
                </a:solidFill>
              </a:rPr>
              <a:t>Ai fini della verifica dell’autonoma organizzazione rileva la disponibilità di beni strumentali, capitali e stabili forme di collaborazione , eccedenti il minimo indispensabile, anche qualora non vengano acquisiti direttamente ma siano forniti da  terzi, a qualunque titolo.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2800" b="1" smtClean="0">
                <a:solidFill>
                  <a:srgbClr val="000000"/>
                </a:solidFill>
              </a:rPr>
              <a:t>Analisi caso per caso.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it-IT" sz="1000" smtClean="0">
              <a:solidFill>
                <a:srgbClr val="000000"/>
              </a:solidFill>
            </a:endParaRP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9763" y="330676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9763" y="330676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214313" y="142875"/>
            <a:ext cx="8643937" cy="67151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defRPr/>
            </a:pPr>
            <a:r>
              <a:rPr lang="it-IT" sz="2800" smtClean="0">
                <a:solidFill>
                  <a:schemeClr val="tx1"/>
                </a:solidFill>
              </a:rPr>
              <a:t>A tal proposito, si rammenta che con la recente </a:t>
            </a:r>
            <a:r>
              <a:rPr lang="it-IT" sz="2800" b="1" smtClean="0">
                <a:solidFill>
                  <a:schemeClr val="tx1"/>
                </a:solidFill>
              </a:rPr>
              <a:t>sentenza 19.8.2015 n. 16941</a:t>
            </a:r>
            <a:r>
              <a:rPr lang="it-IT" sz="2800" smtClean="0">
                <a:solidFill>
                  <a:schemeClr val="tx1"/>
                </a:solidFill>
              </a:rPr>
              <a:t>, </a:t>
            </a:r>
            <a:r>
              <a:rPr lang="it-IT" sz="2800" b="1" smtClean="0">
                <a:solidFill>
                  <a:schemeClr val="tx1"/>
                </a:solidFill>
              </a:rPr>
              <a:t>la Corte di Cassazione ha giudicato escluso da IRAP</a:t>
            </a:r>
          </a:p>
          <a:p>
            <a:pPr marL="0" indent="0">
              <a:defRPr/>
            </a:pPr>
            <a:r>
              <a:rPr lang="it-IT" sz="2800" b="1" smtClean="0">
                <a:solidFill>
                  <a:schemeClr val="tx1"/>
                </a:solidFill>
              </a:rPr>
              <a:t>il professionista che collabora con uno studio esterno</a:t>
            </a:r>
            <a:r>
              <a:rPr lang="it-IT" sz="2800" smtClean="0">
                <a:solidFill>
                  <a:schemeClr val="tx1"/>
                </a:solidFill>
              </a:rPr>
              <a:t>, dal momento che l'eventuale organizzazione di quest'ultimo </a:t>
            </a:r>
            <a:r>
              <a:rPr lang="it-IT" sz="2800" b="1" smtClean="0">
                <a:solidFill>
                  <a:schemeClr val="tx1"/>
                </a:solidFill>
              </a:rPr>
              <a:t>è irrilevante ai fini dell'assoggettamento al tributo del contribuente, in quanto da lui non coordinata. </a:t>
            </a:r>
            <a:r>
              <a:rPr lang="it-IT" sz="2800" smtClean="0">
                <a:solidFill>
                  <a:schemeClr val="tx1"/>
                </a:solidFill>
              </a:rPr>
              <a:t>Nel caso di specie, poi, ad avviso dei giudici dilegittimità, </a:t>
            </a:r>
            <a:r>
              <a:rPr lang="it-IT" sz="2800" b="1" smtClean="0">
                <a:solidFill>
                  <a:schemeClr val="tx1"/>
                </a:solidFill>
              </a:rPr>
              <a:t>neppure i costi sostenuti, se valutati nella loro specificità </a:t>
            </a:r>
            <a:r>
              <a:rPr lang="it-IT" sz="2800" smtClean="0">
                <a:solidFill>
                  <a:schemeClr val="tx1"/>
                </a:solidFill>
              </a:rPr>
              <a:t>(quote di ammortamento, canoni di locazione finanziaria di beni mobili, ecc.), </a:t>
            </a:r>
            <a:r>
              <a:rPr lang="it-IT" sz="2800" b="1" smtClean="0">
                <a:solidFill>
                  <a:schemeClr val="tx1"/>
                </a:solidFill>
              </a:rPr>
              <a:t>denotano la sussistenza di un’autonoma organizzazione.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9763" y="330676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9763" y="330676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63" y="214313"/>
            <a:ext cx="8229600" cy="664368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/>
              <a:t>La </a:t>
            </a:r>
            <a:r>
              <a:rPr lang="it-IT" sz="2800" b="1" dirty="0" smtClean="0"/>
              <a:t>sentenza della Corte di Cassazione 25 maggio 2009 n.12078, </a:t>
            </a:r>
            <a:r>
              <a:rPr lang="it-IT" sz="2800" dirty="0" smtClean="0"/>
              <a:t>ha però dato una mano importante alla figura del medico di medicina generale, ma più in generale, per i criteri fissati, al medico professionista.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dirty="0" smtClean="0"/>
              <a:t>La </a:t>
            </a:r>
            <a:r>
              <a:rPr lang="it-IT" sz="2800" dirty="0"/>
              <a:t>Corte di cassazione ha </a:t>
            </a:r>
            <a:r>
              <a:rPr lang="it-IT" sz="2800" dirty="0" smtClean="0"/>
              <a:t> affermato  </a:t>
            </a:r>
            <a:r>
              <a:rPr lang="it-IT" sz="2800" dirty="0"/>
              <a:t>che per il medico di medicina generale convenzionato con il Servizio sanitario </a:t>
            </a:r>
            <a:r>
              <a:rPr lang="it-IT" sz="2800" dirty="0" smtClean="0"/>
              <a:t>nazionale, </a:t>
            </a:r>
            <a:r>
              <a:rPr lang="it-IT" sz="2800" dirty="0"/>
              <a:t>la prova dell'autonoma organizzazione non può essere offerta dall'utilizzo di quelle apparecchiature </a:t>
            </a:r>
            <a:r>
              <a:rPr lang="it-IT" sz="2800" b="1" dirty="0"/>
              <a:t>previste obbligatoriamente dalla convenzione stessa,</a:t>
            </a:r>
            <a:r>
              <a:rPr lang="it-IT" sz="2800" dirty="0"/>
              <a:t> essendo invece sempre necessario provare, caso per caso, l'esistenza dell'autonoma organizzazione</a:t>
            </a:r>
            <a:r>
              <a:rPr lang="it-IT" sz="2800" dirty="0" smtClean="0"/>
              <a:t>.</a:t>
            </a:r>
            <a:endParaRPr lang="it-IT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429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I giudici di legittimità hanno sottolineato che le attrezzature necessarie per l'esercizio dell'attività di medico convenzionato </a:t>
            </a:r>
            <a:r>
              <a:rPr lang="it-IT" b="1" dirty="0" smtClean="0"/>
              <a:t>non eccedono il minimo indispensabile</a:t>
            </a:r>
            <a:r>
              <a:rPr lang="it-IT" dirty="0" smtClean="0"/>
              <a:t> per l'esercizio della professione medica, in quanto è la </a:t>
            </a:r>
            <a:r>
              <a:rPr lang="it-IT" i="1" dirty="0" smtClean="0"/>
              <a:t>"stessa convenzione che qualifica gli arredi e le attrezzature prescritte come indispensabili per l'esercizio della medicina generale. </a:t>
            </a: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i="1" dirty="0" smtClean="0"/>
              <a:t>Se un bene strumentale è indispensabile, deve ritenersi che risponda anche al requisito della </a:t>
            </a:r>
            <a:r>
              <a:rPr lang="it-IT" i="1" dirty="0" err="1" smtClean="0"/>
              <a:t>minimalità</a:t>
            </a:r>
            <a:r>
              <a:rPr lang="it-IT" i="1" dirty="0" smtClean="0"/>
              <a:t>, </a:t>
            </a:r>
            <a:r>
              <a:rPr lang="it-IT" dirty="0" smtClean="0"/>
              <a:t>ove non siano dedotti in concreto, come nella specie, costi eccedenti</a:t>
            </a:r>
            <a:r>
              <a:rPr lang="it-IT" i="1" dirty="0" smtClean="0"/>
              <a:t>"</a:t>
            </a:r>
            <a:r>
              <a:rPr lang="it-IT" i="1" u="sng" dirty="0" smtClean="0"/>
              <a:t> </a:t>
            </a:r>
            <a:r>
              <a:rPr lang="it-IT" i="1" dirty="0" smtClean="0"/>
              <a:t>(cfr.</a:t>
            </a:r>
            <a:r>
              <a:rPr lang="it-IT" i="1" u="sng" dirty="0" smtClean="0"/>
              <a:t> </a:t>
            </a:r>
            <a:r>
              <a:rPr lang="it-IT" dirty="0" smtClean="0"/>
              <a:t>Cass., ordinanza 8 gennaio 2010, n. 142; in senso conforme Cass. 1 luglio 2009, n. 15440; Cass. 23 luglio 2009, n. 17231).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979</Words>
  <Application>Microsoft Office PowerPoint</Application>
  <PresentationFormat>Presentazione su schermo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 NOTE OPERATIVE IN AMBITO FISCALE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Marco</cp:lastModifiedBy>
  <cp:revision>58</cp:revision>
  <dcterms:created xsi:type="dcterms:W3CDTF">2010-10-11T15:51:20Z</dcterms:created>
  <dcterms:modified xsi:type="dcterms:W3CDTF">2015-10-02T09:26:41Z</dcterms:modified>
</cp:coreProperties>
</file>