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772" r:id="rId3"/>
    <p:sldMasterId id="2147483782" r:id="rId4"/>
  </p:sldMasterIdLst>
  <p:notesMasterIdLst>
    <p:notesMasterId r:id="rId40"/>
  </p:notesMasterIdLst>
  <p:handoutMasterIdLst>
    <p:handoutMasterId r:id="rId41"/>
  </p:handoutMasterIdLst>
  <p:sldIdLst>
    <p:sldId id="256" r:id="rId5"/>
    <p:sldId id="374" r:id="rId6"/>
    <p:sldId id="395" r:id="rId7"/>
    <p:sldId id="410" r:id="rId8"/>
    <p:sldId id="372" r:id="rId9"/>
    <p:sldId id="392" r:id="rId10"/>
    <p:sldId id="408" r:id="rId11"/>
    <p:sldId id="375" r:id="rId12"/>
    <p:sldId id="396" r:id="rId13"/>
    <p:sldId id="378" r:id="rId14"/>
    <p:sldId id="371" r:id="rId15"/>
    <p:sldId id="272" r:id="rId16"/>
    <p:sldId id="407" r:id="rId17"/>
    <p:sldId id="398" r:id="rId18"/>
    <p:sldId id="400" r:id="rId19"/>
    <p:sldId id="376" r:id="rId20"/>
    <p:sldId id="380" r:id="rId21"/>
    <p:sldId id="280" r:id="rId22"/>
    <p:sldId id="389" r:id="rId23"/>
    <p:sldId id="381" r:id="rId24"/>
    <p:sldId id="387" r:id="rId25"/>
    <p:sldId id="336" r:id="rId26"/>
    <p:sldId id="341" r:id="rId27"/>
    <p:sldId id="377" r:id="rId28"/>
    <p:sldId id="382" r:id="rId29"/>
    <p:sldId id="386" r:id="rId30"/>
    <p:sldId id="333" r:id="rId31"/>
    <p:sldId id="391" r:id="rId32"/>
    <p:sldId id="385" r:id="rId33"/>
    <p:sldId id="401" r:id="rId34"/>
    <p:sldId id="402" r:id="rId35"/>
    <p:sldId id="405" r:id="rId36"/>
    <p:sldId id="403" r:id="rId37"/>
    <p:sldId id="404" r:id="rId38"/>
    <p:sldId id="411" r:id="rId39"/>
  </p:sldIdLst>
  <p:sldSz cx="9144000" cy="6858000" type="screen4x3"/>
  <p:notesSz cx="6805613" cy="99441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00FF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37" autoAdjust="0"/>
    <p:restoredTop sz="90929"/>
  </p:normalViewPr>
  <p:slideViewPr>
    <p:cSldViewPr>
      <p:cViewPr>
        <p:scale>
          <a:sx n="80" d="100"/>
          <a:sy n="80" d="100"/>
        </p:scale>
        <p:origin x="-1524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514" y="0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6895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514" y="9446895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9B92AF0-848F-4162-99AA-A77ED820614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84134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514" y="0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415" y="4723448"/>
            <a:ext cx="4990783" cy="4474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6895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514" y="9446895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0F599EB-1A0A-4042-81F0-2AF0A8146D1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53214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/>
          </a:p>
        </p:txBody>
      </p:sp>
      <p:sp>
        <p:nvSpPr>
          <p:cNvPr id="4608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602C21B-4559-4D15-956E-3A4907DF01BB}" type="slidenum">
              <a:rPr lang="it-IT" altLang="it-IT" sz="1200" smtClean="0"/>
              <a:pPr eaLnBrk="1" hangingPunct="1"/>
              <a:t>1</a:t>
            </a:fld>
            <a:endParaRPr lang="it-IT" altLang="it-IT" sz="12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/>
          </a:p>
        </p:txBody>
      </p:sp>
      <p:sp>
        <p:nvSpPr>
          <p:cNvPr id="7885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C9BAE0C-1057-42D9-B2BE-20F6ACC66965}" type="slidenum">
              <a:rPr lang="it-IT" altLang="it-IT" sz="1200" smtClean="0"/>
              <a:pPr eaLnBrk="1" hangingPunct="1"/>
              <a:t>29</a:t>
            </a:fld>
            <a:endParaRPr lang="it-IT" altLang="it-IT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/>
          </a:p>
        </p:txBody>
      </p:sp>
      <p:sp>
        <p:nvSpPr>
          <p:cNvPr id="6144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232AD8E-1524-48C0-AEEB-C62DA1EB9BE4}" type="slidenum">
              <a:rPr lang="it-IT" altLang="it-IT" sz="1200" smtClean="0"/>
              <a:pPr eaLnBrk="1" hangingPunct="1"/>
              <a:t>12</a:t>
            </a:fld>
            <a:endParaRPr lang="it-IT" altLang="it-IT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/>
          </a:p>
        </p:txBody>
      </p:sp>
      <p:sp>
        <p:nvSpPr>
          <p:cNvPr id="6144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232AD8E-1524-48C0-AEEB-C62DA1EB9BE4}" type="slidenum">
              <a:rPr lang="it-IT" altLang="it-IT" sz="1200" smtClean="0"/>
              <a:pPr eaLnBrk="1" hangingPunct="1"/>
              <a:t>13</a:t>
            </a:fld>
            <a:endParaRPr lang="it-IT" altLang="it-IT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/>
          </a:p>
        </p:txBody>
      </p:sp>
      <p:sp>
        <p:nvSpPr>
          <p:cNvPr id="6758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8D30451-C934-46DA-86F4-9C4A910C5D8B}" type="slidenum">
              <a:rPr lang="it-IT" altLang="it-IT" sz="1200" smtClean="0"/>
              <a:pPr eaLnBrk="1" hangingPunct="1"/>
              <a:t>18</a:t>
            </a:fld>
            <a:endParaRPr lang="it-IT" altLang="it-IT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/>
          </a:p>
        </p:txBody>
      </p:sp>
      <p:sp>
        <p:nvSpPr>
          <p:cNvPr id="7270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67A3088-C562-4F6A-BA89-9E66DDB23555}" type="slidenum">
              <a:rPr lang="it-IT" altLang="it-IT" sz="1200" smtClean="0"/>
              <a:pPr eaLnBrk="1" hangingPunct="1"/>
              <a:t>22</a:t>
            </a:fld>
            <a:endParaRPr lang="it-IT" altLang="it-IT" sz="12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/>
          </a:p>
        </p:txBody>
      </p:sp>
      <p:sp>
        <p:nvSpPr>
          <p:cNvPr id="6963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C36C36E-9066-4092-9A54-9D005DB26387}" type="slidenum">
              <a:rPr lang="it-IT" altLang="it-IT" sz="1200" smtClean="0"/>
              <a:pPr eaLnBrk="1" hangingPunct="1"/>
              <a:t>23</a:t>
            </a:fld>
            <a:endParaRPr lang="it-IT" altLang="it-IT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/>
          </a:p>
        </p:txBody>
      </p:sp>
      <p:sp>
        <p:nvSpPr>
          <p:cNvPr id="7782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1DC46E6-8009-461D-B82C-51F58B55AFCC}" type="slidenum">
              <a:rPr lang="it-IT" altLang="it-IT" sz="1200" smtClean="0"/>
              <a:pPr eaLnBrk="1" hangingPunct="1"/>
              <a:t>25</a:t>
            </a:fld>
            <a:endParaRPr lang="it-IT" altLang="it-IT" sz="12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/>
          </a:p>
        </p:txBody>
      </p:sp>
      <p:sp>
        <p:nvSpPr>
          <p:cNvPr id="7782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1DC46E6-8009-461D-B82C-51F58B55AFCC}" type="slidenum">
              <a:rPr lang="it-IT" altLang="it-IT" sz="1200" smtClean="0"/>
              <a:pPr eaLnBrk="1" hangingPunct="1"/>
              <a:t>26</a:t>
            </a:fld>
            <a:endParaRPr lang="it-IT" altLang="it-IT" sz="12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/>
          </a:p>
        </p:txBody>
      </p:sp>
      <p:sp>
        <p:nvSpPr>
          <p:cNvPr id="7782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1DC46E6-8009-461D-B82C-51F58B55AFCC}" type="slidenum">
              <a:rPr lang="it-IT" altLang="it-IT" sz="1200" smtClean="0"/>
              <a:pPr eaLnBrk="1" hangingPunct="1"/>
              <a:t>27</a:t>
            </a:fld>
            <a:endParaRPr lang="it-IT" altLang="it-IT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2F709-1E3B-4E27-A8A8-5D81C9E2053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643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8151D-77EB-4DE0-B397-C740298D874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921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F2F3B-739A-4A83-BA04-1076B2F3D44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95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2478C-BC71-4C0A-894D-4AE61D35007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694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472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10081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78830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2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6705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88085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86145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77336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7AB55-97CD-4C31-AF33-EDE25C58394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396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91444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574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 smtClean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59899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45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18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36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69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Content 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6705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87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Section Header</a:t>
            </a:r>
            <a:br>
              <a:rPr lang="en-US" dirty="0" smtClean="0"/>
            </a:br>
            <a:r>
              <a:rPr lang="en-US" dirty="0" smtClean="0"/>
              <a:t>Myriad Pro, bold, shadow, 36pt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 – Myriad Pro, 20pt</a:t>
            </a:r>
          </a:p>
        </p:txBody>
      </p:sp>
    </p:spTree>
    <p:extLst>
      <p:ext uri="{BB962C8B-B14F-4D97-AF65-F5344CB8AC3E}">
        <p14:creationId xmlns:p14="http://schemas.microsoft.com/office/powerpoint/2010/main" val="215950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Header – Myriad Pro, bold, shadow, 20pt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1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Paragraph of type</a:t>
            </a:r>
          </a:p>
          <a:p>
            <a:pPr lvl="0"/>
            <a:r>
              <a:rPr lang="en-US" dirty="0" smtClean="0"/>
              <a:t>Myriad Pro, 14pt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51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Photo Title – Myriad Pro, Bold, Shadow, 20pt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Caption or credits for photo – Myriad Pro, 14pt</a:t>
            </a:r>
          </a:p>
        </p:txBody>
      </p:sp>
    </p:spTree>
    <p:extLst>
      <p:ext uri="{BB962C8B-B14F-4D97-AF65-F5344CB8AC3E}">
        <p14:creationId xmlns:p14="http://schemas.microsoft.com/office/powerpoint/2010/main" val="242187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001F5-3488-4CA9-A4D3-A27D06B9D2E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067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9812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Closing– Myriad Pro, Bold, 28pt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71600" y="4706034"/>
            <a:ext cx="594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FFFFFF"/>
                </a:solidFill>
                <a:latin typeface="Myriad Web Pro"/>
              </a:rPr>
              <a:t>1600 Clifton Road NE, Atlanta, GA 30333</a:t>
            </a:r>
          </a:p>
          <a:p>
            <a:r>
              <a:rPr lang="en-US" sz="1200" b="1" dirty="0" smtClean="0">
                <a:solidFill>
                  <a:srgbClr val="FFFFFF"/>
                </a:solidFill>
                <a:latin typeface="Myriad Web Pro"/>
              </a:rPr>
              <a:t>Telephone, 1-800-CDC-INFO (232-4636)/TTY: 1-888-232-6348</a:t>
            </a:r>
          </a:p>
          <a:p>
            <a:r>
              <a:rPr lang="en-US" sz="1200" b="1" dirty="0" smtClean="0">
                <a:solidFill>
                  <a:srgbClr val="FFFFFF"/>
                </a:solidFill>
                <a:latin typeface="Myriad Web Pro"/>
              </a:rPr>
              <a:t>E-mail: cdcinfo@cdc.gov 	Web: www.cdc.gov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371600" y="4432012"/>
            <a:ext cx="64008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 smtClean="0">
                <a:solidFill>
                  <a:srgbClr val="FFFFFF"/>
                </a:solidFill>
                <a:latin typeface="Myriad Web Pro"/>
              </a:rPr>
              <a:t>For more information please contact Centers for Disease Control and Prevention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371600" y="4706034"/>
            <a:ext cx="594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FFFFFF"/>
                </a:solidFill>
                <a:latin typeface="Myriad Web Pro"/>
              </a:rPr>
              <a:t>1600 Clifton Road NE, Atlanta, GA 30333</a:t>
            </a:r>
          </a:p>
          <a:p>
            <a:r>
              <a:rPr lang="en-US" sz="1200" b="1" dirty="0" smtClean="0">
                <a:solidFill>
                  <a:srgbClr val="FFFFFF"/>
                </a:solidFill>
                <a:latin typeface="Myriad Web Pro"/>
              </a:rPr>
              <a:t>Telephone, 1-800-CDC-INFO (232-4636)/TTY: 1-888-232-6348</a:t>
            </a:r>
          </a:p>
          <a:p>
            <a:r>
              <a:rPr lang="en-US" sz="1200" b="1" dirty="0" smtClean="0">
                <a:solidFill>
                  <a:srgbClr val="FFFFFF"/>
                </a:solidFill>
                <a:latin typeface="Myriad Web Pro"/>
              </a:rPr>
              <a:t>E-mail: cdcinfo@cdc.gov 	Web: www.cdc.gov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71600" y="5421868"/>
            <a:ext cx="594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solidFill>
                  <a:srgbClr val="FFFFFF"/>
                </a:solidFill>
                <a:latin typeface="Myriad Web Pro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</p:spTree>
    <p:extLst>
      <p:ext uri="{BB962C8B-B14F-4D97-AF65-F5344CB8AC3E}">
        <p14:creationId xmlns:p14="http://schemas.microsoft.com/office/powerpoint/2010/main" val="125958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BCD01-5809-4B5B-92B4-F71E3DA3A195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75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E6F6D-9E99-4815-B41B-5EBB7209A256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1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AD45A-9494-499E-A9B7-2EA07D0EF151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55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B2808-5DFA-48FC-BBAE-65202C20B73C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20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FC515-BCC8-4794-A02A-40EC2B2BA4F0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15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F632E-F828-464E-878C-B531FACF4527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96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0C1BF-64CE-4BE6-9EF1-DEF8817C2759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08F68-C100-450B-B5A5-26BA36F11114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49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78BBC-DBF9-444C-B07F-2F72F0B97BAD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74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9E448-9D2A-4716-81E3-E16A5C23358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816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5F394-665A-402E-ABC1-93253158291C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17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D44BA-EB69-440F-B73D-35D3FDCA6ED1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21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2AEAE-084D-4666-81C7-75ECEDE90ABD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45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AB26A-6424-4CA1-BDC7-770091870CDE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05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DEA81-052A-48C0-8DC1-1497C8C0DD4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983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BE7C4-1C06-478A-A166-E601ADC6601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926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BAD0D-BEC7-48E6-B215-CCBD5941723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750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EAC06-6B99-4F52-A510-AA7B9877A7D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978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26E56-DFD0-4A6E-A4D0-D416357067F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260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26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gamma/>
                <a:shade val="46275"/>
                <a:invGamma/>
              </a:schemeClr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 dello schema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B7F4778-16BF-4C16-A825-C9874E353FF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47" r:id="rId2"/>
    <p:sldLayoutId id="2147483751" r:id="rId3"/>
    <p:sldLayoutId id="2147483752" r:id="rId4"/>
    <p:sldLayoutId id="2147483753" r:id="rId5"/>
    <p:sldLayoutId id="2147483754" r:id="rId6"/>
    <p:sldLayoutId id="2147483748" r:id="rId7"/>
    <p:sldLayoutId id="2147483749" r:id="rId8"/>
    <p:sldLayoutId id="2147483755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1404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1847"/>
            </a:gs>
            <a:gs pos="100000">
              <a:srgbClr val="3333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0D9F3F81-831C-4958-9490-A9329AB16EDD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088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hepatitis/hcv/guidelinesc.htm" TargetMode="External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44016" y="1988840"/>
            <a:ext cx="8820472" cy="2252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40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L’epidemiologia dell’infezione </a:t>
            </a:r>
            <a:r>
              <a:rPr lang="it-IT" sz="40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da </a:t>
            </a:r>
            <a:r>
              <a:rPr lang="it-IT" sz="40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HCV: dalla conoscenza dei rischi alla prevenzione</a:t>
            </a:r>
            <a:r>
              <a:rPr lang="it-IT" sz="14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endParaRPr lang="it-IT" sz="1400" b="1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5" name="Rectangle 1030"/>
          <p:cNvSpPr txBox="1">
            <a:spLocks noChangeArrowheads="1"/>
          </p:cNvSpPr>
          <p:nvPr/>
        </p:nvSpPr>
        <p:spPr bwMode="auto">
          <a:xfrm>
            <a:off x="539552" y="5085184"/>
            <a:ext cx="8209607" cy="158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Francesco Donato e Matteo Pavesi</a:t>
            </a:r>
            <a:endParaRPr kumimoji="0" lang="it-IT" altLang="it-IT" sz="3200" b="1" i="1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600" b="1" i="0" u="none" strike="noStrike" kern="0" cap="none" spc="0" normalizeH="0" baseline="0" noProof="0" dirty="0" smtClean="0">
              <a:ln>
                <a:noFill/>
              </a:ln>
              <a:solidFill>
                <a:srgbClr val="66FF33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Unità di Igiene, Epidemiologia e Sanità Pubblica</a:t>
            </a: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Dipartimento di Specialità Medico Chirurgiche Scienze Radiologiche e Sanità Pubblica </a:t>
            </a: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Università degli Studi di Brescia</a:t>
            </a: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400" b="1" i="0" u="none" strike="noStrike" kern="0" cap="none" spc="0" normalizeH="0" baseline="0" noProof="0" dirty="0" smtClean="0">
              <a:ln>
                <a:noFill/>
              </a:ln>
              <a:solidFill>
                <a:srgbClr val="66FF33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5052943"/>
              </p:ext>
            </p:extLst>
          </p:nvPr>
        </p:nvGraphicFramePr>
        <p:xfrm>
          <a:off x="7814567" y="333375"/>
          <a:ext cx="1077913" cy="116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" r:id="rId4" imgW="1364054" imgH="1468414" progId="CDraw">
                  <p:embed/>
                </p:oleObj>
              </mc:Choice>
              <mc:Fallback>
                <p:oleObj r:id="rId4" imgW="1364054" imgH="1468414" progId="CDraw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4567" y="333375"/>
                        <a:ext cx="1077913" cy="1166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70903"/>
            <a:ext cx="5902404" cy="516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155848"/>
            <a:ext cx="1519188" cy="752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908720"/>
            <a:ext cx="2363713" cy="3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784976" cy="1143000"/>
          </a:xfrm>
        </p:spPr>
        <p:txBody>
          <a:bodyPr/>
          <a:lstStyle/>
          <a:p>
            <a:r>
              <a:rPr lang="it-IT" sz="4000" dirty="0" smtClean="0">
                <a:solidFill>
                  <a:srgbClr val="FFFF00"/>
                </a:solidFill>
              </a:rPr>
              <a:t>Tassi di incidenza di Epatite C per età e anno di notifica 1985 - 2014</a:t>
            </a:r>
            <a:endParaRPr lang="it-IT" sz="4000" dirty="0">
              <a:solidFill>
                <a:srgbClr val="FFFF0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8712968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07504" y="6349981"/>
            <a:ext cx="8892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solidFill>
                  <a:schemeClr val="bg1"/>
                </a:solidFill>
              </a:rPr>
              <a:t>SEIEVA – Sistema Epidemiologico Integrato dell’Epatite Virale Acuta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62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/>
          <p:cNvGrpSpPr/>
          <p:nvPr/>
        </p:nvGrpSpPr>
        <p:grpSpPr>
          <a:xfrm>
            <a:off x="755575" y="5373216"/>
            <a:ext cx="7596143" cy="648072"/>
            <a:chOff x="755575" y="5373216"/>
            <a:chExt cx="7596143" cy="648072"/>
          </a:xfrm>
        </p:grpSpPr>
        <p:sp>
          <p:nvSpPr>
            <p:cNvPr id="5" name="Rettangolo 4"/>
            <p:cNvSpPr/>
            <p:nvPr/>
          </p:nvSpPr>
          <p:spPr>
            <a:xfrm>
              <a:off x="755575" y="5373216"/>
              <a:ext cx="7596143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" name="CasellaDiTesto 1"/>
            <p:cNvSpPr txBox="1"/>
            <p:nvPr/>
          </p:nvSpPr>
          <p:spPr>
            <a:xfrm>
              <a:off x="6228184" y="5415607"/>
              <a:ext cx="1224136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N=1012</a:t>
              </a:r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3131840" y="5415607"/>
              <a:ext cx="1224136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N=1352</a:t>
              </a:r>
              <a:endPara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</p:grpSp>
      <p:sp>
        <p:nvSpPr>
          <p:cNvPr id="8" name="CasellaDiTesto 7"/>
          <p:cNvSpPr txBox="1"/>
          <p:nvPr/>
        </p:nvSpPr>
        <p:spPr>
          <a:xfrm>
            <a:off x="107504" y="6349981"/>
            <a:ext cx="8892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800" i="1" dirty="0" smtClean="0">
                <a:solidFill>
                  <a:schemeClr val="bg1"/>
                </a:solidFill>
              </a:rPr>
              <a:t>Guadagnino et al – Digestive and </a:t>
            </a:r>
            <a:r>
              <a:rPr lang="it-IT" sz="1800" i="1" dirty="0" err="1" smtClean="0">
                <a:solidFill>
                  <a:schemeClr val="bg1"/>
                </a:solidFill>
              </a:rPr>
              <a:t>Liver</a:t>
            </a:r>
            <a:r>
              <a:rPr lang="it-IT" sz="1800" i="1" dirty="0" smtClean="0">
                <a:solidFill>
                  <a:schemeClr val="bg1"/>
                </a:solidFill>
              </a:rPr>
              <a:t> </a:t>
            </a:r>
            <a:r>
              <a:rPr lang="it-IT" sz="1800" i="1" dirty="0" err="1" smtClean="0">
                <a:solidFill>
                  <a:schemeClr val="bg1"/>
                </a:solidFill>
              </a:rPr>
              <a:t>Disease</a:t>
            </a:r>
            <a:r>
              <a:rPr lang="it-IT" sz="1800" i="1" dirty="0" smtClean="0">
                <a:solidFill>
                  <a:schemeClr val="bg1"/>
                </a:solidFill>
              </a:rPr>
              <a:t> 45 (2013)  403-407 </a:t>
            </a:r>
            <a:endParaRPr lang="it-IT" sz="1800" i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00449"/>
            <a:ext cx="7596143" cy="3372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467545" y="116632"/>
            <a:ext cx="8352928" cy="1077218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rgbClr val="FFFF00"/>
                </a:solidFill>
              </a:rPr>
              <a:t>Il declino dell’infezione da HCV in un’area endemica del Sud Italia dagli anni ‘90 a oggi</a:t>
            </a:r>
            <a:endParaRPr lang="it-IT" sz="3200" dirty="0">
              <a:solidFill>
                <a:srgbClr val="FFFF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419872" y="5013177"/>
            <a:ext cx="576064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6444208" y="5055567"/>
            <a:ext cx="576064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0989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42875"/>
            <a:ext cx="8837446" cy="923925"/>
          </a:xfrm>
          <a:ln>
            <a:solidFill>
              <a:schemeClr val="accent5"/>
            </a:solidFill>
          </a:ln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GB" sz="4000" dirty="0" err="1" smtClean="0">
                <a:solidFill>
                  <a:srgbClr val="FFFF00"/>
                </a:solidFill>
              </a:rPr>
              <a:t>Prevalenza</a:t>
            </a:r>
            <a:r>
              <a:rPr lang="en-GB" sz="4000" dirty="0" smtClean="0">
                <a:solidFill>
                  <a:srgbClr val="FFFF00"/>
                </a:solidFill>
              </a:rPr>
              <a:t> </a:t>
            </a:r>
            <a:r>
              <a:rPr lang="en-GB" sz="4000" dirty="0" err="1" smtClean="0">
                <a:solidFill>
                  <a:srgbClr val="FFFF00"/>
                </a:solidFill>
              </a:rPr>
              <a:t>dell’HCV</a:t>
            </a:r>
            <a:r>
              <a:rPr lang="en-GB" sz="4000" dirty="0" smtClean="0">
                <a:solidFill>
                  <a:srgbClr val="FFFF00"/>
                </a:solidFill>
              </a:rPr>
              <a:t> in Italia - </a:t>
            </a:r>
            <a:r>
              <a:rPr lang="en-GB" sz="4000" dirty="0" err="1" smtClean="0">
                <a:solidFill>
                  <a:srgbClr val="FFFF00"/>
                </a:solidFill>
              </a:rPr>
              <a:t>anni</a:t>
            </a:r>
            <a:r>
              <a:rPr lang="en-GB" sz="4000" dirty="0" smtClean="0">
                <a:solidFill>
                  <a:srgbClr val="FFFF00"/>
                </a:solidFill>
              </a:rPr>
              <a:t> ‘90</a:t>
            </a:r>
          </a:p>
        </p:txBody>
      </p:sp>
      <p:pic>
        <p:nvPicPr>
          <p:cNvPr id="24579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80" t="4350" r="20210" b="4179"/>
          <a:stretch>
            <a:fillRect/>
          </a:stretch>
        </p:blipFill>
        <p:spPr bwMode="auto">
          <a:xfrm>
            <a:off x="333375" y="2133600"/>
            <a:ext cx="3248025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1619672" y="2438400"/>
            <a:ext cx="1123528" cy="152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 flipV="1">
            <a:off x="1447800" y="2743200"/>
            <a:ext cx="129540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2677611" y="2514600"/>
            <a:ext cx="90441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altLang="it-IT" sz="1600" dirty="0">
                <a:solidFill>
                  <a:schemeClr val="bg1"/>
                </a:solidFill>
              </a:rPr>
              <a:t>3,2% (2)</a:t>
            </a:r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 flipV="1">
            <a:off x="1752600" y="2286000"/>
            <a:ext cx="91440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2803525" y="2022475"/>
            <a:ext cx="90441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altLang="it-IT" sz="1600" dirty="0">
                <a:solidFill>
                  <a:schemeClr val="bg1"/>
                </a:solidFill>
              </a:rPr>
              <a:t>2,4% (1)</a:t>
            </a:r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 flipV="1">
            <a:off x="2057400" y="3589950"/>
            <a:ext cx="609600" cy="5248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2702632" y="3322260"/>
            <a:ext cx="90441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altLang="it-IT" sz="1600" dirty="0">
                <a:solidFill>
                  <a:schemeClr val="bg1"/>
                </a:solidFill>
              </a:rPr>
              <a:t>8,4% (3)</a:t>
            </a:r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 flipV="1">
            <a:off x="2209800" y="4114800"/>
            <a:ext cx="914400" cy="152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3154840" y="3928504"/>
            <a:ext cx="8531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altLang="it-IT" sz="1600" dirty="0">
                <a:solidFill>
                  <a:schemeClr val="bg1"/>
                </a:solidFill>
              </a:rPr>
              <a:t>16% (4)</a:t>
            </a:r>
          </a:p>
        </p:txBody>
      </p:sp>
      <p:sp>
        <p:nvSpPr>
          <p:cNvPr id="24589" name="Line 13"/>
          <p:cNvSpPr>
            <a:spLocks noChangeShapeType="1"/>
          </p:cNvSpPr>
          <p:nvPr/>
        </p:nvSpPr>
        <p:spPr bwMode="auto">
          <a:xfrm flipV="1">
            <a:off x="2971800" y="4533900"/>
            <a:ext cx="523415" cy="381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3495215" y="4364623"/>
            <a:ext cx="87423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altLang="it-IT" sz="1600" dirty="0">
                <a:solidFill>
                  <a:schemeClr val="bg1"/>
                </a:solidFill>
              </a:rPr>
              <a:t>26</a:t>
            </a:r>
            <a:r>
              <a:rPr lang="it-IT" altLang="it-IT" sz="1600" dirty="0" smtClean="0">
                <a:solidFill>
                  <a:schemeClr val="bg1"/>
                </a:solidFill>
              </a:rPr>
              <a:t>% (</a:t>
            </a:r>
            <a:r>
              <a:rPr lang="it-IT" altLang="it-IT" sz="1600" dirty="0">
                <a:solidFill>
                  <a:schemeClr val="bg1"/>
                </a:solidFill>
              </a:rPr>
              <a:t>5)</a:t>
            </a:r>
          </a:p>
        </p:txBody>
      </p:sp>
      <p:sp>
        <p:nvSpPr>
          <p:cNvPr id="24591" name="Line 15"/>
          <p:cNvSpPr>
            <a:spLocks noChangeShapeType="1"/>
          </p:cNvSpPr>
          <p:nvPr/>
        </p:nvSpPr>
        <p:spPr bwMode="auto">
          <a:xfrm flipV="1">
            <a:off x="2895600" y="5181600"/>
            <a:ext cx="914400" cy="76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3392965" y="5236963"/>
            <a:ext cx="8531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altLang="it-IT" sz="1600" dirty="0">
                <a:solidFill>
                  <a:schemeClr val="bg1"/>
                </a:solidFill>
              </a:rPr>
              <a:t>16% (6)</a:t>
            </a:r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762000" y="5029200"/>
            <a:ext cx="0" cy="838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365125" y="5832475"/>
            <a:ext cx="9557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altLang="it-IT" sz="1600" dirty="0">
                <a:solidFill>
                  <a:schemeClr val="bg1"/>
                </a:solidFill>
              </a:rPr>
              <a:t>2,7% (7) </a:t>
            </a:r>
          </a:p>
        </p:txBody>
      </p:sp>
      <p:sp>
        <p:nvSpPr>
          <p:cNvPr id="24595" name="Line 19"/>
          <p:cNvSpPr>
            <a:spLocks noChangeShapeType="1"/>
          </p:cNvSpPr>
          <p:nvPr/>
        </p:nvSpPr>
        <p:spPr bwMode="auto">
          <a:xfrm flipH="1" flipV="1">
            <a:off x="1066800" y="1828800"/>
            <a:ext cx="457200" cy="914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96" name="Text Box 20"/>
          <p:cNvSpPr txBox="1">
            <a:spLocks noChangeArrowheads="1"/>
          </p:cNvSpPr>
          <p:nvPr/>
        </p:nvSpPr>
        <p:spPr bwMode="auto">
          <a:xfrm>
            <a:off x="538392" y="1242747"/>
            <a:ext cx="9044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altLang="it-IT" sz="1600" dirty="0">
                <a:solidFill>
                  <a:schemeClr val="bg1"/>
                </a:solidFill>
              </a:rPr>
              <a:t>2,4% (8)</a:t>
            </a:r>
          </a:p>
          <a:p>
            <a:r>
              <a:rPr lang="it-IT" altLang="it-IT" sz="1600" dirty="0">
                <a:solidFill>
                  <a:schemeClr val="bg1"/>
                </a:solidFill>
              </a:rPr>
              <a:t>6,9% (9)</a:t>
            </a:r>
          </a:p>
        </p:txBody>
      </p:sp>
      <p:sp>
        <p:nvSpPr>
          <p:cNvPr id="27669" name="Text Box 21"/>
          <p:cNvSpPr txBox="1">
            <a:spLocks noChangeArrowheads="1"/>
          </p:cNvSpPr>
          <p:nvPr/>
        </p:nvSpPr>
        <p:spPr bwMode="auto">
          <a:xfrm>
            <a:off x="4445000" y="1268760"/>
            <a:ext cx="4499950" cy="3477875"/>
          </a:xfrm>
          <a:prstGeom prst="rect">
            <a:avLst/>
          </a:prstGeom>
          <a:noFill/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it-IT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</a:t>
            </a:r>
            <a:r>
              <a:rPr lang="it-IT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Telecom </a:t>
            </a:r>
            <a:r>
              <a:rPr lang="it-IT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workers</a:t>
            </a:r>
            <a:r>
              <a:rPr lang="it-IT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Padua</a:t>
            </a:r>
            <a:endParaRPr lang="it-IT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defRPr/>
            </a:pPr>
            <a:r>
              <a:rPr lang="it-IT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 </a:t>
            </a:r>
            <a:r>
              <a:rPr lang="it-IT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General</a:t>
            </a:r>
            <a:r>
              <a:rPr lang="it-IT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population</a:t>
            </a:r>
            <a:r>
              <a:rPr lang="it-IT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Campogalliano</a:t>
            </a:r>
            <a:r>
              <a:rPr lang="it-IT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(MO) </a:t>
            </a:r>
          </a:p>
          <a:p>
            <a:pPr eaLnBrk="0" hangingPunct="0">
              <a:defRPr/>
            </a:pPr>
            <a:r>
              <a:rPr lang="it-IT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</a:t>
            </a:r>
            <a:r>
              <a:rPr lang="it-IT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Cormons</a:t>
            </a:r>
            <a:r>
              <a:rPr lang="it-IT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(UD)</a:t>
            </a:r>
          </a:p>
          <a:p>
            <a:pPr eaLnBrk="0" hangingPunct="0">
              <a:defRPr/>
            </a:pPr>
            <a:r>
              <a:rPr lang="it-IT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 </a:t>
            </a:r>
            <a:r>
              <a:rPr lang="it-IT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General</a:t>
            </a:r>
            <a:r>
              <a:rPr lang="it-IT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population</a:t>
            </a:r>
            <a:r>
              <a:rPr lang="it-IT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Valentano</a:t>
            </a:r>
            <a:r>
              <a:rPr lang="it-IT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(VT)</a:t>
            </a:r>
          </a:p>
          <a:p>
            <a:pPr eaLnBrk="0" hangingPunct="0">
              <a:defRPr/>
            </a:pPr>
            <a:r>
              <a:rPr lang="it-IT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 </a:t>
            </a:r>
            <a:r>
              <a:rPr lang="it-IT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General</a:t>
            </a:r>
            <a:r>
              <a:rPr lang="it-IT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Population</a:t>
            </a:r>
            <a:r>
              <a:rPr lang="it-IT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Buonalbergo</a:t>
            </a:r>
            <a:r>
              <a:rPr lang="it-IT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(NA) </a:t>
            </a:r>
          </a:p>
          <a:p>
            <a:pPr eaLnBrk="0" hangingPunct="0">
              <a:defRPr/>
            </a:pPr>
            <a:r>
              <a:rPr lang="it-IT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 </a:t>
            </a:r>
            <a:r>
              <a:rPr lang="it-IT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General</a:t>
            </a:r>
            <a:r>
              <a:rPr lang="it-IT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Population</a:t>
            </a:r>
            <a:r>
              <a:rPr lang="it-IT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(83-85) Castellana </a:t>
            </a:r>
          </a:p>
          <a:p>
            <a:pPr eaLnBrk="0" hangingPunct="0">
              <a:defRPr/>
            </a:pPr>
            <a:r>
              <a:rPr lang="it-IT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Grotte (BA)</a:t>
            </a:r>
          </a:p>
          <a:p>
            <a:pPr eaLnBrk="0" hangingPunct="0">
              <a:defRPr/>
            </a:pPr>
            <a:r>
              <a:rPr lang="it-IT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 </a:t>
            </a:r>
            <a:r>
              <a:rPr lang="it-IT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General</a:t>
            </a:r>
            <a:r>
              <a:rPr lang="it-IT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Population</a:t>
            </a:r>
            <a:r>
              <a:rPr lang="it-IT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Sersale</a:t>
            </a:r>
            <a:r>
              <a:rPr lang="it-IT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(RC)</a:t>
            </a:r>
          </a:p>
          <a:p>
            <a:pPr eaLnBrk="0" hangingPunct="0">
              <a:defRPr/>
            </a:pPr>
            <a:r>
              <a:rPr lang="it-IT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 </a:t>
            </a:r>
            <a:r>
              <a:rPr lang="it-IT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Food</a:t>
            </a:r>
            <a:r>
              <a:rPr lang="it-IT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Workers</a:t>
            </a:r>
            <a:r>
              <a:rPr lang="it-IT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&amp; </a:t>
            </a:r>
            <a:r>
              <a:rPr lang="it-IT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elderly</a:t>
            </a:r>
            <a:r>
              <a:rPr lang="it-IT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Cagliari</a:t>
            </a:r>
          </a:p>
          <a:p>
            <a:pPr eaLnBrk="0" hangingPunct="0">
              <a:defRPr/>
            </a:pPr>
            <a:r>
              <a:rPr lang="it-IT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 </a:t>
            </a:r>
            <a:r>
              <a:rPr lang="it-IT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Pregnant</a:t>
            </a:r>
            <a:r>
              <a:rPr lang="it-IT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women Bergamo (</a:t>
            </a:r>
            <a:r>
              <a:rPr lang="it-IT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age</a:t>
            </a:r>
            <a:r>
              <a:rPr lang="it-IT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20-40)</a:t>
            </a:r>
          </a:p>
          <a:p>
            <a:pPr eaLnBrk="0" hangingPunct="0">
              <a:defRPr/>
            </a:pPr>
            <a:r>
              <a:rPr lang="it-IT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 </a:t>
            </a:r>
            <a:r>
              <a:rPr lang="it-IT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Hospitalised</a:t>
            </a:r>
            <a:r>
              <a:rPr lang="it-IT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controls</a:t>
            </a:r>
            <a:r>
              <a:rPr lang="it-IT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Brescia (</a:t>
            </a:r>
            <a:r>
              <a:rPr lang="it-IT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age</a:t>
            </a:r>
            <a:r>
              <a:rPr lang="it-IT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45-75)</a:t>
            </a:r>
            <a:endParaRPr lang="it-IT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defRPr/>
            </a:pPr>
            <a:r>
              <a:rPr lang="it-IT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24598" name="Text Box 22"/>
          <p:cNvSpPr txBox="1">
            <a:spLocks noChangeArrowheads="1"/>
          </p:cNvSpPr>
          <p:nvPr/>
        </p:nvSpPr>
        <p:spPr bwMode="auto">
          <a:xfrm>
            <a:off x="4419600" y="4797152"/>
            <a:ext cx="47498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altLang="it-IT" sz="1800" i="1" dirty="0">
                <a:solidFill>
                  <a:schemeClr val="bg1"/>
                </a:solidFill>
              </a:rPr>
              <a:t>Alberti 2001; Bellentani 1994 </a:t>
            </a:r>
            <a:r>
              <a:rPr lang="it-IT" altLang="it-IT" sz="1800" i="1" dirty="0" err="1">
                <a:solidFill>
                  <a:schemeClr val="bg1"/>
                </a:solidFill>
              </a:rPr>
              <a:t>Hepatology</a:t>
            </a:r>
            <a:endParaRPr lang="it-IT" altLang="it-IT" sz="1800" i="1" dirty="0">
              <a:solidFill>
                <a:schemeClr val="bg1"/>
              </a:solidFill>
            </a:endParaRPr>
          </a:p>
          <a:p>
            <a:r>
              <a:rPr lang="it-IT" altLang="it-IT" sz="1800" i="1" dirty="0" err="1">
                <a:solidFill>
                  <a:schemeClr val="bg1"/>
                </a:solidFill>
              </a:rPr>
              <a:t>Stroffolini</a:t>
            </a:r>
            <a:r>
              <a:rPr lang="it-IT" altLang="it-IT" sz="1800" i="1" dirty="0">
                <a:solidFill>
                  <a:schemeClr val="bg1"/>
                </a:solidFill>
              </a:rPr>
              <a:t> </a:t>
            </a:r>
            <a:r>
              <a:rPr lang="it-IT" altLang="it-IT" sz="1800" i="1" dirty="0" err="1">
                <a:solidFill>
                  <a:schemeClr val="bg1"/>
                </a:solidFill>
              </a:rPr>
              <a:t>It</a:t>
            </a:r>
            <a:r>
              <a:rPr lang="it-IT" altLang="it-IT" sz="1800" i="1" dirty="0">
                <a:solidFill>
                  <a:schemeClr val="bg1"/>
                </a:solidFill>
              </a:rPr>
              <a:t> J Gastro 95; Maio J </a:t>
            </a:r>
            <a:r>
              <a:rPr lang="it-IT" altLang="it-IT" sz="1800" i="1" dirty="0" err="1">
                <a:solidFill>
                  <a:schemeClr val="bg1"/>
                </a:solidFill>
              </a:rPr>
              <a:t>Hepatol</a:t>
            </a:r>
            <a:r>
              <a:rPr lang="it-IT" altLang="it-IT" sz="1800" i="1" dirty="0">
                <a:solidFill>
                  <a:schemeClr val="bg1"/>
                </a:solidFill>
              </a:rPr>
              <a:t> 2000</a:t>
            </a:r>
          </a:p>
          <a:p>
            <a:r>
              <a:rPr lang="it-IT" altLang="it-IT" sz="1800" i="1" dirty="0">
                <a:solidFill>
                  <a:schemeClr val="bg1"/>
                </a:solidFill>
              </a:rPr>
              <a:t>Osella J </a:t>
            </a:r>
            <a:r>
              <a:rPr lang="it-IT" altLang="it-IT" sz="1800" i="1" dirty="0" err="1">
                <a:solidFill>
                  <a:schemeClr val="bg1"/>
                </a:solidFill>
              </a:rPr>
              <a:t>Hepatol</a:t>
            </a:r>
            <a:r>
              <a:rPr lang="it-IT" altLang="it-IT" sz="1800" i="1" dirty="0">
                <a:solidFill>
                  <a:schemeClr val="bg1"/>
                </a:solidFill>
              </a:rPr>
              <a:t> 1997; Guadagnino </a:t>
            </a:r>
            <a:r>
              <a:rPr lang="it-IT" altLang="it-IT" sz="1800" i="1" dirty="0" err="1">
                <a:solidFill>
                  <a:schemeClr val="bg1"/>
                </a:solidFill>
              </a:rPr>
              <a:t>Hepatology</a:t>
            </a:r>
            <a:r>
              <a:rPr lang="it-IT" altLang="it-IT" sz="1800" i="1" dirty="0">
                <a:solidFill>
                  <a:schemeClr val="bg1"/>
                </a:solidFill>
              </a:rPr>
              <a:t> </a:t>
            </a:r>
          </a:p>
          <a:p>
            <a:r>
              <a:rPr lang="it-IT" altLang="it-IT" sz="1800" i="1" dirty="0">
                <a:solidFill>
                  <a:schemeClr val="bg1"/>
                </a:solidFill>
              </a:rPr>
              <a:t>1998; Coppola J </a:t>
            </a:r>
            <a:r>
              <a:rPr lang="it-IT" altLang="it-IT" sz="1800" i="1" dirty="0" err="1">
                <a:solidFill>
                  <a:schemeClr val="bg1"/>
                </a:solidFill>
              </a:rPr>
              <a:t>Viral</a:t>
            </a:r>
            <a:r>
              <a:rPr lang="it-IT" altLang="it-IT" sz="1800" i="1" dirty="0">
                <a:solidFill>
                  <a:schemeClr val="bg1"/>
                </a:solidFill>
              </a:rPr>
              <a:t> </a:t>
            </a:r>
            <a:r>
              <a:rPr lang="it-IT" altLang="it-IT" sz="1800" i="1" dirty="0" err="1">
                <a:solidFill>
                  <a:schemeClr val="bg1"/>
                </a:solidFill>
              </a:rPr>
              <a:t>Hep</a:t>
            </a:r>
            <a:r>
              <a:rPr lang="it-IT" altLang="it-IT" sz="1800" i="1" dirty="0">
                <a:solidFill>
                  <a:schemeClr val="bg1"/>
                </a:solidFill>
              </a:rPr>
              <a:t> 2000; Minola </a:t>
            </a:r>
          </a:p>
          <a:p>
            <a:r>
              <a:rPr lang="it-IT" altLang="it-IT" sz="1800" i="1" dirty="0" err="1">
                <a:solidFill>
                  <a:schemeClr val="bg1"/>
                </a:solidFill>
              </a:rPr>
              <a:t>Hepatology</a:t>
            </a:r>
            <a:r>
              <a:rPr lang="it-IT" altLang="it-IT" sz="1800" i="1" dirty="0">
                <a:solidFill>
                  <a:schemeClr val="bg1"/>
                </a:solidFill>
              </a:rPr>
              <a:t> 2000; Donato </a:t>
            </a:r>
            <a:r>
              <a:rPr lang="it-IT" altLang="it-IT" sz="1800" i="1" dirty="0" err="1">
                <a:solidFill>
                  <a:schemeClr val="bg1"/>
                </a:solidFill>
              </a:rPr>
              <a:t>Hepatology</a:t>
            </a:r>
            <a:r>
              <a:rPr lang="it-IT" altLang="it-IT" sz="1800" i="1" dirty="0">
                <a:solidFill>
                  <a:schemeClr val="bg1"/>
                </a:solidFill>
              </a:rPr>
              <a:t> 1998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6588224" y="6485274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i="1" dirty="0" smtClean="0">
                <a:solidFill>
                  <a:schemeClr val="bg1"/>
                </a:solidFill>
              </a:rPr>
              <a:t>Per cortesia M. </a:t>
            </a:r>
            <a:r>
              <a:rPr lang="it-IT" sz="2000" i="1" dirty="0" err="1" smtClean="0">
                <a:solidFill>
                  <a:schemeClr val="bg1"/>
                </a:solidFill>
              </a:rPr>
              <a:t>Puoti</a:t>
            </a:r>
            <a:endParaRPr lang="it-IT" sz="20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42875"/>
            <a:ext cx="8837446" cy="923925"/>
          </a:xfrm>
          <a:ln>
            <a:solidFill>
              <a:schemeClr val="accent5"/>
            </a:solidFill>
          </a:ln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GB" sz="4000" dirty="0" err="1" smtClean="0">
                <a:solidFill>
                  <a:srgbClr val="FFFF00"/>
                </a:solidFill>
              </a:rPr>
              <a:t>Prevalenza</a:t>
            </a:r>
            <a:r>
              <a:rPr lang="en-GB" sz="4000" dirty="0" smtClean="0">
                <a:solidFill>
                  <a:srgbClr val="FFFF00"/>
                </a:solidFill>
              </a:rPr>
              <a:t> </a:t>
            </a:r>
            <a:r>
              <a:rPr lang="en-GB" sz="4000" dirty="0" err="1" smtClean="0">
                <a:solidFill>
                  <a:srgbClr val="FFFF00"/>
                </a:solidFill>
              </a:rPr>
              <a:t>dell’HCV</a:t>
            </a:r>
            <a:r>
              <a:rPr lang="en-GB" sz="4000" dirty="0" smtClean="0">
                <a:solidFill>
                  <a:srgbClr val="FFFF00"/>
                </a:solidFill>
              </a:rPr>
              <a:t> in Italia - </a:t>
            </a:r>
            <a:r>
              <a:rPr lang="en-GB" sz="4000" dirty="0" err="1" smtClean="0">
                <a:solidFill>
                  <a:srgbClr val="FFFF00"/>
                </a:solidFill>
              </a:rPr>
              <a:t>anni</a:t>
            </a:r>
            <a:r>
              <a:rPr lang="en-GB" sz="4000" dirty="0" smtClean="0">
                <a:solidFill>
                  <a:srgbClr val="FFFF00"/>
                </a:solidFill>
              </a:rPr>
              <a:t> 2000</a:t>
            </a:r>
          </a:p>
        </p:txBody>
      </p:sp>
      <p:pic>
        <p:nvPicPr>
          <p:cNvPr id="24579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80" t="4350" r="20210" b="4179"/>
          <a:stretch>
            <a:fillRect/>
          </a:stretch>
        </p:blipFill>
        <p:spPr bwMode="auto">
          <a:xfrm>
            <a:off x="333375" y="2133600"/>
            <a:ext cx="3248025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Line 7"/>
          <p:cNvSpPr>
            <a:spLocks noChangeShapeType="1"/>
          </p:cNvSpPr>
          <p:nvPr/>
        </p:nvSpPr>
        <p:spPr bwMode="auto">
          <a:xfrm flipV="1">
            <a:off x="1752600" y="2286000"/>
            <a:ext cx="91440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2803525" y="2022475"/>
            <a:ext cx="90441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altLang="it-IT" sz="1600" dirty="0" smtClean="0">
                <a:solidFill>
                  <a:schemeClr val="bg1"/>
                </a:solidFill>
              </a:rPr>
              <a:t>2,6% </a:t>
            </a:r>
            <a:r>
              <a:rPr lang="it-IT" altLang="it-IT" sz="1600" dirty="0">
                <a:solidFill>
                  <a:schemeClr val="bg1"/>
                </a:solidFill>
              </a:rPr>
              <a:t>(1)</a:t>
            </a:r>
          </a:p>
        </p:txBody>
      </p:sp>
      <p:sp>
        <p:nvSpPr>
          <p:cNvPr id="24589" name="Line 13"/>
          <p:cNvSpPr>
            <a:spLocks noChangeShapeType="1"/>
          </p:cNvSpPr>
          <p:nvPr/>
        </p:nvSpPr>
        <p:spPr bwMode="auto">
          <a:xfrm flipV="1">
            <a:off x="2971800" y="4533900"/>
            <a:ext cx="523415" cy="381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3495214" y="4364623"/>
            <a:ext cx="9497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altLang="it-IT" sz="1600" dirty="0" smtClean="0">
                <a:solidFill>
                  <a:schemeClr val="bg1"/>
                </a:solidFill>
              </a:rPr>
              <a:t>2.6% (3)</a:t>
            </a:r>
            <a:endParaRPr lang="it-IT" altLang="it-IT" sz="1600" dirty="0">
              <a:solidFill>
                <a:schemeClr val="bg1"/>
              </a:solidFill>
            </a:endParaRPr>
          </a:p>
        </p:txBody>
      </p:sp>
      <p:sp>
        <p:nvSpPr>
          <p:cNvPr id="24591" name="Line 15"/>
          <p:cNvSpPr>
            <a:spLocks noChangeShapeType="1"/>
          </p:cNvSpPr>
          <p:nvPr/>
        </p:nvSpPr>
        <p:spPr bwMode="auto">
          <a:xfrm flipV="1">
            <a:off x="2895600" y="5193588"/>
            <a:ext cx="497365" cy="64211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3392965" y="5024312"/>
            <a:ext cx="90441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altLang="it-IT" sz="1600" dirty="0" smtClean="0">
                <a:solidFill>
                  <a:schemeClr val="bg1"/>
                </a:solidFill>
              </a:rPr>
              <a:t>5.7% (4)</a:t>
            </a:r>
            <a:endParaRPr lang="it-IT" altLang="it-IT" sz="1600" dirty="0">
              <a:solidFill>
                <a:schemeClr val="bg1"/>
              </a:solidFill>
            </a:endParaRPr>
          </a:p>
        </p:txBody>
      </p:sp>
      <p:sp>
        <p:nvSpPr>
          <p:cNvPr id="24595" name="Line 19"/>
          <p:cNvSpPr>
            <a:spLocks noChangeShapeType="1"/>
          </p:cNvSpPr>
          <p:nvPr/>
        </p:nvSpPr>
        <p:spPr bwMode="auto">
          <a:xfrm flipH="1" flipV="1">
            <a:off x="1066800" y="1828800"/>
            <a:ext cx="457200" cy="914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96" name="Text Box 20"/>
          <p:cNvSpPr txBox="1">
            <a:spLocks noChangeArrowheads="1"/>
          </p:cNvSpPr>
          <p:nvPr/>
        </p:nvSpPr>
        <p:spPr bwMode="auto">
          <a:xfrm>
            <a:off x="538392" y="1242747"/>
            <a:ext cx="90441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altLang="it-IT" sz="1600" dirty="0" smtClean="0">
                <a:solidFill>
                  <a:schemeClr val="bg1"/>
                </a:solidFill>
              </a:rPr>
              <a:t>3.2% (2)</a:t>
            </a:r>
            <a:endParaRPr lang="it-IT" altLang="it-IT" sz="1600" dirty="0">
              <a:solidFill>
                <a:schemeClr val="bg1"/>
              </a:solidFill>
            </a:endParaRPr>
          </a:p>
        </p:txBody>
      </p:sp>
      <p:sp>
        <p:nvSpPr>
          <p:cNvPr id="27669" name="Text Box 21"/>
          <p:cNvSpPr txBox="1">
            <a:spLocks noChangeArrowheads="1"/>
          </p:cNvSpPr>
          <p:nvPr/>
        </p:nvSpPr>
        <p:spPr bwMode="auto">
          <a:xfrm>
            <a:off x="4445000" y="1828800"/>
            <a:ext cx="4307911" cy="2246769"/>
          </a:xfrm>
          <a:prstGeom prst="rect">
            <a:avLst/>
          </a:prstGeom>
          <a:noFill/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it-IT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</a:t>
            </a:r>
            <a:r>
              <a:rPr lang="it-IT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General </a:t>
            </a:r>
            <a:r>
              <a:rPr lang="it-IT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population</a:t>
            </a:r>
            <a:r>
              <a:rPr lang="it-IT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Vicenza</a:t>
            </a:r>
            <a:endParaRPr lang="it-IT" sz="1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defRPr/>
            </a:pPr>
            <a:r>
              <a:rPr lang="it-IT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 General </a:t>
            </a:r>
            <a:r>
              <a:rPr lang="it-IT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population</a:t>
            </a:r>
            <a:r>
              <a:rPr lang="it-IT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Vallecamonica</a:t>
            </a:r>
            <a:r>
              <a:rPr lang="it-IT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it-IT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BS) </a:t>
            </a:r>
          </a:p>
          <a:p>
            <a:pPr eaLnBrk="0" hangingPunct="0">
              <a:defRPr/>
            </a:pPr>
            <a:r>
              <a:rPr lang="it-IT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 General </a:t>
            </a:r>
            <a:r>
              <a:rPr lang="it-IT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it-IT" sz="1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opulation</a:t>
            </a:r>
            <a:r>
              <a:rPr lang="it-IT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Putignano </a:t>
            </a:r>
            <a:r>
              <a:rPr lang="it-IT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(BA)</a:t>
            </a:r>
          </a:p>
          <a:p>
            <a:pPr eaLnBrk="0" hangingPunct="0">
              <a:defRPr/>
            </a:pPr>
            <a:r>
              <a:rPr lang="it-IT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 General </a:t>
            </a:r>
            <a:r>
              <a:rPr lang="it-IT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it-IT" sz="1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opulation</a:t>
            </a:r>
            <a:r>
              <a:rPr lang="it-IT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Sersale (RC)</a:t>
            </a:r>
          </a:p>
          <a:p>
            <a:pPr eaLnBrk="0" hangingPunct="0">
              <a:defRPr/>
            </a:pPr>
            <a:endParaRPr lang="it-IT" sz="2000" b="1" dirty="0" smtClean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defRPr/>
            </a:pPr>
            <a:endParaRPr lang="it-IT" sz="14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it-IT" altLang="it-IT" sz="140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1. Fabris </a:t>
            </a:r>
            <a:r>
              <a:rPr lang="it-IT" altLang="it-IT" sz="160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2008; 2. </a:t>
            </a:r>
            <a:r>
              <a:rPr lang="it-IT" altLang="it-IT" sz="160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Zani 2011</a:t>
            </a:r>
          </a:p>
          <a:p>
            <a:r>
              <a:rPr lang="it-IT" altLang="it-IT" sz="160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3 </a:t>
            </a:r>
            <a:r>
              <a:rPr lang="it-IT" altLang="it-IT" sz="1600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Cozzolongo</a:t>
            </a:r>
            <a:r>
              <a:rPr lang="it-IT" altLang="it-IT" sz="160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2009; 4. </a:t>
            </a:r>
            <a:r>
              <a:rPr lang="it-IT" altLang="it-IT" sz="160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Guadagnino </a:t>
            </a:r>
            <a:r>
              <a:rPr lang="it-IT" altLang="it-IT" sz="160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2013</a:t>
            </a:r>
            <a:endParaRPr lang="it-IT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356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475" y="33338"/>
            <a:ext cx="6369050" cy="294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997200"/>
            <a:ext cx="8135937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32" name="Segnaposto numero diapositiva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4BBD5D-937A-4F3C-83AB-D6D47A6038DA}" type="slidenum">
              <a:rPr lang="it-IT" altLang="it-IT" smtClean="0"/>
              <a:pPr eaLnBrk="1" hangingPunct="1"/>
              <a:t>14</a:t>
            </a:fld>
            <a:endParaRPr lang="it-IT" altLang="it-IT" smtClean="0"/>
          </a:p>
        </p:txBody>
      </p:sp>
      <p:sp>
        <p:nvSpPr>
          <p:cNvPr id="2" name="CasellaDiTesto 1"/>
          <p:cNvSpPr txBox="1"/>
          <p:nvPr/>
        </p:nvSpPr>
        <p:spPr>
          <a:xfrm>
            <a:off x="6948264" y="2996952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1992 - 2009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8264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76250"/>
            <a:ext cx="8964613" cy="268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213100"/>
            <a:ext cx="6257925" cy="343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4644008" y="2708921"/>
            <a:ext cx="399280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203848" y="2745427"/>
            <a:ext cx="432048" cy="2515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6707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6552728" cy="778098"/>
          </a:xfrm>
        </p:spPr>
        <p:txBody>
          <a:bodyPr/>
          <a:lstStyle/>
          <a:p>
            <a:r>
              <a:rPr lang="it-IT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Indice della relazione</a:t>
            </a:r>
            <a:endParaRPr lang="it-IT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2276872"/>
            <a:ext cx="8712968" cy="463711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t-IT" sz="2800" dirty="0" smtClean="0">
                <a:solidFill>
                  <a:schemeClr val="bg2"/>
                </a:solidFill>
              </a:rPr>
              <a:t>L’HCV </a:t>
            </a:r>
            <a:r>
              <a:rPr lang="it-IT" sz="2800" dirty="0">
                <a:solidFill>
                  <a:schemeClr val="bg2"/>
                </a:solidFill>
              </a:rPr>
              <a:t>nel mondo e in Europa</a:t>
            </a:r>
          </a:p>
          <a:p>
            <a:pPr marL="514350" indent="-514350">
              <a:buFont typeface="+mj-lt"/>
              <a:buAutoNum type="arabicPeriod"/>
            </a:pPr>
            <a:endParaRPr lang="it-IT" sz="2800" dirty="0" smtClean="0">
              <a:solidFill>
                <a:schemeClr val="bg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it-IT" sz="2800" dirty="0" smtClean="0">
                <a:solidFill>
                  <a:schemeClr val="bg2"/>
                </a:solidFill>
              </a:rPr>
              <a:t>L’HCV in Italia</a:t>
            </a:r>
          </a:p>
          <a:p>
            <a:pPr marL="514350" indent="-514350">
              <a:buFont typeface="+mj-lt"/>
              <a:buAutoNum type="arabicPeriod"/>
            </a:pPr>
            <a:endParaRPr lang="it-IT" sz="2800" dirty="0" smtClean="0">
              <a:solidFill>
                <a:srgbClr val="FFFF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Fattori di rischio </a:t>
            </a:r>
          </a:p>
          <a:p>
            <a:pPr marL="514350" indent="-514350">
              <a:buFont typeface="+mj-lt"/>
              <a:buAutoNum type="arabicPeriod"/>
            </a:pPr>
            <a:endParaRPr lang="it-IT" sz="2800" dirty="0" smtClean="0">
              <a:solidFill>
                <a:srgbClr val="FFFF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it-IT" sz="2800" dirty="0" smtClean="0">
                <a:solidFill>
                  <a:schemeClr val="bg2"/>
                </a:solidFill>
              </a:rPr>
              <a:t>Prevenzione</a:t>
            </a:r>
            <a:endParaRPr lang="it-IT" sz="2800" dirty="0">
              <a:solidFill>
                <a:schemeClr val="bg2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it-IT" sz="2400" dirty="0">
              <a:solidFill>
                <a:srgbClr val="66FFFF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it-IT" sz="2400" dirty="0">
              <a:solidFill>
                <a:srgbClr val="66FFFF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it-IT" sz="2400" dirty="0">
              <a:solidFill>
                <a:srgbClr val="66FFFF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it-IT" sz="2400" dirty="0" smtClean="0">
              <a:solidFill>
                <a:srgbClr val="66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18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2" cy="1431032"/>
          </a:xfrm>
        </p:spPr>
        <p:txBody>
          <a:bodyPr/>
          <a:lstStyle/>
          <a:p>
            <a:r>
              <a:rPr lang="it-IT" sz="3600" dirty="0" smtClean="0">
                <a:solidFill>
                  <a:srgbClr val="FFFF00"/>
                </a:solidFill>
              </a:rPr>
              <a:t>Fattori di rischio nei casi SEIEVA 2003-2010: confronto dei casi HCV vs HAV</a:t>
            </a:r>
            <a:endParaRPr lang="it-IT" sz="3600" dirty="0">
              <a:solidFill>
                <a:srgbClr val="FFFF00"/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8280920" cy="3517559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</p:pic>
      <p:sp>
        <p:nvSpPr>
          <p:cNvPr id="5" name="CasellaDiTesto 4"/>
          <p:cNvSpPr txBox="1"/>
          <p:nvPr/>
        </p:nvSpPr>
        <p:spPr>
          <a:xfrm>
            <a:off x="107504" y="6349981"/>
            <a:ext cx="8892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i="1" dirty="0" smtClean="0">
                <a:solidFill>
                  <a:schemeClr val="bg1"/>
                </a:solidFill>
              </a:rPr>
              <a:t>Spada et al – J. </a:t>
            </a:r>
            <a:r>
              <a:rPr lang="it-IT" i="1" dirty="0" err="1" smtClean="0">
                <a:solidFill>
                  <a:schemeClr val="bg1"/>
                </a:solidFill>
              </a:rPr>
              <a:t>Med</a:t>
            </a:r>
            <a:r>
              <a:rPr lang="it-IT" i="1" dirty="0" smtClean="0">
                <a:solidFill>
                  <a:schemeClr val="bg1"/>
                </a:solidFill>
              </a:rPr>
              <a:t>. </a:t>
            </a:r>
            <a:r>
              <a:rPr lang="it-IT" i="1" dirty="0" err="1" smtClean="0">
                <a:solidFill>
                  <a:schemeClr val="bg1"/>
                </a:solidFill>
              </a:rPr>
              <a:t>Virol</a:t>
            </a:r>
            <a:r>
              <a:rPr lang="it-IT" i="1" dirty="0" smtClean="0">
                <a:solidFill>
                  <a:schemeClr val="bg1"/>
                </a:solidFill>
              </a:rPr>
              <a:t>. 85:433-440, 2013</a:t>
            </a:r>
            <a:endParaRPr lang="it-IT" i="1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827584" y="5445224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C000"/>
                </a:solidFill>
              </a:rPr>
              <a:t>Casi: 1053 HCV con età &gt; 15 anni</a:t>
            </a:r>
          </a:p>
          <a:p>
            <a:r>
              <a:rPr lang="it-IT" dirty="0" smtClean="0">
                <a:solidFill>
                  <a:srgbClr val="FFC000"/>
                </a:solidFill>
              </a:rPr>
              <a:t>Controlli: 5326 HAV con età &gt; 15 anni</a:t>
            </a:r>
            <a:endParaRPr lang="it-IT" dirty="0">
              <a:solidFill>
                <a:srgbClr val="FFC00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95536" y="2708920"/>
            <a:ext cx="1656184" cy="28803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7092280" y="2717937"/>
            <a:ext cx="1512168" cy="27901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395536" y="4293096"/>
            <a:ext cx="2808312" cy="48966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7020272" y="4307490"/>
            <a:ext cx="1584176" cy="27363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395536" y="2996952"/>
            <a:ext cx="1656184" cy="21602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7092280" y="2996952"/>
            <a:ext cx="1512168" cy="21602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05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4614"/>
            <a:ext cx="8892479" cy="998686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Utilizzo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stupefacenti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per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endovena</a:t>
            </a:r>
            <a:endParaRPr lang="en-US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0" y="2516367"/>
            <a:ext cx="577215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07504" y="6349981"/>
            <a:ext cx="8892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i="1" dirty="0" err="1" smtClean="0">
                <a:solidFill>
                  <a:schemeClr val="bg1"/>
                </a:solidFill>
              </a:rPr>
              <a:t>Hope</a:t>
            </a:r>
            <a:r>
              <a:rPr lang="it-IT" i="1" dirty="0" smtClean="0">
                <a:solidFill>
                  <a:schemeClr val="bg1"/>
                </a:solidFill>
              </a:rPr>
              <a:t> et al – </a:t>
            </a:r>
            <a:r>
              <a:rPr lang="it-IT" i="1" dirty="0" err="1" smtClean="0">
                <a:solidFill>
                  <a:schemeClr val="bg1"/>
                </a:solidFill>
              </a:rPr>
              <a:t>Epidemiol</a:t>
            </a:r>
            <a:r>
              <a:rPr lang="it-IT" i="1" dirty="0" smtClean="0">
                <a:solidFill>
                  <a:schemeClr val="bg1"/>
                </a:solidFill>
              </a:rPr>
              <a:t> </a:t>
            </a:r>
            <a:r>
              <a:rPr lang="it-IT" i="1" dirty="0" err="1" smtClean="0">
                <a:solidFill>
                  <a:schemeClr val="bg1"/>
                </a:solidFill>
              </a:rPr>
              <a:t>Infect</a:t>
            </a:r>
            <a:r>
              <a:rPr lang="it-IT" i="1" dirty="0" smtClean="0">
                <a:solidFill>
                  <a:schemeClr val="bg1"/>
                </a:solidFill>
              </a:rPr>
              <a:t> 2014, 142: 270-286 </a:t>
            </a:r>
            <a:endParaRPr lang="it-IT" i="1" dirty="0">
              <a:solidFill>
                <a:schemeClr val="bg1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932671" y="1412776"/>
            <a:ext cx="592338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Prevalenza di Anticorpi anti-HCV in tossicodipendenti nella regione europea WHO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23528" y="2708920"/>
            <a:ext cx="25922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FF00"/>
                </a:solidFill>
              </a:rPr>
              <a:t>L’OMS stima 4,5 milioni di tossicodipendenti in Europa, 2 milioni dei quali (44%) con infezione da HCV</a:t>
            </a:r>
            <a:endParaRPr lang="it-IT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640"/>
            <a:ext cx="7772400" cy="6207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Trasmissione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per via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sessuale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2051545"/>
            <a:ext cx="9144000" cy="360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25000"/>
              </a:spcAft>
              <a:defRPr/>
            </a:pPr>
            <a:r>
              <a:rPr lang="en-US" sz="2200" kern="0" dirty="0" smtClean="0">
                <a:solidFill>
                  <a:schemeClr val="bg1"/>
                </a:solidFill>
              </a:rPr>
              <a:t>Studio </a:t>
            </a:r>
            <a:r>
              <a:rPr lang="en-US" sz="2200" kern="0" dirty="0" err="1" smtClean="0">
                <a:solidFill>
                  <a:schemeClr val="bg1"/>
                </a:solidFill>
              </a:rPr>
              <a:t>trasversale</a:t>
            </a:r>
            <a:r>
              <a:rPr lang="en-US" sz="2200" kern="0" dirty="0" smtClean="0">
                <a:solidFill>
                  <a:schemeClr val="bg1"/>
                </a:solidFill>
              </a:rPr>
              <a:t> di </a:t>
            </a:r>
            <a:r>
              <a:rPr lang="en-US" sz="2200" kern="0" dirty="0" err="1" smtClean="0">
                <a:solidFill>
                  <a:schemeClr val="bg1"/>
                </a:solidFill>
              </a:rPr>
              <a:t>soggetti</a:t>
            </a:r>
            <a:r>
              <a:rPr lang="en-US" sz="2200" kern="0" dirty="0" smtClean="0">
                <a:solidFill>
                  <a:schemeClr val="bg1"/>
                </a:solidFill>
              </a:rPr>
              <a:t> HCV-</a:t>
            </a:r>
            <a:r>
              <a:rPr lang="en-US" sz="2200" kern="0" dirty="0" err="1" smtClean="0">
                <a:solidFill>
                  <a:schemeClr val="bg1"/>
                </a:solidFill>
              </a:rPr>
              <a:t>positivi</a:t>
            </a:r>
            <a:r>
              <a:rPr lang="en-US" sz="2200" kern="0" dirty="0" smtClean="0">
                <a:solidFill>
                  <a:schemeClr val="bg1"/>
                </a:solidFill>
              </a:rPr>
              <a:t> (54% con </a:t>
            </a:r>
            <a:r>
              <a:rPr lang="en-US" sz="2200" kern="0" dirty="0" err="1" smtClean="0">
                <a:solidFill>
                  <a:schemeClr val="bg1"/>
                </a:solidFill>
              </a:rPr>
              <a:t>uso</a:t>
            </a:r>
            <a:r>
              <a:rPr lang="en-US" sz="2200" kern="0" dirty="0" smtClean="0">
                <a:solidFill>
                  <a:schemeClr val="bg1"/>
                </a:solidFill>
              </a:rPr>
              <a:t> di </a:t>
            </a:r>
            <a:r>
              <a:rPr lang="en-US" sz="2200" kern="0" dirty="0" err="1" smtClean="0">
                <a:solidFill>
                  <a:schemeClr val="bg1"/>
                </a:solidFill>
              </a:rPr>
              <a:t>droghe</a:t>
            </a:r>
            <a:r>
              <a:rPr lang="en-US" sz="2200" kern="0" dirty="0" smtClean="0">
                <a:solidFill>
                  <a:schemeClr val="bg1"/>
                </a:solidFill>
              </a:rPr>
              <a:t> per </a:t>
            </a:r>
            <a:r>
              <a:rPr lang="en-US" sz="2200" kern="0" dirty="0" err="1" smtClean="0">
                <a:solidFill>
                  <a:schemeClr val="bg1"/>
                </a:solidFill>
              </a:rPr>
              <a:t>ev</a:t>
            </a:r>
            <a:r>
              <a:rPr lang="en-US" sz="2200" kern="0" dirty="0" smtClean="0">
                <a:solidFill>
                  <a:schemeClr val="bg1"/>
                </a:solidFill>
              </a:rPr>
              <a:t>) con </a:t>
            </a:r>
            <a:r>
              <a:rPr lang="en-US" sz="2200" kern="0" dirty="0" err="1" smtClean="0">
                <a:solidFill>
                  <a:schemeClr val="bg1"/>
                </a:solidFill>
              </a:rPr>
              <a:t>valutazione</a:t>
            </a:r>
            <a:r>
              <a:rPr lang="en-US" sz="2200" kern="0" dirty="0" smtClean="0">
                <a:solidFill>
                  <a:schemeClr val="bg1"/>
                </a:solidFill>
              </a:rPr>
              <a:t> </a:t>
            </a:r>
            <a:r>
              <a:rPr lang="en-US" sz="2200" kern="0" dirty="0" err="1" smtClean="0">
                <a:solidFill>
                  <a:schemeClr val="bg1"/>
                </a:solidFill>
              </a:rPr>
              <a:t>retrospettiva</a:t>
            </a:r>
            <a:r>
              <a:rPr lang="en-US" sz="2200" kern="0" dirty="0" smtClean="0">
                <a:solidFill>
                  <a:schemeClr val="bg1"/>
                </a:solidFill>
              </a:rPr>
              <a:t> </a:t>
            </a:r>
            <a:r>
              <a:rPr lang="en-US" sz="2200" kern="0" dirty="0" err="1" smtClean="0">
                <a:solidFill>
                  <a:schemeClr val="bg1"/>
                </a:solidFill>
              </a:rPr>
              <a:t>della</a:t>
            </a:r>
            <a:r>
              <a:rPr lang="en-US" sz="2200" kern="0" dirty="0" smtClean="0">
                <a:solidFill>
                  <a:schemeClr val="bg1"/>
                </a:solidFill>
              </a:rPr>
              <a:t> </a:t>
            </a:r>
            <a:r>
              <a:rPr lang="en-US" sz="2200" kern="0" dirty="0" err="1" smtClean="0">
                <a:solidFill>
                  <a:schemeClr val="bg1"/>
                </a:solidFill>
              </a:rPr>
              <a:t>durata</a:t>
            </a:r>
            <a:r>
              <a:rPr lang="en-US" sz="2200" kern="0" dirty="0" smtClean="0">
                <a:solidFill>
                  <a:schemeClr val="bg1"/>
                </a:solidFill>
              </a:rPr>
              <a:t> </a:t>
            </a:r>
            <a:r>
              <a:rPr lang="en-US" sz="2200" kern="0" dirty="0" err="1" smtClean="0">
                <a:solidFill>
                  <a:schemeClr val="bg1"/>
                </a:solidFill>
              </a:rPr>
              <a:t>della</a:t>
            </a:r>
            <a:r>
              <a:rPr lang="en-US" sz="2200" kern="0" dirty="0" smtClean="0">
                <a:solidFill>
                  <a:schemeClr val="bg1"/>
                </a:solidFill>
              </a:rPr>
              <a:t> </a:t>
            </a:r>
            <a:r>
              <a:rPr lang="en-US" sz="2200" kern="0" dirty="0" err="1" smtClean="0">
                <a:solidFill>
                  <a:schemeClr val="bg1"/>
                </a:solidFill>
              </a:rPr>
              <a:t>relazione</a:t>
            </a:r>
            <a:r>
              <a:rPr lang="en-US" sz="2200" kern="0" dirty="0" smtClean="0">
                <a:solidFill>
                  <a:schemeClr val="bg1"/>
                </a:solidFill>
              </a:rPr>
              <a:t> </a:t>
            </a:r>
            <a:r>
              <a:rPr lang="en-US" sz="2200" kern="0" dirty="0" err="1" smtClean="0">
                <a:solidFill>
                  <a:schemeClr val="bg1"/>
                </a:solidFill>
              </a:rPr>
              <a:t>sessuale</a:t>
            </a:r>
            <a:r>
              <a:rPr lang="en-US" sz="2200" kern="0" dirty="0" smtClean="0">
                <a:solidFill>
                  <a:schemeClr val="bg1"/>
                </a:solidFill>
              </a:rPr>
              <a:t> con </a:t>
            </a:r>
            <a:r>
              <a:rPr lang="en-US" sz="2200" kern="0" dirty="0" err="1" smtClean="0">
                <a:solidFill>
                  <a:schemeClr val="bg1"/>
                </a:solidFill>
              </a:rPr>
              <a:t>l’attuale</a:t>
            </a:r>
            <a:r>
              <a:rPr lang="en-US" sz="2200" kern="0" dirty="0" smtClean="0">
                <a:solidFill>
                  <a:schemeClr val="bg1"/>
                </a:solidFill>
              </a:rPr>
              <a:t> partner</a:t>
            </a:r>
          </a:p>
          <a:p>
            <a:pPr eaLnBrk="1" hangingPunct="1">
              <a:spcBef>
                <a:spcPct val="0"/>
              </a:spcBef>
              <a:spcAft>
                <a:spcPct val="25000"/>
              </a:spcAft>
              <a:defRPr/>
            </a:pPr>
            <a:r>
              <a:rPr lang="en-US" sz="2200" kern="0" dirty="0" err="1" smtClean="0">
                <a:solidFill>
                  <a:schemeClr val="bg1"/>
                </a:solidFill>
              </a:rPr>
              <a:t>Escluse</a:t>
            </a:r>
            <a:r>
              <a:rPr lang="en-US" sz="2200" kern="0" dirty="0" smtClean="0">
                <a:solidFill>
                  <a:schemeClr val="bg1"/>
                </a:solidFill>
              </a:rPr>
              <a:t> le </a:t>
            </a:r>
            <a:r>
              <a:rPr lang="en-US" sz="2200" kern="0" dirty="0" err="1" smtClean="0">
                <a:solidFill>
                  <a:schemeClr val="bg1"/>
                </a:solidFill>
              </a:rPr>
              <a:t>coppie</a:t>
            </a:r>
            <a:r>
              <a:rPr lang="en-US" sz="2200" kern="0" dirty="0" smtClean="0">
                <a:solidFill>
                  <a:schemeClr val="bg1"/>
                </a:solidFill>
              </a:rPr>
              <a:t>  con </a:t>
            </a:r>
            <a:r>
              <a:rPr lang="en-US" sz="2200" kern="0" dirty="0" err="1" smtClean="0">
                <a:solidFill>
                  <a:schemeClr val="bg1"/>
                </a:solidFill>
              </a:rPr>
              <a:t>entrambi</a:t>
            </a:r>
            <a:r>
              <a:rPr lang="en-US" sz="2200" kern="0" dirty="0" smtClean="0">
                <a:solidFill>
                  <a:schemeClr val="bg1"/>
                </a:solidFill>
              </a:rPr>
              <a:t> </a:t>
            </a:r>
            <a:r>
              <a:rPr lang="en-US" sz="2200" kern="0" dirty="0" err="1" smtClean="0">
                <a:solidFill>
                  <a:schemeClr val="bg1"/>
                </a:solidFill>
              </a:rPr>
              <a:t>i</a:t>
            </a:r>
            <a:r>
              <a:rPr lang="en-US" sz="2200" kern="0" dirty="0" smtClean="0">
                <a:solidFill>
                  <a:schemeClr val="bg1"/>
                </a:solidFill>
              </a:rPr>
              <a:t> partner con </a:t>
            </a:r>
            <a:r>
              <a:rPr lang="en-US" sz="2200" kern="0" dirty="0" err="1" smtClean="0">
                <a:solidFill>
                  <a:schemeClr val="bg1"/>
                </a:solidFill>
              </a:rPr>
              <a:t>uso</a:t>
            </a:r>
            <a:r>
              <a:rPr lang="en-US" sz="2200" kern="0" dirty="0" smtClean="0">
                <a:solidFill>
                  <a:schemeClr val="bg1"/>
                </a:solidFill>
              </a:rPr>
              <a:t> di </a:t>
            </a:r>
            <a:r>
              <a:rPr lang="en-US" sz="2200" kern="0" dirty="0" err="1" smtClean="0">
                <a:solidFill>
                  <a:schemeClr val="bg1"/>
                </a:solidFill>
              </a:rPr>
              <a:t>droghe</a:t>
            </a:r>
            <a:r>
              <a:rPr lang="en-US" sz="2200" kern="0" dirty="0" smtClean="0">
                <a:solidFill>
                  <a:schemeClr val="bg1"/>
                </a:solidFill>
              </a:rPr>
              <a:t> per </a:t>
            </a:r>
            <a:r>
              <a:rPr lang="en-US" sz="2200" kern="0" dirty="0" err="1" smtClean="0">
                <a:solidFill>
                  <a:schemeClr val="bg1"/>
                </a:solidFill>
              </a:rPr>
              <a:t>ev</a:t>
            </a:r>
            <a:endParaRPr lang="it-IT" sz="2200" dirty="0" smtClean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25000"/>
              </a:spcAft>
              <a:defRPr/>
            </a:pPr>
            <a:r>
              <a:rPr lang="it-IT" sz="2200" kern="0" dirty="0">
                <a:solidFill>
                  <a:schemeClr val="bg1"/>
                </a:solidFill>
              </a:rPr>
              <a:t>Prevalenza complessiva di infezione nel partner 4 % (2% con concordanza genotipo/sierotipo e 0,6% con elevata correlazione filogenetica)</a:t>
            </a:r>
          </a:p>
          <a:p>
            <a:pPr eaLnBrk="1" hangingPunct="1">
              <a:spcBef>
                <a:spcPct val="0"/>
              </a:spcBef>
              <a:spcAft>
                <a:spcPct val="25000"/>
              </a:spcAft>
              <a:defRPr/>
            </a:pPr>
            <a:r>
              <a:rPr lang="it-IT" sz="2200" kern="0" dirty="0" smtClean="0">
                <a:solidFill>
                  <a:schemeClr val="bg1"/>
                </a:solidFill>
              </a:rPr>
              <a:t>Massima incidenza </a:t>
            </a:r>
            <a:r>
              <a:rPr lang="it-IT" sz="2200" kern="0" dirty="0">
                <a:solidFill>
                  <a:schemeClr val="bg1"/>
                </a:solidFill>
              </a:rPr>
              <a:t>di trasmissione: </a:t>
            </a:r>
            <a:r>
              <a:rPr lang="it-IT" sz="2200" kern="0" dirty="0" smtClean="0">
                <a:solidFill>
                  <a:schemeClr val="bg1"/>
                </a:solidFill>
              </a:rPr>
              <a:t>7/10.000 </a:t>
            </a:r>
            <a:r>
              <a:rPr lang="it-IT" sz="2200" kern="0" dirty="0">
                <a:solidFill>
                  <a:schemeClr val="bg1"/>
                </a:solidFill>
              </a:rPr>
              <a:t>per anno (1/190.000 contatti sessuali</a:t>
            </a:r>
            <a:r>
              <a:rPr lang="it-IT" sz="2200" kern="0" dirty="0" smtClean="0">
                <a:solidFill>
                  <a:schemeClr val="bg1"/>
                </a:solidFill>
              </a:rPr>
              <a:t>) </a:t>
            </a:r>
            <a:r>
              <a:rPr lang="it-IT" sz="2200" kern="0" dirty="0" smtClean="0">
                <a:solidFill>
                  <a:schemeClr val="bg1"/>
                </a:solidFill>
                <a:sym typeface="Symbol"/>
              </a:rPr>
              <a:t> rischio per 10 anni 0,7%, per 20 anni 1,4% e per 50 anni 3,4%</a:t>
            </a:r>
            <a:endParaRPr lang="it-IT" sz="2200" kern="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25000"/>
              </a:spcAft>
              <a:defRPr/>
            </a:pPr>
            <a:r>
              <a:rPr lang="it-IT" sz="2200" kern="0" dirty="0">
                <a:solidFill>
                  <a:schemeClr val="bg1"/>
                </a:solidFill>
              </a:rPr>
              <a:t>Utilizzo del preservativo </a:t>
            </a:r>
            <a:r>
              <a:rPr lang="it-IT" sz="2200" kern="0" dirty="0" smtClean="0">
                <a:solidFill>
                  <a:schemeClr val="bg1"/>
                </a:solidFill>
              </a:rPr>
              <a:t>30</a:t>
            </a:r>
            <a:r>
              <a:rPr lang="it-IT" sz="2200" kern="0" dirty="0">
                <a:solidFill>
                  <a:schemeClr val="bg1"/>
                </a:solidFill>
              </a:rPr>
              <a:t>% </a:t>
            </a: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spcAft>
                <a:spcPct val="25000"/>
              </a:spcAft>
              <a:buNone/>
              <a:defRPr/>
            </a:pPr>
            <a:endParaRPr lang="en-US" sz="24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07504" y="6349981"/>
            <a:ext cx="8892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800" i="1" dirty="0" err="1">
                <a:solidFill>
                  <a:schemeClr val="bg1"/>
                </a:solidFill>
              </a:rPr>
              <a:t>Terrault</a:t>
            </a:r>
            <a:r>
              <a:rPr lang="it-IT" sz="1800" i="1" dirty="0">
                <a:solidFill>
                  <a:schemeClr val="bg1"/>
                </a:solidFill>
              </a:rPr>
              <a:t> et al – </a:t>
            </a:r>
            <a:r>
              <a:rPr lang="it-IT" sz="1800" i="1" dirty="0" err="1" smtClean="0">
                <a:solidFill>
                  <a:schemeClr val="bg1"/>
                </a:solidFill>
              </a:rPr>
              <a:t>Hepatology</a:t>
            </a:r>
            <a:r>
              <a:rPr lang="it-IT" sz="1800" i="1" dirty="0" smtClean="0">
                <a:solidFill>
                  <a:schemeClr val="bg1"/>
                </a:solidFill>
              </a:rPr>
              <a:t>, </a:t>
            </a:r>
            <a:r>
              <a:rPr lang="it-IT" sz="1800" i="1" dirty="0">
                <a:solidFill>
                  <a:schemeClr val="bg1"/>
                </a:solidFill>
              </a:rPr>
              <a:t>Vol. 57, No. 3, 2013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449287" y="1013827"/>
            <a:ext cx="8208912" cy="830997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FF00"/>
                </a:solidFill>
              </a:rPr>
              <a:t>Trasmissione dell’HCV in 500 coppie eterosessuali </a:t>
            </a:r>
            <a:r>
              <a:rPr lang="it-IT" dirty="0">
                <a:solidFill>
                  <a:srgbClr val="FFFF00"/>
                </a:solidFill>
              </a:rPr>
              <a:t>monogame </a:t>
            </a:r>
            <a:r>
              <a:rPr lang="it-IT" dirty="0" smtClean="0">
                <a:solidFill>
                  <a:srgbClr val="FFFF00"/>
                </a:solidFill>
              </a:rPr>
              <a:t>con un partner HCV-positivo in </a:t>
            </a:r>
            <a:r>
              <a:rPr lang="it-IT" dirty="0">
                <a:solidFill>
                  <a:srgbClr val="FFFF00"/>
                </a:solidFill>
              </a:rPr>
              <a:t>California (USA</a:t>
            </a:r>
            <a:r>
              <a:rPr lang="it-IT" dirty="0" smtClean="0">
                <a:solidFill>
                  <a:srgbClr val="FFFF00"/>
                </a:solidFill>
              </a:rPr>
              <a:t>) (2000- 2003)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49287" y="5703639"/>
            <a:ext cx="8208912" cy="461665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00FF00"/>
                </a:solidFill>
              </a:rPr>
              <a:t>Studi di coorte: incidenza 0-0,6% anno</a:t>
            </a:r>
            <a:endParaRPr lang="it-IT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91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87624" y="0"/>
            <a:ext cx="6552728" cy="778098"/>
          </a:xfrm>
        </p:spPr>
        <p:txBody>
          <a:bodyPr/>
          <a:lstStyle/>
          <a:p>
            <a:r>
              <a:rPr lang="it-IT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Indice della relazione</a:t>
            </a:r>
            <a:endParaRPr lang="it-IT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1628800"/>
            <a:ext cx="8712968" cy="463711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L’HCV nel mondo e in Europa</a:t>
            </a:r>
            <a:endParaRPr lang="it-IT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endParaRPr lang="it-IT" dirty="0" smtClean="0">
              <a:solidFill>
                <a:srgbClr val="FFFF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it-IT" sz="2800" dirty="0" smtClean="0">
                <a:solidFill>
                  <a:schemeClr val="bg2"/>
                </a:solidFill>
              </a:rPr>
              <a:t>L’HCV in Italia</a:t>
            </a:r>
          </a:p>
          <a:p>
            <a:pPr marL="514350" indent="-514350">
              <a:buFont typeface="+mj-lt"/>
              <a:buAutoNum type="arabicPeriod"/>
            </a:pPr>
            <a:endParaRPr lang="it-IT" sz="2800" dirty="0" smtClean="0">
              <a:solidFill>
                <a:schemeClr val="bg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it-IT" sz="2800" dirty="0" smtClean="0">
                <a:solidFill>
                  <a:schemeClr val="bg2"/>
                </a:solidFill>
              </a:rPr>
              <a:t>Fattori di rischio </a:t>
            </a:r>
          </a:p>
          <a:p>
            <a:pPr marL="514350" indent="-514350">
              <a:buFont typeface="+mj-lt"/>
              <a:buAutoNum type="arabicPeriod"/>
            </a:pPr>
            <a:endParaRPr lang="it-IT" sz="2800" dirty="0" smtClean="0">
              <a:solidFill>
                <a:schemeClr val="bg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it-IT" sz="2800" dirty="0" smtClean="0">
                <a:solidFill>
                  <a:schemeClr val="bg2"/>
                </a:solidFill>
              </a:rPr>
              <a:t>Prevenzione</a:t>
            </a:r>
            <a:endParaRPr lang="it-IT" sz="2800" dirty="0">
              <a:solidFill>
                <a:schemeClr val="bg2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it-IT" sz="2400" dirty="0">
              <a:solidFill>
                <a:srgbClr val="66FFFF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it-IT" sz="2400" dirty="0">
              <a:solidFill>
                <a:srgbClr val="66FFFF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it-IT" sz="2400" dirty="0">
              <a:solidFill>
                <a:srgbClr val="66FFFF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it-IT" sz="2400" dirty="0" smtClean="0">
              <a:solidFill>
                <a:srgbClr val="66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94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03648" y="44624"/>
            <a:ext cx="6840760" cy="607690"/>
          </a:xfr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/>
          <a:lstStyle/>
          <a:p>
            <a: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Trasmissione iatrogena</a:t>
            </a:r>
            <a:endParaRPr lang="it-IT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1124744"/>
            <a:ext cx="8712968" cy="5616624"/>
          </a:xfrm>
        </p:spPr>
        <p:txBody>
          <a:bodyPr/>
          <a:lstStyle/>
          <a:p>
            <a:r>
              <a:rPr lang="it-IT" sz="2200" dirty="0">
                <a:solidFill>
                  <a:schemeClr val="bg1"/>
                </a:solidFill>
              </a:rPr>
              <a:t>Studio caso-controllo italiano su HCV vs HAV: RR=7 per </a:t>
            </a:r>
            <a:r>
              <a:rPr lang="it-IT" sz="2200" dirty="0" smtClean="0">
                <a:solidFill>
                  <a:schemeClr val="bg1"/>
                </a:solidFill>
              </a:rPr>
              <a:t>ricovero </a:t>
            </a:r>
            <a:r>
              <a:rPr lang="it-IT" sz="2200" dirty="0">
                <a:solidFill>
                  <a:schemeClr val="bg1"/>
                </a:solidFill>
              </a:rPr>
              <a:t>ospedaliero; 40% di tutti i casi di HCV acuta sintomatica </a:t>
            </a:r>
          </a:p>
          <a:p>
            <a:pPr marL="0" indent="0" algn="r">
              <a:buNone/>
            </a:pPr>
            <a:r>
              <a:rPr lang="it-IT" sz="1600" i="1" dirty="0" smtClean="0">
                <a:solidFill>
                  <a:srgbClr val="FFFF00"/>
                </a:solidFill>
              </a:rPr>
              <a:t>(Spada </a:t>
            </a:r>
            <a:r>
              <a:rPr lang="it-IT" sz="1600" i="1" dirty="0">
                <a:solidFill>
                  <a:srgbClr val="FFFF00"/>
                </a:solidFill>
              </a:rPr>
              <a:t>et al, 2013, dati </a:t>
            </a:r>
            <a:r>
              <a:rPr lang="it-IT" sz="1600" i="1" dirty="0" smtClean="0">
                <a:solidFill>
                  <a:srgbClr val="FFFF00"/>
                </a:solidFill>
              </a:rPr>
              <a:t>SEIEVA)</a:t>
            </a:r>
            <a:endParaRPr lang="it-IT" sz="1600" i="1" dirty="0">
              <a:solidFill>
                <a:srgbClr val="FFFF00"/>
              </a:solidFill>
            </a:endParaRPr>
          </a:p>
          <a:p>
            <a:r>
              <a:rPr lang="it-IT" sz="2200" dirty="0" smtClean="0">
                <a:solidFill>
                  <a:schemeClr val="bg1"/>
                </a:solidFill>
              </a:rPr>
              <a:t>Il rischio di contrarre HCV dalla trasfusione di una sacca di sangue intero è 0,1-1/1.000.000 nei paesi sviluppati	</a:t>
            </a:r>
            <a:r>
              <a:rPr lang="it-IT" sz="1600" dirty="0" smtClean="0">
                <a:solidFill>
                  <a:srgbClr val="FFFF00"/>
                </a:solidFill>
              </a:rPr>
              <a:t>  (</a:t>
            </a:r>
            <a:r>
              <a:rPr lang="it-IT" sz="1600" i="1" dirty="0" smtClean="0">
                <a:solidFill>
                  <a:srgbClr val="FFFF00"/>
                </a:solidFill>
              </a:rPr>
              <a:t>Kamal </a:t>
            </a:r>
            <a:r>
              <a:rPr lang="it-IT" sz="1600" i="1" dirty="0">
                <a:solidFill>
                  <a:srgbClr val="FFFF00"/>
                </a:solidFill>
              </a:rPr>
              <a:t>et al </a:t>
            </a:r>
            <a:r>
              <a:rPr lang="it-IT" sz="1600" i="1" dirty="0" smtClean="0">
                <a:solidFill>
                  <a:srgbClr val="FFFF00"/>
                </a:solidFill>
              </a:rPr>
              <a:t>, 2008</a:t>
            </a:r>
            <a:r>
              <a:rPr lang="it-IT" sz="1600" i="1" dirty="0">
                <a:solidFill>
                  <a:srgbClr val="FFFF00"/>
                </a:solidFill>
              </a:rPr>
              <a:t>; </a:t>
            </a:r>
            <a:r>
              <a:rPr lang="it-IT" sz="1600" i="1" dirty="0" err="1">
                <a:solidFill>
                  <a:srgbClr val="FFFF00"/>
                </a:solidFill>
              </a:rPr>
              <a:t>Marwaha</a:t>
            </a:r>
            <a:r>
              <a:rPr lang="it-IT" sz="1600" i="1" dirty="0">
                <a:solidFill>
                  <a:srgbClr val="FFFF00"/>
                </a:solidFill>
              </a:rPr>
              <a:t>  </a:t>
            </a:r>
            <a:r>
              <a:rPr lang="it-IT" sz="1600" i="1" dirty="0" smtClean="0">
                <a:solidFill>
                  <a:srgbClr val="FFFF00"/>
                </a:solidFill>
              </a:rPr>
              <a:t>et al, </a:t>
            </a:r>
            <a:r>
              <a:rPr lang="sv-SE" sz="1600" i="1" dirty="0" smtClean="0">
                <a:solidFill>
                  <a:srgbClr val="FFFF00"/>
                </a:solidFill>
              </a:rPr>
              <a:t>2014)</a:t>
            </a:r>
            <a:endParaRPr lang="sv-SE" sz="2400" i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it-IT" sz="2200" dirty="0" smtClean="0">
                <a:solidFill>
                  <a:schemeClr val="bg1"/>
                </a:solidFill>
              </a:rPr>
              <a:t> </a:t>
            </a:r>
          </a:p>
          <a:p>
            <a:pPr algn="just"/>
            <a:r>
              <a:rPr lang="it-IT" sz="2200" dirty="0" smtClean="0">
                <a:solidFill>
                  <a:schemeClr val="bg1"/>
                </a:solidFill>
              </a:rPr>
              <a:t>Dopo </a:t>
            </a:r>
            <a:r>
              <a:rPr lang="it-IT" sz="2200" dirty="0">
                <a:solidFill>
                  <a:schemeClr val="bg1"/>
                </a:solidFill>
              </a:rPr>
              <a:t>endoscopia digestiva nessun soggetto su 8260 </a:t>
            </a:r>
            <a:r>
              <a:rPr lang="it-IT" sz="2200" dirty="0" smtClean="0">
                <a:solidFill>
                  <a:schemeClr val="bg1"/>
                </a:solidFill>
              </a:rPr>
              <a:t>ha contratto l’HCV</a:t>
            </a:r>
            <a:r>
              <a:rPr lang="it-IT" sz="2200" dirty="0">
                <a:solidFill>
                  <a:schemeClr val="bg1"/>
                </a:solidFill>
              </a:rPr>
              <a:t>, compresi i 912 </a:t>
            </a:r>
            <a:r>
              <a:rPr lang="it-IT" sz="2200" dirty="0" smtClean="0">
                <a:solidFill>
                  <a:schemeClr val="bg1"/>
                </a:solidFill>
              </a:rPr>
              <a:t>esaminati </a:t>
            </a:r>
            <a:r>
              <a:rPr lang="it-IT" sz="2200" dirty="0">
                <a:solidFill>
                  <a:schemeClr val="bg1"/>
                </a:solidFill>
              </a:rPr>
              <a:t>con </a:t>
            </a:r>
            <a:r>
              <a:rPr lang="it-IT" sz="2200" dirty="0" smtClean="0">
                <a:solidFill>
                  <a:schemeClr val="bg1"/>
                </a:solidFill>
              </a:rPr>
              <a:t>uno strumento </a:t>
            </a:r>
            <a:r>
              <a:rPr lang="it-IT" sz="2200" dirty="0">
                <a:solidFill>
                  <a:schemeClr val="bg1"/>
                </a:solidFill>
              </a:rPr>
              <a:t>precedentemente utilizzato su paziente </a:t>
            </a:r>
            <a:r>
              <a:rPr lang="it-IT" sz="2200" dirty="0" smtClean="0">
                <a:solidFill>
                  <a:schemeClr val="bg1"/>
                </a:solidFill>
              </a:rPr>
              <a:t>infetto </a:t>
            </a:r>
            <a:r>
              <a:rPr lang="it-IT" sz="1800" dirty="0" smtClean="0">
                <a:solidFill>
                  <a:srgbClr val="FFFF00"/>
                </a:solidFill>
              </a:rPr>
              <a:t>(</a:t>
            </a:r>
            <a:r>
              <a:rPr lang="it-IT" sz="1800" i="1" dirty="0" smtClean="0">
                <a:solidFill>
                  <a:srgbClr val="FFFF00"/>
                </a:solidFill>
              </a:rPr>
              <a:t>Ciancio </a:t>
            </a:r>
            <a:r>
              <a:rPr lang="it-IT" sz="1800" i="1" dirty="0">
                <a:solidFill>
                  <a:srgbClr val="FFFF00"/>
                </a:solidFill>
              </a:rPr>
              <a:t>et al. </a:t>
            </a:r>
            <a:r>
              <a:rPr lang="it-IT" sz="1800" i="1" dirty="0" smtClean="0">
                <a:solidFill>
                  <a:srgbClr val="FFFF00"/>
                </a:solidFill>
              </a:rPr>
              <a:t>– 2005)</a:t>
            </a:r>
            <a:endParaRPr lang="it-IT" sz="1800" dirty="0">
              <a:solidFill>
                <a:srgbClr val="FFFF00"/>
              </a:solidFill>
            </a:endParaRPr>
          </a:p>
          <a:p>
            <a:pPr marL="0" indent="0" algn="r">
              <a:buNone/>
            </a:pPr>
            <a:endParaRPr lang="it-IT" sz="1600" i="1" dirty="0">
              <a:solidFill>
                <a:srgbClr val="FFFF00"/>
              </a:solidFill>
            </a:endParaRPr>
          </a:p>
          <a:p>
            <a:pPr algn="just"/>
            <a:r>
              <a:rPr lang="it-IT" sz="2200" dirty="0" smtClean="0">
                <a:solidFill>
                  <a:schemeClr val="bg1"/>
                </a:solidFill>
              </a:rPr>
              <a:t>Nei </a:t>
            </a:r>
            <a:r>
              <a:rPr lang="it-IT" sz="2200" dirty="0">
                <a:solidFill>
                  <a:schemeClr val="bg1"/>
                </a:solidFill>
              </a:rPr>
              <a:t>paesi </a:t>
            </a:r>
            <a:r>
              <a:rPr lang="it-IT" sz="2200" dirty="0" smtClean="0">
                <a:solidFill>
                  <a:schemeClr val="bg1"/>
                </a:solidFill>
              </a:rPr>
              <a:t>a basso reddito:</a:t>
            </a:r>
          </a:p>
          <a:p>
            <a:pPr lvl="1" algn="just"/>
            <a:r>
              <a:rPr lang="it-IT" sz="1800" dirty="0" smtClean="0">
                <a:solidFill>
                  <a:schemeClr val="bg1"/>
                </a:solidFill>
              </a:rPr>
              <a:t>lo </a:t>
            </a:r>
            <a:r>
              <a:rPr lang="it-IT" sz="1800" dirty="0">
                <a:solidFill>
                  <a:schemeClr val="bg1"/>
                </a:solidFill>
              </a:rPr>
              <a:t>screening con </a:t>
            </a:r>
            <a:r>
              <a:rPr lang="it-IT" sz="1800" dirty="0" smtClean="0">
                <a:solidFill>
                  <a:schemeClr val="bg1"/>
                </a:solidFill>
              </a:rPr>
              <a:t>Ab </a:t>
            </a:r>
            <a:r>
              <a:rPr lang="it-IT" sz="1800" dirty="0">
                <a:solidFill>
                  <a:schemeClr val="bg1"/>
                </a:solidFill>
              </a:rPr>
              <a:t>anti-HCV viene effettuato solo sul 50% delle sacche di </a:t>
            </a:r>
            <a:r>
              <a:rPr lang="it-IT" sz="1800" dirty="0" smtClean="0">
                <a:solidFill>
                  <a:schemeClr val="bg1"/>
                </a:solidFill>
              </a:rPr>
              <a:t>sangue </a:t>
            </a:r>
          </a:p>
          <a:p>
            <a:pPr lvl="1" algn="just"/>
            <a:r>
              <a:rPr lang="it-IT" sz="1800" dirty="0" smtClean="0">
                <a:solidFill>
                  <a:schemeClr val="bg1"/>
                </a:solidFill>
              </a:rPr>
              <a:t>il </a:t>
            </a:r>
            <a:r>
              <a:rPr lang="it-IT" sz="1800" dirty="0">
                <a:solidFill>
                  <a:schemeClr val="bg1"/>
                </a:solidFill>
              </a:rPr>
              <a:t>60% </a:t>
            </a:r>
            <a:r>
              <a:rPr lang="it-IT" sz="1800" dirty="0" smtClean="0">
                <a:solidFill>
                  <a:schemeClr val="bg1"/>
                </a:solidFill>
              </a:rPr>
              <a:t>dei donatori riceve un compenso economico </a:t>
            </a:r>
          </a:p>
          <a:p>
            <a:pPr lvl="1" algn="just"/>
            <a:r>
              <a:rPr lang="it-IT" sz="1800" dirty="0" smtClean="0">
                <a:solidFill>
                  <a:schemeClr val="bg1"/>
                </a:solidFill>
              </a:rPr>
              <a:t>prevalenza </a:t>
            </a:r>
            <a:r>
              <a:rPr lang="it-IT" sz="1800" dirty="0">
                <a:solidFill>
                  <a:schemeClr val="bg1"/>
                </a:solidFill>
              </a:rPr>
              <a:t>Ab anti-HCV del 1,5% nei donatori abituali e 4% nei candidati donatori</a:t>
            </a:r>
          </a:p>
          <a:p>
            <a:pPr marL="0" indent="0" algn="r">
              <a:buNone/>
            </a:pPr>
            <a:r>
              <a:rPr lang="it-IT" sz="1600" i="1" dirty="0" smtClean="0">
                <a:solidFill>
                  <a:srgbClr val="FFFF00"/>
                </a:solidFill>
              </a:rPr>
              <a:t>(Prati et al, 2006)</a:t>
            </a:r>
            <a:endParaRPr lang="it-IT" sz="16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85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57737"/>
            <a:ext cx="6408712" cy="778975"/>
          </a:xfr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Trasmissione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perinatale</a:t>
            </a:r>
            <a:endParaRPr lang="en-US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37172" y="3805180"/>
            <a:ext cx="8827315" cy="2936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85000"/>
              </a:lnSpc>
            </a:pPr>
            <a:r>
              <a:rPr lang="en-US" altLang="it-IT" dirty="0" smtClean="0">
                <a:solidFill>
                  <a:schemeClr val="bg1"/>
                </a:solidFill>
                <a:latin typeface="+mn-lt"/>
              </a:rPr>
              <a:t>Tasso di </a:t>
            </a:r>
            <a:r>
              <a:rPr lang="en-US" altLang="it-IT" dirty="0" err="1" smtClean="0">
                <a:solidFill>
                  <a:schemeClr val="bg1"/>
                </a:solidFill>
                <a:latin typeface="+mn-lt"/>
              </a:rPr>
              <a:t>infezione</a:t>
            </a:r>
            <a:r>
              <a:rPr lang="en-US" altLang="it-IT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it-IT" dirty="0" err="1" smtClean="0">
                <a:solidFill>
                  <a:schemeClr val="bg1"/>
                </a:solidFill>
                <a:latin typeface="+mn-lt"/>
              </a:rPr>
              <a:t>perinatale</a:t>
            </a:r>
            <a:r>
              <a:rPr lang="en-US" altLang="it-IT" dirty="0" smtClean="0">
                <a:solidFill>
                  <a:schemeClr val="bg1"/>
                </a:solidFill>
                <a:latin typeface="+mn-lt"/>
              </a:rPr>
              <a:t>: 2,4% (17 bambini dal 1986 al 2003); a</a:t>
            </a:r>
            <a:r>
              <a:rPr lang="it-IT" dirty="0" err="1" smtClean="0">
                <a:solidFill>
                  <a:schemeClr val="bg1"/>
                </a:solidFill>
                <a:latin typeface="+mn-lt"/>
              </a:rPr>
              <a:t>ssociazione</a:t>
            </a:r>
            <a:r>
              <a:rPr lang="it-IT" dirty="0" smtClean="0">
                <a:solidFill>
                  <a:schemeClr val="bg1"/>
                </a:solidFill>
                <a:latin typeface="+mn-lt"/>
              </a:rPr>
              <a:t> con: </a:t>
            </a:r>
          </a:p>
          <a:p>
            <a:pPr marL="800100" lvl="1" indent="-342900">
              <a:buFont typeface="Times New Roman" panose="02020603050405020304" pitchFamily="18" charset="0"/>
              <a:buChar char="-"/>
            </a:pPr>
            <a:r>
              <a:rPr lang="it-IT" dirty="0" smtClean="0">
                <a:solidFill>
                  <a:schemeClr val="bg1"/>
                </a:solidFill>
                <a:latin typeface="+mn-lt"/>
              </a:rPr>
              <a:t>carica </a:t>
            </a:r>
            <a:r>
              <a:rPr lang="it-IT" dirty="0">
                <a:solidFill>
                  <a:schemeClr val="bg1"/>
                </a:solidFill>
                <a:latin typeface="+mn-lt"/>
              </a:rPr>
              <a:t>virale materna (&gt; 615 copie/</a:t>
            </a:r>
            <a:r>
              <a:rPr lang="it-IT" dirty="0" err="1">
                <a:solidFill>
                  <a:schemeClr val="bg1"/>
                </a:solidFill>
                <a:latin typeface="+mn-lt"/>
              </a:rPr>
              <a:t>mL</a:t>
            </a:r>
            <a:r>
              <a:rPr lang="it-IT" dirty="0">
                <a:solidFill>
                  <a:schemeClr val="bg1"/>
                </a:solidFill>
                <a:latin typeface="+mn-lt"/>
              </a:rPr>
              <a:t>)</a:t>
            </a:r>
          </a:p>
          <a:p>
            <a:pPr marL="800100" lvl="1" indent="-342900">
              <a:buFont typeface="Times New Roman" panose="02020603050405020304" pitchFamily="18" charset="0"/>
              <a:buChar char="-"/>
            </a:pPr>
            <a:r>
              <a:rPr lang="it-IT" dirty="0" smtClean="0">
                <a:solidFill>
                  <a:schemeClr val="bg1"/>
                </a:solidFill>
                <a:latin typeface="+mn-lt"/>
              </a:rPr>
              <a:t>procedure </a:t>
            </a:r>
            <a:r>
              <a:rPr lang="it-IT" dirty="0">
                <a:solidFill>
                  <a:schemeClr val="bg1"/>
                </a:solidFill>
                <a:latin typeface="+mn-lt"/>
              </a:rPr>
              <a:t>invasive durante il </a:t>
            </a:r>
            <a:r>
              <a:rPr lang="it-IT" dirty="0" smtClean="0">
                <a:solidFill>
                  <a:schemeClr val="bg1"/>
                </a:solidFill>
                <a:latin typeface="+mn-lt"/>
              </a:rPr>
              <a:t>parto (prelievo di sangue dallo scalpo fetale, elettrodo interno</a:t>
            </a:r>
            <a:r>
              <a:rPr lang="it-IT" dirty="0">
                <a:solidFill>
                  <a:schemeClr val="bg1"/>
                </a:solidFill>
                <a:latin typeface="+mn-lt"/>
              </a:rPr>
              <a:t>, </a:t>
            </a:r>
            <a:r>
              <a:rPr lang="it-IT" dirty="0" smtClean="0">
                <a:solidFill>
                  <a:schemeClr val="bg1"/>
                </a:solidFill>
                <a:latin typeface="+mn-lt"/>
              </a:rPr>
              <a:t>episiotomia)</a:t>
            </a:r>
          </a:p>
          <a:p>
            <a:pPr marL="800100" lvl="1" indent="-342900">
              <a:buFont typeface="Times New Roman" panose="02020603050405020304" pitchFamily="18" charset="0"/>
              <a:buChar char="-"/>
            </a:pPr>
            <a:endParaRPr lang="en-US" dirty="0">
              <a:solidFill>
                <a:schemeClr val="bg1"/>
              </a:solidFill>
            </a:endParaRPr>
          </a:p>
          <a:p>
            <a:r>
              <a:rPr lang="it-IT" dirty="0" smtClean="0">
                <a:solidFill>
                  <a:schemeClr val="bg1"/>
                </a:solidFill>
                <a:latin typeface="+mn-lt"/>
              </a:rPr>
              <a:t>Dopo il 2003, grazie alla cessazione delle procedure invasive al parto: nessun caso. L’allattamento al seno non ha trasmesso HCV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65164" y="1010709"/>
            <a:ext cx="897133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FF00"/>
                </a:solidFill>
              </a:rPr>
              <a:t>Studio di coorte retrospettiva su 711 nati da madre HCV-positiva dal 1986 al 2011 in Valencia (Spagna) </a:t>
            </a:r>
            <a:r>
              <a:rPr lang="it-IT" sz="1200" dirty="0" smtClean="0">
                <a:solidFill>
                  <a:schemeClr val="bg1"/>
                </a:solidFill>
              </a:rPr>
              <a:t>(Garcia-</a:t>
            </a:r>
            <a:r>
              <a:rPr lang="it-IT" sz="1200" dirty="0" err="1" smtClean="0">
                <a:solidFill>
                  <a:schemeClr val="bg1"/>
                </a:solidFill>
              </a:rPr>
              <a:t>Tejedor</a:t>
            </a:r>
            <a:r>
              <a:rPr lang="it-IT" sz="1200" dirty="0" smtClean="0">
                <a:solidFill>
                  <a:schemeClr val="bg1"/>
                </a:solidFill>
              </a:rPr>
              <a:t> et al, 2015)</a:t>
            </a:r>
            <a:endParaRPr lang="it-IT" sz="12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13714"/>
            <a:ext cx="6408712" cy="180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749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116632"/>
            <a:ext cx="6984776" cy="504056"/>
          </a:xfr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Contagio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ambito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familiare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495355" y="6519446"/>
            <a:ext cx="43606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i="1" dirty="0" smtClean="0">
                <a:solidFill>
                  <a:schemeClr val="bg1"/>
                </a:solidFill>
              </a:rPr>
              <a:t>(</a:t>
            </a:r>
            <a:r>
              <a:rPr lang="it-IT" sz="1600" i="1" dirty="0" err="1" smtClean="0">
                <a:solidFill>
                  <a:schemeClr val="bg1"/>
                </a:solidFill>
              </a:rPr>
              <a:t>Indolfi</a:t>
            </a:r>
            <a:r>
              <a:rPr lang="it-IT" sz="1600" i="1" dirty="0" smtClean="0">
                <a:solidFill>
                  <a:schemeClr val="bg1"/>
                </a:solidFill>
              </a:rPr>
              <a:t> et al – J. </a:t>
            </a:r>
            <a:r>
              <a:rPr lang="it-IT" sz="1600" i="1" dirty="0" err="1" smtClean="0">
                <a:solidFill>
                  <a:schemeClr val="bg1"/>
                </a:solidFill>
              </a:rPr>
              <a:t>Med</a:t>
            </a:r>
            <a:r>
              <a:rPr lang="it-IT" sz="1600" i="1" dirty="0" smtClean="0">
                <a:solidFill>
                  <a:schemeClr val="bg1"/>
                </a:solidFill>
              </a:rPr>
              <a:t>. </a:t>
            </a:r>
            <a:r>
              <a:rPr lang="it-IT" sz="1600" i="1" dirty="0" err="1" smtClean="0">
                <a:solidFill>
                  <a:schemeClr val="bg1"/>
                </a:solidFill>
              </a:rPr>
              <a:t>Virol</a:t>
            </a:r>
            <a:r>
              <a:rPr lang="it-IT" sz="1600" i="1" dirty="0" smtClean="0">
                <a:solidFill>
                  <a:schemeClr val="bg1"/>
                </a:solidFill>
              </a:rPr>
              <a:t>. 85:608-614, 2013)</a:t>
            </a:r>
            <a:endParaRPr lang="it-IT" sz="1600" i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17" y="4182624"/>
            <a:ext cx="7210076" cy="233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08720"/>
            <a:ext cx="634365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3347864" y="3660567"/>
            <a:ext cx="5117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i="1" dirty="0" smtClean="0">
                <a:solidFill>
                  <a:schemeClr val="bg1"/>
                </a:solidFill>
              </a:rPr>
              <a:t>(de </a:t>
            </a:r>
            <a:r>
              <a:rPr lang="it-IT" sz="1600" i="1" dirty="0" err="1" smtClean="0">
                <a:solidFill>
                  <a:schemeClr val="bg1"/>
                </a:solidFill>
              </a:rPr>
              <a:t>Waure</a:t>
            </a:r>
            <a:r>
              <a:rPr lang="it-IT" sz="1600" i="1" dirty="0" smtClean="0">
                <a:solidFill>
                  <a:schemeClr val="bg1"/>
                </a:solidFill>
              </a:rPr>
              <a:t> et al – J. </a:t>
            </a:r>
            <a:r>
              <a:rPr lang="it-IT" sz="1600" i="1" dirty="0" err="1" smtClean="0">
                <a:solidFill>
                  <a:schemeClr val="bg1"/>
                </a:solidFill>
              </a:rPr>
              <a:t>Epidemiol</a:t>
            </a:r>
            <a:r>
              <a:rPr lang="it-IT" sz="1600" i="1" dirty="0" smtClean="0">
                <a:solidFill>
                  <a:schemeClr val="bg1"/>
                </a:solidFill>
              </a:rPr>
              <a:t> Community </a:t>
            </a:r>
            <a:r>
              <a:rPr lang="it-IT" sz="1600" i="1" dirty="0" err="1" smtClean="0">
                <a:solidFill>
                  <a:schemeClr val="bg1"/>
                </a:solidFill>
              </a:rPr>
              <a:t>Health</a:t>
            </a:r>
            <a:r>
              <a:rPr lang="it-IT" sz="1600" i="1" dirty="0" smtClean="0">
                <a:solidFill>
                  <a:schemeClr val="bg1"/>
                </a:solidFill>
              </a:rPr>
              <a:t>, 2010)</a:t>
            </a:r>
            <a:endParaRPr lang="it-IT" sz="16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577974" y="188640"/>
            <a:ext cx="7810450" cy="648072"/>
          </a:xfr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Infezione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nel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personale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sanitario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176465" y="6366334"/>
            <a:ext cx="47160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i="1" dirty="0" smtClean="0">
                <a:solidFill>
                  <a:schemeClr val="bg1"/>
                </a:solidFill>
              </a:rPr>
              <a:t>(</a:t>
            </a:r>
            <a:r>
              <a:rPr lang="it-IT" sz="1600" i="1" dirty="0" err="1" smtClean="0">
                <a:solidFill>
                  <a:schemeClr val="bg1"/>
                </a:solidFill>
              </a:rPr>
              <a:t>Westermann</a:t>
            </a:r>
            <a:r>
              <a:rPr lang="it-IT" sz="1600" i="1" dirty="0" smtClean="0">
                <a:solidFill>
                  <a:schemeClr val="bg1"/>
                </a:solidFill>
              </a:rPr>
              <a:t> et al , 2015)</a:t>
            </a:r>
            <a:endParaRPr lang="it-IT" sz="1600" i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4" y="1060288"/>
            <a:ext cx="8892479" cy="488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323528" y="5949280"/>
            <a:ext cx="8568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</a:rPr>
              <a:t>Studi di qualità medio-alta. Controlli: donatori di sangue</a:t>
            </a:r>
            <a:endParaRPr lang="it-IT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108520" y="274638"/>
            <a:ext cx="6552728" cy="778098"/>
          </a:xfrm>
        </p:spPr>
        <p:txBody>
          <a:bodyPr/>
          <a:lstStyle/>
          <a:p>
            <a:pPr algn="l"/>
            <a:r>
              <a:rPr lang="it-IT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Indice della relazione</a:t>
            </a:r>
            <a:endParaRPr lang="it-IT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628800"/>
            <a:ext cx="8712968" cy="463711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t-IT" sz="2800" dirty="0">
                <a:solidFill>
                  <a:schemeClr val="bg2"/>
                </a:solidFill>
              </a:rPr>
              <a:t>L’HCV nel mondo e in </a:t>
            </a:r>
            <a:r>
              <a:rPr lang="it-IT" sz="2800" dirty="0" smtClean="0">
                <a:solidFill>
                  <a:schemeClr val="bg2"/>
                </a:solidFill>
              </a:rPr>
              <a:t>Europa</a:t>
            </a:r>
          </a:p>
          <a:p>
            <a:pPr marL="514350" indent="-514350">
              <a:buFont typeface="+mj-lt"/>
              <a:buAutoNum type="arabicPeriod"/>
            </a:pPr>
            <a:endParaRPr lang="it-IT" sz="2800" dirty="0" smtClean="0">
              <a:solidFill>
                <a:schemeClr val="bg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it-IT" sz="2800" dirty="0" smtClean="0">
                <a:solidFill>
                  <a:schemeClr val="bg2"/>
                </a:solidFill>
              </a:rPr>
              <a:t>L’HCV in Italia</a:t>
            </a:r>
          </a:p>
          <a:p>
            <a:pPr marL="514350" indent="-514350">
              <a:buFont typeface="+mj-lt"/>
              <a:buAutoNum type="arabicPeriod"/>
            </a:pPr>
            <a:endParaRPr lang="it-IT" sz="2800" dirty="0" smtClean="0">
              <a:solidFill>
                <a:schemeClr val="bg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it-IT" sz="2800" dirty="0" smtClean="0">
                <a:solidFill>
                  <a:schemeClr val="bg2"/>
                </a:solidFill>
              </a:rPr>
              <a:t>Fattori di rischio </a:t>
            </a:r>
          </a:p>
          <a:p>
            <a:pPr marL="514350" indent="-514350">
              <a:buFont typeface="+mj-lt"/>
              <a:buAutoNum type="arabicPeriod"/>
            </a:pPr>
            <a:endParaRPr lang="it-IT" sz="2800" dirty="0" smtClean="0">
              <a:solidFill>
                <a:srgbClr val="FFFF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Prevenzione</a:t>
            </a:r>
            <a:endParaRPr lang="it-I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endParaRPr lang="it-IT" sz="2400" dirty="0">
              <a:solidFill>
                <a:srgbClr val="66FFFF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it-IT" sz="2400" dirty="0">
              <a:solidFill>
                <a:srgbClr val="66FFFF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it-IT" sz="2400" dirty="0">
              <a:solidFill>
                <a:srgbClr val="66FFFF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it-IT" sz="2400" dirty="0" smtClean="0">
              <a:solidFill>
                <a:srgbClr val="66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74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9872" y="6453336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r">
              <a:buNone/>
            </a:pPr>
            <a:r>
              <a:rPr lang="it-IT" sz="1800" i="1" dirty="0" err="1">
                <a:solidFill>
                  <a:schemeClr val="bg1"/>
                </a:solidFill>
              </a:rPr>
              <a:t>Hagan</a:t>
            </a:r>
            <a:r>
              <a:rPr lang="it-IT" sz="1800" i="1" dirty="0">
                <a:solidFill>
                  <a:schemeClr val="bg1"/>
                </a:solidFill>
              </a:rPr>
              <a:t> et al -</a:t>
            </a:r>
            <a:r>
              <a:rPr lang="en-US" sz="1800" i="1" dirty="0">
                <a:solidFill>
                  <a:schemeClr val="bg1"/>
                </a:solidFill>
              </a:rPr>
              <a:t> J Infect Dis 2011; 204: 74-83</a:t>
            </a:r>
            <a:endParaRPr lang="en-US" altLang="it-IT" sz="1800" i="1" dirty="0">
              <a:solidFill>
                <a:schemeClr val="bg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23528" y="1681644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chemeClr val="bg1"/>
                </a:solidFill>
              </a:rPr>
              <a:t>Istruzione su corretto comportamento</a:t>
            </a:r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75928" y="3553852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chemeClr val="bg1"/>
                </a:solidFill>
              </a:rPr>
              <a:t>Terapia sostitutiva con oppiacei</a:t>
            </a:r>
            <a:endParaRPr lang="it-IT" sz="2800" dirty="0">
              <a:solidFill>
                <a:schemeClr val="bg1"/>
              </a:solidFill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39516"/>
            <a:ext cx="879336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4087992"/>
            <a:ext cx="8793361" cy="236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07504" y="260648"/>
            <a:ext cx="9001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Meta-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analisi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su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interventi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di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prevenzione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della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trasmissione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nei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tossicodipendenti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(outcome: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sieroconversione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HCV)</a:t>
            </a:r>
            <a:endParaRPr lang="it-IT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43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125760"/>
            <a:ext cx="871537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Meta-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analisi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su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interventi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di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prevenzione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della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trasmissione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nei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tossicodipendenti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(outcome: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sieroconversione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HCV)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3419872" y="6453336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r">
              <a:buNone/>
            </a:pPr>
            <a:r>
              <a:rPr lang="it-IT" sz="1800" i="1" dirty="0" err="1">
                <a:solidFill>
                  <a:schemeClr val="bg1"/>
                </a:solidFill>
              </a:rPr>
              <a:t>Hagan</a:t>
            </a:r>
            <a:r>
              <a:rPr lang="it-IT" sz="1800" i="1" dirty="0">
                <a:solidFill>
                  <a:schemeClr val="bg1"/>
                </a:solidFill>
              </a:rPr>
              <a:t> et al -</a:t>
            </a:r>
            <a:r>
              <a:rPr lang="en-US" sz="1800" i="1" dirty="0">
                <a:solidFill>
                  <a:schemeClr val="bg1"/>
                </a:solidFill>
              </a:rPr>
              <a:t> J Infect Dis 2011; 204: 74-83</a:t>
            </a:r>
            <a:endParaRPr lang="en-US" altLang="it-IT" sz="1800" i="1" dirty="0">
              <a:solidFill>
                <a:schemeClr val="bg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23528" y="1412776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chemeClr val="bg1"/>
                </a:solidFill>
              </a:rPr>
              <a:t>Programma di distribuzione siringhe</a:t>
            </a:r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75928" y="4263479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chemeClr val="bg1"/>
                </a:solidFill>
              </a:rPr>
              <a:t>Disinfezione siringhe</a:t>
            </a:r>
            <a:endParaRPr lang="it-IT" sz="28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84" y="1902321"/>
            <a:ext cx="8721353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84" y="4738836"/>
            <a:ext cx="872135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122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-243408"/>
            <a:ext cx="871537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Prevenzione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della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trasmissione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sessuale</a:t>
            </a:r>
            <a:endParaRPr lang="en-US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5646862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5868144" y="677009"/>
            <a:ext cx="334837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FF00"/>
                </a:solidFill>
              </a:rPr>
              <a:t>RCT</a:t>
            </a:r>
            <a:r>
              <a:rPr lang="it-IT" dirty="0" smtClean="0">
                <a:solidFill>
                  <a:schemeClr val="bg1"/>
                </a:solidFill>
              </a:rPr>
              <a:t> su 300 coppie in cui almeno un partner ha utilizzato droghe endovena negli ultimi 90 giorni in Kazakistan. </a:t>
            </a:r>
          </a:p>
          <a:p>
            <a:r>
              <a:rPr lang="it-IT" dirty="0" smtClean="0">
                <a:solidFill>
                  <a:srgbClr val="FFFF00"/>
                </a:solidFill>
              </a:rPr>
              <a:t>Due bracci </a:t>
            </a:r>
            <a:r>
              <a:rPr lang="it-IT" dirty="0" smtClean="0">
                <a:solidFill>
                  <a:schemeClr val="bg1"/>
                </a:solidFill>
              </a:rPr>
              <a:t>con 5 sessioni da 52 ore ognuno:</a:t>
            </a:r>
          </a:p>
          <a:p>
            <a:pPr marL="342900" indent="-342900">
              <a:buFontTx/>
              <a:buChar char="-"/>
            </a:pPr>
            <a:r>
              <a:rPr lang="it-IT" sz="2000" dirty="0" smtClean="0">
                <a:solidFill>
                  <a:schemeClr val="bg1"/>
                </a:solidFill>
              </a:rPr>
              <a:t>RR: riduzione comportamenti a rischio</a:t>
            </a:r>
          </a:p>
          <a:p>
            <a:pPr marL="342900" indent="-342900">
              <a:buFontTx/>
              <a:buChar char="-"/>
            </a:pPr>
            <a:r>
              <a:rPr lang="it-IT" sz="2000" dirty="0" smtClean="0">
                <a:solidFill>
                  <a:schemeClr val="bg1"/>
                </a:solidFill>
              </a:rPr>
              <a:t>WP: promozione della salute</a:t>
            </a:r>
          </a:p>
          <a:p>
            <a:r>
              <a:rPr lang="it-IT" dirty="0" err="1" smtClean="0">
                <a:solidFill>
                  <a:srgbClr val="FFFF00"/>
                </a:solidFill>
              </a:rPr>
              <a:t>Outcome</a:t>
            </a:r>
            <a:r>
              <a:rPr lang="it-IT" dirty="0">
                <a:solidFill>
                  <a:schemeClr val="bg1"/>
                </a:solidFill>
              </a:rPr>
              <a:t>: incidenza HIV, HCV e </a:t>
            </a:r>
            <a:r>
              <a:rPr lang="it-IT" dirty="0" smtClean="0">
                <a:solidFill>
                  <a:schemeClr val="bg1"/>
                </a:solidFill>
              </a:rPr>
              <a:t>altre infezioni </a:t>
            </a:r>
            <a:r>
              <a:rPr lang="it-IT" dirty="0">
                <a:solidFill>
                  <a:schemeClr val="bg1"/>
                </a:solidFill>
              </a:rPr>
              <a:t>per via </a:t>
            </a:r>
            <a:r>
              <a:rPr lang="it-IT" dirty="0" smtClean="0">
                <a:solidFill>
                  <a:schemeClr val="bg1"/>
                </a:solidFill>
              </a:rPr>
              <a:t>sessuale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491880" y="6546830"/>
            <a:ext cx="5688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r">
              <a:buNone/>
            </a:pPr>
            <a:r>
              <a:rPr lang="it-IT" sz="1600" i="1" dirty="0" err="1" smtClean="0">
                <a:solidFill>
                  <a:schemeClr val="bg1"/>
                </a:solidFill>
              </a:rPr>
              <a:t>El-Bassel</a:t>
            </a:r>
            <a:r>
              <a:rPr lang="it-IT" sz="1600" i="1" dirty="0" smtClean="0">
                <a:solidFill>
                  <a:schemeClr val="bg1"/>
                </a:solidFill>
              </a:rPr>
              <a:t> </a:t>
            </a:r>
            <a:r>
              <a:rPr lang="it-IT" sz="1600" i="1" dirty="0">
                <a:solidFill>
                  <a:schemeClr val="bg1"/>
                </a:solidFill>
              </a:rPr>
              <a:t>et al -</a:t>
            </a:r>
            <a:r>
              <a:rPr lang="en-US" sz="1600" i="1" dirty="0">
                <a:solidFill>
                  <a:schemeClr val="bg1"/>
                </a:solidFill>
              </a:rPr>
              <a:t> J </a:t>
            </a:r>
            <a:r>
              <a:rPr lang="en-US" sz="1600" i="1" dirty="0" smtClean="0">
                <a:solidFill>
                  <a:schemeClr val="bg1"/>
                </a:solidFill>
              </a:rPr>
              <a:t>AIDS 2014; October 1: 67(2) 196-203</a:t>
            </a:r>
            <a:endParaRPr lang="en-US" altLang="it-IT" sz="1600" i="1" dirty="0">
              <a:solidFill>
                <a:schemeClr val="bg1"/>
              </a:solidFill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755576" y="3246943"/>
            <a:ext cx="79208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2138847" y="4581128"/>
            <a:ext cx="56094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>
            <a:off x="1779998" y="5517232"/>
            <a:ext cx="91979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2138847" y="5373216"/>
            <a:ext cx="56094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dirty="0" smtClean="0">
                <a:solidFill>
                  <a:schemeClr val="bg1"/>
                </a:solidFill>
              </a:rPr>
              <a:t>Tassi di incidenza di HIV, HCV e Infezioni trasmesse per via sessuale ogni 100 anni-persona</a:t>
            </a:r>
            <a:endParaRPr lang="it-IT" sz="28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13" y="1916832"/>
            <a:ext cx="8680622" cy="3841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3491880" y="6525344"/>
            <a:ext cx="5688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r">
              <a:buNone/>
            </a:pPr>
            <a:r>
              <a:rPr lang="it-IT" sz="1600" i="1" dirty="0" err="1" smtClean="0">
                <a:solidFill>
                  <a:schemeClr val="bg1"/>
                </a:solidFill>
              </a:rPr>
              <a:t>El-Bassel</a:t>
            </a:r>
            <a:r>
              <a:rPr lang="it-IT" sz="1600" i="1" dirty="0" smtClean="0">
                <a:solidFill>
                  <a:schemeClr val="bg1"/>
                </a:solidFill>
              </a:rPr>
              <a:t> </a:t>
            </a:r>
            <a:r>
              <a:rPr lang="it-IT" sz="1600" i="1" dirty="0">
                <a:solidFill>
                  <a:schemeClr val="bg1"/>
                </a:solidFill>
              </a:rPr>
              <a:t>et al -</a:t>
            </a:r>
            <a:r>
              <a:rPr lang="en-US" sz="1600" i="1" dirty="0">
                <a:solidFill>
                  <a:schemeClr val="bg1"/>
                </a:solidFill>
              </a:rPr>
              <a:t> J </a:t>
            </a:r>
            <a:r>
              <a:rPr lang="en-US" sz="1600" i="1" dirty="0" smtClean="0">
                <a:solidFill>
                  <a:schemeClr val="bg1"/>
                </a:solidFill>
              </a:rPr>
              <a:t>AIDS 2014; October 1: 67(2) 196-203</a:t>
            </a:r>
            <a:endParaRPr lang="en-US" altLang="it-IT" sz="1600" i="1" dirty="0">
              <a:solidFill>
                <a:schemeClr val="bg1"/>
              </a:solidFill>
            </a:endParaRPr>
          </a:p>
        </p:txBody>
      </p:sp>
      <p:sp>
        <p:nvSpPr>
          <p:cNvPr id="3" name="Ovale 2"/>
          <p:cNvSpPr/>
          <p:nvPr/>
        </p:nvSpPr>
        <p:spPr>
          <a:xfrm>
            <a:off x="323528" y="3068960"/>
            <a:ext cx="115212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6876256" y="3068960"/>
            <a:ext cx="194421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476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624"/>
            <a:ext cx="7772400" cy="1143000"/>
          </a:xfr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Prevenzione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per la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trasmissione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da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tatuaggi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e piercing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730" y="1556792"/>
            <a:ext cx="8928992" cy="2808311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it-IT" sz="2200" dirty="0">
                <a:solidFill>
                  <a:schemeClr val="bg1"/>
                </a:solidFill>
              </a:rPr>
              <a:t>La </a:t>
            </a:r>
            <a:r>
              <a:rPr lang="en-US" altLang="it-IT" sz="2200" dirty="0" err="1">
                <a:solidFill>
                  <a:schemeClr val="bg1"/>
                </a:solidFill>
              </a:rPr>
              <a:t>pratica</a:t>
            </a:r>
            <a:r>
              <a:rPr lang="en-US" altLang="it-IT" sz="2200" dirty="0">
                <a:solidFill>
                  <a:schemeClr val="bg1"/>
                </a:solidFill>
              </a:rPr>
              <a:t> di </a:t>
            </a:r>
            <a:r>
              <a:rPr lang="en-US" altLang="it-IT" sz="2200" dirty="0" err="1">
                <a:solidFill>
                  <a:schemeClr val="bg1"/>
                </a:solidFill>
              </a:rPr>
              <a:t>tatuaggio</a:t>
            </a:r>
            <a:r>
              <a:rPr lang="en-US" altLang="it-IT" sz="2200" dirty="0">
                <a:solidFill>
                  <a:schemeClr val="bg1"/>
                </a:solidFill>
              </a:rPr>
              <a:t> e piercing in </a:t>
            </a:r>
            <a:r>
              <a:rPr lang="en-US" altLang="it-IT" sz="2200" dirty="0" err="1">
                <a:solidFill>
                  <a:schemeClr val="bg1"/>
                </a:solidFill>
              </a:rPr>
              <a:t>strutture</a:t>
            </a:r>
            <a:r>
              <a:rPr lang="en-US" altLang="it-IT" sz="2200" dirty="0">
                <a:solidFill>
                  <a:schemeClr val="bg1"/>
                </a:solidFill>
              </a:rPr>
              <a:t> con </a:t>
            </a:r>
            <a:r>
              <a:rPr lang="en-US" altLang="it-IT" sz="2200" dirty="0" err="1">
                <a:solidFill>
                  <a:schemeClr val="bg1"/>
                </a:solidFill>
              </a:rPr>
              <a:t>licenza</a:t>
            </a:r>
            <a:r>
              <a:rPr lang="en-US" altLang="it-IT" sz="2200" dirty="0">
                <a:solidFill>
                  <a:schemeClr val="bg1"/>
                </a:solidFill>
              </a:rPr>
              <a:t> è da </a:t>
            </a:r>
            <a:r>
              <a:rPr lang="en-US" altLang="it-IT" sz="2200" dirty="0" err="1">
                <a:solidFill>
                  <a:schemeClr val="bg1"/>
                </a:solidFill>
              </a:rPr>
              <a:t>considerarsi</a:t>
            </a:r>
            <a:r>
              <a:rPr lang="en-US" altLang="it-IT" sz="2200" dirty="0">
                <a:solidFill>
                  <a:schemeClr val="bg1"/>
                </a:solidFill>
              </a:rPr>
              <a:t> </a:t>
            </a:r>
            <a:r>
              <a:rPr lang="en-US" altLang="it-IT" sz="2200" dirty="0" err="1" smtClean="0">
                <a:solidFill>
                  <a:schemeClr val="bg1"/>
                </a:solidFill>
              </a:rPr>
              <a:t>sicura</a:t>
            </a:r>
            <a:r>
              <a:rPr lang="en-US" altLang="it-IT" sz="2200" dirty="0" smtClean="0">
                <a:solidFill>
                  <a:schemeClr val="bg1"/>
                </a:solidFill>
              </a:rPr>
              <a:t>  (</a:t>
            </a:r>
            <a:r>
              <a:rPr lang="en-US" altLang="it-IT" sz="1600" i="1" dirty="0" err="1" smtClean="0">
                <a:solidFill>
                  <a:schemeClr val="bg1"/>
                </a:solidFill>
              </a:rPr>
              <a:t>Tohme</a:t>
            </a:r>
            <a:r>
              <a:rPr lang="en-US" altLang="it-IT" sz="1600" i="1" dirty="0" smtClean="0">
                <a:solidFill>
                  <a:schemeClr val="bg1"/>
                </a:solidFill>
              </a:rPr>
              <a:t> </a:t>
            </a:r>
            <a:r>
              <a:rPr lang="en-US" altLang="it-IT" sz="1600" i="1" dirty="0">
                <a:solidFill>
                  <a:schemeClr val="bg1"/>
                </a:solidFill>
              </a:rPr>
              <a:t>et </a:t>
            </a:r>
            <a:r>
              <a:rPr lang="en-US" altLang="it-IT" sz="1600" i="1" dirty="0" smtClean="0">
                <a:solidFill>
                  <a:schemeClr val="bg1"/>
                </a:solidFill>
              </a:rPr>
              <a:t>al,</a:t>
            </a:r>
            <a:r>
              <a:rPr lang="it-IT" sz="1600" i="1" dirty="0" smtClean="0">
                <a:solidFill>
                  <a:schemeClr val="bg1"/>
                </a:solidFill>
              </a:rPr>
              <a:t> </a:t>
            </a:r>
            <a:r>
              <a:rPr lang="it-IT" sz="1600" i="1" dirty="0">
                <a:solidFill>
                  <a:schemeClr val="bg1"/>
                </a:solidFill>
              </a:rPr>
              <a:t>2012 </a:t>
            </a:r>
            <a:r>
              <a:rPr lang="it-IT" sz="1600" i="1" dirty="0" smtClean="0">
                <a:solidFill>
                  <a:schemeClr val="bg1"/>
                </a:solidFill>
              </a:rPr>
              <a:t>)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it-IT" sz="1050" i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200" dirty="0" smtClean="0">
                <a:solidFill>
                  <a:schemeClr val="bg1"/>
                </a:solidFill>
              </a:rPr>
              <a:t>Studio </a:t>
            </a:r>
            <a:r>
              <a:rPr lang="en-US" sz="2200" dirty="0" err="1" smtClean="0">
                <a:solidFill>
                  <a:schemeClr val="bg1"/>
                </a:solidFill>
              </a:rPr>
              <a:t>trasversale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su</a:t>
            </a:r>
            <a:r>
              <a:rPr lang="en-US" sz="2200" dirty="0" smtClean="0">
                <a:solidFill>
                  <a:schemeClr val="bg1"/>
                </a:solidFill>
              </a:rPr>
              <a:t> 5000 </a:t>
            </a:r>
            <a:r>
              <a:rPr lang="en-US" sz="2200" dirty="0" err="1" smtClean="0">
                <a:solidFill>
                  <a:schemeClr val="bg1"/>
                </a:solidFill>
              </a:rPr>
              <a:t>studenti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universitari</a:t>
            </a:r>
            <a:r>
              <a:rPr lang="en-US" sz="2200" dirty="0" smtClean="0">
                <a:solidFill>
                  <a:schemeClr val="bg1"/>
                </a:solidFill>
              </a:rPr>
              <a:t> USA: </a:t>
            </a:r>
            <a:r>
              <a:rPr lang="en-US" sz="2200" dirty="0" err="1" smtClean="0">
                <a:solidFill>
                  <a:schemeClr val="bg1"/>
                </a:solidFill>
              </a:rPr>
              <a:t>nessun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aumento</a:t>
            </a:r>
            <a:r>
              <a:rPr lang="en-US" sz="2200" dirty="0" smtClean="0">
                <a:solidFill>
                  <a:schemeClr val="bg1"/>
                </a:solidFill>
              </a:rPr>
              <a:t> del </a:t>
            </a:r>
            <a:r>
              <a:rPr lang="en-US" sz="2200" dirty="0" err="1" smtClean="0">
                <a:solidFill>
                  <a:schemeClr val="bg1"/>
                </a:solidFill>
              </a:rPr>
              <a:t>rischio</a:t>
            </a:r>
            <a:r>
              <a:rPr lang="en-US" sz="2200" dirty="0" smtClean="0">
                <a:solidFill>
                  <a:schemeClr val="bg1"/>
                </a:solidFill>
              </a:rPr>
              <a:t> di </a:t>
            </a:r>
            <a:r>
              <a:rPr lang="en-US" sz="2200" dirty="0" err="1" smtClean="0">
                <a:solidFill>
                  <a:schemeClr val="bg1"/>
                </a:solidFill>
              </a:rPr>
              <a:t>infezione</a:t>
            </a:r>
            <a:r>
              <a:rPr lang="en-US" sz="2200" dirty="0" smtClean="0">
                <a:solidFill>
                  <a:schemeClr val="bg1"/>
                </a:solidFill>
              </a:rPr>
              <a:t> da HCV </a:t>
            </a:r>
            <a:r>
              <a:rPr lang="en-US" sz="2200" dirty="0" err="1" smtClean="0">
                <a:solidFill>
                  <a:schemeClr val="bg1"/>
                </a:solidFill>
              </a:rPr>
              <a:t>quando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il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tatuaggio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avveniva</a:t>
            </a:r>
            <a:r>
              <a:rPr lang="en-US" sz="2200" dirty="0" smtClean="0">
                <a:solidFill>
                  <a:schemeClr val="bg1"/>
                </a:solidFill>
              </a:rPr>
              <a:t> in </a:t>
            </a:r>
            <a:r>
              <a:rPr lang="en-US" sz="2200" dirty="0" err="1" smtClean="0">
                <a:solidFill>
                  <a:schemeClr val="bg1"/>
                </a:solidFill>
              </a:rPr>
              <a:t>uno</a:t>
            </a:r>
            <a:r>
              <a:rPr lang="en-US" sz="2200" dirty="0" smtClean="0">
                <a:solidFill>
                  <a:schemeClr val="bg1"/>
                </a:solidFill>
              </a:rPr>
              <a:t> studio </a:t>
            </a:r>
            <a:r>
              <a:rPr lang="en-US" sz="2200" dirty="0" err="1" smtClean="0">
                <a:solidFill>
                  <a:schemeClr val="bg1"/>
                </a:solidFill>
              </a:rPr>
              <a:t>professionale</a:t>
            </a:r>
            <a:r>
              <a:rPr lang="en-US" sz="2200" dirty="0" smtClean="0">
                <a:solidFill>
                  <a:schemeClr val="bg1"/>
                </a:solidFill>
              </a:rPr>
              <a:t> (OR: 0,8 ; </a:t>
            </a:r>
            <a:r>
              <a:rPr lang="en-US" sz="2200" dirty="0">
                <a:solidFill>
                  <a:schemeClr val="bg1"/>
                </a:solidFill>
              </a:rPr>
              <a:t>95% </a:t>
            </a:r>
            <a:r>
              <a:rPr lang="en-US" sz="2200" dirty="0" smtClean="0">
                <a:solidFill>
                  <a:schemeClr val="bg1"/>
                </a:solidFill>
              </a:rPr>
              <a:t>CI: 0,4–1,7); </a:t>
            </a:r>
            <a:r>
              <a:rPr lang="en-US" sz="2200" dirty="0" err="1" smtClean="0">
                <a:solidFill>
                  <a:schemeClr val="bg1"/>
                </a:solidFill>
              </a:rPr>
              <a:t>aumento</a:t>
            </a:r>
            <a:r>
              <a:rPr lang="en-US" sz="2200" dirty="0" smtClean="0">
                <a:solidFill>
                  <a:schemeClr val="bg1"/>
                </a:solidFill>
              </a:rPr>
              <a:t> del </a:t>
            </a:r>
            <a:r>
              <a:rPr lang="en-US" sz="2200" dirty="0" err="1" smtClean="0">
                <a:solidFill>
                  <a:schemeClr val="bg1"/>
                </a:solidFill>
              </a:rPr>
              <a:t>rischio</a:t>
            </a:r>
            <a:r>
              <a:rPr lang="en-US" sz="2200" dirty="0" smtClean="0">
                <a:solidFill>
                  <a:schemeClr val="bg1"/>
                </a:solidFill>
              </a:rPr>
              <a:t> per </a:t>
            </a:r>
            <a:r>
              <a:rPr lang="en-US" sz="2200" dirty="0" err="1" smtClean="0">
                <a:solidFill>
                  <a:schemeClr val="bg1"/>
                </a:solidFill>
              </a:rPr>
              <a:t>pratiche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effettuate</a:t>
            </a:r>
            <a:r>
              <a:rPr lang="en-US" sz="2200" dirty="0" smtClean="0">
                <a:solidFill>
                  <a:schemeClr val="bg1"/>
                </a:solidFill>
              </a:rPr>
              <a:t> in </a:t>
            </a:r>
            <a:r>
              <a:rPr lang="en-US" sz="2200" dirty="0" err="1" smtClean="0">
                <a:solidFill>
                  <a:schemeClr val="bg1"/>
                </a:solidFill>
              </a:rPr>
              <a:t>ambienti</a:t>
            </a:r>
            <a:r>
              <a:rPr lang="en-US" sz="2200" dirty="0" smtClean="0">
                <a:solidFill>
                  <a:schemeClr val="bg1"/>
                </a:solidFill>
              </a:rPr>
              <a:t> non </a:t>
            </a:r>
            <a:r>
              <a:rPr lang="en-US" sz="2200" dirty="0" err="1" smtClean="0">
                <a:solidFill>
                  <a:schemeClr val="bg1"/>
                </a:solidFill>
              </a:rPr>
              <a:t>professionali</a:t>
            </a:r>
            <a:r>
              <a:rPr lang="en-US" sz="2200" dirty="0" smtClean="0">
                <a:solidFill>
                  <a:schemeClr val="bg1"/>
                </a:solidFill>
              </a:rPr>
              <a:t> (OR: 3,5 ; </a:t>
            </a:r>
            <a:r>
              <a:rPr lang="en-US" sz="2200" dirty="0">
                <a:solidFill>
                  <a:schemeClr val="bg1"/>
                </a:solidFill>
              </a:rPr>
              <a:t>95% </a:t>
            </a:r>
            <a:r>
              <a:rPr lang="en-US" sz="2200" dirty="0" smtClean="0">
                <a:solidFill>
                  <a:schemeClr val="bg1"/>
                </a:solidFill>
              </a:rPr>
              <a:t>CI: 1,4–8,8</a:t>
            </a:r>
            <a:r>
              <a:rPr lang="en-US" sz="2200" dirty="0">
                <a:solidFill>
                  <a:schemeClr val="bg1"/>
                </a:solidFill>
              </a:rPr>
              <a:t>) </a:t>
            </a:r>
            <a:endParaRPr lang="en-US" altLang="it-IT" sz="2200" i="1" dirty="0">
              <a:solidFill>
                <a:schemeClr val="bg1"/>
              </a:solidFill>
            </a:endParaRPr>
          </a:p>
          <a:p>
            <a:pPr marL="0" indent="0" algn="r">
              <a:lnSpc>
                <a:spcPct val="90000"/>
              </a:lnSpc>
              <a:buNone/>
            </a:pPr>
            <a:r>
              <a:rPr lang="it-IT" sz="1600" i="1" dirty="0" smtClean="0">
                <a:solidFill>
                  <a:schemeClr val="bg1"/>
                </a:solidFill>
              </a:rPr>
              <a:t>(</a:t>
            </a:r>
            <a:r>
              <a:rPr lang="it-IT" sz="1600" i="1" dirty="0" err="1" smtClean="0">
                <a:solidFill>
                  <a:schemeClr val="bg1"/>
                </a:solidFill>
              </a:rPr>
              <a:t>Hwang</a:t>
            </a:r>
            <a:r>
              <a:rPr lang="it-IT" sz="1600" i="1" dirty="0" smtClean="0">
                <a:solidFill>
                  <a:schemeClr val="bg1"/>
                </a:solidFill>
              </a:rPr>
              <a:t> et al, 2006)</a:t>
            </a:r>
            <a:endParaRPr lang="en-US" altLang="it-IT" sz="1600" i="1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it-IT" sz="2000" i="1" dirty="0" smtClean="0">
              <a:solidFill>
                <a:schemeClr val="bg1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it-IT" sz="2400" dirty="0">
              <a:solidFill>
                <a:schemeClr val="bg1"/>
              </a:solidFill>
              <a:latin typeface="Arial" pitchFamily="34" charset="0"/>
            </a:endParaRPr>
          </a:p>
          <a:p>
            <a:pPr>
              <a:lnSpc>
                <a:spcPct val="90000"/>
              </a:lnSpc>
            </a:pPr>
            <a:endParaRPr lang="en-US" altLang="it-IT" sz="1800" i="1" dirty="0">
              <a:solidFill>
                <a:schemeClr val="bg1"/>
              </a:solidFill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538140" y="4725144"/>
            <a:ext cx="8058173" cy="1728802"/>
            <a:chOff x="538140" y="4796542"/>
            <a:chExt cx="8058173" cy="1728802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140" y="4796542"/>
              <a:ext cx="8058173" cy="514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140" y="5285625"/>
              <a:ext cx="8058173" cy="1239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CasellaDiTesto 8"/>
          <p:cNvSpPr txBox="1"/>
          <p:nvPr/>
        </p:nvSpPr>
        <p:spPr>
          <a:xfrm>
            <a:off x="3419872" y="6525344"/>
            <a:ext cx="5688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r">
              <a:buNone/>
            </a:pPr>
            <a:r>
              <a:rPr lang="it-IT" sz="1600" i="1" dirty="0" smtClean="0">
                <a:solidFill>
                  <a:schemeClr val="bg1"/>
                </a:solidFill>
              </a:rPr>
              <a:t>Mariano et al – Journal of </a:t>
            </a:r>
            <a:r>
              <a:rPr lang="it-IT" sz="1600" i="1" dirty="0" err="1" smtClean="0">
                <a:solidFill>
                  <a:schemeClr val="bg1"/>
                </a:solidFill>
              </a:rPr>
              <a:t>Medical</a:t>
            </a:r>
            <a:r>
              <a:rPr lang="it-IT" sz="1600" i="1" dirty="0" smtClean="0">
                <a:solidFill>
                  <a:schemeClr val="bg1"/>
                </a:solidFill>
              </a:rPr>
              <a:t> </a:t>
            </a:r>
            <a:r>
              <a:rPr lang="it-IT" sz="1600" i="1" dirty="0" err="1" smtClean="0">
                <a:solidFill>
                  <a:schemeClr val="bg1"/>
                </a:solidFill>
              </a:rPr>
              <a:t>Virology</a:t>
            </a:r>
            <a:r>
              <a:rPr lang="it-IT" sz="1600" i="1" dirty="0" smtClean="0">
                <a:solidFill>
                  <a:schemeClr val="bg1"/>
                </a:solidFill>
              </a:rPr>
              <a:t> 74:216-220 (2004)</a:t>
            </a:r>
            <a:endParaRPr lang="en-US" altLang="it-IT" sz="1600" i="1" dirty="0">
              <a:solidFill>
                <a:schemeClr val="bg1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812361" y="5373216"/>
            <a:ext cx="391976" cy="46087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7452319" y="4752189"/>
            <a:ext cx="1143993" cy="46087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683568" y="5373216"/>
            <a:ext cx="1143993" cy="46087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3851920" y="5373216"/>
            <a:ext cx="391976" cy="46087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231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16" y="936104"/>
            <a:ext cx="8757472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3" y="44624"/>
            <a:ext cx="3240360" cy="76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28811"/>
            <a:ext cx="2242492" cy="1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042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4" t="27013" r="18442" b="16191"/>
          <a:stretch/>
        </p:blipFill>
        <p:spPr bwMode="auto">
          <a:xfrm>
            <a:off x="827584" y="1118264"/>
            <a:ext cx="7632847" cy="5588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4716016" y="476672"/>
            <a:ext cx="2572371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it-IT" b="1" dirty="0"/>
              <a:t>06 novembre 2015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1403648" y="468502"/>
            <a:ext cx="2656496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it-IT" b="1" dirty="0"/>
              <a:t>quotidianosanita.it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8656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 smtClean="0">
                <a:solidFill>
                  <a:srgbClr val="FFFF00"/>
                </a:solidFill>
              </a:rPr>
              <a:t>PNEV - Standardizzare le misure di prevenzione territoriali</a:t>
            </a:r>
            <a:endParaRPr lang="it-IT" sz="4000" dirty="0">
              <a:solidFill>
                <a:srgbClr val="FFFF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49951" y="2204864"/>
            <a:ext cx="8784976" cy="4114800"/>
          </a:xfrm>
        </p:spPr>
        <p:txBody>
          <a:bodyPr/>
          <a:lstStyle/>
          <a:p>
            <a:r>
              <a:rPr lang="it-IT" sz="2800" dirty="0" smtClean="0">
                <a:solidFill>
                  <a:schemeClr val="bg1"/>
                </a:solidFill>
              </a:rPr>
              <a:t>Aggiornare normativa riguardante </a:t>
            </a:r>
            <a:r>
              <a:rPr lang="it-IT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centri estetici</a:t>
            </a:r>
            <a:r>
              <a:rPr lang="it-IT" sz="2800" dirty="0" smtClean="0">
                <a:solidFill>
                  <a:schemeClr val="bg1"/>
                </a:solidFill>
              </a:rPr>
              <a:t>, </a:t>
            </a:r>
            <a:r>
              <a:rPr lang="it-IT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centri tatuaggi e di agopuntura</a:t>
            </a:r>
            <a:r>
              <a:rPr lang="it-IT" sz="2800" dirty="0" smtClean="0">
                <a:solidFill>
                  <a:schemeClr val="bg1"/>
                </a:solidFill>
              </a:rPr>
              <a:t>; con formazione/aggiornamento degli operatori</a:t>
            </a:r>
          </a:p>
          <a:p>
            <a:r>
              <a:rPr lang="it-IT" sz="2800" dirty="0" smtClean="0">
                <a:solidFill>
                  <a:schemeClr val="bg1"/>
                </a:solidFill>
              </a:rPr>
              <a:t>Collaborazione tra le </a:t>
            </a:r>
            <a:r>
              <a:rPr lang="it-IT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istituti per le dipendenze</a:t>
            </a:r>
          </a:p>
          <a:p>
            <a:r>
              <a:rPr lang="it-IT" sz="2800" dirty="0" smtClean="0">
                <a:solidFill>
                  <a:schemeClr val="bg1"/>
                </a:solidFill>
              </a:rPr>
              <a:t>Collaborare con autorità sanitarie locali per prevenzione delle infezioni correlate ad </a:t>
            </a:r>
            <a:r>
              <a:rPr lang="it-IT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attività assistenziali</a:t>
            </a:r>
          </a:p>
          <a:p>
            <a:r>
              <a:rPr lang="it-IT" sz="2800" dirty="0" smtClean="0">
                <a:solidFill>
                  <a:schemeClr val="bg1"/>
                </a:solidFill>
              </a:rPr>
              <a:t>Facilitare l’</a:t>
            </a:r>
            <a:r>
              <a:rPr lang="it-IT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offerta vaccinale anti-HBV</a:t>
            </a:r>
          </a:p>
          <a:p>
            <a:endParaRPr lang="it-IT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63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/>
            </a:r>
            <a:br>
              <a:rPr lang="en-US" dirty="0">
                <a:solidFill>
                  <a:srgbClr val="FFFF00"/>
                </a:solidFill>
              </a:rPr>
            </a:b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2491680" y="-123800"/>
            <a:ext cx="6400800" cy="1752600"/>
          </a:xfrm>
        </p:spPr>
        <p:txBody>
          <a:bodyPr/>
          <a:lstStyle/>
          <a:p>
            <a:r>
              <a:rPr lang="en-US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Testing Recommendations for Hepatitis C Virus Infection</a:t>
            </a:r>
            <a:endParaRPr lang="it-IT" sz="3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0" y="6093296"/>
            <a:ext cx="4788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hlinkClick r:id="rId3"/>
              </a:rPr>
              <a:t>http://</a:t>
            </a:r>
            <a:r>
              <a:rPr lang="it-IT" sz="1600" b="1" dirty="0" smtClean="0">
                <a:hlinkClick r:id="rId3"/>
              </a:rPr>
              <a:t>www.cdc.gov/hepatitis/hcv/guidelinesc.htm</a:t>
            </a:r>
            <a:endParaRPr lang="it-IT" sz="1600" b="1" dirty="0" smtClean="0"/>
          </a:p>
          <a:p>
            <a:r>
              <a:rPr lang="en-US" sz="1600" b="1" dirty="0"/>
              <a:t>Page last </a:t>
            </a:r>
            <a:r>
              <a:rPr lang="en-US" sz="1600" b="1" dirty="0" smtClean="0"/>
              <a:t>reviewed and updated:</a:t>
            </a:r>
            <a:r>
              <a:rPr lang="en-US" sz="1600" b="1" dirty="0"/>
              <a:t> October 15, 2015</a:t>
            </a:r>
          </a:p>
          <a:p>
            <a:endParaRPr lang="it-IT" sz="1600" b="1" dirty="0"/>
          </a:p>
        </p:txBody>
      </p:sp>
    </p:spTree>
    <p:extLst>
      <p:ext uri="{BB962C8B-B14F-4D97-AF65-F5344CB8AC3E}">
        <p14:creationId xmlns:p14="http://schemas.microsoft.com/office/powerpoint/2010/main" val="30749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116632"/>
            <a:ext cx="9036496" cy="5112568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rgbClr val="FFFF00"/>
                </a:solidFill>
              </a:rPr>
              <a:t>Persons for Whom HCV Testing Is Recommended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Adults born from 1945 </a:t>
            </a:r>
            <a:r>
              <a:rPr lang="en-US" sz="1800" dirty="0" smtClean="0">
                <a:solidFill>
                  <a:schemeClr val="bg1"/>
                </a:solidFill>
              </a:rPr>
              <a:t>through 1965</a:t>
            </a:r>
            <a:r>
              <a:rPr lang="en-US" sz="1800" dirty="0">
                <a:solidFill>
                  <a:schemeClr val="bg1"/>
                </a:solidFill>
              </a:rPr>
              <a:t> should be tested once (without prior ascertainment of HCV risk factors)</a:t>
            </a:r>
          </a:p>
          <a:p>
            <a:pPr marL="0" indent="0" algn="ctr">
              <a:buNone/>
            </a:pPr>
            <a:r>
              <a:rPr lang="en-US" sz="1800" u="sng" dirty="0">
                <a:solidFill>
                  <a:schemeClr val="bg1"/>
                </a:solidFill>
              </a:rPr>
              <a:t>HCV testing is recommended for those </a:t>
            </a:r>
            <a:r>
              <a:rPr lang="en-US" sz="1800" u="sng" dirty="0" smtClean="0">
                <a:solidFill>
                  <a:schemeClr val="bg1"/>
                </a:solidFill>
              </a:rPr>
              <a:t>who:</a:t>
            </a:r>
          </a:p>
          <a:p>
            <a:r>
              <a:rPr lang="en-US" sz="1800" dirty="0" smtClean="0">
                <a:solidFill>
                  <a:schemeClr val="bg1"/>
                </a:solidFill>
              </a:rPr>
              <a:t>Currently </a:t>
            </a:r>
            <a:r>
              <a:rPr lang="en-US" sz="1800" dirty="0">
                <a:solidFill>
                  <a:schemeClr val="bg1"/>
                </a:solidFill>
              </a:rPr>
              <a:t>injecting </a:t>
            </a:r>
            <a:r>
              <a:rPr lang="en-US" sz="1800" dirty="0" smtClean="0">
                <a:solidFill>
                  <a:schemeClr val="bg1"/>
                </a:solidFill>
              </a:rPr>
              <a:t>drugs</a:t>
            </a:r>
          </a:p>
          <a:p>
            <a:r>
              <a:rPr lang="en-US" sz="1800" dirty="0" smtClean="0">
                <a:solidFill>
                  <a:schemeClr val="bg1"/>
                </a:solidFill>
              </a:rPr>
              <a:t>Ever </a:t>
            </a:r>
            <a:r>
              <a:rPr lang="en-US" sz="1800" dirty="0">
                <a:solidFill>
                  <a:schemeClr val="bg1"/>
                </a:solidFill>
              </a:rPr>
              <a:t>injected drugs, including those who injected once or a few times many years </a:t>
            </a:r>
            <a:r>
              <a:rPr lang="en-US" sz="1800" dirty="0" smtClean="0">
                <a:solidFill>
                  <a:schemeClr val="bg1"/>
                </a:solidFill>
              </a:rPr>
              <a:t>ago</a:t>
            </a:r>
          </a:p>
          <a:p>
            <a:r>
              <a:rPr lang="en-US" sz="1800" dirty="0" smtClean="0">
                <a:solidFill>
                  <a:schemeClr val="bg1"/>
                </a:solidFill>
              </a:rPr>
              <a:t>Have </a:t>
            </a:r>
            <a:r>
              <a:rPr lang="en-US" sz="1800" dirty="0">
                <a:solidFill>
                  <a:schemeClr val="bg1"/>
                </a:solidFill>
              </a:rPr>
              <a:t>certain medical conditions, including </a:t>
            </a:r>
            <a:r>
              <a:rPr lang="en-US" sz="1800" dirty="0" smtClean="0">
                <a:solidFill>
                  <a:schemeClr val="bg1"/>
                </a:solidFill>
              </a:rPr>
              <a:t>persons: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chemeClr val="bg1"/>
                </a:solidFill>
              </a:rPr>
              <a:t>who </a:t>
            </a:r>
            <a:r>
              <a:rPr lang="en-US" sz="1800" dirty="0">
                <a:solidFill>
                  <a:schemeClr val="bg1"/>
                </a:solidFill>
              </a:rPr>
              <a:t>received clotting factor concentrates produced before </a:t>
            </a:r>
            <a:r>
              <a:rPr lang="en-US" sz="1800" dirty="0" smtClean="0">
                <a:solidFill>
                  <a:schemeClr val="bg1"/>
                </a:solidFill>
              </a:rPr>
              <a:t>1987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chemeClr val="bg1"/>
                </a:solidFill>
              </a:rPr>
              <a:t>who </a:t>
            </a:r>
            <a:r>
              <a:rPr lang="en-US" sz="1800" dirty="0">
                <a:solidFill>
                  <a:schemeClr val="bg1"/>
                </a:solidFill>
              </a:rPr>
              <a:t>were ever on long-term </a:t>
            </a:r>
            <a:r>
              <a:rPr lang="en-US" sz="1800" dirty="0" smtClean="0">
                <a:solidFill>
                  <a:schemeClr val="bg1"/>
                </a:solidFill>
              </a:rPr>
              <a:t>hemodialysis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chemeClr val="bg1"/>
                </a:solidFill>
              </a:rPr>
              <a:t>with </a:t>
            </a:r>
            <a:r>
              <a:rPr lang="en-US" sz="1800" dirty="0">
                <a:solidFill>
                  <a:schemeClr val="bg1"/>
                </a:solidFill>
              </a:rPr>
              <a:t>persistently abnormal alanine aminotransferase levels (</a:t>
            </a:r>
            <a:r>
              <a:rPr lang="en-US" sz="1800" dirty="0" smtClean="0">
                <a:solidFill>
                  <a:schemeClr val="bg1"/>
                </a:solidFill>
              </a:rPr>
              <a:t>ALT)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chemeClr val="bg1"/>
                </a:solidFill>
              </a:rPr>
              <a:t>who </a:t>
            </a:r>
            <a:r>
              <a:rPr lang="en-US" sz="1800" dirty="0">
                <a:solidFill>
                  <a:schemeClr val="bg1"/>
                </a:solidFill>
              </a:rPr>
              <a:t>have HIV </a:t>
            </a:r>
            <a:r>
              <a:rPr lang="en-US" sz="1800" dirty="0" smtClean="0">
                <a:solidFill>
                  <a:schemeClr val="bg1"/>
                </a:solidFill>
              </a:rPr>
              <a:t>infection</a:t>
            </a:r>
          </a:p>
          <a:p>
            <a:r>
              <a:rPr lang="en-US" sz="1800" dirty="0" smtClean="0">
                <a:solidFill>
                  <a:schemeClr val="bg1"/>
                </a:solidFill>
              </a:rPr>
              <a:t>Were </a:t>
            </a:r>
            <a:r>
              <a:rPr lang="en-US" sz="1800" dirty="0">
                <a:solidFill>
                  <a:schemeClr val="bg1"/>
                </a:solidFill>
              </a:rPr>
              <a:t>prior recipients of transfusions or organ transplants, including persons </a:t>
            </a:r>
            <a:r>
              <a:rPr lang="en-US" sz="1800" dirty="0" smtClean="0">
                <a:solidFill>
                  <a:schemeClr val="bg1"/>
                </a:solidFill>
              </a:rPr>
              <a:t>who: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chemeClr val="bg1"/>
                </a:solidFill>
              </a:rPr>
              <a:t>were </a:t>
            </a:r>
            <a:r>
              <a:rPr lang="en-US" sz="1800" dirty="0">
                <a:solidFill>
                  <a:schemeClr val="bg1"/>
                </a:solidFill>
              </a:rPr>
              <a:t>notified that they received blood from a donor who later tested positive for HCV </a:t>
            </a:r>
            <a:r>
              <a:rPr lang="en-US" sz="1800" dirty="0" smtClean="0">
                <a:solidFill>
                  <a:schemeClr val="bg1"/>
                </a:solidFill>
              </a:rPr>
              <a:t>infection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chemeClr val="bg1"/>
                </a:solidFill>
              </a:rPr>
              <a:t>received </a:t>
            </a:r>
            <a:r>
              <a:rPr lang="en-US" sz="1800" dirty="0">
                <a:solidFill>
                  <a:schemeClr val="bg1"/>
                </a:solidFill>
              </a:rPr>
              <a:t>a transfusion of blood, blood components, or an organ transplant before July </a:t>
            </a:r>
            <a:r>
              <a:rPr lang="en-US" sz="1800" dirty="0" smtClean="0">
                <a:solidFill>
                  <a:schemeClr val="bg1"/>
                </a:solidFill>
              </a:rPr>
              <a:t>92</a:t>
            </a:r>
            <a:endParaRPr lang="en-US" sz="1800" dirty="0">
              <a:solidFill>
                <a:schemeClr val="bg1"/>
              </a:solidFill>
            </a:endParaRPr>
          </a:p>
          <a:p>
            <a:r>
              <a:rPr lang="en-US" sz="1800" dirty="0">
                <a:solidFill>
                  <a:schemeClr val="bg1"/>
                </a:solidFill>
              </a:rPr>
              <a:t>HCV- testing based on a recognized exposure is recommended </a:t>
            </a:r>
            <a:r>
              <a:rPr lang="en-US" sz="1800" dirty="0" smtClean="0">
                <a:solidFill>
                  <a:schemeClr val="bg1"/>
                </a:solidFill>
              </a:rPr>
              <a:t>for: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chemeClr val="bg1"/>
                </a:solidFill>
              </a:rPr>
              <a:t>Healthcare</a:t>
            </a:r>
            <a:r>
              <a:rPr lang="en-US" sz="1800" dirty="0">
                <a:solidFill>
                  <a:schemeClr val="bg1"/>
                </a:solidFill>
              </a:rPr>
              <a:t>, emergency medical, and public safety workers after needle sticks, sharps, or mucosal exposures to HCV-positive </a:t>
            </a:r>
            <a:r>
              <a:rPr lang="en-US" sz="1800" dirty="0" smtClean="0">
                <a:solidFill>
                  <a:schemeClr val="bg1"/>
                </a:solidFill>
              </a:rPr>
              <a:t>blood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chemeClr val="bg1"/>
                </a:solidFill>
              </a:rPr>
              <a:t>Children </a:t>
            </a:r>
            <a:r>
              <a:rPr lang="en-US" sz="1800" dirty="0">
                <a:solidFill>
                  <a:schemeClr val="bg1"/>
                </a:solidFill>
              </a:rPr>
              <a:t>born to HCV-positive women</a:t>
            </a:r>
          </a:p>
          <a:p>
            <a:pPr marL="0" indent="0">
              <a:buNone/>
            </a:pPr>
            <a:endParaRPr lang="en-US" sz="1600" dirty="0"/>
          </a:p>
          <a:p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93618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188640"/>
            <a:ext cx="8784976" cy="7056784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rgbClr val="FFFF00"/>
                </a:solidFill>
              </a:rPr>
              <a:t>Persons for Whom Routine HCV Testing Is of Uncertain Need</a:t>
            </a:r>
          </a:p>
          <a:p>
            <a:r>
              <a:rPr lang="en-US" sz="2400" dirty="0">
                <a:solidFill>
                  <a:schemeClr val="bg1"/>
                </a:solidFill>
              </a:rPr>
              <a:t>Recipients of transplanted tissue (e.g., corneal, musculoskeletal, skin, ova, sperm)</a:t>
            </a:r>
          </a:p>
          <a:p>
            <a:r>
              <a:rPr lang="en-US" sz="2400" dirty="0">
                <a:solidFill>
                  <a:schemeClr val="bg1"/>
                </a:solidFill>
              </a:rPr>
              <a:t>Intranasal cocaine and other non-injecting illegal drug users</a:t>
            </a:r>
          </a:p>
          <a:p>
            <a:r>
              <a:rPr lang="en-US" sz="2400" dirty="0">
                <a:solidFill>
                  <a:schemeClr val="bg1"/>
                </a:solidFill>
              </a:rPr>
              <a:t>Persons with a history of tattooing or body piercing</a:t>
            </a:r>
          </a:p>
          <a:p>
            <a:r>
              <a:rPr lang="en-US" sz="2400" dirty="0">
                <a:solidFill>
                  <a:schemeClr val="bg1"/>
                </a:solidFill>
              </a:rPr>
              <a:t>Persons with a history of multiple sex partners or sexually transmitted diseases</a:t>
            </a:r>
          </a:p>
          <a:p>
            <a:r>
              <a:rPr lang="en-US" sz="2400" dirty="0">
                <a:solidFill>
                  <a:schemeClr val="bg1"/>
                </a:solidFill>
              </a:rPr>
              <a:t>Long-term steady sex partners of HCV-positive persons</a:t>
            </a:r>
          </a:p>
          <a:p>
            <a:pPr marL="0" indent="0" algn="ctr">
              <a:buNone/>
            </a:pPr>
            <a:endParaRPr lang="en-US" sz="2400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Persons </a:t>
            </a:r>
            <a:r>
              <a:rPr lang="en-US" sz="2400" dirty="0">
                <a:solidFill>
                  <a:srgbClr val="FFFF00"/>
                </a:solidFill>
              </a:rPr>
              <a:t>for Whom Routine HCV Testing Is Not </a:t>
            </a:r>
            <a:r>
              <a:rPr lang="en-US" sz="2400" dirty="0" smtClean="0">
                <a:solidFill>
                  <a:srgbClr val="FFFF00"/>
                </a:solidFill>
              </a:rPr>
              <a:t>Recommended</a:t>
            </a:r>
            <a:r>
              <a:rPr lang="en-US" sz="2400" dirty="0">
                <a:solidFill>
                  <a:schemeClr val="bg1"/>
                </a:solidFill>
              </a:rPr>
              <a:t> 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1400" dirty="0" smtClean="0">
                <a:solidFill>
                  <a:schemeClr val="bg1"/>
                </a:solidFill>
              </a:rPr>
              <a:t>(</a:t>
            </a:r>
            <a:r>
              <a:rPr lang="en-US" sz="1400" dirty="0">
                <a:solidFill>
                  <a:schemeClr val="bg1"/>
                </a:solidFill>
              </a:rPr>
              <a:t>unless they have risk factors for infection</a:t>
            </a:r>
            <a:r>
              <a:rPr lang="en-US" sz="1400" dirty="0" smtClean="0">
                <a:solidFill>
                  <a:schemeClr val="bg1"/>
                </a:solidFill>
              </a:rPr>
              <a:t>)</a:t>
            </a:r>
            <a:endParaRPr lang="en-US" sz="1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Health-care, emergency medical, and public safety workers</a:t>
            </a:r>
          </a:p>
          <a:p>
            <a:r>
              <a:rPr lang="en-US" sz="2400" dirty="0">
                <a:solidFill>
                  <a:schemeClr val="bg1"/>
                </a:solidFill>
              </a:rPr>
              <a:t>Pregnant women</a:t>
            </a:r>
          </a:p>
          <a:p>
            <a:r>
              <a:rPr lang="en-US" sz="2400" dirty="0">
                <a:solidFill>
                  <a:schemeClr val="bg1"/>
                </a:solidFill>
              </a:rPr>
              <a:t>Household (nonsexual) contacts of HCV-positive persons</a:t>
            </a:r>
          </a:p>
          <a:p>
            <a:r>
              <a:rPr lang="en-US" sz="2400" dirty="0">
                <a:solidFill>
                  <a:schemeClr val="bg1"/>
                </a:solidFill>
              </a:rPr>
              <a:t>General population</a:t>
            </a:r>
            <a:endParaRPr lang="it-I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22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CasellaDiTesto 3"/>
          <p:cNvSpPr txBox="1">
            <a:spLocks noChangeArrowheads="1"/>
          </p:cNvSpPr>
          <p:nvPr/>
        </p:nvSpPr>
        <p:spPr bwMode="auto">
          <a:xfrm>
            <a:off x="755576" y="5517232"/>
            <a:ext cx="680179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 i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sz="2400" b="1" i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sz="2400" b="1" i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sz="2400" b="1" i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sz="2400" b="1" i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 i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 i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 i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 i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r>
              <a:rPr lang="it-IT" altLang="it-IT" sz="4400" dirty="0" smtClean="0">
                <a:solidFill>
                  <a:srgbClr val="66FF33"/>
                </a:solidFill>
              </a:rPr>
              <a:t>…Grazie </a:t>
            </a:r>
            <a:r>
              <a:rPr lang="it-IT" altLang="it-IT" sz="4400" dirty="0">
                <a:solidFill>
                  <a:srgbClr val="66FF33"/>
                </a:solidFill>
              </a:rPr>
              <a:t>per l’attenzione</a:t>
            </a:r>
          </a:p>
        </p:txBody>
      </p:sp>
      <p:cxnSp>
        <p:nvCxnSpPr>
          <p:cNvPr id="73731" name="Connettore 1 5"/>
          <p:cNvCxnSpPr>
            <a:cxnSpLocks noChangeShapeType="1"/>
          </p:cNvCxnSpPr>
          <p:nvPr/>
        </p:nvCxnSpPr>
        <p:spPr bwMode="auto">
          <a:xfrm>
            <a:off x="1476375" y="1052513"/>
            <a:ext cx="914400" cy="914400"/>
          </a:xfrm>
          <a:prstGeom prst="line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588" y="3140968"/>
            <a:ext cx="4670716" cy="1816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827584" y="342752"/>
            <a:ext cx="784972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4000" dirty="0" smtClean="0">
                <a:solidFill>
                  <a:srgbClr val="FFFF00"/>
                </a:solidFill>
              </a:rPr>
              <a:t>Can HCV </a:t>
            </a:r>
            <a:r>
              <a:rPr lang="it-IT" sz="4000" dirty="0" err="1" smtClean="0">
                <a:solidFill>
                  <a:srgbClr val="FFFF00"/>
                </a:solidFill>
              </a:rPr>
              <a:t>infection</a:t>
            </a:r>
            <a:r>
              <a:rPr lang="it-IT" sz="4000" dirty="0" smtClean="0">
                <a:solidFill>
                  <a:srgbClr val="FFFF00"/>
                </a:solidFill>
              </a:rPr>
              <a:t> be  </a:t>
            </a:r>
            <a:r>
              <a:rPr lang="it-IT" sz="4000" dirty="0" err="1" smtClean="0">
                <a:solidFill>
                  <a:srgbClr val="FFFF00"/>
                </a:solidFill>
              </a:rPr>
              <a:t>eradicated</a:t>
            </a:r>
            <a:r>
              <a:rPr lang="it-IT" sz="4000" dirty="0" smtClean="0">
                <a:solidFill>
                  <a:srgbClr val="FFFF00"/>
                </a:solidFill>
              </a:rPr>
              <a:t> ?</a:t>
            </a:r>
            <a:endParaRPr lang="it-IT" sz="4000" dirty="0">
              <a:solidFill>
                <a:srgbClr val="FFFF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48" y="1340768"/>
            <a:ext cx="4980463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992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772400" cy="1143000"/>
          </a:xfrm>
        </p:spPr>
        <p:txBody>
          <a:bodyPr/>
          <a:lstStyle/>
          <a:p>
            <a:r>
              <a:rPr lang="it-IT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cause dell’attuale evoluzione dell’epidemiologia da HCV in Europa</a:t>
            </a:r>
            <a:endParaRPr lang="it-IT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1484783"/>
            <a:ext cx="7128791" cy="493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907703" y="6474822"/>
            <a:ext cx="7092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i="1" dirty="0" err="1" smtClean="0">
                <a:solidFill>
                  <a:schemeClr val="bg1"/>
                </a:solidFill>
              </a:rPr>
              <a:t>Esteban</a:t>
            </a:r>
            <a:r>
              <a:rPr lang="it-IT" sz="1600" i="1" dirty="0" smtClean="0">
                <a:solidFill>
                  <a:schemeClr val="bg1"/>
                </a:solidFill>
              </a:rPr>
              <a:t> et al – Journal of </a:t>
            </a:r>
            <a:r>
              <a:rPr lang="it-IT" sz="1600" i="1" dirty="0" err="1" smtClean="0">
                <a:solidFill>
                  <a:schemeClr val="bg1"/>
                </a:solidFill>
              </a:rPr>
              <a:t>Hepatology</a:t>
            </a:r>
            <a:r>
              <a:rPr lang="it-IT" sz="1600" i="1" dirty="0" smtClean="0">
                <a:solidFill>
                  <a:schemeClr val="bg1"/>
                </a:solidFill>
              </a:rPr>
              <a:t> 48 (2008) 148–162</a:t>
            </a:r>
            <a:endParaRPr lang="it-IT" sz="1600" i="1" dirty="0">
              <a:solidFill>
                <a:schemeClr val="bg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95536" y="1556792"/>
            <a:ext cx="1152128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/>
              <a:t>Paesi a reddito medio-alto</a:t>
            </a:r>
            <a:endParaRPr lang="it-IT" sz="16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0" y="4365104"/>
            <a:ext cx="1259632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/>
              <a:t>Paesi a reddito medio-basso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65510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496944" cy="5065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6"/>
          <p:cNvSpPr txBox="1">
            <a:spLocks noGrp="1"/>
          </p:cNvSpPr>
          <p:nvPr>
            <p:ph type="title"/>
          </p:nvPr>
        </p:nvSpPr>
        <p:spPr>
          <a:xfrm>
            <a:off x="95284" y="899138"/>
            <a:ext cx="8941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FF00"/>
                </a:solidFill>
              </a:rPr>
              <a:t>Casi di Epatite C per 100.000 abitanti in Europa - 2013</a:t>
            </a:r>
            <a:endParaRPr lang="it-IT" sz="2800" b="1" dirty="0">
              <a:solidFill>
                <a:srgbClr val="FFFF00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95536" y="2924944"/>
            <a:ext cx="2448272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2000" b="1" dirty="0" smtClean="0">
                <a:solidFill>
                  <a:srgbClr val="C00000"/>
                </a:solidFill>
              </a:rPr>
              <a:t>31.513 nuovi casi </a:t>
            </a:r>
            <a:r>
              <a:rPr lang="it-IT" sz="2000" b="1" dirty="0">
                <a:solidFill>
                  <a:srgbClr val="C00000"/>
                </a:solidFill>
              </a:rPr>
              <a:t>di Epatite C riferiti da 26 stati membri dell’EU e </a:t>
            </a:r>
            <a:r>
              <a:rPr lang="it-IT" sz="2000" b="1" dirty="0" smtClean="0">
                <a:solidFill>
                  <a:srgbClr val="C00000"/>
                </a:solidFill>
              </a:rPr>
              <a:t>EEA </a:t>
            </a:r>
          </a:p>
          <a:p>
            <a:pPr>
              <a:defRPr/>
            </a:pPr>
            <a:r>
              <a:rPr lang="it-IT" sz="2000" b="1" dirty="0" smtClean="0">
                <a:solidFill>
                  <a:srgbClr val="C00000"/>
                </a:solidFill>
              </a:rPr>
              <a:t>(15% cronici, 74% sconosciuti)  </a:t>
            </a:r>
            <a:endParaRPr lang="it-IT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12767"/>
            <a:ext cx="1991784" cy="64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87352"/>
            <a:ext cx="720080" cy="698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11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7577"/>
            <a:ext cx="8748464" cy="5629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781028"/>
            <a:ext cx="8748464" cy="835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5796136" y="4653136"/>
            <a:ext cx="504056" cy="288032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6876256" y="4653136"/>
            <a:ext cx="504056" cy="288032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8028384" y="4661520"/>
            <a:ext cx="504056" cy="288032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07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4017"/>
            <a:ext cx="6539379" cy="645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8028384" y="144017"/>
            <a:ext cx="93610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2011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2266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6552728" cy="778098"/>
          </a:xfrm>
        </p:spPr>
        <p:txBody>
          <a:bodyPr/>
          <a:lstStyle/>
          <a:p>
            <a:r>
              <a:rPr lang="it-IT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Indice della relazione</a:t>
            </a:r>
            <a:endParaRPr lang="it-IT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2132856"/>
            <a:ext cx="8712968" cy="463711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t-IT" sz="2800" dirty="0" smtClean="0">
                <a:solidFill>
                  <a:schemeClr val="bg2"/>
                </a:solidFill>
              </a:rPr>
              <a:t>L’HCV </a:t>
            </a:r>
            <a:r>
              <a:rPr lang="it-IT" sz="2800" dirty="0">
                <a:solidFill>
                  <a:schemeClr val="bg2"/>
                </a:solidFill>
              </a:rPr>
              <a:t>nel mondo e in Europa</a:t>
            </a:r>
          </a:p>
          <a:p>
            <a:pPr marL="514350" indent="-514350">
              <a:buFont typeface="+mj-lt"/>
              <a:buAutoNum type="arabicPeriod"/>
            </a:pPr>
            <a:endParaRPr lang="it-IT" sz="2800" dirty="0" smtClean="0">
              <a:solidFill>
                <a:srgbClr val="FFFF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L’HCV in Italia</a:t>
            </a:r>
            <a:endParaRPr lang="it-I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endParaRPr lang="it-IT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it-IT" sz="2800" dirty="0" smtClean="0">
                <a:solidFill>
                  <a:schemeClr val="bg2"/>
                </a:solidFill>
              </a:rPr>
              <a:t>Fattori di rischio </a:t>
            </a:r>
          </a:p>
          <a:p>
            <a:pPr marL="514350" indent="-514350">
              <a:buFont typeface="+mj-lt"/>
              <a:buAutoNum type="arabicPeriod"/>
            </a:pPr>
            <a:endParaRPr lang="it-IT" sz="2800" dirty="0" smtClean="0">
              <a:solidFill>
                <a:schemeClr val="bg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it-IT" sz="2800" dirty="0" smtClean="0">
                <a:solidFill>
                  <a:schemeClr val="bg2"/>
                </a:solidFill>
              </a:rPr>
              <a:t>Prevenzione</a:t>
            </a:r>
            <a:endParaRPr lang="it-IT" sz="2800" dirty="0">
              <a:solidFill>
                <a:schemeClr val="bg2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it-IT" sz="2400" dirty="0">
              <a:solidFill>
                <a:srgbClr val="66FFFF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it-IT" sz="2400" dirty="0">
              <a:solidFill>
                <a:srgbClr val="66FFFF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it-IT" sz="2400" dirty="0">
              <a:solidFill>
                <a:srgbClr val="66FFFF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it-IT" sz="2400" dirty="0" smtClean="0">
              <a:solidFill>
                <a:srgbClr val="66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63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068960"/>
            <a:ext cx="5093427" cy="3616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3779912" y="4149080"/>
            <a:ext cx="432048" cy="50405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6372200" y="3884855"/>
            <a:ext cx="2376264" cy="120032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Circa il 10% di tutti i nuovi casi di HCV</a:t>
            </a:r>
            <a:endParaRPr lang="it-IT" b="1" dirty="0">
              <a:solidFill>
                <a:srgbClr val="FFFF00"/>
              </a:solidFill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4211960" y="4149080"/>
            <a:ext cx="2160240" cy="0"/>
          </a:xfrm>
          <a:prstGeom prst="line">
            <a:avLst/>
          </a:prstGeom>
          <a:ln w="38100">
            <a:solidFill>
              <a:srgbClr val="FFFF0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-1" y="188640"/>
            <a:ext cx="8999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Centro Nazionale di Epidemiologia, Sorveglianza e Promozione della Salute – CNESPS Istituto Superiore di Sanità</a:t>
            </a:r>
            <a:endParaRPr lang="it-IT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07504" y="1124744"/>
            <a:ext cx="8892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SEIEVA – Sistema Epidemiologico Integrato Epatite Virale Acuta</a:t>
            </a:r>
            <a:endParaRPr lang="it-IT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96516" y="1628800"/>
            <a:ext cx="87849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</a:rPr>
              <a:t>La sorveglianza SEIEVA si avvale di una rete ASL su tutto il territorio nazionale, partecipanti su base volontaria, attraverso la sottoscrizione di una scheda d’adesione.</a:t>
            </a:r>
          </a:p>
          <a:p>
            <a:r>
              <a:rPr lang="it-IT" sz="2000" dirty="0" smtClean="0">
                <a:solidFill>
                  <a:schemeClr val="bg1"/>
                </a:solidFill>
              </a:rPr>
              <a:t>Alle ASL aderenti è richiesto di segnalare al SEIEVA tutti i casi con diagnosi confermata di epatite virale acuta A, B, C, D o 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31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CHHSTP_PPT_dark(">
  <a:themeElements>
    <a:clrScheme name="NCHHSTP Dark PPT Colors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00C6D7"/>
      </a:accent1>
      <a:accent2>
        <a:srgbClr val="6F2C3E"/>
      </a:accent2>
      <a:accent3>
        <a:srgbClr val="8E258D"/>
      </a:accent3>
      <a:accent4>
        <a:srgbClr val="AA272F"/>
      </a:accent4>
      <a:accent5>
        <a:srgbClr val="EC7A08"/>
      </a:accent5>
      <a:accent6>
        <a:srgbClr val="7F7F7F"/>
      </a:accent6>
      <a:hlink>
        <a:srgbClr val="FFC000"/>
      </a:hlink>
      <a:folHlink>
        <a:srgbClr val="002060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NCHHSTP_PPT_dark(">
  <a:themeElements>
    <a:clrScheme name="NCBDD Dark PPT Colors">
      <a:dk1>
        <a:srgbClr val="FFC000"/>
      </a:dk1>
      <a:lt1>
        <a:srgbClr val="0F56DC"/>
      </a:lt1>
      <a:dk2>
        <a:srgbClr val="FFFFFF"/>
      </a:dk2>
      <a:lt2>
        <a:srgbClr val="FFFFFF"/>
      </a:lt2>
      <a:accent1>
        <a:srgbClr val="7CA295"/>
      </a:accent1>
      <a:accent2>
        <a:srgbClr val="8A343D"/>
      </a:accent2>
      <a:accent3>
        <a:srgbClr val="6639B7"/>
      </a:accent3>
      <a:accent4>
        <a:srgbClr val="D47B22"/>
      </a:accent4>
      <a:accent5>
        <a:srgbClr val="EAAB00"/>
      </a:accent5>
      <a:accent6>
        <a:srgbClr val="7F7F7F"/>
      </a:accent6>
      <a:hlink>
        <a:srgbClr val="007D57"/>
      </a:hlink>
      <a:folHlink>
        <a:srgbClr val="FFFF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3106</TotalTime>
  <Words>1437</Words>
  <Application>Microsoft Office PowerPoint</Application>
  <PresentationFormat>Presentazione su schermo (4:3)</PresentationFormat>
  <Paragraphs>226</Paragraphs>
  <Slides>35</Slides>
  <Notes>10</Notes>
  <HiddenSlides>0</HiddenSlides>
  <MMClips>0</MMClips>
  <ScaleCrop>false</ScaleCrop>
  <HeadingPairs>
    <vt:vector size="6" baseType="variant">
      <vt:variant>
        <vt:lpstr>Tema</vt:lpstr>
      </vt:variant>
      <vt:variant>
        <vt:i4>4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35</vt:i4>
      </vt:variant>
    </vt:vector>
  </HeadingPairs>
  <TitlesOfParts>
    <vt:vector size="40" baseType="lpstr">
      <vt:lpstr>Struttura predefinita</vt:lpstr>
      <vt:lpstr>NCHHSTP_PPT_dark(</vt:lpstr>
      <vt:lpstr>1_NCHHSTP_PPT_dark(</vt:lpstr>
      <vt:lpstr>1_Struttura predefinita</vt:lpstr>
      <vt:lpstr>CDraw</vt:lpstr>
      <vt:lpstr>Presentazione standard di PowerPoint</vt:lpstr>
      <vt:lpstr>Indice della relazione</vt:lpstr>
      <vt:lpstr>Presentazione standard di PowerPoint</vt:lpstr>
      <vt:lpstr>Le cause dell’attuale evoluzione dell’epidemiologia da HCV in Europa</vt:lpstr>
      <vt:lpstr>Casi di Epatite C per 100.000 abitanti in Europa - 2013</vt:lpstr>
      <vt:lpstr>Presentazione standard di PowerPoint</vt:lpstr>
      <vt:lpstr>Presentazione standard di PowerPoint</vt:lpstr>
      <vt:lpstr>Indice della relazione</vt:lpstr>
      <vt:lpstr>Presentazione standard di PowerPoint</vt:lpstr>
      <vt:lpstr>Tassi di incidenza di Epatite C per età e anno di notifica 1985 - 2014</vt:lpstr>
      <vt:lpstr>Presentazione standard di PowerPoint</vt:lpstr>
      <vt:lpstr>Prevalenza dell’HCV in Italia - anni ‘90</vt:lpstr>
      <vt:lpstr>Prevalenza dell’HCV in Italia - anni 2000</vt:lpstr>
      <vt:lpstr>Presentazione standard di PowerPoint</vt:lpstr>
      <vt:lpstr>Presentazione standard di PowerPoint</vt:lpstr>
      <vt:lpstr>Indice della relazione</vt:lpstr>
      <vt:lpstr>Fattori di rischio nei casi SEIEVA 2003-2010: confronto dei casi HCV vs HAV</vt:lpstr>
      <vt:lpstr>Utilizzo stupefacenti per endovena</vt:lpstr>
      <vt:lpstr>Trasmissione per via sessuale</vt:lpstr>
      <vt:lpstr>Trasmissione iatrogena</vt:lpstr>
      <vt:lpstr>Trasmissione perinatale</vt:lpstr>
      <vt:lpstr>Contagio in ambito familiare</vt:lpstr>
      <vt:lpstr>Infezione nel personale sanitario </vt:lpstr>
      <vt:lpstr>Indice della relazione</vt:lpstr>
      <vt:lpstr>Meta-analisi su interventi di prevenzione della trasmissione nei tossicodipendenti (outcome: sieroconversione HCV)</vt:lpstr>
      <vt:lpstr>Meta-analisi su interventi di prevenzione della trasmissione nei tossicodipendenti (outcome: sieroconversione HCV)</vt:lpstr>
      <vt:lpstr>Prevenzione della trasmissione sessuale</vt:lpstr>
      <vt:lpstr>Tassi di incidenza di HIV, HCV e Infezioni trasmesse per via sessuale ogni 100 anni-persona</vt:lpstr>
      <vt:lpstr>Prevenzione per la trasmissione da tatuaggi e piercing</vt:lpstr>
      <vt:lpstr>Presentazione standard di PowerPoint</vt:lpstr>
      <vt:lpstr>PNEV - Standardizzare le misure di prevenzione territoriali</vt:lpstr>
      <vt:lpstr> </vt:lpstr>
      <vt:lpstr>Presentazione standard di PowerPoint</vt:lpstr>
      <vt:lpstr>Presentazione standard di PowerPoint</vt:lpstr>
      <vt:lpstr>Presentazione standard di PowerPoint</vt:lpstr>
    </vt:vector>
  </TitlesOfParts>
  <Company>UNIBS - Cattedra di IGIENE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Igiene generale ed applicata</dc:title>
  <dc:creator>francesco.donato</dc:creator>
  <cp:lastModifiedBy>admin</cp:lastModifiedBy>
  <cp:revision>371</cp:revision>
  <cp:lastPrinted>2015-11-20T17:40:54Z</cp:lastPrinted>
  <dcterms:created xsi:type="dcterms:W3CDTF">2005-07-20T11:48:39Z</dcterms:created>
  <dcterms:modified xsi:type="dcterms:W3CDTF">2015-11-21T06:01:23Z</dcterms:modified>
</cp:coreProperties>
</file>