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8"/>
  </p:notesMasterIdLst>
  <p:sldIdLst>
    <p:sldId id="257" r:id="rId2"/>
    <p:sldId id="258" r:id="rId3"/>
    <p:sldId id="259" r:id="rId4"/>
    <p:sldId id="260" r:id="rId5"/>
    <p:sldId id="261" r:id="rId6"/>
    <p:sldId id="262" r:id="rId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78" d="100"/>
          <a:sy n="78" d="100"/>
        </p:scale>
        <p:origin x="-2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6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2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D266E02-E6B4-4EAC-B35D-B2046BE9FEDD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it-IT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486A607-5B50-4411-AEFC-129C02D61329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513527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82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782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87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79875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23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97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3971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Segnaposto immagine diapositiva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86019" name="Segnaposto note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it-IT" smtClean="0">
              <a:latin typeface="Arial" charset="0"/>
            </a:endParaRPr>
          </a:p>
        </p:txBody>
      </p:sp>
      <p:sp>
        <p:nvSpPr>
          <p:cNvPr id="86020" name="Segnaposto numero diapositiva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31BB121F-F0EF-4676-972E-F564161BA197}" type="slidenum">
              <a:rPr lang="it-IT" sz="1200"/>
              <a:pPr algn="r"/>
              <a:t>5</a:t>
            </a:fld>
            <a:endParaRPr lang="it-IT" sz="120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endParaRPr lang="it-IT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4312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7397949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3389553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4205485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305968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6249180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070334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116751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1655638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5626850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193395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7327C4B-7F43-4E64-BB97-90143E162314}" type="datetimeFigureOut">
              <a:rPr lang="it-IT" smtClean="0"/>
              <a:t>22/10/2013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F90C66-EC6E-443C-8088-C020AD53077D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098679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4.jpe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jpeg"/><Relationship Id="rId9" Type="http://schemas.openxmlformats.org/officeDocument/2006/relationships/image" Target="../media/image12.png"/><Relationship Id="rId1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13" Type="http://schemas.openxmlformats.org/officeDocument/2006/relationships/image" Target="../media/image5.png"/><Relationship Id="rId3" Type="http://schemas.openxmlformats.org/officeDocument/2006/relationships/notesSlide" Target="../notesSlides/notesSlide4.xml"/><Relationship Id="rId7" Type="http://schemas.openxmlformats.org/officeDocument/2006/relationships/image" Target="../media/image16.png"/><Relationship Id="rId12" Type="http://schemas.openxmlformats.org/officeDocument/2006/relationships/image" Target="../media/image4.jpeg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1.bin"/><Relationship Id="rId11" Type="http://schemas.openxmlformats.org/officeDocument/2006/relationships/image" Target="../media/image22.jpeg"/><Relationship Id="rId5" Type="http://schemas.openxmlformats.org/officeDocument/2006/relationships/image" Target="../media/image18.jpeg"/><Relationship Id="rId10" Type="http://schemas.openxmlformats.org/officeDocument/2006/relationships/image" Target="../media/image21.jpeg"/><Relationship Id="rId4" Type="http://schemas.openxmlformats.org/officeDocument/2006/relationships/image" Target="../media/image17.jpeg"/><Relationship Id="rId9" Type="http://schemas.openxmlformats.org/officeDocument/2006/relationships/image" Target="../media/image20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jpeg"/><Relationship Id="rId13" Type="http://schemas.openxmlformats.org/officeDocument/2006/relationships/image" Target="../media/image31.jpeg"/><Relationship Id="rId3" Type="http://schemas.openxmlformats.org/officeDocument/2006/relationships/notesSlide" Target="../notesSlides/notesSlide5.xml"/><Relationship Id="rId7" Type="http://schemas.openxmlformats.org/officeDocument/2006/relationships/image" Target="../media/image23.wmf"/><Relationship Id="rId12" Type="http://schemas.openxmlformats.org/officeDocument/2006/relationships/image" Target="../media/image30.jpeg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7.xml"/><Relationship Id="rId16" Type="http://schemas.openxmlformats.org/officeDocument/2006/relationships/image" Target="../media/image4.jpeg"/><Relationship Id="rId1" Type="http://schemas.openxmlformats.org/officeDocument/2006/relationships/vmlDrawing" Target="../drawings/vmlDrawing2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29.jpeg"/><Relationship Id="rId5" Type="http://schemas.openxmlformats.org/officeDocument/2006/relationships/image" Target="../media/image25.png"/><Relationship Id="rId15" Type="http://schemas.openxmlformats.org/officeDocument/2006/relationships/image" Target="../media/image33.png"/><Relationship Id="rId10" Type="http://schemas.openxmlformats.org/officeDocument/2006/relationships/image" Target="../media/image28.jpeg"/><Relationship Id="rId4" Type="http://schemas.openxmlformats.org/officeDocument/2006/relationships/image" Target="../media/image24.jpeg"/><Relationship Id="rId9" Type="http://schemas.openxmlformats.org/officeDocument/2006/relationships/image" Target="../media/image27.jpeg"/><Relationship Id="rId14" Type="http://schemas.openxmlformats.org/officeDocument/2006/relationships/image" Target="../media/image32.jpe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jpeg"/><Relationship Id="rId3" Type="http://schemas.openxmlformats.org/officeDocument/2006/relationships/image" Target="../media/image34.jpeg"/><Relationship Id="rId7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7.jpeg"/><Relationship Id="rId5" Type="http://schemas.openxmlformats.org/officeDocument/2006/relationships/image" Target="../media/image36.jpeg"/><Relationship Id="rId4" Type="http://schemas.openxmlformats.org/officeDocument/2006/relationships/image" Target="../media/image35.jpeg"/><Relationship Id="rId9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2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13463" y="706438"/>
            <a:ext cx="2938462" cy="2179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03" name="Picture 3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90488" y="642938"/>
            <a:ext cx="2998787" cy="2241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Group 4"/>
          <p:cNvGrpSpPr>
            <a:grpSpLocks/>
          </p:cNvGrpSpPr>
          <p:nvPr/>
        </p:nvGrpSpPr>
        <p:grpSpPr bwMode="auto">
          <a:xfrm>
            <a:off x="714375" y="2917825"/>
            <a:ext cx="7681913" cy="3333750"/>
            <a:chOff x="697" y="2047"/>
            <a:chExt cx="4479" cy="1781"/>
          </a:xfrm>
        </p:grpSpPr>
        <p:pic>
          <p:nvPicPr>
            <p:cNvPr id="76805" name="Picture 5"/>
            <p:cNvPicPr>
              <a:picLocks noChangeAspect="1" noChangeArrowheads="1"/>
            </p:cNvPicPr>
            <p:nvPr/>
          </p:nvPicPr>
          <p:blipFill>
            <a:blip r:embed="rId5">
              <a:lum contrast="20000"/>
            </a:blip>
            <a:srcRect/>
            <a:stretch>
              <a:fillRect/>
            </a:stretch>
          </p:blipFill>
          <p:spPr bwMode="auto">
            <a:xfrm>
              <a:off x="697" y="2047"/>
              <a:ext cx="4479" cy="178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76806" name="Oval 6"/>
            <p:cNvSpPr>
              <a:spLocks noChangeArrowheads="1"/>
            </p:cNvSpPr>
            <p:nvPr/>
          </p:nvSpPr>
          <p:spPr bwMode="auto">
            <a:xfrm>
              <a:off x="697" y="2160"/>
              <a:ext cx="766" cy="283"/>
            </a:xfrm>
            <a:prstGeom prst="ellips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</p:grpSp>
      <p:sp>
        <p:nvSpPr>
          <p:cNvPr id="76807" name="Text Box 8"/>
          <p:cNvSpPr txBox="1">
            <a:spLocks noChangeArrowheads="1"/>
          </p:cNvSpPr>
          <p:nvPr/>
        </p:nvSpPr>
        <p:spPr bwMode="auto">
          <a:xfrm>
            <a:off x="3751263" y="2263775"/>
            <a:ext cx="19351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800">
                <a:solidFill>
                  <a:srgbClr val="F9AB39"/>
                </a:solidFill>
                <a:sym typeface="Symbol" pitchFamily="18" charset="2"/>
              </a:rPr>
              <a:t> </a:t>
            </a:r>
            <a:r>
              <a:rPr lang="it-IT" sz="2800">
                <a:solidFill>
                  <a:srgbClr val="F9AB39"/>
                </a:solidFill>
                <a:cs typeface="Times New Roman" pitchFamily="18" charset="0"/>
                <a:sym typeface="Symbol" pitchFamily="18" charset="2"/>
              </a:rPr>
              <a:t>≤ 2 cm</a:t>
            </a:r>
          </a:p>
        </p:txBody>
      </p:sp>
      <p:grpSp>
        <p:nvGrpSpPr>
          <p:cNvPr id="3" name="Group 10"/>
          <p:cNvGrpSpPr>
            <a:grpSpLocks/>
          </p:cNvGrpSpPr>
          <p:nvPr/>
        </p:nvGrpSpPr>
        <p:grpSpPr bwMode="auto">
          <a:xfrm>
            <a:off x="3522663" y="5646738"/>
            <a:ext cx="2389187" cy="1274762"/>
            <a:chOff x="2248" y="3569"/>
            <a:chExt cx="1505" cy="803"/>
          </a:xfrm>
        </p:grpSpPr>
        <p:sp>
          <p:nvSpPr>
            <p:cNvPr id="76809" name="Text Box 11"/>
            <p:cNvSpPr txBox="1">
              <a:spLocks noChangeArrowheads="1"/>
            </p:cNvSpPr>
            <p:nvPr/>
          </p:nvSpPr>
          <p:spPr bwMode="auto">
            <a:xfrm>
              <a:off x="2248" y="4081"/>
              <a:ext cx="1505" cy="29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it-IT" sz="2000"/>
                <a:t>“</a:t>
              </a:r>
              <a:r>
                <a:rPr lang="it-IT" sz="2400"/>
                <a:t>in situ HCC</a:t>
              </a:r>
              <a:r>
                <a:rPr lang="it-IT" sz="2000"/>
                <a:t>”</a:t>
              </a:r>
            </a:p>
          </p:txBody>
        </p:sp>
        <p:sp>
          <p:nvSpPr>
            <p:cNvPr id="76810" name="AutoShape 12"/>
            <p:cNvSpPr>
              <a:spLocks noChangeArrowheads="1"/>
            </p:cNvSpPr>
            <p:nvPr/>
          </p:nvSpPr>
          <p:spPr bwMode="auto">
            <a:xfrm>
              <a:off x="2777" y="3965"/>
              <a:ext cx="135" cy="190"/>
            </a:xfrm>
            <a:prstGeom prst="downArrow">
              <a:avLst>
                <a:gd name="adj1" fmla="val 50000"/>
                <a:gd name="adj2" fmla="val 35185"/>
              </a:avLst>
            </a:prstGeom>
            <a:solidFill>
              <a:srgbClr val="CCCC00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>
                <a:solidFill>
                  <a:srgbClr val="F9AB39"/>
                </a:solidFill>
              </a:endParaRPr>
            </a:p>
          </p:txBody>
        </p:sp>
        <p:sp>
          <p:nvSpPr>
            <p:cNvPr id="76811" name="Oval 13"/>
            <p:cNvSpPr>
              <a:spLocks noChangeArrowheads="1"/>
            </p:cNvSpPr>
            <p:nvPr/>
          </p:nvSpPr>
          <p:spPr bwMode="auto">
            <a:xfrm>
              <a:off x="2415" y="3569"/>
              <a:ext cx="904" cy="489"/>
            </a:xfrm>
            <a:prstGeom prst="ellipse">
              <a:avLst/>
            </a:prstGeom>
            <a:noFill/>
            <a:ln w="9525">
              <a:solidFill>
                <a:srgbClr val="CC0000"/>
              </a:solidFill>
              <a:round/>
              <a:headEnd/>
              <a:tailEnd/>
            </a:ln>
          </p:spPr>
          <p:txBody>
            <a:bodyPr wrap="none" anchor="ctr"/>
            <a:lstStyle/>
            <a:p>
              <a:endParaRPr lang="it-IT">
                <a:solidFill>
                  <a:srgbClr val="F9AB39"/>
                </a:solidFill>
              </a:endParaRPr>
            </a:p>
          </p:txBody>
        </p:sp>
      </p:grpSp>
      <p:sp>
        <p:nvSpPr>
          <p:cNvPr id="76812" name="Text Box 14"/>
          <p:cNvSpPr txBox="1">
            <a:spLocks noChangeArrowheads="1"/>
          </p:cNvSpPr>
          <p:nvPr/>
        </p:nvSpPr>
        <p:spPr bwMode="auto">
          <a:xfrm>
            <a:off x="144463" y="2481263"/>
            <a:ext cx="3141662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 sz="2400">
                <a:solidFill>
                  <a:srgbClr val="FFFFFF"/>
                </a:solidFill>
              </a:rPr>
              <a:t>Indistinctly nodular</a:t>
            </a:r>
          </a:p>
        </p:txBody>
      </p:sp>
      <p:sp>
        <p:nvSpPr>
          <p:cNvPr id="76813" name="Text Box 15"/>
          <p:cNvSpPr txBox="1">
            <a:spLocks noChangeArrowheads="1"/>
          </p:cNvSpPr>
          <p:nvPr/>
        </p:nvSpPr>
        <p:spPr bwMode="auto">
          <a:xfrm>
            <a:off x="6278563" y="2487613"/>
            <a:ext cx="2616200" cy="461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 sz="2400">
                <a:solidFill>
                  <a:srgbClr val="FFFFFF"/>
                </a:solidFill>
              </a:rPr>
              <a:t>Distinctly  nodular</a:t>
            </a:r>
          </a:p>
        </p:txBody>
      </p:sp>
      <p:sp>
        <p:nvSpPr>
          <p:cNvPr id="97296" name="Oval 16"/>
          <p:cNvSpPr>
            <a:spLocks noChangeArrowheads="1"/>
          </p:cNvSpPr>
          <p:nvPr/>
        </p:nvSpPr>
        <p:spPr bwMode="auto">
          <a:xfrm>
            <a:off x="6208713" y="5656263"/>
            <a:ext cx="1435100" cy="773112"/>
          </a:xfrm>
          <a:prstGeom prst="ellipse">
            <a:avLst/>
          </a:prstGeom>
          <a:noFill/>
          <a:ln w="9525">
            <a:solidFill>
              <a:srgbClr val="CC0000"/>
            </a:solidFill>
            <a:round/>
            <a:headEnd/>
            <a:tailEnd/>
          </a:ln>
        </p:spPr>
        <p:txBody>
          <a:bodyPr wrap="none" anchor="ctr"/>
          <a:lstStyle/>
          <a:p>
            <a:endParaRPr lang="it-IT"/>
          </a:p>
        </p:txBody>
      </p:sp>
      <p:sp>
        <p:nvSpPr>
          <p:cNvPr id="76815" name="CasellaDiTesto 20"/>
          <p:cNvSpPr txBox="1">
            <a:spLocks noChangeArrowheads="1"/>
          </p:cNvSpPr>
          <p:nvPr/>
        </p:nvSpPr>
        <p:spPr bwMode="auto">
          <a:xfrm>
            <a:off x="2700338" y="720725"/>
            <a:ext cx="3714750" cy="12001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2400">
                <a:solidFill>
                  <a:srgbClr val="FFFFFF"/>
                </a:solidFill>
              </a:rPr>
              <a:t>Stadio precoce</a:t>
            </a:r>
          </a:p>
          <a:p>
            <a:pPr algn="ctr"/>
            <a:r>
              <a:rPr lang="it-IT" sz="2400">
                <a:solidFill>
                  <a:srgbClr val="FFFFFF"/>
                </a:solidFill>
              </a:rPr>
              <a:t>                                </a:t>
            </a:r>
          </a:p>
          <a:p>
            <a:pPr algn="ctr"/>
            <a:r>
              <a:rPr lang="it-IT" sz="2400">
                <a:solidFill>
                  <a:srgbClr val="FFFFFF"/>
                </a:solidFill>
              </a:rPr>
              <a:t> Epatocarcinogenesi</a:t>
            </a:r>
          </a:p>
        </p:txBody>
      </p:sp>
      <p:sp>
        <p:nvSpPr>
          <p:cNvPr id="23" name="Rectangle 2"/>
          <p:cNvSpPr>
            <a:spLocks noChangeArrowheads="1"/>
          </p:cNvSpPr>
          <p:nvPr/>
        </p:nvSpPr>
        <p:spPr bwMode="auto">
          <a:xfrm>
            <a:off x="1142976" y="-230208"/>
            <a:ext cx="82089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it-IT" sz="32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Rockwell Condensed" pitchFamily="18" charset="0"/>
              </a:rPr>
              <a:t>    </a:t>
            </a:r>
            <a:r>
              <a:rPr lang="it-IT" sz="28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4E959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neovascolarizzazione dell’HCC</a:t>
            </a:r>
          </a:p>
        </p:txBody>
      </p:sp>
      <p:pic>
        <p:nvPicPr>
          <p:cNvPr id="76817" name="Picture 2" descr="E:\lineo team logo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6818" name="Picture 3" descr="E:\LOGO Spedali Civili.gif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84477031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2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9" dur="500"/>
                                        <p:tgtEl>
                                          <p:spTgt spid="972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7296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Rectangle 2"/>
          <p:cNvSpPr>
            <a:spLocks noGrp="1" noChangeArrowheads="1"/>
          </p:cNvSpPr>
          <p:nvPr>
            <p:ph type="title" idx="4294967295"/>
          </p:nvPr>
        </p:nvSpPr>
        <p:spPr>
          <a:xfrm>
            <a:off x="785786" y="1115770"/>
            <a:ext cx="4929222" cy="479274"/>
          </a:xfrm>
          <a:noFill/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txBody>
          <a:bodyPr>
            <a:noAutofit/>
          </a:bodyPr>
          <a:lstStyle/>
          <a:p>
            <a:pPr>
              <a:defRPr/>
            </a:pPr>
            <a:r>
              <a:rPr lang="it-IT" sz="3600" dirty="0" smtClean="0">
                <a:solidFill>
                  <a:schemeClr val="tx1"/>
                </a:solidFill>
              </a:rPr>
              <a:t>3  Processi  paralleli</a:t>
            </a:r>
          </a:p>
        </p:txBody>
      </p:sp>
      <p:sp>
        <p:nvSpPr>
          <p:cNvPr id="78853" name="Rectangle 3"/>
          <p:cNvSpPr>
            <a:spLocks noGrp="1" noChangeArrowheads="1"/>
          </p:cNvSpPr>
          <p:nvPr>
            <p:ph type="body" idx="4294967295"/>
          </p:nvPr>
        </p:nvSpPr>
        <p:spPr>
          <a:xfrm>
            <a:off x="71438" y="2084388"/>
            <a:ext cx="8929687" cy="4116387"/>
          </a:xfrm>
        </p:spPr>
        <p:txBody>
          <a:bodyPr>
            <a:normAutofit fontScale="92500" lnSpcReduction="20000"/>
          </a:bodyPr>
          <a:lstStyle/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t-IT" smtClean="0">
                <a:latin typeface="Arial" charset="0"/>
                <a:cs typeface="Arial" charset="0"/>
              </a:rPr>
              <a:t>Progressiva  capillarizzazione dei  sinusoidi  e  incremento numerico di  arterie impari  e anomale 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it-IT" smtClean="0">
              <a:latin typeface="Arial" charset="0"/>
              <a:cs typeface="Arial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t-IT" smtClean="0">
                <a:solidFill>
                  <a:srgbClr val="FFFFFF"/>
                </a:solidFill>
                <a:latin typeface="Arial" charset="0"/>
                <a:cs typeface="Arial" charset="0"/>
              </a:rPr>
              <a:t>Progressiva  perdita della polarizzazione degli epatociti con  danno delle strutture deputate all’azione secretoria</a:t>
            </a: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endParaRPr lang="it-IT" smtClean="0">
              <a:solidFill>
                <a:srgbClr val="FFFFFF"/>
              </a:solidFill>
              <a:latin typeface="Arial" charset="0"/>
              <a:cs typeface="Arial" charset="0"/>
            </a:endParaRPr>
          </a:p>
          <a:p>
            <a:pPr marL="609600" indent="-609600">
              <a:lnSpc>
                <a:spcPct val="90000"/>
              </a:lnSpc>
              <a:buFontTx/>
              <a:buAutoNum type="arabicPeriod"/>
            </a:pPr>
            <a:r>
              <a:rPr lang="it-IT" smtClean="0">
                <a:latin typeface="Arial" charset="0"/>
                <a:cs typeface="Arial" charset="0"/>
              </a:rPr>
              <a:t>Progressiva   deplezione  delle cellule del sistema  Reticuloendoteliale e trasformazione dell’epatocita  </a:t>
            </a:r>
          </a:p>
        </p:txBody>
      </p:sp>
      <p:sp>
        <p:nvSpPr>
          <p:cNvPr id="10" name="Rectangle 2"/>
          <p:cNvSpPr>
            <a:spLocks noChangeArrowheads="1"/>
          </p:cNvSpPr>
          <p:nvPr/>
        </p:nvSpPr>
        <p:spPr bwMode="auto">
          <a:xfrm>
            <a:off x="2264713" y="-193436"/>
            <a:ext cx="4915945" cy="59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it-IT" sz="32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Rockwell Condensed" pitchFamily="18" charset="0"/>
              </a:rPr>
              <a:t>    </a:t>
            </a:r>
            <a:r>
              <a:rPr lang="it-IT" sz="280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4E959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epatocarcinogenesi</a:t>
            </a:r>
            <a:endParaRPr lang="it-IT" sz="28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rgbClr val="4E959C"/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78855" name="Picture 2" descr="E:\lineo team logo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8856" name="Picture 3" descr="E:\LOGO Spedali Civili.g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70512253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0898" name="Gruppo 47"/>
          <p:cNvGrpSpPr>
            <a:grpSpLocks noChangeAspect="1"/>
          </p:cNvGrpSpPr>
          <p:nvPr/>
        </p:nvGrpSpPr>
        <p:grpSpPr bwMode="auto">
          <a:xfrm>
            <a:off x="785813" y="2033588"/>
            <a:ext cx="1292225" cy="1290637"/>
            <a:chOff x="4000496" y="2356141"/>
            <a:chExt cx="3373524" cy="3166728"/>
          </a:xfrm>
        </p:grpSpPr>
        <p:pic>
          <p:nvPicPr>
            <p:cNvPr id="47107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4016434" y="2366164"/>
              <a:ext cx="3357586" cy="3156705"/>
            </a:xfrm>
            <a:prstGeom prst="ellipse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</p:pic>
        <p:sp>
          <p:nvSpPr>
            <p:cNvPr id="34" name="Anello 33"/>
            <p:cNvSpPr/>
            <p:nvPr/>
          </p:nvSpPr>
          <p:spPr>
            <a:xfrm>
              <a:off x="4000496" y="2356141"/>
              <a:ext cx="3356946" cy="3073245"/>
            </a:xfrm>
            <a:prstGeom prst="donut">
              <a:avLst>
                <a:gd name="adj" fmla="val 2513"/>
              </a:avLst>
            </a:prstGeom>
            <a:solidFill>
              <a:schemeClr val="tx1"/>
            </a:solidFill>
            <a:ln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>
                <a:solidFill>
                  <a:schemeClr val="tx1"/>
                </a:solidFill>
              </a:endParaRPr>
            </a:p>
          </p:txBody>
        </p:sp>
      </p:grpSp>
      <p:sp>
        <p:nvSpPr>
          <p:cNvPr id="80901" name="CasellaDiTesto 24"/>
          <p:cNvSpPr txBox="1">
            <a:spLocks noChangeArrowheads="1"/>
          </p:cNvSpPr>
          <p:nvPr/>
        </p:nvSpPr>
        <p:spPr bwMode="auto">
          <a:xfrm>
            <a:off x="690563" y="3422650"/>
            <a:ext cx="1360487" cy="738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/>
              <a:t>Nodulo Rigenerativo  (RN)</a:t>
            </a:r>
          </a:p>
        </p:txBody>
      </p:sp>
      <p:sp>
        <p:nvSpPr>
          <p:cNvPr id="80902" name="CasellaDiTesto 25"/>
          <p:cNvSpPr txBox="1">
            <a:spLocks noChangeArrowheads="1"/>
          </p:cNvSpPr>
          <p:nvPr/>
        </p:nvSpPr>
        <p:spPr bwMode="auto">
          <a:xfrm>
            <a:off x="1993900" y="3433763"/>
            <a:ext cx="1714500" cy="738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/>
              <a:t>Nodulo Displasico</a:t>
            </a:r>
          </a:p>
          <a:p>
            <a:pPr algn="ctr"/>
            <a:r>
              <a:rPr lang="it-IT" sz="1400"/>
              <a:t>(LGDN e HGDN)</a:t>
            </a:r>
          </a:p>
        </p:txBody>
      </p:sp>
      <p:sp>
        <p:nvSpPr>
          <p:cNvPr id="80903" name="CasellaDiTesto 26"/>
          <p:cNvSpPr txBox="1">
            <a:spLocks noChangeArrowheads="1"/>
          </p:cNvSpPr>
          <p:nvPr/>
        </p:nvSpPr>
        <p:spPr bwMode="auto">
          <a:xfrm>
            <a:off x="3438525" y="3429000"/>
            <a:ext cx="200025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/>
              <a:t>Nodulo Displasico con focolai di HCC </a:t>
            </a:r>
          </a:p>
        </p:txBody>
      </p:sp>
      <p:sp>
        <p:nvSpPr>
          <p:cNvPr id="80904" name="CasellaDiTesto 27"/>
          <p:cNvSpPr txBox="1">
            <a:spLocks noChangeArrowheads="1"/>
          </p:cNvSpPr>
          <p:nvPr/>
        </p:nvSpPr>
        <p:spPr bwMode="auto">
          <a:xfrm>
            <a:off x="5503863" y="3444875"/>
            <a:ext cx="855662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it-IT" sz="1400"/>
              <a:t>“Early” HCC</a:t>
            </a:r>
          </a:p>
        </p:txBody>
      </p:sp>
      <p:sp>
        <p:nvSpPr>
          <p:cNvPr id="80905" name="CasellaDiTesto 28"/>
          <p:cNvSpPr txBox="1">
            <a:spLocks noChangeArrowheads="1"/>
          </p:cNvSpPr>
          <p:nvPr/>
        </p:nvSpPr>
        <p:spPr bwMode="auto">
          <a:xfrm>
            <a:off x="7108825" y="3441700"/>
            <a:ext cx="881063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algn="ctr"/>
            <a:r>
              <a:rPr lang="it-IT" sz="1400"/>
              <a:t> “Overt”</a:t>
            </a:r>
          </a:p>
          <a:p>
            <a:pPr algn="ctr"/>
            <a:r>
              <a:rPr lang="it-IT" sz="1400"/>
              <a:t>   HCC </a:t>
            </a:r>
          </a:p>
        </p:txBody>
      </p:sp>
      <p:sp>
        <p:nvSpPr>
          <p:cNvPr id="35" name="Rectangle 20"/>
          <p:cNvSpPr>
            <a:spLocks noChangeArrowheads="1"/>
          </p:cNvSpPr>
          <p:nvPr/>
        </p:nvSpPr>
        <p:spPr bwMode="auto">
          <a:xfrm>
            <a:off x="0" y="4217988"/>
            <a:ext cx="9251950" cy="606425"/>
          </a:xfrm>
          <a:prstGeom prst="rect">
            <a:avLst/>
          </a:prstGeom>
          <a:solidFill>
            <a:srgbClr val="F9AB39"/>
          </a:solidFill>
          <a:ln w="12700">
            <a:noFill/>
            <a:miter lim="800000"/>
            <a:headEnd/>
            <a:tailEnd/>
          </a:ln>
        </p:spPr>
        <p:txBody>
          <a:bodyPr lIns="90488" tIns="44450" rIns="90488" bIns="44450" anchor="ctr"/>
          <a:lstStyle/>
          <a:p>
            <a:pPr algn="ctr">
              <a:defRPr/>
            </a:pPr>
            <a:endParaRPr lang="en-GB" sz="2800" dirty="0">
              <a:solidFill>
                <a:srgbClr val="2B407D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</a:endParaRPr>
          </a:p>
        </p:txBody>
      </p:sp>
      <p:grpSp>
        <p:nvGrpSpPr>
          <p:cNvPr id="3" name="Gruppo 37"/>
          <p:cNvGrpSpPr>
            <a:grpSpLocks/>
          </p:cNvGrpSpPr>
          <p:nvPr/>
        </p:nvGrpSpPr>
        <p:grpSpPr bwMode="auto">
          <a:xfrm>
            <a:off x="714375" y="783547"/>
            <a:ext cx="7500938" cy="419931"/>
            <a:chOff x="1071538" y="608026"/>
            <a:chExt cx="7358114" cy="709551"/>
          </a:xfrm>
          <a:solidFill>
            <a:srgbClr val="A40B00"/>
          </a:solidFill>
        </p:grpSpPr>
        <p:sp>
          <p:nvSpPr>
            <p:cNvPr id="36" name="Gallone 35"/>
            <p:cNvSpPr/>
            <p:nvPr/>
          </p:nvSpPr>
          <p:spPr>
            <a:xfrm>
              <a:off x="1071538" y="740912"/>
              <a:ext cx="7358114" cy="576665"/>
            </a:xfrm>
            <a:prstGeom prst="chevron">
              <a:avLst/>
            </a:prstGeom>
            <a:grpFill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it-IT" dirty="0">
                <a:solidFill>
                  <a:schemeClr val="tx1"/>
                </a:solidFill>
              </a:endParaRPr>
            </a:p>
          </p:txBody>
        </p:sp>
        <p:sp>
          <p:nvSpPr>
            <p:cNvPr id="22599" name="Text Box 20"/>
            <p:cNvSpPr txBox="1">
              <a:spLocks noChangeArrowheads="1"/>
            </p:cNvSpPr>
            <p:nvPr/>
          </p:nvSpPr>
          <p:spPr bwMode="auto">
            <a:xfrm>
              <a:off x="3799620" y="608026"/>
              <a:ext cx="3357480" cy="59488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  <a:scene3d>
                <a:camera prst="orthographicFront"/>
                <a:lightRig rig="soft" dir="t">
                  <a:rot lat="0" lon="0" rev="10800000"/>
                </a:lightRig>
              </a:scene3d>
              <a:sp3d>
                <a:bevelT w="27940" h="12700"/>
                <a:contourClr>
                  <a:srgbClr val="DDDDDD"/>
                </a:contourClr>
              </a:sp3d>
            </a:bodyPr>
            <a:lstStyle/>
            <a:p>
              <a:pPr>
                <a:defRPr/>
              </a:pPr>
              <a:r>
                <a:rPr lang="en-US" sz="2400" spc="150" dirty="0" err="1">
                  <a:ln w="11430"/>
                  <a:solidFill>
                    <a:srgbClr val="F8F8F8"/>
                  </a:solidFill>
                  <a:effectLst>
                    <a:outerShdw blurRad="25400" algn="tl" rotWithShape="0">
                      <a:srgbClr val="000000">
                        <a:alpha val="43000"/>
                      </a:srgbClr>
                    </a:outerShdw>
                  </a:effectLst>
                  <a:latin typeface="Arial" pitchFamily="34" charset="0"/>
                </a:rPr>
                <a:t>Dimensioni</a:t>
              </a:r>
              <a:endParaRPr lang="en-US" sz="2400" spc="150" dirty="0">
                <a:ln w="11430"/>
                <a:solidFill>
                  <a:srgbClr val="F8F8F8"/>
                </a:solidFill>
                <a:effectLst>
                  <a:outerShdw blurRad="25400" algn="tl" rotWithShape="0">
                    <a:srgbClr val="000000">
                      <a:alpha val="43000"/>
                    </a:srgbClr>
                  </a:outerShdw>
                </a:effectLst>
                <a:latin typeface="Arial" pitchFamily="34" charset="0"/>
              </a:endParaRPr>
            </a:p>
          </p:txBody>
        </p:sp>
      </p:grpSp>
      <p:grpSp>
        <p:nvGrpSpPr>
          <p:cNvPr id="80908" name="Group 5"/>
          <p:cNvGrpSpPr>
            <a:grpSpLocks/>
          </p:cNvGrpSpPr>
          <p:nvPr/>
        </p:nvGrpSpPr>
        <p:grpSpPr bwMode="auto">
          <a:xfrm>
            <a:off x="1908175" y="5084763"/>
            <a:ext cx="4679950" cy="1512887"/>
            <a:chOff x="1818" y="2448"/>
            <a:chExt cx="3702" cy="624"/>
          </a:xfrm>
        </p:grpSpPr>
        <p:sp>
          <p:nvSpPr>
            <p:cNvPr id="80909" name="AutoShape 6" descr="80%"/>
            <p:cNvSpPr>
              <a:spLocks noChangeArrowheads="1"/>
            </p:cNvSpPr>
            <p:nvPr/>
          </p:nvSpPr>
          <p:spPr bwMode="auto">
            <a:xfrm>
              <a:off x="1818" y="2544"/>
              <a:ext cx="3552" cy="528"/>
            </a:xfrm>
            <a:prstGeom prst="rtTriangle">
              <a:avLst/>
            </a:prstGeom>
            <a:pattFill prst="pct80">
              <a:fgClr>
                <a:srgbClr val="00FFFF"/>
              </a:fgClr>
              <a:bgClr>
                <a:srgbClr val="FFFFFF"/>
              </a:bgClr>
            </a:pattFill>
            <a:ln w="9525">
              <a:solidFill>
                <a:srgbClr val="00FFFF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it-IT"/>
            </a:p>
          </p:txBody>
        </p:sp>
        <p:sp>
          <p:nvSpPr>
            <p:cNvPr id="80910" name="AutoShape 7" descr="80%"/>
            <p:cNvSpPr>
              <a:spLocks noChangeArrowheads="1"/>
            </p:cNvSpPr>
            <p:nvPr/>
          </p:nvSpPr>
          <p:spPr bwMode="auto">
            <a:xfrm flipH="1" flipV="1">
              <a:off x="1968" y="2448"/>
              <a:ext cx="3552" cy="528"/>
            </a:xfrm>
            <a:prstGeom prst="rtTriangle">
              <a:avLst/>
            </a:prstGeom>
            <a:pattFill prst="pct80">
              <a:fgClr>
                <a:srgbClr val="FF3300"/>
              </a:fgClr>
              <a:bgClr>
                <a:srgbClr val="FFFFFF"/>
              </a:bgClr>
            </a:pattFill>
            <a:ln w="9525">
              <a:solidFill>
                <a:srgbClr val="FF3300"/>
              </a:solidFill>
              <a:miter lim="800000"/>
              <a:headEnd/>
              <a:tailEnd/>
            </a:ln>
          </p:spPr>
          <p:txBody>
            <a:bodyPr rot="10800000" wrap="none" anchor="ctr"/>
            <a:lstStyle/>
            <a:p>
              <a:pPr algn="ctr" eaLnBrk="0" hangingPunct="0"/>
              <a:endParaRPr lang="en-GB" sz="3200">
                <a:solidFill>
                  <a:srgbClr val="FF3300"/>
                </a:solidFill>
              </a:endParaRPr>
            </a:p>
          </p:txBody>
        </p:sp>
      </p:grpSp>
      <p:sp>
        <p:nvSpPr>
          <p:cNvPr id="80911" name="Text Box 8"/>
          <p:cNvSpPr txBox="1">
            <a:spLocks noChangeArrowheads="1"/>
          </p:cNvSpPr>
          <p:nvPr/>
        </p:nvSpPr>
        <p:spPr bwMode="auto">
          <a:xfrm>
            <a:off x="1947863" y="6081713"/>
            <a:ext cx="3176587" cy="609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eaLnBrk="0" hangingPunct="0">
              <a:lnSpc>
                <a:spcPct val="60000"/>
              </a:lnSpc>
            </a:pPr>
            <a:r>
              <a:rPr lang="en-GB" sz="2800">
                <a:solidFill>
                  <a:srgbClr val="002060"/>
                </a:solidFill>
              </a:rPr>
              <a:t>Supporto venoso portale</a:t>
            </a:r>
          </a:p>
        </p:txBody>
      </p:sp>
      <p:sp>
        <p:nvSpPr>
          <p:cNvPr id="80912" name="Text Box 9"/>
          <p:cNvSpPr txBox="1">
            <a:spLocks noChangeArrowheads="1"/>
          </p:cNvSpPr>
          <p:nvPr/>
        </p:nvSpPr>
        <p:spPr bwMode="auto">
          <a:xfrm>
            <a:off x="4948238" y="5129213"/>
            <a:ext cx="1914525" cy="584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algn="ctr" eaLnBrk="0" hangingPunct="0"/>
            <a:r>
              <a:rPr lang="en-GB" sz="3200"/>
              <a:t>arteriosa</a:t>
            </a:r>
            <a:endParaRPr lang="en-GB" sz="3200">
              <a:solidFill>
                <a:schemeClr val="bg2"/>
              </a:solidFill>
            </a:endParaRPr>
          </a:p>
        </p:txBody>
      </p:sp>
      <p:sp>
        <p:nvSpPr>
          <p:cNvPr id="80913" name="AutoShape 26" descr="Griglia piccola"/>
          <p:cNvSpPr>
            <a:spLocks noChangeArrowheads="1"/>
          </p:cNvSpPr>
          <p:nvPr/>
        </p:nvSpPr>
        <p:spPr bwMode="auto">
          <a:xfrm rot="5400000" flipV="1">
            <a:off x="4279900" y="3629025"/>
            <a:ext cx="1174750" cy="4324350"/>
          </a:xfrm>
          <a:prstGeom prst="rtTriangle">
            <a:avLst/>
          </a:prstGeom>
          <a:pattFill prst="pct40">
            <a:fgClr>
              <a:srgbClr val="FF0000"/>
            </a:fgClr>
            <a:bgClr>
              <a:srgbClr val="FFFFFF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rot="10800000" wrap="none" anchor="ctr"/>
          <a:lstStyle/>
          <a:p>
            <a:pPr algn="ctr"/>
            <a:endParaRPr lang="it-IT" sz="1200"/>
          </a:p>
        </p:txBody>
      </p:sp>
      <p:sp>
        <p:nvSpPr>
          <p:cNvPr id="80914" name="Text Box 27"/>
          <p:cNvSpPr txBox="1">
            <a:spLocks noChangeArrowheads="1"/>
          </p:cNvSpPr>
          <p:nvPr/>
        </p:nvSpPr>
        <p:spPr bwMode="auto">
          <a:xfrm>
            <a:off x="3556000" y="5184775"/>
            <a:ext cx="3521075" cy="52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it-IT" sz="2800">
                <a:solidFill>
                  <a:srgbClr val="CC0000"/>
                </a:solidFill>
              </a:rPr>
              <a:t>Neoangiogenesi</a:t>
            </a:r>
            <a:endParaRPr lang="en-US" sz="2800">
              <a:solidFill>
                <a:srgbClr val="CC0000"/>
              </a:solidFill>
            </a:endParaRPr>
          </a:p>
        </p:txBody>
      </p:sp>
      <p:pic>
        <p:nvPicPr>
          <p:cNvPr id="80915" name="Picture 4"/>
          <p:cNvPicPr>
            <a:picLocks noChangeAspect="1" noChangeArrowheads="1"/>
          </p:cNvPicPr>
          <p:nvPr/>
        </p:nvPicPr>
        <p:blipFill>
          <a:blip r:embed="rId4">
            <a:lum bright="-6000"/>
          </a:blip>
          <a:srcRect l="8347" t="56897" r="59985" b="6415"/>
          <a:stretch>
            <a:fillRect/>
          </a:stretch>
        </p:blipFill>
        <p:spPr bwMode="auto">
          <a:xfrm>
            <a:off x="-15875" y="4926013"/>
            <a:ext cx="2060575" cy="1700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" name="Gallone 32"/>
          <p:cNvSpPr/>
          <p:nvPr/>
        </p:nvSpPr>
        <p:spPr>
          <a:xfrm>
            <a:off x="714375" y="1412875"/>
            <a:ext cx="7500938" cy="360363"/>
          </a:xfrm>
          <a:prstGeom prst="chevron">
            <a:avLst/>
          </a:prstGeom>
          <a:solidFill>
            <a:srgbClr val="E91E09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 dirty="0">
              <a:solidFill>
                <a:schemeClr val="tx1"/>
              </a:solidFill>
            </a:endParaRPr>
          </a:p>
        </p:txBody>
      </p:sp>
      <p:sp>
        <p:nvSpPr>
          <p:cNvPr id="22541" name="Text Box 20"/>
          <p:cNvSpPr txBox="1">
            <a:spLocks noChangeArrowheads="1"/>
          </p:cNvSpPr>
          <p:nvPr/>
        </p:nvSpPr>
        <p:spPr bwMode="auto">
          <a:xfrm>
            <a:off x="3802063" y="1345911"/>
            <a:ext cx="4214812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>
              <a:defRPr/>
            </a:pPr>
            <a:r>
              <a:rPr lang="it-IT" sz="2400" dirty="0" err="1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Grading</a:t>
            </a:r>
            <a:r>
              <a:rPr lang="it-IT" sz="240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" pitchFamily="34" charset="0"/>
              </a:rPr>
              <a:t> </a:t>
            </a:r>
            <a:endParaRPr lang="en-US" sz="240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" pitchFamily="34" charset="0"/>
            </a:endParaRPr>
          </a:p>
        </p:txBody>
      </p:sp>
      <p:pic>
        <p:nvPicPr>
          <p:cNvPr id="80918" name="Picture 1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7186613" y="4953000"/>
            <a:ext cx="1819275" cy="191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7106" name="Picture 2"/>
          <p:cNvPicPr preferRelativeResize="0"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285985" y="2000240"/>
            <a:ext cx="1288963" cy="1304186"/>
          </a:xfrm>
          <a:prstGeom prst="ellipse">
            <a:avLst/>
          </a:prstGeom>
          <a:noFill/>
          <a:ln w="53975">
            <a:noFill/>
            <a:miter lim="800000"/>
            <a:headEnd/>
            <a:tailEnd/>
          </a:ln>
          <a:effectLst/>
        </p:spPr>
      </p:pic>
      <p:pic>
        <p:nvPicPr>
          <p:cNvPr id="56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03196" y="1926520"/>
            <a:ext cx="1285879" cy="1388610"/>
          </a:xfrm>
          <a:prstGeom prst="ellipse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7" name="Anello 56"/>
          <p:cNvSpPr/>
          <p:nvPr/>
        </p:nvSpPr>
        <p:spPr bwMode="auto">
          <a:xfrm>
            <a:off x="3786188" y="1978025"/>
            <a:ext cx="1285875" cy="1296988"/>
          </a:xfrm>
          <a:prstGeom prst="donut">
            <a:avLst>
              <a:gd name="adj" fmla="val 251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pic>
        <p:nvPicPr>
          <p:cNvPr id="80922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86250" y="2687638"/>
            <a:ext cx="187325" cy="207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23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94200" y="2489200"/>
            <a:ext cx="187325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24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208463" y="2332038"/>
            <a:ext cx="185737" cy="18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25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581525" y="2508250"/>
            <a:ext cx="209550" cy="179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26" name="Picture 7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4394200" y="2332038"/>
            <a:ext cx="187325" cy="206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80927" name="Gruppo 79"/>
          <p:cNvGrpSpPr>
            <a:grpSpLocks noChangeAspect="1"/>
          </p:cNvGrpSpPr>
          <p:nvPr/>
        </p:nvGrpSpPr>
        <p:grpSpPr bwMode="auto">
          <a:xfrm>
            <a:off x="5270500" y="1978025"/>
            <a:ext cx="1365250" cy="1358900"/>
            <a:chOff x="5572132" y="2643182"/>
            <a:chExt cx="5143536" cy="4214818"/>
          </a:xfrm>
        </p:grpSpPr>
        <p:grpSp>
          <p:nvGrpSpPr>
            <p:cNvPr id="80928" name="Gruppo 62"/>
            <p:cNvGrpSpPr>
              <a:grpSpLocks/>
            </p:cNvGrpSpPr>
            <p:nvPr/>
          </p:nvGrpSpPr>
          <p:grpSpPr bwMode="auto">
            <a:xfrm>
              <a:off x="5572132" y="2643182"/>
              <a:ext cx="5143536" cy="4214818"/>
              <a:chOff x="4857752" y="1714488"/>
              <a:chExt cx="3714776" cy="3357586"/>
            </a:xfrm>
          </p:grpSpPr>
          <p:grpSp>
            <p:nvGrpSpPr>
              <p:cNvPr id="80929" name="Gruppo 54"/>
              <p:cNvGrpSpPr>
                <a:grpSpLocks/>
              </p:cNvGrpSpPr>
              <p:nvPr/>
            </p:nvGrpSpPr>
            <p:grpSpPr bwMode="auto">
              <a:xfrm>
                <a:off x="4857752" y="1714488"/>
                <a:ext cx="3714776" cy="3357586"/>
                <a:chOff x="4000496" y="2285992"/>
                <a:chExt cx="3357586" cy="3156705"/>
              </a:xfrm>
            </p:grpSpPr>
            <p:pic>
              <p:nvPicPr>
                <p:cNvPr id="70" name="Picture 3"/>
                <p:cNvPicPr>
                  <a:picLocks noChangeAspect="1" noChangeArrowheads="1"/>
                </p:cNvPicPr>
                <p:nvPr/>
              </p:nvPicPr>
              <p:blipFill>
                <a:blip r:embed="rId3" cstate="print"/>
                <a:srcRect/>
                <a:stretch>
                  <a:fillRect/>
                </a:stretch>
              </p:blipFill>
              <p:spPr bwMode="auto">
                <a:xfrm>
                  <a:off x="4000496" y="2285992"/>
                  <a:ext cx="3357586" cy="3156705"/>
                </a:xfrm>
                <a:prstGeom prst="ellipse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  <a:effectLst/>
              </p:spPr>
            </p:pic>
            <p:sp>
              <p:nvSpPr>
                <p:cNvPr id="71" name="Anello 70"/>
                <p:cNvSpPr/>
                <p:nvPr/>
              </p:nvSpPr>
              <p:spPr>
                <a:xfrm>
                  <a:off x="4000496" y="2297056"/>
                  <a:ext cx="3357586" cy="3075575"/>
                </a:xfrm>
                <a:prstGeom prst="donut">
                  <a:avLst>
                    <a:gd name="adj" fmla="val 2513"/>
                  </a:avLst>
                </a:prstGeom>
                <a:solidFill>
                  <a:schemeClr val="tx1"/>
                </a:solidFill>
                <a:ln>
                  <a:solidFill>
                    <a:schemeClr val="tx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anchor="ctr"/>
                <a:lstStyle/>
                <a:p>
                  <a:pPr algn="ctr">
                    <a:defRPr/>
                  </a:pPr>
                  <a:endParaRPr lang="it-IT">
                    <a:solidFill>
                      <a:schemeClr val="tx1"/>
                    </a:solidFill>
                  </a:endParaRPr>
                </a:p>
              </p:txBody>
            </p:sp>
          </p:grpSp>
          <p:pic>
            <p:nvPicPr>
              <p:cNvPr id="80932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6500826" y="3500438"/>
                <a:ext cx="57150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933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6500826" y="3000372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934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5929322" y="3000372"/>
                <a:ext cx="571504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935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072330" y="3000372"/>
                <a:ext cx="623098" cy="50006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936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6500826" y="2428868"/>
                <a:ext cx="571504" cy="571504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pic>
          <p:nvPicPr>
            <p:cNvPr id="80937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643966" y="4872963"/>
              <a:ext cx="857256" cy="6991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938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8638471" y="3500438"/>
              <a:ext cx="862751" cy="7858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939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858148" y="2854460"/>
              <a:ext cx="791313" cy="717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940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7145804" y="5619539"/>
              <a:ext cx="862750" cy="71741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0941" name="Picture 7"/>
            <p:cNvPicPr>
              <a:picLocks noChangeAspect="1" noChangeArrowheads="1"/>
            </p:cNvPicPr>
            <p:nvPr/>
          </p:nvPicPr>
          <p:blipFill>
            <a:blip r:embed="rId7"/>
            <a:srcRect/>
            <a:stretch>
              <a:fillRect/>
            </a:stretch>
          </p:blipFill>
          <p:spPr bwMode="auto">
            <a:xfrm>
              <a:off x="9501223" y="4214818"/>
              <a:ext cx="714380" cy="717416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grpSp>
        <p:nvGrpSpPr>
          <p:cNvPr id="80942" name="Gruppo 121"/>
          <p:cNvGrpSpPr>
            <a:grpSpLocks/>
          </p:cNvGrpSpPr>
          <p:nvPr/>
        </p:nvGrpSpPr>
        <p:grpSpPr bwMode="auto">
          <a:xfrm>
            <a:off x="6858000" y="1857375"/>
            <a:ext cx="1643063" cy="1498600"/>
            <a:chOff x="2214546" y="-699528"/>
            <a:chExt cx="4714908" cy="4199966"/>
          </a:xfrm>
        </p:grpSpPr>
        <p:grpSp>
          <p:nvGrpSpPr>
            <p:cNvPr id="80943" name="Gruppo 80"/>
            <p:cNvGrpSpPr>
              <a:grpSpLocks noChangeAspect="1"/>
            </p:cNvGrpSpPr>
            <p:nvPr/>
          </p:nvGrpSpPr>
          <p:grpSpPr bwMode="auto">
            <a:xfrm>
              <a:off x="2214546" y="-285776"/>
              <a:ext cx="3777816" cy="3587626"/>
              <a:chOff x="5572132" y="2643182"/>
              <a:chExt cx="5143536" cy="4214818"/>
            </a:xfrm>
          </p:grpSpPr>
          <p:grpSp>
            <p:nvGrpSpPr>
              <p:cNvPr id="80944" name="Gruppo 62"/>
              <p:cNvGrpSpPr>
                <a:grpSpLocks/>
              </p:cNvGrpSpPr>
              <p:nvPr/>
            </p:nvGrpSpPr>
            <p:grpSpPr bwMode="auto">
              <a:xfrm>
                <a:off x="5572132" y="2643182"/>
                <a:ext cx="5143536" cy="4214818"/>
                <a:chOff x="4857752" y="1714488"/>
                <a:chExt cx="3714776" cy="3357586"/>
              </a:xfrm>
            </p:grpSpPr>
            <p:grpSp>
              <p:nvGrpSpPr>
                <p:cNvPr id="80945" name="Gruppo 54"/>
                <p:cNvGrpSpPr>
                  <a:grpSpLocks/>
                </p:cNvGrpSpPr>
                <p:nvPr/>
              </p:nvGrpSpPr>
              <p:grpSpPr bwMode="auto">
                <a:xfrm>
                  <a:off x="4857752" y="1714488"/>
                  <a:ext cx="3714776" cy="3357586"/>
                  <a:chOff x="4000496" y="2285992"/>
                  <a:chExt cx="3357586" cy="3156705"/>
                </a:xfrm>
              </p:grpSpPr>
              <p:pic>
                <p:nvPicPr>
                  <p:cNvPr id="94" name="Picture 3"/>
                  <p:cNvPicPr>
                    <a:picLocks noChangeAspect="1" noChangeArrowheads="1"/>
                  </p:cNvPicPr>
                  <p:nvPr/>
                </p:nvPicPr>
                <p:blipFill>
                  <a:blip r:embed="rId3" cstate="print"/>
                  <a:srcRect/>
                  <a:stretch>
                    <a:fillRect/>
                  </a:stretch>
                </p:blipFill>
                <p:spPr bwMode="auto">
                  <a:xfrm>
                    <a:off x="4000496" y="2285992"/>
                    <a:ext cx="3357586" cy="3156705"/>
                  </a:xfrm>
                  <a:prstGeom prst="ellipse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  <a:effectLst/>
                </p:spPr>
              </p:pic>
              <p:sp>
                <p:nvSpPr>
                  <p:cNvPr id="95" name="Anello 94"/>
                  <p:cNvSpPr/>
                  <p:nvPr/>
                </p:nvSpPr>
                <p:spPr>
                  <a:xfrm>
                    <a:off x="4000496" y="2356472"/>
                    <a:ext cx="3356400" cy="3073055"/>
                  </a:xfrm>
                  <a:prstGeom prst="donut">
                    <a:avLst>
                      <a:gd name="adj" fmla="val 2513"/>
                    </a:avLst>
                  </a:prstGeom>
                  <a:solidFill>
                    <a:schemeClr val="tx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>
                      <a:defRPr/>
                    </a:pPr>
                    <a:endParaRPr lang="it-IT">
                      <a:solidFill>
                        <a:schemeClr val="tx1"/>
                      </a:solidFill>
                    </a:endParaRPr>
                  </a:p>
                </p:txBody>
              </p:sp>
            </p:grpSp>
            <p:pic>
              <p:nvPicPr>
                <p:cNvPr id="80948" name="Picture 7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6500826" y="350043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80949" name="Picture 7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6500826" y="3000372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80950" name="Picture 7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5929322" y="3000372"/>
                  <a:ext cx="571504" cy="500066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80951" name="Picture 7"/>
                <p:cNvPicPr>
                  <a:picLocks noChangeAspect="1" noChangeArrowheads="1"/>
                </p:cNvPicPr>
                <p:nvPr/>
              </p:nvPicPr>
              <p:blipFill>
                <a:blip r:embed="rId7"/>
                <a:srcRect/>
                <a:stretch>
                  <a:fillRect/>
                </a:stretch>
              </p:blipFill>
              <p:spPr bwMode="auto">
                <a:xfrm>
                  <a:off x="6500826" y="2428868"/>
                  <a:ext cx="571504" cy="571504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80952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858148" y="2854460"/>
                <a:ext cx="791313" cy="717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953" name="Picture 7"/>
              <p:cNvPicPr>
                <a:picLocks noChangeAspect="1" noChangeArrowheads="1"/>
              </p:cNvPicPr>
              <p:nvPr/>
            </p:nvPicPr>
            <p:blipFill>
              <a:blip r:embed="rId7"/>
              <a:srcRect/>
              <a:stretch>
                <a:fillRect/>
              </a:stretch>
            </p:blipFill>
            <p:spPr bwMode="auto">
              <a:xfrm>
                <a:off x="7000892" y="5572140"/>
                <a:ext cx="862751" cy="717416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  <p:grpSp>
          <p:nvGrpSpPr>
            <p:cNvPr id="80954" name="Gruppo 120"/>
            <p:cNvGrpSpPr>
              <a:grpSpLocks noChangeAspect="1"/>
            </p:cNvGrpSpPr>
            <p:nvPr/>
          </p:nvGrpSpPr>
          <p:grpSpPr bwMode="auto">
            <a:xfrm>
              <a:off x="3857620" y="-699528"/>
              <a:ext cx="3071834" cy="4199966"/>
              <a:chOff x="9429784" y="4071942"/>
              <a:chExt cx="1076331" cy="1471614"/>
            </a:xfrm>
          </p:grpSpPr>
          <p:grpSp>
            <p:nvGrpSpPr>
              <p:cNvPr id="80955" name="Gruppo 119"/>
              <p:cNvGrpSpPr>
                <a:grpSpLocks/>
              </p:cNvGrpSpPr>
              <p:nvPr/>
            </p:nvGrpSpPr>
            <p:grpSpPr bwMode="auto">
              <a:xfrm>
                <a:off x="9429784" y="4071942"/>
                <a:ext cx="642942" cy="1471614"/>
                <a:chOff x="9429784" y="4071942"/>
                <a:chExt cx="642942" cy="1471614"/>
              </a:xfrm>
            </p:grpSpPr>
            <p:grpSp>
              <p:nvGrpSpPr>
                <p:cNvPr id="80956" name="Gruppo 118"/>
                <p:cNvGrpSpPr>
                  <a:grpSpLocks/>
                </p:cNvGrpSpPr>
                <p:nvPr/>
              </p:nvGrpSpPr>
              <p:grpSpPr bwMode="auto">
                <a:xfrm>
                  <a:off x="9644066" y="4286256"/>
                  <a:ext cx="428660" cy="1257300"/>
                  <a:chOff x="8834437" y="2943226"/>
                  <a:chExt cx="428660" cy="1257300"/>
                </a:xfrm>
              </p:grpSpPr>
              <p:pic>
                <p:nvPicPr>
                  <p:cNvPr id="80957" name="Picture 8"/>
                  <p:cNvPicPr>
                    <a:picLocks noChangeAspect="1" noChangeArrowheads="1"/>
                  </p:cNvPicPr>
                  <p:nvPr/>
                </p:nvPicPr>
                <p:blipFill>
                  <a:blip r:embed="rId8"/>
                  <a:srcRect r="30763"/>
                  <a:stretch>
                    <a:fillRect/>
                  </a:stretch>
                </p:blipFill>
                <p:spPr bwMode="auto">
                  <a:xfrm>
                    <a:off x="8834437" y="3571876"/>
                    <a:ext cx="428660" cy="6286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  <p:pic>
                <p:nvPicPr>
                  <p:cNvPr id="80958" name="Picture 8"/>
                  <p:cNvPicPr>
                    <a:picLocks noChangeAspect="1" noChangeArrowheads="1"/>
                  </p:cNvPicPr>
                  <p:nvPr/>
                </p:nvPicPr>
                <p:blipFill>
                  <a:blip r:embed="rId8"/>
                  <a:srcRect r="30763"/>
                  <a:stretch>
                    <a:fillRect/>
                  </a:stretch>
                </p:blipFill>
                <p:spPr bwMode="auto">
                  <a:xfrm>
                    <a:off x="8834437" y="2943226"/>
                    <a:ext cx="428660" cy="628650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</p:pic>
            </p:grpSp>
            <p:pic>
              <p:nvPicPr>
                <p:cNvPr id="80959" name="Picture 9"/>
                <p:cNvPicPr>
                  <a:picLocks noChangeAspect="1" noChangeArrowheads="1"/>
                </p:cNvPicPr>
                <p:nvPr/>
              </p:nvPicPr>
              <p:blipFill>
                <a:blip r:embed="rId9"/>
                <a:srcRect/>
                <a:stretch>
                  <a:fillRect/>
                </a:stretch>
              </p:blipFill>
              <p:spPr bwMode="auto">
                <a:xfrm>
                  <a:off x="9429784" y="4286256"/>
                  <a:ext cx="219075" cy="10191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  <p:pic>
              <p:nvPicPr>
                <p:cNvPr id="80960" name="Picture 10"/>
                <p:cNvPicPr>
                  <a:picLocks noChangeAspect="1" noChangeArrowheads="1"/>
                </p:cNvPicPr>
                <p:nvPr/>
              </p:nvPicPr>
              <p:blipFill>
                <a:blip r:embed="rId10"/>
                <a:srcRect/>
                <a:stretch>
                  <a:fillRect/>
                </a:stretch>
              </p:blipFill>
              <p:spPr bwMode="auto">
                <a:xfrm>
                  <a:off x="9572660" y="4071942"/>
                  <a:ext cx="419100" cy="219075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</p:pic>
          </p:grpSp>
          <p:pic>
            <p:nvPicPr>
              <p:cNvPr id="80961" name="Picture 11"/>
              <p:cNvPicPr>
                <a:picLocks noChangeAspect="1" noChangeArrowheads="1"/>
              </p:cNvPicPr>
              <p:nvPr/>
            </p:nvPicPr>
            <p:blipFill>
              <a:blip r:embed="rId11"/>
              <a:srcRect/>
              <a:stretch>
                <a:fillRect/>
              </a:stretch>
            </p:blipFill>
            <p:spPr bwMode="auto">
              <a:xfrm>
                <a:off x="10067965" y="4500570"/>
                <a:ext cx="219075" cy="82867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  <p:pic>
            <p:nvPicPr>
              <p:cNvPr id="80962" name="Picture 12"/>
              <p:cNvPicPr>
                <a:picLocks noChangeAspect="1" noChangeArrowheads="1"/>
              </p:cNvPicPr>
              <p:nvPr/>
            </p:nvPicPr>
            <p:blipFill>
              <a:blip r:embed="rId12"/>
              <a:srcRect/>
              <a:stretch>
                <a:fillRect/>
              </a:stretch>
            </p:blipFill>
            <p:spPr bwMode="auto">
              <a:xfrm>
                <a:off x="10287040" y="4643446"/>
                <a:ext cx="219075" cy="628650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</p:pic>
        </p:grpSp>
      </p:grpSp>
      <p:sp>
        <p:nvSpPr>
          <p:cNvPr id="75" name="Anello 74"/>
          <p:cNvSpPr/>
          <p:nvPr/>
        </p:nvSpPr>
        <p:spPr bwMode="auto">
          <a:xfrm>
            <a:off x="2286000" y="2011363"/>
            <a:ext cx="1285875" cy="1285875"/>
          </a:xfrm>
          <a:prstGeom prst="donut">
            <a:avLst>
              <a:gd name="adj" fmla="val 251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chemeClr val="tx1"/>
              </a:solidFill>
            </a:endParaRPr>
          </a:p>
        </p:txBody>
      </p:sp>
      <p:sp>
        <p:nvSpPr>
          <p:cNvPr id="22554" name="Rettangolo 76"/>
          <p:cNvSpPr>
            <a:spLocks noChangeArrowheads="1"/>
          </p:cNvSpPr>
          <p:nvPr/>
        </p:nvSpPr>
        <p:spPr bwMode="auto">
          <a:xfrm>
            <a:off x="-541010" y="4242114"/>
            <a:ext cx="10001288" cy="5539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24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Times New Roman" pitchFamily="18" charset="0"/>
              </a:rPr>
              <a:t>  </a:t>
            </a:r>
            <a:r>
              <a:rPr lang="en-US" sz="300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Times New Roman" pitchFamily="18" charset="0"/>
              </a:rPr>
              <a:t>processo</a:t>
            </a:r>
            <a:r>
              <a:rPr lang="en-US" sz="30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Times New Roman" pitchFamily="18" charset="0"/>
              </a:rPr>
              <a:t> “</a:t>
            </a:r>
            <a:r>
              <a:rPr lang="en-US" sz="300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Times New Roman" pitchFamily="18" charset="0"/>
              </a:rPr>
              <a:t>multisteps</a:t>
            </a:r>
            <a:r>
              <a:rPr lang="en-US" sz="30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Times New Roman" pitchFamily="18" charset="0"/>
              </a:rPr>
              <a:t>” </a:t>
            </a:r>
            <a:r>
              <a:rPr lang="en-US" sz="300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Times New Roman" pitchFamily="18" charset="0"/>
              </a:rPr>
              <a:t>dell’epatocarcinogenesi</a:t>
            </a:r>
            <a:endParaRPr lang="it-IT" sz="3000" spc="50" dirty="0">
              <a:ln w="13500">
                <a:solidFill>
                  <a:schemeClr val="accent1">
                    <a:shade val="2500"/>
                    <a:alpha val="6500"/>
                  </a:schemeClr>
                </a:solidFill>
                <a:prstDash val="solid"/>
              </a:ln>
              <a:solidFill>
                <a:schemeClr val="accent1">
                  <a:tint val="3000"/>
                  <a:alpha val="95000"/>
                </a:schemeClr>
              </a:solidFill>
              <a:effectLst>
                <a:innerShdw blurRad="50900" dist="38500" dir="13500000">
                  <a:srgbClr val="000000">
                    <a:alpha val="60000"/>
                  </a:srgbClr>
                </a:innerShdw>
              </a:effectLst>
              <a:latin typeface="Arial" pitchFamily="34" charset="0"/>
            </a:endParaRPr>
          </a:p>
        </p:txBody>
      </p:sp>
      <p:sp>
        <p:nvSpPr>
          <p:cNvPr id="78" name="Rectangle 2"/>
          <p:cNvSpPr>
            <a:spLocks noChangeArrowheads="1"/>
          </p:cNvSpPr>
          <p:nvPr/>
        </p:nvSpPr>
        <p:spPr bwMode="auto">
          <a:xfrm>
            <a:off x="987246" y="-241785"/>
            <a:ext cx="82089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it-IT" sz="32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Rockwell Condensed" pitchFamily="18" charset="0"/>
              </a:rPr>
              <a:t>    </a:t>
            </a:r>
            <a:r>
              <a:rPr lang="it-IT" sz="28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4E959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neovascolarizzazione dell’HCC</a:t>
            </a:r>
          </a:p>
        </p:txBody>
      </p:sp>
      <p:pic>
        <p:nvPicPr>
          <p:cNvPr id="80966" name="Picture 2" descr="E:\lineo team logo.jpg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0967" name="Picture 3" descr="E:\LOGO Spedali Civili.gif"/>
          <p:cNvPicPr>
            <a:picLocks noChangeAspect="1" noChangeArrowheads="1"/>
          </p:cNvPicPr>
          <p:nvPr/>
        </p:nvPicPr>
        <p:blipFill>
          <a:blip r:embed="rId14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8901579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25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3" descr="C:\Documents and Settings\scbrad1111\Desktop\ECR_2012_FinalProgramme_Umschlag_Pra_Agung.jpg"/>
          <p:cNvPicPr>
            <a:picLocks noChangeAspect="1" noChangeArrowheads="1"/>
          </p:cNvPicPr>
          <p:nvPr/>
        </p:nvPicPr>
        <p:blipFill>
          <a:blip r:embed="rId4"/>
          <a:srcRect l="38281" t="5859" r="38989" b="86023"/>
          <a:stretch>
            <a:fillRect/>
          </a:stretch>
        </p:blipFill>
        <p:spPr bwMode="auto">
          <a:xfrm>
            <a:off x="7524750" y="6481763"/>
            <a:ext cx="719138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47" name="Picture 3" descr="C:\Documents and Settings\scbrad1111\Desktop\ECR_2012_FinalProgramme_Umschlag_Pra_Agung.jpg"/>
          <p:cNvPicPr>
            <a:picLocks noChangeAspect="1" noChangeArrowheads="1"/>
          </p:cNvPicPr>
          <p:nvPr/>
        </p:nvPicPr>
        <p:blipFill>
          <a:blip r:embed="rId5"/>
          <a:srcRect l="38281" t="13875" r="38989" b="80470"/>
          <a:stretch>
            <a:fillRect/>
          </a:stretch>
        </p:blipFill>
        <p:spPr bwMode="auto">
          <a:xfrm>
            <a:off x="8248650" y="6551613"/>
            <a:ext cx="885825" cy="3159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82948" name="Object 3"/>
          <p:cNvGraphicFramePr>
            <a:graphicFrameLocks noChangeAspect="1"/>
          </p:cNvGraphicFramePr>
          <p:nvPr/>
        </p:nvGraphicFramePr>
        <p:xfrm>
          <a:off x="0" y="1312863"/>
          <a:ext cx="9144000" cy="330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6" name="Image" r:id="rId6" imgW="14565079" imgH="7847619" progId="">
                  <p:embed/>
                </p:oleObj>
              </mc:Choice>
              <mc:Fallback>
                <p:oleObj name="Image" r:id="rId6" imgW="14565079" imgH="7847619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t="7689" b="14954"/>
                      <a:stretch>
                        <a:fillRect/>
                      </a:stretch>
                    </p:blipFill>
                    <p:spPr bwMode="auto">
                      <a:xfrm>
                        <a:off x="0" y="1312863"/>
                        <a:ext cx="9144000" cy="330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1" name="AutoShape 4"/>
          <p:cNvSpPr>
            <a:spLocks noChangeArrowheads="1"/>
          </p:cNvSpPr>
          <p:nvPr/>
        </p:nvSpPr>
        <p:spPr bwMode="auto">
          <a:xfrm>
            <a:off x="5803900" y="1303338"/>
            <a:ext cx="544513" cy="1179512"/>
          </a:xfrm>
          <a:prstGeom prst="downArrow">
            <a:avLst>
              <a:gd name="adj1" fmla="val 50000"/>
              <a:gd name="adj2" fmla="val 56862"/>
            </a:avLst>
          </a:prstGeom>
          <a:solidFill>
            <a:srgbClr val="F9AB3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GB"/>
          </a:p>
        </p:txBody>
      </p:sp>
      <p:sp>
        <p:nvSpPr>
          <p:cNvPr id="2052" name="Text Box 5"/>
          <p:cNvSpPr txBox="1">
            <a:spLocks noChangeArrowheads="1"/>
          </p:cNvSpPr>
          <p:nvPr/>
        </p:nvSpPr>
        <p:spPr bwMode="auto">
          <a:xfrm>
            <a:off x="4619625" y="754063"/>
            <a:ext cx="2884488" cy="549275"/>
          </a:xfrm>
          <a:prstGeom prst="rect">
            <a:avLst/>
          </a:prstGeom>
          <a:solidFill>
            <a:srgbClr val="F9AB39"/>
          </a:solidFill>
          <a:ln w="9525">
            <a:solidFill>
              <a:schemeClr val="bg1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it-IT" sz="1600">
                <a:solidFill>
                  <a:schemeClr val="bg1"/>
                </a:solidFill>
              </a:rPr>
              <a:t>HCC precoce, </a:t>
            </a:r>
          </a:p>
          <a:p>
            <a:pPr algn="ctr"/>
            <a:r>
              <a:rPr lang="it-IT" sz="1600">
                <a:solidFill>
                  <a:schemeClr val="bg1"/>
                </a:solidFill>
              </a:rPr>
              <a:t> HCC ben differenziato</a:t>
            </a:r>
          </a:p>
        </p:txBody>
      </p:sp>
      <p:sp>
        <p:nvSpPr>
          <p:cNvPr id="82951" name="Text Box 6"/>
          <p:cNvSpPr txBox="1">
            <a:spLocks noChangeArrowheads="1"/>
          </p:cNvSpPr>
          <p:nvPr/>
        </p:nvSpPr>
        <p:spPr bwMode="auto">
          <a:xfrm>
            <a:off x="517525" y="1852613"/>
            <a:ext cx="3902075" cy="400050"/>
          </a:xfrm>
          <a:prstGeom prst="rect">
            <a:avLst/>
          </a:prstGeom>
          <a:solidFill>
            <a:srgbClr val="FFFFFF">
              <a:alpha val="50195"/>
            </a:srgbClr>
          </a:solidFill>
          <a:ln w="9525" algn="ctr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 sz="2000">
                <a:solidFill>
                  <a:srgbClr val="FF0000"/>
                </a:solidFill>
              </a:rPr>
              <a:t>Neoangiogenesi   tumorale</a:t>
            </a:r>
          </a:p>
        </p:txBody>
      </p:sp>
      <p:sp>
        <p:nvSpPr>
          <p:cNvPr id="82952" name="Line 7"/>
          <p:cNvSpPr>
            <a:spLocks noChangeShapeType="1"/>
          </p:cNvSpPr>
          <p:nvPr/>
        </p:nvSpPr>
        <p:spPr bwMode="auto">
          <a:xfrm>
            <a:off x="609600" y="2182813"/>
            <a:ext cx="4500563" cy="42862"/>
          </a:xfrm>
          <a:prstGeom prst="line">
            <a:avLst/>
          </a:prstGeom>
          <a:noFill/>
          <a:ln w="38100">
            <a:solidFill>
              <a:srgbClr val="FF0000"/>
            </a:solidFill>
            <a:round/>
            <a:headEnd/>
            <a:tailEnd type="triangle" w="med" len="med"/>
          </a:ln>
        </p:spPr>
        <p:txBody>
          <a:bodyPr/>
          <a:lstStyle/>
          <a:p>
            <a:endParaRPr lang="it-IT"/>
          </a:p>
        </p:txBody>
      </p:sp>
      <p:sp>
        <p:nvSpPr>
          <p:cNvPr id="82953" name="Text Box 9"/>
          <p:cNvSpPr txBox="1">
            <a:spLocks noChangeArrowheads="1"/>
          </p:cNvSpPr>
          <p:nvPr/>
        </p:nvSpPr>
        <p:spPr bwMode="auto">
          <a:xfrm>
            <a:off x="6891338" y="1857375"/>
            <a:ext cx="2109787" cy="646113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Arterie epatiche anomale</a:t>
            </a:r>
          </a:p>
        </p:txBody>
      </p:sp>
      <p:sp>
        <p:nvSpPr>
          <p:cNvPr id="82954" name="Text Box 10"/>
          <p:cNvSpPr txBox="1">
            <a:spLocks noChangeArrowheads="1"/>
          </p:cNvSpPr>
          <p:nvPr/>
        </p:nvSpPr>
        <p:spPr bwMode="auto">
          <a:xfrm>
            <a:off x="217488" y="2503488"/>
            <a:ext cx="1871662" cy="369887"/>
          </a:xfrm>
          <a:prstGeom prst="rect">
            <a:avLst/>
          </a:prstGeom>
          <a:solidFill>
            <a:srgbClr val="FF3300"/>
          </a:solidFill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it-IT"/>
              <a:t>arteria epatica</a:t>
            </a:r>
          </a:p>
        </p:txBody>
      </p:sp>
      <p:sp>
        <p:nvSpPr>
          <p:cNvPr id="82955" name="Text Box 11"/>
          <p:cNvSpPr txBox="1">
            <a:spLocks noChangeArrowheads="1"/>
          </p:cNvSpPr>
          <p:nvPr/>
        </p:nvSpPr>
        <p:spPr bwMode="auto">
          <a:xfrm>
            <a:off x="214313" y="3941763"/>
            <a:ext cx="1943100" cy="646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</a:rPr>
              <a:t> Nodulo Rigenerativo</a:t>
            </a:r>
          </a:p>
        </p:txBody>
      </p:sp>
      <p:sp>
        <p:nvSpPr>
          <p:cNvPr id="82956" name="Rectangle 12"/>
          <p:cNvSpPr>
            <a:spLocks noChangeArrowheads="1"/>
          </p:cNvSpPr>
          <p:nvPr/>
        </p:nvSpPr>
        <p:spPr bwMode="auto">
          <a:xfrm>
            <a:off x="2474913" y="4108450"/>
            <a:ext cx="2087562" cy="481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it-IT">
                <a:solidFill>
                  <a:srgbClr val="000000"/>
                </a:solidFill>
              </a:rPr>
              <a:t>Nodulo Displasico basso grado</a:t>
            </a:r>
          </a:p>
        </p:txBody>
      </p:sp>
      <p:sp>
        <p:nvSpPr>
          <p:cNvPr id="82957" name="Rectangle 13"/>
          <p:cNvSpPr>
            <a:spLocks noChangeArrowheads="1"/>
          </p:cNvSpPr>
          <p:nvPr/>
        </p:nvSpPr>
        <p:spPr bwMode="auto">
          <a:xfrm>
            <a:off x="4479925" y="3971925"/>
            <a:ext cx="2533650" cy="592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90000"/>
              </a:lnSpc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</a:rPr>
              <a:t>Nodulo Displasico alto grado/Early HCC</a:t>
            </a:r>
          </a:p>
        </p:txBody>
      </p:sp>
      <p:sp>
        <p:nvSpPr>
          <p:cNvPr id="82958" name="Rectangle 14"/>
          <p:cNvSpPr>
            <a:spLocks noChangeArrowheads="1"/>
          </p:cNvSpPr>
          <p:nvPr/>
        </p:nvSpPr>
        <p:spPr bwMode="auto">
          <a:xfrm>
            <a:off x="7056438" y="4291013"/>
            <a:ext cx="1871662" cy="2857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lnSpc>
                <a:spcPct val="70000"/>
              </a:lnSpc>
              <a:spcBef>
                <a:spcPct val="50000"/>
              </a:spcBef>
            </a:pPr>
            <a:r>
              <a:rPr lang="it-IT">
                <a:solidFill>
                  <a:schemeClr val="bg1"/>
                </a:solidFill>
              </a:rPr>
              <a:t>HCC</a:t>
            </a:r>
          </a:p>
        </p:txBody>
      </p:sp>
      <p:pic>
        <p:nvPicPr>
          <p:cNvPr id="82959" name="Picture 5" descr="34_K-a"/>
          <p:cNvPicPr>
            <a:picLocks noChangeAspect="1" noChangeArrowheads="1"/>
          </p:cNvPicPr>
          <p:nvPr/>
        </p:nvPicPr>
        <p:blipFill>
          <a:blip r:embed="rId8">
            <a:lum bright="-12000" contrast="6000"/>
          </a:blip>
          <a:srcRect/>
          <a:stretch>
            <a:fillRect/>
          </a:stretch>
        </p:blipFill>
        <p:spPr bwMode="auto">
          <a:xfrm>
            <a:off x="5867400" y="4827588"/>
            <a:ext cx="1733550" cy="138588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2960" name="Picture 6" descr="34_MNrig-a1"/>
          <p:cNvPicPr>
            <a:picLocks noChangeAspect="1" noChangeArrowheads="1"/>
          </p:cNvPicPr>
          <p:nvPr/>
        </p:nvPicPr>
        <p:blipFill>
          <a:blip r:embed="rId9">
            <a:lum bright="-12000" contrast="24000"/>
          </a:blip>
          <a:srcRect/>
          <a:stretch>
            <a:fillRect/>
          </a:stretch>
        </p:blipFill>
        <p:spPr bwMode="auto">
          <a:xfrm>
            <a:off x="122238" y="4857750"/>
            <a:ext cx="1785937" cy="1379538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2961" name="Picture 2" descr="34_MNrig-c"/>
          <p:cNvPicPr>
            <a:picLocks noChangeAspect="1" noChangeArrowheads="1"/>
          </p:cNvPicPr>
          <p:nvPr/>
        </p:nvPicPr>
        <p:blipFill>
          <a:blip r:embed="rId10">
            <a:lum bright="-18000" contrast="24000"/>
          </a:blip>
          <a:srcRect/>
          <a:stretch>
            <a:fillRect/>
          </a:stretch>
        </p:blipFill>
        <p:spPr bwMode="auto">
          <a:xfrm>
            <a:off x="1528763" y="5402263"/>
            <a:ext cx="1819275" cy="14557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pic>
        <p:nvPicPr>
          <p:cNvPr id="82962" name="Picture 3" descr="34_K-b"/>
          <p:cNvPicPr>
            <a:picLocks noChangeAspect="1" noChangeArrowheads="1"/>
          </p:cNvPicPr>
          <p:nvPr/>
        </p:nvPicPr>
        <p:blipFill>
          <a:blip r:embed="rId11"/>
          <a:srcRect/>
          <a:stretch>
            <a:fillRect/>
          </a:stretch>
        </p:blipFill>
        <p:spPr bwMode="auto">
          <a:xfrm>
            <a:off x="7235825" y="5402263"/>
            <a:ext cx="1819275" cy="1455737"/>
          </a:xfrm>
          <a:prstGeom prst="rect">
            <a:avLst/>
          </a:prstGeom>
          <a:noFill/>
          <a:ln w="9525">
            <a:solidFill>
              <a:srgbClr val="FF0000"/>
            </a:solidFill>
            <a:miter lim="800000"/>
            <a:headEnd/>
            <a:tailEnd/>
          </a:ln>
        </p:spPr>
      </p:pic>
      <p:sp>
        <p:nvSpPr>
          <p:cNvPr id="27" name="Rectangle 2"/>
          <p:cNvSpPr>
            <a:spLocks noChangeArrowheads="1"/>
          </p:cNvSpPr>
          <p:nvPr/>
        </p:nvSpPr>
        <p:spPr bwMode="auto">
          <a:xfrm>
            <a:off x="1" y="-251496"/>
            <a:ext cx="10501354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eaLnBrk="0" hangingPunct="0">
              <a:defRPr/>
            </a:pPr>
            <a:r>
              <a:rPr lang="it-IT" sz="32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chemeClr val="accent1">
                    <a:tint val="3000"/>
                    <a:alpha val="95000"/>
                  </a:schemeClr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Rockwell Condensed" pitchFamily="18" charset="0"/>
              </a:rPr>
              <a:t>    </a:t>
            </a:r>
            <a:r>
              <a:rPr lang="it-IT" sz="3200" spc="50" dirty="0" err="1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4E959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epatocarcinogenesi</a:t>
            </a:r>
            <a:r>
              <a:rPr lang="it-IT" sz="3200" spc="50" dirty="0">
                <a:ln w="13500">
                  <a:solidFill>
                    <a:schemeClr val="accent1">
                      <a:shade val="2500"/>
                      <a:alpha val="6500"/>
                    </a:schemeClr>
                  </a:solidFill>
                  <a:prstDash val="solid"/>
                </a:ln>
                <a:solidFill>
                  <a:srgbClr val="4E959C"/>
                </a:solidFill>
                <a:effectLst>
                  <a:innerShdw blurRad="50900" dist="38500" dir="13500000">
                    <a:srgbClr val="000000">
                      <a:alpha val="60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 - neoangiogenesi</a:t>
            </a:r>
          </a:p>
        </p:txBody>
      </p:sp>
      <p:pic>
        <p:nvPicPr>
          <p:cNvPr id="82964" name="Picture 2" descr="E:\lineo team logo.jpg"/>
          <p:cNvPicPr>
            <a:picLocks noChangeAspect="1" noChangeArrowheads="1"/>
          </p:cNvPicPr>
          <p:nvPr/>
        </p:nvPicPr>
        <p:blipFill>
          <a:blip r:embed="rId12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2965" name="Picture 3" descr="E:\LOGO Spedali Civili.gif"/>
          <p:cNvPicPr>
            <a:picLocks noChangeAspect="1" noChangeArrowheads="1"/>
          </p:cNvPicPr>
          <p:nvPr/>
        </p:nvPicPr>
        <p:blipFill>
          <a:blip r:embed="rId13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930319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2" presetClass="entr" presetSubtype="1" repeatCount="indefinite" fill="hold" grpId="0" nodeType="after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7" dur="2000"/>
                                        <p:tgtEl>
                                          <p:spTgt spid="20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2" presetClass="entr" presetSubtype="1" repeatCount="indefinite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0" dur="2000"/>
                                        <p:tgtEl>
                                          <p:spTgt spid="20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1" grpId="0" animBg="1"/>
      <p:bldP spid="2052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CasellaDiTesto 31"/>
          <p:cNvSpPr txBox="1">
            <a:spLocks noChangeArrowheads="1"/>
          </p:cNvSpPr>
          <p:nvPr/>
        </p:nvSpPr>
        <p:spPr bwMode="auto">
          <a:xfrm>
            <a:off x="7643813" y="4357688"/>
            <a:ext cx="749300" cy="3698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Equil</a:t>
            </a:r>
          </a:p>
        </p:txBody>
      </p:sp>
      <p:pic>
        <p:nvPicPr>
          <p:cNvPr id="84995" name="Picture 1029" descr="F:\Tomasi\DSCN0008.JPG"/>
          <p:cNvPicPr>
            <a:picLocks noChangeAspect="1" noChangeArrowheads="1"/>
          </p:cNvPicPr>
          <p:nvPr/>
        </p:nvPicPr>
        <p:blipFill>
          <a:blip r:embed="rId4">
            <a:lum contrast="20000"/>
          </a:blip>
          <a:srcRect l="7407" t="9877" r="37038" b="6172"/>
          <a:stretch>
            <a:fillRect/>
          </a:stretch>
        </p:blipFill>
        <p:spPr bwMode="auto">
          <a:xfrm>
            <a:off x="7072313" y="2816225"/>
            <a:ext cx="1714500" cy="18684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4996" name="Picture 4"/>
          <p:cNvPicPr>
            <a:picLocks noChangeAspect="1" noChangeArrowheads="1"/>
          </p:cNvPicPr>
          <p:nvPr/>
        </p:nvPicPr>
        <p:blipFill>
          <a:blip r:embed="rId5">
            <a:lum bright="6000" contrast="12000"/>
          </a:blip>
          <a:srcRect l="27953" t="20764" r="29497" b="21097"/>
          <a:stretch>
            <a:fillRect/>
          </a:stretch>
        </p:blipFill>
        <p:spPr bwMode="auto">
          <a:xfrm>
            <a:off x="214313" y="1262063"/>
            <a:ext cx="2363787" cy="2878137"/>
          </a:xfrm>
          <a:prstGeom prst="rect">
            <a:avLst/>
          </a:prstGeom>
          <a:noFill/>
          <a:ln w="12700">
            <a:solidFill>
              <a:srgbClr val="000000"/>
            </a:solidFill>
            <a:miter lim="800000"/>
            <a:headEnd/>
            <a:tailEnd/>
          </a:ln>
        </p:spPr>
      </p:pic>
      <p:graphicFrame>
        <p:nvGraphicFramePr>
          <p:cNvPr id="84997" name="Object 2"/>
          <p:cNvGraphicFramePr>
            <a:graphicFrameLocks noChangeAspect="1"/>
          </p:cNvGraphicFramePr>
          <p:nvPr/>
        </p:nvGraphicFramePr>
        <p:xfrm>
          <a:off x="2676525" y="1268413"/>
          <a:ext cx="2181225" cy="28749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50" name="Diapositiva" r:id="rId6" imgW="5143680" imgH="3429000" progId="">
                  <p:embed/>
                </p:oleObj>
              </mc:Choice>
              <mc:Fallback>
                <p:oleObj name="Diapositiva" r:id="rId6" imgW="5143680" imgH="3429000" progId="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7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 l="34349" t="14824" r="28796" b="20232"/>
                      <a:stretch>
                        <a:fillRect/>
                      </a:stretch>
                    </p:blipFill>
                    <p:spPr bwMode="auto">
                      <a:xfrm>
                        <a:off x="2676525" y="1268413"/>
                        <a:ext cx="2181225" cy="2874962"/>
                      </a:xfrm>
                      <a:prstGeom prst="rect">
                        <a:avLst/>
                      </a:prstGeom>
                      <a:noFill/>
                      <a:ln w="12700">
                        <a:solidFill>
                          <a:srgbClr val="000000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sp>
        <p:nvSpPr>
          <p:cNvPr id="84998" name="Text Box 6"/>
          <p:cNvSpPr txBox="1">
            <a:spLocks noChangeArrowheads="1"/>
          </p:cNvSpPr>
          <p:nvPr/>
        </p:nvSpPr>
        <p:spPr bwMode="auto">
          <a:xfrm>
            <a:off x="463550" y="3786188"/>
            <a:ext cx="1779588" cy="368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>
                <a:latin typeface="Helvetica" pitchFamily="34" charset="0"/>
              </a:rPr>
              <a:t>Fase Arteriosa</a:t>
            </a:r>
          </a:p>
        </p:txBody>
      </p:sp>
      <p:sp>
        <p:nvSpPr>
          <p:cNvPr id="84999" name="Text Box 7"/>
          <p:cNvSpPr txBox="1">
            <a:spLocks noChangeArrowheads="1"/>
          </p:cNvSpPr>
          <p:nvPr/>
        </p:nvSpPr>
        <p:spPr bwMode="auto">
          <a:xfrm>
            <a:off x="2714625" y="3817938"/>
            <a:ext cx="2082800" cy="3683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pPr eaLnBrk="0" hangingPunct="0"/>
            <a:r>
              <a:rPr lang="it-IT">
                <a:latin typeface="Helvetica" pitchFamily="34" charset="0"/>
              </a:rPr>
              <a:t>Fase di equilibrio</a:t>
            </a:r>
          </a:p>
        </p:txBody>
      </p:sp>
      <p:grpSp>
        <p:nvGrpSpPr>
          <p:cNvPr id="85000" name="Gruppo 29"/>
          <p:cNvGrpSpPr>
            <a:grpSpLocks/>
          </p:cNvGrpSpPr>
          <p:nvPr/>
        </p:nvGrpSpPr>
        <p:grpSpPr bwMode="auto">
          <a:xfrm>
            <a:off x="214313" y="4837113"/>
            <a:ext cx="6143625" cy="2020887"/>
            <a:chOff x="0" y="4853448"/>
            <a:chExt cx="6143625" cy="2019300"/>
          </a:xfrm>
        </p:grpSpPr>
        <p:pic>
          <p:nvPicPr>
            <p:cNvPr id="85001" name="Picture 48" descr="C:\Users\emanuela\Desktop\DSCN7891.JPG"/>
            <p:cNvPicPr>
              <a:picLocks noChangeAspect="1" noChangeArrowheads="1"/>
            </p:cNvPicPr>
            <p:nvPr/>
          </p:nvPicPr>
          <p:blipFill>
            <a:blip r:embed="rId8">
              <a:lum bright="10000" contrast="30000"/>
              <a:grayscl/>
            </a:blip>
            <a:srcRect/>
            <a:stretch>
              <a:fillRect/>
            </a:stretch>
          </p:blipFill>
          <p:spPr bwMode="auto">
            <a:xfrm>
              <a:off x="0" y="4857750"/>
              <a:ext cx="1571625" cy="200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002" name="Picture 9" descr="P1010028"/>
            <p:cNvPicPr>
              <a:picLocks noChangeAspect="1" noChangeArrowheads="1"/>
            </p:cNvPicPr>
            <p:nvPr/>
          </p:nvPicPr>
          <p:blipFill>
            <a:blip r:embed="rId9">
              <a:lum contrast="20000"/>
            </a:blip>
            <a:srcRect l="4372" b="7143"/>
            <a:stretch>
              <a:fillRect/>
            </a:stretch>
          </p:blipFill>
          <p:spPr bwMode="auto">
            <a:xfrm>
              <a:off x="1500188" y="4857750"/>
              <a:ext cx="1682750" cy="20002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003" name="Picture 15" descr="P1010030"/>
            <p:cNvPicPr>
              <a:picLocks noChangeAspect="1" noChangeArrowheads="1"/>
            </p:cNvPicPr>
            <p:nvPr/>
          </p:nvPicPr>
          <p:blipFill>
            <a:blip r:embed="rId10">
              <a:lum contrast="20000"/>
            </a:blip>
            <a:srcRect l="4350" b="3416"/>
            <a:stretch>
              <a:fillRect/>
            </a:stretch>
          </p:blipFill>
          <p:spPr bwMode="auto">
            <a:xfrm>
              <a:off x="3001963" y="4853448"/>
              <a:ext cx="1641475" cy="2019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pic>
          <p:nvPicPr>
            <p:cNvPr id="85004" name="Picture 10" descr="P1010027"/>
            <p:cNvPicPr>
              <a:picLocks noChangeAspect="1" noChangeArrowheads="1"/>
            </p:cNvPicPr>
            <p:nvPr/>
          </p:nvPicPr>
          <p:blipFill>
            <a:blip r:embed="rId11">
              <a:lum contrast="20000"/>
            </a:blip>
            <a:srcRect l="4871" b="3416"/>
            <a:stretch>
              <a:fillRect/>
            </a:stretch>
          </p:blipFill>
          <p:spPr bwMode="auto">
            <a:xfrm>
              <a:off x="4500563" y="4853448"/>
              <a:ext cx="1643062" cy="201930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</p:grpSp>
      <p:sp>
        <p:nvSpPr>
          <p:cNvPr id="85005" name="CasellaDiTesto 42"/>
          <p:cNvSpPr txBox="1">
            <a:spLocks noChangeArrowheads="1"/>
          </p:cNvSpPr>
          <p:nvPr/>
        </p:nvSpPr>
        <p:spPr bwMode="auto">
          <a:xfrm>
            <a:off x="2428875" y="6448425"/>
            <a:ext cx="5715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Calibri" pitchFamily="34" charset="0"/>
              </a:rPr>
              <a:t>Art</a:t>
            </a:r>
          </a:p>
        </p:txBody>
      </p:sp>
      <p:sp>
        <p:nvSpPr>
          <p:cNvPr id="85006" name="CasellaDiTesto 43"/>
          <p:cNvSpPr txBox="1">
            <a:spLocks noChangeArrowheads="1"/>
          </p:cNvSpPr>
          <p:nvPr/>
        </p:nvSpPr>
        <p:spPr bwMode="auto">
          <a:xfrm>
            <a:off x="785813" y="6448425"/>
            <a:ext cx="8572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Calibri" pitchFamily="34" charset="0"/>
              </a:rPr>
              <a:t>Pre-c</a:t>
            </a:r>
          </a:p>
        </p:txBody>
      </p:sp>
      <p:sp>
        <p:nvSpPr>
          <p:cNvPr id="85007" name="CasellaDiTesto 44"/>
          <p:cNvSpPr txBox="1">
            <a:spLocks noChangeArrowheads="1"/>
          </p:cNvSpPr>
          <p:nvPr/>
        </p:nvSpPr>
        <p:spPr bwMode="auto">
          <a:xfrm>
            <a:off x="3929063" y="6438900"/>
            <a:ext cx="928687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Calibri" pitchFamily="34" charset="0"/>
              </a:rPr>
              <a:t>PVP</a:t>
            </a:r>
          </a:p>
        </p:txBody>
      </p:sp>
      <p:sp>
        <p:nvSpPr>
          <p:cNvPr id="85008" name="CasellaDiTesto 45"/>
          <p:cNvSpPr txBox="1">
            <a:spLocks noChangeArrowheads="1"/>
          </p:cNvSpPr>
          <p:nvPr/>
        </p:nvSpPr>
        <p:spPr bwMode="auto">
          <a:xfrm>
            <a:off x="5429250" y="6448425"/>
            <a:ext cx="92868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>
                <a:latin typeface="Calibri" pitchFamily="34" charset="0"/>
              </a:rPr>
              <a:t>Equ</a:t>
            </a:r>
          </a:p>
        </p:txBody>
      </p:sp>
      <p:sp>
        <p:nvSpPr>
          <p:cNvPr id="20" name="CasellaDiTesto 19"/>
          <p:cNvSpPr txBox="1"/>
          <p:nvPr/>
        </p:nvSpPr>
        <p:spPr>
          <a:xfrm>
            <a:off x="1428750" y="4468813"/>
            <a:ext cx="2643188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EOB-RM</a:t>
            </a:r>
          </a:p>
        </p:txBody>
      </p:sp>
      <p:sp>
        <p:nvSpPr>
          <p:cNvPr id="21" name="CasellaDiTesto 20"/>
          <p:cNvSpPr txBox="1"/>
          <p:nvPr/>
        </p:nvSpPr>
        <p:spPr>
          <a:xfrm>
            <a:off x="1285875" y="776288"/>
            <a:ext cx="2643188" cy="4603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CEUS</a:t>
            </a:r>
          </a:p>
        </p:txBody>
      </p:sp>
      <p:sp>
        <p:nvSpPr>
          <p:cNvPr id="23" name="CasellaDiTesto 22"/>
          <p:cNvSpPr txBox="1"/>
          <p:nvPr/>
        </p:nvSpPr>
        <p:spPr>
          <a:xfrm>
            <a:off x="6500813" y="534988"/>
            <a:ext cx="1143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it-IT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MDCT</a:t>
            </a:r>
          </a:p>
        </p:txBody>
      </p:sp>
      <p:pic>
        <p:nvPicPr>
          <p:cNvPr id="85012" name="Picture 2" descr="DSCN0005"/>
          <p:cNvPicPr>
            <a:picLocks noChangeAspect="1" noChangeArrowheads="1"/>
          </p:cNvPicPr>
          <p:nvPr/>
        </p:nvPicPr>
        <p:blipFill>
          <a:blip r:embed="rId12"/>
          <a:srcRect l="6451" r="37097" b="16129"/>
          <a:stretch>
            <a:fillRect/>
          </a:stretch>
        </p:blipFill>
        <p:spPr bwMode="auto">
          <a:xfrm>
            <a:off x="5143500" y="911225"/>
            <a:ext cx="1806575" cy="17907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5013" name="Picture 3" descr="DSCN0006"/>
          <p:cNvPicPr>
            <a:picLocks noChangeAspect="1" noChangeArrowheads="1"/>
          </p:cNvPicPr>
          <p:nvPr/>
        </p:nvPicPr>
        <p:blipFill>
          <a:blip r:embed="rId13"/>
          <a:srcRect l="7230" t="3214" r="36145" b="10040"/>
          <a:stretch>
            <a:fillRect/>
          </a:stretch>
        </p:blipFill>
        <p:spPr bwMode="auto">
          <a:xfrm>
            <a:off x="7000875" y="885825"/>
            <a:ext cx="1789113" cy="18288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pic>
        <p:nvPicPr>
          <p:cNvPr id="85014" name="Picture 4" descr="DSCN0007"/>
          <p:cNvPicPr>
            <a:picLocks noChangeAspect="1" noChangeArrowheads="1"/>
          </p:cNvPicPr>
          <p:nvPr/>
        </p:nvPicPr>
        <p:blipFill>
          <a:blip r:embed="rId14"/>
          <a:srcRect l="10001" t="3334" r="36250" b="16667"/>
          <a:stretch>
            <a:fillRect/>
          </a:stretch>
        </p:blipFill>
        <p:spPr bwMode="auto">
          <a:xfrm>
            <a:off x="5143500" y="2816225"/>
            <a:ext cx="1857375" cy="1841500"/>
          </a:xfrm>
          <a:prstGeom prst="rect">
            <a:avLst/>
          </a:prstGeom>
          <a:noFill/>
          <a:ln w="12700">
            <a:noFill/>
            <a:miter lim="800000"/>
            <a:headEnd/>
            <a:tailEnd/>
          </a:ln>
        </p:spPr>
      </p:pic>
      <p:sp>
        <p:nvSpPr>
          <p:cNvPr id="85015" name="CasellaDiTesto 36"/>
          <p:cNvSpPr txBox="1">
            <a:spLocks noChangeArrowheads="1"/>
          </p:cNvSpPr>
          <p:nvPr/>
        </p:nvSpPr>
        <p:spPr bwMode="auto">
          <a:xfrm>
            <a:off x="5995988" y="2428875"/>
            <a:ext cx="76200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Pre-c</a:t>
            </a:r>
          </a:p>
        </p:txBody>
      </p:sp>
      <p:sp>
        <p:nvSpPr>
          <p:cNvPr id="85016" name="CasellaDiTesto 37"/>
          <p:cNvSpPr txBox="1">
            <a:spLocks noChangeArrowheads="1"/>
          </p:cNvSpPr>
          <p:nvPr/>
        </p:nvSpPr>
        <p:spPr bwMode="auto">
          <a:xfrm>
            <a:off x="6143625" y="4365625"/>
            <a:ext cx="642938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it-IT"/>
              <a:t>pvp</a:t>
            </a:r>
          </a:p>
        </p:txBody>
      </p:sp>
      <p:sp>
        <p:nvSpPr>
          <p:cNvPr id="85017" name="CasellaDiTesto 43"/>
          <p:cNvSpPr txBox="1">
            <a:spLocks noChangeArrowheads="1"/>
          </p:cNvSpPr>
          <p:nvPr/>
        </p:nvSpPr>
        <p:spPr bwMode="auto">
          <a:xfrm>
            <a:off x="7715250" y="2428875"/>
            <a:ext cx="517525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it-IT"/>
              <a:t>Art</a:t>
            </a:r>
          </a:p>
        </p:txBody>
      </p:sp>
      <p:sp>
        <p:nvSpPr>
          <p:cNvPr id="119836" name="Rectangle 2"/>
          <p:cNvSpPr>
            <a:spLocks noChangeArrowheads="1"/>
          </p:cNvSpPr>
          <p:nvPr/>
        </p:nvSpPr>
        <p:spPr bwMode="auto">
          <a:xfrm>
            <a:off x="1106679" y="-194336"/>
            <a:ext cx="7956197" cy="6622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hangingPunct="0">
              <a:defRPr/>
            </a:pP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Il concetto di “wash in” and “wash out”</a:t>
            </a:r>
          </a:p>
        </p:txBody>
      </p:sp>
      <p:sp>
        <p:nvSpPr>
          <p:cNvPr id="30" name="Angolo ripiegato 29"/>
          <p:cNvSpPr/>
          <p:nvPr/>
        </p:nvSpPr>
        <p:spPr bwMode="auto">
          <a:xfrm>
            <a:off x="1214414" y="2875021"/>
            <a:ext cx="7143800" cy="2911433"/>
          </a:xfrm>
          <a:prstGeom prst="foldedCorner">
            <a:avLst>
              <a:gd name="adj" fmla="val 23007"/>
            </a:avLst>
          </a:prstGeom>
          <a:solidFill>
            <a:srgbClr val="F9AB39"/>
          </a:solidFill>
          <a:ln w="9525" cap="flat" cmpd="sng" algn="ctr">
            <a:solidFill>
              <a:srgbClr val="0D1325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perspectiveHeroicExtremeLeftFacing" fov="5100000">
              <a:rot lat="21201738" lon="1451536" rev="38225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chemeClr val="bg1"/>
                </a:solidFill>
              </a:rPr>
              <a:t>    </a:t>
            </a:r>
            <a:r>
              <a:rPr lang="en-GB" sz="2400" dirty="0">
                <a:solidFill>
                  <a:schemeClr val="bg1"/>
                </a:solidFill>
              </a:rPr>
              <a:t>To be considered </a:t>
            </a:r>
            <a:r>
              <a:rPr lang="en-GB" sz="2400" dirty="0" err="1">
                <a:solidFill>
                  <a:schemeClr val="bg1"/>
                </a:solidFill>
              </a:rPr>
              <a:t>hypervascular</a:t>
            </a:r>
            <a:r>
              <a:rPr lang="en-GB" sz="2400" dirty="0">
                <a:solidFill>
                  <a:schemeClr val="bg1"/>
                </a:solidFill>
              </a:rPr>
              <a:t>, the lesion has to enhance more than adjacent liver parenchyma in the arterial phase  </a:t>
            </a: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(“wash in”)</a:t>
            </a:r>
          </a:p>
          <a:p>
            <a:pPr>
              <a:defRPr/>
            </a:pPr>
            <a:endParaRPr lang="en-GB" sz="2400" dirty="0">
              <a:solidFill>
                <a:schemeClr val="bg1"/>
              </a:solidFill>
            </a:endParaRPr>
          </a:p>
          <a:p>
            <a:pPr>
              <a:defRPr/>
            </a:pPr>
            <a:r>
              <a:rPr lang="en-GB" sz="24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“Wash out” </a:t>
            </a:r>
            <a:r>
              <a:rPr lang="en-GB" sz="2400" dirty="0">
                <a:solidFill>
                  <a:schemeClr val="bg1"/>
                </a:solidFill>
              </a:rPr>
              <a:t>in portal venous phase or equilibrium phase is present when the lesion is darker than adjacent liver parenchyma</a:t>
            </a:r>
          </a:p>
          <a:p>
            <a:pPr algn="ctr">
              <a:defRPr/>
            </a:pPr>
            <a:endParaRPr lang="it-IT" sz="2400" dirty="0"/>
          </a:p>
        </p:txBody>
      </p:sp>
      <p:pic>
        <p:nvPicPr>
          <p:cNvPr id="31" name="Picture 9" descr="http://www.clker.com/cliparts/2/b/3/b/11949857441232608687pointing_finger_01.svg.hi.png"/>
          <p:cNvPicPr>
            <a:picLocks noChangeAspect="1" noChangeArrowheads="1"/>
          </p:cNvPicPr>
          <p:nvPr/>
        </p:nvPicPr>
        <p:blipFill>
          <a:blip r:embed="rId15" cstate="print">
            <a:duotone>
              <a:prstClr val="black"/>
              <a:srgbClr val="F9AB39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3749331" flipH="1">
            <a:off x="1317011" y="3945294"/>
            <a:ext cx="820550" cy="993596"/>
          </a:xfrm>
          <a:prstGeom prst="rect">
            <a:avLst/>
          </a:prstGeom>
          <a:noFill/>
        </p:spPr>
      </p:pic>
      <p:pic>
        <p:nvPicPr>
          <p:cNvPr id="85021" name="Picture 2" descr="E:\lineo team logo.jpg"/>
          <p:cNvPicPr>
            <a:picLocks noChangeAspect="1" noChangeArrowheads="1"/>
          </p:cNvPicPr>
          <p:nvPr/>
        </p:nvPicPr>
        <p:blipFill>
          <a:blip r:embed="rId16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5022" name="Picture 3" descr="E:\LOGO Spedali Civili.gif"/>
          <p:cNvPicPr>
            <a:picLocks noChangeAspect="1" noChangeArrowheads="1"/>
          </p:cNvPicPr>
          <p:nvPr/>
        </p:nvPicPr>
        <p:blipFill>
          <a:blip r:embed="rId17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85023" name="CasellaDiTesto 34"/>
          <p:cNvSpPr txBox="1">
            <a:spLocks noChangeArrowheads="1"/>
          </p:cNvSpPr>
          <p:nvPr/>
        </p:nvSpPr>
        <p:spPr bwMode="auto">
          <a:xfrm>
            <a:off x="7581900" y="4359275"/>
            <a:ext cx="184150" cy="3698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24789736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3" decel="100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3" decel="100000"/>
                                        <p:tgtEl>
                                          <p:spTgt spid="3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3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3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3" decel="100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3" decel="100000"/>
                                        <p:tgtEl>
                                          <p:spTgt spid="3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3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3" fill="hold"/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7042" name="Picture 1026" descr="F:\Tomasi\DSCN0005.JPG"/>
          <p:cNvPicPr>
            <a:picLocks noChangeAspect="1" noChangeArrowheads="1"/>
          </p:cNvPicPr>
          <p:nvPr/>
        </p:nvPicPr>
        <p:blipFill>
          <a:blip r:embed="rId3"/>
          <a:srcRect l="6451" r="37097" b="16129"/>
          <a:stretch>
            <a:fillRect/>
          </a:stretch>
        </p:blipFill>
        <p:spPr bwMode="auto">
          <a:xfrm>
            <a:off x="0" y="1576388"/>
            <a:ext cx="2955925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3" name="Picture 1027" descr="F:\Tomasi\DSCN0006.JPG"/>
          <p:cNvPicPr>
            <a:picLocks noChangeAspect="1" noChangeArrowheads="1"/>
          </p:cNvPicPr>
          <p:nvPr/>
        </p:nvPicPr>
        <p:blipFill>
          <a:blip r:embed="rId4"/>
          <a:srcRect l="7230" t="3214" r="36145" b="10040"/>
          <a:stretch>
            <a:fillRect/>
          </a:stretch>
        </p:blipFill>
        <p:spPr bwMode="auto">
          <a:xfrm>
            <a:off x="2066925" y="1576388"/>
            <a:ext cx="2865438" cy="32940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4" name="Picture 1028" descr="F:\Tomasi\DSCN0007.JPG"/>
          <p:cNvPicPr>
            <a:picLocks noChangeAspect="1" noChangeArrowheads="1"/>
          </p:cNvPicPr>
          <p:nvPr/>
        </p:nvPicPr>
        <p:blipFill>
          <a:blip r:embed="rId5"/>
          <a:srcRect l="10001" t="3334" r="36250" b="16667"/>
          <a:stretch>
            <a:fillRect/>
          </a:stretch>
        </p:blipFill>
        <p:spPr bwMode="auto">
          <a:xfrm>
            <a:off x="4067175" y="1646238"/>
            <a:ext cx="2881313" cy="32131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45" name="Picture 1029" descr="F:\Tomasi\DSCN0008.JPG"/>
          <p:cNvPicPr>
            <a:picLocks noChangeAspect="1" noChangeArrowheads="1"/>
          </p:cNvPicPr>
          <p:nvPr/>
        </p:nvPicPr>
        <p:blipFill>
          <a:blip r:embed="rId6"/>
          <a:srcRect l="7407" t="9877" r="37038" b="6172"/>
          <a:stretch>
            <a:fillRect/>
          </a:stretch>
        </p:blipFill>
        <p:spPr bwMode="auto">
          <a:xfrm>
            <a:off x="6149975" y="1646238"/>
            <a:ext cx="2959100" cy="32242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" name="Angolo ripiegato 9"/>
          <p:cNvSpPr/>
          <p:nvPr/>
        </p:nvSpPr>
        <p:spPr bwMode="auto">
          <a:xfrm>
            <a:off x="2363366" y="4245434"/>
            <a:ext cx="5423344" cy="1969647"/>
          </a:xfrm>
          <a:prstGeom prst="foldedCorner">
            <a:avLst>
              <a:gd name="adj" fmla="val 23007"/>
            </a:avLst>
          </a:prstGeom>
          <a:solidFill>
            <a:srgbClr val="F9AB39"/>
          </a:solidFill>
          <a:ln w="9525" cap="flat" cmpd="sng" algn="ctr">
            <a:solidFill>
              <a:srgbClr val="0D1325"/>
            </a:solidFill>
            <a:prstDash val="solid"/>
            <a:round/>
            <a:headEnd type="none" w="med" len="med"/>
            <a:tailEnd type="none" w="med" len="med"/>
          </a:ln>
          <a:effectLst>
            <a:outerShdw blurRad="76200" dist="12700" dir="2700000" sy="-23000" kx="-800400" algn="bl" rotWithShape="0">
              <a:prstClr val="black">
                <a:alpha val="20000"/>
              </a:prstClr>
            </a:outerShdw>
          </a:effectLst>
          <a:scene3d>
            <a:camera prst="perspectiveHeroicExtremeLeftFacing" fov="5100000">
              <a:rot lat="21201738" lon="1451536" rev="38225"/>
            </a:camera>
            <a:lightRig rig="threePt" dir="t"/>
          </a:scene3d>
        </p:spPr>
        <p:txBody>
          <a:bodyPr/>
          <a:lstStyle/>
          <a:p>
            <a:pPr>
              <a:defRPr/>
            </a:pPr>
            <a:r>
              <a:rPr lang="en-GB" dirty="0">
                <a:solidFill>
                  <a:schemeClr val="bg1"/>
                </a:solidFill>
              </a:rPr>
              <a:t>    </a:t>
            </a:r>
            <a:r>
              <a:rPr lang="en-GB" sz="3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Wash in e wash out</a:t>
            </a:r>
          </a:p>
          <a:p>
            <a:pPr>
              <a:defRPr/>
            </a:pPr>
            <a:endParaRPr lang="en-GB" sz="2800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</a:rPr>
              <a:t>    VPP = 92-96%</a:t>
            </a:r>
          </a:p>
          <a:p>
            <a:pPr>
              <a:defRPr/>
            </a:pPr>
            <a:r>
              <a:rPr lang="en-GB" sz="2800" dirty="0">
                <a:solidFill>
                  <a:schemeClr val="bg1"/>
                </a:solidFill>
              </a:rPr>
              <a:t>    Sensitivity = 50-70%</a:t>
            </a:r>
          </a:p>
          <a:p>
            <a:pPr algn="ctr">
              <a:defRPr/>
            </a:pPr>
            <a:endParaRPr lang="it-IT" sz="2800" dirty="0"/>
          </a:p>
        </p:txBody>
      </p:sp>
      <p:pic>
        <p:nvPicPr>
          <p:cNvPr id="11" name="Picture 9" descr="http://www.clker.com/cliparts/2/b/3/b/11949857441232608687pointing_finger_01.svg.hi.png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rgbClr val="F9AB39">
                <a:tint val="45000"/>
                <a:satMod val="400000"/>
              </a:srgbClr>
            </a:duotone>
          </a:blip>
          <a:srcRect/>
          <a:stretch>
            <a:fillRect/>
          </a:stretch>
        </p:blipFill>
        <p:spPr bwMode="auto">
          <a:xfrm rot="3749331" flipH="1">
            <a:off x="2168554" y="4845857"/>
            <a:ext cx="820551" cy="856007"/>
          </a:xfrm>
          <a:prstGeom prst="rect">
            <a:avLst/>
          </a:prstGeom>
          <a:noFill/>
        </p:spPr>
      </p:pic>
      <p:sp>
        <p:nvSpPr>
          <p:cNvPr id="122890" name="Rectangle 2"/>
          <p:cNvSpPr>
            <a:spLocks noChangeArrowheads="1"/>
          </p:cNvSpPr>
          <p:nvPr/>
        </p:nvSpPr>
        <p:spPr bwMode="auto">
          <a:xfrm>
            <a:off x="1720887" y="-214338"/>
            <a:ext cx="8208963" cy="730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eaLnBrk="0" hangingPunct="0">
              <a:defRPr/>
            </a:pPr>
            <a:r>
              <a:rPr lang="it-IT" sz="2800" dirty="0">
                <a:ln w="50800"/>
                <a:solidFill>
                  <a:srgbClr val="4E959C"/>
                </a:solidFill>
                <a:latin typeface="Arial" pitchFamily="34" charset="0"/>
              </a:rPr>
              <a:t>MDCT: “wash in” and “wash out”</a:t>
            </a:r>
          </a:p>
        </p:txBody>
      </p:sp>
      <p:pic>
        <p:nvPicPr>
          <p:cNvPr id="87049" name="Picture 2" descr="E:\lineo team logo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8429625" y="0"/>
            <a:ext cx="714375" cy="6143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7050" name="Picture 3" descr="E:\LOGO Spedali Civili.gif"/>
          <p:cNvPicPr>
            <a:picLocks noChangeAspect="1" noChangeArrowheads="1"/>
          </p:cNvPicPr>
          <p:nvPr/>
        </p:nvPicPr>
        <p:blipFill>
          <a:blip r:embed="rId9"/>
          <a:srcRect/>
          <a:stretch>
            <a:fillRect/>
          </a:stretch>
        </p:blipFill>
        <p:spPr bwMode="auto">
          <a:xfrm>
            <a:off x="0" y="0"/>
            <a:ext cx="412750" cy="428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427482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93" decel="100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8" dur="193" decel="100000"/>
                                        <p:tgtEl>
                                          <p:spTgt spid="11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9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0" dur="19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11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12" dur="193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13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  <p:par>
                                <p:cTn id="14" presetID="5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193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17" dur="193" decel="100000"/>
                                        <p:tgtEl>
                                          <p:spTgt spid="10"/>
                                        </p:tgtEl>
                                      </p:cBhvr>
                                      <p:from x="10000" y="10000"/>
                                      <p:to x="200000" y="450000"/>
                                    </p:animScale>
                                    <p:animScale>
                                      <p:cBhvr>
                                        <p:cTn id="18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</p:cBhvr>
                                      <p:from x="200000" y="450000"/>
                                      <p:to x="100000" y="100000"/>
                                    </p:animScale>
                                    <p:set>
                                      <p:cBhvr>
                                        <p:cTn id="19" dur="19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o>
                                        <p:strVal val="(0.5)"/>
                                      </p:to>
                                    </p:set>
                                    <p:anim from="(0.5)" to="(#ppt_x)" calcmode="lin" valueType="num">
                                      <p:cBhvr>
                                        <p:cTn id="20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</p:anim>
                                    <p:set>
                                      <p:cBhvr>
                                        <p:cTn id="21" dur="193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o>
                                        <p:strVal val="(#ppt_y+0.4)"/>
                                      </p:to>
                                    </p:set>
                                    <p:anim from="(#ppt_y+0.4)" to="(#ppt_y)" calcmode="lin" valueType="num">
                                      <p:cBhvr>
                                        <p:cTn id="22" dur="308" accel="100000" fill="hold">
                                          <p:stCondLst>
                                            <p:cond delay="193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238</Words>
  <Application>Microsoft Office PowerPoint</Application>
  <PresentationFormat>Presentazione su schermo (4:3)</PresentationFormat>
  <Paragraphs>62</Paragraphs>
  <Slides>6</Slides>
  <Notes>6</Notes>
  <HiddenSlides>0</HiddenSlides>
  <MMClips>0</MMClips>
  <ScaleCrop>false</ScaleCrop>
  <HeadingPairs>
    <vt:vector size="6" baseType="variant">
      <vt:variant>
        <vt:lpstr>Tema</vt:lpstr>
      </vt:variant>
      <vt:variant>
        <vt:i4>1</vt:i4>
      </vt:variant>
      <vt:variant>
        <vt:lpstr>Server OLE incorporati</vt:lpstr>
      </vt:variant>
      <vt:variant>
        <vt:i4>2</vt:i4>
      </vt:variant>
      <vt:variant>
        <vt:lpstr>Titoli diapositive</vt:lpstr>
      </vt:variant>
      <vt:variant>
        <vt:i4>6</vt:i4>
      </vt:variant>
    </vt:vector>
  </HeadingPairs>
  <TitlesOfParts>
    <vt:vector size="9" baseType="lpstr">
      <vt:lpstr>Tema di Office</vt:lpstr>
      <vt:lpstr>Image</vt:lpstr>
      <vt:lpstr>Diapositiva</vt:lpstr>
      <vt:lpstr>Presentazione standard di PowerPoint</vt:lpstr>
      <vt:lpstr>3  Processi  paralleli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Barbara Andreoli</dc:creator>
  <cp:lastModifiedBy>Barbara Andreoli</cp:lastModifiedBy>
  <cp:revision>1</cp:revision>
  <dcterms:created xsi:type="dcterms:W3CDTF">2013-10-22T09:33:53Z</dcterms:created>
  <dcterms:modified xsi:type="dcterms:W3CDTF">2013-10-22T09:34:46Z</dcterms:modified>
</cp:coreProperties>
</file>