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66E02-E6B4-4EAC-B35D-B2046BE9FEDD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6A607-5B50-4411-AEFC-129C02D61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3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  <p:sp>
        <p:nvSpPr>
          <p:cNvPr id="8602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BB121F-F0EF-4676-972E-F564161BA197}" type="slidenum">
              <a:rPr lang="it-IT" sz="1200"/>
              <a:pPr algn="r"/>
              <a:t>5</a:t>
            </a:fld>
            <a:endParaRPr 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1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79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89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05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59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91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03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67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5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2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33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27C4B-7F43-4E64-BB97-90143E162314}" type="datetimeFigureOut">
              <a:rPr lang="it-IT" smtClean="0"/>
              <a:t>22/10/2013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0C66-EC6E-443C-8088-C020AD530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8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12" Type="http://schemas.openxmlformats.org/officeDocument/2006/relationships/image" Target="../media/image30.jpe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jpe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4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706438"/>
            <a:ext cx="2938462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8" y="642938"/>
            <a:ext cx="299878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75" y="2917825"/>
            <a:ext cx="7681913" cy="3333750"/>
            <a:chOff x="697" y="2047"/>
            <a:chExt cx="4479" cy="1781"/>
          </a:xfrm>
        </p:grpSpPr>
        <p:pic>
          <p:nvPicPr>
            <p:cNvPr id="76805" name="Picture 5"/>
            <p:cNvPicPr>
              <a:picLocks noChangeAspect="1" noChangeArrowheads="1"/>
            </p:cNvPicPr>
            <p:nvPr/>
          </p:nvPicPr>
          <p:blipFill>
            <a:blip r:embed="rId5">
              <a:lum contrast="20000"/>
            </a:blip>
            <a:srcRect/>
            <a:stretch>
              <a:fillRect/>
            </a:stretch>
          </p:blipFill>
          <p:spPr bwMode="auto">
            <a:xfrm>
              <a:off x="697" y="2047"/>
              <a:ext cx="4479" cy="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6" name="Oval 6"/>
            <p:cNvSpPr>
              <a:spLocks noChangeArrowheads="1"/>
            </p:cNvSpPr>
            <p:nvPr/>
          </p:nvSpPr>
          <p:spPr bwMode="auto">
            <a:xfrm>
              <a:off x="697" y="2160"/>
              <a:ext cx="766" cy="283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3751263" y="2263775"/>
            <a:ext cx="1935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rgbClr val="F9AB39"/>
                </a:solidFill>
                <a:sym typeface="Symbol" pitchFamily="18" charset="2"/>
              </a:rPr>
              <a:t> </a:t>
            </a:r>
            <a:r>
              <a:rPr lang="it-IT" sz="2800">
                <a:solidFill>
                  <a:srgbClr val="F9AB39"/>
                </a:solidFill>
                <a:cs typeface="Times New Roman" pitchFamily="18" charset="0"/>
                <a:sym typeface="Symbol" pitchFamily="18" charset="2"/>
              </a:rPr>
              <a:t>≤ 2 cm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22663" y="5646738"/>
            <a:ext cx="2389187" cy="1274762"/>
            <a:chOff x="2248" y="3569"/>
            <a:chExt cx="1505" cy="803"/>
          </a:xfrm>
        </p:grpSpPr>
        <p:sp>
          <p:nvSpPr>
            <p:cNvPr id="76809" name="Text Box 11"/>
            <p:cNvSpPr txBox="1">
              <a:spLocks noChangeArrowheads="1"/>
            </p:cNvSpPr>
            <p:nvPr/>
          </p:nvSpPr>
          <p:spPr bwMode="auto">
            <a:xfrm>
              <a:off x="2248" y="4081"/>
              <a:ext cx="15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/>
                <a:t>“</a:t>
              </a:r>
              <a:r>
                <a:rPr lang="it-IT" sz="2400"/>
                <a:t>in situ HCC</a:t>
              </a:r>
              <a:r>
                <a:rPr lang="it-IT" sz="2000"/>
                <a:t>”</a:t>
              </a:r>
            </a:p>
          </p:txBody>
        </p:sp>
        <p:sp>
          <p:nvSpPr>
            <p:cNvPr id="76810" name="AutoShape 12"/>
            <p:cNvSpPr>
              <a:spLocks noChangeArrowheads="1"/>
            </p:cNvSpPr>
            <p:nvPr/>
          </p:nvSpPr>
          <p:spPr bwMode="auto">
            <a:xfrm>
              <a:off x="2777" y="3965"/>
              <a:ext cx="135" cy="190"/>
            </a:xfrm>
            <a:prstGeom prst="downArrow">
              <a:avLst>
                <a:gd name="adj1" fmla="val 50000"/>
                <a:gd name="adj2" fmla="val 35185"/>
              </a:avLst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rgbClr val="F9AB39"/>
                </a:solidFill>
              </a:endParaRPr>
            </a:p>
          </p:txBody>
        </p:sp>
        <p:sp>
          <p:nvSpPr>
            <p:cNvPr id="76811" name="Oval 13"/>
            <p:cNvSpPr>
              <a:spLocks noChangeArrowheads="1"/>
            </p:cNvSpPr>
            <p:nvPr/>
          </p:nvSpPr>
          <p:spPr bwMode="auto">
            <a:xfrm>
              <a:off x="2415" y="3569"/>
              <a:ext cx="904" cy="489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solidFill>
                  <a:srgbClr val="F9AB39"/>
                </a:solidFill>
              </a:endParaRPr>
            </a:p>
          </p:txBody>
        </p:sp>
      </p:grpSp>
      <p:sp>
        <p:nvSpPr>
          <p:cNvPr id="76812" name="Text Box 14"/>
          <p:cNvSpPr txBox="1">
            <a:spLocks noChangeArrowheads="1"/>
          </p:cNvSpPr>
          <p:nvPr/>
        </p:nvSpPr>
        <p:spPr bwMode="auto">
          <a:xfrm>
            <a:off x="144463" y="2481263"/>
            <a:ext cx="3141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Indistinctly nodular</a:t>
            </a:r>
          </a:p>
        </p:txBody>
      </p:sp>
      <p:sp>
        <p:nvSpPr>
          <p:cNvPr id="76813" name="Text Box 15"/>
          <p:cNvSpPr txBox="1">
            <a:spLocks noChangeArrowheads="1"/>
          </p:cNvSpPr>
          <p:nvPr/>
        </p:nvSpPr>
        <p:spPr bwMode="auto">
          <a:xfrm>
            <a:off x="6278563" y="2487613"/>
            <a:ext cx="261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Distinctly  nodular</a:t>
            </a:r>
          </a:p>
        </p:txBody>
      </p:sp>
      <p:sp>
        <p:nvSpPr>
          <p:cNvPr id="97296" name="Oval 16"/>
          <p:cNvSpPr>
            <a:spLocks noChangeArrowheads="1"/>
          </p:cNvSpPr>
          <p:nvPr/>
        </p:nvSpPr>
        <p:spPr bwMode="auto">
          <a:xfrm>
            <a:off x="6208713" y="5656263"/>
            <a:ext cx="1435100" cy="773112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6815" name="CasellaDiTesto 20"/>
          <p:cNvSpPr txBox="1">
            <a:spLocks noChangeArrowheads="1"/>
          </p:cNvSpPr>
          <p:nvPr/>
        </p:nvSpPr>
        <p:spPr bwMode="auto">
          <a:xfrm>
            <a:off x="2700338" y="720725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rgbClr val="FFFFFF"/>
                </a:solidFill>
              </a:rPr>
              <a:t>Stadio precoce</a:t>
            </a:r>
          </a:p>
          <a:p>
            <a:pPr algn="ctr"/>
            <a:r>
              <a:rPr lang="it-IT" sz="2400">
                <a:solidFill>
                  <a:srgbClr val="FFFFFF"/>
                </a:solidFill>
              </a:rPr>
              <a:t>                                </a:t>
            </a:r>
          </a:p>
          <a:p>
            <a:pPr algn="ctr"/>
            <a:r>
              <a:rPr lang="it-IT" sz="2400">
                <a:solidFill>
                  <a:srgbClr val="FFFFFF"/>
                </a:solidFill>
              </a:rPr>
              <a:t> Epatocarcinogenesi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142976" y="-230208"/>
            <a:ext cx="8208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ckwell Condensed" pitchFamily="18" charset="0"/>
              </a:rPr>
              <a:t>    </a:t>
            </a:r>
            <a:r>
              <a:rPr lang="it-IT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E959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neovascolarizzazione dell’HCC</a:t>
            </a:r>
          </a:p>
        </p:txBody>
      </p:sp>
      <p:pic>
        <p:nvPicPr>
          <p:cNvPr id="76817" name="Picture 2" descr="E:\lineo team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8" name="Picture 3" descr="E:\LOGO Spedali Civil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77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1115770"/>
            <a:ext cx="4929222" cy="479274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it-IT" sz="3600" dirty="0" smtClean="0">
                <a:solidFill>
                  <a:schemeClr val="tx1"/>
                </a:solidFill>
              </a:rPr>
              <a:t>3  Processi  paralleli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8" y="2084388"/>
            <a:ext cx="8929687" cy="4116387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mtClean="0">
                <a:latin typeface="Arial" charset="0"/>
                <a:cs typeface="Arial" charset="0"/>
              </a:rPr>
              <a:t>Progressiva  capillarizzazione dei  sinusoidi  e  incremento numerico di  arterie impari  e anomale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it-IT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mtClean="0">
                <a:solidFill>
                  <a:srgbClr val="FFFFFF"/>
                </a:solidFill>
                <a:latin typeface="Arial" charset="0"/>
                <a:cs typeface="Arial" charset="0"/>
              </a:rPr>
              <a:t>Progressiva  perdita della polarizzazione degli epatociti con  danno delle strutture deputate all’azione secretoria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it-IT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it-IT" smtClean="0">
                <a:latin typeface="Arial" charset="0"/>
                <a:cs typeface="Arial" charset="0"/>
              </a:rPr>
              <a:t>Progressiva   deplezione  delle cellule del sistema  Reticuloendoteliale e trasformazione dell’epatocita 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64713" y="-193436"/>
            <a:ext cx="4915945" cy="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ckwell Condensed" pitchFamily="18" charset="0"/>
              </a:rPr>
              <a:t>    </a:t>
            </a:r>
            <a:r>
              <a:rPr lang="it-IT" sz="28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E959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epatocarcinogenesi</a:t>
            </a:r>
            <a:endParaRPr lang="it-IT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4E959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5" name="Picture 2" descr="E:\lineo team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3" descr="E:\LOGO Spedali Civil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12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uppo 47"/>
          <p:cNvGrpSpPr>
            <a:grpSpLocks noChangeAspect="1"/>
          </p:cNvGrpSpPr>
          <p:nvPr/>
        </p:nvGrpSpPr>
        <p:grpSpPr bwMode="auto">
          <a:xfrm>
            <a:off x="785813" y="2033588"/>
            <a:ext cx="1292225" cy="1290637"/>
            <a:chOff x="4000496" y="2356141"/>
            <a:chExt cx="3373524" cy="3166728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6434" y="2366164"/>
              <a:ext cx="3357586" cy="3156705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Anello 33"/>
            <p:cNvSpPr/>
            <p:nvPr/>
          </p:nvSpPr>
          <p:spPr>
            <a:xfrm>
              <a:off x="4000496" y="2356141"/>
              <a:ext cx="3356946" cy="3073245"/>
            </a:xfrm>
            <a:prstGeom prst="donut">
              <a:avLst>
                <a:gd name="adj" fmla="val 251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80901" name="CasellaDiTesto 24"/>
          <p:cNvSpPr txBox="1">
            <a:spLocks noChangeArrowheads="1"/>
          </p:cNvSpPr>
          <p:nvPr/>
        </p:nvSpPr>
        <p:spPr bwMode="auto">
          <a:xfrm>
            <a:off x="690563" y="3422650"/>
            <a:ext cx="13604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/>
              <a:t>Nodulo Rigenerativo  (RN)</a:t>
            </a:r>
          </a:p>
        </p:txBody>
      </p:sp>
      <p:sp>
        <p:nvSpPr>
          <p:cNvPr id="80902" name="CasellaDiTesto 25"/>
          <p:cNvSpPr txBox="1">
            <a:spLocks noChangeArrowheads="1"/>
          </p:cNvSpPr>
          <p:nvPr/>
        </p:nvSpPr>
        <p:spPr bwMode="auto">
          <a:xfrm>
            <a:off x="1993900" y="3433763"/>
            <a:ext cx="1714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/>
              <a:t>Nodulo Displasico</a:t>
            </a:r>
          </a:p>
          <a:p>
            <a:pPr algn="ctr"/>
            <a:r>
              <a:rPr lang="it-IT" sz="1400"/>
              <a:t>(LGDN e HGDN)</a:t>
            </a:r>
          </a:p>
        </p:txBody>
      </p:sp>
      <p:sp>
        <p:nvSpPr>
          <p:cNvPr id="80903" name="CasellaDiTesto 26"/>
          <p:cNvSpPr txBox="1">
            <a:spLocks noChangeArrowheads="1"/>
          </p:cNvSpPr>
          <p:nvPr/>
        </p:nvSpPr>
        <p:spPr bwMode="auto">
          <a:xfrm>
            <a:off x="3438525" y="342900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/>
              <a:t>Nodulo Displasico con focolai di HCC </a:t>
            </a:r>
          </a:p>
        </p:txBody>
      </p:sp>
      <p:sp>
        <p:nvSpPr>
          <p:cNvPr id="80904" name="CasellaDiTesto 27"/>
          <p:cNvSpPr txBox="1">
            <a:spLocks noChangeArrowheads="1"/>
          </p:cNvSpPr>
          <p:nvPr/>
        </p:nvSpPr>
        <p:spPr bwMode="auto">
          <a:xfrm>
            <a:off x="5503863" y="3444875"/>
            <a:ext cx="8556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/>
              <a:t>“Early” HCC</a:t>
            </a:r>
          </a:p>
        </p:txBody>
      </p:sp>
      <p:sp>
        <p:nvSpPr>
          <p:cNvPr id="80905" name="CasellaDiTesto 28"/>
          <p:cNvSpPr txBox="1">
            <a:spLocks noChangeArrowheads="1"/>
          </p:cNvSpPr>
          <p:nvPr/>
        </p:nvSpPr>
        <p:spPr bwMode="auto">
          <a:xfrm>
            <a:off x="7108825" y="3441700"/>
            <a:ext cx="881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/>
              <a:t> “Overt”</a:t>
            </a:r>
          </a:p>
          <a:p>
            <a:pPr algn="ctr"/>
            <a:r>
              <a:rPr lang="it-IT" sz="1400"/>
              <a:t>   HCC 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0" y="4217988"/>
            <a:ext cx="9251950" cy="606425"/>
          </a:xfrm>
          <a:prstGeom prst="rect">
            <a:avLst/>
          </a:prstGeom>
          <a:solidFill>
            <a:srgbClr val="F9AB39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endParaRPr lang="en-GB" sz="2800" dirty="0">
              <a:solidFill>
                <a:srgbClr val="2B4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uppo 37"/>
          <p:cNvGrpSpPr>
            <a:grpSpLocks/>
          </p:cNvGrpSpPr>
          <p:nvPr/>
        </p:nvGrpSpPr>
        <p:grpSpPr bwMode="auto">
          <a:xfrm>
            <a:off x="714375" y="783547"/>
            <a:ext cx="7500938" cy="419931"/>
            <a:chOff x="1071538" y="608026"/>
            <a:chExt cx="7358114" cy="709551"/>
          </a:xfrm>
          <a:solidFill>
            <a:srgbClr val="A40B00"/>
          </a:solidFill>
        </p:grpSpPr>
        <p:sp>
          <p:nvSpPr>
            <p:cNvPr id="36" name="Gallone 35"/>
            <p:cNvSpPr/>
            <p:nvPr/>
          </p:nvSpPr>
          <p:spPr>
            <a:xfrm>
              <a:off x="1071538" y="740912"/>
              <a:ext cx="7358114" cy="576665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2599" name="Text Box 20"/>
            <p:cNvSpPr txBox="1">
              <a:spLocks noChangeArrowheads="1"/>
            </p:cNvSpPr>
            <p:nvPr/>
          </p:nvSpPr>
          <p:spPr bwMode="auto">
            <a:xfrm>
              <a:off x="3799620" y="608026"/>
              <a:ext cx="3357480" cy="59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spc="150" dirty="0" err="1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</a:rPr>
                <a:t>Dimensioni</a:t>
              </a:r>
              <a:endParaRPr lang="en-US" sz="2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80908" name="Group 5"/>
          <p:cNvGrpSpPr>
            <a:grpSpLocks/>
          </p:cNvGrpSpPr>
          <p:nvPr/>
        </p:nvGrpSpPr>
        <p:grpSpPr bwMode="auto">
          <a:xfrm>
            <a:off x="1908175" y="5084763"/>
            <a:ext cx="4679950" cy="1512887"/>
            <a:chOff x="1818" y="2448"/>
            <a:chExt cx="3702" cy="624"/>
          </a:xfrm>
        </p:grpSpPr>
        <p:sp>
          <p:nvSpPr>
            <p:cNvPr id="80909" name="AutoShape 6" descr="80%"/>
            <p:cNvSpPr>
              <a:spLocks noChangeArrowheads="1"/>
            </p:cNvSpPr>
            <p:nvPr/>
          </p:nvSpPr>
          <p:spPr bwMode="auto">
            <a:xfrm>
              <a:off x="1818" y="2544"/>
              <a:ext cx="3552" cy="528"/>
            </a:xfrm>
            <a:prstGeom prst="rtTriangle">
              <a:avLst/>
            </a:prstGeom>
            <a:pattFill prst="pct80">
              <a:fgClr>
                <a:srgbClr val="00FFFF"/>
              </a:fgClr>
              <a:bgClr>
                <a:srgbClr val="FFFFFF"/>
              </a:bgClr>
            </a:patt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910" name="AutoShape 7" descr="80%"/>
            <p:cNvSpPr>
              <a:spLocks noChangeArrowheads="1"/>
            </p:cNvSpPr>
            <p:nvPr/>
          </p:nvSpPr>
          <p:spPr bwMode="auto">
            <a:xfrm flipH="1" flipV="1">
              <a:off x="1968" y="2448"/>
              <a:ext cx="3552" cy="528"/>
            </a:xfrm>
            <a:prstGeom prst="rtTriangl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n-GB" sz="3200">
                <a:solidFill>
                  <a:srgbClr val="FF3300"/>
                </a:solidFill>
              </a:endParaRPr>
            </a:p>
          </p:txBody>
        </p:sp>
      </p:grpSp>
      <p:sp>
        <p:nvSpPr>
          <p:cNvPr id="80911" name="Text Box 8"/>
          <p:cNvSpPr txBox="1">
            <a:spLocks noChangeArrowheads="1"/>
          </p:cNvSpPr>
          <p:nvPr/>
        </p:nvSpPr>
        <p:spPr bwMode="auto">
          <a:xfrm>
            <a:off x="1947863" y="6081713"/>
            <a:ext cx="3176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60000"/>
              </a:lnSpc>
            </a:pPr>
            <a:r>
              <a:rPr lang="en-GB" sz="2800">
                <a:solidFill>
                  <a:srgbClr val="002060"/>
                </a:solidFill>
              </a:rPr>
              <a:t>Supporto venoso portale</a:t>
            </a:r>
          </a:p>
        </p:txBody>
      </p:sp>
      <p:sp>
        <p:nvSpPr>
          <p:cNvPr id="80912" name="Text Box 9"/>
          <p:cNvSpPr txBox="1">
            <a:spLocks noChangeArrowheads="1"/>
          </p:cNvSpPr>
          <p:nvPr/>
        </p:nvSpPr>
        <p:spPr bwMode="auto">
          <a:xfrm>
            <a:off x="4948238" y="5129213"/>
            <a:ext cx="1914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3200"/>
              <a:t>arteriosa</a:t>
            </a:r>
            <a:endParaRPr lang="en-GB" sz="3200">
              <a:solidFill>
                <a:schemeClr val="bg2"/>
              </a:solidFill>
            </a:endParaRPr>
          </a:p>
        </p:txBody>
      </p:sp>
      <p:sp>
        <p:nvSpPr>
          <p:cNvPr id="80913" name="AutoShape 26" descr="Griglia piccola"/>
          <p:cNvSpPr>
            <a:spLocks noChangeArrowheads="1"/>
          </p:cNvSpPr>
          <p:nvPr/>
        </p:nvSpPr>
        <p:spPr bwMode="auto">
          <a:xfrm rot="5400000" flipV="1">
            <a:off x="4279900" y="3629025"/>
            <a:ext cx="1174750" cy="4324350"/>
          </a:xfrm>
          <a:prstGeom prst="rtTriangle">
            <a:avLst/>
          </a:prstGeom>
          <a:pattFill prst="pct40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it-IT" sz="1200"/>
          </a:p>
        </p:txBody>
      </p:sp>
      <p:sp>
        <p:nvSpPr>
          <p:cNvPr id="80914" name="Text Box 27"/>
          <p:cNvSpPr txBox="1">
            <a:spLocks noChangeArrowheads="1"/>
          </p:cNvSpPr>
          <p:nvPr/>
        </p:nvSpPr>
        <p:spPr bwMode="auto">
          <a:xfrm>
            <a:off x="3556000" y="5184775"/>
            <a:ext cx="3521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800">
                <a:solidFill>
                  <a:srgbClr val="CC0000"/>
                </a:solidFill>
              </a:rPr>
              <a:t>Neoangiogenesi</a:t>
            </a:r>
            <a:endParaRPr lang="en-US" sz="2800">
              <a:solidFill>
                <a:srgbClr val="CC0000"/>
              </a:solidFill>
            </a:endParaRPr>
          </a:p>
        </p:txBody>
      </p:sp>
      <p:pic>
        <p:nvPicPr>
          <p:cNvPr id="80915" name="Picture 4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 l="8347" t="56897" r="59985" b="6415"/>
          <a:stretch>
            <a:fillRect/>
          </a:stretch>
        </p:blipFill>
        <p:spPr bwMode="auto">
          <a:xfrm>
            <a:off x="-15875" y="4926013"/>
            <a:ext cx="20605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Gallone 32"/>
          <p:cNvSpPr/>
          <p:nvPr/>
        </p:nvSpPr>
        <p:spPr>
          <a:xfrm>
            <a:off x="714375" y="1412875"/>
            <a:ext cx="7500938" cy="360363"/>
          </a:xfrm>
          <a:prstGeom prst="chevron">
            <a:avLst/>
          </a:prstGeom>
          <a:solidFill>
            <a:srgbClr val="E91E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541" name="Text Box 20"/>
          <p:cNvSpPr txBox="1">
            <a:spLocks noChangeArrowheads="1"/>
          </p:cNvSpPr>
          <p:nvPr/>
        </p:nvSpPr>
        <p:spPr bwMode="auto">
          <a:xfrm>
            <a:off x="3802063" y="1345911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2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Grading</a:t>
            </a:r>
            <a:r>
              <a:rPr lang="it-IT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 </a:t>
            </a:r>
            <a:endParaRPr lang="en-US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091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6613" y="4953000"/>
            <a:ext cx="18192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5" y="2000240"/>
            <a:ext cx="1288963" cy="1304186"/>
          </a:xfrm>
          <a:prstGeom prst="ellipse">
            <a:avLst/>
          </a:prstGeom>
          <a:noFill/>
          <a:ln w="53975">
            <a:noFill/>
            <a:miter lim="800000"/>
            <a:headEnd/>
            <a:tailEnd/>
          </a:ln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196" y="1926520"/>
            <a:ext cx="1285879" cy="138861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Anello 56"/>
          <p:cNvSpPr/>
          <p:nvPr/>
        </p:nvSpPr>
        <p:spPr bwMode="auto">
          <a:xfrm>
            <a:off x="3786188" y="1978025"/>
            <a:ext cx="1285875" cy="1296988"/>
          </a:xfrm>
          <a:prstGeom prst="donut">
            <a:avLst>
              <a:gd name="adj" fmla="val 25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8092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2687638"/>
            <a:ext cx="1873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4200" y="2489200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8463" y="2332038"/>
            <a:ext cx="1857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1525" y="2508250"/>
            <a:ext cx="2095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4200" y="2332038"/>
            <a:ext cx="1873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927" name="Gruppo 79"/>
          <p:cNvGrpSpPr>
            <a:grpSpLocks noChangeAspect="1"/>
          </p:cNvGrpSpPr>
          <p:nvPr/>
        </p:nvGrpSpPr>
        <p:grpSpPr bwMode="auto">
          <a:xfrm>
            <a:off x="5270500" y="1978025"/>
            <a:ext cx="1365250" cy="1358900"/>
            <a:chOff x="5572132" y="2643182"/>
            <a:chExt cx="5143536" cy="4214818"/>
          </a:xfrm>
        </p:grpSpPr>
        <p:grpSp>
          <p:nvGrpSpPr>
            <p:cNvPr id="80928" name="Gruppo 62"/>
            <p:cNvGrpSpPr>
              <a:grpSpLocks/>
            </p:cNvGrpSpPr>
            <p:nvPr/>
          </p:nvGrpSpPr>
          <p:grpSpPr bwMode="auto">
            <a:xfrm>
              <a:off x="5572132" y="2643182"/>
              <a:ext cx="5143536" cy="4214818"/>
              <a:chOff x="4857752" y="1714488"/>
              <a:chExt cx="3714776" cy="3357586"/>
            </a:xfrm>
          </p:grpSpPr>
          <p:grpSp>
            <p:nvGrpSpPr>
              <p:cNvPr id="80929" name="Gruppo 54"/>
              <p:cNvGrpSpPr>
                <a:grpSpLocks/>
              </p:cNvGrpSpPr>
              <p:nvPr/>
            </p:nvGrpSpPr>
            <p:grpSpPr bwMode="auto">
              <a:xfrm>
                <a:off x="4857752" y="1714488"/>
                <a:ext cx="3714776" cy="3357586"/>
                <a:chOff x="4000496" y="2285992"/>
                <a:chExt cx="3357586" cy="3156705"/>
              </a:xfrm>
            </p:grpSpPr>
            <p:pic>
              <p:nvPicPr>
                <p:cNvPr id="7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000496" y="2285992"/>
                  <a:ext cx="3357586" cy="3156705"/>
                </a:xfrm>
                <a:prstGeom prst="ellipse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1" name="Anello 70"/>
                <p:cNvSpPr/>
                <p:nvPr/>
              </p:nvSpPr>
              <p:spPr>
                <a:xfrm>
                  <a:off x="4000496" y="2297056"/>
                  <a:ext cx="3357586" cy="3075575"/>
                </a:xfrm>
                <a:prstGeom prst="donut">
                  <a:avLst>
                    <a:gd name="adj" fmla="val 2513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093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500826" y="3500438"/>
                <a:ext cx="57150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33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500826" y="3000372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34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929322" y="3000372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35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072330" y="3000372"/>
                <a:ext cx="62309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36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500826" y="2428868"/>
                <a:ext cx="57150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0937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43966" y="4872963"/>
              <a:ext cx="857256" cy="69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38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638471" y="3500438"/>
              <a:ext cx="862751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3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58148" y="2854460"/>
              <a:ext cx="791313" cy="71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40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5804" y="5619539"/>
              <a:ext cx="862750" cy="717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41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501223" y="4214818"/>
              <a:ext cx="714380" cy="71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942" name="Gruppo 121"/>
          <p:cNvGrpSpPr>
            <a:grpSpLocks/>
          </p:cNvGrpSpPr>
          <p:nvPr/>
        </p:nvGrpSpPr>
        <p:grpSpPr bwMode="auto">
          <a:xfrm>
            <a:off x="6858000" y="1857375"/>
            <a:ext cx="1643063" cy="1498600"/>
            <a:chOff x="2214546" y="-699528"/>
            <a:chExt cx="4714908" cy="4199966"/>
          </a:xfrm>
        </p:grpSpPr>
        <p:grpSp>
          <p:nvGrpSpPr>
            <p:cNvPr id="80943" name="Gruppo 80"/>
            <p:cNvGrpSpPr>
              <a:grpSpLocks noChangeAspect="1"/>
            </p:cNvGrpSpPr>
            <p:nvPr/>
          </p:nvGrpSpPr>
          <p:grpSpPr bwMode="auto">
            <a:xfrm>
              <a:off x="2214546" y="-285776"/>
              <a:ext cx="3777816" cy="3587626"/>
              <a:chOff x="5572132" y="2643182"/>
              <a:chExt cx="5143536" cy="4214818"/>
            </a:xfrm>
          </p:grpSpPr>
          <p:grpSp>
            <p:nvGrpSpPr>
              <p:cNvPr id="80944" name="Gruppo 62"/>
              <p:cNvGrpSpPr>
                <a:grpSpLocks/>
              </p:cNvGrpSpPr>
              <p:nvPr/>
            </p:nvGrpSpPr>
            <p:grpSpPr bwMode="auto">
              <a:xfrm>
                <a:off x="5572132" y="2643182"/>
                <a:ext cx="5143536" cy="4214818"/>
                <a:chOff x="4857752" y="1714488"/>
                <a:chExt cx="3714776" cy="3357586"/>
              </a:xfrm>
            </p:grpSpPr>
            <p:grpSp>
              <p:nvGrpSpPr>
                <p:cNvPr id="80945" name="Gruppo 54"/>
                <p:cNvGrpSpPr>
                  <a:grpSpLocks/>
                </p:cNvGrpSpPr>
                <p:nvPr/>
              </p:nvGrpSpPr>
              <p:grpSpPr bwMode="auto">
                <a:xfrm>
                  <a:off x="4857752" y="1714488"/>
                  <a:ext cx="3714776" cy="3357586"/>
                  <a:chOff x="4000496" y="2285992"/>
                  <a:chExt cx="3357586" cy="3156705"/>
                </a:xfrm>
              </p:grpSpPr>
              <p:pic>
                <p:nvPicPr>
                  <p:cNvPr id="9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000496" y="2285992"/>
                    <a:ext cx="3357586" cy="3156705"/>
                  </a:xfrm>
                  <a:prstGeom prst="ellipse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95" name="Anello 94"/>
                  <p:cNvSpPr/>
                  <p:nvPr/>
                </p:nvSpPr>
                <p:spPr>
                  <a:xfrm>
                    <a:off x="4000496" y="2356472"/>
                    <a:ext cx="3356400" cy="3073055"/>
                  </a:xfrm>
                  <a:prstGeom prst="donut">
                    <a:avLst>
                      <a:gd name="adj" fmla="val 2513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80948" name="Picture 7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500826" y="350043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0949" name="Picture 7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500826" y="3000372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0950" name="Picture 7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29322" y="3000372"/>
                  <a:ext cx="571504" cy="500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0951" name="Picture 7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500826" y="242886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095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58148" y="2854460"/>
                <a:ext cx="791313" cy="717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53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000892" y="5572140"/>
                <a:ext cx="862751" cy="717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0954" name="Gruppo 120"/>
            <p:cNvGrpSpPr>
              <a:grpSpLocks noChangeAspect="1"/>
            </p:cNvGrpSpPr>
            <p:nvPr/>
          </p:nvGrpSpPr>
          <p:grpSpPr bwMode="auto">
            <a:xfrm>
              <a:off x="3857620" y="-699528"/>
              <a:ext cx="3071834" cy="4199966"/>
              <a:chOff x="9429784" y="4071942"/>
              <a:chExt cx="1076331" cy="1471614"/>
            </a:xfrm>
          </p:grpSpPr>
          <p:grpSp>
            <p:nvGrpSpPr>
              <p:cNvPr id="80955" name="Gruppo 119"/>
              <p:cNvGrpSpPr>
                <a:grpSpLocks/>
              </p:cNvGrpSpPr>
              <p:nvPr/>
            </p:nvGrpSpPr>
            <p:grpSpPr bwMode="auto">
              <a:xfrm>
                <a:off x="9429784" y="4071942"/>
                <a:ext cx="642942" cy="1471614"/>
                <a:chOff x="9429784" y="4071942"/>
                <a:chExt cx="642942" cy="1471614"/>
              </a:xfrm>
            </p:grpSpPr>
            <p:grpSp>
              <p:nvGrpSpPr>
                <p:cNvPr id="80956" name="Gruppo 118"/>
                <p:cNvGrpSpPr>
                  <a:grpSpLocks/>
                </p:cNvGrpSpPr>
                <p:nvPr/>
              </p:nvGrpSpPr>
              <p:grpSpPr bwMode="auto">
                <a:xfrm>
                  <a:off x="9644066" y="4286256"/>
                  <a:ext cx="428660" cy="1257300"/>
                  <a:chOff x="8834437" y="2943226"/>
                  <a:chExt cx="428660" cy="1257300"/>
                </a:xfrm>
              </p:grpSpPr>
              <p:pic>
                <p:nvPicPr>
                  <p:cNvPr id="80957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 r="30763"/>
                  <a:stretch>
                    <a:fillRect/>
                  </a:stretch>
                </p:blipFill>
                <p:spPr bwMode="auto">
                  <a:xfrm>
                    <a:off x="8834437" y="3571876"/>
                    <a:ext cx="428660" cy="6286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0958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 r="30763"/>
                  <a:stretch>
                    <a:fillRect/>
                  </a:stretch>
                </p:blipFill>
                <p:spPr bwMode="auto">
                  <a:xfrm>
                    <a:off x="8834437" y="2943226"/>
                    <a:ext cx="428660" cy="6286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80959" name="Picture 9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429784" y="4286256"/>
                  <a:ext cx="219075" cy="1019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0960" name="Picture 10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9572660" y="4071942"/>
                  <a:ext cx="419100" cy="219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0961" name="Picture 1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0067965" y="4500570"/>
                <a:ext cx="219075" cy="828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962" name="Picture 12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0287040" y="4643446"/>
                <a:ext cx="219075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5" name="Anello 74"/>
          <p:cNvSpPr/>
          <p:nvPr/>
        </p:nvSpPr>
        <p:spPr bwMode="auto">
          <a:xfrm>
            <a:off x="2286000" y="2011363"/>
            <a:ext cx="1285875" cy="1285875"/>
          </a:xfrm>
          <a:prstGeom prst="donut">
            <a:avLst>
              <a:gd name="adj" fmla="val 25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2554" name="Rettangolo 76"/>
          <p:cNvSpPr>
            <a:spLocks noChangeArrowheads="1"/>
          </p:cNvSpPr>
          <p:nvPr/>
        </p:nvSpPr>
        <p:spPr bwMode="auto">
          <a:xfrm>
            <a:off x="-541010" y="4242114"/>
            <a:ext cx="100012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Times New Roman" pitchFamily="18" charset="0"/>
              </a:rPr>
              <a:t>  </a:t>
            </a:r>
            <a:r>
              <a:rPr lang="en-US" sz="3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Times New Roman" pitchFamily="18" charset="0"/>
              </a:rPr>
              <a:t>processo</a:t>
            </a:r>
            <a:r>
              <a:rPr lang="en-US" sz="3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Times New Roman" pitchFamily="18" charset="0"/>
              </a:rPr>
              <a:t> “</a:t>
            </a:r>
            <a:r>
              <a:rPr lang="en-US" sz="3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Times New Roman" pitchFamily="18" charset="0"/>
              </a:rPr>
              <a:t>multisteps</a:t>
            </a:r>
            <a:r>
              <a:rPr lang="en-US" sz="3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Times New Roman" pitchFamily="18" charset="0"/>
              </a:rPr>
              <a:t>” </a:t>
            </a:r>
            <a:r>
              <a:rPr lang="en-US" sz="30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Times New Roman" pitchFamily="18" charset="0"/>
              </a:rPr>
              <a:t>dell’epatocarcinogenesi</a:t>
            </a:r>
            <a:endParaRPr lang="it-IT" sz="3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987246" y="-241785"/>
            <a:ext cx="8208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ckwell Condensed" pitchFamily="18" charset="0"/>
              </a:rPr>
              <a:t>    </a:t>
            </a:r>
            <a:r>
              <a:rPr lang="it-IT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E959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neovascolarizzazione dell’HCC</a:t>
            </a:r>
          </a:p>
        </p:txBody>
      </p:sp>
      <p:pic>
        <p:nvPicPr>
          <p:cNvPr id="80966" name="Picture 2" descr="E:\lineo team lo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67" name="Picture 3" descr="E:\LOGO Spedali Civili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15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C:\Documents and Settings\scbrad1111\Desktop\ECR_2012_FinalProgramme_Umschlag_Pra_Agung.jpg"/>
          <p:cNvPicPr>
            <a:picLocks noChangeAspect="1" noChangeArrowheads="1"/>
          </p:cNvPicPr>
          <p:nvPr/>
        </p:nvPicPr>
        <p:blipFill>
          <a:blip r:embed="rId4"/>
          <a:srcRect l="38281" t="5859" r="38989" b="86023"/>
          <a:stretch>
            <a:fillRect/>
          </a:stretch>
        </p:blipFill>
        <p:spPr bwMode="auto">
          <a:xfrm>
            <a:off x="7524750" y="648176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C:\Documents and Settings\scbrad1111\Desktop\ECR_2012_FinalProgramme_Umschlag_Pra_Agung.jpg"/>
          <p:cNvPicPr>
            <a:picLocks noChangeAspect="1" noChangeArrowheads="1"/>
          </p:cNvPicPr>
          <p:nvPr/>
        </p:nvPicPr>
        <p:blipFill>
          <a:blip r:embed="rId5"/>
          <a:srcRect l="38281" t="13875" r="38989" b="80470"/>
          <a:stretch>
            <a:fillRect/>
          </a:stretch>
        </p:blipFill>
        <p:spPr bwMode="auto">
          <a:xfrm>
            <a:off x="8248650" y="6551613"/>
            <a:ext cx="8858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948" name="Object 3"/>
          <p:cNvGraphicFramePr>
            <a:graphicFrameLocks noChangeAspect="1"/>
          </p:cNvGraphicFramePr>
          <p:nvPr/>
        </p:nvGraphicFramePr>
        <p:xfrm>
          <a:off x="0" y="1312863"/>
          <a:ext cx="9144000" cy="330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6" imgW="14565079" imgH="7847619" progId="">
                  <p:embed/>
                </p:oleObj>
              </mc:Choice>
              <mc:Fallback>
                <p:oleObj name="Image" r:id="rId6" imgW="14565079" imgH="78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689" b="14954"/>
                      <a:stretch>
                        <a:fillRect/>
                      </a:stretch>
                    </p:blipFill>
                    <p:spPr bwMode="auto">
                      <a:xfrm>
                        <a:off x="0" y="1312863"/>
                        <a:ext cx="9144000" cy="330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5803900" y="1303338"/>
            <a:ext cx="544513" cy="1179512"/>
          </a:xfrm>
          <a:prstGeom prst="downArrow">
            <a:avLst>
              <a:gd name="adj1" fmla="val 50000"/>
              <a:gd name="adj2" fmla="val 56862"/>
            </a:avLst>
          </a:prstGeom>
          <a:solidFill>
            <a:srgbClr val="F9AB3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619625" y="754063"/>
            <a:ext cx="2884488" cy="549275"/>
          </a:xfrm>
          <a:prstGeom prst="rect">
            <a:avLst/>
          </a:prstGeom>
          <a:solidFill>
            <a:srgbClr val="F9AB3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600">
                <a:solidFill>
                  <a:schemeClr val="bg1"/>
                </a:solidFill>
              </a:rPr>
              <a:t>HCC precoce, </a:t>
            </a:r>
          </a:p>
          <a:p>
            <a:pPr algn="ctr"/>
            <a:r>
              <a:rPr lang="it-IT" sz="1600">
                <a:solidFill>
                  <a:schemeClr val="bg1"/>
                </a:solidFill>
              </a:rPr>
              <a:t> HCC ben differenziato</a:t>
            </a:r>
          </a:p>
        </p:txBody>
      </p:sp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517525" y="1852613"/>
            <a:ext cx="3902075" cy="4000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rgbClr val="FF0000"/>
                </a:solidFill>
              </a:rPr>
              <a:t>Neoangiogenesi   tumorale</a:t>
            </a:r>
          </a:p>
        </p:txBody>
      </p:sp>
      <p:sp>
        <p:nvSpPr>
          <p:cNvPr id="82952" name="Line 7"/>
          <p:cNvSpPr>
            <a:spLocks noChangeShapeType="1"/>
          </p:cNvSpPr>
          <p:nvPr/>
        </p:nvSpPr>
        <p:spPr bwMode="auto">
          <a:xfrm>
            <a:off x="609600" y="2182813"/>
            <a:ext cx="4500563" cy="42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891338" y="1857375"/>
            <a:ext cx="2109787" cy="646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Arterie epatiche anomale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217488" y="2503488"/>
            <a:ext cx="1871662" cy="36988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arteria epatica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214313" y="3941763"/>
            <a:ext cx="1943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 Nodulo Rigenerativo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2474913" y="4108450"/>
            <a:ext cx="208756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Nodulo Displasico basso grado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479925" y="3971925"/>
            <a:ext cx="25336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Nodulo Displasico alto grado/Early HCC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7056438" y="4291013"/>
            <a:ext cx="18716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HCC</a:t>
            </a:r>
          </a:p>
        </p:txBody>
      </p:sp>
      <p:pic>
        <p:nvPicPr>
          <p:cNvPr id="82959" name="Picture 5" descr="34_K-a"/>
          <p:cNvPicPr>
            <a:picLocks noChangeAspect="1" noChangeArrowheads="1"/>
          </p:cNvPicPr>
          <p:nvPr/>
        </p:nvPicPr>
        <p:blipFill>
          <a:blip r:embed="rId8">
            <a:lum bright="-12000" contrast="6000"/>
          </a:blip>
          <a:srcRect/>
          <a:stretch>
            <a:fillRect/>
          </a:stretch>
        </p:blipFill>
        <p:spPr bwMode="auto">
          <a:xfrm>
            <a:off x="5867400" y="4827588"/>
            <a:ext cx="1733550" cy="1385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960" name="Picture 6" descr="34_MNrig-a1"/>
          <p:cNvPicPr>
            <a:picLocks noChangeAspect="1" noChangeArrowheads="1"/>
          </p:cNvPicPr>
          <p:nvPr/>
        </p:nvPicPr>
        <p:blipFill>
          <a:blip r:embed="rId9">
            <a:lum bright="-12000" contrast="24000"/>
          </a:blip>
          <a:srcRect/>
          <a:stretch>
            <a:fillRect/>
          </a:stretch>
        </p:blipFill>
        <p:spPr bwMode="auto">
          <a:xfrm>
            <a:off x="122238" y="4857750"/>
            <a:ext cx="1785937" cy="1379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961" name="Picture 2" descr="34_MNrig-c"/>
          <p:cNvPicPr>
            <a:picLocks noChangeAspect="1" noChangeArrowheads="1"/>
          </p:cNvPicPr>
          <p:nvPr/>
        </p:nvPicPr>
        <p:blipFill>
          <a:blip r:embed="rId10">
            <a:lum bright="-18000" contrast="24000"/>
          </a:blip>
          <a:srcRect/>
          <a:stretch>
            <a:fillRect/>
          </a:stretch>
        </p:blipFill>
        <p:spPr bwMode="auto">
          <a:xfrm>
            <a:off x="1528763" y="5402263"/>
            <a:ext cx="1819275" cy="1455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962" name="Picture 3" descr="34_K-b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5825" y="5402263"/>
            <a:ext cx="1819275" cy="1455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" y="-251496"/>
            <a:ext cx="10501354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ckwell Condensed" pitchFamily="18" charset="0"/>
              </a:rPr>
              <a:t>    </a:t>
            </a:r>
            <a:r>
              <a:rPr lang="it-IT" sz="32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E959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epatocarcinogenesi</a:t>
            </a:r>
            <a:r>
              <a:rPr lang="it-IT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4E959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- neoangiogenesi</a:t>
            </a:r>
          </a:p>
        </p:txBody>
      </p:sp>
      <p:pic>
        <p:nvPicPr>
          <p:cNvPr id="82964" name="Picture 2" descr="E:\lineo team 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5" name="Picture 3" descr="E:\LOGO Spedali Civili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03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asellaDiTesto 31"/>
          <p:cNvSpPr txBox="1">
            <a:spLocks noChangeArrowheads="1"/>
          </p:cNvSpPr>
          <p:nvPr/>
        </p:nvSpPr>
        <p:spPr bwMode="auto">
          <a:xfrm>
            <a:off x="7643813" y="4357688"/>
            <a:ext cx="749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Equil</a:t>
            </a:r>
          </a:p>
        </p:txBody>
      </p:sp>
      <p:pic>
        <p:nvPicPr>
          <p:cNvPr id="84995" name="Picture 1029" descr="F:\Tomasi\DSCN0008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7407" t="9877" r="37038" b="6172"/>
          <a:stretch>
            <a:fillRect/>
          </a:stretch>
        </p:blipFill>
        <p:spPr bwMode="auto">
          <a:xfrm>
            <a:off x="7072313" y="2816225"/>
            <a:ext cx="17145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 l="27953" t="20764" r="29497" b="21097"/>
          <a:stretch>
            <a:fillRect/>
          </a:stretch>
        </p:blipFill>
        <p:spPr bwMode="auto">
          <a:xfrm>
            <a:off x="214313" y="1262063"/>
            <a:ext cx="2363787" cy="28781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84997" name="Object 2"/>
          <p:cNvGraphicFramePr>
            <a:graphicFrameLocks noChangeAspect="1"/>
          </p:cNvGraphicFramePr>
          <p:nvPr/>
        </p:nvGraphicFramePr>
        <p:xfrm>
          <a:off x="2676525" y="1268413"/>
          <a:ext cx="2181225" cy="28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" r:id="rId6" imgW="5143680" imgH="3429000" progId="">
                  <p:embed/>
                </p:oleObj>
              </mc:Choice>
              <mc:Fallback>
                <p:oleObj name="Diapositiva" r:id="rId6" imgW="514368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349" t="14824" r="28796" b="20232"/>
                      <a:stretch>
                        <a:fillRect/>
                      </a:stretch>
                    </p:blipFill>
                    <p:spPr bwMode="auto">
                      <a:xfrm>
                        <a:off x="2676525" y="1268413"/>
                        <a:ext cx="2181225" cy="28749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63550" y="3786188"/>
            <a:ext cx="1779588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Helvetica" pitchFamily="34" charset="0"/>
              </a:rPr>
              <a:t>Fase Arteriosa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714625" y="3817938"/>
            <a:ext cx="20828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>
                <a:latin typeface="Helvetica" pitchFamily="34" charset="0"/>
              </a:rPr>
              <a:t>Fase di equilibrio</a:t>
            </a:r>
          </a:p>
        </p:txBody>
      </p:sp>
      <p:grpSp>
        <p:nvGrpSpPr>
          <p:cNvPr id="85000" name="Gruppo 29"/>
          <p:cNvGrpSpPr>
            <a:grpSpLocks/>
          </p:cNvGrpSpPr>
          <p:nvPr/>
        </p:nvGrpSpPr>
        <p:grpSpPr bwMode="auto">
          <a:xfrm>
            <a:off x="214313" y="4837113"/>
            <a:ext cx="6143625" cy="2020887"/>
            <a:chOff x="0" y="4853448"/>
            <a:chExt cx="6143625" cy="2019300"/>
          </a:xfrm>
        </p:grpSpPr>
        <p:pic>
          <p:nvPicPr>
            <p:cNvPr id="85001" name="Picture 48" descr="C:\Users\emanuela\Desktop\DSCN7891.JPG"/>
            <p:cNvPicPr>
              <a:picLocks noChangeAspect="1" noChangeArrowheads="1"/>
            </p:cNvPicPr>
            <p:nvPr/>
          </p:nvPicPr>
          <p:blipFill>
            <a:blip r:embed="rId8">
              <a:lum bright="10000" contrast="30000"/>
              <a:grayscl/>
            </a:blip>
            <a:srcRect/>
            <a:stretch>
              <a:fillRect/>
            </a:stretch>
          </p:blipFill>
          <p:spPr bwMode="auto">
            <a:xfrm>
              <a:off x="0" y="4857750"/>
              <a:ext cx="157162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2" name="Picture 9" descr="P1010028"/>
            <p:cNvPicPr>
              <a:picLocks noChangeAspect="1" noChangeArrowheads="1"/>
            </p:cNvPicPr>
            <p:nvPr/>
          </p:nvPicPr>
          <p:blipFill>
            <a:blip r:embed="rId9">
              <a:lum contrast="20000"/>
            </a:blip>
            <a:srcRect l="4372" b="7143"/>
            <a:stretch>
              <a:fillRect/>
            </a:stretch>
          </p:blipFill>
          <p:spPr bwMode="auto">
            <a:xfrm>
              <a:off x="1500188" y="4857750"/>
              <a:ext cx="16827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3" name="Picture 15" descr="P1010030"/>
            <p:cNvPicPr>
              <a:picLocks noChangeAspect="1" noChangeArrowheads="1"/>
            </p:cNvPicPr>
            <p:nvPr/>
          </p:nvPicPr>
          <p:blipFill>
            <a:blip r:embed="rId10">
              <a:lum contrast="20000"/>
            </a:blip>
            <a:srcRect l="4350" b="3416"/>
            <a:stretch>
              <a:fillRect/>
            </a:stretch>
          </p:blipFill>
          <p:spPr bwMode="auto">
            <a:xfrm>
              <a:off x="3001963" y="4853448"/>
              <a:ext cx="1641475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4" name="Picture 10" descr="P1010027"/>
            <p:cNvPicPr>
              <a:picLocks noChangeAspect="1" noChangeArrowheads="1"/>
            </p:cNvPicPr>
            <p:nvPr/>
          </p:nvPicPr>
          <p:blipFill>
            <a:blip r:embed="rId11">
              <a:lum contrast="20000"/>
            </a:blip>
            <a:srcRect l="4871" b="3416"/>
            <a:stretch>
              <a:fillRect/>
            </a:stretch>
          </p:blipFill>
          <p:spPr bwMode="auto">
            <a:xfrm>
              <a:off x="4500563" y="4853448"/>
              <a:ext cx="1643062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005" name="CasellaDiTesto 42"/>
          <p:cNvSpPr txBox="1">
            <a:spLocks noChangeArrowheads="1"/>
          </p:cNvSpPr>
          <p:nvPr/>
        </p:nvSpPr>
        <p:spPr bwMode="auto">
          <a:xfrm>
            <a:off x="2428875" y="64484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Art</a:t>
            </a:r>
          </a:p>
        </p:txBody>
      </p:sp>
      <p:sp>
        <p:nvSpPr>
          <p:cNvPr id="85006" name="CasellaDiTesto 43"/>
          <p:cNvSpPr txBox="1">
            <a:spLocks noChangeArrowheads="1"/>
          </p:cNvSpPr>
          <p:nvPr/>
        </p:nvSpPr>
        <p:spPr bwMode="auto">
          <a:xfrm>
            <a:off x="785813" y="644842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Pre-c</a:t>
            </a:r>
          </a:p>
        </p:txBody>
      </p:sp>
      <p:sp>
        <p:nvSpPr>
          <p:cNvPr id="85007" name="CasellaDiTesto 44"/>
          <p:cNvSpPr txBox="1">
            <a:spLocks noChangeArrowheads="1"/>
          </p:cNvSpPr>
          <p:nvPr/>
        </p:nvSpPr>
        <p:spPr bwMode="auto">
          <a:xfrm>
            <a:off x="3929063" y="6438900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PVP</a:t>
            </a:r>
          </a:p>
        </p:txBody>
      </p:sp>
      <p:sp>
        <p:nvSpPr>
          <p:cNvPr id="85008" name="CasellaDiTesto 45"/>
          <p:cNvSpPr txBox="1">
            <a:spLocks noChangeArrowheads="1"/>
          </p:cNvSpPr>
          <p:nvPr/>
        </p:nvSpPr>
        <p:spPr bwMode="auto">
          <a:xfrm>
            <a:off x="5429250" y="64484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Equ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428750" y="4468813"/>
            <a:ext cx="2643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EOB-RM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285875" y="776288"/>
            <a:ext cx="26431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CEUS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500813" y="534988"/>
            <a:ext cx="1143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MDCT</a:t>
            </a:r>
          </a:p>
        </p:txBody>
      </p:sp>
      <p:pic>
        <p:nvPicPr>
          <p:cNvPr id="85012" name="Picture 2" descr="DSCN0005"/>
          <p:cNvPicPr>
            <a:picLocks noChangeAspect="1" noChangeArrowheads="1"/>
          </p:cNvPicPr>
          <p:nvPr/>
        </p:nvPicPr>
        <p:blipFill>
          <a:blip r:embed="rId12"/>
          <a:srcRect l="6451" r="37097" b="16129"/>
          <a:stretch>
            <a:fillRect/>
          </a:stretch>
        </p:blipFill>
        <p:spPr bwMode="auto">
          <a:xfrm>
            <a:off x="5143500" y="911225"/>
            <a:ext cx="1806575" cy="179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5013" name="Picture 3" descr="DSCN0006"/>
          <p:cNvPicPr>
            <a:picLocks noChangeAspect="1" noChangeArrowheads="1"/>
          </p:cNvPicPr>
          <p:nvPr/>
        </p:nvPicPr>
        <p:blipFill>
          <a:blip r:embed="rId13"/>
          <a:srcRect l="7230" t="3214" r="36145" b="10040"/>
          <a:stretch>
            <a:fillRect/>
          </a:stretch>
        </p:blipFill>
        <p:spPr bwMode="auto">
          <a:xfrm>
            <a:off x="7000875" y="885825"/>
            <a:ext cx="1789113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5014" name="Picture 4" descr="DSCN0007"/>
          <p:cNvPicPr>
            <a:picLocks noChangeAspect="1" noChangeArrowheads="1"/>
          </p:cNvPicPr>
          <p:nvPr/>
        </p:nvPicPr>
        <p:blipFill>
          <a:blip r:embed="rId14"/>
          <a:srcRect l="10001" t="3334" r="36250" b="16667"/>
          <a:stretch>
            <a:fillRect/>
          </a:stretch>
        </p:blipFill>
        <p:spPr bwMode="auto">
          <a:xfrm>
            <a:off x="5143500" y="2816225"/>
            <a:ext cx="1857375" cy="184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5015" name="CasellaDiTesto 36"/>
          <p:cNvSpPr txBox="1">
            <a:spLocks noChangeArrowheads="1"/>
          </p:cNvSpPr>
          <p:nvPr/>
        </p:nvSpPr>
        <p:spPr bwMode="auto">
          <a:xfrm>
            <a:off x="5995988" y="2428875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Pre-c</a:t>
            </a:r>
          </a:p>
        </p:txBody>
      </p:sp>
      <p:sp>
        <p:nvSpPr>
          <p:cNvPr id="85016" name="CasellaDiTesto 37"/>
          <p:cNvSpPr txBox="1">
            <a:spLocks noChangeArrowheads="1"/>
          </p:cNvSpPr>
          <p:nvPr/>
        </p:nvSpPr>
        <p:spPr bwMode="auto">
          <a:xfrm>
            <a:off x="6143625" y="43656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pvp</a:t>
            </a:r>
          </a:p>
        </p:txBody>
      </p:sp>
      <p:sp>
        <p:nvSpPr>
          <p:cNvPr id="85017" name="CasellaDiTesto 43"/>
          <p:cNvSpPr txBox="1">
            <a:spLocks noChangeArrowheads="1"/>
          </p:cNvSpPr>
          <p:nvPr/>
        </p:nvSpPr>
        <p:spPr bwMode="auto">
          <a:xfrm>
            <a:off x="7715250" y="2428875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Art</a:t>
            </a:r>
          </a:p>
        </p:txBody>
      </p:sp>
      <p:sp>
        <p:nvSpPr>
          <p:cNvPr id="119836" name="Rectangle 2"/>
          <p:cNvSpPr>
            <a:spLocks noChangeArrowheads="1"/>
          </p:cNvSpPr>
          <p:nvPr/>
        </p:nvSpPr>
        <p:spPr bwMode="auto">
          <a:xfrm>
            <a:off x="1106679" y="-194336"/>
            <a:ext cx="7956197" cy="66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it-IT" sz="2800" dirty="0">
                <a:ln w="50800"/>
                <a:solidFill>
                  <a:srgbClr val="4E959C"/>
                </a:solidFill>
                <a:latin typeface="Arial" pitchFamily="34" charset="0"/>
              </a:rPr>
              <a:t>Il concetto di “wash in” and “wash out”</a:t>
            </a:r>
          </a:p>
        </p:txBody>
      </p:sp>
      <p:sp>
        <p:nvSpPr>
          <p:cNvPr id="30" name="Angolo ripiegato 29"/>
          <p:cNvSpPr/>
          <p:nvPr/>
        </p:nvSpPr>
        <p:spPr bwMode="auto">
          <a:xfrm>
            <a:off x="1214414" y="2875021"/>
            <a:ext cx="7143800" cy="2911433"/>
          </a:xfrm>
          <a:prstGeom prst="foldedCorner">
            <a:avLst>
              <a:gd name="adj" fmla="val 23007"/>
            </a:avLst>
          </a:prstGeom>
          <a:solidFill>
            <a:srgbClr val="F9AB39"/>
          </a:solidFill>
          <a:ln w="9525" cap="flat" cmpd="sng" algn="ctr">
            <a:solidFill>
              <a:srgbClr val="0D1325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5100000">
              <a:rot lat="21201738" lon="1451536" rev="38225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    </a:t>
            </a:r>
            <a:r>
              <a:rPr lang="en-GB" sz="2400" dirty="0">
                <a:solidFill>
                  <a:schemeClr val="bg1"/>
                </a:solidFill>
              </a:rPr>
              <a:t>To be considered </a:t>
            </a:r>
            <a:r>
              <a:rPr lang="en-GB" sz="2400" dirty="0" err="1">
                <a:solidFill>
                  <a:schemeClr val="bg1"/>
                </a:solidFill>
              </a:rPr>
              <a:t>hypervascular</a:t>
            </a:r>
            <a:r>
              <a:rPr lang="en-GB" sz="2400" dirty="0">
                <a:solidFill>
                  <a:schemeClr val="bg1"/>
                </a:solidFill>
              </a:rPr>
              <a:t>, the lesion has to enhance more than adjacent liver parenchyma in the arterial phase 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(“wash in”)</a:t>
            </a:r>
          </a:p>
          <a:p>
            <a:pPr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“Wash out” </a:t>
            </a:r>
            <a:r>
              <a:rPr lang="en-GB" sz="2400" dirty="0">
                <a:solidFill>
                  <a:schemeClr val="bg1"/>
                </a:solidFill>
              </a:rPr>
              <a:t>in portal venous phase or equilibrium phase is present when the lesion is darker than adjacent liver parenchyma</a:t>
            </a:r>
          </a:p>
          <a:p>
            <a:pPr algn="ctr">
              <a:defRPr/>
            </a:pPr>
            <a:endParaRPr lang="it-IT" sz="2400" dirty="0"/>
          </a:p>
        </p:txBody>
      </p:sp>
      <p:pic>
        <p:nvPicPr>
          <p:cNvPr id="31" name="Picture 9" descr="http://www.clker.com/cliparts/2/b/3/b/11949857441232608687pointing_finger_01.svg.hi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rgbClr val="F9AB3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3749331" flipH="1">
            <a:off x="1317011" y="3945294"/>
            <a:ext cx="820550" cy="993596"/>
          </a:xfrm>
          <a:prstGeom prst="rect">
            <a:avLst/>
          </a:prstGeom>
          <a:noFill/>
        </p:spPr>
      </p:pic>
      <p:pic>
        <p:nvPicPr>
          <p:cNvPr id="85021" name="Picture 2" descr="E:\lineo team logo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2" name="Picture 3" descr="E:\LOGO Spedali Civili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3" name="CasellaDiTesto 34"/>
          <p:cNvSpPr txBox="1">
            <a:spLocks noChangeArrowheads="1"/>
          </p:cNvSpPr>
          <p:nvPr/>
        </p:nvSpPr>
        <p:spPr bwMode="auto">
          <a:xfrm>
            <a:off x="7581900" y="43592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89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26" descr="F:\Tomasi\DSCN0005.JPG"/>
          <p:cNvPicPr>
            <a:picLocks noChangeAspect="1" noChangeArrowheads="1"/>
          </p:cNvPicPr>
          <p:nvPr/>
        </p:nvPicPr>
        <p:blipFill>
          <a:blip r:embed="rId3"/>
          <a:srcRect l="6451" r="37097" b="16129"/>
          <a:stretch>
            <a:fillRect/>
          </a:stretch>
        </p:blipFill>
        <p:spPr bwMode="auto">
          <a:xfrm>
            <a:off x="0" y="1576388"/>
            <a:ext cx="295592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1027" descr="F:\Tomasi\DSCN0006.JPG"/>
          <p:cNvPicPr>
            <a:picLocks noChangeAspect="1" noChangeArrowheads="1"/>
          </p:cNvPicPr>
          <p:nvPr/>
        </p:nvPicPr>
        <p:blipFill>
          <a:blip r:embed="rId4"/>
          <a:srcRect l="7230" t="3214" r="36145" b="10040"/>
          <a:stretch>
            <a:fillRect/>
          </a:stretch>
        </p:blipFill>
        <p:spPr bwMode="auto">
          <a:xfrm>
            <a:off x="2066925" y="1576388"/>
            <a:ext cx="2865438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1028" descr="F:\Tomasi\DSCN0007.JPG"/>
          <p:cNvPicPr>
            <a:picLocks noChangeAspect="1" noChangeArrowheads="1"/>
          </p:cNvPicPr>
          <p:nvPr/>
        </p:nvPicPr>
        <p:blipFill>
          <a:blip r:embed="rId5"/>
          <a:srcRect l="10001" t="3334" r="36250" b="16667"/>
          <a:stretch>
            <a:fillRect/>
          </a:stretch>
        </p:blipFill>
        <p:spPr bwMode="auto">
          <a:xfrm>
            <a:off x="4067175" y="1646238"/>
            <a:ext cx="28813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029" descr="F:\Tomasi\DSCN0008.JPG"/>
          <p:cNvPicPr>
            <a:picLocks noChangeAspect="1" noChangeArrowheads="1"/>
          </p:cNvPicPr>
          <p:nvPr/>
        </p:nvPicPr>
        <p:blipFill>
          <a:blip r:embed="rId6"/>
          <a:srcRect l="7407" t="9877" r="37038" b="6172"/>
          <a:stretch>
            <a:fillRect/>
          </a:stretch>
        </p:blipFill>
        <p:spPr bwMode="auto">
          <a:xfrm>
            <a:off x="6149975" y="1646238"/>
            <a:ext cx="29591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ngolo ripiegato 9"/>
          <p:cNvSpPr/>
          <p:nvPr/>
        </p:nvSpPr>
        <p:spPr bwMode="auto">
          <a:xfrm>
            <a:off x="2363366" y="4245434"/>
            <a:ext cx="5423344" cy="1969647"/>
          </a:xfrm>
          <a:prstGeom prst="foldedCorner">
            <a:avLst>
              <a:gd name="adj" fmla="val 23007"/>
            </a:avLst>
          </a:prstGeom>
          <a:solidFill>
            <a:srgbClr val="F9AB39"/>
          </a:solidFill>
          <a:ln w="9525" cap="flat" cmpd="sng" algn="ctr">
            <a:solidFill>
              <a:srgbClr val="0D1325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5100000">
              <a:rot lat="21201738" lon="1451536" rev="38225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   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 in e wash out</a:t>
            </a:r>
          </a:p>
          <a:p>
            <a:pPr>
              <a:defRPr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</a:rPr>
              <a:t>    VPP = 92-96%</a:t>
            </a:r>
          </a:p>
          <a:p>
            <a:pPr>
              <a:defRPr/>
            </a:pPr>
            <a:r>
              <a:rPr lang="en-GB" sz="2800" dirty="0">
                <a:solidFill>
                  <a:schemeClr val="bg1"/>
                </a:solidFill>
              </a:rPr>
              <a:t>    Sensitivity = 50-70%</a:t>
            </a:r>
          </a:p>
          <a:p>
            <a:pPr algn="ctr">
              <a:defRPr/>
            </a:pPr>
            <a:endParaRPr lang="it-IT" sz="2800" dirty="0"/>
          </a:p>
        </p:txBody>
      </p:sp>
      <p:pic>
        <p:nvPicPr>
          <p:cNvPr id="11" name="Picture 9" descr="http://www.clker.com/cliparts/2/b/3/b/11949857441232608687pointing_finger_01.svg.hi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9AB3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3749331" flipH="1">
            <a:off x="2168554" y="4845857"/>
            <a:ext cx="820551" cy="856007"/>
          </a:xfrm>
          <a:prstGeom prst="rect">
            <a:avLst/>
          </a:prstGeom>
          <a:noFill/>
        </p:spPr>
      </p:pic>
      <p:sp>
        <p:nvSpPr>
          <p:cNvPr id="122890" name="Rectangle 2"/>
          <p:cNvSpPr>
            <a:spLocks noChangeArrowheads="1"/>
          </p:cNvSpPr>
          <p:nvPr/>
        </p:nvSpPr>
        <p:spPr bwMode="auto">
          <a:xfrm>
            <a:off x="1720887" y="-214338"/>
            <a:ext cx="8208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it-IT" sz="2800" dirty="0">
                <a:ln w="50800"/>
                <a:solidFill>
                  <a:srgbClr val="4E959C"/>
                </a:solidFill>
                <a:latin typeface="Arial" pitchFamily="34" charset="0"/>
              </a:rPr>
              <a:t>MDCT: “wash in” and “wash out”</a:t>
            </a:r>
          </a:p>
        </p:txBody>
      </p:sp>
      <p:pic>
        <p:nvPicPr>
          <p:cNvPr id="87049" name="Picture 2" descr="E:\lineo team 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3" descr="E:\LOGO Spedali Civili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74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Presentazione su schermo (4:3)</PresentationFormat>
  <Paragraphs>62</Paragraphs>
  <Slides>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Tema di Office</vt:lpstr>
      <vt:lpstr>Image</vt:lpstr>
      <vt:lpstr>Diapositiva</vt:lpstr>
      <vt:lpstr>Presentazione standard di PowerPoint</vt:lpstr>
      <vt:lpstr>3  Processi  paralleli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2013-10-22T09:33:53Z</dcterms:created>
  <dcterms:modified xsi:type="dcterms:W3CDTF">2013-10-22T09:34:46Z</dcterms:modified>
</cp:coreProperties>
</file>