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3" r:id="rId2"/>
    <p:sldMasterId id="2147483654" r:id="rId3"/>
    <p:sldMasterId id="2147483804" r:id="rId4"/>
    <p:sldMasterId id="2147484017" r:id="rId5"/>
  </p:sldMasterIdLst>
  <p:notesMasterIdLst>
    <p:notesMasterId r:id="rId93"/>
  </p:notesMasterIdLst>
  <p:sldIdLst>
    <p:sldId id="563" r:id="rId6"/>
    <p:sldId id="257" r:id="rId7"/>
    <p:sldId id="258" r:id="rId8"/>
    <p:sldId id="451" r:id="rId9"/>
    <p:sldId id="552" r:id="rId10"/>
    <p:sldId id="452" r:id="rId11"/>
    <p:sldId id="487" r:id="rId12"/>
    <p:sldId id="553" r:id="rId13"/>
    <p:sldId id="554" r:id="rId14"/>
    <p:sldId id="555" r:id="rId15"/>
    <p:sldId id="273" r:id="rId16"/>
    <p:sldId id="564" r:id="rId17"/>
    <p:sldId id="565" r:id="rId18"/>
    <p:sldId id="566" r:id="rId19"/>
    <p:sldId id="567" r:id="rId20"/>
    <p:sldId id="568" r:id="rId21"/>
    <p:sldId id="569" r:id="rId22"/>
    <p:sldId id="570" r:id="rId23"/>
    <p:sldId id="571" r:id="rId24"/>
    <p:sldId id="572" r:id="rId25"/>
    <p:sldId id="573" r:id="rId26"/>
    <p:sldId id="574" r:id="rId27"/>
    <p:sldId id="575" r:id="rId28"/>
    <p:sldId id="576" r:id="rId29"/>
    <p:sldId id="577" r:id="rId30"/>
    <p:sldId id="578" r:id="rId31"/>
    <p:sldId id="579" r:id="rId32"/>
    <p:sldId id="580" r:id="rId33"/>
    <p:sldId id="581" r:id="rId34"/>
    <p:sldId id="582" r:id="rId35"/>
    <p:sldId id="583" r:id="rId36"/>
    <p:sldId id="584" r:id="rId37"/>
    <p:sldId id="585" r:id="rId38"/>
    <p:sldId id="586" r:id="rId39"/>
    <p:sldId id="274" r:id="rId40"/>
    <p:sldId id="471" r:id="rId41"/>
    <p:sldId id="459" r:id="rId42"/>
    <p:sldId id="472" r:id="rId43"/>
    <p:sldId id="460" r:id="rId44"/>
    <p:sldId id="547" r:id="rId45"/>
    <p:sldId id="458" r:id="rId46"/>
    <p:sldId id="474" r:id="rId47"/>
    <p:sldId id="560" r:id="rId48"/>
    <p:sldId id="556" r:id="rId49"/>
    <p:sldId id="557" r:id="rId50"/>
    <p:sldId id="558" r:id="rId51"/>
    <p:sldId id="561" r:id="rId52"/>
    <p:sldId id="562" r:id="rId53"/>
    <p:sldId id="538" r:id="rId54"/>
    <p:sldId id="514" r:id="rId55"/>
    <p:sldId id="515" r:id="rId56"/>
    <p:sldId id="516" r:id="rId57"/>
    <p:sldId id="517" r:id="rId58"/>
    <p:sldId id="518" r:id="rId59"/>
    <p:sldId id="519" r:id="rId60"/>
    <p:sldId id="520" r:id="rId61"/>
    <p:sldId id="521" r:id="rId62"/>
    <p:sldId id="522" r:id="rId63"/>
    <p:sldId id="523" r:id="rId64"/>
    <p:sldId id="524" r:id="rId65"/>
    <p:sldId id="525" r:id="rId66"/>
    <p:sldId id="526" r:id="rId67"/>
    <p:sldId id="527" r:id="rId68"/>
    <p:sldId id="528" r:id="rId69"/>
    <p:sldId id="529" r:id="rId70"/>
    <p:sldId id="530" r:id="rId71"/>
    <p:sldId id="531" r:id="rId72"/>
    <p:sldId id="532" r:id="rId73"/>
    <p:sldId id="533" r:id="rId74"/>
    <p:sldId id="534" r:id="rId75"/>
    <p:sldId id="535" r:id="rId76"/>
    <p:sldId id="536" r:id="rId77"/>
    <p:sldId id="537" r:id="rId78"/>
    <p:sldId id="461" r:id="rId79"/>
    <p:sldId id="462" r:id="rId80"/>
    <p:sldId id="463" r:id="rId81"/>
    <p:sldId id="464" r:id="rId82"/>
    <p:sldId id="465" r:id="rId83"/>
    <p:sldId id="466" r:id="rId84"/>
    <p:sldId id="467" r:id="rId85"/>
    <p:sldId id="468" r:id="rId86"/>
    <p:sldId id="469" r:id="rId87"/>
    <p:sldId id="539" r:id="rId88"/>
    <p:sldId id="549" r:id="rId89"/>
    <p:sldId id="550" r:id="rId90"/>
    <p:sldId id="551" r:id="rId91"/>
    <p:sldId id="540" r:id="rId9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l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42"/>
    <a:srgbClr val="E4D5F2"/>
    <a:srgbClr val="9A7BD1"/>
    <a:srgbClr val="346B5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69" autoAdjust="0"/>
    <p:restoredTop sz="96057" autoAdjust="0"/>
  </p:normalViewPr>
  <p:slideViewPr>
    <p:cSldViewPr>
      <p:cViewPr>
        <p:scale>
          <a:sx n="75" d="100"/>
          <a:sy n="75" d="100"/>
        </p:scale>
        <p:origin x="-33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7C479A-06AC-4B44-BD18-E837F19107A3}" type="doc">
      <dgm:prSet loTypeId="urn:microsoft.com/office/officeart/2005/8/layout/chevron2" loCatId="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it-IT"/>
        </a:p>
      </dgm:t>
    </dgm:pt>
    <dgm:pt modelId="{CC0C5F87-9E09-F44A-9FE4-783D1ECA91D7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1</a:t>
          </a:r>
          <a:endParaRPr lang="it-IT" sz="4000" b="1" dirty="0">
            <a:latin typeface="Arial Narrow"/>
            <a:cs typeface="Arial Narrow"/>
          </a:endParaRPr>
        </a:p>
      </dgm:t>
    </dgm:pt>
    <dgm:pt modelId="{5AE4371E-F69B-564C-BAFF-71315C623A70}" type="parTrans" cxnId="{D0416D1D-66BB-574B-9376-1CD968B95357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6217A77C-1E88-E445-9061-2D3F90FB172F}" type="sibTrans" cxnId="{D0416D1D-66BB-574B-9376-1CD968B95357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922FFC4C-6A2D-9A44-804C-E2E5705726AC}">
      <dgm:prSet phldrT="[Testo]" custT="1"/>
      <dgm:spPr/>
      <dgm:t>
        <a:bodyPr/>
        <a:lstStyle/>
        <a:p>
          <a:r>
            <a:rPr lang="it-IT" sz="2000" b="1" u="sng" dirty="0" smtClean="0">
              <a:solidFill>
                <a:schemeClr val="tx1"/>
              </a:solidFill>
              <a:latin typeface="Arial Narrow"/>
              <a:cs typeface="Arial Narrow"/>
            </a:rPr>
            <a:t>Diarree acute</a:t>
          </a:r>
          <a:r>
            <a:rPr lang="it-IT" sz="2000" b="1" u="none" dirty="0" smtClean="0">
              <a:solidFill>
                <a:schemeClr val="tx1"/>
              </a:solidFill>
              <a:latin typeface="Arial Narrow"/>
              <a:cs typeface="Arial Narrow"/>
            </a:rPr>
            <a:t>: n</a:t>
          </a:r>
          <a:r>
            <a:rPr lang="it-IT" sz="2000" b="1" u="none" dirty="0" smtClean="0">
              <a:solidFill>
                <a:schemeClr val="tx1"/>
              </a:solidFill>
              <a:latin typeface="Calibri" pitchFamily="34" charset="0"/>
            </a:rPr>
            <a:t>egli</a:t>
          </a:r>
          <a:r>
            <a:rPr lang="it-IT" sz="2000" b="1" dirty="0" smtClean="0">
              <a:solidFill>
                <a:schemeClr val="tx1"/>
              </a:solidFill>
              <a:latin typeface="Calibri" pitchFamily="34" charset="0"/>
            </a:rPr>
            <a:t> episodi acuti diarroici la terapia reidratante è doverosa sopratutto per anziani e bambini. Non è necessario impostare una antibioticoterapia agli esordi di un episodio acuto diarroico poiché spesso si rivela un'infezione autolimitante.</a:t>
          </a:r>
          <a:endParaRPr lang="it-IT" sz="2000" b="1" u="sng" dirty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55DC8128-38AE-BC44-AC35-37559B973E1D}" type="parTrans" cxnId="{13BAB499-A50D-9C40-AB94-AD730CC81BD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21D3D581-FD1B-2448-BE08-269F939AE281}" type="sibTrans" cxnId="{13BAB499-A50D-9C40-AB94-AD730CC81BD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E2B49345-971D-8E42-A04A-C70453476C74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2</a:t>
          </a:r>
          <a:endParaRPr lang="it-IT" sz="4000" b="1" dirty="0">
            <a:latin typeface="Arial Narrow"/>
            <a:cs typeface="Arial Narrow"/>
          </a:endParaRPr>
        </a:p>
      </dgm:t>
    </dgm:pt>
    <dgm:pt modelId="{9F226912-73DC-E24F-8FE0-63CDABB1D476}" type="parTrans" cxnId="{DF974313-AD65-3E4D-8264-80AFFC0CDEC6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5DB71C7B-809A-8A4D-9C35-18A6D14D3069}" type="sibTrans" cxnId="{DF974313-AD65-3E4D-8264-80AFFC0CDEC6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1A482E81-4384-F043-99B0-3556F969F1C4}">
      <dgm:prSet phldrT="[Testo]" custT="1"/>
      <dgm:spPr/>
      <dgm:t>
        <a:bodyPr/>
        <a:lstStyle/>
        <a:p>
          <a:r>
            <a:rPr lang="it-IT" sz="2400" b="1" u="sng" dirty="0" smtClean="0">
              <a:solidFill>
                <a:schemeClr val="tx1"/>
              </a:solidFill>
              <a:latin typeface="Arial Narrow"/>
              <a:cs typeface="Arial Narrow"/>
            </a:rPr>
            <a:t>Diarree croniche</a:t>
          </a:r>
          <a:r>
            <a:rPr lang="it-IT" sz="2400" b="1" u="none" dirty="0" smtClean="0">
              <a:solidFill>
                <a:schemeClr val="tx1"/>
              </a:solidFill>
              <a:latin typeface="Arial Narrow"/>
              <a:cs typeface="Arial Narrow"/>
            </a:rPr>
            <a:t>: e</a:t>
          </a:r>
          <a:r>
            <a:rPr lang="it-IT" sz="2400" b="1" dirty="0" smtClean="0">
              <a:solidFill>
                <a:schemeClr val="tx1"/>
              </a:solidFill>
              <a:latin typeface="Calibri" pitchFamily="34" charset="0"/>
            </a:rPr>
            <a:t>seguire un adeguata visita clinica con</a:t>
          </a:r>
          <a:r>
            <a:rPr lang="it-IT" sz="2400" b="1" u="sng" dirty="0" smtClean="0">
              <a:solidFill>
                <a:schemeClr val="tx1"/>
              </a:solidFill>
              <a:latin typeface="Calibri" pitchFamily="34" charset="0"/>
            </a:rPr>
            <a:t> esplorazione rettale e perianale</a:t>
          </a:r>
          <a:r>
            <a:rPr lang="it-IT" sz="2400" b="1" dirty="0" smtClean="0">
              <a:solidFill>
                <a:schemeClr val="tx1"/>
              </a:solidFill>
              <a:latin typeface="Calibri" pitchFamily="34" charset="0"/>
            </a:rPr>
            <a:t>. Utilizzo della </a:t>
          </a:r>
          <a:r>
            <a:rPr lang="it-IT" sz="2000" b="1" dirty="0" smtClean="0">
              <a:solidFill>
                <a:schemeClr val="tx1"/>
              </a:solidFill>
              <a:latin typeface="Calibri" pitchFamily="34" charset="0"/>
            </a:rPr>
            <a:t>CALPROTECTINA</a:t>
          </a:r>
          <a:r>
            <a:rPr lang="it-IT" sz="2400" b="1" dirty="0" smtClean="0">
              <a:solidFill>
                <a:schemeClr val="tx1"/>
              </a:solidFill>
              <a:latin typeface="Calibri" pitchFamily="34" charset="0"/>
            </a:rPr>
            <a:t> fecale come indice infiammatorio intestinale.</a:t>
          </a:r>
          <a:endParaRPr lang="it-IT" sz="2400" b="1" dirty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55572179-215C-D243-966B-370145BC56AC}" type="parTrans" cxnId="{9E2CC3D5-8CB7-6E48-8C69-333CB0D942DB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83A71B02-8262-324A-AE92-F0CC69BD7133}" type="sibTrans" cxnId="{9E2CC3D5-8CB7-6E48-8C69-333CB0D942DB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E1BFDECB-B5AA-5B42-B0D9-5495E9F87448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4</a:t>
          </a:r>
          <a:endParaRPr lang="it-IT" sz="4000" b="1" dirty="0">
            <a:latin typeface="Arial Narrow"/>
            <a:cs typeface="Arial Narrow"/>
          </a:endParaRPr>
        </a:p>
      </dgm:t>
    </dgm:pt>
    <dgm:pt modelId="{D18C085B-0903-4640-A7E2-CFCC7CEAF310}" type="parTrans" cxnId="{E3E29C23-F7FE-B04A-9F92-CDD6D07A19FC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B5FBAB14-709E-6046-8227-C5EBEFE144DF}" type="sibTrans" cxnId="{E3E29C23-F7FE-B04A-9F92-CDD6D07A19FC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54635D34-9A8F-3040-A6D1-AC1310742952}">
      <dgm:prSet phldrT="[Testo]" custT="1"/>
      <dgm:spPr/>
      <dgm:t>
        <a:bodyPr/>
        <a:lstStyle/>
        <a:p>
          <a:r>
            <a:rPr lang="it-IT" sz="2400" b="1" u="sng" dirty="0" smtClean="0">
              <a:solidFill>
                <a:schemeClr val="tx1"/>
              </a:solidFill>
              <a:latin typeface="Arial Narrow"/>
              <a:cs typeface="Arial Narrow"/>
            </a:rPr>
            <a:t>Diarree croniche</a:t>
          </a:r>
          <a:r>
            <a:rPr lang="it-IT" sz="2400" b="1" u="none" dirty="0" smtClean="0">
              <a:solidFill>
                <a:schemeClr val="tx1"/>
              </a:solidFill>
              <a:latin typeface="Arial Narrow"/>
              <a:cs typeface="Arial Narrow"/>
            </a:rPr>
            <a:t>: i</a:t>
          </a:r>
          <a:r>
            <a:rPr lang="it-IT" sz="2400" b="1" dirty="0" smtClean="0">
              <a:solidFill>
                <a:schemeClr val="tx1"/>
              </a:solidFill>
              <a:latin typeface="Calibri" pitchFamily="34" charset="0"/>
            </a:rPr>
            <a:t>n presenza di proctorragia precoce richiesta di </a:t>
          </a:r>
          <a:r>
            <a:rPr lang="it-IT" sz="2400" b="1" dirty="0" err="1" smtClean="0">
              <a:solidFill>
                <a:schemeClr val="tx1"/>
              </a:solidFill>
              <a:latin typeface="Calibri" pitchFamily="34" charset="0"/>
            </a:rPr>
            <a:t>colorettoscopia</a:t>
          </a:r>
          <a:r>
            <a:rPr lang="it-IT" sz="2400" b="1" dirty="0" smtClean="0">
              <a:solidFill>
                <a:schemeClr val="tx1"/>
              </a:solidFill>
              <a:latin typeface="Calibri" pitchFamily="34" charset="0"/>
            </a:rPr>
            <a:t>. In assenza di proctorragia pensare a celiachia, intestino irritabile con diarrea da acidi biliari, coliti microscopiche.</a:t>
          </a:r>
          <a:endParaRPr lang="it-IT" sz="1050" b="1" dirty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09FDE4ED-3A38-C546-9408-A77230F9596C}" type="parTrans" cxnId="{C6C38EC6-60CA-5247-A175-C463902844C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B8436067-74AD-6E47-BB72-F72B6D770B21}" type="sibTrans" cxnId="{C6C38EC6-60CA-5247-A175-C463902844C5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082C3A4E-F1E0-BD46-9F2B-FE77532B948D}">
      <dgm:prSet phldrT="[Testo]" custT="1"/>
      <dgm:spPr>
        <a:solidFill>
          <a:srgbClr val="00CCFF"/>
        </a:solidFill>
      </dgm:spPr>
      <dgm:t>
        <a:bodyPr/>
        <a:lstStyle/>
        <a:p>
          <a:r>
            <a:rPr lang="it-IT" sz="4000" b="1" dirty="0" smtClean="0">
              <a:latin typeface="Arial Narrow"/>
              <a:cs typeface="Arial Narrow"/>
            </a:rPr>
            <a:t>3</a:t>
          </a:r>
          <a:endParaRPr lang="it-IT" sz="4000" b="1" dirty="0">
            <a:latin typeface="Arial Narrow"/>
            <a:cs typeface="Arial Narrow"/>
          </a:endParaRPr>
        </a:p>
      </dgm:t>
    </dgm:pt>
    <dgm:pt modelId="{40089F66-C4E9-8247-8830-60741CD6540C}" type="parTrans" cxnId="{D11E2040-042A-3C4B-B963-4A71BB492171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1B8D673A-BB07-6C4A-8184-248E84727E6E}" type="sibTrans" cxnId="{D11E2040-042A-3C4B-B963-4A71BB492171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3800E0CD-D18A-6B4E-B56D-EC77A674B61F}">
      <dgm:prSet custT="1"/>
      <dgm:spPr/>
      <dgm:t>
        <a:bodyPr/>
        <a:lstStyle/>
        <a:p>
          <a:r>
            <a:rPr lang="it-IT" sz="2400" b="1" u="sng" dirty="0" smtClean="0">
              <a:solidFill>
                <a:schemeClr val="tx1"/>
              </a:solidFill>
              <a:latin typeface="Arial Narrow"/>
              <a:cs typeface="Arial Narrow"/>
            </a:rPr>
            <a:t>Diarree acute</a:t>
          </a:r>
          <a:r>
            <a:rPr lang="it-IT" sz="2400" b="1" u="none" dirty="0" smtClean="0">
              <a:solidFill>
                <a:schemeClr val="tx1"/>
              </a:solidFill>
              <a:latin typeface="Arial Narrow"/>
              <a:cs typeface="Arial Narrow"/>
            </a:rPr>
            <a:t>: e</a:t>
          </a:r>
          <a:r>
            <a:rPr lang="it-IT" sz="2400" b="1" u="none" dirty="0" smtClean="0">
              <a:solidFill>
                <a:schemeClr val="tx1"/>
              </a:solidFill>
              <a:latin typeface="Calibri" pitchFamily="34" charset="0"/>
            </a:rPr>
            <a:t>vitare</a:t>
          </a:r>
          <a:r>
            <a:rPr lang="it-IT" sz="2400" b="1" dirty="0" smtClean="0">
              <a:solidFill>
                <a:schemeClr val="tx1"/>
              </a:solidFill>
              <a:latin typeface="Calibri" pitchFamily="34" charset="0"/>
            </a:rPr>
            <a:t> di prescrivere antidiarroici. Fornire adeguate indicazioni sulla corretta esecuzione degli esami sulle feci.</a:t>
          </a:r>
          <a:endParaRPr lang="it-IT" sz="1200" b="1" dirty="0">
            <a:solidFill>
              <a:schemeClr val="tx1"/>
            </a:solidFill>
            <a:latin typeface="Arial Narrow"/>
            <a:cs typeface="Arial Narrow"/>
          </a:endParaRPr>
        </a:p>
      </dgm:t>
    </dgm:pt>
    <dgm:pt modelId="{3C83A840-A429-9140-B6C5-2BD15E5E8C13}" type="parTrans" cxnId="{B7815F8B-CE6B-C44D-8726-F52F027A438E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FC492137-1D8A-4246-AB17-ADD4450B27EF}" type="sibTrans" cxnId="{B7815F8B-CE6B-C44D-8726-F52F027A438E}">
      <dgm:prSet/>
      <dgm:spPr/>
      <dgm:t>
        <a:bodyPr/>
        <a:lstStyle/>
        <a:p>
          <a:endParaRPr lang="it-IT" b="1">
            <a:latin typeface="Arial Narrow"/>
            <a:cs typeface="Arial Narrow"/>
          </a:endParaRPr>
        </a:p>
      </dgm:t>
    </dgm:pt>
    <dgm:pt modelId="{8CC556F1-3902-064D-9B1D-7826AE877ED2}" type="pres">
      <dgm:prSet presAssocID="{FE7C479A-06AC-4B44-BD18-E837F19107A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E3E038D3-8E18-EA42-AF72-11DD7CD67EA8}" type="pres">
      <dgm:prSet presAssocID="{CC0C5F87-9E09-F44A-9FE4-783D1ECA91D7}" presName="composite" presStyleCnt="0"/>
      <dgm:spPr/>
    </dgm:pt>
    <dgm:pt modelId="{A33AEACA-D2B7-DD4F-BC66-D0A9C74BB356}" type="pres">
      <dgm:prSet presAssocID="{CC0C5F87-9E09-F44A-9FE4-783D1ECA91D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50713BD-B27B-E948-80D9-169A97BCC1EF}" type="pres">
      <dgm:prSet presAssocID="{CC0C5F87-9E09-F44A-9FE4-783D1ECA91D7}" presName="descendantText" presStyleLbl="alignAcc1" presStyleIdx="0" presStyleCnt="4" custScaleY="11132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15AC809-38F8-0E4E-BD3E-2767400BDDE8}" type="pres">
      <dgm:prSet presAssocID="{6217A77C-1E88-E445-9061-2D3F90FB172F}" presName="sp" presStyleCnt="0"/>
      <dgm:spPr/>
    </dgm:pt>
    <dgm:pt modelId="{ABB89070-6C57-554C-B131-4B74B9AD69F3}" type="pres">
      <dgm:prSet presAssocID="{E2B49345-971D-8E42-A04A-C70453476C74}" presName="composite" presStyleCnt="0"/>
      <dgm:spPr/>
    </dgm:pt>
    <dgm:pt modelId="{40E24A69-73F7-6B42-B21F-2F80040FE5B1}" type="pres">
      <dgm:prSet presAssocID="{E2B49345-971D-8E42-A04A-C70453476C7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B14E9ED-0B59-3C41-BFB6-02715B144645}" type="pres">
      <dgm:prSet presAssocID="{E2B49345-971D-8E42-A04A-C70453476C74}" presName="descendantText" presStyleLbl="alignAcc1" presStyleIdx="1" presStyleCnt="4" custScaleY="103278" custLinFactNeighborX="45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2A5A025-D2BF-FD4B-9D0E-069330075690}" type="pres">
      <dgm:prSet presAssocID="{5DB71C7B-809A-8A4D-9C35-18A6D14D3069}" presName="sp" presStyleCnt="0"/>
      <dgm:spPr/>
    </dgm:pt>
    <dgm:pt modelId="{80146EE5-1473-194F-B1B6-CD064E2E7C73}" type="pres">
      <dgm:prSet presAssocID="{082C3A4E-F1E0-BD46-9F2B-FE77532B948D}" presName="composite" presStyleCnt="0"/>
      <dgm:spPr/>
    </dgm:pt>
    <dgm:pt modelId="{66BEDA6B-ED39-584D-AFF9-E78CD244A2D8}" type="pres">
      <dgm:prSet presAssocID="{082C3A4E-F1E0-BD46-9F2B-FE77532B948D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A8466E-1FE7-744E-93DB-7BDD5B0612CC}" type="pres">
      <dgm:prSet presAssocID="{082C3A4E-F1E0-BD46-9F2B-FE77532B948D}" presName="descendantText" presStyleLbl="alignAcc1" presStyleIdx="2" presStyleCnt="4" custScaleY="102829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052B3D2-7971-7943-9E06-86B513B37BA9}" type="pres">
      <dgm:prSet presAssocID="{1B8D673A-BB07-6C4A-8184-248E84727E6E}" presName="sp" presStyleCnt="0"/>
      <dgm:spPr/>
    </dgm:pt>
    <dgm:pt modelId="{1979A3C7-6B83-AE48-AD16-A7BE9B28A234}" type="pres">
      <dgm:prSet presAssocID="{E1BFDECB-B5AA-5B42-B0D9-5495E9F87448}" presName="composite" presStyleCnt="0"/>
      <dgm:spPr/>
    </dgm:pt>
    <dgm:pt modelId="{F5DAF114-CBF2-6C42-A815-A4131FDC3DFB}" type="pres">
      <dgm:prSet presAssocID="{E1BFDECB-B5AA-5B42-B0D9-5495E9F8744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27D0E4D-3F6D-644B-A84D-6BDF82C790D4}" type="pres">
      <dgm:prSet presAssocID="{E1BFDECB-B5AA-5B42-B0D9-5495E9F87448}" presName="descendantText" presStyleLbl="alignAcc1" presStyleIdx="3" presStyleCnt="4" custScaleY="14657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D0416D1D-66BB-574B-9376-1CD968B95357}" srcId="{FE7C479A-06AC-4B44-BD18-E837F19107A3}" destId="{CC0C5F87-9E09-F44A-9FE4-783D1ECA91D7}" srcOrd="0" destOrd="0" parTransId="{5AE4371E-F69B-564C-BAFF-71315C623A70}" sibTransId="{6217A77C-1E88-E445-9061-2D3F90FB172F}"/>
    <dgm:cxn modelId="{D11E2040-042A-3C4B-B963-4A71BB492171}" srcId="{FE7C479A-06AC-4B44-BD18-E837F19107A3}" destId="{082C3A4E-F1E0-BD46-9F2B-FE77532B948D}" srcOrd="2" destOrd="0" parTransId="{40089F66-C4E9-8247-8830-60741CD6540C}" sibTransId="{1B8D673A-BB07-6C4A-8184-248E84727E6E}"/>
    <dgm:cxn modelId="{51A08C7F-8711-7A43-B1DE-E6CF2ADF9B88}" type="presOf" srcId="{E1BFDECB-B5AA-5B42-B0D9-5495E9F87448}" destId="{F5DAF114-CBF2-6C42-A815-A4131FDC3DFB}" srcOrd="0" destOrd="0" presId="urn:microsoft.com/office/officeart/2005/8/layout/chevron2"/>
    <dgm:cxn modelId="{DF974313-AD65-3E4D-8264-80AFFC0CDEC6}" srcId="{FE7C479A-06AC-4B44-BD18-E837F19107A3}" destId="{E2B49345-971D-8E42-A04A-C70453476C74}" srcOrd="1" destOrd="0" parTransId="{9F226912-73DC-E24F-8FE0-63CDABB1D476}" sibTransId="{5DB71C7B-809A-8A4D-9C35-18A6D14D3069}"/>
    <dgm:cxn modelId="{C6C38EC6-60CA-5247-A175-C463902844C5}" srcId="{E1BFDECB-B5AA-5B42-B0D9-5495E9F87448}" destId="{54635D34-9A8F-3040-A6D1-AC1310742952}" srcOrd="0" destOrd="0" parTransId="{09FDE4ED-3A38-C546-9408-A77230F9596C}" sibTransId="{B8436067-74AD-6E47-BB72-F72B6D770B21}"/>
    <dgm:cxn modelId="{54D4E8F4-903C-BD4D-81B9-5F78B826F219}" type="presOf" srcId="{CC0C5F87-9E09-F44A-9FE4-783D1ECA91D7}" destId="{A33AEACA-D2B7-DD4F-BC66-D0A9C74BB356}" srcOrd="0" destOrd="0" presId="urn:microsoft.com/office/officeart/2005/8/layout/chevron2"/>
    <dgm:cxn modelId="{4AA53654-B9FF-AD4F-94D2-C983655F6C86}" type="presOf" srcId="{54635D34-9A8F-3040-A6D1-AC1310742952}" destId="{927D0E4D-3F6D-644B-A84D-6BDF82C790D4}" srcOrd="0" destOrd="0" presId="urn:microsoft.com/office/officeart/2005/8/layout/chevron2"/>
    <dgm:cxn modelId="{F900C7C6-CB76-8648-A29B-1C68ABE05897}" type="presOf" srcId="{1A482E81-4384-F043-99B0-3556F969F1C4}" destId="{49A8466E-1FE7-744E-93DB-7BDD5B0612CC}" srcOrd="0" destOrd="0" presId="urn:microsoft.com/office/officeart/2005/8/layout/chevron2"/>
    <dgm:cxn modelId="{500A9EB5-4A4E-6647-8400-21BBF62BA0E0}" type="presOf" srcId="{E2B49345-971D-8E42-A04A-C70453476C74}" destId="{40E24A69-73F7-6B42-B21F-2F80040FE5B1}" srcOrd="0" destOrd="0" presId="urn:microsoft.com/office/officeart/2005/8/layout/chevron2"/>
    <dgm:cxn modelId="{F97E7BF9-FA75-E544-8C02-309ECAA4C3FE}" type="presOf" srcId="{FE7C479A-06AC-4B44-BD18-E837F19107A3}" destId="{8CC556F1-3902-064D-9B1D-7826AE877ED2}" srcOrd="0" destOrd="0" presId="urn:microsoft.com/office/officeart/2005/8/layout/chevron2"/>
    <dgm:cxn modelId="{B7815F8B-CE6B-C44D-8726-F52F027A438E}" srcId="{E2B49345-971D-8E42-A04A-C70453476C74}" destId="{3800E0CD-D18A-6B4E-B56D-EC77A674B61F}" srcOrd="0" destOrd="0" parTransId="{3C83A840-A429-9140-B6C5-2BD15E5E8C13}" sibTransId="{FC492137-1D8A-4246-AB17-ADD4450B27EF}"/>
    <dgm:cxn modelId="{13BAB499-A50D-9C40-AB94-AD730CC81BD5}" srcId="{CC0C5F87-9E09-F44A-9FE4-783D1ECA91D7}" destId="{922FFC4C-6A2D-9A44-804C-E2E5705726AC}" srcOrd="0" destOrd="0" parTransId="{55DC8128-38AE-BC44-AC35-37559B973E1D}" sibTransId="{21D3D581-FD1B-2448-BE08-269F939AE281}"/>
    <dgm:cxn modelId="{E3E29C23-F7FE-B04A-9F92-CDD6D07A19FC}" srcId="{FE7C479A-06AC-4B44-BD18-E837F19107A3}" destId="{E1BFDECB-B5AA-5B42-B0D9-5495E9F87448}" srcOrd="3" destOrd="0" parTransId="{D18C085B-0903-4640-A7E2-CFCC7CEAF310}" sibTransId="{B5FBAB14-709E-6046-8227-C5EBEFE144DF}"/>
    <dgm:cxn modelId="{9E2CC3D5-8CB7-6E48-8C69-333CB0D942DB}" srcId="{082C3A4E-F1E0-BD46-9F2B-FE77532B948D}" destId="{1A482E81-4384-F043-99B0-3556F969F1C4}" srcOrd="0" destOrd="0" parTransId="{55572179-215C-D243-966B-370145BC56AC}" sibTransId="{83A71B02-8262-324A-AE92-F0CC69BD7133}"/>
    <dgm:cxn modelId="{5E12362A-5072-FB42-864C-BBEB8467B69B}" type="presOf" srcId="{082C3A4E-F1E0-BD46-9F2B-FE77532B948D}" destId="{66BEDA6B-ED39-584D-AFF9-E78CD244A2D8}" srcOrd="0" destOrd="0" presId="urn:microsoft.com/office/officeart/2005/8/layout/chevron2"/>
    <dgm:cxn modelId="{C38319A9-13C0-2C41-9E9D-87C795F59A59}" type="presOf" srcId="{922FFC4C-6A2D-9A44-804C-E2E5705726AC}" destId="{350713BD-B27B-E948-80D9-169A97BCC1EF}" srcOrd="0" destOrd="0" presId="urn:microsoft.com/office/officeart/2005/8/layout/chevron2"/>
    <dgm:cxn modelId="{9DB580A3-6034-E544-BA5C-ED894AA1C6E1}" type="presOf" srcId="{3800E0CD-D18A-6B4E-B56D-EC77A674B61F}" destId="{AB14E9ED-0B59-3C41-BFB6-02715B144645}" srcOrd="0" destOrd="0" presId="urn:microsoft.com/office/officeart/2005/8/layout/chevron2"/>
    <dgm:cxn modelId="{C201385C-6E5E-2D40-8CD4-9743D936E99B}" type="presParOf" srcId="{8CC556F1-3902-064D-9B1D-7826AE877ED2}" destId="{E3E038D3-8E18-EA42-AF72-11DD7CD67EA8}" srcOrd="0" destOrd="0" presId="urn:microsoft.com/office/officeart/2005/8/layout/chevron2"/>
    <dgm:cxn modelId="{0DFB926C-CC68-154E-A44B-865FF4906A45}" type="presParOf" srcId="{E3E038D3-8E18-EA42-AF72-11DD7CD67EA8}" destId="{A33AEACA-D2B7-DD4F-BC66-D0A9C74BB356}" srcOrd="0" destOrd="0" presId="urn:microsoft.com/office/officeart/2005/8/layout/chevron2"/>
    <dgm:cxn modelId="{0A959A37-D931-E84A-BBA0-70F434B935E0}" type="presParOf" srcId="{E3E038D3-8E18-EA42-AF72-11DD7CD67EA8}" destId="{350713BD-B27B-E948-80D9-169A97BCC1EF}" srcOrd="1" destOrd="0" presId="urn:microsoft.com/office/officeart/2005/8/layout/chevron2"/>
    <dgm:cxn modelId="{79C09360-DB87-C140-A9D7-D9352EBF10C1}" type="presParOf" srcId="{8CC556F1-3902-064D-9B1D-7826AE877ED2}" destId="{915AC809-38F8-0E4E-BD3E-2767400BDDE8}" srcOrd="1" destOrd="0" presId="urn:microsoft.com/office/officeart/2005/8/layout/chevron2"/>
    <dgm:cxn modelId="{C6942D92-654D-D24D-96C6-5DF6CA74FA7D}" type="presParOf" srcId="{8CC556F1-3902-064D-9B1D-7826AE877ED2}" destId="{ABB89070-6C57-554C-B131-4B74B9AD69F3}" srcOrd="2" destOrd="0" presId="urn:microsoft.com/office/officeart/2005/8/layout/chevron2"/>
    <dgm:cxn modelId="{0CDB3077-A3E6-DB49-93BC-4F59C43F52BA}" type="presParOf" srcId="{ABB89070-6C57-554C-B131-4B74B9AD69F3}" destId="{40E24A69-73F7-6B42-B21F-2F80040FE5B1}" srcOrd="0" destOrd="0" presId="urn:microsoft.com/office/officeart/2005/8/layout/chevron2"/>
    <dgm:cxn modelId="{994D4AA4-9713-7043-AEF0-CDB843EAF7FE}" type="presParOf" srcId="{ABB89070-6C57-554C-B131-4B74B9AD69F3}" destId="{AB14E9ED-0B59-3C41-BFB6-02715B144645}" srcOrd="1" destOrd="0" presId="urn:microsoft.com/office/officeart/2005/8/layout/chevron2"/>
    <dgm:cxn modelId="{E6807CF3-0EA4-AC42-B6DA-EC93077E6589}" type="presParOf" srcId="{8CC556F1-3902-064D-9B1D-7826AE877ED2}" destId="{E2A5A025-D2BF-FD4B-9D0E-069330075690}" srcOrd="3" destOrd="0" presId="urn:microsoft.com/office/officeart/2005/8/layout/chevron2"/>
    <dgm:cxn modelId="{1F2B6E4E-342C-D443-B986-148DC75E463A}" type="presParOf" srcId="{8CC556F1-3902-064D-9B1D-7826AE877ED2}" destId="{80146EE5-1473-194F-B1B6-CD064E2E7C73}" srcOrd="4" destOrd="0" presId="urn:microsoft.com/office/officeart/2005/8/layout/chevron2"/>
    <dgm:cxn modelId="{96ADB38D-BC9B-4546-9A5B-A911B9FAE724}" type="presParOf" srcId="{80146EE5-1473-194F-B1B6-CD064E2E7C73}" destId="{66BEDA6B-ED39-584D-AFF9-E78CD244A2D8}" srcOrd="0" destOrd="0" presId="urn:microsoft.com/office/officeart/2005/8/layout/chevron2"/>
    <dgm:cxn modelId="{EB556DF3-08C2-0645-B6A8-A6F23AF35F60}" type="presParOf" srcId="{80146EE5-1473-194F-B1B6-CD064E2E7C73}" destId="{49A8466E-1FE7-744E-93DB-7BDD5B0612CC}" srcOrd="1" destOrd="0" presId="urn:microsoft.com/office/officeart/2005/8/layout/chevron2"/>
    <dgm:cxn modelId="{B1B4020D-7B5D-984A-ADFC-DB43CDC36F56}" type="presParOf" srcId="{8CC556F1-3902-064D-9B1D-7826AE877ED2}" destId="{1052B3D2-7971-7943-9E06-86B513B37BA9}" srcOrd="5" destOrd="0" presId="urn:microsoft.com/office/officeart/2005/8/layout/chevron2"/>
    <dgm:cxn modelId="{51D969E8-E92F-A640-AD47-ACFB8B347EED}" type="presParOf" srcId="{8CC556F1-3902-064D-9B1D-7826AE877ED2}" destId="{1979A3C7-6B83-AE48-AD16-A7BE9B28A234}" srcOrd="6" destOrd="0" presId="urn:microsoft.com/office/officeart/2005/8/layout/chevron2"/>
    <dgm:cxn modelId="{EDB56827-AEC8-8844-B5FF-76E11D7D45A5}" type="presParOf" srcId="{1979A3C7-6B83-AE48-AD16-A7BE9B28A234}" destId="{F5DAF114-CBF2-6C42-A815-A4131FDC3DFB}" srcOrd="0" destOrd="0" presId="urn:microsoft.com/office/officeart/2005/8/layout/chevron2"/>
    <dgm:cxn modelId="{9E9F180F-FDEC-794E-A31B-2AA0C3499769}" type="presParOf" srcId="{1979A3C7-6B83-AE48-AD16-A7BE9B28A234}" destId="{927D0E4D-3F6D-644B-A84D-6BDF82C790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33AEACA-D2B7-DD4F-BC66-D0A9C74BB356}">
      <dsp:nvSpPr>
        <dsp:cNvPr id="0" name=""/>
        <dsp:cNvSpPr/>
      </dsp:nvSpPr>
      <dsp:spPr>
        <a:xfrm rot="5400000">
          <a:off x="-228805" y="302420"/>
          <a:ext cx="1525368" cy="1067758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1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28805" y="302420"/>
        <a:ext cx="1525368" cy="1067758"/>
      </dsp:txXfrm>
    </dsp:sp>
    <dsp:sp modelId="{350713BD-B27B-E948-80D9-169A97BCC1EF}">
      <dsp:nvSpPr>
        <dsp:cNvPr id="0" name=""/>
        <dsp:cNvSpPr/>
      </dsp:nvSpPr>
      <dsp:spPr>
        <a:xfrm rot="5400000">
          <a:off x="4553681" y="-3468500"/>
          <a:ext cx="1104396" cy="80762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000" b="1" u="sng" kern="1200" dirty="0" smtClean="0">
              <a:solidFill>
                <a:schemeClr val="tx1"/>
              </a:solidFill>
              <a:latin typeface="Arial Narrow"/>
              <a:cs typeface="Arial Narrow"/>
            </a:rPr>
            <a:t>Diarree acute</a:t>
          </a:r>
          <a:r>
            <a:rPr lang="it-IT" sz="2000" b="1" u="none" kern="1200" dirty="0" smtClean="0">
              <a:solidFill>
                <a:schemeClr val="tx1"/>
              </a:solidFill>
              <a:latin typeface="Arial Narrow"/>
              <a:cs typeface="Arial Narrow"/>
            </a:rPr>
            <a:t>: n</a:t>
          </a:r>
          <a:r>
            <a:rPr lang="it-IT" sz="2000" b="1" u="none" kern="1200" dirty="0" smtClean="0">
              <a:solidFill>
                <a:schemeClr val="tx1"/>
              </a:solidFill>
              <a:latin typeface="Calibri" pitchFamily="34" charset="0"/>
            </a:rPr>
            <a:t>egli</a:t>
          </a:r>
          <a:r>
            <a:rPr lang="it-IT" sz="2000" b="1" kern="1200" dirty="0" smtClean="0">
              <a:solidFill>
                <a:schemeClr val="tx1"/>
              </a:solidFill>
              <a:latin typeface="Calibri" pitchFamily="34" charset="0"/>
            </a:rPr>
            <a:t> episodi acuti diarroici la terapia reidratante è doverosa sopratutto per anziani e bambini. Non è necessario impostare una antibioticoterapia agli esordi di un episodio acuto diarroico poiché spesso si rivela un'infezione autolimitante.</a:t>
          </a:r>
          <a:endParaRPr lang="it-IT" sz="2000" b="1" u="sng" kern="1200" dirty="0">
            <a:solidFill>
              <a:schemeClr val="tx1"/>
            </a:solidFill>
            <a:latin typeface="Arial Narrow"/>
            <a:cs typeface="Arial Narrow"/>
          </a:endParaRPr>
        </a:p>
      </dsp:txBody>
      <dsp:txXfrm rot="5400000">
        <a:off x="4553681" y="-3468500"/>
        <a:ext cx="1104396" cy="8076241"/>
      </dsp:txXfrm>
    </dsp:sp>
    <dsp:sp modelId="{40E24A69-73F7-6B42-B21F-2F80040FE5B1}">
      <dsp:nvSpPr>
        <dsp:cNvPr id="0" name=""/>
        <dsp:cNvSpPr/>
      </dsp:nvSpPr>
      <dsp:spPr>
        <a:xfrm rot="5400000">
          <a:off x="-228805" y="1708943"/>
          <a:ext cx="1525368" cy="1067758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2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28805" y="1708943"/>
        <a:ext cx="1525368" cy="1067758"/>
      </dsp:txXfrm>
    </dsp:sp>
    <dsp:sp modelId="{AB14E9ED-0B59-3C41-BFB6-02715B144645}">
      <dsp:nvSpPr>
        <dsp:cNvPr id="0" name=""/>
        <dsp:cNvSpPr/>
      </dsp:nvSpPr>
      <dsp:spPr>
        <a:xfrm rot="5400000">
          <a:off x="4593883" y="-2062237"/>
          <a:ext cx="1023990" cy="80762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400" b="1" u="sng" kern="1200" dirty="0" smtClean="0">
              <a:solidFill>
                <a:schemeClr val="tx1"/>
              </a:solidFill>
              <a:latin typeface="Arial Narrow"/>
              <a:cs typeface="Arial Narrow"/>
            </a:rPr>
            <a:t>Diarree acute</a:t>
          </a:r>
          <a:r>
            <a:rPr lang="it-IT" sz="2400" b="1" u="none" kern="1200" dirty="0" smtClean="0">
              <a:solidFill>
                <a:schemeClr val="tx1"/>
              </a:solidFill>
              <a:latin typeface="Arial Narrow"/>
              <a:cs typeface="Arial Narrow"/>
            </a:rPr>
            <a:t>: e</a:t>
          </a:r>
          <a:r>
            <a:rPr lang="it-IT" sz="2400" b="1" u="none" kern="1200" dirty="0" smtClean="0">
              <a:solidFill>
                <a:schemeClr val="tx1"/>
              </a:solidFill>
              <a:latin typeface="Calibri" pitchFamily="34" charset="0"/>
            </a:rPr>
            <a:t>vitare</a:t>
          </a:r>
          <a:r>
            <a:rPr lang="it-IT" sz="2400" b="1" kern="1200" dirty="0" smtClean="0">
              <a:solidFill>
                <a:schemeClr val="tx1"/>
              </a:solidFill>
              <a:latin typeface="Calibri" pitchFamily="34" charset="0"/>
            </a:rPr>
            <a:t> di prescrivere antidiarroici. Fornire adeguate indicazioni sulla corretta esecuzione degli esami sulle feci.</a:t>
          </a:r>
          <a:endParaRPr lang="it-IT" sz="1200" b="1" kern="1200" dirty="0">
            <a:solidFill>
              <a:schemeClr val="tx1"/>
            </a:solidFill>
            <a:latin typeface="Arial Narrow"/>
            <a:cs typeface="Arial Narrow"/>
          </a:endParaRPr>
        </a:p>
      </dsp:txBody>
      <dsp:txXfrm rot="5400000">
        <a:off x="4593883" y="-2062237"/>
        <a:ext cx="1023990" cy="8076241"/>
      </dsp:txXfrm>
    </dsp:sp>
    <dsp:sp modelId="{66BEDA6B-ED39-584D-AFF9-E78CD244A2D8}">
      <dsp:nvSpPr>
        <dsp:cNvPr id="0" name=""/>
        <dsp:cNvSpPr/>
      </dsp:nvSpPr>
      <dsp:spPr>
        <a:xfrm rot="5400000">
          <a:off x="-228805" y="3113241"/>
          <a:ext cx="1525368" cy="1067758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3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28805" y="3113241"/>
        <a:ext cx="1525368" cy="1067758"/>
      </dsp:txXfrm>
    </dsp:sp>
    <dsp:sp modelId="{49A8466E-1FE7-744E-93DB-7BDD5B0612CC}">
      <dsp:nvSpPr>
        <dsp:cNvPr id="0" name=""/>
        <dsp:cNvSpPr/>
      </dsp:nvSpPr>
      <dsp:spPr>
        <a:xfrm rot="5400000">
          <a:off x="4596109" y="-657939"/>
          <a:ext cx="1019539" cy="80762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400" b="1" u="sng" kern="1200" dirty="0" smtClean="0">
              <a:solidFill>
                <a:schemeClr val="tx1"/>
              </a:solidFill>
              <a:latin typeface="Arial Narrow"/>
              <a:cs typeface="Arial Narrow"/>
            </a:rPr>
            <a:t>Diarree croniche</a:t>
          </a:r>
          <a:r>
            <a:rPr lang="it-IT" sz="2400" b="1" u="none" kern="1200" dirty="0" smtClean="0">
              <a:solidFill>
                <a:schemeClr val="tx1"/>
              </a:solidFill>
              <a:latin typeface="Arial Narrow"/>
              <a:cs typeface="Arial Narrow"/>
            </a:rPr>
            <a:t>: e</a:t>
          </a:r>
          <a:r>
            <a:rPr lang="it-IT" sz="2400" b="1" kern="1200" dirty="0" smtClean="0">
              <a:solidFill>
                <a:schemeClr val="tx1"/>
              </a:solidFill>
              <a:latin typeface="Calibri" pitchFamily="34" charset="0"/>
            </a:rPr>
            <a:t>seguire un adeguata visita clinica con</a:t>
          </a:r>
          <a:r>
            <a:rPr lang="it-IT" sz="2400" b="1" u="sng" kern="1200" dirty="0" smtClean="0">
              <a:solidFill>
                <a:schemeClr val="tx1"/>
              </a:solidFill>
              <a:latin typeface="Calibri" pitchFamily="34" charset="0"/>
            </a:rPr>
            <a:t> esplorazione rettale e perianale</a:t>
          </a:r>
          <a:r>
            <a:rPr lang="it-IT" sz="2400" b="1" kern="1200" dirty="0" smtClean="0">
              <a:solidFill>
                <a:schemeClr val="tx1"/>
              </a:solidFill>
              <a:latin typeface="Calibri" pitchFamily="34" charset="0"/>
            </a:rPr>
            <a:t>. Utilizzo della </a:t>
          </a:r>
          <a:r>
            <a:rPr lang="it-IT" sz="2000" b="1" kern="1200" dirty="0" smtClean="0">
              <a:solidFill>
                <a:schemeClr val="tx1"/>
              </a:solidFill>
              <a:latin typeface="Calibri" pitchFamily="34" charset="0"/>
            </a:rPr>
            <a:t>CALPROTECTINA</a:t>
          </a:r>
          <a:r>
            <a:rPr lang="it-IT" sz="2400" b="1" kern="1200" dirty="0" smtClean="0">
              <a:solidFill>
                <a:schemeClr val="tx1"/>
              </a:solidFill>
              <a:latin typeface="Calibri" pitchFamily="34" charset="0"/>
            </a:rPr>
            <a:t> fecale come indice infiammatorio intestinale.</a:t>
          </a:r>
          <a:endParaRPr lang="it-IT" sz="2400" b="1" kern="1200" dirty="0">
            <a:solidFill>
              <a:schemeClr val="tx1"/>
            </a:solidFill>
            <a:latin typeface="Arial Narrow"/>
            <a:cs typeface="Arial Narrow"/>
          </a:endParaRPr>
        </a:p>
      </dsp:txBody>
      <dsp:txXfrm rot="5400000">
        <a:off x="4596109" y="-657939"/>
        <a:ext cx="1019539" cy="8076241"/>
      </dsp:txXfrm>
    </dsp:sp>
    <dsp:sp modelId="{F5DAF114-CBF2-6C42-A815-A4131FDC3DFB}">
      <dsp:nvSpPr>
        <dsp:cNvPr id="0" name=""/>
        <dsp:cNvSpPr/>
      </dsp:nvSpPr>
      <dsp:spPr>
        <a:xfrm rot="5400000">
          <a:off x="-228805" y="4734388"/>
          <a:ext cx="1525368" cy="1067758"/>
        </a:xfrm>
        <a:prstGeom prst="chevron">
          <a:avLst/>
        </a:prstGeom>
        <a:solidFill>
          <a:srgbClr val="00CCFF"/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4000" b="1" kern="1200" dirty="0" smtClean="0">
              <a:latin typeface="Arial Narrow"/>
              <a:cs typeface="Arial Narrow"/>
            </a:rPr>
            <a:t>4</a:t>
          </a:r>
          <a:endParaRPr lang="it-IT" sz="4000" b="1" kern="1200" dirty="0">
            <a:latin typeface="Arial Narrow"/>
            <a:cs typeface="Arial Narrow"/>
          </a:endParaRPr>
        </a:p>
      </dsp:txBody>
      <dsp:txXfrm rot="5400000">
        <a:off x="-228805" y="4734388"/>
        <a:ext cx="1525368" cy="1067758"/>
      </dsp:txXfrm>
    </dsp:sp>
    <dsp:sp modelId="{927D0E4D-3F6D-644B-A84D-6BDF82C790D4}">
      <dsp:nvSpPr>
        <dsp:cNvPr id="0" name=""/>
        <dsp:cNvSpPr/>
      </dsp:nvSpPr>
      <dsp:spPr>
        <a:xfrm rot="5400000">
          <a:off x="4379260" y="963206"/>
          <a:ext cx="1453236" cy="8076241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2400" b="1" u="sng" kern="1200" dirty="0" smtClean="0">
              <a:solidFill>
                <a:schemeClr val="tx1"/>
              </a:solidFill>
              <a:latin typeface="Arial Narrow"/>
              <a:cs typeface="Arial Narrow"/>
            </a:rPr>
            <a:t>Diarree croniche</a:t>
          </a:r>
          <a:r>
            <a:rPr lang="it-IT" sz="2400" b="1" u="none" kern="1200" dirty="0" smtClean="0">
              <a:solidFill>
                <a:schemeClr val="tx1"/>
              </a:solidFill>
              <a:latin typeface="Arial Narrow"/>
              <a:cs typeface="Arial Narrow"/>
            </a:rPr>
            <a:t>: i</a:t>
          </a:r>
          <a:r>
            <a:rPr lang="it-IT" sz="2400" b="1" kern="1200" dirty="0" smtClean="0">
              <a:solidFill>
                <a:schemeClr val="tx1"/>
              </a:solidFill>
              <a:latin typeface="Calibri" pitchFamily="34" charset="0"/>
            </a:rPr>
            <a:t>n presenza di proctorragia precoce richiesta di </a:t>
          </a:r>
          <a:r>
            <a:rPr lang="it-IT" sz="2400" b="1" kern="1200" dirty="0" err="1" smtClean="0">
              <a:solidFill>
                <a:schemeClr val="tx1"/>
              </a:solidFill>
              <a:latin typeface="Calibri" pitchFamily="34" charset="0"/>
            </a:rPr>
            <a:t>colorettoscopia</a:t>
          </a:r>
          <a:r>
            <a:rPr lang="it-IT" sz="2400" b="1" kern="1200" dirty="0" smtClean="0">
              <a:solidFill>
                <a:schemeClr val="tx1"/>
              </a:solidFill>
              <a:latin typeface="Calibri" pitchFamily="34" charset="0"/>
            </a:rPr>
            <a:t>. In assenza di proctorragia pensare a celiachia, intestino irritabile con diarrea da acidi biliari, coliti microscopiche.</a:t>
          </a:r>
          <a:endParaRPr lang="it-IT" sz="1050" b="1" kern="1200" dirty="0">
            <a:solidFill>
              <a:schemeClr val="tx1"/>
            </a:solidFill>
            <a:latin typeface="Arial Narrow"/>
            <a:cs typeface="Arial Narrow"/>
          </a:endParaRPr>
        </a:p>
      </dsp:txBody>
      <dsp:txXfrm rot="5400000">
        <a:off x="4379260" y="963206"/>
        <a:ext cx="1453236" cy="80762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174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2938763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8D27CB1-E893-408B-9A5C-7F3A3FE148E3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13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95197C27-CF05-4BF4-9334-765DF7F6CE58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23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91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489D336-2DFB-4553-A188-16D2078160B7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24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925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251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1E219277-E5D5-48A9-8017-19643B12A5C7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25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93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4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DF99372-56CD-46E7-A5E2-7A231A350C75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26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94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D6A5B5E5-29C1-4F5C-8DBC-7FE6180BF6B0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27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95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558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E4051F0F-DDB4-4277-B9A2-52A8E1585AEE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28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96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661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11DA894-3CC1-4CF6-89E5-855BEAA28BFC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29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97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763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7939D1B7-CB49-4B72-BAB3-7F3089E02993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30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2958A726-6A4E-425F-AB8F-730C865FBB56}" type="slidenum">
              <a:rPr lang="it-IT" sz="1200">
                <a:latin typeface="Calibri" pitchFamily="34" charset="0"/>
                <a:ea typeface="Microsoft YaHei" pitchFamily="34" charset="-122"/>
                <a:cs typeface="+mn-cs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30</a:t>
            </a:fld>
            <a:endParaRPr lang="it-IT" sz="1200"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1986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86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105400" cy="4114800"/>
          </a:xfrm>
          <a:noFill/>
          <a:ln/>
        </p:spPr>
        <p:txBody>
          <a:bodyPr wrap="none" anchor="ctr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7C702FF7-6BE0-44EC-A627-A493FD829AA3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31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99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968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EA128F26-AAD0-4613-925A-4746390A0054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32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67BD2384-6286-4C64-8C56-3BACE0857954}" type="slidenum">
              <a:rPr lang="it-IT" sz="1200">
                <a:latin typeface="Times New Roman" pitchFamily="18" charset="0"/>
                <a:ea typeface="Microsoft YaHei" pitchFamily="34" charset="-122"/>
                <a:cs typeface="+mn-cs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32</a:t>
            </a:fld>
            <a:endParaRPr lang="it-IT" sz="1200">
              <a:latin typeface="Times New Roman" pitchFamily="18" charset="0"/>
              <a:ea typeface="Microsoft YaHei" pitchFamily="34" charset="-122"/>
              <a:cs typeface="+mn-cs"/>
            </a:endParaRPr>
          </a:p>
        </p:txBody>
      </p:sp>
      <p:sp>
        <p:nvSpPr>
          <p:cNvPr id="200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0709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Andamento della antibioticoresistenza tra patogeni agenti etiologici di diarrea isolati in thailandia</a:t>
            </a:r>
          </a:p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mtClean="0">
              <a:latin typeface="Calibri" pitchFamily="34" charset="0"/>
              <a:ea typeface="Microsoft YaHei" pitchFamily="34" charset="-122"/>
            </a:endParaRPr>
          </a:p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Lo scopo di questo studio è la ricerca di nuove clessi di antibiotici nel trattamento della diarrea del viaggiatore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C8F7199-565D-456C-B5EC-910583D51E05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14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B6E3DC40-31E2-4A13-8934-2E479D21128D}" type="slidenum">
              <a:rPr lang="it-IT" sz="1200">
                <a:latin typeface="Calibri" pitchFamily="34" charset="0"/>
                <a:ea typeface="Microsoft YaHei" pitchFamily="34" charset="-122"/>
                <a:cs typeface="+mn-cs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14</a:t>
            </a:fld>
            <a:endParaRPr lang="it-IT" sz="1200"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184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1A017288-606E-4097-8F48-D1E161B96877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33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0F59CD4C-1E55-4960-9FCA-928939E13C65}" type="slidenum">
              <a:rPr lang="it-IT" sz="1200">
                <a:latin typeface="Calibri" pitchFamily="34" charset="0"/>
                <a:ea typeface="Microsoft YaHei" pitchFamily="34" charset="-122"/>
                <a:cs typeface="+mn-cs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33</a:t>
            </a:fld>
            <a:endParaRPr lang="it-IT" sz="1200"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201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1733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Riscoperta di azitromicina confrontabile con levofloxacina nel trattamento della diarrea acuta acquisita in messico nei viaggiatori americani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4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it-IT">
                <a:latin typeface="Calibri" charset="0"/>
                <a:cs typeface="Calibri" charset="0"/>
                <a:sym typeface="Calibri" charset="0"/>
              </a:rPr>
              <a:t>la deamidazione dei peptidi di gliadina ad opera della transglutaminasi tissutale (tTG) rende questi nuovi epitopi più immunogeni rispetto a quelli nativi.</a:t>
            </a:r>
            <a:endParaRPr lang="it-IT" sz="1800"/>
          </a:p>
          <a:p>
            <a:pPr eaLnBrk="1"/>
            <a:r>
              <a:rPr lang="it-IT">
                <a:latin typeface="Calibri" charset="0"/>
                <a:cs typeface="Calibri" charset="0"/>
                <a:sym typeface="Calibri" charset="0"/>
              </a:rPr>
              <a:t>(DPG-AGA IgG) possono essere utilizzati come marcatori sierologici di malattia celiaca specialmente nei pazienti con età inferiore ai 2 anni e nei casi di malattia associata a deficit di IgA. La ricerca associata di antitranglutaminasi tissutale (tTG IgA) e antipeptidi deamidati di gliadina (DPG-AGA IgG) si è dimostrata significativa in fase di screening diagnostico di malattia per identificare correttamente gli affetti. Infine gli anticorpi antipeptidi deamidati di gliadina (DPG-AGA IgG) possono essere di aiuto nel follow-up della malattia celiaca, in quanto la persistenza di questo anticorpo nel siero di pazienti a dieta priva di glutine indica bassa compliance alla dieta stessa e mancato miglioramento delle lesioni della mucosa intestinale.</a:t>
            </a:r>
            <a:endParaRPr lang="it-IT" sz="18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2" name="Rectangle 2"/>
          <p:cNvSpPr>
            <a:spLocks noGrp="1" noChangeArrowheads="1"/>
          </p:cNvSpPr>
          <p:nvPr>
            <p:ph type="body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  <p:txBody>
          <a:bodyPr/>
          <a:lstStyle/>
          <a:p>
            <a:pPr eaLnBrk="1"/>
            <a:r>
              <a:rPr lang="it-IT">
                <a:latin typeface="Calibri" charset="0"/>
                <a:cs typeface="Calibri" charset="0"/>
                <a:sym typeface="Calibri" charset="0"/>
              </a:rPr>
              <a:t>la deamidazione dei peptidi di gliadina ad opera della transglutaminasi tissutale (tTG) rende questi nuovi epitopi più immunogeni rispetto a quelli nativi.</a:t>
            </a:r>
            <a:endParaRPr lang="it-IT" sz="1800"/>
          </a:p>
          <a:p>
            <a:pPr eaLnBrk="1"/>
            <a:r>
              <a:rPr lang="it-IT">
                <a:latin typeface="Calibri" charset="0"/>
                <a:cs typeface="Calibri" charset="0"/>
                <a:sym typeface="Calibri" charset="0"/>
              </a:rPr>
              <a:t>(DPG-AGA IgG) possono essere utilizzati come marcatori sierologici di malattia celiaca specialmente nei pazienti con età inferiore ai 2 anni e nei casi di malattia associata a deficit di IgA. La ricerca associata di antitranglutaminasi tissutale (tTG IgA) e antipeptidi deamidati di gliadina (DPG-AGA IgG) si è dimostrata significativa in fase di screening diagnostico di malattia per identificare correttamente gli affetti. Infine gli anticorpi antipeptidi deamidati di gliadina (DPG-AGA IgG) possono essere di aiuto nel follow-up della malattia celiaca, in quanto la persistenza di questo anticorpo nel siero di pazienti a dieta priva di glutine indica bassa compliance alla dieta stessa e mancato miglioramento delle lesioni della mucosa intestinale.</a:t>
            </a:r>
            <a:endParaRPr lang="it-IT" sz="18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fld id="{C32FC01C-941A-A34A-93F2-A20871FDF6CD}" type="slidenum">
              <a:rPr lang="it-IT"/>
              <a:pPr algn="ctr" eaLnBrk="1" hangingPunct="1"/>
              <a:t>74</a:t>
            </a:fld>
            <a:endParaRPr lang="it-IT"/>
          </a:p>
        </p:txBody>
      </p:sp>
      <p:sp>
        <p:nvSpPr>
          <p:cNvPr id="1617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7151" tIns="43576" rIns="87151" bIns="43576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fld id="{3003709D-48A1-D146-A96D-7142E77CC2ED}" type="slidenum">
              <a:rPr lang="it-IT"/>
              <a:pPr algn="ctr" eaLnBrk="1" hangingPunct="1"/>
              <a:t>76</a:t>
            </a:fld>
            <a:endParaRPr lang="it-IT"/>
          </a:p>
        </p:txBody>
      </p:sp>
      <p:sp>
        <p:nvSpPr>
          <p:cNvPr id="164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fld id="{10F0AE9C-E799-1D46-8878-C1B18717E3D4}" type="slidenum">
              <a:rPr lang="it-IT"/>
              <a:pPr algn="ctr" eaLnBrk="1" hangingPunct="1"/>
              <a:t>77</a:t>
            </a:fld>
            <a:endParaRPr lang="it-IT"/>
          </a:p>
        </p:txBody>
      </p:sp>
      <p:sp>
        <p:nvSpPr>
          <p:cNvPr id="166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fld id="{1C8F271A-BE7C-3843-95FE-0873FFF063F3}" type="slidenum">
              <a:rPr lang="it-IT"/>
              <a:pPr algn="ctr" eaLnBrk="1" hangingPunct="1"/>
              <a:t>78</a:t>
            </a:fld>
            <a:endParaRPr lang="it-IT"/>
          </a:p>
        </p:txBody>
      </p:sp>
      <p:sp>
        <p:nvSpPr>
          <p:cNvPr id="168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fld id="{5F103D52-9BF2-7E4E-B114-7A10A63376C6}" type="slidenum">
              <a:rPr lang="it-IT"/>
              <a:pPr algn="ctr" eaLnBrk="1" hangingPunct="1"/>
              <a:t>79</a:t>
            </a:fld>
            <a:endParaRPr lang="it-IT"/>
          </a:p>
        </p:txBody>
      </p:sp>
      <p:sp>
        <p:nvSpPr>
          <p:cNvPr id="171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fld id="{B0087825-DC5A-E14A-9FC3-EF7C3A237AF4}" type="slidenum">
              <a:rPr lang="it-IT"/>
              <a:pPr algn="ctr" eaLnBrk="1" hangingPunct="1"/>
              <a:t>80</a:t>
            </a:fld>
            <a:endParaRPr lang="it-IT"/>
          </a:p>
        </p:txBody>
      </p:sp>
      <p:sp>
        <p:nvSpPr>
          <p:cNvPr id="1730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fld id="{1E532D4F-25DB-A640-BE3F-47FFD40708C2}" type="slidenum">
              <a:rPr lang="it-IT"/>
              <a:pPr algn="ctr" eaLnBrk="1" hangingPunct="1"/>
              <a:t>81</a:t>
            </a:fld>
            <a:endParaRPr lang="it-IT"/>
          </a:p>
        </p:txBody>
      </p:sp>
      <p:sp>
        <p:nvSpPr>
          <p:cNvPr id="175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29EB2C5-B6E8-4FEE-B51A-F94A9AC7E258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15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2662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4CFDCB88-1EFE-4BFD-A6B0-80FD2894BFCC}" type="slidenum">
              <a:rPr lang="it-IT" sz="1200">
                <a:latin typeface="Calibri" pitchFamily="34" charset="0"/>
                <a:ea typeface="Microsoft YaHei" pitchFamily="34" charset="-122"/>
                <a:cs typeface="+mn-cs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15</a:t>
            </a:fld>
            <a:endParaRPr lang="it-IT" sz="1200"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185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5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16C78A2-F448-4303-AAA7-3D3B9014CF03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16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BADFDFCB-0ED0-4B9D-ACAC-03D1D9926085}" type="slidenum">
              <a:rPr lang="it-IT" sz="1200">
                <a:latin typeface="Calibri" pitchFamily="34" charset="0"/>
                <a:ea typeface="Microsoft YaHei" pitchFamily="34" charset="-122"/>
                <a:cs typeface="+mn-cs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16</a:t>
            </a:fld>
            <a:endParaRPr lang="it-IT" sz="1200"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186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63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mtClean="0">
              <a:latin typeface="Calibri" pitchFamily="34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6533AEB-5524-463E-A3CB-B0222E0B508A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18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2867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B384E742-90EE-4109-BBEF-1615915733C8}" type="slidenum">
              <a:rPr lang="it-IT" sz="1200">
                <a:latin typeface="Calibri" pitchFamily="34" charset="0"/>
                <a:ea typeface="Microsoft YaHei" pitchFamily="34" charset="-122"/>
                <a:cs typeface="+mn-cs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18</a:t>
            </a:fld>
            <a:endParaRPr lang="it-IT" sz="1200"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187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7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Piano di consumo di alimenti e bevande “pericolosi”</a:t>
            </a:r>
          </a:p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mtClean="0">
              <a:latin typeface="Calibri" pitchFamily="34" charset="0"/>
              <a:ea typeface="Microsoft YaHei" pitchFamily="34" charset="-122"/>
            </a:endParaRPr>
          </a:p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Almeno un comportamento negativo: 94,5%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EF42A7A-6682-4329-8E98-7DD254814D09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19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88419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r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2D18512-0778-481F-8C0D-620F92EB81F4}" type="slidenum">
              <a:rPr lang="it-IT" sz="1200">
                <a:latin typeface="Times New Roman" pitchFamily="18" charset="0"/>
                <a:ea typeface="Microsoft YaHei" pitchFamily="34" charset="-122"/>
                <a:cs typeface="Arial" pitchFamily="34" charset="0"/>
              </a:rPr>
              <a:pPr algn="r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19</a:t>
            </a:fld>
            <a:endParaRPr lang="it-IT" sz="1200">
              <a:latin typeface="Times New Roman" pitchFamily="18" charset="0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88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8421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Diarrea del viaggiatore</a:t>
            </a:r>
          </a:p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Provvedimenti adottati dai viaggiatori con diarrea</a:t>
            </a:r>
          </a:p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Cambiamento della dieta</a:t>
            </a:r>
          </a:p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Digiuno</a:t>
            </a:r>
          </a:p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Maggiore consumo di liquidi</a:t>
            </a:r>
          </a:p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Trattamento farmacologico</a:t>
            </a:r>
          </a:p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Nessuna adozione di provvedimenti</a:t>
            </a:r>
          </a:p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Riposo domiciliare</a:t>
            </a:r>
          </a:p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mtClean="0">
                <a:latin typeface="Calibri" pitchFamily="34" charset="0"/>
                <a:ea typeface="Microsoft YaHei" pitchFamily="34" charset="-122"/>
              </a:rPr>
              <a:t>Cure specializzate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D249337-1AC0-4A5E-8FD9-6EAC37EE406D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20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89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944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23A8C36-EBF1-475C-960E-DD8C2345FA1B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21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904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9A3C324-9488-4FFC-8985-CBC67F671D09}" type="slidenum">
              <a:rPr lang="it-IT">
                <a:solidFill>
                  <a:srgbClr val="FFFFFF"/>
                </a:solidFill>
                <a:cs typeface="Segoe UI" pitchFamily="34" charset="0"/>
              </a:rPr>
              <a:pPr/>
              <a:t>22</a:t>
            </a:fld>
            <a:endParaRPr lang="it-IT">
              <a:solidFill>
                <a:srgbClr val="FFFFFF"/>
              </a:solidFill>
              <a:cs typeface="Segoe UI" pitchFamily="34" charset="0"/>
            </a:endParaRPr>
          </a:p>
        </p:txBody>
      </p:sp>
      <p:sp>
        <p:nvSpPr>
          <p:cNvPr id="191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1604F-9FF0-8842-A8C0-4D9E835EC95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081814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D146A-45C2-3548-AC6A-452227E993E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3332431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1BC09-31A6-2641-8626-B3CAD469037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684190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EDBD0-C873-B54B-BED8-CEBAE8BEAE9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837178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8E1BB-97AC-564A-8968-D6575529B06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1548039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DB8F5-164A-5449-97EB-3BA0150D5F9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323272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371600" y="3886200"/>
            <a:ext cx="3124200" cy="175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3886200"/>
            <a:ext cx="3124200" cy="175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84B9B-E37B-C147-B07A-3B69A6E0C86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51716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7FEA6-CDF2-D848-83F3-C28513282E0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17129645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82168-5044-FA4C-8CC7-16062C46C67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7515179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B4942-B812-6547-8ECF-BFEF9BA2B81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8473232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30522-D8CB-564F-92D4-CB0983C680D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27816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88318-43D8-4740-BB3F-973E3C66326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060422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Lucida Grande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66A29-A58C-9D46-9E65-973C9D2600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733760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17D10-BD0F-8943-954E-B921D3AA72B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236519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2130425"/>
            <a:ext cx="1943100" cy="350837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2130425"/>
            <a:ext cx="5676900" cy="350837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A311-2722-5641-B740-F5A573CE639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9908109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E8445-2141-8B4C-A0CF-CC3648617B0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6712637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8FB2F-5639-A441-8018-2062A54416F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911024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C3E31-E15B-314A-A184-9783762685F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081688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81EE34-512B-C940-90E0-2DE7EBA8796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9035757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3934F-9AEF-A848-98B0-D7098F68EB3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342224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CE6A6-DB87-4647-A271-933FF46CA83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207113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EEBC0-327E-A146-B216-3D80C664067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993799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9E949B-2139-5440-BEF6-5CF145FCAC1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3012979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C07A1-A2AD-534B-A25E-66C771642E8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9064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Lucida Grande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6D1E1-B1A0-C04B-B100-07A6A6440BC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0394627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0F851-C595-4641-A018-FCE49185962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2228753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79585-EA39-4B47-A9E4-131C9083592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764267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5F8F4574-879A-B546-9825-A5B6019749AE}" type="datetimeFigureOut">
              <a:rPr lang="it-IT"/>
              <a:pPr>
                <a:defRPr/>
              </a:pPr>
              <a:t>20/09/2014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511CB113-A5E8-6E44-AE9E-21F7B69CBE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4176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960ABF2F-F88A-0248-A5DA-3496552DE09E}" type="datetimeFigureOut">
              <a:rPr lang="it-IT"/>
              <a:pPr>
                <a:defRPr/>
              </a:pPr>
              <a:t>20/09/2014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D7AFBA84-DA35-8542-987A-FBD4DB78AA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68762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39A93A6F-0D1D-C941-8CAB-0A4B8920B944}" type="datetimeFigureOut">
              <a:rPr lang="it-IT"/>
              <a:pPr>
                <a:defRPr/>
              </a:pPr>
              <a:t>20/09/2014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CAFE5162-2D61-BA44-8731-7F3F28EF37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7228600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EB907156-D387-4043-8ADA-0D32550ED659}" type="datetimeFigureOut">
              <a:rPr lang="it-IT"/>
              <a:pPr>
                <a:defRPr/>
              </a:pPr>
              <a:t>20/09/2014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4BE48758-4542-DE4D-886B-C88F2C241F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765356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2F6250AB-EFD5-BC4D-925E-19E4B6FB3B2A}" type="datetimeFigureOut">
              <a:rPr lang="it-IT"/>
              <a:pPr>
                <a:defRPr/>
              </a:pPr>
              <a:t>20/09/2014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743AAA31-E86A-614F-8CE7-B28B037A34E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017131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215BDB6A-AEAB-7140-AA08-C64DC239F9C0}" type="datetimeFigureOut">
              <a:rPr lang="it-IT"/>
              <a:pPr>
                <a:defRPr/>
              </a:pPr>
              <a:t>20/09/2014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22C30DFA-1E6C-DD44-BC95-3281DC9BE3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31336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0D5CF-CC15-7544-A93B-544168F4CF7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5657358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CF165F2B-1F1A-C54C-918F-13CBA697076B}" type="datetimeFigureOut">
              <a:rPr lang="it-IT"/>
              <a:pPr>
                <a:defRPr/>
              </a:pPr>
              <a:t>20/09/2014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2A630FFD-474B-3540-A662-94E587E013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760474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851171B1-759C-DE4A-8DE2-AE26BFCF1224}" type="datetimeFigureOut">
              <a:rPr lang="it-IT"/>
              <a:pPr>
                <a:defRPr/>
              </a:pPr>
              <a:t>20/09/2014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C8227D76-6A14-464D-B8CE-D7BD4BF431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689338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C7D84CB8-922B-B74D-8DBC-203093C3EC3E}" type="datetimeFigureOut">
              <a:rPr lang="it-IT"/>
              <a:pPr>
                <a:defRPr/>
              </a:pPr>
              <a:t>20/09/2014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8957FBDC-2EAD-C246-B0B4-727185637D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6656641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2928A3FB-5778-F744-8AF0-ECDD78CA940C}" type="datetimeFigureOut">
              <a:rPr lang="it-IT"/>
              <a:pPr>
                <a:defRPr/>
              </a:pPr>
              <a:t>20/09/2014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C7E8BABD-F5AC-ED48-9E00-32D0D7867A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1592044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0DE01D9C-DB4C-B54B-B561-14628841E4F5}" type="datetimeFigureOut">
              <a:rPr lang="it-IT"/>
              <a:pPr>
                <a:defRPr/>
              </a:pPr>
              <a:t>20/09/2014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F9156BEB-A75C-4048-8025-AE95639CBA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649637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1C978819-8BAA-F041-8CA7-ED37D44F36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87890030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55FBCF17-1D6C-AF44-8B05-27593B145C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10205545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467673C6-5CC1-5F41-9814-FA1B31480C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8730500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33" y="1600201"/>
            <a:ext cx="40470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7A634C62-02B8-7148-B066-79B61D0F7C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018927185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221E5C39-1206-E843-A9BC-8376B3804C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35221398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E1A1B-2886-0643-882F-002B1EB8C41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0024201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2BC373C0-060A-904F-9580-4741860707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6111567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4629CB8E-6A62-B148-9C9E-B82A40AF0C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87239759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32122767-7087-8B4C-901E-867241479A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40835112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5FF3B737-C779-FC40-A68C-D2EB10390D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7200173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3D3AECA7-CCDC-134F-B91E-E9D012157C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23440367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36733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B50FDAA5-2A1C-4F40-B85F-62FFB3A8F6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4758369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5A5CEC6E-DB09-B048-8654-8D21DA8B23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5829458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47067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39733" y="1600201"/>
            <a:ext cx="4047067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AC860EC6-93E9-484A-BFC8-AE0172D503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44801172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47067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33" y="1600201"/>
            <a:ext cx="4047067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ill Sans" charset="0"/>
                <a:ea typeface="ヒラギノ角ゴ ProN W3" charset="0"/>
                <a:cs typeface="ヒラギノ角ゴ ProN W3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ill Sans" charset="0"/>
              </a:defRPr>
            </a:lvl1pPr>
          </a:lstStyle>
          <a:p>
            <a:pPr>
              <a:defRPr/>
            </a:pPr>
            <a:fld id="{1553A5CA-BD39-3149-ABE0-8DF12B6EF3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0861834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FBEAF-EAB1-FD4A-9FB2-2A0FA58232A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5667405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2ED59-D6C5-304A-A45B-1012650F8F2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222394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6505B-7A71-E84B-B764-3153FBB7FCB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954720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>
              <a:sym typeface="Lucida Grande" charset="0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76BFF-8A4D-F346-847C-5A4486C2D40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9245476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04225" y="6454775"/>
            <a:ext cx="282575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fld id="{602C321E-0E7F-C445-9DD0-3ECC3318C29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31" r:id="rId1"/>
    <p:sldLayoutId id="2147485732" r:id="rId2"/>
    <p:sldLayoutId id="2147485733" r:id="rId3"/>
    <p:sldLayoutId id="2147485734" r:id="rId4"/>
    <p:sldLayoutId id="2147485735" r:id="rId5"/>
    <p:sldLayoutId id="2147485736" r:id="rId6"/>
    <p:sldLayoutId id="2147485737" r:id="rId7"/>
    <p:sldLayoutId id="2147485738" r:id="rId8"/>
    <p:sldLayoutId id="2147485739" r:id="rId9"/>
    <p:sldLayoutId id="2147485740" r:id="rId10"/>
    <p:sldLayoutId id="214748574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1pPr>
      <a:lvl2pPr marL="7048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2pPr>
      <a:lvl3pPr marL="11049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04225" y="6454775"/>
            <a:ext cx="282575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fld id="{400A8917-9785-3D45-85BC-C63D3287B9D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42" r:id="rId1"/>
    <p:sldLayoutId id="2147485743" r:id="rId2"/>
    <p:sldLayoutId id="2147485744" r:id="rId3"/>
    <p:sldLayoutId id="2147485745" r:id="rId4"/>
    <p:sldLayoutId id="2147485746" r:id="rId5"/>
    <p:sldLayoutId id="2147485747" r:id="rId6"/>
    <p:sldLayoutId id="2147485748" r:id="rId7"/>
    <p:sldLayoutId id="2147485749" r:id="rId8"/>
    <p:sldLayoutId id="2147485750" r:id="rId9"/>
    <p:sldLayoutId id="2147485751" r:id="rId10"/>
    <p:sldLayoutId id="214748575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9pPr>
    </p:titleStyle>
    <p:bodyStyle>
      <a:lvl1pPr marL="342900" indent="-342900" algn="ctr" rtl="0" eaLnBrk="0" fontAlgn="base" hangingPunct="0">
        <a:spcBef>
          <a:spcPts val="800"/>
        </a:spcBef>
        <a:spcAft>
          <a:spcPct val="0"/>
        </a:spcAft>
        <a:defRPr sz="3200">
          <a:solidFill>
            <a:srgbClr val="878787"/>
          </a:solidFill>
          <a:latin typeface="+mn-lt"/>
          <a:ea typeface="ＭＳ Ｐゴシック" charset="0"/>
          <a:cs typeface="+mn-cs"/>
          <a:sym typeface="Lucida Grande" charset="0"/>
        </a:defRPr>
      </a:lvl1pPr>
      <a:lvl2pPr marL="419100" indent="38100" algn="ctr" rtl="0" eaLnBrk="0" fontAlgn="base" hangingPunct="0">
        <a:spcBef>
          <a:spcPts val="700"/>
        </a:spcBef>
        <a:spcAft>
          <a:spcPct val="0"/>
        </a:spcAft>
        <a:defRPr sz="28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2pPr>
      <a:lvl3pPr marL="876300" indent="38100" algn="ctr" rtl="0" eaLnBrk="0" fontAlgn="base" hangingPunct="0">
        <a:spcBef>
          <a:spcPts val="600"/>
        </a:spcBef>
        <a:spcAft>
          <a:spcPct val="0"/>
        </a:spcAft>
        <a:defRPr sz="24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3pPr>
      <a:lvl4pPr marL="1333500" indent="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4pPr>
      <a:lvl5pPr marL="1790700" indent="38100" algn="ctr" rtl="0" eaLnBrk="0" fontAlgn="base" hangingPunct="0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5pPr>
      <a:lvl6pPr marL="22479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6pPr>
      <a:lvl7pPr marL="27051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7pPr>
      <a:lvl8pPr marL="31623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8pPr>
      <a:lvl9pPr marL="3619500" algn="ctr" rtl="0" fontAlgn="base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title style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98613"/>
            <a:ext cx="82296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charset="0"/>
              </a:rPr>
              <a:t>Click to edit Master text styles</a:t>
            </a:r>
          </a:p>
          <a:p>
            <a:pPr lvl="1"/>
            <a:r>
              <a:rPr lang="en-US">
                <a:sym typeface="Lucida Grande" charset="0"/>
              </a:rPr>
              <a:t>Second level</a:t>
            </a:r>
          </a:p>
          <a:p>
            <a:pPr lvl="2"/>
            <a:r>
              <a:rPr lang="en-US">
                <a:sym typeface="Lucida Grande" charset="0"/>
              </a:rPr>
              <a:t>Third level</a:t>
            </a:r>
          </a:p>
          <a:p>
            <a:pPr lvl="3"/>
            <a:r>
              <a:rPr lang="en-US">
                <a:sym typeface="Lucida Grande" charset="0"/>
              </a:rPr>
              <a:t>Fourth level</a:t>
            </a:r>
          </a:p>
          <a:p>
            <a:pPr lvl="4"/>
            <a:r>
              <a:rPr lang="en-US">
                <a:sym typeface="Lucida Grande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04225" y="6454775"/>
            <a:ext cx="282575" cy="266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defRPr>
            </a:lvl1pPr>
          </a:lstStyle>
          <a:p>
            <a:pPr>
              <a:defRPr/>
            </a:pPr>
            <a:fld id="{4A81E87A-BEF4-0242-99B4-6C17F424121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53" r:id="rId1"/>
    <p:sldLayoutId id="2147485754" r:id="rId2"/>
    <p:sldLayoutId id="2147485755" r:id="rId3"/>
    <p:sldLayoutId id="2147485756" r:id="rId4"/>
    <p:sldLayoutId id="2147485757" r:id="rId5"/>
    <p:sldLayoutId id="2147485758" r:id="rId6"/>
    <p:sldLayoutId id="2147485759" r:id="rId7"/>
    <p:sldLayoutId id="2147485760" r:id="rId8"/>
    <p:sldLayoutId id="2147485761" r:id="rId9"/>
    <p:sldLayoutId id="2147485762" r:id="rId10"/>
    <p:sldLayoutId id="214748576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+mj-cs"/>
          <a:sym typeface="Lucida Grande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ＭＳ Ｐゴシック" charset="0"/>
          <a:cs typeface=".Aqua かな" charset="0"/>
          <a:sym typeface="Lucida Grande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ucida Grande" charset="0"/>
          <a:ea typeface=".Aqua かな" charset="0"/>
          <a:cs typeface=".Aqua かな" charset="0"/>
          <a:sym typeface="Lucida Grande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  <a:sym typeface="Lucida Grande" charset="0"/>
        </a:defRPr>
      </a:lvl1pPr>
      <a:lvl2pPr marL="704850" indent="-28575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2pPr>
      <a:lvl3pPr marL="1104900" indent="-228600" algn="l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3pPr>
      <a:lvl4pPr marL="15621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4pPr>
      <a:lvl5pPr marL="2019300" indent="-228600" algn="l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5pPr>
      <a:lvl6pPr marL="24765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6pPr>
      <a:lvl7pPr marL="29337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7pPr>
      <a:lvl8pPr marL="33909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8pPr>
      <a:lvl9pPr marL="3848100" indent="-228600" algn="l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Lucida Grande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78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34B9EC8B-90AD-0343-BE5C-E296123BDDE6}" type="datetimeFigureOut">
              <a:rPr lang="it-IT"/>
              <a:pPr>
                <a:defRPr/>
              </a:pPr>
              <a:t>20/09/2014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11080D6D-D5B2-8D43-BBEB-E6F99CE948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64" r:id="rId1"/>
    <p:sldLayoutId id="2147485765" r:id="rId2"/>
    <p:sldLayoutId id="2147485766" r:id="rId3"/>
    <p:sldLayoutId id="2147485767" r:id="rId4"/>
    <p:sldLayoutId id="2147485768" r:id="rId5"/>
    <p:sldLayoutId id="2147485769" r:id="rId6"/>
    <p:sldLayoutId id="2147485770" r:id="rId7"/>
    <p:sldLayoutId id="2147485771" r:id="rId8"/>
    <p:sldLayoutId id="2147485772" r:id="rId9"/>
    <p:sldLayoutId id="2147485773" r:id="rId10"/>
    <p:sldLayoutId id="21474857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8F627ACF-652B-944C-B23E-E476A51626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75" r:id="rId1"/>
    <p:sldLayoutId id="2147485776" r:id="rId2"/>
    <p:sldLayoutId id="2147485777" r:id="rId3"/>
    <p:sldLayoutId id="2147485778" r:id="rId4"/>
    <p:sldLayoutId id="2147485779" r:id="rId5"/>
    <p:sldLayoutId id="2147485780" r:id="rId6"/>
    <p:sldLayoutId id="2147485781" r:id="rId7"/>
    <p:sldLayoutId id="2147485782" r:id="rId8"/>
    <p:sldLayoutId id="2147485783" r:id="rId9"/>
    <p:sldLayoutId id="2147485784" r:id="rId10"/>
    <p:sldLayoutId id="2147485785" r:id="rId11"/>
    <p:sldLayoutId id="2147485786" r:id="rId12"/>
    <p:sldLayoutId id="2147485787" r:id="rId13"/>
    <p:sldLayoutId id="2147485788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hyperlink" Target="http://www.google.it/url?sa=i&amp;rct=j&amp;q=&amp;esrc=s&amp;frm=1&amp;source=images&amp;cd=&amp;cad=rja&amp;uact=8&amp;docid=2yC5rLkR62Qx-M&amp;tbnid=y0vQ_8l9WSqK4M:&amp;ved=0CAUQjRw&amp;url=http://www.tuttasalute.net/1974/la-diarrea-del-viaggiatore-le-fondamentali-norme-igieniche-di-prevenzione.html&amp;ei=UDY9U_ufLoyhOqiigLAK&amp;psig=AFQjCNE3hs53j39GN2sPlxCSWmikPTVKIg&amp;ust=1396606918270005" TargetMode="Externa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wmf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>
              <a:latin typeface="Lucida Grande" charset="0"/>
              <a:cs typeface=".Aqua かな" charset="0"/>
            </a:endParaRPr>
          </a:p>
        </p:txBody>
      </p:sp>
      <p:pic>
        <p:nvPicPr>
          <p:cNvPr id="6656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1440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1F08995D-AA88-334B-83B4-A4B8A6E2A47F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10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7577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5779" name="CasellaDiTesto 6"/>
          <p:cNvSpPr txBox="1">
            <a:spLocks noChangeArrowheads="1"/>
          </p:cNvSpPr>
          <p:nvPr/>
        </p:nvSpPr>
        <p:spPr bwMode="auto">
          <a:xfrm>
            <a:off x="323850" y="11113"/>
            <a:ext cx="309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800">
                <a:latin typeface="Arial" charset="0"/>
                <a:cs typeface="Arial" charset="0"/>
              </a:rPr>
              <a:t>Rossi Federica</a:t>
            </a:r>
          </a:p>
        </p:txBody>
      </p:sp>
      <p:cxnSp>
        <p:nvCxnSpPr>
          <p:cNvPr id="75780" name="Connettore 1 8"/>
          <p:cNvCxnSpPr>
            <a:cxnSpLocks noChangeShapeType="1"/>
          </p:cNvCxnSpPr>
          <p:nvPr/>
        </p:nvCxnSpPr>
        <p:spPr bwMode="auto">
          <a:xfrm>
            <a:off x="250825" y="1844675"/>
            <a:ext cx="288925" cy="2159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5781" name="Connettore 1 10"/>
          <p:cNvCxnSpPr>
            <a:cxnSpLocks noChangeShapeType="1"/>
          </p:cNvCxnSpPr>
          <p:nvPr/>
        </p:nvCxnSpPr>
        <p:spPr bwMode="auto">
          <a:xfrm flipV="1">
            <a:off x="250825" y="1844675"/>
            <a:ext cx="288925" cy="2889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5782" name="CasellaDiTesto 11"/>
          <p:cNvSpPr txBox="1">
            <a:spLocks noChangeArrowheads="1"/>
          </p:cNvSpPr>
          <p:nvPr/>
        </p:nvSpPr>
        <p:spPr bwMode="auto">
          <a:xfrm>
            <a:off x="5003800" y="1773238"/>
            <a:ext cx="14398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B S 3 0 2</a:t>
            </a:r>
          </a:p>
        </p:txBody>
      </p:sp>
      <p:sp>
        <p:nvSpPr>
          <p:cNvPr id="75783" name="CasellaDiTesto 12"/>
          <p:cNvSpPr txBox="1">
            <a:spLocks noChangeArrowheads="1"/>
          </p:cNvSpPr>
          <p:nvPr/>
        </p:nvSpPr>
        <p:spPr bwMode="auto">
          <a:xfrm>
            <a:off x="4787900" y="1268413"/>
            <a:ext cx="4105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800">
                <a:latin typeface="Arial" charset="0"/>
                <a:cs typeface="Arial" charset="0"/>
              </a:rPr>
              <a:t>RSSFDR7</a:t>
            </a:r>
            <a:r>
              <a:rPr lang="it-IT" sz="1200">
                <a:latin typeface="Arial" charset="0"/>
                <a:cs typeface="Arial" charset="0"/>
              </a:rPr>
              <a:t> </a:t>
            </a:r>
            <a:r>
              <a:rPr lang="it-IT" sz="2800">
                <a:latin typeface="Arial" charset="0"/>
                <a:cs typeface="Arial" charset="0"/>
              </a:rPr>
              <a:t>9</a:t>
            </a:r>
            <a:r>
              <a:rPr lang="it-IT" sz="1200">
                <a:latin typeface="Arial" charset="0"/>
                <a:cs typeface="Arial" charset="0"/>
              </a:rPr>
              <a:t> </a:t>
            </a:r>
            <a:r>
              <a:rPr lang="it-IT" sz="2800">
                <a:latin typeface="Arial" charset="0"/>
                <a:cs typeface="Arial" charset="0"/>
              </a:rPr>
              <a:t>O5F31</a:t>
            </a:r>
            <a:r>
              <a:rPr lang="it-IT" sz="1200">
                <a:latin typeface="Arial" charset="0"/>
                <a:cs typeface="Arial" charset="0"/>
              </a:rPr>
              <a:t> </a:t>
            </a:r>
            <a:r>
              <a:rPr lang="it-IT" sz="2800">
                <a:latin typeface="Arial" charset="0"/>
                <a:cs typeface="Arial" charset="0"/>
              </a:rPr>
              <a:t>9 0D</a:t>
            </a:r>
          </a:p>
        </p:txBody>
      </p:sp>
      <p:cxnSp>
        <p:nvCxnSpPr>
          <p:cNvPr id="75784" name="Connettore 1 14"/>
          <p:cNvCxnSpPr>
            <a:cxnSpLocks noChangeShapeType="1"/>
          </p:cNvCxnSpPr>
          <p:nvPr/>
        </p:nvCxnSpPr>
        <p:spPr bwMode="auto">
          <a:xfrm flipV="1">
            <a:off x="6443663" y="2420938"/>
            <a:ext cx="215900" cy="287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5785" name="Connettore 1 17"/>
          <p:cNvCxnSpPr>
            <a:cxnSpLocks noChangeShapeType="1"/>
          </p:cNvCxnSpPr>
          <p:nvPr/>
        </p:nvCxnSpPr>
        <p:spPr bwMode="auto">
          <a:xfrm flipV="1">
            <a:off x="6659563" y="2420938"/>
            <a:ext cx="288925" cy="287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5786" name="Connettore 1 19"/>
          <p:cNvCxnSpPr>
            <a:cxnSpLocks noChangeShapeType="1"/>
          </p:cNvCxnSpPr>
          <p:nvPr/>
        </p:nvCxnSpPr>
        <p:spPr bwMode="auto">
          <a:xfrm flipV="1">
            <a:off x="6948488" y="2420938"/>
            <a:ext cx="215900" cy="287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5787" name="Connettore 1 26"/>
          <p:cNvCxnSpPr>
            <a:cxnSpLocks noChangeShapeType="1"/>
          </p:cNvCxnSpPr>
          <p:nvPr/>
        </p:nvCxnSpPr>
        <p:spPr bwMode="auto">
          <a:xfrm flipV="1">
            <a:off x="6443663" y="2781300"/>
            <a:ext cx="215900" cy="2873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5788" name="Connettore 1 27"/>
          <p:cNvCxnSpPr>
            <a:cxnSpLocks noChangeShapeType="1"/>
          </p:cNvCxnSpPr>
          <p:nvPr/>
        </p:nvCxnSpPr>
        <p:spPr bwMode="auto">
          <a:xfrm flipV="1">
            <a:off x="6732588" y="2781300"/>
            <a:ext cx="215900" cy="2873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5789" name="Connettore 1 28"/>
          <p:cNvCxnSpPr>
            <a:cxnSpLocks noChangeShapeType="1"/>
          </p:cNvCxnSpPr>
          <p:nvPr/>
        </p:nvCxnSpPr>
        <p:spPr bwMode="auto">
          <a:xfrm flipV="1">
            <a:off x="7019925" y="2781300"/>
            <a:ext cx="215900" cy="2873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5790" name="CasellaDiTesto 29"/>
          <p:cNvSpPr txBox="1">
            <a:spLocks noChangeArrowheads="1"/>
          </p:cNvSpPr>
          <p:nvPr/>
        </p:nvSpPr>
        <p:spPr bwMode="auto">
          <a:xfrm>
            <a:off x="4572000" y="3933825"/>
            <a:ext cx="1800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800">
                <a:latin typeface="Arial" charset="0"/>
                <a:cs typeface="Arial" charset="0"/>
              </a:rPr>
              <a:t>20 09 1 4</a:t>
            </a:r>
          </a:p>
        </p:txBody>
      </p:sp>
      <p:sp>
        <p:nvSpPr>
          <p:cNvPr id="75791" name="CasellaDiTesto 30"/>
          <p:cNvSpPr txBox="1">
            <a:spLocks noChangeArrowheads="1"/>
          </p:cNvSpPr>
          <p:nvPr/>
        </p:nvSpPr>
        <p:spPr bwMode="auto">
          <a:xfrm>
            <a:off x="6246813" y="3284538"/>
            <a:ext cx="291623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400">
                <a:latin typeface="Arial" charset="0"/>
                <a:cs typeface="Arial" charset="0"/>
              </a:rPr>
              <a:t>Dott.ssa Giuliana Maria Giambuzzi</a:t>
            </a:r>
          </a:p>
          <a:p>
            <a:pPr eaLnBrk="1" hangingPunct="1"/>
            <a:r>
              <a:rPr lang="it-IT" sz="1400">
                <a:latin typeface="Arial" charset="0"/>
                <a:cs typeface="Arial" charset="0"/>
              </a:rPr>
              <a:t>Medico Chirurgo</a:t>
            </a:r>
          </a:p>
          <a:p>
            <a:pPr eaLnBrk="1" hangingPunct="1"/>
            <a:r>
              <a:rPr lang="it-IT" sz="1400">
                <a:latin typeface="Arial" charset="0"/>
                <a:cs typeface="Arial" charset="0"/>
              </a:rPr>
              <a:t>Via Rivetti 12/A ROVATO</a:t>
            </a:r>
          </a:p>
          <a:p>
            <a:pPr eaLnBrk="1" hangingPunct="1"/>
            <a:r>
              <a:rPr lang="it-IT" sz="1400">
                <a:latin typeface="Arial" charset="0"/>
                <a:cs typeface="Arial" charset="0"/>
              </a:rPr>
              <a:t>Tel.348 2837909</a:t>
            </a:r>
          </a:p>
        </p:txBody>
      </p:sp>
      <p:sp>
        <p:nvSpPr>
          <p:cNvPr id="75792" name="CasellaDiTesto 31"/>
          <p:cNvSpPr txBox="1">
            <a:spLocks noChangeArrowheads="1"/>
          </p:cNvSpPr>
          <p:nvPr/>
        </p:nvSpPr>
        <p:spPr bwMode="auto">
          <a:xfrm>
            <a:off x="395288" y="2349500"/>
            <a:ext cx="5184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800" b="1">
                <a:latin typeface="Arial" charset="0"/>
                <a:cs typeface="Arial" charset="0"/>
              </a:rPr>
              <a:t>VISITA INFETTIVOLOGICA </a:t>
            </a:r>
            <a:r>
              <a:rPr lang="it-IT" sz="1800">
                <a:latin typeface="Arial" charset="0"/>
                <a:cs typeface="Arial" charset="0"/>
              </a:rPr>
              <a:t>(PRIMA VISITA)</a:t>
            </a:r>
          </a:p>
        </p:txBody>
      </p:sp>
      <p:sp>
        <p:nvSpPr>
          <p:cNvPr id="75793" name="CasellaDiTesto 32"/>
          <p:cNvSpPr txBox="1">
            <a:spLocks noChangeArrowheads="1"/>
          </p:cNvSpPr>
          <p:nvPr/>
        </p:nvSpPr>
        <p:spPr bwMode="auto">
          <a:xfrm>
            <a:off x="323850" y="3573463"/>
            <a:ext cx="3960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800">
                <a:latin typeface="Arial" charset="0"/>
                <a:cs typeface="Arial" charset="0"/>
              </a:rPr>
              <a:t>per sospetta </a:t>
            </a:r>
            <a:r>
              <a:rPr lang="it-IT" sz="1800" b="1">
                <a:latin typeface="Arial" charset="0"/>
                <a:cs typeface="Arial" charset="0"/>
              </a:rPr>
              <a:t>COLITE INFETTIVA</a:t>
            </a:r>
          </a:p>
        </p:txBody>
      </p:sp>
      <p:sp>
        <p:nvSpPr>
          <p:cNvPr id="75794" name="CasellaDiTesto 33"/>
          <p:cNvSpPr txBox="1">
            <a:spLocks noChangeArrowheads="1"/>
          </p:cNvSpPr>
          <p:nvPr/>
        </p:nvSpPr>
        <p:spPr bwMode="auto">
          <a:xfrm>
            <a:off x="684213" y="4005263"/>
            <a:ext cx="86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400">
                <a:latin typeface="Arial" charset="0"/>
                <a:cs typeface="Arial" charset="0"/>
              </a:rPr>
              <a:t>0 0 1</a:t>
            </a:r>
          </a:p>
        </p:txBody>
      </p:sp>
      <p:pic>
        <p:nvPicPr>
          <p:cNvPr id="75795" name="Immagin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365625"/>
            <a:ext cx="22399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6" name="Immagin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781300"/>
            <a:ext cx="1739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4724400"/>
            <a:ext cx="3810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uvola 3"/>
          <p:cNvSpPr/>
          <p:nvPr/>
        </p:nvSpPr>
        <p:spPr bwMode="auto">
          <a:xfrm>
            <a:off x="179388" y="836613"/>
            <a:ext cx="8280400" cy="424815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414338" indent="-342900">
              <a:buFont typeface="Wingdings" charset="2"/>
              <a:buChar char="ü"/>
              <a:defRPr/>
            </a:pPr>
            <a:endParaRPr lang="en-US" sz="800" dirty="0">
              <a:solidFill>
                <a:schemeClr val="tx1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marL="414338" indent="-342900">
              <a:buFont typeface="Wingdings" charset="2"/>
              <a:buChar char="ü"/>
              <a:defRPr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E se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avessi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sottovalutato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la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clinica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?</a:t>
            </a:r>
          </a:p>
          <a:p>
            <a:pPr marL="414338" indent="-342900">
              <a:buFont typeface="Wingdings" charset="2"/>
              <a:buChar char="ü"/>
              <a:defRPr/>
            </a:pPr>
            <a:endParaRPr lang="en-US" sz="2400" dirty="0">
              <a:solidFill>
                <a:schemeClr val="tx1"/>
              </a:solidFill>
              <a:latin typeface="Arial"/>
              <a:cs typeface="Arial"/>
              <a:sym typeface="Arial Narrow" charset="0"/>
            </a:endParaRPr>
          </a:p>
          <a:p>
            <a:pPr marL="414338" indent="-342900">
              <a:buFont typeface="Wingdings" charset="2"/>
              <a:buChar char="ü"/>
              <a:defRPr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Ho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fatto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bene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ad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astenermi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dagli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antibiotici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?</a:t>
            </a:r>
          </a:p>
          <a:p>
            <a:pPr marL="414338" indent="-342900">
              <a:buFont typeface="Wingdings" charset="2"/>
              <a:buChar char="ü"/>
              <a:defRPr/>
            </a:pPr>
            <a:endParaRPr lang="en-US" sz="2400" dirty="0">
              <a:solidFill>
                <a:schemeClr val="tx1"/>
              </a:solidFill>
              <a:latin typeface="Arial"/>
              <a:cs typeface="Arial"/>
              <a:sym typeface="Arial Narrow" charset="0"/>
            </a:endParaRPr>
          </a:p>
          <a:p>
            <a:pPr marL="414338" indent="-342900">
              <a:buFont typeface="Wingdings" charset="2"/>
              <a:buChar char="ü"/>
              <a:defRPr/>
            </a:pP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La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paziente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ritorna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dal Guatemala.. e se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si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trattasse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di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qualche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infezione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particolare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?  </a:t>
            </a:r>
            <a:endParaRPr lang="en-US" sz="2400" dirty="0">
              <a:solidFill>
                <a:srgbClr val="7F7F7F"/>
              </a:solidFill>
              <a:latin typeface="Arial"/>
              <a:cs typeface="Arial"/>
              <a:sym typeface="Arial Narrow" charset="0"/>
            </a:endParaRPr>
          </a:p>
        </p:txBody>
      </p:sp>
      <p:sp>
        <p:nvSpPr>
          <p:cNvPr id="3" name="Saetta 2"/>
          <p:cNvSpPr/>
          <p:nvPr/>
        </p:nvSpPr>
        <p:spPr bwMode="auto">
          <a:xfrm>
            <a:off x="6011863" y="4292600"/>
            <a:ext cx="936625" cy="649288"/>
          </a:xfrm>
          <a:prstGeom prst="lightningBolt">
            <a:avLst/>
          </a:prstGeom>
          <a:ln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endParaRPr lang="it-IT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7" name="Rettangolo 16"/>
          <p:cNvSpPr/>
          <p:nvPr/>
        </p:nvSpPr>
        <p:spPr bwMode="auto">
          <a:xfrm>
            <a:off x="0" y="260350"/>
            <a:ext cx="1835150" cy="7207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it-IT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DUBBI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/>
          </p:cNvSpPr>
          <p:nvPr/>
        </p:nvSpPr>
        <p:spPr bwMode="auto">
          <a:xfrm>
            <a:off x="0" y="1393825"/>
            <a:ext cx="9155113" cy="3600450"/>
          </a:xfrm>
          <a:prstGeom prst="rect">
            <a:avLst/>
          </a:prstGeom>
          <a:solidFill>
            <a:srgbClr val="D8D8D8"/>
          </a:solidFill>
          <a:ln w="9525">
            <a:solidFill>
              <a:srgbClr val="4A7DBB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102403" name="Rectangle 2"/>
          <p:cNvSpPr>
            <a:spLocks/>
          </p:cNvSpPr>
          <p:nvPr/>
        </p:nvSpPr>
        <p:spPr bwMode="auto">
          <a:xfrm>
            <a:off x="0" y="1679575"/>
            <a:ext cx="9156700" cy="12446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marL="71438">
              <a:lnSpc>
                <a:spcPct val="120000"/>
              </a:lnSpc>
            </a:pPr>
            <a:r>
              <a:rPr lang="en-US" sz="6600" b="1" dirty="0">
                <a:solidFill>
                  <a:schemeClr val="tx1"/>
                </a:solidFill>
                <a:latin typeface="Aharoni" pitchFamily="2" charset="-79"/>
                <a:ea typeface="Arial Narrow Bold" charset="0"/>
                <a:cs typeface="Aharoni" pitchFamily="2" charset="-79"/>
                <a:sym typeface="Arial Narrow Bold" charset="0"/>
              </a:rPr>
              <a:t>La </a:t>
            </a:r>
            <a:r>
              <a:rPr lang="en-US" sz="6600" b="1" dirty="0" err="1">
                <a:solidFill>
                  <a:schemeClr val="tx1"/>
                </a:solidFill>
                <a:latin typeface="Aharoni" pitchFamily="2" charset="-79"/>
                <a:ea typeface="Arial Narrow Bold" charset="0"/>
                <a:cs typeface="Aharoni" pitchFamily="2" charset="-79"/>
                <a:sym typeface="Arial Narrow Bold" charset="0"/>
              </a:rPr>
              <a:t>parola</a:t>
            </a:r>
            <a:r>
              <a:rPr lang="en-US" sz="6600" b="1" dirty="0">
                <a:solidFill>
                  <a:schemeClr val="tx1"/>
                </a:solidFill>
                <a:latin typeface="Aharoni" pitchFamily="2" charset="-79"/>
                <a:ea typeface="Arial Narrow Bold" charset="0"/>
                <a:cs typeface="Aharoni" pitchFamily="2" charset="-79"/>
                <a:sym typeface="Arial Narrow Bold" charset="0"/>
              </a:rPr>
              <a:t> al </a:t>
            </a:r>
            <a:r>
              <a:rPr lang="en-US" sz="6600" b="1" dirty="0" err="1">
                <a:solidFill>
                  <a:schemeClr val="tx1"/>
                </a:solidFill>
                <a:latin typeface="Aharoni" pitchFamily="2" charset="-79"/>
                <a:ea typeface="Arial Narrow Bold" charset="0"/>
                <a:cs typeface="Aharoni" pitchFamily="2" charset="-79"/>
                <a:sym typeface="Arial Narrow Bold" charset="0"/>
              </a:rPr>
              <a:t>clinico</a:t>
            </a:r>
            <a:endParaRPr lang="en-US" sz="6600" b="1" dirty="0">
              <a:solidFill>
                <a:schemeClr val="tx1"/>
              </a:solidFill>
              <a:latin typeface="Aharoni" pitchFamily="2" charset="-79"/>
              <a:ea typeface="Arial Narrow Bold" charset="0"/>
              <a:cs typeface="Aharoni" pitchFamily="2" charset="-79"/>
              <a:sym typeface="Arial Narrow Bold" charset="0"/>
            </a:endParaRPr>
          </a:p>
        </p:txBody>
      </p:sp>
      <p:sp>
        <p:nvSpPr>
          <p:cNvPr id="102404" name="Rectangle 3"/>
          <p:cNvSpPr>
            <a:spLocks/>
          </p:cNvSpPr>
          <p:nvPr/>
        </p:nvSpPr>
        <p:spPr bwMode="auto">
          <a:xfrm>
            <a:off x="0" y="3284538"/>
            <a:ext cx="9156700" cy="1041400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38100" tIns="38100" rIns="38100" bIns="38100"/>
          <a:lstStyle/>
          <a:p>
            <a:pPr marL="71438">
              <a:lnSpc>
                <a:spcPct val="120000"/>
              </a:lnSpc>
            </a:pPr>
            <a:r>
              <a:rPr lang="en-US" sz="6600" dirty="0">
                <a:solidFill>
                  <a:schemeClr val="tx1"/>
                </a:solidFill>
                <a:latin typeface="Aharoni" pitchFamily="2" charset="-79"/>
                <a:ea typeface="Arial Narrow Bold" charset="0"/>
                <a:cs typeface="Aharoni" pitchFamily="2" charset="-79"/>
                <a:sym typeface="Arial Narrow Bold" charset="0"/>
              </a:rPr>
              <a:t>…</a:t>
            </a:r>
            <a:r>
              <a:rPr lang="en-US" sz="6600" b="1" dirty="0">
                <a:solidFill>
                  <a:schemeClr val="tx1"/>
                </a:solidFill>
                <a:latin typeface="Aharoni" pitchFamily="2" charset="-79"/>
                <a:ea typeface="Arial Narrow Bold" charset="0"/>
                <a:cs typeface="Aharoni" pitchFamily="2" charset="-79"/>
                <a:sym typeface="Arial Narrow Bold" charset="0"/>
              </a:rPr>
              <a:t>COSA FARE???</a:t>
            </a:r>
          </a:p>
        </p:txBody>
      </p:sp>
      <p:sp>
        <p:nvSpPr>
          <p:cNvPr id="25604" name="Line 4"/>
          <p:cNvSpPr>
            <a:spLocks noChangeShapeType="1"/>
          </p:cNvSpPr>
          <p:nvPr/>
        </p:nvSpPr>
        <p:spPr bwMode="auto">
          <a:xfrm>
            <a:off x="0" y="1393825"/>
            <a:ext cx="9144000" cy="0"/>
          </a:xfrm>
          <a:prstGeom prst="line">
            <a:avLst/>
          </a:prstGeom>
          <a:noFill/>
          <a:ln w="76200" cap="flat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>
            <a:outerShdw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it-IT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0" y="4994275"/>
            <a:ext cx="9142413" cy="0"/>
          </a:xfrm>
          <a:prstGeom prst="line">
            <a:avLst/>
          </a:prstGeom>
          <a:noFill/>
          <a:ln w="76200" cap="flat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ffectLst>
            <a:outerShdw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/>
          <a:lstStyle/>
          <a:p>
            <a:pPr>
              <a:defRPr/>
            </a:pPr>
            <a:endParaRPr lang="it-IT"/>
          </a:p>
        </p:txBody>
      </p:sp>
      <p:sp>
        <p:nvSpPr>
          <p:cNvPr id="102407" name="CasellaDiTesto 6"/>
          <p:cNvSpPr txBox="1">
            <a:spLocks noChangeArrowheads="1"/>
          </p:cNvSpPr>
          <p:nvPr/>
        </p:nvSpPr>
        <p:spPr bwMode="auto">
          <a:xfrm>
            <a:off x="1979613" y="5157788"/>
            <a:ext cx="51847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 dirty="0" smtClean="0">
                <a:latin typeface="Arial" pitchFamily="34" charset="0"/>
                <a:cs typeface="Arial" pitchFamily="34" charset="0"/>
              </a:rPr>
              <a:t>Dr</a:t>
            </a:r>
            <a:r>
              <a:rPr lang="it-IT" sz="2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it-IT" sz="2800" b="1" dirty="0" smtClean="0">
                <a:latin typeface="Arial" pitchFamily="34" charset="0"/>
                <a:cs typeface="Arial" pitchFamily="34" charset="0"/>
              </a:rPr>
              <a:t>Daniele Bella</a:t>
            </a:r>
            <a:endParaRPr lang="it-IT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5431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47663" y="260350"/>
            <a:ext cx="7392987" cy="46196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sz="2400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Diarrea del viaggiatore: presentazione clinica</a:t>
            </a:r>
            <a:r>
              <a:rPr lang="it-IT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 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1052513"/>
            <a:ext cx="5940425" cy="120015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Da 3 a più scariche liquide nelle 24 h </a:t>
            </a:r>
          </a:p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icrosoft YaHei" pitchFamily="34" charset="-122"/>
              <a:cs typeface="+mn-cs"/>
            </a:endParaRPr>
          </a:p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it-IT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durante o al ritorno del viaggio</a:t>
            </a:r>
            <a:endParaRPr lang="it-IT" sz="2400" dirty="0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  <a:ea typeface="Microsoft YaHei" pitchFamily="34" charset="-122"/>
              <a:cs typeface="+mn-cs"/>
            </a:endParaRPr>
          </a:p>
        </p:txBody>
      </p:sp>
      <p:sp>
        <p:nvSpPr>
          <p:cNvPr id="39951" name="Text Box 15"/>
          <p:cNvSpPr txBox="1">
            <a:spLocks noChangeArrowheads="1"/>
          </p:cNvSpPr>
          <p:nvPr/>
        </p:nvSpPr>
        <p:spPr bwMode="auto">
          <a:xfrm>
            <a:off x="6413500" y="1601788"/>
            <a:ext cx="2622550" cy="2446337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>
            <a:spAutoFit/>
          </a:bodyPr>
          <a:lstStyle/>
          <a:p>
            <a:pPr algn="l"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Nausea</a:t>
            </a:r>
          </a:p>
          <a:p>
            <a:pPr algn="l"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Vomito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icrosoft YaHei" pitchFamily="34" charset="-122"/>
              <a:cs typeface="+mn-cs"/>
            </a:endParaRPr>
          </a:p>
          <a:p>
            <a:pPr algn="l"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Crampi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addominali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icrosoft YaHei" pitchFamily="34" charset="-122"/>
              <a:cs typeface="+mn-cs"/>
            </a:endParaRPr>
          </a:p>
          <a:p>
            <a:pPr algn="l"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Febbre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icrosoft YaHei" pitchFamily="34" charset="-122"/>
              <a:cs typeface="+mn-cs"/>
            </a:endParaRPr>
          </a:p>
          <a:p>
            <a:pPr algn="l"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Tenesmo</a:t>
            </a: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rettale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icrosoft YaHei" pitchFamily="34" charset="-122"/>
              <a:cs typeface="+mn-cs"/>
            </a:endParaRPr>
          </a:p>
          <a:p>
            <a:pPr algn="l"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1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Meteorismo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ea typeface="Microsoft YaHei" pitchFamily="34" charset="-122"/>
              <a:cs typeface="+mn-cs"/>
            </a:endParaRPr>
          </a:p>
        </p:txBody>
      </p:sp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4587875" y="2492375"/>
            <a:ext cx="1279525" cy="64135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49263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+ </a:t>
            </a:r>
            <a:r>
              <a:rPr lang="en-US" sz="36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&gt;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pitchFamily="34" charset="-122"/>
                <a:cs typeface="+mn-cs"/>
              </a:rPr>
              <a:t>1</a:t>
            </a:r>
          </a:p>
        </p:txBody>
      </p:sp>
      <p:sp>
        <p:nvSpPr>
          <p:cNvPr id="1031" name="AutoShape 17"/>
          <p:cNvSpPr>
            <a:spLocks/>
          </p:cNvSpPr>
          <p:nvPr/>
        </p:nvSpPr>
        <p:spPr bwMode="auto">
          <a:xfrm>
            <a:off x="5659438" y="1412875"/>
            <a:ext cx="384175" cy="3600450"/>
          </a:xfrm>
          <a:prstGeom prst="leftBrace">
            <a:avLst>
              <a:gd name="adj1" fmla="val 69421"/>
              <a:gd name="adj2" fmla="val 50000"/>
            </a:avLst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20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0" y="3645024"/>
            <a:ext cx="5751711" cy="2952750"/>
            <a:chOff x="0" y="2296"/>
            <a:chExt cx="4056" cy="1860"/>
          </a:xfrm>
          <a:solidFill>
            <a:srgbClr val="FFFF00"/>
          </a:solidFill>
        </p:grpSpPr>
        <p:sp>
          <p:nvSpPr>
            <p:cNvPr id="39954" name="Rectangle 18"/>
            <p:cNvSpPr>
              <a:spLocks noChangeArrowheads="1"/>
            </p:cNvSpPr>
            <p:nvPr/>
          </p:nvSpPr>
          <p:spPr bwMode="auto">
            <a:xfrm>
              <a:off x="0" y="2296"/>
              <a:ext cx="4056" cy="186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it-IT" sz="200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5131" name="Text Box 7"/>
            <p:cNvSpPr txBox="1">
              <a:spLocks noChangeArrowheads="1"/>
            </p:cNvSpPr>
            <p:nvPr/>
          </p:nvSpPr>
          <p:spPr bwMode="auto">
            <a:xfrm>
              <a:off x="201" y="2432"/>
              <a:ext cx="3266" cy="32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cs typeface="+mn-cs"/>
                </a:rPr>
                <a:t>Diarrea</a:t>
              </a:r>
              <a:r>
                <a:rPr lang="en-GB" sz="2800" b="1" dirty="0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cs typeface="+mn-cs"/>
                </a:rPr>
                <a:t> </a:t>
              </a: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cs typeface="+mn-cs"/>
                </a:rPr>
                <a:t>acquosa</a:t>
              </a:r>
              <a:r>
                <a:rPr lang="en-GB" sz="2800" b="1" dirty="0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cs typeface="+mn-cs"/>
                </a:rPr>
                <a:t> </a:t>
              </a: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cs typeface="+mn-cs"/>
                </a:rPr>
                <a:t>acuta</a:t>
              </a:r>
              <a:endParaRPr lang="en-GB" sz="2800" b="1" dirty="0">
                <a:solidFill>
                  <a:srgbClr val="000066"/>
                </a:solidFill>
                <a:latin typeface="Comic Sans MS" pitchFamily="66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5132" name="Text Box 8"/>
            <p:cNvSpPr txBox="1">
              <a:spLocks noChangeArrowheads="1"/>
            </p:cNvSpPr>
            <p:nvPr/>
          </p:nvSpPr>
          <p:spPr bwMode="auto">
            <a:xfrm>
              <a:off x="201" y="2976"/>
              <a:ext cx="3836" cy="6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cs typeface="+mn-cs"/>
                </a:rPr>
                <a:t>Diarrea</a:t>
              </a:r>
              <a:r>
                <a:rPr lang="en-GB" sz="2800" b="1" dirty="0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cs typeface="+mn-cs"/>
                </a:rPr>
                <a:t> con </a:t>
              </a: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cs typeface="+mn-cs"/>
                </a:rPr>
                <a:t>sangue</a:t>
              </a:r>
              <a:r>
                <a:rPr lang="en-GB" sz="2800" b="1" dirty="0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cs typeface="+mn-cs"/>
                </a:rPr>
                <a:t> </a:t>
              </a:r>
            </a:p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GB" sz="2800" b="1" dirty="0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cs typeface="+mn-cs"/>
                </a:rPr>
                <a:t>(</a:t>
              </a: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cs typeface="+mn-cs"/>
                </a:rPr>
                <a:t>dissenteria</a:t>
              </a:r>
              <a:r>
                <a:rPr lang="en-GB" sz="2800" b="1" dirty="0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cs typeface="+mn-cs"/>
                </a:rPr>
                <a:t>)</a:t>
              </a:r>
            </a:p>
          </p:txBody>
        </p:sp>
        <p:sp>
          <p:nvSpPr>
            <p:cNvPr id="5133" name="Text Box 9"/>
            <p:cNvSpPr txBox="1">
              <a:spLocks noChangeArrowheads="1"/>
            </p:cNvSpPr>
            <p:nvPr/>
          </p:nvSpPr>
          <p:spPr bwMode="auto">
            <a:xfrm>
              <a:off x="201" y="3693"/>
              <a:ext cx="2812" cy="32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cs typeface="+mn-cs"/>
                </a:rPr>
                <a:t>Diarrea</a:t>
              </a:r>
              <a:r>
                <a:rPr lang="en-GB" sz="2800" b="1" dirty="0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cs typeface="+mn-cs"/>
                </a:rPr>
                <a:t> </a:t>
              </a:r>
              <a:r>
                <a:rPr lang="en-GB" sz="2800" b="1" dirty="0" err="1">
                  <a:solidFill>
                    <a:srgbClr val="000066"/>
                  </a:solidFill>
                  <a:latin typeface="Comic Sans MS" pitchFamily="66" charset="0"/>
                  <a:ea typeface="Microsoft YaHei" pitchFamily="34" charset="-122"/>
                  <a:cs typeface="+mn-cs"/>
                </a:rPr>
                <a:t>cronica</a:t>
              </a:r>
              <a:endParaRPr lang="en-GB" sz="2800" dirty="0">
                <a:solidFill>
                  <a:srgbClr val="000066"/>
                </a:solidFill>
                <a:latin typeface="Comic Sans MS" pitchFamily="66" charset="0"/>
                <a:ea typeface="Microsoft YaHei" pitchFamily="34" charset="-122"/>
                <a:cs typeface="+mn-cs"/>
              </a:endParaRPr>
            </a:p>
          </p:txBody>
        </p:sp>
      </p:grpSp>
      <p:graphicFrame>
        <p:nvGraphicFramePr>
          <p:cNvPr id="1026" name="Object 21"/>
          <p:cNvGraphicFramePr>
            <a:graphicFrameLocks noChangeAspect="1"/>
          </p:cNvGraphicFramePr>
          <p:nvPr/>
        </p:nvGraphicFramePr>
        <p:xfrm>
          <a:off x="8040688" y="260350"/>
          <a:ext cx="852487" cy="1152525"/>
        </p:xfrm>
        <a:graphic>
          <a:graphicData uri="http://schemas.openxmlformats.org/presentationml/2006/ole">
            <p:oleObj spid="_x0000_s1030" name="Fotografia di Photo Editor" r:id="rId4" imgW="1190476" imgH="1428949" progId="">
              <p:embed/>
            </p:oleObj>
          </a:graphicData>
        </a:graphic>
      </p:graphicFrame>
      <p:sp>
        <p:nvSpPr>
          <p:cNvPr id="1033" name="Parentesi graffa aperta 12"/>
          <p:cNvSpPr>
            <a:spLocks/>
          </p:cNvSpPr>
          <p:nvPr/>
        </p:nvSpPr>
        <p:spPr bwMode="auto">
          <a:xfrm>
            <a:off x="6011863" y="1268413"/>
            <a:ext cx="360362" cy="3097212"/>
          </a:xfrm>
          <a:prstGeom prst="leftBrace">
            <a:avLst>
              <a:gd name="adj1" fmla="val 8316"/>
              <a:gd name="adj2" fmla="val 50000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01403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284163" y="701675"/>
            <a:ext cx="4071937" cy="1414463"/>
          </a:xfrm>
          <a:prstGeom prst="rect">
            <a:avLst/>
          </a:prstGeom>
          <a:solidFill>
            <a:srgbClr val="FF6600"/>
          </a:solidFill>
          <a:ln w="9360" cap="sq">
            <a:solidFill>
              <a:srgbClr val="FFFF00"/>
            </a:solidFill>
            <a:miter lim="800000"/>
            <a:headEnd/>
            <a:tailEnd/>
          </a:ln>
        </p:spPr>
        <p:txBody>
          <a:bodyPr lIns="90360" tIns="44280" rIns="90360" bIns="44280" anchor="ctr"/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9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Eziologia della </a:t>
            </a:r>
            <a:br>
              <a:rPr lang="en-GB" sz="29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</a:br>
            <a:r>
              <a:rPr lang="en-GB" sz="29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diarrea del viaggiatore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39750" y="2781300"/>
            <a:ext cx="8262938" cy="3671888"/>
          </a:xfrm>
          <a:prstGeom prst="rect">
            <a:avLst/>
          </a:prstGeom>
          <a:solidFill>
            <a:srgbClr val="002060"/>
          </a:solidFill>
          <a:ln w="9525" cap="flat">
            <a:noFill/>
            <a:round/>
            <a:headEnd/>
            <a:tailEnd/>
          </a:ln>
          <a:effectLst/>
        </p:spPr>
        <p:txBody>
          <a:bodyPr lIns="90360" tIns="44280" rIns="90360" bIns="44280"/>
          <a:lstStyle/>
          <a:p>
            <a:pPr marL="341313" indent="-341313" algn="l" defTabSz="449263">
              <a:lnSpc>
                <a:spcPct val="11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La diarrea  acuta è dovuta, nella  maggior parte dei casi, ad infezioni batteriche, anche se l’agente microbiologico non è diagnosticato in un significativo numero di casi  (&gt; 50%)</a:t>
            </a:r>
          </a:p>
          <a:p>
            <a:pPr marL="341313" indent="-341313" algn="l" defTabSz="449263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it-IT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4" charset="0"/>
              <a:ea typeface="Microsoft YaHei" charset="-122"/>
              <a:cs typeface="+mn-cs"/>
            </a:endParaRPr>
          </a:p>
          <a:p>
            <a:pPr marL="341313" indent="-341313" algn="l" defTabSz="449263">
              <a:lnSpc>
                <a:spcPct val="11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Raramente è dovuta  a virus o  a  protozoi, sebbene questi ultimi siano spesso sottostimati in termini di incidenza.</a:t>
            </a:r>
          </a:p>
          <a:p>
            <a:pPr marL="341313" indent="-341313" algn="l" defTabSz="449263">
              <a:lnSpc>
                <a:spcPct val="8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it-IT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4" charset="0"/>
              <a:ea typeface="Microsoft YaHei" charset="-122"/>
              <a:cs typeface="+mn-cs"/>
            </a:endParaRPr>
          </a:p>
          <a:p>
            <a:pPr marL="341313" indent="-341313" algn="l" defTabSz="449263">
              <a:lnSpc>
                <a:spcPct val="110000"/>
              </a:lnSpc>
              <a:spcBef>
                <a:spcPts val="500"/>
              </a:spcBef>
              <a:buClr>
                <a:srgbClr val="FFFFFF"/>
              </a:buClr>
              <a:buSzPct val="100000"/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it-IT" sz="2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Altre  cause  come  la differenza di fuso orario  ed il cambiamento delle abitudini  alimentari NON sono sufficientemente accreditate</a:t>
            </a:r>
          </a:p>
        </p:txBody>
      </p:sp>
      <p:sp>
        <p:nvSpPr>
          <p:cNvPr id="5128" name="Freeform 7"/>
          <p:cNvSpPr>
            <a:spLocks noChangeArrowheads="1"/>
          </p:cNvSpPr>
          <p:nvPr/>
        </p:nvSpPr>
        <p:spPr bwMode="auto">
          <a:xfrm>
            <a:off x="5162550" y="588963"/>
            <a:ext cx="569913" cy="987425"/>
          </a:xfrm>
          <a:custGeom>
            <a:avLst/>
            <a:gdLst>
              <a:gd name="T0" fmla="*/ 2147483647 w 404"/>
              <a:gd name="T1" fmla="*/ 2147483647 h 622"/>
              <a:gd name="T2" fmla="*/ 0 w 404"/>
              <a:gd name="T3" fmla="*/ 0 h 622"/>
              <a:gd name="T4" fmla="*/ 0 w 404"/>
              <a:gd name="T5" fmla="*/ 2147483647 h 622"/>
              <a:gd name="T6" fmla="*/ 2147483647 w 404"/>
              <a:gd name="T7" fmla="*/ 2147483647 h 622"/>
              <a:gd name="T8" fmla="*/ 2147483647 w 404"/>
              <a:gd name="T9" fmla="*/ 2147483647 h 6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4"/>
              <a:gd name="T16" fmla="*/ 0 h 622"/>
              <a:gd name="T17" fmla="*/ 404 w 404"/>
              <a:gd name="T18" fmla="*/ 622 h 6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4" h="622">
                <a:moveTo>
                  <a:pt x="404" y="507"/>
                </a:moveTo>
                <a:lnTo>
                  <a:pt x="0" y="0"/>
                </a:lnTo>
                <a:lnTo>
                  <a:pt x="0" y="115"/>
                </a:lnTo>
                <a:lnTo>
                  <a:pt x="404" y="622"/>
                </a:lnTo>
                <a:lnTo>
                  <a:pt x="404" y="507"/>
                </a:lnTo>
                <a:close/>
              </a:path>
            </a:pathLst>
          </a:custGeom>
          <a:solidFill>
            <a:srgbClr val="800080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5129" name="Freeform 8"/>
          <p:cNvSpPr>
            <a:spLocks noChangeArrowheads="1"/>
          </p:cNvSpPr>
          <p:nvPr/>
        </p:nvSpPr>
        <p:spPr bwMode="auto">
          <a:xfrm>
            <a:off x="5732463" y="503238"/>
            <a:ext cx="196850" cy="1073150"/>
          </a:xfrm>
          <a:custGeom>
            <a:avLst/>
            <a:gdLst>
              <a:gd name="T0" fmla="*/ 0 w 140"/>
              <a:gd name="T1" fmla="*/ 2147483647 h 676"/>
              <a:gd name="T2" fmla="*/ 2147483647 w 140"/>
              <a:gd name="T3" fmla="*/ 0 h 676"/>
              <a:gd name="T4" fmla="*/ 2147483647 w 140"/>
              <a:gd name="T5" fmla="*/ 2147483647 h 676"/>
              <a:gd name="T6" fmla="*/ 0 w 140"/>
              <a:gd name="T7" fmla="*/ 2147483647 h 676"/>
              <a:gd name="T8" fmla="*/ 0 w 140"/>
              <a:gd name="T9" fmla="*/ 2147483647 h 67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0"/>
              <a:gd name="T16" fmla="*/ 0 h 676"/>
              <a:gd name="T17" fmla="*/ 140 w 140"/>
              <a:gd name="T18" fmla="*/ 676 h 67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0" h="676">
                <a:moveTo>
                  <a:pt x="0" y="561"/>
                </a:moveTo>
                <a:lnTo>
                  <a:pt x="140" y="0"/>
                </a:lnTo>
                <a:lnTo>
                  <a:pt x="140" y="115"/>
                </a:lnTo>
                <a:lnTo>
                  <a:pt x="0" y="676"/>
                </a:lnTo>
                <a:lnTo>
                  <a:pt x="0" y="561"/>
                </a:lnTo>
                <a:close/>
              </a:path>
            </a:pathLst>
          </a:custGeom>
          <a:solidFill>
            <a:srgbClr val="800080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5130" name="Freeform 9"/>
          <p:cNvSpPr>
            <a:spLocks noChangeArrowheads="1"/>
          </p:cNvSpPr>
          <p:nvPr/>
        </p:nvSpPr>
        <p:spPr bwMode="auto">
          <a:xfrm>
            <a:off x="5162550" y="493713"/>
            <a:ext cx="766763" cy="900112"/>
          </a:xfrm>
          <a:custGeom>
            <a:avLst/>
            <a:gdLst>
              <a:gd name="T0" fmla="*/ 0 w 544"/>
              <a:gd name="T1" fmla="*/ 2147483647 h 567"/>
              <a:gd name="T2" fmla="*/ 2147483647 w 544"/>
              <a:gd name="T3" fmla="*/ 2147483647 h 567"/>
              <a:gd name="T4" fmla="*/ 2147483647 w 544"/>
              <a:gd name="T5" fmla="*/ 2147483647 h 567"/>
              <a:gd name="T6" fmla="*/ 2147483647 w 544"/>
              <a:gd name="T7" fmla="*/ 2147483647 h 567"/>
              <a:gd name="T8" fmla="*/ 2147483647 w 544"/>
              <a:gd name="T9" fmla="*/ 2147483647 h 567"/>
              <a:gd name="T10" fmla="*/ 2147483647 w 544"/>
              <a:gd name="T11" fmla="*/ 2147483647 h 567"/>
              <a:gd name="T12" fmla="*/ 2147483647 w 544"/>
              <a:gd name="T13" fmla="*/ 2147483647 h 567"/>
              <a:gd name="T14" fmla="*/ 2147483647 w 544"/>
              <a:gd name="T15" fmla="*/ 2147483647 h 567"/>
              <a:gd name="T16" fmla="*/ 2147483647 w 544"/>
              <a:gd name="T17" fmla="*/ 2147483647 h 567"/>
              <a:gd name="T18" fmla="*/ 2147483647 w 544"/>
              <a:gd name="T19" fmla="*/ 2147483647 h 567"/>
              <a:gd name="T20" fmla="*/ 2147483647 w 544"/>
              <a:gd name="T21" fmla="*/ 2147483647 h 567"/>
              <a:gd name="T22" fmla="*/ 2147483647 w 544"/>
              <a:gd name="T23" fmla="*/ 2147483647 h 567"/>
              <a:gd name="T24" fmla="*/ 2147483647 w 544"/>
              <a:gd name="T25" fmla="*/ 2147483647 h 567"/>
              <a:gd name="T26" fmla="*/ 2147483647 w 544"/>
              <a:gd name="T27" fmla="*/ 0 h 567"/>
              <a:gd name="T28" fmla="*/ 2147483647 w 544"/>
              <a:gd name="T29" fmla="*/ 0 h 567"/>
              <a:gd name="T30" fmla="*/ 2147483647 w 544"/>
              <a:gd name="T31" fmla="*/ 0 h 567"/>
              <a:gd name="T32" fmla="*/ 2147483647 w 544"/>
              <a:gd name="T33" fmla="*/ 0 h 567"/>
              <a:gd name="T34" fmla="*/ 2147483647 w 544"/>
              <a:gd name="T35" fmla="*/ 0 h 567"/>
              <a:gd name="T36" fmla="*/ 2147483647 w 544"/>
              <a:gd name="T37" fmla="*/ 0 h 567"/>
              <a:gd name="T38" fmla="*/ 2147483647 w 544"/>
              <a:gd name="T39" fmla="*/ 0 h 567"/>
              <a:gd name="T40" fmla="*/ 2147483647 w 544"/>
              <a:gd name="T41" fmla="*/ 0 h 567"/>
              <a:gd name="T42" fmla="*/ 2147483647 w 544"/>
              <a:gd name="T43" fmla="*/ 0 h 567"/>
              <a:gd name="T44" fmla="*/ 2147483647 w 544"/>
              <a:gd name="T45" fmla="*/ 0 h 567"/>
              <a:gd name="T46" fmla="*/ 2147483647 w 544"/>
              <a:gd name="T47" fmla="*/ 2147483647 h 567"/>
              <a:gd name="T48" fmla="*/ 2147483647 w 544"/>
              <a:gd name="T49" fmla="*/ 2147483647 h 567"/>
              <a:gd name="T50" fmla="*/ 2147483647 w 544"/>
              <a:gd name="T51" fmla="*/ 2147483647 h 567"/>
              <a:gd name="T52" fmla="*/ 0 w 544"/>
              <a:gd name="T53" fmla="*/ 2147483647 h 56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544"/>
              <a:gd name="T82" fmla="*/ 0 h 567"/>
              <a:gd name="T83" fmla="*/ 544 w 544"/>
              <a:gd name="T84" fmla="*/ 567 h 567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544" h="567">
                <a:moveTo>
                  <a:pt x="0" y="60"/>
                </a:moveTo>
                <a:lnTo>
                  <a:pt x="23" y="54"/>
                </a:lnTo>
                <a:lnTo>
                  <a:pt x="39" y="48"/>
                </a:lnTo>
                <a:lnTo>
                  <a:pt x="70" y="42"/>
                </a:lnTo>
                <a:lnTo>
                  <a:pt x="85" y="36"/>
                </a:lnTo>
                <a:lnTo>
                  <a:pt x="109" y="30"/>
                </a:lnTo>
                <a:lnTo>
                  <a:pt x="124" y="24"/>
                </a:lnTo>
                <a:lnTo>
                  <a:pt x="155" y="18"/>
                </a:lnTo>
                <a:lnTo>
                  <a:pt x="171" y="18"/>
                </a:lnTo>
                <a:lnTo>
                  <a:pt x="202" y="12"/>
                </a:lnTo>
                <a:lnTo>
                  <a:pt x="218" y="12"/>
                </a:lnTo>
                <a:lnTo>
                  <a:pt x="249" y="6"/>
                </a:lnTo>
                <a:lnTo>
                  <a:pt x="264" y="6"/>
                </a:lnTo>
                <a:lnTo>
                  <a:pt x="295" y="0"/>
                </a:lnTo>
                <a:lnTo>
                  <a:pt x="311" y="0"/>
                </a:lnTo>
                <a:lnTo>
                  <a:pt x="342" y="0"/>
                </a:lnTo>
                <a:lnTo>
                  <a:pt x="357" y="0"/>
                </a:lnTo>
                <a:lnTo>
                  <a:pt x="389" y="0"/>
                </a:lnTo>
                <a:lnTo>
                  <a:pt x="404" y="0"/>
                </a:lnTo>
                <a:lnTo>
                  <a:pt x="435" y="0"/>
                </a:lnTo>
                <a:lnTo>
                  <a:pt x="451" y="0"/>
                </a:lnTo>
                <a:lnTo>
                  <a:pt x="482" y="0"/>
                </a:lnTo>
                <a:lnTo>
                  <a:pt x="497" y="0"/>
                </a:lnTo>
                <a:lnTo>
                  <a:pt x="529" y="6"/>
                </a:lnTo>
                <a:lnTo>
                  <a:pt x="544" y="6"/>
                </a:lnTo>
                <a:lnTo>
                  <a:pt x="404" y="567"/>
                </a:lnTo>
                <a:lnTo>
                  <a:pt x="0" y="60"/>
                </a:lnTo>
                <a:close/>
              </a:path>
            </a:pathLst>
          </a:custGeom>
          <a:solidFill>
            <a:srgbClr val="FF00FF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5131" name="Freeform 10"/>
          <p:cNvSpPr>
            <a:spLocks noChangeArrowheads="1"/>
          </p:cNvSpPr>
          <p:nvPr/>
        </p:nvSpPr>
        <p:spPr bwMode="auto">
          <a:xfrm>
            <a:off x="5732463" y="588963"/>
            <a:ext cx="571500" cy="987425"/>
          </a:xfrm>
          <a:custGeom>
            <a:avLst/>
            <a:gdLst>
              <a:gd name="T0" fmla="*/ 0 w 405"/>
              <a:gd name="T1" fmla="*/ 2147483647 h 622"/>
              <a:gd name="T2" fmla="*/ 2147483647 w 405"/>
              <a:gd name="T3" fmla="*/ 0 h 622"/>
              <a:gd name="T4" fmla="*/ 2147483647 w 405"/>
              <a:gd name="T5" fmla="*/ 2147483647 h 622"/>
              <a:gd name="T6" fmla="*/ 0 w 405"/>
              <a:gd name="T7" fmla="*/ 2147483647 h 622"/>
              <a:gd name="T8" fmla="*/ 0 w 405"/>
              <a:gd name="T9" fmla="*/ 2147483647 h 62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5"/>
              <a:gd name="T16" fmla="*/ 0 h 622"/>
              <a:gd name="T17" fmla="*/ 405 w 405"/>
              <a:gd name="T18" fmla="*/ 622 h 62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5" h="622">
                <a:moveTo>
                  <a:pt x="0" y="507"/>
                </a:moveTo>
                <a:lnTo>
                  <a:pt x="405" y="0"/>
                </a:lnTo>
                <a:lnTo>
                  <a:pt x="405" y="115"/>
                </a:lnTo>
                <a:lnTo>
                  <a:pt x="0" y="622"/>
                </a:lnTo>
                <a:lnTo>
                  <a:pt x="0" y="507"/>
                </a:lnTo>
                <a:close/>
              </a:path>
            </a:pathLst>
          </a:custGeom>
          <a:solidFill>
            <a:srgbClr val="5A4877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5132" name="Freeform 11"/>
          <p:cNvSpPr>
            <a:spLocks noChangeArrowheads="1"/>
          </p:cNvSpPr>
          <p:nvPr/>
        </p:nvSpPr>
        <p:spPr bwMode="auto">
          <a:xfrm>
            <a:off x="5732463" y="503238"/>
            <a:ext cx="571500" cy="890587"/>
          </a:xfrm>
          <a:custGeom>
            <a:avLst/>
            <a:gdLst>
              <a:gd name="T0" fmla="*/ 2147483647 w 405"/>
              <a:gd name="T1" fmla="*/ 0 h 561"/>
              <a:gd name="T2" fmla="*/ 2147483647 w 405"/>
              <a:gd name="T3" fmla="*/ 0 h 561"/>
              <a:gd name="T4" fmla="*/ 2147483647 w 405"/>
              <a:gd name="T5" fmla="*/ 2147483647 h 561"/>
              <a:gd name="T6" fmla="*/ 2147483647 w 405"/>
              <a:gd name="T7" fmla="*/ 2147483647 h 561"/>
              <a:gd name="T8" fmla="*/ 2147483647 w 405"/>
              <a:gd name="T9" fmla="*/ 2147483647 h 561"/>
              <a:gd name="T10" fmla="*/ 2147483647 w 405"/>
              <a:gd name="T11" fmla="*/ 2147483647 h 561"/>
              <a:gd name="T12" fmla="*/ 2147483647 w 405"/>
              <a:gd name="T13" fmla="*/ 2147483647 h 561"/>
              <a:gd name="T14" fmla="*/ 2147483647 w 405"/>
              <a:gd name="T15" fmla="*/ 2147483647 h 561"/>
              <a:gd name="T16" fmla="*/ 2147483647 w 405"/>
              <a:gd name="T17" fmla="*/ 2147483647 h 561"/>
              <a:gd name="T18" fmla="*/ 2147483647 w 405"/>
              <a:gd name="T19" fmla="*/ 2147483647 h 561"/>
              <a:gd name="T20" fmla="*/ 2147483647 w 405"/>
              <a:gd name="T21" fmla="*/ 2147483647 h 561"/>
              <a:gd name="T22" fmla="*/ 2147483647 w 405"/>
              <a:gd name="T23" fmla="*/ 2147483647 h 561"/>
              <a:gd name="T24" fmla="*/ 2147483647 w 405"/>
              <a:gd name="T25" fmla="*/ 2147483647 h 561"/>
              <a:gd name="T26" fmla="*/ 0 w 405"/>
              <a:gd name="T27" fmla="*/ 2147483647 h 561"/>
              <a:gd name="T28" fmla="*/ 2147483647 w 405"/>
              <a:gd name="T29" fmla="*/ 0 h 56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05"/>
              <a:gd name="T46" fmla="*/ 0 h 561"/>
              <a:gd name="T47" fmla="*/ 405 w 405"/>
              <a:gd name="T48" fmla="*/ 561 h 56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05" h="561">
                <a:moveTo>
                  <a:pt x="140" y="0"/>
                </a:moveTo>
                <a:lnTo>
                  <a:pt x="171" y="0"/>
                </a:lnTo>
                <a:lnTo>
                  <a:pt x="187" y="6"/>
                </a:lnTo>
                <a:lnTo>
                  <a:pt x="218" y="12"/>
                </a:lnTo>
                <a:lnTo>
                  <a:pt x="233" y="12"/>
                </a:lnTo>
                <a:lnTo>
                  <a:pt x="257" y="18"/>
                </a:lnTo>
                <a:lnTo>
                  <a:pt x="272" y="18"/>
                </a:lnTo>
                <a:lnTo>
                  <a:pt x="303" y="24"/>
                </a:lnTo>
                <a:lnTo>
                  <a:pt x="319" y="30"/>
                </a:lnTo>
                <a:lnTo>
                  <a:pt x="350" y="36"/>
                </a:lnTo>
                <a:lnTo>
                  <a:pt x="366" y="42"/>
                </a:lnTo>
                <a:lnTo>
                  <a:pt x="389" y="48"/>
                </a:lnTo>
                <a:lnTo>
                  <a:pt x="405" y="54"/>
                </a:lnTo>
                <a:lnTo>
                  <a:pt x="0" y="561"/>
                </a:lnTo>
                <a:lnTo>
                  <a:pt x="140" y="0"/>
                </a:lnTo>
                <a:close/>
              </a:path>
            </a:pathLst>
          </a:custGeom>
          <a:solidFill>
            <a:srgbClr val="B38FEE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5133" name="Freeform 12"/>
          <p:cNvSpPr>
            <a:spLocks noChangeArrowheads="1"/>
          </p:cNvSpPr>
          <p:nvPr/>
        </p:nvSpPr>
        <p:spPr bwMode="auto">
          <a:xfrm>
            <a:off x="5732463" y="752475"/>
            <a:ext cx="889000" cy="823913"/>
          </a:xfrm>
          <a:custGeom>
            <a:avLst/>
            <a:gdLst>
              <a:gd name="T0" fmla="*/ 0 w 630"/>
              <a:gd name="T1" fmla="*/ 2147483647 h 519"/>
              <a:gd name="T2" fmla="*/ 2147483647 w 630"/>
              <a:gd name="T3" fmla="*/ 0 h 519"/>
              <a:gd name="T4" fmla="*/ 2147483647 w 630"/>
              <a:gd name="T5" fmla="*/ 2147483647 h 519"/>
              <a:gd name="T6" fmla="*/ 0 w 630"/>
              <a:gd name="T7" fmla="*/ 2147483647 h 519"/>
              <a:gd name="T8" fmla="*/ 0 w 630"/>
              <a:gd name="T9" fmla="*/ 2147483647 h 5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30"/>
              <a:gd name="T16" fmla="*/ 0 h 519"/>
              <a:gd name="T17" fmla="*/ 630 w 630"/>
              <a:gd name="T18" fmla="*/ 519 h 5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30" h="519">
                <a:moveTo>
                  <a:pt x="0" y="404"/>
                </a:moveTo>
                <a:lnTo>
                  <a:pt x="630" y="0"/>
                </a:lnTo>
                <a:lnTo>
                  <a:pt x="630" y="114"/>
                </a:lnTo>
                <a:lnTo>
                  <a:pt x="0" y="519"/>
                </a:lnTo>
                <a:lnTo>
                  <a:pt x="0" y="404"/>
                </a:lnTo>
                <a:close/>
              </a:path>
            </a:pathLst>
          </a:custGeom>
          <a:solidFill>
            <a:srgbClr val="595959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5134" name="Freeform 13"/>
          <p:cNvSpPr>
            <a:spLocks noChangeArrowheads="1"/>
          </p:cNvSpPr>
          <p:nvPr/>
        </p:nvSpPr>
        <p:spPr bwMode="auto">
          <a:xfrm>
            <a:off x="5732463" y="588963"/>
            <a:ext cx="889000" cy="804862"/>
          </a:xfrm>
          <a:custGeom>
            <a:avLst/>
            <a:gdLst>
              <a:gd name="T0" fmla="*/ 2147483647 w 630"/>
              <a:gd name="T1" fmla="*/ 0 h 507"/>
              <a:gd name="T2" fmla="*/ 2147483647 w 630"/>
              <a:gd name="T3" fmla="*/ 2147483647 h 507"/>
              <a:gd name="T4" fmla="*/ 2147483647 w 630"/>
              <a:gd name="T5" fmla="*/ 2147483647 h 507"/>
              <a:gd name="T6" fmla="*/ 2147483647 w 630"/>
              <a:gd name="T7" fmla="*/ 2147483647 h 507"/>
              <a:gd name="T8" fmla="*/ 2147483647 w 630"/>
              <a:gd name="T9" fmla="*/ 2147483647 h 507"/>
              <a:gd name="T10" fmla="*/ 2147483647 w 630"/>
              <a:gd name="T11" fmla="*/ 2147483647 h 507"/>
              <a:gd name="T12" fmla="*/ 2147483647 w 630"/>
              <a:gd name="T13" fmla="*/ 2147483647 h 507"/>
              <a:gd name="T14" fmla="*/ 2147483647 w 630"/>
              <a:gd name="T15" fmla="*/ 2147483647 h 507"/>
              <a:gd name="T16" fmla="*/ 2147483647 w 630"/>
              <a:gd name="T17" fmla="*/ 2147483647 h 507"/>
              <a:gd name="T18" fmla="*/ 2147483647 w 630"/>
              <a:gd name="T19" fmla="*/ 2147483647 h 507"/>
              <a:gd name="T20" fmla="*/ 2147483647 w 630"/>
              <a:gd name="T21" fmla="*/ 2147483647 h 507"/>
              <a:gd name="T22" fmla="*/ 2147483647 w 630"/>
              <a:gd name="T23" fmla="*/ 2147483647 h 507"/>
              <a:gd name="T24" fmla="*/ 2147483647 w 630"/>
              <a:gd name="T25" fmla="*/ 2147483647 h 507"/>
              <a:gd name="T26" fmla="*/ 0 w 630"/>
              <a:gd name="T27" fmla="*/ 2147483647 h 507"/>
              <a:gd name="T28" fmla="*/ 2147483647 w 630"/>
              <a:gd name="T29" fmla="*/ 0 h 5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30"/>
              <a:gd name="T46" fmla="*/ 0 h 507"/>
              <a:gd name="T47" fmla="*/ 630 w 630"/>
              <a:gd name="T48" fmla="*/ 507 h 50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30" h="507">
                <a:moveTo>
                  <a:pt x="405" y="0"/>
                </a:moveTo>
                <a:lnTo>
                  <a:pt x="436" y="12"/>
                </a:lnTo>
                <a:lnTo>
                  <a:pt x="443" y="12"/>
                </a:lnTo>
                <a:lnTo>
                  <a:pt x="475" y="24"/>
                </a:lnTo>
                <a:lnTo>
                  <a:pt x="482" y="30"/>
                </a:lnTo>
                <a:lnTo>
                  <a:pt x="513" y="42"/>
                </a:lnTo>
                <a:lnTo>
                  <a:pt x="521" y="48"/>
                </a:lnTo>
                <a:lnTo>
                  <a:pt x="552" y="61"/>
                </a:lnTo>
                <a:lnTo>
                  <a:pt x="560" y="67"/>
                </a:lnTo>
                <a:lnTo>
                  <a:pt x="583" y="79"/>
                </a:lnTo>
                <a:lnTo>
                  <a:pt x="599" y="85"/>
                </a:lnTo>
                <a:lnTo>
                  <a:pt x="622" y="97"/>
                </a:lnTo>
                <a:lnTo>
                  <a:pt x="630" y="103"/>
                </a:lnTo>
                <a:lnTo>
                  <a:pt x="0" y="507"/>
                </a:lnTo>
                <a:lnTo>
                  <a:pt x="405" y="0"/>
                </a:lnTo>
                <a:close/>
              </a:path>
            </a:pathLst>
          </a:custGeom>
          <a:solidFill>
            <a:srgbClr val="B2B2B2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5135" name="Freeform 15"/>
          <p:cNvSpPr>
            <a:spLocks noChangeArrowheads="1"/>
          </p:cNvSpPr>
          <p:nvPr/>
        </p:nvSpPr>
        <p:spPr bwMode="auto">
          <a:xfrm>
            <a:off x="4470400" y="620713"/>
            <a:ext cx="2478088" cy="1684337"/>
          </a:xfrm>
          <a:custGeom>
            <a:avLst/>
            <a:gdLst>
              <a:gd name="T0" fmla="*/ 2147483647 w 1788"/>
              <a:gd name="T1" fmla="*/ 2147483647 h 1081"/>
              <a:gd name="T2" fmla="*/ 2147483647 w 1788"/>
              <a:gd name="T3" fmla="*/ 2147483647 h 1081"/>
              <a:gd name="T4" fmla="*/ 2147483647 w 1788"/>
              <a:gd name="T5" fmla="*/ 2147483647 h 1081"/>
              <a:gd name="T6" fmla="*/ 2147483647 w 1788"/>
              <a:gd name="T7" fmla="*/ 2147483647 h 1081"/>
              <a:gd name="T8" fmla="*/ 2147483647 w 1788"/>
              <a:gd name="T9" fmla="*/ 2147483647 h 1081"/>
              <a:gd name="T10" fmla="*/ 2147483647 w 1788"/>
              <a:gd name="T11" fmla="*/ 2147483647 h 1081"/>
              <a:gd name="T12" fmla="*/ 2147483647 w 1788"/>
              <a:gd name="T13" fmla="*/ 2147483647 h 1081"/>
              <a:gd name="T14" fmla="*/ 2147483647 w 1788"/>
              <a:gd name="T15" fmla="*/ 2147483647 h 1081"/>
              <a:gd name="T16" fmla="*/ 2147483647 w 1788"/>
              <a:gd name="T17" fmla="*/ 2147483647 h 1081"/>
              <a:gd name="T18" fmla="*/ 2147483647 w 1788"/>
              <a:gd name="T19" fmla="*/ 2147483647 h 1081"/>
              <a:gd name="T20" fmla="*/ 2147483647 w 1788"/>
              <a:gd name="T21" fmla="*/ 2147483647 h 1081"/>
              <a:gd name="T22" fmla="*/ 2147483647 w 1788"/>
              <a:gd name="T23" fmla="*/ 2147483647 h 1081"/>
              <a:gd name="T24" fmla="*/ 2147483647 w 1788"/>
              <a:gd name="T25" fmla="*/ 2147483647 h 1081"/>
              <a:gd name="T26" fmla="*/ 2147483647 w 1788"/>
              <a:gd name="T27" fmla="*/ 2147483647 h 1081"/>
              <a:gd name="T28" fmla="*/ 2147483647 w 1788"/>
              <a:gd name="T29" fmla="*/ 2147483647 h 1081"/>
              <a:gd name="T30" fmla="*/ 2147483647 w 1788"/>
              <a:gd name="T31" fmla="*/ 2147483647 h 1081"/>
              <a:gd name="T32" fmla="*/ 2147483647 w 1788"/>
              <a:gd name="T33" fmla="*/ 2147483647 h 1081"/>
              <a:gd name="T34" fmla="*/ 2147483647 w 1788"/>
              <a:gd name="T35" fmla="*/ 2147483647 h 1081"/>
              <a:gd name="T36" fmla="*/ 2147483647 w 1788"/>
              <a:gd name="T37" fmla="*/ 2147483647 h 1081"/>
              <a:gd name="T38" fmla="*/ 2147483647 w 1788"/>
              <a:gd name="T39" fmla="*/ 2147483647 h 1081"/>
              <a:gd name="T40" fmla="*/ 2147483647 w 1788"/>
              <a:gd name="T41" fmla="*/ 2147483647 h 1081"/>
              <a:gd name="T42" fmla="*/ 2147483647 w 1788"/>
              <a:gd name="T43" fmla="*/ 2147483647 h 1081"/>
              <a:gd name="T44" fmla="*/ 2147483647 w 1788"/>
              <a:gd name="T45" fmla="*/ 2147483647 h 1081"/>
              <a:gd name="T46" fmla="*/ 2147483647 w 1788"/>
              <a:gd name="T47" fmla="*/ 2147483647 h 1081"/>
              <a:gd name="T48" fmla="*/ 2147483647 w 1788"/>
              <a:gd name="T49" fmla="*/ 2147483647 h 1081"/>
              <a:gd name="T50" fmla="*/ 2147483647 w 1788"/>
              <a:gd name="T51" fmla="*/ 2147483647 h 1081"/>
              <a:gd name="T52" fmla="*/ 2147483647 w 1788"/>
              <a:gd name="T53" fmla="*/ 2147483647 h 1081"/>
              <a:gd name="T54" fmla="*/ 2147483647 w 1788"/>
              <a:gd name="T55" fmla="*/ 2147483647 h 1081"/>
              <a:gd name="T56" fmla="*/ 2147483647 w 1788"/>
              <a:gd name="T57" fmla="*/ 2147483647 h 1081"/>
              <a:gd name="T58" fmla="*/ 2147483647 w 1788"/>
              <a:gd name="T59" fmla="*/ 2147483647 h 1081"/>
              <a:gd name="T60" fmla="*/ 2147483647 w 1788"/>
              <a:gd name="T61" fmla="*/ 2147483647 h 1081"/>
              <a:gd name="T62" fmla="*/ 2147483647 w 1788"/>
              <a:gd name="T63" fmla="*/ 2147483647 h 1081"/>
              <a:gd name="T64" fmla="*/ 2147483647 w 1788"/>
              <a:gd name="T65" fmla="*/ 2147483647 h 1081"/>
              <a:gd name="T66" fmla="*/ 2147483647 w 1788"/>
              <a:gd name="T67" fmla="*/ 2147483647 h 1081"/>
              <a:gd name="T68" fmla="*/ 2147483647 w 1788"/>
              <a:gd name="T69" fmla="*/ 2147483647 h 1081"/>
              <a:gd name="T70" fmla="*/ 2147483647 w 1788"/>
              <a:gd name="T71" fmla="*/ 2147483647 h 1081"/>
              <a:gd name="T72" fmla="*/ 2147483647 w 1788"/>
              <a:gd name="T73" fmla="*/ 2147483647 h 1081"/>
              <a:gd name="T74" fmla="*/ 2147483647 w 1788"/>
              <a:gd name="T75" fmla="*/ 2147483647 h 1081"/>
              <a:gd name="T76" fmla="*/ 2147483647 w 1788"/>
              <a:gd name="T77" fmla="*/ 2147483647 h 1081"/>
              <a:gd name="T78" fmla="*/ 2147483647 w 1788"/>
              <a:gd name="T79" fmla="*/ 2147483647 h 1081"/>
              <a:gd name="T80" fmla="*/ 2147483647 w 1788"/>
              <a:gd name="T81" fmla="*/ 2147483647 h 1081"/>
              <a:gd name="T82" fmla="*/ 2147483647 w 1788"/>
              <a:gd name="T83" fmla="*/ 2147483647 h 1081"/>
              <a:gd name="T84" fmla="*/ 2147483647 w 1788"/>
              <a:gd name="T85" fmla="*/ 2147483647 h 1081"/>
              <a:gd name="T86" fmla="*/ 2147483647 w 1788"/>
              <a:gd name="T87" fmla="*/ 2147483647 h 1081"/>
              <a:gd name="T88" fmla="*/ 0 w 1788"/>
              <a:gd name="T89" fmla="*/ 2147483647 h 1081"/>
              <a:gd name="T90" fmla="*/ 0 w 1788"/>
              <a:gd name="T91" fmla="*/ 2147483647 h 1081"/>
              <a:gd name="T92" fmla="*/ 2147483647 w 1788"/>
              <a:gd name="T93" fmla="*/ 2147483647 h 1081"/>
              <a:gd name="T94" fmla="*/ 2147483647 w 1788"/>
              <a:gd name="T95" fmla="*/ 2147483647 h 1081"/>
              <a:gd name="T96" fmla="*/ 2147483647 w 1788"/>
              <a:gd name="T97" fmla="*/ 2147483647 h 1081"/>
              <a:gd name="T98" fmla="*/ 2147483647 w 1788"/>
              <a:gd name="T99" fmla="*/ 2147483647 h 1081"/>
              <a:gd name="T100" fmla="*/ 2147483647 w 1788"/>
              <a:gd name="T101" fmla="*/ 2147483647 h 1081"/>
              <a:gd name="T102" fmla="*/ 2147483647 w 1788"/>
              <a:gd name="T103" fmla="*/ 2147483647 h 1081"/>
              <a:gd name="T104" fmla="*/ 2147483647 w 1788"/>
              <a:gd name="T105" fmla="*/ 2147483647 h 1081"/>
              <a:gd name="T106" fmla="*/ 2147483647 w 1788"/>
              <a:gd name="T107" fmla="*/ 2147483647 h 1081"/>
              <a:gd name="T108" fmla="*/ 2147483647 w 1788"/>
              <a:gd name="T109" fmla="*/ 2147483647 h 1081"/>
              <a:gd name="T110" fmla="*/ 2147483647 w 1788"/>
              <a:gd name="T111" fmla="*/ 2147483647 h 1081"/>
              <a:gd name="T112" fmla="*/ 2147483647 w 1788"/>
              <a:gd name="T113" fmla="*/ 2147483647 h 1081"/>
              <a:gd name="T114" fmla="*/ 2147483647 w 1788"/>
              <a:gd name="T115" fmla="*/ 2147483647 h 1081"/>
              <a:gd name="T116" fmla="*/ 2147483647 w 1788"/>
              <a:gd name="T117" fmla="*/ 2147483647 h 1081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1788"/>
              <a:gd name="T178" fmla="*/ 0 h 1081"/>
              <a:gd name="T179" fmla="*/ 1788 w 1788"/>
              <a:gd name="T180" fmla="*/ 1081 h 1081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1788" h="1081">
                <a:moveTo>
                  <a:pt x="1524" y="103"/>
                </a:moveTo>
                <a:lnTo>
                  <a:pt x="1547" y="121"/>
                </a:lnTo>
                <a:lnTo>
                  <a:pt x="1555" y="127"/>
                </a:lnTo>
                <a:lnTo>
                  <a:pt x="1578" y="145"/>
                </a:lnTo>
                <a:lnTo>
                  <a:pt x="1594" y="157"/>
                </a:lnTo>
                <a:lnTo>
                  <a:pt x="1610" y="163"/>
                </a:lnTo>
                <a:lnTo>
                  <a:pt x="1625" y="181"/>
                </a:lnTo>
                <a:lnTo>
                  <a:pt x="1641" y="199"/>
                </a:lnTo>
                <a:lnTo>
                  <a:pt x="1648" y="205"/>
                </a:lnTo>
                <a:lnTo>
                  <a:pt x="1664" y="223"/>
                </a:lnTo>
                <a:lnTo>
                  <a:pt x="1680" y="242"/>
                </a:lnTo>
                <a:lnTo>
                  <a:pt x="1687" y="248"/>
                </a:lnTo>
                <a:lnTo>
                  <a:pt x="1703" y="266"/>
                </a:lnTo>
                <a:lnTo>
                  <a:pt x="1718" y="284"/>
                </a:lnTo>
                <a:lnTo>
                  <a:pt x="1718" y="296"/>
                </a:lnTo>
                <a:lnTo>
                  <a:pt x="1734" y="314"/>
                </a:lnTo>
                <a:lnTo>
                  <a:pt x="1734" y="320"/>
                </a:lnTo>
                <a:lnTo>
                  <a:pt x="1750" y="344"/>
                </a:lnTo>
                <a:lnTo>
                  <a:pt x="1757" y="362"/>
                </a:lnTo>
                <a:lnTo>
                  <a:pt x="1757" y="368"/>
                </a:lnTo>
                <a:lnTo>
                  <a:pt x="1765" y="392"/>
                </a:lnTo>
                <a:lnTo>
                  <a:pt x="1773" y="411"/>
                </a:lnTo>
                <a:lnTo>
                  <a:pt x="1773" y="417"/>
                </a:lnTo>
                <a:lnTo>
                  <a:pt x="1781" y="441"/>
                </a:lnTo>
                <a:lnTo>
                  <a:pt x="1781" y="459"/>
                </a:lnTo>
                <a:lnTo>
                  <a:pt x="1781" y="471"/>
                </a:lnTo>
                <a:lnTo>
                  <a:pt x="1788" y="489"/>
                </a:lnTo>
                <a:lnTo>
                  <a:pt x="1788" y="507"/>
                </a:lnTo>
                <a:lnTo>
                  <a:pt x="1788" y="519"/>
                </a:lnTo>
                <a:lnTo>
                  <a:pt x="1788" y="537"/>
                </a:lnTo>
                <a:lnTo>
                  <a:pt x="1781" y="555"/>
                </a:lnTo>
                <a:lnTo>
                  <a:pt x="1781" y="568"/>
                </a:lnTo>
                <a:lnTo>
                  <a:pt x="1781" y="586"/>
                </a:lnTo>
                <a:lnTo>
                  <a:pt x="1773" y="610"/>
                </a:lnTo>
                <a:lnTo>
                  <a:pt x="1773" y="616"/>
                </a:lnTo>
                <a:lnTo>
                  <a:pt x="1765" y="640"/>
                </a:lnTo>
                <a:lnTo>
                  <a:pt x="1757" y="658"/>
                </a:lnTo>
                <a:lnTo>
                  <a:pt x="1750" y="664"/>
                </a:lnTo>
                <a:lnTo>
                  <a:pt x="1742" y="682"/>
                </a:lnTo>
                <a:lnTo>
                  <a:pt x="1734" y="706"/>
                </a:lnTo>
                <a:lnTo>
                  <a:pt x="1726" y="712"/>
                </a:lnTo>
                <a:lnTo>
                  <a:pt x="1718" y="730"/>
                </a:lnTo>
                <a:lnTo>
                  <a:pt x="1703" y="749"/>
                </a:lnTo>
                <a:lnTo>
                  <a:pt x="1695" y="761"/>
                </a:lnTo>
                <a:lnTo>
                  <a:pt x="1680" y="779"/>
                </a:lnTo>
                <a:lnTo>
                  <a:pt x="1672" y="785"/>
                </a:lnTo>
                <a:lnTo>
                  <a:pt x="1656" y="803"/>
                </a:lnTo>
                <a:lnTo>
                  <a:pt x="1641" y="821"/>
                </a:lnTo>
                <a:lnTo>
                  <a:pt x="1633" y="827"/>
                </a:lnTo>
                <a:lnTo>
                  <a:pt x="1617" y="845"/>
                </a:lnTo>
                <a:lnTo>
                  <a:pt x="1594" y="857"/>
                </a:lnTo>
                <a:lnTo>
                  <a:pt x="1586" y="869"/>
                </a:lnTo>
                <a:lnTo>
                  <a:pt x="1571" y="881"/>
                </a:lnTo>
                <a:lnTo>
                  <a:pt x="1547" y="899"/>
                </a:lnTo>
                <a:lnTo>
                  <a:pt x="1532" y="906"/>
                </a:lnTo>
                <a:lnTo>
                  <a:pt x="1516" y="918"/>
                </a:lnTo>
                <a:lnTo>
                  <a:pt x="1493" y="930"/>
                </a:lnTo>
                <a:lnTo>
                  <a:pt x="1477" y="942"/>
                </a:lnTo>
                <a:lnTo>
                  <a:pt x="1454" y="954"/>
                </a:lnTo>
                <a:lnTo>
                  <a:pt x="1431" y="966"/>
                </a:lnTo>
                <a:lnTo>
                  <a:pt x="1415" y="972"/>
                </a:lnTo>
                <a:lnTo>
                  <a:pt x="1392" y="984"/>
                </a:lnTo>
                <a:lnTo>
                  <a:pt x="1369" y="990"/>
                </a:lnTo>
                <a:lnTo>
                  <a:pt x="1353" y="996"/>
                </a:lnTo>
                <a:lnTo>
                  <a:pt x="1330" y="1008"/>
                </a:lnTo>
                <a:lnTo>
                  <a:pt x="1299" y="1014"/>
                </a:lnTo>
                <a:lnTo>
                  <a:pt x="1283" y="1020"/>
                </a:lnTo>
                <a:lnTo>
                  <a:pt x="1260" y="1032"/>
                </a:lnTo>
                <a:lnTo>
                  <a:pt x="1229" y="1038"/>
                </a:lnTo>
                <a:lnTo>
                  <a:pt x="1213" y="1038"/>
                </a:lnTo>
                <a:lnTo>
                  <a:pt x="1182" y="1050"/>
                </a:lnTo>
                <a:lnTo>
                  <a:pt x="1151" y="1056"/>
                </a:lnTo>
                <a:lnTo>
                  <a:pt x="1135" y="1056"/>
                </a:lnTo>
                <a:lnTo>
                  <a:pt x="1112" y="1062"/>
                </a:lnTo>
                <a:lnTo>
                  <a:pt x="1096" y="1062"/>
                </a:lnTo>
                <a:lnTo>
                  <a:pt x="1065" y="1068"/>
                </a:lnTo>
                <a:lnTo>
                  <a:pt x="1034" y="1075"/>
                </a:lnTo>
                <a:lnTo>
                  <a:pt x="1019" y="1075"/>
                </a:lnTo>
                <a:lnTo>
                  <a:pt x="987" y="1075"/>
                </a:lnTo>
                <a:lnTo>
                  <a:pt x="956" y="1081"/>
                </a:lnTo>
                <a:lnTo>
                  <a:pt x="941" y="1081"/>
                </a:lnTo>
                <a:lnTo>
                  <a:pt x="910" y="1081"/>
                </a:lnTo>
                <a:lnTo>
                  <a:pt x="879" y="1081"/>
                </a:lnTo>
                <a:lnTo>
                  <a:pt x="863" y="1081"/>
                </a:lnTo>
                <a:lnTo>
                  <a:pt x="832" y="1081"/>
                </a:lnTo>
                <a:lnTo>
                  <a:pt x="801" y="1075"/>
                </a:lnTo>
                <a:lnTo>
                  <a:pt x="785" y="1075"/>
                </a:lnTo>
                <a:lnTo>
                  <a:pt x="754" y="1075"/>
                </a:lnTo>
                <a:lnTo>
                  <a:pt x="723" y="1068"/>
                </a:lnTo>
                <a:lnTo>
                  <a:pt x="708" y="1068"/>
                </a:lnTo>
                <a:lnTo>
                  <a:pt x="676" y="1062"/>
                </a:lnTo>
                <a:lnTo>
                  <a:pt x="645" y="1056"/>
                </a:lnTo>
                <a:lnTo>
                  <a:pt x="630" y="1056"/>
                </a:lnTo>
                <a:lnTo>
                  <a:pt x="599" y="1050"/>
                </a:lnTo>
                <a:lnTo>
                  <a:pt x="575" y="1038"/>
                </a:lnTo>
                <a:lnTo>
                  <a:pt x="560" y="1038"/>
                </a:lnTo>
                <a:lnTo>
                  <a:pt x="529" y="1032"/>
                </a:lnTo>
                <a:lnTo>
                  <a:pt x="498" y="1020"/>
                </a:lnTo>
                <a:lnTo>
                  <a:pt x="490" y="1014"/>
                </a:lnTo>
                <a:lnTo>
                  <a:pt x="459" y="1008"/>
                </a:lnTo>
                <a:lnTo>
                  <a:pt x="435" y="996"/>
                </a:lnTo>
                <a:lnTo>
                  <a:pt x="420" y="990"/>
                </a:lnTo>
                <a:lnTo>
                  <a:pt x="389" y="984"/>
                </a:lnTo>
                <a:lnTo>
                  <a:pt x="381" y="978"/>
                </a:lnTo>
                <a:lnTo>
                  <a:pt x="358" y="966"/>
                </a:lnTo>
                <a:lnTo>
                  <a:pt x="326" y="954"/>
                </a:lnTo>
                <a:lnTo>
                  <a:pt x="319" y="948"/>
                </a:lnTo>
                <a:lnTo>
                  <a:pt x="295" y="930"/>
                </a:lnTo>
                <a:lnTo>
                  <a:pt x="272" y="918"/>
                </a:lnTo>
                <a:lnTo>
                  <a:pt x="256" y="912"/>
                </a:lnTo>
                <a:lnTo>
                  <a:pt x="241" y="899"/>
                </a:lnTo>
                <a:lnTo>
                  <a:pt x="218" y="881"/>
                </a:lnTo>
                <a:lnTo>
                  <a:pt x="210" y="875"/>
                </a:lnTo>
                <a:lnTo>
                  <a:pt x="187" y="857"/>
                </a:lnTo>
                <a:lnTo>
                  <a:pt x="171" y="845"/>
                </a:lnTo>
                <a:lnTo>
                  <a:pt x="163" y="833"/>
                </a:lnTo>
                <a:lnTo>
                  <a:pt x="140" y="821"/>
                </a:lnTo>
                <a:lnTo>
                  <a:pt x="124" y="803"/>
                </a:lnTo>
                <a:lnTo>
                  <a:pt x="117" y="797"/>
                </a:lnTo>
                <a:lnTo>
                  <a:pt x="101" y="779"/>
                </a:lnTo>
                <a:lnTo>
                  <a:pt x="85" y="761"/>
                </a:lnTo>
                <a:lnTo>
                  <a:pt x="85" y="749"/>
                </a:lnTo>
                <a:lnTo>
                  <a:pt x="70" y="730"/>
                </a:lnTo>
                <a:lnTo>
                  <a:pt x="54" y="712"/>
                </a:lnTo>
                <a:lnTo>
                  <a:pt x="54" y="706"/>
                </a:lnTo>
                <a:lnTo>
                  <a:pt x="39" y="682"/>
                </a:lnTo>
                <a:lnTo>
                  <a:pt x="31" y="664"/>
                </a:lnTo>
                <a:lnTo>
                  <a:pt x="31" y="658"/>
                </a:lnTo>
                <a:lnTo>
                  <a:pt x="23" y="640"/>
                </a:lnTo>
                <a:lnTo>
                  <a:pt x="15" y="616"/>
                </a:lnTo>
                <a:lnTo>
                  <a:pt x="8" y="610"/>
                </a:lnTo>
                <a:lnTo>
                  <a:pt x="8" y="586"/>
                </a:lnTo>
                <a:lnTo>
                  <a:pt x="8" y="580"/>
                </a:lnTo>
                <a:lnTo>
                  <a:pt x="0" y="555"/>
                </a:lnTo>
                <a:lnTo>
                  <a:pt x="0" y="537"/>
                </a:lnTo>
                <a:lnTo>
                  <a:pt x="0" y="531"/>
                </a:lnTo>
                <a:lnTo>
                  <a:pt x="0" y="507"/>
                </a:lnTo>
                <a:lnTo>
                  <a:pt x="0" y="489"/>
                </a:lnTo>
                <a:lnTo>
                  <a:pt x="0" y="477"/>
                </a:lnTo>
                <a:lnTo>
                  <a:pt x="0" y="459"/>
                </a:lnTo>
                <a:lnTo>
                  <a:pt x="8" y="441"/>
                </a:lnTo>
                <a:lnTo>
                  <a:pt x="8" y="429"/>
                </a:lnTo>
                <a:lnTo>
                  <a:pt x="8" y="411"/>
                </a:lnTo>
                <a:lnTo>
                  <a:pt x="15" y="392"/>
                </a:lnTo>
                <a:lnTo>
                  <a:pt x="23" y="380"/>
                </a:lnTo>
                <a:lnTo>
                  <a:pt x="31" y="362"/>
                </a:lnTo>
                <a:lnTo>
                  <a:pt x="39" y="344"/>
                </a:lnTo>
                <a:lnTo>
                  <a:pt x="39" y="332"/>
                </a:lnTo>
                <a:lnTo>
                  <a:pt x="54" y="314"/>
                </a:lnTo>
                <a:lnTo>
                  <a:pt x="62" y="296"/>
                </a:lnTo>
                <a:lnTo>
                  <a:pt x="70" y="284"/>
                </a:lnTo>
                <a:lnTo>
                  <a:pt x="85" y="266"/>
                </a:lnTo>
                <a:lnTo>
                  <a:pt x="93" y="248"/>
                </a:lnTo>
                <a:lnTo>
                  <a:pt x="101" y="242"/>
                </a:lnTo>
                <a:lnTo>
                  <a:pt x="117" y="223"/>
                </a:lnTo>
                <a:lnTo>
                  <a:pt x="132" y="205"/>
                </a:lnTo>
                <a:lnTo>
                  <a:pt x="140" y="199"/>
                </a:lnTo>
                <a:lnTo>
                  <a:pt x="163" y="181"/>
                </a:lnTo>
                <a:lnTo>
                  <a:pt x="179" y="163"/>
                </a:lnTo>
                <a:lnTo>
                  <a:pt x="187" y="157"/>
                </a:lnTo>
                <a:lnTo>
                  <a:pt x="210" y="145"/>
                </a:lnTo>
                <a:lnTo>
                  <a:pt x="218" y="133"/>
                </a:lnTo>
                <a:lnTo>
                  <a:pt x="241" y="121"/>
                </a:lnTo>
                <a:lnTo>
                  <a:pt x="256" y="103"/>
                </a:lnTo>
                <a:lnTo>
                  <a:pt x="272" y="97"/>
                </a:lnTo>
                <a:lnTo>
                  <a:pt x="295" y="85"/>
                </a:lnTo>
                <a:lnTo>
                  <a:pt x="319" y="73"/>
                </a:lnTo>
                <a:lnTo>
                  <a:pt x="326" y="67"/>
                </a:lnTo>
                <a:lnTo>
                  <a:pt x="358" y="54"/>
                </a:lnTo>
                <a:lnTo>
                  <a:pt x="381" y="42"/>
                </a:lnTo>
                <a:lnTo>
                  <a:pt x="389" y="36"/>
                </a:lnTo>
                <a:lnTo>
                  <a:pt x="420" y="24"/>
                </a:lnTo>
                <a:lnTo>
                  <a:pt x="443" y="12"/>
                </a:lnTo>
                <a:lnTo>
                  <a:pt x="459" y="12"/>
                </a:lnTo>
                <a:lnTo>
                  <a:pt x="490" y="0"/>
                </a:lnTo>
                <a:lnTo>
                  <a:pt x="894" y="507"/>
                </a:lnTo>
                <a:lnTo>
                  <a:pt x="1524" y="103"/>
                </a:lnTo>
                <a:close/>
              </a:path>
            </a:pathLst>
          </a:custGeom>
          <a:solidFill>
            <a:srgbClr val="00FFFF"/>
          </a:solidFill>
          <a:ln w="12600" cap="sq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7213600" y="742950"/>
            <a:ext cx="120650" cy="104775"/>
          </a:xfrm>
          <a:prstGeom prst="rect">
            <a:avLst/>
          </a:prstGeom>
          <a:solidFill>
            <a:srgbClr val="00FFFF"/>
          </a:solidFill>
          <a:ln w="1260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7400925" y="693738"/>
            <a:ext cx="758825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b="1">
                <a:latin typeface="Calibri" pitchFamily="34" charset="0"/>
                <a:ea typeface="Microsoft YaHei" pitchFamily="34" charset="-122"/>
                <a:cs typeface="+mn-cs"/>
              </a:rPr>
              <a:t>batterica</a:t>
            </a:r>
          </a:p>
        </p:txBody>
      </p:sp>
      <p:sp>
        <p:nvSpPr>
          <p:cNvPr id="5138" name="Rectangle 18"/>
          <p:cNvSpPr>
            <a:spLocks noChangeArrowheads="1"/>
          </p:cNvSpPr>
          <p:nvPr/>
        </p:nvSpPr>
        <p:spPr bwMode="auto">
          <a:xfrm>
            <a:off x="7213600" y="1211263"/>
            <a:ext cx="120650" cy="106362"/>
          </a:xfrm>
          <a:prstGeom prst="rect">
            <a:avLst/>
          </a:prstGeom>
          <a:solidFill>
            <a:srgbClr val="FF00FF"/>
          </a:solidFill>
          <a:ln w="1260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5139" name="Rectangle 19"/>
          <p:cNvSpPr>
            <a:spLocks noChangeArrowheads="1"/>
          </p:cNvSpPr>
          <p:nvPr/>
        </p:nvSpPr>
        <p:spPr bwMode="auto">
          <a:xfrm>
            <a:off x="7404100" y="1163638"/>
            <a:ext cx="471488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b="1">
                <a:latin typeface="Calibri" pitchFamily="34" charset="0"/>
                <a:ea typeface="Microsoft YaHei" pitchFamily="34" charset="-122"/>
                <a:cs typeface="+mn-cs"/>
              </a:rPr>
              <a:t>virale</a:t>
            </a:r>
          </a:p>
        </p:txBody>
      </p:sp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7213600" y="1681163"/>
            <a:ext cx="120650" cy="106362"/>
          </a:xfrm>
          <a:prstGeom prst="rect">
            <a:avLst/>
          </a:prstGeom>
          <a:solidFill>
            <a:srgbClr val="B38FEE"/>
          </a:solidFill>
          <a:ln w="1260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5141" name="Rectangle 21"/>
          <p:cNvSpPr>
            <a:spLocks noChangeArrowheads="1"/>
          </p:cNvSpPr>
          <p:nvPr/>
        </p:nvSpPr>
        <p:spPr bwMode="auto">
          <a:xfrm>
            <a:off x="7402513" y="1633538"/>
            <a:ext cx="987425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b="1">
                <a:latin typeface="Calibri" pitchFamily="34" charset="0"/>
                <a:ea typeface="Microsoft YaHei" pitchFamily="34" charset="-122"/>
                <a:cs typeface="+mn-cs"/>
              </a:rPr>
              <a:t>parassitaria</a:t>
            </a:r>
          </a:p>
        </p:txBody>
      </p:sp>
      <p:sp>
        <p:nvSpPr>
          <p:cNvPr id="5142" name="Rectangle 22"/>
          <p:cNvSpPr>
            <a:spLocks noChangeArrowheads="1"/>
          </p:cNvSpPr>
          <p:nvPr/>
        </p:nvSpPr>
        <p:spPr bwMode="auto">
          <a:xfrm>
            <a:off x="7213600" y="2151063"/>
            <a:ext cx="120650" cy="104775"/>
          </a:xfrm>
          <a:prstGeom prst="rect">
            <a:avLst/>
          </a:prstGeom>
          <a:solidFill>
            <a:srgbClr val="B2B2B2"/>
          </a:solidFill>
          <a:ln w="1260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5143" name="Rectangle 23"/>
          <p:cNvSpPr>
            <a:spLocks noChangeArrowheads="1"/>
          </p:cNvSpPr>
          <p:nvPr/>
        </p:nvSpPr>
        <p:spPr bwMode="auto">
          <a:xfrm>
            <a:off x="7400925" y="2101850"/>
            <a:ext cx="395288" cy="244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b="1">
                <a:latin typeface="Calibri" pitchFamily="34" charset="0"/>
                <a:ea typeface="Microsoft YaHei" pitchFamily="34" charset="-122"/>
                <a:cs typeface="+mn-cs"/>
              </a:rPr>
              <a:t>altre</a:t>
            </a:r>
          </a:p>
        </p:txBody>
      </p:sp>
    </p:spTree>
    <p:extLst>
      <p:ext uri="{BB962C8B-B14F-4D97-AF65-F5344CB8AC3E}">
        <p14:creationId xmlns="" xmlns:p14="http://schemas.microsoft.com/office/powerpoint/2010/main" val="3140593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69963"/>
            <a:ext cx="4157663" cy="4546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250825" y="260350"/>
            <a:ext cx="4821238" cy="460375"/>
          </a:xfrm>
          <a:prstGeom prst="rect">
            <a:avLst/>
          </a:prstGeom>
          <a:solidFill>
            <a:srgbClr val="000066"/>
          </a:solidFill>
          <a:ln w="9360" cap="sq">
            <a:solidFill>
              <a:srgbClr val="FFFF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Dove ha soggiornato la paziente?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048000"/>
            <a:ext cx="3048000" cy="3333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9" name="AutoShape 7" descr="data:image/jpeg;base64,/9j/4AAQSkZJRgABAQAAAQABAAD/2wCEAAkGBhQSERUUExQUFRUWGBoXGRYYFxcWHRwVGBggFxoWFBceHSYeFxojGxkYHy8gJScpLCwuFx4yNTAqNiYrLSwBCQoKDgwOGg8PGiokHyQsLjAvMiopLC0sLCwtLCwsMDAsLCwsLCwpLDQsKSwsLywpLCwtLC00LCwsLCwsLCwpMP/AABEIAMQBAQMBIgACEQEDEQH/xAAbAAEAAQUBAAAAAAAAAAAAAAAABAEDBQYHAv/EAEMQAAEDAgMEBgcFBwMEAwAAAAECAxEAIQQSMQUiQVEGE2FxkdIVFjJSU4GTBxQjQqE0c7GzwdHwYnLhkqLi8SQzY//EABsBAAIDAQEBAAAAAAAAAAAAAAAEAgMFAQYH/8QALxEAAgIBAwIEBgAHAQAAAAAAAAECEQMEITESQQUiUXETYYGRofAUQrHB0eHxMv/aAAwDAQACEQMRAD8A3XZGyGDh2SWGSS02Seqb1yDW1S/Q7HwGPpN+Wmxv2Zj9y3/LFTKbMtt2Q/Q7HwGPpN+Wnodj4DH0m/LUylBy2Q/Q7HwGPpN+Wnodj4DH0m/LUylAWyH6HY+Ax9Jvy09DsfAY+k35amUoC2Q/Q7HwGPpN+Wnodj4DH0m/LUylAWyH6HY+Ax9Jvy09DsfAY+k35amUoC2Q/Q7HwGPpN+Wnodj4DH0m/LUpSgNSB32qtB22RPQ7HwGPpN+Wnodj4DH0m/LUylBy2Q/Q7HwGPpN+Wnodj4DH0m/LUylAWyH6HY+Ax9Jvy09DsfAY+k35amUoC2Q/Q7HwGPpN+Wnodj4DH0m/LUylAWyH6HY+Ax9Jvy09DsfAY+k35amUoC2Q/Q7HwGPpN+Wnodj4DH0m/LUylAWyH6HY+Ax9Jvy09DsfAY+k35amUoC2Q/Q7HwGPpN+Wnodj4DH0m/LUylAWyH6HY+Ax9Jvy1VGxmJH4DGvwm/LUuqo1HeKAtnHvubfw0f8AQn+1KvUqocOnbG/ZmP3Lf8sVMqHsb9mY/ct/yxUyrRN8ilKV0BSlKAFKVqHSPaxdzobKsraoWB+YaKJiDCVWjTeBqvJNQVgTNq9LQggMpS5aSqTA7ANSey1Q2umDoVvIQRyBKY7cxJ/hWuNrFiBF8us8OMTNv8AqS20VKABASLqJ0CR/nzkAXIrJeqzSmq2KXOV0jf8ADbSQtsOZgEn3jEHTKZi82rB9IukZSMrK0i8KVEx2JJGX53/rWAx7wcVuZg2BCUK/KIuYvcqknnNWEogR/G9hoPlFW5Nbs4r7nXlSLa1uLOZas6idV3gDgB41nejG01NuBu60rIED8quYTy56fpWIIr03ilI/NblJiAD7X+m+mlK4szWTqbIRncrZ0eq1rXRd55xRUVktARHCeARygcR2c62WtvHPrj1IvuxSlUKtO2w79f4A1YdK0pXlSgBJIAHE2rgHqlYrG7fQlta0b5TAAHFRBI+Qi/carsjaBWE5s0lIkEdk55gEg6aQI+dQ+JG6sn0Sq6MpSqKVAn/n9KpmtIBNpjQ919PnUyB6pVlt+SLETMTFykwofI+N6vVyMlJXFnWmuRSlKkcFKUoAVVGo7xVKqjUd4oA5JSlKpGzp2xv2Zj9y3/LFTKh7G/ZmP3Lf8sVMq0UfIpSldAV5W4BqQLgXMXNgO+rWNxiWkFazAH6ngB2mtc++jEgOOKDaWjnKIC5QDqJAUFG4tYiLc65TS27gZfEbWR1imSpTSk5VZiBCkjeIBNoIBB04xpWl7QZLLqhMwc6Vgz7RlJ5yQRpI1rZtqHD9dL60pVmTGUGVIUmUhzdNrLEi0RPCsI680Gw3lzuJLiUpW2ouJvKbplJglUnhNhSuePXs3xwDjZinMYoiTmWRAgzI+Z4RetgODZZw6g4vM68kKGTUQmUDsTJmTY8rVjNibO6x1DawooMzuqTYA2v+WY3p/jUzpVhy2/MAJWAqSbWsqOR7NNIpWMXGEslX239CuqTZjaUBpWaKiqLEg/5fsr1Vt5ZAkHKbQq1jNje0TztUoq2kdiraRvuwsMlDCAmYiSTEknUmCf8A0BWQqHslRLDZOpSLWt2W7KmV6aKSWw6yBtzGqaYUtGXMIjMCRdQGgI4HnWnKxbuLcAzAKIKQkKKQQN5SUkGJkA3PzsK315lK0lKgFJOoIkEVrGA6MLCXJVlWHUlC4ndQLKTBGoMX92O5fNGcmq4A2DZmHUhpKVqKlAXJM/IHiBpUkibGgqtMpUqAxqdgM5csEpBkAqO6dCUnXxmpmEwobSEp0H+Xq9VleJSJEgkagESOMm+6O0xUX0wXU9iXmlsXqVQGq1MiYjDsqaRvKVmSqwElJbURIE6HUxcgxeBWTYdzCYKTxSbEGJg+NWcXikAEFQzCDlCoVOoEC9yK8JSWlLKknKEhWdIWQUiSSRfS/bETNZ8XDTZOhy2lb3/ePyxlp5Y9Vbom0qgM3FVrQFhSqT/n+d48arQAqqNR3iqVVGo7xQBySlKVSNnTtjfszH7lv+WKmVD2N+zMfum/5YqDjOlLSF5QFLgwSmIHcSRmM2/rU5TjBXJ0KN0ZqlY9jbzC9HEjsVuH/uipy3AASSABckmBHfXVJS3TOGN29tBttKQ431iVk23SLReDxv8A+qweH2El9edhwoSZC0qupMiIA4gp4lXjep+08OjFqQW3kWJSROokSUcSfZHK4rWX8OptakzlIURuqjQyJg250jnm4yuSuJGTa54MvjNl4RLAUXCrKrKlaU3m6y2IGh1vMRbjNlbZK5S/C2ivfUFiEkgWXBJkmIIvIiabOwzbzPUqUEOBSlJJFspAKyoaEDLPZarbSM2HeCEytDgUYBJLYBSO+CJgVFy6knFdvn27ErtbGS2C6A7LmJQ4VCycy1HMoi8qAg6i3OLRWzLbB1APG4BvzrlqOELgjllN5mTa145XgVunR3pN1x6p0BLwGo9lYAuocjzHfFWafPF+R7fvzOJ9iz0xwoAQ6BcqyKPMEEpnnBED/dWt1uvShjPhXAVZYyqmCbpUFCw7o+daNhncyQTrcGOYMGOy1J6/HU+pdyrLH+Yu1YxCp3BdR0Avx5Ver1sVM4ttUXS4kDUEg6kcwBeeXCL0rhh1zSZDFG5HQMAypDaUqMqAvp4WABjSYExUiqVWvRjQpSoG1NttYcfiKgkSlAupV43U8bmhuuQJ9KxGx+kzeIUUpCkLF8qov3QTPd2GsvXFJSVoCJtLE5Ee1lJMA8uJPySFGOJAFesKxuglOXiEcEze/vL4lRvM1ax6FSDkzpiIGoIUlVk6KCsoGto4yYvHFgpJSoG4GuhKgm41EE6Uu0nkc5r/AM8f1b/t6/cuVqCUe/P+C8hYOhB4WvcWI8aiF8rdaQk/hrCiVAKkwJASYgJM3VPugazVrE7LJcKWwAlATKUkIlCozCYiTl0tMm9ZHZkwtKgfw1lCSUxKcqSCOYuRIjSsjVeKXirHs2vqr9BvFpalci4NmNAghCQQZzACZzZrq1MkSZ1q1tXaIbTlCc61WCBJMGbmLxY/5JE+vIbEkwJOp58L152M/Nc9/qaFbbGLwjyQhIBsEAjU7gA3u0dtXWX0rEpM8D2HkRqD2GpTuBbUkJUhKgBABEwIi06WrHNbIU26tSFFQcic6irKEyYuZg5jEaama9Lp/GITlWRdPJm5NG0ri7IhwozoTOUxmkiVkGd1Ss3tSdYPs6msjh21JEKVm5Ei/wAzxqitlrWF515VEZUKRO5rvQfzG1r6RXtGGcSY9sWhRIB0AOfneTI5xAircPiGlU3FOu970/32OZMGVxTZ7qqNR3irQeF5IBEyCRaNflRGJSTuqSo8AFC/dWupJpNPkScWtjlNKjdY57if+v8A4pVXUN0dEZx6fuLcuFlQaaEi6s2QEABMm8XAuByrUwdewkeFpB4jtraW2kowAUsBxsMtrCSFSF5QSVLzTGYzoIE8BWsKUCSQAAeAJIHzJJ/Ws7W3Uerkz9RV7FK8KRmQlKpKRcJkxeJ3dLxQPAmJE8q9N6DuH8Kz03EW3iVyirinZmd5VoJUeAiDFzoONo8fFKIzceAUmimEXlbUCkFakkZiVApzC4hJAUJ4d8zNMJiC0pK0wlaY0MTlAEHmDlBI0pWX2DsEvErWSGxYC11jjp7I/U9xpnFLJlkoplsZyk6PWwtll7DOGBvK3Co2KgCgmBprII7OArEZiw6lTas6miqFKQSCAk5yoC4EA72oieYrYMTs/qGVIczraKk2lMWUJIEpKSqfZk+yTxrEnZhclWGMAXyEytFu/fTyuSRIgxTmSD8kVyvuXtcJG2M4/r8KXMkZkLORUKuARHJSSR8xWgYJaigKUQVKlRIAEyZmBYdwrp6EwABAiwiwtyHAVz3a+D+7OrRwJK0TMEKlQSD2GUwPd0qWuhJwVEcibjSPWzMEX3OrSSI9pQE5R28JMQBW1MYTD4OFKXClnIFrNydYECEi1/1NT9nYPqmkNzORIBOkq4n5mTXnaWzkvt5FSBIMiJBBm0girsOmjija3YRgolcHtNt0kNrCssTE8eI56cKlVj9l7FQxJTKlEQVHlrAHAf2qYh3mMskgAxJgnS95AnupiDlXm5JIPuhKVKJgJBJOsACZjjXMVgrUt1alKUpRIKtQmd1P/iLXtwrYOlW21LWthG6hEZzxUbKyjkmNeJ001iYJoobU8lQBQoITzBUIK+8A27TPCs/U5OuXw1wuSMn/ACr6mU6KZAh3O2FgFBNgpQEnev8AlBE2vqb1nMQszlbKzpG6d28ZVFQ07+WtYXoSyoqctLZTlUZ/NwA5mCe6e2tsweBS0ITN9ZM8SR2DXgKwf4r+HnJxbv8AHHf5+lGppsfxMMbX7ZFY2UdStSSSSUpIAvzkEk/OOVXTslGTIZNyZJkgnjJ/ryvNTaUlk1ebI7lJ+vsPRxwjwjEN4dTi+sAW3lyAZ5BVlO9mAN5TIm4vI41l6UqmeRzJJUKUpVZ0UpSgBSleXHAkEmwFdSsC39zRKlFIJVEyAZgQP0qrOESEhATuzobi5njUdvagUvKAbTmJ3csRrzkkca8Y9SXN1MqUCCCFFISdQcw1PGL9sTNMwwZpTWOnfp/og5xS6rOGdcr3leJ/vSsp1H/5t/r/AGpXr/hS9RL4i9DqOzG0nCs5wkpDTSt6IBDYuZ0jnWvYjYweUo4UHKJuuzZUTIS2IByAH2haIia2DZOESrD4cqlWVpsidJyC+UWJHCRaslTUscZrzIznRDw2yWkJjq0SYzHKLnWTMnUmBwmtS6X7G6gofZSeqnK4hIkAqNlpTwE6x2czW81ZxWGDiClUwY01BBCgR3EA0ZMUZx6Wg55OdIVIBGhvXqru1cAcM8UZSGlElozm3dSjSRF+doqP1nYfA157JjeOTixKcHF0eqzew+kHUpyLBKZkERuzraLib86wXWdh8DTrB3d9q7iySxS6ohFuL2Nt29j23GDlVIMwpJHtJyrCFA3vbQcOArV0PKSFBJgLTlUIF09/DUiRwJoHjly/lJCuNiARa8XBv3CrZWJgkDjef6Ansq/NneWSlHmicpuTXSbp0b2p1rQSpQLiN1Q4kAwlcdoi/OayjrKVCFAKEgwQCJBkGDxBvNaM2j7o6066chklQFyGwCk5rgRmiwnQnhW9g1rYJylGpcoYV1uVpSlMHSla5sbbqnsU4hRQUpzdWU6EA2KT+YlJIn/SrnWdx2F6xtbcxnSUzExIiY41qG1cEMO4gJcjIAUi5VJUVFUAZUgm09gntozScafYLpF3pbhG23M5zS+edgtCUgGAJVmASmNBJPKvezNmw2oKCQt4hIBKSqBcDKqQgGOUyeYArCYzHrdWpTpm5KUzuhPJAJsK2fY+3m1sBkoIWlAQFZJTJGUKJjcExMx31kZ9Uotyxx39ffv8y3TqE8m//TO7JSlMwmCeOUgFKYBAJJsFTaYvImZrJVAS3njI4g5DbKkQDBACrkFME6AfpUll+SQRBTEiZF7iD/wDpXmslyfUzcWxeq2++lCcy1BKRxUQB4mtAf8AtUUHVBLALYsAVFK55q1ETwj51qfSPbRxT5dgpkJGUmQIEWsOXfTOPRTb82yNPD4blnJdSpep2rDYpDiAtCgpKtFAyD3GrtcGwG0nGVpWhRBQoKAkxOlxoZEjuJromz/tQZUlRdQptQ0Cd8KtoDaDPPxoy6OUf/O4ajw7Ji3juvkbrSuf437UwWwWmsrma6V7ycl9FAgg6cOdZHA/abhlz1gcbgcU5gTxAyzHzqp6bKldFD0WdK+hm30rm/Sj7QUvMpRhi62oqlR9ghIGgKTeSf0rNdDOmCHWMj7oDrYJUpZiUZoCsxsTcDnRLTTjDqaCWjyxx/Ea718zO/eg7dKtwEgFKiJIsTIuANI+fKrTmGA3pWTIgFayCqYSSCeZ/wAireOYQh5GVIBkqOUaqXqpQHGAsz2q51IxM5TlEk2HATzJ4Aa16nQwxy06lCFP57u/W/c89nlJZKb2LGIw6Q4M5BCUySQIzqVAkHSwty53qY0kAiLX/iZrw03A1kkkk8ydTXoJM2JBt2ix1intNjljxqMnb7+73F8s1KVrg5NSvMHn+lKkXnUNjfszH7lv+WKmVD2N+zMfuW/5YqZVoo+RSlK6BrnTL2Wv9yv4CtZrfNr7ODzRRodUnkoaT2HQ99aFi/wlqQvdKTBnSSJEK0NoNY2uxS6+vsUzxTm/Km/YVWvDbgUJBBHMV6JrOF2mnTPABExYc/7VldldGi+lSlFbdgEkoG8DNxMGI7LyDNRsFsZWJlCYCfzKNwAe7UmDaugARpYVp6PTqfnkhjHHuyFg9joQ3kOZwEyS6esJMAcbCwqaBVaVrVRdYpSldA8rVAJ5AnwrTdr7XW+A2WgFpXwVmMwUlIte558K2/ErSEKK/ZCSVf7Yv+k1zB/pSEurU03MqJQpw5iAeJRoTMm5MTpakdXJ7K6T5G9Noc2rtYlxV+m5mnejJ3DKVrWMyUDTdEqGaYzb0COWomsnsvG9WIGYBBJg/lIIzFxuBcAqGYEzundNq1fZ3TZ4vIL7n4UkKyoSDlIixAChw0PAcq2jFbQwRwyZdlClWVKlKzkGS5+YbtjMGIjgaWlgw5oNR29xuegz6LIouN36W/pxz8jxtDpPhcy1LeWFSEgNhYIyyCQJsbkGSDAFhNUT07w2GCUo/FQolSindWCeK0lISr5EaaVjsbsLArBdOJRmUc5hxMEC68qfaKiJ1OprRTVObTwWNYmlX52/6bOh0uDUeZOfUuU6St+nfsbR0vUlxDTzakltZVO6EqLwMKUSRmVMgxwrV6mObXcUwlgqltKswECxvx1i5t21Drk2m9vQ3dHgyafH0N93Xtyr2W4BpSlQY5jt/wDrkUpSuFlHpDZMwCYEnsGkn5kD51sfQjYZefzqRmQ3BuopGcGUj2Tm0uOVeOg2JjEpQpa0pWZATEFxN05rG2vK8VuGFwjuGedDac4fWVoRMJQE+0SSbkyDbhziKaxYIzj1Pjueb8V8Rnhc8EUk6TT9fX+//TJYnMXQkCVhJczEbuc7txM2AMAHTnBNTmWo1JUeJP8AQaAdn8dasYPDqBzLiSOZNyb30AsAABa9zM1LrSwxqPFei9FweLyO36iqo1HeKpVUajvFXFZySlKVSNnTtjfszH7lv+WKkl4Zss34DSeNufyqNsb9mY/ct/yxUpSAYkAwZE8CNCO2rRV8nqlKV04K1/pN0bGIhQubJUJA3bwtPNSSZgmCnMONbBSoyipKmWYsssUlODpo4vicO5hnlNqICkGDeU3GvcRBrqv3XDMJQpQZRlslasoOYjUKNySJ41a210VYxO8tJSv302NufBXzFYDaPRDEILSmnTiEswoNOKIukyAkaRoIkHhNJwxPC20rNrU6jT6/olJ9M0qltz7Pjm+a5Mu9ikMvKUklAVlQc7am28yTwcjKJFrxrqazjLoUkKGhrF7Dx/3rDJcdCQSTISSBuKOt54SQbVEwOOwHWL6twJUq6ldY4kGCNCVQRPAdvCmU0t1wzJlhabjTuPNbr959TY6VGwGJDiSpKgtOY5VAggjlI1jSpNWC7VClKV0DQen/AEhUF9Q2opAT+IRacwByd0RPfHOtHrY+n6F/fFFSSElKcpiygEiYPEgyDWuVi6ht5HZ9D8Jjix6WDh3W/v8Av+BSlKXNbq7lxlQCgVJzJBEpkiRxEi4kWmpG1MEGnCEnMggLQrm2q6Se2LHtBqHWVbxZfZbYVlC0KPVuKUEgNkSpCidAIBHzHKrIpNNfYWzSlinHJyuJe3Z/R/h/I8JxrS2kpdQrOjKlC0ZRLcyQ4DqRNiIJ0JrOMfZ8pxkOtPBQUnMhKkFBM6A7xy99xUroz0OYWcy3Uv5SAUtzkBiYWowV8NK30CnsWn6leQ8trvFPgz6NK2t7d8fRNWvx/Q4a6yUmFApI4EEaW/jVWMMtw5UJUo8kpKjHcL1un2l7NOZt8aEdWrvEqT4gqHyraOjuwG8M2Mg3lAFSzEkxMdgHIfrVMdM3kceyNHN4zCOkhlq5Svb0a5v8e5yBaCkkEEEEgg2IIsQe2auM4Za/ZSpVwN1JNzoLDUwbdlbx0x6MdYoPNA9Y64G8kACwUM09uUGTwqJ0DCw+plbZyoJcuD+G8BlB5SRIg8gRUf4esnS+CyPiyemeXHVrlN/f6fvyK9FOijrbqHnmjAVupJggwT1ixwAiADcqI5V0BKTMnw5f376w/SnGqaQ2pJO44HFpBCSWke1c2AkoBm1+GtZXB4tLraXE+ysAj58+2tLFCONdKPIazU5NVL42SvTbsXqUpVwkKqjUd4rzXpGo7xQBySlKVSNnTtjfszH7lv8AliplQ9jfszH7lv8AliplWij5FKUroClKUAK8KdAISSJMkDiQNY7pHjXulcA1Hp0jDtMqUUAPO2SUiDIIKlGOyxOpkC4rm9dF+0bZSltIeSZDUhSY4KI3p7CAK51WTq7+Ie78CUf4W0973+VdvtX5MnsfpG/hpDSrK1SoZhPMA6HurpnRzpCjFNJVKA5cKQCJChrAmY41yCqoUQQQSCNCLEdxqOHUSx87ov1/g2PVeaPll61z7ndaVo/2fbTxLilJWorZSDvKuQskQkKNzaTHCt4rVxzWSPUjw+r00tLleKTTa9CBtnYreKbyOA2ukgwUqiJH9jWuMfZm0CMzriuYASme43IrcqVyWKEnbQYdZnwxcMcmkcz6X9E28MA42s5VKCQgiSN0kkK46HhaRWq12fbeyk4hlbahMglJ4hcbqh2z/Uca4zWbqsahK1wz2HgmrlqMbWRtuPr6Pj+hSpWzdmOPuBtpOZR+QA4lR4CotdC+zUoDLumfrACeMFO6J7wq1V4cayTUWO+I6t6XBLJHd8L/AH8jY9g7HGGYS2LnVSuazqe7gOwCsjVAarWykkqR86nOWSTnJ7stv4dKxC0hQkGCAbi4PeK8YHBpabS2mcqBlEmTA5mr9K7Xc51Oq7Gt9MHVtthQEonNmA323hdLibwQOKSNJ7a9NdKEt4NvEuJO/ZWRMEugR3AHKbns+WeeZStJSoBQOoN615HRbqkuIaQy42szkdKwQbWCgCCBFrSOZqqSknaHcU8UoKGRbp/dd9+z/du+O2N0iGI69WJORtZSgJSlWgBJSXBvRGo/1WiYrP7LxDLKAzmyZCAOsMElY6yJMSqFCRwmsa9sQBLYGHW31alOAtLSsBZAJjNJ/KAN3mIqTisE0tEOoQyXDYLdJgg5hlSFBIObLZJESb1yCklvyGeWKcvImovtttWy93Rn0qBEi4PEf0NK0N3o3iG8SFYR4IbcJKSXSqSE5jmEb8wr3tLmth2d1xlSwpDoSE5CgJbJFzBBOcQmAoeyDpwqUZtumqIZtPCCUoTTT+jXuv8Af9jN16RqO8VGw2JKpzJKCkwbyDPFKhqPD+EyUajvFWChySlKVUNm9YvrPuDPUuoZXkY/EWQlITkEgk89OdRktbTtBaKZSqSUyRmMpMCDKSmIgAgaiayuGwKXsG02vQtM8AdEpVxtwqEehbecr614TwCgNXM6rgSZBUjsSoxFonRQmu56xScf1zvVFnIYLaVGSkJSoDMAAR1i4vJgA1YRiNoJWnrfuyWwWyuVBJ6sCHVSTa5HO4sYNefUJED8fESAROcSQc9yY1HWG/ar3jU1noo2lt5AUqHVZgSEkoEpVkRI9mUJsZ0FFMLj+ojpbxwBLbjLuZTp3oISCZZTINxkINuY4STsDQMQTmIgKMReAZI/LOsdta8Og7eZJ612AZKJSEqnLmBAAhJy+yLXtEVQdBWh7LryTKVEhQBUUpSmVGLncKp4FZPIV3c4+l9/wbKRSoOxtlDDtdWFrXvKVmXEyoyRawE8KnV0gy2+yFpUlQlKgUkcwRBFc06VdEPu5CmipaFEDLElJIUdRqIQeFdPq3hUy6o+6B4kGD+qvGs/xGax4eutzU8L1WTBl8r27rszh60EGCCCLEG1+RFeZro/2m4RlKW3Sn8RRIsAM4AF3Fawm3aZ4U6AbByMl5xCcyzKCRvBAESJ0za24RWfpF/EpNbHr8niscOn+M478JXy/wDH0+RlOhuBLWDbChClSsj/AHGRPbEVm6UrfjHpSR4DNkeXJLI+W2/uKUpUisi7VYUth1CDC1IUlJ7SIFcUUmDBEEWg8xwrutajhvs9QvFOrcUC0VZwgSlUqOaCfd9oWM24Vm+INQgsj4R6LwPWQwdcJ96f79DnIbMTFpieE99dDTs07NwTq0rCnVZLkSnNMAJHGxUZPKs5i9htKQ3hgjKy0oLy2IWMpuo+0DJnWTedIqZjtnoebLbicyDEi40MiCLiq9CnkxvJVXx/ks8Q8TjknGDT6buS9Umq+vPyMX0LZUMKlSySp1SnST/rP9QAfnWdrw00EpCUiAkAAcgBAFe61IrpSR53Nk+JklOqttilKVIrFKVSgDC7T6TIQlQbOZzQGJSDzJtMdlao7iFr9tala+0SbnUgcJgaV6xeGLa1IMnKSJPEcD8xB+dW+rOXNByj80GPmdKwM+bJkk4vt2QrOUm6JKtqOZW0ggdV7BAg6RBrddnbRS8jOnuI4g8jXP6zPRQq6+xMZDmHC0RPzP6mrtJqJfE6Zb2SxzbdM2jHuAIIKlJzbuZIJKSdDoYv8uHGrpz5d2Au0TpPbFXKqjUd4rYGDj3Ur+J/2ClXqVUOWb6626rAshh1LS+rZhaoiOrBIuONv8tVrCLxfWpzvYctSZAIzEEW4RIV+hI5Gvb+AL2Cw6UkTkaNwo6NdgJ4/pWN9VnBclIAuTld0F/cqjNqPhzUaX3S/Ar5/wCWNoybTe0N2VYcQhAM5lkrAIWskBOpgxFp7L5DZDb4b/8AkKQpwmdywAypECw/MFH5/IeHtmuKUSMQtIzKICQNCoqgkkzExoLAaXnInwptIGxSlKkRFKUoAV42cob6yRE3PC0n9AR4VVxeUE8gT4XrEdH5+4pkgh0yYEWdEqyixJubnkTwrH8Wi5whjXeSHdJs5SfZEramzmsUUFxvMEFUEnW8WCTcEpBvw4XqcBRIiw0FVp/TaeOngoRF8uaWV+Z+3yFKUpkqFKUoAV4UyCZvysSLdoBvx8a90qLipKmjqbXB5QgDQRXqlK6lRwUpSugKUpQApSlAEFWxWStSy2lRVrMkTzANhU0pERwiI4RyjlVaVFRS4A1PavRfJvNEZdSFqiL6gx7MRrykmsp0a2f1bZVKVFZ1TcQm2WeMHNcWNZZxsKBSRIIII7DYivGGwyW0BCBCUiAJJ7dTc1THBCM+tIj0q7LtYrGbQUjEtIQc5VuqbzAQNUr5p/NNoIHMCshis2RXVxng5Z0zcJqLsXZxblSzmdWQVqmdDYCwsB/mlWytukSOa2/wVWvNKgNm/K2wnDYPDurmAhoWTmuprlmHbxqCftFZc3N/e3f/AKh+a3xe2skjZLeJwbCHQSnq2lWJTcNgajvNRW+gWEBBCVyCCPxFai9KZ9IsuRT6U/exzS59LDE45evqt8VX5LmNwWDUtZWsBQUSr8QphUmQb8wbfOrx6L4dXBUEcFmCDBmNDoL93IRNe2U0tQUpCSoHNOl5JvGokkweN6kpSAABYCwHYOFP0ZXV6Mx+C2A0051iArNe5WT7Rk2NZKlK6RbvkUpSugUUmQQdDb5GtU2C+9h1owz6VFLYUlpQQpQUkndKSBEhIumxEmtspVU8am03yuCcZuKa9SyhlWdSitRSQAEQkBMakGMxJ7TV6lKsIClKV0BSlKAKVWlKAFKUoAUpSgBSlKAFKUoAUpSgBSlKAFVRqO8VSqo1HeKAOSUpSqRszezumzyWWkhDVm0DRfBAHv1I9envcZ8F+elKLZFwQ9envcZ8F+enr097jPgvz0pXb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1VPTp6RuM+C/PSlFsOhHP8A06v3UeCv70pSoWX9KP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09538" y="-1919288"/>
            <a:ext cx="5238750" cy="401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6150" name="AutoShape 9" descr="data:image/jpeg;base64,/9j/4AAQSkZJRgABAQAAAQABAAD/2wCEAAkGBhQSERUUExQUFRUWGBoXGRYYFxcWHRwVGBggFxoWFBceHSYeFxojGxkYHy8gJScpLCwuFx4yNTAqNiYrLSwBCQoKDgwOGg8PGiokHyQsLjAvMiopLC0sLCwtLCwsMDAsLCwsLCwpLDQsKSwsLywpLCwtLC00LCwsLCwsLCwpMP/AABEIAMQBAQMBIgACEQEDEQH/xAAbAAEAAQUBAAAAAAAAAAAAAAAABAEDBQYHAv/EAEMQAAEDAgMEBgcFBwMEAwAAAAECAxEAIQQSMQUiQVEGE2FxkdIVFjJSU4GTBxQjQqE0c7GzwdHwYnLhkqLi8SQzY//EABsBAAIDAQEBAAAAAAAAAAAAAAAEAgMFAQYH/8QALxEAAgIBAwIEBgAHAQAAAAAAAAECEQMEITESQQUiUXETYYGRofAUQrHB0eHxMv/aAAwDAQACEQMRAD8A3XZGyGDh2SWGSS02Seqb1yDW1S/Q7HwGPpN+Wmxv2Zj9y3/LFTKbMtt2Q/Q7HwGPpN+Wnodj4DH0m/LUylBy2Q/Q7HwGPpN+Wnodj4DH0m/LUylAWyH6HY+Ax9Jvy09DsfAY+k35amUoC2Q/Q7HwGPpN+Wnodj4DH0m/LUylAWyH6HY+Ax9Jvy09DsfAY+k35amUoC2Q/Q7HwGPpN+Wnodj4DH0m/LUpSgNSB32qtB22RPQ7HwGPpN+Wnodj4DH0m/LUylBy2Q/Q7HwGPpN+Wnodj4DH0m/LUylAWyH6HY+Ax9Jvy09DsfAY+k35amUoC2Q/Q7HwGPpN+Wnodj4DH0m/LUylAWyH6HY+Ax9Jvy09DsfAY+k35amUoC2Q/Q7HwGPpN+Wnodj4DH0m/LUylAWyH6HY+Ax9Jvy09DsfAY+k35amUoC2Q/Q7HwGPpN+Wnodj4DH0m/LUylAWyH6HY+Ax9Jvy1VGxmJH4DGvwm/LUuqo1HeKAtnHvubfw0f8AQn+1KvUqocOnbG/ZmP3Lf8sVMqHsb9mY/ct/yxUyrRN8ilKV0BSlKAFKVqHSPaxdzobKsraoWB+YaKJiDCVWjTeBqvJNQVgTNq9LQggMpS5aSqTA7ANSey1Q2umDoVvIQRyBKY7cxJ/hWuNrFiBF8us8OMTNv8AqS20VKABASLqJ0CR/nzkAXIrJeqzSmq2KXOV0jf8ADbSQtsOZgEn3jEHTKZi82rB9IukZSMrK0i8KVEx2JJGX53/rWAx7wcVuZg2BCUK/KIuYvcqknnNWEogR/G9hoPlFW5Nbs4r7nXlSLa1uLOZas6idV3gDgB41nejG01NuBu60rIED8quYTy56fpWIIr03ilI/NblJiAD7X+m+mlK4szWTqbIRncrZ0eq1rXRd55xRUVktARHCeARygcR2c62WtvHPrj1IvuxSlUKtO2w79f4A1YdK0pXlSgBJIAHE2rgHqlYrG7fQlta0b5TAAHFRBI+Qi/carsjaBWE5s0lIkEdk55gEg6aQI+dQ+JG6sn0Sq6MpSqKVAn/n9KpmtIBNpjQ919PnUyB6pVlt+SLETMTFykwofI+N6vVyMlJXFnWmuRSlKkcFKUoAVVGo7xVKqjUd4oA5JSlKpGzp2xv2Zj9y3/LFTKh7G/ZmP3Lf8sVMq0UfIpSldAV5W4BqQLgXMXNgO+rWNxiWkFazAH6ngB2mtc++jEgOOKDaWjnKIC5QDqJAUFG4tYiLc65TS27gZfEbWR1imSpTSk5VZiBCkjeIBNoIBB04xpWl7QZLLqhMwc6Vgz7RlJ5yQRpI1rZtqHD9dL60pVmTGUGVIUmUhzdNrLEi0RPCsI680Gw3lzuJLiUpW2ouJvKbplJglUnhNhSuePXs3xwDjZinMYoiTmWRAgzI+Z4RetgODZZw6g4vM68kKGTUQmUDsTJmTY8rVjNibO6x1DawooMzuqTYA2v+WY3p/jUzpVhy2/MAJWAqSbWsqOR7NNIpWMXGEslX239CuqTZjaUBpWaKiqLEg/5fsr1Vt5ZAkHKbQq1jNje0TztUoq2kdiraRvuwsMlDCAmYiSTEknUmCf8A0BWQqHslRLDZOpSLWt2W7KmV6aKSWw6yBtzGqaYUtGXMIjMCRdQGgI4HnWnKxbuLcAzAKIKQkKKQQN5SUkGJkA3PzsK315lK0lKgFJOoIkEVrGA6MLCXJVlWHUlC4ndQLKTBGoMX92O5fNGcmq4A2DZmHUhpKVqKlAXJM/IHiBpUkibGgqtMpUqAxqdgM5csEpBkAqO6dCUnXxmpmEwobSEp0H+Xq9VleJSJEgkagESOMm+6O0xUX0wXU9iXmlsXqVQGq1MiYjDsqaRvKVmSqwElJbURIE6HUxcgxeBWTYdzCYKTxSbEGJg+NWcXikAEFQzCDlCoVOoEC9yK8JSWlLKknKEhWdIWQUiSSRfS/bETNZ8XDTZOhy2lb3/ePyxlp5Y9Vbom0qgM3FVrQFhSqT/n+d48arQAqqNR3iqVVGo7xQBySlKVSNnTtjfszH7lv+WKmVD2N+zMfum/5YqDjOlLSF5QFLgwSmIHcSRmM2/rU5TjBXJ0KN0ZqlY9jbzC9HEjsVuH/uipy3AASSABckmBHfXVJS3TOGN29tBttKQ431iVk23SLReDxv8A+qweH2El9edhwoSZC0qupMiIA4gp4lXjep+08OjFqQW3kWJSROokSUcSfZHK4rWX8OptakzlIURuqjQyJg250jnm4yuSuJGTa54MvjNl4RLAUXCrKrKlaU3m6y2IGh1vMRbjNlbZK5S/C2ivfUFiEkgWXBJkmIIvIiabOwzbzPUqUEOBSlJJFspAKyoaEDLPZarbSM2HeCEytDgUYBJLYBSO+CJgVFy6knFdvn27ErtbGS2C6A7LmJQ4VCycy1HMoi8qAg6i3OLRWzLbB1APG4BvzrlqOELgjllN5mTa145XgVunR3pN1x6p0BLwGo9lYAuocjzHfFWafPF+R7fvzOJ9iz0xwoAQ6BcqyKPMEEpnnBED/dWt1uvShjPhXAVZYyqmCbpUFCw7o+daNhncyQTrcGOYMGOy1J6/HU+pdyrLH+Yu1YxCp3BdR0Avx5Ver1sVM4ttUXS4kDUEg6kcwBeeXCL0rhh1zSZDFG5HQMAypDaUqMqAvp4WABjSYExUiqVWvRjQpSoG1NttYcfiKgkSlAupV43U8bmhuuQJ9KxGx+kzeIUUpCkLF8qov3QTPd2GsvXFJSVoCJtLE5Ee1lJMA8uJPySFGOJAFesKxuglOXiEcEze/vL4lRvM1ax6FSDkzpiIGoIUlVk6KCsoGto4yYvHFgpJSoG4GuhKgm41EE6Uu0nkc5r/AM8f1b/t6/cuVqCUe/P+C8hYOhB4WvcWI8aiF8rdaQk/hrCiVAKkwJASYgJM3VPugazVrE7LJcKWwAlATKUkIlCozCYiTl0tMm9ZHZkwtKgfw1lCSUxKcqSCOYuRIjSsjVeKXirHs2vqr9BvFpalci4NmNAghCQQZzACZzZrq1MkSZ1q1tXaIbTlCc61WCBJMGbmLxY/5JE+vIbEkwJOp58L152M/Nc9/qaFbbGLwjyQhIBsEAjU7gA3u0dtXWX0rEpM8D2HkRqD2GpTuBbUkJUhKgBABEwIi06WrHNbIU26tSFFQcic6irKEyYuZg5jEaama9Lp/GITlWRdPJm5NG0ri7IhwozoTOUxmkiVkGd1Ss3tSdYPs6msjh21JEKVm5Ei/wAzxqitlrWF515VEZUKRO5rvQfzG1r6RXtGGcSY9sWhRIB0AOfneTI5xAircPiGlU3FOu970/32OZMGVxTZ7qqNR3irQeF5IBEyCRaNflRGJSTuqSo8AFC/dWupJpNPkScWtjlNKjdY57if+v8A4pVXUN0dEZx6fuLcuFlQaaEi6s2QEABMm8XAuByrUwdewkeFpB4jtraW2kowAUsBxsMtrCSFSF5QSVLzTGYzoIE8BWsKUCSQAAeAJIHzJJ/Ws7W3Uerkz9RV7FK8KRmQlKpKRcJkxeJ3dLxQPAmJE8q9N6DuH8Kz03EW3iVyirinZmd5VoJUeAiDFzoONo8fFKIzceAUmimEXlbUCkFakkZiVApzC4hJAUJ4d8zNMJiC0pK0wlaY0MTlAEHmDlBI0pWX2DsEvErWSGxYC11jjp7I/U9xpnFLJlkoplsZyk6PWwtll7DOGBvK3Co2KgCgmBprII7OArEZiw6lTas6miqFKQSCAk5yoC4EA72oieYrYMTs/qGVIczraKk2lMWUJIEpKSqfZk+yTxrEnZhclWGMAXyEytFu/fTyuSRIgxTmSD8kVyvuXtcJG2M4/r8KXMkZkLORUKuARHJSSR8xWgYJaigKUQVKlRIAEyZmBYdwrp6EwABAiwiwtyHAVz3a+D+7OrRwJK0TMEKlQSD2GUwPd0qWuhJwVEcibjSPWzMEX3OrSSI9pQE5R28JMQBW1MYTD4OFKXClnIFrNydYECEi1/1NT9nYPqmkNzORIBOkq4n5mTXnaWzkvt5FSBIMiJBBm0girsOmjija3YRgolcHtNt0kNrCssTE8eI56cKlVj9l7FQxJTKlEQVHlrAHAf2qYh3mMskgAxJgnS95AnupiDlXm5JIPuhKVKJgJBJOsACZjjXMVgrUt1alKUpRIKtQmd1P/iLXtwrYOlW21LWthG6hEZzxUbKyjkmNeJ001iYJoobU8lQBQoITzBUIK+8A27TPCs/U5OuXw1wuSMn/ACr6mU6KZAh3O2FgFBNgpQEnev8AlBE2vqb1nMQszlbKzpG6d28ZVFQ07+WtYXoSyoqctLZTlUZ/NwA5mCe6e2tsweBS0ITN9ZM8SR2DXgKwf4r+HnJxbv8AHHf5+lGppsfxMMbX7ZFY2UdStSSSSUpIAvzkEk/OOVXTslGTIZNyZJkgnjJ/ryvNTaUlk1ebI7lJ+vsPRxwjwjEN4dTi+sAW3lyAZ5BVlO9mAN5TIm4vI41l6UqmeRzJJUKUpVZ0UpSgBSleXHAkEmwFdSsC39zRKlFIJVEyAZgQP0qrOESEhATuzobi5njUdvagUvKAbTmJ3csRrzkkca8Y9SXN1MqUCCCFFISdQcw1PGL9sTNMwwZpTWOnfp/og5xS6rOGdcr3leJ/vSsp1H/5t/r/AGpXr/hS9RL4i9DqOzG0nCs5wkpDTSt6IBDYuZ0jnWvYjYweUo4UHKJuuzZUTIS2IByAH2haIia2DZOESrD4cqlWVpsidJyC+UWJHCRaslTUscZrzIznRDw2yWkJjq0SYzHKLnWTMnUmBwmtS6X7G6gofZSeqnK4hIkAqNlpTwE6x2czW81ZxWGDiClUwY01BBCgR3EA0ZMUZx6Wg55OdIVIBGhvXqru1cAcM8UZSGlElozm3dSjSRF+doqP1nYfA157JjeOTixKcHF0eqzew+kHUpyLBKZkERuzraLib86wXWdh8DTrB3d9q7iySxS6ohFuL2Nt29j23GDlVIMwpJHtJyrCFA3vbQcOArV0PKSFBJgLTlUIF09/DUiRwJoHjly/lJCuNiARa8XBv3CrZWJgkDjef6Ansq/NneWSlHmicpuTXSbp0b2p1rQSpQLiN1Q4kAwlcdoi/OayjrKVCFAKEgwQCJBkGDxBvNaM2j7o6066chklQFyGwCk5rgRmiwnQnhW9g1rYJylGpcoYV1uVpSlMHSla5sbbqnsU4hRQUpzdWU6EA2KT+YlJIn/SrnWdx2F6xtbcxnSUzExIiY41qG1cEMO4gJcjIAUi5VJUVFUAZUgm09gntozScafYLpF3pbhG23M5zS+edgtCUgGAJVmASmNBJPKvezNmw2oKCQt4hIBKSqBcDKqQgGOUyeYArCYzHrdWpTpm5KUzuhPJAJsK2fY+3m1sBkoIWlAQFZJTJGUKJjcExMx31kZ9Uotyxx39ffv8y3TqE8m//TO7JSlMwmCeOUgFKYBAJJsFTaYvImZrJVAS3njI4g5DbKkQDBACrkFME6AfpUll+SQRBTEiZF7iD/wDpXmslyfUzcWxeq2++lCcy1BKRxUQB4mtAf8AtUUHVBLALYsAVFK55q1ETwj51qfSPbRxT5dgpkJGUmQIEWsOXfTOPRTb82yNPD4blnJdSpep2rDYpDiAtCgpKtFAyD3GrtcGwG0nGVpWhRBQoKAkxOlxoZEjuJromz/tQZUlRdQptQ0Cd8KtoDaDPPxoy6OUf/O4ajw7Ji3juvkbrSuf437UwWwWmsrma6V7ycl9FAgg6cOdZHA/abhlz1gcbgcU5gTxAyzHzqp6bKldFD0WdK+hm30rm/Sj7QUvMpRhi62oqlR9ghIGgKTeSf0rNdDOmCHWMj7oDrYJUpZiUZoCsxsTcDnRLTTjDqaCWjyxx/Ea718zO/eg7dKtwEgFKiJIsTIuANI+fKrTmGA3pWTIgFayCqYSSCeZ/wAireOYQh5GVIBkqOUaqXqpQHGAsz2q51IxM5TlEk2HATzJ4Aa16nQwxy06lCFP57u/W/c89nlJZKb2LGIw6Q4M5BCUySQIzqVAkHSwty53qY0kAiLX/iZrw03A1kkkk8ydTXoJM2JBt2ix1intNjljxqMnb7+73F8s1KVrg5NSvMHn+lKkXnUNjfszH7lv+WKmVD2N+zMfuW/5YqZVoo+RSlK6BrnTL2Wv9yv4CtZrfNr7ODzRRodUnkoaT2HQ99aFi/wlqQvdKTBnSSJEK0NoNY2uxS6+vsUzxTm/Km/YVWvDbgUJBBHMV6JrOF2mnTPABExYc/7VldldGi+lSlFbdgEkoG8DNxMGI7LyDNRsFsZWJlCYCfzKNwAe7UmDaugARpYVp6PTqfnkhjHHuyFg9joQ3kOZwEyS6esJMAcbCwqaBVaVrVRdYpSldA8rVAJ5AnwrTdr7XW+A2WgFpXwVmMwUlIte558K2/ErSEKK/ZCSVf7Yv+k1zB/pSEurU03MqJQpw5iAeJRoTMm5MTpakdXJ7K6T5G9Noc2rtYlxV+m5mnejJ3DKVrWMyUDTdEqGaYzb0COWomsnsvG9WIGYBBJg/lIIzFxuBcAqGYEzundNq1fZ3TZ4vIL7n4UkKyoSDlIixAChw0PAcq2jFbQwRwyZdlClWVKlKzkGS5+YbtjMGIjgaWlgw5oNR29xuegz6LIouN36W/pxz8jxtDpPhcy1LeWFSEgNhYIyyCQJsbkGSDAFhNUT07w2GCUo/FQolSindWCeK0lISr5EaaVjsbsLArBdOJRmUc5hxMEC68qfaKiJ1OprRTVObTwWNYmlX52/6bOh0uDUeZOfUuU6St+nfsbR0vUlxDTzakltZVO6EqLwMKUSRmVMgxwrV6mObXcUwlgqltKswECxvx1i5t21Drk2m9vQ3dHgyafH0N93Xtyr2W4BpSlQY5jt/wDrkUpSuFlHpDZMwCYEnsGkn5kD51sfQjYZefzqRmQ3BuopGcGUj2Tm0uOVeOg2JjEpQpa0pWZATEFxN05rG2vK8VuGFwjuGedDac4fWVoRMJQE+0SSbkyDbhziKaxYIzj1Pjueb8V8Rnhc8EUk6TT9fX+//TJYnMXQkCVhJczEbuc7txM2AMAHTnBNTmWo1JUeJP8AQaAdn8dasYPDqBzLiSOZNyb30AsAABa9zM1LrSwxqPFei9FweLyO36iqo1HeKpVUajvFXFZySlKVSNnTtjfszH7lv+WKkl4Zss34DSeNufyqNsb9mY/ct/yxUpSAYkAwZE8CNCO2rRV8nqlKV04K1/pN0bGIhQubJUJA3bwtPNSSZgmCnMONbBSoyipKmWYsssUlODpo4vicO5hnlNqICkGDeU3GvcRBrqv3XDMJQpQZRlslasoOYjUKNySJ41a210VYxO8tJSv302NufBXzFYDaPRDEILSmnTiEswoNOKIukyAkaRoIkHhNJwxPC20rNrU6jT6/olJ9M0qltz7Pjm+a5Mu9ikMvKUklAVlQc7am28yTwcjKJFrxrqazjLoUkKGhrF7Dx/3rDJcdCQSTISSBuKOt54SQbVEwOOwHWL6twJUq6ldY4kGCNCVQRPAdvCmU0t1wzJlhabjTuPNbr959TY6VGwGJDiSpKgtOY5VAggjlI1jSpNWC7VClKV0DQen/AEhUF9Q2opAT+IRacwByd0RPfHOtHrY+n6F/fFFSSElKcpiygEiYPEgyDWuVi6ht5HZ9D8Jjix6WDh3W/v8Av+BSlKXNbq7lxlQCgVJzJBEpkiRxEi4kWmpG1MEGnCEnMggLQrm2q6Se2LHtBqHWVbxZfZbYVlC0KPVuKUEgNkSpCidAIBHzHKrIpNNfYWzSlinHJyuJe3Z/R/h/I8JxrS2kpdQrOjKlC0ZRLcyQ4DqRNiIJ0JrOMfZ8pxkOtPBQUnMhKkFBM6A7xy99xUroz0OYWcy3Uv5SAUtzkBiYWowV8NK30CnsWn6leQ8trvFPgz6NK2t7d8fRNWvx/Q4a6yUmFApI4EEaW/jVWMMtw5UJUo8kpKjHcL1un2l7NOZt8aEdWrvEqT4gqHyraOjuwG8M2Mg3lAFSzEkxMdgHIfrVMdM3kceyNHN4zCOkhlq5Svb0a5v8e5yBaCkkEEEEgg2IIsQe2auM4Za/ZSpVwN1JNzoLDUwbdlbx0x6MdYoPNA9Y64G8kACwUM09uUGTwqJ0DCw+plbZyoJcuD+G8BlB5SRIg8gRUf4esnS+CyPiyemeXHVrlN/f6fvyK9FOijrbqHnmjAVupJggwT1ixwAiADcqI5V0BKTMnw5f376w/SnGqaQ2pJO44HFpBCSWke1c2AkoBm1+GtZXB4tLraXE+ysAj58+2tLFCONdKPIazU5NVL42SvTbsXqUpVwkKqjUd4rzXpGo7xQBySlKVSNnTtjfszH7lv8AliplQ9jfszH7lv8AliplWij5FKUroClKUAK8KdAISSJMkDiQNY7pHjXulcA1Hp0jDtMqUUAPO2SUiDIIKlGOyxOpkC4rm9dF+0bZSltIeSZDUhSY4KI3p7CAK51WTq7+Ie78CUf4W0973+VdvtX5MnsfpG/hpDSrK1SoZhPMA6HurpnRzpCjFNJVKA5cKQCJChrAmY41yCqoUQQQSCNCLEdxqOHUSx87ov1/g2PVeaPll61z7ndaVo/2fbTxLilJWorZSDvKuQskQkKNzaTHCt4rVxzWSPUjw+r00tLleKTTa9CBtnYreKbyOA2ukgwUqiJH9jWuMfZm0CMzriuYASme43IrcqVyWKEnbQYdZnwxcMcmkcz6X9E28MA42s5VKCQgiSN0kkK46HhaRWq12fbeyk4hlbahMglJ4hcbqh2z/Uca4zWbqsahK1wz2HgmrlqMbWRtuPr6Pj+hSpWzdmOPuBtpOZR+QA4lR4CotdC+zUoDLumfrACeMFO6J7wq1V4cayTUWO+I6t6XBLJHd8L/AH8jY9g7HGGYS2LnVSuazqe7gOwCsjVAarWykkqR86nOWSTnJ7stv4dKxC0hQkGCAbi4PeK8YHBpabS2mcqBlEmTA5mr9K7Xc51Oq7Gt9MHVtthQEonNmA323hdLibwQOKSNJ7a9NdKEt4NvEuJO/ZWRMEugR3AHKbns+WeeZStJSoBQOoN615HRbqkuIaQy42szkdKwQbWCgCCBFrSOZqqSknaHcU8UoKGRbp/dd9+z/du+O2N0iGI69WJORtZSgJSlWgBJSXBvRGo/1WiYrP7LxDLKAzmyZCAOsMElY6yJMSqFCRwmsa9sQBLYGHW31alOAtLSsBZAJjNJ/KAN3mIqTisE0tEOoQyXDYLdJgg5hlSFBIObLZJESb1yCklvyGeWKcvImovtttWy93Rn0qBEi4PEf0NK0N3o3iG8SFYR4IbcJKSXSqSE5jmEb8wr3tLmth2d1xlSwpDoSE5CgJbJFzBBOcQmAoeyDpwqUZtumqIZtPCCUoTTT+jXuv8Af9jN16RqO8VGw2JKpzJKCkwbyDPFKhqPD+EyUajvFWChySlKVUNm9YvrPuDPUuoZXkY/EWQlITkEgk89OdRktbTtBaKZSqSUyRmMpMCDKSmIgAgaiayuGwKXsG02vQtM8AdEpVxtwqEehbecr614TwCgNXM6rgSZBUjsSoxFonRQmu56xScf1zvVFnIYLaVGSkJSoDMAAR1i4vJgA1YRiNoJWnrfuyWwWyuVBJ6sCHVSTa5HO4sYNefUJED8fESAROcSQc9yY1HWG/ar3jU1noo2lt5AUqHVZgSEkoEpVkRI9mUJsZ0FFMLj+ojpbxwBLbjLuZTp3oISCZZTINxkINuY4STsDQMQTmIgKMReAZI/LOsdta8Og7eZJ612AZKJSEqnLmBAAhJy+yLXtEVQdBWh7LryTKVEhQBUUpSmVGLncKp4FZPIV3c4+l9/wbKRSoOxtlDDtdWFrXvKVmXEyoyRawE8KnV0gy2+yFpUlQlKgUkcwRBFc06VdEPu5CmipaFEDLElJIUdRqIQeFdPq3hUy6o+6B4kGD+qvGs/xGax4eutzU8L1WTBl8r27rszh60EGCCCLEG1+RFeZro/2m4RlKW3Sn8RRIsAM4AF3Fawm3aZ4U6AbByMl5xCcyzKCRvBAESJ0za24RWfpF/EpNbHr8niscOn+M478JXy/wDH0+RlOhuBLWDbChClSsj/AHGRPbEVm6UrfjHpSR4DNkeXJLI+W2/uKUpUisi7VYUth1CDC1IUlJ7SIFcUUmDBEEWg8xwrutajhvs9QvFOrcUC0VZwgSlUqOaCfd9oWM24Vm+INQgsj4R6LwPWQwdcJ96f79DnIbMTFpieE99dDTs07NwTq0rCnVZLkSnNMAJHGxUZPKs5i9htKQ3hgjKy0oLy2IWMpuo+0DJnWTedIqZjtnoebLbicyDEi40MiCLiq9CnkxvJVXx/ks8Q8TjknGDT6buS9Umq+vPyMX0LZUMKlSySp1SnST/rP9QAfnWdrw00EpCUiAkAAcgBAFe61IrpSR53Nk+JklOqttilKVIrFKVSgDC7T6TIQlQbOZzQGJSDzJtMdlao7iFr9tala+0SbnUgcJgaV6xeGLa1IMnKSJPEcD8xB+dW+rOXNByj80GPmdKwM+bJkk4vt2QrOUm6JKtqOZW0ggdV7BAg6RBrddnbRS8jOnuI4g8jXP6zPRQq6+xMZDmHC0RPzP6mrtJqJfE6Zb2SxzbdM2jHuAIIKlJzbuZIJKSdDoYv8uHGrpz5d2Au0TpPbFXKqjUd4rYGDj3Ur+J/2ClXqVUOWb6626rAshh1LS+rZhaoiOrBIuONv8tVrCLxfWpzvYctSZAIzEEW4RIV+hI5Gvb+AL2Cw6UkTkaNwo6NdgJ4/pWN9VnBclIAuTld0F/cqjNqPhzUaX3S/Ar5/wCWNoybTe0N2VYcQhAM5lkrAIWskBOpgxFp7L5DZDb4b/8AkKQpwmdywAypECw/MFH5/IeHtmuKUSMQtIzKICQNCoqgkkzExoLAaXnInwptIGxSlKkRFKUoAV42cob6yRE3PC0n9AR4VVxeUE8gT4XrEdH5+4pkgh0yYEWdEqyixJubnkTwrH8Wi5whjXeSHdJs5SfZEramzmsUUFxvMEFUEnW8WCTcEpBvw4XqcBRIiw0FVp/TaeOngoRF8uaWV+Z+3yFKUpkqFKUoAV4UyCZvysSLdoBvx8a90qLipKmjqbXB5QgDQRXqlK6lRwUpSugKUpQApSlAEFWxWStSy2lRVrMkTzANhU0pERwiI4RyjlVaVFRS4A1PavRfJvNEZdSFqiL6gx7MRrykmsp0a2f1bZVKVFZ1TcQm2WeMHNcWNZZxsKBSRIIII7DYivGGwyW0BCBCUiAJJ7dTc1THBCM+tIj0q7LtYrGbQUjEtIQc5VuqbzAQNUr5p/NNoIHMCshis2RXVxng5Z0zcJqLsXZxblSzmdWQVqmdDYCwsB/mlWytukSOa2/wVWvNKgNm/K2wnDYPDurmAhoWTmuprlmHbxqCftFZc3N/e3f/AKh+a3xe2skjZLeJwbCHQSnq2lWJTcNgajvNRW+gWEBBCVyCCPxFai9KZ9IsuRT6U/exzS59LDE45evqt8VX5LmNwWDUtZWsBQUSr8QphUmQb8wbfOrx6L4dXBUEcFmCDBmNDoL93IRNe2U0tQUpCSoHNOl5JvGokkweN6kpSAABYCwHYOFP0ZXV6Mx+C2A0051iArNe5WT7Rk2NZKlK6RbvkUpSugUUmQQdDb5GtU2C+9h1owz6VFLYUlpQQpQUkndKSBEhIumxEmtspVU8am03yuCcZuKa9SyhlWdSitRSQAEQkBMakGMxJ7TV6lKsIClKV0BSlKAKVWlKAFKUoAUpSgBSlKAFKUoAUpSgBSlKAFVRqO8VSqo1HeKAOSUpSqRszezumzyWWkhDVm0DRfBAHv1I9envcZ8F+elKLZFwQ9envcZ8F+enr097jPgvz0pXb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09envcZ8F+elKLYdCHr097jPgvz1VPTp6RuM+C/PSlFsOhHP8A06v3UeCv70pSoWX9KP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09538" y="-1919288"/>
            <a:ext cx="5238750" cy="401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pic>
        <p:nvPicPr>
          <p:cNvPr id="104455" name="Picture 11" descr="http://www.tuttasalute.net/wp-content/uploads/2011/01/diarrea_rischi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0250" y="260350"/>
            <a:ext cx="30099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Ovale 8"/>
          <p:cNvSpPr>
            <a:spLocks noChangeArrowheads="1"/>
          </p:cNvSpPr>
          <p:nvPr/>
        </p:nvSpPr>
        <p:spPr bwMode="auto">
          <a:xfrm>
            <a:off x="6227763" y="1484313"/>
            <a:ext cx="431800" cy="288925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80978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16013" y="1268413"/>
            <a:ext cx="6627812" cy="4200525"/>
            <a:chOff x="703" y="799"/>
            <a:chExt cx="4175" cy="2646"/>
          </a:xfrm>
        </p:grpSpPr>
        <p:sp>
          <p:nvSpPr>
            <p:cNvPr id="7186" name="Freeform 6"/>
            <p:cNvSpPr>
              <a:spLocks noChangeArrowheads="1"/>
            </p:cNvSpPr>
            <p:nvPr/>
          </p:nvSpPr>
          <p:spPr bwMode="auto">
            <a:xfrm>
              <a:off x="2960" y="1424"/>
              <a:ext cx="20" cy="29"/>
            </a:xfrm>
            <a:custGeom>
              <a:avLst/>
              <a:gdLst>
                <a:gd name="T0" fmla="*/ 9 w 24"/>
                <a:gd name="T1" fmla="*/ 0 h 30"/>
                <a:gd name="T2" fmla="*/ 9 w 24"/>
                <a:gd name="T3" fmla="*/ 16 h 30"/>
                <a:gd name="T4" fmla="*/ 5 w 24"/>
                <a:gd name="T5" fmla="*/ 24 h 30"/>
                <a:gd name="T6" fmla="*/ 0 w 24"/>
                <a:gd name="T7" fmla="*/ 7 h 30"/>
                <a:gd name="T8" fmla="*/ 3 w 24"/>
                <a:gd name="T9" fmla="*/ 0 h 30"/>
                <a:gd name="T10" fmla="*/ 9 w 24"/>
                <a:gd name="T11" fmla="*/ 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30"/>
                <a:gd name="T20" fmla="*/ 24 w 24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30">
                  <a:moveTo>
                    <a:pt x="23" y="0"/>
                  </a:moveTo>
                  <a:lnTo>
                    <a:pt x="23" y="21"/>
                  </a:lnTo>
                  <a:lnTo>
                    <a:pt x="12" y="29"/>
                  </a:lnTo>
                  <a:lnTo>
                    <a:pt x="0" y="7"/>
                  </a:lnTo>
                  <a:lnTo>
                    <a:pt x="6" y="0"/>
                  </a:lnTo>
                  <a:lnTo>
                    <a:pt x="23" y="0"/>
                  </a:lnTo>
                </a:path>
              </a:pathLst>
            </a:custGeom>
            <a:solidFill>
              <a:srgbClr val="0000FF"/>
            </a:solidFill>
            <a:ln w="12600" cap="rnd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it-IT" sz="180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7187" name="Freeform 7"/>
            <p:cNvSpPr>
              <a:spLocks noChangeArrowheads="1"/>
            </p:cNvSpPr>
            <p:nvPr/>
          </p:nvSpPr>
          <p:spPr bwMode="auto">
            <a:xfrm>
              <a:off x="2923" y="1373"/>
              <a:ext cx="17" cy="44"/>
            </a:xfrm>
            <a:custGeom>
              <a:avLst/>
              <a:gdLst>
                <a:gd name="T0" fmla="*/ 9 w 20"/>
                <a:gd name="T1" fmla="*/ 0 h 45"/>
                <a:gd name="T2" fmla="*/ 0 w 20"/>
                <a:gd name="T3" fmla="*/ 7 h 45"/>
                <a:gd name="T4" fmla="*/ 0 w 20"/>
                <a:gd name="T5" fmla="*/ 39 h 45"/>
                <a:gd name="T6" fmla="*/ 6 w 20"/>
                <a:gd name="T7" fmla="*/ 31 h 45"/>
                <a:gd name="T8" fmla="*/ 9 w 20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45"/>
                <a:gd name="T17" fmla="*/ 20 w 20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45">
                  <a:moveTo>
                    <a:pt x="19" y="0"/>
                  </a:moveTo>
                  <a:lnTo>
                    <a:pt x="0" y="7"/>
                  </a:lnTo>
                  <a:lnTo>
                    <a:pt x="0" y="44"/>
                  </a:lnTo>
                  <a:lnTo>
                    <a:pt x="12" y="36"/>
                  </a:lnTo>
                  <a:lnTo>
                    <a:pt x="19" y="0"/>
                  </a:lnTo>
                </a:path>
              </a:pathLst>
            </a:custGeom>
            <a:solidFill>
              <a:srgbClr val="0000FF"/>
            </a:solidFill>
            <a:ln w="12600" cap="rnd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it-IT" sz="180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  <a:cs typeface="+mn-cs"/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703" y="799"/>
              <a:ext cx="4175" cy="2646"/>
              <a:chOff x="703" y="799"/>
              <a:chExt cx="4175" cy="2646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2559" y="799"/>
                <a:ext cx="2319" cy="2639"/>
                <a:chOff x="2559" y="799"/>
                <a:chExt cx="2319" cy="2639"/>
              </a:xfrm>
            </p:grpSpPr>
            <p:grpSp>
              <p:nvGrpSpPr>
                <p:cNvPr id="5" name="Group 10"/>
                <p:cNvGrpSpPr>
                  <a:grpSpLocks/>
                </p:cNvGrpSpPr>
                <p:nvPr/>
              </p:nvGrpSpPr>
              <p:grpSpPr bwMode="auto">
                <a:xfrm>
                  <a:off x="4154" y="2115"/>
                  <a:ext cx="724" cy="1323"/>
                  <a:chOff x="4154" y="2115"/>
                  <a:chExt cx="724" cy="1323"/>
                </a:xfrm>
              </p:grpSpPr>
              <p:sp>
                <p:nvSpPr>
                  <p:cNvPr id="7222" name="Freeform 11"/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3190"/>
                    <a:ext cx="514" cy="248"/>
                  </a:xfrm>
                  <a:custGeom>
                    <a:avLst/>
                    <a:gdLst>
                      <a:gd name="T0" fmla="*/ 62 w 580"/>
                      <a:gd name="T1" fmla="*/ 7 h 249"/>
                      <a:gd name="T2" fmla="*/ 84 w 580"/>
                      <a:gd name="T3" fmla="*/ 14 h 249"/>
                      <a:gd name="T4" fmla="*/ 95 w 580"/>
                      <a:gd name="T5" fmla="*/ 14 h 249"/>
                      <a:gd name="T6" fmla="*/ 107 w 580"/>
                      <a:gd name="T7" fmla="*/ 0 h 249"/>
                      <a:gd name="T8" fmla="*/ 117 w 580"/>
                      <a:gd name="T9" fmla="*/ 0 h 249"/>
                      <a:gd name="T10" fmla="*/ 124 w 580"/>
                      <a:gd name="T11" fmla="*/ 0 h 249"/>
                      <a:gd name="T12" fmla="*/ 137 w 580"/>
                      <a:gd name="T13" fmla="*/ 21 h 249"/>
                      <a:gd name="T14" fmla="*/ 147 w 580"/>
                      <a:gd name="T15" fmla="*/ 21 h 249"/>
                      <a:gd name="T16" fmla="*/ 156 w 580"/>
                      <a:gd name="T17" fmla="*/ 21 h 249"/>
                      <a:gd name="T18" fmla="*/ 166 w 580"/>
                      <a:gd name="T19" fmla="*/ 21 h 249"/>
                      <a:gd name="T20" fmla="*/ 174 w 580"/>
                      <a:gd name="T21" fmla="*/ 7 h 249"/>
                      <a:gd name="T22" fmla="*/ 180 w 580"/>
                      <a:gd name="T23" fmla="*/ 7 h 249"/>
                      <a:gd name="T24" fmla="*/ 190 w 580"/>
                      <a:gd name="T25" fmla="*/ 7 h 249"/>
                      <a:gd name="T26" fmla="*/ 203 w 580"/>
                      <a:gd name="T27" fmla="*/ 14 h 249"/>
                      <a:gd name="T28" fmla="*/ 229 w 580"/>
                      <a:gd name="T29" fmla="*/ 21 h 249"/>
                      <a:gd name="T30" fmla="*/ 238 w 580"/>
                      <a:gd name="T31" fmla="*/ 29 h 249"/>
                      <a:gd name="T32" fmla="*/ 252 w 580"/>
                      <a:gd name="T33" fmla="*/ 36 h 249"/>
                      <a:gd name="T34" fmla="*/ 261 w 580"/>
                      <a:gd name="T35" fmla="*/ 36 h 249"/>
                      <a:gd name="T36" fmla="*/ 271 w 580"/>
                      <a:gd name="T37" fmla="*/ 29 h 249"/>
                      <a:gd name="T38" fmla="*/ 280 w 580"/>
                      <a:gd name="T39" fmla="*/ 36 h 249"/>
                      <a:gd name="T40" fmla="*/ 291 w 580"/>
                      <a:gd name="T41" fmla="*/ 43 h 249"/>
                      <a:gd name="T42" fmla="*/ 300 w 580"/>
                      <a:gd name="T43" fmla="*/ 51 h 249"/>
                      <a:gd name="T44" fmla="*/ 307 w 580"/>
                      <a:gd name="T45" fmla="*/ 58 h 249"/>
                      <a:gd name="T46" fmla="*/ 314 w 580"/>
                      <a:gd name="T47" fmla="*/ 73 h 249"/>
                      <a:gd name="T48" fmla="*/ 316 w 580"/>
                      <a:gd name="T49" fmla="*/ 87 h 249"/>
                      <a:gd name="T50" fmla="*/ 307 w 580"/>
                      <a:gd name="T51" fmla="*/ 102 h 249"/>
                      <a:gd name="T52" fmla="*/ 293 w 580"/>
                      <a:gd name="T53" fmla="*/ 117 h 249"/>
                      <a:gd name="T54" fmla="*/ 286 w 580"/>
                      <a:gd name="T55" fmla="*/ 126 h 249"/>
                      <a:gd name="T56" fmla="*/ 291 w 580"/>
                      <a:gd name="T57" fmla="*/ 140 h 249"/>
                      <a:gd name="T58" fmla="*/ 280 w 580"/>
                      <a:gd name="T59" fmla="*/ 155 h 249"/>
                      <a:gd name="T60" fmla="*/ 271 w 580"/>
                      <a:gd name="T61" fmla="*/ 169 h 249"/>
                      <a:gd name="T62" fmla="*/ 261 w 580"/>
                      <a:gd name="T63" fmla="*/ 184 h 249"/>
                      <a:gd name="T64" fmla="*/ 278 w 580"/>
                      <a:gd name="T65" fmla="*/ 199 h 249"/>
                      <a:gd name="T66" fmla="*/ 265 w 580"/>
                      <a:gd name="T67" fmla="*/ 213 h 249"/>
                      <a:gd name="T68" fmla="*/ 242 w 580"/>
                      <a:gd name="T69" fmla="*/ 213 h 249"/>
                      <a:gd name="T70" fmla="*/ 224 w 580"/>
                      <a:gd name="T71" fmla="*/ 228 h 249"/>
                      <a:gd name="T72" fmla="*/ 212 w 580"/>
                      <a:gd name="T73" fmla="*/ 243 h 249"/>
                      <a:gd name="T74" fmla="*/ 183 w 580"/>
                      <a:gd name="T75" fmla="*/ 235 h 249"/>
                      <a:gd name="T76" fmla="*/ 162 w 580"/>
                      <a:gd name="T77" fmla="*/ 228 h 249"/>
                      <a:gd name="T78" fmla="*/ 147 w 580"/>
                      <a:gd name="T79" fmla="*/ 221 h 249"/>
                      <a:gd name="T80" fmla="*/ 124 w 580"/>
                      <a:gd name="T81" fmla="*/ 206 h 249"/>
                      <a:gd name="T82" fmla="*/ 114 w 580"/>
                      <a:gd name="T83" fmla="*/ 199 h 249"/>
                      <a:gd name="T84" fmla="*/ 89 w 580"/>
                      <a:gd name="T85" fmla="*/ 177 h 249"/>
                      <a:gd name="T86" fmla="*/ 72 w 580"/>
                      <a:gd name="T87" fmla="*/ 162 h 249"/>
                      <a:gd name="T88" fmla="*/ 56 w 580"/>
                      <a:gd name="T89" fmla="*/ 147 h 249"/>
                      <a:gd name="T90" fmla="*/ 43 w 580"/>
                      <a:gd name="T91" fmla="*/ 126 h 249"/>
                      <a:gd name="T92" fmla="*/ 30 w 580"/>
                      <a:gd name="T93" fmla="*/ 109 h 249"/>
                      <a:gd name="T94" fmla="*/ 13 w 580"/>
                      <a:gd name="T95" fmla="*/ 87 h 249"/>
                      <a:gd name="T96" fmla="*/ 0 w 580"/>
                      <a:gd name="T97" fmla="*/ 65 h 249"/>
                      <a:gd name="T98" fmla="*/ 7 w 580"/>
                      <a:gd name="T99" fmla="*/ 51 h 249"/>
                      <a:gd name="T100" fmla="*/ 17 w 580"/>
                      <a:gd name="T101" fmla="*/ 29 h 249"/>
                      <a:gd name="T102" fmla="*/ 22 w 580"/>
                      <a:gd name="T103" fmla="*/ 14 h 249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580"/>
                      <a:gd name="T157" fmla="*/ 0 h 249"/>
                      <a:gd name="T158" fmla="*/ 580 w 580"/>
                      <a:gd name="T159" fmla="*/ 249 h 249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580" h="249">
                        <a:moveTo>
                          <a:pt x="54" y="7"/>
                        </a:moveTo>
                        <a:lnTo>
                          <a:pt x="113" y="7"/>
                        </a:lnTo>
                        <a:lnTo>
                          <a:pt x="131" y="7"/>
                        </a:lnTo>
                        <a:lnTo>
                          <a:pt x="155" y="14"/>
                        </a:lnTo>
                        <a:lnTo>
                          <a:pt x="161" y="21"/>
                        </a:lnTo>
                        <a:lnTo>
                          <a:pt x="173" y="14"/>
                        </a:lnTo>
                        <a:lnTo>
                          <a:pt x="185" y="7"/>
                        </a:lnTo>
                        <a:lnTo>
                          <a:pt x="197" y="0"/>
                        </a:lnTo>
                        <a:lnTo>
                          <a:pt x="209" y="0"/>
                        </a:lnTo>
                        <a:lnTo>
                          <a:pt x="214" y="0"/>
                        </a:lnTo>
                        <a:lnTo>
                          <a:pt x="221" y="0"/>
                        </a:lnTo>
                        <a:lnTo>
                          <a:pt x="227" y="0"/>
                        </a:lnTo>
                        <a:lnTo>
                          <a:pt x="245" y="14"/>
                        </a:lnTo>
                        <a:lnTo>
                          <a:pt x="251" y="21"/>
                        </a:lnTo>
                        <a:lnTo>
                          <a:pt x="256" y="21"/>
                        </a:lnTo>
                        <a:lnTo>
                          <a:pt x="269" y="21"/>
                        </a:lnTo>
                        <a:lnTo>
                          <a:pt x="275" y="21"/>
                        </a:lnTo>
                        <a:lnTo>
                          <a:pt x="286" y="21"/>
                        </a:lnTo>
                        <a:lnTo>
                          <a:pt x="293" y="21"/>
                        </a:lnTo>
                        <a:lnTo>
                          <a:pt x="304" y="21"/>
                        </a:lnTo>
                        <a:lnTo>
                          <a:pt x="310" y="14"/>
                        </a:lnTo>
                        <a:lnTo>
                          <a:pt x="317" y="7"/>
                        </a:lnTo>
                        <a:lnTo>
                          <a:pt x="322" y="7"/>
                        </a:lnTo>
                        <a:lnTo>
                          <a:pt x="328" y="7"/>
                        </a:lnTo>
                        <a:lnTo>
                          <a:pt x="335" y="7"/>
                        </a:lnTo>
                        <a:lnTo>
                          <a:pt x="346" y="7"/>
                        </a:lnTo>
                        <a:lnTo>
                          <a:pt x="359" y="7"/>
                        </a:lnTo>
                        <a:lnTo>
                          <a:pt x="370" y="14"/>
                        </a:lnTo>
                        <a:lnTo>
                          <a:pt x="388" y="14"/>
                        </a:lnTo>
                        <a:lnTo>
                          <a:pt x="418" y="21"/>
                        </a:lnTo>
                        <a:lnTo>
                          <a:pt x="424" y="29"/>
                        </a:lnTo>
                        <a:lnTo>
                          <a:pt x="436" y="29"/>
                        </a:lnTo>
                        <a:lnTo>
                          <a:pt x="447" y="29"/>
                        </a:lnTo>
                        <a:lnTo>
                          <a:pt x="460" y="36"/>
                        </a:lnTo>
                        <a:lnTo>
                          <a:pt x="466" y="36"/>
                        </a:lnTo>
                        <a:lnTo>
                          <a:pt x="477" y="36"/>
                        </a:lnTo>
                        <a:lnTo>
                          <a:pt x="484" y="29"/>
                        </a:lnTo>
                        <a:lnTo>
                          <a:pt x="495" y="29"/>
                        </a:lnTo>
                        <a:lnTo>
                          <a:pt x="508" y="36"/>
                        </a:lnTo>
                        <a:lnTo>
                          <a:pt x="513" y="36"/>
                        </a:lnTo>
                        <a:lnTo>
                          <a:pt x="525" y="36"/>
                        </a:lnTo>
                        <a:lnTo>
                          <a:pt x="532" y="43"/>
                        </a:lnTo>
                        <a:lnTo>
                          <a:pt x="537" y="43"/>
                        </a:lnTo>
                        <a:lnTo>
                          <a:pt x="549" y="51"/>
                        </a:lnTo>
                        <a:lnTo>
                          <a:pt x="554" y="58"/>
                        </a:lnTo>
                        <a:lnTo>
                          <a:pt x="561" y="58"/>
                        </a:lnTo>
                        <a:lnTo>
                          <a:pt x="567" y="65"/>
                        </a:lnTo>
                        <a:lnTo>
                          <a:pt x="573" y="73"/>
                        </a:lnTo>
                        <a:lnTo>
                          <a:pt x="579" y="80"/>
                        </a:lnTo>
                        <a:lnTo>
                          <a:pt x="579" y="87"/>
                        </a:lnTo>
                        <a:lnTo>
                          <a:pt x="573" y="95"/>
                        </a:lnTo>
                        <a:lnTo>
                          <a:pt x="561" y="102"/>
                        </a:lnTo>
                        <a:lnTo>
                          <a:pt x="549" y="109"/>
                        </a:lnTo>
                        <a:lnTo>
                          <a:pt x="537" y="117"/>
                        </a:lnTo>
                        <a:lnTo>
                          <a:pt x="532" y="124"/>
                        </a:lnTo>
                        <a:lnTo>
                          <a:pt x="525" y="131"/>
                        </a:lnTo>
                        <a:lnTo>
                          <a:pt x="519" y="138"/>
                        </a:lnTo>
                        <a:lnTo>
                          <a:pt x="532" y="145"/>
                        </a:lnTo>
                        <a:lnTo>
                          <a:pt x="519" y="152"/>
                        </a:lnTo>
                        <a:lnTo>
                          <a:pt x="513" y="160"/>
                        </a:lnTo>
                        <a:lnTo>
                          <a:pt x="508" y="167"/>
                        </a:lnTo>
                        <a:lnTo>
                          <a:pt x="495" y="174"/>
                        </a:lnTo>
                        <a:lnTo>
                          <a:pt x="484" y="174"/>
                        </a:lnTo>
                        <a:lnTo>
                          <a:pt x="477" y="189"/>
                        </a:lnTo>
                        <a:lnTo>
                          <a:pt x="471" y="196"/>
                        </a:lnTo>
                        <a:lnTo>
                          <a:pt x="508" y="204"/>
                        </a:lnTo>
                        <a:lnTo>
                          <a:pt x="508" y="211"/>
                        </a:lnTo>
                        <a:lnTo>
                          <a:pt x="484" y="218"/>
                        </a:lnTo>
                        <a:lnTo>
                          <a:pt x="460" y="211"/>
                        </a:lnTo>
                        <a:lnTo>
                          <a:pt x="442" y="218"/>
                        </a:lnTo>
                        <a:lnTo>
                          <a:pt x="418" y="226"/>
                        </a:lnTo>
                        <a:lnTo>
                          <a:pt x="412" y="233"/>
                        </a:lnTo>
                        <a:lnTo>
                          <a:pt x="405" y="248"/>
                        </a:lnTo>
                        <a:lnTo>
                          <a:pt x="388" y="248"/>
                        </a:lnTo>
                        <a:lnTo>
                          <a:pt x="370" y="248"/>
                        </a:lnTo>
                        <a:lnTo>
                          <a:pt x="335" y="240"/>
                        </a:lnTo>
                        <a:lnTo>
                          <a:pt x="322" y="233"/>
                        </a:lnTo>
                        <a:lnTo>
                          <a:pt x="298" y="233"/>
                        </a:lnTo>
                        <a:lnTo>
                          <a:pt x="286" y="226"/>
                        </a:lnTo>
                        <a:lnTo>
                          <a:pt x="269" y="226"/>
                        </a:lnTo>
                        <a:lnTo>
                          <a:pt x="245" y="218"/>
                        </a:lnTo>
                        <a:lnTo>
                          <a:pt x="227" y="211"/>
                        </a:lnTo>
                        <a:lnTo>
                          <a:pt x="214" y="204"/>
                        </a:lnTo>
                        <a:lnTo>
                          <a:pt x="209" y="204"/>
                        </a:lnTo>
                        <a:lnTo>
                          <a:pt x="185" y="196"/>
                        </a:lnTo>
                        <a:lnTo>
                          <a:pt x="161" y="182"/>
                        </a:lnTo>
                        <a:lnTo>
                          <a:pt x="137" y="174"/>
                        </a:lnTo>
                        <a:lnTo>
                          <a:pt x="131" y="167"/>
                        </a:lnTo>
                        <a:lnTo>
                          <a:pt x="113" y="160"/>
                        </a:lnTo>
                        <a:lnTo>
                          <a:pt x="102" y="152"/>
                        </a:lnTo>
                        <a:lnTo>
                          <a:pt x="89" y="145"/>
                        </a:lnTo>
                        <a:lnTo>
                          <a:pt x="78" y="131"/>
                        </a:lnTo>
                        <a:lnTo>
                          <a:pt x="65" y="124"/>
                        </a:lnTo>
                        <a:lnTo>
                          <a:pt x="54" y="109"/>
                        </a:lnTo>
                        <a:lnTo>
                          <a:pt x="41" y="102"/>
                        </a:lnTo>
                        <a:lnTo>
                          <a:pt x="24" y="87"/>
                        </a:lnTo>
                        <a:lnTo>
                          <a:pt x="12" y="80"/>
                        </a:lnTo>
                        <a:lnTo>
                          <a:pt x="0" y="65"/>
                        </a:lnTo>
                        <a:lnTo>
                          <a:pt x="0" y="58"/>
                        </a:lnTo>
                        <a:lnTo>
                          <a:pt x="12" y="51"/>
                        </a:lnTo>
                        <a:lnTo>
                          <a:pt x="6" y="36"/>
                        </a:lnTo>
                        <a:lnTo>
                          <a:pt x="30" y="29"/>
                        </a:lnTo>
                        <a:lnTo>
                          <a:pt x="17" y="21"/>
                        </a:lnTo>
                        <a:lnTo>
                          <a:pt x="41" y="14"/>
                        </a:lnTo>
                        <a:lnTo>
                          <a:pt x="54" y="7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49263"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defRPr/>
                    </a:pPr>
                    <a:endParaRPr lang="it-IT" sz="1800">
                      <a:solidFill>
                        <a:srgbClr val="FFFFFF"/>
                      </a:solidFill>
                      <a:latin typeface="Calibri" pitchFamily="34" charset="0"/>
                      <a:ea typeface="Microsoft YaHei" pitchFamily="34" charset="-122"/>
                      <a:cs typeface="+mn-cs"/>
                    </a:endParaRPr>
                  </a:p>
                </p:txBody>
              </p:sp>
              <p:grpSp>
                <p:nvGrpSpPr>
                  <p:cNvPr id="6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4535" y="2645"/>
                    <a:ext cx="343" cy="225"/>
                    <a:chOff x="4535" y="2645"/>
                    <a:chExt cx="343" cy="225"/>
                  </a:xfrm>
                </p:grpSpPr>
                <p:sp>
                  <p:nvSpPr>
                    <p:cNvPr id="7225" name="Freeform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25" y="2645"/>
                      <a:ext cx="53" cy="139"/>
                    </a:xfrm>
                    <a:custGeom>
                      <a:avLst/>
                      <a:gdLst>
                        <a:gd name="T0" fmla="*/ 9 w 61"/>
                        <a:gd name="T1" fmla="*/ 0 h 140"/>
                        <a:gd name="T2" fmla="*/ 12 w 61"/>
                        <a:gd name="T3" fmla="*/ 0 h 140"/>
                        <a:gd name="T4" fmla="*/ 17 w 61"/>
                        <a:gd name="T5" fmla="*/ 14 h 140"/>
                        <a:gd name="T6" fmla="*/ 15 w 61"/>
                        <a:gd name="T7" fmla="*/ 58 h 140"/>
                        <a:gd name="T8" fmla="*/ 20 w 61"/>
                        <a:gd name="T9" fmla="*/ 58 h 140"/>
                        <a:gd name="T10" fmla="*/ 20 w 61"/>
                        <a:gd name="T11" fmla="*/ 65 h 140"/>
                        <a:gd name="T12" fmla="*/ 20 w 61"/>
                        <a:gd name="T13" fmla="*/ 70 h 140"/>
                        <a:gd name="T14" fmla="*/ 23 w 61"/>
                        <a:gd name="T15" fmla="*/ 75 h 140"/>
                        <a:gd name="T16" fmla="*/ 27 w 61"/>
                        <a:gd name="T17" fmla="*/ 75 h 140"/>
                        <a:gd name="T18" fmla="*/ 27 w 61"/>
                        <a:gd name="T19" fmla="*/ 65 h 140"/>
                        <a:gd name="T20" fmla="*/ 30 w 61"/>
                        <a:gd name="T21" fmla="*/ 70 h 140"/>
                        <a:gd name="T22" fmla="*/ 27 w 61"/>
                        <a:gd name="T23" fmla="*/ 75 h 140"/>
                        <a:gd name="T24" fmla="*/ 27 w 61"/>
                        <a:gd name="T25" fmla="*/ 82 h 140"/>
                        <a:gd name="T26" fmla="*/ 23 w 61"/>
                        <a:gd name="T27" fmla="*/ 90 h 140"/>
                        <a:gd name="T28" fmla="*/ 20 w 61"/>
                        <a:gd name="T29" fmla="*/ 97 h 140"/>
                        <a:gd name="T30" fmla="*/ 17 w 61"/>
                        <a:gd name="T31" fmla="*/ 97 h 140"/>
                        <a:gd name="T32" fmla="*/ 15 w 61"/>
                        <a:gd name="T33" fmla="*/ 104 h 140"/>
                        <a:gd name="T34" fmla="*/ 15 w 61"/>
                        <a:gd name="T35" fmla="*/ 112 h 140"/>
                        <a:gd name="T36" fmla="*/ 15 w 61"/>
                        <a:gd name="T37" fmla="*/ 119 h 140"/>
                        <a:gd name="T38" fmla="*/ 17 w 61"/>
                        <a:gd name="T39" fmla="*/ 126 h 140"/>
                        <a:gd name="T40" fmla="*/ 12 w 61"/>
                        <a:gd name="T41" fmla="*/ 134 h 140"/>
                        <a:gd name="T42" fmla="*/ 9 w 61"/>
                        <a:gd name="T43" fmla="*/ 134 h 140"/>
                        <a:gd name="T44" fmla="*/ 6 w 61"/>
                        <a:gd name="T45" fmla="*/ 134 h 140"/>
                        <a:gd name="T46" fmla="*/ 3 w 61"/>
                        <a:gd name="T47" fmla="*/ 134 h 140"/>
                        <a:gd name="T48" fmla="*/ 3 w 61"/>
                        <a:gd name="T49" fmla="*/ 126 h 140"/>
                        <a:gd name="T50" fmla="*/ 3 w 61"/>
                        <a:gd name="T51" fmla="*/ 119 h 140"/>
                        <a:gd name="T52" fmla="*/ 6 w 61"/>
                        <a:gd name="T53" fmla="*/ 119 h 140"/>
                        <a:gd name="T54" fmla="*/ 9 w 61"/>
                        <a:gd name="T55" fmla="*/ 104 h 140"/>
                        <a:gd name="T56" fmla="*/ 6 w 61"/>
                        <a:gd name="T57" fmla="*/ 97 h 140"/>
                        <a:gd name="T58" fmla="*/ 3 w 61"/>
                        <a:gd name="T59" fmla="*/ 97 h 140"/>
                        <a:gd name="T60" fmla="*/ 0 w 61"/>
                        <a:gd name="T61" fmla="*/ 97 h 140"/>
                        <a:gd name="T62" fmla="*/ 0 w 61"/>
                        <a:gd name="T63" fmla="*/ 90 h 140"/>
                        <a:gd name="T64" fmla="*/ 0 w 61"/>
                        <a:gd name="T65" fmla="*/ 82 h 140"/>
                        <a:gd name="T66" fmla="*/ 3 w 61"/>
                        <a:gd name="T67" fmla="*/ 82 h 140"/>
                        <a:gd name="T68" fmla="*/ 6 w 61"/>
                        <a:gd name="T69" fmla="*/ 75 h 140"/>
                        <a:gd name="T70" fmla="*/ 9 w 61"/>
                        <a:gd name="T71" fmla="*/ 75 h 140"/>
                        <a:gd name="T72" fmla="*/ 9 w 61"/>
                        <a:gd name="T73" fmla="*/ 58 h 140"/>
                        <a:gd name="T74" fmla="*/ 9 w 61"/>
                        <a:gd name="T75" fmla="*/ 51 h 140"/>
                        <a:gd name="T76" fmla="*/ 6 w 61"/>
                        <a:gd name="T77" fmla="*/ 51 h 140"/>
                        <a:gd name="T78" fmla="*/ 6 w 61"/>
                        <a:gd name="T79" fmla="*/ 36 h 140"/>
                        <a:gd name="T80" fmla="*/ 6 w 61"/>
                        <a:gd name="T81" fmla="*/ 29 h 140"/>
                        <a:gd name="T82" fmla="*/ 6 w 61"/>
                        <a:gd name="T83" fmla="*/ 21 h 140"/>
                        <a:gd name="T84" fmla="*/ 9 w 61"/>
                        <a:gd name="T85" fmla="*/ 0 h 140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w 61"/>
                        <a:gd name="T130" fmla="*/ 0 h 140"/>
                        <a:gd name="T131" fmla="*/ 61 w 61"/>
                        <a:gd name="T132" fmla="*/ 140 h 140"/>
                      </a:gdLst>
                      <a:ahLst/>
                      <a:cxnLst>
                        <a:cxn ang="T86">
                          <a:pos x="T0" y="T1"/>
                        </a:cxn>
                        <a:cxn ang="T87">
                          <a:pos x="T2" y="T3"/>
                        </a:cxn>
                        <a:cxn ang="T88">
                          <a:pos x="T4" y="T5"/>
                        </a:cxn>
                        <a:cxn ang="T89">
                          <a:pos x="T6" y="T7"/>
                        </a:cxn>
                        <a:cxn ang="T90">
                          <a:pos x="T8" y="T9"/>
                        </a:cxn>
                        <a:cxn ang="T91">
                          <a:pos x="T10" y="T11"/>
                        </a:cxn>
                        <a:cxn ang="T92">
                          <a:pos x="T12" y="T13"/>
                        </a:cxn>
                        <a:cxn ang="T93">
                          <a:pos x="T14" y="T15"/>
                        </a:cxn>
                        <a:cxn ang="T94">
                          <a:pos x="T16" y="T17"/>
                        </a:cxn>
                        <a:cxn ang="T95">
                          <a:pos x="T18" y="T19"/>
                        </a:cxn>
                        <a:cxn ang="T96">
                          <a:pos x="T20" y="T21"/>
                        </a:cxn>
                        <a:cxn ang="T97">
                          <a:pos x="T22" y="T23"/>
                        </a:cxn>
                        <a:cxn ang="T98">
                          <a:pos x="T24" y="T25"/>
                        </a:cxn>
                        <a:cxn ang="T99">
                          <a:pos x="T26" y="T27"/>
                        </a:cxn>
                        <a:cxn ang="T100">
                          <a:pos x="T28" y="T29"/>
                        </a:cxn>
                        <a:cxn ang="T101">
                          <a:pos x="T30" y="T31"/>
                        </a:cxn>
                        <a:cxn ang="T102">
                          <a:pos x="T32" y="T33"/>
                        </a:cxn>
                        <a:cxn ang="T103">
                          <a:pos x="T34" y="T35"/>
                        </a:cxn>
                        <a:cxn ang="T104">
                          <a:pos x="T36" y="T37"/>
                        </a:cxn>
                        <a:cxn ang="T105">
                          <a:pos x="T38" y="T39"/>
                        </a:cxn>
                        <a:cxn ang="T106">
                          <a:pos x="T40" y="T41"/>
                        </a:cxn>
                        <a:cxn ang="T107">
                          <a:pos x="T42" y="T43"/>
                        </a:cxn>
                        <a:cxn ang="T108">
                          <a:pos x="T44" y="T45"/>
                        </a:cxn>
                        <a:cxn ang="T109">
                          <a:pos x="T46" y="T47"/>
                        </a:cxn>
                        <a:cxn ang="T110">
                          <a:pos x="T48" y="T49"/>
                        </a:cxn>
                        <a:cxn ang="T111">
                          <a:pos x="T50" y="T51"/>
                        </a:cxn>
                        <a:cxn ang="T112">
                          <a:pos x="T52" y="T53"/>
                        </a:cxn>
                        <a:cxn ang="T113">
                          <a:pos x="T54" y="T55"/>
                        </a:cxn>
                        <a:cxn ang="T114">
                          <a:pos x="T56" y="T57"/>
                        </a:cxn>
                        <a:cxn ang="T115">
                          <a:pos x="T58" y="T59"/>
                        </a:cxn>
                        <a:cxn ang="T116">
                          <a:pos x="T60" y="T61"/>
                        </a:cxn>
                        <a:cxn ang="T117">
                          <a:pos x="T62" y="T63"/>
                        </a:cxn>
                        <a:cxn ang="T118">
                          <a:pos x="T64" y="T65"/>
                        </a:cxn>
                        <a:cxn ang="T119">
                          <a:pos x="T66" y="T67"/>
                        </a:cxn>
                        <a:cxn ang="T120">
                          <a:pos x="T68" y="T69"/>
                        </a:cxn>
                        <a:cxn ang="T121">
                          <a:pos x="T70" y="T71"/>
                        </a:cxn>
                        <a:cxn ang="T122">
                          <a:pos x="T72" y="T73"/>
                        </a:cxn>
                        <a:cxn ang="T123">
                          <a:pos x="T74" y="T75"/>
                        </a:cxn>
                        <a:cxn ang="T124">
                          <a:pos x="T76" y="T77"/>
                        </a:cxn>
                        <a:cxn ang="T125">
                          <a:pos x="T78" y="T79"/>
                        </a:cxn>
                        <a:cxn ang="T126">
                          <a:pos x="T80" y="T81"/>
                        </a:cxn>
                        <a:cxn ang="T127">
                          <a:pos x="T82" y="T83"/>
                        </a:cxn>
                        <a:cxn ang="T128">
                          <a:pos x="T84" y="T85"/>
                        </a:cxn>
                      </a:cxnLst>
                      <a:rect l="T129" t="T130" r="T131" b="T132"/>
                      <a:pathLst>
                        <a:path w="61" h="140">
                          <a:moveTo>
                            <a:pt x="17" y="0"/>
                          </a:moveTo>
                          <a:lnTo>
                            <a:pt x="24" y="0"/>
                          </a:lnTo>
                          <a:lnTo>
                            <a:pt x="35" y="14"/>
                          </a:lnTo>
                          <a:lnTo>
                            <a:pt x="30" y="58"/>
                          </a:lnTo>
                          <a:lnTo>
                            <a:pt x="42" y="58"/>
                          </a:lnTo>
                          <a:lnTo>
                            <a:pt x="42" y="65"/>
                          </a:lnTo>
                          <a:lnTo>
                            <a:pt x="42" y="73"/>
                          </a:lnTo>
                          <a:lnTo>
                            <a:pt x="48" y="80"/>
                          </a:lnTo>
                          <a:lnTo>
                            <a:pt x="54" y="80"/>
                          </a:lnTo>
                          <a:lnTo>
                            <a:pt x="54" y="65"/>
                          </a:lnTo>
                          <a:lnTo>
                            <a:pt x="60" y="73"/>
                          </a:lnTo>
                          <a:lnTo>
                            <a:pt x="54" y="80"/>
                          </a:lnTo>
                          <a:lnTo>
                            <a:pt x="54" y="87"/>
                          </a:lnTo>
                          <a:lnTo>
                            <a:pt x="48" y="95"/>
                          </a:lnTo>
                          <a:lnTo>
                            <a:pt x="42" y="102"/>
                          </a:lnTo>
                          <a:lnTo>
                            <a:pt x="35" y="102"/>
                          </a:lnTo>
                          <a:lnTo>
                            <a:pt x="30" y="109"/>
                          </a:lnTo>
                          <a:lnTo>
                            <a:pt x="30" y="117"/>
                          </a:lnTo>
                          <a:lnTo>
                            <a:pt x="30" y="124"/>
                          </a:lnTo>
                          <a:lnTo>
                            <a:pt x="35" y="131"/>
                          </a:lnTo>
                          <a:lnTo>
                            <a:pt x="24" y="139"/>
                          </a:lnTo>
                          <a:lnTo>
                            <a:pt x="17" y="139"/>
                          </a:lnTo>
                          <a:lnTo>
                            <a:pt x="11" y="139"/>
                          </a:lnTo>
                          <a:lnTo>
                            <a:pt x="6" y="139"/>
                          </a:lnTo>
                          <a:lnTo>
                            <a:pt x="6" y="131"/>
                          </a:lnTo>
                          <a:lnTo>
                            <a:pt x="6" y="124"/>
                          </a:lnTo>
                          <a:lnTo>
                            <a:pt x="11" y="124"/>
                          </a:lnTo>
                          <a:lnTo>
                            <a:pt x="17" y="109"/>
                          </a:lnTo>
                          <a:lnTo>
                            <a:pt x="11" y="102"/>
                          </a:lnTo>
                          <a:lnTo>
                            <a:pt x="6" y="102"/>
                          </a:lnTo>
                          <a:lnTo>
                            <a:pt x="0" y="102"/>
                          </a:lnTo>
                          <a:lnTo>
                            <a:pt x="0" y="95"/>
                          </a:lnTo>
                          <a:lnTo>
                            <a:pt x="0" y="87"/>
                          </a:lnTo>
                          <a:lnTo>
                            <a:pt x="6" y="87"/>
                          </a:lnTo>
                          <a:lnTo>
                            <a:pt x="11" y="80"/>
                          </a:lnTo>
                          <a:lnTo>
                            <a:pt x="17" y="80"/>
                          </a:lnTo>
                          <a:lnTo>
                            <a:pt x="17" y="58"/>
                          </a:lnTo>
                          <a:lnTo>
                            <a:pt x="17" y="51"/>
                          </a:lnTo>
                          <a:lnTo>
                            <a:pt x="11" y="51"/>
                          </a:lnTo>
                          <a:lnTo>
                            <a:pt x="11" y="36"/>
                          </a:lnTo>
                          <a:lnTo>
                            <a:pt x="11" y="29"/>
                          </a:lnTo>
                          <a:lnTo>
                            <a:pt x="11" y="21"/>
                          </a:lnTo>
                          <a:lnTo>
                            <a:pt x="17" y="0"/>
                          </a:lnTo>
                        </a:path>
                      </a:pathLst>
                    </a:custGeom>
                    <a:solidFill>
                      <a:srgbClr val="0000FF"/>
                    </a:solidFill>
                    <a:ln w="126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defTabSz="449263"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defRPr/>
                      </a:pPr>
                      <a:endParaRPr lang="it-IT" sz="1800">
                        <a:solidFill>
                          <a:srgbClr val="FFFFFF"/>
                        </a:solidFill>
                        <a:latin typeface="Calibri" pitchFamily="34" charset="0"/>
                        <a:ea typeface="Microsoft YaHei" pitchFamily="34" charset="-122"/>
                        <a:cs typeface="+mn-cs"/>
                      </a:endParaRPr>
                    </a:p>
                  </p:txBody>
                </p:sp>
                <p:sp>
                  <p:nvSpPr>
                    <p:cNvPr id="7226" name="Freeform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720" y="2754"/>
                      <a:ext cx="101" cy="116"/>
                    </a:xfrm>
                    <a:custGeom>
                      <a:avLst/>
                      <a:gdLst>
                        <a:gd name="T0" fmla="*/ 41 w 115"/>
                        <a:gd name="T1" fmla="*/ 0 h 117"/>
                        <a:gd name="T2" fmla="*/ 47 w 115"/>
                        <a:gd name="T3" fmla="*/ 0 h 117"/>
                        <a:gd name="T4" fmla="*/ 60 w 115"/>
                        <a:gd name="T5" fmla="*/ 36 h 117"/>
                        <a:gd name="T6" fmla="*/ 47 w 115"/>
                        <a:gd name="T7" fmla="*/ 58 h 117"/>
                        <a:gd name="T8" fmla="*/ 47 w 115"/>
                        <a:gd name="T9" fmla="*/ 68 h 117"/>
                        <a:gd name="T10" fmla="*/ 44 w 115"/>
                        <a:gd name="T11" fmla="*/ 68 h 117"/>
                        <a:gd name="T12" fmla="*/ 36 w 115"/>
                        <a:gd name="T13" fmla="*/ 68 h 117"/>
                        <a:gd name="T14" fmla="*/ 32 w 115"/>
                        <a:gd name="T15" fmla="*/ 82 h 117"/>
                        <a:gd name="T16" fmla="*/ 25 w 115"/>
                        <a:gd name="T17" fmla="*/ 97 h 117"/>
                        <a:gd name="T18" fmla="*/ 18 w 115"/>
                        <a:gd name="T19" fmla="*/ 111 h 117"/>
                        <a:gd name="T20" fmla="*/ 18 w 115"/>
                        <a:gd name="T21" fmla="*/ 104 h 117"/>
                        <a:gd name="T22" fmla="*/ 9 w 115"/>
                        <a:gd name="T23" fmla="*/ 104 h 117"/>
                        <a:gd name="T24" fmla="*/ 6 w 115"/>
                        <a:gd name="T25" fmla="*/ 104 h 117"/>
                        <a:gd name="T26" fmla="*/ 0 w 115"/>
                        <a:gd name="T27" fmla="*/ 104 h 117"/>
                        <a:gd name="T28" fmla="*/ 9 w 115"/>
                        <a:gd name="T29" fmla="*/ 82 h 117"/>
                        <a:gd name="T30" fmla="*/ 12 w 115"/>
                        <a:gd name="T31" fmla="*/ 75 h 117"/>
                        <a:gd name="T32" fmla="*/ 15 w 115"/>
                        <a:gd name="T33" fmla="*/ 75 h 117"/>
                        <a:gd name="T34" fmla="*/ 22 w 115"/>
                        <a:gd name="T35" fmla="*/ 60 h 117"/>
                        <a:gd name="T36" fmla="*/ 25 w 115"/>
                        <a:gd name="T37" fmla="*/ 60 h 117"/>
                        <a:gd name="T38" fmla="*/ 28 w 115"/>
                        <a:gd name="T39" fmla="*/ 58 h 117"/>
                        <a:gd name="T40" fmla="*/ 32 w 115"/>
                        <a:gd name="T41" fmla="*/ 58 h 117"/>
                        <a:gd name="T42" fmla="*/ 28 w 115"/>
                        <a:gd name="T43" fmla="*/ 43 h 117"/>
                        <a:gd name="T44" fmla="*/ 32 w 115"/>
                        <a:gd name="T45" fmla="*/ 43 h 117"/>
                        <a:gd name="T46" fmla="*/ 35 w 115"/>
                        <a:gd name="T47" fmla="*/ 29 h 117"/>
                        <a:gd name="T48" fmla="*/ 35 w 115"/>
                        <a:gd name="T49" fmla="*/ 36 h 117"/>
                        <a:gd name="T50" fmla="*/ 41 w 115"/>
                        <a:gd name="T51" fmla="*/ 29 h 117"/>
                        <a:gd name="T52" fmla="*/ 41 w 115"/>
                        <a:gd name="T53" fmla="*/ 0 h 117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115"/>
                        <a:gd name="T82" fmla="*/ 0 h 117"/>
                        <a:gd name="T83" fmla="*/ 115 w 115"/>
                        <a:gd name="T84" fmla="*/ 117 h 117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115" h="117">
                          <a:moveTo>
                            <a:pt x="78" y="0"/>
                          </a:moveTo>
                          <a:lnTo>
                            <a:pt x="89" y="0"/>
                          </a:lnTo>
                          <a:lnTo>
                            <a:pt x="114" y="36"/>
                          </a:lnTo>
                          <a:lnTo>
                            <a:pt x="89" y="58"/>
                          </a:lnTo>
                          <a:lnTo>
                            <a:pt x="89" y="73"/>
                          </a:lnTo>
                          <a:lnTo>
                            <a:pt x="84" y="73"/>
                          </a:lnTo>
                          <a:lnTo>
                            <a:pt x="71" y="73"/>
                          </a:lnTo>
                          <a:lnTo>
                            <a:pt x="60" y="87"/>
                          </a:lnTo>
                          <a:lnTo>
                            <a:pt x="47" y="102"/>
                          </a:lnTo>
                          <a:lnTo>
                            <a:pt x="35" y="116"/>
                          </a:lnTo>
                          <a:lnTo>
                            <a:pt x="35" y="109"/>
                          </a:lnTo>
                          <a:lnTo>
                            <a:pt x="17" y="109"/>
                          </a:lnTo>
                          <a:lnTo>
                            <a:pt x="11" y="109"/>
                          </a:lnTo>
                          <a:lnTo>
                            <a:pt x="0" y="109"/>
                          </a:lnTo>
                          <a:lnTo>
                            <a:pt x="17" y="87"/>
                          </a:lnTo>
                          <a:lnTo>
                            <a:pt x="23" y="80"/>
                          </a:lnTo>
                          <a:lnTo>
                            <a:pt x="29" y="80"/>
                          </a:lnTo>
                          <a:lnTo>
                            <a:pt x="42" y="65"/>
                          </a:lnTo>
                          <a:lnTo>
                            <a:pt x="47" y="65"/>
                          </a:lnTo>
                          <a:lnTo>
                            <a:pt x="53" y="58"/>
                          </a:lnTo>
                          <a:lnTo>
                            <a:pt x="60" y="58"/>
                          </a:lnTo>
                          <a:lnTo>
                            <a:pt x="53" y="43"/>
                          </a:lnTo>
                          <a:lnTo>
                            <a:pt x="60" y="43"/>
                          </a:lnTo>
                          <a:lnTo>
                            <a:pt x="66" y="29"/>
                          </a:lnTo>
                          <a:lnTo>
                            <a:pt x="66" y="36"/>
                          </a:lnTo>
                          <a:lnTo>
                            <a:pt x="78" y="29"/>
                          </a:lnTo>
                          <a:lnTo>
                            <a:pt x="78" y="0"/>
                          </a:lnTo>
                        </a:path>
                      </a:pathLst>
                    </a:custGeom>
                    <a:solidFill>
                      <a:srgbClr val="0000FF"/>
                    </a:solidFill>
                    <a:ln w="126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defTabSz="449263"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defRPr/>
                      </a:pPr>
                      <a:endParaRPr lang="it-IT" sz="1800">
                        <a:solidFill>
                          <a:srgbClr val="FFFFFF"/>
                        </a:solidFill>
                        <a:latin typeface="Calibri" pitchFamily="34" charset="0"/>
                        <a:ea typeface="Microsoft YaHei" pitchFamily="34" charset="-122"/>
                        <a:cs typeface="+mn-cs"/>
                      </a:endParaRPr>
                    </a:p>
                  </p:txBody>
                </p:sp>
                <p:sp>
                  <p:nvSpPr>
                    <p:cNvPr id="7227" name="Freeform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35" y="2762"/>
                      <a:ext cx="37" cy="65"/>
                    </a:xfrm>
                    <a:custGeom>
                      <a:avLst/>
                      <a:gdLst>
                        <a:gd name="T0" fmla="*/ 0 w 43"/>
                        <a:gd name="T1" fmla="*/ 0 h 66"/>
                        <a:gd name="T2" fmla="*/ 6 w 43"/>
                        <a:gd name="T3" fmla="*/ 0 h 66"/>
                        <a:gd name="T4" fmla="*/ 11 w 43"/>
                        <a:gd name="T5" fmla="*/ 7 h 66"/>
                        <a:gd name="T6" fmla="*/ 20 w 43"/>
                        <a:gd name="T7" fmla="*/ 7 h 66"/>
                        <a:gd name="T8" fmla="*/ 20 w 43"/>
                        <a:gd name="T9" fmla="*/ 21 h 66"/>
                        <a:gd name="T10" fmla="*/ 20 w 43"/>
                        <a:gd name="T11" fmla="*/ 28 h 66"/>
                        <a:gd name="T12" fmla="*/ 17 w 43"/>
                        <a:gd name="T13" fmla="*/ 28 h 66"/>
                        <a:gd name="T14" fmla="*/ 17 w 43"/>
                        <a:gd name="T15" fmla="*/ 33 h 66"/>
                        <a:gd name="T16" fmla="*/ 14 w 43"/>
                        <a:gd name="T17" fmla="*/ 33 h 66"/>
                        <a:gd name="T18" fmla="*/ 17 w 43"/>
                        <a:gd name="T19" fmla="*/ 60 h 66"/>
                        <a:gd name="T20" fmla="*/ 11 w 43"/>
                        <a:gd name="T21" fmla="*/ 52 h 66"/>
                        <a:gd name="T22" fmla="*/ 6 w 43"/>
                        <a:gd name="T23" fmla="*/ 45 h 66"/>
                        <a:gd name="T24" fmla="*/ 6 w 43"/>
                        <a:gd name="T25" fmla="*/ 33 h 66"/>
                        <a:gd name="T26" fmla="*/ 6 w 43"/>
                        <a:gd name="T27" fmla="*/ 28 h 66"/>
                        <a:gd name="T28" fmla="*/ 0 w 43"/>
                        <a:gd name="T29" fmla="*/ 21 h 66"/>
                        <a:gd name="T30" fmla="*/ 0 w 43"/>
                        <a:gd name="T31" fmla="*/ 0 h 6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43"/>
                        <a:gd name="T49" fmla="*/ 0 h 66"/>
                        <a:gd name="T50" fmla="*/ 43 w 43"/>
                        <a:gd name="T51" fmla="*/ 66 h 6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43" h="66">
                          <a:moveTo>
                            <a:pt x="0" y="0"/>
                          </a:moveTo>
                          <a:lnTo>
                            <a:pt x="12" y="0"/>
                          </a:lnTo>
                          <a:lnTo>
                            <a:pt x="24" y="7"/>
                          </a:lnTo>
                          <a:lnTo>
                            <a:pt x="42" y="7"/>
                          </a:lnTo>
                          <a:lnTo>
                            <a:pt x="42" y="21"/>
                          </a:lnTo>
                          <a:lnTo>
                            <a:pt x="42" y="28"/>
                          </a:lnTo>
                          <a:lnTo>
                            <a:pt x="36" y="28"/>
                          </a:lnTo>
                          <a:lnTo>
                            <a:pt x="36" y="36"/>
                          </a:lnTo>
                          <a:lnTo>
                            <a:pt x="30" y="36"/>
                          </a:lnTo>
                          <a:lnTo>
                            <a:pt x="36" y="65"/>
                          </a:lnTo>
                          <a:lnTo>
                            <a:pt x="24" y="57"/>
                          </a:lnTo>
                          <a:lnTo>
                            <a:pt x="12" y="50"/>
                          </a:lnTo>
                          <a:lnTo>
                            <a:pt x="12" y="36"/>
                          </a:lnTo>
                          <a:lnTo>
                            <a:pt x="12" y="28"/>
                          </a:lnTo>
                          <a:lnTo>
                            <a:pt x="0" y="21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0000FF"/>
                    </a:solidFill>
                    <a:ln w="126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defTabSz="449263"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defRPr/>
                      </a:pPr>
                      <a:endParaRPr lang="it-IT" sz="1800">
                        <a:solidFill>
                          <a:srgbClr val="FFFFFF"/>
                        </a:solidFill>
                        <a:latin typeface="Calibri" pitchFamily="34" charset="0"/>
                        <a:ea typeface="Microsoft YaHei" pitchFamily="34" charset="-122"/>
                        <a:cs typeface="+mn-cs"/>
                      </a:endParaRPr>
                    </a:p>
                  </p:txBody>
                </p:sp>
              </p:grpSp>
              <p:sp>
                <p:nvSpPr>
                  <p:cNvPr id="7224" name="Freeform 16"/>
                  <p:cNvSpPr>
                    <a:spLocks noChangeArrowheads="1"/>
                  </p:cNvSpPr>
                  <p:nvPr/>
                </p:nvSpPr>
                <p:spPr bwMode="auto">
                  <a:xfrm>
                    <a:off x="4606" y="2115"/>
                    <a:ext cx="62" cy="64"/>
                  </a:xfrm>
                  <a:custGeom>
                    <a:avLst/>
                    <a:gdLst>
                      <a:gd name="T0" fmla="*/ 6 w 71"/>
                      <a:gd name="T1" fmla="*/ 28 h 65"/>
                      <a:gd name="T2" fmla="*/ 0 w 71"/>
                      <a:gd name="T3" fmla="*/ 45 h 65"/>
                      <a:gd name="T4" fmla="*/ 3 w 71"/>
                      <a:gd name="T5" fmla="*/ 59 h 65"/>
                      <a:gd name="T6" fmla="*/ 11 w 71"/>
                      <a:gd name="T7" fmla="*/ 59 h 65"/>
                      <a:gd name="T8" fmla="*/ 21 w 71"/>
                      <a:gd name="T9" fmla="*/ 59 h 65"/>
                      <a:gd name="T10" fmla="*/ 24 w 71"/>
                      <a:gd name="T11" fmla="*/ 52 h 65"/>
                      <a:gd name="T12" fmla="*/ 26 w 71"/>
                      <a:gd name="T13" fmla="*/ 38 h 65"/>
                      <a:gd name="T14" fmla="*/ 35 w 71"/>
                      <a:gd name="T15" fmla="*/ 38 h 65"/>
                      <a:gd name="T16" fmla="*/ 33 w 71"/>
                      <a:gd name="T17" fmla="*/ 28 h 65"/>
                      <a:gd name="T18" fmla="*/ 33 w 71"/>
                      <a:gd name="T19" fmla="*/ 14 h 65"/>
                      <a:gd name="T20" fmla="*/ 24 w 71"/>
                      <a:gd name="T21" fmla="*/ 0 h 65"/>
                      <a:gd name="T22" fmla="*/ 24 w 71"/>
                      <a:gd name="T23" fmla="*/ 21 h 65"/>
                      <a:gd name="T24" fmla="*/ 30 w 71"/>
                      <a:gd name="T25" fmla="*/ 28 h 65"/>
                      <a:gd name="T26" fmla="*/ 21 w 71"/>
                      <a:gd name="T27" fmla="*/ 28 h 65"/>
                      <a:gd name="T28" fmla="*/ 18 w 71"/>
                      <a:gd name="T29" fmla="*/ 32 h 65"/>
                      <a:gd name="T30" fmla="*/ 6 w 71"/>
                      <a:gd name="T31" fmla="*/ 28 h 65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71"/>
                      <a:gd name="T49" fmla="*/ 0 h 65"/>
                      <a:gd name="T50" fmla="*/ 71 w 71"/>
                      <a:gd name="T51" fmla="*/ 65 h 65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71" h="65">
                        <a:moveTo>
                          <a:pt x="11" y="28"/>
                        </a:moveTo>
                        <a:lnTo>
                          <a:pt x="0" y="50"/>
                        </a:lnTo>
                        <a:lnTo>
                          <a:pt x="5" y="64"/>
                        </a:lnTo>
                        <a:lnTo>
                          <a:pt x="23" y="64"/>
                        </a:lnTo>
                        <a:lnTo>
                          <a:pt x="41" y="64"/>
                        </a:lnTo>
                        <a:lnTo>
                          <a:pt x="46" y="57"/>
                        </a:lnTo>
                        <a:lnTo>
                          <a:pt x="52" y="43"/>
                        </a:lnTo>
                        <a:lnTo>
                          <a:pt x="70" y="43"/>
                        </a:lnTo>
                        <a:lnTo>
                          <a:pt x="65" y="28"/>
                        </a:lnTo>
                        <a:lnTo>
                          <a:pt x="65" y="14"/>
                        </a:lnTo>
                        <a:lnTo>
                          <a:pt x="46" y="0"/>
                        </a:lnTo>
                        <a:lnTo>
                          <a:pt x="46" y="21"/>
                        </a:lnTo>
                        <a:lnTo>
                          <a:pt x="58" y="28"/>
                        </a:lnTo>
                        <a:lnTo>
                          <a:pt x="41" y="28"/>
                        </a:lnTo>
                        <a:lnTo>
                          <a:pt x="35" y="36"/>
                        </a:lnTo>
                        <a:lnTo>
                          <a:pt x="11" y="28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49263"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defRPr/>
                    </a:pPr>
                    <a:endParaRPr lang="it-IT" sz="1800">
                      <a:solidFill>
                        <a:srgbClr val="FFFFFF"/>
                      </a:solidFill>
                      <a:latin typeface="Calibri" pitchFamily="34" charset="0"/>
                      <a:ea typeface="Microsoft YaHei" pitchFamily="34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7" name="Group 17"/>
                <p:cNvGrpSpPr>
                  <a:grpSpLocks/>
                </p:cNvGrpSpPr>
                <p:nvPr/>
              </p:nvGrpSpPr>
              <p:grpSpPr bwMode="auto">
                <a:xfrm>
                  <a:off x="3933" y="1125"/>
                  <a:ext cx="718" cy="1607"/>
                  <a:chOff x="3933" y="1125"/>
                  <a:chExt cx="718" cy="1607"/>
                </a:xfrm>
              </p:grpSpPr>
              <p:grpSp>
                <p:nvGrpSpPr>
                  <p:cNvPr id="8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4049" y="1292"/>
                    <a:ext cx="158" cy="480"/>
                    <a:chOff x="4049" y="1292"/>
                    <a:chExt cx="158" cy="480"/>
                  </a:xfrm>
                </p:grpSpPr>
                <p:sp>
                  <p:nvSpPr>
                    <p:cNvPr id="7219" name="Freeform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49" y="1721"/>
                      <a:ext cx="36" cy="51"/>
                    </a:xfrm>
                    <a:custGeom>
                      <a:avLst/>
                      <a:gdLst>
                        <a:gd name="T0" fmla="*/ 0 w 42"/>
                        <a:gd name="T1" fmla="*/ 38 h 52"/>
                        <a:gd name="T2" fmla="*/ 3 w 42"/>
                        <a:gd name="T3" fmla="*/ 46 h 52"/>
                        <a:gd name="T4" fmla="*/ 5 w 42"/>
                        <a:gd name="T5" fmla="*/ 46 h 52"/>
                        <a:gd name="T6" fmla="*/ 13 w 42"/>
                        <a:gd name="T7" fmla="*/ 46 h 52"/>
                        <a:gd name="T8" fmla="*/ 15 w 42"/>
                        <a:gd name="T9" fmla="*/ 46 h 52"/>
                        <a:gd name="T10" fmla="*/ 19 w 42"/>
                        <a:gd name="T11" fmla="*/ 31 h 52"/>
                        <a:gd name="T12" fmla="*/ 15 w 42"/>
                        <a:gd name="T13" fmla="*/ 21 h 52"/>
                        <a:gd name="T14" fmla="*/ 13 w 42"/>
                        <a:gd name="T15" fmla="*/ 7 h 52"/>
                        <a:gd name="T16" fmla="*/ 11 w 42"/>
                        <a:gd name="T17" fmla="*/ 7 h 52"/>
                        <a:gd name="T18" fmla="*/ 8 w 42"/>
                        <a:gd name="T19" fmla="*/ 0 h 52"/>
                        <a:gd name="T20" fmla="*/ 3 w 42"/>
                        <a:gd name="T21" fmla="*/ 0 h 52"/>
                        <a:gd name="T22" fmla="*/ 3 w 42"/>
                        <a:gd name="T23" fmla="*/ 14 h 52"/>
                        <a:gd name="T24" fmla="*/ 0 w 42"/>
                        <a:gd name="T25" fmla="*/ 38 h 52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42"/>
                        <a:gd name="T40" fmla="*/ 0 h 52"/>
                        <a:gd name="T41" fmla="*/ 42 w 42"/>
                        <a:gd name="T42" fmla="*/ 52 h 52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42" h="52">
                          <a:moveTo>
                            <a:pt x="0" y="43"/>
                          </a:moveTo>
                          <a:lnTo>
                            <a:pt x="6" y="51"/>
                          </a:lnTo>
                          <a:lnTo>
                            <a:pt x="11" y="51"/>
                          </a:lnTo>
                          <a:lnTo>
                            <a:pt x="28" y="51"/>
                          </a:lnTo>
                          <a:lnTo>
                            <a:pt x="34" y="51"/>
                          </a:lnTo>
                          <a:lnTo>
                            <a:pt x="41" y="36"/>
                          </a:lnTo>
                          <a:lnTo>
                            <a:pt x="34" y="21"/>
                          </a:lnTo>
                          <a:lnTo>
                            <a:pt x="28" y="7"/>
                          </a:lnTo>
                          <a:lnTo>
                            <a:pt x="23" y="7"/>
                          </a:lnTo>
                          <a:lnTo>
                            <a:pt x="17" y="0"/>
                          </a:lnTo>
                          <a:lnTo>
                            <a:pt x="6" y="0"/>
                          </a:lnTo>
                          <a:lnTo>
                            <a:pt x="6" y="14"/>
                          </a:lnTo>
                          <a:lnTo>
                            <a:pt x="0" y="43"/>
                          </a:lnTo>
                        </a:path>
                      </a:pathLst>
                    </a:custGeom>
                    <a:solidFill>
                      <a:srgbClr val="0000FF"/>
                    </a:solidFill>
                    <a:ln w="126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defTabSz="449263"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defRPr/>
                      </a:pPr>
                      <a:endParaRPr lang="it-IT" sz="1800">
                        <a:solidFill>
                          <a:srgbClr val="FFFFFF"/>
                        </a:solidFill>
                        <a:latin typeface="Calibri" pitchFamily="34" charset="0"/>
                        <a:ea typeface="Microsoft YaHei" pitchFamily="34" charset="-122"/>
                        <a:cs typeface="+mn-cs"/>
                      </a:endParaRPr>
                    </a:p>
                  </p:txBody>
                </p:sp>
                <p:sp>
                  <p:nvSpPr>
                    <p:cNvPr id="7220" name="Freeform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50" y="1642"/>
                      <a:ext cx="37" cy="58"/>
                    </a:xfrm>
                    <a:custGeom>
                      <a:avLst/>
                      <a:gdLst>
                        <a:gd name="T0" fmla="*/ 3 w 43"/>
                        <a:gd name="T1" fmla="*/ 0 h 59"/>
                        <a:gd name="T2" fmla="*/ 14 w 43"/>
                        <a:gd name="T3" fmla="*/ 0 h 59"/>
                        <a:gd name="T4" fmla="*/ 16 w 43"/>
                        <a:gd name="T5" fmla="*/ 14 h 59"/>
                        <a:gd name="T6" fmla="*/ 20 w 43"/>
                        <a:gd name="T7" fmla="*/ 21 h 59"/>
                        <a:gd name="T8" fmla="*/ 16 w 43"/>
                        <a:gd name="T9" fmla="*/ 29 h 59"/>
                        <a:gd name="T10" fmla="*/ 20 w 43"/>
                        <a:gd name="T11" fmla="*/ 38 h 59"/>
                        <a:gd name="T12" fmla="*/ 16 w 43"/>
                        <a:gd name="T13" fmla="*/ 45 h 59"/>
                        <a:gd name="T14" fmla="*/ 14 w 43"/>
                        <a:gd name="T15" fmla="*/ 53 h 59"/>
                        <a:gd name="T16" fmla="*/ 8 w 43"/>
                        <a:gd name="T17" fmla="*/ 53 h 59"/>
                        <a:gd name="T18" fmla="*/ 5 w 43"/>
                        <a:gd name="T19" fmla="*/ 53 h 59"/>
                        <a:gd name="T20" fmla="*/ 3 w 43"/>
                        <a:gd name="T21" fmla="*/ 45 h 59"/>
                        <a:gd name="T22" fmla="*/ 0 w 43"/>
                        <a:gd name="T23" fmla="*/ 31 h 59"/>
                        <a:gd name="T24" fmla="*/ 0 w 43"/>
                        <a:gd name="T25" fmla="*/ 29 h 59"/>
                        <a:gd name="T26" fmla="*/ 0 w 43"/>
                        <a:gd name="T27" fmla="*/ 14 h 59"/>
                        <a:gd name="T28" fmla="*/ 3 w 43"/>
                        <a:gd name="T29" fmla="*/ 0 h 59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43"/>
                        <a:gd name="T46" fmla="*/ 0 h 59"/>
                        <a:gd name="T47" fmla="*/ 43 w 43"/>
                        <a:gd name="T48" fmla="*/ 59 h 59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43" h="59">
                          <a:moveTo>
                            <a:pt x="5" y="0"/>
                          </a:moveTo>
                          <a:lnTo>
                            <a:pt x="29" y="0"/>
                          </a:lnTo>
                          <a:lnTo>
                            <a:pt x="35" y="14"/>
                          </a:lnTo>
                          <a:lnTo>
                            <a:pt x="42" y="21"/>
                          </a:lnTo>
                          <a:lnTo>
                            <a:pt x="35" y="29"/>
                          </a:lnTo>
                          <a:lnTo>
                            <a:pt x="42" y="43"/>
                          </a:lnTo>
                          <a:lnTo>
                            <a:pt x="35" y="50"/>
                          </a:lnTo>
                          <a:lnTo>
                            <a:pt x="29" y="58"/>
                          </a:lnTo>
                          <a:lnTo>
                            <a:pt x="17" y="58"/>
                          </a:lnTo>
                          <a:lnTo>
                            <a:pt x="11" y="58"/>
                          </a:lnTo>
                          <a:lnTo>
                            <a:pt x="5" y="50"/>
                          </a:lnTo>
                          <a:lnTo>
                            <a:pt x="0" y="36"/>
                          </a:lnTo>
                          <a:lnTo>
                            <a:pt x="0" y="29"/>
                          </a:lnTo>
                          <a:lnTo>
                            <a:pt x="0" y="14"/>
                          </a:lnTo>
                          <a:lnTo>
                            <a:pt x="5" y="0"/>
                          </a:lnTo>
                        </a:path>
                      </a:pathLst>
                    </a:custGeom>
                    <a:solidFill>
                      <a:srgbClr val="0000FF"/>
                    </a:solidFill>
                    <a:ln w="126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defTabSz="449263"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defRPr/>
                      </a:pPr>
                      <a:endParaRPr lang="it-IT" sz="1800">
                        <a:solidFill>
                          <a:srgbClr val="FFFFFF"/>
                        </a:solidFill>
                        <a:latin typeface="Calibri" pitchFamily="34" charset="0"/>
                        <a:ea typeface="Microsoft YaHei" pitchFamily="34" charset="-122"/>
                        <a:cs typeface="+mn-cs"/>
                      </a:endParaRPr>
                    </a:p>
                  </p:txBody>
                </p:sp>
                <p:sp>
                  <p:nvSpPr>
                    <p:cNvPr id="7221" name="Freeform 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3" y="1292"/>
                      <a:ext cx="65" cy="59"/>
                    </a:xfrm>
                    <a:custGeom>
                      <a:avLst/>
                      <a:gdLst>
                        <a:gd name="T0" fmla="*/ 4 w 74"/>
                        <a:gd name="T1" fmla="*/ 0 h 60"/>
                        <a:gd name="T2" fmla="*/ 9 w 74"/>
                        <a:gd name="T3" fmla="*/ 7 h 60"/>
                        <a:gd name="T4" fmla="*/ 12 w 74"/>
                        <a:gd name="T5" fmla="*/ 7 h 60"/>
                        <a:gd name="T6" fmla="*/ 22 w 74"/>
                        <a:gd name="T7" fmla="*/ 7 h 60"/>
                        <a:gd name="T8" fmla="*/ 28 w 74"/>
                        <a:gd name="T9" fmla="*/ 7 h 60"/>
                        <a:gd name="T10" fmla="*/ 32 w 74"/>
                        <a:gd name="T11" fmla="*/ 14 h 60"/>
                        <a:gd name="T12" fmla="*/ 35 w 74"/>
                        <a:gd name="T13" fmla="*/ 22 h 60"/>
                        <a:gd name="T14" fmla="*/ 38 w 74"/>
                        <a:gd name="T15" fmla="*/ 29 h 60"/>
                        <a:gd name="T16" fmla="*/ 28 w 74"/>
                        <a:gd name="T17" fmla="*/ 31 h 60"/>
                        <a:gd name="T18" fmla="*/ 25 w 74"/>
                        <a:gd name="T19" fmla="*/ 31 h 60"/>
                        <a:gd name="T20" fmla="*/ 28 w 74"/>
                        <a:gd name="T21" fmla="*/ 39 h 60"/>
                        <a:gd name="T22" fmla="*/ 28 w 74"/>
                        <a:gd name="T23" fmla="*/ 46 h 60"/>
                        <a:gd name="T24" fmla="*/ 18 w 74"/>
                        <a:gd name="T25" fmla="*/ 39 h 60"/>
                        <a:gd name="T26" fmla="*/ 12 w 74"/>
                        <a:gd name="T27" fmla="*/ 39 h 60"/>
                        <a:gd name="T28" fmla="*/ 9 w 74"/>
                        <a:gd name="T29" fmla="*/ 39 h 60"/>
                        <a:gd name="T30" fmla="*/ 9 w 74"/>
                        <a:gd name="T31" fmla="*/ 46 h 60"/>
                        <a:gd name="T32" fmla="*/ 4 w 74"/>
                        <a:gd name="T33" fmla="*/ 54 h 60"/>
                        <a:gd name="T34" fmla="*/ 4 w 74"/>
                        <a:gd name="T35" fmla="*/ 39 h 60"/>
                        <a:gd name="T36" fmla="*/ 0 w 74"/>
                        <a:gd name="T37" fmla="*/ 31 h 60"/>
                        <a:gd name="T38" fmla="*/ 0 w 74"/>
                        <a:gd name="T39" fmla="*/ 29 h 60"/>
                        <a:gd name="T40" fmla="*/ 0 w 74"/>
                        <a:gd name="T41" fmla="*/ 22 h 60"/>
                        <a:gd name="T42" fmla="*/ 6 w 74"/>
                        <a:gd name="T43" fmla="*/ 14 h 60"/>
                        <a:gd name="T44" fmla="*/ 4 w 74"/>
                        <a:gd name="T45" fmla="*/ 0 h 6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74"/>
                        <a:gd name="T70" fmla="*/ 0 h 60"/>
                        <a:gd name="T71" fmla="*/ 74 w 74"/>
                        <a:gd name="T72" fmla="*/ 60 h 6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74" h="60">
                          <a:moveTo>
                            <a:pt x="6" y="0"/>
                          </a:moveTo>
                          <a:lnTo>
                            <a:pt x="17" y="7"/>
                          </a:lnTo>
                          <a:lnTo>
                            <a:pt x="24" y="7"/>
                          </a:lnTo>
                          <a:lnTo>
                            <a:pt x="42" y="7"/>
                          </a:lnTo>
                          <a:lnTo>
                            <a:pt x="53" y="7"/>
                          </a:lnTo>
                          <a:lnTo>
                            <a:pt x="60" y="14"/>
                          </a:lnTo>
                          <a:lnTo>
                            <a:pt x="66" y="22"/>
                          </a:lnTo>
                          <a:lnTo>
                            <a:pt x="73" y="29"/>
                          </a:lnTo>
                          <a:lnTo>
                            <a:pt x="53" y="36"/>
                          </a:lnTo>
                          <a:lnTo>
                            <a:pt x="48" y="36"/>
                          </a:lnTo>
                          <a:lnTo>
                            <a:pt x="53" y="44"/>
                          </a:lnTo>
                          <a:lnTo>
                            <a:pt x="53" y="51"/>
                          </a:lnTo>
                          <a:lnTo>
                            <a:pt x="35" y="44"/>
                          </a:lnTo>
                          <a:lnTo>
                            <a:pt x="24" y="44"/>
                          </a:lnTo>
                          <a:lnTo>
                            <a:pt x="17" y="44"/>
                          </a:lnTo>
                          <a:lnTo>
                            <a:pt x="17" y="51"/>
                          </a:lnTo>
                          <a:lnTo>
                            <a:pt x="6" y="59"/>
                          </a:lnTo>
                          <a:lnTo>
                            <a:pt x="6" y="44"/>
                          </a:lnTo>
                          <a:lnTo>
                            <a:pt x="0" y="36"/>
                          </a:lnTo>
                          <a:lnTo>
                            <a:pt x="0" y="29"/>
                          </a:lnTo>
                          <a:lnTo>
                            <a:pt x="0" y="22"/>
                          </a:lnTo>
                          <a:lnTo>
                            <a:pt x="11" y="14"/>
                          </a:lnTo>
                          <a:lnTo>
                            <a:pt x="6" y="0"/>
                          </a:lnTo>
                        </a:path>
                      </a:pathLst>
                    </a:custGeom>
                    <a:solidFill>
                      <a:srgbClr val="0000FF"/>
                    </a:solidFill>
                    <a:ln w="126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defTabSz="449263"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defRPr/>
                      </a:pPr>
                      <a:endParaRPr lang="it-IT" sz="1800">
                        <a:solidFill>
                          <a:srgbClr val="FFFFFF"/>
                        </a:solidFill>
                        <a:latin typeface="Calibri" pitchFamily="34" charset="0"/>
                        <a:ea typeface="Microsoft YaHei" pitchFamily="34" charset="-122"/>
                        <a:cs typeface="+mn-cs"/>
                      </a:endParaRPr>
                    </a:p>
                  </p:txBody>
                </p:sp>
              </p:grpSp>
              <p:sp>
                <p:nvSpPr>
                  <p:cNvPr id="7210" name="Freeform 22"/>
                  <p:cNvSpPr>
                    <a:spLocks noChangeArrowheads="1"/>
                  </p:cNvSpPr>
                  <p:nvPr/>
                </p:nvSpPr>
                <p:spPr bwMode="auto">
                  <a:xfrm>
                    <a:off x="4196" y="2267"/>
                    <a:ext cx="455" cy="465"/>
                  </a:xfrm>
                  <a:custGeom>
                    <a:avLst/>
                    <a:gdLst>
                      <a:gd name="T0" fmla="*/ 216 w 513"/>
                      <a:gd name="T1" fmla="*/ 36 h 466"/>
                      <a:gd name="T2" fmla="*/ 229 w 513"/>
                      <a:gd name="T3" fmla="*/ 51 h 466"/>
                      <a:gd name="T4" fmla="*/ 239 w 513"/>
                      <a:gd name="T5" fmla="*/ 124 h 466"/>
                      <a:gd name="T6" fmla="*/ 265 w 513"/>
                      <a:gd name="T7" fmla="*/ 195 h 466"/>
                      <a:gd name="T8" fmla="*/ 277 w 513"/>
                      <a:gd name="T9" fmla="*/ 300 h 466"/>
                      <a:gd name="T10" fmla="*/ 268 w 513"/>
                      <a:gd name="T11" fmla="*/ 351 h 466"/>
                      <a:gd name="T12" fmla="*/ 258 w 513"/>
                      <a:gd name="T13" fmla="*/ 379 h 466"/>
                      <a:gd name="T14" fmla="*/ 252 w 513"/>
                      <a:gd name="T15" fmla="*/ 423 h 466"/>
                      <a:gd name="T16" fmla="*/ 242 w 513"/>
                      <a:gd name="T17" fmla="*/ 445 h 466"/>
                      <a:gd name="T18" fmla="*/ 226 w 513"/>
                      <a:gd name="T19" fmla="*/ 460 h 466"/>
                      <a:gd name="T20" fmla="*/ 195 w 513"/>
                      <a:gd name="T21" fmla="*/ 452 h 466"/>
                      <a:gd name="T22" fmla="*/ 179 w 513"/>
                      <a:gd name="T23" fmla="*/ 423 h 466"/>
                      <a:gd name="T24" fmla="*/ 172 w 513"/>
                      <a:gd name="T25" fmla="*/ 394 h 466"/>
                      <a:gd name="T26" fmla="*/ 172 w 513"/>
                      <a:gd name="T27" fmla="*/ 358 h 466"/>
                      <a:gd name="T28" fmla="*/ 157 w 513"/>
                      <a:gd name="T29" fmla="*/ 365 h 466"/>
                      <a:gd name="T30" fmla="*/ 147 w 513"/>
                      <a:gd name="T31" fmla="*/ 351 h 466"/>
                      <a:gd name="T32" fmla="*/ 130 w 513"/>
                      <a:gd name="T33" fmla="*/ 337 h 466"/>
                      <a:gd name="T34" fmla="*/ 114 w 513"/>
                      <a:gd name="T35" fmla="*/ 337 h 466"/>
                      <a:gd name="T36" fmla="*/ 101 w 513"/>
                      <a:gd name="T37" fmla="*/ 351 h 466"/>
                      <a:gd name="T38" fmla="*/ 89 w 513"/>
                      <a:gd name="T39" fmla="*/ 365 h 466"/>
                      <a:gd name="T40" fmla="*/ 68 w 513"/>
                      <a:gd name="T41" fmla="*/ 379 h 466"/>
                      <a:gd name="T42" fmla="*/ 59 w 513"/>
                      <a:gd name="T43" fmla="*/ 386 h 466"/>
                      <a:gd name="T44" fmla="*/ 39 w 513"/>
                      <a:gd name="T45" fmla="*/ 401 h 466"/>
                      <a:gd name="T46" fmla="*/ 30 w 513"/>
                      <a:gd name="T47" fmla="*/ 386 h 466"/>
                      <a:gd name="T48" fmla="*/ 30 w 513"/>
                      <a:gd name="T49" fmla="*/ 337 h 466"/>
                      <a:gd name="T50" fmla="*/ 22 w 513"/>
                      <a:gd name="T51" fmla="*/ 307 h 466"/>
                      <a:gd name="T52" fmla="*/ 12 w 513"/>
                      <a:gd name="T53" fmla="*/ 278 h 466"/>
                      <a:gd name="T54" fmla="*/ 4 w 513"/>
                      <a:gd name="T55" fmla="*/ 195 h 466"/>
                      <a:gd name="T56" fmla="*/ 4 w 513"/>
                      <a:gd name="T57" fmla="*/ 166 h 466"/>
                      <a:gd name="T58" fmla="*/ 22 w 513"/>
                      <a:gd name="T59" fmla="*/ 152 h 466"/>
                      <a:gd name="T60" fmla="*/ 39 w 513"/>
                      <a:gd name="T61" fmla="*/ 144 h 466"/>
                      <a:gd name="T62" fmla="*/ 46 w 513"/>
                      <a:gd name="T63" fmla="*/ 138 h 466"/>
                      <a:gd name="T64" fmla="*/ 52 w 513"/>
                      <a:gd name="T65" fmla="*/ 116 h 466"/>
                      <a:gd name="T66" fmla="*/ 49 w 513"/>
                      <a:gd name="T67" fmla="*/ 102 h 466"/>
                      <a:gd name="T68" fmla="*/ 68 w 513"/>
                      <a:gd name="T69" fmla="*/ 73 h 466"/>
                      <a:gd name="T70" fmla="*/ 85 w 513"/>
                      <a:gd name="T71" fmla="*/ 43 h 466"/>
                      <a:gd name="T72" fmla="*/ 101 w 513"/>
                      <a:gd name="T73" fmla="*/ 58 h 466"/>
                      <a:gd name="T74" fmla="*/ 112 w 513"/>
                      <a:gd name="T75" fmla="*/ 43 h 466"/>
                      <a:gd name="T76" fmla="*/ 121 w 513"/>
                      <a:gd name="T77" fmla="*/ 21 h 466"/>
                      <a:gd name="T78" fmla="*/ 134 w 513"/>
                      <a:gd name="T79" fmla="*/ 7 h 466"/>
                      <a:gd name="T80" fmla="*/ 150 w 513"/>
                      <a:gd name="T81" fmla="*/ 7 h 466"/>
                      <a:gd name="T82" fmla="*/ 157 w 513"/>
                      <a:gd name="T83" fmla="*/ 29 h 466"/>
                      <a:gd name="T84" fmla="*/ 157 w 513"/>
                      <a:gd name="T85" fmla="*/ 51 h 466"/>
                      <a:gd name="T86" fmla="*/ 179 w 513"/>
                      <a:gd name="T87" fmla="*/ 87 h 466"/>
                      <a:gd name="T88" fmla="*/ 192 w 513"/>
                      <a:gd name="T89" fmla="*/ 94 h 466"/>
                      <a:gd name="T90" fmla="*/ 200 w 513"/>
                      <a:gd name="T91" fmla="*/ 36 h 46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w 513"/>
                      <a:gd name="T139" fmla="*/ 0 h 466"/>
                      <a:gd name="T140" fmla="*/ 513 w 513"/>
                      <a:gd name="T141" fmla="*/ 466 h 466"/>
                    </a:gdLst>
                    <a:ahLst/>
                    <a:cxnLst>
                      <a:cxn ang="T92">
                        <a:pos x="T0" y="T1"/>
                      </a:cxn>
                      <a:cxn ang="T93">
                        <a:pos x="T2" y="T3"/>
                      </a:cxn>
                      <a:cxn ang="T94">
                        <a:pos x="T4" y="T5"/>
                      </a:cxn>
                      <a:cxn ang="T95">
                        <a:pos x="T6" y="T7"/>
                      </a:cxn>
                      <a:cxn ang="T96">
                        <a:pos x="T8" y="T9"/>
                      </a:cxn>
                      <a:cxn ang="T97">
                        <a:pos x="T10" y="T11"/>
                      </a:cxn>
                      <a:cxn ang="T98">
                        <a:pos x="T12" y="T13"/>
                      </a:cxn>
                      <a:cxn ang="T99">
                        <a:pos x="T14" y="T15"/>
                      </a:cxn>
                      <a:cxn ang="T100">
                        <a:pos x="T16" y="T17"/>
                      </a:cxn>
                      <a:cxn ang="T101">
                        <a:pos x="T18" y="T19"/>
                      </a:cxn>
                      <a:cxn ang="T102">
                        <a:pos x="T20" y="T21"/>
                      </a:cxn>
                      <a:cxn ang="T103">
                        <a:pos x="T22" y="T23"/>
                      </a:cxn>
                      <a:cxn ang="T104">
                        <a:pos x="T24" y="T25"/>
                      </a:cxn>
                      <a:cxn ang="T105">
                        <a:pos x="T26" y="T27"/>
                      </a:cxn>
                      <a:cxn ang="T106">
                        <a:pos x="T28" y="T29"/>
                      </a:cxn>
                      <a:cxn ang="T107">
                        <a:pos x="T30" y="T31"/>
                      </a:cxn>
                      <a:cxn ang="T108">
                        <a:pos x="T32" y="T33"/>
                      </a:cxn>
                      <a:cxn ang="T109">
                        <a:pos x="T34" y="T35"/>
                      </a:cxn>
                      <a:cxn ang="T110">
                        <a:pos x="T36" y="T37"/>
                      </a:cxn>
                      <a:cxn ang="T111">
                        <a:pos x="T38" y="T39"/>
                      </a:cxn>
                      <a:cxn ang="T112">
                        <a:pos x="T40" y="T41"/>
                      </a:cxn>
                      <a:cxn ang="T113">
                        <a:pos x="T42" y="T43"/>
                      </a:cxn>
                      <a:cxn ang="T114">
                        <a:pos x="T44" y="T45"/>
                      </a:cxn>
                      <a:cxn ang="T115">
                        <a:pos x="T46" y="T47"/>
                      </a:cxn>
                      <a:cxn ang="T116">
                        <a:pos x="T48" y="T49"/>
                      </a:cxn>
                      <a:cxn ang="T117">
                        <a:pos x="T50" y="T51"/>
                      </a:cxn>
                      <a:cxn ang="T118">
                        <a:pos x="T52" y="T53"/>
                      </a:cxn>
                      <a:cxn ang="T119">
                        <a:pos x="T54" y="T55"/>
                      </a:cxn>
                      <a:cxn ang="T120">
                        <a:pos x="T56" y="T57"/>
                      </a:cxn>
                      <a:cxn ang="T121">
                        <a:pos x="T58" y="T59"/>
                      </a:cxn>
                      <a:cxn ang="T122">
                        <a:pos x="T60" y="T61"/>
                      </a:cxn>
                      <a:cxn ang="T123">
                        <a:pos x="T62" y="T63"/>
                      </a:cxn>
                      <a:cxn ang="T124">
                        <a:pos x="T64" y="T65"/>
                      </a:cxn>
                      <a:cxn ang="T125">
                        <a:pos x="T66" y="T67"/>
                      </a:cxn>
                      <a:cxn ang="T126">
                        <a:pos x="T68" y="T69"/>
                      </a:cxn>
                      <a:cxn ang="T127">
                        <a:pos x="T70" y="T71"/>
                      </a:cxn>
                      <a:cxn ang="T128">
                        <a:pos x="T72" y="T73"/>
                      </a:cxn>
                      <a:cxn ang="T129">
                        <a:pos x="T74" y="T75"/>
                      </a:cxn>
                      <a:cxn ang="T130">
                        <a:pos x="T76" y="T77"/>
                      </a:cxn>
                      <a:cxn ang="T131">
                        <a:pos x="T78" y="T79"/>
                      </a:cxn>
                      <a:cxn ang="T132">
                        <a:pos x="T80" y="T81"/>
                      </a:cxn>
                      <a:cxn ang="T133">
                        <a:pos x="T82" y="T83"/>
                      </a:cxn>
                      <a:cxn ang="T134">
                        <a:pos x="T84" y="T85"/>
                      </a:cxn>
                      <a:cxn ang="T135">
                        <a:pos x="T86" y="T87"/>
                      </a:cxn>
                      <a:cxn ang="T136">
                        <a:pos x="T88" y="T89"/>
                      </a:cxn>
                      <a:cxn ang="T137">
                        <a:pos x="T90" y="T91"/>
                      </a:cxn>
                    </a:cxnLst>
                    <a:rect l="T138" t="T139" r="T140" b="T141"/>
                    <a:pathLst>
                      <a:path w="513" h="466">
                        <a:moveTo>
                          <a:pt x="369" y="0"/>
                        </a:moveTo>
                        <a:lnTo>
                          <a:pt x="393" y="0"/>
                        </a:lnTo>
                        <a:lnTo>
                          <a:pt x="393" y="36"/>
                        </a:lnTo>
                        <a:lnTo>
                          <a:pt x="404" y="51"/>
                        </a:lnTo>
                        <a:lnTo>
                          <a:pt x="411" y="51"/>
                        </a:lnTo>
                        <a:lnTo>
                          <a:pt x="417" y="51"/>
                        </a:lnTo>
                        <a:lnTo>
                          <a:pt x="417" y="58"/>
                        </a:lnTo>
                        <a:lnTo>
                          <a:pt x="422" y="102"/>
                        </a:lnTo>
                        <a:lnTo>
                          <a:pt x="435" y="124"/>
                        </a:lnTo>
                        <a:lnTo>
                          <a:pt x="459" y="159"/>
                        </a:lnTo>
                        <a:lnTo>
                          <a:pt x="459" y="166"/>
                        </a:lnTo>
                        <a:lnTo>
                          <a:pt x="482" y="195"/>
                        </a:lnTo>
                        <a:lnTo>
                          <a:pt x="505" y="225"/>
                        </a:lnTo>
                        <a:lnTo>
                          <a:pt x="512" y="269"/>
                        </a:lnTo>
                        <a:lnTo>
                          <a:pt x="505" y="305"/>
                        </a:lnTo>
                        <a:lnTo>
                          <a:pt x="500" y="327"/>
                        </a:lnTo>
                        <a:lnTo>
                          <a:pt x="488" y="334"/>
                        </a:lnTo>
                        <a:lnTo>
                          <a:pt x="488" y="356"/>
                        </a:lnTo>
                        <a:lnTo>
                          <a:pt x="476" y="370"/>
                        </a:lnTo>
                        <a:lnTo>
                          <a:pt x="470" y="377"/>
                        </a:lnTo>
                        <a:lnTo>
                          <a:pt x="470" y="384"/>
                        </a:lnTo>
                        <a:lnTo>
                          <a:pt x="464" y="391"/>
                        </a:lnTo>
                        <a:lnTo>
                          <a:pt x="459" y="413"/>
                        </a:lnTo>
                        <a:lnTo>
                          <a:pt x="459" y="428"/>
                        </a:lnTo>
                        <a:lnTo>
                          <a:pt x="446" y="435"/>
                        </a:lnTo>
                        <a:lnTo>
                          <a:pt x="446" y="443"/>
                        </a:lnTo>
                        <a:lnTo>
                          <a:pt x="441" y="450"/>
                        </a:lnTo>
                        <a:lnTo>
                          <a:pt x="428" y="457"/>
                        </a:lnTo>
                        <a:lnTo>
                          <a:pt x="422" y="457"/>
                        </a:lnTo>
                        <a:lnTo>
                          <a:pt x="411" y="465"/>
                        </a:lnTo>
                        <a:lnTo>
                          <a:pt x="398" y="450"/>
                        </a:lnTo>
                        <a:lnTo>
                          <a:pt x="380" y="450"/>
                        </a:lnTo>
                        <a:lnTo>
                          <a:pt x="356" y="457"/>
                        </a:lnTo>
                        <a:lnTo>
                          <a:pt x="345" y="443"/>
                        </a:lnTo>
                        <a:lnTo>
                          <a:pt x="334" y="428"/>
                        </a:lnTo>
                        <a:lnTo>
                          <a:pt x="327" y="428"/>
                        </a:lnTo>
                        <a:lnTo>
                          <a:pt x="321" y="413"/>
                        </a:lnTo>
                        <a:lnTo>
                          <a:pt x="321" y="406"/>
                        </a:lnTo>
                        <a:lnTo>
                          <a:pt x="315" y="399"/>
                        </a:lnTo>
                        <a:lnTo>
                          <a:pt x="315" y="384"/>
                        </a:lnTo>
                        <a:lnTo>
                          <a:pt x="315" y="370"/>
                        </a:lnTo>
                        <a:lnTo>
                          <a:pt x="315" y="363"/>
                        </a:lnTo>
                        <a:lnTo>
                          <a:pt x="303" y="370"/>
                        </a:lnTo>
                        <a:lnTo>
                          <a:pt x="297" y="370"/>
                        </a:lnTo>
                        <a:lnTo>
                          <a:pt x="286" y="370"/>
                        </a:lnTo>
                        <a:lnTo>
                          <a:pt x="279" y="370"/>
                        </a:lnTo>
                        <a:lnTo>
                          <a:pt x="273" y="370"/>
                        </a:lnTo>
                        <a:lnTo>
                          <a:pt x="268" y="356"/>
                        </a:lnTo>
                        <a:lnTo>
                          <a:pt x="262" y="342"/>
                        </a:lnTo>
                        <a:lnTo>
                          <a:pt x="244" y="342"/>
                        </a:lnTo>
                        <a:lnTo>
                          <a:pt x="238" y="342"/>
                        </a:lnTo>
                        <a:lnTo>
                          <a:pt x="232" y="342"/>
                        </a:lnTo>
                        <a:lnTo>
                          <a:pt x="220" y="342"/>
                        </a:lnTo>
                        <a:lnTo>
                          <a:pt x="208" y="342"/>
                        </a:lnTo>
                        <a:lnTo>
                          <a:pt x="196" y="349"/>
                        </a:lnTo>
                        <a:lnTo>
                          <a:pt x="190" y="342"/>
                        </a:lnTo>
                        <a:lnTo>
                          <a:pt x="184" y="356"/>
                        </a:lnTo>
                        <a:lnTo>
                          <a:pt x="172" y="363"/>
                        </a:lnTo>
                        <a:lnTo>
                          <a:pt x="166" y="363"/>
                        </a:lnTo>
                        <a:lnTo>
                          <a:pt x="161" y="370"/>
                        </a:lnTo>
                        <a:lnTo>
                          <a:pt x="148" y="370"/>
                        </a:lnTo>
                        <a:lnTo>
                          <a:pt x="137" y="377"/>
                        </a:lnTo>
                        <a:lnTo>
                          <a:pt x="124" y="384"/>
                        </a:lnTo>
                        <a:lnTo>
                          <a:pt x="119" y="391"/>
                        </a:lnTo>
                        <a:lnTo>
                          <a:pt x="113" y="384"/>
                        </a:lnTo>
                        <a:lnTo>
                          <a:pt x="107" y="391"/>
                        </a:lnTo>
                        <a:lnTo>
                          <a:pt x="100" y="399"/>
                        </a:lnTo>
                        <a:lnTo>
                          <a:pt x="95" y="406"/>
                        </a:lnTo>
                        <a:lnTo>
                          <a:pt x="71" y="406"/>
                        </a:lnTo>
                        <a:lnTo>
                          <a:pt x="59" y="391"/>
                        </a:lnTo>
                        <a:lnTo>
                          <a:pt x="59" y="384"/>
                        </a:lnTo>
                        <a:lnTo>
                          <a:pt x="54" y="391"/>
                        </a:lnTo>
                        <a:lnTo>
                          <a:pt x="47" y="384"/>
                        </a:lnTo>
                        <a:lnTo>
                          <a:pt x="54" y="363"/>
                        </a:lnTo>
                        <a:lnTo>
                          <a:pt x="54" y="342"/>
                        </a:lnTo>
                        <a:lnTo>
                          <a:pt x="47" y="334"/>
                        </a:lnTo>
                        <a:lnTo>
                          <a:pt x="47" y="320"/>
                        </a:lnTo>
                        <a:lnTo>
                          <a:pt x="41" y="312"/>
                        </a:lnTo>
                        <a:lnTo>
                          <a:pt x="35" y="305"/>
                        </a:lnTo>
                        <a:lnTo>
                          <a:pt x="35" y="298"/>
                        </a:lnTo>
                        <a:lnTo>
                          <a:pt x="23" y="283"/>
                        </a:lnTo>
                        <a:lnTo>
                          <a:pt x="12" y="239"/>
                        </a:lnTo>
                        <a:lnTo>
                          <a:pt x="6" y="210"/>
                        </a:lnTo>
                        <a:lnTo>
                          <a:pt x="6" y="195"/>
                        </a:lnTo>
                        <a:lnTo>
                          <a:pt x="0" y="188"/>
                        </a:lnTo>
                        <a:lnTo>
                          <a:pt x="0" y="174"/>
                        </a:lnTo>
                        <a:lnTo>
                          <a:pt x="6" y="166"/>
                        </a:lnTo>
                        <a:lnTo>
                          <a:pt x="23" y="144"/>
                        </a:lnTo>
                        <a:lnTo>
                          <a:pt x="41" y="144"/>
                        </a:lnTo>
                        <a:lnTo>
                          <a:pt x="41" y="152"/>
                        </a:lnTo>
                        <a:lnTo>
                          <a:pt x="65" y="152"/>
                        </a:lnTo>
                        <a:lnTo>
                          <a:pt x="65" y="144"/>
                        </a:lnTo>
                        <a:lnTo>
                          <a:pt x="71" y="144"/>
                        </a:lnTo>
                        <a:lnTo>
                          <a:pt x="76" y="144"/>
                        </a:lnTo>
                        <a:lnTo>
                          <a:pt x="83" y="144"/>
                        </a:lnTo>
                        <a:lnTo>
                          <a:pt x="83" y="138"/>
                        </a:lnTo>
                        <a:lnTo>
                          <a:pt x="83" y="131"/>
                        </a:lnTo>
                        <a:lnTo>
                          <a:pt x="89" y="124"/>
                        </a:lnTo>
                        <a:lnTo>
                          <a:pt x="95" y="116"/>
                        </a:lnTo>
                        <a:lnTo>
                          <a:pt x="89" y="109"/>
                        </a:lnTo>
                        <a:lnTo>
                          <a:pt x="95" y="109"/>
                        </a:lnTo>
                        <a:lnTo>
                          <a:pt x="89" y="102"/>
                        </a:lnTo>
                        <a:lnTo>
                          <a:pt x="100" y="94"/>
                        </a:lnTo>
                        <a:lnTo>
                          <a:pt x="113" y="94"/>
                        </a:lnTo>
                        <a:lnTo>
                          <a:pt x="124" y="73"/>
                        </a:lnTo>
                        <a:lnTo>
                          <a:pt x="142" y="51"/>
                        </a:lnTo>
                        <a:lnTo>
                          <a:pt x="155" y="51"/>
                        </a:lnTo>
                        <a:lnTo>
                          <a:pt x="155" y="43"/>
                        </a:lnTo>
                        <a:lnTo>
                          <a:pt x="166" y="43"/>
                        </a:lnTo>
                        <a:lnTo>
                          <a:pt x="179" y="58"/>
                        </a:lnTo>
                        <a:lnTo>
                          <a:pt x="184" y="58"/>
                        </a:lnTo>
                        <a:lnTo>
                          <a:pt x="184" y="51"/>
                        </a:lnTo>
                        <a:lnTo>
                          <a:pt x="196" y="43"/>
                        </a:lnTo>
                        <a:lnTo>
                          <a:pt x="203" y="43"/>
                        </a:lnTo>
                        <a:lnTo>
                          <a:pt x="208" y="29"/>
                        </a:lnTo>
                        <a:lnTo>
                          <a:pt x="214" y="21"/>
                        </a:lnTo>
                        <a:lnTo>
                          <a:pt x="220" y="21"/>
                        </a:lnTo>
                        <a:lnTo>
                          <a:pt x="232" y="14"/>
                        </a:lnTo>
                        <a:lnTo>
                          <a:pt x="238" y="14"/>
                        </a:lnTo>
                        <a:lnTo>
                          <a:pt x="244" y="7"/>
                        </a:lnTo>
                        <a:lnTo>
                          <a:pt x="249" y="7"/>
                        </a:lnTo>
                        <a:lnTo>
                          <a:pt x="262" y="7"/>
                        </a:lnTo>
                        <a:lnTo>
                          <a:pt x="273" y="7"/>
                        </a:lnTo>
                        <a:lnTo>
                          <a:pt x="286" y="14"/>
                        </a:lnTo>
                        <a:lnTo>
                          <a:pt x="286" y="21"/>
                        </a:lnTo>
                        <a:lnTo>
                          <a:pt x="286" y="29"/>
                        </a:lnTo>
                        <a:lnTo>
                          <a:pt x="291" y="36"/>
                        </a:lnTo>
                        <a:lnTo>
                          <a:pt x="286" y="36"/>
                        </a:lnTo>
                        <a:lnTo>
                          <a:pt x="286" y="51"/>
                        </a:lnTo>
                        <a:lnTo>
                          <a:pt x="310" y="73"/>
                        </a:lnTo>
                        <a:lnTo>
                          <a:pt x="315" y="87"/>
                        </a:lnTo>
                        <a:lnTo>
                          <a:pt x="327" y="87"/>
                        </a:lnTo>
                        <a:lnTo>
                          <a:pt x="334" y="94"/>
                        </a:lnTo>
                        <a:lnTo>
                          <a:pt x="339" y="94"/>
                        </a:lnTo>
                        <a:lnTo>
                          <a:pt x="351" y="94"/>
                        </a:lnTo>
                        <a:lnTo>
                          <a:pt x="356" y="73"/>
                        </a:lnTo>
                        <a:lnTo>
                          <a:pt x="363" y="58"/>
                        </a:lnTo>
                        <a:lnTo>
                          <a:pt x="363" y="36"/>
                        </a:lnTo>
                        <a:lnTo>
                          <a:pt x="369" y="21"/>
                        </a:lnTo>
                        <a:lnTo>
                          <a:pt x="369" y="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49263"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defRPr/>
                    </a:pPr>
                    <a:endParaRPr lang="it-IT" sz="1800">
                      <a:solidFill>
                        <a:srgbClr val="FFFFFF"/>
                      </a:solidFill>
                      <a:latin typeface="Calibri" pitchFamily="34" charset="0"/>
                      <a:ea typeface="Microsoft YaHei" pitchFamily="34" charset="-122"/>
                      <a:cs typeface="+mn-cs"/>
                    </a:endParaRPr>
                  </a:p>
                </p:txBody>
              </p:sp>
              <p:sp>
                <p:nvSpPr>
                  <p:cNvPr id="7211" name="Freeform 23"/>
                  <p:cNvSpPr>
                    <a:spLocks noChangeArrowheads="1"/>
                  </p:cNvSpPr>
                  <p:nvPr/>
                </p:nvSpPr>
                <p:spPr bwMode="auto">
                  <a:xfrm>
                    <a:off x="4091" y="2166"/>
                    <a:ext cx="249" cy="64"/>
                  </a:xfrm>
                  <a:custGeom>
                    <a:avLst/>
                    <a:gdLst>
                      <a:gd name="T0" fmla="*/ 13 w 282"/>
                      <a:gd name="T1" fmla="*/ 13 h 65"/>
                      <a:gd name="T2" fmla="*/ 28 w 282"/>
                      <a:gd name="T3" fmla="*/ 13 h 65"/>
                      <a:gd name="T4" fmla="*/ 41 w 282"/>
                      <a:gd name="T5" fmla="*/ 13 h 65"/>
                      <a:gd name="T6" fmla="*/ 50 w 282"/>
                      <a:gd name="T7" fmla="*/ 32 h 65"/>
                      <a:gd name="T8" fmla="*/ 60 w 282"/>
                      <a:gd name="T9" fmla="*/ 32 h 65"/>
                      <a:gd name="T10" fmla="*/ 73 w 282"/>
                      <a:gd name="T11" fmla="*/ 37 h 65"/>
                      <a:gd name="T12" fmla="*/ 83 w 282"/>
                      <a:gd name="T13" fmla="*/ 44 h 65"/>
                      <a:gd name="T14" fmla="*/ 86 w 282"/>
                      <a:gd name="T15" fmla="*/ 32 h 65"/>
                      <a:gd name="T16" fmla="*/ 103 w 282"/>
                      <a:gd name="T17" fmla="*/ 32 h 65"/>
                      <a:gd name="T18" fmla="*/ 116 w 282"/>
                      <a:gd name="T19" fmla="*/ 37 h 65"/>
                      <a:gd name="T20" fmla="*/ 125 w 282"/>
                      <a:gd name="T21" fmla="*/ 37 h 65"/>
                      <a:gd name="T22" fmla="*/ 131 w 282"/>
                      <a:gd name="T23" fmla="*/ 32 h 65"/>
                      <a:gd name="T24" fmla="*/ 144 w 282"/>
                      <a:gd name="T25" fmla="*/ 32 h 65"/>
                      <a:gd name="T26" fmla="*/ 150 w 282"/>
                      <a:gd name="T27" fmla="*/ 27 h 65"/>
                      <a:gd name="T28" fmla="*/ 150 w 282"/>
                      <a:gd name="T29" fmla="*/ 44 h 65"/>
                      <a:gd name="T30" fmla="*/ 144 w 282"/>
                      <a:gd name="T31" fmla="*/ 44 h 65"/>
                      <a:gd name="T32" fmla="*/ 138 w 282"/>
                      <a:gd name="T33" fmla="*/ 51 h 65"/>
                      <a:gd name="T34" fmla="*/ 131 w 282"/>
                      <a:gd name="T35" fmla="*/ 51 h 65"/>
                      <a:gd name="T36" fmla="*/ 125 w 282"/>
                      <a:gd name="T37" fmla="*/ 51 h 65"/>
                      <a:gd name="T38" fmla="*/ 117 w 282"/>
                      <a:gd name="T39" fmla="*/ 59 h 65"/>
                      <a:gd name="T40" fmla="*/ 109 w 282"/>
                      <a:gd name="T41" fmla="*/ 59 h 65"/>
                      <a:gd name="T42" fmla="*/ 105 w 282"/>
                      <a:gd name="T43" fmla="*/ 44 h 65"/>
                      <a:gd name="T44" fmla="*/ 98 w 282"/>
                      <a:gd name="T45" fmla="*/ 59 h 65"/>
                      <a:gd name="T46" fmla="*/ 90 w 282"/>
                      <a:gd name="T47" fmla="*/ 44 h 65"/>
                      <a:gd name="T48" fmla="*/ 83 w 282"/>
                      <a:gd name="T49" fmla="*/ 51 h 65"/>
                      <a:gd name="T50" fmla="*/ 77 w 282"/>
                      <a:gd name="T51" fmla="*/ 51 h 65"/>
                      <a:gd name="T52" fmla="*/ 67 w 282"/>
                      <a:gd name="T53" fmla="*/ 44 h 65"/>
                      <a:gd name="T54" fmla="*/ 57 w 282"/>
                      <a:gd name="T55" fmla="*/ 59 h 65"/>
                      <a:gd name="T56" fmla="*/ 48 w 282"/>
                      <a:gd name="T57" fmla="*/ 51 h 65"/>
                      <a:gd name="T58" fmla="*/ 38 w 282"/>
                      <a:gd name="T59" fmla="*/ 44 h 65"/>
                      <a:gd name="T60" fmla="*/ 22 w 282"/>
                      <a:gd name="T61" fmla="*/ 37 h 65"/>
                      <a:gd name="T62" fmla="*/ 9 w 282"/>
                      <a:gd name="T63" fmla="*/ 32 h 65"/>
                      <a:gd name="T64" fmla="*/ 4 w 282"/>
                      <a:gd name="T65" fmla="*/ 27 h 65"/>
                      <a:gd name="T66" fmla="*/ 0 w 282"/>
                      <a:gd name="T67" fmla="*/ 20 h 65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282"/>
                      <a:gd name="T103" fmla="*/ 0 h 65"/>
                      <a:gd name="T104" fmla="*/ 282 w 282"/>
                      <a:gd name="T105" fmla="*/ 65 h 65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282" h="65">
                        <a:moveTo>
                          <a:pt x="0" y="0"/>
                        </a:moveTo>
                        <a:lnTo>
                          <a:pt x="24" y="13"/>
                        </a:lnTo>
                        <a:lnTo>
                          <a:pt x="41" y="13"/>
                        </a:lnTo>
                        <a:lnTo>
                          <a:pt x="53" y="13"/>
                        </a:lnTo>
                        <a:lnTo>
                          <a:pt x="65" y="13"/>
                        </a:lnTo>
                        <a:lnTo>
                          <a:pt x="77" y="13"/>
                        </a:lnTo>
                        <a:lnTo>
                          <a:pt x="88" y="20"/>
                        </a:lnTo>
                        <a:lnTo>
                          <a:pt x="94" y="35"/>
                        </a:lnTo>
                        <a:lnTo>
                          <a:pt x="101" y="35"/>
                        </a:lnTo>
                        <a:lnTo>
                          <a:pt x="112" y="35"/>
                        </a:lnTo>
                        <a:lnTo>
                          <a:pt x="125" y="35"/>
                        </a:lnTo>
                        <a:lnTo>
                          <a:pt x="136" y="42"/>
                        </a:lnTo>
                        <a:lnTo>
                          <a:pt x="149" y="49"/>
                        </a:lnTo>
                        <a:lnTo>
                          <a:pt x="154" y="49"/>
                        </a:lnTo>
                        <a:lnTo>
                          <a:pt x="154" y="35"/>
                        </a:lnTo>
                        <a:lnTo>
                          <a:pt x="160" y="35"/>
                        </a:lnTo>
                        <a:lnTo>
                          <a:pt x="178" y="35"/>
                        </a:lnTo>
                        <a:lnTo>
                          <a:pt x="191" y="35"/>
                        </a:lnTo>
                        <a:lnTo>
                          <a:pt x="208" y="35"/>
                        </a:lnTo>
                        <a:lnTo>
                          <a:pt x="215" y="42"/>
                        </a:lnTo>
                        <a:lnTo>
                          <a:pt x="220" y="42"/>
                        </a:lnTo>
                        <a:lnTo>
                          <a:pt x="232" y="42"/>
                        </a:lnTo>
                        <a:lnTo>
                          <a:pt x="239" y="42"/>
                        </a:lnTo>
                        <a:lnTo>
                          <a:pt x="244" y="35"/>
                        </a:lnTo>
                        <a:lnTo>
                          <a:pt x="256" y="35"/>
                        </a:lnTo>
                        <a:lnTo>
                          <a:pt x="268" y="35"/>
                        </a:lnTo>
                        <a:lnTo>
                          <a:pt x="274" y="27"/>
                        </a:lnTo>
                        <a:lnTo>
                          <a:pt x="281" y="27"/>
                        </a:lnTo>
                        <a:lnTo>
                          <a:pt x="281" y="42"/>
                        </a:lnTo>
                        <a:lnTo>
                          <a:pt x="281" y="49"/>
                        </a:lnTo>
                        <a:lnTo>
                          <a:pt x="274" y="49"/>
                        </a:lnTo>
                        <a:lnTo>
                          <a:pt x="268" y="49"/>
                        </a:lnTo>
                        <a:lnTo>
                          <a:pt x="262" y="49"/>
                        </a:lnTo>
                        <a:lnTo>
                          <a:pt x="256" y="56"/>
                        </a:lnTo>
                        <a:lnTo>
                          <a:pt x="250" y="64"/>
                        </a:lnTo>
                        <a:lnTo>
                          <a:pt x="244" y="56"/>
                        </a:lnTo>
                        <a:lnTo>
                          <a:pt x="239" y="56"/>
                        </a:lnTo>
                        <a:lnTo>
                          <a:pt x="232" y="56"/>
                        </a:lnTo>
                        <a:lnTo>
                          <a:pt x="226" y="64"/>
                        </a:lnTo>
                        <a:lnTo>
                          <a:pt x="220" y="64"/>
                        </a:lnTo>
                        <a:lnTo>
                          <a:pt x="215" y="64"/>
                        </a:lnTo>
                        <a:lnTo>
                          <a:pt x="202" y="64"/>
                        </a:lnTo>
                        <a:lnTo>
                          <a:pt x="202" y="56"/>
                        </a:lnTo>
                        <a:lnTo>
                          <a:pt x="196" y="49"/>
                        </a:lnTo>
                        <a:lnTo>
                          <a:pt x="184" y="56"/>
                        </a:lnTo>
                        <a:lnTo>
                          <a:pt x="184" y="64"/>
                        </a:lnTo>
                        <a:lnTo>
                          <a:pt x="178" y="64"/>
                        </a:lnTo>
                        <a:lnTo>
                          <a:pt x="167" y="49"/>
                        </a:lnTo>
                        <a:lnTo>
                          <a:pt x="160" y="56"/>
                        </a:lnTo>
                        <a:lnTo>
                          <a:pt x="154" y="56"/>
                        </a:lnTo>
                        <a:lnTo>
                          <a:pt x="149" y="64"/>
                        </a:lnTo>
                        <a:lnTo>
                          <a:pt x="143" y="56"/>
                        </a:lnTo>
                        <a:lnTo>
                          <a:pt x="131" y="56"/>
                        </a:lnTo>
                        <a:lnTo>
                          <a:pt x="125" y="49"/>
                        </a:lnTo>
                        <a:lnTo>
                          <a:pt x="112" y="56"/>
                        </a:lnTo>
                        <a:lnTo>
                          <a:pt x="107" y="64"/>
                        </a:lnTo>
                        <a:lnTo>
                          <a:pt x="101" y="56"/>
                        </a:lnTo>
                        <a:lnTo>
                          <a:pt x="88" y="56"/>
                        </a:lnTo>
                        <a:lnTo>
                          <a:pt x="77" y="49"/>
                        </a:lnTo>
                        <a:lnTo>
                          <a:pt x="70" y="49"/>
                        </a:lnTo>
                        <a:lnTo>
                          <a:pt x="53" y="42"/>
                        </a:lnTo>
                        <a:lnTo>
                          <a:pt x="41" y="42"/>
                        </a:lnTo>
                        <a:lnTo>
                          <a:pt x="29" y="42"/>
                        </a:lnTo>
                        <a:lnTo>
                          <a:pt x="17" y="35"/>
                        </a:lnTo>
                        <a:lnTo>
                          <a:pt x="11" y="27"/>
                        </a:lnTo>
                        <a:lnTo>
                          <a:pt x="5" y="27"/>
                        </a:lnTo>
                        <a:lnTo>
                          <a:pt x="0" y="27"/>
                        </a:lnTo>
                        <a:lnTo>
                          <a:pt x="0" y="2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49263"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defRPr/>
                    </a:pPr>
                    <a:endParaRPr lang="it-IT" sz="1800">
                      <a:solidFill>
                        <a:srgbClr val="FFFFFF"/>
                      </a:solidFill>
                      <a:latin typeface="Calibri" pitchFamily="34" charset="0"/>
                      <a:ea typeface="Microsoft YaHei" pitchFamily="34" charset="-122"/>
                      <a:cs typeface="+mn-cs"/>
                    </a:endParaRPr>
                  </a:p>
                </p:txBody>
              </p:sp>
              <p:sp>
                <p:nvSpPr>
                  <p:cNvPr id="7212" name="Freeform 24"/>
                  <p:cNvSpPr>
                    <a:spLocks noChangeArrowheads="1"/>
                  </p:cNvSpPr>
                  <p:nvPr/>
                </p:nvSpPr>
                <p:spPr bwMode="auto">
                  <a:xfrm>
                    <a:off x="4229" y="2042"/>
                    <a:ext cx="112" cy="124"/>
                  </a:xfrm>
                  <a:custGeom>
                    <a:avLst/>
                    <a:gdLst>
                      <a:gd name="T0" fmla="*/ 32 w 127"/>
                      <a:gd name="T1" fmla="*/ 0 h 125"/>
                      <a:gd name="T2" fmla="*/ 56 w 127"/>
                      <a:gd name="T3" fmla="*/ 0 h 125"/>
                      <a:gd name="T4" fmla="*/ 61 w 127"/>
                      <a:gd name="T5" fmla="*/ 14 h 125"/>
                      <a:gd name="T6" fmla="*/ 55 w 127"/>
                      <a:gd name="T7" fmla="*/ 29 h 125"/>
                      <a:gd name="T8" fmla="*/ 48 w 127"/>
                      <a:gd name="T9" fmla="*/ 43 h 125"/>
                      <a:gd name="T10" fmla="*/ 42 w 127"/>
                      <a:gd name="T11" fmla="*/ 43 h 125"/>
                      <a:gd name="T12" fmla="*/ 34 w 127"/>
                      <a:gd name="T13" fmla="*/ 36 h 125"/>
                      <a:gd name="T14" fmla="*/ 29 w 127"/>
                      <a:gd name="T15" fmla="*/ 29 h 125"/>
                      <a:gd name="T16" fmla="*/ 19 w 127"/>
                      <a:gd name="T17" fmla="*/ 36 h 125"/>
                      <a:gd name="T18" fmla="*/ 22 w 127"/>
                      <a:gd name="T19" fmla="*/ 51 h 125"/>
                      <a:gd name="T20" fmla="*/ 25 w 127"/>
                      <a:gd name="T21" fmla="*/ 51 h 125"/>
                      <a:gd name="T22" fmla="*/ 32 w 127"/>
                      <a:gd name="T23" fmla="*/ 51 h 125"/>
                      <a:gd name="T24" fmla="*/ 34 w 127"/>
                      <a:gd name="T25" fmla="*/ 58 h 125"/>
                      <a:gd name="T26" fmla="*/ 32 w 127"/>
                      <a:gd name="T27" fmla="*/ 62 h 125"/>
                      <a:gd name="T28" fmla="*/ 32 w 127"/>
                      <a:gd name="T29" fmla="*/ 75 h 125"/>
                      <a:gd name="T30" fmla="*/ 38 w 127"/>
                      <a:gd name="T31" fmla="*/ 82 h 125"/>
                      <a:gd name="T32" fmla="*/ 34 w 127"/>
                      <a:gd name="T33" fmla="*/ 97 h 125"/>
                      <a:gd name="T34" fmla="*/ 34 w 127"/>
                      <a:gd name="T35" fmla="*/ 111 h 125"/>
                      <a:gd name="T36" fmla="*/ 29 w 127"/>
                      <a:gd name="T37" fmla="*/ 111 h 125"/>
                      <a:gd name="T38" fmla="*/ 25 w 127"/>
                      <a:gd name="T39" fmla="*/ 104 h 125"/>
                      <a:gd name="T40" fmla="*/ 22 w 127"/>
                      <a:gd name="T41" fmla="*/ 89 h 125"/>
                      <a:gd name="T42" fmla="*/ 22 w 127"/>
                      <a:gd name="T43" fmla="*/ 75 h 125"/>
                      <a:gd name="T44" fmla="*/ 16 w 127"/>
                      <a:gd name="T45" fmla="*/ 75 h 125"/>
                      <a:gd name="T46" fmla="*/ 10 w 127"/>
                      <a:gd name="T47" fmla="*/ 75 h 125"/>
                      <a:gd name="T48" fmla="*/ 16 w 127"/>
                      <a:gd name="T49" fmla="*/ 82 h 125"/>
                      <a:gd name="T50" fmla="*/ 19 w 127"/>
                      <a:gd name="T51" fmla="*/ 97 h 125"/>
                      <a:gd name="T52" fmla="*/ 12 w 127"/>
                      <a:gd name="T53" fmla="*/ 119 h 125"/>
                      <a:gd name="T54" fmla="*/ 12 w 127"/>
                      <a:gd name="T55" fmla="*/ 104 h 125"/>
                      <a:gd name="T56" fmla="*/ 10 w 127"/>
                      <a:gd name="T57" fmla="*/ 97 h 125"/>
                      <a:gd name="T58" fmla="*/ 4 w 127"/>
                      <a:gd name="T59" fmla="*/ 82 h 125"/>
                      <a:gd name="T60" fmla="*/ 0 w 127"/>
                      <a:gd name="T61" fmla="*/ 67 h 125"/>
                      <a:gd name="T62" fmla="*/ 7 w 127"/>
                      <a:gd name="T63" fmla="*/ 58 h 125"/>
                      <a:gd name="T64" fmla="*/ 10 w 127"/>
                      <a:gd name="T65" fmla="*/ 43 h 125"/>
                      <a:gd name="T66" fmla="*/ 12 w 127"/>
                      <a:gd name="T67" fmla="*/ 21 h 125"/>
                      <a:gd name="T68" fmla="*/ 16 w 127"/>
                      <a:gd name="T69" fmla="*/ 0 h 125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27"/>
                      <a:gd name="T106" fmla="*/ 0 h 125"/>
                      <a:gd name="T107" fmla="*/ 127 w 127"/>
                      <a:gd name="T108" fmla="*/ 125 h 125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27" h="125">
                        <a:moveTo>
                          <a:pt x="30" y="0"/>
                        </a:moveTo>
                        <a:lnTo>
                          <a:pt x="60" y="0"/>
                        </a:lnTo>
                        <a:lnTo>
                          <a:pt x="89" y="0"/>
                        </a:lnTo>
                        <a:lnTo>
                          <a:pt x="107" y="0"/>
                        </a:lnTo>
                        <a:lnTo>
                          <a:pt x="126" y="14"/>
                        </a:lnTo>
                        <a:lnTo>
                          <a:pt x="113" y="14"/>
                        </a:lnTo>
                        <a:lnTo>
                          <a:pt x="107" y="21"/>
                        </a:lnTo>
                        <a:lnTo>
                          <a:pt x="102" y="29"/>
                        </a:lnTo>
                        <a:lnTo>
                          <a:pt x="102" y="36"/>
                        </a:lnTo>
                        <a:lnTo>
                          <a:pt x="89" y="43"/>
                        </a:lnTo>
                        <a:lnTo>
                          <a:pt x="84" y="43"/>
                        </a:lnTo>
                        <a:lnTo>
                          <a:pt x="78" y="43"/>
                        </a:lnTo>
                        <a:lnTo>
                          <a:pt x="71" y="43"/>
                        </a:lnTo>
                        <a:lnTo>
                          <a:pt x="65" y="36"/>
                        </a:lnTo>
                        <a:lnTo>
                          <a:pt x="60" y="29"/>
                        </a:lnTo>
                        <a:lnTo>
                          <a:pt x="54" y="29"/>
                        </a:lnTo>
                        <a:lnTo>
                          <a:pt x="41" y="29"/>
                        </a:lnTo>
                        <a:lnTo>
                          <a:pt x="36" y="36"/>
                        </a:lnTo>
                        <a:lnTo>
                          <a:pt x="41" y="43"/>
                        </a:lnTo>
                        <a:lnTo>
                          <a:pt x="41" y="51"/>
                        </a:lnTo>
                        <a:lnTo>
                          <a:pt x="41" y="58"/>
                        </a:lnTo>
                        <a:lnTo>
                          <a:pt x="47" y="51"/>
                        </a:lnTo>
                        <a:lnTo>
                          <a:pt x="54" y="51"/>
                        </a:lnTo>
                        <a:lnTo>
                          <a:pt x="60" y="51"/>
                        </a:lnTo>
                        <a:lnTo>
                          <a:pt x="65" y="51"/>
                        </a:lnTo>
                        <a:lnTo>
                          <a:pt x="65" y="58"/>
                        </a:lnTo>
                        <a:lnTo>
                          <a:pt x="65" y="65"/>
                        </a:lnTo>
                        <a:lnTo>
                          <a:pt x="60" y="65"/>
                        </a:lnTo>
                        <a:lnTo>
                          <a:pt x="60" y="72"/>
                        </a:lnTo>
                        <a:lnTo>
                          <a:pt x="60" y="80"/>
                        </a:lnTo>
                        <a:lnTo>
                          <a:pt x="65" y="80"/>
                        </a:lnTo>
                        <a:lnTo>
                          <a:pt x="71" y="87"/>
                        </a:lnTo>
                        <a:lnTo>
                          <a:pt x="71" y="94"/>
                        </a:lnTo>
                        <a:lnTo>
                          <a:pt x="65" y="102"/>
                        </a:lnTo>
                        <a:lnTo>
                          <a:pt x="65" y="109"/>
                        </a:lnTo>
                        <a:lnTo>
                          <a:pt x="65" y="116"/>
                        </a:lnTo>
                        <a:lnTo>
                          <a:pt x="60" y="116"/>
                        </a:lnTo>
                        <a:lnTo>
                          <a:pt x="54" y="116"/>
                        </a:lnTo>
                        <a:lnTo>
                          <a:pt x="47" y="116"/>
                        </a:lnTo>
                        <a:lnTo>
                          <a:pt x="47" y="109"/>
                        </a:lnTo>
                        <a:lnTo>
                          <a:pt x="47" y="102"/>
                        </a:lnTo>
                        <a:lnTo>
                          <a:pt x="41" y="94"/>
                        </a:lnTo>
                        <a:lnTo>
                          <a:pt x="41" y="87"/>
                        </a:lnTo>
                        <a:lnTo>
                          <a:pt x="41" y="80"/>
                        </a:lnTo>
                        <a:lnTo>
                          <a:pt x="36" y="72"/>
                        </a:lnTo>
                        <a:lnTo>
                          <a:pt x="30" y="80"/>
                        </a:lnTo>
                        <a:lnTo>
                          <a:pt x="23" y="72"/>
                        </a:lnTo>
                        <a:lnTo>
                          <a:pt x="18" y="80"/>
                        </a:lnTo>
                        <a:lnTo>
                          <a:pt x="23" y="87"/>
                        </a:lnTo>
                        <a:lnTo>
                          <a:pt x="30" y="87"/>
                        </a:lnTo>
                        <a:lnTo>
                          <a:pt x="30" y="94"/>
                        </a:lnTo>
                        <a:lnTo>
                          <a:pt x="36" y="102"/>
                        </a:lnTo>
                        <a:lnTo>
                          <a:pt x="30" y="116"/>
                        </a:lnTo>
                        <a:lnTo>
                          <a:pt x="23" y="124"/>
                        </a:lnTo>
                        <a:lnTo>
                          <a:pt x="23" y="116"/>
                        </a:lnTo>
                        <a:lnTo>
                          <a:pt x="23" y="109"/>
                        </a:lnTo>
                        <a:lnTo>
                          <a:pt x="23" y="102"/>
                        </a:lnTo>
                        <a:lnTo>
                          <a:pt x="18" y="102"/>
                        </a:lnTo>
                        <a:lnTo>
                          <a:pt x="6" y="94"/>
                        </a:lnTo>
                        <a:lnTo>
                          <a:pt x="6" y="87"/>
                        </a:lnTo>
                        <a:lnTo>
                          <a:pt x="0" y="87"/>
                        </a:lnTo>
                        <a:lnTo>
                          <a:pt x="0" y="72"/>
                        </a:lnTo>
                        <a:lnTo>
                          <a:pt x="6" y="65"/>
                        </a:lnTo>
                        <a:lnTo>
                          <a:pt x="12" y="58"/>
                        </a:lnTo>
                        <a:lnTo>
                          <a:pt x="18" y="51"/>
                        </a:lnTo>
                        <a:lnTo>
                          <a:pt x="18" y="43"/>
                        </a:lnTo>
                        <a:lnTo>
                          <a:pt x="18" y="29"/>
                        </a:lnTo>
                        <a:lnTo>
                          <a:pt x="23" y="21"/>
                        </a:lnTo>
                        <a:lnTo>
                          <a:pt x="18" y="14"/>
                        </a:lnTo>
                        <a:lnTo>
                          <a:pt x="30" y="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49263"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defRPr/>
                    </a:pPr>
                    <a:endParaRPr lang="it-IT" sz="1800">
                      <a:solidFill>
                        <a:srgbClr val="FFFFFF"/>
                      </a:solidFill>
                      <a:latin typeface="Calibri" pitchFamily="34" charset="0"/>
                      <a:ea typeface="Microsoft YaHei" pitchFamily="34" charset="-122"/>
                      <a:cs typeface="+mn-cs"/>
                    </a:endParaRPr>
                  </a:p>
                </p:txBody>
              </p:sp>
              <p:sp>
                <p:nvSpPr>
                  <p:cNvPr id="7213" name="Freeform 25"/>
                  <p:cNvSpPr>
                    <a:spLocks noChangeArrowheads="1"/>
                  </p:cNvSpPr>
                  <p:nvPr/>
                </p:nvSpPr>
                <p:spPr bwMode="auto">
                  <a:xfrm>
                    <a:off x="4107" y="1990"/>
                    <a:ext cx="126" cy="169"/>
                  </a:xfrm>
                  <a:custGeom>
                    <a:avLst/>
                    <a:gdLst>
                      <a:gd name="T0" fmla="*/ 0 w 143"/>
                      <a:gd name="T1" fmla="*/ 51 h 170"/>
                      <a:gd name="T2" fmla="*/ 15 w 143"/>
                      <a:gd name="T3" fmla="*/ 29 h 170"/>
                      <a:gd name="T4" fmla="*/ 25 w 143"/>
                      <a:gd name="T5" fmla="*/ 14 h 170"/>
                      <a:gd name="T6" fmla="*/ 28 w 143"/>
                      <a:gd name="T7" fmla="*/ 7 h 170"/>
                      <a:gd name="T8" fmla="*/ 41 w 143"/>
                      <a:gd name="T9" fmla="*/ 0 h 170"/>
                      <a:gd name="T10" fmla="*/ 48 w 143"/>
                      <a:gd name="T11" fmla="*/ 22 h 170"/>
                      <a:gd name="T12" fmla="*/ 54 w 143"/>
                      <a:gd name="T13" fmla="*/ 7 h 170"/>
                      <a:gd name="T14" fmla="*/ 56 w 143"/>
                      <a:gd name="T15" fmla="*/ 7 h 170"/>
                      <a:gd name="T16" fmla="*/ 61 w 143"/>
                      <a:gd name="T17" fmla="*/ 0 h 170"/>
                      <a:gd name="T18" fmla="*/ 63 w 143"/>
                      <a:gd name="T19" fmla="*/ 0 h 170"/>
                      <a:gd name="T20" fmla="*/ 66 w 143"/>
                      <a:gd name="T21" fmla="*/ 7 h 170"/>
                      <a:gd name="T22" fmla="*/ 66 w 143"/>
                      <a:gd name="T23" fmla="*/ 14 h 170"/>
                      <a:gd name="T24" fmla="*/ 63 w 143"/>
                      <a:gd name="T25" fmla="*/ 22 h 170"/>
                      <a:gd name="T26" fmla="*/ 63 w 143"/>
                      <a:gd name="T27" fmla="*/ 29 h 170"/>
                      <a:gd name="T28" fmla="*/ 69 w 143"/>
                      <a:gd name="T29" fmla="*/ 51 h 170"/>
                      <a:gd name="T30" fmla="*/ 72 w 143"/>
                      <a:gd name="T31" fmla="*/ 66 h 170"/>
                      <a:gd name="T32" fmla="*/ 75 w 143"/>
                      <a:gd name="T33" fmla="*/ 66 h 170"/>
                      <a:gd name="T34" fmla="*/ 75 w 143"/>
                      <a:gd name="T35" fmla="*/ 73 h 170"/>
                      <a:gd name="T36" fmla="*/ 72 w 143"/>
                      <a:gd name="T37" fmla="*/ 80 h 170"/>
                      <a:gd name="T38" fmla="*/ 69 w 143"/>
                      <a:gd name="T39" fmla="*/ 80 h 170"/>
                      <a:gd name="T40" fmla="*/ 63 w 143"/>
                      <a:gd name="T41" fmla="*/ 80 h 170"/>
                      <a:gd name="T42" fmla="*/ 66 w 143"/>
                      <a:gd name="T43" fmla="*/ 90 h 170"/>
                      <a:gd name="T44" fmla="*/ 61 w 143"/>
                      <a:gd name="T45" fmla="*/ 105 h 170"/>
                      <a:gd name="T46" fmla="*/ 61 w 143"/>
                      <a:gd name="T47" fmla="*/ 127 h 170"/>
                      <a:gd name="T48" fmla="*/ 61 w 143"/>
                      <a:gd name="T49" fmla="*/ 141 h 170"/>
                      <a:gd name="T50" fmla="*/ 56 w 143"/>
                      <a:gd name="T51" fmla="*/ 149 h 170"/>
                      <a:gd name="T52" fmla="*/ 54 w 143"/>
                      <a:gd name="T53" fmla="*/ 164 h 170"/>
                      <a:gd name="T54" fmla="*/ 49 w 143"/>
                      <a:gd name="T55" fmla="*/ 164 h 170"/>
                      <a:gd name="T56" fmla="*/ 43 w 143"/>
                      <a:gd name="T57" fmla="*/ 156 h 170"/>
                      <a:gd name="T58" fmla="*/ 41 w 143"/>
                      <a:gd name="T59" fmla="*/ 149 h 170"/>
                      <a:gd name="T60" fmla="*/ 37 w 143"/>
                      <a:gd name="T61" fmla="*/ 141 h 170"/>
                      <a:gd name="T62" fmla="*/ 25 w 143"/>
                      <a:gd name="T63" fmla="*/ 141 h 170"/>
                      <a:gd name="T64" fmla="*/ 15 w 143"/>
                      <a:gd name="T65" fmla="*/ 134 h 170"/>
                      <a:gd name="T66" fmla="*/ 9 w 143"/>
                      <a:gd name="T67" fmla="*/ 119 h 170"/>
                      <a:gd name="T68" fmla="*/ 6 w 143"/>
                      <a:gd name="T69" fmla="*/ 112 h 170"/>
                      <a:gd name="T70" fmla="*/ 4 w 143"/>
                      <a:gd name="T71" fmla="*/ 97 h 170"/>
                      <a:gd name="T72" fmla="*/ 4 w 143"/>
                      <a:gd name="T73" fmla="*/ 85 h 170"/>
                      <a:gd name="T74" fmla="*/ 0 w 143"/>
                      <a:gd name="T75" fmla="*/ 51 h 170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143"/>
                      <a:gd name="T115" fmla="*/ 0 h 170"/>
                      <a:gd name="T116" fmla="*/ 143 w 143"/>
                      <a:gd name="T117" fmla="*/ 170 h 170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143" h="170">
                        <a:moveTo>
                          <a:pt x="0" y="51"/>
                        </a:moveTo>
                        <a:lnTo>
                          <a:pt x="28" y="29"/>
                        </a:lnTo>
                        <a:lnTo>
                          <a:pt x="47" y="14"/>
                        </a:lnTo>
                        <a:lnTo>
                          <a:pt x="52" y="7"/>
                        </a:lnTo>
                        <a:lnTo>
                          <a:pt x="76" y="0"/>
                        </a:lnTo>
                        <a:lnTo>
                          <a:pt x="89" y="22"/>
                        </a:lnTo>
                        <a:lnTo>
                          <a:pt x="100" y="7"/>
                        </a:lnTo>
                        <a:lnTo>
                          <a:pt x="106" y="7"/>
                        </a:lnTo>
                        <a:lnTo>
                          <a:pt x="113" y="0"/>
                        </a:lnTo>
                        <a:lnTo>
                          <a:pt x="118" y="0"/>
                        </a:lnTo>
                        <a:lnTo>
                          <a:pt x="124" y="7"/>
                        </a:lnTo>
                        <a:lnTo>
                          <a:pt x="124" y="14"/>
                        </a:lnTo>
                        <a:lnTo>
                          <a:pt x="118" y="22"/>
                        </a:lnTo>
                        <a:lnTo>
                          <a:pt x="118" y="29"/>
                        </a:lnTo>
                        <a:lnTo>
                          <a:pt x="130" y="51"/>
                        </a:lnTo>
                        <a:lnTo>
                          <a:pt x="135" y="66"/>
                        </a:lnTo>
                        <a:lnTo>
                          <a:pt x="142" y="66"/>
                        </a:lnTo>
                        <a:lnTo>
                          <a:pt x="142" y="73"/>
                        </a:lnTo>
                        <a:lnTo>
                          <a:pt x="135" y="80"/>
                        </a:lnTo>
                        <a:lnTo>
                          <a:pt x="130" y="80"/>
                        </a:lnTo>
                        <a:lnTo>
                          <a:pt x="118" y="80"/>
                        </a:lnTo>
                        <a:lnTo>
                          <a:pt x="124" y="95"/>
                        </a:lnTo>
                        <a:lnTo>
                          <a:pt x="113" y="110"/>
                        </a:lnTo>
                        <a:lnTo>
                          <a:pt x="113" y="132"/>
                        </a:lnTo>
                        <a:lnTo>
                          <a:pt x="113" y="146"/>
                        </a:lnTo>
                        <a:lnTo>
                          <a:pt x="106" y="154"/>
                        </a:lnTo>
                        <a:lnTo>
                          <a:pt x="100" y="169"/>
                        </a:lnTo>
                        <a:lnTo>
                          <a:pt x="94" y="169"/>
                        </a:lnTo>
                        <a:lnTo>
                          <a:pt x="82" y="161"/>
                        </a:lnTo>
                        <a:lnTo>
                          <a:pt x="76" y="154"/>
                        </a:lnTo>
                        <a:lnTo>
                          <a:pt x="70" y="146"/>
                        </a:lnTo>
                        <a:lnTo>
                          <a:pt x="47" y="146"/>
                        </a:lnTo>
                        <a:lnTo>
                          <a:pt x="28" y="139"/>
                        </a:lnTo>
                        <a:lnTo>
                          <a:pt x="17" y="124"/>
                        </a:lnTo>
                        <a:lnTo>
                          <a:pt x="11" y="117"/>
                        </a:lnTo>
                        <a:lnTo>
                          <a:pt x="6" y="102"/>
                        </a:lnTo>
                        <a:lnTo>
                          <a:pt x="6" y="88"/>
                        </a:lnTo>
                        <a:lnTo>
                          <a:pt x="0" y="51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49263"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defRPr/>
                    </a:pPr>
                    <a:endParaRPr lang="it-IT" sz="1800">
                      <a:solidFill>
                        <a:srgbClr val="FFFFFF"/>
                      </a:solidFill>
                      <a:latin typeface="Calibri" pitchFamily="34" charset="0"/>
                      <a:ea typeface="Microsoft YaHei" pitchFamily="34" charset="-122"/>
                      <a:cs typeface="+mn-cs"/>
                    </a:endParaRPr>
                  </a:p>
                </p:txBody>
              </p:sp>
              <p:sp>
                <p:nvSpPr>
                  <p:cNvPr id="7214" name="Freeform 26"/>
                  <p:cNvSpPr>
                    <a:spLocks noChangeArrowheads="1"/>
                  </p:cNvSpPr>
                  <p:nvPr/>
                </p:nvSpPr>
                <p:spPr bwMode="auto">
                  <a:xfrm>
                    <a:off x="4376" y="2085"/>
                    <a:ext cx="238" cy="153"/>
                  </a:xfrm>
                  <a:custGeom>
                    <a:avLst/>
                    <a:gdLst>
                      <a:gd name="T0" fmla="*/ 0 w 269"/>
                      <a:gd name="T1" fmla="*/ 0 h 154"/>
                      <a:gd name="T2" fmla="*/ 13 w 269"/>
                      <a:gd name="T3" fmla="*/ 0 h 154"/>
                      <a:gd name="T4" fmla="*/ 22 w 269"/>
                      <a:gd name="T5" fmla="*/ 0 h 154"/>
                      <a:gd name="T6" fmla="*/ 29 w 269"/>
                      <a:gd name="T7" fmla="*/ 22 h 154"/>
                      <a:gd name="T8" fmla="*/ 29 w 269"/>
                      <a:gd name="T9" fmla="*/ 36 h 154"/>
                      <a:gd name="T10" fmla="*/ 32 w 269"/>
                      <a:gd name="T11" fmla="*/ 29 h 154"/>
                      <a:gd name="T12" fmla="*/ 38 w 269"/>
                      <a:gd name="T13" fmla="*/ 29 h 154"/>
                      <a:gd name="T14" fmla="*/ 42 w 269"/>
                      <a:gd name="T15" fmla="*/ 36 h 154"/>
                      <a:gd name="T16" fmla="*/ 45 w 269"/>
                      <a:gd name="T17" fmla="*/ 36 h 154"/>
                      <a:gd name="T18" fmla="*/ 48 w 269"/>
                      <a:gd name="T19" fmla="*/ 22 h 154"/>
                      <a:gd name="T20" fmla="*/ 51 w 269"/>
                      <a:gd name="T21" fmla="*/ 22 h 154"/>
                      <a:gd name="T22" fmla="*/ 55 w 269"/>
                      <a:gd name="T23" fmla="*/ 22 h 154"/>
                      <a:gd name="T24" fmla="*/ 58 w 269"/>
                      <a:gd name="T25" fmla="*/ 22 h 154"/>
                      <a:gd name="T26" fmla="*/ 72 w 269"/>
                      <a:gd name="T27" fmla="*/ 29 h 154"/>
                      <a:gd name="T28" fmla="*/ 77 w 269"/>
                      <a:gd name="T29" fmla="*/ 29 h 154"/>
                      <a:gd name="T30" fmla="*/ 83 w 269"/>
                      <a:gd name="T31" fmla="*/ 44 h 154"/>
                      <a:gd name="T32" fmla="*/ 87 w 269"/>
                      <a:gd name="T33" fmla="*/ 44 h 154"/>
                      <a:gd name="T34" fmla="*/ 93 w 269"/>
                      <a:gd name="T35" fmla="*/ 51 h 154"/>
                      <a:gd name="T36" fmla="*/ 96 w 269"/>
                      <a:gd name="T37" fmla="*/ 51 h 154"/>
                      <a:gd name="T38" fmla="*/ 110 w 269"/>
                      <a:gd name="T39" fmla="*/ 58 h 154"/>
                      <a:gd name="T40" fmla="*/ 112 w 269"/>
                      <a:gd name="T41" fmla="*/ 73 h 154"/>
                      <a:gd name="T42" fmla="*/ 116 w 269"/>
                      <a:gd name="T43" fmla="*/ 77 h 154"/>
                      <a:gd name="T44" fmla="*/ 116 w 269"/>
                      <a:gd name="T45" fmla="*/ 83 h 154"/>
                      <a:gd name="T46" fmla="*/ 119 w 269"/>
                      <a:gd name="T47" fmla="*/ 89 h 154"/>
                      <a:gd name="T48" fmla="*/ 123 w 269"/>
                      <a:gd name="T49" fmla="*/ 89 h 154"/>
                      <a:gd name="T50" fmla="*/ 129 w 269"/>
                      <a:gd name="T51" fmla="*/ 89 h 154"/>
                      <a:gd name="T52" fmla="*/ 135 w 269"/>
                      <a:gd name="T53" fmla="*/ 103 h 154"/>
                      <a:gd name="T54" fmla="*/ 135 w 269"/>
                      <a:gd name="T55" fmla="*/ 111 h 154"/>
                      <a:gd name="T56" fmla="*/ 139 w 269"/>
                      <a:gd name="T57" fmla="*/ 118 h 154"/>
                      <a:gd name="T58" fmla="*/ 139 w 269"/>
                      <a:gd name="T59" fmla="*/ 125 h 154"/>
                      <a:gd name="T60" fmla="*/ 146 w 269"/>
                      <a:gd name="T61" fmla="*/ 140 h 154"/>
                      <a:gd name="T62" fmla="*/ 141 w 269"/>
                      <a:gd name="T63" fmla="*/ 148 h 154"/>
                      <a:gd name="T64" fmla="*/ 139 w 269"/>
                      <a:gd name="T65" fmla="*/ 148 h 154"/>
                      <a:gd name="T66" fmla="*/ 132 w 269"/>
                      <a:gd name="T67" fmla="*/ 148 h 154"/>
                      <a:gd name="T68" fmla="*/ 129 w 269"/>
                      <a:gd name="T69" fmla="*/ 148 h 154"/>
                      <a:gd name="T70" fmla="*/ 126 w 269"/>
                      <a:gd name="T71" fmla="*/ 148 h 154"/>
                      <a:gd name="T72" fmla="*/ 116 w 269"/>
                      <a:gd name="T73" fmla="*/ 118 h 154"/>
                      <a:gd name="T74" fmla="*/ 105 w 269"/>
                      <a:gd name="T75" fmla="*/ 118 h 154"/>
                      <a:gd name="T76" fmla="*/ 99 w 269"/>
                      <a:gd name="T77" fmla="*/ 118 h 154"/>
                      <a:gd name="T78" fmla="*/ 96 w 269"/>
                      <a:gd name="T79" fmla="*/ 118 h 154"/>
                      <a:gd name="T80" fmla="*/ 96 w 269"/>
                      <a:gd name="T81" fmla="*/ 125 h 154"/>
                      <a:gd name="T82" fmla="*/ 93 w 269"/>
                      <a:gd name="T83" fmla="*/ 125 h 154"/>
                      <a:gd name="T84" fmla="*/ 90 w 269"/>
                      <a:gd name="T85" fmla="*/ 133 h 154"/>
                      <a:gd name="T86" fmla="*/ 87 w 269"/>
                      <a:gd name="T87" fmla="*/ 148 h 154"/>
                      <a:gd name="T88" fmla="*/ 81 w 269"/>
                      <a:gd name="T89" fmla="*/ 140 h 154"/>
                      <a:gd name="T90" fmla="*/ 77 w 269"/>
                      <a:gd name="T91" fmla="*/ 133 h 154"/>
                      <a:gd name="T92" fmla="*/ 73 w 269"/>
                      <a:gd name="T93" fmla="*/ 133 h 154"/>
                      <a:gd name="T94" fmla="*/ 68 w 269"/>
                      <a:gd name="T95" fmla="*/ 133 h 154"/>
                      <a:gd name="T96" fmla="*/ 64 w 269"/>
                      <a:gd name="T97" fmla="*/ 118 h 154"/>
                      <a:gd name="T98" fmla="*/ 58 w 269"/>
                      <a:gd name="T99" fmla="*/ 103 h 154"/>
                      <a:gd name="T100" fmla="*/ 51 w 269"/>
                      <a:gd name="T101" fmla="*/ 83 h 154"/>
                      <a:gd name="T102" fmla="*/ 45 w 269"/>
                      <a:gd name="T103" fmla="*/ 73 h 154"/>
                      <a:gd name="T104" fmla="*/ 42 w 269"/>
                      <a:gd name="T105" fmla="*/ 66 h 154"/>
                      <a:gd name="T106" fmla="*/ 32 w 269"/>
                      <a:gd name="T107" fmla="*/ 66 h 154"/>
                      <a:gd name="T108" fmla="*/ 25 w 269"/>
                      <a:gd name="T109" fmla="*/ 66 h 154"/>
                      <a:gd name="T110" fmla="*/ 22 w 269"/>
                      <a:gd name="T111" fmla="*/ 58 h 154"/>
                      <a:gd name="T112" fmla="*/ 13 w 269"/>
                      <a:gd name="T113" fmla="*/ 58 h 154"/>
                      <a:gd name="T114" fmla="*/ 10 w 269"/>
                      <a:gd name="T115" fmla="*/ 51 h 154"/>
                      <a:gd name="T116" fmla="*/ 10 w 269"/>
                      <a:gd name="T117" fmla="*/ 29 h 154"/>
                      <a:gd name="T118" fmla="*/ 10 w 269"/>
                      <a:gd name="T119" fmla="*/ 14 h 154"/>
                      <a:gd name="T120" fmla="*/ 0 w 269"/>
                      <a:gd name="T121" fmla="*/ 0 h 154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w 269"/>
                      <a:gd name="T184" fmla="*/ 0 h 154"/>
                      <a:gd name="T185" fmla="*/ 269 w 269"/>
                      <a:gd name="T186" fmla="*/ 154 h 154"/>
                    </a:gdLst>
                    <a:ahLst/>
                    <a:cxnLst>
                      <a:cxn ang="T122">
                        <a:pos x="T0" y="T1"/>
                      </a:cxn>
                      <a:cxn ang="T123">
                        <a:pos x="T2" y="T3"/>
                      </a:cxn>
                      <a:cxn ang="T124">
                        <a:pos x="T4" y="T5"/>
                      </a:cxn>
                      <a:cxn ang="T125">
                        <a:pos x="T6" y="T7"/>
                      </a:cxn>
                      <a:cxn ang="T126">
                        <a:pos x="T8" y="T9"/>
                      </a:cxn>
                      <a:cxn ang="T127">
                        <a:pos x="T10" y="T11"/>
                      </a:cxn>
                      <a:cxn ang="T128">
                        <a:pos x="T12" y="T13"/>
                      </a:cxn>
                      <a:cxn ang="T129">
                        <a:pos x="T14" y="T15"/>
                      </a:cxn>
                      <a:cxn ang="T130">
                        <a:pos x="T16" y="T17"/>
                      </a:cxn>
                      <a:cxn ang="T131">
                        <a:pos x="T18" y="T19"/>
                      </a:cxn>
                      <a:cxn ang="T132">
                        <a:pos x="T20" y="T21"/>
                      </a:cxn>
                      <a:cxn ang="T133">
                        <a:pos x="T22" y="T23"/>
                      </a:cxn>
                      <a:cxn ang="T134">
                        <a:pos x="T24" y="T25"/>
                      </a:cxn>
                      <a:cxn ang="T135">
                        <a:pos x="T26" y="T27"/>
                      </a:cxn>
                      <a:cxn ang="T136">
                        <a:pos x="T28" y="T29"/>
                      </a:cxn>
                      <a:cxn ang="T137">
                        <a:pos x="T30" y="T31"/>
                      </a:cxn>
                      <a:cxn ang="T138">
                        <a:pos x="T32" y="T33"/>
                      </a:cxn>
                      <a:cxn ang="T139">
                        <a:pos x="T34" y="T35"/>
                      </a:cxn>
                      <a:cxn ang="T140">
                        <a:pos x="T36" y="T37"/>
                      </a:cxn>
                      <a:cxn ang="T141">
                        <a:pos x="T38" y="T39"/>
                      </a:cxn>
                      <a:cxn ang="T142">
                        <a:pos x="T40" y="T41"/>
                      </a:cxn>
                      <a:cxn ang="T143">
                        <a:pos x="T42" y="T43"/>
                      </a:cxn>
                      <a:cxn ang="T144">
                        <a:pos x="T44" y="T45"/>
                      </a:cxn>
                      <a:cxn ang="T145">
                        <a:pos x="T46" y="T47"/>
                      </a:cxn>
                      <a:cxn ang="T146">
                        <a:pos x="T48" y="T49"/>
                      </a:cxn>
                      <a:cxn ang="T147">
                        <a:pos x="T50" y="T51"/>
                      </a:cxn>
                      <a:cxn ang="T148">
                        <a:pos x="T52" y="T53"/>
                      </a:cxn>
                      <a:cxn ang="T149">
                        <a:pos x="T54" y="T55"/>
                      </a:cxn>
                      <a:cxn ang="T150">
                        <a:pos x="T56" y="T57"/>
                      </a:cxn>
                      <a:cxn ang="T151">
                        <a:pos x="T58" y="T59"/>
                      </a:cxn>
                      <a:cxn ang="T152">
                        <a:pos x="T60" y="T61"/>
                      </a:cxn>
                      <a:cxn ang="T153">
                        <a:pos x="T62" y="T63"/>
                      </a:cxn>
                      <a:cxn ang="T154">
                        <a:pos x="T64" y="T65"/>
                      </a:cxn>
                      <a:cxn ang="T155">
                        <a:pos x="T66" y="T67"/>
                      </a:cxn>
                      <a:cxn ang="T156">
                        <a:pos x="T68" y="T69"/>
                      </a:cxn>
                      <a:cxn ang="T157">
                        <a:pos x="T70" y="T71"/>
                      </a:cxn>
                      <a:cxn ang="T158">
                        <a:pos x="T72" y="T73"/>
                      </a:cxn>
                      <a:cxn ang="T159">
                        <a:pos x="T74" y="T75"/>
                      </a:cxn>
                      <a:cxn ang="T160">
                        <a:pos x="T76" y="T77"/>
                      </a:cxn>
                      <a:cxn ang="T161">
                        <a:pos x="T78" y="T79"/>
                      </a:cxn>
                      <a:cxn ang="T162">
                        <a:pos x="T80" y="T81"/>
                      </a:cxn>
                      <a:cxn ang="T163">
                        <a:pos x="T82" y="T83"/>
                      </a:cxn>
                      <a:cxn ang="T164">
                        <a:pos x="T84" y="T85"/>
                      </a:cxn>
                      <a:cxn ang="T165">
                        <a:pos x="T86" y="T87"/>
                      </a:cxn>
                      <a:cxn ang="T166">
                        <a:pos x="T88" y="T89"/>
                      </a:cxn>
                      <a:cxn ang="T167">
                        <a:pos x="T90" y="T91"/>
                      </a:cxn>
                      <a:cxn ang="T168">
                        <a:pos x="T92" y="T93"/>
                      </a:cxn>
                      <a:cxn ang="T169">
                        <a:pos x="T94" y="T95"/>
                      </a:cxn>
                      <a:cxn ang="T170">
                        <a:pos x="T96" y="T97"/>
                      </a:cxn>
                      <a:cxn ang="T171">
                        <a:pos x="T98" y="T99"/>
                      </a:cxn>
                      <a:cxn ang="T172">
                        <a:pos x="T100" y="T101"/>
                      </a:cxn>
                      <a:cxn ang="T173">
                        <a:pos x="T102" y="T103"/>
                      </a:cxn>
                      <a:cxn ang="T174">
                        <a:pos x="T104" y="T105"/>
                      </a:cxn>
                      <a:cxn ang="T175">
                        <a:pos x="T106" y="T107"/>
                      </a:cxn>
                      <a:cxn ang="T176">
                        <a:pos x="T108" y="T109"/>
                      </a:cxn>
                      <a:cxn ang="T177">
                        <a:pos x="T110" y="T111"/>
                      </a:cxn>
                      <a:cxn ang="T178">
                        <a:pos x="T112" y="T113"/>
                      </a:cxn>
                      <a:cxn ang="T179">
                        <a:pos x="T114" y="T115"/>
                      </a:cxn>
                      <a:cxn ang="T180">
                        <a:pos x="T116" y="T117"/>
                      </a:cxn>
                      <a:cxn ang="T181">
                        <a:pos x="T118" y="T119"/>
                      </a:cxn>
                      <a:cxn ang="T182">
                        <a:pos x="T120" y="T121"/>
                      </a:cxn>
                    </a:cxnLst>
                    <a:rect l="T183" t="T184" r="T185" b="T186"/>
                    <a:pathLst>
                      <a:path w="269" h="154">
                        <a:moveTo>
                          <a:pt x="0" y="0"/>
                        </a:moveTo>
                        <a:lnTo>
                          <a:pt x="24" y="0"/>
                        </a:lnTo>
                        <a:lnTo>
                          <a:pt x="41" y="0"/>
                        </a:lnTo>
                        <a:lnTo>
                          <a:pt x="53" y="22"/>
                        </a:lnTo>
                        <a:lnTo>
                          <a:pt x="53" y="36"/>
                        </a:lnTo>
                        <a:lnTo>
                          <a:pt x="59" y="29"/>
                        </a:lnTo>
                        <a:lnTo>
                          <a:pt x="70" y="29"/>
                        </a:lnTo>
                        <a:lnTo>
                          <a:pt x="77" y="36"/>
                        </a:lnTo>
                        <a:lnTo>
                          <a:pt x="83" y="36"/>
                        </a:lnTo>
                        <a:lnTo>
                          <a:pt x="88" y="22"/>
                        </a:lnTo>
                        <a:lnTo>
                          <a:pt x="94" y="22"/>
                        </a:lnTo>
                        <a:lnTo>
                          <a:pt x="101" y="22"/>
                        </a:lnTo>
                        <a:lnTo>
                          <a:pt x="107" y="22"/>
                        </a:lnTo>
                        <a:lnTo>
                          <a:pt x="131" y="29"/>
                        </a:lnTo>
                        <a:lnTo>
                          <a:pt x="142" y="29"/>
                        </a:lnTo>
                        <a:lnTo>
                          <a:pt x="154" y="44"/>
                        </a:lnTo>
                        <a:lnTo>
                          <a:pt x="160" y="44"/>
                        </a:lnTo>
                        <a:lnTo>
                          <a:pt x="173" y="51"/>
                        </a:lnTo>
                        <a:lnTo>
                          <a:pt x="178" y="51"/>
                        </a:lnTo>
                        <a:lnTo>
                          <a:pt x="202" y="58"/>
                        </a:lnTo>
                        <a:lnTo>
                          <a:pt x="208" y="73"/>
                        </a:lnTo>
                        <a:lnTo>
                          <a:pt x="214" y="80"/>
                        </a:lnTo>
                        <a:lnTo>
                          <a:pt x="214" y="88"/>
                        </a:lnTo>
                        <a:lnTo>
                          <a:pt x="219" y="94"/>
                        </a:lnTo>
                        <a:lnTo>
                          <a:pt x="226" y="94"/>
                        </a:lnTo>
                        <a:lnTo>
                          <a:pt x="238" y="94"/>
                        </a:lnTo>
                        <a:lnTo>
                          <a:pt x="250" y="108"/>
                        </a:lnTo>
                        <a:lnTo>
                          <a:pt x="250" y="116"/>
                        </a:lnTo>
                        <a:lnTo>
                          <a:pt x="256" y="123"/>
                        </a:lnTo>
                        <a:lnTo>
                          <a:pt x="256" y="130"/>
                        </a:lnTo>
                        <a:lnTo>
                          <a:pt x="268" y="145"/>
                        </a:lnTo>
                        <a:lnTo>
                          <a:pt x="261" y="153"/>
                        </a:lnTo>
                        <a:lnTo>
                          <a:pt x="256" y="153"/>
                        </a:lnTo>
                        <a:lnTo>
                          <a:pt x="243" y="153"/>
                        </a:lnTo>
                        <a:lnTo>
                          <a:pt x="238" y="153"/>
                        </a:lnTo>
                        <a:lnTo>
                          <a:pt x="232" y="153"/>
                        </a:lnTo>
                        <a:lnTo>
                          <a:pt x="214" y="123"/>
                        </a:lnTo>
                        <a:lnTo>
                          <a:pt x="195" y="123"/>
                        </a:lnTo>
                        <a:lnTo>
                          <a:pt x="184" y="123"/>
                        </a:lnTo>
                        <a:lnTo>
                          <a:pt x="178" y="123"/>
                        </a:lnTo>
                        <a:lnTo>
                          <a:pt x="178" y="130"/>
                        </a:lnTo>
                        <a:lnTo>
                          <a:pt x="173" y="130"/>
                        </a:lnTo>
                        <a:lnTo>
                          <a:pt x="166" y="138"/>
                        </a:lnTo>
                        <a:lnTo>
                          <a:pt x="160" y="153"/>
                        </a:lnTo>
                        <a:lnTo>
                          <a:pt x="149" y="145"/>
                        </a:lnTo>
                        <a:lnTo>
                          <a:pt x="142" y="138"/>
                        </a:lnTo>
                        <a:lnTo>
                          <a:pt x="136" y="138"/>
                        </a:lnTo>
                        <a:lnTo>
                          <a:pt x="125" y="138"/>
                        </a:lnTo>
                        <a:lnTo>
                          <a:pt x="118" y="123"/>
                        </a:lnTo>
                        <a:lnTo>
                          <a:pt x="107" y="108"/>
                        </a:lnTo>
                        <a:lnTo>
                          <a:pt x="94" y="88"/>
                        </a:lnTo>
                        <a:lnTo>
                          <a:pt x="83" y="73"/>
                        </a:lnTo>
                        <a:lnTo>
                          <a:pt x="77" y="66"/>
                        </a:lnTo>
                        <a:lnTo>
                          <a:pt x="59" y="66"/>
                        </a:lnTo>
                        <a:lnTo>
                          <a:pt x="46" y="66"/>
                        </a:lnTo>
                        <a:lnTo>
                          <a:pt x="41" y="58"/>
                        </a:lnTo>
                        <a:lnTo>
                          <a:pt x="24" y="58"/>
                        </a:lnTo>
                        <a:lnTo>
                          <a:pt x="17" y="51"/>
                        </a:lnTo>
                        <a:lnTo>
                          <a:pt x="17" y="29"/>
                        </a:lnTo>
                        <a:lnTo>
                          <a:pt x="17" y="14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49263"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defRPr/>
                    </a:pPr>
                    <a:endParaRPr lang="it-IT" sz="1800">
                      <a:solidFill>
                        <a:srgbClr val="FFFFFF"/>
                      </a:solidFill>
                      <a:latin typeface="Calibri" pitchFamily="34" charset="0"/>
                      <a:ea typeface="Microsoft YaHei" pitchFamily="34" charset="-122"/>
                      <a:cs typeface="+mn-cs"/>
                    </a:endParaRPr>
                  </a:p>
                </p:txBody>
              </p:sp>
              <p:sp>
                <p:nvSpPr>
                  <p:cNvPr id="7215" name="Freeform 27"/>
                  <p:cNvSpPr>
                    <a:spLocks noChangeArrowheads="1"/>
                  </p:cNvSpPr>
                  <p:nvPr/>
                </p:nvSpPr>
                <p:spPr bwMode="auto">
                  <a:xfrm>
                    <a:off x="3933" y="1969"/>
                    <a:ext cx="143" cy="210"/>
                  </a:xfrm>
                  <a:custGeom>
                    <a:avLst/>
                    <a:gdLst>
                      <a:gd name="T0" fmla="*/ 0 w 162"/>
                      <a:gd name="T1" fmla="*/ 7 h 211"/>
                      <a:gd name="T2" fmla="*/ 6 w 162"/>
                      <a:gd name="T3" fmla="*/ 0 h 211"/>
                      <a:gd name="T4" fmla="*/ 19 w 162"/>
                      <a:gd name="T5" fmla="*/ 14 h 211"/>
                      <a:gd name="T6" fmla="*/ 19 w 162"/>
                      <a:gd name="T7" fmla="*/ 21 h 211"/>
                      <a:gd name="T8" fmla="*/ 19 w 162"/>
                      <a:gd name="T9" fmla="*/ 29 h 211"/>
                      <a:gd name="T10" fmla="*/ 22 w 162"/>
                      <a:gd name="T11" fmla="*/ 29 h 211"/>
                      <a:gd name="T12" fmla="*/ 26 w 162"/>
                      <a:gd name="T13" fmla="*/ 36 h 211"/>
                      <a:gd name="T14" fmla="*/ 26 w 162"/>
                      <a:gd name="T15" fmla="*/ 43 h 211"/>
                      <a:gd name="T16" fmla="*/ 34 w 162"/>
                      <a:gd name="T17" fmla="*/ 65 h 211"/>
                      <a:gd name="T18" fmla="*/ 38 w 162"/>
                      <a:gd name="T19" fmla="*/ 65 h 211"/>
                      <a:gd name="T20" fmla="*/ 41 w 162"/>
                      <a:gd name="T21" fmla="*/ 72 h 211"/>
                      <a:gd name="T22" fmla="*/ 51 w 162"/>
                      <a:gd name="T23" fmla="*/ 80 h 211"/>
                      <a:gd name="T24" fmla="*/ 64 w 162"/>
                      <a:gd name="T25" fmla="*/ 87 h 211"/>
                      <a:gd name="T26" fmla="*/ 64 w 162"/>
                      <a:gd name="T27" fmla="*/ 105 h 211"/>
                      <a:gd name="T28" fmla="*/ 67 w 162"/>
                      <a:gd name="T29" fmla="*/ 111 h 211"/>
                      <a:gd name="T30" fmla="*/ 67 w 162"/>
                      <a:gd name="T31" fmla="*/ 118 h 211"/>
                      <a:gd name="T32" fmla="*/ 77 w 162"/>
                      <a:gd name="T33" fmla="*/ 133 h 211"/>
                      <a:gd name="T34" fmla="*/ 83 w 162"/>
                      <a:gd name="T35" fmla="*/ 140 h 211"/>
                      <a:gd name="T36" fmla="*/ 83 w 162"/>
                      <a:gd name="T37" fmla="*/ 184 h 211"/>
                      <a:gd name="T38" fmla="*/ 86 w 162"/>
                      <a:gd name="T39" fmla="*/ 198 h 211"/>
                      <a:gd name="T40" fmla="*/ 83 w 162"/>
                      <a:gd name="T41" fmla="*/ 205 h 211"/>
                      <a:gd name="T42" fmla="*/ 80 w 162"/>
                      <a:gd name="T43" fmla="*/ 205 h 211"/>
                      <a:gd name="T44" fmla="*/ 80 w 162"/>
                      <a:gd name="T45" fmla="*/ 191 h 211"/>
                      <a:gd name="T46" fmla="*/ 70 w 162"/>
                      <a:gd name="T47" fmla="*/ 205 h 211"/>
                      <a:gd name="T48" fmla="*/ 64 w 162"/>
                      <a:gd name="T49" fmla="*/ 184 h 211"/>
                      <a:gd name="T50" fmla="*/ 62 w 162"/>
                      <a:gd name="T51" fmla="*/ 169 h 211"/>
                      <a:gd name="T52" fmla="*/ 51 w 162"/>
                      <a:gd name="T53" fmla="*/ 147 h 211"/>
                      <a:gd name="T54" fmla="*/ 49 w 162"/>
                      <a:gd name="T55" fmla="*/ 147 h 211"/>
                      <a:gd name="T56" fmla="*/ 41 w 162"/>
                      <a:gd name="T57" fmla="*/ 133 h 211"/>
                      <a:gd name="T58" fmla="*/ 38 w 162"/>
                      <a:gd name="T59" fmla="*/ 126 h 211"/>
                      <a:gd name="T60" fmla="*/ 38 w 162"/>
                      <a:gd name="T61" fmla="*/ 118 h 211"/>
                      <a:gd name="T62" fmla="*/ 32 w 162"/>
                      <a:gd name="T63" fmla="*/ 94 h 211"/>
                      <a:gd name="T64" fmla="*/ 28 w 162"/>
                      <a:gd name="T65" fmla="*/ 72 h 211"/>
                      <a:gd name="T66" fmla="*/ 19 w 162"/>
                      <a:gd name="T67" fmla="*/ 58 h 211"/>
                      <a:gd name="T68" fmla="*/ 6 w 162"/>
                      <a:gd name="T69" fmla="*/ 29 h 211"/>
                      <a:gd name="T70" fmla="*/ 0 w 162"/>
                      <a:gd name="T71" fmla="*/ 7 h 211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62"/>
                      <a:gd name="T109" fmla="*/ 0 h 211"/>
                      <a:gd name="T110" fmla="*/ 162 w 162"/>
                      <a:gd name="T111" fmla="*/ 211 h 211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62" h="211">
                        <a:moveTo>
                          <a:pt x="0" y="7"/>
                        </a:moveTo>
                        <a:lnTo>
                          <a:pt x="11" y="0"/>
                        </a:lnTo>
                        <a:lnTo>
                          <a:pt x="35" y="14"/>
                        </a:lnTo>
                        <a:lnTo>
                          <a:pt x="35" y="21"/>
                        </a:lnTo>
                        <a:lnTo>
                          <a:pt x="35" y="29"/>
                        </a:lnTo>
                        <a:lnTo>
                          <a:pt x="41" y="29"/>
                        </a:lnTo>
                        <a:lnTo>
                          <a:pt x="48" y="36"/>
                        </a:lnTo>
                        <a:lnTo>
                          <a:pt x="48" y="43"/>
                        </a:lnTo>
                        <a:lnTo>
                          <a:pt x="65" y="65"/>
                        </a:lnTo>
                        <a:lnTo>
                          <a:pt x="72" y="65"/>
                        </a:lnTo>
                        <a:lnTo>
                          <a:pt x="77" y="72"/>
                        </a:lnTo>
                        <a:lnTo>
                          <a:pt x="96" y="80"/>
                        </a:lnTo>
                        <a:lnTo>
                          <a:pt x="119" y="87"/>
                        </a:lnTo>
                        <a:lnTo>
                          <a:pt x="119" y="109"/>
                        </a:lnTo>
                        <a:lnTo>
                          <a:pt x="125" y="116"/>
                        </a:lnTo>
                        <a:lnTo>
                          <a:pt x="125" y="123"/>
                        </a:lnTo>
                        <a:lnTo>
                          <a:pt x="143" y="138"/>
                        </a:lnTo>
                        <a:lnTo>
                          <a:pt x="155" y="145"/>
                        </a:lnTo>
                        <a:lnTo>
                          <a:pt x="155" y="189"/>
                        </a:lnTo>
                        <a:lnTo>
                          <a:pt x="161" y="203"/>
                        </a:lnTo>
                        <a:lnTo>
                          <a:pt x="155" y="210"/>
                        </a:lnTo>
                        <a:lnTo>
                          <a:pt x="149" y="210"/>
                        </a:lnTo>
                        <a:lnTo>
                          <a:pt x="149" y="196"/>
                        </a:lnTo>
                        <a:lnTo>
                          <a:pt x="131" y="210"/>
                        </a:lnTo>
                        <a:lnTo>
                          <a:pt x="119" y="189"/>
                        </a:lnTo>
                        <a:lnTo>
                          <a:pt x="114" y="174"/>
                        </a:lnTo>
                        <a:lnTo>
                          <a:pt x="96" y="152"/>
                        </a:lnTo>
                        <a:lnTo>
                          <a:pt x="90" y="152"/>
                        </a:lnTo>
                        <a:lnTo>
                          <a:pt x="77" y="138"/>
                        </a:lnTo>
                        <a:lnTo>
                          <a:pt x="72" y="131"/>
                        </a:lnTo>
                        <a:lnTo>
                          <a:pt x="72" y="123"/>
                        </a:lnTo>
                        <a:lnTo>
                          <a:pt x="59" y="94"/>
                        </a:lnTo>
                        <a:lnTo>
                          <a:pt x="53" y="72"/>
                        </a:lnTo>
                        <a:lnTo>
                          <a:pt x="35" y="58"/>
                        </a:lnTo>
                        <a:lnTo>
                          <a:pt x="11" y="29"/>
                        </a:lnTo>
                        <a:lnTo>
                          <a:pt x="0" y="7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49263"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defRPr/>
                    </a:pPr>
                    <a:endParaRPr lang="it-IT" sz="1800">
                      <a:solidFill>
                        <a:srgbClr val="FFFFFF"/>
                      </a:solidFill>
                      <a:latin typeface="Calibri" pitchFamily="34" charset="0"/>
                      <a:ea typeface="Microsoft YaHei" pitchFamily="34" charset="-122"/>
                      <a:cs typeface="+mn-cs"/>
                    </a:endParaRPr>
                  </a:p>
                </p:txBody>
              </p:sp>
              <p:sp>
                <p:nvSpPr>
                  <p:cNvPr id="7216" name="Freeform 28"/>
                  <p:cNvSpPr>
                    <a:spLocks noChangeArrowheads="1"/>
                  </p:cNvSpPr>
                  <p:nvPr/>
                </p:nvSpPr>
                <p:spPr bwMode="auto">
                  <a:xfrm>
                    <a:off x="4191" y="1750"/>
                    <a:ext cx="138" cy="226"/>
                  </a:xfrm>
                  <a:custGeom>
                    <a:avLst/>
                    <a:gdLst>
                      <a:gd name="T0" fmla="*/ 4 w 156"/>
                      <a:gd name="T1" fmla="*/ 0 h 227"/>
                      <a:gd name="T2" fmla="*/ 12 w 156"/>
                      <a:gd name="T3" fmla="*/ 0 h 227"/>
                      <a:gd name="T4" fmla="*/ 19 w 156"/>
                      <a:gd name="T5" fmla="*/ 21 h 227"/>
                      <a:gd name="T6" fmla="*/ 19 w 156"/>
                      <a:gd name="T7" fmla="*/ 43 h 227"/>
                      <a:gd name="T8" fmla="*/ 22 w 156"/>
                      <a:gd name="T9" fmla="*/ 51 h 227"/>
                      <a:gd name="T10" fmla="*/ 26 w 156"/>
                      <a:gd name="T11" fmla="*/ 65 h 227"/>
                      <a:gd name="T12" fmla="*/ 33 w 156"/>
                      <a:gd name="T13" fmla="*/ 73 h 227"/>
                      <a:gd name="T14" fmla="*/ 39 w 156"/>
                      <a:gd name="T15" fmla="*/ 73 h 227"/>
                      <a:gd name="T16" fmla="*/ 49 w 156"/>
                      <a:gd name="T17" fmla="*/ 87 h 227"/>
                      <a:gd name="T18" fmla="*/ 56 w 156"/>
                      <a:gd name="T19" fmla="*/ 102 h 227"/>
                      <a:gd name="T20" fmla="*/ 65 w 156"/>
                      <a:gd name="T21" fmla="*/ 113 h 227"/>
                      <a:gd name="T22" fmla="*/ 65 w 156"/>
                      <a:gd name="T23" fmla="*/ 134 h 227"/>
                      <a:gd name="T24" fmla="*/ 68 w 156"/>
                      <a:gd name="T25" fmla="*/ 148 h 227"/>
                      <a:gd name="T26" fmla="*/ 68 w 156"/>
                      <a:gd name="T27" fmla="*/ 156 h 227"/>
                      <a:gd name="T28" fmla="*/ 71 w 156"/>
                      <a:gd name="T29" fmla="*/ 163 h 227"/>
                      <a:gd name="T30" fmla="*/ 78 w 156"/>
                      <a:gd name="T31" fmla="*/ 178 h 227"/>
                      <a:gd name="T32" fmla="*/ 78 w 156"/>
                      <a:gd name="T33" fmla="*/ 185 h 227"/>
                      <a:gd name="T34" fmla="*/ 84 w 156"/>
                      <a:gd name="T35" fmla="*/ 192 h 227"/>
                      <a:gd name="T36" fmla="*/ 84 w 156"/>
                      <a:gd name="T37" fmla="*/ 206 h 227"/>
                      <a:gd name="T38" fmla="*/ 78 w 156"/>
                      <a:gd name="T39" fmla="*/ 206 h 227"/>
                      <a:gd name="T40" fmla="*/ 74 w 156"/>
                      <a:gd name="T41" fmla="*/ 199 h 227"/>
                      <a:gd name="T42" fmla="*/ 68 w 156"/>
                      <a:gd name="T43" fmla="*/ 199 h 227"/>
                      <a:gd name="T44" fmla="*/ 68 w 156"/>
                      <a:gd name="T45" fmla="*/ 221 h 227"/>
                      <a:gd name="T46" fmla="*/ 65 w 156"/>
                      <a:gd name="T47" fmla="*/ 221 h 227"/>
                      <a:gd name="T48" fmla="*/ 61 w 156"/>
                      <a:gd name="T49" fmla="*/ 213 h 227"/>
                      <a:gd name="T50" fmla="*/ 58 w 156"/>
                      <a:gd name="T51" fmla="*/ 206 h 227"/>
                      <a:gd name="T52" fmla="*/ 58 w 156"/>
                      <a:gd name="T53" fmla="*/ 192 h 227"/>
                      <a:gd name="T54" fmla="*/ 49 w 156"/>
                      <a:gd name="T55" fmla="*/ 192 h 227"/>
                      <a:gd name="T56" fmla="*/ 49 w 156"/>
                      <a:gd name="T57" fmla="*/ 206 h 227"/>
                      <a:gd name="T58" fmla="*/ 45 w 156"/>
                      <a:gd name="T59" fmla="*/ 192 h 227"/>
                      <a:gd name="T60" fmla="*/ 45 w 156"/>
                      <a:gd name="T61" fmla="*/ 178 h 227"/>
                      <a:gd name="T62" fmla="*/ 51 w 156"/>
                      <a:gd name="T63" fmla="*/ 178 h 227"/>
                      <a:gd name="T64" fmla="*/ 58 w 156"/>
                      <a:gd name="T65" fmla="*/ 178 h 227"/>
                      <a:gd name="T66" fmla="*/ 58 w 156"/>
                      <a:gd name="T67" fmla="*/ 156 h 227"/>
                      <a:gd name="T68" fmla="*/ 56 w 156"/>
                      <a:gd name="T69" fmla="*/ 148 h 227"/>
                      <a:gd name="T70" fmla="*/ 51 w 156"/>
                      <a:gd name="T71" fmla="*/ 126 h 227"/>
                      <a:gd name="T72" fmla="*/ 49 w 156"/>
                      <a:gd name="T73" fmla="*/ 109 h 227"/>
                      <a:gd name="T74" fmla="*/ 39 w 156"/>
                      <a:gd name="T75" fmla="*/ 102 h 227"/>
                      <a:gd name="T76" fmla="*/ 35 w 156"/>
                      <a:gd name="T77" fmla="*/ 95 h 227"/>
                      <a:gd name="T78" fmla="*/ 26 w 156"/>
                      <a:gd name="T79" fmla="*/ 87 h 227"/>
                      <a:gd name="T80" fmla="*/ 33 w 156"/>
                      <a:gd name="T81" fmla="*/ 109 h 227"/>
                      <a:gd name="T82" fmla="*/ 22 w 156"/>
                      <a:gd name="T83" fmla="*/ 113 h 227"/>
                      <a:gd name="T84" fmla="*/ 19 w 156"/>
                      <a:gd name="T85" fmla="*/ 95 h 227"/>
                      <a:gd name="T86" fmla="*/ 12 w 156"/>
                      <a:gd name="T87" fmla="*/ 87 h 227"/>
                      <a:gd name="T88" fmla="*/ 12 w 156"/>
                      <a:gd name="T89" fmla="*/ 73 h 227"/>
                      <a:gd name="T90" fmla="*/ 10 w 156"/>
                      <a:gd name="T91" fmla="*/ 58 h 227"/>
                      <a:gd name="T92" fmla="*/ 4 w 156"/>
                      <a:gd name="T93" fmla="*/ 51 h 227"/>
                      <a:gd name="T94" fmla="*/ 0 w 156"/>
                      <a:gd name="T95" fmla="*/ 43 h 227"/>
                      <a:gd name="T96" fmla="*/ 0 w 156"/>
                      <a:gd name="T97" fmla="*/ 36 h 227"/>
                      <a:gd name="T98" fmla="*/ 7 w 156"/>
                      <a:gd name="T99" fmla="*/ 36 h 227"/>
                      <a:gd name="T100" fmla="*/ 7 w 156"/>
                      <a:gd name="T101" fmla="*/ 29 h 227"/>
                      <a:gd name="T102" fmla="*/ 7 w 156"/>
                      <a:gd name="T103" fmla="*/ 14 h 227"/>
                      <a:gd name="T104" fmla="*/ 4 w 156"/>
                      <a:gd name="T105" fmla="*/ 0 h 227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56"/>
                      <a:gd name="T160" fmla="*/ 0 h 227"/>
                      <a:gd name="T161" fmla="*/ 156 w 156"/>
                      <a:gd name="T162" fmla="*/ 227 h 227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56" h="227">
                        <a:moveTo>
                          <a:pt x="6" y="0"/>
                        </a:moveTo>
                        <a:lnTo>
                          <a:pt x="23" y="0"/>
                        </a:lnTo>
                        <a:lnTo>
                          <a:pt x="36" y="21"/>
                        </a:lnTo>
                        <a:lnTo>
                          <a:pt x="36" y="43"/>
                        </a:lnTo>
                        <a:lnTo>
                          <a:pt x="41" y="51"/>
                        </a:lnTo>
                        <a:lnTo>
                          <a:pt x="47" y="65"/>
                        </a:lnTo>
                        <a:lnTo>
                          <a:pt x="60" y="73"/>
                        </a:lnTo>
                        <a:lnTo>
                          <a:pt x="71" y="73"/>
                        </a:lnTo>
                        <a:lnTo>
                          <a:pt x="89" y="87"/>
                        </a:lnTo>
                        <a:lnTo>
                          <a:pt x="102" y="102"/>
                        </a:lnTo>
                        <a:lnTo>
                          <a:pt x="119" y="117"/>
                        </a:lnTo>
                        <a:lnTo>
                          <a:pt x="119" y="139"/>
                        </a:lnTo>
                        <a:lnTo>
                          <a:pt x="126" y="153"/>
                        </a:lnTo>
                        <a:lnTo>
                          <a:pt x="126" y="161"/>
                        </a:lnTo>
                        <a:lnTo>
                          <a:pt x="131" y="168"/>
                        </a:lnTo>
                        <a:lnTo>
                          <a:pt x="143" y="183"/>
                        </a:lnTo>
                        <a:lnTo>
                          <a:pt x="143" y="190"/>
                        </a:lnTo>
                        <a:lnTo>
                          <a:pt x="155" y="197"/>
                        </a:lnTo>
                        <a:lnTo>
                          <a:pt x="155" y="211"/>
                        </a:lnTo>
                        <a:lnTo>
                          <a:pt x="143" y="211"/>
                        </a:lnTo>
                        <a:lnTo>
                          <a:pt x="137" y="204"/>
                        </a:lnTo>
                        <a:lnTo>
                          <a:pt x="126" y="204"/>
                        </a:lnTo>
                        <a:lnTo>
                          <a:pt x="126" y="226"/>
                        </a:lnTo>
                        <a:lnTo>
                          <a:pt x="119" y="226"/>
                        </a:lnTo>
                        <a:lnTo>
                          <a:pt x="113" y="218"/>
                        </a:lnTo>
                        <a:lnTo>
                          <a:pt x="107" y="211"/>
                        </a:lnTo>
                        <a:lnTo>
                          <a:pt x="107" y="197"/>
                        </a:lnTo>
                        <a:lnTo>
                          <a:pt x="89" y="197"/>
                        </a:lnTo>
                        <a:lnTo>
                          <a:pt x="89" y="211"/>
                        </a:lnTo>
                        <a:lnTo>
                          <a:pt x="83" y="197"/>
                        </a:lnTo>
                        <a:lnTo>
                          <a:pt x="83" y="183"/>
                        </a:lnTo>
                        <a:lnTo>
                          <a:pt x="95" y="183"/>
                        </a:lnTo>
                        <a:lnTo>
                          <a:pt x="107" y="183"/>
                        </a:lnTo>
                        <a:lnTo>
                          <a:pt x="107" y="161"/>
                        </a:lnTo>
                        <a:lnTo>
                          <a:pt x="102" y="153"/>
                        </a:lnTo>
                        <a:lnTo>
                          <a:pt x="95" y="131"/>
                        </a:lnTo>
                        <a:lnTo>
                          <a:pt x="89" y="109"/>
                        </a:lnTo>
                        <a:lnTo>
                          <a:pt x="71" y="102"/>
                        </a:lnTo>
                        <a:lnTo>
                          <a:pt x="65" y="95"/>
                        </a:lnTo>
                        <a:lnTo>
                          <a:pt x="47" y="87"/>
                        </a:lnTo>
                        <a:lnTo>
                          <a:pt x="60" y="109"/>
                        </a:lnTo>
                        <a:lnTo>
                          <a:pt x="41" y="117"/>
                        </a:lnTo>
                        <a:lnTo>
                          <a:pt x="36" y="95"/>
                        </a:lnTo>
                        <a:lnTo>
                          <a:pt x="23" y="87"/>
                        </a:lnTo>
                        <a:lnTo>
                          <a:pt x="23" y="73"/>
                        </a:lnTo>
                        <a:lnTo>
                          <a:pt x="18" y="58"/>
                        </a:lnTo>
                        <a:lnTo>
                          <a:pt x="6" y="51"/>
                        </a:lnTo>
                        <a:lnTo>
                          <a:pt x="0" y="43"/>
                        </a:lnTo>
                        <a:lnTo>
                          <a:pt x="0" y="36"/>
                        </a:lnTo>
                        <a:lnTo>
                          <a:pt x="12" y="36"/>
                        </a:lnTo>
                        <a:lnTo>
                          <a:pt x="12" y="29"/>
                        </a:lnTo>
                        <a:lnTo>
                          <a:pt x="12" y="14"/>
                        </a:lnTo>
                        <a:lnTo>
                          <a:pt x="6" y="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49263"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defRPr/>
                    </a:pPr>
                    <a:endParaRPr lang="it-IT" sz="1800">
                      <a:solidFill>
                        <a:srgbClr val="FFFFFF"/>
                      </a:solidFill>
                      <a:latin typeface="Calibri" pitchFamily="34" charset="0"/>
                      <a:ea typeface="Microsoft YaHei" pitchFamily="34" charset="-122"/>
                      <a:cs typeface="+mn-cs"/>
                    </a:endParaRPr>
                  </a:p>
                </p:txBody>
              </p:sp>
              <p:sp>
                <p:nvSpPr>
                  <p:cNvPr id="7217" name="Freeform 29"/>
                  <p:cNvSpPr>
                    <a:spLocks noChangeArrowheads="1"/>
                  </p:cNvSpPr>
                  <p:nvPr/>
                </p:nvSpPr>
                <p:spPr bwMode="auto">
                  <a:xfrm>
                    <a:off x="4154" y="1358"/>
                    <a:ext cx="107" cy="196"/>
                  </a:xfrm>
                  <a:custGeom>
                    <a:avLst/>
                    <a:gdLst>
                      <a:gd name="T0" fmla="*/ 16 w 122"/>
                      <a:gd name="T1" fmla="*/ 0 h 197"/>
                      <a:gd name="T2" fmla="*/ 25 w 122"/>
                      <a:gd name="T3" fmla="*/ 14 h 197"/>
                      <a:gd name="T4" fmla="*/ 34 w 122"/>
                      <a:gd name="T5" fmla="*/ 29 h 197"/>
                      <a:gd name="T6" fmla="*/ 37 w 122"/>
                      <a:gd name="T7" fmla="*/ 43 h 197"/>
                      <a:gd name="T8" fmla="*/ 40 w 122"/>
                      <a:gd name="T9" fmla="*/ 43 h 197"/>
                      <a:gd name="T10" fmla="*/ 40 w 122"/>
                      <a:gd name="T11" fmla="*/ 58 h 197"/>
                      <a:gd name="T12" fmla="*/ 47 w 122"/>
                      <a:gd name="T13" fmla="*/ 65 h 197"/>
                      <a:gd name="T14" fmla="*/ 50 w 122"/>
                      <a:gd name="T15" fmla="*/ 73 h 197"/>
                      <a:gd name="T16" fmla="*/ 56 w 122"/>
                      <a:gd name="T17" fmla="*/ 94 h 197"/>
                      <a:gd name="T18" fmla="*/ 63 w 122"/>
                      <a:gd name="T19" fmla="*/ 119 h 197"/>
                      <a:gd name="T20" fmla="*/ 54 w 122"/>
                      <a:gd name="T21" fmla="*/ 119 h 197"/>
                      <a:gd name="T22" fmla="*/ 44 w 122"/>
                      <a:gd name="T23" fmla="*/ 111 h 197"/>
                      <a:gd name="T24" fmla="*/ 50 w 122"/>
                      <a:gd name="T25" fmla="*/ 132 h 197"/>
                      <a:gd name="T26" fmla="*/ 50 w 122"/>
                      <a:gd name="T27" fmla="*/ 139 h 197"/>
                      <a:gd name="T28" fmla="*/ 50 w 122"/>
                      <a:gd name="T29" fmla="*/ 154 h 197"/>
                      <a:gd name="T30" fmla="*/ 47 w 122"/>
                      <a:gd name="T31" fmla="*/ 147 h 197"/>
                      <a:gd name="T32" fmla="*/ 44 w 122"/>
                      <a:gd name="T33" fmla="*/ 139 h 197"/>
                      <a:gd name="T34" fmla="*/ 34 w 122"/>
                      <a:gd name="T35" fmla="*/ 126 h 197"/>
                      <a:gd name="T36" fmla="*/ 32 w 122"/>
                      <a:gd name="T37" fmla="*/ 126 h 197"/>
                      <a:gd name="T38" fmla="*/ 25 w 122"/>
                      <a:gd name="T39" fmla="*/ 126 h 197"/>
                      <a:gd name="T40" fmla="*/ 22 w 122"/>
                      <a:gd name="T41" fmla="*/ 132 h 197"/>
                      <a:gd name="T42" fmla="*/ 25 w 122"/>
                      <a:gd name="T43" fmla="*/ 139 h 197"/>
                      <a:gd name="T44" fmla="*/ 32 w 122"/>
                      <a:gd name="T45" fmla="*/ 147 h 197"/>
                      <a:gd name="T46" fmla="*/ 37 w 122"/>
                      <a:gd name="T47" fmla="*/ 154 h 197"/>
                      <a:gd name="T48" fmla="*/ 37 w 122"/>
                      <a:gd name="T49" fmla="*/ 169 h 197"/>
                      <a:gd name="T50" fmla="*/ 37 w 122"/>
                      <a:gd name="T51" fmla="*/ 183 h 197"/>
                      <a:gd name="T52" fmla="*/ 37 w 122"/>
                      <a:gd name="T53" fmla="*/ 191 h 197"/>
                      <a:gd name="T54" fmla="*/ 34 w 122"/>
                      <a:gd name="T55" fmla="*/ 191 h 197"/>
                      <a:gd name="T56" fmla="*/ 32 w 122"/>
                      <a:gd name="T57" fmla="*/ 183 h 197"/>
                      <a:gd name="T58" fmla="*/ 28 w 122"/>
                      <a:gd name="T59" fmla="*/ 176 h 197"/>
                      <a:gd name="T60" fmla="*/ 25 w 122"/>
                      <a:gd name="T61" fmla="*/ 191 h 197"/>
                      <a:gd name="T62" fmla="*/ 22 w 122"/>
                      <a:gd name="T63" fmla="*/ 191 h 197"/>
                      <a:gd name="T64" fmla="*/ 19 w 122"/>
                      <a:gd name="T65" fmla="*/ 183 h 197"/>
                      <a:gd name="T66" fmla="*/ 19 w 122"/>
                      <a:gd name="T67" fmla="*/ 169 h 197"/>
                      <a:gd name="T68" fmla="*/ 19 w 122"/>
                      <a:gd name="T69" fmla="*/ 154 h 197"/>
                      <a:gd name="T70" fmla="*/ 12 w 122"/>
                      <a:gd name="T71" fmla="*/ 154 h 197"/>
                      <a:gd name="T72" fmla="*/ 9 w 122"/>
                      <a:gd name="T73" fmla="*/ 161 h 197"/>
                      <a:gd name="T74" fmla="*/ 4 w 122"/>
                      <a:gd name="T75" fmla="*/ 161 h 197"/>
                      <a:gd name="T76" fmla="*/ 0 w 122"/>
                      <a:gd name="T77" fmla="*/ 154 h 197"/>
                      <a:gd name="T78" fmla="*/ 4 w 122"/>
                      <a:gd name="T79" fmla="*/ 132 h 197"/>
                      <a:gd name="T80" fmla="*/ 7 w 122"/>
                      <a:gd name="T81" fmla="*/ 126 h 197"/>
                      <a:gd name="T82" fmla="*/ 7 w 122"/>
                      <a:gd name="T83" fmla="*/ 98 h 197"/>
                      <a:gd name="T84" fmla="*/ 7 w 122"/>
                      <a:gd name="T85" fmla="*/ 94 h 197"/>
                      <a:gd name="T86" fmla="*/ 12 w 122"/>
                      <a:gd name="T87" fmla="*/ 87 h 197"/>
                      <a:gd name="T88" fmla="*/ 16 w 122"/>
                      <a:gd name="T89" fmla="*/ 94 h 197"/>
                      <a:gd name="T90" fmla="*/ 22 w 122"/>
                      <a:gd name="T91" fmla="*/ 98 h 197"/>
                      <a:gd name="T92" fmla="*/ 22 w 122"/>
                      <a:gd name="T93" fmla="*/ 87 h 197"/>
                      <a:gd name="T94" fmla="*/ 19 w 122"/>
                      <a:gd name="T95" fmla="*/ 80 h 197"/>
                      <a:gd name="T96" fmla="*/ 19 w 122"/>
                      <a:gd name="T97" fmla="*/ 73 h 197"/>
                      <a:gd name="T98" fmla="*/ 22 w 122"/>
                      <a:gd name="T99" fmla="*/ 73 h 197"/>
                      <a:gd name="T100" fmla="*/ 25 w 122"/>
                      <a:gd name="T101" fmla="*/ 73 h 197"/>
                      <a:gd name="T102" fmla="*/ 28 w 122"/>
                      <a:gd name="T103" fmla="*/ 73 h 197"/>
                      <a:gd name="T104" fmla="*/ 28 w 122"/>
                      <a:gd name="T105" fmla="*/ 65 h 197"/>
                      <a:gd name="T106" fmla="*/ 25 w 122"/>
                      <a:gd name="T107" fmla="*/ 51 h 197"/>
                      <a:gd name="T108" fmla="*/ 19 w 122"/>
                      <a:gd name="T109" fmla="*/ 36 h 197"/>
                      <a:gd name="T110" fmla="*/ 12 w 122"/>
                      <a:gd name="T111" fmla="*/ 29 h 197"/>
                      <a:gd name="T112" fmla="*/ 12 w 122"/>
                      <a:gd name="T113" fmla="*/ 21 h 197"/>
                      <a:gd name="T114" fmla="*/ 16 w 122"/>
                      <a:gd name="T115" fmla="*/ 0 h 197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w 122"/>
                      <a:gd name="T175" fmla="*/ 0 h 197"/>
                      <a:gd name="T176" fmla="*/ 122 w 122"/>
                      <a:gd name="T177" fmla="*/ 197 h 197"/>
                    </a:gdLst>
                    <a:ahLst/>
                    <a:cxnLst>
                      <a:cxn ang="T116">
                        <a:pos x="T0" y="T1"/>
                      </a:cxn>
                      <a:cxn ang="T117">
                        <a:pos x="T2" y="T3"/>
                      </a:cxn>
                      <a:cxn ang="T118">
                        <a:pos x="T4" y="T5"/>
                      </a:cxn>
                      <a:cxn ang="T119">
                        <a:pos x="T6" y="T7"/>
                      </a:cxn>
                      <a:cxn ang="T120">
                        <a:pos x="T8" y="T9"/>
                      </a:cxn>
                      <a:cxn ang="T121">
                        <a:pos x="T10" y="T11"/>
                      </a:cxn>
                      <a:cxn ang="T122">
                        <a:pos x="T12" y="T13"/>
                      </a:cxn>
                      <a:cxn ang="T123">
                        <a:pos x="T14" y="T15"/>
                      </a:cxn>
                      <a:cxn ang="T124">
                        <a:pos x="T16" y="T17"/>
                      </a:cxn>
                      <a:cxn ang="T125">
                        <a:pos x="T18" y="T19"/>
                      </a:cxn>
                      <a:cxn ang="T126">
                        <a:pos x="T20" y="T21"/>
                      </a:cxn>
                      <a:cxn ang="T127">
                        <a:pos x="T22" y="T23"/>
                      </a:cxn>
                      <a:cxn ang="T128">
                        <a:pos x="T24" y="T25"/>
                      </a:cxn>
                      <a:cxn ang="T129">
                        <a:pos x="T26" y="T27"/>
                      </a:cxn>
                      <a:cxn ang="T130">
                        <a:pos x="T28" y="T29"/>
                      </a:cxn>
                      <a:cxn ang="T131">
                        <a:pos x="T30" y="T31"/>
                      </a:cxn>
                      <a:cxn ang="T132">
                        <a:pos x="T32" y="T33"/>
                      </a:cxn>
                      <a:cxn ang="T133">
                        <a:pos x="T34" y="T35"/>
                      </a:cxn>
                      <a:cxn ang="T134">
                        <a:pos x="T36" y="T37"/>
                      </a:cxn>
                      <a:cxn ang="T135">
                        <a:pos x="T38" y="T39"/>
                      </a:cxn>
                      <a:cxn ang="T136">
                        <a:pos x="T40" y="T41"/>
                      </a:cxn>
                      <a:cxn ang="T137">
                        <a:pos x="T42" y="T43"/>
                      </a:cxn>
                      <a:cxn ang="T138">
                        <a:pos x="T44" y="T45"/>
                      </a:cxn>
                      <a:cxn ang="T139">
                        <a:pos x="T46" y="T47"/>
                      </a:cxn>
                      <a:cxn ang="T140">
                        <a:pos x="T48" y="T49"/>
                      </a:cxn>
                      <a:cxn ang="T141">
                        <a:pos x="T50" y="T51"/>
                      </a:cxn>
                      <a:cxn ang="T142">
                        <a:pos x="T52" y="T53"/>
                      </a:cxn>
                      <a:cxn ang="T143">
                        <a:pos x="T54" y="T55"/>
                      </a:cxn>
                      <a:cxn ang="T144">
                        <a:pos x="T56" y="T57"/>
                      </a:cxn>
                      <a:cxn ang="T145">
                        <a:pos x="T58" y="T59"/>
                      </a:cxn>
                      <a:cxn ang="T146">
                        <a:pos x="T60" y="T61"/>
                      </a:cxn>
                      <a:cxn ang="T147">
                        <a:pos x="T62" y="T63"/>
                      </a:cxn>
                      <a:cxn ang="T148">
                        <a:pos x="T64" y="T65"/>
                      </a:cxn>
                      <a:cxn ang="T149">
                        <a:pos x="T66" y="T67"/>
                      </a:cxn>
                      <a:cxn ang="T150">
                        <a:pos x="T68" y="T69"/>
                      </a:cxn>
                      <a:cxn ang="T151">
                        <a:pos x="T70" y="T71"/>
                      </a:cxn>
                      <a:cxn ang="T152">
                        <a:pos x="T72" y="T73"/>
                      </a:cxn>
                      <a:cxn ang="T153">
                        <a:pos x="T74" y="T75"/>
                      </a:cxn>
                      <a:cxn ang="T154">
                        <a:pos x="T76" y="T77"/>
                      </a:cxn>
                      <a:cxn ang="T155">
                        <a:pos x="T78" y="T79"/>
                      </a:cxn>
                      <a:cxn ang="T156">
                        <a:pos x="T80" y="T81"/>
                      </a:cxn>
                      <a:cxn ang="T157">
                        <a:pos x="T82" y="T83"/>
                      </a:cxn>
                      <a:cxn ang="T158">
                        <a:pos x="T84" y="T85"/>
                      </a:cxn>
                      <a:cxn ang="T159">
                        <a:pos x="T86" y="T87"/>
                      </a:cxn>
                      <a:cxn ang="T160">
                        <a:pos x="T88" y="T89"/>
                      </a:cxn>
                      <a:cxn ang="T161">
                        <a:pos x="T90" y="T91"/>
                      </a:cxn>
                      <a:cxn ang="T162">
                        <a:pos x="T92" y="T93"/>
                      </a:cxn>
                      <a:cxn ang="T163">
                        <a:pos x="T94" y="T95"/>
                      </a:cxn>
                      <a:cxn ang="T164">
                        <a:pos x="T96" y="T97"/>
                      </a:cxn>
                      <a:cxn ang="T165">
                        <a:pos x="T98" y="T99"/>
                      </a:cxn>
                      <a:cxn ang="T166">
                        <a:pos x="T100" y="T101"/>
                      </a:cxn>
                      <a:cxn ang="T167">
                        <a:pos x="T102" y="T103"/>
                      </a:cxn>
                      <a:cxn ang="T168">
                        <a:pos x="T104" y="T105"/>
                      </a:cxn>
                      <a:cxn ang="T169">
                        <a:pos x="T106" y="T107"/>
                      </a:cxn>
                      <a:cxn ang="T170">
                        <a:pos x="T108" y="T109"/>
                      </a:cxn>
                      <a:cxn ang="T171">
                        <a:pos x="T110" y="T111"/>
                      </a:cxn>
                      <a:cxn ang="T172">
                        <a:pos x="T112" y="T113"/>
                      </a:cxn>
                      <a:cxn ang="T173">
                        <a:pos x="T114" y="T115"/>
                      </a:cxn>
                    </a:cxnLst>
                    <a:rect l="T174" t="T175" r="T176" b="T177"/>
                    <a:pathLst>
                      <a:path w="122" h="197">
                        <a:moveTo>
                          <a:pt x="30" y="0"/>
                        </a:moveTo>
                        <a:lnTo>
                          <a:pt x="48" y="14"/>
                        </a:lnTo>
                        <a:lnTo>
                          <a:pt x="66" y="29"/>
                        </a:lnTo>
                        <a:lnTo>
                          <a:pt x="72" y="43"/>
                        </a:lnTo>
                        <a:lnTo>
                          <a:pt x="78" y="43"/>
                        </a:lnTo>
                        <a:lnTo>
                          <a:pt x="78" y="58"/>
                        </a:lnTo>
                        <a:lnTo>
                          <a:pt x="90" y="65"/>
                        </a:lnTo>
                        <a:lnTo>
                          <a:pt x="96" y="73"/>
                        </a:lnTo>
                        <a:lnTo>
                          <a:pt x="108" y="94"/>
                        </a:lnTo>
                        <a:lnTo>
                          <a:pt x="121" y="124"/>
                        </a:lnTo>
                        <a:lnTo>
                          <a:pt x="103" y="124"/>
                        </a:lnTo>
                        <a:lnTo>
                          <a:pt x="84" y="116"/>
                        </a:lnTo>
                        <a:lnTo>
                          <a:pt x="96" y="137"/>
                        </a:lnTo>
                        <a:lnTo>
                          <a:pt x="96" y="144"/>
                        </a:lnTo>
                        <a:lnTo>
                          <a:pt x="96" y="159"/>
                        </a:lnTo>
                        <a:lnTo>
                          <a:pt x="90" y="152"/>
                        </a:lnTo>
                        <a:lnTo>
                          <a:pt x="84" y="144"/>
                        </a:lnTo>
                        <a:lnTo>
                          <a:pt x="66" y="131"/>
                        </a:lnTo>
                        <a:lnTo>
                          <a:pt x="61" y="131"/>
                        </a:lnTo>
                        <a:lnTo>
                          <a:pt x="48" y="131"/>
                        </a:lnTo>
                        <a:lnTo>
                          <a:pt x="42" y="137"/>
                        </a:lnTo>
                        <a:lnTo>
                          <a:pt x="48" y="144"/>
                        </a:lnTo>
                        <a:lnTo>
                          <a:pt x="61" y="152"/>
                        </a:lnTo>
                        <a:lnTo>
                          <a:pt x="72" y="159"/>
                        </a:lnTo>
                        <a:lnTo>
                          <a:pt x="72" y="174"/>
                        </a:lnTo>
                        <a:lnTo>
                          <a:pt x="72" y="188"/>
                        </a:lnTo>
                        <a:lnTo>
                          <a:pt x="72" y="196"/>
                        </a:lnTo>
                        <a:lnTo>
                          <a:pt x="66" y="196"/>
                        </a:lnTo>
                        <a:lnTo>
                          <a:pt x="61" y="188"/>
                        </a:lnTo>
                        <a:lnTo>
                          <a:pt x="54" y="181"/>
                        </a:lnTo>
                        <a:lnTo>
                          <a:pt x="48" y="196"/>
                        </a:lnTo>
                        <a:lnTo>
                          <a:pt x="42" y="196"/>
                        </a:lnTo>
                        <a:lnTo>
                          <a:pt x="36" y="188"/>
                        </a:lnTo>
                        <a:lnTo>
                          <a:pt x="36" y="174"/>
                        </a:lnTo>
                        <a:lnTo>
                          <a:pt x="36" y="159"/>
                        </a:lnTo>
                        <a:lnTo>
                          <a:pt x="24" y="159"/>
                        </a:lnTo>
                        <a:lnTo>
                          <a:pt x="17" y="166"/>
                        </a:lnTo>
                        <a:lnTo>
                          <a:pt x="6" y="166"/>
                        </a:lnTo>
                        <a:lnTo>
                          <a:pt x="0" y="159"/>
                        </a:lnTo>
                        <a:lnTo>
                          <a:pt x="6" y="137"/>
                        </a:lnTo>
                        <a:lnTo>
                          <a:pt x="12" y="131"/>
                        </a:lnTo>
                        <a:lnTo>
                          <a:pt x="12" y="102"/>
                        </a:lnTo>
                        <a:lnTo>
                          <a:pt x="12" y="94"/>
                        </a:lnTo>
                        <a:lnTo>
                          <a:pt x="24" y="87"/>
                        </a:lnTo>
                        <a:lnTo>
                          <a:pt x="30" y="94"/>
                        </a:lnTo>
                        <a:lnTo>
                          <a:pt x="42" y="102"/>
                        </a:lnTo>
                        <a:lnTo>
                          <a:pt x="42" y="87"/>
                        </a:lnTo>
                        <a:lnTo>
                          <a:pt x="36" y="80"/>
                        </a:lnTo>
                        <a:lnTo>
                          <a:pt x="36" y="73"/>
                        </a:lnTo>
                        <a:lnTo>
                          <a:pt x="42" y="73"/>
                        </a:lnTo>
                        <a:lnTo>
                          <a:pt x="48" y="73"/>
                        </a:lnTo>
                        <a:lnTo>
                          <a:pt x="54" y="73"/>
                        </a:lnTo>
                        <a:lnTo>
                          <a:pt x="54" y="65"/>
                        </a:lnTo>
                        <a:lnTo>
                          <a:pt x="48" y="51"/>
                        </a:lnTo>
                        <a:lnTo>
                          <a:pt x="36" y="36"/>
                        </a:lnTo>
                        <a:lnTo>
                          <a:pt x="24" y="29"/>
                        </a:lnTo>
                        <a:lnTo>
                          <a:pt x="24" y="21"/>
                        </a:lnTo>
                        <a:lnTo>
                          <a:pt x="30" y="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49263"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defRPr/>
                    </a:pPr>
                    <a:endParaRPr lang="it-IT" sz="1800">
                      <a:solidFill>
                        <a:srgbClr val="FFFFFF"/>
                      </a:solidFill>
                      <a:latin typeface="Calibri" pitchFamily="34" charset="0"/>
                      <a:ea typeface="Microsoft YaHei" pitchFamily="34" charset="-122"/>
                      <a:cs typeface="+mn-cs"/>
                    </a:endParaRPr>
                  </a:p>
                </p:txBody>
              </p:sp>
              <p:sp>
                <p:nvSpPr>
                  <p:cNvPr id="7218" name="Freeform 30"/>
                  <p:cNvSpPr>
                    <a:spLocks noChangeArrowheads="1"/>
                  </p:cNvSpPr>
                  <p:nvPr/>
                </p:nvSpPr>
                <p:spPr bwMode="auto">
                  <a:xfrm>
                    <a:off x="4039" y="1125"/>
                    <a:ext cx="111" cy="160"/>
                  </a:xfrm>
                  <a:custGeom>
                    <a:avLst/>
                    <a:gdLst>
                      <a:gd name="T0" fmla="*/ 0 w 126"/>
                      <a:gd name="T1" fmla="*/ 0 h 161"/>
                      <a:gd name="T2" fmla="*/ 7 w 126"/>
                      <a:gd name="T3" fmla="*/ 0 h 161"/>
                      <a:gd name="T4" fmla="*/ 10 w 126"/>
                      <a:gd name="T5" fmla="*/ 14 h 161"/>
                      <a:gd name="T6" fmla="*/ 19 w 126"/>
                      <a:gd name="T7" fmla="*/ 29 h 161"/>
                      <a:gd name="T8" fmla="*/ 22 w 126"/>
                      <a:gd name="T9" fmla="*/ 43 h 161"/>
                      <a:gd name="T10" fmla="*/ 28 w 126"/>
                      <a:gd name="T11" fmla="*/ 51 h 161"/>
                      <a:gd name="T12" fmla="*/ 32 w 126"/>
                      <a:gd name="T13" fmla="*/ 51 h 161"/>
                      <a:gd name="T14" fmla="*/ 38 w 126"/>
                      <a:gd name="T15" fmla="*/ 58 h 161"/>
                      <a:gd name="T16" fmla="*/ 41 w 126"/>
                      <a:gd name="T17" fmla="*/ 58 h 161"/>
                      <a:gd name="T18" fmla="*/ 48 w 126"/>
                      <a:gd name="T19" fmla="*/ 73 h 161"/>
                      <a:gd name="T20" fmla="*/ 54 w 126"/>
                      <a:gd name="T21" fmla="*/ 80 h 161"/>
                      <a:gd name="T22" fmla="*/ 56 w 126"/>
                      <a:gd name="T23" fmla="*/ 82 h 161"/>
                      <a:gd name="T24" fmla="*/ 56 w 126"/>
                      <a:gd name="T25" fmla="*/ 90 h 161"/>
                      <a:gd name="T26" fmla="*/ 54 w 126"/>
                      <a:gd name="T27" fmla="*/ 90 h 161"/>
                      <a:gd name="T28" fmla="*/ 50 w 126"/>
                      <a:gd name="T29" fmla="*/ 90 h 161"/>
                      <a:gd name="T30" fmla="*/ 50 w 126"/>
                      <a:gd name="T31" fmla="*/ 97 h 161"/>
                      <a:gd name="T32" fmla="*/ 56 w 126"/>
                      <a:gd name="T33" fmla="*/ 104 h 161"/>
                      <a:gd name="T34" fmla="*/ 60 w 126"/>
                      <a:gd name="T35" fmla="*/ 119 h 161"/>
                      <a:gd name="T36" fmla="*/ 66 w 126"/>
                      <a:gd name="T37" fmla="*/ 126 h 161"/>
                      <a:gd name="T38" fmla="*/ 63 w 126"/>
                      <a:gd name="T39" fmla="*/ 140 h 161"/>
                      <a:gd name="T40" fmla="*/ 60 w 126"/>
                      <a:gd name="T41" fmla="*/ 147 h 161"/>
                      <a:gd name="T42" fmla="*/ 60 w 126"/>
                      <a:gd name="T43" fmla="*/ 155 h 161"/>
                      <a:gd name="T44" fmla="*/ 54 w 126"/>
                      <a:gd name="T45" fmla="*/ 155 h 161"/>
                      <a:gd name="T46" fmla="*/ 50 w 126"/>
                      <a:gd name="T47" fmla="*/ 147 h 161"/>
                      <a:gd name="T48" fmla="*/ 43 w 126"/>
                      <a:gd name="T49" fmla="*/ 133 h 161"/>
                      <a:gd name="T50" fmla="*/ 41 w 126"/>
                      <a:gd name="T51" fmla="*/ 119 h 161"/>
                      <a:gd name="T52" fmla="*/ 34 w 126"/>
                      <a:gd name="T53" fmla="*/ 97 h 161"/>
                      <a:gd name="T54" fmla="*/ 25 w 126"/>
                      <a:gd name="T55" fmla="*/ 82 h 161"/>
                      <a:gd name="T56" fmla="*/ 19 w 126"/>
                      <a:gd name="T57" fmla="*/ 58 h 161"/>
                      <a:gd name="T58" fmla="*/ 12 w 126"/>
                      <a:gd name="T59" fmla="*/ 51 h 161"/>
                      <a:gd name="T60" fmla="*/ 10 w 126"/>
                      <a:gd name="T61" fmla="*/ 51 h 161"/>
                      <a:gd name="T62" fmla="*/ 10 w 126"/>
                      <a:gd name="T63" fmla="*/ 36 h 161"/>
                      <a:gd name="T64" fmla="*/ 0 w 126"/>
                      <a:gd name="T65" fmla="*/ 21 h 161"/>
                      <a:gd name="T66" fmla="*/ 0 w 126"/>
                      <a:gd name="T67" fmla="*/ 14 h 161"/>
                      <a:gd name="T68" fmla="*/ 0 w 126"/>
                      <a:gd name="T69" fmla="*/ 0 h 161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126"/>
                      <a:gd name="T106" fmla="*/ 0 h 161"/>
                      <a:gd name="T107" fmla="*/ 126 w 126"/>
                      <a:gd name="T108" fmla="*/ 161 h 161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126" h="161">
                        <a:moveTo>
                          <a:pt x="0" y="0"/>
                        </a:moveTo>
                        <a:lnTo>
                          <a:pt x="12" y="0"/>
                        </a:lnTo>
                        <a:lnTo>
                          <a:pt x="18" y="14"/>
                        </a:lnTo>
                        <a:lnTo>
                          <a:pt x="36" y="29"/>
                        </a:lnTo>
                        <a:lnTo>
                          <a:pt x="41" y="43"/>
                        </a:lnTo>
                        <a:lnTo>
                          <a:pt x="53" y="51"/>
                        </a:lnTo>
                        <a:lnTo>
                          <a:pt x="60" y="51"/>
                        </a:lnTo>
                        <a:lnTo>
                          <a:pt x="71" y="58"/>
                        </a:lnTo>
                        <a:lnTo>
                          <a:pt x="77" y="58"/>
                        </a:lnTo>
                        <a:lnTo>
                          <a:pt x="88" y="73"/>
                        </a:lnTo>
                        <a:lnTo>
                          <a:pt x="101" y="80"/>
                        </a:lnTo>
                        <a:lnTo>
                          <a:pt x="106" y="87"/>
                        </a:lnTo>
                        <a:lnTo>
                          <a:pt x="106" y="95"/>
                        </a:lnTo>
                        <a:lnTo>
                          <a:pt x="101" y="95"/>
                        </a:lnTo>
                        <a:lnTo>
                          <a:pt x="95" y="95"/>
                        </a:lnTo>
                        <a:lnTo>
                          <a:pt x="95" y="102"/>
                        </a:lnTo>
                        <a:lnTo>
                          <a:pt x="106" y="109"/>
                        </a:lnTo>
                        <a:lnTo>
                          <a:pt x="112" y="124"/>
                        </a:lnTo>
                        <a:lnTo>
                          <a:pt x="125" y="131"/>
                        </a:lnTo>
                        <a:lnTo>
                          <a:pt x="118" y="145"/>
                        </a:lnTo>
                        <a:lnTo>
                          <a:pt x="112" y="152"/>
                        </a:lnTo>
                        <a:lnTo>
                          <a:pt x="112" y="160"/>
                        </a:lnTo>
                        <a:lnTo>
                          <a:pt x="101" y="160"/>
                        </a:lnTo>
                        <a:lnTo>
                          <a:pt x="95" y="152"/>
                        </a:lnTo>
                        <a:lnTo>
                          <a:pt x="83" y="138"/>
                        </a:lnTo>
                        <a:lnTo>
                          <a:pt x="77" y="124"/>
                        </a:lnTo>
                        <a:lnTo>
                          <a:pt x="65" y="102"/>
                        </a:lnTo>
                        <a:lnTo>
                          <a:pt x="47" y="87"/>
                        </a:lnTo>
                        <a:lnTo>
                          <a:pt x="36" y="58"/>
                        </a:lnTo>
                        <a:lnTo>
                          <a:pt x="23" y="51"/>
                        </a:lnTo>
                        <a:lnTo>
                          <a:pt x="18" y="51"/>
                        </a:lnTo>
                        <a:lnTo>
                          <a:pt x="18" y="36"/>
                        </a:lnTo>
                        <a:lnTo>
                          <a:pt x="0" y="21"/>
                        </a:lnTo>
                        <a:lnTo>
                          <a:pt x="0" y="14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49263"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defRPr/>
                    </a:pPr>
                    <a:endParaRPr lang="it-IT" sz="1800">
                      <a:solidFill>
                        <a:srgbClr val="FFFFFF"/>
                      </a:solidFill>
                      <a:latin typeface="Calibri" pitchFamily="34" charset="0"/>
                      <a:ea typeface="Microsoft YaHei" pitchFamily="34" charset="-122"/>
                      <a:cs typeface="+mn-cs"/>
                    </a:endParaRPr>
                  </a:p>
                </p:txBody>
              </p:sp>
            </p:grpSp>
            <p:grpSp>
              <p:nvGrpSpPr>
                <p:cNvPr id="9" name="Group 31"/>
                <p:cNvGrpSpPr>
                  <a:grpSpLocks/>
                </p:cNvGrpSpPr>
                <p:nvPr/>
              </p:nvGrpSpPr>
              <p:grpSpPr bwMode="auto">
                <a:xfrm>
                  <a:off x="2559" y="799"/>
                  <a:ext cx="1655" cy="2631"/>
                  <a:chOff x="2559" y="799"/>
                  <a:chExt cx="1655" cy="2631"/>
                </a:xfrm>
              </p:grpSpPr>
              <p:sp>
                <p:nvSpPr>
                  <p:cNvPr id="7201" name="Freeform 32"/>
                  <p:cNvSpPr>
                    <a:spLocks noChangeArrowheads="1"/>
                  </p:cNvSpPr>
                  <p:nvPr/>
                </p:nvSpPr>
                <p:spPr bwMode="auto">
                  <a:xfrm>
                    <a:off x="2559" y="1453"/>
                    <a:ext cx="817" cy="1206"/>
                  </a:xfrm>
                  <a:custGeom>
                    <a:avLst/>
                    <a:gdLst>
                      <a:gd name="T0" fmla="*/ 387 w 921"/>
                      <a:gd name="T1" fmla="*/ 196 h 1207"/>
                      <a:gd name="T2" fmla="*/ 434 w 921"/>
                      <a:gd name="T3" fmla="*/ 392 h 1207"/>
                      <a:gd name="T4" fmla="*/ 453 w 921"/>
                      <a:gd name="T5" fmla="*/ 443 h 1207"/>
                      <a:gd name="T6" fmla="*/ 496 w 921"/>
                      <a:gd name="T7" fmla="*/ 428 h 1207"/>
                      <a:gd name="T8" fmla="*/ 506 w 921"/>
                      <a:gd name="T9" fmla="*/ 479 h 1207"/>
                      <a:gd name="T10" fmla="*/ 456 w 921"/>
                      <a:gd name="T11" fmla="*/ 612 h 1207"/>
                      <a:gd name="T12" fmla="*/ 414 w 921"/>
                      <a:gd name="T13" fmla="*/ 764 h 1207"/>
                      <a:gd name="T14" fmla="*/ 420 w 921"/>
                      <a:gd name="T15" fmla="*/ 823 h 1207"/>
                      <a:gd name="T16" fmla="*/ 420 w 921"/>
                      <a:gd name="T17" fmla="*/ 881 h 1207"/>
                      <a:gd name="T18" fmla="*/ 401 w 921"/>
                      <a:gd name="T19" fmla="*/ 896 h 1207"/>
                      <a:gd name="T20" fmla="*/ 374 w 921"/>
                      <a:gd name="T21" fmla="*/ 975 h 1207"/>
                      <a:gd name="T22" fmla="*/ 365 w 921"/>
                      <a:gd name="T23" fmla="*/ 1041 h 1207"/>
                      <a:gd name="T24" fmla="*/ 338 w 921"/>
                      <a:gd name="T25" fmla="*/ 1129 h 1207"/>
                      <a:gd name="T26" fmla="*/ 326 w 921"/>
                      <a:gd name="T27" fmla="*/ 1151 h 1207"/>
                      <a:gd name="T28" fmla="*/ 296 w 921"/>
                      <a:gd name="T29" fmla="*/ 1193 h 1207"/>
                      <a:gd name="T30" fmla="*/ 256 w 921"/>
                      <a:gd name="T31" fmla="*/ 1179 h 1207"/>
                      <a:gd name="T32" fmla="*/ 255 w 921"/>
                      <a:gd name="T33" fmla="*/ 1136 h 1207"/>
                      <a:gd name="T34" fmla="*/ 238 w 921"/>
                      <a:gd name="T35" fmla="*/ 1077 h 1207"/>
                      <a:gd name="T36" fmla="*/ 234 w 921"/>
                      <a:gd name="T37" fmla="*/ 1026 h 1207"/>
                      <a:gd name="T38" fmla="*/ 228 w 921"/>
                      <a:gd name="T39" fmla="*/ 990 h 1207"/>
                      <a:gd name="T40" fmla="*/ 212 w 921"/>
                      <a:gd name="T41" fmla="*/ 953 h 1207"/>
                      <a:gd name="T42" fmla="*/ 201 w 921"/>
                      <a:gd name="T43" fmla="*/ 911 h 1207"/>
                      <a:gd name="T44" fmla="*/ 219 w 921"/>
                      <a:gd name="T45" fmla="*/ 823 h 1207"/>
                      <a:gd name="T46" fmla="*/ 212 w 921"/>
                      <a:gd name="T47" fmla="*/ 707 h 1207"/>
                      <a:gd name="T48" fmla="*/ 189 w 921"/>
                      <a:gd name="T49" fmla="*/ 649 h 1207"/>
                      <a:gd name="T50" fmla="*/ 185 w 921"/>
                      <a:gd name="T51" fmla="*/ 566 h 1207"/>
                      <a:gd name="T52" fmla="*/ 153 w 921"/>
                      <a:gd name="T53" fmla="*/ 529 h 1207"/>
                      <a:gd name="T54" fmla="*/ 111 w 921"/>
                      <a:gd name="T55" fmla="*/ 537 h 1207"/>
                      <a:gd name="T56" fmla="*/ 22 w 921"/>
                      <a:gd name="T57" fmla="*/ 465 h 1207"/>
                      <a:gd name="T58" fmla="*/ 4 w 921"/>
                      <a:gd name="T59" fmla="*/ 348 h 1207"/>
                      <a:gd name="T60" fmla="*/ 20 w 921"/>
                      <a:gd name="T61" fmla="*/ 261 h 1207"/>
                      <a:gd name="T62" fmla="*/ 49 w 921"/>
                      <a:gd name="T63" fmla="*/ 174 h 1207"/>
                      <a:gd name="T64" fmla="*/ 90 w 921"/>
                      <a:gd name="T65" fmla="*/ 101 h 1207"/>
                      <a:gd name="T66" fmla="*/ 123 w 921"/>
                      <a:gd name="T67" fmla="*/ 29 h 1207"/>
                      <a:gd name="T68" fmla="*/ 153 w 921"/>
                      <a:gd name="T69" fmla="*/ 49 h 1207"/>
                      <a:gd name="T70" fmla="*/ 185 w 921"/>
                      <a:gd name="T71" fmla="*/ 14 h 1207"/>
                      <a:gd name="T72" fmla="*/ 208 w 921"/>
                      <a:gd name="T73" fmla="*/ 0 h 1207"/>
                      <a:gd name="T74" fmla="*/ 225 w 921"/>
                      <a:gd name="T75" fmla="*/ 42 h 1207"/>
                      <a:gd name="T76" fmla="*/ 261 w 921"/>
                      <a:gd name="T77" fmla="*/ 101 h 1207"/>
                      <a:gd name="T78" fmla="*/ 283 w 921"/>
                      <a:gd name="T79" fmla="*/ 71 h 1207"/>
                      <a:gd name="T80" fmla="*/ 318 w 921"/>
                      <a:gd name="T81" fmla="*/ 93 h 1207"/>
                      <a:gd name="T82" fmla="*/ 362 w 921"/>
                      <a:gd name="T83" fmla="*/ 86 h 1207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w 921"/>
                      <a:gd name="T127" fmla="*/ 0 h 1207"/>
                      <a:gd name="T128" fmla="*/ 921 w 921"/>
                      <a:gd name="T129" fmla="*/ 1207 h 1207"/>
                    </a:gdLst>
                    <a:ahLst/>
                    <a:cxnLst>
                      <a:cxn ang="T84">
                        <a:pos x="T0" y="T1"/>
                      </a:cxn>
                      <a:cxn ang="T85">
                        <a:pos x="T2" y="T3"/>
                      </a:cxn>
                      <a:cxn ang="T86">
                        <a:pos x="T4" y="T5"/>
                      </a:cxn>
                      <a:cxn ang="T87">
                        <a:pos x="T6" y="T7"/>
                      </a:cxn>
                      <a:cxn ang="T88">
                        <a:pos x="T8" y="T9"/>
                      </a:cxn>
                      <a:cxn ang="T89">
                        <a:pos x="T10" y="T11"/>
                      </a:cxn>
                      <a:cxn ang="T90">
                        <a:pos x="T12" y="T13"/>
                      </a:cxn>
                      <a:cxn ang="T91">
                        <a:pos x="T14" y="T15"/>
                      </a:cxn>
                      <a:cxn ang="T92">
                        <a:pos x="T16" y="T17"/>
                      </a:cxn>
                      <a:cxn ang="T93">
                        <a:pos x="T18" y="T19"/>
                      </a:cxn>
                      <a:cxn ang="T94">
                        <a:pos x="T20" y="T21"/>
                      </a:cxn>
                      <a:cxn ang="T95">
                        <a:pos x="T22" y="T23"/>
                      </a:cxn>
                      <a:cxn ang="T96">
                        <a:pos x="T24" y="T25"/>
                      </a:cxn>
                      <a:cxn ang="T97">
                        <a:pos x="T26" y="T27"/>
                      </a:cxn>
                      <a:cxn ang="T98">
                        <a:pos x="T28" y="T29"/>
                      </a:cxn>
                      <a:cxn ang="T99">
                        <a:pos x="T30" y="T31"/>
                      </a:cxn>
                      <a:cxn ang="T100">
                        <a:pos x="T32" y="T33"/>
                      </a:cxn>
                      <a:cxn ang="T101">
                        <a:pos x="T34" y="T35"/>
                      </a:cxn>
                      <a:cxn ang="T102">
                        <a:pos x="T36" y="T37"/>
                      </a:cxn>
                      <a:cxn ang="T103">
                        <a:pos x="T38" y="T39"/>
                      </a:cxn>
                      <a:cxn ang="T104">
                        <a:pos x="T40" y="T41"/>
                      </a:cxn>
                      <a:cxn ang="T105">
                        <a:pos x="T42" y="T43"/>
                      </a:cxn>
                      <a:cxn ang="T106">
                        <a:pos x="T44" y="T45"/>
                      </a:cxn>
                      <a:cxn ang="T107">
                        <a:pos x="T46" y="T47"/>
                      </a:cxn>
                      <a:cxn ang="T108">
                        <a:pos x="T48" y="T49"/>
                      </a:cxn>
                      <a:cxn ang="T109">
                        <a:pos x="T50" y="T51"/>
                      </a:cxn>
                      <a:cxn ang="T110">
                        <a:pos x="T52" y="T53"/>
                      </a:cxn>
                      <a:cxn ang="T111">
                        <a:pos x="T54" y="T55"/>
                      </a:cxn>
                      <a:cxn ang="T112">
                        <a:pos x="T56" y="T57"/>
                      </a:cxn>
                      <a:cxn ang="T113">
                        <a:pos x="T58" y="T59"/>
                      </a:cxn>
                      <a:cxn ang="T114">
                        <a:pos x="T60" y="T61"/>
                      </a:cxn>
                      <a:cxn ang="T115">
                        <a:pos x="T62" y="T63"/>
                      </a:cxn>
                      <a:cxn ang="T116">
                        <a:pos x="T64" y="T65"/>
                      </a:cxn>
                      <a:cxn ang="T117">
                        <a:pos x="T66" y="T67"/>
                      </a:cxn>
                      <a:cxn ang="T118">
                        <a:pos x="T68" y="T69"/>
                      </a:cxn>
                      <a:cxn ang="T119">
                        <a:pos x="T70" y="T71"/>
                      </a:cxn>
                      <a:cxn ang="T120">
                        <a:pos x="T72" y="T73"/>
                      </a:cxn>
                      <a:cxn ang="T121">
                        <a:pos x="T74" y="T75"/>
                      </a:cxn>
                      <a:cxn ang="T122">
                        <a:pos x="T76" y="T77"/>
                      </a:cxn>
                      <a:cxn ang="T123">
                        <a:pos x="T78" y="T79"/>
                      </a:cxn>
                      <a:cxn ang="T124">
                        <a:pos x="T80" y="T81"/>
                      </a:cxn>
                      <a:cxn ang="T125">
                        <a:pos x="T82" y="T83"/>
                      </a:cxn>
                    </a:cxnLst>
                    <a:rect l="T126" t="T127" r="T128" b="T129"/>
                    <a:pathLst>
                      <a:path w="921" h="1207">
                        <a:moveTo>
                          <a:pt x="688" y="144"/>
                        </a:moveTo>
                        <a:lnTo>
                          <a:pt x="706" y="196"/>
                        </a:lnTo>
                        <a:lnTo>
                          <a:pt x="730" y="268"/>
                        </a:lnTo>
                        <a:lnTo>
                          <a:pt x="789" y="392"/>
                        </a:lnTo>
                        <a:lnTo>
                          <a:pt x="813" y="406"/>
                        </a:lnTo>
                        <a:lnTo>
                          <a:pt x="825" y="443"/>
                        </a:lnTo>
                        <a:lnTo>
                          <a:pt x="872" y="443"/>
                        </a:lnTo>
                        <a:lnTo>
                          <a:pt x="902" y="428"/>
                        </a:lnTo>
                        <a:lnTo>
                          <a:pt x="920" y="428"/>
                        </a:lnTo>
                        <a:lnTo>
                          <a:pt x="920" y="479"/>
                        </a:lnTo>
                        <a:lnTo>
                          <a:pt x="913" y="507"/>
                        </a:lnTo>
                        <a:lnTo>
                          <a:pt x="830" y="617"/>
                        </a:lnTo>
                        <a:lnTo>
                          <a:pt x="754" y="726"/>
                        </a:lnTo>
                        <a:lnTo>
                          <a:pt x="754" y="769"/>
                        </a:lnTo>
                        <a:lnTo>
                          <a:pt x="777" y="799"/>
                        </a:lnTo>
                        <a:lnTo>
                          <a:pt x="765" y="828"/>
                        </a:lnTo>
                        <a:lnTo>
                          <a:pt x="771" y="857"/>
                        </a:lnTo>
                        <a:lnTo>
                          <a:pt x="765" y="886"/>
                        </a:lnTo>
                        <a:lnTo>
                          <a:pt x="747" y="901"/>
                        </a:lnTo>
                        <a:lnTo>
                          <a:pt x="730" y="901"/>
                        </a:lnTo>
                        <a:lnTo>
                          <a:pt x="706" y="938"/>
                        </a:lnTo>
                        <a:lnTo>
                          <a:pt x="682" y="980"/>
                        </a:lnTo>
                        <a:lnTo>
                          <a:pt x="688" y="1024"/>
                        </a:lnTo>
                        <a:lnTo>
                          <a:pt x="664" y="1046"/>
                        </a:lnTo>
                        <a:lnTo>
                          <a:pt x="647" y="1090"/>
                        </a:lnTo>
                        <a:lnTo>
                          <a:pt x="617" y="1134"/>
                        </a:lnTo>
                        <a:lnTo>
                          <a:pt x="605" y="1148"/>
                        </a:lnTo>
                        <a:lnTo>
                          <a:pt x="593" y="1156"/>
                        </a:lnTo>
                        <a:lnTo>
                          <a:pt x="570" y="1184"/>
                        </a:lnTo>
                        <a:lnTo>
                          <a:pt x="540" y="1198"/>
                        </a:lnTo>
                        <a:lnTo>
                          <a:pt x="492" y="1206"/>
                        </a:lnTo>
                        <a:lnTo>
                          <a:pt x="468" y="1184"/>
                        </a:lnTo>
                        <a:lnTo>
                          <a:pt x="468" y="1170"/>
                        </a:lnTo>
                        <a:lnTo>
                          <a:pt x="463" y="1141"/>
                        </a:lnTo>
                        <a:lnTo>
                          <a:pt x="444" y="1126"/>
                        </a:lnTo>
                        <a:lnTo>
                          <a:pt x="433" y="1082"/>
                        </a:lnTo>
                        <a:lnTo>
                          <a:pt x="427" y="1061"/>
                        </a:lnTo>
                        <a:lnTo>
                          <a:pt x="427" y="1031"/>
                        </a:lnTo>
                        <a:lnTo>
                          <a:pt x="416" y="1009"/>
                        </a:lnTo>
                        <a:lnTo>
                          <a:pt x="416" y="995"/>
                        </a:lnTo>
                        <a:lnTo>
                          <a:pt x="403" y="980"/>
                        </a:lnTo>
                        <a:lnTo>
                          <a:pt x="385" y="958"/>
                        </a:lnTo>
                        <a:lnTo>
                          <a:pt x="379" y="930"/>
                        </a:lnTo>
                        <a:lnTo>
                          <a:pt x="368" y="916"/>
                        </a:lnTo>
                        <a:lnTo>
                          <a:pt x="374" y="879"/>
                        </a:lnTo>
                        <a:lnTo>
                          <a:pt x="398" y="828"/>
                        </a:lnTo>
                        <a:lnTo>
                          <a:pt x="398" y="777"/>
                        </a:lnTo>
                        <a:lnTo>
                          <a:pt x="385" y="712"/>
                        </a:lnTo>
                        <a:lnTo>
                          <a:pt x="356" y="690"/>
                        </a:lnTo>
                        <a:lnTo>
                          <a:pt x="344" y="654"/>
                        </a:lnTo>
                        <a:lnTo>
                          <a:pt x="350" y="603"/>
                        </a:lnTo>
                        <a:lnTo>
                          <a:pt x="338" y="566"/>
                        </a:lnTo>
                        <a:lnTo>
                          <a:pt x="309" y="559"/>
                        </a:lnTo>
                        <a:lnTo>
                          <a:pt x="279" y="529"/>
                        </a:lnTo>
                        <a:lnTo>
                          <a:pt x="237" y="515"/>
                        </a:lnTo>
                        <a:lnTo>
                          <a:pt x="202" y="537"/>
                        </a:lnTo>
                        <a:lnTo>
                          <a:pt x="95" y="529"/>
                        </a:lnTo>
                        <a:lnTo>
                          <a:pt x="41" y="465"/>
                        </a:lnTo>
                        <a:lnTo>
                          <a:pt x="0" y="377"/>
                        </a:lnTo>
                        <a:lnTo>
                          <a:pt x="6" y="348"/>
                        </a:lnTo>
                        <a:lnTo>
                          <a:pt x="23" y="326"/>
                        </a:lnTo>
                        <a:lnTo>
                          <a:pt x="36" y="261"/>
                        </a:lnTo>
                        <a:lnTo>
                          <a:pt x="47" y="218"/>
                        </a:lnTo>
                        <a:lnTo>
                          <a:pt x="89" y="174"/>
                        </a:lnTo>
                        <a:lnTo>
                          <a:pt x="124" y="152"/>
                        </a:lnTo>
                        <a:lnTo>
                          <a:pt x="165" y="101"/>
                        </a:lnTo>
                        <a:lnTo>
                          <a:pt x="172" y="79"/>
                        </a:lnTo>
                        <a:lnTo>
                          <a:pt x="226" y="29"/>
                        </a:lnTo>
                        <a:lnTo>
                          <a:pt x="255" y="49"/>
                        </a:lnTo>
                        <a:lnTo>
                          <a:pt x="279" y="49"/>
                        </a:lnTo>
                        <a:lnTo>
                          <a:pt x="309" y="21"/>
                        </a:lnTo>
                        <a:lnTo>
                          <a:pt x="338" y="14"/>
                        </a:lnTo>
                        <a:lnTo>
                          <a:pt x="356" y="29"/>
                        </a:lnTo>
                        <a:lnTo>
                          <a:pt x="379" y="0"/>
                        </a:lnTo>
                        <a:lnTo>
                          <a:pt x="403" y="0"/>
                        </a:lnTo>
                        <a:lnTo>
                          <a:pt x="409" y="42"/>
                        </a:lnTo>
                        <a:lnTo>
                          <a:pt x="427" y="71"/>
                        </a:lnTo>
                        <a:lnTo>
                          <a:pt x="475" y="101"/>
                        </a:lnTo>
                        <a:lnTo>
                          <a:pt x="510" y="108"/>
                        </a:lnTo>
                        <a:lnTo>
                          <a:pt x="516" y="71"/>
                        </a:lnTo>
                        <a:lnTo>
                          <a:pt x="546" y="71"/>
                        </a:lnTo>
                        <a:lnTo>
                          <a:pt x="581" y="93"/>
                        </a:lnTo>
                        <a:lnTo>
                          <a:pt x="623" y="101"/>
                        </a:lnTo>
                        <a:lnTo>
                          <a:pt x="658" y="86"/>
                        </a:lnTo>
                        <a:lnTo>
                          <a:pt x="688" y="144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49263"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defRPr/>
                    </a:pPr>
                    <a:endParaRPr lang="it-IT" sz="1800">
                      <a:solidFill>
                        <a:srgbClr val="FFFFFF"/>
                      </a:solidFill>
                      <a:latin typeface="Calibri" pitchFamily="34" charset="0"/>
                      <a:ea typeface="Microsoft YaHei" pitchFamily="34" charset="-122"/>
                      <a:cs typeface="+mn-cs"/>
                    </a:endParaRPr>
                  </a:p>
                </p:txBody>
              </p:sp>
              <p:grpSp>
                <p:nvGrpSpPr>
                  <p:cNvPr id="10" name="Group 33"/>
                  <p:cNvGrpSpPr>
                    <a:grpSpLocks/>
                  </p:cNvGrpSpPr>
                  <p:nvPr/>
                </p:nvGrpSpPr>
                <p:grpSpPr bwMode="auto">
                  <a:xfrm>
                    <a:off x="2610" y="799"/>
                    <a:ext cx="365" cy="414"/>
                    <a:chOff x="2610" y="799"/>
                    <a:chExt cx="365" cy="414"/>
                  </a:xfrm>
                </p:grpSpPr>
                <p:grpSp>
                  <p:nvGrpSpPr>
                    <p:cNvPr id="11" name="Group 3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759" y="1060"/>
                      <a:ext cx="111" cy="153"/>
                      <a:chOff x="2759" y="1060"/>
                      <a:chExt cx="111" cy="153"/>
                    </a:xfrm>
                  </p:grpSpPr>
                  <p:sp>
                    <p:nvSpPr>
                      <p:cNvPr id="7207" name="Freeform 3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759" y="1118"/>
                        <a:ext cx="47" cy="88"/>
                      </a:xfrm>
                      <a:custGeom>
                        <a:avLst/>
                        <a:gdLst>
                          <a:gd name="T0" fmla="*/ 6 w 54"/>
                          <a:gd name="T1" fmla="*/ 22 h 89"/>
                          <a:gd name="T2" fmla="*/ 9 w 54"/>
                          <a:gd name="T3" fmla="*/ 14 h 89"/>
                          <a:gd name="T4" fmla="*/ 11 w 54"/>
                          <a:gd name="T5" fmla="*/ 14 h 89"/>
                          <a:gd name="T6" fmla="*/ 21 w 54"/>
                          <a:gd name="T7" fmla="*/ 0 h 89"/>
                          <a:gd name="T8" fmla="*/ 23 w 54"/>
                          <a:gd name="T9" fmla="*/ 7 h 89"/>
                          <a:gd name="T10" fmla="*/ 26 w 54"/>
                          <a:gd name="T11" fmla="*/ 7 h 89"/>
                          <a:gd name="T12" fmla="*/ 26 w 54"/>
                          <a:gd name="T13" fmla="*/ 14 h 89"/>
                          <a:gd name="T14" fmla="*/ 26 w 54"/>
                          <a:gd name="T15" fmla="*/ 22 h 89"/>
                          <a:gd name="T16" fmla="*/ 23 w 54"/>
                          <a:gd name="T17" fmla="*/ 29 h 89"/>
                          <a:gd name="T18" fmla="*/ 23 w 54"/>
                          <a:gd name="T19" fmla="*/ 36 h 89"/>
                          <a:gd name="T20" fmla="*/ 21 w 54"/>
                          <a:gd name="T21" fmla="*/ 36 h 89"/>
                          <a:gd name="T22" fmla="*/ 21 w 54"/>
                          <a:gd name="T23" fmla="*/ 44 h 89"/>
                          <a:gd name="T24" fmla="*/ 23 w 54"/>
                          <a:gd name="T25" fmla="*/ 46 h 89"/>
                          <a:gd name="T26" fmla="*/ 21 w 54"/>
                          <a:gd name="T27" fmla="*/ 53 h 89"/>
                          <a:gd name="T28" fmla="*/ 17 w 54"/>
                          <a:gd name="T29" fmla="*/ 61 h 89"/>
                          <a:gd name="T30" fmla="*/ 15 w 54"/>
                          <a:gd name="T31" fmla="*/ 61 h 89"/>
                          <a:gd name="T32" fmla="*/ 15 w 54"/>
                          <a:gd name="T33" fmla="*/ 68 h 89"/>
                          <a:gd name="T34" fmla="*/ 11 w 54"/>
                          <a:gd name="T35" fmla="*/ 68 h 89"/>
                          <a:gd name="T36" fmla="*/ 9 w 54"/>
                          <a:gd name="T37" fmla="*/ 68 h 89"/>
                          <a:gd name="T38" fmla="*/ 6 w 54"/>
                          <a:gd name="T39" fmla="*/ 75 h 89"/>
                          <a:gd name="T40" fmla="*/ 3 w 54"/>
                          <a:gd name="T41" fmla="*/ 83 h 89"/>
                          <a:gd name="T42" fmla="*/ 0 w 54"/>
                          <a:gd name="T43" fmla="*/ 83 h 89"/>
                          <a:gd name="T44" fmla="*/ 0 w 54"/>
                          <a:gd name="T45" fmla="*/ 75 h 89"/>
                          <a:gd name="T46" fmla="*/ 0 w 54"/>
                          <a:gd name="T47" fmla="*/ 68 h 89"/>
                          <a:gd name="T48" fmla="*/ 0 w 54"/>
                          <a:gd name="T49" fmla="*/ 61 h 89"/>
                          <a:gd name="T50" fmla="*/ 0 w 54"/>
                          <a:gd name="T51" fmla="*/ 53 h 89"/>
                          <a:gd name="T52" fmla="*/ 3 w 54"/>
                          <a:gd name="T53" fmla="*/ 46 h 89"/>
                          <a:gd name="T54" fmla="*/ 6 w 54"/>
                          <a:gd name="T55" fmla="*/ 44 h 89"/>
                          <a:gd name="T56" fmla="*/ 9 w 54"/>
                          <a:gd name="T57" fmla="*/ 46 h 89"/>
                          <a:gd name="T58" fmla="*/ 11 w 54"/>
                          <a:gd name="T59" fmla="*/ 44 h 89"/>
                          <a:gd name="T60" fmla="*/ 9 w 54"/>
                          <a:gd name="T61" fmla="*/ 44 h 89"/>
                          <a:gd name="T62" fmla="*/ 6 w 54"/>
                          <a:gd name="T63" fmla="*/ 22 h 89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w 54"/>
                          <a:gd name="T97" fmla="*/ 0 h 89"/>
                          <a:gd name="T98" fmla="*/ 54 w 54"/>
                          <a:gd name="T99" fmla="*/ 89 h 89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T96" t="T97" r="T98" b="T99"/>
                        <a:pathLst>
                          <a:path w="54" h="89">
                            <a:moveTo>
                              <a:pt x="11" y="22"/>
                            </a:moveTo>
                            <a:lnTo>
                              <a:pt x="17" y="14"/>
                            </a:lnTo>
                            <a:lnTo>
                              <a:pt x="23" y="14"/>
                            </a:lnTo>
                            <a:lnTo>
                              <a:pt x="41" y="0"/>
                            </a:lnTo>
                            <a:lnTo>
                              <a:pt x="46" y="7"/>
                            </a:lnTo>
                            <a:lnTo>
                              <a:pt x="53" y="7"/>
                            </a:lnTo>
                            <a:lnTo>
                              <a:pt x="53" y="14"/>
                            </a:lnTo>
                            <a:lnTo>
                              <a:pt x="53" y="22"/>
                            </a:lnTo>
                            <a:lnTo>
                              <a:pt x="46" y="29"/>
                            </a:lnTo>
                            <a:lnTo>
                              <a:pt x="46" y="36"/>
                            </a:lnTo>
                            <a:lnTo>
                              <a:pt x="41" y="36"/>
                            </a:lnTo>
                            <a:lnTo>
                              <a:pt x="41" y="44"/>
                            </a:lnTo>
                            <a:lnTo>
                              <a:pt x="46" y="51"/>
                            </a:lnTo>
                            <a:lnTo>
                              <a:pt x="41" y="58"/>
                            </a:lnTo>
                            <a:lnTo>
                              <a:pt x="35" y="66"/>
                            </a:lnTo>
                            <a:lnTo>
                              <a:pt x="29" y="66"/>
                            </a:lnTo>
                            <a:lnTo>
                              <a:pt x="29" y="73"/>
                            </a:lnTo>
                            <a:lnTo>
                              <a:pt x="23" y="73"/>
                            </a:lnTo>
                            <a:lnTo>
                              <a:pt x="17" y="73"/>
                            </a:lnTo>
                            <a:lnTo>
                              <a:pt x="11" y="80"/>
                            </a:lnTo>
                            <a:lnTo>
                              <a:pt x="5" y="88"/>
                            </a:lnTo>
                            <a:lnTo>
                              <a:pt x="0" y="88"/>
                            </a:lnTo>
                            <a:lnTo>
                              <a:pt x="0" y="80"/>
                            </a:lnTo>
                            <a:lnTo>
                              <a:pt x="0" y="73"/>
                            </a:lnTo>
                            <a:lnTo>
                              <a:pt x="0" y="66"/>
                            </a:lnTo>
                            <a:lnTo>
                              <a:pt x="0" y="58"/>
                            </a:lnTo>
                            <a:lnTo>
                              <a:pt x="5" y="51"/>
                            </a:lnTo>
                            <a:lnTo>
                              <a:pt x="11" y="44"/>
                            </a:lnTo>
                            <a:lnTo>
                              <a:pt x="17" y="51"/>
                            </a:lnTo>
                            <a:lnTo>
                              <a:pt x="23" y="44"/>
                            </a:lnTo>
                            <a:lnTo>
                              <a:pt x="17" y="44"/>
                            </a:lnTo>
                            <a:lnTo>
                              <a:pt x="11" y="22"/>
                            </a:lnTo>
                          </a:path>
                        </a:pathLst>
                      </a:custGeom>
                      <a:solidFill>
                        <a:srgbClr val="0000FF"/>
                      </a:solidFill>
                      <a:ln w="12600" cap="rnd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l" defTabSz="449263">
                          <a:buClr>
                            <a:srgbClr val="000000"/>
                          </a:buClr>
                          <a:buSzPct val="100000"/>
                          <a:buFont typeface="Times New Roman" pitchFamily="18" charset="0"/>
                          <a:buNone/>
                          <a:defRPr/>
                        </a:pPr>
                        <a:endParaRPr lang="it-IT" sz="1800">
                          <a:solidFill>
                            <a:srgbClr val="FFFFFF"/>
                          </a:solidFill>
                          <a:latin typeface="Calibri" pitchFamily="34" charset="0"/>
                          <a:ea typeface="Microsoft YaHei" pitchFamily="34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7208" name="Freeform 3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806" y="1060"/>
                        <a:ext cx="64" cy="153"/>
                      </a:xfrm>
                      <a:custGeom>
                        <a:avLst/>
                        <a:gdLst>
                          <a:gd name="T0" fmla="*/ 12 w 73"/>
                          <a:gd name="T1" fmla="*/ 14 h 154"/>
                          <a:gd name="T2" fmla="*/ 25 w 73"/>
                          <a:gd name="T3" fmla="*/ 7 h 154"/>
                          <a:gd name="T4" fmla="*/ 28 w 73"/>
                          <a:gd name="T5" fmla="*/ 0 h 154"/>
                          <a:gd name="T6" fmla="*/ 37 w 73"/>
                          <a:gd name="T7" fmla="*/ 0 h 154"/>
                          <a:gd name="T8" fmla="*/ 34 w 73"/>
                          <a:gd name="T9" fmla="*/ 14 h 154"/>
                          <a:gd name="T10" fmla="*/ 25 w 73"/>
                          <a:gd name="T11" fmla="*/ 21 h 154"/>
                          <a:gd name="T12" fmla="*/ 28 w 73"/>
                          <a:gd name="T13" fmla="*/ 29 h 154"/>
                          <a:gd name="T14" fmla="*/ 34 w 73"/>
                          <a:gd name="T15" fmla="*/ 21 h 154"/>
                          <a:gd name="T16" fmla="*/ 37 w 73"/>
                          <a:gd name="T17" fmla="*/ 36 h 154"/>
                          <a:gd name="T18" fmla="*/ 31 w 73"/>
                          <a:gd name="T19" fmla="*/ 43 h 154"/>
                          <a:gd name="T20" fmla="*/ 28 w 73"/>
                          <a:gd name="T21" fmla="*/ 51 h 154"/>
                          <a:gd name="T22" fmla="*/ 28 w 73"/>
                          <a:gd name="T23" fmla="*/ 65 h 154"/>
                          <a:gd name="T24" fmla="*/ 34 w 73"/>
                          <a:gd name="T25" fmla="*/ 72 h 154"/>
                          <a:gd name="T26" fmla="*/ 34 w 73"/>
                          <a:gd name="T27" fmla="*/ 82 h 154"/>
                          <a:gd name="T28" fmla="*/ 37 w 73"/>
                          <a:gd name="T29" fmla="*/ 104 h 154"/>
                          <a:gd name="T30" fmla="*/ 31 w 73"/>
                          <a:gd name="T31" fmla="*/ 118 h 154"/>
                          <a:gd name="T32" fmla="*/ 31 w 73"/>
                          <a:gd name="T33" fmla="*/ 133 h 154"/>
                          <a:gd name="T34" fmla="*/ 28 w 73"/>
                          <a:gd name="T35" fmla="*/ 140 h 154"/>
                          <a:gd name="T36" fmla="*/ 22 w 73"/>
                          <a:gd name="T37" fmla="*/ 140 h 154"/>
                          <a:gd name="T38" fmla="*/ 12 w 73"/>
                          <a:gd name="T39" fmla="*/ 140 h 154"/>
                          <a:gd name="T40" fmla="*/ 7 w 73"/>
                          <a:gd name="T41" fmla="*/ 148 h 154"/>
                          <a:gd name="T42" fmla="*/ 4 w 73"/>
                          <a:gd name="T43" fmla="*/ 140 h 154"/>
                          <a:gd name="T44" fmla="*/ 0 w 73"/>
                          <a:gd name="T45" fmla="*/ 133 h 154"/>
                          <a:gd name="T46" fmla="*/ 4 w 73"/>
                          <a:gd name="T47" fmla="*/ 118 h 154"/>
                          <a:gd name="T48" fmla="*/ 9 w 73"/>
                          <a:gd name="T49" fmla="*/ 118 h 154"/>
                          <a:gd name="T50" fmla="*/ 7 w 73"/>
                          <a:gd name="T51" fmla="*/ 104 h 154"/>
                          <a:gd name="T52" fmla="*/ 9 w 73"/>
                          <a:gd name="T53" fmla="*/ 97 h 154"/>
                          <a:gd name="T54" fmla="*/ 16 w 73"/>
                          <a:gd name="T55" fmla="*/ 97 h 154"/>
                          <a:gd name="T56" fmla="*/ 18 w 73"/>
                          <a:gd name="T57" fmla="*/ 72 h 154"/>
                          <a:gd name="T58" fmla="*/ 16 w 73"/>
                          <a:gd name="T59" fmla="*/ 58 h 154"/>
                          <a:gd name="T60" fmla="*/ 7 w 73"/>
                          <a:gd name="T61" fmla="*/ 51 h 154"/>
                          <a:gd name="T62" fmla="*/ 12 w 73"/>
                          <a:gd name="T63" fmla="*/ 21 h 154"/>
                          <a:gd name="T64" fmla="*/ 0 60000 65536"/>
                          <a:gd name="T65" fmla="*/ 0 60000 65536"/>
                          <a:gd name="T66" fmla="*/ 0 60000 65536"/>
                          <a:gd name="T67" fmla="*/ 0 60000 65536"/>
                          <a:gd name="T68" fmla="*/ 0 60000 65536"/>
                          <a:gd name="T69" fmla="*/ 0 60000 65536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w 73"/>
                          <a:gd name="T97" fmla="*/ 0 h 154"/>
                          <a:gd name="T98" fmla="*/ 73 w 73"/>
                          <a:gd name="T99" fmla="*/ 154 h 154"/>
                        </a:gdLst>
                        <a:ahLst/>
                        <a:cxnLst>
                          <a:cxn ang="T64">
                            <a:pos x="T0" y="T1"/>
                          </a:cxn>
                          <a:cxn ang="T65">
                            <a:pos x="T2" y="T3"/>
                          </a:cxn>
                          <a:cxn ang="T66">
                            <a:pos x="T4" y="T5"/>
                          </a:cxn>
                          <a:cxn ang="T67">
                            <a:pos x="T6" y="T7"/>
                          </a:cxn>
                          <a:cxn ang="T68">
                            <a:pos x="T8" y="T9"/>
                          </a:cxn>
                          <a:cxn ang="T69">
                            <a:pos x="T10" y="T11"/>
                          </a:cxn>
                          <a:cxn ang="T70">
                            <a:pos x="T12" y="T13"/>
                          </a:cxn>
                          <a:cxn ang="T71">
                            <a:pos x="T14" y="T15"/>
                          </a:cxn>
                          <a:cxn ang="T72">
                            <a:pos x="T16" y="T17"/>
                          </a:cxn>
                          <a:cxn ang="T73">
                            <a:pos x="T18" y="T19"/>
                          </a:cxn>
                          <a:cxn ang="T74">
                            <a:pos x="T20" y="T21"/>
                          </a:cxn>
                          <a:cxn ang="T75">
                            <a:pos x="T22" y="T23"/>
                          </a:cxn>
                          <a:cxn ang="T76">
                            <a:pos x="T24" y="T25"/>
                          </a:cxn>
                          <a:cxn ang="T77">
                            <a:pos x="T26" y="T27"/>
                          </a:cxn>
                          <a:cxn ang="T78">
                            <a:pos x="T28" y="T29"/>
                          </a:cxn>
                          <a:cxn ang="T79">
                            <a:pos x="T30" y="T31"/>
                          </a:cxn>
                          <a:cxn ang="T80">
                            <a:pos x="T32" y="T33"/>
                          </a:cxn>
                          <a:cxn ang="T81">
                            <a:pos x="T34" y="T35"/>
                          </a:cxn>
                          <a:cxn ang="T82">
                            <a:pos x="T36" y="T37"/>
                          </a:cxn>
                          <a:cxn ang="T83">
                            <a:pos x="T38" y="T39"/>
                          </a:cxn>
                          <a:cxn ang="T84">
                            <a:pos x="T40" y="T41"/>
                          </a:cxn>
                          <a:cxn ang="T85">
                            <a:pos x="T42" y="T43"/>
                          </a:cxn>
                          <a:cxn ang="T86">
                            <a:pos x="T44" y="T45"/>
                          </a:cxn>
                          <a:cxn ang="T87">
                            <a:pos x="T46" y="T47"/>
                          </a:cxn>
                          <a:cxn ang="T88">
                            <a:pos x="T48" y="T49"/>
                          </a:cxn>
                          <a:cxn ang="T89">
                            <a:pos x="T50" y="T51"/>
                          </a:cxn>
                          <a:cxn ang="T90">
                            <a:pos x="T52" y="T53"/>
                          </a:cxn>
                          <a:cxn ang="T91">
                            <a:pos x="T54" y="T55"/>
                          </a:cxn>
                          <a:cxn ang="T92">
                            <a:pos x="T56" y="T57"/>
                          </a:cxn>
                          <a:cxn ang="T93">
                            <a:pos x="T58" y="T59"/>
                          </a:cxn>
                          <a:cxn ang="T94">
                            <a:pos x="T60" y="T61"/>
                          </a:cxn>
                          <a:cxn ang="T95">
                            <a:pos x="T62" y="T63"/>
                          </a:cxn>
                        </a:cxnLst>
                        <a:rect l="T96" t="T97" r="T98" b="T99"/>
                        <a:pathLst>
                          <a:path w="73" h="154">
                            <a:moveTo>
                              <a:pt x="24" y="21"/>
                            </a:moveTo>
                            <a:lnTo>
                              <a:pt x="24" y="14"/>
                            </a:lnTo>
                            <a:lnTo>
                              <a:pt x="41" y="14"/>
                            </a:lnTo>
                            <a:lnTo>
                              <a:pt x="48" y="7"/>
                            </a:lnTo>
                            <a:lnTo>
                              <a:pt x="54" y="7"/>
                            </a:lnTo>
                            <a:lnTo>
                              <a:pt x="54" y="0"/>
                            </a:lnTo>
                            <a:lnTo>
                              <a:pt x="59" y="0"/>
                            </a:lnTo>
                            <a:lnTo>
                              <a:pt x="72" y="0"/>
                            </a:lnTo>
                            <a:lnTo>
                              <a:pt x="65" y="7"/>
                            </a:lnTo>
                            <a:lnTo>
                              <a:pt x="65" y="14"/>
                            </a:lnTo>
                            <a:lnTo>
                              <a:pt x="59" y="14"/>
                            </a:lnTo>
                            <a:lnTo>
                              <a:pt x="48" y="21"/>
                            </a:lnTo>
                            <a:lnTo>
                              <a:pt x="48" y="29"/>
                            </a:lnTo>
                            <a:lnTo>
                              <a:pt x="54" y="29"/>
                            </a:lnTo>
                            <a:lnTo>
                              <a:pt x="59" y="29"/>
                            </a:lnTo>
                            <a:lnTo>
                              <a:pt x="65" y="21"/>
                            </a:lnTo>
                            <a:lnTo>
                              <a:pt x="72" y="29"/>
                            </a:lnTo>
                            <a:lnTo>
                              <a:pt x="72" y="36"/>
                            </a:lnTo>
                            <a:lnTo>
                              <a:pt x="65" y="43"/>
                            </a:lnTo>
                            <a:lnTo>
                              <a:pt x="59" y="43"/>
                            </a:lnTo>
                            <a:lnTo>
                              <a:pt x="54" y="43"/>
                            </a:lnTo>
                            <a:lnTo>
                              <a:pt x="54" y="51"/>
                            </a:lnTo>
                            <a:lnTo>
                              <a:pt x="54" y="58"/>
                            </a:lnTo>
                            <a:lnTo>
                              <a:pt x="54" y="65"/>
                            </a:lnTo>
                            <a:lnTo>
                              <a:pt x="59" y="72"/>
                            </a:lnTo>
                            <a:lnTo>
                              <a:pt x="65" y="72"/>
                            </a:lnTo>
                            <a:lnTo>
                              <a:pt x="65" y="80"/>
                            </a:lnTo>
                            <a:lnTo>
                              <a:pt x="65" y="87"/>
                            </a:lnTo>
                            <a:lnTo>
                              <a:pt x="72" y="102"/>
                            </a:lnTo>
                            <a:lnTo>
                              <a:pt x="72" y="109"/>
                            </a:lnTo>
                            <a:lnTo>
                              <a:pt x="65" y="116"/>
                            </a:lnTo>
                            <a:lnTo>
                              <a:pt x="59" y="123"/>
                            </a:lnTo>
                            <a:lnTo>
                              <a:pt x="59" y="131"/>
                            </a:lnTo>
                            <a:lnTo>
                              <a:pt x="59" y="138"/>
                            </a:lnTo>
                            <a:lnTo>
                              <a:pt x="65" y="145"/>
                            </a:lnTo>
                            <a:lnTo>
                              <a:pt x="54" y="145"/>
                            </a:lnTo>
                            <a:lnTo>
                              <a:pt x="48" y="145"/>
                            </a:lnTo>
                            <a:lnTo>
                              <a:pt x="41" y="145"/>
                            </a:lnTo>
                            <a:lnTo>
                              <a:pt x="30" y="145"/>
                            </a:lnTo>
                            <a:lnTo>
                              <a:pt x="24" y="145"/>
                            </a:lnTo>
                            <a:lnTo>
                              <a:pt x="17" y="153"/>
                            </a:lnTo>
                            <a:lnTo>
                              <a:pt x="12" y="153"/>
                            </a:lnTo>
                            <a:lnTo>
                              <a:pt x="6" y="153"/>
                            </a:lnTo>
                            <a:lnTo>
                              <a:pt x="6" y="145"/>
                            </a:lnTo>
                            <a:lnTo>
                              <a:pt x="0" y="145"/>
                            </a:lnTo>
                            <a:lnTo>
                              <a:pt x="0" y="138"/>
                            </a:lnTo>
                            <a:lnTo>
                              <a:pt x="0" y="123"/>
                            </a:lnTo>
                            <a:lnTo>
                              <a:pt x="6" y="123"/>
                            </a:lnTo>
                            <a:lnTo>
                              <a:pt x="12" y="123"/>
                            </a:lnTo>
                            <a:lnTo>
                              <a:pt x="17" y="123"/>
                            </a:lnTo>
                            <a:lnTo>
                              <a:pt x="12" y="116"/>
                            </a:lnTo>
                            <a:lnTo>
                              <a:pt x="12" y="109"/>
                            </a:lnTo>
                            <a:lnTo>
                              <a:pt x="17" y="109"/>
                            </a:lnTo>
                            <a:lnTo>
                              <a:pt x="17" y="102"/>
                            </a:lnTo>
                            <a:lnTo>
                              <a:pt x="24" y="102"/>
                            </a:lnTo>
                            <a:lnTo>
                              <a:pt x="30" y="102"/>
                            </a:lnTo>
                            <a:lnTo>
                              <a:pt x="30" y="87"/>
                            </a:lnTo>
                            <a:lnTo>
                              <a:pt x="35" y="72"/>
                            </a:lnTo>
                            <a:lnTo>
                              <a:pt x="24" y="65"/>
                            </a:lnTo>
                            <a:lnTo>
                              <a:pt x="30" y="58"/>
                            </a:lnTo>
                            <a:lnTo>
                              <a:pt x="24" y="51"/>
                            </a:lnTo>
                            <a:lnTo>
                              <a:pt x="12" y="51"/>
                            </a:lnTo>
                            <a:lnTo>
                              <a:pt x="24" y="43"/>
                            </a:lnTo>
                            <a:lnTo>
                              <a:pt x="24" y="21"/>
                            </a:lnTo>
                          </a:path>
                        </a:pathLst>
                      </a:custGeom>
                      <a:solidFill>
                        <a:srgbClr val="0000FF"/>
                      </a:solidFill>
                      <a:ln w="12600" cap="rnd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algn="l" defTabSz="449263">
                          <a:buClr>
                            <a:srgbClr val="000000"/>
                          </a:buClr>
                          <a:buSzPct val="100000"/>
                          <a:buFont typeface="Times New Roman" pitchFamily="18" charset="0"/>
                          <a:buNone/>
                          <a:defRPr/>
                        </a:pPr>
                        <a:endParaRPr lang="it-IT" sz="1800">
                          <a:solidFill>
                            <a:srgbClr val="FFFFFF"/>
                          </a:solidFill>
                          <a:latin typeface="Calibri" pitchFamily="34" charset="0"/>
                          <a:ea typeface="Microsoft YaHei" pitchFamily="34" charset="-122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7206" name="Freeform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10" y="799"/>
                      <a:ext cx="365" cy="261"/>
                    </a:xfrm>
                    <a:custGeom>
                      <a:avLst/>
                      <a:gdLst>
                        <a:gd name="T0" fmla="*/ 12 w 412"/>
                        <a:gd name="T1" fmla="*/ 248 h 262"/>
                        <a:gd name="T2" fmla="*/ 22 w 412"/>
                        <a:gd name="T3" fmla="*/ 234 h 262"/>
                        <a:gd name="T4" fmla="*/ 26 w 412"/>
                        <a:gd name="T5" fmla="*/ 227 h 262"/>
                        <a:gd name="T6" fmla="*/ 35 w 412"/>
                        <a:gd name="T7" fmla="*/ 220 h 262"/>
                        <a:gd name="T8" fmla="*/ 45 w 412"/>
                        <a:gd name="T9" fmla="*/ 213 h 262"/>
                        <a:gd name="T10" fmla="*/ 51 w 412"/>
                        <a:gd name="T11" fmla="*/ 205 h 262"/>
                        <a:gd name="T12" fmla="*/ 58 w 412"/>
                        <a:gd name="T13" fmla="*/ 198 h 262"/>
                        <a:gd name="T14" fmla="*/ 62 w 412"/>
                        <a:gd name="T15" fmla="*/ 191 h 262"/>
                        <a:gd name="T16" fmla="*/ 69 w 412"/>
                        <a:gd name="T17" fmla="*/ 184 h 262"/>
                        <a:gd name="T18" fmla="*/ 79 w 412"/>
                        <a:gd name="T19" fmla="*/ 184 h 262"/>
                        <a:gd name="T20" fmla="*/ 91 w 412"/>
                        <a:gd name="T21" fmla="*/ 184 h 262"/>
                        <a:gd name="T22" fmla="*/ 100 w 412"/>
                        <a:gd name="T23" fmla="*/ 176 h 262"/>
                        <a:gd name="T24" fmla="*/ 106 w 412"/>
                        <a:gd name="T25" fmla="*/ 154 h 262"/>
                        <a:gd name="T26" fmla="*/ 113 w 412"/>
                        <a:gd name="T27" fmla="*/ 140 h 262"/>
                        <a:gd name="T28" fmla="*/ 120 w 412"/>
                        <a:gd name="T29" fmla="*/ 132 h 262"/>
                        <a:gd name="T30" fmla="*/ 123 w 412"/>
                        <a:gd name="T31" fmla="*/ 123 h 262"/>
                        <a:gd name="T32" fmla="*/ 133 w 412"/>
                        <a:gd name="T33" fmla="*/ 108 h 262"/>
                        <a:gd name="T34" fmla="*/ 133 w 412"/>
                        <a:gd name="T35" fmla="*/ 130 h 262"/>
                        <a:gd name="T36" fmla="*/ 144 w 412"/>
                        <a:gd name="T37" fmla="*/ 132 h 262"/>
                        <a:gd name="T38" fmla="*/ 149 w 412"/>
                        <a:gd name="T39" fmla="*/ 123 h 262"/>
                        <a:gd name="T40" fmla="*/ 152 w 412"/>
                        <a:gd name="T41" fmla="*/ 108 h 262"/>
                        <a:gd name="T42" fmla="*/ 155 w 412"/>
                        <a:gd name="T43" fmla="*/ 93 h 262"/>
                        <a:gd name="T44" fmla="*/ 169 w 412"/>
                        <a:gd name="T45" fmla="*/ 93 h 262"/>
                        <a:gd name="T46" fmla="*/ 183 w 412"/>
                        <a:gd name="T47" fmla="*/ 71 h 262"/>
                        <a:gd name="T48" fmla="*/ 192 w 412"/>
                        <a:gd name="T49" fmla="*/ 64 h 262"/>
                        <a:gd name="T50" fmla="*/ 204 w 412"/>
                        <a:gd name="T51" fmla="*/ 28 h 262"/>
                        <a:gd name="T52" fmla="*/ 217 w 412"/>
                        <a:gd name="T53" fmla="*/ 13 h 262"/>
                        <a:gd name="T54" fmla="*/ 214 w 412"/>
                        <a:gd name="T55" fmla="*/ 0 h 262"/>
                        <a:gd name="T56" fmla="*/ 196 w 412"/>
                        <a:gd name="T57" fmla="*/ 6 h 262"/>
                        <a:gd name="T58" fmla="*/ 183 w 412"/>
                        <a:gd name="T59" fmla="*/ 20 h 262"/>
                        <a:gd name="T60" fmla="*/ 165 w 412"/>
                        <a:gd name="T61" fmla="*/ 20 h 262"/>
                        <a:gd name="T62" fmla="*/ 149 w 412"/>
                        <a:gd name="T63" fmla="*/ 42 h 262"/>
                        <a:gd name="T64" fmla="*/ 133 w 412"/>
                        <a:gd name="T65" fmla="*/ 50 h 262"/>
                        <a:gd name="T66" fmla="*/ 117 w 412"/>
                        <a:gd name="T67" fmla="*/ 64 h 262"/>
                        <a:gd name="T68" fmla="*/ 106 w 412"/>
                        <a:gd name="T69" fmla="*/ 79 h 262"/>
                        <a:gd name="T70" fmla="*/ 98 w 412"/>
                        <a:gd name="T71" fmla="*/ 93 h 262"/>
                        <a:gd name="T72" fmla="*/ 81 w 412"/>
                        <a:gd name="T73" fmla="*/ 115 h 262"/>
                        <a:gd name="T74" fmla="*/ 62 w 412"/>
                        <a:gd name="T75" fmla="*/ 140 h 262"/>
                        <a:gd name="T76" fmla="*/ 45 w 412"/>
                        <a:gd name="T77" fmla="*/ 162 h 262"/>
                        <a:gd name="T78" fmla="*/ 33 w 412"/>
                        <a:gd name="T79" fmla="*/ 191 h 262"/>
                        <a:gd name="T80" fmla="*/ 19 w 412"/>
                        <a:gd name="T81" fmla="*/ 205 h 262"/>
                        <a:gd name="T82" fmla="*/ 0 w 412"/>
                        <a:gd name="T83" fmla="*/ 256 h 262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412"/>
                        <a:gd name="T127" fmla="*/ 0 h 262"/>
                        <a:gd name="T128" fmla="*/ 412 w 412"/>
                        <a:gd name="T129" fmla="*/ 262 h 262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412" h="262">
                          <a:moveTo>
                            <a:pt x="0" y="261"/>
                          </a:moveTo>
                          <a:lnTo>
                            <a:pt x="23" y="253"/>
                          </a:lnTo>
                          <a:lnTo>
                            <a:pt x="36" y="246"/>
                          </a:lnTo>
                          <a:lnTo>
                            <a:pt x="41" y="239"/>
                          </a:lnTo>
                          <a:lnTo>
                            <a:pt x="41" y="232"/>
                          </a:lnTo>
                          <a:lnTo>
                            <a:pt x="47" y="232"/>
                          </a:lnTo>
                          <a:lnTo>
                            <a:pt x="54" y="225"/>
                          </a:lnTo>
                          <a:lnTo>
                            <a:pt x="65" y="225"/>
                          </a:lnTo>
                          <a:lnTo>
                            <a:pt x="78" y="225"/>
                          </a:lnTo>
                          <a:lnTo>
                            <a:pt x="84" y="218"/>
                          </a:lnTo>
                          <a:lnTo>
                            <a:pt x="89" y="210"/>
                          </a:lnTo>
                          <a:lnTo>
                            <a:pt x="95" y="210"/>
                          </a:lnTo>
                          <a:lnTo>
                            <a:pt x="102" y="203"/>
                          </a:lnTo>
                          <a:lnTo>
                            <a:pt x="107" y="203"/>
                          </a:lnTo>
                          <a:lnTo>
                            <a:pt x="113" y="203"/>
                          </a:lnTo>
                          <a:lnTo>
                            <a:pt x="113" y="196"/>
                          </a:lnTo>
                          <a:lnTo>
                            <a:pt x="119" y="196"/>
                          </a:lnTo>
                          <a:lnTo>
                            <a:pt x="126" y="189"/>
                          </a:lnTo>
                          <a:lnTo>
                            <a:pt x="137" y="181"/>
                          </a:lnTo>
                          <a:lnTo>
                            <a:pt x="143" y="189"/>
                          </a:lnTo>
                          <a:lnTo>
                            <a:pt x="155" y="189"/>
                          </a:lnTo>
                          <a:lnTo>
                            <a:pt x="167" y="189"/>
                          </a:lnTo>
                          <a:lnTo>
                            <a:pt x="179" y="181"/>
                          </a:lnTo>
                          <a:lnTo>
                            <a:pt x="185" y="181"/>
                          </a:lnTo>
                          <a:lnTo>
                            <a:pt x="191" y="167"/>
                          </a:lnTo>
                          <a:lnTo>
                            <a:pt x="196" y="159"/>
                          </a:lnTo>
                          <a:lnTo>
                            <a:pt x="209" y="152"/>
                          </a:lnTo>
                          <a:lnTo>
                            <a:pt x="209" y="145"/>
                          </a:lnTo>
                          <a:lnTo>
                            <a:pt x="209" y="137"/>
                          </a:lnTo>
                          <a:lnTo>
                            <a:pt x="220" y="137"/>
                          </a:lnTo>
                          <a:lnTo>
                            <a:pt x="226" y="130"/>
                          </a:lnTo>
                          <a:lnTo>
                            <a:pt x="226" y="123"/>
                          </a:lnTo>
                          <a:lnTo>
                            <a:pt x="233" y="123"/>
                          </a:lnTo>
                          <a:lnTo>
                            <a:pt x="244" y="108"/>
                          </a:lnTo>
                          <a:lnTo>
                            <a:pt x="244" y="123"/>
                          </a:lnTo>
                          <a:lnTo>
                            <a:pt x="244" y="130"/>
                          </a:lnTo>
                          <a:lnTo>
                            <a:pt x="255" y="137"/>
                          </a:lnTo>
                          <a:lnTo>
                            <a:pt x="262" y="137"/>
                          </a:lnTo>
                          <a:lnTo>
                            <a:pt x="268" y="130"/>
                          </a:lnTo>
                          <a:lnTo>
                            <a:pt x="274" y="123"/>
                          </a:lnTo>
                          <a:lnTo>
                            <a:pt x="274" y="115"/>
                          </a:lnTo>
                          <a:lnTo>
                            <a:pt x="279" y="108"/>
                          </a:lnTo>
                          <a:lnTo>
                            <a:pt x="279" y="93"/>
                          </a:lnTo>
                          <a:lnTo>
                            <a:pt x="286" y="93"/>
                          </a:lnTo>
                          <a:lnTo>
                            <a:pt x="292" y="93"/>
                          </a:lnTo>
                          <a:lnTo>
                            <a:pt x="310" y="93"/>
                          </a:lnTo>
                          <a:lnTo>
                            <a:pt x="321" y="86"/>
                          </a:lnTo>
                          <a:lnTo>
                            <a:pt x="334" y="71"/>
                          </a:lnTo>
                          <a:lnTo>
                            <a:pt x="345" y="71"/>
                          </a:lnTo>
                          <a:lnTo>
                            <a:pt x="351" y="64"/>
                          </a:lnTo>
                          <a:lnTo>
                            <a:pt x="363" y="50"/>
                          </a:lnTo>
                          <a:lnTo>
                            <a:pt x="375" y="28"/>
                          </a:lnTo>
                          <a:lnTo>
                            <a:pt x="387" y="20"/>
                          </a:lnTo>
                          <a:lnTo>
                            <a:pt x="399" y="13"/>
                          </a:lnTo>
                          <a:lnTo>
                            <a:pt x="411" y="6"/>
                          </a:lnTo>
                          <a:lnTo>
                            <a:pt x="393" y="0"/>
                          </a:lnTo>
                          <a:lnTo>
                            <a:pt x="375" y="0"/>
                          </a:lnTo>
                          <a:lnTo>
                            <a:pt x="358" y="6"/>
                          </a:lnTo>
                          <a:lnTo>
                            <a:pt x="345" y="13"/>
                          </a:lnTo>
                          <a:lnTo>
                            <a:pt x="334" y="20"/>
                          </a:lnTo>
                          <a:lnTo>
                            <a:pt x="316" y="20"/>
                          </a:lnTo>
                          <a:lnTo>
                            <a:pt x="303" y="20"/>
                          </a:lnTo>
                          <a:lnTo>
                            <a:pt x="286" y="35"/>
                          </a:lnTo>
                          <a:lnTo>
                            <a:pt x="274" y="42"/>
                          </a:lnTo>
                          <a:lnTo>
                            <a:pt x="262" y="42"/>
                          </a:lnTo>
                          <a:lnTo>
                            <a:pt x="244" y="50"/>
                          </a:lnTo>
                          <a:lnTo>
                            <a:pt x="233" y="57"/>
                          </a:lnTo>
                          <a:lnTo>
                            <a:pt x="214" y="64"/>
                          </a:lnTo>
                          <a:lnTo>
                            <a:pt x="209" y="71"/>
                          </a:lnTo>
                          <a:lnTo>
                            <a:pt x="196" y="79"/>
                          </a:lnTo>
                          <a:lnTo>
                            <a:pt x="191" y="86"/>
                          </a:lnTo>
                          <a:lnTo>
                            <a:pt x="179" y="93"/>
                          </a:lnTo>
                          <a:lnTo>
                            <a:pt x="167" y="108"/>
                          </a:lnTo>
                          <a:lnTo>
                            <a:pt x="148" y="115"/>
                          </a:lnTo>
                          <a:lnTo>
                            <a:pt x="126" y="130"/>
                          </a:lnTo>
                          <a:lnTo>
                            <a:pt x="113" y="145"/>
                          </a:lnTo>
                          <a:lnTo>
                            <a:pt x="102" y="159"/>
                          </a:lnTo>
                          <a:lnTo>
                            <a:pt x="84" y="167"/>
                          </a:lnTo>
                          <a:lnTo>
                            <a:pt x="71" y="181"/>
                          </a:lnTo>
                          <a:lnTo>
                            <a:pt x="60" y="196"/>
                          </a:lnTo>
                          <a:lnTo>
                            <a:pt x="47" y="203"/>
                          </a:lnTo>
                          <a:lnTo>
                            <a:pt x="36" y="210"/>
                          </a:lnTo>
                          <a:lnTo>
                            <a:pt x="23" y="218"/>
                          </a:lnTo>
                          <a:lnTo>
                            <a:pt x="0" y="261"/>
                          </a:lnTo>
                        </a:path>
                      </a:pathLst>
                    </a:custGeom>
                    <a:solidFill>
                      <a:srgbClr val="0000FF"/>
                    </a:solidFill>
                    <a:ln w="126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algn="l" defTabSz="449263"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defRPr/>
                      </a:pPr>
                      <a:endParaRPr lang="it-IT" sz="1800">
                        <a:solidFill>
                          <a:srgbClr val="FFFFFF"/>
                        </a:solidFill>
                        <a:latin typeface="Calibri" pitchFamily="34" charset="0"/>
                        <a:ea typeface="Microsoft YaHei" pitchFamily="34" charset="-122"/>
                        <a:cs typeface="+mn-cs"/>
                      </a:endParaRPr>
                    </a:p>
                  </p:txBody>
                </p:sp>
              </p:grpSp>
              <p:sp>
                <p:nvSpPr>
                  <p:cNvPr id="7203" name="Freeform 38"/>
                  <p:cNvSpPr>
                    <a:spLocks noChangeArrowheads="1"/>
                  </p:cNvSpPr>
                  <p:nvPr/>
                </p:nvSpPr>
                <p:spPr bwMode="auto">
                  <a:xfrm>
                    <a:off x="2780" y="3183"/>
                    <a:ext cx="539" cy="247"/>
                  </a:xfrm>
                  <a:custGeom>
                    <a:avLst/>
                    <a:gdLst>
                      <a:gd name="T0" fmla="*/ 32 w 608"/>
                      <a:gd name="T1" fmla="*/ 80 h 248"/>
                      <a:gd name="T2" fmla="*/ 46 w 608"/>
                      <a:gd name="T3" fmla="*/ 73 h 248"/>
                      <a:gd name="T4" fmla="*/ 84 w 608"/>
                      <a:gd name="T5" fmla="*/ 65 h 248"/>
                      <a:gd name="T6" fmla="*/ 94 w 608"/>
                      <a:gd name="T7" fmla="*/ 58 h 248"/>
                      <a:gd name="T8" fmla="*/ 104 w 608"/>
                      <a:gd name="T9" fmla="*/ 51 h 248"/>
                      <a:gd name="T10" fmla="*/ 117 w 608"/>
                      <a:gd name="T11" fmla="*/ 51 h 248"/>
                      <a:gd name="T12" fmla="*/ 128 w 608"/>
                      <a:gd name="T13" fmla="*/ 65 h 248"/>
                      <a:gd name="T14" fmla="*/ 129 w 608"/>
                      <a:gd name="T15" fmla="*/ 73 h 248"/>
                      <a:gd name="T16" fmla="*/ 146 w 608"/>
                      <a:gd name="T17" fmla="*/ 65 h 248"/>
                      <a:gd name="T18" fmla="*/ 160 w 608"/>
                      <a:gd name="T19" fmla="*/ 58 h 248"/>
                      <a:gd name="T20" fmla="*/ 172 w 608"/>
                      <a:gd name="T21" fmla="*/ 58 h 248"/>
                      <a:gd name="T22" fmla="*/ 178 w 608"/>
                      <a:gd name="T23" fmla="*/ 43 h 248"/>
                      <a:gd name="T24" fmla="*/ 191 w 608"/>
                      <a:gd name="T25" fmla="*/ 58 h 248"/>
                      <a:gd name="T26" fmla="*/ 215 w 608"/>
                      <a:gd name="T27" fmla="*/ 58 h 248"/>
                      <a:gd name="T28" fmla="*/ 222 w 608"/>
                      <a:gd name="T29" fmla="*/ 51 h 248"/>
                      <a:gd name="T30" fmla="*/ 231 w 608"/>
                      <a:gd name="T31" fmla="*/ 36 h 248"/>
                      <a:gd name="T32" fmla="*/ 244 w 608"/>
                      <a:gd name="T33" fmla="*/ 36 h 248"/>
                      <a:gd name="T34" fmla="*/ 254 w 608"/>
                      <a:gd name="T35" fmla="*/ 29 h 248"/>
                      <a:gd name="T36" fmla="*/ 267 w 608"/>
                      <a:gd name="T37" fmla="*/ 14 h 248"/>
                      <a:gd name="T38" fmla="*/ 270 w 608"/>
                      <a:gd name="T39" fmla="*/ 7 h 248"/>
                      <a:gd name="T40" fmla="*/ 274 w 608"/>
                      <a:gd name="T41" fmla="*/ 14 h 248"/>
                      <a:gd name="T42" fmla="*/ 280 w 608"/>
                      <a:gd name="T43" fmla="*/ 29 h 248"/>
                      <a:gd name="T44" fmla="*/ 286 w 608"/>
                      <a:gd name="T45" fmla="*/ 36 h 248"/>
                      <a:gd name="T46" fmla="*/ 291 w 608"/>
                      <a:gd name="T47" fmla="*/ 43 h 248"/>
                      <a:gd name="T48" fmla="*/ 313 w 608"/>
                      <a:gd name="T49" fmla="*/ 51 h 248"/>
                      <a:gd name="T50" fmla="*/ 316 w 608"/>
                      <a:gd name="T51" fmla="*/ 58 h 248"/>
                      <a:gd name="T52" fmla="*/ 332 w 608"/>
                      <a:gd name="T53" fmla="*/ 65 h 248"/>
                      <a:gd name="T54" fmla="*/ 332 w 608"/>
                      <a:gd name="T55" fmla="*/ 87 h 248"/>
                      <a:gd name="T56" fmla="*/ 309 w 608"/>
                      <a:gd name="T57" fmla="*/ 124 h 248"/>
                      <a:gd name="T58" fmla="*/ 277 w 608"/>
                      <a:gd name="T59" fmla="*/ 168 h 248"/>
                      <a:gd name="T60" fmla="*/ 238 w 608"/>
                      <a:gd name="T61" fmla="*/ 212 h 248"/>
                      <a:gd name="T62" fmla="*/ 215 w 608"/>
                      <a:gd name="T63" fmla="*/ 227 h 248"/>
                      <a:gd name="T64" fmla="*/ 199 w 608"/>
                      <a:gd name="T65" fmla="*/ 227 h 248"/>
                      <a:gd name="T66" fmla="*/ 183 w 608"/>
                      <a:gd name="T67" fmla="*/ 234 h 248"/>
                      <a:gd name="T68" fmla="*/ 160 w 608"/>
                      <a:gd name="T69" fmla="*/ 234 h 248"/>
                      <a:gd name="T70" fmla="*/ 140 w 608"/>
                      <a:gd name="T71" fmla="*/ 242 h 248"/>
                      <a:gd name="T72" fmla="*/ 120 w 608"/>
                      <a:gd name="T73" fmla="*/ 234 h 248"/>
                      <a:gd name="T74" fmla="*/ 101 w 608"/>
                      <a:gd name="T75" fmla="*/ 234 h 248"/>
                      <a:gd name="T76" fmla="*/ 84 w 608"/>
                      <a:gd name="T77" fmla="*/ 227 h 248"/>
                      <a:gd name="T78" fmla="*/ 68 w 608"/>
                      <a:gd name="T79" fmla="*/ 220 h 248"/>
                      <a:gd name="T80" fmla="*/ 48 w 608"/>
                      <a:gd name="T81" fmla="*/ 190 h 248"/>
                      <a:gd name="T82" fmla="*/ 29 w 608"/>
                      <a:gd name="T83" fmla="*/ 168 h 248"/>
                      <a:gd name="T84" fmla="*/ 12 w 608"/>
                      <a:gd name="T85" fmla="*/ 139 h 248"/>
                      <a:gd name="T86" fmla="*/ 0 w 608"/>
                      <a:gd name="T87" fmla="*/ 109 h 248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w 608"/>
                      <a:gd name="T133" fmla="*/ 0 h 248"/>
                      <a:gd name="T134" fmla="*/ 608 w 608"/>
                      <a:gd name="T135" fmla="*/ 248 h 248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T132" t="T133" r="T134" b="T135"/>
                    <a:pathLst>
                      <a:path w="608" h="248">
                        <a:moveTo>
                          <a:pt x="0" y="109"/>
                        </a:moveTo>
                        <a:lnTo>
                          <a:pt x="59" y="80"/>
                        </a:lnTo>
                        <a:lnTo>
                          <a:pt x="70" y="73"/>
                        </a:lnTo>
                        <a:lnTo>
                          <a:pt x="83" y="73"/>
                        </a:lnTo>
                        <a:lnTo>
                          <a:pt x="148" y="73"/>
                        </a:lnTo>
                        <a:lnTo>
                          <a:pt x="153" y="65"/>
                        </a:lnTo>
                        <a:lnTo>
                          <a:pt x="160" y="65"/>
                        </a:lnTo>
                        <a:lnTo>
                          <a:pt x="171" y="58"/>
                        </a:lnTo>
                        <a:lnTo>
                          <a:pt x="184" y="51"/>
                        </a:lnTo>
                        <a:lnTo>
                          <a:pt x="190" y="51"/>
                        </a:lnTo>
                        <a:lnTo>
                          <a:pt x="195" y="51"/>
                        </a:lnTo>
                        <a:lnTo>
                          <a:pt x="214" y="51"/>
                        </a:lnTo>
                        <a:lnTo>
                          <a:pt x="225" y="58"/>
                        </a:lnTo>
                        <a:lnTo>
                          <a:pt x="232" y="65"/>
                        </a:lnTo>
                        <a:lnTo>
                          <a:pt x="237" y="65"/>
                        </a:lnTo>
                        <a:lnTo>
                          <a:pt x="237" y="73"/>
                        </a:lnTo>
                        <a:lnTo>
                          <a:pt x="256" y="73"/>
                        </a:lnTo>
                        <a:lnTo>
                          <a:pt x="267" y="65"/>
                        </a:lnTo>
                        <a:lnTo>
                          <a:pt x="278" y="65"/>
                        </a:lnTo>
                        <a:lnTo>
                          <a:pt x="291" y="58"/>
                        </a:lnTo>
                        <a:lnTo>
                          <a:pt x="302" y="58"/>
                        </a:lnTo>
                        <a:lnTo>
                          <a:pt x="315" y="58"/>
                        </a:lnTo>
                        <a:lnTo>
                          <a:pt x="321" y="51"/>
                        </a:lnTo>
                        <a:lnTo>
                          <a:pt x="326" y="43"/>
                        </a:lnTo>
                        <a:lnTo>
                          <a:pt x="333" y="51"/>
                        </a:lnTo>
                        <a:lnTo>
                          <a:pt x="350" y="58"/>
                        </a:lnTo>
                        <a:lnTo>
                          <a:pt x="374" y="58"/>
                        </a:lnTo>
                        <a:lnTo>
                          <a:pt x="392" y="58"/>
                        </a:lnTo>
                        <a:lnTo>
                          <a:pt x="398" y="51"/>
                        </a:lnTo>
                        <a:lnTo>
                          <a:pt x="405" y="51"/>
                        </a:lnTo>
                        <a:lnTo>
                          <a:pt x="405" y="43"/>
                        </a:lnTo>
                        <a:lnTo>
                          <a:pt x="422" y="36"/>
                        </a:lnTo>
                        <a:lnTo>
                          <a:pt x="434" y="36"/>
                        </a:lnTo>
                        <a:lnTo>
                          <a:pt x="446" y="36"/>
                        </a:lnTo>
                        <a:lnTo>
                          <a:pt x="458" y="29"/>
                        </a:lnTo>
                        <a:lnTo>
                          <a:pt x="464" y="29"/>
                        </a:lnTo>
                        <a:lnTo>
                          <a:pt x="482" y="14"/>
                        </a:lnTo>
                        <a:lnTo>
                          <a:pt x="488" y="14"/>
                        </a:lnTo>
                        <a:lnTo>
                          <a:pt x="488" y="7"/>
                        </a:lnTo>
                        <a:lnTo>
                          <a:pt x="493" y="7"/>
                        </a:lnTo>
                        <a:lnTo>
                          <a:pt x="499" y="0"/>
                        </a:lnTo>
                        <a:lnTo>
                          <a:pt x="499" y="14"/>
                        </a:lnTo>
                        <a:lnTo>
                          <a:pt x="506" y="21"/>
                        </a:lnTo>
                        <a:lnTo>
                          <a:pt x="512" y="29"/>
                        </a:lnTo>
                        <a:lnTo>
                          <a:pt x="517" y="36"/>
                        </a:lnTo>
                        <a:lnTo>
                          <a:pt x="523" y="36"/>
                        </a:lnTo>
                        <a:lnTo>
                          <a:pt x="530" y="36"/>
                        </a:lnTo>
                        <a:lnTo>
                          <a:pt x="530" y="43"/>
                        </a:lnTo>
                        <a:lnTo>
                          <a:pt x="559" y="43"/>
                        </a:lnTo>
                        <a:lnTo>
                          <a:pt x="571" y="51"/>
                        </a:lnTo>
                        <a:lnTo>
                          <a:pt x="577" y="51"/>
                        </a:lnTo>
                        <a:lnTo>
                          <a:pt x="577" y="58"/>
                        </a:lnTo>
                        <a:lnTo>
                          <a:pt x="589" y="58"/>
                        </a:lnTo>
                        <a:lnTo>
                          <a:pt x="607" y="65"/>
                        </a:lnTo>
                        <a:lnTo>
                          <a:pt x="600" y="73"/>
                        </a:lnTo>
                        <a:lnTo>
                          <a:pt x="607" y="87"/>
                        </a:lnTo>
                        <a:lnTo>
                          <a:pt x="583" y="102"/>
                        </a:lnTo>
                        <a:lnTo>
                          <a:pt x="565" y="124"/>
                        </a:lnTo>
                        <a:lnTo>
                          <a:pt x="547" y="144"/>
                        </a:lnTo>
                        <a:lnTo>
                          <a:pt x="506" y="173"/>
                        </a:lnTo>
                        <a:lnTo>
                          <a:pt x="470" y="195"/>
                        </a:lnTo>
                        <a:lnTo>
                          <a:pt x="434" y="217"/>
                        </a:lnTo>
                        <a:lnTo>
                          <a:pt x="416" y="225"/>
                        </a:lnTo>
                        <a:lnTo>
                          <a:pt x="392" y="232"/>
                        </a:lnTo>
                        <a:lnTo>
                          <a:pt x="374" y="232"/>
                        </a:lnTo>
                        <a:lnTo>
                          <a:pt x="363" y="232"/>
                        </a:lnTo>
                        <a:lnTo>
                          <a:pt x="339" y="239"/>
                        </a:lnTo>
                        <a:lnTo>
                          <a:pt x="333" y="239"/>
                        </a:lnTo>
                        <a:lnTo>
                          <a:pt x="315" y="239"/>
                        </a:lnTo>
                        <a:lnTo>
                          <a:pt x="291" y="239"/>
                        </a:lnTo>
                        <a:lnTo>
                          <a:pt x="267" y="239"/>
                        </a:lnTo>
                        <a:lnTo>
                          <a:pt x="256" y="247"/>
                        </a:lnTo>
                        <a:lnTo>
                          <a:pt x="237" y="239"/>
                        </a:lnTo>
                        <a:lnTo>
                          <a:pt x="219" y="239"/>
                        </a:lnTo>
                        <a:lnTo>
                          <a:pt x="201" y="239"/>
                        </a:lnTo>
                        <a:lnTo>
                          <a:pt x="184" y="239"/>
                        </a:lnTo>
                        <a:lnTo>
                          <a:pt x="166" y="232"/>
                        </a:lnTo>
                        <a:lnTo>
                          <a:pt x="153" y="232"/>
                        </a:lnTo>
                        <a:lnTo>
                          <a:pt x="142" y="232"/>
                        </a:lnTo>
                        <a:lnTo>
                          <a:pt x="124" y="225"/>
                        </a:lnTo>
                        <a:lnTo>
                          <a:pt x="107" y="210"/>
                        </a:lnTo>
                        <a:lnTo>
                          <a:pt x="88" y="195"/>
                        </a:lnTo>
                        <a:lnTo>
                          <a:pt x="70" y="188"/>
                        </a:lnTo>
                        <a:lnTo>
                          <a:pt x="53" y="173"/>
                        </a:lnTo>
                        <a:lnTo>
                          <a:pt x="35" y="159"/>
                        </a:lnTo>
                        <a:lnTo>
                          <a:pt x="22" y="144"/>
                        </a:lnTo>
                        <a:lnTo>
                          <a:pt x="11" y="131"/>
                        </a:lnTo>
                        <a:lnTo>
                          <a:pt x="0" y="109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49263"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defRPr/>
                    </a:pPr>
                    <a:endParaRPr lang="it-IT" sz="1800">
                      <a:solidFill>
                        <a:srgbClr val="FFFFFF"/>
                      </a:solidFill>
                      <a:latin typeface="Calibri" pitchFamily="34" charset="0"/>
                      <a:ea typeface="Microsoft YaHei" pitchFamily="34" charset="-122"/>
                      <a:cs typeface="+mn-cs"/>
                    </a:endParaRPr>
                  </a:p>
                </p:txBody>
              </p:sp>
              <p:sp>
                <p:nvSpPr>
                  <p:cNvPr id="7204" name="Freeform 39"/>
                  <p:cNvSpPr>
                    <a:spLocks noChangeArrowheads="1"/>
                  </p:cNvSpPr>
                  <p:nvPr/>
                </p:nvSpPr>
                <p:spPr bwMode="auto">
                  <a:xfrm>
                    <a:off x="3258" y="2274"/>
                    <a:ext cx="109" cy="255"/>
                  </a:xfrm>
                  <a:custGeom>
                    <a:avLst/>
                    <a:gdLst>
                      <a:gd name="T0" fmla="*/ 11 w 124"/>
                      <a:gd name="T1" fmla="*/ 80 h 256"/>
                      <a:gd name="T2" fmla="*/ 11 w 124"/>
                      <a:gd name="T3" fmla="*/ 128 h 256"/>
                      <a:gd name="T4" fmla="*/ 6 w 124"/>
                      <a:gd name="T5" fmla="*/ 162 h 256"/>
                      <a:gd name="T6" fmla="*/ 0 w 124"/>
                      <a:gd name="T7" fmla="*/ 191 h 256"/>
                      <a:gd name="T8" fmla="*/ 0 w 124"/>
                      <a:gd name="T9" fmla="*/ 213 h 256"/>
                      <a:gd name="T10" fmla="*/ 4 w 124"/>
                      <a:gd name="T11" fmla="*/ 228 h 256"/>
                      <a:gd name="T12" fmla="*/ 9 w 124"/>
                      <a:gd name="T13" fmla="*/ 250 h 256"/>
                      <a:gd name="T14" fmla="*/ 11 w 124"/>
                      <a:gd name="T15" fmla="*/ 250 h 256"/>
                      <a:gd name="T16" fmla="*/ 15 w 124"/>
                      <a:gd name="T17" fmla="*/ 250 h 256"/>
                      <a:gd name="T18" fmla="*/ 22 w 124"/>
                      <a:gd name="T19" fmla="*/ 250 h 256"/>
                      <a:gd name="T20" fmla="*/ 24 w 124"/>
                      <a:gd name="T21" fmla="*/ 235 h 256"/>
                      <a:gd name="T22" fmla="*/ 24 w 124"/>
                      <a:gd name="T23" fmla="*/ 206 h 256"/>
                      <a:gd name="T24" fmla="*/ 33 w 124"/>
                      <a:gd name="T25" fmla="*/ 184 h 256"/>
                      <a:gd name="T26" fmla="*/ 33 w 124"/>
                      <a:gd name="T27" fmla="*/ 147 h 256"/>
                      <a:gd name="T28" fmla="*/ 36 w 124"/>
                      <a:gd name="T29" fmla="*/ 132 h 256"/>
                      <a:gd name="T30" fmla="*/ 40 w 124"/>
                      <a:gd name="T31" fmla="*/ 128 h 256"/>
                      <a:gd name="T32" fmla="*/ 42 w 124"/>
                      <a:gd name="T33" fmla="*/ 109 h 256"/>
                      <a:gd name="T34" fmla="*/ 48 w 124"/>
                      <a:gd name="T35" fmla="*/ 95 h 256"/>
                      <a:gd name="T36" fmla="*/ 52 w 124"/>
                      <a:gd name="T37" fmla="*/ 80 h 256"/>
                      <a:gd name="T38" fmla="*/ 55 w 124"/>
                      <a:gd name="T39" fmla="*/ 73 h 256"/>
                      <a:gd name="T40" fmla="*/ 55 w 124"/>
                      <a:gd name="T41" fmla="*/ 65 h 256"/>
                      <a:gd name="T42" fmla="*/ 61 w 124"/>
                      <a:gd name="T43" fmla="*/ 51 h 256"/>
                      <a:gd name="T44" fmla="*/ 61 w 124"/>
                      <a:gd name="T45" fmla="*/ 29 h 256"/>
                      <a:gd name="T46" fmla="*/ 65 w 124"/>
                      <a:gd name="T47" fmla="*/ 14 h 256"/>
                      <a:gd name="T48" fmla="*/ 58 w 124"/>
                      <a:gd name="T49" fmla="*/ 14 h 256"/>
                      <a:gd name="T50" fmla="*/ 52 w 124"/>
                      <a:gd name="T51" fmla="*/ 0 h 256"/>
                      <a:gd name="T52" fmla="*/ 48 w 124"/>
                      <a:gd name="T53" fmla="*/ 14 h 256"/>
                      <a:gd name="T54" fmla="*/ 42 w 124"/>
                      <a:gd name="T55" fmla="*/ 36 h 256"/>
                      <a:gd name="T56" fmla="*/ 36 w 124"/>
                      <a:gd name="T57" fmla="*/ 51 h 256"/>
                      <a:gd name="T58" fmla="*/ 33 w 124"/>
                      <a:gd name="T59" fmla="*/ 65 h 256"/>
                      <a:gd name="T60" fmla="*/ 31 w 124"/>
                      <a:gd name="T61" fmla="*/ 65 h 256"/>
                      <a:gd name="T62" fmla="*/ 24 w 124"/>
                      <a:gd name="T63" fmla="*/ 73 h 256"/>
                      <a:gd name="T64" fmla="*/ 24 w 124"/>
                      <a:gd name="T65" fmla="*/ 80 h 256"/>
                      <a:gd name="T66" fmla="*/ 11 w 124"/>
                      <a:gd name="T67" fmla="*/ 80 h 25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w 124"/>
                      <a:gd name="T103" fmla="*/ 0 h 256"/>
                      <a:gd name="T104" fmla="*/ 124 w 124"/>
                      <a:gd name="T105" fmla="*/ 256 h 256"/>
                    </a:gdLst>
                    <a:ahLst/>
                    <a:cxnLst>
                      <a:cxn ang="T68">
                        <a:pos x="T0" y="T1"/>
                      </a:cxn>
                      <a:cxn ang="T69">
                        <a:pos x="T2" y="T3"/>
                      </a:cxn>
                      <a:cxn ang="T70">
                        <a:pos x="T4" y="T5"/>
                      </a:cxn>
                      <a:cxn ang="T71">
                        <a:pos x="T6" y="T7"/>
                      </a:cxn>
                      <a:cxn ang="T72">
                        <a:pos x="T8" y="T9"/>
                      </a:cxn>
                      <a:cxn ang="T73">
                        <a:pos x="T10" y="T11"/>
                      </a:cxn>
                      <a:cxn ang="T74">
                        <a:pos x="T12" y="T13"/>
                      </a:cxn>
                      <a:cxn ang="T75">
                        <a:pos x="T14" y="T15"/>
                      </a:cxn>
                      <a:cxn ang="T76">
                        <a:pos x="T16" y="T17"/>
                      </a:cxn>
                      <a:cxn ang="T77">
                        <a:pos x="T18" y="T19"/>
                      </a:cxn>
                      <a:cxn ang="T78">
                        <a:pos x="T20" y="T21"/>
                      </a:cxn>
                      <a:cxn ang="T79">
                        <a:pos x="T22" y="T23"/>
                      </a:cxn>
                      <a:cxn ang="T80">
                        <a:pos x="T24" y="T25"/>
                      </a:cxn>
                      <a:cxn ang="T81">
                        <a:pos x="T26" y="T27"/>
                      </a:cxn>
                      <a:cxn ang="T82">
                        <a:pos x="T28" y="T29"/>
                      </a:cxn>
                      <a:cxn ang="T83">
                        <a:pos x="T30" y="T31"/>
                      </a:cxn>
                      <a:cxn ang="T84">
                        <a:pos x="T32" y="T33"/>
                      </a:cxn>
                      <a:cxn ang="T85">
                        <a:pos x="T34" y="T35"/>
                      </a:cxn>
                      <a:cxn ang="T86">
                        <a:pos x="T36" y="T37"/>
                      </a:cxn>
                      <a:cxn ang="T87">
                        <a:pos x="T38" y="T39"/>
                      </a:cxn>
                      <a:cxn ang="T88">
                        <a:pos x="T40" y="T41"/>
                      </a:cxn>
                      <a:cxn ang="T89">
                        <a:pos x="T42" y="T43"/>
                      </a:cxn>
                      <a:cxn ang="T90">
                        <a:pos x="T44" y="T45"/>
                      </a:cxn>
                      <a:cxn ang="T91">
                        <a:pos x="T46" y="T47"/>
                      </a:cxn>
                      <a:cxn ang="T92">
                        <a:pos x="T48" y="T49"/>
                      </a:cxn>
                      <a:cxn ang="T93">
                        <a:pos x="T50" y="T51"/>
                      </a:cxn>
                      <a:cxn ang="T94">
                        <a:pos x="T52" y="T53"/>
                      </a:cxn>
                      <a:cxn ang="T95">
                        <a:pos x="T54" y="T55"/>
                      </a:cxn>
                      <a:cxn ang="T96">
                        <a:pos x="T56" y="T57"/>
                      </a:cxn>
                      <a:cxn ang="T97">
                        <a:pos x="T58" y="T59"/>
                      </a:cxn>
                      <a:cxn ang="T98">
                        <a:pos x="T60" y="T61"/>
                      </a:cxn>
                      <a:cxn ang="T99">
                        <a:pos x="T62" y="T63"/>
                      </a:cxn>
                      <a:cxn ang="T100">
                        <a:pos x="T64" y="T65"/>
                      </a:cxn>
                      <a:cxn ang="T101">
                        <a:pos x="T66" y="T67"/>
                      </a:cxn>
                    </a:cxnLst>
                    <a:rect l="T102" t="T103" r="T104" b="T105"/>
                    <a:pathLst>
                      <a:path w="124" h="256">
                        <a:moveTo>
                          <a:pt x="22" y="80"/>
                        </a:moveTo>
                        <a:lnTo>
                          <a:pt x="22" y="131"/>
                        </a:lnTo>
                        <a:lnTo>
                          <a:pt x="11" y="167"/>
                        </a:lnTo>
                        <a:lnTo>
                          <a:pt x="0" y="196"/>
                        </a:lnTo>
                        <a:lnTo>
                          <a:pt x="0" y="218"/>
                        </a:lnTo>
                        <a:lnTo>
                          <a:pt x="4" y="233"/>
                        </a:lnTo>
                        <a:lnTo>
                          <a:pt x="17" y="255"/>
                        </a:lnTo>
                        <a:lnTo>
                          <a:pt x="22" y="255"/>
                        </a:lnTo>
                        <a:lnTo>
                          <a:pt x="28" y="255"/>
                        </a:lnTo>
                        <a:lnTo>
                          <a:pt x="41" y="255"/>
                        </a:lnTo>
                        <a:lnTo>
                          <a:pt x="45" y="240"/>
                        </a:lnTo>
                        <a:lnTo>
                          <a:pt x="45" y="211"/>
                        </a:lnTo>
                        <a:lnTo>
                          <a:pt x="63" y="189"/>
                        </a:lnTo>
                        <a:lnTo>
                          <a:pt x="63" y="152"/>
                        </a:lnTo>
                        <a:lnTo>
                          <a:pt x="69" y="137"/>
                        </a:lnTo>
                        <a:lnTo>
                          <a:pt x="75" y="131"/>
                        </a:lnTo>
                        <a:lnTo>
                          <a:pt x="82" y="109"/>
                        </a:lnTo>
                        <a:lnTo>
                          <a:pt x="93" y="95"/>
                        </a:lnTo>
                        <a:lnTo>
                          <a:pt x="99" y="80"/>
                        </a:lnTo>
                        <a:lnTo>
                          <a:pt x="105" y="73"/>
                        </a:lnTo>
                        <a:lnTo>
                          <a:pt x="105" y="65"/>
                        </a:lnTo>
                        <a:lnTo>
                          <a:pt x="116" y="51"/>
                        </a:lnTo>
                        <a:lnTo>
                          <a:pt x="116" y="29"/>
                        </a:lnTo>
                        <a:lnTo>
                          <a:pt x="123" y="14"/>
                        </a:lnTo>
                        <a:lnTo>
                          <a:pt x="110" y="14"/>
                        </a:lnTo>
                        <a:lnTo>
                          <a:pt x="99" y="0"/>
                        </a:lnTo>
                        <a:lnTo>
                          <a:pt x="93" y="14"/>
                        </a:lnTo>
                        <a:lnTo>
                          <a:pt x="82" y="36"/>
                        </a:lnTo>
                        <a:lnTo>
                          <a:pt x="69" y="51"/>
                        </a:lnTo>
                        <a:lnTo>
                          <a:pt x="63" y="65"/>
                        </a:lnTo>
                        <a:lnTo>
                          <a:pt x="58" y="65"/>
                        </a:lnTo>
                        <a:lnTo>
                          <a:pt x="45" y="73"/>
                        </a:lnTo>
                        <a:lnTo>
                          <a:pt x="45" y="80"/>
                        </a:lnTo>
                        <a:lnTo>
                          <a:pt x="22" y="80"/>
                        </a:lnTo>
                      </a:path>
                    </a:pathLst>
                  </a:custGeom>
                  <a:solidFill>
                    <a:srgbClr val="0000FF"/>
                  </a:solidFill>
                  <a:ln w="126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algn="l" defTabSz="449263"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defRPr/>
                    </a:pPr>
                    <a:endParaRPr lang="it-IT" sz="1800">
                      <a:solidFill>
                        <a:srgbClr val="FFFFFF"/>
                      </a:solidFill>
                      <a:latin typeface="Calibri" pitchFamily="34" charset="0"/>
                      <a:ea typeface="Microsoft YaHei" pitchFamily="34" charset="-122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" name="Group 41"/>
              <p:cNvGrpSpPr>
                <a:grpSpLocks/>
              </p:cNvGrpSpPr>
              <p:nvPr/>
            </p:nvGrpSpPr>
            <p:grpSpPr bwMode="auto">
              <a:xfrm>
                <a:off x="703" y="799"/>
                <a:ext cx="1601" cy="2646"/>
                <a:chOff x="703" y="799"/>
                <a:chExt cx="1601" cy="2646"/>
              </a:xfrm>
            </p:grpSpPr>
            <p:sp>
              <p:nvSpPr>
                <p:cNvPr id="7191" name="Freeform 42"/>
                <p:cNvSpPr>
                  <a:spLocks noChangeArrowheads="1"/>
                </p:cNvSpPr>
                <p:nvPr/>
              </p:nvSpPr>
              <p:spPr bwMode="auto">
                <a:xfrm>
                  <a:off x="703" y="3256"/>
                  <a:ext cx="402" cy="182"/>
                </a:xfrm>
                <a:custGeom>
                  <a:avLst/>
                  <a:gdLst>
                    <a:gd name="T0" fmla="*/ 49 w 453"/>
                    <a:gd name="T1" fmla="*/ 65 h 183"/>
                    <a:gd name="T2" fmla="*/ 61 w 453"/>
                    <a:gd name="T3" fmla="*/ 72 h 183"/>
                    <a:gd name="T4" fmla="*/ 78 w 453"/>
                    <a:gd name="T5" fmla="*/ 58 h 183"/>
                    <a:gd name="T6" fmla="*/ 91 w 453"/>
                    <a:gd name="T7" fmla="*/ 58 h 183"/>
                    <a:gd name="T8" fmla="*/ 101 w 453"/>
                    <a:gd name="T9" fmla="*/ 58 h 183"/>
                    <a:gd name="T10" fmla="*/ 121 w 453"/>
                    <a:gd name="T11" fmla="*/ 36 h 183"/>
                    <a:gd name="T12" fmla="*/ 137 w 453"/>
                    <a:gd name="T13" fmla="*/ 29 h 183"/>
                    <a:gd name="T14" fmla="*/ 157 w 453"/>
                    <a:gd name="T15" fmla="*/ 36 h 183"/>
                    <a:gd name="T16" fmla="*/ 178 w 453"/>
                    <a:gd name="T17" fmla="*/ 36 h 183"/>
                    <a:gd name="T18" fmla="*/ 195 w 453"/>
                    <a:gd name="T19" fmla="*/ 43 h 183"/>
                    <a:gd name="T20" fmla="*/ 215 w 453"/>
                    <a:gd name="T21" fmla="*/ 21 h 183"/>
                    <a:gd name="T22" fmla="*/ 233 w 453"/>
                    <a:gd name="T23" fmla="*/ 7 h 183"/>
                    <a:gd name="T24" fmla="*/ 241 w 453"/>
                    <a:gd name="T25" fmla="*/ 14 h 183"/>
                    <a:gd name="T26" fmla="*/ 233 w 453"/>
                    <a:gd name="T27" fmla="*/ 36 h 183"/>
                    <a:gd name="T28" fmla="*/ 223 w 453"/>
                    <a:gd name="T29" fmla="*/ 58 h 183"/>
                    <a:gd name="T30" fmla="*/ 209 w 453"/>
                    <a:gd name="T31" fmla="*/ 72 h 183"/>
                    <a:gd name="T32" fmla="*/ 200 w 453"/>
                    <a:gd name="T33" fmla="*/ 86 h 183"/>
                    <a:gd name="T34" fmla="*/ 189 w 453"/>
                    <a:gd name="T35" fmla="*/ 91 h 183"/>
                    <a:gd name="T36" fmla="*/ 173 w 453"/>
                    <a:gd name="T37" fmla="*/ 103 h 183"/>
                    <a:gd name="T38" fmla="*/ 157 w 453"/>
                    <a:gd name="T39" fmla="*/ 118 h 183"/>
                    <a:gd name="T40" fmla="*/ 140 w 453"/>
                    <a:gd name="T41" fmla="*/ 133 h 183"/>
                    <a:gd name="T42" fmla="*/ 123 w 453"/>
                    <a:gd name="T43" fmla="*/ 147 h 183"/>
                    <a:gd name="T44" fmla="*/ 110 w 453"/>
                    <a:gd name="T45" fmla="*/ 155 h 183"/>
                    <a:gd name="T46" fmla="*/ 91 w 453"/>
                    <a:gd name="T47" fmla="*/ 162 h 183"/>
                    <a:gd name="T48" fmla="*/ 74 w 453"/>
                    <a:gd name="T49" fmla="*/ 169 h 183"/>
                    <a:gd name="T50" fmla="*/ 55 w 453"/>
                    <a:gd name="T51" fmla="*/ 177 h 183"/>
                    <a:gd name="T52" fmla="*/ 38 w 453"/>
                    <a:gd name="T53" fmla="*/ 177 h 183"/>
                    <a:gd name="T54" fmla="*/ 22 w 453"/>
                    <a:gd name="T55" fmla="*/ 155 h 183"/>
                    <a:gd name="T56" fmla="*/ 6 w 453"/>
                    <a:gd name="T57" fmla="*/ 133 h 183"/>
                    <a:gd name="T58" fmla="*/ 20 w 453"/>
                    <a:gd name="T59" fmla="*/ 118 h 183"/>
                    <a:gd name="T60" fmla="*/ 25 w 453"/>
                    <a:gd name="T61" fmla="*/ 111 h 183"/>
                    <a:gd name="T62" fmla="*/ 38 w 453"/>
                    <a:gd name="T63" fmla="*/ 118 h 183"/>
                    <a:gd name="T64" fmla="*/ 46 w 453"/>
                    <a:gd name="T65" fmla="*/ 125 h 183"/>
                    <a:gd name="T66" fmla="*/ 55 w 453"/>
                    <a:gd name="T67" fmla="*/ 125 h 183"/>
                    <a:gd name="T68" fmla="*/ 59 w 453"/>
                    <a:gd name="T69" fmla="*/ 96 h 18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453"/>
                    <a:gd name="T106" fmla="*/ 0 h 183"/>
                    <a:gd name="T107" fmla="*/ 453 w 453"/>
                    <a:gd name="T108" fmla="*/ 183 h 18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453" h="183">
                      <a:moveTo>
                        <a:pt x="94" y="86"/>
                      </a:moveTo>
                      <a:lnTo>
                        <a:pt x="89" y="65"/>
                      </a:lnTo>
                      <a:lnTo>
                        <a:pt x="100" y="65"/>
                      </a:lnTo>
                      <a:lnTo>
                        <a:pt x="112" y="72"/>
                      </a:lnTo>
                      <a:lnTo>
                        <a:pt x="130" y="79"/>
                      </a:lnTo>
                      <a:lnTo>
                        <a:pt x="142" y="58"/>
                      </a:lnTo>
                      <a:lnTo>
                        <a:pt x="142" y="51"/>
                      </a:lnTo>
                      <a:lnTo>
                        <a:pt x="166" y="58"/>
                      </a:lnTo>
                      <a:lnTo>
                        <a:pt x="172" y="58"/>
                      </a:lnTo>
                      <a:lnTo>
                        <a:pt x="183" y="58"/>
                      </a:lnTo>
                      <a:lnTo>
                        <a:pt x="196" y="43"/>
                      </a:lnTo>
                      <a:lnTo>
                        <a:pt x="219" y="36"/>
                      </a:lnTo>
                      <a:lnTo>
                        <a:pt x="237" y="36"/>
                      </a:lnTo>
                      <a:lnTo>
                        <a:pt x="249" y="29"/>
                      </a:lnTo>
                      <a:lnTo>
                        <a:pt x="266" y="36"/>
                      </a:lnTo>
                      <a:lnTo>
                        <a:pt x="284" y="36"/>
                      </a:lnTo>
                      <a:lnTo>
                        <a:pt x="303" y="29"/>
                      </a:lnTo>
                      <a:lnTo>
                        <a:pt x="326" y="36"/>
                      </a:lnTo>
                      <a:lnTo>
                        <a:pt x="338" y="29"/>
                      </a:lnTo>
                      <a:lnTo>
                        <a:pt x="356" y="43"/>
                      </a:lnTo>
                      <a:lnTo>
                        <a:pt x="380" y="43"/>
                      </a:lnTo>
                      <a:lnTo>
                        <a:pt x="391" y="21"/>
                      </a:lnTo>
                      <a:lnTo>
                        <a:pt x="404" y="21"/>
                      </a:lnTo>
                      <a:lnTo>
                        <a:pt x="421" y="7"/>
                      </a:lnTo>
                      <a:lnTo>
                        <a:pt x="452" y="0"/>
                      </a:lnTo>
                      <a:lnTo>
                        <a:pt x="439" y="14"/>
                      </a:lnTo>
                      <a:lnTo>
                        <a:pt x="433" y="21"/>
                      </a:lnTo>
                      <a:lnTo>
                        <a:pt x="421" y="36"/>
                      </a:lnTo>
                      <a:lnTo>
                        <a:pt x="410" y="43"/>
                      </a:lnTo>
                      <a:lnTo>
                        <a:pt x="404" y="58"/>
                      </a:lnTo>
                      <a:lnTo>
                        <a:pt x="391" y="65"/>
                      </a:lnTo>
                      <a:lnTo>
                        <a:pt x="380" y="72"/>
                      </a:lnTo>
                      <a:lnTo>
                        <a:pt x="367" y="79"/>
                      </a:lnTo>
                      <a:lnTo>
                        <a:pt x="362" y="86"/>
                      </a:lnTo>
                      <a:lnTo>
                        <a:pt x="350" y="86"/>
                      </a:lnTo>
                      <a:lnTo>
                        <a:pt x="344" y="94"/>
                      </a:lnTo>
                      <a:lnTo>
                        <a:pt x="332" y="101"/>
                      </a:lnTo>
                      <a:lnTo>
                        <a:pt x="314" y="108"/>
                      </a:lnTo>
                      <a:lnTo>
                        <a:pt x="303" y="116"/>
                      </a:lnTo>
                      <a:lnTo>
                        <a:pt x="284" y="123"/>
                      </a:lnTo>
                      <a:lnTo>
                        <a:pt x="273" y="130"/>
                      </a:lnTo>
                      <a:lnTo>
                        <a:pt x="255" y="138"/>
                      </a:lnTo>
                      <a:lnTo>
                        <a:pt x="242" y="145"/>
                      </a:lnTo>
                      <a:lnTo>
                        <a:pt x="225" y="152"/>
                      </a:lnTo>
                      <a:lnTo>
                        <a:pt x="214" y="152"/>
                      </a:lnTo>
                      <a:lnTo>
                        <a:pt x="201" y="160"/>
                      </a:lnTo>
                      <a:lnTo>
                        <a:pt x="183" y="167"/>
                      </a:lnTo>
                      <a:lnTo>
                        <a:pt x="166" y="167"/>
                      </a:lnTo>
                      <a:lnTo>
                        <a:pt x="153" y="167"/>
                      </a:lnTo>
                      <a:lnTo>
                        <a:pt x="135" y="174"/>
                      </a:lnTo>
                      <a:lnTo>
                        <a:pt x="118" y="182"/>
                      </a:lnTo>
                      <a:lnTo>
                        <a:pt x="100" y="182"/>
                      </a:lnTo>
                      <a:lnTo>
                        <a:pt x="83" y="174"/>
                      </a:lnTo>
                      <a:lnTo>
                        <a:pt x="70" y="182"/>
                      </a:lnTo>
                      <a:lnTo>
                        <a:pt x="52" y="167"/>
                      </a:lnTo>
                      <a:lnTo>
                        <a:pt x="41" y="160"/>
                      </a:lnTo>
                      <a:lnTo>
                        <a:pt x="23" y="152"/>
                      </a:lnTo>
                      <a:lnTo>
                        <a:pt x="11" y="138"/>
                      </a:lnTo>
                      <a:lnTo>
                        <a:pt x="0" y="123"/>
                      </a:lnTo>
                      <a:lnTo>
                        <a:pt x="35" y="123"/>
                      </a:lnTo>
                      <a:lnTo>
                        <a:pt x="41" y="123"/>
                      </a:lnTo>
                      <a:lnTo>
                        <a:pt x="46" y="116"/>
                      </a:lnTo>
                      <a:lnTo>
                        <a:pt x="59" y="116"/>
                      </a:lnTo>
                      <a:lnTo>
                        <a:pt x="70" y="123"/>
                      </a:lnTo>
                      <a:lnTo>
                        <a:pt x="76" y="130"/>
                      </a:lnTo>
                      <a:lnTo>
                        <a:pt x="83" y="130"/>
                      </a:lnTo>
                      <a:lnTo>
                        <a:pt x="89" y="138"/>
                      </a:lnTo>
                      <a:lnTo>
                        <a:pt x="100" y="130"/>
                      </a:lnTo>
                      <a:lnTo>
                        <a:pt x="100" y="116"/>
                      </a:lnTo>
                      <a:lnTo>
                        <a:pt x="107" y="101"/>
                      </a:lnTo>
                      <a:lnTo>
                        <a:pt x="94" y="86"/>
                      </a:lnTo>
                    </a:path>
                  </a:pathLst>
                </a:custGeom>
                <a:solidFill>
                  <a:srgbClr val="0000FF"/>
                </a:solidFill>
                <a:ln w="126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defTabSz="449263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it-IT" sz="1800">
                    <a:solidFill>
                      <a:srgbClr val="FFFFFF"/>
                    </a:solidFill>
                    <a:latin typeface="Calibri" pitchFamily="34" charset="0"/>
                    <a:ea typeface="Microsoft YaHei" pitchFamily="34" charset="-122"/>
                    <a:cs typeface="+mn-cs"/>
                  </a:endParaRPr>
                </a:p>
              </p:txBody>
            </p:sp>
            <p:sp>
              <p:nvSpPr>
                <p:cNvPr id="7192" name="Freeform 43"/>
                <p:cNvSpPr>
                  <a:spLocks noChangeArrowheads="1"/>
                </p:cNvSpPr>
                <p:nvPr/>
              </p:nvSpPr>
              <p:spPr bwMode="auto">
                <a:xfrm>
                  <a:off x="1813" y="3139"/>
                  <a:ext cx="407" cy="306"/>
                </a:xfrm>
                <a:custGeom>
                  <a:avLst/>
                  <a:gdLst>
                    <a:gd name="T0" fmla="*/ 123 w 459"/>
                    <a:gd name="T1" fmla="*/ 36 h 307"/>
                    <a:gd name="T2" fmla="*/ 114 w 459"/>
                    <a:gd name="T3" fmla="*/ 58 h 307"/>
                    <a:gd name="T4" fmla="*/ 107 w 459"/>
                    <a:gd name="T5" fmla="*/ 65 h 307"/>
                    <a:gd name="T6" fmla="*/ 114 w 459"/>
                    <a:gd name="T7" fmla="*/ 87 h 307"/>
                    <a:gd name="T8" fmla="*/ 128 w 459"/>
                    <a:gd name="T9" fmla="*/ 138 h 307"/>
                    <a:gd name="T10" fmla="*/ 123 w 459"/>
                    <a:gd name="T11" fmla="*/ 170 h 307"/>
                    <a:gd name="T12" fmla="*/ 104 w 459"/>
                    <a:gd name="T13" fmla="*/ 213 h 307"/>
                    <a:gd name="T14" fmla="*/ 89 w 459"/>
                    <a:gd name="T15" fmla="*/ 213 h 307"/>
                    <a:gd name="T16" fmla="*/ 74 w 459"/>
                    <a:gd name="T17" fmla="*/ 213 h 307"/>
                    <a:gd name="T18" fmla="*/ 79 w 459"/>
                    <a:gd name="T19" fmla="*/ 227 h 307"/>
                    <a:gd name="T20" fmla="*/ 89 w 459"/>
                    <a:gd name="T21" fmla="*/ 235 h 307"/>
                    <a:gd name="T22" fmla="*/ 121 w 459"/>
                    <a:gd name="T23" fmla="*/ 242 h 307"/>
                    <a:gd name="T24" fmla="*/ 160 w 459"/>
                    <a:gd name="T25" fmla="*/ 242 h 307"/>
                    <a:gd name="T26" fmla="*/ 186 w 459"/>
                    <a:gd name="T27" fmla="*/ 227 h 307"/>
                    <a:gd name="T28" fmla="*/ 199 w 459"/>
                    <a:gd name="T29" fmla="*/ 205 h 307"/>
                    <a:gd name="T30" fmla="*/ 209 w 459"/>
                    <a:gd name="T31" fmla="*/ 191 h 307"/>
                    <a:gd name="T32" fmla="*/ 228 w 459"/>
                    <a:gd name="T33" fmla="*/ 177 h 307"/>
                    <a:gd name="T34" fmla="*/ 251 w 459"/>
                    <a:gd name="T35" fmla="*/ 170 h 307"/>
                    <a:gd name="T36" fmla="*/ 241 w 459"/>
                    <a:gd name="T37" fmla="*/ 205 h 307"/>
                    <a:gd name="T38" fmla="*/ 228 w 459"/>
                    <a:gd name="T39" fmla="*/ 227 h 307"/>
                    <a:gd name="T40" fmla="*/ 212 w 459"/>
                    <a:gd name="T41" fmla="*/ 249 h 307"/>
                    <a:gd name="T42" fmla="*/ 192 w 459"/>
                    <a:gd name="T43" fmla="*/ 279 h 307"/>
                    <a:gd name="T44" fmla="*/ 172 w 459"/>
                    <a:gd name="T45" fmla="*/ 293 h 307"/>
                    <a:gd name="T46" fmla="*/ 139 w 459"/>
                    <a:gd name="T47" fmla="*/ 301 h 307"/>
                    <a:gd name="T48" fmla="*/ 107 w 459"/>
                    <a:gd name="T49" fmla="*/ 301 h 307"/>
                    <a:gd name="T50" fmla="*/ 81 w 459"/>
                    <a:gd name="T51" fmla="*/ 293 h 307"/>
                    <a:gd name="T52" fmla="*/ 66 w 459"/>
                    <a:gd name="T53" fmla="*/ 271 h 307"/>
                    <a:gd name="T54" fmla="*/ 46 w 459"/>
                    <a:gd name="T55" fmla="*/ 257 h 307"/>
                    <a:gd name="T56" fmla="*/ 35 w 459"/>
                    <a:gd name="T57" fmla="*/ 242 h 307"/>
                    <a:gd name="T58" fmla="*/ 22 w 459"/>
                    <a:gd name="T59" fmla="*/ 227 h 307"/>
                    <a:gd name="T60" fmla="*/ 12 w 459"/>
                    <a:gd name="T61" fmla="*/ 205 h 307"/>
                    <a:gd name="T62" fmla="*/ 4 w 459"/>
                    <a:gd name="T63" fmla="*/ 191 h 307"/>
                    <a:gd name="T64" fmla="*/ 7 w 459"/>
                    <a:gd name="T65" fmla="*/ 170 h 307"/>
                    <a:gd name="T66" fmla="*/ 17 w 459"/>
                    <a:gd name="T67" fmla="*/ 163 h 307"/>
                    <a:gd name="T68" fmla="*/ 26 w 459"/>
                    <a:gd name="T69" fmla="*/ 155 h 307"/>
                    <a:gd name="T70" fmla="*/ 39 w 459"/>
                    <a:gd name="T71" fmla="*/ 155 h 307"/>
                    <a:gd name="T72" fmla="*/ 52 w 459"/>
                    <a:gd name="T73" fmla="*/ 155 h 307"/>
                    <a:gd name="T74" fmla="*/ 62 w 459"/>
                    <a:gd name="T75" fmla="*/ 155 h 307"/>
                    <a:gd name="T76" fmla="*/ 68 w 459"/>
                    <a:gd name="T77" fmla="*/ 163 h 307"/>
                    <a:gd name="T78" fmla="*/ 81 w 459"/>
                    <a:gd name="T79" fmla="*/ 155 h 307"/>
                    <a:gd name="T80" fmla="*/ 98 w 459"/>
                    <a:gd name="T81" fmla="*/ 155 h 307"/>
                    <a:gd name="T82" fmla="*/ 95 w 459"/>
                    <a:gd name="T83" fmla="*/ 146 h 307"/>
                    <a:gd name="T84" fmla="*/ 95 w 459"/>
                    <a:gd name="T85" fmla="*/ 131 h 307"/>
                    <a:gd name="T86" fmla="*/ 95 w 459"/>
                    <a:gd name="T87" fmla="*/ 117 h 307"/>
                    <a:gd name="T88" fmla="*/ 104 w 459"/>
                    <a:gd name="T89" fmla="*/ 87 h 307"/>
                    <a:gd name="T90" fmla="*/ 98 w 459"/>
                    <a:gd name="T91" fmla="*/ 80 h 307"/>
                    <a:gd name="T92" fmla="*/ 98 w 459"/>
                    <a:gd name="T93" fmla="*/ 58 h 307"/>
                    <a:gd name="T94" fmla="*/ 104 w 459"/>
                    <a:gd name="T95" fmla="*/ 36 h 307"/>
                    <a:gd name="T96" fmla="*/ 111 w 459"/>
                    <a:gd name="T97" fmla="*/ 21 h 307"/>
                    <a:gd name="T98" fmla="*/ 117 w 459"/>
                    <a:gd name="T99" fmla="*/ 7 h 307"/>
                    <a:gd name="T100" fmla="*/ 128 w 459"/>
                    <a:gd name="T101" fmla="*/ 0 h 307"/>
                    <a:gd name="T102" fmla="*/ 134 w 459"/>
                    <a:gd name="T103" fmla="*/ 0 h 307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459"/>
                    <a:gd name="T157" fmla="*/ 0 h 307"/>
                    <a:gd name="T158" fmla="*/ 459 w 459"/>
                    <a:gd name="T159" fmla="*/ 307 h 307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459" h="307">
                      <a:moveTo>
                        <a:pt x="250" y="21"/>
                      </a:moveTo>
                      <a:lnTo>
                        <a:pt x="226" y="36"/>
                      </a:lnTo>
                      <a:lnTo>
                        <a:pt x="220" y="51"/>
                      </a:lnTo>
                      <a:lnTo>
                        <a:pt x="208" y="58"/>
                      </a:lnTo>
                      <a:lnTo>
                        <a:pt x="202" y="58"/>
                      </a:lnTo>
                      <a:lnTo>
                        <a:pt x="196" y="65"/>
                      </a:lnTo>
                      <a:lnTo>
                        <a:pt x="208" y="80"/>
                      </a:lnTo>
                      <a:lnTo>
                        <a:pt x="208" y="87"/>
                      </a:lnTo>
                      <a:lnTo>
                        <a:pt x="208" y="102"/>
                      </a:lnTo>
                      <a:lnTo>
                        <a:pt x="232" y="138"/>
                      </a:lnTo>
                      <a:lnTo>
                        <a:pt x="232" y="160"/>
                      </a:lnTo>
                      <a:lnTo>
                        <a:pt x="226" y="175"/>
                      </a:lnTo>
                      <a:lnTo>
                        <a:pt x="202" y="203"/>
                      </a:lnTo>
                      <a:lnTo>
                        <a:pt x="189" y="218"/>
                      </a:lnTo>
                      <a:lnTo>
                        <a:pt x="178" y="225"/>
                      </a:lnTo>
                      <a:lnTo>
                        <a:pt x="161" y="218"/>
                      </a:lnTo>
                      <a:lnTo>
                        <a:pt x="154" y="210"/>
                      </a:lnTo>
                      <a:lnTo>
                        <a:pt x="137" y="218"/>
                      </a:lnTo>
                      <a:lnTo>
                        <a:pt x="143" y="225"/>
                      </a:lnTo>
                      <a:lnTo>
                        <a:pt x="143" y="232"/>
                      </a:lnTo>
                      <a:lnTo>
                        <a:pt x="154" y="247"/>
                      </a:lnTo>
                      <a:lnTo>
                        <a:pt x="161" y="240"/>
                      </a:lnTo>
                      <a:lnTo>
                        <a:pt x="178" y="247"/>
                      </a:lnTo>
                      <a:lnTo>
                        <a:pt x="220" y="247"/>
                      </a:lnTo>
                      <a:lnTo>
                        <a:pt x="226" y="254"/>
                      </a:lnTo>
                      <a:lnTo>
                        <a:pt x="291" y="247"/>
                      </a:lnTo>
                      <a:lnTo>
                        <a:pt x="320" y="240"/>
                      </a:lnTo>
                      <a:lnTo>
                        <a:pt x="339" y="232"/>
                      </a:lnTo>
                      <a:lnTo>
                        <a:pt x="357" y="218"/>
                      </a:lnTo>
                      <a:lnTo>
                        <a:pt x="362" y="210"/>
                      </a:lnTo>
                      <a:lnTo>
                        <a:pt x="368" y="203"/>
                      </a:lnTo>
                      <a:lnTo>
                        <a:pt x="381" y="196"/>
                      </a:lnTo>
                      <a:lnTo>
                        <a:pt x="392" y="188"/>
                      </a:lnTo>
                      <a:lnTo>
                        <a:pt x="416" y="182"/>
                      </a:lnTo>
                      <a:lnTo>
                        <a:pt x="458" y="153"/>
                      </a:lnTo>
                      <a:lnTo>
                        <a:pt x="458" y="175"/>
                      </a:lnTo>
                      <a:lnTo>
                        <a:pt x="446" y="196"/>
                      </a:lnTo>
                      <a:lnTo>
                        <a:pt x="440" y="210"/>
                      </a:lnTo>
                      <a:lnTo>
                        <a:pt x="427" y="218"/>
                      </a:lnTo>
                      <a:lnTo>
                        <a:pt x="416" y="232"/>
                      </a:lnTo>
                      <a:lnTo>
                        <a:pt x="398" y="247"/>
                      </a:lnTo>
                      <a:lnTo>
                        <a:pt x="386" y="254"/>
                      </a:lnTo>
                      <a:lnTo>
                        <a:pt x="374" y="269"/>
                      </a:lnTo>
                      <a:lnTo>
                        <a:pt x="351" y="284"/>
                      </a:lnTo>
                      <a:lnTo>
                        <a:pt x="333" y="291"/>
                      </a:lnTo>
                      <a:lnTo>
                        <a:pt x="315" y="298"/>
                      </a:lnTo>
                      <a:lnTo>
                        <a:pt x="285" y="306"/>
                      </a:lnTo>
                      <a:lnTo>
                        <a:pt x="255" y="306"/>
                      </a:lnTo>
                      <a:lnTo>
                        <a:pt x="232" y="306"/>
                      </a:lnTo>
                      <a:lnTo>
                        <a:pt x="196" y="306"/>
                      </a:lnTo>
                      <a:lnTo>
                        <a:pt x="178" y="306"/>
                      </a:lnTo>
                      <a:lnTo>
                        <a:pt x="148" y="298"/>
                      </a:lnTo>
                      <a:lnTo>
                        <a:pt x="137" y="291"/>
                      </a:lnTo>
                      <a:lnTo>
                        <a:pt x="119" y="276"/>
                      </a:lnTo>
                      <a:lnTo>
                        <a:pt x="101" y="269"/>
                      </a:lnTo>
                      <a:lnTo>
                        <a:pt x="83" y="262"/>
                      </a:lnTo>
                      <a:lnTo>
                        <a:pt x="71" y="254"/>
                      </a:lnTo>
                      <a:lnTo>
                        <a:pt x="65" y="247"/>
                      </a:lnTo>
                      <a:lnTo>
                        <a:pt x="47" y="240"/>
                      </a:lnTo>
                      <a:lnTo>
                        <a:pt x="41" y="232"/>
                      </a:lnTo>
                      <a:lnTo>
                        <a:pt x="30" y="225"/>
                      </a:lnTo>
                      <a:lnTo>
                        <a:pt x="23" y="210"/>
                      </a:lnTo>
                      <a:lnTo>
                        <a:pt x="12" y="203"/>
                      </a:lnTo>
                      <a:lnTo>
                        <a:pt x="6" y="196"/>
                      </a:lnTo>
                      <a:lnTo>
                        <a:pt x="0" y="188"/>
                      </a:lnTo>
                      <a:lnTo>
                        <a:pt x="12" y="175"/>
                      </a:lnTo>
                      <a:lnTo>
                        <a:pt x="23" y="168"/>
                      </a:lnTo>
                      <a:lnTo>
                        <a:pt x="30" y="168"/>
                      </a:lnTo>
                      <a:lnTo>
                        <a:pt x="36" y="168"/>
                      </a:lnTo>
                      <a:lnTo>
                        <a:pt x="47" y="160"/>
                      </a:lnTo>
                      <a:lnTo>
                        <a:pt x="60" y="168"/>
                      </a:lnTo>
                      <a:lnTo>
                        <a:pt x="71" y="160"/>
                      </a:lnTo>
                      <a:lnTo>
                        <a:pt x="83" y="160"/>
                      </a:lnTo>
                      <a:lnTo>
                        <a:pt x="95" y="160"/>
                      </a:lnTo>
                      <a:lnTo>
                        <a:pt x="106" y="160"/>
                      </a:lnTo>
                      <a:lnTo>
                        <a:pt x="113" y="160"/>
                      </a:lnTo>
                      <a:lnTo>
                        <a:pt x="119" y="168"/>
                      </a:lnTo>
                      <a:lnTo>
                        <a:pt x="125" y="168"/>
                      </a:lnTo>
                      <a:lnTo>
                        <a:pt x="130" y="160"/>
                      </a:lnTo>
                      <a:lnTo>
                        <a:pt x="148" y="160"/>
                      </a:lnTo>
                      <a:lnTo>
                        <a:pt x="167" y="160"/>
                      </a:lnTo>
                      <a:lnTo>
                        <a:pt x="178" y="160"/>
                      </a:lnTo>
                      <a:lnTo>
                        <a:pt x="178" y="153"/>
                      </a:lnTo>
                      <a:lnTo>
                        <a:pt x="172" y="146"/>
                      </a:lnTo>
                      <a:lnTo>
                        <a:pt x="172" y="138"/>
                      </a:lnTo>
                      <a:lnTo>
                        <a:pt x="172" y="131"/>
                      </a:lnTo>
                      <a:lnTo>
                        <a:pt x="167" y="124"/>
                      </a:lnTo>
                      <a:lnTo>
                        <a:pt x="172" y="117"/>
                      </a:lnTo>
                      <a:lnTo>
                        <a:pt x="178" y="102"/>
                      </a:lnTo>
                      <a:lnTo>
                        <a:pt x="189" y="87"/>
                      </a:lnTo>
                      <a:lnTo>
                        <a:pt x="178" y="87"/>
                      </a:lnTo>
                      <a:lnTo>
                        <a:pt x="178" y="80"/>
                      </a:lnTo>
                      <a:lnTo>
                        <a:pt x="172" y="73"/>
                      </a:lnTo>
                      <a:lnTo>
                        <a:pt x="178" y="58"/>
                      </a:lnTo>
                      <a:lnTo>
                        <a:pt x="184" y="51"/>
                      </a:lnTo>
                      <a:lnTo>
                        <a:pt x="189" y="36"/>
                      </a:lnTo>
                      <a:lnTo>
                        <a:pt x="196" y="29"/>
                      </a:lnTo>
                      <a:lnTo>
                        <a:pt x="202" y="21"/>
                      </a:lnTo>
                      <a:lnTo>
                        <a:pt x="208" y="14"/>
                      </a:lnTo>
                      <a:lnTo>
                        <a:pt x="213" y="7"/>
                      </a:lnTo>
                      <a:lnTo>
                        <a:pt x="220" y="7"/>
                      </a:lnTo>
                      <a:lnTo>
                        <a:pt x="232" y="0"/>
                      </a:lnTo>
                      <a:lnTo>
                        <a:pt x="237" y="0"/>
                      </a:lnTo>
                      <a:lnTo>
                        <a:pt x="244" y="0"/>
                      </a:lnTo>
                      <a:lnTo>
                        <a:pt x="250" y="21"/>
                      </a:lnTo>
                    </a:path>
                  </a:pathLst>
                </a:custGeom>
                <a:solidFill>
                  <a:srgbClr val="0000FF"/>
                </a:solidFill>
                <a:ln w="126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defTabSz="449263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it-IT" sz="1800">
                    <a:solidFill>
                      <a:srgbClr val="FFFFFF"/>
                    </a:solidFill>
                    <a:latin typeface="Calibri" pitchFamily="34" charset="0"/>
                    <a:ea typeface="Microsoft YaHei" pitchFamily="34" charset="-122"/>
                    <a:cs typeface="+mn-cs"/>
                  </a:endParaRPr>
                </a:p>
              </p:txBody>
            </p:sp>
            <p:sp>
              <p:nvSpPr>
                <p:cNvPr id="7193" name="Freeform 45"/>
                <p:cNvSpPr>
                  <a:spLocks noChangeArrowheads="1"/>
                </p:cNvSpPr>
                <p:nvPr/>
              </p:nvSpPr>
              <p:spPr bwMode="auto">
                <a:xfrm>
                  <a:off x="1640" y="799"/>
                  <a:ext cx="293" cy="268"/>
                </a:xfrm>
                <a:custGeom>
                  <a:avLst/>
                  <a:gdLst>
                    <a:gd name="T0" fmla="*/ 0 w 331"/>
                    <a:gd name="T1" fmla="*/ 49 h 269"/>
                    <a:gd name="T2" fmla="*/ 4 w 331"/>
                    <a:gd name="T3" fmla="*/ 28 h 269"/>
                    <a:gd name="T4" fmla="*/ 4 w 331"/>
                    <a:gd name="T5" fmla="*/ 13 h 269"/>
                    <a:gd name="T6" fmla="*/ 10 w 331"/>
                    <a:gd name="T7" fmla="*/ 0 h 269"/>
                    <a:gd name="T8" fmla="*/ 45 w 331"/>
                    <a:gd name="T9" fmla="*/ 6 h 269"/>
                    <a:gd name="T10" fmla="*/ 99 w 331"/>
                    <a:gd name="T11" fmla="*/ 35 h 269"/>
                    <a:gd name="T12" fmla="*/ 120 w 331"/>
                    <a:gd name="T13" fmla="*/ 57 h 269"/>
                    <a:gd name="T14" fmla="*/ 150 w 331"/>
                    <a:gd name="T15" fmla="*/ 71 h 269"/>
                    <a:gd name="T16" fmla="*/ 166 w 331"/>
                    <a:gd name="T17" fmla="*/ 108 h 269"/>
                    <a:gd name="T18" fmla="*/ 179 w 331"/>
                    <a:gd name="T19" fmla="*/ 130 h 269"/>
                    <a:gd name="T20" fmla="*/ 175 w 331"/>
                    <a:gd name="T21" fmla="*/ 134 h 269"/>
                    <a:gd name="T22" fmla="*/ 175 w 331"/>
                    <a:gd name="T23" fmla="*/ 154 h 269"/>
                    <a:gd name="T24" fmla="*/ 169 w 331"/>
                    <a:gd name="T25" fmla="*/ 154 h 269"/>
                    <a:gd name="T26" fmla="*/ 163 w 331"/>
                    <a:gd name="T27" fmla="*/ 169 h 269"/>
                    <a:gd name="T28" fmla="*/ 169 w 331"/>
                    <a:gd name="T29" fmla="*/ 183 h 269"/>
                    <a:gd name="T30" fmla="*/ 169 w 331"/>
                    <a:gd name="T31" fmla="*/ 198 h 269"/>
                    <a:gd name="T32" fmla="*/ 163 w 331"/>
                    <a:gd name="T33" fmla="*/ 213 h 269"/>
                    <a:gd name="T34" fmla="*/ 163 w 331"/>
                    <a:gd name="T35" fmla="*/ 227 h 269"/>
                    <a:gd name="T36" fmla="*/ 173 w 331"/>
                    <a:gd name="T37" fmla="*/ 241 h 269"/>
                    <a:gd name="T38" fmla="*/ 173 w 331"/>
                    <a:gd name="T39" fmla="*/ 255 h 269"/>
                    <a:gd name="T40" fmla="*/ 173 w 331"/>
                    <a:gd name="T41" fmla="*/ 263 h 269"/>
                    <a:gd name="T42" fmla="*/ 163 w 331"/>
                    <a:gd name="T43" fmla="*/ 263 h 269"/>
                    <a:gd name="T44" fmla="*/ 153 w 331"/>
                    <a:gd name="T45" fmla="*/ 255 h 269"/>
                    <a:gd name="T46" fmla="*/ 147 w 331"/>
                    <a:gd name="T47" fmla="*/ 241 h 269"/>
                    <a:gd name="T48" fmla="*/ 144 w 331"/>
                    <a:gd name="T49" fmla="*/ 241 h 269"/>
                    <a:gd name="T50" fmla="*/ 137 w 331"/>
                    <a:gd name="T51" fmla="*/ 233 h 269"/>
                    <a:gd name="T52" fmla="*/ 135 w 331"/>
                    <a:gd name="T53" fmla="*/ 213 h 269"/>
                    <a:gd name="T54" fmla="*/ 131 w 331"/>
                    <a:gd name="T55" fmla="*/ 205 h 269"/>
                    <a:gd name="T56" fmla="*/ 118 w 331"/>
                    <a:gd name="T57" fmla="*/ 191 h 269"/>
                    <a:gd name="T58" fmla="*/ 112 w 331"/>
                    <a:gd name="T59" fmla="*/ 183 h 269"/>
                    <a:gd name="T60" fmla="*/ 96 w 331"/>
                    <a:gd name="T61" fmla="*/ 161 h 269"/>
                    <a:gd name="T62" fmla="*/ 92 w 331"/>
                    <a:gd name="T63" fmla="*/ 147 h 269"/>
                    <a:gd name="T64" fmla="*/ 92 w 331"/>
                    <a:gd name="T65" fmla="*/ 139 h 269"/>
                    <a:gd name="T66" fmla="*/ 99 w 331"/>
                    <a:gd name="T67" fmla="*/ 130 h 269"/>
                    <a:gd name="T68" fmla="*/ 92 w 331"/>
                    <a:gd name="T69" fmla="*/ 123 h 269"/>
                    <a:gd name="T70" fmla="*/ 89 w 331"/>
                    <a:gd name="T71" fmla="*/ 130 h 269"/>
                    <a:gd name="T72" fmla="*/ 80 w 331"/>
                    <a:gd name="T73" fmla="*/ 108 h 269"/>
                    <a:gd name="T74" fmla="*/ 80 w 331"/>
                    <a:gd name="T75" fmla="*/ 115 h 269"/>
                    <a:gd name="T76" fmla="*/ 70 w 331"/>
                    <a:gd name="T77" fmla="*/ 115 h 269"/>
                    <a:gd name="T78" fmla="*/ 70 w 331"/>
                    <a:gd name="T79" fmla="*/ 108 h 269"/>
                    <a:gd name="T80" fmla="*/ 70 w 331"/>
                    <a:gd name="T81" fmla="*/ 93 h 269"/>
                    <a:gd name="T82" fmla="*/ 66 w 331"/>
                    <a:gd name="T83" fmla="*/ 86 h 269"/>
                    <a:gd name="T84" fmla="*/ 60 w 331"/>
                    <a:gd name="T85" fmla="*/ 93 h 269"/>
                    <a:gd name="T86" fmla="*/ 55 w 331"/>
                    <a:gd name="T87" fmla="*/ 71 h 269"/>
                    <a:gd name="T88" fmla="*/ 51 w 331"/>
                    <a:gd name="T89" fmla="*/ 71 h 269"/>
                    <a:gd name="T90" fmla="*/ 41 w 331"/>
                    <a:gd name="T91" fmla="*/ 57 h 269"/>
                    <a:gd name="T92" fmla="*/ 28 w 331"/>
                    <a:gd name="T93" fmla="*/ 64 h 269"/>
                    <a:gd name="T94" fmla="*/ 12 w 331"/>
                    <a:gd name="T95" fmla="*/ 57 h 269"/>
                    <a:gd name="T96" fmla="*/ 0 w 331"/>
                    <a:gd name="T97" fmla="*/ 49 h 26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31"/>
                    <a:gd name="T148" fmla="*/ 0 h 269"/>
                    <a:gd name="T149" fmla="*/ 331 w 331"/>
                    <a:gd name="T150" fmla="*/ 269 h 26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31" h="269">
                      <a:moveTo>
                        <a:pt x="0" y="49"/>
                      </a:moveTo>
                      <a:lnTo>
                        <a:pt x="5" y="28"/>
                      </a:lnTo>
                      <a:lnTo>
                        <a:pt x="5" y="13"/>
                      </a:lnTo>
                      <a:lnTo>
                        <a:pt x="17" y="0"/>
                      </a:lnTo>
                      <a:lnTo>
                        <a:pt x="82" y="6"/>
                      </a:lnTo>
                      <a:lnTo>
                        <a:pt x="182" y="35"/>
                      </a:lnTo>
                      <a:lnTo>
                        <a:pt x="223" y="57"/>
                      </a:lnTo>
                      <a:lnTo>
                        <a:pt x="276" y="71"/>
                      </a:lnTo>
                      <a:lnTo>
                        <a:pt x="306" y="108"/>
                      </a:lnTo>
                      <a:lnTo>
                        <a:pt x="330" y="130"/>
                      </a:lnTo>
                      <a:lnTo>
                        <a:pt x="323" y="137"/>
                      </a:lnTo>
                      <a:lnTo>
                        <a:pt x="323" y="159"/>
                      </a:lnTo>
                      <a:lnTo>
                        <a:pt x="312" y="159"/>
                      </a:lnTo>
                      <a:lnTo>
                        <a:pt x="300" y="174"/>
                      </a:lnTo>
                      <a:lnTo>
                        <a:pt x="312" y="188"/>
                      </a:lnTo>
                      <a:lnTo>
                        <a:pt x="312" y="203"/>
                      </a:lnTo>
                      <a:lnTo>
                        <a:pt x="300" y="218"/>
                      </a:lnTo>
                      <a:lnTo>
                        <a:pt x="300" y="232"/>
                      </a:lnTo>
                      <a:lnTo>
                        <a:pt x="318" y="246"/>
                      </a:lnTo>
                      <a:lnTo>
                        <a:pt x="318" y="260"/>
                      </a:lnTo>
                      <a:lnTo>
                        <a:pt x="318" y="268"/>
                      </a:lnTo>
                      <a:lnTo>
                        <a:pt x="300" y="268"/>
                      </a:lnTo>
                      <a:lnTo>
                        <a:pt x="282" y="260"/>
                      </a:lnTo>
                      <a:lnTo>
                        <a:pt x="271" y="246"/>
                      </a:lnTo>
                      <a:lnTo>
                        <a:pt x="265" y="246"/>
                      </a:lnTo>
                      <a:lnTo>
                        <a:pt x="253" y="238"/>
                      </a:lnTo>
                      <a:lnTo>
                        <a:pt x="247" y="218"/>
                      </a:lnTo>
                      <a:lnTo>
                        <a:pt x="241" y="210"/>
                      </a:lnTo>
                      <a:lnTo>
                        <a:pt x="217" y="196"/>
                      </a:lnTo>
                      <a:lnTo>
                        <a:pt x="206" y="188"/>
                      </a:lnTo>
                      <a:lnTo>
                        <a:pt x="176" y="166"/>
                      </a:lnTo>
                      <a:lnTo>
                        <a:pt x="170" y="152"/>
                      </a:lnTo>
                      <a:lnTo>
                        <a:pt x="170" y="144"/>
                      </a:lnTo>
                      <a:lnTo>
                        <a:pt x="182" y="130"/>
                      </a:lnTo>
                      <a:lnTo>
                        <a:pt x="170" y="123"/>
                      </a:lnTo>
                      <a:lnTo>
                        <a:pt x="165" y="130"/>
                      </a:lnTo>
                      <a:lnTo>
                        <a:pt x="147" y="108"/>
                      </a:lnTo>
                      <a:lnTo>
                        <a:pt x="147" y="115"/>
                      </a:lnTo>
                      <a:lnTo>
                        <a:pt x="128" y="115"/>
                      </a:lnTo>
                      <a:lnTo>
                        <a:pt x="128" y="108"/>
                      </a:lnTo>
                      <a:lnTo>
                        <a:pt x="128" y="93"/>
                      </a:lnTo>
                      <a:lnTo>
                        <a:pt x="123" y="86"/>
                      </a:lnTo>
                      <a:lnTo>
                        <a:pt x="111" y="93"/>
                      </a:lnTo>
                      <a:lnTo>
                        <a:pt x="100" y="71"/>
                      </a:lnTo>
                      <a:lnTo>
                        <a:pt x="93" y="71"/>
                      </a:lnTo>
                      <a:lnTo>
                        <a:pt x="76" y="57"/>
                      </a:lnTo>
                      <a:lnTo>
                        <a:pt x="52" y="64"/>
                      </a:lnTo>
                      <a:lnTo>
                        <a:pt x="22" y="57"/>
                      </a:lnTo>
                      <a:lnTo>
                        <a:pt x="0" y="49"/>
                      </a:lnTo>
                    </a:path>
                  </a:pathLst>
                </a:custGeom>
                <a:solidFill>
                  <a:srgbClr val="0000FF"/>
                </a:solidFill>
                <a:ln w="126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defTabSz="449263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it-IT" sz="1800">
                    <a:solidFill>
                      <a:srgbClr val="FFFFFF"/>
                    </a:solidFill>
                    <a:latin typeface="Calibri" pitchFamily="34" charset="0"/>
                    <a:ea typeface="Microsoft YaHei" pitchFamily="34" charset="-122"/>
                    <a:cs typeface="+mn-cs"/>
                  </a:endParaRPr>
                </a:p>
              </p:txBody>
            </p:sp>
            <p:sp>
              <p:nvSpPr>
                <p:cNvPr id="7194" name="Freeform 46"/>
                <p:cNvSpPr>
                  <a:spLocks noChangeArrowheads="1"/>
                </p:cNvSpPr>
                <p:nvPr/>
              </p:nvSpPr>
              <p:spPr bwMode="auto">
                <a:xfrm>
                  <a:off x="1575" y="893"/>
                  <a:ext cx="195" cy="139"/>
                </a:xfrm>
                <a:custGeom>
                  <a:avLst/>
                  <a:gdLst>
                    <a:gd name="T0" fmla="*/ 4 w 221"/>
                    <a:gd name="T1" fmla="*/ 0 h 140"/>
                    <a:gd name="T2" fmla="*/ 0 w 221"/>
                    <a:gd name="T3" fmla="*/ 14 h 140"/>
                    <a:gd name="T4" fmla="*/ 0 w 221"/>
                    <a:gd name="T5" fmla="*/ 21 h 140"/>
                    <a:gd name="T6" fmla="*/ 9 w 221"/>
                    <a:gd name="T7" fmla="*/ 36 h 140"/>
                    <a:gd name="T8" fmla="*/ 12 w 221"/>
                    <a:gd name="T9" fmla="*/ 36 h 140"/>
                    <a:gd name="T10" fmla="*/ 15 w 221"/>
                    <a:gd name="T11" fmla="*/ 43 h 140"/>
                    <a:gd name="T12" fmla="*/ 22 w 221"/>
                    <a:gd name="T13" fmla="*/ 43 h 140"/>
                    <a:gd name="T14" fmla="*/ 25 w 221"/>
                    <a:gd name="T15" fmla="*/ 36 h 140"/>
                    <a:gd name="T16" fmla="*/ 34 w 221"/>
                    <a:gd name="T17" fmla="*/ 36 h 140"/>
                    <a:gd name="T18" fmla="*/ 38 w 221"/>
                    <a:gd name="T19" fmla="*/ 43 h 140"/>
                    <a:gd name="T20" fmla="*/ 41 w 221"/>
                    <a:gd name="T21" fmla="*/ 51 h 140"/>
                    <a:gd name="T22" fmla="*/ 49 w 221"/>
                    <a:gd name="T23" fmla="*/ 43 h 140"/>
                    <a:gd name="T24" fmla="*/ 54 w 221"/>
                    <a:gd name="T25" fmla="*/ 51 h 140"/>
                    <a:gd name="T26" fmla="*/ 61 w 221"/>
                    <a:gd name="T27" fmla="*/ 58 h 140"/>
                    <a:gd name="T28" fmla="*/ 63 w 221"/>
                    <a:gd name="T29" fmla="*/ 65 h 140"/>
                    <a:gd name="T30" fmla="*/ 63 w 221"/>
                    <a:gd name="T31" fmla="*/ 82 h 140"/>
                    <a:gd name="T32" fmla="*/ 61 w 221"/>
                    <a:gd name="T33" fmla="*/ 82 h 140"/>
                    <a:gd name="T34" fmla="*/ 63 w 221"/>
                    <a:gd name="T35" fmla="*/ 90 h 140"/>
                    <a:gd name="T36" fmla="*/ 56 w 221"/>
                    <a:gd name="T37" fmla="*/ 97 h 140"/>
                    <a:gd name="T38" fmla="*/ 56 w 221"/>
                    <a:gd name="T39" fmla="*/ 112 h 140"/>
                    <a:gd name="T40" fmla="*/ 63 w 221"/>
                    <a:gd name="T41" fmla="*/ 112 h 140"/>
                    <a:gd name="T42" fmla="*/ 70 w 221"/>
                    <a:gd name="T43" fmla="*/ 112 h 140"/>
                    <a:gd name="T44" fmla="*/ 70 w 221"/>
                    <a:gd name="T45" fmla="*/ 104 h 140"/>
                    <a:gd name="T46" fmla="*/ 72 w 221"/>
                    <a:gd name="T47" fmla="*/ 112 h 140"/>
                    <a:gd name="T48" fmla="*/ 76 w 221"/>
                    <a:gd name="T49" fmla="*/ 104 h 140"/>
                    <a:gd name="T50" fmla="*/ 85 w 221"/>
                    <a:gd name="T51" fmla="*/ 112 h 140"/>
                    <a:gd name="T52" fmla="*/ 92 w 221"/>
                    <a:gd name="T53" fmla="*/ 126 h 140"/>
                    <a:gd name="T54" fmla="*/ 92 w 221"/>
                    <a:gd name="T55" fmla="*/ 134 h 140"/>
                    <a:gd name="T56" fmla="*/ 97 w 221"/>
                    <a:gd name="T57" fmla="*/ 134 h 140"/>
                    <a:gd name="T58" fmla="*/ 105 w 221"/>
                    <a:gd name="T59" fmla="*/ 134 h 140"/>
                    <a:gd name="T60" fmla="*/ 101 w 221"/>
                    <a:gd name="T61" fmla="*/ 126 h 140"/>
                    <a:gd name="T62" fmla="*/ 101 w 221"/>
                    <a:gd name="T63" fmla="*/ 119 h 140"/>
                    <a:gd name="T64" fmla="*/ 108 w 221"/>
                    <a:gd name="T65" fmla="*/ 126 h 140"/>
                    <a:gd name="T66" fmla="*/ 114 w 221"/>
                    <a:gd name="T67" fmla="*/ 134 h 140"/>
                    <a:gd name="T68" fmla="*/ 114 w 221"/>
                    <a:gd name="T69" fmla="*/ 119 h 140"/>
                    <a:gd name="T70" fmla="*/ 108 w 221"/>
                    <a:gd name="T71" fmla="*/ 112 h 140"/>
                    <a:gd name="T72" fmla="*/ 105 w 221"/>
                    <a:gd name="T73" fmla="*/ 112 h 140"/>
                    <a:gd name="T74" fmla="*/ 97 w 221"/>
                    <a:gd name="T75" fmla="*/ 104 h 140"/>
                    <a:gd name="T76" fmla="*/ 105 w 221"/>
                    <a:gd name="T77" fmla="*/ 104 h 140"/>
                    <a:gd name="T78" fmla="*/ 108 w 221"/>
                    <a:gd name="T79" fmla="*/ 104 h 140"/>
                    <a:gd name="T80" fmla="*/ 117 w 221"/>
                    <a:gd name="T81" fmla="*/ 104 h 140"/>
                    <a:gd name="T82" fmla="*/ 114 w 221"/>
                    <a:gd name="T83" fmla="*/ 97 h 140"/>
                    <a:gd name="T84" fmla="*/ 108 w 221"/>
                    <a:gd name="T85" fmla="*/ 82 h 140"/>
                    <a:gd name="T86" fmla="*/ 101 w 221"/>
                    <a:gd name="T87" fmla="*/ 82 h 140"/>
                    <a:gd name="T88" fmla="*/ 96 w 221"/>
                    <a:gd name="T89" fmla="*/ 70 h 140"/>
                    <a:gd name="T90" fmla="*/ 85 w 221"/>
                    <a:gd name="T91" fmla="*/ 70 h 140"/>
                    <a:gd name="T92" fmla="*/ 79 w 221"/>
                    <a:gd name="T93" fmla="*/ 65 h 140"/>
                    <a:gd name="T94" fmla="*/ 72 w 221"/>
                    <a:gd name="T95" fmla="*/ 51 h 140"/>
                    <a:gd name="T96" fmla="*/ 70 w 221"/>
                    <a:gd name="T97" fmla="*/ 29 h 140"/>
                    <a:gd name="T98" fmla="*/ 63 w 221"/>
                    <a:gd name="T99" fmla="*/ 29 h 140"/>
                    <a:gd name="T100" fmla="*/ 63 w 221"/>
                    <a:gd name="T101" fmla="*/ 21 h 140"/>
                    <a:gd name="T102" fmla="*/ 61 w 221"/>
                    <a:gd name="T103" fmla="*/ 21 h 140"/>
                    <a:gd name="T104" fmla="*/ 54 w 221"/>
                    <a:gd name="T105" fmla="*/ 14 h 140"/>
                    <a:gd name="T106" fmla="*/ 43 w 221"/>
                    <a:gd name="T107" fmla="*/ 7 h 140"/>
                    <a:gd name="T108" fmla="*/ 41 w 221"/>
                    <a:gd name="T109" fmla="*/ 14 h 140"/>
                    <a:gd name="T110" fmla="*/ 32 w 221"/>
                    <a:gd name="T111" fmla="*/ 7 h 140"/>
                    <a:gd name="T112" fmla="*/ 25 w 221"/>
                    <a:gd name="T113" fmla="*/ 7 h 140"/>
                    <a:gd name="T114" fmla="*/ 22 w 221"/>
                    <a:gd name="T115" fmla="*/ 0 h 140"/>
                    <a:gd name="T116" fmla="*/ 19 w 221"/>
                    <a:gd name="T117" fmla="*/ 0 h 140"/>
                    <a:gd name="T118" fmla="*/ 15 w 221"/>
                    <a:gd name="T119" fmla="*/ 0 h 140"/>
                    <a:gd name="T120" fmla="*/ 4 w 221"/>
                    <a:gd name="T121" fmla="*/ 0 h 140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21"/>
                    <a:gd name="T184" fmla="*/ 0 h 140"/>
                    <a:gd name="T185" fmla="*/ 221 w 221"/>
                    <a:gd name="T186" fmla="*/ 140 h 140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21" h="140">
                      <a:moveTo>
                        <a:pt x="6" y="0"/>
                      </a:moveTo>
                      <a:lnTo>
                        <a:pt x="0" y="14"/>
                      </a:lnTo>
                      <a:lnTo>
                        <a:pt x="0" y="21"/>
                      </a:lnTo>
                      <a:lnTo>
                        <a:pt x="17" y="36"/>
                      </a:lnTo>
                      <a:lnTo>
                        <a:pt x="23" y="36"/>
                      </a:lnTo>
                      <a:lnTo>
                        <a:pt x="28" y="43"/>
                      </a:lnTo>
                      <a:lnTo>
                        <a:pt x="41" y="43"/>
                      </a:lnTo>
                      <a:lnTo>
                        <a:pt x="47" y="36"/>
                      </a:lnTo>
                      <a:lnTo>
                        <a:pt x="65" y="36"/>
                      </a:lnTo>
                      <a:lnTo>
                        <a:pt x="71" y="43"/>
                      </a:lnTo>
                      <a:lnTo>
                        <a:pt x="76" y="51"/>
                      </a:lnTo>
                      <a:lnTo>
                        <a:pt x="94" y="43"/>
                      </a:lnTo>
                      <a:lnTo>
                        <a:pt x="100" y="51"/>
                      </a:lnTo>
                      <a:lnTo>
                        <a:pt x="113" y="58"/>
                      </a:lnTo>
                      <a:lnTo>
                        <a:pt x="118" y="65"/>
                      </a:lnTo>
                      <a:lnTo>
                        <a:pt x="118" y="87"/>
                      </a:lnTo>
                      <a:lnTo>
                        <a:pt x="113" y="87"/>
                      </a:lnTo>
                      <a:lnTo>
                        <a:pt x="118" y="95"/>
                      </a:lnTo>
                      <a:lnTo>
                        <a:pt x="106" y="102"/>
                      </a:lnTo>
                      <a:lnTo>
                        <a:pt x="106" y="117"/>
                      </a:lnTo>
                      <a:lnTo>
                        <a:pt x="118" y="117"/>
                      </a:lnTo>
                      <a:lnTo>
                        <a:pt x="130" y="117"/>
                      </a:lnTo>
                      <a:lnTo>
                        <a:pt x="130" y="109"/>
                      </a:lnTo>
                      <a:lnTo>
                        <a:pt x="135" y="117"/>
                      </a:lnTo>
                      <a:lnTo>
                        <a:pt x="142" y="109"/>
                      </a:lnTo>
                      <a:lnTo>
                        <a:pt x="159" y="117"/>
                      </a:lnTo>
                      <a:lnTo>
                        <a:pt x="172" y="131"/>
                      </a:lnTo>
                      <a:lnTo>
                        <a:pt x="172" y="139"/>
                      </a:lnTo>
                      <a:lnTo>
                        <a:pt x="183" y="139"/>
                      </a:lnTo>
                      <a:lnTo>
                        <a:pt x="196" y="139"/>
                      </a:lnTo>
                      <a:lnTo>
                        <a:pt x="189" y="131"/>
                      </a:lnTo>
                      <a:lnTo>
                        <a:pt x="189" y="124"/>
                      </a:lnTo>
                      <a:lnTo>
                        <a:pt x="201" y="131"/>
                      </a:lnTo>
                      <a:lnTo>
                        <a:pt x="213" y="139"/>
                      </a:lnTo>
                      <a:lnTo>
                        <a:pt x="213" y="124"/>
                      </a:lnTo>
                      <a:lnTo>
                        <a:pt x="201" y="117"/>
                      </a:lnTo>
                      <a:lnTo>
                        <a:pt x="196" y="117"/>
                      </a:lnTo>
                      <a:lnTo>
                        <a:pt x="183" y="109"/>
                      </a:lnTo>
                      <a:lnTo>
                        <a:pt x="196" y="109"/>
                      </a:lnTo>
                      <a:lnTo>
                        <a:pt x="201" y="109"/>
                      </a:lnTo>
                      <a:lnTo>
                        <a:pt x="220" y="109"/>
                      </a:lnTo>
                      <a:lnTo>
                        <a:pt x="213" y="102"/>
                      </a:lnTo>
                      <a:lnTo>
                        <a:pt x="201" y="87"/>
                      </a:lnTo>
                      <a:lnTo>
                        <a:pt x="189" y="87"/>
                      </a:lnTo>
                      <a:lnTo>
                        <a:pt x="178" y="73"/>
                      </a:lnTo>
                      <a:lnTo>
                        <a:pt x="159" y="73"/>
                      </a:lnTo>
                      <a:lnTo>
                        <a:pt x="148" y="65"/>
                      </a:lnTo>
                      <a:lnTo>
                        <a:pt x="135" y="51"/>
                      </a:lnTo>
                      <a:lnTo>
                        <a:pt x="130" y="29"/>
                      </a:lnTo>
                      <a:lnTo>
                        <a:pt x="118" y="29"/>
                      </a:lnTo>
                      <a:lnTo>
                        <a:pt x="118" y="21"/>
                      </a:lnTo>
                      <a:lnTo>
                        <a:pt x="113" y="21"/>
                      </a:lnTo>
                      <a:lnTo>
                        <a:pt x="100" y="14"/>
                      </a:lnTo>
                      <a:lnTo>
                        <a:pt x="82" y="7"/>
                      </a:lnTo>
                      <a:lnTo>
                        <a:pt x="76" y="14"/>
                      </a:lnTo>
                      <a:lnTo>
                        <a:pt x="59" y="7"/>
                      </a:lnTo>
                      <a:lnTo>
                        <a:pt x="47" y="7"/>
                      </a:lnTo>
                      <a:lnTo>
                        <a:pt x="41" y="0"/>
                      </a:lnTo>
                      <a:lnTo>
                        <a:pt x="35" y="0"/>
                      </a:lnTo>
                      <a:lnTo>
                        <a:pt x="28" y="0"/>
                      </a:lnTo>
                      <a:lnTo>
                        <a:pt x="6" y="0"/>
                      </a:lnTo>
                    </a:path>
                  </a:pathLst>
                </a:custGeom>
                <a:solidFill>
                  <a:srgbClr val="0000FF"/>
                </a:solidFill>
                <a:ln w="126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defTabSz="449263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it-IT" sz="1800">
                    <a:solidFill>
                      <a:srgbClr val="FFFFFF"/>
                    </a:solidFill>
                    <a:latin typeface="Calibri" pitchFamily="34" charset="0"/>
                    <a:ea typeface="Microsoft YaHei" pitchFamily="34" charset="-122"/>
                    <a:cs typeface="+mn-cs"/>
                  </a:endParaRPr>
                </a:p>
              </p:txBody>
            </p:sp>
            <p:sp>
              <p:nvSpPr>
                <p:cNvPr id="7195" name="Freeform 47"/>
                <p:cNvSpPr>
                  <a:spLocks noChangeArrowheads="1"/>
                </p:cNvSpPr>
                <p:nvPr/>
              </p:nvSpPr>
              <p:spPr bwMode="auto">
                <a:xfrm>
                  <a:off x="1687" y="1679"/>
                  <a:ext cx="136" cy="64"/>
                </a:xfrm>
                <a:custGeom>
                  <a:avLst/>
                  <a:gdLst>
                    <a:gd name="T0" fmla="*/ 0 w 154"/>
                    <a:gd name="T1" fmla="*/ 32 h 65"/>
                    <a:gd name="T2" fmla="*/ 6 w 154"/>
                    <a:gd name="T3" fmla="*/ 14 h 65"/>
                    <a:gd name="T4" fmla="*/ 9 w 154"/>
                    <a:gd name="T5" fmla="*/ 14 h 65"/>
                    <a:gd name="T6" fmla="*/ 16 w 154"/>
                    <a:gd name="T7" fmla="*/ 7 h 65"/>
                    <a:gd name="T8" fmla="*/ 22 w 154"/>
                    <a:gd name="T9" fmla="*/ 7 h 65"/>
                    <a:gd name="T10" fmla="*/ 26 w 154"/>
                    <a:gd name="T11" fmla="*/ 0 h 65"/>
                    <a:gd name="T12" fmla="*/ 34 w 154"/>
                    <a:gd name="T13" fmla="*/ 14 h 65"/>
                    <a:gd name="T14" fmla="*/ 38 w 154"/>
                    <a:gd name="T15" fmla="*/ 21 h 65"/>
                    <a:gd name="T16" fmla="*/ 38 w 154"/>
                    <a:gd name="T17" fmla="*/ 14 h 65"/>
                    <a:gd name="T18" fmla="*/ 44 w 154"/>
                    <a:gd name="T19" fmla="*/ 21 h 65"/>
                    <a:gd name="T20" fmla="*/ 50 w 154"/>
                    <a:gd name="T21" fmla="*/ 21 h 65"/>
                    <a:gd name="T22" fmla="*/ 53 w 154"/>
                    <a:gd name="T23" fmla="*/ 28 h 65"/>
                    <a:gd name="T24" fmla="*/ 57 w 154"/>
                    <a:gd name="T25" fmla="*/ 32 h 65"/>
                    <a:gd name="T26" fmla="*/ 57 w 154"/>
                    <a:gd name="T27" fmla="*/ 37 h 65"/>
                    <a:gd name="T28" fmla="*/ 70 w 154"/>
                    <a:gd name="T29" fmla="*/ 37 h 65"/>
                    <a:gd name="T30" fmla="*/ 70 w 154"/>
                    <a:gd name="T31" fmla="*/ 44 h 65"/>
                    <a:gd name="T32" fmla="*/ 76 w 154"/>
                    <a:gd name="T33" fmla="*/ 44 h 65"/>
                    <a:gd name="T34" fmla="*/ 82 w 154"/>
                    <a:gd name="T35" fmla="*/ 59 h 65"/>
                    <a:gd name="T36" fmla="*/ 79 w 154"/>
                    <a:gd name="T37" fmla="*/ 59 h 65"/>
                    <a:gd name="T38" fmla="*/ 76 w 154"/>
                    <a:gd name="T39" fmla="*/ 51 h 65"/>
                    <a:gd name="T40" fmla="*/ 70 w 154"/>
                    <a:gd name="T41" fmla="*/ 51 h 65"/>
                    <a:gd name="T42" fmla="*/ 70 w 154"/>
                    <a:gd name="T43" fmla="*/ 59 h 65"/>
                    <a:gd name="T44" fmla="*/ 62 w 154"/>
                    <a:gd name="T45" fmla="*/ 59 h 65"/>
                    <a:gd name="T46" fmla="*/ 57 w 154"/>
                    <a:gd name="T47" fmla="*/ 59 h 65"/>
                    <a:gd name="T48" fmla="*/ 53 w 154"/>
                    <a:gd name="T49" fmla="*/ 59 h 65"/>
                    <a:gd name="T50" fmla="*/ 53 w 154"/>
                    <a:gd name="T51" fmla="*/ 51 h 65"/>
                    <a:gd name="T52" fmla="*/ 44 w 154"/>
                    <a:gd name="T53" fmla="*/ 37 h 65"/>
                    <a:gd name="T54" fmla="*/ 44 w 154"/>
                    <a:gd name="T55" fmla="*/ 32 h 65"/>
                    <a:gd name="T56" fmla="*/ 38 w 154"/>
                    <a:gd name="T57" fmla="*/ 32 h 65"/>
                    <a:gd name="T58" fmla="*/ 34 w 154"/>
                    <a:gd name="T59" fmla="*/ 28 h 65"/>
                    <a:gd name="T60" fmla="*/ 31 w 154"/>
                    <a:gd name="T61" fmla="*/ 32 h 65"/>
                    <a:gd name="T62" fmla="*/ 29 w 154"/>
                    <a:gd name="T63" fmla="*/ 28 h 65"/>
                    <a:gd name="T64" fmla="*/ 26 w 154"/>
                    <a:gd name="T65" fmla="*/ 28 h 65"/>
                    <a:gd name="T66" fmla="*/ 26 w 154"/>
                    <a:gd name="T67" fmla="*/ 21 h 65"/>
                    <a:gd name="T68" fmla="*/ 26 w 154"/>
                    <a:gd name="T69" fmla="*/ 14 h 65"/>
                    <a:gd name="T70" fmla="*/ 16 w 154"/>
                    <a:gd name="T71" fmla="*/ 14 h 65"/>
                    <a:gd name="T72" fmla="*/ 12 w 154"/>
                    <a:gd name="T73" fmla="*/ 28 h 65"/>
                    <a:gd name="T74" fmla="*/ 6 w 154"/>
                    <a:gd name="T75" fmla="*/ 28 h 65"/>
                    <a:gd name="T76" fmla="*/ 0 w 154"/>
                    <a:gd name="T77" fmla="*/ 32 h 65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54"/>
                    <a:gd name="T118" fmla="*/ 0 h 65"/>
                    <a:gd name="T119" fmla="*/ 154 w 154"/>
                    <a:gd name="T120" fmla="*/ 65 h 65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54" h="65">
                      <a:moveTo>
                        <a:pt x="0" y="36"/>
                      </a:moveTo>
                      <a:lnTo>
                        <a:pt x="11" y="14"/>
                      </a:lnTo>
                      <a:lnTo>
                        <a:pt x="17" y="14"/>
                      </a:lnTo>
                      <a:lnTo>
                        <a:pt x="29" y="7"/>
                      </a:lnTo>
                      <a:lnTo>
                        <a:pt x="41" y="7"/>
                      </a:lnTo>
                      <a:lnTo>
                        <a:pt x="47" y="0"/>
                      </a:lnTo>
                      <a:lnTo>
                        <a:pt x="64" y="14"/>
                      </a:lnTo>
                      <a:lnTo>
                        <a:pt x="70" y="21"/>
                      </a:lnTo>
                      <a:lnTo>
                        <a:pt x="70" y="14"/>
                      </a:lnTo>
                      <a:lnTo>
                        <a:pt x="82" y="21"/>
                      </a:lnTo>
                      <a:lnTo>
                        <a:pt x="94" y="21"/>
                      </a:lnTo>
                      <a:lnTo>
                        <a:pt x="99" y="28"/>
                      </a:lnTo>
                      <a:lnTo>
                        <a:pt x="105" y="36"/>
                      </a:lnTo>
                      <a:lnTo>
                        <a:pt x="105" y="42"/>
                      </a:lnTo>
                      <a:lnTo>
                        <a:pt x="129" y="42"/>
                      </a:lnTo>
                      <a:lnTo>
                        <a:pt x="129" y="49"/>
                      </a:lnTo>
                      <a:lnTo>
                        <a:pt x="140" y="49"/>
                      </a:lnTo>
                      <a:lnTo>
                        <a:pt x="153" y="64"/>
                      </a:lnTo>
                      <a:lnTo>
                        <a:pt x="146" y="64"/>
                      </a:lnTo>
                      <a:lnTo>
                        <a:pt x="140" y="56"/>
                      </a:lnTo>
                      <a:lnTo>
                        <a:pt x="129" y="56"/>
                      </a:lnTo>
                      <a:lnTo>
                        <a:pt x="129" y="64"/>
                      </a:lnTo>
                      <a:lnTo>
                        <a:pt x="116" y="64"/>
                      </a:lnTo>
                      <a:lnTo>
                        <a:pt x="105" y="64"/>
                      </a:lnTo>
                      <a:lnTo>
                        <a:pt x="99" y="64"/>
                      </a:lnTo>
                      <a:lnTo>
                        <a:pt x="99" y="56"/>
                      </a:lnTo>
                      <a:lnTo>
                        <a:pt x="82" y="42"/>
                      </a:lnTo>
                      <a:lnTo>
                        <a:pt x="82" y="36"/>
                      </a:lnTo>
                      <a:lnTo>
                        <a:pt x="70" y="36"/>
                      </a:lnTo>
                      <a:lnTo>
                        <a:pt x="64" y="28"/>
                      </a:lnTo>
                      <a:lnTo>
                        <a:pt x="58" y="36"/>
                      </a:lnTo>
                      <a:lnTo>
                        <a:pt x="53" y="28"/>
                      </a:lnTo>
                      <a:lnTo>
                        <a:pt x="47" y="28"/>
                      </a:lnTo>
                      <a:lnTo>
                        <a:pt x="47" y="21"/>
                      </a:lnTo>
                      <a:lnTo>
                        <a:pt x="47" y="14"/>
                      </a:lnTo>
                      <a:lnTo>
                        <a:pt x="29" y="14"/>
                      </a:lnTo>
                      <a:lnTo>
                        <a:pt x="23" y="28"/>
                      </a:lnTo>
                      <a:lnTo>
                        <a:pt x="11" y="28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0000FF"/>
                </a:solidFill>
                <a:ln w="126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defTabSz="449263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it-IT" sz="1800">
                    <a:solidFill>
                      <a:srgbClr val="FFFFFF"/>
                    </a:solidFill>
                    <a:latin typeface="Calibri" pitchFamily="34" charset="0"/>
                    <a:ea typeface="Microsoft YaHei" pitchFamily="34" charset="-122"/>
                    <a:cs typeface="+mn-cs"/>
                  </a:endParaRPr>
                </a:p>
              </p:txBody>
            </p:sp>
            <p:sp>
              <p:nvSpPr>
                <p:cNvPr id="7196" name="Freeform 48"/>
                <p:cNvSpPr>
                  <a:spLocks noChangeArrowheads="1"/>
                </p:cNvSpPr>
                <p:nvPr/>
              </p:nvSpPr>
              <p:spPr bwMode="auto">
                <a:xfrm>
                  <a:off x="1807" y="1729"/>
                  <a:ext cx="85" cy="51"/>
                </a:xfrm>
                <a:custGeom>
                  <a:avLst/>
                  <a:gdLst>
                    <a:gd name="T0" fmla="*/ 0 w 97"/>
                    <a:gd name="T1" fmla="*/ 31 h 52"/>
                    <a:gd name="T2" fmla="*/ 4 w 97"/>
                    <a:gd name="T3" fmla="*/ 38 h 52"/>
                    <a:gd name="T4" fmla="*/ 15 w 97"/>
                    <a:gd name="T5" fmla="*/ 31 h 52"/>
                    <a:gd name="T6" fmla="*/ 18 w 97"/>
                    <a:gd name="T7" fmla="*/ 46 h 52"/>
                    <a:gd name="T8" fmla="*/ 25 w 97"/>
                    <a:gd name="T9" fmla="*/ 46 h 52"/>
                    <a:gd name="T10" fmla="*/ 27 w 97"/>
                    <a:gd name="T11" fmla="*/ 31 h 52"/>
                    <a:gd name="T12" fmla="*/ 31 w 97"/>
                    <a:gd name="T13" fmla="*/ 26 h 52"/>
                    <a:gd name="T14" fmla="*/ 36 w 97"/>
                    <a:gd name="T15" fmla="*/ 31 h 52"/>
                    <a:gd name="T16" fmla="*/ 40 w 97"/>
                    <a:gd name="T17" fmla="*/ 31 h 52"/>
                    <a:gd name="T18" fmla="*/ 44 w 97"/>
                    <a:gd name="T19" fmla="*/ 31 h 52"/>
                    <a:gd name="T20" fmla="*/ 50 w 97"/>
                    <a:gd name="T21" fmla="*/ 21 h 52"/>
                    <a:gd name="T22" fmla="*/ 46 w 97"/>
                    <a:gd name="T23" fmla="*/ 21 h 52"/>
                    <a:gd name="T24" fmla="*/ 46 w 97"/>
                    <a:gd name="T25" fmla="*/ 14 h 52"/>
                    <a:gd name="T26" fmla="*/ 46 w 97"/>
                    <a:gd name="T27" fmla="*/ 7 h 52"/>
                    <a:gd name="T28" fmla="*/ 40 w 97"/>
                    <a:gd name="T29" fmla="*/ 0 h 52"/>
                    <a:gd name="T30" fmla="*/ 34 w 97"/>
                    <a:gd name="T31" fmla="*/ 7 h 52"/>
                    <a:gd name="T32" fmla="*/ 27 w 97"/>
                    <a:gd name="T33" fmla="*/ 7 h 52"/>
                    <a:gd name="T34" fmla="*/ 22 w 97"/>
                    <a:gd name="T35" fmla="*/ 0 h 52"/>
                    <a:gd name="T36" fmla="*/ 15 w 97"/>
                    <a:gd name="T37" fmla="*/ 0 h 52"/>
                    <a:gd name="T38" fmla="*/ 15 w 97"/>
                    <a:gd name="T39" fmla="*/ 14 h 52"/>
                    <a:gd name="T40" fmla="*/ 9 w 97"/>
                    <a:gd name="T41" fmla="*/ 14 h 52"/>
                    <a:gd name="T42" fmla="*/ 6 w 97"/>
                    <a:gd name="T43" fmla="*/ 21 h 52"/>
                    <a:gd name="T44" fmla="*/ 4 w 97"/>
                    <a:gd name="T45" fmla="*/ 26 h 52"/>
                    <a:gd name="T46" fmla="*/ 0 w 97"/>
                    <a:gd name="T47" fmla="*/ 31 h 5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97"/>
                    <a:gd name="T73" fmla="*/ 0 h 52"/>
                    <a:gd name="T74" fmla="*/ 97 w 97"/>
                    <a:gd name="T75" fmla="*/ 52 h 5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97" h="52">
                      <a:moveTo>
                        <a:pt x="0" y="36"/>
                      </a:moveTo>
                      <a:lnTo>
                        <a:pt x="5" y="43"/>
                      </a:lnTo>
                      <a:lnTo>
                        <a:pt x="29" y="36"/>
                      </a:lnTo>
                      <a:lnTo>
                        <a:pt x="35" y="51"/>
                      </a:lnTo>
                      <a:lnTo>
                        <a:pt x="47" y="51"/>
                      </a:lnTo>
                      <a:lnTo>
                        <a:pt x="53" y="36"/>
                      </a:lnTo>
                      <a:lnTo>
                        <a:pt x="60" y="29"/>
                      </a:lnTo>
                      <a:lnTo>
                        <a:pt x="71" y="36"/>
                      </a:lnTo>
                      <a:lnTo>
                        <a:pt x="78" y="36"/>
                      </a:lnTo>
                      <a:lnTo>
                        <a:pt x="84" y="36"/>
                      </a:lnTo>
                      <a:lnTo>
                        <a:pt x="96" y="21"/>
                      </a:lnTo>
                      <a:lnTo>
                        <a:pt x="89" y="21"/>
                      </a:lnTo>
                      <a:lnTo>
                        <a:pt x="89" y="14"/>
                      </a:lnTo>
                      <a:lnTo>
                        <a:pt x="89" y="7"/>
                      </a:lnTo>
                      <a:lnTo>
                        <a:pt x="78" y="0"/>
                      </a:lnTo>
                      <a:lnTo>
                        <a:pt x="66" y="7"/>
                      </a:lnTo>
                      <a:lnTo>
                        <a:pt x="53" y="7"/>
                      </a:lnTo>
                      <a:lnTo>
                        <a:pt x="42" y="0"/>
                      </a:lnTo>
                      <a:lnTo>
                        <a:pt x="29" y="0"/>
                      </a:lnTo>
                      <a:lnTo>
                        <a:pt x="29" y="14"/>
                      </a:lnTo>
                      <a:lnTo>
                        <a:pt x="17" y="14"/>
                      </a:lnTo>
                      <a:lnTo>
                        <a:pt x="11" y="21"/>
                      </a:lnTo>
                      <a:lnTo>
                        <a:pt x="5" y="29"/>
                      </a:lnTo>
                      <a:lnTo>
                        <a:pt x="0" y="36"/>
                      </a:lnTo>
                    </a:path>
                  </a:pathLst>
                </a:custGeom>
                <a:solidFill>
                  <a:srgbClr val="0000FF"/>
                </a:solidFill>
                <a:ln w="126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defTabSz="449263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it-IT" sz="1800">
                    <a:solidFill>
                      <a:srgbClr val="FFFFFF"/>
                    </a:solidFill>
                    <a:latin typeface="Calibri" pitchFamily="34" charset="0"/>
                    <a:ea typeface="Microsoft YaHei" pitchFamily="34" charset="-122"/>
                    <a:cs typeface="+mn-cs"/>
                  </a:endParaRPr>
                </a:p>
              </p:txBody>
            </p:sp>
            <p:sp>
              <p:nvSpPr>
                <p:cNvPr id="7197" name="Freeform 49"/>
                <p:cNvSpPr>
                  <a:spLocks noChangeArrowheads="1"/>
                </p:cNvSpPr>
                <p:nvPr/>
              </p:nvSpPr>
              <p:spPr bwMode="auto">
                <a:xfrm>
                  <a:off x="1750" y="1882"/>
                  <a:ext cx="554" cy="1141"/>
                </a:xfrm>
                <a:custGeom>
                  <a:avLst/>
                  <a:gdLst>
                    <a:gd name="T0" fmla="*/ 38 w 625"/>
                    <a:gd name="T1" fmla="*/ 21 h 1142"/>
                    <a:gd name="T2" fmla="*/ 65 w 625"/>
                    <a:gd name="T3" fmla="*/ 7 h 1142"/>
                    <a:gd name="T4" fmla="*/ 55 w 625"/>
                    <a:gd name="T5" fmla="*/ 43 h 1142"/>
                    <a:gd name="T6" fmla="*/ 65 w 625"/>
                    <a:gd name="T7" fmla="*/ 43 h 1142"/>
                    <a:gd name="T8" fmla="*/ 74 w 625"/>
                    <a:gd name="T9" fmla="*/ 36 h 1142"/>
                    <a:gd name="T10" fmla="*/ 90 w 625"/>
                    <a:gd name="T11" fmla="*/ 51 h 1142"/>
                    <a:gd name="T12" fmla="*/ 137 w 625"/>
                    <a:gd name="T13" fmla="*/ 71 h 1142"/>
                    <a:gd name="T14" fmla="*/ 159 w 625"/>
                    <a:gd name="T15" fmla="*/ 93 h 1142"/>
                    <a:gd name="T16" fmla="*/ 185 w 625"/>
                    <a:gd name="T17" fmla="*/ 101 h 1142"/>
                    <a:gd name="T18" fmla="*/ 227 w 625"/>
                    <a:gd name="T19" fmla="*/ 159 h 1142"/>
                    <a:gd name="T20" fmla="*/ 247 w 625"/>
                    <a:gd name="T21" fmla="*/ 225 h 1142"/>
                    <a:gd name="T22" fmla="*/ 331 w 625"/>
                    <a:gd name="T23" fmla="*/ 283 h 1142"/>
                    <a:gd name="T24" fmla="*/ 331 w 625"/>
                    <a:gd name="T25" fmla="*/ 384 h 1142"/>
                    <a:gd name="T26" fmla="*/ 311 w 625"/>
                    <a:gd name="T27" fmla="*/ 435 h 1142"/>
                    <a:gd name="T28" fmla="*/ 308 w 625"/>
                    <a:gd name="T29" fmla="*/ 509 h 1142"/>
                    <a:gd name="T30" fmla="*/ 295 w 625"/>
                    <a:gd name="T31" fmla="*/ 537 h 1142"/>
                    <a:gd name="T32" fmla="*/ 276 w 625"/>
                    <a:gd name="T33" fmla="*/ 583 h 1142"/>
                    <a:gd name="T34" fmla="*/ 247 w 625"/>
                    <a:gd name="T35" fmla="*/ 605 h 1142"/>
                    <a:gd name="T36" fmla="*/ 230 w 625"/>
                    <a:gd name="T37" fmla="*/ 663 h 1142"/>
                    <a:gd name="T38" fmla="*/ 227 w 625"/>
                    <a:gd name="T39" fmla="*/ 707 h 1142"/>
                    <a:gd name="T40" fmla="*/ 204 w 625"/>
                    <a:gd name="T41" fmla="*/ 749 h 1142"/>
                    <a:gd name="T42" fmla="*/ 191 w 625"/>
                    <a:gd name="T43" fmla="*/ 786 h 1142"/>
                    <a:gd name="T44" fmla="*/ 182 w 625"/>
                    <a:gd name="T45" fmla="*/ 801 h 1142"/>
                    <a:gd name="T46" fmla="*/ 177 w 625"/>
                    <a:gd name="T47" fmla="*/ 844 h 1142"/>
                    <a:gd name="T48" fmla="*/ 152 w 625"/>
                    <a:gd name="T49" fmla="*/ 866 h 1142"/>
                    <a:gd name="T50" fmla="*/ 137 w 625"/>
                    <a:gd name="T51" fmla="*/ 881 h 1142"/>
                    <a:gd name="T52" fmla="*/ 137 w 625"/>
                    <a:gd name="T53" fmla="*/ 932 h 1142"/>
                    <a:gd name="T54" fmla="*/ 117 w 625"/>
                    <a:gd name="T55" fmla="*/ 961 h 1142"/>
                    <a:gd name="T56" fmla="*/ 127 w 625"/>
                    <a:gd name="T57" fmla="*/ 989 h 1142"/>
                    <a:gd name="T58" fmla="*/ 110 w 625"/>
                    <a:gd name="T59" fmla="*/ 1019 h 1142"/>
                    <a:gd name="T60" fmla="*/ 100 w 625"/>
                    <a:gd name="T61" fmla="*/ 1070 h 1142"/>
                    <a:gd name="T62" fmla="*/ 122 w 625"/>
                    <a:gd name="T63" fmla="*/ 1136 h 1142"/>
                    <a:gd name="T64" fmla="*/ 97 w 625"/>
                    <a:gd name="T65" fmla="*/ 1106 h 1142"/>
                    <a:gd name="T66" fmla="*/ 81 w 625"/>
                    <a:gd name="T67" fmla="*/ 1041 h 1142"/>
                    <a:gd name="T68" fmla="*/ 78 w 625"/>
                    <a:gd name="T69" fmla="*/ 881 h 1142"/>
                    <a:gd name="T70" fmla="*/ 74 w 625"/>
                    <a:gd name="T71" fmla="*/ 815 h 1142"/>
                    <a:gd name="T72" fmla="*/ 78 w 625"/>
                    <a:gd name="T73" fmla="*/ 743 h 1142"/>
                    <a:gd name="T74" fmla="*/ 81 w 625"/>
                    <a:gd name="T75" fmla="*/ 685 h 1142"/>
                    <a:gd name="T76" fmla="*/ 78 w 625"/>
                    <a:gd name="T77" fmla="*/ 590 h 1142"/>
                    <a:gd name="T78" fmla="*/ 81 w 625"/>
                    <a:gd name="T79" fmla="*/ 523 h 1142"/>
                    <a:gd name="T80" fmla="*/ 60 w 625"/>
                    <a:gd name="T81" fmla="*/ 472 h 1142"/>
                    <a:gd name="T82" fmla="*/ 32 w 625"/>
                    <a:gd name="T83" fmla="*/ 428 h 1142"/>
                    <a:gd name="T84" fmla="*/ 19 w 625"/>
                    <a:gd name="T85" fmla="*/ 362 h 1142"/>
                    <a:gd name="T86" fmla="*/ 6 w 625"/>
                    <a:gd name="T87" fmla="*/ 326 h 1142"/>
                    <a:gd name="T88" fmla="*/ 6 w 625"/>
                    <a:gd name="T89" fmla="*/ 269 h 1142"/>
                    <a:gd name="T90" fmla="*/ 4 w 625"/>
                    <a:gd name="T91" fmla="*/ 210 h 1142"/>
                    <a:gd name="T92" fmla="*/ 25 w 625"/>
                    <a:gd name="T93" fmla="*/ 93 h 1142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625"/>
                    <a:gd name="T142" fmla="*/ 0 h 1142"/>
                    <a:gd name="T143" fmla="*/ 625 w 625"/>
                    <a:gd name="T144" fmla="*/ 1142 h 1142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625" h="1142">
                      <a:moveTo>
                        <a:pt x="46" y="51"/>
                      </a:moveTo>
                      <a:lnTo>
                        <a:pt x="59" y="43"/>
                      </a:lnTo>
                      <a:lnTo>
                        <a:pt x="70" y="21"/>
                      </a:lnTo>
                      <a:lnTo>
                        <a:pt x="94" y="7"/>
                      </a:lnTo>
                      <a:lnTo>
                        <a:pt x="106" y="0"/>
                      </a:lnTo>
                      <a:lnTo>
                        <a:pt x="118" y="7"/>
                      </a:lnTo>
                      <a:lnTo>
                        <a:pt x="118" y="14"/>
                      </a:lnTo>
                      <a:lnTo>
                        <a:pt x="100" y="21"/>
                      </a:lnTo>
                      <a:lnTo>
                        <a:pt x="100" y="43"/>
                      </a:lnTo>
                      <a:lnTo>
                        <a:pt x="100" y="58"/>
                      </a:lnTo>
                      <a:lnTo>
                        <a:pt x="111" y="58"/>
                      </a:lnTo>
                      <a:lnTo>
                        <a:pt x="118" y="43"/>
                      </a:lnTo>
                      <a:lnTo>
                        <a:pt x="124" y="21"/>
                      </a:lnTo>
                      <a:lnTo>
                        <a:pt x="130" y="29"/>
                      </a:lnTo>
                      <a:lnTo>
                        <a:pt x="135" y="36"/>
                      </a:lnTo>
                      <a:lnTo>
                        <a:pt x="153" y="36"/>
                      </a:lnTo>
                      <a:lnTo>
                        <a:pt x="166" y="43"/>
                      </a:lnTo>
                      <a:lnTo>
                        <a:pt x="166" y="51"/>
                      </a:lnTo>
                      <a:lnTo>
                        <a:pt x="189" y="51"/>
                      </a:lnTo>
                      <a:lnTo>
                        <a:pt x="231" y="43"/>
                      </a:lnTo>
                      <a:lnTo>
                        <a:pt x="249" y="71"/>
                      </a:lnTo>
                      <a:lnTo>
                        <a:pt x="279" y="86"/>
                      </a:lnTo>
                      <a:lnTo>
                        <a:pt x="279" y="101"/>
                      </a:lnTo>
                      <a:lnTo>
                        <a:pt x="290" y="93"/>
                      </a:lnTo>
                      <a:lnTo>
                        <a:pt x="303" y="93"/>
                      </a:lnTo>
                      <a:lnTo>
                        <a:pt x="320" y="108"/>
                      </a:lnTo>
                      <a:lnTo>
                        <a:pt x="338" y="101"/>
                      </a:lnTo>
                      <a:lnTo>
                        <a:pt x="356" y="108"/>
                      </a:lnTo>
                      <a:lnTo>
                        <a:pt x="386" y="130"/>
                      </a:lnTo>
                      <a:lnTo>
                        <a:pt x="415" y="159"/>
                      </a:lnTo>
                      <a:lnTo>
                        <a:pt x="427" y="196"/>
                      </a:lnTo>
                      <a:lnTo>
                        <a:pt x="415" y="217"/>
                      </a:lnTo>
                      <a:lnTo>
                        <a:pt x="451" y="225"/>
                      </a:lnTo>
                      <a:lnTo>
                        <a:pt x="510" y="239"/>
                      </a:lnTo>
                      <a:lnTo>
                        <a:pt x="569" y="254"/>
                      </a:lnTo>
                      <a:lnTo>
                        <a:pt x="605" y="283"/>
                      </a:lnTo>
                      <a:lnTo>
                        <a:pt x="624" y="311"/>
                      </a:lnTo>
                      <a:lnTo>
                        <a:pt x="624" y="348"/>
                      </a:lnTo>
                      <a:lnTo>
                        <a:pt x="605" y="384"/>
                      </a:lnTo>
                      <a:lnTo>
                        <a:pt x="593" y="399"/>
                      </a:lnTo>
                      <a:lnTo>
                        <a:pt x="581" y="406"/>
                      </a:lnTo>
                      <a:lnTo>
                        <a:pt x="569" y="435"/>
                      </a:lnTo>
                      <a:lnTo>
                        <a:pt x="569" y="457"/>
                      </a:lnTo>
                      <a:lnTo>
                        <a:pt x="569" y="479"/>
                      </a:lnTo>
                      <a:lnTo>
                        <a:pt x="563" y="509"/>
                      </a:lnTo>
                      <a:lnTo>
                        <a:pt x="552" y="509"/>
                      </a:lnTo>
                      <a:lnTo>
                        <a:pt x="552" y="529"/>
                      </a:lnTo>
                      <a:lnTo>
                        <a:pt x="539" y="537"/>
                      </a:lnTo>
                      <a:lnTo>
                        <a:pt x="539" y="551"/>
                      </a:lnTo>
                      <a:lnTo>
                        <a:pt x="522" y="566"/>
                      </a:lnTo>
                      <a:lnTo>
                        <a:pt x="504" y="588"/>
                      </a:lnTo>
                      <a:lnTo>
                        <a:pt x="486" y="602"/>
                      </a:lnTo>
                      <a:lnTo>
                        <a:pt x="474" y="595"/>
                      </a:lnTo>
                      <a:lnTo>
                        <a:pt x="451" y="610"/>
                      </a:lnTo>
                      <a:lnTo>
                        <a:pt x="427" y="639"/>
                      </a:lnTo>
                      <a:lnTo>
                        <a:pt x="421" y="653"/>
                      </a:lnTo>
                      <a:lnTo>
                        <a:pt x="421" y="668"/>
                      </a:lnTo>
                      <a:lnTo>
                        <a:pt x="427" y="683"/>
                      </a:lnTo>
                      <a:lnTo>
                        <a:pt x="415" y="697"/>
                      </a:lnTo>
                      <a:lnTo>
                        <a:pt x="415" y="712"/>
                      </a:lnTo>
                      <a:lnTo>
                        <a:pt x="397" y="726"/>
                      </a:lnTo>
                      <a:lnTo>
                        <a:pt x="386" y="741"/>
                      </a:lnTo>
                      <a:lnTo>
                        <a:pt x="373" y="754"/>
                      </a:lnTo>
                      <a:lnTo>
                        <a:pt x="367" y="769"/>
                      </a:lnTo>
                      <a:lnTo>
                        <a:pt x="356" y="791"/>
                      </a:lnTo>
                      <a:lnTo>
                        <a:pt x="349" y="791"/>
                      </a:lnTo>
                      <a:lnTo>
                        <a:pt x="338" y="791"/>
                      </a:lnTo>
                      <a:lnTo>
                        <a:pt x="320" y="798"/>
                      </a:lnTo>
                      <a:lnTo>
                        <a:pt x="332" y="806"/>
                      </a:lnTo>
                      <a:lnTo>
                        <a:pt x="332" y="828"/>
                      </a:lnTo>
                      <a:lnTo>
                        <a:pt x="332" y="842"/>
                      </a:lnTo>
                      <a:lnTo>
                        <a:pt x="325" y="849"/>
                      </a:lnTo>
                      <a:lnTo>
                        <a:pt x="303" y="849"/>
                      </a:lnTo>
                      <a:lnTo>
                        <a:pt x="290" y="857"/>
                      </a:lnTo>
                      <a:lnTo>
                        <a:pt x="279" y="871"/>
                      </a:lnTo>
                      <a:lnTo>
                        <a:pt x="279" y="886"/>
                      </a:lnTo>
                      <a:lnTo>
                        <a:pt x="260" y="893"/>
                      </a:lnTo>
                      <a:lnTo>
                        <a:pt x="249" y="886"/>
                      </a:lnTo>
                      <a:lnTo>
                        <a:pt x="242" y="901"/>
                      </a:lnTo>
                      <a:lnTo>
                        <a:pt x="249" y="908"/>
                      </a:lnTo>
                      <a:lnTo>
                        <a:pt x="249" y="937"/>
                      </a:lnTo>
                      <a:lnTo>
                        <a:pt x="242" y="959"/>
                      </a:lnTo>
                      <a:lnTo>
                        <a:pt x="218" y="959"/>
                      </a:lnTo>
                      <a:lnTo>
                        <a:pt x="213" y="966"/>
                      </a:lnTo>
                      <a:lnTo>
                        <a:pt x="213" y="987"/>
                      </a:lnTo>
                      <a:lnTo>
                        <a:pt x="225" y="987"/>
                      </a:lnTo>
                      <a:lnTo>
                        <a:pt x="231" y="994"/>
                      </a:lnTo>
                      <a:lnTo>
                        <a:pt x="231" y="1016"/>
                      </a:lnTo>
                      <a:lnTo>
                        <a:pt x="218" y="1016"/>
                      </a:lnTo>
                      <a:lnTo>
                        <a:pt x="201" y="1024"/>
                      </a:lnTo>
                      <a:lnTo>
                        <a:pt x="196" y="1038"/>
                      </a:lnTo>
                      <a:lnTo>
                        <a:pt x="196" y="1060"/>
                      </a:lnTo>
                      <a:lnTo>
                        <a:pt x="183" y="1075"/>
                      </a:lnTo>
                      <a:lnTo>
                        <a:pt x="225" y="1111"/>
                      </a:lnTo>
                      <a:lnTo>
                        <a:pt x="231" y="1133"/>
                      </a:lnTo>
                      <a:lnTo>
                        <a:pt x="225" y="1141"/>
                      </a:lnTo>
                      <a:lnTo>
                        <a:pt x="213" y="1133"/>
                      </a:lnTo>
                      <a:lnTo>
                        <a:pt x="196" y="1119"/>
                      </a:lnTo>
                      <a:lnTo>
                        <a:pt x="177" y="1111"/>
                      </a:lnTo>
                      <a:lnTo>
                        <a:pt x="159" y="1089"/>
                      </a:lnTo>
                      <a:lnTo>
                        <a:pt x="148" y="1067"/>
                      </a:lnTo>
                      <a:lnTo>
                        <a:pt x="148" y="1046"/>
                      </a:lnTo>
                      <a:lnTo>
                        <a:pt x="148" y="1031"/>
                      </a:lnTo>
                      <a:lnTo>
                        <a:pt x="148" y="915"/>
                      </a:lnTo>
                      <a:lnTo>
                        <a:pt x="142" y="886"/>
                      </a:lnTo>
                      <a:lnTo>
                        <a:pt x="130" y="864"/>
                      </a:lnTo>
                      <a:lnTo>
                        <a:pt x="130" y="842"/>
                      </a:lnTo>
                      <a:lnTo>
                        <a:pt x="135" y="820"/>
                      </a:lnTo>
                      <a:lnTo>
                        <a:pt x="148" y="791"/>
                      </a:lnTo>
                      <a:lnTo>
                        <a:pt x="142" y="762"/>
                      </a:lnTo>
                      <a:lnTo>
                        <a:pt x="142" y="748"/>
                      </a:lnTo>
                      <a:lnTo>
                        <a:pt x="142" y="734"/>
                      </a:lnTo>
                      <a:lnTo>
                        <a:pt x="142" y="726"/>
                      </a:lnTo>
                      <a:lnTo>
                        <a:pt x="148" y="690"/>
                      </a:lnTo>
                      <a:lnTo>
                        <a:pt x="142" y="675"/>
                      </a:lnTo>
                      <a:lnTo>
                        <a:pt x="148" y="631"/>
                      </a:lnTo>
                      <a:lnTo>
                        <a:pt x="142" y="595"/>
                      </a:lnTo>
                      <a:lnTo>
                        <a:pt x="148" y="580"/>
                      </a:lnTo>
                      <a:lnTo>
                        <a:pt x="153" y="544"/>
                      </a:lnTo>
                      <a:lnTo>
                        <a:pt x="148" y="523"/>
                      </a:lnTo>
                      <a:lnTo>
                        <a:pt x="135" y="501"/>
                      </a:lnTo>
                      <a:lnTo>
                        <a:pt x="130" y="487"/>
                      </a:lnTo>
                      <a:lnTo>
                        <a:pt x="111" y="472"/>
                      </a:lnTo>
                      <a:lnTo>
                        <a:pt x="94" y="457"/>
                      </a:lnTo>
                      <a:lnTo>
                        <a:pt x="70" y="450"/>
                      </a:lnTo>
                      <a:lnTo>
                        <a:pt x="59" y="428"/>
                      </a:lnTo>
                      <a:lnTo>
                        <a:pt x="41" y="399"/>
                      </a:lnTo>
                      <a:lnTo>
                        <a:pt x="41" y="384"/>
                      </a:lnTo>
                      <a:lnTo>
                        <a:pt x="35" y="362"/>
                      </a:lnTo>
                      <a:lnTo>
                        <a:pt x="35" y="348"/>
                      </a:lnTo>
                      <a:lnTo>
                        <a:pt x="23" y="333"/>
                      </a:lnTo>
                      <a:lnTo>
                        <a:pt x="11" y="326"/>
                      </a:lnTo>
                      <a:lnTo>
                        <a:pt x="5" y="311"/>
                      </a:lnTo>
                      <a:lnTo>
                        <a:pt x="11" y="297"/>
                      </a:lnTo>
                      <a:lnTo>
                        <a:pt x="11" y="269"/>
                      </a:lnTo>
                      <a:lnTo>
                        <a:pt x="5" y="254"/>
                      </a:lnTo>
                      <a:lnTo>
                        <a:pt x="0" y="232"/>
                      </a:lnTo>
                      <a:lnTo>
                        <a:pt x="5" y="210"/>
                      </a:lnTo>
                      <a:lnTo>
                        <a:pt x="28" y="152"/>
                      </a:lnTo>
                      <a:lnTo>
                        <a:pt x="35" y="122"/>
                      </a:lnTo>
                      <a:lnTo>
                        <a:pt x="46" y="93"/>
                      </a:lnTo>
                      <a:lnTo>
                        <a:pt x="46" y="79"/>
                      </a:lnTo>
                      <a:lnTo>
                        <a:pt x="46" y="51"/>
                      </a:lnTo>
                    </a:path>
                  </a:pathLst>
                </a:custGeom>
                <a:solidFill>
                  <a:srgbClr val="0000FF"/>
                </a:solidFill>
                <a:ln w="126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algn="l" defTabSz="449263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it-IT" sz="1800">
                    <a:solidFill>
                      <a:srgbClr val="FFFFFF"/>
                    </a:solidFill>
                    <a:latin typeface="Calibri" pitchFamily="34" charset="0"/>
                    <a:ea typeface="Microsoft YaHei" pitchFamily="34" charset="-122"/>
                    <a:cs typeface="+mn-cs"/>
                  </a:endParaRPr>
                </a:p>
              </p:txBody>
            </p:sp>
          </p:grpSp>
        </p:grpSp>
      </p:grpSp>
      <p:sp>
        <p:nvSpPr>
          <p:cNvPr id="7175" name="Rectangle 50"/>
          <p:cNvSpPr>
            <a:spLocks noChangeArrowheads="1"/>
          </p:cNvSpPr>
          <p:nvPr/>
        </p:nvSpPr>
        <p:spPr bwMode="auto">
          <a:xfrm>
            <a:off x="490538" y="228600"/>
            <a:ext cx="7888287" cy="576263"/>
          </a:xfrm>
          <a:prstGeom prst="rect">
            <a:avLst/>
          </a:prstGeom>
          <a:solidFill>
            <a:srgbClr val="002060"/>
          </a:solidFill>
          <a:ln w="12600" cap="sq">
            <a:solidFill>
              <a:srgbClr val="FFFF00"/>
            </a:solidFill>
            <a:miter lim="800000"/>
            <a:headEnd/>
            <a:tailEnd/>
          </a:ln>
        </p:spPr>
        <p:txBody>
          <a:bodyPr wrap="none" lIns="90360" tIns="44280" rIns="90360" bIns="4428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3200">
                <a:solidFill>
                  <a:srgbClr val="FFFF00"/>
                </a:solidFill>
                <a:latin typeface="Calibri" pitchFamily="34" charset="0"/>
                <a:ea typeface="Microsoft YaHei" pitchFamily="34" charset="-122"/>
                <a:cs typeface="+mn-cs"/>
              </a:rPr>
              <a:t>Eziologia infettiva della  diarrea del viaggiatore</a:t>
            </a:r>
          </a:p>
        </p:txBody>
      </p:sp>
      <p:grpSp>
        <p:nvGrpSpPr>
          <p:cNvPr id="13" name="Group 51"/>
          <p:cNvGrpSpPr>
            <a:grpSpLocks/>
          </p:cNvGrpSpPr>
          <p:nvPr/>
        </p:nvGrpSpPr>
        <p:grpSpPr bwMode="auto">
          <a:xfrm>
            <a:off x="6508750" y="1341438"/>
            <a:ext cx="2527300" cy="3573462"/>
            <a:chOff x="4009" y="845"/>
            <a:chExt cx="1592" cy="2251"/>
          </a:xfrm>
        </p:grpSpPr>
        <p:sp>
          <p:nvSpPr>
            <p:cNvPr id="7184" name="Rectangle 52"/>
            <p:cNvSpPr>
              <a:spLocks noChangeArrowheads="1"/>
            </p:cNvSpPr>
            <p:nvPr/>
          </p:nvSpPr>
          <p:spPr bwMode="auto">
            <a:xfrm>
              <a:off x="4009" y="845"/>
              <a:ext cx="1444" cy="2251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</a:gradFill>
            <a:ln w="1260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it-IT" sz="180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7185" name="Rectangle 53"/>
            <p:cNvSpPr>
              <a:spLocks noChangeArrowheads="1"/>
            </p:cNvSpPr>
            <p:nvPr/>
          </p:nvSpPr>
          <p:spPr bwMode="auto">
            <a:xfrm>
              <a:off x="4094" y="919"/>
              <a:ext cx="1507" cy="19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ETEC                 16%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Shigella                0%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Salmonella          4% 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Campylob    15-17%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Vibrios           9-31%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Cyclospora    2-3%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it-IT" sz="1800" b="1" i="1">
                <a:latin typeface="Times New Roman" pitchFamily="18" charset="0"/>
                <a:ea typeface="Microsoft YaHei" pitchFamily="34" charset="-122"/>
                <a:cs typeface="+mn-cs"/>
              </a:endParaRP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E.histolytica  0-5%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Cyclospora    0-6% 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it-IT" sz="1800" b="1" i="1">
                <a:latin typeface="Times New Roman" pitchFamily="18" charset="0"/>
                <a:ea typeface="Microsoft YaHei" pitchFamily="34" charset="-122"/>
                <a:cs typeface="+mn-cs"/>
              </a:endParaRP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Rotaviruses      3%</a:t>
              </a:r>
            </a:p>
          </p:txBody>
        </p:sp>
      </p:grpSp>
      <p:grpSp>
        <p:nvGrpSpPr>
          <p:cNvPr id="14" name="Group 54"/>
          <p:cNvGrpSpPr>
            <a:grpSpLocks/>
          </p:cNvGrpSpPr>
          <p:nvPr/>
        </p:nvGrpSpPr>
        <p:grpSpPr bwMode="auto">
          <a:xfrm>
            <a:off x="250825" y="2420938"/>
            <a:ext cx="2376488" cy="3275012"/>
            <a:chOff x="300" y="1525"/>
            <a:chExt cx="1355" cy="2063"/>
          </a:xfrm>
        </p:grpSpPr>
        <p:sp>
          <p:nvSpPr>
            <p:cNvPr id="7182" name="Rectangle 55"/>
            <p:cNvSpPr>
              <a:spLocks noChangeArrowheads="1"/>
            </p:cNvSpPr>
            <p:nvPr/>
          </p:nvSpPr>
          <p:spPr bwMode="auto">
            <a:xfrm>
              <a:off x="300" y="1525"/>
              <a:ext cx="1350" cy="2063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</a:gradFill>
            <a:ln w="1260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it-IT" sz="180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7183" name="Rectangle 56"/>
            <p:cNvSpPr>
              <a:spLocks noChangeArrowheads="1"/>
            </p:cNvSpPr>
            <p:nvPr/>
          </p:nvSpPr>
          <p:spPr bwMode="auto">
            <a:xfrm>
              <a:off x="343" y="1525"/>
              <a:ext cx="1311" cy="195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360" tIns="44280" rIns="90360" bIns="44280">
              <a:spAutoFit/>
            </a:bodyPr>
            <a:lstStyle/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ETEC              42%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Shigella           8%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Salmonella      1%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Campylob.       1%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Vibrios             ?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Cyclospora      2-3%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it-IT" sz="1800" b="1" i="1">
                <a:latin typeface="Times New Roman" pitchFamily="18" charset="0"/>
                <a:ea typeface="Microsoft YaHei" pitchFamily="34" charset="-122"/>
                <a:cs typeface="+mn-cs"/>
              </a:endParaRP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E. histolytica  0-6%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G. lamblia      0-6%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it-IT" sz="1800" b="1" i="1">
                <a:latin typeface="Times New Roman" pitchFamily="18" charset="0"/>
                <a:ea typeface="Microsoft YaHei" pitchFamily="34" charset="-122"/>
                <a:cs typeface="+mn-cs"/>
              </a:endParaRP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Rotaviruses    12% </a:t>
              </a:r>
            </a:p>
          </p:txBody>
        </p:sp>
      </p:grpSp>
      <p:grpSp>
        <p:nvGrpSpPr>
          <p:cNvPr id="15" name="Group 57"/>
          <p:cNvGrpSpPr>
            <a:grpSpLocks/>
          </p:cNvGrpSpPr>
          <p:nvPr/>
        </p:nvGrpSpPr>
        <p:grpSpPr bwMode="auto">
          <a:xfrm>
            <a:off x="3635375" y="2997200"/>
            <a:ext cx="2736850" cy="3167063"/>
            <a:chOff x="2245" y="1933"/>
            <a:chExt cx="1677" cy="1995"/>
          </a:xfrm>
        </p:grpSpPr>
        <p:sp>
          <p:nvSpPr>
            <p:cNvPr id="7180" name="Rectangle 58"/>
            <p:cNvSpPr>
              <a:spLocks noChangeArrowheads="1"/>
            </p:cNvSpPr>
            <p:nvPr/>
          </p:nvSpPr>
          <p:spPr bwMode="auto">
            <a:xfrm>
              <a:off x="2245" y="1933"/>
              <a:ext cx="1677" cy="1995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</a:gradFill>
            <a:ln w="1260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it-IT" sz="180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  <a:cs typeface="+mn-cs"/>
              </a:endParaRPr>
            </a:p>
          </p:txBody>
        </p:sp>
        <p:sp>
          <p:nvSpPr>
            <p:cNvPr id="7181" name="Rectangle 59"/>
            <p:cNvSpPr>
              <a:spLocks noChangeArrowheads="1"/>
            </p:cNvSpPr>
            <p:nvPr/>
          </p:nvSpPr>
          <p:spPr bwMode="auto">
            <a:xfrm>
              <a:off x="2311" y="1933"/>
              <a:ext cx="1469" cy="18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ETEC              36%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Shigella             0% 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Salmonella        0%1%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Vibrios              ? 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Yersinia            ?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endParaRPr lang="it-IT" sz="1800" b="1" i="1">
                <a:latin typeface="Times New Roman" pitchFamily="18" charset="0"/>
                <a:ea typeface="Microsoft YaHei" pitchFamily="34" charset="-122"/>
                <a:cs typeface="+mn-cs"/>
              </a:endParaRP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E. histolytica    ?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G. lamblia        ?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  </a:t>
              </a:r>
            </a:p>
            <a:p>
              <a:pPr algn="l" defTabSz="449263">
                <a:buSzPct val="100000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it-IT" sz="1800" b="1" i="1">
                  <a:latin typeface="Times New Roman" pitchFamily="18" charset="0"/>
                  <a:ea typeface="Microsoft YaHei" pitchFamily="34" charset="-122"/>
                  <a:cs typeface="+mn-cs"/>
                </a:rPr>
                <a:t>Rotaviruses       0%</a:t>
              </a:r>
            </a:p>
          </p:txBody>
        </p:sp>
      </p:grpSp>
      <p:sp>
        <p:nvSpPr>
          <p:cNvPr id="7228" name="Text Box 60"/>
          <p:cNvSpPr txBox="1">
            <a:spLocks noChangeArrowheads="1"/>
          </p:cNvSpPr>
          <p:nvPr/>
        </p:nvSpPr>
        <p:spPr bwMode="auto">
          <a:xfrm>
            <a:off x="3644900" y="6308725"/>
            <a:ext cx="5032375" cy="3365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b="1" i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(Black modified,90; Gascon et Al, 93, ;Castelli &amp; Carosi,95)</a:t>
            </a:r>
          </a:p>
        </p:txBody>
      </p:sp>
    </p:spTree>
    <p:extLst>
      <p:ext uri="{BB962C8B-B14F-4D97-AF65-F5344CB8AC3E}">
        <p14:creationId xmlns="" xmlns:p14="http://schemas.microsoft.com/office/powerpoint/2010/main" val="40681148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4700588" y="3357563"/>
          <a:ext cx="4479925" cy="3600450"/>
        </p:xfrm>
        <a:graphic>
          <a:graphicData uri="http://schemas.openxmlformats.org/presentationml/2006/ole">
            <p:oleObj spid="_x0000_s88082" name="Fotografia di Photo Editor" r:id="rId3" imgW="6095238" imgH="4571429" progId="">
              <p:embed/>
            </p:oleObj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0" y="3357563"/>
          <a:ext cx="4664075" cy="3600450"/>
        </p:xfrm>
        <a:graphic>
          <a:graphicData uri="http://schemas.openxmlformats.org/presentationml/2006/ole">
            <p:oleObj spid="_x0000_s88083" name="Fotografia di Photo Editor" r:id="rId4" imgW="6095238" imgH="4571429" progId="">
              <p:embed/>
            </p:oleObj>
          </a:graphicData>
        </a:graphic>
      </p:graphicFrame>
      <p:graphicFrame>
        <p:nvGraphicFramePr>
          <p:cNvPr id="2052" name="Object 7"/>
          <p:cNvGraphicFramePr>
            <a:graphicFrameLocks noChangeAspect="1"/>
          </p:cNvGraphicFramePr>
          <p:nvPr/>
        </p:nvGraphicFramePr>
        <p:xfrm>
          <a:off x="4700588" y="0"/>
          <a:ext cx="4443412" cy="3357563"/>
        </p:xfrm>
        <a:graphic>
          <a:graphicData uri="http://schemas.openxmlformats.org/presentationml/2006/ole">
            <p:oleObj spid="_x0000_s88084" name="Fotografia di Photo Editor" r:id="rId5" imgW="6095238" imgH="4571429" progId="">
              <p:embed/>
            </p:oleObj>
          </a:graphicData>
        </a:graphic>
      </p:graphicFrame>
      <p:graphicFrame>
        <p:nvGraphicFramePr>
          <p:cNvPr id="2053" name="Object 8"/>
          <p:cNvGraphicFramePr>
            <a:graphicFrameLocks noChangeAspect="1"/>
          </p:cNvGraphicFramePr>
          <p:nvPr/>
        </p:nvGraphicFramePr>
        <p:xfrm>
          <a:off x="0" y="-26988"/>
          <a:ext cx="4700588" cy="3367088"/>
        </p:xfrm>
        <a:graphic>
          <a:graphicData uri="http://schemas.openxmlformats.org/presentationml/2006/ole">
            <p:oleObj spid="_x0000_s88085" name="Fotografia di Photo Editor" r:id="rId6" imgW="6095238" imgH="4571429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177254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758825" y="2286000"/>
            <a:ext cx="8232775" cy="3570288"/>
          </a:xfrm>
          <a:prstGeom prst="rect">
            <a:avLst/>
          </a:prstGeom>
          <a:solidFill>
            <a:srgbClr val="FFFFCC"/>
          </a:solidFill>
          <a:ln w="19080" cap="sq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609600" y="152400"/>
            <a:ext cx="8077200" cy="1143000"/>
          </a:xfrm>
          <a:prstGeom prst="rect">
            <a:avLst/>
          </a:prstGeom>
          <a:solidFill>
            <a:srgbClr val="002060"/>
          </a:solidFill>
          <a:ln w="9525">
            <a:noFill/>
            <a:round/>
            <a:headEnd/>
            <a:tailEnd/>
          </a:ln>
        </p:spPr>
        <p:txBody>
          <a:bodyPr anchor="ctr"/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 b="1" dirty="0" err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Consumo</a:t>
            </a:r>
            <a:r>
              <a:rPr lang="en-GB" sz="3200" b="1" dirty="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  </a:t>
            </a:r>
            <a:r>
              <a:rPr lang="en-GB" sz="3200" b="1" dirty="0" err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di</a:t>
            </a:r>
            <a:r>
              <a:rPr lang="en-GB" sz="3200" b="1" dirty="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alimenti</a:t>
            </a:r>
            <a:r>
              <a:rPr lang="en-GB" sz="3200" b="1" dirty="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 o </a:t>
            </a:r>
            <a:r>
              <a:rPr lang="en-GB" sz="3200" b="1" dirty="0" err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bevande</a:t>
            </a:r>
            <a:r>
              <a:rPr lang="en-GB" sz="3200" b="1" dirty="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/>
            </a:r>
            <a:br>
              <a:rPr lang="en-GB" sz="3200" b="1" dirty="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</a:br>
            <a:r>
              <a:rPr lang="en-GB" sz="3200" b="1" dirty="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“</a:t>
            </a:r>
            <a:r>
              <a:rPr lang="en-GB" sz="3200" b="1" dirty="0" err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pericolosi</a:t>
            </a:r>
            <a:r>
              <a:rPr lang="en-GB" sz="3200" b="1" dirty="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”</a:t>
            </a:r>
          </a:p>
        </p:txBody>
      </p:sp>
      <p:pic>
        <p:nvPicPr>
          <p:cNvPr id="10650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9388" y="1524000"/>
            <a:ext cx="765175" cy="779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650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1438" y="1643063"/>
            <a:ext cx="654050" cy="544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650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1400" y="1527175"/>
            <a:ext cx="687388" cy="711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0650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9300" y="1633538"/>
            <a:ext cx="981075" cy="561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4778375" y="5894388"/>
            <a:ext cx="3871913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000" b="1">
                <a:latin typeface="Tahoma" pitchFamily="34" charset="0"/>
                <a:ea typeface="Microsoft YaHei" pitchFamily="34" charset="-122"/>
                <a:cs typeface="+mn-cs"/>
              </a:rPr>
              <a:t>partecipanti (n = 2.695) </a:t>
            </a:r>
          </a:p>
        </p:txBody>
      </p:sp>
      <p:pic>
        <p:nvPicPr>
          <p:cNvPr id="106505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15175" y="1585913"/>
            <a:ext cx="733425" cy="655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202" name="Text Box 9"/>
          <p:cNvSpPr txBox="1">
            <a:spLocks noChangeArrowheads="1"/>
          </p:cNvSpPr>
          <p:nvPr/>
        </p:nvSpPr>
        <p:spPr bwMode="auto">
          <a:xfrm>
            <a:off x="1508125" y="2813050"/>
            <a:ext cx="523875" cy="59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8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3300" b="1">
                <a:solidFill>
                  <a:srgbClr val="FF0000"/>
                </a:solidFill>
                <a:latin typeface="Tahoma" pitchFamily="34" charset="0"/>
                <a:ea typeface="Microsoft YaHei" pitchFamily="34" charset="-122"/>
                <a:cs typeface="+mn-cs"/>
              </a:rPr>
              <a:t>si</a:t>
            </a:r>
          </a:p>
        </p:txBody>
      </p:sp>
      <p:sp>
        <p:nvSpPr>
          <p:cNvPr id="8203" name="Text Box 10"/>
          <p:cNvSpPr txBox="1">
            <a:spLocks noChangeArrowheads="1"/>
          </p:cNvSpPr>
          <p:nvPr/>
        </p:nvSpPr>
        <p:spPr bwMode="auto">
          <a:xfrm>
            <a:off x="1427163" y="3594100"/>
            <a:ext cx="763587" cy="596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8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3300" b="1">
                <a:latin typeface="Tahoma" pitchFamily="34" charset="0"/>
                <a:ea typeface="Microsoft YaHei" pitchFamily="34" charset="-122"/>
                <a:cs typeface="+mn-cs"/>
              </a:rPr>
              <a:t>No</a:t>
            </a:r>
          </a:p>
        </p:txBody>
      </p:sp>
      <p:sp>
        <p:nvSpPr>
          <p:cNvPr id="8204" name="Text Box 11"/>
          <p:cNvSpPr txBox="1">
            <a:spLocks noChangeArrowheads="1"/>
          </p:cNvSpPr>
          <p:nvPr/>
        </p:nvSpPr>
        <p:spPr bwMode="auto">
          <a:xfrm>
            <a:off x="1069975" y="4405313"/>
            <a:ext cx="1401763" cy="9350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500" b="1">
                <a:latin typeface="Tahoma" pitchFamily="34" charset="0"/>
                <a:ea typeface="Microsoft YaHei" pitchFamily="34" charset="-122"/>
                <a:cs typeface="+mn-cs"/>
              </a:rPr>
              <a:t>Non</a:t>
            </a:r>
          </a:p>
          <a:p>
            <a:pPr defTabSz="449263">
              <a:spcBef>
                <a:spcPts val="6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500" b="1">
                <a:latin typeface="Tahoma" pitchFamily="34" charset="0"/>
                <a:ea typeface="Microsoft YaHei" pitchFamily="34" charset="-122"/>
                <a:cs typeface="+mn-cs"/>
              </a:rPr>
              <a:t>valutati</a:t>
            </a:r>
          </a:p>
        </p:txBody>
      </p:sp>
      <p:sp>
        <p:nvSpPr>
          <p:cNvPr id="8205" name="Text Box 12"/>
          <p:cNvSpPr txBox="1">
            <a:spLocks noChangeArrowheads="1"/>
          </p:cNvSpPr>
          <p:nvPr/>
        </p:nvSpPr>
        <p:spPr bwMode="auto">
          <a:xfrm>
            <a:off x="2716213" y="2951163"/>
            <a:ext cx="1092200" cy="41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solidFill>
                  <a:srgbClr val="FF0000"/>
                </a:solidFill>
                <a:latin typeface="Tahoma" pitchFamily="34" charset="0"/>
                <a:ea typeface="Microsoft YaHei" pitchFamily="34" charset="-122"/>
                <a:cs typeface="+mn-cs"/>
              </a:rPr>
              <a:t>46.1%</a:t>
            </a:r>
          </a:p>
        </p:txBody>
      </p:sp>
      <p:sp>
        <p:nvSpPr>
          <p:cNvPr id="8206" name="Text Box 13"/>
          <p:cNvSpPr txBox="1">
            <a:spLocks noChangeArrowheads="1"/>
          </p:cNvSpPr>
          <p:nvPr/>
        </p:nvSpPr>
        <p:spPr bwMode="auto">
          <a:xfrm>
            <a:off x="2820988" y="4481513"/>
            <a:ext cx="922337" cy="41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latin typeface="Tahoma" pitchFamily="34" charset="0"/>
                <a:ea typeface="Microsoft YaHei" pitchFamily="34" charset="-122"/>
                <a:cs typeface="+mn-cs"/>
              </a:rPr>
              <a:t>2.5%</a:t>
            </a:r>
          </a:p>
        </p:txBody>
      </p:sp>
      <p:sp>
        <p:nvSpPr>
          <p:cNvPr id="8207" name="Text Box 14"/>
          <p:cNvSpPr txBox="1">
            <a:spLocks noChangeArrowheads="1"/>
          </p:cNvSpPr>
          <p:nvPr/>
        </p:nvSpPr>
        <p:spPr bwMode="auto">
          <a:xfrm>
            <a:off x="2781300" y="3730625"/>
            <a:ext cx="1092200" cy="41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latin typeface="Tahoma" pitchFamily="34" charset="0"/>
                <a:ea typeface="Microsoft YaHei" pitchFamily="34" charset="-122"/>
                <a:cs typeface="+mn-cs"/>
              </a:rPr>
              <a:t>51.4%</a:t>
            </a:r>
          </a:p>
        </p:txBody>
      </p:sp>
      <p:sp>
        <p:nvSpPr>
          <p:cNvPr id="8208" name="Text Box 15"/>
          <p:cNvSpPr txBox="1">
            <a:spLocks noChangeArrowheads="1"/>
          </p:cNvSpPr>
          <p:nvPr/>
        </p:nvSpPr>
        <p:spPr bwMode="auto">
          <a:xfrm>
            <a:off x="3816350" y="2963863"/>
            <a:ext cx="1092200" cy="41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solidFill>
                  <a:srgbClr val="FF0000"/>
                </a:solidFill>
                <a:latin typeface="Tahoma" pitchFamily="34" charset="0"/>
                <a:ea typeface="Microsoft YaHei" pitchFamily="34" charset="-122"/>
                <a:cs typeface="+mn-cs"/>
              </a:rPr>
              <a:t>33.7%</a:t>
            </a:r>
          </a:p>
        </p:txBody>
      </p:sp>
      <p:sp>
        <p:nvSpPr>
          <p:cNvPr id="8209" name="Text Box 16"/>
          <p:cNvSpPr txBox="1">
            <a:spLocks noChangeArrowheads="1"/>
          </p:cNvSpPr>
          <p:nvPr/>
        </p:nvSpPr>
        <p:spPr bwMode="auto">
          <a:xfrm>
            <a:off x="3792538" y="4511675"/>
            <a:ext cx="922337" cy="41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latin typeface="Tahoma" pitchFamily="34" charset="0"/>
                <a:ea typeface="Microsoft YaHei" pitchFamily="34" charset="-122"/>
                <a:cs typeface="+mn-cs"/>
              </a:rPr>
              <a:t>2.8%</a:t>
            </a:r>
          </a:p>
        </p:txBody>
      </p:sp>
      <p:sp>
        <p:nvSpPr>
          <p:cNvPr id="8210" name="Text Box 17"/>
          <p:cNvSpPr txBox="1">
            <a:spLocks noChangeArrowheads="1"/>
          </p:cNvSpPr>
          <p:nvPr/>
        </p:nvSpPr>
        <p:spPr bwMode="auto">
          <a:xfrm>
            <a:off x="3786188" y="3743325"/>
            <a:ext cx="1092200" cy="41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latin typeface="Tahoma" pitchFamily="34" charset="0"/>
                <a:ea typeface="Microsoft YaHei" pitchFamily="34" charset="-122"/>
                <a:cs typeface="+mn-cs"/>
              </a:rPr>
              <a:t>63.5%</a:t>
            </a:r>
          </a:p>
        </p:txBody>
      </p:sp>
      <p:sp>
        <p:nvSpPr>
          <p:cNvPr id="8211" name="Text Box 18"/>
          <p:cNvSpPr txBox="1">
            <a:spLocks noChangeArrowheads="1"/>
          </p:cNvSpPr>
          <p:nvPr/>
        </p:nvSpPr>
        <p:spPr bwMode="auto">
          <a:xfrm>
            <a:off x="4832350" y="2959100"/>
            <a:ext cx="1092200" cy="41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solidFill>
                  <a:srgbClr val="FF0000"/>
                </a:solidFill>
                <a:latin typeface="Tahoma" pitchFamily="34" charset="0"/>
                <a:ea typeface="Microsoft YaHei" pitchFamily="34" charset="-122"/>
                <a:cs typeface="+mn-cs"/>
              </a:rPr>
              <a:t>13.3%</a:t>
            </a:r>
          </a:p>
        </p:txBody>
      </p:sp>
      <p:sp>
        <p:nvSpPr>
          <p:cNvPr id="8212" name="Text Box 19"/>
          <p:cNvSpPr txBox="1">
            <a:spLocks noChangeArrowheads="1"/>
          </p:cNvSpPr>
          <p:nvPr/>
        </p:nvSpPr>
        <p:spPr bwMode="auto">
          <a:xfrm>
            <a:off x="4832350" y="4506913"/>
            <a:ext cx="922338" cy="41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latin typeface="Tahoma" pitchFamily="34" charset="0"/>
                <a:ea typeface="Microsoft YaHei" pitchFamily="34" charset="-122"/>
                <a:cs typeface="+mn-cs"/>
              </a:rPr>
              <a:t>3.3%</a:t>
            </a:r>
          </a:p>
        </p:txBody>
      </p:sp>
      <p:sp>
        <p:nvSpPr>
          <p:cNvPr id="8213" name="Text Box 20"/>
          <p:cNvSpPr txBox="1">
            <a:spLocks noChangeArrowheads="1"/>
          </p:cNvSpPr>
          <p:nvPr/>
        </p:nvSpPr>
        <p:spPr bwMode="auto">
          <a:xfrm>
            <a:off x="4826000" y="3738563"/>
            <a:ext cx="1092200" cy="41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latin typeface="Tahoma" pitchFamily="34" charset="0"/>
                <a:ea typeface="Microsoft YaHei" pitchFamily="34" charset="-122"/>
                <a:cs typeface="+mn-cs"/>
              </a:rPr>
              <a:t>83.5%</a:t>
            </a:r>
          </a:p>
        </p:txBody>
      </p:sp>
      <p:sp>
        <p:nvSpPr>
          <p:cNvPr id="8214" name="Text Box 21"/>
          <p:cNvSpPr txBox="1">
            <a:spLocks noChangeArrowheads="1"/>
          </p:cNvSpPr>
          <p:nvPr/>
        </p:nvSpPr>
        <p:spPr bwMode="auto">
          <a:xfrm>
            <a:off x="5862638" y="2954338"/>
            <a:ext cx="1092200" cy="41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solidFill>
                  <a:srgbClr val="FF0000"/>
                </a:solidFill>
                <a:latin typeface="Tahoma" pitchFamily="34" charset="0"/>
                <a:ea typeface="Microsoft YaHei" pitchFamily="34" charset="-122"/>
                <a:cs typeface="+mn-cs"/>
              </a:rPr>
              <a:t>58.1%</a:t>
            </a:r>
          </a:p>
        </p:txBody>
      </p:sp>
      <p:sp>
        <p:nvSpPr>
          <p:cNvPr id="8215" name="Text Box 22"/>
          <p:cNvSpPr txBox="1">
            <a:spLocks noChangeArrowheads="1"/>
          </p:cNvSpPr>
          <p:nvPr/>
        </p:nvSpPr>
        <p:spPr bwMode="auto">
          <a:xfrm>
            <a:off x="5851525" y="4502150"/>
            <a:ext cx="922338" cy="41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latin typeface="Tahoma" pitchFamily="34" charset="0"/>
                <a:ea typeface="Microsoft YaHei" pitchFamily="34" charset="-122"/>
                <a:cs typeface="+mn-cs"/>
              </a:rPr>
              <a:t>1.7%</a:t>
            </a:r>
          </a:p>
        </p:txBody>
      </p:sp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846763" y="3733800"/>
            <a:ext cx="1092200" cy="41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latin typeface="Tahoma" pitchFamily="34" charset="0"/>
                <a:ea typeface="Microsoft YaHei" pitchFamily="34" charset="-122"/>
                <a:cs typeface="+mn-cs"/>
              </a:rPr>
              <a:t>40.2%</a:t>
            </a: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948488" y="2949575"/>
            <a:ext cx="1092200" cy="41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solidFill>
                  <a:srgbClr val="FF0000"/>
                </a:solidFill>
                <a:latin typeface="Tahoma" pitchFamily="34" charset="0"/>
                <a:ea typeface="Microsoft YaHei" pitchFamily="34" charset="-122"/>
                <a:cs typeface="+mn-cs"/>
              </a:rPr>
              <a:t>12.1%</a:t>
            </a: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7042150" y="4497388"/>
            <a:ext cx="922338" cy="41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latin typeface="Tahoma" pitchFamily="34" charset="0"/>
                <a:ea typeface="Microsoft YaHei" pitchFamily="34" charset="-122"/>
                <a:cs typeface="+mn-cs"/>
              </a:rPr>
              <a:t>3.3%</a:t>
            </a:r>
          </a:p>
        </p:txBody>
      </p:sp>
      <p:sp>
        <p:nvSpPr>
          <p:cNvPr id="8219" name="Text Box 26"/>
          <p:cNvSpPr txBox="1">
            <a:spLocks noChangeArrowheads="1"/>
          </p:cNvSpPr>
          <p:nvPr/>
        </p:nvSpPr>
        <p:spPr bwMode="auto">
          <a:xfrm>
            <a:off x="6877050" y="3729038"/>
            <a:ext cx="1092200" cy="414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100" b="1">
                <a:latin typeface="Tahoma" pitchFamily="34" charset="0"/>
                <a:ea typeface="Microsoft YaHei" pitchFamily="34" charset="-122"/>
                <a:cs typeface="+mn-cs"/>
              </a:rPr>
              <a:t>84.6%</a:t>
            </a:r>
          </a:p>
        </p:txBody>
      </p:sp>
      <p:sp>
        <p:nvSpPr>
          <p:cNvPr id="8220" name="Line 27"/>
          <p:cNvSpPr>
            <a:spLocks noChangeShapeType="1"/>
          </p:cNvSpPr>
          <p:nvPr/>
        </p:nvSpPr>
        <p:spPr bwMode="auto">
          <a:xfrm>
            <a:off x="2720975" y="2741613"/>
            <a:ext cx="1588" cy="2503487"/>
          </a:xfrm>
          <a:prstGeom prst="line">
            <a:avLst/>
          </a:prstGeom>
          <a:noFill/>
          <a:ln w="9360" cap="sq"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8221" name="Text Box 28"/>
          <p:cNvSpPr txBox="1">
            <a:spLocks noChangeArrowheads="1"/>
          </p:cNvSpPr>
          <p:nvPr/>
        </p:nvSpPr>
        <p:spPr bwMode="auto">
          <a:xfrm>
            <a:off x="2324100" y="5248275"/>
            <a:ext cx="6024563" cy="4143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525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100" b="1">
                <a:latin typeface="Tahoma" pitchFamily="34" charset="0"/>
                <a:ea typeface="Microsoft YaHei" pitchFamily="34" charset="-122"/>
                <a:cs typeface="+mn-cs"/>
              </a:rPr>
              <a:t>Almeno 1 comportamento a rischio : 94.5%</a:t>
            </a:r>
          </a:p>
        </p:txBody>
      </p:sp>
      <p:sp>
        <p:nvSpPr>
          <p:cNvPr id="8222" name="Text Box 29"/>
          <p:cNvSpPr txBox="1">
            <a:spLocks noChangeArrowheads="1"/>
          </p:cNvSpPr>
          <p:nvPr/>
        </p:nvSpPr>
        <p:spPr bwMode="auto">
          <a:xfrm>
            <a:off x="542925" y="6477000"/>
            <a:ext cx="566102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1200" i="1">
                <a:latin typeface="Tahoma" pitchFamily="34" charset="0"/>
                <a:ea typeface="Microsoft YaHei" pitchFamily="34" charset="-122"/>
                <a:cs typeface="+mn-cs"/>
              </a:rPr>
              <a:t>Van Herck, Van Damme, </a:t>
            </a:r>
            <a:r>
              <a:rPr lang="it-IT" sz="1200" i="1">
                <a:latin typeface="Tahoma" pitchFamily="34" charset="0"/>
                <a:ea typeface="Microsoft YaHei" pitchFamily="34" charset="-122"/>
                <a:cs typeface="+mn-cs"/>
              </a:rPr>
              <a:t>Castelli et al., J</a:t>
            </a:r>
            <a:r>
              <a:rPr lang="en-GB" sz="1200" i="1">
                <a:latin typeface="Tahoma" pitchFamily="34" charset="0"/>
                <a:ea typeface="Microsoft YaHei" pitchFamily="34" charset="-122"/>
                <a:cs typeface="Times New Roman" pitchFamily="18" charset="0"/>
              </a:rPr>
              <a:t>ournal of Travel Medicine, 2004; 11: 3-7</a:t>
            </a:r>
            <a:r>
              <a:rPr lang="it-IT" sz="1200" i="1">
                <a:latin typeface="Tahoma" pitchFamily="34" charset="0"/>
                <a:ea typeface="Microsoft YaHei" pitchFamily="34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5129069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14283" y="304800"/>
            <a:ext cx="8929718" cy="987066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3000" b="1" dirty="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Diarrea del viaggiatore 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b="1" dirty="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Provvedimenti adottati dai viaggiatori con diarrea</a:t>
            </a:r>
          </a:p>
        </p:txBody>
      </p:sp>
      <p:sp>
        <p:nvSpPr>
          <p:cNvPr id="107523" name="Text Box 2"/>
          <p:cNvSpPr txBox="1">
            <a:spLocks noChangeArrowheads="1"/>
          </p:cNvSpPr>
          <p:nvPr/>
        </p:nvSpPr>
        <p:spPr bwMode="auto">
          <a:xfrm>
            <a:off x="4879975" y="5964238"/>
            <a:ext cx="2865438" cy="3063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400" i="1">
                <a:latin typeface="Tahoma" pitchFamily="34" charset="0"/>
                <a:ea typeface="Microsoft YaHei" pitchFamily="34" charset="-122"/>
                <a:cs typeface="Arial" pitchFamily="34" charset="0"/>
              </a:rPr>
              <a:t>Meuris et al., JTM, 1995; 2: 11-15</a:t>
            </a:r>
          </a:p>
        </p:txBody>
      </p:sp>
      <p:sp>
        <p:nvSpPr>
          <p:cNvPr id="107524" name="Text Box 3"/>
          <p:cNvSpPr txBox="1">
            <a:spLocks noChangeArrowheads="1"/>
          </p:cNvSpPr>
          <p:nvPr/>
        </p:nvSpPr>
        <p:spPr bwMode="auto">
          <a:xfrm>
            <a:off x="900113" y="2249488"/>
            <a:ext cx="7532687" cy="2838450"/>
          </a:xfrm>
          <a:prstGeom prst="rect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latin typeface="Calibri" pitchFamily="34" charset="0"/>
                <a:ea typeface="Microsoft YaHei" pitchFamily="34" charset="-122"/>
                <a:cs typeface="Arial" pitchFamily="34" charset="0"/>
              </a:rPr>
              <a:t>Cambio della dieta		      204		  9.4%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latin typeface="Calibri" pitchFamily="34" charset="0"/>
                <a:ea typeface="Microsoft YaHei" pitchFamily="34" charset="-122"/>
                <a:cs typeface="Arial" pitchFamily="34" charset="0"/>
              </a:rPr>
              <a:t>Digiuno             		                        57		  2.6%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FF3300"/>
                </a:solidFill>
                <a:latin typeface="Calibri" pitchFamily="34" charset="0"/>
                <a:ea typeface="Microsoft YaHei" pitchFamily="34" charset="-122"/>
                <a:cs typeface="Arial" pitchFamily="34" charset="0"/>
              </a:rPr>
              <a:t>Maggiore consumo di liquidi	      103		  4.8%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solidFill>
                  <a:srgbClr val="0000FF"/>
                </a:solidFill>
                <a:latin typeface="Calibri" pitchFamily="34" charset="0"/>
                <a:ea typeface="Microsoft YaHei" pitchFamily="34" charset="-122"/>
                <a:cs typeface="Arial" pitchFamily="34" charset="0"/>
              </a:rPr>
              <a:t>Trattamento farmacologico                  1742		 80.6%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latin typeface="Calibri" pitchFamily="34" charset="0"/>
                <a:ea typeface="Microsoft YaHei" pitchFamily="34" charset="-122"/>
                <a:cs typeface="Arial" pitchFamily="34" charset="0"/>
              </a:rPr>
              <a:t>Nesssuna provvedimento	                      288		 13.3%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latin typeface="Calibri" pitchFamily="34" charset="0"/>
                <a:ea typeface="Microsoft YaHei" pitchFamily="34" charset="-122"/>
                <a:cs typeface="Arial" pitchFamily="34" charset="0"/>
              </a:rPr>
              <a:t>Riposo domiciliare		        28		   1.3%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latin typeface="Calibri" pitchFamily="34" charset="0"/>
                <a:ea typeface="Microsoft YaHei" pitchFamily="34" charset="-122"/>
                <a:cs typeface="Arial" pitchFamily="34" charset="0"/>
              </a:rPr>
              <a:t>Cure specialistiche		        25		   1.2%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sz="2000" b="1">
              <a:latin typeface="Calibri" pitchFamily="34" charset="0"/>
              <a:ea typeface="Microsoft YaHei" pitchFamily="34" charset="-122"/>
              <a:cs typeface="Arial" pitchFamily="34" charset="0"/>
            </a:endParaRP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000" b="1">
                <a:latin typeface="Calibri" pitchFamily="34" charset="0"/>
                <a:ea typeface="Microsoft YaHei" pitchFamily="34" charset="-122"/>
                <a:cs typeface="Arial" pitchFamily="34" charset="0"/>
              </a:rPr>
              <a:t>Numero di soggetti	</a:t>
            </a:r>
            <a:r>
              <a:rPr lang="en-US" sz="2000" b="1">
                <a:latin typeface="Calibri" pitchFamily="34" charset="0"/>
                <a:ea typeface="Microsoft YaHei" pitchFamily="34" charset="-122"/>
                <a:cs typeface="Arial" pitchFamily="34" charset="0"/>
              </a:rPr>
              <a:t>	     </a:t>
            </a:r>
            <a:r>
              <a:rPr lang="it-IT" sz="2000" b="1">
                <a:latin typeface="Calibri" pitchFamily="34" charset="0"/>
                <a:ea typeface="Microsoft YaHei" pitchFamily="34" charset="-122"/>
                <a:cs typeface="Arial" pitchFamily="34" charset="0"/>
              </a:rPr>
              <a:t>2160</a:t>
            </a: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611188" y="1773238"/>
            <a:ext cx="8137525" cy="3960812"/>
          </a:xfrm>
          <a:prstGeom prst="rect">
            <a:avLst/>
          </a:prstGeom>
          <a:noFill/>
          <a:ln w="2844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9222" name="Oval 5"/>
          <p:cNvSpPr>
            <a:spLocks noChangeArrowheads="1"/>
          </p:cNvSpPr>
          <p:nvPr/>
        </p:nvSpPr>
        <p:spPr bwMode="auto">
          <a:xfrm>
            <a:off x="6300788" y="2852738"/>
            <a:ext cx="1008062" cy="360362"/>
          </a:xfrm>
          <a:prstGeom prst="ellipse">
            <a:avLst/>
          </a:prstGeom>
          <a:noFill/>
          <a:ln w="9360" cap="sq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9223" name="Oval 6"/>
          <p:cNvSpPr>
            <a:spLocks noChangeArrowheads="1"/>
          </p:cNvSpPr>
          <p:nvPr/>
        </p:nvSpPr>
        <p:spPr bwMode="auto">
          <a:xfrm>
            <a:off x="6372225" y="3213100"/>
            <a:ext cx="1009650" cy="360363"/>
          </a:xfrm>
          <a:prstGeom prst="ellips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39626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398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6000" b="1" dirty="0" err="1">
                <a:solidFill>
                  <a:schemeClr val="accent1"/>
                </a:solidFill>
                <a:latin typeface="Arial"/>
                <a:cs typeface="Arial"/>
              </a:rPr>
              <a:t>Disturbi</a:t>
            </a:r>
            <a:r>
              <a:rPr lang="en-US" sz="6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 </a:t>
            </a:r>
            <a:r>
              <a:rPr lang="en-US" sz="6000" b="1" dirty="0" smtClean="0">
                <a:solidFill>
                  <a:srgbClr val="00B0F0"/>
                </a:solidFill>
                <a:latin typeface="Arial"/>
                <a:cs typeface="Arial"/>
              </a:rPr>
              <a:t>dell</a:t>
            </a:r>
            <a:r>
              <a:rPr lang="it-IT" sz="6000" b="1" dirty="0" smtClean="0">
                <a:solidFill>
                  <a:srgbClr val="00B0F0"/>
                </a:solidFill>
                <a:latin typeface="Arial"/>
                <a:cs typeface="Arial"/>
              </a:rPr>
              <a:t>’</a:t>
            </a:r>
            <a:r>
              <a:rPr lang="en-US" altLang="ja-JP" sz="6000" b="1" dirty="0" err="1" smtClean="0">
                <a:solidFill>
                  <a:srgbClr val="00B0F0"/>
                </a:solidFill>
                <a:latin typeface="Arial"/>
                <a:cs typeface="Arial"/>
              </a:rPr>
              <a:t>alvo</a:t>
            </a:r>
            <a:endParaRPr lang="en-US" sz="6000" b="1" dirty="0">
              <a:solidFill>
                <a:srgbClr val="00B0F0"/>
              </a:solidFill>
              <a:latin typeface="Arial"/>
              <a:ea typeface="ヒラギノ角ゴ ProN W6" charset="0"/>
              <a:cs typeface="Arial"/>
            </a:endParaRPr>
          </a:p>
        </p:txBody>
      </p:sp>
      <p:sp>
        <p:nvSpPr>
          <p:cNvPr id="67586" name="CasellaDiTesto 1"/>
          <p:cNvSpPr txBox="1">
            <a:spLocks noChangeArrowheads="1"/>
          </p:cNvSpPr>
          <p:nvPr/>
        </p:nvSpPr>
        <p:spPr bwMode="auto">
          <a:xfrm>
            <a:off x="468313" y="1989138"/>
            <a:ext cx="820737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sz="3400">
                <a:latin typeface="Arial" charset="0"/>
                <a:cs typeface="Arial" charset="0"/>
              </a:rPr>
              <a:t>MMG Senior </a:t>
            </a:r>
            <a:r>
              <a:rPr lang="it-IT" sz="2800">
                <a:latin typeface="Arial" charset="0"/>
                <a:cs typeface="Arial" charset="0"/>
              </a:rPr>
              <a:t>(Dott. Franco Piantoni )</a:t>
            </a:r>
          </a:p>
          <a:p>
            <a:pPr eaLnBrk="1" hangingPunct="1">
              <a:buFont typeface="Arial" charset="0"/>
              <a:buChar char="•"/>
            </a:pPr>
            <a:r>
              <a:rPr lang="it-IT" sz="3400">
                <a:latin typeface="Arial" charset="0"/>
                <a:cs typeface="Arial" charset="0"/>
              </a:rPr>
              <a:t>MMG in formazione </a:t>
            </a:r>
            <a:r>
              <a:rPr lang="it-IT" sz="2800">
                <a:latin typeface="Arial" charset="0"/>
                <a:cs typeface="Arial" charset="0"/>
              </a:rPr>
              <a:t>(Dott.ssa Giuliana Maria Giambuzzi)</a:t>
            </a:r>
          </a:p>
          <a:p>
            <a:pPr eaLnBrk="1" hangingPunct="1">
              <a:buFont typeface="Arial" charset="0"/>
              <a:buChar char="•"/>
            </a:pPr>
            <a:r>
              <a:rPr lang="it-IT" sz="3400">
                <a:latin typeface="Arial" charset="0"/>
                <a:cs typeface="Arial" charset="0"/>
              </a:rPr>
              <a:t>Infettivologo </a:t>
            </a:r>
            <a:r>
              <a:rPr lang="it-IT" sz="2800">
                <a:latin typeface="Arial" charset="0"/>
                <a:cs typeface="Arial" charset="0"/>
              </a:rPr>
              <a:t>(Dott. Daniele Bella)</a:t>
            </a:r>
          </a:p>
          <a:p>
            <a:pPr eaLnBrk="1" hangingPunct="1">
              <a:buFont typeface="Arial" charset="0"/>
              <a:buChar char="•"/>
            </a:pPr>
            <a:r>
              <a:rPr lang="it-IT" sz="3400">
                <a:latin typeface="Arial" charset="0"/>
                <a:cs typeface="Arial" charset="0"/>
              </a:rPr>
              <a:t>Gastroenterologo </a:t>
            </a:r>
            <a:r>
              <a:rPr lang="it-IT" sz="2800">
                <a:latin typeface="Arial" charset="0"/>
                <a:cs typeface="Arial" charset="0"/>
              </a:rPr>
              <a:t>(Dott. Renato Turrini)</a:t>
            </a:r>
          </a:p>
          <a:p>
            <a:pPr eaLnBrk="1" hangingPunct="1">
              <a:buFont typeface="Arial" charset="0"/>
              <a:buChar char="•"/>
            </a:pPr>
            <a:r>
              <a:rPr lang="it-IT" sz="3400">
                <a:latin typeface="Arial" charset="0"/>
                <a:cs typeface="Arial" charset="0"/>
              </a:rPr>
              <a:t>Biologo di laboratorio </a:t>
            </a:r>
            <a:r>
              <a:rPr lang="it-IT" sz="2800">
                <a:latin typeface="Arial" charset="0"/>
                <a:cs typeface="Arial" charset="0"/>
              </a:rPr>
              <a:t>(Dott.ssa Ivana Rivetti - Dott. Roberto Marozzi)</a:t>
            </a:r>
          </a:p>
          <a:p>
            <a:pPr algn="ctr" eaLnBrk="1" hangingPunct="1">
              <a:buFont typeface="Arial" charset="0"/>
              <a:buChar char="•"/>
            </a:pPr>
            <a:endParaRPr lang="it-IT" sz="90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549275" y="333375"/>
            <a:ext cx="5535613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spcBef>
                <a:spcPts val="17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Microsoft YaHei" charset="-122"/>
              </a:rPr>
              <a:t>Soluzione Reidratante WHO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84163" y="1125538"/>
            <a:ext cx="6081712" cy="5440362"/>
          </a:xfrm>
          <a:prstGeom prst="rect">
            <a:avLst/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4" charset="0"/>
              <a:ea typeface="Microsoft YaHei" charset="-122"/>
              <a:cs typeface="+mn-cs"/>
            </a:endParaRP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H</a:t>
            </a:r>
            <a:r>
              <a:rPr lang="it-IT" sz="2000" b="1" baseline="-2500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2</a:t>
            </a: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O			1 litro</a:t>
            </a: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4" charset="0"/>
              <a:ea typeface="Microsoft YaHei" charset="-122"/>
              <a:cs typeface="+mn-cs"/>
            </a:endParaRP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ZUCCHERO		2 cucchiai da cucina</a:t>
            </a: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4" charset="0"/>
              <a:ea typeface="Microsoft YaHei" charset="-122"/>
              <a:cs typeface="+mn-cs"/>
            </a:endParaRP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SALE			1 cucchiaio da the</a:t>
            </a: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4" charset="0"/>
              <a:ea typeface="Microsoft YaHei" charset="-122"/>
              <a:cs typeface="+mn-cs"/>
            </a:endParaRP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BICARBONATO	½ cucchiaio da the                   cucchiaio da the</a:t>
            </a: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4" charset="0"/>
              <a:ea typeface="Microsoft YaHei" charset="-122"/>
              <a:cs typeface="+mn-cs"/>
            </a:endParaRP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LIMONE		1</a:t>
            </a: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 i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Ovvero     </a:t>
            </a: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POMPELMO            1</a:t>
            </a:r>
          </a:p>
          <a:p>
            <a:pPr algn="l" defTabSz="449263">
              <a:lnSpc>
                <a:spcPct val="80000"/>
              </a:lnSpc>
              <a:spcBef>
                <a:spcPts val="125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000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4" charset="0"/>
              <a:ea typeface="Microsoft YaHei" charset="-122"/>
              <a:cs typeface="+mn-cs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535738" y="3998913"/>
            <a:ext cx="2212975" cy="2309812"/>
          </a:xfrm>
          <a:prstGeom prst="rect">
            <a:avLst/>
          </a:prstGeom>
          <a:noFill/>
          <a:ln w="38160" cap="sq">
            <a:solidFill>
              <a:srgbClr val="6699FF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lnSpc>
                <a:spcPct val="12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H</a:t>
            </a:r>
            <a:r>
              <a:rPr lang="it-IT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2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O            1lt    </a:t>
            </a:r>
          </a:p>
          <a:p>
            <a:pPr algn="l" defTabSz="449263">
              <a:lnSpc>
                <a:spcPct val="12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Glu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           20g</a:t>
            </a:r>
          </a:p>
          <a:p>
            <a:pPr algn="l" defTabSz="449263">
              <a:lnSpc>
                <a:spcPct val="12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Na+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          90 </a:t>
            </a:r>
            <a:r>
              <a:rPr lang="it-IT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mEq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/</a:t>
            </a:r>
            <a:r>
              <a:rPr lang="it-IT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lt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  </a:t>
            </a:r>
          </a:p>
          <a:p>
            <a:pPr algn="l" defTabSz="449263">
              <a:lnSpc>
                <a:spcPct val="12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K+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             20 </a:t>
            </a:r>
            <a:r>
              <a:rPr lang="it-IT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mEq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/</a:t>
            </a:r>
            <a:r>
              <a:rPr lang="it-IT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lt</a:t>
            </a:r>
            <a:endParaRPr lang="it-IT" sz="20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2" charset="0"/>
              <a:ea typeface="Microsoft YaHei" charset="-122"/>
              <a:cs typeface="+mn-cs"/>
            </a:endParaRPr>
          </a:p>
          <a:p>
            <a:pPr algn="l" defTabSz="449263">
              <a:lnSpc>
                <a:spcPct val="12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Cl-             80ml/</a:t>
            </a:r>
            <a:r>
              <a:rPr lang="it-IT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lt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     </a:t>
            </a:r>
          </a:p>
          <a:p>
            <a:pPr algn="l" defTabSz="449263">
              <a:lnSpc>
                <a:spcPct val="12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HCO</a:t>
            </a:r>
            <a:r>
              <a:rPr lang="it-IT" sz="2000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2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        30ml/</a:t>
            </a:r>
            <a:r>
              <a:rPr lang="it-IT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lt</a:t>
            </a:r>
            <a:endParaRPr lang="it-IT" sz="20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2" charset="0"/>
              <a:ea typeface="Microsoft YaHei" charset="-122"/>
              <a:cs typeface="+mn-cs"/>
            </a:endParaRPr>
          </a:p>
        </p:txBody>
      </p:sp>
      <p:pic>
        <p:nvPicPr>
          <p:cNvPr id="10854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550" y="188913"/>
            <a:ext cx="1914525" cy="3365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271004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1130300" y="838200"/>
            <a:ext cx="6826250" cy="581025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3200">
                <a:solidFill>
                  <a:srgbClr val="FF00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Inibitori del transito intestinale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866775" y="1971675"/>
            <a:ext cx="184150" cy="523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11268" name="Text Box 3"/>
          <p:cNvSpPr txBox="1">
            <a:spLocks noChangeArrowheads="1"/>
          </p:cNvSpPr>
          <p:nvPr/>
        </p:nvSpPr>
        <p:spPr bwMode="auto">
          <a:xfrm>
            <a:off x="1001713" y="1895475"/>
            <a:ext cx="184150" cy="523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1089025" y="2971800"/>
            <a:ext cx="7029450" cy="1373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>
                <a:latin typeface="Calibri" pitchFamily="34" charset="0"/>
                <a:ea typeface="Microsoft YaHei" pitchFamily="34" charset="-122"/>
                <a:cs typeface="+mn-cs"/>
              </a:rPr>
              <a:t>Gli oppioidi sintetici ( loperamide, phenoxilato) 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>
                <a:latin typeface="Calibri" pitchFamily="34" charset="0"/>
                <a:ea typeface="Microsoft YaHei" pitchFamily="34" charset="-122"/>
                <a:cs typeface="+mn-cs"/>
              </a:rPr>
              <a:t>riducono la durata degli episodi diarroici ed in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>
                <a:latin typeface="Calibri" pitchFamily="34" charset="0"/>
                <a:ea typeface="Microsoft YaHei" pitchFamily="34" charset="-122"/>
                <a:cs typeface="+mn-cs"/>
              </a:rPr>
              <a:t>particolare se in associazione agli antibiotici.    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4581525"/>
            <a:ext cx="9144000" cy="2214563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>
              <a:lnSpc>
                <a:spcPct val="9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>
                <a:solidFill>
                  <a:srgbClr val="FFFF00"/>
                </a:solidFill>
                <a:latin typeface="Calibri" pitchFamily="34" charset="0"/>
                <a:ea typeface="Microsoft YaHei" pitchFamily="34" charset="-122"/>
                <a:cs typeface="+mn-cs"/>
              </a:rPr>
              <a:t>   </a:t>
            </a:r>
            <a:r>
              <a:rPr lang="en-GB" sz="2400" b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Controindicazione agli inibitori del transito intestinale </a:t>
            </a:r>
          </a:p>
          <a:p>
            <a:pPr algn="l" defTabSz="449263">
              <a:lnSpc>
                <a:spcPct val="8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GB" sz="1800">
              <a:solidFill>
                <a:srgbClr val="FFFF00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  <a:p>
            <a:pPr algn="l" defTabSz="449263">
              <a:lnSpc>
                <a:spcPct val="8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    </a:t>
            </a:r>
            <a:r>
              <a:rPr lang="en-GB" sz="2400" i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diarrea con febbre elevata</a:t>
            </a:r>
          </a:p>
          <a:p>
            <a:pPr algn="l" defTabSz="449263">
              <a:lnSpc>
                <a:spcPct val="8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   </a:t>
            </a:r>
          </a:p>
          <a:p>
            <a:pPr algn="l" defTabSz="449263">
              <a:lnSpc>
                <a:spcPct val="8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i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   </a:t>
            </a:r>
            <a:r>
              <a:rPr lang="en-US" sz="2400" i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diarrea</a:t>
            </a:r>
            <a:r>
              <a:rPr lang="en-GB" sz="2400" i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 ematica</a:t>
            </a:r>
            <a:r>
              <a:rPr lang="en-GB" sz="24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: sospetto di patogeni enteroinvasivi 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>
                <a:solidFill>
                  <a:srgbClr val="FFFF00"/>
                </a:solidFill>
                <a:latin typeface="Calibri" pitchFamily="34" charset="0"/>
                <a:ea typeface="Microsoft YaHei" pitchFamily="34" charset="-122"/>
                <a:cs typeface="+mn-cs"/>
              </a:rPr>
              <a:t>      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400" i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  età pediatrica</a:t>
            </a:r>
            <a:r>
              <a:rPr lang="en-GB" sz="24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: frequenza elevata di eventi avversi  </a:t>
            </a:r>
          </a:p>
        </p:txBody>
      </p:sp>
      <p:sp>
        <p:nvSpPr>
          <p:cNvPr id="11271" name="Text Box 6"/>
          <p:cNvSpPr txBox="1">
            <a:spLocks noChangeArrowheads="1"/>
          </p:cNvSpPr>
          <p:nvPr/>
        </p:nvSpPr>
        <p:spPr bwMode="auto">
          <a:xfrm>
            <a:off x="392113" y="1590675"/>
            <a:ext cx="184150" cy="523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11272" name="Text Box 7"/>
          <p:cNvSpPr txBox="1">
            <a:spLocks noChangeArrowheads="1"/>
          </p:cNvSpPr>
          <p:nvPr/>
        </p:nvSpPr>
        <p:spPr bwMode="auto">
          <a:xfrm>
            <a:off x="236538" y="1676400"/>
            <a:ext cx="8618537" cy="947738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Differenti farmaci antidiarroici sono utilizzati per 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280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ridurre la frequenza e la durata delle evacquazioni</a:t>
            </a:r>
            <a:r>
              <a:rPr lang="en-GB" sz="2800">
                <a:solidFill>
                  <a:srgbClr val="FFFF00"/>
                </a:solidFill>
                <a:latin typeface="Calibri" pitchFamily="34" charset="0"/>
                <a:ea typeface="Microsoft YaHei" pitchFamily="34" charset="-122"/>
                <a:cs typeface="+mn-cs"/>
              </a:rPr>
              <a:t>.</a:t>
            </a:r>
          </a:p>
        </p:txBody>
      </p:sp>
      <p:pic>
        <p:nvPicPr>
          <p:cNvPr id="10957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275" y="2919413"/>
            <a:ext cx="398463" cy="6619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395288" y="173038"/>
            <a:ext cx="8353425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Trattamento delle enteriti infettive e della  T.D.</a:t>
            </a:r>
          </a:p>
        </p:txBody>
      </p:sp>
    </p:spTree>
    <p:extLst>
      <p:ext uri="{BB962C8B-B14F-4D97-AF65-F5344CB8AC3E}">
        <p14:creationId xmlns="" xmlns:p14="http://schemas.microsoft.com/office/powerpoint/2010/main" val="42359405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79388" y="173038"/>
            <a:ext cx="8569325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Trattamento delle enteriti infettive e della  T.D.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54000" y="1052513"/>
            <a:ext cx="8291513" cy="525401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DIOSMECTITE </a:t>
            </a:r>
            <a:r>
              <a:rPr 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: </a:t>
            </a:r>
            <a:r>
              <a:rPr lang="it-IT" sz="2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adsorbente </a:t>
            </a:r>
            <a:r>
              <a:rPr 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intestinale </a:t>
            </a:r>
            <a:endParaRPr lang="it-IT" sz="2800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4" charset="0"/>
              <a:ea typeface="Microsoft YaHei" charset="-122"/>
              <a:cs typeface="+mn-cs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871538" y="2500306"/>
            <a:ext cx="7485039" cy="710067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marL="457200" indent="-457200" algn="l" defTabSz="449263">
              <a:buClr>
                <a:srgbClr val="FFFF00"/>
              </a:buClr>
              <a:buSzPct val="100000"/>
              <a:buFont typeface="Times New Roman" pitchFamily="16" charset="0"/>
              <a:buAutoNum type="arabicPeriod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it-IT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Interagisce con le </a:t>
            </a:r>
            <a:r>
              <a:rPr lang="it-IT" sz="2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glicoproteine</a:t>
            </a:r>
            <a:r>
              <a:rPr lang="it-IT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 gastriche proteggendo la</a:t>
            </a:r>
          </a:p>
          <a:p>
            <a:pPr marL="457200" indent="-457200" algn="l" defTabSz="449263">
              <a:buClr>
                <a:srgbClr val="FFFF00"/>
              </a:buClr>
              <a:buSzPct val="100000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 </a:t>
            </a:r>
            <a:r>
              <a:rPr lang="it-IT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     mucosa gastrica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885825" y="3608388"/>
            <a:ext cx="4703830" cy="402291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2</a:t>
            </a:r>
            <a:r>
              <a:rPr lang="it-IT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.    Aumenta la consistenza </a:t>
            </a: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delle feci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85825" y="4256088"/>
            <a:ext cx="7050626" cy="402291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3</a:t>
            </a:r>
            <a:r>
              <a:rPr lang="it-IT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.    Lega e elimina le tossine presenti nel lume intestinale</a:t>
            </a:r>
            <a:endParaRPr lang="it-IT" sz="20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itchFamily="64" charset="0"/>
              <a:ea typeface="Microsoft YaHei" charset="-122"/>
              <a:cs typeface="+mn-cs"/>
            </a:endParaRP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890588" y="4903788"/>
            <a:ext cx="5912494" cy="402291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4</a:t>
            </a:r>
            <a:r>
              <a:rPr lang="it-IT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.    </a:t>
            </a: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Accelera i tempi di risoluzione della diarrea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884238" y="5553075"/>
            <a:ext cx="4783980" cy="402291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5</a:t>
            </a:r>
            <a:r>
              <a:rPr lang="it-IT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.    </a:t>
            </a: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Non rallenta il transito intestinale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855663" y="6272213"/>
            <a:ext cx="2546188" cy="402291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6</a:t>
            </a:r>
            <a:r>
              <a:rPr lang="it-IT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.    </a:t>
            </a:r>
            <a:r>
              <a:rPr lang="it-IT" sz="2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E’ ben tollerato</a:t>
            </a:r>
          </a:p>
        </p:txBody>
      </p:sp>
    </p:spTree>
    <p:extLst>
      <p:ext uri="{BB962C8B-B14F-4D97-AF65-F5344CB8AC3E}">
        <p14:creationId xmlns="" xmlns:p14="http://schemas.microsoft.com/office/powerpoint/2010/main" val="3933287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179388" y="173038"/>
            <a:ext cx="8569325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Trattamento delle enteriti infettive e della  T.D.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54000" y="1052513"/>
            <a:ext cx="8291513" cy="100806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RACECADOTRIL </a:t>
            </a:r>
            <a:r>
              <a:rPr lang="it-IT" sz="28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: antisecretivo intestinale puro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Inibitore specifico dell’encefalinasi.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 Prolunga l’effetto antisecretorio delle encefaline endogene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871538" y="2239963"/>
            <a:ext cx="5607050" cy="398462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457200" indent="-457200" algn="l" defTabSz="449263">
              <a:buClr>
                <a:srgbClr val="FFFF00"/>
              </a:buClr>
              <a:buSzPct val="100000"/>
              <a:buFont typeface="Times New Roman" pitchFamily="16" charset="0"/>
              <a:buAutoNum type="arabicPeriod"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Riduce l’ipersecrezione di fluidi intestinali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869950" y="2925763"/>
            <a:ext cx="4662488" cy="398462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2.    Ha una rapida insorgenza d’azione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885825" y="3608388"/>
            <a:ext cx="3505200" cy="398462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3.    Riduce il peso delle feci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885825" y="4256088"/>
            <a:ext cx="5581650" cy="398462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4.    Efficace sui sintomi associati alla diarrea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890588" y="4903788"/>
            <a:ext cx="5854700" cy="398462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5.    Accelera i tempi di risoluzione della diarrea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884238" y="5553075"/>
            <a:ext cx="4737100" cy="398463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6.    Non rallenta il transito intestinale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855663" y="6272213"/>
            <a:ext cx="2522537" cy="398462"/>
          </a:xfrm>
          <a:prstGeom prst="rect">
            <a:avLst/>
          </a:prstGeom>
          <a:solidFill>
            <a:srgbClr val="000000"/>
          </a:solidFill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7.    E’ ben tollerato</a:t>
            </a:r>
          </a:p>
        </p:txBody>
      </p:sp>
    </p:spTree>
    <p:extLst>
      <p:ext uri="{BB962C8B-B14F-4D97-AF65-F5344CB8AC3E}">
        <p14:creationId xmlns="" xmlns:p14="http://schemas.microsoft.com/office/powerpoint/2010/main" val="356071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395288" y="173038"/>
            <a:ext cx="8424862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Trattamento delle enteriti infettive e della  T.D.</a:t>
            </a:r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3074988" y="1125538"/>
            <a:ext cx="2454275" cy="703262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4000" b="1">
                <a:latin typeface="Comic Sans MS" pitchFamily="66" charset="0"/>
                <a:ea typeface="Microsoft YaHei" pitchFamily="34" charset="-122"/>
                <a:cs typeface="+mn-cs"/>
              </a:rPr>
              <a:t>Probiotici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317625" y="2949575"/>
            <a:ext cx="7170738" cy="9477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Clr>
                <a:srgbClr val="000000"/>
              </a:buClr>
              <a:buSzPct val="100000"/>
              <a:buFont typeface="Calibri" pitchFamily="32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2" charset="0"/>
                <a:ea typeface="Microsoft YaHei" charset="-122"/>
                <a:cs typeface="+mn-cs"/>
              </a:rPr>
              <a:t>    </a:t>
            </a:r>
            <a:r>
              <a:rPr 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Inibizione dei patogeni responsabili</a:t>
            </a:r>
          </a:p>
          <a:p>
            <a:pPr algn="l" defTabSz="449263">
              <a:buClr>
                <a:srgbClr val="000000"/>
              </a:buClr>
              <a:buSzPct val="100000"/>
              <a:buFont typeface="Comic Sans MS" pitchFamily="6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 Accorciamento della durata della diarrea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312863" y="2241550"/>
            <a:ext cx="3519487" cy="5207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Azione antidiarroica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17500" y="4965700"/>
            <a:ext cx="7443788" cy="1008063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Riequilibrio 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della flora intestinale dopo terapia</a:t>
            </a:r>
          </a:p>
          <a:p>
            <a:pPr algn="l" defTabSz="449263"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Correzione 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dell’aumento dei </a:t>
            </a:r>
            <a:r>
              <a:rPr lang="it-IT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Gram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 –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  dopo antibioticoterapia</a:t>
            </a:r>
          </a:p>
          <a:p>
            <a:pPr algn="l" defTabSz="449263">
              <a:buClr>
                <a:srgbClr val="000000"/>
              </a:buClr>
              <a:buSzPct val="100000"/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Colonizzazione </a:t>
            </a:r>
            <a:r>
              <a:rPr lang="it-IT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della normale microflora “amica”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74663" y="4173538"/>
            <a:ext cx="2817812" cy="520700"/>
          </a:xfrm>
          <a:prstGeom prst="rect">
            <a:avLst/>
          </a:prstGeom>
          <a:noFill/>
          <a:ln w="9525" cap="flat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Inoltre………………</a:t>
            </a:r>
            <a:endParaRPr lang="it-IT" sz="2800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4" charset="0"/>
              <a:ea typeface="Microsoft YaHei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17636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33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250825" y="173038"/>
            <a:ext cx="8424863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Trattamento delle enteriti infettive e della  T.D.</a:t>
            </a: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825500" y="2576513"/>
            <a:ext cx="7302500" cy="70326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4000">
                <a:latin typeface="Comic Sans MS" pitchFamily="66" charset="0"/>
                <a:ea typeface="Microsoft YaHei" pitchFamily="34" charset="-122"/>
                <a:cs typeface="+mn-cs"/>
              </a:rPr>
              <a:t>E corretto usare l’antibiotico?</a:t>
            </a:r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788988" y="4149725"/>
            <a:ext cx="5314950" cy="1312863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4000">
                <a:latin typeface="Comic Sans MS" pitchFamily="66" charset="0"/>
                <a:ea typeface="Microsoft YaHei" pitchFamily="34" charset="-122"/>
                <a:cs typeface="+mn-cs"/>
              </a:rPr>
              <a:t>Cosa fare prima………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4000">
                <a:latin typeface="Comic Sans MS" pitchFamily="66" charset="0"/>
                <a:ea typeface="Microsoft YaHei" pitchFamily="34" charset="-122"/>
                <a:cs typeface="+mn-cs"/>
              </a:rPr>
              <a:t>sempre….in ogni caso?</a:t>
            </a:r>
          </a:p>
        </p:txBody>
      </p:sp>
    </p:spTree>
    <p:extLst>
      <p:ext uri="{BB962C8B-B14F-4D97-AF65-F5344CB8AC3E}">
        <p14:creationId xmlns="" xmlns:p14="http://schemas.microsoft.com/office/powerpoint/2010/main" val="24372556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1"/>
          <p:cNvSpPr txBox="1">
            <a:spLocks noChangeArrowheads="1"/>
          </p:cNvSpPr>
          <p:nvPr/>
        </p:nvSpPr>
        <p:spPr bwMode="auto">
          <a:xfrm>
            <a:off x="1517650" y="30163"/>
            <a:ext cx="5792788" cy="581025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Segoe UI" pitchFamily="34" charset="0"/>
              </a:rPr>
              <a:t>Infezioni intestinali: COME?</a:t>
            </a:r>
          </a:p>
        </p:txBody>
      </p:sp>
      <p:pic>
        <p:nvPicPr>
          <p:cNvPr id="1136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0638" y="2505075"/>
            <a:ext cx="1344612" cy="162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36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6400" y="3200400"/>
            <a:ext cx="1120775" cy="106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04800" y="4848225"/>
            <a:ext cx="8602663" cy="15795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608013" indent="-608013" algn="l" defTabSz="449263" eaLnBrk="0" hangingPunct="0">
              <a:lnSpc>
                <a:spcPct val="80000"/>
              </a:lnSpc>
              <a:spcBef>
                <a:spcPts val="1250"/>
              </a:spcBef>
              <a:buClr>
                <a:srgbClr val="000000"/>
              </a:buClr>
              <a:buSzPct val="100000"/>
              <a:buFont typeface="Comic Sans MS" pitchFamily="64" charset="0"/>
              <a:buNone/>
              <a:tabLst>
                <a:tab pos="608013" algn="l"/>
                <a:tab pos="1522413" algn="l"/>
                <a:tab pos="2436813" algn="l"/>
                <a:tab pos="3351213" algn="l"/>
                <a:tab pos="4265613" algn="l"/>
                <a:tab pos="5180013" algn="l"/>
                <a:tab pos="6094413" algn="l"/>
                <a:tab pos="7008813" algn="l"/>
                <a:tab pos="7923213" algn="l"/>
                <a:tab pos="8837613" algn="l"/>
                <a:tab pos="9752013" algn="l"/>
                <a:tab pos="10666413" algn="l"/>
              </a:tabLst>
              <a:defRPr/>
            </a:pPr>
            <a:r>
              <a:rPr lang="it-IT" sz="2000" b="1" dirty="0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Esame </a:t>
            </a:r>
            <a:r>
              <a:rPr lang="it-IT" sz="2000" b="1" dirty="0" err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coproparassitologico</a:t>
            </a:r>
            <a:endParaRPr lang="it-IT" sz="2000" b="1" dirty="0">
              <a:solidFill>
                <a:srgbClr val="1F497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4" charset="0"/>
              <a:ea typeface="Microsoft YaHei" charset="-122"/>
              <a:cs typeface="+mn-cs"/>
            </a:endParaRPr>
          </a:p>
          <a:p>
            <a:pPr marL="608013" indent="-608013" algn="l" defTabSz="449263" eaLnBrk="0" hangingPunct="0">
              <a:lnSpc>
                <a:spcPct val="80000"/>
              </a:lnSpc>
              <a:spcBef>
                <a:spcPts val="1250"/>
              </a:spcBef>
              <a:buClr>
                <a:srgbClr val="000000"/>
              </a:buClr>
              <a:buSzPct val="100000"/>
              <a:buFont typeface="Comic Sans MS" pitchFamily="64" charset="0"/>
              <a:buChar char="-"/>
              <a:tabLst>
                <a:tab pos="608013" algn="l"/>
                <a:tab pos="1522413" algn="l"/>
                <a:tab pos="2436813" algn="l"/>
                <a:tab pos="3351213" algn="l"/>
                <a:tab pos="4265613" algn="l"/>
                <a:tab pos="5180013" algn="l"/>
                <a:tab pos="6094413" algn="l"/>
                <a:tab pos="7008813" algn="l"/>
                <a:tab pos="7923213" algn="l"/>
                <a:tab pos="8837613" algn="l"/>
                <a:tab pos="9752013" algn="l"/>
                <a:tab pos="10666413" algn="l"/>
              </a:tabLst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3 campioni di feci fresche a giorni alterni</a:t>
            </a:r>
          </a:p>
          <a:p>
            <a:pPr marL="608013" indent="-608013" algn="l" defTabSz="449263" eaLnBrk="0" hangingPunct="0">
              <a:lnSpc>
                <a:spcPct val="80000"/>
              </a:lnSpc>
              <a:spcBef>
                <a:spcPts val="1250"/>
              </a:spcBef>
              <a:buClr>
                <a:srgbClr val="000000"/>
              </a:buClr>
              <a:buSzPct val="100000"/>
              <a:buFont typeface="Comic Sans MS" pitchFamily="64" charset="0"/>
              <a:buChar char="-"/>
              <a:tabLst>
                <a:tab pos="608013" algn="l"/>
                <a:tab pos="1522413" algn="l"/>
                <a:tab pos="2436813" algn="l"/>
                <a:tab pos="3351213" algn="l"/>
                <a:tab pos="4265613" algn="l"/>
                <a:tab pos="5180013" algn="l"/>
                <a:tab pos="6094413" algn="l"/>
                <a:tab pos="7008813" algn="l"/>
                <a:tab pos="7923213" algn="l"/>
                <a:tab pos="8837613" algn="l"/>
                <a:tab pos="9752013" algn="l"/>
                <a:tab pos="10666413" algn="l"/>
              </a:tabLst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3 </a:t>
            </a:r>
            <a:r>
              <a:rPr lang="it-IT" sz="2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campiomi</a:t>
            </a: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 di feci a giorni alterni conservati in formalina</a:t>
            </a:r>
          </a:p>
          <a:p>
            <a:pPr marL="608013" indent="-608013" algn="l" defTabSz="449263" eaLnBrk="0" hangingPunct="0">
              <a:lnSpc>
                <a:spcPct val="80000"/>
              </a:lnSpc>
              <a:spcBef>
                <a:spcPts val="1250"/>
              </a:spcBef>
              <a:buClr>
                <a:srgbClr val="000000"/>
              </a:buClr>
              <a:buSzPct val="100000"/>
              <a:buFont typeface="Comic Sans MS" pitchFamily="64" charset="0"/>
              <a:buNone/>
              <a:tabLst>
                <a:tab pos="608013" algn="l"/>
                <a:tab pos="1522413" algn="l"/>
                <a:tab pos="2436813" algn="l"/>
                <a:tab pos="3351213" algn="l"/>
                <a:tab pos="4265613" algn="l"/>
                <a:tab pos="5180013" algn="l"/>
                <a:tab pos="6094413" algn="l"/>
                <a:tab pos="7008813" algn="l"/>
                <a:tab pos="7923213" algn="l"/>
                <a:tab pos="8837613" algn="l"/>
                <a:tab pos="9752013" algn="l"/>
                <a:tab pos="10666413" algn="l"/>
              </a:tabLst>
              <a:defRPr/>
            </a:pPr>
            <a:r>
              <a:rPr lang="it-IT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     10% + 1 campione di feci fresche il giorno della consegna</a:t>
            </a:r>
          </a:p>
        </p:txBody>
      </p:sp>
      <p:pic>
        <p:nvPicPr>
          <p:cNvPr id="11367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9338" y="2865438"/>
            <a:ext cx="869950" cy="157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7" name="Line 6"/>
          <p:cNvSpPr>
            <a:spLocks noChangeShapeType="1"/>
          </p:cNvSpPr>
          <p:nvPr/>
        </p:nvSpPr>
        <p:spPr bwMode="auto">
          <a:xfrm>
            <a:off x="4640263" y="3802063"/>
            <a:ext cx="1219200" cy="1587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50863" y="908050"/>
            <a:ext cx="3368675" cy="3984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Emocromo + formula, PCR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50863" y="1341438"/>
            <a:ext cx="2774950" cy="398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solidFill>
                  <a:srgbClr val="1F497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Esame coprocolturale</a:t>
            </a:r>
          </a:p>
        </p:txBody>
      </p: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144463" y="1989138"/>
            <a:ext cx="8675687" cy="3984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-   1 campione di feci fresche prima di iniziare la eventuale terapia</a:t>
            </a:r>
          </a:p>
        </p:txBody>
      </p:sp>
    </p:spTree>
    <p:extLst>
      <p:ext uri="{BB962C8B-B14F-4D97-AF65-F5344CB8AC3E}">
        <p14:creationId xmlns="" xmlns:p14="http://schemas.microsoft.com/office/powerpoint/2010/main" val="2200115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250825" y="173038"/>
            <a:ext cx="8424863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Trattamento delle enteriti infettive e della  T.D.</a:t>
            </a:r>
          </a:p>
        </p:txBody>
      </p:sp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179388" y="1484313"/>
            <a:ext cx="8713787" cy="2618282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latin typeface="Comic Sans MS" pitchFamily="66" charset="0"/>
                <a:ea typeface="Microsoft YaHei" pitchFamily="34" charset="-122"/>
                <a:cs typeface="+mn-cs"/>
              </a:rPr>
              <a:t>Se nonostante l’</a:t>
            </a:r>
            <a:r>
              <a:rPr lang="it-IT" sz="2800" dirty="0" err="1">
                <a:latin typeface="Comic Sans MS" pitchFamily="66" charset="0"/>
                <a:ea typeface="Microsoft YaHei" pitchFamily="34" charset="-122"/>
                <a:cs typeface="+mn-cs"/>
              </a:rPr>
              <a:t>idratazione……………</a:t>
            </a:r>
            <a:r>
              <a:rPr lang="it-IT" sz="2800" dirty="0">
                <a:latin typeface="Comic Sans MS" pitchFamily="66" charset="0"/>
                <a:ea typeface="Microsoft YaHei" pitchFamily="34" charset="-122"/>
                <a:cs typeface="+mn-cs"/>
              </a:rPr>
              <a:t>.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800" dirty="0">
              <a:latin typeface="Comic Sans MS" pitchFamily="66" charset="0"/>
              <a:ea typeface="Microsoft YaHei" pitchFamily="34" charset="-122"/>
              <a:cs typeface="+mn-cs"/>
            </a:endParaRP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latin typeface="Comic Sans MS" pitchFamily="66" charset="0"/>
                <a:ea typeface="Microsoft YaHei" pitchFamily="34" charset="-122"/>
                <a:cs typeface="+mn-cs"/>
              </a:rPr>
              <a:t>       </a:t>
            </a:r>
            <a:r>
              <a:rPr lang="it-IT" sz="2800" dirty="0" smtClean="0">
                <a:latin typeface="Comic Sans MS" pitchFamily="66" charset="0"/>
                <a:ea typeface="Microsoft YaHei" pitchFamily="34" charset="-122"/>
                <a:cs typeface="+mn-cs"/>
              </a:rPr>
              <a:t>l’assunzione </a:t>
            </a:r>
            <a:r>
              <a:rPr lang="it-IT" sz="2800" dirty="0">
                <a:latin typeface="Comic Sans MS" pitchFamily="66" charset="0"/>
                <a:ea typeface="Microsoft YaHei" pitchFamily="34" charset="-122"/>
                <a:cs typeface="+mn-cs"/>
              </a:rPr>
              <a:t>di </a:t>
            </a:r>
            <a:r>
              <a:rPr lang="it-IT" sz="2800" dirty="0" err="1" smtClean="0">
                <a:latin typeface="Comic Sans MS" pitchFamily="66" charset="0"/>
                <a:ea typeface="Microsoft YaHei" pitchFamily="34" charset="-122"/>
                <a:cs typeface="+mn-cs"/>
              </a:rPr>
              <a:t>probioti</a:t>
            </a:r>
            <a:r>
              <a:rPr lang="it-IT" sz="2800" dirty="0" smtClean="0">
                <a:latin typeface="Comic Sans MS" pitchFamily="66" charset="0"/>
                <a:ea typeface="Microsoft YaHei" pitchFamily="34" charset="-122"/>
                <a:cs typeface="+mn-cs"/>
              </a:rPr>
              <a:t> e/o </a:t>
            </a:r>
            <a:r>
              <a:rPr lang="it-IT" sz="2800" dirty="0" err="1" smtClean="0">
                <a:latin typeface="Comic Sans MS" pitchFamily="66" charset="0"/>
                <a:ea typeface="Microsoft YaHei" pitchFamily="34" charset="-122"/>
                <a:cs typeface="+mn-cs"/>
              </a:rPr>
              <a:t>adsorbenti……………</a:t>
            </a:r>
            <a:r>
              <a:rPr lang="it-IT" sz="2800" dirty="0" smtClean="0">
                <a:latin typeface="Comic Sans MS" pitchFamily="66" charset="0"/>
                <a:ea typeface="Microsoft YaHei" pitchFamily="34" charset="-122"/>
                <a:cs typeface="+mn-cs"/>
              </a:rPr>
              <a:t>.</a:t>
            </a:r>
            <a:endParaRPr lang="it-IT" sz="2800" dirty="0">
              <a:latin typeface="Comic Sans MS" pitchFamily="66" charset="0"/>
              <a:ea typeface="Microsoft YaHei" pitchFamily="34" charset="-122"/>
              <a:cs typeface="+mn-cs"/>
            </a:endParaRP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800" dirty="0">
              <a:latin typeface="Comic Sans MS" pitchFamily="66" charset="0"/>
              <a:ea typeface="Microsoft YaHei" pitchFamily="34" charset="-122"/>
              <a:cs typeface="+mn-cs"/>
            </a:endParaRP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latin typeface="Comic Sans MS" pitchFamily="66" charset="0"/>
                <a:ea typeface="Microsoft YaHei" pitchFamily="34" charset="-122"/>
                <a:cs typeface="+mn-cs"/>
              </a:rPr>
              <a:t>           e l’eventuale utilizzo di inibitori del transito 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 dirty="0">
                <a:latin typeface="Comic Sans MS" pitchFamily="66" charset="0"/>
                <a:ea typeface="Microsoft YaHei" pitchFamily="34" charset="-122"/>
                <a:cs typeface="+mn-cs"/>
              </a:rPr>
              <a:t>            (quest’ultimo rigorosamente sotto controllo medico)</a:t>
            </a:r>
          </a:p>
        </p:txBody>
      </p:sp>
      <p:sp>
        <p:nvSpPr>
          <p:cNvPr id="15364" name="Text Box 3"/>
          <p:cNvSpPr txBox="1">
            <a:spLocks noChangeArrowheads="1"/>
          </p:cNvSpPr>
          <p:nvPr/>
        </p:nvSpPr>
        <p:spPr bwMode="auto">
          <a:xfrm>
            <a:off x="1719263" y="4797425"/>
            <a:ext cx="6037262" cy="17399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3600">
                <a:latin typeface="Comic Sans MS" pitchFamily="66" charset="0"/>
                <a:ea typeface="Microsoft YaHei" pitchFamily="34" charset="-122"/>
                <a:cs typeface="+mn-cs"/>
              </a:rPr>
              <a:t>Persistono: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3600">
                <a:latin typeface="Comic Sans MS" pitchFamily="66" charset="0"/>
                <a:ea typeface="Microsoft YaHei" pitchFamily="34" charset="-122"/>
                <a:cs typeface="+mn-cs"/>
              </a:rPr>
              <a:t>- febbre elevata…………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3600">
                <a:latin typeface="Comic Sans MS" pitchFamily="66" charset="0"/>
                <a:ea typeface="Microsoft YaHei" pitchFamily="34" charset="-122"/>
                <a:cs typeface="+mn-cs"/>
              </a:rPr>
              <a:t>- quadro simil settico………….</a:t>
            </a:r>
          </a:p>
        </p:txBody>
      </p:sp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784225" y="4221163"/>
            <a:ext cx="5884863" cy="581025"/>
          </a:xfrm>
          <a:prstGeom prst="rect">
            <a:avLst/>
          </a:prstGeom>
          <a:solidFill>
            <a:srgbClr val="C6D9F1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3200">
                <a:latin typeface="Comic Sans MS" pitchFamily="66" charset="0"/>
                <a:ea typeface="Microsoft YaHei" pitchFamily="34" charset="-122"/>
                <a:cs typeface="+mn-cs"/>
              </a:rPr>
              <a:t>A 48 ore dall’inizio dei sintomi</a:t>
            </a:r>
          </a:p>
        </p:txBody>
      </p:sp>
    </p:spTree>
    <p:extLst>
      <p:ext uri="{BB962C8B-B14F-4D97-AF65-F5344CB8AC3E}">
        <p14:creationId xmlns="" xmlns:p14="http://schemas.microsoft.com/office/powerpoint/2010/main" val="16923624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1536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728663" y="1038225"/>
            <a:ext cx="8042275" cy="2227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latin typeface="Comic Sans MS" pitchFamily="66" charset="0"/>
                <a:ea typeface="Microsoft YaHei" pitchFamily="34" charset="-122"/>
                <a:cs typeface="+mn-cs"/>
              </a:rPr>
              <a:t>Invio in Pronto Soccorso per eventuale ricovero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800">
              <a:latin typeface="Comic Sans MS" pitchFamily="66" charset="0"/>
              <a:ea typeface="Microsoft YaHei" pitchFamily="34" charset="-122"/>
              <a:cs typeface="+mn-cs"/>
            </a:endParaRP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latin typeface="Comic Sans MS" pitchFamily="66" charset="0"/>
                <a:ea typeface="Microsoft YaHei" pitchFamily="34" charset="-122"/>
                <a:cs typeface="+mn-cs"/>
              </a:rPr>
              <a:t>Oppure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800">
              <a:latin typeface="Comic Sans MS" pitchFamily="66" charset="0"/>
              <a:ea typeface="Microsoft YaHei" pitchFamily="34" charset="-122"/>
              <a:cs typeface="+mn-cs"/>
            </a:endParaRP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latin typeface="Comic Sans MS" pitchFamily="66" charset="0"/>
                <a:ea typeface="Microsoft YaHei" pitchFamily="34" charset="-122"/>
                <a:cs typeface="+mn-cs"/>
              </a:rPr>
              <a:t>Iniziare terapia antibiotica domiciliare</a:t>
            </a:r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50825" y="173038"/>
            <a:ext cx="8424863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Trattamento delle enteriti infettive e della  T.D.</a:t>
            </a:r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1582738" y="4508500"/>
            <a:ext cx="5500687" cy="703263"/>
          </a:xfrm>
          <a:prstGeom prst="rect">
            <a:avLst/>
          </a:prstGeom>
          <a:solidFill>
            <a:srgbClr val="C6D9F1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4000">
                <a:latin typeface="Comic Sans MS" pitchFamily="66" charset="0"/>
                <a:ea typeface="Microsoft YaHei" pitchFamily="34" charset="-122"/>
                <a:cs typeface="+mn-cs"/>
              </a:rPr>
              <a:t>Ma….quale antibiotico?</a:t>
            </a:r>
          </a:p>
        </p:txBody>
      </p:sp>
    </p:spTree>
    <p:extLst>
      <p:ext uri="{BB962C8B-B14F-4D97-AF65-F5344CB8AC3E}">
        <p14:creationId xmlns="" xmlns:p14="http://schemas.microsoft.com/office/powerpoint/2010/main" val="39000362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428596" y="142852"/>
            <a:ext cx="8424862" cy="520700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Trattamento delle enteriti infettive e della  </a:t>
            </a:r>
            <a:r>
              <a:rPr 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ea typeface="Microsoft YaHei" charset="-122"/>
                <a:cs typeface="+mn-cs"/>
              </a:rPr>
              <a:t>T.D.</a:t>
            </a:r>
            <a:endParaRPr 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4" charset="0"/>
              <a:ea typeface="Microsoft YaHei" charset="-122"/>
              <a:cs typeface="+mn-cs"/>
            </a:endParaRPr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900113" y="1587500"/>
            <a:ext cx="2879725" cy="454025"/>
          </a:xfrm>
          <a:prstGeom prst="rect">
            <a:avLst/>
          </a:prstGeom>
          <a:solidFill>
            <a:srgbClr val="002060"/>
          </a:solidFill>
          <a:ln w="9525">
            <a:noFill/>
            <a:round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 b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Situazione ideale</a:t>
            </a: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148263" y="1557338"/>
            <a:ext cx="2663825" cy="454025"/>
          </a:xfrm>
          <a:prstGeom prst="rect">
            <a:avLst/>
          </a:prstGeom>
          <a:solidFill>
            <a:srgbClr val="002060"/>
          </a:solidFill>
          <a:ln w="9525">
            <a:noFill/>
            <a:round/>
            <a:headEnd/>
            <a:tailEnd/>
          </a:ln>
        </p:spPr>
        <p:txBody>
          <a:bodyPr lIns="90360" tIns="44280" rIns="90360" bIns="4428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 b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Situazione reale</a:t>
            </a:r>
          </a:p>
        </p:txBody>
      </p:sp>
      <p:sp>
        <p:nvSpPr>
          <p:cNvPr id="18437" name="Text Box 4"/>
          <p:cNvSpPr txBox="1">
            <a:spLocks noChangeArrowheads="1"/>
          </p:cNvSpPr>
          <p:nvPr/>
        </p:nvSpPr>
        <p:spPr bwMode="auto">
          <a:xfrm>
            <a:off x="971550" y="2565400"/>
            <a:ext cx="2736850" cy="1922463"/>
          </a:xfrm>
          <a:prstGeom prst="rect">
            <a:avLst/>
          </a:prstGeom>
          <a:solidFill>
            <a:srgbClr val="FFFF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>
                <a:latin typeface="Comic Sans MS" pitchFamily="66" charset="0"/>
                <a:ea typeface="Microsoft YaHei" pitchFamily="34" charset="-122"/>
                <a:cs typeface="+mn-cs"/>
              </a:rPr>
              <a:t>Patogeno noto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400">
              <a:latin typeface="Comic Sans MS" pitchFamily="66" charset="0"/>
              <a:ea typeface="Microsoft YaHei" pitchFamily="34" charset="-122"/>
              <a:cs typeface="+mn-cs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>
                <a:latin typeface="Comic Sans MS" pitchFamily="66" charset="0"/>
                <a:ea typeface="Microsoft YaHei" pitchFamily="34" charset="-122"/>
                <a:cs typeface="+mn-cs"/>
              </a:rPr>
              <a:t>Ampio spettro</a:t>
            </a: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400">
              <a:latin typeface="Comic Sans MS" pitchFamily="66" charset="0"/>
              <a:ea typeface="Microsoft YaHei" pitchFamily="34" charset="-122"/>
              <a:cs typeface="+mn-cs"/>
            </a:endParaRPr>
          </a:p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>
                <a:latin typeface="Comic Sans MS" pitchFamily="66" charset="0"/>
                <a:ea typeface="Microsoft YaHei" pitchFamily="34" charset="-122"/>
                <a:cs typeface="+mn-cs"/>
              </a:rPr>
              <a:t>Regime lungo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908550" y="2565400"/>
            <a:ext cx="3175000" cy="1922463"/>
          </a:xfrm>
          <a:prstGeom prst="rect">
            <a:avLst/>
          </a:prstGeom>
          <a:solidFill>
            <a:srgbClr val="FFFF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>
                <a:latin typeface="Comic Sans MS" pitchFamily="66" charset="0"/>
                <a:ea typeface="Microsoft YaHei" pitchFamily="34" charset="-122"/>
                <a:cs typeface="+mn-cs"/>
              </a:rPr>
              <a:t>Patogeno sconosciuto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400">
              <a:latin typeface="Comic Sans MS" pitchFamily="66" charset="0"/>
              <a:ea typeface="Microsoft YaHei" pitchFamily="34" charset="-122"/>
              <a:cs typeface="+mn-cs"/>
            </a:endParaRP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>
                <a:latin typeface="Comic Sans MS" pitchFamily="66" charset="0"/>
                <a:ea typeface="Microsoft YaHei" pitchFamily="34" charset="-122"/>
                <a:cs typeface="+mn-cs"/>
              </a:rPr>
              <a:t>Spettro limitato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400">
              <a:latin typeface="Comic Sans MS" pitchFamily="66" charset="0"/>
              <a:ea typeface="Microsoft YaHei" pitchFamily="34" charset="-122"/>
              <a:cs typeface="+mn-cs"/>
            </a:endParaRP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>
                <a:latin typeface="Comic Sans MS" pitchFamily="66" charset="0"/>
                <a:ea typeface="Microsoft YaHei" pitchFamily="34" charset="-122"/>
                <a:cs typeface="+mn-cs"/>
              </a:rPr>
              <a:t>Regime breve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132138" y="4724400"/>
            <a:ext cx="2384425" cy="2105025"/>
          </a:xfrm>
          <a:prstGeom prst="rect">
            <a:avLst/>
          </a:prstGeom>
          <a:solidFill>
            <a:srgbClr val="C6D9F1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lnSpc>
                <a:spcPct val="9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 i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                         </a:t>
            </a:r>
            <a:r>
              <a:rPr lang="it-IT" sz="2400" i="1">
                <a:latin typeface="Comic Sans MS" pitchFamily="66" charset="0"/>
                <a:ea typeface="Microsoft YaHei" pitchFamily="34" charset="-122"/>
                <a:cs typeface="+mn-cs"/>
              </a:rPr>
              <a:t>costo</a:t>
            </a:r>
          </a:p>
          <a:p>
            <a:pPr defTabSz="449263">
              <a:lnSpc>
                <a:spcPct val="9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 i="1">
                <a:latin typeface="Comic Sans MS" pitchFamily="66" charset="0"/>
                <a:ea typeface="Microsoft YaHei" pitchFamily="34" charset="-122"/>
                <a:cs typeface="+mn-cs"/>
              </a:rPr>
              <a:t>tossicità</a:t>
            </a:r>
          </a:p>
          <a:p>
            <a:pPr defTabSz="449263">
              <a:lnSpc>
                <a:spcPct val="9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 i="1">
                <a:latin typeface="Comic Sans MS" pitchFamily="66" charset="0"/>
                <a:ea typeface="Microsoft YaHei" pitchFamily="34" charset="-122"/>
                <a:cs typeface="+mn-cs"/>
              </a:rPr>
              <a:t>fattibilità</a:t>
            </a:r>
          </a:p>
          <a:p>
            <a:pPr defTabSz="449263">
              <a:lnSpc>
                <a:spcPct val="9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400" i="1">
                <a:latin typeface="Comic Sans MS" pitchFamily="66" charset="0"/>
                <a:ea typeface="Microsoft YaHei" pitchFamily="34" charset="-122"/>
                <a:cs typeface="+mn-cs"/>
              </a:rPr>
              <a:t>disponibilità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it-IT" sz="2400" i="1">
              <a:latin typeface="Comic Sans MS" pitchFamily="66" charset="0"/>
              <a:ea typeface="Microsoft YaHei" pitchFamily="34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00146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84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88913"/>
            <a:ext cx="9144000" cy="83026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4800" b="1" dirty="0">
                <a:latin typeface="Arial"/>
                <a:cs typeface="Arial"/>
              </a:rPr>
              <a:t>Federica 36 anni</a:t>
            </a:r>
          </a:p>
        </p:txBody>
      </p:sp>
      <p:sp>
        <p:nvSpPr>
          <p:cNvPr id="68610" name="Rectangle 1"/>
          <p:cNvSpPr>
            <a:spLocks noGrp="1" noChangeArrowheads="1"/>
          </p:cNvSpPr>
          <p:nvPr>
            <p:ph type="title"/>
          </p:nvPr>
        </p:nvSpPr>
        <p:spPr>
          <a:xfrm>
            <a:off x="19050" y="1268413"/>
            <a:ext cx="9144000" cy="993775"/>
          </a:xfrm>
        </p:spPr>
        <p:txBody>
          <a:bodyPr/>
          <a:lstStyle/>
          <a:p>
            <a:pPr eaLnBrk="1" hangingPunct="1"/>
            <a:r>
              <a:rPr lang="en-US" sz="2800" b="1" u="sng">
                <a:solidFill>
                  <a:srgbClr val="FF0000"/>
                </a:solidFill>
                <a:latin typeface="Arial Narrow" charset="0"/>
                <a:cs typeface="Arial Narrow" charset="0"/>
                <a:sym typeface="Arial Narrow" charset="0"/>
              </a:rPr>
              <a:t>GIUNGE IN AMBULATORIO PER:</a:t>
            </a:r>
            <a:br>
              <a:rPr lang="en-US" sz="2800" b="1" u="sng">
                <a:solidFill>
                  <a:srgbClr val="FF0000"/>
                </a:solidFill>
                <a:latin typeface="Arial Narrow" charset="0"/>
                <a:cs typeface="Arial Narrow" charset="0"/>
                <a:sym typeface="Arial Narrow" charset="0"/>
              </a:rPr>
            </a:br>
            <a:endParaRPr lang="en-US" sz="2800" b="1" u="sng">
              <a:solidFill>
                <a:srgbClr val="FF0000"/>
              </a:solidFill>
              <a:latin typeface="Arial Narrow Bold" charset="0"/>
              <a:ea typeface="ヒラギノ角ゴ ProN W6" charset="0"/>
              <a:cs typeface="ヒラギノ角ゴ ProN W6" charset="0"/>
              <a:sym typeface="Arial Narrow Bold" charset="0"/>
            </a:endParaRPr>
          </a:p>
        </p:txBody>
      </p:sp>
      <p:sp>
        <p:nvSpPr>
          <p:cNvPr id="68611" name="CasellaDiTesto 1"/>
          <p:cNvSpPr txBox="1">
            <a:spLocks noChangeArrowheads="1"/>
          </p:cNvSpPr>
          <p:nvPr/>
        </p:nvSpPr>
        <p:spPr bwMode="auto">
          <a:xfrm>
            <a:off x="3708400" y="2565400"/>
            <a:ext cx="42481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200" b="1" u="sng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DIARREA</a:t>
            </a:r>
            <a:r>
              <a:rPr lang="en-US" sz="3200" b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: </a:t>
            </a:r>
            <a:r>
              <a:rPr lang="en-US" sz="240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4-5 scariche di feci non formate molto liquide </a:t>
            </a:r>
          </a:p>
        </p:txBody>
      </p:sp>
      <p:pic>
        <p:nvPicPr>
          <p:cNvPr id="68612" name="Immagine 2" descr="Schermata 09-2456908 alle 22.22.1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0"/>
            <a:ext cx="2195512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Immagine 5" descr="Schermata 09-2456908 alle 22.24.4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45125"/>
            <a:ext cx="2049463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51275"/>
            <a:ext cx="1439862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8615" name="Connettore 2 9"/>
          <p:cNvCxnSpPr>
            <a:cxnSpLocks noChangeShapeType="1"/>
          </p:cNvCxnSpPr>
          <p:nvPr/>
        </p:nvCxnSpPr>
        <p:spPr bwMode="auto">
          <a:xfrm flipH="1">
            <a:off x="2268538" y="2852738"/>
            <a:ext cx="12954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8616" name="Connettore 2 12"/>
          <p:cNvCxnSpPr>
            <a:cxnSpLocks noChangeShapeType="1"/>
          </p:cNvCxnSpPr>
          <p:nvPr/>
        </p:nvCxnSpPr>
        <p:spPr bwMode="auto">
          <a:xfrm flipH="1">
            <a:off x="2339975" y="4437063"/>
            <a:ext cx="1223963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68617" name="Connettore 2 19"/>
          <p:cNvCxnSpPr>
            <a:cxnSpLocks noChangeShapeType="1"/>
          </p:cNvCxnSpPr>
          <p:nvPr/>
        </p:nvCxnSpPr>
        <p:spPr bwMode="auto">
          <a:xfrm flipH="1">
            <a:off x="2411413" y="5949950"/>
            <a:ext cx="1081087" cy="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68618" name="CasellaDiTesto 46"/>
          <p:cNvSpPr txBox="1">
            <a:spLocks noChangeArrowheads="1"/>
          </p:cNvSpPr>
          <p:nvPr/>
        </p:nvSpPr>
        <p:spPr bwMode="auto">
          <a:xfrm>
            <a:off x="3708400" y="5661025"/>
            <a:ext cx="42481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200" b="1" u="sng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FEBBRICOLA (TA 37,2°C)</a:t>
            </a:r>
          </a:p>
        </p:txBody>
      </p:sp>
      <p:sp>
        <p:nvSpPr>
          <p:cNvPr id="68619" name="CasellaDiTesto 47"/>
          <p:cNvSpPr txBox="1">
            <a:spLocks noChangeArrowheads="1"/>
          </p:cNvSpPr>
          <p:nvPr/>
        </p:nvSpPr>
        <p:spPr bwMode="auto">
          <a:xfrm>
            <a:off x="3635375" y="4149725"/>
            <a:ext cx="5364163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900" b="1" u="sng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DOLORE ADDOMINALE DIFFUSO  </a:t>
            </a:r>
            <a:r>
              <a:rPr lang="en-US" sz="240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&gt; in FID</a:t>
            </a:r>
            <a:endParaRPr lang="en-US" sz="2400" b="1" u="sng">
              <a:solidFill>
                <a:srgbClr val="7F7F7F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eaLnBrk="1" hangingPunct="1"/>
            <a:endParaRPr lang="en-US" sz="2400" b="1" u="sng">
              <a:solidFill>
                <a:schemeClr val="tx1"/>
              </a:solidFill>
              <a:latin typeface="Arial Narrow" charset="0"/>
              <a:cs typeface="Arial Narrow" charset="0"/>
              <a:sym typeface="Arial Narrow" charset="0"/>
            </a:endParaRPr>
          </a:p>
        </p:txBody>
      </p:sp>
      <p:pic>
        <p:nvPicPr>
          <p:cNvPr id="68620" name="Immagin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1693863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21" name="Ovale 4"/>
          <p:cNvSpPr>
            <a:spLocks noChangeArrowheads="1"/>
          </p:cNvSpPr>
          <p:nvPr/>
        </p:nvSpPr>
        <p:spPr bwMode="auto">
          <a:xfrm>
            <a:off x="323850" y="3500438"/>
            <a:ext cx="1655763" cy="288925"/>
          </a:xfrm>
          <a:prstGeom prst="ellipse">
            <a:avLst/>
          </a:prstGeom>
          <a:solidFill>
            <a:srgbClr val="FFFFFF">
              <a:alpha val="0"/>
            </a:srgb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1"/>
          <p:cNvSpPr txBox="1">
            <a:spLocks noChangeArrowheads="1"/>
          </p:cNvSpPr>
          <p:nvPr/>
        </p:nvSpPr>
        <p:spPr bwMode="auto">
          <a:xfrm>
            <a:off x="1211263" y="114300"/>
            <a:ext cx="6816725" cy="1066800"/>
          </a:xfrm>
          <a:prstGeom prst="rect">
            <a:avLst/>
          </a:prstGeom>
          <a:solidFill>
            <a:srgbClr val="002060"/>
          </a:solidFill>
          <a:ln w="9525">
            <a:noFill/>
            <a:round/>
            <a:headEnd/>
            <a:tailEnd/>
          </a:ln>
        </p:spPr>
        <p:txBody>
          <a:bodyPr anchor="b"/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de-DE" sz="3200" b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  <a:cs typeface="+mn-cs"/>
              </a:rPr>
              <a:t>Chemioterapia della diarrea del viaggiatore</a:t>
            </a:r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979488" y="6324600"/>
            <a:ext cx="5016500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i="1">
                <a:latin typeface="Calibri" pitchFamily="34" charset="0"/>
                <a:ea typeface="Microsoft YaHei" pitchFamily="34" charset="-122"/>
                <a:cs typeface="+mn-cs"/>
              </a:rPr>
              <a:t>Ostrosky and Ericsson in Travel Medicine, 2004, Chapter 17</a:t>
            </a:r>
          </a:p>
        </p:txBody>
      </p:sp>
      <p:graphicFrame>
        <p:nvGraphicFramePr>
          <p:cNvPr id="2" name="Group 3"/>
          <p:cNvGraphicFramePr>
            <a:graphicFrameLocks noGrp="1"/>
          </p:cNvGraphicFramePr>
          <p:nvPr/>
        </p:nvGraphicFramePr>
        <p:xfrm>
          <a:off x="1476375" y="1412875"/>
          <a:ext cx="6097588" cy="4813687"/>
        </p:xfrm>
        <a:graphic>
          <a:graphicData uri="http://schemas.openxmlformats.org/drawingml/2006/table">
            <a:tbl>
              <a:tblPr/>
              <a:tblGrid>
                <a:gridCol w="2881313"/>
                <a:gridCol w="3216275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Antibiotico</a:t>
                      </a:r>
                    </a:p>
                  </a:txBody>
                  <a:tcPr marL="90000" marR="90000" marT="64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Dose</a:t>
                      </a:r>
                    </a:p>
                  </a:txBody>
                  <a:tcPr marL="90000" marR="90000" marT="64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22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Chinolonici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Ofloxacina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Norfloxacina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Ciproploxacina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Levofloxacina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Gatifloxacina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Lomefloxacina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 Moxifloxacina</a:t>
                      </a:r>
                    </a:p>
                  </a:txBody>
                  <a:tcPr marL="90000" marR="90000" marT="6267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400 mg p.o. bid x 1-3 days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400 mg p.o. bid x 1-3 days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500 mg p.o. bid x 1-3 days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500 mg p.o. qd x 1-3 days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400 mg p.o. qd x 1-3 days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400 mg p.o. qd x 1-3 days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400 mg p.o. qd x 1-3 days</a:t>
                      </a:r>
                    </a:p>
                  </a:txBody>
                  <a:tcPr marL="90000" marR="90000" marT="6267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Macrolidi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Comic Sans MS" pitchFamily="64" charset="0"/>
                        <a:buChar char="-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Azitromicina</a:t>
                      </a:r>
                    </a:p>
                  </a:txBody>
                  <a:tcPr marL="90000" marR="90000" marT="6267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500 mg p.o. bid x 3 days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(first choice if quinolone-R)</a:t>
                      </a:r>
                    </a:p>
                  </a:txBody>
                  <a:tcPr marL="90000" marR="90000" marT="6267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Derivati della rifamicina</a:t>
                      </a: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Rifaximina</a:t>
                      </a:r>
                    </a:p>
                  </a:txBody>
                  <a:tcPr marL="90000" marR="90000" marT="6267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omic Sans MS" pitchFamily="64" charset="0"/>
                        <a:ea typeface="Microsoft YaHei" charset="-122"/>
                      </a:endParaRPr>
                    </a:p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4" charset="0"/>
                          <a:ea typeface="Microsoft YaHei" charset="-122"/>
                        </a:rPr>
                        <a:t>400 mg p.o. bid x 3 days</a:t>
                      </a:r>
                    </a:p>
                  </a:txBody>
                  <a:tcPr marL="90000" marR="90000" marT="62676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90" name="Text Box 34"/>
          <p:cNvSpPr txBox="1">
            <a:spLocks noChangeArrowheads="1"/>
          </p:cNvSpPr>
          <p:nvPr/>
        </p:nvSpPr>
        <p:spPr bwMode="auto">
          <a:xfrm>
            <a:off x="2555875" y="2133600"/>
            <a:ext cx="3887788" cy="1922463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>
              <a:spcBef>
                <a:spcPts val="2500"/>
              </a:spcBef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4000">
                <a:latin typeface="Comic Sans MS" pitchFamily="66" charset="0"/>
                <a:ea typeface="Microsoft YaHei" pitchFamily="34" charset="-122"/>
                <a:cs typeface="+mn-cs"/>
              </a:rPr>
              <a:t>Controindicati nel bambino e nella gravida</a:t>
            </a:r>
          </a:p>
        </p:txBody>
      </p:sp>
      <p:sp>
        <p:nvSpPr>
          <p:cNvPr id="19491" name="AutoShape 35"/>
          <p:cNvSpPr>
            <a:spLocks noChangeArrowheads="1"/>
          </p:cNvSpPr>
          <p:nvPr/>
        </p:nvSpPr>
        <p:spPr bwMode="auto">
          <a:xfrm>
            <a:off x="107950" y="4581525"/>
            <a:ext cx="1366838" cy="360363"/>
          </a:xfrm>
          <a:prstGeom prst="rightArrow">
            <a:avLst>
              <a:gd name="adj1" fmla="val 50000"/>
              <a:gd name="adj2" fmla="val 94824"/>
            </a:avLst>
          </a:prstGeom>
          <a:solidFill>
            <a:srgbClr val="FF33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19492" name="AutoShape 36"/>
          <p:cNvSpPr>
            <a:spLocks noChangeArrowheads="1"/>
          </p:cNvSpPr>
          <p:nvPr/>
        </p:nvSpPr>
        <p:spPr bwMode="auto">
          <a:xfrm>
            <a:off x="107950" y="5589588"/>
            <a:ext cx="1366838" cy="360362"/>
          </a:xfrm>
          <a:prstGeom prst="rightArrow">
            <a:avLst>
              <a:gd name="adj1" fmla="val 50000"/>
              <a:gd name="adj2" fmla="val 94824"/>
            </a:avLst>
          </a:prstGeom>
          <a:solidFill>
            <a:srgbClr val="FF33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2563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1" grpId="0" animBg="1"/>
      <p:bldP spid="1949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00113" y="2071688"/>
            <a:ext cx="6424612" cy="3214687"/>
            <a:chOff x="567" y="1305"/>
            <a:chExt cx="4047" cy="2025"/>
          </a:xfrm>
        </p:grpSpPr>
        <p:pic>
          <p:nvPicPr>
            <p:cNvPr id="11879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7" y="1305"/>
              <a:ext cx="4047" cy="20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20495" name="Text Box 3"/>
            <p:cNvSpPr txBox="1">
              <a:spLocks noChangeArrowheads="1"/>
            </p:cNvSpPr>
            <p:nvPr/>
          </p:nvSpPr>
          <p:spPr bwMode="auto">
            <a:xfrm>
              <a:off x="567" y="1305"/>
              <a:ext cx="4047" cy="20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it-IT" sz="1800">
                <a:solidFill>
                  <a:srgbClr val="FFFFFF"/>
                </a:solidFill>
                <a:latin typeface="Calibri" pitchFamily="34" charset="0"/>
                <a:ea typeface="Microsoft YaHei" pitchFamily="34" charset="-122"/>
                <a:cs typeface="+mn-cs"/>
              </a:endParaRPr>
            </a:p>
          </p:txBody>
        </p:sp>
      </p:grp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690563" y="0"/>
            <a:ext cx="3883025" cy="581025"/>
          </a:xfrm>
          <a:prstGeom prst="rect">
            <a:avLst/>
          </a:prstGeom>
          <a:gradFill rotWithShape="0">
            <a:gsLst>
              <a:gs pos="0">
                <a:srgbClr val="002F76"/>
              </a:gs>
              <a:gs pos="100000">
                <a:srgbClr val="0066FF"/>
              </a:gs>
            </a:gsLst>
            <a:lin ang="5400000" scaled="1"/>
          </a:gradFill>
          <a:ln w="9360" cap="sq">
            <a:solidFill>
              <a:srgbClr val="FFFF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3200" b="1">
                <a:solidFill>
                  <a:srgbClr val="FFFF00"/>
                </a:solidFill>
                <a:latin typeface="Calibri" pitchFamily="34" charset="0"/>
                <a:ea typeface="Microsoft YaHei" pitchFamily="34" charset="-122"/>
                <a:cs typeface="+mn-cs"/>
              </a:rPr>
              <a:t>E. Coli multiresistente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338138" y="692150"/>
            <a:ext cx="8050212" cy="917575"/>
          </a:xfrm>
          <a:prstGeom prst="rect">
            <a:avLst/>
          </a:prstGeom>
          <a:gradFill rotWithShape="0">
            <a:gsLst>
              <a:gs pos="0">
                <a:srgbClr val="761800"/>
              </a:gs>
              <a:gs pos="100000">
                <a:srgbClr val="FF3300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800">
                <a:solidFill>
                  <a:srgbClr val="FFFF00"/>
                </a:solidFill>
                <a:latin typeface="Calibri" pitchFamily="34" charset="0"/>
                <a:ea typeface="Microsoft YaHei" pitchFamily="34" charset="-122"/>
                <a:cs typeface="+mn-cs"/>
              </a:rPr>
              <a:t>Resistenza a Beta lattamici (cefoxitina e ceftriaxone) in Canada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800">
                <a:solidFill>
                  <a:srgbClr val="FFFF00"/>
                </a:solidFill>
                <a:latin typeface="Calibri" pitchFamily="34" charset="0"/>
                <a:ea typeface="Microsoft YaHei" pitchFamily="34" charset="-122"/>
                <a:cs typeface="+mn-cs"/>
              </a:rPr>
              <a:t>Fenotipo di resistenza: </a:t>
            </a:r>
            <a:r>
              <a:rPr lang="it-IT" sz="1800" b="1">
                <a:solidFill>
                  <a:srgbClr val="FFFF00"/>
                </a:solidFill>
                <a:latin typeface="Calibri" pitchFamily="34" charset="0"/>
                <a:ea typeface="Microsoft YaHei" pitchFamily="34" charset="-122"/>
                <a:cs typeface="+mn-cs"/>
              </a:rPr>
              <a:t>CTX-14 associato a viaggi nel sud est asiatico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800" b="1">
                <a:solidFill>
                  <a:srgbClr val="FFFF00"/>
                </a:solidFill>
                <a:latin typeface="Calibri" pitchFamily="34" charset="0"/>
                <a:ea typeface="Microsoft YaHei" pitchFamily="34" charset="-122"/>
                <a:cs typeface="+mn-cs"/>
              </a:rPr>
              <a:t>                                         CTX-15 associato a viaggi nel sub continente indiano</a:t>
            </a:r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623888" y="5275263"/>
            <a:ext cx="3094037" cy="306387"/>
          </a:xfrm>
          <a:prstGeom prst="rect">
            <a:avLst/>
          </a:prstGeom>
          <a:noFill/>
          <a:ln w="9360" cap="sq">
            <a:solidFill>
              <a:srgbClr val="1F497D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200" b="1">
                <a:latin typeface="Arial" pitchFamily="34" charset="0"/>
                <a:ea typeface="Microsoft YaHei" pitchFamily="34" charset="-122"/>
                <a:cs typeface="+mn-cs"/>
              </a:rPr>
              <a:t>Studio di Dakar 2004-2006 (Ist. Pasteur)</a:t>
            </a:r>
            <a:r>
              <a:rPr lang="it-IT" sz="1400" b="1">
                <a:latin typeface="Arial" pitchFamily="34" charset="0"/>
                <a:ea typeface="Microsoft YaHei" pitchFamily="34" charset="-122"/>
                <a:cs typeface="+mn-cs"/>
              </a:rPr>
              <a:t> </a:t>
            </a: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339725" y="5803900"/>
            <a:ext cx="3678238" cy="37147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800">
                <a:latin typeface="Calibri" pitchFamily="34" charset="0"/>
                <a:ea typeface="Microsoft YaHei" pitchFamily="34" charset="-122"/>
                <a:cs typeface="+mn-cs"/>
              </a:rPr>
              <a:t>Su 1000 ceppi di E.coli         resistenze</a:t>
            </a:r>
          </a:p>
        </p:txBody>
      </p:sp>
      <p:sp>
        <p:nvSpPr>
          <p:cNvPr id="20487" name="Text Box 8"/>
          <p:cNvSpPr txBox="1">
            <a:spLocks noChangeArrowheads="1"/>
          </p:cNvSpPr>
          <p:nvPr/>
        </p:nvSpPr>
        <p:spPr bwMode="auto">
          <a:xfrm>
            <a:off x="5076825" y="5084763"/>
            <a:ext cx="2808288" cy="1554162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b="1">
                <a:latin typeface="Calibri" pitchFamily="34" charset="0"/>
                <a:ea typeface="Microsoft YaHei" pitchFamily="34" charset="-122"/>
                <a:cs typeface="+mn-cs"/>
              </a:rPr>
              <a:t>Amoxicillina: 73%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b="1">
                <a:latin typeface="Calibri" pitchFamily="34" charset="0"/>
                <a:ea typeface="Microsoft YaHei" pitchFamily="34" charset="-122"/>
                <a:cs typeface="+mn-cs"/>
              </a:rPr>
              <a:t>Amoxicillina + clavulanico: 67%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b="1">
                <a:latin typeface="Calibri" pitchFamily="34" charset="0"/>
                <a:ea typeface="Microsoft YaHei" pitchFamily="34" charset="-122"/>
                <a:cs typeface="+mn-cs"/>
              </a:rPr>
              <a:t>Cefalotina: 55%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b="1">
                <a:latin typeface="Calibri" pitchFamily="34" charset="0"/>
                <a:ea typeface="Microsoft YaHei" pitchFamily="34" charset="-122"/>
                <a:cs typeface="+mn-cs"/>
              </a:rPr>
              <a:t>Cotrimoxazolo: 68%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b="1">
                <a:latin typeface="Calibri" pitchFamily="34" charset="0"/>
                <a:ea typeface="Microsoft YaHei" pitchFamily="34" charset="-122"/>
                <a:cs typeface="+mn-cs"/>
              </a:rPr>
              <a:t>Cefotaxime: 3,8%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600" b="1">
                <a:latin typeface="Calibri" pitchFamily="34" charset="0"/>
                <a:ea typeface="Microsoft YaHei" pitchFamily="34" charset="-122"/>
                <a:cs typeface="+mn-cs"/>
              </a:rPr>
              <a:t>Ciprofloxacina: 15%</a:t>
            </a:r>
          </a:p>
        </p:txBody>
      </p:sp>
      <p:sp>
        <p:nvSpPr>
          <p:cNvPr id="20488" name="AutoShape 9"/>
          <p:cNvSpPr>
            <a:spLocks noChangeArrowheads="1"/>
          </p:cNvSpPr>
          <p:nvPr/>
        </p:nvSpPr>
        <p:spPr bwMode="auto">
          <a:xfrm>
            <a:off x="2587625" y="5949950"/>
            <a:ext cx="288925" cy="142875"/>
          </a:xfrm>
          <a:prstGeom prst="rightArrow">
            <a:avLst>
              <a:gd name="adj1" fmla="val 50000"/>
              <a:gd name="adj2" fmla="val 56875"/>
            </a:avLst>
          </a:prstGeom>
          <a:solidFill>
            <a:srgbClr val="FF33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20489" name="Text Box 10"/>
          <p:cNvSpPr txBox="1">
            <a:spLocks noChangeArrowheads="1"/>
          </p:cNvSpPr>
          <p:nvPr/>
        </p:nvSpPr>
        <p:spPr bwMode="auto">
          <a:xfrm>
            <a:off x="5081588" y="3505200"/>
            <a:ext cx="706437" cy="276225"/>
          </a:xfrm>
          <a:prstGeom prst="rect">
            <a:avLst/>
          </a:prstGeom>
          <a:noFill/>
          <a:ln w="9360" cap="sq">
            <a:solidFill>
              <a:srgbClr val="FF3300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200" b="1">
                <a:latin typeface="Arial" pitchFamily="34" charset="0"/>
                <a:ea typeface="Microsoft YaHei" pitchFamily="34" charset="-122"/>
                <a:cs typeface="+mn-cs"/>
              </a:rPr>
              <a:t>CTX-14</a:t>
            </a: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5997575" y="3449638"/>
            <a:ext cx="706438" cy="276225"/>
          </a:xfrm>
          <a:prstGeom prst="rect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200" b="1">
                <a:latin typeface="Arial" pitchFamily="34" charset="0"/>
                <a:ea typeface="Microsoft YaHei" pitchFamily="34" charset="-122"/>
                <a:cs typeface="+mn-cs"/>
              </a:rPr>
              <a:t>CTX-15</a:t>
            </a:r>
          </a:p>
        </p:txBody>
      </p:sp>
      <p:sp>
        <p:nvSpPr>
          <p:cNvPr id="20491" name="Line 12"/>
          <p:cNvSpPr>
            <a:spLocks noChangeShapeType="1"/>
          </p:cNvSpPr>
          <p:nvPr/>
        </p:nvSpPr>
        <p:spPr bwMode="auto">
          <a:xfrm flipH="1" flipV="1">
            <a:off x="2049463" y="2706688"/>
            <a:ext cx="2955925" cy="939800"/>
          </a:xfrm>
          <a:prstGeom prst="line">
            <a:avLst/>
          </a:prstGeom>
          <a:noFill/>
          <a:ln w="9360" cap="sq">
            <a:solidFill>
              <a:srgbClr val="FF33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20492" name="Line 13"/>
          <p:cNvSpPr>
            <a:spLocks noChangeShapeType="1"/>
          </p:cNvSpPr>
          <p:nvPr/>
        </p:nvSpPr>
        <p:spPr bwMode="auto">
          <a:xfrm flipH="1" flipV="1">
            <a:off x="2122488" y="2635250"/>
            <a:ext cx="3890962" cy="795338"/>
          </a:xfrm>
          <a:prstGeom prst="line">
            <a:avLst/>
          </a:prstGeom>
          <a:noFill/>
          <a:ln w="9360" cap="sq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  <p:sp>
        <p:nvSpPr>
          <p:cNvPr id="20493" name="Line 14"/>
          <p:cNvSpPr>
            <a:spLocks noChangeShapeType="1"/>
          </p:cNvSpPr>
          <p:nvPr/>
        </p:nvSpPr>
        <p:spPr bwMode="auto">
          <a:xfrm flipV="1">
            <a:off x="3203575" y="3498850"/>
            <a:ext cx="576263" cy="1587500"/>
          </a:xfrm>
          <a:prstGeom prst="line">
            <a:avLst/>
          </a:prstGeom>
          <a:noFill/>
          <a:ln w="9360" cap="sq">
            <a:solidFill>
              <a:srgbClr val="1F497D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algn="l" defTabSz="449263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it-IT" sz="1800">
              <a:solidFill>
                <a:srgbClr val="FFFFFF"/>
              </a:solidFill>
              <a:latin typeface="Calibri" pitchFamily="34" charset="0"/>
              <a:ea typeface="Microsoft YaHei" pitchFamily="34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31213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/>
          <p:cNvSpPr txBox="1">
            <a:spLocks noChangeArrowheads="1"/>
          </p:cNvSpPr>
          <p:nvPr/>
        </p:nvSpPr>
        <p:spPr bwMode="auto">
          <a:xfrm>
            <a:off x="1066800" y="304800"/>
            <a:ext cx="7264400" cy="642938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800" b="1" dirty="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Andamento della antibiotico resistenza tra agenti eziologici di diarrea isolati in Thailandia</a:t>
            </a:r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6226175" y="6308725"/>
            <a:ext cx="2409825" cy="279400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200" i="1">
                <a:solidFill>
                  <a:srgbClr val="FFFFFF"/>
                </a:solidFill>
                <a:latin typeface="Tahoma" pitchFamily="34" charset="0"/>
                <a:ea typeface="Microsoft YaHei" pitchFamily="34" charset="-122"/>
                <a:cs typeface="+mn-cs"/>
              </a:rPr>
              <a:t>Hoge et al., CID 1998; 26: 341-5</a:t>
            </a:r>
          </a:p>
        </p:txBody>
      </p:sp>
      <p:pic>
        <p:nvPicPr>
          <p:cNvPr id="1198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752600"/>
            <a:ext cx="4038600" cy="3176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687388" y="5202238"/>
            <a:ext cx="3756025" cy="309562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400" b="1">
                <a:solidFill>
                  <a:srgbClr val="FFFFFF"/>
                </a:solidFill>
                <a:latin typeface="Tahoma" pitchFamily="34" charset="0"/>
                <a:ea typeface="Microsoft YaHei" pitchFamily="34" charset="-122"/>
                <a:cs typeface="+mn-cs"/>
              </a:rPr>
              <a:t>% R to trimethoprim-sulfamethoxazole</a:t>
            </a:r>
          </a:p>
        </p:txBody>
      </p:sp>
      <p:sp>
        <p:nvSpPr>
          <p:cNvPr id="21510" name="Text Box 5"/>
          <p:cNvSpPr txBox="1">
            <a:spLocks noChangeArrowheads="1"/>
          </p:cNvSpPr>
          <p:nvPr/>
        </p:nvSpPr>
        <p:spPr bwMode="auto">
          <a:xfrm>
            <a:off x="4697413" y="5202238"/>
            <a:ext cx="4184650" cy="309562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400" b="1">
                <a:solidFill>
                  <a:srgbClr val="FFFFFF"/>
                </a:solidFill>
                <a:latin typeface="Tahoma" pitchFamily="34" charset="0"/>
                <a:ea typeface="Microsoft YaHei" pitchFamily="34" charset="-122"/>
                <a:cs typeface="+mn-cs"/>
              </a:rPr>
              <a:t>Fluorquinolone and azythromycin resistance</a:t>
            </a:r>
          </a:p>
        </p:txBody>
      </p:sp>
      <p:pic>
        <p:nvPicPr>
          <p:cNvPr id="11981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676400"/>
            <a:ext cx="3886200" cy="342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12" name="Text Box 7"/>
          <p:cNvSpPr txBox="1">
            <a:spLocks noChangeArrowheads="1"/>
          </p:cNvSpPr>
          <p:nvPr/>
        </p:nvSpPr>
        <p:spPr bwMode="auto">
          <a:xfrm>
            <a:off x="5622925" y="1987550"/>
            <a:ext cx="1851025" cy="309563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400" i="1">
                <a:solidFill>
                  <a:srgbClr val="FFFFFF"/>
                </a:solidFill>
                <a:latin typeface="Tahoma" pitchFamily="34" charset="0"/>
                <a:ea typeface="Microsoft YaHei" pitchFamily="34" charset="-122"/>
                <a:cs typeface="+mn-cs"/>
              </a:rPr>
              <a:t>Campylobacter jejuni</a:t>
            </a:r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471488" y="5873750"/>
            <a:ext cx="5332412" cy="525463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400" b="1" i="1">
                <a:solidFill>
                  <a:srgbClr val="FFFFFF"/>
                </a:solidFill>
                <a:latin typeface="Tahoma" pitchFamily="34" charset="0"/>
                <a:ea typeface="Microsoft YaHei" pitchFamily="34" charset="-122"/>
                <a:cs typeface="+mn-cs"/>
              </a:rPr>
              <a:t>L’obiettivo di questo studio è la ricerca di nuove classi di </a:t>
            </a:r>
          </a:p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400" b="1" i="1">
                <a:solidFill>
                  <a:srgbClr val="FFFFFF"/>
                </a:solidFill>
                <a:latin typeface="Tahoma" pitchFamily="34" charset="0"/>
                <a:ea typeface="Microsoft YaHei" pitchFamily="34" charset="-122"/>
                <a:cs typeface="+mn-cs"/>
              </a:rPr>
              <a:t>antibiotici nel trattamento della diarrea del viaggiatore</a:t>
            </a:r>
          </a:p>
        </p:txBody>
      </p:sp>
    </p:spTree>
    <p:extLst>
      <p:ext uri="{BB962C8B-B14F-4D97-AF65-F5344CB8AC3E}">
        <p14:creationId xmlns="" xmlns:p14="http://schemas.microsoft.com/office/powerpoint/2010/main" val="38351301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276600"/>
            <a:ext cx="4724400" cy="312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250825" y="304800"/>
            <a:ext cx="8740775" cy="1100138"/>
          </a:xfrm>
          <a:prstGeom prst="rect">
            <a:avLst/>
          </a:prstGeom>
          <a:solidFill>
            <a:srgbClr val="002060"/>
          </a:solidFill>
          <a:ln w="9360" cap="sq">
            <a:solidFill>
              <a:srgbClr val="FFFF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49263">
              <a:lnSpc>
                <a:spcPct val="110000"/>
              </a:lnSpc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2000" b="1" dirty="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Riconsiderazione dell’</a:t>
            </a:r>
            <a:r>
              <a:rPr lang="it-IT" sz="2000" b="1" dirty="0" err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azitromicina</a:t>
            </a:r>
            <a:r>
              <a:rPr lang="it-IT" sz="2000" b="1" dirty="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 nei confronti di </a:t>
            </a:r>
            <a:r>
              <a:rPr lang="it-IT" sz="2000" b="1" dirty="0" err="1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levofloxacina</a:t>
            </a:r>
            <a:r>
              <a:rPr lang="it-IT" sz="2000" b="1" baseline="30000" dirty="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 </a:t>
            </a:r>
            <a:r>
              <a:rPr lang="it-IT" sz="2000" b="1" dirty="0">
                <a:solidFill>
                  <a:srgbClr val="FFFF00"/>
                </a:solidFill>
                <a:latin typeface="Comic Sans MS" pitchFamily="66" charset="0"/>
                <a:ea typeface="Microsoft YaHei" pitchFamily="34" charset="-122"/>
              </a:rPr>
              <a:t> nel trattamento della diarrea acuta acquisita in Mexico in viaggiatori americani</a:t>
            </a:r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5888038" y="6491288"/>
            <a:ext cx="3190875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l" defTabSz="449263"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200" i="1">
                <a:latin typeface="Tahoma" pitchFamily="34" charset="0"/>
                <a:ea typeface="Microsoft YaHei" pitchFamily="34" charset="-122"/>
                <a:cs typeface="+mn-cs"/>
              </a:rPr>
              <a:t>Adachi et al., Clin Inf Dis, 2003, 37; 1165-71</a:t>
            </a:r>
          </a:p>
        </p:txBody>
      </p:sp>
      <p:pic>
        <p:nvPicPr>
          <p:cNvPr id="12083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676400"/>
            <a:ext cx="6400800" cy="2697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6827049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solidFill>
            <a:srgbClr val="003042"/>
          </a:solidFill>
          <a:ln>
            <a:solidFill>
              <a:srgbClr val="FFFF00"/>
            </a:solidFill>
          </a:ln>
        </p:spPr>
        <p:txBody>
          <a:bodyPr/>
          <a:lstStyle/>
          <a:p>
            <a:r>
              <a:rPr lang="it-IT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4" charset="0"/>
                <a:ea typeface="Microsoft YaHei" charset="-122"/>
              </a:rPr>
              <a:t>Grazie per l’attenzione</a:t>
            </a:r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5274602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573463"/>
            <a:ext cx="6948488" cy="12954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algn="l" eaLnBrk="1" hangingPunct="1">
              <a:spcBef>
                <a:spcPct val="0"/>
              </a:spcBef>
              <a:defRPr/>
            </a:pPr>
            <a:r>
              <a:rPr lang="it-IT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…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dopo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3 SETTIMANE </a:t>
            </a:r>
          </a:p>
          <a:p>
            <a:pPr marL="0" indent="0" algn="l" eaLnBrk="1" hangingPunct="1">
              <a:spcBef>
                <a:spcPct val="0"/>
              </a:spcBef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la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paziente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torna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in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ambulatorio</a:t>
            </a:r>
            <a:endParaRPr lang="en-US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algn="l" eaLnBrk="1" hangingPunct="1">
              <a:spcBef>
                <a:spcPct val="0"/>
              </a:spcBef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CasellaDiTesto 1"/>
          <p:cNvSpPr txBox="1">
            <a:spLocks noChangeArrowheads="1"/>
          </p:cNvSpPr>
          <p:nvPr/>
        </p:nvSpPr>
        <p:spPr bwMode="auto">
          <a:xfrm>
            <a:off x="-14288" y="981075"/>
            <a:ext cx="9144001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en-US" sz="3200">
                <a:latin typeface="Arial" charset="0"/>
                <a:cs typeface="Arial" charset="0"/>
              </a:rPr>
              <a:t>Esito della coprocoltura e della visita infettivologica: </a:t>
            </a:r>
            <a:r>
              <a:rPr lang="en-US" sz="3200" b="1">
                <a:latin typeface="Arial" charset="0"/>
                <a:cs typeface="Arial" charset="0"/>
              </a:rPr>
              <a:t>ECET autolimitante</a:t>
            </a:r>
            <a:r>
              <a:rPr lang="en-US" sz="3200">
                <a:latin typeface="Arial" charset="0"/>
                <a:cs typeface="Arial" charset="0"/>
              </a:rPr>
              <a:t>. </a:t>
            </a:r>
            <a:r>
              <a:rPr lang="it-IT" sz="3200"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53809B01-3932-114C-9A47-ABAC281EFE77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36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119810" name="Segnaposto contenuto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6780" r="-86780"/>
          <a:stretch>
            <a:fillRect/>
          </a:stretch>
        </p:blipFill>
        <p:spPr bwMode="auto">
          <a:xfrm>
            <a:off x="468313" y="3365500"/>
            <a:ext cx="12673012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19811" name="Immagine 5"/>
          <p:cNvSpPr>
            <a:spLocks noChangeAspect="1"/>
          </p:cNvSpPr>
          <p:nvPr/>
        </p:nvSpPr>
        <p:spPr bwMode="auto">
          <a:xfrm>
            <a:off x="4572000" y="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it-IT"/>
          </a:p>
        </p:txBody>
      </p:sp>
      <p:pic>
        <p:nvPicPr>
          <p:cNvPr id="119812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005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4716463" y="3716338"/>
            <a:ext cx="4176712" cy="49371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600" b="1" dirty="0">
                <a:latin typeface="Arial"/>
                <a:cs typeface="Arial"/>
              </a:rPr>
              <a:t>DOLORE ADDOMINALE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23850" y="3644900"/>
            <a:ext cx="3960813" cy="8001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600" b="1" dirty="0">
                <a:latin typeface="Arial"/>
                <a:cs typeface="Arial"/>
              </a:rPr>
              <a:t>CALO PONDERALE </a:t>
            </a:r>
          </a:p>
          <a:p>
            <a:pPr algn="ctr">
              <a:defRPr/>
            </a:pPr>
            <a:r>
              <a:rPr lang="it-IT" sz="2000" dirty="0">
                <a:solidFill>
                  <a:schemeClr val="bg2"/>
                </a:solidFill>
                <a:latin typeface="Arial"/>
                <a:cs typeface="Arial"/>
              </a:rPr>
              <a:t>3Kg in 1 mese</a:t>
            </a:r>
          </a:p>
        </p:txBody>
      </p:sp>
      <p:sp>
        <p:nvSpPr>
          <p:cNvPr id="154632" name="Freccia giù 10"/>
          <p:cNvSpPr>
            <a:spLocks noChangeArrowheads="1"/>
          </p:cNvSpPr>
          <p:nvPr/>
        </p:nvSpPr>
        <p:spPr bwMode="auto">
          <a:xfrm>
            <a:off x="1116013" y="4076700"/>
            <a:ext cx="46037" cy="287338"/>
          </a:xfrm>
          <a:prstGeom prst="downArrow">
            <a:avLst>
              <a:gd name="adj1" fmla="val 50000"/>
              <a:gd name="adj2" fmla="val 49526"/>
            </a:avLst>
          </a:prstGeom>
          <a:solidFill>
            <a:srgbClr val="FF0000"/>
          </a:solidFill>
          <a:ln w="25400">
            <a:solidFill>
              <a:schemeClr val="tx2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it-IT"/>
          </a:p>
        </p:txBody>
      </p:sp>
      <p:pic>
        <p:nvPicPr>
          <p:cNvPr id="119816" name="Immagine 4" descr="Schermata 09-2456906 alle 13.24.3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395288" y="260350"/>
            <a:ext cx="3816350" cy="4921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600" b="1" dirty="0">
                <a:latin typeface="Arial"/>
                <a:cs typeface="Arial"/>
              </a:rPr>
              <a:t>DIARREA CRONICA</a:t>
            </a:r>
          </a:p>
        </p:txBody>
      </p:sp>
      <p:pic>
        <p:nvPicPr>
          <p:cNvPr id="119818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5076825" y="260350"/>
            <a:ext cx="3598863" cy="4921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600" b="1" dirty="0">
                <a:latin typeface="Arial"/>
                <a:cs typeface="Arial"/>
              </a:rPr>
              <a:t>ASTENIA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85945A5D-DE71-DB4E-8CC0-D920E6A4A162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37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120834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20638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395288" y="620713"/>
            <a:ext cx="8280400" cy="1508125"/>
          </a:xfrm>
          <a:prstGeom prst="rect">
            <a:avLst/>
          </a:prstGeom>
          <a:ln w="38100" cmpd="sng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71438" algn="ctr">
              <a:defRPr/>
            </a:pPr>
            <a:r>
              <a:rPr lang="en-US" sz="3200" b="1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SINDROME DELL’ INTESTINO IRRITABILE POSTINFETTIVA?</a:t>
            </a:r>
          </a:p>
          <a:p>
            <a:pPr marL="71438" algn="ctr">
              <a:defRPr/>
            </a:pPr>
            <a:r>
              <a:rPr lang="it-IT" sz="3200" b="1" dirty="0">
                <a:solidFill>
                  <a:srgbClr val="FF0000"/>
                </a:solidFill>
                <a:latin typeface="Arial Narrow" charset="0"/>
                <a:cs typeface="Arial Narrow" charset="0"/>
                <a:sym typeface="Arial Narrow" charset="0"/>
              </a:rPr>
              <a:t>..e l’</a:t>
            </a:r>
            <a:r>
              <a:rPr lang="en-US" sz="3200" b="1" dirty="0">
                <a:solidFill>
                  <a:srgbClr val="FF0000"/>
                </a:solidFill>
                <a:latin typeface="Arial Narrow" charset="0"/>
                <a:cs typeface="Arial Narrow" charset="0"/>
                <a:sym typeface="Arial Narrow" charset="0"/>
              </a:rPr>
              <a:t>EMATOCHEZIA?</a:t>
            </a:r>
          </a:p>
          <a:p>
            <a:pPr marL="71438" algn="ctr">
              <a:defRPr/>
            </a:pPr>
            <a:r>
              <a:rPr lang="en-US" sz="2800" b="1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..e l’ ANAMNESI PATOLOGICA REMOTA?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411413" y="404813"/>
            <a:ext cx="4608512" cy="2678112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E.R.</a:t>
            </a:r>
            <a:r>
              <a:rPr lang="it-IT" sz="2800" dirty="0">
                <a:solidFill>
                  <a:schemeClr val="tx1"/>
                </a:solidFill>
                <a:latin typeface="Arial" charset="0"/>
                <a:cs typeface="Arial" charset="0"/>
              </a:rPr>
              <a:t>: non masse, non fecalomi, non lesioni perianali, ma FECI LIQUIDE con </a:t>
            </a:r>
          </a:p>
          <a:p>
            <a:pPr algn="ctr">
              <a:defRPr/>
            </a:pPr>
            <a:r>
              <a:rPr lang="it-IT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MUCO</a:t>
            </a:r>
            <a:r>
              <a:rPr lang="it-IT" sz="2800" b="1" dirty="0">
                <a:solidFill>
                  <a:schemeClr val="tx1"/>
                </a:solidFill>
                <a:latin typeface="Arial" charset="0"/>
                <a:cs typeface="Arial" charset="0"/>
              </a:rPr>
              <a:t> E </a:t>
            </a:r>
            <a:r>
              <a:rPr lang="it-IT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SANGUE</a:t>
            </a:r>
          </a:p>
          <a:p>
            <a:pPr algn="ctr">
              <a:defRPr/>
            </a:pPr>
            <a:endParaRPr lang="it-IT" sz="28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6948488" cy="11525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DIAGNOSI DIFFERENZIALE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COLITE/DIARREA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2400" b="1">
                <a:latin typeface="Arial" charset="0"/>
                <a:cs typeface="Arial" charset="0"/>
              </a:rPr>
              <a:t>Diagnosi Differenziale</a:t>
            </a:r>
            <a:br>
              <a:rPr lang="it-IT" sz="2400" b="1">
                <a:latin typeface="Arial" charset="0"/>
                <a:cs typeface="Arial" charset="0"/>
              </a:rPr>
            </a:br>
            <a:r>
              <a:rPr lang="it-IT" sz="3600">
                <a:solidFill>
                  <a:srgbClr val="FF0000"/>
                </a:solidFill>
                <a:latin typeface="Lucida Grande" charset="0"/>
                <a:cs typeface=".Aqua かな" charset="0"/>
              </a:rPr>
              <a:t>DIARREA CRONICA</a:t>
            </a:r>
          </a:p>
        </p:txBody>
      </p:sp>
      <p:sp>
        <p:nvSpPr>
          <p:cNvPr id="122883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D2DE571A-8737-4441-B991-92CDE7F36421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39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539750" y="1341438"/>
            <a:ext cx="2592388" cy="53276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it-IT" sz="1200" b="1" dirty="0">
                <a:latin typeface="Arial"/>
                <a:cs typeface="Arial"/>
              </a:rPr>
              <a:t>NON INFETTIVE</a:t>
            </a:r>
          </a:p>
          <a:p>
            <a:pPr algn="ctr">
              <a:defRPr/>
            </a:pPr>
            <a:endParaRPr lang="it-IT" sz="1200" b="1" dirty="0">
              <a:latin typeface="Arial"/>
              <a:cs typeface="Arial"/>
            </a:endParaRP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DIVERTICOLITE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cs typeface="Arial"/>
              </a:rPr>
              <a:t>COLITE MICROSCOPICA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IATROGENE: 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 err="1">
                <a:latin typeface="Arial"/>
                <a:cs typeface="Arial"/>
              </a:rPr>
              <a:t>Metformina</a:t>
            </a:r>
            <a:endParaRPr lang="it-IT" sz="1200" dirty="0">
              <a:latin typeface="Arial"/>
              <a:cs typeface="Arial"/>
            </a:endParaRP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Ticlopidina</a:t>
            </a:r>
            <a:endParaRPr lang="it-IT" sz="1200" dirty="0">
              <a:solidFill>
                <a:srgbClr val="000000"/>
              </a:solidFill>
              <a:latin typeface="Arial"/>
              <a:ea typeface="ヒラギノ角ゴ ProN W3" charset="0"/>
              <a:cs typeface="Arial"/>
            </a:endParaRP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>
                <a:latin typeface="Arial"/>
                <a:cs typeface="Arial"/>
              </a:rPr>
              <a:t>Fans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ATTINICHE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cs typeface="Arial"/>
              </a:rPr>
              <a:t>ABUSO DI LASSATIVI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CHEMIOTERAPIA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cs typeface="Arial"/>
              </a:rPr>
              <a:t>ISCHEMICHE</a:t>
            </a:r>
            <a:r>
              <a:rPr lang="it-IT" sz="1200" dirty="0">
                <a:latin typeface="Arial"/>
                <a:cs typeface="Arial"/>
              </a:rPr>
              <a:t>: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>
                <a:latin typeface="Arial"/>
                <a:cs typeface="Arial"/>
              </a:rPr>
              <a:t>Aterosclerosi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Trombosi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>
                <a:latin typeface="Arial"/>
                <a:cs typeface="Arial"/>
              </a:rPr>
              <a:t>Embolie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VASCULITI: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 err="1">
                <a:latin typeface="Arial"/>
                <a:cs typeface="Arial"/>
              </a:rPr>
              <a:t>Takayasu</a:t>
            </a:r>
            <a:endParaRPr lang="it-IT" sz="1200" dirty="0">
              <a:latin typeface="Arial"/>
              <a:cs typeface="Arial"/>
            </a:endParaRP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LES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>
                <a:latin typeface="Arial"/>
                <a:cs typeface="Arial"/>
              </a:rPr>
              <a:t>AR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Stati di </a:t>
            </a:r>
            <a:r>
              <a:rPr lang="it-IT" sz="120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ipercoagulabilità</a:t>
            </a:r>
            <a:endParaRPr lang="it-IT" sz="1200" dirty="0">
              <a:solidFill>
                <a:srgbClr val="000000"/>
              </a:solidFill>
              <a:latin typeface="Arial"/>
              <a:ea typeface="ヒラギノ角ゴ ProN W3" charset="0"/>
              <a:cs typeface="Arial"/>
            </a:endParaRP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cs typeface="Arial"/>
              </a:rPr>
              <a:t>VOLVOLO INTERMITTENTE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cs typeface="Arial"/>
              </a:rPr>
              <a:t>TUMORI</a:t>
            </a:r>
            <a:r>
              <a:rPr lang="it-IT" sz="1200" dirty="0">
                <a:latin typeface="Arial"/>
                <a:cs typeface="Arial"/>
              </a:rPr>
              <a:t>: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K.colon</a:t>
            </a:r>
            <a:r>
              <a:rPr lang="it-IT" sz="12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-rettale</a:t>
            </a:r>
            <a:endParaRPr lang="it-IT" sz="1200" dirty="0">
              <a:latin typeface="Arial"/>
              <a:cs typeface="Arial"/>
            </a:endParaRP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Grossi polipi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>
                <a:latin typeface="Arial"/>
                <a:cs typeface="Arial"/>
              </a:rPr>
              <a:t>Adenocarcinoma tenue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Linfomi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>
                <a:latin typeface="Arial"/>
                <a:cs typeface="Arial"/>
              </a:rPr>
              <a:t>T. neuroendocrini</a:t>
            </a:r>
            <a:endParaRPr lang="it-IT" sz="1200" dirty="0">
              <a:solidFill>
                <a:srgbClr val="000000"/>
              </a:solidFill>
              <a:latin typeface="Arial"/>
              <a:ea typeface="ヒラギノ角ゴ ProN W3" charset="0"/>
              <a:cs typeface="Arial"/>
            </a:endParaRPr>
          </a:p>
        </p:txBody>
      </p:sp>
      <p:sp>
        <p:nvSpPr>
          <p:cNvPr id="8" name="Rettangolo 7"/>
          <p:cNvSpPr/>
          <p:nvPr/>
        </p:nvSpPr>
        <p:spPr bwMode="auto">
          <a:xfrm>
            <a:off x="6300788" y="5373688"/>
            <a:ext cx="2303462" cy="863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it-IT" sz="1200" b="1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RARE</a:t>
            </a:r>
          </a:p>
          <a:p>
            <a:pPr algn="ctr">
              <a:defRPr/>
            </a:pPr>
            <a:endParaRPr lang="it-IT" sz="1200" b="1" dirty="0">
              <a:solidFill>
                <a:srgbClr val="000000"/>
              </a:solidFill>
              <a:latin typeface="Arial"/>
              <a:ea typeface="ヒラギノ角ゴ ProN W3" charset="0"/>
              <a:cs typeface="Arial"/>
            </a:endParaRP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M. di BEHCET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000" dirty="0" err="1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Graft</a:t>
            </a:r>
            <a:r>
              <a:rPr lang="it-IT" sz="10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 Versus Host </a:t>
            </a:r>
            <a:r>
              <a:rPr lang="it-IT" sz="1000" dirty="0" err="1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Disease</a:t>
            </a:r>
            <a:endParaRPr lang="it-IT" sz="1000" dirty="0">
              <a:solidFill>
                <a:srgbClr val="FF0000"/>
              </a:solidFill>
              <a:latin typeface="Arial"/>
              <a:ea typeface="ヒラギノ角ゴ ProN W3" charset="0"/>
              <a:cs typeface="Arial"/>
            </a:endParaRPr>
          </a:p>
        </p:txBody>
      </p:sp>
      <p:sp>
        <p:nvSpPr>
          <p:cNvPr id="12" name="Rettangolo 11"/>
          <p:cNvSpPr/>
          <p:nvPr/>
        </p:nvSpPr>
        <p:spPr bwMode="auto">
          <a:xfrm>
            <a:off x="3708400" y="3141663"/>
            <a:ext cx="1943100" cy="129698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it-IT" sz="1200" b="1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IBD</a:t>
            </a:r>
          </a:p>
          <a:p>
            <a:pPr algn="ctr">
              <a:defRPr/>
            </a:pPr>
            <a:endParaRPr lang="it-IT" sz="1200" b="1" dirty="0">
              <a:solidFill>
                <a:srgbClr val="000000"/>
              </a:solidFill>
              <a:latin typeface="Arial"/>
              <a:ea typeface="ヒラギノ角ゴ ProN W3" charset="0"/>
              <a:cs typeface="Arial"/>
            </a:endParaRP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 err="1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M.di</a:t>
            </a: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 CROHN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RCU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COLITE INDETERMINATA</a:t>
            </a:r>
          </a:p>
        </p:txBody>
      </p:sp>
      <p:sp>
        <p:nvSpPr>
          <p:cNvPr id="13" name="Rettangolo 12"/>
          <p:cNvSpPr/>
          <p:nvPr/>
        </p:nvSpPr>
        <p:spPr bwMode="auto">
          <a:xfrm>
            <a:off x="3708400" y="1341438"/>
            <a:ext cx="1943100" cy="143986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it-IT" sz="1200" b="1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FUNZIONALE= IBS</a:t>
            </a:r>
          </a:p>
          <a:p>
            <a:pPr marL="171450" indent="-171450">
              <a:buFont typeface="Wingdings" charset="2"/>
              <a:buChar char="ü"/>
              <a:defRPr/>
            </a:pPr>
            <a:endParaRPr lang="it-IT" sz="1200" dirty="0">
              <a:solidFill>
                <a:srgbClr val="FF0000"/>
              </a:solidFill>
              <a:latin typeface="Arial"/>
              <a:ea typeface="ヒラギノ角ゴ ProN W3" charset="0"/>
              <a:cs typeface="Arial"/>
            </a:endParaRP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SINDROME DELL’ INTESTINO IRRITABILE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ALTRI DISTURBI FUNZIONALI</a:t>
            </a:r>
          </a:p>
        </p:txBody>
      </p:sp>
      <p:sp>
        <p:nvSpPr>
          <p:cNvPr id="14" name="Rettangolo 13"/>
          <p:cNvSpPr/>
          <p:nvPr/>
        </p:nvSpPr>
        <p:spPr bwMode="auto">
          <a:xfrm>
            <a:off x="6227763" y="1341438"/>
            <a:ext cx="2376487" cy="35274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it-IT" sz="1200" b="1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MISCELLANEA</a:t>
            </a:r>
          </a:p>
          <a:p>
            <a:pPr>
              <a:defRPr/>
            </a:pPr>
            <a:endParaRPr lang="it-IT" sz="1200" b="1" dirty="0">
              <a:solidFill>
                <a:srgbClr val="000000"/>
              </a:solidFill>
              <a:latin typeface="Arial"/>
              <a:ea typeface="ヒラギノ角ゴ ProN W3" charset="0"/>
              <a:cs typeface="Arial"/>
            </a:endParaRP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CELIACHIA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INTOLLERANZA AL LATTOSIO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DISORDINI ENDOCRINI: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Ipertiroidismo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DM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CA MIDOLLARE TIROIDE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SND.PARANEOPLASTICHE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SINDROME DA MALASSORBIMENTO</a:t>
            </a:r>
            <a:r>
              <a:rPr lang="it-IT" sz="12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: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Sprue tropicale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POST-CHIRURGICHE: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 err="1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S.dell</a:t>
            </a:r>
            <a:r>
              <a:rPr lang="it-IT" sz="12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’ intestino corto</a:t>
            </a:r>
          </a:p>
          <a:p>
            <a:pPr marL="171450" indent="-171450">
              <a:buFont typeface="Lucida Grande"/>
              <a:buChar char="-"/>
              <a:defRPr/>
            </a:pPr>
            <a:r>
              <a:rPr lang="it-IT" sz="1200" dirty="0">
                <a:solidFill>
                  <a:srgbClr val="000000"/>
                </a:solidFill>
                <a:latin typeface="Arial"/>
                <a:ea typeface="ヒラギノ角ゴ ProN W3" charset="0"/>
                <a:cs typeface="Arial"/>
              </a:rPr>
              <a:t>Colite da diversione</a:t>
            </a:r>
          </a:p>
          <a:p>
            <a:pPr marL="171450" indent="-171450"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/>
                <a:ea typeface="ヒラギノ角ゴ ProN W3" charset="0"/>
                <a:cs typeface="Arial"/>
              </a:rPr>
              <a:t>S. DA CONTAMINAZIONE DELL’ INTESTINO TENUE</a:t>
            </a:r>
          </a:p>
        </p:txBody>
      </p:sp>
      <p:sp>
        <p:nvSpPr>
          <p:cNvPr id="122889" name="Freccia destra 14"/>
          <p:cNvSpPr>
            <a:spLocks noChangeArrowheads="1"/>
          </p:cNvSpPr>
          <p:nvPr/>
        </p:nvSpPr>
        <p:spPr bwMode="auto">
          <a:xfrm>
            <a:off x="3276600" y="3213100"/>
            <a:ext cx="358775" cy="144463"/>
          </a:xfrm>
          <a:prstGeom prst="rightArrow">
            <a:avLst>
              <a:gd name="adj1" fmla="val 50000"/>
              <a:gd name="adj2" fmla="val 49670"/>
            </a:avLst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/>
          </a:p>
        </p:txBody>
      </p:sp>
      <p:sp>
        <p:nvSpPr>
          <p:cNvPr id="122890" name="Freccia destra 18"/>
          <p:cNvSpPr>
            <a:spLocks noChangeArrowheads="1"/>
          </p:cNvSpPr>
          <p:nvPr/>
        </p:nvSpPr>
        <p:spPr bwMode="auto">
          <a:xfrm>
            <a:off x="5795963" y="1773238"/>
            <a:ext cx="360362" cy="142875"/>
          </a:xfrm>
          <a:prstGeom prst="rightArrow">
            <a:avLst>
              <a:gd name="adj1" fmla="val 50000"/>
              <a:gd name="adj2" fmla="val 50444"/>
            </a:avLst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/>
          </a:p>
        </p:txBody>
      </p:sp>
      <p:sp>
        <p:nvSpPr>
          <p:cNvPr id="122891" name="Freccia destra 19"/>
          <p:cNvSpPr>
            <a:spLocks noChangeArrowheads="1"/>
          </p:cNvSpPr>
          <p:nvPr/>
        </p:nvSpPr>
        <p:spPr bwMode="auto">
          <a:xfrm>
            <a:off x="107950" y="2133600"/>
            <a:ext cx="360363" cy="142875"/>
          </a:xfrm>
          <a:prstGeom prst="rightArrow">
            <a:avLst>
              <a:gd name="adj1" fmla="val 50000"/>
              <a:gd name="adj2" fmla="val 50445"/>
            </a:avLst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 bwMode="auto">
          <a:xfrm>
            <a:off x="3708400" y="4724400"/>
            <a:ext cx="2016125" cy="18002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ts val="0"/>
              </a:spcBef>
              <a:defRPr/>
            </a:pPr>
            <a:r>
              <a:rPr lang="it-IT" sz="1200" b="1" dirty="0">
                <a:latin typeface="Arial"/>
                <a:cs typeface="Arial"/>
              </a:rPr>
              <a:t>INFETTIVE</a:t>
            </a:r>
          </a:p>
          <a:p>
            <a:pPr algn="ctr">
              <a:spcBef>
                <a:spcPts val="0"/>
              </a:spcBef>
              <a:defRPr/>
            </a:pPr>
            <a:endParaRPr lang="en-US" sz="12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171450" indent="-171450">
              <a:spcBef>
                <a:spcPts val="0"/>
              </a:spcBef>
              <a:buFont typeface="Wingdings" charset="2"/>
              <a:buChar char="ü"/>
              <a:defRPr/>
            </a:pPr>
            <a:r>
              <a:rPr lang="en-US" sz="1200" dirty="0">
                <a:solidFill>
                  <a:srgbClr val="FF0000"/>
                </a:solidFill>
                <a:latin typeface="Arial" charset="0"/>
                <a:cs typeface="Arial" charset="0"/>
              </a:rPr>
              <a:t>HIV </a:t>
            </a:r>
          </a:p>
          <a:p>
            <a:pPr marL="171450" indent="-171450">
              <a:spcBef>
                <a:spcPts val="0"/>
              </a:spcBef>
              <a:buFont typeface="Wingdings" charset="2"/>
              <a:buChar char="ü"/>
              <a:defRPr/>
            </a:pPr>
            <a:r>
              <a:rPr lang="en-US" sz="1200" dirty="0">
                <a:solidFill>
                  <a:srgbClr val="FF0000"/>
                </a:solidFill>
                <a:latin typeface="Arial" charset="0"/>
                <a:cs typeface="Arial" charset="0"/>
              </a:rPr>
              <a:t>Rotavirus</a:t>
            </a:r>
          </a:p>
          <a:p>
            <a:pPr marL="171450" indent="-171450">
              <a:spcBef>
                <a:spcPts val="0"/>
              </a:spcBef>
              <a:buFont typeface="Wingdings" charset="2"/>
              <a:buChar char="ü"/>
              <a:defRPr/>
            </a:pPr>
            <a:r>
              <a:rPr lang="it-IT" sz="1200" dirty="0" err="1">
                <a:solidFill>
                  <a:srgbClr val="FF0000"/>
                </a:solidFill>
                <a:latin typeface="Arial" charset="0"/>
                <a:cs typeface="Arial" charset="0"/>
              </a:rPr>
              <a:t>Entamoeba</a:t>
            </a:r>
            <a:r>
              <a:rPr lang="it-IT" sz="1200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it-IT" sz="1200" dirty="0" err="1">
                <a:solidFill>
                  <a:srgbClr val="FF0000"/>
                </a:solidFill>
                <a:latin typeface="Arial" charset="0"/>
                <a:cs typeface="Arial" charset="0"/>
              </a:rPr>
              <a:t>Histolytica</a:t>
            </a:r>
            <a:endParaRPr lang="it-IT" sz="1200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171450" indent="-171450">
              <a:spcBef>
                <a:spcPts val="0"/>
              </a:spcBef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 charset="0"/>
                <a:cs typeface="Arial" charset="0"/>
              </a:rPr>
              <a:t>Giardia</a:t>
            </a:r>
          </a:p>
          <a:p>
            <a:pPr marL="171450" indent="-171450">
              <a:spcBef>
                <a:spcPts val="0"/>
              </a:spcBef>
              <a:buFont typeface="Wingdings" charset="2"/>
              <a:buChar char="ü"/>
              <a:defRPr/>
            </a:pPr>
            <a:r>
              <a:rPr lang="it-IT" sz="1200" dirty="0" err="1">
                <a:solidFill>
                  <a:srgbClr val="FF0000"/>
                </a:solidFill>
                <a:latin typeface="Arial" charset="0"/>
                <a:cs typeface="Arial" charset="0"/>
              </a:rPr>
              <a:t>Clostridium</a:t>
            </a:r>
            <a:r>
              <a:rPr lang="it-IT" sz="1200" dirty="0">
                <a:solidFill>
                  <a:srgbClr val="FF0000"/>
                </a:solidFill>
                <a:latin typeface="Arial" charset="0"/>
                <a:cs typeface="Arial" charset="0"/>
              </a:rPr>
              <a:t> Difficile</a:t>
            </a:r>
          </a:p>
          <a:p>
            <a:pPr marL="171450" indent="-171450">
              <a:spcBef>
                <a:spcPts val="0"/>
              </a:spcBef>
              <a:buFont typeface="Wingdings" charset="2"/>
              <a:buChar char="ü"/>
              <a:defRPr/>
            </a:pPr>
            <a:r>
              <a:rPr lang="it-IT" sz="1200" dirty="0">
                <a:solidFill>
                  <a:srgbClr val="FF0000"/>
                </a:solidFill>
                <a:latin typeface="Arial" charset="0"/>
                <a:cs typeface="Arial" charset="0"/>
              </a:rPr>
              <a:t>Salmonella </a:t>
            </a:r>
          </a:p>
          <a:p>
            <a:pPr marL="171450" indent="-171450">
              <a:spcBef>
                <a:spcPts val="0"/>
              </a:spcBef>
              <a:buFont typeface="Wingdings" charset="2"/>
              <a:buChar char="ü"/>
              <a:defRPr/>
            </a:pPr>
            <a:r>
              <a:rPr lang="it-IT" sz="1200" dirty="0" err="1">
                <a:solidFill>
                  <a:srgbClr val="FF0000"/>
                </a:solidFill>
                <a:latin typeface="Arial" charset="0"/>
                <a:cs typeface="Arial" charset="0"/>
              </a:rPr>
              <a:t>Shigella</a:t>
            </a:r>
            <a:endParaRPr lang="en-US" sz="12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22893" name="Freccia destra 22"/>
          <p:cNvSpPr>
            <a:spLocks noChangeArrowheads="1"/>
          </p:cNvSpPr>
          <p:nvPr/>
        </p:nvSpPr>
        <p:spPr bwMode="auto">
          <a:xfrm>
            <a:off x="3276600" y="1412875"/>
            <a:ext cx="360363" cy="144463"/>
          </a:xfrm>
          <a:prstGeom prst="rightArrow">
            <a:avLst>
              <a:gd name="adj1" fmla="val 50000"/>
              <a:gd name="adj2" fmla="val 49890"/>
            </a:avLst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4000" b="1" dirty="0">
                <a:latin typeface="Arial Narrow" charset="0"/>
                <a:cs typeface="Arial Narrow" charset="0"/>
                <a:sym typeface="Arial Narrow" charset="0"/>
              </a:rPr>
              <a:t>ANAMNESI PATOLOGICA PROSSIMA</a:t>
            </a:r>
            <a:endParaRPr lang="it-IT" sz="4000" dirty="0">
              <a:latin typeface="Lucida Grande" charset="0"/>
              <a:cs typeface=".Aqua かな" charset="0"/>
            </a:endParaRPr>
          </a:p>
        </p:txBody>
      </p:sp>
      <p:sp>
        <p:nvSpPr>
          <p:cNvPr id="69634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3C9B4106-36A4-A24E-B730-4DD209C1816B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4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69635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84313"/>
            <a:ext cx="1379538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Immagine 9" descr="Schermata 09-2456911 alle 14.25.2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981700"/>
            <a:ext cx="2336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Segnaposto contenuto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6691" b="-6691"/>
          <a:stretch>
            <a:fillRect/>
          </a:stretch>
        </p:blipFill>
        <p:spPr>
          <a:xfrm>
            <a:off x="0" y="981075"/>
            <a:ext cx="4572000" cy="3879850"/>
          </a:xfrm>
        </p:spPr>
      </p:pic>
      <p:sp>
        <p:nvSpPr>
          <p:cNvPr id="9" name="Fumetto 4 8"/>
          <p:cNvSpPr/>
          <p:nvPr/>
        </p:nvSpPr>
        <p:spPr bwMode="auto">
          <a:xfrm>
            <a:off x="2916238" y="4221163"/>
            <a:ext cx="5616575" cy="1944687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Ho </a:t>
            </a:r>
            <a:r>
              <a:rPr lang="en-US" sz="18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rispettato</a:t>
            </a: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le </a:t>
            </a:r>
            <a:r>
              <a:rPr lang="en-US" sz="18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norme</a:t>
            </a: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igienico-sanitarie</a:t>
            </a: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!</a:t>
            </a:r>
          </a:p>
          <a:p>
            <a:pPr>
              <a:spcBef>
                <a:spcPts val="0"/>
              </a:spcBef>
              <a:defRPr/>
            </a:pP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Ho </a:t>
            </a:r>
            <a:r>
              <a:rPr lang="en-US" sz="18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eseguito</a:t>
            </a: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le </a:t>
            </a:r>
            <a:r>
              <a:rPr lang="en-US" sz="18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seguenti</a:t>
            </a: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vaccinazioni</a:t>
            </a: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:</a:t>
            </a:r>
          </a:p>
          <a:p>
            <a:pPr marL="285750" indent="-285750">
              <a:spcBef>
                <a:spcPts val="0"/>
              </a:spcBef>
              <a:buFontTx/>
              <a:buChar char="-"/>
              <a:defRPr/>
            </a:pP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Anti-</a:t>
            </a:r>
            <a:r>
              <a:rPr lang="en-US" sz="18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Epatite</a:t>
            </a: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A</a:t>
            </a:r>
          </a:p>
          <a:p>
            <a:pPr marL="285750" indent="-285750">
              <a:spcBef>
                <a:spcPts val="0"/>
              </a:spcBef>
              <a:buFontTx/>
              <a:buChar char="-"/>
              <a:defRPr/>
            </a:pP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Anti-</a:t>
            </a:r>
            <a:r>
              <a:rPr lang="en-US" sz="18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Febbre</a:t>
            </a:r>
            <a:r>
              <a:rPr lang="en-US" sz="18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tifoide</a:t>
            </a:r>
            <a:endParaRPr lang="en-US" sz="1800" dirty="0">
              <a:solidFill>
                <a:schemeClr val="tx1"/>
              </a:solidFill>
              <a:latin typeface="Arial Narrow" charset="0"/>
              <a:cs typeface="Arial Narrow" charset="0"/>
              <a:sym typeface="Arial Narrow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851275" y="1196975"/>
            <a:ext cx="5292725" cy="33543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Tornata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da 4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giorni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da un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viaggio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in Guatemala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Dall’ultimo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giorno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del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soggiorno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ha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presentato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:</a:t>
            </a:r>
          </a:p>
          <a:p>
            <a:pPr marL="342900" indent="-342900">
              <a:spcBef>
                <a:spcPts val="0"/>
              </a:spcBef>
              <a:buFont typeface="Lucida Grande"/>
              <a:buChar char="-"/>
              <a:defRPr/>
            </a:pPr>
            <a:r>
              <a:rPr lang="it-IT" sz="2000" b="1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DIARREA</a:t>
            </a:r>
            <a:r>
              <a:rPr lang="en-US" sz="20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</a:p>
          <a:p>
            <a:pPr marL="342900" indent="-34290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2000" b="1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FEBBRE</a:t>
            </a:r>
            <a:r>
              <a:rPr lang="en-US" sz="20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max 38.5° </a:t>
            </a:r>
          </a:p>
          <a:p>
            <a:pPr marL="342900" indent="-342900">
              <a:spcBef>
                <a:spcPts val="0"/>
              </a:spcBef>
              <a:buFont typeface="Arial"/>
              <a:buChar char="•"/>
              <a:defRPr/>
            </a:pP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Ha </a:t>
            </a:r>
            <a:r>
              <a:rPr lang="en-US" sz="2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assunto</a:t>
            </a:r>
            <a:r>
              <a:rPr lang="en-US" sz="2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: </a:t>
            </a:r>
          </a:p>
          <a:p>
            <a:pPr marL="285750" indent="-28575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Paracetamolo</a:t>
            </a:r>
            <a:r>
              <a:rPr lang="en-US" sz="1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1 g </a:t>
            </a:r>
            <a:r>
              <a:rPr lang="en-US" sz="1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ogni</a:t>
            </a:r>
            <a:r>
              <a:rPr lang="en-US" sz="1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8h </a:t>
            </a:r>
          </a:p>
          <a:p>
            <a:pPr marL="285750" indent="-285750">
              <a:spcBef>
                <a:spcPts val="0"/>
              </a:spcBef>
              <a:buFont typeface="Lucida Grande"/>
              <a:buChar char="-"/>
              <a:defRPr/>
            </a:pPr>
            <a:r>
              <a:rPr lang="en-US" sz="1400" dirty="0" err="1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Buscopan</a:t>
            </a:r>
            <a:r>
              <a:rPr lang="en-US" sz="1400" dirty="0">
                <a:solidFill>
                  <a:schemeClr val="tx1"/>
                </a:solidFill>
                <a:latin typeface="Arial Narrow" charset="0"/>
                <a:cs typeface="Arial Narrow" charset="0"/>
                <a:sym typeface="Arial Narrow" charset="0"/>
              </a:rPr>
              <a:t> 10 mg 3cpr/die </a:t>
            </a:r>
          </a:p>
          <a:p>
            <a:pPr>
              <a:spcBef>
                <a:spcPts val="0"/>
              </a:spcBef>
              <a:defRPr/>
            </a:pPr>
            <a:endParaRPr lang="en-US" sz="800" dirty="0">
              <a:solidFill>
                <a:schemeClr val="tx1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marL="342900" indent="-342900">
              <a:spcBef>
                <a:spcPts val="0"/>
              </a:spcBef>
              <a:buFontTx/>
              <a:buChar char="-"/>
              <a:defRPr/>
            </a:pPr>
            <a:endParaRPr lang="en-US" sz="800" dirty="0">
              <a:solidFill>
                <a:schemeClr val="tx1"/>
              </a:solidFill>
              <a:latin typeface="Arial Narrow" charset="0"/>
              <a:cs typeface="Arial Narrow" charset="0"/>
              <a:sym typeface="Arial Narrow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97425"/>
            <a:ext cx="1900237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75 -0.45676 C 0.08486 -0.46693 0.10256 -0.46555 0.11592 -0.46832 C 0.12633 -0.46763 0.13692 -0.4674 0.1475 -0.46601 C 0.15618 -0.46508 0.1652 -0.45745 0.17388 -0.45421 C 0.17717 -0.45144 0.18134 -0.45074 0.18446 -0.44727 C 0.19001 -0.44126 0.1921 -0.43432 0.19852 -0.42854 C 0.20216 -0.42137 0.20806 -0.41559 0.21084 -0.4075 C 0.21361 -0.39871 0.2176 -0.38645 0.21968 -0.37697 C 0.22021 -0.37396 0.22038 -0.37073 0.22142 -0.36772 C 0.22333 -0.36147 0.22836 -0.34899 0.22836 -0.34899 C 0.23096 -0.33141 0.23374 -0.2951 0.23374 -0.2951 C 0.23218 -0.23266 0.23825 -0.23798 0.22489 -0.20144 C 0.22177 -0.18525 0.21413 -0.17207 0.2091 -0.1568 C 0.2058 -0.14732 0.20129 -0.13853 0.19852 -0.12882 C 0.1914 -0.10546 0.18255 -0.08118 0.1652 -0.068 C 0.16069 -0.06476 0.15548 -0.06406 0.15114 -0.06083 C 0.13796 -0.05204 0.12338 -0.04695 0.10898 -0.04209 C 0.10655 -0.03978 0.10429 -0.03724 0.10186 -0.03516 C 0.10013 -0.034 0.09822 -0.03423 0.09666 -0.03284 C 0.08954 -0.02752 0.08486 -0.02221 0.07722 -0.01874 C 0.06542 -0.00717 0.05102 -0.00902 0.03679 -0.00694 C 0.02135 0.00115 0.01996 1.56337E-6 5.28197E-6 1.56337E-6 " pathEditMode="relative" ptsTypes="f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0831576B-4FDF-8849-BFCB-B1B9F14B3A84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40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123906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860800"/>
            <a:ext cx="45466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0" y="0"/>
            <a:ext cx="9144000" cy="8302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4800" b="1" dirty="0">
                <a:latin typeface="Arial"/>
                <a:cs typeface="Arial"/>
              </a:rPr>
              <a:t>PRESCRIVO:</a:t>
            </a:r>
          </a:p>
        </p:txBody>
      </p:sp>
      <p:sp>
        <p:nvSpPr>
          <p:cNvPr id="123908" name="CasellaDiTesto 6"/>
          <p:cNvSpPr txBox="1">
            <a:spLocks noChangeArrowheads="1"/>
          </p:cNvSpPr>
          <p:nvPr/>
        </p:nvSpPr>
        <p:spPr bwMode="auto">
          <a:xfrm>
            <a:off x="331788" y="1557338"/>
            <a:ext cx="8812212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buFont typeface="Wingdings" charset="0"/>
              <a:buChar char="ü"/>
            </a:pPr>
            <a:r>
              <a:rPr lang="it-IT" sz="3600">
                <a:latin typeface="Arial" charset="0"/>
                <a:cs typeface="Arial" charset="0"/>
              </a:rPr>
              <a:t>Emocromo completo con formula</a:t>
            </a:r>
          </a:p>
          <a:p>
            <a:pPr eaLnBrk="1" hangingPunct="1">
              <a:buFont typeface="Wingdings" charset="0"/>
              <a:buChar char="ü"/>
            </a:pPr>
            <a:r>
              <a:rPr lang="it-IT" sz="3600">
                <a:latin typeface="Arial" charset="0"/>
                <a:cs typeface="Arial" charset="0"/>
              </a:rPr>
              <a:t>AST, ALT, Gamma-GT, fosfatasi alcalina</a:t>
            </a:r>
          </a:p>
          <a:p>
            <a:pPr eaLnBrk="1" hangingPunct="1">
              <a:buFont typeface="Wingdings" charset="0"/>
              <a:buChar char="ü"/>
            </a:pPr>
            <a:r>
              <a:rPr lang="it-IT" sz="3600">
                <a:latin typeface="Arial" charset="0"/>
                <a:cs typeface="Arial" charset="0"/>
              </a:rPr>
              <a:t>Creatininemia</a:t>
            </a:r>
          </a:p>
          <a:p>
            <a:pPr eaLnBrk="1" hangingPunct="1">
              <a:buFont typeface="Wingdings" charset="0"/>
              <a:buChar char="ü"/>
            </a:pPr>
            <a:r>
              <a:rPr lang="it-IT" sz="3600">
                <a:latin typeface="Arial" charset="0"/>
                <a:cs typeface="Arial" charset="0"/>
              </a:rPr>
              <a:t>K+, Na+, Cl-</a:t>
            </a:r>
          </a:p>
          <a:p>
            <a:pPr eaLnBrk="1" hangingPunct="1">
              <a:buFont typeface="Wingdings" charset="0"/>
              <a:buChar char="ü"/>
            </a:pPr>
            <a:r>
              <a:rPr lang="it-IT" sz="3600">
                <a:latin typeface="Arial" charset="0"/>
                <a:cs typeface="Arial" charset="0"/>
              </a:rPr>
              <a:t>VES, PCR</a:t>
            </a:r>
          </a:p>
          <a:p>
            <a:pPr eaLnBrk="1" hangingPunct="1">
              <a:buFont typeface="Wingdings" charset="0"/>
              <a:buChar char="ü"/>
            </a:pPr>
            <a:r>
              <a:rPr lang="it-IT" sz="3600">
                <a:latin typeface="Arial" charset="0"/>
                <a:cs typeface="Arial" charset="0"/>
              </a:rPr>
              <a:t>Es. urine completo</a:t>
            </a:r>
          </a:p>
          <a:p>
            <a:pPr eaLnBrk="1" hangingPunct="1">
              <a:buFont typeface="Wingdings" charset="0"/>
              <a:buChar char="ü"/>
            </a:pPr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090F7048-A12C-A340-BE20-816E30ED392D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41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5076825" y="260350"/>
            <a:ext cx="3743325" cy="1296988"/>
          </a:xfrm>
          <a:prstGeom prst="rect">
            <a:avLst/>
          </a:prstGeom>
          <a:ln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endParaRPr lang="en-US" sz="2400" dirty="0">
              <a:latin typeface="Arial"/>
              <a:cs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COLONSCOPIA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dirty="0">
                <a:latin typeface="Arial"/>
                <a:cs typeface="Arial"/>
              </a:rPr>
              <a:t> O 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latin typeface="Arial"/>
                <a:cs typeface="Arial"/>
              </a:rPr>
              <a:t>RETTOSIGMOIDOSCOPIA?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500" y="2247900"/>
            <a:ext cx="3429000" cy="2362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ttangolo 6"/>
          <p:cNvSpPr/>
          <p:nvPr/>
        </p:nvSpPr>
        <p:spPr bwMode="auto">
          <a:xfrm>
            <a:off x="323850" y="260350"/>
            <a:ext cx="3743325" cy="1296988"/>
          </a:xfrm>
          <a:prstGeom prst="rect">
            <a:avLst/>
          </a:prstGeom>
          <a:ln w="12700" cmpd="sng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endParaRPr lang="en-US" sz="2400" dirty="0">
              <a:latin typeface="Arial"/>
              <a:cs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latin typeface="Arial"/>
                <a:cs typeface="Arial"/>
              </a:rPr>
              <a:t>ESAMI EMATICI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latin typeface="Arial"/>
                <a:cs typeface="Arial"/>
              </a:rPr>
              <a:t>+ 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400" b="1" dirty="0">
                <a:solidFill>
                  <a:srgbClr val="FF0000"/>
                </a:solidFill>
                <a:latin typeface="Arial"/>
                <a:cs typeface="Arial"/>
              </a:rPr>
              <a:t>CALPROTECTINA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 </a:t>
            </a:r>
          </a:p>
        </p:txBody>
      </p:sp>
      <p:sp>
        <p:nvSpPr>
          <p:cNvPr id="8" name="Rettangolo 7"/>
          <p:cNvSpPr/>
          <p:nvPr/>
        </p:nvSpPr>
        <p:spPr bwMode="auto">
          <a:xfrm>
            <a:off x="468313" y="5300663"/>
            <a:ext cx="3743325" cy="1296987"/>
          </a:xfrm>
          <a:prstGeom prst="rect">
            <a:avLst/>
          </a:prstGeom>
          <a:ln w="1270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r>
              <a:rPr lang="en-US" sz="2000" dirty="0">
                <a:latin typeface="Lucida Grande" charset="0"/>
                <a:cs typeface=".Aqua かな" charset="0"/>
              </a:rPr>
              <a:t>Iniziamo </a:t>
            </a:r>
            <a:r>
              <a:rPr lang="en-US" sz="2000" dirty="0" err="1">
                <a:latin typeface="Lucida Grande" charset="0"/>
                <a:cs typeface=".Aqua かな" charset="0"/>
              </a:rPr>
              <a:t>il</a:t>
            </a:r>
            <a:r>
              <a:rPr lang="en-US" sz="2000" dirty="0">
                <a:latin typeface="Lucida Grande" charset="0"/>
                <a:cs typeface=".Aqua かな" charset="0"/>
              </a:rPr>
              <a:t> </a:t>
            </a:r>
            <a:r>
              <a:rPr lang="en-US" sz="2000" dirty="0" err="1">
                <a:latin typeface="Lucida Grande" charset="0"/>
                <a:cs typeface=".Aqua かな" charset="0"/>
              </a:rPr>
              <a:t>trattamento</a:t>
            </a:r>
            <a:r>
              <a:rPr lang="en-US" sz="2000" dirty="0">
                <a:latin typeface="Lucida Grande" charset="0"/>
                <a:cs typeface=".Aqua かな" charset="0"/>
              </a:rPr>
              <a:t> </a:t>
            </a:r>
            <a:r>
              <a:rPr lang="en-US" sz="2000" dirty="0" err="1">
                <a:latin typeface="Lucida Grande" charset="0"/>
                <a:cs typeface=".Aqua かな" charset="0"/>
              </a:rPr>
              <a:t>empirico</a:t>
            </a:r>
            <a:r>
              <a:rPr lang="en-US" sz="2000" dirty="0">
                <a:latin typeface="Lucida Grande" charset="0"/>
                <a:cs typeface=".Aqua かな" charset="0"/>
              </a:rPr>
              <a:t> con </a:t>
            </a:r>
            <a:r>
              <a:rPr lang="en-US" sz="2000" b="1" dirty="0">
                <a:latin typeface="Lucida Grande" charset="0"/>
                <a:cs typeface=".Aqua かな" charset="0"/>
              </a:rPr>
              <a:t>MESALAZINA</a:t>
            </a:r>
            <a:r>
              <a:rPr lang="en-US" sz="2000" dirty="0">
                <a:latin typeface="Lucida Grande" charset="0"/>
                <a:cs typeface=".Aqua かな" charset="0"/>
              </a:rPr>
              <a:t> + </a:t>
            </a:r>
            <a:r>
              <a:rPr lang="en-US" sz="2000" dirty="0" err="1">
                <a:latin typeface="Lucida Grande" charset="0"/>
                <a:cs typeface=".Aqua かな" charset="0"/>
              </a:rPr>
              <a:t>ev</a:t>
            </a:r>
            <a:r>
              <a:rPr lang="en-US" sz="2000" dirty="0">
                <a:latin typeface="Lucida Grande" charset="0"/>
                <a:cs typeface=".Aqua かな" charset="0"/>
              </a:rPr>
              <a:t>. </a:t>
            </a:r>
            <a:r>
              <a:rPr lang="en-US" sz="2000" dirty="0" err="1">
                <a:latin typeface="Lucida Grande" charset="0"/>
                <a:cs typeface=".Aqua かな" charset="0"/>
              </a:rPr>
              <a:t>Rifaximina</a:t>
            </a:r>
            <a:r>
              <a:rPr lang="en-US" sz="2000" dirty="0">
                <a:latin typeface="Lucida Grande" charset="0"/>
                <a:cs typeface=".Aqua かな" charset="0"/>
              </a:rPr>
              <a:t>?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solidFill>
                  <a:srgbClr val="FF0000"/>
                </a:solidFill>
                <a:latin typeface="Lucida Grande" charset="0"/>
                <a:cs typeface=".Aqua かな" charset="0"/>
              </a:rPr>
              <a:t>INTERFERENZE CON LA DIAGNOSI?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latin typeface="Arial"/>
                <a:cs typeface="Arial"/>
              </a:rPr>
              <a:t> </a:t>
            </a:r>
          </a:p>
        </p:txBody>
      </p:sp>
      <p:sp>
        <p:nvSpPr>
          <p:cNvPr id="9" name="Rettangolo 8"/>
          <p:cNvSpPr/>
          <p:nvPr/>
        </p:nvSpPr>
        <p:spPr bwMode="auto">
          <a:xfrm>
            <a:off x="5076825" y="5300663"/>
            <a:ext cx="3743325" cy="1296987"/>
          </a:xfrm>
          <a:prstGeom prst="rect">
            <a:avLst/>
          </a:prstGeom>
          <a:ln w="12700" cmpd="sng">
            <a:solidFill>
              <a:srgbClr val="0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80000"/>
              </a:lnSpc>
              <a:defRPr/>
            </a:pPr>
            <a:endParaRPr lang="en-US" sz="2400" dirty="0">
              <a:latin typeface="Arial"/>
              <a:cs typeface="Arial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>
                <a:latin typeface="Arial"/>
                <a:cs typeface="Arial"/>
              </a:rPr>
              <a:t>VISITA GASTROENTEROLOGICA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 err="1">
                <a:solidFill>
                  <a:srgbClr val="FF0000"/>
                </a:solidFill>
                <a:latin typeface="Arial"/>
                <a:cs typeface="Arial"/>
              </a:rPr>
              <a:t>Urgenza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/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/>
              </a:rPr>
              <a:t>Urgenza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/>
                <a:cs typeface="Arial"/>
              </a:rPr>
              <a:t>differibile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?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4932363" cy="11525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LA PAROLA </a:t>
            </a: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AL GASTROENTEROLOGO</a:t>
            </a:r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  <a:latin typeface="Arial" charset="0"/>
                <a:cs typeface="Arial" charset="0"/>
              </a:rPr>
              <a:t>…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1395413"/>
            <a:ext cx="9144000" cy="3328987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6978" name="CasellaDiTesto 7"/>
          <p:cNvSpPr txBox="1">
            <a:spLocks noChangeArrowheads="1"/>
          </p:cNvSpPr>
          <p:nvPr/>
        </p:nvSpPr>
        <p:spPr bwMode="auto">
          <a:xfrm>
            <a:off x="0" y="1724025"/>
            <a:ext cx="91440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9538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it-IT" sz="5400" b="1" i="1">
                <a:latin typeface="Arial Narrow" charset="0"/>
              </a:rPr>
              <a:t>la parola al gastroenterologo</a:t>
            </a:r>
          </a:p>
        </p:txBody>
      </p:sp>
      <p:sp>
        <p:nvSpPr>
          <p:cNvPr id="126979" name="CasellaDiTesto 4"/>
          <p:cNvSpPr txBox="1">
            <a:spLocks noChangeArrowheads="1"/>
          </p:cNvSpPr>
          <p:nvPr/>
        </p:nvSpPr>
        <p:spPr bwMode="auto">
          <a:xfrm>
            <a:off x="0" y="2852738"/>
            <a:ext cx="914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9538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it-IT" sz="6600" b="1">
                <a:latin typeface="Arial Narrow" charset="0"/>
              </a:rPr>
              <a:t>… </a:t>
            </a:r>
            <a:r>
              <a:rPr lang="it-IT" sz="6600" b="1">
                <a:solidFill>
                  <a:srgbClr val="FF0000"/>
                </a:solidFill>
                <a:latin typeface="Arial Narrow" charset="0"/>
              </a:rPr>
              <a:t>cosa fare …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0" y="1395413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0" y="4652963"/>
            <a:ext cx="9144000" cy="0"/>
          </a:xfrm>
          <a:prstGeom prst="line">
            <a:avLst/>
          </a:prstGeom>
          <a:ln w="76200" cmpd="sng">
            <a:solidFill>
              <a:srgbClr val="00CC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982" name="CasellaDiTesto 10"/>
          <p:cNvSpPr txBox="1">
            <a:spLocks noChangeArrowheads="1"/>
          </p:cNvSpPr>
          <p:nvPr/>
        </p:nvSpPr>
        <p:spPr bwMode="auto">
          <a:xfrm>
            <a:off x="2771775" y="5013325"/>
            <a:ext cx="51212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000" i="1">
                <a:latin typeface="Arial Narrow" charset="0"/>
              </a:rPr>
              <a:t>Dr. Renato Turrini</a:t>
            </a:r>
          </a:p>
          <a:p>
            <a:pPr eaLnBrk="1" hangingPunct="1">
              <a:buSzPct val="45000"/>
            </a:pPr>
            <a:r>
              <a:rPr lang="en-US" sz="2000" i="1">
                <a:latin typeface="Arial Narrow" charset="0"/>
              </a:rPr>
              <a:t>Dipartimento di Medicina e Riabilitazione	</a:t>
            </a:r>
          </a:p>
          <a:p>
            <a:pPr eaLnBrk="1" hangingPunct="1">
              <a:buSzPct val="45000"/>
            </a:pPr>
            <a:r>
              <a:rPr lang="en-US" sz="2000" i="1">
                <a:latin typeface="Arial Narrow" charset="0"/>
              </a:rPr>
              <a:t>SSD di Malattie Epatiche</a:t>
            </a:r>
          </a:p>
          <a:p>
            <a:pPr eaLnBrk="1" hangingPunct="1">
              <a:buSzPct val="45000"/>
            </a:pPr>
            <a:r>
              <a:rPr lang="en-US" sz="2000" i="1">
                <a:latin typeface="Arial Narrow" charset="0"/>
              </a:rPr>
              <a:t>Diagnostica internistica e interventistica</a:t>
            </a:r>
          </a:p>
          <a:p>
            <a:pPr eaLnBrk="1" hangingPunct="1">
              <a:buSzPct val="45000"/>
            </a:pPr>
            <a:r>
              <a:rPr lang="en-US" sz="2000" i="1">
                <a:latin typeface="Arial Narrow" charset="0"/>
              </a:rPr>
              <a:t>Azienda Ospedaliera Mellino Mellini, Presidio di Iseo</a:t>
            </a:r>
          </a:p>
        </p:txBody>
      </p:sp>
      <p:sp>
        <p:nvSpPr>
          <p:cNvPr id="126983" name="Titolo 2"/>
          <p:cNvSpPr>
            <a:spLocks noGrp="1"/>
          </p:cNvSpPr>
          <p:nvPr>
            <p:ph type="title"/>
          </p:nvPr>
        </p:nvSpPr>
        <p:spPr>
          <a:xfrm>
            <a:off x="539750" y="115888"/>
            <a:ext cx="8229600" cy="936625"/>
          </a:xfrm>
        </p:spPr>
        <p:txBody>
          <a:bodyPr/>
          <a:lstStyle/>
          <a:p>
            <a:pPr eaLnBrk="1" hangingPunct="1"/>
            <a:r>
              <a:rPr lang="it-IT" b="1">
                <a:solidFill>
                  <a:srgbClr val="0070C0"/>
                </a:solidFill>
                <a:latin typeface="Arial Narrow" charset="0"/>
                <a:cs typeface="Arial Narrow" charset="0"/>
              </a:rPr>
              <a:t>DISTURBI DELL’ALVO</a:t>
            </a:r>
          </a:p>
        </p:txBody>
      </p:sp>
      <p:pic>
        <p:nvPicPr>
          <p:cNvPr id="12698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084763"/>
            <a:ext cx="1223962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egnaposto contenuto 1"/>
          <p:cNvSpPr>
            <a:spLocks noGrp="1"/>
          </p:cNvSpPr>
          <p:nvPr>
            <p:ph idx="1"/>
          </p:nvPr>
        </p:nvSpPr>
        <p:spPr>
          <a:xfrm>
            <a:off x="539750" y="1052513"/>
            <a:ext cx="8229600" cy="5616575"/>
          </a:xfrm>
        </p:spPr>
        <p:txBody>
          <a:bodyPr>
            <a:noAutofit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it-IT" sz="2400" b="1" u="sng" dirty="0" smtClean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 Narrow"/>
                <a:cs typeface="Arial Narrow"/>
              </a:rPr>
              <a:t>Sintomi di allarme</a:t>
            </a:r>
          </a:p>
          <a:p>
            <a:pPr eaLnBrk="1" hangingPunct="1">
              <a:buFont typeface="Wingdings 3" pitchFamily="18" charset="2"/>
              <a:buNone/>
              <a:defRPr/>
            </a:pPr>
            <a:r>
              <a:rPr lang="it-IT" sz="2400" dirty="0" smtClean="0">
                <a:latin typeface="Arial Narrow"/>
                <a:cs typeface="Arial Narrow"/>
              </a:rPr>
              <a:t>	Frequenza dolore: </a:t>
            </a:r>
            <a:r>
              <a:rPr lang="it-IT" sz="1600" b="1" dirty="0" smtClean="0">
                <a:latin typeface="Arial Narrow"/>
                <a:cs typeface="Arial Narrow"/>
              </a:rPr>
              <a:t>quotidiana o comunque ricorrente</a:t>
            </a:r>
            <a:r>
              <a:rPr lang="it-IT" sz="2400" dirty="0" smtClean="0">
                <a:latin typeface="Arial Narrow"/>
                <a:cs typeface="Arial Narrow"/>
              </a:rPr>
              <a:t>	       	</a:t>
            </a:r>
            <a:endParaRPr lang="it-IT" sz="2000" dirty="0" smtClean="0">
              <a:latin typeface="Arial Narrow"/>
              <a:cs typeface="Arial Narrow"/>
            </a:endParaRPr>
          </a:p>
          <a:p>
            <a:pPr eaLnBrk="1" hangingPunct="1">
              <a:buFont typeface="Wingdings 3" pitchFamily="18" charset="2"/>
              <a:buNone/>
              <a:defRPr/>
            </a:pPr>
            <a:r>
              <a:rPr lang="it-IT" sz="2400" dirty="0" smtClean="0">
                <a:latin typeface="Arial Narrow"/>
                <a:cs typeface="Arial Narrow"/>
              </a:rPr>
              <a:t>	Sede dolore: </a:t>
            </a:r>
            <a:r>
              <a:rPr lang="it-IT" sz="1600" b="1" dirty="0" smtClean="0">
                <a:latin typeface="Arial Narrow"/>
                <a:cs typeface="Arial Narrow"/>
              </a:rPr>
              <a:t>definita</a:t>
            </a:r>
          </a:p>
          <a:p>
            <a:pPr eaLnBrk="1" hangingPunct="1">
              <a:buFont typeface="Wingdings 3" pitchFamily="18" charset="2"/>
              <a:buNone/>
              <a:defRPr/>
            </a:pPr>
            <a:r>
              <a:rPr lang="it-IT" sz="2400" dirty="0" smtClean="0">
                <a:latin typeface="Arial Narrow"/>
                <a:cs typeface="Arial Narrow"/>
              </a:rPr>
              <a:t>	Intensità dolore: </a:t>
            </a:r>
            <a:r>
              <a:rPr lang="it-IT" sz="1600" b="1" dirty="0" smtClean="0">
                <a:latin typeface="Arial Narrow"/>
                <a:cs typeface="Arial Narrow"/>
              </a:rPr>
              <a:t>qualità di vita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it-IT" sz="2400" b="1" u="sng" dirty="0" smtClean="0">
                <a:solidFill>
                  <a:srgbClr val="FF0000"/>
                </a:solidFill>
                <a:latin typeface="Arial Narrow"/>
                <a:cs typeface="Arial Narrow"/>
              </a:rPr>
              <a:t>Segni di allarme</a:t>
            </a:r>
          </a:p>
          <a:p>
            <a:pPr eaLnBrk="1" hangingPunct="1">
              <a:buFont typeface="Wingdings 3" pitchFamily="18" charset="2"/>
              <a:buNone/>
              <a:defRPr/>
            </a:pPr>
            <a:r>
              <a:rPr lang="it-IT" sz="2400" dirty="0" smtClean="0">
                <a:latin typeface="Arial Narrow"/>
                <a:cs typeface="Arial Narrow"/>
              </a:rPr>
              <a:t>	Febbre</a:t>
            </a:r>
          </a:p>
          <a:p>
            <a:pPr eaLnBrk="1" hangingPunct="1">
              <a:buFont typeface="Wingdings 3" pitchFamily="18" charset="2"/>
              <a:buNone/>
              <a:defRPr/>
            </a:pPr>
            <a:r>
              <a:rPr lang="it-IT" sz="2400" dirty="0" smtClean="0">
                <a:latin typeface="Arial Narrow"/>
                <a:cs typeface="Arial Narrow"/>
              </a:rPr>
              <a:t>	Reazione peritoneale			      </a:t>
            </a:r>
            <a:r>
              <a:rPr lang="it-IT" sz="2000" dirty="0" smtClean="0">
                <a:latin typeface="Arial Narrow"/>
                <a:cs typeface="Arial Narrow"/>
              </a:rPr>
              <a:t> </a:t>
            </a:r>
          </a:p>
          <a:p>
            <a:pPr eaLnBrk="1" hangingPunct="1">
              <a:buFont typeface="Wingdings 3" pitchFamily="18" charset="2"/>
              <a:buNone/>
              <a:defRPr/>
            </a:pPr>
            <a:r>
              <a:rPr lang="it-IT" sz="2400" dirty="0" smtClean="0">
                <a:latin typeface="Arial Narrow"/>
                <a:cs typeface="Arial Narrow"/>
              </a:rPr>
              <a:t>	Calo ponderale significativo: </a:t>
            </a:r>
            <a:r>
              <a:rPr lang="it-IT" sz="1600" b="1" dirty="0" smtClean="0">
                <a:latin typeface="Arial Narrow"/>
                <a:cs typeface="Arial Narrow"/>
              </a:rPr>
              <a:t>&gt; 5 Kg in 3 mesi</a:t>
            </a:r>
            <a:r>
              <a:rPr lang="it-IT" sz="2400" dirty="0" smtClean="0">
                <a:latin typeface="Arial Narrow"/>
                <a:cs typeface="Arial Narrow"/>
              </a:rPr>
              <a:t>	</a:t>
            </a:r>
          </a:p>
          <a:p>
            <a:pPr eaLnBrk="1" hangingPunct="1">
              <a:buFont typeface="Wingdings 3" pitchFamily="18" charset="2"/>
              <a:buNone/>
              <a:defRPr/>
            </a:pPr>
            <a:r>
              <a:rPr lang="it-IT" sz="2400" dirty="0" smtClean="0">
                <a:latin typeface="Arial Narrow"/>
                <a:cs typeface="Arial Narrow"/>
              </a:rPr>
              <a:t>	Scariche muco-ematiche		</a:t>
            </a:r>
            <a:endParaRPr lang="it-IT" sz="2000" dirty="0" smtClean="0">
              <a:latin typeface="Arial Narrow"/>
              <a:cs typeface="Arial Narrow"/>
            </a:endParaRPr>
          </a:p>
          <a:p>
            <a:pPr marL="0" indent="0">
              <a:buFont typeface="Arial" charset="0"/>
              <a:buNone/>
              <a:defRPr/>
            </a:pPr>
            <a:r>
              <a:rPr lang="it-IT" sz="2400" dirty="0" smtClean="0">
                <a:latin typeface="Arial Narrow"/>
                <a:cs typeface="Arial Narrow"/>
              </a:rPr>
              <a:t>     Ascesso/fistola perianale/ragadi all’esplorazione rettale	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it-IT" sz="2400" b="1" u="sng" dirty="0" smtClean="0">
                <a:solidFill>
                  <a:srgbClr val="FF0000"/>
                </a:solidFill>
                <a:latin typeface="Arial Narrow"/>
                <a:cs typeface="Arial Narrow"/>
              </a:rPr>
              <a:t>Esami </a:t>
            </a:r>
            <a:r>
              <a:rPr lang="it-IT" sz="2400" b="1" u="sng" dirty="0">
                <a:solidFill>
                  <a:srgbClr val="FF0000"/>
                </a:solidFill>
                <a:latin typeface="Arial Narrow"/>
                <a:cs typeface="Arial Narrow"/>
              </a:rPr>
              <a:t>di allarme</a:t>
            </a:r>
          </a:p>
          <a:p>
            <a:pPr>
              <a:buFont typeface="Arial" charset="0"/>
              <a:buNone/>
              <a:defRPr/>
            </a:pPr>
            <a:r>
              <a:rPr lang="it-IT" sz="2400" dirty="0">
                <a:latin typeface="Arial Narrow"/>
                <a:cs typeface="Arial Narrow"/>
              </a:rPr>
              <a:t>	Leucocitosi, ⇧ PCR, ⇧ VES,    </a:t>
            </a:r>
            <a:r>
              <a:rPr lang="it-IT" sz="2400" dirty="0" err="1">
                <a:latin typeface="Arial Narrow"/>
                <a:cs typeface="Arial Narrow"/>
              </a:rPr>
              <a:t>Hb</a:t>
            </a:r>
            <a:endParaRPr lang="it-IT" sz="2400" dirty="0">
              <a:latin typeface="Arial Narrow"/>
              <a:cs typeface="Arial Narrow"/>
            </a:endParaRPr>
          </a:p>
          <a:p>
            <a:pPr eaLnBrk="1" hangingPunct="1">
              <a:buFont typeface="Wingdings 3" pitchFamily="18" charset="2"/>
              <a:buNone/>
              <a:defRPr/>
            </a:pPr>
            <a:r>
              <a:rPr lang="it-IT" sz="2400" dirty="0" smtClean="0">
                <a:latin typeface="Arial Narrow"/>
                <a:cs typeface="Arial Narrow"/>
              </a:rPr>
              <a:t>         	       </a:t>
            </a:r>
          </a:p>
        </p:txBody>
      </p:sp>
      <p:sp>
        <p:nvSpPr>
          <p:cNvPr id="128002" name="Titolo 2"/>
          <p:cNvSpPr>
            <a:spLocks noGrp="1"/>
          </p:cNvSpPr>
          <p:nvPr>
            <p:ph type="title"/>
          </p:nvPr>
        </p:nvSpPr>
        <p:spPr>
          <a:xfrm>
            <a:off x="539750" y="115888"/>
            <a:ext cx="8229600" cy="936625"/>
          </a:xfrm>
        </p:spPr>
        <p:txBody>
          <a:bodyPr/>
          <a:lstStyle/>
          <a:p>
            <a:pPr eaLnBrk="1" hangingPunct="1"/>
            <a:r>
              <a:rPr lang="it-IT" b="1">
                <a:solidFill>
                  <a:srgbClr val="0070C0"/>
                </a:solidFill>
                <a:latin typeface="Arial Narrow" charset="0"/>
                <a:cs typeface="Arial Narrow" charset="0"/>
              </a:rPr>
              <a:t>DISTURBI DELL’ALVO</a:t>
            </a:r>
          </a:p>
        </p:txBody>
      </p:sp>
      <p:sp>
        <p:nvSpPr>
          <p:cNvPr id="6" name="Freccia a destra 5"/>
          <p:cNvSpPr/>
          <p:nvPr/>
        </p:nvSpPr>
        <p:spPr>
          <a:xfrm>
            <a:off x="4787900" y="3213100"/>
            <a:ext cx="1438275" cy="576263"/>
          </a:xfrm>
          <a:prstGeom prst="rightArrow">
            <a:avLst/>
          </a:prstGeom>
          <a:solidFill>
            <a:srgbClr val="5C89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70C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762750" y="3275013"/>
            <a:ext cx="1625600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dirty="0">
                <a:latin typeface="Arial Narrow"/>
                <a:cs typeface="Arial Narrow"/>
              </a:rPr>
              <a:t>Lesione organica</a:t>
            </a:r>
          </a:p>
        </p:txBody>
      </p:sp>
      <p:sp>
        <p:nvSpPr>
          <p:cNvPr id="2" name="Freccia in giù 1"/>
          <p:cNvSpPr/>
          <p:nvPr/>
        </p:nvSpPr>
        <p:spPr>
          <a:xfrm>
            <a:off x="4067175" y="6308725"/>
            <a:ext cx="193675" cy="211138"/>
          </a:xfrm>
          <a:prstGeom prst="downArrow">
            <a:avLst/>
          </a:prstGeom>
          <a:solidFill>
            <a:schemeClr val="bg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it-IT" dirty="0"/>
              <a:t>     </a:t>
            </a:r>
          </a:p>
        </p:txBody>
      </p:sp>
      <p:sp>
        <p:nvSpPr>
          <p:cNvPr id="7" name="Freccia a destra 6"/>
          <p:cNvSpPr/>
          <p:nvPr/>
        </p:nvSpPr>
        <p:spPr>
          <a:xfrm rot="4277472">
            <a:off x="6281737" y="1771651"/>
            <a:ext cx="1438275" cy="577850"/>
          </a:xfrm>
          <a:prstGeom prst="rightArrow">
            <a:avLst/>
          </a:prstGeom>
          <a:solidFill>
            <a:srgbClr val="5C89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70C0"/>
              </a:solidFill>
            </a:endParaRPr>
          </a:p>
        </p:txBody>
      </p:sp>
      <p:sp>
        <p:nvSpPr>
          <p:cNvPr id="8" name="Freccia a destra 7"/>
          <p:cNvSpPr/>
          <p:nvPr/>
        </p:nvSpPr>
        <p:spPr>
          <a:xfrm rot="16200000">
            <a:off x="6732588" y="5084763"/>
            <a:ext cx="1871662" cy="576262"/>
          </a:xfrm>
          <a:prstGeom prst="rightArrow">
            <a:avLst/>
          </a:prstGeom>
          <a:solidFill>
            <a:srgbClr val="5C89D0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egnaposto contenuto 1"/>
          <p:cNvSpPr>
            <a:spLocks noGrp="1"/>
          </p:cNvSpPr>
          <p:nvPr>
            <p:ph idx="1"/>
          </p:nvPr>
        </p:nvSpPr>
        <p:spPr>
          <a:xfrm>
            <a:off x="457200" y="1628775"/>
            <a:ext cx="8229600" cy="45370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it-IT" sz="2400" dirty="0">
                <a:latin typeface="Arial Narrow"/>
                <a:cs typeface="Arial Narrow"/>
              </a:rPr>
              <a:t>Febbricola + </a:t>
            </a:r>
            <a:r>
              <a:rPr lang="it-IT" sz="2400" dirty="0" err="1">
                <a:latin typeface="Arial Narrow"/>
                <a:cs typeface="Arial Narrow"/>
              </a:rPr>
              <a:t>Peritonismo</a:t>
            </a:r>
            <a:r>
              <a:rPr lang="it-IT" sz="2400" dirty="0">
                <a:latin typeface="Arial Narrow"/>
                <a:cs typeface="Arial Narrow"/>
              </a:rPr>
              <a:t> + </a:t>
            </a:r>
            <a:r>
              <a:rPr lang="it-IT" sz="2400" dirty="0" smtClean="0">
                <a:latin typeface="Arial Narrow"/>
                <a:cs typeface="Arial Narrow"/>
              </a:rPr>
              <a:t>Leucocitosi                 </a:t>
            </a:r>
            <a:r>
              <a:rPr lang="it-IT" sz="2200" dirty="0" smtClean="0">
                <a:latin typeface="Arial Narrow"/>
                <a:cs typeface="Arial Narrow"/>
              </a:rPr>
              <a:t>urgenza </a:t>
            </a:r>
            <a:r>
              <a:rPr lang="it-IT" sz="2200" dirty="0">
                <a:solidFill>
                  <a:srgbClr val="FF0000"/>
                </a:solidFill>
                <a:latin typeface="Arial Narrow"/>
                <a:cs typeface="Arial Narrow"/>
              </a:rPr>
              <a:t>non differibile</a:t>
            </a:r>
            <a:r>
              <a:rPr lang="it-IT" sz="2200" b="1" u="sng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</a:p>
          <a:p>
            <a:pPr>
              <a:lnSpc>
                <a:spcPct val="90000"/>
              </a:lnSpc>
              <a:buFont typeface="Wingdings" pitchFamily="2" charset="2"/>
              <a:buChar char="§"/>
              <a:defRPr/>
            </a:pPr>
            <a:endParaRPr lang="it-IT" sz="2200" b="1" u="sng" dirty="0" smtClean="0">
              <a:latin typeface="Arial Narrow"/>
              <a:cs typeface="Arial Narrow"/>
            </a:endParaRPr>
          </a:p>
          <a:p>
            <a:pPr marL="0" indent="0" algn="ctr">
              <a:lnSpc>
                <a:spcPct val="90000"/>
              </a:lnSpc>
              <a:buFont typeface="Arial" charset="0"/>
              <a:buNone/>
              <a:defRPr/>
            </a:pPr>
            <a:r>
              <a:rPr lang="it-IT" sz="2800" b="1" u="sng" dirty="0" smtClean="0">
                <a:solidFill>
                  <a:srgbClr val="FF0000"/>
                </a:solidFill>
                <a:latin typeface="Arial Narrow"/>
                <a:cs typeface="Arial Narrow"/>
              </a:rPr>
              <a:t>PRONTO SOCCORSO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  <a:defRPr/>
            </a:pPr>
            <a:r>
              <a:rPr lang="it-IT" sz="2600" dirty="0" smtClean="0">
                <a:latin typeface="Arial Narrow"/>
                <a:cs typeface="Arial Narrow"/>
              </a:rPr>
              <a:t>	</a:t>
            </a:r>
            <a:endParaRPr lang="it-IT" sz="1900" dirty="0" smtClean="0">
              <a:latin typeface="Arial Narrow"/>
              <a:cs typeface="Arial Narrow"/>
            </a:endParaRP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it-IT" sz="2400" dirty="0">
                <a:latin typeface="Arial Narrow"/>
                <a:cs typeface="Arial Narrow"/>
              </a:rPr>
              <a:t>Segni/Sintomi/Esami di </a:t>
            </a:r>
            <a:r>
              <a:rPr lang="it-IT" sz="2400" dirty="0" smtClean="0">
                <a:latin typeface="Arial Narrow"/>
                <a:cs typeface="Arial Narrow"/>
              </a:rPr>
              <a:t>allarme                urgenza differibile con </a:t>
            </a:r>
            <a:r>
              <a:rPr lang="it-IT" sz="2400" b="1" dirty="0" smtClean="0">
                <a:solidFill>
                  <a:srgbClr val="00B050"/>
                </a:solidFill>
                <a:latin typeface="Arial Narrow"/>
                <a:cs typeface="Arial Narrow"/>
              </a:rPr>
              <a:t>bollino verde</a:t>
            </a:r>
          </a:p>
          <a:p>
            <a:pPr algn="just">
              <a:lnSpc>
                <a:spcPct val="90000"/>
              </a:lnSpc>
              <a:buFont typeface="Wingdings" pitchFamily="2" charset="2"/>
              <a:buChar char="§"/>
              <a:defRPr/>
            </a:pPr>
            <a:endParaRPr lang="it-IT" sz="2400" b="1" dirty="0">
              <a:solidFill>
                <a:srgbClr val="00B050"/>
              </a:solidFill>
              <a:latin typeface="Arial Narrow"/>
              <a:cs typeface="Arial Narrow"/>
            </a:endParaRPr>
          </a:p>
          <a:p>
            <a:pPr marL="0" indent="0" algn="ctr">
              <a:lnSpc>
                <a:spcPct val="90000"/>
              </a:lnSpc>
              <a:buFont typeface="Arial" charset="0"/>
              <a:buNone/>
              <a:defRPr/>
            </a:pPr>
            <a:r>
              <a:rPr lang="it-IT" sz="2600" b="1" u="sng" dirty="0" smtClean="0">
                <a:solidFill>
                  <a:srgbClr val="FF0000"/>
                </a:solidFill>
                <a:latin typeface="Arial Narrow"/>
                <a:cs typeface="Arial Narrow"/>
              </a:rPr>
              <a:t>ESAMI STRUMENTALI</a:t>
            </a:r>
          </a:p>
          <a:p>
            <a:pPr marL="0" indent="0" algn="ctr">
              <a:lnSpc>
                <a:spcPct val="90000"/>
              </a:lnSpc>
              <a:buFont typeface="Arial" charset="0"/>
              <a:buNone/>
              <a:defRPr/>
            </a:pPr>
            <a:endParaRPr lang="it-IT" sz="2600" b="1" u="sng" dirty="0" smtClean="0">
              <a:solidFill>
                <a:srgbClr val="FF0000"/>
              </a:solidFill>
              <a:latin typeface="Arial Narrow"/>
              <a:cs typeface="Arial Narrow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it-IT" sz="2400" b="1" dirty="0" smtClean="0">
                <a:latin typeface="Arial Narrow"/>
                <a:cs typeface="Arial Narrow"/>
              </a:rPr>
              <a:t>Ecografia  addome completo </a:t>
            </a:r>
            <a:r>
              <a:rPr lang="it-IT" sz="2600" dirty="0" smtClean="0">
                <a:latin typeface="Arial Narrow"/>
                <a:cs typeface="Arial Narrow"/>
              </a:rPr>
              <a:t>	             </a:t>
            </a:r>
            <a:r>
              <a:rPr lang="it-IT" sz="1900" dirty="0" err="1" smtClean="0">
                <a:latin typeface="Arial Narrow"/>
                <a:cs typeface="Arial Narrow"/>
              </a:rPr>
              <a:t>Colecistopatia</a:t>
            </a:r>
            <a:endParaRPr lang="it-IT" sz="1900" dirty="0" smtClean="0">
              <a:latin typeface="Arial Narrow"/>
              <a:cs typeface="Arial Narrow"/>
            </a:endParaRP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  <a:defRPr/>
            </a:pPr>
            <a:r>
              <a:rPr lang="it-IT" sz="2600" dirty="0" smtClean="0">
                <a:latin typeface="Arial Narrow"/>
                <a:cs typeface="Arial Narrow"/>
              </a:rPr>
              <a:t>	</a:t>
            </a:r>
            <a:r>
              <a:rPr lang="it-IT" sz="2400" b="1" dirty="0" err="1" smtClean="0">
                <a:latin typeface="Arial Narrow"/>
                <a:cs typeface="Arial Narrow"/>
              </a:rPr>
              <a:t>ColonTC</a:t>
            </a:r>
            <a:r>
              <a:rPr lang="it-IT" sz="2400" b="1" dirty="0" smtClean="0">
                <a:latin typeface="Arial Narrow"/>
                <a:cs typeface="Arial Narrow"/>
              </a:rPr>
              <a:t>               </a:t>
            </a:r>
            <a:r>
              <a:rPr lang="it-IT" sz="2600" dirty="0" smtClean="0">
                <a:latin typeface="Arial Narrow"/>
                <a:cs typeface="Arial Narrow"/>
              </a:rPr>
              <a:t> </a:t>
            </a:r>
            <a:r>
              <a:rPr lang="it-IT" sz="1900" dirty="0" smtClean="0">
                <a:latin typeface="Arial Narrow"/>
                <a:cs typeface="Arial Narrow"/>
              </a:rPr>
              <a:t>Malattia diverticolare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  <a:defRPr/>
            </a:pPr>
            <a:r>
              <a:rPr lang="it-IT" sz="2600" dirty="0" smtClean="0">
                <a:latin typeface="Arial Narrow"/>
                <a:cs typeface="Arial Narrow"/>
              </a:rPr>
              <a:t>	</a:t>
            </a:r>
            <a:r>
              <a:rPr lang="it-IT" sz="2400" b="1" dirty="0" smtClean="0">
                <a:latin typeface="Arial Narrow"/>
                <a:cs typeface="Arial Narrow"/>
              </a:rPr>
              <a:t>Ecografia pelvica-ginecologica </a:t>
            </a:r>
            <a:r>
              <a:rPr lang="it-IT" sz="2400" dirty="0" smtClean="0">
                <a:latin typeface="Arial Narrow"/>
                <a:cs typeface="Arial Narrow"/>
              </a:rPr>
              <a:t>                </a:t>
            </a:r>
            <a:r>
              <a:rPr lang="it-IT" sz="1900" dirty="0" smtClean="0">
                <a:latin typeface="Arial Narrow"/>
                <a:cs typeface="Arial Narrow"/>
              </a:rPr>
              <a:t>Annessite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  <a:defRPr/>
            </a:pPr>
            <a:endParaRPr lang="it-IT" sz="2600" dirty="0" smtClean="0">
              <a:latin typeface="Arial Narrow"/>
              <a:cs typeface="Arial Narrow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it-IT" sz="2400" b="1" dirty="0" smtClean="0">
                <a:latin typeface="Arial Narrow"/>
                <a:cs typeface="Arial Narrow"/>
              </a:rPr>
              <a:t>Colon-</a:t>
            </a:r>
            <a:r>
              <a:rPr lang="it-IT" sz="2400" b="1" dirty="0" err="1" smtClean="0">
                <a:latin typeface="Arial Narrow"/>
                <a:cs typeface="Arial Narrow"/>
              </a:rPr>
              <a:t>ileoscopia</a:t>
            </a:r>
            <a:r>
              <a:rPr lang="it-IT" sz="2400" b="1" dirty="0" smtClean="0">
                <a:latin typeface="Arial Narrow"/>
                <a:cs typeface="Arial Narrow"/>
              </a:rPr>
              <a:t> retrograda </a:t>
            </a:r>
            <a:r>
              <a:rPr lang="it-IT" sz="2600" dirty="0" smtClean="0">
                <a:latin typeface="Arial Narrow"/>
                <a:cs typeface="Arial Narrow"/>
              </a:rPr>
              <a:t>con biopsie  ileo coliche              </a:t>
            </a:r>
            <a:r>
              <a:rPr lang="it-IT" sz="1800" dirty="0" smtClean="0">
                <a:latin typeface="Arial Narrow"/>
                <a:cs typeface="Arial Narrow"/>
              </a:rPr>
              <a:t>IBD, Neoplasia  </a:t>
            </a:r>
          </a:p>
          <a:p>
            <a:pPr eaLnBrk="1" hangingPunct="1">
              <a:lnSpc>
                <a:spcPct val="90000"/>
              </a:lnSpc>
              <a:buFont typeface="Wingdings 3" pitchFamily="18" charset="2"/>
              <a:buNone/>
              <a:defRPr/>
            </a:pPr>
            <a:r>
              <a:rPr lang="it-IT" sz="2600" dirty="0" smtClean="0">
                <a:latin typeface="Arial Narrow"/>
                <a:cs typeface="Arial Narrow"/>
              </a:rPr>
              <a:t>				</a:t>
            </a:r>
            <a:endParaRPr lang="it-IT" sz="1800" dirty="0" smtClean="0">
              <a:latin typeface="Arial Narrow"/>
              <a:cs typeface="Arial Narrow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it-IT" sz="2400" b="1" dirty="0" smtClean="0">
                <a:latin typeface="Arial Narrow"/>
                <a:cs typeface="Arial Narrow"/>
              </a:rPr>
              <a:t>Ecografia delle anse intestinali/</a:t>
            </a:r>
            <a:r>
              <a:rPr lang="it-IT" sz="2400" b="1" dirty="0" err="1" smtClean="0">
                <a:latin typeface="Arial Narrow"/>
                <a:cs typeface="Arial Narrow"/>
              </a:rPr>
              <a:t>EnteroRMN</a:t>
            </a:r>
            <a:r>
              <a:rPr lang="it-IT" sz="2400" b="1" dirty="0" smtClean="0">
                <a:latin typeface="Arial Narrow"/>
                <a:cs typeface="Arial Narrow"/>
              </a:rPr>
              <a:t>/</a:t>
            </a:r>
            <a:r>
              <a:rPr lang="it-IT" sz="2400" b="1" dirty="0" err="1" smtClean="0">
                <a:latin typeface="Arial Narrow"/>
                <a:cs typeface="Arial Narrow"/>
              </a:rPr>
              <a:t>EnteroTC</a:t>
            </a:r>
            <a:r>
              <a:rPr lang="it-IT" sz="2400" b="1" dirty="0" smtClean="0">
                <a:latin typeface="Arial Narrow"/>
                <a:cs typeface="Arial Narrow"/>
              </a:rPr>
              <a:t>  </a:t>
            </a:r>
            <a:r>
              <a:rPr lang="it-IT" sz="2600" dirty="0" smtClean="0">
                <a:latin typeface="Arial Narrow"/>
                <a:cs typeface="Arial Narrow"/>
              </a:rPr>
              <a:t>              </a:t>
            </a:r>
            <a:r>
              <a:rPr lang="it-IT" sz="1800" dirty="0" smtClean="0">
                <a:latin typeface="Arial Narrow"/>
                <a:cs typeface="Arial Narrow"/>
              </a:rPr>
              <a:t>IBD intestino tenue</a:t>
            </a:r>
          </a:p>
        </p:txBody>
      </p:sp>
      <p:sp>
        <p:nvSpPr>
          <p:cNvPr id="129026" name="Titolo 2"/>
          <p:cNvSpPr>
            <a:spLocks noGrp="1"/>
          </p:cNvSpPr>
          <p:nvPr>
            <p:ph type="title"/>
          </p:nvPr>
        </p:nvSpPr>
        <p:spPr>
          <a:xfrm>
            <a:off x="495300" y="6350"/>
            <a:ext cx="8229600" cy="1417638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0070C0"/>
                </a:solidFill>
                <a:latin typeface="Arial Narrow" charset="0"/>
                <a:cs typeface="Arial Narrow" charset="0"/>
              </a:rPr>
              <a:t>DISTURBI DELL’ALVO</a:t>
            </a:r>
            <a:br>
              <a:rPr lang="it-IT" sz="3200" b="1">
                <a:solidFill>
                  <a:srgbClr val="0070C0"/>
                </a:solidFill>
                <a:latin typeface="Arial Narrow" charset="0"/>
                <a:cs typeface="Arial Narrow" charset="0"/>
              </a:rPr>
            </a:br>
            <a:r>
              <a:rPr lang="it-IT" sz="2400" b="1">
                <a:solidFill>
                  <a:srgbClr val="0070C0"/>
                </a:solidFill>
                <a:latin typeface="Arial Narrow" charset="0"/>
                <a:cs typeface="Arial Narrow" charset="0"/>
              </a:rPr>
              <a:t>Piano d’azione – 1     Segni/Sintomi/Esami di allarme</a:t>
            </a:r>
          </a:p>
        </p:txBody>
      </p:sp>
      <p:sp>
        <p:nvSpPr>
          <p:cNvPr id="5" name="Freccia a destra 4"/>
          <p:cNvSpPr/>
          <p:nvPr/>
        </p:nvSpPr>
        <p:spPr>
          <a:xfrm>
            <a:off x="5364163" y="5805488"/>
            <a:ext cx="647700" cy="144462"/>
          </a:xfrm>
          <a:prstGeom prst="rightArrow">
            <a:avLst/>
          </a:prstGeom>
          <a:solidFill>
            <a:srgbClr val="5C89D0"/>
          </a:solidFill>
          <a:ln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Freccia a destra 6"/>
          <p:cNvSpPr/>
          <p:nvPr/>
        </p:nvSpPr>
        <p:spPr>
          <a:xfrm flipV="1">
            <a:off x="3419475" y="2781300"/>
            <a:ext cx="504825" cy="214313"/>
          </a:xfrm>
          <a:prstGeom prst="rightArrow">
            <a:avLst/>
          </a:prstGeom>
          <a:solidFill>
            <a:srgbClr val="5C89D0"/>
          </a:solidFill>
          <a:ln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" name="Freccia a destra 5"/>
          <p:cNvSpPr/>
          <p:nvPr/>
        </p:nvSpPr>
        <p:spPr>
          <a:xfrm>
            <a:off x="3635375" y="4005263"/>
            <a:ext cx="771525" cy="144462"/>
          </a:xfrm>
          <a:prstGeom prst="rightArrow">
            <a:avLst/>
          </a:prstGeom>
          <a:solidFill>
            <a:srgbClr val="5C89D0"/>
          </a:solidFill>
          <a:ln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Freccia a destra 8"/>
          <p:cNvSpPr/>
          <p:nvPr/>
        </p:nvSpPr>
        <p:spPr>
          <a:xfrm flipV="1">
            <a:off x="4067175" y="1700213"/>
            <a:ext cx="565150" cy="174625"/>
          </a:xfrm>
          <a:prstGeom prst="rightArrow">
            <a:avLst/>
          </a:prstGeom>
          <a:solidFill>
            <a:srgbClr val="5C89D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              </a:t>
            </a:r>
          </a:p>
        </p:txBody>
      </p:sp>
      <p:sp>
        <p:nvSpPr>
          <p:cNvPr id="10" name="Freccia a destra 9"/>
          <p:cNvSpPr/>
          <p:nvPr/>
        </p:nvSpPr>
        <p:spPr>
          <a:xfrm flipV="1">
            <a:off x="3563938" y="4581525"/>
            <a:ext cx="565150" cy="174625"/>
          </a:xfrm>
          <a:prstGeom prst="rightArrow">
            <a:avLst/>
          </a:prstGeom>
          <a:solidFill>
            <a:srgbClr val="5C89D0"/>
          </a:solidFill>
          <a:ln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              </a:t>
            </a:r>
          </a:p>
        </p:txBody>
      </p:sp>
      <p:sp>
        <p:nvSpPr>
          <p:cNvPr id="11" name="Freccia a destra 10"/>
          <p:cNvSpPr/>
          <p:nvPr/>
        </p:nvSpPr>
        <p:spPr>
          <a:xfrm flipV="1">
            <a:off x="1692275" y="4292600"/>
            <a:ext cx="565150" cy="173038"/>
          </a:xfrm>
          <a:prstGeom prst="rightArrow">
            <a:avLst/>
          </a:prstGeom>
          <a:solidFill>
            <a:srgbClr val="5C89D0"/>
          </a:solidFill>
          <a:ln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              </a:t>
            </a:r>
          </a:p>
        </p:txBody>
      </p:sp>
      <p:sp>
        <p:nvSpPr>
          <p:cNvPr id="12" name="Freccia a destra 11"/>
          <p:cNvSpPr/>
          <p:nvPr/>
        </p:nvSpPr>
        <p:spPr>
          <a:xfrm flipV="1">
            <a:off x="5292725" y="5157788"/>
            <a:ext cx="563563" cy="174625"/>
          </a:xfrm>
          <a:prstGeom prst="rightArrow">
            <a:avLst/>
          </a:prstGeom>
          <a:solidFill>
            <a:srgbClr val="5C89D0"/>
          </a:solidFill>
          <a:ln>
            <a:solidFill>
              <a:srgbClr val="606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/>
              <a:t>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Segnaposto contenuto 1"/>
          <p:cNvSpPr>
            <a:spLocks noGrp="1"/>
          </p:cNvSpPr>
          <p:nvPr>
            <p:ph idx="1"/>
          </p:nvPr>
        </p:nvSpPr>
        <p:spPr>
          <a:xfrm>
            <a:off x="457200" y="156686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it-IT" sz="2000">
                <a:latin typeface="Arial Narrow" charset="0"/>
                <a:cs typeface="Arial Narrow" charset="0"/>
              </a:rPr>
              <a:t>Esclusione di </a:t>
            </a:r>
            <a:r>
              <a:rPr lang="it-IT" sz="2000" b="1">
                <a:solidFill>
                  <a:srgbClr val="5C89D0"/>
                </a:solidFill>
                <a:latin typeface="Arial Narrow" charset="0"/>
                <a:cs typeface="Arial Narrow" charset="0"/>
              </a:rPr>
              <a:t>enterite infettiva </a:t>
            </a:r>
            <a:r>
              <a:rPr lang="it-IT" sz="2000">
                <a:latin typeface="Arial Narrow" charset="0"/>
                <a:cs typeface="Arial Narrow" charset="0"/>
              </a:rPr>
              <a:t>(batteri, virus, parassiti)</a:t>
            </a:r>
          </a:p>
          <a:p>
            <a:pPr>
              <a:lnSpc>
                <a:spcPct val="90000"/>
              </a:lnSpc>
            </a:pPr>
            <a:r>
              <a:rPr lang="it-IT" sz="2000">
                <a:latin typeface="Arial Narrow" charset="0"/>
                <a:cs typeface="Arial Narrow" charset="0"/>
              </a:rPr>
              <a:t>Esclusione di eventuale</a:t>
            </a:r>
            <a:r>
              <a:rPr lang="it-IT" sz="2000" b="1">
                <a:latin typeface="Arial Narrow" charset="0"/>
                <a:cs typeface="Arial Narrow" charset="0"/>
              </a:rPr>
              <a:t> </a:t>
            </a:r>
            <a:r>
              <a:rPr lang="it-IT" sz="2000" b="1">
                <a:solidFill>
                  <a:srgbClr val="5C89D0"/>
                </a:solidFill>
                <a:latin typeface="Arial Narrow" charset="0"/>
                <a:cs typeface="Arial Narrow" charset="0"/>
              </a:rPr>
              <a:t>causa iatrogena </a:t>
            </a:r>
            <a:r>
              <a:rPr lang="it-IT" sz="2000">
                <a:solidFill>
                  <a:srgbClr val="5C89D0"/>
                </a:solidFill>
                <a:latin typeface="Arial Narrow" charset="0"/>
                <a:cs typeface="Arial Narrow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it-IT" sz="2000">
                <a:latin typeface="Arial Narrow" charset="0"/>
                <a:cs typeface="Arial Narrow" charset="0"/>
              </a:rPr>
              <a:t>Esclusione di </a:t>
            </a:r>
            <a:r>
              <a:rPr lang="it-IT" sz="2000" b="1">
                <a:solidFill>
                  <a:srgbClr val="5C89D0"/>
                </a:solidFill>
                <a:latin typeface="Arial Narrow" charset="0"/>
                <a:cs typeface="Arial Narrow" charset="0"/>
              </a:rPr>
              <a:t>malattia celiachia </a:t>
            </a:r>
            <a:r>
              <a:rPr lang="it-IT" sz="2000">
                <a:latin typeface="Arial Narrow" charset="0"/>
                <a:cs typeface="Arial Narrow" charset="0"/>
              </a:rPr>
              <a:t>(sierologia)</a:t>
            </a:r>
          </a:p>
          <a:p>
            <a:pPr>
              <a:lnSpc>
                <a:spcPct val="90000"/>
              </a:lnSpc>
            </a:pPr>
            <a:r>
              <a:rPr lang="it-IT" sz="2000">
                <a:latin typeface="Arial Narrow" charset="0"/>
                <a:cs typeface="Arial Narrow" charset="0"/>
              </a:rPr>
              <a:t>Esclusione di alterazioni della </a:t>
            </a:r>
            <a:r>
              <a:rPr lang="it-IT" sz="2000" b="1">
                <a:solidFill>
                  <a:srgbClr val="5C89D0"/>
                </a:solidFill>
                <a:latin typeface="Arial Narrow" charset="0"/>
                <a:cs typeface="Arial Narrow" charset="0"/>
              </a:rPr>
              <a:t>funzionalità tiroidea</a:t>
            </a:r>
          </a:p>
          <a:p>
            <a:pPr>
              <a:lnSpc>
                <a:spcPct val="90000"/>
              </a:lnSpc>
            </a:pPr>
            <a:r>
              <a:rPr lang="it-IT" sz="2000">
                <a:latin typeface="Arial Narrow" charset="0"/>
                <a:cs typeface="Arial Narrow" charset="0"/>
              </a:rPr>
              <a:t>Esclusione di eventuali altre </a:t>
            </a:r>
            <a:r>
              <a:rPr lang="it-IT" sz="2000" b="1">
                <a:solidFill>
                  <a:srgbClr val="5C89D0"/>
                </a:solidFill>
                <a:latin typeface="Arial Narrow" charset="0"/>
                <a:cs typeface="Arial Narrow" charset="0"/>
              </a:rPr>
              <a:t>patologie addominali </a:t>
            </a:r>
            <a:r>
              <a:rPr lang="it-IT" sz="2000">
                <a:latin typeface="Arial Narrow" charset="0"/>
                <a:cs typeface="Arial Narrow" charset="0"/>
              </a:rPr>
              <a:t>(neoplasia epato-bilio-pancreatica) mediante esecuzione di ecografia addominale, TC con mdc e/o RMN con mdc</a:t>
            </a:r>
          </a:p>
          <a:p>
            <a:pPr>
              <a:lnSpc>
                <a:spcPct val="90000"/>
              </a:lnSpc>
            </a:pPr>
            <a:r>
              <a:rPr lang="it-IT" sz="2000" b="1">
                <a:latin typeface="Arial Narrow" charset="0"/>
                <a:cs typeface="Arial Narrow" charset="0"/>
              </a:rPr>
              <a:t>Colonscopia</a:t>
            </a:r>
            <a:r>
              <a:rPr lang="it-IT" sz="2000">
                <a:latin typeface="Arial Narrow" charset="0"/>
                <a:cs typeface="Arial Narrow" charset="0"/>
              </a:rPr>
              <a:t> con </a:t>
            </a:r>
            <a:r>
              <a:rPr lang="it-IT" sz="2000" b="1">
                <a:latin typeface="Arial Narrow" charset="0"/>
                <a:cs typeface="Arial Narrow" charset="0"/>
              </a:rPr>
              <a:t>biopsie</a:t>
            </a:r>
          </a:p>
          <a:p>
            <a:pPr>
              <a:lnSpc>
                <a:spcPct val="90000"/>
              </a:lnSpc>
            </a:pPr>
            <a:r>
              <a:rPr lang="it-IT" sz="2000" b="1">
                <a:latin typeface="Arial Narrow" charset="0"/>
                <a:cs typeface="Arial Narrow" charset="0"/>
              </a:rPr>
              <a:t>EGDscopia </a:t>
            </a:r>
            <a:r>
              <a:rPr lang="it-IT" sz="2000">
                <a:latin typeface="Arial Narrow" charset="0"/>
                <a:cs typeface="Arial Narrow" charset="0"/>
              </a:rPr>
              <a:t>con</a:t>
            </a:r>
            <a:r>
              <a:rPr lang="it-IT" sz="2000" b="1">
                <a:latin typeface="Arial Narrow" charset="0"/>
                <a:cs typeface="Arial Narrow" charset="0"/>
              </a:rPr>
              <a:t> biopsie gastroduodenali-digiunali </a:t>
            </a:r>
            <a:r>
              <a:rPr lang="it-IT" sz="2000">
                <a:latin typeface="Arial Narrow" charset="0"/>
                <a:cs typeface="Arial Narrow" charset="0"/>
              </a:rPr>
              <a:t>se colonscopia negativa</a:t>
            </a:r>
            <a:endParaRPr lang="it-IT" sz="2000" b="1">
              <a:latin typeface="Arial Narrow" charset="0"/>
              <a:cs typeface="Arial Narrow" charset="0"/>
            </a:endParaRPr>
          </a:p>
          <a:p>
            <a:pPr>
              <a:lnSpc>
                <a:spcPct val="90000"/>
              </a:lnSpc>
            </a:pPr>
            <a:r>
              <a:rPr lang="it-IT" sz="2000" b="1">
                <a:latin typeface="Arial Narrow" charset="0"/>
                <a:cs typeface="Arial Narrow" charset="0"/>
              </a:rPr>
              <a:t>ECO con mdc/RM con mdc/TC con mdc anse intestinali </a:t>
            </a:r>
            <a:r>
              <a:rPr lang="it-IT" sz="2000">
                <a:latin typeface="Arial Narrow" charset="0"/>
                <a:cs typeface="Arial Narrow" charset="0"/>
              </a:rPr>
              <a:t>se colonscopia negativa nel sospetto di patologie dell’intestino tenue</a:t>
            </a:r>
          </a:p>
          <a:p>
            <a:pPr>
              <a:lnSpc>
                <a:spcPct val="90000"/>
              </a:lnSpc>
            </a:pPr>
            <a:r>
              <a:rPr lang="it-IT" sz="2000" b="1">
                <a:latin typeface="Arial Narrow" charset="0"/>
                <a:cs typeface="Arial Narrow" charset="0"/>
              </a:rPr>
              <a:t>Videocapsula  endoscopica </a:t>
            </a:r>
            <a:r>
              <a:rPr lang="it-IT" sz="2000">
                <a:latin typeface="Arial Narrow" charset="0"/>
                <a:cs typeface="Arial Narrow" charset="0"/>
              </a:rPr>
              <a:t>se ECO/TC/RM anse intestinali negative</a:t>
            </a:r>
          </a:p>
          <a:p>
            <a:pPr>
              <a:lnSpc>
                <a:spcPct val="90000"/>
              </a:lnSpc>
            </a:pPr>
            <a:r>
              <a:rPr lang="it-IT" sz="2000" b="1">
                <a:latin typeface="Arial Narrow" charset="0"/>
                <a:cs typeface="Arial Narrow" charset="0"/>
              </a:rPr>
              <a:t>Enteroscopia con biopsie </a:t>
            </a:r>
            <a:r>
              <a:rPr lang="it-IT" sz="2000">
                <a:latin typeface="Arial Narrow" charset="0"/>
                <a:cs typeface="Arial Narrow" charset="0"/>
              </a:rPr>
              <a:t>se ECO/TC/RM anse intestinali e/o videocapsula endoscopica positiva, ma diagnosi dubbia</a:t>
            </a:r>
          </a:p>
        </p:txBody>
      </p:sp>
      <p:sp>
        <p:nvSpPr>
          <p:cNvPr id="130050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600" b="1">
                <a:solidFill>
                  <a:srgbClr val="0070C0"/>
                </a:solidFill>
                <a:latin typeface="Arial Narrow" charset="0"/>
                <a:cs typeface="Arial Narrow" charset="0"/>
              </a:rPr>
              <a:t>DISTURBI DELL’ALVO</a:t>
            </a:r>
            <a:r>
              <a:rPr lang="it-IT" sz="5400" b="1">
                <a:solidFill>
                  <a:srgbClr val="0070C0"/>
                </a:solidFill>
                <a:latin typeface="Arial Narrow" charset="0"/>
                <a:cs typeface="Arial Narrow" charset="0"/>
              </a:rPr>
              <a:t/>
            </a:r>
            <a:br>
              <a:rPr lang="it-IT" sz="5400" b="1">
                <a:solidFill>
                  <a:srgbClr val="0070C0"/>
                </a:solidFill>
                <a:latin typeface="Arial Narrow" charset="0"/>
                <a:cs typeface="Arial Narrow" charset="0"/>
              </a:rPr>
            </a:br>
            <a:r>
              <a:rPr lang="it-IT" sz="2400" b="1">
                <a:solidFill>
                  <a:srgbClr val="0070C0"/>
                </a:solidFill>
                <a:latin typeface="Arial Narrow" charset="0"/>
                <a:cs typeface="Arial Narrow" charset="0"/>
              </a:rPr>
              <a:t>Piano d’azione – 2     Segni/Sintomi non di allarme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>
                <a:solidFill>
                  <a:srgbClr val="FF0000"/>
                </a:solidFill>
                <a:latin typeface="Calibri" charset="0"/>
                <a:cs typeface="Calibri" charset="0"/>
              </a:rPr>
              <a:t>IBD del colon e rischio di evoluzione in ca colo-rettale</a:t>
            </a:r>
          </a:p>
        </p:txBody>
      </p:sp>
      <p:sp>
        <p:nvSpPr>
          <p:cNvPr id="30724" name="Segnaposto contenuto 3"/>
          <p:cNvSpPr>
            <a:spLocks noGrp="1"/>
          </p:cNvSpPr>
          <p:nvPr>
            <p:ph idx="4294967295"/>
          </p:nvPr>
        </p:nvSpPr>
        <p:spPr>
          <a:xfrm>
            <a:off x="107950" y="1700213"/>
            <a:ext cx="8713788" cy="3600450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90000"/>
              </a:lnSpc>
              <a:buFont typeface="Lucida Sans Unicode" pitchFamily="34" charset="0"/>
              <a:buAutoNum type="arabicPeriod"/>
              <a:defRPr/>
            </a:pPr>
            <a:r>
              <a:rPr lang="it-IT" sz="2800" b="1" dirty="0" smtClean="0">
                <a:latin typeface="Arial Narrow"/>
                <a:cs typeface="Arial Narrow"/>
              </a:rPr>
              <a:t>Durata malattia</a:t>
            </a:r>
            <a:r>
              <a:rPr lang="it-IT" b="1" dirty="0" smtClean="0">
                <a:solidFill>
                  <a:schemeClr val="tx2"/>
                </a:solidFill>
                <a:latin typeface="Arial Narrow"/>
                <a:cs typeface="Arial Narrow"/>
              </a:rPr>
              <a:t>	 	 </a:t>
            </a:r>
            <a:r>
              <a:rPr lang="it-IT" b="1" dirty="0">
                <a:solidFill>
                  <a:schemeClr val="tx2"/>
                </a:solidFill>
                <a:latin typeface="Arial Narrow"/>
                <a:cs typeface="Arial Narrow"/>
              </a:rPr>
              <a:t> </a:t>
            </a:r>
            <a:r>
              <a:rPr lang="it-IT" b="1" dirty="0" smtClean="0">
                <a:solidFill>
                  <a:schemeClr val="tx2"/>
                </a:solidFill>
                <a:latin typeface="Arial Narrow"/>
                <a:cs typeface="Arial Narrow"/>
              </a:rPr>
              <a:t>     </a:t>
            </a:r>
            <a:r>
              <a:rPr lang="it-IT" b="1" dirty="0" smtClean="0">
                <a:solidFill>
                  <a:srgbClr val="5C89D0"/>
                </a:solidFill>
                <a:latin typeface="Arial Narrow"/>
                <a:cs typeface="Arial Narrow"/>
              </a:rPr>
              <a:t> </a:t>
            </a:r>
            <a:r>
              <a:rPr lang="it-IT" sz="2000" b="1" dirty="0" smtClean="0">
                <a:solidFill>
                  <a:srgbClr val="5C89D0"/>
                </a:solidFill>
                <a:latin typeface="Arial Narrow"/>
                <a:cs typeface="Arial Narrow"/>
              </a:rPr>
              <a:t>&gt; 8 anni </a:t>
            </a:r>
            <a:r>
              <a:rPr lang="it-IT" b="1" dirty="0" smtClean="0">
                <a:solidFill>
                  <a:srgbClr val="5C89D0"/>
                </a:solidFill>
                <a:latin typeface="Arial Narrow"/>
                <a:cs typeface="Arial Narrow"/>
              </a:rPr>
              <a:t>	</a:t>
            </a:r>
          </a:p>
          <a:p>
            <a:pPr marL="514350" indent="-514350">
              <a:lnSpc>
                <a:spcPct val="90000"/>
              </a:lnSpc>
              <a:buFont typeface="Lucida Sans Unicode" pitchFamily="34" charset="0"/>
              <a:buAutoNum type="arabicPeriod" startAt="2"/>
              <a:defRPr/>
            </a:pPr>
            <a:r>
              <a:rPr lang="it-IT" sz="2800" b="1" dirty="0" smtClean="0">
                <a:latin typeface="Arial Narrow"/>
                <a:cs typeface="Arial Narrow"/>
              </a:rPr>
              <a:t>Estensione malattia              </a:t>
            </a:r>
            <a:r>
              <a:rPr lang="it-IT" sz="2000" b="1" dirty="0" err="1" smtClean="0">
                <a:solidFill>
                  <a:srgbClr val="5C89D0"/>
                </a:solidFill>
                <a:latin typeface="Arial Narrow"/>
                <a:cs typeface="Arial Narrow"/>
              </a:rPr>
              <a:t>pancolite</a:t>
            </a:r>
            <a:r>
              <a:rPr lang="it-IT" sz="2000" b="1" dirty="0" smtClean="0">
                <a:solidFill>
                  <a:srgbClr val="5C89D0"/>
                </a:solidFill>
                <a:latin typeface="Arial Narrow"/>
                <a:cs typeface="Arial Narrow"/>
              </a:rPr>
              <a:t> &gt; colite sin &gt; proctite</a:t>
            </a:r>
          </a:p>
          <a:p>
            <a:pPr marL="514350" indent="-514350">
              <a:lnSpc>
                <a:spcPct val="90000"/>
              </a:lnSpc>
              <a:buFont typeface="Lucida Sans Unicode" pitchFamily="34" charset="0"/>
              <a:buAutoNum type="arabicPeriod" startAt="2"/>
              <a:defRPr/>
            </a:pPr>
            <a:r>
              <a:rPr lang="it-IT" sz="2800" b="1" dirty="0" smtClean="0">
                <a:latin typeface="Arial Narrow"/>
                <a:cs typeface="Arial Narrow"/>
              </a:rPr>
              <a:t>Colangite sclerosante </a:t>
            </a:r>
            <a:r>
              <a:rPr lang="it-IT" b="1" dirty="0" smtClean="0">
                <a:solidFill>
                  <a:schemeClr val="tx2"/>
                </a:solidFill>
                <a:latin typeface="Arial Narrow"/>
                <a:cs typeface="Arial Narrow"/>
              </a:rPr>
              <a:t>	        </a:t>
            </a:r>
            <a:r>
              <a:rPr lang="it-IT" sz="2000" b="1" dirty="0" smtClean="0">
                <a:solidFill>
                  <a:srgbClr val="5C89D0"/>
                </a:solidFill>
                <a:latin typeface="Arial Narrow"/>
                <a:cs typeface="Arial Narrow"/>
              </a:rPr>
              <a:t>aumento rischio X 4</a:t>
            </a:r>
          </a:p>
          <a:p>
            <a:pPr marL="514350" indent="-514350">
              <a:lnSpc>
                <a:spcPct val="90000"/>
              </a:lnSpc>
              <a:buFont typeface="Lucida Sans Unicode" pitchFamily="34" charset="0"/>
              <a:buAutoNum type="arabicPeriod" startAt="2"/>
              <a:defRPr/>
            </a:pPr>
            <a:r>
              <a:rPr lang="it-IT" sz="2800" b="1" dirty="0" smtClean="0">
                <a:latin typeface="Arial Narrow"/>
                <a:cs typeface="Arial Narrow"/>
              </a:rPr>
              <a:t>Familiarità CRC </a:t>
            </a:r>
            <a:r>
              <a:rPr lang="it-IT" b="1" dirty="0" smtClean="0">
                <a:solidFill>
                  <a:schemeClr val="tx2"/>
                </a:solidFill>
                <a:latin typeface="Arial Narrow"/>
                <a:cs typeface="Arial Narrow"/>
              </a:rPr>
              <a:t>	</a:t>
            </a:r>
            <a:r>
              <a:rPr lang="it-IT" b="1" dirty="0">
                <a:solidFill>
                  <a:schemeClr val="tx2"/>
                </a:solidFill>
                <a:latin typeface="Arial Narrow"/>
                <a:cs typeface="Arial Narrow"/>
              </a:rPr>
              <a:t> </a:t>
            </a:r>
            <a:r>
              <a:rPr lang="it-IT" b="1" dirty="0" smtClean="0">
                <a:solidFill>
                  <a:schemeClr val="tx2"/>
                </a:solidFill>
                <a:latin typeface="Arial Narrow"/>
                <a:cs typeface="Arial Narrow"/>
              </a:rPr>
              <a:t>       </a:t>
            </a:r>
            <a:r>
              <a:rPr lang="it-IT" sz="2000" b="1" dirty="0" smtClean="0">
                <a:solidFill>
                  <a:srgbClr val="5C89D0"/>
                </a:solidFill>
                <a:latin typeface="Arial Narrow"/>
                <a:cs typeface="Arial Narrow"/>
              </a:rPr>
              <a:t>aumento rischio X2</a:t>
            </a:r>
          </a:p>
          <a:p>
            <a:pPr marL="514350" indent="-514350">
              <a:lnSpc>
                <a:spcPct val="90000"/>
              </a:lnSpc>
              <a:buFont typeface="Lucida Sans Unicode" pitchFamily="34" charset="0"/>
              <a:buAutoNum type="arabicPeriod" startAt="2"/>
              <a:defRPr/>
            </a:pPr>
            <a:r>
              <a:rPr lang="it-IT" sz="2800" b="1" dirty="0" smtClean="0">
                <a:latin typeface="Arial Narrow"/>
                <a:cs typeface="Arial Narrow"/>
              </a:rPr>
              <a:t>Gravità flogosi istologica     </a:t>
            </a:r>
            <a:r>
              <a:rPr lang="it-IT" sz="2000" b="1" dirty="0" smtClean="0">
                <a:solidFill>
                  <a:srgbClr val="5C89D0"/>
                </a:solidFill>
                <a:latin typeface="Arial Narrow"/>
                <a:cs typeface="Arial Narrow"/>
              </a:rPr>
              <a:t>aumento rischio X2     </a:t>
            </a:r>
          </a:p>
          <a:p>
            <a:pPr marL="514350" indent="-514350">
              <a:lnSpc>
                <a:spcPct val="90000"/>
              </a:lnSpc>
              <a:buFont typeface="Lucida Sans Unicode" pitchFamily="34" charset="0"/>
              <a:buAutoNum type="arabicPeriod" startAt="2"/>
              <a:defRPr/>
            </a:pPr>
            <a:r>
              <a:rPr lang="it-IT" sz="2800" b="1" dirty="0" smtClean="0">
                <a:latin typeface="Arial Narrow"/>
                <a:cs typeface="Arial Narrow"/>
              </a:rPr>
              <a:t>Stenosi e polipi </a:t>
            </a:r>
            <a:r>
              <a:rPr lang="it-IT" b="1" dirty="0" smtClean="0">
                <a:solidFill>
                  <a:schemeClr val="tx2"/>
                </a:solidFill>
                <a:latin typeface="Arial Narrow"/>
                <a:cs typeface="Arial Narrow"/>
              </a:rPr>
              <a:t>	</a:t>
            </a:r>
            <a:r>
              <a:rPr lang="it-IT" b="1" dirty="0">
                <a:solidFill>
                  <a:schemeClr val="tx2"/>
                </a:solidFill>
                <a:latin typeface="Arial Narrow"/>
                <a:cs typeface="Arial Narrow"/>
              </a:rPr>
              <a:t> </a:t>
            </a:r>
            <a:r>
              <a:rPr lang="it-IT" b="1" dirty="0" smtClean="0">
                <a:solidFill>
                  <a:schemeClr val="tx2"/>
                </a:solidFill>
                <a:latin typeface="Arial Narrow"/>
                <a:cs typeface="Arial Narrow"/>
              </a:rPr>
              <a:t>       </a:t>
            </a:r>
            <a:r>
              <a:rPr lang="it-IT" sz="2000" b="1" dirty="0" smtClean="0">
                <a:solidFill>
                  <a:srgbClr val="5C89D0"/>
                </a:solidFill>
                <a:latin typeface="Arial Narrow"/>
                <a:cs typeface="Arial Narrow"/>
              </a:rPr>
              <a:t>aumento rischio X2</a:t>
            </a:r>
          </a:p>
          <a:p>
            <a:pPr marL="514350" indent="-514350">
              <a:lnSpc>
                <a:spcPct val="90000"/>
              </a:lnSpc>
              <a:buFont typeface="Wingdings 3" pitchFamily="18" charset="2"/>
              <a:buNone/>
              <a:defRPr/>
            </a:pPr>
            <a:r>
              <a:rPr lang="it-IT" b="1" dirty="0" smtClean="0">
                <a:solidFill>
                  <a:schemeClr val="tx2"/>
                </a:solidFill>
                <a:latin typeface="Arial Narrow"/>
                <a:cs typeface="Arial Narrow"/>
              </a:rPr>
              <a:t>	 </a:t>
            </a:r>
            <a:endParaRPr lang="it-IT" sz="2400" b="1" dirty="0" smtClean="0">
              <a:solidFill>
                <a:schemeClr val="tx2"/>
              </a:solidFill>
              <a:latin typeface="Arial Narrow"/>
              <a:cs typeface="Arial Narrow"/>
            </a:endParaRPr>
          </a:p>
          <a:p>
            <a:pPr marL="514350" indent="-514350">
              <a:lnSpc>
                <a:spcPct val="90000"/>
              </a:lnSpc>
              <a:buFont typeface="Lucida Sans Unicode" pitchFamily="34" charset="0"/>
              <a:buAutoNum type="arabicPeriod" startAt="2"/>
              <a:defRPr/>
            </a:pPr>
            <a:endParaRPr lang="it-IT" b="1" dirty="0" smtClean="0">
              <a:solidFill>
                <a:schemeClr val="tx2"/>
              </a:solidFill>
              <a:latin typeface="Arial Narrow"/>
              <a:cs typeface="Arial Narrow"/>
            </a:endParaRPr>
          </a:p>
        </p:txBody>
      </p:sp>
      <p:sp>
        <p:nvSpPr>
          <p:cNvPr id="131075" name="CasellaDiTesto 5"/>
          <p:cNvSpPr txBox="1">
            <a:spLocks noChangeArrowheads="1"/>
          </p:cNvSpPr>
          <p:nvPr/>
        </p:nvSpPr>
        <p:spPr bwMode="auto">
          <a:xfrm>
            <a:off x="5172075" y="6550025"/>
            <a:ext cx="233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400">
                <a:latin typeface="Lucida Sans Unicode" charset="0"/>
              </a:rPr>
              <a:t> </a:t>
            </a:r>
          </a:p>
        </p:txBody>
      </p:sp>
      <p:sp>
        <p:nvSpPr>
          <p:cNvPr id="131076" name="CasellaDiTesto 6"/>
          <p:cNvSpPr txBox="1">
            <a:spLocks noChangeArrowheads="1"/>
          </p:cNvSpPr>
          <p:nvPr/>
        </p:nvSpPr>
        <p:spPr bwMode="auto">
          <a:xfrm>
            <a:off x="0" y="6334125"/>
            <a:ext cx="234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400">
                <a:latin typeface="Lucida Sans Unicode" charset="0"/>
              </a:rPr>
              <a:t> </a:t>
            </a:r>
          </a:p>
        </p:txBody>
      </p:sp>
      <p:sp>
        <p:nvSpPr>
          <p:cNvPr id="30727" name="CasellaDiTesto 7"/>
          <p:cNvSpPr txBox="1">
            <a:spLocks noChangeArrowheads="1"/>
          </p:cNvSpPr>
          <p:nvPr/>
        </p:nvSpPr>
        <p:spPr bwMode="auto">
          <a:xfrm>
            <a:off x="4284663" y="6475413"/>
            <a:ext cx="50403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1600" dirty="0">
                <a:solidFill>
                  <a:schemeClr val="bg2">
                    <a:lumMod val="10000"/>
                  </a:schemeClr>
                </a:solidFill>
                <a:latin typeface="Lucida Sans Unicode" pitchFamily="34" charset="0"/>
              </a:rPr>
              <a:t>AGA, Technical </a:t>
            </a:r>
            <a:r>
              <a:rPr lang="it-IT" sz="1600" dirty="0" err="1">
                <a:solidFill>
                  <a:schemeClr val="bg2">
                    <a:lumMod val="10000"/>
                  </a:schemeClr>
                </a:solidFill>
                <a:latin typeface="Lucida Sans Unicode" pitchFamily="34" charset="0"/>
              </a:rPr>
              <a:t>Review</a:t>
            </a:r>
            <a:r>
              <a:rPr lang="it-IT" sz="1600" dirty="0">
                <a:solidFill>
                  <a:schemeClr val="bg2">
                    <a:lumMod val="10000"/>
                  </a:schemeClr>
                </a:solidFill>
                <a:latin typeface="Lucida Sans Unicode" pitchFamily="34" charset="0"/>
              </a:rPr>
              <a:t> </a:t>
            </a:r>
            <a:r>
              <a:rPr lang="it-IT" sz="1600" dirty="0" err="1">
                <a:solidFill>
                  <a:schemeClr val="bg2">
                    <a:lumMod val="10000"/>
                  </a:schemeClr>
                </a:solidFill>
                <a:latin typeface="Lucida Sans Unicode" pitchFamily="34" charset="0"/>
              </a:rPr>
              <a:t>Gastroenterology</a:t>
            </a:r>
            <a:r>
              <a:rPr lang="it-IT" sz="1600" dirty="0">
                <a:solidFill>
                  <a:schemeClr val="bg2">
                    <a:lumMod val="10000"/>
                  </a:schemeClr>
                </a:solidFill>
                <a:latin typeface="Lucida Sans Unicode" pitchFamily="34" charset="0"/>
              </a:rPr>
              <a:t>, 2010</a:t>
            </a:r>
          </a:p>
        </p:txBody>
      </p:sp>
      <p:sp>
        <p:nvSpPr>
          <p:cNvPr id="131078" name="CasellaDiTesto 8"/>
          <p:cNvSpPr txBox="1">
            <a:spLocks noChangeArrowheads="1"/>
          </p:cNvSpPr>
          <p:nvPr/>
        </p:nvSpPr>
        <p:spPr bwMode="auto">
          <a:xfrm>
            <a:off x="1979613" y="4779963"/>
            <a:ext cx="6985000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400">
                <a:solidFill>
                  <a:srgbClr val="FF0000"/>
                </a:solidFill>
                <a:latin typeface="Lucida Sans Unicode" charset="0"/>
              </a:rPr>
              <a:t>Probabilità complessiva	</a:t>
            </a:r>
          </a:p>
          <a:p>
            <a:pPr eaLnBrk="1" hangingPunct="1"/>
            <a:r>
              <a:rPr lang="it-IT" sz="2400">
                <a:solidFill>
                  <a:srgbClr val="FF0000"/>
                </a:solidFill>
                <a:latin typeface="Lucida Sans Unicode" charset="0"/>
              </a:rPr>
              <a:t>         10 y	2%					                                                            	20 y	8%					                   	30 y   18%</a:t>
            </a:r>
          </a:p>
          <a:p>
            <a:pPr lvl="1" eaLnBrk="1" hangingPunct="1"/>
            <a:endParaRPr lang="it-IT" sz="2400" b="1">
              <a:solidFill>
                <a:srgbClr val="FF0000"/>
              </a:solidFill>
              <a:latin typeface="Lucida Sans Unicode" charset="0"/>
            </a:endParaRPr>
          </a:p>
          <a:p>
            <a:pPr eaLnBrk="1" hangingPunct="1"/>
            <a:r>
              <a:rPr lang="it-IT" sz="400" b="1">
                <a:solidFill>
                  <a:srgbClr val="FF0000"/>
                </a:solidFill>
                <a:latin typeface="Lucida Sans Unicode" charset="0"/>
              </a:rPr>
              <a:t>	</a:t>
            </a:r>
          </a:p>
          <a:p>
            <a:pPr eaLnBrk="1" hangingPunct="1"/>
            <a:endParaRPr lang="it-IT" sz="400" b="1">
              <a:solidFill>
                <a:srgbClr val="FF0000"/>
              </a:solidFill>
              <a:latin typeface="Lucida Sans Unicode" charset="0"/>
            </a:endParaRPr>
          </a:p>
          <a:p>
            <a:pPr eaLnBrk="1" hangingPunct="1"/>
            <a:endParaRPr lang="it-IT" sz="400" b="1">
              <a:solidFill>
                <a:srgbClr val="FF0000"/>
              </a:solidFill>
              <a:latin typeface="Lucida Sans Unicode" charset="0"/>
            </a:endParaRPr>
          </a:p>
          <a:p>
            <a:pPr eaLnBrk="1" hangingPunct="1"/>
            <a:endParaRPr lang="it-IT" sz="400" b="1">
              <a:solidFill>
                <a:srgbClr val="FF0000"/>
              </a:solidFill>
              <a:latin typeface="Lucida Sans Unicode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egnaposto contenuto 1"/>
          <p:cNvSpPr>
            <a:spLocks noGrp="1"/>
          </p:cNvSpPr>
          <p:nvPr>
            <p:ph idx="1"/>
          </p:nvPr>
        </p:nvSpPr>
        <p:spPr>
          <a:xfrm>
            <a:off x="468313" y="1865313"/>
            <a:ext cx="8229600" cy="4525962"/>
          </a:xfrm>
        </p:spPr>
        <p:txBody>
          <a:bodyPr>
            <a:normAutofit fontScale="92500" lnSpcReduction="10000"/>
          </a:bodyPr>
          <a:lstStyle/>
          <a:p>
            <a:pPr algn="just"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I.B.D. DEL COLON :  retto </a:t>
            </a:r>
            <a:r>
              <a:rPr lang="it-IT" sz="24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sigmoido</a:t>
            </a:r>
            <a:r>
              <a:rPr lang="it-IT" sz="2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 colonscopia con </a:t>
            </a:r>
            <a:r>
              <a:rPr lang="it-IT" sz="2400" b="1" dirty="0" smtClean="0">
                <a:solidFill>
                  <a:srgbClr val="FF0000"/>
                </a:solidFill>
                <a:latin typeface="Arial Narrow" pitchFamily="34" charset="0"/>
                <a:cs typeface="Arial Narrow"/>
              </a:rPr>
              <a:t>biopsie </a:t>
            </a:r>
            <a:r>
              <a:rPr lang="it-IT" sz="2400" b="1" dirty="0" smtClean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random 4 quadranti ogni 10 cm (≥  32), </a:t>
            </a:r>
            <a:r>
              <a:rPr lang="it-IT" sz="2400" b="1" dirty="0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endoscopio </a:t>
            </a:r>
            <a:r>
              <a:rPr lang="it-IT" sz="2400" b="1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HD e </a:t>
            </a:r>
            <a:r>
              <a:rPr lang="it-IT" sz="2400" b="1" dirty="0" err="1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cromoendoscopia</a:t>
            </a:r>
            <a:r>
              <a:rPr lang="it-IT" sz="2400" b="1" dirty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 con biopsie mirate, </a:t>
            </a:r>
            <a:r>
              <a:rPr lang="it-IT" sz="2400" b="1" dirty="0" err="1" smtClean="0">
                <a:solidFill>
                  <a:srgbClr val="FF0000"/>
                </a:solidFill>
                <a:latin typeface="Arial Narrow" pitchFamily="34" charset="0"/>
                <a:cs typeface="Times New Roman" pitchFamily="18" charset="0"/>
              </a:rPr>
              <a:t>polipectomia</a:t>
            </a:r>
            <a:endParaRPr lang="it-IT" sz="2400" b="1" dirty="0">
              <a:solidFill>
                <a:srgbClr val="FF0000"/>
              </a:solidFill>
              <a:latin typeface="Arial Narrow" pitchFamily="34" charset="0"/>
              <a:cs typeface="Times New Roman" pitchFamily="18" charset="0"/>
            </a:endParaRPr>
          </a:p>
          <a:p>
            <a:pPr eaLnBrk="1" hangingPunct="1">
              <a:defRPr/>
            </a:pPr>
            <a:endParaRPr lang="it-IT" sz="2400" b="1" dirty="0" smtClean="0">
              <a:solidFill>
                <a:srgbClr val="FF0000"/>
              </a:solidFill>
              <a:latin typeface="Arial Narrow"/>
              <a:cs typeface="Arial Narrow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it-IT" sz="2400" b="1" dirty="0" smtClean="0">
                <a:latin typeface="Arial Narrow"/>
                <a:cs typeface="Arial Narrow"/>
              </a:rPr>
              <a:t>problematiche cliniche </a:t>
            </a:r>
            <a:r>
              <a:rPr lang="it-IT" sz="1800" dirty="0" smtClean="0">
                <a:latin typeface="Arial Narrow"/>
                <a:cs typeface="Arial Narrow"/>
              </a:rPr>
              <a:t>efficacia terapia, variazioni quadro clinico, dopo chirurgia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it-IT" sz="2400" b="1" dirty="0" smtClean="0">
                <a:latin typeface="Arial Narrow"/>
                <a:cs typeface="Arial Narrow"/>
              </a:rPr>
              <a:t>rischio neoplastico</a:t>
            </a:r>
            <a:endParaRPr lang="it-IT" sz="1600" dirty="0" smtClean="0">
              <a:latin typeface="Arial Narrow"/>
              <a:cs typeface="Arial Narrow"/>
            </a:endParaRPr>
          </a:p>
          <a:p>
            <a:pPr eaLnBrk="1" hangingPunct="1">
              <a:buFont typeface="Wingdings 3" pitchFamily="18" charset="2"/>
              <a:buNone/>
              <a:defRPr/>
            </a:pPr>
            <a:r>
              <a:rPr lang="it-IT" sz="2400" i="1" u="sng" dirty="0" smtClean="0">
                <a:latin typeface="Arial Narrow"/>
                <a:cs typeface="Arial Narrow"/>
              </a:rPr>
              <a:t>tempistica</a:t>
            </a:r>
            <a:r>
              <a:rPr lang="it-IT" sz="2400" dirty="0" smtClean="0">
                <a:latin typeface="Arial Narrow"/>
                <a:cs typeface="Arial Narrow"/>
              </a:rPr>
              <a:t>:</a:t>
            </a:r>
            <a:r>
              <a:rPr lang="it-IT" sz="2800" i="1" dirty="0" smtClean="0">
                <a:latin typeface="Arial Narrow"/>
                <a:cs typeface="Arial Narrow"/>
              </a:rPr>
              <a:t> </a:t>
            </a:r>
            <a:r>
              <a:rPr lang="it-IT" sz="2400" dirty="0" smtClean="0">
                <a:latin typeface="Arial Narrow"/>
                <a:cs typeface="Arial Narrow"/>
              </a:rPr>
              <a:t>ogni 1-2 anni dopo 8-10 anni di malattia</a:t>
            </a:r>
          </a:p>
          <a:p>
            <a:pPr eaLnBrk="1" hangingPunct="1">
              <a:buFont typeface="Wingdings 3" pitchFamily="18" charset="2"/>
              <a:buNone/>
              <a:defRPr/>
            </a:pPr>
            <a:r>
              <a:rPr lang="it-IT" dirty="0" smtClean="0">
                <a:latin typeface="Arial Narrow"/>
                <a:cs typeface="Arial Narrow"/>
              </a:rPr>
              <a:t>	</a:t>
            </a:r>
            <a:endParaRPr lang="it-IT" sz="1600" dirty="0" smtClean="0">
              <a:latin typeface="Arial Narrow"/>
              <a:cs typeface="Arial Narrow"/>
            </a:endParaRPr>
          </a:p>
          <a:p>
            <a:pPr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I.B.D. DELL’INTESTINO TENUE: ecografia con mdc/TC con mdc/RM con mdc delle anse intestinali, </a:t>
            </a:r>
            <a:r>
              <a:rPr lang="it-IT" sz="2400" b="1" dirty="0" err="1" smtClean="0">
                <a:solidFill>
                  <a:srgbClr val="FF0000"/>
                </a:solidFill>
                <a:latin typeface="Arial Narrow"/>
                <a:cs typeface="Arial Narrow"/>
              </a:rPr>
              <a:t>videocapsula</a:t>
            </a:r>
            <a:r>
              <a:rPr lang="it-IT" sz="2400" dirty="0" smtClean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</a:p>
          <a:p>
            <a:pPr marL="0" indent="0">
              <a:buFont typeface="Arial" charset="0"/>
              <a:buNone/>
              <a:defRPr/>
            </a:pPr>
            <a:r>
              <a:rPr lang="it-IT" sz="2400" i="1" u="sng" dirty="0" smtClean="0">
                <a:latin typeface="Arial Narrow"/>
                <a:cs typeface="Arial Narrow"/>
              </a:rPr>
              <a:t>tempistica</a:t>
            </a:r>
            <a:r>
              <a:rPr lang="it-IT" sz="2800" dirty="0" smtClean="0">
                <a:latin typeface="Arial Narrow"/>
                <a:cs typeface="Arial Narrow"/>
              </a:rPr>
              <a:t>: </a:t>
            </a:r>
            <a:r>
              <a:rPr lang="it-IT" sz="1800" dirty="0" smtClean="0">
                <a:latin typeface="Arial Narrow"/>
                <a:cs typeface="Arial Narrow"/>
              </a:rPr>
              <a:t>problematiche cliniche,</a:t>
            </a:r>
            <a:r>
              <a:rPr lang="it-IT" sz="1800" b="1" dirty="0" smtClean="0">
                <a:latin typeface="Arial Narrow"/>
                <a:cs typeface="Arial Narrow"/>
              </a:rPr>
              <a:t> </a:t>
            </a:r>
            <a:r>
              <a:rPr lang="it-IT" sz="1800" dirty="0" smtClean="0">
                <a:latin typeface="Arial Narrow"/>
                <a:cs typeface="Arial Narrow"/>
              </a:rPr>
              <a:t>efficacia terapia, variazioni quadro clinico, dopo  chirurgia</a:t>
            </a:r>
          </a:p>
          <a:p>
            <a:pPr eaLnBrk="1" hangingPunct="1">
              <a:defRPr/>
            </a:pPr>
            <a:endParaRPr lang="it-IT" sz="1800" dirty="0" smtClean="0">
              <a:latin typeface="Arial Narrow"/>
              <a:cs typeface="Arial Narrow"/>
            </a:endParaRPr>
          </a:p>
        </p:txBody>
      </p:sp>
      <p:sp>
        <p:nvSpPr>
          <p:cNvPr id="132098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4000" b="1">
                <a:solidFill>
                  <a:srgbClr val="5C89D0"/>
                </a:solidFill>
                <a:latin typeface="Arial Narrow" charset="0"/>
                <a:cs typeface="Arial Narrow" charset="0"/>
              </a:rPr>
              <a:t>DISTURBI DELL’ALVO</a:t>
            </a:r>
            <a:r>
              <a:rPr lang="it-IT" b="1">
                <a:solidFill>
                  <a:srgbClr val="5C89D0"/>
                </a:solidFill>
                <a:latin typeface="Arial Narrow" charset="0"/>
                <a:cs typeface="Arial Narrow" charset="0"/>
              </a:rPr>
              <a:t/>
            </a:r>
            <a:br>
              <a:rPr lang="it-IT" b="1">
                <a:solidFill>
                  <a:srgbClr val="5C89D0"/>
                </a:solidFill>
                <a:latin typeface="Arial Narrow" charset="0"/>
                <a:cs typeface="Arial Narrow" charset="0"/>
              </a:rPr>
            </a:br>
            <a:r>
              <a:rPr lang="it-IT" sz="2700" b="1">
                <a:solidFill>
                  <a:srgbClr val="5C89D0"/>
                </a:solidFill>
                <a:latin typeface="Arial Narrow" charset="0"/>
                <a:cs typeface="Arial Narrow" charset="0"/>
              </a:rPr>
              <a:t>Indicazioni di follow-up delle IBD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"/>
          <p:cNvSpPr>
            <a:spLocks/>
          </p:cNvSpPr>
          <p:nvPr/>
        </p:nvSpPr>
        <p:spPr bwMode="auto">
          <a:xfrm>
            <a:off x="712788" y="712788"/>
            <a:ext cx="77724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it-IT" sz="5200" i="1">
                <a:solidFill>
                  <a:srgbClr val="FFFF00"/>
                </a:solidFill>
                <a:latin typeface="Arial" charset="0"/>
                <a:cs typeface="Arial" charset="0"/>
                <a:sym typeface="Arial" charset="0"/>
              </a:rPr>
              <a:t>I DISTURBI DELL</a:t>
            </a:r>
            <a:r>
              <a:rPr lang="ja-JP" altLang="it-IT" sz="5200" i="1">
                <a:solidFill>
                  <a:srgbClr val="FFFF00"/>
                </a:solidFill>
                <a:latin typeface="Arial" charset="0"/>
                <a:cs typeface="Arial" charset="0"/>
                <a:sym typeface="Arial" charset="0"/>
              </a:rPr>
              <a:t>’</a:t>
            </a:r>
            <a:r>
              <a:rPr lang="it-IT" altLang="ja-JP" sz="5200" i="1">
                <a:solidFill>
                  <a:srgbClr val="FFFF00"/>
                </a:solidFill>
                <a:latin typeface="Arial" charset="0"/>
                <a:cs typeface="Arial" charset="0"/>
                <a:sym typeface="Arial" charset="0"/>
              </a:rPr>
              <a:t>ALVO</a:t>
            </a:r>
            <a:br>
              <a:rPr lang="it-IT" altLang="ja-JP" sz="5200" i="1">
                <a:solidFill>
                  <a:srgbClr val="FFFF00"/>
                </a:solidFill>
                <a:latin typeface="Arial" charset="0"/>
                <a:cs typeface="Arial" charset="0"/>
                <a:sym typeface="Arial" charset="0"/>
              </a:rPr>
            </a:br>
            <a:r>
              <a:rPr lang="it-IT" altLang="ja-JP" sz="3900">
                <a:latin typeface="Arial" charset="0"/>
                <a:cs typeface="Arial" charset="0"/>
                <a:sym typeface="Arial" charset="0"/>
              </a:rPr>
              <a:t>Il laboratorio </a:t>
            </a:r>
            <a:br>
              <a:rPr lang="it-IT" altLang="ja-JP" sz="3900">
                <a:latin typeface="Arial" charset="0"/>
                <a:cs typeface="Arial" charset="0"/>
                <a:sym typeface="Arial" charset="0"/>
              </a:rPr>
            </a:br>
            <a:r>
              <a:rPr lang="it-IT" altLang="ja-JP" sz="3900">
                <a:latin typeface="Arial" charset="0"/>
                <a:cs typeface="Arial" charset="0"/>
                <a:sym typeface="Arial" charset="0"/>
              </a:rPr>
              <a:t/>
            </a:r>
            <a:br>
              <a:rPr lang="it-IT" altLang="ja-JP" sz="3900">
                <a:latin typeface="Arial" charset="0"/>
                <a:cs typeface="Arial" charset="0"/>
                <a:sym typeface="Arial" charset="0"/>
              </a:rPr>
            </a:br>
            <a:r>
              <a:rPr lang="it-IT" altLang="ja-JP" sz="2100" i="1">
                <a:latin typeface="Arial" charset="0"/>
                <a:cs typeface="Arial" charset="0"/>
                <a:sym typeface="Arial" charset="0"/>
              </a:rPr>
              <a:t>Dr.ssa Ivana Rivetti </a:t>
            </a:r>
            <a:endParaRPr lang="it-IT"/>
          </a:p>
        </p:txBody>
      </p:sp>
      <p:sp>
        <p:nvSpPr>
          <p:cNvPr id="133123" name="Rectangle 2"/>
          <p:cNvSpPr>
            <a:spLocks/>
          </p:cNvSpPr>
          <p:nvPr/>
        </p:nvSpPr>
        <p:spPr bwMode="auto">
          <a:xfrm>
            <a:off x="457200" y="4957763"/>
            <a:ext cx="8229600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it-IT" sz="2100">
                <a:latin typeface="Arial" charset="0"/>
                <a:cs typeface="Arial" charset="0"/>
                <a:sym typeface="Arial" charset="0"/>
              </a:rPr>
              <a:t>Azienda Ospedaliera Mellino Mellini</a:t>
            </a:r>
            <a:br>
              <a:rPr lang="it-IT" sz="2100">
                <a:latin typeface="Arial" charset="0"/>
                <a:cs typeface="Arial" charset="0"/>
                <a:sym typeface="Arial" charset="0"/>
              </a:rPr>
            </a:br>
            <a:r>
              <a:rPr lang="it-IT" sz="2100">
                <a:latin typeface="Arial" charset="0"/>
                <a:cs typeface="Arial" charset="0"/>
                <a:sym typeface="Arial" charset="0"/>
              </a:rPr>
              <a:t>Dipartimento dei Medicina dei Servizi</a:t>
            </a:r>
            <a:br>
              <a:rPr lang="it-IT" sz="2100">
                <a:latin typeface="Arial" charset="0"/>
                <a:cs typeface="Arial" charset="0"/>
                <a:sym typeface="Arial" charset="0"/>
              </a:rPr>
            </a:br>
            <a:r>
              <a:rPr lang="it-IT" sz="2100">
                <a:latin typeface="Arial" charset="0"/>
                <a:cs typeface="Arial" charset="0"/>
                <a:sym typeface="Arial" charset="0"/>
              </a:rPr>
              <a:t>Servizio di Medicina di Laboratorio Aziendale</a:t>
            </a:r>
            <a:br>
              <a:rPr lang="it-IT" sz="2100">
                <a:latin typeface="Arial" charset="0"/>
                <a:cs typeface="Arial" charset="0"/>
                <a:sym typeface="Arial" charset="0"/>
              </a:rPr>
            </a:br>
            <a:r>
              <a:rPr lang="it-IT" sz="2100">
                <a:latin typeface="Arial" charset="0"/>
                <a:cs typeface="Arial" charset="0"/>
                <a:sym typeface="Arial" charset="0"/>
              </a:rPr>
              <a:t>Laboratorio Analisi P.O. Chiari</a:t>
            </a:r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84" b="5084"/>
          <a:stretch>
            <a:fillRect/>
          </a:stretch>
        </p:blipFill>
        <p:spPr>
          <a:xfrm>
            <a:off x="-255588" y="1052513"/>
            <a:ext cx="9652001" cy="5848350"/>
          </a:xfrm>
        </p:spPr>
      </p:pic>
      <p:sp>
        <p:nvSpPr>
          <p:cNvPr id="70658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0C1AF8C4-58A7-BD48-A9FE-5991F9B69E02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5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20638"/>
            <a:ext cx="9144000" cy="7699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en-US" sz="4400" b="1" dirty="0">
                <a:solidFill>
                  <a:schemeClr val="tx1"/>
                </a:solidFill>
                <a:latin typeface="Arial Narrow"/>
                <a:cs typeface="Arial Narrow"/>
                <a:sym typeface="Arial Narrow" charset="0"/>
              </a:rPr>
              <a:t>ANAMNESI PATOLOGICA REMOTA</a:t>
            </a:r>
          </a:p>
        </p:txBody>
      </p:sp>
      <p:sp>
        <p:nvSpPr>
          <p:cNvPr id="9" name="Rettangolo 8"/>
          <p:cNvSpPr/>
          <p:nvPr/>
        </p:nvSpPr>
        <p:spPr bwMode="auto">
          <a:xfrm>
            <a:off x="1476375" y="1125538"/>
            <a:ext cx="6119813" cy="4175125"/>
          </a:xfrm>
          <a:prstGeom prst="rect">
            <a:avLst/>
          </a:prstGeom>
          <a:ln>
            <a:solidFill>
              <a:srgbClr val="7F7F7F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ts val="0"/>
              </a:spcBef>
              <a:defRPr/>
            </a:pPr>
            <a:endParaRPr lang="en-US" sz="1100" b="1" dirty="0">
              <a:solidFill>
                <a:schemeClr val="tx1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DIARREA </a:t>
            </a:r>
            <a:r>
              <a:rPr lang="en-US" sz="2800" dirty="0">
                <a:solidFill>
                  <a:srgbClr val="404040"/>
                </a:solidFill>
                <a:latin typeface="Arial"/>
                <a:cs typeface="Arial"/>
                <a:sym typeface="Arial Narrow" charset="0"/>
              </a:rPr>
              <a:t>con 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  <a:sym typeface="Arial Narrow" charset="0"/>
              </a:rPr>
              <a:t>tracce </a:t>
            </a:r>
            <a:r>
              <a:rPr lang="en-US" sz="2800" dirty="0" err="1">
                <a:solidFill>
                  <a:srgbClr val="FF0000"/>
                </a:solidFill>
                <a:latin typeface="Arial"/>
                <a:cs typeface="Arial"/>
                <a:sym typeface="Arial Narrow" charset="0"/>
              </a:rPr>
              <a:t>ematiche</a:t>
            </a:r>
            <a:r>
              <a:rPr lang="en-US" sz="2800" dirty="0">
                <a:solidFill>
                  <a:srgbClr val="FF0000"/>
                </a:solidFill>
                <a:latin typeface="Arial"/>
                <a:cs typeface="Arial"/>
                <a:sym typeface="Arial Narrow" charset="0"/>
              </a:rPr>
              <a:t> </a:t>
            </a:r>
          </a:p>
          <a:p>
            <a:pPr>
              <a:spcBef>
                <a:spcPts val="0"/>
              </a:spcBef>
              <a:defRPr/>
            </a:pPr>
            <a:endParaRPr lang="en-US" sz="2800" dirty="0">
              <a:solidFill>
                <a:schemeClr val="tx1"/>
              </a:solidFill>
              <a:latin typeface="Arial"/>
              <a:cs typeface="Arial"/>
              <a:sym typeface="Arial Narrow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S. DEL COLON IRRITABILE </a:t>
            </a:r>
            <a:r>
              <a:rPr lang="en-US" sz="2800" dirty="0" err="1">
                <a:solidFill>
                  <a:srgbClr val="FF0000"/>
                </a:solidFill>
                <a:latin typeface="Arial"/>
                <a:cs typeface="Arial"/>
                <a:sym typeface="Arial Narrow" charset="0"/>
              </a:rPr>
              <a:t>sospetta</a:t>
            </a:r>
            <a:endParaRPr lang="en-US" sz="2800" dirty="0">
              <a:solidFill>
                <a:srgbClr val="FF0000"/>
              </a:solidFill>
              <a:latin typeface="Arial"/>
              <a:cs typeface="Arial"/>
              <a:sym typeface="Arial Narrow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  <a:defRPr/>
            </a:pPr>
            <a:endParaRPr lang="en-US" sz="2800" dirty="0">
              <a:solidFill>
                <a:schemeClr val="tx1"/>
              </a:solidFill>
              <a:latin typeface="Arial"/>
              <a:cs typeface="Arial"/>
              <a:sym typeface="Arial Narrow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ANSIA</a:t>
            </a:r>
          </a:p>
          <a:p>
            <a:pPr>
              <a:spcBef>
                <a:spcPts val="0"/>
              </a:spcBef>
              <a:defRPr/>
            </a:pPr>
            <a:endParaRPr lang="en-US" sz="2800" dirty="0">
              <a:solidFill>
                <a:schemeClr val="tx1"/>
              </a:solidFill>
              <a:latin typeface="Arial"/>
              <a:cs typeface="Arial"/>
              <a:sym typeface="Arial Narrow" charset="0"/>
            </a:endParaRPr>
          </a:p>
          <a:p>
            <a:pPr marL="514350" indent="-514350"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  <a:sym typeface="Arial Narrow" charset="0"/>
              </a:rPr>
              <a:t>CEFALEA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  <a:sym typeface="Arial Narrow" charset="0"/>
              </a:rPr>
              <a:t>(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  <a:sym typeface="Arial Narrow" charset="0"/>
              </a:rPr>
              <a:t>Ibuprofene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  <a:sym typeface="Arial Narrow" charset="0"/>
              </a:rPr>
              <a:t> A.B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  <a:sym typeface="Arial Narrow" charset="0"/>
              </a:rPr>
              <a:t>.)</a:t>
            </a:r>
          </a:p>
        </p:txBody>
      </p:sp>
      <p:sp>
        <p:nvSpPr>
          <p:cNvPr id="11" name="Freccia destra 10"/>
          <p:cNvSpPr>
            <a:spLocks noChangeArrowheads="1"/>
          </p:cNvSpPr>
          <p:nvPr/>
        </p:nvSpPr>
        <p:spPr bwMode="auto">
          <a:xfrm>
            <a:off x="250825" y="1341438"/>
            <a:ext cx="1152525" cy="431800"/>
          </a:xfrm>
          <a:prstGeom prst="rightArrow">
            <a:avLst>
              <a:gd name="adj1" fmla="val 50000"/>
              <a:gd name="adj2" fmla="val 50046"/>
            </a:avLst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11" descr="mil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125538"/>
            <a:ext cx="6119813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"/>
          <p:cNvSpPr>
            <a:spLocks/>
          </p:cNvSpPr>
          <p:nvPr/>
        </p:nvSpPr>
        <p:spPr bwMode="auto">
          <a:xfrm>
            <a:off x="427038" y="1855788"/>
            <a:ext cx="83312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tabLst>
                <a:tab pos="355600" algn="l"/>
                <a:tab pos="711200" algn="l"/>
              </a:tabLst>
            </a:pPr>
            <a:r>
              <a:rPr lang="it-IT" sz="2200">
                <a:latin typeface="Arial Bold" charset="0"/>
                <a:cs typeface="Arial Bold" charset="0"/>
                <a:sym typeface="Arial Bold" charset="0"/>
              </a:rPr>
              <a:t>Esami di laboratorio</a:t>
            </a:r>
            <a:endParaRPr lang="it-IT" sz="2200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</a:tabLst>
            </a:pPr>
            <a:r>
              <a:rPr lang="it-IT" sz="2200">
                <a:latin typeface="Arial Bold" charset="0"/>
                <a:cs typeface="Arial Bold" charset="0"/>
                <a:sym typeface="Arial Bold" charset="0"/>
              </a:rPr>
              <a:t>Generici:</a:t>
            </a:r>
            <a:endParaRPr lang="it-IT" sz="2200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</a:tabLst>
            </a:pPr>
            <a:r>
              <a:rPr lang="it-IT" sz="2200">
                <a:latin typeface="Arial Bold" charset="0"/>
                <a:cs typeface="Arial Bold" charset="0"/>
                <a:sym typeface="Arial Bold" charset="0"/>
              </a:rPr>
              <a:t>Leucocitosi</a:t>
            </a:r>
            <a:endParaRPr lang="it-IT" sz="2200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</a:tabLst>
            </a:pPr>
            <a:r>
              <a:rPr lang="it-IT" sz="2200">
                <a:latin typeface="Arial Bold" charset="0"/>
                <a:cs typeface="Arial Bold" charset="0"/>
                <a:sym typeface="Arial Bold" charset="0"/>
              </a:rPr>
              <a:t>VES</a:t>
            </a:r>
            <a:endParaRPr lang="it-IT" sz="2200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</a:tabLst>
            </a:pPr>
            <a:r>
              <a:rPr lang="it-IT" sz="2200">
                <a:solidFill>
                  <a:srgbClr val="19FF81"/>
                </a:solidFill>
                <a:latin typeface="Arial Bold" charset="0"/>
                <a:cs typeface="Arial Bold" charset="0"/>
                <a:sym typeface="Arial Bold" charset="0"/>
              </a:rPr>
              <a:t>PCR</a:t>
            </a:r>
            <a:endParaRPr lang="it-IT" sz="2200">
              <a:solidFill>
                <a:srgbClr val="19FF81"/>
              </a:solidFill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</a:tabLst>
            </a:pPr>
            <a:r>
              <a:rPr lang="it-IT" sz="2200">
                <a:latin typeface="Arial Bold" charset="0"/>
                <a:cs typeface="Arial Bold" charset="0"/>
                <a:sym typeface="Arial Bold" charset="0"/>
              </a:rPr>
              <a:t>Trombocitosi</a:t>
            </a:r>
            <a:endParaRPr lang="it-IT" sz="2200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</a:tabLst>
            </a:pPr>
            <a:r>
              <a:rPr lang="it-IT" sz="2200">
                <a:latin typeface="Arial Bold" charset="0"/>
                <a:cs typeface="Arial Bold" charset="0"/>
                <a:sym typeface="Arial Bold" charset="0"/>
              </a:rPr>
              <a:t>Anemia sideropenica</a:t>
            </a:r>
            <a:endParaRPr lang="it-IT" sz="2200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</a:tabLst>
            </a:pPr>
            <a:r>
              <a:rPr lang="it-IT" sz="2200">
                <a:latin typeface="Arial Bold" charset="0"/>
                <a:cs typeface="Arial Bold" charset="0"/>
                <a:sym typeface="Arial Bold" charset="0"/>
              </a:rPr>
              <a:t>Ipoalbuminemia (protidodispersione intestinale) </a:t>
            </a:r>
            <a:endParaRPr lang="it-IT" sz="2200" b="1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</a:tabLst>
            </a:pPr>
            <a:r>
              <a:rPr lang="it-IT" sz="2200">
                <a:latin typeface="Arial Bold" charset="0"/>
                <a:cs typeface="Arial Bold" charset="0"/>
                <a:sym typeface="Arial Bold" charset="0"/>
              </a:rPr>
              <a:t>Marcatori di flogosi fecali </a:t>
            </a:r>
            <a:r>
              <a:rPr lang="it-IT" sz="2200">
                <a:solidFill>
                  <a:srgbClr val="19FF81"/>
                </a:solidFill>
                <a:latin typeface="Arial Bold" charset="0"/>
                <a:cs typeface="Arial Bold" charset="0"/>
                <a:sym typeface="Arial Bold" charset="0"/>
              </a:rPr>
              <a:t>(Calprotectina</a:t>
            </a:r>
            <a:r>
              <a:rPr lang="it-IT" sz="2200">
                <a:latin typeface="Arial Bold" charset="0"/>
                <a:cs typeface="Arial Bold" charset="0"/>
                <a:sym typeface="Arial Bold" charset="0"/>
              </a:rPr>
              <a:t>, Lattoferrina etc.)</a:t>
            </a:r>
            <a:endParaRPr lang="it-IT" sz="2200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</a:tabLst>
            </a:pPr>
            <a:endParaRPr lang="it-IT" sz="2200" b="1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</a:tabLst>
            </a:pPr>
            <a:r>
              <a:rPr lang="it-IT" sz="2200">
                <a:latin typeface="Arial Bold" charset="0"/>
                <a:cs typeface="Arial Bold" charset="0"/>
                <a:sym typeface="Arial Bold" charset="0"/>
              </a:rPr>
              <a:t>Marcatori anticorpali:</a:t>
            </a:r>
            <a:endParaRPr lang="it-IT" sz="2200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</a:tabLst>
            </a:pPr>
            <a:r>
              <a:rPr lang="it-IT" sz="2200">
                <a:solidFill>
                  <a:srgbClr val="19FF81"/>
                </a:solidFill>
                <a:latin typeface="Arial Bold" charset="0"/>
                <a:cs typeface="Arial Bold" charset="0"/>
                <a:sym typeface="Arial Bold" charset="0"/>
              </a:rPr>
              <a:t>ASCA</a:t>
            </a:r>
            <a:endParaRPr lang="it-IT" sz="2200">
              <a:solidFill>
                <a:srgbClr val="19FF81"/>
              </a:solidFill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</a:tabLst>
            </a:pPr>
            <a:r>
              <a:rPr lang="it-IT" sz="2200">
                <a:solidFill>
                  <a:srgbClr val="19FF81"/>
                </a:solidFill>
                <a:latin typeface="Arial Bold" charset="0"/>
                <a:cs typeface="Arial Bold" charset="0"/>
                <a:sym typeface="Arial Bold" charset="0"/>
              </a:rPr>
              <a:t>P-ANCA</a:t>
            </a:r>
            <a:endParaRPr lang="it-IT"/>
          </a:p>
        </p:txBody>
      </p:sp>
      <p:sp>
        <p:nvSpPr>
          <p:cNvPr id="134147" name="Rectangle 2"/>
          <p:cNvSpPr>
            <a:spLocks/>
          </p:cNvSpPr>
          <p:nvPr/>
        </p:nvSpPr>
        <p:spPr bwMode="auto">
          <a:xfrm>
            <a:off x="168275" y="214313"/>
            <a:ext cx="8805863" cy="1063625"/>
          </a:xfrm>
          <a:prstGeom prst="rect">
            <a:avLst/>
          </a:prstGeom>
          <a:noFill/>
          <a:ln w="12700">
            <a:solidFill>
              <a:srgbClr val="FFFF00"/>
            </a:solidFill>
            <a:miter lim="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DIAGNOSI DELLE MALATTIE INFIAMMATORIE INTESTINALI </a:t>
            </a:r>
            <a:endParaRPr lang="it-IT">
              <a:latin typeface="Arial Bold" charset="0"/>
              <a:cs typeface="Arial Bold" charset="0"/>
              <a:sym typeface="Arial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"/>
          <p:cNvSpPr>
            <a:spLocks noGrp="1" noChangeArrowheads="1"/>
          </p:cNvSpPr>
          <p:nvPr>
            <p:ph type="title"/>
          </p:nvPr>
        </p:nvSpPr>
        <p:spPr>
          <a:xfrm>
            <a:off x="141288" y="0"/>
            <a:ext cx="8788400" cy="1357313"/>
          </a:xfrm>
          <a:ln w="12700">
            <a:solidFill>
              <a:srgbClr val="FFFF00"/>
            </a:solidFill>
            <a:miter lim="0"/>
            <a:headEnd/>
            <a:tailEnd/>
          </a:ln>
        </p:spPr>
        <p:txBody>
          <a:bodyPr lIns="0" tIns="0" rIns="0" bIns="0"/>
          <a:lstStyle/>
          <a:p>
            <a:pPr eaLnBrk="1"/>
            <a: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IL LABORATORIO NELLA </a:t>
            </a:r>
            <a:b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</a:br>
            <a: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DIAGNOSTICA DIFFERENZIALE</a:t>
            </a:r>
            <a:endParaRPr lang="it-IT" sz="1800">
              <a:latin typeface="Calibri" charset="0"/>
              <a:cs typeface="Calibri" charset="0"/>
            </a:endParaRPr>
          </a:p>
        </p:txBody>
      </p:sp>
      <p:sp>
        <p:nvSpPr>
          <p:cNvPr id="4099" name="Rectangle 2"/>
          <p:cNvSpPr>
            <a:spLocks/>
          </p:cNvSpPr>
          <p:nvPr/>
        </p:nvSpPr>
        <p:spPr bwMode="auto">
          <a:xfrm>
            <a:off x="406400" y="1751013"/>
            <a:ext cx="8715375" cy="47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676275" indent="-676275">
              <a:lnSpc>
                <a:spcPct val="70000"/>
              </a:lnSpc>
              <a:spcBef>
                <a:spcPts val="1100"/>
              </a:spcBef>
              <a:defRPr/>
            </a:pPr>
            <a:r>
              <a:rPr lang="it-IT" sz="2400" b="1" dirty="0">
                <a:latin typeface="Arial Black" charset="0"/>
                <a:cs typeface="Arial Black" charset="0"/>
                <a:sym typeface="Arial Black" charset="0"/>
              </a:rPr>
              <a:t> </a:t>
            </a:r>
            <a:r>
              <a:rPr lang="it-IT" sz="2400" dirty="0">
                <a:latin typeface="Arial Bold" charset="0"/>
                <a:cs typeface="Arial Bold" charset="0"/>
                <a:sym typeface="Arial Bold" charset="0"/>
              </a:rPr>
              <a:t>-    Malattie infiammatorie croniche intestinali:</a:t>
            </a:r>
            <a:endParaRPr lang="it-IT" sz="2400" dirty="0">
              <a:latin typeface="Calibri" charset="0"/>
              <a:cs typeface="Calibri" charset="0"/>
              <a:sym typeface="Calibri" charset="0"/>
            </a:endParaRPr>
          </a:p>
          <a:p>
            <a:pPr marL="676275" indent="-676275">
              <a:lnSpc>
                <a:spcPct val="70000"/>
              </a:lnSpc>
              <a:spcBef>
                <a:spcPts val="1000"/>
              </a:spcBef>
              <a:buClr>
                <a:srgbClr val="A886E0"/>
              </a:buClr>
              <a:buSzPct val="68000"/>
              <a:buFont typeface="Wingdings" charset="0"/>
              <a:buChar char="■"/>
              <a:defRPr/>
            </a:pPr>
            <a:r>
              <a:rPr lang="it-IT" sz="2400" dirty="0" err="1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Calprotectina</a:t>
            </a:r>
            <a:endParaRPr lang="it-IT" sz="2400" b="1" dirty="0">
              <a:solidFill>
                <a:srgbClr val="FF0000"/>
              </a:solidFill>
              <a:latin typeface="Calibri" charset="0"/>
              <a:cs typeface="Calibri" charset="0"/>
              <a:sym typeface="Calibri" charset="0"/>
            </a:endParaRPr>
          </a:p>
          <a:p>
            <a:pPr marL="676275" indent="-676275">
              <a:lnSpc>
                <a:spcPct val="70000"/>
              </a:lnSpc>
              <a:spcBef>
                <a:spcPts val="1000"/>
              </a:spcBef>
              <a:buClr>
                <a:srgbClr val="A886E0"/>
              </a:buClr>
              <a:buSzPct val="68000"/>
              <a:buFont typeface="Wingdings" charset="0"/>
              <a:buChar char="■"/>
              <a:defRPr/>
            </a:pPr>
            <a:r>
              <a:rPr lang="it-IT" sz="2400" dirty="0">
                <a:latin typeface="Arial Bold" charset="0"/>
                <a:cs typeface="Arial Bold" charset="0"/>
                <a:sym typeface="Arial Bold" charset="0"/>
              </a:rPr>
              <a:t>ASCA</a:t>
            </a:r>
            <a:endParaRPr lang="it-IT" sz="2400" dirty="0">
              <a:latin typeface="Calibri" charset="0"/>
              <a:cs typeface="Calibri" charset="0"/>
              <a:sym typeface="Calibri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FFCC00"/>
              </a:buClr>
              <a:buSzPct val="68000"/>
              <a:defRPr/>
            </a:pPr>
            <a:endParaRPr lang="it-IT" sz="2400" dirty="0">
              <a:latin typeface="Calibri" charset="0"/>
              <a:cs typeface="Calibri" charset="0"/>
              <a:sym typeface="Calibri" charset="0"/>
            </a:endParaRPr>
          </a:p>
          <a:p>
            <a:pPr>
              <a:lnSpc>
                <a:spcPct val="70000"/>
              </a:lnSpc>
              <a:spcBef>
                <a:spcPts val="1000"/>
              </a:spcBef>
              <a:buClr>
                <a:srgbClr val="FFCC00"/>
              </a:buClr>
              <a:buSzPct val="68000"/>
              <a:defRPr/>
            </a:pPr>
            <a:endParaRPr lang="it-IT" sz="2400" b="1" dirty="0">
              <a:latin typeface="Calibri" charset="0"/>
              <a:cs typeface="Calibri" charset="0"/>
              <a:sym typeface="Calibri" charset="0"/>
            </a:endParaRPr>
          </a:p>
          <a:p>
            <a:pPr marL="676275" indent="-676275">
              <a:lnSpc>
                <a:spcPct val="70000"/>
              </a:lnSpc>
              <a:spcBef>
                <a:spcPts val="1000"/>
              </a:spcBef>
              <a:buClr>
                <a:srgbClr val="FFCC00"/>
              </a:buClr>
              <a:buSzPct val="68000"/>
              <a:buFont typeface="Wingdings" charset="0"/>
              <a:buChar char="■"/>
              <a:defRPr/>
            </a:pPr>
            <a:endParaRPr lang="it-IT" sz="2400" b="1" dirty="0">
              <a:latin typeface="Calibri" charset="0"/>
              <a:cs typeface="Calibri" charset="0"/>
              <a:sym typeface="Calibri" charset="0"/>
            </a:endParaRPr>
          </a:p>
          <a:p>
            <a:pPr marL="676275" indent="-676275">
              <a:lnSpc>
                <a:spcPct val="70000"/>
              </a:lnSpc>
              <a:spcBef>
                <a:spcPts val="1000"/>
              </a:spcBef>
              <a:defRPr/>
            </a:pPr>
            <a:r>
              <a:rPr lang="it-IT" sz="2400" dirty="0">
                <a:latin typeface="Arial Bold" charset="0"/>
                <a:cs typeface="Arial Bold" charset="0"/>
                <a:sym typeface="Arial Bold" charset="0"/>
              </a:rPr>
              <a:t> -    Sindromi da malassorbimento:</a:t>
            </a:r>
            <a:endParaRPr lang="it-IT" sz="2400" dirty="0">
              <a:latin typeface="Calibri" charset="0"/>
              <a:cs typeface="Calibri" charset="0"/>
              <a:sym typeface="Calibri" charset="0"/>
            </a:endParaRPr>
          </a:p>
          <a:p>
            <a:pPr marL="676275" indent="-676275">
              <a:lnSpc>
                <a:spcPct val="80000"/>
              </a:lnSpc>
              <a:spcBef>
                <a:spcPts val="1000"/>
              </a:spcBef>
              <a:buClr>
                <a:srgbClr val="A886E0"/>
              </a:buClr>
              <a:buSzPct val="68000"/>
              <a:buFont typeface="Wingdings" charset="0"/>
              <a:buChar char="■"/>
              <a:defRPr/>
            </a:pPr>
            <a:r>
              <a:rPr lang="it-IT" sz="2400" dirty="0">
                <a:latin typeface="Arial Bold" charset="0"/>
                <a:cs typeface="Arial Bold" charset="0"/>
                <a:sym typeface="Arial Bold" charset="0"/>
              </a:rPr>
              <a:t>Lipidi fecali, </a:t>
            </a:r>
            <a:endParaRPr lang="it-IT" sz="2400" dirty="0">
              <a:latin typeface="Calibri" charset="0"/>
              <a:cs typeface="Calibri" charset="0"/>
              <a:sym typeface="Calibri" charset="0"/>
            </a:endParaRPr>
          </a:p>
          <a:p>
            <a:pPr marL="676275" indent="-676275">
              <a:lnSpc>
                <a:spcPct val="80000"/>
              </a:lnSpc>
              <a:spcBef>
                <a:spcPts val="1000"/>
              </a:spcBef>
              <a:buClr>
                <a:srgbClr val="A886E0"/>
              </a:buClr>
              <a:buSzPct val="68000"/>
              <a:buFont typeface="Wingdings" charset="0"/>
              <a:buChar char="■"/>
              <a:defRPr/>
            </a:pPr>
            <a:r>
              <a:rPr lang="it-IT" sz="2400" dirty="0" err="1">
                <a:solidFill>
                  <a:srgbClr val="F79646"/>
                </a:solidFill>
                <a:latin typeface="Arial Bold" charset="0"/>
                <a:cs typeface="Arial Bold" charset="0"/>
                <a:sym typeface="Arial Bold" charset="0"/>
              </a:rPr>
              <a:t>Elastasi</a:t>
            </a:r>
            <a:r>
              <a:rPr lang="it-IT" sz="2400" dirty="0">
                <a:solidFill>
                  <a:srgbClr val="F79646"/>
                </a:solidFill>
                <a:latin typeface="Arial Bold" charset="0"/>
                <a:cs typeface="Arial Bold" charset="0"/>
                <a:sym typeface="Arial Bold" charset="0"/>
              </a:rPr>
              <a:t> fecale</a:t>
            </a:r>
            <a:endParaRPr lang="it-IT" sz="2400" b="1" dirty="0">
              <a:solidFill>
                <a:srgbClr val="F79646"/>
              </a:solidFill>
              <a:latin typeface="Calibri" charset="0"/>
              <a:cs typeface="Calibri" charset="0"/>
              <a:sym typeface="Calibri" charset="0"/>
            </a:endParaRPr>
          </a:p>
          <a:p>
            <a:pPr marL="676275" indent="-676275">
              <a:lnSpc>
                <a:spcPct val="80000"/>
              </a:lnSpc>
              <a:spcBef>
                <a:spcPts val="1000"/>
              </a:spcBef>
              <a:buClr>
                <a:srgbClr val="A886E0"/>
              </a:buClr>
              <a:buSzPct val="68000"/>
              <a:buFont typeface="Wingdings" charset="0"/>
              <a:buChar char="■"/>
              <a:defRPr/>
            </a:pPr>
            <a:r>
              <a:rPr lang="it-IT" sz="2400" dirty="0">
                <a:latin typeface="Arial Bold" charset="0"/>
                <a:cs typeface="Arial Bold" charset="0"/>
                <a:sym typeface="Arial Bold" charset="0"/>
              </a:rPr>
              <a:t>Test allo xilosio</a:t>
            </a:r>
            <a:endParaRPr lang="it-IT" sz="2400" b="1" dirty="0">
              <a:latin typeface="Calibri" charset="0"/>
              <a:cs typeface="Calibri" charset="0"/>
              <a:sym typeface="Calibri" charset="0"/>
            </a:endParaRPr>
          </a:p>
          <a:p>
            <a:pPr marL="676275" indent="-676275">
              <a:lnSpc>
                <a:spcPct val="80000"/>
              </a:lnSpc>
              <a:spcBef>
                <a:spcPts val="1000"/>
              </a:spcBef>
              <a:buClr>
                <a:srgbClr val="A886E0"/>
              </a:buClr>
              <a:buSzPct val="68000"/>
              <a:buFont typeface="Wingdings" charset="0"/>
              <a:buChar char="■"/>
              <a:defRPr/>
            </a:pPr>
            <a:r>
              <a:rPr lang="it-IT" sz="2400" dirty="0">
                <a:solidFill>
                  <a:srgbClr val="F79646"/>
                </a:solidFill>
                <a:latin typeface="Arial Bold" charset="0"/>
                <a:cs typeface="Arial Bold" charset="0"/>
                <a:sym typeface="Arial Bold" charset="0"/>
              </a:rPr>
              <a:t>Test di tolleranza al lattosio</a:t>
            </a:r>
            <a:endParaRPr lang="it-IT" sz="2400" b="1" dirty="0">
              <a:solidFill>
                <a:srgbClr val="FF0000"/>
              </a:solidFill>
              <a:latin typeface="Calibri" charset="0"/>
              <a:cs typeface="Calibri" charset="0"/>
              <a:sym typeface="Calibri" charset="0"/>
            </a:endParaRPr>
          </a:p>
          <a:p>
            <a:pPr marL="676275" indent="-676275">
              <a:lnSpc>
                <a:spcPct val="80000"/>
              </a:lnSpc>
              <a:spcBef>
                <a:spcPts val="1000"/>
              </a:spcBef>
              <a:buClr>
                <a:srgbClr val="A886E0"/>
              </a:buClr>
              <a:buSzPct val="68000"/>
              <a:buFont typeface="Wingdings" charset="0"/>
              <a:buChar char="■"/>
              <a:defRPr/>
            </a:pPr>
            <a:r>
              <a:rPr lang="it-IT" sz="2400" dirty="0">
                <a:solidFill>
                  <a:srgbClr val="FF0000"/>
                </a:solidFill>
                <a:latin typeface="Arial Bold" charset="0"/>
                <a:cs typeface="Arial Bold" charset="0"/>
                <a:sym typeface="Arial Bold" charset="0"/>
              </a:rPr>
              <a:t>Test per la malattia celiaca</a:t>
            </a:r>
            <a:endParaRPr lang="it-IT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title"/>
          </p:nvPr>
        </p:nvSpPr>
        <p:spPr>
          <a:xfrm>
            <a:off x="428625" y="285750"/>
            <a:ext cx="8229600" cy="1143000"/>
          </a:xfrm>
          <a:ln w="12700">
            <a:solidFill>
              <a:srgbClr val="FFFF00"/>
            </a:solidFill>
            <a:miter lim="0"/>
            <a:headEnd/>
            <a:tailEnd/>
          </a:ln>
        </p:spPr>
        <p:txBody>
          <a:bodyPr lIns="0" tIns="0" rIns="0" bIns="0"/>
          <a:lstStyle/>
          <a:p>
            <a:pPr eaLnBrk="1"/>
            <a: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CALPROTECTINA: COS</a:t>
            </a:r>
            <a:r>
              <a:rPr lang="ja-JP" alt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’</a:t>
            </a:r>
            <a:r>
              <a:rPr lang="it-IT" altLang="ja-JP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È ?</a:t>
            </a:r>
            <a:endParaRPr lang="it-IT" sz="1800">
              <a:latin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136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5750" y="1857375"/>
            <a:ext cx="4800600" cy="4643438"/>
          </a:xfrm>
        </p:spPr>
        <p:txBody>
          <a:bodyPr lIns="0" tIns="0" rIns="0" bIns="0"/>
          <a:lstStyle/>
          <a:p>
            <a:pPr eaLnBrk="1">
              <a:buSzTx/>
              <a:buFont typeface="Arial" charset="0"/>
              <a:buNone/>
            </a:pPr>
            <a:endParaRPr lang="it-IT" sz="2400">
              <a:latin typeface="Calibri" charset="0"/>
              <a:cs typeface="Calibri" charset="0"/>
            </a:endParaRPr>
          </a:p>
          <a:p>
            <a:pPr algn="ctr" eaLnBrk="1">
              <a:spcBef>
                <a:spcPts val="600"/>
              </a:spcBef>
              <a:buSzTx/>
              <a:buFont typeface="Arial" charset="0"/>
              <a:buNone/>
            </a:pPr>
            <a:r>
              <a:rPr lang="it-IT" sz="2800" i="1">
                <a:latin typeface="Calibri" charset="0"/>
                <a:cs typeface="Calibri" charset="0"/>
              </a:rPr>
              <a:t>Proteina derivata dai neutrofili</a:t>
            </a:r>
            <a:endParaRPr lang="it-IT" sz="1800">
              <a:latin typeface="Calibri" charset="0"/>
              <a:cs typeface="Calibri" charset="0"/>
            </a:endParaRPr>
          </a:p>
          <a:p>
            <a:pPr algn="ctr" eaLnBrk="1">
              <a:buSzTx/>
              <a:buFont typeface="Arial" charset="0"/>
              <a:buNone/>
            </a:pPr>
            <a:endParaRPr lang="it-IT" sz="2800" i="1">
              <a:latin typeface="Calibri" charset="0"/>
              <a:cs typeface="Calibri" charset="0"/>
            </a:endParaRPr>
          </a:p>
          <a:p>
            <a:pPr algn="ctr" eaLnBrk="1">
              <a:buSzTx/>
              <a:buFont typeface="Arial" charset="0"/>
              <a:buNone/>
            </a:pPr>
            <a:endParaRPr lang="it-IT" sz="2800" i="1">
              <a:latin typeface="Calibri" charset="0"/>
              <a:cs typeface="Calibri" charset="0"/>
            </a:endParaRPr>
          </a:p>
          <a:p>
            <a:pPr algn="ctr" eaLnBrk="1">
              <a:spcBef>
                <a:spcPts val="600"/>
              </a:spcBef>
              <a:buSzTx/>
              <a:buFont typeface="Arial" charset="0"/>
              <a:buNone/>
            </a:pPr>
            <a:r>
              <a:rPr lang="it-IT" sz="2800" b="1" i="1">
                <a:solidFill>
                  <a:srgbClr val="FFC000"/>
                </a:solidFill>
                <a:latin typeface="Calibri" charset="0"/>
                <a:cs typeface="Calibri" charset="0"/>
              </a:rPr>
              <a:t>Marker non invasivo </a:t>
            </a:r>
            <a:endParaRPr lang="it-IT" sz="1800">
              <a:latin typeface="Calibri" charset="0"/>
              <a:cs typeface="Calibri" charset="0"/>
            </a:endParaRPr>
          </a:p>
          <a:p>
            <a:pPr algn="ctr" eaLnBrk="1">
              <a:spcBef>
                <a:spcPts val="600"/>
              </a:spcBef>
              <a:buSzTx/>
              <a:buFont typeface="Arial" charset="0"/>
              <a:buNone/>
            </a:pPr>
            <a:r>
              <a:rPr lang="it-IT" sz="2800" b="1" i="1">
                <a:solidFill>
                  <a:srgbClr val="FFC000"/>
                </a:solidFill>
                <a:latin typeface="Calibri" charset="0"/>
                <a:cs typeface="Calibri" charset="0"/>
              </a:rPr>
              <a:t>di infiammazione intestinale</a:t>
            </a:r>
            <a:endParaRPr lang="it-IT" sz="1800">
              <a:latin typeface="Calibri" charset="0"/>
              <a:cs typeface="Calibri" charset="0"/>
            </a:endParaRPr>
          </a:p>
        </p:txBody>
      </p:sp>
      <p:pic>
        <p:nvPicPr>
          <p:cNvPr id="136196" name="Picture 3" descr="G:\ordine dei medici 2014\PMR 10 aprile\GCA\autismo_proietti_atomo_zinc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1930400"/>
            <a:ext cx="207327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36197" name="Rectangle 4"/>
          <p:cNvSpPr>
            <a:spLocks/>
          </p:cNvSpPr>
          <p:nvPr/>
        </p:nvSpPr>
        <p:spPr bwMode="auto">
          <a:xfrm>
            <a:off x="4927600" y="4427538"/>
            <a:ext cx="3968750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45719" tIns="45719" rIns="45719" bIns="45719">
            <a:spAutoFit/>
          </a:bodyPr>
          <a:lstStyle/>
          <a:p>
            <a:pPr marL="422275" indent="-422275" algn="ctr">
              <a:spcBef>
                <a:spcPts val="400"/>
              </a:spcBef>
              <a:buClr>
                <a:srgbClr val="0000FF"/>
              </a:buClr>
              <a:buSzPct val="100000"/>
              <a:buFont typeface="Arial" charset="0"/>
              <a:buChar char="-"/>
            </a:pPr>
            <a:r>
              <a:rPr lang="it-IT" sz="2000">
                <a:latin typeface="Arial" charset="0"/>
                <a:cs typeface="Arial" charset="0"/>
                <a:sym typeface="Arial" charset="0"/>
              </a:rPr>
              <a:t>36kDa,  lega calcio e zinco</a:t>
            </a:r>
            <a:endParaRPr lang="it-IT">
              <a:latin typeface="Calibri" charset="0"/>
              <a:cs typeface="Calibri" charset="0"/>
              <a:sym typeface="Calibri" charset="0"/>
            </a:endParaRPr>
          </a:p>
          <a:p>
            <a:pPr marL="422275" indent="-422275" algn="ctr">
              <a:spcBef>
                <a:spcPts val="400"/>
              </a:spcBef>
              <a:buClr>
                <a:srgbClr val="0000FF"/>
              </a:buClr>
              <a:buSzPct val="100000"/>
              <a:buFont typeface="Arial" charset="0"/>
              <a:buChar char="-"/>
            </a:pPr>
            <a:r>
              <a:rPr lang="it-IT" sz="2000">
                <a:latin typeface="Arial" charset="0"/>
                <a:cs typeface="Arial" charset="0"/>
                <a:sym typeface="Arial" charset="0"/>
              </a:rPr>
              <a:t>costituisce circa 60% delle proteine dei citosol dei neutrofili </a:t>
            </a:r>
            <a:endParaRPr lang="it-IT">
              <a:latin typeface="Calibri" charset="0"/>
              <a:cs typeface="Calibri" charset="0"/>
              <a:sym typeface="Calibri" charset="0"/>
            </a:endParaRPr>
          </a:p>
          <a:p>
            <a:pPr marL="422275" indent="-422275" algn="ctr">
              <a:spcBef>
                <a:spcPts val="400"/>
              </a:spcBef>
              <a:buClr>
                <a:srgbClr val="0000FF"/>
              </a:buClr>
              <a:buSzPct val="100000"/>
              <a:buFont typeface="Arial" charset="0"/>
              <a:buChar char="-"/>
            </a:pPr>
            <a:r>
              <a:rPr lang="it-IT" sz="2000">
                <a:latin typeface="Arial" charset="0"/>
                <a:cs typeface="Arial" charset="0"/>
                <a:sym typeface="Arial" charset="0"/>
              </a:rPr>
              <a:t>attività antimicrobica</a:t>
            </a:r>
            <a:endParaRPr lang="it-IT">
              <a:latin typeface="Calibri" charset="0"/>
              <a:cs typeface="Calibri" charset="0"/>
              <a:sym typeface="Calibri" charset="0"/>
            </a:endParaRPr>
          </a:p>
          <a:p>
            <a:pPr marL="422275" indent="-422275" algn="ctr">
              <a:spcBef>
                <a:spcPts val="400"/>
              </a:spcBef>
              <a:buClr>
                <a:srgbClr val="0000FF"/>
              </a:buClr>
              <a:buSzPct val="100000"/>
              <a:buFont typeface="Arial" charset="0"/>
              <a:buChar char="-"/>
            </a:pPr>
            <a:r>
              <a:rPr lang="it-IT" sz="2000">
                <a:latin typeface="Arial" charset="0"/>
                <a:cs typeface="Arial" charset="0"/>
                <a:sym typeface="Arial" charset="0"/>
              </a:rPr>
              <a:t>resistente alla degradazione enzimatica</a:t>
            </a:r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"/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229600" cy="981075"/>
          </a:xfrm>
          <a:ln w="12700">
            <a:solidFill>
              <a:srgbClr val="FFFF00"/>
            </a:solidFill>
            <a:miter lim="0"/>
            <a:headEnd/>
            <a:tailEnd/>
          </a:ln>
        </p:spPr>
        <p:txBody>
          <a:bodyPr lIns="0" tIns="0" rIns="0" bIns="0"/>
          <a:lstStyle/>
          <a:p>
            <a:pPr eaLnBrk="1"/>
            <a: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IN QUALI CONDIZIONI È ALTERATA</a:t>
            </a:r>
            <a:endParaRPr lang="it-IT" sz="1800">
              <a:latin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1372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5750" y="1428750"/>
            <a:ext cx="8642350" cy="5429250"/>
          </a:xfrm>
        </p:spPr>
        <p:txBody>
          <a:bodyPr lIns="0" tIns="0" rIns="0" bIns="0"/>
          <a:lstStyle/>
          <a:p>
            <a:pPr marL="398463" indent="-398463" eaLnBrk="1">
              <a:buSzTx/>
              <a:buFont typeface="Arial" charset="0"/>
              <a:buNone/>
            </a:pPr>
            <a:r>
              <a:rPr lang="it-IT">
                <a:solidFill>
                  <a:srgbClr val="FFC000"/>
                </a:solidFill>
                <a:latin typeface="Calibri" charset="0"/>
                <a:cs typeface="Calibri" charset="0"/>
              </a:rPr>
              <a:t>IBD</a:t>
            </a:r>
            <a:r>
              <a:rPr lang="it-IT" sz="2400">
                <a:solidFill>
                  <a:srgbClr val="FFC000"/>
                </a:solidFill>
                <a:latin typeface="Calibri" charset="0"/>
                <a:cs typeface="Calibri" charset="0"/>
              </a:rPr>
              <a:t> (Malattie Infiammatorie Croniche Intestinali)</a:t>
            </a:r>
            <a:endParaRPr lang="it-IT" sz="1800">
              <a:latin typeface="Calibri" charset="0"/>
              <a:cs typeface="Calibri" charset="0"/>
            </a:endParaRPr>
          </a:p>
          <a:p>
            <a:pPr marL="398463" indent="-398463" eaLnBrk="1">
              <a:spcBef>
                <a:spcPts val="500"/>
              </a:spcBef>
              <a:buFont typeface="Wingdings" charset="0"/>
              <a:buChar char="➢"/>
            </a:pPr>
            <a:r>
              <a:rPr lang="it-IT" sz="2400">
                <a:latin typeface="Calibri" charset="0"/>
                <a:cs typeface="Calibri" charset="0"/>
              </a:rPr>
              <a:t>in grado di differenziare le Malattie Intestinali Infiammatorie (IBD) dalle forme funzionali (IBS: Sindrome dell</a:t>
            </a:r>
            <a:r>
              <a:rPr lang="ja-JP" altLang="it-IT" sz="2400">
                <a:latin typeface="Calibri" charset="0"/>
                <a:cs typeface="Calibri" charset="0"/>
              </a:rPr>
              <a:t>’</a:t>
            </a:r>
            <a:r>
              <a:rPr lang="it-IT" altLang="ja-JP" sz="2400">
                <a:latin typeface="Calibri" charset="0"/>
                <a:cs typeface="Calibri" charset="0"/>
              </a:rPr>
              <a:t>Intestino Irritabile)</a:t>
            </a:r>
            <a:endParaRPr lang="it-IT" altLang="ja-JP" sz="1800">
              <a:latin typeface="Calibri" charset="0"/>
              <a:cs typeface="Calibri" charset="0"/>
            </a:endParaRPr>
          </a:p>
          <a:p>
            <a:pPr marL="398463" indent="-398463" eaLnBrk="1">
              <a:spcBef>
                <a:spcPts val="500"/>
              </a:spcBef>
              <a:buFont typeface="Wingdings" charset="0"/>
              <a:buChar char="➢"/>
            </a:pPr>
            <a:r>
              <a:rPr lang="it-IT" sz="2400">
                <a:latin typeface="Calibri" charset="0"/>
                <a:cs typeface="Calibri" charset="0"/>
              </a:rPr>
              <a:t>sensibilità 95% e specificità 91% (con valori &gt;100 mcg/g) </a:t>
            </a:r>
            <a:endParaRPr lang="it-IT" sz="1800">
              <a:latin typeface="Calibri" charset="0"/>
              <a:cs typeface="Calibri" charset="0"/>
            </a:endParaRPr>
          </a:p>
          <a:p>
            <a:pPr marL="398463" indent="-398463" eaLnBrk="1">
              <a:spcBef>
                <a:spcPts val="500"/>
              </a:spcBef>
              <a:buFont typeface="Wingdings" charset="0"/>
              <a:buChar char="➢"/>
            </a:pPr>
            <a:r>
              <a:rPr lang="it-IT" sz="2400">
                <a:latin typeface="Calibri" charset="0"/>
                <a:cs typeface="Calibri" charset="0"/>
              </a:rPr>
              <a:t>modesta utilità nel follow-up</a:t>
            </a:r>
            <a:endParaRPr lang="it-IT" sz="1800">
              <a:latin typeface="Calibri" charset="0"/>
              <a:cs typeface="Calibri" charset="0"/>
            </a:endParaRPr>
          </a:p>
          <a:p>
            <a:pPr marL="398463" indent="-398463" eaLnBrk="1">
              <a:spcBef>
                <a:spcPts val="500"/>
              </a:spcBef>
              <a:buSzTx/>
              <a:buFont typeface="Arial" charset="0"/>
              <a:buNone/>
            </a:pPr>
            <a:endParaRPr lang="it-IT" sz="2400">
              <a:solidFill>
                <a:srgbClr val="FFC000"/>
              </a:solidFill>
              <a:latin typeface="Calibri" charset="0"/>
              <a:cs typeface="Calibri" charset="0"/>
            </a:endParaRPr>
          </a:p>
          <a:p>
            <a:pPr marL="398463" indent="-398463" eaLnBrk="1">
              <a:spcBef>
                <a:spcPts val="500"/>
              </a:spcBef>
              <a:buSzTx/>
              <a:buFont typeface="Arial" charset="0"/>
              <a:buNone/>
            </a:pPr>
            <a:r>
              <a:rPr lang="it-IT" sz="2400">
                <a:solidFill>
                  <a:srgbClr val="FFC000"/>
                </a:solidFill>
                <a:latin typeface="Calibri" charset="0"/>
                <a:cs typeface="Calibri" charset="0"/>
              </a:rPr>
              <a:t>TRE CONDIZIONI</a:t>
            </a:r>
            <a:endParaRPr lang="it-IT" sz="1800">
              <a:latin typeface="Calibri" charset="0"/>
              <a:cs typeface="Calibri" charset="0"/>
            </a:endParaRPr>
          </a:p>
          <a:p>
            <a:pPr marL="398463" indent="-398463" eaLnBrk="1">
              <a:spcBef>
                <a:spcPts val="400"/>
              </a:spcBef>
              <a:buFontTx/>
              <a:buChar char="-"/>
            </a:pPr>
            <a:r>
              <a:rPr lang="it-IT" sz="2000">
                <a:latin typeface="Calibri" charset="0"/>
                <a:cs typeface="Calibri" charset="0"/>
              </a:rPr>
              <a:t>Enteropatia da FANS; enterite da radiazioni</a:t>
            </a:r>
            <a:endParaRPr lang="it-IT" sz="1800">
              <a:latin typeface="Calibri" charset="0"/>
              <a:cs typeface="Calibri" charset="0"/>
            </a:endParaRPr>
          </a:p>
          <a:p>
            <a:pPr marL="398463" indent="-398463" eaLnBrk="1">
              <a:spcBef>
                <a:spcPts val="400"/>
              </a:spcBef>
              <a:buFontTx/>
              <a:buChar char="-"/>
            </a:pPr>
            <a:r>
              <a:rPr lang="it-IT" sz="2000">
                <a:latin typeface="Calibri" charset="0"/>
                <a:cs typeface="Calibri" charset="0"/>
              </a:rPr>
              <a:t>Infezioni acute gastrointestinali</a:t>
            </a:r>
            <a:endParaRPr lang="it-IT" sz="1800">
              <a:latin typeface="Calibri" charset="0"/>
              <a:cs typeface="Calibri" charset="0"/>
            </a:endParaRPr>
          </a:p>
          <a:p>
            <a:pPr marL="398463" indent="-398463" eaLnBrk="1">
              <a:spcBef>
                <a:spcPts val="400"/>
              </a:spcBef>
              <a:buFontTx/>
              <a:buChar char="-"/>
            </a:pPr>
            <a:r>
              <a:rPr lang="it-IT" sz="2000">
                <a:latin typeface="Calibri" charset="0"/>
                <a:cs typeface="Calibri" charset="0"/>
              </a:rPr>
              <a:t>Malattia diverticolare sintomatica</a:t>
            </a:r>
            <a:endParaRPr lang="it-IT" sz="1800">
              <a:latin typeface="Calibri" charset="0"/>
              <a:cs typeface="Calibri" charset="0"/>
            </a:endParaRPr>
          </a:p>
          <a:p>
            <a:pPr marL="398463" indent="-398463" algn="ctr" eaLnBrk="1">
              <a:spcBef>
                <a:spcPts val="400"/>
              </a:spcBef>
              <a:buSzTx/>
              <a:buFont typeface="Arial" charset="0"/>
              <a:buNone/>
            </a:pPr>
            <a:r>
              <a:rPr lang="it-IT" sz="2000" i="1">
                <a:solidFill>
                  <a:srgbClr val="FFC000"/>
                </a:solidFill>
                <a:latin typeface="Calibri" charset="0"/>
                <a:cs typeface="Calibri" charset="0"/>
              </a:rPr>
              <a:t>Rispetto ad altri marcatori (VES, PCR) la misurazione nelle feci non è influenzata da infiammazione sistemica </a:t>
            </a:r>
            <a:endParaRPr lang="it-IT" sz="1800">
              <a:latin typeface="Calibri" charset="0"/>
              <a:cs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ln w="12700">
            <a:solidFill>
              <a:srgbClr val="FFFF00"/>
            </a:solidFill>
            <a:miter lim="0"/>
            <a:headEnd/>
            <a:tailEnd/>
          </a:ln>
        </p:spPr>
        <p:txBody>
          <a:bodyPr lIns="0" tIns="0" rIns="0" bIns="0"/>
          <a:lstStyle/>
          <a:p>
            <a:pPr defTabSz="904875" eaLnBrk="1"/>
            <a:r>
              <a:rPr lang="it-IT" sz="35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CALPROTECTINA FECALE: DOSAGGIO</a:t>
            </a:r>
            <a:endParaRPr lang="it-IT" sz="1800">
              <a:latin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138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8229600" cy="5081588"/>
          </a:xfrm>
        </p:spPr>
        <p:txBody>
          <a:bodyPr lIns="0" tIns="0" rIns="0" bIns="0"/>
          <a:lstStyle/>
          <a:p>
            <a:pPr marL="303213" indent="-303213" eaLnBrk="1">
              <a:spcBef>
                <a:spcPts val="400"/>
              </a:spcBef>
              <a:buSzTx/>
              <a:buFont typeface="Arial" charset="0"/>
              <a:buNone/>
            </a:pPr>
            <a:r>
              <a:rPr lang="it-IT" sz="2400" b="1" i="1">
                <a:solidFill>
                  <a:srgbClr val="FFC000"/>
                </a:solidFill>
                <a:latin typeface="Calibri" charset="0"/>
                <a:cs typeface="Calibri" charset="0"/>
              </a:rPr>
              <a:t>CAMPIONE </a:t>
            </a:r>
            <a:endParaRPr lang="it-IT" sz="1800">
              <a:latin typeface="Calibri" charset="0"/>
              <a:cs typeface="Calibri" charset="0"/>
            </a:endParaRPr>
          </a:p>
          <a:p>
            <a:pPr marL="303213" indent="-303213" eaLnBrk="1">
              <a:spcBef>
                <a:spcPts val="400"/>
              </a:spcBef>
              <a:buFontTx/>
              <a:buChar char="-"/>
            </a:pPr>
            <a:r>
              <a:rPr lang="it-IT" sz="2400">
                <a:latin typeface="Calibri" charset="0"/>
                <a:cs typeface="Calibri" charset="0"/>
              </a:rPr>
              <a:t>feci (5 g in tampone)</a:t>
            </a:r>
            <a:endParaRPr lang="it-IT" sz="1800">
              <a:latin typeface="Calibri" charset="0"/>
              <a:cs typeface="Calibri" charset="0"/>
            </a:endParaRPr>
          </a:p>
          <a:p>
            <a:pPr marL="303213" indent="-303213" eaLnBrk="1">
              <a:spcBef>
                <a:spcPts val="400"/>
              </a:spcBef>
              <a:buFontTx/>
              <a:buChar char="-"/>
            </a:pPr>
            <a:r>
              <a:rPr lang="it-IT" sz="2400">
                <a:latin typeface="Calibri" charset="0"/>
                <a:cs typeface="Calibri" charset="0"/>
              </a:rPr>
              <a:t>stabile per 7 giorni a temperatura ambiente</a:t>
            </a:r>
            <a:endParaRPr lang="it-IT" sz="1800">
              <a:latin typeface="Calibri" charset="0"/>
              <a:cs typeface="Calibri" charset="0"/>
            </a:endParaRPr>
          </a:p>
          <a:p>
            <a:pPr marL="303213" indent="-303213" eaLnBrk="1">
              <a:spcBef>
                <a:spcPts val="400"/>
              </a:spcBef>
              <a:buSzTx/>
              <a:buFont typeface="Arial" charset="0"/>
              <a:buNone/>
            </a:pPr>
            <a:r>
              <a:rPr lang="it-IT" sz="2400" b="1" i="1">
                <a:solidFill>
                  <a:srgbClr val="FFC000"/>
                </a:solidFill>
                <a:latin typeface="Calibri" charset="0"/>
                <a:cs typeface="Calibri" charset="0"/>
              </a:rPr>
              <a:t>METODO</a:t>
            </a:r>
            <a:endParaRPr lang="it-IT" sz="1800">
              <a:latin typeface="Calibri" charset="0"/>
              <a:cs typeface="Calibri" charset="0"/>
            </a:endParaRPr>
          </a:p>
          <a:p>
            <a:pPr marL="303213" indent="-303213" eaLnBrk="1">
              <a:spcBef>
                <a:spcPts val="400"/>
              </a:spcBef>
              <a:buFontTx/>
              <a:buChar char="-"/>
            </a:pPr>
            <a:r>
              <a:rPr lang="it-IT" sz="2400">
                <a:latin typeface="Calibri" charset="0"/>
                <a:cs typeface="Calibri" charset="0"/>
              </a:rPr>
              <a:t>test immunoenzimatici commerciali </a:t>
            </a:r>
            <a:endParaRPr lang="it-IT" sz="1800">
              <a:latin typeface="Calibri" charset="0"/>
              <a:cs typeface="Calibri" charset="0"/>
            </a:endParaRPr>
          </a:p>
          <a:p>
            <a:pPr marL="303213" indent="-303213" eaLnBrk="1">
              <a:spcBef>
                <a:spcPts val="400"/>
              </a:spcBef>
              <a:buFontTx/>
              <a:buChar char="-"/>
            </a:pPr>
            <a:r>
              <a:rPr lang="it-IT" sz="2400">
                <a:latin typeface="Calibri" charset="0"/>
                <a:cs typeface="Calibri" charset="0"/>
              </a:rPr>
              <a:t>TEST RAPIDO immunocromatografico</a:t>
            </a:r>
            <a:endParaRPr lang="it-IT" sz="1800">
              <a:latin typeface="Calibri" charset="0"/>
              <a:cs typeface="Calibri" charset="0"/>
            </a:endParaRPr>
          </a:p>
          <a:p>
            <a:pPr marL="303213" indent="-303213" eaLnBrk="1">
              <a:spcBef>
                <a:spcPts val="400"/>
              </a:spcBef>
              <a:buClr>
                <a:srgbClr val="FFC000"/>
              </a:buClr>
              <a:buFontTx/>
              <a:buChar char="-"/>
            </a:pPr>
            <a:r>
              <a:rPr lang="it-IT" sz="2400" b="1">
                <a:solidFill>
                  <a:srgbClr val="FFC000"/>
                </a:solidFill>
                <a:latin typeface="Calibri" charset="0"/>
                <a:cs typeface="Calibri" charset="0"/>
              </a:rPr>
              <a:t>CODICE SISS: 009012A                               costo: 15 €</a:t>
            </a:r>
            <a:endParaRPr lang="it-IT" sz="1800">
              <a:latin typeface="Calibri" charset="0"/>
              <a:cs typeface="Calibri" charset="0"/>
            </a:endParaRPr>
          </a:p>
          <a:p>
            <a:pPr marL="303213" indent="-303213" eaLnBrk="1">
              <a:spcBef>
                <a:spcPts val="400"/>
              </a:spcBef>
              <a:buSzTx/>
              <a:buFont typeface="Arial" charset="0"/>
              <a:buNone/>
            </a:pPr>
            <a:r>
              <a:rPr lang="it-IT" sz="2400" b="1" i="1">
                <a:solidFill>
                  <a:srgbClr val="FFC000"/>
                </a:solidFill>
                <a:latin typeface="Calibri" charset="0"/>
                <a:cs typeface="Calibri" charset="0"/>
              </a:rPr>
              <a:t>RISULTATI</a:t>
            </a:r>
            <a:endParaRPr lang="it-IT" sz="1800">
              <a:latin typeface="Calibri" charset="0"/>
              <a:cs typeface="Calibri" charset="0"/>
            </a:endParaRPr>
          </a:p>
          <a:p>
            <a:pPr marL="303213" indent="-303213" eaLnBrk="1">
              <a:spcBef>
                <a:spcPts val="400"/>
              </a:spcBef>
              <a:buFontTx/>
              <a:buChar char="-"/>
            </a:pPr>
            <a:r>
              <a:rPr lang="it-IT" sz="2400">
                <a:latin typeface="Calibri" charset="0"/>
                <a:cs typeface="Calibri" charset="0"/>
              </a:rPr>
              <a:t>espressi in mcg/g </a:t>
            </a:r>
            <a:endParaRPr lang="it-IT" sz="1800">
              <a:latin typeface="Calibri" charset="0"/>
              <a:cs typeface="Calibri" charset="0"/>
            </a:endParaRPr>
          </a:p>
          <a:p>
            <a:pPr marL="701675" lvl="1" indent="-244475" eaLnBrk="1">
              <a:spcBef>
                <a:spcPts val="400"/>
              </a:spcBef>
              <a:buClr>
                <a:srgbClr val="FFC000"/>
              </a:buClr>
              <a:buFontTx/>
              <a:buChar char="-"/>
            </a:pPr>
            <a:r>
              <a:rPr lang="it-IT" sz="2400">
                <a:solidFill>
                  <a:srgbClr val="FFC000"/>
                </a:solidFill>
                <a:latin typeface="Calibri" charset="0"/>
                <a:ea typeface=".Aqua かな" charset="0"/>
                <a:cs typeface="Calibri" charset="0"/>
              </a:rPr>
              <a:t>&lt;50   NORMALE</a:t>
            </a:r>
            <a:endParaRPr lang="it-IT" sz="2400">
              <a:latin typeface="Calibri" charset="0"/>
              <a:ea typeface=".Aqua かな" charset="0"/>
              <a:cs typeface="Calibri" charset="0"/>
            </a:endParaRPr>
          </a:p>
          <a:p>
            <a:pPr marL="701675" lvl="1" indent="-244475" eaLnBrk="1">
              <a:spcBef>
                <a:spcPts val="400"/>
              </a:spcBef>
              <a:buClr>
                <a:srgbClr val="FFC000"/>
              </a:buClr>
              <a:buFontTx/>
              <a:buChar char="-"/>
            </a:pPr>
            <a:r>
              <a:rPr lang="it-IT" sz="2400">
                <a:solidFill>
                  <a:srgbClr val="FFC000"/>
                </a:solidFill>
                <a:latin typeface="Calibri" charset="0"/>
                <a:ea typeface=".Aqua かな" charset="0"/>
                <a:cs typeface="Calibri" charset="0"/>
              </a:rPr>
              <a:t>50 - 100   DEBOLE POSITIVO/DUBBIO</a:t>
            </a:r>
            <a:endParaRPr lang="it-IT" sz="2400">
              <a:latin typeface="Calibri" charset="0"/>
              <a:ea typeface=".Aqua かな" charset="0"/>
              <a:cs typeface="Calibri" charset="0"/>
            </a:endParaRPr>
          </a:p>
          <a:p>
            <a:pPr marL="701675" lvl="1" indent="-244475" eaLnBrk="1">
              <a:spcBef>
                <a:spcPts val="400"/>
              </a:spcBef>
              <a:buClr>
                <a:srgbClr val="FFC000"/>
              </a:buClr>
              <a:buFontTx/>
              <a:buChar char="-"/>
            </a:pPr>
            <a:r>
              <a:rPr lang="it-IT" sz="2400">
                <a:solidFill>
                  <a:srgbClr val="FFC000"/>
                </a:solidFill>
                <a:latin typeface="Calibri" charset="0"/>
                <a:ea typeface=".Aqua かな" charset="0"/>
                <a:cs typeface="Calibri" charset="0"/>
              </a:rPr>
              <a:t>&gt; 100  POSITIVO</a:t>
            </a:r>
            <a:endParaRPr lang="it-IT" sz="1800">
              <a:latin typeface="Calibri" charset="0"/>
              <a:ea typeface=".Aqua かな" charset="0"/>
              <a:cs typeface="Calibri" charset="0"/>
            </a:endParaRPr>
          </a:p>
        </p:txBody>
      </p:sp>
      <p:pic>
        <p:nvPicPr>
          <p:cNvPr id="138244" name="Picture 3" descr="image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650" y="4694238"/>
            <a:ext cx="2700338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"/>
          <p:cNvSpPr>
            <a:spLocks/>
          </p:cNvSpPr>
          <p:nvPr/>
        </p:nvSpPr>
        <p:spPr bwMode="auto">
          <a:xfrm>
            <a:off x="427038" y="254000"/>
            <a:ext cx="8229600" cy="938213"/>
          </a:xfrm>
          <a:prstGeom prst="rect">
            <a:avLst/>
          </a:prstGeom>
          <a:noFill/>
          <a:ln w="12700">
            <a:solidFill>
              <a:srgbClr val="FFFF00"/>
            </a:solidFill>
            <a:miter lim="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32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ALTRI AUTOANTICORPI NELLE IBD</a:t>
            </a:r>
            <a:br>
              <a:rPr lang="it-IT" sz="32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</a:br>
            <a:r>
              <a:rPr lang="it-IT" sz="32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UTILI NELLE </a:t>
            </a:r>
            <a:r>
              <a:rPr lang="ja-JP" altLang="it-IT" sz="32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“</a:t>
            </a:r>
            <a:r>
              <a:rPr lang="it-IT" altLang="ja-JP" sz="32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COLITI INDETERMINATE</a:t>
            </a:r>
            <a:r>
              <a:rPr lang="ja-JP" altLang="it-IT" sz="32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”</a:t>
            </a:r>
            <a:endParaRPr lang="it-IT"/>
          </a:p>
        </p:txBody>
      </p:sp>
      <p:graphicFrame>
        <p:nvGraphicFramePr>
          <p:cNvPr id="9218" name="Group 2"/>
          <p:cNvGraphicFramePr>
            <a:graphicFrameLocks noGrp="1"/>
          </p:cNvGraphicFramePr>
          <p:nvPr/>
        </p:nvGraphicFramePr>
        <p:xfrm>
          <a:off x="500063" y="1857375"/>
          <a:ext cx="7572375" cy="4500564"/>
        </p:xfrm>
        <a:graphic>
          <a:graphicData uri="http://schemas.openxmlformats.org/drawingml/2006/table">
            <a:tbl>
              <a:tblPr/>
              <a:tblGrid>
                <a:gridCol w="2524125"/>
                <a:gridCol w="2524125"/>
                <a:gridCol w="2524125"/>
              </a:tblGrid>
              <a:tr h="150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venir Roman" charset="0"/>
                          <a:ea typeface="Avenir Roman" charset="0"/>
                          <a:cs typeface="Avenir Roman" charset="0"/>
                          <a:sym typeface="Avenir Roman" charset="0"/>
                        </a:rPr>
                        <a:t>M. CROHN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venir Roman" charset="0"/>
                          <a:ea typeface="Avenir Roman" charset="0"/>
                          <a:cs typeface="Avenir Roman" charset="0"/>
                          <a:sym typeface="Avenir Roman" charset="0"/>
                        </a:rPr>
                        <a:t>COLITE ULCEROSA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150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  <a:sym typeface="Avenir Book" charset="0"/>
                        </a:rPr>
                        <a:t>p-ANCA</a:t>
                      </a:r>
                      <a:endParaRPr kumimoji="0" lang="it-IT" sz="1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  <a:sym typeface="Avenir Book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  <a:sym typeface="Avenir Book" charset="0"/>
                        </a:rPr>
                        <a:t>(Anti-citoplasma neutrofili)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  <a:sym typeface="Avenir Book" charset="0"/>
                        </a:rPr>
                        <a:t>20%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  <a:sym typeface="Avenir Book" charset="0"/>
                        </a:rPr>
                        <a:t>50%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1500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  <a:sym typeface="Avenir Book" charset="0"/>
                        </a:rPr>
                        <a:t>ASCA</a:t>
                      </a:r>
                      <a:endParaRPr kumimoji="0" lang="it-IT" sz="1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 Book" charset="0"/>
                        <a:ea typeface="Avenir Book" charset="0"/>
                        <a:cs typeface="Avenir Book" charset="0"/>
                        <a:sym typeface="Avenir Book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  <a:sym typeface="Avenir Book" charset="0"/>
                        </a:rPr>
                        <a:t>(anti-Saccaromices C.)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  <a:sym typeface="Avenir Book" charset="0"/>
                        </a:rPr>
                        <a:t>60%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venir Book" charset="0"/>
                          <a:ea typeface="Avenir Book" charset="0"/>
                          <a:cs typeface="Avenir Book" charset="0"/>
                          <a:sym typeface="Avenir Book" charset="0"/>
                        </a:rPr>
                        <a:t>15%</a:t>
                      </a:r>
                      <a:endParaRPr kumimoji="0" 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</a:tbl>
          </a:graphicData>
        </a:graphic>
      </p:graphicFrame>
      <p:pic>
        <p:nvPicPr>
          <p:cNvPr id="139285" name="Picture 36" descr="imag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98663"/>
            <a:ext cx="14716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/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229600" cy="909637"/>
          </a:xfrm>
          <a:ln w="12700">
            <a:solidFill>
              <a:srgbClr val="FFFF00"/>
            </a:solidFill>
            <a:miter lim="0"/>
            <a:headEnd/>
            <a:tailEnd/>
          </a:ln>
        </p:spPr>
        <p:txBody>
          <a:bodyPr lIns="0" tIns="0" rIns="0" bIns="0"/>
          <a:lstStyle/>
          <a:p>
            <a:pPr eaLnBrk="1"/>
            <a: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COLITE INDETERMINATA</a:t>
            </a:r>
            <a:endParaRPr lang="it-IT" sz="1800">
              <a:latin typeface="Arial Bold" charset="0"/>
              <a:cs typeface="Arial Bold" charset="0"/>
              <a:sym typeface="Arial Bold" charset="0"/>
            </a:endParaRPr>
          </a:p>
        </p:txBody>
      </p:sp>
      <p:graphicFrame>
        <p:nvGraphicFramePr>
          <p:cNvPr id="10242" name="Group 2"/>
          <p:cNvGraphicFramePr>
            <a:graphicFrameLocks noGrp="1"/>
          </p:cNvGraphicFramePr>
          <p:nvPr/>
        </p:nvGraphicFramePr>
        <p:xfrm>
          <a:off x="285750" y="1785938"/>
          <a:ext cx="8572500" cy="4332285"/>
        </p:xfrm>
        <a:graphic>
          <a:graphicData uri="http://schemas.openxmlformats.org/drawingml/2006/table">
            <a:tbl>
              <a:tblPr/>
              <a:tblGrid>
                <a:gridCol w="2290763"/>
                <a:gridCol w="3251200"/>
                <a:gridCol w="3030537"/>
              </a:tblGrid>
              <a:tr h="928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5" marR="45725" marT="45725" marB="45725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  <a:sym typeface="Arial" charset="0"/>
                        </a:rPr>
                        <a:t>ANCA +    </a:t>
                      </a: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  <a:sym typeface="Arial" charset="0"/>
                        </a:rPr>
                        <a:t>ASCA -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  <a:sym typeface="Calibri" charset="0"/>
                      </a:endParaRPr>
                    </a:p>
                  </a:txBody>
                  <a:tcPr marL="45725" marR="45725" marT="45725" marB="45725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  <a:sym typeface="Arial" charset="0"/>
                        </a:rPr>
                        <a:t>ANCA -</a:t>
                      </a: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ea typeface="Calibri" charset="0"/>
                          <a:cs typeface="Arial" charset="0"/>
                          <a:sym typeface="Arial" charset="0"/>
                        </a:rPr>
                        <a:t>    ASCA +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Calibri" charset="0"/>
                        <a:cs typeface="Arial" charset="0"/>
                        <a:sym typeface="Calibri" charset="0"/>
                      </a:endParaRPr>
                    </a:p>
                  </a:txBody>
                  <a:tcPr marL="45725" marR="45725" marT="45725" marB="45725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</a:tr>
              <a:tr h="9286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5" marR="45725" marT="45725" marB="45725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venir Book" charset="0"/>
                          <a:ea typeface="ＭＳ Ｐゴシック" charset="0"/>
                          <a:cs typeface="Avenir Book" charset="0"/>
                          <a:sym typeface="Avenir Book" charset="0"/>
                        </a:rPr>
                        <a:t>per COLITE ULCEROSA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5" marR="45725" marT="45725" marB="45725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venir Book" charset="0"/>
                          <a:ea typeface="ＭＳ Ｐゴシック" charset="0"/>
                          <a:cs typeface="Avenir Book" charset="0"/>
                          <a:sym typeface="Avenir Book" charset="0"/>
                        </a:rPr>
                        <a:t>per M. CROHN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5" marR="45725" marT="45725" marB="45725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</a:tr>
              <a:tr h="8397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ＭＳ Ｐゴシック" charset="0"/>
                          <a:cs typeface="Avenir Book" charset="0"/>
                          <a:sym typeface="Avenir Book" charset="0"/>
                        </a:rPr>
                        <a:t>VPP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5" marR="45725" marT="45725" marB="45725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ＭＳ Ｐゴシック" charset="0"/>
                          <a:cs typeface="Avenir Book" charset="0"/>
                          <a:sym typeface="Avenir Book" charset="0"/>
                        </a:rPr>
                        <a:t>94 %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5" marR="45725" marT="45725" marB="45725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ＭＳ Ｐゴシック" charset="0"/>
                          <a:cs typeface="Avenir Book" charset="0"/>
                          <a:sym typeface="Avenir Book" charset="0"/>
                        </a:rPr>
                        <a:t>75 %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5" marR="45725" marT="45725" marB="45725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</a:tr>
              <a:tr h="8175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ＭＳ Ｐゴシック" charset="0"/>
                          <a:cs typeface="Avenir Book" charset="0"/>
                          <a:sym typeface="Avenir Book" charset="0"/>
                        </a:rPr>
                        <a:t>SENSIBILITA</a:t>
                      </a:r>
                      <a:r>
                        <a:rPr kumimoji="0" lang="ja-JP" altLang="it-IT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ＭＳ Ｐゴシック" charset="0"/>
                          <a:cs typeface="Avenir Book" charset="0"/>
                          <a:sym typeface="Avenir Book" charset="0"/>
                        </a:rPr>
                        <a:t>’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5" marR="45725" marT="45725" marB="45725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ＭＳ Ｐゴシック" charset="0"/>
                          <a:cs typeface="Avenir Book" charset="0"/>
                          <a:sym typeface="Avenir Book" charset="0"/>
                        </a:rPr>
                        <a:t>44 %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5" marR="45725" marT="45725" marB="45725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ＭＳ Ｐゴシック" charset="0"/>
                          <a:cs typeface="Avenir Book" charset="0"/>
                          <a:sym typeface="Avenir Book" charset="0"/>
                        </a:rPr>
                        <a:t>45 %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5" marR="45725" marT="45725" marB="45725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</a:tr>
              <a:tr h="8175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ＭＳ Ｐゴシック" charset="0"/>
                          <a:cs typeface="Avenir Book" charset="0"/>
                          <a:sym typeface="Avenir Book" charset="0"/>
                        </a:rPr>
                        <a:t>SPECIFICITA</a:t>
                      </a:r>
                      <a:r>
                        <a:rPr kumimoji="0" lang="ja-JP" altLang="it-IT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ＭＳ Ｐゴシック" charset="0"/>
                          <a:cs typeface="Avenir Book" charset="0"/>
                          <a:sym typeface="Avenir Book" charset="0"/>
                        </a:rPr>
                        <a:t>’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5" marR="45725" marT="45725" marB="45725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ＭＳ Ｐゴシック" charset="0"/>
                          <a:cs typeface="Avenir Book" charset="0"/>
                          <a:sym typeface="Avenir Book" charset="0"/>
                        </a:rPr>
                        <a:t>95 %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5" marR="45725" marT="45725" marB="45725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venir Book" charset="0"/>
                          <a:ea typeface="ＭＳ Ｐゴシック" charset="0"/>
                          <a:cs typeface="Avenir Book" charset="0"/>
                          <a:sym typeface="Avenir Book" charset="0"/>
                        </a:rPr>
                        <a:t>91 %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5" marR="45725" marT="45725" marB="45725" anchor="ctr" horzOverflow="overflow">
                    <a:lnL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89E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"/>
          <p:cNvSpPr>
            <a:spLocks/>
          </p:cNvSpPr>
          <p:nvPr/>
        </p:nvSpPr>
        <p:spPr bwMode="auto">
          <a:xfrm>
            <a:off x="320675" y="1069975"/>
            <a:ext cx="8823325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</a:tabLst>
            </a:pPr>
            <a:r>
              <a:rPr lang="it-IT" sz="1800" b="1">
                <a:solidFill>
                  <a:srgbClr val="FAC090"/>
                </a:solidFill>
                <a:latin typeface="Arial Black" charset="0"/>
                <a:cs typeface="Arial Black" charset="0"/>
                <a:sym typeface="Arial Black" charset="0"/>
              </a:rPr>
              <a:t>ELASTASI FECALE</a:t>
            </a:r>
          </a:p>
          <a:p>
            <a:pPr algn="ctr">
              <a:tabLst>
                <a:tab pos="355600" algn="l"/>
                <a:tab pos="711200" algn="l"/>
                <a:tab pos="1066800" algn="l"/>
              </a:tabLst>
            </a:pPr>
            <a:endParaRPr lang="it-IT" sz="1800" b="1">
              <a:solidFill>
                <a:srgbClr val="FFFF00"/>
              </a:solidFill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</a:tabLst>
            </a:pPr>
            <a:r>
              <a:rPr lang="it-IT" sz="1800" b="1">
                <a:latin typeface="Arial Black" charset="0"/>
                <a:cs typeface="Arial Black" charset="0"/>
                <a:sym typeface="Arial Black" charset="0"/>
              </a:rPr>
              <a:t>• Endoproteasi secreta dal pancreas. Non viene clivata nel suo passaggio intestinale e la sua concentrazione nelle feci è elevata (a differenza della chimotripsina).</a:t>
            </a:r>
            <a:endParaRPr lang="it-IT" sz="1800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</a:tabLst>
            </a:pPr>
            <a:endParaRPr lang="it-IT" sz="1800" b="1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</a:tabLst>
            </a:pPr>
            <a:r>
              <a:rPr lang="it-IT" sz="1800" b="1">
                <a:latin typeface="Arial Black" charset="0"/>
                <a:cs typeface="Arial Black" charset="0"/>
                <a:sym typeface="Arial Black" charset="0"/>
              </a:rPr>
              <a:t>• Riduzioni dei suoi livelli fecali indicano una diminuzione della funzionalità pancreatica esocrina.</a:t>
            </a:r>
            <a:endParaRPr lang="it-IT" sz="1800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</a:tabLst>
            </a:pPr>
            <a:endParaRPr lang="it-IT" sz="1800" b="1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</a:tabLst>
            </a:pPr>
            <a:r>
              <a:rPr lang="it-IT" sz="1800" b="1">
                <a:latin typeface="Arial Black" charset="0"/>
                <a:cs typeface="Arial Black" charset="0"/>
                <a:sym typeface="Arial Black" charset="0"/>
              </a:rPr>
              <a:t>• Determinazione immunoenzimatica, sufficiente un campione di 100 mg di feci.</a:t>
            </a:r>
            <a:endParaRPr lang="it-IT" sz="1800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</a:tabLst>
            </a:pPr>
            <a:endParaRPr lang="it-IT" sz="1800" b="1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</a:tabLst>
            </a:pPr>
            <a:r>
              <a:rPr lang="it-IT" sz="1800" b="1" baseline="-4000">
                <a:latin typeface="Arial Black" charset="0"/>
                <a:cs typeface="Arial Black" charset="0"/>
                <a:sym typeface="Arial Black" charset="0"/>
              </a:rPr>
              <a:t>• </a:t>
            </a:r>
            <a:r>
              <a:rPr lang="it-IT" sz="1800" b="1">
                <a:latin typeface="Arial Black" charset="0"/>
                <a:cs typeface="Arial Black" charset="0"/>
                <a:sym typeface="Arial Black" charset="0"/>
              </a:rPr>
              <a:t>Intervalli di riferimento: 175-2500 μg/g di feci</a:t>
            </a:r>
            <a:endParaRPr lang="it-IT" sz="1800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</a:tabLst>
            </a:pPr>
            <a:endParaRPr lang="it-IT" sz="1800" b="1">
              <a:latin typeface="Calibri" charset="0"/>
              <a:cs typeface="Calibri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</a:tabLst>
            </a:pPr>
            <a:r>
              <a:rPr lang="it-IT" sz="1800" b="1">
                <a:latin typeface="Arial Black" charset="0"/>
                <a:cs typeface="Arial Black" charset="0"/>
                <a:sym typeface="Arial Black" charset="0"/>
              </a:rPr>
              <a:t>• Può essere misurata anche in pazienti che assumono estratti pancreatici porcini perché l'anticorpo monoclonale è specifico per l'elastasi pancreatica umana.</a:t>
            </a:r>
            <a:r>
              <a:rPr lang="it-IT" sz="1800" b="1">
                <a:solidFill>
                  <a:srgbClr val="FF0000"/>
                </a:solidFill>
                <a:latin typeface="Arial Black" charset="0"/>
                <a:cs typeface="Arial Black" charset="0"/>
                <a:sym typeface="Arial Black" charset="0"/>
              </a:rPr>
              <a:t> </a:t>
            </a:r>
            <a:endParaRPr lang="it-IT" sz="1800">
              <a:latin typeface="Calibri" charset="0"/>
              <a:cs typeface="Calibri" charset="0"/>
              <a:sym typeface="Calibri" charset="0"/>
            </a:endParaRPr>
          </a:p>
          <a:p>
            <a:pPr algn="ctr">
              <a:tabLst>
                <a:tab pos="355600" algn="l"/>
                <a:tab pos="711200" algn="l"/>
                <a:tab pos="1066800" algn="l"/>
              </a:tabLst>
            </a:pPr>
            <a:endParaRPr lang="it-IT" sz="1400" b="1">
              <a:solidFill>
                <a:srgbClr val="FFC000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ctr">
              <a:tabLst>
                <a:tab pos="355600" algn="l"/>
                <a:tab pos="711200" algn="l"/>
                <a:tab pos="1066800" algn="l"/>
              </a:tabLst>
            </a:pPr>
            <a:r>
              <a:rPr lang="it-IT" sz="2400" b="1">
                <a:solidFill>
                  <a:srgbClr val="FFC000"/>
                </a:solidFill>
                <a:latin typeface="Calibri" charset="0"/>
                <a:cs typeface="Calibri" charset="0"/>
                <a:sym typeface="Calibri" charset="0"/>
              </a:rPr>
              <a:t>CODICE SISS: 009017D                            costo: 9,25 €</a:t>
            </a:r>
            <a:endParaRPr lang="it-IT" sz="2400" b="1">
              <a:latin typeface="Calibri" charset="0"/>
              <a:cs typeface="Calibri" charset="0"/>
              <a:sym typeface="Calibri" charset="0"/>
            </a:endParaRPr>
          </a:p>
          <a:p>
            <a:pPr algn="ctr">
              <a:tabLst>
                <a:tab pos="355600" algn="l"/>
                <a:tab pos="711200" algn="l"/>
                <a:tab pos="1066800" algn="l"/>
              </a:tabLst>
            </a:pPr>
            <a:endParaRPr lang="it-IT" b="1">
              <a:latin typeface="Calibri" charset="0"/>
              <a:cs typeface="Calibri" charset="0"/>
              <a:sym typeface="Calibri" charset="0"/>
            </a:endParaRPr>
          </a:p>
        </p:txBody>
      </p:sp>
      <p:sp>
        <p:nvSpPr>
          <p:cNvPr id="141315" name="Rectangle 2"/>
          <p:cNvSpPr>
            <a:spLocks/>
          </p:cNvSpPr>
          <p:nvPr/>
        </p:nvSpPr>
        <p:spPr bwMode="auto">
          <a:xfrm>
            <a:off x="427038" y="212725"/>
            <a:ext cx="8145462" cy="568325"/>
          </a:xfrm>
          <a:prstGeom prst="rect">
            <a:avLst/>
          </a:prstGeom>
          <a:noFill/>
          <a:ln w="12700">
            <a:solidFill>
              <a:srgbClr val="FFFF00"/>
            </a:solidFill>
            <a:miter lim="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indent="38100" algn="r"/>
            <a:r>
              <a:rPr lang="it-IT" sz="40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DIAGNOSI MALASSORBIMENTO</a:t>
            </a:r>
            <a:endParaRPr lang="it-IT">
              <a:latin typeface="Arial Bold" charset="0"/>
              <a:cs typeface="Arial Bold" charset="0"/>
              <a:sym typeface="Arial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/>
          <p:cNvSpPr>
            <a:spLocks/>
          </p:cNvSpPr>
          <p:nvPr/>
        </p:nvSpPr>
        <p:spPr bwMode="auto">
          <a:xfrm>
            <a:off x="428625" y="214313"/>
            <a:ext cx="8369300" cy="566737"/>
          </a:xfrm>
          <a:prstGeom prst="rect">
            <a:avLst/>
          </a:prstGeom>
          <a:noFill/>
          <a:ln w="12700">
            <a:solidFill>
              <a:srgbClr val="FFFF00"/>
            </a:solidFill>
            <a:miter lim="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indent="38100" algn="ctr"/>
            <a:r>
              <a:rPr lang="it-IT" sz="40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DIAGNOSI MALASSORBIMENTO</a:t>
            </a:r>
            <a:endParaRPr lang="it-IT">
              <a:latin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142339" name="Rectangle 2"/>
          <p:cNvSpPr>
            <a:spLocks/>
          </p:cNvSpPr>
          <p:nvPr/>
        </p:nvSpPr>
        <p:spPr bwMode="auto">
          <a:xfrm>
            <a:off x="927100" y="927100"/>
            <a:ext cx="72167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45719" tIns="45719" rIns="45719" bIns="45719">
            <a:spAutoFit/>
          </a:bodyPr>
          <a:lstStyle/>
          <a:p>
            <a:pPr algn="ctr"/>
            <a:r>
              <a:rPr lang="it-IT" sz="3200" b="1">
                <a:solidFill>
                  <a:srgbClr val="FAC090"/>
                </a:solidFill>
                <a:latin typeface="Arial Black" charset="0"/>
                <a:cs typeface="Arial Black" charset="0"/>
                <a:sym typeface="Arial Black" charset="0"/>
              </a:rPr>
              <a:t>INTOLLERANZA AL LATTOSIO</a:t>
            </a:r>
            <a:endParaRPr lang="it-IT">
              <a:latin typeface="Arial Black" charset="0"/>
              <a:cs typeface="Arial Black" charset="0"/>
              <a:sym typeface="Arial Black" charset="0"/>
            </a:endParaRPr>
          </a:p>
        </p:txBody>
      </p:sp>
      <p:sp>
        <p:nvSpPr>
          <p:cNvPr id="142340" name="Rectangle 3"/>
          <p:cNvSpPr>
            <a:spLocks/>
          </p:cNvSpPr>
          <p:nvPr/>
        </p:nvSpPr>
        <p:spPr bwMode="auto">
          <a:xfrm>
            <a:off x="498475" y="1712913"/>
            <a:ext cx="70024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45719" tIns="45719" rIns="45719" bIns="45719">
            <a:spAutoFit/>
          </a:bodyPr>
          <a:lstStyle/>
          <a:p>
            <a:pPr algn="ctr"/>
            <a:r>
              <a:rPr lang="it-IT" sz="2400" b="1">
                <a:solidFill>
                  <a:srgbClr val="FAC090"/>
                </a:solidFill>
                <a:latin typeface="Arial Black" charset="0"/>
                <a:cs typeface="Arial Black" charset="0"/>
                <a:sym typeface="Arial Black" charset="0"/>
              </a:rPr>
              <a:t>COME SI PUÒ FARE LA DIAGNOSI?</a:t>
            </a:r>
            <a:endParaRPr lang="it-IT">
              <a:latin typeface="Arial Black" charset="0"/>
              <a:cs typeface="Arial Black" charset="0"/>
              <a:sym typeface="Arial Black" charset="0"/>
            </a:endParaRPr>
          </a:p>
        </p:txBody>
      </p:sp>
      <p:sp>
        <p:nvSpPr>
          <p:cNvPr id="142341" name="Rectangle 4"/>
          <p:cNvSpPr>
            <a:spLocks/>
          </p:cNvSpPr>
          <p:nvPr/>
        </p:nvSpPr>
        <p:spPr bwMode="auto">
          <a:xfrm>
            <a:off x="498475" y="2713038"/>
            <a:ext cx="900271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45719" tIns="45719" rIns="45719" bIns="45719">
            <a:spAutoFit/>
          </a:bodyPr>
          <a:lstStyle/>
          <a:p>
            <a:pPr algn="ctr">
              <a:buClr>
                <a:srgbClr val="0D0D0D"/>
              </a:buClr>
              <a:buSzPct val="100000"/>
              <a:buFont typeface="Arial Black" charset="0"/>
              <a:buChar char="-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</a:tabLst>
            </a:pPr>
            <a:r>
              <a:rPr lang="it-IT" sz="2400" b="1">
                <a:solidFill>
                  <a:srgbClr val="0D0D0D"/>
                </a:solidFill>
                <a:latin typeface="Arial Black" charset="0"/>
                <a:cs typeface="Arial Black" charset="0"/>
                <a:sym typeface="Arial Black" charset="0"/>
              </a:rPr>
              <a:t> Curva glicemica dopo carico orale di lattosio</a:t>
            </a:r>
            <a:endParaRPr lang="it-IT"/>
          </a:p>
        </p:txBody>
      </p:sp>
      <p:sp>
        <p:nvSpPr>
          <p:cNvPr id="142342" name="Rectangle 5"/>
          <p:cNvSpPr>
            <a:spLocks/>
          </p:cNvSpPr>
          <p:nvPr/>
        </p:nvSpPr>
        <p:spPr bwMode="auto">
          <a:xfrm>
            <a:off x="498475" y="3929063"/>
            <a:ext cx="3287713" cy="50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45719" tIns="45719" rIns="45719" bIns="45719">
            <a:spAutoFit/>
          </a:bodyPr>
          <a:lstStyle/>
          <a:p>
            <a:pPr algn="ctr"/>
            <a:r>
              <a:rPr lang="it-IT" sz="2400" b="1">
                <a:solidFill>
                  <a:srgbClr val="0D0D0D"/>
                </a:solidFill>
                <a:latin typeface="Arial Black" charset="0"/>
                <a:cs typeface="Arial Black" charset="0"/>
                <a:sym typeface="Arial Black" charset="0"/>
              </a:rPr>
              <a:t>- Breath test</a:t>
            </a:r>
            <a:endParaRPr lang="it-IT">
              <a:latin typeface="Arial Black" charset="0"/>
              <a:cs typeface="Arial Black" charset="0"/>
              <a:sym typeface="Arial Black" charset="0"/>
            </a:endParaRPr>
          </a:p>
        </p:txBody>
      </p:sp>
      <p:sp>
        <p:nvSpPr>
          <p:cNvPr id="142343" name="Rectangle 6"/>
          <p:cNvSpPr>
            <a:spLocks/>
          </p:cNvSpPr>
          <p:nvPr/>
        </p:nvSpPr>
        <p:spPr bwMode="auto">
          <a:xfrm>
            <a:off x="498475" y="5000625"/>
            <a:ext cx="371633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45719" tIns="45719" rIns="45719" bIns="45719">
            <a:spAutoFit/>
          </a:bodyPr>
          <a:lstStyle/>
          <a:p>
            <a:pPr algn="ctr"/>
            <a:r>
              <a:rPr lang="it-IT" sz="2400" b="1">
                <a:solidFill>
                  <a:srgbClr val="0D0D0D"/>
                </a:solidFill>
                <a:latin typeface="Arial Black" charset="0"/>
                <a:cs typeface="Arial Black" charset="0"/>
                <a:sym typeface="Arial Black" charset="0"/>
              </a:rPr>
              <a:t>- Test genetico</a:t>
            </a:r>
            <a:endParaRPr lang="it-IT">
              <a:latin typeface="Arial Black" charset="0"/>
              <a:cs typeface="Arial Black" charset="0"/>
              <a:sym typeface="Arial Blac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"/>
          <p:cNvSpPr>
            <a:spLocks/>
          </p:cNvSpPr>
          <p:nvPr/>
        </p:nvSpPr>
        <p:spPr bwMode="auto">
          <a:xfrm>
            <a:off x="428625" y="214313"/>
            <a:ext cx="8369300" cy="566737"/>
          </a:xfrm>
          <a:prstGeom prst="rect">
            <a:avLst/>
          </a:prstGeom>
          <a:noFill/>
          <a:ln w="12700">
            <a:solidFill>
              <a:srgbClr val="FFFF00"/>
            </a:solidFill>
            <a:miter lim="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/>
          <a:p>
            <a:pPr indent="38100" algn="ctr"/>
            <a:r>
              <a:rPr lang="it-IT" sz="40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DIAGNOSI MALASSORBIMENTO</a:t>
            </a:r>
            <a:endParaRPr lang="it-IT">
              <a:latin typeface="Arial Bold" charset="0"/>
              <a:cs typeface="Arial Bold" charset="0"/>
              <a:sym typeface="Arial Bold" charset="0"/>
            </a:endParaRPr>
          </a:p>
        </p:txBody>
      </p:sp>
      <p:sp>
        <p:nvSpPr>
          <p:cNvPr id="143363" name="Rectangle 2"/>
          <p:cNvSpPr>
            <a:spLocks/>
          </p:cNvSpPr>
          <p:nvPr/>
        </p:nvSpPr>
        <p:spPr bwMode="auto">
          <a:xfrm>
            <a:off x="357188" y="998538"/>
            <a:ext cx="8286750" cy="5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</a:tabLst>
            </a:pPr>
            <a:r>
              <a:rPr lang="it-IT" sz="2000" b="1">
                <a:solidFill>
                  <a:srgbClr val="FAC090"/>
                </a:solidFill>
                <a:latin typeface="Arial Black" charset="0"/>
                <a:cs typeface="Arial Black" charset="0"/>
                <a:sym typeface="Arial Black" charset="0"/>
              </a:rPr>
              <a:t>TEST DI TOLLERANZA DOPO CARICO ORALE DI LATTOSIO</a:t>
            </a:r>
            <a:endParaRPr lang="it-IT" sz="2000">
              <a:latin typeface="Arial Black" charset="0"/>
              <a:cs typeface="Arial Black" charset="0"/>
              <a:sym typeface="Calibri" charset="0"/>
            </a:endParaRPr>
          </a:p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</a:tabLst>
            </a:pPr>
            <a:endParaRPr lang="it-IT" sz="2000">
              <a:latin typeface="Arial Black" charset="0"/>
              <a:cs typeface="Arial Black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</a:tabLst>
            </a:pPr>
            <a:r>
              <a:rPr lang="it-IT" sz="2000" b="1" baseline="-4000">
                <a:latin typeface="Arial Black" charset="0"/>
                <a:cs typeface="Arial Black" charset="0"/>
                <a:sym typeface="Arial Black" charset="0"/>
              </a:rPr>
              <a:t>• </a:t>
            </a:r>
            <a:r>
              <a:rPr lang="it-IT" sz="2000" b="1">
                <a:latin typeface="Arial Black" charset="0"/>
                <a:cs typeface="Arial Black" charset="0"/>
                <a:sym typeface="Arial Black" charset="0"/>
              </a:rPr>
              <a:t>Principio: la β-galattosidasi dell</a:t>
            </a:r>
            <a:r>
              <a:rPr lang="ja-JP" altLang="it-IT" sz="2000" b="1">
                <a:latin typeface="Arial Black" charset="0"/>
                <a:cs typeface="Arial Black" charset="0"/>
                <a:sym typeface="Arial Black" charset="0"/>
              </a:rPr>
              <a:t>’</a:t>
            </a:r>
            <a:r>
              <a:rPr lang="it-IT" altLang="ja-JP" sz="2000" b="1">
                <a:latin typeface="Arial Black" charset="0"/>
                <a:cs typeface="Arial Black" charset="0"/>
                <a:sym typeface="Arial Black" charset="0"/>
              </a:rPr>
              <a:t>orletto a spazzola  catalizza il clivaggio del lattosio in glucosio e galattosio. </a:t>
            </a:r>
            <a:endParaRPr lang="it-IT" altLang="ja-JP" sz="2000">
              <a:latin typeface="Arial Black" charset="0"/>
              <a:cs typeface="Arial Black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</a:tabLst>
            </a:pPr>
            <a:r>
              <a:rPr lang="it-IT" sz="2000" b="1">
                <a:latin typeface="Arial Black" charset="0"/>
                <a:cs typeface="Arial Black" charset="0"/>
                <a:sym typeface="Arial Black" charset="0"/>
              </a:rPr>
              <a:t>Se la funzionalità dell</a:t>
            </a:r>
            <a:r>
              <a:rPr lang="ja-JP" altLang="it-IT" sz="2000" b="1">
                <a:latin typeface="Arial Black" charset="0"/>
                <a:cs typeface="Arial Black" charset="0"/>
                <a:sym typeface="Arial Black" charset="0"/>
              </a:rPr>
              <a:t>’</a:t>
            </a:r>
            <a:r>
              <a:rPr lang="it-IT" altLang="ja-JP" sz="2000" b="1">
                <a:latin typeface="Arial Black" charset="0"/>
                <a:cs typeface="Arial Black" charset="0"/>
                <a:sym typeface="Arial Black" charset="0"/>
              </a:rPr>
              <a:t>enzima è alterata non si ha incremento del livello di glucosio dopo la somministrazione di lattosio.</a:t>
            </a:r>
            <a:endParaRPr lang="it-IT" altLang="ja-JP" sz="2000">
              <a:latin typeface="Arial Black" charset="0"/>
              <a:cs typeface="Arial Black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</a:tabLst>
            </a:pPr>
            <a:endParaRPr lang="it-IT" sz="2000">
              <a:latin typeface="Arial Black" charset="0"/>
              <a:cs typeface="Arial Black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</a:tabLst>
            </a:pPr>
            <a:r>
              <a:rPr lang="it-IT" sz="2000" b="1">
                <a:latin typeface="Arial Black" charset="0"/>
                <a:cs typeface="Arial Black" charset="0"/>
                <a:sym typeface="Arial Black" charset="0"/>
              </a:rPr>
              <a:t>• Protocollo: si somministrano a digiuno 50 g di lattosio in 400 mL di acqua (adulto) e si preleva il sangue per misurare la glicemia ai tempi 0, 60 minuti. </a:t>
            </a:r>
            <a:endParaRPr lang="it-IT" sz="2000" b="1">
              <a:latin typeface="Arial Black" charset="0"/>
              <a:cs typeface="Arial Black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</a:tabLst>
            </a:pPr>
            <a:r>
              <a:rPr lang="it-IT" sz="2000" b="1">
                <a:latin typeface="Arial Black" charset="0"/>
                <a:cs typeface="Arial Black" charset="0"/>
                <a:sym typeface="Arial Black" charset="0"/>
              </a:rPr>
              <a:t>Nel bambino 2g di lattosio/kg fino a un massimo di 50 g.</a:t>
            </a:r>
            <a:endParaRPr lang="it-IT" sz="2000">
              <a:latin typeface="Arial Black" charset="0"/>
              <a:cs typeface="Arial Black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</a:tabLst>
            </a:pPr>
            <a:endParaRPr lang="it-IT" sz="2000">
              <a:latin typeface="Arial Black" charset="0"/>
              <a:cs typeface="Arial Black" charset="0"/>
              <a:sym typeface="Calibri" charset="0"/>
            </a:endParaRPr>
          </a:p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</a:tabLst>
            </a:pPr>
            <a:r>
              <a:rPr lang="it-IT" sz="2000" b="1">
                <a:latin typeface="Arial Black" charset="0"/>
                <a:cs typeface="Arial Black" charset="0"/>
                <a:sym typeface="Arial Black" charset="0"/>
              </a:rPr>
              <a:t>• Risultati: nel normale la glicemia aumenta</a:t>
            </a:r>
            <a:endParaRPr lang="it-IT" sz="2000" b="1">
              <a:latin typeface="Arial Black" charset="0"/>
              <a:cs typeface="Arial Black" charset="0"/>
              <a:sym typeface="Calibri" charset="0"/>
            </a:endParaRPr>
          </a:p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</a:tabLst>
            </a:pPr>
            <a:endParaRPr lang="it-IT" sz="2000" b="1">
              <a:latin typeface="Calibri" charset="0"/>
              <a:cs typeface="Calibri" charset="0"/>
              <a:sym typeface="Calibri" charset="0"/>
            </a:endParaRPr>
          </a:p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</a:tabLst>
            </a:pPr>
            <a:endParaRPr lang="it-IT" sz="2800" b="1">
              <a:solidFill>
                <a:srgbClr val="FFC000"/>
              </a:solidFill>
              <a:latin typeface="Calibri" charset="0"/>
              <a:cs typeface="Calibri" charset="0"/>
              <a:sym typeface="Calibri" charset="0"/>
            </a:endParaRPr>
          </a:p>
          <a:p>
            <a:pPr algn="ctr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</a:tabLst>
            </a:pPr>
            <a:r>
              <a:rPr lang="it-IT" sz="2800" b="1">
                <a:solidFill>
                  <a:srgbClr val="FFC000"/>
                </a:solidFill>
                <a:latin typeface="Calibri" charset="0"/>
                <a:cs typeface="Calibri" charset="0"/>
                <a:sym typeface="Calibri" charset="0"/>
              </a:rPr>
              <a:t>CODICE SISS: 0090264                            costo: 2,60 €</a:t>
            </a:r>
            <a:endParaRPr lang="it-IT" sz="2800" b="1">
              <a:latin typeface="Calibri" charset="0"/>
              <a:cs typeface="Calibri" charset="0"/>
              <a:sym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it-IT" b="1" dirty="0" smtClean="0">
                <a:latin typeface="Arial Narrow"/>
                <a:cs typeface="Arial Narrow"/>
              </a:rPr>
              <a:t>ESAME OBIETTIVO</a:t>
            </a:r>
            <a:endParaRPr lang="it-IT" b="1" dirty="0">
              <a:latin typeface="Arial Narrow"/>
              <a:cs typeface="Arial Narrow"/>
            </a:endParaRPr>
          </a:p>
        </p:txBody>
      </p:sp>
      <p:pic>
        <p:nvPicPr>
          <p:cNvPr id="71682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268413"/>
            <a:ext cx="266382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052736"/>
            <a:ext cx="8135937" cy="5544616"/>
          </a:xfrm>
          <a:extLst/>
        </p:spPr>
        <p:txBody>
          <a:bodyPr/>
          <a:lstStyle/>
          <a:p>
            <a:pPr marL="528638" indent="-457200">
              <a:buFont typeface="+mj-lt"/>
              <a:buAutoNum type="arabicPeriod"/>
              <a:defRPr/>
            </a:pPr>
            <a:r>
              <a:rPr lang="en-US" sz="2400" b="1" dirty="0" smtClean="0">
                <a:latin typeface="Arial Narrow" charset="0"/>
                <a:cs typeface="Arial Narrow" charset="0"/>
                <a:sym typeface="Arial Narrow" charset="0"/>
              </a:rPr>
              <a:t>VALUTARE LE CONDIZIONI GENERALI ED ESCLUDERE UNO STATO DI DISIDRATAZIONE GRAVE</a:t>
            </a:r>
          </a:p>
          <a:p>
            <a:pPr marL="414338">
              <a:buFont typeface="Arial"/>
              <a:buChar char="•"/>
              <a:defRPr/>
            </a:pPr>
            <a:r>
              <a:rPr lang="en-US" sz="20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cute e </a:t>
            </a:r>
            <a:r>
              <a:rPr lang="en-US" sz="2000" dirty="0" err="1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mucose</a:t>
            </a:r>
            <a:r>
              <a:rPr lang="en-US" sz="20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visibili</a:t>
            </a:r>
            <a:r>
              <a:rPr lang="en-US" sz="20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normo-idratate</a:t>
            </a:r>
            <a:endParaRPr lang="en-US" sz="2000" dirty="0">
              <a:solidFill>
                <a:srgbClr val="7F7F7F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marL="414338">
              <a:buFont typeface="Arial"/>
              <a:buChar char="•"/>
              <a:defRPr/>
            </a:pPr>
            <a:r>
              <a:rPr lang="en-US" sz="20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P.A. 115/70 mmHg</a:t>
            </a:r>
          </a:p>
          <a:p>
            <a:pPr marL="414338">
              <a:buFont typeface="Arial"/>
              <a:buChar char="•"/>
              <a:defRPr/>
            </a:pPr>
            <a:r>
              <a:rPr lang="en-US" sz="2000" dirty="0" err="1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polso</a:t>
            </a:r>
            <a:r>
              <a:rPr lang="en-US" sz="20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valido</a:t>
            </a:r>
            <a:r>
              <a:rPr lang="en-US" sz="20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90 BPM </a:t>
            </a:r>
            <a:endParaRPr lang="en-US" sz="2000" dirty="0" smtClean="0">
              <a:solidFill>
                <a:srgbClr val="7F7F7F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marL="71438" indent="0">
              <a:buFont typeface="Arial" charset="0"/>
              <a:buNone/>
              <a:defRPr/>
            </a:pPr>
            <a:endParaRPr lang="it-IT" sz="2400" b="1" dirty="0" smtClean="0">
              <a:latin typeface="Arial Narrow" charset="0"/>
              <a:cs typeface="Arial Narrow" charset="0"/>
              <a:sym typeface="Arial Narrow" charset="0"/>
            </a:endParaRPr>
          </a:p>
          <a:p>
            <a:pPr marL="71438" indent="0">
              <a:buFont typeface="Arial" charset="0"/>
              <a:buNone/>
              <a:defRPr/>
            </a:pPr>
            <a:r>
              <a:rPr lang="it-IT" sz="2400" b="1" dirty="0" smtClean="0">
                <a:latin typeface="Arial Narrow" charset="0"/>
                <a:cs typeface="Arial Narrow" charset="0"/>
                <a:sym typeface="Arial Narrow" charset="0"/>
              </a:rPr>
              <a:t>2.    E</a:t>
            </a:r>
            <a:r>
              <a:rPr lang="en-US" sz="2400" b="1" dirty="0" smtClean="0">
                <a:latin typeface="Arial Narrow" charset="0"/>
                <a:cs typeface="Arial Narrow" charset="0"/>
                <a:sym typeface="Arial Narrow" charset="0"/>
              </a:rPr>
              <a:t>SCLUDERE </a:t>
            </a:r>
            <a:r>
              <a:rPr lang="en-US" sz="2400" b="1" dirty="0">
                <a:latin typeface="Arial Narrow" charset="0"/>
                <a:cs typeface="Arial Narrow" charset="0"/>
                <a:sym typeface="Arial Narrow" charset="0"/>
              </a:rPr>
              <a:t>UN ADDOME </a:t>
            </a:r>
            <a:r>
              <a:rPr lang="en-US" sz="2400" b="1" dirty="0" smtClean="0">
                <a:latin typeface="Arial Narrow" charset="0"/>
                <a:cs typeface="Arial Narrow" charset="0"/>
                <a:sym typeface="Arial Narrow" charset="0"/>
              </a:rPr>
              <a:t>ACUTO</a:t>
            </a:r>
          </a:p>
          <a:p>
            <a:pPr marL="414338">
              <a:defRPr/>
            </a:pP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Addome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trattabile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,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diffusamente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dolente </a:t>
            </a:r>
          </a:p>
          <a:p>
            <a:pPr marL="71438" indent="0">
              <a:buFont typeface="Arial" charset="0"/>
              <a:buNone/>
              <a:defRPr/>
            </a:pP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    in </a:t>
            </a:r>
            <a:r>
              <a:rPr lang="en-US" sz="2000" dirty="0" err="1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tutti</a:t>
            </a:r>
            <a:r>
              <a:rPr lang="en-US" sz="20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i</a:t>
            </a:r>
            <a:r>
              <a:rPr lang="en-US" sz="20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quadranti</a:t>
            </a:r>
            <a:r>
              <a:rPr lang="en-US" sz="2000" dirty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&gt; in FID </a:t>
            </a:r>
          </a:p>
          <a:p>
            <a:pPr marL="414338">
              <a:defRPr/>
            </a:pP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Non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epatomegalia</a:t>
            </a:r>
            <a:r>
              <a:rPr lang="en-US" sz="2000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, non </a:t>
            </a:r>
            <a:r>
              <a:rPr lang="en-US" sz="2000" dirty="0" err="1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splenomegalia</a:t>
            </a:r>
            <a:endParaRPr lang="en-US" sz="2000" dirty="0" smtClean="0">
              <a:solidFill>
                <a:srgbClr val="7F7F7F"/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 marL="71438" indent="0">
              <a:buFont typeface="Arial" charset="0"/>
              <a:buNone/>
              <a:defRPr/>
            </a:pPr>
            <a:endParaRPr lang="en-US" sz="2400" b="1" dirty="0" smtClean="0">
              <a:latin typeface="Arial Narrow" charset="0"/>
              <a:cs typeface="Arial Narrow" charset="0"/>
              <a:sym typeface="Arial Narrow" charset="0"/>
            </a:endParaRPr>
          </a:p>
          <a:p>
            <a:pPr marL="71438" indent="0">
              <a:buFont typeface="Arial" charset="0"/>
              <a:buNone/>
              <a:defRPr/>
            </a:pPr>
            <a:r>
              <a:rPr lang="en-US" sz="2400" b="1" dirty="0" smtClean="0">
                <a:latin typeface="Arial Narrow" charset="0"/>
                <a:cs typeface="Arial Narrow" charset="0"/>
                <a:sym typeface="Arial Narrow" charset="0"/>
              </a:rPr>
              <a:t>3.   </a:t>
            </a:r>
            <a:r>
              <a:rPr lang="en-US" sz="2400" b="1" dirty="0" smtClean="0">
                <a:solidFill>
                  <a:srgbClr val="7F7F7F"/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400" b="1" dirty="0" smtClean="0">
                <a:latin typeface="Arial Narrow" charset="0"/>
                <a:cs typeface="Arial Narrow" charset="0"/>
                <a:sym typeface="Arial Narrow" charset="0"/>
              </a:rPr>
              <a:t>E.R</a:t>
            </a:r>
            <a:r>
              <a:rPr lang="en-US" sz="2400" b="1" dirty="0">
                <a:latin typeface="Arial Narrow" charset="0"/>
                <a:cs typeface="Arial Narrow" charset="0"/>
                <a:sym typeface="Arial Narrow" charset="0"/>
              </a:rPr>
              <a:t>.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: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feci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 non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formate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 con </a:t>
            </a:r>
            <a:r>
              <a:rPr lang="en-US" sz="2000" b="1" dirty="0">
                <a:ln>
                  <a:solidFill>
                    <a:srgbClr val="000000"/>
                  </a:solidFill>
                </a:ln>
                <a:latin typeface="Arial Narrow" charset="0"/>
                <a:cs typeface="Arial Narrow" charset="0"/>
                <a:sym typeface="Arial Narrow" charset="0"/>
              </a:rPr>
              <a:t>tracce </a:t>
            </a:r>
            <a:r>
              <a:rPr lang="en-US" sz="2000" b="1" dirty="0" err="1">
                <a:ln>
                  <a:solidFill>
                    <a:srgbClr val="000000"/>
                  </a:solidFill>
                </a:ln>
                <a:latin typeface="Arial Narrow" charset="0"/>
                <a:cs typeface="Arial Narrow" charset="0"/>
                <a:sym typeface="Arial Narrow" charset="0"/>
              </a:rPr>
              <a:t>ematiche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,</a:t>
            </a:r>
          </a:p>
          <a:p>
            <a:pPr marL="71438" indent="0">
              <a:buFont typeface="Arial" charset="0"/>
              <a:buNone/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    non masse, non </a:t>
            </a:r>
            <a:r>
              <a:rPr lang="en-US" sz="20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fecalomi</a:t>
            </a: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 o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lesioni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Narrow" charset="0"/>
                <a:cs typeface="Arial Narrow" charset="0"/>
                <a:sym typeface="Arial Narrow" charset="0"/>
              </a:rPr>
              <a:t>perianali</a:t>
            </a:r>
            <a:endParaRPr lang="en-US" sz="2000" dirty="0">
              <a:solidFill>
                <a:schemeClr val="tx1">
                  <a:lumMod val="50000"/>
                  <a:lumOff val="50000"/>
                </a:schemeClr>
              </a:solidFill>
              <a:latin typeface="Arial Narrow" charset="0"/>
              <a:cs typeface="Arial Narrow" charset="0"/>
              <a:sym typeface="Arial Narrow" charset="0"/>
            </a:endParaRPr>
          </a:p>
          <a:p>
            <a:pPr>
              <a:defRPr/>
            </a:pPr>
            <a:endParaRPr lang="it-IT" dirty="0"/>
          </a:p>
        </p:txBody>
      </p:sp>
      <p:sp>
        <p:nvSpPr>
          <p:cNvPr id="71684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B18C4B39-A78B-9449-83F7-6E7DE8582988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6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71685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284538"/>
            <a:ext cx="2663825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e 6"/>
          <p:cNvSpPr>
            <a:spLocks noChangeArrowheads="1"/>
          </p:cNvSpPr>
          <p:nvPr/>
        </p:nvSpPr>
        <p:spPr bwMode="auto">
          <a:xfrm>
            <a:off x="3563938" y="5589588"/>
            <a:ext cx="1728787" cy="792162"/>
          </a:xfrm>
          <a:prstGeom prst="ellipse">
            <a:avLst/>
          </a:prstGeom>
          <a:solidFill>
            <a:srgbClr val="FFFFFF">
              <a:alpha val="0"/>
            </a:srgbClr>
          </a:solidFill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it-IT"/>
          </a:p>
        </p:txBody>
      </p:sp>
      <p:pic>
        <p:nvPicPr>
          <p:cNvPr id="71687" name="Immagine 3" descr="Schermata 09-2456915 alle 19.11.1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905375"/>
            <a:ext cx="26638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357188" y="1928813"/>
            <a:ext cx="8229600" cy="4357687"/>
          </a:xfrm>
        </p:spPr>
        <p:txBody>
          <a:bodyPr lIns="0" tIns="0" rIns="0" bIns="0"/>
          <a:lstStyle/>
          <a:p>
            <a:pPr marL="403225" indent="-403225" eaLnBrk="1">
              <a:buSzTx/>
              <a:buFont typeface="Arial" charset="0"/>
              <a:buNone/>
            </a:pPr>
            <a:endParaRPr lang="it-IT" sz="2800">
              <a:latin typeface="Calibri" charset="0"/>
              <a:cs typeface="Calibri" charset="0"/>
            </a:endParaRPr>
          </a:p>
          <a:p>
            <a:pPr marL="403225" indent="-403225" eaLnBrk="1">
              <a:spcBef>
                <a:spcPts val="600"/>
              </a:spcBef>
              <a:buClr>
                <a:srgbClr val="FFC000"/>
              </a:buClr>
              <a:buFont typeface="Wingdings" charset="0"/>
              <a:buChar char="➢"/>
            </a:pPr>
            <a:r>
              <a:rPr lang="it-IT" sz="2800">
                <a:latin typeface="Calibri" charset="0"/>
                <a:cs typeface="Calibri" charset="0"/>
              </a:rPr>
              <a:t>Anti-transglutaminasi  IgA (ELISA)</a:t>
            </a:r>
            <a:endParaRPr lang="it-IT" sz="1800">
              <a:latin typeface="Calibri" charset="0"/>
              <a:cs typeface="Calibri" charset="0"/>
            </a:endParaRPr>
          </a:p>
          <a:p>
            <a:pPr marL="403225" indent="-403225" eaLnBrk="1">
              <a:spcBef>
                <a:spcPts val="600"/>
              </a:spcBef>
              <a:buClr>
                <a:srgbClr val="FFC000"/>
              </a:buClr>
              <a:buFont typeface="Wingdings" charset="0"/>
              <a:buChar char="➢"/>
            </a:pPr>
            <a:r>
              <a:rPr lang="it-IT" sz="2800">
                <a:latin typeface="Calibri" charset="0"/>
                <a:cs typeface="Calibri" charset="0"/>
              </a:rPr>
              <a:t>Anti-Endomisio IgA (immunofluorescenza)</a:t>
            </a:r>
            <a:endParaRPr lang="it-IT" sz="1800">
              <a:latin typeface="Calibri" charset="0"/>
              <a:cs typeface="Calibri" charset="0"/>
            </a:endParaRPr>
          </a:p>
          <a:p>
            <a:pPr marL="403225" indent="-403225" eaLnBrk="1">
              <a:buSzTx/>
              <a:buFont typeface="Arial" charset="0"/>
              <a:buNone/>
            </a:pPr>
            <a:endParaRPr lang="it-IT" sz="2800">
              <a:latin typeface="Calibri" charset="0"/>
              <a:cs typeface="Calibri" charset="0"/>
            </a:endParaRPr>
          </a:p>
          <a:p>
            <a:pPr marL="403225" indent="-403225" eaLnBrk="1">
              <a:spcBef>
                <a:spcPts val="600"/>
              </a:spcBef>
              <a:buClr>
                <a:srgbClr val="FFC000"/>
              </a:buClr>
              <a:buFont typeface="Wingdings" charset="0"/>
              <a:buChar char="➢"/>
            </a:pPr>
            <a:r>
              <a:rPr lang="it-IT" sz="2800">
                <a:latin typeface="Calibri" charset="0"/>
                <a:cs typeface="Calibri" charset="0"/>
              </a:rPr>
              <a:t>Anti-Gliadina: oggi anti-DPG</a:t>
            </a:r>
            <a:endParaRPr lang="it-IT" sz="1800">
              <a:latin typeface="Calibri" charset="0"/>
              <a:cs typeface="Calibri" charset="0"/>
            </a:endParaRPr>
          </a:p>
          <a:p>
            <a:pPr marL="403225" indent="-403225" eaLnBrk="1">
              <a:spcBef>
                <a:spcPts val="600"/>
              </a:spcBef>
              <a:buSzTx/>
              <a:buFont typeface="Arial" charset="0"/>
              <a:buNone/>
            </a:pPr>
            <a:r>
              <a:rPr lang="it-IT" sz="2800">
                <a:latin typeface="Calibri" charset="0"/>
                <a:cs typeface="Calibri" charset="0"/>
              </a:rPr>
              <a:t>       (= peptidi deamidati) IgA</a:t>
            </a:r>
            <a:endParaRPr lang="it-IT" sz="1800">
              <a:latin typeface="Calibri" charset="0"/>
              <a:cs typeface="Calibri" charset="0"/>
            </a:endParaRPr>
          </a:p>
          <a:p>
            <a:pPr marL="403225" indent="-403225" eaLnBrk="1">
              <a:buSzTx/>
              <a:buFont typeface="Arial" charset="0"/>
              <a:buNone/>
            </a:pPr>
            <a:endParaRPr lang="it-IT" sz="2800">
              <a:latin typeface="Calibri" charset="0"/>
              <a:cs typeface="Calibri" charset="0"/>
            </a:endParaRPr>
          </a:p>
          <a:p>
            <a:pPr marL="403225" indent="-403225" eaLnBrk="1">
              <a:spcBef>
                <a:spcPts val="600"/>
              </a:spcBef>
              <a:buClr>
                <a:srgbClr val="FFC000"/>
              </a:buClr>
              <a:buFont typeface="Wingdings" charset="0"/>
              <a:buChar char="➢"/>
            </a:pPr>
            <a:r>
              <a:rPr lang="it-IT" sz="2800">
                <a:latin typeface="Calibri" charset="0"/>
                <a:cs typeface="Calibri" charset="0"/>
              </a:rPr>
              <a:t>Test genetico: HLA DQ2 - DQ8</a:t>
            </a:r>
            <a:endParaRPr lang="it-IT" sz="1800">
              <a:latin typeface="Calibri" charset="0"/>
              <a:cs typeface="Calibri" charset="0"/>
            </a:endParaRPr>
          </a:p>
        </p:txBody>
      </p:sp>
      <p:pic>
        <p:nvPicPr>
          <p:cNvPr id="144387" name="Picture 2" descr="AEMA IgA pos2[1]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3641725"/>
            <a:ext cx="20542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144388" name="Rectangle 3"/>
          <p:cNvSpPr>
            <a:spLocks noGrp="1" noChangeArrowheads="1"/>
          </p:cNvSpPr>
          <p:nvPr>
            <p:ph type="title"/>
          </p:nvPr>
        </p:nvSpPr>
        <p:spPr>
          <a:xfrm>
            <a:off x="427038" y="212725"/>
            <a:ext cx="8501062" cy="1214438"/>
          </a:xfrm>
          <a:ln w="12700">
            <a:solidFill>
              <a:srgbClr val="FFFF00"/>
            </a:solidFill>
            <a:miter lim="0"/>
            <a:headEnd/>
            <a:tailEnd/>
          </a:ln>
        </p:spPr>
        <p:txBody>
          <a:bodyPr lIns="0" tIns="0" rIns="0" bIns="0"/>
          <a:lstStyle/>
          <a:p>
            <a:pPr eaLnBrk="1"/>
            <a:r>
              <a:rPr lang="it-IT" sz="34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MALATTIA CELIACA: IL LABORATORIO</a:t>
            </a:r>
            <a:endParaRPr lang="it-IT" sz="1800">
              <a:latin typeface="Calibri" charset="0"/>
              <a:cs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"/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229600" cy="928687"/>
          </a:xfrm>
          <a:ln w="12700">
            <a:solidFill>
              <a:srgbClr val="FFFF00"/>
            </a:solidFill>
            <a:miter lim="0"/>
            <a:headEnd/>
            <a:tailEnd/>
          </a:ln>
        </p:spPr>
        <p:txBody>
          <a:bodyPr lIns="0" tIns="0" rIns="0" bIns="0"/>
          <a:lstStyle/>
          <a:p>
            <a:pPr eaLnBrk="1"/>
            <a:r>
              <a:rPr lang="it-IT" sz="32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MALATTIA CELIACA: PATOGENESI</a:t>
            </a:r>
            <a:endParaRPr lang="it-IT" sz="1800">
              <a:latin typeface="Arial Bold" charset="0"/>
              <a:cs typeface="Arial Bold" charset="0"/>
              <a:sym typeface="Arial Bold" charset="0"/>
            </a:endParaRPr>
          </a:p>
        </p:txBody>
      </p:sp>
      <p:pic>
        <p:nvPicPr>
          <p:cNvPr id="145411" name="Picture 2" descr="http://universita.elsevier.it/cm/img/rugarli/26/T10ID4ST8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571625"/>
            <a:ext cx="7715250" cy="468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"/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229600" cy="2143125"/>
          </a:xfrm>
          <a:ln w="12700">
            <a:solidFill>
              <a:srgbClr val="FFFF00"/>
            </a:solidFill>
            <a:miter lim="0"/>
            <a:headEnd/>
            <a:tailEnd/>
          </a:ln>
        </p:spPr>
        <p:txBody>
          <a:bodyPr lIns="0" tIns="0" rIns="0" bIns="0"/>
          <a:lstStyle/>
          <a:p>
            <a:pPr eaLnBrk="1"/>
            <a: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MALATTIA CELIACA</a:t>
            </a:r>
            <a:b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</a:br>
            <a: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/>
            </a:r>
            <a:b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</a:br>
            <a: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TEST di SCREENING</a:t>
            </a:r>
            <a:endParaRPr lang="it-IT" sz="1800">
              <a:latin typeface="Calibri" charset="0"/>
              <a:cs typeface="Calibri" charset="0"/>
            </a:endParaRPr>
          </a:p>
        </p:txBody>
      </p:sp>
      <p:grpSp>
        <p:nvGrpSpPr>
          <p:cNvPr id="147459" name="Group 2"/>
          <p:cNvGrpSpPr>
            <a:grpSpLocks/>
          </p:cNvGrpSpPr>
          <p:nvPr/>
        </p:nvGrpSpPr>
        <p:grpSpPr bwMode="auto">
          <a:xfrm>
            <a:off x="428625" y="2714625"/>
            <a:ext cx="8229600" cy="1857375"/>
            <a:chOff x="0" y="0"/>
            <a:chExt cx="8229600" cy="1857375"/>
          </a:xfrm>
        </p:grpSpPr>
        <p:sp>
          <p:nvSpPr>
            <p:cNvPr id="147461" name="Rectangle 3"/>
            <p:cNvSpPr>
              <a:spLocks/>
            </p:cNvSpPr>
            <p:nvPr/>
          </p:nvSpPr>
          <p:spPr bwMode="auto">
            <a:xfrm>
              <a:off x="0" y="0"/>
              <a:ext cx="8229600" cy="185737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rgbClr val="4F81BD"/>
              </a:solidFill>
              <a:bevel/>
              <a:headEnd/>
              <a:tailEnd/>
            </a:ln>
          </p:spPr>
          <p:txBody>
            <a:bodyPr lIns="0" tIns="0" rIns="0" bIns="0" anchor="ctr"/>
            <a:lstStyle/>
            <a:p>
              <a:pPr algn="ctr"/>
              <a:endParaRPr lang="it-IT">
                <a:latin typeface="Arial" charset="0"/>
                <a:cs typeface="Arial" charset="0"/>
                <a:sym typeface="Arial" charset="0"/>
              </a:endParaRPr>
            </a:p>
          </p:txBody>
        </p:sp>
        <p:sp>
          <p:nvSpPr>
            <p:cNvPr id="17412" name="Rectangle 4"/>
            <p:cNvSpPr>
              <a:spLocks/>
            </p:cNvSpPr>
            <p:nvPr/>
          </p:nvSpPr>
          <p:spPr bwMode="auto">
            <a:xfrm>
              <a:off x="0" y="230188"/>
              <a:ext cx="8229600" cy="13970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lIns="0" tIns="0" rIns="0" bIns="0" anchor="ctr">
              <a:spAutoFit/>
            </a:bodyPr>
            <a:lstStyle/>
            <a:p>
              <a:pPr algn="ctr">
                <a:defRPr/>
              </a:pPr>
              <a:r>
                <a:rPr lang="it-IT" sz="32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Avenir Roman" charset="0"/>
                  <a:cs typeface="Arial" pitchFamily="34" charset="0"/>
                  <a:sym typeface="Arial" pitchFamily="34" charset="0"/>
                </a:rPr>
                <a:t>Anti-transglutaminasi IgA</a:t>
              </a:r>
              <a:endParaRPr lang="it-IT"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  <a:p>
              <a:pPr algn="ctr">
                <a:defRPr/>
              </a:pPr>
              <a:r>
                <a:rPr lang="it-IT" sz="32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Avenir Roman" charset="0"/>
                  <a:cs typeface="Arial" pitchFamily="34" charset="0"/>
                  <a:sym typeface="Arial" pitchFamily="34" charset="0"/>
                </a:rPr>
                <a:t>+ </a:t>
              </a:r>
              <a:endParaRPr lang="it-IT">
                <a:latin typeface="Calibri" pitchFamily="34" charset="0"/>
                <a:ea typeface="Calibri" pitchFamily="34" charset="0"/>
                <a:cs typeface="Calibri" pitchFamily="34" charset="0"/>
                <a:sym typeface="Calibri" pitchFamily="34" charset="0"/>
              </a:endParaRPr>
            </a:p>
            <a:p>
              <a:pPr algn="ctr">
                <a:defRPr/>
              </a:pPr>
              <a:r>
                <a:rPr lang="it-IT" sz="3200">
                  <a:solidFill>
                    <a:srgbClr val="00206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  <a:ea typeface="Avenir Roman" charset="0"/>
                  <a:cs typeface="Arial" pitchFamily="34" charset="0"/>
                  <a:sym typeface="Arial" pitchFamily="34" charset="0"/>
                </a:rPr>
                <a:t>dosaggio IgA </a:t>
              </a:r>
              <a:endParaRPr lang="it-IT">
                <a:ea typeface="Avenir Roman" charset="0"/>
              </a:endParaRPr>
            </a:p>
          </p:txBody>
        </p:sp>
      </p:grpSp>
      <p:sp>
        <p:nvSpPr>
          <p:cNvPr id="147460" name="Rectangle 5"/>
          <p:cNvSpPr>
            <a:spLocks/>
          </p:cNvSpPr>
          <p:nvPr/>
        </p:nvSpPr>
        <p:spPr bwMode="auto">
          <a:xfrm>
            <a:off x="357188" y="5143500"/>
            <a:ext cx="84296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45719" tIns="45719" rIns="45719" bIns="45719">
            <a:spAutoFit/>
          </a:bodyPr>
          <a:lstStyle/>
          <a:p>
            <a:pPr algn="ctr"/>
            <a:r>
              <a:rPr lang="it-IT" sz="3600" i="1">
                <a:solidFill>
                  <a:srgbClr val="FFC000"/>
                </a:solidFill>
                <a:latin typeface="Arial" charset="0"/>
                <a:cs typeface="Arial" charset="0"/>
                <a:sym typeface="Arial" charset="0"/>
              </a:rPr>
              <a:t>PRIMA di DIETA GLUTEN-FREE</a:t>
            </a:r>
            <a:endParaRPr lang="it-IT">
              <a:latin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7" name="Group 1"/>
          <p:cNvGraphicFramePr>
            <a:graphicFrameLocks noGrp="1"/>
          </p:cNvGraphicFramePr>
          <p:nvPr/>
        </p:nvGraphicFramePr>
        <p:xfrm>
          <a:off x="642938" y="1928813"/>
          <a:ext cx="7715250" cy="4594226"/>
        </p:xfrm>
        <a:graphic>
          <a:graphicData uri="http://schemas.openxmlformats.org/drawingml/2006/table">
            <a:tbl>
              <a:tblPr/>
              <a:tblGrid>
                <a:gridCol w="3714750"/>
                <a:gridCol w="1928812"/>
                <a:gridCol w="2071688"/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SENSIBILITA</a:t>
                      </a:r>
                      <a:r>
                        <a:rPr kumimoji="0" lang="ja-JP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’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SPECIFICITA</a:t>
                      </a:r>
                      <a:r>
                        <a:rPr kumimoji="0" lang="ja-JP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’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</a:tr>
              <a:tr h="1179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IgA anti-transglutaminasi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 Roman" charset="0"/>
                        <a:ea typeface="ＭＳ Ｐゴシック" charset="0"/>
                        <a:cs typeface="Avenir Roman" charset="0"/>
                        <a:sym typeface="Avenir Roman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(tTG-IgA )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&gt; 95 %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&gt; 95 %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</a:tr>
              <a:tr h="1287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IgA anti-Endomisio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 Roman" charset="0"/>
                        <a:ea typeface="ＭＳ Ｐゴシック" charset="0"/>
                        <a:cs typeface="Avenir Roman" charset="0"/>
                        <a:sym typeface="Avenir Roman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(EMA-IgA)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&gt; 90 %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&gt; 98 %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</a:tr>
              <a:tr h="14414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IgA anti-peptidi deamidati della Gliadina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 Roman" charset="0"/>
                        <a:ea typeface="ＭＳ Ｐゴシック" charset="0"/>
                        <a:cs typeface="Avenir Roman" charset="0"/>
                        <a:sym typeface="Avenir Roman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(DGP-IgA)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80 %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95 %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</a:tr>
            </a:tbl>
          </a:graphicData>
        </a:graphic>
      </p:graphicFrame>
      <p:sp>
        <p:nvSpPr>
          <p:cNvPr id="149528" name="Rectangle 45"/>
          <p:cNvSpPr>
            <a:spLocks noGrp="1" noChangeArrowheads="1"/>
          </p:cNvSpPr>
          <p:nvPr>
            <p:ph type="title"/>
          </p:nvPr>
        </p:nvSpPr>
        <p:spPr>
          <a:xfrm>
            <a:off x="427038" y="141288"/>
            <a:ext cx="8229600" cy="1428750"/>
          </a:xfrm>
          <a:ln w="12700">
            <a:solidFill>
              <a:srgbClr val="FFFF00"/>
            </a:solidFill>
            <a:miter lim="0"/>
            <a:headEnd/>
            <a:tailEnd/>
          </a:ln>
        </p:spPr>
        <p:txBody>
          <a:bodyPr lIns="0" tIns="0" rIns="0" bIns="0"/>
          <a:lstStyle/>
          <a:p>
            <a:pPr eaLnBrk="1"/>
            <a:r>
              <a:rPr lang="it-IT" sz="3600">
                <a:solidFill>
                  <a:srgbClr val="FFFF00"/>
                </a:solidFill>
                <a:latin typeface="Calibri" charset="0"/>
                <a:cs typeface="Calibri" charset="0"/>
              </a:rPr>
              <a:t>MALATTIA CELIACA: TEST DI LABORATORIO</a:t>
            </a:r>
            <a:endParaRPr lang="it-IT" sz="1800">
              <a:latin typeface="Calibri" charset="0"/>
              <a:cs typeface="Calibri" charset="0"/>
            </a:endParaRPr>
          </a:p>
        </p:txBody>
      </p:sp>
      <p:pic>
        <p:nvPicPr>
          <p:cNvPr id="149529" name="Picture 46" descr="https://encrypted-tbn1.gstatic.com/images?q=tbn:ANd9GcR3D9u_q2ztpSv3vxT2Fl-AOSJ9v3y9C2IRlHseBLnFhxz8yRkv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1212850"/>
            <a:ext cx="119062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257675"/>
          </a:xfrm>
        </p:spPr>
        <p:txBody>
          <a:bodyPr lIns="0" tIns="0" rIns="0" bIns="0"/>
          <a:lstStyle/>
          <a:p>
            <a:pPr marL="334963" indent="-334963" defTabSz="895350" eaLnBrk="1">
              <a:buSzTx/>
              <a:buFont typeface="Arial" charset="0"/>
              <a:buNone/>
            </a:pPr>
            <a:endParaRPr lang="it-IT" sz="2700" i="1">
              <a:solidFill>
                <a:srgbClr val="FFC000"/>
              </a:solidFill>
              <a:latin typeface="Calibri" charset="0"/>
              <a:cs typeface="Calibri" charset="0"/>
            </a:endParaRPr>
          </a:p>
          <a:p>
            <a:pPr marL="334963" indent="-334963" defTabSz="895350" eaLnBrk="1">
              <a:buSzTx/>
              <a:buFont typeface="Arial" charset="0"/>
              <a:buNone/>
            </a:pPr>
            <a:endParaRPr lang="it-IT" sz="2700" i="1">
              <a:solidFill>
                <a:srgbClr val="FFFF00"/>
              </a:solidFill>
              <a:latin typeface="Calibri" charset="0"/>
              <a:cs typeface="Calibri" charset="0"/>
            </a:endParaRPr>
          </a:p>
          <a:p>
            <a:pPr marL="334963" indent="-334963" defTabSz="895350" eaLnBrk="1">
              <a:spcBef>
                <a:spcPts val="600"/>
              </a:spcBef>
              <a:buSzTx/>
              <a:buFont typeface="Arial" charset="0"/>
              <a:buNone/>
            </a:pPr>
            <a:r>
              <a:rPr lang="it-IT" sz="2700" i="1">
                <a:solidFill>
                  <a:srgbClr val="FAC090"/>
                </a:solidFill>
                <a:latin typeface="Calibri" charset="0"/>
                <a:cs typeface="Calibri" charset="0"/>
              </a:rPr>
              <a:t>TEST di CONFERMA      ►  anti-ENDOMISIO  IgA</a:t>
            </a:r>
            <a:endParaRPr lang="it-IT" sz="1800">
              <a:latin typeface="Calibri" charset="0"/>
              <a:cs typeface="Calibri" charset="0"/>
            </a:endParaRPr>
          </a:p>
          <a:p>
            <a:pPr marL="334963" indent="-334963" defTabSz="895350" eaLnBrk="1">
              <a:buSzTx/>
              <a:buFont typeface="Arial" charset="0"/>
              <a:buNone/>
            </a:pPr>
            <a:endParaRPr lang="it-IT" sz="2700">
              <a:solidFill>
                <a:srgbClr val="FAC090"/>
              </a:solidFill>
              <a:latin typeface="Calibri" charset="0"/>
              <a:cs typeface="Calibri" charset="0"/>
            </a:endParaRPr>
          </a:p>
          <a:p>
            <a:pPr marL="334963" indent="-334963" defTabSz="895350" eaLnBrk="1">
              <a:buClr>
                <a:srgbClr val="FFC000"/>
              </a:buClr>
            </a:pPr>
            <a:endParaRPr lang="it-IT" sz="2300">
              <a:solidFill>
                <a:srgbClr val="FAC090"/>
              </a:solidFill>
              <a:latin typeface="Calibri" charset="0"/>
              <a:cs typeface="Calibri" charset="0"/>
            </a:endParaRPr>
          </a:p>
          <a:p>
            <a:pPr marL="334963" indent="-334963" defTabSz="895350" eaLnBrk="1">
              <a:buClr>
                <a:srgbClr val="FAC090"/>
              </a:buClr>
            </a:pPr>
            <a:endParaRPr lang="it-IT" sz="2300">
              <a:solidFill>
                <a:srgbClr val="FAC090"/>
              </a:solidFill>
              <a:latin typeface="Calibri" charset="0"/>
              <a:cs typeface="Calibri" charset="0"/>
            </a:endParaRPr>
          </a:p>
          <a:p>
            <a:pPr marL="334963" indent="-334963" defTabSz="895350" eaLnBrk="1">
              <a:spcBef>
                <a:spcPts val="600"/>
              </a:spcBef>
              <a:buSzTx/>
              <a:buFont typeface="Arial" charset="0"/>
              <a:buNone/>
            </a:pPr>
            <a:r>
              <a:rPr lang="it-IT" sz="2700" i="1">
                <a:solidFill>
                  <a:srgbClr val="FAC090"/>
                </a:solidFill>
                <a:latin typeface="Calibri" charset="0"/>
                <a:cs typeface="Calibri" charset="0"/>
              </a:rPr>
              <a:t>BAMBINI  &lt; 2 anni           ►  + anti-GLIADINA  IgA                                    </a:t>
            </a:r>
            <a:endParaRPr lang="it-IT" sz="1800">
              <a:latin typeface="Calibri" charset="0"/>
              <a:cs typeface="Calibri" charset="0"/>
            </a:endParaRPr>
          </a:p>
          <a:p>
            <a:pPr marL="334963" indent="-334963" defTabSz="895350" eaLnBrk="1">
              <a:spcBef>
                <a:spcPts val="600"/>
              </a:spcBef>
              <a:buSzTx/>
              <a:buFont typeface="Arial" charset="0"/>
              <a:buNone/>
            </a:pPr>
            <a:r>
              <a:rPr lang="it-IT" sz="2700" i="1">
                <a:solidFill>
                  <a:srgbClr val="FAC090"/>
                </a:solidFill>
                <a:latin typeface="Calibri" charset="0"/>
                <a:cs typeface="Calibri" charset="0"/>
              </a:rPr>
              <a:t>                                                (peptidi deamidati) </a:t>
            </a:r>
            <a:endParaRPr lang="it-IT" sz="1800">
              <a:latin typeface="Calibri" charset="0"/>
              <a:cs typeface="Calibri" charset="0"/>
            </a:endParaRPr>
          </a:p>
        </p:txBody>
      </p:sp>
      <p:sp>
        <p:nvSpPr>
          <p:cNvPr id="150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98475" y="285750"/>
            <a:ext cx="8231188" cy="1143000"/>
          </a:xfrm>
          <a:ln w="12700">
            <a:solidFill>
              <a:srgbClr val="FFFF00"/>
            </a:solidFill>
            <a:miter lim="0"/>
            <a:headEnd/>
            <a:tailEnd/>
          </a:ln>
        </p:spPr>
        <p:txBody>
          <a:bodyPr lIns="0" tIns="0" rIns="0" bIns="0"/>
          <a:lstStyle/>
          <a:p>
            <a:pPr eaLnBrk="1"/>
            <a:r>
              <a:rPr lang="it-IT" sz="32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MALATTIA CELIACA </a:t>
            </a:r>
            <a:br>
              <a:rPr lang="it-IT" sz="32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</a:br>
            <a:r>
              <a:rPr lang="it-IT" sz="32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TEST DIAGNOSTICI</a:t>
            </a:r>
            <a:endParaRPr lang="it-IT" sz="1800">
              <a:latin typeface="Calibri" charset="0"/>
              <a:cs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357188" y="1428750"/>
            <a:ext cx="8229600" cy="5000625"/>
          </a:xfrm>
        </p:spPr>
        <p:txBody>
          <a:bodyPr lIns="0" tIns="0" rIns="0" bIns="0"/>
          <a:lstStyle/>
          <a:p>
            <a:pPr marL="379413" indent="-379413" algn="ctr" eaLnBrk="1">
              <a:buSzTx/>
              <a:buFont typeface="Arial" charset="0"/>
              <a:buNone/>
            </a:pPr>
            <a:endParaRPr lang="it-IT" sz="2800" i="1">
              <a:solidFill>
                <a:srgbClr val="FFC000"/>
              </a:solidFill>
              <a:latin typeface="Calibri" charset="0"/>
              <a:cs typeface="Calibri" charset="0"/>
            </a:endParaRPr>
          </a:p>
          <a:p>
            <a:pPr marL="379413" indent="-379413" eaLnBrk="1">
              <a:spcBef>
                <a:spcPts val="600"/>
              </a:spcBef>
              <a:buClr>
                <a:srgbClr val="FFC000"/>
              </a:buClr>
              <a:buFont typeface="Wingdings" charset="0"/>
              <a:buChar char="➢"/>
            </a:pPr>
            <a:r>
              <a:rPr lang="it-IT" sz="2800" i="1">
                <a:solidFill>
                  <a:srgbClr val="FFC000"/>
                </a:solidFill>
                <a:latin typeface="Calibri" charset="0"/>
                <a:cs typeface="Calibri" charset="0"/>
              </a:rPr>
              <a:t>IgA ≤ 7 mg/dL</a:t>
            </a:r>
            <a:endParaRPr lang="it-IT" sz="1800">
              <a:latin typeface="Calibri" charset="0"/>
              <a:cs typeface="Calibri" charset="0"/>
            </a:endParaRPr>
          </a:p>
          <a:p>
            <a:pPr marL="379413" indent="-379413" eaLnBrk="1">
              <a:spcBef>
                <a:spcPts val="600"/>
              </a:spcBef>
              <a:buClr>
                <a:srgbClr val="FFC000"/>
              </a:buClr>
              <a:buFont typeface="Wingdings" charset="0"/>
              <a:buChar char="➢"/>
            </a:pPr>
            <a:r>
              <a:rPr lang="it-IT" sz="2800" i="1">
                <a:solidFill>
                  <a:srgbClr val="FFC000"/>
                </a:solidFill>
                <a:latin typeface="Calibri" charset="0"/>
                <a:cs typeface="Calibri" charset="0"/>
              </a:rPr>
              <a:t>IgG e IgM normali</a:t>
            </a:r>
            <a:endParaRPr lang="it-IT" sz="1800">
              <a:latin typeface="Calibri" charset="0"/>
              <a:cs typeface="Calibri" charset="0"/>
            </a:endParaRPr>
          </a:p>
          <a:p>
            <a:pPr marL="379413" indent="-379413" eaLnBrk="1">
              <a:spcBef>
                <a:spcPts val="600"/>
              </a:spcBef>
              <a:buClr>
                <a:srgbClr val="FFC000"/>
              </a:buClr>
              <a:buFont typeface="Wingdings" charset="0"/>
              <a:buChar char="➢"/>
            </a:pPr>
            <a:r>
              <a:rPr lang="it-IT" sz="2800" i="1">
                <a:solidFill>
                  <a:srgbClr val="FFC000"/>
                </a:solidFill>
                <a:latin typeface="Calibri" charset="0"/>
                <a:cs typeface="Calibri" charset="0"/>
              </a:rPr>
              <a:t>età ≥ 4 anni</a:t>
            </a:r>
            <a:endParaRPr lang="it-IT" sz="1800">
              <a:latin typeface="Calibri" charset="0"/>
              <a:cs typeface="Calibri" charset="0"/>
            </a:endParaRPr>
          </a:p>
          <a:p>
            <a:pPr marL="379413" indent="-379413" eaLnBrk="1">
              <a:buSzTx/>
              <a:buFont typeface="Arial" charset="0"/>
              <a:buNone/>
            </a:pPr>
            <a:endParaRPr lang="it-IT" sz="2000" i="1">
              <a:solidFill>
                <a:srgbClr val="FFC000"/>
              </a:solidFill>
              <a:latin typeface="Calibri" charset="0"/>
              <a:cs typeface="Calibri" charset="0"/>
            </a:endParaRPr>
          </a:p>
          <a:p>
            <a:pPr marL="379413" indent="-379413" eaLnBrk="1">
              <a:buSzTx/>
              <a:buFont typeface="Arial" charset="0"/>
              <a:buNone/>
            </a:pPr>
            <a:endParaRPr lang="it-IT" sz="2000" i="1">
              <a:solidFill>
                <a:srgbClr val="FFC000"/>
              </a:solidFill>
              <a:latin typeface="Calibri" charset="0"/>
              <a:cs typeface="Calibri" charset="0"/>
            </a:endParaRPr>
          </a:p>
          <a:p>
            <a:pPr marL="379413" indent="-379413" algn="r" eaLnBrk="1">
              <a:spcBef>
                <a:spcPts val="500"/>
              </a:spcBef>
              <a:buSzTx/>
              <a:buFont typeface="Arial" charset="0"/>
              <a:buNone/>
            </a:pPr>
            <a:r>
              <a:rPr lang="it-IT" sz="2000" i="1">
                <a:solidFill>
                  <a:srgbClr val="FFC000"/>
                </a:solidFill>
                <a:latin typeface="Calibri" charset="0"/>
                <a:cs typeface="Calibri" charset="0"/>
              </a:rPr>
              <a:t> </a:t>
            </a:r>
            <a:r>
              <a:rPr lang="it-IT" sz="2400" i="1">
                <a:solidFill>
                  <a:srgbClr val="FFC000"/>
                </a:solidFill>
                <a:latin typeface="Calibri" charset="0"/>
                <a:cs typeface="Calibri" charset="0"/>
              </a:rPr>
              <a:t>PREVALENZA : </a:t>
            </a:r>
            <a:r>
              <a:rPr lang="it-IT" sz="2400">
                <a:solidFill>
                  <a:srgbClr val="FFC000"/>
                </a:solidFill>
                <a:latin typeface="Calibri" charset="0"/>
                <a:cs typeface="Calibri" charset="0"/>
              </a:rPr>
              <a:t>1/600 in Europa</a:t>
            </a:r>
            <a:endParaRPr lang="it-IT" sz="1800">
              <a:latin typeface="Calibri" charset="0"/>
              <a:cs typeface="Calibri" charset="0"/>
            </a:endParaRPr>
          </a:p>
          <a:p>
            <a:pPr marL="379413" indent="-379413" eaLnBrk="1">
              <a:buSzTx/>
              <a:buFont typeface="Arial" charset="0"/>
              <a:buNone/>
            </a:pPr>
            <a:endParaRPr lang="it-IT" sz="2000">
              <a:solidFill>
                <a:srgbClr val="FFC000"/>
              </a:solidFill>
              <a:latin typeface="Calibri" charset="0"/>
              <a:cs typeface="Calibri" charset="0"/>
            </a:endParaRPr>
          </a:p>
          <a:p>
            <a:pPr marL="379413" indent="-379413" eaLnBrk="1">
              <a:spcBef>
                <a:spcPts val="500"/>
              </a:spcBef>
              <a:buFontTx/>
              <a:buChar char="-"/>
            </a:pPr>
            <a:r>
              <a:rPr lang="it-IT" sz="2400">
                <a:latin typeface="Calibri" charset="0"/>
                <a:cs typeface="Calibri" charset="0"/>
              </a:rPr>
              <a:t>Sporadico, raramente familiare</a:t>
            </a:r>
            <a:endParaRPr lang="it-IT" sz="1800">
              <a:latin typeface="Calibri" charset="0"/>
              <a:cs typeface="Calibri" charset="0"/>
            </a:endParaRPr>
          </a:p>
          <a:p>
            <a:pPr marL="379413" indent="-379413" eaLnBrk="1">
              <a:spcBef>
                <a:spcPts val="500"/>
              </a:spcBef>
              <a:buFontTx/>
              <a:buChar char="-"/>
            </a:pPr>
            <a:r>
              <a:rPr lang="it-IT" sz="2400">
                <a:latin typeface="Calibri" charset="0"/>
                <a:cs typeface="Calibri" charset="0"/>
              </a:rPr>
              <a:t>Rischio relativo per Celiachia: aumentato di 10 volte</a:t>
            </a:r>
            <a:endParaRPr lang="it-IT" sz="1800">
              <a:latin typeface="Calibri" charset="0"/>
              <a:cs typeface="Calibri" charset="0"/>
            </a:endParaRPr>
          </a:p>
        </p:txBody>
      </p:sp>
      <p:sp>
        <p:nvSpPr>
          <p:cNvPr id="151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229600" cy="909637"/>
          </a:xfrm>
          <a:ln w="12700">
            <a:solidFill>
              <a:srgbClr val="FFFF00"/>
            </a:solidFill>
            <a:miter lim="0"/>
            <a:headEnd/>
            <a:tailEnd/>
          </a:ln>
        </p:spPr>
        <p:txBody>
          <a:bodyPr lIns="0" tIns="0" rIns="0" bIns="0"/>
          <a:lstStyle/>
          <a:p>
            <a:pPr eaLnBrk="1"/>
            <a:r>
              <a:rPr lang="it-IT" b="1">
                <a:solidFill>
                  <a:srgbClr val="FFFF00"/>
                </a:solidFill>
                <a:latin typeface="Calibri" charset="0"/>
                <a:cs typeface="Calibri" charset="0"/>
              </a:rPr>
              <a:t>DEFICIT SELETTIVO di IgA</a:t>
            </a:r>
            <a:endParaRPr lang="it-IT" sz="1800">
              <a:latin typeface="Calibri" charset="0"/>
              <a:cs typeface="Calibri" charset="0"/>
            </a:endParaRPr>
          </a:p>
        </p:txBody>
      </p:sp>
      <p:pic>
        <p:nvPicPr>
          <p:cNvPr id="151556" name="Picture 3" descr="http://www.latuasalute.com/wp-content/uploads/2013/12/Ig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1785938"/>
            <a:ext cx="2727325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98475" y="1284288"/>
            <a:ext cx="8229600" cy="5248275"/>
          </a:xfrm>
        </p:spPr>
        <p:txBody>
          <a:bodyPr lIns="0" tIns="0" rIns="0" bIns="0"/>
          <a:lstStyle/>
          <a:p>
            <a:pPr marL="347663" indent="-347663" algn="ctr" eaLnBrk="1">
              <a:buSzTx/>
              <a:buFont typeface="Arial" charset="0"/>
              <a:buNone/>
            </a:pPr>
            <a:endParaRPr lang="it-IT" sz="2800" i="1">
              <a:solidFill>
                <a:srgbClr val="FFC000"/>
              </a:solidFill>
              <a:latin typeface="Calibri" charset="0"/>
              <a:cs typeface="Calibri" charset="0"/>
            </a:endParaRPr>
          </a:p>
          <a:p>
            <a:pPr marL="347663" indent="-347663" eaLnBrk="1">
              <a:spcBef>
                <a:spcPts val="500"/>
              </a:spcBef>
              <a:buClr>
                <a:srgbClr val="FFC000"/>
              </a:buClr>
              <a:buFont typeface="Wingdings" charset="0"/>
              <a:buChar char="➢"/>
            </a:pPr>
            <a:r>
              <a:rPr lang="it-IT" sz="2800">
                <a:solidFill>
                  <a:srgbClr val="FFC000"/>
                </a:solidFill>
                <a:latin typeface="Calibri" charset="0"/>
                <a:cs typeface="Calibri" charset="0"/>
              </a:rPr>
              <a:t>valori di IgA &gt; di 7 mg/dL</a:t>
            </a:r>
            <a:endParaRPr lang="it-IT" sz="1800">
              <a:latin typeface="Calibri" charset="0"/>
              <a:cs typeface="Calibri" charset="0"/>
            </a:endParaRPr>
          </a:p>
          <a:p>
            <a:pPr marL="347663" indent="-347663" eaLnBrk="1">
              <a:spcBef>
                <a:spcPts val="500"/>
              </a:spcBef>
              <a:buClr>
                <a:srgbClr val="FFC000"/>
              </a:buClr>
              <a:buFont typeface="Wingdings" charset="0"/>
              <a:buChar char="➢"/>
            </a:pPr>
            <a:r>
              <a:rPr lang="it-IT" sz="2800">
                <a:solidFill>
                  <a:srgbClr val="FFC000"/>
                </a:solidFill>
                <a:latin typeface="Calibri" charset="0"/>
                <a:cs typeface="Calibri" charset="0"/>
              </a:rPr>
              <a:t>ma inferiori a 2DS  del valore normale per l</a:t>
            </a:r>
            <a:r>
              <a:rPr lang="ja-JP" altLang="it-IT" sz="2800">
                <a:solidFill>
                  <a:srgbClr val="FFC000"/>
                </a:solidFill>
                <a:latin typeface="Calibri" charset="0"/>
                <a:cs typeface="Calibri" charset="0"/>
              </a:rPr>
              <a:t>’</a:t>
            </a:r>
            <a:r>
              <a:rPr lang="it-IT" altLang="ja-JP" sz="2800">
                <a:solidFill>
                  <a:srgbClr val="FFC000"/>
                </a:solidFill>
                <a:latin typeface="Calibri" charset="0"/>
                <a:cs typeface="Calibri" charset="0"/>
              </a:rPr>
              <a:t>età</a:t>
            </a:r>
            <a:endParaRPr lang="it-IT" altLang="ja-JP" sz="1800">
              <a:latin typeface="Calibri" charset="0"/>
              <a:cs typeface="Calibri" charset="0"/>
            </a:endParaRPr>
          </a:p>
          <a:p>
            <a:pPr marL="347663" indent="-347663" eaLnBrk="1">
              <a:spcBef>
                <a:spcPts val="500"/>
              </a:spcBef>
              <a:buClr>
                <a:srgbClr val="FFC000"/>
              </a:buClr>
              <a:buFont typeface="Wingdings" charset="0"/>
              <a:buChar char="➢"/>
            </a:pPr>
            <a:r>
              <a:rPr lang="it-IT" sz="2800">
                <a:solidFill>
                  <a:srgbClr val="FFC000"/>
                </a:solidFill>
                <a:latin typeface="Calibri" charset="0"/>
                <a:cs typeface="Calibri" charset="0"/>
              </a:rPr>
              <a:t>età &gt; 2 anni</a:t>
            </a:r>
            <a:endParaRPr lang="it-IT" sz="1800">
              <a:latin typeface="Calibri" charset="0"/>
              <a:cs typeface="Calibri" charset="0"/>
            </a:endParaRPr>
          </a:p>
          <a:p>
            <a:pPr marL="347663" indent="-347663" eaLnBrk="1">
              <a:buSzTx/>
              <a:buFont typeface="Arial" charset="0"/>
              <a:buNone/>
            </a:pPr>
            <a:endParaRPr lang="it-IT" sz="2000" i="1">
              <a:solidFill>
                <a:srgbClr val="FFC000"/>
              </a:solidFill>
              <a:latin typeface="Calibri" charset="0"/>
              <a:cs typeface="Calibri" charset="0"/>
            </a:endParaRPr>
          </a:p>
          <a:p>
            <a:pPr marL="347663" indent="-347663" eaLnBrk="1">
              <a:spcBef>
                <a:spcPts val="400"/>
              </a:spcBef>
              <a:buSzTx/>
              <a:buFont typeface="Arial" charset="0"/>
              <a:buNone/>
            </a:pPr>
            <a:r>
              <a:rPr lang="it-IT" sz="2000" i="1">
                <a:solidFill>
                  <a:srgbClr val="FFC000"/>
                </a:solidFill>
                <a:latin typeface="Calibri" charset="0"/>
                <a:cs typeface="Calibri" charset="0"/>
              </a:rPr>
              <a:t> </a:t>
            </a:r>
            <a:r>
              <a:rPr lang="it-IT" sz="2400" i="1">
                <a:solidFill>
                  <a:srgbClr val="FFC000"/>
                </a:solidFill>
                <a:latin typeface="Calibri" charset="0"/>
                <a:cs typeface="Calibri" charset="0"/>
              </a:rPr>
              <a:t>PREVALENZA</a:t>
            </a:r>
            <a:endParaRPr lang="it-IT" sz="1800">
              <a:latin typeface="Calibri" charset="0"/>
              <a:cs typeface="Calibri" charset="0"/>
            </a:endParaRPr>
          </a:p>
          <a:p>
            <a:pPr marL="347663" indent="-347663" eaLnBrk="1">
              <a:spcBef>
                <a:spcPts val="400"/>
              </a:spcBef>
              <a:buFontTx/>
              <a:buChar char="-"/>
            </a:pPr>
            <a:r>
              <a:rPr lang="it-IT" sz="2400">
                <a:latin typeface="Calibri" charset="0"/>
                <a:cs typeface="Calibri" charset="0"/>
              </a:rPr>
              <a:t>frequente</a:t>
            </a:r>
            <a:endParaRPr lang="it-IT" sz="1800">
              <a:latin typeface="Calibri" charset="0"/>
              <a:cs typeface="Calibri" charset="0"/>
            </a:endParaRPr>
          </a:p>
          <a:p>
            <a:pPr marL="347663" indent="-347663" eaLnBrk="1">
              <a:spcBef>
                <a:spcPts val="400"/>
              </a:spcBef>
              <a:buFontTx/>
              <a:buChar char="-"/>
            </a:pPr>
            <a:r>
              <a:rPr lang="it-IT" sz="2400">
                <a:latin typeface="Calibri" charset="0"/>
                <a:cs typeface="Calibri" charset="0"/>
              </a:rPr>
              <a:t>anche secondario</a:t>
            </a:r>
            <a:endParaRPr lang="it-IT" sz="1800">
              <a:latin typeface="Calibri" charset="0"/>
              <a:cs typeface="Calibri" charset="0"/>
            </a:endParaRPr>
          </a:p>
          <a:p>
            <a:pPr marL="347663" indent="-347663" eaLnBrk="1">
              <a:spcBef>
                <a:spcPts val="400"/>
              </a:spcBef>
              <a:buSzTx/>
              <a:buFont typeface="Arial" charset="0"/>
              <a:buNone/>
            </a:pPr>
            <a:r>
              <a:rPr lang="it-IT" sz="2400">
                <a:latin typeface="Calibri" charset="0"/>
                <a:cs typeface="Calibri" charset="0"/>
              </a:rPr>
              <a:t>      (farmaci, virus)</a:t>
            </a:r>
            <a:endParaRPr lang="it-IT" sz="1800">
              <a:latin typeface="Calibri" charset="0"/>
              <a:cs typeface="Calibri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/>
        </p:nvGraphicFramePr>
        <p:xfrm>
          <a:off x="3071813" y="3643313"/>
          <a:ext cx="5429250" cy="2558415"/>
        </p:xfrm>
        <a:graphic>
          <a:graphicData uri="http://schemas.openxmlformats.org/drawingml/2006/table">
            <a:tbl>
              <a:tblPr/>
              <a:tblGrid>
                <a:gridCol w="1697037"/>
                <a:gridCol w="3732213"/>
              </a:tblGrid>
              <a:tr h="642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Gill Sans" charset="0"/>
                          <a:ea typeface="ＭＳ Ｐゴシック" charset="0"/>
                          <a:cs typeface="Gill Sans" charset="0"/>
                          <a:sym typeface="Gill Sans" charset="0"/>
                        </a:rPr>
                        <a:t>IgA: valore medio (limiti ± 2DS)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ＭＳ Ｐゴシック" charset="0"/>
                          <a:cs typeface="Gill Sans" charset="0"/>
                          <a:sym typeface="Gill Sans" charset="0"/>
                        </a:rPr>
                        <a:t>&lt; 1 anno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ＭＳ Ｐゴシック" charset="0"/>
                          <a:cs typeface="Gill Sans" charset="0"/>
                          <a:sym typeface="Gill Sans" charset="0"/>
                        </a:rPr>
                        <a:t>29 (10 – 85)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ＭＳ Ｐゴシック" charset="0"/>
                          <a:cs typeface="Gill Sans" charset="0"/>
                          <a:sym typeface="Gill Sans" charset="0"/>
                        </a:rPr>
                        <a:t>1-2 anni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ＭＳ Ｐゴシック" charset="0"/>
                          <a:cs typeface="Gill Sans" charset="0"/>
                          <a:sym typeface="Gill Sans" charset="0"/>
                        </a:rPr>
                        <a:t>54 (17 – 178)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ＭＳ Ｐゴシック" charset="0"/>
                          <a:cs typeface="Gill Sans" charset="0"/>
                          <a:sym typeface="Gill Sans" charset="0"/>
                        </a:rPr>
                        <a:t>2-3 anni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ＭＳ Ｐゴシック" charset="0"/>
                          <a:cs typeface="Gill Sans" charset="0"/>
                          <a:sym typeface="Gill Sans" charset="0"/>
                        </a:rPr>
                        <a:t>68 (27 – 173)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ＭＳ Ｐゴシック" charset="0"/>
                          <a:cs typeface="Gill Sans" charset="0"/>
                          <a:sym typeface="Gill Sans" charset="0"/>
                        </a:rPr>
                        <a:t>4-5 anni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ＭＳ Ｐゴシック" charset="0"/>
                          <a:cs typeface="Gill Sans" charset="0"/>
                          <a:sym typeface="Gill Sans" charset="0"/>
                        </a:rPr>
                        <a:t>98 (37 – 257)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ＭＳ Ｐゴシック" charset="0"/>
                          <a:cs typeface="Gill Sans" charset="0"/>
                          <a:sym typeface="Gill Sans" charset="0"/>
                        </a:rPr>
                        <a:t>6-8 anni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" charset="0"/>
                          <a:ea typeface="ＭＳ Ｐゴシック" charset="0"/>
                          <a:cs typeface="Gill Sans" charset="0"/>
                          <a:sym typeface="Gill Sans" charset="0"/>
                        </a:rPr>
                        <a:t>113 (41 – 315)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A4AFF"/>
                    </a:solidFill>
                  </a:tcPr>
                </a:tc>
              </a:tr>
            </a:tbl>
          </a:graphicData>
        </a:graphic>
      </p:graphicFrame>
      <p:sp>
        <p:nvSpPr>
          <p:cNvPr id="152602" name="Rectangle 47"/>
          <p:cNvSpPr>
            <a:spLocks noGrp="1" noChangeArrowheads="1"/>
          </p:cNvSpPr>
          <p:nvPr>
            <p:ph type="title"/>
          </p:nvPr>
        </p:nvSpPr>
        <p:spPr>
          <a:xfrm>
            <a:off x="428625" y="214313"/>
            <a:ext cx="8229600" cy="909637"/>
          </a:xfrm>
          <a:ln w="12700">
            <a:solidFill>
              <a:srgbClr val="FFFF00"/>
            </a:solidFill>
            <a:miter lim="0"/>
            <a:headEnd/>
            <a:tailEnd/>
          </a:ln>
        </p:spPr>
        <p:txBody>
          <a:bodyPr lIns="0" tIns="0" rIns="0" bIns="0"/>
          <a:lstStyle/>
          <a:p>
            <a:pPr eaLnBrk="1"/>
            <a: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DEFICIT PARZIALE di IgA</a:t>
            </a:r>
            <a:endParaRPr lang="it-IT" sz="1800">
              <a:latin typeface="Arial Bold" charset="0"/>
              <a:cs typeface="Arial Bold" charset="0"/>
              <a:sym typeface="Arial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3" name="Group 1"/>
          <p:cNvGraphicFramePr>
            <a:graphicFrameLocks noGrp="1"/>
          </p:cNvGraphicFramePr>
          <p:nvPr/>
        </p:nvGraphicFramePr>
        <p:xfrm>
          <a:off x="785813" y="1714500"/>
          <a:ext cx="7427912" cy="3327401"/>
        </p:xfrm>
        <a:graphic>
          <a:graphicData uri="http://schemas.openxmlformats.org/drawingml/2006/table">
            <a:tbl>
              <a:tblPr/>
              <a:tblGrid>
                <a:gridCol w="3751262"/>
                <a:gridCol w="1838325"/>
                <a:gridCol w="1838325"/>
              </a:tblGrid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0" marR="45710" marT="45710" marB="45710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SENSIBILITA</a:t>
                      </a:r>
                      <a:r>
                        <a:rPr kumimoji="0" lang="ja-JP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’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0" marR="45710" marT="45710" marB="45710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SPECIFICITA</a:t>
                      </a:r>
                      <a:r>
                        <a:rPr kumimoji="0" lang="ja-JP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’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0" marR="45710" marT="45710" marB="45710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</a:tr>
              <a:tr h="1522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IgG anti-Gliadina (peptidi deamidati)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 Roman" charset="0"/>
                        <a:ea typeface="ＭＳ Ｐゴシック" charset="0"/>
                        <a:cs typeface="Avenir Roman" charset="0"/>
                        <a:sym typeface="Avenir Roman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(DGP-IgG)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0" marR="45710" marT="45710" marB="45710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&gt; 90 %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0" marR="45710" marT="45710" marB="45710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&gt; 90 %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0" marR="45710" marT="45710" marB="45710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</a:tr>
              <a:tr h="1287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IgG anti-transglutaminasi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venir Roman" charset="0"/>
                        <a:ea typeface="ＭＳ Ｐゴシック" charset="0"/>
                        <a:cs typeface="Avenir Roman" charset="0"/>
                        <a:sym typeface="Avenir Roman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(tTG-IgG )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0" marR="45710" marT="45710" marB="45710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12-99 %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0" marR="45710" marT="45710" marB="45710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86 %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0" marR="45710" marT="45710" marB="45710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</a:tr>
            </a:tbl>
          </a:graphicData>
        </a:graphic>
      </p:graphicFrame>
      <p:sp>
        <p:nvSpPr>
          <p:cNvPr id="153620" name="Rectangle 35"/>
          <p:cNvSpPr>
            <a:spLocks noGrp="1" noChangeArrowheads="1"/>
          </p:cNvSpPr>
          <p:nvPr>
            <p:ph type="title"/>
          </p:nvPr>
        </p:nvSpPr>
        <p:spPr>
          <a:xfrm>
            <a:off x="498475" y="285750"/>
            <a:ext cx="8231188" cy="1143000"/>
          </a:xfrm>
          <a:ln w="12700">
            <a:solidFill>
              <a:srgbClr val="FFFF00"/>
            </a:solidFill>
            <a:miter lim="0"/>
            <a:headEnd/>
            <a:tailEnd/>
          </a:ln>
        </p:spPr>
        <p:txBody>
          <a:bodyPr lIns="0" tIns="0" rIns="0" bIns="0"/>
          <a:lstStyle/>
          <a:p>
            <a:pPr eaLnBrk="1"/>
            <a:r>
              <a:rPr lang="it-IT" sz="3600" b="1">
                <a:solidFill>
                  <a:srgbClr val="FFFF00"/>
                </a:solidFill>
                <a:latin typeface="Calibri" charset="0"/>
                <a:cs typeface="Calibri" charset="0"/>
              </a:rPr>
              <a:t>MALATTIA CELIACA </a:t>
            </a:r>
            <a:br>
              <a:rPr lang="it-IT" sz="3600" b="1">
                <a:solidFill>
                  <a:srgbClr val="FFFF00"/>
                </a:solidFill>
                <a:latin typeface="Calibri" charset="0"/>
                <a:cs typeface="Calibri" charset="0"/>
              </a:rPr>
            </a:br>
            <a:r>
              <a:rPr lang="it-IT" sz="3600" b="1">
                <a:solidFill>
                  <a:srgbClr val="FFFF00"/>
                </a:solidFill>
                <a:latin typeface="Calibri" charset="0"/>
                <a:cs typeface="Calibri" charset="0"/>
              </a:rPr>
              <a:t>test di laboratorio in deficit di IgA</a:t>
            </a:r>
            <a:endParaRPr lang="it-IT" sz="1800">
              <a:latin typeface="Calibri" charset="0"/>
              <a:cs typeface="Calibri" charset="0"/>
            </a:endParaRPr>
          </a:p>
        </p:txBody>
      </p:sp>
      <p:pic>
        <p:nvPicPr>
          <p:cNvPr id="153621" name="Picture 36" descr="https://encrypted-tbn2.gstatic.com/images?q=tbn:ANd9GcQuhq-VtTMpCQU733tgTOD5aPRyOKnc-moitWBP_a-B9bqA8rO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5189538"/>
            <a:ext cx="14478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7" name="Group 1"/>
          <p:cNvGraphicFramePr>
            <a:graphicFrameLocks noGrp="1"/>
          </p:cNvGraphicFramePr>
          <p:nvPr/>
        </p:nvGraphicFramePr>
        <p:xfrm>
          <a:off x="357188" y="1976438"/>
          <a:ext cx="8074025" cy="4508501"/>
        </p:xfrm>
        <a:graphic>
          <a:graphicData uri="http://schemas.openxmlformats.org/drawingml/2006/table">
            <a:tbl>
              <a:tblPr/>
              <a:tblGrid>
                <a:gridCol w="3214687"/>
                <a:gridCol w="2427288"/>
                <a:gridCol w="2432050"/>
              </a:tblGrid>
              <a:tr h="733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Roman" charset="0"/>
                          <a:ea typeface="ＭＳ Ｐゴシック" charset="0"/>
                          <a:cs typeface="Avenir Roman" charset="0"/>
                          <a:sym typeface="Avenir Roman" charset="0"/>
                        </a:rPr>
                        <a:t>CODICE	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Roman" charset="0"/>
                          <a:ea typeface="ＭＳ Ｐゴシック" charset="0"/>
                          <a:cs typeface="Avenir Roman" charset="0"/>
                          <a:sym typeface="Avenir Roman" charset="0"/>
                        </a:rPr>
                        <a:t>   COSTO    €	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</a:tr>
              <a:tr h="947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Anti-transglutaminasi IgA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Roman" charset="0"/>
                          <a:ea typeface="ＭＳ Ｐゴシック" charset="0"/>
                          <a:cs typeface="Avenir Roman" charset="0"/>
                          <a:sym typeface="Avenir Roman" charset="0"/>
                        </a:rPr>
                        <a:t>009053D.02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12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</a:tr>
              <a:tr h="817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Dosaggio IgA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Roman" charset="0"/>
                          <a:ea typeface="ＭＳ Ｐゴシック" charset="0"/>
                          <a:cs typeface="Avenir Roman" charset="0"/>
                          <a:sym typeface="Avenir Roman" charset="0"/>
                        </a:rPr>
                        <a:t>0090694.01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6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Anti-Endomisio IgA/IgG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Roman" charset="0"/>
                          <a:ea typeface="ＭＳ Ｐゴシック" charset="0"/>
                          <a:cs typeface="Avenir Roman" charset="0"/>
                          <a:sym typeface="Avenir Roman" charset="0"/>
                        </a:rPr>
                        <a:t>0090486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12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</a:tr>
              <a:tr h="993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Anti-Gliadina (peptidi deamidati ) IgA/IgG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venir Roman" charset="0"/>
                          <a:ea typeface="ＭＳ Ｐゴシック" charset="0"/>
                          <a:cs typeface="Avenir Roman" charset="0"/>
                          <a:sym typeface="Avenir Roman" charset="0"/>
                        </a:rPr>
                        <a:t>0090495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 Unicode MS" charset="0"/>
                          <a:ea typeface="ＭＳ Ｐゴシック" charset="0"/>
                          <a:cs typeface="Arial Unicode MS" charset="0"/>
                          <a:sym typeface="Arial Unicode MS" charset="0"/>
                        </a:rPr>
                        <a:t>12</a:t>
                      </a: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Calibri" charset="0"/>
                        <a:sym typeface="Calibri" charset="0"/>
                      </a:endParaRPr>
                    </a:p>
                  </a:txBody>
                  <a:tcPr marL="45719" marR="45719" marT="45719" marB="45719" anchor="ctr" horzOverflow="overflow">
                    <a:lnL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54061"/>
                    </a:solidFill>
                  </a:tcPr>
                </a:tc>
              </a:tr>
            </a:tbl>
          </a:graphicData>
        </a:graphic>
      </p:graphicFrame>
      <p:sp>
        <p:nvSpPr>
          <p:cNvPr id="154652" name="Rectangle 55"/>
          <p:cNvSpPr>
            <a:spLocks noGrp="1" noChangeArrowheads="1"/>
          </p:cNvSpPr>
          <p:nvPr>
            <p:ph type="title"/>
          </p:nvPr>
        </p:nvSpPr>
        <p:spPr>
          <a:xfrm>
            <a:off x="427038" y="0"/>
            <a:ext cx="8229600" cy="1428750"/>
          </a:xfrm>
          <a:ln w="12700">
            <a:solidFill>
              <a:srgbClr val="FFFF00"/>
            </a:solidFill>
            <a:miter lim="0"/>
            <a:headEnd/>
            <a:tailEnd/>
          </a:ln>
        </p:spPr>
        <p:txBody>
          <a:bodyPr lIns="0" tIns="0" rIns="0" bIns="0"/>
          <a:lstStyle/>
          <a:p>
            <a:pPr eaLnBrk="1"/>
            <a:r>
              <a:rPr lang="it-IT" sz="3600">
                <a:solidFill>
                  <a:srgbClr val="FFFF00"/>
                </a:solidFill>
                <a:latin typeface="Calibri" charset="0"/>
                <a:cs typeface="Calibri" charset="0"/>
              </a:rPr>
              <a:t>MALATTIA CELIACA: TEST DI LABORATORIO</a:t>
            </a:r>
            <a:endParaRPr lang="it-IT" sz="1800">
              <a:latin typeface="Calibri" charset="0"/>
              <a:cs typeface="Calibri" charset="0"/>
            </a:endParaRPr>
          </a:p>
        </p:txBody>
      </p:sp>
      <p:pic>
        <p:nvPicPr>
          <p:cNvPr id="154653" name="Picture 56" descr="https://encrypted-tbn1.gstatic.com/images?q=tbn:ANd9GcR3D9u_q2ztpSv3vxT2Fl-AOSJ9v3y9C2IRlHseBLnFhxz8yRkv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5" y="1212850"/>
            <a:ext cx="1190625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7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01050" cy="4900613"/>
          </a:xfrm>
        </p:spPr>
        <p:txBody>
          <a:bodyPr lIns="0" tIns="0" rIns="0" bIns="0"/>
          <a:lstStyle/>
          <a:p>
            <a:pPr marL="368300" indent="-368300" eaLnBrk="1">
              <a:spcBef>
                <a:spcPts val="600"/>
              </a:spcBef>
              <a:buSzTx/>
              <a:buFont typeface="Arial" charset="0"/>
              <a:buNone/>
            </a:pPr>
            <a:r>
              <a:rPr lang="it-IT" sz="2800" b="1" i="1">
                <a:solidFill>
                  <a:srgbClr val="FFFF00"/>
                </a:solidFill>
                <a:latin typeface="Calibri" charset="0"/>
                <a:cs typeface="Calibri" charset="0"/>
              </a:rPr>
              <a:t>► IgA anti-transglutaminasi  + dosaggio IgA</a:t>
            </a:r>
            <a:endParaRPr lang="it-IT" sz="1800">
              <a:latin typeface="Calibri" charset="0"/>
              <a:cs typeface="Calibri" charset="0"/>
            </a:endParaRPr>
          </a:p>
          <a:p>
            <a:pPr marL="368300" indent="-368300" eaLnBrk="1">
              <a:buSzTx/>
              <a:buFont typeface="Arial" charset="0"/>
              <a:buNone/>
            </a:pPr>
            <a:endParaRPr lang="it-IT" sz="2800">
              <a:latin typeface="Calibri" charset="0"/>
              <a:cs typeface="Calibri" charset="0"/>
            </a:endParaRPr>
          </a:p>
          <a:p>
            <a:pPr marL="368300" indent="-368300" eaLnBrk="1">
              <a:spcBef>
                <a:spcPts val="500"/>
              </a:spcBef>
              <a:buClr>
                <a:srgbClr val="FFC000"/>
              </a:buClr>
            </a:pPr>
            <a:r>
              <a:rPr lang="it-IT" sz="2800">
                <a:solidFill>
                  <a:srgbClr val="FFC000"/>
                </a:solidFill>
                <a:latin typeface="Calibri" charset="0"/>
                <a:cs typeface="Calibri" charset="0"/>
              </a:rPr>
              <a:t>Se anti-tTG  IgA +       ►   Anti-endomisio   (per conferma)</a:t>
            </a:r>
            <a:endParaRPr lang="it-IT" sz="1800">
              <a:latin typeface="Calibri" charset="0"/>
              <a:cs typeface="Calibri" charset="0"/>
            </a:endParaRPr>
          </a:p>
          <a:p>
            <a:pPr marL="368300" indent="-368300" eaLnBrk="1"/>
            <a:endParaRPr lang="it-IT" sz="2800">
              <a:latin typeface="Calibri" charset="0"/>
              <a:cs typeface="Calibri" charset="0"/>
            </a:endParaRPr>
          </a:p>
          <a:p>
            <a:pPr marL="368300" indent="-368300" eaLnBrk="1">
              <a:spcBef>
                <a:spcPts val="500"/>
              </a:spcBef>
              <a:buClr>
                <a:srgbClr val="00B050"/>
              </a:buClr>
            </a:pPr>
            <a:r>
              <a:rPr lang="it-IT" sz="2800">
                <a:solidFill>
                  <a:srgbClr val="19FF81"/>
                </a:solidFill>
                <a:latin typeface="Calibri" charset="0"/>
                <a:cs typeface="Calibri" charset="0"/>
              </a:rPr>
              <a:t>Se Bambini &lt; 2 anni    ►  + Anti-Gliadina DGP IgA</a:t>
            </a:r>
            <a:endParaRPr lang="it-IT" sz="1800">
              <a:latin typeface="Calibri" charset="0"/>
              <a:cs typeface="Calibri" charset="0"/>
            </a:endParaRPr>
          </a:p>
          <a:p>
            <a:pPr marL="368300" indent="-368300" eaLnBrk="1"/>
            <a:endParaRPr lang="it-IT" sz="2800">
              <a:latin typeface="Calibri" charset="0"/>
              <a:cs typeface="Calibri" charset="0"/>
            </a:endParaRPr>
          </a:p>
          <a:p>
            <a:pPr marL="368300" indent="-368300" eaLnBrk="1">
              <a:spcBef>
                <a:spcPts val="500"/>
              </a:spcBef>
              <a:buClr>
                <a:srgbClr val="00B0F0"/>
              </a:buClr>
            </a:pPr>
            <a:r>
              <a:rPr lang="it-IT" sz="2800">
                <a:solidFill>
                  <a:srgbClr val="75DBFF"/>
                </a:solidFill>
                <a:latin typeface="Calibri" charset="0"/>
                <a:cs typeface="Calibri" charset="0"/>
              </a:rPr>
              <a:t>Se Deficit di IgA           ►   Anti-Gliadina DPG IgG </a:t>
            </a:r>
            <a:endParaRPr lang="it-IT" sz="1800">
              <a:latin typeface="Calibri" charset="0"/>
              <a:cs typeface="Calibri" charset="0"/>
            </a:endParaRPr>
          </a:p>
          <a:p>
            <a:pPr marL="368300" indent="-368300" eaLnBrk="1">
              <a:buSzTx/>
              <a:buFont typeface="Arial" charset="0"/>
              <a:buNone/>
            </a:pPr>
            <a:endParaRPr lang="it-IT" sz="2800">
              <a:latin typeface="Calibri" charset="0"/>
              <a:cs typeface="Calibri" charset="0"/>
            </a:endParaRPr>
          </a:p>
          <a:p>
            <a:pPr marL="368300" indent="-368300" eaLnBrk="1">
              <a:spcBef>
                <a:spcPts val="500"/>
              </a:spcBef>
              <a:buClr>
                <a:srgbClr val="FF0000"/>
              </a:buClr>
            </a:pPr>
            <a:r>
              <a:rPr lang="it-IT" sz="2800">
                <a:solidFill>
                  <a:srgbClr val="FF0000"/>
                </a:solidFill>
                <a:latin typeface="Calibri" charset="0"/>
                <a:cs typeface="Calibri" charset="0"/>
              </a:rPr>
              <a:t>Casi  selezionati           ►   HLA DQ2 - DQ8</a:t>
            </a:r>
            <a:endParaRPr lang="it-IT" sz="1800">
              <a:latin typeface="Calibri" charset="0"/>
              <a:cs typeface="Calibri" charset="0"/>
            </a:endParaRPr>
          </a:p>
        </p:txBody>
      </p:sp>
      <p:sp>
        <p:nvSpPr>
          <p:cNvPr id="155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98475" y="285750"/>
            <a:ext cx="8231188" cy="1143000"/>
          </a:xfrm>
          <a:ln w="12700">
            <a:solidFill>
              <a:srgbClr val="FFFF00"/>
            </a:solidFill>
            <a:miter lim="0"/>
            <a:headEnd/>
            <a:tailEnd/>
          </a:ln>
        </p:spPr>
        <p:txBody>
          <a:bodyPr lIns="0" tIns="0" rIns="0" bIns="0"/>
          <a:lstStyle/>
          <a:p>
            <a:pPr eaLnBrk="1"/>
            <a: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MALATTIA CELIACA </a:t>
            </a:r>
            <a:b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</a:br>
            <a:r>
              <a:rPr lang="it-IT" sz="3600">
                <a:solidFill>
                  <a:srgbClr val="FFFF00"/>
                </a:solidFill>
                <a:latin typeface="Arial Bold" charset="0"/>
                <a:cs typeface="Arial Bold" charset="0"/>
                <a:sym typeface="Arial Bold" charset="0"/>
              </a:rPr>
              <a:t>TEST DIAGNOSTICI</a:t>
            </a:r>
            <a:endParaRPr lang="it-IT" sz="1800">
              <a:latin typeface="Calibri" charset="0"/>
              <a:cs typeface="Calibri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giù 2"/>
          <p:cNvSpPr/>
          <p:nvPr/>
        </p:nvSpPr>
        <p:spPr bwMode="auto">
          <a:xfrm>
            <a:off x="2339975" y="2636838"/>
            <a:ext cx="719138" cy="1152525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it-IT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8307" name="CasellaDiTesto 3"/>
          <p:cNvSpPr txBox="1">
            <a:spLocks noChangeArrowheads="1"/>
          </p:cNvSpPr>
          <p:nvPr/>
        </p:nvSpPr>
        <p:spPr bwMode="auto">
          <a:xfrm>
            <a:off x="684213" y="4005263"/>
            <a:ext cx="4175125" cy="5842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>
              <a:defRPr/>
            </a:pPr>
            <a:r>
              <a:rPr lang="en-US" sz="3200" b="1" dirty="0">
                <a:solidFill>
                  <a:srgbClr val="FF0000"/>
                </a:solidFill>
                <a:latin typeface="Arial" charset="0"/>
                <a:cs typeface="Arial" charset="0"/>
                <a:sym typeface="Arial Narrow" charset="0"/>
              </a:rPr>
              <a:t>COLITE INFETTIVA</a:t>
            </a:r>
          </a:p>
        </p:txBody>
      </p:sp>
      <p:pic>
        <p:nvPicPr>
          <p:cNvPr id="7270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363537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1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1341438"/>
            <a:ext cx="4175125" cy="1187450"/>
          </a:xfr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4000" b="1" dirty="0">
                <a:latin typeface="Arial Narrow"/>
                <a:cs typeface="Arial Narrow"/>
                <a:sym typeface="Arial Narrow Bold" charset="0"/>
              </a:rPr>
              <a:t>SOSPETTO DIAGNOSTICO</a:t>
            </a:r>
            <a:endParaRPr lang="en-US" sz="4000" b="1" dirty="0">
              <a:latin typeface="Arial Narrow"/>
              <a:ea typeface="ヒラギノ角ゴ ProN W6" charset="0"/>
              <a:cs typeface="Arial Narrow"/>
              <a:sym typeface="Arial Narrow Bold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 rot="581777">
            <a:off x="6156258" y="340358"/>
            <a:ext cx="1960846" cy="1877437"/>
          </a:xfrm>
          <a:prstGeom prst="rect">
            <a:avLst/>
          </a:prstGeom>
          <a:noFill/>
          <a:scene3d>
            <a:camera prst="orthographicFront">
              <a:rot lat="0" lon="480000" rev="0"/>
            </a:camera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b="1" dirty="0">
                <a:latin typeface="Arial"/>
                <a:cs typeface="Arial"/>
              </a:rPr>
              <a:t>BATTERI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it-IT" sz="1600" b="1" dirty="0">
                <a:latin typeface="Arial"/>
                <a:cs typeface="Arial"/>
              </a:rPr>
              <a:t>Salmonella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it-IT" sz="1400" b="1" dirty="0">
                <a:latin typeface="Arial"/>
                <a:cs typeface="Arial"/>
              </a:rPr>
              <a:t>Escherichia coli O157H7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it-IT" sz="1200" b="1" dirty="0" err="1">
                <a:latin typeface="Arial"/>
                <a:cs typeface="Arial"/>
              </a:rPr>
              <a:t>Clostridium</a:t>
            </a:r>
            <a:r>
              <a:rPr lang="it-IT" sz="1200" b="1" dirty="0">
                <a:latin typeface="Arial"/>
                <a:cs typeface="Arial"/>
              </a:rPr>
              <a:t> difficile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it-IT" sz="1600" b="1" dirty="0" err="1">
                <a:latin typeface="Arial"/>
                <a:cs typeface="Arial"/>
              </a:rPr>
              <a:t>Klebsiella</a:t>
            </a:r>
            <a:endParaRPr lang="it-IT" sz="1600" b="1" dirty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it-IT" sz="1200" b="1" dirty="0" err="1">
                <a:latin typeface="Arial"/>
                <a:cs typeface="Arial"/>
              </a:rPr>
              <a:t>Shigella</a:t>
            </a:r>
            <a:r>
              <a:rPr lang="it-IT" sz="1200" b="1" dirty="0">
                <a:latin typeface="Arial"/>
                <a:cs typeface="Arial"/>
              </a:rPr>
              <a:t> </a:t>
            </a:r>
            <a:r>
              <a:rPr lang="it-IT" sz="1200" b="1" dirty="0" err="1">
                <a:latin typeface="Arial"/>
                <a:cs typeface="Arial"/>
              </a:rPr>
              <a:t>dyssenteriae</a:t>
            </a:r>
            <a:endParaRPr lang="it-IT" sz="1200" b="1" dirty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it-IT" sz="1600" b="1" dirty="0" err="1">
                <a:latin typeface="Arial"/>
                <a:cs typeface="Arial"/>
              </a:rPr>
              <a:t>Campylobacter</a:t>
            </a:r>
            <a:endParaRPr lang="it-IT" sz="1600" b="1" dirty="0">
              <a:latin typeface="Arial"/>
              <a:cs typeface="Arial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20662016">
            <a:off x="6228184" y="2996952"/>
            <a:ext cx="2304256" cy="553998"/>
          </a:xfrm>
          <a:prstGeom prst="rect">
            <a:avLst/>
          </a:prstGeom>
          <a:noFill/>
        </p:spPr>
        <p:txBody>
          <a:bodyPr>
            <a:spAutoFit/>
            <a:scene3d>
              <a:camera prst="perspectiveFront">
                <a:rot lat="0" lon="840000" rev="0"/>
              </a:camera>
              <a:lightRig rig="threePt" dir="t"/>
            </a:scene3d>
          </a:bodyPr>
          <a:lstStyle/>
          <a:p>
            <a:pPr algn="ctr">
              <a:defRPr/>
            </a:pPr>
            <a:r>
              <a:rPr lang="it-IT" sz="1600" b="1" dirty="0">
                <a:latin typeface="Arial"/>
                <a:cs typeface="Arial"/>
              </a:rPr>
              <a:t>PROTOZOI</a:t>
            </a:r>
          </a:p>
          <a:p>
            <a:pPr algn="ctr">
              <a:defRPr/>
            </a:pPr>
            <a:r>
              <a:rPr lang="it-IT" sz="1400" b="1" dirty="0" err="1">
                <a:latin typeface="Arial"/>
                <a:cs typeface="Arial"/>
              </a:rPr>
              <a:t>Entamoeba</a:t>
            </a:r>
            <a:r>
              <a:rPr lang="it-IT" sz="1400" b="1" dirty="0">
                <a:latin typeface="Arial"/>
                <a:cs typeface="Arial"/>
              </a:rPr>
              <a:t> </a:t>
            </a:r>
            <a:r>
              <a:rPr lang="it-IT" sz="1400" b="1" dirty="0" err="1">
                <a:latin typeface="Arial"/>
                <a:cs typeface="Arial"/>
              </a:rPr>
              <a:t>histolytica</a:t>
            </a:r>
            <a:endParaRPr lang="it-IT" sz="1400" b="1" dirty="0">
              <a:latin typeface="Arial"/>
              <a:cs typeface="Arial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443663" y="4797425"/>
            <a:ext cx="2089150" cy="984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600" b="1" dirty="0">
                <a:latin typeface="Arial"/>
                <a:cs typeface="Arial"/>
              </a:rPr>
              <a:t>VIRUS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sz="1400" b="1" dirty="0" err="1">
                <a:latin typeface="Arial"/>
                <a:cs typeface="Arial"/>
              </a:rPr>
              <a:t>Cytomegalovirus</a:t>
            </a:r>
            <a:r>
              <a:rPr lang="it-IT" sz="1400" b="1" dirty="0">
                <a:latin typeface="Arial"/>
                <a:cs typeface="Arial"/>
              </a:rPr>
              <a:t> (HIV+)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it-IT" sz="1400" b="1" dirty="0">
                <a:latin typeface="Arial"/>
                <a:cs typeface="Arial"/>
              </a:rPr>
              <a:t>Adenovirus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/>
            <a:endParaRPr lang="it-IT">
              <a:latin typeface="Calibri" charset="0"/>
              <a:cs typeface="Calibri" charset="0"/>
            </a:endParaRPr>
          </a:p>
        </p:txBody>
      </p:sp>
      <p:pic>
        <p:nvPicPr>
          <p:cNvPr id="156674" name="Picture 2" descr="C:\Users\Giovanni\Contacts\Desktop\Progetto Milano\ProgettoMilanoLabReflex-1ago2014\Diapositiva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/>
            <a:endParaRPr lang="it-IT">
              <a:latin typeface="Calibri" charset="0"/>
              <a:cs typeface="Calibri" charset="0"/>
            </a:endParaRPr>
          </a:p>
        </p:txBody>
      </p:sp>
      <p:pic>
        <p:nvPicPr>
          <p:cNvPr id="157698" name="Picture 2" descr="C:\Users\Giovanni\Contacts\Desktop\Progetto Milano\ProgettoMilanoLabReflex-1ago2014\Diapositiva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/>
            <a:endParaRPr lang="it-IT">
              <a:latin typeface="Calibri" charset="0"/>
              <a:cs typeface="Calibri" charset="0"/>
            </a:endParaRPr>
          </a:p>
        </p:txBody>
      </p:sp>
      <p:pic>
        <p:nvPicPr>
          <p:cNvPr id="158722" name="Picture 2" descr="C:\Users\Giovanni\Contacts\Desktop\Progetto Milano\ProgettoMilanoLabReflex-1ago2014\Diapositiva2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/>
          <a:lstStyle/>
          <a:p>
            <a:pPr eaLnBrk="1"/>
            <a:endParaRPr lang="it-IT">
              <a:latin typeface="Calibri" charset="0"/>
              <a:cs typeface="Calibri" charset="0"/>
            </a:endParaRPr>
          </a:p>
        </p:txBody>
      </p:sp>
      <p:pic>
        <p:nvPicPr>
          <p:cNvPr id="159746" name="Picture 2" descr="C:\Users\Giovanni\Contacts\Desktop\Progetto Milano\ProgettoMilanoLabReflex-1ago2014\Diapositiva2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788"/>
            <a:ext cx="9324975" cy="69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1125" y="1985963"/>
            <a:ext cx="8915400" cy="7747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it-IT" sz="2800">
                <a:solidFill>
                  <a:srgbClr val="FF00FF"/>
                </a:solidFill>
                <a:latin typeface="Times New Roman" charset="0"/>
                <a:cs typeface="Times New Roman" charset="0"/>
              </a:rPr>
              <a:t>BRESCIA: LA MEDICINA DI LABORATORIO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sz="2800">
                <a:solidFill>
                  <a:srgbClr val="FF00FF"/>
                </a:solidFill>
                <a:latin typeface="Times New Roman" charset="0"/>
                <a:cs typeface="Times New Roman" charset="0"/>
              </a:rPr>
              <a:t>Gestione integrata ed appropriatezza dei percorsi diagnostici</a:t>
            </a: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04775" y="3967163"/>
            <a:ext cx="8915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900" b="1" dirty="0">
                <a:solidFill>
                  <a:srgbClr val="000080"/>
                </a:solidFill>
                <a:latin typeface="Arial Narrow" charset="0"/>
              </a:rPr>
              <a:t>Malattia celiaca e genetica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47638" y="5387975"/>
            <a:ext cx="8915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2400" b="1" dirty="0">
                <a:solidFill>
                  <a:srgbClr val="000080"/>
                </a:solidFill>
                <a:latin typeface="Arial Narrow" charset="0"/>
              </a:rPr>
              <a:t>Roberto Marozzi</a:t>
            </a:r>
            <a:endParaRPr lang="it-IT" sz="2400" i="1" dirty="0">
              <a:solidFill>
                <a:srgbClr val="000080"/>
              </a:solidFill>
              <a:latin typeface="Arial Narrow" charset="0"/>
            </a:endParaRPr>
          </a:p>
        </p:txBody>
      </p:sp>
      <p:pic>
        <p:nvPicPr>
          <p:cNvPr id="160773" name="Picture 6" descr="Logo sistema sanitar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6381750"/>
            <a:ext cx="2182812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4" name="Picture 7" descr="C:\Documenti\ISO9000\A_NUOVO_LOGO\MellinoMellinicolor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8600"/>
            <a:ext cx="14208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206375" y="3141663"/>
            <a:ext cx="8915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2400" b="1" dirty="0">
                <a:solidFill>
                  <a:schemeClr val="bg2"/>
                </a:solidFill>
                <a:latin typeface="Arial Narrow" charset="0"/>
              </a:rPr>
              <a:t>2^ giornata - 20 Settembre 2014</a:t>
            </a:r>
            <a:br>
              <a:rPr lang="it-IT" sz="2400" b="1" dirty="0">
                <a:solidFill>
                  <a:schemeClr val="bg2"/>
                </a:solidFill>
                <a:latin typeface="Arial Narrow" charset="0"/>
              </a:rPr>
            </a:br>
            <a:r>
              <a:rPr lang="it-IT" sz="2400" b="1" dirty="0">
                <a:solidFill>
                  <a:schemeClr val="bg2"/>
                </a:solidFill>
                <a:latin typeface="Arial Narrow" charset="0"/>
              </a:rPr>
              <a:t>3° caso clinico – Disturbi dell’alvo</a:t>
            </a:r>
            <a:endParaRPr lang="it-IT" sz="2400" b="1" i="1" dirty="0">
              <a:solidFill>
                <a:schemeClr val="bg2"/>
              </a:solidFill>
              <a:latin typeface="Arial Narrow" charset="0"/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"/>
            <a:ext cx="33528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C:\Documenti\ISO9000\ISO 7 PT P7127 018 Gestione e formazione personale\Formazione\2012 Celiachia\Celiachia mucosaimagesCAB6HX2J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105400"/>
            <a:ext cx="2274888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19" name="Picture 3" descr="C:\Documenti\ISO9000\ISO 7 PT P7127 018 Gestione e formazione personale\Formazione\2012 Celiachia\Celiachia spighe grano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205740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AutoShape 4"/>
          <p:cNvSpPr>
            <a:spLocks noChangeArrowheads="1"/>
          </p:cNvSpPr>
          <p:nvPr/>
        </p:nvSpPr>
        <p:spPr bwMode="auto">
          <a:xfrm rot="2700000">
            <a:off x="2362200" y="1600200"/>
            <a:ext cx="762000" cy="152400"/>
          </a:xfrm>
          <a:prstGeom prst="curvedDownArrow">
            <a:avLst>
              <a:gd name="adj1" fmla="val 100000"/>
              <a:gd name="adj2" fmla="val 20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676400" y="2057400"/>
            <a:ext cx="2438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000">
                <a:solidFill>
                  <a:schemeClr val="accent2"/>
                </a:solidFill>
                <a:latin typeface="Comic Sans MS" charset="0"/>
              </a:rPr>
              <a:t>Glutine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771775" y="2895600"/>
            <a:ext cx="38862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000">
                <a:solidFill>
                  <a:schemeClr val="accent2"/>
                </a:solidFill>
                <a:latin typeface="Comic Sans MS" charset="0"/>
              </a:rPr>
              <a:t>Gliadina deamidata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114800" y="4038600"/>
            <a:ext cx="24384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000">
                <a:solidFill>
                  <a:schemeClr val="accent2"/>
                </a:solidFill>
                <a:latin typeface="Comic Sans MS" charset="0"/>
              </a:rPr>
              <a:t>Sistema immunitario</a:t>
            </a:r>
          </a:p>
        </p:txBody>
      </p:sp>
      <p:sp>
        <p:nvSpPr>
          <p:cNvPr id="11272" name="AutoShape 8"/>
          <p:cNvSpPr>
            <a:spLocks noChangeArrowheads="1"/>
          </p:cNvSpPr>
          <p:nvPr/>
        </p:nvSpPr>
        <p:spPr bwMode="auto">
          <a:xfrm rot="2700000">
            <a:off x="3657600" y="2667000"/>
            <a:ext cx="762000" cy="152400"/>
          </a:xfrm>
          <a:prstGeom prst="curvedDownArrow">
            <a:avLst>
              <a:gd name="adj1" fmla="val 100000"/>
              <a:gd name="adj2" fmla="val 20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273" name="AutoShape 9"/>
          <p:cNvSpPr>
            <a:spLocks noChangeArrowheads="1"/>
          </p:cNvSpPr>
          <p:nvPr/>
        </p:nvSpPr>
        <p:spPr bwMode="auto">
          <a:xfrm rot="2700000">
            <a:off x="4876800" y="3581400"/>
            <a:ext cx="762000" cy="152400"/>
          </a:xfrm>
          <a:prstGeom prst="curvedDownArrow">
            <a:avLst>
              <a:gd name="adj1" fmla="val 100000"/>
              <a:gd name="adj2" fmla="val 20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274" name="AutoShape 10"/>
          <p:cNvSpPr>
            <a:spLocks noChangeArrowheads="1"/>
          </p:cNvSpPr>
          <p:nvPr/>
        </p:nvSpPr>
        <p:spPr bwMode="auto">
          <a:xfrm rot="2700000">
            <a:off x="6400800" y="4648200"/>
            <a:ext cx="762000" cy="152400"/>
          </a:xfrm>
          <a:prstGeom prst="curvedDownArrow">
            <a:avLst>
              <a:gd name="adj1" fmla="val 100000"/>
              <a:gd name="adj2" fmla="val 200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 rot="8100000">
            <a:off x="5943600" y="3505200"/>
            <a:ext cx="838200" cy="304800"/>
          </a:xfrm>
          <a:prstGeom prst="rightArrow">
            <a:avLst>
              <a:gd name="adj1" fmla="val 50000"/>
              <a:gd name="adj2" fmla="val 6875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6027738" y="2357438"/>
            <a:ext cx="2895600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it-IT" sz="3000">
                <a:solidFill>
                  <a:srgbClr val="FF3300"/>
                </a:solidFill>
                <a:latin typeface="Comic Sans MS" charset="0"/>
              </a:rPr>
              <a:t>Fattori genetici</a:t>
            </a:r>
          </a:p>
        </p:txBody>
      </p:sp>
      <p:sp>
        <p:nvSpPr>
          <p:cNvPr id="11277" name="Rectangle 13"/>
          <p:cNvSpPr>
            <a:spLocks noChangeArrowheads="1"/>
          </p:cNvSpPr>
          <p:nvPr/>
        </p:nvSpPr>
        <p:spPr bwMode="auto">
          <a:xfrm>
            <a:off x="419100" y="2647950"/>
            <a:ext cx="2971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>
                <a:solidFill>
                  <a:srgbClr val="FF0000"/>
                </a:solidFill>
                <a:latin typeface="Comic Sans MS" charset="0"/>
              </a:rPr>
              <a:t>Il fattore scatenante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1200">
                <a:solidFill>
                  <a:srgbClr val="FF0000"/>
                </a:solidFill>
                <a:latin typeface="Comic Sans MS" charset="0"/>
              </a:rPr>
              <a:t>(molecola proteica con siti antigenici)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>
                <a:solidFill>
                  <a:srgbClr val="FF0000"/>
                </a:solidFill>
                <a:latin typeface="Comic Sans MS" charset="0"/>
              </a:rPr>
              <a:t> </a:t>
            </a:r>
          </a:p>
        </p:txBody>
      </p:sp>
      <p:sp>
        <p:nvSpPr>
          <p:cNvPr id="11278" name="Rectangle 14"/>
          <p:cNvSpPr>
            <a:spLocks noChangeArrowheads="1"/>
          </p:cNvSpPr>
          <p:nvPr/>
        </p:nvSpPr>
        <p:spPr bwMode="auto">
          <a:xfrm>
            <a:off x="533400" y="4191000"/>
            <a:ext cx="35052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 dirty="0">
                <a:solidFill>
                  <a:srgbClr val="FF0000"/>
                </a:solidFill>
                <a:latin typeface="Comic Sans MS" charset="0"/>
              </a:rPr>
              <a:t>Il sistema di attivazione della risposta: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 dirty="0">
                <a:solidFill>
                  <a:srgbClr val="FF0000"/>
                </a:solidFill>
                <a:latin typeface="Comic Sans MS" charset="0"/>
              </a:rPr>
              <a:t>MHC (HLA)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 dirty="0">
                <a:solidFill>
                  <a:srgbClr val="FF0000"/>
                </a:solidFill>
                <a:latin typeface="Comic Sans MS" charset="0"/>
              </a:rPr>
              <a:t> </a:t>
            </a:r>
            <a:endParaRPr lang="it-IT" sz="2800" dirty="0">
              <a:latin typeface="Comic Sans MS" charset="0"/>
            </a:endParaRP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3657600" y="5181600"/>
            <a:ext cx="29718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>
                <a:solidFill>
                  <a:srgbClr val="FF0000"/>
                </a:solidFill>
                <a:latin typeface="Comic Sans MS" charset="0"/>
              </a:rPr>
              <a:t>Il sistema esecutore: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>
                <a:solidFill>
                  <a:srgbClr val="FF0000"/>
                </a:solidFill>
                <a:latin typeface="Comic Sans MS" charset="0"/>
              </a:rPr>
              <a:t>T-Linfociti</a:t>
            </a:r>
          </a:p>
          <a:p>
            <a:pPr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>
                <a:solidFill>
                  <a:srgbClr val="FF0000"/>
                </a:solidFill>
                <a:latin typeface="Comic Sans MS" charset="0"/>
              </a:rPr>
              <a:t> </a:t>
            </a:r>
            <a:endParaRPr lang="it-IT" sz="2800">
              <a:latin typeface="Comic Sans MS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66700"/>
            <a:ext cx="5819775" cy="762000"/>
          </a:xfrm>
        </p:spPr>
        <p:txBody>
          <a:bodyPr/>
          <a:lstStyle/>
          <a:p>
            <a:r>
              <a:rPr lang="it-IT" sz="3300">
                <a:solidFill>
                  <a:schemeClr val="accent2"/>
                </a:solidFill>
                <a:latin typeface="Comic Sans MS" charset="0"/>
              </a:rPr>
              <a:t>Il Sistema MHC</a:t>
            </a: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-495300" y="1190625"/>
            <a:ext cx="7740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 b="1" dirty="0">
                <a:solidFill>
                  <a:srgbClr val="FF0000"/>
                </a:solidFill>
                <a:latin typeface="Comic Sans MS" charset="0"/>
              </a:rPr>
              <a:t>HLA-A   HLA-B    HLA-C</a:t>
            </a:r>
            <a:endParaRPr lang="it-IT" sz="2800" dirty="0">
              <a:solidFill>
                <a:srgbClr val="4D4D4D"/>
              </a:solidFill>
              <a:latin typeface="Comic Sans MS" charset="0"/>
            </a:endParaRP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 dirty="0">
                <a:solidFill>
                  <a:srgbClr val="4D4D4D"/>
                </a:solidFill>
                <a:latin typeface="Comic Sans MS" charset="0"/>
              </a:rPr>
              <a:t>sono detti</a:t>
            </a: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 b="1" dirty="0">
                <a:solidFill>
                  <a:srgbClr val="FF0000"/>
                </a:solidFill>
                <a:latin typeface="Comic Sans MS" charset="0"/>
              </a:rPr>
              <a:t>GENI DI CLASSE I</a:t>
            </a: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 dirty="0">
                <a:solidFill>
                  <a:srgbClr val="4D4D4D"/>
                </a:solidFill>
                <a:latin typeface="Comic Sans MS" charset="0"/>
              </a:rPr>
              <a:t>da cui le molecole HLA di classe I</a:t>
            </a: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 dirty="0">
                <a:solidFill>
                  <a:srgbClr val="4D4D4D"/>
                </a:solidFill>
                <a:latin typeface="Comic Sans MS" charset="0"/>
              </a:rPr>
              <a:t>mentre</a:t>
            </a: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 b="1" dirty="0">
                <a:solidFill>
                  <a:srgbClr val="FF0000"/>
                </a:solidFill>
                <a:latin typeface="Comic Sans MS" charset="0"/>
              </a:rPr>
              <a:t>HLA-DR   HLA-DQ    HLA-DP</a:t>
            </a: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 dirty="0">
                <a:solidFill>
                  <a:srgbClr val="FF0000"/>
                </a:solidFill>
                <a:latin typeface="Comic Sans MS" charset="0"/>
              </a:rPr>
              <a:t>sono detti</a:t>
            </a: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 b="1" dirty="0">
                <a:solidFill>
                  <a:srgbClr val="FF0000"/>
                </a:solidFill>
                <a:latin typeface="Comic Sans MS" charset="0"/>
              </a:rPr>
              <a:t>GENI DI CLASSE II</a:t>
            </a: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800" dirty="0">
                <a:solidFill>
                  <a:srgbClr val="4D4D4D"/>
                </a:solidFill>
                <a:latin typeface="Comic Sans MS" charset="0"/>
              </a:rPr>
              <a:t>da cui le molecole HLA di classe II</a:t>
            </a:r>
          </a:p>
        </p:txBody>
      </p:sp>
      <p:pic>
        <p:nvPicPr>
          <p:cNvPr id="163844" name="Picture 8" descr="K:\2012 Celiachia\immagini\HLA imag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33525"/>
            <a:ext cx="26828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914400"/>
            <a:ext cx="9144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3000" b="1" dirty="0">
                <a:solidFill>
                  <a:srgbClr val="4D4D4D"/>
                </a:solidFill>
                <a:latin typeface="Comic Sans MS" charset="0"/>
              </a:rPr>
              <a:t>Gli antigeni </a:t>
            </a:r>
            <a:r>
              <a:rPr lang="it-IT" sz="3000" b="1" dirty="0" smtClean="0">
                <a:solidFill>
                  <a:srgbClr val="FF3300"/>
                </a:solidFill>
                <a:latin typeface="Comic Sans MS" charset="0"/>
              </a:rPr>
              <a:t>HLA-DQ2 </a:t>
            </a:r>
            <a:r>
              <a:rPr lang="it-IT" sz="3000" b="1" dirty="0" smtClean="0">
                <a:solidFill>
                  <a:srgbClr val="4D4D4D"/>
                </a:solidFill>
                <a:latin typeface="Comic Sans MS" charset="0"/>
              </a:rPr>
              <a:t>e</a:t>
            </a:r>
            <a:r>
              <a:rPr lang="it-IT" sz="3000" b="1" dirty="0" smtClean="0">
                <a:solidFill>
                  <a:srgbClr val="FF3300"/>
                </a:solidFill>
                <a:latin typeface="Comic Sans MS" charset="0"/>
              </a:rPr>
              <a:t> DQ8 </a:t>
            </a:r>
            <a:r>
              <a:rPr lang="it-IT" sz="3000" b="1" dirty="0">
                <a:solidFill>
                  <a:srgbClr val="4D4D4D"/>
                </a:solidFill>
                <a:latin typeface="Comic Sans MS" charset="0"/>
              </a:rPr>
              <a:t>sono le </a:t>
            </a:r>
            <a:r>
              <a:rPr lang="it-IT" sz="3000" b="1" dirty="0" err="1">
                <a:solidFill>
                  <a:srgbClr val="4D4D4D"/>
                </a:solidFill>
                <a:latin typeface="Comic Sans MS" charset="0"/>
              </a:rPr>
              <a:t>glicoproteine</a:t>
            </a:r>
            <a:r>
              <a:rPr lang="it-IT" sz="3000" b="1" dirty="0">
                <a:solidFill>
                  <a:srgbClr val="4D4D4D"/>
                </a:solidFill>
                <a:latin typeface="Comic Sans MS" charset="0"/>
              </a:rPr>
              <a:t> di membrana di classe II e sono codificate dai geni </a:t>
            </a:r>
            <a:r>
              <a:rPr lang="it-IT" sz="3000" b="1" dirty="0">
                <a:solidFill>
                  <a:srgbClr val="FF3300"/>
                </a:solidFill>
                <a:latin typeface="Comic Sans MS" charset="0"/>
              </a:rPr>
              <a:t>HLA-DQA1</a:t>
            </a:r>
            <a:r>
              <a:rPr lang="it-IT" sz="3000" b="1" dirty="0">
                <a:solidFill>
                  <a:srgbClr val="4D4D4D"/>
                </a:solidFill>
                <a:latin typeface="Comic Sans MS" charset="0"/>
              </a:rPr>
              <a:t> (catena </a:t>
            </a:r>
            <a:r>
              <a:rPr lang="it-IT" sz="3000" b="1" dirty="0">
                <a:solidFill>
                  <a:srgbClr val="FF0000"/>
                </a:solidFill>
                <a:latin typeface="Comic Sans MS" charset="0"/>
              </a:rPr>
              <a:t>α</a:t>
            </a:r>
            <a:r>
              <a:rPr lang="it-IT" sz="3000" b="1" dirty="0">
                <a:solidFill>
                  <a:srgbClr val="4D4D4D"/>
                </a:solidFill>
                <a:latin typeface="Comic Sans MS" charset="0"/>
              </a:rPr>
              <a:t>)</a:t>
            </a: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3000" b="1" dirty="0">
                <a:solidFill>
                  <a:srgbClr val="4D4D4D"/>
                </a:solidFill>
                <a:latin typeface="Comic Sans MS" charset="0"/>
              </a:rPr>
              <a:t> e </a:t>
            </a:r>
            <a:r>
              <a:rPr lang="it-IT" sz="3000" b="1" dirty="0">
                <a:solidFill>
                  <a:srgbClr val="FF3300"/>
                </a:solidFill>
                <a:latin typeface="Comic Sans MS" charset="0"/>
              </a:rPr>
              <a:t>HLA-DQB1</a:t>
            </a:r>
            <a:r>
              <a:rPr lang="it-IT" sz="3000" b="1" dirty="0">
                <a:solidFill>
                  <a:srgbClr val="4D4D4D"/>
                </a:solidFill>
                <a:latin typeface="Comic Sans MS" charset="0"/>
              </a:rPr>
              <a:t> (catena </a:t>
            </a:r>
            <a:r>
              <a:rPr lang="it-IT" sz="3000" b="1" dirty="0">
                <a:solidFill>
                  <a:srgbClr val="FF0000"/>
                </a:solidFill>
                <a:latin typeface="Comic Sans MS" charset="0"/>
              </a:rPr>
              <a:t>β</a:t>
            </a:r>
            <a:r>
              <a:rPr lang="it-IT" sz="3000" b="1" dirty="0">
                <a:solidFill>
                  <a:srgbClr val="4D4D4D"/>
                </a:solidFill>
                <a:latin typeface="Comic Sans MS" charset="0"/>
              </a:rPr>
              <a:t>).</a:t>
            </a:r>
          </a:p>
        </p:txBody>
      </p:sp>
      <p:sp>
        <p:nvSpPr>
          <p:cNvPr id="165891" name="Rectangle 4"/>
          <p:cNvSpPr>
            <a:spLocks noGrp="1" noChangeArrowheads="1"/>
          </p:cNvSpPr>
          <p:nvPr>
            <p:ph type="title"/>
          </p:nvPr>
        </p:nvSpPr>
        <p:spPr>
          <a:xfrm>
            <a:off x="695325" y="9525"/>
            <a:ext cx="7772400" cy="1143000"/>
          </a:xfrm>
        </p:spPr>
        <p:txBody>
          <a:bodyPr/>
          <a:lstStyle/>
          <a:p>
            <a:r>
              <a:rPr lang="it-IT" sz="2800">
                <a:solidFill>
                  <a:schemeClr val="accent2"/>
                </a:solidFill>
                <a:latin typeface="Comic Sans MS" charset="0"/>
              </a:rPr>
              <a:t>HLA e Celiachia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609600" y="3276600"/>
            <a:ext cx="7740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3000" b="1" dirty="0">
                <a:solidFill>
                  <a:srgbClr val="4D4D4D"/>
                </a:solidFill>
                <a:latin typeface="Comic Sans MS" charset="0"/>
              </a:rPr>
              <a:t>E gli </a:t>
            </a:r>
            <a:r>
              <a:rPr lang="it-IT" sz="3000" b="1" dirty="0" err="1">
                <a:solidFill>
                  <a:srgbClr val="4D4D4D"/>
                </a:solidFill>
                <a:latin typeface="Comic Sans MS" charset="0"/>
              </a:rPr>
              <a:t>eterodimeri</a:t>
            </a:r>
            <a:endParaRPr lang="it-IT" sz="3000" b="1" dirty="0">
              <a:solidFill>
                <a:srgbClr val="4D4D4D"/>
              </a:solidFill>
              <a:latin typeface="Comic Sans MS" charset="0"/>
            </a:endParaRP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3000" b="1" dirty="0">
                <a:solidFill>
                  <a:srgbClr val="FF3300"/>
                </a:solidFill>
                <a:latin typeface="Comic Sans MS" charset="0"/>
              </a:rPr>
              <a:t>DQ2(DQA1*05-DQB1*02)</a:t>
            </a: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3000" b="1" dirty="0">
                <a:solidFill>
                  <a:srgbClr val="FF3300"/>
                </a:solidFill>
                <a:latin typeface="Comic Sans MS" charset="0"/>
              </a:rPr>
              <a:t>DQ8(DQA1*03-DQB1*0302)</a:t>
            </a: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3000" b="1" dirty="0">
                <a:solidFill>
                  <a:srgbClr val="4D4D4D"/>
                </a:solidFill>
                <a:latin typeface="Comic Sans MS" charset="0"/>
              </a:rPr>
              <a:t>riescono a legare i peptidi della </a:t>
            </a:r>
            <a:r>
              <a:rPr lang="it-IT" sz="3000" b="1" dirty="0">
                <a:solidFill>
                  <a:srgbClr val="FF3300"/>
                </a:solidFill>
                <a:latin typeface="Comic Sans MS" charset="0"/>
              </a:rPr>
              <a:t>gliadina</a:t>
            </a:r>
            <a:r>
              <a:rPr lang="it-IT" sz="3000" b="1" dirty="0">
                <a:solidFill>
                  <a:srgbClr val="4D4D4D"/>
                </a:solidFill>
                <a:latin typeface="Comic Sans MS" charset="0"/>
              </a:rPr>
              <a:t> </a:t>
            </a:r>
            <a:r>
              <a:rPr lang="it-IT" sz="3000" b="1" dirty="0" err="1">
                <a:solidFill>
                  <a:srgbClr val="4D4D4D"/>
                </a:solidFill>
                <a:latin typeface="Comic Sans MS" charset="0"/>
              </a:rPr>
              <a:t>deamidata</a:t>
            </a:r>
            <a:r>
              <a:rPr lang="it-IT" sz="3000" b="1" dirty="0">
                <a:solidFill>
                  <a:srgbClr val="4D4D4D"/>
                </a:solidFill>
                <a:latin typeface="Comic Sans MS" charset="0"/>
              </a:rPr>
              <a:t> dalla </a:t>
            </a:r>
            <a:r>
              <a:rPr lang="it-IT" sz="3000" b="1" dirty="0" err="1">
                <a:solidFill>
                  <a:srgbClr val="4D4D4D"/>
                </a:solidFill>
                <a:latin typeface="Comic Sans MS" charset="0"/>
              </a:rPr>
              <a:t>transglutaminasi</a:t>
            </a:r>
            <a:r>
              <a:rPr lang="it-IT" sz="3000" b="1" dirty="0">
                <a:solidFill>
                  <a:srgbClr val="4D4D4D"/>
                </a:solidFill>
                <a:latin typeface="Comic Sans MS" charset="0"/>
              </a:rPr>
              <a:t> tissutale.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609600" y="1752600"/>
            <a:ext cx="7740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3400" b="1" dirty="0">
                <a:solidFill>
                  <a:srgbClr val="4D4D4D"/>
                </a:solidFill>
                <a:latin typeface="Comic Sans MS" charset="0"/>
              </a:rPr>
              <a:t>Per questo la </a:t>
            </a:r>
            <a:r>
              <a:rPr lang="it-IT" sz="3400" b="1" dirty="0">
                <a:solidFill>
                  <a:srgbClr val="FF3300"/>
                </a:solidFill>
                <a:latin typeface="Comic Sans MS" charset="0"/>
              </a:rPr>
              <a:t>tipizzazione HLA</a:t>
            </a:r>
            <a:r>
              <a:rPr lang="it-IT" sz="3400" b="1" dirty="0">
                <a:solidFill>
                  <a:srgbClr val="4D4D4D"/>
                </a:solidFill>
                <a:latin typeface="Comic Sans MS" charset="0"/>
              </a:rPr>
              <a:t> nella celiachia è un test di suscettibilità che </a:t>
            </a:r>
            <a:r>
              <a:rPr lang="it-IT" sz="3400" b="1" dirty="0">
                <a:solidFill>
                  <a:srgbClr val="FF3300"/>
                </a:solidFill>
                <a:latin typeface="Comic Sans MS" charset="0"/>
              </a:rPr>
              <a:t>valuta</a:t>
            </a:r>
            <a:r>
              <a:rPr lang="it-IT" sz="3400" b="1" dirty="0">
                <a:solidFill>
                  <a:srgbClr val="4D4D4D"/>
                </a:solidFill>
                <a:latin typeface="Comic Sans MS" charset="0"/>
              </a:rPr>
              <a:t> la maggiore o minore </a:t>
            </a:r>
            <a:r>
              <a:rPr lang="it-IT" sz="3400" b="1" dirty="0">
                <a:solidFill>
                  <a:srgbClr val="FF3300"/>
                </a:solidFill>
                <a:latin typeface="Comic Sans MS" charset="0"/>
              </a:rPr>
              <a:t>predisposizione</a:t>
            </a:r>
            <a:r>
              <a:rPr lang="it-IT" sz="3400" b="1" dirty="0">
                <a:solidFill>
                  <a:srgbClr val="4D4D4D"/>
                </a:solidFill>
                <a:latin typeface="Comic Sans MS" charset="0"/>
              </a:rPr>
              <a:t> di un individuo a sviluppare la malattia in base alla presenza/assenza di fattori genetici di rischio</a:t>
            </a:r>
          </a:p>
        </p:txBody>
      </p:sp>
      <p:sp>
        <p:nvSpPr>
          <p:cNvPr id="16793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>
                <a:solidFill>
                  <a:schemeClr val="accent2"/>
                </a:solidFill>
                <a:latin typeface="Comic Sans MS" charset="0"/>
              </a:rPr>
              <a:t>HLA e Celiachia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609600" y="1752600"/>
            <a:ext cx="7740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3400" b="1">
                <a:solidFill>
                  <a:srgbClr val="4D4D4D"/>
                </a:solidFill>
                <a:latin typeface="Comic Sans MS" charset="0"/>
              </a:rPr>
              <a:t>L’</a:t>
            </a:r>
            <a:r>
              <a:rPr lang="it-IT" sz="3400" b="1">
                <a:solidFill>
                  <a:srgbClr val="FF3300"/>
                </a:solidFill>
                <a:latin typeface="Comic Sans MS" charset="0"/>
              </a:rPr>
              <a:t>assenza</a:t>
            </a:r>
            <a:r>
              <a:rPr lang="it-IT" sz="3400" b="1">
                <a:solidFill>
                  <a:srgbClr val="4D4D4D"/>
                </a:solidFill>
                <a:latin typeface="Comic Sans MS" charset="0"/>
              </a:rPr>
              <a:t> di una combinazione </a:t>
            </a:r>
            <a:r>
              <a:rPr lang="it-IT" sz="3400" b="1">
                <a:solidFill>
                  <a:srgbClr val="FF3300"/>
                </a:solidFill>
                <a:latin typeface="Comic Sans MS" charset="0"/>
              </a:rPr>
              <a:t>HLA</a:t>
            </a:r>
            <a:r>
              <a:rPr lang="it-IT" sz="3400" b="1">
                <a:solidFill>
                  <a:srgbClr val="4D4D4D"/>
                </a:solidFill>
                <a:latin typeface="Comic Sans MS" charset="0"/>
              </a:rPr>
              <a:t> di predisposizione rende           del tutto improbabile lo sviluppo della malattia:</a:t>
            </a: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3400" b="1">
                <a:solidFill>
                  <a:srgbClr val="FF3300"/>
                </a:solidFill>
                <a:latin typeface="Comic Sans MS" charset="0"/>
              </a:rPr>
              <a:t>alto valore predittivo negativo</a:t>
            </a:r>
            <a:r>
              <a:rPr lang="it-IT" sz="3400" b="1">
                <a:solidFill>
                  <a:srgbClr val="4D4D4D"/>
                </a:solidFill>
                <a:latin typeface="Comic Sans MS" charset="0"/>
              </a:rPr>
              <a:t>.</a:t>
            </a:r>
          </a:p>
        </p:txBody>
      </p:sp>
      <p:sp>
        <p:nvSpPr>
          <p:cNvPr id="16998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>
                <a:solidFill>
                  <a:schemeClr val="accent2"/>
                </a:solidFill>
                <a:latin typeface="Comic Sans MS" charset="0"/>
              </a:rPr>
              <a:t>HLA e Celiachia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7AF39D43-DF58-4F4D-BD7E-E6BE0FB49D23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8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73730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359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5364163" y="1916113"/>
            <a:ext cx="3095625" cy="2801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600" u="sng" dirty="0">
                <a:latin typeface="Times New Roman"/>
                <a:cs typeface="Times New Roman"/>
              </a:rPr>
              <a:t>Sig.ra Rossi Federica</a:t>
            </a:r>
          </a:p>
          <a:p>
            <a:pPr>
              <a:defRPr/>
            </a:pPr>
            <a:endParaRPr lang="it-IT" sz="1600" dirty="0">
              <a:latin typeface="Times New Roman"/>
              <a:cs typeface="Times New Roman"/>
            </a:endParaRPr>
          </a:p>
          <a:p>
            <a:pPr marL="71438">
              <a:defRPr/>
            </a:pPr>
            <a:r>
              <a:rPr lang="it-IT" sz="1600" dirty="0">
                <a:latin typeface="Times New Roman"/>
                <a:cs typeface="Times New Roman"/>
              </a:rPr>
              <a:t>PR: </a:t>
            </a:r>
            <a:r>
              <a:rPr lang="it-IT" sz="1600" dirty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D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ieta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priva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 di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scorie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, latte e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latticini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.</a:t>
            </a:r>
          </a:p>
          <a:p>
            <a:pPr marL="71438">
              <a:defRPr/>
            </a:pPr>
            <a:endParaRPr lang="en-US" sz="1600" dirty="0">
              <a:solidFill>
                <a:schemeClr val="tx1"/>
              </a:solidFill>
              <a:latin typeface="Times New Roman"/>
              <a:cs typeface="Times New Roman"/>
              <a:sym typeface="Arial Narrow" charset="0"/>
            </a:endParaRPr>
          </a:p>
          <a:p>
            <a:pPr marL="71438">
              <a:defRPr/>
            </a:pPr>
            <a:r>
              <a:rPr lang="it-IT" sz="1600" dirty="0">
                <a:latin typeface="Times New Roman"/>
                <a:cs typeface="Times New Roman"/>
              </a:rPr>
              <a:t>PR: 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Abbondante </a:t>
            </a:r>
            <a:r>
              <a:rPr lang="en-US" sz="1600" dirty="0" err="1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idratazione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 (</a:t>
            </a:r>
            <a:r>
              <a:rPr lang="en-US" sz="1400" dirty="0">
                <a:solidFill>
                  <a:srgbClr val="FF0000"/>
                </a:solidFill>
                <a:latin typeface="Arial"/>
                <a:cs typeface="Arial"/>
              </a:rPr>
              <a:t>Idravita, </a:t>
            </a:r>
            <a:r>
              <a:rPr lang="en-US" sz="1400" dirty="0" err="1">
                <a:solidFill>
                  <a:srgbClr val="FF0000"/>
                </a:solidFill>
                <a:latin typeface="Arial"/>
                <a:cs typeface="Arial"/>
              </a:rPr>
              <a:t>Dicodral</a:t>
            </a:r>
            <a:r>
              <a:rPr lang="en-US" sz="1600" dirty="0">
                <a:solidFill>
                  <a:schemeClr val="tx1"/>
                </a:solidFill>
                <a:latin typeface="Times New Roman"/>
                <a:cs typeface="Times New Roman"/>
                <a:sym typeface="Arial Narrow" charset="0"/>
              </a:rPr>
              <a:t>)</a:t>
            </a:r>
          </a:p>
          <a:p>
            <a:pPr marL="71438">
              <a:defRPr/>
            </a:pPr>
            <a:endParaRPr lang="en-US" sz="1600" dirty="0">
              <a:solidFill>
                <a:schemeClr val="tx1"/>
              </a:solidFill>
              <a:latin typeface="Times New Roman"/>
              <a:cs typeface="Times New Roman"/>
              <a:sym typeface="Arial Narrow" charset="0"/>
            </a:endParaRPr>
          </a:p>
          <a:p>
            <a:pPr marL="71438">
              <a:defRPr/>
            </a:pPr>
            <a:r>
              <a:rPr lang="it-IT" sz="1600" dirty="0">
                <a:latin typeface="Times New Roman"/>
                <a:cs typeface="Times New Roman"/>
              </a:rPr>
              <a:t>PR: </a:t>
            </a:r>
            <a:r>
              <a:rPr lang="en-US" sz="1600" dirty="0" err="1">
                <a:solidFill>
                  <a:srgbClr val="FF0000"/>
                </a:solidFill>
                <a:latin typeface="Times New Roman"/>
                <a:cs typeface="Times New Roman"/>
                <a:sym typeface="Arial Narrow" charset="0"/>
              </a:rPr>
              <a:t>Fermenti</a:t>
            </a: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  <a:sym typeface="Arial Narrow" charset="0"/>
              </a:rPr>
              <a:t> </a:t>
            </a:r>
            <a:r>
              <a:rPr lang="en-US" sz="1600" dirty="0" err="1">
                <a:solidFill>
                  <a:srgbClr val="FF0000"/>
                </a:solidFill>
                <a:latin typeface="Times New Roman"/>
                <a:cs typeface="Times New Roman"/>
                <a:sym typeface="Arial Narrow" charset="0"/>
              </a:rPr>
              <a:t>Lattici</a:t>
            </a:r>
            <a:endParaRPr lang="en-US" sz="1600" dirty="0">
              <a:solidFill>
                <a:srgbClr val="FF0000"/>
              </a:solidFill>
              <a:latin typeface="Times New Roman"/>
              <a:cs typeface="Times New Roman"/>
              <a:sym typeface="Arial Narrow" charset="0"/>
            </a:endParaRPr>
          </a:p>
          <a:p>
            <a:pPr marL="71438">
              <a:defRPr/>
            </a:pPr>
            <a:endParaRPr lang="en-US" sz="1600" dirty="0">
              <a:solidFill>
                <a:schemeClr val="tx1"/>
              </a:solidFill>
              <a:latin typeface="Brush Script MT Italic"/>
              <a:cs typeface="Brush Script MT Italic"/>
              <a:sym typeface="Arial Narrow" charset="0"/>
            </a:endParaRPr>
          </a:p>
          <a:p>
            <a:pPr>
              <a:defRPr/>
            </a:pPr>
            <a:endParaRPr lang="it-IT" sz="1600" dirty="0">
              <a:latin typeface="Brush Script MT Italic"/>
              <a:cs typeface="Brush Script MT Italic"/>
            </a:endParaRPr>
          </a:p>
        </p:txBody>
      </p:sp>
      <p:sp>
        <p:nvSpPr>
          <p:cNvPr id="73732" name="CasellaDiTesto 6"/>
          <p:cNvSpPr txBox="1">
            <a:spLocks noChangeArrowheads="1"/>
          </p:cNvSpPr>
          <p:nvPr/>
        </p:nvSpPr>
        <p:spPr bwMode="auto">
          <a:xfrm>
            <a:off x="6588125" y="4365625"/>
            <a:ext cx="1800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700">
                <a:latin typeface="Arial" charset="0"/>
                <a:cs typeface="Arial" charset="0"/>
              </a:rPr>
              <a:t>Dott.ssa Giuliana Maria Giambuzzi</a:t>
            </a:r>
          </a:p>
          <a:p>
            <a:pPr eaLnBrk="1" hangingPunct="1"/>
            <a:r>
              <a:rPr lang="it-IT" sz="700">
                <a:latin typeface="Arial" charset="0"/>
                <a:cs typeface="Arial" charset="0"/>
              </a:rPr>
              <a:t>Medico Chirurgo</a:t>
            </a:r>
          </a:p>
          <a:p>
            <a:pPr eaLnBrk="1" hangingPunct="1"/>
            <a:r>
              <a:rPr lang="it-IT" sz="700">
                <a:latin typeface="Arial" charset="0"/>
                <a:cs typeface="Arial" charset="0"/>
              </a:rPr>
              <a:t>Via Rivetti 12/A ROVATO</a:t>
            </a:r>
          </a:p>
          <a:p>
            <a:pPr eaLnBrk="1" hangingPunct="1"/>
            <a:r>
              <a:rPr lang="it-IT" sz="700">
                <a:latin typeface="Arial" charset="0"/>
                <a:cs typeface="Arial" charset="0"/>
              </a:rPr>
              <a:t>Tel.348 2837909</a:t>
            </a:r>
          </a:p>
        </p:txBody>
      </p:sp>
      <p:sp>
        <p:nvSpPr>
          <p:cNvPr id="73733" name="CasellaDiTesto 7"/>
          <p:cNvSpPr txBox="1">
            <a:spLocks noChangeArrowheads="1"/>
          </p:cNvSpPr>
          <p:nvPr/>
        </p:nvSpPr>
        <p:spPr bwMode="auto">
          <a:xfrm>
            <a:off x="5292725" y="1125538"/>
            <a:ext cx="1584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800">
                <a:latin typeface="Edwardian Script ITC" charset="0"/>
                <a:cs typeface="Edwardian Script ITC" charset="0"/>
              </a:rPr>
              <a:t>Dott.ssa Giuliana Maria Giambuzzi</a:t>
            </a:r>
          </a:p>
          <a:p>
            <a:pPr eaLnBrk="1" hangingPunct="1"/>
            <a:r>
              <a:rPr lang="it-IT" sz="800">
                <a:latin typeface="Edwardian Script ITC" charset="0"/>
                <a:cs typeface="Edwardian Script ITC" charset="0"/>
              </a:rPr>
              <a:t>Medico Chirurgo</a:t>
            </a:r>
          </a:p>
          <a:p>
            <a:pPr eaLnBrk="1" hangingPunct="1"/>
            <a:r>
              <a:rPr lang="it-IT" sz="800">
                <a:latin typeface="Edwardian Script ITC" charset="0"/>
                <a:cs typeface="Edwardian Script ITC" charset="0"/>
              </a:rPr>
              <a:t>Via Rivetti 12/A  ROVATO</a:t>
            </a:r>
          </a:p>
          <a:p>
            <a:pPr eaLnBrk="1" hangingPunct="1"/>
            <a:r>
              <a:rPr lang="it-IT" sz="800">
                <a:latin typeface="Edwardian Script ITC" charset="0"/>
                <a:cs typeface="Edwardian Script ITC" charset="0"/>
              </a:rPr>
              <a:t>Tel.348 2837909</a:t>
            </a:r>
          </a:p>
        </p:txBody>
      </p:sp>
      <p:sp>
        <p:nvSpPr>
          <p:cNvPr id="73734" name="CasellaDiTesto 8"/>
          <p:cNvSpPr txBox="1">
            <a:spLocks noChangeArrowheads="1"/>
          </p:cNvSpPr>
          <p:nvPr/>
        </p:nvSpPr>
        <p:spPr bwMode="auto">
          <a:xfrm>
            <a:off x="6804025" y="1773238"/>
            <a:ext cx="172878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800">
                <a:latin typeface="Arial" charset="0"/>
                <a:cs typeface="Arial" charset="0"/>
              </a:rPr>
              <a:t>Chiari, 20 Settembre 2014</a:t>
            </a:r>
          </a:p>
        </p:txBody>
      </p:sp>
      <p:pic>
        <p:nvPicPr>
          <p:cNvPr id="73735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941888"/>
            <a:ext cx="11525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"/>
          <p:cNvSpPr>
            <a:spLocks noGrp="1" noChangeArrowheads="1"/>
          </p:cNvSpPr>
          <p:nvPr>
            <p:ph type="title"/>
          </p:nvPr>
        </p:nvSpPr>
        <p:spPr>
          <a:xfrm>
            <a:off x="323528" y="2852936"/>
            <a:ext cx="2448272" cy="685106"/>
          </a:xfrm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en-US" b="1" dirty="0">
                <a:latin typeface="Arial Narrow"/>
                <a:cs typeface="Arial Narrow"/>
                <a:sym typeface="Arial Narrow Bold" charset="0"/>
              </a:rPr>
              <a:t>TERAPIA</a:t>
            </a:r>
            <a:endParaRPr lang="en-US" b="1" dirty="0">
              <a:latin typeface="Arial Narrow"/>
              <a:ea typeface="ヒラギノ角ゴ ProN W6" charset="0"/>
              <a:cs typeface="Arial Narrow"/>
              <a:sym typeface="Arial Narrow Bold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609600" y="885825"/>
            <a:ext cx="77406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3400" b="1" dirty="0">
                <a:solidFill>
                  <a:srgbClr val="4D4D4D"/>
                </a:solidFill>
                <a:latin typeface="Comic Sans MS" charset="0"/>
              </a:rPr>
              <a:t>La </a:t>
            </a:r>
            <a:r>
              <a:rPr lang="it-IT" sz="3400" b="1" dirty="0">
                <a:solidFill>
                  <a:srgbClr val="FF3300"/>
                </a:solidFill>
                <a:latin typeface="Comic Sans MS" charset="0"/>
              </a:rPr>
              <a:t>presenza</a:t>
            </a:r>
            <a:r>
              <a:rPr lang="it-IT" sz="3400" b="1" dirty="0">
                <a:solidFill>
                  <a:srgbClr val="4D4D4D"/>
                </a:solidFill>
                <a:latin typeface="Comic Sans MS" charset="0"/>
              </a:rPr>
              <a:t> di una combinazione </a:t>
            </a:r>
            <a:r>
              <a:rPr lang="it-IT" sz="3400" b="1" dirty="0">
                <a:solidFill>
                  <a:srgbClr val="FF3300"/>
                </a:solidFill>
                <a:latin typeface="Comic Sans MS" charset="0"/>
              </a:rPr>
              <a:t>HLA</a:t>
            </a:r>
            <a:r>
              <a:rPr lang="it-IT" sz="3400" b="1" dirty="0">
                <a:solidFill>
                  <a:srgbClr val="4D4D4D"/>
                </a:solidFill>
                <a:latin typeface="Comic Sans MS" charset="0"/>
              </a:rPr>
              <a:t> di predisposizione determina un </a:t>
            </a:r>
            <a:r>
              <a:rPr lang="it-IT" sz="3400" b="1" dirty="0">
                <a:solidFill>
                  <a:srgbClr val="FF3300"/>
                </a:solidFill>
                <a:latin typeface="Comic Sans MS" charset="0"/>
              </a:rPr>
              <a:t>aumento di rischio </a:t>
            </a:r>
            <a:r>
              <a:rPr lang="it-IT" sz="3400" b="1" dirty="0">
                <a:solidFill>
                  <a:srgbClr val="4D4D4D"/>
                </a:solidFill>
                <a:latin typeface="Comic Sans MS" charset="0"/>
              </a:rPr>
              <a:t>(da 14 a 50 volte secondo gli autori), ma </a:t>
            </a:r>
            <a:r>
              <a:rPr lang="it-IT" sz="3400" b="1" dirty="0">
                <a:solidFill>
                  <a:srgbClr val="FF3300"/>
                </a:solidFill>
                <a:latin typeface="Comic Sans MS" charset="0"/>
              </a:rPr>
              <a:t>non</a:t>
            </a:r>
            <a:r>
              <a:rPr lang="it-IT" sz="3400" b="1" dirty="0">
                <a:solidFill>
                  <a:srgbClr val="4D4D4D"/>
                </a:solidFill>
                <a:latin typeface="Comic Sans MS" charset="0"/>
              </a:rPr>
              <a:t> ha </a:t>
            </a:r>
            <a:r>
              <a:rPr lang="it-IT" sz="3400" b="1" dirty="0">
                <a:solidFill>
                  <a:srgbClr val="FF3300"/>
                </a:solidFill>
                <a:latin typeface="Comic Sans MS" charset="0"/>
              </a:rPr>
              <a:t>valore</a:t>
            </a:r>
            <a:r>
              <a:rPr lang="it-IT" sz="3400" b="1" dirty="0">
                <a:solidFill>
                  <a:srgbClr val="4D4D4D"/>
                </a:solidFill>
                <a:latin typeface="Comic Sans MS" charset="0"/>
              </a:rPr>
              <a:t> </a:t>
            </a:r>
            <a:r>
              <a:rPr lang="it-IT" sz="3400" b="1" dirty="0">
                <a:solidFill>
                  <a:srgbClr val="FF3300"/>
                </a:solidFill>
                <a:latin typeface="Comic Sans MS" charset="0"/>
              </a:rPr>
              <a:t>diagnostico</a:t>
            </a:r>
            <a:r>
              <a:rPr lang="it-IT" sz="3400" b="1" dirty="0">
                <a:solidFill>
                  <a:srgbClr val="4D4D4D"/>
                </a:solidFill>
                <a:latin typeface="Comic Sans MS" charset="0"/>
              </a:rPr>
              <a:t> assoluto.</a:t>
            </a:r>
          </a:p>
        </p:txBody>
      </p:sp>
      <p:sp>
        <p:nvSpPr>
          <p:cNvPr id="172035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-66675"/>
            <a:ext cx="7772400" cy="1143000"/>
          </a:xfrm>
        </p:spPr>
        <p:txBody>
          <a:bodyPr/>
          <a:lstStyle/>
          <a:p>
            <a:r>
              <a:rPr lang="it-IT" sz="2800">
                <a:solidFill>
                  <a:schemeClr val="accent2"/>
                </a:solidFill>
                <a:latin typeface="Comic Sans MS" charset="0"/>
              </a:rPr>
              <a:t>Associazione HLA-DQ e Celiachia</a:t>
            </a:r>
          </a:p>
        </p:txBody>
      </p: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152400" y="5013325"/>
            <a:ext cx="89916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400" b="1" dirty="0">
                <a:solidFill>
                  <a:srgbClr val="FF3300"/>
                </a:solidFill>
                <a:latin typeface="Comic Sans MS" charset="0"/>
              </a:rPr>
              <a:t>Il 30-35 % della popolazione e il 6-70 % dei familiari di primo grado che sono portatori di DQ2 o DQ8 non presentano la malattia.</a:t>
            </a: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400" b="1" dirty="0">
                <a:solidFill>
                  <a:srgbClr val="4D4D4D"/>
                </a:solidFill>
                <a:latin typeface="Comic Sans MS" charset="0"/>
              </a:rPr>
              <a:t>L’HLA spiega soltanto il 30-40 % del rischio genetico.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0" y="66675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1588" algn="ctr">
              <a:lnSpc>
                <a:spcPct val="110000"/>
              </a:lnSpc>
              <a:spcBef>
                <a:spcPct val="20000"/>
              </a:spcBef>
              <a:buFontTx/>
              <a:buChar char="-"/>
              <a:defRPr/>
            </a:pPr>
            <a:r>
              <a:rPr lang="it-IT" sz="3400" b="1" dirty="0">
                <a:solidFill>
                  <a:srgbClr val="FF3300"/>
                </a:solidFill>
                <a:latin typeface="Comic Sans MS" charset="0"/>
              </a:rPr>
              <a:t> In caso di incertezza diagnostica </a:t>
            </a:r>
            <a:r>
              <a:rPr lang="it-IT" sz="2000" b="1" dirty="0">
                <a:solidFill>
                  <a:srgbClr val="4D4D4D"/>
                </a:solidFill>
                <a:latin typeface="Comic Sans MS" charset="0"/>
              </a:rPr>
              <a:t>(es. anticorpi e/o biopsia dubbi o discrepanti)</a:t>
            </a:r>
          </a:p>
          <a:p>
            <a:pPr indent="1588" algn="ctr">
              <a:lnSpc>
                <a:spcPct val="110000"/>
              </a:lnSpc>
              <a:spcBef>
                <a:spcPct val="20000"/>
              </a:spcBef>
              <a:buFontTx/>
              <a:buChar char="-"/>
              <a:defRPr/>
            </a:pPr>
            <a:r>
              <a:rPr lang="it-IT" sz="3400" b="1" dirty="0">
                <a:solidFill>
                  <a:srgbClr val="FF3300"/>
                </a:solidFill>
                <a:latin typeface="Comic Sans MS" charset="0"/>
              </a:rPr>
              <a:t> In soggetti appartenenti a categorie a rischio </a:t>
            </a:r>
            <a:r>
              <a:rPr lang="it-IT" sz="2000" b="1" dirty="0">
                <a:solidFill>
                  <a:srgbClr val="4D4D4D"/>
                </a:solidFill>
                <a:latin typeface="Comic Sans MS" charset="0"/>
              </a:rPr>
              <a:t>(familiari di celiaci, pazienti affetti da malattie associate alla celiachia come diabete tipo 1, deficit </a:t>
            </a:r>
            <a:r>
              <a:rPr lang="it-IT" sz="2000" b="1" dirty="0" err="1">
                <a:solidFill>
                  <a:srgbClr val="4D4D4D"/>
                </a:solidFill>
                <a:latin typeface="Comic Sans MS" charset="0"/>
              </a:rPr>
              <a:t>IgA</a:t>
            </a:r>
            <a:r>
              <a:rPr lang="it-IT" sz="2000" b="1" dirty="0">
                <a:solidFill>
                  <a:srgbClr val="4D4D4D"/>
                </a:solidFill>
                <a:latin typeface="Comic Sans MS" charset="0"/>
              </a:rPr>
              <a:t>, tiroidite autoimmune, Sindrome di Down, epatite autoimmune)</a:t>
            </a: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3400" b="1" dirty="0">
                <a:solidFill>
                  <a:srgbClr val="008000"/>
                </a:solidFill>
                <a:latin typeface="Comic Sans MS" charset="0"/>
              </a:rPr>
              <a:t>Lo scopo è decidere se continuare il follow-up in caso di sierologia negativa</a:t>
            </a: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endParaRPr lang="it-IT" sz="2400" b="1" dirty="0">
              <a:solidFill>
                <a:srgbClr val="4D4D4D"/>
              </a:solidFill>
              <a:latin typeface="Comic Sans MS" charset="0"/>
            </a:endParaRPr>
          </a:p>
          <a:p>
            <a:pPr indent="1588" algn="ctr">
              <a:lnSpc>
                <a:spcPct val="110000"/>
              </a:lnSpc>
              <a:spcBef>
                <a:spcPct val="20000"/>
              </a:spcBef>
              <a:defRPr/>
            </a:pPr>
            <a:r>
              <a:rPr lang="it-IT" sz="2400" b="1" dirty="0">
                <a:solidFill>
                  <a:srgbClr val="4D4D4D"/>
                </a:solidFill>
                <a:latin typeface="Comic Sans MS" charset="0"/>
              </a:rPr>
              <a:t>SISS: 0090802-Tipizzazione genomica HLA-DQA1 ad alta risoluzione;  0090804 - 0090802-Tipizzazione genomica HLA-DQB1 ad alta risoluzione.</a:t>
            </a:r>
          </a:p>
        </p:txBody>
      </p:sp>
      <p:sp>
        <p:nvSpPr>
          <p:cNvPr id="174083" name="Rectangle 6"/>
          <p:cNvSpPr>
            <a:spLocks noGrp="1" noChangeArrowheads="1"/>
          </p:cNvSpPr>
          <p:nvPr>
            <p:ph type="title"/>
          </p:nvPr>
        </p:nvSpPr>
        <p:spPr>
          <a:xfrm>
            <a:off x="533400" y="-9525"/>
            <a:ext cx="7772400" cy="838200"/>
          </a:xfrm>
        </p:spPr>
        <p:txBody>
          <a:bodyPr/>
          <a:lstStyle/>
          <a:p>
            <a:r>
              <a:rPr lang="it-IT" sz="2800">
                <a:solidFill>
                  <a:schemeClr val="accent2"/>
                </a:solidFill>
                <a:latin typeface="Comic Sans MS" charset="0"/>
              </a:rPr>
              <a:t>QUANDO RICHIEDERE IL TEST?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2"/>
          <p:cNvSpPr txBox="1">
            <a:spLocks noChangeArrowheads="1"/>
          </p:cNvSpPr>
          <p:nvPr/>
        </p:nvSpPr>
        <p:spPr bwMode="auto">
          <a:xfrm>
            <a:off x="0" y="0"/>
            <a:ext cx="8321675" cy="649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112395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77165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241935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306705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35242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9814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44386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89585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0" hangingPunct="0">
              <a:defRPr/>
            </a:pPr>
            <a:r>
              <a:rPr lang="it-IT" sz="1600" b="1" dirty="0" smtClean="0">
                <a:solidFill>
                  <a:srgbClr val="FF3300"/>
                </a:solidFill>
                <a:latin typeface="Arial" charset="0"/>
              </a:rPr>
              <a:t>Riferimenti bibliografici:</a:t>
            </a:r>
          </a:p>
          <a:p>
            <a:pPr eaLnBrk="0" hangingPunct="0">
              <a:defRPr/>
            </a:pPr>
            <a:endParaRPr lang="it-IT" sz="1600" dirty="0" smtClean="0">
              <a:solidFill>
                <a:srgbClr val="FF3300"/>
              </a:solidFill>
              <a:latin typeface="Arial" charset="0"/>
            </a:endParaRPr>
          </a:p>
          <a:p>
            <a:pPr eaLnBrk="0" hangingPunct="0">
              <a:buFontTx/>
              <a:buAutoNum type="arabicParenR"/>
              <a:defRPr/>
            </a:pPr>
            <a:r>
              <a:rPr lang="it-IT" sz="1600" dirty="0" err="1" smtClean="0">
                <a:latin typeface="Arial" charset="0"/>
              </a:rPr>
              <a:t>Marsh</a:t>
            </a:r>
            <a:r>
              <a:rPr lang="it-IT" sz="1600" dirty="0" smtClean="0">
                <a:latin typeface="Arial" charset="0"/>
              </a:rPr>
              <a:t> S.G.E. e al. Nomenclature for </a:t>
            </a:r>
            <a:r>
              <a:rPr lang="it-IT" sz="1600" dirty="0" err="1" smtClean="0">
                <a:latin typeface="Arial" charset="0"/>
              </a:rPr>
              <a:t>factor</a:t>
            </a:r>
            <a:r>
              <a:rPr lang="it-IT" sz="1600" dirty="0" smtClean="0">
                <a:latin typeface="Arial" charset="0"/>
              </a:rPr>
              <a:t> of the HLA </a:t>
            </a:r>
            <a:r>
              <a:rPr lang="it-IT" sz="1600" dirty="0" err="1" smtClean="0">
                <a:latin typeface="Arial" charset="0"/>
              </a:rPr>
              <a:t>system</a:t>
            </a:r>
            <a:r>
              <a:rPr lang="it-IT" sz="1600" dirty="0" smtClean="0">
                <a:latin typeface="Arial" charset="0"/>
              </a:rPr>
              <a:t>, 2010. </a:t>
            </a:r>
            <a:r>
              <a:rPr lang="it-IT" sz="1600" dirty="0" err="1" smtClean="0">
                <a:latin typeface="Arial" charset="0"/>
              </a:rPr>
              <a:t>Tissue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Antigens</a:t>
            </a:r>
            <a:r>
              <a:rPr lang="it-IT" sz="1600" dirty="0" smtClean="0">
                <a:latin typeface="Arial" charset="0"/>
              </a:rPr>
              <a:t> 75, 291-455.</a:t>
            </a:r>
          </a:p>
          <a:p>
            <a:pPr eaLnBrk="0" hangingPunct="0">
              <a:buFontTx/>
              <a:buAutoNum type="arabicParenR"/>
              <a:defRPr/>
            </a:pPr>
            <a:r>
              <a:rPr lang="it-IT" sz="1600" dirty="0" err="1" smtClean="0">
                <a:latin typeface="Arial" charset="0"/>
              </a:rPr>
              <a:t>Marsh</a:t>
            </a:r>
            <a:r>
              <a:rPr lang="it-IT" sz="1600" dirty="0" smtClean="0">
                <a:latin typeface="Arial" charset="0"/>
              </a:rPr>
              <a:t> S.G.E. e al  Nomenclature for </a:t>
            </a:r>
            <a:r>
              <a:rPr lang="it-IT" sz="1600" dirty="0" err="1" smtClean="0">
                <a:latin typeface="Arial" charset="0"/>
              </a:rPr>
              <a:t>factor</a:t>
            </a:r>
            <a:r>
              <a:rPr lang="it-IT" sz="1600" dirty="0" smtClean="0">
                <a:latin typeface="Arial" charset="0"/>
              </a:rPr>
              <a:t> of the HLA </a:t>
            </a:r>
            <a:r>
              <a:rPr lang="it-IT" sz="1600" dirty="0" err="1" smtClean="0">
                <a:latin typeface="Arial" charset="0"/>
              </a:rPr>
              <a:t>system</a:t>
            </a:r>
            <a:r>
              <a:rPr lang="it-IT" sz="1600" dirty="0" smtClean="0">
                <a:latin typeface="Arial" charset="0"/>
              </a:rPr>
              <a:t>, 2004. </a:t>
            </a:r>
            <a:r>
              <a:rPr lang="it-IT" sz="1600" dirty="0" err="1" smtClean="0">
                <a:latin typeface="Arial" charset="0"/>
              </a:rPr>
              <a:t>Tissue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Antigens</a:t>
            </a:r>
            <a:r>
              <a:rPr lang="it-IT" sz="1600" dirty="0" smtClean="0">
                <a:latin typeface="Arial" charset="0"/>
              </a:rPr>
              <a:t> 65, 301-369.</a:t>
            </a:r>
          </a:p>
          <a:p>
            <a:pPr eaLnBrk="0" hangingPunct="0">
              <a:buFontTx/>
              <a:buAutoNum type="arabicParenR"/>
              <a:defRPr/>
            </a:pPr>
            <a:r>
              <a:rPr lang="it-IT" sz="1600" dirty="0" err="1" smtClean="0">
                <a:latin typeface="Arial" charset="0"/>
              </a:rPr>
              <a:t>Schreuder</a:t>
            </a:r>
            <a:r>
              <a:rPr lang="it-IT" sz="1600" dirty="0" smtClean="0">
                <a:latin typeface="Arial" charset="0"/>
              </a:rPr>
              <a:t> G.M. e al. The HLA </a:t>
            </a:r>
            <a:r>
              <a:rPr lang="it-IT" sz="1600" dirty="0" err="1" smtClean="0">
                <a:latin typeface="Arial" charset="0"/>
              </a:rPr>
              <a:t>dictionary</a:t>
            </a:r>
            <a:r>
              <a:rPr lang="it-IT" sz="1600" dirty="0" smtClean="0">
                <a:latin typeface="Arial" charset="0"/>
              </a:rPr>
              <a:t> 1999: a </a:t>
            </a:r>
            <a:r>
              <a:rPr lang="it-IT" sz="1600" dirty="0" err="1" smtClean="0">
                <a:latin typeface="Arial" charset="0"/>
              </a:rPr>
              <a:t>summary</a:t>
            </a:r>
            <a:r>
              <a:rPr lang="it-IT" sz="1600" dirty="0" smtClean="0">
                <a:latin typeface="Arial" charset="0"/>
              </a:rPr>
              <a:t> of HLA-A, -B, -C, -DRB1/3/4/5, -DQB1 </a:t>
            </a:r>
            <a:r>
              <a:rPr lang="it-IT" sz="1600" dirty="0" err="1" smtClean="0">
                <a:latin typeface="Arial" charset="0"/>
              </a:rPr>
              <a:t>alleles</a:t>
            </a:r>
            <a:r>
              <a:rPr lang="it-IT" sz="1600" dirty="0" smtClean="0">
                <a:latin typeface="Arial" charset="0"/>
              </a:rPr>
              <a:t> and </a:t>
            </a:r>
            <a:r>
              <a:rPr lang="it-IT" sz="1600" dirty="0" err="1" smtClean="0">
                <a:latin typeface="Arial" charset="0"/>
              </a:rPr>
              <a:t>their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association</a:t>
            </a:r>
            <a:r>
              <a:rPr lang="it-IT" sz="1600" dirty="0" smtClean="0">
                <a:latin typeface="Arial" charset="0"/>
              </a:rPr>
              <a:t> with </a:t>
            </a:r>
            <a:r>
              <a:rPr lang="it-IT" sz="1600" dirty="0" err="1" smtClean="0">
                <a:latin typeface="Arial" charset="0"/>
              </a:rPr>
              <a:t>serologically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defined</a:t>
            </a:r>
            <a:r>
              <a:rPr lang="it-IT" sz="1600" dirty="0" smtClean="0">
                <a:latin typeface="Arial" charset="0"/>
              </a:rPr>
              <a:t> HLA-A, -B, -C, -DR, and –DQ </a:t>
            </a:r>
            <a:r>
              <a:rPr lang="it-IT" sz="1600" dirty="0" err="1" smtClean="0">
                <a:latin typeface="Arial" charset="0"/>
              </a:rPr>
              <a:t>antigens</a:t>
            </a:r>
            <a:r>
              <a:rPr lang="it-IT" sz="1600" dirty="0" smtClean="0">
                <a:latin typeface="Arial" charset="0"/>
              </a:rPr>
              <a:t>. Human </a:t>
            </a:r>
            <a:r>
              <a:rPr lang="it-IT" sz="1600" dirty="0" err="1" smtClean="0">
                <a:latin typeface="Arial" charset="0"/>
              </a:rPr>
              <a:t>Immun</a:t>
            </a:r>
            <a:r>
              <a:rPr lang="it-IT" sz="1600" dirty="0" smtClean="0">
                <a:latin typeface="Arial" charset="0"/>
              </a:rPr>
              <a:t>. 1999; 60:1157-1181.</a:t>
            </a:r>
          </a:p>
          <a:p>
            <a:pPr eaLnBrk="0" hangingPunct="0">
              <a:buFontTx/>
              <a:buAutoNum type="arabicParenR"/>
              <a:defRPr/>
            </a:pPr>
            <a:r>
              <a:rPr lang="it-IT" sz="1600" dirty="0" smtClean="0">
                <a:latin typeface="Arial" charset="0"/>
              </a:rPr>
              <a:t>Greco L., </a:t>
            </a:r>
            <a:r>
              <a:rPr lang="it-IT" sz="1600" dirty="0" err="1" smtClean="0">
                <a:latin typeface="Arial" charset="0"/>
              </a:rPr>
              <a:t>Mazzilli</a:t>
            </a:r>
            <a:r>
              <a:rPr lang="it-IT" sz="1600" dirty="0" smtClean="0">
                <a:latin typeface="Arial" charset="0"/>
              </a:rPr>
              <a:t> M.C. La diagnosi genetica della celiachia. </a:t>
            </a:r>
            <a:r>
              <a:rPr lang="it-IT" sz="1600" dirty="0" err="1" smtClean="0">
                <a:latin typeface="Arial" charset="0"/>
              </a:rPr>
              <a:t>Pacini</a:t>
            </a:r>
            <a:r>
              <a:rPr lang="it-IT" sz="1600" dirty="0" smtClean="0">
                <a:latin typeface="Arial" charset="0"/>
              </a:rPr>
              <a:t> editore.</a:t>
            </a:r>
          </a:p>
          <a:p>
            <a:pPr eaLnBrk="0" hangingPunct="0">
              <a:buFontTx/>
              <a:buAutoNum type="arabicParenR"/>
              <a:defRPr/>
            </a:pPr>
            <a:r>
              <a:rPr lang="it-IT" sz="1600" dirty="0" err="1" smtClean="0">
                <a:latin typeface="Arial" charset="0"/>
              </a:rPr>
              <a:t>Mazzilli</a:t>
            </a:r>
            <a:r>
              <a:rPr lang="it-IT" sz="1600" dirty="0" smtClean="0">
                <a:latin typeface="Arial" charset="0"/>
              </a:rPr>
              <a:t> M.C., Calabro A. e al. Celiachia e test HLA. Raccomandazioni. AIC 2011.</a:t>
            </a:r>
          </a:p>
          <a:p>
            <a:pPr eaLnBrk="0" hangingPunct="0">
              <a:buFontTx/>
              <a:buAutoNum type="arabicParenR"/>
              <a:defRPr/>
            </a:pPr>
            <a:r>
              <a:rPr lang="it-IT" sz="1600" dirty="0" smtClean="0">
                <a:latin typeface="Arial" charset="0"/>
              </a:rPr>
              <a:t>Minelli M., Mauro S. Sistema HLA: genetica e suo ruolo nelle malattie </a:t>
            </a:r>
            <a:r>
              <a:rPr lang="it-IT" sz="1600" dirty="0" err="1" smtClean="0">
                <a:latin typeface="Arial" charset="0"/>
              </a:rPr>
              <a:t>immunomediate</a:t>
            </a:r>
            <a:r>
              <a:rPr lang="it-IT" sz="1600" dirty="0" smtClean="0">
                <a:latin typeface="Arial" charset="0"/>
              </a:rPr>
              <a:t>. IMJ 2009: 1(I)</a:t>
            </a:r>
          </a:p>
          <a:p>
            <a:pPr eaLnBrk="0" hangingPunct="0">
              <a:buFontTx/>
              <a:buAutoNum type="arabicParenR"/>
              <a:defRPr/>
            </a:pPr>
            <a:r>
              <a:rPr lang="it-IT" sz="1600" dirty="0" err="1" smtClean="0">
                <a:latin typeface="Arial" charset="0"/>
              </a:rPr>
              <a:t>Megiorni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F</a:t>
            </a:r>
            <a:r>
              <a:rPr lang="it-IT" sz="1600" dirty="0" smtClean="0">
                <a:latin typeface="Arial" charset="0"/>
              </a:rPr>
              <a:t>. e al. HLA-DQ and </a:t>
            </a:r>
            <a:r>
              <a:rPr lang="it-IT" sz="1600" dirty="0" err="1" smtClean="0">
                <a:latin typeface="Arial" charset="0"/>
              </a:rPr>
              <a:t>risk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gradient</a:t>
            </a:r>
            <a:r>
              <a:rPr lang="it-IT" sz="1600" dirty="0" smtClean="0">
                <a:latin typeface="Arial" charset="0"/>
              </a:rPr>
              <a:t> for </a:t>
            </a:r>
            <a:r>
              <a:rPr lang="it-IT" sz="1600" dirty="0" err="1" smtClean="0">
                <a:latin typeface="Arial" charset="0"/>
              </a:rPr>
              <a:t>celiac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disease</a:t>
            </a:r>
            <a:r>
              <a:rPr lang="it-IT" sz="1600" dirty="0" smtClean="0">
                <a:latin typeface="Arial" charset="0"/>
              </a:rPr>
              <a:t>. Human </a:t>
            </a:r>
            <a:r>
              <a:rPr lang="it-IT" sz="1600" dirty="0" err="1" smtClean="0">
                <a:latin typeface="Arial" charset="0"/>
              </a:rPr>
              <a:t>Immunolgy</a:t>
            </a:r>
            <a:r>
              <a:rPr lang="it-IT" sz="1600" dirty="0" smtClean="0">
                <a:latin typeface="Arial" charset="0"/>
              </a:rPr>
              <a:t> 2009;70:55-59.</a:t>
            </a:r>
          </a:p>
          <a:p>
            <a:pPr eaLnBrk="0" hangingPunct="0">
              <a:buFontTx/>
              <a:buAutoNum type="arabicParenR"/>
              <a:defRPr/>
            </a:pPr>
            <a:r>
              <a:rPr lang="it-IT" sz="1600" dirty="0" err="1" smtClean="0">
                <a:latin typeface="Arial" charset="0"/>
              </a:rPr>
              <a:t>Kim</a:t>
            </a:r>
            <a:r>
              <a:rPr lang="it-IT" sz="1600" dirty="0" smtClean="0">
                <a:latin typeface="Arial" charset="0"/>
              </a:rPr>
              <a:t> C., </a:t>
            </a:r>
            <a:r>
              <a:rPr lang="it-IT" sz="1600" dirty="0" err="1" smtClean="0">
                <a:latin typeface="Arial" charset="0"/>
              </a:rPr>
              <a:t>Quarsten</a:t>
            </a:r>
            <a:r>
              <a:rPr lang="it-IT" sz="1600" dirty="0" smtClean="0">
                <a:latin typeface="Arial" charset="0"/>
              </a:rPr>
              <a:t> H e al. </a:t>
            </a:r>
            <a:r>
              <a:rPr lang="it-IT" sz="1600" dirty="0" err="1" smtClean="0">
                <a:latin typeface="Arial" charset="0"/>
              </a:rPr>
              <a:t>Structural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basis</a:t>
            </a:r>
            <a:r>
              <a:rPr lang="it-IT" sz="1600" dirty="0" smtClean="0">
                <a:latin typeface="Arial" charset="0"/>
              </a:rPr>
              <a:t> for HLA-DQ2-mediated </a:t>
            </a:r>
            <a:r>
              <a:rPr lang="it-IT" sz="1600" dirty="0" err="1" smtClean="0">
                <a:latin typeface="Arial" charset="0"/>
              </a:rPr>
              <a:t>presentation</a:t>
            </a:r>
            <a:r>
              <a:rPr lang="it-IT" sz="1600" dirty="0" smtClean="0">
                <a:latin typeface="Arial" charset="0"/>
              </a:rPr>
              <a:t> of </a:t>
            </a:r>
            <a:r>
              <a:rPr lang="it-IT" sz="1600" dirty="0" err="1" smtClean="0">
                <a:latin typeface="Arial" charset="0"/>
              </a:rPr>
              <a:t>gluten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epitopes</a:t>
            </a:r>
            <a:r>
              <a:rPr lang="it-IT" sz="1600" dirty="0" smtClean="0">
                <a:latin typeface="Arial" charset="0"/>
              </a:rPr>
              <a:t> in </a:t>
            </a:r>
            <a:r>
              <a:rPr lang="it-IT" sz="1600" dirty="0" err="1" smtClean="0">
                <a:latin typeface="Arial" charset="0"/>
              </a:rPr>
              <a:t>celiac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disease</a:t>
            </a:r>
            <a:r>
              <a:rPr lang="it-IT" sz="1600" dirty="0" smtClean="0">
                <a:latin typeface="Arial" charset="0"/>
              </a:rPr>
              <a:t>. PNAS 2004; 101(12):4175-4179.</a:t>
            </a:r>
          </a:p>
          <a:p>
            <a:pPr eaLnBrk="0" hangingPunct="0">
              <a:buFontTx/>
              <a:buAutoNum type="arabicParenR"/>
              <a:defRPr/>
            </a:pPr>
            <a:r>
              <a:rPr lang="it-IT" sz="1600" dirty="0" err="1" smtClean="0">
                <a:latin typeface="Arial" charset="0"/>
              </a:rPr>
              <a:t>Zunec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R</a:t>
            </a:r>
            <a:r>
              <a:rPr lang="it-IT" sz="1600" dirty="0" smtClean="0">
                <a:latin typeface="Arial" charset="0"/>
              </a:rPr>
              <a:t>. e al. HLA-DQ2 </a:t>
            </a:r>
            <a:r>
              <a:rPr lang="it-IT" sz="1600" dirty="0" err="1" smtClean="0">
                <a:latin typeface="Arial" charset="0"/>
              </a:rPr>
              <a:t>heterodimer</a:t>
            </a:r>
            <a:r>
              <a:rPr lang="it-IT" sz="1600" dirty="0" smtClean="0">
                <a:latin typeface="Arial" charset="0"/>
              </a:rPr>
              <a:t> in the </a:t>
            </a:r>
            <a:r>
              <a:rPr lang="it-IT" sz="1600" dirty="0" err="1" smtClean="0">
                <a:latin typeface="Arial" charset="0"/>
              </a:rPr>
              <a:t>diagnosis</a:t>
            </a:r>
            <a:r>
              <a:rPr lang="it-IT" sz="1600" dirty="0" smtClean="0">
                <a:latin typeface="Arial" charset="0"/>
              </a:rPr>
              <a:t> of </a:t>
            </a:r>
            <a:r>
              <a:rPr lang="it-IT" sz="1600" dirty="0" err="1" smtClean="0">
                <a:latin typeface="Arial" charset="0"/>
              </a:rPr>
              <a:t>celiac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disease</a:t>
            </a:r>
            <a:r>
              <a:rPr lang="it-IT" sz="1600" dirty="0" smtClean="0">
                <a:latin typeface="Arial" charset="0"/>
              </a:rPr>
              <a:t>. </a:t>
            </a:r>
            <a:r>
              <a:rPr lang="it-IT" sz="1600" dirty="0" err="1" smtClean="0">
                <a:latin typeface="Arial" charset="0"/>
              </a:rPr>
              <a:t>Biochemia</a:t>
            </a:r>
            <a:r>
              <a:rPr lang="it-IT" sz="1600" dirty="0" smtClean="0">
                <a:latin typeface="Arial" charset="0"/>
              </a:rPr>
              <a:t> Medica 2004;14:119-124.</a:t>
            </a:r>
          </a:p>
          <a:p>
            <a:pPr eaLnBrk="0" hangingPunct="0">
              <a:buFontTx/>
              <a:buAutoNum type="arabicParenR"/>
              <a:defRPr/>
            </a:pPr>
            <a:r>
              <a:rPr lang="it-IT" sz="1600" dirty="0" smtClean="0">
                <a:latin typeface="Arial" charset="0"/>
              </a:rPr>
              <a:t>Sacchetti L. La celiachia, aspetti </a:t>
            </a:r>
            <a:r>
              <a:rPr lang="it-IT" sz="1600" dirty="0" err="1" smtClean="0">
                <a:latin typeface="Arial" charset="0"/>
              </a:rPr>
              <a:t>gentici</a:t>
            </a:r>
            <a:r>
              <a:rPr lang="it-IT" sz="1600" dirty="0" smtClean="0">
                <a:latin typeface="Arial" charset="0"/>
              </a:rPr>
              <a:t> e associazione con altre patologie. </a:t>
            </a:r>
            <a:r>
              <a:rPr lang="it-IT" sz="1600" dirty="0" err="1" smtClean="0">
                <a:latin typeface="Arial" charset="0"/>
              </a:rPr>
              <a:t>Bioch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Clin</a:t>
            </a:r>
            <a:r>
              <a:rPr lang="it-IT" sz="1600" dirty="0" smtClean="0">
                <a:latin typeface="Arial" charset="0"/>
              </a:rPr>
              <a:t> 2007; 31(1):51-52</a:t>
            </a:r>
          </a:p>
          <a:p>
            <a:pPr eaLnBrk="0" hangingPunct="0">
              <a:buFontTx/>
              <a:buAutoNum type="arabicParenR"/>
              <a:defRPr/>
            </a:pPr>
            <a:r>
              <a:rPr lang="it-IT" sz="1600" dirty="0" err="1" smtClean="0">
                <a:latin typeface="Arial" charset="0"/>
              </a:rPr>
              <a:t>Sakly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W</a:t>
            </a:r>
            <a:r>
              <a:rPr lang="it-IT" sz="1600" dirty="0" smtClean="0">
                <a:latin typeface="Arial" charset="0"/>
              </a:rPr>
              <a:t>. E al. A </a:t>
            </a:r>
            <a:r>
              <a:rPr lang="it-IT" sz="1600" dirty="0" err="1" smtClean="0">
                <a:latin typeface="Arial" charset="0"/>
              </a:rPr>
              <a:t>role</a:t>
            </a:r>
            <a:r>
              <a:rPr lang="it-IT" sz="1600" dirty="0" smtClean="0">
                <a:latin typeface="Arial" charset="0"/>
              </a:rPr>
              <a:t> for </a:t>
            </a:r>
            <a:r>
              <a:rPr lang="it-IT" sz="1600" dirty="0" err="1" smtClean="0">
                <a:latin typeface="Arial" charset="0"/>
              </a:rPr>
              <a:t>tissue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transglutaminase</a:t>
            </a:r>
            <a:r>
              <a:rPr lang="it-IT" sz="1600" dirty="0" smtClean="0">
                <a:latin typeface="Arial" charset="0"/>
              </a:rPr>
              <a:t> in α-</a:t>
            </a:r>
            <a:r>
              <a:rPr lang="it-IT" sz="1600" dirty="0" err="1" smtClean="0">
                <a:latin typeface="Arial" charset="0"/>
              </a:rPr>
              <a:t>gliadin</a:t>
            </a:r>
            <a:r>
              <a:rPr lang="it-IT" sz="1600" dirty="0" smtClean="0">
                <a:latin typeface="Arial" charset="0"/>
              </a:rPr>
              <a:t> peptide </a:t>
            </a:r>
            <a:r>
              <a:rPr lang="it-IT" sz="1600" dirty="0" err="1" smtClean="0">
                <a:latin typeface="Arial" charset="0"/>
              </a:rPr>
              <a:t>cytotoxicity</a:t>
            </a:r>
            <a:r>
              <a:rPr lang="it-IT" sz="1600" dirty="0" smtClean="0">
                <a:latin typeface="Arial" charset="0"/>
              </a:rPr>
              <a:t>. </a:t>
            </a:r>
            <a:r>
              <a:rPr lang="it-IT" sz="1600" dirty="0" err="1" smtClean="0">
                <a:latin typeface="Arial" charset="0"/>
              </a:rPr>
              <a:t>British</a:t>
            </a:r>
            <a:r>
              <a:rPr lang="it-IT" sz="1600" dirty="0" smtClean="0">
                <a:latin typeface="Arial" charset="0"/>
              </a:rPr>
              <a:t> Society for </a:t>
            </a:r>
            <a:r>
              <a:rPr lang="it-IT" sz="1600" dirty="0" err="1" smtClean="0">
                <a:latin typeface="Arial" charset="0"/>
              </a:rPr>
              <a:t>Immunology</a:t>
            </a:r>
            <a:r>
              <a:rPr lang="it-IT" sz="1600" dirty="0" smtClean="0">
                <a:latin typeface="Arial" charset="0"/>
              </a:rPr>
              <a:t>. </a:t>
            </a:r>
            <a:r>
              <a:rPr lang="it-IT" sz="1600" dirty="0" err="1" smtClean="0">
                <a:latin typeface="Arial" charset="0"/>
              </a:rPr>
              <a:t>Clin</a:t>
            </a:r>
            <a:r>
              <a:rPr lang="it-IT" sz="1600" dirty="0" smtClean="0">
                <a:latin typeface="Arial" charset="0"/>
              </a:rPr>
              <a:t> and </a:t>
            </a:r>
            <a:r>
              <a:rPr lang="it-IT" sz="1600" dirty="0" err="1" smtClean="0">
                <a:latin typeface="Arial" charset="0"/>
              </a:rPr>
              <a:t>Exper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Immun</a:t>
            </a:r>
            <a:r>
              <a:rPr lang="it-IT" sz="1600" dirty="0" smtClean="0">
                <a:latin typeface="Arial" charset="0"/>
              </a:rPr>
              <a:t> 2006; 146:550-558.</a:t>
            </a:r>
          </a:p>
          <a:p>
            <a:pPr eaLnBrk="0" hangingPunct="0">
              <a:buFontTx/>
              <a:buAutoNum type="arabicParenR"/>
              <a:defRPr/>
            </a:pPr>
            <a:r>
              <a:rPr lang="it-IT" sz="1600" dirty="0" err="1" smtClean="0">
                <a:latin typeface="Arial" charset="0"/>
              </a:rPr>
              <a:t>Bortolozzo</a:t>
            </a:r>
            <a:r>
              <a:rPr lang="it-IT" sz="1600" dirty="0" smtClean="0">
                <a:latin typeface="Arial" charset="0"/>
              </a:rPr>
              <a:t> K. E al. Development and </a:t>
            </a:r>
            <a:r>
              <a:rPr lang="it-IT" sz="1600" dirty="0" err="1" smtClean="0">
                <a:latin typeface="Arial" charset="0"/>
              </a:rPr>
              <a:t>validation</a:t>
            </a:r>
            <a:r>
              <a:rPr lang="it-IT" sz="1600" dirty="0" smtClean="0">
                <a:latin typeface="Arial" charset="0"/>
              </a:rPr>
              <a:t> of a </a:t>
            </a:r>
            <a:r>
              <a:rPr lang="it-IT" sz="1600" dirty="0" err="1" smtClean="0">
                <a:latin typeface="Arial" charset="0"/>
              </a:rPr>
              <a:t>simple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method</a:t>
            </a:r>
            <a:r>
              <a:rPr lang="it-IT" sz="1600" dirty="0" smtClean="0">
                <a:latin typeface="Arial" charset="0"/>
              </a:rPr>
              <a:t> for the </a:t>
            </a:r>
            <a:r>
              <a:rPr lang="it-IT" sz="1600" dirty="0" err="1" smtClean="0">
                <a:latin typeface="Arial" charset="0"/>
              </a:rPr>
              <a:t>detection</a:t>
            </a:r>
            <a:r>
              <a:rPr lang="it-IT" sz="1600" dirty="0" smtClean="0">
                <a:latin typeface="Arial" charset="0"/>
              </a:rPr>
              <a:t> of </a:t>
            </a:r>
            <a:r>
              <a:rPr lang="it-IT" sz="1600" dirty="0" err="1" smtClean="0">
                <a:latin typeface="Arial" charset="0"/>
              </a:rPr>
              <a:t>all</a:t>
            </a:r>
            <a:r>
              <a:rPr lang="it-IT" sz="1600" dirty="0" smtClean="0">
                <a:latin typeface="Arial" charset="0"/>
              </a:rPr>
              <a:t> HLA </a:t>
            </a:r>
            <a:r>
              <a:rPr lang="it-IT" sz="1600" dirty="0" err="1" smtClean="0">
                <a:latin typeface="Arial" charset="0"/>
              </a:rPr>
              <a:t>haplotypes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associated</a:t>
            </a:r>
            <a:r>
              <a:rPr lang="it-IT" sz="1600" dirty="0" smtClean="0">
                <a:latin typeface="Arial" charset="0"/>
              </a:rPr>
              <a:t> with </a:t>
            </a:r>
            <a:r>
              <a:rPr lang="it-IT" sz="1600" dirty="0" err="1" smtClean="0">
                <a:latin typeface="Arial" charset="0"/>
              </a:rPr>
              <a:t>celiac</a:t>
            </a:r>
            <a:r>
              <a:rPr lang="it-IT" sz="1600" dirty="0" smtClean="0">
                <a:latin typeface="Arial" charset="0"/>
              </a:rPr>
              <a:t> </a:t>
            </a:r>
            <a:r>
              <a:rPr lang="it-IT" sz="1600" dirty="0" err="1" smtClean="0">
                <a:latin typeface="Arial" charset="0"/>
              </a:rPr>
              <a:t>desease</a:t>
            </a:r>
            <a:r>
              <a:rPr lang="it-IT" sz="1600" dirty="0" smtClean="0">
                <a:latin typeface="Arial" charset="0"/>
              </a:rPr>
              <a:t>. Poster XIV Congresso Nazionale SIGU 2011.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429000"/>
            <a:ext cx="3924300" cy="11525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endParaRPr lang="en-US" sz="10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en-US" sz="3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CONCLUSIONI</a:t>
            </a:r>
            <a:r>
              <a:rPr lang="it-IT" sz="3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…</a:t>
            </a:r>
            <a:endParaRPr lang="en-US" sz="36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9F2F4F96-4E32-184C-AC55-3AF6157687F7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84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178178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23850" y="620713"/>
            <a:ext cx="8424863" cy="5276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SE SOSPETTI UNA DIARREA INFETTIVA</a:t>
            </a:r>
          </a:p>
          <a:p>
            <a:pPr marL="457200" indent="-457200" algn="ctr">
              <a:lnSpc>
                <a:spcPct val="80000"/>
              </a:lnSpc>
              <a:buFont typeface="Wingdings" charset="2"/>
              <a:buChar char="ü"/>
              <a:defRPr/>
            </a:pP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80000"/>
              </a:lnSpc>
              <a:buFont typeface="Wingdings" charset="2"/>
              <a:buChar char="ü"/>
              <a:defRPr/>
            </a:pP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NON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trattare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con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antibioticoterapia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80000"/>
              </a:lnSpc>
              <a:buFont typeface="Wingdings" charset="2"/>
              <a:buChar char="ü"/>
              <a:defRPr/>
            </a:pPr>
            <a:r>
              <a:rPr lang="en-US" sz="2800" b="1" dirty="0" err="1">
                <a:solidFill>
                  <a:srgbClr val="FFFFFF"/>
                </a:solidFill>
                <a:latin typeface="Arial"/>
                <a:cs typeface="Arial"/>
              </a:rPr>
              <a:t>Esegui</a:t>
            </a: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 la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cs typeface="Arial"/>
              </a:rPr>
              <a:t>coprocoltura</a:t>
            </a: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 +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cs typeface="Arial"/>
              </a:rPr>
              <a:t>esame</a:t>
            </a: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cs typeface="Arial"/>
              </a:rPr>
              <a:t>coproparassitologico</a:t>
            </a: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457200" indent="-457200">
              <a:lnSpc>
                <a:spcPct val="80000"/>
              </a:lnSpc>
              <a:buFont typeface="Wingdings" charset="2"/>
              <a:buChar char="ü"/>
              <a:defRPr/>
            </a:pPr>
            <a:r>
              <a:rPr lang="en-US" sz="2800" dirty="0" smtClean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sz="2800" b="1" dirty="0" smtClean="0">
                <a:solidFill>
                  <a:srgbClr val="FFFFFF"/>
                </a:solidFill>
                <a:latin typeface="Arial"/>
                <a:cs typeface="Arial"/>
              </a:rPr>
              <a:t>DRATA 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con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soluzioni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appropriate</a:t>
            </a:r>
          </a:p>
          <a:p>
            <a:pPr marL="457200" indent="-457200">
              <a:lnSpc>
                <a:spcPct val="80000"/>
              </a:lnSpc>
              <a:buFont typeface="Wingdings" charset="2"/>
              <a:buChar char="ü"/>
              <a:defRPr/>
            </a:pPr>
            <a:r>
              <a:rPr lang="en-US" sz="2800" b="1" dirty="0" err="1">
                <a:solidFill>
                  <a:srgbClr val="FFFFFF"/>
                </a:solidFill>
                <a:latin typeface="Arial"/>
                <a:cs typeface="Arial"/>
              </a:rPr>
              <a:t>Utilizza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la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Dieta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Probiotici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Argilla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Racecadotril</a:t>
            </a:r>
            <a:endParaRPr lang="en-US" sz="28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80000"/>
              </a:lnSpc>
              <a:buFont typeface="Wingdings" charset="2"/>
              <a:buChar char="ü"/>
              <a:defRPr/>
            </a:pPr>
            <a:r>
              <a:rPr lang="en-US" sz="2800" b="1" dirty="0" err="1">
                <a:solidFill>
                  <a:srgbClr val="FFFFFF"/>
                </a:solidFill>
                <a:latin typeface="Arial"/>
                <a:cs typeface="Arial"/>
              </a:rPr>
              <a:t>Evita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Loperamide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derivati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oppioidi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457200" indent="-457200">
              <a:lnSpc>
                <a:spcPct val="80000"/>
              </a:lnSpc>
              <a:buFont typeface="Wingdings" charset="2"/>
              <a:buChar char="ü"/>
              <a:defRPr/>
            </a:pP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Ricordati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di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cs typeface="Arial"/>
              </a:rPr>
              <a:t>monitorare</a:t>
            </a: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cs typeface="Arial"/>
              </a:rPr>
              <a:t>parametri</a:t>
            </a: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cs typeface="Arial"/>
              </a:rPr>
              <a:t>vitali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80000"/>
              </a:lnSpc>
              <a:buFont typeface="Wingdings" charset="2"/>
              <a:buChar char="ü"/>
              <a:defRPr/>
            </a:pP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Avverti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paziente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, se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è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il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caso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, di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rivolgersi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al  PS</a:t>
            </a:r>
          </a:p>
          <a:p>
            <a:pPr marL="457200" indent="-457200">
              <a:lnSpc>
                <a:spcPct val="80000"/>
              </a:lnSpc>
              <a:buFont typeface="Wingdings" charset="2"/>
              <a:buChar char="ü"/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necessario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richiedi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la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cs typeface="Arial"/>
              </a:rPr>
              <a:t>consulenza</a:t>
            </a: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cs typeface="Arial"/>
              </a:rPr>
              <a:t>infettivologica</a:t>
            </a:r>
            <a:endParaRPr lang="en-US" sz="28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80000"/>
              </a:lnSpc>
              <a:buFont typeface="Wingdings" charset="2"/>
              <a:buChar char="ü"/>
              <a:defRPr/>
            </a:pP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Se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necessaria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t.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cs typeface="Arial"/>
              </a:rPr>
              <a:t>antibiotica</a:t>
            </a: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/>
                <a:cs typeface="Arial"/>
              </a:rPr>
              <a:t>empirica</a:t>
            </a:r>
            <a:r>
              <a:rPr lang="en-US" sz="2800" b="1" dirty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Azitromicina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bid x 3gg o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rifaximina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400 </a:t>
            </a:r>
            <a:r>
              <a:rPr lang="en-US" sz="2800" dirty="0" err="1">
                <a:solidFill>
                  <a:srgbClr val="FFFFFF"/>
                </a:solidFill>
                <a:latin typeface="Arial"/>
                <a:cs typeface="Arial"/>
              </a:rPr>
              <a:t>tid</a:t>
            </a:r>
            <a:r>
              <a:rPr lang="en-US" sz="2800" dirty="0">
                <a:solidFill>
                  <a:srgbClr val="FFFFFF"/>
                </a:solidFill>
                <a:latin typeface="Arial"/>
                <a:cs typeface="Arial"/>
              </a:rPr>
              <a:t> x 4gg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Lucida Grande" charset="0"/>
              <a:cs typeface=".Aqua かな" charset="0"/>
            </a:endParaRPr>
          </a:p>
        </p:txBody>
      </p:sp>
      <p:sp>
        <p:nvSpPr>
          <p:cNvPr id="179202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>
              <a:latin typeface="Lucida Grande" charset="0"/>
              <a:cs typeface=".Aqua かな" charset="0"/>
            </a:endParaRPr>
          </a:p>
        </p:txBody>
      </p:sp>
      <p:sp>
        <p:nvSpPr>
          <p:cNvPr id="179203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0D3F1E17-C600-5445-AD0E-A5D39A6D3EFA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85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179204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5" name="Rettangolo 5"/>
          <p:cNvSpPr>
            <a:spLocks noChangeArrowheads="1"/>
          </p:cNvSpPr>
          <p:nvPr/>
        </p:nvSpPr>
        <p:spPr bwMode="auto">
          <a:xfrm>
            <a:off x="0" y="47625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FFFFFF"/>
                </a:solidFill>
                <a:latin typeface="Arial" charset="0"/>
                <a:cs typeface="Arial" charset="0"/>
              </a:rPr>
              <a:t>SE SOSPETTI UNA </a:t>
            </a:r>
            <a:r>
              <a:rPr lang="en-US" sz="3600" b="1">
                <a:solidFill>
                  <a:srgbClr val="FFFFFF"/>
                </a:solidFill>
                <a:latin typeface="Arial" charset="0"/>
                <a:cs typeface="Arial" charset="0"/>
              </a:rPr>
              <a:t>DIARREA INFIAMMATORIA</a:t>
            </a:r>
            <a:endParaRPr lang="it-IT" sz="3600">
              <a:solidFill>
                <a:srgbClr val="FFFFFF"/>
              </a:solidFill>
            </a:endParaRPr>
          </a:p>
        </p:txBody>
      </p:sp>
      <p:sp>
        <p:nvSpPr>
          <p:cNvPr id="179206" name="Rettangolo 6"/>
          <p:cNvSpPr>
            <a:spLocks noChangeArrowheads="1"/>
          </p:cNvSpPr>
          <p:nvPr/>
        </p:nvSpPr>
        <p:spPr bwMode="auto">
          <a:xfrm>
            <a:off x="323850" y="1989138"/>
            <a:ext cx="856932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571500" indent="-571500">
              <a:buFont typeface="Wingdings" charset="0"/>
              <a:buChar char="ü"/>
            </a:pP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RICHIEDI</a:t>
            </a:r>
            <a:r>
              <a:rPr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 una </a:t>
            </a: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RETTOSIGMOIDOSCOPIA</a:t>
            </a:r>
            <a:r>
              <a:rPr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 se la sintomatologia è limitata al colon di sinistra, o la </a:t>
            </a: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COLONSCOPIA</a:t>
            </a:r>
          </a:p>
          <a:p>
            <a:pPr marL="571500" indent="-571500">
              <a:buFont typeface="Wingdings" charset="0"/>
              <a:buChar char="ü"/>
            </a:pPr>
            <a:r>
              <a:rPr lang="en-US" sz="3200" b="1">
                <a:solidFill>
                  <a:srgbClr val="FFFFFF"/>
                </a:solidFill>
                <a:latin typeface="Arial" charset="0"/>
                <a:cs typeface="Arial" charset="0"/>
              </a:rPr>
              <a:t>Calprotectina fecale </a:t>
            </a:r>
            <a:r>
              <a:rPr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nella D.D. Malattie Infiammatorie IBD, Sindrome dello Intestino Irritabile  IBS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>
              <a:latin typeface="Lucida Grande" charset="0"/>
              <a:cs typeface=".Aqua かな" charset="0"/>
            </a:endParaRPr>
          </a:p>
        </p:txBody>
      </p:sp>
      <p:sp>
        <p:nvSpPr>
          <p:cNvPr id="180226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>
              <a:latin typeface="Lucida Grande" charset="0"/>
              <a:cs typeface=".Aqua かな" charset="0"/>
            </a:endParaRPr>
          </a:p>
        </p:txBody>
      </p:sp>
      <p:sp>
        <p:nvSpPr>
          <p:cNvPr id="180227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445D6EF1-3C4B-3340-891D-27BD22C23BD5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86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180228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242888"/>
            <a:ext cx="9251950" cy="72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3850" y="260350"/>
            <a:ext cx="8351838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  <a:sym typeface="Lucida Grande" charset="0"/>
              </a:defRPr>
            </a:lvl1pPr>
            <a:lvl2pPr marL="704850" indent="-28575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Lucida Grande" charset="0"/>
              </a:defRPr>
            </a:lvl2pPr>
            <a:lvl3pPr marL="1104900" indent="-22860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Lucida Grande" charset="0"/>
              </a:defRPr>
            </a:lvl3pPr>
            <a:lvl4pPr marL="15621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Lucida Grande" charset="0"/>
              </a:defRPr>
            </a:lvl4pPr>
            <a:lvl5pPr marL="20193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Lucida Grande" charset="0"/>
              </a:defRPr>
            </a:lvl5pPr>
            <a:lvl6pPr marL="24765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Lucida Grande" charset="0"/>
              </a:defRPr>
            </a:lvl6pPr>
            <a:lvl7pPr marL="29337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Lucida Grande" charset="0"/>
              </a:defRPr>
            </a:lvl7pPr>
            <a:lvl8pPr marL="33909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Lucida Grande" charset="0"/>
              </a:defRPr>
            </a:lvl8pPr>
            <a:lvl9pPr marL="3848100" indent="-228600" algn="l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  <a:sym typeface="Lucida Grande" charset="0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sz="3000" b="1" dirty="0" smtClean="0">
                <a:solidFill>
                  <a:srgbClr val="FFFFFF"/>
                </a:solidFill>
                <a:latin typeface="Arial"/>
                <a:cs typeface="Arial"/>
              </a:rPr>
              <a:t>SCREENING PER ALTRE FORME DI DIARREA</a:t>
            </a: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en-US" sz="28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en-US" sz="1000" b="1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chemeClr val="bg1"/>
              </a:buClr>
              <a:buFont typeface="Wingdings" charset="2"/>
              <a:buChar char="ü"/>
              <a:defRPr/>
            </a:pP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Dosaggio IgA e AB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antitransglutaminasi</a:t>
            </a: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 per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celiachia</a:t>
            </a:r>
            <a:endParaRPr lang="en-US" sz="29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buFont typeface="Wingdings" charset="2"/>
              <a:buChar char="ü"/>
              <a:defRPr/>
            </a:pP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Breath test al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lattosio</a:t>
            </a: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 per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intolleranza</a:t>
            </a: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 al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lattosio</a:t>
            </a:r>
            <a:endParaRPr lang="en-US" sz="29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buFont typeface="Wingdings" charset="2"/>
              <a:buChar char="ü"/>
              <a:defRPr/>
            </a:pP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TSH-R per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distiroidismi</a:t>
            </a:r>
            <a:endParaRPr lang="en-US" sz="29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buFont typeface="Wingdings" charset="2"/>
              <a:buChar char="ü"/>
              <a:defRPr/>
            </a:pP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Ricordarsi</a:t>
            </a: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delle</a:t>
            </a: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Diarree</a:t>
            </a: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 da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Farmaci</a:t>
            </a:r>
            <a:endParaRPr lang="en-US" sz="29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buFont typeface="Wingdings" charset="2"/>
              <a:buChar char="ü"/>
              <a:defRPr/>
            </a:pP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Diarree</a:t>
            </a: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funzionali</a:t>
            </a: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 e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ruolo</a:t>
            </a: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degli</a:t>
            </a: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acidi</a:t>
            </a: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biliari</a:t>
            </a: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 come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lassativi</a:t>
            </a:r>
            <a:endParaRPr lang="en-US" sz="29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buFont typeface="Wingdings" charset="2"/>
              <a:buChar char="ü"/>
              <a:defRPr/>
            </a:pP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Diarrea</a:t>
            </a: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microscopica</a:t>
            </a:r>
            <a:endParaRPr lang="en-US" sz="29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buClr>
                <a:schemeClr val="bg1"/>
              </a:buClr>
              <a:buFont typeface="Wingdings" charset="2"/>
              <a:buChar char="ü"/>
              <a:defRPr/>
            </a:pPr>
            <a:r>
              <a:rPr lang="en-US" sz="2900" dirty="0" smtClean="0">
                <a:solidFill>
                  <a:srgbClr val="FFFFFF"/>
                </a:solidFill>
                <a:latin typeface="Arial"/>
                <a:cs typeface="Arial"/>
              </a:rPr>
              <a:t>Gluten </a:t>
            </a:r>
            <a:r>
              <a:rPr lang="en-US" sz="2900" dirty="0" err="1" smtClean="0">
                <a:solidFill>
                  <a:srgbClr val="FFFFFF"/>
                </a:solidFill>
                <a:latin typeface="Arial"/>
                <a:cs typeface="Arial"/>
              </a:rPr>
              <a:t>sensivity</a:t>
            </a:r>
            <a:endParaRPr lang="en-US" sz="29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9625"/>
          </a:xfrm>
        </p:spPr>
        <p:txBody>
          <a:bodyPr/>
          <a:lstStyle/>
          <a:p>
            <a:pPr eaLnBrk="1" hangingPunct="1"/>
            <a:r>
              <a:rPr lang="it-IT" sz="3600" b="1" u="sng">
                <a:latin typeface="Arial Narrow" charset="0"/>
                <a:cs typeface="Arial Narrow" charset="0"/>
              </a:rPr>
              <a:t>TAKE HOME MESSAGES:</a:t>
            </a:r>
          </a:p>
        </p:txBody>
      </p:sp>
      <p:graphicFrame>
        <p:nvGraphicFramePr>
          <p:cNvPr id="9" name="Diagramma 8"/>
          <p:cNvGraphicFramePr/>
          <p:nvPr>
            <p:extLst>
              <p:ext uri="{D42A27DB-BD31-4B8C-83A1-F6EECF244321}">
                <p14:modId xmlns="" xmlns:p14="http://schemas.microsoft.com/office/powerpoint/2010/main" val="4184182334"/>
              </p:ext>
            </p:extLst>
          </p:nvPr>
        </p:nvGraphicFramePr>
        <p:xfrm>
          <a:off x="0" y="809627"/>
          <a:ext cx="9144000" cy="6048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egnaposto numero diapositiva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fld id="{3047AAEB-70C1-9B45-ACA3-09621004006B}" type="slidenum">
              <a:rPr lang="en-US" sz="1200">
                <a:solidFill>
                  <a:srgbClr val="878787"/>
                </a:solidFill>
                <a:latin typeface="Lucida Grande" charset="0"/>
                <a:cs typeface="Lucida Grande" charset="0"/>
                <a:sym typeface="Lucida Grande" charset="0"/>
              </a:rPr>
              <a:pPr eaLnBrk="1" hangingPunct="1"/>
              <a:t>9</a:t>
            </a:fld>
            <a:endParaRPr lang="en-US" sz="1200">
              <a:solidFill>
                <a:srgbClr val="878787"/>
              </a:solidFill>
              <a:latin typeface="Lucida Grande" charset="0"/>
              <a:cs typeface="Lucida Grande" charset="0"/>
              <a:sym typeface="Lucida Grande" charset="0"/>
            </a:endParaRPr>
          </a:p>
        </p:txBody>
      </p:sp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699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4755" name="CasellaDiTesto 6"/>
          <p:cNvSpPr txBox="1">
            <a:spLocks noChangeArrowheads="1"/>
          </p:cNvSpPr>
          <p:nvPr/>
        </p:nvSpPr>
        <p:spPr bwMode="auto">
          <a:xfrm>
            <a:off x="323850" y="11113"/>
            <a:ext cx="30956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800">
                <a:latin typeface="Arial" charset="0"/>
                <a:cs typeface="Arial" charset="0"/>
              </a:rPr>
              <a:t>Rossi Federica</a:t>
            </a:r>
          </a:p>
        </p:txBody>
      </p:sp>
      <p:cxnSp>
        <p:nvCxnSpPr>
          <p:cNvPr id="74756" name="Connettore 1 8"/>
          <p:cNvCxnSpPr>
            <a:cxnSpLocks noChangeShapeType="1"/>
          </p:cNvCxnSpPr>
          <p:nvPr/>
        </p:nvCxnSpPr>
        <p:spPr bwMode="auto">
          <a:xfrm>
            <a:off x="250825" y="1844675"/>
            <a:ext cx="288925" cy="21590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57" name="Connettore 1 10"/>
          <p:cNvCxnSpPr>
            <a:cxnSpLocks noChangeShapeType="1"/>
          </p:cNvCxnSpPr>
          <p:nvPr/>
        </p:nvCxnSpPr>
        <p:spPr bwMode="auto">
          <a:xfrm flipV="1">
            <a:off x="250825" y="1844675"/>
            <a:ext cx="288925" cy="288925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4758" name="CasellaDiTesto 11"/>
          <p:cNvSpPr txBox="1">
            <a:spLocks noChangeArrowheads="1"/>
          </p:cNvSpPr>
          <p:nvPr/>
        </p:nvSpPr>
        <p:spPr bwMode="auto">
          <a:xfrm>
            <a:off x="4932363" y="1773238"/>
            <a:ext cx="1511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200">
                <a:latin typeface="Arial" charset="0"/>
                <a:cs typeface="Arial" charset="0"/>
              </a:rPr>
              <a:t>B S 3 0 2</a:t>
            </a:r>
          </a:p>
        </p:txBody>
      </p:sp>
      <p:sp>
        <p:nvSpPr>
          <p:cNvPr id="74759" name="CasellaDiTesto 12"/>
          <p:cNvSpPr txBox="1">
            <a:spLocks noChangeArrowheads="1"/>
          </p:cNvSpPr>
          <p:nvPr/>
        </p:nvSpPr>
        <p:spPr bwMode="auto">
          <a:xfrm>
            <a:off x="4787900" y="1268413"/>
            <a:ext cx="403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800">
                <a:latin typeface="Arial" charset="0"/>
                <a:cs typeface="Arial" charset="0"/>
              </a:rPr>
              <a:t>RSSFDR7</a:t>
            </a:r>
            <a:r>
              <a:rPr lang="it-IT" sz="1200">
                <a:latin typeface="Arial" charset="0"/>
                <a:cs typeface="Arial" charset="0"/>
              </a:rPr>
              <a:t> </a:t>
            </a:r>
            <a:r>
              <a:rPr lang="it-IT" sz="2800">
                <a:latin typeface="Arial" charset="0"/>
                <a:cs typeface="Arial" charset="0"/>
              </a:rPr>
              <a:t>9</a:t>
            </a:r>
            <a:r>
              <a:rPr lang="it-IT" sz="1200">
                <a:latin typeface="Arial" charset="0"/>
                <a:cs typeface="Arial" charset="0"/>
              </a:rPr>
              <a:t> </a:t>
            </a:r>
            <a:r>
              <a:rPr lang="it-IT" sz="2800">
                <a:latin typeface="Arial" charset="0"/>
                <a:cs typeface="Arial" charset="0"/>
              </a:rPr>
              <a:t>O5F31</a:t>
            </a:r>
            <a:r>
              <a:rPr lang="it-IT" sz="1200">
                <a:latin typeface="Arial" charset="0"/>
                <a:cs typeface="Arial" charset="0"/>
              </a:rPr>
              <a:t> </a:t>
            </a:r>
            <a:r>
              <a:rPr lang="it-IT" sz="2800">
                <a:latin typeface="Arial" charset="0"/>
                <a:cs typeface="Arial" charset="0"/>
              </a:rPr>
              <a:t>9 0D</a:t>
            </a:r>
          </a:p>
        </p:txBody>
      </p:sp>
      <p:cxnSp>
        <p:nvCxnSpPr>
          <p:cNvPr id="74760" name="Connettore 1 14"/>
          <p:cNvCxnSpPr>
            <a:cxnSpLocks noChangeShapeType="1"/>
          </p:cNvCxnSpPr>
          <p:nvPr/>
        </p:nvCxnSpPr>
        <p:spPr bwMode="auto">
          <a:xfrm flipV="1">
            <a:off x="6443663" y="2420938"/>
            <a:ext cx="215900" cy="287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61" name="Connettore 1 17"/>
          <p:cNvCxnSpPr>
            <a:cxnSpLocks noChangeShapeType="1"/>
          </p:cNvCxnSpPr>
          <p:nvPr/>
        </p:nvCxnSpPr>
        <p:spPr bwMode="auto">
          <a:xfrm flipV="1">
            <a:off x="6659563" y="2420938"/>
            <a:ext cx="288925" cy="287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62" name="Connettore 1 19"/>
          <p:cNvCxnSpPr>
            <a:cxnSpLocks noChangeShapeType="1"/>
          </p:cNvCxnSpPr>
          <p:nvPr/>
        </p:nvCxnSpPr>
        <p:spPr bwMode="auto">
          <a:xfrm flipV="1">
            <a:off x="6948488" y="2420938"/>
            <a:ext cx="215900" cy="28733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63" name="Connettore 1 26"/>
          <p:cNvCxnSpPr>
            <a:cxnSpLocks noChangeShapeType="1"/>
          </p:cNvCxnSpPr>
          <p:nvPr/>
        </p:nvCxnSpPr>
        <p:spPr bwMode="auto">
          <a:xfrm flipV="1">
            <a:off x="6443663" y="2781300"/>
            <a:ext cx="215900" cy="2873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64" name="Connettore 1 27"/>
          <p:cNvCxnSpPr>
            <a:cxnSpLocks noChangeShapeType="1"/>
          </p:cNvCxnSpPr>
          <p:nvPr/>
        </p:nvCxnSpPr>
        <p:spPr bwMode="auto">
          <a:xfrm flipV="1">
            <a:off x="6732588" y="2781300"/>
            <a:ext cx="215900" cy="2873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74765" name="Connettore 1 28"/>
          <p:cNvCxnSpPr>
            <a:cxnSpLocks noChangeShapeType="1"/>
          </p:cNvCxnSpPr>
          <p:nvPr/>
        </p:nvCxnSpPr>
        <p:spPr bwMode="auto">
          <a:xfrm flipV="1">
            <a:off x="7019925" y="2781300"/>
            <a:ext cx="215900" cy="28733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74766" name="CasellaDiTesto 29"/>
          <p:cNvSpPr txBox="1">
            <a:spLocks noChangeArrowheads="1"/>
          </p:cNvSpPr>
          <p:nvPr/>
        </p:nvSpPr>
        <p:spPr bwMode="auto">
          <a:xfrm>
            <a:off x="4572000" y="3933825"/>
            <a:ext cx="1800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800">
                <a:latin typeface="Arial" charset="0"/>
                <a:cs typeface="Arial" charset="0"/>
              </a:rPr>
              <a:t>20 09 1 4</a:t>
            </a:r>
          </a:p>
        </p:txBody>
      </p:sp>
      <p:sp>
        <p:nvSpPr>
          <p:cNvPr id="74767" name="CasellaDiTesto 30"/>
          <p:cNvSpPr txBox="1">
            <a:spLocks noChangeArrowheads="1"/>
          </p:cNvSpPr>
          <p:nvPr/>
        </p:nvSpPr>
        <p:spPr bwMode="auto">
          <a:xfrm>
            <a:off x="6191250" y="3284538"/>
            <a:ext cx="29527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400">
                <a:latin typeface="Arial" charset="0"/>
                <a:cs typeface="Arial" charset="0"/>
              </a:rPr>
              <a:t>Dott.ssa Giuliana Maria Giambuzzi</a:t>
            </a:r>
          </a:p>
          <a:p>
            <a:pPr eaLnBrk="1" hangingPunct="1"/>
            <a:r>
              <a:rPr lang="it-IT" sz="1400">
                <a:latin typeface="Arial" charset="0"/>
                <a:cs typeface="Arial" charset="0"/>
              </a:rPr>
              <a:t>Medico Chirurgo</a:t>
            </a:r>
          </a:p>
          <a:p>
            <a:pPr eaLnBrk="1" hangingPunct="1"/>
            <a:r>
              <a:rPr lang="it-IT" sz="1400">
                <a:latin typeface="Arial" charset="0"/>
                <a:cs typeface="Arial" charset="0"/>
              </a:rPr>
              <a:t>Via Rivetti 12/A ROVATO</a:t>
            </a:r>
          </a:p>
          <a:p>
            <a:pPr eaLnBrk="1" hangingPunct="1"/>
            <a:r>
              <a:rPr lang="it-IT" sz="1400">
                <a:latin typeface="Arial" charset="0"/>
                <a:cs typeface="Arial" charset="0"/>
              </a:rPr>
              <a:t>Tel.348 2837909</a:t>
            </a:r>
          </a:p>
        </p:txBody>
      </p:sp>
      <p:sp>
        <p:nvSpPr>
          <p:cNvPr id="74768" name="CasellaDiTesto 32"/>
          <p:cNvSpPr txBox="1">
            <a:spLocks noChangeArrowheads="1"/>
          </p:cNvSpPr>
          <p:nvPr/>
        </p:nvSpPr>
        <p:spPr bwMode="auto">
          <a:xfrm>
            <a:off x="539750" y="3573463"/>
            <a:ext cx="3960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1800">
                <a:latin typeface="Arial" charset="0"/>
                <a:cs typeface="Arial" charset="0"/>
              </a:rPr>
              <a:t>per sospetta </a:t>
            </a:r>
            <a:r>
              <a:rPr lang="it-IT" sz="1800" b="1">
                <a:latin typeface="Arial" charset="0"/>
                <a:cs typeface="Arial" charset="0"/>
              </a:rPr>
              <a:t>COLITE INFETTIVA</a:t>
            </a:r>
          </a:p>
        </p:txBody>
      </p:sp>
      <p:sp>
        <p:nvSpPr>
          <p:cNvPr id="74769" name="CasellaDiTesto 33"/>
          <p:cNvSpPr txBox="1">
            <a:spLocks noChangeArrowheads="1"/>
          </p:cNvSpPr>
          <p:nvPr/>
        </p:nvSpPr>
        <p:spPr bwMode="auto">
          <a:xfrm>
            <a:off x="684213" y="4005263"/>
            <a:ext cx="863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it-IT" sz="2400">
                <a:latin typeface="Arial" charset="0"/>
                <a:cs typeface="Arial" charset="0"/>
              </a:rPr>
              <a:t>0 0 2</a:t>
            </a:r>
          </a:p>
        </p:txBody>
      </p:sp>
      <p:pic>
        <p:nvPicPr>
          <p:cNvPr id="74770" name="Immagin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365625"/>
            <a:ext cx="22399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71" name="CasellaDiTesto 2"/>
          <p:cNvSpPr txBox="1">
            <a:spLocks noChangeArrowheads="1"/>
          </p:cNvSpPr>
          <p:nvPr/>
        </p:nvSpPr>
        <p:spPr bwMode="auto">
          <a:xfrm>
            <a:off x="468313" y="2276475"/>
            <a:ext cx="3959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438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000" b="1">
                <a:solidFill>
                  <a:schemeClr val="tx1"/>
                </a:solidFill>
                <a:latin typeface="Arial" charset="0"/>
                <a:cs typeface="Arial" charset="0"/>
                <a:sym typeface="Arial Narrow" charset="0"/>
              </a:rPr>
              <a:t>Coprocoltura  </a:t>
            </a:r>
          </a:p>
          <a:p>
            <a:pPr eaLnBrk="1" hangingPunct="1"/>
            <a:r>
              <a:rPr lang="en-US" sz="2000" b="1">
                <a:solidFill>
                  <a:schemeClr val="tx1"/>
                </a:solidFill>
                <a:latin typeface="Arial" charset="0"/>
                <a:cs typeface="Arial" charset="0"/>
                <a:sym typeface="Arial Narrow" charset="0"/>
              </a:rPr>
              <a:t>Esame parassitologico fecale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- Titolo e contenuto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B0F0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4F6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olo e contenuto">
      <a:majorFont>
        <a:latin typeface="Lucida Grande"/>
        <a:ea typeface=".Aqua かな"/>
        <a:cs typeface=".Aqua かな"/>
      </a:majorFont>
      <a:minorFont>
        <a:latin typeface="Lucida Grande"/>
        <a:ea typeface=".Aqua かな"/>
        <a:cs typeface=".Aqua か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olo e contenu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- Diapositiva titolo">
  <a:themeElements>
    <a:clrScheme name="Default - Diapositiva titol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Diapositiva titolo">
      <a:majorFont>
        <a:latin typeface="Lucida Grande"/>
        <a:ea typeface=".Aqua かな"/>
        <a:cs typeface=".Aqua かな"/>
      </a:majorFont>
      <a:minorFont>
        <a:latin typeface="Lucida Grande"/>
        <a:ea typeface=".Aqua かな"/>
        <a:cs typeface=".Aqua か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Diapositiva titol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- Titolo e contenuto">
  <a:themeElements>
    <a:clrScheme name="Default - Titolo e contenut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- Titolo e contenuto">
      <a:majorFont>
        <a:latin typeface="Lucida Grande"/>
        <a:ea typeface=".Aqua かな"/>
        <a:cs typeface=".Aqua かな"/>
      </a:majorFont>
      <a:minorFont>
        <a:latin typeface="Lucida Grande"/>
        <a:ea typeface=".Aqua かな"/>
        <a:cs typeface=".Aqua か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Default - Titolo e contenu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23175</TotalTime>
  <Pages>0</Pages>
  <Words>4258</Words>
  <Characters>0</Characters>
  <Application>Microsoft Office PowerPoint</Application>
  <PresentationFormat>Presentazione su schermo (4:3)</PresentationFormat>
  <Lines>0</Lines>
  <Paragraphs>948</Paragraphs>
  <Slides>87</Slides>
  <Notes>29</Notes>
  <HiddenSlides>0</HiddenSlides>
  <MMClips>0</MMClips>
  <ScaleCrop>false</ScaleCrop>
  <HeadingPairs>
    <vt:vector size="6" baseType="variant">
      <vt:variant>
        <vt:lpstr>Tema</vt:lpstr>
      </vt:variant>
      <vt:variant>
        <vt:i4>5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87</vt:i4>
      </vt:variant>
    </vt:vector>
  </HeadingPairs>
  <TitlesOfParts>
    <vt:vector size="93" baseType="lpstr">
      <vt:lpstr>Default - Titolo e contenuto</vt:lpstr>
      <vt:lpstr>1_Default - Diapositiva titolo</vt:lpstr>
      <vt:lpstr>1_Default - Titolo e contenuto</vt:lpstr>
      <vt:lpstr>2_Tema di Office</vt:lpstr>
      <vt:lpstr>Struttura predefinita</vt:lpstr>
      <vt:lpstr>Fotografia di Photo Editor</vt:lpstr>
      <vt:lpstr>Diapositiva 1</vt:lpstr>
      <vt:lpstr>Disturbi dell’alvo</vt:lpstr>
      <vt:lpstr>GIUNGE IN AMBULATORIO PER: </vt:lpstr>
      <vt:lpstr>ANAMNESI PATOLOGICA PROSSIMA</vt:lpstr>
      <vt:lpstr>Diapositiva 5</vt:lpstr>
      <vt:lpstr>ESAME OBIETTIVO</vt:lpstr>
      <vt:lpstr>SOSPETTO DIAGNOSTICO</vt:lpstr>
      <vt:lpstr>TERAPIA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Grazie per l’attenzione</vt:lpstr>
      <vt:lpstr>Diapositiva 35</vt:lpstr>
      <vt:lpstr>Diapositiva 36</vt:lpstr>
      <vt:lpstr>Diapositiva 37</vt:lpstr>
      <vt:lpstr>Diapositiva 38</vt:lpstr>
      <vt:lpstr>Diagnosi Differenziale DIARREA CRONICA</vt:lpstr>
      <vt:lpstr>Diapositiva 40</vt:lpstr>
      <vt:lpstr>Diapositiva 41</vt:lpstr>
      <vt:lpstr>Diapositiva 42</vt:lpstr>
      <vt:lpstr>DISTURBI DELL’ALVO</vt:lpstr>
      <vt:lpstr>DISTURBI DELL’ALVO</vt:lpstr>
      <vt:lpstr>DISTURBI DELL’ALVO Piano d’azione – 1     Segni/Sintomi/Esami di allarme</vt:lpstr>
      <vt:lpstr>DISTURBI DELL’ALVO Piano d’azione – 2     Segni/Sintomi non di allarme</vt:lpstr>
      <vt:lpstr>IBD del colon e rischio di evoluzione in ca colo-rettale</vt:lpstr>
      <vt:lpstr>DISTURBI DELL’ALVO Indicazioni di follow-up delle IBD</vt:lpstr>
      <vt:lpstr>Diapositiva 49</vt:lpstr>
      <vt:lpstr>Diapositiva 50</vt:lpstr>
      <vt:lpstr>IL LABORATORIO NELLA  DIAGNOSTICA DIFFERENZIALE</vt:lpstr>
      <vt:lpstr>CALPROTECTINA: COS’È ?</vt:lpstr>
      <vt:lpstr>IN QUALI CONDIZIONI È ALTERATA</vt:lpstr>
      <vt:lpstr>CALPROTECTINA FECALE: DOSAGGIO</vt:lpstr>
      <vt:lpstr>Diapositiva 55</vt:lpstr>
      <vt:lpstr>COLITE INDETERMINATA</vt:lpstr>
      <vt:lpstr>Diapositiva 57</vt:lpstr>
      <vt:lpstr>Diapositiva 58</vt:lpstr>
      <vt:lpstr>Diapositiva 59</vt:lpstr>
      <vt:lpstr>MALATTIA CELIACA: IL LABORATORIO</vt:lpstr>
      <vt:lpstr>MALATTIA CELIACA: PATOGENESI</vt:lpstr>
      <vt:lpstr>MALATTIA CELIACA  TEST di SCREENING</vt:lpstr>
      <vt:lpstr>MALATTIA CELIACA: TEST DI LABORATORIO</vt:lpstr>
      <vt:lpstr>MALATTIA CELIACA  TEST DIAGNOSTICI</vt:lpstr>
      <vt:lpstr>DEFICIT SELETTIVO di IgA</vt:lpstr>
      <vt:lpstr>DEFICIT PARZIALE di IgA</vt:lpstr>
      <vt:lpstr>MALATTIA CELIACA  test di laboratorio in deficit di IgA</vt:lpstr>
      <vt:lpstr>MALATTIA CELIACA: TEST DI LABORATORIO</vt:lpstr>
      <vt:lpstr>MALATTIA CELIACA  TEST DIAGNOSTICI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Il Sistema MHC</vt:lpstr>
      <vt:lpstr>HLA e Celiachia</vt:lpstr>
      <vt:lpstr>HLA e Celiachia</vt:lpstr>
      <vt:lpstr>HLA e Celiachia</vt:lpstr>
      <vt:lpstr>Associazione HLA-DQ e Celiachia</vt:lpstr>
      <vt:lpstr>QUANDO RICHIEDERE IL TEST?</vt:lpstr>
      <vt:lpstr>Diapositiva 82</vt:lpstr>
      <vt:lpstr>Diapositiva 83</vt:lpstr>
      <vt:lpstr>Diapositiva 84</vt:lpstr>
      <vt:lpstr>Diapositiva 85</vt:lpstr>
      <vt:lpstr>Diapositiva 86</vt:lpstr>
      <vt:lpstr>TAKE HOME MESSAGES: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Francesca Caselani</dc:creator>
  <cp:lastModifiedBy>lorenzo zanini</cp:lastModifiedBy>
  <cp:revision>306</cp:revision>
  <dcterms:modified xsi:type="dcterms:W3CDTF">2014-09-20T10:25:48Z</dcterms:modified>
</cp:coreProperties>
</file>