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59"/>
  </p:notesMasterIdLst>
  <p:sldIdLst>
    <p:sldId id="341" r:id="rId3"/>
    <p:sldId id="271" r:id="rId4"/>
    <p:sldId id="337" r:id="rId5"/>
    <p:sldId id="260" r:id="rId6"/>
    <p:sldId id="261" r:id="rId7"/>
    <p:sldId id="340" r:id="rId8"/>
    <p:sldId id="339" r:id="rId9"/>
    <p:sldId id="342" r:id="rId10"/>
    <p:sldId id="270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262" r:id="rId32"/>
    <p:sldId id="330" r:id="rId33"/>
    <p:sldId id="331" r:id="rId34"/>
    <p:sldId id="332" r:id="rId35"/>
    <p:sldId id="333" r:id="rId36"/>
    <p:sldId id="334" r:id="rId37"/>
    <p:sldId id="335" r:id="rId38"/>
    <p:sldId id="346" r:id="rId39"/>
    <p:sldId id="265" r:id="rId40"/>
    <p:sldId id="344" r:id="rId41"/>
    <p:sldId id="273" r:id="rId42"/>
    <p:sldId id="306" r:id="rId43"/>
    <p:sldId id="283" r:id="rId44"/>
    <p:sldId id="284" r:id="rId45"/>
    <p:sldId id="309" r:id="rId46"/>
    <p:sldId id="290" r:id="rId47"/>
    <p:sldId id="291" r:id="rId48"/>
    <p:sldId id="293" r:id="rId49"/>
    <p:sldId id="294" r:id="rId50"/>
    <p:sldId id="295" r:id="rId51"/>
    <p:sldId id="296" r:id="rId52"/>
    <p:sldId id="297" r:id="rId53"/>
    <p:sldId id="289" r:id="rId54"/>
    <p:sldId id="299" r:id="rId55"/>
    <p:sldId id="300" r:id="rId56"/>
    <p:sldId id="301" r:id="rId57"/>
    <p:sldId id="303" r:id="rId5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FF"/>
    <a:srgbClr val="CCECFF"/>
    <a:srgbClr val="9B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4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74687-4653-4593-89A8-6D1F310A7C39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3B7A110-565F-462F-BA8C-588DDF5508D6}">
      <dgm:prSet phldrT="[Tes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it-IT" sz="1800" b="1" dirty="0"/>
            <a:t>Uso risorse </a:t>
          </a:r>
        </a:p>
      </dgm:t>
    </dgm:pt>
    <dgm:pt modelId="{6496DB95-4BE3-46C1-AD83-CABB89409CF6}" type="parTrans" cxnId="{C7260268-0D0C-4BAD-92E0-2457CB99C674}">
      <dgm:prSet/>
      <dgm:spPr/>
      <dgm:t>
        <a:bodyPr/>
        <a:lstStyle/>
        <a:p>
          <a:endParaRPr lang="it-IT"/>
        </a:p>
      </dgm:t>
    </dgm:pt>
    <dgm:pt modelId="{15B15676-BE5D-4DBD-8911-66DD7478A1F7}" type="sibTrans" cxnId="{C7260268-0D0C-4BAD-92E0-2457CB99C674}">
      <dgm:prSet/>
      <dgm:spPr/>
      <dgm:t>
        <a:bodyPr/>
        <a:lstStyle/>
        <a:p>
          <a:endParaRPr lang="it-IT"/>
        </a:p>
      </dgm:t>
    </dgm:pt>
    <dgm:pt modelId="{7EC2D797-497C-4F60-8A10-2740415C4B94}">
      <dgm:prSet phldrT="[Tes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it-IT" sz="1600" b="1" dirty="0"/>
            <a:t>PRO </a:t>
          </a:r>
          <a:r>
            <a:rPr lang="it-IT" sz="1600" b="1" dirty="0" err="1"/>
            <a:t>outcomes</a:t>
          </a:r>
          <a:endParaRPr lang="it-IT" sz="1600" b="1" dirty="0"/>
        </a:p>
      </dgm:t>
    </dgm:pt>
    <dgm:pt modelId="{F4EBE24E-210A-4BF3-8C2F-FDDF72FCEAEE}" type="parTrans" cxnId="{8A8A6868-1793-4697-B005-70C27BA76F63}">
      <dgm:prSet/>
      <dgm:spPr/>
      <dgm:t>
        <a:bodyPr/>
        <a:lstStyle/>
        <a:p>
          <a:endParaRPr lang="it-IT"/>
        </a:p>
      </dgm:t>
    </dgm:pt>
    <dgm:pt modelId="{0C2D54BC-F82D-4ECB-9530-639B6EF710D2}" type="sibTrans" cxnId="{8A8A6868-1793-4697-B005-70C27BA76F63}">
      <dgm:prSet/>
      <dgm:spPr/>
      <dgm:t>
        <a:bodyPr/>
        <a:lstStyle/>
        <a:p>
          <a:endParaRPr lang="it-IT"/>
        </a:p>
      </dgm:t>
    </dgm:pt>
    <dgm:pt modelId="{6729FC52-6DC4-4661-9193-D3EF415798E9}">
      <dgm:prSet phldrT="[Tes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it-IT" sz="1800" b="1" dirty="0"/>
            <a:t>Aderenza e stili di vita </a:t>
          </a:r>
        </a:p>
      </dgm:t>
    </dgm:pt>
    <dgm:pt modelId="{9201ED26-1061-456A-96F8-F94D20111A6D}" type="parTrans" cxnId="{57619496-14ED-4DC9-94AA-92ADCF65E6E2}">
      <dgm:prSet/>
      <dgm:spPr/>
      <dgm:t>
        <a:bodyPr/>
        <a:lstStyle/>
        <a:p>
          <a:endParaRPr lang="it-IT"/>
        </a:p>
      </dgm:t>
    </dgm:pt>
    <dgm:pt modelId="{AB345426-6BC9-4B79-8640-96DC401B55FB}" type="sibTrans" cxnId="{57619496-14ED-4DC9-94AA-92ADCF65E6E2}">
      <dgm:prSet/>
      <dgm:spPr/>
      <dgm:t>
        <a:bodyPr/>
        <a:lstStyle/>
        <a:p>
          <a:endParaRPr lang="it-IT"/>
        </a:p>
      </dgm:t>
    </dgm:pt>
    <dgm:pt modelId="{955AC57D-A506-4BC6-94A8-7C9428072C33}">
      <dgm:prSet phldrT="[Tes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it-IT" sz="1400" b="1" dirty="0"/>
            <a:t>riabilitazione</a:t>
          </a:r>
        </a:p>
      </dgm:t>
    </dgm:pt>
    <dgm:pt modelId="{E7B7773A-E5D7-49D1-8A5D-2FE1282B3083}" type="parTrans" cxnId="{83033EBF-E37D-497E-84D0-1A1C4222ED6B}">
      <dgm:prSet/>
      <dgm:spPr/>
      <dgm:t>
        <a:bodyPr/>
        <a:lstStyle/>
        <a:p>
          <a:endParaRPr lang="it-IT"/>
        </a:p>
      </dgm:t>
    </dgm:pt>
    <dgm:pt modelId="{53AEE7B8-E0D7-4A68-8325-E762C2E820B1}" type="sibTrans" cxnId="{83033EBF-E37D-497E-84D0-1A1C4222ED6B}">
      <dgm:prSet/>
      <dgm:spPr/>
      <dgm:t>
        <a:bodyPr/>
        <a:lstStyle/>
        <a:p>
          <a:endParaRPr lang="it-IT"/>
        </a:p>
      </dgm:t>
    </dgm:pt>
    <dgm:pt modelId="{57613390-1CB5-4AF6-BA94-20E309A11DF5}">
      <dgm:prSet phldrT="[Testo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it-IT" b="1" dirty="0"/>
            <a:t>Adattamento alla VM </a:t>
          </a:r>
        </a:p>
        <a:p>
          <a:r>
            <a:rPr lang="it-IT" b="1" dirty="0"/>
            <a:t>Follow-up </a:t>
          </a:r>
        </a:p>
      </dgm:t>
    </dgm:pt>
    <dgm:pt modelId="{7971D50D-BA5C-4931-BFC1-EFD043471F29}" type="parTrans" cxnId="{0E908719-D30D-4796-8A61-55015D66BF48}">
      <dgm:prSet/>
      <dgm:spPr/>
      <dgm:t>
        <a:bodyPr/>
        <a:lstStyle/>
        <a:p>
          <a:endParaRPr lang="it-IT"/>
        </a:p>
      </dgm:t>
    </dgm:pt>
    <dgm:pt modelId="{B782D8BE-32B5-4CF2-B901-9ADB43B00319}" type="sibTrans" cxnId="{0E908719-D30D-4796-8A61-55015D66BF48}">
      <dgm:prSet/>
      <dgm:spPr/>
      <dgm:t>
        <a:bodyPr/>
        <a:lstStyle/>
        <a:p>
          <a:endParaRPr lang="it-IT"/>
        </a:p>
      </dgm:t>
    </dgm:pt>
    <dgm:pt modelId="{337A2841-AFB4-490E-877D-54806ADBA053}">
      <dgm:prSet phldrT="[Tes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it-IT" sz="1600" b="1" dirty="0" err="1"/>
            <a:t>Paliazione</a:t>
          </a:r>
          <a:r>
            <a:rPr lang="it-IT" sz="1600" b="1" dirty="0"/>
            <a:t> e fine vita </a:t>
          </a:r>
        </a:p>
      </dgm:t>
    </dgm:pt>
    <dgm:pt modelId="{0B1EB2FE-137B-43F9-82F0-84191A28C7CF}" type="parTrans" cxnId="{0CA8E954-282A-4657-A8EF-5C62CBA8F8ED}">
      <dgm:prSet/>
      <dgm:spPr/>
      <dgm:t>
        <a:bodyPr/>
        <a:lstStyle/>
        <a:p>
          <a:endParaRPr lang="it-IT"/>
        </a:p>
      </dgm:t>
    </dgm:pt>
    <dgm:pt modelId="{7F059645-D0D2-4AB0-AD08-E8B38650E2F2}" type="sibTrans" cxnId="{0CA8E954-282A-4657-A8EF-5C62CBA8F8ED}">
      <dgm:prSet/>
      <dgm:spPr/>
      <dgm:t>
        <a:bodyPr/>
        <a:lstStyle/>
        <a:p>
          <a:endParaRPr lang="it-IT"/>
        </a:p>
      </dgm:t>
    </dgm:pt>
    <dgm:pt modelId="{FA22DEEE-664D-4456-B715-2A72D445D381}" type="pres">
      <dgm:prSet presAssocID="{8F374687-4653-4593-89A8-6D1F310A7C39}" presName="cycle" presStyleCnt="0">
        <dgm:presLayoutVars>
          <dgm:dir/>
          <dgm:resizeHandles val="exact"/>
        </dgm:presLayoutVars>
      </dgm:prSet>
      <dgm:spPr/>
    </dgm:pt>
    <dgm:pt modelId="{049FA12C-72F3-4315-8DB2-A49F08B589CF}" type="pres">
      <dgm:prSet presAssocID="{93B7A110-565F-462F-BA8C-588DDF5508D6}" presName="node" presStyleLbl="node1" presStyleIdx="0" presStyleCnt="6">
        <dgm:presLayoutVars>
          <dgm:bulletEnabled val="1"/>
        </dgm:presLayoutVars>
      </dgm:prSet>
      <dgm:spPr/>
    </dgm:pt>
    <dgm:pt modelId="{2EBAE678-60A1-4F67-A62A-15E51267003F}" type="pres">
      <dgm:prSet presAssocID="{93B7A110-565F-462F-BA8C-588DDF5508D6}" presName="spNode" presStyleCnt="0"/>
      <dgm:spPr/>
    </dgm:pt>
    <dgm:pt modelId="{6A6A9FD1-227E-46A6-9B1B-CA52CCF286DC}" type="pres">
      <dgm:prSet presAssocID="{15B15676-BE5D-4DBD-8911-66DD7478A1F7}" presName="sibTrans" presStyleLbl="sibTrans1D1" presStyleIdx="0" presStyleCnt="6"/>
      <dgm:spPr/>
    </dgm:pt>
    <dgm:pt modelId="{22AEEA39-7CEC-40AB-9A0A-8C6C67B16E91}" type="pres">
      <dgm:prSet presAssocID="{7EC2D797-497C-4F60-8A10-2740415C4B94}" presName="node" presStyleLbl="node1" presStyleIdx="1" presStyleCnt="6">
        <dgm:presLayoutVars>
          <dgm:bulletEnabled val="1"/>
        </dgm:presLayoutVars>
      </dgm:prSet>
      <dgm:spPr/>
    </dgm:pt>
    <dgm:pt modelId="{DDC1C663-8E2E-45AB-8F80-0CB958F46D9B}" type="pres">
      <dgm:prSet presAssocID="{7EC2D797-497C-4F60-8A10-2740415C4B94}" presName="spNode" presStyleCnt="0"/>
      <dgm:spPr/>
    </dgm:pt>
    <dgm:pt modelId="{F200046C-BE72-42AE-A272-0F3B208BD1AB}" type="pres">
      <dgm:prSet presAssocID="{0C2D54BC-F82D-4ECB-9530-639B6EF710D2}" presName="sibTrans" presStyleLbl="sibTrans1D1" presStyleIdx="1" presStyleCnt="6"/>
      <dgm:spPr/>
    </dgm:pt>
    <dgm:pt modelId="{C8271992-A475-40D3-BC2F-D7428327B759}" type="pres">
      <dgm:prSet presAssocID="{6729FC52-6DC4-4661-9193-D3EF415798E9}" presName="node" presStyleLbl="node1" presStyleIdx="2" presStyleCnt="6">
        <dgm:presLayoutVars>
          <dgm:bulletEnabled val="1"/>
        </dgm:presLayoutVars>
      </dgm:prSet>
      <dgm:spPr/>
    </dgm:pt>
    <dgm:pt modelId="{5C8B9199-3065-4934-B367-4FA93FB06383}" type="pres">
      <dgm:prSet presAssocID="{6729FC52-6DC4-4661-9193-D3EF415798E9}" presName="spNode" presStyleCnt="0"/>
      <dgm:spPr/>
    </dgm:pt>
    <dgm:pt modelId="{DCEDDEED-45BC-4BB2-8E53-8DD6460B1B85}" type="pres">
      <dgm:prSet presAssocID="{AB345426-6BC9-4B79-8640-96DC401B55FB}" presName="sibTrans" presStyleLbl="sibTrans1D1" presStyleIdx="2" presStyleCnt="6"/>
      <dgm:spPr/>
    </dgm:pt>
    <dgm:pt modelId="{3B3AAF0D-F211-4636-BA33-F4179A938D9F}" type="pres">
      <dgm:prSet presAssocID="{955AC57D-A506-4BC6-94A8-7C9428072C33}" presName="node" presStyleLbl="node1" presStyleIdx="3" presStyleCnt="6" custRadScaleRad="95951" custRadScaleInc="-2921">
        <dgm:presLayoutVars>
          <dgm:bulletEnabled val="1"/>
        </dgm:presLayoutVars>
      </dgm:prSet>
      <dgm:spPr/>
    </dgm:pt>
    <dgm:pt modelId="{C72FD4AA-361B-4EF0-9BE7-142BAC4D3599}" type="pres">
      <dgm:prSet presAssocID="{955AC57D-A506-4BC6-94A8-7C9428072C33}" presName="spNode" presStyleCnt="0"/>
      <dgm:spPr/>
    </dgm:pt>
    <dgm:pt modelId="{9E03A399-B464-47E6-AF20-5B371E670978}" type="pres">
      <dgm:prSet presAssocID="{53AEE7B8-E0D7-4A68-8325-E762C2E820B1}" presName="sibTrans" presStyleLbl="sibTrans1D1" presStyleIdx="3" presStyleCnt="6"/>
      <dgm:spPr/>
    </dgm:pt>
    <dgm:pt modelId="{70829FF5-A21B-45E1-A83A-F8B89C8216E1}" type="pres">
      <dgm:prSet presAssocID="{57613390-1CB5-4AF6-BA94-20E309A11DF5}" presName="node" presStyleLbl="node1" presStyleIdx="4" presStyleCnt="6">
        <dgm:presLayoutVars>
          <dgm:bulletEnabled val="1"/>
        </dgm:presLayoutVars>
      </dgm:prSet>
      <dgm:spPr/>
    </dgm:pt>
    <dgm:pt modelId="{C791E42D-1590-4034-9B15-579405FCCDA6}" type="pres">
      <dgm:prSet presAssocID="{57613390-1CB5-4AF6-BA94-20E309A11DF5}" presName="spNode" presStyleCnt="0"/>
      <dgm:spPr/>
    </dgm:pt>
    <dgm:pt modelId="{F7C90048-4112-4C24-ABC6-D1089D5247F0}" type="pres">
      <dgm:prSet presAssocID="{B782D8BE-32B5-4CF2-B901-9ADB43B00319}" presName="sibTrans" presStyleLbl="sibTrans1D1" presStyleIdx="4" presStyleCnt="6"/>
      <dgm:spPr/>
    </dgm:pt>
    <dgm:pt modelId="{385D222F-511F-4CC9-B2F6-B6BAEA6CBEF1}" type="pres">
      <dgm:prSet presAssocID="{337A2841-AFB4-490E-877D-54806ADBA053}" presName="node" presStyleLbl="node1" presStyleIdx="5" presStyleCnt="6" custScaleX="133271">
        <dgm:presLayoutVars>
          <dgm:bulletEnabled val="1"/>
        </dgm:presLayoutVars>
      </dgm:prSet>
      <dgm:spPr/>
    </dgm:pt>
    <dgm:pt modelId="{0C5D587C-9DA9-4727-8F9A-CFF57273F6A6}" type="pres">
      <dgm:prSet presAssocID="{337A2841-AFB4-490E-877D-54806ADBA053}" presName="spNode" presStyleCnt="0"/>
      <dgm:spPr/>
    </dgm:pt>
    <dgm:pt modelId="{8596E2B9-A829-4C5E-ACFA-71115D2B4872}" type="pres">
      <dgm:prSet presAssocID="{7F059645-D0D2-4AB0-AD08-E8B38650E2F2}" presName="sibTrans" presStyleLbl="sibTrans1D1" presStyleIdx="5" presStyleCnt="6"/>
      <dgm:spPr/>
    </dgm:pt>
  </dgm:ptLst>
  <dgm:cxnLst>
    <dgm:cxn modelId="{0E908719-D30D-4796-8A61-55015D66BF48}" srcId="{8F374687-4653-4593-89A8-6D1F310A7C39}" destId="{57613390-1CB5-4AF6-BA94-20E309A11DF5}" srcOrd="4" destOrd="0" parTransId="{7971D50D-BA5C-4931-BFC1-EFD043471F29}" sibTransId="{B782D8BE-32B5-4CF2-B901-9ADB43B00319}"/>
    <dgm:cxn modelId="{8A8A6868-1793-4697-B005-70C27BA76F63}" srcId="{8F374687-4653-4593-89A8-6D1F310A7C39}" destId="{7EC2D797-497C-4F60-8A10-2740415C4B94}" srcOrd="1" destOrd="0" parTransId="{F4EBE24E-210A-4BF3-8C2F-FDDF72FCEAEE}" sibTransId="{0C2D54BC-F82D-4ECB-9530-639B6EF710D2}"/>
    <dgm:cxn modelId="{0D99F8DD-04E1-4768-9CE3-6055155203E8}" type="presOf" srcId="{57613390-1CB5-4AF6-BA94-20E309A11DF5}" destId="{70829FF5-A21B-45E1-A83A-F8B89C8216E1}" srcOrd="0" destOrd="0" presId="urn:microsoft.com/office/officeart/2005/8/layout/cycle6"/>
    <dgm:cxn modelId="{414CF1CF-560F-4030-87F2-81EFB0B79CA5}" type="presOf" srcId="{955AC57D-A506-4BC6-94A8-7C9428072C33}" destId="{3B3AAF0D-F211-4636-BA33-F4179A938D9F}" srcOrd="0" destOrd="0" presId="urn:microsoft.com/office/officeart/2005/8/layout/cycle6"/>
    <dgm:cxn modelId="{8F3F3DDD-E916-4B2B-8460-6E311F1C3A57}" type="presOf" srcId="{B782D8BE-32B5-4CF2-B901-9ADB43B00319}" destId="{F7C90048-4112-4C24-ABC6-D1089D5247F0}" srcOrd="0" destOrd="0" presId="urn:microsoft.com/office/officeart/2005/8/layout/cycle6"/>
    <dgm:cxn modelId="{565A9596-B7B2-463C-A975-16893EC3D99E}" type="presOf" srcId="{7F059645-D0D2-4AB0-AD08-E8B38650E2F2}" destId="{8596E2B9-A829-4C5E-ACFA-71115D2B4872}" srcOrd="0" destOrd="0" presId="urn:microsoft.com/office/officeart/2005/8/layout/cycle6"/>
    <dgm:cxn modelId="{F9CEA7F8-A060-43BE-8EA4-631C3557169E}" type="presOf" srcId="{53AEE7B8-E0D7-4A68-8325-E762C2E820B1}" destId="{9E03A399-B464-47E6-AF20-5B371E670978}" srcOrd="0" destOrd="0" presId="urn:microsoft.com/office/officeart/2005/8/layout/cycle6"/>
    <dgm:cxn modelId="{57619496-14ED-4DC9-94AA-92ADCF65E6E2}" srcId="{8F374687-4653-4593-89A8-6D1F310A7C39}" destId="{6729FC52-6DC4-4661-9193-D3EF415798E9}" srcOrd="2" destOrd="0" parTransId="{9201ED26-1061-456A-96F8-F94D20111A6D}" sibTransId="{AB345426-6BC9-4B79-8640-96DC401B55FB}"/>
    <dgm:cxn modelId="{C592387D-83C3-4B01-9CF6-FB6F423AF985}" type="presOf" srcId="{337A2841-AFB4-490E-877D-54806ADBA053}" destId="{385D222F-511F-4CC9-B2F6-B6BAEA6CBEF1}" srcOrd="0" destOrd="0" presId="urn:microsoft.com/office/officeart/2005/8/layout/cycle6"/>
    <dgm:cxn modelId="{C7260268-0D0C-4BAD-92E0-2457CB99C674}" srcId="{8F374687-4653-4593-89A8-6D1F310A7C39}" destId="{93B7A110-565F-462F-BA8C-588DDF5508D6}" srcOrd="0" destOrd="0" parTransId="{6496DB95-4BE3-46C1-AD83-CABB89409CF6}" sibTransId="{15B15676-BE5D-4DBD-8911-66DD7478A1F7}"/>
    <dgm:cxn modelId="{43F7B1C4-4CAB-4B42-BC6E-33278724923F}" type="presOf" srcId="{15B15676-BE5D-4DBD-8911-66DD7478A1F7}" destId="{6A6A9FD1-227E-46A6-9B1B-CA52CCF286DC}" srcOrd="0" destOrd="0" presId="urn:microsoft.com/office/officeart/2005/8/layout/cycle6"/>
    <dgm:cxn modelId="{1B85F3D3-58CC-4564-99FA-7DDCE68E6D1F}" type="presOf" srcId="{93B7A110-565F-462F-BA8C-588DDF5508D6}" destId="{049FA12C-72F3-4315-8DB2-A49F08B589CF}" srcOrd="0" destOrd="0" presId="urn:microsoft.com/office/officeart/2005/8/layout/cycle6"/>
    <dgm:cxn modelId="{0CA8E954-282A-4657-A8EF-5C62CBA8F8ED}" srcId="{8F374687-4653-4593-89A8-6D1F310A7C39}" destId="{337A2841-AFB4-490E-877D-54806ADBA053}" srcOrd="5" destOrd="0" parTransId="{0B1EB2FE-137B-43F9-82F0-84191A28C7CF}" sibTransId="{7F059645-D0D2-4AB0-AD08-E8B38650E2F2}"/>
    <dgm:cxn modelId="{C16E8AFB-8574-45E6-B369-8C084D78E534}" type="presOf" srcId="{AB345426-6BC9-4B79-8640-96DC401B55FB}" destId="{DCEDDEED-45BC-4BB2-8E53-8DD6460B1B85}" srcOrd="0" destOrd="0" presId="urn:microsoft.com/office/officeart/2005/8/layout/cycle6"/>
    <dgm:cxn modelId="{053BC7DD-75DC-4039-AFA4-5D60C046AEF7}" type="presOf" srcId="{7EC2D797-497C-4F60-8A10-2740415C4B94}" destId="{22AEEA39-7CEC-40AB-9A0A-8C6C67B16E91}" srcOrd="0" destOrd="0" presId="urn:microsoft.com/office/officeart/2005/8/layout/cycle6"/>
    <dgm:cxn modelId="{83033EBF-E37D-497E-84D0-1A1C4222ED6B}" srcId="{8F374687-4653-4593-89A8-6D1F310A7C39}" destId="{955AC57D-A506-4BC6-94A8-7C9428072C33}" srcOrd="3" destOrd="0" parTransId="{E7B7773A-E5D7-49D1-8A5D-2FE1282B3083}" sibTransId="{53AEE7B8-E0D7-4A68-8325-E762C2E820B1}"/>
    <dgm:cxn modelId="{8BD6C393-E8A5-410C-9402-636CFD86F8EE}" type="presOf" srcId="{8F374687-4653-4593-89A8-6D1F310A7C39}" destId="{FA22DEEE-664D-4456-B715-2A72D445D381}" srcOrd="0" destOrd="0" presId="urn:microsoft.com/office/officeart/2005/8/layout/cycle6"/>
    <dgm:cxn modelId="{20761224-9D0F-4632-9D39-52CDA5C8AB31}" type="presOf" srcId="{6729FC52-6DC4-4661-9193-D3EF415798E9}" destId="{C8271992-A475-40D3-BC2F-D7428327B759}" srcOrd="0" destOrd="0" presId="urn:microsoft.com/office/officeart/2005/8/layout/cycle6"/>
    <dgm:cxn modelId="{0B21B8A3-3B63-4553-9818-EF90DBEA8F91}" type="presOf" srcId="{0C2D54BC-F82D-4ECB-9530-639B6EF710D2}" destId="{F200046C-BE72-42AE-A272-0F3B208BD1AB}" srcOrd="0" destOrd="0" presId="urn:microsoft.com/office/officeart/2005/8/layout/cycle6"/>
    <dgm:cxn modelId="{E3E1C517-2926-416C-A511-5E07C79A65F1}" type="presParOf" srcId="{FA22DEEE-664D-4456-B715-2A72D445D381}" destId="{049FA12C-72F3-4315-8DB2-A49F08B589CF}" srcOrd="0" destOrd="0" presId="urn:microsoft.com/office/officeart/2005/8/layout/cycle6"/>
    <dgm:cxn modelId="{BEA4C22A-07F0-45F2-ADBE-30DA27244F4B}" type="presParOf" srcId="{FA22DEEE-664D-4456-B715-2A72D445D381}" destId="{2EBAE678-60A1-4F67-A62A-15E51267003F}" srcOrd="1" destOrd="0" presId="urn:microsoft.com/office/officeart/2005/8/layout/cycle6"/>
    <dgm:cxn modelId="{5D5FF517-EF08-4A4B-A679-1175073B45E4}" type="presParOf" srcId="{FA22DEEE-664D-4456-B715-2A72D445D381}" destId="{6A6A9FD1-227E-46A6-9B1B-CA52CCF286DC}" srcOrd="2" destOrd="0" presId="urn:microsoft.com/office/officeart/2005/8/layout/cycle6"/>
    <dgm:cxn modelId="{BCFA2DA4-3127-405B-8AB8-C2EB6B228A4D}" type="presParOf" srcId="{FA22DEEE-664D-4456-B715-2A72D445D381}" destId="{22AEEA39-7CEC-40AB-9A0A-8C6C67B16E91}" srcOrd="3" destOrd="0" presId="urn:microsoft.com/office/officeart/2005/8/layout/cycle6"/>
    <dgm:cxn modelId="{674CB5FA-9FC8-4DD6-A91D-FA6D65C00D64}" type="presParOf" srcId="{FA22DEEE-664D-4456-B715-2A72D445D381}" destId="{DDC1C663-8E2E-45AB-8F80-0CB958F46D9B}" srcOrd="4" destOrd="0" presId="urn:microsoft.com/office/officeart/2005/8/layout/cycle6"/>
    <dgm:cxn modelId="{ED4A4526-327E-46FE-976E-F4413AAA15B4}" type="presParOf" srcId="{FA22DEEE-664D-4456-B715-2A72D445D381}" destId="{F200046C-BE72-42AE-A272-0F3B208BD1AB}" srcOrd="5" destOrd="0" presId="urn:microsoft.com/office/officeart/2005/8/layout/cycle6"/>
    <dgm:cxn modelId="{86EEEF92-E0D8-4678-B955-C46C082E673D}" type="presParOf" srcId="{FA22DEEE-664D-4456-B715-2A72D445D381}" destId="{C8271992-A475-40D3-BC2F-D7428327B759}" srcOrd="6" destOrd="0" presId="urn:microsoft.com/office/officeart/2005/8/layout/cycle6"/>
    <dgm:cxn modelId="{FF749D05-22F6-4679-8296-7FBECB52E2F7}" type="presParOf" srcId="{FA22DEEE-664D-4456-B715-2A72D445D381}" destId="{5C8B9199-3065-4934-B367-4FA93FB06383}" srcOrd="7" destOrd="0" presId="urn:microsoft.com/office/officeart/2005/8/layout/cycle6"/>
    <dgm:cxn modelId="{8A1814E4-AB20-473B-9496-F00CEEC67FA9}" type="presParOf" srcId="{FA22DEEE-664D-4456-B715-2A72D445D381}" destId="{DCEDDEED-45BC-4BB2-8E53-8DD6460B1B85}" srcOrd="8" destOrd="0" presId="urn:microsoft.com/office/officeart/2005/8/layout/cycle6"/>
    <dgm:cxn modelId="{396DE545-BA2B-47A0-B7AC-E8B98247BBE5}" type="presParOf" srcId="{FA22DEEE-664D-4456-B715-2A72D445D381}" destId="{3B3AAF0D-F211-4636-BA33-F4179A938D9F}" srcOrd="9" destOrd="0" presId="urn:microsoft.com/office/officeart/2005/8/layout/cycle6"/>
    <dgm:cxn modelId="{C4E1788E-4AAF-4D6E-9A98-36BB51FCFA6E}" type="presParOf" srcId="{FA22DEEE-664D-4456-B715-2A72D445D381}" destId="{C72FD4AA-361B-4EF0-9BE7-142BAC4D3599}" srcOrd="10" destOrd="0" presId="urn:microsoft.com/office/officeart/2005/8/layout/cycle6"/>
    <dgm:cxn modelId="{925CE979-2E5B-4089-BD9F-81961447BB95}" type="presParOf" srcId="{FA22DEEE-664D-4456-B715-2A72D445D381}" destId="{9E03A399-B464-47E6-AF20-5B371E670978}" srcOrd="11" destOrd="0" presId="urn:microsoft.com/office/officeart/2005/8/layout/cycle6"/>
    <dgm:cxn modelId="{451686D7-CF14-4E0C-ABFE-782AAB20104B}" type="presParOf" srcId="{FA22DEEE-664D-4456-B715-2A72D445D381}" destId="{70829FF5-A21B-45E1-A83A-F8B89C8216E1}" srcOrd="12" destOrd="0" presId="urn:microsoft.com/office/officeart/2005/8/layout/cycle6"/>
    <dgm:cxn modelId="{3233CC69-50B6-4E98-94EA-0D55332FE6E4}" type="presParOf" srcId="{FA22DEEE-664D-4456-B715-2A72D445D381}" destId="{C791E42D-1590-4034-9B15-579405FCCDA6}" srcOrd="13" destOrd="0" presId="urn:microsoft.com/office/officeart/2005/8/layout/cycle6"/>
    <dgm:cxn modelId="{11B1D9BB-0C51-4BCF-A22A-E27E0D30E2CF}" type="presParOf" srcId="{FA22DEEE-664D-4456-B715-2A72D445D381}" destId="{F7C90048-4112-4C24-ABC6-D1089D5247F0}" srcOrd="14" destOrd="0" presId="urn:microsoft.com/office/officeart/2005/8/layout/cycle6"/>
    <dgm:cxn modelId="{B3AD9B99-46B6-404C-A08F-5A6CB8EC924D}" type="presParOf" srcId="{FA22DEEE-664D-4456-B715-2A72D445D381}" destId="{385D222F-511F-4CC9-B2F6-B6BAEA6CBEF1}" srcOrd="15" destOrd="0" presId="urn:microsoft.com/office/officeart/2005/8/layout/cycle6"/>
    <dgm:cxn modelId="{D4851F31-AA01-46CA-941F-934D741E2413}" type="presParOf" srcId="{FA22DEEE-664D-4456-B715-2A72D445D381}" destId="{0C5D587C-9DA9-4727-8F9A-CFF57273F6A6}" srcOrd="16" destOrd="0" presId="urn:microsoft.com/office/officeart/2005/8/layout/cycle6"/>
    <dgm:cxn modelId="{A4FC5A18-AB30-4775-8483-36385669A06B}" type="presParOf" srcId="{FA22DEEE-664D-4456-B715-2A72D445D381}" destId="{8596E2B9-A829-4C5E-ACFA-71115D2B487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9FA12C-72F3-4315-8DB2-A49F08B589CF}">
      <dsp:nvSpPr>
        <dsp:cNvPr id="0" name=""/>
        <dsp:cNvSpPr/>
      </dsp:nvSpPr>
      <dsp:spPr>
        <a:xfrm>
          <a:off x="2761555" y="2218"/>
          <a:ext cx="1290457" cy="838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Uso risorse </a:t>
          </a:r>
        </a:p>
      </dsp:txBody>
      <dsp:txXfrm>
        <a:off x="2802502" y="43165"/>
        <a:ext cx="1208563" cy="756903"/>
      </dsp:txXfrm>
    </dsp:sp>
    <dsp:sp modelId="{6A6A9FD1-227E-46A6-9B1B-CA52CCF286DC}">
      <dsp:nvSpPr>
        <dsp:cNvPr id="0" name=""/>
        <dsp:cNvSpPr/>
      </dsp:nvSpPr>
      <dsp:spPr>
        <a:xfrm>
          <a:off x="1431564" y="421616"/>
          <a:ext cx="3950439" cy="3950439"/>
        </a:xfrm>
        <a:custGeom>
          <a:avLst/>
          <a:gdLst/>
          <a:ahLst/>
          <a:cxnLst/>
          <a:rect l="0" t="0" r="0" b="0"/>
          <a:pathLst>
            <a:path>
              <a:moveTo>
                <a:pt x="2628685" y="111225"/>
              </a:moveTo>
              <a:arcTo wR="1975219" hR="1975219" stAng="17359157" swAng="15001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EEA39-7CEC-40AB-9A0A-8C6C67B16E91}">
      <dsp:nvSpPr>
        <dsp:cNvPr id="0" name=""/>
        <dsp:cNvSpPr/>
      </dsp:nvSpPr>
      <dsp:spPr>
        <a:xfrm>
          <a:off x="4472145" y="989827"/>
          <a:ext cx="1290457" cy="838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PRO </a:t>
          </a:r>
          <a:r>
            <a:rPr lang="it-IT" sz="1600" b="1" kern="1200" dirty="0" err="1"/>
            <a:t>outcomes</a:t>
          </a:r>
          <a:endParaRPr lang="it-IT" sz="1600" b="1" kern="1200" dirty="0"/>
        </a:p>
      </dsp:txBody>
      <dsp:txXfrm>
        <a:off x="4513092" y="1030774"/>
        <a:ext cx="1208563" cy="756903"/>
      </dsp:txXfrm>
    </dsp:sp>
    <dsp:sp modelId="{F200046C-BE72-42AE-A272-0F3B208BD1AB}">
      <dsp:nvSpPr>
        <dsp:cNvPr id="0" name=""/>
        <dsp:cNvSpPr/>
      </dsp:nvSpPr>
      <dsp:spPr>
        <a:xfrm>
          <a:off x="1431564" y="421616"/>
          <a:ext cx="3950439" cy="3950439"/>
        </a:xfrm>
        <a:custGeom>
          <a:avLst/>
          <a:gdLst/>
          <a:ahLst/>
          <a:cxnLst/>
          <a:rect l="0" t="0" r="0" b="0"/>
          <a:pathLst>
            <a:path>
              <a:moveTo>
                <a:pt x="3870183" y="1417901"/>
              </a:moveTo>
              <a:arcTo wR="1975219" hR="1975219" stAng="20616669" swAng="196666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271992-A475-40D3-BC2F-D7428327B759}">
      <dsp:nvSpPr>
        <dsp:cNvPr id="0" name=""/>
        <dsp:cNvSpPr/>
      </dsp:nvSpPr>
      <dsp:spPr>
        <a:xfrm>
          <a:off x="4472145" y="2965047"/>
          <a:ext cx="1290457" cy="838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Aderenza e stili di vita </a:t>
          </a:r>
        </a:p>
      </dsp:txBody>
      <dsp:txXfrm>
        <a:off x="4513092" y="3005994"/>
        <a:ext cx="1208563" cy="756903"/>
      </dsp:txXfrm>
    </dsp:sp>
    <dsp:sp modelId="{DCEDDEED-45BC-4BB2-8E53-8DD6460B1B85}">
      <dsp:nvSpPr>
        <dsp:cNvPr id="0" name=""/>
        <dsp:cNvSpPr/>
      </dsp:nvSpPr>
      <dsp:spPr>
        <a:xfrm>
          <a:off x="1579018" y="290197"/>
          <a:ext cx="3950439" cy="3950439"/>
        </a:xfrm>
        <a:custGeom>
          <a:avLst/>
          <a:gdLst/>
          <a:ahLst/>
          <a:cxnLst/>
          <a:rect l="0" t="0" r="0" b="0"/>
          <a:pathLst>
            <a:path>
              <a:moveTo>
                <a:pt x="3207742" y="3518715"/>
              </a:moveTo>
              <a:arcTo wR="1975219" hR="1975219" stAng="3083501" swAng="13918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3AAF0D-F211-4636-BA33-F4179A938D9F}">
      <dsp:nvSpPr>
        <dsp:cNvPr id="0" name=""/>
        <dsp:cNvSpPr/>
      </dsp:nvSpPr>
      <dsp:spPr>
        <a:xfrm>
          <a:off x="2780879" y="3872582"/>
          <a:ext cx="1290457" cy="838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riabilitazione</a:t>
          </a:r>
        </a:p>
      </dsp:txBody>
      <dsp:txXfrm>
        <a:off x="2821826" y="3913529"/>
        <a:ext cx="1208563" cy="756903"/>
      </dsp:txXfrm>
    </dsp:sp>
    <dsp:sp modelId="{9E03A399-B464-47E6-AF20-5B371E670978}">
      <dsp:nvSpPr>
        <dsp:cNvPr id="0" name=""/>
        <dsp:cNvSpPr/>
      </dsp:nvSpPr>
      <dsp:spPr>
        <a:xfrm>
          <a:off x="1291160" y="295900"/>
          <a:ext cx="3950439" cy="3950439"/>
        </a:xfrm>
        <a:custGeom>
          <a:avLst/>
          <a:gdLst/>
          <a:ahLst/>
          <a:cxnLst/>
          <a:rect l="0" t="0" r="0" b="0"/>
          <a:pathLst>
            <a:path>
              <a:moveTo>
                <a:pt x="1481475" y="3887733"/>
              </a:moveTo>
              <a:arcTo wR="1975219" hR="1975219" stAng="6268541" swAng="146302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829FF5-A21B-45E1-A83A-F8B89C8216E1}">
      <dsp:nvSpPr>
        <dsp:cNvPr id="0" name=""/>
        <dsp:cNvSpPr/>
      </dsp:nvSpPr>
      <dsp:spPr>
        <a:xfrm>
          <a:off x="1050965" y="2965047"/>
          <a:ext cx="1290457" cy="838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 dirty="0"/>
            <a:t>Adattamento alla VM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 dirty="0"/>
            <a:t>Follow-up </a:t>
          </a:r>
        </a:p>
      </dsp:txBody>
      <dsp:txXfrm>
        <a:off x="1091912" y="3005994"/>
        <a:ext cx="1208563" cy="756903"/>
      </dsp:txXfrm>
    </dsp:sp>
    <dsp:sp modelId="{F7C90048-4112-4C24-ABC6-D1089D5247F0}">
      <dsp:nvSpPr>
        <dsp:cNvPr id="0" name=""/>
        <dsp:cNvSpPr/>
      </dsp:nvSpPr>
      <dsp:spPr>
        <a:xfrm>
          <a:off x="1431564" y="421616"/>
          <a:ext cx="3950439" cy="3950439"/>
        </a:xfrm>
        <a:custGeom>
          <a:avLst/>
          <a:gdLst/>
          <a:ahLst/>
          <a:cxnLst/>
          <a:rect l="0" t="0" r="0" b="0"/>
          <a:pathLst>
            <a:path>
              <a:moveTo>
                <a:pt x="80255" y="2532537"/>
              </a:moveTo>
              <a:arcTo wR="1975219" hR="1975219" stAng="9816669" swAng="196666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D222F-511F-4CC9-B2F6-B6BAEA6CBEF1}">
      <dsp:nvSpPr>
        <dsp:cNvPr id="0" name=""/>
        <dsp:cNvSpPr/>
      </dsp:nvSpPr>
      <dsp:spPr>
        <a:xfrm>
          <a:off x="836291" y="989827"/>
          <a:ext cx="1719805" cy="838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 err="1"/>
            <a:t>Paliazione</a:t>
          </a:r>
          <a:r>
            <a:rPr lang="it-IT" sz="1600" b="1" kern="1200" dirty="0"/>
            <a:t> e fine vita </a:t>
          </a:r>
        </a:p>
      </dsp:txBody>
      <dsp:txXfrm>
        <a:off x="877238" y="1030774"/>
        <a:ext cx="1637911" cy="756903"/>
      </dsp:txXfrm>
    </dsp:sp>
    <dsp:sp modelId="{8596E2B9-A829-4C5E-ACFA-71115D2B4872}">
      <dsp:nvSpPr>
        <dsp:cNvPr id="0" name=""/>
        <dsp:cNvSpPr/>
      </dsp:nvSpPr>
      <dsp:spPr>
        <a:xfrm>
          <a:off x="1431564" y="421616"/>
          <a:ext cx="3950439" cy="3950439"/>
        </a:xfrm>
        <a:custGeom>
          <a:avLst/>
          <a:gdLst/>
          <a:ahLst/>
          <a:cxnLst/>
          <a:rect l="0" t="0" r="0" b="0"/>
          <a:pathLst>
            <a:path>
              <a:moveTo>
                <a:pt x="595148" y="562103"/>
              </a:moveTo>
              <a:arcTo wR="1975219" hR="1975219" stAng="13540669" swAng="15001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C5FEB-FF1F-4045-A546-B1C46D3E3400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CD127-FBF3-4A06-A199-945CBBA97A1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6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6D66F793-9DE2-4AC0-BD56-6C453E080963}" type="slidenum">
              <a:rPr kumimoji="0" lang="it-IT" altLang="it-IT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Lucida Sans Unicode" panose="020B0602030504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31</a:t>
            </a:fld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92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679450" y="4716463"/>
            <a:ext cx="5434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4948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2918D3-3014-456F-831F-290EAB049A1C}" type="slidenum">
              <a:rPr lang="it-IT" sz="1200">
                <a:cs typeface="Arial" charset="0"/>
              </a:rPr>
              <a:pPr algn="r"/>
              <a:t>50</a:t>
            </a:fld>
            <a:endParaRPr lang="it-IT" sz="1200">
              <a:cs typeface="Arial" charset="0"/>
            </a:endParaRPr>
          </a:p>
        </p:txBody>
      </p:sp>
      <p:sp>
        <p:nvSpPr>
          <p:cNvPr id="1474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592F77-C146-4260-8000-1775FBEE6265}" type="slidenum">
              <a:rPr lang="it-IT" sz="1200">
                <a:latin typeface="Times New Roman" pitchFamily="18" charset="0"/>
                <a:cs typeface="Arial" charset="0"/>
              </a:rPr>
              <a:pPr algn="r"/>
              <a:t>50</a:t>
            </a:fld>
            <a:endParaRPr lang="it-IT" sz="1200">
              <a:latin typeface="Times New Roman" pitchFamily="18" charset="0"/>
              <a:cs typeface="Arial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IT" b="1">
                <a:ea typeface="ＭＳ Ｐゴシック"/>
                <a:cs typeface="ＭＳ Ｐゴシック"/>
              </a:rPr>
              <a:t>INVARIATA</a:t>
            </a:r>
          </a:p>
        </p:txBody>
      </p:sp>
    </p:spTree>
    <p:extLst>
      <p:ext uri="{BB962C8B-B14F-4D97-AF65-F5344CB8AC3E}">
        <p14:creationId xmlns:p14="http://schemas.microsoft.com/office/powerpoint/2010/main" val="237363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5A5104C1-830F-42F5-8C95-2844531E485B}" type="slidenum">
              <a:rPr kumimoji="0" lang="it-IT" altLang="it-IT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Lucida Sans Unicode" panose="020B0602030504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32</a:t>
            </a:fld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679450" y="4716463"/>
            <a:ext cx="5434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67833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5CB7CE06-742D-49C4-BD94-4BB75A579278}" type="slidenum">
              <a:rPr kumimoji="0" lang="it-IT" altLang="it-IT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Lucida Sans Unicode" panose="020B0602030504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33</a:t>
            </a:fld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12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679450" y="4716463"/>
            <a:ext cx="5434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75991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2897227B-D2A5-4F95-8C4E-A972CD9085BF}" type="slidenum">
              <a:rPr kumimoji="0" lang="it-IT" altLang="it-IT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Lucida Sans Unicode" panose="020B0602030504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34</a:t>
            </a:fld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679450" y="4716463"/>
            <a:ext cx="5434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82311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70B0C78E-DD95-41E7-8690-C973DE8F7AAF}" type="slidenum">
              <a:rPr kumimoji="0" lang="it-IT" altLang="it-IT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Lucida Sans Unicode" panose="020B0602030504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35</a:t>
            </a:fld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679450" y="4716463"/>
            <a:ext cx="5434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317" name="Segnaposto note 7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355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926F9506-1FD8-4C2F-8546-4702EF781BC0}" type="slidenum">
              <a:rPr kumimoji="0" lang="it-IT" altLang="it-IT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Lucida Sans Unicode" panose="020B0602030504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36</a:t>
            </a:fld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40" name="Text Box 2"/>
          <p:cNvSpPr txBox="1">
            <a:spLocks noChangeArrowheads="1"/>
          </p:cNvSpPr>
          <p:nvPr/>
        </p:nvSpPr>
        <p:spPr bwMode="auto">
          <a:xfrm>
            <a:off x="679450" y="4716463"/>
            <a:ext cx="5434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3860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0D7CB8-699F-4811-84A4-BFED7CE86BD3}" type="slidenum">
              <a:rPr lang="fr-FR" altLang="it-IT"/>
              <a:pPr/>
              <a:t>43</a:t>
            </a:fld>
            <a:endParaRPr lang="fr-FR" altLang="it-IT"/>
          </a:p>
        </p:txBody>
      </p:sp>
      <p:sp>
        <p:nvSpPr>
          <p:cNvPr id="389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 defTabSz="762000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5316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28CF5F9-DA94-4B30-B5A7-FF3E86CDD7AD}" type="slidenum">
              <a:rPr lang="it-IT" altLang="it-IT" sz="1200"/>
              <a:pPr/>
              <a:t>45</a:t>
            </a:fld>
            <a:endParaRPr lang="it-IT" altLang="it-IT" sz="1200"/>
          </a:p>
        </p:txBody>
      </p:sp>
      <p:sp>
        <p:nvSpPr>
          <p:cNvPr id="179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A381F8FA-B14C-4694-A135-BCB09C2B96A9}" type="slidenum">
              <a:rPr lang="it-IT" altLang="it-IT" sz="1200"/>
              <a:pPr algn="r"/>
              <a:t>45</a:t>
            </a:fld>
            <a:endParaRPr lang="it-IT" altLang="it-IT" sz="1200"/>
          </a:p>
        </p:txBody>
      </p:sp>
      <p:sp>
        <p:nvSpPr>
          <p:cNvPr id="179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9388" y="303213"/>
            <a:ext cx="6492875" cy="3652837"/>
          </a:xfrm>
          <a:ln/>
        </p:spPr>
      </p:sp>
      <p:sp>
        <p:nvSpPr>
          <p:cNvPr id="179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4184650"/>
            <a:ext cx="6030913" cy="4037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>
                <a:latin typeface="Times" panose="02020603050405020304" pitchFamily="18" charset="0"/>
              </a:rPr>
              <a:t>Celli B, ZuWallack R, Wang S, Kesten S. Miglioramento della capacità inspiratoria e dell’iperinflazione polmonare con tiotropio in pazienti affetti da BPCO con aumentati volumi polmonari statici. CHEST Ed. Italiana, anno VII estratto 2005, pp. 3-8.</a:t>
            </a:r>
          </a:p>
          <a:p>
            <a:pPr eaLnBrk="1" hangingPunct="1"/>
            <a:r>
              <a:rPr lang="it-IT" altLang="it-IT">
                <a:latin typeface="Times" panose="02020603050405020304" pitchFamily="18" charset="0"/>
              </a:rPr>
              <a:t>Mahler DA. Impatto sullo stile di vita: reale beneficio di tiotropio nella BPCO. </a:t>
            </a:r>
            <a:r>
              <a:rPr lang="en-GB" altLang="it-IT">
                <a:solidFill>
                  <a:srgbClr val="F2F4A4"/>
                </a:solidFill>
                <a:latin typeface="Times" panose="02020603050405020304" pitchFamily="18" charset="0"/>
              </a:rPr>
              <a:t>Eur Respir Rev 2004, ed. Italiana, 13(89):21-6.</a:t>
            </a:r>
          </a:p>
          <a:p>
            <a:pPr eaLnBrk="1" hangingPunct="1"/>
            <a:r>
              <a:rPr lang="it-IT" altLang="it-IT">
                <a:latin typeface="Times" panose="02020603050405020304" pitchFamily="18" charset="0"/>
              </a:rPr>
              <a:t>Dusser D, Bravo ML, Iacono P. The effect of tiotropium on exacerbations and airflow in patients with COPD. Eur Respir J. 2006 Mar;27(3):547-55. </a:t>
            </a:r>
          </a:p>
        </p:txBody>
      </p:sp>
    </p:spTree>
    <p:extLst>
      <p:ext uri="{BB962C8B-B14F-4D97-AF65-F5344CB8AC3E}">
        <p14:creationId xmlns:p14="http://schemas.microsoft.com/office/powerpoint/2010/main" val="3537949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ea typeface="ＭＳ Ｐゴシック"/>
              <a:cs typeface="ＭＳ Ｐゴシック"/>
            </a:endParaRPr>
          </a:p>
        </p:txBody>
      </p:sp>
      <p:sp>
        <p:nvSpPr>
          <p:cNvPr id="141315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F22F4AC-2B1B-4463-8A1E-3C61A307FE9C}" type="slidenum">
              <a:rPr lang="it-IT" sz="1200">
                <a:cs typeface="Arial" charset="0"/>
              </a:rPr>
              <a:pPr algn="r"/>
              <a:t>48</a:t>
            </a:fld>
            <a:endParaRPr lang="it-IT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75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701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77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8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803E7-8E88-48A5-B84D-8B3470E5527F}" type="datetimeFigureOut">
              <a:rPr lang="it-IT"/>
              <a:pPr>
                <a:defRPr/>
              </a:pPr>
              <a:t>16/04/2016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7D7162AB-4919-4232-8818-F0D60E3753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29082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42963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04453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4442708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8451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1251" y="1600200"/>
            <a:ext cx="5380567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5866804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552083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3225009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47313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44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9878238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044522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643157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2851" y="274639"/>
            <a:ext cx="2738967" cy="5843587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0051" cy="584358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16928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02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71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59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7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27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7778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933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33A1F-C61B-4FBF-82D4-AAB418F80838}" type="datetimeFigureOut">
              <a:rPr lang="it-IT" smtClean="0"/>
              <a:pPr/>
              <a:t>16/04/2016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D8464-B620-4D71-8875-907433F4127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040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2950"/>
            <a:ext cx="3149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10962217" cy="11350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Fai clic per modificare il formato del testo del titolo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0"/>
            <a:ext cx="10962217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Fai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257551" y="6432551"/>
            <a:ext cx="8320616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859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med">
    <p:fade/>
  </p:transition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00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just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 b="1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 b="1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 b="1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 b="1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q=http://www.comune.jesi.an.it/opencms/export/jesiit/sito-JesiItaliano/Contenuti/SchedeServizi/Sanita_Sociale/visualizza_asset.html_1742136694.html&amp;sa=U&amp;ei=95MqU96-M4P9ywO87YCYDA&amp;ved=0CEUQ9QEwDA&amp;usg=AFQjCNEHRsgxg8wfHiKuJ6vFMxkldGBR_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6.jpeg"/><Relationship Id="rId4" Type="http://schemas.openxmlformats.org/officeDocument/2006/relationships/hyperlink" Target="http://images.google.it/imgres?imgurl=http://www.asl4.terni.it/azienda/distretti/distretto_3/distretto_3_pag2/adi.gif&amp;imgrefurl=http://www.asl4.terni.it/azienda/distretti/distretto_3/distretto_3_pag2/distretto_3_pag2.htm&amp;h=116&amp;w=126&amp;sz=3&amp;hl=it&amp;start=178&amp;tbnid=MfXabL9JoRf2xM:&amp;tbnh=83&amp;tbnw=90&amp;prev=/images?q=assistenza+domiciliare&amp;start=160&amp;ndsp=20&amp;svnum=10&amp;hl=it&amp;lr=&amp;sa=N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it/url?sa=i&amp;rct=j&amp;q=&amp;esrc=s&amp;source=images&amp;cd=&amp;cad=rja&amp;uact=8&amp;ved=0ahUKEwiXjbji8JDMAhXCRhQKHfHdChIQjRwIBw&amp;url=http://spazioinwind.libero.it/gastroepato2/bpco_riacutizzazione.htm&amp;psig=AFQjCNHGw7HHSE9KsTfiChC1Lpab81tfeA&amp;ust=1460817859470707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2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jpe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it/url?sa=i&amp;rct=j&amp;q=&amp;esrc=s&amp;source=images&amp;cd=&amp;cad=rja&amp;uact=8&amp;ved=0ahUKEwiBkOO36pDMAhWCPhQKHak7ABUQjRwIBw&amp;url=http://lavitamia.blog.tiscali.it/2005/09/13/aforismi_sul_dubbio_1655927-shtml/&amp;psig=AFQjCNFo6QrHID0_zo8wECUGTaTzV31bUw&amp;ust=1460816087159349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s://www.google.it/url?sa=i&amp;rct=j&amp;q=&amp;esrc=s&amp;source=images&amp;cd=&amp;ved=0ahUKEwj4rra7-pDMAhUBmxQKHSXmBnEQjRwIBw&amp;url=https://plus.google.com/110149225357151255207/videos&amp;bvm=bv.119745492,d.d24&amp;psig=AFQjCNFZ8_PnlCfFKme0v_aF9jYpE_Fcrw&amp;ust=1460820402855161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195263"/>
            <a:ext cx="4905375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2898" y="3854824"/>
            <a:ext cx="2618820" cy="264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te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692696"/>
            <a:ext cx="8136904" cy="5472608"/>
          </a:xfrm>
          <a:prstGeom prst="rect">
            <a:avLst/>
          </a:prstGeom>
          <a:noFill/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1352558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ocplayer.it/docs-images/25/4740026/images/31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404664"/>
            <a:ext cx="7992888" cy="5976664"/>
          </a:xfrm>
          <a:prstGeom prst="rect">
            <a:avLst/>
          </a:prstGeom>
          <a:noFill/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402627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414" y="171450"/>
            <a:ext cx="8639175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9934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464" y="195264"/>
            <a:ext cx="8601075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2780509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4989" y="180975"/>
            <a:ext cx="8582025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1715212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it-IT" sz="3600" dirty="0">
                <a:solidFill>
                  <a:schemeClr val="bg1"/>
                </a:solidFill>
              </a:rPr>
            </a:br>
            <a:r>
              <a:rPr lang="it-IT" sz="3600" b="1" dirty="0">
                <a:solidFill>
                  <a:schemeClr val="bg1"/>
                </a:solidFill>
              </a:rPr>
              <a:t>Quali sono le aspettative di questo programma domiciliare </a:t>
            </a:r>
            <a:br>
              <a:rPr lang="it-IT" dirty="0">
                <a:solidFill>
                  <a:schemeClr val="bg1"/>
                </a:solidFill>
              </a:rPr>
            </a:b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Allungare la sopravvivenza del paziente</a:t>
            </a:r>
          </a:p>
          <a:p>
            <a:r>
              <a:rPr lang="it-IT" sz="2800" b="1" dirty="0"/>
              <a:t>Migliorare la prognosi</a:t>
            </a:r>
          </a:p>
          <a:p>
            <a:r>
              <a:rPr lang="it-IT" sz="2800" b="1" dirty="0"/>
              <a:t>Evitare il peggioramento dello stato di coscienza legato ad una insufficiente </a:t>
            </a:r>
            <a:r>
              <a:rPr lang="it-IT" sz="2800" b="1"/>
              <a:t>ventilazione polmonare</a:t>
            </a:r>
            <a:endParaRPr lang="it-IT" sz="2800" b="1" dirty="0"/>
          </a:p>
          <a:p>
            <a:r>
              <a:rPr lang="it-IT" sz="2800" b="1" dirty="0"/>
              <a:t>Ridurre al minimo le riacutizzazioni della malattia</a:t>
            </a:r>
          </a:p>
          <a:p>
            <a:r>
              <a:rPr lang="it-IT" sz="2800" b="1" dirty="0"/>
              <a:t>Evitare i ricoveri ospedalieri, in particolare in terapia intensiva</a:t>
            </a:r>
          </a:p>
          <a:p>
            <a:r>
              <a:rPr lang="it-IT" sz="2800" b="1" dirty="0"/>
              <a:t>Migliorare la qualità della vita della paziente</a:t>
            </a:r>
          </a:p>
          <a:p>
            <a:r>
              <a:rPr lang="it-IT" sz="2800" b="1" dirty="0"/>
              <a:t>Migliorare la qualità del sonno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1829433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Fattori che permettono la riuscita del programma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6494" y="1772817"/>
            <a:ext cx="10945906" cy="435334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3600" b="1" dirty="0"/>
              <a:t>Intervento multidisciplinare armonico</a:t>
            </a:r>
          </a:p>
          <a:p>
            <a:r>
              <a:rPr lang="it-IT" sz="3600" b="1" dirty="0"/>
              <a:t>Capacità del paziente di contrastare angosce e stress</a:t>
            </a:r>
          </a:p>
          <a:p>
            <a:r>
              <a:rPr lang="it-IT" sz="3600" b="1" dirty="0"/>
              <a:t>Ambiente familiare sereno e collaborativo</a:t>
            </a:r>
          </a:p>
          <a:p>
            <a:r>
              <a:rPr lang="it-IT" sz="3600" b="1" dirty="0"/>
              <a:t>Certezza di essere supportati dall’equipe multidisciplinare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959649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Le problematiche che si incontrano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971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it-IT" sz="2600" b="1" dirty="0"/>
              <a:t>La motivazione della paziente e il suo stato psicologico</a:t>
            </a:r>
          </a:p>
          <a:p>
            <a:r>
              <a:rPr lang="it-IT" sz="2600" b="1" dirty="0"/>
              <a:t>Il supporto dei familiari</a:t>
            </a:r>
          </a:p>
          <a:p>
            <a:r>
              <a:rPr lang="it-IT" sz="2600" b="1" dirty="0"/>
              <a:t>Le condizioni socio-economiche del paziente e della famiglia</a:t>
            </a:r>
          </a:p>
          <a:p>
            <a:pPr>
              <a:buNone/>
            </a:pPr>
            <a:r>
              <a:rPr lang="it-IT" sz="2600" b="1" dirty="0"/>
              <a:t>       Uno stato di grave disagio economico-sociale e culturale può essere considerato un criterio di esclusione da un programma di ventilazione domiciliare</a:t>
            </a:r>
          </a:p>
          <a:p>
            <a:r>
              <a:rPr lang="it-IT" sz="2600" b="1" dirty="0"/>
              <a:t>La disponibilità del MMG che dovrà essere coinvolto per risolvere le problematiche più semplici</a:t>
            </a:r>
          </a:p>
          <a:p>
            <a:r>
              <a:rPr lang="it-IT" sz="2600" b="1" dirty="0"/>
              <a:t>La serietà della società di distribuzione che dovrà intervenire tempestivamente in caso di problemi tecnici</a:t>
            </a:r>
          </a:p>
          <a:p>
            <a:r>
              <a:rPr lang="it-IT" sz="2600" b="1" dirty="0"/>
              <a:t>La preparazione tecnico-scientifica del personale infermieristico sul territorio</a:t>
            </a:r>
          </a:p>
          <a:p>
            <a:r>
              <a:rPr lang="it-IT" sz="2600" b="1" dirty="0"/>
              <a:t>Sono state verificate le norme di sicurezza elettriche e non al domicilio del paziente ?</a:t>
            </a:r>
          </a:p>
          <a:p>
            <a:endParaRPr lang="it-IT" sz="20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535651"/>
            <a:ext cx="3860800" cy="365125"/>
          </a:xfrm>
        </p:spPr>
        <p:txBody>
          <a:bodyPr/>
          <a:lstStyle/>
          <a:p>
            <a:r>
              <a:rPr lang="it-IT" dirty="0" err="1"/>
              <a:t>Marcobruni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3978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464" y="176214"/>
            <a:ext cx="8601075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392165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700" y="190500"/>
            <a:ext cx="86106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812555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/>
              <a:t>Obiettivi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931906"/>
            <a:ext cx="10972800" cy="4525963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b="1" dirty="0"/>
              <a:t>Descrivere un modello di presa in carico da parte delle cure primarie di una paziente con gravi problemi respiratori, comorbilità e bisogni assistenziali complessi.</a:t>
            </a:r>
          </a:p>
          <a:p>
            <a:r>
              <a:rPr lang="it-IT" b="1" dirty="0"/>
              <a:t>Definire gli obiettivi assistenziali, gli strumenti organizzativi e i relativi indicatori di monitoraggio.</a:t>
            </a:r>
          </a:p>
          <a:p>
            <a:r>
              <a:rPr lang="it-IT" b="1" dirty="0"/>
              <a:t>Individuare i ruoli delle diverse figure assistenziali coinvolte   e gli strumenti di coordinamento. </a:t>
            </a:r>
          </a:p>
          <a:p>
            <a:r>
              <a:rPr lang="it-IT" b="1" dirty="0"/>
              <a:t>Rilevare le criticità e le possibili soluzioni.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819" y="250432"/>
            <a:ext cx="2855901" cy="11659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165600" y="6472896"/>
            <a:ext cx="3860800" cy="365125"/>
          </a:xfrm>
        </p:spPr>
        <p:txBody>
          <a:bodyPr/>
          <a:lstStyle/>
          <a:p>
            <a:r>
              <a:rPr lang="it-IT" dirty="0"/>
              <a:t>Bastiani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Il piano di dimissione protetta prevede …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800" b="1" dirty="0"/>
              <a:t>Controlli periodici da parte dell’equipe medica </a:t>
            </a:r>
            <a:r>
              <a:rPr lang="it-IT" sz="2800" b="1" dirty="0" err="1"/>
              <a:t>prescrittrice</a:t>
            </a:r>
            <a:endParaRPr lang="it-IT" sz="2800" b="1" dirty="0"/>
          </a:p>
          <a:p>
            <a:pPr marL="457200" indent="-457200">
              <a:buNone/>
            </a:pPr>
            <a:r>
              <a:rPr lang="it-IT" sz="2400" dirty="0"/>
              <a:t>           -  controlli prefissati alla dimissione o “al bisogno “ ?</a:t>
            </a:r>
          </a:p>
          <a:p>
            <a:pPr>
              <a:buNone/>
            </a:pPr>
            <a:r>
              <a:rPr lang="it-IT" sz="2400" dirty="0"/>
              <a:t>           -  possibilità di telefonare alla struttura che ha prescritto il ventilatore ?</a:t>
            </a:r>
          </a:p>
          <a:p>
            <a:pPr>
              <a:buNone/>
            </a:pPr>
            <a:r>
              <a:rPr lang="it-IT" sz="2400" dirty="0"/>
              <a:t>           -  il paziente è trasportabile in ambulatorio specialistico ?</a:t>
            </a:r>
          </a:p>
          <a:p>
            <a:pPr>
              <a:buNone/>
            </a:pPr>
            <a:endParaRPr lang="it-IT" sz="2400" dirty="0"/>
          </a:p>
          <a:p>
            <a:r>
              <a:rPr lang="it-IT" sz="2800" b="1" dirty="0"/>
              <a:t>Controlli periodici da parte del MMG </a:t>
            </a:r>
            <a:r>
              <a:rPr lang="it-IT" sz="2400" dirty="0"/>
              <a:t>che dovrebbe essere il garante della condizione del paziente a domicilio e tramite di aggiornamento sulla informazione clinica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3433310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>
                <a:solidFill>
                  <a:schemeClr val="bg1"/>
                </a:solidFill>
              </a:rPr>
              <a:t>I successivi ricoveri …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800" dirty="0"/>
              <a:t>E’ necessario poter garantire periodici controlli ospedalieri del paziente e prevedere eventuali ricoveri in reparto </a:t>
            </a:r>
            <a:r>
              <a:rPr lang="it-IT" sz="2800" dirty="0" err="1"/>
              <a:t>pneumologico</a:t>
            </a:r>
            <a:r>
              <a:rPr lang="it-IT" sz="2800" dirty="0"/>
              <a:t> per acuti</a:t>
            </a:r>
          </a:p>
          <a:p>
            <a:pPr>
              <a:buNone/>
            </a:pPr>
            <a:endParaRPr lang="it-IT" sz="2800" dirty="0"/>
          </a:p>
          <a:p>
            <a:r>
              <a:rPr lang="it-IT" sz="2800" dirty="0"/>
              <a:t>Ai pazienti ventilati a domicilio , dietro richiesta da parte del Curante di ricovero tempestivo, dovrebbe essere consentita una corsia preferenziale per l’accettazione nei reparti di degenza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2110402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>
                <a:solidFill>
                  <a:schemeClr val="bg1"/>
                </a:solidFill>
              </a:rPr>
              <a:t>Il paziente e la famiglia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26669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400" dirty="0"/>
              <a:t>Si impegnano a osservare le regole ei consigli proposti dall’equipe sanitaria</a:t>
            </a:r>
          </a:p>
          <a:p>
            <a:r>
              <a:rPr lang="it-IT" sz="2400" dirty="0"/>
              <a:t>Si impegnano a mantenere pulite tutte le apparecchiature in uso a domicilio</a:t>
            </a:r>
          </a:p>
          <a:p>
            <a:r>
              <a:rPr lang="it-IT" sz="2400" dirty="0"/>
              <a:t>Si impegnano ad annotare le quotidiane difficoltà</a:t>
            </a:r>
          </a:p>
          <a:p>
            <a:r>
              <a:rPr lang="it-IT" sz="2400" dirty="0"/>
              <a:t>Avvertono il Medico  su ogni problema legato alla </a:t>
            </a:r>
            <a:r>
              <a:rPr lang="it-IT" sz="2400" dirty="0" err="1"/>
              <a:t>tracheostomia</a:t>
            </a:r>
            <a:endParaRPr lang="it-IT" sz="2400" dirty="0"/>
          </a:p>
          <a:p>
            <a:r>
              <a:rPr lang="it-IT" sz="2400" dirty="0"/>
              <a:t>Tengono in dovuta osservazione i primi segni di infezione</a:t>
            </a:r>
          </a:p>
          <a:p>
            <a:endParaRPr lang="it-IT" sz="2400" dirty="0"/>
          </a:p>
          <a:p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2905324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Infermiere professionale e/o terapista </a:t>
            </a:r>
            <a:br>
              <a:rPr lang="it-IT" b="1" dirty="0">
                <a:solidFill>
                  <a:schemeClr val="bg1"/>
                </a:solidFill>
              </a:rPr>
            </a:br>
            <a:r>
              <a:rPr lang="it-IT" b="1" dirty="0">
                <a:solidFill>
                  <a:schemeClr val="bg1"/>
                </a:solidFill>
              </a:rPr>
              <a:t>della respirazione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33662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800" dirty="0"/>
              <a:t>Coordinare le attività</a:t>
            </a:r>
          </a:p>
          <a:p>
            <a:r>
              <a:rPr lang="it-IT" sz="2800" dirty="0"/>
              <a:t>Favorire l’apprendimento delle tecniche respiratorie</a:t>
            </a:r>
          </a:p>
          <a:p>
            <a:r>
              <a:rPr lang="it-IT" sz="2800" dirty="0"/>
              <a:t>Valutare le condizioni del paziente al fine di prevenire i peggioramenti</a:t>
            </a:r>
          </a:p>
          <a:p>
            <a:r>
              <a:rPr lang="it-IT" sz="2800" dirty="0"/>
              <a:t>Assicurarsi circa i livello di risorse dell’ambiente familiare e il livello di responsabilità assunto dai familiari</a:t>
            </a:r>
          </a:p>
          <a:p>
            <a:r>
              <a:rPr lang="it-IT" sz="2800" dirty="0"/>
              <a:t>Insegnare al paziente , nei limiti del possibile, ad autogestirsi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3230236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>
                <a:solidFill>
                  <a:schemeClr val="bg1"/>
                </a:solidFill>
              </a:rPr>
              <a:t>Il MMG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21739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Viene coinvolto nella soluzione di problemi non complessi</a:t>
            </a:r>
          </a:p>
          <a:p>
            <a:endParaRPr lang="it-IT" dirty="0"/>
          </a:p>
          <a:p>
            <a:r>
              <a:rPr lang="it-IT" dirty="0"/>
              <a:t>Fa da filtro all’intervento sanitario del medico specialista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2857069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4989" y="180975"/>
            <a:ext cx="8582025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2599086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414" y="185739"/>
            <a:ext cx="8639175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3960621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80975"/>
            <a:ext cx="8686800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3788800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76214"/>
            <a:ext cx="8686800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2182494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180975"/>
            <a:ext cx="8648700" cy="649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Marcobruni</a:t>
            </a:r>
          </a:p>
        </p:txBody>
      </p:sp>
    </p:spTree>
    <p:extLst>
      <p:ext uri="{BB962C8B-B14F-4D97-AF65-F5344CB8AC3E}">
        <p14:creationId xmlns:p14="http://schemas.microsoft.com/office/powerpoint/2010/main" val="728484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Disegno da colorare dimissione dall'ospedale"/>
          <p:cNvPicPr>
            <a:picLocks noChangeAspect="1" noChangeArrowheads="1"/>
          </p:cNvPicPr>
          <p:nvPr/>
        </p:nvPicPr>
        <p:blipFill>
          <a:blip r:embed="rId2">
            <a:lum bright="-4000"/>
          </a:blip>
          <a:stretch>
            <a:fillRect/>
          </a:stretch>
        </p:blipFill>
        <p:spPr bwMode="auto">
          <a:xfrm>
            <a:off x="0" y="544025"/>
            <a:ext cx="2752165" cy="38872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/>
          <p:cNvSpPr txBox="1"/>
          <p:nvPr/>
        </p:nvSpPr>
        <p:spPr>
          <a:xfrm>
            <a:off x="2232225" y="429267"/>
            <a:ext cx="7943850" cy="1051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216000" rIns="216000" bIns="216000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La Sig.ra Anna può essere dimessa?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504711" y="2165062"/>
            <a:ext cx="5630900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4000" b="1" dirty="0"/>
              <a:t>STABILIZZAZIONE CLINICA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029114" y="3162012"/>
            <a:ext cx="439544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85950" y="4158962"/>
            <a:ext cx="8753475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CONTESTO ASSISTENZIALE ADEGUATO</a:t>
            </a: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Vitrone</a:t>
            </a:r>
          </a:p>
        </p:txBody>
      </p:sp>
    </p:spTree>
    <p:extLst>
      <p:ext uri="{BB962C8B-B14F-4D97-AF65-F5344CB8AC3E}">
        <p14:creationId xmlns:p14="http://schemas.microsoft.com/office/powerpoint/2010/main" val="152001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metto 3 6"/>
          <p:cNvSpPr/>
          <p:nvPr/>
        </p:nvSpPr>
        <p:spPr>
          <a:xfrm>
            <a:off x="3889514" y="4552121"/>
            <a:ext cx="7957930" cy="1828800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2800" b="1" kern="0" dirty="0">
                <a:solidFill>
                  <a:sysClr val="windowText" lastClr="000000"/>
                </a:solidFill>
              </a:rPr>
              <a:t>«Quali servizi avrà a disposizione?»</a:t>
            </a:r>
          </a:p>
          <a:p>
            <a:pPr algn="ctr"/>
            <a:endParaRPr lang="it-IT" b="1" dirty="0"/>
          </a:p>
        </p:txBody>
      </p:sp>
      <p:sp>
        <p:nvSpPr>
          <p:cNvPr id="6" name="Fumetto 3 5"/>
          <p:cNvSpPr/>
          <p:nvPr/>
        </p:nvSpPr>
        <p:spPr>
          <a:xfrm>
            <a:off x="258416" y="2219738"/>
            <a:ext cx="9084365" cy="2173357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251792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Affrontiamo il tema dell’assistenza domiciliare</a:t>
            </a:r>
            <a:r>
              <a:rPr kumimoji="0" lang="it-IT" sz="40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083364" y="2933677"/>
            <a:ext cx="743447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800" b="1" kern="0" dirty="0">
                <a:solidFill>
                  <a:sysClr val="windowText" lastClr="000000"/>
                </a:solidFill>
              </a:rPr>
              <a:t>«Chi si occuperà dei bisogni della sig.ra Anna  una volta tornata a casa?»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kern="0" dirty="0">
              <a:solidFill>
                <a:sysClr val="windowText" lastClr="000000"/>
              </a:solidFill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it-IT" dirty="0"/>
              <a:t>Boni</a:t>
            </a:r>
          </a:p>
        </p:txBody>
      </p:sp>
    </p:spTree>
    <p:extLst>
      <p:ext uri="{BB962C8B-B14F-4D97-AF65-F5344CB8AC3E}">
        <p14:creationId xmlns:p14="http://schemas.microsoft.com/office/powerpoint/2010/main" val="2225294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14" y="1979614"/>
            <a:ext cx="5221287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1" name="Oval 2"/>
          <p:cNvSpPr>
            <a:spLocks noChangeArrowheads="1"/>
          </p:cNvSpPr>
          <p:nvPr/>
        </p:nvSpPr>
        <p:spPr bwMode="auto">
          <a:xfrm>
            <a:off x="4881564" y="3382963"/>
            <a:ext cx="2205037" cy="139541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5560" cap="sq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93925" y="224119"/>
            <a:ext cx="7831138" cy="708210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0000" tIns="144000" rIns="90000" bIns="1440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3200" b="1" kern="0" dirty="0"/>
              <a:t>UCAM:</a:t>
            </a:r>
            <a:r>
              <a:rPr lang="it-IT" altLang="it-IT" sz="2400" b="1" kern="0" dirty="0"/>
              <a:t> FUNZIONI E COMPITI PRINCIPALI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565651" y="3770313"/>
            <a:ext cx="28352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3600" b="1" kern="0">
                <a:solidFill>
                  <a:srgbClr val="000000"/>
                </a:solidFill>
              </a:rPr>
              <a:t>U.C.A.M.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2524126" y="1357314"/>
            <a:ext cx="2519363" cy="854075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Osservatorio locale dei bisogni della popolazione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95438" y="3786189"/>
            <a:ext cx="2474912" cy="1081087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Informazione e orientamento per l’accesso alla rete dei servizi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595563" y="5564188"/>
            <a:ext cx="1979612" cy="1079500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Valutazione Multidimensionale e definizione degli obiettivi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5346700" y="1143001"/>
            <a:ext cx="3106738" cy="944563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Autorizzazione /Attivazione ADP, ADI del MMG e PLS, accessi del MCA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7581900" y="2357438"/>
            <a:ext cx="2700338" cy="1079500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Fornitura presidi protesici e complementari (es: NAD)</a:t>
            </a: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5105401" y="5715001"/>
            <a:ext cx="1890713" cy="989013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Attivazione voucher socio-sanitario e credit</a:t>
            </a: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1820863" y="2500313"/>
            <a:ext cx="1935162" cy="855662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Dimissioni - </a:t>
            </a:r>
          </a:p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Ammissioni protette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8121650" y="3857626"/>
            <a:ext cx="2044700" cy="900113"/>
          </a:xfrm>
          <a:prstGeom prst="rect">
            <a:avLst/>
          </a:prstGeom>
          <a:solidFill>
            <a:srgbClr val="6666FF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Definizione </a:t>
            </a:r>
          </a:p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P.I. Piano Individualizzato</a:t>
            </a: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7265988" y="5319714"/>
            <a:ext cx="2609850" cy="1125537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Collaborazione gestione inserimenti in strutture socio-sanitarie es: RSA/CDI</a:t>
            </a:r>
          </a:p>
        </p:txBody>
      </p:sp>
      <p:sp>
        <p:nvSpPr>
          <p:cNvPr id="15" name="Segnaposto piè di pagina 1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 algn="r">
              <a:defRPr/>
            </a:pPr>
            <a:r>
              <a:rPr lang="it-IT" sz="1200" dirty="0" err="1"/>
              <a:t>Biatta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260432368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2166938" y="428625"/>
            <a:ext cx="7834312" cy="64293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xtLst/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2800" b="1" kern="0" dirty="0"/>
              <a:t>PER LA SIGNORA ANNA …</a:t>
            </a:r>
          </a:p>
        </p:txBody>
      </p:sp>
      <p:pic>
        <p:nvPicPr>
          <p:cNvPr id="307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2428875"/>
            <a:ext cx="248920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2524126" y="1357314"/>
            <a:ext cx="2519363" cy="854075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Verifica fornitura ventilatore e canule tracheali</a:t>
            </a: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2024063" y="2714626"/>
            <a:ext cx="2519362" cy="854075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Verifica presidi per ossigenoterapia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2309813" y="4357689"/>
            <a:ext cx="2519362" cy="854075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Verifica forniture presidi per glicemia capillare</a:t>
            </a:r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4167188" y="5572126"/>
            <a:ext cx="2519362" cy="854075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Verifica fornitura catetere vescicale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024688" y="5000626"/>
            <a:ext cx="2519362" cy="854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 anchorCtr="1"/>
          <a:lstStyle/>
          <a:p>
            <a:pPr algn="ctr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1600" b="1" kern="0">
                <a:solidFill>
                  <a:srgbClr val="000000"/>
                </a:solidFill>
                <a:latin typeface="Arial" charset="0"/>
                <a:cs typeface="Lucida Sans Unicode" pitchFamily="32" charset="0"/>
              </a:rPr>
              <a:t>Verifica setting domiciliare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881938" y="3714751"/>
            <a:ext cx="2519362" cy="854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 anchorCtr="1"/>
          <a:lstStyle/>
          <a:p>
            <a:pPr algn="ctr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1600" b="1" kern="0">
                <a:solidFill>
                  <a:srgbClr val="000000"/>
                </a:solidFill>
                <a:latin typeface="Arial" charset="0"/>
                <a:cs typeface="Lucida Sans Unicode" pitchFamily="32" charset="0"/>
              </a:rPr>
              <a:t>Verifica compliance care giver e familiari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7524751" y="2357439"/>
            <a:ext cx="2519363" cy="854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 anchorCtr="1"/>
          <a:lstStyle/>
          <a:p>
            <a:pPr algn="ctr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1600" b="1" kern="0">
                <a:solidFill>
                  <a:srgbClr val="000000"/>
                </a:solidFill>
                <a:latin typeface="Arial" charset="0"/>
                <a:cs typeface="Lucida Sans Unicode" pitchFamily="32" charset="0"/>
              </a:rPr>
              <a:t>Verifica presenza eventuale PRI prescritto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810376" y="1214439"/>
            <a:ext cx="2519363" cy="854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 cap="sq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 anchorCtr="1"/>
          <a:lstStyle/>
          <a:p>
            <a:pPr algn="ctr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1600" b="1" kern="0">
                <a:solidFill>
                  <a:srgbClr val="000000"/>
                </a:solidFill>
                <a:latin typeface="Arial" charset="0"/>
                <a:cs typeface="Lucida Sans Unicode" pitchFamily="32" charset="0"/>
              </a:rPr>
              <a:t>Verifica bisogni socio assistenziali per attivazione SAD</a:t>
            </a:r>
          </a:p>
        </p:txBody>
      </p:sp>
      <p:sp>
        <p:nvSpPr>
          <p:cNvPr id="15" name="Segnaposto piè di pagina 14"/>
          <p:cNvSpPr>
            <a:spLocks noGrp="1"/>
          </p:cNvSpPr>
          <p:nvPr>
            <p:ph type="ftr" idx="10"/>
          </p:nvPr>
        </p:nvSpPr>
        <p:spPr>
          <a:xfrm>
            <a:off x="6861362" y="6492875"/>
            <a:ext cx="1422025" cy="365125"/>
          </a:xfrm>
        </p:spPr>
        <p:txBody>
          <a:bodyPr/>
          <a:lstStyle/>
          <a:p>
            <a:pPr>
              <a:defRPr/>
            </a:pPr>
            <a:r>
              <a:rPr lang="it-IT" sz="1200" dirty="0" err="1"/>
              <a:t>Biatta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181632587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ChangeArrowheads="1"/>
          </p:cNvSpPr>
          <p:nvPr/>
        </p:nvSpPr>
        <p:spPr bwMode="auto">
          <a:xfrm>
            <a:off x="3238501" y="2286001"/>
            <a:ext cx="1643063" cy="854075"/>
          </a:xfrm>
          <a:prstGeom prst="rect">
            <a:avLst/>
          </a:prstGeom>
          <a:solidFill>
            <a:srgbClr val="92D050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SE L’ESITO E’ POSITIVO</a:t>
            </a:r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2095500" y="3860801"/>
            <a:ext cx="1714500" cy="854075"/>
          </a:xfrm>
          <a:prstGeom prst="rect">
            <a:avLst/>
          </a:prstGeom>
          <a:solidFill>
            <a:srgbClr val="92D050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DIMISSIONE A DOMICILIO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7381876" y="2289176"/>
            <a:ext cx="1643063" cy="854075"/>
          </a:xfrm>
          <a:prstGeom prst="rect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SE L’ESITO E’ NEGATIVO</a:t>
            </a:r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5595939" y="3860801"/>
            <a:ext cx="2071687" cy="854075"/>
          </a:xfrm>
          <a:prstGeom prst="rect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NON IDONEO PER DOMICILIARITA’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8310564" y="3860801"/>
            <a:ext cx="2090737" cy="854075"/>
          </a:xfrm>
          <a:prstGeom prst="rect">
            <a:avLst/>
          </a:prstGeom>
          <a:solidFill>
            <a:srgbClr val="FFC000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PROLUNGAMENTO DEGENZA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8382000" y="5503864"/>
            <a:ext cx="2019300" cy="854075"/>
          </a:xfrm>
          <a:prstGeom prst="rect">
            <a:avLst/>
          </a:prstGeom>
          <a:solidFill>
            <a:srgbClr val="92D050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DIMISSIONE A DOMICILIO</a:t>
            </a:r>
          </a:p>
        </p:txBody>
      </p:sp>
      <p:sp>
        <p:nvSpPr>
          <p:cNvPr id="4104" name="Rectangle 6"/>
          <p:cNvSpPr>
            <a:spLocks noChangeArrowheads="1"/>
          </p:cNvSpPr>
          <p:nvPr/>
        </p:nvSpPr>
        <p:spPr bwMode="auto">
          <a:xfrm>
            <a:off x="4810126" y="500064"/>
            <a:ext cx="2519363" cy="854075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Ctr="1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1600" b="1" kern="0">
                <a:solidFill>
                  <a:srgbClr val="000000"/>
                </a:solidFill>
              </a:rPr>
              <a:t>RISULTATO VALUTAZIONE UCAM</a:t>
            </a:r>
          </a:p>
        </p:txBody>
      </p:sp>
      <p:sp>
        <p:nvSpPr>
          <p:cNvPr id="4105" name="Freccia in giù 12"/>
          <p:cNvSpPr>
            <a:spLocks noChangeArrowheads="1"/>
          </p:cNvSpPr>
          <p:nvPr/>
        </p:nvSpPr>
        <p:spPr bwMode="auto">
          <a:xfrm rot="2197193">
            <a:off x="3595689" y="3292476"/>
            <a:ext cx="428625" cy="500063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4106" name="Freccia in giù 13"/>
          <p:cNvSpPr>
            <a:spLocks noChangeArrowheads="1"/>
          </p:cNvSpPr>
          <p:nvPr/>
        </p:nvSpPr>
        <p:spPr bwMode="auto">
          <a:xfrm rot="2052607">
            <a:off x="7485064" y="3279776"/>
            <a:ext cx="428625" cy="500063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4107" name="Freccia in giù 14"/>
          <p:cNvSpPr>
            <a:spLocks noChangeArrowheads="1"/>
          </p:cNvSpPr>
          <p:nvPr/>
        </p:nvSpPr>
        <p:spPr bwMode="auto">
          <a:xfrm rot="19490516">
            <a:off x="8453439" y="3279776"/>
            <a:ext cx="428625" cy="500063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4108" name="Freccia in giù 15"/>
          <p:cNvSpPr>
            <a:spLocks noChangeArrowheads="1"/>
          </p:cNvSpPr>
          <p:nvPr/>
        </p:nvSpPr>
        <p:spPr bwMode="auto">
          <a:xfrm>
            <a:off x="9167814" y="4857751"/>
            <a:ext cx="428625" cy="500063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4109" name="Freccia in giù 16"/>
          <p:cNvSpPr>
            <a:spLocks noChangeArrowheads="1"/>
          </p:cNvSpPr>
          <p:nvPr/>
        </p:nvSpPr>
        <p:spPr bwMode="auto">
          <a:xfrm rot="2794680">
            <a:off x="5268120" y="1504157"/>
            <a:ext cx="428625" cy="500063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4110" name="Freccia in giù 17"/>
          <p:cNvSpPr>
            <a:spLocks noChangeArrowheads="1"/>
          </p:cNvSpPr>
          <p:nvPr/>
        </p:nvSpPr>
        <p:spPr bwMode="auto">
          <a:xfrm rot="18996815">
            <a:off x="6403976" y="1501776"/>
            <a:ext cx="428625" cy="500063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15" name="Segnaposto piè di pagina 1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 algn="ctr">
              <a:defRPr/>
            </a:pPr>
            <a:r>
              <a:rPr lang="it-IT" sz="1200" dirty="0" err="1"/>
              <a:t>Biatta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1283744395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1712259" y="500064"/>
            <a:ext cx="8794376" cy="85407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360" cap="sq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 anchor="ctr" anchorCtr="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2400" b="1" kern="0" dirty="0"/>
              <a:t>A DOMICILIO CHI SI PRENDERA’ CURA DELLA </a:t>
            </a:r>
          </a:p>
          <a:p>
            <a:pPr algn="ctr"/>
            <a:r>
              <a:rPr lang="it-IT" altLang="it-IT" sz="2400" b="1" kern="0" dirty="0"/>
              <a:t>SIGNORA  ANNA OLTRE AI SUOI FAMILIARI E AL MMG?</a:t>
            </a:r>
          </a:p>
        </p:txBody>
      </p:sp>
      <p:sp>
        <p:nvSpPr>
          <p:cNvPr id="5123" name="Ovale 18"/>
          <p:cNvSpPr>
            <a:spLocks noChangeArrowheads="1"/>
          </p:cNvSpPr>
          <p:nvPr/>
        </p:nvSpPr>
        <p:spPr bwMode="auto">
          <a:xfrm>
            <a:off x="3738563" y="2143126"/>
            <a:ext cx="4786312" cy="1857375"/>
          </a:xfrm>
          <a:prstGeom prst="ellipse">
            <a:avLst/>
          </a:prstGeom>
          <a:solidFill>
            <a:srgbClr val="9BE2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 altLang="it-IT" kern="0">
              <a:solidFill>
                <a:sysClr val="windowText" lastClr="000000"/>
              </a:solidFill>
            </a:endParaRPr>
          </a:p>
        </p:txBody>
      </p:sp>
      <p:sp>
        <p:nvSpPr>
          <p:cNvPr id="5124" name="CasellaDiTesto 19"/>
          <p:cNvSpPr txBox="1">
            <a:spLocks noChangeArrowheads="1"/>
          </p:cNvSpPr>
          <p:nvPr/>
        </p:nvSpPr>
        <p:spPr bwMode="auto">
          <a:xfrm>
            <a:off x="4667250" y="2392451"/>
            <a:ext cx="292893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2000" b="1" kern="0" dirty="0">
                <a:solidFill>
                  <a:srgbClr val="000000"/>
                </a:solidFill>
              </a:rPr>
              <a:t>IL PAZIENTE SCEGLIE LIBERAMENTE L’ENTE EROGATORE</a:t>
            </a:r>
          </a:p>
          <a:p>
            <a:pPr algn="ctr"/>
            <a:r>
              <a:rPr lang="it-IT" altLang="it-IT" sz="2800" b="1" kern="0" dirty="0">
                <a:solidFill>
                  <a:srgbClr val="000000"/>
                </a:solidFill>
              </a:rPr>
              <a:t>ADI</a:t>
            </a:r>
            <a:endParaRPr lang="it-IT" altLang="it-IT" sz="2000" b="1" kern="0" dirty="0">
              <a:solidFill>
                <a:srgbClr val="000000"/>
              </a:solidFill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452689" y="4714876"/>
            <a:ext cx="7831137" cy="78581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2400" b="1" kern="0" dirty="0">
                <a:solidFill>
                  <a:srgbClr val="000000"/>
                </a:solidFill>
              </a:rPr>
              <a:t>L’UCAM passa le consegne della valutazione</a:t>
            </a:r>
          </a:p>
          <a:p>
            <a:pPr algn="ctr"/>
            <a:r>
              <a:rPr lang="it-IT" altLang="it-IT" sz="2400" b="1" kern="0" dirty="0">
                <a:solidFill>
                  <a:srgbClr val="000000"/>
                </a:solidFill>
              </a:rPr>
              <a:t>e il P.I. all’Ente Erogatore scelto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 algn="ctr">
              <a:defRPr/>
            </a:pPr>
            <a:r>
              <a:rPr lang="it-IT" sz="1200" dirty="0" err="1"/>
              <a:t>Biatta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06411126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4294094" y="500063"/>
            <a:ext cx="5703982" cy="785812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2400" b="1" kern="0" dirty="0"/>
              <a:t>ENTE EROGATORE ADI</a:t>
            </a: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524125" y="3286125"/>
            <a:ext cx="3214688" cy="2571750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  <a:extLst/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it-IT" altLang="it-IT" sz="2400" b="1" kern="0" dirty="0">
                <a:solidFill>
                  <a:srgbClr val="000000"/>
                </a:solidFill>
              </a:rPr>
              <a:t>OPERATORI:</a:t>
            </a:r>
          </a:p>
          <a:p>
            <a:pPr marL="0" lvl="1"/>
            <a:endParaRPr lang="it-IT" altLang="it-IT" sz="2400" b="1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b="1" kern="0" dirty="0">
                <a:solidFill>
                  <a:srgbClr val="000000"/>
                </a:solidFill>
              </a:rPr>
              <a:t>  </a:t>
            </a: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INFERMIERE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OSS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</a:t>
            </a:r>
            <a:r>
              <a:rPr lang="it-IT" altLang="it-IT" sz="2400" kern="0" dirty="0" err="1">
                <a:solidFill>
                  <a:srgbClr val="000000"/>
                </a:solidFill>
                <a:latin typeface="Trebuchet MS" panose="020B0603020202020204" pitchFamily="34" charset="0"/>
              </a:rPr>
              <a:t>TdR</a:t>
            </a:r>
            <a:endParaRPr lang="it-IT" altLang="it-IT" sz="24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SPECIALISTI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881814" y="3245224"/>
            <a:ext cx="3214687" cy="3041276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  <a:extLst/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it-IT" altLang="it-IT" sz="2400" b="1" kern="0" dirty="0">
                <a:solidFill>
                  <a:srgbClr val="000000"/>
                </a:solidFill>
              </a:rPr>
              <a:t>ORGANIZZAZIONE:</a:t>
            </a:r>
          </a:p>
          <a:p>
            <a:endParaRPr lang="it-IT" altLang="it-IT" sz="2400" b="1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b="1" kern="0" dirty="0">
                <a:solidFill>
                  <a:srgbClr val="000000"/>
                </a:solidFill>
              </a:rPr>
              <a:t>  </a:t>
            </a: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12 H/giorno (8-20)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365 gg.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Reperibilità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Protocolli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</a:t>
            </a:r>
            <a:r>
              <a:rPr lang="it-IT" altLang="it-IT" sz="2400" kern="0" dirty="0" err="1">
                <a:solidFill>
                  <a:srgbClr val="000000"/>
                </a:solidFill>
                <a:latin typeface="Trebuchet MS" panose="020B0603020202020204" pitchFamily="34" charset="0"/>
              </a:rPr>
              <a:t>FaSaS</a:t>
            </a:r>
            <a:endParaRPr lang="it-IT" altLang="it-IT" sz="24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it-IT" altLang="it-IT" sz="2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 PAI</a:t>
            </a:r>
          </a:p>
        </p:txBody>
      </p:sp>
      <p:grpSp>
        <p:nvGrpSpPr>
          <p:cNvPr id="6149" name="Gruppo 11"/>
          <p:cNvGrpSpPr>
            <a:grpSpLocks/>
          </p:cNvGrpSpPr>
          <p:nvPr/>
        </p:nvGrpSpPr>
        <p:grpSpPr bwMode="auto">
          <a:xfrm>
            <a:off x="4524375" y="1714501"/>
            <a:ext cx="3143250" cy="1285875"/>
            <a:chOff x="3857620" y="2714620"/>
            <a:chExt cx="3143272" cy="1285884"/>
          </a:xfrm>
        </p:grpSpPr>
        <p:sp>
          <p:nvSpPr>
            <p:cNvPr id="6153" name="Ovale 10"/>
            <p:cNvSpPr>
              <a:spLocks noChangeArrowheads="1"/>
            </p:cNvSpPr>
            <p:nvPr/>
          </p:nvSpPr>
          <p:spPr bwMode="auto">
            <a:xfrm>
              <a:off x="3857620" y="2714620"/>
              <a:ext cx="3143272" cy="1285884"/>
            </a:xfrm>
            <a:prstGeom prst="ellipse">
              <a:avLst/>
            </a:prstGeom>
            <a:solidFill>
              <a:srgbClr val="00B8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 altLang="it-IT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54" name="Rectangle 4"/>
            <p:cNvSpPr>
              <a:spLocks noChangeArrowheads="1"/>
            </p:cNvSpPr>
            <p:nvPr/>
          </p:nvSpPr>
          <p:spPr bwMode="auto">
            <a:xfrm>
              <a:off x="4786314" y="3000372"/>
              <a:ext cx="1214446" cy="642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Lucida Sans Unicode" panose="020B0602030504020204" pitchFamily="34" charset="0"/>
                </a:defRPr>
              </a:lvl9pPr>
            </a:lstStyle>
            <a:p>
              <a:pPr algn="ctr"/>
              <a:r>
                <a:rPr lang="it-IT" altLang="it-IT" sz="2400" b="1" kern="0">
                  <a:solidFill>
                    <a:srgbClr val="000000"/>
                  </a:solidFill>
                </a:rPr>
                <a:t>MMG</a:t>
              </a:r>
            </a:p>
          </p:txBody>
        </p:sp>
      </p:grpSp>
      <p:sp>
        <p:nvSpPr>
          <p:cNvPr id="14" name="Ovale 13"/>
          <p:cNvSpPr/>
          <p:nvPr/>
        </p:nvSpPr>
        <p:spPr bwMode="auto">
          <a:xfrm>
            <a:off x="7381875" y="1500189"/>
            <a:ext cx="1785938" cy="12858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it-IT" kern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151" name="Rectangle 4"/>
          <p:cNvSpPr>
            <a:spLocks noChangeArrowheads="1"/>
          </p:cNvSpPr>
          <p:nvPr/>
        </p:nvSpPr>
        <p:spPr bwMode="auto">
          <a:xfrm>
            <a:off x="7739063" y="1785939"/>
            <a:ext cx="1071562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2000" b="1" kern="0">
                <a:solidFill>
                  <a:srgbClr val="000000"/>
                </a:solidFill>
              </a:rPr>
              <a:t>MCA</a:t>
            </a:r>
          </a:p>
        </p:txBody>
      </p:sp>
      <p:pic>
        <p:nvPicPr>
          <p:cNvPr id="6152" name="Picture 11" descr="https://encrypted-tbn2.gstatic.com/images?q=tbn:ANd9GcTS9iO3yRGul5VnphrqjeXvzxcW9-wMswBISNAguy0VyyR-8aKFND_yOm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18" y="454674"/>
            <a:ext cx="2571750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egnaposto piè di pagina 10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 algn="ctr">
              <a:defRPr/>
            </a:pPr>
            <a:r>
              <a:rPr lang="it-IT" sz="1200" dirty="0" err="1"/>
              <a:t>Biatta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769609252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2209800" y="1524001"/>
            <a:ext cx="7772400" cy="1470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2400" b="1" ker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Lucida Sans Unicode" pitchFamily="32" charset="0"/>
              </a:rPr>
              <a:t> </a:t>
            </a:r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666876" y="928689"/>
          <a:ext cx="8786813" cy="5400675"/>
        </p:xfrm>
        <a:graphic>
          <a:graphicData uri="http://schemas.openxmlformats.org/drawingml/2006/table">
            <a:tbl>
              <a:tblPr/>
              <a:tblGrid>
                <a:gridCol w="1357313">
                  <a:extLst>
                    <a:ext uri="{9D8B030D-6E8A-4147-A177-3AD203B41FA5}">
                      <a16:colId xmlns:a16="http://schemas.microsoft.com/office/drawing/2014/main" val="2266184302"/>
                    </a:ext>
                  </a:extLst>
                </a:gridCol>
                <a:gridCol w="1643062">
                  <a:extLst>
                    <a:ext uri="{9D8B030D-6E8A-4147-A177-3AD203B41FA5}">
                      <a16:colId xmlns:a16="http://schemas.microsoft.com/office/drawing/2014/main" val="1915527829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90530656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1108982007"/>
                    </a:ext>
                  </a:extLst>
                </a:gridCol>
                <a:gridCol w="1593850">
                  <a:extLst>
                    <a:ext uri="{9D8B030D-6E8A-4147-A177-3AD203B41FA5}">
                      <a16:colId xmlns:a16="http://schemas.microsoft.com/office/drawing/2014/main" val="3897038978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3318219156"/>
                    </a:ext>
                  </a:extLst>
                </a:gridCol>
                <a:gridCol w="487363">
                  <a:extLst>
                    <a:ext uri="{9D8B030D-6E8A-4147-A177-3AD203B41FA5}">
                      <a16:colId xmlns:a16="http://schemas.microsoft.com/office/drawing/2014/main" val="3564751485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OPERATORE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BISOGNO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OBJ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INTERVENTO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FREQUENZA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784145"/>
                  </a:ext>
                </a:extLst>
              </a:tr>
              <a:tr h="371475">
                <a:tc rowSpan="4"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Infermiere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Ventilazione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Assistita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Autonomia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Care Giver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Addestramento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Supervisione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1° Wk  7 gg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2° Wk a gg alterni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3° Wk 1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342600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Rischio IVU per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Presenza CV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Assenza IVU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Addestramento gestione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sacca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Sostituzione CV secondo protocollo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1° Wk 2 gg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Una volta al mese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652395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Gestione tracheo canula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Autonomia Care Giver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Addestramento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Supervisione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1° Wk  7 gg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2° Wk a gg alterni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3° Wk 1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825518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Gestione glicemia capillari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Autonomia Care Giver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Addestramento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Supervisione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1° Wk  7 gg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2° Wk a gg alterni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3° Wk 1 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79505"/>
                  </a:ext>
                </a:extLst>
              </a:tr>
              <a:tr h="371475"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Terapista della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Riabiitazione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Instabilità al cammino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Stabilizzazione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Intervento rinforzo muscolare e rieducazione al cammino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3 volte/Wk per un mese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086836"/>
                  </a:ext>
                </a:extLst>
              </a:tr>
              <a:tr h="371475"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Psicologo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Adattamento alle nuove condizioni di vita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Supporto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Colloqui al paziente e ai familiari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2 volte/Wk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poi supervisione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1pPr>
                      <a:lvl2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2pPr>
                      <a:lvl3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defRPr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Lucida Sans Unicode" panose="020B0602030504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Lucida Sans Unicode" panose="020B0602030504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779396"/>
                  </a:ext>
                </a:extLst>
              </a:tr>
            </a:tbl>
          </a:graphicData>
        </a:graphic>
      </p:graphicFrame>
      <p:sp>
        <p:nvSpPr>
          <p:cNvPr id="7234" name="Rectangle 4"/>
          <p:cNvSpPr>
            <a:spLocks noChangeArrowheads="1"/>
          </p:cNvSpPr>
          <p:nvPr/>
        </p:nvSpPr>
        <p:spPr bwMode="auto">
          <a:xfrm>
            <a:off x="1658471" y="214314"/>
            <a:ext cx="8785411" cy="642937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/>
            <a:r>
              <a:rPr lang="it-IT" altLang="it-IT" sz="2400" b="1" kern="0" dirty="0">
                <a:solidFill>
                  <a:srgbClr val="000000"/>
                </a:solidFill>
              </a:rPr>
              <a:t>PROGRAMMA INDIVIDUALIZZATO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 algn="ctr">
              <a:defRPr/>
            </a:pPr>
            <a:r>
              <a:rPr lang="it-IT" sz="1200" dirty="0" err="1"/>
              <a:t>Biatta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763525730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b="1" dirty="0"/>
              <a:t>LA PRESA IN CARICO DA PARTE DELLA MEDICINA TERRITORIALE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90042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19862"/>
              </p:ext>
            </p:extLst>
          </p:nvPr>
        </p:nvGraphicFramePr>
        <p:xfrm>
          <a:off x="0" y="8986"/>
          <a:ext cx="12192000" cy="5063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2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9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45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5350">
                <a:tc gridSpan="5">
                  <a:txBody>
                    <a:bodyPr/>
                    <a:lstStyle/>
                    <a:p>
                      <a:pPr algn="ctr"/>
                      <a:r>
                        <a:rPr lang="it-IT" dirty="0"/>
                        <a:t>PIANO </a:t>
                      </a:r>
                      <a:r>
                        <a:rPr lang="it-IT" dirty="0" err="1"/>
                        <a:t>DI</a:t>
                      </a:r>
                      <a:r>
                        <a:rPr lang="it-IT" dirty="0"/>
                        <a:t> PRESA IN CARICO DELLA MEDICINA TERRITORIALE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OPERATORE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INTERVENTO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FREQUENZA </a:t>
                      </a:r>
                      <a:r>
                        <a:rPr lang="it-IT" b="1" dirty="0" err="1"/>
                        <a:t>gg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DOMICILIO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OSPEDALE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Infermiere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7/7</a:t>
                      </a:r>
                      <a:r>
                        <a:rPr lang="it-IT" dirty="0">
                          <a:sym typeface="Wingdings" panose="05000000000000000000" pitchFamily="2" charset="2"/>
                        </a:rPr>
                        <a:t>1/7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MMG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1/7 </a:t>
                      </a:r>
                      <a:r>
                        <a:rPr lang="it-IT" dirty="0">
                          <a:sym typeface="Wingdings" panose="05000000000000000000" pitchFamily="2" charset="2"/>
                        </a:rPr>
                        <a:t> 1/30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MCA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Prog.domiciliarità</a:t>
                      </a:r>
                      <a:r>
                        <a:rPr lang="it-IT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Pneumologo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Cambio cannula</a:t>
                      </a:r>
                      <a:r>
                        <a:rPr lang="it-IT" sz="1400" baseline="0" dirty="0"/>
                        <a:t> -</a:t>
                      </a:r>
                      <a:r>
                        <a:rPr lang="it-IT" sz="1400" dirty="0"/>
                        <a:t> Riacutizzazioni</a:t>
                      </a:r>
                      <a:r>
                        <a:rPr lang="it-IT" sz="1400" baseline="0" dirty="0"/>
                        <a:t> -</a:t>
                      </a:r>
                      <a:r>
                        <a:rPr lang="it-IT" sz="1400" dirty="0"/>
                        <a:t> EAB?</a:t>
                      </a:r>
                      <a:r>
                        <a:rPr lang="it-IT" sz="1400" baseline="0" dirty="0"/>
                        <a:t> – </a:t>
                      </a:r>
                      <a:r>
                        <a:rPr lang="it-IT" sz="1400" dirty="0"/>
                        <a:t>Certificazione</a:t>
                      </a:r>
                      <a:r>
                        <a:rPr lang="it-IT" sz="1400" baseline="0" dirty="0"/>
                        <a:t> </a:t>
                      </a:r>
                      <a:r>
                        <a:rPr lang="it-IT" sz="1400" dirty="0"/>
                        <a:t>OTLT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1/30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 (Telefono)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Cardiologo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Al</a:t>
                      </a:r>
                      <a:r>
                        <a:rPr lang="it-IT" baseline="0" dirty="0"/>
                        <a:t> bisogno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 (Telefono)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Diabetologo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Al bisogno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 (Telefono)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Psicologo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Programmato poi al</a:t>
                      </a:r>
                      <a:r>
                        <a:rPr lang="it-IT" baseline="0" dirty="0"/>
                        <a:t> bisogno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Dietologo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Programmato poi al</a:t>
                      </a:r>
                      <a:r>
                        <a:rPr lang="it-IT" baseline="0" dirty="0"/>
                        <a:t> bisogno</a:t>
                      </a:r>
                      <a:endParaRPr lang="it-IT" dirty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Altri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Urologo? FKT respiratoria?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415299"/>
              </p:ext>
            </p:extLst>
          </p:nvPr>
        </p:nvGraphicFramePr>
        <p:xfrm>
          <a:off x="0" y="5805264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TELEMEDICINA?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err="1"/>
              <a:t>Bettoncelli</a:t>
            </a:r>
            <a:r>
              <a:rPr lang="it-IT" dirty="0"/>
              <a:t> - </a:t>
            </a:r>
            <a:r>
              <a:rPr lang="it-IT" dirty="0" err="1"/>
              <a:t>Biatta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5182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35741" y="1904967"/>
            <a:ext cx="9798424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RED FLAGS NELLA GESTIONE DOMICILIARE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DELLA </a:t>
            </a:r>
            <a:r>
              <a:rPr kumimoji="0" lang="it-IT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SIG.ra</a:t>
            </a:r>
            <a:r>
              <a:rPr kumimoji="0" lang="it-IT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ANNA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562651" y="4050586"/>
            <a:ext cx="10031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-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386177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982328"/>
              </p:ext>
            </p:extLst>
          </p:nvPr>
        </p:nvGraphicFramePr>
        <p:xfrm>
          <a:off x="1809720" y="142853"/>
          <a:ext cx="8643998" cy="6509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1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595">
                <a:tc gridSpan="2">
                  <a:txBody>
                    <a:bodyPr/>
                    <a:lstStyle/>
                    <a:p>
                      <a:pPr algn="ctr"/>
                      <a:r>
                        <a:rPr lang="it-IT" dirty="0"/>
                        <a:t>Reparto di Riabilitazione Respiratoria </a:t>
                      </a:r>
                      <a:r>
                        <a:rPr lang="it-IT" dirty="0">
                          <a:sym typeface="Symbol"/>
                        </a:rPr>
                        <a:t> </a:t>
                      </a:r>
                      <a:r>
                        <a:rPr lang="it-IT" dirty="0"/>
                        <a:t>Ricovero 20 marzo – 15 aprile 2016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595">
                <a:tc gridSpan="2"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La lettera di dimissione - </a:t>
                      </a:r>
                      <a:r>
                        <a:rPr lang="it-IT" b="1" dirty="0" err="1"/>
                        <a:t>Sig.a</a:t>
                      </a:r>
                      <a:r>
                        <a:rPr lang="it-IT" b="1" dirty="0"/>
                        <a:t> Anna di anni 80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r>
                        <a:rPr lang="it-IT" sz="1200" b="1" dirty="0"/>
                        <a:t>Ricoverata</a:t>
                      </a:r>
                      <a:r>
                        <a:rPr lang="it-IT" sz="1200" b="1" baseline="0" dirty="0"/>
                        <a:t> dal 20 al 30 marzo 2016 in Pneumologia per: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baseline="0" dirty="0"/>
                        <a:t> Insufficienza respiratoria in corso di Riacutizzazione di BPCO.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baseline="0" dirty="0"/>
                        <a:t> Intercorrente polmonite destra </a:t>
                      </a:r>
                    </a:p>
                    <a:p>
                      <a:r>
                        <a:rPr lang="it-IT" sz="1200" b="1" baseline="0" dirty="0"/>
                        <a:t>Altre diagnosi: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Terapia consigliata alla dimissione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BPCO stadio IV GOLD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Insufficienza respiratoria cronica in OTLT con necessità di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1200" b="1" dirty="0"/>
                        <a:t>   ventilazione invasiva notturna.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Aerosol con </a:t>
                      </a:r>
                      <a:r>
                        <a:rPr lang="it-IT" sz="1200" b="1" dirty="0" err="1"/>
                        <a:t>Clenil</a:t>
                      </a:r>
                      <a:r>
                        <a:rPr lang="it-IT" sz="1200" b="1" dirty="0"/>
                        <a:t> + </a:t>
                      </a:r>
                      <a:r>
                        <a:rPr lang="it-IT" sz="1200" b="1" dirty="0" err="1"/>
                        <a:t>Broncovaleas</a:t>
                      </a:r>
                      <a:r>
                        <a:rPr lang="it-IT" sz="1200" b="1" dirty="0"/>
                        <a:t> </a:t>
                      </a:r>
                      <a:r>
                        <a:rPr lang="it-IT" sz="1200" b="1" dirty="0" err="1"/>
                        <a:t>+Atem</a:t>
                      </a:r>
                      <a:r>
                        <a:rPr lang="it-IT" sz="1200" b="1" dirty="0"/>
                        <a:t> 3volte al giorno</a:t>
                      </a:r>
                    </a:p>
                    <a:p>
                      <a:r>
                        <a:rPr lang="it-IT" sz="1200" b="1" dirty="0" err="1"/>
                        <a:t>Aminotrofic</a:t>
                      </a:r>
                      <a:r>
                        <a:rPr lang="it-IT" sz="1200" b="1" dirty="0"/>
                        <a:t> 1busta/</a:t>
                      </a:r>
                      <a:r>
                        <a:rPr lang="it-IT" sz="1200" b="1" dirty="0" err="1"/>
                        <a:t>die</a:t>
                      </a:r>
                      <a:endParaRPr lang="it-IT" sz="1200" b="1" dirty="0"/>
                    </a:p>
                    <a:p>
                      <a:r>
                        <a:rPr lang="it-IT" sz="1200" b="1" dirty="0" err="1"/>
                        <a:t>Levotuss</a:t>
                      </a:r>
                      <a:r>
                        <a:rPr lang="it-IT" sz="1200" b="1" dirty="0"/>
                        <a:t> 10ml la sera</a:t>
                      </a:r>
                    </a:p>
                    <a:p>
                      <a:r>
                        <a:rPr lang="it-IT" sz="1200" b="1" dirty="0"/>
                        <a:t>O2 terapia 3l/min per 24 ore/</a:t>
                      </a:r>
                      <a:r>
                        <a:rPr lang="it-IT" sz="1200" b="1" dirty="0" err="1"/>
                        <a:t>die</a:t>
                      </a:r>
                      <a:endParaRPr lang="it-IT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Scompenso cardiaco congestizio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Cardiopatia ischemica cronica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Encefalopatia </a:t>
                      </a:r>
                      <a:r>
                        <a:rPr lang="it-IT" sz="1200" b="1" dirty="0" err="1"/>
                        <a:t>multinfartuale</a:t>
                      </a:r>
                      <a:endParaRPr lang="it-IT" sz="1200" b="1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Fibrillazione atriale parossistica ricorrente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err="1"/>
                        <a:t>Amiodarone</a:t>
                      </a:r>
                      <a:r>
                        <a:rPr lang="it-IT" sz="1200" b="1" dirty="0"/>
                        <a:t> 200mg 1cp ore 8</a:t>
                      </a:r>
                    </a:p>
                    <a:p>
                      <a:r>
                        <a:rPr lang="it-IT" sz="1200" b="1" dirty="0" err="1"/>
                        <a:t>Furosemide</a:t>
                      </a:r>
                      <a:r>
                        <a:rPr lang="it-IT" sz="1200" b="1" dirty="0"/>
                        <a:t> 25mg 1cp ore 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ASA 100mg 1cp a pranzo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Pantoprazolo</a:t>
                      </a:r>
                      <a:r>
                        <a:rPr lang="it-IT" sz="1200" b="1" dirty="0"/>
                        <a:t> 20mg 1cp ore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dirty="0"/>
                        <a:t> </a:t>
                      </a:r>
                      <a:r>
                        <a:rPr lang="it-IT" sz="1200" b="1" dirty="0"/>
                        <a:t>Diabete mellito tipo II in terapia insulinica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Insulina </a:t>
                      </a:r>
                      <a:r>
                        <a:rPr lang="it-IT" sz="1200" b="1" dirty="0" err="1"/>
                        <a:t>Apidra</a:t>
                      </a:r>
                      <a:r>
                        <a:rPr lang="it-IT" sz="1200" b="1" dirty="0"/>
                        <a:t> 8U a colazione - 6U a pranzo - 8U la sera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Depressione lieve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Bromazepam</a:t>
                      </a:r>
                      <a:r>
                        <a:rPr lang="it-IT" sz="1200" b="1" dirty="0"/>
                        <a:t> 10gtt ore 21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Duloxetina</a:t>
                      </a:r>
                      <a:r>
                        <a:rPr lang="it-IT" sz="1200" b="1" dirty="0"/>
                        <a:t> 30mg 1cp ore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Stipsi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Catetere uretrale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Movicol</a:t>
                      </a:r>
                      <a:r>
                        <a:rPr lang="it-IT" sz="1200" b="1" dirty="0"/>
                        <a:t> 1-2buste in 250ml acqua al giorno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595">
                <a:tc gridSpan="2">
                  <a:txBody>
                    <a:bodyPr/>
                    <a:lstStyle/>
                    <a:p>
                      <a:r>
                        <a:rPr lang="it-IT" sz="1200" b="1" dirty="0"/>
                        <a:t>Durante la degenza non è stato possibile ottenere lo svezzamento dalla ventilazione invasiva per il peggioramento del quadro </a:t>
                      </a:r>
                      <a:r>
                        <a:rPr lang="it-IT" sz="1200" b="1" dirty="0" err="1"/>
                        <a:t>emogasnalitico</a:t>
                      </a:r>
                      <a:r>
                        <a:rPr lang="it-IT" sz="1200" b="1" dirty="0"/>
                        <a:t>. La paziente è ventilata in modalità SIMV volumetrica, PSV=12cm H2O, PEEP 4cm H2O, FR 12 atti/min, durante il riposo notturno e per circa 2 ore il pomeriggio. Mantiene accettabili valori di </a:t>
                      </a:r>
                      <a:r>
                        <a:rPr lang="it-IT" sz="1200" b="1" dirty="0" err="1"/>
                        <a:t>PaOa</a:t>
                      </a:r>
                      <a:r>
                        <a:rPr lang="it-IT" sz="1200" b="1" dirty="0"/>
                        <a:t> con O2 terapia 3l/min. </a:t>
                      </a:r>
                    </a:p>
                    <a:p>
                      <a:r>
                        <a:rPr lang="it-IT" sz="1200" b="1" dirty="0"/>
                        <a:t>Portatrice di </a:t>
                      </a:r>
                      <a:r>
                        <a:rPr lang="it-IT" sz="1200" b="1" dirty="0" err="1"/>
                        <a:t>Tracheocannula</a:t>
                      </a:r>
                      <a:r>
                        <a:rPr lang="it-IT" sz="1200" b="1" dirty="0"/>
                        <a:t> </a:t>
                      </a:r>
                      <a:r>
                        <a:rPr lang="it-IT" sz="1200" b="1" dirty="0" err="1"/>
                        <a:t>shiley</a:t>
                      </a:r>
                      <a:r>
                        <a:rPr lang="it-IT" sz="1200" b="1" dirty="0"/>
                        <a:t> LPC calibro 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595">
                <a:tc gridSpan="2">
                  <a:txBody>
                    <a:bodyPr/>
                    <a:lstStyle/>
                    <a:p>
                      <a:r>
                        <a:rPr lang="it-IT" sz="1200" b="1" dirty="0"/>
                        <a:t>Valutazione alla dimissione: Paziente sempre collaborante durante il trattamento riabilitativo. Mantiene ventilazione meccanica invasiva notturna e durante le ore di riposo diurne. Migliorata la dinamica respiratoria. Scarsamente tollerata la valvola fonatoria. Migliorata la stenia ai 4 arti. In grado di eseguire i passaggi posturali con minimo aiuto. Raggiunge e mantiene la stazione eretta con doppio appoggio. Deambula con roller a 4 ruote con supervisione, permane minima instabilità durante il cammino.</a:t>
                      </a:r>
                    </a:p>
                    <a:p>
                      <a:endParaRPr lang="it-IT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5600" y="6571511"/>
            <a:ext cx="3860800" cy="365125"/>
          </a:xfrm>
        </p:spPr>
        <p:txBody>
          <a:bodyPr/>
          <a:lstStyle/>
          <a:p>
            <a:r>
              <a:rPr lang="it-IT" dirty="0" err="1"/>
              <a:t>Vitrone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08003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/>
          </p:nvPr>
        </p:nvGraphicFramePr>
        <p:xfrm>
          <a:off x="2655941" y="1293092"/>
          <a:ext cx="6598895" cy="4793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tangolo 3"/>
          <p:cNvSpPr/>
          <p:nvPr/>
        </p:nvSpPr>
        <p:spPr>
          <a:xfrm>
            <a:off x="306621" y="525217"/>
            <a:ext cx="4916476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t-IT" sz="200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Quali priorità per la </a:t>
            </a:r>
            <a:r>
              <a:rPr lang="it-IT" sz="200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Sigra</a:t>
            </a:r>
            <a:r>
              <a:rPr lang="it-IT" sz="200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Anna ?</a:t>
            </a:r>
          </a:p>
        </p:txBody>
      </p:sp>
      <p:sp>
        <p:nvSpPr>
          <p:cNvPr id="2" name="Rettangolo 1"/>
          <p:cNvSpPr/>
          <p:nvPr/>
        </p:nvSpPr>
        <p:spPr>
          <a:xfrm>
            <a:off x="8495753" y="2837981"/>
            <a:ext cx="1202429" cy="6463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dirty="0"/>
              <a:t>QOL </a:t>
            </a:r>
          </a:p>
          <a:p>
            <a:r>
              <a:rPr lang="it-IT" dirty="0"/>
              <a:t>benessere</a:t>
            </a:r>
            <a:endParaRPr lang="en-US" dirty="0"/>
          </a:p>
        </p:txBody>
      </p:sp>
      <p:sp>
        <p:nvSpPr>
          <p:cNvPr id="5" name="Rettangolo 4"/>
          <p:cNvSpPr/>
          <p:nvPr/>
        </p:nvSpPr>
        <p:spPr>
          <a:xfrm>
            <a:off x="7797677" y="5165683"/>
            <a:ext cx="2376907" cy="116955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it-IT" sz="1400" dirty="0"/>
              <a:t>Educazione  </a:t>
            </a:r>
          </a:p>
          <a:p>
            <a:r>
              <a:rPr lang="en-US" sz="1400" dirty="0"/>
              <a:t>self management</a:t>
            </a:r>
          </a:p>
          <a:p>
            <a:r>
              <a:rPr lang="en-US" altLang="en-US" sz="1400" dirty="0" err="1"/>
              <a:t>Interazione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sociale</a:t>
            </a:r>
            <a:r>
              <a:rPr lang="en-US" altLang="en-US" sz="1400" dirty="0"/>
              <a:t>/</a:t>
            </a:r>
            <a:r>
              <a:rPr lang="en-US" altLang="en-US" sz="1400" dirty="0" err="1"/>
              <a:t>autonomia</a:t>
            </a:r>
            <a:r>
              <a:rPr lang="en-US" altLang="en-US" sz="1400" dirty="0"/>
              <a:t> </a:t>
            </a:r>
          </a:p>
          <a:p>
            <a:r>
              <a:rPr lang="en-US" sz="1400" dirty="0" err="1"/>
              <a:t>Probelamtiche</a:t>
            </a:r>
            <a:r>
              <a:rPr lang="en-US" sz="1400" dirty="0"/>
              <a:t> </a:t>
            </a:r>
            <a:r>
              <a:rPr lang="en-US" sz="1400" dirty="0" err="1"/>
              <a:t>psicologiche</a:t>
            </a:r>
            <a:r>
              <a:rPr lang="en-US" sz="1400" dirty="0"/>
              <a:t> </a:t>
            </a:r>
            <a:endParaRPr lang="it-IT" sz="1400" dirty="0"/>
          </a:p>
        </p:txBody>
      </p:sp>
      <p:sp>
        <p:nvSpPr>
          <p:cNvPr id="6" name="Rettangolo 5"/>
          <p:cNvSpPr/>
          <p:nvPr/>
        </p:nvSpPr>
        <p:spPr>
          <a:xfrm>
            <a:off x="6963933" y="276329"/>
            <a:ext cx="1713346" cy="1015663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it-IT" sz="1200" dirty="0"/>
              <a:t>Riacutizzazioni </a:t>
            </a:r>
          </a:p>
          <a:p>
            <a:r>
              <a:rPr lang="it-IT" sz="1200" dirty="0"/>
              <a:t>Ospedalizzazioni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</a:t>
            </a:r>
            <a:r>
              <a:rPr lang="en-US" alt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casa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</a:t>
            </a:r>
            <a:r>
              <a:rPr lang="en-US" alt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MMG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en-US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sopravvivenza</a:t>
            </a:r>
            <a:endParaRPr lang="en-US" altLang="en-US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018156" y="5165682"/>
            <a:ext cx="2378363" cy="738664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/>
            <a:r>
              <a:rPr lang="it-IT" sz="1400" dirty="0"/>
              <a:t>Modifica </a:t>
            </a:r>
            <a:r>
              <a:rPr lang="it-IT" sz="1400" dirty="0" err="1"/>
              <a:t>setting</a:t>
            </a:r>
            <a:r>
              <a:rPr lang="it-IT" sz="1400" dirty="0"/>
              <a:t> sul ventilatore </a:t>
            </a:r>
          </a:p>
          <a:p>
            <a:pPr lvl="0"/>
            <a:r>
              <a:rPr lang="it-IT" sz="1400" dirty="0"/>
              <a:t>Distacco dal ventilatore </a:t>
            </a:r>
          </a:p>
        </p:txBody>
      </p:sp>
      <p:sp>
        <p:nvSpPr>
          <p:cNvPr id="8" name="Rettangolo 7"/>
          <p:cNvSpPr/>
          <p:nvPr/>
        </p:nvSpPr>
        <p:spPr>
          <a:xfrm>
            <a:off x="5223097" y="6119789"/>
            <a:ext cx="1346907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it-IT" sz="1400" dirty="0"/>
              <a:t>Mantenimento </a:t>
            </a:r>
          </a:p>
          <a:p>
            <a:r>
              <a:rPr lang="it-IT" sz="1400" dirty="0"/>
              <a:t>Attività fisica </a:t>
            </a:r>
          </a:p>
        </p:txBody>
      </p:sp>
      <p:sp>
        <p:nvSpPr>
          <p:cNvPr id="9" name="Rettangolo 8"/>
          <p:cNvSpPr/>
          <p:nvPr/>
        </p:nvSpPr>
        <p:spPr>
          <a:xfrm>
            <a:off x="1821285" y="1555156"/>
            <a:ext cx="3175485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it-IT" sz="1600" dirty="0"/>
              <a:t>Qualità del servizio </a:t>
            </a:r>
          </a:p>
          <a:p>
            <a:r>
              <a:rPr lang="it-IT" sz="1600" dirty="0"/>
              <a:t>Soddisfazione del </a:t>
            </a:r>
            <a:r>
              <a:rPr lang="it-IT" sz="1600" dirty="0" err="1"/>
              <a:t>caregiver</a:t>
            </a:r>
            <a:r>
              <a:rPr lang="it-IT" sz="1600" dirty="0"/>
              <a:t>/famiglia</a:t>
            </a:r>
            <a:endParaRPr lang="en-US" sz="1600" dirty="0"/>
          </a:p>
        </p:txBody>
      </p:sp>
      <p:pic>
        <p:nvPicPr>
          <p:cNvPr id="10" name="Picture 2" descr="https://encrypted-tbn3.gstatic.com/images?q=tbn:ANd9GcQn6nmbRXQ5ubV1wdhZw54mBwbb8oeUm75nYrMpQgawytBKCrB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5164" y="3222318"/>
            <a:ext cx="1751264" cy="78374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cxnSp>
        <p:nvCxnSpPr>
          <p:cNvPr id="13" name="Connettore 4 12"/>
          <p:cNvCxnSpPr/>
          <p:nvPr/>
        </p:nvCxnSpPr>
        <p:spPr>
          <a:xfrm rot="10800000">
            <a:off x="2586182" y="2146261"/>
            <a:ext cx="868218" cy="85704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4 13"/>
          <p:cNvCxnSpPr/>
          <p:nvPr/>
        </p:nvCxnSpPr>
        <p:spPr>
          <a:xfrm rot="5400000" flipH="1" flipV="1">
            <a:off x="6424077" y="970694"/>
            <a:ext cx="670676" cy="3631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4 15"/>
          <p:cNvCxnSpPr/>
          <p:nvPr/>
        </p:nvCxnSpPr>
        <p:spPr>
          <a:xfrm rot="10800000" flipV="1">
            <a:off x="2911447" y="4544291"/>
            <a:ext cx="856991" cy="6213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4 17"/>
          <p:cNvCxnSpPr/>
          <p:nvPr/>
        </p:nvCxnSpPr>
        <p:spPr>
          <a:xfrm rot="10800000">
            <a:off x="8312730" y="4426462"/>
            <a:ext cx="1145185" cy="7392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4 19"/>
          <p:cNvCxnSpPr/>
          <p:nvPr/>
        </p:nvCxnSpPr>
        <p:spPr>
          <a:xfrm rot="16200000" flipV="1">
            <a:off x="7995595" y="2984154"/>
            <a:ext cx="523984" cy="4763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4 21"/>
          <p:cNvCxnSpPr/>
          <p:nvPr/>
        </p:nvCxnSpPr>
        <p:spPr>
          <a:xfrm rot="10800000">
            <a:off x="6234547" y="5750459"/>
            <a:ext cx="521855" cy="3693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it-IT" dirty="0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26030858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1250" t="11116" r="2500" b="6621"/>
          <a:stretch/>
        </p:blipFill>
        <p:spPr>
          <a:xfrm>
            <a:off x="5649529" y="279636"/>
            <a:ext cx="5920507" cy="317476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97730" y="3898900"/>
            <a:ext cx="5710089" cy="230832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dirty="0"/>
              <a:t>COMPONENTI DEL PROGRAMMA ADR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PIANO ASSISTENZIALE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ARGOMENTI EDUCAZIONALI PER OPERATORI 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ARGOMENTI EDUCAZIONALI PER FAMIGLIA/CAREGIVER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CHECK LIST PER LA VISITA A CASA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GESTIONE DEL RISCHIO  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RESPONSABILITA DEL TEAM 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RESPONSABILITA DELLA FAMIGLIA  </a:t>
            </a:r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32526022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b="1" dirty="0"/>
              <a:t>Gestione e rischio della </a:t>
            </a:r>
            <a:r>
              <a:rPr lang="it-IT" b="1" dirty="0" err="1"/>
              <a:t>tracheostomia</a:t>
            </a:r>
            <a:endParaRPr lang="it-IT" b="1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emorragia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cattivo posizionamento della cannula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Ipossia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arresto cardio-polmonare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fistola </a:t>
            </a:r>
            <a:r>
              <a:rPr lang="it-IT" dirty="0" err="1">
                <a:solidFill>
                  <a:srgbClr val="000000"/>
                </a:solidFill>
                <a:ea typeface="SimSun" pitchFamily="2" charset="-122"/>
              </a:rPr>
              <a:t>tracheocutanea</a:t>
            </a:r>
            <a:endParaRPr lang="it-IT" dirty="0">
              <a:solidFill>
                <a:srgbClr val="000000"/>
              </a:solidFill>
              <a:ea typeface="SimSun" pitchFamily="2" charset="-122"/>
            </a:endParaRP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fistola fra trachea e arteria innominata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fistola </a:t>
            </a:r>
            <a:r>
              <a:rPr lang="it-IT" dirty="0" err="1">
                <a:solidFill>
                  <a:srgbClr val="000000"/>
                </a:solidFill>
                <a:ea typeface="SimSun" pitchFamily="2" charset="-122"/>
              </a:rPr>
              <a:t>tracheo-esofagea</a:t>
            </a:r>
            <a:endParaRPr lang="it-IT" dirty="0">
              <a:solidFill>
                <a:srgbClr val="000000"/>
              </a:solidFill>
              <a:ea typeface="SimSun" pitchFamily="2" charset="-122"/>
            </a:endParaRP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pneumotorace</a:t>
            </a:r>
          </a:p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enfisema sottocutaneo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cellulite </a:t>
            </a:r>
            <a:r>
              <a:rPr lang="it-IT" dirty="0" err="1">
                <a:solidFill>
                  <a:srgbClr val="000000"/>
                </a:solidFill>
                <a:ea typeface="SimSun" pitchFamily="2" charset="-122"/>
              </a:rPr>
              <a:t>peristomale</a:t>
            </a: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 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 err="1">
                <a:solidFill>
                  <a:srgbClr val="000000"/>
                </a:solidFill>
                <a:ea typeface="SimSun" pitchFamily="2" charset="-122"/>
              </a:rPr>
              <a:t>tracheobronchite</a:t>
            </a:r>
            <a:endParaRPr lang="it-IT" dirty="0">
              <a:solidFill>
                <a:srgbClr val="000000"/>
              </a:solidFill>
              <a:ea typeface="SimSun" pitchFamily="2" charset="-122"/>
            </a:endParaRP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polmonite da aspirazione 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disfonia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stenosi tracheale</a:t>
            </a: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 err="1">
                <a:solidFill>
                  <a:srgbClr val="000000"/>
                </a:solidFill>
                <a:ea typeface="SimSun" pitchFamily="2" charset="-122"/>
              </a:rPr>
              <a:t>tracheomalacia</a:t>
            </a:r>
            <a:endParaRPr lang="it-IT" dirty="0">
              <a:solidFill>
                <a:srgbClr val="000000"/>
              </a:solidFill>
              <a:ea typeface="SimSun" pitchFamily="2" charset="-122"/>
            </a:endParaRPr>
          </a:p>
          <a:p>
            <a:pPr indent="-338138" defTabSz="449263" hangingPunct="0">
              <a:lnSpc>
                <a:spcPct val="80000"/>
              </a:lnSpc>
              <a:spcBef>
                <a:spcPts val="638"/>
              </a:spcBef>
              <a:buClr>
                <a:srgbClr val="000000"/>
              </a:buClr>
              <a:buSzPct val="100000"/>
              <a:tabLst>
                <a:tab pos="342900" algn="l"/>
                <a:tab pos="720725" algn="l"/>
                <a:tab pos="1444625" algn="l"/>
                <a:tab pos="2171700" algn="l"/>
                <a:tab pos="2892425" algn="l"/>
                <a:tab pos="3616325" algn="l"/>
                <a:tab pos="4340225" algn="l"/>
                <a:tab pos="5064125" algn="l"/>
                <a:tab pos="5788025" algn="l"/>
                <a:tab pos="6515100" algn="l"/>
                <a:tab pos="7235825" algn="l"/>
                <a:tab pos="7959725" algn="l"/>
                <a:tab pos="8083550" algn="l"/>
                <a:tab pos="8532813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</a:pPr>
            <a:r>
              <a:rPr lang="it-IT" dirty="0">
                <a:solidFill>
                  <a:srgbClr val="000000"/>
                </a:solidFill>
                <a:ea typeface="SimSun" pitchFamily="2" charset="-122"/>
              </a:rPr>
              <a:t>rottura di un anello tracheale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3" y="5472609"/>
            <a:ext cx="1503269" cy="10969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29621862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Text Box 2"/>
          <p:cNvSpPr txBox="1">
            <a:spLocks noChangeArrowheads="1"/>
          </p:cNvSpPr>
          <p:nvPr/>
        </p:nvSpPr>
        <p:spPr bwMode="auto">
          <a:xfrm>
            <a:off x="2279650" y="404814"/>
            <a:ext cx="7926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it-IT" altLang="it-IT" sz="2000" b="1">
                <a:solidFill>
                  <a:schemeClr val="accent2"/>
                </a:solidFill>
                <a:latin typeface="Comic Sans MS" panose="030F0702030302020204" pitchFamily="66" charset="0"/>
              </a:rPr>
              <a:t>ASSISTENZA DOMICILIARE INTEGRATA (ASL BS e FSM)  </a:t>
            </a:r>
          </a:p>
        </p:txBody>
      </p:sp>
      <p:pic>
        <p:nvPicPr>
          <p:cNvPr id="388100" name="Picture 4" descr="adi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4581525"/>
            <a:ext cx="129540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88101" name="Group 5"/>
          <p:cNvGraphicFramePr>
            <a:graphicFrameLocks noGrp="1"/>
          </p:cNvGraphicFramePr>
          <p:nvPr/>
        </p:nvGraphicFramePr>
        <p:xfrm>
          <a:off x="1847851" y="1738314"/>
          <a:ext cx="2663825" cy="2345055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N° totale pz.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123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N° totale visite/prestazioni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231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M/F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41/46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Età anni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63</a:t>
                      </a:r>
                      <a:r>
                        <a:rPr kumimoji="0" lang="it-IT" altLang="it-IT" sz="12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17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Diagnosi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BPCO 35%</a:t>
                      </a:r>
                      <a:endParaRPr kumimoji="0" lang="it-IT" altLang="it-IT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SLA 28%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Tracheo %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60% 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Distanza Km</a:t>
                      </a:r>
                      <a:endParaRPr kumimoji="0" lang="it-IT" altLang="it-IT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kumimoji="0" lang="it-IT" altLang="it-IT" sz="12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16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88127" name="Rectangle 31"/>
          <p:cNvSpPr>
            <a:spLocks noChangeArrowheads="1"/>
          </p:cNvSpPr>
          <p:nvPr/>
        </p:nvSpPr>
        <p:spPr bwMode="auto">
          <a:xfrm>
            <a:off x="1524001" y="43968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 altLang="it-IT"/>
          </a:p>
        </p:txBody>
      </p:sp>
      <p:graphicFrame>
        <p:nvGraphicFramePr>
          <p:cNvPr id="388128" name="Group 32"/>
          <p:cNvGraphicFramePr>
            <a:graphicFrameLocks noGrp="1"/>
          </p:cNvGraphicFramePr>
          <p:nvPr/>
        </p:nvGraphicFramePr>
        <p:xfrm>
          <a:off x="5375276" y="4149725"/>
          <a:ext cx="4608513" cy="2501904"/>
        </p:xfrm>
        <a:graphic>
          <a:graphicData uri="http://schemas.openxmlformats.org/drawingml/2006/table">
            <a:tbl>
              <a:tblPr/>
              <a:tblGrid>
                <a:gridCol w="3673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Prestazione eseguita</a:t>
                      </a:r>
                      <a:endParaRPr kumimoji="0" lang="it-IT" alt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%  </a:t>
                      </a:r>
                      <a:endParaRPr kumimoji="0" lang="it-IT" alt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Sostituzione di tracheocannula</a:t>
                      </a: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64 % </a:t>
                      </a: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modifiche della prescrizione di O2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37 %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prescrizione di monitoraggio della spO2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24% 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cambiamenti dei parametri della VM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4% 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nuovo adattamento alla NIV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7% 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Prescrizione nuovi presidi per O2- terapia e VM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36% 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Indicazione ricovero ospedaliero in elezione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9% 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Indicazione a programma di FKT domiciliare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6%</a:t>
                      </a: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88160" name="Rectangle 64"/>
          <p:cNvSpPr>
            <a:spLocks noChangeArrowheads="1"/>
          </p:cNvSpPr>
          <p:nvPr/>
        </p:nvSpPr>
        <p:spPr bwMode="auto">
          <a:xfrm>
            <a:off x="1524001" y="46603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 altLang="it-IT"/>
          </a:p>
        </p:txBody>
      </p:sp>
      <p:sp>
        <p:nvSpPr>
          <p:cNvPr id="388161" name="Rectangle 65"/>
          <p:cNvSpPr>
            <a:spLocks noChangeArrowheads="1"/>
          </p:cNvSpPr>
          <p:nvPr/>
        </p:nvSpPr>
        <p:spPr bwMode="auto">
          <a:xfrm>
            <a:off x="1524001" y="21727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388162" name="Text Box 66"/>
          <p:cNvSpPr txBox="1">
            <a:spLocks noChangeArrowheads="1"/>
          </p:cNvSpPr>
          <p:nvPr/>
        </p:nvSpPr>
        <p:spPr bwMode="auto">
          <a:xfrm>
            <a:off x="2135188" y="6216651"/>
            <a:ext cx="23696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i="1"/>
              <a:t>Barbano, Vitacca  MACD 2009</a:t>
            </a:r>
          </a:p>
        </p:txBody>
      </p:sp>
      <p:sp>
        <p:nvSpPr>
          <p:cNvPr id="388163" name="Rectangle 67"/>
          <p:cNvSpPr>
            <a:spLocks noChangeArrowheads="1"/>
          </p:cNvSpPr>
          <p:nvPr/>
        </p:nvSpPr>
        <p:spPr bwMode="auto">
          <a:xfrm>
            <a:off x="1524001" y="20394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388164" name="Rectangle 68"/>
          <p:cNvSpPr>
            <a:spLocks noChangeArrowheads="1"/>
          </p:cNvSpPr>
          <p:nvPr/>
        </p:nvSpPr>
        <p:spPr bwMode="auto">
          <a:xfrm>
            <a:off x="1524001" y="20203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graphicFrame>
        <p:nvGraphicFramePr>
          <p:cNvPr id="388165" name="Object 69"/>
          <p:cNvGraphicFramePr>
            <a:graphicFrameLocks noChangeAspect="1"/>
          </p:cNvGraphicFramePr>
          <p:nvPr/>
        </p:nvGraphicFramePr>
        <p:xfrm>
          <a:off x="5305425" y="895351"/>
          <a:ext cx="4751388" cy="310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Grafico" r:id="rId6" imgW="6286452" imgH="4114736" progId="MSGraph.Chart.8">
                  <p:embed/>
                </p:oleObj>
              </mc:Choice>
              <mc:Fallback>
                <p:oleObj name="Grafico" r:id="rId6" imgW="6286452" imgH="4114736" progId="MSGraph.Char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25" y="895351"/>
                        <a:ext cx="4751388" cy="310991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650565" y="6492875"/>
            <a:ext cx="3860800" cy="365125"/>
          </a:xfrm>
        </p:spPr>
        <p:txBody>
          <a:bodyPr/>
          <a:lstStyle/>
          <a:p>
            <a:r>
              <a:rPr lang="it-IT" dirty="0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7840575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000508" y="2001580"/>
            <a:ext cx="8543956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4800" b="1" i="1" dirty="0"/>
              <a:t>Riacutizzazione della BPCO</a:t>
            </a:r>
            <a:endParaRPr lang="it-IT" sz="4800" dirty="0"/>
          </a:p>
        </p:txBody>
      </p:sp>
      <p:pic>
        <p:nvPicPr>
          <p:cNvPr id="81922" name="Picture 2" descr="http://spazioinwind.libero.it/gastroepato2/rinite_asthma2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5175" y="3741737"/>
            <a:ext cx="3086100" cy="2047876"/>
          </a:xfrm>
          <a:prstGeom prst="rect">
            <a:avLst/>
          </a:prstGeom>
          <a:noFill/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1154695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209800" y="6575426"/>
            <a:ext cx="8229600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>
              <a:lnSpc>
                <a:spcPct val="85000"/>
              </a:lnSpc>
            </a:pPr>
            <a:r>
              <a:rPr lang="it-IT" altLang="it-IT" sz="1000" i="1" baseline="30000">
                <a:latin typeface="Comic Sans MS" panose="030F0702030302020204" pitchFamily="66" charset="0"/>
              </a:rPr>
              <a:t>1</a:t>
            </a:r>
            <a:r>
              <a:rPr lang="it-IT" altLang="it-IT" sz="1000" i="1">
                <a:latin typeface="Comic Sans MS" panose="030F0702030302020204" pitchFamily="66" charset="0"/>
              </a:rPr>
              <a:t>Celli et al.,Chest 2005; </a:t>
            </a:r>
            <a:r>
              <a:rPr lang="it-IT" altLang="it-IT" sz="1000" i="1" baseline="30000">
                <a:latin typeface="Comic Sans MS" panose="030F0702030302020204" pitchFamily="66" charset="0"/>
              </a:rPr>
              <a:t>2</a:t>
            </a:r>
            <a:r>
              <a:rPr lang="it-IT" altLang="it-IT" sz="1000" i="1">
                <a:latin typeface="Comic Sans MS" panose="030F0702030302020204" pitchFamily="66" charset="0"/>
              </a:rPr>
              <a:t>Mahler, ERS rev 2004; </a:t>
            </a:r>
            <a:r>
              <a:rPr lang="it-IT" altLang="it-IT" sz="1000" i="1" baseline="30000">
                <a:latin typeface="Comic Sans MS" panose="030F0702030302020204" pitchFamily="66" charset="0"/>
              </a:rPr>
              <a:t>3</a:t>
            </a:r>
            <a:r>
              <a:rPr lang="it-IT" altLang="it-IT" sz="1000" i="1">
                <a:latin typeface="Comic Sans MS" panose="030F0702030302020204" pitchFamily="66" charset="0"/>
              </a:rPr>
              <a:t>Dusser et al., Eur Resp J 2006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381001"/>
            <a:ext cx="7772400" cy="59532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50944" rIns="0" bIns="50944" rtlCol="0" anchor="ctr">
            <a:spAutoFit/>
          </a:bodyPr>
          <a:lstStyle/>
          <a:p>
            <a:pPr defTabSz="1025525"/>
            <a:r>
              <a:rPr lang="en-US" altLang="it-IT" sz="3200" b="1" dirty="0">
                <a:solidFill>
                  <a:schemeClr val="bg1"/>
                </a:solidFill>
              </a:rPr>
              <a:t>Cosa </a:t>
            </a:r>
            <a:r>
              <a:rPr lang="en-US" altLang="it-IT" sz="3200" b="1" dirty="0" err="1">
                <a:solidFill>
                  <a:schemeClr val="bg1"/>
                </a:solidFill>
              </a:rPr>
              <a:t>può</a:t>
            </a:r>
            <a:r>
              <a:rPr lang="en-US" altLang="it-IT" sz="3200" b="1" dirty="0">
                <a:solidFill>
                  <a:schemeClr val="bg1"/>
                </a:solidFill>
              </a:rPr>
              <a:t> </a:t>
            </a:r>
            <a:r>
              <a:rPr lang="en-US" altLang="it-IT" sz="3200" b="1" dirty="0" err="1">
                <a:solidFill>
                  <a:schemeClr val="bg1"/>
                </a:solidFill>
              </a:rPr>
              <a:t>accadere</a:t>
            </a:r>
            <a:r>
              <a:rPr lang="en-US" altLang="it-IT" sz="3200" b="1" dirty="0">
                <a:solidFill>
                  <a:schemeClr val="bg1"/>
                </a:solidFill>
              </a:rPr>
              <a:t> </a:t>
            </a:r>
            <a:r>
              <a:rPr lang="en-US" altLang="it-IT" sz="3200" b="1" dirty="0" err="1">
                <a:solidFill>
                  <a:schemeClr val="bg1"/>
                </a:solidFill>
              </a:rPr>
              <a:t>alla</a:t>
            </a:r>
            <a:r>
              <a:rPr lang="en-US" altLang="it-IT" sz="3200" b="1" dirty="0">
                <a:solidFill>
                  <a:schemeClr val="bg1"/>
                </a:solidFill>
              </a:rPr>
              <a:t> signora Anna ? </a:t>
            </a:r>
          </a:p>
        </p:txBody>
      </p:sp>
      <p:pic>
        <p:nvPicPr>
          <p:cNvPr id="14340" name="Picture 5" descr="puleg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1793876"/>
            <a:ext cx="702945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4608514" y="1631950"/>
            <a:ext cx="13557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Air trapping</a:t>
            </a:r>
            <a:r>
              <a:rPr lang="it-IT" altLang="it-IT" sz="1200" baseline="30000">
                <a:latin typeface="Comic Sans MS" panose="030F0702030302020204" pitchFamily="66" charset="0"/>
              </a:rPr>
              <a:t>1</a:t>
            </a:r>
            <a:endParaRPr lang="en-US" altLang="it-IT" sz="1200" baseline="30000">
              <a:latin typeface="Comic Sans MS" panose="030F0702030302020204" pitchFamily="66" charset="0"/>
            </a:endParaRPr>
          </a:p>
        </p:txBody>
      </p:sp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6610351" y="1985963"/>
            <a:ext cx="13557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Dispnea</a:t>
            </a:r>
            <a:r>
              <a:rPr lang="it-IT" altLang="it-IT" sz="1200" baseline="30000">
                <a:latin typeface="Comic Sans MS" panose="030F0702030302020204" pitchFamily="66" charset="0"/>
              </a:rPr>
              <a:t>1</a:t>
            </a:r>
            <a:endParaRPr lang="en-US" altLang="it-IT" sz="1200" baseline="30000">
              <a:latin typeface="Comic Sans MS" panose="030F0702030302020204" pitchFamily="66" charset="0"/>
            </a:endParaRPr>
          </a:p>
        </p:txBody>
      </p:sp>
      <p:sp>
        <p:nvSpPr>
          <p:cNvPr id="14343" name="Rectangle 8"/>
          <p:cNvSpPr>
            <a:spLocks noChangeArrowheads="1"/>
          </p:cNvSpPr>
          <p:nvPr/>
        </p:nvSpPr>
        <p:spPr bwMode="auto">
          <a:xfrm>
            <a:off x="2598739" y="1985963"/>
            <a:ext cx="13557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Ostruzione</a:t>
            </a:r>
            <a:br>
              <a:rPr lang="it-IT" altLang="it-IT" sz="1200">
                <a:latin typeface="Comic Sans MS" panose="030F0702030302020204" pitchFamily="66" charset="0"/>
              </a:rPr>
            </a:br>
            <a:r>
              <a:rPr lang="it-IT" altLang="it-IT" sz="1200">
                <a:latin typeface="Comic Sans MS" panose="030F0702030302020204" pitchFamily="66" charset="0"/>
              </a:rPr>
              <a:t>delle vie aeree</a:t>
            </a:r>
            <a:r>
              <a:rPr lang="it-IT" altLang="it-IT" sz="1200" baseline="30000">
                <a:latin typeface="Comic Sans MS" panose="030F0702030302020204" pitchFamily="66" charset="0"/>
              </a:rPr>
              <a:t>1</a:t>
            </a:r>
            <a:endParaRPr lang="en-US" altLang="it-IT" sz="1200" baseline="30000">
              <a:latin typeface="Comic Sans MS" panose="030F0702030302020204" pitchFamily="66" charset="0"/>
            </a:endParaRPr>
          </a:p>
        </p:txBody>
      </p:sp>
      <p:sp>
        <p:nvSpPr>
          <p:cNvPr id="14344" name="Rectangle 9"/>
          <p:cNvSpPr>
            <a:spLocks noChangeArrowheads="1"/>
          </p:cNvSpPr>
          <p:nvPr/>
        </p:nvSpPr>
        <p:spPr bwMode="auto">
          <a:xfrm>
            <a:off x="5537201" y="4452938"/>
            <a:ext cx="1355725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Riacutizzazioni</a:t>
            </a:r>
            <a:r>
              <a:rPr lang="it-IT" altLang="it-IT" sz="1200" baseline="30000">
                <a:latin typeface="Comic Sans MS" panose="030F0702030302020204" pitchFamily="66" charset="0"/>
              </a:rPr>
              <a:t>3</a:t>
            </a:r>
          </a:p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ospedalizzazioni</a:t>
            </a:r>
            <a:endParaRPr lang="en-US" altLang="it-IT" sz="1200">
              <a:latin typeface="Comic Sans MS" panose="030F0702030302020204" pitchFamily="66" charset="0"/>
            </a:endParaRPr>
          </a:p>
        </p:txBody>
      </p:sp>
      <p:sp>
        <p:nvSpPr>
          <p:cNvPr id="14345" name="Rectangle 10"/>
          <p:cNvSpPr>
            <a:spLocks noChangeArrowheads="1"/>
          </p:cNvSpPr>
          <p:nvPr/>
        </p:nvSpPr>
        <p:spPr bwMode="auto">
          <a:xfrm>
            <a:off x="7967664" y="5013325"/>
            <a:ext cx="178752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Inattività/disabilità</a:t>
            </a:r>
            <a:r>
              <a:rPr lang="it-IT" altLang="it-IT" sz="1200" baseline="30000">
                <a:latin typeface="Comic Sans MS" panose="030F0702030302020204" pitchFamily="66" charset="0"/>
              </a:rPr>
              <a:t>2</a:t>
            </a:r>
          </a:p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Ridotta attività sociale</a:t>
            </a:r>
          </a:p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depressione </a:t>
            </a:r>
          </a:p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malnutrizione</a:t>
            </a:r>
            <a:endParaRPr lang="en-US" altLang="it-IT" sz="1200">
              <a:latin typeface="Comic Sans MS" panose="030F0702030302020204" pitchFamily="66" charset="0"/>
            </a:endParaRPr>
          </a:p>
        </p:txBody>
      </p:sp>
      <p:pic>
        <p:nvPicPr>
          <p:cNvPr id="14346" name="Picture 12" descr="cronicità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724400"/>
            <a:ext cx="1447800" cy="11493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7" name="Picture 13" descr="autolimitazion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2971801"/>
            <a:ext cx="1219200" cy="9683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4" descr="limitazio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458914"/>
            <a:ext cx="1219200" cy="9667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9" name="Rectangle 7"/>
          <p:cNvSpPr>
            <a:spLocks noChangeArrowheads="1"/>
          </p:cNvSpPr>
          <p:nvPr/>
        </p:nvSpPr>
        <p:spPr bwMode="auto">
          <a:xfrm>
            <a:off x="8991601" y="2590800"/>
            <a:ext cx="13557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it-IT" altLang="it-IT" sz="1200">
                <a:latin typeface="Comic Sans MS" panose="030F0702030302020204" pitchFamily="66" charset="0"/>
              </a:rPr>
              <a:t>Ridotta tolleranza sforzo</a:t>
            </a:r>
            <a:endParaRPr lang="en-US" altLang="it-IT" sz="1200" baseline="30000">
              <a:latin typeface="Comic Sans MS" panose="030F0702030302020204" pitchFamily="66" charset="0"/>
            </a:endParaRPr>
          </a:p>
        </p:txBody>
      </p:sp>
      <p:sp>
        <p:nvSpPr>
          <p:cNvPr id="2" name="Ovale 1"/>
          <p:cNvSpPr/>
          <p:nvPr/>
        </p:nvSpPr>
        <p:spPr>
          <a:xfrm>
            <a:off x="5410996" y="4143376"/>
            <a:ext cx="1820067" cy="1473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egnaposto piè di pagina 14"/>
          <p:cNvSpPr>
            <a:spLocks noGrp="1"/>
          </p:cNvSpPr>
          <p:nvPr>
            <p:ph type="ftr" sz="quarter" idx="11"/>
          </p:nvPr>
        </p:nvSpPr>
        <p:spPr>
          <a:xfrm>
            <a:off x="1780988" y="6383245"/>
            <a:ext cx="3860800" cy="365125"/>
          </a:xfrm>
        </p:spPr>
        <p:txBody>
          <a:bodyPr/>
          <a:lstStyle/>
          <a:p>
            <a:r>
              <a:rPr lang="it-IT" dirty="0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1817237094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5"/>
          <p:cNvSpPr>
            <a:spLocks noChangeArrowheads="1"/>
          </p:cNvSpPr>
          <p:nvPr/>
        </p:nvSpPr>
        <p:spPr bwMode="auto">
          <a:xfrm>
            <a:off x="616740" y="424191"/>
            <a:ext cx="10924657" cy="523220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GB" altLang="it-IT" sz="2800" b="1" dirty="0">
                <a:solidFill>
                  <a:schemeClr val="bg1"/>
                </a:solidFill>
                <a:latin typeface="Calibri" pitchFamily="34" charset="0"/>
              </a:rPr>
              <a:t>La </a:t>
            </a:r>
            <a:r>
              <a:rPr lang="en-GB" altLang="it-IT" sz="2800" b="1" dirty="0" err="1">
                <a:solidFill>
                  <a:schemeClr val="bg1"/>
                </a:solidFill>
                <a:latin typeface="Calibri" pitchFamily="34" charset="0"/>
              </a:rPr>
              <a:t>signora</a:t>
            </a:r>
            <a:r>
              <a:rPr lang="en-GB" altLang="it-IT" sz="2800" b="1" dirty="0">
                <a:solidFill>
                  <a:schemeClr val="bg1"/>
                </a:solidFill>
                <a:latin typeface="Calibri" pitchFamily="34" charset="0"/>
              </a:rPr>
              <a:t> Anna </a:t>
            </a:r>
            <a:r>
              <a:rPr lang="en-GB" altLang="it-IT" sz="2800" b="1" dirty="0" err="1">
                <a:solidFill>
                  <a:schemeClr val="bg1"/>
                </a:solidFill>
                <a:latin typeface="Calibri" pitchFamily="34" charset="0"/>
              </a:rPr>
              <a:t>potrà</a:t>
            </a:r>
            <a:r>
              <a:rPr lang="en-GB" altLang="it-IT" sz="2800" b="1" dirty="0">
                <a:solidFill>
                  <a:schemeClr val="bg1"/>
                </a:solidFill>
                <a:latin typeface="Calibri" pitchFamily="34" charset="0"/>
              </a:rPr>
              <a:t> curare in tempo la </a:t>
            </a:r>
            <a:r>
              <a:rPr lang="en-GB" altLang="it-IT" sz="2800" b="1" dirty="0" err="1">
                <a:solidFill>
                  <a:schemeClr val="bg1"/>
                </a:solidFill>
                <a:latin typeface="Calibri" pitchFamily="34" charset="0"/>
              </a:rPr>
              <a:t>sua</a:t>
            </a:r>
            <a:r>
              <a:rPr lang="en-GB" altLang="it-IT" sz="28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altLang="it-IT" sz="2800" b="1" dirty="0" err="1">
                <a:solidFill>
                  <a:schemeClr val="bg1"/>
                </a:solidFill>
                <a:latin typeface="Calibri" pitchFamily="34" charset="0"/>
              </a:rPr>
              <a:t>eventuale</a:t>
            </a:r>
            <a:r>
              <a:rPr lang="en-GB" altLang="it-IT" sz="28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GB" altLang="it-IT" sz="2800" b="1" dirty="0" err="1">
                <a:solidFill>
                  <a:schemeClr val="bg1"/>
                </a:solidFill>
                <a:latin typeface="Calibri" pitchFamily="34" charset="0"/>
              </a:rPr>
              <a:t>riacutizzazione</a:t>
            </a:r>
            <a:r>
              <a:rPr lang="en-GB" altLang="it-IT" sz="2800" b="1" dirty="0">
                <a:solidFill>
                  <a:schemeClr val="bg1"/>
                </a:solidFill>
                <a:latin typeface="Calibri" pitchFamily="34" charset="0"/>
              </a:rPr>
              <a:t> ?</a:t>
            </a:r>
            <a:endParaRPr lang="it-IT" altLang="it-IT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154627" name="Object 6"/>
          <p:cNvGraphicFramePr>
            <a:graphicFrameLocks noGrp="1" noChangeAspect="1"/>
          </p:cNvGraphicFramePr>
          <p:nvPr>
            <p:ph/>
          </p:nvPr>
        </p:nvGraphicFramePr>
        <p:xfrm>
          <a:off x="1905000" y="1981201"/>
          <a:ext cx="8223250" cy="360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Grafico" r:id="rId3" imgW="7078929" imgH="4061529" progId="MSGraph.Chart.8">
                  <p:embed followColorScheme="full"/>
                </p:oleObj>
              </mc:Choice>
              <mc:Fallback>
                <p:oleObj name="Grafico" r:id="rId3" imgW="7078929" imgH="4061529" progId="MSGraph.Chart.8">
                  <p:embed followColorScheme="full"/>
                  <p:pic>
                    <p:nvPicPr>
                      <p:cNvPr id="0" name="Picture 1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981201"/>
                        <a:ext cx="8223250" cy="3605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628" name="Rectangle 9"/>
          <p:cNvSpPr>
            <a:spLocks noChangeArrowheads="1"/>
          </p:cNvSpPr>
          <p:nvPr/>
        </p:nvSpPr>
        <p:spPr bwMode="auto">
          <a:xfrm>
            <a:off x="2819400" y="5105400"/>
            <a:ext cx="66294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it-IT" altLang="it-IT"/>
          </a:p>
        </p:txBody>
      </p:sp>
      <p:sp>
        <p:nvSpPr>
          <p:cNvPr id="154629" name="Line 8"/>
          <p:cNvSpPr>
            <a:spLocks noChangeShapeType="1"/>
          </p:cNvSpPr>
          <p:nvPr/>
        </p:nvSpPr>
        <p:spPr bwMode="auto">
          <a:xfrm flipV="1">
            <a:off x="3581400" y="4114800"/>
            <a:ext cx="304800" cy="1676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4630" name="Text Box 10"/>
          <p:cNvSpPr txBox="1">
            <a:spLocks noChangeArrowheads="1"/>
          </p:cNvSpPr>
          <p:nvPr/>
        </p:nvSpPr>
        <p:spPr bwMode="auto">
          <a:xfrm>
            <a:off x="2514601" y="5895976"/>
            <a:ext cx="14700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it-IT" altLang="it-IT" sz="1600">
                <a:latin typeface="Comic Sans MS" panose="030F0702030302020204" pitchFamily="66" charset="0"/>
              </a:rPr>
              <a:t>Inizio sintomi</a:t>
            </a:r>
          </a:p>
          <a:p>
            <a:pPr eaLnBrk="1" hangingPunct="1"/>
            <a:r>
              <a:rPr lang="it-IT" altLang="it-IT" sz="1600">
                <a:latin typeface="Comic Sans MS" panose="030F0702030302020204" pitchFamily="66" charset="0"/>
              </a:rPr>
              <a:t>(3.69 gg)</a:t>
            </a:r>
          </a:p>
        </p:txBody>
      </p:sp>
      <p:sp>
        <p:nvSpPr>
          <p:cNvPr id="154631" name="Text Box 11"/>
          <p:cNvSpPr txBox="1">
            <a:spLocks noChangeArrowheads="1"/>
          </p:cNvSpPr>
          <p:nvPr/>
        </p:nvSpPr>
        <p:spPr bwMode="auto">
          <a:xfrm>
            <a:off x="3962400" y="5514975"/>
            <a:ext cx="2230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it-IT" altLang="it-IT" sz="1600">
                <a:latin typeface="Comic Sans MS" panose="030F0702030302020204" pitchFamily="66" charset="0"/>
              </a:rPr>
              <a:t>Inizio riacutizzazione</a:t>
            </a:r>
          </a:p>
        </p:txBody>
      </p:sp>
      <p:sp>
        <p:nvSpPr>
          <p:cNvPr id="154632" name="Line 12"/>
          <p:cNvSpPr>
            <a:spLocks noChangeShapeType="1"/>
          </p:cNvSpPr>
          <p:nvPr/>
        </p:nvSpPr>
        <p:spPr bwMode="auto">
          <a:xfrm flipV="1">
            <a:off x="4343400" y="3962400"/>
            <a:ext cx="152400" cy="1447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4633" name="Line 13"/>
          <p:cNvSpPr>
            <a:spLocks noChangeShapeType="1"/>
          </p:cNvSpPr>
          <p:nvPr/>
        </p:nvSpPr>
        <p:spPr bwMode="auto">
          <a:xfrm flipH="1">
            <a:off x="5715000" y="1752600"/>
            <a:ext cx="685800" cy="1219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4634" name="Text Box 14"/>
          <p:cNvSpPr txBox="1">
            <a:spLocks noChangeArrowheads="1"/>
          </p:cNvSpPr>
          <p:nvPr/>
        </p:nvSpPr>
        <p:spPr bwMode="auto">
          <a:xfrm>
            <a:off x="5715001" y="1476375"/>
            <a:ext cx="24685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it-IT" altLang="it-IT" sz="1600">
                <a:latin typeface="Comic Sans MS" panose="030F0702030302020204" pitchFamily="66" charset="0"/>
              </a:rPr>
              <a:t>Ritardo del trattamento</a:t>
            </a:r>
          </a:p>
        </p:txBody>
      </p:sp>
      <p:sp>
        <p:nvSpPr>
          <p:cNvPr id="154635" name="Line 16"/>
          <p:cNvSpPr>
            <a:spLocks noChangeShapeType="1"/>
          </p:cNvSpPr>
          <p:nvPr/>
        </p:nvSpPr>
        <p:spPr bwMode="auto">
          <a:xfrm flipH="1" flipV="1">
            <a:off x="5257800" y="4114800"/>
            <a:ext cx="2057400" cy="1600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4636" name="Text Box 17"/>
          <p:cNvSpPr txBox="1">
            <a:spLocks noChangeArrowheads="1"/>
          </p:cNvSpPr>
          <p:nvPr/>
        </p:nvSpPr>
        <p:spPr bwMode="auto">
          <a:xfrm>
            <a:off x="6629401" y="5743575"/>
            <a:ext cx="1471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it-IT" altLang="it-IT" sz="1600">
                <a:latin typeface="Comic Sans MS" panose="030F0702030302020204" pitchFamily="66" charset="0"/>
              </a:rPr>
              <a:t>Inizio terapia</a:t>
            </a:r>
          </a:p>
        </p:txBody>
      </p:sp>
      <p:sp>
        <p:nvSpPr>
          <p:cNvPr id="154637" name="Text Box 18"/>
          <p:cNvSpPr txBox="1">
            <a:spLocks noChangeArrowheads="1"/>
          </p:cNvSpPr>
          <p:nvPr/>
        </p:nvSpPr>
        <p:spPr bwMode="auto">
          <a:xfrm>
            <a:off x="8001001" y="5210175"/>
            <a:ext cx="1946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/>
            <a:r>
              <a:rPr lang="it-IT" altLang="it-IT" sz="1600">
                <a:latin typeface="Comic Sans MS" panose="030F0702030302020204" pitchFamily="66" charset="0"/>
              </a:rPr>
              <a:t>Tempo di recupero</a:t>
            </a:r>
          </a:p>
        </p:txBody>
      </p:sp>
      <p:sp>
        <p:nvSpPr>
          <p:cNvPr id="154638" name="Line 19"/>
          <p:cNvSpPr>
            <a:spLocks noChangeShapeType="1"/>
          </p:cNvSpPr>
          <p:nvPr/>
        </p:nvSpPr>
        <p:spPr bwMode="auto">
          <a:xfrm flipH="1" flipV="1">
            <a:off x="7391400" y="3810000"/>
            <a:ext cx="609600" cy="1600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" name="Segnaposto piè di pagin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1395754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981200" y="2020889"/>
            <a:ext cx="8229600" cy="4105275"/>
          </a:xfrm>
        </p:spPr>
        <p:txBody>
          <a:bodyPr/>
          <a:lstStyle/>
          <a:p>
            <a:pPr>
              <a:defRPr/>
            </a:pPr>
            <a:r>
              <a:rPr lang="it-IT" b="1" dirty="0"/>
              <a:t>Diagnosi differenziale</a:t>
            </a:r>
          </a:p>
          <a:p>
            <a:pPr marL="0" indent="0">
              <a:buNone/>
              <a:defRPr/>
            </a:pPr>
            <a:endParaRPr lang="it-IT" b="1" dirty="0"/>
          </a:p>
          <a:p>
            <a:pPr>
              <a:defRPr/>
            </a:pPr>
            <a:r>
              <a:rPr lang="it-IT" b="1" dirty="0"/>
              <a:t>Valutazione di gravità</a:t>
            </a:r>
          </a:p>
          <a:p>
            <a:pPr marL="0" indent="0">
              <a:buNone/>
              <a:defRPr/>
            </a:pPr>
            <a:endParaRPr lang="it-IT" b="1" dirty="0"/>
          </a:p>
          <a:p>
            <a:pPr>
              <a:defRPr/>
            </a:pPr>
            <a:r>
              <a:rPr lang="it-IT" b="1" dirty="0" err="1"/>
              <a:t>Setting</a:t>
            </a:r>
            <a:r>
              <a:rPr lang="it-IT" b="1" dirty="0"/>
              <a:t> di cura</a:t>
            </a:r>
          </a:p>
        </p:txBody>
      </p:sp>
      <p:sp>
        <p:nvSpPr>
          <p:cNvPr id="137218" name="Titolo 5"/>
          <p:cNvSpPr>
            <a:spLocks noGrp="1"/>
          </p:cNvSpPr>
          <p:nvPr>
            <p:ph type="title"/>
          </p:nvPr>
        </p:nvSpPr>
        <p:spPr>
          <a:xfrm>
            <a:off x="1819275" y="424764"/>
            <a:ext cx="855345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4000" b="1" dirty="0">
                <a:solidFill>
                  <a:schemeClr val="bg1"/>
                </a:solidFill>
                <a:ea typeface="ＭＳ Ｐゴシック"/>
                <a:cs typeface="ＭＳ Ｐゴシック"/>
              </a:rPr>
              <a:t>Se la </a:t>
            </a:r>
            <a:r>
              <a:rPr lang="it-IT" sz="4000" b="1" dirty="0" err="1">
                <a:solidFill>
                  <a:schemeClr val="bg1"/>
                </a:solidFill>
                <a:ea typeface="ＭＳ Ｐゴシック"/>
                <a:cs typeface="ＭＳ Ｐゴシック"/>
              </a:rPr>
              <a:t>sign.ra</a:t>
            </a:r>
            <a:r>
              <a:rPr lang="it-IT" sz="4000" b="1" dirty="0">
                <a:solidFill>
                  <a:schemeClr val="bg1"/>
                </a:solidFill>
                <a:ea typeface="ＭＳ Ｐゴシック"/>
                <a:cs typeface="ＭＳ Ｐゴシック"/>
              </a:rPr>
              <a:t> Anna riacutizza a casa </a:t>
            </a:r>
          </a:p>
        </p:txBody>
      </p:sp>
      <p:pic>
        <p:nvPicPr>
          <p:cNvPr id="8" name="Immagine 7" descr="dechiric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214" y="2020889"/>
            <a:ext cx="3176587" cy="410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15889411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024189" y="214313"/>
            <a:ext cx="5857875" cy="7286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sz="4000" b="1" dirty="0">
                <a:solidFill>
                  <a:schemeClr val="bg1"/>
                </a:solidFill>
                <a:latin typeface="Times New Roman" charset="0"/>
                <a:cs typeface="Times New Roman" charset="0"/>
              </a:rPr>
              <a:t>Valutazione di Gravità</a:t>
            </a:r>
            <a:r>
              <a:rPr lang="it-IT" b="1" dirty="0">
                <a:solidFill>
                  <a:schemeClr val="bg1"/>
                </a:solidFill>
                <a:latin typeface="Times New Roman" charset="0"/>
                <a:ea typeface="+mj-ea"/>
                <a:cs typeface="Times New Roman" charset="0"/>
              </a:rPr>
              <a:t> </a:t>
            </a:r>
          </a:p>
        </p:txBody>
      </p:sp>
      <p:sp>
        <p:nvSpPr>
          <p:cNvPr id="159746" name="Rectangle 3"/>
          <p:cNvSpPr>
            <a:spLocks noGrp="1" noRot="1" noChangeArrowheads="1"/>
          </p:cNvSpPr>
          <p:nvPr>
            <p:ph idx="4294967295"/>
          </p:nvPr>
        </p:nvSpPr>
        <p:spPr>
          <a:xfrm>
            <a:off x="1809751" y="1428750"/>
            <a:ext cx="8143875" cy="40719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  <a:defRPr/>
            </a:pPr>
            <a:r>
              <a:rPr lang="it-IT" sz="2800" b="1" dirty="0">
                <a:latin typeface="Times New Roman" charset="0"/>
                <a:cs typeface="Times New Roman" charset="0"/>
              </a:rPr>
              <a:t>La severità della esacerbazione dipende da:</a:t>
            </a:r>
          </a:p>
          <a:p>
            <a:pPr algn="just" eaLnBrk="1" hangingPunct="1">
              <a:buFont typeface="Wingdings 2" charset="0"/>
              <a:buNone/>
              <a:defRPr/>
            </a:pPr>
            <a:endParaRPr lang="it-IT" sz="2800" b="1" dirty="0">
              <a:latin typeface="Times New Roman" charset="0"/>
              <a:cs typeface="Times New Roman" charset="0"/>
            </a:endParaRPr>
          </a:p>
          <a:p>
            <a:pPr lvl="1" algn="just" eaLnBrk="1" hangingPunct="1">
              <a:defRPr/>
            </a:pPr>
            <a:r>
              <a:rPr lang="it-IT" sz="2400" b="1" dirty="0">
                <a:latin typeface="Times New Roman" charset="0"/>
                <a:cs typeface="Times New Roman" charset="0"/>
              </a:rPr>
              <a:t>Storia clinica del paziente</a:t>
            </a:r>
          </a:p>
          <a:p>
            <a:pPr lvl="1" algn="just" eaLnBrk="1" hangingPunct="1">
              <a:defRPr/>
            </a:pPr>
            <a:r>
              <a:rPr lang="it-IT" sz="2400" b="1" dirty="0">
                <a:latin typeface="Times New Roman" charset="0"/>
                <a:cs typeface="Times New Roman" charset="0"/>
              </a:rPr>
              <a:t>Presenza di </a:t>
            </a:r>
            <a:r>
              <a:rPr lang="it-IT" sz="2400" b="1" dirty="0" err="1">
                <a:latin typeface="Times New Roman" charset="0"/>
                <a:cs typeface="Times New Roman" charset="0"/>
              </a:rPr>
              <a:t>comorbidità</a:t>
            </a:r>
            <a:endParaRPr lang="it-IT" sz="2400" b="1" dirty="0">
              <a:latin typeface="Times New Roman" charset="0"/>
              <a:cs typeface="Times New Roman" charset="0"/>
            </a:endParaRPr>
          </a:p>
          <a:p>
            <a:pPr lvl="1" algn="just" eaLnBrk="1" hangingPunct="1">
              <a:defRPr/>
            </a:pPr>
            <a:r>
              <a:rPr lang="it-IT" sz="2400" b="1" dirty="0">
                <a:latin typeface="Times New Roman" charset="0"/>
                <a:cs typeface="Times New Roman" charset="0"/>
              </a:rPr>
              <a:t>Sintomatologia</a:t>
            </a:r>
          </a:p>
          <a:p>
            <a:pPr lvl="1" algn="just" eaLnBrk="1" hangingPunct="1">
              <a:defRPr/>
            </a:pPr>
            <a:r>
              <a:rPr lang="it-IT" sz="2400" b="1" dirty="0">
                <a:latin typeface="Times New Roman" charset="0"/>
                <a:cs typeface="Times New Roman" charset="0"/>
              </a:rPr>
              <a:t>Esame fisico (es. comparsa di confusione mentale)</a:t>
            </a:r>
          </a:p>
          <a:p>
            <a:pPr lvl="1" algn="just" eaLnBrk="1" hangingPunct="1">
              <a:defRPr/>
            </a:pPr>
            <a:r>
              <a:rPr lang="it-IT" sz="2400" b="1" dirty="0">
                <a:latin typeface="Times New Roman" charset="0"/>
                <a:cs typeface="Times New Roman" charset="0"/>
              </a:rPr>
              <a:t>Saturazione per l’</a:t>
            </a:r>
            <a:r>
              <a:rPr lang="it-IT" altLang="ja-JP" sz="2400" b="1" dirty="0">
                <a:latin typeface="Times New Roman" charset="0"/>
                <a:cs typeface="Times New Roman" charset="0"/>
              </a:rPr>
              <a:t>ossigeno (Misura dei gas ematici e dai dati di laboratorio, quando possibile)</a:t>
            </a:r>
          </a:p>
          <a:p>
            <a:pPr lvl="1" algn="just" eaLnBrk="1" hangingPunct="1">
              <a:defRPr/>
            </a:pPr>
            <a:endParaRPr lang="it-IT" sz="2400" dirty="0">
              <a:latin typeface="Times New Roman" charset="0"/>
              <a:cs typeface="Times New Roman" charset="0"/>
            </a:endParaRPr>
          </a:p>
        </p:txBody>
      </p:sp>
      <p:sp>
        <p:nvSpPr>
          <p:cNvPr id="140291" name="CasellaDiTesto 4"/>
          <p:cNvSpPr txBox="1">
            <a:spLocks noChangeArrowheads="1"/>
          </p:cNvSpPr>
          <p:nvPr/>
        </p:nvSpPr>
        <p:spPr bwMode="auto">
          <a:xfrm>
            <a:off x="1881188" y="6286500"/>
            <a:ext cx="8786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Font typeface="Arial" charset="0"/>
              <a:buNone/>
            </a:pPr>
            <a:r>
              <a:rPr lang="it-IT" sz="2000">
                <a:solidFill>
                  <a:srgbClr val="000000"/>
                </a:solidFill>
                <a:latin typeface="Arial" charset="0"/>
                <a:cs typeface="Arial" charset="0"/>
              </a:rPr>
              <a:t>Rabe et al. AJRCCM 2007; 176: 532-555</a:t>
            </a:r>
            <a:endParaRPr lang="it-IT" sz="40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256117" y="6347386"/>
            <a:ext cx="3860800" cy="365125"/>
          </a:xfrm>
        </p:spPr>
        <p:txBody>
          <a:bodyPr/>
          <a:lstStyle/>
          <a:p>
            <a:r>
              <a:rPr lang="it-IT" dirty="0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28683400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325438"/>
            <a:ext cx="8153400" cy="1143000"/>
          </a:xfr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it-IT" altLang="it-IT" sz="2800" b="1">
                <a:solidFill>
                  <a:schemeClr val="bg1"/>
                </a:solidFill>
              </a:rPr>
              <a:t>CLASSIFICAZIONE DELLE RIACUTIZZAZIONI DI BPCO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800" b="1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800" b="1" dirty="0"/>
              <a:t>Non vi è una classificazione standardizzata delle riacutizzazioni.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2800" b="1" dirty="0"/>
              <a:t>Utile una stratificazione ai fini della gestione del paziente e della previsione di </a:t>
            </a:r>
            <a:r>
              <a:rPr lang="it-IT" altLang="it-IT" sz="2800" b="1" dirty="0" err="1"/>
              <a:t>outcome</a:t>
            </a:r>
            <a:r>
              <a:rPr lang="it-IT" altLang="it-IT" sz="2800" b="1" dirty="0"/>
              <a:t> dell’episodio:</a:t>
            </a:r>
          </a:p>
          <a:p>
            <a:pPr algn="ctr" eaLnBrk="1" hangingPunct="1">
              <a:lnSpc>
                <a:spcPct val="90000"/>
              </a:lnSpc>
            </a:pPr>
            <a:endParaRPr lang="it-IT" altLang="it-IT" sz="2800" b="1" dirty="0"/>
          </a:p>
          <a:p>
            <a:pPr eaLnBrk="1" hangingPunct="1">
              <a:lnSpc>
                <a:spcPct val="90000"/>
              </a:lnSpc>
            </a:pPr>
            <a:r>
              <a:rPr lang="it-IT" altLang="it-IT" sz="2800" b="1" dirty="0"/>
              <a:t>Livello I:     trattamento domiciliare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dirty="0"/>
              <a:t>Livello II:    richiede ricovero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dirty="0"/>
              <a:t>Livello III:   porta ad insufficienza respiratoria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207518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809720" y="214290"/>
          <a:ext cx="8572560" cy="619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7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dirty="0"/>
                        <a:t>Accertamenti alla dimissione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ECG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RS, nella norma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0320">
                <a:tc>
                  <a:txBody>
                    <a:bodyPr/>
                    <a:lstStyle/>
                    <a:p>
                      <a:r>
                        <a:rPr lang="it-IT" sz="1200" b="1" dirty="0"/>
                        <a:t>Ecocardiogramma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Normali dimensioni interne atrio </a:t>
                      </a:r>
                      <a:r>
                        <a:rPr lang="it-IT" sz="1200" b="1" dirty="0" err="1"/>
                        <a:t>sx</a:t>
                      </a:r>
                      <a:r>
                        <a:rPr lang="it-IT" sz="1200" b="1" dirty="0"/>
                        <a:t> e radice aortica</a:t>
                      </a:r>
                    </a:p>
                    <a:p>
                      <a:r>
                        <a:rPr lang="it-IT" sz="1200" b="1" dirty="0" err="1"/>
                        <a:t>Vsx</a:t>
                      </a:r>
                      <a:r>
                        <a:rPr lang="it-IT" sz="1200" b="1" dirty="0"/>
                        <a:t> normali dimensioni lieve ipertrofia concentrica.</a:t>
                      </a:r>
                    </a:p>
                    <a:p>
                      <a:r>
                        <a:rPr lang="it-IT" sz="1200" b="1" dirty="0"/>
                        <a:t>Non alterazioni regionali della cinetica del ventricolo </a:t>
                      </a:r>
                      <a:r>
                        <a:rPr lang="it-IT" sz="1200" b="1" dirty="0" err="1"/>
                        <a:t>sx</a:t>
                      </a:r>
                      <a:r>
                        <a:rPr lang="it-IT" sz="1200" b="1" dirty="0"/>
                        <a:t>. FE 55%</a:t>
                      </a:r>
                    </a:p>
                    <a:p>
                      <a:r>
                        <a:rPr lang="it-IT" sz="1200" b="1" dirty="0"/>
                        <a:t>Calcificazione </a:t>
                      </a:r>
                      <a:r>
                        <a:rPr lang="it-IT" sz="1200" b="1" dirty="0" err="1"/>
                        <a:t>anulus</a:t>
                      </a:r>
                      <a:r>
                        <a:rPr lang="it-IT" sz="1200" b="1" dirty="0"/>
                        <a:t> mitralico posteriore che interessa il lembo mitralico, fibrosi della semilunari aortiche. Atrio </a:t>
                      </a:r>
                      <a:r>
                        <a:rPr lang="it-IT" sz="1200" b="1" dirty="0" err="1"/>
                        <a:t>dx</a:t>
                      </a:r>
                      <a:r>
                        <a:rPr lang="it-IT" sz="1200" b="1" dirty="0"/>
                        <a:t> nei limiti di norma. Non versamento.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err="1"/>
                        <a:t>Rx</a:t>
                      </a:r>
                      <a:r>
                        <a:rPr lang="it-IT" sz="1200" b="1" dirty="0"/>
                        <a:t> torace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err="1"/>
                        <a:t>Chiazzette</a:t>
                      </a:r>
                      <a:r>
                        <a:rPr lang="it-IT" sz="1200" b="1" dirty="0"/>
                        <a:t> </a:t>
                      </a:r>
                      <a:r>
                        <a:rPr lang="it-IT" sz="1200" b="1" dirty="0" err="1"/>
                        <a:t>addensative</a:t>
                      </a:r>
                      <a:r>
                        <a:rPr lang="it-IT" sz="1200" b="1" dirty="0"/>
                        <a:t> tendenti alla confluenza in sede basale bilaterale con minimo versamento pleurico alla base di </a:t>
                      </a:r>
                      <a:r>
                        <a:rPr lang="it-IT" sz="1200" b="1" dirty="0" err="1"/>
                        <a:t>sx</a:t>
                      </a:r>
                      <a:r>
                        <a:rPr lang="it-IT" sz="1200" b="1" dirty="0"/>
                        <a:t>. Accentuazione del disegno vasale con ili </a:t>
                      </a:r>
                      <a:r>
                        <a:rPr lang="it-IT" sz="1200" b="1" dirty="0" err="1"/>
                        <a:t>congesti</a:t>
                      </a:r>
                      <a:r>
                        <a:rPr lang="it-IT" sz="1200" b="1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err="1"/>
                        <a:t>Emogasanalisi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1" dirty="0"/>
                        <a:t>pH 7.411</a:t>
                      </a:r>
                      <a:r>
                        <a:rPr lang="it-IT" sz="1200" b="1" dirty="0"/>
                        <a:t> - </a:t>
                      </a:r>
                      <a:r>
                        <a:rPr lang="pl-PL" sz="1200" b="1" dirty="0"/>
                        <a:t>pCO2 49.3 *</a:t>
                      </a:r>
                      <a:r>
                        <a:rPr lang="it-IT" sz="1200" b="1" dirty="0"/>
                        <a:t> -  </a:t>
                      </a:r>
                      <a:r>
                        <a:rPr lang="pl-PL" sz="1200" b="1" dirty="0"/>
                        <a:t>pO2 69.5*</a:t>
                      </a:r>
                      <a:r>
                        <a:rPr lang="it-IT" sz="1200" b="1" dirty="0"/>
                        <a:t>  -  </a:t>
                      </a:r>
                      <a:r>
                        <a:rPr lang="pl-PL" sz="1200" b="1" dirty="0"/>
                        <a:t>HCO3 act 30.6</a:t>
                      </a:r>
                      <a:r>
                        <a:rPr lang="it-IT" sz="1200" b="1" dirty="0"/>
                        <a:t>  -  </a:t>
                      </a:r>
                      <a:r>
                        <a:rPr lang="pl-PL" sz="1200" b="1" dirty="0"/>
                        <a:t>HCO3 std 29.0</a:t>
                      </a:r>
                      <a:endParaRPr lang="it-IT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Emocromo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GB: 7,12 </a:t>
                      </a:r>
                      <a:r>
                        <a:rPr lang="it-IT" sz="1200" b="1" dirty="0" err="1"/>
                        <a:t>Gr</a:t>
                      </a:r>
                      <a:r>
                        <a:rPr lang="it-IT" sz="1200" b="1" dirty="0"/>
                        <a:t>: 4,24, </a:t>
                      </a:r>
                      <a:r>
                        <a:rPr lang="it-IT" sz="1200" b="1" dirty="0" err="1"/>
                        <a:t>Hb</a:t>
                      </a:r>
                      <a:r>
                        <a:rPr lang="it-IT" sz="1200" b="1" dirty="0"/>
                        <a:t>: 11,5 </a:t>
                      </a:r>
                      <a:r>
                        <a:rPr lang="it-IT" sz="1200" b="1" dirty="0" err="1"/>
                        <a:t>Ht</a:t>
                      </a:r>
                      <a:r>
                        <a:rPr lang="it-IT" sz="1200" b="1" dirty="0"/>
                        <a:t>: 38,2 MCV: 96,4  PLT: 234</a:t>
                      </a:r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Glicemia, HbA1c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124,  -  8,7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Azotemia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 err="1"/>
                        <a:t>Na</a:t>
                      </a:r>
                      <a:r>
                        <a:rPr lang="it-IT" sz="1200" b="1" dirty="0"/>
                        <a:t>, K, 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142,  -  5,0  -  9,8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AST, ALT, GGT, Bilirubina, 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32  -  41  -  14  -  1,1  -  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Creatinina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0,31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Fe, Transferrina, Ferritina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56  -  153  -  206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TSH,  FT4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4.3  -  0,84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dirty="0"/>
                        <a:t>Urine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Gb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Vitrone</a:t>
            </a:r>
          </a:p>
        </p:txBody>
      </p:sp>
    </p:spTree>
    <p:extLst>
      <p:ext uri="{BB962C8B-B14F-4D97-AF65-F5344CB8AC3E}">
        <p14:creationId xmlns:p14="http://schemas.microsoft.com/office/powerpoint/2010/main" val="21849508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67063" y="285751"/>
            <a:ext cx="6970712" cy="10715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it-IT" sz="2400" b="1" dirty="0">
                <a:solidFill>
                  <a:schemeClr val="bg1"/>
                </a:solidFill>
                <a:latin typeface="Franklin Gothic Book" pitchFamily="34" charset="0"/>
                <a:ea typeface="ＭＳ Ｐゴシック"/>
                <a:cs typeface="ＭＳ Ｐゴシック"/>
              </a:rPr>
              <a:t>Algoritmo per la gestione della riacutizzazione della BPCO a domicilio</a:t>
            </a:r>
          </a:p>
        </p:txBody>
      </p:sp>
      <p:sp>
        <p:nvSpPr>
          <p:cNvPr id="146434" name="Line 13"/>
          <p:cNvSpPr>
            <a:spLocks noChangeShapeType="1"/>
          </p:cNvSpPr>
          <p:nvPr/>
        </p:nvSpPr>
        <p:spPr bwMode="auto">
          <a:xfrm flipH="1">
            <a:off x="4481513" y="2830513"/>
            <a:ext cx="38100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35" name="Line 14"/>
          <p:cNvSpPr>
            <a:spLocks noChangeShapeType="1"/>
          </p:cNvSpPr>
          <p:nvPr/>
        </p:nvSpPr>
        <p:spPr bwMode="auto">
          <a:xfrm>
            <a:off x="3863975" y="3841750"/>
            <a:ext cx="0" cy="304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36" name="Line 15"/>
          <p:cNvSpPr>
            <a:spLocks noChangeShapeType="1"/>
          </p:cNvSpPr>
          <p:nvPr/>
        </p:nvSpPr>
        <p:spPr bwMode="auto">
          <a:xfrm>
            <a:off x="3863975" y="4927600"/>
            <a:ext cx="0" cy="304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37" name="Line 18"/>
          <p:cNvSpPr>
            <a:spLocks noChangeShapeType="1"/>
          </p:cNvSpPr>
          <p:nvPr/>
        </p:nvSpPr>
        <p:spPr bwMode="auto">
          <a:xfrm>
            <a:off x="8977313" y="3689350"/>
            <a:ext cx="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38" name="Line 19"/>
          <p:cNvSpPr>
            <a:spLocks noChangeShapeType="1"/>
          </p:cNvSpPr>
          <p:nvPr/>
        </p:nvSpPr>
        <p:spPr bwMode="auto">
          <a:xfrm>
            <a:off x="8977313" y="5053013"/>
            <a:ext cx="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39" name="Line 20"/>
          <p:cNvSpPr>
            <a:spLocks noChangeShapeType="1"/>
          </p:cNvSpPr>
          <p:nvPr/>
        </p:nvSpPr>
        <p:spPr bwMode="auto">
          <a:xfrm>
            <a:off x="8977313" y="5708650"/>
            <a:ext cx="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40" name="Line 21"/>
          <p:cNvSpPr>
            <a:spLocks noChangeShapeType="1"/>
          </p:cNvSpPr>
          <p:nvPr/>
        </p:nvSpPr>
        <p:spPr bwMode="auto">
          <a:xfrm>
            <a:off x="6386513" y="2322513"/>
            <a:ext cx="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41" name="Line 22"/>
          <p:cNvSpPr>
            <a:spLocks noChangeShapeType="1"/>
          </p:cNvSpPr>
          <p:nvPr/>
        </p:nvSpPr>
        <p:spPr bwMode="auto">
          <a:xfrm>
            <a:off x="7947025" y="2830513"/>
            <a:ext cx="38100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146442" name="Line 29"/>
          <p:cNvSpPr>
            <a:spLocks noChangeShapeType="1"/>
          </p:cNvSpPr>
          <p:nvPr/>
        </p:nvSpPr>
        <p:spPr bwMode="auto">
          <a:xfrm>
            <a:off x="8977313" y="4383088"/>
            <a:ext cx="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it-IT"/>
          </a:p>
        </p:txBody>
      </p:sp>
      <p:sp>
        <p:nvSpPr>
          <p:cNvPr id="50187" name="Text Box 3"/>
          <p:cNvSpPr txBox="1">
            <a:spLocks noChangeArrowheads="1"/>
          </p:cNvSpPr>
          <p:nvPr/>
        </p:nvSpPr>
        <p:spPr bwMode="auto">
          <a:xfrm>
            <a:off x="4118765" y="1887538"/>
            <a:ext cx="4224346" cy="369332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u="sng" dirty="0">
                <a:latin typeface="Arial" charset="0"/>
                <a:cs typeface="Arial" charset="0"/>
              </a:rPr>
              <a:t>Inizio</a:t>
            </a:r>
            <a:r>
              <a:rPr lang="it-IT" b="1" dirty="0">
                <a:latin typeface="Arial" charset="0"/>
                <a:cs typeface="Arial" charset="0"/>
              </a:rPr>
              <a:t> o aumento dei broncodilatatori</a:t>
            </a:r>
          </a:p>
        </p:txBody>
      </p:sp>
      <p:sp>
        <p:nvSpPr>
          <p:cNvPr id="50188" name="Text Box 4"/>
          <p:cNvSpPr txBox="1">
            <a:spLocks noChangeArrowheads="1"/>
          </p:cNvSpPr>
          <p:nvPr/>
        </p:nvSpPr>
        <p:spPr bwMode="auto">
          <a:xfrm>
            <a:off x="4847742" y="2593975"/>
            <a:ext cx="3109295" cy="369332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Rivalutare entro poche ore</a:t>
            </a:r>
          </a:p>
        </p:txBody>
      </p:sp>
      <p:sp>
        <p:nvSpPr>
          <p:cNvPr id="50189" name="Text Box 5"/>
          <p:cNvSpPr txBox="1">
            <a:spLocks noChangeArrowheads="1"/>
          </p:cNvSpPr>
          <p:nvPr/>
        </p:nvSpPr>
        <p:spPr bwMode="auto">
          <a:xfrm>
            <a:off x="2376756" y="3157539"/>
            <a:ext cx="3339564" cy="646331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Risoluzione o miglioramento</a:t>
            </a:r>
          </a:p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dei segni e dei sintomi</a:t>
            </a:r>
          </a:p>
        </p:txBody>
      </p:sp>
      <p:sp>
        <p:nvSpPr>
          <p:cNvPr id="50190" name="Text Box 6"/>
          <p:cNvSpPr txBox="1">
            <a:spLocks noChangeArrowheads="1"/>
          </p:cNvSpPr>
          <p:nvPr/>
        </p:nvSpPr>
        <p:spPr bwMode="auto">
          <a:xfrm>
            <a:off x="7578905" y="3279775"/>
            <a:ext cx="2672990" cy="369332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Nessun miglioramento</a:t>
            </a:r>
          </a:p>
        </p:txBody>
      </p:sp>
      <p:sp>
        <p:nvSpPr>
          <p:cNvPr id="50191" name="Text Box 7"/>
          <p:cNvSpPr txBox="1">
            <a:spLocks noChangeArrowheads="1"/>
          </p:cNvSpPr>
          <p:nvPr/>
        </p:nvSpPr>
        <p:spPr bwMode="auto">
          <a:xfrm>
            <a:off x="2200234" y="4260851"/>
            <a:ext cx="3660227" cy="646331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Continuare il trattamento </a:t>
            </a:r>
          </a:p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riducendolo quando è possibile</a:t>
            </a:r>
          </a:p>
        </p:txBody>
      </p:sp>
      <p:sp>
        <p:nvSpPr>
          <p:cNvPr id="50192" name="Text Box 8"/>
          <p:cNvSpPr txBox="1">
            <a:spLocks noChangeArrowheads="1"/>
          </p:cNvSpPr>
          <p:nvPr/>
        </p:nvSpPr>
        <p:spPr bwMode="auto">
          <a:xfrm>
            <a:off x="7343158" y="4672014"/>
            <a:ext cx="3106387" cy="371513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Rivalutare entro poche ore</a:t>
            </a:r>
          </a:p>
        </p:txBody>
      </p:sp>
      <p:sp>
        <p:nvSpPr>
          <p:cNvPr id="50193" name="Text Box 9"/>
          <p:cNvSpPr txBox="1">
            <a:spLocks noChangeArrowheads="1"/>
          </p:cNvSpPr>
          <p:nvPr/>
        </p:nvSpPr>
        <p:spPr bwMode="auto">
          <a:xfrm>
            <a:off x="2585262" y="5257800"/>
            <a:ext cx="2887628" cy="648512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Rivalutare il trattamento </a:t>
            </a:r>
          </a:p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a lungo termine</a:t>
            </a:r>
          </a:p>
        </p:txBody>
      </p:sp>
      <p:sp>
        <p:nvSpPr>
          <p:cNvPr id="50194" name="Text Box 10"/>
          <p:cNvSpPr txBox="1">
            <a:spLocks noChangeArrowheads="1"/>
          </p:cNvSpPr>
          <p:nvPr/>
        </p:nvSpPr>
        <p:spPr bwMode="auto">
          <a:xfrm>
            <a:off x="7328873" y="5327651"/>
            <a:ext cx="3144483" cy="371513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Peggioramento dei sintomi</a:t>
            </a:r>
          </a:p>
        </p:txBody>
      </p:sp>
      <p:sp>
        <p:nvSpPr>
          <p:cNvPr id="50195" name="Text Box 11"/>
          <p:cNvSpPr txBox="1">
            <a:spLocks noChangeArrowheads="1"/>
          </p:cNvSpPr>
          <p:nvPr/>
        </p:nvSpPr>
        <p:spPr bwMode="auto">
          <a:xfrm>
            <a:off x="7918037" y="5989639"/>
            <a:ext cx="2105850" cy="371513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Ospedalizzazione</a:t>
            </a:r>
          </a:p>
        </p:txBody>
      </p:sp>
      <p:sp>
        <p:nvSpPr>
          <p:cNvPr id="50196" name="Text Box 12"/>
          <p:cNvSpPr txBox="1">
            <a:spLocks noChangeArrowheads="1"/>
          </p:cNvSpPr>
          <p:nvPr/>
        </p:nvSpPr>
        <p:spPr bwMode="auto">
          <a:xfrm>
            <a:off x="7271090" y="3986213"/>
            <a:ext cx="3250522" cy="369332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it-IT" b="1" dirty="0">
                <a:latin typeface="Arial" charset="0"/>
                <a:cs typeface="Arial" charset="0"/>
              </a:rPr>
              <a:t>Corticosteroidi per via orale</a:t>
            </a:r>
          </a:p>
        </p:txBody>
      </p:sp>
      <p:sp>
        <p:nvSpPr>
          <p:cNvPr id="834582" name="Rectangle 24"/>
          <p:cNvSpPr>
            <a:spLocks noChangeArrowheads="1"/>
          </p:cNvSpPr>
          <p:nvPr/>
        </p:nvSpPr>
        <p:spPr bwMode="auto">
          <a:xfrm>
            <a:off x="8386763" y="1633538"/>
            <a:ext cx="2087562" cy="666750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eventuale antibioticoterapia</a:t>
            </a:r>
          </a:p>
        </p:txBody>
      </p:sp>
      <p:pic>
        <p:nvPicPr>
          <p:cNvPr id="146476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7556" y="415926"/>
            <a:ext cx="1219200" cy="1571625"/>
          </a:xfrm>
          <a:prstGeom prst="rect">
            <a:avLst/>
          </a:prstGeom>
          <a:solidFill>
            <a:schemeClr val="bg1"/>
          </a:solidFill>
          <a:ln w="28575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24" name="Segnaposto piè di pagina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99672043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8" name="Rectangle 4"/>
          <p:cNvSpPr>
            <a:spLocks noChangeArrowheads="1"/>
          </p:cNvSpPr>
          <p:nvPr/>
        </p:nvSpPr>
        <p:spPr bwMode="auto">
          <a:xfrm>
            <a:off x="1891553" y="298861"/>
            <a:ext cx="8381999" cy="108796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34" tIns="39511" rIns="80434" bIns="39511" anchor="ctr"/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it-IT" sz="2844" dirty="0" err="1">
                <a:solidFill>
                  <a:schemeClr val="bg1"/>
                </a:solidFill>
                <a:latin typeface="Arial" panose="020B0604020202020204" pitchFamily="34" charset="0"/>
              </a:rPr>
              <a:t>Criteria</a:t>
            </a:r>
            <a:r>
              <a:rPr lang="de-DE" altLang="it-IT" sz="2844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it-IT" sz="2844" dirty="0" err="1">
                <a:solidFill>
                  <a:schemeClr val="bg1"/>
                </a:solidFill>
                <a:latin typeface="Arial" panose="020B0604020202020204" pitchFamily="34" charset="0"/>
              </a:rPr>
              <a:t>for</a:t>
            </a:r>
            <a:r>
              <a:rPr lang="de-DE" altLang="it-IT" sz="2844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it-IT" sz="2844" dirty="0" err="1">
                <a:solidFill>
                  <a:schemeClr val="bg1"/>
                </a:solidFill>
                <a:latin typeface="Arial" panose="020B0604020202020204" pitchFamily="34" charset="0"/>
              </a:rPr>
              <a:t>hospitalization</a:t>
            </a:r>
            <a:endParaRPr lang="de-DE" altLang="it-IT" sz="2844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de-DE" altLang="it-IT" sz="1600" dirty="0">
                <a:solidFill>
                  <a:schemeClr val="bg1"/>
                </a:solidFill>
                <a:latin typeface="Arial" panose="020B0604020202020204" pitchFamily="34" charset="0"/>
              </a:rPr>
              <a:t>ATS </a:t>
            </a:r>
            <a:r>
              <a:rPr lang="de-DE" altLang="it-IT" sz="1600" dirty="0" err="1">
                <a:solidFill>
                  <a:schemeClr val="bg1"/>
                </a:solidFill>
                <a:latin typeface="Arial" panose="020B0604020202020204" pitchFamily="34" charset="0"/>
              </a:rPr>
              <a:t>standards</a:t>
            </a:r>
            <a:r>
              <a:rPr lang="de-DE" altLang="it-IT" sz="16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it-IT" sz="1600" dirty="0" err="1">
                <a:solidFill>
                  <a:schemeClr val="bg1"/>
                </a:solidFill>
                <a:latin typeface="Arial" panose="020B0604020202020204" pitchFamily="34" charset="0"/>
              </a:rPr>
              <a:t>of</a:t>
            </a:r>
            <a:r>
              <a:rPr lang="de-DE" altLang="it-IT" sz="1600" dirty="0">
                <a:solidFill>
                  <a:schemeClr val="bg1"/>
                </a:solidFill>
                <a:latin typeface="Arial" panose="020B0604020202020204" pitchFamily="34" charset="0"/>
              </a:rPr>
              <a:t> care 1995</a:t>
            </a:r>
          </a:p>
          <a:p>
            <a:pPr algn="ctr"/>
            <a:r>
              <a:rPr lang="de-DE" altLang="it-IT" sz="1600" dirty="0">
                <a:solidFill>
                  <a:schemeClr val="bg1"/>
                </a:solidFill>
                <a:latin typeface="Arial" panose="020B0604020202020204" pitchFamily="34" charset="0"/>
              </a:rPr>
              <a:t>ERS / ATS </a:t>
            </a:r>
            <a:r>
              <a:rPr lang="de-DE" altLang="it-IT" sz="1600" dirty="0" err="1">
                <a:solidFill>
                  <a:schemeClr val="bg1"/>
                </a:solidFill>
                <a:latin typeface="Arial" panose="020B0604020202020204" pitchFamily="34" charset="0"/>
              </a:rPr>
              <a:t>guidelines</a:t>
            </a:r>
            <a:r>
              <a:rPr lang="de-DE" altLang="it-IT" sz="1600" dirty="0">
                <a:solidFill>
                  <a:schemeClr val="bg1"/>
                </a:solidFill>
                <a:latin typeface="Arial" panose="020B0604020202020204" pitchFamily="34" charset="0"/>
              </a:rPr>
              <a:t> 2004</a:t>
            </a:r>
          </a:p>
        </p:txBody>
      </p:sp>
      <p:graphicFrame>
        <p:nvGraphicFramePr>
          <p:cNvPr id="415749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55751"/>
              </p:ext>
            </p:extLst>
          </p:nvPr>
        </p:nvGraphicFramePr>
        <p:xfrm>
          <a:off x="1921934" y="1957212"/>
          <a:ext cx="8348134" cy="4461369"/>
        </p:xfrm>
        <a:graphic>
          <a:graphicData uri="http://schemas.openxmlformats.org/drawingml/2006/table">
            <a:tbl>
              <a:tblPr/>
              <a:tblGrid>
                <a:gridCol w="4174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4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822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ATS 1995</a:t>
                      </a: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ERS / ATS 2004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822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Severa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dispnea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Marcato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aumento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della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dispnea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412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Peggioramneto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della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ipossiemia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e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ipercapnia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967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Incapacità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mangiare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dormire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412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Comparsa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di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immobilità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967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Significativa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o potenziale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comorbidità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che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diventa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instabile </a:t>
                      </a: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Presenza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di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comorbidità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ad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alto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rischio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822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confusione</a:t>
                      </a:r>
                      <a:endParaRPr kumimoji="0" lang="de-DE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Cambaimento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stato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mentale 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960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Inadeguata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risposta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clinica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al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trattamento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casa</a:t>
                      </a:r>
                      <a:endParaRPr kumimoji="0" lang="de-DE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822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Diagnosi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incerta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822"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en-US" alt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280" marR="81280" marT="40640" marB="406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762000">
                        <a:spcBef>
                          <a:spcPct val="20000"/>
                        </a:spcBef>
                        <a:buSzPct val="100000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defTabSz="762000">
                        <a:spcBef>
                          <a:spcPct val="20000"/>
                        </a:spcBef>
                        <a:buSzPct val="100000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defTabSz="762000">
                        <a:spcBef>
                          <a:spcPct val="20000"/>
                        </a:spcBef>
                        <a:buSzPct val="100000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defTabSz="762000">
                        <a:spcBef>
                          <a:spcPct val="20000"/>
                        </a:spcBef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defTabSz="762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SzPct val="100000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7620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Inadeguata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condizione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sociale</a:t>
                      </a:r>
                      <a:r>
                        <a:rPr kumimoji="0" lang="de-DE" alt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81280" marR="81280" marT="40640" marB="406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15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54" y="298658"/>
            <a:ext cx="841770" cy="111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5747" name="Picture 3" descr="ats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668" y="289684"/>
            <a:ext cx="968479" cy="111777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29555626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09750" y="1709316"/>
            <a:ext cx="7886700" cy="4592872"/>
          </a:xfr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t-IT" sz="2000" b="1" dirty="0"/>
              <a:t>Età avanzata </a:t>
            </a:r>
          </a:p>
          <a:p>
            <a:r>
              <a:rPr lang="de-DE" sz="2000" b="1" dirty="0" err="1"/>
              <a:t>Mismatch</a:t>
            </a:r>
            <a:r>
              <a:rPr lang="de-DE" sz="2000" b="1" dirty="0"/>
              <a:t> </a:t>
            </a:r>
            <a:r>
              <a:rPr lang="de-DE" sz="2000" b="1" dirty="0" err="1"/>
              <a:t>tra</a:t>
            </a:r>
            <a:r>
              <a:rPr lang="de-DE" sz="2000" b="1" dirty="0"/>
              <a:t> </a:t>
            </a:r>
            <a:r>
              <a:rPr lang="de-DE" sz="2000" b="1" dirty="0" err="1"/>
              <a:t>macchina</a:t>
            </a:r>
            <a:r>
              <a:rPr lang="de-DE" sz="2000" b="1" dirty="0"/>
              <a:t> e </a:t>
            </a:r>
            <a:r>
              <a:rPr lang="de-DE" sz="2000" b="1" dirty="0" err="1"/>
              <a:t>paziente</a:t>
            </a:r>
            <a:r>
              <a:rPr lang="de-DE" sz="2000" b="1" dirty="0"/>
              <a:t> </a:t>
            </a:r>
          </a:p>
          <a:p>
            <a:r>
              <a:rPr lang="en-GB" sz="2000" b="1" dirty="0" err="1"/>
              <a:t>Carico</a:t>
            </a:r>
            <a:r>
              <a:rPr lang="en-GB" sz="2000" b="1" dirty="0"/>
              <a:t> </a:t>
            </a:r>
            <a:r>
              <a:rPr lang="en-GB" sz="2000" b="1" dirty="0" err="1"/>
              <a:t>assistenziale</a:t>
            </a:r>
            <a:r>
              <a:rPr lang="en-GB" sz="2000" b="1" dirty="0"/>
              <a:t> </a:t>
            </a:r>
            <a:r>
              <a:rPr lang="en-GB" sz="2000" b="1" dirty="0" err="1"/>
              <a:t>fisico</a:t>
            </a:r>
            <a:r>
              <a:rPr lang="en-GB" sz="2000" b="1" dirty="0"/>
              <a:t> e </a:t>
            </a:r>
            <a:r>
              <a:rPr lang="en-GB" sz="2000" b="1" dirty="0" err="1"/>
              <a:t>psicologico</a:t>
            </a:r>
            <a:r>
              <a:rPr lang="en-GB" sz="2000" b="1" dirty="0"/>
              <a:t> </a:t>
            </a:r>
            <a:r>
              <a:rPr lang="en-GB" sz="2000" b="1" dirty="0" err="1"/>
              <a:t>alla</a:t>
            </a:r>
            <a:r>
              <a:rPr lang="en-GB" sz="2000" b="1" dirty="0"/>
              <a:t> </a:t>
            </a:r>
            <a:r>
              <a:rPr lang="en-GB" sz="2000" b="1" dirty="0" err="1"/>
              <a:t>famiglia</a:t>
            </a:r>
            <a:endParaRPr lang="en-GB" sz="2000" b="1" dirty="0"/>
          </a:p>
          <a:p>
            <a:r>
              <a:rPr lang="en-GB" sz="2000" b="1" dirty="0" err="1"/>
              <a:t>Badante</a:t>
            </a:r>
            <a:r>
              <a:rPr lang="en-GB" sz="2000" b="1" dirty="0"/>
              <a:t> ?  </a:t>
            </a:r>
          </a:p>
          <a:p>
            <a:r>
              <a:rPr lang="en-GB" sz="2000" b="1" dirty="0" err="1"/>
              <a:t>Comorbilità</a:t>
            </a:r>
            <a:r>
              <a:rPr lang="en-GB" sz="2000" b="1" dirty="0"/>
              <a:t> !</a:t>
            </a:r>
          </a:p>
          <a:p>
            <a:r>
              <a:rPr lang="en-GB" sz="2000" b="1" dirty="0" err="1"/>
              <a:t>Disabilità</a:t>
            </a:r>
            <a:endParaRPr lang="en-GB" sz="2000" b="1" dirty="0"/>
          </a:p>
          <a:p>
            <a:r>
              <a:rPr lang="en-GB" sz="2000" b="1" dirty="0" err="1"/>
              <a:t>Fragilità</a:t>
            </a:r>
            <a:r>
              <a:rPr lang="en-GB" sz="2000" b="1" dirty="0"/>
              <a:t> </a:t>
            </a:r>
            <a:r>
              <a:rPr lang="en-GB" sz="2000" b="1" dirty="0" err="1"/>
              <a:t>sociale</a:t>
            </a:r>
            <a:r>
              <a:rPr lang="en-GB" sz="2000" b="1" dirty="0"/>
              <a:t> ? </a:t>
            </a:r>
          </a:p>
          <a:p>
            <a:r>
              <a:rPr lang="en-GB" sz="2000" b="1" dirty="0" err="1"/>
              <a:t>Frequenti</a:t>
            </a:r>
            <a:r>
              <a:rPr lang="en-GB" sz="2000" b="1" dirty="0"/>
              <a:t> </a:t>
            </a:r>
            <a:r>
              <a:rPr lang="en-GB" sz="2000" b="1" dirty="0" err="1"/>
              <a:t>riacutizzazioni</a:t>
            </a:r>
            <a:r>
              <a:rPr lang="en-GB" sz="2000" b="1" dirty="0"/>
              <a:t> </a:t>
            </a:r>
          </a:p>
          <a:p>
            <a:r>
              <a:rPr lang="en-GB" sz="2000" b="1" dirty="0" err="1"/>
              <a:t>Poco</a:t>
            </a:r>
            <a:r>
              <a:rPr lang="en-GB" sz="2000" b="1" dirty="0"/>
              <a:t> </a:t>
            </a:r>
            <a:r>
              <a:rPr lang="en-GB" sz="2000" b="1" dirty="0" err="1"/>
              <a:t>aderente</a:t>
            </a:r>
            <a:r>
              <a:rPr lang="en-GB" sz="2000" b="1" dirty="0"/>
              <a:t> ?</a:t>
            </a:r>
          </a:p>
          <a:p>
            <a:r>
              <a:rPr lang="en-GB" sz="2000" b="1" dirty="0"/>
              <a:t>Dove vive ?</a:t>
            </a:r>
          </a:p>
          <a:p>
            <a:r>
              <a:rPr lang="en-GB" sz="2000" b="1" dirty="0" err="1"/>
              <a:t>Ansiosa</a:t>
            </a:r>
            <a:r>
              <a:rPr lang="en-GB" sz="2000" b="1" dirty="0"/>
              <a:t> ? </a:t>
            </a:r>
          </a:p>
          <a:p>
            <a:r>
              <a:rPr lang="en-GB" sz="2000" b="1" dirty="0" err="1"/>
              <a:t>Depressa</a:t>
            </a:r>
            <a:r>
              <a:rPr lang="en-GB" sz="2000" b="1" dirty="0"/>
              <a:t> ? </a:t>
            </a:r>
          </a:p>
          <a:p>
            <a:endParaRPr lang="en-GB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807144" y="561176"/>
            <a:ext cx="7874737" cy="59532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0944" rIns="0" bIns="50944" rtlCol="0" anchor="ctr">
            <a:spAutoFit/>
          </a:bodyPr>
          <a:lstStyle/>
          <a:p>
            <a:pPr defTabSz="1025525"/>
            <a:r>
              <a:rPr lang="en-US" altLang="it-IT" sz="3200" b="1" dirty="0">
                <a:solidFill>
                  <a:schemeClr val="bg1"/>
                </a:solidFill>
              </a:rPr>
              <a:t>I </a:t>
            </a:r>
            <a:r>
              <a:rPr lang="en-US" altLang="it-IT" sz="3200" b="1" dirty="0" err="1">
                <a:solidFill>
                  <a:schemeClr val="bg1"/>
                </a:solidFill>
              </a:rPr>
              <a:t>predittori</a:t>
            </a:r>
            <a:r>
              <a:rPr lang="en-US" altLang="it-IT" sz="3200" b="1" dirty="0">
                <a:solidFill>
                  <a:schemeClr val="bg1"/>
                </a:solidFill>
              </a:rPr>
              <a:t> </a:t>
            </a:r>
            <a:r>
              <a:rPr lang="en-US" altLang="it-IT" sz="3200" b="1" dirty="0" err="1">
                <a:solidFill>
                  <a:schemeClr val="bg1"/>
                </a:solidFill>
              </a:rPr>
              <a:t>negativi</a:t>
            </a:r>
            <a:r>
              <a:rPr lang="en-US" altLang="it-IT" sz="3200" b="1" dirty="0">
                <a:solidFill>
                  <a:schemeClr val="bg1"/>
                </a:solidFill>
              </a:rPr>
              <a:t> per la signora Anna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35614234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057179" y="2636913"/>
            <a:ext cx="7528664" cy="1323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</a:rPr>
              <a:t>La tecnologia utilizzabile a distanza </a:t>
            </a:r>
          </a:p>
          <a:p>
            <a:pPr algn="ctr"/>
            <a:r>
              <a:rPr lang="it-IT" sz="4000" dirty="0">
                <a:solidFill>
                  <a:schemeClr val="bg1"/>
                </a:solidFill>
              </a:rPr>
              <a:t>ci può aiutare ? Ci potrà aiutare ?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13669369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3" descr="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533" y="908246"/>
            <a:ext cx="1872208" cy="137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MEDIGASSALL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96261" y="516618"/>
            <a:ext cx="1941491" cy="107779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7" name="Picture 13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722" y="4032672"/>
            <a:ext cx="1971830" cy="97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3359" r="4874"/>
          <a:stretch>
            <a:fillRect/>
          </a:stretch>
        </p:blipFill>
        <p:spPr bwMode="auto">
          <a:xfrm>
            <a:off x="6518285" y="328647"/>
            <a:ext cx="2164741" cy="154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998" y="2272242"/>
            <a:ext cx="2058023" cy="1156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0" r="3191"/>
          <a:stretch>
            <a:fillRect/>
          </a:stretch>
        </p:blipFill>
        <p:spPr bwMode="auto">
          <a:xfrm>
            <a:off x="1722952" y="5471159"/>
            <a:ext cx="3041714" cy="126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2289445" y="2401150"/>
            <a:ext cx="9543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 err="1">
                <a:latin typeface="Calibri" pitchFamily="34" charset="0"/>
              </a:rPr>
              <a:t>spirometry</a:t>
            </a:r>
            <a:endParaRPr lang="en-GB" sz="1350" dirty="0"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081326" y="5169085"/>
            <a:ext cx="14766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 err="1">
                <a:latin typeface="Calibri" pitchFamily="34" charset="0"/>
              </a:rPr>
              <a:t>Saturimetric</a:t>
            </a:r>
            <a:r>
              <a:rPr lang="en-GB" sz="1350" dirty="0">
                <a:latin typeface="Calibri" pitchFamily="34" charset="0"/>
              </a:rPr>
              <a:t> trend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398452" y="1691786"/>
            <a:ext cx="189256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Calibri" pitchFamily="34" charset="0"/>
              </a:rPr>
              <a:t>Breathing pattern trend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880933" y="6326219"/>
            <a:ext cx="11828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 err="1">
                <a:latin typeface="Calibri" pitchFamily="34" charset="0"/>
              </a:rPr>
              <a:t>polisonnigrafy</a:t>
            </a:r>
            <a:endParaRPr lang="en-GB" sz="1350" dirty="0">
              <a:latin typeface="Calibri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8776620" y="1022596"/>
            <a:ext cx="7218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Calibri" pitchFamily="34" charset="0"/>
              </a:rPr>
              <a:t>Images 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4294781" y="3573579"/>
            <a:ext cx="20807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Calibri" pitchFamily="34" charset="0"/>
              </a:rPr>
              <a:t>Ventilators’ memory trend </a:t>
            </a: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" t="15125" r="26772" b="22501"/>
          <a:stretch>
            <a:fillRect/>
          </a:stretch>
        </p:blipFill>
        <p:spPr bwMode="auto">
          <a:xfrm>
            <a:off x="6518284" y="2272243"/>
            <a:ext cx="2088812" cy="1126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asellaDiTesto 17"/>
          <p:cNvSpPr txBox="1"/>
          <p:nvPr/>
        </p:nvSpPr>
        <p:spPr>
          <a:xfrm>
            <a:off x="6701009" y="3575778"/>
            <a:ext cx="198201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Calibri" pitchFamily="34" charset="0"/>
              </a:rPr>
              <a:t>Ventilator’ curves setting 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9" cstate="print"/>
          <a:srcRect l="24951" t="19526" r="21156" b="11243"/>
          <a:stretch/>
        </p:blipFill>
        <p:spPr>
          <a:xfrm>
            <a:off x="6793621" y="3618791"/>
            <a:ext cx="3626950" cy="1550295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8341983" y="5297706"/>
            <a:ext cx="16780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Calibri" pitchFamily="34" charset="0"/>
              </a:rPr>
              <a:t>Prediction of relapse </a:t>
            </a:r>
          </a:p>
        </p:txBody>
      </p:sp>
      <p:pic>
        <p:nvPicPr>
          <p:cNvPr id="21" name="Picture 9" descr="PIC-003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942" y="4257007"/>
            <a:ext cx="1741343" cy="12060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CasellaDiTesto 21"/>
          <p:cNvSpPr txBox="1"/>
          <p:nvPr/>
        </p:nvSpPr>
        <p:spPr>
          <a:xfrm>
            <a:off x="5103084" y="5597788"/>
            <a:ext cx="14163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Calibri" pitchFamily="34" charset="0"/>
              </a:rPr>
              <a:t>Video conference</a:t>
            </a: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009" y="5400983"/>
            <a:ext cx="1152473" cy="1214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3"/>
          <p:cNvSpPr txBox="1"/>
          <p:nvPr/>
        </p:nvSpPr>
        <p:spPr>
          <a:xfrm>
            <a:off x="7774065" y="6394404"/>
            <a:ext cx="18179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dirty="0">
                <a:latin typeface="Calibri" pitchFamily="34" charset="0"/>
              </a:rPr>
              <a:t>Patient monitoring</a:t>
            </a:r>
            <a:endParaRPr lang="en-US" sz="1350" dirty="0">
              <a:latin typeface="Calibri" pitchFamily="34" charset="0"/>
            </a:endParaRPr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3807000" y="6535651"/>
            <a:ext cx="3860800" cy="365125"/>
          </a:xfrm>
        </p:spPr>
        <p:txBody>
          <a:bodyPr/>
          <a:lstStyle/>
          <a:p>
            <a:r>
              <a:rPr lang="it-IT" dirty="0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8118405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" t="11719" r="6250" b="6250"/>
          <a:stretch>
            <a:fillRect/>
          </a:stretch>
        </p:blipFill>
        <p:spPr bwMode="auto">
          <a:xfrm>
            <a:off x="2238375" y="1052513"/>
            <a:ext cx="7215188" cy="500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ângulo 2"/>
          <p:cNvSpPr>
            <a:spLocks noChangeArrowheads="1"/>
          </p:cNvSpPr>
          <p:nvPr/>
        </p:nvSpPr>
        <p:spPr bwMode="auto">
          <a:xfrm>
            <a:off x="3314154" y="260648"/>
            <a:ext cx="50636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pt-PT" altLang="de-DE" sz="2800" dirty="0">
                <a:solidFill>
                  <a:srgbClr val="CE003C"/>
                </a:solidFill>
                <a:cs typeface="Arial" panose="020B0604020202020204" pitchFamily="34" charset="0"/>
              </a:rPr>
              <a:t>Come ventila la signar Anna ? </a:t>
            </a:r>
            <a:endParaRPr lang="pt-PT" altLang="de-DE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34489947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45"/>
          <p:cNvSpPr>
            <a:spLocks noChangeArrowheads="1"/>
          </p:cNvSpPr>
          <p:nvPr/>
        </p:nvSpPr>
        <p:spPr bwMode="auto">
          <a:xfrm>
            <a:off x="3582807" y="451694"/>
            <a:ext cx="7740352" cy="62068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it-IT" sz="2000" b="1" cap="all" spc="-150" dirty="0">
                <a:ln/>
                <a:effectLst>
                  <a:reflection blurRad="12700" stA="50000" endPos="50000" dir="5400000" sy="-100000" rotWithShape="0"/>
                </a:effectLst>
                <a:latin typeface="+mj-lt"/>
                <a:ea typeface="+mj-ea"/>
                <a:cs typeface="+mj-cs"/>
              </a:rPr>
              <a:t>Tele-</a:t>
            </a:r>
            <a:r>
              <a:rPr lang="it-IT" sz="2000" b="1" cap="all" spc="-150" dirty="0" err="1">
                <a:ln/>
                <a:effectLst>
                  <a:reflection blurRad="12700" stA="50000" endPos="50000" dir="5400000" sy="-100000" rotWithShape="0"/>
                </a:effectLst>
                <a:latin typeface="+mj-lt"/>
                <a:ea typeface="+mj-ea"/>
                <a:cs typeface="+mj-cs"/>
              </a:rPr>
              <a:t>assistENZA</a:t>
            </a:r>
            <a:r>
              <a:rPr lang="it-IT" sz="2000" b="1" cap="all" spc="-150" dirty="0">
                <a:ln/>
                <a:effectLst>
                  <a:reflection blurRad="12700" stA="50000" endPos="50000" dir="5400000" sy="-100000" rotWithShape="0"/>
                </a:effectLst>
                <a:latin typeface="+mj-lt"/>
                <a:ea typeface="+mj-ea"/>
                <a:cs typeface="+mj-cs"/>
              </a:rPr>
              <a:t> CON UNA VIDEO CONFERENZA ?</a:t>
            </a:r>
          </a:p>
        </p:txBody>
      </p:sp>
      <p:pic>
        <p:nvPicPr>
          <p:cNvPr id="1326086" name="Immagine 5" descr="CIMG019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452" y="1582875"/>
            <a:ext cx="2746711" cy="20600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952" y="1798808"/>
            <a:ext cx="8636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2679" name="Rectangle 7"/>
          <p:cNvSpPr>
            <a:spLocks noChangeArrowheads="1"/>
          </p:cNvSpPr>
          <p:nvPr/>
        </p:nvSpPr>
        <p:spPr bwMode="auto">
          <a:xfrm>
            <a:off x="5196807" y="1335619"/>
            <a:ext cx="5864893" cy="255454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>
              <a:buFont typeface="Arial" pitchFamily="34" charset="0"/>
              <a:buChar char="•"/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esame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clinico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check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dei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materiali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 del ventilator,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dei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circuiti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delle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maschere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della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tracheo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2000" b="1" dirty="0" err="1">
                <a:latin typeface="Arial" pitchFamily="34" charset="0"/>
                <a:cs typeface="Arial" pitchFamily="34" charset="0"/>
              </a:rPr>
              <a:t>della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compliance,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degli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allarmi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della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interazione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uomo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macchina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per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educazione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per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rinforzo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it-IT" sz="2000" b="1" dirty="0">
                <a:latin typeface="Arial" pitchFamily="34" charset="0"/>
                <a:cs typeface="Arial" pitchFamily="34" charset="0"/>
              </a:rPr>
              <a:t> tele-riabilitazione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2209452" y="4488462"/>
            <a:ext cx="3219051" cy="2042859"/>
            <a:chOff x="685451" y="4488461"/>
            <a:chExt cx="3219051" cy="2042859"/>
          </a:xfrm>
        </p:grpSpPr>
        <p:grpSp>
          <p:nvGrpSpPr>
            <p:cNvPr id="2" name="Gruppo 1"/>
            <p:cNvGrpSpPr/>
            <p:nvPr/>
          </p:nvGrpSpPr>
          <p:grpSpPr>
            <a:xfrm>
              <a:off x="685451" y="4488461"/>
              <a:ext cx="3219051" cy="2042859"/>
              <a:chOff x="453755" y="4507344"/>
              <a:chExt cx="3219051" cy="2042859"/>
            </a:xfrm>
          </p:grpSpPr>
          <p:pic>
            <p:nvPicPr>
              <p:cNvPr id="1326085" name="Picture 1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1765" t="10860" r="11765" b="17464"/>
              <a:stretch>
                <a:fillRect/>
              </a:stretch>
            </p:blipFill>
            <p:spPr bwMode="auto">
              <a:xfrm>
                <a:off x="453755" y="4507344"/>
                <a:ext cx="3219051" cy="204285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</p:pic>
          <p:pic>
            <p:nvPicPr>
              <p:cNvPr id="9" name="Picture 4" descr="vlcsnap-2010-01-08-11h48m03s14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8404"/>
              <a:stretch>
                <a:fillRect/>
              </a:stretch>
            </p:blipFill>
            <p:spPr bwMode="auto">
              <a:xfrm>
                <a:off x="1135299" y="5033819"/>
                <a:ext cx="1855961" cy="1135809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rnd">
                <a:solidFill>
                  <a:srgbClr val="FFFFFF"/>
                </a:solidFill>
              </a:ln>
              <a:effectLst>
                <a:outerShdw blurRad="36195" dist="12700" dir="11400000" algn="tl" rotWithShape="0">
                  <a:srgbClr val="000000">
                    <a:alpha val="33000"/>
                  </a:srgbClr>
                </a:outerShdw>
              </a:effectLst>
              <a:scene3d>
                <a:camera prst="perspectiveContrastingLeftFacing">
                  <a:rot lat="540000" lon="2100000" rev="0"/>
                </a:camera>
                <a:lightRig rig="soft" dir="t"/>
              </a:scene3d>
              <a:sp3d contourW="12700" prstMaterial="matte">
                <a:bevelT w="63500" h="50800"/>
                <a:contourClr>
                  <a:srgbClr val="C0C0C0"/>
                </a:contourClr>
              </a:sp3d>
            </p:spPr>
          </p:pic>
        </p:grpSp>
        <p:sp>
          <p:nvSpPr>
            <p:cNvPr id="3" name="Ovale 2"/>
            <p:cNvSpPr/>
            <p:nvPr/>
          </p:nvSpPr>
          <p:spPr>
            <a:xfrm>
              <a:off x="875362" y="4738255"/>
              <a:ext cx="335996" cy="1662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5899727" y="4466919"/>
            <a:ext cx="3262747" cy="2070589"/>
            <a:chOff x="4375726" y="4466918"/>
            <a:chExt cx="3262747" cy="2070589"/>
          </a:xfrm>
        </p:grpSpPr>
        <p:pic>
          <p:nvPicPr>
            <p:cNvPr id="8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 l="11765" t="10860" r="11765" b="17464"/>
            <a:stretch>
              <a:fillRect/>
            </a:stretch>
          </p:blipFill>
          <p:spPr bwMode="auto">
            <a:xfrm>
              <a:off x="4375726" y="4466918"/>
              <a:ext cx="3262747" cy="20705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1" name="Ovale 10"/>
            <p:cNvSpPr/>
            <p:nvPr/>
          </p:nvSpPr>
          <p:spPr>
            <a:xfrm>
              <a:off x="4565290" y="4706869"/>
              <a:ext cx="335996" cy="1662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63" descr="http://www.maionestore.com/144-232-thickbox/bandiera-italia-150x225-c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9476" y="254769"/>
            <a:ext cx="807008" cy="807008"/>
          </a:xfrm>
          <a:prstGeom prst="rect">
            <a:avLst/>
          </a:prstGeom>
          <a:noFill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7" cstate="print"/>
          <a:srcRect r="3292"/>
          <a:stretch/>
        </p:blipFill>
        <p:spPr bwMode="auto">
          <a:xfrm>
            <a:off x="401952" y="293093"/>
            <a:ext cx="3942145" cy="937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Segnaposto piè di pagina 15"/>
          <p:cNvSpPr>
            <a:spLocks noGrp="1"/>
          </p:cNvSpPr>
          <p:nvPr>
            <p:ph type="ftr" sz="quarter" idx="11"/>
          </p:nvPr>
        </p:nvSpPr>
        <p:spPr>
          <a:xfrm>
            <a:off x="4165600" y="6490826"/>
            <a:ext cx="3860800" cy="365125"/>
          </a:xfrm>
        </p:spPr>
        <p:txBody>
          <a:bodyPr/>
          <a:lstStyle/>
          <a:p>
            <a:r>
              <a:rPr lang="it-IT" dirty="0"/>
              <a:t>Vitacca</a:t>
            </a:r>
          </a:p>
        </p:txBody>
      </p:sp>
    </p:spTree>
    <p:extLst>
      <p:ext uri="{BB962C8B-B14F-4D97-AF65-F5344CB8AC3E}">
        <p14:creationId xmlns:p14="http://schemas.microsoft.com/office/powerpoint/2010/main" val="167215512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32225" y="429267"/>
            <a:ext cx="7943850" cy="1051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216000" rIns="216000" bIns="216000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La Sig.ra Anna può essere dimessa?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504711" y="1824391"/>
            <a:ext cx="5630900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4000" b="1" dirty="0"/>
              <a:t>STABILIZZAZIONE CLINICA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029114" y="2821341"/>
            <a:ext cx="439544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4000" b="1" dirty="0">
                <a:solidFill>
                  <a:srgbClr val="C00000"/>
                </a:solidFill>
              </a:rPr>
              <a:t>+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85950" y="3782432"/>
            <a:ext cx="8753475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CONTESTO ASSISTENZIALE ADEGUATO</a:t>
            </a:r>
          </a:p>
        </p:txBody>
      </p:sp>
      <p:pic>
        <p:nvPicPr>
          <p:cNvPr id="84994" name="Picture 2" descr="http://lavitamia.blog.tiscali.it/files/2005/09/11398c6e22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-4000"/>
          </a:blip>
          <a:srcRect/>
          <a:stretch>
            <a:fillRect/>
          </a:stretch>
        </p:blipFill>
        <p:spPr bwMode="auto">
          <a:xfrm>
            <a:off x="484094" y="4856885"/>
            <a:ext cx="2752165" cy="1687350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1900515" y="4796111"/>
            <a:ext cx="2268570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b="1" dirty="0"/>
              <a:t>Garanzie di sicurezza?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918440" y="5226426"/>
            <a:ext cx="2333972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b="1" dirty="0"/>
              <a:t>Aderenza terapeutica?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909479" y="6122901"/>
            <a:ext cx="2474908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b="1" dirty="0"/>
              <a:t>Eventi clinici imprevisti?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918445" y="5683617"/>
            <a:ext cx="2642839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b="1" dirty="0"/>
              <a:t>Gestione degli strumenti?</a:t>
            </a:r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Vitrone</a:t>
            </a:r>
          </a:p>
        </p:txBody>
      </p:sp>
    </p:spTree>
    <p:extLst>
      <p:ext uri="{BB962C8B-B14F-4D97-AF65-F5344CB8AC3E}">
        <p14:creationId xmlns:p14="http://schemas.microsoft.com/office/powerpoint/2010/main" val="152001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15636" y="266760"/>
            <a:ext cx="653640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Dimissione pianificata con largo anticipo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15636" y="1638108"/>
            <a:ext cx="9966575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Confronto tra tutte le figure coinvolte nel progetto assistenziale</a:t>
            </a:r>
          </a:p>
          <a:p>
            <a:r>
              <a:rPr lang="it-IT" sz="2800" b="1" dirty="0"/>
              <a:t>     (referente UCAM, Medico di Medicina Generale, Care-</a:t>
            </a:r>
            <a:r>
              <a:rPr lang="it-IT" sz="2800" b="1" dirty="0" err="1"/>
              <a:t>givers</a:t>
            </a:r>
            <a:r>
              <a:rPr lang="it-IT" sz="2800" b="1" dirty="0"/>
              <a:t>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15636" y="2754669"/>
            <a:ext cx="10743967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Tutti i presidi prescritti sono stati consegnati nel corso della degenza </a:t>
            </a:r>
          </a:p>
          <a:p>
            <a:pPr marL="285750" indent="-285750"/>
            <a:r>
              <a:rPr lang="it-IT" sz="2800" b="1" dirty="0"/>
              <a:t>     e ne è stato verificato il corretto funzionamento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15636" y="3871230"/>
            <a:ext cx="428937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Insegnamento e verifiche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15636" y="4556904"/>
            <a:ext cx="335963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Istruzioni  per l’uso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15636" y="5242578"/>
            <a:ext cx="3009157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Farmaci e ricette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15636" y="5928250"/>
            <a:ext cx="832433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Riferimenti telefonici chiari per comunicazioni veloci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15636" y="952434"/>
            <a:ext cx="741901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b="1" dirty="0"/>
              <a:t> </a:t>
            </a:r>
            <a:r>
              <a:rPr lang="it-IT" sz="2800" b="1" dirty="0"/>
              <a:t>Familiari di riferimento debitamente informati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700691" y="4294091"/>
            <a:ext cx="4376519" cy="8448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tIns="144000" bIns="144000" rtlCol="0">
            <a:spAutoFit/>
          </a:bodyPr>
          <a:lstStyle/>
          <a:p>
            <a:r>
              <a:rPr lang="it-IT" sz="3600" b="1" dirty="0"/>
              <a:t>La dimissione </a:t>
            </a:r>
            <a:r>
              <a:rPr lang="it-IT" sz="3600" b="1" dirty="0" err="1"/>
              <a:t>ideale…</a:t>
            </a:r>
            <a:endParaRPr lang="it-IT" sz="3600" b="1" dirty="0"/>
          </a:p>
        </p:txBody>
      </p:sp>
      <p:pic>
        <p:nvPicPr>
          <p:cNvPr id="86018" name="Picture 2" descr="https://lh6.googleusercontent.com/-fB0tMFoRRwQ/U1HbUrbK8sI/AAAAAAAAAH8/WBEZljVWXKc/w800-h800/guarisci%2Bpresto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13907" y="5171502"/>
            <a:ext cx="2369858" cy="1578918"/>
          </a:xfrm>
          <a:prstGeom prst="rect">
            <a:avLst/>
          </a:prstGeom>
          <a:noFill/>
        </p:spPr>
      </p:pic>
      <p:sp>
        <p:nvSpPr>
          <p:cNvPr id="12" name="Segnaposto piè di pagina 11"/>
          <p:cNvSpPr>
            <a:spLocks noGrp="1"/>
          </p:cNvSpPr>
          <p:nvPr>
            <p:ph type="ftr" sz="quarter" idx="11"/>
          </p:nvPr>
        </p:nvSpPr>
        <p:spPr>
          <a:xfrm>
            <a:off x="4165600" y="6463931"/>
            <a:ext cx="3860800" cy="365125"/>
          </a:xfrm>
        </p:spPr>
        <p:txBody>
          <a:bodyPr/>
          <a:lstStyle/>
          <a:p>
            <a:r>
              <a:rPr lang="it-IT" dirty="0" err="1"/>
              <a:t>Vitrone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39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/>
          </p:nvPr>
        </p:nvGraphicFramePr>
        <p:xfrm>
          <a:off x="1809720" y="142853"/>
          <a:ext cx="8643998" cy="6509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1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595">
                <a:tc gridSpan="2">
                  <a:txBody>
                    <a:bodyPr/>
                    <a:lstStyle/>
                    <a:p>
                      <a:pPr algn="ctr"/>
                      <a:r>
                        <a:rPr lang="it-IT" dirty="0"/>
                        <a:t>Reparto di Riabilitazione Respiratoria </a:t>
                      </a:r>
                      <a:r>
                        <a:rPr lang="it-IT" dirty="0">
                          <a:sym typeface="Symbol"/>
                        </a:rPr>
                        <a:t> </a:t>
                      </a:r>
                      <a:r>
                        <a:rPr lang="it-IT" dirty="0"/>
                        <a:t>Ricovero 20 marzo – 15 aprile 2016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595">
                <a:tc gridSpan="2"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La lettera di dimissione - </a:t>
                      </a:r>
                      <a:r>
                        <a:rPr lang="it-IT" b="1" dirty="0" err="1"/>
                        <a:t>Sig.a</a:t>
                      </a:r>
                      <a:r>
                        <a:rPr lang="it-IT" b="1" dirty="0"/>
                        <a:t> Anna di anni 80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r>
                        <a:rPr lang="it-IT" sz="1200" b="1" dirty="0"/>
                        <a:t>Ricoverata</a:t>
                      </a:r>
                      <a:r>
                        <a:rPr lang="it-IT" sz="1200" b="1" baseline="0" dirty="0"/>
                        <a:t> dal 20 al 30 marzo 2016 in Pneumologia per: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baseline="0" dirty="0"/>
                        <a:t> Insufficienza respiratoria in corso di Riacutizzazione di BPCO.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baseline="0" dirty="0"/>
                        <a:t> Intercorrente polmonite destra </a:t>
                      </a:r>
                    </a:p>
                    <a:p>
                      <a:r>
                        <a:rPr lang="it-IT" sz="1200" b="1" baseline="0" dirty="0"/>
                        <a:t>Altre diagnosi: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Terapia consigliata alla dimissione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BPCO stadio IV GOLD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Insufficienza respiratoria cronica in OTLT con necessità di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1200" b="1" dirty="0"/>
                        <a:t>   ventilazione invasiva notturna.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Aerosol con </a:t>
                      </a:r>
                      <a:r>
                        <a:rPr lang="it-IT" sz="1200" b="1" dirty="0" err="1"/>
                        <a:t>Clenil</a:t>
                      </a:r>
                      <a:r>
                        <a:rPr lang="it-IT" sz="1200" b="1" dirty="0"/>
                        <a:t> + </a:t>
                      </a:r>
                      <a:r>
                        <a:rPr lang="it-IT" sz="1200" b="1" dirty="0" err="1"/>
                        <a:t>Broncovaleas</a:t>
                      </a:r>
                      <a:r>
                        <a:rPr lang="it-IT" sz="1200" b="1" dirty="0"/>
                        <a:t> </a:t>
                      </a:r>
                      <a:r>
                        <a:rPr lang="it-IT" sz="1200" b="1" dirty="0" err="1"/>
                        <a:t>+Atem</a:t>
                      </a:r>
                      <a:r>
                        <a:rPr lang="it-IT" sz="1200" b="1" dirty="0"/>
                        <a:t> 3volte al giorno</a:t>
                      </a:r>
                    </a:p>
                    <a:p>
                      <a:r>
                        <a:rPr lang="it-IT" sz="1200" b="1" dirty="0" err="1"/>
                        <a:t>Aminotrofic</a:t>
                      </a:r>
                      <a:r>
                        <a:rPr lang="it-IT" sz="1200" b="1" dirty="0"/>
                        <a:t> 1busta/</a:t>
                      </a:r>
                      <a:r>
                        <a:rPr lang="it-IT" sz="1200" b="1" dirty="0" err="1"/>
                        <a:t>die</a:t>
                      </a:r>
                      <a:endParaRPr lang="it-IT" sz="1200" b="1" dirty="0"/>
                    </a:p>
                    <a:p>
                      <a:r>
                        <a:rPr lang="it-IT" sz="1200" b="1" dirty="0" err="1"/>
                        <a:t>Levotuss</a:t>
                      </a:r>
                      <a:r>
                        <a:rPr lang="it-IT" sz="1200" b="1" dirty="0"/>
                        <a:t> 10ml la sera</a:t>
                      </a:r>
                    </a:p>
                    <a:p>
                      <a:r>
                        <a:rPr lang="it-IT" sz="1200" b="1" dirty="0"/>
                        <a:t>O2 terapia 3l/min per 24 ore/</a:t>
                      </a:r>
                      <a:r>
                        <a:rPr lang="it-IT" sz="1200" b="1" dirty="0" err="1"/>
                        <a:t>die</a:t>
                      </a:r>
                      <a:endParaRPr lang="it-IT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Scompenso cardiaco congestizio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Cardiopatia ischemica cronica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Encefalopatia </a:t>
                      </a:r>
                      <a:r>
                        <a:rPr lang="it-IT" sz="1200" b="1" dirty="0" err="1"/>
                        <a:t>multinfartuale</a:t>
                      </a:r>
                      <a:endParaRPr lang="it-IT" sz="1200" b="1" dirty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Fibrillazione atriale parossistica ricorrente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 err="1"/>
                        <a:t>Amiodarone</a:t>
                      </a:r>
                      <a:r>
                        <a:rPr lang="it-IT" sz="1200" b="1" dirty="0"/>
                        <a:t> 200mg 1cp ore 8</a:t>
                      </a:r>
                    </a:p>
                    <a:p>
                      <a:r>
                        <a:rPr lang="it-IT" sz="1200" b="1" dirty="0" err="1"/>
                        <a:t>Furosemide</a:t>
                      </a:r>
                      <a:r>
                        <a:rPr lang="it-IT" sz="1200" b="1" dirty="0"/>
                        <a:t> 25mg 1cp ore 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ASA 100mg 1cp a pranzo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Pantoprazolo</a:t>
                      </a:r>
                      <a:r>
                        <a:rPr lang="it-IT" sz="1200" b="1" dirty="0"/>
                        <a:t> 20mg 1cp ore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dirty="0"/>
                        <a:t> </a:t>
                      </a:r>
                      <a:r>
                        <a:rPr lang="it-IT" sz="1200" b="1" dirty="0"/>
                        <a:t>Diabete mellito tipo II in terapia insulinica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Insulina </a:t>
                      </a:r>
                      <a:r>
                        <a:rPr lang="it-IT" sz="1200" b="1" dirty="0" err="1"/>
                        <a:t>Apidra</a:t>
                      </a:r>
                      <a:r>
                        <a:rPr lang="it-IT" sz="1200" b="1" dirty="0"/>
                        <a:t> 8U a colazione - 6U a pranzo - 8U la sera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Depressione lieve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Bromazepam</a:t>
                      </a:r>
                      <a:r>
                        <a:rPr lang="it-IT" sz="1200" b="1" dirty="0"/>
                        <a:t> 10gtt ore 21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Duloxetina</a:t>
                      </a:r>
                      <a:r>
                        <a:rPr lang="it-IT" sz="1200" b="1" dirty="0"/>
                        <a:t> 30mg 1cp ore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59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Stipsi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1200" b="1" dirty="0"/>
                        <a:t> Catetere uretrale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err="1"/>
                        <a:t>Movicol</a:t>
                      </a:r>
                      <a:r>
                        <a:rPr lang="it-IT" sz="1200" b="1" dirty="0"/>
                        <a:t> 1-2buste in 250ml acqua al giorno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595">
                <a:tc gridSpan="2">
                  <a:txBody>
                    <a:bodyPr/>
                    <a:lstStyle/>
                    <a:p>
                      <a:r>
                        <a:rPr lang="it-IT" sz="1200" b="1" dirty="0"/>
                        <a:t>Durante la degenza non è stato possibile ottenere lo svezzamento dalla ventilazione invasiva per il peggioramento del quadro </a:t>
                      </a:r>
                      <a:r>
                        <a:rPr lang="it-IT" sz="1200" b="1" dirty="0" err="1"/>
                        <a:t>emogasnalitico</a:t>
                      </a:r>
                      <a:r>
                        <a:rPr lang="it-IT" sz="1200" b="1" dirty="0"/>
                        <a:t>. La paziente è ventilata in modalità SIMV volumetrica, PSV=12cm H2O, PEEP 4cm H2O, FR 12 atti/min, durante il riposo notturno e per circa 2 ore il pomeriggio. Mantiene accettabili valori di </a:t>
                      </a:r>
                      <a:r>
                        <a:rPr lang="it-IT" sz="1200" b="1" dirty="0" err="1"/>
                        <a:t>PaOa</a:t>
                      </a:r>
                      <a:r>
                        <a:rPr lang="it-IT" sz="1200" b="1" dirty="0"/>
                        <a:t> con O2 terapia 3l/min. </a:t>
                      </a:r>
                    </a:p>
                    <a:p>
                      <a:r>
                        <a:rPr lang="it-IT" sz="1200" b="1" dirty="0"/>
                        <a:t>Portatrice di </a:t>
                      </a:r>
                      <a:r>
                        <a:rPr lang="it-IT" sz="1200" b="1" dirty="0" err="1"/>
                        <a:t>Tracheocannula</a:t>
                      </a:r>
                      <a:r>
                        <a:rPr lang="it-IT" sz="1200" b="1" dirty="0"/>
                        <a:t> </a:t>
                      </a:r>
                      <a:r>
                        <a:rPr lang="it-IT" sz="1200" b="1" dirty="0" err="1"/>
                        <a:t>shiley</a:t>
                      </a:r>
                      <a:r>
                        <a:rPr lang="it-IT" sz="1200" b="1" dirty="0"/>
                        <a:t> LPC calibro 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595">
                <a:tc gridSpan="2">
                  <a:txBody>
                    <a:bodyPr/>
                    <a:lstStyle/>
                    <a:p>
                      <a:r>
                        <a:rPr lang="it-IT" sz="1200" b="1" dirty="0"/>
                        <a:t>Valutazione alla dimissione: Paziente sempre collaborante durante il trattamento riabilitativo. Mantiene ventilazione meccanica invasiva notturna e durante le ore di riposo diurne. Migliorata la dinamica respiratoria. Scarsamente tollerata la valvola fonatoria. Migliorata la stenia ai 4 arti. In grado di eseguire i passaggi posturali con minimo aiuto. Raggiunge e mantiene la stazione eretta con doppio appoggio. Deambula con roller a 4 ruote con supervisione, permane minima instabilità durante il cammino.</a:t>
                      </a:r>
                    </a:p>
                    <a:p>
                      <a:endParaRPr lang="it-IT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165600" y="6571511"/>
            <a:ext cx="38608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29882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metto 3 5"/>
          <p:cNvSpPr/>
          <p:nvPr/>
        </p:nvSpPr>
        <p:spPr>
          <a:xfrm>
            <a:off x="258416" y="2219738"/>
            <a:ext cx="9084365" cy="2173357"/>
          </a:xfrm>
          <a:prstGeom prst="wedgeEllipseCallou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251792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…ancora</a:t>
            </a:r>
            <a:r>
              <a:rPr kumimoji="0" lang="it-IT" sz="32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sull’assistenza domiciliare</a:t>
            </a:r>
            <a:r>
              <a:rPr kumimoji="0" lang="it-IT" sz="40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083363" y="2593007"/>
            <a:ext cx="77648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400" b="1" kern="0" dirty="0">
                <a:solidFill>
                  <a:sysClr val="windowText" lastClr="000000"/>
                </a:solidFill>
              </a:rPr>
              <a:t>«Chi si occuperà della gestione del respiratore della sig.ra Anna una volta tornata a casa?» Come farà il MMG che non ha mai incontrato un paziente in respirazione assistita?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kern="0" dirty="0">
              <a:solidFill>
                <a:sysClr val="windowText" lastClr="000000"/>
              </a:solidFill>
            </a:endParaRPr>
          </a:p>
        </p:txBody>
      </p:sp>
      <p:sp>
        <p:nvSpPr>
          <p:cNvPr id="8" name="Fumetto 2 7"/>
          <p:cNvSpPr/>
          <p:nvPr/>
        </p:nvSpPr>
        <p:spPr>
          <a:xfrm>
            <a:off x="2001078" y="6745357"/>
            <a:ext cx="45719" cy="4571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Bettoncelli</a:t>
            </a:r>
          </a:p>
        </p:txBody>
      </p:sp>
    </p:spTree>
    <p:extLst>
      <p:ext uri="{BB962C8B-B14F-4D97-AF65-F5344CB8AC3E}">
        <p14:creationId xmlns:p14="http://schemas.microsoft.com/office/powerpoint/2010/main" val="2225294504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2825</Words>
  <Application>Microsoft Office PowerPoint</Application>
  <PresentationFormat>Widescreen</PresentationFormat>
  <Paragraphs>597</Paragraphs>
  <Slides>56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72" baseType="lpstr">
      <vt:lpstr>ＭＳ Ｐゴシック</vt:lpstr>
      <vt:lpstr>SimSun</vt:lpstr>
      <vt:lpstr>Arial</vt:lpstr>
      <vt:lpstr>Calibri</vt:lpstr>
      <vt:lpstr>Comic Sans MS</vt:lpstr>
      <vt:lpstr>Franklin Gothic Book</vt:lpstr>
      <vt:lpstr>Lucida Sans Unicode</vt:lpstr>
      <vt:lpstr>Symbol</vt:lpstr>
      <vt:lpstr>Times</vt:lpstr>
      <vt:lpstr>Times New Roman</vt:lpstr>
      <vt:lpstr>Trebuchet MS</vt:lpstr>
      <vt:lpstr>Wingdings</vt:lpstr>
      <vt:lpstr>Wingdings 2</vt:lpstr>
      <vt:lpstr>1_Tema di Office</vt:lpstr>
      <vt:lpstr>Tema di Office</vt:lpstr>
      <vt:lpstr>Grafico</vt:lpstr>
      <vt:lpstr>Presentazione standard di PowerPoint</vt:lpstr>
      <vt:lpstr>Obiettivi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Quali sono le aspettative di questo programma domiciliare  </vt:lpstr>
      <vt:lpstr>Fattori che permettono la riuscita del programma</vt:lpstr>
      <vt:lpstr>Le problematiche che si incontrano</vt:lpstr>
      <vt:lpstr>Presentazione standard di PowerPoint</vt:lpstr>
      <vt:lpstr>Presentazione standard di PowerPoint</vt:lpstr>
      <vt:lpstr>Il piano di dimissione protetta prevede …</vt:lpstr>
      <vt:lpstr>I successivi ricoveri …</vt:lpstr>
      <vt:lpstr>Il paziente e la famiglia</vt:lpstr>
      <vt:lpstr>Infermiere professionale e/o terapista  della respirazione</vt:lpstr>
      <vt:lpstr>Il MMG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PRESA IN CARICO DA PARTE DELLA MEDICINA TERRITORIALE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Gestione e rischio della tracheostomia</vt:lpstr>
      <vt:lpstr>Presentazione standard di PowerPoint</vt:lpstr>
      <vt:lpstr>Riacutizzazione della BPCO</vt:lpstr>
      <vt:lpstr>Cosa può accadere alla signora Anna ? </vt:lpstr>
      <vt:lpstr>Presentazione standard di PowerPoint</vt:lpstr>
      <vt:lpstr>Se la sign.ra Anna riacutizza a casa </vt:lpstr>
      <vt:lpstr>Valutazione di Gravità </vt:lpstr>
      <vt:lpstr>CLASSIFICAZIONE DELLE RIACUTIZZAZIONI DI BPCO </vt:lpstr>
      <vt:lpstr>Algoritmo per la gestione della riacutizzazione della BPCO a domicilio</vt:lpstr>
      <vt:lpstr>Presentazione standard di PowerPoint</vt:lpstr>
      <vt:lpstr>I predittori negativi per la signora Anna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Nicola Bastiani</dc:creator>
  <cp:lastModifiedBy>Nicola Bastiani</cp:lastModifiedBy>
  <cp:revision>113</cp:revision>
  <dcterms:created xsi:type="dcterms:W3CDTF">2016-04-12T19:53:20Z</dcterms:created>
  <dcterms:modified xsi:type="dcterms:W3CDTF">2016-04-16T10:47:41Z</dcterms:modified>
</cp:coreProperties>
</file>