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2" r:id="rId3"/>
    <p:sldId id="300" r:id="rId4"/>
    <p:sldId id="261" r:id="rId5"/>
    <p:sldId id="265" r:id="rId6"/>
    <p:sldId id="268" r:id="rId7"/>
    <p:sldId id="281" r:id="rId8"/>
    <p:sldId id="269" r:id="rId9"/>
    <p:sldId id="282" r:id="rId10"/>
    <p:sldId id="272" r:id="rId11"/>
    <p:sldId id="290" r:id="rId12"/>
    <p:sldId id="286" r:id="rId13"/>
    <p:sldId id="278" r:id="rId14"/>
    <p:sldId id="287" r:id="rId15"/>
    <p:sldId id="291" r:id="rId16"/>
    <p:sldId id="288" r:id="rId17"/>
    <p:sldId id="273" r:id="rId18"/>
    <p:sldId id="289" r:id="rId19"/>
    <p:sldId id="302" r:id="rId20"/>
    <p:sldId id="303" r:id="rId21"/>
    <p:sldId id="304" r:id="rId22"/>
    <p:sldId id="317" r:id="rId23"/>
    <p:sldId id="296" r:id="rId24"/>
    <p:sldId id="316" r:id="rId25"/>
    <p:sldId id="307" r:id="rId26"/>
    <p:sldId id="308" r:id="rId27"/>
    <p:sldId id="309" r:id="rId28"/>
    <p:sldId id="297" r:id="rId29"/>
    <p:sldId id="310" r:id="rId30"/>
    <p:sldId id="315" r:id="rId31"/>
    <p:sldId id="314" r:id="rId32"/>
    <p:sldId id="318" r:id="rId33"/>
  </p:sldIdLst>
  <p:sldSz cx="9144000" cy="6858000" type="screen4x3"/>
  <p:notesSz cx="6797675" cy="9926638"/>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368"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16">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31918C-EA7A-4C97-AEED-5C742185AA65}" type="doc">
      <dgm:prSet loTypeId="urn:microsoft.com/office/officeart/2005/8/layout/hierarchy2" loCatId="hierarchy" qsTypeId="urn:microsoft.com/office/officeart/2005/8/quickstyle/simple1#15" qsCatId="simple" csTypeId="urn:microsoft.com/office/officeart/2005/8/colors/accent1_2#16" csCatId="accent1" phldr="1"/>
      <dgm:spPr/>
      <dgm:t>
        <a:bodyPr/>
        <a:lstStyle/>
        <a:p>
          <a:endParaRPr lang="it-IT"/>
        </a:p>
      </dgm:t>
    </dgm:pt>
    <dgm:pt modelId="{BFBE42EC-7EAD-49E8-A097-F3FCB66E3034}">
      <dgm:prSet phldrT="[Testo]">
        <dgm:style>
          <a:lnRef idx="1">
            <a:schemeClr val="accent2"/>
          </a:lnRef>
          <a:fillRef idx="2">
            <a:schemeClr val="accent2"/>
          </a:fillRef>
          <a:effectRef idx="1">
            <a:schemeClr val="accent2"/>
          </a:effectRef>
          <a:fontRef idx="minor">
            <a:schemeClr val="dk1"/>
          </a:fontRef>
        </dgm:style>
      </dgm:prSet>
      <dgm:spPr/>
      <dgm:t>
        <a:bodyPr/>
        <a:lstStyle/>
        <a:p>
          <a:r>
            <a:rPr lang="it-IT" dirty="0" smtClean="0"/>
            <a:t>Registri contabili	</a:t>
          </a:r>
          <a:endParaRPr lang="it-IT" dirty="0"/>
        </a:p>
      </dgm:t>
    </dgm:pt>
    <dgm:pt modelId="{60DE50B5-126A-4C18-9FB4-45F40E1020EA}" type="parTrans" cxnId="{69C3E2C2-EDDB-4BBE-BEAC-0B94DC816E46}">
      <dgm:prSet/>
      <dgm:spPr/>
      <dgm:t>
        <a:bodyPr/>
        <a:lstStyle/>
        <a:p>
          <a:endParaRPr lang="it-IT"/>
        </a:p>
      </dgm:t>
    </dgm:pt>
    <dgm:pt modelId="{0B2602A5-32E4-41D7-9193-333F508D2978}" type="sibTrans" cxnId="{69C3E2C2-EDDB-4BBE-BEAC-0B94DC816E46}">
      <dgm:prSet/>
      <dgm:spPr/>
      <dgm:t>
        <a:bodyPr/>
        <a:lstStyle/>
        <a:p>
          <a:endParaRPr lang="it-IT"/>
        </a:p>
      </dgm:t>
    </dgm:pt>
    <dgm:pt modelId="{9E79ADCD-D5BB-4B36-AAC6-7DFB0EB3A74A}">
      <dgm:prSet phldrT="[Testo]">
        <dgm:style>
          <a:lnRef idx="1">
            <a:schemeClr val="accent6"/>
          </a:lnRef>
          <a:fillRef idx="2">
            <a:schemeClr val="accent6"/>
          </a:fillRef>
          <a:effectRef idx="1">
            <a:schemeClr val="accent6"/>
          </a:effectRef>
          <a:fontRef idx="minor">
            <a:schemeClr val="dk1"/>
          </a:fontRef>
        </dgm:style>
      </dgm:prSet>
      <dgm:spPr/>
      <dgm:t>
        <a:bodyPr/>
        <a:lstStyle/>
        <a:p>
          <a:pPr algn="ctr"/>
          <a:r>
            <a:rPr lang="it-IT" dirty="0" smtClean="0"/>
            <a:t>Registro delle fatture emesse	</a:t>
          </a:r>
          <a:endParaRPr lang="it-IT" dirty="0"/>
        </a:p>
      </dgm:t>
    </dgm:pt>
    <dgm:pt modelId="{B3C9FACC-B246-4A9D-ABF5-4500EC0C641D}" type="parTrans" cxnId="{1C8BB7C6-3CA9-45FD-8879-C767114D210B}">
      <dgm:prSet/>
      <dgm:spPr/>
      <dgm:t>
        <a:bodyPr/>
        <a:lstStyle/>
        <a:p>
          <a:endParaRPr lang="it-IT"/>
        </a:p>
      </dgm:t>
    </dgm:pt>
    <dgm:pt modelId="{C3C32209-2D6D-49F6-9ACC-322078BFE058}" type="sibTrans" cxnId="{1C8BB7C6-3CA9-45FD-8879-C767114D210B}">
      <dgm:prSet/>
      <dgm:spPr/>
      <dgm:t>
        <a:bodyPr/>
        <a:lstStyle/>
        <a:p>
          <a:endParaRPr lang="it-IT"/>
        </a:p>
      </dgm:t>
    </dgm:pt>
    <dgm:pt modelId="{B23094C0-F8F3-4BD0-ADE0-AC945C1D09FF}">
      <dgm:prSet phldrT="[Testo]">
        <dgm:style>
          <a:lnRef idx="1">
            <a:schemeClr val="accent6"/>
          </a:lnRef>
          <a:fillRef idx="2">
            <a:schemeClr val="accent6"/>
          </a:fillRef>
          <a:effectRef idx="1">
            <a:schemeClr val="accent6"/>
          </a:effectRef>
          <a:fontRef idx="minor">
            <a:schemeClr val="dk1"/>
          </a:fontRef>
        </dgm:style>
      </dgm:prSet>
      <dgm:spPr/>
      <dgm:t>
        <a:bodyPr/>
        <a:lstStyle/>
        <a:p>
          <a:r>
            <a:rPr lang="it-IT" dirty="0" smtClean="0"/>
            <a:t>Registro dei beni </a:t>
          </a:r>
          <a:r>
            <a:rPr lang="it-IT" b="0" dirty="0" smtClean="0"/>
            <a:t>ammortizzabili</a:t>
          </a:r>
          <a:endParaRPr lang="it-IT" dirty="0"/>
        </a:p>
      </dgm:t>
    </dgm:pt>
    <dgm:pt modelId="{F09250BA-9488-4CBD-9DDE-CC5FBAD747B8}" type="parTrans" cxnId="{A014C3C5-6019-4EA6-A462-26E34BBBF054}">
      <dgm:prSet/>
      <dgm:spPr/>
      <dgm:t>
        <a:bodyPr/>
        <a:lstStyle/>
        <a:p>
          <a:endParaRPr lang="it-IT"/>
        </a:p>
      </dgm:t>
    </dgm:pt>
    <dgm:pt modelId="{F70A8253-20DD-41FB-8B8D-442437354C38}" type="sibTrans" cxnId="{A014C3C5-6019-4EA6-A462-26E34BBBF054}">
      <dgm:prSet/>
      <dgm:spPr/>
      <dgm:t>
        <a:bodyPr/>
        <a:lstStyle/>
        <a:p>
          <a:endParaRPr lang="it-IT"/>
        </a:p>
      </dgm:t>
    </dgm:pt>
    <dgm:pt modelId="{19707B2E-109C-48CC-9A64-3D35EBCC7244}">
      <dgm:prSet>
        <dgm:style>
          <a:lnRef idx="1">
            <a:schemeClr val="accent6"/>
          </a:lnRef>
          <a:fillRef idx="2">
            <a:schemeClr val="accent6"/>
          </a:fillRef>
          <a:effectRef idx="1">
            <a:schemeClr val="accent6"/>
          </a:effectRef>
          <a:fontRef idx="minor">
            <a:schemeClr val="dk1"/>
          </a:fontRef>
        </dgm:style>
      </dgm:prSet>
      <dgm:spPr/>
      <dgm:t>
        <a:bodyPr/>
        <a:lstStyle/>
        <a:p>
          <a:r>
            <a:rPr lang="it-IT" dirty="0" smtClean="0"/>
            <a:t>Registro degli acquisti	 </a:t>
          </a:r>
          <a:endParaRPr lang="it-IT" dirty="0"/>
        </a:p>
      </dgm:t>
    </dgm:pt>
    <dgm:pt modelId="{19490FC4-D384-4AD9-9920-369E96FE78A3}" type="parTrans" cxnId="{88F3D947-B00C-4B1D-88E5-39D59812BF5F}">
      <dgm:prSet/>
      <dgm:spPr/>
      <dgm:t>
        <a:bodyPr/>
        <a:lstStyle/>
        <a:p>
          <a:endParaRPr lang="it-IT"/>
        </a:p>
      </dgm:t>
    </dgm:pt>
    <dgm:pt modelId="{33651D67-1AF2-4697-822A-4F51A10A6CF0}" type="sibTrans" cxnId="{88F3D947-B00C-4B1D-88E5-39D59812BF5F}">
      <dgm:prSet/>
      <dgm:spPr/>
      <dgm:t>
        <a:bodyPr/>
        <a:lstStyle/>
        <a:p>
          <a:endParaRPr lang="it-IT"/>
        </a:p>
      </dgm:t>
    </dgm:pt>
    <dgm:pt modelId="{F9AC435D-7C2E-4165-B8C0-96EF37A7C8DC}">
      <dgm:prSet>
        <dgm:style>
          <a:lnRef idx="1">
            <a:schemeClr val="accent6"/>
          </a:lnRef>
          <a:fillRef idx="2">
            <a:schemeClr val="accent6"/>
          </a:fillRef>
          <a:effectRef idx="1">
            <a:schemeClr val="accent6"/>
          </a:effectRef>
          <a:fontRef idx="minor">
            <a:schemeClr val="dk1"/>
          </a:fontRef>
        </dgm:style>
      </dgm:prSet>
      <dgm:spPr/>
      <dgm:t>
        <a:bodyPr/>
        <a:lstStyle/>
        <a:p>
          <a:pPr algn="ctr"/>
          <a:r>
            <a:rPr lang="it-IT" dirty="0" smtClean="0"/>
            <a:t>Registro degli incassi e pagamenti	</a:t>
          </a:r>
          <a:endParaRPr lang="it-IT" dirty="0"/>
        </a:p>
      </dgm:t>
    </dgm:pt>
    <dgm:pt modelId="{1562A7A8-81BF-4F70-AF67-15921402EB10}" type="parTrans" cxnId="{A9ACC804-CA4F-4269-BD3B-13EB1A5F96AC}">
      <dgm:prSet/>
      <dgm:spPr/>
      <dgm:t>
        <a:bodyPr/>
        <a:lstStyle/>
        <a:p>
          <a:endParaRPr lang="it-IT"/>
        </a:p>
      </dgm:t>
    </dgm:pt>
    <dgm:pt modelId="{DA60C505-BEF0-4FA6-9582-EBBED942B118}" type="sibTrans" cxnId="{A9ACC804-CA4F-4269-BD3B-13EB1A5F96AC}">
      <dgm:prSet/>
      <dgm:spPr/>
      <dgm:t>
        <a:bodyPr/>
        <a:lstStyle/>
        <a:p>
          <a:endParaRPr lang="it-IT"/>
        </a:p>
      </dgm:t>
    </dgm:pt>
    <dgm:pt modelId="{57B1278C-15DC-44D0-9734-0BF99CBCEA52}">
      <dgm:prSet>
        <dgm:style>
          <a:lnRef idx="1">
            <a:schemeClr val="accent6"/>
          </a:lnRef>
          <a:fillRef idx="2">
            <a:schemeClr val="accent6"/>
          </a:fillRef>
          <a:effectRef idx="1">
            <a:schemeClr val="accent6"/>
          </a:effectRef>
          <a:fontRef idx="minor">
            <a:schemeClr val="dk1"/>
          </a:fontRef>
        </dgm:style>
      </dgm:prSet>
      <dgm:spPr/>
      <dgm:t>
        <a:bodyPr/>
        <a:lstStyle/>
        <a:p>
          <a:r>
            <a:rPr lang="it-IT" dirty="0" smtClean="0"/>
            <a:t>Registro  cronologico </a:t>
          </a:r>
          <a:endParaRPr lang="it-IT" dirty="0"/>
        </a:p>
      </dgm:t>
    </dgm:pt>
    <dgm:pt modelId="{60C30846-2299-496D-AFE7-B4332392CF56}" type="parTrans" cxnId="{C47C4CB4-48EE-4005-87F5-1D2A68612F92}">
      <dgm:prSet/>
      <dgm:spPr/>
      <dgm:t>
        <a:bodyPr/>
        <a:lstStyle/>
        <a:p>
          <a:endParaRPr lang="it-IT"/>
        </a:p>
      </dgm:t>
    </dgm:pt>
    <dgm:pt modelId="{EA3301D2-4B84-4884-8DF5-5DA1578DB8CC}" type="sibTrans" cxnId="{C47C4CB4-48EE-4005-87F5-1D2A68612F92}">
      <dgm:prSet/>
      <dgm:spPr/>
      <dgm:t>
        <a:bodyPr/>
        <a:lstStyle/>
        <a:p>
          <a:endParaRPr lang="it-IT"/>
        </a:p>
      </dgm:t>
    </dgm:pt>
    <dgm:pt modelId="{FA09AE13-0C35-4FE5-B792-2F17E772C2DB}" type="pres">
      <dgm:prSet presAssocID="{F731918C-EA7A-4C97-AEED-5C742185AA65}" presName="diagram" presStyleCnt="0">
        <dgm:presLayoutVars>
          <dgm:chPref val="1"/>
          <dgm:dir/>
          <dgm:animOne val="branch"/>
          <dgm:animLvl val="lvl"/>
          <dgm:resizeHandles val="exact"/>
        </dgm:presLayoutVars>
      </dgm:prSet>
      <dgm:spPr/>
      <dgm:t>
        <a:bodyPr/>
        <a:lstStyle/>
        <a:p>
          <a:endParaRPr lang="it-IT"/>
        </a:p>
      </dgm:t>
    </dgm:pt>
    <dgm:pt modelId="{DC05AB77-22AE-498D-8142-E13A799D8886}" type="pres">
      <dgm:prSet presAssocID="{BFBE42EC-7EAD-49E8-A097-F3FCB66E3034}" presName="root1" presStyleCnt="0"/>
      <dgm:spPr/>
    </dgm:pt>
    <dgm:pt modelId="{08F63CE3-C778-4CEB-B1F7-5BDD4C50CC6C}" type="pres">
      <dgm:prSet presAssocID="{BFBE42EC-7EAD-49E8-A097-F3FCB66E3034}" presName="LevelOneTextNode" presStyleLbl="node0" presStyleIdx="0" presStyleCnt="1">
        <dgm:presLayoutVars>
          <dgm:chPref val="3"/>
        </dgm:presLayoutVars>
      </dgm:prSet>
      <dgm:spPr/>
      <dgm:t>
        <a:bodyPr/>
        <a:lstStyle/>
        <a:p>
          <a:endParaRPr lang="it-IT"/>
        </a:p>
      </dgm:t>
    </dgm:pt>
    <dgm:pt modelId="{B1635766-32EF-426E-B8B4-3D34A78DD513}" type="pres">
      <dgm:prSet presAssocID="{BFBE42EC-7EAD-49E8-A097-F3FCB66E3034}" presName="level2hierChild" presStyleCnt="0"/>
      <dgm:spPr/>
    </dgm:pt>
    <dgm:pt modelId="{7858C1B5-98AA-498C-9DF4-DA31E4ABB067}" type="pres">
      <dgm:prSet presAssocID="{B3C9FACC-B246-4A9D-ABF5-4500EC0C641D}" presName="conn2-1" presStyleLbl="parChTrans1D2" presStyleIdx="0" presStyleCnt="5"/>
      <dgm:spPr/>
      <dgm:t>
        <a:bodyPr/>
        <a:lstStyle/>
        <a:p>
          <a:endParaRPr lang="it-IT"/>
        </a:p>
      </dgm:t>
    </dgm:pt>
    <dgm:pt modelId="{E299111A-B876-49EC-A28F-3721034851DD}" type="pres">
      <dgm:prSet presAssocID="{B3C9FACC-B246-4A9D-ABF5-4500EC0C641D}" presName="connTx" presStyleLbl="parChTrans1D2" presStyleIdx="0" presStyleCnt="5"/>
      <dgm:spPr/>
      <dgm:t>
        <a:bodyPr/>
        <a:lstStyle/>
        <a:p>
          <a:endParaRPr lang="it-IT"/>
        </a:p>
      </dgm:t>
    </dgm:pt>
    <dgm:pt modelId="{8E640DD7-5A32-46B2-AA78-09E6348537D4}" type="pres">
      <dgm:prSet presAssocID="{9E79ADCD-D5BB-4B36-AAC6-7DFB0EB3A74A}" presName="root2" presStyleCnt="0"/>
      <dgm:spPr/>
    </dgm:pt>
    <dgm:pt modelId="{371F606D-7456-4549-BA19-F339847360FD}" type="pres">
      <dgm:prSet presAssocID="{9E79ADCD-D5BB-4B36-AAC6-7DFB0EB3A74A}" presName="LevelTwoTextNode" presStyleLbl="node2" presStyleIdx="0" presStyleCnt="5">
        <dgm:presLayoutVars>
          <dgm:chPref val="3"/>
        </dgm:presLayoutVars>
      </dgm:prSet>
      <dgm:spPr/>
      <dgm:t>
        <a:bodyPr/>
        <a:lstStyle/>
        <a:p>
          <a:endParaRPr lang="it-IT"/>
        </a:p>
      </dgm:t>
    </dgm:pt>
    <dgm:pt modelId="{4188C499-7F1E-4289-992D-3B57B902E308}" type="pres">
      <dgm:prSet presAssocID="{9E79ADCD-D5BB-4B36-AAC6-7DFB0EB3A74A}" presName="level3hierChild" presStyleCnt="0"/>
      <dgm:spPr/>
    </dgm:pt>
    <dgm:pt modelId="{D813E3CE-C464-446C-AF8B-EC7A86A0330A}" type="pres">
      <dgm:prSet presAssocID="{19490FC4-D384-4AD9-9920-369E96FE78A3}" presName="conn2-1" presStyleLbl="parChTrans1D2" presStyleIdx="1" presStyleCnt="5"/>
      <dgm:spPr/>
      <dgm:t>
        <a:bodyPr/>
        <a:lstStyle/>
        <a:p>
          <a:endParaRPr lang="it-IT"/>
        </a:p>
      </dgm:t>
    </dgm:pt>
    <dgm:pt modelId="{2A8B96C4-DF1B-4A3E-86FD-0D09F57F52C1}" type="pres">
      <dgm:prSet presAssocID="{19490FC4-D384-4AD9-9920-369E96FE78A3}" presName="connTx" presStyleLbl="parChTrans1D2" presStyleIdx="1" presStyleCnt="5"/>
      <dgm:spPr/>
      <dgm:t>
        <a:bodyPr/>
        <a:lstStyle/>
        <a:p>
          <a:endParaRPr lang="it-IT"/>
        </a:p>
      </dgm:t>
    </dgm:pt>
    <dgm:pt modelId="{DF6D5935-7E48-44BF-9424-11F954BB7CF0}" type="pres">
      <dgm:prSet presAssocID="{19707B2E-109C-48CC-9A64-3D35EBCC7244}" presName="root2" presStyleCnt="0"/>
      <dgm:spPr/>
    </dgm:pt>
    <dgm:pt modelId="{57C665F8-DC70-414C-85A1-EDBBA9A82A4F}" type="pres">
      <dgm:prSet presAssocID="{19707B2E-109C-48CC-9A64-3D35EBCC7244}" presName="LevelTwoTextNode" presStyleLbl="node2" presStyleIdx="1" presStyleCnt="5">
        <dgm:presLayoutVars>
          <dgm:chPref val="3"/>
        </dgm:presLayoutVars>
      </dgm:prSet>
      <dgm:spPr/>
      <dgm:t>
        <a:bodyPr/>
        <a:lstStyle/>
        <a:p>
          <a:endParaRPr lang="it-IT"/>
        </a:p>
      </dgm:t>
    </dgm:pt>
    <dgm:pt modelId="{19E5380B-B693-4663-A081-6B7B7C0E85FB}" type="pres">
      <dgm:prSet presAssocID="{19707B2E-109C-48CC-9A64-3D35EBCC7244}" presName="level3hierChild" presStyleCnt="0"/>
      <dgm:spPr/>
    </dgm:pt>
    <dgm:pt modelId="{260B1380-A15C-4A5E-8F49-D6CAF4F42495}" type="pres">
      <dgm:prSet presAssocID="{1562A7A8-81BF-4F70-AF67-15921402EB10}" presName="conn2-1" presStyleLbl="parChTrans1D2" presStyleIdx="2" presStyleCnt="5"/>
      <dgm:spPr/>
      <dgm:t>
        <a:bodyPr/>
        <a:lstStyle/>
        <a:p>
          <a:endParaRPr lang="it-IT"/>
        </a:p>
      </dgm:t>
    </dgm:pt>
    <dgm:pt modelId="{2812C8CD-671A-4EB8-A772-A66F207F3825}" type="pres">
      <dgm:prSet presAssocID="{1562A7A8-81BF-4F70-AF67-15921402EB10}" presName="connTx" presStyleLbl="parChTrans1D2" presStyleIdx="2" presStyleCnt="5"/>
      <dgm:spPr/>
      <dgm:t>
        <a:bodyPr/>
        <a:lstStyle/>
        <a:p>
          <a:endParaRPr lang="it-IT"/>
        </a:p>
      </dgm:t>
    </dgm:pt>
    <dgm:pt modelId="{F97AABCE-6B7E-42B7-98B7-6E235BD64F02}" type="pres">
      <dgm:prSet presAssocID="{F9AC435D-7C2E-4165-B8C0-96EF37A7C8DC}" presName="root2" presStyleCnt="0"/>
      <dgm:spPr/>
    </dgm:pt>
    <dgm:pt modelId="{263BD508-8311-40F2-934C-B08DE1568897}" type="pres">
      <dgm:prSet presAssocID="{F9AC435D-7C2E-4165-B8C0-96EF37A7C8DC}" presName="LevelTwoTextNode" presStyleLbl="node2" presStyleIdx="2" presStyleCnt="5">
        <dgm:presLayoutVars>
          <dgm:chPref val="3"/>
        </dgm:presLayoutVars>
      </dgm:prSet>
      <dgm:spPr/>
      <dgm:t>
        <a:bodyPr/>
        <a:lstStyle/>
        <a:p>
          <a:endParaRPr lang="it-IT"/>
        </a:p>
      </dgm:t>
    </dgm:pt>
    <dgm:pt modelId="{3B116870-8CBE-4D73-83C5-521CF8175A24}" type="pres">
      <dgm:prSet presAssocID="{F9AC435D-7C2E-4165-B8C0-96EF37A7C8DC}" presName="level3hierChild" presStyleCnt="0"/>
      <dgm:spPr/>
    </dgm:pt>
    <dgm:pt modelId="{6B82B29F-A40F-4662-B785-F7816887C233}" type="pres">
      <dgm:prSet presAssocID="{60C30846-2299-496D-AFE7-B4332392CF56}" presName="conn2-1" presStyleLbl="parChTrans1D2" presStyleIdx="3" presStyleCnt="5"/>
      <dgm:spPr/>
      <dgm:t>
        <a:bodyPr/>
        <a:lstStyle/>
        <a:p>
          <a:endParaRPr lang="it-IT"/>
        </a:p>
      </dgm:t>
    </dgm:pt>
    <dgm:pt modelId="{47319918-4FFD-408A-969C-1FEEAB0CA3CC}" type="pres">
      <dgm:prSet presAssocID="{60C30846-2299-496D-AFE7-B4332392CF56}" presName="connTx" presStyleLbl="parChTrans1D2" presStyleIdx="3" presStyleCnt="5"/>
      <dgm:spPr/>
      <dgm:t>
        <a:bodyPr/>
        <a:lstStyle/>
        <a:p>
          <a:endParaRPr lang="it-IT"/>
        </a:p>
      </dgm:t>
    </dgm:pt>
    <dgm:pt modelId="{79E5A1E8-D235-40D8-B77B-4D85657B5B39}" type="pres">
      <dgm:prSet presAssocID="{57B1278C-15DC-44D0-9734-0BF99CBCEA52}" presName="root2" presStyleCnt="0"/>
      <dgm:spPr/>
    </dgm:pt>
    <dgm:pt modelId="{395E7E34-3C4C-47C9-9F72-38195299A07C}" type="pres">
      <dgm:prSet presAssocID="{57B1278C-15DC-44D0-9734-0BF99CBCEA52}" presName="LevelTwoTextNode" presStyleLbl="node2" presStyleIdx="3" presStyleCnt="5">
        <dgm:presLayoutVars>
          <dgm:chPref val="3"/>
        </dgm:presLayoutVars>
      </dgm:prSet>
      <dgm:spPr/>
      <dgm:t>
        <a:bodyPr/>
        <a:lstStyle/>
        <a:p>
          <a:endParaRPr lang="it-IT"/>
        </a:p>
      </dgm:t>
    </dgm:pt>
    <dgm:pt modelId="{257FDBC6-46A2-446B-B57B-821478ABA633}" type="pres">
      <dgm:prSet presAssocID="{57B1278C-15DC-44D0-9734-0BF99CBCEA52}" presName="level3hierChild" presStyleCnt="0"/>
      <dgm:spPr/>
    </dgm:pt>
    <dgm:pt modelId="{4B36ABA6-2782-4C79-A643-0B5817D8D678}" type="pres">
      <dgm:prSet presAssocID="{F09250BA-9488-4CBD-9DDE-CC5FBAD747B8}" presName="conn2-1" presStyleLbl="parChTrans1D2" presStyleIdx="4" presStyleCnt="5"/>
      <dgm:spPr/>
      <dgm:t>
        <a:bodyPr/>
        <a:lstStyle/>
        <a:p>
          <a:endParaRPr lang="it-IT"/>
        </a:p>
      </dgm:t>
    </dgm:pt>
    <dgm:pt modelId="{975EA99A-AE44-42E2-90B4-8C576F562AB6}" type="pres">
      <dgm:prSet presAssocID="{F09250BA-9488-4CBD-9DDE-CC5FBAD747B8}" presName="connTx" presStyleLbl="parChTrans1D2" presStyleIdx="4" presStyleCnt="5"/>
      <dgm:spPr/>
      <dgm:t>
        <a:bodyPr/>
        <a:lstStyle/>
        <a:p>
          <a:endParaRPr lang="it-IT"/>
        </a:p>
      </dgm:t>
    </dgm:pt>
    <dgm:pt modelId="{19469725-697B-4D9F-9CAF-2785437D1024}" type="pres">
      <dgm:prSet presAssocID="{B23094C0-F8F3-4BD0-ADE0-AC945C1D09FF}" presName="root2" presStyleCnt="0"/>
      <dgm:spPr/>
    </dgm:pt>
    <dgm:pt modelId="{9B3AE264-286A-450B-A2C4-BF9B91D9CA9B}" type="pres">
      <dgm:prSet presAssocID="{B23094C0-F8F3-4BD0-ADE0-AC945C1D09FF}" presName="LevelTwoTextNode" presStyleLbl="node2" presStyleIdx="4" presStyleCnt="5">
        <dgm:presLayoutVars>
          <dgm:chPref val="3"/>
        </dgm:presLayoutVars>
      </dgm:prSet>
      <dgm:spPr/>
      <dgm:t>
        <a:bodyPr/>
        <a:lstStyle/>
        <a:p>
          <a:endParaRPr lang="it-IT"/>
        </a:p>
      </dgm:t>
    </dgm:pt>
    <dgm:pt modelId="{366F84BC-A9B5-4E7A-9E5F-A807155592C6}" type="pres">
      <dgm:prSet presAssocID="{B23094C0-F8F3-4BD0-ADE0-AC945C1D09FF}" presName="level3hierChild" presStyleCnt="0"/>
      <dgm:spPr/>
    </dgm:pt>
  </dgm:ptLst>
  <dgm:cxnLst>
    <dgm:cxn modelId="{D318BBA1-0AB9-4D73-BCFA-33DD2207A434}" type="presOf" srcId="{19490FC4-D384-4AD9-9920-369E96FE78A3}" destId="{2A8B96C4-DF1B-4A3E-86FD-0D09F57F52C1}" srcOrd="1" destOrd="0" presId="urn:microsoft.com/office/officeart/2005/8/layout/hierarchy2"/>
    <dgm:cxn modelId="{4225C763-49F6-498B-B372-B291F30B1BA9}" type="presOf" srcId="{B23094C0-F8F3-4BD0-ADE0-AC945C1D09FF}" destId="{9B3AE264-286A-450B-A2C4-BF9B91D9CA9B}" srcOrd="0" destOrd="0" presId="urn:microsoft.com/office/officeart/2005/8/layout/hierarchy2"/>
    <dgm:cxn modelId="{183DD280-CA29-4753-BC25-878CBC4C7933}" type="presOf" srcId="{F09250BA-9488-4CBD-9DDE-CC5FBAD747B8}" destId="{975EA99A-AE44-42E2-90B4-8C576F562AB6}" srcOrd="1" destOrd="0" presId="urn:microsoft.com/office/officeart/2005/8/layout/hierarchy2"/>
    <dgm:cxn modelId="{A9ACC804-CA4F-4269-BD3B-13EB1A5F96AC}" srcId="{BFBE42EC-7EAD-49E8-A097-F3FCB66E3034}" destId="{F9AC435D-7C2E-4165-B8C0-96EF37A7C8DC}" srcOrd="2" destOrd="0" parTransId="{1562A7A8-81BF-4F70-AF67-15921402EB10}" sibTransId="{DA60C505-BEF0-4FA6-9582-EBBED942B118}"/>
    <dgm:cxn modelId="{69C3E2C2-EDDB-4BBE-BEAC-0B94DC816E46}" srcId="{F731918C-EA7A-4C97-AEED-5C742185AA65}" destId="{BFBE42EC-7EAD-49E8-A097-F3FCB66E3034}" srcOrd="0" destOrd="0" parTransId="{60DE50B5-126A-4C18-9FB4-45F40E1020EA}" sibTransId="{0B2602A5-32E4-41D7-9193-333F508D2978}"/>
    <dgm:cxn modelId="{F171DF26-21F1-43D5-A6B2-1B946C625319}" type="presOf" srcId="{60C30846-2299-496D-AFE7-B4332392CF56}" destId="{6B82B29F-A40F-4662-B785-F7816887C233}" srcOrd="0" destOrd="0" presId="urn:microsoft.com/office/officeart/2005/8/layout/hierarchy2"/>
    <dgm:cxn modelId="{9E766CED-01CC-46A5-BF22-D8420407C212}" type="presOf" srcId="{9E79ADCD-D5BB-4B36-AAC6-7DFB0EB3A74A}" destId="{371F606D-7456-4549-BA19-F339847360FD}" srcOrd="0" destOrd="0" presId="urn:microsoft.com/office/officeart/2005/8/layout/hierarchy2"/>
    <dgm:cxn modelId="{1C8BB7C6-3CA9-45FD-8879-C767114D210B}" srcId="{BFBE42EC-7EAD-49E8-A097-F3FCB66E3034}" destId="{9E79ADCD-D5BB-4B36-AAC6-7DFB0EB3A74A}" srcOrd="0" destOrd="0" parTransId="{B3C9FACC-B246-4A9D-ABF5-4500EC0C641D}" sibTransId="{C3C32209-2D6D-49F6-9ACC-322078BFE058}"/>
    <dgm:cxn modelId="{C9E36A84-8E14-4523-AA54-C8B5E9A74EB4}" type="presOf" srcId="{BFBE42EC-7EAD-49E8-A097-F3FCB66E3034}" destId="{08F63CE3-C778-4CEB-B1F7-5BDD4C50CC6C}" srcOrd="0" destOrd="0" presId="urn:microsoft.com/office/officeart/2005/8/layout/hierarchy2"/>
    <dgm:cxn modelId="{18873E36-490C-413E-AEEC-55073D974616}" type="presOf" srcId="{60C30846-2299-496D-AFE7-B4332392CF56}" destId="{47319918-4FFD-408A-969C-1FEEAB0CA3CC}" srcOrd="1" destOrd="0" presId="urn:microsoft.com/office/officeart/2005/8/layout/hierarchy2"/>
    <dgm:cxn modelId="{040E10DB-D77D-40F2-A9CE-3ECD41122F8C}" type="presOf" srcId="{F09250BA-9488-4CBD-9DDE-CC5FBAD747B8}" destId="{4B36ABA6-2782-4C79-A643-0B5817D8D678}" srcOrd="0" destOrd="0" presId="urn:microsoft.com/office/officeart/2005/8/layout/hierarchy2"/>
    <dgm:cxn modelId="{C9BD6D35-7E54-4B7C-BD1E-BA6E2D16CC80}" type="presOf" srcId="{B3C9FACC-B246-4A9D-ABF5-4500EC0C641D}" destId="{7858C1B5-98AA-498C-9DF4-DA31E4ABB067}" srcOrd="0" destOrd="0" presId="urn:microsoft.com/office/officeart/2005/8/layout/hierarchy2"/>
    <dgm:cxn modelId="{5DFAEDB3-7354-47D0-B025-76001EF1C9C0}" type="presOf" srcId="{19707B2E-109C-48CC-9A64-3D35EBCC7244}" destId="{57C665F8-DC70-414C-85A1-EDBBA9A82A4F}" srcOrd="0" destOrd="0" presId="urn:microsoft.com/office/officeart/2005/8/layout/hierarchy2"/>
    <dgm:cxn modelId="{FD7DD481-947F-4BF4-9099-FA508CA53F70}" type="presOf" srcId="{F9AC435D-7C2E-4165-B8C0-96EF37A7C8DC}" destId="{263BD508-8311-40F2-934C-B08DE1568897}" srcOrd="0" destOrd="0" presId="urn:microsoft.com/office/officeart/2005/8/layout/hierarchy2"/>
    <dgm:cxn modelId="{0C293B96-2EC1-4E6F-96C5-B894F1575E7C}" type="presOf" srcId="{B3C9FACC-B246-4A9D-ABF5-4500EC0C641D}" destId="{E299111A-B876-49EC-A28F-3721034851DD}" srcOrd="1" destOrd="0" presId="urn:microsoft.com/office/officeart/2005/8/layout/hierarchy2"/>
    <dgm:cxn modelId="{2B20618B-0C66-4D57-A317-966B07CEDD7E}" type="presOf" srcId="{1562A7A8-81BF-4F70-AF67-15921402EB10}" destId="{260B1380-A15C-4A5E-8F49-D6CAF4F42495}" srcOrd="0" destOrd="0" presId="urn:microsoft.com/office/officeart/2005/8/layout/hierarchy2"/>
    <dgm:cxn modelId="{C47C4CB4-48EE-4005-87F5-1D2A68612F92}" srcId="{BFBE42EC-7EAD-49E8-A097-F3FCB66E3034}" destId="{57B1278C-15DC-44D0-9734-0BF99CBCEA52}" srcOrd="3" destOrd="0" parTransId="{60C30846-2299-496D-AFE7-B4332392CF56}" sibTransId="{EA3301D2-4B84-4884-8DF5-5DA1578DB8CC}"/>
    <dgm:cxn modelId="{39203EB5-263B-4C24-97A4-35A31253786E}" type="presOf" srcId="{1562A7A8-81BF-4F70-AF67-15921402EB10}" destId="{2812C8CD-671A-4EB8-A772-A66F207F3825}" srcOrd="1" destOrd="0" presId="urn:microsoft.com/office/officeart/2005/8/layout/hierarchy2"/>
    <dgm:cxn modelId="{779A8207-0F9B-4792-BB24-9305657BD257}" type="presOf" srcId="{57B1278C-15DC-44D0-9734-0BF99CBCEA52}" destId="{395E7E34-3C4C-47C9-9F72-38195299A07C}" srcOrd="0" destOrd="0" presId="urn:microsoft.com/office/officeart/2005/8/layout/hierarchy2"/>
    <dgm:cxn modelId="{88F3D947-B00C-4B1D-88E5-39D59812BF5F}" srcId="{BFBE42EC-7EAD-49E8-A097-F3FCB66E3034}" destId="{19707B2E-109C-48CC-9A64-3D35EBCC7244}" srcOrd="1" destOrd="0" parTransId="{19490FC4-D384-4AD9-9920-369E96FE78A3}" sibTransId="{33651D67-1AF2-4697-822A-4F51A10A6CF0}"/>
    <dgm:cxn modelId="{1C7BB2B7-1DFD-4F47-80F3-35C1FBD8E2DF}" type="presOf" srcId="{19490FC4-D384-4AD9-9920-369E96FE78A3}" destId="{D813E3CE-C464-446C-AF8B-EC7A86A0330A}" srcOrd="0" destOrd="0" presId="urn:microsoft.com/office/officeart/2005/8/layout/hierarchy2"/>
    <dgm:cxn modelId="{A014C3C5-6019-4EA6-A462-26E34BBBF054}" srcId="{BFBE42EC-7EAD-49E8-A097-F3FCB66E3034}" destId="{B23094C0-F8F3-4BD0-ADE0-AC945C1D09FF}" srcOrd="4" destOrd="0" parTransId="{F09250BA-9488-4CBD-9DDE-CC5FBAD747B8}" sibTransId="{F70A8253-20DD-41FB-8B8D-442437354C38}"/>
    <dgm:cxn modelId="{00AC45CE-535C-4966-9687-D16501EC5513}" type="presOf" srcId="{F731918C-EA7A-4C97-AEED-5C742185AA65}" destId="{FA09AE13-0C35-4FE5-B792-2F17E772C2DB}" srcOrd="0" destOrd="0" presId="urn:microsoft.com/office/officeart/2005/8/layout/hierarchy2"/>
    <dgm:cxn modelId="{73409B96-2CFE-4DBF-AF10-84995AF9EE74}" type="presParOf" srcId="{FA09AE13-0C35-4FE5-B792-2F17E772C2DB}" destId="{DC05AB77-22AE-498D-8142-E13A799D8886}" srcOrd="0" destOrd="0" presId="urn:microsoft.com/office/officeart/2005/8/layout/hierarchy2"/>
    <dgm:cxn modelId="{26A18F29-8CE4-4592-B34F-CCFEE0911AFD}" type="presParOf" srcId="{DC05AB77-22AE-498D-8142-E13A799D8886}" destId="{08F63CE3-C778-4CEB-B1F7-5BDD4C50CC6C}" srcOrd="0" destOrd="0" presId="urn:microsoft.com/office/officeart/2005/8/layout/hierarchy2"/>
    <dgm:cxn modelId="{9948B5C5-5150-48E1-8F88-6E1BB41597FD}" type="presParOf" srcId="{DC05AB77-22AE-498D-8142-E13A799D8886}" destId="{B1635766-32EF-426E-B8B4-3D34A78DD513}" srcOrd="1" destOrd="0" presId="urn:microsoft.com/office/officeart/2005/8/layout/hierarchy2"/>
    <dgm:cxn modelId="{327D5029-C4A2-492E-84DA-D172A0C6DDFF}" type="presParOf" srcId="{B1635766-32EF-426E-B8B4-3D34A78DD513}" destId="{7858C1B5-98AA-498C-9DF4-DA31E4ABB067}" srcOrd="0" destOrd="0" presId="urn:microsoft.com/office/officeart/2005/8/layout/hierarchy2"/>
    <dgm:cxn modelId="{527E7F38-9B61-4755-A38C-D11C94AC820E}" type="presParOf" srcId="{7858C1B5-98AA-498C-9DF4-DA31E4ABB067}" destId="{E299111A-B876-49EC-A28F-3721034851DD}" srcOrd="0" destOrd="0" presId="urn:microsoft.com/office/officeart/2005/8/layout/hierarchy2"/>
    <dgm:cxn modelId="{318B55AE-4209-4F22-AAB1-672DD7ABCE0A}" type="presParOf" srcId="{B1635766-32EF-426E-B8B4-3D34A78DD513}" destId="{8E640DD7-5A32-46B2-AA78-09E6348537D4}" srcOrd="1" destOrd="0" presId="urn:microsoft.com/office/officeart/2005/8/layout/hierarchy2"/>
    <dgm:cxn modelId="{76DAF60E-B8C6-4148-9DAA-2293106B6C31}" type="presParOf" srcId="{8E640DD7-5A32-46B2-AA78-09E6348537D4}" destId="{371F606D-7456-4549-BA19-F339847360FD}" srcOrd="0" destOrd="0" presId="urn:microsoft.com/office/officeart/2005/8/layout/hierarchy2"/>
    <dgm:cxn modelId="{AFDD8143-D5CC-4651-B3A5-75DBABF4F476}" type="presParOf" srcId="{8E640DD7-5A32-46B2-AA78-09E6348537D4}" destId="{4188C499-7F1E-4289-992D-3B57B902E308}" srcOrd="1" destOrd="0" presId="urn:microsoft.com/office/officeart/2005/8/layout/hierarchy2"/>
    <dgm:cxn modelId="{04170363-C3B0-4C30-9B6C-D5BFAD27AAAD}" type="presParOf" srcId="{B1635766-32EF-426E-B8B4-3D34A78DD513}" destId="{D813E3CE-C464-446C-AF8B-EC7A86A0330A}" srcOrd="2" destOrd="0" presId="urn:microsoft.com/office/officeart/2005/8/layout/hierarchy2"/>
    <dgm:cxn modelId="{19957FFB-7446-449F-BD6F-49E14297688D}" type="presParOf" srcId="{D813E3CE-C464-446C-AF8B-EC7A86A0330A}" destId="{2A8B96C4-DF1B-4A3E-86FD-0D09F57F52C1}" srcOrd="0" destOrd="0" presId="urn:microsoft.com/office/officeart/2005/8/layout/hierarchy2"/>
    <dgm:cxn modelId="{AD58137D-6359-44D3-8CD8-1CA1380DB2E7}" type="presParOf" srcId="{B1635766-32EF-426E-B8B4-3D34A78DD513}" destId="{DF6D5935-7E48-44BF-9424-11F954BB7CF0}" srcOrd="3" destOrd="0" presId="urn:microsoft.com/office/officeart/2005/8/layout/hierarchy2"/>
    <dgm:cxn modelId="{23BA7AED-E040-4598-8F2D-CF1DD65C7212}" type="presParOf" srcId="{DF6D5935-7E48-44BF-9424-11F954BB7CF0}" destId="{57C665F8-DC70-414C-85A1-EDBBA9A82A4F}" srcOrd="0" destOrd="0" presId="urn:microsoft.com/office/officeart/2005/8/layout/hierarchy2"/>
    <dgm:cxn modelId="{CBCDE319-CBEC-4A41-A505-87575014CE6C}" type="presParOf" srcId="{DF6D5935-7E48-44BF-9424-11F954BB7CF0}" destId="{19E5380B-B693-4663-A081-6B7B7C0E85FB}" srcOrd="1" destOrd="0" presId="urn:microsoft.com/office/officeart/2005/8/layout/hierarchy2"/>
    <dgm:cxn modelId="{3EA11E7E-282A-4E77-BCE5-151E312064F5}" type="presParOf" srcId="{B1635766-32EF-426E-B8B4-3D34A78DD513}" destId="{260B1380-A15C-4A5E-8F49-D6CAF4F42495}" srcOrd="4" destOrd="0" presId="urn:microsoft.com/office/officeart/2005/8/layout/hierarchy2"/>
    <dgm:cxn modelId="{99C88079-2395-459A-AA75-2B874BB68C9D}" type="presParOf" srcId="{260B1380-A15C-4A5E-8F49-D6CAF4F42495}" destId="{2812C8CD-671A-4EB8-A772-A66F207F3825}" srcOrd="0" destOrd="0" presId="urn:microsoft.com/office/officeart/2005/8/layout/hierarchy2"/>
    <dgm:cxn modelId="{D175BEDD-70FC-4639-A7C2-0E48DEAEE400}" type="presParOf" srcId="{B1635766-32EF-426E-B8B4-3D34A78DD513}" destId="{F97AABCE-6B7E-42B7-98B7-6E235BD64F02}" srcOrd="5" destOrd="0" presId="urn:microsoft.com/office/officeart/2005/8/layout/hierarchy2"/>
    <dgm:cxn modelId="{C42546DF-C1F7-480A-BB1C-DF942B98A06D}" type="presParOf" srcId="{F97AABCE-6B7E-42B7-98B7-6E235BD64F02}" destId="{263BD508-8311-40F2-934C-B08DE1568897}" srcOrd="0" destOrd="0" presId="urn:microsoft.com/office/officeart/2005/8/layout/hierarchy2"/>
    <dgm:cxn modelId="{8720D85B-5A1D-4F8D-92F5-02FF6338CEBB}" type="presParOf" srcId="{F97AABCE-6B7E-42B7-98B7-6E235BD64F02}" destId="{3B116870-8CBE-4D73-83C5-521CF8175A24}" srcOrd="1" destOrd="0" presId="urn:microsoft.com/office/officeart/2005/8/layout/hierarchy2"/>
    <dgm:cxn modelId="{E7C943BA-37BF-4B5F-84A1-16D8E5BF3565}" type="presParOf" srcId="{B1635766-32EF-426E-B8B4-3D34A78DD513}" destId="{6B82B29F-A40F-4662-B785-F7816887C233}" srcOrd="6" destOrd="0" presId="urn:microsoft.com/office/officeart/2005/8/layout/hierarchy2"/>
    <dgm:cxn modelId="{F74315AC-B427-4635-A5A7-D2EDA73E74CC}" type="presParOf" srcId="{6B82B29F-A40F-4662-B785-F7816887C233}" destId="{47319918-4FFD-408A-969C-1FEEAB0CA3CC}" srcOrd="0" destOrd="0" presId="urn:microsoft.com/office/officeart/2005/8/layout/hierarchy2"/>
    <dgm:cxn modelId="{71AB4F41-3AC9-4BE6-87F4-32255BA319B4}" type="presParOf" srcId="{B1635766-32EF-426E-B8B4-3D34A78DD513}" destId="{79E5A1E8-D235-40D8-B77B-4D85657B5B39}" srcOrd="7" destOrd="0" presId="urn:microsoft.com/office/officeart/2005/8/layout/hierarchy2"/>
    <dgm:cxn modelId="{A0EFD132-5F24-44F0-BCB5-B939D8332827}" type="presParOf" srcId="{79E5A1E8-D235-40D8-B77B-4D85657B5B39}" destId="{395E7E34-3C4C-47C9-9F72-38195299A07C}" srcOrd="0" destOrd="0" presId="urn:microsoft.com/office/officeart/2005/8/layout/hierarchy2"/>
    <dgm:cxn modelId="{ACC71C78-FCDF-4C7F-8D2A-27228C0BF82F}" type="presParOf" srcId="{79E5A1E8-D235-40D8-B77B-4D85657B5B39}" destId="{257FDBC6-46A2-446B-B57B-821478ABA633}" srcOrd="1" destOrd="0" presId="urn:microsoft.com/office/officeart/2005/8/layout/hierarchy2"/>
    <dgm:cxn modelId="{B9C0D0DD-DC55-4543-BA21-AE859476AEA6}" type="presParOf" srcId="{B1635766-32EF-426E-B8B4-3D34A78DD513}" destId="{4B36ABA6-2782-4C79-A643-0B5817D8D678}" srcOrd="8" destOrd="0" presId="urn:microsoft.com/office/officeart/2005/8/layout/hierarchy2"/>
    <dgm:cxn modelId="{6AD5783F-6630-4946-95F3-6CB19C46D376}" type="presParOf" srcId="{4B36ABA6-2782-4C79-A643-0B5817D8D678}" destId="{975EA99A-AE44-42E2-90B4-8C576F562AB6}" srcOrd="0" destOrd="0" presId="urn:microsoft.com/office/officeart/2005/8/layout/hierarchy2"/>
    <dgm:cxn modelId="{98564FD6-6A85-44A0-A5DB-BF9D4C655EFE}" type="presParOf" srcId="{B1635766-32EF-426E-B8B4-3D34A78DD513}" destId="{19469725-697B-4D9F-9CAF-2785437D1024}" srcOrd="9" destOrd="0" presId="urn:microsoft.com/office/officeart/2005/8/layout/hierarchy2"/>
    <dgm:cxn modelId="{64939D14-E5F7-4114-8359-F8361A39201E}" type="presParOf" srcId="{19469725-697B-4D9F-9CAF-2785437D1024}" destId="{9B3AE264-286A-450B-A2C4-BF9B91D9CA9B}" srcOrd="0" destOrd="0" presId="urn:microsoft.com/office/officeart/2005/8/layout/hierarchy2"/>
    <dgm:cxn modelId="{1194157A-195F-4B74-8B44-360D8C541F12}" type="presParOf" srcId="{19469725-697B-4D9F-9CAF-2785437D1024}" destId="{366F84BC-A9B5-4E7A-9E5F-A807155592C6}"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5">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6"/>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pPr>
              <a:defRPr/>
            </a:pPr>
            <a:fld id="{F13DEE45-B25A-4D91-BBE8-F74A71C861A9}" type="datetimeFigureOut">
              <a:rPr lang="it-IT"/>
              <a:pPr>
                <a:defRPr/>
              </a:pPr>
              <a:t>02/10/2015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5D52CB5E-3F0D-4D0E-8602-28CA3876F315}"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A4836839-60DF-44AD-9FA3-39E73FC6C4D7}" type="datetimeFigureOut">
              <a:rPr lang="it-IT"/>
              <a:pPr>
                <a:defRPr/>
              </a:pPr>
              <a:t>02/10/2015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6B0E0DCE-F53A-470B-A3B8-062BA787657B}"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9"/>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9"/>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EE43CFFE-B0FC-4C89-A4FA-56B1E451F962}" type="datetimeFigureOut">
              <a:rPr lang="it-IT"/>
              <a:pPr>
                <a:defRPr/>
              </a:pPr>
              <a:t>02/10/2015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9CEB429-05C3-4AA2-A72D-2A242ECD676A}"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939080EE-9400-4121-9D84-A676D10C6C55}" type="datetimeFigureOut">
              <a:rPr lang="it-IT"/>
              <a:pPr>
                <a:defRPr/>
              </a:pPr>
              <a:t>02/10/2015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62F59CC7-9173-4CC3-B131-195BEC61BE5C}"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39DE4CDC-963B-411E-B91F-01E6F476ED59}" type="datetimeFigureOut">
              <a:rPr lang="it-IT"/>
              <a:pPr>
                <a:defRPr/>
              </a:pPr>
              <a:t>02/10/2015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26C3C12-E0A7-4885-A0DD-7943B12B3C21}"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3"/>
          <p:cNvSpPr>
            <a:spLocks noGrp="1"/>
          </p:cNvSpPr>
          <p:nvPr>
            <p:ph type="dt" sz="half" idx="10"/>
          </p:nvPr>
        </p:nvSpPr>
        <p:spPr/>
        <p:txBody>
          <a:bodyPr/>
          <a:lstStyle>
            <a:lvl1pPr>
              <a:defRPr/>
            </a:lvl1pPr>
          </a:lstStyle>
          <a:p>
            <a:pPr>
              <a:defRPr/>
            </a:pPr>
            <a:fld id="{3340A4EB-D235-431B-A381-2D31BDA5D1E5}" type="datetimeFigureOut">
              <a:rPr lang="it-IT"/>
              <a:pPr>
                <a:defRPr/>
              </a:pPr>
              <a:t>02/10/2015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3F3F850D-2425-483D-9BA3-E5512B07F95A}"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3"/>
          <p:cNvSpPr>
            <a:spLocks noGrp="1"/>
          </p:cNvSpPr>
          <p:nvPr>
            <p:ph type="dt" sz="half" idx="10"/>
          </p:nvPr>
        </p:nvSpPr>
        <p:spPr/>
        <p:txBody>
          <a:bodyPr/>
          <a:lstStyle>
            <a:lvl1pPr>
              <a:defRPr/>
            </a:lvl1pPr>
          </a:lstStyle>
          <a:p>
            <a:pPr>
              <a:defRPr/>
            </a:pPr>
            <a:fld id="{3108862D-2F37-476C-BC09-ED69DFC681C6}" type="datetimeFigureOut">
              <a:rPr lang="it-IT"/>
              <a:pPr>
                <a:defRPr/>
              </a:pPr>
              <a:t>02/10/2015</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E23F245C-8F4B-42C1-A51F-4DF3835557C4}"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3"/>
          <p:cNvSpPr>
            <a:spLocks noGrp="1"/>
          </p:cNvSpPr>
          <p:nvPr>
            <p:ph type="dt" sz="half" idx="10"/>
          </p:nvPr>
        </p:nvSpPr>
        <p:spPr/>
        <p:txBody>
          <a:bodyPr/>
          <a:lstStyle>
            <a:lvl1pPr>
              <a:defRPr/>
            </a:lvl1pPr>
          </a:lstStyle>
          <a:p>
            <a:pPr>
              <a:defRPr/>
            </a:pPr>
            <a:fld id="{D6C98FBB-38D6-451A-B873-8947FDB7FB0B}" type="datetimeFigureOut">
              <a:rPr lang="it-IT"/>
              <a:pPr>
                <a:defRPr/>
              </a:pPr>
              <a:t>02/10/2015</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CC54BC58-C7DC-42B9-9DF7-32DA7FC5E3FC}"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B6F3FEA3-0A98-4968-BA63-257107819440}" type="datetimeFigureOut">
              <a:rPr lang="it-IT"/>
              <a:pPr>
                <a:defRPr/>
              </a:pPr>
              <a:t>02/10/2015</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E0AC5581-C36D-47E3-9D71-3F0A2328C855}"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1"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0EDC570C-63A2-4A46-B16B-EF19F5513713}" type="datetimeFigureOut">
              <a:rPr lang="it-IT"/>
              <a:pPr>
                <a:defRPr/>
              </a:pPr>
              <a:t>02/10/2015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BEF1F9D8-2719-41C3-9321-315B2F10A10F}"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1"/>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E4E57688-75FA-4DD5-B18F-ED375D932C1B}" type="datetimeFigureOut">
              <a:rPr lang="it-IT"/>
              <a:pPr>
                <a:defRPr/>
              </a:pPr>
              <a:t>02/10/2015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4B1716FF-5FEE-485F-9DB9-7648AC604302}"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144E2AE8-CF36-49A4-A12D-4DF6507DCF2F}" type="datetimeFigureOut">
              <a:rPr lang="it-IT"/>
              <a:pPr>
                <a:defRPr/>
              </a:pPr>
              <a:t>02/10/2015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984AE802-CCFE-4013-8562-9B9368E2AF78}"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714375"/>
            <a:ext cx="7772400" cy="2886075"/>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eaLnBrk="1" hangingPunct="1">
              <a:defRPr/>
            </a:pPr>
            <a:r>
              <a:rPr lang="it-IT" smtClean="0">
                <a:solidFill>
                  <a:srgbClr val="FFFFFF"/>
                </a:solidFill>
              </a:rPr>
              <a:t>NOTE OPERATIVE IN AMBITO FISCALE</a:t>
            </a:r>
            <a:br>
              <a:rPr lang="it-IT" smtClean="0">
                <a:solidFill>
                  <a:srgbClr val="FFFFFF"/>
                </a:solidFill>
              </a:rPr>
            </a:br>
            <a:endParaRPr lang="it-IT" smtClean="0">
              <a:solidFill>
                <a:srgbClr val="FFFFFF"/>
              </a:solidFill>
            </a:endParaRPr>
          </a:p>
        </p:txBody>
      </p:sp>
      <p:sp>
        <p:nvSpPr>
          <p:cNvPr id="3" name="Sottotitolo 2"/>
          <p:cNvSpPr>
            <a:spLocks noGrp="1"/>
          </p:cNvSpPr>
          <p:nvPr>
            <p:ph type="subTitle" idx="1"/>
          </p:nvPr>
        </p:nvSpPr>
        <p:spPr>
          <a:xfrm>
            <a:off x="1500188" y="4143375"/>
            <a:ext cx="6400800" cy="1966913"/>
          </a:xfrm>
        </p:spPr>
        <p:style>
          <a:lnRef idx="1">
            <a:schemeClr val="accent2"/>
          </a:lnRef>
          <a:fillRef idx="2">
            <a:schemeClr val="accent2"/>
          </a:fillRef>
          <a:effectRef idx="1">
            <a:schemeClr val="accent2"/>
          </a:effectRef>
          <a:fontRef idx="minor">
            <a:schemeClr val="dk1"/>
          </a:fontRef>
        </p:style>
        <p:txBody>
          <a:bodyPr rtlCol="0">
            <a:normAutofit/>
          </a:bodyPr>
          <a:lstStyle/>
          <a:p>
            <a:pPr eaLnBrk="1" fontAlgn="auto" hangingPunct="1">
              <a:spcAft>
                <a:spcPts val="0"/>
              </a:spcAft>
              <a:buFont typeface="Arial" pitchFamily="34" charset="0"/>
              <a:buNone/>
              <a:defRPr/>
            </a:pPr>
            <a:endParaRPr lang="it-IT" b="1" dirty="0" smtClean="0">
              <a:solidFill>
                <a:schemeClr val="tx1"/>
              </a:solidFill>
            </a:endParaRPr>
          </a:p>
          <a:p>
            <a:pPr eaLnBrk="1" fontAlgn="auto" hangingPunct="1">
              <a:spcAft>
                <a:spcPts val="0"/>
              </a:spcAft>
              <a:buFont typeface="Arial" pitchFamily="34" charset="0"/>
              <a:buNone/>
              <a:defRPr/>
            </a:pPr>
            <a:r>
              <a:rPr lang="it-IT" b="1" dirty="0" smtClean="0">
                <a:solidFill>
                  <a:schemeClr val="tx1"/>
                </a:solidFill>
              </a:rPr>
              <a:t>I REGIMI CONTABILI</a:t>
            </a:r>
          </a:p>
          <a:p>
            <a:pPr eaLnBrk="1" fontAlgn="auto" hangingPunct="1">
              <a:spcAft>
                <a:spcPts val="0"/>
              </a:spcAft>
              <a:buFont typeface="Arial" pitchFamily="34" charset="0"/>
              <a:buNone/>
              <a:defRPr/>
            </a:pPr>
            <a:endParaRPr lang="it-IT" b="1" dirty="0" smtClean="0">
              <a:solidFill>
                <a:schemeClr val="tx1"/>
              </a:solidFill>
            </a:endParaRPr>
          </a:p>
          <a:p>
            <a:pPr eaLnBrk="1" fontAlgn="auto" hangingPunct="1">
              <a:spcAft>
                <a:spcPts val="0"/>
              </a:spcAft>
              <a:buFont typeface="Arial" pitchFamily="34" charset="0"/>
              <a:buNone/>
              <a:defRPr/>
            </a:pPr>
            <a:endParaRPr lang="it-IT"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olo 1"/>
          <p:cNvSpPr>
            <a:spLocks noGrp="1"/>
          </p:cNvSpPr>
          <p:nvPr>
            <p:ph type="title"/>
          </p:nvPr>
        </p:nvSpPr>
        <p:spPr/>
        <p:txBody>
          <a:bodyPr/>
          <a:lstStyle/>
          <a:p>
            <a:pPr eaLnBrk="1" hangingPunct="1"/>
            <a:r>
              <a:rPr lang="it-IT" smtClean="0"/>
              <a:t>	</a:t>
            </a:r>
          </a:p>
        </p:txBody>
      </p:sp>
      <p:sp>
        <p:nvSpPr>
          <p:cNvPr id="3" name="Segnaposto contenuto 2"/>
          <p:cNvSpPr>
            <a:spLocks noGrp="1"/>
          </p:cNvSpPr>
          <p:nvPr>
            <p:ph idx="1"/>
          </p:nvPr>
        </p:nvSpPr>
        <p:spPr>
          <a:xfrm>
            <a:off x="457200" y="214313"/>
            <a:ext cx="8229600" cy="6500812"/>
          </a:xfrm>
        </p:spPr>
        <p:style>
          <a:lnRef idx="1">
            <a:schemeClr val="accent6"/>
          </a:lnRef>
          <a:fillRef idx="2">
            <a:schemeClr val="accent6"/>
          </a:fillRef>
          <a:effectRef idx="1">
            <a:schemeClr val="accent6"/>
          </a:effectRef>
          <a:fontRef idx="minor">
            <a:schemeClr val="dk1"/>
          </a:fontRef>
        </p:style>
        <p:txBody>
          <a:bodyPr>
            <a:normAutofit/>
          </a:bodyPr>
          <a:lstStyle/>
          <a:p>
            <a:pPr marL="0" indent="0" algn="ctr" eaLnBrk="1" hangingPunct="1">
              <a:lnSpc>
                <a:spcPct val="80000"/>
              </a:lnSpc>
              <a:spcBef>
                <a:spcPct val="0"/>
              </a:spcBef>
              <a:buFont typeface="Arial" charset="0"/>
              <a:buNone/>
              <a:defRPr/>
            </a:pPr>
            <a:r>
              <a:rPr lang="it-IT" sz="2400" b="1" smtClean="0">
                <a:solidFill>
                  <a:srgbClr val="000000"/>
                </a:solidFill>
              </a:rPr>
              <a:t>REGIME CONTABILE DEI CONTRIBUENTI C.D. MINIMI - REGIME FISCALE DI VANTAGGIO PER L’IMPRENDITORIA GIOVANILE E LAVORATORI IN MOBILITA’</a:t>
            </a:r>
          </a:p>
          <a:p>
            <a:pPr marL="0" indent="0" algn="ctr" eaLnBrk="1" hangingPunct="1">
              <a:lnSpc>
                <a:spcPct val="80000"/>
              </a:lnSpc>
              <a:spcBef>
                <a:spcPct val="0"/>
              </a:spcBef>
              <a:buFont typeface="Arial" charset="0"/>
              <a:buNone/>
              <a:defRPr/>
            </a:pPr>
            <a:endParaRPr lang="it-IT" sz="2400" b="1" smtClean="0">
              <a:solidFill>
                <a:srgbClr val="000000"/>
              </a:solidFill>
            </a:endParaRPr>
          </a:p>
          <a:p>
            <a:pPr marL="0" indent="0" algn="just" eaLnBrk="1" hangingPunct="1">
              <a:lnSpc>
                <a:spcPct val="80000"/>
              </a:lnSpc>
              <a:spcBef>
                <a:spcPct val="0"/>
              </a:spcBef>
              <a:buFont typeface="Arial" charset="0"/>
              <a:buNone/>
              <a:defRPr/>
            </a:pPr>
            <a:r>
              <a:rPr lang="it-IT" sz="2000" smtClean="0">
                <a:solidFill>
                  <a:srgbClr val="000000"/>
                </a:solidFill>
              </a:rPr>
              <a:t>Art.27, commi da 1 e 217 del D.L. 6 luglio 2011 n. 98 convertito dalla Legge 15 luglio 2011 n. 111, abolito dalla Legge di stabilità per l’anno 2015, </a:t>
            </a:r>
            <a:r>
              <a:rPr lang="it-IT" sz="2000" b="1" smtClean="0">
                <a:solidFill>
                  <a:srgbClr val="000000"/>
                </a:solidFill>
              </a:rPr>
              <a:t>prorogato per l’anno 2015 dall’</a:t>
            </a:r>
            <a:r>
              <a:rPr lang="it-IT" sz="2000" b="1" smtClean="0">
                <a:solidFill>
                  <a:schemeClr val="tx1"/>
                </a:solidFill>
              </a:rPr>
              <a:t>articolo 10, comma 12-undecies, del Dl 192/2014, convertito nella legge 11/2015)</a:t>
            </a:r>
            <a:r>
              <a:rPr lang="it-IT" sz="2000" b="1" smtClean="0">
                <a:solidFill>
                  <a:srgbClr val="000000"/>
                </a:solidFill>
              </a:rPr>
              <a:t>.</a:t>
            </a:r>
          </a:p>
          <a:p>
            <a:pPr marL="0" indent="0" algn="ctr" eaLnBrk="1" hangingPunct="1">
              <a:lnSpc>
                <a:spcPct val="80000"/>
              </a:lnSpc>
              <a:spcBef>
                <a:spcPct val="0"/>
              </a:spcBef>
              <a:buFont typeface="Arial" charset="0"/>
              <a:buNone/>
              <a:defRPr/>
            </a:pPr>
            <a:endParaRPr lang="it-IT" sz="2000" b="1" smtClean="0">
              <a:solidFill>
                <a:srgbClr val="000000"/>
              </a:solidFill>
            </a:endParaRPr>
          </a:p>
          <a:p>
            <a:pPr marL="0" indent="0" algn="ctr" eaLnBrk="1" hangingPunct="1">
              <a:lnSpc>
                <a:spcPct val="80000"/>
              </a:lnSpc>
              <a:spcBef>
                <a:spcPct val="0"/>
              </a:spcBef>
              <a:buFont typeface="Arial" charset="0"/>
              <a:buNone/>
              <a:defRPr/>
            </a:pPr>
            <a:r>
              <a:rPr lang="it-IT" sz="2400" b="1" smtClean="0">
                <a:solidFill>
                  <a:srgbClr val="000000"/>
                </a:solidFill>
              </a:rPr>
              <a:t>SOGGETTI INTERESSATI</a:t>
            </a:r>
          </a:p>
          <a:p>
            <a:pPr marL="0" indent="0" algn="just" eaLnBrk="1" hangingPunct="1">
              <a:lnSpc>
                <a:spcPct val="80000"/>
              </a:lnSpc>
              <a:spcBef>
                <a:spcPct val="0"/>
              </a:spcBef>
              <a:buFont typeface="Arial" charset="0"/>
              <a:buNone/>
              <a:defRPr/>
            </a:pPr>
            <a:endParaRPr lang="it-IT" sz="3000" smtClean="0">
              <a:solidFill>
                <a:srgbClr val="000000"/>
              </a:solidFill>
            </a:endParaRPr>
          </a:p>
          <a:p>
            <a:pPr marL="0" indent="0" algn="just" eaLnBrk="1" hangingPunct="1">
              <a:lnSpc>
                <a:spcPct val="80000"/>
              </a:lnSpc>
              <a:spcBef>
                <a:spcPct val="0"/>
              </a:spcBef>
              <a:buFont typeface="Arial" charset="0"/>
              <a:buNone/>
              <a:defRPr/>
            </a:pPr>
            <a:r>
              <a:rPr lang="it-IT" sz="3000" smtClean="0">
                <a:solidFill>
                  <a:srgbClr val="000000"/>
                </a:solidFill>
              </a:rPr>
              <a:t>Regime  naturale a decorrere dal 01.01.2012 per le </a:t>
            </a:r>
            <a:r>
              <a:rPr lang="it-IT" sz="3000" b="1" smtClean="0">
                <a:solidFill>
                  <a:srgbClr val="000000"/>
                </a:solidFill>
              </a:rPr>
              <a:t>persone fisiche</a:t>
            </a:r>
            <a:r>
              <a:rPr lang="it-IT" sz="3000" smtClean="0">
                <a:solidFill>
                  <a:srgbClr val="000000"/>
                </a:solidFill>
              </a:rPr>
              <a:t>  esercenti attività d’impresa, arti o professioni per le quali sussistono i requisiti di seguito elencati, riferiti all'anno precedente oppure, mediante previsione, a quello in corso (quindi per le nuove imprese): </a:t>
            </a:r>
          </a:p>
          <a:p>
            <a:pPr marL="0" indent="0" algn="just" eaLnBrk="1" hangingPunct="1">
              <a:lnSpc>
                <a:spcPct val="80000"/>
              </a:lnSpc>
              <a:spcBef>
                <a:spcPct val="0"/>
              </a:spcBef>
              <a:buFont typeface="Arial" charset="0"/>
              <a:buNone/>
              <a:defRPr/>
            </a:pPr>
            <a:endParaRPr lang="it-IT" sz="3000" smtClean="0">
              <a:solidFill>
                <a:srgbClr val="000000"/>
              </a:solidFill>
            </a:endParaRPr>
          </a:p>
          <a:p>
            <a:pPr marL="0" indent="0" algn="just" eaLnBrk="1" hangingPunct="1">
              <a:lnSpc>
                <a:spcPct val="80000"/>
              </a:lnSpc>
              <a:spcBef>
                <a:spcPct val="0"/>
              </a:spcBef>
              <a:buFont typeface="Arial" charset="0"/>
              <a:buNone/>
              <a:defRPr/>
            </a:pPr>
            <a:endParaRPr lang="it-IT" sz="3000" smtClean="0">
              <a:solidFill>
                <a:srgbClr val="000000"/>
              </a:solidFill>
            </a:endParaRPr>
          </a:p>
          <a:p>
            <a:pPr marL="0" indent="0" algn="just" eaLnBrk="1" hangingPunct="1">
              <a:lnSpc>
                <a:spcPct val="80000"/>
              </a:lnSpc>
              <a:spcBef>
                <a:spcPct val="0"/>
              </a:spcBef>
              <a:buFont typeface="Arial" charset="0"/>
              <a:buNone/>
              <a:defRPr/>
            </a:pPr>
            <a:endParaRPr lang="it-IT" sz="1500" smtClean="0">
              <a:solidFill>
                <a:srgbClr val="000000"/>
              </a:solidFill>
            </a:endParaRPr>
          </a:p>
          <a:p>
            <a:pPr marL="0" indent="0" eaLnBrk="1" hangingPunct="1">
              <a:lnSpc>
                <a:spcPct val="80000"/>
              </a:lnSpc>
              <a:defRPr/>
            </a:pPr>
            <a:endParaRPr lang="it-IT" sz="1300" smtClean="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olo 1"/>
          <p:cNvSpPr>
            <a:spLocks noGrp="1"/>
          </p:cNvSpPr>
          <p:nvPr>
            <p:ph type="title"/>
          </p:nvPr>
        </p:nvSpPr>
        <p:spPr>
          <a:xfrm>
            <a:off x="457200" y="274638"/>
            <a:ext cx="8229600" cy="5726112"/>
          </a:xfrm>
        </p:spPr>
        <p:txBody>
          <a:bodyPr/>
          <a:lstStyle/>
          <a:p>
            <a:pPr eaLnBrk="1" hangingPunct="1"/>
            <a:r>
              <a:rPr lang="it-IT" b="1" smtClean="0"/>
              <a:t>	</a:t>
            </a:r>
          </a:p>
        </p:txBody>
      </p:sp>
      <p:sp>
        <p:nvSpPr>
          <p:cNvPr id="3" name="Segnaposto contenuto 2"/>
          <p:cNvSpPr>
            <a:spLocks noGrp="1"/>
          </p:cNvSpPr>
          <p:nvPr>
            <p:ph idx="1"/>
          </p:nvPr>
        </p:nvSpPr>
        <p:spPr>
          <a:xfrm>
            <a:off x="457200" y="285750"/>
            <a:ext cx="8229600" cy="6357938"/>
          </a:xfrm>
        </p:spPr>
        <p:style>
          <a:lnRef idx="1">
            <a:schemeClr val="accent6"/>
          </a:lnRef>
          <a:fillRef idx="2">
            <a:schemeClr val="accent6"/>
          </a:fillRef>
          <a:effectRef idx="1">
            <a:schemeClr val="accent6"/>
          </a:effectRef>
          <a:fontRef idx="minor">
            <a:schemeClr val="dk1"/>
          </a:fontRef>
        </p:style>
        <p:txBody>
          <a:bodyPr rtlCol="0">
            <a:normAutofit fontScale="25000" lnSpcReduction="20000"/>
          </a:bodyPr>
          <a:lstStyle/>
          <a:p>
            <a:pPr lvl="1" algn="ctr" eaLnBrk="1" fontAlgn="auto" hangingPunct="1">
              <a:spcAft>
                <a:spcPts val="0"/>
              </a:spcAft>
              <a:buFont typeface="Arial" pitchFamily="34" charset="0"/>
              <a:buNone/>
              <a:defRPr/>
            </a:pPr>
            <a:r>
              <a:rPr lang="it-IT" sz="7000" b="1" dirty="0" smtClean="0"/>
              <a:t>REQUISITI</a:t>
            </a:r>
          </a:p>
          <a:p>
            <a:pPr lvl="1" algn="ctr" eaLnBrk="1" fontAlgn="auto" hangingPunct="1">
              <a:spcAft>
                <a:spcPts val="0"/>
              </a:spcAft>
              <a:buFont typeface="Arial" pitchFamily="34" charset="0"/>
              <a:buNone/>
              <a:defRPr/>
            </a:pPr>
            <a:endParaRPr lang="it-IT" sz="7000" b="1" dirty="0" smtClean="0"/>
          </a:p>
          <a:p>
            <a:pPr marL="0" indent="0" algn="just" eaLnBrk="1" fontAlgn="auto" hangingPunct="1">
              <a:spcBef>
                <a:spcPts val="0"/>
              </a:spcBef>
              <a:spcAft>
                <a:spcPts val="0"/>
              </a:spcAft>
              <a:buFont typeface="Arial" pitchFamily="34" charset="0"/>
              <a:buChar char="•"/>
              <a:defRPr/>
            </a:pPr>
            <a:r>
              <a:rPr lang="it-IT" sz="8000" b="1" dirty="0" smtClean="0"/>
              <a:t>non aver esercitato negli ultimi tre anni </a:t>
            </a:r>
            <a:r>
              <a:rPr lang="it-IT" sz="8000" dirty="0" smtClean="0"/>
              <a:t>(cioè prima dell’inizio della nuova iniziativa) attività d’impresa ovvero artistica o professionale, neanche in forma associata o familiare;</a:t>
            </a:r>
          </a:p>
          <a:p>
            <a:pPr marL="0" indent="0" algn="just" eaLnBrk="1" fontAlgn="auto" hangingPunct="1">
              <a:spcBef>
                <a:spcPts val="0"/>
              </a:spcBef>
              <a:spcAft>
                <a:spcPts val="0"/>
              </a:spcAft>
              <a:buFont typeface="Arial" pitchFamily="34" charset="0"/>
              <a:buChar char="•"/>
              <a:defRPr/>
            </a:pPr>
            <a:r>
              <a:rPr lang="it-IT" sz="8000" dirty="0" smtClean="0"/>
              <a:t>la nuova attività </a:t>
            </a:r>
            <a:r>
              <a:rPr lang="it-IT" sz="8000" b="1" dirty="0" smtClean="0"/>
              <a:t>non deve essere la mera prosecuzione </a:t>
            </a:r>
            <a:r>
              <a:rPr lang="it-IT" sz="8000" dirty="0" smtClean="0"/>
              <a:t>di un’attività precedente, anche se svolta in qualità di lavoratore dipendente o autonomo (ad esclusione del periodo di pratica obbligatoria ai fini dell’esercizio di arti o professioni);</a:t>
            </a:r>
          </a:p>
          <a:p>
            <a:pPr marL="0" indent="0" algn="just" eaLnBrk="1" fontAlgn="auto" hangingPunct="1">
              <a:spcBef>
                <a:spcPts val="0"/>
              </a:spcBef>
              <a:spcAft>
                <a:spcPts val="0"/>
              </a:spcAft>
              <a:buFont typeface="Arial" pitchFamily="34" charset="0"/>
              <a:buChar char="•"/>
              <a:defRPr/>
            </a:pPr>
            <a:r>
              <a:rPr lang="it-IT" sz="8000" dirty="0" smtClean="0"/>
              <a:t>compensi  non superiori a € 30.000,00  (da ragguagliare al periodo di imposta)</a:t>
            </a:r>
          </a:p>
          <a:p>
            <a:pPr marL="0" indent="0" algn="just" eaLnBrk="1" fontAlgn="auto" hangingPunct="1">
              <a:spcBef>
                <a:spcPts val="0"/>
              </a:spcBef>
              <a:spcAft>
                <a:spcPts val="0"/>
              </a:spcAft>
              <a:buFont typeface="Arial" pitchFamily="34" charset="0"/>
              <a:buChar char="•"/>
              <a:defRPr/>
            </a:pPr>
            <a:r>
              <a:rPr lang="it-IT" sz="8000" dirty="0" smtClean="0"/>
              <a:t>non aver  effettuato cessioni all’esportazione </a:t>
            </a:r>
          </a:p>
          <a:p>
            <a:pPr marL="0" indent="0" algn="just" eaLnBrk="1" fontAlgn="auto" hangingPunct="1">
              <a:spcBef>
                <a:spcPts val="0"/>
              </a:spcBef>
              <a:spcAft>
                <a:spcPts val="0"/>
              </a:spcAft>
              <a:buFont typeface="Arial" pitchFamily="34" charset="0"/>
              <a:buChar char="•"/>
              <a:defRPr/>
            </a:pPr>
            <a:r>
              <a:rPr lang="it-IT" sz="8000" dirty="0" smtClean="0"/>
              <a:t>non avere dipendenti o collaboratori </a:t>
            </a:r>
            <a:r>
              <a:rPr lang="it-IT" sz="8000" dirty="0" err="1" smtClean="0"/>
              <a:t>co.co.co</a:t>
            </a:r>
            <a:r>
              <a:rPr lang="it-IT" sz="8000" dirty="0" smtClean="0"/>
              <a:t> o lavoratori a progetto né erogato somme sotto forma di utili ad associati in partecipazione che apportano solo lavoro</a:t>
            </a:r>
          </a:p>
          <a:p>
            <a:pPr marL="0" indent="0" algn="just" eaLnBrk="1" fontAlgn="auto" hangingPunct="1">
              <a:spcBef>
                <a:spcPts val="0"/>
              </a:spcBef>
              <a:spcAft>
                <a:spcPts val="0"/>
              </a:spcAft>
              <a:buFont typeface="Arial" pitchFamily="34" charset="0"/>
              <a:buChar char="•"/>
              <a:defRPr/>
            </a:pPr>
            <a:r>
              <a:rPr lang="it-IT" sz="8000" dirty="0" smtClean="0"/>
              <a:t>Non aver effettuato acquisti di beni strumentali superiori a € 15.000,00 negli ultimi 3 anni (per i beni ad utilizzo promiscuo – autoveicoli, telefoni cellulari ecc) si considera sempre il 50% del valore). I canoni di locazione di beni immobili strumentali (ambulatori e uffici), rilevano ai fini del superamento  del limite di 15.000 euro. </a:t>
            </a:r>
          </a:p>
          <a:p>
            <a:pPr lvl="1" eaLnBrk="1" fontAlgn="auto" hangingPunct="1">
              <a:spcAft>
                <a:spcPts val="0"/>
              </a:spcAft>
              <a:buFont typeface="Arial" pitchFamily="34" charset="0"/>
              <a:buNone/>
              <a:defRPr/>
            </a:pPr>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olo 1"/>
          <p:cNvSpPr>
            <a:spLocks noGrp="1"/>
          </p:cNvSpPr>
          <p:nvPr>
            <p:ph type="title"/>
          </p:nvPr>
        </p:nvSpPr>
        <p:spPr/>
        <p:txBody>
          <a:bodyPr/>
          <a:lstStyle/>
          <a:p>
            <a:pPr eaLnBrk="1" hangingPunct="1"/>
            <a:r>
              <a:rPr lang="it-IT" smtClean="0"/>
              <a:t>	</a:t>
            </a:r>
          </a:p>
        </p:txBody>
      </p:sp>
      <p:sp>
        <p:nvSpPr>
          <p:cNvPr id="3" name="Segnaposto contenuto 2"/>
          <p:cNvSpPr>
            <a:spLocks noGrp="1"/>
          </p:cNvSpPr>
          <p:nvPr>
            <p:ph idx="1"/>
          </p:nvPr>
        </p:nvSpPr>
        <p:spPr>
          <a:xfrm>
            <a:off x="457200" y="428625"/>
            <a:ext cx="8229600" cy="5697538"/>
          </a:xfrm>
        </p:spPr>
        <p:style>
          <a:lnRef idx="1">
            <a:schemeClr val="accent6"/>
          </a:lnRef>
          <a:fillRef idx="2">
            <a:schemeClr val="accent6"/>
          </a:fillRef>
          <a:effectRef idx="1">
            <a:schemeClr val="accent6"/>
          </a:effectRef>
          <a:fontRef idx="minor">
            <a:schemeClr val="dk1"/>
          </a:fontRef>
        </p:style>
        <p:txBody>
          <a:bodyPr rtlCol="0">
            <a:normAutofit/>
          </a:bodyPr>
          <a:lstStyle/>
          <a:p>
            <a:pPr marL="0" indent="0" algn="just" eaLnBrk="1" fontAlgn="auto" hangingPunct="1">
              <a:spcBef>
                <a:spcPts val="0"/>
              </a:spcBef>
              <a:spcAft>
                <a:spcPts val="0"/>
              </a:spcAft>
              <a:buFont typeface="Arial" pitchFamily="34" charset="0"/>
              <a:buNone/>
              <a:defRPr/>
            </a:pPr>
            <a:r>
              <a:rPr lang="it-IT" dirty="0" smtClean="0"/>
              <a:t>Coloro che avviano un’attività potranno avvalersi del regime in oggetto comunicando di presumere il possesso dei predetti requisiti nella dichiarazione di inizio attività da presentare ai fini dell'IVA.</a:t>
            </a:r>
          </a:p>
          <a:p>
            <a:pPr eaLnBrk="1" fontAlgn="auto" hangingPunct="1">
              <a:spcAft>
                <a:spcPts val="0"/>
              </a:spcAft>
              <a:buFont typeface="Arial" pitchFamily="34" charset="0"/>
              <a:buChar char="•"/>
              <a:defRPr/>
            </a:pPr>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olo 1"/>
          <p:cNvSpPr>
            <a:spLocks noGrp="1"/>
          </p:cNvSpPr>
          <p:nvPr>
            <p:ph type="title"/>
          </p:nvPr>
        </p:nvSpPr>
        <p:spPr/>
        <p:txBody>
          <a:bodyPr/>
          <a:lstStyle/>
          <a:p>
            <a:pPr eaLnBrk="1" hangingPunct="1"/>
            <a:r>
              <a:rPr lang="it-IT" smtClean="0"/>
              <a:t>	</a:t>
            </a:r>
          </a:p>
        </p:txBody>
      </p:sp>
      <p:sp>
        <p:nvSpPr>
          <p:cNvPr id="3" name="Segnaposto contenuto 2"/>
          <p:cNvSpPr>
            <a:spLocks noGrp="1"/>
          </p:cNvSpPr>
          <p:nvPr>
            <p:ph idx="1"/>
          </p:nvPr>
        </p:nvSpPr>
        <p:spPr>
          <a:xfrm>
            <a:off x="457200" y="214313"/>
            <a:ext cx="8229600" cy="6429375"/>
          </a:xfrm>
        </p:spPr>
        <p:style>
          <a:lnRef idx="1">
            <a:schemeClr val="accent6"/>
          </a:lnRef>
          <a:fillRef idx="2">
            <a:schemeClr val="accent6"/>
          </a:fillRef>
          <a:effectRef idx="1">
            <a:schemeClr val="accent6"/>
          </a:effectRef>
          <a:fontRef idx="minor">
            <a:schemeClr val="dk1"/>
          </a:fontRef>
        </p:style>
        <p:txBody>
          <a:bodyPr rtlCol="0">
            <a:normAutofit/>
          </a:bodyPr>
          <a:lstStyle/>
          <a:p>
            <a:pPr marL="0" indent="0" algn="ctr" eaLnBrk="1" fontAlgn="auto" hangingPunct="1">
              <a:spcBef>
                <a:spcPts val="0"/>
              </a:spcBef>
              <a:spcAft>
                <a:spcPts val="0"/>
              </a:spcAft>
              <a:buFont typeface="Arial" pitchFamily="34" charset="0"/>
              <a:buNone/>
              <a:defRPr/>
            </a:pPr>
            <a:r>
              <a:rPr lang="it-IT" sz="2800" b="1" dirty="0" smtClean="0"/>
              <a:t>Sono escluse dal regime dei minimi:</a:t>
            </a:r>
          </a:p>
          <a:p>
            <a:pPr marL="0" indent="0" algn="just" eaLnBrk="1" fontAlgn="auto" hangingPunct="1">
              <a:spcBef>
                <a:spcPts val="0"/>
              </a:spcBef>
              <a:spcAft>
                <a:spcPts val="0"/>
              </a:spcAft>
              <a:buFont typeface="Arial" pitchFamily="34" charset="0"/>
              <a:buChar char="•"/>
              <a:defRPr/>
            </a:pPr>
            <a:r>
              <a:rPr lang="it-IT" sz="2800" dirty="0" smtClean="0"/>
              <a:t>tutte le forme societarie e le associazioni professionali;</a:t>
            </a:r>
          </a:p>
          <a:p>
            <a:pPr marL="0" indent="0" algn="just" eaLnBrk="1" fontAlgn="auto" hangingPunct="1">
              <a:spcBef>
                <a:spcPts val="0"/>
              </a:spcBef>
              <a:spcAft>
                <a:spcPts val="0"/>
              </a:spcAft>
              <a:buFont typeface="Arial" pitchFamily="34" charset="0"/>
              <a:buChar char="•"/>
              <a:defRPr/>
            </a:pPr>
            <a:r>
              <a:rPr lang="it-IT" sz="2800" dirty="0" smtClean="0"/>
              <a:t>le persone fisiche  esercenti attività di’impresa, arti o professioni che:</a:t>
            </a:r>
          </a:p>
          <a:p>
            <a:pPr marL="0" indent="0" algn="just" eaLnBrk="1" fontAlgn="auto" hangingPunct="1">
              <a:spcBef>
                <a:spcPts val="0"/>
              </a:spcBef>
              <a:spcAft>
                <a:spcPts val="0"/>
              </a:spcAft>
              <a:buFont typeface="Arial" pitchFamily="34" charset="0"/>
              <a:buNone/>
              <a:defRPr/>
            </a:pPr>
            <a:r>
              <a:rPr lang="it-IT" sz="2800" dirty="0" smtClean="0"/>
              <a:t>- si avvalgono di regimi IVA speciali (p.es. agricoltori, editori, ecc.), </a:t>
            </a:r>
          </a:p>
          <a:p>
            <a:pPr marL="0" indent="0" algn="just" eaLnBrk="1" fontAlgn="auto" hangingPunct="1">
              <a:spcBef>
                <a:spcPts val="0"/>
              </a:spcBef>
              <a:spcAft>
                <a:spcPts val="0"/>
              </a:spcAft>
              <a:buFont typeface="Arial" pitchFamily="34" charset="0"/>
              <a:buNone/>
              <a:defRPr/>
            </a:pPr>
            <a:r>
              <a:rPr lang="it-IT" sz="2800" dirty="0" smtClean="0"/>
              <a:t>- non risultano residenti </a:t>
            </a:r>
          </a:p>
          <a:p>
            <a:pPr marL="0" indent="0" algn="just" eaLnBrk="1" fontAlgn="auto" hangingPunct="1">
              <a:spcBef>
                <a:spcPts val="0"/>
              </a:spcBef>
              <a:spcAft>
                <a:spcPts val="0"/>
              </a:spcAft>
              <a:buFont typeface="Arial" pitchFamily="34" charset="0"/>
              <a:buNone/>
              <a:defRPr/>
            </a:pPr>
            <a:r>
              <a:rPr lang="it-IT" sz="2800" dirty="0" smtClean="0"/>
              <a:t>- effettuano in via esclusiva o prevalente cessioni di fabbricati, di terreni edificabili e di mezzi di trasporto nuovi. </a:t>
            </a:r>
          </a:p>
          <a:p>
            <a:pPr marL="0" indent="0" algn="just" eaLnBrk="1" fontAlgn="auto" hangingPunct="1">
              <a:spcBef>
                <a:spcPts val="0"/>
              </a:spcBef>
              <a:spcAft>
                <a:spcPts val="0"/>
              </a:spcAft>
              <a:buFontTx/>
              <a:buChar char="-"/>
              <a:defRPr/>
            </a:pPr>
            <a:r>
              <a:rPr lang="it-IT" sz="2800" dirty="0" smtClean="0"/>
              <a:t>partecipano  in società di persone, associazioni o S.r.l. trasparenti;</a:t>
            </a:r>
          </a:p>
          <a:p>
            <a:pPr marL="0" indent="0" algn="just" eaLnBrk="1" fontAlgn="auto" hangingPunct="1">
              <a:spcBef>
                <a:spcPts val="0"/>
              </a:spcBef>
              <a:spcAft>
                <a:spcPts val="0"/>
              </a:spcAft>
              <a:buFont typeface="Arial" pitchFamily="34" charset="0"/>
              <a:buNone/>
              <a:defRPr/>
            </a:pPr>
            <a:endParaRPr lang="it-IT" sz="2800" dirty="0" smtClean="0"/>
          </a:p>
          <a:p>
            <a:pPr marL="0" indent="0" algn="just" eaLnBrk="1" fontAlgn="auto" hangingPunct="1">
              <a:spcBef>
                <a:spcPts val="0"/>
              </a:spcBef>
              <a:spcAft>
                <a:spcPts val="0"/>
              </a:spcAft>
              <a:buFont typeface="Arial" pitchFamily="34" charset="0"/>
              <a:buNone/>
              <a:defRPr/>
            </a:pPr>
            <a:r>
              <a:rPr lang="it-IT" sz="2400" dirty="0" smtClean="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olo 1"/>
          <p:cNvSpPr>
            <a:spLocks noGrp="1"/>
          </p:cNvSpPr>
          <p:nvPr>
            <p:ph type="title"/>
          </p:nvPr>
        </p:nvSpPr>
        <p:spPr/>
        <p:txBody>
          <a:bodyPr/>
          <a:lstStyle/>
          <a:p>
            <a:pPr eaLnBrk="1" hangingPunct="1"/>
            <a:r>
              <a:rPr lang="it-IT" smtClean="0"/>
              <a:t>	</a:t>
            </a:r>
          </a:p>
        </p:txBody>
      </p:sp>
      <p:sp>
        <p:nvSpPr>
          <p:cNvPr id="3" name="Segnaposto contenuto 2"/>
          <p:cNvSpPr>
            <a:spLocks noGrp="1"/>
          </p:cNvSpPr>
          <p:nvPr>
            <p:ph idx="1"/>
          </p:nvPr>
        </p:nvSpPr>
        <p:spPr>
          <a:xfrm>
            <a:off x="214313" y="142875"/>
            <a:ext cx="8715375" cy="6715125"/>
          </a:xfrm>
        </p:spPr>
        <p:style>
          <a:lnRef idx="1">
            <a:schemeClr val="accent6"/>
          </a:lnRef>
          <a:fillRef idx="2">
            <a:schemeClr val="accent6"/>
          </a:fillRef>
          <a:effectRef idx="1">
            <a:schemeClr val="accent6"/>
          </a:effectRef>
          <a:fontRef idx="minor">
            <a:schemeClr val="dk1"/>
          </a:fontRef>
        </p:style>
        <p:txBody>
          <a:bodyPr rtlCol="0">
            <a:normAutofit fontScale="92500" lnSpcReduction="10000"/>
          </a:bodyPr>
          <a:lstStyle/>
          <a:p>
            <a:pPr marL="0" indent="0" algn="ctr" eaLnBrk="1" fontAlgn="auto" hangingPunct="1">
              <a:spcBef>
                <a:spcPts val="0"/>
              </a:spcBef>
              <a:spcAft>
                <a:spcPts val="0"/>
              </a:spcAft>
              <a:buFont typeface="Arial" pitchFamily="34" charset="0"/>
              <a:buNone/>
              <a:defRPr/>
            </a:pPr>
            <a:r>
              <a:rPr lang="it-IT" b="1" dirty="0" smtClean="0"/>
              <a:t>AGEVOLAZIONI FISCALI</a:t>
            </a:r>
          </a:p>
          <a:p>
            <a:pPr marL="0" indent="0" algn="just" eaLnBrk="1" fontAlgn="auto" hangingPunct="1">
              <a:spcBef>
                <a:spcPts val="0"/>
              </a:spcBef>
              <a:spcAft>
                <a:spcPts val="0"/>
              </a:spcAft>
              <a:buFont typeface="Arial" pitchFamily="34" charset="0"/>
              <a:buChar char="•"/>
              <a:defRPr/>
            </a:pPr>
            <a:r>
              <a:rPr lang="it-IT" b="1" dirty="0" smtClean="0"/>
              <a:t>Imposta sostitutiva pari al 5% </a:t>
            </a:r>
            <a:r>
              <a:rPr lang="it-IT" dirty="0" smtClean="0"/>
              <a:t>del reddito di lavoro autonomo, in sostituzione dell’IRE, (ex IRPEF) e delle addizionali comunali e regionali</a:t>
            </a:r>
          </a:p>
          <a:p>
            <a:pPr marL="0" indent="0" algn="just" eaLnBrk="1" fontAlgn="auto" hangingPunct="1">
              <a:spcBef>
                <a:spcPts val="0"/>
              </a:spcBef>
              <a:spcAft>
                <a:spcPts val="0"/>
              </a:spcAft>
              <a:buFont typeface="Arial" pitchFamily="34" charset="0"/>
              <a:buChar char="•"/>
              <a:defRPr/>
            </a:pPr>
            <a:r>
              <a:rPr lang="it-IT" dirty="0" smtClean="0"/>
              <a:t>Esclusione dall’Irap</a:t>
            </a:r>
          </a:p>
          <a:p>
            <a:pPr marL="0" indent="0" algn="just" eaLnBrk="1" fontAlgn="auto" hangingPunct="1">
              <a:spcBef>
                <a:spcPts val="0"/>
              </a:spcBef>
              <a:spcAft>
                <a:spcPts val="0"/>
              </a:spcAft>
              <a:buFont typeface="Arial" pitchFamily="34" charset="0"/>
              <a:buChar char="•"/>
              <a:defRPr/>
            </a:pPr>
            <a:r>
              <a:rPr lang="it-IT" dirty="0" smtClean="0"/>
              <a:t>Esclusione dall’applicazione degli studi di settore</a:t>
            </a:r>
          </a:p>
          <a:p>
            <a:pPr marL="0" indent="0" algn="just" eaLnBrk="1" fontAlgn="auto" hangingPunct="1">
              <a:spcBef>
                <a:spcPts val="0"/>
              </a:spcBef>
              <a:spcAft>
                <a:spcPts val="0"/>
              </a:spcAft>
              <a:buFont typeface="Arial" pitchFamily="34" charset="0"/>
              <a:buChar char="•"/>
              <a:defRPr/>
            </a:pPr>
            <a:r>
              <a:rPr lang="it-IT" b="1" dirty="0" smtClean="0"/>
              <a:t>Esonero </a:t>
            </a:r>
            <a:r>
              <a:rPr lang="it-IT" dirty="0" smtClean="0"/>
              <a:t>dagli obblighi di </a:t>
            </a:r>
            <a:r>
              <a:rPr lang="it-IT" b="1" dirty="0" smtClean="0"/>
              <a:t>registrazione</a:t>
            </a:r>
            <a:r>
              <a:rPr lang="it-IT" dirty="0" smtClean="0"/>
              <a:t> e tenuta delle scritture contabili rilevanti ai fini delle imposte dirette, dell'Irap e dell'Iva.</a:t>
            </a:r>
          </a:p>
          <a:p>
            <a:pPr marL="0" indent="0" algn="just" eaLnBrk="1" fontAlgn="auto" hangingPunct="1">
              <a:spcBef>
                <a:spcPts val="0"/>
              </a:spcBef>
              <a:spcAft>
                <a:spcPts val="0"/>
              </a:spcAft>
              <a:buFont typeface="Arial" pitchFamily="34" charset="0"/>
              <a:buChar char="•"/>
              <a:defRPr/>
            </a:pPr>
            <a:endParaRPr lang="it-IT" dirty="0" smtClean="0"/>
          </a:p>
          <a:p>
            <a:pPr marL="0" indent="0" algn="just" eaLnBrk="1" fontAlgn="auto" hangingPunct="1">
              <a:lnSpc>
                <a:spcPct val="80000"/>
              </a:lnSpc>
              <a:spcBef>
                <a:spcPts val="0"/>
              </a:spcBef>
              <a:spcAft>
                <a:spcPts val="0"/>
              </a:spcAft>
              <a:buFont typeface="Arial" pitchFamily="34" charset="0"/>
              <a:buChar char="•"/>
              <a:defRPr/>
            </a:pPr>
            <a:r>
              <a:rPr lang="it-IT" dirty="0" smtClean="0"/>
              <a:t>Ai fini Iva i contribuenti minimi:</a:t>
            </a:r>
          </a:p>
          <a:p>
            <a:pPr marL="0" indent="0" algn="just" eaLnBrk="1" fontAlgn="auto" hangingPunct="1">
              <a:lnSpc>
                <a:spcPct val="80000"/>
              </a:lnSpc>
              <a:spcBef>
                <a:spcPts val="0"/>
              </a:spcBef>
              <a:spcAft>
                <a:spcPts val="0"/>
              </a:spcAft>
              <a:buFont typeface="Arial" pitchFamily="34" charset="0"/>
              <a:buNone/>
              <a:defRPr/>
            </a:pPr>
            <a:r>
              <a:rPr lang="it-IT" dirty="0" smtClean="0"/>
              <a:t>- non addebitano in ogni caso l’iva sulle fatture emesse</a:t>
            </a:r>
          </a:p>
          <a:p>
            <a:pPr marL="0" indent="0" algn="just" eaLnBrk="1" fontAlgn="auto" hangingPunct="1">
              <a:lnSpc>
                <a:spcPct val="80000"/>
              </a:lnSpc>
              <a:spcBef>
                <a:spcPts val="0"/>
              </a:spcBef>
              <a:spcAft>
                <a:spcPts val="0"/>
              </a:spcAft>
              <a:buFontTx/>
              <a:buChar char="-"/>
              <a:defRPr/>
            </a:pPr>
            <a:r>
              <a:rPr lang="it-IT" dirty="0" smtClean="0"/>
              <a:t>non hanno diritto alla detrazione iva assolta sugli acquisti</a:t>
            </a:r>
          </a:p>
          <a:p>
            <a:pPr marL="0" indent="0" algn="just" eaLnBrk="1" fontAlgn="auto" hangingPunct="1">
              <a:lnSpc>
                <a:spcPct val="80000"/>
              </a:lnSpc>
              <a:spcBef>
                <a:spcPts val="0"/>
              </a:spcBef>
              <a:spcAft>
                <a:spcPts val="0"/>
              </a:spcAft>
              <a:buFontTx/>
              <a:buChar char="-"/>
              <a:defRPr/>
            </a:pPr>
            <a:r>
              <a:rPr lang="it-IT" dirty="0" smtClean="0"/>
              <a:t> Sono esonerati dagli obblighi di liquidazione, versamento periodico e dichiarazione annuale Iva- presentazione della comunicazione annuale dati Iva.</a:t>
            </a:r>
          </a:p>
          <a:p>
            <a:pPr marL="0" indent="0" algn="just" eaLnBrk="1" fontAlgn="auto" hangingPunct="1">
              <a:spcBef>
                <a:spcPts val="0"/>
              </a:spcBef>
              <a:spcAft>
                <a:spcPts val="0"/>
              </a:spcAft>
              <a:buFont typeface="Arial" pitchFamily="34" charset="0"/>
              <a:buChar char="•"/>
              <a:defRPr/>
            </a:pPr>
            <a:endParaRPr lang="it-IT" dirty="0" smtClean="0"/>
          </a:p>
          <a:p>
            <a:pPr marL="0" indent="0" algn="just" eaLnBrk="1" fontAlgn="auto" hangingPunct="1">
              <a:lnSpc>
                <a:spcPct val="80000"/>
              </a:lnSpc>
              <a:spcBef>
                <a:spcPts val="0"/>
              </a:spcBef>
              <a:spcAft>
                <a:spcPts val="0"/>
              </a:spcAft>
              <a:buFont typeface="Arial" pitchFamily="34" charset="0"/>
              <a:buNone/>
              <a:defRPr/>
            </a:pPr>
            <a:endParaRPr lang="it-IT" dirty="0" smtClean="0"/>
          </a:p>
          <a:p>
            <a:pPr marL="0" indent="0" algn="just" eaLnBrk="1" fontAlgn="auto" hangingPunct="1">
              <a:lnSpc>
                <a:spcPct val="80000"/>
              </a:lnSpc>
              <a:spcBef>
                <a:spcPts val="0"/>
              </a:spcBef>
              <a:spcAft>
                <a:spcPts val="0"/>
              </a:spcAft>
              <a:buFont typeface="Arial" pitchFamily="34" charset="0"/>
              <a:buNone/>
              <a:defRPr/>
            </a:pPr>
            <a:endParaRPr lang="it-IT" dirty="0" smtClean="0"/>
          </a:p>
          <a:p>
            <a:pPr marL="0" indent="0" algn="just" eaLnBrk="1" fontAlgn="auto" hangingPunct="1">
              <a:spcAft>
                <a:spcPts val="0"/>
              </a:spcAft>
              <a:buFont typeface="Arial" pitchFamily="34" charset="0"/>
              <a:buNone/>
              <a:defRPr/>
            </a:pPr>
            <a:endParaRPr lang="it-IT" dirty="0" smtClean="0"/>
          </a:p>
          <a:p>
            <a:pPr eaLnBrk="1" fontAlgn="auto" hangingPunct="1">
              <a:spcAft>
                <a:spcPts val="0"/>
              </a:spcAft>
              <a:buFont typeface="Arial" pitchFamily="34" charset="0"/>
              <a:buChar char="•"/>
              <a:defRPr/>
            </a:pPr>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olo 1"/>
          <p:cNvSpPr>
            <a:spLocks noGrp="1"/>
          </p:cNvSpPr>
          <p:nvPr>
            <p:ph type="title"/>
          </p:nvPr>
        </p:nvSpPr>
        <p:spPr/>
        <p:txBody>
          <a:bodyPr/>
          <a:lstStyle/>
          <a:p>
            <a:pPr eaLnBrk="1" hangingPunct="1"/>
            <a:r>
              <a:rPr lang="it-IT" smtClean="0"/>
              <a:t>	</a:t>
            </a:r>
          </a:p>
        </p:txBody>
      </p:sp>
      <p:sp>
        <p:nvSpPr>
          <p:cNvPr id="3" name="Segnaposto contenuto 2"/>
          <p:cNvSpPr>
            <a:spLocks noGrp="1"/>
          </p:cNvSpPr>
          <p:nvPr>
            <p:ph idx="1"/>
          </p:nvPr>
        </p:nvSpPr>
        <p:spPr>
          <a:xfrm>
            <a:off x="457200" y="285750"/>
            <a:ext cx="8229600" cy="5840413"/>
          </a:xfrm>
        </p:spPr>
        <p:style>
          <a:lnRef idx="1">
            <a:schemeClr val="accent6"/>
          </a:lnRef>
          <a:fillRef idx="2">
            <a:schemeClr val="accent6"/>
          </a:fillRef>
          <a:effectRef idx="1">
            <a:schemeClr val="accent6"/>
          </a:effectRef>
          <a:fontRef idx="minor">
            <a:schemeClr val="dk1"/>
          </a:fontRef>
        </p:style>
        <p:txBody>
          <a:bodyPr rtlCol="0">
            <a:normAutofit fontScale="92500" lnSpcReduction="20000"/>
          </a:bodyPr>
          <a:lstStyle/>
          <a:p>
            <a:pPr marL="0" indent="0" algn="just" eaLnBrk="1" fontAlgn="auto" hangingPunct="1">
              <a:lnSpc>
                <a:spcPct val="80000"/>
              </a:lnSpc>
              <a:spcBef>
                <a:spcPts val="0"/>
              </a:spcBef>
              <a:spcAft>
                <a:spcPts val="0"/>
              </a:spcAft>
              <a:buFont typeface="Arial" pitchFamily="34" charset="0"/>
              <a:buNone/>
              <a:defRPr/>
            </a:pPr>
            <a:r>
              <a:rPr lang="it-IT" dirty="0" smtClean="0"/>
              <a:t>Il </a:t>
            </a:r>
            <a:r>
              <a:rPr lang="it-IT" b="1" dirty="0" smtClean="0"/>
              <a:t>reddito professionale </a:t>
            </a:r>
            <a:r>
              <a:rPr lang="it-IT" dirty="0" smtClean="0"/>
              <a:t>di lavoro autonomo è costituito dalla differenza tra i compensi percepiti nel periodo di imposta e quello delle spese sostenute (</a:t>
            </a:r>
            <a:r>
              <a:rPr lang="it-IT" b="1" dirty="0" smtClean="0"/>
              <a:t>criterio di cassa</a:t>
            </a:r>
            <a:r>
              <a:rPr lang="it-IT" dirty="0" smtClean="0"/>
              <a:t>). Si tiene conto anche delle plusvalenze e delle minusvalenze dei beni relativi alla professione. Sono deducibili i contributi previdenziali versati ai sensi di legge.</a:t>
            </a:r>
          </a:p>
          <a:p>
            <a:pPr marL="0" indent="0" algn="just" eaLnBrk="1" fontAlgn="auto" hangingPunct="1">
              <a:lnSpc>
                <a:spcPct val="80000"/>
              </a:lnSpc>
              <a:spcBef>
                <a:spcPts val="0"/>
              </a:spcBef>
              <a:spcAft>
                <a:spcPts val="0"/>
              </a:spcAft>
              <a:buFont typeface="Arial" pitchFamily="34" charset="0"/>
              <a:buNone/>
              <a:defRPr/>
            </a:pPr>
            <a:r>
              <a:rPr lang="it-IT" dirty="0" smtClean="0"/>
              <a:t>Il costo dei beni strumentali  è dedotto integralmente nell’anno dell’acquisto (non si applica la procedura contabile dell’ammortamento).</a:t>
            </a:r>
          </a:p>
          <a:p>
            <a:pPr marL="0" indent="0" algn="just" eaLnBrk="1" fontAlgn="auto" hangingPunct="1">
              <a:lnSpc>
                <a:spcPct val="80000"/>
              </a:lnSpc>
              <a:spcBef>
                <a:spcPts val="0"/>
              </a:spcBef>
              <a:spcAft>
                <a:spcPts val="0"/>
              </a:spcAft>
              <a:buFont typeface="Arial" pitchFamily="34" charset="0"/>
              <a:buNone/>
              <a:defRPr/>
            </a:pPr>
            <a:r>
              <a:rPr lang="it-IT" dirty="0" smtClean="0"/>
              <a:t>Il costo dei beni strumentali  ad uso promiscuo (autovettura; cellulari) è dedotto nella misura del 50% senza limiti massimi di spesa (resta il limite dei 15.000 euro triennali).</a:t>
            </a:r>
          </a:p>
          <a:p>
            <a:pPr marL="0" indent="0" algn="just" eaLnBrk="1" fontAlgn="auto" hangingPunct="1">
              <a:lnSpc>
                <a:spcPct val="80000"/>
              </a:lnSpc>
              <a:spcBef>
                <a:spcPts val="0"/>
              </a:spcBef>
              <a:spcAft>
                <a:spcPts val="0"/>
              </a:spcAft>
              <a:buFont typeface="Arial" pitchFamily="34" charset="0"/>
              <a:buNone/>
              <a:defRPr/>
            </a:pPr>
            <a:endParaRPr lang="it-IT" dirty="0" smtClean="0"/>
          </a:p>
          <a:p>
            <a:pPr marL="0" indent="0" algn="just" eaLnBrk="1" fontAlgn="auto" hangingPunct="1">
              <a:lnSpc>
                <a:spcPct val="80000"/>
              </a:lnSpc>
              <a:spcBef>
                <a:spcPts val="0"/>
              </a:spcBef>
              <a:spcAft>
                <a:spcPts val="0"/>
              </a:spcAft>
              <a:buFont typeface="Arial" pitchFamily="34" charset="0"/>
              <a:buNone/>
              <a:defRPr/>
            </a:pPr>
            <a:r>
              <a:rPr lang="it-IT" dirty="0" smtClean="0"/>
              <a:t>Il reddito professionale non concorre alla formazione del reddito complessivo.</a:t>
            </a:r>
          </a:p>
          <a:p>
            <a:pPr marL="0" indent="0" algn="just" eaLnBrk="1" fontAlgn="auto" hangingPunct="1">
              <a:lnSpc>
                <a:spcPct val="80000"/>
              </a:lnSpc>
              <a:spcBef>
                <a:spcPts val="0"/>
              </a:spcBef>
              <a:spcAft>
                <a:spcPts val="0"/>
              </a:spcAft>
              <a:buFont typeface="Arial" pitchFamily="34" charset="0"/>
              <a:buNone/>
              <a:defRPr/>
            </a:pPr>
            <a:r>
              <a:rPr lang="it-IT" dirty="0" smtClean="0"/>
              <a:t>Non si applicano gli oneri deducibili diversi dai contributi previdenziali e non si applicano le detrazioni di imposta.</a:t>
            </a:r>
          </a:p>
          <a:p>
            <a:pPr eaLnBrk="1" fontAlgn="auto" hangingPunct="1">
              <a:spcAft>
                <a:spcPts val="0"/>
              </a:spcAft>
              <a:buFont typeface="Arial" pitchFamily="34" charset="0"/>
              <a:buChar char="•"/>
              <a:defRPr/>
            </a:pPr>
            <a:endParaRPr 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olo 1"/>
          <p:cNvSpPr>
            <a:spLocks noGrp="1"/>
          </p:cNvSpPr>
          <p:nvPr>
            <p:ph type="title"/>
          </p:nvPr>
        </p:nvSpPr>
        <p:spPr/>
        <p:txBody>
          <a:bodyPr/>
          <a:lstStyle/>
          <a:p>
            <a:pPr eaLnBrk="1" hangingPunct="1"/>
            <a:r>
              <a:rPr lang="it-IT" smtClean="0"/>
              <a:t>	</a:t>
            </a:r>
          </a:p>
        </p:txBody>
      </p:sp>
      <p:sp>
        <p:nvSpPr>
          <p:cNvPr id="3" name="Segnaposto contenuto 2"/>
          <p:cNvSpPr>
            <a:spLocks noGrp="1"/>
          </p:cNvSpPr>
          <p:nvPr>
            <p:ph idx="1"/>
          </p:nvPr>
        </p:nvSpPr>
        <p:spPr>
          <a:xfrm>
            <a:off x="457200" y="214313"/>
            <a:ext cx="8229600" cy="5911850"/>
          </a:xfrm>
        </p:spPr>
        <p:style>
          <a:lnRef idx="1">
            <a:schemeClr val="accent6"/>
          </a:lnRef>
          <a:fillRef idx="2">
            <a:schemeClr val="accent6"/>
          </a:fillRef>
          <a:effectRef idx="1">
            <a:schemeClr val="accent6"/>
          </a:effectRef>
          <a:fontRef idx="minor">
            <a:schemeClr val="dk1"/>
          </a:fontRef>
        </p:style>
        <p:txBody>
          <a:bodyPr rtlCol="0">
            <a:normAutofit/>
          </a:bodyPr>
          <a:lstStyle/>
          <a:p>
            <a:pPr marL="0" indent="0" algn="just" eaLnBrk="1" fontAlgn="auto" hangingPunct="1">
              <a:spcBef>
                <a:spcPts val="0"/>
              </a:spcBef>
              <a:spcAft>
                <a:spcPts val="0"/>
              </a:spcAft>
              <a:buFont typeface="Arial" pitchFamily="34" charset="0"/>
              <a:buNone/>
              <a:defRPr/>
            </a:pPr>
            <a:r>
              <a:rPr lang="it-IT" dirty="0" smtClean="0"/>
              <a:t>Chi si avvale di tale regime è tenuto a:</a:t>
            </a:r>
          </a:p>
          <a:p>
            <a:pPr marL="0" indent="0" algn="just" eaLnBrk="1" fontAlgn="auto" hangingPunct="1">
              <a:spcBef>
                <a:spcPts val="0"/>
              </a:spcBef>
              <a:spcAft>
                <a:spcPts val="0"/>
              </a:spcAft>
              <a:buFont typeface="Arial" pitchFamily="34" charset="0"/>
              <a:buNone/>
              <a:defRPr/>
            </a:pPr>
            <a:endParaRPr lang="it-IT" dirty="0" smtClean="0"/>
          </a:p>
          <a:p>
            <a:pPr marL="0" indent="0" algn="just" eaLnBrk="1" fontAlgn="auto" hangingPunct="1">
              <a:spcBef>
                <a:spcPts val="0"/>
              </a:spcBef>
              <a:spcAft>
                <a:spcPts val="0"/>
              </a:spcAft>
              <a:buFont typeface="Arial" pitchFamily="34" charset="0"/>
              <a:buChar char="•"/>
              <a:defRPr/>
            </a:pPr>
            <a:r>
              <a:rPr lang="it-IT" dirty="0" smtClean="0"/>
              <a:t>Obbligo di fatturazione; </a:t>
            </a:r>
          </a:p>
          <a:p>
            <a:pPr marL="0" indent="0" algn="just" eaLnBrk="1" fontAlgn="auto" hangingPunct="1">
              <a:spcBef>
                <a:spcPts val="0"/>
              </a:spcBef>
              <a:spcAft>
                <a:spcPts val="0"/>
              </a:spcAft>
              <a:buFont typeface="Arial" pitchFamily="34" charset="0"/>
              <a:buChar char="•"/>
              <a:defRPr/>
            </a:pPr>
            <a:r>
              <a:rPr lang="it-IT" dirty="0" smtClean="0"/>
              <a:t>Obbligo di conservazione e numerazione  delle fatture e della documentazione ricevuta e delle fatture emesse;</a:t>
            </a:r>
          </a:p>
          <a:p>
            <a:pPr marL="0" indent="0" algn="just" eaLnBrk="1" fontAlgn="auto" hangingPunct="1">
              <a:spcBef>
                <a:spcPts val="0"/>
              </a:spcBef>
              <a:spcAft>
                <a:spcPts val="0"/>
              </a:spcAft>
              <a:buFont typeface="Arial" pitchFamily="34" charset="0"/>
              <a:buChar char="•"/>
              <a:defRPr/>
            </a:pPr>
            <a:r>
              <a:rPr lang="it-IT" dirty="0" smtClean="0"/>
              <a:t>Obbligo di presentazione della dichiarazione dei redditi con esclusione nel modello Iva e compilazione dell’apposito quadro LM;</a:t>
            </a:r>
          </a:p>
          <a:p>
            <a:pPr marL="0" indent="0" algn="just" eaLnBrk="1" fontAlgn="auto" hangingPunct="1">
              <a:spcBef>
                <a:spcPts val="0"/>
              </a:spcBef>
              <a:spcAft>
                <a:spcPts val="0"/>
              </a:spcAft>
              <a:buFont typeface="Arial" pitchFamily="34" charset="0"/>
              <a:buChar char="•"/>
              <a:defRPr/>
            </a:pPr>
            <a:r>
              <a:rPr lang="it-IT" dirty="0" smtClean="0"/>
              <a:t>Adempimenti del sostituto d’imposta</a:t>
            </a:r>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olo 1"/>
          <p:cNvSpPr>
            <a:spLocks noGrp="1"/>
          </p:cNvSpPr>
          <p:nvPr>
            <p:ph type="title"/>
          </p:nvPr>
        </p:nvSpPr>
        <p:spPr/>
        <p:txBody>
          <a:bodyPr/>
          <a:lstStyle/>
          <a:p>
            <a:pPr eaLnBrk="1" hangingPunct="1"/>
            <a:r>
              <a:rPr lang="it-IT" smtClean="0"/>
              <a:t>	</a:t>
            </a:r>
          </a:p>
        </p:txBody>
      </p:sp>
      <p:sp>
        <p:nvSpPr>
          <p:cNvPr id="3" name="Segnaposto contenuto 2"/>
          <p:cNvSpPr>
            <a:spLocks noGrp="1"/>
          </p:cNvSpPr>
          <p:nvPr>
            <p:ph idx="1"/>
          </p:nvPr>
        </p:nvSpPr>
        <p:spPr>
          <a:xfrm>
            <a:off x="457200" y="214313"/>
            <a:ext cx="8229600" cy="6643687"/>
          </a:xfrm>
        </p:spPr>
        <p:style>
          <a:lnRef idx="1">
            <a:schemeClr val="accent6"/>
          </a:lnRef>
          <a:fillRef idx="2">
            <a:schemeClr val="accent6"/>
          </a:fillRef>
          <a:effectRef idx="1">
            <a:schemeClr val="accent6"/>
          </a:effectRef>
          <a:fontRef idx="minor">
            <a:schemeClr val="dk1"/>
          </a:fontRef>
        </p:style>
        <p:txBody>
          <a:bodyPr rtlCol="0">
            <a:noAutofit/>
          </a:bodyPr>
          <a:lstStyle/>
          <a:p>
            <a:pPr marL="0" indent="0" algn="just" eaLnBrk="1" fontAlgn="auto" hangingPunct="1">
              <a:lnSpc>
                <a:spcPct val="80000"/>
              </a:lnSpc>
              <a:spcBef>
                <a:spcPts val="0"/>
              </a:spcBef>
              <a:spcAft>
                <a:spcPts val="0"/>
              </a:spcAft>
              <a:buFont typeface="Arial" pitchFamily="34" charset="0"/>
              <a:buNone/>
              <a:defRPr/>
            </a:pPr>
            <a:endParaRPr lang="it-IT" sz="2800" dirty="0" smtClean="0"/>
          </a:p>
          <a:p>
            <a:pPr marL="0" indent="0" algn="just" eaLnBrk="1" fontAlgn="auto" hangingPunct="1">
              <a:lnSpc>
                <a:spcPct val="80000"/>
              </a:lnSpc>
              <a:spcBef>
                <a:spcPts val="0"/>
              </a:spcBef>
              <a:spcAft>
                <a:spcPts val="0"/>
              </a:spcAft>
              <a:buFont typeface="Arial" pitchFamily="34" charset="0"/>
              <a:buNone/>
              <a:defRPr/>
            </a:pPr>
            <a:r>
              <a:rPr lang="it-IT" sz="2800" b="1" dirty="0" smtClean="0"/>
              <a:t>Fattura nel regime dei minimi:</a:t>
            </a:r>
          </a:p>
          <a:p>
            <a:pPr marL="0" indent="0" algn="just" eaLnBrk="1" fontAlgn="auto" hangingPunct="1">
              <a:lnSpc>
                <a:spcPct val="80000"/>
              </a:lnSpc>
              <a:spcBef>
                <a:spcPts val="0"/>
              </a:spcBef>
              <a:spcAft>
                <a:spcPts val="0"/>
              </a:spcAft>
              <a:buFont typeface="Arial" pitchFamily="34" charset="0"/>
              <a:buNone/>
              <a:defRPr/>
            </a:pPr>
            <a:r>
              <a:rPr lang="it-IT" sz="2800" dirty="0" smtClean="0"/>
              <a:t>La fattura  emessa nel regime dei minimi non prevede mai addebito di Iva né la specifica dell’esenzione.</a:t>
            </a:r>
          </a:p>
          <a:p>
            <a:pPr marL="0" indent="0" algn="just" eaLnBrk="1" fontAlgn="auto" hangingPunct="1">
              <a:lnSpc>
                <a:spcPct val="80000"/>
              </a:lnSpc>
              <a:spcBef>
                <a:spcPts val="0"/>
              </a:spcBef>
              <a:spcAft>
                <a:spcPts val="0"/>
              </a:spcAft>
              <a:buFont typeface="Arial" pitchFamily="34" charset="0"/>
              <a:buNone/>
              <a:defRPr/>
            </a:pPr>
            <a:r>
              <a:rPr lang="it-IT" sz="2800" dirty="0" smtClean="0"/>
              <a:t>In calce alla fattura deve essere riportata la seguente dicitura:</a:t>
            </a:r>
          </a:p>
          <a:p>
            <a:pPr marL="0" indent="0" algn="just" eaLnBrk="1" fontAlgn="auto" hangingPunct="1">
              <a:lnSpc>
                <a:spcPct val="80000"/>
              </a:lnSpc>
              <a:spcBef>
                <a:spcPts val="0"/>
              </a:spcBef>
              <a:spcAft>
                <a:spcPts val="0"/>
              </a:spcAft>
              <a:buFont typeface="Arial" pitchFamily="34" charset="0"/>
              <a:buNone/>
              <a:defRPr/>
            </a:pPr>
            <a:r>
              <a:rPr lang="it-IT" sz="2800" b="1" i="1" u="sng" dirty="0" smtClean="0"/>
              <a:t>Operazione effettuata ai sensi dell’art. 27, comma 1 e 2, del D.L.  6 luglio 2011, n. 111. </a:t>
            </a:r>
          </a:p>
          <a:p>
            <a:pPr marL="0" indent="0" algn="just" eaLnBrk="1" fontAlgn="auto" hangingPunct="1">
              <a:lnSpc>
                <a:spcPct val="80000"/>
              </a:lnSpc>
              <a:spcBef>
                <a:spcPts val="0"/>
              </a:spcBef>
              <a:spcAft>
                <a:spcPts val="0"/>
              </a:spcAft>
              <a:buFont typeface="Arial" pitchFamily="34" charset="0"/>
              <a:buNone/>
              <a:defRPr/>
            </a:pPr>
            <a:r>
              <a:rPr lang="it-IT" sz="2800" dirty="0" smtClean="0"/>
              <a:t>Se l’importo della fattura supera € 77,47 è obbligatorio apporre la marca da bollo da € 2,00. </a:t>
            </a:r>
          </a:p>
          <a:p>
            <a:pPr marL="0" indent="0" algn="just" eaLnBrk="1" fontAlgn="auto" hangingPunct="1">
              <a:spcBef>
                <a:spcPts val="0"/>
              </a:spcBef>
              <a:spcAft>
                <a:spcPts val="0"/>
              </a:spcAft>
              <a:buFont typeface="Arial" pitchFamily="34" charset="0"/>
              <a:buNone/>
              <a:defRPr/>
            </a:pPr>
            <a:endParaRPr lang="it-IT" sz="2800" b="1" dirty="0" smtClean="0"/>
          </a:p>
          <a:p>
            <a:pPr marL="0" indent="0" algn="just" eaLnBrk="1" fontAlgn="auto" hangingPunct="1">
              <a:spcBef>
                <a:spcPts val="0"/>
              </a:spcBef>
              <a:spcAft>
                <a:spcPts val="0"/>
              </a:spcAft>
              <a:buFont typeface="Arial" pitchFamily="34" charset="0"/>
              <a:buNone/>
              <a:defRPr/>
            </a:pPr>
            <a:r>
              <a:rPr lang="it-IT" sz="2800" b="1" dirty="0" smtClean="0"/>
              <a:t>Ritenute:</a:t>
            </a:r>
            <a:r>
              <a:rPr lang="it-IT" sz="2800" dirty="0" smtClean="0"/>
              <a:t> chi adotta il regime di vantaggio non è soggetto a ritenuta d’acconto. In calce alla fattura deve essere riportata la seguente dicitura: </a:t>
            </a:r>
            <a:r>
              <a:rPr lang="it-IT" sz="2800" b="1" dirty="0" smtClean="0"/>
              <a:t>Somme non soggette a ritenuta d’acconto come da Provvedimento Agenzia Entrate n. 185820/2011</a:t>
            </a:r>
            <a:endParaRPr lang="it-IT" sz="2800" dirty="0" smtClean="0"/>
          </a:p>
          <a:p>
            <a:pPr marL="0" indent="0" algn="just" eaLnBrk="1" fontAlgn="auto" hangingPunct="1">
              <a:spcBef>
                <a:spcPts val="0"/>
              </a:spcBef>
              <a:spcAft>
                <a:spcPts val="0"/>
              </a:spcAft>
              <a:buFont typeface="Arial" pitchFamily="34" charset="0"/>
              <a:buNone/>
              <a:defRPr/>
            </a:pPr>
            <a:endParaRPr lang="it-IT" sz="2800" dirty="0" smtClean="0"/>
          </a:p>
          <a:p>
            <a:pPr marL="0" indent="0" algn="just" eaLnBrk="1" fontAlgn="auto" hangingPunct="1">
              <a:lnSpc>
                <a:spcPct val="80000"/>
              </a:lnSpc>
              <a:spcBef>
                <a:spcPts val="0"/>
              </a:spcBef>
              <a:spcAft>
                <a:spcPts val="0"/>
              </a:spcAft>
              <a:buFont typeface="Arial" pitchFamily="34" charset="0"/>
              <a:buNone/>
              <a:defRPr/>
            </a:pPr>
            <a:endParaRPr lang="it-IT" dirty="0" smtClean="0"/>
          </a:p>
          <a:p>
            <a:pPr marL="0" indent="0" algn="just" eaLnBrk="1" fontAlgn="auto" hangingPunct="1">
              <a:lnSpc>
                <a:spcPct val="80000"/>
              </a:lnSpc>
              <a:spcBef>
                <a:spcPts val="0"/>
              </a:spcBef>
              <a:spcAft>
                <a:spcPts val="0"/>
              </a:spcAft>
              <a:buFont typeface="Arial" pitchFamily="34" charset="0"/>
              <a:buNone/>
              <a:defRPr/>
            </a:pPr>
            <a:endParaRPr lang="it-IT" sz="16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olo 1"/>
          <p:cNvSpPr>
            <a:spLocks noGrp="1"/>
          </p:cNvSpPr>
          <p:nvPr>
            <p:ph type="title"/>
          </p:nvPr>
        </p:nvSpPr>
        <p:spPr/>
        <p:txBody>
          <a:bodyPr/>
          <a:lstStyle/>
          <a:p>
            <a:pPr eaLnBrk="1" hangingPunct="1"/>
            <a:r>
              <a:rPr lang="it-IT" smtClean="0"/>
              <a:t>	</a:t>
            </a:r>
          </a:p>
        </p:txBody>
      </p:sp>
      <p:sp>
        <p:nvSpPr>
          <p:cNvPr id="3" name="Segnaposto contenuto 2"/>
          <p:cNvSpPr>
            <a:spLocks noGrp="1"/>
          </p:cNvSpPr>
          <p:nvPr>
            <p:ph idx="1"/>
          </p:nvPr>
        </p:nvSpPr>
        <p:spPr>
          <a:xfrm>
            <a:off x="457200" y="357188"/>
            <a:ext cx="8229600" cy="5768975"/>
          </a:xfrm>
        </p:spPr>
        <p:style>
          <a:lnRef idx="1">
            <a:schemeClr val="accent6"/>
          </a:lnRef>
          <a:fillRef idx="2">
            <a:schemeClr val="accent6"/>
          </a:fillRef>
          <a:effectRef idx="1">
            <a:schemeClr val="accent6"/>
          </a:effectRef>
          <a:fontRef idx="minor">
            <a:schemeClr val="dk1"/>
          </a:fontRef>
        </p:style>
        <p:txBody>
          <a:bodyPr rtlCol="0">
            <a:normAutofit fontScale="70000" lnSpcReduction="20000"/>
          </a:bodyPr>
          <a:lstStyle/>
          <a:p>
            <a:pPr marL="0" indent="0" algn="ctr" eaLnBrk="1" fontAlgn="auto" hangingPunct="1">
              <a:spcBef>
                <a:spcPts val="0"/>
              </a:spcBef>
              <a:spcAft>
                <a:spcPts val="0"/>
              </a:spcAft>
              <a:buFont typeface="Arial" pitchFamily="34" charset="0"/>
              <a:buNone/>
              <a:defRPr/>
            </a:pPr>
            <a:r>
              <a:rPr lang="it-IT" b="1" dirty="0" smtClean="0"/>
              <a:t>DURATA DEL REGIME</a:t>
            </a:r>
          </a:p>
          <a:p>
            <a:pPr marL="0" indent="0" algn="ctr" eaLnBrk="1" fontAlgn="auto" hangingPunct="1">
              <a:spcBef>
                <a:spcPts val="0"/>
              </a:spcBef>
              <a:spcAft>
                <a:spcPts val="0"/>
              </a:spcAft>
              <a:buFont typeface="Arial" pitchFamily="34" charset="0"/>
              <a:buNone/>
              <a:defRPr/>
            </a:pPr>
            <a:endParaRPr lang="it-IT" b="1" dirty="0" smtClean="0"/>
          </a:p>
          <a:p>
            <a:pPr marL="0" indent="0" algn="just" eaLnBrk="1" fontAlgn="auto" hangingPunct="1">
              <a:spcBef>
                <a:spcPts val="0"/>
              </a:spcBef>
              <a:spcAft>
                <a:spcPts val="0"/>
              </a:spcAft>
              <a:buFont typeface="Arial" pitchFamily="34" charset="0"/>
              <a:buNone/>
              <a:defRPr/>
            </a:pPr>
            <a:r>
              <a:rPr lang="it-IT" dirty="0" smtClean="0"/>
              <a:t>Applicabile esclusivamente per il periodo di imposta in cui l’attività è iniziata e per i 4 periodo di imposta successivi. Coloro che allo scadere del quinquennio non hanno ancora compiuto trentacinque anni, possono prolungare l’applicazione del regime fino al periodo di imposta di compimento del trentacinquesimo anno d’età.</a:t>
            </a:r>
          </a:p>
          <a:p>
            <a:pPr marL="0" indent="0" algn="ctr" eaLnBrk="1" fontAlgn="auto" hangingPunct="1">
              <a:spcBef>
                <a:spcPts val="0"/>
              </a:spcBef>
              <a:spcAft>
                <a:spcPts val="0"/>
              </a:spcAft>
              <a:buFont typeface="Arial" pitchFamily="34" charset="0"/>
              <a:buNone/>
              <a:defRPr/>
            </a:pPr>
            <a:endParaRPr lang="it-IT" b="1" dirty="0" smtClean="0"/>
          </a:p>
          <a:p>
            <a:pPr marL="0" indent="0" algn="ctr" eaLnBrk="1" fontAlgn="auto" hangingPunct="1">
              <a:spcBef>
                <a:spcPts val="0"/>
              </a:spcBef>
              <a:spcAft>
                <a:spcPts val="0"/>
              </a:spcAft>
              <a:buFont typeface="Arial" pitchFamily="34" charset="0"/>
              <a:buNone/>
              <a:defRPr/>
            </a:pPr>
            <a:r>
              <a:rPr lang="it-IT" b="1" dirty="0" smtClean="0"/>
              <a:t>DECADENZA DAL REGIME</a:t>
            </a:r>
          </a:p>
          <a:p>
            <a:pPr marL="0" indent="0" algn="just" eaLnBrk="1" fontAlgn="auto" hangingPunct="1">
              <a:spcBef>
                <a:spcPts val="0"/>
              </a:spcBef>
              <a:spcAft>
                <a:spcPts val="0"/>
              </a:spcAft>
              <a:buFont typeface="Arial" pitchFamily="34" charset="0"/>
              <a:buNone/>
              <a:defRPr/>
            </a:pPr>
            <a:endParaRPr lang="it-IT" dirty="0" smtClean="0"/>
          </a:p>
          <a:p>
            <a:pPr marL="0" indent="0" algn="just" eaLnBrk="1" fontAlgn="auto" hangingPunct="1">
              <a:spcBef>
                <a:spcPts val="0"/>
              </a:spcBef>
              <a:spcAft>
                <a:spcPts val="0"/>
              </a:spcAft>
              <a:buFont typeface="Arial" pitchFamily="34" charset="0"/>
              <a:buChar char="•"/>
              <a:defRPr/>
            </a:pPr>
            <a:r>
              <a:rPr lang="it-IT" dirty="0" smtClean="0"/>
              <a:t> dall’anno successivo a quello in cui viene meno uno dei requisiti richiesti per l’adozione del regime  (superamento dei limiti di compensi, spese per dipendenti, ecc) </a:t>
            </a:r>
          </a:p>
          <a:p>
            <a:pPr marL="0" indent="0" algn="just" eaLnBrk="1" fontAlgn="auto" hangingPunct="1">
              <a:spcBef>
                <a:spcPts val="0"/>
              </a:spcBef>
              <a:spcAft>
                <a:spcPts val="0"/>
              </a:spcAft>
              <a:buFont typeface="Arial" pitchFamily="34" charset="0"/>
              <a:buChar char="•"/>
              <a:defRPr/>
            </a:pPr>
            <a:r>
              <a:rPr lang="it-IT" dirty="0" smtClean="0"/>
              <a:t> a partire dal periodo di imposta nel quale il limite dei compensi è superato dei oltre il  50% (30.000+ 15.001= 45.001)</a:t>
            </a:r>
          </a:p>
          <a:p>
            <a:pPr marL="0" indent="0" algn="just" eaLnBrk="1" fontAlgn="auto" hangingPunct="1">
              <a:spcBef>
                <a:spcPts val="0"/>
              </a:spcBef>
              <a:spcAft>
                <a:spcPts val="0"/>
              </a:spcAft>
              <a:buFont typeface="Arial" pitchFamily="34" charset="0"/>
              <a:buChar char="•"/>
              <a:defRPr/>
            </a:pPr>
            <a:r>
              <a:rPr lang="it-IT" dirty="0" smtClean="0"/>
              <a:t>Opzione per l’applicazione del regime semplificato o ordinario.</a:t>
            </a:r>
          </a:p>
          <a:p>
            <a:pPr eaLnBrk="1" fontAlgn="auto" hangingPunct="1">
              <a:spcAft>
                <a:spcPts val="0"/>
              </a:spcAft>
              <a:buFont typeface="Arial" pitchFamily="34" charset="0"/>
              <a:buChar char="•"/>
              <a:defRPr/>
            </a:pPr>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olo 1"/>
          <p:cNvSpPr>
            <a:spLocks noGrp="1"/>
          </p:cNvSpPr>
          <p:nvPr>
            <p:ph type="title" idx="4294967295"/>
          </p:nvPr>
        </p:nvSpPr>
        <p:spPr/>
        <p:txBody>
          <a:bodyPr/>
          <a:lstStyle/>
          <a:p>
            <a:pPr eaLnBrk="1" hangingPunct="1"/>
            <a:r>
              <a:rPr lang="it-IT" smtClean="0"/>
              <a:t>	</a:t>
            </a:r>
          </a:p>
        </p:txBody>
      </p:sp>
      <p:sp>
        <p:nvSpPr>
          <p:cNvPr id="3" name="Segnaposto contenuto 2"/>
          <p:cNvSpPr>
            <a:spLocks noGrp="1"/>
          </p:cNvSpPr>
          <p:nvPr>
            <p:ph idx="4294967295"/>
          </p:nvPr>
        </p:nvSpPr>
        <p:spPr>
          <a:xfrm>
            <a:off x="468313" y="188913"/>
            <a:ext cx="8229600" cy="6500812"/>
          </a:xfrm>
        </p:spPr>
        <p:style>
          <a:lnRef idx="1">
            <a:schemeClr val="accent6"/>
          </a:lnRef>
          <a:fillRef idx="2">
            <a:schemeClr val="accent6"/>
          </a:fillRef>
          <a:effectRef idx="1">
            <a:schemeClr val="accent6"/>
          </a:effectRef>
          <a:fontRef idx="minor">
            <a:schemeClr val="dk1"/>
          </a:fontRef>
        </p:style>
        <p:txBody>
          <a:bodyPr>
            <a:normAutofit/>
          </a:bodyPr>
          <a:lstStyle/>
          <a:p>
            <a:pPr marL="0" indent="0" algn="ctr" eaLnBrk="1" hangingPunct="1">
              <a:lnSpc>
                <a:spcPct val="80000"/>
              </a:lnSpc>
              <a:spcBef>
                <a:spcPct val="0"/>
              </a:spcBef>
              <a:buFont typeface="Arial" charset="0"/>
              <a:buNone/>
              <a:defRPr/>
            </a:pPr>
            <a:r>
              <a:rPr lang="it-IT" sz="2800" b="1" smtClean="0">
                <a:solidFill>
                  <a:srgbClr val="000000"/>
                </a:solidFill>
              </a:rPr>
              <a:t>REGIME FORFETTARIO </a:t>
            </a:r>
          </a:p>
          <a:p>
            <a:pPr marL="0" indent="0" algn="ctr" eaLnBrk="1" hangingPunct="1">
              <a:lnSpc>
                <a:spcPct val="80000"/>
              </a:lnSpc>
              <a:spcBef>
                <a:spcPct val="0"/>
              </a:spcBef>
              <a:buFont typeface="Arial" charset="0"/>
              <a:buNone/>
              <a:defRPr/>
            </a:pPr>
            <a:r>
              <a:rPr lang="it-IT" sz="2800" b="1" smtClean="0">
                <a:solidFill>
                  <a:srgbClr val="000000"/>
                </a:solidFill>
              </a:rPr>
              <a:t>LEGGE DI STABILITA’ 2015</a:t>
            </a:r>
          </a:p>
          <a:p>
            <a:pPr marL="0" indent="0" algn="ctr" eaLnBrk="1" hangingPunct="1">
              <a:lnSpc>
                <a:spcPct val="80000"/>
              </a:lnSpc>
              <a:spcBef>
                <a:spcPct val="0"/>
              </a:spcBef>
              <a:buFont typeface="Arial" charset="0"/>
              <a:buNone/>
              <a:defRPr/>
            </a:pPr>
            <a:endParaRPr lang="it-IT" sz="2000" b="1" smtClean="0">
              <a:solidFill>
                <a:srgbClr val="000000"/>
              </a:solidFill>
            </a:endParaRPr>
          </a:p>
          <a:p>
            <a:pPr marL="0" indent="0" algn="just" eaLnBrk="1" hangingPunct="1">
              <a:lnSpc>
                <a:spcPct val="80000"/>
              </a:lnSpc>
              <a:spcBef>
                <a:spcPct val="0"/>
              </a:spcBef>
              <a:buFont typeface="Arial" charset="0"/>
              <a:buNone/>
              <a:defRPr/>
            </a:pPr>
            <a:r>
              <a:rPr lang="it-IT" sz="2800" smtClean="0">
                <a:solidFill>
                  <a:srgbClr val="000000"/>
                </a:solidFill>
              </a:rPr>
              <a:t>La legge di Stabilità per il 2015 ha introdotto un nuovo regime agevolato, rivolto alle persone fisiche che esercitano attività d’impresa, arte o professioni, in forma individuale.</a:t>
            </a:r>
          </a:p>
          <a:p>
            <a:pPr marL="0" indent="0" algn="just" eaLnBrk="1" hangingPunct="1">
              <a:lnSpc>
                <a:spcPct val="80000"/>
              </a:lnSpc>
              <a:spcBef>
                <a:spcPct val="0"/>
              </a:spcBef>
              <a:buFont typeface="Arial" charset="0"/>
              <a:buNone/>
              <a:defRPr/>
            </a:pPr>
            <a:r>
              <a:rPr lang="it-IT" sz="2800" smtClean="0">
                <a:solidFill>
                  <a:srgbClr val="000000"/>
                </a:solidFill>
              </a:rPr>
              <a:t>Il nuovo regime è quello naturale per i contribuenti in possesso dei relativi requisiti. </a:t>
            </a:r>
          </a:p>
          <a:p>
            <a:pPr marL="0" indent="0" algn="just" eaLnBrk="1" hangingPunct="1">
              <a:lnSpc>
                <a:spcPct val="80000"/>
              </a:lnSpc>
              <a:spcBef>
                <a:spcPct val="0"/>
              </a:spcBef>
              <a:buFont typeface="Arial" charset="0"/>
              <a:buNone/>
              <a:defRPr/>
            </a:pPr>
            <a:endParaRPr lang="it-IT" sz="2800" smtClean="0">
              <a:solidFill>
                <a:srgbClr val="000000"/>
              </a:solidFill>
            </a:endParaRPr>
          </a:p>
          <a:p>
            <a:pPr marL="0" indent="0" algn="just" eaLnBrk="1" hangingPunct="1">
              <a:lnSpc>
                <a:spcPct val="80000"/>
              </a:lnSpc>
              <a:spcBef>
                <a:spcPct val="0"/>
              </a:spcBef>
              <a:buFont typeface="Arial" charset="0"/>
              <a:buNone/>
              <a:defRPr/>
            </a:pPr>
            <a:endParaRPr lang="it-IT" sz="2800" smtClean="0">
              <a:solidFill>
                <a:srgbClr val="000000"/>
              </a:solidFill>
            </a:endParaRPr>
          </a:p>
          <a:p>
            <a:pPr marL="0" indent="0" algn="just" eaLnBrk="1" hangingPunct="1">
              <a:lnSpc>
                <a:spcPct val="80000"/>
              </a:lnSpc>
              <a:spcBef>
                <a:spcPct val="0"/>
              </a:spcBef>
              <a:defRPr/>
            </a:pPr>
            <a:r>
              <a:rPr lang="it-IT" sz="2800" smtClean="0">
                <a:solidFill>
                  <a:srgbClr val="000000"/>
                </a:solidFill>
              </a:rPr>
              <a:t>All’avvio dell’attività è possibile avvalersi del regime forfetario comunicando, nella dichiarazione di inizio di attività, di presumere la sussistenza dei requisiti prescritti.</a:t>
            </a:r>
          </a:p>
          <a:p>
            <a:pPr marL="0" indent="0" algn="just" eaLnBrk="1" hangingPunct="1">
              <a:lnSpc>
                <a:spcPct val="80000"/>
              </a:lnSpc>
              <a:spcBef>
                <a:spcPct val="0"/>
              </a:spcBef>
              <a:defRPr/>
            </a:pPr>
            <a:endParaRPr lang="it-IT" sz="2800" smtClean="0">
              <a:solidFill>
                <a:srgbClr val="000000"/>
              </a:solidFill>
            </a:endParaRPr>
          </a:p>
          <a:p>
            <a:pPr marL="0" indent="0" algn="just" eaLnBrk="1" hangingPunct="1">
              <a:lnSpc>
                <a:spcPct val="80000"/>
              </a:lnSpc>
              <a:spcBef>
                <a:spcPct val="0"/>
              </a:spcBef>
              <a:defRPr/>
            </a:pPr>
            <a:endParaRPr lang="it-IT" sz="2800" smtClean="0">
              <a:solidFill>
                <a:srgbClr val="000000"/>
              </a:solidFill>
            </a:endParaRPr>
          </a:p>
          <a:p>
            <a:pPr marL="0" indent="0" algn="just" eaLnBrk="1" hangingPunct="1">
              <a:lnSpc>
                <a:spcPct val="80000"/>
              </a:lnSpc>
              <a:spcBef>
                <a:spcPct val="0"/>
              </a:spcBef>
              <a:defRPr/>
            </a:pPr>
            <a:endParaRPr lang="it-IT" sz="2300" smtClean="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olo 1"/>
          <p:cNvSpPr>
            <a:spLocks noGrp="1"/>
          </p:cNvSpPr>
          <p:nvPr>
            <p:ph type="title"/>
          </p:nvPr>
        </p:nvSpPr>
        <p:spPr/>
        <p:txBody>
          <a:bodyPr/>
          <a:lstStyle/>
          <a:p>
            <a:pPr eaLnBrk="1" hangingPunct="1"/>
            <a:r>
              <a:rPr lang="it-IT" smtClean="0"/>
              <a:t>	</a:t>
            </a:r>
          </a:p>
        </p:txBody>
      </p:sp>
      <p:sp>
        <p:nvSpPr>
          <p:cNvPr id="3" name="Segnaposto contenuto 2"/>
          <p:cNvSpPr>
            <a:spLocks noGrp="1"/>
          </p:cNvSpPr>
          <p:nvPr>
            <p:ph idx="1"/>
          </p:nvPr>
        </p:nvSpPr>
        <p:spPr>
          <a:xfrm>
            <a:off x="457200" y="214313"/>
            <a:ext cx="8229600" cy="5911850"/>
          </a:xfrm>
        </p:spPr>
        <p:style>
          <a:lnRef idx="1">
            <a:schemeClr val="accent6"/>
          </a:lnRef>
          <a:fillRef idx="2">
            <a:schemeClr val="accent6"/>
          </a:fillRef>
          <a:effectRef idx="1">
            <a:schemeClr val="accent6"/>
          </a:effectRef>
          <a:fontRef idx="minor">
            <a:schemeClr val="dk1"/>
          </a:fontRef>
        </p:style>
        <p:txBody>
          <a:bodyPr rtlCol="0">
            <a:normAutofit fontScale="92500" lnSpcReduction="20000"/>
          </a:bodyPr>
          <a:lstStyle/>
          <a:p>
            <a:pPr eaLnBrk="1" fontAlgn="auto" hangingPunct="1">
              <a:spcAft>
                <a:spcPts val="0"/>
              </a:spcAft>
              <a:buFont typeface="Arial" pitchFamily="34" charset="0"/>
              <a:buChar char="•"/>
              <a:defRPr/>
            </a:pPr>
            <a:endParaRPr lang="it-IT" dirty="0" smtClean="0"/>
          </a:p>
          <a:p>
            <a:pPr marL="0" indent="0" algn="just" eaLnBrk="1" fontAlgn="auto" hangingPunct="1">
              <a:spcAft>
                <a:spcPts val="0"/>
              </a:spcAft>
              <a:buFont typeface="Arial" pitchFamily="34" charset="0"/>
              <a:buNone/>
              <a:defRPr/>
            </a:pPr>
            <a:r>
              <a:rPr lang="it-IT" dirty="0" smtClean="0"/>
              <a:t>Il regime contabile costituisce un insieme di regole che ciascun contribuente che svolge attività professionale di lavoro autonomo deve</a:t>
            </a:r>
          </a:p>
          <a:p>
            <a:pPr marL="0" indent="0" algn="just" eaLnBrk="1" fontAlgn="auto" hangingPunct="1">
              <a:spcAft>
                <a:spcPts val="0"/>
              </a:spcAft>
              <a:buFont typeface="Arial" pitchFamily="34" charset="0"/>
              <a:buNone/>
              <a:defRPr/>
            </a:pPr>
            <a:r>
              <a:rPr lang="it-IT" dirty="0" smtClean="0"/>
              <a:t>osservare relativamente al suo status fiscale e giuridico. Il regime contabile viene scelto nel momento in cui si inizia l'attività e successivamente va verificata di anno in anno la sussistenza dei requisiti richiesti dal regime contabile adottato e l’eventuale possibilità e opportunità di passare ad altro regime.</a:t>
            </a:r>
          </a:p>
          <a:p>
            <a:pPr marL="0" indent="0" algn="just" eaLnBrk="1" fontAlgn="auto" hangingPunct="1">
              <a:spcAft>
                <a:spcPts val="0"/>
              </a:spcAft>
              <a:buFont typeface="Arial" pitchFamily="34" charset="0"/>
              <a:buNone/>
              <a:defRPr/>
            </a:pPr>
            <a:r>
              <a:rPr lang="it-IT" dirty="0" smtClean="0"/>
              <a:t>I regimi contabili attualmente previsti dalle norme tributarie per il  medico libero professionista sono i seguenti:</a:t>
            </a:r>
          </a:p>
          <a:p>
            <a:pPr eaLnBrk="1" fontAlgn="auto" hangingPunct="1">
              <a:spcAft>
                <a:spcPts val="0"/>
              </a:spcAft>
              <a:buFont typeface="Arial" pitchFamily="34" charset="0"/>
              <a:buChar char="•"/>
              <a:defRPr/>
            </a:pPr>
            <a:endParaRPr lang="it-IT"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olo 1"/>
          <p:cNvSpPr>
            <a:spLocks noGrp="1"/>
          </p:cNvSpPr>
          <p:nvPr>
            <p:ph type="title" idx="4294967295"/>
          </p:nvPr>
        </p:nvSpPr>
        <p:spPr/>
        <p:txBody>
          <a:bodyPr/>
          <a:lstStyle/>
          <a:p>
            <a:pPr eaLnBrk="1" hangingPunct="1"/>
            <a:r>
              <a:rPr lang="it-IT" smtClean="0"/>
              <a:t>	</a:t>
            </a:r>
          </a:p>
        </p:txBody>
      </p:sp>
      <p:sp>
        <p:nvSpPr>
          <p:cNvPr id="3" name="Segnaposto contenuto 2"/>
          <p:cNvSpPr>
            <a:spLocks noGrp="1"/>
          </p:cNvSpPr>
          <p:nvPr>
            <p:ph idx="4294967295"/>
          </p:nvPr>
        </p:nvSpPr>
        <p:spPr>
          <a:xfrm>
            <a:off x="457200" y="214313"/>
            <a:ext cx="8229600" cy="6500812"/>
          </a:xfrm>
        </p:spPr>
        <p:style>
          <a:lnRef idx="1">
            <a:schemeClr val="accent6"/>
          </a:lnRef>
          <a:fillRef idx="2">
            <a:schemeClr val="accent6"/>
          </a:fillRef>
          <a:effectRef idx="1">
            <a:schemeClr val="accent6"/>
          </a:effectRef>
          <a:fontRef idx="minor">
            <a:schemeClr val="dk1"/>
          </a:fontRef>
        </p:style>
        <p:txBody>
          <a:bodyPr>
            <a:normAutofit/>
          </a:bodyPr>
          <a:lstStyle/>
          <a:p>
            <a:pPr marL="0" indent="0" algn="ctr" eaLnBrk="1" hangingPunct="1">
              <a:lnSpc>
                <a:spcPct val="80000"/>
              </a:lnSpc>
              <a:spcBef>
                <a:spcPct val="0"/>
              </a:spcBef>
              <a:buFont typeface="Arial" charset="0"/>
              <a:buNone/>
              <a:defRPr/>
            </a:pPr>
            <a:r>
              <a:rPr lang="it-IT" sz="2800" b="1" smtClean="0">
                <a:solidFill>
                  <a:srgbClr val="000000"/>
                </a:solidFill>
              </a:rPr>
              <a:t>REQUISITI</a:t>
            </a:r>
          </a:p>
          <a:p>
            <a:pPr marL="0" indent="0" algn="ctr" eaLnBrk="1" hangingPunct="1">
              <a:lnSpc>
                <a:spcPct val="80000"/>
              </a:lnSpc>
              <a:spcBef>
                <a:spcPct val="0"/>
              </a:spcBef>
              <a:buFont typeface="Arial" charset="0"/>
              <a:buNone/>
              <a:defRPr/>
            </a:pPr>
            <a:endParaRPr lang="it-IT" sz="2000" b="1" smtClean="0">
              <a:solidFill>
                <a:srgbClr val="000000"/>
              </a:solidFill>
            </a:endParaRPr>
          </a:p>
          <a:p>
            <a:pPr marL="0" indent="0" algn="just" eaLnBrk="1" hangingPunct="1">
              <a:lnSpc>
                <a:spcPct val="80000"/>
              </a:lnSpc>
              <a:spcBef>
                <a:spcPct val="0"/>
              </a:spcBef>
              <a:buFont typeface="Arial" charset="0"/>
              <a:buNone/>
              <a:defRPr/>
            </a:pPr>
            <a:r>
              <a:rPr lang="it-IT" sz="2300" smtClean="0">
                <a:solidFill>
                  <a:srgbClr val="000000"/>
                </a:solidFill>
              </a:rPr>
              <a:t>Le persone fisiche esercenti attività d'impresa, arti o professioni applicano il nuovo regime forfetario se, contemporaneamente, nell'anno precedente</a:t>
            </a:r>
            <a:r>
              <a:rPr lang="it-IT" smtClean="0">
                <a:solidFill>
                  <a:schemeClr val="tx1"/>
                </a:solidFill>
              </a:rPr>
              <a:t>:</a:t>
            </a:r>
          </a:p>
          <a:p>
            <a:pPr marL="0" indent="0" eaLnBrk="1" hangingPunct="1">
              <a:defRPr/>
            </a:pPr>
            <a:r>
              <a:rPr lang="it-IT" sz="2300" smtClean="0">
                <a:solidFill>
                  <a:srgbClr val="000000"/>
                </a:solidFill>
              </a:rPr>
              <a:t>hanno conseguito ricavi ovvero hanno percepito compensi, ragguagliati ad anno, non superiori determinati limiti, differenziati a seconda del codice ATECO che contraddistingue l'attività esercitata</a:t>
            </a:r>
          </a:p>
          <a:p>
            <a:pPr marL="0" indent="0" eaLnBrk="1" hangingPunct="1">
              <a:buFont typeface="Arial" charset="0"/>
              <a:buNone/>
              <a:defRPr/>
            </a:pPr>
            <a:r>
              <a:rPr lang="it-IT" sz="2300" smtClean="0">
                <a:solidFill>
                  <a:srgbClr val="000000"/>
                </a:solidFill>
              </a:rPr>
              <a:t> PER IL CODICE ATECO DEI MEDICI – LIMITE REDDITUALE EURO 15.000.</a:t>
            </a:r>
          </a:p>
          <a:p>
            <a:pPr marL="0" indent="0" eaLnBrk="1" hangingPunct="1">
              <a:defRPr/>
            </a:pPr>
            <a:r>
              <a:rPr lang="it-IT" sz="2300" smtClean="0">
                <a:solidFill>
                  <a:srgbClr val="000000"/>
                </a:solidFill>
              </a:rPr>
              <a:t>hanno sostenuto spese per un ammontare complessivamente non superiore a 5.000 euro lordi, per lavoro accessorio, dipendente e per collaboratori (comprese le somme erogate sotto forma di utili da partecipazione agli associati) </a:t>
            </a:r>
          </a:p>
          <a:p>
            <a:pPr marL="0" indent="0" algn="just" eaLnBrk="1" hangingPunct="1">
              <a:lnSpc>
                <a:spcPct val="80000"/>
              </a:lnSpc>
              <a:spcBef>
                <a:spcPct val="0"/>
              </a:spcBef>
              <a:buFont typeface="Arial" charset="0"/>
              <a:buNone/>
              <a:defRPr/>
            </a:pPr>
            <a:endParaRPr lang="it-IT" sz="2300" smtClean="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olo 1"/>
          <p:cNvSpPr>
            <a:spLocks noGrp="1"/>
          </p:cNvSpPr>
          <p:nvPr>
            <p:ph type="title" idx="4294967295"/>
          </p:nvPr>
        </p:nvSpPr>
        <p:spPr/>
        <p:txBody>
          <a:bodyPr/>
          <a:lstStyle/>
          <a:p>
            <a:pPr eaLnBrk="1" hangingPunct="1"/>
            <a:r>
              <a:rPr lang="it-IT" smtClean="0"/>
              <a:t>	</a:t>
            </a:r>
          </a:p>
        </p:txBody>
      </p:sp>
      <p:sp>
        <p:nvSpPr>
          <p:cNvPr id="3" name="Segnaposto contenuto 2"/>
          <p:cNvSpPr>
            <a:spLocks noGrp="1"/>
          </p:cNvSpPr>
          <p:nvPr>
            <p:ph idx="4294967295"/>
          </p:nvPr>
        </p:nvSpPr>
        <p:spPr>
          <a:xfrm>
            <a:off x="457200" y="214313"/>
            <a:ext cx="8229600" cy="6500812"/>
          </a:xfrm>
        </p:spPr>
        <p:style>
          <a:lnRef idx="1">
            <a:schemeClr val="accent6"/>
          </a:lnRef>
          <a:fillRef idx="2">
            <a:schemeClr val="accent6"/>
          </a:fillRef>
          <a:effectRef idx="1">
            <a:schemeClr val="accent6"/>
          </a:effectRef>
          <a:fontRef idx="minor">
            <a:schemeClr val="dk1"/>
          </a:fontRef>
        </p:style>
        <p:txBody>
          <a:bodyPr>
            <a:normAutofit/>
          </a:bodyPr>
          <a:lstStyle/>
          <a:p>
            <a:pPr marL="0" indent="0" algn="ctr" eaLnBrk="1" hangingPunct="1">
              <a:lnSpc>
                <a:spcPct val="80000"/>
              </a:lnSpc>
              <a:spcBef>
                <a:spcPct val="0"/>
              </a:spcBef>
              <a:buFont typeface="Arial" charset="0"/>
              <a:buNone/>
              <a:defRPr/>
            </a:pPr>
            <a:endParaRPr lang="it-IT" sz="2300" smtClean="0">
              <a:solidFill>
                <a:srgbClr val="000000"/>
              </a:solidFill>
            </a:endParaRPr>
          </a:p>
          <a:p>
            <a:pPr marL="0" indent="0" eaLnBrk="1" hangingPunct="1">
              <a:lnSpc>
                <a:spcPct val="80000"/>
              </a:lnSpc>
              <a:spcBef>
                <a:spcPct val="0"/>
              </a:spcBef>
              <a:defRPr/>
            </a:pPr>
            <a:r>
              <a:rPr lang="it-IT" sz="2300" smtClean="0">
                <a:solidFill>
                  <a:srgbClr val="000000"/>
                </a:solidFill>
              </a:rPr>
              <a:t>il costo complessivo, al lordo degli ammortamenti, dei beni strumentali alla chiusura dell'esercizio non superava 20.000 euro. Nel calcolo di questo limite: 1) per i beni in locazione finanziaria rileva il costo sostenuto dal concedente; 2) per i beni in locazione, noleggio e comodato rileva il valore normale degli stessi; 3) i beni, detenuti in regime di impresa o arte e professione, utilizzati promiscuamente per l'esercizio dell'impresa, dell'arte o professione e per l'uso personale o familiare del contribuente, concorrono nella misura del 50%; 4) non rilevano i beni il cui costo unitario non è superiore a 516,46 euro; 5) non rilevano i beni immobili, comunque acquisiti, utilizzati per l'esercizio dell'impresa, dell'arte o della professione </a:t>
            </a:r>
          </a:p>
          <a:p>
            <a:pPr marL="0" indent="0" eaLnBrk="1" hangingPunct="1">
              <a:defRPr/>
            </a:pPr>
            <a:r>
              <a:rPr lang="it-IT" sz="2300" smtClean="0">
                <a:solidFill>
                  <a:srgbClr val="000000"/>
                </a:solidFill>
              </a:rPr>
              <a:t>i redditi conseguiti nell'attività d'impresa, dell'arte o della professione erano prevalenti rispetto a quelli eventualmente percepiti come redditi di lavoro dipendente e redditi assimilati a quelli di lavoro dipendente; requisito, questo, non rilevante se il rapporto di lavoro è cessato o la somma dei redditi d'impresa, dell'arte o professione e di lavoro dipendente o assimilato non supera i 20.000 euro</a:t>
            </a:r>
          </a:p>
          <a:p>
            <a:pPr marL="0" indent="0" algn="just" eaLnBrk="1" hangingPunct="1">
              <a:lnSpc>
                <a:spcPct val="80000"/>
              </a:lnSpc>
              <a:spcBef>
                <a:spcPct val="0"/>
              </a:spcBef>
              <a:buFont typeface="Arial" charset="0"/>
              <a:buNone/>
              <a:defRPr/>
            </a:pPr>
            <a:endParaRPr lang="it-IT" sz="2300" smtClean="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olo 1"/>
          <p:cNvSpPr>
            <a:spLocks noGrp="1"/>
          </p:cNvSpPr>
          <p:nvPr>
            <p:ph type="title" idx="4294967295"/>
          </p:nvPr>
        </p:nvSpPr>
        <p:spPr/>
        <p:txBody>
          <a:bodyPr/>
          <a:lstStyle/>
          <a:p>
            <a:pPr eaLnBrk="1" hangingPunct="1"/>
            <a:r>
              <a:rPr lang="it-IT" smtClean="0"/>
              <a:t>	</a:t>
            </a:r>
          </a:p>
        </p:txBody>
      </p:sp>
      <p:sp>
        <p:nvSpPr>
          <p:cNvPr id="3" name="Segnaposto contenuto 2"/>
          <p:cNvSpPr>
            <a:spLocks noGrp="1"/>
          </p:cNvSpPr>
          <p:nvPr>
            <p:ph idx="4294967295"/>
          </p:nvPr>
        </p:nvSpPr>
        <p:spPr>
          <a:xfrm>
            <a:off x="457200" y="214313"/>
            <a:ext cx="8229600" cy="6500812"/>
          </a:xfrm>
        </p:spPr>
        <p:style>
          <a:lnRef idx="1">
            <a:schemeClr val="accent6"/>
          </a:lnRef>
          <a:fillRef idx="2">
            <a:schemeClr val="accent6"/>
          </a:fillRef>
          <a:effectRef idx="1">
            <a:schemeClr val="accent6"/>
          </a:effectRef>
          <a:fontRef idx="minor">
            <a:schemeClr val="dk1"/>
          </a:fontRef>
        </p:style>
        <p:txBody>
          <a:bodyPr>
            <a:normAutofit/>
          </a:bodyPr>
          <a:lstStyle/>
          <a:p>
            <a:pPr marL="0" indent="0" algn="ctr" eaLnBrk="1" hangingPunct="1">
              <a:lnSpc>
                <a:spcPct val="80000"/>
              </a:lnSpc>
              <a:spcBef>
                <a:spcPct val="0"/>
              </a:spcBef>
              <a:buFont typeface="Arial" charset="0"/>
              <a:buNone/>
              <a:defRPr/>
            </a:pPr>
            <a:endParaRPr lang="it-IT" sz="2300" smtClean="0">
              <a:solidFill>
                <a:srgbClr val="000000"/>
              </a:solidFill>
            </a:endParaRPr>
          </a:p>
          <a:p>
            <a:pPr marL="0" indent="0" algn="ctr" eaLnBrk="1" hangingPunct="1">
              <a:spcBef>
                <a:spcPct val="0"/>
              </a:spcBef>
              <a:buFont typeface="Arial" charset="0"/>
              <a:buNone/>
              <a:defRPr/>
            </a:pPr>
            <a:r>
              <a:rPr lang="it-IT" sz="2800" b="1" smtClean="0">
                <a:solidFill>
                  <a:srgbClr val="000000"/>
                </a:solidFill>
              </a:rPr>
              <a:t>Sono escluse dal regime forfettario:</a:t>
            </a:r>
          </a:p>
          <a:p>
            <a:pPr marL="0" indent="0" algn="just" eaLnBrk="1" hangingPunct="1">
              <a:spcBef>
                <a:spcPct val="0"/>
              </a:spcBef>
              <a:defRPr/>
            </a:pPr>
            <a:r>
              <a:rPr lang="it-IT" sz="2400" smtClean="0">
                <a:solidFill>
                  <a:srgbClr val="000000"/>
                </a:solidFill>
              </a:rPr>
              <a:t>tutte le forme societarie e le associazioni professionali;</a:t>
            </a:r>
          </a:p>
          <a:p>
            <a:pPr marL="0" indent="0" algn="just" eaLnBrk="1" hangingPunct="1">
              <a:spcBef>
                <a:spcPct val="0"/>
              </a:spcBef>
              <a:defRPr/>
            </a:pPr>
            <a:r>
              <a:rPr lang="it-IT" sz="2400" smtClean="0">
                <a:solidFill>
                  <a:srgbClr val="000000"/>
                </a:solidFill>
              </a:rPr>
              <a:t>le persone fisiche  esercenti attività di’impresa, arti o professioni che:</a:t>
            </a:r>
          </a:p>
          <a:p>
            <a:pPr marL="0" indent="0" algn="just" eaLnBrk="1" hangingPunct="1">
              <a:spcBef>
                <a:spcPct val="0"/>
              </a:spcBef>
              <a:buFont typeface="Arial" charset="0"/>
              <a:buNone/>
              <a:defRPr/>
            </a:pPr>
            <a:r>
              <a:rPr lang="it-IT" sz="2400" smtClean="0">
                <a:solidFill>
                  <a:srgbClr val="000000"/>
                </a:solidFill>
              </a:rPr>
              <a:t>- si avvalgono di regimi IVA speciali (p.es. agricoltori, editori, ecc.), </a:t>
            </a:r>
          </a:p>
          <a:p>
            <a:pPr marL="0" indent="0" eaLnBrk="1" hangingPunct="1">
              <a:defRPr/>
            </a:pPr>
            <a:r>
              <a:rPr lang="it-IT" sz="2800" smtClean="0">
                <a:solidFill>
                  <a:srgbClr val="000000"/>
                </a:solidFill>
              </a:rPr>
              <a:t>- </a:t>
            </a:r>
            <a:r>
              <a:rPr lang="it-IT" sz="2400" smtClean="0">
                <a:solidFill>
                  <a:srgbClr val="000000"/>
                </a:solidFill>
              </a:rPr>
              <a:t>non risultano residenti</a:t>
            </a:r>
            <a:r>
              <a:rPr lang="it-IT" sz="2800" smtClean="0">
                <a:solidFill>
                  <a:srgbClr val="000000"/>
                </a:solidFill>
              </a:rPr>
              <a:t> </a:t>
            </a:r>
            <a:r>
              <a:rPr lang="it-IT" sz="1600" smtClean="0">
                <a:solidFill>
                  <a:srgbClr val="000000"/>
                </a:solidFill>
              </a:rPr>
              <a:t>(</a:t>
            </a:r>
            <a:r>
              <a:rPr lang="it-IT" sz="1600" smtClean="0">
                <a:solidFill>
                  <a:schemeClr val="tx1"/>
                </a:solidFill>
              </a:rPr>
              <a:t>ad eccezione di quelli che sono residenti in uno degli Stati membri dell'Unione europea o in uno Stato aderente all'Accordo sullo Spazio economico europeo che assicuri un adeguato scambio di informazioni e che producono nel territorio dello Stato italiano redditi che costituiscono almeno il 75 per cento del reddito complessivamente prodotto </a:t>
            </a:r>
            <a:endParaRPr lang="it-IT" sz="1600" smtClean="0">
              <a:solidFill>
                <a:srgbClr val="000000"/>
              </a:solidFill>
            </a:endParaRPr>
          </a:p>
          <a:p>
            <a:pPr marL="0" indent="0" algn="just" eaLnBrk="1" hangingPunct="1">
              <a:spcBef>
                <a:spcPct val="0"/>
              </a:spcBef>
              <a:buFont typeface="Arial" charset="0"/>
              <a:buNone/>
              <a:defRPr/>
            </a:pPr>
            <a:r>
              <a:rPr lang="it-IT" sz="2800" smtClean="0">
                <a:solidFill>
                  <a:srgbClr val="000000"/>
                </a:solidFill>
              </a:rPr>
              <a:t>- </a:t>
            </a:r>
            <a:r>
              <a:rPr lang="it-IT" sz="2400" smtClean="0">
                <a:solidFill>
                  <a:srgbClr val="000000"/>
                </a:solidFill>
              </a:rPr>
              <a:t>effettuano in via esclusiva o prevalente cessioni di fabbricati, di terreni edificabili e di mezzi di trasporto nuovi. </a:t>
            </a:r>
          </a:p>
          <a:p>
            <a:pPr marL="0" indent="0" algn="just" eaLnBrk="1" hangingPunct="1">
              <a:spcBef>
                <a:spcPct val="0"/>
              </a:spcBef>
              <a:buFontTx/>
              <a:buChar char="-"/>
              <a:defRPr/>
            </a:pPr>
            <a:r>
              <a:rPr lang="it-IT" sz="2400" smtClean="0">
                <a:solidFill>
                  <a:srgbClr val="000000"/>
                </a:solidFill>
              </a:rPr>
              <a:t>partecipano  in società di persone, associazioni o S.r.l. trasparenti</a:t>
            </a:r>
            <a:r>
              <a:rPr lang="it-IT" sz="2800" smtClean="0">
                <a:solidFill>
                  <a:srgbClr val="000000"/>
                </a:solidFill>
              </a:rPr>
              <a:t>;</a:t>
            </a:r>
          </a:p>
          <a:p>
            <a:pPr marL="0" indent="0" algn="just" eaLnBrk="1" hangingPunct="1">
              <a:spcBef>
                <a:spcPct val="0"/>
              </a:spcBef>
              <a:buFontTx/>
              <a:buChar char="-"/>
              <a:defRPr/>
            </a:pPr>
            <a:endParaRPr lang="it-IT" sz="2300" smtClean="0">
              <a:solidFill>
                <a:srgbClr val="000000"/>
              </a:solidFill>
            </a:endParaRPr>
          </a:p>
          <a:p>
            <a:pPr marL="0" indent="0" algn="just" eaLnBrk="1" hangingPunct="1">
              <a:lnSpc>
                <a:spcPct val="80000"/>
              </a:lnSpc>
              <a:spcBef>
                <a:spcPct val="0"/>
              </a:spcBef>
              <a:buFont typeface="Arial" charset="0"/>
              <a:buNone/>
              <a:defRPr/>
            </a:pPr>
            <a:endParaRPr lang="it-IT" sz="2300" smtClean="0">
              <a:solidFill>
                <a:srgbClr val="0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olo 1"/>
          <p:cNvSpPr>
            <a:spLocks noGrp="1"/>
          </p:cNvSpPr>
          <p:nvPr>
            <p:ph type="title"/>
          </p:nvPr>
        </p:nvSpPr>
        <p:spPr/>
        <p:txBody>
          <a:bodyPr/>
          <a:lstStyle/>
          <a:p>
            <a:pPr eaLnBrk="1" hangingPunct="1"/>
            <a:r>
              <a:rPr lang="it-IT" smtClean="0"/>
              <a:t>	</a:t>
            </a:r>
          </a:p>
        </p:txBody>
      </p:sp>
      <p:sp>
        <p:nvSpPr>
          <p:cNvPr id="3" name="Segnaposto contenuto 2"/>
          <p:cNvSpPr>
            <a:spLocks noGrp="1"/>
          </p:cNvSpPr>
          <p:nvPr>
            <p:ph idx="1"/>
          </p:nvPr>
        </p:nvSpPr>
        <p:spPr>
          <a:xfrm>
            <a:off x="468313" y="115888"/>
            <a:ext cx="8229600" cy="6553200"/>
          </a:xfrm>
        </p:spPr>
        <p:style>
          <a:lnRef idx="1">
            <a:schemeClr val="accent6"/>
          </a:lnRef>
          <a:fillRef idx="2">
            <a:schemeClr val="accent6"/>
          </a:fillRef>
          <a:effectRef idx="1">
            <a:schemeClr val="accent6"/>
          </a:effectRef>
          <a:fontRef idx="minor">
            <a:schemeClr val="dk1"/>
          </a:fontRef>
        </p:style>
        <p:txBody>
          <a:bodyPr>
            <a:normAutofit/>
          </a:bodyPr>
          <a:lstStyle/>
          <a:p>
            <a:pPr marL="0" indent="0" algn="ctr" eaLnBrk="1" hangingPunct="1">
              <a:defRPr/>
            </a:pPr>
            <a:r>
              <a:rPr lang="it-IT" b="1" smtClean="0">
                <a:solidFill>
                  <a:schemeClr val="tx1"/>
                </a:solidFill>
              </a:rPr>
              <a:t>Reddito e tassazione</a:t>
            </a:r>
            <a:endParaRPr lang="it-IT" smtClean="0">
              <a:solidFill>
                <a:schemeClr val="tx1"/>
              </a:solidFill>
            </a:endParaRPr>
          </a:p>
          <a:p>
            <a:pPr marL="0" indent="0" eaLnBrk="1" hangingPunct="1">
              <a:defRPr/>
            </a:pPr>
            <a:r>
              <a:rPr lang="it-IT" sz="2300" smtClean="0">
                <a:solidFill>
                  <a:srgbClr val="000000"/>
                </a:solidFill>
              </a:rPr>
              <a:t>Il reddito imponibile è determinato applicando all'ammontare dei ricavi o dei compensi percepiti un coefficiente di redditività, diversificato a seconda del codice ATECO che contraddistingue l'attività esercitata. </a:t>
            </a:r>
          </a:p>
          <a:p>
            <a:pPr marL="0" indent="0" eaLnBrk="1" hangingPunct="1">
              <a:buFont typeface="Arial" charset="0"/>
              <a:buNone/>
              <a:defRPr/>
            </a:pPr>
            <a:r>
              <a:rPr lang="it-IT" sz="2300" smtClean="0">
                <a:solidFill>
                  <a:srgbClr val="000000"/>
                </a:solidFill>
              </a:rPr>
              <a:t>PER IL CODICE ATECO DEI MEDICI – LIMITE REDDITUALE EURO 15.000 – COFFICIENTE DI REDDITIVITA’ 78%</a:t>
            </a:r>
          </a:p>
          <a:p>
            <a:pPr marL="0" indent="0" eaLnBrk="1" hangingPunct="1">
              <a:defRPr/>
            </a:pPr>
            <a:r>
              <a:rPr lang="it-IT" sz="2300" smtClean="0">
                <a:solidFill>
                  <a:srgbClr val="000000"/>
                </a:solidFill>
              </a:rPr>
              <a:t>Sul reddito imponibile si applica un'imposta sostitutiva dell'Irpef, delle addizionali regionali e comunali e dell’Irap, pari al 15%. </a:t>
            </a:r>
          </a:p>
          <a:p>
            <a:pPr marL="0" indent="0" eaLnBrk="1" hangingPunct="1">
              <a:defRPr/>
            </a:pPr>
            <a:r>
              <a:rPr lang="it-IT" sz="2300" smtClean="0">
                <a:solidFill>
                  <a:srgbClr val="000000"/>
                </a:solidFill>
              </a:rPr>
              <a:t>I contributi previdenziali obbligatori, si deducono dal reddito determinato forfetariamente; l'eventuale eccedenza è deducibile dal reddito complessivo.</a:t>
            </a:r>
          </a:p>
          <a:p>
            <a:pPr marL="0" indent="0" eaLnBrk="1" hangingPunct="1">
              <a:defRPr/>
            </a:pPr>
            <a:r>
              <a:rPr lang="it-IT" sz="2300" smtClean="0">
                <a:solidFill>
                  <a:srgbClr val="000000"/>
                </a:solidFill>
              </a:rPr>
              <a:t>Il reddito determinato forfetariamente rileva ai fini del Riconoscimento delle detrazioni per carichi di famiglia, mentre non viene preso in considerazione per determinare la detrazione spettante in base alla tipologia di reddito (articolo 13 del Tuir).</a:t>
            </a:r>
          </a:p>
          <a:p>
            <a:pPr marL="0" indent="0" algn="just" eaLnBrk="1" hangingPunct="1">
              <a:spcBef>
                <a:spcPct val="0"/>
              </a:spcBef>
              <a:buFont typeface="Arial" charset="0"/>
              <a:buNone/>
              <a:defRPr/>
            </a:pPr>
            <a:endParaRPr lang="it-IT" sz="2300" smtClean="0">
              <a:solidFill>
                <a:srgbClr val="000000"/>
              </a:solidFill>
            </a:endParaRPr>
          </a:p>
          <a:p>
            <a:pPr marL="0" indent="0" algn="just" eaLnBrk="1" hangingPunct="1">
              <a:spcBef>
                <a:spcPct val="0"/>
              </a:spcBef>
              <a:buFont typeface="Arial" charset="0"/>
              <a:buNone/>
              <a:defRPr/>
            </a:pPr>
            <a:endParaRPr lang="it-IT" sz="2300" smtClean="0">
              <a:solidFill>
                <a:srgbClr val="000000"/>
              </a:solidFill>
            </a:endParaRPr>
          </a:p>
          <a:p>
            <a:pPr marL="0" indent="0" algn="just" eaLnBrk="1" hangingPunct="1">
              <a:spcBef>
                <a:spcPct val="0"/>
              </a:spcBef>
              <a:buFont typeface="Arial" charset="0"/>
              <a:buNone/>
              <a:defRPr/>
            </a:pPr>
            <a:endParaRPr lang="it-IT" b="1" smtClean="0">
              <a:solidFill>
                <a:srgbClr val="000000"/>
              </a:solidFill>
            </a:endParaRPr>
          </a:p>
          <a:p>
            <a:pPr marL="0" indent="0" eaLnBrk="1" hangingPunct="1">
              <a:defRPr/>
            </a:pPr>
            <a:endParaRPr lang="it-IT" smtClean="0">
              <a:solidFill>
                <a:srgbClr val="0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olo 1"/>
          <p:cNvSpPr>
            <a:spLocks noGrp="1"/>
          </p:cNvSpPr>
          <p:nvPr>
            <p:ph type="title" idx="4294967295"/>
          </p:nvPr>
        </p:nvSpPr>
        <p:spPr/>
        <p:txBody>
          <a:bodyPr/>
          <a:lstStyle/>
          <a:p>
            <a:pPr eaLnBrk="1" hangingPunct="1"/>
            <a:r>
              <a:rPr lang="it-IT" smtClean="0"/>
              <a:t>	</a:t>
            </a:r>
          </a:p>
        </p:txBody>
      </p:sp>
      <p:sp>
        <p:nvSpPr>
          <p:cNvPr id="3" name="Segnaposto contenuto 2"/>
          <p:cNvSpPr>
            <a:spLocks noGrp="1"/>
          </p:cNvSpPr>
          <p:nvPr>
            <p:ph idx="4294967295"/>
          </p:nvPr>
        </p:nvSpPr>
        <p:spPr>
          <a:xfrm>
            <a:off x="457200" y="214313"/>
            <a:ext cx="8229600" cy="6500812"/>
          </a:xfrm>
        </p:spPr>
        <p:style>
          <a:lnRef idx="1">
            <a:schemeClr val="accent6"/>
          </a:lnRef>
          <a:fillRef idx="2">
            <a:schemeClr val="accent6"/>
          </a:fillRef>
          <a:effectRef idx="1">
            <a:schemeClr val="accent6"/>
          </a:effectRef>
          <a:fontRef idx="minor">
            <a:schemeClr val="dk1"/>
          </a:fontRef>
        </p:style>
        <p:txBody>
          <a:bodyPr>
            <a:normAutofit/>
          </a:bodyPr>
          <a:lstStyle/>
          <a:p>
            <a:pPr marL="0" indent="0" algn="ctr" eaLnBrk="1" hangingPunct="1">
              <a:lnSpc>
                <a:spcPct val="80000"/>
              </a:lnSpc>
              <a:spcBef>
                <a:spcPct val="0"/>
              </a:spcBef>
              <a:buFont typeface="Arial" charset="0"/>
              <a:buNone/>
              <a:defRPr/>
            </a:pPr>
            <a:endParaRPr lang="it-IT" sz="2300" smtClean="0">
              <a:solidFill>
                <a:srgbClr val="000000"/>
              </a:solidFill>
            </a:endParaRPr>
          </a:p>
          <a:p>
            <a:pPr marL="0" indent="0" eaLnBrk="1" hangingPunct="1">
              <a:lnSpc>
                <a:spcPct val="80000"/>
              </a:lnSpc>
              <a:spcBef>
                <a:spcPct val="0"/>
              </a:spcBef>
              <a:defRPr/>
            </a:pPr>
            <a:r>
              <a:rPr lang="it-IT" sz="2300" smtClean="0">
                <a:solidFill>
                  <a:srgbClr val="000000"/>
                </a:solidFill>
              </a:rPr>
              <a:t>il costo complessivo, al lordo degli ammortamenti, dei beni strumentali alla chiusura dell'esercizio non superava 20.000 euro. Nel calcolo di questo limite: 1) per i beni in locazione finanziaria rileva il costo sostenuto dal concedente; 2) per i beni in locazione, noleggio e comodato rileva il valore normale degli stessi; 3) i beni, detenuti in regime di impresa o arte e professione, utilizzati promiscuamente per l'esercizio dell'impresa, dell'arte o professione e per l'uso personale o familiare del contribuente, concorrono nella misura del 50%; 4) non rilevano i beni il cui costo unitario non è superiore a 516,46 euro; 5) non rilevano i beni immobili, comunque acquisiti, utilizzati per l'esercizio dell'impresa, dell'arte o della professione </a:t>
            </a:r>
          </a:p>
          <a:p>
            <a:pPr marL="0" indent="0" eaLnBrk="1" hangingPunct="1">
              <a:defRPr/>
            </a:pPr>
            <a:r>
              <a:rPr lang="it-IT" sz="2300" smtClean="0">
                <a:solidFill>
                  <a:srgbClr val="000000"/>
                </a:solidFill>
              </a:rPr>
              <a:t>i redditi conseguiti nell'attività d'impresa, dell'arte o della professione erano prevalenti rispetto a quelli eventualmente percepiti come redditi di lavoro dipendente e redditi assimilati a quelli di lavoro dipendente; requisito, questo, non rilevante se il rapporto di lavoro è cessato o la somma dei redditi d'impresa, dell'arte o professione e di lavoro dipendente o assimilato non supera i 20.000 euro</a:t>
            </a:r>
          </a:p>
          <a:p>
            <a:pPr marL="0" indent="0" algn="just" eaLnBrk="1" hangingPunct="1">
              <a:lnSpc>
                <a:spcPct val="80000"/>
              </a:lnSpc>
              <a:spcBef>
                <a:spcPct val="0"/>
              </a:spcBef>
              <a:buFont typeface="Arial" charset="0"/>
              <a:buNone/>
              <a:defRPr/>
            </a:pPr>
            <a:endParaRPr lang="it-IT" sz="2300" smtClean="0">
              <a:solidFill>
                <a:srgbClr val="00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olo 1"/>
          <p:cNvSpPr>
            <a:spLocks noGrp="1"/>
          </p:cNvSpPr>
          <p:nvPr>
            <p:ph type="title" idx="4294967295"/>
          </p:nvPr>
        </p:nvSpPr>
        <p:spPr/>
        <p:txBody>
          <a:bodyPr/>
          <a:lstStyle/>
          <a:p>
            <a:pPr eaLnBrk="1" hangingPunct="1"/>
            <a:r>
              <a:rPr lang="it-IT" smtClean="0"/>
              <a:t>	</a:t>
            </a:r>
          </a:p>
        </p:txBody>
      </p:sp>
      <p:sp>
        <p:nvSpPr>
          <p:cNvPr id="3" name="Segnaposto contenuto 2"/>
          <p:cNvSpPr>
            <a:spLocks noGrp="1"/>
          </p:cNvSpPr>
          <p:nvPr>
            <p:ph idx="4294967295"/>
          </p:nvPr>
        </p:nvSpPr>
        <p:spPr>
          <a:xfrm>
            <a:off x="468313" y="115888"/>
            <a:ext cx="8229600" cy="6553200"/>
          </a:xfrm>
        </p:spPr>
        <p:style>
          <a:lnRef idx="1">
            <a:schemeClr val="accent6"/>
          </a:lnRef>
          <a:fillRef idx="2">
            <a:schemeClr val="accent6"/>
          </a:fillRef>
          <a:effectRef idx="1">
            <a:schemeClr val="accent6"/>
          </a:effectRef>
          <a:fontRef idx="minor">
            <a:schemeClr val="dk1"/>
          </a:fontRef>
        </p:style>
        <p:txBody>
          <a:bodyPr>
            <a:normAutofit/>
          </a:bodyPr>
          <a:lstStyle/>
          <a:p>
            <a:pPr marL="0" indent="0" algn="ctr" eaLnBrk="1" hangingPunct="1">
              <a:buFont typeface="Arial" charset="0"/>
              <a:buNone/>
              <a:defRPr/>
            </a:pPr>
            <a:r>
              <a:rPr lang="it-IT" sz="2300" b="1" smtClean="0">
                <a:solidFill>
                  <a:srgbClr val="000000"/>
                </a:solidFill>
              </a:rPr>
              <a:t>Primi 3 anni di attività</a:t>
            </a:r>
          </a:p>
          <a:p>
            <a:pPr marL="0" indent="0" eaLnBrk="1" hangingPunct="1">
              <a:defRPr/>
            </a:pPr>
            <a:r>
              <a:rPr lang="it-IT" sz="2300" smtClean="0">
                <a:solidFill>
                  <a:srgbClr val="000000"/>
                </a:solidFill>
              </a:rPr>
              <a:t>per l’anno in cui la stessa è iniziata e per i due successivi, il reddito determinato forfetariamente è ridotto di un terzo, a condizione che:</a:t>
            </a:r>
          </a:p>
          <a:p>
            <a:pPr marL="0" indent="0" eaLnBrk="1" hangingPunct="1">
              <a:defRPr/>
            </a:pPr>
            <a:r>
              <a:rPr lang="it-IT" sz="2300" smtClean="0">
                <a:solidFill>
                  <a:srgbClr val="000000"/>
                </a:solidFill>
              </a:rPr>
              <a:t>il contribuente non abbia esercitato, nei tre anni precedenti l'inizio, attività artistica, professionale o d'impresa, anche in forma associata o familiare </a:t>
            </a:r>
          </a:p>
          <a:p>
            <a:pPr marL="0" indent="0" eaLnBrk="1" hangingPunct="1">
              <a:defRPr/>
            </a:pPr>
            <a:r>
              <a:rPr lang="it-IT" sz="2300" smtClean="0">
                <a:solidFill>
                  <a:srgbClr val="000000"/>
                </a:solidFill>
              </a:rPr>
              <a:t>l'attività da esercitare non costituisca, in nessun modo, mera prosecuzione di altra attività precedentemente svolta sotto forma di lavoro dipendente o autonomo, escluso il caso in cui l'attività precedentemente svolta consista nel periodo di pratica obbligatoria ai fini dell'esercizio di arti o professioni </a:t>
            </a:r>
          </a:p>
          <a:p>
            <a:pPr marL="0" indent="0" eaLnBrk="1" hangingPunct="1">
              <a:defRPr/>
            </a:pPr>
            <a:r>
              <a:rPr lang="it-IT" sz="2300" smtClean="0">
                <a:solidFill>
                  <a:srgbClr val="000000"/>
                </a:solidFill>
              </a:rPr>
              <a:t>qualora venga proseguita un'attività svolta in precedenza da altro soggetto, l'ammontare dei relativi ricavi e compensi, realizzati nel periodo d'imposta precedente quello di riconoscimento del beneficio, non sia superiore ai limiti che, a seconda  dell’attività, consentono l’accesso al regime </a:t>
            </a:r>
          </a:p>
          <a:p>
            <a:pPr marL="0" indent="0" algn="just" eaLnBrk="1" hangingPunct="1">
              <a:spcBef>
                <a:spcPct val="0"/>
              </a:spcBef>
              <a:buFont typeface="Arial" charset="0"/>
              <a:buNone/>
              <a:defRPr/>
            </a:pPr>
            <a:endParaRPr lang="it-IT" sz="2300" smtClean="0">
              <a:solidFill>
                <a:srgbClr val="000000"/>
              </a:solidFill>
            </a:endParaRPr>
          </a:p>
          <a:p>
            <a:pPr marL="0" indent="0" algn="just" eaLnBrk="1" hangingPunct="1">
              <a:spcBef>
                <a:spcPct val="0"/>
              </a:spcBef>
              <a:buFont typeface="Arial" charset="0"/>
              <a:buNone/>
              <a:defRPr/>
            </a:pPr>
            <a:endParaRPr lang="it-IT" sz="2300" smtClean="0">
              <a:solidFill>
                <a:srgbClr val="000000"/>
              </a:solidFill>
            </a:endParaRPr>
          </a:p>
          <a:p>
            <a:pPr marL="0" indent="0" algn="just" eaLnBrk="1" hangingPunct="1">
              <a:spcBef>
                <a:spcPct val="0"/>
              </a:spcBef>
              <a:buFont typeface="Arial" charset="0"/>
              <a:buNone/>
              <a:defRPr/>
            </a:pPr>
            <a:endParaRPr lang="it-IT" sz="2300" smtClean="0">
              <a:solidFill>
                <a:srgbClr val="000000"/>
              </a:solidFill>
            </a:endParaRPr>
          </a:p>
          <a:p>
            <a:pPr marL="0" indent="0" eaLnBrk="1" hangingPunct="1">
              <a:defRPr/>
            </a:pPr>
            <a:endParaRPr lang="it-IT" sz="2300" smtClean="0">
              <a:solidFill>
                <a:srgbClr val="0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olo 1"/>
          <p:cNvSpPr>
            <a:spLocks noGrp="1"/>
          </p:cNvSpPr>
          <p:nvPr>
            <p:ph type="title" idx="4294967295"/>
          </p:nvPr>
        </p:nvSpPr>
        <p:spPr/>
        <p:txBody>
          <a:bodyPr/>
          <a:lstStyle/>
          <a:p>
            <a:pPr eaLnBrk="1" hangingPunct="1"/>
            <a:r>
              <a:rPr lang="it-IT" smtClean="0"/>
              <a:t>	</a:t>
            </a:r>
          </a:p>
        </p:txBody>
      </p:sp>
      <p:sp>
        <p:nvSpPr>
          <p:cNvPr id="3" name="Segnaposto contenuto 2"/>
          <p:cNvSpPr>
            <a:spLocks noGrp="1"/>
          </p:cNvSpPr>
          <p:nvPr>
            <p:ph idx="4294967295"/>
          </p:nvPr>
        </p:nvSpPr>
        <p:spPr>
          <a:xfrm>
            <a:off x="468313" y="115888"/>
            <a:ext cx="8229600" cy="6553200"/>
          </a:xfrm>
        </p:spPr>
        <p:style>
          <a:lnRef idx="1">
            <a:schemeClr val="accent6"/>
          </a:lnRef>
          <a:fillRef idx="2">
            <a:schemeClr val="accent6"/>
          </a:fillRef>
          <a:effectRef idx="1">
            <a:schemeClr val="accent6"/>
          </a:effectRef>
          <a:fontRef idx="minor">
            <a:schemeClr val="dk1"/>
          </a:fontRef>
        </p:style>
        <p:txBody>
          <a:bodyPr>
            <a:normAutofit/>
          </a:bodyPr>
          <a:lstStyle/>
          <a:p>
            <a:pPr marL="0" indent="0" algn="ctr" eaLnBrk="1" hangingPunct="1">
              <a:defRPr/>
            </a:pPr>
            <a:r>
              <a:rPr lang="it-IT" sz="2800" b="1" smtClean="0">
                <a:solidFill>
                  <a:srgbClr val="000000"/>
                </a:solidFill>
              </a:rPr>
              <a:t>Semplificazioni contabili</a:t>
            </a:r>
          </a:p>
          <a:p>
            <a:pPr marL="0" indent="0" eaLnBrk="1" hangingPunct="1">
              <a:defRPr/>
            </a:pPr>
            <a:r>
              <a:rPr lang="it-IT" sz="2800" b="1" smtClean="0">
                <a:solidFill>
                  <a:srgbClr val="000000"/>
                </a:solidFill>
              </a:rPr>
              <a:t>ESONERI</a:t>
            </a:r>
          </a:p>
          <a:p>
            <a:pPr marL="0" indent="0" eaLnBrk="1" hangingPunct="1">
              <a:defRPr/>
            </a:pPr>
            <a:r>
              <a:rPr lang="it-IT" sz="2300" smtClean="0">
                <a:solidFill>
                  <a:srgbClr val="000000"/>
                </a:solidFill>
              </a:rPr>
              <a:t>Esonero dagli obblighi di registrazione e di tenuta delle scritture contabili</a:t>
            </a:r>
          </a:p>
          <a:p>
            <a:pPr marL="0" indent="0" eaLnBrk="1" hangingPunct="1">
              <a:defRPr/>
            </a:pPr>
            <a:r>
              <a:rPr lang="it-IT" sz="2300" smtClean="0">
                <a:solidFill>
                  <a:srgbClr val="000000"/>
                </a:solidFill>
              </a:rPr>
              <a:t>Esonero dal versamento dell’Iva (salvo alcune eccezioni) </a:t>
            </a:r>
          </a:p>
          <a:p>
            <a:pPr marL="0" indent="0" eaLnBrk="1" hangingPunct="1">
              <a:defRPr/>
            </a:pPr>
            <a:r>
              <a:rPr lang="it-IT" sz="2300" smtClean="0">
                <a:solidFill>
                  <a:srgbClr val="000000"/>
                </a:solidFill>
              </a:rPr>
              <a:t>Esonero assoluto dall’applicazione dell’Iva sulle fatture emesse</a:t>
            </a:r>
          </a:p>
          <a:p>
            <a:pPr marL="0" indent="0" eaLnBrk="1" hangingPunct="1">
              <a:defRPr/>
            </a:pPr>
            <a:r>
              <a:rPr lang="it-IT" sz="2300" smtClean="0">
                <a:solidFill>
                  <a:srgbClr val="000000"/>
                </a:solidFill>
              </a:rPr>
              <a:t>Esonero dall’operare le ritenute (occorrerà solo indicare in dichiarazione il codice fiscale del percettore dei redditi per i quali all'atto del pagamento degli stessi non è stata operata la ritenuta e l'ammontare dei redditi stessi), </a:t>
            </a:r>
          </a:p>
          <a:p>
            <a:pPr marL="0" indent="0" eaLnBrk="1" hangingPunct="1">
              <a:defRPr/>
            </a:pPr>
            <a:r>
              <a:rPr lang="it-IT" sz="2300" smtClean="0">
                <a:solidFill>
                  <a:srgbClr val="000000"/>
                </a:solidFill>
              </a:rPr>
              <a:t>Esonero dalla ritenute dei propri ricavi e compensi (rilasciando un'apposita dichiarazione dalla quale risulti che il reddito cui le somme afferiscono è soggetto ad imposta sostitutiva) </a:t>
            </a:r>
          </a:p>
          <a:p>
            <a:pPr marL="0" indent="0" eaLnBrk="1" hangingPunct="1">
              <a:defRPr/>
            </a:pPr>
            <a:r>
              <a:rPr lang="it-IT" sz="2300" smtClean="0">
                <a:solidFill>
                  <a:srgbClr val="000000"/>
                </a:solidFill>
              </a:rPr>
              <a:t>Esclusione  dall'applicazione degli studi di settore e dai parametri </a:t>
            </a:r>
          </a:p>
          <a:p>
            <a:pPr marL="0" indent="0" eaLnBrk="1" hangingPunct="1">
              <a:buFont typeface="Arial" charset="0"/>
              <a:buNone/>
              <a:defRPr/>
            </a:pPr>
            <a:endParaRPr lang="it-IT" sz="2800" b="1" smtClean="0">
              <a:solidFill>
                <a:srgbClr val="000000"/>
              </a:solidFill>
            </a:endParaRPr>
          </a:p>
          <a:p>
            <a:pPr marL="0" indent="0" algn="just" eaLnBrk="1" hangingPunct="1">
              <a:spcBef>
                <a:spcPct val="0"/>
              </a:spcBef>
              <a:buFont typeface="Arial" charset="0"/>
              <a:buNone/>
              <a:defRPr/>
            </a:pPr>
            <a:endParaRPr lang="it-IT" sz="2300" smtClean="0">
              <a:solidFill>
                <a:srgbClr val="000000"/>
              </a:solidFill>
            </a:endParaRPr>
          </a:p>
          <a:p>
            <a:pPr marL="0" indent="0" eaLnBrk="1" hangingPunct="1">
              <a:defRPr/>
            </a:pPr>
            <a:endParaRPr lang="it-IT" sz="2300" smtClean="0">
              <a:solidFill>
                <a:srgbClr val="0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olo 1"/>
          <p:cNvSpPr>
            <a:spLocks noGrp="1"/>
          </p:cNvSpPr>
          <p:nvPr>
            <p:ph type="title" idx="4294967295"/>
          </p:nvPr>
        </p:nvSpPr>
        <p:spPr/>
        <p:txBody>
          <a:bodyPr/>
          <a:lstStyle/>
          <a:p>
            <a:pPr eaLnBrk="1" hangingPunct="1"/>
            <a:r>
              <a:rPr lang="it-IT" smtClean="0"/>
              <a:t>	</a:t>
            </a:r>
          </a:p>
        </p:txBody>
      </p:sp>
      <p:sp>
        <p:nvSpPr>
          <p:cNvPr id="3" name="Segnaposto contenuto 2"/>
          <p:cNvSpPr>
            <a:spLocks noGrp="1"/>
          </p:cNvSpPr>
          <p:nvPr>
            <p:ph idx="4294967295"/>
          </p:nvPr>
        </p:nvSpPr>
        <p:spPr>
          <a:xfrm>
            <a:off x="468313" y="115888"/>
            <a:ext cx="8229600" cy="6553200"/>
          </a:xfrm>
        </p:spPr>
        <p:style>
          <a:lnRef idx="1">
            <a:schemeClr val="accent6"/>
          </a:lnRef>
          <a:fillRef idx="2">
            <a:schemeClr val="accent6"/>
          </a:fillRef>
          <a:effectRef idx="1">
            <a:schemeClr val="accent6"/>
          </a:effectRef>
          <a:fontRef idx="minor">
            <a:schemeClr val="dk1"/>
          </a:fontRef>
        </p:style>
        <p:txBody>
          <a:bodyPr>
            <a:normAutofit/>
          </a:bodyPr>
          <a:lstStyle/>
          <a:p>
            <a:pPr marL="0" indent="0" eaLnBrk="1" hangingPunct="1">
              <a:buFont typeface="Arial" charset="0"/>
              <a:buNone/>
              <a:defRPr/>
            </a:pPr>
            <a:r>
              <a:rPr lang="it-IT" b="1" smtClean="0">
                <a:solidFill>
                  <a:srgbClr val="000000"/>
                </a:solidFill>
              </a:rPr>
              <a:t>Obbligo di:</a:t>
            </a:r>
          </a:p>
          <a:p>
            <a:pPr marL="0" indent="0" eaLnBrk="1" hangingPunct="1">
              <a:defRPr/>
            </a:pPr>
            <a:r>
              <a:rPr lang="it-IT" sz="2800" smtClean="0">
                <a:solidFill>
                  <a:srgbClr val="000000"/>
                </a:solidFill>
              </a:rPr>
              <a:t>Certificazione dei corrispettivi e di conservazione dei relativi documenti</a:t>
            </a:r>
          </a:p>
          <a:p>
            <a:pPr marL="0" indent="0" eaLnBrk="1" hangingPunct="1">
              <a:defRPr/>
            </a:pPr>
            <a:r>
              <a:rPr lang="it-IT" sz="2800" smtClean="0">
                <a:solidFill>
                  <a:srgbClr val="000000"/>
                </a:solidFill>
              </a:rPr>
              <a:t>Conservazione dei documenti ricevuti ed emessi,</a:t>
            </a:r>
          </a:p>
          <a:p>
            <a:pPr marL="0" indent="0" eaLnBrk="1" hangingPunct="1">
              <a:defRPr/>
            </a:pPr>
            <a:r>
              <a:rPr lang="it-IT" sz="2800" smtClean="0">
                <a:solidFill>
                  <a:srgbClr val="000000"/>
                </a:solidFill>
              </a:rPr>
              <a:t>Numerazione</a:t>
            </a:r>
            <a:r>
              <a:rPr lang="it-IT" sz="2300" smtClean="0">
                <a:solidFill>
                  <a:srgbClr val="000000"/>
                </a:solidFill>
              </a:rPr>
              <a:t> </a:t>
            </a:r>
            <a:r>
              <a:rPr lang="it-IT" sz="2800" smtClean="0">
                <a:solidFill>
                  <a:srgbClr val="000000"/>
                </a:solidFill>
              </a:rPr>
              <a:t>e di conservazione delle fatture di acquisto e delle bollette doganali</a:t>
            </a:r>
          </a:p>
          <a:p>
            <a:pPr marL="0" indent="0" eaLnBrk="1" hangingPunct="1">
              <a:defRPr/>
            </a:pPr>
            <a:r>
              <a:rPr lang="it-IT" sz="2800" smtClean="0">
                <a:solidFill>
                  <a:srgbClr val="000000"/>
                </a:solidFill>
              </a:rPr>
              <a:t>Obbligo di presentazione della dichiarazione dei redditi </a:t>
            </a:r>
          </a:p>
          <a:p>
            <a:pPr marL="0" indent="0" algn="just" eaLnBrk="1" hangingPunct="1">
              <a:spcBef>
                <a:spcPct val="0"/>
              </a:spcBef>
              <a:buFont typeface="Arial" charset="0"/>
              <a:buNone/>
              <a:defRPr/>
            </a:pPr>
            <a:endParaRPr lang="it-IT" sz="2800" smtClean="0">
              <a:solidFill>
                <a:srgbClr val="000000"/>
              </a:solidFill>
            </a:endParaRPr>
          </a:p>
          <a:p>
            <a:pPr marL="0" indent="0" algn="just" eaLnBrk="1" hangingPunct="1">
              <a:spcBef>
                <a:spcPct val="0"/>
              </a:spcBef>
              <a:buFont typeface="Arial" charset="0"/>
              <a:buNone/>
              <a:defRPr/>
            </a:pPr>
            <a:endParaRPr lang="it-IT" sz="2300" smtClean="0">
              <a:solidFill>
                <a:srgbClr val="000000"/>
              </a:solidFill>
            </a:endParaRPr>
          </a:p>
          <a:p>
            <a:pPr marL="0" indent="0" eaLnBrk="1" hangingPunct="1">
              <a:defRPr/>
            </a:pPr>
            <a:endParaRPr lang="it-IT" sz="2300" smtClean="0">
              <a:solidFill>
                <a:srgbClr val="00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olo 1"/>
          <p:cNvSpPr>
            <a:spLocks noGrp="1"/>
          </p:cNvSpPr>
          <p:nvPr>
            <p:ph type="title"/>
          </p:nvPr>
        </p:nvSpPr>
        <p:spPr/>
        <p:txBody>
          <a:bodyPr/>
          <a:lstStyle/>
          <a:p>
            <a:pPr eaLnBrk="1" hangingPunct="1"/>
            <a:r>
              <a:rPr lang="it-IT" smtClean="0"/>
              <a:t>	</a:t>
            </a:r>
          </a:p>
        </p:txBody>
      </p:sp>
      <p:sp>
        <p:nvSpPr>
          <p:cNvPr id="3" name="Segnaposto contenuto 2"/>
          <p:cNvSpPr>
            <a:spLocks noGrp="1"/>
          </p:cNvSpPr>
          <p:nvPr>
            <p:ph idx="1"/>
          </p:nvPr>
        </p:nvSpPr>
        <p:spPr>
          <a:xfrm>
            <a:off x="142875" y="214313"/>
            <a:ext cx="8786813" cy="6429375"/>
          </a:xfrm>
        </p:spPr>
        <p:style>
          <a:lnRef idx="1">
            <a:schemeClr val="accent6"/>
          </a:lnRef>
          <a:fillRef idx="2">
            <a:schemeClr val="accent6"/>
          </a:fillRef>
          <a:effectRef idx="1">
            <a:schemeClr val="accent6"/>
          </a:effectRef>
          <a:fontRef idx="minor">
            <a:schemeClr val="dk1"/>
          </a:fontRef>
        </p:style>
        <p:txBody>
          <a:bodyPr>
            <a:normAutofit/>
          </a:bodyPr>
          <a:lstStyle/>
          <a:p>
            <a:pPr marL="0" indent="0" algn="ctr" eaLnBrk="1" hangingPunct="1">
              <a:lnSpc>
                <a:spcPct val="90000"/>
              </a:lnSpc>
              <a:spcBef>
                <a:spcPct val="0"/>
              </a:spcBef>
              <a:buFont typeface="Arial" charset="0"/>
              <a:buNone/>
              <a:defRPr/>
            </a:pPr>
            <a:r>
              <a:rPr lang="it-IT" sz="2800" b="1" smtClean="0">
                <a:solidFill>
                  <a:srgbClr val="000000"/>
                </a:solidFill>
              </a:rPr>
              <a:t>DECADENZA DALL’AGEVOLAZIONE</a:t>
            </a:r>
          </a:p>
          <a:p>
            <a:pPr marL="0" indent="0" algn="just" eaLnBrk="1" hangingPunct="1">
              <a:lnSpc>
                <a:spcPct val="90000"/>
              </a:lnSpc>
              <a:spcBef>
                <a:spcPct val="0"/>
              </a:spcBef>
              <a:defRPr/>
            </a:pPr>
            <a:endParaRPr lang="it-IT" sz="1600" b="1" i="1" smtClean="0">
              <a:solidFill>
                <a:schemeClr val="tx1"/>
              </a:solidFill>
            </a:endParaRPr>
          </a:p>
          <a:p>
            <a:pPr marL="0" indent="0" algn="just" eaLnBrk="1" hangingPunct="1">
              <a:lnSpc>
                <a:spcPct val="90000"/>
              </a:lnSpc>
              <a:spcBef>
                <a:spcPct val="0"/>
              </a:spcBef>
              <a:defRPr/>
            </a:pPr>
            <a:r>
              <a:rPr lang="it-IT" sz="2400" smtClean="0">
                <a:solidFill>
                  <a:schemeClr val="tx1"/>
                </a:solidFill>
              </a:rPr>
              <a:t>Il nuovo regime forfettario  non potrà essere applicato:</a:t>
            </a:r>
          </a:p>
          <a:p>
            <a:pPr marL="0" indent="0" algn="just" eaLnBrk="1" hangingPunct="1">
              <a:lnSpc>
                <a:spcPct val="90000"/>
              </a:lnSpc>
              <a:spcBef>
                <a:spcPct val="0"/>
              </a:spcBef>
              <a:buFont typeface="Arial" charset="0"/>
              <a:buNone/>
              <a:defRPr/>
            </a:pPr>
            <a:endParaRPr lang="it-IT" sz="2400" smtClean="0">
              <a:solidFill>
                <a:schemeClr val="tx1"/>
              </a:solidFill>
            </a:endParaRPr>
          </a:p>
          <a:p>
            <a:pPr marL="0" indent="0" eaLnBrk="1" hangingPunct="1">
              <a:defRPr/>
            </a:pPr>
            <a:r>
              <a:rPr lang="it-IT" sz="2400" smtClean="0">
                <a:solidFill>
                  <a:schemeClr val="tx1"/>
                </a:solidFill>
              </a:rPr>
              <a:t>per opzione, ossia per scelta manifestata dal soggetto;</a:t>
            </a:r>
          </a:p>
          <a:p>
            <a:pPr marL="0" indent="0" eaLnBrk="1" hangingPunct="1">
              <a:defRPr/>
            </a:pPr>
            <a:r>
              <a:rPr lang="it-IT" sz="2400" smtClean="0">
                <a:solidFill>
                  <a:schemeClr val="tx1"/>
                </a:solidFill>
              </a:rPr>
              <a:t>per legge, nel caso in cui vengano meno le condizioni previste (perdita dei requisiti per l’accesso o verificarsi di una delle cause ostative). </a:t>
            </a:r>
          </a:p>
          <a:p>
            <a:pPr marL="0" indent="0" eaLnBrk="1" hangingPunct="1">
              <a:defRPr/>
            </a:pPr>
            <a:r>
              <a:rPr lang="it-IT" sz="2400" smtClean="0">
                <a:solidFill>
                  <a:schemeClr val="tx1"/>
                </a:solidFill>
              </a:rPr>
              <a:t>a differenza del regime di vantaggio per l’imprenditoria giovanile, l’eventuale fuoriuscita dal regime forfetario non ne  preclude il successivo riaccesso se vengono nuovamente rispettati i parametri stabiliti. </a:t>
            </a:r>
          </a:p>
          <a:p>
            <a:pPr marL="0" indent="0" eaLnBrk="1" hangingPunct="1">
              <a:defRPr/>
            </a:pPr>
            <a:r>
              <a:rPr lang="it-IT" sz="2400" smtClean="0">
                <a:solidFill>
                  <a:schemeClr val="tx1"/>
                </a:solidFill>
              </a:rPr>
              <a:t>Inoltre sempre diversamente dal regime dei minimi non è prevista l’immediata fuoriuscita dal regime forfettario in caso di superamento  del limite dei ricavi o compensi in misura superiore al 50%.</a:t>
            </a:r>
          </a:p>
          <a:p>
            <a:pPr marL="0" indent="0" algn="just" eaLnBrk="1" hangingPunct="1">
              <a:lnSpc>
                <a:spcPct val="90000"/>
              </a:lnSpc>
              <a:spcBef>
                <a:spcPct val="0"/>
              </a:spcBef>
              <a:defRPr/>
            </a:pPr>
            <a:endParaRPr lang="it-IT" sz="2400" smtClean="0">
              <a:solidFill>
                <a:schemeClr val="tx1"/>
              </a:solidFill>
            </a:endParaRPr>
          </a:p>
          <a:p>
            <a:pPr marL="0" indent="0" algn="just" eaLnBrk="1" hangingPunct="1">
              <a:lnSpc>
                <a:spcPct val="90000"/>
              </a:lnSpc>
              <a:spcBef>
                <a:spcPct val="0"/>
              </a:spcBef>
              <a:buFont typeface="Arial" charset="0"/>
              <a:buNone/>
              <a:defRPr/>
            </a:pPr>
            <a:endParaRPr lang="it-IT" sz="2400" b="1" smtClean="0">
              <a:solidFill>
                <a:srgbClr val="000000"/>
              </a:solidFill>
            </a:endParaRPr>
          </a:p>
          <a:p>
            <a:pPr marL="0" indent="0" eaLnBrk="1" hangingPunct="1">
              <a:lnSpc>
                <a:spcPct val="90000"/>
              </a:lnSpc>
              <a:defRPr/>
            </a:pPr>
            <a:endParaRPr lang="it-IT" sz="1600" smtClean="0">
              <a:solidFill>
                <a:srgbClr val="00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olo 1"/>
          <p:cNvSpPr>
            <a:spLocks noGrp="1"/>
          </p:cNvSpPr>
          <p:nvPr>
            <p:ph type="title" idx="4294967295"/>
          </p:nvPr>
        </p:nvSpPr>
        <p:spPr/>
        <p:txBody>
          <a:bodyPr/>
          <a:lstStyle/>
          <a:p>
            <a:pPr eaLnBrk="1" hangingPunct="1"/>
            <a:r>
              <a:rPr lang="it-IT" smtClean="0"/>
              <a:t>	</a:t>
            </a:r>
          </a:p>
        </p:txBody>
      </p:sp>
      <p:sp>
        <p:nvSpPr>
          <p:cNvPr id="3" name="Segnaposto contenuto 2"/>
          <p:cNvSpPr>
            <a:spLocks noGrp="1"/>
          </p:cNvSpPr>
          <p:nvPr>
            <p:ph idx="4294967295"/>
          </p:nvPr>
        </p:nvSpPr>
        <p:spPr>
          <a:xfrm>
            <a:off x="457200" y="214313"/>
            <a:ext cx="8229600" cy="6643687"/>
          </a:xfrm>
        </p:spPr>
        <p:style>
          <a:lnRef idx="1">
            <a:schemeClr val="accent6"/>
          </a:lnRef>
          <a:fillRef idx="2">
            <a:schemeClr val="accent6"/>
          </a:fillRef>
          <a:effectRef idx="1">
            <a:schemeClr val="accent6"/>
          </a:effectRef>
          <a:fontRef idx="minor">
            <a:schemeClr val="dk1"/>
          </a:fontRef>
        </p:style>
        <p:txBody>
          <a:bodyPr>
            <a:noAutofit/>
          </a:bodyPr>
          <a:lstStyle/>
          <a:p>
            <a:pPr marL="0" indent="0" algn="just" eaLnBrk="1" hangingPunct="1">
              <a:lnSpc>
                <a:spcPct val="80000"/>
              </a:lnSpc>
              <a:spcBef>
                <a:spcPct val="0"/>
              </a:spcBef>
              <a:buFont typeface="Arial" charset="0"/>
              <a:buNone/>
              <a:defRPr/>
            </a:pPr>
            <a:r>
              <a:rPr lang="it-IT" sz="2800" b="1" smtClean="0">
                <a:solidFill>
                  <a:srgbClr val="000000"/>
                </a:solidFill>
              </a:rPr>
              <a:t>Fattura nel regime forfettario:</a:t>
            </a:r>
          </a:p>
          <a:p>
            <a:pPr marL="0" indent="0" algn="just" eaLnBrk="1" hangingPunct="1">
              <a:lnSpc>
                <a:spcPct val="80000"/>
              </a:lnSpc>
              <a:spcBef>
                <a:spcPct val="0"/>
              </a:spcBef>
              <a:buFont typeface="Arial" charset="0"/>
              <a:buNone/>
              <a:defRPr/>
            </a:pPr>
            <a:r>
              <a:rPr lang="it-IT" sz="2800" smtClean="0">
                <a:solidFill>
                  <a:srgbClr val="000000"/>
                </a:solidFill>
              </a:rPr>
              <a:t>La fattura  emessa nel regime dei forfettario non prevede mai addebito di Iva né la specifica dell’esenzione.</a:t>
            </a:r>
          </a:p>
          <a:p>
            <a:pPr marL="0" indent="0" algn="just" eaLnBrk="1" hangingPunct="1">
              <a:lnSpc>
                <a:spcPct val="80000"/>
              </a:lnSpc>
              <a:spcBef>
                <a:spcPct val="0"/>
              </a:spcBef>
              <a:buFont typeface="Arial" charset="0"/>
              <a:buNone/>
              <a:defRPr/>
            </a:pPr>
            <a:r>
              <a:rPr lang="it-IT" sz="2800" smtClean="0">
                <a:solidFill>
                  <a:srgbClr val="000000"/>
                </a:solidFill>
              </a:rPr>
              <a:t>In calce alla fattura deve essere riportata la seguente dicitura:</a:t>
            </a:r>
          </a:p>
          <a:p>
            <a:pPr marL="0" indent="0" eaLnBrk="1" hangingPunct="1">
              <a:defRPr/>
            </a:pPr>
            <a:r>
              <a:rPr lang="it-IT" sz="2800" b="1" i="1" u="sng" smtClean="0">
                <a:solidFill>
                  <a:schemeClr val="tx1"/>
                </a:solidFill>
              </a:rPr>
              <a:t>Operazione in franchigia da IVA ai sensi delle Legge 190 del 23 Dicembre 2014 art. 1 commi da 54 a 89.  Regime forfetario</a:t>
            </a:r>
          </a:p>
          <a:p>
            <a:pPr marL="0" indent="0" eaLnBrk="1" hangingPunct="1">
              <a:defRPr/>
            </a:pPr>
            <a:r>
              <a:rPr lang="it-IT" sz="2800" b="1" i="1" u="sng" smtClean="0">
                <a:solidFill>
                  <a:schemeClr val="tx1"/>
                </a:solidFill>
              </a:rPr>
              <a:t>Compenso non è soggetto a ritenute d’acconto ai sensi della legge 190 del 23 Dicembre 2014 art. 1 comma 67.</a:t>
            </a:r>
          </a:p>
          <a:p>
            <a:pPr marL="0" indent="0" eaLnBrk="1" hangingPunct="1">
              <a:defRPr/>
            </a:pPr>
            <a:endParaRPr lang="it-IT" sz="2800" b="1" i="1" u="sng" smtClean="0">
              <a:solidFill>
                <a:schemeClr val="tx1"/>
              </a:solidFill>
            </a:endParaRPr>
          </a:p>
          <a:p>
            <a:pPr marL="0" indent="0" eaLnBrk="1" hangingPunct="1">
              <a:defRPr/>
            </a:pPr>
            <a:r>
              <a:rPr lang="it-IT" sz="2000" b="1" i="1" u="sng" smtClean="0">
                <a:solidFill>
                  <a:schemeClr val="tx1"/>
                </a:solidFill>
              </a:rPr>
              <a:t>n.b.: Imposta di bollo assolta sull’originale (solo se la fattura supera 77,47 euro)</a:t>
            </a:r>
            <a:br>
              <a:rPr lang="it-IT" sz="2000" b="1" i="1" u="sng" smtClean="0">
                <a:solidFill>
                  <a:schemeClr val="tx1"/>
                </a:solidFill>
              </a:rPr>
            </a:br>
            <a:r>
              <a:rPr lang="it-IT" sz="2000" b="1" i="1" u="sng" smtClean="0">
                <a:solidFill>
                  <a:schemeClr val="tx1"/>
                </a:solidFill>
              </a:rPr>
              <a:t/>
            </a:r>
            <a:br>
              <a:rPr lang="it-IT" sz="2000" b="1" i="1" u="sng" smtClean="0">
                <a:solidFill>
                  <a:schemeClr val="tx1"/>
                </a:solidFill>
              </a:rPr>
            </a:br>
            <a:endParaRPr lang="it-IT" smtClean="0">
              <a:solidFill>
                <a:srgbClr val="000000"/>
              </a:solidFill>
            </a:endParaRPr>
          </a:p>
          <a:p>
            <a:pPr marL="0" indent="0" algn="just" eaLnBrk="1" hangingPunct="1">
              <a:lnSpc>
                <a:spcPct val="80000"/>
              </a:lnSpc>
              <a:spcBef>
                <a:spcPct val="0"/>
              </a:spcBef>
              <a:buFont typeface="Arial" charset="0"/>
              <a:buNone/>
              <a:defRPr/>
            </a:pPr>
            <a:endParaRPr lang="it-IT" sz="1600" smtClean="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olo 1"/>
          <p:cNvSpPr>
            <a:spLocks noGrp="1"/>
          </p:cNvSpPr>
          <p:nvPr>
            <p:ph type="title" idx="4294967295"/>
          </p:nvPr>
        </p:nvSpPr>
        <p:spPr/>
        <p:txBody>
          <a:bodyPr/>
          <a:lstStyle/>
          <a:p>
            <a:pPr eaLnBrk="1" hangingPunct="1"/>
            <a:r>
              <a:rPr lang="it-IT" smtClean="0"/>
              <a:t>	</a:t>
            </a:r>
          </a:p>
        </p:txBody>
      </p:sp>
      <p:sp>
        <p:nvSpPr>
          <p:cNvPr id="3" name="Segnaposto contenuto 2"/>
          <p:cNvSpPr>
            <a:spLocks noGrp="1"/>
          </p:cNvSpPr>
          <p:nvPr>
            <p:ph idx="4294967295"/>
          </p:nvPr>
        </p:nvSpPr>
        <p:spPr>
          <a:xfrm>
            <a:off x="250825" y="188913"/>
            <a:ext cx="8662988" cy="5911850"/>
          </a:xfrm>
        </p:spPr>
        <p:style>
          <a:lnRef idx="1">
            <a:schemeClr val="accent6"/>
          </a:lnRef>
          <a:fillRef idx="2">
            <a:schemeClr val="accent6"/>
          </a:fillRef>
          <a:effectRef idx="1">
            <a:schemeClr val="accent6"/>
          </a:effectRef>
          <a:fontRef idx="minor">
            <a:schemeClr val="dk1"/>
          </a:fontRef>
        </p:style>
        <p:txBody>
          <a:bodyPr>
            <a:normAutofit/>
          </a:bodyPr>
          <a:lstStyle/>
          <a:p>
            <a:pPr eaLnBrk="1" hangingPunct="1">
              <a:lnSpc>
                <a:spcPct val="80000"/>
              </a:lnSpc>
              <a:defRPr/>
            </a:pPr>
            <a:endParaRPr lang="it-IT" sz="3000" smtClean="0">
              <a:solidFill>
                <a:srgbClr val="000000"/>
              </a:solidFill>
            </a:endParaRPr>
          </a:p>
          <a:p>
            <a:pPr algn="just" eaLnBrk="1" hangingPunct="1">
              <a:lnSpc>
                <a:spcPct val="80000"/>
              </a:lnSpc>
              <a:defRPr/>
            </a:pPr>
            <a:r>
              <a:rPr lang="it-IT" sz="3000" smtClean="0">
                <a:solidFill>
                  <a:srgbClr val="000000"/>
                </a:solidFill>
              </a:rPr>
              <a:t>CONTABILITA’ ORDINARIA</a:t>
            </a:r>
          </a:p>
          <a:p>
            <a:pPr algn="just" eaLnBrk="1" hangingPunct="1">
              <a:lnSpc>
                <a:spcPct val="80000"/>
              </a:lnSpc>
              <a:defRPr/>
            </a:pPr>
            <a:endParaRPr lang="it-IT" sz="3000" smtClean="0">
              <a:solidFill>
                <a:srgbClr val="000000"/>
              </a:solidFill>
            </a:endParaRPr>
          </a:p>
          <a:p>
            <a:pPr algn="just" eaLnBrk="1" hangingPunct="1">
              <a:lnSpc>
                <a:spcPct val="80000"/>
              </a:lnSpc>
              <a:defRPr/>
            </a:pPr>
            <a:r>
              <a:rPr lang="it-IT" sz="3000" smtClean="0">
                <a:solidFill>
                  <a:srgbClr val="000000"/>
                </a:solidFill>
              </a:rPr>
              <a:t>CONTABILITA’ SEMPLIFICATA</a:t>
            </a:r>
          </a:p>
          <a:p>
            <a:pPr algn="just" eaLnBrk="1" hangingPunct="1">
              <a:lnSpc>
                <a:spcPct val="80000"/>
              </a:lnSpc>
              <a:defRPr/>
            </a:pPr>
            <a:endParaRPr lang="it-IT" sz="3000" smtClean="0">
              <a:solidFill>
                <a:srgbClr val="000000"/>
              </a:solidFill>
            </a:endParaRPr>
          </a:p>
          <a:p>
            <a:pPr algn="just" eaLnBrk="1" hangingPunct="1">
              <a:lnSpc>
                <a:spcPct val="80000"/>
              </a:lnSpc>
              <a:defRPr/>
            </a:pPr>
            <a:r>
              <a:rPr lang="it-IT" sz="3000" smtClean="0">
                <a:solidFill>
                  <a:srgbClr val="000000"/>
                </a:solidFill>
              </a:rPr>
              <a:t>REGIME FORFETTARIO (Legge di stabilità 2015)</a:t>
            </a:r>
          </a:p>
          <a:p>
            <a:pPr algn="just" eaLnBrk="1" hangingPunct="1">
              <a:lnSpc>
                <a:spcPct val="80000"/>
              </a:lnSpc>
              <a:defRPr/>
            </a:pPr>
            <a:endParaRPr lang="it-IT" sz="3000" smtClean="0">
              <a:solidFill>
                <a:srgbClr val="000000"/>
              </a:solidFill>
            </a:endParaRPr>
          </a:p>
          <a:p>
            <a:pPr eaLnBrk="1" hangingPunct="1">
              <a:lnSpc>
                <a:spcPct val="80000"/>
              </a:lnSpc>
              <a:defRPr/>
            </a:pPr>
            <a:r>
              <a:rPr lang="it-IT" sz="3000" smtClean="0">
                <a:solidFill>
                  <a:srgbClr val="000000"/>
                </a:solidFill>
              </a:rPr>
              <a:t>REGIME DEI MINIMI (Art.27, commi da 1 e 217 del D.L. 6 luglio 2011 n. 98 convertito dalla Legge 15 luglio 2011 n. 111- prorogato dal </a:t>
            </a:r>
            <a:r>
              <a:rPr lang="it-IT" smtClean="0">
                <a:solidFill>
                  <a:schemeClr val="tx1"/>
                </a:solidFill>
              </a:rPr>
              <a:t>Dl 192/2014 </a:t>
            </a:r>
            <a:r>
              <a:rPr lang="it-IT" sz="3000" smtClean="0">
                <a:solidFill>
                  <a:srgbClr val="000000"/>
                </a:solidFill>
              </a:rPr>
              <a:t> )</a:t>
            </a:r>
          </a:p>
          <a:p>
            <a:pPr eaLnBrk="1" hangingPunct="1">
              <a:lnSpc>
                <a:spcPct val="80000"/>
              </a:lnSpc>
              <a:defRPr/>
            </a:pPr>
            <a:endParaRPr lang="it-IT" sz="3000" smtClean="0">
              <a:solidFill>
                <a:srgbClr val="00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olo 1"/>
          <p:cNvSpPr>
            <a:spLocks noGrp="1"/>
          </p:cNvSpPr>
          <p:nvPr>
            <p:ph type="title" idx="4294967295"/>
          </p:nvPr>
        </p:nvSpPr>
        <p:spPr/>
        <p:txBody>
          <a:bodyPr/>
          <a:lstStyle/>
          <a:p>
            <a:pPr eaLnBrk="1" hangingPunct="1"/>
            <a:r>
              <a:rPr lang="it-IT" smtClean="0"/>
              <a:t>	</a:t>
            </a:r>
          </a:p>
        </p:txBody>
      </p:sp>
      <p:sp>
        <p:nvSpPr>
          <p:cNvPr id="3" name="Segnaposto contenuto 2"/>
          <p:cNvSpPr>
            <a:spLocks noGrp="1"/>
          </p:cNvSpPr>
          <p:nvPr>
            <p:ph idx="4294967295"/>
          </p:nvPr>
        </p:nvSpPr>
        <p:spPr>
          <a:xfrm>
            <a:off x="457200" y="214313"/>
            <a:ext cx="8229600" cy="6643687"/>
          </a:xfrm>
        </p:spPr>
        <p:style>
          <a:lnRef idx="1">
            <a:schemeClr val="accent6"/>
          </a:lnRef>
          <a:fillRef idx="2">
            <a:schemeClr val="accent6"/>
          </a:fillRef>
          <a:effectRef idx="1">
            <a:schemeClr val="accent6"/>
          </a:effectRef>
          <a:fontRef idx="minor">
            <a:schemeClr val="dk1"/>
          </a:fontRef>
        </p:style>
        <p:txBody>
          <a:bodyPr>
            <a:noAutofit/>
          </a:bodyPr>
          <a:lstStyle/>
          <a:p>
            <a:pPr marL="0" indent="0" algn="just" eaLnBrk="1" hangingPunct="1">
              <a:lnSpc>
                <a:spcPct val="80000"/>
              </a:lnSpc>
              <a:spcBef>
                <a:spcPct val="0"/>
              </a:spcBef>
              <a:buFont typeface="Arial" charset="0"/>
              <a:buNone/>
              <a:defRPr/>
            </a:pPr>
            <a:r>
              <a:rPr lang="it-IT" sz="2800" b="1" smtClean="0">
                <a:solidFill>
                  <a:srgbClr val="000000"/>
                </a:solidFill>
              </a:rPr>
              <a:t>ASPETTI FISCALI COMUNI AL REGIME DEI MINIMI E AL REGIME FORFETTARIO</a:t>
            </a:r>
          </a:p>
          <a:p>
            <a:pPr marL="0" indent="0" algn="just" eaLnBrk="1" hangingPunct="1">
              <a:lnSpc>
                <a:spcPct val="80000"/>
              </a:lnSpc>
              <a:spcBef>
                <a:spcPct val="0"/>
              </a:spcBef>
              <a:buFont typeface="Arial" charset="0"/>
              <a:buNone/>
              <a:defRPr/>
            </a:pPr>
            <a:endParaRPr lang="it-IT" sz="2800" b="1" smtClean="0">
              <a:solidFill>
                <a:srgbClr val="000000"/>
              </a:solidFill>
            </a:endParaRPr>
          </a:p>
          <a:p>
            <a:pPr marL="0" indent="0" algn="just" eaLnBrk="1" hangingPunct="1">
              <a:lnSpc>
                <a:spcPct val="80000"/>
              </a:lnSpc>
              <a:spcBef>
                <a:spcPct val="0"/>
              </a:spcBef>
              <a:buFont typeface="Arial" charset="0"/>
              <a:buNone/>
              <a:defRPr/>
            </a:pPr>
            <a:r>
              <a:rPr lang="it-IT" sz="2000" b="1" i="1" u="sng" smtClean="0">
                <a:solidFill>
                  <a:schemeClr val="tx1"/>
                </a:solidFill>
              </a:rPr>
              <a:t/>
            </a:r>
            <a:br>
              <a:rPr lang="it-IT" sz="2000" b="1" i="1" u="sng" smtClean="0">
                <a:solidFill>
                  <a:schemeClr val="tx1"/>
                </a:solidFill>
              </a:rPr>
            </a:br>
            <a:r>
              <a:rPr lang="it-IT" sz="2800" smtClean="0">
                <a:solidFill>
                  <a:schemeClr val="tx1"/>
                </a:solidFill>
              </a:rPr>
              <a:t>Il reddito soggetto ad imposta sostitutiva:</a:t>
            </a:r>
          </a:p>
          <a:p>
            <a:pPr marL="0" indent="0" algn="just" eaLnBrk="1" hangingPunct="1">
              <a:lnSpc>
                <a:spcPct val="80000"/>
              </a:lnSpc>
              <a:spcBef>
                <a:spcPct val="0"/>
              </a:spcBef>
              <a:buFont typeface="Arial" charset="0"/>
              <a:buNone/>
              <a:defRPr/>
            </a:pPr>
            <a:endParaRPr lang="it-IT" sz="2800" smtClean="0">
              <a:solidFill>
                <a:schemeClr val="tx1"/>
              </a:solidFill>
            </a:endParaRPr>
          </a:p>
          <a:p>
            <a:pPr marL="0" indent="0" algn="just" eaLnBrk="1" hangingPunct="1">
              <a:lnSpc>
                <a:spcPct val="80000"/>
              </a:lnSpc>
              <a:spcBef>
                <a:spcPct val="0"/>
              </a:spcBef>
              <a:defRPr/>
            </a:pPr>
            <a:r>
              <a:rPr lang="it-IT" sz="2800" smtClean="0">
                <a:solidFill>
                  <a:schemeClr val="tx1"/>
                </a:solidFill>
              </a:rPr>
              <a:t>Non si cumula con altri redditi – non incide sull’aliquota progressiva Irpef;</a:t>
            </a:r>
          </a:p>
          <a:p>
            <a:pPr marL="0" indent="0" algn="just" eaLnBrk="1" hangingPunct="1">
              <a:lnSpc>
                <a:spcPct val="80000"/>
              </a:lnSpc>
              <a:spcBef>
                <a:spcPct val="0"/>
              </a:spcBef>
              <a:buFont typeface="Arial" charset="0"/>
              <a:buNone/>
              <a:defRPr/>
            </a:pPr>
            <a:endParaRPr lang="it-IT" sz="2800" smtClean="0">
              <a:solidFill>
                <a:schemeClr val="tx1"/>
              </a:solidFill>
            </a:endParaRPr>
          </a:p>
          <a:p>
            <a:pPr marL="0" indent="0" algn="just" eaLnBrk="1" hangingPunct="1">
              <a:lnSpc>
                <a:spcPct val="80000"/>
              </a:lnSpc>
              <a:spcBef>
                <a:spcPct val="0"/>
              </a:spcBef>
              <a:defRPr/>
            </a:pPr>
            <a:r>
              <a:rPr lang="it-IT" sz="2800" smtClean="0">
                <a:solidFill>
                  <a:schemeClr val="tx1"/>
                </a:solidFill>
              </a:rPr>
              <a:t>Non beneficia di detrazioni e deduzioni (familiari a carico, spese mediche, interessi su mutui, assicurazioni ecc.) ad accezione dei contributi previdenziali (Enpam).</a:t>
            </a:r>
          </a:p>
          <a:p>
            <a:pPr marL="0" indent="0" algn="just" eaLnBrk="1" hangingPunct="1">
              <a:lnSpc>
                <a:spcPct val="80000"/>
              </a:lnSpc>
              <a:spcBef>
                <a:spcPct val="0"/>
              </a:spcBef>
              <a:buFont typeface="Arial" charset="0"/>
              <a:buNone/>
              <a:defRPr/>
            </a:pPr>
            <a:endParaRPr lang="it-IT" sz="2800" smtClean="0">
              <a:solidFill>
                <a:schemeClr val="tx1"/>
              </a:solidFill>
            </a:endParaRPr>
          </a:p>
          <a:p>
            <a:pPr marL="0" indent="0" algn="just" eaLnBrk="1" hangingPunct="1">
              <a:lnSpc>
                <a:spcPct val="80000"/>
              </a:lnSpc>
              <a:spcBef>
                <a:spcPct val="0"/>
              </a:spcBef>
              <a:buFont typeface="Arial" charset="0"/>
              <a:buNone/>
              <a:defRPr/>
            </a:pPr>
            <a:endParaRPr lang="it-IT" sz="2800" b="1" u="sng" smtClean="0">
              <a:solidFill>
                <a:schemeClr val="tx1"/>
              </a:solidFill>
            </a:endParaRPr>
          </a:p>
          <a:p>
            <a:pPr marL="0" indent="0" algn="just" eaLnBrk="1" hangingPunct="1">
              <a:lnSpc>
                <a:spcPct val="80000"/>
              </a:lnSpc>
              <a:spcBef>
                <a:spcPct val="0"/>
              </a:spcBef>
              <a:buFont typeface="Arial" charset="0"/>
              <a:buNone/>
              <a:defRPr/>
            </a:pPr>
            <a:endParaRPr lang="it-IT" sz="2800" smtClean="0">
              <a:solidFill>
                <a:srgbClr val="000000"/>
              </a:solidFill>
            </a:endParaRPr>
          </a:p>
          <a:p>
            <a:pPr marL="0" indent="0" algn="just" eaLnBrk="1" hangingPunct="1">
              <a:lnSpc>
                <a:spcPct val="80000"/>
              </a:lnSpc>
              <a:spcBef>
                <a:spcPct val="0"/>
              </a:spcBef>
              <a:buFont typeface="Arial" charset="0"/>
              <a:buNone/>
              <a:defRPr/>
            </a:pPr>
            <a:endParaRPr lang="it-IT" sz="1600" smtClean="0">
              <a:solidFill>
                <a:srgbClr val="00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olo 1"/>
          <p:cNvSpPr>
            <a:spLocks noGrp="1"/>
          </p:cNvSpPr>
          <p:nvPr>
            <p:ph type="title" idx="4294967295"/>
          </p:nvPr>
        </p:nvSpPr>
        <p:spPr/>
        <p:txBody>
          <a:bodyPr/>
          <a:lstStyle/>
          <a:p>
            <a:pPr eaLnBrk="1" hangingPunct="1"/>
            <a:r>
              <a:rPr lang="it-IT" smtClean="0"/>
              <a:t>	</a:t>
            </a:r>
          </a:p>
        </p:txBody>
      </p:sp>
      <p:sp>
        <p:nvSpPr>
          <p:cNvPr id="3" name="Segnaposto contenuto 2"/>
          <p:cNvSpPr>
            <a:spLocks noGrp="1"/>
          </p:cNvSpPr>
          <p:nvPr>
            <p:ph idx="4294967295"/>
          </p:nvPr>
        </p:nvSpPr>
        <p:spPr>
          <a:xfrm>
            <a:off x="323850" y="260350"/>
            <a:ext cx="8229600" cy="6416675"/>
          </a:xfrm>
        </p:spPr>
        <p:style>
          <a:lnRef idx="1">
            <a:schemeClr val="accent6"/>
          </a:lnRef>
          <a:fillRef idx="2">
            <a:schemeClr val="accent6"/>
          </a:fillRef>
          <a:effectRef idx="1">
            <a:schemeClr val="accent6"/>
          </a:effectRef>
          <a:fontRef idx="minor">
            <a:schemeClr val="dk1"/>
          </a:fontRef>
        </p:style>
        <p:txBody>
          <a:bodyPr>
            <a:normAutofit/>
          </a:bodyPr>
          <a:lstStyle/>
          <a:p>
            <a:pPr marL="0" indent="0" algn="just" eaLnBrk="1" hangingPunct="1">
              <a:lnSpc>
                <a:spcPct val="80000"/>
              </a:lnSpc>
              <a:spcBef>
                <a:spcPct val="0"/>
              </a:spcBef>
              <a:buFont typeface="Arial" charset="0"/>
              <a:buNone/>
              <a:defRPr/>
            </a:pPr>
            <a:r>
              <a:rPr lang="it-IT" sz="1600" b="1" smtClean="0">
                <a:solidFill>
                  <a:srgbClr val="000000"/>
                </a:solidFill>
              </a:rPr>
              <a:t>Partita IVA 2016: ipotesi allo studio del Governo</a:t>
            </a:r>
          </a:p>
          <a:p>
            <a:pPr marL="0" indent="0" algn="just" eaLnBrk="1" hangingPunct="1">
              <a:lnSpc>
                <a:spcPct val="80000"/>
              </a:lnSpc>
              <a:spcBef>
                <a:spcPct val="0"/>
              </a:spcBef>
              <a:buFont typeface="Arial" charset="0"/>
              <a:buNone/>
              <a:defRPr/>
            </a:pPr>
            <a:endParaRPr lang="it-IT" sz="1600" smtClean="0">
              <a:solidFill>
                <a:srgbClr val="000000"/>
              </a:solidFill>
            </a:endParaRPr>
          </a:p>
          <a:p>
            <a:pPr marL="0" indent="0" algn="just" eaLnBrk="1" hangingPunct="1">
              <a:lnSpc>
                <a:spcPct val="80000"/>
              </a:lnSpc>
              <a:spcBef>
                <a:spcPct val="0"/>
              </a:spcBef>
              <a:buFont typeface="Arial" charset="0"/>
              <a:buNone/>
              <a:defRPr/>
            </a:pPr>
            <a:r>
              <a:rPr lang="it-IT" sz="1800" smtClean="0">
                <a:solidFill>
                  <a:srgbClr val="000000"/>
                </a:solidFill>
              </a:rPr>
              <a:t>Possibili ipotesi di riforma del regime agevolato dei titolari di Partita IVA che potrebbero vedere la luce nella Legge di Stabilità:</a:t>
            </a:r>
          </a:p>
          <a:p>
            <a:pPr marL="0" indent="0" eaLnBrk="1" hangingPunct="1">
              <a:defRPr/>
            </a:pPr>
            <a:r>
              <a:rPr lang="it-IT" sz="1800" smtClean="0">
                <a:solidFill>
                  <a:srgbClr val="000000"/>
                </a:solidFill>
              </a:rPr>
              <a:t>Il regime dei minimi, scelto dai contribuenti che hanno avviato un’attività nel corso del 2015 potrebbe non durare più un solo periodo d’imposta (il solo 2015, come avviene attualmente) ma potrebbe essere esteso per due ulteriori periodi d’imposta. L’imposta sostitutiva applicata per i due periodo d’imposta successivi sarebbe ridotta ad 1/3 quindi dal 15% si tornerebbe al vecchio 5%. </a:t>
            </a:r>
          </a:p>
          <a:p>
            <a:pPr marL="0" indent="0" eaLnBrk="1" hangingPunct="1">
              <a:defRPr/>
            </a:pPr>
            <a:r>
              <a:rPr lang="it-IT" sz="1800" smtClean="0">
                <a:solidFill>
                  <a:srgbClr val="000000"/>
                </a:solidFill>
              </a:rPr>
              <a:t>Il secondo intervento di riforma potrebbe riguardare il nuovo regime forfettario e potrebbe prevedere l’abrogazione dei limiti differenziati tra compensi e ricavi, a seconda della tipologia di attività, descritta dai Codici ATECO. Una delle ipotesi allo studio dei tecnici dell’Esecutivo è l’applicazione del vecchio limite dei 30000 euro per tutti i soggetti che svolgono attività autonoma, a prescindere dall’attività svolta.</a:t>
            </a:r>
          </a:p>
          <a:p>
            <a:pPr marL="0" indent="0" eaLnBrk="1" hangingPunct="1">
              <a:defRPr/>
            </a:pPr>
            <a:r>
              <a:rPr lang="it-IT" sz="1800" smtClean="0">
                <a:solidFill>
                  <a:srgbClr val="000000"/>
                </a:solidFill>
              </a:rPr>
              <a:t>ll terzo intervento potrebbe prevedere l’applicazione generalizzata del criterio di cassa ai fini della determinazione del reddito, facendo sì che il l’utile di esercizio sul quale si applica l’imposizione fiscale per le ditte individuali e le società di persone in contabilità semplificata venga determinato tenendo conto dei ricavi effettivamente incassati e delle spese effettivamente sostenute, escludendo in tal modo il criterio di competenza economica. In ciascuno dei tre singoli interventi hanno un peso rilevante le ricadute economiche sul bilancio dello Stato e, quindi, le coperture relative. Occorrerà capire, quindi, se tali interventi di riforma siano davvero sostenibili o se saranno rimandati a un momento successivo per mancanza di risorse.</a:t>
            </a:r>
          </a:p>
          <a:p>
            <a:pPr marL="0" indent="0" algn="just" eaLnBrk="1" hangingPunct="1">
              <a:lnSpc>
                <a:spcPct val="80000"/>
              </a:lnSpc>
              <a:spcBef>
                <a:spcPct val="0"/>
              </a:spcBef>
              <a:buFont typeface="Arial" charset="0"/>
              <a:buNone/>
              <a:defRPr/>
            </a:pPr>
            <a:endParaRPr lang="it-IT" sz="1800" smtClean="0">
              <a:solidFill>
                <a:srgbClr val="000000"/>
              </a:solidFill>
            </a:endParaRPr>
          </a:p>
        </p:txBody>
      </p:sp>
      <p:pic>
        <p:nvPicPr>
          <p:cNvPr id="44035" name="Picture 4"/>
          <p:cNvPicPr>
            <a:picLocks noChangeAspect="1" noChangeArrowheads="1"/>
          </p:cNvPicPr>
          <p:nvPr/>
        </p:nvPicPr>
        <p:blipFill>
          <a:blip r:embed="rId2"/>
          <a:srcRect/>
          <a:stretch>
            <a:fillRect/>
          </a:stretch>
        </p:blipFill>
        <p:spPr bwMode="auto">
          <a:xfrm>
            <a:off x="4449763" y="3306763"/>
            <a:ext cx="244475" cy="244475"/>
          </a:xfrm>
          <a:prstGeom prst="rect">
            <a:avLst/>
          </a:prstGeom>
          <a:noFill/>
          <a:ln w="9525">
            <a:noFill/>
            <a:miter lim="800000"/>
            <a:headEnd/>
            <a:tailEnd/>
          </a:ln>
        </p:spPr>
      </p:pic>
      <p:pic>
        <p:nvPicPr>
          <p:cNvPr id="44036" name="Picture 5"/>
          <p:cNvPicPr>
            <a:picLocks noChangeAspect="1" noChangeArrowheads="1"/>
          </p:cNvPicPr>
          <p:nvPr/>
        </p:nvPicPr>
        <p:blipFill>
          <a:blip r:embed="rId2"/>
          <a:srcRect/>
          <a:stretch>
            <a:fillRect/>
          </a:stretch>
        </p:blipFill>
        <p:spPr bwMode="auto">
          <a:xfrm>
            <a:off x="4449763" y="3306763"/>
            <a:ext cx="244475" cy="244475"/>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olo 1"/>
          <p:cNvSpPr>
            <a:spLocks noGrp="1"/>
          </p:cNvSpPr>
          <p:nvPr>
            <p:ph type="title" idx="4294967295"/>
          </p:nvPr>
        </p:nvSpPr>
        <p:spPr/>
        <p:txBody>
          <a:bodyPr/>
          <a:lstStyle/>
          <a:p>
            <a:pPr eaLnBrk="1" hangingPunct="1"/>
            <a:r>
              <a:rPr lang="it-IT" smtClean="0"/>
              <a:t>	</a:t>
            </a:r>
          </a:p>
        </p:txBody>
      </p:sp>
      <p:sp>
        <p:nvSpPr>
          <p:cNvPr id="3" name="Segnaposto contenuto 2"/>
          <p:cNvSpPr>
            <a:spLocks noGrp="1"/>
          </p:cNvSpPr>
          <p:nvPr>
            <p:ph idx="4294967295"/>
          </p:nvPr>
        </p:nvSpPr>
        <p:spPr>
          <a:xfrm>
            <a:off x="323850" y="260350"/>
            <a:ext cx="8229600" cy="6416675"/>
          </a:xfrm>
        </p:spPr>
        <p:style>
          <a:lnRef idx="1">
            <a:schemeClr val="accent6"/>
          </a:lnRef>
          <a:fillRef idx="2">
            <a:schemeClr val="accent6"/>
          </a:fillRef>
          <a:effectRef idx="1">
            <a:schemeClr val="accent6"/>
          </a:effectRef>
          <a:fontRef idx="minor">
            <a:schemeClr val="dk1"/>
          </a:fontRef>
        </p:style>
        <p:txBody>
          <a:bodyPr>
            <a:normAutofit/>
          </a:bodyPr>
          <a:lstStyle/>
          <a:p>
            <a:pPr marL="0" indent="0" algn="ctr" eaLnBrk="1" hangingPunct="1">
              <a:lnSpc>
                <a:spcPct val="80000"/>
              </a:lnSpc>
              <a:spcBef>
                <a:spcPct val="0"/>
              </a:spcBef>
              <a:buFont typeface="Arial" charset="0"/>
              <a:buNone/>
            </a:pPr>
            <a:r>
              <a:rPr lang="it-IT" b="1" smtClean="0">
                <a:solidFill>
                  <a:srgbClr val="000000"/>
                </a:solidFill>
              </a:rPr>
              <a:t>La fattura elettronica</a:t>
            </a:r>
          </a:p>
          <a:p>
            <a:pPr marL="0" indent="0" algn="ctr" eaLnBrk="1" hangingPunct="1">
              <a:lnSpc>
                <a:spcPct val="80000"/>
              </a:lnSpc>
              <a:spcBef>
                <a:spcPct val="0"/>
              </a:spcBef>
              <a:buFont typeface="Arial" charset="0"/>
              <a:buNone/>
            </a:pPr>
            <a:endParaRPr lang="it-IT" b="1" smtClean="0">
              <a:solidFill>
                <a:srgbClr val="000000"/>
              </a:solidFill>
            </a:endParaRPr>
          </a:p>
          <a:p>
            <a:pPr marL="0" indent="0" eaLnBrk="1" hangingPunct="1">
              <a:lnSpc>
                <a:spcPct val="80000"/>
              </a:lnSpc>
              <a:spcBef>
                <a:spcPct val="0"/>
              </a:spcBef>
              <a:buFont typeface="Arial" charset="0"/>
              <a:buNone/>
            </a:pPr>
            <a:endParaRPr lang="it-IT" b="1" smtClean="0">
              <a:solidFill>
                <a:srgbClr val="000000"/>
              </a:solidFill>
            </a:endParaRPr>
          </a:p>
          <a:p>
            <a:pPr marL="0" indent="0" algn="just" eaLnBrk="1" hangingPunct="1">
              <a:lnSpc>
                <a:spcPct val="80000"/>
              </a:lnSpc>
              <a:spcBef>
                <a:spcPct val="0"/>
              </a:spcBef>
              <a:buFont typeface="Arial" charset="0"/>
              <a:buNone/>
            </a:pPr>
            <a:r>
              <a:rPr lang="it-IT" sz="2800" b="1" smtClean="0">
                <a:solidFill>
                  <a:schemeClr val="tx1"/>
                </a:solidFill>
              </a:rPr>
              <a:t>A partire dal 31.03.2015 tutte le Pubbliche Amministrazioni centrali sono obbligate a ricevere fatture esclusivamente in formato elettronico. </a:t>
            </a:r>
          </a:p>
          <a:p>
            <a:pPr marL="0" indent="0" algn="just" eaLnBrk="1" hangingPunct="1">
              <a:lnSpc>
                <a:spcPct val="80000"/>
              </a:lnSpc>
              <a:spcBef>
                <a:spcPct val="0"/>
              </a:spcBef>
              <a:buFont typeface="Arial" charset="0"/>
              <a:buNone/>
            </a:pPr>
            <a:endParaRPr lang="it-IT" sz="2800" b="1" smtClean="0">
              <a:solidFill>
                <a:schemeClr val="tx1"/>
              </a:solidFill>
            </a:endParaRPr>
          </a:p>
          <a:p>
            <a:pPr marL="0" indent="0" algn="just" eaLnBrk="1" hangingPunct="1">
              <a:lnSpc>
                <a:spcPct val="80000"/>
              </a:lnSpc>
              <a:spcBef>
                <a:spcPct val="0"/>
              </a:spcBef>
              <a:buFont typeface="Arial" charset="0"/>
              <a:buNone/>
            </a:pPr>
            <a:r>
              <a:rPr lang="it-IT" sz="2800" b="1" smtClean="0">
                <a:solidFill>
                  <a:schemeClr val="tx1"/>
                </a:solidFill>
              </a:rPr>
              <a:t>Procedura tramite programmi informatici</a:t>
            </a:r>
          </a:p>
          <a:p>
            <a:pPr marL="0" indent="0" algn="just" eaLnBrk="1" hangingPunct="1">
              <a:lnSpc>
                <a:spcPct val="80000"/>
              </a:lnSpc>
              <a:spcBef>
                <a:spcPct val="0"/>
              </a:spcBef>
              <a:buFont typeface="Arial" charset="0"/>
              <a:buNone/>
            </a:pPr>
            <a:endParaRPr lang="it-IT" sz="2800" b="1" smtClean="0">
              <a:solidFill>
                <a:schemeClr val="tx1"/>
              </a:solidFill>
            </a:endParaRPr>
          </a:p>
          <a:p>
            <a:pPr marL="0" indent="0" algn="just" eaLnBrk="1" hangingPunct="1">
              <a:lnSpc>
                <a:spcPct val="80000"/>
              </a:lnSpc>
              <a:spcBef>
                <a:spcPct val="0"/>
              </a:spcBef>
              <a:buFont typeface="Arial" charset="0"/>
              <a:buNone/>
            </a:pPr>
            <a:r>
              <a:rPr lang="it-IT" sz="2800" b="1" smtClean="0">
                <a:solidFill>
                  <a:schemeClr val="tx1"/>
                </a:solidFill>
              </a:rPr>
              <a:t>Numerazione distinta</a:t>
            </a:r>
          </a:p>
          <a:p>
            <a:pPr marL="0" indent="0" algn="just" eaLnBrk="1" hangingPunct="1">
              <a:lnSpc>
                <a:spcPct val="80000"/>
              </a:lnSpc>
              <a:spcBef>
                <a:spcPct val="0"/>
              </a:spcBef>
              <a:buFont typeface="Arial" charset="0"/>
              <a:buNone/>
            </a:pPr>
            <a:endParaRPr lang="it-IT" sz="2800" b="1" smtClean="0">
              <a:solidFill>
                <a:schemeClr val="tx1"/>
              </a:solidFill>
            </a:endParaRPr>
          </a:p>
          <a:p>
            <a:pPr marL="0" indent="0" algn="just" eaLnBrk="1" hangingPunct="1">
              <a:lnSpc>
                <a:spcPct val="80000"/>
              </a:lnSpc>
              <a:spcBef>
                <a:spcPct val="0"/>
              </a:spcBef>
              <a:buFont typeface="Arial" charset="0"/>
              <a:buNone/>
            </a:pPr>
            <a:r>
              <a:rPr lang="it-IT" sz="2800" b="1" smtClean="0">
                <a:solidFill>
                  <a:schemeClr val="tx1"/>
                </a:solidFill>
              </a:rPr>
              <a:t>Rettifica di fattura: tramite emissione di nota di credito </a:t>
            </a:r>
            <a:endParaRPr lang="it-IT" sz="2800" b="1" smtClean="0">
              <a:solidFill>
                <a:srgbClr val="000000"/>
              </a:solidFill>
            </a:endParaRPr>
          </a:p>
          <a:p>
            <a:pPr marL="0" indent="0" algn="just" eaLnBrk="1" hangingPunct="1">
              <a:lnSpc>
                <a:spcPct val="80000"/>
              </a:lnSpc>
              <a:spcBef>
                <a:spcPct val="0"/>
              </a:spcBef>
              <a:buFont typeface="Arial" charset="0"/>
              <a:buNone/>
            </a:pPr>
            <a:endParaRPr lang="it-IT" sz="2800" smtClean="0">
              <a:solidFill>
                <a:srgbClr val="000000"/>
              </a:solidFill>
            </a:endParaRPr>
          </a:p>
        </p:txBody>
      </p:sp>
      <p:pic>
        <p:nvPicPr>
          <p:cNvPr id="45059" name="Picture 4"/>
          <p:cNvPicPr>
            <a:picLocks noChangeAspect="1" noChangeArrowheads="1"/>
          </p:cNvPicPr>
          <p:nvPr/>
        </p:nvPicPr>
        <p:blipFill>
          <a:blip r:embed="rId2"/>
          <a:srcRect/>
          <a:stretch>
            <a:fillRect/>
          </a:stretch>
        </p:blipFill>
        <p:spPr bwMode="auto">
          <a:xfrm>
            <a:off x="4449763" y="3306763"/>
            <a:ext cx="244475" cy="244475"/>
          </a:xfrm>
          <a:prstGeom prst="rect">
            <a:avLst/>
          </a:prstGeom>
          <a:noFill/>
          <a:ln w="9525">
            <a:noFill/>
            <a:miter lim="800000"/>
            <a:headEnd/>
            <a:tailEnd/>
          </a:ln>
        </p:spPr>
      </p:pic>
      <p:pic>
        <p:nvPicPr>
          <p:cNvPr id="45060" name="Picture 5"/>
          <p:cNvPicPr>
            <a:picLocks noChangeAspect="1" noChangeArrowheads="1"/>
          </p:cNvPicPr>
          <p:nvPr/>
        </p:nvPicPr>
        <p:blipFill>
          <a:blip r:embed="rId2"/>
          <a:srcRect/>
          <a:stretch>
            <a:fillRect/>
          </a:stretch>
        </p:blipFill>
        <p:spPr bwMode="auto">
          <a:xfrm>
            <a:off x="4449763" y="3306763"/>
            <a:ext cx="244475" cy="24447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rtlCol="0">
            <a:normAutofit fontScale="90000"/>
          </a:bodyPr>
          <a:lstStyle/>
          <a:p>
            <a:pPr eaLnBrk="1" fontAlgn="auto" hangingPunct="1">
              <a:spcAft>
                <a:spcPts val="0"/>
              </a:spcAft>
              <a:defRPr/>
            </a:pPr>
            <a:r>
              <a:rPr lang="it-IT" dirty="0" smtClean="0"/>
              <a:t>Regole generali di contabilità</a:t>
            </a:r>
            <a:br>
              <a:rPr lang="it-IT" dirty="0" smtClean="0"/>
            </a:br>
            <a:r>
              <a:rPr lang="it-IT" dirty="0" smtClean="0"/>
              <a:t>registri contabili</a:t>
            </a:r>
            <a:endParaRPr lang="it-IT" dirty="0"/>
          </a:p>
        </p:txBody>
      </p:sp>
      <p:sp>
        <p:nvSpPr>
          <p:cNvPr id="3" name="Segnaposto contenuto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rtlCol="0">
            <a:normAutofit fontScale="92500" lnSpcReduction="20000"/>
          </a:bodyPr>
          <a:lstStyle/>
          <a:p>
            <a:pPr algn="just" eaLnBrk="1" fontAlgn="auto" hangingPunct="1">
              <a:spcAft>
                <a:spcPts val="0"/>
              </a:spcAft>
              <a:buFont typeface="Arial" pitchFamily="34" charset="0"/>
              <a:buNone/>
              <a:defRPr/>
            </a:pPr>
            <a:r>
              <a:rPr lang="it-IT" dirty="0" smtClean="0"/>
              <a:t>	Per meglio comprendere i regimi contabili esposti ed adottabili dai professionisti, le rispettive regole, caratteristiche e differenze, si chiariscono concetti e tematiche di valenza generale.</a:t>
            </a:r>
          </a:p>
          <a:p>
            <a:pPr algn="just" eaLnBrk="1" fontAlgn="auto" hangingPunct="1">
              <a:spcAft>
                <a:spcPts val="0"/>
              </a:spcAft>
              <a:buFont typeface="Arial" pitchFamily="34" charset="0"/>
              <a:buNone/>
              <a:defRPr/>
            </a:pPr>
            <a:endParaRPr lang="it-IT" dirty="0" smtClean="0"/>
          </a:p>
          <a:p>
            <a:pPr algn="just" eaLnBrk="1" fontAlgn="auto" hangingPunct="1">
              <a:spcAft>
                <a:spcPts val="0"/>
              </a:spcAft>
              <a:buFont typeface="Arial" pitchFamily="34" charset="0"/>
              <a:buNone/>
              <a:defRPr/>
            </a:pPr>
            <a:r>
              <a:rPr lang="it-IT" dirty="0" smtClean="0"/>
              <a:t>	In particolare, vediamo quali sono e come funzionano i registri contabili che possono o devono essere utilizzati dai professionisti, salvo le cause di esonero previste dai regimi contabili a tassazione sostitutiva.</a:t>
            </a:r>
          </a:p>
          <a:p>
            <a:pPr eaLnBrk="1" fontAlgn="auto" hangingPunct="1">
              <a:spcAft>
                <a:spcPts val="0"/>
              </a:spcAft>
              <a:buFont typeface="Arial" pitchFamily="34" charset="0"/>
              <a:buNone/>
              <a:defRPr/>
            </a:pPr>
            <a:r>
              <a:rPr lang="it-IT" dirty="0" smtClean="0"/>
              <a:t> </a:t>
            </a:r>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a 2"/>
          <p:cNvGraphicFramePr/>
          <p:nvPr/>
        </p:nvGraphicFramePr>
        <p:xfrm>
          <a:off x="642910" y="214290"/>
          <a:ext cx="7715304" cy="64294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0" y="285750"/>
            <a:ext cx="9144000" cy="6572250"/>
          </a:xfrm>
        </p:spPr>
        <p:style>
          <a:lnRef idx="1">
            <a:schemeClr val="accent6"/>
          </a:lnRef>
          <a:fillRef idx="2">
            <a:schemeClr val="accent6"/>
          </a:fillRef>
          <a:effectRef idx="1">
            <a:schemeClr val="accent6"/>
          </a:effectRef>
          <a:fontRef idx="minor">
            <a:schemeClr val="dk1"/>
          </a:fontRef>
        </p:style>
        <p:txBody>
          <a:bodyPr rtlCol="0">
            <a:normAutofit fontScale="47500" lnSpcReduction="20000"/>
          </a:bodyPr>
          <a:lstStyle/>
          <a:p>
            <a:pPr marL="0" indent="0" algn="ctr" eaLnBrk="1" fontAlgn="auto" hangingPunct="1">
              <a:spcBef>
                <a:spcPts val="0"/>
              </a:spcBef>
              <a:spcAft>
                <a:spcPts val="0"/>
              </a:spcAft>
              <a:buFont typeface="Arial" pitchFamily="34" charset="0"/>
              <a:buNone/>
              <a:defRPr/>
            </a:pPr>
            <a:r>
              <a:rPr lang="it-IT" sz="5900" b="1" dirty="0" smtClean="0"/>
              <a:t>REGIME </a:t>
            </a:r>
            <a:r>
              <a:rPr lang="it-IT" sz="5900" b="1" dirty="0" err="1" smtClean="0"/>
              <a:t>DI</a:t>
            </a:r>
            <a:r>
              <a:rPr lang="it-IT" sz="5900" b="1" dirty="0" smtClean="0"/>
              <a:t> CONTABILITA’ SEMPLIFICATA</a:t>
            </a:r>
          </a:p>
          <a:p>
            <a:pPr marL="0" indent="0" algn="just" eaLnBrk="1" fontAlgn="auto" hangingPunct="1">
              <a:spcAft>
                <a:spcPts val="0"/>
              </a:spcAft>
              <a:buFont typeface="Arial" pitchFamily="34" charset="0"/>
              <a:buNone/>
              <a:defRPr/>
            </a:pPr>
            <a:endParaRPr lang="it-IT" sz="6200" dirty="0" smtClean="0"/>
          </a:p>
          <a:p>
            <a:pPr marL="0" indent="0" algn="just" eaLnBrk="1" fontAlgn="auto" hangingPunct="1">
              <a:spcAft>
                <a:spcPts val="0"/>
              </a:spcAft>
              <a:buFont typeface="Arial" pitchFamily="34" charset="0"/>
              <a:buNone/>
              <a:defRPr/>
            </a:pPr>
            <a:r>
              <a:rPr lang="it-IT" sz="6200" dirty="0" smtClean="0"/>
              <a:t>La contabilità semplificata è il regime contabile naturale dei medici professionisti che non optano per il regime di contabilità ordinaria e non hanno i requisiti per i regimi sostitutivi. Vi possono accedere pertanto tutti i medici professionisti senza condizioni particolari e senza che venga richiesta alcuna comunicazione in merito.</a:t>
            </a:r>
          </a:p>
          <a:p>
            <a:pPr marL="0" indent="0" algn="just" eaLnBrk="1" fontAlgn="auto" hangingPunct="1">
              <a:spcAft>
                <a:spcPts val="0"/>
              </a:spcAft>
              <a:buFont typeface="Arial" pitchFamily="34" charset="0"/>
              <a:buNone/>
              <a:defRPr/>
            </a:pPr>
            <a:r>
              <a:rPr lang="it-IT" sz="6200" dirty="0" smtClean="0"/>
              <a:t>I medici professionisti in regime di contabilità semplificata devono tenere i seguenti registri contabili: </a:t>
            </a:r>
          </a:p>
          <a:p>
            <a:pPr marL="0" indent="0" algn="just" eaLnBrk="1" fontAlgn="auto" hangingPunct="1">
              <a:spcAft>
                <a:spcPts val="0"/>
              </a:spcAft>
              <a:buFont typeface="Arial" pitchFamily="34" charset="0"/>
              <a:buNone/>
              <a:defRPr/>
            </a:pPr>
            <a:r>
              <a:rPr lang="it-IT" sz="6200" dirty="0" smtClean="0"/>
              <a:t>	- registro delle fatture emesse</a:t>
            </a:r>
          </a:p>
          <a:p>
            <a:pPr marL="0" indent="0" algn="just" eaLnBrk="1" fontAlgn="auto" hangingPunct="1">
              <a:spcAft>
                <a:spcPts val="0"/>
              </a:spcAft>
              <a:buFont typeface="Arial" pitchFamily="34" charset="0"/>
              <a:buNone/>
              <a:defRPr/>
            </a:pPr>
            <a:r>
              <a:rPr lang="it-IT" sz="6200" dirty="0" smtClean="0"/>
              <a:t>	- registro degli acquisti</a:t>
            </a:r>
          </a:p>
          <a:p>
            <a:pPr marL="0" indent="0" algn="just" eaLnBrk="1" fontAlgn="auto" hangingPunct="1">
              <a:spcAft>
                <a:spcPts val="0"/>
              </a:spcAft>
              <a:buFont typeface="Arial" pitchFamily="34" charset="0"/>
              <a:buNone/>
              <a:defRPr/>
            </a:pPr>
            <a:r>
              <a:rPr lang="it-IT" sz="6200" dirty="0" smtClean="0"/>
              <a:t>	- registro degli incassi e pagamenti.</a:t>
            </a:r>
          </a:p>
          <a:p>
            <a:pPr marL="0" indent="0" algn="just" eaLnBrk="1" fontAlgn="auto" hangingPunct="1">
              <a:spcAft>
                <a:spcPts val="0"/>
              </a:spcAft>
              <a:buFont typeface="Arial" pitchFamily="34" charset="0"/>
              <a:buNone/>
              <a:defRPr/>
            </a:pPr>
            <a:r>
              <a:rPr lang="it-IT" sz="6200" dirty="0" smtClean="0"/>
              <a:t>	- registro del Beni ammortizzabili. </a:t>
            </a:r>
          </a:p>
          <a:p>
            <a:pPr marL="0" indent="0" algn="just" eaLnBrk="1" fontAlgn="auto" hangingPunct="1">
              <a:spcAft>
                <a:spcPts val="0"/>
              </a:spcAft>
              <a:buFont typeface="Arial" pitchFamily="34" charset="0"/>
              <a:buNone/>
              <a:defRPr/>
            </a:pPr>
            <a:r>
              <a:rPr lang="it-IT" sz="6200" dirty="0" smtClean="0"/>
              <a:t>	- libro unico del lavoro nel caso di assunzione di lavoratori subordinati.</a:t>
            </a:r>
          </a:p>
          <a:p>
            <a:pPr marL="0" indent="0" algn="just" eaLnBrk="1" fontAlgn="auto" hangingPunct="1">
              <a:spcAft>
                <a:spcPts val="0"/>
              </a:spcAft>
              <a:buFont typeface="Arial" pitchFamily="34" charset="0"/>
              <a:buNone/>
              <a:defRPr/>
            </a:pPr>
            <a:endParaRPr lang="it-IT" sz="6200" dirty="0" smtClean="0"/>
          </a:p>
          <a:p>
            <a:pPr eaLnBrk="1" fontAlgn="auto" hangingPunct="1">
              <a:spcAft>
                <a:spcPts val="0"/>
              </a:spcAft>
              <a:buFont typeface="Arial" pitchFamily="34" charset="0"/>
              <a:buChar char="•"/>
              <a:defRPr/>
            </a:pPr>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olo 1"/>
          <p:cNvSpPr>
            <a:spLocks noGrp="1"/>
          </p:cNvSpPr>
          <p:nvPr>
            <p:ph type="title"/>
          </p:nvPr>
        </p:nvSpPr>
        <p:spPr/>
        <p:txBody>
          <a:bodyPr/>
          <a:lstStyle/>
          <a:p>
            <a:pPr eaLnBrk="1" hangingPunct="1"/>
            <a:r>
              <a:rPr lang="it-IT" smtClean="0"/>
              <a:t>	</a:t>
            </a:r>
          </a:p>
        </p:txBody>
      </p:sp>
      <p:sp>
        <p:nvSpPr>
          <p:cNvPr id="3" name="Segnaposto contenuto 2"/>
          <p:cNvSpPr>
            <a:spLocks noGrp="1"/>
          </p:cNvSpPr>
          <p:nvPr>
            <p:ph idx="1"/>
          </p:nvPr>
        </p:nvSpPr>
        <p:spPr>
          <a:xfrm>
            <a:off x="457200" y="500063"/>
            <a:ext cx="8229600" cy="6357937"/>
          </a:xfrm>
        </p:spPr>
        <p:style>
          <a:lnRef idx="1">
            <a:schemeClr val="accent6"/>
          </a:lnRef>
          <a:fillRef idx="2">
            <a:schemeClr val="accent6"/>
          </a:fillRef>
          <a:effectRef idx="1">
            <a:schemeClr val="accent6"/>
          </a:effectRef>
          <a:fontRef idx="minor">
            <a:schemeClr val="dk1"/>
          </a:fontRef>
        </p:style>
        <p:txBody>
          <a:bodyPr rtlCol="0">
            <a:normAutofit fontScale="85000" lnSpcReduction="20000"/>
          </a:bodyPr>
          <a:lstStyle/>
          <a:p>
            <a:pPr marL="0" indent="0" algn="just" eaLnBrk="1" fontAlgn="auto" hangingPunct="1">
              <a:spcAft>
                <a:spcPts val="0"/>
              </a:spcAft>
              <a:buFont typeface="Arial" pitchFamily="34" charset="0"/>
              <a:buNone/>
              <a:defRPr/>
            </a:pPr>
            <a:r>
              <a:rPr lang="it-IT" dirty="0" smtClean="0"/>
              <a:t>Il registro degli incassi e pagamenti e il registro del Beni ammortizzabili </a:t>
            </a:r>
          </a:p>
          <a:p>
            <a:pPr marL="0" indent="0" algn="ctr" eaLnBrk="1" fontAlgn="auto" hangingPunct="1">
              <a:spcAft>
                <a:spcPts val="0"/>
              </a:spcAft>
              <a:buFont typeface="Arial" pitchFamily="34" charset="0"/>
              <a:buNone/>
              <a:defRPr/>
            </a:pPr>
            <a:r>
              <a:rPr lang="it-IT" dirty="0" smtClean="0"/>
              <a:t>non sono obbligatori </a:t>
            </a:r>
          </a:p>
          <a:p>
            <a:pPr marL="0" indent="0" algn="just" eaLnBrk="1" fontAlgn="auto" hangingPunct="1">
              <a:spcAft>
                <a:spcPts val="0"/>
              </a:spcAft>
              <a:buFont typeface="Arial" pitchFamily="34" charset="0"/>
              <a:buNone/>
              <a:defRPr/>
            </a:pPr>
            <a:r>
              <a:rPr lang="it-IT" dirty="0" smtClean="0"/>
              <a:t>se le annotazioni relative alle entrate e alle uscite e agli ammortamenti dei beni  strumentali  vengono effettuate sui registri Iva.</a:t>
            </a:r>
          </a:p>
          <a:p>
            <a:pPr marL="0" indent="0" algn="just" eaLnBrk="1" fontAlgn="auto" hangingPunct="1">
              <a:spcAft>
                <a:spcPts val="0"/>
              </a:spcAft>
              <a:buFont typeface="Arial" pitchFamily="34" charset="0"/>
              <a:buNone/>
              <a:defRPr/>
            </a:pPr>
            <a:r>
              <a:rPr lang="it-IT" dirty="0" smtClean="0"/>
              <a:t>Poiché la contabilità viene ormai gestita nella quasi totalità dei casi con strumenti informatici, si consiglia la tenuta del registro incassi e pagamenti e del registro beni ammortizzabili. </a:t>
            </a:r>
          </a:p>
          <a:p>
            <a:pPr marL="0" indent="0" algn="just" eaLnBrk="1" fontAlgn="auto" hangingPunct="1">
              <a:spcAft>
                <a:spcPts val="0"/>
              </a:spcAft>
              <a:buFont typeface="Arial" pitchFamily="34" charset="0"/>
              <a:buNone/>
              <a:defRPr/>
            </a:pPr>
            <a:endParaRPr lang="it-IT" dirty="0" smtClean="0"/>
          </a:p>
          <a:p>
            <a:pPr marL="0" indent="0" algn="just" eaLnBrk="1" fontAlgn="auto" hangingPunct="1">
              <a:spcAft>
                <a:spcPts val="0"/>
              </a:spcAft>
              <a:buFont typeface="Arial" pitchFamily="34" charset="0"/>
              <a:buNone/>
              <a:defRPr/>
            </a:pPr>
            <a:r>
              <a:rPr lang="it-IT" dirty="0" smtClean="0"/>
              <a:t>Il reddito sul quale si calcolano le imposte è determinato dalla differenza tra gli incassi e i pagamenti dell'anno di riferimento; ad esso vengono applicate le aliquote ordinarie IRPEF e le addizionali regionali e comunali; gli oneri deducibili e le detrazioni d’imposta. </a:t>
            </a:r>
          </a:p>
          <a:p>
            <a:pPr marL="0" indent="0" algn="just" eaLnBrk="1" fontAlgn="auto" hangingPunct="1">
              <a:spcAft>
                <a:spcPts val="0"/>
              </a:spcAft>
              <a:buFont typeface="Arial" pitchFamily="34" charset="0"/>
              <a:buNone/>
              <a:defRPr/>
            </a:pPr>
            <a:r>
              <a:rPr lang="it-IT" dirty="0" smtClean="0"/>
              <a:t> </a:t>
            </a:r>
          </a:p>
          <a:p>
            <a:pPr eaLnBrk="1" fontAlgn="auto" hangingPunct="1">
              <a:spcAft>
                <a:spcPts val="0"/>
              </a:spcAft>
              <a:buFont typeface="Arial" pitchFamily="34" charset="0"/>
              <a:buChar char="•"/>
              <a:defRPr/>
            </a:pPr>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normAutofit fontScale="90000"/>
          </a:bodyPr>
          <a:lstStyle/>
          <a:p>
            <a:pPr eaLnBrk="1" fontAlgn="auto" hangingPunct="1">
              <a:spcAft>
                <a:spcPts val="0"/>
              </a:spcAft>
              <a:defRPr/>
            </a:pPr>
            <a:r>
              <a:rPr lang="it-IT" dirty="0" smtClean="0"/>
              <a:t/>
            </a:r>
            <a:br>
              <a:rPr lang="it-IT" dirty="0" smtClean="0"/>
            </a:br>
            <a:endParaRPr lang="it-IT" dirty="0"/>
          </a:p>
        </p:txBody>
      </p:sp>
      <p:sp>
        <p:nvSpPr>
          <p:cNvPr id="3" name="Segnaposto contenuto 2"/>
          <p:cNvSpPr>
            <a:spLocks noGrp="1"/>
          </p:cNvSpPr>
          <p:nvPr>
            <p:ph idx="1"/>
          </p:nvPr>
        </p:nvSpPr>
        <p:spPr>
          <a:xfrm>
            <a:off x="457200" y="0"/>
            <a:ext cx="8229600" cy="6858000"/>
          </a:xfrm>
        </p:spPr>
        <p:style>
          <a:lnRef idx="1">
            <a:schemeClr val="accent6"/>
          </a:lnRef>
          <a:fillRef idx="2">
            <a:schemeClr val="accent6"/>
          </a:fillRef>
          <a:effectRef idx="1">
            <a:schemeClr val="accent6"/>
          </a:effectRef>
          <a:fontRef idx="minor">
            <a:schemeClr val="dk1"/>
          </a:fontRef>
        </p:style>
        <p:txBody>
          <a:bodyPr rtlCol="0">
            <a:noAutofit/>
          </a:bodyPr>
          <a:lstStyle/>
          <a:p>
            <a:pPr marL="0" indent="0" algn="ctr" eaLnBrk="1" fontAlgn="auto" hangingPunct="1">
              <a:spcBef>
                <a:spcPts val="0"/>
              </a:spcBef>
              <a:spcAft>
                <a:spcPts val="0"/>
              </a:spcAft>
              <a:buFont typeface="Arial" pitchFamily="34" charset="0"/>
              <a:buNone/>
              <a:defRPr/>
            </a:pPr>
            <a:r>
              <a:rPr lang="it-IT" sz="2800" b="1" dirty="0" smtClean="0"/>
              <a:t>REGIME </a:t>
            </a:r>
            <a:r>
              <a:rPr lang="it-IT" sz="2800" b="1" dirty="0" err="1" smtClean="0"/>
              <a:t>DI</a:t>
            </a:r>
            <a:r>
              <a:rPr lang="it-IT" sz="2800" b="1" dirty="0" smtClean="0"/>
              <a:t> CONTABILITÀ ORDINARIA </a:t>
            </a:r>
          </a:p>
          <a:p>
            <a:pPr algn="just" eaLnBrk="1" fontAlgn="auto" hangingPunct="1">
              <a:spcAft>
                <a:spcPts val="0"/>
              </a:spcAft>
              <a:buFont typeface="Arial" pitchFamily="34" charset="0"/>
              <a:buNone/>
              <a:defRPr/>
            </a:pPr>
            <a:endParaRPr lang="it-IT" sz="2800" b="1" dirty="0" smtClean="0"/>
          </a:p>
          <a:p>
            <a:pPr marL="0" indent="0" algn="just" eaLnBrk="1" fontAlgn="auto" hangingPunct="1">
              <a:spcAft>
                <a:spcPts val="0"/>
              </a:spcAft>
              <a:buFont typeface="Arial" pitchFamily="34" charset="0"/>
              <a:buNone/>
              <a:defRPr/>
            </a:pPr>
            <a:r>
              <a:rPr lang="it-IT" sz="2400" dirty="0" smtClean="0"/>
              <a:t>Il regime di contabilità ordinaria è facoltativo, ossia applicabile da tutti i professionisti, senza particolari condizioni, ma solo su </a:t>
            </a:r>
            <a:r>
              <a:rPr lang="it-IT" sz="2400" b="1" dirty="0" smtClean="0"/>
              <a:t>opzione </a:t>
            </a:r>
            <a:r>
              <a:rPr lang="it-IT" sz="2400" dirty="0" smtClean="0"/>
              <a:t>da comunicare all'Ufficio delle Entrate competente.  </a:t>
            </a:r>
          </a:p>
          <a:p>
            <a:pPr marL="0" indent="0" algn="just" eaLnBrk="1" fontAlgn="auto" hangingPunct="1">
              <a:spcAft>
                <a:spcPts val="0"/>
              </a:spcAft>
              <a:buFont typeface="Arial" pitchFamily="34" charset="0"/>
              <a:buNone/>
              <a:defRPr/>
            </a:pPr>
            <a:r>
              <a:rPr lang="it-IT" sz="2400" dirty="0" smtClean="0"/>
              <a:t>In sostanza, il medico professionista può </a:t>
            </a:r>
            <a:r>
              <a:rPr lang="it-IT" sz="2400" i="1" dirty="0" smtClean="0"/>
              <a:t>scegliere </a:t>
            </a:r>
            <a:r>
              <a:rPr lang="it-IT" sz="2400" dirty="0" smtClean="0"/>
              <a:t>utilizzare il regime contabile ordinario. </a:t>
            </a:r>
          </a:p>
          <a:p>
            <a:pPr marL="0" indent="0" algn="just" eaLnBrk="1" fontAlgn="auto" hangingPunct="1">
              <a:spcAft>
                <a:spcPts val="0"/>
              </a:spcAft>
              <a:buFont typeface="Arial" pitchFamily="34" charset="0"/>
              <a:buNone/>
              <a:defRPr/>
            </a:pPr>
            <a:r>
              <a:rPr lang="it-IT" sz="2400" dirty="0" smtClean="0"/>
              <a:t>I medici professionisti in regime di contabilità ordinaria devono tenere i seguenti registri contabili: </a:t>
            </a:r>
          </a:p>
          <a:p>
            <a:pPr marL="0" indent="0" algn="just" eaLnBrk="1" fontAlgn="auto" hangingPunct="1">
              <a:spcAft>
                <a:spcPts val="0"/>
              </a:spcAft>
              <a:buFont typeface="Arial" pitchFamily="34" charset="0"/>
              <a:buNone/>
              <a:defRPr/>
            </a:pPr>
            <a:r>
              <a:rPr lang="it-IT" sz="2400" dirty="0" smtClean="0"/>
              <a:t>- registro delle fatture emesse</a:t>
            </a:r>
          </a:p>
          <a:p>
            <a:pPr marL="0" indent="0" algn="just" eaLnBrk="1" fontAlgn="auto" hangingPunct="1">
              <a:spcAft>
                <a:spcPts val="0"/>
              </a:spcAft>
              <a:buFont typeface="Arial" pitchFamily="34" charset="0"/>
              <a:buNone/>
              <a:defRPr/>
            </a:pPr>
            <a:r>
              <a:rPr lang="it-IT" sz="2400" dirty="0" smtClean="0"/>
              <a:t>- registro degli acquisti</a:t>
            </a:r>
          </a:p>
          <a:p>
            <a:pPr marL="0" indent="0" algn="just" eaLnBrk="1" fontAlgn="auto" hangingPunct="1">
              <a:spcAft>
                <a:spcPts val="0"/>
              </a:spcAft>
              <a:buFont typeface="Arial" pitchFamily="34" charset="0"/>
              <a:buNone/>
              <a:defRPr/>
            </a:pPr>
            <a:r>
              <a:rPr lang="it-IT" sz="2400" dirty="0" smtClean="0"/>
              <a:t>- registro cronologico su cui vanno riportati tutti gli incassi e pagamenti e i movimenti di cassa e banca</a:t>
            </a:r>
          </a:p>
          <a:p>
            <a:pPr marL="0" indent="0" algn="just" eaLnBrk="1" fontAlgn="auto" hangingPunct="1">
              <a:spcAft>
                <a:spcPts val="0"/>
              </a:spcAft>
              <a:buFont typeface="Arial" pitchFamily="34" charset="0"/>
              <a:buNone/>
              <a:defRPr/>
            </a:pPr>
            <a:r>
              <a:rPr lang="it-IT" sz="2400" dirty="0" smtClean="0"/>
              <a:t>- registro del Beni ammortizzabili. </a:t>
            </a:r>
          </a:p>
          <a:p>
            <a:pPr marL="0" indent="0" algn="just" eaLnBrk="1" fontAlgn="auto" hangingPunct="1">
              <a:spcAft>
                <a:spcPts val="0"/>
              </a:spcAft>
              <a:buFont typeface="Arial" pitchFamily="34" charset="0"/>
              <a:buNone/>
              <a:defRPr/>
            </a:pPr>
            <a:r>
              <a:rPr lang="it-IT" sz="2400" dirty="0" smtClean="0"/>
              <a:t>- libro unico del lavoro nel caso di assunzione di lavoratori 	subordinati.</a:t>
            </a:r>
          </a:p>
          <a:p>
            <a:pPr algn="just" eaLnBrk="1" fontAlgn="auto" hangingPunct="1">
              <a:spcAft>
                <a:spcPts val="0"/>
              </a:spcAft>
              <a:buFont typeface="Arial" pitchFamily="34" charset="0"/>
              <a:buNone/>
              <a:defRPr/>
            </a:pPr>
            <a:endParaRPr lang="it-IT"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olo 1"/>
          <p:cNvSpPr>
            <a:spLocks noGrp="1"/>
          </p:cNvSpPr>
          <p:nvPr>
            <p:ph type="title"/>
          </p:nvPr>
        </p:nvSpPr>
        <p:spPr/>
        <p:txBody>
          <a:bodyPr/>
          <a:lstStyle/>
          <a:p>
            <a:pPr eaLnBrk="1" hangingPunct="1"/>
            <a:r>
              <a:rPr lang="it-IT" smtClean="0"/>
              <a:t>	</a:t>
            </a:r>
          </a:p>
        </p:txBody>
      </p:sp>
      <p:sp>
        <p:nvSpPr>
          <p:cNvPr id="3" name="Segnaposto contenuto 2"/>
          <p:cNvSpPr>
            <a:spLocks noGrp="1"/>
          </p:cNvSpPr>
          <p:nvPr>
            <p:ph idx="1"/>
          </p:nvPr>
        </p:nvSpPr>
        <p:spPr>
          <a:xfrm>
            <a:off x="457200" y="142875"/>
            <a:ext cx="8229600" cy="6500813"/>
          </a:xfrm>
        </p:spPr>
        <p:style>
          <a:lnRef idx="1">
            <a:schemeClr val="accent6"/>
          </a:lnRef>
          <a:fillRef idx="2">
            <a:schemeClr val="accent6"/>
          </a:fillRef>
          <a:effectRef idx="1">
            <a:schemeClr val="accent6"/>
          </a:effectRef>
          <a:fontRef idx="minor">
            <a:schemeClr val="dk1"/>
          </a:fontRef>
        </p:style>
        <p:txBody>
          <a:bodyPr rtlCol="0">
            <a:normAutofit fontScale="55000" lnSpcReduction="20000"/>
          </a:bodyPr>
          <a:lstStyle/>
          <a:p>
            <a:pPr marL="0" indent="0" algn="just" eaLnBrk="1" fontAlgn="auto" hangingPunct="1">
              <a:spcAft>
                <a:spcPts val="0"/>
              </a:spcAft>
              <a:buFont typeface="Arial" pitchFamily="34" charset="0"/>
              <a:buNone/>
              <a:defRPr/>
            </a:pPr>
            <a:r>
              <a:rPr lang="it-IT" sz="5100" dirty="0" smtClean="0"/>
              <a:t>E’ obbligatoria la registrazione di tutte le movimentazioni finanziarie: cassa, banca, posta.</a:t>
            </a:r>
          </a:p>
          <a:p>
            <a:pPr marL="0" indent="0" algn="just" eaLnBrk="1" fontAlgn="auto" hangingPunct="1">
              <a:spcAft>
                <a:spcPts val="0"/>
              </a:spcAft>
              <a:buFont typeface="Arial" pitchFamily="34" charset="0"/>
              <a:buNone/>
              <a:defRPr/>
            </a:pPr>
            <a:endParaRPr lang="it-IT" sz="5100" dirty="0" smtClean="0"/>
          </a:p>
          <a:p>
            <a:pPr marL="0" indent="0" algn="just" eaLnBrk="1" fontAlgn="auto" hangingPunct="1">
              <a:spcAft>
                <a:spcPts val="0"/>
              </a:spcAft>
              <a:buFont typeface="Arial" pitchFamily="34" charset="0"/>
              <a:buNone/>
              <a:defRPr/>
            </a:pPr>
            <a:r>
              <a:rPr lang="it-IT" sz="5100" dirty="0" smtClean="0"/>
              <a:t>I registi Iva e il registro del beni ammortizzabili possono non essere tenuti a condizione che le registrazioni siano effettuate nel registro cronologico nei termini previsti dalla normativa Iva per i relativi registri e nel termine stabilito per la dichiarazione dei redditi per il registro beni ammortizzabili.</a:t>
            </a:r>
          </a:p>
          <a:p>
            <a:pPr marL="0" indent="0" algn="just" eaLnBrk="1" fontAlgn="auto" hangingPunct="1">
              <a:spcAft>
                <a:spcPts val="0"/>
              </a:spcAft>
              <a:buFont typeface="Arial" pitchFamily="34" charset="0"/>
              <a:buNone/>
              <a:defRPr/>
            </a:pPr>
            <a:endParaRPr lang="it-IT" sz="5100" dirty="0" smtClean="0"/>
          </a:p>
          <a:p>
            <a:pPr marL="0" indent="0" algn="just" eaLnBrk="1" fontAlgn="auto" hangingPunct="1">
              <a:spcAft>
                <a:spcPts val="0"/>
              </a:spcAft>
              <a:buFont typeface="Arial" pitchFamily="34" charset="0"/>
              <a:buNone/>
              <a:defRPr/>
            </a:pPr>
            <a:r>
              <a:rPr lang="it-IT" sz="5100" dirty="0" smtClean="0"/>
              <a:t>Il reddito sul quale si calcolano le imposte è determinato dalla differenza tra gli incassi e i pagamenti dell'anno di riferimento; ad esso vengono applicate le aliquote ordinarie IRPEF e le addizionali regionali e comunali; gli oneri deducibili e le detrazioni d’imposta. </a:t>
            </a:r>
          </a:p>
          <a:p>
            <a:pPr marL="0" indent="0" algn="just" eaLnBrk="1" fontAlgn="auto" hangingPunct="1">
              <a:spcAft>
                <a:spcPts val="0"/>
              </a:spcAft>
              <a:buFont typeface="Arial" pitchFamily="34" charset="0"/>
              <a:buNone/>
              <a:defRPr/>
            </a:pPr>
            <a:r>
              <a:rPr lang="it-IT" sz="5100" dirty="0" smtClean="0"/>
              <a:t> </a:t>
            </a:r>
            <a:endParaRPr lang="it-IT" dirty="0"/>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621</TotalTime>
  <Words>2933</Words>
  <Application>Microsoft Office PowerPoint</Application>
  <PresentationFormat>Presentazione su schermo (4:3)</PresentationFormat>
  <Paragraphs>250</Paragraphs>
  <Slides>32</Slides>
  <Notes>0</Notes>
  <HiddenSlides>0</HiddenSlides>
  <MMClips>0</MMClips>
  <ScaleCrop>false</ScaleCrop>
  <HeadingPairs>
    <vt:vector size="6" baseType="variant">
      <vt:variant>
        <vt:lpstr>Caratteri utilizzati</vt:lpstr>
      </vt:variant>
      <vt:variant>
        <vt:i4>2</vt:i4>
      </vt:variant>
      <vt:variant>
        <vt:lpstr>Modello struttura</vt:lpstr>
      </vt:variant>
      <vt:variant>
        <vt:i4>1</vt:i4>
      </vt:variant>
      <vt:variant>
        <vt:lpstr>Titoli diapositive</vt:lpstr>
      </vt:variant>
      <vt:variant>
        <vt:i4>32</vt:i4>
      </vt:variant>
    </vt:vector>
  </HeadingPairs>
  <TitlesOfParts>
    <vt:vector size="35" baseType="lpstr">
      <vt:lpstr>Arial</vt:lpstr>
      <vt:lpstr>Calibri</vt:lpstr>
      <vt:lpstr>Tema di Office</vt:lpstr>
      <vt:lpstr>NOTE OPERATIVE IN AMBITO FISCALE </vt:lpstr>
      <vt:lpstr> </vt:lpstr>
      <vt:lpstr> </vt:lpstr>
      <vt:lpstr>Regole generali di contabilità registri contabili</vt:lpstr>
      <vt:lpstr>Diapositiva 5</vt:lpstr>
      <vt:lpstr>Diapositiva 6</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Vademecum giovani medici</dc:title>
  <dc:creator> </dc:creator>
  <cp:lastModifiedBy>Marco</cp:lastModifiedBy>
  <cp:revision>210</cp:revision>
  <dcterms:created xsi:type="dcterms:W3CDTF">2010-10-11T10:17:15Z</dcterms:created>
  <dcterms:modified xsi:type="dcterms:W3CDTF">2015-10-02T10:19:30Z</dcterms:modified>
</cp:coreProperties>
</file>