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69" r:id="rId4"/>
    <p:sldId id="267" r:id="rId5"/>
    <p:sldId id="270" r:id="rId6"/>
    <p:sldId id="273" r:id="rId7"/>
    <p:sldId id="289" r:id="rId8"/>
    <p:sldId id="290" r:id="rId9"/>
    <p:sldId id="291" r:id="rId10"/>
    <p:sldId id="292" r:id="rId11"/>
    <p:sldId id="259" r:id="rId12"/>
    <p:sldId id="272" r:id="rId13"/>
    <p:sldId id="300" r:id="rId14"/>
    <p:sldId id="303" r:id="rId15"/>
    <p:sldId id="301" r:id="rId16"/>
    <p:sldId id="302" r:id="rId17"/>
    <p:sldId id="297" r:id="rId18"/>
    <p:sldId id="298" r:id="rId19"/>
    <p:sldId id="299" r:id="rId20"/>
    <p:sldId id="265" r:id="rId21"/>
    <p:sldId id="295" r:id="rId22"/>
    <p:sldId id="293" r:id="rId23"/>
    <p:sldId id="294" r:id="rId24"/>
    <p:sldId id="266" r:id="rId25"/>
    <p:sldId id="283" r:id="rId26"/>
    <p:sldId id="284" r:id="rId27"/>
    <p:sldId id="285" r:id="rId28"/>
    <p:sldId id="286" r:id="rId29"/>
    <p:sldId id="287" r:id="rId30"/>
    <p:sldId id="296" r:id="rId31"/>
    <p:sldId id="288" r:id="rId32"/>
    <p:sldId id="282" r:id="rId33"/>
    <p:sldId id="268" r:id="rId34"/>
    <p:sldId id="264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15884983635698"/>
          <c:y val="0.0480672602034118"/>
          <c:w val="0.844089500073762"/>
          <c:h val="0.738895383677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N° Casi</c:v>
                </c:pt>
              </c:strCache>
            </c:strRef>
          </c:tx>
          <c:invertIfNegative val="0"/>
          <c:cat>
            <c:strRef>
              <c:f>Foglio1!$A$2:$A$24</c:f>
              <c:strCache>
                <c:ptCount val="21"/>
                <c:pt idx="0">
                  <c:v>Ancona</c:v>
                </c:pt>
                <c:pt idx="1">
                  <c:v>Bologna</c:v>
                </c:pt>
                <c:pt idx="2">
                  <c:v>Brescia</c:v>
                </c:pt>
                <c:pt idx="3">
                  <c:v>Brindisi</c:v>
                </c:pt>
                <c:pt idx="4">
                  <c:v>Catanzaro</c:v>
                </c:pt>
                <c:pt idx="5">
                  <c:v>Chieti</c:v>
                </c:pt>
                <c:pt idx="6">
                  <c:v>La Spezia</c:v>
                </c:pt>
                <c:pt idx="7">
                  <c:v>Latina</c:v>
                </c:pt>
                <c:pt idx="8">
                  <c:v>Milano</c:v>
                </c:pt>
                <c:pt idx="9">
                  <c:v>Napoli</c:v>
                </c:pt>
                <c:pt idx="10">
                  <c:v>Oristano</c:v>
                </c:pt>
                <c:pt idx="11">
                  <c:v>Palermo</c:v>
                </c:pt>
                <c:pt idx="12">
                  <c:v>Perugia</c:v>
                </c:pt>
                <c:pt idx="13">
                  <c:v>Potenza</c:v>
                </c:pt>
                <c:pt idx="14">
                  <c:v>Prato</c:v>
                </c:pt>
                <c:pt idx="15">
                  <c:v>Sondrio</c:v>
                </c:pt>
                <c:pt idx="16">
                  <c:v>Torino</c:v>
                </c:pt>
                <c:pt idx="17">
                  <c:v>Udine</c:v>
                </c:pt>
                <c:pt idx="18">
                  <c:v>Varazze</c:v>
                </c:pt>
                <c:pt idx="19">
                  <c:v>Varese</c:v>
                </c:pt>
                <c:pt idx="20">
                  <c:v>Verona</c:v>
                </c:pt>
              </c:strCache>
            </c:strRef>
          </c:cat>
          <c:val>
            <c:numRef>
              <c:f>Foglio1!$B$2:$B$24</c:f>
              <c:numCache>
                <c:formatCode>General</c:formatCode>
                <c:ptCount val="23"/>
                <c:pt idx="0">
                  <c:v>73.0</c:v>
                </c:pt>
                <c:pt idx="1">
                  <c:v>117.0</c:v>
                </c:pt>
                <c:pt idx="2">
                  <c:v>168.0</c:v>
                </c:pt>
                <c:pt idx="3">
                  <c:v>22.0</c:v>
                </c:pt>
                <c:pt idx="4">
                  <c:v>17.0</c:v>
                </c:pt>
                <c:pt idx="5">
                  <c:v>54.0</c:v>
                </c:pt>
                <c:pt idx="6">
                  <c:v>228.0</c:v>
                </c:pt>
                <c:pt idx="7">
                  <c:v>77.0</c:v>
                </c:pt>
                <c:pt idx="8">
                  <c:v>29.0</c:v>
                </c:pt>
                <c:pt idx="9">
                  <c:v>199.0</c:v>
                </c:pt>
                <c:pt idx="10">
                  <c:v>208.0</c:v>
                </c:pt>
                <c:pt idx="11">
                  <c:v>143.0</c:v>
                </c:pt>
                <c:pt idx="12">
                  <c:v>92.0</c:v>
                </c:pt>
                <c:pt idx="13">
                  <c:v>108.0</c:v>
                </c:pt>
                <c:pt idx="14">
                  <c:v>9.0</c:v>
                </c:pt>
                <c:pt idx="15">
                  <c:v>23.0</c:v>
                </c:pt>
                <c:pt idx="16">
                  <c:v>91.0</c:v>
                </c:pt>
                <c:pt idx="17">
                  <c:v>99.0</c:v>
                </c:pt>
                <c:pt idx="18">
                  <c:v>162.0</c:v>
                </c:pt>
                <c:pt idx="19">
                  <c:v>0.0</c:v>
                </c:pt>
                <c:pt idx="20">
                  <c:v>190.0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MMG attivi</c:v>
                </c:pt>
              </c:strCache>
            </c:strRef>
          </c:tx>
          <c:invertIfNegative val="0"/>
          <c:cat>
            <c:strRef>
              <c:f>Foglio1!$A$2:$A$24</c:f>
              <c:strCache>
                <c:ptCount val="21"/>
                <c:pt idx="0">
                  <c:v>Ancona</c:v>
                </c:pt>
                <c:pt idx="1">
                  <c:v>Bologna</c:v>
                </c:pt>
                <c:pt idx="2">
                  <c:v>Brescia</c:v>
                </c:pt>
                <c:pt idx="3">
                  <c:v>Brindisi</c:v>
                </c:pt>
                <c:pt idx="4">
                  <c:v>Catanzaro</c:v>
                </c:pt>
                <c:pt idx="5">
                  <c:v>Chieti</c:v>
                </c:pt>
                <c:pt idx="6">
                  <c:v>La Spezia</c:v>
                </c:pt>
                <c:pt idx="7">
                  <c:v>Latina</c:v>
                </c:pt>
                <c:pt idx="8">
                  <c:v>Milano</c:v>
                </c:pt>
                <c:pt idx="9">
                  <c:v>Napoli</c:v>
                </c:pt>
                <c:pt idx="10">
                  <c:v>Oristano</c:v>
                </c:pt>
                <c:pt idx="11">
                  <c:v>Palermo</c:v>
                </c:pt>
                <c:pt idx="12">
                  <c:v>Perugia</c:v>
                </c:pt>
                <c:pt idx="13">
                  <c:v>Potenza</c:v>
                </c:pt>
                <c:pt idx="14">
                  <c:v>Prato</c:v>
                </c:pt>
                <c:pt idx="15">
                  <c:v>Sondrio</c:v>
                </c:pt>
                <c:pt idx="16">
                  <c:v>Torino</c:v>
                </c:pt>
                <c:pt idx="17">
                  <c:v>Udine</c:v>
                </c:pt>
                <c:pt idx="18">
                  <c:v>Varazze</c:v>
                </c:pt>
                <c:pt idx="19">
                  <c:v>Varese</c:v>
                </c:pt>
                <c:pt idx="20">
                  <c:v>Verona</c:v>
                </c:pt>
              </c:strCache>
            </c:strRef>
          </c:cat>
          <c:val>
            <c:numRef>
              <c:f>Foglio1!$C$2:$C$24</c:f>
              <c:numCache>
                <c:formatCode>General</c:formatCode>
                <c:ptCount val="23"/>
                <c:pt idx="0">
                  <c:v>16.0</c:v>
                </c:pt>
                <c:pt idx="1">
                  <c:v>14.0</c:v>
                </c:pt>
                <c:pt idx="2">
                  <c:v>18.0</c:v>
                </c:pt>
                <c:pt idx="3">
                  <c:v>6.0</c:v>
                </c:pt>
                <c:pt idx="4">
                  <c:v>4.0</c:v>
                </c:pt>
                <c:pt idx="5">
                  <c:v>12.0</c:v>
                </c:pt>
                <c:pt idx="6">
                  <c:v>17.0</c:v>
                </c:pt>
                <c:pt idx="7">
                  <c:v>16.0</c:v>
                </c:pt>
                <c:pt idx="8">
                  <c:v>4.0</c:v>
                </c:pt>
                <c:pt idx="9">
                  <c:v>23.0</c:v>
                </c:pt>
                <c:pt idx="10">
                  <c:v>23.0</c:v>
                </c:pt>
                <c:pt idx="11">
                  <c:v>16.0</c:v>
                </c:pt>
                <c:pt idx="12">
                  <c:v>8.0</c:v>
                </c:pt>
                <c:pt idx="13">
                  <c:v>19.0</c:v>
                </c:pt>
                <c:pt idx="14">
                  <c:v>4.0</c:v>
                </c:pt>
                <c:pt idx="15">
                  <c:v>11.0</c:v>
                </c:pt>
                <c:pt idx="16">
                  <c:v>7.0</c:v>
                </c:pt>
                <c:pt idx="17">
                  <c:v>13.0</c:v>
                </c:pt>
                <c:pt idx="18">
                  <c:v>21.0</c:v>
                </c:pt>
                <c:pt idx="19">
                  <c:v>1.0</c:v>
                </c:pt>
                <c:pt idx="20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9336040"/>
        <c:axId val="-2137628488"/>
        <c:axId val="0"/>
      </c:bar3DChart>
      <c:catAx>
        <c:axId val="21093360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7628488"/>
        <c:crosses val="autoZero"/>
        <c:auto val="1"/>
        <c:lblAlgn val="ctr"/>
        <c:lblOffset val="100"/>
        <c:noMultiLvlLbl val="0"/>
      </c:catAx>
      <c:valAx>
        <c:axId val="-2137628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336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B8CE-9BE7-E944-B714-EDF04115976F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58CB-F5C3-0744-8FAA-0262D88780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73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3748D-DF06-8E41-9360-99EC46D6D7C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58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1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9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20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2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77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7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0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2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9F3C-218B-6A4A-A51F-6CCC29668F71}" type="datetimeFigureOut">
              <a:rPr lang="it-IT" smtClean="0"/>
              <a:t>17/05/16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B260-7404-C240-85CE-48F20645CD9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1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17"/>
            <a:ext cx="9144000" cy="68650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105" y="3258794"/>
            <a:ext cx="9036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i="1" dirty="0" smtClean="0">
              <a:solidFill>
                <a:schemeClr val="bg1"/>
              </a:solidFill>
            </a:endParaRPr>
          </a:p>
          <a:p>
            <a:endParaRPr lang="it-IT" sz="3200" i="1" dirty="0" smtClean="0">
              <a:solidFill>
                <a:schemeClr val="bg1"/>
              </a:solidFill>
            </a:endParaRPr>
          </a:p>
          <a:p>
            <a:endParaRPr lang="it-IT" sz="3200" i="1" dirty="0" smtClean="0">
              <a:solidFill>
                <a:schemeClr val="bg1"/>
              </a:solidFill>
            </a:endParaRPr>
          </a:p>
          <a:p>
            <a:r>
              <a:rPr lang="it-IT" sz="4000" i="1" dirty="0" smtClean="0">
                <a:solidFill>
                  <a:schemeClr val="bg1"/>
                </a:solidFill>
              </a:rPr>
              <a:t>“Da </a:t>
            </a:r>
            <a:r>
              <a:rPr lang="it-IT" sz="4000" i="1" dirty="0">
                <a:solidFill>
                  <a:schemeClr val="bg1"/>
                </a:solidFill>
              </a:rPr>
              <a:t>una psiche ferita la possibilità </a:t>
            </a:r>
            <a:endParaRPr lang="it-IT" sz="4000" i="1" dirty="0" smtClean="0">
              <a:solidFill>
                <a:schemeClr val="bg1"/>
              </a:solidFill>
            </a:endParaRPr>
          </a:p>
          <a:p>
            <a:r>
              <a:rPr lang="it-IT" sz="4000" i="1" dirty="0">
                <a:solidFill>
                  <a:schemeClr val="bg1"/>
                </a:solidFill>
              </a:rPr>
              <a:t>d</a:t>
            </a:r>
            <a:r>
              <a:rPr lang="it-IT" sz="4000" i="1" dirty="0" smtClean="0">
                <a:solidFill>
                  <a:schemeClr val="bg1"/>
                </a:solidFill>
              </a:rPr>
              <a:t>i una rinascita”</a:t>
            </a:r>
            <a:r>
              <a:rPr lang="it-IT" sz="3200" i="1" dirty="0" smtClean="0">
                <a:solidFill>
                  <a:schemeClr val="bg1"/>
                </a:solidFill>
              </a:rPr>
              <a:t>                                                                                                 </a:t>
            </a:r>
            <a:br>
              <a:rPr lang="it-IT" sz="3200" i="1" dirty="0" smtClean="0">
                <a:solidFill>
                  <a:schemeClr val="bg1"/>
                </a:solidFill>
              </a:rPr>
            </a:br>
            <a:r>
              <a:rPr lang="it-IT" sz="3200" i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it-IT" i="1" dirty="0" smtClean="0">
                <a:solidFill>
                  <a:schemeClr val="bg1"/>
                </a:solidFill>
              </a:rPr>
              <a:t>Dr</a:t>
            </a:r>
            <a:r>
              <a:rPr lang="it-IT" i="1" dirty="0">
                <a:solidFill>
                  <a:schemeClr val="bg1"/>
                </a:solidFill>
              </a:rPr>
              <a:t>. Grazia Rinaldis MMG -SIMG -  Brescia 17 maggio 2016</a:t>
            </a:r>
            <a:r>
              <a:rPr lang="it-IT" sz="3200" i="1" dirty="0">
                <a:solidFill>
                  <a:schemeClr val="bg1"/>
                </a:solidFill>
              </a:rPr>
              <a:t>                                                                                             </a:t>
            </a:r>
            <a:r>
              <a:rPr lang="it-IT" sz="1400" i="1" dirty="0" smtClean="0">
                <a:solidFill>
                  <a:schemeClr val="bg1"/>
                </a:solidFill>
              </a:rPr>
              <a:t>         </a:t>
            </a:r>
          </a:p>
          <a:p>
            <a:endParaRPr lang="it-IT" sz="1400" i="1" dirty="0" smtClean="0">
              <a:solidFill>
                <a:schemeClr val="bg1"/>
              </a:solidFill>
            </a:endParaRPr>
          </a:p>
          <a:p>
            <a:r>
              <a:rPr lang="it-IT" sz="1400" i="1" dirty="0" smtClean="0">
                <a:solidFill>
                  <a:schemeClr val="bg1"/>
                </a:solidFill>
              </a:rPr>
              <a:t>          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7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8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1665" y="82223"/>
            <a:ext cx="4642556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SENSAZIONE</a:t>
            </a:r>
          </a:p>
          <a:p>
            <a:r>
              <a:rPr lang="it-IT" sz="1400" i="1" dirty="0" smtClean="0">
                <a:solidFill>
                  <a:srgbClr val="FF0000"/>
                </a:solidFill>
              </a:rPr>
              <a:t>10 aprile 2011</a:t>
            </a:r>
          </a:p>
          <a:p>
            <a:endParaRPr lang="it-IT" i="1" dirty="0" smtClean="0">
              <a:solidFill>
                <a:srgbClr val="FFFFFF"/>
              </a:solidFill>
            </a:endParaRPr>
          </a:p>
          <a:p>
            <a:r>
              <a:rPr lang="it-IT" i="1" dirty="0" smtClean="0">
                <a:solidFill>
                  <a:srgbClr val="CCFFCC"/>
                </a:solidFill>
              </a:rPr>
              <a:t>Or tu ritorni vecchia compagna</a:t>
            </a:r>
          </a:p>
          <a:p>
            <a:r>
              <a:rPr lang="it-IT" i="1" dirty="0">
                <a:solidFill>
                  <a:srgbClr val="CCFFCC"/>
                </a:solidFill>
              </a:rPr>
              <a:t>p</a:t>
            </a:r>
            <a:r>
              <a:rPr lang="it-IT" i="1" dirty="0" smtClean="0">
                <a:solidFill>
                  <a:srgbClr val="CCFFCC"/>
                </a:solidFill>
              </a:rPr>
              <a:t>er poco sei stata via</a:t>
            </a:r>
          </a:p>
          <a:p>
            <a:r>
              <a:rPr lang="it-IT" i="1" dirty="0">
                <a:solidFill>
                  <a:srgbClr val="CCFFCC"/>
                </a:solidFill>
              </a:rPr>
              <a:t>a</a:t>
            </a:r>
            <a:r>
              <a:rPr lang="it-IT" i="1" dirty="0" smtClean="0">
                <a:solidFill>
                  <a:srgbClr val="CCFFCC"/>
                </a:solidFill>
              </a:rPr>
              <a:t>sciughi il corpo mio che di gioia ancor si bagna</a:t>
            </a:r>
          </a:p>
          <a:p>
            <a:r>
              <a:rPr lang="it-IT" i="1" dirty="0">
                <a:solidFill>
                  <a:srgbClr val="CCFFCC"/>
                </a:solidFill>
              </a:rPr>
              <a:t>o</a:t>
            </a:r>
            <a:r>
              <a:rPr lang="it-IT" i="1" dirty="0" smtClean="0">
                <a:solidFill>
                  <a:srgbClr val="CCFFCC"/>
                </a:solidFill>
              </a:rPr>
              <a:t>r l’avvolgi di grave malinconia</a:t>
            </a:r>
          </a:p>
          <a:p>
            <a:endParaRPr lang="it-IT" i="1" dirty="0">
              <a:solidFill>
                <a:srgbClr val="CCFFCC"/>
              </a:solidFill>
            </a:endParaRPr>
          </a:p>
          <a:p>
            <a:r>
              <a:rPr lang="it-IT" i="1" dirty="0" smtClean="0">
                <a:solidFill>
                  <a:srgbClr val="CCFFCC"/>
                </a:solidFill>
              </a:rPr>
              <a:t>Effimero gaudio nel nulla sei svanito</a:t>
            </a:r>
          </a:p>
          <a:p>
            <a:r>
              <a:rPr lang="it-IT" i="1" dirty="0">
                <a:solidFill>
                  <a:srgbClr val="CCFFCC"/>
                </a:solidFill>
              </a:rPr>
              <a:t>d</a:t>
            </a:r>
            <a:r>
              <a:rPr lang="it-IT" i="1" dirty="0" smtClean="0">
                <a:solidFill>
                  <a:srgbClr val="CCFFCC"/>
                </a:solidFill>
              </a:rPr>
              <a:t>a solo nel buio sono rimasto</a:t>
            </a:r>
          </a:p>
          <a:p>
            <a:r>
              <a:rPr lang="it-IT" i="1" dirty="0">
                <a:solidFill>
                  <a:srgbClr val="CCFFCC"/>
                </a:solidFill>
              </a:rPr>
              <a:t>e</a:t>
            </a:r>
            <a:r>
              <a:rPr lang="it-IT" i="1" dirty="0" smtClean="0">
                <a:solidFill>
                  <a:srgbClr val="CCFFCC"/>
                </a:solidFill>
              </a:rPr>
              <a:t>sser lieto a me è proibito</a:t>
            </a:r>
          </a:p>
          <a:p>
            <a:r>
              <a:rPr lang="it-IT" i="1" dirty="0">
                <a:solidFill>
                  <a:srgbClr val="CCFFCC"/>
                </a:solidFill>
              </a:rPr>
              <a:t>o</a:t>
            </a:r>
            <a:r>
              <a:rPr lang="it-IT" i="1" dirty="0" smtClean="0">
                <a:solidFill>
                  <a:srgbClr val="CCFFCC"/>
                </a:solidFill>
              </a:rPr>
              <a:t>r mi ritrovo piangente ed esausto</a:t>
            </a:r>
          </a:p>
          <a:p>
            <a:endParaRPr lang="it-IT" i="1" dirty="0">
              <a:solidFill>
                <a:srgbClr val="CCFFCC"/>
              </a:solidFill>
            </a:endParaRPr>
          </a:p>
          <a:p>
            <a:r>
              <a:rPr lang="it-IT" i="1" dirty="0" smtClean="0">
                <a:solidFill>
                  <a:srgbClr val="CCFFCC"/>
                </a:solidFill>
              </a:rPr>
              <a:t>La felicità sto per dimenticare</a:t>
            </a:r>
          </a:p>
          <a:p>
            <a:r>
              <a:rPr lang="it-IT" i="1" dirty="0" smtClean="0">
                <a:solidFill>
                  <a:srgbClr val="CCFFCC"/>
                </a:solidFill>
              </a:rPr>
              <a:t>sbiadito è il ricordo del fausto passato</a:t>
            </a:r>
          </a:p>
          <a:p>
            <a:r>
              <a:rPr lang="it-IT" i="1" dirty="0">
                <a:solidFill>
                  <a:srgbClr val="CCFFCC"/>
                </a:solidFill>
              </a:rPr>
              <a:t>i</a:t>
            </a:r>
            <a:r>
              <a:rPr lang="it-IT" i="1" dirty="0" smtClean="0">
                <a:solidFill>
                  <a:srgbClr val="CCFFCC"/>
                </a:solidFill>
              </a:rPr>
              <a:t>l mondo infame ora voglio lasciare</a:t>
            </a:r>
          </a:p>
          <a:p>
            <a:endParaRPr lang="it-IT" i="1" dirty="0">
              <a:solidFill>
                <a:srgbClr val="CCFFCC"/>
              </a:solidFill>
            </a:endParaRPr>
          </a:p>
          <a:p>
            <a:r>
              <a:rPr lang="it-IT" i="1" dirty="0" smtClean="0">
                <a:solidFill>
                  <a:srgbClr val="CCFFCC"/>
                </a:solidFill>
              </a:rPr>
              <a:t>Voglio la pace che non ho mai trovato</a:t>
            </a:r>
          </a:p>
          <a:p>
            <a:r>
              <a:rPr lang="it-IT" i="1" dirty="0">
                <a:solidFill>
                  <a:srgbClr val="CCFFCC"/>
                </a:solidFill>
              </a:rPr>
              <a:t>g</a:t>
            </a:r>
            <a:r>
              <a:rPr lang="it-IT" i="1" dirty="0" smtClean="0">
                <a:solidFill>
                  <a:srgbClr val="CCFFCC"/>
                </a:solidFill>
              </a:rPr>
              <a:t>uerra invece continuo a dichiarare</a:t>
            </a:r>
          </a:p>
          <a:p>
            <a:r>
              <a:rPr lang="it-IT" i="1" dirty="0">
                <a:solidFill>
                  <a:srgbClr val="CCFFCC"/>
                </a:solidFill>
              </a:rPr>
              <a:t>p</a:t>
            </a:r>
            <a:r>
              <a:rPr lang="it-IT" i="1" dirty="0" smtClean="0">
                <a:solidFill>
                  <a:srgbClr val="CCFFCC"/>
                </a:solidFill>
              </a:rPr>
              <a:t>er sempre sarò triste e dannato</a:t>
            </a:r>
          </a:p>
          <a:p>
            <a:r>
              <a:rPr lang="it-IT" i="1" dirty="0" smtClean="0">
                <a:solidFill>
                  <a:srgbClr val="CCFFCC"/>
                </a:solidFill>
              </a:rPr>
              <a:t> </a:t>
            </a:r>
          </a:p>
          <a:p>
            <a:endParaRPr lang="it-IT" i="1" dirty="0">
              <a:solidFill>
                <a:srgbClr val="FFFFFF"/>
              </a:solidFill>
            </a:endParaRPr>
          </a:p>
          <a:p>
            <a:endParaRPr lang="it-IT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6980" y="0"/>
            <a:ext cx="7848926" cy="735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Depressione maggiore</a:t>
            </a:r>
          </a:p>
          <a:p>
            <a:endParaRPr lang="it-IT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3200" dirty="0"/>
          </a:p>
          <a:p>
            <a:pPr marL="457200" indent="-457200">
              <a:buFont typeface="Wingdings" charset="2"/>
              <a:buChar char="u"/>
            </a:pPr>
            <a:r>
              <a:rPr lang="it-IT" sz="2400" dirty="0" smtClean="0"/>
              <a:t>Come intercettare i primi segnali ?</a:t>
            </a:r>
          </a:p>
          <a:p>
            <a:pPr marL="457200" indent="-457200">
              <a:buFont typeface="Wingdings" charset="2"/>
              <a:buChar char="u"/>
            </a:pPr>
            <a:endParaRPr lang="it-IT" sz="2400" dirty="0"/>
          </a:p>
          <a:p>
            <a:endParaRPr lang="it-IT" sz="2400" dirty="0" smtClean="0"/>
          </a:p>
          <a:p>
            <a:pPr marL="457200" indent="-457200">
              <a:buFont typeface="Wingdings" charset="2"/>
              <a:buChar char="u"/>
            </a:pPr>
            <a:r>
              <a:rPr lang="it-IT" sz="2400" dirty="0" smtClean="0"/>
              <a:t>Abbiamo a disposizione strumenti</a:t>
            </a:r>
          </a:p>
          <a:p>
            <a:r>
              <a:rPr lang="it-IT" sz="2400" dirty="0" smtClean="0"/>
              <a:t>       per supportare un sospetto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 diagnostico ?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 marL="457200" indent="-457200">
              <a:buFont typeface="Wingdings" charset="2"/>
              <a:buChar char="u"/>
            </a:pPr>
            <a:r>
              <a:rPr lang="it-IT" sz="2400" b="1" dirty="0" smtClean="0"/>
              <a:t>MINI</a:t>
            </a:r>
            <a:r>
              <a:rPr lang="it-IT" sz="2400" dirty="0" smtClean="0"/>
              <a:t> (</a:t>
            </a:r>
            <a:r>
              <a:rPr lang="it-IT" sz="2400" b="1" dirty="0"/>
              <a:t>Mini-International </a:t>
            </a:r>
            <a:r>
              <a:rPr lang="it-IT" sz="2400" b="1" dirty="0" err="1"/>
              <a:t>Neuropsychiatric</a:t>
            </a:r>
            <a:r>
              <a:rPr lang="it-IT" sz="2400" b="1" dirty="0"/>
              <a:t> </a:t>
            </a:r>
            <a:r>
              <a:rPr lang="it-IT" sz="2400" b="1" dirty="0" err="1"/>
              <a:t>Interview</a:t>
            </a:r>
            <a:r>
              <a:rPr lang="it-IT" sz="2400" b="1" dirty="0"/>
              <a:t> )</a:t>
            </a:r>
            <a:r>
              <a:rPr lang="it-IT" sz="2400" dirty="0" smtClean="0"/>
              <a:t>test per un inquadramento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e la scala  </a:t>
            </a:r>
            <a:r>
              <a:rPr lang="it-IT" sz="2400" b="1" dirty="0" smtClean="0"/>
              <a:t>MADRS</a:t>
            </a:r>
            <a:r>
              <a:rPr lang="it-IT" sz="2400" dirty="0" smtClean="0"/>
              <a:t> (</a:t>
            </a:r>
            <a:r>
              <a:rPr lang="it-IT" sz="2400" b="1" dirty="0"/>
              <a:t>M</a:t>
            </a:r>
            <a:r>
              <a:rPr lang="it-IT" sz="2400" b="1" dirty="0" smtClean="0"/>
              <a:t>ontgomery-  </a:t>
            </a:r>
            <a:r>
              <a:rPr lang="it-IT" sz="2400" b="1" dirty="0" err="1" smtClean="0"/>
              <a:t>Asberg</a:t>
            </a:r>
            <a:r>
              <a:rPr lang="it-IT" sz="2400" b="1" dirty="0" smtClean="0"/>
              <a:t>  </a:t>
            </a:r>
            <a:br>
              <a:rPr lang="it-IT" sz="2400" b="1" dirty="0" smtClean="0"/>
            </a:br>
            <a:r>
              <a:rPr lang="it-IT" sz="2400" b="1" dirty="0" smtClean="0"/>
              <a:t>      </a:t>
            </a:r>
            <a:r>
              <a:rPr lang="it-IT" sz="2400" b="1" dirty="0" err="1" smtClean="0"/>
              <a:t>Depression</a:t>
            </a:r>
            <a:r>
              <a:rPr lang="it-IT" sz="2400" b="1" dirty="0" smtClean="0"/>
              <a:t> Rating </a:t>
            </a:r>
            <a:r>
              <a:rPr lang="it-IT" sz="2400" b="1" dirty="0"/>
              <a:t>S</a:t>
            </a:r>
            <a:r>
              <a:rPr lang="it-IT" sz="2400" b="1" dirty="0" smtClean="0"/>
              <a:t>cale</a:t>
            </a:r>
            <a:r>
              <a:rPr lang="it-IT" sz="2400" dirty="0" smtClean="0"/>
              <a:t> ) per quantificare la gravità</a:t>
            </a:r>
          </a:p>
          <a:p>
            <a:endParaRPr lang="it-IT" sz="2400" dirty="0" smtClean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3450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71039" y="1070169"/>
            <a:ext cx="522310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DATI </a:t>
            </a:r>
          </a:p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HEALTH SEARCH (2013)</a:t>
            </a:r>
          </a:p>
          <a:p>
            <a:endParaRPr lang="it-I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/>
              <a:t>Database della Medicina Generale e </a:t>
            </a:r>
            <a:endParaRPr lang="it-IT" sz="2400" dirty="0"/>
          </a:p>
          <a:p>
            <a:r>
              <a:rPr lang="it-IT" sz="2400" dirty="0" smtClean="0"/>
              <a:t>lo strumento </a:t>
            </a:r>
            <a:r>
              <a:rPr lang="it-IT" sz="2400" dirty="0"/>
              <a:t>più importante di cui la 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dirty="0" smtClean="0"/>
              <a:t>Società si </a:t>
            </a:r>
            <a:r>
              <a:rPr lang="it-IT" sz="2400" dirty="0"/>
              <a:t>è dotata per svolgere le proprie attività </a:t>
            </a:r>
            <a:r>
              <a:rPr lang="it-IT" sz="2400" dirty="0" smtClean="0"/>
              <a:t>di </a:t>
            </a:r>
            <a:r>
              <a:rPr lang="it-IT" sz="2400" dirty="0"/>
              <a:t>ricerca e produzione di informazioni rilevanti </a:t>
            </a:r>
            <a:r>
              <a:rPr lang="it-IT" sz="2400" dirty="0" smtClean="0"/>
              <a:t>sullo </a:t>
            </a:r>
            <a:r>
              <a:rPr lang="it-IT" sz="2400" dirty="0"/>
              <a:t>stato di salute della popolazione e dei processi di </a:t>
            </a:r>
            <a:r>
              <a:rPr lang="it-IT" sz="2400" dirty="0" smtClean="0"/>
              <a:t>cura 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9135" r="50000" b="10866"/>
          <a:stretch/>
        </p:blipFill>
        <p:spPr bwMode="auto">
          <a:xfrm>
            <a:off x="611560" y="348068"/>
            <a:ext cx="7924774" cy="63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7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20714" r="20547" b="8176"/>
          <a:stretch/>
        </p:blipFill>
        <p:spPr bwMode="auto">
          <a:xfrm>
            <a:off x="539552" y="404664"/>
            <a:ext cx="8352928" cy="584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9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14375" r="12972" b="8334"/>
          <a:stretch/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8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15208" r="21636" b="9879"/>
          <a:stretch/>
        </p:blipFill>
        <p:spPr bwMode="auto">
          <a:xfrm>
            <a:off x="256403" y="283570"/>
            <a:ext cx="8636077" cy="60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7668344" y="1340768"/>
            <a:ext cx="1224136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95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60016"/>
            <a:ext cx="6264696" cy="922114"/>
          </a:xfrm>
        </p:spPr>
        <p:txBody>
          <a:bodyPr>
            <a:normAutofit/>
          </a:bodyPr>
          <a:lstStyle/>
          <a:p>
            <a:r>
              <a:rPr lang="it-IT" sz="4000" dirty="0" err="1"/>
              <a:t>Psichè:obiettivi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9" y="1772817"/>
            <a:ext cx="8229600" cy="4785395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Confrontare l’incidenza </a:t>
            </a:r>
          </a:p>
          <a:p>
            <a:r>
              <a:rPr lang="it-IT" sz="2400" dirty="0"/>
              <a:t>Ridurre le variabilità diagnostiche</a:t>
            </a:r>
          </a:p>
          <a:p>
            <a:r>
              <a:rPr lang="it-IT" sz="2400" dirty="0"/>
              <a:t>Confrontare l’approccio clinico</a:t>
            </a:r>
          </a:p>
          <a:p>
            <a:r>
              <a:rPr lang="it-IT" sz="2400" dirty="0" smtClean="0"/>
              <a:t>Confrontare l’approccio </a:t>
            </a:r>
            <a:r>
              <a:rPr lang="it-IT" sz="2400" dirty="0"/>
              <a:t>terapeutico</a:t>
            </a:r>
          </a:p>
          <a:p>
            <a:r>
              <a:rPr lang="it-IT" sz="2400" dirty="0"/>
              <a:t>Valutare l’uso dei farmaci </a:t>
            </a:r>
          </a:p>
          <a:p>
            <a:r>
              <a:rPr lang="it-IT" sz="2400" dirty="0"/>
              <a:t>Valutare l’uso di strumenti internazionali validati nella gestione della depressione</a:t>
            </a:r>
          </a:p>
          <a:p>
            <a:r>
              <a:rPr lang="it-IT" sz="2400" dirty="0"/>
              <a:t>Valutare il </a:t>
            </a:r>
            <a:r>
              <a:rPr lang="it-IT" sz="2400" dirty="0" err="1"/>
              <a:t>burden</a:t>
            </a:r>
            <a:r>
              <a:rPr lang="it-IT" sz="2400" dirty="0"/>
              <a:t> of </a:t>
            </a:r>
            <a:r>
              <a:rPr lang="it-IT" sz="2400" dirty="0" err="1"/>
              <a:t>disease</a:t>
            </a:r>
            <a:endParaRPr lang="it-IT" sz="2400" dirty="0"/>
          </a:p>
        </p:txBody>
      </p:sp>
      <p:pic>
        <p:nvPicPr>
          <p:cNvPr id="2050" name="Picture 2" descr="C:\Users\Docbri\Desktop\23c365f6af44dd8272a6b5fd1d1f9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48680"/>
            <a:ext cx="15901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7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0995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			</a:t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sz="4000" dirty="0" err="1"/>
              <a:t>Psichè</a:t>
            </a:r>
            <a:r>
              <a:rPr lang="it-IT" sz="4000" dirty="0"/>
              <a:t>: 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256584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                                      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Formazione dei formatori e dei partecipanti su caso clinico</a:t>
            </a:r>
          </a:p>
          <a:p>
            <a:pPr lvl="1"/>
            <a:r>
              <a:rPr lang="it-IT" sz="2000" dirty="0"/>
              <a:t>21 città  </a:t>
            </a:r>
          </a:p>
          <a:p>
            <a:pPr lvl="1"/>
            <a:r>
              <a:rPr lang="it-IT" sz="2000" dirty="0"/>
              <a:t>435 MMG</a:t>
            </a:r>
          </a:p>
          <a:p>
            <a:pPr lvl="1"/>
            <a:r>
              <a:rPr lang="it-IT" sz="2000" dirty="0"/>
              <a:t>136 MMG non hanno inviato dati al T2	</a:t>
            </a:r>
          </a:p>
          <a:p>
            <a:r>
              <a:rPr lang="it-IT" sz="2400" dirty="0"/>
              <a:t>Adozione di strumenti per la diagnosi ( MINI)</a:t>
            </a:r>
          </a:p>
          <a:p>
            <a:r>
              <a:rPr lang="it-IT" sz="2400" dirty="0"/>
              <a:t>Adozione di strumenti per la gravità e per il monitoraggio (MADRS)</a:t>
            </a:r>
          </a:p>
          <a:p>
            <a:r>
              <a:rPr lang="it-IT" sz="2400" dirty="0"/>
              <a:t>Creazione di uno strumento elettronico per l’archiviazione e l’estrazione dei dati dalla cartella MW</a:t>
            </a:r>
          </a:p>
          <a:p>
            <a:r>
              <a:rPr lang="it-IT" sz="2400" dirty="0"/>
              <a:t>Creazione di una comunità WEB dei MMG </a:t>
            </a:r>
            <a:r>
              <a:rPr lang="it-IT" sz="2400" dirty="0" err="1"/>
              <a:t>Psichè</a:t>
            </a:r>
            <a:endParaRPr lang="it-IT" sz="2400" dirty="0"/>
          </a:p>
          <a:p>
            <a:r>
              <a:rPr lang="it-IT" sz="2400" dirty="0"/>
              <a:t>GPG </a:t>
            </a:r>
            <a:r>
              <a:rPr lang="it-IT" sz="2400" dirty="0" err="1"/>
              <a:t>Psichè</a:t>
            </a:r>
            <a:r>
              <a:rPr lang="it-IT" sz="2400" dirty="0"/>
              <a:t> per l’audit personale e dei gruppi</a:t>
            </a:r>
          </a:p>
          <a:p>
            <a:r>
              <a:rPr lang="it-IT" sz="2400" dirty="0"/>
              <a:t>Creazione di una  comunità di pratica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3074" name="Picture 2" descr="C:\Users\Docbri\Desktop\-EKAgO5QExRT9dCs3fXfUjl72eJkfbmt4t8yenImKBXEejxNn4ZJNZ2ss5Ku7Cxt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9785"/>
            <a:ext cx="2909309" cy="21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9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709214"/>
              </p:ext>
            </p:extLst>
          </p:nvPr>
        </p:nvGraphicFramePr>
        <p:xfrm>
          <a:off x="179512" y="332656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1403648" y="5301208"/>
            <a:ext cx="5616624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         </a:t>
            </a:r>
            <a:r>
              <a:rPr lang="it-IT" sz="2800" b="1" dirty="0">
                <a:solidFill>
                  <a:srgbClr val="FF0000"/>
                </a:solidFill>
              </a:rPr>
              <a:t>Totale  casi 	2045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        Medici attivi       299</a:t>
            </a:r>
          </a:p>
        </p:txBody>
      </p:sp>
    </p:spTree>
    <p:extLst>
      <p:ext uri="{BB962C8B-B14F-4D97-AF65-F5344CB8AC3E}">
        <p14:creationId xmlns:p14="http://schemas.microsoft.com/office/powerpoint/2010/main" val="327506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3707" y="483201"/>
            <a:ext cx="474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Il medico di famiglia e il paziente con patologie psichiatriche “complesse”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3707" y="2864425"/>
            <a:ext cx="502497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Ansia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Disturbi </a:t>
            </a:r>
            <a:r>
              <a:rPr lang="it-IT" sz="2400" dirty="0" err="1" smtClean="0"/>
              <a:t>somatoformi</a:t>
            </a:r>
            <a:endParaRPr lang="it-IT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Attacco di panico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Depressione reattiva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Depressione maggiore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Depressione bipolare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Disturbo di personalità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Schizofrenia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 smtClean="0"/>
              <a:t>Psicosi paranoide</a:t>
            </a:r>
          </a:p>
          <a:p>
            <a:pPr marL="342900" indent="-342900">
              <a:buFont typeface="Wingdings" charset="2"/>
              <a:buChar char="v"/>
            </a:pPr>
            <a:endParaRPr lang="it-IT" sz="2400" dirty="0"/>
          </a:p>
        </p:txBody>
      </p:sp>
      <p:sp>
        <p:nvSpPr>
          <p:cNvPr id="5" name="Freccia giù 4"/>
          <p:cNvSpPr/>
          <p:nvPr/>
        </p:nvSpPr>
        <p:spPr>
          <a:xfrm>
            <a:off x="4776483" y="3064874"/>
            <a:ext cx="303708" cy="316151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7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7513" y="441784"/>
            <a:ext cx="4127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Depressione bipolare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8490" y="2015637"/>
            <a:ext cx="57428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“X” è una giovane donna , sposata, ha due figli</a:t>
            </a:r>
          </a:p>
          <a:p>
            <a:r>
              <a:rPr lang="it-IT" sz="2000" dirty="0"/>
              <a:t>e</a:t>
            </a:r>
            <a:r>
              <a:rPr lang="it-IT" sz="2000" dirty="0" smtClean="0"/>
              <a:t> lavora in un corpo delle forze dell’ordine .</a:t>
            </a:r>
          </a:p>
          <a:p>
            <a:r>
              <a:rPr lang="it-IT" sz="2000" dirty="0" smtClean="0"/>
              <a:t>E’ sempre molto attiva ed impegnata ma riesce </a:t>
            </a:r>
          </a:p>
          <a:p>
            <a:r>
              <a:rPr lang="it-IT" sz="2000" dirty="0" smtClean="0"/>
              <a:t>comunque a seguire i figli nelle loro attività </a:t>
            </a:r>
          </a:p>
          <a:p>
            <a:r>
              <a:rPr lang="it-IT" sz="2000" dirty="0" smtClean="0"/>
              <a:t>scolastiche ed extra-scolastiche.</a:t>
            </a:r>
          </a:p>
          <a:p>
            <a:endParaRPr lang="it-IT" sz="2000" dirty="0" smtClean="0"/>
          </a:p>
          <a:p>
            <a:r>
              <a:rPr lang="it-IT" sz="2000" dirty="0" smtClean="0"/>
              <a:t>Da tempo si lamenta del marito , che conosco da </a:t>
            </a:r>
          </a:p>
          <a:p>
            <a:r>
              <a:rPr lang="it-IT" sz="2000" dirty="0"/>
              <a:t>q</a:t>
            </a:r>
            <a:r>
              <a:rPr lang="it-IT" sz="2000" dirty="0" smtClean="0"/>
              <a:t>uando è ragazzo , in quanto non si sente supportata</a:t>
            </a:r>
          </a:p>
          <a:p>
            <a:r>
              <a:rPr lang="it-IT" sz="2000" dirty="0"/>
              <a:t>n</a:t>
            </a:r>
            <a:r>
              <a:rPr lang="it-IT" sz="2000" dirty="0" smtClean="0"/>
              <a:t>ella conduzione della vita familiare (gli orari di lavoro lo impegnano troppo anche il sabato e la domenica!) 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3897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5561" y="441784"/>
            <a:ext cx="398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Depressione bipolare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3707" y="1311546"/>
            <a:ext cx="8020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Mi riprometto di sentire il marito , le chiedo di </a:t>
            </a:r>
          </a:p>
          <a:p>
            <a:r>
              <a:rPr lang="it-IT" sz="2000" dirty="0"/>
              <a:t>v</a:t>
            </a:r>
            <a:r>
              <a:rPr lang="it-IT" sz="2000" dirty="0" smtClean="0"/>
              <a:t>enire con lui , perché </a:t>
            </a:r>
            <a:r>
              <a:rPr lang="it-IT" sz="2000" dirty="0" smtClean="0">
                <a:solidFill>
                  <a:srgbClr val="FF0000"/>
                </a:solidFill>
              </a:rPr>
              <a:t>alcune cose che lei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riferisce non mi convincono</a:t>
            </a:r>
            <a:r>
              <a:rPr lang="it-IT" sz="2000" dirty="0" smtClean="0"/>
              <a:t> (lei da quando </a:t>
            </a:r>
          </a:p>
          <a:p>
            <a:r>
              <a:rPr lang="it-IT" sz="2000" dirty="0" smtClean="0"/>
              <a:t>è nato il figlio maschio dorme nel “lettone </a:t>
            </a:r>
          </a:p>
          <a:p>
            <a:r>
              <a:rPr lang="it-IT" sz="2000" dirty="0" smtClean="0"/>
              <a:t>con il figlio” e il marito sul divano </a:t>
            </a:r>
            <a:r>
              <a:rPr lang="is-IS" sz="2000" dirty="0" smtClean="0"/>
              <a:t>… </a:t>
            </a:r>
          </a:p>
          <a:p>
            <a:r>
              <a:rPr lang="is-IS" sz="2000" dirty="0" smtClean="0"/>
              <a:t>vengo a sapere di </a:t>
            </a:r>
            <a:r>
              <a:rPr lang="is-IS" sz="2000" dirty="0" smtClean="0">
                <a:solidFill>
                  <a:srgbClr val="FF0000"/>
                </a:solidFill>
              </a:rPr>
              <a:t>shopping sfrenato</a:t>
            </a:r>
            <a:r>
              <a:rPr lang="is-IS" sz="2000" dirty="0" smtClean="0"/>
              <a:t> con ritardo </a:t>
            </a:r>
          </a:p>
          <a:p>
            <a:r>
              <a:rPr lang="is-IS" sz="2000" dirty="0" smtClean="0"/>
              <a:t>anche di un anno nel pagamento ... </a:t>
            </a:r>
          </a:p>
          <a:p>
            <a:r>
              <a:rPr lang="it-IT" sz="2000" dirty="0" smtClean="0"/>
              <a:t>I</a:t>
            </a:r>
            <a:r>
              <a:rPr lang="is-IS" sz="2000" dirty="0" smtClean="0"/>
              <a:t>l marito a me dice di essere disponibile ad un incontro mentre lei attribuisce a lui la non disponibilità .... </a:t>
            </a:r>
            <a:r>
              <a:rPr lang="it-IT" sz="2000" dirty="0" smtClean="0">
                <a:solidFill>
                  <a:srgbClr val="FF0000"/>
                </a:solidFill>
              </a:rPr>
              <a:t>V</a:t>
            </a:r>
            <a:r>
              <a:rPr lang="is-IS" sz="2000" dirty="0" smtClean="0">
                <a:solidFill>
                  <a:srgbClr val="FF0000"/>
                </a:solidFill>
              </a:rPr>
              <a:t>iene di continuo , sempre in divisa, dicendomi che non ce la fa più</a:t>
            </a:r>
            <a:r>
              <a:rPr lang="is-IS" sz="2000" dirty="0" smtClean="0"/>
              <a:t>, riferisce sintomi invalidanti che non trovano riscontro in esami strumentali nè all’esame clinico ... </a:t>
            </a:r>
          </a:p>
          <a:p>
            <a:endParaRPr lang="is-IS" sz="2000" dirty="0" smtClean="0"/>
          </a:p>
          <a:p>
            <a:r>
              <a:rPr lang="it-IT" sz="2000" dirty="0" smtClean="0"/>
              <a:t>I</a:t>
            </a:r>
            <a:r>
              <a:rPr lang="is-IS" sz="2000" dirty="0" smtClean="0"/>
              <a:t>mprovvisamente </a:t>
            </a:r>
            <a:r>
              <a:rPr lang="it-IT" sz="2000" dirty="0" smtClean="0"/>
              <a:t>viene in ambulatorio con un giovane collega che ha bisogno di una visita e si presenta con un </a:t>
            </a:r>
            <a:r>
              <a:rPr lang="it-IT" sz="2000" dirty="0" smtClean="0">
                <a:solidFill>
                  <a:srgbClr val="FF0000"/>
                </a:solidFill>
              </a:rPr>
              <a:t>look cambiato </a:t>
            </a:r>
            <a:r>
              <a:rPr lang="it-IT" sz="2000" dirty="0" smtClean="0"/>
              <a:t>: nuova pettinatura , smalto, trucco e tacchi !) . </a:t>
            </a:r>
          </a:p>
          <a:p>
            <a:r>
              <a:rPr lang="it-IT" sz="2000" dirty="0" smtClean="0"/>
              <a:t>Non riesco a combinare l’incontro !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0247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3709" y="248503"/>
            <a:ext cx="4141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Depressione bipolare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3708" y="1242516"/>
            <a:ext cx="82000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figlia adolescente comincia a manifestare </a:t>
            </a:r>
          </a:p>
          <a:p>
            <a:r>
              <a:rPr lang="it-IT" sz="2000" dirty="0" smtClean="0"/>
              <a:t>segni di disagio </a:t>
            </a:r>
            <a:r>
              <a:rPr lang="is-IS" sz="2000" dirty="0" smtClean="0"/>
              <a:t>… crisi isteriche che simulano </a:t>
            </a:r>
          </a:p>
          <a:p>
            <a:r>
              <a:rPr lang="is-IS" sz="2000" dirty="0" smtClean="0"/>
              <a:t>crisiepilettiche che mettono tutti i parenti e </a:t>
            </a:r>
          </a:p>
          <a:p>
            <a:r>
              <a:rPr lang="is-IS" sz="2000" dirty="0" smtClean="0"/>
              <a:t>le insegnanti in allarme ... </a:t>
            </a:r>
          </a:p>
          <a:p>
            <a:r>
              <a:rPr lang="it-IT" sz="2000" dirty="0" smtClean="0"/>
              <a:t>M</a:t>
            </a:r>
            <a:r>
              <a:rPr lang="is-IS" sz="2000" dirty="0" smtClean="0"/>
              <a:t>a dopo vari accessi al PS e accertamenti </a:t>
            </a:r>
          </a:p>
          <a:p>
            <a:r>
              <a:rPr lang="is-IS" sz="2000" dirty="0" smtClean="0"/>
              <a:t>approfonditi ... è tutto nella norma !</a:t>
            </a:r>
          </a:p>
          <a:p>
            <a:endParaRPr lang="is-IS" sz="2000" dirty="0" smtClean="0"/>
          </a:p>
          <a:p>
            <a:r>
              <a:rPr lang="is-IS" sz="2000" dirty="0" smtClean="0"/>
              <a:t>Dalla figlia vengo a sapere della </a:t>
            </a:r>
            <a:r>
              <a:rPr lang="is-IS" sz="2000" dirty="0" smtClean="0">
                <a:solidFill>
                  <a:srgbClr val="FF0000"/>
                </a:solidFill>
              </a:rPr>
              <a:t>situazione </a:t>
            </a:r>
            <a:r>
              <a:rPr lang="it-IT" sz="2000" dirty="0" smtClean="0">
                <a:solidFill>
                  <a:srgbClr val="FF0000"/>
                </a:solidFill>
              </a:rPr>
              <a:t>d</a:t>
            </a:r>
            <a:r>
              <a:rPr lang="is-IS" sz="2000" dirty="0" smtClean="0">
                <a:solidFill>
                  <a:srgbClr val="FF0000"/>
                </a:solidFill>
              </a:rPr>
              <a:t>i abbandono </a:t>
            </a:r>
            <a:r>
              <a:rPr lang="is-IS" sz="2000" dirty="0" smtClean="0"/>
              <a:t>della casa e dei figli   (non fa la spesa, non fa da mangiare , non lava e non stira ... </a:t>
            </a:r>
            <a:r>
              <a:rPr lang="it-IT" sz="2000" dirty="0" smtClean="0"/>
              <a:t>È</a:t>
            </a:r>
            <a:r>
              <a:rPr lang="is-IS" sz="2000" dirty="0" smtClean="0"/>
              <a:t> sparita di casa per qalche giorno e non sapevamo dove era ...) </a:t>
            </a:r>
          </a:p>
          <a:p>
            <a:r>
              <a:rPr lang="it-IT" sz="2000" dirty="0" smtClean="0"/>
              <a:t>M</a:t>
            </a:r>
            <a:r>
              <a:rPr lang="is-IS" sz="2000" dirty="0" smtClean="0"/>
              <a:t>a quando la incontri sembra la madre più attenta e preoccupata del mondo!</a:t>
            </a:r>
          </a:p>
          <a:p>
            <a:endParaRPr lang="is-IS" sz="2000" dirty="0" smtClean="0"/>
          </a:p>
          <a:p>
            <a:r>
              <a:rPr lang="is-IS" sz="2000" dirty="0" smtClean="0"/>
              <a:t>La figlia , venuta in ambulatorio con il padre, mi mostra sms raccapriccianti e deliranti della madre e mi racconta episodi di </a:t>
            </a:r>
            <a:r>
              <a:rPr lang="is-IS" sz="2000" dirty="0" smtClean="0">
                <a:solidFill>
                  <a:srgbClr val="FF0000"/>
                </a:solidFill>
              </a:rPr>
              <a:t>reazione sconsiderata</a:t>
            </a:r>
            <a:r>
              <a:rPr lang="is-IS" sz="2000" dirty="0" smtClean="0"/>
              <a:t> da parte della stessa ... 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5900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464" y="358949"/>
            <a:ext cx="45418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Depressione bipolare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3558" y="1145876"/>
            <a:ext cx="767550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</a:t>
            </a:r>
            <a:r>
              <a:rPr lang="is-IS" sz="2000" dirty="0"/>
              <a:t>he fare ? </a:t>
            </a:r>
            <a:endParaRPr lang="is-IS" sz="2000" dirty="0" smtClean="0"/>
          </a:p>
          <a:p>
            <a:endParaRPr lang="is-IS" sz="2000" dirty="0" smtClean="0"/>
          </a:p>
          <a:p>
            <a:r>
              <a:rPr lang="it-IT" sz="2000" dirty="0" smtClean="0"/>
              <a:t>C</a:t>
            </a:r>
            <a:r>
              <a:rPr lang="is-IS" sz="2000" dirty="0" smtClean="0"/>
              <a:t>ome </a:t>
            </a:r>
            <a:r>
              <a:rPr lang="is-IS" sz="2000" dirty="0"/>
              <a:t>mandarla in consulenza psichiatrica ? </a:t>
            </a:r>
            <a:endParaRPr lang="is-IS" sz="2000" dirty="0" smtClean="0"/>
          </a:p>
          <a:p>
            <a:endParaRPr lang="is-IS" sz="2000" dirty="0"/>
          </a:p>
          <a:p>
            <a:r>
              <a:rPr lang="it-IT" sz="2000" dirty="0" err="1" smtClean="0"/>
              <a:t>S</a:t>
            </a:r>
            <a:r>
              <a:rPr lang="is-IS" sz="2000" dirty="0" smtClean="0"/>
              <a:t>u </a:t>
            </a:r>
            <a:r>
              <a:rPr lang="is-IS" sz="2000" dirty="0"/>
              <a:t>quali elementi basare la mia ipotesi di </a:t>
            </a:r>
            <a:endParaRPr lang="is-IS" sz="2000" dirty="0" smtClean="0"/>
          </a:p>
          <a:p>
            <a:r>
              <a:rPr lang="is-IS" sz="2000" dirty="0" smtClean="0"/>
              <a:t>disturbo bipolare </a:t>
            </a:r>
            <a:r>
              <a:rPr lang="is-IS" sz="2000" dirty="0"/>
              <a:t>? </a:t>
            </a:r>
            <a:endParaRPr lang="is-IS" sz="2000" dirty="0" smtClean="0"/>
          </a:p>
          <a:p>
            <a:endParaRPr lang="is-IS" sz="2000" dirty="0"/>
          </a:p>
          <a:p>
            <a:r>
              <a:rPr lang="is-IS" sz="2000" dirty="0"/>
              <a:t>Ammesso che io riesca a mandarla da uno psichiatra ..</a:t>
            </a:r>
            <a:r>
              <a:rPr lang="is-IS" sz="2000" dirty="0" smtClean="0"/>
              <a:t>.</a:t>
            </a:r>
          </a:p>
          <a:p>
            <a:r>
              <a:rPr lang="it-IT" sz="2000" dirty="0" smtClean="0"/>
              <a:t>C</a:t>
            </a:r>
            <a:r>
              <a:rPr lang="is-IS" sz="2000" dirty="0" smtClean="0"/>
              <a:t>ome </a:t>
            </a:r>
            <a:r>
              <a:rPr lang="is-IS" sz="2000" dirty="0"/>
              <a:t>lo specialista alla prima visita potrebbe rilevare </a:t>
            </a:r>
            <a:endParaRPr lang="is-IS" sz="2000" dirty="0" smtClean="0"/>
          </a:p>
          <a:p>
            <a:r>
              <a:rPr lang="is-IS" sz="2000" dirty="0" smtClean="0"/>
              <a:t>alcuni </a:t>
            </a:r>
            <a:r>
              <a:rPr lang="is-IS" sz="2000" dirty="0"/>
              <a:t>segnali di malattia che in tanti anni ho fatto fatica </a:t>
            </a:r>
            <a:endParaRPr lang="is-IS" sz="2000" dirty="0" smtClean="0"/>
          </a:p>
          <a:p>
            <a:r>
              <a:rPr lang="is-IS" sz="2000" dirty="0" smtClean="0"/>
              <a:t>a </a:t>
            </a:r>
            <a:r>
              <a:rPr lang="is-IS" sz="2000" dirty="0"/>
              <a:t>individuare e a collegare </a:t>
            </a:r>
            <a:r>
              <a:rPr lang="is-IS" sz="2000" dirty="0" smtClean="0"/>
              <a:t>?</a:t>
            </a:r>
          </a:p>
          <a:p>
            <a:endParaRPr lang="is-IS" sz="2000" dirty="0"/>
          </a:p>
          <a:p>
            <a:r>
              <a:rPr lang="is-IS" sz="2000" dirty="0"/>
              <a:t>La cosa che più mi angoscia è il possesso di un’arma da fuoco ... </a:t>
            </a:r>
            <a:r>
              <a:rPr lang="it-IT" sz="2000" dirty="0"/>
              <a:t>E</a:t>
            </a:r>
            <a:r>
              <a:rPr lang="is-IS" sz="2000" dirty="0"/>
              <a:t> la responsabilità su due minori ... </a:t>
            </a:r>
            <a:endParaRPr lang="it-IT" sz="2000" dirty="0"/>
          </a:p>
          <a:p>
            <a:r>
              <a:rPr lang="it-IT" sz="2000" dirty="0" smtClean="0"/>
              <a:t>Posso far capire alla figlia e al marito che potrebbe esserci una patologia psichica che fa dire e fare cose non volute ? </a:t>
            </a:r>
          </a:p>
          <a:p>
            <a:r>
              <a:rPr lang="it-IT" sz="2000" dirty="0" smtClean="0"/>
              <a:t>Che la madre nonché la moglie avrebbe bisogno di cure ?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6169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9804" y="220892"/>
            <a:ext cx="34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2" y="96641"/>
            <a:ext cx="4445169" cy="18817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67478" y="1767134"/>
            <a:ext cx="84209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Conosco </a:t>
            </a:r>
            <a:r>
              <a:rPr lang="it-IT" sz="2000" dirty="0" smtClean="0"/>
              <a:t> “Y”  </a:t>
            </a:r>
            <a:r>
              <a:rPr lang="it-IT" sz="2000" dirty="0"/>
              <a:t>da almeno 25 anni </a:t>
            </a:r>
            <a:endParaRPr lang="it-IT" sz="2000" dirty="0" smtClean="0"/>
          </a:p>
          <a:p>
            <a:r>
              <a:rPr lang="it-IT" sz="2000" dirty="0" smtClean="0"/>
              <a:t>e </a:t>
            </a:r>
            <a:r>
              <a:rPr lang="it-IT" sz="2000" dirty="0"/>
              <a:t>sono da tutto questo tempo il medico curante suo e della sua </a:t>
            </a:r>
            <a:r>
              <a:rPr lang="it-IT" sz="2000" dirty="0" smtClean="0"/>
              <a:t>famiglia.  </a:t>
            </a:r>
          </a:p>
          <a:p>
            <a:r>
              <a:rPr lang="it-IT" sz="2000" dirty="0" smtClean="0"/>
              <a:t>E</a:t>
            </a:r>
            <a:r>
              <a:rPr lang="it-IT" sz="2000" dirty="0"/>
              <a:t>’ un bravo ragazzo ,sensibile , intelligente e con una discreta cultura.</a:t>
            </a:r>
          </a:p>
          <a:p>
            <a:r>
              <a:rPr lang="it-IT" sz="2000" dirty="0"/>
              <a:t>Apprezzato come operatore presso un centro anziani 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Nel </a:t>
            </a:r>
            <a:r>
              <a:rPr lang="it-IT" sz="2000" dirty="0"/>
              <a:t>2004 , in seguito a delusione amorosa, presenta </a:t>
            </a:r>
            <a:r>
              <a:rPr lang="it-IT" sz="2000" dirty="0">
                <a:solidFill>
                  <a:srgbClr val="FF0000"/>
                </a:solidFill>
              </a:rPr>
              <a:t>attacchi di panico e ansia</a:t>
            </a:r>
            <a:r>
              <a:rPr lang="it-IT" sz="2000" dirty="0"/>
              <a:t> che riesco a </a:t>
            </a:r>
            <a:r>
              <a:rPr lang="it-IT" sz="2000" dirty="0" smtClean="0"/>
              <a:t>curare (con </a:t>
            </a:r>
            <a:r>
              <a:rPr lang="it-IT" sz="2000" dirty="0" err="1" smtClean="0"/>
              <a:t>Paroxetina</a:t>
            </a:r>
            <a:r>
              <a:rPr lang="it-IT" sz="2000" dirty="0" smtClean="0"/>
              <a:t>).</a:t>
            </a:r>
          </a:p>
          <a:p>
            <a:endParaRPr lang="it-IT" sz="2000" dirty="0"/>
          </a:p>
          <a:p>
            <a:r>
              <a:rPr lang="it-IT" sz="2000" dirty="0"/>
              <a:t>Poi si fa sempre più evidente il suo </a:t>
            </a:r>
            <a:r>
              <a:rPr lang="it-IT" sz="2000" dirty="0">
                <a:solidFill>
                  <a:srgbClr val="FF0000"/>
                </a:solidFill>
              </a:rPr>
              <a:t>tratto si personalità patologica </a:t>
            </a:r>
            <a:r>
              <a:rPr lang="it-IT" sz="2000" dirty="0"/>
              <a:t>: narciso e intollerante alle regole sociali del vivere </a:t>
            </a:r>
            <a:r>
              <a:rPr lang="it-IT" sz="2000" dirty="0" smtClean="0"/>
              <a:t>.</a:t>
            </a:r>
          </a:p>
          <a:p>
            <a:r>
              <a:rPr lang="it-IT" sz="2000" dirty="0"/>
              <a:t>La situazione familiare non è rosea dal punto di vista economico </a:t>
            </a:r>
            <a:r>
              <a:rPr lang="is-IS" sz="2000" dirty="0" smtClean="0"/>
              <a:t>… </a:t>
            </a:r>
            <a:r>
              <a:rPr lang="it-IT" sz="2000" dirty="0"/>
              <a:t>lavoretti sporadici </a:t>
            </a:r>
            <a:r>
              <a:rPr lang="it-IT" sz="2000" dirty="0" smtClean="0"/>
              <a:t>che </a:t>
            </a:r>
            <a:r>
              <a:rPr lang="it-IT" sz="2000" dirty="0"/>
              <a:t>trova non lo appagano ma soprattutto </a:t>
            </a:r>
            <a:r>
              <a:rPr lang="it-IT" sz="2000" dirty="0">
                <a:solidFill>
                  <a:srgbClr val="FF0000"/>
                </a:solidFill>
              </a:rPr>
              <a:t>i </a:t>
            </a:r>
            <a:r>
              <a:rPr lang="it-IT" sz="2000" dirty="0" smtClean="0">
                <a:solidFill>
                  <a:srgbClr val="FF0000"/>
                </a:solidFill>
              </a:rPr>
              <a:t>suoi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comportamenti </a:t>
            </a:r>
            <a:r>
              <a:rPr lang="it-IT" sz="2000" dirty="0">
                <a:solidFill>
                  <a:srgbClr val="FF0000"/>
                </a:solidFill>
              </a:rPr>
              <a:t>,incomincia a bere e a utilizzare sostanze</a:t>
            </a:r>
            <a:r>
              <a:rPr lang="it-IT" sz="2000" dirty="0" smtClean="0"/>
              <a:t>, </a:t>
            </a:r>
            <a:r>
              <a:rPr lang="it-IT" sz="2000" dirty="0"/>
              <a:t>non gli rendono semplice il collocamento.</a:t>
            </a:r>
          </a:p>
          <a:p>
            <a:r>
              <a:rPr lang="it-IT" sz="2000" dirty="0"/>
              <a:t>Affronta, messo alle strette ,un ricovero per disintossicarsi e un percorso di recupero in una comunità dalla quale esce per riferiti maltrattamenti.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21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00341" y="441784"/>
            <a:ext cx="3768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8" y="138060"/>
            <a:ext cx="4541803" cy="192269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6213" y="1519002"/>
            <a:ext cx="8614240" cy="513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2000" dirty="0" smtClean="0"/>
              <a:t>Alterna </a:t>
            </a:r>
            <a:r>
              <a:rPr lang="it-IT" sz="2000" dirty="0"/>
              <a:t>periodi di impegno con la famiglia e con la sottoscritta a non utilizzare alcol e sostanze ma la non occupazione e </a:t>
            </a:r>
            <a:r>
              <a:rPr lang="it-IT" sz="2000" dirty="0">
                <a:solidFill>
                  <a:srgbClr val="FF0000"/>
                </a:solidFill>
              </a:rPr>
              <a:t>la depressione </a:t>
            </a:r>
            <a:r>
              <a:rPr lang="it-IT" sz="2000" dirty="0"/>
              <a:t>lo riportano ad </a:t>
            </a:r>
            <a:r>
              <a:rPr lang="it-IT" sz="2000" dirty="0" err="1"/>
              <a:t>automedicarsi</a:t>
            </a:r>
            <a:r>
              <a:rPr lang="it-IT" sz="2000" dirty="0"/>
              <a:t> con queste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/>
              <a:t>Si mette a scrivere e in quest’ultimo periodo gli vengono pubblicati racconti e poesie ma ciò non è sufficiente a dargli un motivo di vita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/>
              <a:t>E’ in terapia psichiatrica , in quanto </a:t>
            </a:r>
            <a:r>
              <a:rPr lang="it-IT" sz="2000" dirty="0">
                <a:solidFill>
                  <a:srgbClr val="FF0000"/>
                </a:solidFill>
              </a:rPr>
              <a:t>riconosciuto affetto da Depressione e Disturbo di personalità </a:t>
            </a:r>
            <a:r>
              <a:rPr lang="it-IT" sz="2000" dirty="0"/>
              <a:t>ma la frequentazione del CPS di riferimento non è sempre assidua . </a:t>
            </a:r>
          </a:p>
          <a:p>
            <a:r>
              <a:rPr lang="it-IT" sz="2000" dirty="0"/>
              <a:t>Chiedo aiuto a vari psichiatri e in occasione di accessi in Pronto Soccorso contatto i medici chiedendo un miglior inquadramento della sua patologia psichiatrica e una cura più efficace per poi inserirlo in una struttura protetta e allontanarlo dalla madre con la quale c’è un rapporto </a:t>
            </a:r>
            <a:r>
              <a:rPr lang="it-IT" sz="2000" dirty="0" smtClean="0"/>
              <a:t>patologico.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9573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6536" y="441784"/>
            <a:ext cx="3837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Disturbo di personalità</a:t>
            </a:r>
            <a:endParaRPr lang="it-I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55" y="113864"/>
            <a:ext cx="4320926" cy="18291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6537" y="1670494"/>
            <a:ext cx="8200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Purtroppo </a:t>
            </a:r>
            <a:r>
              <a:rPr lang="it-IT" sz="2000" dirty="0"/>
              <a:t>mi scontro con </a:t>
            </a:r>
            <a:endParaRPr lang="it-IT" sz="2000" dirty="0" smtClean="0"/>
          </a:p>
          <a:p>
            <a:r>
              <a:rPr lang="it-IT" sz="2000" dirty="0" smtClean="0">
                <a:solidFill>
                  <a:srgbClr val="FF0000"/>
                </a:solidFill>
              </a:rPr>
              <a:t>la </a:t>
            </a:r>
            <a:r>
              <a:rPr lang="it-IT" sz="2000" dirty="0">
                <a:solidFill>
                  <a:srgbClr val="FF0000"/>
                </a:solidFill>
              </a:rPr>
              <a:t>“schizofrenia” di un servizio Psichiatrico </a:t>
            </a:r>
            <a:r>
              <a:rPr lang="it-IT" sz="2000" dirty="0"/>
              <a:t>che da un lato pone diagnosi di un disturbo psichiatrico riconosciuto dal DSM V , Disturbo di Personalità e Depressione Maggiore, ma </a:t>
            </a:r>
            <a:r>
              <a:rPr lang="it-IT" sz="2000" dirty="0">
                <a:solidFill>
                  <a:srgbClr val="FF0000"/>
                </a:solidFill>
              </a:rPr>
              <a:t>continua a considerarlo etilista </a:t>
            </a:r>
            <a:r>
              <a:rPr lang="it-IT" sz="2000" dirty="0"/>
              <a:t>e pertanto soggetto che volontariamente deve decidere di sottoporsi a disassuefazione dall’alcol e non è dunque di competenza psichiatrica </a:t>
            </a:r>
            <a:r>
              <a:rPr lang="it-IT" sz="2000" dirty="0" smtClean="0"/>
              <a:t>!</a:t>
            </a:r>
          </a:p>
          <a:p>
            <a:r>
              <a:rPr lang="it-IT" sz="2000" dirty="0"/>
              <a:t>Al CPS alla mia segnalazione di </a:t>
            </a:r>
            <a:r>
              <a:rPr lang="it-IT" sz="2000" dirty="0">
                <a:solidFill>
                  <a:srgbClr val="FF0000"/>
                </a:solidFill>
              </a:rPr>
              <a:t>aggravamento della situazione psichica depressiva e dell’automedicazione con alcol e sostanze </a:t>
            </a:r>
            <a:r>
              <a:rPr lang="it-IT" sz="2000" dirty="0"/>
              <a:t>e alla mia richiesta di aiuto come medico curante mi viene risposto che gli utenti sono tanti, pertanto il primo appuntamento è a 30 giorni , che non possiamo salvare il mondo intero e che se ci saranno degli agiti l’interessato risponderà davanti alla giustizia e sconterà la pena meritata. </a:t>
            </a:r>
          </a:p>
          <a:p>
            <a:r>
              <a:rPr lang="it-IT" sz="2000" dirty="0"/>
              <a:t>Dopo averlo seguito giorno per giorno arriva il fatidico appuntamento dove viene confermata la terapia che avevo prescritto e gli viene fissato un controllo a 30 giorni , peccato che a quel appuntamento lo psichiatra era assente e veniva rimandato di un altro mese ! </a:t>
            </a:r>
          </a:p>
        </p:txBody>
      </p:sp>
    </p:spTree>
    <p:extLst>
      <p:ext uri="{BB962C8B-B14F-4D97-AF65-F5344CB8AC3E}">
        <p14:creationId xmlns:p14="http://schemas.microsoft.com/office/powerpoint/2010/main" val="395336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93610" y="441784"/>
            <a:ext cx="3575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28" y="96641"/>
            <a:ext cx="4679853" cy="19811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3170" y="2077780"/>
            <a:ext cx="8324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Successivamente  “X” non andrà più al CPS </a:t>
            </a:r>
          </a:p>
          <a:p>
            <a:endParaRPr lang="it-IT" sz="2000" dirty="0" smtClean="0"/>
          </a:p>
          <a:p>
            <a:r>
              <a:rPr lang="it-IT" sz="2000" dirty="0" smtClean="0"/>
              <a:t>Negli </a:t>
            </a:r>
            <a:r>
              <a:rPr lang="it-IT" sz="2000" dirty="0"/>
              <a:t>ultimi 3 mesi c’è il tracollo ormai sono rari i giorni in cui è sobrio ma la cosa che più mi preoccupa è che </a:t>
            </a:r>
            <a:r>
              <a:rPr lang="it-IT" sz="2000" dirty="0">
                <a:solidFill>
                  <a:srgbClr val="FF0000"/>
                </a:solidFill>
              </a:rPr>
              <a:t>è diventato aggressivo </a:t>
            </a:r>
            <a:r>
              <a:rPr lang="it-IT" sz="2000" dirty="0"/>
              <a:t>e , a maggior ragione sotto effetto di alcol e sostanze, </a:t>
            </a:r>
            <a:r>
              <a:rPr lang="it-IT" sz="2000" dirty="0">
                <a:solidFill>
                  <a:srgbClr val="FF0000"/>
                </a:solidFill>
              </a:rPr>
              <a:t>pericoloso per sé e per gli altri </a:t>
            </a:r>
            <a:r>
              <a:rPr lang="it-IT" sz="2000" dirty="0"/>
              <a:t>(in particolare per la madre che minacce di ammazzare e che più volte strattona e prende per il collo</a:t>
            </a:r>
            <a:r>
              <a:rPr lang="it-IT" sz="2000" dirty="0" smtClean="0"/>
              <a:t>).</a:t>
            </a:r>
          </a:p>
          <a:p>
            <a:r>
              <a:rPr lang="it-IT" sz="2000" dirty="0"/>
              <a:t>La madre non ha il coraggio di sporgere denuncia ai carabinieri che vengono più volte interpellati da lei , da passanti e da vicini di casa. </a:t>
            </a:r>
          </a:p>
          <a:p>
            <a:r>
              <a:rPr lang="it-IT" sz="2000" dirty="0"/>
              <a:t>Gli operatori del 118 più volte lo raccolgono per strada, in uno di questi episodi </a:t>
            </a:r>
            <a:r>
              <a:rPr lang="it-IT" sz="2000" dirty="0">
                <a:solidFill>
                  <a:srgbClr val="FF0000"/>
                </a:solidFill>
              </a:rPr>
              <a:t>infrange un finestrino di un autobus lanciando una bottiglia di brandy </a:t>
            </a:r>
            <a:r>
              <a:rPr lang="it-IT" sz="2000" dirty="0"/>
              <a:t>…. Ma è tutta colpa dell’alcol e quindi se lui non va spontaneamente al NOA non si può fare nulla!</a:t>
            </a:r>
          </a:p>
          <a:p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0293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8389" y="276115"/>
            <a:ext cx="3465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46" y="62391"/>
            <a:ext cx="4348536" cy="18408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0780" y="1698107"/>
            <a:ext cx="85038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000" dirty="0" smtClean="0"/>
              <a:t>Due giorni di seguito viene in ambulatorio in stato pietoso, si regge in piedi a mala pena e la madre mi </a:t>
            </a:r>
            <a:r>
              <a:rPr lang="it-IT" sz="2000" dirty="0"/>
              <a:t>chiama e mi dice che il figlio è fuori dalla porta ,</a:t>
            </a:r>
            <a:r>
              <a:rPr lang="it-IT" sz="2000" dirty="0">
                <a:solidFill>
                  <a:srgbClr val="FF0000"/>
                </a:solidFill>
              </a:rPr>
              <a:t>ubriaco , con una bottiglia in mano, la minaccia </a:t>
            </a:r>
            <a:r>
              <a:rPr lang="it-IT" sz="2000" dirty="0"/>
              <a:t>e lei ha deciso di non farlo entrare. </a:t>
            </a:r>
          </a:p>
          <a:p>
            <a:r>
              <a:rPr lang="it-IT" sz="2000" dirty="0"/>
              <a:t>Chiamo il CPS chiedendo di parlare con lo Psichiatra che </a:t>
            </a:r>
            <a:r>
              <a:rPr lang="it-IT" sz="2000" dirty="0" smtClean="0"/>
              <a:t>lo avrebbe </a:t>
            </a:r>
            <a:r>
              <a:rPr lang="it-IT" sz="2000" dirty="0"/>
              <a:t>in </a:t>
            </a:r>
            <a:r>
              <a:rPr lang="it-IT" sz="2000" dirty="0" smtClean="0"/>
              <a:t>cura  </a:t>
            </a:r>
            <a:r>
              <a:rPr lang="it-IT" sz="2000" dirty="0"/>
              <a:t>e ho divergenza di vedute sul caso , dopo mezz’ora lo stesso mi richiama consigliandomi eventualmente di richiedere un ASO e conviene con me che forse un soggiorno in una struttura protetta </a:t>
            </a:r>
            <a:r>
              <a:rPr lang="it-IT" sz="2000" dirty="0" smtClean="0"/>
              <a:t>potrebbe </a:t>
            </a:r>
            <a:r>
              <a:rPr lang="it-IT" sz="2000" dirty="0"/>
              <a:t>essere una buona idea</a:t>
            </a:r>
            <a:r>
              <a:rPr lang="it-IT" sz="2000" dirty="0" smtClean="0"/>
              <a:t>.</a:t>
            </a:r>
          </a:p>
          <a:p>
            <a:r>
              <a:rPr lang="it-IT" sz="2000" dirty="0"/>
              <a:t>Finisco ambulatorio alle 13 e 45 e alle 14 e 15 mi chiama la dottoressa che condivide con me lo studio perché </a:t>
            </a:r>
            <a:r>
              <a:rPr lang="it-IT" sz="2000" dirty="0" smtClean="0"/>
              <a:t>“X” </a:t>
            </a:r>
            <a:r>
              <a:rPr lang="it-IT" sz="2000" dirty="0"/>
              <a:t>è arrivato in studio, non si regge in piedi e lei non sa che cosa fare . </a:t>
            </a:r>
          </a:p>
          <a:p>
            <a:r>
              <a:rPr lang="it-IT" sz="2000" dirty="0"/>
              <a:t>Arrivo in ambulatorio di corsa e con calma gli parlo e cerco di convincerlo ad accettare un ricovero volontario in Psichiatria e mi offro di chiamare il 118 e di accompagnarlo personalmente in Ospedale , acconsente ma quando i tre volontari arrivano </a:t>
            </a:r>
            <a:r>
              <a:rPr lang="it-IT" sz="2000" dirty="0">
                <a:solidFill>
                  <a:srgbClr val="FF0000"/>
                </a:solidFill>
              </a:rPr>
              <a:t>oppone resistenza e ci insulta </a:t>
            </a:r>
            <a:r>
              <a:rPr lang="it-IT" sz="2000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9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721" y="234697"/>
            <a:ext cx="3479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8" y="96641"/>
            <a:ext cx="4597024" cy="19460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9018" y="2042715"/>
            <a:ext cx="83523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Mentre sono in attesa dell’arrivo </a:t>
            </a:r>
            <a:endParaRPr lang="it-IT" sz="2000" dirty="0" smtClean="0"/>
          </a:p>
          <a:p>
            <a:r>
              <a:rPr lang="it-IT" sz="2000" dirty="0" smtClean="0"/>
              <a:t>dell’ambulanza </a:t>
            </a:r>
            <a:r>
              <a:rPr lang="it-IT" sz="2000" dirty="0"/>
              <a:t>richiamo lo psichiatra del CPS pensando che possa venirmi in aiuto …. Mi sbaglio ! Per fortuna </a:t>
            </a:r>
            <a:r>
              <a:rPr lang="it-IT" sz="2000" dirty="0" smtClean="0"/>
              <a:t>“X” non </a:t>
            </a:r>
            <a:r>
              <a:rPr lang="it-IT" sz="2000" dirty="0"/>
              <a:t>è particolarmente aggressivo </a:t>
            </a:r>
            <a:r>
              <a:rPr lang="it-IT" sz="2000" dirty="0" smtClean="0"/>
              <a:t>!</a:t>
            </a:r>
          </a:p>
          <a:p>
            <a:r>
              <a:rPr lang="it-IT" sz="2000" dirty="0" smtClean="0"/>
              <a:t>Nel </a:t>
            </a:r>
            <a:r>
              <a:rPr lang="it-IT" sz="2000" dirty="0"/>
              <a:t>frattempo </a:t>
            </a:r>
            <a:r>
              <a:rPr lang="it-IT" sz="2000" dirty="0">
                <a:solidFill>
                  <a:srgbClr val="FF0000"/>
                </a:solidFill>
              </a:rPr>
              <a:t>viene segnalata alla centrale della Polizia Urbana la mia proposta di </a:t>
            </a:r>
            <a:r>
              <a:rPr lang="it-IT" sz="2000" dirty="0" smtClean="0">
                <a:solidFill>
                  <a:srgbClr val="FF0000"/>
                </a:solidFill>
              </a:rPr>
              <a:t>ASO </a:t>
            </a:r>
            <a:r>
              <a:rPr lang="it-IT" sz="2000" i="1" dirty="0" smtClean="0"/>
              <a:t>(Accertamento </a:t>
            </a:r>
            <a:r>
              <a:rPr lang="it-IT" sz="2000" i="1" dirty="0"/>
              <a:t>Sanitario </a:t>
            </a:r>
            <a:r>
              <a:rPr lang="it-IT" sz="2000" i="1" dirty="0" smtClean="0"/>
              <a:t>Obbligatorio) ,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FF0000"/>
                </a:solidFill>
              </a:rPr>
              <a:t>viene </a:t>
            </a:r>
            <a:r>
              <a:rPr lang="it-IT" sz="2000" dirty="0">
                <a:solidFill>
                  <a:srgbClr val="FF0000"/>
                </a:solidFill>
              </a:rPr>
              <a:t>inviata una pattuglia </a:t>
            </a:r>
            <a:r>
              <a:rPr lang="it-IT" sz="2000" dirty="0"/>
              <a:t>(due vigili) </a:t>
            </a:r>
            <a:r>
              <a:rPr lang="it-IT" sz="2000" dirty="0">
                <a:solidFill>
                  <a:srgbClr val="FF0000"/>
                </a:solidFill>
              </a:rPr>
              <a:t>che</a:t>
            </a:r>
            <a:r>
              <a:rPr lang="it-IT" sz="2000" dirty="0"/>
              <a:t> ,per fortuna, </a:t>
            </a:r>
            <a:r>
              <a:rPr lang="it-IT" sz="2000" dirty="0" smtClean="0">
                <a:solidFill>
                  <a:srgbClr val="FF0000"/>
                </a:solidFill>
              </a:rPr>
              <a:t>concorda </a:t>
            </a:r>
            <a:r>
              <a:rPr lang="it-IT" sz="2000" dirty="0">
                <a:solidFill>
                  <a:srgbClr val="FF0000"/>
                </a:solidFill>
              </a:rPr>
              <a:t>con la Centrale la possibilità di invio via fax della mia richiesta con i dati del paziente e le motivazioni </a:t>
            </a:r>
            <a:r>
              <a:rPr lang="it-IT" sz="2000" dirty="0"/>
              <a:t>che mi hanno portato a richiedere l’ASO , </a:t>
            </a:r>
            <a:endParaRPr lang="it-IT" sz="2000" dirty="0" smtClean="0"/>
          </a:p>
          <a:p>
            <a:r>
              <a:rPr lang="it-IT" sz="2000" dirty="0" smtClean="0">
                <a:solidFill>
                  <a:srgbClr val="FF0000"/>
                </a:solidFill>
              </a:rPr>
              <a:t>che </a:t>
            </a:r>
            <a:r>
              <a:rPr lang="it-IT" sz="2000" dirty="0">
                <a:solidFill>
                  <a:srgbClr val="FF0000"/>
                </a:solidFill>
              </a:rPr>
              <a:t>un’altra pattuglia dovrà portare personalmente al Sindaco che dovrà </a:t>
            </a:r>
            <a:r>
              <a:rPr lang="it-IT" sz="2000" dirty="0" smtClean="0">
                <a:solidFill>
                  <a:srgbClr val="FF0000"/>
                </a:solidFill>
              </a:rPr>
              <a:t>firmare  </a:t>
            </a:r>
            <a:r>
              <a:rPr lang="it-IT" sz="2000" dirty="0"/>
              <a:t>così da consentire alla stessa di venire nel mio studio e prelevare , con l’aiuto dei volontari del 118 e dei vigili che per 2 ore mi hanno fatto compagnia, il paziente a cui , nel frattempo, ero riuscita a praticare una fiala di Valium 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67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2634" y="2001831"/>
            <a:ext cx="36859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Ansia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Disturbi </a:t>
            </a:r>
            <a:r>
              <a:rPr lang="it-IT" sz="2800" dirty="0" err="1" smtClean="0"/>
              <a:t>somatoformi</a:t>
            </a:r>
            <a:endParaRPr lang="it-IT" sz="2800" dirty="0" smtClean="0"/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Attacco di panico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Depressione reattiva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52195" y="579841"/>
            <a:ext cx="4113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Patologie psichiatriche poco complesse</a:t>
            </a:r>
            <a:endParaRPr lang="it-IT" sz="32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721" y="234697"/>
            <a:ext cx="3479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8" y="96641"/>
            <a:ext cx="4597024" cy="19460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720" y="2816370"/>
            <a:ext cx="775876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Finalmente </a:t>
            </a:r>
            <a:r>
              <a:rPr lang="it-IT" sz="2000" dirty="0"/>
              <a:t>alle 17 e 15 arriva la pattuglia con la firma del Sindaco , che , impegnato, aveva fatto attendere per un’ora i due vigili, e , a forza , conducono </a:t>
            </a:r>
            <a:r>
              <a:rPr lang="it-IT" sz="2000" dirty="0" smtClean="0"/>
              <a:t>“X” in </a:t>
            </a:r>
            <a:r>
              <a:rPr lang="it-IT" sz="2000" dirty="0"/>
              <a:t>Pronto Soccorso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/>
              <a:t>Ma la vicenda non finisce qui …!</a:t>
            </a:r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93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45463" y="441784"/>
            <a:ext cx="342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Disturbo di personalità</a:t>
            </a:r>
            <a:endParaRPr lang="it-IT" sz="32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8" y="110447"/>
            <a:ext cx="4597023" cy="19460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5464" y="2360781"/>
            <a:ext cx="7752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it-IT" sz="2000" dirty="0"/>
              <a:t>Alle 21 – 21 e 30 ricevo una telefonata dal medico del PS che mi chiede notizie del paziente in quanto </a:t>
            </a:r>
            <a:r>
              <a:rPr lang="it-IT" sz="2000" dirty="0">
                <a:solidFill>
                  <a:srgbClr val="FF0000"/>
                </a:solidFill>
              </a:rPr>
              <a:t>la psichiatra che ha fatto la consulenza non è convinta di eseguire il TSO </a:t>
            </a:r>
            <a:r>
              <a:rPr lang="it-IT" sz="2000" dirty="0"/>
              <a:t>e , visto che alle 22 ci sarà il cambio di guardia , mi farà chiamare dallo psichiatra che prenderà servizio 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r>
              <a:rPr lang="it-IT" sz="2000" dirty="0"/>
              <a:t>All’alba delle 22 e 30 ricevo la telefonata dallo psichiatra a cui racconto di nuovo tutta la storia del mio paziente e gli </a:t>
            </a:r>
            <a:r>
              <a:rPr lang="it-IT" sz="2000" dirty="0">
                <a:solidFill>
                  <a:srgbClr val="FF0000"/>
                </a:solidFill>
              </a:rPr>
              <a:t>comunico tutta la mia preoccupazione per la sua incolumità e quella della madre e di eventuali terze persone </a:t>
            </a:r>
            <a:r>
              <a:rPr lang="it-IT" sz="2000" dirty="0"/>
              <a:t>e finalmente riesco a convincerlo della necessità del provvedimento che a breve verrà attuato 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67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6878" y="441784"/>
            <a:ext cx="3382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Disturbo di personalità</a:t>
            </a:r>
            <a:endParaRPr lang="it-IT" sz="3200" dirty="0"/>
          </a:p>
        </p:txBody>
      </p:sp>
      <p:pic>
        <p:nvPicPr>
          <p:cNvPr id="2" name="Immagine 1" descr="Disturbi-di-personal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96" y="213921"/>
            <a:ext cx="4652241" cy="19694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7512" y="1519002"/>
            <a:ext cx="8296726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/>
          </a:p>
          <a:p>
            <a:endParaRPr lang="it-IT" sz="1400" b="1" dirty="0" smtClean="0"/>
          </a:p>
          <a:p>
            <a:r>
              <a:rPr lang="it-IT" sz="1400" b="1" dirty="0" smtClean="0"/>
              <a:t>Criteri </a:t>
            </a:r>
            <a:r>
              <a:rPr lang="it-IT" sz="1400" b="1" dirty="0"/>
              <a:t>diagnostici per F60.8</a:t>
            </a:r>
            <a:br>
              <a:rPr lang="it-IT" sz="1400" b="1" dirty="0"/>
            </a:br>
            <a:r>
              <a:rPr lang="it-IT" sz="1400" b="1" dirty="0"/>
              <a:t>Disturbo Narcisistico di </a:t>
            </a:r>
            <a:r>
              <a:rPr lang="it-IT" sz="1400" b="1" dirty="0" err="1"/>
              <a:t>Personalita</a:t>
            </a:r>
            <a:r>
              <a:rPr lang="it-IT" sz="1400" b="1" dirty="0"/>
              <a:t>̀ [301.81] </a:t>
            </a:r>
            <a:endParaRPr lang="it-IT" sz="1400" b="1" dirty="0" smtClean="0"/>
          </a:p>
          <a:p>
            <a:endParaRPr lang="it-IT" sz="1400" dirty="0" smtClean="0"/>
          </a:p>
          <a:p>
            <a:r>
              <a:rPr lang="it-IT" sz="1400" dirty="0" smtClean="0"/>
              <a:t>Un </a:t>
            </a:r>
            <a:r>
              <a:rPr lang="it-IT" sz="1400" dirty="0"/>
              <a:t>quadro pervasivo di </a:t>
            </a:r>
            <a:r>
              <a:rPr lang="it-IT" sz="1400" dirty="0" err="1"/>
              <a:t>grandiosita</a:t>
            </a:r>
            <a:r>
              <a:rPr lang="it-IT" sz="1400" dirty="0"/>
              <a:t>̀ (nella fantasia o nel comportamento), necessità di ammirazione e mancanza di empatia, che compare entro la prima </a:t>
            </a:r>
            <a:r>
              <a:rPr lang="it-IT" sz="1400" dirty="0" err="1"/>
              <a:t>eta</a:t>
            </a:r>
            <a:r>
              <a:rPr lang="it-IT" sz="1400" dirty="0"/>
              <a:t>̀ adulta ed è presente in una </a:t>
            </a:r>
            <a:r>
              <a:rPr lang="it-IT" sz="1400" dirty="0" err="1"/>
              <a:t>varieta</a:t>
            </a:r>
            <a:r>
              <a:rPr lang="it-IT" sz="1400" dirty="0"/>
              <a:t>̀ di contesti, come indicato da cinque (o </a:t>
            </a:r>
            <a:r>
              <a:rPr lang="it-IT" sz="1400" dirty="0" err="1"/>
              <a:t>piu</a:t>
            </a:r>
            <a:r>
              <a:rPr lang="it-IT" sz="1400" dirty="0"/>
              <a:t>̀) dei seguenti elementi: </a:t>
            </a:r>
          </a:p>
          <a:p>
            <a:r>
              <a:rPr lang="it-IT" sz="1400" dirty="0"/>
              <a:t>1)  </a:t>
            </a:r>
            <a:r>
              <a:rPr lang="it-IT" sz="1400" b="1" dirty="0">
                <a:solidFill>
                  <a:srgbClr val="FF0000"/>
                </a:solidFill>
              </a:rPr>
              <a:t>ha un senso grandioso di importanza </a:t>
            </a:r>
            <a:r>
              <a:rPr lang="it-IT" sz="1400" dirty="0"/>
              <a:t>(per es., esagera risultati e talenti, si </a:t>
            </a:r>
          </a:p>
          <a:p>
            <a:r>
              <a:rPr lang="it-IT" sz="1400" dirty="0"/>
              <a:t>aspetta di essere notato come superiore senza una adeguata motivazione) </a:t>
            </a:r>
          </a:p>
          <a:p>
            <a:r>
              <a:rPr lang="it-IT" sz="1400" dirty="0"/>
              <a:t>2)  </a:t>
            </a:r>
            <a:r>
              <a:rPr lang="it-IT" sz="1400" b="1" dirty="0">
                <a:solidFill>
                  <a:srgbClr val="FF0000"/>
                </a:solidFill>
              </a:rPr>
              <a:t>è assorbito da fantasie di illimitati successo</a:t>
            </a:r>
            <a:r>
              <a:rPr lang="it-IT" sz="1400" dirty="0"/>
              <a:t>, potere, </a:t>
            </a:r>
            <a:r>
              <a:rPr lang="it-IT" sz="1400" b="1" dirty="0">
                <a:solidFill>
                  <a:srgbClr val="FF0000"/>
                </a:solidFill>
              </a:rPr>
              <a:t>fascino</a:t>
            </a:r>
            <a:r>
              <a:rPr lang="it-IT" sz="1400" dirty="0"/>
              <a:t>, bellezza, </a:t>
            </a:r>
            <a:r>
              <a:rPr lang="it-IT" sz="1400" b="1" dirty="0">
                <a:solidFill>
                  <a:srgbClr val="FF0000"/>
                </a:solidFill>
              </a:rPr>
              <a:t>e di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amore ideale </a:t>
            </a:r>
          </a:p>
          <a:p>
            <a:r>
              <a:rPr lang="it-IT" sz="1400" dirty="0"/>
              <a:t>3)  </a:t>
            </a:r>
            <a:r>
              <a:rPr lang="it-IT" sz="1400" b="1" dirty="0">
                <a:solidFill>
                  <a:srgbClr val="FF0000"/>
                </a:solidFill>
              </a:rPr>
              <a:t>crede di essere “speciale” e unico, e di dover frequentare e poter essere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capito solo da altre persone </a:t>
            </a:r>
            <a:r>
              <a:rPr lang="it-IT" sz="1400" dirty="0"/>
              <a:t>(o istituzioni) </a:t>
            </a:r>
            <a:r>
              <a:rPr lang="it-IT" sz="1400" b="1" dirty="0">
                <a:solidFill>
                  <a:srgbClr val="FF0000"/>
                </a:solidFill>
              </a:rPr>
              <a:t>speciali </a:t>
            </a:r>
            <a:r>
              <a:rPr lang="it-IT" sz="1400" dirty="0"/>
              <a:t>o di classe elevata </a:t>
            </a:r>
          </a:p>
          <a:p>
            <a:r>
              <a:rPr lang="it-IT" sz="1400" dirty="0"/>
              <a:t>4)  richiede eccessiva ammirazione </a:t>
            </a:r>
          </a:p>
          <a:p>
            <a:r>
              <a:rPr lang="it-IT" sz="1400" dirty="0"/>
              <a:t>5)  </a:t>
            </a:r>
            <a:r>
              <a:rPr lang="it-IT" sz="1400" b="1" dirty="0">
                <a:solidFill>
                  <a:srgbClr val="FF0000"/>
                </a:solidFill>
              </a:rPr>
              <a:t>ha la sensazione che tutto gli sia dovuto</a:t>
            </a:r>
            <a:r>
              <a:rPr lang="it-IT" sz="1400" dirty="0"/>
              <a:t>, </a:t>
            </a:r>
            <a:r>
              <a:rPr lang="it-IT" sz="1400" b="1" dirty="0" err="1">
                <a:solidFill>
                  <a:srgbClr val="FF0000"/>
                </a:solidFill>
              </a:rPr>
              <a:t>cioe</a:t>
            </a:r>
            <a:r>
              <a:rPr lang="it-IT" sz="1400" b="1" dirty="0">
                <a:solidFill>
                  <a:srgbClr val="FF0000"/>
                </a:solidFill>
              </a:rPr>
              <a:t>̀, la irragionevole aspettativa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di trattamenti di favore o di soddisfazione immediata delle proprie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aspettative </a:t>
            </a:r>
          </a:p>
          <a:p>
            <a:r>
              <a:rPr lang="it-IT" sz="1400" dirty="0"/>
              <a:t>6)  sfruttamento interpersonale, </a:t>
            </a:r>
            <a:r>
              <a:rPr lang="it-IT" sz="1400" dirty="0" err="1"/>
              <a:t>cioe</a:t>
            </a:r>
            <a:r>
              <a:rPr lang="it-IT" sz="1400" dirty="0"/>
              <a:t>̀, si approfitta degli altri per i propri scopi </a:t>
            </a:r>
          </a:p>
          <a:p>
            <a:r>
              <a:rPr lang="it-IT" sz="1400" dirty="0"/>
              <a:t>7)  manca di empatia: è incapace di riconoscere o di identificarsi con i </a:t>
            </a:r>
          </a:p>
          <a:p>
            <a:r>
              <a:rPr lang="it-IT" sz="1400" dirty="0"/>
              <a:t>sentimenti e le necessità degli altri </a:t>
            </a:r>
          </a:p>
          <a:p>
            <a:r>
              <a:rPr lang="it-IT" sz="1400" dirty="0"/>
              <a:t>8)  è spesso invidioso degli altri, o crede che gli altri lo invidino </a:t>
            </a:r>
          </a:p>
          <a:p>
            <a:r>
              <a:rPr lang="it-IT" sz="1400" dirty="0"/>
              <a:t>9)  </a:t>
            </a:r>
            <a:r>
              <a:rPr lang="it-IT" sz="1400" b="1" dirty="0">
                <a:solidFill>
                  <a:srgbClr val="FF0000"/>
                </a:solidFill>
              </a:rPr>
              <a:t>mostra comportamenti o atteggiamenti arroganti e presuntuosi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3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1925" y="740793"/>
            <a:ext cx="483849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</a:t>
            </a:r>
            <a:r>
              <a:rPr lang="it-IT" sz="3200" dirty="0" smtClean="0"/>
              <a:t>e </a:t>
            </a:r>
            <a:r>
              <a:rPr lang="it-IT" sz="3200" dirty="0"/>
              <a:t>in tutto questo tempo fosse successo qualcosa di irreparabile ? </a:t>
            </a:r>
          </a:p>
          <a:p>
            <a:r>
              <a:rPr lang="it-IT" sz="3200" dirty="0"/>
              <a:t> </a:t>
            </a:r>
          </a:p>
          <a:p>
            <a:r>
              <a:rPr lang="it-IT" sz="3200" dirty="0"/>
              <a:t> </a:t>
            </a:r>
          </a:p>
          <a:p>
            <a:r>
              <a:rPr lang="it-IT" sz="3200" dirty="0"/>
              <a:t>Chi </a:t>
            </a:r>
            <a:r>
              <a:rPr lang="it-IT" sz="3200" dirty="0" smtClean="0"/>
              <a:t>risponde degli </a:t>
            </a:r>
            <a:r>
              <a:rPr lang="it-IT" sz="3200" dirty="0"/>
              <a:t>agiti ma soprattutto della sofferenza e dell’infelicità di </a:t>
            </a:r>
            <a:r>
              <a:rPr lang="it-IT" sz="3200" dirty="0" smtClean="0"/>
              <a:t>questi pazienti e delle </a:t>
            </a:r>
            <a:r>
              <a:rPr lang="it-IT" sz="3200" smtClean="0"/>
              <a:t>loro famiglie </a:t>
            </a:r>
            <a:r>
              <a:rPr lang="it-IT" sz="3200" dirty="0"/>
              <a:t>?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21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14"/>
            <a:ext cx="9144000" cy="686503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93444" y="4528651"/>
            <a:ext cx="5982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i="1" dirty="0" smtClean="0">
                <a:solidFill>
                  <a:schemeClr val="bg1"/>
                </a:solidFill>
              </a:rPr>
              <a:t>Grazie !</a:t>
            </a:r>
            <a:endParaRPr lang="it-IT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8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3170" y="579841"/>
            <a:ext cx="4431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Patologie psichiatriche più complesse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3170" y="2084666"/>
            <a:ext cx="3934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Depressione maggiore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Depressione bipolare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Schizofrenia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Disturbo di personalità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Psicosi paranoide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9821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5122" y="345143"/>
            <a:ext cx="463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953735"/>
                </a:solidFill>
              </a:rPr>
              <a:t>Di chi si deve preoccupare e occupare il medico di famiglia ?</a:t>
            </a:r>
            <a:endParaRPr lang="it-IT" sz="3200" b="1" dirty="0">
              <a:solidFill>
                <a:srgbClr val="953735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59610" y="3106291"/>
            <a:ext cx="4169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it-IT" sz="3200" b="1" dirty="0" smtClean="0"/>
              <a:t>Malato</a:t>
            </a:r>
          </a:p>
          <a:p>
            <a:endParaRPr lang="it-IT" sz="3200" b="1" dirty="0"/>
          </a:p>
          <a:p>
            <a:pPr marL="457200" indent="-457200">
              <a:buFont typeface="Wingdings" charset="2"/>
              <a:buChar char="v"/>
            </a:pPr>
            <a:r>
              <a:rPr lang="it-IT" sz="3200" b="1" dirty="0" smtClean="0"/>
              <a:t>Famiglia</a:t>
            </a:r>
          </a:p>
          <a:p>
            <a:endParaRPr lang="it-IT" sz="3200" b="1" dirty="0"/>
          </a:p>
          <a:p>
            <a:pPr marL="457200" indent="-457200">
              <a:buFont typeface="Wingdings" charset="2"/>
              <a:buChar char="v"/>
            </a:pPr>
            <a:r>
              <a:rPr lang="it-IT" sz="3200" b="1" dirty="0" smtClean="0"/>
              <a:t>Società</a:t>
            </a:r>
          </a:p>
        </p:txBody>
      </p:sp>
    </p:spTree>
    <p:extLst>
      <p:ext uri="{BB962C8B-B14F-4D97-AF65-F5344CB8AC3E}">
        <p14:creationId xmlns:p14="http://schemas.microsoft.com/office/powerpoint/2010/main" val="414443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hagal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9" y="0"/>
            <a:ext cx="3815321" cy="28644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9366" y="635064"/>
            <a:ext cx="44037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Quali criticità ?</a:t>
            </a:r>
          </a:p>
          <a:p>
            <a:endParaRPr lang="it-IT" sz="3200" b="1" dirty="0" smtClean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Criteri di diagnosi poco codificabili e oggettivi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Difficoltà nella comunicazione della diagnosi</a:t>
            </a:r>
          </a:p>
          <a:p>
            <a:pPr marL="457200" indent="-457200">
              <a:buFont typeface="Wingdings" charset="2"/>
              <a:buChar char="v"/>
            </a:pPr>
            <a:endParaRPr lang="it-IT" sz="2800" dirty="0"/>
          </a:p>
          <a:p>
            <a:pPr marL="457200" indent="-457200">
              <a:buFont typeface="Wingdings" charset="2"/>
              <a:buChar char="v"/>
            </a:pPr>
            <a:r>
              <a:rPr lang="it-IT" sz="2800" dirty="0" smtClean="0"/>
              <a:t>Mancanza di rete territoriale</a:t>
            </a:r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627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8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5223" y="282222"/>
            <a:ext cx="60113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Francesco</a:t>
            </a:r>
            <a:r>
              <a:rPr lang="it-IT" sz="2800" i="1" dirty="0" smtClean="0">
                <a:solidFill>
                  <a:schemeClr val="bg1"/>
                </a:solidFill>
              </a:rPr>
              <a:t> è un bambino allegro, vivacissimo e felice ,dal sorriso contagioso.</a:t>
            </a:r>
          </a:p>
          <a:p>
            <a:endParaRPr lang="it-IT" sz="2800" i="1" dirty="0" smtClean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 smtClean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 smtClean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 smtClean="0">
              <a:solidFill>
                <a:schemeClr val="bg1"/>
              </a:solidFill>
            </a:endParaRPr>
          </a:p>
          <a:p>
            <a:r>
              <a:rPr lang="it-IT" sz="2800" i="1" dirty="0" smtClean="0">
                <a:solidFill>
                  <a:schemeClr val="bg1"/>
                </a:solidFill>
              </a:rPr>
              <a:t>Il giorno del suo 16° compleanno si manifesta </a:t>
            </a:r>
          </a:p>
          <a:p>
            <a:r>
              <a:rPr lang="it-IT" sz="2800" i="1" dirty="0" smtClean="0">
                <a:solidFill>
                  <a:schemeClr val="bg1"/>
                </a:solidFill>
              </a:rPr>
              <a:t>la prima gravissima                                crisi depressiva :</a:t>
            </a:r>
            <a:endParaRPr lang="it-IT" sz="2800" i="1" dirty="0">
              <a:solidFill>
                <a:schemeClr val="bg1"/>
              </a:solidFill>
            </a:endParaRPr>
          </a:p>
        </p:txBody>
      </p:sp>
      <p:pic>
        <p:nvPicPr>
          <p:cNvPr id="3" name="Immagine 2" descr="2013-10-29 17.46.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3" y="1944092"/>
            <a:ext cx="5093060" cy="1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8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8777" y="254001"/>
            <a:ext cx="3612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FFFF"/>
                </a:solidFill>
              </a:rPr>
              <a:t>t</a:t>
            </a:r>
            <a:r>
              <a:rPr lang="it-IT" sz="2400" i="1" dirty="0" smtClean="0">
                <a:solidFill>
                  <a:srgbClr val="FFFFFF"/>
                </a:solidFill>
              </a:rPr>
              <a:t>alvolta è sopraffatto dalla </a:t>
            </a:r>
            <a:r>
              <a:rPr lang="it-IT" sz="2400" i="1" dirty="0" smtClean="0">
                <a:solidFill>
                  <a:srgbClr val="FF0000"/>
                </a:solidFill>
              </a:rPr>
              <a:t>grande nemica</a:t>
            </a:r>
            <a:r>
              <a:rPr lang="it-IT" sz="2400" i="1" dirty="0" smtClean="0">
                <a:solidFill>
                  <a:srgbClr val="FFFFFF"/>
                </a:solidFill>
              </a:rPr>
              <a:t> e vive momenti di grande tristezza ,</a:t>
            </a:r>
          </a:p>
          <a:p>
            <a:r>
              <a:rPr lang="it-IT" sz="2400" i="1" dirty="0" smtClean="0">
                <a:solidFill>
                  <a:srgbClr val="FFFFFF"/>
                </a:solidFill>
              </a:rPr>
              <a:t>la mente è oppressa da una folla di cattivi pensieri , </a:t>
            </a:r>
          </a:p>
          <a:p>
            <a:r>
              <a:rPr lang="it-IT" sz="2400" i="1" dirty="0" smtClean="0">
                <a:solidFill>
                  <a:srgbClr val="FFFFFF"/>
                </a:solidFill>
              </a:rPr>
              <a:t>spesso vince lui e riesce a trascorrere (anche con l’aiuto dei farmaci) lunghi periodi sereni </a:t>
            </a:r>
          </a:p>
          <a:p>
            <a:r>
              <a:rPr lang="it-IT" sz="2400" i="1" dirty="0" smtClean="0">
                <a:solidFill>
                  <a:srgbClr val="FFFFFF"/>
                </a:solidFill>
              </a:rPr>
              <a:t>anche se il suo carattere si fa più introspettivo.</a:t>
            </a:r>
            <a:endParaRPr lang="it-IT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8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9333" y="381000"/>
            <a:ext cx="5842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</a:rPr>
              <a:t>Francesco muore in un terso e caldo mattino </a:t>
            </a:r>
          </a:p>
          <a:p>
            <a:r>
              <a:rPr lang="it-IT" sz="2800" i="1" dirty="0" smtClean="0">
                <a:solidFill>
                  <a:srgbClr val="FFFFFF"/>
                </a:solidFill>
              </a:rPr>
              <a:t>il 17 luglio 2012, a 19 anni, </a:t>
            </a:r>
          </a:p>
          <a:p>
            <a:r>
              <a:rPr lang="it-IT" sz="2800" i="1" dirty="0" smtClean="0">
                <a:solidFill>
                  <a:srgbClr val="FFFFFF"/>
                </a:solidFill>
              </a:rPr>
              <a:t>togliendosi la vita “volando” da una torre del Castello di Brescia,</a:t>
            </a:r>
          </a:p>
          <a:p>
            <a:r>
              <a:rPr lang="it-IT" sz="2800" i="1" dirty="0" smtClean="0">
                <a:solidFill>
                  <a:srgbClr val="C6D9F1"/>
                </a:solidFill>
              </a:rPr>
              <a:t>cadendo …. </a:t>
            </a:r>
          </a:p>
          <a:p>
            <a:r>
              <a:rPr lang="it-IT" sz="2800" i="1" dirty="0" smtClean="0">
                <a:solidFill>
                  <a:srgbClr val="C6D9F1"/>
                </a:solidFill>
              </a:rPr>
              <a:t>tra  le braccia di Dio</a:t>
            </a:r>
            <a:endParaRPr lang="it-IT" sz="2800" i="1" dirty="0">
              <a:solidFill>
                <a:srgbClr val="C6D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8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2109</Words>
  <Application>Microsoft Macintosh PowerPoint</Application>
  <PresentationFormat>Presentazione su schermo (4:3)</PresentationFormat>
  <Paragraphs>270</Paragraphs>
  <Slides>34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Psichè:obiettivi</vt:lpstr>
      <vt:lpstr>      Psichè: strumenti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Grazia Rinaldis</dc:creator>
  <cp:lastModifiedBy>Grazia Rinaldis</cp:lastModifiedBy>
  <cp:revision>82</cp:revision>
  <dcterms:created xsi:type="dcterms:W3CDTF">2016-04-19T20:05:26Z</dcterms:created>
  <dcterms:modified xsi:type="dcterms:W3CDTF">2016-05-17T16:17:21Z</dcterms:modified>
</cp:coreProperties>
</file>