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sldIdLst>
    <p:sldId id="271" r:id="rId2"/>
    <p:sldId id="316" r:id="rId3"/>
    <p:sldId id="305" r:id="rId4"/>
    <p:sldId id="306" r:id="rId5"/>
    <p:sldId id="328" r:id="rId6"/>
    <p:sldId id="324" r:id="rId7"/>
    <p:sldId id="317" r:id="rId8"/>
    <p:sldId id="273" r:id="rId9"/>
    <p:sldId id="318" r:id="rId10"/>
    <p:sldId id="259" r:id="rId11"/>
    <p:sldId id="261" r:id="rId12"/>
    <p:sldId id="280" r:id="rId13"/>
    <p:sldId id="309" r:id="rId14"/>
    <p:sldId id="308" r:id="rId15"/>
    <p:sldId id="307" r:id="rId16"/>
    <p:sldId id="287" r:id="rId17"/>
    <p:sldId id="276" r:id="rId18"/>
    <p:sldId id="277" r:id="rId19"/>
    <p:sldId id="279" r:id="rId20"/>
    <p:sldId id="310" r:id="rId21"/>
    <p:sldId id="326" r:id="rId22"/>
    <p:sldId id="313" r:id="rId23"/>
    <p:sldId id="315" r:id="rId24"/>
    <p:sldId id="314" r:id="rId25"/>
    <p:sldId id="322" r:id="rId26"/>
    <p:sldId id="325" r:id="rId27"/>
    <p:sldId id="264" r:id="rId28"/>
    <p:sldId id="283" r:id="rId29"/>
    <p:sldId id="270" r:id="rId30"/>
    <p:sldId id="301" r:id="rId31"/>
    <p:sldId id="302" r:id="rId32"/>
    <p:sldId id="327" r:id="rId33"/>
    <p:sldId id="288" r:id="rId34"/>
    <p:sldId id="289" r:id="rId35"/>
    <p:sldId id="292" r:id="rId36"/>
    <p:sldId id="296" r:id="rId37"/>
    <p:sldId id="298" r:id="rId38"/>
    <p:sldId id="299" r:id="rId39"/>
    <p:sldId id="300" r:id="rId40"/>
    <p:sldId id="330" r:id="rId41"/>
    <p:sldId id="319" r:id="rId42"/>
    <p:sldId id="329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5" autoAdjust="0"/>
  </p:normalViewPr>
  <p:slideViewPr>
    <p:cSldViewPr>
      <p:cViewPr>
        <p:scale>
          <a:sx n="150" d="100"/>
          <a:sy n="150" d="100"/>
        </p:scale>
        <p:origin x="-78" y="11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1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A34A8-3650-48B2-9DB0-CAB0E4A29EC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A15C539-8BAE-4918-90E3-7745E84F3A6E}">
      <dgm:prSet phldrT="[Testo]" custT="1"/>
      <dgm:spPr/>
      <dgm:t>
        <a:bodyPr/>
        <a:lstStyle/>
        <a:p>
          <a:r>
            <a:rPr lang="it-IT" sz="1400" b="1" dirty="0" smtClean="0">
              <a:solidFill>
                <a:srgbClr val="FF0000"/>
              </a:solidFill>
            </a:rPr>
            <a:t>MEDICO DI FAMIGLIA</a:t>
          </a:r>
          <a:endParaRPr lang="it-IT" sz="1400" b="1" dirty="0">
            <a:solidFill>
              <a:srgbClr val="FF0000"/>
            </a:solidFill>
          </a:endParaRPr>
        </a:p>
      </dgm:t>
    </dgm:pt>
    <dgm:pt modelId="{1BA76591-8E2B-4164-819C-A070E979AB82}" type="parTrans" cxnId="{7E23442B-938F-4BBB-AFA2-FAF33ABE674F}">
      <dgm:prSet/>
      <dgm:spPr/>
      <dgm:t>
        <a:bodyPr/>
        <a:lstStyle/>
        <a:p>
          <a:endParaRPr lang="it-IT"/>
        </a:p>
      </dgm:t>
    </dgm:pt>
    <dgm:pt modelId="{A1DF8719-C66D-4048-A631-7D1BD7C5C361}" type="sibTrans" cxnId="{7E23442B-938F-4BBB-AFA2-FAF33ABE674F}">
      <dgm:prSet/>
      <dgm:spPr/>
      <dgm:t>
        <a:bodyPr/>
        <a:lstStyle/>
        <a:p>
          <a:endParaRPr lang="it-IT"/>
        </a:p>
      </dgm:t>
    </dgm:pt>
    <dgm:pt modelId="{C67E1E5B-36B6-4472-800E-05802A2C87EF}">
      <dgm:prSet phldrT="[Testo]" custT="1"/>
      <dgm:spPr/>
      <dgm:t>
        <a:bodyPr/>
        <a:lstStyle/>
        <a:p>
          <a:r>
            <a:rPr lang="it-IT" sz="1600" b="1" dirty="0" smtClean="0">
              <a:solidFill>
                <a:srgbClr val="FF0000"/>
              </a:solidFill>
            </a:rPr>
            <a:t>ACCREDITATO</a:t>
          </a:r>
          <a:endParaRPr lang="it-IT" sz="1600" b="1" dirty="0">
            <a:solidFill>
              <a:srgbClr val="FF0000"/>
            </a:solidFill>
          </a:endParaRPr>
        </a:p>
      </dgm:t>
    </dgm:pt>
    <dgm:pt modelId="{CBD0A22C-CC9E-4CCB-AB22-18CD6482DE06}" type="parTrans" cxnId="{51EDE272-1AC2-4C51-A405-228B5CA64B35}">
      <dgm:prSet/>
      <dgm:spPr/>
      <dgm:t>
        <a:bodyPr/>
        <a:lstStyle/>
        <a:p>
          <a:endParaRPr lang="it-IT"/>
        </a:p>
      </dgm:t>
    </dgm:pt>
    <dgm:pt modelId="{F1F53D2A-685D-4258-8B3E-DA05038AA5BD}" type="sibTrans" cxnId="{51EDE272-1AC2-4C51-A405-228B5CA64B35}">
      <dgm:prSet/>
      <dgm:spPr/>
      <dgm:t>
        <a:bodyPr/>
        <a:lstStyle/>
        <a:p>
          <a:endParaRPr lang="it-IT"/>
        </a:p>
      </dgm:t>
    </dgm:pt>
    <dgm:pt modelId="{4CA56F45-6BC4-4505-8265-4C550B808DDF}">
      <dgm:prSet phldrT="[Testo]" custT="1"/>
      <dgm:spPr/>
      <dgm:t>
        <a:bodyPr/>
        <a:lstStyle/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dirty="0" smtClean="0">
              <a:solidFill>
                <a:srgbClr val="FF0000"/>
              </a:solidFill>
            </a:rPr>
            <a:t>ALTRI SERVIZI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dirty="0" smtClean="0">
              <a:solidFill>
                <a:srgbClr val="FF0000"/>
              </a:solidFill>
            </a:rPr>
            <a:t>Pediatrica * 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dirty="0" smtClean="0">
              <a:solidFill>
                <a:srgbClr val="FF0000"/>
              </a:solidFill>
            </a:rPr>
            <a:t>NPI *</a:t>
          </a:r>
        </a:p>
        <a:p>
          <a:pPr marL="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200" dirty="0" smtClean="0">
              <a:solidFill>
                <a:srgbClr val="FF0000"/>
              </a:solidFill>
            </a:rPr>
            <a:t>Geriatria *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dirty="0" smtClean="0">
              <a:solidFill>
                <a:srgbClr val="FF0000"/>
              </a:solidFill>
            </a:rPr>
            <a:t>Dipendenze *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dirty="0" smtClean="0">
              <a:solidFill>
                <a:srgbClr val="FF0000"/>
              </a:solidFill>
            </a:rPr>
            <a:t>Disabilità *</a:t>
          </a:r>
          <a:endParaRPr lang="it-IT" sz="1100" dirty="0"/>
        </a:p>
      </dgm:t>
    </dgm:pt>
    <dgm:pt modelId="{347D6278-067B-4D4B-9DE3-C05A0FAC2A52}" type="parTrans" cxnId="{9CC98F1E-68C1-48F0-B822-43EDE5A219E1}">
      <dgm:prSet/>
      <dgm:spPr/>
      <dgm:t>
        <a:bodyPr/>
        <a:lstStyle/>
        <a:p>
          <a:endParaRPr lang="it-IT"/>
        </a:p>
      </dgm:t>
    </dgm:pt>
    <dgm:pt modelId="{C13740BA-08D5-4568-A269-D5099DCD8601}" type="sibTrans" cxnId="{9CC98F1E-68C1-48F0-B822-43EDE5A219E1}">
      <dgm:prSet/>
      <dgm:spPr/>
      <dgm:t>
        <a:bodyPr/>
        <a:lstStyle/>
        <a:p>
          <a:endParaRPr lang="it-IT"/>
        </a:p>
      </dgm:t>
    </dgm:pt>
    <dgm:pt modelId="{AC3B7D30-82B4-47FB-B2FD-F2DC49610919}">
      <dgm:prSet phldrT="[Testo]" custT="1"/>
      <dgm:spPr/>
      <dgm:t>
        <a:bodyPr/>
        <a:lstStyle/>
        <a:p>
          <a:r>
            <a:rPr lang="it-IT" sz="1600" b="1" dirty="0" smtClean="0">
              <a:solidFill>
                <a:srgbClr val="FF0000"/>
              </a:solidFill>
            </a:rPr>
            <a:t>DIPARTIMENTO SALUTE MENTALE</a:t>
          </a:r>
          <a:endParaRPr lang="it-IT" sz="1600" b="1" dirty="0">
            <a:solidFill>
              <a:srgbClr val="FF0000"/>
            </a:solidFill>
          </a:endParaRPr>
        </a:p>
      </dgm:t>
    </dgm:pt>
    <dgm:pt modelId="{405F8829-6A47-4EB0-80A2-B3AB8BDEA6C0}" type="parTrans" cxnId="{B1F3A879-7019-4410-A0F3-34B4A9DEEE41}">
      <dgm:prSet/>
      <dgm:spPr/>
      <dgm:t>
        <a:bodyPr/>
        <a:lstStyle/>
        <a:p>
          <a:endParaRPr lang="it-IT"/>
        </a:p>
      </dgm:t>
    </dgm:pt>
    <dgm:pt modelId="{C19677C7-659A-4C57-B430-16C749045C6A}" type="sibTrans" cxnId="{B1F3A879-7019-4410-A0F3-34B4A9DEEE41}">
      <dgm:prSet/>
      <dgm:spPr/>
      <dgm:t>
        <a:bodyPr/>
        <a:lstStyle/>
        <a:p>
          <a:endParaRPr lang="it-IT"/>
        </a:p>
      </dgm:t>
    </dgm:pt>
    <dgm:pt modelId="{D43907FF-FCD8-46E8-993B-6BF25AE194CB}" type="pres">
      <dgm:prSet presAssocID="{A2CA34A8-3650-48B2-9DB0-CAB0E4A29EC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795D2BF-FC4C-4DBB-814E-CB20E165B049}" type="pres">
      <dgm:prSet presAssocID="{FA15C539-8BAE-4918-90E3-7745E84F3A6E}" presName="node" presStyleLbl="node1" presStyleIdx="0" presStyleCnt="4" custScaleX="128354" custScaleY="1283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25F90E4-509E-417F-9178-061DB7A5A700}" type="pres">
      <dgm:prSet presAssocID="{FA15C539-8BAE-4918-90E3-7745E84F3A6E}" presName="spNode" presStyleCnt="0"/>
      <dgm:spPr/>
    </dgm:pt>
    <dgm:pt modelId="{8972BEE4-9755-4151-9F3F-93C88876DEFE}" type="pres">
      <dgm:prSet presAssocID="{A1DF8719-C66D-4048-A631-7D1BD7C5C361}" presName="sibTrans" presStyleLbl="sibTrans1D1" presStyleIdx="0" presStyleCnt="4"/>
      <dgm:spPr/>
      <dgm:t>
        <a:bodyPr/>
        <a:lstStyle/>
        <a:p>
          <a:endParaRPr lang="it-IT"/>
        </a:p>
      </dgm:t>
    </dgm:pt>
    <dgm:pt modelId="{0E42183D-F922-45CF-B9B5-2B2172B9FE98}" type="pres">
      <dgm:prSet presAssocID="{C67E1E5B-36B6-4472-800E-05802A2C87EF}" presName="node" presStyleLbl="node1" presStyleIdx="1" presStyleCnt="4" custScaleX="128354" custScaleY="1283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38D357-9FEB-46D7-A6EA-2DE9DDB22729}" type="pres">
      <dgm:prSet presAssocID="{C67E1E5B-36B6-4472-800E-05802A2C87EF}" presName="spNode" presStyleCnt="0"/>
      <dgm:spPr/>
    </dgm:pt>
    <dgm:pt modelId="{0077E259-8B28-478A-B486-D5A2778C7B5A}" type="pres">
      <dgm:prSet presAssocID="{F1F53D2A-685D-4258-8B3E-DA05038AA5BD}" presName="sibTrans" presStyleLbl="sibTrans1D1" presStyleIdx="1" presStyleCnt="4"/>
      <dgm:spPr/>
      <dgm:t>
        <a:bodyPr/>
        <a:lstStyle/>
        <a:p>
          <a:endParaRPr lang="it-IT"/>
        </a:p>
      </dgm:t>
    </dgm:pt>
    <dgm:pt modelId="{5CEE3752-B972-4E58-8268-329278673CAC}" type="pres">
      <dgm:prSet presAssocID="{4CA56F45-6BC4-4505-8265-4C550B808DDF}" presName="node" presStyleLbl="node1" presStyleIdx="2" presStyleCnt="4" custScaleX="128354" custScaleY="1283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4B83577-4FD4-4FB6-89F7-A0E294316F02}" type="pres">
      <dgm:prSet presAssocID="{4CA56F45-6BC4-4505-8265-4C550B808DDF}" presName="spNode" presStyleCnt="0"/>
      <dgm:spPr/>
    </dgm:pt>
    <dgm:pt modelId="{C9158778-DC0E-48DE-86D5-3145A3C9423D}" type="pres">
      <dgm:prSet presAssocID="{C13740BA-08D5-4568-A269-D5099DCD8601}" presName="sibTrans" presStyleLbl="sibTrans1D1" presStyleIdx="2" presStyleCnt="4"/>
      <dgm:spPr/>
      <dgm:t>
        <a:bodyPr/>
        <a:lstStyle/>
        <a:p>
          <a:endParaRPr lang="it-IT"/>
        </a:p>
      </dgm:t>
    </dgm:pt>
    <dgm:pt modelId="{8E0BCF18-6E3C-4AA8-BEA1-CE7CE684497F}" type="pres">
      <dgm:prSet presAssocID="{AC3B7D30-82B4-47FB-B2FD-F2DC49610919}" presName="node" presStyleLbl="node1" presStyleIdx="3" presStyleCnt="4" custScaleX="128354" custScaleY="1283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1091BD-E3E6-45EA-906A-4352DF9FDF5D}" type="pres">
      <dgm:prSet presAssocID="{AC3B7D30-82B4-47FB-B2FD-F2DC49610919}" presName="spNode" presStyleCnt="0"/>
      <dgm:spPr/>
    </dgm:pt>
    <dgm:pt modelId="{4DB1D1FE-C8EB-49C9-8DA4-6CE936757DD9}" type="pres">
      <dgm:prSet presAssocID="{C19677C7-659A-4C57-B430-16C749045C6A}" presName="sibTrans" presStyleLbl="sibTrans1D1" presStyleIdx="3" presStyleCnt="4"/>
      <dgm:spPr/>
      <dgm:t>
        <a:bodyPr/>
        <a:lstStyle/>
        <a:p>
          <a:endParaRPr lang="it-IT"/>
        </a:p>
      </dgm:t>
    </dgm:pt>
  </dgm:ptLst>
  <dgm:cxnLst>
    <dgm:cxn modelId="{FA58D977-259D-4DA1-A2ED-A80907BA2AA2}" type="presOf" srcId="{A1DF8719-C66D-4048-A631-7D1BD7C5C361}" destId="{8972BEE4-9755-4151-9F3F-93C88876DEFE}" srcOrd="0" destOrd="0" presId="urn:microsoft.com/office/officeart/2005/8/layout/cycle6"/>
    <dgm:cxn modelId="{7E23442B-938F-4BBB-AFA2-FAF33ABE674F}" srcId="{A2CA34A8-3650-48B2-9DB0-CAB0E4A29EC9}" destId="{FA15C539-8BAE-4918-90E3-7745E84F3A6E}" srcOrd="0" destOrd="0" parTransId="{1BA76591-8E2B-4164-819C-A070E979AB82}" sibTransId="{A1DF8719-C66D-4048-A631-7D1BD7C5C361}"/>
    <dgm:cxn modelId="{F1DEEE19-ACE7-4FD4-AB65-C01AA7185BBB}" type="presOf" srcId="{F1F53D2A-685D-4258-8B3E-DA05038AA5BD}" destId="{0077E259-8B28-478A-B486-D5A2778C7B5A}" srcOrd="0" destOrd="0" presId="urn:microsoft.com/office/officeart/2005/8/layout/cycle6"/>
    <dgm:cxn modelId="{ADD8C888-EA27-4112-AC0A-C687CBE060AC}" type="presOf" srcId="{4CA56F45-6BC4-4505-8265-4C550B808DDF}" destId="{5CEE3752-B972-4E58-8268-329278673CAC}" srcOrd="0" destOrd="0" presId="urn:microsoft.com/office/officeart/2005/8/layout/cycle6"/>
    <dgm:cxn modelId="{CD2A3222-1D85-4103-9530-A387227E6CB4}" type="presOf" srcId="{FA15C539-8BAE-4918-90E3-7745E84F3A6E}" destId="{5795D2BF-FC4C-4DBB-814E-CB20E165B049}" srcOrd="0" destOrd="0" presId="urn:microsoft.com/office/officeart/2005/8/layout/cycle6"/>
    <dgm:cxn modelId="{827E0DD9-FDD4-4DC7-99A6-3C18DFA7499A}" type="presOf" srcId="{C13740BA-08D5-4568-A269-D5099DCD8601}" destId="{C9158778-DC0E-48DE-86D5-3145A3C9423D}" srcOrd="0" destOrd="0" presId="urn:microsoft.com/office/officeart/2005/8/layout/cycle6"/>
    <dgm:cxn modelId="{44983CE8-CE3B-4A69-8A9E-AC8435CF0676}" type="presOf" srcId="{C19677C7-659A-4C57-B430-16C749045C6A}" destId="{4DB1D1FE-C8EB-49C9-8DA4-6CE936757DD9}" srcOrd="0" destOrd="0" presId="urn:microsoft.com/office/officeart/2005/8/layout/cycle6"/>
    <dgm:cxn modelId="{51EDE272-1AC2-4C51-A405-228B5CA64B35}" srcId="{A2CA34A8-3650-48B2-9DB0-CAB0E4A29EC9}" destId="{C67E1E5B-36B6-4472-800E-05802A2C87EF}" srcOrd="1" destOrd="0" parTransId="{CBD0A22C-CC9E-4CCB-AB22-18CD6482DE06}" sibTransId="{F1F53D2A-685D-4258-8B3E-DA05038AA5BD}"/>
    <dgm:cxn modelId="{B1F3A879-7019-4410-A0F3-34B4A9DEEE41}" srcId="{A2CA34A8-3650-48B2-9DB0-CAB0E4A29EC9}" destId="{AC3B7D30-82B4-47FB-B2FD-F2DC49610919}" srcOrd="3" destOrd="0" parTransId="{405F8829-6A47-4EB0-80A2-B3AB8BDEA6C0}" sibTransId="{C19677C7-659A-4C57-B430-16C749045C6A}"/>
    <dgm:cxn modelId="{863991CF-F099-4333-B55D-03DE7A19F10B}" type="presOf" srcId="{C67E1E5B-36B6-4472-800E-05802A2C87EF}" destId="{0E42183D-F922-45CF-B9B5-2B2172B9FE98}" srcOrd="0" destOrd="0" presId="urn:microsoft.com/office/officeart/2005/8/layout/cycle6"/>
    <dgm:cxn modelId="{9CC98F1E-68C1-48F0-B822-43EDE5A219E1}" srcId="{A2CA34A8-3650-48B2-9DB0-CAB0E4A29EC9}" destId="{4CA56F45-6BC4-4505-8265-4C550B808DDF}" srcOrd="2" destOrd="0" parTransId="{347D6278-067B-4D4B-9DE3-C05A0FAC2A52}" sibTransId="{C13740BA-08D5-4568-A269-D5099DCD8601}"/>
    <dgm:cxn modelId="{C76EF222-5920-45DB-8BA1-ABA31B2B6649}" type="presOf" srcId="{AC3B7D30-82B4-47FB-B2FD-F2DC49610919}" destId="{8E0BCF18-6E3C-4AA8-BEA1-CE7CE684497F}" srcOrd="0" destOrd="0" presId="urn:microsoft.com/office/officeart/2005/8/layout/cycle6"/>
    <dgm:cxn modelId="{BFEEE1CE-00C4-40A3-991B-85BC4D38C410}" type="presOf" srcId="{A2CA34A8-3650-48B2-9DB0-CAB0E4A29EC9}" destId="{D43907FF-FCD8-46E8-993B-6BF25AE194CB}" srcOrd="0" destOrd="0" presId="urn:microsoft.com/office/officeart/2005/8/layout/cycle6"/>
    <dgm:cxn modelId="{0CDCC85E-0E32-476A-A35C-F2920B630C4F}" type="presParOf" srcId="{D43907FF-FCD8-46E8-993B-6BF25AE194CB}" destId="{5795D2BF-FC4C-4DBB-814E-CB20E165B049}" srcOrd="0" destOrd="0" presId="urn:microsoft.com/office/officeart/2005/8/layout/cycle6"/>
    <dgm:cxn modelId="{BBFF2917-79F6-45C0-B3AB-81582E6C4089}" type="presParOf" srcId="{D43907FF-FCD8-46E8-993B-6BF25AE194CB}" destId="{D25F90E4-509E-417F-9178-061DB7A5A700}" srcOrd="1" destOrd="0" presId="urn:microsoft.com/office/officeart/2005/8/layout/cycle6"/>
    <dgm:cxn modelId="{4C643B4D-5AD0-4F7C-81CC-8DC620F0C079}" type="presParOf" srcId="{D43907FF-FCD8-46E8-993B-6BF25AE194CB}" destId="{8972BEE4-9755-4151-9F3F-93C88876DEFE}" srcOrd="2" destOrd="0" presId="urn:microsoft.com/office/officeart/2005/8/layout/cycle6"/>
    <dgm:cxn modelId="{0EDBEB25-F52E-48BB-8266-581382FA482D}" type="presParOf" srcId="{D43907FF-FCD8-46E8-993B-6BF25AE194CB}" destId="{0E42183D-F922-45CF-B9B5-2B2172B9FE98}" srcOrd="3" destOrd="0" presId="urn:microsoft.com/office/officeart/2005/8/layout/cycle6"/>
    <dgm:cxn modelId="{5F757404-ACBC-4B1B-B02E-642013D8C44F}" type="presParOf" srcId="{D43907FF-FCD8-46E8-993B-6BF25AE194CB}" destId="{A038D357-9FEB-46D7-A6EA-2DE9DDB22729}" srcOrd="4" destOrd="0" presId="urn:microsoft.com/office/officeart/2005/8/layout/cycle6"/>
    <dgm:cxn modelId="{D8EA413D-5CE4-46FF-BA2C-B5DD6B1106DD}" type="presParOf" srcId="{D43907FF-FCD8-46E8-993B-6BF25AE194CB}" destId="{0077E259-8B28-478A-B486-D5A2778C7B5A}" srcOrd="5" destOrd="0" presId="urn:microsoft.com/office/officeart/2005/8/layout/cycle6"/>
    <dgm:cxn modelId="{5F7CEEAE-BA2E-42D0-BFBD-957D1D363DA1}" type="presParOf" srcId="{D43907FF-FCD8-46E8-993B-6BF25AE194CB}" destId="{5CEE3752-B972-4E58-8268-329278673CAC}" srcOrd="6" destOrd="0" presId="urn:microsoft.com/office/officeart/2005/8/layout/cycle6"/>
    <dgm:cxn modelId="{6A9EE8B7-E6E6-4BB5-89AF-C3CC508E54D1}" type="presParOf" srcId="{D43907FF-FCD8-46E8-993B-6BF25AE194CB}" destId="{E4B83577-4FD4-4FB6-89F7-A0E294316F02}" srcOrd="7" destOrd="0" presId="urn:microsoft.com/office/officeart/2005/8/layout/cycle6"/>
    <dgm:cxn modelId="{3494F910-F541-4E78-8897-FF4716B5E73D}" type="presParOf" srcId="{D43907FF-FCD8-46E8-993B-6BF25AE194CB}" destId="{C9158778-DC0E-48DE-86D5-3145A3C9423D}" srcOrd="8" destOrd="0" presId="urn:microsoft.com/office/officeart/2005/8/layout/cycle6"/>
    <dgm:cxn modelId="{E2854C6F-3CB8-4FFC-BD9D-635310B5824B}" type="presParOf" srcId="{D43907FF-FCD8-46E8-993B-6BF25AE194CB}" destId="{8E0BCF18-6E3C-4AA8-BEA1-CE7CE684497F}" srcOrd="9" destOrd="0" presId="urn:microsoft.com/office/officeart/2005/8/layout/cycle6"/>
    <dgm:cxn modelId="{6031702F-5A7B-40E5-9215-254C726B6BE4}" type="presParOf" srcId="{D43907FF-FCD8-46E8-993B-6BF25AE194CB}" destId="{7A1091BD-E3E6-45EA-906A-4352DF9FDF5D}" srcOrd="10" destOrd="0" presId="urn:microsoft.com/office/officeart/2005/8/layout/cycle6"/>
    <dgm:cxn modelId="{5BCB62A1-58FE-4E4F-AABC-D37958C17836}" type="presParOf" srcId="{D43907FF-FCD8-46E8-993B-6BF25AE194CB}" destId="{4DB1D1FE-C8EB-49C9-8DA4-6CE936757DD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D5B8E-D952-4ADC-83FB-29CEFD451B89}" type="datetimeFigureOut">
              <a:rPr lang="it-IT" smtClean="0"/>
              <a:pPr/>
              <a:t>17/05/2016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83327-993F-4504-972F-93A8497D624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2367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27484F-66BC-43BE-A2C6-5A484BAEC36C}" type="slidenum">
              <a:rPr lang="it-IT" altLang="it-IT" sz="1200" smtClean="0"/>
              <a:pPr/>
              <a:t>33</a:t>
            </a:fld>
            <a:endParaRPr lang="it-IT" altLang="it-IT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it-IT" altLang="it-IT" smtClean="0"/>
              <a:t>Diapo di sommario, I opzione</a:t>
            </a:r>
          </a:p>
          <a:p>
            <a:pPr marL="228600" indent="-228600" eaLnBrk="1" hangingPunct="1">
              <a:buFontTx/>
              <a:buChar char="•"/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xmlns="" val="75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B65A6B5-7E3A-43FA-A4A8-E2DEEE62B286}" type="slidenum">
              <a:rPr lang="it-IT" altLang="it-IT" sz="1200" smtClean="0"/>
              <a:pPr/>
              <a:t>34</a:t>
            </a:fld>
            <a:endParaRPr lang="it-IT" altLang="it-IT" sz="12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/>
            <a:r>
              <a:rPr lang="it-IT" altLang="it-IT" smtClean="0"/>
              <a:t>Diapo di sommario, I opzione</a:t>
            </a:r>
          </a:p>
          <a:p>
            <a:pPr marL="228600" indent="-228600">
              <a:buFontTx/>
              <a:buChar char="•"/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xmlns="" val="23256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C5500F1-DFB0-48CE-9F4F-ECF423311C16}" type="slidenum">
              <a:rPr lang="it-IT" altLang="it-IT" sz="1200" smtClean="0"/>
              <a:pPr/>
              <a:t>35</a:t>
            </a:fld>
            <a:endParaRPr lang="it-IT" altLang="it-IT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it-IT" altLang="it-IT" smtClean="0"/>
              <a:t>Diapo di sommario, I opzione</a:t>
            </a:r>
          </a:p>
          <a:p>
            <a:pPr marL="228600" indent="-228600" eaLnBrk="1" hangingPunct="1">
              <a:buFontTx/>
              <a:buChar char="•"/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xmlns="" val="248396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D63708-5E9E-45E9-BEC5-FEB3E6C7E205}" type="slidenum">
              <a:rPr lang="it-IT" altLang="it-IT" sz="1200" smtClean="0"/>
              <a:pPr/>
              <a:t>36</a:t>
            </a:fld>
            <a:endParaRPr lang="it-IT" altLang="it-IT" sz="12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it-IT" altLang="it-IT" smtClean="0"/>
              <a:t>Diapo di sommario, I opzione</a:t>
            </a:r>
          </a:p>
          <a:p>
            <a:pPr marL="228600" indent="-228600" eaLnBrk="1" hangingPunct="1">
              <a:buFontTx/>
              <a:buChar char="•"/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xmlns="" val="364477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2DDBE23-6648-4561-8E47-B2C86F8F62E9}" type="slidenum">
              <a:rPr lang="it-IT" altLang="it-IT" sz="1200" smtClean="0"/>
              <a:pPr/>
              <a:t>37</a:t>
            </a:fld>
            <a:endParaRPr lang="it-IT" altLang="it-IT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it-IT" altLang="it-IT" smtClean="0"/>
              <a:t>Diapo di sommario, I opzione</a:t>
            </a:r>
          </a:p>
          <a:p>
            <a:pPr marL="228600" indent="-228600" eaLnBrk="1" hangingPunct="1">
              <a:buFontTx/>
              <a:buChar char="•"/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xmlns="" val="59504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5C2C-E77A-4A72-B8E7-5C1B58F39632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4B6D-4622-4050-AFFD-FBDCEDD1EDFC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6AAA-0673-4301-BB22-751DADE09CF8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65D7-E793-41C6-992C-FD600CBE515C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9F0E-87AF-4158-AB9E-C579DC8E1493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32C8-9C08-4C78-B5D3-20DC7107FCEF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005B-50CC-427A-9E69-C2707DEABAD2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554-F2EA-4FCB-843E-77FB72A29CF3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ED04-7E22-4E04-A763-5C8116183F46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6DC0-1C6F-4BB7-B4C9-DA0394AB33AB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66F7-8DE5-4639-9B6D-BFB8FAFFD901}" type="datetime1">
              <a:rPr lang="it-IT" smtClean="0"/>
              <a:pPr/>
              <a:t>17/05/2016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7C98A43-CC15-409A-9C43-2A6EF686BFF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78D4605-B855-444A-B420-21130F00A49D}" type="datetime1">
              <a:rPr lang="it-IT" smtClean="0"/>
              <a:pPr/>
              <a:t>17/05/2016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Excel_97-2003_Worksheet1.xls"/><Relationship Id="rId5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73" t="24858" r="10669" b="37706"/>
          <a:stretch/>
        </p:blipFill>
        <p:spPr bwMode="auto">
          <a:xfrm>
            <a:off x="0" y="260350"/>
            <a:ext cx="593407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547664" y="2967335"/>
            <a:ext cx="62646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/>
              <a:t>I percorsi di cura per le persone </a:t>
            </a:r>
            <a:endParaRPr lang="it-IT" sz="2800" b="1" i="1" dirty="0" smtClean="0"/>
          </a:p>
          <a:p>
            <a:pPr algn="ctr"/>
            <a:r>
              <a:rPr lang="it-IT" sz="2800" b="1" i="1" dirty="0" smtClean="0"/>
              <a:t>con patologia psichiatrica </a:t>
            </a:r>
            <a:r>
              <a:rPr lang="it-IT" sz="2800" b="1" i="1" dirty="0"/>
              <a:t>“complessa”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pPr algn="r"/>
            <a:r>
              <a:rPr lang="it-IT" dirty="0" smtClean="0"/>
              <a:t>Dott</a:t>
            </a:r>
            <a:r>
              <a:rPr lang="it-IT" dirty="0"/>
              <a:t>. GIOVANNI BATTISTA </a:t>
            </a:r>
            <a:r>
              <a:rPr lang="it-IT" dirty="0" smtClean="0"/>
              <a:t>TURA</a:t>
            </a:r>
          </a:p>
          <a:p>
            <a:pPr algn="r"/>
            <a:r>
              <a:rPr lang="it-IT" dirty="0" smtClean="0"/>
              <a:t>Dirigente Responsabile Struttura Complessa di Psichiatria</a:t>
            </a:r>
          </a:p>
          <a:p>
            <a:pPr algn="r"/>
            <a:r>
              <a:rPr lang="it-IT" dirty="0" smtClean="0"/>
              <a:t>IRCCS Centro S. Giovanni di Dio – FBF - Brescia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863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«Nuove» complessità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Popolazioni «speciali»</a:t>
            </a:r>
          </a:p>
          <a:p>
            <a:pPr lvl="1"/>
            <a:r>
              <a:rPr lang="it-IT" dirty="0" smtClean="0"/>
              <a:t>Età di transizione (adolescenza </a:t>
            </a:r>
            <a:r>
              <a:rPr lang="it-IT" dirty="0" err="1" smtClean="0"/>
              <a:t>adultità</a:t>
            </a:r>
            <a:r>
              <a:rPr lang="it-IT" dirty="0" smtClean="0"/>
              <a:t> / </a:t>
            </a:r>
            <a:r>
              <a:rPr lang="it-IT" dirty="0" err="1" smtClean="0"/>
              <a:t>adultità</a:t>
            </a:r>
            <a:r>
              <a:rPr lang="it-IT" dirty="0" smtClean="0"/>
              <a:t> età geriatrica)</a:t>
            </a:r>
          </a:p>
          <a:p>
            <a:pPr lvl="1"/>
            <a:r>
              <a:rPr lang="it-IT" dirty="0" smtClean="0"/>
              <a:t>Nuove «cronicità»</a:t>
            </a:r>
          </a:p>
          <a:p>
            <a:pPr lvl="1"/>
            <a:r>
              <a:rPr lang="it-IT" dirty="0" smtClean="0"/>
              <a:t>Migranti</a:t>
            </a:r>
          </a:p>
          <a:p>
            <a:pPr lvl="1"/>
            <a:r>
              <a:rPr lang="it-IT" dirty="0" err="1" smtClean="0"/>
              <a:t>Polidipendenze</a:t>
            </a:r>
            <a:endParaRPr lang="it-IT" dirty="0" smtClean="0"/>
          </a:p>
          <a:p>
            <a:pPr lvl="1"/>
            <a:r>
              <a:rPr lang="it-IT" dirty="0" smtClean="0"/>
              <a:t>Dipendenze tecnologiche a esordio sempre più precoce </a:t>
            </a:r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marL="411480" lvl="1" indent="0">
              <a:buNone/>
            </a:pPr>
            <a:endParaRPr lang="it-IT" dirty="0" smtClean="0"/>
          </a:p>
          <a:p>
            <a:pPr lvl="1" algn="ctr"/>
            <a:r>
              <a:rPr lang="it-IT" dirty="0" smtClean="0"/>
              <a:t>NECESSITA’ DI VALUTAZIONI MULTIDIMENSIONALI </a:t>
            </a:r>
          </a:p>
          <a:p>
            <a:pPr marL="411480" lvl="1" indent="0" algn="ctr">
              <a:buNone/>
            </a:pPr>
            <a:r>
              <a:rPr lang="it-IT" dirty="0" smtClean="0"/>
              <a:t>COORDINATE E FACILITATE </a:t>
            </a:r>
          </a:p>
          <a:p>
            <a:pPr marL="411480" lvl="1" indent="0" algn="ctr">
              <a:buNone/>
            </a:pPr>
            <a:r>
              <a:rPr lang="it-IT" dirty="0" smtClean="0"/>
              <a:t>(accessibilità, ottimizzazione, funzionalità)</a:t>
            </a: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4499992" y="3933056"/>
            <a:ext cx="288032" cy="8640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893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Ruolo centrale del medico di famiglia </a:t>
            </a:r>
            <a:br>
              <a:rPr lang="it-IT" sz="3000" dirty="0" smtClean="0">
                <a:solidFill>
                  <a:srgbClr val="FF0000"/>
                </a:solidFill>
              </a:rPr>
            </a:br>
            <a:r>
              <a:rPr lang="it-IT" sz="3000" dirty="0" smtClean="0">
                <a:solidFill>
                  <a:srgbClr val="FF0000"/>
                </a:solidFill>
              </a:rPr>
              <a:t>rispetto alla complessità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12776"/>
            <a:ext cx="7620000" cy="4800600"/>
          </a:xfrm>
        </p:spPr>
        <p:txBody>
          <a:bodyPr>
            <a:normAutofit/>
          </a:bodyPr>
          <a:lstStyle/>
          <a:p>
            <a:r>
              <a:rPr lang="it-IT" dirty="0"/>
              <a:t>I</a:t>
            </a:r>
            <a:r>
              <a:rPr lang="it-IT" dirty="0" smtClean="0"/>
              <a:t>ntercettazione del bisogno</a:t>
            </a:r>
          </a:p>
          <a:p>
            <a:r>
              <a:rPr lang="it-IT" dirty="0" smtClean="0"/>
              <a:t>Invio</a:t>
            </a:r>
          </a:p>
          <a:p>
            <a:r>
              <a:rPr lang="it-IT" dirty="0" smtClean="0"/>
              <a:t>Relazione con il case manager</a:t>
            </a:r>
          </a:p>
          <a:p>
            <a:r>
              <a:rPr lang="it-IT" dirty="0" smtClean="0"/>
              <a:t>Gestione bisogni paralleli</a:t>
            </a:r>
          </a:p>
          <a:p>
            <a:r>
              <a:rPr lang="it-IT" dirty="0" err="1" smtClean="0"/>
              <a:t>Riaccoglienza</a:t>
            </a:r>
            <a:endParaRPr lang="it-IT" dirty="0" smtClean="0"/>
          </a:p>
          <a:p>
            <a:r>
              <a:rPr lang="it-IT" dirty="0" smtClean="0"/>
              <a:t>Gestione dell’utenza extra programmi standard</a:t>
            </a:r>
          </a:p>
          <a:p>
            <a:r>
              <a:rPr lang="it-IT" dirty="0" smtClean="0"/>
              <a:t>Gestione dei </a:t>
            </a:r>
            <a:r>
              <a:rPr lang="it-IT" dirty="0" err="1" smtClean="0"/>
              <a:t>drop</a:t>
            </a:r>
            <a:r>
              <a:rPr lang="it-IT" dirty="0" smtClean="0"/>
              <a:t> out</a:t>
            </a:r>
          </a:p>
          <a:p>
            <a:r>
              <a:rPr lang="it-IT" dirty="0" smtClean="0"/>
              <a:t>Gestione dell’urgenza</a:t>
            </a:r>
          </a:p>
          <a:p>
            <a:r>
              <a:rPr lang="it-IT" dirty="0" smtClean="0"/>
              <a:t>Gestione delle fasi esecutive/operative (critica se in assenza di coinvolgimento nelle fasi strategiche del programma)</a:t>
            </a:r>
          </a:p>
          <a:p>
            <a:r>
              <a:rPr lang="it-IT" dirty="0" smtClean="0"/>
              <a:t>Gestione della «complessità minore» ma ugualmente </a:t>
            </a:r>
            <a:r>
              <a:rPr lang="it-IT" dirty="0" err="1" smtClean="0"/>
              <a:t>richiestiva</a:t>
            </a:r>
            <a:r>
              <a:rPr lang="it-IT" dirty="0" smtClean="0"/>
              <a:t> e dispendiosa</a:t>
            </a:r>
          </a:p>
          <a:p>
            <a:pPr marL="114300" indent="0">
              <a:buNone/>
            </a:pPr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531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3. Definizione di programmi mirati a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i="1" dirty="0" smtClean="0"/>
              <a:t>… la </a:t>
            </a:r>
            <a:r>
              <a:rPr lang="it-IT" i="1" dirty="0"/>
              <a:t>costruzione di una vita soddisfacente e dotata di senso così come definita dalla persone stesse, nonostante la presenza o </a:t>
            </a:r>
            <a:r>
              <a:rPr lang="it-IT" i="1" dirty="0" smtClean="0"/>
              <a:t>meno</a:t>
            </a:r>
          </a:p>
          <a:p>
            <a:pPr marL="114300" indent="0">
              <a:buNone/>
            </a:pPr>
            <a:r>
              <a:rPr lang="it-IT" i="1" dirty="0" smtClean="0"/>
              <a:t>      di </a:t>
            </a:r>
            <a:r>
              <a:rPr lang="it-IT" i="1" dirty="0"/>
              <a:t>sintomi o problemi ricorrenti </a:t>
            </a:r>
            <a:endParaRPr lang="it-IT" i="1" dirty="0" smtClean="0"/>
          </a:p>
          <a:p>
            <a:pPr marL="114300" indent="0">
              <a:buNone/>
            </a:pPr>
            <a:endParaRPr lang="it-IT" dirty="0"/>
          </a:p>
          <a:p>
            <a:r>
              <a:rPr lang="it-IT" dirty="0" smtClean="0"/>
              <a:t>… </a:t>
            </a:r>
            <a:r>
              <a:rPr lang="it-IT" i="1" dirty="0" smtClean="0"/>
              <a:t>progressivo </a:t>
            </a:r>
            <a:r>
              <a:rPr lang="it-IT" i="1" dirty="0"/>
              <a:t>distanziamento dalla patologia e dalla malattia </a:t>
            </a:r>
            <a:endParaRPr lang="it-IT" i="1" dirty="0" smtClean="0"/>
          </a:p>
          <a:p>
            <a:pPr marL="114300" indent="0">
              <a:buNone/>
            </a:pPr>
            <a:r>
              <a:rPr lang="it-IT" i="1" dirty="0"/>
              <a:t> </a:t>
            </a:r>
            <a:r>
              <a:rPr lang="it-IT" i="1" dirty="0" smtClean="0"/>
              <a:t>                      verso </a:t>
            </a:r>
            <a:r>
              <a:rPr lang="it-IT" i="1" dirty="0"/>
              <a:t>la salute e lo stare bene </a:t>
            </a:r>
            <a:endParaRPr lang="it-IT" dirty="0"/>
          </a:p>
          <a:p>
            <a:pPr algn="ctr"/>
            <a:endParaRPr lang="en-US" sz="1700" i="1" dirty="0" smtClean="0"/>
          </a:p>
          <a:p>
            <a:pPr marL="114300" indent="0" algn="ctr">
              <a:buNone/>
            </a:pPr>
            <a:r>
              <a:rPr lang="en-US" sz="1700" i="1" dirty="0" smtClean="0"/>
              <a:t>                                                           “Recovery-Concepts and Application” </a:t>
            </a:r>
            <a:r>
              <a:rPr lang="en-US" sz="1700" dirty="0" smtClean="0"/>
              <a:t>di</a:t>
            </a:r>
          </a:p>
          <a:p>
            <a:pPr marL="0" indent="0" algn="ctr">
              <a:buNone/>
            </a:pPr>
            <a:r>
              <a:rPr lang="en-US" sz="1700" dirty="0" smtClean="0"/>
              <a:t>                                 Larry Davidson e </a:t>
            </a:r>
            <a:r>
              <a:rPr lang="en-US" sz="1700" dirty="0" err="1" smtClean="0"/>
              <a:t>colleghi</a:t>
            </a:r>
            <a:r>
              <a:rPr lang="en-US" sz="1700" dirty="0" smtClean="0"/>
              <a:t>, Devon Recovery Group 2007 </a:t>
            </a:r>
            <a:endParaRPr lang="it-IT" sz="17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367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Programmi = presa in carico 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it-IT" dirty="0"/>
              <a:t>■ </a:t>
            </a:r>
            <a:r>
              <a:rPr lang="it-IT" b="1" dirty="0"/>
              <a:t>attività clinica </a:t>
            </a:r>
            <a:r>
              <a:rPr lang="it-IT" dirty="0"/>
              <a:t>: </a:t>
            </a:r>
            <a:r>
              <a:rPr lang="it-IT" dirty="0" smtClean="0"/>
              <a:t>attività </a:t>
            </a:r>
            <a:r>
              <a:rPr lang="it-IT" dirty="0"/>
              <a:t>psichiatrica e psicologica (colloqui, psicoterapia,</a:t>
            </a:r>
          </a:p>
          <a:p>
            <a:pPr marL="114300" indent="0">
              <a:buNone/>
            </a:pPr>
            <a:r>
              <a:rPr lang="it-IT" dirty="0"/>
              <a:t>farmacoterapia), ambulatoriale e domiciliare, centrate sull’utente e i suoi bisogni, orientate</a:t>
            </a:r>
          </a:p>
          <a:p>
            <a:pPr marL="114300" indent="0">
              <a:buNone/>
            </a:pPr>
            <a:r>
              <a:rPr lang="it-IT" dirty="0"/>
              <a:t>allo sviluppo della relazione e del contratto terapeutico.</a:t>
            </a:r>
          </a:p>
          <a:p>
            <a:pPr marL="114300" indent="0">
              <a:buNone/>
            </a:pPr>
            <a:r>
              <a:rPr lang="it-IT" dirty="0"/>
              <a:t>■ </a:t>
            </a:r>
            <a:r>
              <a:rPr lang="it-IT" b="1" dirty="0"/>
              <a:t>attività riabilitativa </a:t>
            </a:r>
            <a:r>
              <a:rPr lang="it-IT" dirty="0"/>
              <a:t>: </a:t>
            </a:r>
            <a:r>
              <a:rPr lang="it-IT" dirty="0" smtClean="0"/>
              <a:t>attività </a:t>
            </a:r>
            <a:r>
              <a:rPr lang="it-IT" dirty="0"/>
              <a:t>di riabilitazione, risocializzazione, reinserimento nel</a:t>
            </a:r>
          </a:p>
          <a:p>
            <a:pPr marL="114300" indent="0">
              <a:buNone/>
            </a:pPr>
            <a:r>
              <a:rPr lang="it-IT" dirty="0"/>
              <a:t>contesto sociale; </a:t>
            </a:r>
            <a:r>
              <a:rPr lang="it-IT" dirty="0" smtClean="0"/>
              <a:t>attività </a:t>
            </a:r>
            <a:r>
              <a:rPr lang="it-IT" dirty="0"/>
              <a:t>semiresidenziale (o di </a:t>
            </a:r>
            <a:r>
              <a:rPr lang="it-IT" i="1" dirty="0"/>
              <a:t>Centro Diurno</a:t>
            </a:r>
            <a:r>
              <a:rPr lang="it-IT" dirty="0"/>
              <a:t>) che favorisca un</a:t>
            </a:r>
          </a:p>
          <a:p>
            <a:pPr marL="114300" indent="0">
              <a:buNone/>
            </a:pPr>
            <a:r>
              <a:rPr lang="it-IT" dirty="0"/>
              <a:t>ancoraggio forte al progetto di cura attraverso il legame fondamentale con la rete</a:t>
            </a:r>
          </a:p>
          <a:p>
            <a:pPr marL="114300" indent="0">
              <a:buNone/>
            </a:pPr>
            <a:r>
              <a:rPr lang="it-IT" dirty="0"/>
              <a:t>territoriale primaria (naturale) e secondaria (servizi)</a:t>
            </a:r>
          </a:p>
          <a:p>
            <a:pPr marL="114300" indent="0">
              <a:buNone/>
            </a:pPr>
            <a:r>
              <a:rPr lang="it-IT" dirty="0"/>
              <a:t>■ </a:t>
            </a:r>
            <a:r>
              <a:rPr lang="it-IT" b="1" dirty="0"/>
              <a:t>attività di assistenza </a:t>
            </a:r>
            <a:r>
              <a:rPr lang="it-IT" dirty="0"/>
              <a:t>: </a:t>
            </a:r>
            <a:r>
              <a:rPr lang="it-IT" dirty="0" smtClean="0"/>
              <a:t>attività </a:t>
            </a:r>
            <a:r>
              <a:rPr lang="it-IT" dirty="0"/>
              <a:t>di sostegno al paziente nei suoi aspetti deficitari,</a:t>
            </a:r>
          </a:p>
          <a:p>
            <a:pPr marL="114300" indent="0">
              <a:buNone/>
            </a:pPr>
            <a:r>
              <a:rPr lang="it-IT" dirty="0" smtClean="0"/>
              <a:t>attività </a:t>
            </a:r>
            <a:r>
              <a:rPr lang="it-IT" dirty="0"/>
              <a:t>finalizzata a sostenere e migliorare il funzionamento psicosociale, </a:t>
            </a:r>
            <a:r>
              <a:rPr lang="it-IT" dirty="0" smtClean="0"/>
              <a:t>attività</a:t>
            </a:r>
            <a:endParaRPr lang="it-IT" dirty="0"/>
          </a:p>
          <a:p>
            <a:pPr marL="114300" indent="0">
              <a:buNone/>
            </a:pPr>
            <a:r>
              <a:rPr lang="it-IT" dirty="0"/>
              <a:t>domiciliare.</a:t>
            </a:r>
          </a:p>
          <a:p>
            <a:pPr marL="114300" indent="0">
              <a:buNone/>
            </a:pPr>
            <a:r>
              <a:rPr lang="it-IT" dirty="0"/>
              <a:t>■ </a:t>
            </a:r>
            <a:r>
              <a:rPr lang="it-IT" b="1" dirty="0"/>
              <a:t>attività di intermediazione </a:t>
            </a:r>
            <a:r>
              <a:rPr lang="it-IT" dirty="0"/>
              <a:t>: </a:t>
            </a:r>
            <a:r>
              <a:rPr lang="it-IT" dirty="0" smtClean="0"/>
              <a:t>attività </a:t>
            </a:r>
            <a:r>
              <a:rPr lang="it-IT" dirty="0"/>
              <a:t>per contrastare gli effetti di deriva sociale</a:t>
            </a:r>
          </a:p>
          <a:p>
            <a:pPr marL="114300" indent="0">
              <a:buNone/>
            </a:pPr>
            <a:r>
              <a:rPr lang="it-IT" dirty="0"/>
              <a:t>connessi con la patologia e con lo stigma: i) utilizzo di </a:t>
            </a:r>
            <a:r>
              <a:rPr lang="it-IT" dirty="0" smtClean="0"/>
              <a:t>opportunità </a:t>
            </a:r>
            <a:r>
              <a:rPr lang="it-IT" dirty="0"/>
              <a:t>fornite dalle agenzie</a:t>
            </a:r>
          </a:p>
          <a:p>
            <a:pPr marL="114300" indent="0">
              <a:buNone/>
            </a:pPr>
            <a:r>
              <a:rPr lang="it-IT" dirty="0"/>
              <a:t>territoriali (servizi sociali, </a:t>
            </a:r>
            <a:r>
              <a:rPr lang="it-IT" dirty="0" smtClean="0"/>
              <a:t>realtà </a:t>
            </a:r>
            <a:r>
              <a:rPr lang="it-IT" dirty="0"/>
              <a:t>cooperativistiche e di lavoro protetto, gruppi di</a:t>
            </a:r>
          </a:p>
          <a:p>
            <a:pPr marL="114300" indent="0">
              <a:buNone/>
            </a:pPr>
            <a:r>
              <a:rPr lang="it-IT" dirty="0"/>
              <a:t>volontariato); ii) individuazione di potenziali reti informali, valorizzando i cosiddetti</a:t>
            </a:r>
          </a:p>
          <a:p>
            <a:pPr marL="114300" indent="0">
              <a:buNone/>
            </a:pPr>
            <a:r>
              <a:rPr lang="it-IT" dirty="0"/>
              <a:t>facilitatori o aiutanti naturali; iii) sostegno e informazione alla famiglia</a:t>
            </a:r>
          </a:p>
          <a:p>
            <a:pPr marL="114300" indent="0">
              <a:buNone/>
            </a:pPr>
            <a:r>
              <a:rPr lang="it-IT" dirty="0"/>
              <a:t>■ </a:t>
            </a:r>
            <a:r>
              <a:rPr lang="it-IT" b="1" dirty="0"/>
              <a:t>attività di coordinamento </a:t>
            </a:r>
            <a:r>
              <a:rPr lang="it-IT" dirty="0"/>
              <a:t>: </a:t>
            </a:r>
            <a:r>
              <a:rPr lang="it-IT" dirty="0" smtClean="0"/>
              <a:t>attività </a:t>
            </a:r>
            <a:r>
              <a:rPr lang="it-IT" dirty="0"/>
              <a:t>sul singolo caso che garantisca integrazione delle</a:t>
            </a:r>
          </a:p>
          <a:p>
            <a:pPr marL="114300" indent="0">
              <a:buNone/>
            </a:pPr>
            <a:r>
              <a:rPr lang="it-IT" dirty="0"/>
              <a:t>diverse aree di </a:t>
            </a:r>
            <a:r>
              <a:rPr lang="it-IT" dirty="0" smtClean="0"/>
              <a:t>attività, </a:t>
            </a:r>
            <a:r>
              <a:rPr lang="it-IT" dirty="0"/>
              <a:t>dei diversi erogatori che partecipano al progetto di cura, e</a:t>
            </a:r>
          </a:p>
          <a:p>
            <a:pPr marL="114300" indent="0">
              <a:buNone/>
            </a:pPr>
            <a:r>
              <a:rPr lang="it-IT" dirty="0"/>
              <a:t>garantisca </a:t>
            </a:r>
            <a:r>
              <a:rPr lang="it-IT" dirty="0" smtClean="0"/>
              <a:t>continuità </a:t>
            </a:r>
            <a:r>
              <a:rPr lang="it-IT" dirty="0"/>
              <a:t>al piano di trattamento individuale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99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Caratteristiche dei programmi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Individualizzati </a:t>
            </a:r>
          </a:p>
          <a:p>
            <a:r>
              <a:rPr lang="it-IT" dirty="0" smtClean="0"/>
              <a:t>Integrati e multidimensionali</a:t>
            </a:r>
          </a:p>
          <a:p>
            <a:r>
              <a:rPr lang="it-IT" dirty="0" smtClean="0"/>
              <a:t>Orientati per obiettivi definiti e condivisi</a:t>
            </a:r>
          </a:p>
          <a:p>
            <a:r>
              <a:rPr lang="it-IT" dirty="0" smtClean="0"/>
              <a:t>Sostenibili</a:t>
            </a:r>
          </a:p>
          <a:p>
            <a:r>
              <a:rPr lang="it-IT" dirty="0" smtClean="0"/>
              <a:t>Metodologicamente validi (indicatori, misuratori, definizioni)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08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300" dirty="0" smtClean="0">
                <a:solidFill>
                  <a:srgbClr val="FF0000"/>
                </a:solidFill>
              </a:rPr>
              <a:t>Interventi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? come incide la complessità sui «programmi» ?</a:t>
            </a:r>
          </a:p>
          <a:p>
            <a:pPr marL="114300" indent="0">
              <a:buNone/>
            </a:pPr>
            <a:endParaRPr lang="it-IT" dirty="0" smtClean="0"/>
          </a:p>
          <a:p>
            <a:pPr lvl="1"/>
            <a:r>
              <a:rPr lang="it-IT" dirty="0" smtClean="0"/>
              <a:t>Difficoltà nella definizione e nella condivisione degli esiti</a:t>
            </a:r>
          </a:p>
          <a:p>
            <a:pPr lvl="1"/>
            <a:r>
              <a:rPr lang="it-IT" dirty="0" smtClean="0"/>
              <a:t>Alleanze terapeutiche fragili</a:t>
            </a:r>
          </a:p>
          <a:p>
            <a:pPr lvl="1"/>
            <a:r>
              <a:rPr lang="it-IT" dirty="0" smtClean="0"/>
              <a:t>Gerarchizzazione diversa dei problemi</a:t>
            </a:r>
          </a:p>
          <a:p>
            <a:pPr lvl="1"/>
            <a:r>
              <a:rPr lang="it-IT" dirty="0" smtClean="0"/>
              <a:t>Mix </a:t>
            </a:r>
            <a:r>
              <a:rPr lang="it-IT" dirty="0" err="1" smtClean="0"/>
              <a:t>interdimensionale</a:t>
            </a:r>
            <a:r>
              <a:rPr lang="it-IT" dirty="0" smtClean="0"/>
              <a:t> dei problemi attivi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000" dirty="0" smtClean="0">
                <a:solidFill>
                  <a:srgbClr val="FF0000"/>
                </a:solidFill>
              </a:rPr>
              <a:t>Sistema «Psiche»</a:t>
            </a:r>
            <a:endParaRPr lang="it-IT" sz="3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12" t="50784" r="12824" b="3830"/>
          <a:stretch/>
        </p:blipFill>
        <p:spPr bwMode="auto">
          <a:xfrm>
            <a:off x="1835696" y="1412776"/>
            <a:ext cx="6048672" cy="518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545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300" dirty="0">
                <a:solidFill>
                  <a:srgbClr val="FF0000"/>
                </a:solidFill>
              </a:rPr>
              <a:t>Trattamenti farmacologici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800600"/>
          </a:xfrm>
        </p:spPr>
        <p:txBody>
          <a:bodyPr/>
          <a:lstStyle/>
          <a:p>
            <a:r>
              <a:rPr lang="it-IT" dirty="0" smtClean="0"/>
              <a:t>Nuova cultura ed evoluzione degli obiettivi</a:t>
            </a:r>
          </a:p>
          <a:p>
            <a:endParaRPr lang="it-IT" dirty="0" smtClean="0"/>
          </a:p>
          <a:p>
            <a:pPr lvl="1"/>
            <a:r>
              <a:rPr lang="it-IT" dirty="0" smtClean="0"/>
              <a:t>EVOLUZIONE DEL TRATTAMENTO</a:t>
            </a:r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NUOVO RUOLO «CONTRATTUALE» DA PARTE DEL PAZIENTE</a:t>
            </a:r>
          </a:p>
          <a:p>
            <a:pPr lvl="2"/>
            <a:r>
              <a:rPr lang="it-IT" dirty="0" smtClean="0"/>
              <a:t>Richiesta di efficacia vs attenzione alle </a:t>
            </a:r>
            <a:r>
              <a:rPr lang="it-IT" dirty="0" err="1" smtClean="0"/>
              <a:t>collateralità</a:t>
            </a:r>
            <a:endParaRPr lang="it-IT" dirty="0" smtClean="0"/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NUOVI OBIETTIVI DEI TRATTAMENTI</a:t>
            </a:r>
          </a:p>
          <a:p>
            <a:pPr lvl="2"/>
            <a:r>
              <a:rPr lang="it-IT" dirty="0" smtClean="0"/>
              <a:t>Non solo riduzione dei sintomi maggiori</a:t>
            </a:r>
          </a:p>
          <a:p>
            <a:endParaRPr lang="it-IT" dirty="0"/>
          </a:p>
          <a:p>
            <a:r>
              <a:rPr lang="it-IT" smtClean="0"/>
              <a:t>Problematiche </a:t>
            </a:r>
            <a:r>
              <a:rPr lang="it-IT" dirty="0" smtClean="0"/>
              <a:t>reiterate (</a:t>
            </a:r>
            <a:r>
              <a:rPr lang="it-IT" dirty="0" err="1" smtClean="0"/>
              <a:t>poliprescrizioni</a:t>
            </a:r>
            <a:r>
              <a:rPr lang="it-IT" dirty="0" smtClean="0"/>
              <a:t>, </a:t>
            </a:r>
            <a:r>
              <a:rPr lang="it-IT" dirty="0" err="1" smtClean="0"/>
              <a:t>drop</a:t>
            </a:r>
            <a:r>
              <a:rPr lang="it-IT" dirty="0" smtClean="0"/>
              <a:t> out, cicli non corretti, autogestione, trattamenti alternativi)</a:t>
            </a:r>
          </a:p>
          <a:p>
            <a:pPr lvl="1"/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535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Trattamenti non farmacologici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Crescente numero di </a:t>
            </a:r>
            <a:r>
              <a:rPr lang="it-IT" dirty="0" err="1" smtClean="0"/>
              <a:t>settings</a:t>
            </a:r>
            <a:r>
              <a:rPr lang="it-IT" dirty="0" smtClean="0"/>
              <a:t> e modelli con maggior attenzione ad efficacia e investimento di risorse</a:t>
            </a:r>
          </a:p>
          <a:p>
            <a:r>
              <a:rPr lang="it-IT" dirty="0" smtClean="0"/>
              <a:t>Nuovi modelli</a:t>
            </a:r>
          </a:p>
          <a:p>
            <a:pPr lvl="1"/>
            <a:r>
              <a:rPr lang="it-IT" dirty="0" smtClean="0"/>
              <a:t>Interventi più basati su un’efficacia dimostrabile</a:t>
            </a:r>
          </a:p>
          <a:p>
            <a:pPr lvl="1"/>
            <a:r>
              <a:rPr lang="it-IT" dirty="0" smtClean="0"/>
              <a:t>Dimensioni temporali più contenute</a:t>
            </a:r>
          </a:p>
          <a:p>
            <a:pPr lvl="1"/>
            <a:r>
              <a:rPr lang="it-IT" dirty="0" smtClean="0"/>
              <a:t>Ridefinizione degli obiettivi</a:t>
            </a:r>
            <a:endParaRPr lang="it-IT" dirty="0"/>
          </a:p>
          <a:p>
            <a:r>
              <a:rPr lang="it-IT" dirty="0" smtClean="0"/>
              <a:t>Terapie cognitivo-comportamentali</a:t>
            </a:r>
          </a:p>
          <a:p>
            <a:r>
              <a:rPr lang="it-IT" dirty="0" smtClean="0"/>
              <a:t>Interventi </a:t>
            </a:r>
            <a:r>
              <a:rPr lang="it-IT" dirty="0" err="1" smtClean="0"/>
              <a:t>psicoeducazionali</a:t>
            </a:r>
            <a:endParaRPr lang="it-IT" dirty="0" smtClean="0"/>
          </a:p>
          <a:p>
            <a:r>
              <a:rPr lang="it-IT" dirty="0" smtClean="0"/>
              <a:t>Programmi riabilitativi</a:t>
            </a:r>
          </a:p>
          <a:p>
            <a:pPr lvl="1"/>
            <a:r>
              <a:rPr lang="it-IT" i="1" dirty="0"/>
              <a:t>Programmi mirati a ripristinare la più ampia gamma di abilità individuali,  diminuire/contenere l’effetto disabilitante e cronicizzante della malattia mentale in sé e dei corollari della stessa (trattamenti, esclusione sociale, riduzione competitività da parte del pz) </a:t>
            </a:r>
          </a:p>
          <a:p>
            <a:pPr lvl="1"/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083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Programmi </a:t>
            </a:r>
            <a:r>
              <a:rPr lang="it-IT" sz="3000" dirty="0" err="1" smtClean="0">
                <a:solidFill>
                  <a:srgbClr val="FF0000"/>
                </a:solidFill>
              </a:rPr>
              <a:t>supportivi</a:t>
            </a:r>
            <a:r>
              <a:rPr lang="it-IT" sz="3000" dirty="0" smtClean="0">
                <a:solidFill>
                  <a:srgbClr val="FF0000"/>
                </a:solidFill>
              </a:rPr>
              <a:t>  e/o  indiretti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916832"/>
            <a:ext cx="7620000" cy="480060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Gruppi di auto-mutuo aiuto</a:t>
            </a:r>
          </a:p>
          <a:p>
            <a:r>
              <a:rPr lang="it-IT" sz="2800" dirty="0" smtClean="0"/>
              <a:t>Interventi </a:t>
            </a:r>
            <a:r>
              <a:rPr lang="it-IT" sz="2800" dirty="0" err="1" smtClean="0"/>
              <a:t>psicoeducazionali</a:t>
            </a:r>
            <a:r>
              <a:rPr lang="it-IT" sz="2800" dirty="0" smtClean="0"/>
              <a:t> sulla famiglia</a:t>
            </a:r>
          </a:p>
          <a:p>
            <a:r>
              <a:rPr lang="it-IT" sz="2800" dirty="0" smtClean="0"/>
              <a:t>Interventi sull’ambiente di vita</a:t>
            </a:r>
          </a:p>
          <a:p>
            <a:r>
              <a:rPr lang="it-IT" sz="2800" dirty="0" smtClean="0"/>
              <a:t>Interventi sull’ambiente di scuola/lavoro</a:t>
            </a:r>
            <a:endParaRPr lang="it-IT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44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/>
            </a:r>
            <a:br>
              <a:rPr lang="it-IT" sz="3000" dirty="0" smtClean="0">
                <a:solidFill>
                  <a:srgbClr val="FF0000"/>
                </a:solidFill>
              </a:rPr>
            </a:br>
            <a:r>
              <a:rPr lang="it-IT" sz="2800" dirty="0" smtClean="0">
                <a:solidFill>
                  <a:srgbClr val="FF0000"/>
                </a:solidFill>
              </a:rPr>
              <a:t>I </a:t>
            </a:r>
            <a:r>
              <a:rPr lang="it-IT" sz="2800" dirty="0">
                <a:solidFill>
                  <a:srgbClr val="FF0000"/>
                </a:solidFill>
              </a:rPr>
              <a:t>percorsi di cura per le persone 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con patologia psichiatrica “complessa”</a:t>
            </a:r>
            <a:r>
              <a:rPr lang="it-IT" sz="4800" b="1" i="1" dirty="0"/>
              <a:t/>
            </a:r>
            <a:br>
              <a:rPr lang="it-IT" sz="4800" b="1" i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7620000" cy="4800600"/>
          </a:xfrm>
        </p:spPr>
        <p:txBody>
          <a:bodyPr>
            <a:normAutofit/>
          </a:bodyPr>
          <a:lstStyle/>
          <a:p>
            <a:r>
              <a:rPr lang="it-IT" dirty="0" smtClean="0"/>
              <a:t>Fasi dei percorsi di cura:</a:t>
            </a:r>
          </a:p>
          <a:p>
            <a:pPr lvl="1"/>
            <a:r>
              <a:rPr lang="it-IT" i="1" dirty="0" smtClean="0"/>
              <a:t>Esordio e primo contatto</a:t>
            </a:r>
          </a:p>
          <a:p>
            <a:pPr lvl="1"/>
            <a:r>
              <a:rPr lang="it-IT" i="1" dirty="0" smtClean="0"/>
              <a:t>Diagnosi e valutazioni</a:t>
            </a:r>
          </a:p>
          <a:p>
            <a:pPr lvl="1"/>
            <a:r>
              <a:rPr lang="it-IT" i="1" dirty="0" smtClean="0"/>
              <a:t>La complessità e le inferenze trasversali al percorso</a:t>
            </a:r>
          </a:p>
          <a:p>
            <a:pPr lvl="1"/>
            <a:r>
              <a:rPr lang="it-IT" i="1" dirty="0" smtClean="0"/>
              <a:t>Il ruolo del medico di famiglia</a:t>
            </a:r>
          </a:p>
          <a:p>
            <a:pPr lvl="1"/>
            <a:r>
              <a:rPr lang="it-IT" i="1" dirty="0" smtClean="0"/>
              <a:t>La diversa presa in carico e la definizione  di programmi</a:t>
            </a:r>
          </a:p>
          <a:p>
            <a:pPr lvl="1"/>
            <a:r>
              <a:rPr lang="it-IT" i="1" dirty="0" smtClean="0"/>
              <a:t>I trattamenti terapeutici e riabilitativi</a:t>
            </a:r>
          </a:p>
          <a:p>
            <a:pPr lvl="1"/>
            <a:r>
              <a:rPr lang="it-IT" i="1" dirty="0" smtClean="0"/>
              <a:t>Gli esiti</a:t>
            </a:r>
          </a:p>
          <a:p>
            <a:r>
              <a:rPr lang="it-IT" dirty="0" smtClean="0"/>
              <a:t>Aumentare l’efficacia nella complessità</a:t>
            </a:r>
          </a:p>
          <a:p>
            <a:r>
              <a:rPr lang="it-IT" dirty="0" smtClean="0"/>
              <a:t>I «luoghi» della cura</a:t>
            </a:r>
          </a:p>
          <a:p>
            <a:r>
              <a:rPr lang="it-IT" dirty="0" smtClean="0"/>
              <a:t>I percorsi di cura c/o l’IRCCS Centro S. Giovanni di Dio - Brescia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399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Esiti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Risoluzione e “dimissione”</a:t>
            </a:r>
          </a:p>
          <a:p>
            <a:r>
              <a:rPr lang="it-IT" sz="2400" dirty="0" smtClean="0"/>
              <a:t>Stabilizzazione</a:t>
            </a:r>
          </a:p>
          <a:p>
            <a:r>
              <a:rPr lang="it-IT" sz="2400" dirty="0" smtClean="0"/>
              <a:t>Episodicità ciclica</a:t>
            </a:r>
          </a:p>
          <a:p>
            <a:r>
              <a:rPr lang="it-IT" sz="2400" dirty="0" smtClean="0"/>
              <a:t>Cronicità</a:t>
            </a:r>
          </a:p>
          <a:p>
            <a:r>
              <a:rPr lang="it-IT" sz="2400" dirty="0" smtClean="0"/>
              <a:t>Transizione di età</a:t>
            </a:r>
          </a:p>
          <a:p>
            <a:r>
              <a:rPr lang="it-IT" sz="2400" dirty="0" smtClean="0"/>
              <a:t>Persistenza dei bisogni e successive complicanze – complessità come «nuovo esito»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5" t="12267" r="6625" b="7067"/>
          <a:stretch/>
        </p:blipFill>
        <p:spPr bwMode="auto">
          <a:xfrm>
            <a:off x="28346" y="369530"/>
            <a:ext cx="8577072" cy="553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411760" y="5901650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/>
              <a:t>P I A N </a:t>
            </a:r>
            <a:r>
              <a:rPr lang="pt-BR" dirty="0" smtClean="0"/>
              <a:t>O  </a:t>
            </a:r>
            <a:r>
              <a:rPr lang="pt-BR" dirty="0"/>
              <a:t>R E G I O N A L E </a:t>
            </a:r>
            <a:r>
              <a:rPr lang="pt-BR" dirty="0" smtClean="0"/>
              <a:t> S </a:t>
            </a:r>
            <a:r>
              <a:rPr lang="pt-BR" dirty="0"/>
              <a:t>A L U T E </a:t>
            </a:r>
            <a:r>
              <a:rPr lang="pt-BR" dirty="0" smtClean="0"/>
              <a:t> M </a:t>
            </a:r>
            <a:r>
              <a:rPr lang="pt-BR" dirty="0"/>
              <a:t>E N T A L E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820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La  risposta univoca efficace alla complessità = intervento di rete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844824"/>
            <a:ext cx="7620000" cy="4800600"/>
          </a:xfrm>
        </p:spPr>
        <p:txBody>
          <a:bodyPr/>
          <a:lstStyle/>
          <a:p>
            <a:r>
              <a:rPr lang="it-IT" dirty="0" smtClean="0"/>
              <a:t>integrazione e interazione dei servizi attraverso modelli operativi dedicati, sostenibili ed efficaci (basati sui risultati)</a:t>
            </a:r>
          </a:p>
          <a:p>
            <a:r>
              <a:rPr lang="it-IT" dirty="0" smtClean="0"/>
              <a:t>ricerca orientata verso modelli efficaci ed efficienti</a:t>
            </a:r>
          </a:p>
          <a:p>
            <a:r>
              <a:rPr lang="it-IT" dirty="0" smtClean="0"/>
              <a:t>progetti-pilota innovativi per l’individuazione di nuove strategie più funzionali alla complessità (centrati sulla complessità </a:t>
            </a:r>
            <a:r>
              <a:rPr lang="it-IT" dirty="0" err="1" smtClean="0"/>
              <a:t>indidivuale</a:t>
            </a:r>
            <a:r>
              <a:rPr lang="it-IT" dirty="0" smtClean="0"/>
              <a:t> più che  sulla categoria d’appartenenza)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04637" y="871845"/>
            <a:ext cx="914400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1400" dirty="0" smtClean="0"/>
              <a:t>PIANO REGIONALE DI SALUTE MENTALE</a:t>
            </a:r>
            <a:endParaRPr lang="it-IT" sz="1400" dirty="0"/>
          </a:p>
          <a:p>
            <a:endParaRPr lang="it-IT" sz="1400" dirty="0" smtClean="0"/>
          </a:p>
          <a:p>
            <a:endParaRPr lang="it-IT" sz="1400" dirty="0" smtClean="0"/>
          </a:p>
          <a:p>
            <a:r>
              <a:rPr lang="it-IT" sz="1400" dirty="0" smtClean="0"/>
              <a:t>…definizione </a:t>
            </a:r>
            <a:r>
              <a:rPr lang="it-IT" sz="1400" dirty="0"/>
              <a:t>e organizzazione dei percorsi di cura nel rispetto dei principi di</a:t>
            </a:r>
          </a:p>
          <a:p>
            <a:r>
              <a:rPr lang="it-IT" sz="1400" dirty="0"/>
              <a:t>competenza e liberta di scelta degli utenti e, al contempo, nel rispetto dei principi di</a:t>
            </a:r>
          </a:p>
          <a:p>
            <a:r>
              <a:rPr lang="it-IT" sz="1400" dirty="0"/>
              <a:t>“territorialità” e di responsabilizzazione dei servizi erogatori come elementi</a:t>
            </a:r>
          </a:p>
          <a:p>
            <a:r>
              <a:rPr lang="it-IT" sz="1400" dirty="0"/>
              <a:t>inscindibilmente connessi alla pratica della psichiatria di comunità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1100" dirty="0">
              <a:latin typeface="Calibri Light" pitchFamily="34" charset="0"/>
              <a:ea typeface="Calibri" pitchFamily="34" charset="0"/>
              <a:cs typeface="Garamond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itchFamily="34" charset="0"/>
              <a:ea typeface="Calibri" pitchFamily="34" charset="0"/>
              <a:cs typeface="Garamond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coinvolgimento “forte” del MMG, da attuarsi fin dalle prime fasi del contatto del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paziente col servizio. In questo senso occorre che il DSM gestisca in modo strategico e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non occasionale il rapporto con il MMG, sia come lavoro sui singoli casi sia nel senso di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una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piu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 forte integrazione tra contesti (medicina generale e salute mentale). Il lavoro di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collegamento tra servizi psichiatrici e medicina generale deve rappresentare una funzione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Garamond" pitchFamily="18" charset="0"/>
              </a:rPr>
              <a:t>permanente del Dipartimento di Salute Mentale in un dato territorio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1100" dirty="0">
              <a:latin typeface="Calibri Light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1100" dirty="0">
              <a:latin typeface="Calibri Light" pitchFamily="34" charset="0"/>
              <a:cs typeface="Arial" pitchFamily="34" charset="0"/>
            </a:endParaRPr>
          </a:p>
          <a:p>
            <a:r>
              <a:rPr lang="it-IT" sz="1400" dirty="0"/>
              <a:t>Il </a:t>
            </a:r>
            <a:r>
              <a:rPr lang="it-IT" sz="1400" b="1" dirty="0"/>
              <a:t>Piano di Trattamento Individuale </a:t>
            </a:r>
            <a:r>
              <a:rPr lang="it-IT" sz="1400" dirty="0"/>
              <a:t>(</a:t>
            </a:r>
            <a:r>
              <a:rPr lang="it-IT" sz="1400" b="1" dirty="0"/>
              <a:t>PTI</a:t>
            </a:r>
            <a:r>
              <a:rPr lang="it-IT" sz="1400" dirty="0"/>
              <a:t>), strumento operativo della presa in</a:t>
            </a:r>
          </a:p>
          <a:p>
            <a:r>
              <a:rPr lang="it-IT" sz="1400" dirty="0"/>
              <a:t>carico, avrà i seguenti requisiti:</a:t>
            </a:r>
          </a:p>
          <a:p>
            <a:r>
              <a:rPr lang="it-IT" sz="1400" dirty="0"/>
              <a:t>■ indicazioni delle motivazioni psicosociali che hanno evidenziato la necessita di una</a:t>
            </a:r>
          </a:p>
          <a:p>
            <a:r>
              <a:rPr lang="it-IT" sz="1400" dirty="0"/>
              <a:t>presa in carico;</a:t>
            </a:r>
          </a:p>
          <a:p>
            <a:r>
              <a:rPr lang="it-IT" sz="1400" dirty="0"/>
              <a:t>■ tipologia delle prestazioni erogate dall'equipe, nell'ambito delle funzioni sopra indicate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arentesi graffa chiusa 4"/>
          <p:cNvSpPr/>
          <p:nvPr/>
        </p:nvSpPr>
        <p:spPr>
          <a:xfrm>
            <a:off x="6840252" y="4509120"/>
            <a:ext cx="216024" cy="136409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graffa chiusa 5"/>
          <p:cNvSpPr/>
          <p:nvPr/>
        </p:nvSpPr>
        <p:spPr>
          <a:xfrm>
            <a:off x="6660232" y="2852936"/>
            <a:ext cx="216024" cy="136409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entesi graffa chiusa 6"/>
          <p:cNvSpPr/>
          <p:nvPr/>
        </p:nvSpPr>
        <p:spPr>
          <a:xfrm>
            <a:off x="6416334" y="1388473"/>
            <a:ext cx="216024" cy="136409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51520" y="476672"/>
            <a:ext cx="8172450" cy="616585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it-IT" sz="4600" b="1" dirty="0" smtClean="0"/>
              <a:t>Evoluzione del Dipartimento di Salute Mentale: tra integrazione e innovazione</a:t>
            </a:r>
          </a:p>
          <a:p>
            <a:pPr>
              <a:buNone/>
            </a:pPr>
            <a:endParaRPr lang="it-IT" sz="4600" dirty="0" smtClean="0"/>
          </a:p>
          <a:p>
            <a:pPr>
              <a:buNone/>
            </a:pPr>
            <a:r>
              <a:rPr lang="it-IT" sz="4600" dirty="0" smtClean="0"/>
              <a:t>La crisi economica, l’estensione del mandato e l’acquisizione di nuove conoscenze impongono una</a:t>
            </a:r>
          </a:p>
          <a:p>
            <a:pPr>
              <a:buNone/>
            </a:pPr>
            <a:r>
              <a:rPr lang="it-IT" sz="4600" dirty="0" smtClean="0"/>
              <a:t>riflessione sui modelli organizzativi dell’assistenza psichiatrica. La sfida per i prossimi anni sarà</a:t>
            </a:r>
          </a:p>
          <a:p>
            <a:pPr>
              <a:buNone/>
            </a:pPr>
            <a:r>
              <a:rPr lang="it-IT" sz="4600" dirty="0" smtClean="0"/>
              <a:t>quella di coniugare l’esigenza di razionalizzazione delle risorse con il necessario rinnovamento dei modelli di</a:t>
            </a:r>
          </a:p>
          <a:p>
            <a:pPr>
              <a:buNone/>
            </a:pPr>
            <a:r>
              <a:rPr lang="it-IT" sz="4600" dirty="0" smtClean="0"/>
              <a:t> cura, orientati sempre più ad una maggiore efficacia/efficienza ed all’integrazione nelle</a:t>
            </a:r>
          </a:p>
          <a:p>
            <a:pPr>
              <a:buNone/>
            </a:pPr>
            <a:r>
              <a:rPr lang="it-IT" sz="4600" dirty="0" smtClean="0"/>
              <a:t>aree a elevata complessità. In questa ultima prospettiva le collaborazioni con la Medicina Generale</a:t>
            </a:r>
          </a:p>
          <a:p>
            <a:pPr>
              <a:buNone/>
            </a:pPr>
            <a:r>
              <a:rPr lang="it-IT" sz="4600" dirty="0" smtClean="0"/>
              <a:t>e l’Area Cure Primarie, con la Neuropsichiatria dell’Infanzia e dell’Adolescenza, con la Geriatria,</a:t>
            </a:r>
          </a:p>
          <a:p>
            <a:pPr>
              <a:buNone/>
            </a:pPr>
            <a:r>
              <a:rPr lang="it-IT" sz="4600" dirty="0" smtClean="0"/>
              <a:t>con la Neurologia rappresentano solo alcune delle aree che richiedono con maggiore urgenza</a:t>
            </a:r>
          </a:p>
          <a:p>
            <a:pPr>
              <a:buNone/>
            </a:pPr>
            <a:r>
              <a:rPr lang="it-IT" sz="4600" dirty="0" smtClean="0"/>
              <a:t>modelli integrati di intervento. A questo proposito, è da rimarcare che esistono poi alcune</a:t>
            </a:r>
          </a:p>
          <a:p>
            <a:pPr>
              <a:buNone/>
            </a:pPr>
            <a:r>
              <a:rPr lang="it-IT" sz="4600" dirty="0" smtClean="0"/>
              <a:t>tematiche rispetto alle quali, nelle diverse regioni, sono in corso programmi sperimentali che</a:t>
            </a:r>
          </a:p>
          <a:p>
            <a:pPr>
              <a:buNone/>
            </a:pPr>
            <a:r>
              <a:rPr lang="it-IT" sz="4600" dirty="0" smtClean="0"/>
              <a:t>incominciano a fornire evidenze positive, particolarmente riguardo al miglioramento</a:t>
            </a:r>
          </a:p>
          <a:p>
            <a:pPr>
              <a:buNone/>
            </a:pPr>
            <a:r>
              <a:rPr lang="it-IT" sz="4600" dirty="0" smtClean="0"/>
              <a:t>dell’accessibilità ai servizi e all’esito dei trattamenti. Tra queste sono da annoverare : l’intervento</a:t>
            </a:r>
          </a:p>
          <a:p>
            <a:pPr>
              <a:buNone/>
            </a:pPr>
            <a:r>
              <a:rPr lang="it-IT" sz="4600" dirty="0" smtClean="0"/>
              <a:t>precoce per i disturbi psichici gravi, le forme innovative di collaborazione con la medicina generale,</a:t>
            </a:r>
          </a:p>
          <a:p>
            <a:pPr>
              <a:buNone/>
            </a:pPr>
            <a:r>
              <a:rPr lang="it-IT" sz="4600" dirty="0" smtClean="0"/>
              <a:t>i progetti specifici di intervento nei disturbi emergenti (disturbi psichici nella gravidanza e nel</a:t>
            </a:r>
          </a:p>
          <a:p>
            <a:pPr>
              <a:buNone/>
            </a:pPr>
            <a:r>
              <a:rPr lang="it-IT" sz="4600" dirty="0" smtClean="0"/>
              <a:t>puerperio, disturbi del comportamento alimentare, disturbi di personalità, disturbi legati al gioco</a:t>
            </a:r>
          </a:p>
          <a:p>
            <a:pPr>
              <a:buNone/>
            </a:pPr>
            <a:r>
              <a:rPr lang="it-IT" sz="4600" dirty="0" smtClean="0"/>
              <a:t>patologico ecc), ed il modello integrato di trattamento per la presa in carico.</a:t>
            </a:r>
          </a:p>
          <a:p>
            <a:pPr>
              <a:buNone/>
            </a:pPr>
            <a:r>
              <a:rPr lang="it-IT" sz="4600" dirty="0" smtClean="0"/>
              <a:t>Riguardo specificamente al trattamento di persone affette da disturbi psichici gravi e portatrici di</a:t>
            </a:r>
          </a:p>
          <a:p>
            <a:pPr>
              <a:buNone/>
            </a:pPr>
            <a:r>
              <a:rPr lang="it-IT" sz="4600" dirty="0" smtClean="0"/>
              <a:t>bisogni complessi, preservando la presa in carico come elemento di specificità e proprio</a:t>
            </a:r>
          </a:p>
          <a:p>
            <a:pPr>
              <a:buNone/>
            </a:pPr>
            <a:r>
              <a:rPr lang="it-IT" sz="4600" dirty="0" smtClean="0"/>
              <a:t>dell’approccio italiano alla psichiatria di comunità, è necessario diffondere e sostenere, attraverso</a:t>
            </a:r>
          </a:p>
          <a:p>
            <a:pPr>
              <a:buNone/>
            </a:pPr>
            <a:r>
              <a:rPr lang="it-IT" sz="4600" dirty="0" smtClean="0"/>
              <a:t>adeguate azioni formative, l’utilizzo di strumenti operativi per il governo clinico dei casi, quali</a:t>
            </a:r>
          </a:p>
          <a:p>
            <a:pPr>
              <a:buNone/>
            </a:pPr>
            <a:r>
              <a:rPr lang="it-IT" sz="4600" dirty="0" smtClean="0"/>
              <a:t>l’utilizzo sistematico del Piano di Trattamento Individuale e la formazione e l’inserimento del case</a:t>
            </a:r>
          </a:p>
          <a:p>
            <a:pPr>
              <a:buNone/>
            </a:pPr>
            <a:r>
              <a:rPr lang="it-IT" sz="4600" dirty="0" smtClean="0"/>
              <a:t>manager nell’ambito di una micro-equipe terapeutica.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algn="r"/>
            <a:r>
              <a:rPr lang="it-IT" sz="4000" dirty="0" smtClean="0">
                <a:solidFill>
                  <a:srgbClr val="FF0000"/>
                </a:solidFill>
              </a:rPr>
              <a:t>programma 2012 – 2015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021288"/>
            <a:ext cx="3269639" cy="8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9512" y="0"/>
            <a:ext cx="7620000" cy="1143000"/>
          </a:xfrm>
        </p:spPr>
        <p:txBody>
          <a:bodyPr/>
          <a:lstStyle/>
          <a:p>
            <a:r>
              <a:rPr lang="it-IT" sz="2400" dirty="0" smtClean="0"/>
              <a:t>III commissione Area Salute Mentale (2016)</a:t>
            </a:r>
            <a:endParaRPr lang="it-IT" sz="24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79512" y="836712"/>
            <a:ext cx="7620000" cy="4800600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7792064" cy="51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608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7867044" cy="525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7704856" cy="104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830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QUALI SERVIZI: 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700" dirty="0" smtClean="0">
                <a:solidFill>
                  <a:srgbClr val="FF0000"/>
                </a:solidFill>
              </a:rPr>
              <a:t>integrazione non come «teoria» ma come necessità operativa ineluttabile per efficacia di interventi</a:t>
            </a:r>
            <a:endParaRPr lang="it-IT" sz="2700" dirty="0">
              <a:solidFill>
                <a:srgbClr val="FF0000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0274993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556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I luoghi della cura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7620000" cy="4800600"/>
          </a:xfrm>
        </p:spPr>
        <p:txBody>
          <a:bodyPr/>
          <a:lstStyle/>
          <a:p>
            <a:r>
              <a:rPr lang="it-IT" dirty="0" smtClean="0"/>
              <a:t>SPDC</a:t>
            </a:r>
          </a:p>
          <a:p>
            <a:r>
              <a:rPr lang="it-IT" dirty="0" smtClean="0"/>
              <a:t>CPS</a:t>
            </a:r>
          </a:p>
          <a:p>
            <a:r>
              <a:rPr lang="it-IT" dirty="0" smtClean="0"/>
              <a:t>CRA</a:t>
            </a:r>
          </a:p>
          <a:p>
            <a:r>
              <a:rPr lang="it-IT" dirty="0" smtClean="0"/>
              <a:t>Comunità Protette a diversa intensità</a:t>
            </a:r>
          </a:p>
          <a:p>
            <a:r>
              <a:rPr lang="it-IT" dirty="0" smtClean="0"/>
              <a:t>Servizi per bisogni specifici</a:t>
            </a:r>
          </a:p>
          <a:p>
            <a:pPr lvl="1"/>
            <a:r>
              <a:rPr lang="it-IT" dirty="0" smtClean="0"/>
              <a:t>Doppia diagnosi</a:t>
            </a:r>
          </a:p>
          <a:p>
            <a:pPr lvl="1"/>
            <a:r>
              <a:rPr lang="it-IT" dirty="0" smtClean="0"/>
              <a:t>Disturbi condotta alimentare</a:t>
            </a:r>
          </a:p>
          <a:p>
            <a:r>
              <a:rPr lang="it-IT" dirty="0" smtClean="0"/>
              <a:t>CD</a:t>
            </a:r>
          </a:p>
          <a:p>
            <a:r>
              <a:rPr lang="it-IT" dirty="0" smtClean="0"/>
              <a:t>Residenzialità leggera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932040" y="4725144"/>
            <a:ext cx="273630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«Presa in  carico»</a:t>
            </a:r>
          </a:p>
          <a:p>
            <a:pPr algn="r"/>
            <a:r>
              <a:rPr lang="it-IT" b="1" dirty="0" smtClean="0"/>
              <a:t>DSM</a:t>
            </a:r>
            <a:r>
              <a:rPr lang="it-IT" dirty="0" smtClean="0"/>
              <a:t> (direttamente  o in convenzione con accreditato</a:t>
            </a:r>
            <a:endParaRPr lang="it-IT" dirty="0"/>
          </a:p>
        </p:txBody>
      </p:sp>
      <p:sp>
        <p:nvSpPr>
          <p:cNvPr id="5" name="Parentesi graffa chiusa 4"/>
          <p:cNvSpPr/>
          <p:nvPr/>
        </p:nvSpPr>
        <p:spPr>
          <a:xfrm>
            <a:off x="5002015" y="1484784"/>
            <a:ext cx="436113" cy="32403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131840" y="5549699"/>
            <a:ext cx="151216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Accreditato</a:t>
            </a:r>
            <a:endParaRPr lang="it-IT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2256540" cy="230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245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36" t="17933" r="18418" b="17372"/>
          <a:stretch/>
        </p:blipFill>
        <p:spPr bwMode="auto">
          <a:xfrm>
            <a:off x="2407888" y="245028"/>
            <a:ext cx="4468368" cy="251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94" t="31165" r="19482" b="2846"/>
          <a:stretch/>
        </p:blipFill>
        <p:spPr bwMode="auto">
          <a:xfrm>
            <a:off x="1475656" y="2889956"/>
            <a:ext cx="6552728" cy="383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332656"/>
            <a:ext cx="228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PRIVATO </a:t>
            </a:r>
            <a:r>
              <a:rPr lang="it-IT" dirty="0" smtClean="0">
                <a:solidFill>
                  <a:srgbClr val="FF0000"/>
                </a:solidFill>
              </a:rPr>
              <a:t>ACCREDITATO:</a:t>
            </a: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sz="2800" dirty="0" smtClean="0">
                <a:solidFill>
                  <a:srgbClr val="FF0000"/>
                </a:solidFill>
              </a:rPr>
              <a:t>IRCCS</a:t>
            </a:r>
          </a:p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1996</a:t>
            </a:r>
            <a:endParaRPr lang="it-IT" sz="28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539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300" dirty="0" smtClean="0">
                <a:solidFill>
                  <a:srgbClr val="FF0000"/>
                </a:solidFill>
              </a:rPr>
              <a:t>1. Esordio del problema e/o contatto con il sistema curante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700808"/>
            <a:ext cx="7620000" cy="4800600"/>
          </a:xfrm>
        </p:spPr>
        <p:txBody>
          <a:bodyPr>
            <a:normAutofit/>
          </a:bodyPr>
          <a:lstStyle/>
          <a:p>
            <a:r>
              <a:rPr lang="it-IT" dirty="0" smtClean="0"/>
              <a:t>Fase cruciale spesso dirimente rispetto alla presa in carico</a:t>
            </a:r>
          </a:p>
          <a:p>
            <a:r>
              <a:rPr lang="it-IT" dirty="0" smtClean="0"/>
              <a:t>Ruolo centrale del medico di famiglia</a:t>
            </a:r>
          </a:p>
          <a:p>
            <a:r>
              <a:rPr lang="it-IT" dirty="0" smtClean="0"/>
              <a:t>Problematica della latenza fra il verosimile esordio e i primi interventi</a:t>
            </a:r>
          </a:p>
          <a:p>
            <a:r>
              <a:rPr lang="it-IT" dirty="0" smtClean="0"/>
              <a:t>Maggior precocità di esordi e nuove forme di disagio psichico</a:t>
            </a:r>
          </a:p>
          <a:p>
            <a:r>
              <a:rPr lang="it-IT" dirty="0" smtClean="0"/>
              <a:t>Primo screening / orientamento diagnostico: quali modalità?</a:t>
            </a:r>
          </a:p>
          <a:p>
            <a:r>
              <a:rPr lang="it-IT" dirty="0" smtClean="0"/>
              <a:t>Scelta dell’invio e adesione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Istituto di Ricovero e Cura</a:t>
            </a:r>
            <a:br>
              <a:rPr lang="it-IT" sz="3200" dirty="0" smtClean="0">
                <a:solidFill>
                  <a:srgbClr val="FF0000"/>
                </a:solidFill>
              </a:rPr>
            </a:br>
            <a:r>
              <a:rPr lang="it-IT" sz="3200" dirty="0" smtClean="0">
                <a:solidFill>
                  <a:srgbClr val="FF0000"/>
                </a:solidFill>
              </a:rPr>
              <a:t>a Carattere Scientifico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844824"/>
            <a:ext cx="7620000" cy="4800600"/>
          </a:xfrm>
        </p:spPr>
        <p:txBody>
          <a:bodyPr>
            <a:normAutofit/>
          </a:bodyPr>
          <a:lstStyle/>
          <a:p>
            <a:r>
              <a:rPr lang="it-IT" dirty="0" smtClean="0"/>
              <a:t>REALTA’ OPERATIVA INTEGRATA SUL TERRITORIO E IN RETE CON LE ALTRE AGENZIE </a:t>
            </a:r>
          </a:p>
          <a:p>
            <a:r>
              <a:rPr lang="it-IT" dirty="0" smtClean="0"/>
              <a:t>AZIONE DIRETTA (percorsi e accesso ai servizi attivabili anche su richiesta del Medico di famiglia)</a:t>
            </a:r>
          </a:p>
          <a:p>
            <a:r>
              <a:rPr lang="it-IT" dirty="0" smtClean="0"/>
              <a:t>AZIONE INTEGRATA con DIPARTIMENTI DI SALUTE MENTALE</a:t>
            </a:r>
          </a:p>
          <a:p>
            <a:r>
              <a:rPr lang="it-IT" dirty="0" smtClean="0"/>
              <a:t>AFFERENZA E ATTIVITA’ SOPRAZONALE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532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4082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3657600" cy="6397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AREA PSICHIATRICA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3657600" cy="3456384"/>
          </a:xfrm>
        </p:spPr>
        <p:txBody>
          <a:bodyPr/>
          <a:lstStyle/>
          <a:p>
            <a:r>
              <a:rPr lang="it-IT" dirty="0" smtClean="0"/>
              <a:t>Unità ospedaliera per la riabilitazione psichiatrica (20 </a:t>
            </a:r>
            <a:r>
              <a:rPr lang="it-IT" dirty="0" err="1" smtClean="0"/>
              <a:t>p.l</a:t>
            </a:r>
            <a:r>
              <a:rPr lang="it-IT" dirty="0" smtClean="0"/>
              <a:t>.)</a:t>
            </a:r>
          </a:p>
          <a:p>
            <a:r>
              <a:rPr lang="it-IT" dirty="0" smtClean="0"/>
              <a:t>Attività ambulatoriale specialistica</a:t>
            </a:r>
          </a:p>
          <a:p>
            <a:r>
              <a:rPr lang="it-IT" dirty="0" smtClean="0"/>
              <a:t>Attività MAC (attività macro-</a:t>
            </a:r>
            <a:r>
              <a:rPr lang="it-IT" dirty="0" err="1" smtClean="0"/>
              <a:t>ambulatorialie</a:t>
            </a:r>
            <a:r>
              <a:rPr lang="it-IT" dirty="0" smtClean="0"/>
              <a:t> complessa)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419600" y="1268760"/>
            <a:ext cx="3657600" cy="6397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AREA DEMENZE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419600" y="1988840"/>
            <a:ext cx="3657600" cy="3312368"/>
          </a:xfrm>
        </p:spPr>
        <p:txBody>
          <a:bodyPr/>
          <a:lstStyle/>
          <a:p>
            <a:r>
              <a:rPr lang="it-IT" dirty="0"/>
              <a:t>Unità ospedaliera per la riabilitazione </a:t>
            </a:r>
            <a:r>
              <a:rPr lang="it-IT" dirty="0" smtClean="0"/>
              <a:t>delle demenze (40 </a:t>
            </a:r>
            <a:r>
              <a:rPr lang="it-IT" dirty="0" err="1"/>
              <a:t>p.l</a:t>
            </a:r>
            <a:r>
              <a:rPr lang="it-IT" dirty="0"/>
              <a:t>.)</a:t>
            </a:r>
          </a:p>
          <a:p>
            <a:r>
              <a:rPr lang="it-IT" dirty="0"/>
              <a:t>Attività ambulatoriale </a:t>
            </a:r>
            <a:r>
              <a:rPr lang="it-IT" dirty="0" smtClean="0"/>
              <a:t>specialistica e UVA</a:t>
            </a:r>
            <a:endParaRPr lang="it-IT" dirty="0"/>
          </a:p>
          <a:p>
            <a:r>
              <a:rPr lang="it-IT" dirty="0"/>
              <a:t>Attività MAC (attività macro-</a:t>
            </a:r>
            <a:r>
              <a:rPr lang="it-IT" dirty="0" err="1"/>
              <a:t>ambulatorialie</a:t>
            </a:r>
            <a:r>
              <a:rPr lang="it-IT" dirty="0"/>
              <a:t> complessa)</a:t>
            </a: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403648" y="5661248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ATTIVITA’ DI RICERCA</a:t>
            </a:r>
          </a:p>
          <a:p>
            <a:pPr algn="ctr"/>
            <a:r>
              <a:rPr lang="it-IT" dirty="0" smtClean="0"/>
              <a:t>(Unità e laboratori multidisciplinari </a:t>
            </a:r>
          </a:p>
          <a:p>
            <a:pPr algn="ctr"/>
            <a:r>
              <a:rPr lang="it-IT" dirty="0" smtClean="0"/>
              <a:t>per la ricerca di base, applicata e per l’epidemiologia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 rot="259785">
            <a:off x="4139952" y="952267"/>
            <a:ext cx="252028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TRASLAZIOANLITÀ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437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74" t="24136" r="15476" b="17998"/>
          <a:stretch/>
        </p:blipFill>
        <p:spPr bwMode="auto">
          <a:xfrm>
            <a:off x="3131840" y="3068959"/>
            <a:ext cx="5228378" cy="319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9552" y="548680"/>
            <a:ext cx="4752528" cy="206208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27" tIns="45713" rIns="91427" bIns="4571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800" b="1" kern="0" dirty="0" smtClean="0">
                <a:solidFill>
                  <a:srgbClr val="FF0000"/>
                </a:solidFill>
                <a:latin typeface="+mn-lt"/>
                <a:cs typeface="+mn-cs"/>
              </a:rPr>
              <a:t>POLIAMBULATORI  (Prestazioni)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00" b="1" dirty="0" smtClean="0">
                <a:solidFill>
                  <a:srgbClr val="6633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kern="0" dirty="0" smtClean="0">
                <a:latin typeface="+mn-lt"/>
                <a:cs typeface="+mn-cs"/>
              </a:rPr>
              <a:t>Visite Psichiatriche      	          	1.890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kern="0" dirty="0" smtClean="0">
                <a:latin typeface="+mn-lt"/>
                <a:cs typeface="+mn-cs"/>
              </a:rPr>
              <a:t>Visite Neurologiche                                 1.343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kern="0" dirty="0" smtClean="0">
                <a:latin typeface="+mn-lt"/>
                <a:cs typeface="+mn-cs"/>
              </a:rPr>
              <a:t>Visite Geriatriche                                     3.004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kern="0" dirty="0" smtClean="0">
                <a:latin typeface="+mn-lt"/>
                <a:cs typeface="+mn-cs"/>
              </a:rPr>
              <a:t>Colloquio psicologico                                 307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kern="0" dirty="0" smtClean="0">
                <a:solidFill>
                  <a:srgbClr val="FF0000"/>
                </a:solidFill>
                <a:latin typeface="+mn-lt"/>
                <a:cs typeface="+mn-cs"/>
              </a:rPr>
              <a:t>Totale visite                                              6.544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1400" b="1" kern="0" dirty="0" smtClean="0">
              <a:latin typeface="+mn-lt"/>
              <a:cs typeface="+mn-cs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kern="0" dirty="0" smtClean="0">
                <a:latin typeface="+mn-lt"/>
                <a:cs typeface="+mn-cs"/>
              </a:rPr>
              <a:t>Esami   (ECG + EEG)                                  3.328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5230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0"/>
            <a:ext cx="9142535" cy="6858000"/>
            <a:chOff x="0" y="0"/>
            <a:chExt cx="6239" cy="4320"/>
          </a:xfrm>
        </p:grpSpPr>
        <p:pic>
          <p:nvPicPr>
            <p:cNvPr id="2054" name="Picture 3" descr="FASC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623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4" descr="FB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2"/>
              <a:ext cx="783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+mj-lt"/>
              </a:rPr>
              <a:t>IRCCS Centro S. Giovanni di Dio</a:t>
            </a:r>
            <a:r>
              <a:rPr lang="it-IT" altLang="it-IT" sz="3600" dirty="0">
                <a:solidFill>
                  <a:srgbClr val="FF0000"/>
                </a:solidFill>
                <a:latin typeface="+mj-lt"/>
              </a:rPr>
              <a:t> </a:t>
            </a:r>
            <a:br>
              <a:rPr lang="it-IT" altLang="it-IT" sz="3600" dirty="0">
                <a:solidFill>
                  <a:srgbClr val="FF0000"/>
                </a:solidFill>
                <a:latin typeface="+mj-lt"/>
              </a:rPr>
            </a:br>
            <a:r>
              <a:rPr lang="it-IT" altLang="it-IT" dirty="0">
                <a:solidFill>
                  <a:srgbClr val="FF0000"/>
                </a:solidFill>
                <a:latin typeface="+mj-lt"/>
              </a:rPr>
              <a:t>Unità Ospedaliera </a:t>
            </a:r>
            <a:br>
              <a:rPr lang="it-IT" altLang="it-IT" dirty="0">
                <a:solidFill>
                  <a:srgbClr val="FF0000"/>
                </a:solidFill>
                <a:latin typeface="+mj-lt"/>
              </a:rPr>
            </a:br>
            <a:r>
              <a:rPr lang="it-IT" altLang="it-IT" dirty="0">
                <a:solidFill>
                  <a:srgbClr val="FF0000"/>
                </a:solidFill>
                <a:latin typeface="+mj-lt"/>
              </a:rPr>
              <a:t>per la Riabilitazione Psichiatrica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+mj-lt"/>
              </a:rPr>
              <a:t>Fra </a:t>
            </a:r>
            <a:r>
              <a:rPr lang="it-IT" altLang="it-IT" sz="2800" dirty="0" err="1" smtClean="0">
                <a:solidFill>
                  <a:srgbClr val="FF0000"/>
                </a:solidFill>
                <a:latin typeface="+mj-lt"/>
              </a:rPr>
              <a:t>Mosé</a:t>
            </a:r>
            <a:r>
              <a:rPr lang="it-IT" altLang="it-IT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it-IT" sz="2800" dirty="0" err="1">
                <a:solidFill>
                  <a:srgbClr val="FF0000"/>
                </a:solidFill>
                <a:latin typeface="+mj-lt"/>
              </a:rPr>
              <a:t>Bonardi</a:t>
            </a:r>
            <a:r>
              <a:rPr lang="it-IT" altLang="it-IT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it-IT" altLang="it-IT" dirty="0">
                <a:solidFill>
                  <a:schemeClr val="tx2"/>
                </a:solidFill>
                <a:latin typeface="Arial" charset="0"/>
              </a:rPr>
            </a:br>
            <a:endParaRPr lang="it-IT" altLang="it-IT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1115158" y="1989139"/>
            <a:ext cx="676421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buFontTx/>
              <a:buNone/>
            </a:pPr>
            <a:endParaRPr lang="it-IT" altLang="it-IT" sz="2400"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it-IT" altLang="it-IT" sz="2400">
                <a:latin typeface="Arial" charset="0"/>
              </a:rPr>
              <a:t>Unità operativa di 20 posti per la realizzazione di programmi specifici, della durata fino a 30 giorni, mirati alla valutazione, alla terapia e alla riabilitazione di persone con disturbi psichiatrici ad ampio spettro e con caratteristiche di complessità.</a:t>
            </a:r>
          </a:p>
        </p:txBody>
      </p:sp>
      <p:pic>
        <p:nvPicPr>
          <p:cNvPr id="2053" name="Picture 8" descr="varie 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23"/>
          <a:stretch>
            <a:fillRect/>
          </a:stretch>
        </p:blipFill>
        <p:spPr bwMode="auto">
          <a:xfrm>
            <a:off x="6129705" y="4724401"/>
            <a:ext cx="2768111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41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" y="0"/>
            <a:ext cx="9142535" cy="6858000"/>
            <a:chOff x="0" y="0"/>
            <a:chExt cx="6239" cy="4320"/>
          </a:xfrm>
        </p:grpSpPr>
        <p:pic>
          <p:nvPicPr>
            <p:cNvPr id="3083" name="Picture 3" descr="FASC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623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4" descr="FB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2"/>
              <a:ext cx="783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1115158" y="2276475"/>
            <a:ext cx="676421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buFontTx/>
              <a:buNone/>
            </a:pPr>
            <a:endParaRPr lang="it-IT" altLang="it-IT">
              <a:latin typeface="Arial" charset="0"/>
            </a:endParaRP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03838" y="333375"/>
            <a:ext cx="6400800" cy="935038"/>
          </a:xfrm>
        </p:spPr>
        <p:txBody>
          <a:bodyPr/>
          <a:lstStyle/>
          <a:p>
            <a:r>
              <a:rPr lang="it-IT" altLang="it-IT" sz="2400" b="1" dirty="0" smtClean="0">
                <a:solidFill>
                  <a:schemeClr val="tx2"/>
                </a:solidFill>
              </a:rPr>
              <a:t>Caratteristiche Utenti anno 2015</a:t>
            </a:r>
          </a:p>
        </p:txBody>
      </p:sp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1115158" y="4487863"/>
            <a:ext cx="7345973" cy="22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Arial" charset="0"/>
              </a:rPr>
              <a:t>TOTALE OSPITI  = 278  (distribuzione per </a:t>
            </a:r>
            <a:r>
              <a:rPr lang="it-IT" altLang="it-IT" sz="2000" b="1" dirty="0" smtClean="0">
                <a:latin typeface="Arial" charset="0"/>
              </a:rPr>
              <a:t>genere </a:t>
            </a:r>
            <a:r>
              <a:rPr lang="it-IT" altLang="it-IT" sz="2000" b="1" dirty="0">
                <a:latin typeface="Arial" charset="0"/>
              </a:rPr>
              <a:t>= 50%)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Arial" charset="0"/>
              </a:rPr>
              <a:t>ETA’ MEDIA: 48 (+/-  14,5)  anni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Arial" charset="0"/>
              </a:rPr>
              <a:t>N° totale giornate erogate = 7086  indice saturazione 97,8 %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Arial" charset="0"/>
              </a:rPr>
              <a:t>DURATA MEDIA DI DEGENZA = 26 giorni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 b="1" i="1" dirty="0">
              <a:latin typeface="Arial" charset="0"/>
            </a:endParaRPr>
          </a:p>
        </p:txBody>
      </p:sp>
      <p:sp>
        <p:nvSpPr>
          <p:cNvPr id="3079" name="Line 11"/>
          <p:cNvSpPr>
            <a:spLocks noChangeShapeType="1"/>
          </p:cNvSpPr>
          <p:nvPr/>
        </p:nvSpPr>
        <p:spPr bwMode="auto">
          <a:xfrm flipH="1">
            <a:off x="1136795" y="4487863"/>
            <a:ext cx="0" cy="2036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080" name="Line 12"/>
          <p:cNvSpPr>
            <a:spLocks noChangeShapeType="1"/>
          </p:cNvSpPr>
          <p:nvPr/>
        </p:nvSpPr>
        <p:spPr bwMode="auto">
          <a:xfrm>
            <a:off x="1151793" y="6524625"/>
            <a:ext cx="69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14018" y="2793584"/>
            <a:ext cx="2186354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 COMPLESSE</a:t>
            </a:r>
          </a:p>
          <a:p>
            <a:pPr algn="ctr">
              <a:defRPr/>
            </a:pPr>
            <a:r>
              <a:rPr lang="it-IT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65%</a:t>
            </a:r>
            <a:endParaRPr lang="it-IT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it-IT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200" dirty="0"/>
              <a:t>DIST. PERSONALITA’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200" dirty="0"/>
              <a:t>DIST.ALCOL-CORRELATI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200" dirty="0"/>
              <a:t>DIST. DA SOSTANZE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200" dirty="0"/>
              <a:t>DIST. </a:t>
            </a:r>
            <a:r>
              <a:rPr lang="it-IT" sz="1200" dirty="0" smtClean="0"/>
              <a:t>METABOLICI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200" dirty="0" smtClean="0"/>
              <a:t>DIST. </a:t>
            </a:r>
            <a:r>
              <a:rPr lang="it-IT" sz="1200" smtClean="0"/>
              <a:t>SOMATICI</a:t>
            </a:r>
            <a:endParaRPr lang="it-IT" sz="1200" dirty="0"/>
          </a:p>
        </p:txBody>
      </p:sp>
      <p:graphicFrame>
        <p:nvGraphicFramePr>
          <p:cNvPr id="3082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54815088"/>
              </p:ext>
            </p:extLst>
          </p:nvPr>
        </p:nvGraphicFramePr>
        <p:xfrm>
          <a:off x="3238202" y="836712"/>
          <a:ext cx="5219998" cy="3571875"/>
        </p:xfrm>
        <a:graphic>
          <a:graphicData uri="http://schemas.openxmlformats.org/presentationml/2006/ole">
            <p:oleObj spid="_x0000_s5150" name="Foglio di lavoro" r:id="rId6" imgW="6522738" imgH="4107240" progId="Excel.Sheet.8">
              <p:embed/>
            </p:oleObj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8615" y="1484784"/>
            <a:ext cx="249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035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/>
        </p:nvGrpSpPr>
        <p:grpSpPr bwMode="auto">
          <a:xfrm>
            <a:off x="1" y="0"/>
            <a:ext cx="9142535" cy="6858000"/>
            <a:chOff x="0" y="0"/>
            <a:chExt cx="6239" cy="4320"/>
          </a:xfrm>
        </p:grpSpPr>
        <p:pic>
          <p:nvPicPr>
            <p:cNvPr id="6150" name="Picture 15" descr="FASCIA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623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6" descr="FB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2"/>
              <a:ext cx="783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7" name="CasellaDiTesto 3"/>
          <p:cNvSpPr txBox="1">
            <a:spLocks noChangeArrowheads="1"/>
          </p:cNvSpPr>
          <p:nvPr/>
        </p:nvSpPr>
        <p:spPr bwMode="auto">
          <a:xfrm>
            <a:off x="2045677" y="607080"/>
            <a:ext cx="465259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Arial" charset="0"/>
              </a:rPr>
              <a:t>PECULIARITA’</a:t>
            </a:r>
          </a:p>
        </p:txBody>
      </p:sp>
      <p:sp>
        <p:nvSpPr>
          <p:cNvPr id="6148" name="CasellaDiTesto 2"/>
          <p:cNvSpPr txBox="1">
            <a:spLocks noChangeArrowheads="1"/>
          </p:cNvSpPr>
          <p:nvPr/>
        </p:nvSpPr>
        <p:spPr bwMode="auto">
          <a:xfrm>
            <a:off x="1049216" y="1484313"/>
            <a:ext cx="731080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charset="0"/>
              </a:rPr>
              <a:t>Tre elementi caratterizzanti</a:t>
            </a:r>
          </a:p>
          <a:p>
            <a:pPr algn="just">
              <a:spcBef>
                <a:spcPct val="0"/>
              </a:spcBef>
            </a:pPr>
            <a:endParaRPr lang="it-IT" altLang="it-IT" sz="2400" dirty="0">
              <a:latin typeface="Arial" charset="0"/>
            </a:endParaRPr>
          </a:p>
          <a:p>
            <a:pPr algn="just">
              <a:spcBef>
                <a:spcPct val="0"/>
              </a:spcBef>
            </a:pPr>
            <a:endParaRPr lang="it-IT" altLang="it-IT" sz="2400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it-IT" altLang="it-IT" sz="2400" dirty="0">
                <a:latin typeface="Arial" charset="0"/>
              </a:rPr>
              <a:t>SETTING </a:t>
            </a:r>
            <a:r>
              <a:rPr lang="it-IT" altLang="it-IT" sz="1800" dirty="0">
                <a:latin typeface="Arial" charset="0"/>
              </a:rPr>
              <a:t>(sviluppo del programma clinico-riabilitativo in </a:t>
            </a:r>
            <a:r>
              <a:rPr lang="it-IT" altLang="it-IT" sz="1800" dirty="0" err="1">
                <a:latin typeface="Arial" charset="0"/>
              </a:rPr>
              <a:t>setting</a:t>
            </a:r>
            <a:r>
              <a:rPr lang="it-IT" altLang="it-IT" sz="1800" dirty="0">
                <a:latin typeface="Arial" charset="0"/>
              </a:rPr>
              <a:t> sovrapponibile all’ambiente naturale di vita, per favorire un intervento più «naturalistico» sulle abilità personali e sociali, pur nel rispetto degli </a:t>
            </a:r>
            <a:r>
              <a:rPr lang="it-IT" altLang="it-IT" sz="1800" dirty="0" err="1">
                <a:latin typeface="Arial" charset="0"/>
              </a:rPr>
              <a:t>standards</a:t>
            </a:r>
            <a:r>
              <a:rPr lang="it-IT" altLang="it-IT" sz="1800" dirty="0">
                <a:latin typeface="Arial" charset="0"/>
              </a:rPr>
              <a:t> ospedalieri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it-IT" altLang="it-IT" sz="2400" dirty="0">
                <a:latin typeface="Arial" charset="0"/>
              </a:rPr>
              <a:t>APPROCCIO MULTIDIMENSIONALE INTEGRATO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it-IT" altLang="it-IT" sz="2400" dirty="0">
                <a:latin typeface="Arial" charset="0"/>
              </a:rPr>
              <a:t>DURATA DEL PROGRAMMA</a:t>
            </a:r>
          </a:p>
          <a:p>
            <a:pPr algn="just">
              <a:spcBef>
                <a:spcPct val="0"/>
              </a:spcBef>
            </a:pPr>
            <a:endParaRPr lang="it-IT" altLang="it-IT" sz="2400" dirty="0">
              <a:latin typeface="Arial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77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716574" y="6207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115158" y="2276475"/>
            <a:ext cx="676421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buFontTx/>
              <a:buNone/>
            </a:pPr>
            <a:endParaRPr lang="it-IT" altLang="it-IT">
              <a:latin typeface="Arial" charset="0"/>
            </a:endParaRPr>
          </a:p>
        </p:txBody>
      </p:sp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1248508" y="2209801"/>
            <a:ext cx="1748204" cy="430213"/>
          </a:xfrm>
          <a:prstGeom prst="rect">
            <a:avLst/>
          </a:prstGeom>
          <a:gradFill rotWithShape="0">
            <a:gsLst>
              <a:gs pos="0">
                <a:srgbClr val="FFCAA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charset="0"/>
              </a:rPr>
              <a:t>N° 3 Dirigenti Medici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charset="0"/>
              </a:rPr>
              <a:t>I Livello</a:t>
            </a:r>
          </a:p>
        </p:txBody>
      </p: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3720571" y="2209800"/>
            <a:ext cx="854401" cy="215444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charset="0"/>
              </a:rPr>
              <a:t>Psicologo</a:t>
            </a:r>
            <a:endParaRPr lang="it-IT" altLang="it-IT" sz="1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4642339" y="2822575"/>
            <a:ext cx="2885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 b="1">
                <a:solidFill>
                  <a:srgbClr val="000000"/>
                </a:solidFill>
                <a:latin typeface="Arial" charset="0"/>
              </a:rPr>
              <a:t> </a:t>
            </a:r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10247" name="Rectangle 11"/>
          <p:cNvSpPr>
            <a:spLocks noChangeArrowheads="1"/>
          </p:cNvSpPr>
          <p:nvPr/>
        </p:nvSpPr>
        <p:spPr bwMode="auto">
          <a:xfrm>
            <a:off x="5410200" y="2209801"/>
            <a:ext cx="1213338" cy="523875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charset="0"/>
              </a:rPr>
              <a:t>Coordinatore</a:t>
            </a:r>
            <a:endParaRPr lang="it-IT" altLang="it-IT" sz="1000" b="1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000" b="1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000" b="1">
              <a:latin typeface="Times New Roman" pitchFamily="18" charset="0"/>
            </a:endParaRPr>
          </a:p>
        </p:txBody>
      </p:sp>
      <p:sp>
        <p:nvSpPr>
          <p:cNvPr id="10248" name="Rectangle 12"/>
          <p:cNvSpPr>
            <a:spLocks noChangeArrowheads="1"/>
          </p:cNvSpPr>
          <p:nvPr/>
        </p:nvSpPr>
        <p:spPr bwMode="auto">
          <a:xfrm>
            <a:off x="6758354" y="2209801"/>
            <a:ext cx="1699846" cy="307975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charset="0"/>
              </a:rPr>
              <a:t> Assistente Sociale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9" name="Rectangle 13" descr="Velina blu"/>
          <p:cNvSpPr>
            <a:spLocks noChangeArrowheads="1"/>
          </p:cNvSpPr>
          <p:nvPr/>
        </p:nvSpPr>
        <p:spPr bwMode="auto">
          <a:xfrm>
            <a:off x="3471497" y="1031876"/>
            <a:ext cx="2545373" cy="492443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prstShdw prst="shdw13" dist="53882" dir="13500000">
              <a:srgbClr val="808080"/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33CC"/>
                </a:solidFill>
                <a:latin typeface="Arial" charset="0"/>
              </a:rPr>
              <a:t>Dirigente </a:t>
            </a:r>
            <a:r>
              <a:rPr lang="it-IT" altLang="it-IT" sz="1600" b="1" dirty="0" smtClean="0">
                <a:solidFill>
                  <a:srgbClr val="0033CC"/>
                </a:solidFill>
                <a:latin typeface="Arial" charset="0"/>
              </a:rPr>
              <a:t>Medico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it-IT" altLang="it-IT" sz="1600" b="1" dirty="0">
                <a:solidFill>
                  <a:srgbClr val="0033CC"/>
                </a:solidFill>
                <a:latin typeface="Arial" charset="0"/>
              </a:rPr>
              <a:t>II </a:t>
            </a:r>
            <a:r>
              <a:rPr lang="it-IT" altLang="it-IT" sz="1600" b="1" dirty="0" smtClean="0">
                <a:solidFill>
                  <a:srgbClr val="0033CC"/>
                </a:solidFill>
                <a:latin typeface="Arial" charset="0"/>
              </a:rPr>
              <a:t>Livello</a:t>
            </a:r>
            <a:endParaRPr lang="it-IT" altLang="it-IT" sz="16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>
            <a:off x="5448300" y="3200400"/>
            <a:ext cx="0" cy="0"/>
          </a:xfrm>
          <a:prstGeom prst="line">
            <a:avLst/>
          </a:prstGeom>
          <a:noFill/>
          <a:ln w="14351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2146789" y="3352800"/>
            <a:ext cx="1485900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435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" charset="0"/>
              </a:rPr>
              <a:t>IP = 6</a:t>
            </a:r>
          </a:p>
        </p:txBody>
      </p:sp>
      <p:sp>
        <p:nvSpPr>
          <p:cNvPr id="10252" name="Line 21"/>
          <p:cNvSpPr>
            <a:spLocks noChangeShapeType="1"/>
          </p:cNvSpPr>
          <p:nvPr/>
        </p:nvSpPr>
        <p:spPr bwMode="auto">
          <a:xfrm>
            <a:off x="7759212" y="3124200"/>
            <a:ext cx="0" cy="0"/>
          </a:xfrm>
          <a:prstGeom prst="line">
            <a:avLst/>
          </a:prstGeom>
          <a:noFill/>
          <a:ln w="14351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3" name="Text Box 24"/>
          <p:cNvSpPr txBox="1">
            <a:spLocks noChangeArrowheads="1"/>
          </p:cNvSpPr>
          <p:nvPr/>
        </p:nvSpPr>
        <p:spPr bwMode="auto">
          <a:xfrm>
            <a:off x="4637943" y="3352800"/>
            <a:ext cx="1446334" cy="954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1400" b="1">
                <a:solidFill>
                  <a:srgbClr val="FF3300"/>
                </a:solidFill>
                <a:latin typeface="Arial" charset="0"/>
              </a:rPr>
              <a:t>Educatori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1400" b="1">
                <a:solidFill>
                  <a:srgbClr val="FF3300"/>
                </a:solidFill>
                <a:latin typeface="Arial" charset="0"/>
              </a:rPr>
              <a:t>Professionali /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1400" b="1">
                <a:solidFill>
                  <a:srgbClr val="FF3300"/>
                </a:solidFill>
                <a:latin typeface="Arial" charset="0"/>
              </a:rPr>
              <a:t>TERP = 4</a:t>
            </a:r>
            <a:endParaRPr lang="it-IT" altLang="it-IT" sz="20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254" name="Text Box 25"/>
          <p:cNvSpPr txBox="1">
            <a:spLocks noChangeArrowheads="1"/>
          </p:cNvSpPr>
          <p:nvPr/>
        </p:nvSpPr>
        <p:spPr bwMode="auto">
          <a:xfrm>
            <a:off x="7030915" y="3390900"/>
            <a:ext cx="1389185" cy="800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1600" b="1">
                <a:solidFill>
                  <a:srgbClr val="FF3300"/>
                </a:solidFill>
                <a:latin typeface="Arial" charset="0"/>
              </a:rPr>
              <a:t>OSS = 8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it-IT" altLang="it-IT" sz="2000" b="1">
              <a:solidFill>
                <a:srgbClr val="FF3300"/>
              </a:solidFill>
              <a:latin typeface="Times New Roman" pitchFamily="18" charset="0"/>
            </a:endParaRPr>
          </a:p>
        </p:txBody>
      </p:sp>
      <p:cxnSp>
        <p:nvCxnSpPr>
          <p:cNvPr id="10255" name="Connettore 1 4"/>
          <p:cNvCxnSpPr>
            <a:cxnSpLocks noChangeShapeType="1"/>
          </p:cNvCxnSpPr>
          <p:nvPr/>
        </p:nvCxnSpPr>
        <p:spPr bwMode="auto">
          <a:xfrm>
            <a:off x="685800" y="1916113"/>
            <a:ext cx="0" cy="34575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6" name="Connettore 1 6"/>
          <p:cNvCxnSpPr>
            <a:cxnSpLocks noChangeShapeType="1"/>
          </p:cNvCxnSpPr>
          <p:nvPr/>
        </p:nvCxnSpPr>
        <p:spPr bwMode="auto">
          <a:xfrm>
            <a:off x="685800" y="5373688"/>
            <a:ext cx="23109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asellaDiTesto 7"/>
          <p:cNvSpPr txBox="1"/>
          <p:nvPr/>
        </p:nvSpPr>
        <p:spPr>
          <a:xfrm>
            <a:off x="3109547" y="4868864"/>
            <a:ext cx="3988777" cy="157003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it-IT" altLang="it-IT" sz="1600" dirty="0" smtClean="0">
                <a:solidFill>
                  <a:srgbClr val="FF0000"/>
                </a:solidFill>
                <a:latin typeface="Arial" charset="0"/>
              </a:rPr>
              <a:t>Specialista endocrinologo/nutrizionista</a:t>
            </a:r>
          </a:p>
          <a:p>
            <a:pPr>
              <a:spcBef>
                <a:spcPct val="0"/>
              </a:spcBef>
              <a:defRPr/>
            </a:pPr>
            <a:r>
              <a:rPr lang="it-IT" altLang="it-IT" sz="1600" smtClean="0">
                <a:solidFill>
                  <a:srgbClr val="FF0000"/>
                </a:solidFill>
                <a:latin typeface="Arial" charset="0"/>
              </a:rPr>
              <a:t>Consulenza neuropsicologica</a:t>
            </a:r>
            <a:endParaRPr lang="it-IT" altLang="it-IT" sz="16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1600" dirty="0" smtClean="0">
                <a:solidFill>
                  <a:srgbClr val="FF0000"/>
                </a:solidFill>
                <a:latin typeface="Arial" charset="0"/>
              </a:rPr>
              <a:t>Dietista</a:t>
            </a:r>
          </a:p>
          <a:p>
            <a:pPr>
              <a:spcBef>
                <a:spcPct val="0"/>
              </a:spcBef>
              <a:defRPr/>
            </a:pPr>
            <a:r>
              <a:rPr lang="it-IT" altLang="it-IT" sz="1600" dirty="0" err="1" smtClean="0">
                <a:solidFill>
                  <a:srgbClr val="FF0000"/>
                </a:solidFill>
                <a:latin typeface="Arial" charset="0"/>
              </a:rPr>
              <a:t>Fisiokinesiterapista</a:t>
            </a:r>
            <a:endParaRPr lang="it-IT" altLang="it-IT" sz="16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1600" dirty="0" smtClean="0">
                <a:solidFill>
                  <a:srgbClr val="FF0000"/>
                </a:solidFill>
                <a:latin typeface="Arial" charset="0"/>
              </a:rPr>
              <a:t>Cardiologia  (servizio di Telemedicina) </a:t>
            </a:r>
          </a:p>
          <a:p>
            <a:pPr>
              <a:spcBef>
                <a:spcPct val="0"/>
              </a:spcBef>
              <a:defRPr/>
            </a:pPr>
            <a:r>
              <a:rPr lang="it-IT" altLang="it-IT" sz="1600" dirty="0" smtClean="0">
                <a:solidFill>
                  <a:srgbClr val="FF0000"/>
                </a:solidFill>
                <a:latin typeface="Arial" charset="0"/>
              </a:rPr>
              <a:t>Operatore di Pastorale Sanitaria</a:t>
            </a:r>
          </a:p>
        </p:txBody>
      </p:sp>
      <p:sp>
        <p:nvSpPr>
          <p:cNvPr id="10258" name="CasellaDiTesto 8"/>
          <p:cNvSpPr txBox="1">
            <a:spLocks noChangeArrowheads="1"/>
          </p:cNvSpPr>
          <p:nvPr/>
        </p:nvSpPr>
        <p:spPr bwMode="auto">
          <a:xfrm>
            <a:off x="11138297" y="21717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2400">
              <a:latin typeface="Arial" charset="0"/>
            </a:endParaRPr>
          </a:p>
        </p:txBody>
      </p:sp>
      <p:cxnSp>
        <p:nvCxnSpPr>
          <p:cNvPr id="10259" name="Connettore 1 10"/>
          <p:cNvCxnSpPr>
            <a:cxnSpLocks noChangeShapeType="1"/>
          </p:cNvCxnSpPr>
          <p:nvPr/>
        </p:nvCxnSpPr>
        <p:spPr bwMode="auto">
          <a:xfrm>
            <a:off x="4717074" y="1412875"/>
            <a:ext cx="0" cy="5032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0" name="Connettore 1 12"/>
          <p:cNvCxnSpPr>
            <a:cxnSpLocks noChangeShapeType="1"/>
          </p:cNvCxnSpPr>
          <p:nvPr/>
        </p:nvCxnSpPr>
        <p:spPr bwMode="auto">
          <a:xfrm>
            <a:off x="685800" y="1916113"/>
            <a:ext cx="685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1" name="Connettore 1 15"/>
          <p:cNvCxnSpPr>
            <a:cxnSpLocks noChangeShapeType="1"/>
          </p:cNvCxnSpPr>
          <p:nvPr/>
        </p:nvCxnSpPr>
        <p:spPr bwMode="auto">
          <a:xfrm>
            <a:off x="7562851" y="1916114"/>
            <a:ext cx="10257" cy="2936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2" name="Connettore 1 17"/>
          <p:cNvCxnSpPr>
            <a:cxnSpLocks noChangeShapeType="1"/>
            <a:endCxn id="10245" idx="0"/>
          </p:cNvCxnSpPr>
          <p:nvPr/>
        </p:nvCxnSpPr>
        <p:spPr bwMode="auto">
          <a:xfrm flipH="1">
            <a:off x="4147772" y="1916114"/>
            <a:ext cx="732" cy="29368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3" name="Connettore 1 52"/>
          <p:cNvCxnSpPr>
            <a:cxnSpLocks noChangeShapeType="1"/>
          </p:cNvCxnSpPr>
          <p:nvPr/>
        </p:nvCxnSpPr>
        <p:spPr bwMode="auto">
          <a:xfrm>
            <a:off x="6003681" y="1922463"/>
            <a:ext cx="0" cy="2936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4" name="Connettore 1 53"/>
          <p:cNvCxnSpPr>
            <a:cxnSpLocks noChangeShapeType="1"/>
          </p:cNvCxnSpPr>
          <p:nvPr/>
        </p:nvCxnSpPr>
        <p:spPr bwMode="auto">
          <a:xfrm>
            <a:off x="2228850" y="1909764"/>
            <a:ext cx="0" cy="2936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5" name="Connettore 1 23"/>
          <p:cNvCxnSpPr>
            <a:cxnSpLocks noChangeShapeType="1"/>
          </p:cNvCxnSpPr>
          <p:nvPr/>
        </p:nvCxnSpPr>
        <p:spPr bwMode="auto">
          <a:xfrm>
            <a:off x="6016869" y="2711450"/>
            <a:ext cx="0" cy="4381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6" name="Connettore 1 25"/>
          <p:cNvCxnSpPr>
            <a:cxnSpLocks noChangeShapeType="1"/>
          </p:cNvCxnSpPr>
          <p:nvPr/>
        </p:nvCxnSpPr>
        <p:spPr bwMode="auto">
          <a:xfrm>
            <a:off x="2888274" y="3124200"/>
            <a:ext cx="48709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7" name="Connettore 1 27"/>
          <p:cNvCxnSpPr>
            <a:cxnSpLocks noChangeShapeType="1"/>
            <a:endCxn id="10251" idx="0"/>
          </p:cNvCxnSpPr>
          <p:nvPr/>
        </p:nvCxnSpPr>
        <p:spPr bwMode="auto">
          <a:xfrm>
            <a:off x="2888274" y="3124200"/>
            <a:ext cx="1465" cy="228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8" name="Connettore 1 64"/>
          <p:cNvCxnSpPr>
            <a:cxnSpLocks noChangeShapeType="1"/>
          </p:cNvCxnSpPr>
          <p:nvPr/>
        </p:nvCxnSpPr>
        <p:spPr bwMode="auto">
          <a:xfrm>
            <a:off x="5323743" y="3149600"/>
            <a:ext cx="0" cy="228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9" name="Connettore 1 65"/>
          <p:cNvCxnSpPr>
            <a:cxnSpLocks noChangeShapeType="1"/>
          </p:cNvCxnSpPr>
          <p:nvPr/>
        </p:nvCxnSpPr>
        <p:spPr bwMode="auto">
          <a:xfrm>
            <a:off x="7757746" y="3162300"/>
            <a:ext cx="1466" cy="228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70" name="Picture 6" descr="FB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72176"/>
            <a:ext cx="114739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837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6"/>
          <p:cNvGrpSpPr>
            <a:grpSpLocks/>
          </p:cNvGrpSpPr>
          <p:nvPr/>
        </p:nvGrpSpPr>
        <p:grpSpPr bwMode="auto">
          <a:xfrm>
            <a:off x="0" y="58927"/>
            <a:ext cx="8316416" cy="6691313"/>
            <a:chOff x="1" y="0"/>
            <a:chExt cx="6238" cy="4215"/>
          </a:xfrm>
        </p:grpSpPr>
        <p:pic>
          <p:nvPicPr>
            <p:cNvPr id="12294" name="Picture 15" descr="FASCIA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623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6" descr="FB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3657"/>
              <a:ext cx="783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1" name="CasellaDiTesto 3"/>
          <p:cNvSpPr txBox="1">
            <a:spLocks noChangeArrowheads="1"/>
          </p:cNvSpPr>
          <p:nvPr/>
        </p:nvSpPr>
        <p:spPr bwMode="auto">
          <a:xfrm>
            <a:off x="2910255" y="260351"/>
            <a:ext cx="43126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000" b="1" dirty="0">
                <a:solidFill>
                  <a:srgbClr val="FF0000"/>
                </a:solidFill>
                <a:latin typeface="+mj-lt"/>
              </a:rPr>
              <a:t>SERVIZI INTEGRATI</a:t>
            </a:r>
          </a:p>
        </p:txBody>
      </p:sp>
      <p:sp>
        <p:nvSpPr>
          <p:cNvPr id="17412" name="CasellaDiTesto 3"/>
          <p:cNvSpPr txBox="1">
            <a:spLocks noChangeArrowheads="1"/>
          </p:cNvSpPr>
          <p:nvPr/>
        </p:nvSpPr>
        <p:spPr bwMode="auto">
          <a:xfrm>
            <a:off x="2244970" y="992189"/>
            <a:ext cx="7312269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it-IT" altLang="it-IT" sz="2400" dirty="0" smtClean="0"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2000" dirty="0" smtClean="0">
                <a:latin typeface="Arial" charset="0"/>
              </a:rPr>
              <a:t>RETE CON UU.OO. DI RICERCA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2000" dirty="0" smtClean="0">
                <a:latin typeface="Arial" charset="0"/>
              </a:rPr>
              <a:t>SERVIZIO AMBULATORIALE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2000" dirty="0" smtClean="0">
                <a:latin typeface="Arial" charset="0"/>
              </a:rPr>
              <a:t>MAC (Ambulatorio </a:t>
            </a:r>
            <a:r>
              <a:rPr lang="it-IT" altLang="it-IT" sz="2000" dirty="0" err="1" smtClean="0">
                <a:latin typeface="Arial" charset="0"/>
              </a:rPr>
              <a:t>MacroAttività</a:t>
            </a:r>
            <a:r>
              <a:rPr lang="it-IT" altLang="it-IT" sz="2000" dirty="0" smtClean="0">
                <a:latin typeface="Arial" charset="0"/>
              </a:rPr>
              <a:t> Complessa)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2000" dirty="0" smtClean="0">
                <a:latin typeface="Arial" charset="0"/>
              </a:rPr>
              <a:t>TELEMEDICINA </a:t>
            </a:r>
            <a:r>
              <a:rPr lang="it-IT" altLang="it-IT" sz="1600" dirty="0" smtClean="0">
                <a:latin typeface="Arial" charset="0"/>
              </a:rPr>
              <a:t>(start progetto specifico 2015/2016)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2000" dirty="0" smtClean="0">
                <a:latin typeface="Arial" charset="0"/>
              </a:rPr>
              <a:t>SERVIZIO PER IL DISAGIO PSICHICO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it-IT" altLang="it-IT" sz="2000" dirty="0">
                <a:latin typeface="Arial" charset="0"/>
              </a:rPr>
              <a:t> </a:t>
            </a:r>
            <a:r>
              <a:rPr lang="it-IT" altLang="it-IT" sz="2000" dirty="0" smtClean="0">
                <a:latin typeface="Arial" charset="0"/>
              </a:rPr>
              <a:t>    NEL MIGRANTE   </a:t>
            </a:r>
            <a:r>
              <a:rPr lang="it-IT" altLang="it-IT" sz="1600" dirty="0" smtClean="0">
                <a:latin typeface="Arial" charset="0"/>
              </a:rPr>
              <a:t>(Progetto Europeo – Rete nazionale)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2000" dirty="0" smtClean="0">
                <a:latin typeface="Arial" charset="0"/>
              </a:rPr>
              <a:t>DOCENZE UNIVERSITARIE LAUREA TERP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latin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altLang="it-IT" sz="2000" dirty="0" smtClean="0">
                <a:latin typeface="Arial" charset="0"/>
              </a:rPr>
              <a:t>SEDE DI TIROCINI MULTIPROFESSIONALI</a:t>
            </a:r>
          </a:p>
        </p:txBody>
      </p:sp>
      <p:pic>
        <p:nvPicPr>
          <p:cNvPr id="12293" name="Picture 4" descr="remo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407" y="5743679"/>
            <a:ext cx="1447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324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20000" cy="1143000"/>
          </a:xfrm>
        </p:spPr>
        <p:txBody>
          <a:bodyPr/>
          <a:lstStyle/>
          <a:p>
            <a:pPr algn="ctr"/>
            <a:r>
              <a:rPr lang="it-IT" sz="3000" dirty="0" smtClean="0"/>
              <a:t/>
            </a:r>
            <a:br>
              <a:rPr lang="it-IT" sz="3000" dirty="0" smtClean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 smtClean="0"/>
              <a:t/>
            </a:r>
            <a:br>
              <a:rPr lang="it-IT" sz="3000" dirty="0" smtClean="0"/>
            </a:br>
            <a:r>
              <a:rPr lang="it-IT" sz="3000" dirty="0" smtClean="0">
                <a:solidFill>
                  <a:srgbClr val="FF0000"/>
                </a:solidFill>
              </a:rPr>
              <a:t>MAC</a:t>
            </a:r>
            <a:br>
              <a:rPr lang="it-IT" sz="3000" dirty="0" smtClean="0">
                <a:solidFill>
                  <a:srgbClr val="FF0000"/>
                </a:solidFill>
              </a:rPr>
            </a:br>
            <a:r>
              <a:rPr lang="it-IT" sz="3000" dirty="0" err="1" smtClean="0">
                <a:solidFill>
                  <a:srgbClr val="FF0000"/>
                </a:solidFill>
              </a:rPr>
              <a:t>Macroattività</a:t>
            </a:r>
            <a:r>
              <a:rPr lang="it-IT" sz="3000" dirty="0" smtClean="0">
                <a:solidFill>
                  <a:srgbClr val="FF0000"/>
                </a:solidFill>
              </a:rPr>
              <a:t> </a:t>
            </a:r>
            <a:r>
              <a:rPr lang="it-IT" sz="3000" dirty="0">
                <a:solidFill>
                  <a:srgbClr val="FF0000"/>
                </a:solidFill>
              </a:rPr>
              <a:t> </a:t>
            </a:r>
            <a:r>
              <a:rPr lang="it-IT" sz="3000" dirty="0" smtClean="0">
                <a:solidFill>
                  <a:srgbClr val="FF0000"/>
                </a:solidFill>
              </a:rPr>
              <a:t>ambulatoriale complessa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057400"/>
            <a:ext cx="7620000" cy="4800600"/>
          </a:xfrm>
        </p:spPr>
        <p:txBody>
          <a:bodyPr/>
          <a:lstStyle/>
          <a:p>
            <a:r>
              <a:rPr lang="it-IT" dirty="0" smtClean="0"/>
              <a:t>---&gt;: travaso dell’attività di DH (degenza ospedaliera) in attività diurna ambulatoriale multidimensionale (interventi professionalmente diversificati ed integrati per pacchetti temporalmente definiti)</a:t>
            </a:r>
          </a:p>
          <a:p>
            <a:endParaRPr lang="it-IT" dirty="0" smtClean="0"/>
          </a:p>
          <a:p>
            <a:r>
              <a:rPr lang="it-IT" dirty="0" smtClean="0"/>
              <a:t>Due tipologie: </a:t>
            </a:r>
          </a:p>
          <a:p>
            <a:pPr lvl="1"/>
            <a:r>
              <a:rPr lang="it-IT" dirty="0" smtClean="0"/>
              <a:t>disagio psichico generale</a:t>
            </a:r>
          </a:p>
          <a:p>
            <a:pPr lvl="1"/>
            <a:r>
              <a:rPr lang="it-IT" dirty="0" smtClean="0"/>
              <a:t>Pz con età di transizione (16 – 25 aa)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99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000" dirty="0" smtClean="0">
                <a:solidFill>
                  <a:srgbClr val="FF0000"/>
                </a:solidFill>
              </a:rPr>
              <a:t>Prospettive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PROGETTI DI INTERESSE CLINICO IN FASE SPERIMENTALE</a:t>
            </a:r>
          </a:p>
          <a:p>
            <a:r>
              <a:rPr lang="it-IT" dirty="0" smtClean="0"/>
              <a:t>TELEMEDICINA COME SERVIZIO SPECIFICO</a:t>
            </a:r>
          </a:p>
          <a:p>
            <a:r>
              <a:rPr lang="it-IT" dirty="0" smtClean="0"/>
              <a:t>SERVIZI MULTIDIMENSIONALI PER POPOLAZIONI SPECIALI</a:t>
            </a:r>
          </a:p>
          <a:p>
            <a:pPr lvl="1"/>
            <a:r>
              <a:rPr lang="it-IT" dirty="0" smtClean="0"/>
              <a:t>INTEGRAZIONE PSICHIATRIA – GERIATRIA</a:t>
            </a:r>
          </a:p>
          <a:p>
            <a:pPr lvl="1"/>
            <a:r>
              <a:rPr lang="it-IT" dirty="0" smtClean="0"/>
              <a:t>INTEGRAZIONE PSICHIATRIA – DISTURBI METABOLICI</a:t>
            </a:r>
          </a:p>
          <a:p>
            <a:pPr lvl="1"/>
            <a:r>
              <a:rPr lang="it-IT" dirty="0" smtClean="0"/>
              <a:t>SERVIZIO 16/25 per l’</a:t>
            </a:r>
            <a:r>
              <a:rPr lang="it-IT" dirty="0" err="1" smtClean="0"/>
              <a:t>assessment</a:t>
            </a:r>
            <a:r>
              <a:rPr lang="it-IT" dirty="0" smtClean="0"/>
              <a:t>, l’orientamento e osservazione di casi specifici</a:t>
            </a:r>
          </a:p>
          <a:p>
            <a:pPr lvl="1"/>
            <a:r>
              <a:rPr lang="it-IT" dirty="0" smtClean="0"/>
              <a:t>APPLICAZIONE DIRETTA DELLE EVIDENZE DI RICERCA NELLA PRASSI CLINICA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141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 smtClean="0">
                <a:solidFill>
                  <a:srgbClr val="FF0000"/>
                </a:solidFill>
              </a:rPr>
              <a:t>2. Definizione del disturbo  e valutazione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412776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it-IT" dirty="0" smtClean="0"/>
              <a:t>Dalla diagnosi clinica</a:t>
            </a:r>
          </a:p>
          <a:p>
            <a:pPr marL="114300" indent="0">
              <a:buNone/>
            </a:pPr>
            <a:r>
              <a:rPr lang="it-IT" dirty="0" smtClean="0"/>
              <a:t>               alla </a:t>
            </a:r>
            <a:r>
              <a:rPr lang="it-IT" dirty="0"/>
              <a:t>d</a:t>
            </a:r>
            <a:r>
              <a:rPr lang="it-IT" dirty="0" smtClean="0"/>
              <a:t>iagnosi multidimensionale e evidenza della     </a:t>
            </a:r>
          </a:p>
          <a:p>
            <a:pPr marL="114300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                       “complessità”</a:t>
            </a:r>
          </a:p>
          <a:p>
            <a:endParaRPr lang="it-IT" dirty="0" smtClean="0"/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  <p:sp>
        <p:nvSpPr>
          <p:cNvPr id="5" name="Freccia circolare a destra 4"/>
          <p:cNvSpPr/>
          <p:nvPr/>
        </p:nvSpPr>
        <p:spPr>
          <a:xfrm>
            <a:off x="3419872" y="3429000"/>
            <a:ext cx="1512168" cy="1296144"/>
          </a:xfrm>
          <a:prstGeom prst="curvedRightArrow">
            <a:avLst>
              <a:gd name="adj1" fmla="val 25000"/>
              <a:gd name="adj2" fmla="val 3908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50" t="12000" r="625" b="8933"/>
          <a:stretch/>
        </p:blipFill>
        <p:spPr bwMode="auto">
          <a:xfrm>
            <a:off x="-2754" y="1412776"/>
            <a:ext cx="8391178" cy="47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7620000" cy="1143000"/>
          </a:xfrm>
        </p:spPr>
        <p:txBody>
          <a:bodyPr/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Esempio progetto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3771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altLang="it-IT" sz="3000" dirty="0" smtClean="0">
                <a:solidFill>
                  <a:srgbClr val="FF0000"/>
                </a:solidFill>
              </a:rPr>
              <a:t>Sintesi:     la complessità e le sue determinanti </a:t>
            </a:r>
            <a:br>
              <a:rPr lang="it-IT" altLang="it-IT" sz="3000" dirty="0" smtClean="0">
                <a:solidFill>
                  <a:srgbClr val="FF0000"/>
                </a:solidFill>
              </a:rPr>
            </a:br>
            <a:r>
              <a:rPr lang="it-IT" altLang="it-IT" sz="3000" dirty="0" smtClean="0">
                <a:solidFill>
                  <a:srgbClr val="FF0000"/>
                </a:solidFill>
              </a:rPr>
              <a:t>sul programma di cura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z="2000" dirty="0"/>
              <a:t>la complessità </a:t>
            </a:r>
            <a:r>
              <a:rPr lang="it-IT" altLang="it-IT" sz="2000" dirty="0" smtClean="0"/>
              <a:t>come principale determinante del programma e dei e percorsi di </a:t>
            </a:r>
            <a:r>
              <a:rPr lang="it-IT" altLang="it-IT" sz="2000" dirty="0"/>
              <a:t>cura</a:t>
            </a:r>
          </a:p>
          <a:p>
            <a:pPr lvl="1"/>
            <a:r>
              <a:rPr lang="it-IT" altLang="it-IT" sz="1800" dirty="0" smtClean="0"/>
              <a:t>Iter diagnostico</a:t>
            </a:r>
          </a:p>
          <a:p>
            <a:pPr lvl="1"/>
            <a:r>
              <a:rPr lang="it-IT" altLang="it-IT" sz="1800" dirty="0" smtClean="0"/>
              <a:t>Trattamenti fruibili</a:t>
            </a:r>
          </a:p>
          <a:p>
            <a:pPr lvl="1"/>
            <a:r>
              <a:rPr lang="it-IT" altLang="it-IT" sz="1800" dirty="0" smtClean="0"/>
              <a:t>Esito interventi terapeutici</a:t>
            </a:r>
          </a:p>
          <a:p>
            <a:pPr lvl="1"/>
            <a:r>
              <a:rPr lang="it-IT" altLang="it-IT" sz="1800" dirty="0" smtClean="0"/>
              <a:t>Esito percorsi riabilitativi</a:t>
            </a:r>
          </a:p>
          <a:p>
            <a:pPr lvl="1"/>
            <a:r>
              <a:rPr lang="it-IT" altLang="it-IT" sz="1800" dirty="0" err="1" smtClean="0"/>
              <a:t>Compliance</a:t>
            </a:r>
            <a:r>
              <a:rPr lang="it-IT" altLang="it-IT" sz="1800" dirty="0" smtClean="0"/>
              <a:t> al trattamento</a:t>
            </a:r>
          </a:p>
          <a:p>
            <a:pPr eaLnBrk="1" hangingPunct="1"/>
            <a:r>
              <a:rPr lang="it-IT" altLang="it-IT" sz="2000" dirty="0" smtClean="0"/>
              <a:t>Difficoltà nel definire e valutare gli esiti</a:t>
            </a:r>
          </a:p>
          <a:p>
            <a:pPr eaLnBrk="1" hangingPunct="1"/>
            <a:r>
              <a:rPr lang="it-IT" altLang="it-IT" sz="2000" dirty="0" smtClean="0"/>
              <a:t>Più frequente passaggio a cronicità e maggior assorbimento di risorse (ad es: giorni di ospedalizzazione, fenomeno del revolving door)</a:t>
            </a:r>
          </a:p>
          <a:p>
            <a:pPr eaLnBrk="1" hangingPunct="1"/>
            <a:r>
              <a:rPr lang="it-IT" altLang="it-IT" sz="2000" dirty="0" smtClean="0"/>
              <a:t>Sistemi di presa in carico integrati, interattivi, sostenibili e dinamici come prioritaria strategie per orientare all’efficacia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000" dirty="0" smtClean="0"/>
          </a:p>
          <a:p>
            <a:pPr eaLnBrk="1" hangingPunct="1"/>
            <a:endParaRPr lang="it-IT" altLang="it-IT" sz="2000" dirty="0" smtClean="0"/>
          </a:p>
          <a:p>
            <a:pPr eaLnBrk="1" hangingPunct="1"/>
            <a:endParaRPr lang="it-IT" altLang="it-IT" sz="2000" dirty="0" smtClean="0"/>
          </a:p>
          <a:p>
            <a:pPr eaLnBrk="1" hangingPunct="1"/>
            <a:endParaRPr lang="it-IT" altLang="it-IT" sz="2000" dirty="0" smtClean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497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25" t="18133" r="22750" b="53067"/>
          <a:stretch/>
        </p:blipFill>
        <p:spPr bwMode="auto">
          <a:xfrm>
            <a:off x="14445" y="764704"/>
            <a:ext cx="792621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19" t="18401" r="35275" b="47388"/>
          <a:stretch/>
        </p:blipFill>
        <p:spPr bwMode="auto">
          <a:xfrm>
            <a:off x="5508104" y="3284984"/>
            <a:ext cx="2016224" cy="128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63888" y="5301208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</a:t>
            </a:r>
            <a:endParaRPr lang="it-IT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3573016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Linee guida nuove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Nuovi protocolli operativi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Investimento risorse </a:t>
            </a:r>
          </a:p>
          <a:p>
            <a:r>
              <a:rPr lang="it-IT" dirty="0"/>
              <a:t> </a:t>
            </a:r>
            <a:r>
              <a:rPr lang="it-IT" dirty="0" smtClean="0"/>
              <a:t>    (economiche-tempo)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Progetti innovativi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Superamento della </a:t>
            </a:r>
            <a:r>
              <a:rPr lang="it-IT" dirty="0" err="1" smtClean="0"/>
              <a:t>categorialità</a:t>
            </a:r>
            <a:r>
              <a:rPr lang="it-IT" dirty="0" smtClean="0"/>
              <a:t>  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                              rigida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Progetti centrati sui soggetti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Incontro con l’operatore «valido»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158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25" t="58533" r="21699" b="28533"/>
          <a:stretch/>
        </p:blipFill>
        <p:spPr bwMode="auto">
          <a:xfrm>
            <a:off x="179512" y="3356992"/>
            <a:ext cx="8033717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19" t="18401" r="35275" b="4132"/>
          <a:stretch/>
        </p:blipFill>
        <p:spPr bwMode="auto">
          <a:xfrm>
            <a:off x="323528" y="260648"/>
            <a:ext cx="2016224" cy="289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555775" y="260648"/>
            <a:ext cx="56574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Caratteristiche specifiche 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del paziente psichiatrico «complesso» 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e loro riflessi sui programmi di cura</a:t>
            </a:r>
            <a:endParaRPr lang="it-IT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25" t="41333" r="23725" b="49867"/>
          <a:stretch/>
        </p:blipFill>
        <p:spPr bwMode="auto">
          <a:xfrm>
            <a:off x="0" y="4509120"/>
            <a:ext cx="846043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17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50" t="23066" r="31600" b="28534"/>
          <a:stretch/>
        </p:blipFill>
        <p:spPr bwMode="auto">
          <a:xfrm>
            <a:off x="0" y="0"/>
            <a:ext cx="4663440" cy="331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33" t="26275" r="22353" b="29542"/>
          <a:stretch/>
        </p:blipFill>
        <p:spPr bwMode="auto">
          <a:xfrm>
            <a:off x="-19672" y="4149080"/>
            <a:ext cx="5167735" cy="231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75" t="26400" r="20500" b="9200"/>
          <a:stretch/>
        </p:blipFill>
        <p:spPr bwMode="auto">
          <a:xfrm>
            <a:off x="5148064" y="1571552"/>
            <a:ext cx="3261470" cy="42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148064" y="83240"/>
            <a:ext cx="284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Failure and Delay in Initial Treatment Contact</a:t>
            </a:r>
          </a:p>
          <a:p>
            <a:r>
              <a:rPr lang="en-US" sz="1200" b="1" dirty="0"/>
              <a:t>After First Onset of Mental Disorders</a:t>
            </a:r>
          </a:p>
          <a:p>
            <a:r>
              <a:rPr lang="en-US" sz="1200" b="1" dirty="0"/>
              <a:t>in the National Comorbidity Survey Replication</a:t>
            </a:r>
          </a:p>
          <a:p>
            <a:r>
              <a:rPr lang="it-IT" sz="1200" i="1" dirty="0"/>
              <a:t>Philip S. </a:t>
            </a:r>
            <a:r>
              <a:rPr lang="it-IT" sz="1200" i="1" dirty="0" err="1"/>
              <a:t>Wang</a:t>
            </a:r>
            <a:r>
              <a:rPr lang="it-IT" sz="1200" i="1" dirty="0"/>
              <a:t>, MD, </a:t>
            </a:r>
            <a:r>
              <a:rPr lang="it-IT" sz="1200" i="1" dirty="0" smtClean="0"/>
              <a:t>et al.</a:t>
            </a:r>
            <a:endParaRPr lang="it-IT" sz="1200" dirty="0"/>
          </a:p>
        </p:txBody>
      </p:sp>
      <p:sp>
        <p:nvSpPr>
          <p:cNvPr id="5" name="Rettangolo 4"/>
          <p:cNvSpPr/>
          <p:nvPr/>
        </p:nvSpPr>
        <p:spPr>
          <a:xfrm>
            <a:off x="5148064" y="1266493"/>
            <a:ext cx="2565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/>
              <a:t>Arch</a:t>
            </a:r>
            <a:r>
              <a:rPr lang="it-IT" sz="1200" i="1" dirty="0"/>
              <a:t> </a:t>
            </a:r>
            <a:r>
              <a:rPr lang="it-IT" sz="1200" i="1" dirty="0" err="1"/>
              <a:t>Gen</a:t>
            </a:r>
            <a:r>
              <a:rPr lang="it-IT" sz="1200" i="1" dirty="0"/>
              <a:t> </a:t>
            </a:r>
            <a:r>
              <a:rPr lang="it-IT" sz="1200" i="1" dirty="0" err="1"/>
              <a:t>Psychiatry</a:t>
            </a:r>
            <a:r>
              <a:rPr lang="it-IT" sz="1200" i="1" dirty="0"/>
              <a:t>. 2005;62:603-613</a:t>
            </a:r>
            <a:endParaRPr lang="it-IT" sz="12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546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41336526"/>
              </p:ext>
            </p:extLst>
          </p:nvPr>
        </p:nvGraphicFramePr>
        <p:xfrm>
          <a:off x="3190875" y="1752600"/>
          <a:ext cx="2625725" cy="2743200"/>
        </p:xfrm>
        <a:graphic>
          <a:graphicData uri="http://schemas.openxmlformats.org/presentationml/2006/ole">
            <p:oleObj spid="_x0000_s7192" name="ClipArt" r:id="rId3" imgW="3244850" imgH="3390900" progId="">
              <p:embed/>
            </p:oleObj>
          </a:graphicData>
        </a:graphic>
      </p:graphicFrame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5436096" y="1676398"/>
            <a:ext cx="27527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1. Complessità clinica</a:t>
            </a: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3048000" y="4572000"/>
            <a:ext cx="32861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2. Complessità assistenziale</a:t>
            </a:r>
          </a:p>
        </p:txBody>
      </p:sp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323528" y="1676400"/>
            <a:ext cx="30384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+mj-lt"/>
              </a:rPr>
              <a:t>3. Complessità ambientale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920807" y="2054371"/>
            <a:ext cx="2514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latin typeface="+mj-lt"/>
              </a:rPr>
              <a:t>il paziente può presentare una patologia fisica o mentale grave o può essere affetto da </a:t>
            </a:r>
            <a:r>
              <a:rPr lang="it-IT" altLang="it-IT" sz="1600" dirty="0" err="1" smtClean="0">
                <a:solidFill>
                  <a:srgbClr val="FF0000"/>
                </a:solidFill>
                <a:latin typeface="+mj-lt"/>
              </a:rPr>
              <a:t>polipatologia</a:t>
            </a:r>
            <a:endParaRPr lang="it-IT" altLang="it-IT" sz="1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143000" y="4953000"/>
            <a:ext cx="731520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it-IT" altLang="it-IT" sz="1600" dirty="0" smtClean="0">
                <a:solidFill>
                  <a:srgbClr val="3333FF"/>
                </a:solidFill>
                <a:latin typeface="+mj-lt"/>
              </a:rPr>
              <a:t>il paziente può avere difficoltà nelle varie attività (mobilità, cura della persona, vita domestica, sociale…) e richiedere aiuto da parte di altri a diversi livelli</a:t>
            </a:r>
            <a:endParaRPr lang="it-IT" altLang="it-IT" sz="1600" b="1" dirty="0" smtClean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28600" y="2057400"/>
            <a:ext cx="3048000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it-IT" altLang="it-IT" sz="1600" dirty="0" smtClean="0">
                <a:solidFill>
                  <a:srgbClr val="008000"/>
                </a:solidFill>
                <a:latin typeface="+mj-lt"/>
              </a:rPr>
              <a:t>il paziente può presentare criticità legate alla abitazione, al reddito, al nucleo familiare e alle persone che forniscono aiuto, alle relazioni familiari, all’accesso a servizi, presidi, ausili e facilitazioni economiche </a:t>
            </a:r>
            <a:endParaRPr lang="it-IT" altLang="it-IT" sz="1600" b="1" dirty="0" smtClean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861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8229600" cy="990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5FBA3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it-IT" sz="3600" dirty="0" smtClean="0"/>
              <a:t>            </a:t>
            </a:r>
            <a:r>
              <a:rPr lang="it-IT" sz="3600" dirty="0" smtClean="0">
                <a:solidFill>
                  <a:srgbClr val="FF0000"/>
                </a:solidFill>
              </a:rPr>
              <a:t>Complessità </a:t>
            </a:r>
            <a:r>
              <a:rPr lang="it-IT" sz="3600" dirty="0">
                <a:solidFill>
                  <a:srgbClr val="FF0000"/>
                </a:solidFill>
              </a:rPr>
              <a:t>multi-fattoriale</a:t>
            </a:r>
            <a:r>
              <a:rPr lang="it-IT" altLang="it-IT" sz="4000" dirty="0" smtClean="0">
                <a:solidFill>
                  <a:srgbClr val="FF0000"/>
                </a:solidFill>
              </a:rPr>
              <a:t/>
            </a:r>
            <a:br>
              <a:rPr lang="it-IT" altLang="it-IT" sz="4000" dirty="0" smtClean="0">
                <a:solidFill>
                  <a:srgbClr val="FF0000"/>
                </a:solidFill>
              </a:rPr>
            </a:br>
            <a:r>
              <a:rPr lang="it-IT" altLang="it-IT" sz="4000" dirty="0" smtClean="0">
                <a:solidFill>
                  <a:srgbClr val="FF0000"/>
                </a:solidFill>
              </a:rPr>
              <a:t>           </a:t>
            </a:r>
            <a:r>
              <a:rPr lang="it-IT" altLang="it-IT" sz="2400" dirty="0" smtClean="0">
                <a:solidFill>
                  <a:srgbClr val="FF0000"/>
                </a:solidFill>
              </a:rPr>
              <a:t>Definizione secondo il modello </a:t>
            </a:r>
            <a:r>
              <a:rPr lang="it-IT" altLang="it-IT" sz="2400" dirty="0" err="1" smtClean="0">
                <a:solidFill>
                  <a:srgbClr val="FF0000"/>
                </a:solidFill>
              </a:rPr>
              <a:t>bio</a:t>
            </a:r>
            <a:r>
              <a:rPr lang="it-IT" altLang="it-IT" sz="2400" dirty="0" smtClean="0">
                <a:solidFill>
                  <a:srgbClr val="FF0000"/>
                </a:solidFill>
              </a:rPr>
              <a:t>-</a:t>
            </a:r>
            <a:r>
              <a:rPr lang="it-IT" altLang="it-IT" sz="2400" dirty="0" err="1" smtClean="0">
                <a:solidFill>
                  <a:srgbClr val="FF0000"/>
                </a:solidFill>
              </a:rPr>
              <a:t>psico</a:t>
            </a:r>
            <a:r>
              <a:rPr lang="it-IT" altLang="it-IT" sz="2400" dirty="0" smtClean="0">
                <a:solidFill>
                  <a:srgbClr val="FF0000"/>
                </a:solidFill>
              </a:rPr>
              <a:t>-sociale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94512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Caratteristiche specifiche </a:t>
            </a:r>
            <a:br>
              <a:rPr lang="it-IT" sz="2800" dirty="0" smtClean="0">
                <a:solidFill>
                  <a:srgbClr val="FF0000"/>
                </a:solidFill>
              </a:rPr>
            </a:br>
            <a:r>
              <a:rPr lang="it-IT" sz="2800" dirty="0" smtClean="0">
                <a:solidFill>
                  <a:srgbClr val="FF0000"/>
                </a:solidFill>
              </a:rPr>
              <a:t>del paziente psichiatrico «complesso» </a:t>
            </a:r>
            <a:br>
              <a:rPr lang="it-IT" sz="2800" dirty="0" smtClean="0">
                <a:solidFill>
                  <a:srgbClr val="FF0000"/>
                </a:solidFill>
              </a:rPr>
            </a:br>
            <a:r>
              <a:rPr lang="it-IT" sz="2800" dirty="0" smtClean="0">
                <a:solidFill>
                  <a:srgbClr val="FF0000"/>
                </a:solidFill>
              </a:rPr>
              <a:t>e loro riflessi sui programmi di cura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Autofit/>
          </a:bodyPr>
          <a:lstStyle/>
          <a:p>
            <a:endParaRPr lang="it-IT" sz="2400" dirty="0" smtClean="0"/>
          </a:p>
          <a:p>
            <a:r>
              <a:rPr lang="it-IT" sz="2400" dirty="0" smtClean="0"/>
              <a:t>Pz in </a:t>
            </a:r>
            <a:r>
              <a:rPr lang="it-IT" sz="2400" dirty="0" err="1" smtClean="0"/>
              <a:t>comorbidità</a:t>
            </a:r>
            <a:r>
              <a:rPr lang="it-IT" sz="2400" dirty="0" smtClean="0"/>
              <a:t> </a:t>
            </a:r>
          </a:p>
          <a:p>
            <a:pPr lvl="1"/>
            <a:r>
              <a:rPr lang="it-IT" dirty="0" smtClean="0"/>
              <a:t>Con disturbo di personalità</a:t>
            </a:r>
          </a:p>
          <a:p>
            <a:pPr lvl="1"/>
            <a:r>
              <a:rPr lang="it-IT" dirty="0" smtClean="0"/>
              <a:t>Con abuso di sostanze</a:t>
            </a:r>
          </a:p>
          <a:p>
            <a:pPr lvl="1"/>
            <a:r>
              <a:rPr lang="it-IT" dirty="0" smtClean="0"/>
              <a:t>Con patologia somatica</a:t>
            </a:r>
          </a:p>
          <a:p>
            <a:pPr lvl="1"/>
            <a:r>
              <a:rPr lang="it-IT" dirty="0" smtClean="0"/>
              <a:t>Con deficit cognitivo</a:t>
            </a:r>
          </a:p>
          <a:p>
            <a:r>
              <a:rPr lang="it-IT" sz="2400" dirty="0" smtClean="0"/>
              <a:t>Adesione e aderenza</a:t>
            </a:r>
          </a:p>
          <a:p>
            <a:pPr lvl="1"/>
            <a:r>
              <a:rPr lang="it-IT" dirty="0" smtClean="0"/>
              <a:t>Consapevolezza/riconoscimento di malattia/identificazione</a:t>
            </a:r>
          </a:p>
          <a:p>
            <a:pPr lvl="1"/>
            <a:r>
              <a:rPr lang="it-IT" dirty="0" smtClean="0"/>
              <a:t>Stigma</a:t>
            </a:r>
          </a:p>
          <a:p>
            <a:r>
              <a:rPr lang="it-IT" sz="2400" dirty="0" smtClean="0"/>
              <a:t>Polarità </a:t>
            </a:r>
            <a:r>
              <a:rPr lang="it-IT" sz="2400" dirty="0" err="1" smtClean="0"/>
              <a:t>richiestiva</a:t>
            </a:r>
            <a:r>
              <a:rPr lang="it-IT" sz="2400" dirty="0" smtClean="0"/>
              <a:t>  su dimensioni diverse da quella psichica </a:t>
            </a:r>
          </a:p>
          <a:p>
            <a:pPr>
              <a:buNone/>
            </a:pPr>
            <a:r>
              <a:rPr lang="it-IT" sz="1800" dirty="0" smtClean="0"/>
              <a:t>                                      (bisogni sociali, economici, </a:t>
            </a:r>
            <a:r>
              <a:rPr lang="it-IT" sz="1800" dirty="0" err="1" smtClean="0"/>
              <a:t>etc</a:t>
            </a:r>
            <a:r>
              <a:rPr lang="it-IT" sz="1800" dirty="0" smtClean="0"/>
              <a:t>)</a:t>
            </a:r>
          </a:p>
          <a:p>
            <a:pPr marL="114300" indent="0">
              <a:buNone/>
            </a:pP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349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(segue)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Autofit/>
          </a:bodyPr>
          <a:lstStyle/>
          <a:p>
            <a:endParaRPr lang="it-IT" sz="2400" dirty="0" smtClean="0"/>
          </a:p>
          <a:p>
            <a:r>
              <a:rPr lang="it-IT" sz="2400" dirty="0" smtClean="0"/>
              <a:t>Start di n-programmi senza continuità </a:t>
            </a:r>
          </a:p>
          <a:p>
            <a:r>
              <a:rPr lang="it-IT" sz="2400" dirty="0" smtClean="0"/>
              <a:t>Richiesta «in contumacia»</a:t>
            </a:r>
          </a:p>
          <a:p>
            <a:r>
              <a:rPr lang="it-IT" sz="2400" dirty="0" smtClean="0"/>
              <a:t>Progressione del disturbo ---&gt; complessità in divenire</a:t>
            </a:r>
          </a:p>
          <a:p>
            <a:r>
              <a:rPr lang="it-IT" sz="2400" dirty="0" smtClean="0"/>
              <a:t>Assenza di diagnosi «maggiore» (complessità non sinonimo di gravità ma di specificità di situazione)</a:t>
            </a:r>
          </a:p>
          <a:p>
            <a:pPr marL="114300" indent="0">
              <a:buNone/>
            </a:pP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Giovanni Battista Tura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393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te">
  <a:themeElements>
    <a:clrScheme name="Adiacent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t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795</TotalTime>
  <Words>2419</Words>
  <Application>Microsoft Office PowerPoint</Application>
  <PresentationFormat>Presentazione su schermo (4:3)</PresentationFormat>
  <Paragraphs>424</Paragraphs>
  <Slides>42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45" baseType="lpstr">
      <vt:lpstr>Adiacente</vt:lpstr>
      <vt:lpstr>ClipArt</vt:lpstr>
      <vt:lpstr>Foglio di lavoro</vt:lpstr>
      <vt:lpstr>Diapositiva 1</vt:lpstr>
      <vt:lpstr> I percorsi di cura per le persone  con patologia psichiatrica “complessa” </vt:lpstr>
      <vt:lpstr>1. Esordio del problema e/o contatto con il sistema curante </vt:lpstr>
      <vt:lpstr>2. Definizione del disturbo  e valutazione</vt:lpstr>
      <vt:lpstr>Diapositiva 5</vt:lpstr>
      <vt:lpstr>Diapositiva 6</vt:lpstr>
      <vt:lpstr>            Complessità multi-fattoriale            Definizione secondo il modello bio-psico-sociale</vt:lpstr>
      <vt:lpstr>Caratteristiche specifiche  del paziente psichiatrico «complesso»  e loro riflessi sui programmi di cura</vt:lpstr>
      <vt:lpstr>(segue)</vt:lpstr>
      <vt:lpstr>«Nuove» complessità</vt:lpstr>
      <vt:lpstr>Ruolo centrale del medico di famiglia  rispetto alla complessità</vt:lpstr>
      <vt:lpstr>3. Definizione di programmi mirati a</vt:lpstr>
      <vt:lpstr>Programmi = presa in carico </vt:lpstr>
      <vt:lpstr>Caratteristiche dei programmi</vt:lpstr>
      <vt:lpstr>Interventi </vt:lpstr>
      <vt:lpstr>Sistema «Psiche»</vt:lpstr>
      <vt:lpstr>Trattamenti farmacologici </vt:lpstr>
      <vt:lpstr>Trattamenti non farmacologici</vt:lpstr>
      <vt:lpstr>Programmi supportivi  e/o  indiretti</vt:lpstr>
      <vt:lpstr>Esiti</vt:lpstr>
      <vt:lpstr>Diapositiva 21</vt:lpstr>
      <vt:lpstr>La  risposta univoca efficace alla complessità = intervento di rete</vt:lpstr>
      <vt:lpstr>Diapositiva 23</vt:lpstr>
      <vt:lpstr>Diapositiva 24</vt:lpstr>
      <vt:lpstr>III commissione Area Salute Mentale (2016)</vt:lpstr>
      <vt:lpstr>Diapositiva 26</vt:lpstr>
      <vt:lpstr>QUALI SERVIZI:  integrazione non come «teoria» ma come necessità operativa ineluttabile per efficacia di interventi</vt:lpstr>
      <vt:lpstr>I luoghi della cura</vt:lpstr>
      <vt:lpstr>Diapositiva 29</vt:lpstr>
      <vt:lpstr>Istituto di Ricovero e Cura a Carattere Scientifico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   MAC Macroattività  ambulatoriale complessa  </vt:lpstr>
      <vt:lpstr>Prospettive</vt:lpstr>
      <vt:lpstr>Esempio progetto</vt:lpstr>
      <vt:lpstr>Sintesi:     la complessità e le sue determinanti  sul programma di cura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Paziente complesso</dc:title>
  <dc:creator>Administrator</dc:creator>
  <cp:lastModifiedBy>packard</cp:lastModifiedBy>
  <cp:revision>74</cp:revision>
  <dcterms:created xsi:type="dcterms:W3CDTF">2016-05-14T08:39:44Z</dcterms:created>
  <dcterms:modified xsi:type="dcterms:W3CDTF">2016-05-17T16:26:21Z</dcterms:modified>
</cp:coreProperties>
</file>