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9" r:id="rId4"/>
    <p:sldMasterId id="2147483711" r:id="rId5"/>
  </p:sldMasterIdLst>
  <p:notesMasterIdLst>
    <p:notesMasterId r:id="rId76"/>
  </p:notesMasterIdLst>
  <p:sldIdLst>
    <p:sldId id="443" r:id="rId6"/>
    <p:sldId id="444" r:id="rId7"/>
    <p:sldId id="304" r:id="rId8"/>
    <p:sldId id="320" r:id="rId9"/>
    <p:sldId id="305" r:id="rId10"/>
    <p:sldId id="280" r:id="rId11"/>
    <p:sldId id="281" r:id="rId12"/>
    <p:sldId id="486" r:id="rId13"/>
    <p:sldId id="541" r:id="rId14"/>
    <p:sldId id="487" r:id="rId15"/>
    <p:sldId id="488" r:id="rId16"/>
    <p:sldId id="489" r:id="rId17"/>
    <p:sldId id="490" r:id="rId18"/>
    <p:sldId id="491" r:id="rId19"/>
    <p:sldId id="492" r:id="rId20"/>
    <p:sldId id="493" r:id="rId21"/>
    <p:sldId id="494" r:id="rId22"/>
    <p:sldId id="495" r:id="rId23"/>
    <p:sldId id="496" r:id="rId24"/>
    <p:sldId id="497" r:id="rId25"/>
    <p:sldId id="498" r:id="rId26"/>
    <p:sldId id="499" r:id="rId27"/>
    <p:sldId id="500" r:id="rId28"/>
    <p:sldId id="555" r:id="rId29"/>
    <p:sldId id="556" r:id="rId30"/>
    <p:sldId id="557" r:id="rId31"/>
    <p:sldId id="558" r:id="rId32"/>
    <p:sldId id="559" r:id="rId33"/>
    <p:sldId id="560" r:id="rId34"/>
    <p:sldId id="561" r:id="rId35"/>
    <p:sldId id="562" r:id="rId36"/>
    <p:sldId id="563" r:id="rId37"/>
    <p:sldId id="564" r:id="rId38"/>
    <p:sldId id="565" r:id="rId39"/>
    <p:sldId id="566" r:id="rId40"/>
    <p:sldId id="567" r:id="rId41"/>
    <p:sldId id="568" r:id="rId42"/>
    <p:sldId id="569" r:id="rId43"/>
    <p:sldId id="570" r:id="rId44"/>
    <p:sldId id="571" r:id="rId45"/>
    <p:sldId id="572" r:id="rId46"/>
    <p:sldId id="573" r:id="rId47"/>
    <p:sldId id="574" r:id="rId48"/>
    <p:sldId id="575" r:id="rId49"/>
    <p:sldId id="576" r:id="rId50"/>
    <p:sldId id="577" r:id="rId51"/>
    <p:sldId id="578" r:id="rId52"/>
    <p:sldId id="540" r:id="rId53"/>
    <p:sldId id="530" r:id="rId54"/>
    <p:sldId id="531" r:id="rId55"/>
    <p:sldId id="532" r:id="rId56"/>
    <p:sldId id="533" r:id="rId57"/>
    <p:sldId id="534" r:id="rId58"/>
    <p:sldId id="535" r:id="rId59"/>
    <p:sldId id="536" r:id="rId60"/>
    <p:sldId id="537" r:id="rId61"/>
    <p:sldId id="538" r:id="rId62"/>
    <p:sldId id="539" r:id="rId63"/>
    <p:sldId id="543" r:id="rId64"/>
    <p:sldId id="544" r:id="rId65"/>
    <p:sldId id="545" r:id="rId66"/>
    <p:sldId id="546" r:id="rId67"/>
    <p:sldId id="547" r:id="rId68"/>
    <p:sldId id="548" r:id="rId69"/>
    <p:sldId id="549" r:id="rId70"/>
    <p:sldId id="550" r:id="rId71"/>
    <p:sldId id="551" r:id="rId72"/>
    <p:sldId id="552" r:id="rId73"/>
    <p:sldId id="553" r:id="rId74"/>
    <p:sldId id="554" r:id="rId7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9"/>
    <a:srgbClr val="27AAC9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3" autoAdjust="0"/>
    <p:restoredTop sz="94624" autoAdjust="0"/>
  </p:normalViewPr>
  <p:slideViewPr>
    <p:cSldViewPr>
      <p:cViewPr>
        <p:scale>
          <a:sx n="60" d="100"/>
          <a:sy n="60" d="100"/>
        </p:scale>
        <p:origin x="-1122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grazia.boffelli\Desktop\Copia%20di%20J01_consumi_DSS9%20X%20GRAFICO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err="1"/>
              <a:t>ANDAMENTO</a:t>
            </a:r>
            <a:r>
              <a:rPr lang="en-US" dirty="0"/>
              <a:t> </a:t>
            </a:r>
            <a:r>
              <a:rPr lang="en-US" dirty="0" err="1"/>
              <a:t>NUMERO</a:t>
            </a:r>
            <a:r>
              <a:rPr lang="en-US" dirty="0"/>
              <a:t> </a:t>
            </a:r>
            <a:r>
              <a:rPr lang="en-US" dirty="0" err="1"/>
              <a:t>SOGGETTI</a:t>
            </a:r>
            <a:r>
              <a:rPr lang="en-US" dirty="0"/>
              <a:t> </a:t>
            </a:r>
            <a:r>
              <a:rPr lang="en-US" dirty="0" err="1" smtClean="0"/>
              <a:t>TRATTATI</a:t>
            </a:r>
            <a:r>
              <a:rPr lang="en-US" dirty="0" smtClean="0"/>
              <a:t> </a:t>
            </a:r>
            <a:r>
              <a:rPr lang="en-US" dirty="0" err="1" smtClean="0"/>
              <a:t>DSS</a:t>
            </a:r>
            <a:r>
              <a:rPr lang="en-US" dirty="0" smtClean="0"/>
              <a:t> 9 </a:t>
            </a:r>
            <a:r>
              <a:rPr lang="en-US" dirty="0" err="1"/>
              <a:t>ANNI</a:t>
            </a:r>
            <a:r>
              <a:rPr lang="en-US" dirty="0"/>
              <a:t> </a:t>
            </a:r>
            <a:r>
              <a:rPr lang="en-US" dirty="0" smtClean="0"/>
              <a:t>2009/2012 </a:t>
            </a:r>
          </a:p>
          <a:p>
            <a:pPr>
              <a:defRPr/>
            </a:pPr>
            <a:r>
              <a:rPr lang="en-US" dirty="0" smtClean="0"/>
              <a:t>J01 </a:t>
            </a:r>
            <a:r>
              <a:rPr lang="en-US" dirty="0" err="1" smtClean="0"/>
              <a:t>antibatterici</a:t>
            </a:r>
            <a:r>
              <a:rPr lang="en-US" dirty="0" smtClean="0"/>
              <a:t> per </a:t>
            </a:r>
            <a:r>
              <a:rPr lang="en-US" dirty="0" err="1" smtClean="0"/>
              <a:t>uso</a:t>
            </a:r>
            <a:r>
              <a:rPr lang="en-US" dirty="0" smtClean="0"/>
              <a:t> </a:t>
            </a:r>
            <a:r>
              <a:rPr lang="en-US" dirty="0" err="1" smtClean="0"/>
              <a:t>sistemico</a:t>
            </a:r>
            <a:endParaRPr lang="en-US" dirty="0"/>
          </a:p>
        </c:rich>
      </c:tx>
      <c:layout>
        <c:manualLayout>
          <c:xMode val="edge"/>
          <c:yMode val="edge"/>
          <c:x val="0.16024522888028844"/>
          <c:y val="3.5486318520529823E-2"/>
        </c:manualLayout>
      </c:layout>
      <c:overlay val="1"/>
    </c:title>
    <c:plotArea>
      <c:layout>
        <c:manualLayout>
          <c:layoutTarget val="inner"/>
          <c:xMode val="edge"/>
          <c:yMode val="edge"/>
          <c:x val="3.3469422367019143E-2"/>
          <c:y val="2.2779864890545211E-2"/>
          <c:w val="0.92527319702546296"/>
          <c:h val="0.60864118153826452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cat>
            <c:strRef>
              <c:f>'tabelle origine'!$A$3:$A$24</c:f>
              <c:strCache>
                <c:ptCount val="22"/>
                <c:pt idx="0">
                  <c:v>J01AA - TETRACICLINE</c:v>
                </c:pt>
                <c:pt idx="1">
                  <c:v>J01BA - AMFENICOLI</c:v>
                </c:pt>
                <c:pt idx="2">
                  <c:v>J01CA - PENICILLINE AD AMPIO SPETTRO</c:v>
                </c:pt>
                <c:pt idx="3">
                  <c:v>J01CE - PENICILLINE SENSIBILI ALLE BETA-LATTAMASI</c:v>
                </c:pt>
                <c:pt idx="4">
                  <c:v>J01CF - PENICILLINE RESISTENTI ALLE BETA-LATTAMASI</c:v>
                </c:pt>
                <c:pt idx="5">
                  <c:v>J01CR - ASSOCIAZIONI DI PENICILLINE, INCLUSI GLI INIBITORI DELLE BETA-LATTAMASI</c:v>
                </c:pt>
                <c:pt idx="6">
                  <c:v>J01DB - CEFALOSPORINE DI PRIMA GENERAZIONE</c:v>
                </c:pt>
                <c:pt idx="7">
                  <c:v>J01DC - CEFALOSPORINE DI SECONDA GENERAZIONE</c:v>
                </c:pt>
                <c:pt idx="8">
                  <c:v>J01DD - CEFALOSPORINE DI TERZA GENERAZIONE</c:v>
                </c:pt>
                <c:pt idx="9">
                  <c:v>J01DE - CEFALOSPORINE DI QUARTA GENERAZIONE</c:v>
                </c:pt>
                <c:pt idx="10">
                  <c:v>J01DF - MONOBATTAMI</c:v>
                </c:pt>
                <c:pt idx="11">
                  <c:v>J01DH - CARBAPENEMI</c:v>
                </c:pt>
                <c:pt idx="12">
                  <c:v>J01EE - ASSOCIAZIONI DI SULFONAMIDI CON TRIMETOPRIM, INCLUSI I DERIVATI</c:v>
                </c:pt>
                <c:pt idx="13">
                  <c:v>J01FA - MACROLIDI</c:v>
                </c:pt>
                <c:pt idx="14">
                  <c:v>J01FF - LINCOSAMIDI</c:v>
                </c:pt>
                <c:pt idx="15">
                  <c:v>J01GA - STREPTOMICINE</c:v>
                </c:pt>
                <c:pt idx="16">
                  <c:v>J01GB - ALTRI AMINOGLICOSIDI</c:v>
                </c:pt>
                <c:pt idx="17">
                  <c:v>J01MA - FLUOROCHINOLONI</c:v>
                </c:pt>
                <c:pt idx="18">
                  <c:v>J01MB - ALTRI CHINOLONICI, ESCL. G04AB</c:v>
                </c:pt>
                <c:pt idx="19">
                  <c:v>J01XA - ANTIBATTERICI GLICOPEPTIDICI</c:v>
                </c:pt>
                <c:pt idx="20">
                  <c:v>J01XB - POLIMIXINE</c:v>
                </c:pt>
                <c:pt idx="21">
                  <c:v>J01XX - ALTRI ANTIBATTERICI</c:v>
                </c:pt>
              </c:strCache>
            </c:strRef>
          </c:cat>
          <c:val>
            <c:numRef>
              <c:f>'tabelle origine'!$C$3:$C$24</c:f>
              <c:numCache>
                <c:formatCode>_-* #,##0_-;\-* #,##0_-;_-* "-"??_-;_-@_-</c:formatCode>
                <c:ptCount val="22"/>
                <c:pt idx="0">
                  <c:v>637</c:v>
                </c:pt>
                <c:pt idx="1">
                  <c:v>0</c:v>
                </c:pt>
                <c:pt idx="2">
                  <c:v>13106</c:v>
                </c:pt>
                <c:pt idx="3">
                  <c:v>68</c:v>
                </c:pt>
                <c:pt idx="4">
                  <c:v>34</c:v>
                </c:pt>
                <c:pt idx="5">
                  <c:v>20793</c:v>
                </c:pt>
                <c:pt idx="6">
                  <c:v>350</c:v>
                </c:pt>
                <c:pt idx="7">
                  <c:v>2461</c:v>
                </c:pt>
                <c:pt idx="8">
                  <c:v>5867</c:v>
                </c:pt>
                <c:pt idx="9">
                  <c:v>3</c:v>
                </c:pt>
                <c:pt idx="10">
                  <c:v>1</c:v>
                </c:pt>
                <c:pt idx="11">
                  <c:v>4</c:v>
                </c:pt>
                <c:pt idx="12">
                  <c:v>1368</c:v>
                </c:pt>
                <c:pt idx="13">
                  <c:v>10756</c:v>
                </c:pt>
                <c:pt idx="14">
                  <c:v>57</c:v>
                </c:pt>
                <c:pt idx="15">
                  <c:v>2</c:v>
                </c:pt>
                <c:pt idx="16">
                  <c:v>86</c:v>
                </c:pt>
                <c:pt idx="17">
                  <c:v>12527</c:v>
                </c:pt>
                <c:pt idx="18">
                  <c:v>187</c:v>
                </c:pt>
                <c:pt idx="19">
                  <c:v>9</c:v>
                </c:pt>
                <c:pt idx="20">
                  <c:v>0</c:v>
                </c:pt>
                <c:pt idx="21">
                  <c:v>1795</c:v>
                </c:pt>
              </c:numCache>
            </c:numRef>
          </c:val>
        </c:ser>
        <c:ser>
          <c:idx val="1"/>
          <c:order val="1"/>
          <c:cat>
            <c:strRef>
              <c:f>'tabelle origine'!$A$3:$A$24</c:f>
              <c:strCache>
                <c:ptCount val="22"/>
                <c:pt idx="0">
                  <c:v>J01AA - TETRACICLINE</c:v>
                </c:pt>
                <c:pt idx="1">
                  <c:v>J01BA - AMFENICOLI</c:v>
                </c:pt>
                <c:pt idx="2">
                  <c:v>J01CA - PENICILLINE AD AMPIO SPETTRO</c:v>
                </c:pt>
                <c:pt idx="3">
                  <c:v>J01CE - PENICILLINE SENSIBILI ALLE BETA-LATTAMASI</c:v>
                </c:pt>
                <c:pt idx="4">
                  <c:v>J01CF - PENICILLINE RESISTENTI ALLE BETA-LATTAMASI</c:v>
                </c:pt>
                <c:pt idx="5">
                  <c:v>J01CR - ASSOCIAZIONI DI PENICILLINE, INCLUSI GLI INIBITORI DELLE BETA-LATTAMASI</c:v>
                </c:pt>
                <c:pt idx="6">
                  <c:v>J01DB - CEFALOSPORINE DI PRIMA GENERAZIONE</c:v>
                </c:pt>
                <c:pt idx="7">
                  <c:v>J01DC - CEFALOSPORINE DI SECONDA GENERAZIONE</c:v>
                </c:pt>
                <c:pt idx="8">
                  <c:v>J01DD - CEFALOSPORINE DI TERZA GENERAZIONE</c:v>
                </c:pt>
                <c:pt idx="9">
                  <c:v>J01DE - CEFALOSPORINE DI QUARTA GENERAZIONE</c:v>
                </c:pt>
                <c:pt idx="10">
                  <c:v>J01DF - MONOBATTAMI</c:v>
                </c:pt>
                <c:pt idx="11">
                  <c:v>J01DH - CARBAPENEMI</c:v>
                </c:pt>
                <c:pt idx="12">
                  <c:v>J01EE - ASSOCIAZIONI DI SULFONAMIDI CON TRIMETOPRIM, INCLUSI I DERIVATI</c:v>
                </c:pt>
                <c:pt idx="13">
                  <c:v>J01FA - MACROLIDI</c:v>
                </c:pt>
                <c:pt idx="14">
                  <c:v>J01FF - LINCOSAMIDI</c:v>
                </c:pt>
                <c:pt idx="15">
                  <c:v>J01GA - STREPTOMICINE</c:v>
                </c:pt>
                <c:pt idx="16">
                  <c:v>J01GB - ALTRI AMINOGLICOSIDI</c:v>
                </c:pt>
                <c:pt idx="17">
                  <c:v>J01MA - FLUOROCHINOLONI</c:v>
                </c:pt>
                <c:pt idx="18">
                  <c:v>J01MB - ALTRI CHINOLONICI, ESCL. G04AB</c:v>
                </c:pt>
                <c:pt idx="19">
                  <c:v>J01XA - ANTIBATTERICI GLICOPEPTIDICI</c:v>
                </c:pt>
                <c:pt idx="20">
                  <c:v>J01XB - POLIMIXINE</c:v>
                </c:pt>
                <c:pt idx="21">
                  <c:v>J01XX - ALTRI ANTIBATTERICI</c:v>
                </c:pt>
              </c:strCache>
            </c:strRef>
          </c:cat>
          <c:val>
            <c:numRef>
              <c:f>'tabelle origine'!$F$3:$F$24</c:f>
              <c:numCache>
                <c:formatCode>_-* #,##0_-;\-* #,##0_-;_-* "-"??_-;_-@_-</c:formatCode>
                <c:ptCount val="22"/>
                <c:pt idx="0">
                  <c:v>628</c:v>
                </c:pt>
                <c:pt idx="1">
                  <c:v>0</c:v>
                </c:pt>
                <c:pt idx="2">
                  <c:v>10919</c:v>
                </c:pt>
                <c:pt idx="3">
                  <c:v>66</c:v>
                </c:pt>
                <c:pt idx="4">
                  <c:v>24</c:v>
                </c:pt>
                <c:pt idx="5">
                  <c:v>20203</c:v>
                </c:pt>
                <c:pt idx="6">
                  <c:v>354</c:v>
                </c:pt>
                <c:pt idx="7">
                  <c:v>2028</c:v>
                </c:pt>
                <c:pt idx="8">
                  <c:v>5710</c:v>
                </c:pt>
                <c:pt idx="9">
                  <c:v>7</c:v>
                </c:pt>
                <c:pt idx="10">
                  <c:v>0</c:v>
                </c:pt>
                <c:pt idx="11">
                  <c:v>0</c:v>
                </c:pt>
                <c:pt idx="12">
                  <c:v>1118</c:v>
                </c:pt>
                <c:pt idx="13">
                  <c:v>10893</c:v>
                </c:pt>
                <c:pt idx="14">
                  <c:v>82</c:v>
                </c:pt>
                <c:pt idx="15">
                  <c:v>0</c:v>
                </c:pt>
                <c:pt idx="16">
                  <c:v>84</c:v>
                </c:pt>
                <c:pt idx="17">
                  <c:v>12272</c:v>
                </c:pt>
                <c:pt idx="18">
                  <c:v>186</c:v>
                </c:pt>
                <c:pt idx="19">
                  <c:v>6</c:v>
                </c:pt>
                <c:pt idx="20">
                  <c:v>0</c:v>
                </c:pt>
                <c:pt idx="21">
                  <c:v>1998</c:v>
                </c:pt>
              </c:numCache>
            </c:numRef>
          </c:val>
        </c:ser>
        <c:ser>
          <c:idx val="2"/>
          <c:order val="2"/>
          <c:cat>
            <c:strRef>
              <c:f>'tabelle origine'!$A$3:$A$24</c:f>
              <c:strCache>
                <c:ptCount val="22"/>
                <c:pt idx="0">
                  <c:v>J01AA - TETRACICLINE</c:v>
                </c:pt>
                <c:pt idx="1">
                  <c:v>J01BA - AMFENICOLI</c:v>
                </c:pt>
                <c:pt idx="2">
                  <c:v>J01CA - PENICILLINE AD AMPIO SPETTRO</c:v>
                </c:pt>
                <c:pt idx="3">
                  <c:v>J01CE - PENICILLINE SENSIBILI ALLE BETA-LATTAMASI</c:v>
                </c:pt>
                <c:pt idx="4">
                  <c:v>J01CF - PENICILLINE RESISTENTI ALLE BETA-LATTAMASI</c:v>
                </c:pt>
                <c:pt idx="5">
                  <c:v>J01CR - ASSOCIAZIONI DI PENICILLINE, INCLUSI GLI INIBITORI DELLE BETA-LATTAMASI</c:v>
                </c:pt>
                <c:pt idx="6">
                  <c:v>J01DB - CEFALOSPORINE DI PRIMA GENERAZIONE</c:v>
                </c:pt>
                <c:pt idx="7">
                  <c:v>J01DC - CEFALOSPORINE DI SECONDA GENERAZIONE</c:v>
                </c:pt>
                <c:pt idx="8">
                  <c:v>J01DD - CEFALOSPORINE DI TERZA GENERAZIONE</c:v>
                </c:pt>
                <c:pt idx="9">
                  <c:v>J01DE - CEFALOSPORINE DI QUARTA GENERAZIONE</c:v>
                </c:pt>
                <c:pt idx="10">
                  <c:v>J01DF - MONOBATTAMI</c:v>
                </c:pt>
                <c:pt idx="11">
                  <c:v>J01DH - CARBAPENEMI</c:v>
                </c:pt>
                <c:pt idx="12">
                  <c:v>J01EE - ASSOCIAZIONI DI SULFONAMIDI CON TRIMETOPRIM, INCLUSI I DERIVATI</c:v>
                </c:pt>
                <c:pt idx="13">
                  <c:v>J01FA - MACROLIDI</c:v>
                </c:pt>
                <c:pt idx="14">
                  <c:v>J01FF - LINCOSAMIDI</c:v>
                </c:pt>
                <c:pt idx="15">
                  <c:v>J01GA - STREPTOMICINE</c:v>
                </c:pt>
                <c:pt idx="16">
                  <c:v>J01GB - ALTRI AMINOGLICOSIDI</c:v>
                </c:pt>
                <c:pt idx="17">
                  <c:v>J01MA - FLUOROCHINOLONI</c:v>
                </c:pt>
                <c:pt idx="18">
                  <c:v>J01MB - ALTRI CHINOLONICI, ESCL. G04AB</c:v>
                </c:pt>
                <c:pt idx="19">
                  <c:v>J01XA - ANTIBATTERICI GLICOPEPTIDICI</c:v>
                </c:pt>
                <c:pt idx="20">
                  <c:v>J01XB - POLIMIXINE</c:v>
                </c:pt>
                <c:pt idx="21">
                  <c:v>J01XX - ALTRI ANTIBATTERICI</c:v>
                </c:pt>
              </c:strCache>
            </c:strRef>
          </c:cat>
          <c:val>
            <c:numRef>
              <c:f>'tabelle origine'!$I$3:$I$24</c:f>
              <c:numCache>
                <c:formatCode>_-* #,##0_-;\-* #,##0_-;_-* "-"??_-;_-@_-</c:formatCode>
                <c:ptCount val="22"/>
                <c:pt idx="0">
                  <c:v>671</c:v>
                </c:pt>
                <c:pt idx="1">
                  <c:v>1</c:v>
                </c:pt>
                <c:pt idx="2">
                  <c:v>10389</c:v>
                </c:pt>
                <c:pt idx="3">
                  <c:v>33</c:v>
                </c:pt>
                <c:pt idx="4">
                  <c:v>30</c:v>
                </c:pt>
                <c:pt idx="5">
                  <c:v>21652</c:v>
                </c:pt>
                <c:pt idx="6">
                  <c:v>364</c:v>
                </c:pt>
                <c:pt idx="7">
                  <c:v>1674</c:v>
                </c:pt>
                <c:pt idx="8">
                  <c:v>5888</c:v>
                </c:pt>
                <c:pt idx="9">
                  <c:v>4</c:v>
                </c:pt>
                <c:pt idx="10">
                  <c:v>0</c:v>
                </c:pt>
                <c:pt idx="11">
                  <c:v>0</c:v>
                </c:pt>
                <c:pt idx="12">
                  <c:v>1065</c:v>
                </c:pt>
                <c:pt idx="13">
                  <c:v>11074</c:v>
                </c:pt>
                <c:pt idx="14">
                  <c:v>71</c:v>
                </c:pt>
                <c:pt idx="15">
                  <c:v>0</c:v>
                </c:pt>
                <c:pt idx="16">
                  <c:v>49</c:v>
                </c:pt>
                <c:pt idx="17">
                  <c:v>12562</c:v>
                </c:pt>
                <c:pt idx="18">
                  <c:v>140</c:v>
                </c:pt>
                <c:pt idx="19">
                  <c:v>14</c:v>
                </c:pt>
                <c:pt idx="20">
                  <c:v>1</c:v>
                </c:pt>
                <c:pt idx="21">
                  <c:v>2296</c:v>
                </c:pt>
              </c:numCache>
            </c:numRef>
          </c:val>
        </c:ser>
        <c:ser>
          <c:idx val="3"/>
          <c:order val="3"/>
          <c:cat>
            <c:strRef>
              <c:f>'tabelle origine'!$A$3:$A$24</c:f>
              <c:strCache>
                <c:ptCount val="22"/>
                <c:pt idx="0">
                  <c:v>J01AA - TETRACICLINE</c:v>
                </c:pt>
                <c:pt idx="1">
                  <c:v>J01BA - AMFENICOLI</c:v>
                </c:pt>
                <c:pt idx="2">
                  <c:v>J01CA - PENICILLINE AD AMPIO SPETTRO</c:v>
                </c:pt>
                <c:pt idx="3">
                  <c:v>J01CE - PENICILLINE SENSIBILI ALLE BETA-LATTAMASI</c:v>
                </c:pt>
                <c:pt idx="4">
                  <c:v>J01CF - PENICILLINE RESISTENTI ALLE BETA-LATTAMASI</c:v>
                </c:pt>
                <c:pt idx="5">
                  <c:v>J01CR - ASSOCIAZIONI DI PENICILLINE, INCLUSI GLI INIBITORI DELLE BETA-LATTAMASI</c:v>
                </c:pt>
                <c:pt idx="6">
                  <c:v>J01DB - CEFALOSPORINE DI PRIMA GENERAZIONE</c:v>
                </c:pt>
                <c:pt idx="7">
                  <c:v>J01DC - CEFALOSPORINE DI SECONDA GENERAZIONE</c:v>
                </c:pt>
                <c:pt idx="8">
                  <c:v>J01DD - CEFALOSPORINE DI TERZA GENERAZIONE</c:v>
                </c:pt>
                <c:pt idx="9">
                  <c:v>J01DE - CEFALOSPORINE DI QUARTA GENERAZIONE</c:v>
                </c:pt>
                <c:pt idx="10">
                  <c:v>J01DF - MONOBATTAMI</c:v>
                </c:pt>
                <c:pt idx="11">
                  <c:v>J01DH - CARBAPENEMI</c:v>
                </c:pt>
                <c:pt idx="12">
                  <c:v>J01EE - ASSOCIAZIONI DI SULFONAMIDI CON TRIMETOPRIM, INCLUSI I DERIVATI</c:v>
                </c:pt>
                <c:pt idx="13">
                  <c:v>J01FA - MACROLIDI</c:v>
                </c:pt>
                <c:pt idx="14">
                  <c:v>J01FF - LINCOSAMIDI</c:v>
                </c:pt>
                <c:pt idx="15">
                  <c:v>J01GA - STREPTOMICINE</c:v>
                </c:pt>
                <c:pt idx="16">
                  <c:v>J01GB - ALTRI AMINOGLICOSIDI</c:v>
                </c:pt>
                <c:pt idx="17">
                  <c:v>J01MA - FLUOROCHINOLONI</c:v>
                </c:pt>
                <c:pt idx="18">
                  <c:v>J01MB - ALTRI CHINOLONICI, ESCL. G04AB</c:v>
                </c:pt>
                <c:pt idx="19">
                  <c:v>J01XA - ANTIBATTERICI GLICOPEPTIDICI</c:v>
                </c:pt>
                <c:pt idx="20">
                  <c:v>J01XB - POLIMIXINE</c:v>
                </c:pt>
                <c:pt idx="21">
                  <c:v>J01XX - ALTRI ANTIBATTERICI</c:v>
                </c:pt>
              </c:strCache>
            </c:strRef>
          </c:cat>
          <c:val>
            <c:numRef>
              <c:f>'tabelle origine'!$L$3:$L$24</c:f>
              <c:numCache>
                <c:formatCode>_-* #,##0_-;\-* #,##0_-;_-* "-"??_-;_-@_-</c:formatCode>
                <c:ptCount val="22"/>
                <c:pt idx="0">
                  <c:v>765</c:v>
                </c:pt>
                <c:pt idx="1">
                  <c:v>0</c:v>
                </c:pt>
                <c:pt idx="2">
                  <c:v>11129</c:v>
                </c:pt>
                <c:pt idx="3">
                  <c:v>6</c:v>
                </c:pt>
                <c:pt idx="4">
                  <c:v>12</c:v>
                </c:pt>
                <c:pt idx="5">
                  <c:v>25459</c:v>
                </c:pt>
                <c:pt idx="6">
                  <c:v>520</c:v>
                </c:pt>
                <c:pt idx="7">
                  <c:v>1333</c:v>
                </c:pt>
                <c:pt idx="8">
                  <c:v>6593</c:v>
                </c:pt>
                <c:pt idx="9">
                  <c:v>6</c:v>
                </c:pt>
                <c:pt idx="10">
                  <c:v>0</c:v>
                </c:pt>
                <c:pt idx="11">
                  <c:v>0</c:v>
                </c:pt>
                <c:pt idx="12">
                  <c:v>1227</c:v>
                </c:pt>
                <c:pt idx="13">
                  <c:v>11256</c:v>
                </c:pt>
                <c:pt idx="14">
                  <c:v>63</c:v>
                </c:pt>
                <c:pt idx="15">
                  <c:v>0</c:v>
                </c:pt>
                <c:pt idx="16">
                  <c:v>33</c:v>
                </c:pt>
                <c:pt idx="17">
                  <c:v>13848</c:v>
                </c:pt>
                <c:pt idx="18">
                  <c:v>131</c:v>
                </c:pt>
                <c:pt idx="19">
                  <c:v>8</c:v>
                </c:pt>
                <c:pt idx="20">
                  <c:v>0</c:v>
                </c:pt>
                <c:pt idx="21">
                  <c:v>2694</c:v>
                </c:pt>
              </c:numCache>
            </c:numRef>
          </c:val>
        </c:ser>
        <c:axId val="102342656"/>
        <c:axId val="102344192"/>
      </c:barChart>
      <c:catAx>
        <c:axId val="102342656"/>
        <c:scaling>
          <c:orientation val="minMax"/>
        </c:scaling>
        <c:axPos val="b"/>
        <c:numFmt formatCode="General" sourceLinked="1"/>
        <c:tickLblPos val="nextTo"/>
        <c:txPr>
          <a:bodyPr rot="5400000" vert="horz"/>
          <a:lstStyle/>
          <a:p>
            <a:pPr>
              <a:defRPr sz="700" baseline="0"/>
            </a:pPr>
            <a:endParaRPr lang="it-IT"/>
          </a:p>
        </c:txPr>
        <c:crossAx val="102344192"/>
        <c:crosses val="autoZero"/>
        <c:auto val="1"/>
        <c:lblAlgn val="ctr"/>
        <c:lblOffset val="100"/>
      </c:catAx>
      <c:valAx>
        <c:axId val="102344192"/>
        <c:scaling>
          <c:orientation val="minMax"/>
        </c:scaling>
        <c:axPos val="l"/>
        <c:majorGridlines/>
        <c:numFmt formatCode="_-* #,##0_-;\-* #,##0_-;_-* &quot;-&quot;??_-;_-@_-" sourceLinked="1"/>
        <c:tickLblPos val="nextTo"/>
        <c:crossAx val="102342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114786455367085"/>
          <c:y val="9.9745148436756401E-2"/>
          <c:w val="6.0224618880160063E-2"/>
          <c:h val="0.34792138787529647"/>
        </c:manualLayout>
      </c:layout>
    </c:legend>
    <c:plotVisOnly val="1"/>
    <c:dispBlanksAs val="gap"/>
  </c:chart>
  <c:externalData r:id="rId2"/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7C479A-06AC-4B44-BD18-E837F19107A3}" type="doc">
      <dgm:prSet loTypeId="urn:microsoft.com/office/officeart/2005/8/layout/chevron2" loCatId="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CC0C5F87-9E09-F44A-9FE4-783D1ECA91D7}">
      <dgm:prSet phldrT="[Testo]" custT="1"/>
      <dgm:spPr>
        <a:solidFill>
          <a:srgbClr val="00CCFF"/>
        </a:solidFill>
      </dgm:spPr>
      <dgm:t>
        <a:bodyPr/>
        <a:lstStyle/>
        <a:p>
          <a:r>
            <a:rPr lang="it-IT" sz="4000" b="1" dirty="0" smtClean="0">
              <a:latin typeface="Arial Narrow"/>
              <a:cs typeface="Arial Narrow"/>
            </a:rPr>
            <a:t>1</a:t>
          </a:r>
          <a:endParaRPr lang="it-IT" sz="4000" b="1" dirty="0">
            <a:latin typeface="Arial Narrow"/>
            <a:cs typeface="Arial Narrow"/>
          </a:endParaRPr>
        </a:p>
      </dgm:t>
    </dgm:pt>
    <dgm:pt modelId="{5AE4371E-F69B-564C-BAFF-71315C623A70}" type="parTrans" cxnId="{D0416D1D-66BB-574B-9376-1CD968B95357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6217A77C-1E88-E445-9061-2D3F90FB172F}" type="sibTrans" cxnId="{D0416D1D-66BB-574B-9376-1CD968B95357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922FFC4C-6A2D-9A44-804C-E2E5705726AC}">
      <dgm:prSet phldrT="[Testo]" custT="1"/>
      <dgm:spPr/>
      <dgm:t>
        <a:bodyPr/>
        <a:lstStyle/>
        <a:p>
          <a:r>
            <a:rPr lang="it-IT" sz="2000" b="1" dirty="0" smtClean="0"/>
            <a:t>L’Ematuria è un problema di comune riscontro clinico e uno dei più frequenti segni di patologia urologica. Ogni episodio di ematuria merita un corretto iter </a:t>
          </a:r>
          <a:r>
            <a:rPr lang="it-IT" sz="2000" b="1" dirty="0" err="1" smtClean="0"/>
            <a:t>etiopatogenetico</a:t>
          </a:r>
          <a:r>
            <a:rPr lang="it-IT" sz="2000" b="1" dirty="0" smtClean="0"/>
            <a:t> ed un iter diagnostico mirato.</a:t>
          </a:r>
          <a:endParaRPr lang="it-IT" sz="2000" b="1" dirty="0">
            <a:latin typeface="Arial Narrow"/>
            <a:cs typeface="Arial Narrow"/>
          </a:endParaRPr>
        </a:p>
      </dgm:t>
    </dgm:pt>
    <dgm:pt modelId="{55DC8128-38AE-BC44-AC35-37559B973E1D}" type="parTrans" cxnId="{13BAB499-A50D-9C40-AB94-AD730CC81BD5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21D3D581-FD1B-2448-BE08-269F939AE281}" type="sibTrans" cxnId="{13BAB499-A50D-9C40-AB94-AD730CC81BD5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E1BFDECB-B5AA-5B42-B0D9-5495E9F87448}">
      <dgm:prSet phldrT="[Testo]" custT="1"/>
      <dgm:spPr>
        <a:solidFill>
          <a:srgbClr val="00CCFF"/>
        </a:solidFill>
      </dgm:spPr>
      <dgm:t>
        <a:bodyPr/>
        <a:lstStyle/>
        <a:p>
          <a:r>
            <a:rPr lang="it-IT" sz="4000" b="1" dirty="0" smtClean="0">
              <a:latin typeface="Arial Narrow"/>
              <a:cs typeface="Arial Narrow"/>
            </a:rPr>
            <a:t>4</a:t>
          </a:r>
          <a:endParaRPr lang="it-IT" sz="4000" b="1" dirty="0">
            <a:latin typeface="Arial Narrow"/>
            <a:cs typeface="Arial Narrow"/>
          </a:endParaRPr>
        </a:p>
      </dgm:t>
    </dgm:pt>
    <dgm:pt modelId="{D18C085B-0903-4640-A7E2-CFCC7CEAF310}" type="parTrans" cxnId="{E3E29C23-F7FE-B04A-9F92-CDD6D07A19FC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B5FBAB14-709E-6046-8227-C5EBEFE144DF}" type="sibTrans" cxnId="{E3E29C23-F7FE-B04A-9F92-CDD6D07A19FC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54635D34-9A8F-3040-A6D1-AC1310742952}">
      <dgm:prSet phldrT="[Testo]" custT="1"/>
      <dgm:spPr/>
      <dgm:t>
        <a:bodyPr/>
        <a:lstStyle/>
        <a:p>
          <a:r>
            <a:rPr lang="it-IT" sz="1800" b="1" dirty="0" smtClean="0"/>
            <a:t>Una microematuria persistente , anche se asintomatica, va sempre indagata per escludere la natura neoplastica ed in questo caso l'esame di I scelta è il citologico su tre campioni di urina ( II getto), che è </a:t>
          </a:r>
          <a:br>
            <a:rPr lang="it-IT" sz="1800" b="1" dirty="0" smtClean="0"/>
          </a:br>
          <a:r>
            <a:rPr lang="it-IT" sz="1800" b="1" dirty="0" smtClean="0"/>
            <a:t>- facile da eseguirsi</a:t>
          </a:r>
          <a:br>
            <a:rPr lang="it-IT" sz="1800" b="1" dirty="0" smtClean="0"/>
          </a:br>
          <a:r>
            <a:rPr lang="it-IT" sz="1800" b="1" dirty="0" smtClean="0"/>
            <a:t>- poco costoso</a:t>
          </a:r>
          <a:br>
            <a:rPr lang="it-IT" sz="1800" b="1" dirty="0" smtClean="0"/>
          </a:br>
          <a:r>
            <a:rPr lang="it-IT" sz="1800" b="1" dirty="0" smtClean="0"/>
            <a:t>- rivela la presenza di cellule di solito assenti: ATIPICHE /NEOPLASTICHE.</a:t>
          </a:r>
          <a:endParaRPr lang="it-IT" sz="1800" b="1" dirty="0">
            <a:solidFill>
              <a:schemeClr val="tx1"/>
            </a:solidFill>
            <a:latin typeface="Arial Narrow"/>
            <a:cs typeface="Arial Narrow"/>
          </a:endParaRPr>
        </a:p>
      </dgm:t>
    </dgm:pt>
    <dgm:pt modelId="{09FDE4ED-3A38-C546-9408-A77230F9596C}" type="parTrans" cxnId="{C6C38EC6-60CA-5247-A175-C463902844C5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B8436067-74AD-6E47-BB72-F72B6D770B21}" type="sibTrans" cxnId="{C6C38EC6-60CA-5247-A175-C463902844C5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3800E0CD-D18A-6B4E-B56D-EC77A674B61F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2000" b="1" dirty="0" smtClean="0"/>
            <a:t> In presenza di sintomi come febbre e disturbi </a:t>
          </a:r>
          <a:r>
            <a:rPr lang="it-IT" sz="2000" b="1" dirty="0" err="1" smtClean="0"/>
            <a:t>minzionali</a:t>
          </a:r>
          <a:r>
            <a:rPr lang="it-IT" sz="2000" b="1" dirty="0" smtClean="0"/>
            <a:t> , l'esame urine e l'</a:t>
          </a:r>
          <a:r>
            <a:rPr lang="it-IT" sz="2000" b="1" dirty="0" err="1" smtClean="0"/>
            <a:t>urinocoltura</a:t>
          </a:r>
          <a:r>
            <a:rPr lang="it-IT" sz="2000" b="1" dirty="0" smtClean="0"/>
            <a:t> sono fondamentali. Nella valutazione dell'</a:t>
          </a:r>
          <a:r>
            <a:rPr lang="it-IT" sz="2000" b="1" dirty="0" err="1" smtClean="0"/>
            <a:t>urinocoltura</a:t>
          </a:r>
          <a:r>
            <a:rPr lang="it-IT" sz="2000" b="1" dirty="0" smtClean="0"/>
            <a:t> più che la carica batterica è opportuno considerare la correlazione tra notizie anamnestiche e presenza di un determinato microorganismo.</a:t>
          </a:r>
          <a:endParaRPr lang="it-IT" sz="2000" b="1" dirty="0" smtClean="0">
            <a:solidFill>
              <a:schemeClr val="tx1"/>
            </a:solidFill>
            <a:latin typeface="Arial Narrow"/>
            <a:cs typeface="Arial Narrow"/>
          </a:endParaRPr>
        </a:p>
      </dgm:t>
    </dgm:pt>
    <dgm:pt modelId="{3C83A840-A429-9140-B6C5-2BD15E5E8C13}" type="parTrans" cxnId="{B7815F8B-CE6B-C44D-8726-F52F027A438E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FC492137-1D8A-4246-AB17-ADD4450B27EF}" type="sibTrans" cxnId="{B7815F8B-CE6B-C44D-8726-F52F027A438E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F9413570-DB32-1B45-9A22-CA8B29443D25}">
      <dgm:prSet phldrT="[Testo]" custT="1"/>
      <dgm:spPr>
        <a:solidFill>
          <a:srgbClr val="00CCFF"/>
        </a:solidFill>
      </dgm:spPr>
      <dgm:t>
        <a:bodyPr/>
        <a:lstStyle/>
        <a:p>
          <a:r>
            <a:rPr lang="it-IT" sz="4000" b="1" dirty="0" smtClean="0">
              <a:latin typeface="Arial Narrow"/>
              <a:cs typeface="Arial Narrow"/>
            </a:rPr>
            <a:t>3</a:t>
          </a:r>
          <a:endParaRPr lang="it-IT" sz="4000" b="1" dirty="0">
            <a:latin typeface="Arial Narrow"/>
            <a:cs typeface="Arial Narrow"/>
          </a:endParaRPr>
        </a:p>
      </dgm:t>
    </dgm:pt>
    <dgm:pt modelId="{50B562BA-952C-0147-A589-C9E4F5D4CB60}" type="parTrans" cxnId="{82FD1096-7268-9F43-B909-1A76BC13D657}">
      <dgm:prSet/>
      <dgm:spPr/>
      <dgm:t>
        <a:bodyPr/>
        <a:lstStyle/>
        <a:p>
          <a:endParaRPr lang="it-IT"/>
        </a:p>
      </dgm:t>
    </dgm:pt>
    <dgm:pt modelId="{963AB2A7-CA36-5E48-9D33-16ABADF7E708}" type="sibTrans" cxnId="{82FD1096-7268-9F43-B909-1A76BC13D657}">
      <dgm:prSet/>
      <dgm:spPr/>
      <dgm:t>
        <a:bodyPr/>
        <a:lstStyle/>
        <a:p>
          <a:endParaRPr lang="it-IT"/>
        </a:p>
      </dgm:t>
    </dgm:pt>
    <dgm:pt modelId="{BE5476EB-597E-8D4A-BFDD-06574EBEAD81}">
      <dgm:prSet custT="1"/>
      <dgm:spPr/>
      <dgm:t>
        <a:bodyPr/>
        <a:lstStyle/>
        <a:p>
          <a:r>
            <a:rPr lang="it-IT" sz="2400" b="1" dirty="0" smtClean="0"/>
            <a:t>È da considerarsi a genesi neoplastica fino a prova contraria.</a:t>
          </a:r>
          <a:endParaRPr lang="it-IT" sz="1600" b="1" dirty="0">
            <a:latin typeface="Arial Narrow"/>
            <a:cs typeface="Arial Narrow"/>
          </a:endParaRPr>
        </a:p>
      </dgm:t>
    </dgm:pt>
    <dgm:pt modelId="{DBD8F366-6792-9445-9ED4-A485B992A58F}" type="parTrans" cxnId="{345E1405-61FA-E447-9CF8-986999EF4DC5}">
      <dgm:prSet/>
      <dgm:spPr/>
      <dgm:t>
        <a:bodyPr/>
        <a:lstStyle/>
        <a:p>
          <a:endParaRPr lang="it-IT"/>
        </a:p>
      </dgm:t>
    </dgm:pt>
    <dgm:pt modelId="{5E6AB347-5C4C-2E4B-9768-6B672A5ACBD1}" type="sibTrans" cxnId="{345E1405-61FA-E447-9CF8-986999EF4DC5}">
      <dgm:prSet/>
      <dgm:spPr/>
      <dgm:t>
        <a:bodyPr/>
        <a:lstStyle/>
        <a:p>
          <a:endParaRPr lang="it-IT"/>
        </a:p>
      </dgm:t>
    </dgm:pt>
    <dgm:pt modelId="{27F7E3F7-462E-0044-A4BD-648C303B9D5B}">
      <dgm:prSet phldrT="[Testo]" custT="1"/>
      <dgm:spPr>
        <a:solidFill>
          <a:srgbClr val="00CCFF"/>
        </a:solidFill>
      </dgm:spPr>
      <dgm:t>
        <a:bodyPr/>
        <a:lstStyle/>
        <a:p>
          <a:r>
            <a:rPr lang="it-IT" sz="4000" b="1" dirty="0" smtClean="0">
              <a:latin typeface="Arial Narrow"/>
              <a:cs typeface="Arial Narrow"/>
            </a:rPr>
            <a:t>2</a:t>
          </a:r>
          <a:endParaRPr lang="it-IT" sz="4000" b="1" dirty="0">
            <a:latin typeface="Arial Narrow"/>
            <a:cs typeface="Arial Narrow"/>
          </a:endParaRPr>
        </a:p>
      </dgm:t>
    </dgm:pt>
    <dgm:pt modelId="{33663945-062B-FD4F-A296-59471C3F4197}" type="parTrans" cxnId="{C02D7309-D7DE-6142-AC70-FD7D07615B28}">
      <dgm:prSet/>
      <dgm:spPr/>
      <dgm:t>
        <a:bodyPr/>
        <a:lstStyle/>
        <a:p>
          <a:endParaRPr lang="it-IT"/>
        </a:p>
      </dgm:t>
    </dgm:pt>
    <dgm:pt modelId="{035BC956-37AB-4F43-95BE-61E102834F2C}" type="sibTrans" cxnId="{C02D7309-D7DE-6142-AC70-FD7D07615B28}">
      <dgm:prSet/>
      <dgm:spPr/>
      <dgm:t>
        <a:bodyPr/>
        <a:lstStyle/>
        <a:p>
          <a:endParaRPr lang="it-IT"/>
        </a:p>
      </dgm:t>
    </dgm:pt>
    <dgm:pt modelId="{8CC556F1-3902-064D-9B1D-7826AE877ED2}" type="pres">
      <dgm:prSet presAssocID="{FE7C479A-06AC-4B44-BD18-E837F19107A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3E038D3-8E18-EA42-AF72-11DD7CD67EA8}" type="pres">
      <dgm:prSet presAssocID="{CC0C5F87-9E09-F44A-9FE4-783D1ECA91D7}" presName="composite" presStyleCnt="0"/>
      <dgm:spPr/>
    </dgm:pt>
    <dgm:pt modelId="{A33AEACA-D2B7-DD4F-BC66-D0A9C74BB356}" type="pres">
      <dgm:prSet presAssocID="{CC0C5F87-9E09-F44A-9FE4-783D1ECA91D7}" presName="parentText" presStyleLbl="alignNode1" presStyleIdx="0" presStyleCnt="4" custLinFactNeighborY="2037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50713BD-B27B-E948-80D9-169A97BCC1EF}" type="pres">
      <dgm:prSet presAssocID="{CC0C5F87-9E09-F44A-9FE4-783D1ECA91D7}" presName="descendantText" presStyleLbl="alignAcc1" presStyleIdx="0" presStyleCnt="4" custLinFactNeighborY="3042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15AC809-38F8-0E4E-BD3E-2767400BDDE8}" type="pres">
      <dgm:prSet presAssocID="{6217A77C-1E88-E445-9061-2D3F90FB172F}" presName="sp" presStyleCnt="0"/>
      <dgm:spPr/>
    </dgm:pt>
    <dgm:pt modelId="{5FCBC6E7-0F9B-E942-89F6-B71CFB4DD3F4}" type="pres">
      <dgm:prSet presAssocID="{27F7E3F7-462E-0044-A4BD-648C303B9D5B}" presName="composite" presStyleCnt="0"/>
      <dgm:spPr/>
    </dgm:pt>
    <dgm:pt modelId="{4A056282-9EDA-7D4F-8BC0-5F390C40F4A2}" type="pres">
      <dgm:prSet presAssocID="{27F7E3F7-462E-0044-A4BD-648C303B9D5B}" presName="parentText" presStyleLbl="alignNode1" presStyleIdx="1" presStyleCnt="4" custLinFactNeighborY="1075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552CF6B-B9C0-D54B-A2E7-ADC48274B183}" type="pres">
      <dgm:prSet presAssocID="{27F7E3F7-462E-0044-A4BD-648C303B9D5B}" presName="descendantText" presStyleLbl="alignAcc1" presStyleIdx="1" presStyleCnt="4" custLinFactNeighborY="1569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EEBA3A7-A87A-2443-BA33-37C0448DE35D}" type="pres">
      <dgm:prSet presAssocID="{035BC956-37AB-4F43-95BE-61E102834F2C}" presName="sp" presStyleCnt="0"/>
      <dgm:spPr/>
    </dgm:pt>
    <dgm:pt modelId="{4184DB60-AE6F-9F47-A948-5C43243063FB}" type="pres">
      <dgm:prSet presAssocID="{F9413570-DB32-1B45-9A22-CA8B29443D25}" presName="composite" presStyleCnt="0"/>
      <dgm:spPr/>
    </dgm:pt>
    <dgm:pt modelId="{30AC3C0B-516D-1643-BEBD-02D6DFD991AA}" type="pres">
      <dgm:prSet presAssocID="{F9413570-DB32-1B45-9A22-CA8B29443D25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751E40F-0957-E848-9DF7-9FE1A6971CD6}" type="pres">
      <dgm:prSet presAssocID="{F9413570-DB32-1B45-9A22-CA8B29443D25}" presName="descendantText" presStyleLbl="alignAcc1" presStyleIdx="2" presStyleCnt="4" custScaleY="14472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DEF8557-FD80-944B-AE4F-34681BA6B66E}" type="pres">
      <dgm:prSet presAssocID="{963AB2A7-CA36-5E48-9D33-16ABADF7E708}" presName="sp" presStyleCnt="0"/>
      <dgm:spPr/>
    </dgm:pt>
    <dgm:pt modelId="{1979A3C7-6B83-AE48-AD16-A7BE9B28A234}" type="pres">
      <dgm:prSet presAssocID="{E1BFDECB-B5AA-5B42-B0D9-5495E9F87448}" presName="composite" presStyleCnt="0"/>
      <dgm:spPr/>
    </dgm:pt>
    <dgm:pt modelId="{F5DAF114-CBF2-6C42-A815-A4131FDC3DFB}" type="pres">
      <dgm:prSet presAssocID="{E1BFDECB-B5AA-5B42-B0D9-5495E9F87448}" presName="parentText" presStyleLbl="alignNode1" presStyleIdx="3" presStyleCnt="4" custLinFactNeighborY="-11779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27D0E4D-3F6D-644B-A84D-6BDF82C790D4}" type="pres">
      <dgm:prSet presAssocID="{E1BFDECB-B5AA-5B42-B0D9-5495E9F87448}" presName="descendantText" presStyleLbl="alignAcc1" presStyleIdx="3" presStyleCnt="4" custScaleY="17481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0416D1D-66BB-574B-9376-1CD968B95357}" srcId="{FE7C479A-06AC-4B44-BD18-E837F19107A3}" destId="{CC0C5F87-9E09-F44A-9FE4-783D1ECA91D7}" srcOrd="0" destOrd="0" parTransId="{5AE4371E-F69B-564C-BAFF-71315C623A70}" sibTransId="{6217A77C-1E88-E445-9061-2D3F90FB172F}"/>
    <dgm:cxn modelId="{AF9DB28F-32E2-458F-A95C-2191E3BA7D49}" type="presOf" srcId="{54635D34-9A8F-3040-A6D1-AC1310742952}" destId="{927D0E4D-3F6D-644B-A84D-6BDF82C790D4}" srcOrd="0" destOrd="0" presId="urn:microsoft.com/office/officeart/2005/8/layout/chevron2"/>
    <dgm:cxn modelId="{0FD1D4F6-5C86-43C3-827E-90CE9E4E3BBF}" type="presOf" srcId="{27F7E3F7-462E-0044-A4BD-648C303B9D5B}" destId="{4A056282-9EDA-7D4F-8BC0-5F390C40F4A2}" srcOrd="0" destOrd="0" presId="urn:microsoft.com/office/officeart/2005/8/layout/chevron2"/>
    <dgm:cxn modelId="{6E4229DE-6D17-43FA-9DED-99FCED1A1232}" type="presOf" srcId="{FE7C479A-06AC-4B44-BD18-E837F19107A3}" destId="{8CC556F1-3902-064D-9B1D-7826AE877ED2}" srcOrd="0" destOrd="0" presId="urn:microsoft.com/office/officeart/2005/8/layout/chevron2"/>
    <dgm:cxn modelId="{CCE6299A-A5CF-4226-B165-990821FC786B}" type="presOf" srcId="{BE5476EB-597E-8D4A-BFDD-06574EBEAD81}" destId="{9552CF6B-B9C0-D54B-A2E7-ADC48274B183}" srcOrd="0" destOrd="0" presId="urn:microsoft.com/office/officeart/2005/8/layout/chevron2"/>
    <dgm:cxn modelId="{C6C38EC6-60CA-5247-A175-C463902844C5}" srcId="{E1BFDECB-B5AA-5B42-B0D9-5495E9F87448}" destId="{54635D34-9A8F-3040-A6D1-AC1310742952}" srcOrd="0" destOrd="0" parTransId="{09FDE4ED-3A38-C546-9408-A77230F9596C}" sibTransId="{B8436067-74AD-6E47-BB72-F72B6D770B21}"/>
    <dgm:cxn modelId="{457C25F5-EE59-473C-9652-172FFFC97DD0}" type="presOf" srcId="{922FFC4C-6A2D-9A44-804C-E2E5705726AC}" destId="{350713BD-B27B-E948-80D9-169A97BCC1EF}" srcOrd="0" destOrd="0" presId="urn:microsoft.com/office/officeart/2005/8/layout/chevron2"/>
    <dgm:cxn modelId="{82FD1096-7268-9F43-B909-1A76BC13D657}" srcId="{FE7C479A-06AC-4B44-BD18-E837F19107A3}" destId="{F9413570-DB32-1B45-9A22-CA8B29443D25}" srcOrd="2" destOrd="0" parTransId="{50B562BA-952C-0147-A589-C9E4F5D4CB60}" sibTransId="{963AB2A7-CA36-5E48-9D33-16ABADF7E708}"/>
    <dgm:cxn modelId="{345E1405-61FA-E447-9CF8-986999EF4DC5}" srcId="{27F7E3F7-462E-0044-A4BD-648C303B9D5B}" destId="{BE5476EB-597E-8D4A-BFDD-06574EBEAD81}" srcOrd="0" destOrd="0" parTransId="{DBD8F366-6792-9445-9ED4-A485B992A58F}" sibTransId="{5E6AB347-5C4C-2E4B-9768-6B672A5ACBD1}"/>
    <dgm:cxn modelId="{B7815F8B-CE6B-C44D-8726-F52F027A438E}" srcId="{F9413570-DB32-1B45-9A22-CA8B29443D25}" destId="{3800E0CD-D18A-6B4E-B56D-EC77A674B61F}" srcOrd="0" destOrd="0" parTransId="{3C83A840-A429-9140-B6C5-2BD15E5E8C13}" sibTransId="{FC492137-1D8A-4246-AB17-ADD4450B27EF}"/>
    <dgm:cxn modelId="{A598A1D7-842A-4643-AE7F-506CCCC80881}" type="presOf" srcId="{F9413570-DB32-1B45-9A22-CA8B29443D25}" destId="{30AC3C0B-516D-1643-BEBD-02D6DFD991AA}" srcOrd="0" destOrd="0" presId="urn:microsoft.com/office/officeart/2005/8/layout/chevron2"/>
    <dgm:cxn modelId="{93208856-DAD8-4599-B406-9F36968706B4}" type="presOf" srcId="{E1BFDECB-B5AA-5B42-B0D9-5495E9F87448}" destId="{F5DAF114-CBF2-6C42-A815-A4131FDC3DFB}" srcOrd="0" destOrd="0" presId="urn:microsoft.com/office/officeart/2005/8/layout/chevron2"/>
    <dgm:cxn modelId="{13BAB499-A50D-9C40-AB94-AD730CC81BD5}" srcId="{CC0C5F87-9E09-F44A-9FE4-783D1ECA91D7}" destId="{922FFC4C-6A2D-9A44-804C-E2E5705726AC}" srcOrd="0" destOrd="0" parTransId="{55DC8128-38AE-BC44-AC35-37559B973E1D}" sibTransId="{21D3D581-FD1B-2448-BE08-269F939AE281}"/>
    <dgm:cxn modelId="{E3E29C23-F7FE-B04A-9F92-CDD6D07A19FC}" srcId="{FE7C479A-06AC-4B44-BD18-E837F19107A3}" destId="{E1BFDECB-B5AA-5B42-B0D9-5495E9F87448}" srcOrd="3" destOrd="0" parTransId="{D18C085B-0903-4640-A7E2-CFCC7CEAF310}" sibTransId="{B5FBAB14-709E-6046-8227-C5EBEFE144DF}"/>
    <dgm:cxn modelId="{10C160E1-1B15-4EDE-ADAD-0D591C8965ED}" type="presOf" srcId="{3800E0CD-D18A-6B4E-B56D-EC77A674B61F}" destId="{C751E40F-0957-E848-9DF7-9FE1A6971CD6}" srcOrd="0" destOrd="0" presId="urn:microsoft.com/office/officeart/2005/8/layout/chevron2"/>
    <dgm:cxn modelId="{C02D7309-D7DE-6142-AC70-FD7D07615B28}" srcId="{FE7C479A-06AC-4B44-BD18-E837F19107A3}" destId="{27F7E3F7-462E-0044-A4BD-648C303B9D5B}" srcOrd="1" destOrd="0" parTransId="{33663945-062B-FD4F-A296-59471C3F4197}" sibTransId="{035BC956-37AB-4F43-95BE-61E102834F2C}"/>
    <dgm:cxn modelId="{020D7082-AF6B-4A51-849B-7ACB2FCEBC1A}" type="presOf" srcId="{CC0C5F87-9E09-F44A-9FE4-783D1ECA91D7}" destId="{A33AEACA-D2B7-DD4F-BC66-D0A9C74BB356}" srcOrd="0" destOrd="0" presId="urn:microsoft.com/office/officeart/2005/8/layout/chevron2"/>
    <dgm:cxn modelId="{54D051A1-D60E-4C99-A721-CF07BD033212}" type="presParOf" srcId="{8CC556F1-3902-064D-9B1D-7826AE877ED2}" destId="{E3E038D3-8E18-EA42-AF72-11DD7CD67EA8}" srcOrd="0" destOrd="0" presId="urn:microsoft.com/office/officeart/2005/8/layout/chevron2"/>
    <dgm:cxn modelId="{F024BD28-8BD9-4A29-B385-C5CBB1A7BCCB}" type="presParOf" srcId="{E3E038D3-8E18-EA42-AF72-11DD7CD67EA8}" destId="{A33AEACA-D2B7-DD4F-BC66-D0A9C74BB356}" srcOrd="0" destOrd="0" presId="urn:microsoft.com/office/officeart/2005/8/layout/chevron2"/>
    <dgm:cxn modelId="{108036FD-2182-4130-8094-DC7518B9B560}" type="presParOf" srcId="{E3E038D3-8E18-EA42-AF72-11DD7CD67EA8}" destId="{350713BD-B27B-E948-80D9-169A97BCC1EF}" srcOrd="1" destOrd="0" presId="urn:microsoft.com/office/officeart/2005/8/layout/chevron2"/>
    <dgm:cxn modelId="{A01D7CDB-F42E-4E1E-99D9-4E97765DBCFF}" type="presParOf" srcId="{8CC556F1-3902-064D-9B1D-7826AE877ED2}" destId="{915AC809-38F8-0E4E-BD3E-2767400BDDE8}" srcOrd="1" destOrd="0" presId="urn:microsoft.com/office/officeart/2005/8/layout/chevron2"/>
    <dgm:cxn modelId="{1EBD56AA-1392-4D3D-B95A-310FA3B1A38B}" type="presParOf" srcId="{8CC556F1-3902-064D-9B1D-7826AE877ED2}" destId="{5FCBC6E7-0F9B-E942-89F6-B71CFB4DD3F4}" srcOrd="2" destOrd="0" presId="urn:microsoft.com/office/officeart/2005/8/layout/chevron2"/>
    <dgm:cxn modelId="{DC95272A-651C-4BA7-A952-70AB830AB717}" type="presParOf" srcId="{5FCBC6E7-0F9B-E942-89F6-B71CFB4DD3F4}" destId="{4A056282-9EDA-7D4F-8BC0-5F390C40F4A2}" srcOrd="0" destOrd="0" presId="urn:microsoft.com/office/officeart/2005/8/layout/chevron2"/>
    <dgm:cxn modelId="{37F52A47-6314-471B-B7E3-9C8CE6F9B52A}" type="presParOf" srcId="{5FCBC6E7-0F9B-E942-89F6-B71CFB4DD3F4}" destId="{9552CF6B-B9C0-D54B-A2E7-ADC48274B183}" srcOrd="1" destOrd="0" presId="urn:microsoft.com/office/officeart/2005/8/layout/chevron2"/>
    <dgm:cxn modelId="{BC073B73-44BC-4EE1-9312-1B9A2F5437A7}" type="presParOf" srcId="{8CC556F1-3902-064D-9B1D-7826AE877ED2}" destId="{1EEBA3A7-A87A-2443-BA33-37C0448DE35D}" srcOrd="3" destOrd="0" presId="urn:microsoft.com/office/officeart/2005/8/layout/chevron2"/>
    <dgm:cxn modelId="{111269CF-238E-4A7C-8C5C-2EF2BEBB9849}" type="presParOf" srcId="{8CC556F1-3902-064D-9B1D-7826AE877ED2}" destId="{4184DB60-AE6F-9F47-A948-5C43243063FB}" srcOrd="4" destOrd="0" presId="urn:microsoft.com/office/officeart/2005/8/layout/chevron2"/>
    <dgm:cxn modelId="{E5897EA9-236C-41EC-8F9E-F0EF59EF6EFF}" type="presParOf" srcId="{4184DB60-AE6F-9F47-A948-5C43243063FB}" destId="{30AC3C0B-516D-1643-BEBD-02D6DFD991AA}" srcOrd="0" destOrd="0" presId="urn:microsoft.com/office/officeart/2005/8/layout/chevron2"/>
    <dgm:cxn modelId="{D6C6786E-43B6-4EEB-9002-DE4E7CC1B501}" type="presParOf" srcId="{4184DB60-AE6F-9F47-A948-5C43243063FB}" destId="{C751E40F-0957-E848-9DF7-9FE1A6971CD6}" srcOrd="1" destOrd="0" presId="urn:microsoft.com/office/officeart/2005/8/layout/chevron2"/>
    <dgm:cxn modelId="{76C3319E-4DEB-4BCD-8107-FB56E0CEB0E8}" type="presParOf" srcId="{8CC556F1-3902-064D-9B1D-7826AE877ED2}" destId="{CDEF8557-FD80-944B-AE4F-34681BA6B66E}" srcOrd="5" destOrd="0" presId="urn:microsoft.com/office/officeart/2005/8/layout/chevron2"/>
    <dgm:cxn modelId="{A6B88EED-8BE6-46DB-AED8-41102C7711E5}" type="presParOf" srcId="{8CC556F1-3902-064D-9B1D-7826AE877ED2}" destId="{1979A3C7-6B83-AE48-AD16-A7BE9B28A234}" srcOrd="6" destOrd="0" presId="urn:microsoft.com/office/officeart/2005/8/layout/chevron2"/>
    <dgm:cxn modelId="{18D1F625-6998-42B1-A921-E50D47AC6141}" type="presParOf" srcId="{1979A3C7-6B83-AE48-AD16-A7BE9B28A234}" destId="{F5DAF114-CBF2-6C42-A815-A4131FDC3DFB}" srcOrd="0" destOrd="0" presId="urn:microsoft.com/office/officeart/2005/8/layout/chevron2"/>
    <dgm:cxn modelId="{13793A59-D857-4D6C-89D2-90F495159B98}" type="presParOf" srcId="{1979A3C7-6B83-AE48-AD16-A7BE9B28A234}" destId="{927D0E4D-3F6D-644B-A84D-6BDF82C790D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33AEACA-D2B7-DD4F-BC66-D0A9C74BB356}">
      <dsp:nvSpPr>
        <dsp:cNvPr id="0" name=""/>
        <dsp:cNvSpPr/>
      </dsp:nvSpPr>
      <dsp:spPr>
        <a:xfrm rot="5400000">
          <a:off x="-212656" y="523145"/>
          <a:ext cx="1417711" cy="992397"/>
        </a:xfrm>
        <a:prstGeom prst="chevron">
          <a:avLst/>
        </a:prstGeom>
        <a:solidFill>
          <a:srgbClr val="00CCFF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b="1" kern="1200" dirty="0" smtClean="0">
              <a:latin typeface="Arial Narrow"/>
              <a:cs typeface="Arial Narrow"/>
            </a:rPr>
            <a:t>1</a:t>
          </a:r>
          <a:endParaRPr lang="it-IT" sz="4000" b="1" kern="1200" dirty="0">
            <a:latin typeface="Arial Narrow"/>
            <a:cs typeface="Arial Narrow"/>
          </a:endParaRPr>
        </a:p>
      </dsp:txBody>
      <dsp:txXfrm rot="5400000">
        <a:off x="-212656" y="523145"/>
        <a:ext cx="1417711" cy="992397"/>
      </dsp:txXfrm>
    </dsp:sp>
    <dsp:sp modelId="{350713BD-B27B-E948-80D9-169A97BCC1EF}">
      <dsp:nvSpPr>
        <dsp:cNvPr id="0" name=""/>
        <dsp:cNvSpPr/>
      </dsp:nvSpPr>
      <dsp:spPr>
        <a:xfrm rot="5400000">
          <a:off x="4607200" y="-3312659"/>
          <a:ext cx="921996" cy="8151602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000" b="1" kern="1200" dirty="0" smtClean="0"/>
            <a:t>L’Ematuria è un problema di comune riscontro clinico e uno dei più frequenti segni di patologia urologica. Ogni episodio di ematuria merita un corretto iter </a:t>
          </a:r>
          <a:r>
            <a:rPr lang="it-IT" sz="2000" b="1" kern="1200" dirty="0" err="1" smtClean="0"/>
            <a:t>etiopatogenetico</a:t>
          </a:r>
          <a:r>
            <a:rPr lang="it-IT" sz="2000" b="1" kern="1200" dirty="0" smtClean="0"/>
            <a:t> ed un iter diagnostico mirato.</a:t>
          </a:r>
          <a:endParaRPr lang="it-IT" sz="2000" b="1" kern="1200" dirty="0">
            <a:latin typeface="Arial Narrow"/>
            <a:cs typeface="Arial Narrow"/>
          </a:endParaRPr>
        </a:p>
      </dsp:txBody>
      <dsp:txXfrm rot="5400000">
        <a:off x="4607200" y="-3312659"/>
        <a:ext cx="921996" cy="8151602"/>
      </dsp:txXfrm>
    </dsp:sp>
    <dsp:sp modelId="{4A056282-9EDA-7D4F-8BC0-5F390C40F4A2}">
      <dsp:nvSpPr>
        <dsp:cNvPr id="0" name=""/>
        <dsp:cNvSpPr/>
      </dsp:nvSpPr>
      <dsp:spPr>
        <a:xfrm rot="5400000">
          <a:off x="-212656" y="1675270"/>
          <a:ext cx="1417711" cy="992397"/>
        </a:xfrm>
        <a:prstGeom prst="chevron">
          <a:avLst/>
        </a:prstGeom>
        <a:solidFill>
          <a:srgbClr val="00CCFF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b="1" kern="1200" dirty="0" smtClean="0">
              <a:latin typeface="Arial Narrow"/>
              <a:cs typeface="Arial Narrow"/>
            </a:rPr>
            <a:t>2</a:t>
          </a:r>
          <a:endParaRPr lang="it-IT" sz="4000" b="1" kern="1200" dirty="0">
            <a:latin typeface="Arial Narrow"/>
            <a:cs typeface="Arial Narrow"/>
          </a:endParaRPr>
        </a:p>
      </dsp:txBody>
      <dsp:txXfrm rot="5400000">
        <a:off x="-212656" y="1675270"/>
        <a:ext cx="1417711" cy="992397"/>
      </dsp:txXfrm>
    </dsp:sp>
    <dsp:sp modelId="{9552CF6B-B9C0-D54B-A2E7-ADC48274B183}">
      <dsp:nvSpPr>
        <dsp:cNvPr id="0" name=""/>
        <dsp:cNvSpPr/>
      </dsp:nvSpPr>
      <dsp:spPr>
        <a:xfrm rot="5400000">
          <a:off x="4607442" y="-2160293"/>
          <a:ext cx="921512" cy="8151602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400" b="1" kern="1200" dirty="0" smtClean="0"/>
            <a:t>È da considerarsi a genesi neoplastica fino a prova contraria.</a:t>
          </a:r>
          <a:endParaRPr lang="it-IT" sz="1600" b="1" kern="1200" dirty="0">
            <a:latin typeface="Arial Narrow"/>
            <a:cs typeface="Arial Narrow"/>
          </a:endParaRPr>
        </a:p>
      </dsp:txBody>
      <dsp:txXfrm rot="5400000">
        <a:off x="4607442" y="-2160293"/>
        <a:ext cx="921512" cy="8151602"/>
      </dsp:txXfrm>
    </dsp:sp>
    <dsp:sp modelId="{30AC3C0B-516D-1643-BEBD-02D6DFD991AA}">
      <dsp:nvSpPr>
        <dsp:cNvPr id="0" name=""/>
        <dsp:cNvSpPr/>
      </dsp:nvSpPr>
      <dsp:spPr>
        <a:xfrm rot="5400000">
          <a:off x="-212656" y="3017377"/>
          <a:ext cx="1417711" cy="992397"/>
        </a:xfrm>
        <a:prstGeom prst="chevron">
          <a:avLst/>
        </a:prstGeom>
        <a:solidFill>
          <a:srgbClr val="00CCFF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b="1" kern="1200" dirty="0" smtClean="0">
              <a:latin typeface="Arial Narrow"/>
              <a:cs typeface="Arial Narrow"/>
            </a:rPr>
            <a:t>3</a:t>
          </a:r>
          <a:endParaRPr lang="it-IT" sz="4000" b="1" kern="1200" dirty="0">
            <a:latin typeface="Arial Narrow"/>
            <a:cs typeface="Arial Narrow"/>
          </a:endParaRPr>
        </a:p>
      </dsp:txBody>
      <dsp:txXfrm rot="5400000">
        <a:off x="-212656" y="3017377"/>
        <a:ext cx="1417711" cy="992397"/>
      </dsp:txXfrm>
    </dsp:sp>
    <dsp:sp modelId="{C751E40F-0957-E848-9DF7-9FE1A6971CD6}">
      <dsp:nvSpPr>
        <dsp:cNvPr id="0" name=""/>
        <dsp:cNvSpPr/>
      </dsp:nvSpPr>
      <dsp:spPr>
        <a:xfrm rot="5400000">
          <a:off x="4401355" y="-810323"/>
          <a:ext cx="1333686" cy="8151602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it-IT" sz="2000" b="1" kern="1200" dirty="0" smtClean="0"/>
            <a:t> In presenza di sintomi come febbre e disturbi </a:t>
          </a:r>
          <a:r>
            <a:rPr lang="it-IT" sz="2000" b="1" kern="1200" dirty="0" err="1" smtClean="0"/>
            <a:t>minzionali</a:t>
          </a:r>
          <a:r>
            <a:rPr lang="it-IT" sz="2000" b="1" kern="1200" dirty="0" smtClean="0"/>
            <a:t> , l'esame urine e l'</a:t>
          </a:r>
          <a:r>
            <a:rPr lang="it-IT" sz="2000" b="1" kern="1200" dirty="0" err="1" smtClean="0"/>
            <a:t>urinocoltura</a:t>
          </a:r>
          <a:r>
            <a:rPr lang="it-IT" sz="2000" b="1" kern="1200" dirty="0" smtClean="0"/>
            <a:t> sono fondamentali. Nella valutazione dell'</a:t>
          </a:r>
          <a:r>
            <a:rPr lang="it-IT" sz="2000" b="1" kern="1200" dirty="0" err="1" smtClean="0"/>
            <a:t>urinocoltura</a:t>
          </a:r>
          <a:r>
            <a:rPr lang="it-IT" sz="2000" b="1" kern="1200" dirty="0" smtClean="0"/>
            <a:t> più che la carica batterica è opportuno considerare la correlazione tra notizie anamnestiche e presenza di un determinato microorganismo.</a:t>
          </a:r>
          <a:endParaRPr lang="it-IT" sz="2000" b="1" kern="1200" dirty="0" smtClean="0">
            <a:solidFill>
              <a:schemeClr val="tx1"/>
            </a:solidFill>
            <a:latin typeface="Arial Narrow"/>
            <a:cs typeface="Arial Narrow"/>
          </a:endParaRPr>
        </a:p>
      </dsp:txBody>
      <dsp:txXfrm rot="5400000">
        <a:off x="4401355" y="-810323"/>
        <a:ext cx="1333686" cy="8151602"/>
      </dsp:txXfrm>
    </dsp:sp>
    <dsp:sp modelId="{F5DAF114-CBF2-6C42-A815-A4131FDC3DFB}">
      <dsp:nvSpPr>
        <dsp:cNvPr id="0" name=""/>
        <dsp:cNvSpPr/>
      </dsp:nvSpPr>
      <dsp:spPr>
        <a:xfrm rot="5400000">
          <a:off x="-212656" y="4483581"/>
          <a:ext cx="1417711" cy="992397"/>
        </a:xfrm>
        <a:prstGeom prst="chevron">
          <a:avLst/>
        </a:prstGeom>
        <a:solidFill>
          <a:srgbClr val="00CCFF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b="1" kern="1200" dirty="0" smtClean="0">
              <a:latin typeface="Arial Narrow"/>
              <a:cs typeface="Arial Narrow"/>
            </a:rPr>
            <a:t>4</a:t>
          </a:r>
          <a:endParaRPr lang="it-IT" sz="4000" b="1" kern="1200" dirty="0">
            <a:latin typeface="Arial Narrow"/>
            <a:cs typeface="Arial Narrow"/>
          </a:endParaRPr>
        </a:p>
      </dsp:txBody>
      <dsp:txXfrm rot="5400000">
        <a:off x="-212656" y="4483581"/>
        <a:ext cx="1417711" cy="992397"/>
      </dsp:txXfrm>
    </dsp:sp>
    <dsp:sp modelId="{927D0E4D-3F6D-644B-A84D-6BDF82C790D4}">
      <dsp:nvSpPr>
        <dsp:cNvPr id="0" name=""/>
        <dsp:cNvSpPr/>
      </dsp:nvSpPr>
      <dsp:spPr>
        <a:xfrm rot="5400000">
          <a:off x="4262741" y="822871"/>
          <a:ext cx="1610914" cy="8151602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800" b="1" kern="1200" dirty="0" smtClean="0"/>
            <a:t>Una microematuria persistente , anche se asintomatica, va sempre indagata per escludere la natura neoplastica ed in questo caso l'esame di I scelta è il citologico su tre campioni di urina ( II getto), che è </a:t>
          </a:r>
          <a:br>
            <a:rPr lang="it-IT" sz="1800" b="1" kern="1200" dirty="0" smtClean="0"/>
          </a:br>
          <a:r>
            <a:rPr lang="it-IT" sz="1800" b="1" kern="1200" dirty="0" smtClean="0"/>
            <a:t>- facile da eseguirsi</a:t>
          </a:r>
          <a:br>
            <a:rPr lang="it-IT" sz="1800" b="1" kern="1200" dirty="0" smtClean="0"/>
          </a:br>
          <a:r>
            <a:rPr lang="it-IT" sz="1800" b="1" kern="1200" dirty="0" smtClean="0"/>
            <a:t>- poco costoso</a:t>
          </a:r>
          <a:br>
            <a:rPr lang="it-IT" sz="1800" b="1" kern="1200" dirty="0" smtClean="0"/>
          </a:br>
          <a:r>
            <a:rPr lang="it-IT" sz="1800" b="1" kern="1200" dirty="0" smtClean="0"/>
            <a:t>- rivela la presenza di cellule di solito assenti: ATIPICHE /NEOPLASTICHE.</a:t>
          </a:r>
          <a:endParaRPr lang="it-IT" sz="1800" b="1" kern="1200" dirty="0">
            <a:solidFill>
              <a:schemeClr val="tx1"/>
            </a:solidFill>
            <a:latin typeface="Arial Narrow"/>
            <a:cs typeface="Arial Narrow"/>
          </a:endParaRPr>
        </a:p>
      </dsp:txBody>
      <dsp:txXfrm rot="5400000">
        <a:off x="4262741" y="822871"/>
        <a:ext cx="1610914" cy="8151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0.91619</cdr:x>
      <cdr:y>0.12855</cdr:y>
    </cdr:from>
    <cdr:to>
      <cdr:x>0.98144</cdr:x>
      <cdr:y>0.15803</cdr:y>
    </cdr:to>
    <cdr:sp macro="" textlink="">
      <cdr:nvSpPr>
        <cdr:cNvPr id="3" name="CasellaDiTesto 2"/>
        <cdr:cNvSpPr txBox="1"/>
      </cdr:nvSpPr>
      <cdr:spPr>
        <a:xfrm xmlns:a="http://schemas.openxmlformats.org/drawingml/2006/main">
          <a:off x="7600951" y="945268"/>
          <a:ext cx="541306" cy="2167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100"/>
            <a:t>2009 </a:t>
          </a:r>
        </a:p>
      </cdr:txBody>
    </cdr:sp>
  </cdr:relSizeAnchor>
  <cdr:relSizeAnchor xmlns:cdr="http://schemas.openxmlformats.org/drawingml/2006/chartDrawing">
    <cdr:from>
      <cdr:x>0.91389</cdr:x>
      <cdr:y>0.20855</cdr:y>
    </cdr:from>
    <cdr:to>
      <cdr:x>0.98412</cdr:x>
      <cdr:y>0.24747</cdr:y>
    </cdr:to>
    <cdr:sp macro="" textlink="">
      <cdr:nvSpPr>
        <cdr:cNvPr id="4" name="CasellaDiTesto 1"/>
        <cdr:cNvSpPr txBox="1"/>
      </cdr:nvSpPr>
      <cdr:spPr>
        <a:xfrm xmlns:a="http://schemas.openxmlformats.org/drawingml/2006/main">
          <a:off x="7581901" y="1533525"/>
          <a:ext cx="582610" cy="2861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100"/>
            <a:t>2010 </a:t>
          </a:r>
        </a:p>
      </cdr:txBody>
    </cdr:sp>
  </cdr:relSizeAnchor>
  <cdr:relSizeAnchor xmlns:cdr="http://schemas.openxmlformats.org/drawingml/2006/chartDrawing">
    <cdr:from>
      <cdr:x>0.91389</cdr:x>
      <cdr:y>0.38398</cdr:y>
    </cdr:from>
    <cdr:to>
      <cdr:x>0.98484</cdr:x>
      <cdr:y>0.41321</cdr:y>
    </cdr:to>
    <cdr:sp macro="" textlink="">
      <cdr:nvSpPr>
        <cdr:cNvPr id="5" name="CasellaDiTesto 1"/>
        <cdr:cNvSpPr txBox="1"/>
      </cdr:nvSpPr>
      <cdr:spPr>
        <a:xfrm xmlns:a="http://schemas.openxmlformats.org/drawingml/2006/main">
          <a:off x="7581900" y="2823497"/>
          <a:ext cx="588635" cy="2149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100"/>
            <a:t>2012 </a:t>
          </a:r>
        </a:p>
      </cdr:txBody>
    </cdr:sp>
  </cdr:relSizeAnchor>
  <cdr:relSizeAnchor xmlns:cdr="http://schemas.openxmlformats.org/drawingml/2006/chartDrawing">
    <cdr:from>
      <cdr:x>0.9116</cdr:x>
      <cdr:y>0.29855</cdr:y>
    </cdr:from>
    <cdr:to>
      <cdr:x>0.97953</cdr:x>
      <cdr:y>0.32383</cdr:y>
    </cdr:to>
    <cdr:sp macro="" textlink="">
      <cdr:nvSpPr>
        <cdr:cNvPr id="6" name="CasellaDiTesto 1"/>
        <cdr:cNvSpPr txBox="1"/>
      </cdr:nvSpPr>
      <cdr:spPr>
        <a:xfrm xmlns:a="http://schemas.openxmlformats.org/drawingml/2006/main">
          <a:off x="7562851" y="2195309"/>
          <a:ext cx="563560" cy="1859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100"/>
            <a:t>2011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81E1D-97A6-42E1-8AFA-B693B6193FC8}" type="datetimeFigureOut">
              <a:rPr lang="it-IT" smtClean="0"/>
              <a:pPr/>
              <a:t>25/10/2014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CE512-AA0D-46FA-AEAC-107E9DEAEF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75814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 sz="281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it-IT" sz="281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it-IT" sz="281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it-IT" sz="281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it-IT" sz="281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it-IT" sz="281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it-IT" sz="281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F92514-1C7A-4FB2-8781-AA74901285AF}" type="slidenum">
              <a:rPr lang="it-IT">
                <a:solidFill>
                  <a:prstClr val="black"/>
                </a:solidFill>
              </a:rPr>
              <a:pPr/>
              <a:t>36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>
          <a:xfrm>
            <a:off x="685186" y="4344075"/>
            <a:ext cx="5487629" cy="4114018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it-IT"/>
          </a:p>
        </p:txBody>
      </p:sp>
      <p:sp>
        <p:nvSpPr>
          <p:cNvPr id="46084" name="Segnaposto numero diapositiva 3"/>
          <p:cNvSpPr txBox="1">
            <a:spLocks noGrp="1"/>
          </p:cNvSpPr>
          <p:nvPr/>
        </p:nvSpPr>
        <p:spPr bwMode="auto">
          <a:xfrm>
            <a:off x="3885279" y="8685309"/>
            <a:ext cx="2971185" cy="45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 anchor="b"/>
          <a:lstStyle/>
          <a:p>
            <a:pPr algn="r" defTabSz="914343" fontAlgn="base">
              <a:spcBef>
                <a:spcPct val="0"/>
              </a:spcBef>
              <a:spcAft>
                <a:spcPct val="0"/>
              </a:spcAft>
            </a:pPr>
            <a:fld id="{374F57AD-2C25-4B78-88AF-9E2599A0E624}" type="slidenum">
              <a:rPr lang="it-IT" sz="1200" smtClean="0">
                <a:solidFill>
                  <a:prstClr val="black"/>
                </a:solidFill>
                <a:latin typeface="Times New Roman" pitchFamily="18" charset="0"/>
              </a:rPr>
              <a:pPr algn="r" defTabSz="914343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it-IT" sz="1200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0D4F32-7ECC-40D6-80C5-C311DCFA4B40}" type="slidenum">
              <a:rPr lang="it-IT">
                <a:solidFill>
                  <a:prstClr val="black"/>
                </a:solidFill>
              </a:rPr>
              <a:pPr/>
              <a:t>38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632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Segnaposto note 2"/>
          <p:cNvSpPr>
            <a:spLocks noGrp="1"/>
          </p:cNvSpPr>
          <p:nvPr>
            <p:ph type="body" idx="1"/>
          </p:nvPr>
        </p:nvSpPr>
        <p:spPr>
          <a:xfrm>
            <a:off x="685186" y="4344075"/>
            <a:ext cx="5487629" cy="4114018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it-IT"/>
          </a:p>
        </p:txBody>
      </p:sp>
      <p:sp>
        <p:nvSpPr>
          <p:cNvPr id="56324" name="Segnaposto numero diapositiva 3"/>
          <p:cNvSpPr txBox="1">
            <a:spLocks noGrp="1"/>
          </p:cNvSpPr>
          <p:nvPr/>
        </p:nvSpPr>
        <p:spPr bwMode="auto">
          <a:xfrm>
            <a:off x="3885279" y="8685309"/>
            <a:ext cx="2971185" cy="45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 anchor="b"/>
          <a:lstStyle/>
          <a:p>
            <a:pPr algn="r" defTabSz="914343" fontAlgn="base">
              <a:spcBef>
                <a:spcPct val="0"/>
              </a:spcBef>
              <a:spcAft>
                <a:spcPct val="0"/>
              </a:spcAft>
            </a:pPr>
            <a:fld id="{B2CEABF6-30B6-4AF7-B311-E48C4F7FDFE4}" type="slidenum">
              <a:rPr lang="it-IT" sz="1200" smtClean="0">
                <a:solidFill>
                  <a:prstClr val="black"/>
                </a:solidFill>
                <a:latin typeface="Times New Roman" pitchFamily="18" charset="0"/>
              </a:rPr>
              <a:pPr algn="r" defTabSz="914343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it-IT" sz="1200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51F5CE-D897-4D89-A98D-5026E47CCC93}" type="slidenum">
              <a:rPr lang="it-IT">
                <a:solidFill>
                  <a:prstClr val="black"/>
                </a:solidFill>
              </a:rPr>
              <a:pPr/>
              <a:t>41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39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Segnaposto note 2"/>
          <p:cNvSpPr>
            <a:spLocks noGrp="1"/>
          </p:cNvSpPr>
          <p:nvPr>
            <p:ph type="body" idx="1"/>
          </p:nvPr>
        </p:nvSpPr>
        <p:spPr>
          <a:xfrm>
            <a:off x="685186" y="4344075"/>
            <a:ext cx="5487629" cy="4114018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it-IT"/>
          </a:p>
        </p:txBody>
      </p:sp>
      <p:sp>
        <p:nvSpPr>
          <p:cNvPr id="39940" name="Segnaposto numero diapositiva 3"/>
          <p:cNvSpPr txBox="1">
            <a:spLocks noGrp="1"/>
          </p:cNvSpPr>
          <p:nvPr/>
        </p:nvSpPr>
        <p:spPr bwMode="auto">
          <a:xfrm>
            <a:off x="3885279" y="8685309"/>
            <a:ext cx="2971185" cy="45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 anchor="b"/>
          <a:lstStyle/>
          <a:p>
            <a:pPr algn="r" defTabSz="914343" fontAlgn="base">
              <a:spcBef>
                <a:spcPct val="0"/>
              </a:spcBef>
              <a:spcAft>
                <a:spcPct val="0"/>
              </a:spcAft>
            </a:pPr>
            <a:fld id="{9285D722-C64E-434C-8777-ACF602288A6C}" type="slidenum">
              <a:rPr lang="it-IT" sz="1200" smtClean="0">
                <a:solidFill>
                  <a:prstClr val="black"/>
                </a:solidFill>
                <a:latin typeface="Times New Roman" pitchFamily="18" charset="0"/>
              </a:rPr>
              <a:pPr algn="r" defTabSz="914343"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it-IT" sz="1200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E34543-571B-45B7-811A-D847F9D04170}" type="slidenum">
              <a:rPr lang="it-IT">
                <a:solidFill>
                  <a:prstClr val="black"/>
                </a:solidFill>
              </a:rPr>
              <a:pPr/>
              <a:t>42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4198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Segnaposto note 2"/>
          <p:cNvSpPr>
            <a:spLocks noGrp="1"/>
          </p:cNvSpPr>
          <p:nvPr>
            <p:ph type="body" idx="1"/>
          </p:nvPr>
        </p:nvSpPr>
        <p:spPr>
          <a:xfrm>
            <a:off x="685186" y="4344075"/>
            <a:ext cx="5487629" cy="4114018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it-IT"/>
          </a:p>
        </p:txBody>
      </p:sp>
      <p:sp>
        <p:nvSpPr>
          <p:cNvPr id="41988" name="Segnaposto numero diapositiva 3"/>
          <p:cNvSpPr txBox="1">
            <a:spLocks noGrp="1"/>
          </p:cNvSpPr>
          <p:nvPr/>
        </p:nvSpPr>
        <p:spPr bwMode="auto">
          <a:xfrm>
            <a:off x="3885279" y="8685309"/>
            <a:ext cx="2971185" cy="45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 anchor="b"/>
          <a:lstStyle/>
          <a:p>
            <a:pPr algn="r" defTabSz="914343" fontAlgn="base">
              <a:spcBef>
                <a:spcPct val="0"/>
              </a:spcBef>
              <a:spcAft>
                <a:spcPct val="0"/>
              </a:spcAft>
            </a:pPr>
            <a:fld id="{D7096901-3E80-405A-8D56-FEC81293E374}" type="slidenum">
              <a:rPr lang="it-IT" sz="1200" smtClean="0">
                <a:solidFill>
                  <a:prstClr val="black"/>
                </a:solidFill>
                <a:latin typeface="Times New Roman" pitchFamily="18" charset="0"/>
              </a:rPr>
              <a:pPr algn="r" defTabSz="914343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it-IT" sz="1200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it-IT" sz="281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99AC9B-74E0-4EAF-B105-8BF145B810F7}" type="slidenum">
              <a:rPr lang="it-IT">
                <a:solidFill>
                  <a:prstClr val="black"/>
                </a:solidFill>
              </a:rPr>
              <a:pPr/>
              <a:t>43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604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Segnaposto note 2"/>
          <p:cNvSpPr>
            <a:spLocks noGrp="1"/>
          </p:cNvSpPr>
          <p:nvPr>
            <p:ph type="body" idx="1"/>
          </p:nvPr>
        </p:nvSpPr>
        <p:spPr>
          <a:xfrm>
            <a:off x="685186" y="4344075"/>
            <a:ext cx="5487629" cy="4114018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it-IT"/>
          </a:p>
        </p:txBody>
      </p:sp>
      <p:sp>
        <p:nvSpPr>
          <p:cNvPr id="60420" name="Segnaposto numero diapositiva 3"/>
          <p:cNvSpPr txBox="1">
            <a:spLocks noGrp="1"/>
          </p:cNvSpPr>
          <p:nvPr/>
        </p:nvSpPr>
        <p:spPr bwMode="auto">
          <a:xfrm>
            <a:off x="3885279" y="8685309"/>
            <a:ext cx="2971185" cy="45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 anchor="b"/>
          <a:lstStyle/>
          <a:p>
            <a:pPr algn="r" defTabSz="914343" fontAlgn="base">
              <a:spcBef>
                <a:spcPct val="0"/>
              </a:spcBef>
              <a:spcAft>
                <a:spcPct val="0"/>
              </a:spcAft>
            </a:pPr>
            <a:fld id="{B772E123-C761-4CDF-BE76-52616BC61238}" type="slidenum">
              <a:rPr lang="it-IT" sz="1200" smtClean="0">
                <a:solidFill>
                  <a:prstClr val="black"/>
                </a:solidFill>
                <a:latin typeface="Times New Roman" pitchFamily="18" charset="0"/>
              </a:rPr>
              <a:pPr algn="r" defTabSz="914343"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it-IT" sz="1200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3B019B-5CED-4EB7-8053-54BCC67B81B8}" type="slidenum">
              <a:rPr lang="it-IT" smtClean="0">
                <a:latin typeface="Arial" pitchFamily="34" charset="0"/>
              </a:rPr>
              <a:pPr/>
              <a:t>50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smtClean="0">
                <a:latin typeface="Arial" pitchFamily="34" charset="0"/>
              </a:rPr>
              <a:t>Con questo obbiettivo…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it-IT" sz="281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3884759" y="8685360"/>
            <a:ext cx="2971440" cy="4568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0F3A3111-EFE6-4B43-8338-760DC934B36D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t>12</a:t>
            </a:fld>
            <a:endParaRPr lang="it-IT" sz="1200" b="0" i="0" u="none" strike="noStrike" kern="1200" spc="0">
              <a:ln>
                <a:noFill/>
              </a:ln>
              <a:solidFill>
                <a:srgbClr val="000000"/>
              </a:solidFill>
              <a:latin typeface="+mn-lt" pitchFamily="18"/>
              <a:ea typeface="+mn-ea" pitchFamily="2"/>
              <a:cs typeface="Arial" pitchFamily="2"/>
            </a:endParaRPr>
          </a:p>
        </p:txBody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914400" y="4346640"/>
            <a:ext cx="5028840" cy="3849480"/>
          </a:xfrm>
        </p:spPr>
        <p:txBody>
          <a:bodyPr wrap="square" lIns="90360" tIns="44280" rIns="90360" bIns="44280" anchor="t"/>
          <a:lstStyle/>
          <a:p>
            <a:pPr lvl="0"/>
            <a:endParaRPr lang="it-IT"/>
          </a:p>
        </p:txBody>
      </p:sp>
      <p:sp>
        <p:nvSpPr>
          <p:cNvPr id="4" name="Rectangle 3"/>
          <p:cNvSpPr>
            <a:spLocks noGrp="1" noRot="1" noChangeAspect="1" noResize="1"/>
          </p:cNvSpPr>
          <p:nvPr>
            <p:ph type="sldImg"/>
          </p:nvPr>
        </p:nvSpPr>
        <p:spPr>
          <a:xfrm>
            <a:off x="1150920" y="692279"/>
            <a:ext cx="4555800" cy="341604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 noResize="1"/>
          </p:cNvSpPr>
          <p:nvPr>
            <p:ph type="sldImg"/>
          </p:nvPr>
        </p:nvSpPr>
        <p:spPr>
          <a:xfrm>
            <a:off x="1150920" y="692279"/>
            <a:ext cx="4555800" cy="341604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914400" y="4346640"/>
            <a:ext cx="5028840" cy="3849480"/>
          </a:xfrm>
        </p:spPr>
        <p:txBody>
          <a:bodyPr wrap="square" lIns="90360" tIns="44280" rIns="90360" bIns="4428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it-IT" sz="281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it-IT" sz="281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it-IT" sz="281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it-IT" sz="281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25/10/2014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25/10/2014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25/10/2014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9771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0535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705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9738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3674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9248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2125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8787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25/10/2014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9202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0781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449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ctrTitle"/>
          </p:nvPr>
        </p:nvSpPr>
        <p:spPr>
          <a:xfrm>
            <a:off x="685799" y="2130480"/>
            <a:ext cx="7772400" cy="146988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4400"/>
            </a:lvl1pPr>
          </a:lstStyle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1"/>
          </p:nvPr>
        </p:nvSpPr>
        <p:spPr>
          <a:xfrm>
            <a:off x="1371599" y="3886200"/>
            <a:ext cx="6400799" cy="1752479"/>
          </a:xfrm>
        </p:spPr>
        <p:txBody>
          <a:bodyPr wrap="square" lIns="91440" tIns="45720" rIns="91440" bIns="45720" anchor="t" anchorCtr="1"/>
          <a:lstStyle>
            <a:lvl1pPr lvl="0" algn="ctr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defRPr spc="0" baseline="0">
                <a:solidFill>
                  <a:srgbClr val="898989"/>
                </a:solidFill>
                <a:latin typeface="Calibri" pitchFamily="18"/>
              </a:defRPr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960F3F-8CD2-4981-8E44-960525859565}" type="datetime1">
              <a:rPr lang="it-IT"/>
              <a:pPr lvl="0"/>
              <a:t>25/10/2014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9ABFEE-0713-41E7-9328-93E0AE97FC38}" type="slidenum">
              <a:rPr/>
              <a:pPr lvl="0"/>
              <a:t>‹N›</a:t>
            </a:fld>
            <a:endParaRPr lang="it-IT"/>
          </a:p>
        </p:txBody>
      </p:sp>
      <p:sp>
        <p:nvSpPr>
          <p:cNvPr id="7" name="Segnaposto testo 6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BABCBA-41B9-4980-BF1A-14490348A952}" type="datetime1">
              <a:rPr lang="it-IT"/>
              <a:pPr lvl="0"/>
              <a:t>25/10/2014</a:t>
            </a:fld>
            <a:endParaRPr lang="it-IT"/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F07EE3-7091-4BE3-9C13-6288076A25E2}" type="slidenum">
              <a:rPr/>
              <a:pPr lvl="0"/>
              <a:t>‹N›</a:t>
            </a:fld>
            <a:endParaRPr lang="it-IT"/>
          </a:p>
        </p:txBody>
      </p:sp>
      <p:sp>
        <p:nvSpPr>
          <p:cNvPr id="5" name="Titolo 4"/>
          <p:cNvSpPr txBox="1">
            <a:spLocks noGrp="1"/>
          </p:cNvSpPr>
          <p:nvPr>
            <p:ph type="title" idx="4294967295"/>
          </p:nvPr>
        </p:nvSpPr>
        <p:spPr>
          <a:xfrm>
            <a:off x="457200" y="273600"/>
            <a:ext cx="8229240" cy="1144800"/>
          </a:xfrm>
        </p:spPr>
        <p:txBody>
          <a:bodyPr lIns="0" tIns="0" rIns="0" bIns="0"/>
          <a:lstStyle>
            <a:lvl1pPr algn="ctr" hangingPunct="0">
              <a:defRPr sz="4400">
                <a:latin typeface="Arial" pitchFamily="18"/>
              </a:defRPr>
            </a:lvl1pPr>
          </a:lstStyle>
          <a:p>
            <a:endParaRPr lang="it-IT"/>
          </a:p>
        </p:txBody>
      </p:sp>
      <p:sp>
        <p:nvSpPr>
          <p:cNvPr id="6" name="Segnaposto testo 5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indent="0" algn="ctr">
              <a:spcBef>
                <a:spcPts val="0"/>
              </a:spcBef>
              <a:buNone/>
              <a:defRPr sz="4400"/>
            </a:lvl1pPr>
          </a:lstStyle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type="title" idx="4294967295"/>
          </p:nvPr>
        </p:nvSpPr>
        <p:spPr>
          <a:xfrm>
            <a:off x="457200" y="1600200"/>
            <a:ext cx="4038479" cy="4525920"/>
          </a:xfrm>
        </p:spPr>
        <p:txBody>
          <a:bodyPr anchor="t" anchorCtr="0"/>
          <a:lstStyle>
            <a:lvl1pPr>
              <a:spcBef>
                <a:spcPts val="700"/>
              </a:spcBef>
              <a:defRPr sz="2800"/>
            </a:lvl1pPr>
          </a:lstStyle>
          <a:p>
            <a:pPr lvl="0"/>
            <a:r>
              <a:rPr lang="it-IT"/>
              <a:t>Fare clic per modificare gli stili del testo dello schema</a:t>
            </a:r>
            <a:br>
              <a:rPr lang="it-IT"/>
            </a:br>
            <a:r>
              <a:rPr lang="it-IT"/>
              <a:t>Secondo livello</a:t>
            </a:r>
            <a:br>
              <a:rPr lang="it-IT"/>
            </a:br>
            <a:r>
              <a:rPr lang="it-IT"/>
              <a:t>Terzo livello</a:t>
            </a:r>
            <a:br>
              <a:rPr lang="it-IT"/>
            </a:br>
            <a:r>
              <a:rPr lang="it-IT"/>
              <a:t>Quarto livello</a:t>
            </a:r>
            <a:br>
              <a:rPr lang="it-IT"/>
            </a:br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type="title" idx="4294967295"/>
          </p:nvPr>
        </p:nvSpPr>
        <p:spPr>
          <a:xfrm>
            <a:off x="4648320" y="1600200"/>
            <a:ext cx="4038479" cy="4525920"/>
          </a:xfrm>
        </p:spPr>
        <p:txBody>
          <a:bodyPr anchor="t" anchorCtr="0"/>
          <a:lstStyle>
            <a:lvl1pPr>
              <a:spcBef>
                <a:spcPts val="700"/>
              </a:spcBef>
              <a:defRPr sz="2800"/>
            </a:lvl1pPr>
          </a:lstStyle>
          <a:p>
            <a:pPr lvl="0"/>
            <a:r>
              <a:rPr lang="it-IT"/>
              <a:t>Fare clic per modificare gli stili del testo dello schema</a:t>
            </a:r>
            <a:br>
              <a:rPr lang="it-IT"/>
            </a:br>
            <a:r>
              <a:rPr lang="it-IT"/>
              <a:t>Secondo livello</a:t>
            </a:r>
            <a:br>
              <a:rPr lang="it-IT"/>
            </a:br>
            <a:r>
              <a:rPr lang="it-IT"/>
              <a:t>Terzo livello</a:t>
            </a:r>
            <a:br>
              <a:rPr lang="it-IT"/>
            </a:br>
            <a:r>
              <a:rPr lang="it-IT"/>
              <a:t>Quarto livello</a:t>
            </a:r>
            <a:br>
              <a:rPr lang="it-IT"/>
            </a:br>
            <a:r>
              <a:rPr lang="it-IT"/>
              <a:t>Quinto livello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AEAA15-589C-491C-AA43-1F5E45A38FDE}" type="datetime1">
              <a:rPr lang="it-IT"/>
              <a:pPr lvl="0"/>
              <a:t>25/10/2014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64C8CB-FCE0-4D75-B692-184FA93E4DD4}" type="slidenum">
              <a:rPr/>
              <a:pPr lvl="0"/>
              <a:t>‹N›</a:t>
            </a:fld>
            <a:endParaRPr lang="it-IT"/>
          </a:p>
        </p:txBody>
      </p:sp>
      <p:sp>
        <p:nvSpPr>
          <p:cNvPr id="8" name="Segnaposto contenuto 7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25/10/2014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53BB4-23F7-421C-B13B-1AA9A04B9CB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1D0F-97AA-4F79-B614-9ABBBA522F5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53BB4-23F7-421C-B13B-1AA9A04B9CB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1D0F-97AA-4F79-B614-9ABBBA522F5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53BB4-23F7-421C-B13B-1AA9A04B9CB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1D0F-97AA-4F79-B614-9ABBBA522F5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25/10/2014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53BB4-23F7-421C-B13B-1AA9A04B9CB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1D0F-97AA-4F79-B614-9ABBBA522F5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53BB4-23F7-421C-B13B-1AA9A04B9CB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1D0F-97AA-4F79-B614-9ABBBA522F5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53BB4-23F7-421C-B13B-1AA9A04B9CB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1D0F-97AA-4F79-B614-9ABBBA522F5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53BB4-23F7-421C-B13B-1AA9A04B9CB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1D0F-97AA-4F79-B614-9ABBBA522F5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53BB4-23F7-421C-B13B-1AA9A04B9CB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1D0F-97AA-4F79-B614-9ABBBA522F5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53BB4-23F7-421C-B13B-1AA9A04B9CB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1D0F-97AA-4F79-B614-9ABBBA522F5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53BB4-23F7-421C-B13B-1AA9A04B9CB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1D0F-97AA-4F79-B614-9ABBBA522F5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53BB4-23F7-421C-B13B-1AA9A04B9CB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D1D0F-97AA-4F79-B614-9ABBBA522F5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807C8F-6736-4378-88E3-8B26F7D11F3B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1AAB8-49A5-414C-8619-BDBDB9BE3F76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25/10/2014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9AA9AC-0BFA-413E-89E1-BAC1BF85E7E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947D2-0973-40F4-B6D6-2F26BAED6E57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AA098-B56A-438B-960C-7B923B2307F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B913D8-1A8D-4D8C-8E2E-10196F901F9E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88F65-D578-4D4C-B6E7-35EFF8AF250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82C4F-7326-40C1-B5E8-49C75741BF5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4ADB7-03CE-44C5-9074-4E22042C814D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CCA8A-7FA3-46A9-BA60-795505BA721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3B506-43EC-4E5B-9CAF-611B62CB0E37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25/10/2014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25/10/2014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25/10/2014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25/10/2014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25/10/2014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9A2D-1E2E-4052-9398-AB5C71A3884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90F15-9FDC-49DD-84D0-FF2E0DE0A5E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864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  <p:sldLayoutId id="2147483697" r:id="rId13"/>
    <p:sldLayoutId id="2147483698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53BB4-23F7-421C-B13B-1AA9A04B9CB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D1D0F-97AA-4F79-B614-9ABBBA522F5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141CC5-5ECD-4DA4-B8C7-B89A900E513A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hyperlink" Target="http://www.google.it/imgres?q=fiume&amp;hl=it&amp;biw=1280&amp;bih=828&amp;tbm=isch&amp;tbnid=VaTutV5RhlZiFM:&amp;imgrefurl=http://pensieridinchiostro.wordpress.com/2012/07/28/recensione-la-luna-nel-fiume/&amp;docid=wgKd9yob0uGmDM&amp;imgurl=http://pensieridinchiostro.files.wordpress.com/2012/07/fiume.jpg&amp;w=480&amp;h=360&amp;ei=IOstUpyNK4We0QWjtICADw&amp;zoom=1&amp;iact=hc&amp;vpx=172&amp;vpy=3&amp;dur=94&amp;hovh=194&amp;hovw=259&amp;tx=71&amp;ty=145&amp;page=1&amp;tbnh=136&amp;tbnw=191&amp;start=0&amp;ndsp=25&amp;ved=1t:429,r:1,s:0,i:9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7.jpe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5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5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5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5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5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Office_Excel_97-20031.xls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1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Office_Excel_97-20032.xls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2.v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Office_Excel_97-20033.xls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3.v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8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5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8.jpeg"/><Relationship Id="rId4" Type="http://schemas.openxmlformats.org/officeDocument/2006/relationships/image" Target="../media/image47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1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5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4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6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www.arte.it/foto/l-arte-in-un-bacio-118/2" TargetMode="External"/><Relationship Id="rId1" Type="http://schemas.openxmlformats.org/officeDocument/2006/relationships/slideLayout" Target="../slideLayouts/slideLayout5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95585" name="Picture 1"/>
          <p:cNvPicPr>
            <a:picLocks noChangeAspect="1" noChangeArrowheads="1"/>
          </p:cNvPicPr>
          <p:nvPr/>
        </p:nvPicPr>
        <p:blipFill>
          <a:blip r:embed="rId2" cstate="print"/>
          <a:srcRect b="8365"/>
          <a:stretch>
            <a:fillRect/>
          </a:stretch>
        </p:blipFill>
        <p:spPr bwMode="auto">
          <a:xfrm>
            <a:off x="1" y="620688"/>
            <a:ext cx="914400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179512" y="5229200"/>
            <a:ext cx="8784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i="1" dirty="0" smtClean="0"/>
              <a:t>Aula Magna “A. </a:t>
            </a:r>
            <a:r>
              <a:rPr lang="it-IT" sz="1600" i="1" dirty="0" err="1" smtClean="0"/>
              <a:t>Doninelli</a:t>
            </a:r>
            <a:r>
              <a:rPr lang="it-IT" sz="1600" i="1" dirty="0" smtClean="0"/>
              <a:t>” – Presidio Ospedaliero di Desenzano D/G – Località Monte Croce </a:t>
            </a:r>
            <a:r>
              <a:rPr lang="it-IT" sz="1600" i="1" dirty="0" err="1" smtClean="0"/>
              <a:t>n°</a:t>
            </a:r>
            <a:r>
              <a:rPr lang="it-IT" sz="1600" i="1" dirty="0" smtClean="0"/>
              <a:t> 1</a:t>
            </a:r>
            <a:endParaRPr lang="it-IT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6"/>
          <p:cNvSpPr txBox="1"/>
          <p:nvPr/>
        </p:nvSpPr>
        <p:spPr>
          <a:xfrm>
            <a:off x="323640" y="116640"/>
            <a:ext cx="8534880" cy="7012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vert="horz" wrap="square" lIns="91440" tIns="45720" rIns="91440" bIns="45720" anchor="t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000" b="1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Arial Narrow" pitchFamily="18"/>
                <a:ea typeface="SimSun" pitchFamily="2"/>
                <a:cs typeface="Arial Narrow" pitchFamily="2"/>
              </a:rPr>
              <a:t>Paziente: </a:t>
            </a:r>
            <a:r>
              <a:rPr lang="it-IT" sz="4000" b="1" i="0" u="none" strike="noStrike" kern="0" spc="0" baseline="0">
                <a:ln>
                  <a:noFill/>
                </a:ln>
                <a:solidFill>
                  <a:srgbClr val="FF0000"/>
                </a:solidFill>
                <a:latin typeface="Arial Narrow" pitchFamily="18"/>
                <a:ea typeface="SimSun" pitchFamily="2"/>
                <a:cs typeface="Arial Narrow" pitchFamily="2"/>
              </a:rPr>
              <a:t>“… urine rosse …”</a:t>
            </a:r>
          </a:p>
        </p:txBody>
      </p:sp>
      <p:sp>
        <p:nvSpPr>
          <p:cNvPr id="3" name="Rettangolo 4"/>
          <p:cNvSpPr/>
          <p:nvPr/>
        </p:nvSpPr>
        <p:spPr>
          <a:xfrm>
            <a:off x="323640" y="3059279"/>
            <a:ext cx="3160079" cy="39672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Arial Narrow" pitchFamily="18"/>
                <a:ea typeface="SimSun" pitchFamily="2"/>
                <a:cs typeface="Arial Narrow" pitchFamily="2"/>
              </a:rPr>
              <a:t>Esame delle urine, </a:t>
            </a:r>
            <a:r>
              <a:rPr lang="it-IT" sz="2000" b="1" i="0" u="none" strike="noStrike" kern="0" spc="0" baseline="0">
                <a:ln>
                  <a:noFill/>
                </a:ln>
                <a:solidFill>
                  <a:srgbClr val="FF0000"/>
                </a:solidFill>
                <a:latin typeface="Arial Narrow" pitchFamily="18"/>
                <a:ea typeface="SimSun" pitchFamily="2"/>
                <a:cs typeface="Arial Narrow" pitchFamily="2"/>
              </a:rPr>
              <a:t>stick per Hb</a:t>
            </a:r>
          </a:p>
        </p:txBody>
      </p:sp>
      <p:sp>
        <p:nvSpPr>
          <p:cNvPr id="4" name="CasellaDiTesto 7"/>
          <p:cNvSpPr txBox="1"/>
          <p:nvPr/>
        </p:nvSpPr>
        <p:spPr>
          <a:xfrm>
            <a:off x="4195080" y="2537640"/>
            <a:ext cx="889199" cy="366119"/>
          </a:xfrm>
          <a:prstGeom prst="rect">
            <a:avLst/>
          </a:prstGeom>
          <a:noFill/>
          <a:ln w="9360">
            <a:solidFill>
              <a:srgbClr val="000000"/>
            </a:solidFill>
            <a:prstDash val="solid"/>
          </a:ln>
        </p:spPr>
        <p:txBody>
          <a:bodyPr vert="horz" wrap="none" lIns="91440" tIns="45720" rIns="91440" bIns="45720" anchor="t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Arial Narrow" pitchFamily="18"/>
                <a:ea typeface="Verdana" pitchFamily="34"/>
                <a:cs typeface="Arial Narrow" pitchFamily="2"/>
              </a:rPr>
              <a:t>negativo</a:t>
            </a:r>
          </a:p>
        </p:txBody>
      </p:sp>
      <p:sp>
        <p:nvSpPr>
          <p:cNvPr id="5" name="CasellaDiTesto 8"/>
          <p:cNvSpPr txBox="1"/>
          <p:nvPr/>
        </p:nvSpPr>
        <p:spPr>
          <a:xfrm>
            <a:off x="4068000" y="3663000"/>
            <a:ext cx="1166400" cy="366119"/>
          </a:xfrm>
          <a:prstGeom prst="rect">
            <a:avLst/>
          </a:prstGeom>
          <a:noFill/>
          <a:ln w="9360">
            <a:solidFill>
              <a:srgbClr val="000000"/>
            </a:solidFill>
            <a:prstDash val="solid"/>
          </a:ln>
        </p:spPr>
        <p:txBody>
          <a:bodyPr vert="horz" wrap="square" lIns="91440" tIns="45720" rIns="91440" bIns="45720" anchor="t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1" i="0" u="none" strike="noStrike" kern="0" spc="0" baseline="0">
                <a:ln>
                  <a:noFill/>
                </a:ln>
                <a:solidFill>
                  <a:srgbClr val="FF0000"/>
                </a:solidFill>
                <a:latin typeface="Arial Narrow" pitchFamily="18"/>
                <a:ea typeface="Verdana" pitchFamily="34"/>
                <a:cs typeface="Arial Narrow" pitchFamily="2"/>
              </a:rPr>
              <a:t>positivo</a:t>
            </a:r>
          </a:p>
        </p:txBody>
      </p:sp>
      <p:grpSp>
        <p:nvGrpSpPr>
          <p:cNvPr id="6" name="Gruppo 35"/>
          <p:cNvGrpSpPr/>
          <p:nvPr/>
        </p:nvGrpSpPr>
        <p:grpSpPr>
          <a:xfrm>
            <a:off x="3512520" y="2722320"/>
            <a:ext cx="677159" cy="1125359"/>
            <a:chOff x="3512520" y="2722320"/>
            <a:chExt cx="677159" cy="1125359"/>
          </a:xfrm>
        </p:grpSpPr>
        <p:cxnSp>
          <p:nvCxnSpPr>
            <p:cNvPr id="7" name="Connettore 2 11"/>
            <p:cNvCxnSpPr/>
            <p:nvPr/>
          </p:nvCxnSpPr>
          <p:spPr>
            <a:xfrm flipV="1">
              <a:off x="3512520" y="2722320"/>
              <a:ext cx="677159" cy="536760"/>
            </a:xfrm>
            <a:prstGeom prst="straightConnector1">
              <a:avLst/>
            </a:prstGeom>
            <a:noFill/>
            <a:ln w="28440">
              <a:solidFill>
                <a:srgbClr val="000000"/>
              </a:solidFill>
              <a:prstDash val="solid"/>
              <a:tailEnd type="arrow"/>
            </a:ln>
          </p:spPr>
        </p:cxnSp>
        <p:cxnSp>
          <p:nvCxnSpPr>
            <p:cNvPr id="8" name="Connettore 2 12"/>
            <p:cNvCxnSpPr/>
            <p:nvPr/>
          </p:nvCxnSpPr>
          <p:spPr>
            <a:xfrm>
              <a:off x="3512520" y="3259080"/>
              <a:ext cx="555480" cy="588599"/>
            </a:xfrm>
            <a:prstGeom prst="straightConnector1">
              <a:avLst/>
            </a:prstGeom>
            <a:noFill/>
            <a:ln w="28440">
              <a:solidFill>
                <a:srgbClr val="000000"/>
              </a:solidFill>
              <a:prstDash val="solid"/>
              <a:tailEnd type="arrow"/>
            </a:ln>
          </p:spPr>
        </p:cxnSp>
      </p:grpSp>
      <p:sp>
        <p:nvSpPr>
          <p:cNvPr id="9" name="Text Box 14"/>
          <p:cNvSpPr txBox="1"/>
          <p:nvPr/>
        </p:nvSpPr>
        <p:spPr>
          <a:xfrm>
            <a:off x="5778360" y="2176920"/>
            <a:ext cx="2178000" cy="1186920"/>
          </a:xfrm>
          <a:prstGeom prst="rect">
            <a:avLst/>
          </a:prstGeom>
          <a:noFill/>
          <a:ln w="9360">
            <a:solidFill>
              <a:srgbClr val="000099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806400" algn="l"/>
              </a:tabLst>
            </a:pPr>
            <a:r>
              <a:rPr lang="it-IT" sz="1200" b="0" i="0" u="none" strike="noStrike" kern="0" spc="0" baseline="0">
                <a:ln>
                  <a:noFill/>
                </a:ln>
                <a:solidFill>
                  <a:srgbClr val="000099"/>
                </a:solidFill>
                <a:latin typeface="Arial Narrow" pitchFamily="18"/>
                <a:ea typeface="Verdana" pitchFamily="34"/>
                <a:cs typeface="Arial Narrow" pitchFamily="2"/>
              </a:rPr>
              <a:t>Farmaci:	rifampicina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806400" algn="l"/>
              </a:tabLst>
            </a:pPr>
            <a:r>
              <a:rPr lang="it-IT" sz="1200" b="0" i="0" u="none" strike="noStrike" kern="0" spc="0" baseline="0">
                <a:ln>
                  <a:noFill/>
                </a:ln>
                <a:solidFill>
                  <a:srgbClr val="000099"/>
                </a:solidFill>
                <a:latin typeface="Arial Narrow" pitchFamily="18"/>
                <a:ea typeface="Verdana" pitchFamily="34"/>
                <a:cs typeface="Arial Narrow" pitchFamily="2"/>
              </a:rPr>
              <a:t>	imipenem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806400" algn="l"/>
              </a:tabLst>
            </a:pPr>
            <a:r>
              <a:rPr lang="it-IT" sz="1200" b="0" i="0" u="none" strike="noStrike" kern="0" spc="0" baseline="0">
                <a:ln>
                  <a:noFill/>
                </a:ln>
                <a:solidFill>
                  <a:srgbClr val="000099"/>
                </a:solidFill>
                <a:latin typeface="Arial Narrow" pitchFamily="18"/>
                <a:ea typeface="Verdana" pitchFamily="34"/>
                <a:cs typeface="Arial Narrow" pitchFamily="2"/>
              </a:rPr>
              <a:t>	fenazopiridina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5840" algn="l"/>
              </a:tabLst>
            </a:pPr>
            <a:r>
              <a:rPr lang="it-IT" sz="1200" b="0" i="0" u="none" strike="noStrike" kern="0" spc="0" baseline="0">
                <a:ln>
                  <a:noFill/>
                </a:ln>
                <a:solidFill>
                  <a:srgbClr val="000099"/>
                </a:solidFill>
                <a:latin typeface="Arial Narrow" pitchFamily="18"/>
                <a:ea typeface="Verdana" pitchFamily="34"/>
                <a:cs typeface="Arial Narrow" pitchFamily="2"/>
              </a:rPr>
              <a:t>Porfiria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5840" algn="l"/>
              </a:tabLst>
            </a:pPr>
            <a:r>
              <a:rPr lang="it-IT" sz="1200" b="0" i="0" u="none" strike="noStrike" kern="0" spc="0" baseline="0">
                <a:ln>
                  <a:noFill/>
                </a:ln>
                <a:solidFill>
                  <a:srgbClr val="000099"/>
                </a:solidFill>
                <a:latin typeface="Arial Narrow" pitchFamily="18"/>
                <a:ea typeface="Verdana" pitchFamily="34"/>
                <a:cs typeface="Arial Narrow" pitchFamily="2"/>
              </a:rPr>
              <a:t>Bietole rosse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5840" algn="l"/>
              </a:tabLst>
            </a:pPr>
            <a:r>
              <a:rPr lang="it-IT" sz="1200" b="0" i="0" u="none" strike="noStrike" kern="0" spc="0" baseline="0">
                <a:ln>
                  <a:noFill/>
                </a:ln>
                <a:solidFill>
                  <a:srgbClr val="000099"/>
                </a:solidFill>
                <a:latin typeface="Arial Narrow" pitchFamily="18"/>
                <a:ea typeface="Verdana" pitchFamily="34"/>
                <a:cs typeface="Arial Narrow" pitchFamily="2"/>
              </a:rPr>
              <a:t>Coloranti</a:t>
            </a:r>
          </a:p>
        </p:txBody>
      </p:sp>
      <p:sp>
        <p:nvSpPr>
          <p:cNvPr id="10" name="Freccia a destra 23"/>
          <p:cNvSpPr/>
          <p:nvPr/>
        </p:nvSpPr>
        <p:spPr>
          <a:xfrm>
            <a:off x="5292000" y="2644920"/>
            <a:ext cx="432000" cy="144000"/>
          </a:xfrm>
          <a:custGeom>
            <a:avLst>
              <a:gd name="f0" fmla="val 180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*/ f5 1 21600"/>
              <a:gd name="f12" fmla="*/ f6 1 21600"/>
              <a:gd name="f13" fmla="+- f8 0 f7"/>
              <a:gd name="f14" fmla="pin 0 f0 21600"/>
              <a:gd name="f15" fmla="pin 0 f1 10800"/>
              <a:gd name="f16" fmla="*/ f10 f2 1"/>
              <a:gd name="f17" fmla="val f14"/>
              <a:gd name="f18" fmla="val f15"/>
              <a:gd name="f19" fmla="*/ f13 1 21600"/>
              <a:gd name="f20" fmla="*/ f14 f11 1"/>
              <a:gd name="f21" fmla="*/ f15 f12 1"/>
              <a:gd name="f22" fmla="*/ f16 1 f4"/>
              <a:gd name="f23" fmla="+- 21600 0 f18"/>
              <a:gd name="f24" fmla="+- 21600 0 f17"/>
              <a:gd name="f25" fmla="*/ 0 f19 1"/>
              <a:gd name="f26" fmla="*/ 21600 f19 1"/>
              <a:gd name="f27" fmla="*/ f18 f12 1"/>
              <a:gd name="f28" fmla="*/ f17 f11 1"/>
              <a:gd name="f29" fmla="+- f22 0 f3"/>
              <a:gd name="f30" fmla="*/ f24 f18 1"/>
              <a:gd name="f31" fmla="*/ f25 1 f19"/>
              <a:gd name="f32" fmla="*/ f26 1 f19"/>
              <a:gd name="f33" fmla="*/ f23 f12 1"/>
              <a:gd name="f34" fmla="*/ f30 1 10800"/>
              <a:gd name="f35" fmla="*/ f31 f11 1"/>
              <a:gd name="f36" fmla="*/ f31 f12 1"/>
              <a:gd name="f37" fmla="*/ f32 f12 1"/>
              <a:gd name="f38" fmla="+- f17 f34 0"/>
              <a:gd name="f39" fmla="*/ f38 f11 1"/>
            </a:gdLst>
            <a:ahLst>
              <a:ahXY gdRefX="f0" minX="f7" maxX="f8" gdRefY="f1" minY="f7" maxY="f9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8" y="f36"/>
              </a:cxn>
              <a:cxn ang="f29">
                <a:pos x="f28" y="f37"/>
              </a:cxn>
            </a:cxnLst>
            <a:rect l="f35" t="f27" r="f39" b="f33"/>
            <a:pathLst>
              <a:path w="21600" h="21600">
                <a:moveTo>
                  <a:pt x="f7" y="f18"/>
                </a:moveTo>
                <a:lnTo>
                  <a:pt x="f17" y="f18"/>
                </a:lnTo>
                <a:lnTo>
                  <a:pt x="f17" y="f7"/>
                </a:lnTo>
                <a:lnTo>
                  <a:pt x="f8" y="f9"/>
                </a:lnTo>
                <a:lnTo>
                  <a:pt x="f17" y="f8"/>
                </a:lnTo>
                <a:lnTo>
                  <a:pt x="f17" y="f23"/>
                </a:lnTo>
                <a:lnTo>
                  <a:pt x="f7" y="f23"/>
                </a:lnTo>
                <a:close/>
              </a:path>
            </a:pathLst>
          </a:custGeom>
          <a:solidFill>
            <a:srgbClr val="FFFFFF"/>
          </a:solidFill>
          <a:ln w="19080">
            <a:solidFill>
              <a:srgbClr val="000000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11" name="Freccia a destra 24"/>
          <p:cNvSpPr/>
          <p:nvPr/>
        </p:nvSpPr>
        <p:spPr>
          <a:xfrm>
            <a:off x="5292000" y="3771000"/>
            <a:ext cx="432000" cy="144000"/>
          </a:xfrm>
          <a:custGeom>
            <a:avLst>
              <a:gd name="f0" fmla="val 180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*/ f5 1 21600"/>
              <a:gd name="f12" fmla="*/ f6 1 21600"/>
              <a:gd name="f13" fmla="+- f8 0 f7"/>
              <a:gd name="f14" fmla="pin 0 f0 21600"/>
              <a:gd name="f15" fmla="pin 0 f1 10800"/>
              <a:gd name="f16" fmla="*/ f10 f2 1"/>
              <a:gd name="f17" fmla="val f14"/>
              <a:gd name="f18" fmla="val f15"/>
              <a:gd name="f19" fmla="*/ f13 1 21600"/>
              <a:gd name="f20" fmla="*/ f14 f11 1"/>
              <a:gd name="f21" fmla="*/ f15 f12 1"/>
              <a:gd name="f22" fmla="*/ f16 1 f4"/>
              <a:gd name="f23" fmla="+- 21600 0 f18"/>
              <a:gd name="f24" fmla="+- 21600 0 f17"/>
              <a:gd name="f25" fmla="*/ 0 f19 1"/>
              <a:gd name="f26" fmla="*/ 21600 f19 1"/>
              <a:gd name="f27" fmla="*/ f18 f12 1"/>
              <a:gd name="f28" fmla="*/ f17 f11 1"/>
              <a:gd name="f29" fmla="+- f22 0 f3"/>
              <a:gd name="f30" fmla="*/ f24 f18 1"/>
              <a:gd name="f31" fmla="*/ f25 1 f19"/>
              <a:gd name="f32" fmla="*/ f26 1 f19"/>
              <a:gd name="f33" fmla="*/ f23 f12 1"/>
              <a:gd name="f34" fmla="*/ f30 1 10800"/>
              <a:gd name="f35" fmla="*/ f31 f11 1"/>
              <a:gd name="f36" fmla="*/ f31 f12 1"/>
              <a:gd name="f37" fmla="*/ f32 f12 1"/>
              <a:gd name="f38" fmla="+- f17 f34 0"/>
              <a:gd name="f39" fmla="*/ f38 f11 1"/>
            </a:gdLst>
            <a:ahLst>
              <a:ahXY gdRefX="f0" minX="f7" maxX="f8" gdRefY="f1" minY="f7" maxY="f9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8" y="f36"/>
              </a:cxn>
              <a:cxn ang="f29">
                <a:pos x="f28" y="f37"/>
              </a:cxn>
            </a:cxnLst>
            <a:rect l="f35" t="f27" r="f39" b="f33"/>
            <a:pathLst>
              <a:path w="21600" h="21600">
                <a:moveTo>
                  <a:pt x="f7" y="f18"/>
                </a:moveTo>
                <a:lnTo>
                  <a:pt x="f17" y="f18"/>
                </a:lnTo>
                <a:lnTo>
                  <a:pt x="f17" y="f7"/>
                </a:lnTo>
                <a:lnTo>
                  <a:pt x="f8" y="f9"/>
                </a:lnTo>
                <a:lnTo>
                  <a:pt x="f17" y="f8"/>
                </a:lnTo>
                <a:lnTo>
                  <a:pt x="f17" y="f23"/>
                </a:lnTo>
                <a:lnTo>
                  <a:pt x="f7" y="f23"/>
                </a:lnTo>
                <a:close/>
              </a:path>
            </a:pathLst>
          </a:custGeom>
          <a:solidFill>
            <a:srgbClr val="FFFFFF"/>
          </a:solidFill>
          <a:ln w="19080">
            <a:solidFill>
              <a:srgbClr val="FF0000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12" name="Text Box 14"/>
          <p:cNvSpPr txBox="1"/>
          <p:nvPr/>
        </p:nvSpPr>
        <p:spPr>
          <a:xfrm>
            <a:off x="5778360" y="3459240"/>
            <a:ext cx="1373039" cy="821880"/>
          </a:xfrm>
          <a:prstGeom prst="rect">
            <a:avLst/>
          </a:prstGeom>
          <a:noFill/>
          <a:ln w="9360">
            <a:solidFill>
              <a:srgbClr val="FF0000"/>
            </a:solidFill>
            <a:prstDash val="solid"/>
            <a:miter/>
          </a:ln>
        </p:spPr>
        <p:txBody>
          <a:bodyPr vert="horz" wrap="non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5840" algn="l"/>
              </a:tabLst>
            </a:pPr>
            <a:r>
              <a:rPr lang="it-IT" sz="1200" b="1" i="0" u="none" strike="noStrike" kern="0" spc="0" baseline="0">
                <a:ln>
                  <a:noFill/>
                </a:ln>
                <a:solidFill>
                  <a:srgbClr val="FF0000"/>
                </a:solidFill>
                <a:latin typeface="Arial Narrow" pitchFamily="18"/>
                <a:ea typeface="Verdana" pitchFamily="34"/>
                <a:cs typeface="Arial Narrow" pitchFamily="2"/>
              </a:rPr>
              <a:t>Pigmenti eminici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5840" algn="l"/>
              </a:tabLst>
            </a:pPr>
            <a:r>
              <a:rPr lang="it-IT" sz="1200" b="1" i="0" u="none" strike="noStrike" kern="0" spc="0" baseline="0">
                <a:ln>
                  <a:noFill/>
                </a:ln>
                <a:solidFill>
                  <a:srgbClr val="FF0000"/>
                </a:solidFill>
                <a:latin typeface="Arial Narrow" pitchFamily="18"/>
                <a:ea typeface="Verdana" pitchFamily="34"/>
                <a:cs typeface="Arial Narrow" pitchFamily="2"/>
              </a:rPr>
              <a:t>	- Eritrociti ?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5840" algn="l"/>
              </a:tabLst>
            </a:pPr>
            <a:r>
              <a:rPr lang="it-IT" sz="1200" b="1" i="0" u="none" strike="noStrike" kern="0" spc="0" baseline="0">
                <a:ln>
                  <a:noFill/>
                </a:ln>
                <a:solidFill>
                  <a:srgbClr val="FF0000"/>
                </a:solidFill>
                <a:latin typeface="Arial Narrow" pitchFamily="18"/>
                <a:ea typeface="Verdana" pitchFamily="34"/>
                <a:cs typeface="Arial Narrow" pitchFamily="2"/>
              </a:rPr>
              <a:t>	- Emoglobina ?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5840" algn="l"/>
              </a:tabLst>
            </a:pPr>
            <a:r>
              <a:rPr lang="it-IT" sz="1200" b="1" i="0" u="none" strike="noStrike" kern="0" spc="0" baseline="0">
                <a:ln>
                  <a:noFill/>
                </a:ln>
                <a:solidFill>
                  <a:srgbClr val="FF0000"/>
                </a:solidFill>
                <a:latin typeface="Arial Narrow" pitchFamily="18"/>
                <a:ea typeface="Verdana" pitchFamily="34"/>
                <a:cs typeface="Arial Narrow" pitchFamily="2"/>
              </a:rPr>
              <a:t>	- Mioglobina ?</a:t>
            </a:r>
          </a:p>
        </p:txBody>
      </p:sp>
      <p:sp>
        <p:nvSpPr>
          <p:cNvPr id="13" name="CasellaDiTesto 26"/>
          <p:cNvSpPr txBox="1"/>
          <p:nvPr/>
        </p:nvSpPr>
        <p:spPr>
          <a:xfrm>
            <a:off x="323640" y="1052640"/>
            <a:ext cx="8534880" cy="579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0" i="0" u="sng" strike="noStrike" kern="0" spc="0" baseline="0">
                <a:ln>
                  <a:noFill/>
                </a:ln>
                <a:solidFill>
                  <a:srgbClr val="000000"/>
                </a:solidFill>
                <a:uFillTx/>
                <a:latin typeface="Arial Narrow" pitchFamily="18"/>
                <a:ea typeface="Verdana" pitchFamily="34"/>
                <a:cs typeface="Arial Narrow" pitchFamily="2"/>
              </a:rPr>
              <a:t>Quesito 1° livello:</a:t>
            </a:r>
            <a:r>
              <a:rPr lang="it-IT" sz="32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Arial Narrow" pitchFamily="18"/>
                <a:ea typeface="Verdana" pitchFamily="34"/>
                <a:cs typeface="Arial Narrow" pitchFamily="2"/>
              </a:rPr>
              <a:t> </a:t>
            </a:r>
            <a:r>
              <a:rPr lang="it-IT" sz="3200" b="1" i="0" u="none" strike="noStrike" kern="0" spc="0" baseline="0">
                <a:ln>
                  <a:noFill/>
                </a:ln>
                <a:solidFill>
                  <a:srgbClr val="00CCFF"/>
                </a:solidFill>
                <a:latin typeface="Arial Narrow" pitchFamily="18"/>
                <a:ea typeface="Verdana" pitchFamily="34"/>
                <a:cs typeface="Arial Narrow" pitchFamily="2"/>
              </a:rPr>
              <a:t>MACROEMATURIA</a:t>
            </a:r>
          </a:p>
        </p:txBody>
      </p:sp>
      <p:grpSp>
        <p:nvGrpSpPr>
          <p:cNvPr id="14" name="Gruppo 36"/>
          <p:cNvGrpSpPr/>
          <p:nvPr/>
        </p:nvGrpSpPr>
        <p:grpSpPr>
          <a:xfrm>
            <a:off x="5760000" y="5129640"/>
            <a:ext cx="1610999" cy="369720"/>
            <a:chOff x="5760000" y="5129640"/>
            <a:chExt cx="1610999" cy="369720"/>
          </a:xfrm>
        </p:grpSpPr>
        <p:cxnSp>
          <p:nvCxnSpPr>
            <p:cNvPr id="15" name="Connettore 2 30"/>
            <p:cNvCxnSpPr/>
            <p:nvPr/>
          </p:nvCxnSpPr>
          <p:spPr>
            <a:xfrm flipH="1">
              <a:off x="5760000" y="5129640"/>
              <a:ext cx="803880" cy="357480"/>
            </a:xfrm>
            <a:prstGeom prst="straightConnector1">
              <a:avLst/>
            </a:prstGeom>
            <a:noFill/>
            <a:ln w="28440">
              <a:solidFill>
                <a:srgbClr val="000000"/>
              </a:solidFill>
              <a:prstDash val="solid"/>
              <a:tailEnd type="arrow"/>
            </a:ln>
          </p:spPr>
        </p:cxnSp>
        <p:cxnSp>
          <p:nvCxnSpPr>
            <p:cNvPr id="16" name="Connettore 2 34"/>
            <p:cNvCxnSpPr/>
            <p:nvPr/>
          </p:nvCxnSpPr>
          <p:spPr>
            <a:xfrm>
              <a:off x="6579720" y="5129640"/>
              <a:ext cx="791279" cy="369720"/>
            </a:xfrm>
            <a:prstGeom prst="straightConnector1">
              <a:avLst/>
            </a:prstGeom>
            <a:noFill/>
            <a:ln w="28440">
              <a:solidFill>
                <a:srgbClr val="000000"/>
              </a:solidFill>
              <a:prstDash val="solid"/>
              <a:tailEnd type="arrow"/>
            </a:ln>
          </p:spPr>
        </p:cxnSp>
      </p:grpSp>
      <p:sp>
        <p:nvSpPr>
          <p:cNvPr id="17" name="Freccia a destra 38"/>
          <p:cNvSpPr/>
          <p:nvPr/>
        </p:nvSpPr>
        <p:spPr>
          <a:xfrm rot="5400000">
            <a:off x="6430860" y="4297500"/>
            <a:ext cx="288000" cy="171000"/>
          </a:xfrm>
          <a:custGeom>
            <a:avLst>
              <a:gd name="f0" fmla="val 15192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*/ f5 1 21600"/>
              <a:gd name="f12" fmla="*/ f6 1 21600"/>
              <a:gd name="f13" fmla="+- f8 0 f7"/>
              <a:gd name="f14" fmla="pin 0 f0 21600"/>
              <a:gd name="f15" fmla="pin 0 f1 10800"/>
              <a:gd name="f16" fmla="*/ f10 f2 1"/>
              <a:gd name="f17" fmla="val f14"/>
              <a:gd name="f18" fmla="val f15"/>
              <a:gd name="f19" fmla="*/ f13 1 21600"/>
              <a:gd name="f20" fmla="*/ f14 f11 1"/>
              <a:gd name="f21" fmla="*/ f15 f12 1"/>
              <a:gd name="f22" fmla="*/ f16 1 f4"/>
              <a:gd name="f23" fmla="+- 21600 0 f18"/>
              <a:gd name="f24" fmla="+- 21600 0 f17"/>
              <a:gd name="f25" fmla="*/ 0 f19 1"/>
              <a:gd name="f26" fmla="*/ 21600 f19 1"/>
              <a:gd name="f27" fmla="*/ f18 f12 1"/>
              <a:gd name="f28" fmla="*/ f17 f11 1"/>
              <a:gd name="f29" fmla="+- f22 0 f3"/>
              <a:gd name="f30" fmla="*/ f24 f18 1"/>
              <a:gd name="f31" fmla="*/ f25 1 f19"/>
              <a:gd name="f32" fmla="*/ f26 1 f19"/>
              <a:gd name="f33" fmla="*/ f23 f12 1"/>
              <a:gd name="f34" fmla="*/ f30 1 10800"/>
              <a:gd name="f35" fmla="*/ f31 f11 1"/>
              <a:gd name="f36" fmla="*/ f31 f12 1"/>
              <a:gd name="f37" fmla="*/ f32 f12 1"/>
              <a:gd name="f38" fmla="+- f17 f34 0"/>
              <a:gd name="f39" fmla="*/ f38 f11 1"/>
            </a:gdLst>
            <a:ahLst>
              <a:ahXY gdRefX="f0" minX="f7" maxX="f8" gdRefY="f1" minY="f7" maxY="f9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8" y="f36"/>
              </a:cxn>
              <a:cxn ang="f29">
                <a:pos x="f28" y="f37"/>
              </a:cxn>
            </a:cxnLst>
            <a:rect l="f35" t="f27" r="f39" b="f33"/>
            <a:pathLst>
              <a:path w="21600" h="21600">
                <a:moveTo>
                  <a:pt x="f7" y="f18"/>
                </a:moveTo>
                <a:lnTo>
                  <a:pt x="f17" y="f18"/>
                </a:lnTo>
                <a:lnTo>
                  <a:pt x="f17" y="f7"/>
                </a:lnTo>
                <a:lnTo>
                  <a:pt x="f8" y="f9"/>
                </a:lnTo>
                <a:lnTo>
                  <a:pt x="f17" y="f8"/>
                </a:lnTo>
                <a:lnTo>
                  <a:pt x="f17" y="f23"/>
                </a:lnTo>
                <a:lnTo>
                  <a:pt x="f7" y="f23"/>
                </a:lnTo>
                <a:close/>
              </a:path>
            </a:pathLst>
          </a:custGeom>
          <a:solidFill>
            <a:srgbClr val="FFFFFF"/>
          </a:solidFill>
          <a:ln w="19080">
            <a:solidFill>
              <a:srgbClr val="000000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18" name="CasellaDiTesto 39"/>
          <p:cNvSpPr txBox="1"/>
          <p:nvPr/>
        </p:nvSpPr>
        <p:spPr>
          <a:xfrm>
            <a:off x="5400360" y="4545000"/>
            <a:ext cx="2358000" cy="578520"/>
          </a:xfrm>
          <a:prstGeom prst="rect">
            <a:avLst/>
          </a:prstGeom>
          <a:noFill/>
          <a:ln w="9360">
            <a:solidFill>
              <a:srgbClr val="000000"/>
            </a:solidFill>
            <a:prstDash val="solid"/>
          </a:ln>
        </p:spPr>
        <p:txBody>
          <a:bodyPr vert="horz" wrap="square" lIns="91440" tIns="45720" rIns="91440" bIns="45720" anchor="t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6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Arial Narrow" pitchFamily="18"/>
                <a:ea typeface="Verdana" pitchFamily="34"/>
                <a:cs typeface="Arial Narrow" pitchFamily="2"/>
              </a:rPr>
              <a:t>Sedimento urinario: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600" b="1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Arial Narrow" pitchFamily="18"/>
                <a:ea typeface="Verdana" pitchFamily="34"/>
                <a:cs typeface="Arial Narrow" pitchFamily="2"/>
              </a:rPr>
              <a:t>eritrociti ?</a:t>
            </a:r>
          </a:p>
        </p:txBody>
      </p:sp>
      <p:sp>
        <p:nvSpPr>
          <p:cNvPr id="19" name="Rettangolo 41"/>
          <p:cNvSpPr/>
          <p:nvPr/>
        </p:nvSpPr>
        <p:spPr>
          <a:xfrm>
            <a:off x="6516360" y="5580360"/>
            <a:ext cx="1800360" cy="640440"/>
          </a:xfrm>
          <a:prstGeom prst="rect">
            <a:avLst/>
          </a:prstGeom>
          <a:noFill/>
          <a:ln w="9360">
            <a:solidFill>
              <a:srgbClr val="000000"/>
            </a:solidFill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5840" algn="l"/>
              </a:tabLst>
            </a:pPr>
            <a:r>
              <a:rPr lang="it-IT" sz="1800" b="0" i="0" u="none" strike="noStrike" kern="0" spc="0" baseline="0">
                <a:ln>
                  <a:noFill/>
                </a:ln>
                <a:solidFill>
                  <a:srgbClr val="000099"/>
                </a:solidFill>
                <a:latin typeface="Arial Narrow" pitchFamily="18"/>
                <a:ea typeface="Verdana" pitchFamily="34"/>
                <a:cs typeface="Arial Narrow" pitchFamily="2"/>
              </a:rPr>
              <a:t>Emoglobinuria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5840" algn="l"/>
              </a:tabLst>
            </a:pPr>
            <a:r>
              <a:rPr lang="it-IT" sz="1800" b="0" i="0" u="none" strike="noStrike" kern="0" spc="0" baseline="0">
                <a:ln>
                  <a:noFill/>
                </a:ln>
                <a:solidFill>
                  <a:srgbClr val="000099"/>
                </a:solidFill>
                <a:latin typeface="Arial Narrow" pitchFamily="18"/>
                <a:ea typeface="Verdana" pitchFamily="34"/>
                <a:cs typeface="Arial Narrow" pitchFamily="2"/>
              </a:rPr>
              <a:t>Mioglobinuria</a:t>
            </a:r>
          </a:p>
        </p:txBody>
      </p:sp>
      <p:sp>
        <p:nvSpPr>
          <p:cNvPr id="20" name="Rettangolo 42"/>
          <p:cNvSpPr/>
          <p:nvPr/>
        </p:nvSpPr>
        <p:spPr>
          <a:xfrm>
            <a:off x="5454000" y="5175360"/>
            <a:ext cx="360359" cy="36611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5840" algn="l"/>
              </a:tabLst>
            </a:pPr>
            <a:r>
              <a:rPr lang="it-IT" sz="1800" b="1" i="0" u="none" strike="noStrike" kern="0" spc="0" baseline="0">
                <a:ln>
                  <a:noFill/>
                </a:ln>
                <a:solidFill>
                  <a:srgbClr val="FF0000"/>
                </a:solidFill>
                <a:latin typeface="Arial Narrow" pitchFamily="18"/>
                <a:ea typeface="Verdana" pitchFamily="34"/>
                <a:cs typeface="Arial Narrow" pitchFamily="2"/>
              </a:rPr>
              <a:t>SI</a:t>
            </a:r>
          </a:p>
        </p:txBody>
      </p:sp>
      <p:sp>
        <p:nvSpPr>
          <p:cNvPr id="21" name="Rettangolo 43"/>
          <p:cNvSpPr/>
          <p:nvPr/>
        </p:nvSpPr>
        <p:spPr>
          <a:xfrm>
            <a:off x="7299360" y="5175360"/>
            <a:ext cx="465480" cy="36611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5840" algn="l"/>
              </a:tabLst>
            </a:pPr>
            <a:r>
              <a:rPr lang="it-IT" sz="1800" b="1" i="0" u="none" strike="noStrike" kern="0" spc="0" baseline="0">
                <a:ln>
                  <a:noFill/>
                </a:ln>
                <a:solidFill>
                  <a:srgbClr val="000099"/>
                </a:solidFill>
                <a:latin typeface="Arial Narrow" pitchFamily="18"/>
                <a:ea typeface="Verdana" pitchFamily="34"/>
                <a:cs typeface="Arial Narrow" pitchFamily="2"/>
              </a:rPr>
              <a:t>NO</a:t>
            </a:r>
          </a:p>
        </p:txBody>
      </p:sp>
      <p:sp>
        <p:nvSpPr>
          <p:cNvPr id="22" name="Rettangolo 51"/>
          <p:cNvSpPr/>
          <p:nvPr/>
        </p:nvSpPr>
        <p:spPr>
          <a:xfrm>
            <a:off x="5175360" y="5592960"/>
            <a:ext cx="1224000" cy="366119"/>
          </a:xfrm>
          <a:prstGeom prst="rect">
            <a:avLst/>
          </a:prstGeom>
          <a:noFill/>
          <a:ln w="9360">
            <a:solidFill>
              <a:srgbClr val="000000"/>
            </a:solidFill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5840" algn="l"/>
              </a:tabLst>
            </a:pPr>
            <a:r>
              <a:rPr lang="it-IT" sz="1800" b="1" i="0" u="none" strike="noStrike" kern="0" spc="0" baseline="0">
                <a:ln>
                  <a:noFill/>
                </a:ln>
                <a:solidFill>
                  <a:srgbClr val="FF0000"/>
                </a:solidFill>
                <a:latin typeface="Arial Narrow" pitchFamily="18"/>
                <a:ea typeface="Verdana" pitchFamily="34"/>
                <a:cs typeface="Arial Narrow" pitchFamily="2"/>
              </a:rPr>
              <a:t>Ematuria</a:t>
            </a:r>
          </a:p>
        </p:txBody>
      </p:sp>
      <p:pic>
        <p:nvPicPr>
          <p:cNvPr id="23" name="Immagin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8040" y="824400"/>
            <a:ext cx="868679" cy="868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636000" y="1692000"/>
            <a:ext cx="1224000" cy="396720"/>
          </a:xfrm>
          <a:prstGeom prst="rect">
            <a:avLst/>
          </a:prstGeom>
          <a:noFill/>
          <a:ln w="9360">
            <a:solidFill>
              <a:srgbClr val="000000"/>
            </a:solidFill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5840" algn="l"/>
              </a:tabLst>
            </a:pPr>
            <a:r>
              <a:rPr lang="it-IT" sz="2000" b="1" i="0" u="none" strike="noStrike" kern="0" spc="0" baseline="0">
                <a:ln>
                  <a:noFill/>
                </a:ln>
                <a:solidFill>
                  <a:srgbClr val="FF0000"/>
                </a:solidFill>
                <a:latin typeface="Arial Narrow" pitchFamily="18"/>
                <a:ea typeface="Verdana" pitchFamily="34"/>
                <a:cs typeface="Arial Narrow" pitchFamily="2"/>
              </a:rPr>
              <a:t>Ematuria</a:t>
            </a:r>
          </a:p>
        </p:txBody>
      </p:sp>
      <p:cxnSp>
        <p:nvCxnSpPr>
          <p:cNvPr id="3" name="Connettore 2 3"/>
          <p:cNvCxnSpPr>
            <a:stCxn id="2" idx="2"/>
            <a:endCxn id="5" idx="0"/>
          </p:cNvCxnSpPr>
          <p:nvPr/>
        </p:nvCxnSpPr>
        <p:spPr>
          <a:xfrm flipH="1">
            <a:off x="2742840" y="2088720"/>
            <a:ext cx="1505160" cy="467640"/>
          </a:xfrm>
          <a:prstGeom prst="straightConnector1">
            <a:avLst/>
          </a:prstGeom>
          <a:noFill/>
          <a:ln w="28440">
            <a:solidFill>
              <a:srgbClr val="000000"/>
            </a:solidFill>
            <a:prstDash val="solid"/>
            <a:tailEnd type="arrow"/>
          </a:ln>
        </p:spPr>
      </p:cxnSp>
      <p:cxnSp>
        <p:nvCxnSpPr>
          <p:cNvPr id="4" name="Connettore 2 4"/>
          <p:cNvCxnSpPr>
            <a:stCxn id="2" idx="2"/>
            <a:endCxn id="6" idx="0"/>
          </p:cNvCxnSpPr>
          <p:nvPr/>
        </p:nvCxnSpPr>
        <p:spPr>
          <a:xfrm>
            <a:off x="4248000" y="2088720"/>
            <a:ext cx="1723680" cy="467640"/>
          </a:xfrm>
          <a:prstGeom prst="straightConnector1">
            <a:avLst/>
          </a:prstGeom>
          <a:noFill/>
          <a:ln w="28440">
            <a:solidFill>
              <a:srgbClr val="000000"/>
            </a:solidFill>
            <a:prstDash val="solid"/>
            <a:tailEnd type="arrow"/>
          </a:ln>
        </p:spPr>
      </p:cxnSp>
      <p:sp>
        <p:nvSpPr>
          <p:cNvPr id="5" name="CasellaDiTesto 5"/>
          <p:cNvSpPr txBox="1"/>
          <p:nvPr/>
        </p:nvSpPr>
        <p:spPr>
          <a:xfrm>
            <a:off x="1993680" y="2556360"/>
            <a:ext cx="1498319" cy="366119"/>
          </a:xfrm>
          <a:prstGeom prst="rect">
            <a:avLst/>
          </a:prstGeom>
          <a:noFill/>
          <a:ln w="9360">
            <a:solidFill>
              <a:srgbClr val="000000"/>
            </a:solidFill>
            <a:prstDash val="solid"/>
          </a:ln>
        </p:spPr>
        <p:txBody>
          <a:bodyPr vert="horz" wrap="square" lIns="91440" tIns="45720" rIns="91440" bIns="45720" anchor="t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Arial Narrow" pitchFamily="18"/>
                <a:ea typeface="Verdana" pitchFamily="34"/>
                <a:cs typeface="Arial Narrow" pitchFamily="2"/>
              </a:rPr>
              <a:t>GR isomorfici*</a:t>
            </a:r>
          </a:p>
        </p:txBody>
      </p:sp>
      <p:sp>
        <p:nvSpPr>
          <p:cNvPr id="6" name="CasellaDiTesto 6"/>
          <p:cNvSpPr txBox="1"/>
          <p:nvPr/>
        </p:nvSpPr>
        <p:spPr>
          <a:xfrm>
            <a:off x="4936680" y="2556360"/>
            <a:ext cx="2070000" cy="640440"/>
          </a:xfrm>
          <a:prstGeom prst="rect">
            <a:avLst/>
          </a:prstGeom>
          <a:noFill/>
          <a:ln w="9360">
            <a:solidFill>
              <a:srgbClr val="000000"/>
            </a:solidFill>
            <a:prstDash val="solid"/>
          </a:ln>
        </p:spPr>
        <p:txBody>
          <a:bodyPr vert="horz" wrap="square" lIns="91440" tIns="45720" rIns="91440" bIns="45720" anchor="t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Arial Narrow" pitchFamily="18"/>
                <a:ea typeface="Verdana" pitchFamily="34"/>
                <a:cs typeface="Arial Narrow" pitchFamily="2"/>
              </a:rPr>
              <a:t>GR dismorfici* e/o Cilindri eritrocitari</a:t>
            </a:r>
          </a:p>
        </p:txBody>
      </p:sp>
      <p:sp>
        <p:nvSpPr>
          <p:cNvPr id="7" name="Rettangolo 7"/>
          <p:cNvSpPr/>
          <p:nvPr/>
        </p:nvSpPr>
        <p:spPr>
          <a:xfrm>
            <a:off x="1858319" y="4203720"/>
            <a:ext cx="1584000" cy="701640"/>
          </a:xfrm>
          <a:prstGeom prst="rect">
            <a:avLst/>
          </a:prstGeom>
          <a:noFill/>
          <a:ln w="9360">
            <a:solidFill>
              <a:srgbClr val="FF0000"/>
            </a:solidFill>
            <a:prstDash val="solid"/>
          </a:ln>
        </p:spPr>
        <p:txBody>
          <a:bodyPr vert="horz" wrap="square" lIns="91440" tIns="45720" rIns="91440" bIns="45720" anchor="t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5840" algn="l"/>
              </a:tabLst>
            </a:pPr>
            <a:r>
              <a:rPr lang="it-IT" sz="2000" b="1" i="0" u="none" strike="noStrike" kern="0" spc="0" baseline="0">
                <a:ln>
                  <a:noFill/>
                </a:ln>
                <a:solidFill>
                  <a:srgbClr val="FF0000"/>
                </a:solidFill>
                <a:latin typeface="Arial Narrow" pitchFamily="18"/>
                <a:ea typeface="Verdana" pitchFamily="34"/>
                <a:cs typeface="Arial Narrow" pitchFamily="2"/>
              </a:rPr>
              <a:t>Ematuria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5840" algn="l"/>
              </a:tabLst>
            </a:pPr>
            <a:r>
              <a:rPr lang="it-IT" sz="2000" b="1" i="0" u="none" strike="noStrike" kern="0" spc="0" baseline="0">
                <a:ln>
                  <a:noFill/>
                </a:ln>
                <a:solidFill>
                  <a:srgbClr val="FF0000"/>
                </a:solidFill>
                <a:latin typeface="Arial Narrow" pitchFamily="18"/>
                <a:ea typeface="Verdana" pitchFamily="34"/>
                <a:cs typeface="Arial Narrow" pitchFamily="2"/>
              </a:rPr>
              <a:t>“Urologica”</a:t>
            </a:r>
          </a:p>
        </p:txBody>
      </p:sp>
      <p:sp>
        <p:nvSpPr>
          <p:cNvPr id="8" name="CasellaDiTesto 8"/>
          <p:cNvSpPr txBox="1"/>
          <p:nvPr/>
        </p:nvSpPr>
        <p:spPr>
          <a:xfrm>
            <a:off x="323640" y="620640"/>
            <a:ext cx="8439480" cy="579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0" i="0" u="sng" strike="noStrike" kern="0" spc="0" baseline="0">
                <a:ln>
                  <a:noFill/>
                </a:ln>
                <a:solidFill>
                  <a:srgbClr val="000000"/>
                </a:solidFill>
                <a:uFillTx/>
                <a:latin typeface="Arial Narrow" pitchFamily="18"/>
                <a:ea typeface="Verdana" pitchFamily="34"/>
                <a:cs typeface="Arial Narrow" pitchFamily="2"/>
              </a:rPr>
              <a:t>Quesito 2° livello</a:t>
            </a:r>
            <a:r>
              <a:rPr lang="it-IT" sz="32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Arial Narrow" pitchFamily="18"/>
                <a:ea typeface="Verdana" pitchFamily="34"/>
                <a:cs typeface="Arial Narrow" pitchFamily="2"/>
              </a:rPr>
              <a:t>: </a:t>
            </a:r>
            <a:r>
              <a:rPr lang="it-IT" sz="3200" b="1" i="0" u="none" strike="noStrike" kern="0" spc="0" baseline="0">
                <a:ln>
                  <a:noFill/>
                </a:ln>
                <a:solidFill>
                  <a:srgbClr val="00CCFF"/>
                </a:solidFill>
                <a:latin typeface="Arial Narrow" pitchFamily="18"/>
                <a:ea typeface="Verdana" pitchFamily="34"/>
                <a:cs typeface="Arial Narrow" pitchFamily="2"/>
              </a:rPr>
              <a:t>ORIGINE DELL’EMATURIA</a:t>
            </a:r>
          </a:p>
        </p:txBody>
      </p:sp>
      <p:sp>
        <p:nvSpPr>
          <p:cNvPr id="9" name="Rettangolo 9"/>
          <p:cNvSpPr/>
          <p:nvPr/>
        </p:nvSpPr>
        <p:spPr>
          <a:xfrm>
            <a:off x="4945319" y="4212360"/>
            <a:ext cx="1872360" cy="701640"/>
          </a:xfrm>
          <a:prstGeom prst="rect">
            <a:avLst/>
          </a:prstGeom>
          <a:noFill/>
          <a:ln w="9360">
            <a:solidFill>
              <a:srgbClr val="FF0000"/>
            </a:solidFill>
            <a:prstDash val="solid"/>
          </a:ln>
        </p:spPr>
        <p:txBody>
          <a:bodyPr vert="horz" wrap="square" lIns="91440" tIns="45720" rIns="91440" bIns="45720" anchor="t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5840" algn="l"/>
              </a:tabLst>
            </a:pPr>
            <a:r>
              <a:rPr lang="it-IT" sz="2000" b="1" i="0" u="none" strike="noStrike" kern="0" spc="0" baseline="0">
                <a:ln>
                  <a:noFill/>
                </a:ln>
                <a:solidFill>
                  <a:srgbClr val="FF0000"/>
                </a:solidFill>
                <a:latin typeface="Arial Narrow" pitchFamily="18"/>
                <a:ea typeface="Verdana" pitchFamily="34"/>
                <a:cs typeface="Arial Narrow" pitchFamily="2"/>
              </a:rPr>
              <a:t>Ematuria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85840" algn="l"/>
              </a:tabLst>
            </a:pPr>
            <a:r>
              <a:rPr lang="it-IT" sz="2000" b="1" i="0" u="none" strike="noStrike" kern="0" spc="0" baseline="0">
                <a:ln>
                  <a:noFill/>
                </a:ln>
                <a:solidFill>
                  <a:srgbClr val="FF0000"/>
                </a:solidFill>
                <a:latin typeface="Arial Narrow" pitchFamily="18"/>
                <a:ea typeface="Verdana" pitchFamily="34"/>
                <a:cs typeface="Arial Narrow" pitchFamily="2"/>
              </a:rPr>
              <a:t>“Nefrologica”</a:t>
            </a:r>
          </a:p>
        </p:txBody>
      </p:sp>
      <p:sp>
        <p:nvSpPr>
          <p:cNvPr id="10" name="Freccia in giù 10"/>
          <p:cNvSpPr/>
          <p:nvPr/>
        </p:nvSpPr>
        <p:spPr>
          <a:xfrm>
            <a:off x="2542320" y="3276359"/>
            <a:ext cx="216000" cy="864000"/>
          </a:xfrm>
          <a:custGeom>
            <a:avLst>
              <a:gd name="f0" fmla="val 189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*/ f5 1 21600"/>
              <a:gd name="f12" fmla="*/ f6 1 21600"/>
              <a:gd name="f13" fmla="+- f8 0 f7"/>
              <a:gd name="f14" fmla="pin 0 f1 10800"/>
              <a:gd name="f15" fmla="pin 0 f0 21600"/>
              <a:gd name="f16" fmla="*/ f10 f2 1"/>
              <a:gd name="f17" fmla="val f14"/>
              <a:gd name="f18" fmla="val f15"/>
              <a:gd name="f19" fmla="*/ f13 1 21600"/>
              <a:gd name="f20" fmla="*/ f14 f11 1"/>
              <a:gd name="f21" fmla="*/ f15 f12 1"/>
              <a:gd name="f22" fmla="*/ f16 1 f4"/>
              <a:gd name="f23" fmla="+- 21600 0 f17"/>
              <a:gd name="f24" fmla="+- 21600 0 f18"/>
              <a:gd name="f25" fmla="*/ 0 f19 1"/>
              <a:gd name="f26" fmla="*/ 21600 f19 1"/>
              <a:gd name="f27" fmla="*/ f17 f11 1"/>
              <a:gd name="f28" fmla="*/ f18 f12 1"/>
              <a:gd name="f29" fmla="+- f22 0 f3"/>
              <a:gd name="f30" fmla="*/ f24 f17 1"/>
              <a:gd name="f31" fmla="*/ f25 1 f19"/>
              <a:gd name="f32" fmla="*/ f26 1 f19"/>
              <a:gd name="f33" fmla="*/ f23 f11 1"/>
              <a:gd name="f34" fmla="*/ f30 1 10800"/>
              <a:gd name="f35" fmla="*/ f31 f12 1"/>
              <a:gd name="f36" fmla="*/ f31 f11 1"/>
              <a:gd name="f37" fmla="*/ f32 f11 1"/>
              <a:gd name="f38" fmla="+- f18 f34 0"/>
              <a:gd name="f39" fmla="*/ f38 f12 1"/>
            </a:gdLst>
            <a:ahLst>
              <a:ahXY gdRefX="f1" minX="f7" maxX="f9" gdRefY="f0" minY="f7" maxY="f8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6" y="f28"/>
              </a:cxn>
              <a:cxn ang="f29">
                <a:pos x="f37" y="f28"/>
              </a:cxn>
            </a:cxnLst>
            <a:rect l="f27" t="f35" r="f33" b="f39"/>
            <a:pathLst>
              <a:path w="21600" h="21600">
                <a:moveTo>
                  <a:pt x="f17" y="f7"/>
                </a:moveTo>
                <a:lnTo>
                  <a:pt x="f17" y="f18"/>
                </a:lnTo>
                <a:lnTo>
                  <a:pt x="f7" y="f18"/>
                </a:lnTo>
                <a:lnTo>
                  <a:pt x="f9" y="f8"/>
                </a:lnTo>
                <a:lnTo>
                  <a:pt x="f8" y="f18"/>
                </a:lnTo>
                <a:lnTo>
                  <a:pt x="f23" y="f18"/>
                </a:lnTo>
                <a:lnTo>
                  <a:pt x="f23" y="f7"/>
                </a:lnTo>
                <a:close/>
              </a:path>
            </a:pathLst>
          </a:custGeom>
          <a:solidFill>
            <a:srgbClr val="FFFFFF"/>
          </a:solidFill>
          <a:ln w="25560">
            <a:solidFill>
              <a:srgbClr val="FF0000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11" name="Freccia in giù 11"/>
          <p:cNvSpPr/>
          <p:nvPr/>
        </p:nvSpPr>
        <p:spPr>
          <a:xfrm>
            <a:off x="5782680" y="3276359"/>
            <a:ext cx="216000" cy="864000"/>
          </a:xfrm>
          <a:custGeom>
            <a:avLst>
              <a:gd name="f0" fmla="val 189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*/ f5 1 21600"/>
              <a:gd name="f12" fmla="*/ f6 1 21600"/>
              <a:gd name="f13" fmla="+- f8 0 f7"/>
              <a:gd name="f14" fmla="pin 0 f1 10800"/>
              <a:gd name="f15" fmla="pin 0 f0 21600"/>
              <a:gd name="f16" fmla="*/ f10 f2 1"/>
              <a:gd name="f17" fmla="val f14"/>
              <a:gd name="f18" fmla="val f15"/>
              <a:gd name="f19" fmla="*/ f13 1 21600"/>
              <a:gd name="f20" fmla="*/ f14 f11 1"/>
              <a:gd name="f21" fmla="*/ f15 f12 1"/>
              <a:gd name="f22" fmla="*/ f16 1 f4"/>
              <a:gd name="f23" fmla="+- 21600 0 f17"/>
              <a:gd name="f24" fmla="+- 21600 0 f18"/>
              <a:gd name="f25" fmla="*/ 0 f19 1"/>
              <a:gd name="f26" fmla="*/ 21600 f19 1"/>
              <a:gd name="f27" fmla="*/ f17 f11 1"/>
              <a:gd name="f28" fmla="*/ f18 f12 1"/>
              <a:gd name="f29" fmla="+- f22 0 f3"/>
              <a:gd name="f30" fmla="*/ f24 f17 1"/>
              <a:gd name="f31" fmla="*/ f25 1 f19"/>
              <a:gd name="f32" fmla="*/ f26 1 f19"/>
              <a:gd name="f33" fmla="*/ f23 f11 1"/>
              <a:gd name="f34" fmla="*/ f30 1 10800"/>
              <a:gd name="f35" fmla="*/ f31 f12 1"/>
              <a:gd name="f36" fmla="*/ f31 f11 1"/>
              <a:gd name="f37" fmla="*/ f32 f11 1"/>
              <a:gd name="f38" fmla="+- f18 f34 0"/>
              <a:gd name="f39" fmla="*/ f38 f12 1"/>
            </a:gdLst>
            <a:ahLst>
              <a:ahXY gdRefX="f1" minX="f7" maxX="f9" gdRefY="f0" minY="f7" maxY="f8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6" y="f28"/>
              </a:cxn>
              <a:cxn ang="f29">
                <a:pos x="f37" y="f28"/>
              </a:cxn>
            </a:cxnLst>
            <a:rect l="f27" t="f35" r="f33" b="f39"/>
            <a:pathLst>
              <a:path w="21600" h="21600">
                <a:moveTo>
                  <a:pt x="f17" y="f7"/>
                </a:moveTo>
                <a:lnTo>
                  <a:pt x="f17" y="f18"/>
                </a:lnTo>
                <a:lnTo>
                  <a:pt x="f7" y="f18"/>
                </a:lnTo>
                <a:lnTo>
                  <a:pt x="f9" y="f8"/>
                </a:lnTo>
                <a:lnTo>
                  <a:pt x="f8" y="f18"/>
                </a:lnTo>
                <a:lnTo>
                  <a:pt x="f23" y="f18"/>
                </a:lnTo>
                <a:lnTo>
                  <a:pt x="f23" y="f7"/>
                </a:lnTo>
                <a:close/>
              </a:path>
            </a:pathLst>
          </a:custGeom>
          <a:solidFill>
            <a:srgbClr val="FFFFFF"/>
          </a:solidFill>
          <a:ln w="25560">
            <a:solidFill>
              <a:srgbClr val="FF0000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12" name="CasellaDiTesto 12"/>
          <p:cNvSpPr txBox="1"/>
          <p:nvPr/>
        </p:nvSpPr>
        <p:spPr>
          <a:xfrm>
            <a:off x="4503600" y="4869000"/>
            <a:ext cx="3263760" cy="457559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0" i="1" u="none" strike="noStrike" kern="0" spc="0" baseline="0">
                <a:ln>
                  <a:noFill/>
                </a:ln>
                <a:solidFill>
                  <a:srgbClr val="000099"/>
                </a:solidFill>
                <a:latin typeface="Arial Narrow" pitchFamily="18"/>
                <a:ea typeface="SimSun" pitchFamily="2"/>
                <a:cs typeface="Arial Narrow" pitchFamily="2"/>
              </a:rPr>
              <a:t>vedi diagnostica nefrologica</a:t>
            </a:r>
          </a:p>
        </p:txBody>
      </p:sp>
      <p:sp>
        <p:nvSpPr>
          <p:cNvPr id="13" name="CasellaDiTesto 13"/>
          <p:cNvSpPr txBox="1"/>
          <p:nvPr/>
        </p:nvSpPr>
        <p:spPr>
          <a:xfrm>
            <a:off x="1331640" y="4869000"/>
            <a:ext cx="3054960" cy="457559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0" i="1" u="none" strike="noStrike" kern="0" spc="0" baseline="0">
                <a:ln>
                  <a:noFill/>
                </a:ln>
                <a:solidFill>
                  <a:srgbClr val="000099"/>
                </a:solidFill>
                <a:latin typeface="Arial Narrow" pitchFamily="18"/>
                <a:ea typeface="SimSun" pitchFamily="2"/>
                <a:cs typeface="Arial Narrow" pitchFamily="2"/>
              </a:rPr>
              <a:t>vedi diagnostica urologica</a:t>
            </a:r>
          </a:p>
        </p:txBody>
      </p:sp>
      <p:sp>
        <p:nvSpPr>
          <p:cNvPr id="14" name="CasellaDiTesto 19"/>
          <p:cNvSpPr txBox="1"/>
          <p:nvPr/>
        </p:nvSpPr>
        <p:spPr>
          <a:xfrm>
            <a:off x="323640" y="6309360"/>
            <a:ext cx="3845880" cy="366119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1" u="none" strike="noStrike" kern="0" spc="0" baseline="0">
                <a:ln>
                  <a:noFill/>
                </a:ln>
                <a:solidFill>
                  <a:srgbClr val="000000"/>
                </a:solidFill>
                <a:latin typeface="Arial Narrow" pitchFamily="18"/>
                <a:ea typeface="SimSun" pitchFamily="2"/>
                <a:cs typeface="Arial Narrow" pitchFamily="2"/>
              </a:rPr>
              <a:t>* Pochi laboratori danno queste informazioni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62400" y="390240"/>
            <a:ext cx="868679" cy="868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1143000" y="6248520"/>
            <a:ext cx="1904760" cy="4568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3" name="Rectangle 3"/>
          <p:cNvSpPr/>
          <p:nvPr/>
        </p:nvSpPr>
        <p:spPr>
          <a:xfrm>
            <a:off x="3581279" y="6248520"/>
            <a:ext cx="2895120" cy="4568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4" name="Rectangle 4"/>
          <p:cNvSpPr txBox="1">
            <a:spLocks noGrp="1"/>
          </p:cNvSpPr>
          <p:nvPr>
            <p:ph type="title" idx="4294967295"/>
          </p:nvPr>
        </p:nvSpPr>
        <p:spPr>
          <a:xfrm>
            <a:off x="503999" y="437040"/>
            <a:ext cx="9008640" cy="1218960"/>
          </a:xfrm>
        </p:spPr>
        <p:txBody>
          <a:bodyPr wrap="square" lIns="90360" tIns="44280" rIns="90360" bIns="4428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1">
              <a:spcBef>
                <a:spcPts val="638"/>
              </a:spcBef>
              <a:buNone/>
            </a:pPr>
            <a:r>
              <a:rPr lang="it-IT" sz="2400" b="1" i="1" u="sng">
                <a:solidFill>
                  <a:srgbClr val="333333"/>
                </a:solidFill>
                <a:latin typeface="Tahoma" pitchFamily="18"/>
              </a:rPr>
              <a:t>EMATURIA “MEDICA</a:t>
            </a:r>
            <a:r>
              <a:rPr lang="it-IT" sz="2400">
                <a:solidFill>
                  <a:srgbClr val="333333"/>
                </a:solidFill>
                <a:latin typeface="Tahoma" pitchFamily="18"/>
              </a:rPr>
              <a:t>”</a:t>
            </a:r>
          </a:p>
        </p:txBody>
      </p:sp>
      <p:sp>
        <p:nvSpPr>
          <p:cNvPr id="5" name="Rectangle 5"/>
          <p:cNvSpPr txBox="1">
            <a:spLocks noGrp="1"/>
          </p:cNvSpPr>
          <p:nvPr>
            <p:ph type="body" idx="4294967295"/>
          </p:nvPr>
        </p:nvSpPr>
        <p:spPr>
          <a:xfrm>
            <a:off x="1224000" y="2160000"/>
            <a:ext cx="7532279" cy="4614840"/>
          </a:xfrm>
        </p:spPr>
        <p:txBody>
          <a:bodyPr wrap="square" lIns="90360" tIns="44280" rIns="90360" bIns="44280" anchor="t">
            <a:spAutoFit/>
          </a:bodyPr>
          <a:lstStyle>
            <a:defPPr marL="43200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defPPr>
            <a:lvl1pPr marL="43200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lvl1pPr>
            <a:lvl2pPr marL="864000" lvl="1" indent="-324000" algn="l" rtl="0" hangingPunct="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lvl2pPr>
            <a:lvl3pPr marL="1295999" lvl="2" indent="-288000" algn="l" rtl="0" hangingPunct="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lvl3pPr>
            <a:lvl4pPr marL="1728000" lvl="3" indent="-216000" algn="l" rtl="0" hangingPunct="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lvl4pPr>
            <a:lvl5pPr marL="2160000" lvl="4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lvl5pPr>
            <a:lvl6pPr marL="2592000" lvl="5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lvl6pPr>
            <a:lvl7pPr marL="3024000" lvl="6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lvl7pPr>
            <a:lvl8pPr marL="3456000" lvl="7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lvl8pPr>
            <a:lvl9pPr marL="3887999" lvl="8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lvl9pPr>
          </a:lstStyle>
          <a:p>
            <a:pPr marL="0" lvl="0" indent="0" hangingPunct="1">
              <a:spcBef>
                <a:spcPts val="638"/>
              </a:spcBef>
              <a:spcAft>
                <a:spcPts val="0"/>
              </a:spcAft>
              <a:buClr>
                <a:srgbClr val="FFFFFF"/>
              </a:buClr>
              <a:buSzPct val="65000"/>
              <a:buFont typeface="Wingdings"/>
              <a:buChar char="n"/>
            </a:pPr>
            <a:r>
              <a:rPr lang="it-IT" i="1">
                <a:solidFill>
                  <a:srgbClr val="333333"/>
                </a:solidFill>
                <a:latin typeface="Arial Narrow" pitchFamily="34"/>
                <a:cs typeface="Arial" pitchFamily="2"/>
              </a:rPr>
              <a:t>PRE-RENALE</a:t>
            </a:r>
          </a:p>
          <a:p>
            <a:pPr marL="0" lvl="1" indent="0" hangingPunct="1">
              <a:spcBef>
                <a:spcPts val="558"/>
              </a:spcBef>
              <a:spcAft>
                <a:spcPts val="0"/>
              </a:spcAft>
              <a:buClr>
                <a:srgbClr val="FFFFFF"/>
              </a:buClr>
              <a:buSzPct val="65000"/>
              <a:buFont typeface="Wingdings"/>
              <a:buChar char="n"/>
            </a:pPr>
            <a:r>
              <a:rPr lang="it-IT" sz="2000" b="1">
                <a:solidFill>
                  <a:srgbClr val="333333"/>
                </a:solidFill>
                <a:latin typeface="Arial Narrow" pitchFamily="34"/>
                <a:cs typeface="Arial" pitchFamily="2"/>
              </a:rPr>
              <a:t>COAGULOPATIE (piastrinopenie, epatopatie, CID)</a:t>
            </a:r>
          </a:p>
          <a:p>
            <a:pPr marL="0" lvl="1" indent="0" hangingPunct="1">
              <a:spcBef>
                <a:spcPts val="558"/>
              </a:spcBef>
              <a:spcAft>
                <a:spcPts val="0"/>
              </a:spcAft>
              <a:buClr>
                <a:srgbClr val="FFFFFF"/>
              </a:buClr>
              <a:buSzPct val="65000"/>
              <a:buFont typeface="Wingdings"/>
              <a:buChar char="n"/>
            </a:pPr>
            <a:r>
              <a:rPr lang="it-IT" sz="2000" b="1">
                <a:solidFill>
                  <a:srgbClr val="333333"/>
                </a:solidFill>
                <a:latin typeface="Arial Narrow" pitchFamily="34"/>
                <a:cs typeface="Arial" pitchFamily="2"/>
              </a:rPr>
              <a:t>EMOPATIE (leucemie, linfomi)</a:t>
            </a:r>
          </a:p>
          <a:p>
            <a:pPr marL="0" lvl="1" indent="0" hangingPunct="1">
              <a:spcBef>
                <a:spcPts val="558"/>
              </a:spcBef>
              <a:spcAft>
                <a:spcPts val="0"/>
              </a:spcAft>
              <a:buClr>
                <a:srgbClr val="FFFFFF"/>
              </a:buClr>
              <a:buSzPct val="65000"/>
              <a:buFont typeface="Wingdings"/>
              <a:buChar char="n"/>
            </a:pPr>
            <a:r>
              <a:rPr lang="it-IT" sz="2000" b="1">
                <a:solidFill>
                  <a:srgbClr val="333333"/>
                </a:solidFill>
                <a:latin typeface="Arial Narrow" pitchFamily="34"/>
                <a:cs typeface="Arial" pitchFamily="2"/>
              </a:rPr>
              <a:t>EMOGLOBINOPATIE (drepanocitosi)</a:t>
            </a:r>
          </a:p>
          <a:p>
            <a:pPr marL="0" lvl="1" indent="0" hangingPunct="1">
              <a:spcBef>
                <a:spcPts val="558"/>
              </a:spcBef>
              <a:spcAft>
                <a:spcPts val="0"/>
              </a:spcAft>
              <a:buClr>
                <a:srgbClr val="FFFFFF"/>
              </a:buClr>
              <a:buSzPct val="65000"/>
              <a:buFont typeface="Wingdings"/>
              <a:buChar char="n"/>
            </a:pPr>
            <a:r>
              <a:rPr lang="it-IT" sz="2000" b="1">
                <a:solidFill>
                  <a:srgbClr val="333333"/>
                </a:solidFill>
                <a:latin typeface="Arial Narrow" pitchFamily="34"/>
                <a:cs typeface="Arial" pitchFamily="2"/>
              </a:rPr>
              <a:t>TERAPIE PROTRATTE CON ANTICOAGULANTI </a:t>
            </a:r>
            <a:r>
              <a:rPr lang="it-IT" sz="1800" b="1">
                <a:solidFill>
                  <a:srgbClr val="333333"/>
                </a:solidFill>
                <a:latin typeface="Arial Narrow" pitchFamily="34"/>
                <a:cs typeface="Arial" pitchFamily="2"/>
              </a:rPr>
              <a:t>  </a:t>
            </a:r>
          </a:p>
          <a:p>
            <a:pPr marL="0" lvl="0" indent="0" hangingPunct="1">
              <a:spcBef>
                <a:spcPts val="638"/>
              </a:spcBef>
              <a:spcAft>
                <a:spcPts val="0"/>
              </a:spcAft>
              <a:buClr>
                <a:srgbClr val="FFFFFF"/>
              </a:buClr>
              <a:buSzPct val="65000"/>
              <a:buFont typeface="Wingdings"/>
              <a:buChar char="n"/>
            </a:pPr>
            <a:r>
              <a:rPr lang="it-IT" i="1">
                <a:solidFill>
                  <a:srgbClr val="333333"/>
                </a:solidFill>
                <a:latin typeface="Arial Narrow" pitchFamily="34"/>
                <a:cs typeface="Arial" pitchFamily="2"/>
              </a:rPr>
              <a:t>RENALE</a:t>
            </a:r>
          </a:p>
          <a:p>
            <a:pPr marL="0" lvl="1" indent="0" hangingPunct="1">
              <a:spcBef>
                <a:spcPts val="558"/>
              </a:spcBef>
              <a:spcAft>
                <a:spcPts val="0"/>
              </a:spcAft>
              <a:buClr>
                <a:srgbClr val="FFFFFF"/>
              </a:buClr>
              <a:buSzPct val="65000"/>
              <a:buFont typeface="Wingdings"/>
              <a:buChar char="n"/>
            </a:pPr>
            <a:r>
              <a:rPr lang="it-IT" sz="2000" b="1">
                <a:solidFill>
                  <a:srgbClr val="333333"/>
                </a:solidFill>
                <a:latin typeface="Arial Narrow" pitchFamily="34"/>
                <a:cs typeface="Arial" pitchFamily="2"/>
              </a:rPr>
              <a:t>GLOMERULARE (glomerulonefriti in genere, M. di  Berger)</a:t>
            </a:r>
          </a:p>
          <a:p>
            <a:pPr marL="0" lvl="1" indent="0" hangingPunct="1">
              <a:spcBef>
                <a:spcPts val="558"/>
              </a:spcBef>
              <a:spcAft>
                <a:spcPts val="0"/>
              </a:spcAft>
              <a:buClr>
                <a:srgbClr val="FFFFFF"/>
              </a:buClr>
              <a:buSzPct val="65000"/>
              <a:buFont typeface="Wingdings"/>
              <a:buChar char="n"/>
            </a:pPr>
            <a:r>
              <a:rPr lang="it-IT" sz="2000" b="1">
                <a:solidFill>
                  <a:srgbClr val="333333"/>
                </a:solidFill>
                <a:latin typeface="Arial Narrow" pitchFamily="34"/>
                <a:cs typeface="Arial" pitchFamily="2"/>
              </a:rPr>
              <a:t>IMMUNOVASCOLARE (LES, granulomatosi di Wegener)</a:t>
            </a:r>
          </a:p>
          <a:p>
            <a:pPr marL="0" lvl="1" indent="0" hangingPunct="1">
              <a:spcBef>
                <a:spcPts val="558"/>
              </a:spcBef>
              <a:spcAft>
                <a:spcPts val="0"/>
              </a:spcAft>
              <a:buClr>
                <a:srgbClr val="FFFFFF"/>
              </a:buClr>
              <a:buSzPct val="65000"/>
              <a:buFont typeface="Wingdings"/>
              <a:buChar char="n"/>
            </a:pPr>
            <a:r>
              <a:rPr lang="it-IT" sz="2000" b="1">
                <a:solidFill>
                  <a:srgbClr val="333333"/>
                </a:solidFill>
                <a:latin typeface="Arial Narrow" pitchFamily="34"/>
                <a:cs typeface="Arial" pitchFamily="2"/>
              </a:rPr>
              <a:t>TUBULARE (necrosi tubulare acuta)</a:t>
            </a:r>
          </a:p>
          <a:p>
            <a:pPr marL="0" lvl="1" indent="0" hangingPunct="1">
              <a:spcBef>
                <a:spcPts val="558"/>
              </a:spcBef>
              <a:spcAft>
                <a:spcPts val="0"/>
              </a:spcAft>
              <a:buClr>
                <a:srgbClr val="FFFFFF"/>
              </a:buClr>
              <a:buSzPct val="65000"/>
              <a:buFont typeface="Wingdings"/>
              <a:buChar char="n"/>
            </a:pPr>
            <a:r>
              <a:rPr lang="it-IT" sz="2000" b="1">
                <a:solidFill>
                  <a:srgbClr val="333333"/>
                </a:solidFill>
                <a:latin typeface="Arial Narrow" pitchFamily="34"/>
                <a:cs typeface="Arial" pitchFamily="2"/>
              </a:rPr>
              <a:t>VASCOLARE (trombosi della vena renale, infarto renale, necrosi papillare)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3581279" y="6248520"/>
            <a:ext cx="2895120" cy="4568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3" name="Rectangle 3"/>
          <p:cNvSpPr txBox="1">
            <a:spLocks noGrp="1"/>
          </p:cNvSpPr>
          <p:nvPr>
            <p:ph type="title" idx="4294967295"/>
          </p:nvPr>
        </p:nvSpPr>
        <p:spPr>
          <a:xfrm>
            <a:off x="457200" y="380880"/>
            <a:ext cx="8229240" cy="1371240"/>
          </a:xfrm>
        </p:spPr>
        <p:txBody>
          <a:bodyPr wrap="square" lIns="90360" tIns="44280" rIns="90360" bIns="4428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1">
              <a:spcBef>
                <a:spcPts val="558"/>
              </a:spcBef>
              <a:buNone/>
            </a:pPr>
            <a:r>
              <a:rPr lang="it-IT" sz="2800" b="1">
                <a:solidFill>
                  <a:srgbClr val="333333"/>
                </a:solidFill>
                <a:latin typeface="Arial Narrow" pitchFamily="34"/>
              </a:rPr>
              <a:t>EMATURIA UROLOGICA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body" idx="4294967295"/>
          </p:nvPr>
        </p:nvSpPr>
        <p:spPr>
          <a:xfrm>
            <a:off x="184320" y="2141640"/>
            <a:ext cx="4925520" cy="4614840"/>
          </a:xfrm>
          <a:ln w="12600">
            <a:solidFill>
              <a:srgbClr val="FFFFFF"/>
            </a:solidFill>
            <a:prstDash val="solid"/>
            <a:miter/>
          </a:ln>
        </p:spPr>
        <p:txBody>
          <a:bodyPr wrap="square" lIns="90360" tIns="44280" rIns="90360" bIns="44280" anchor="t">
            <a:spAutoFit/>
          </a:bodyPr>
          <a:lstStyle>
            <a:defPPr marL="43200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defPPr>
            <a:lvl1pPr marL="43200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lvl1pPr>
            <a:lvl2pPr marL="864000" lvl="1" indent="-324000" algn="l" rtl="0" hangingPunct="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lvl2pPr>
            <a:lvl3pPr marL="1295999" lvl="2" indent="-288000" algn="l" rtl="0" hangingPunct="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lvl3pPr>
            <a:lvl4pPr marL="1728000" lvl="3" indent="-216000" algn="l" rtl="0" hangingPunct="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lvl4pPr>
            <a:lvl5pPr marL="2160000" lvl="4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lvl5pPr>
            <a:lvl6pPr marL="2592000" lvl="5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lvl6pPr>
            <a:lvl7pPr marL="3024000" lvl="6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lvl7pPr>
            <a:lvl8pPr marL="3456000" lvl="7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lvl8pPr>
            <a:lvl9pPr marL="3887999" lvl="8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lvl9pPr>
          </a:lstStyle>
          <a:p>
            <a:pPr marL="0" lvl="0" indent="0" hangingPunct="1">
              <a:spcBef>
                <a:spcPts val="558"/>
              </a:spcBef>
              <a:spcAft>
                <a:spcPts val="0"/>
              </a:spcAft>
              <a:buClr>
                <a:srgbClr val="FFFFFF"/>
              </a:buClr>
              <a:buSzPct val="65000"/>
              <a:buFont typeface="Wingdings"/>
              <a:buChar char="n"/>
            </a:pPr>
            <a:r>
              <a:rPr lang="it-IT" sz="2000" b="1">
                <a:solidFill>
                  <a:srgbClr val="333333"/>
                </a:solidFill>
                <a:latin typeface="Arial Narrow" pitchFamily="34"/>
                <a:cs typeface="Arial" pitchFamily="2"/>
              </a:rPr>
              <a:t>PATOLOGIE  DELLA VIA ESCRETRICE E DELLA VESCICA (flogosi, neoplasie, calcolosi, traumi, TBC, endometriosi, malformazioni )</a:t>
            </a:r>
          </a:p>
          <a:p>
            <a:pPr marL="0" lvl="0" indent="0" hangingPunct="1">
              <a:spcBef>
                <a:spcPts val="558"/>
              </a:spcBef>
              <a:spcAft>
                <a:spcPts val="0"/>
              </a:spcAft>
              <a:buClr>
                <a:srgbClr val="FFFFFF"/>
              </a:buClr>
              <a:buSzPct val="65000"/>
              <a:buFont typeface="Wingdings"/>
              <a:buChar char="n"/>
            </a:pPr>
            <a:r>
              <a:rPr lang="it-IT" sz="2000" b="1">
                <a:solidFill>
                  <a:srgbClr val="333333"/>
                </a:solidFill>
                <a:latin typeface="Arial Narrow" pitchFamily="34"/>
                <a:cs typeface="Arial" pitchFamily="2"/>
              </a:rPr>
              <a:t>PATOLOGIE PARENCHIMALI RENALI </a:t>
            </a:r>
            <a:br>
              <a:rPr lang="it-IT" sz="2000" b="1">
                <a:solidFill>
                  <a:srgbClr val="333333"/>
                </a:solidFill>
                <a:latin typeface="Arial Narrow" pitchFamily="34"/>
                <a:cs typeface="Arial" pitchFamily="2"/>
              </a:rPr>
            </a:br>
            <a:r>
              <a:rPr lang="it-IT" sz="2000" b="1">
                <a:solidFill>
                  <a:srgbClr val="333333"/>
                </a:solidFill>
                <a:latin typeface="Arial Narrow" pitchFamily="34"/>
                <a:cs typeface="Arial" pitchFamily="2"/>
              </a:rPr>
              <a:t>(neoplasie, traumi, TBC, FAV, malformazioni)</a:t>
            </a:r>
          </a:p>
          <a:p>
            <a:pPr marL="0" lvl="0" indent="0" hangingPunct="1">
              <a:spcBef>
                <a:spcPts val="558"/>
              </a:spcBef>
              <a:spcAft>
                <a:spcPts val="0"/>
              </a:spcAft>
              <a:buClr>
                <a:srgbClr val="FFFFFF"/>
              </a:buClr>
              <a:buSzPct val="65000"/>
              <a:buFont typeface="Wingdings"/>
              <a:buChar char="n"/>
            </a:pPr>
            <a:r>
              <a:rPr lang="it-IT" sz="2000" b="1">
                <a:solidFill>
                  <a:srgbClr val="333333"/>
                </a:solidFill>
                <a:latin typeface="Arial Narrow" pitchFamily="34"/>
                <a:cs typeface="Arial" pitchFamily="2"/>
              </a:rPr>
              <a:t>PATOLOGIE PELVICHE</a:t>
            </a:r>
            <a:br>
              <a:rPr lang="it-IT" sz="2000" b="1">
                <a:solidFill>
                  <a:srgbClr val="333333"/>
                </a:solidFill>
                <a:latin typeface="Arial Narrow" pitchFamily="34"/>
                <a:cs typeface="Arial" pitchFamily="2"/>
              </a:rPr>
            </a:br>
            <a:r>
              <a:rPr lang="it-IT" sz="2000" b="1">
                <a:solidFill>
                  <a:srgbClr val="333333"/>
                </a:solidFill>
                <a:latin typeface="Arial Narrow" pitchFamily="34"/>
                <a:cs typeface="Arial" pitchFamily="2"/>
              </a:rPr>
              <a:t>(neoplasie retto sigma,ginecologiche)</a:t>
            </a:r>
          </a:p>
        </p:txBody>
      </p:sp>
      <p:sp>
        <p:nvSpPr>
          <p:cNvPr id="5" name="Rectangle 5"/>
          <p:cNvSpPr txBox="1">
            <a:spLocks noGrp="1"/>
          </p:cNvSpPr>
          <p:nvPr>
            <p:ph type="body" idx="4294967295"/>
          </p:nvPr>
        </p:nvSpPr>
        <p:spPr>
          <a:xfrm>
            <a:off x="5110200" y="2133720"/>
            <a:ext cx="4038119" cy="4114440"/>
          </a:xfrm>
        </p:spPr>
        <p:txBody>
          <a:bodyPr wrap="square" lIns="90000" tIns="45000" rIns="90000" bIns="45000" anchor="t"/>
          <a:lstStyle>
            <a:defPPr marL="43200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defPPr>
            <a:lvl1pPr marL="43200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lvl1pPr>
            <a:lvl2pPr marL="864000" lvl="1" indent="-324000" algn="l" rtl="0" hangingPunct="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4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lvl2pPr>
            <a:lvl3pPr marL="1295999" lvl="2" indent="-288000" algn="l" rtl="0" hangingPunct="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lvl3pPr>
            <a:lvl4pPr marL="1728000" lvl="3" indent="-216000" algn="l" rtl="0" hangingPunct="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lvl4pPr>
            <a:lvl5pPr marL="2160000" lvl="4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lvl5pPr>
            <a:lvl6pPr marL="2592000" lvl="5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lvl6pPr>
            <a:lvl7pPr marL="3024000" lvl="6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lvl7pPr>
            <a:lvl8pPr marL="3456000" lvl="7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lvl8pPr>
            <a:lvl9pPr marL="3887999" lvl="8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/>
                <a:ea typeface="SimSun" pitchFamily="2"/>
                <a:cs typeface="Arial"/>
              </a:defRPr>
            </a:lvl9pPr>
          </a:lstStyle>
          <a:p>
            <a:pPr lvl="0" hangingPunct="1">
              <a:spcBef>
                <a:spcPts val="558"/>
              </a:spcBef>
              <a:spcAft>
                <a:spcPts val="0"/>
              </a:spcAft>
              <a:buClr>
                <a:srgbClr val="FFFFFF"/>
              </a:buClr>
              <a:buSzPct val="65000"/>
              <a:buFont typeface="Wingdings"/>
              <a:buChar char="n"/>
            </a:pPr>
            <a:r>
              <a:rPr lang="it-IT" sz="2000" b="1">
                <a:solidFill>
                  <a:srgbClr val="333333"/>
                </a:solidFill>
                <a:latin typeface="Arial Narrow" pitchFamily="34"/>
                <a:cs typeface="Arial" pitchFamily="2"/>
              </a:rPr>
              <a:t>PATOLOGIA PROSTATICA </a:t>
            </a:r>
            <a:br>
              <a:rPr lang="it-IT" sz="2000" b="1">
                <a:solidFill>
                  <a:srgbClr val="333333"/>
                </a:solidFill>
                <a:latin typeface="Arial Narrow" pitchFamily="34"/>
                <a:cs typeface="Arial" pitchFamily="2"/>
              </a:rPr>
            </a:br>
            <a:r>
              <a:rPr lang="it-IT" sz="2000" b="1">
                <a:solidFill>
                  <a:srgbClr val="333333"/>
                </a:solidFill>
                <a:latin typeface="Arial Narrow" pitchFamily="34"/>
                <a:cs typeface="Arial" pitchFamily="2"/>
              </a:rPr>
              <a:t>(IPB, neoplasia, flogosi)</a:t>
            </a:r>
          </a:p>
          <a:p>
            <a:pPr marL="0" lvl="0" indent="0" hangingPunct="1">
              <a:spcBef>
                <a:spcPts val="558"/>
              </a:spcBef>
              <a:spcAft>
                <a:spcPts val="0"/>
              </a:spcAft>
              <a:buNone/>
            </a:pPr>
            <a:endParaRPr lang="it-IT" sz="2000" b="1">
              <a:solidFill>
                <a:srgbClr val="333333"/>
              </a:solidFill>
              <a:latin typeface="Arial Narrow" pitchFamily="34"/>
              <a:cs typeface="Arial" pitchFamily="2"/>
            </a:endParaRPr>
          </a:p>
          <a:p>
            <a:pPr marL="0" lvl="0" indent="0" hangingPunct="1">
              <a:spcBef>
                <a:spcPts val="558"/>
              </a:spcBef>
              <a:spcAft>
                <a:spcPts val="0"/>
              </a:spcAft>
              <a:buNone/>
            </a:pPr>
            <a:endParaRPr lang="it-IT" sz="2000" b="1">
              <a:solidFill>
                <a:srgbClr val="333333"/>
              </a:solidFill>
              <a:latin typeface="Arial Narrow" pitchFamily="34"/>
              <a:cs typeface="Arial" pitchFamily="2"/>
            </a:endParaRPr>
          </a:p>
        </p:txBody>
      </p:sp>
      <p:pic>
        <p:nvPicPr>
          <p:cNvPr id="6" name="Immagine 10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7124760" y="6248520"/>
            <a:ext cx="1704600" cy="5410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7"/>
          <p:cNvSpPr/>
          <p:nvPr/>
        </p:nvSpPr>
        <p:spPr>
          <a:xfrm>
            <a:off x="5066640" y="3744000"/>
            <a:ext cx="5589360" cy="1076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1">
              <a:lnSpc>
                <a:spcPct val="100000"/>
              </a:lnSpc>
              <a:spcBef>
                <a:spcPts val="558"/>
              </a:spcBef>
              <a:spcAft>
                <a:spcPts val="0"/>
              </a:spcAft>
              <a:buClr>
                <a:srgbClr val="FFFFFF"/>
              </a:buClr>
              <a:buSzPct val="65000"/>
              <a:buFont typeface="Wingdings"/>
              <a:buChar char="n"/>
              <a:tabLst/>
            </a:pPr>
            <a:r>
              <a:rPr lang="it-IT" sz="1800" b="1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 pitchFamily="18"/>
                <a:ea typeface="SimSun" pitchFamily="2"/>
                <a:cs typeface="Arial" pitchFamily="2"/>
              </a:rPr>
              <a:t>   </a:t>
            </a:r>
            <a:r>
              <a:rPr lang="it-IT" sz="2000" b="1" i="0" u="none" strike="noStrike" kern="1200">
                <a:ln>
                  <a:noFill/>
                </a:ln>
                <a:solidFill>
                  <a:srgbClr val="333333"/>
                </a:solidFill>
                <a:latin typeface="Arial Narrow" pitchFamily="34"/>
                <a:ea typeface="SimSun" pitchFamily="2"/>
                <a:cs typeface="Arial" pitchFamily="2"/>
              </a:rPr>
              <a:t>CAUSE</a:t>
            </a:r>
            <a:r>
              <a:rPr lang="it-IT" sz="1800" b="1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 pitchFamily="18"/>
                <a:ea typeface="SimSun" pitchFamily="2"/>
                <a:cs typeface="Arial" pitchFamily="2"/>
              </a:rPr>
              <a:t> </a:t>
            </a:r>
            <a:r>
              <a:rPr lang="it-IT" sz="2000" b="1" i="0" u="none" strike="noStrike" kern="1200">
                <a:ln>
                  <a:noFill/>
                </a:ln>
                <a:solidFill>
                  <a:srgbClr val="333333"/>
                </a:solidFill>
                <a:latin typeface="Arial Narrow" pitchFamily="34"/>
                <a:ea typeface="SimSun" pitchFamily="2"/>
                <a:cs typeface="Arial" pitchFamily="2"/>
              </a:rPr>
              <a:t>IATROGENE</a:t>
            </a:r>
            <a:r>
              <a:rPr lang="it-IT" sz="18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 pitchFamily="18"/>
                <a:ea typeface="SimSun" pitchFamily="2"/>
                <a:cs typeface="Arial" pitchFamily="2"/>
              </a:rPr>
              <a:t> </a:t>
            </a:r>
            <a:br>
              <a:rPr lang="it-IT" sz="18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 pitchFamily="18"/>
                <a:ea typeface="SimSun" pitchFamily="2"/>
                <a:cs typeface="Arial" pitchFamily="2"/>
              </a:rPr>
            </a:br>
            <a:r>
              <a:rPr lang="it-IT" sz="18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 pitchFamily="18"/>
                <a:ea typeface="SimSun" pitchFamily="2"/>
                <a:cs typeface="Arial" pitchFamily="2"/>
              </a:rPr>
              <a:t>   </a:t>
            </a:r>
            <a:r>
              <a:rPr lang="it-IT" sz="2000" b="1" i="0" u="none" strike="noStrike" kern="1200">
                <a:ln>
                  <a:noFill/>
                </a:ln>
                <a:solidFill>
                  <a:srgbClr val="333333"/>
                </a:solidFill>
                <a:latin typeface="Arial Narrow" pitchFamily="34"/>
                <a:ea typeface="SimSun" pitchFamily="2"/>
                <a:cs typeface="Arial" pitchFamily="2"/>
              </a:rPr>
              <a:t>  (endoscopia , cateterismo    </a:t>
            </a:r>
          </a:p>
          <a:p>
            <a:pPr marL="0" marR="0" lvl="0" indent="0" rtl="0" hangingPunct="1">
              <a:lnSpc>
                <a:spcPct val="100000"/>
              </a:lnSpc>
              <a:spcBef>
                <a:spcPts val="558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>
                <a:ln>
                  <a:noFill/>
                </a:ln>
                <a:solidFill>
                  <a:srgbClr val="333333"/>
                </a:solidFill>
                <a:latin typeface="Arial Narrow" pitchFamily="34"/>
                <a:ea typeface="SimSun" pitchFamily="2"/>
                <a:cs typeface="Arial" pitchFamily="2"/>
              </a:rPr>
              <a:t>         radioterapia pelvica)</a:t>
            </a:r>
            <a:r>
              <a:rPr lang="it-IT" sz="18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Tahoma" pitchFamily="18"/>
                <a:ea typeface="SimSun" pitchFamily="2"/>
                <a:cs typeface="Arial" pitchFamily="2"/>
              </a:rPr>
              <a:t>		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/>
          <p:cNvSpPr/>
          <p:nvPr/>
        </p:nvSpPr>
        <p:spPr>
          <a:xfrm>
            <a:off x="3502079" y="307440"/>
            <a:ext cx="2089080" cy="38520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0" spc="0" baseline="0">
                <a:ln>
                  <a:noFill/>
                </a:ln>
                <a:solidFill>
                  <a:srgbClr val="FF0000"/>
                </a:solidFill>
                <a:latin typeface="Calibri" pitchFamily="18"/>
                <a:ea typeface="SimSun" pitchFamily="2"/>
                <a:cs typeface="Mangal" pitchFamily="2"/>
              </a:rPr>
              <a:t>EMATURIA</a:t>
            </a:r>
          </a:p>
        </p:txBody>
      </p:sp>
      <p:sp>
        <p:nvSpPr>
          <p:cNvPr id="3" name="AutoShape 7"/>
          <p:cNvSpPr/>
          <p:nvPr/>
        </p:nvSpPr>
        <p:spPr>
          <a:xfrm>
            <a:off x="3576600" y="975960"/>
            <a:ext cx="1943280" cy="360359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FFFFF"/>
          </a:solidFill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Esame urine</a:t>
            </a:r>
          </a:p>
        </p:txBody>
      </p:sp>
      <p:sp>
        <p:nvSpPr>
          <p:cNvPr id="4" name="AutoShape 8"/>
          <p:cNvSpPr/>
          <p:nvPr/>
        </p:nvSpPr>
        <p:spPr>
          <a:xfrm>
            <a:off x="5292720" y="4094280"/>
            <a:ext cx="1500119" cy="34308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FFFFF"/>
          </a:solidFill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Cistoscopia</a:t>
            </a:r>
          </a:p>
        </p:txBody>
      </p:sp>
      <p:sp>
        <p:nvSpPr>
          <p:cNvPr id="5" name="AutoShape 10"/>
          <p:cNvSpPr/>
          <p:nvPr/>
        </p:nvSpPr>
        <p:spPr>
          <a:xfrm>
            <a:off x="3557160" y="2856240"/>
            <a:ext cx="2053080" cy="57276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FFFFF"/>
          </a:solidFill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Molto verosimile origine Glomerulare</a:t>
            </a:r>
          </a:p>
        </p:txBody>
      </p:sp>
      <p:sp>
        <p:nvSpPr>
          <p:cNvPr id="6" name="AutoShape 11"/>
          <p:cNvSpPr/>
          <p:nvPr/>
        </p:nvSpPr>
        <p:spPr>
          <a:xfrm>
            <a:off x="6832079" y="2712240"/>
            <a:ext cx="1706400" cy="788759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FFFFF"/>
          </a:solidFill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Ecografia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e/o Urografia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e/o TAC</a:t>
            </a:r>
          </a:p>
        </p:txBody>
      </p:sp>
      <p:sp>
        <p:nvSpPr>
          <p:cNvPr id="7" name="AutoShape 12"/>
          <p:cNvSpPr/>
          <p:nvPr/>
        </p:nvSpPr>
        <p:spPr>
          <a:xfrm>
            <a:off x="6516360" y="1696680"/>
            <a:ext cx="2340000" cy="58032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FFFFF"/>
          </a:solidFill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G.R. non alterati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Proteinuria &lt;0,5 g/die</a:t>
            </a:r>
          </a:p>
        </p:txBody>
      </p:sp>
      <p:sp>
        <p:nvSpPr>
          <p:cNvPr id="8" name="AutoShape 13"/>
          <p:cNvSpPr/>
          <p:nvPr/>
        </p:nvSpPr>
        <p:spPr>
          <a:xfrm>
            <a:off x="3453480" y="1757519"/>
            <a:ext cx="2217599" cy="724319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FFFFF"/>
          </a:solidFill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G.R. dismorfici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e/o Cilindri eritrocitari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e/o proteinuria</a:t>
            </a:r>
          </a:p>
        </p:txBody>
      </p:sp>
      <p:sp>
        <p:nvSpPr>
          <p:cNvPr id="9" name="AutoShape 14"/>
          <p:cNvSpPr/>
          <p:nvPr/>
        </p:nvSpPr>
        <p:spPr>
          <a:xfrm>
            <a:off x="900000" y="1696680"/>
            <a:ext cx="1584360" cy="41580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FFFFF"/>
          </a:solidFill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Leucocituria</a:t>
            </a:r>
          </a:p>
        </p:txBody>
      </p:sp>
      <p:sp>
        <p:nvSpPr>
          <p:cNvPr id="10" name="AutoShape 15"/>
          <p:cNvSpPr/>
          <p:nvPr/>
        </p:nvSpPr>
        <p:spPr>
          <a:xfrm>
            <a:off x="7235640" y="4064759"/>
            <a:ext cx="1512720" cy="516599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FFFFF"/>
          </a:solidFill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Neoplasia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Calcoli</a:t>
            </a:r>
          </a:p>
        </p:txBody>
      </p:sp>
      <p:sp>
        <p:nvSpPr>
          <p:cNvPr id="11" name="AutoShape 16"/>
          <p:cNvSpPr/>
          <p:nvPr/>
        </p:nvSpPr>
        <p:spPr>
          <a:xfrm>
            <a:off x="1733399" y="3792239"/>
            <a:ext cx="2449440" cy="79200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FFFFF"/>
          </a:solidFill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5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Terapia empirica per IVU a coltura neg.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Possibile nefr. interstiziale</a:t>
            </a:r>
          </a:p>
        </p:txBody>
      </p:sp>
      <p:sp>
        <p:nvSpPr>
          <p:cNvPr id="12" name="AutoShape 17"/>
          <p:cNvSpPr/>
          <p:nvPr/>
        </p:nvSpPr>
        <p:spPr>
          <a:xfrm>
            <a:off x="3521880" y="5225760"/>
            <a:ext cx="2160360" cy="57960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FFFFF"/>
          </a:solidFill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1" i="0" u="none" strike="noStrike" kern="0" spc="0" baseline="0">
                <a:ln>
                  <a:noFill/>
                </a:ln>
                <a:solidFill>
                  <a:srgbClr val="FF0000"/>
                </a:solidFill>
                <a:latin typeface="Calibri" pitchFamily="18"/>
                <a:ea typeface="SimSun" pitchFamily="2"/>
                <a:cs typeface="Mangal" pitchFamily="2"/>
              </a:rPr>
              <a:t>Consulenza Nefrologica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0" i="1" u="none" strike="noStrike" kern="0" spc="0" baseline="0">
                <a:ln>
                  <a:noFill/>
                </a:ln>
                <a:solidFill>
                  <a:srgbClr val="FF0000"/>
                </a:solidFill>
                <a:latin typeface="Calibri" pitchFamily="18"/>
                <a:ea typeface="SimSun" pitchFamily="2"/>
                <a:cs typeface="Mangal" pitchFamily="2"/>
              </a:rPr>
              <a:t>(biopsia renale)</a:t>
            </a:r>
          </a:p>
        </p:txBody>
      </p:sp>
      <p:sp>
        <p:nvSpPr>
          <p:cNvPr id="13" name="AutoShape 18"/>
          <p:cNvSpPr/>
          <p:nvPr/>
        </p:nvSpPr>
        <p:spPr>
          <a:xfrm>
            <a:off x="871559" y="2421000"/>
            <a:ext cx="1627199" cy="79200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FFFFF"/>
          </a:solidFill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Urinocoltura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Urinocoltura per bK se urine acide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500" b="0" i="0" u="none" strike="noStrike" kern="0" spc="0" baseline="0">
              <a:ln>
                <a:noFill/>
              </a:ln>
              <a:solidFill>
                <a:srgbClr val="000000"/>
              </a:solidFill>
              <a:latin typeface="Calibri" pitchFamily="18"/>
              <a:ea typeface="SimSun" pitchFamily="2"/>
              <a:cs typeface="Mangal" pitchFamily="2"/>
            </a:endParaRPr>
          </a:p>
        </p:txBody>
      </p:sp>
      <p:sp>
        <p:nvSpPr>
          <p:cNvPr id="14" name="AutoShape 21"/>
          <p:cNvSpPr/>
          <p:nvPr/>
        </p:nvSpPr>
        <p:spPr>
          <a:xfrm>
            <a:off x="409320" y="4381200"/>
            <a:ext cx="1150920" cy="34308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FFFFF"/>
          </a:solidFill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Trattare</a:t>
            </a:r>
          </a:p>
        </p:txBody>
      </p:sp>
      <p:sp>
        <p:nvSpPr>
          <p:cNvPr id="15" name="AutoShape 22"/>
          <p:cNvSpPr/>
          <p:nvPr/>
        </p:nvSpPr>
        <p:spPr>
          <a:xfrm>
            <a:off x="596880" y="3792239"/>
            <a:ext cx="792000" cy="34308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FFFFF"/>
          </a:solidFill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IVU</a:t>
            </a:r>
          </a:p>
        </p:txBody>
      </p:sp>
      <p:sp>
        <p:nvSpPr>
          <p:cNvPr id="16" name="AutoShape 23"/>
          <p:cNvSpPr/>
          <p:nvPr/>
        </p:nvSpPr>
        <p:spPr>
          <a:xfrm>
            <a:off x="72000" y="5013000"/>
            <a:ext cx="1835640" cy="72324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FFFFF"/>
          </a:solidFill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Controllo guarigione: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Urinocoltura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Es. urine</a:t>
            </a:r>
          </a:p>
        </p:txBody>
      </p:sp>
      <p:cxnSp>
        <p:nvCxnSpPr>
          <p:cNvPr id="17" name="AutoShape 24"/>
          <p:cNvCxnSpPr>
            <a:stCxn id="2" idx="2"/>
            <a:endCxn id="3" idx="0"/>
          </p:cNvCxnSpPr>
          <p:nvPr/>
        </p:nvCxnSpPr>
        <p:spPr>
          <a:xfrm>
            <a:off x="4546619" y="692640"/>
            <a:ext cx="1621" cy="283320"/>
          </a:xfrm>
          <a:prstGeom prst="straightConnector1">
            <a:avLst/>
          </a:prstGeom>
          <a:noFill/>
          <a:ln w="19080">
            <a:solidFill>
              <a:srgbClr val="000000"/>
            </a:solidFill>
            <a:prstDash val="solid"/>
            <a:round/>
            <a:tailEnd type="arrow"/>
          </a:ln>
        </p:spPr>
      </p:cxnSp>
      <p:cxnSp>
        <p:nvCxnSpPr>
          <p:cNvPr id="18" name="AutoShape 25"/>
          <p:cNvCxnSpPr>
            <a:stCxn id="3" idx="2"/>
            <a:endCxn id="8" idx="0"/>
          </p:cNvCxnSpPr>
          <p:nvPr/>
        </p:nvCxnSpPr>
        <p:spPr>
          <a:xfrm>
            <a:off x="4548240" y="1336319"/>
            <a:ext cx="14040" cy="421200"/>
          </a:xfrm>
          <a:prstGeom prst="straightConnector1">
            <a:avLst/>
          </a:prstGeom>
          <a:noFill/>
          <a:ln w="19080">
            <a:solidFill>
              <a:srgbClr val="000000"/>
            </a:solidFill>
            <a:prstDash val="solid"/>
            <a:round/>
            <a:tailEnd type="arrow"/>
          </a:ln>
        </p:spPr>
      </p:cxnSp>
      <p:cxnSp>
        <p:nvCxnSpPr>
          <p:cNvPr id="19" name="AutoShape 26"/>
          <p:cNvCxnSpPr>
            <a:stCxn id="8" idx="2"/>
            <a:endCxn id="5" idx="0"/>
          </p:cNvCxnSpPr>
          <p:nvPr/>
        </p:nvCxnSpPr>
        <p:spPr>
          <a:xfrm>
            <a:off x="4562280" y="2481838"/>
            <a:ext cx="21420" cy="374402"/>
          </a:xfrm>
          <a:prstGeom prst="straightConnector1">
            <a:avLst/>
          </a:prstGeom>
          <a:noFill/>
          <a:ln w="19080">
            <a:solidFill>
              <a:srgbClr val="000000"/>
            </a:solidFill>
            <a:prstDash val="solid"/>
            <a:round/>
            <a:tailEnd type="arrow"/>
          </a:ln>
        </p:spPr>
      </p:cxnSp>
      <p:cxnSp>
        <p:nvCxnSpPr>
          <p:cNvPr id="20" name="AutoShape 27"/>
          <p:cNvCxnSpPr>
            <a:stCxn id="5" idx="2"/>
            <a:endCxn id="12" idx="0"/>
          </p:cNvCxnSpPr>
          <p:nvPr/>
        </p:nvCxnSpPr>
        <p:spPr>
          <a:xfrm>
            <a:off x="4583700" y="3429000"/>
            <a:ext cx="18360" cy="1796760"/>
          </a:xfrm>
          <a:prstGeom prst="straightConnector1">
            <a:avLst/>
          </a:prstGeom>
          <a:noFill/>
          <a:ln w="19080">
            <a:solidFill>
              <a:srgbClr val="000000"/>
            </a:solidFill>
            <a:prstDash val="solid"/>
            <a:round/>
            <a:tailEnd type="arrow"/>
          </a:ln>
        </p:spPr>
      </p:cxnSp>
      <p:cxnSp>
        <p:nvCxnSpPr>
          <p:cNvPr id="21" name="AutoShape 28"/>
          <p:cNvCxnSpPr>
            <a:stCxn id="3" idx="2"/>
            <a:endCxn id="9" idx="1"/>
          </p:cNvCxnSpPr>
          <p:nvPr/>
        </p:nvCxnSpPr>
        <p:spPr>
          <a:xfrm flipH="1">
            <a:off x="2484360" y="1336319"/>
            <a:ext cx="2063880" cy="568261"/>
          </a:xfrm>
          <a:prstGeom prst="straightConnector1">
            <a:avLst/>
          </a:prstGeom>
          <a:noFill/>
          <a:ln w="19080">
            <a:solidFill>
              <a:srgbClr val="000000"/>
            </a:solidFill>
            <a:prstDash val="solid"/>
            <a:round/>
            <a:tailEnd type="arrow"/>
          </a:ln>
        </p:spPr>
      </p:cxnSp>
      <p:cxnSp>
        <p:nvCxnSpPr>
          <p:cNvPr id="22" name="AutoShape 29"/>
          <p:cNvCxnSpPr>
            <a:stCxn id="3" idx="2"/>
            <a:endCxn id="7" idx="3"/>
          </p:cNvCxnSpPr>
          <p:nvPr/>
        </p:nvCxnSpPr>
        <p:spPr>
          <a:xfrm>
            <a:off x="4548240" y="1336319"/>
            <a:ext cx="1968120" cy="650521"/>
          </a:xfrm>
          <a:prstGeom prst="straightConnector1">
            <a:avLst/>
          </a:prstGeom>
          <a:noFill/>
          <a:ln w="19080">
            <a:solidFill>
              <a:srgbClr val="000000"/>
            </a:solidFill>
            <a:prstDash val="solid"/>
            <a:round/>
            <a:tailEnd type="arrow"/>
          </a:ln>
        </p:spPr>
      </p:cxnSp>
      <p:cxnSp>
        <p:nvCxnSpPr>
          <p:cNvPr id="23" name="AutoShape 30"/>
          <p:cNvCxnSpPr>
            <a:stCxn id="7" idx="2"/>
            <a:endCxn id="6" idx="0"/>
          </p:cNvCxnSpPr>
          <p:nvPr/>
        </p:nvCxnSpPr>
        <p:spPr>
          <a:xfrm flipH="1">
            <a:off x="7685279" y="2277000"/>
            <a:ext cx="1081" cy="435240"/>
          </a:xfrm>
          <a:prstGeom prst="straightConnector1">
            <a:avLst/>
          </a:prstGeom>
          <a:noFill/>
          <a:ln w="19080">
            <a:solidFill>
              <a:srgbClr val="000000"/>
            </a:solidFill>
            <a:prstDash val="solid"/>
            <a:round/>
            <a:tailEnd type="arrow"/>
          </a:ln>
        </p:spPr>
      </p:cxnSp>
      <p:cxnSp>
        <p:nvCxnSpPr>
          <p:cNvPr id="24" name="AutoShape 31"/>
          <p:cNvCxnSpPr>
            <a:stCxn id="6" idx="2"/>
            <a:endCxn id="4" idx="0"/>
          </p:cNvCxnSpPr>
          <p:nvPr/>
        </p:nvCxnSpPr>
        <p:spPr>
          <a:xfrm flipH="1">
            <a:off x="6042780" y="3500999"/>
            <a:ext cx="1642499" cy="593281"/>
          </a:xfrm>
          <a:prstGeom prst="straightConnector1">
            <a:avLst/>
          </a:prstGeom>
          <a:noFill/>
          <a:ln w="19080">
            <a:solidFill>
              <a:srgbClr val="000000"/>
            </a:solidFill>
            <a:prstDash val="solid"/>
            <a:round/>
            <a:tailEnd type="arrow"/>
          </a:ln>
        </p:spPr>
      </p:cxnSp>
      <p:cxnSp>
        <p:nvCxnSpPr>
          <p:cNvPr id="25" name="AutoShape 33"/>
          <p:cNvCxnSpPr>
            <a:stCxn id="6" idx="2"/>
            <a:endCxn id="10" idx="0"/>
          </p:cNvCxnSpPr>
          <p:nvPr/>
        </p:nvCxnSpPr>
        <p:spPr>
          <a:xfrm>
            <a:off x="7685279" y="3500999"/>
            <a:ext cx="306721" cy="563760"/>
          </a:xfrm>
          <a:prstGeom prst="straightConnector1">
            <a:avLst/>
          </a:prstGeom>
          <a:noFill/>
          <a:ln w="19080">
            <a:solidFill>
              <a:srgbClr val="000000"/>
            </a:solidFill>
            <a:prstDash val="solid"/>
            <a:round/>
            <a:tailEnd type="arrow"/>
          </a:ln>
        </p:spPr>
      </p:cxnSp>
      <p:sp>
        <p:nvSpPr>
          <p:cNvPr id="26" name="AutoShape 35"/>
          <p:cNvSpPr/>
          <p:nvPr/>
        </p:nvSpPr>
        <p:spPr>
          <a:xfrm>
            <a:off x="7020360" y="4797000"/>
            <a:ext cx="1944360" cy="36000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FFFFF"/>
          </a:solidFill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1" i="0" u="none" strike="noStrike" kern="0" spc="0" baseline="0">
                <a:ln>
                  <a:noFill/>
                </a:ln>
                <a:solidFill>
                  <a:srgbClr val="FF0000"/>
                </a:solidFill>
                <a:latin typeface="Calibri" pitchFamily="18"/>
                <a:ea typeface="SimSun" pitchFamily="2"/>
                <a:cs typeface="Mangal" pitchFamily="2"/>
              </a:rPr>
              <a:t>Consulenza Urologica</a:t>
            </a:r>
          </a:p>
        </p:txBody>
      </p:sp>
      <p:cxnSp>
        <p:nvCxnSpPr>
          <p:cNvPr id="27" name="AutoShape 36"/>
          <p:cNvCxnSpPr>
            <a:stCxn id="10" idx="2"/>
            <a:endCxn id="26" idx="0"/>
          </p:cNvCxnSpPr>
          <p:nvPr/>
        </p:nvCxnSpPr>
        <p:spPr>
          <a:xfrm>
            <a:off x="7992000" y="4581358"/>
            <a:ext cx="540" cy="215642"/>
          </a:xfrm>
          <a:prstGeom prst="straightConnector1">
            <a:avLst/>
          </a:prstGeom>
          <a:noFill/>
          <a:ln w="19080">
            <a:solidFill>
              <a:srgbClr val="000000"/>
            </a:solidFill>
            <a:prstDash val="solid"/>
            <a:round/>
            <a:tailEnd type="arrow"/>
          </a:ln>
        </p:spPr>
      </p:cxnSp>
      <p:cxnSp>
        <p:nvCxnSpPr>
          <p:cNvPr id="28" name="AutoShape 37"/>
          <p:cNvCxnSpPr>
            <a:stCxn id="9" idx="2"/>
            <a:endCxn id="13" idx="0"/>
          </p:cNvCxnSpPr>
          <p:nvPr/>
        </p:nvCxnSpPr>
        <p:spPr>
          <a:xfrm flipH="1">
            <a:off x="1685159" y="2112480"/>
            <a:ext cx="7021" cy="308520"/>
          </a:xfrm>
          <a:prstGeom prst="straightConnector1">
            <a:avLst/>
          </a:prstGeom>
          <a:noFill/>
          <a:ln w="19080">
            <a:solidFill>
              <a:srgbClr val="000000"/>
            </a:solidFill>
            <a:prstDash val="solid"/>
            <a:round/>
            <a:tailEnd type="arrow"/>
          </a:ln>
        </p:spPr>
      </p:cxnSp>
      <p:cxnSp>
        <p:nvCxnSpPr>
          <p:cNvPr id="29" name="AutoShape 38"/>
          <p:cNvCxnSpPr>
            <a:stCxn id="13" idx="2"/>
          </p:cNvCxnSpPr>
          <p:nvPr/>
        </p:nvCxnSpPr>
        <p:spPr>
          <a:xfrm flipH="1">
            <a:off x="992880" y="3213000"/>
            <a:ext cx="692280" cy="552600"/>
          </a:xfrm>
          <a:prstGeom prst="straightConnector1">
            <a:avLst/>
          </a:prstGeom>
          <a:noFill/>
          <a:ln w="19080">
            <a:solidFill>
              <a:srgbClr val="000000"/>
            </a:solidFill>
            <a:prstDash val="solid"/>
            <a:round/>
            <a:tailEnd type="arrow"/>
          </a:ln>
        </p:spPr>
      </p:cxnSp>
      <p:cxnSp>
        <p:nvCxnSpPr>
          <p:cNvPr id="30" name="AutoShape 39"/>
          <p:cNvCxnSpPr>
            <a:stCxn id="13" idx="2"/>
          </p:cNvCxnSpPr>
          <p:nvPr/>
        </p:nvCxnSpPr>
        <p:spPr>
          <a:xfrm>
            <a:off x="1685160" y="3213000"/>
            <a:ext cx="1272959" cy="552600"/>
          </a:xfrm>
          <a:prstGeom prst="straightConnector1">
            <a:avLst/>
          </a:prstGeom>
          <a:noFill/>
          <a:ln w="19080">
            <a:solidFill>
              <a:srgbClr val="000000"/>
            </a:solidFill>
            <a:prstDash val="solid"/>
            <a:round/>
            <a:tailEnd type="arrow"/>
          </a:ln>
        </p:spPr>
      </p:cxnSp>
      <p:cxnSp>
        <p:nvCxnSpPr>
          <p:cNvPr id="31" name="AutoShape 41"/>
          <p:cNvCxnSpPr>
            <a:stCxn id="15" idx="2"/>
            <a:endCxn id="14" idx="0"/>
          </p:cNvCxnSpPr>
          <p:nvPr/>
        </p:nvCxnSpPr>
        <p:spPr>
          <a:xfrm flipH="1">
            <a:off x="984780" y="4135319"/>
            <a:ext cx="8100" cy="245881"/>
          </a:xfrm>
          <a:prstGeom prst="straightConnector1">
            <a:avLst/>
          </a:prstGeom>
          <a:noFill/>
          <a:ln w="19080">
            <a:solidFill>
              <a:srgbClr val="000000"/>
            </a:solidFill>
            <a:prstDash val="solid"/>
            <a:round/>
            <a:tailEnd type="arrow"/>
          </a:ln>
        </p:spPr>
      </p:cxnSp>
      <p:cxnSp>
        <p:nvCxnSpPr>
          <p:cNvPr id="32" name="AutoShape 42"/>
          <p:cNvCxnSpPr>
            <a:stCxn id="14" idx="2"/>
            <a:endCxn id="16" idx="0"/>
          </p:cNvCxnSpPr>
          <p:nvPr/>
        </p:nvCxnSpPr>
        <p:spPr>
          <a:xfrm>
            <a:off x="984780" y="4724280"/>
            <a:ext cx="5040" cy="288720"/>
          </a:xfrm>
          <a:prstGeom prst="straightConnector1">
            <a:avLst/>
          </a:prstGeom>
          <a:noFill/>
          <a:ln w="19080">
            <a:solidFill>
              <a:srgbClr val="000000"/>
            </a:solidFill>
            <a:prstDash val="solid"/>
            <a:round/>
            <a:tailEnd type="arrow"/>
          </a:ln>
        </p:spPr>
      </p:cxnSp>
      <p:sp>
        <p:nvSpPr>
          <p:cNvPr id="33" name="Rectangle 44"/>
          <p:cNvSpPr/>
          <p:nvPr/>
        </p:nvSpPr>
        <p:spPr>
          <a:xfrm>
            <a:off x="467640" y="3357000"/>
            <a:ext cx="786960" cy="32004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Positiva</a:t>
            </a:r>
          </a:p>
        </p:txBody>
      </p:sp>
      <p:sp>
        <p:nvSpPr>
          <p:cNvPr id="34" name="Rectangle 45"/>
          <p:cNvSpPr/>
          <p:nvPr/>
        </p:nvSpPr>
        <p:spPr>
          <a:xfrm>
            <a:off x="2627640" y="3357000"/>
            <a:ext cx="867959" cy="32004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Negativa</a:t>
            </a:r>
          </a:p>
        </p:txBody>
      </p:sp>
      <p:sp>
        <p:nvSpPr>
          <p:cNvPr id="35" name="Rectangle 46"/>
          <p:cNvSpPr/>
          <p:nvPr/>
        </p:nvSpPr>
        <p:spPr>
          <a:xfrm>
            <a:off x="5796000" y="3695400"/>
            <a:ext cx="867959" cy="32004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Negativa</a:t>
            </a:r>
          </a:p>
        </p:txBody>
      </p:sp>
      <p:sp>
        <p:nvSpPr>
          <p:cNvPr id="36" name="AutoShape 43"/>
          <p:cNvSpPr/>
          <p:nvPr/>
        </p:nvSpPr>
        <p:spPr>
          <a:xfrm>
            <a:off x="179280" y="6165720"/>
            <a:ext cx="8964720" cy="522359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400" b="1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IVU = Infezione delle Vie Urinarie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2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Modificato dfa:Li T. Approach to Hematuria. </a:t>
            </a:r>
            <a:r>
              <a:rPr lang="it-IT" sz="12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In: Agha IA, Green G, eds. The Washington Manual: Nephrology Subspecialty Consult. Philadelphia: Lippincott, 2004.</a:t>
            </a:r>
          </a:p>
        </p:txBody>
      </p:sp>
      <p:sp>
        <p:nvSpPr>
          <p:cNvPr id="37" name="Rectangle 44"/>
          <p:cNvSpPr/>
          <p:nvPr/>
        </p:nvSpPr>
        <p:spPr>
          <a:xfrm>
            <a:off x="7876080" y="3695400"/>
            <a:ext cx="786960" cy="32004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5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Positiva</a:t>
            </a:r>
          </a:p>
        </p:txBody>
      </p:sp>
      <p:sp>
        <p:nvSpPr>
          <p:cNvPr id="38" name="AutoShape 8"/>
          <p:cNvSpPr/>
          <p:nvPr/>
        </p:nvSpPr>
        <p:spPr>
          <a:xfrm>
            <a:off x="179640" y="188640"/>
            <a:ext cx="2319120" cy="652680"/>
          </a:xfrm>
          <a:custGeom>
            <a:avLst/>
            <a:gdLst>
              <a:gd name="f0" fmla="val w"/>
              <a:gd name="f1" fmla="val h"/>
              <a:gd name="f2" fmla="val 0"/>
              <a:gd name="f3" fmla="val 1"/>
              <a:gd name="f4" fmla="*/ f0 1 1"/>
              <a:gd name="f5" fmla="*/ f1 1 1"/>
              <a:gd name="f6" fmla="+- f3 0 f2"/>
              <a:gd name="f7" fmla="*/ f2 1 f6"/>
              <a:gd name="f8" fmla="*/ f3 1 f6"/>
              <a:gd name="f9" fmla="*/ f7 f4 1"/>
              <a:gd name="f10" fmla="*/ f8 f4 1"/>
              <a:gd name="f11" fmla="*/ f8 f5 1"/>
              <a:gd name="f12" fmla="*/ f7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" t="f12" r="f10" b="f11"/>
            <a:pathLst>
              <a:path w="1" h="1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rgbClr val="F2F2F2"/>
          </a:solidFill>
          <a:ln>
            <a:noFill/>
            <a:prstDash val="solid"/>
          </a:ln>
        </p:spPr>
        <p:txBody>
          <a:bodyPr vert="horz" wrap="square" lIns="91440" tIns="45720" rIns="91440" bIns="4572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200" b="1" i="0" u="none" strike="noStrike" kern="0" spc="0" baseline="0">
                <a:ln>
                  <a:noFill/>
                </a:ln>
                <a:solidFill>
                  <a:srgbClr val="00CCFF"/>
                </a:solidFill>
                <a:latin typeface="Arial Narrow" pitchFamily="18"/>
                <a:ea typeface="SimSun" pitchFamily="2"/>
                <a:cs typeface="Arial Narrow" pitchFamily="2"/>
              </a:rPr>
              <a:t>Flow-chart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156000" y="2693880"/>
            <a:ext cx="2805120" cy="41641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6" descr="data:image/jpeg;base64,/9j/4AAQSkZJRgABAQAAAQABAAD/2wCEAAkGBxQTEhUTExQWFhUXGCAaFxgYGBgaHxsfHxwcGhwZHCAdHSggGxsmHBoYIjEhJSkrLi4uHB8zODMsNygtLisBCgoKDg0OGxAQGywkICQsLCwsLCwsLCwsLCwsLCwsLCwsLCwsLCwsLCwsLCwsLCwsLCwsLCwsLCwsLCwsLCwsLP/AABEIAMIBAwMBIgACEQEDEQH/xAAcAAACAgMBAQAAAAAAAAAAAAAEBQMGAAIHAQj/xABAEAABAgQEAwYFAgQFAgcAAAABAhEAAyExBAUSQVFhcQYTIoGRoTKxwdHwQuEUI1LxBxZicoIzohU0Q5KywtL/xAAZAQADAQEBAAAAAAAAAAAAAAABAgMABAX/xAAkEQACAgICAgIDAQEAAAAAAAAAAQIREiEDMUFREyIEYXHhMv/aAAwDAQACEQMRAD8ARzFHvBSmlT9C1DB3eOpg7fU/t9IAnzUsWeyn9H+QEM6DrdqXu/SB4EN3qxjxcoPTevKPQrbf8vGmKcpNRa0QenYrNCDTlekeqmtUqr8vTziEKYCrflo3St+B3NPl5RnsDCpjskk1A2LvGiJrKfY2iH4lMaDeta7fWJMQyWP4dvrDcaSVMMTaYxUGAPFw5HSJJiNLVvxNeka4ZQvxp6xCh1p1B6BhT183iU527QLJUqIPmw4wTNSDQkPvAOGB5v8AlIOQkWH94bKhkTzACmvt+cIUqmS5TiWU61FyTcORT6QwnpJDCl4VYbLFpcGuouCWoalj+cYnP7asDDpcwqVfwjjzY/ePcTiWSzh924b+kDZjO0BknYORt5vwhOrEF3CSQLnb8+8c3fQtlimYhJaoZyS9dhtsIGRKAdSdy9LGtA2/5xhUcXr41d7dftB+HKFBIdmoL3PX8tBoN2aZugnYUcpAatX3anGIsnnFWGRQNU6RwBLcq1PWD8fIKhq30m/Fre7QnyuYvugh6vpdmo1R5B22cw8FaAET1nu/CkgK3q1fbcDhCObgAF+MWOo9N35b+Zi84Y+AoOkj9JD0P18qQtxcpLEqX/xAABoQb13iseRK0M1oild3K/1VobsNuRBFX5xP3qVkkBNbijjn1hPPmJSQlLaGYpAO1qHlG8ghKQdyN+X5vE3Fy8sw1MmWokFIqK8ORH35QJiMLpmPQClv6dvMF/aI5KnOnV4iKqFBaClgp+JidlXB2IHkBtxjLJM1iXHo0kEEsS4WxYKrSJAXuGP6uVb/ACHP3ieZPYgCjmzOLDrThwrGsxUvStxRwBYlm+IVNK35CLZNqmAX94i+oG7A8LcHp+PAClJWu4Lbt6F3cCD8Rh0mgoCXBDEt09K+caKkhAK0pchOkkDjuTztSCpAIU5eAtPdhXiBd2608iGD7RBPy5aPiSWNqfvePNZBKxRi4N/dq7xJJzFR1BSncUqPbhAua2KATZbE09xHsHow61DUNIB2Lj5BoyDkYts+U/6QHBAPPSfzyjyUk6nJL79OHWNxVq1sKHp9YkQtjUb/AL+cW7RVErPbzJ/KxsUNSvD6RB/FVcXjxM6735NCyVmZBPlPsS34SYmwsulyOvyESzpVHDu8eISzCsDVAol7rhc77OBfjGuNJKNQAs7+49YjmT9N6W/PnE0iYlQbhsPYfnKEyaewWCqBA3r8L/tEOGxqgAA5pehenRntBKJooDfjzjO9CUqAA07PtcH5RKVW1RjMNMLVFa/jcYMlJVclrO/ygDATnJpV/wA86EwDm2bFJIBoDUceAijXoLdIbTsax8JYcaV/aFmJzNykaq7xXV5g4qb39Y8wuILmxJgrj02wXoP7wqUWJPnECsWQalv9zCvlcRCoLagPNvteAgWUynccduohFAQbpxilDUSCWF7CGGARXUo02cOT0rFcw8wkts/tDHD4xgwLAB+u/wCdIzjQUWhWKSdVXcMygeFmIG/WARjitWmUjSoUNgxewq25PlC7C41Rmgr0kuKF3Aszsz1hvOBH85AqDqI0gGgYitzavIxGSxdsazTE5kqWQlTBWq5ZquaxkjECYlQSQq9H3bbZ29XiHNJYmulxqDEAeZG45wryQd2jSQXKqlqva3kItGNxDZ7mCSJhTzcEdKjq1I0lTnLEHgG/OJPpDDE4hKnKgCpmB34/LaFpmoTpIBBAd9q3pd33h11QOhlM8GlSfESWenoWvGmMxajctx/b8F4XTcyN2psx9x+bQQMWdJqCTuz0Z/pAxoUmxM3wpU41PQi9C/C/0ePJJ1JVRiKWYF3Ldb2G4heuYCKEEhna1yAeRp0r6xTcQQSl66WBd3Dlnbewh1DQ1huIneIhIUDuvfiLV2HR42wenQdYBUQbks9aDY1vUQNhp7g2SDvfU4cEsQxt+CAsxxJDgL+EkDi3MvWv3ieFugG/e6U6Spw5B4cKwKtbB0gCrF9/Ly9hAKppPIDeJZCQSdR8Iq4O8XUKAkxj38wUp5lMZCaZOLmsZG+INHSZEtQBFHBBO/v0+UbpNa3FGZvOLpMy+TNQlXdmQtW6QFJPkLjdxXrCjMsimyiSoBSCaLTUfsY0soeLKdFfYkuSAAKQRJAbxODtHk8J1pBpfzPC/wCNHs0EAFrmkBTUjdm5mlN7fYen94jKyakjjwjWZNCUFzta9LwPhMSNOkF+DVd9oMEmCj3EYonwkdPvGqMQEuCwYcdx8yXHpEWYjQl9QqW39oRy5gUpyS1gHBf08qwJcd9CtDVWKTqCnerADq9/MQdLxCdJKqsaDqSf2hIPCkAOA/Rt4Nw5JFNy4awt94hLuwLsby8N/LMxJFSqxsx/cV5xVc0Soksqr1tbhzh9JxS5Umek6GVUuzitG3e1OsUzHzRNmASg54AE7AizmLwje0NJEGIJCmdx+U6wRhZqQ7kuGA2rAc4EUVQ8CIhl4ogsC0UcW1QtD5M6hILEb7fl4AIK1c+dI8lz1MxNDygNKlbKYHmYSMKNQWZmks/v84mkzyAVBjp3p63qOULlTGo7xImaFEJPTVWnyhsTUMsHMK5jirUJUXcbsA1SLPSLKczcJlgF2YvdvaK3lWJSD3SXSVGpLEdOL0MWJOGly6g+Jq83v6xy8sMpGaEePGlbgAr0gtRwODjk1C9/KCpM7UnwKuKpLpPl6ecR46cFarAAir36RFJzoABKh/t+9Q6Yvi8QhU1KkIAJrS9fQ7dIX4pSqAVI3FzvUGvCsTYrN0/pD8S5HvAapxUGNejC9eFYKTatgYVMxDvrFdiBzrvGyMWlwwbiolNqBmLB7m/DzECQQ5egrVzwcRHOw6nq1FV9oFJiBk4JFj9yK84BmzXYbgeu8RTcUACitS4PtWIRNfmBFIpjIOwKe8IlmxFBUMdh+cTA+Mkzk1VRnSxYNV6PU3ePcNiNJ2KVXrYENtUN94KUCuaUqB0+EBIALJDMw2HTiRAemMhcmVqA8Wl6h7efpeJzIUlqJOxPFy3SJcZMBmKGkOGAZ6NTrGklYW+opSLCm+1hGTsxGmQGr9PrGQ2kTZQSApKyoXaYkB92Gmzxkaw0djy6dK0plFJSEAFIIJIUC4bdgaPzgnMM4EpBrqBowDhyQ1+be8U2XjyVpqA5p0FNqxY8CUzXllzQjwsTyI5iHysrQlxOH1oEwpUHJahAL7jiIW4jFhNADTZia7CLZhsYF4dclU7+a5aWfC7GjakuFM4Z79YqalqBLp+f2iUuOmK1sDlyy54q525B4V4nDTpJ1apJT/SpfiO7lh0rF9yvDoCgpRIJDKTpd3tcdIYKyTBT1f8ARKtO8xrtWlQbiOiEUuxLbejjOcZ0ojSWBHA06fKFEqcVEBJLtYf1VoOEd8PYLD6T3SUIffRLVQ8wkKbzipZtlGDwE9ImoM2YRqFgCH06QmoTvU1oWh/rWjK7po59rmpZawUjcXBG5pQXF2hnhcwSlL6q2PLd/nHT8u7Sd8oy0JThpCUuVpD0HFt22jm6uyydRCDqlgkJ8akuNlVTR6U9zE3CMmF6PcPmUuYlSVTGu1CXLFj0sIDwuCTJBXYg316TYeHdw9t4Pk9kkpLq1aORSffVA+Y5FLKiQpYOzqB+b/OKr8dpaZP5F0Ksyx6VlJJUpRSAXIozM0Cz8qUSFSvGkkgFDliK6bcGMTKy2aAwKH3Y/tEmW4edq0SmKq/Dqc+ggLjkhso+xclRAr9Y1VMpBy8jn6jqAfgSQ+7dYjw+WTVBWmUTp2Bqeg3vtGfE/RrRHg5ulQcA8j8+cGT5wTL0uD04cN6QFMwsxAClyZgBsSlQfoSIGxE7Zm6xPCw1ZYcLi0pQkmpuHuDyP7wPicwKqvC/LsDNmH+XLWt6DShRHC4DRpiJCpaihYKVA+IKBBHlB+OtmoOnYstSvDrxhcUl/E7vsK9IlmyKBXkBuTwaPZKPENYUlT/qBD+ogboJP/DmwdNN4YolBIB4DqPPzgMzmSAw8jSIpc7zHn6RJpsm9hoxDH4aMLdPy8Rz8WG5jdhVvpA82eHYBn3f5c4FmzAWud+PzgqBlEjnKP6q7xvIILbxoipZ42SNJ4tFkhyaQsOzBXJnI6H5QyRiNCCBpYJo9aFQPBzwvvCrvBqdFK0TWlfePMQFgkKcHcHbrwhJRs1GswqJO7HYhvakTZdMaYndjwf8FoEC+nWNpNVAO9aEPS/Hf7Qa0Gi0LynvPGJiU6qtpVSMiHC4jDaBrUlStyoLfzZLUFKRkTCPgdSknUEMakv+bReez+ElmTrLzPEXYsprPsdNx92aKPg8FMmJUQzJY+K3tUCLTlEvuQlelaZgQ6SFApU4DmoqKnY3MFKipJjVy0TUTU+EkOQs6nIJDvet67gxsJgmzO8SlIF/EGBappw/KWhRj8TXUpFbLNnIdiwZrsw4RpluJUoqWQNIISkBhuafvAbZqOqZdleGWAoISlV6kliKkgEtQu0VTKM2SrEzwBqld4oIUNwHYvzYn1ibLZC5yDL1sdJrW1qEV6wjzPsDipDfw8wBLMx1N6gBoqk2iV4s6MjFJCU3qWdqH94r/bjs5h8dhwFr7udLJ7pdBU10VuDbqAdoq2E/w7xSmE3HIEtvGEayq9GAIAPy4RZcpyeRIWDMnT5+hlJEyWjSFDf+snzgNSXQfki+zmmM7IzEhUqsxSFhKf5yEqQo3GklKVA0JO1IbZL2WzeW+rDIUkhtKpksts4Ykjyjoeb5hJKVTEpQlQBKlplpSuxJIJBJMLOz+NTPmd9JmoWkpAVLnJmAvyUpeh62aC26pgi96K5huzWIU2tUlIBIWnWqhDuGap5RN/knDEOudqUpLIBSwDUdOoAOOathFwzzD6gPEUqVUoQEsRRizkNaoPqzQswM7DpTqW8xJV4GY0Frihd6vSh5Ro8kl0NKCfYvwXYuVIlErlrnJD/GJYYCgNwag9ahuTHKJmCQQmXhUlKg6ZqQojzUwa9tT0NIMxWM74hMzXLlGxWsOb8ATtbVDbDZHKKUqC2WA2rQwPPS55bmC5zYuMEb4fLBRQw0tgG8JBKubmsR51lDo0IkJ09UhvnvxiLG5rNTO7tE5GgFiAkggNuolrtQAmAMZjsT3i0d4CpFAlJKtT1BYcuNoZZNk3RVl9h+8Xqnr7tCSXSFBepqgPqLEvskiE2NyLCpWDNlhBBDBaphcV8TE6b7UHJotg7SdzpQvQhRBIUqwA/RrHwkuKB/Kkc9xONVMJJVQqJD106v7/OKp1oSvJcl5nKCQlCvEQwDAg7EfFQ7N5QizWdLxSUDEISpYJJPwLbgN2PMwvRhQEvrCfC/wu7GpdxwHrAqAqXMRMChM/pYKKVMX0l2L/jxqGTHeOmSsNLBRKAlKLg6QrYAg0DG36vvCtU6Ti5KylCZS0HUlgXNKpAHGlOPKLCcT3ckqIfDzCAuWQfACOb0rQji0UfMezs6UvvJCiqSsHSpJ2NCg1rTcXBHOEfQwOZMosXcgVDGh4ks0ZipGHGopCqWYv6v5UrAE3CrZyFAefzgVcttzEcQGuIFb9I8ThTzfb7/ACjfDhj72/aGcs6knSP+PrGbaDddCbRpIJ41EbLfaxiedh1OQbio5+fGPUSCoUApetXPD29YKZrBdJ9IyYtO4LwSmTUPU77P6xAlLVtwH5tGbNYOojaJsOng97t9vOJ0zEh6Fz+UpEa8RQhm6UhdsazDPIo6vaMgaMhqDR23KZHcrb9JDfce0M5eeoGpEyWGAIQaOlqv0JIpAveEoDpq1eTQixOanUNQF2YgiwsGEcnyuKLOhnjMq7/DLmodLfG1re0J8kk/CjWBqUEu9uJB2/eLX2exUs/ygdPeCuoqALuGNadeOxgpHYOaFakiSndvErzFWFOT9IaErX1NJk+WZgcOrSlIUQPCUkaSNq8eUPcvzrETH1JQEg7g+tDFYkdm5kmeZncHUC4LkgE0LAUDxYxnS9DTJY0n/SR9AIvF+yU0Np03DqLa0PyH1EDT8reqCCOW/vSEU7HSzZIH5eI5WMUmxUP+Rh1I55R/RrmeQCasomlaJakkK00J5P8AW8JcN2RGFUFSFkVepUoGjMQt+J8287DLxU2ZRKq/6m+sFYXJ8U2udNCRslIB9aV8jD2vII5LorK8FNIGksAfhdm8k7QzynHzJQJEtClWNyW5kuS/XyhpLy/WdPeIfdwUv6GsFIyVYKSlcsEUcA1+55wVijOUxjlsozkpXMQkC+koH1gxQlpOkeHan5yjdKCUM4HHS/twhHmOImy1lWlSk8NTU4jw8NnhIrJjyeKDU9n5LkuupJPjO4Y9IFXJwciYuYqalKlgBWpYeg9fKKP2qz2fMQUg6CaDSHb94SYXN55wSsLMSJrnwlaWKfuXcu/KHcZLbYsZxYz7b4AYzEJVJmSxKQHVMJoBQOlNCpRG7gDTfaBZvY5KAJkpffo8LgswJsVaS60nglq0fjVsLLx8oBATKWkKf+Ym73SSCCUmlOQgxONx6Zgmd5JSQCltJVR3SCHZWnY3O7wXYycQrtxipWJkAyEFE/DgpKUPo0ipATsDVQ4N1jlpzSa7hZDFw1I6lNzBzMUsB1l16dKAd2diWcCjwCO1S5CNGHkyECpogKLl3Je/nE430UbRWMnxWYBGtKFrlNpIUAAoWYWJZ9ni9JwX8gI8KELAWE6yspcFRQNCSN+LguOEVdfavElxMKpiCANBCUpFbszPfhbyieTnKTqOpTiyVKATXp8XXqIdQTA5MaHs7hygpUqYSWKVOBp3IYu7jiXt5o83yKVKqhSljS5ZQubfpHrvEU3HpdI1AJq5AWoBwxYpL7UpA+ZKUpKAkqpZLqBLOXIrUvSC4IQVmcE00xH/ABJuI8+J/Crk1fUtAxUYSVBSCv4tKh4viBvX35xujFAAqBckMzevWFZMegsb+cI4obENkMpbqJryfn7x5iVHU4FHo92f5wImYfuYKlAElyQw4XPnGxt2Zo1CSC5NRs9ecazZr1a8erlaiWoBxA92gfuiz8IOIdGRkSowiyHCaRkHBh0dyyZRmJVropKiCOIHs32gfM8vUtAKB4gXBsKkBiwrfeH2D7kvqKQq7AAvR2LtA+ZyZq1juBKmU/WCGLhvC7GxcqjjUcirehRh+zOJQUlKpQIsrUkCtfDuSSNov+DxczDyimeorX4tBSFKoA5CqEkipfcQtyrDLUlSVhUtbDUEq0s5uCCWBrZ+tYaolFErQlazporUXUabNzLPu3mXjFR6NSFGWds5K3mTJU2WrSx1OxAH6Q7Eb1AoTwiyYTMRNl6pKgs7B2f1FIomdpTMSUTVEEE6UMdLFt3op+LiIuzk7E4cJVKCShStJC3AAJDEMOtYynsU6JMwEhQdcpBUXsGJ9IUY7s6D/wBJYcbKWSDyDb+8M8FjJkwJWpBTXSb2NyQQDwIP3gbOD4TQJCmBNXazEpS7Wao3pQw96NQFk+UnxCcrQUsSlyosX8RegtzgTEZjoWyV6k3QqjEefpA2Y5gVpWkKUsWJcuBy3ANfqID/AIgrSkLUhOlLCgDVpUCjwykTnxjP+LCti/F/3ETyc0mookuHhHImklkq9x9YNRJLeJzxr9YonZzOLRYMJmilXKeYJav94lnTyouVBuobmweKpNx4S4AaB5uZqA5nnFYxJuT8h+crS5OnzNYq2KxYTYERLmGZqNDtzhVPnuKi8WUCdsiXmAe594GXiQdo2WBwiFR3aDgFSZrNU4gTu+Q84JKj0jTTxMbAfIGmy6WbpAszLwoNSGq5DMVBYezpUH6UrEM2SCP7wr47HU6K/Nwug6TYWDu3ltA7qBqpbWDLLNy4dIe4iSlmcHyrCtUpgal9gG+rRNxaKKdgeLxiNICAbeI6lBz+31hbNu7u9YMnyS71HpAcxBqTCyiWi0RxKZnh0tu7xFHqVtw84mMFYahcbF67faGgkJaijUFw5py6wAiewHhTz8IgmTmaX8Y9B60MPpISrJpmWFipNeYf6QMJN3ZINQ+/57ecWvASUzKIDppUKSL2od3LM3KD5vZ9KSrvN7Ptzaz/ALwLVhxKIMOs2NOo+8ZFvmZThUEpOIQCNgila0/mc4yGzQKZdUTUkizm1nPC1y0EYXGypS9RKiW8Iql624tS+8LcnyacVa1rSRUkDUSLsLe4f2hqrIXKWWgTGLagr/sPwvHnKDLUTYftIe9K0o0ilL1FBduMPsJm/eqQsJCluxJ1eEN8KTxvTjFWl9jpypgUpQNAyRb/AHFlA2u3C8WDMMGqSlJT3SAg3CzVjR0EM5ua7w8Yy7bAhn2jkyxJM0qDiocC1y1XHNuEVvJcxllLlWkkqYNSxYlq7EWMV3Oc6E1TKGqYiiiCQALMA7bPwaN5eMUhIGqgALC/9q/jQHLdjJHVETJ2uulKf0/EXDb7Dh5bxJPklQUktUu21K2BqbXY9Wij5R2tXLTpmJUrgxHma1Jc2g/Gdre7UNCkrBDqSdQKXtSoboTbpDZxoALmWWLJ1jUdZoBLmJKT/T4kgl39jCGYkoUoLAC0EAgKDhw4DXi9/wCbJaUuuWQG1L8Q23HGvSkDY/CycclSpCwZwAcHcbdbioO0PH2gMpuGxikmgDblg/GHcucmYl1audqQBK04eapE2WgnSHSXPMEEcR+XguVjJRSyUBLDZ+HMxX+EJIhzDL0LAIKy1DVx7FjAUvK2oC3KD5WMNgCBxjzETnLuX5gCLRnJHPJKwBWVqJYM7UA3/eAJ2Wl7Q5756EkEbiNJksEBlqJ6/LjDqcgYoSnLFM+n0gdWBBoHfhFqXglBLzF6AQGUXANLF6iFc0jUpKFBbf0nU/SN8jbDgiuZnMlyQO8NTRKR6X4RPKXIBGhyfCdUxktejOQQWPoOMN89/wAPl4ibLmS1KWlUoUowUHOm7ihZ2u0KMf2InoTLfWksf0luQJJoYRzstCEUrHuJmCdJ8SXNdBIKrCpIB8IJZjahimyMunTGaWsk8mHraLflGQzFyu6Ws94B4fClOwbjqBrVwaiH+G7PzZKUlmNQfEzm72bkw4RuOdNpm5Y5JNHMp+VTZdZko+o+hhdihXwh3uAHjqmZZWVMVErC0+EhDcDfXUekVnPMmCB4CArU6AGVRiA9SATwaKuaa0RxaZzfEpuDTlwpaBJksmLDMycuSrbh9TB07AsJOky0OH1EtUEuVCpdtmq0Tk6RaLKR3BtGIwylKCUpUomwAJJ6AVi5zcAEyk4gpPdBKipTEpMzVp0EmnCnWNclzSTJWpaBp4KAfoK24sOhifZZPRXcRkOLQCV4eakM9ZarcWZxCxJrx+sd5yDMjPSCJgJBDghg3GraVjntvFc/xB7MolgTcNJSqYtRUvQNYXUOAkUDEAsNzCr9jFHyrFaSFpSrwihANNjUCl2vFmw+dS5mHKVrOkkBSS7gmxBCrUPmIqqcRLQkBeFOp2VVSelwRztG0jCJmJJltLoHlqUa12KrkEAw1AC5+IQFEJxTjZ0l4yFhyeea90r1j2Gpgs7dgJaZzol6JqtNSCHS5+Imv/t35Q+wgThJJmT1Dws1af7RqDu72+kJlTcHhp57nFy2WojSpFlDbWlvD1oL1jbB9osPNM5E1SZzJPg0DSACAWceIk7xzaRRWTYnPFYjBjESTLRMkzE60qYJOrwkF6gOqldjyhDmuYzlEpmLJfxeEpAAZwEndyKEGz2rBEnDSJK5kgomqkzkVSAshALKCCpJuCygWBDM93AwGGlfoJWhLhKvC4Gq5cNVz7xLlml0ZFZwGGnKUoSwHFTUqNTQl9gk8TaLZlPZtUzVOUtJKKlOtPWoPIQLhu0CMPMmIQlKhoU2pCCoLPwkkuSm1LVi+ZKuVMQEzJaSUpB1iWnxCzkpAY04APFFBtWKnQnx+PSAVJCErUBqOlJIDNpDg8hRuUJM1z5S0iWnCqCSx1CUoME8wn5x1IYN2CkoWAPjFCedutHiWVLRq+EggmhBPmNq/wB4OCaoxy+fKWZMuYEn+WoKI1FikkEluQJtcQ87JZfonqmIaXpCpagfhWCRoWk7amB3q8X0ITUBKbF08eR28oU5zk5KCZJMtSmDVUkB6kICgAenF40fqqCVj/EXAhMyXMSB4gQakMQX+vtFYwy00qQerxZe0ayrChMzTMWiYUpUNQbYhQL7AEF+EVHA4eYVBSQEjiavzrDxaolyFkTYF3iWcEs6ifIPEEpNC6n9oY5bglrLBDjiQw8zBUneiDQsn4NRIKaJayv2htg+zpWlKpk/Qk0IQCFeu0TYuUiUDrXUf07ef94BRnsoAsqlzqWbceQs/GHyAl+i14Ds1gwARLEznMKln/uJgmd2fwp/9BHJkgekV3KMwdlSpaVNZlLc2sCW8mg6V2sCyUJ0y1D+s0egYtY+X2hKb6L5aqSDf8uykq1JMxJ4BVPz7wetN9aQRS5BtYwBKz0qPhRqTV1Jr0YXMFhCJrTAAr1p0qz2pAd+QpJ9EacK8zvAkAkM5Si29QNXDf0iUYVKgZawSL3p5VcQwAjQSUu7VgWNiyv43LBLJUNbH+n0ZtvWK1meT4ecpUvWuUoDUWAL8eNejR0afJStJSoODcQmwWSSZM1wweiUig40gqT9iyjso2B7FGQsqCAtywCmJI1AuBpZwHu97Q0/ytKmYsfxEhC5QSVpUoMKkDSRZwXp0i8YyamWkqIFI5l2w7XTEIVOPgTpISGBcn4d3ckERSNyEaUXRP20ySRiJAkLUiTLl/AEECgFAQBQA0tz4RQR2Jw5UVI1KSlhpCiAriuocHyrwEV/E5/MnrBmTVPQgIoOh5esWbIs1UuWZA7sqCXSovrIfYgsogcdukGxkqPcPlspJ0CSglgQQrj+upBBG4N60NIZyscoOVKDalALAApWpZjfgR9IInLkSUmUtakTAxSvu0uWq7fqBDggVeEGvDrDyZ4KiPGjSak27tx8TsdJ3eNryF2Q5hipevRNnuNnClKUHD1qOG20Lp2Gws2b3aVTAAkl2FehA8PmDFcxsiYJyn1Mkn4gHA5jY8o3wY8SimcglWyzoJ/+r7XgqmwtMdDAEUTqI2JmH6IaMhOrFzAW0mnJ/doyHtCUzuWNZGFKFyJfiQQQACnUUnSpwHDqYv7wvyPIsMhp6pepbA6VWHMB6k8TDjJcCsSO5mzEzDpYHQoWqPETVqbCFsjDKllYOpB1h3BIYg0SXqK3HER58nJPZ0UrHc7tNLSO6XKKQofEKP0o/pSKdMxiky5i1Su7BWQJf+hyASNiQyjziwKzacFKKFpQGAqjUAwLNUaQw4mx4QpnYeZiyU4qeSm4ZApQ1SAk0q9XFIjLlukzWkUOfh19536EjuQKueJZhuQ/p7m3dhszCMdLUo93KOpISVEgAgsCf91XiLNP8PMeuSkyJiJidRUSpXdqP9PhbSKAb7mF+Ew4kqSqeghjpWncFiGYh77kR1w5FGP2f8JN7OyLz2VLWEKBQSdIJDgtzfcVg2VmkpYDTE7VdgXsxG3KOK47tApYSdTpd0vU3YF603g3Lp+pDuCKAk0Y3N632iMub0h7OoZ12mTh0BZQVJdtQsKC723vwhXjO1kwykTJSXBUA1yXAPUU1QpyvPcKZacNOQZaVjxTE6WJr8V6c4Ox+Dk4STqQZipRoVSlsRS7hNaJsS1ecVg7VmspefdqkiasF5dAoyl3SWuBWj1r/VtA+DzKZNmS9CSQAl2TQuQAONSX6V6vuzkrAqVMnqkzFkuCZxEzVtVRTUl961aLZJn4FCay5ctEpIsAnSG1MAGpu3tBfGkbsp+HxLkijksGq/TiLeoixysxIRocsH6Fg/nQEwswmBwkqambg56Z717grS4TuUgMS39JiyYDs+tZ1zD/ACySRKIZgdJYtYsLQIP2SlBlQzMLnKTLQHJckXICeKRVTkj24xS+1uGVh2dXhUsBaXdiPExreltmakdqw/ZYIxacSFDwoUkBrOXv0+UI+3/Zr/xBCJSZmlUtes+EsSQQXVyB+kU1Zo/VbF3ZfszjDhpXdzESkFIUFXUXq1jpHKGw7PqWpUvEEGbpJRMYDUHbxaQHIpVvKkbdlez87BSU68YooS40kDTU+ZF6MYeJxssqczDw2Ho9fSEuSekUeLVMqGCTPlTTKEtYWA2kB9T0CwQD4X/ARFpwWJUlLzZa0qB4HrexhgjGEpJQy2oFOC5sQWqPOFOJzhYNjTgSxiyuRCTUR7KxSbvQ7n5QQmaDWK7Iz8KoUspuLwZIzQEAFwTyjPiYvy0OtUeKQDfa0AS8WK1cRMjFDz4RNwaKLlT7NczwXfSzLJKX3Ec67f8A+HMzGT0KE8S5KUsEkWPIdOL22jpC8S178I0npCwHr0h4Nr+Cyku12fNOf9hP4UhK5jLI8IfZ2clmb94QS5E+WoaFKSoGhSoG9203j6YznskjECoTQMCQX8iLRXf8jypLgM7OFaQov51blFvoxM5rs4+MPOVpVNnzCor1E6klIN3A2aloHy7LlpVrUSbliCxvUng7UjsGLyxcvxJRLKra0ISHtYn9VODxUF4QiZqWC39Lkvu5d3jYoZcjEmcYn+IQmWsSgtPwGXqBY7HlzMVmWmvczJSSASCqWGWPNvEOSh6RcJmF01QkpBuXckF3a2z+8LZJQCogsHuSH92c/eJuktFFJipeXhPhM5dALBTWfYx5B/8AEf6yf+Q+lIyJ2Odan5guWNL0LPuRxIbeAcDitC0zFEqH9Ac2Lhj8Q8+EAZp4AnUsOGJBY3qwINSPvwhVPxxCVFJAc3UCxAuXc+RDxxS/Iku0aWiy5xmiVqCQnRqDKSkBqWJN6OoM2/qDPzB5hZwgHYBmFgAmjXPmYQSFkTNZ0kqJIrsxG4oA59oMXNSAPGEl32NW9wzcI55z9gstWEzyWhKipGtTMgDVQ2H6martwrAXaHvJie8lhyfCSQwDVqE3DUZJNgDCeSlJ0ia9S50lnJLFQYEh72MPZJEsBClk3ZqjlUgVNKt5CCna9hWyj4fLsVOK0FI0yvEuatSJZAHiKiCQ9GpsIOyjKppZOpu9rLCSQ7EuaksOVGoN4tk7AyFy1icuq/CE6lC9CTpNQBq60hnI7P4IyinBTGxSU+ArUxJY+FiGSK/pHA1jsSTj1QyXsX9n8iC5SzNSAp/AFBSXAfYgahxvAnaLNZsrCzpcw6WYUBAUglmH9Yt0eA+zefqw07+Dx1ZZOnTMYlBe/NLk1HUUgvM5+Gl4r+En4g9wVHSkAK6AlqdamkV4/oqM430UvIO15kLIWHkqUxD22JZq0vHvaztEl5klCEKQtiCnUogsDqSXDU2ZoedreyuDWuV3DSkAXExKUKAbxF9Rcu1xxjSZ2dCQCEJ0uEhV38ND/qYC5pGlNWFRaRW+xGCmmclkrAuFKUAeB52cMOUfS2V5mickFLgtYggj1EchweQS0kKBWpYoSTW39otWW5yuUdDoI4knV0v94ZYSWibc0zoUa92HdhCOVnKWBIIHQ/M/KFWa5v3riWtadhYfPe24gqDNmWnGyNQcX4ceRhZmmBJCJjAlJDhgHHC7UML+z2KnqmqB+AAULl3oKuwsTFmWgMzPyvGToWUbKzi5RCwpCu7VwUC78iKEQGqdMl/9QODUu3rWkWLFykqUFKoxsX9mhXipyVeFQZAuprc6xaLOaSA+9l6iyQQzlmMFoSE1oyrCgPWtG6xDl8tBWk6Be5Jc8eQIPzEEZgrXMZk0His3N4bInWrCpGNDMwJG5/Z4xOYgWFekLVydPwuC3HnEEycxrU8reogqKA5MeIzAEMoPzgpE9HSK7h8Sn9SeQI+14MTPQqzt0I+sBxQVJlg78NQuYXz06ibv0jMMpIrU0t/YQSkkhgln4xNVF6LNuSEeKy9awaUfjXyEV3NMrl1SU8HULjnuXjoK8M6WqG5tAC8kQ5WsaqNc+ph1yryD42cXzHL1FekFI6Gvqbbn0hPMyNTOoKXpBJGyWoOTOSWeOyZh2YQxMsddSiW4tzbesVDOezpBPdJmMBYKbbkIakwqTXZyo5bO2AI/OUZFzV2SnKr3UwvvrV/+YyFxKfMNO1pbTIB7tIJUBQqJNiVPZrt+4qCsSopJBSBRIJUwDXZySBagu+0MMbJmz5wK0KYOkkqUSobKTqfq8aJydYmEFRCEHUkM1GcpD1IINb2jzuXToq3YLKnqGhB1JKgBUh7hlUslj58oOy6U6JqSUTB3lS9BSqgX4VPM+nmMwC5ii6WSEsGcuOdWDX4MBwgRGtOlGnwk+FOgE6aeiixJ32jmpT60C0WXLMrQoO1dtSm6XpwtXrDuVglKld6E6r0BvXk5G1W3hLlaDMCllCwwYUNeALW25xapcyVIQnxiWFAaC70/VQPqApVht5PGF9jpaFn8biEqcSaJBMxJQFUcMC6bhO/PaHk7KcLi5apqEKkLQAVd2QzbunZQqaNYwJlGPKcUET5M1CZracQAVhzQAqKWYktXcjaLBkfZ7uJ82YpZPeKVpDEApNtVyVVPC3No6oW1tBQCMvkqCFTJwmXSFKSFJXpcBzaoHteKz2gmTMIkrXhZM3CTjXQUqGmidKgQTYhmNCLir9DxWClrQJYQlJFUMlgONALGEi8qmKlLld2FSy4UEkNW4IFfJoZaCzmC8hwiNK5a5s2QV6tNFGWSwTrFym4enwl+JuWBy2UvDd3h5qkJ1HSZiXYFLDTX4QRS1DAxy0SkrQkNrBB1AkWarNUcYzJccvDJCFomEpo6QVJNKN5RkwsF7V5KvColplYjvVzHB0jSA9j8Ro7i7xWcJjZ/eSwtJQknTq06qg0BYOQbecXDNMcmelDBY7tqAVoSQSfPpCydJRMOqYSFPajcrV4RSo1oS3ey2oTJWgd6VSlBfh7qrOKAvt7s/ODjkgNe/QXAAJd7kgFIZr1L1tFXkTihI+INXgCzNcQzl52TpYAsKpIoX/D99objtInNps6Dhp6EISjWCQAHttCzMipJSpK3BrcVb5xUUYo95rCVKJf4iSkEBhYM1OG9oP8A/EZszSlRQjxX1F9PJwznpApo1phk7OSkhK38YqoAEc3HKtRGkrFS1UWtat6kAHk3XmeUGS8lQoArnJIUWQzW4PQEvcgcYDxfZoS1ACoWa7tuL2Lsx6wUxZLR5iTLfUkqcGwNBeg42j2bjQxZLK3JNfb1jRWFYNWhO1QBGkpCQaX5h9mimRzNE8vEFVS56xIiUl3NuUalDiiGBo7H19oGJLs/RoZSsXEbYSSg7PT+0SmQ5IUojoQG9hS0S4BLS7X+LjyiJbupg4+XKFsZLRvJmgKptQP9IZSkPcxXcOtTmtBWGuFxQSwJu1CPtAkgxGyHjYq5RH3lOMaCbufThEas6VKkbMH2rEOKwSVA2pb7ROwLbxuzRraDSKxMy4g0lA8/D9oyLEU84yK5k8TlSx41HdxXyjVaR3jtUIUx4fy1WjIyODydQNjEhzTh8kxXphbW1KH/AORjyMjj/J7X9JT7LfhkAS5LACgNOOl36vES5YUnDFQBP8QgOQ9DLJI6HhGRkd/+jx6L/OUUyJQSWGjan6IWGcoTMOAogG4c13rxjIyLroKLiiFSEhM1WkM5JLUcsKnnGRkKEo/+ICtOPlBNNUoamo/iN+MBZEs9/MDlu7BvvWvWg9IyMib7Hj/yT52gCcWADpq29YDxcpOuVQWOw5R5GQI9iT6JcWokMS4pfzgcBnaMjI6uMhMIxCz3UsuX70Qbi0DuFUHx/aMjIsINJH/l5J3BUAfM0iwSlkqS5J8IjIyJMIvzH4wNtSqecBajTqfrGRkYk+wmcfEBtpFNoil0UG4mPYyGQrGcg0PnEyA4S/GPYyMEXzSxpSm0F4S5/wBo+sZGQB0MMSPB5wJhz4/KMjIVDSGMs/OPJnxRkZAXYfBAi0eRkZDiH//Z">
            <a:hlinkClick r:id="rId4"/>
          </p:cNvPr>
          <p:cNvSpPr/>
          <p:nvPr/>
        </p:nvSpPr>
        <p:spPr>
          <a:xfrm>
            <a:off x="-228600" y="695159"/>
            <a:ext cx="9372600" cy="14381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800" b="1" i="0" u="none" strike="noStrike" kern="0" spc="0" baseline="0">
                <a:ln>
                  <a:noFill/>
                </a:ln>
                <a:solidFill>
                  <a:srgbClr val="1F497D"/>
                </a:solidFill>
                <a:latin typeface="Times New Roman" pitchFamily="18"/>
                <a:ea typeface="SimSun" pitchFamily="2"/>
                <a:cs typeface="Times New Roman" pitchFamily="2"/>
              </a:rPr>
              <a:t>L’urina, percorrendo le vie urinarie dal glomerulo all’uretra, raccoglie numerose “notizie” e le porta alla nostra attenzione…..</a:t>
            </a:r>
          </a:p>
        </p:txBody>
      </p:sp>
      <p:sp>
        <p:nvSpPr>
          <p:cNvPr id="4" name="Rettangolo 1"/>
          <p:cNvSpPr/>
          <p:nvPr/>
        </p:nvSpPr>
        <p:spPr>
          <a:xfrm>
            <a:off x="323640" y="2421000"/>
            <a:ext cx="5688720" cy="4320360"/>
          </a:xfrm>
          <a:prstGeom prst="rect">
            <a:avLst/>
          </a:prstGeo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06800" y="2533320"/>
            <a:ext cx="5486399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3"/>
          <p:cNvSpPr txBox="1">
            <a:spLocks noGrp="1"/>
          </p:cNvSpPr>
          <p:nvPr>
            <p:ph type="body" idx="4294967295"/>
          </p:nvPr>
        </p:nvSpPr>
        <p:spPr>
          <a:xfrm>
            <a:off x="228600" y="228600"/>
            <a:ext cx="8686800" cy="3657600"/>
          </a:xfrm>
          <a:solidFill>
            <a:srgbClr val="EEECE1"/>
          </a:solidFill>
        </p:spPr>
        <p:txBody>
          <a:bodyPr lIns="91440" tIns="45720" rIns="91440" bIns="45720" anchorCtr="0">
            <a:normAutofit lnSpcReduction="10000"/>
          </a:bodyPr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9pPr>
          </a:lstStyle>
          <a:p>
            <a:pPr marL="343080" lvl="0" indent="-343080" hangingPunct="1">
              <a:spcBef>
                <a:spcPts val="799"/>
              </a:spcBef>
              <a:spcAft>
                <a:spcPts val="0"/>
              </a:spcAft>
              <a:buNone/>
            </a:pPr>
            <a:r>
              <a:rPr lang="it-IT" i="1">
                <a:solidFill>
                  <a:srgbClr val="376092"/>
                </a:solidFill>
                <a:latin typeface="Monotype Corsiva"/>
              </a:rPr>
              <a:t>“L’individuazione di un ematuria non concede alcuna leggerezza nell’interpretazione, nessuna pigrizia nelle indagini, nessuna stupidaggine nelle terapie.</a:t>
            </a:r>
          </a:p>
          <a:p>
            <a:pPr marL="343080" lvl="0" indent="-343080" hangingPunct="1">
              <a:spcBef>
                <a:spcPts val="799"/>
              </a:spcBef>
              <a:spcAft>
                <a:spcPts val="0"/>
              </a:spcAft>
              <a:buNone/>
            </a:pPr>
            <a:r>
              <a:rPr lang="it-IT" i="1">
                <a:solidFill>
                  <a:srgbClr val="376092"/>
                </a:solidFill>
                <a:latin typeface="Monotype Corsiva"/>
              </a:rPr>
              <a:t>L’ematuria non si tratta con la dieta ne’ con il riposo, ne’ con gli emostatici.</a:t>
            </a:r>
          </a:p>
          <a:p>
            <a:pPr marL="343080" lvl="0" indent="-343080" hangingPunct="1">
              <a:spcBef>
                <a:spcPts val="799"/>
              </a:spcBef>
              <a:spcAft>
                <a:spcPts val="0"/>
              </a:spcAft>
              <a:buNone/>
            </a:pPr>
            <a:r>
              <a:rPr lang="it-IT" i="1">
                <a:solidFill>
                  <a:srgbClr val="376092"/>
                </a:solidFill>
                <a:latin typeface="Monotype Corsiva"/>
              </a:rPr>
              <a:t>Essa esige solo di essere presa in considerazione”</a:t>
            </a:r>
          </a:p>
          <a:p>
            <a:pPr marL="343080" lvl="0" indent="-343080" algn="r" hangingPunct="1">
              <a:spcBef>
                <a:spcPts val="601"/>
              </a:spcBef>
              <a:spcAft>
                <a:spcPts val="0"/>
              </a:spcAft>
              <a:buNone/>
            </a:pPr>
            <a:r>
              <a:rPr lang="it-IT" sz="2400" b="1">
                <a:effectLst>
                  <a:outerShdw dist="17961" dir="2700000">
                    <a:scrgbClr r="0" g="0" b="0"/>
                  </a:outerShdw>
                </a:effectLst>
                <a:latin typeface="Calibri"/>
              </a:rPr>
              <a:t>COUVELAIRE</a:t>
            </a:r>
          </a:p>
          <a:p>
            <a:pPr marL="343080" lvl="0" indent="-343080" hangingPunct="1">
              <a:spcBef>
                <a:spcPts val="799"/>
              </a:spcBef>
              <a:spcAft>
                <a:spcPts val="0"/>
              </a:spcAft>
              <a:buNone/>
            </a:pPr>
            <a:endParaRPr lang="it-IT" i="1">
              <a:solidFill>
                <a:srgbClr val="376092"/>
              </a:solidFill>
              <a:latin typeface="Monotype Corsiva"/>
            </a:endParaRPr>
          </a:p>
          <a:p>
            <a:pPr marL="343080" lvl="0" indent="-343080" hangingPunct="1">
              <a:spcBef>
                <a:spcPts val="799"/>
              </a:spcBef>
              <a:spcAft>
                <a:spcPts val="0"/>
              </a:spcAft>
              <a:buNone/>
            </a:pPr>
            <a:endParaRPr lang="it-IT" i="1">
              <a:solidFill>
                <a:srgbClr val="376092"/>
              </a:solidFill>
              <a:latin typeface="Monotype Corsiva"/>
            </a:endParaRPr>
          </a:p>
          <a:p>
            <a:pPr marL="343080" lvl="0" indent="-343080" hangingPunct="1">
              <a:spcBef>
                <a:spcPts val="799"/>
              </a:spcBef>
              <a:spcAft>
                <a:spcPts val="0"/>
              </a:spcAft>
              <a:buNone/>
            </a:pPr>
            <a:endParaRPr lang="it-IT" i="1">
              <a:solidFill>
                <a:srgbClr val="376092"/>
              </a:solidFill>
              <a:latin typeface="Monotype Corsiva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332440" y="4191120"/>
            <a:ext cx="6659279" cy="22820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5"/>
          <p:cNvSpPr txBox="1"/>
          <p:nvPr/>
        </p:nvSpPr>
        <p:spPr>
          <a:xfrm>
            <a:off x="0" y="5029200"/>
            <a:ext cx="2209680" cy="640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600" b="1" i="0" u="none" strike="noStrike" kern="0" spc="0" baseline="0">
                <a:ln>
                  <a:noFill/>
                </a:ln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 pitchFamily="18"/>
                <a:ea typeface="SimSun" pitchFamily="2"/>
                <a:cs typeface="Mangal" pitchFamily="2"/>
              </a:rPr>
              <a:t>LE CAUSE</a:t>
            </a:r>
          </a:p>
        </p:txBody>
      </p:sp>
      <p:sp>
        <p:nvSpPr>
          <p:cNvPr id="5" name="CasellaDiTesto 6"/>
          <p:cNvSpPr txBox="1"/>
          <p:nvPr/>
        </p:nvSpPr>
        <p:spPr>
          <a:xfrm>
            <a:off x="4950000" y="6400799"/>
            <a:ext cx="4117679" cy="3967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0" spc="0" baseline="0">
                <a:ln>
                  <a:noFill/>
                </a:ln>
                <a:solidFill>
                  <a:srgbClr val="1F497D"/>
                </a:solidFill>
                <a:latin typeface="Calibri" pitchFamily="18"/>
                <a:ea typeface="SimSun" pitchFamily="2"/>
                <a:cs typeface="Mangal" pitchFamily="2"/>
              </a:rPr>
              <a:t>Mostafid AND Persad,  BJU Int,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685799" y="304920"/>
            <a:ext cx="7772400" cy="990719"/>
          </a:xfrm>
        </p:spPr>
        <p:txBody>
          <a:bodyPr lIns="91440" tIns="45720" rIns="91440" bIns="45720" anchor="ctr" anchorCtr="1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>
              <a:buNone/>
            </a:pPr>
            <a:r>
              <a:rPr lang="it-IT" b="1" kern="0">
                <a:solidFill>
                  <a:srgbClr val="1F497D"/>
                </a:solidFill>
                <a:latin typeface="Times New Roman" pitchFamily="18"/>
                <a:cs typeface="Times New Roman" pitchFamily="2"/>
              </a:rPr>
              <a:t>EMATURIA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>
          <a:xfrm>
            <a:off x="228600" y="1447919"/>
            <a:ext cx="8686800" cy="4724280"/>
          </a:xfrm>
          <a:solidFill>
            <a:srgbClr val="D9D9D9"/>
          </a:solidFill>
          <a:ln w="38160">
            <a:solidFill>
              <a:srgbClr val="93CDDD"/>
            </a:solidFill>
            <a:prstDash val="solid"/>
          </a:ln>
        </p:spPr>
        <p:txBody>
          <a:bodyPr lIns="91440" tIns="45720" rIns="91440" bIns="45720" anchorCtr="0"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9pPr>
          </a:lstStyle>
          <a:p>
            <a:pPr marL="343080" lvl="0" indent="-343080" hangingPunct="1">
              <a:spcBef>
                <a:spcPts val="799"/>
              </a:spcBef>
              <a:spcAft>
                <a:spcPts val="0"/>
              </a:spcAft>
              <a:buNone/>
            </a:pPr>
            <a:r>
              <a:rPr lang="it-IT" b="1" kern="0">
                <a:latin typeface="Calibri"/>
                <a:ea typeface="Tahoma" pitchFamily="34"/>
                <a:cs typeface="Tahoma" pitchFamily="34"/>
              </a:rPr>
              <a:t>La presenza di sangue nelle urine può essere:</a:t>
            </a:r>
          </a:p>
          <a:p>
            <a:pPr marL="343080" lvl="0" indent="-343080" hangingPunct="1">
              <a:spcBef>
                <a:spcPts val="799"/>
              </a:spcBef>
              <a:spcAft>
                <a:spcPts val="0"/>
              </a:spcAft>
              <a:buNone/>
            </a:pPr>
            <a:endParaRPr lang="it-IT" b="1" kern="0">
              <a:latin typeface="Calibri"/>
              <a:ea typeface="Tahoma" pitchFamily="34"/>
              <a:cs typeface="Tahoma" pitchFamily="34"/>
            </a:endParaRPr>
          </a:p>
          <a:p>
            <a:pPr marL="343080" lvl="0" indent="-343080" hangingPunct="1">
              <a:spcBef>
                <a:spcPts val="601"/>
              </a:spcBef>
              <a:spcAft>
                <a:spcPts val="0"/>
              </a:spcAft>
              <a:buSzPct val="100000"/>
              <a:buChar char="-"/>
            </a:pPr>
            <a:r>
              <a:rPr lang="it-IT" sz="2400" b="1" u="sng" kern="0">
                <a:solidFill>
                  <a:srgbClr val="FF3300"/>
                </a:solidFill>
                <a:latin typeface="Times New Roman"/>
                <a:cs typeface="Times New Roman"/>
              </a:rPr>
              <a:t>MICROSCOPICA</a:t>
            </a:r>
            <a:r>
              <a:rPr lang="it-IT" sz="2400" b="1" u="sng" kern="0">
                <a:solidFill>
                  <a:srgbClr val="FF3300"/>
                </a:solidFill>
                <a:latin typeface="Calibri"/>
                <a:cs typeface="Times New Roman"/>
              </a:rPr>
              <a:t>:</a:t>
            </a:r>
            <a:r>
              <a:rPr lang="it-IT" sz="2400" kern="0">
                <a:latin typeface="Calibri"/>
                <a:cs typeface="Times New Roman"/>
              </a:rPr>
              <a:t>  </a:t>
            </a:r>
            <a:r>
              <a:rPr lang="it-IT" sz="2400" b="1" kern="0">
                <a:latin typeface="Calibri"/>
                <a:cs typeface="Times New Roman"/>
              </a:rPr>
              <a:t>rilevabile solo con esami di laboratorio, associata più o meno ad altri reperti</a:t>
            </a:r>
          </a:p>
          <a:p>
            <a:pPr marL="343080" lvl="0" indent="-343080" hangingPunct="1">
              <a:spcBef>
                <a:spcPts val="601"/>
              </a:spcBef>
              <a:spcAft>
                <a:spcPts val="0"/>
              </a:spcAft>
              <a:buNone/>
            </a:pPr>
            <a:endParaRPr lang="it-IT" sz="2400" b="1" kern="0">
              <a:solidFill>
                <a:srgbClr val="FFFF66"/>
              </a:solidFill>
              <a:latin typeface="Calibri"/>
              <a:cs typeface="Times New Roman"/>
            </a:endParaRPr>
          </a:p>
          <a:p>
            <a:pPr marL="343080" lvl="0" indent="-343080" hangingPunct="1">
              <a:spcBef>
                <a:spcPts val="601"/>
              </a:spcBef>
              <a:spcAft>
                <a:spcPts val="0"/>
              </a:spcAft>
              <a:buSzPct val="100000"/>
              <a:buChar char="-"/>
            </a:pPr>
            <a:r>
              <a:rPr lang="it-IT" sz="2400" b="1" u="sng" kern="0">
                <a:solidFill>
                  <a:srgbClr val="FF3300"/>
                </a:solidFill>
                <a:latin typeface="Times New Roman"/>
                <a:cs typeface="Times New Roman"/>
              </a:rPr>
              <a:t>MACROSCOPICA:</a:t>
            </a:r>
            <a:r>
              <a:rPr lang="it-IT" sz="2400" kern="0">
                <a:latin typeface="Times New Roman"/>
                <a:cs typeface="Times New Roman"/>
              </a:rPr>
              <a:t>  </a:t>
            </a:r>
            <a:r>
              <a:rPr lang="it-IT" sz="2400" b="1" kern="0">
                <a:latin typeface="Calibri"/>
                <a:cs typeface="Times New Roman"/>
              </a:rPr>
              <a:t>visibile a occhio nudo</a:t>
            </a:r>
          </a:p>
          <a:p>
            <a:pPr marL="343080" lvl="0" indent="-343080" hangingPunct="1">
              <a:spcBef>
                <a:spcPts val="601"/>
              </a:spcBef>
              <a:spcAft>
                <a:spcPts val="0"/>
              </a:spcAft>
              <a:buNone/>
            </a:pPr>
            <a:r>
              <a:rPr lang="it-IT" sz="2400" b="1" kern="0">
                <a:latin typeface="Calibri"/>
                <a:cs typeface="Times New Roman"/>
              </a:rPr>
              <a:t>		- totale, iniziale, terminale</a:t>
            </a:r>
          </a:p>
          <a:p>
            <a:pPr marL="343080" lvl="0" indent="-343080" hangingPunct="1">
              <a:spcBef>
                <a:spcPts val="601"/>
              </a:spcBef>
              <a:spcAft>
                <a:spcPts val="0"/>
              </a:spcAft>
              <a:buNone/>
            </a:pPr>
            <a:r>
              <a:rPr lang="it-IT" sz="2400" b="1" kern="0">
                <a:latin typeface="Calibri"/>
                <a:cs typeface="Times New Roman"/>
              </a:rPr>
              <a:t>		- con coaguli	</a:t>
            </a:r>
          </a:p>
          <a:p>
            <a:pPr marL="343080" lvl="0" indent="-343080" hangingPunct="1">
              <a:spcBef>
                <a:spcPts val="601"/>
              </a:spcBef>
              <a:spcAft>
                <a:spcPts val="0"/>
              </a:spcAft>
              <a:buNone/>
            </a:pPr>
            <a:r>
              <a:rPr lang="it-IT" sz="2400" b="1" kern="0">
                <a:latin typeface="Calibri"/>
                <a:cs typeface="Times New Roman"/>
              </a:rPr>
              <a:t>		- associata o meno ad altri sintomi ( dolore, febbre, 		stranguria 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9"/>
          <p:cNvSpPr txBox="1"/>
          <p:nvPr/>
        </p:nvSpPr>
        <p:spPr>
          <a:xfrm>
            <a:off x="533520" y="494280"/>
            <a:ext cx="2362320" cy="1189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400" b="1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LA CAUSA PIU’ FREQUENTE NEL MONDO</a:t>
            </a:r>
          </a:p>
        </p:txBody>
      </p:sp>
      <p:pic>
        <p:nvPicPr>
          <p:cNvPr id="3" name="Immagin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280" y="5410079"/>
            <a:ext cx="2666880" cy="136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2680" y="152280"/>
            <a:ext cx="5410079" cy="25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13"/>
          <p:cNvSpPr txBox="1"/>
          <p:nvPr/>
        </p:nvSpPr>
        <p:spPr>
          <a:xfrm>
            <a:off x="2663280" y="475560"/>
            <a:ext cx="6480720" cy="640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3600" b="1" i="0" u="none" strike="noStrike" kern="0" spc="0" baseline="0">
                <a:ln>
                  <a:noFill/>
                </a:ln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 pitchFamily="18"/>
                <a:ea typeface="SimSun" pitchFamily="2"/>
                <a:cs typeface="Mangal" pitchFamily="2"/>
              </a:rPr>
              <a:t>La bilharziosi urinaria!!!</a:t>
            </a:r>
          </a:p>
        </p:txBody>
      </p:sp>
      <p:sp>
        <p:nvSpPr>
          <p:cNvPr id="6" name="Text Box 4"/>
          <p:cNvSpPr txBox="1"/>
          <p:nvPr/>
        </p:nvSpPr>
        <p:spPr>
          <a:xfrm>
            <a:off x="457200" y="2743199"/>
            <a:ext cx="8294760" cy="3541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</a:pPr>
            <a:r>
              <a:rPr lang="it-IT" sz="2400" b="1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Tahoma" pitchFamily="18"/>
                <a:ea typeface="SimSun" pitchFamily="2"/>
                <a:cs typeface="Mangal" pitchFamily="2"/>
              </a:rPr>
              <a:t>La relazione tra ematuria macroscopica e fasi della minzione può orientare sulla sede d’origine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</a:pPr>
            <a:endParaRPr lang="it-IT" sz="2400" b="1" i="0" u="none" strike="noStrike" kern="0" spc="0" baseline="0">
              <a:ln>
                <a:noFill/>
              </a:ln>
              <a:solidFill>
                <a:srgbClr val="000000"/>
              </a:solidFill>
              <a:latin typeface="Tahoma" pitchFamily="18"/>
              <a:ea typeface="SimSun" pitchFamily="2"/>
              <a:cs typeface="Mangal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</a:pPr>
            <a:r>
              <a:rPr lang="it-IT" sz="2400" b="1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Tahoma" pitchFamily="18"/>
                <a:ea typeface="SimSun" pitchFamily="2"/>
                <a:cs typeface="Mangal" pitchFamily="2"/>
              </a:rPr>
              <a:t>		iniziale </a:t>
            </a:r>
            <a:r>
              <a:rPr lang="it-IT" sz="2400" b="1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Mangal" pitchFamily="2"/>
              </a:rPr>
              <a:t></a:t>
            </a:r>
            <a:r>
              <a:rPr lang="it-IT" sz="2400" b="1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Tahoma" pitchFamily="18"/>
                <a:ea typeface="SimSun" pitchFamily="2"/>
                <a:cs typeface="Mangal" pitchFamily="2"/>
              </a:rPr>
              <a:t>   uretra, prostata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</a:pPr>
            <a:r>
              <a:rPr lang="it-IT" sz="2400" b="1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Tahoma" pitchFamily="18"/>
                <a:ea typeface="SimSun" pitchFamily="2"/>
                <a:cs typeface="Mangal" pitchFamily="2"/>
              </a:rPr>
              <a:t>		finale      </a:t>
            </a:r>
            <a:r>
              <a:rPr lang="it-IT" sz="2400" b="1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Mangal" pitchFamily="2"/>
              </a:rPr>
              <a:t></a:t>
            </a:r>
            <a:r>
              <a:rPr lang="it-IT" sz="2400" b="1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Tahoma" pitchFamily="18"/>
                <a:ea typeface="SimSun" pitchFamily="2"/>
                <a:cs typeface="Mangal" pitchFamily="2"/>
              </a:rPr>
              <a:t>    vescicale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</a:pPr>
            <a:r>
              <a:rPr lang="it-IT" sz="2400" b="1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Tahoma" pitchFamily="18"/>
                <a:ea typeface="SimSun" pitchFamily="2"/>
                <a:cs typeface="Mangal" pitchFamily="2"/>
              </a:rPr>
              <a:t>		totale       </a:t>
            </a:r>
            <a:r>
              <a:rPr lang="it-IT" sz="2400" b="1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Mangal" pitchFamily="2"/>
              </a:rPr>
              <a:t></a:t>
            </a:r>
            <a:r>
              <a:rPr lang="it-IT" sz="2400" b="1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Tahoma" pitchFamily="18"/>
                <a:ea typeface="SimSun" pitchFamily="2"/>
                <a:cs typeface="Mangal" pitchFamily="2"/>
              </a:rPr>
              <a:t>      vie urinarie superiori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</a:pPr>
            <a:r>
              <a:rPr lang="it-IT" sz="2400" b="1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Tahoma" pitchFamily="18"/>
                <a:ea typeface="SimSun" pitchFamily="2"/>
                <a:cs typeface="Mangal" pitchFamily="2"/>
              </a:rPr>
              <a:t>         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685799" y="609480"/>
            <a:ext cx="7772400" cy="1143000"/>
          </a:xfrm>
        </p:spPr>
        <p:txBody>
          <a:bodyPr lIns="91440" tIns="45720" rIns="91440" bIns="45720" anchor="ctr" anchorCtr="1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>
              <a:buNone/>
            </a:pPr>
            <a:r>
              <a:rPr lang="it-IT" b="1" kern="0">
                <a:solidFill>
                  <a:srgbClr val="FF0000"/>
                </a:solidFill>
                <a:cs typeface="Times New Roman" pitchFamily="2"/>
              </a:rPr>
              <a:t>DIAGNOSI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4294967295"/>
          </p:nvPr>
        </p:nvSpPr>
        <p:spPr>
          <a:xfrm>
            <a:off x="685799" y="1981080"/>
            <a:ext cx="7772400" cy="4114800"/>
          </a:xfrm>
          <a:solidFill>
            <a:srgbClr val="D9D9D9"/>
          </a:solidFill>
          <a:ln w="38160">
            <a:solidFill>
              <a:srgbClr val="93CDDD"/>
            </a:solidFill>
            <a:prstDash val="solid"/>
          </a:ln>
        </p:spPr>
        <p:txBody>
          <a:bodyPr lIns="91440" tIns="45720" rIns="91440" bIns="45720" anchorCtr="0"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9pPr>
          </a:lstStyle>
          <a:p>
            <a:pPr marL="343080" lvl="0" indent="-343080" hangingPunct="1">
              <a:spcBef>
                <a:spcPts val="799"/>
              </a:spcBef>
              <a:spcAft>
                <a:spcPts val="0"/>
              </a:spcAft>
              <a:buSzPct val="100000"/>
              <a:buChar char="•"/>
            </a:pPr>
            <a:endParaRPr lang="it-IT" kern="0">
              <a:latin typeface="Times New Roman"/>
              <a:cs typeface="Times New Roman"/>
            </a:endParaRPr>
          </a:p>
          <a:p>
            <a:pPr marL="343080" lvl="0" indent="-343080" hangingPunct="1">
              <a:spcBef>
                <a:spcPts val="799"/>
              </a:spcBef>
              <a:spcAft>
                <a:spcPts val="0"/>
              </a:spcAft>
              <a:buSzPct val="100000"/>
              <a:buChar char="•"/>
            </a:pPr>
            <a:r>
              <a:rPr lang="it-IT" b="1" kern="0">
                <a:latin typeface="Times New Roman"/>
                <a:cs typeface="Times New Roman"/>
              </a:rPr>
              <a:t>Anamnesi accurata</a:t>
            </a:r>
          </a:p>
          <a:p>
            <a:pPr marL="343080" lvl="0" indent="-343080" hangingPunct="1">
              <a:spcBef>
                <a:spcPts val="799"/>
              </a:spcBef>
              <a:spcAft>
                <a:spcPts val="0"/>
              </a:spcAft>
              <a:buSzPct val="100000"/>
              <a:buChar char="•"/>
            </a:pPr>
            <a:r>
              <a:rPr lang="it-IT" b="1" kern="0">
                <a:latin typeface="Times New Roman"/>
                <a:cs typeface="Times New Roman"/>
              </a:rPr>
              <a:t>Esami di laboratorio</a:t>
            </a:r>
          </a:p>
          <a:p>
            <a:pPr marL="343080" lvl="0" indent="-343080" hangingPunct="1">
              <a:spcBef>
                <a:spcPts val="799"/>
              </a:spcBef>
              <a:spcAft>
                <a:spcPts val="0"/>
              </a:spcAft>
              <a:buSzPct val="100000"/>
              <a:buChar char="•"/>
            </a:pPr>
            <a:r>
              <a:rPr lang="it-IT" b="1" kern="0">
                <a:latin typeface="Times New Roman"/>
                <a:cs typeface="Times New Roman"/>
              </a:rPr>
              <a:t>Ecografia apparato urinario  ( UroTC )</a:t>
            </a:r>
          </a:p>
          <a:p>
            <a:pPr marL="343080" lvl="0" indent="-343080" hangingPunct="1">
              <a:spcBef>
                <a:spcPts val="799"/>
              </a:spcBef>
              <a:spcAft>
                <a:spcPts val="0"/>
              </a:spcAft>
              <a:buSzPct val="100000"/>
              <a:buChar char="•"/>
            </a:pPr>
            <a:r>
              <a:rPr lang="it-IT" b="1" kern="0">
                <a:latin typeface="Times New Roman"/>
                <a:cs typeface="Times New Roman"/>
              </a:rPr>
              <a:t>Esame citologico urinario</a:t>
            </a:r>
          </a:p>
          <a:p>
            <a:pPr marL="343080" lvl="0" indent="-343080" hangingPunct="1">
              <a:spcBef>
                <a:spcPts val="799"/>
              </a:spcBef>
              <a:spcAft>
                <a:spcPts val="0"/>
              </a:spcAft>
              <a:buSzPct val="100000"/>
              <a:buChar char="•"/>
            </a:pPr>
            <a:r>
              <a:rPr lang="it-IT" b="1" kern="0">
                <a:latin typeface="Times New Roman"/>
                <a:cs typeface="Times New Roman"/>
              </a:rPr>
              <a:t>( Uretrocistoscopia)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lorenzo zanini\Desktop\garbellini\2014-09-19-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44000" cy="685800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707904" y="2852936"/>
            <a:ext cx="5436096" cy="3570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2° caso clinico</a:t>
            </a:r>
          </a:p>
          <a:p>
            <a:r>
              <a:rPr lang="it-IT" sz="2400" b="1" dirty="0" smtClean="0"/>
              <a:t>Ematuria</a:t>
            </a:r>
          </a:p>
          <a:p>
            <a:pPr>
              <a:buFont typeface="Arial" pitchFamily="34" charset="0"/>
              <a:buChar char="•"/>
            </a:pPr>
            <a:endParaRPr lang="it-IT" sz="2000" dirty="0" smtClean="0"/>
          </a:p>
          <a:p>
            <a:pPr>
              <a:buFont typeface="Arial" pitchFamily="34" charset="0"/>
              <a:buChar char="•"/>
            </a:pPr>
            <a:r>
              <a:rPr lang="it-IT" sz="2200" dirty="0" smtClean="0"/>
              <a:t>MMG Senior (Dr.ssa Elena Fornasari)</a:t>
            </a:r>
          </a:p>
          <a:p>
            <a:pPr>
              <a:buFont typeface="Arial" pitchFamily="34" charset="0"/>
              <a:buChar char="•"/>
            </a:pPr>
            <a:r>
              <a:rPr lang="it-IT" sz="2200" dirty="0" smtClean="0"/>
              <a:t>MMG in formazione (Dr. Nicola </a:t>
            </a:r>
            <a:r>
              <a:rPr lang="it-IT" sz="2200" dirty="0" err="1" smtClean="0"/>
              <a:t>Bastiani</a:t>
            </a:r>
            <a:r>
              <a:rPr lang="it-IT" sz="22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it-IT" sz="2200" dirty="0" smtClean="0"/>
              <a:t>Urologo (Dr . Ezio Frego)</a:t>
            </a:r>
          </a:p>
          <a:p>
            <a:pPr>
              <a:buFont typeface="Arial" pitchFamily="34" charset="0"/>
              <a:buChar char="•"/>
            </a:pPr>
            <a:r>
              <a:rPr lang="it-IT" sz="2200" dirty="0" err="1" smtClean="0"/>
              <a:t>Anatomo</a:t>
            </a:r>
            <a:r>
              <a:rPr lang="it-IT" sz="2200" dirty="0" smtClean="0"/>
              <a:t> </a:t>
            </a:r>
            <a:r>
              <a:rPr lang="it-IT" sz="2200" dirty="0" err="1" smtClean="0"/>
              <a:t>Patalogo</a:t>
            </a:r>
            <a:r>
              <a:rPr lang="it-IT" sz="2200" dirty="0" smtClean="0"/>
              <a:t> (Dr.ssa Sandra </a:t>
            </a:r>
            <a:r>
              <a:rPr lang="it-IT" sz="2200" dirty="0" err="1" smtClean="0"/>
              <a:t>Guanella</a:t>
            </a:r>
            <a:r>
              <a:rPr lang="it-IT" sz="22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it-IT" sz="2200" dirty="0" smtClean="0"/>
              <a:t>Microbiologo (Dr. </a:t>
            </a:r>
            <a:r>
              <a:rPr lang="it-IT" sz="2200" dirty="0" err="1" smtClean="0"/>
              <a:t>Palmino</a:t>
            </a:r>
            <a:r>
              <a:rPr lang="it-IT" sz="2200" dirty="0" smtClean="0"/>
              <a:t> </a:t>
            </a:r>
            <a:r>
              <a:rPr lang="it-IT" sz="2200" dirty="0" err="1" smtClean="0"/>
              <a:t>Pedroni</a:t>
            </a:r>
            <a:r>
              <a:rPr lang="it-IT" sz="2200" dirty="0" smtClean="0"/>
              <a:t>)</a:t>
            </a:r>
          </a:p>
          <a:p>
            <a:pPr>
              <a:buFont typeface="Arial" pitchFamily="34" charset="0"/>
              <a:buChar char="•"/>
            </a:pPr>
            <a:endParaRPr lang="it-IT" sz="2000" dirty="0" smtClean="0"/>
          </a:p>
          <a:p>
            <a:pPr>
              <a:buFont typeface="Arial" pitchFamily="34" charset="0"/>
              <a:buChar char="•"/>
            </a:pPr>
            <a:endParaRPr lang="it-IT" sz="20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0" y="4077072"/>
            <a:ext cx="3347864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sz="2200" dirty="0" smtClean="0"/>
          </a:p>
          <a:p>
            <a:pPr>
              <a:buFont typeface="Arial" pitchFamily="34" charset="0"/>
              <a:buChar char="•"/>
            </a:pPr>
            <a:endParaRPr lang="it-IT" sz="2000" dirty="0" smtClean="0"/>
          </a:p>
          <a:p>
            <a:pPr>
              <a:buFont typeface="Arial" pitchFamily="34" charset="0"/>
              <a:buChar char="•"/>
            </a:pPr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52400" y="4229472"/>
            <a:ext cx="3347864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sz="2200" dirty="0" smtClean="0"/>
          </a:p>
          <a:p>
            <a:pPr>
              <a:buFont typeface="Arial" pitchFamily="34" charset="0"/>
              <a:buChar char="•"/>
            </a:pPr>
            <a:endParaRPr lang="it-IT" sz="2000" dirty="0" smtClean="0"/>
          </a:p>
          <a:p>
            <a:pPr>
              <a:buFont typeface="Arial" pitchFamily="34" charset="0"/>
              <a:buChar char="•"/>
            </a:pPr>
            <a:endParaRPr lang="it-IT" sz="20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275856" y="1988840"/>
            <a:ext cx="5616624" cy="584775"/>
          </a:xfrm>
          <a:prstGeom prst="rect">
            <a:avLst/>
          </a:prstGeom>
          <a:solidFill>
            <a:srgbClr val="27AAC9"/>
          </a:solidFill>
        </p:spPr>
        <p:txBody>
          <a:bodyPr wrap="square" rtlCol="0">
            <a:spAutoFit/>
          </a:bodyPr>
          <a:lstStyle/>
          <a:p>
            <a:endParaRPr lang="it-IT" sz="800" b="1" dirty="0" smtClean="0">
              <a:solidFill>
                <a:schemeClr val="bg1"/>
              </a:solidFill>
            </a:endParaRPr>
          </a:p>
          <a:p>
            <a:r>
              <a:rPr lang="it-IT" sz="1600" b="1" dirty="0" smtClean="0">
                <a:solidFill>
                  <a:schemeClr val="bg1"/>
                </a:solidFill>
              </a:rPr>
              <a:t>Seconda giornata – (Sabato 25 Ottobre 2014: 9:00 – 13:30)</a:t>
            </a:r>
          </a:p>
          <a:p>
            <a:endParaRPr lang="it-IT" sz="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 lIns="91440" tIns="45720" rIns="91440" bIns="45720" anchor="ctr" anchorCtr="1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>
              <a:buNone/>
            </a:pPr>
            <a:r>
              <a:rPr lang="it-IT" sz="4000" b="1">
                <a:effectLst>
                  <a:outerShdw dist="17961" dir="2700000">
                    <a:scrgbClr r="0" g="0" b="0"/>
                  </a:outerShdw>
                </a:effectLst>
                <a:cs typeface="Mangal" pitchFamily="2"/>
              </a:rPr>
              <a:t>QUALE DIAGNOSTICA PER IMMAGINI</a:t>
            </a:r>
          </a:p>
        </p:txBody>
      </p:sp>
      <p:pic>
        <p:nvPicPr>
          <p:cNvPr id="3" name="Picture 15" descr="Senza titolo-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11159" y="5112000"/>
            <a:ext cx="1320840" cy="1498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16" descr="Senza titolo-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44000" y="3240000"/>
            <a:ext cx="3744000" cy="1699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1480" y="5806080"/>
            <a:ext cx="2057400" cy="1051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13000" y="1080000"/>
            <a:ext cx="3783959" cy="18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48000" y="3096000"/>
            <a:ext cx="1728000" cy="18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alphaModFix/>
            <a:lum/>
          </a:blip>
          <a:srcRect l="19125" t="22932" r="31448" b="27021"/>
          <a:stretch>
            <a:fillRect/>
          </a:stretch>
        </p:blipFill>
        <p:spPr>
          <a:xfrm>
            <a:off x="151200" y="1224000"/>
            <a:ext cx="1936800" cy="15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9" cstate="print">
            <a:alphaModFix/>
            <a:lum/>
          </a:blip>
          <a:srcRect l="6359" t="4190" b="5828"/>
          <a:stretch>
            <a:fillRect/>
          </a:stretch>
        </p:blipFill>
        <p:spPr>
          <a:xfrm>
            <a:off x="6536160" y="2896200"/>
            <a:ext cx="1887840" cy="214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10" cstate="print">
            <a:alphaModFix/>
            <a:lum/>
          </a:blip>
          <a:srcRect l="9893" t="22616" r="13069" b="9919"/>
          <a:stretch>
            <a:fillRect/>
          </a:stretch>
        </p:blipFill>
        <p:spPr>
          <a:xfrm>
            <a:off x="6691320" y="1070999"/>
            <a:ext cx="2236680" cy="173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20" y="5827320"/>
            <a:ext cx="1851119" cy="9464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gnaposto contenuto 2"/>
          <p:cNvSpPr txBox="1"/>
          <p:nvPr/>
        </p:nvSpPr>
        <p:spPr>
          <a:xfrm>
            <a:off x="914400" y="1523880"/>
            <a:ext cx="739152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343080" marR="0" lvl="0" indent="-343080" algn="just" rtl="0" hangingPunct="0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SzPct val="100000"/>
              <a:buChar char="•"/>
              <a:tabLst/>
            </a:pPr>
            <a:r>
              <a:rPr lang="it-IT" sz="24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ＭＳ Ｐゴシック" pitchFamily="2"/>
                <a:cs typeface="ＭＳ Ｐゴシック" pitchFamily="2"/>
              </a:rPr>
              <a:t>Blick nel 2011, su 778 pazienti valutati con cistoscopia flessibile ed immaging dell’alta via, riporta che la citologia urinaria presentava</a:t>
            </a:r>
          </a:p>
          <a:p>
            <a:pPr marL="343080" marR="0" lvl="0" indent="-343080" algn="just" rtl="0" hangingPunct="0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None/>
              <a:tabLst/>
            </a:pPr>
            <a:endParaRPr lang="it-IT" sz="2400" b="0" i="0" u="none" strike="noStrike" kern="0" spc="0" baseline="0">
              <a:ln>
                <a:noFill/>
              </a:ln>
              <a:solidFill>
                <a:srgbClr val="000000"/>
              </a:solidFill>
              <a:latin typeface="Calibri" pitchFamily="18"/>
              <a:ea typeface="ＭＳ Ｐゴシック" pitchFamily="2"/>
              <a:cs typeface="ＭＳ Ｐゴシック" pitchFamily="2"/>
            </a:endParaRPr>
          </a:p>
          <a:p>
            <a:pPr marL="343080" marR="0" lvl="0" indent="-343080" algn="just" rtl="0" hangingPunct="0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None/>
              <a:tabLst/>
            </a:pPr>
            <a:r>
              <a:rPr lang="it-IT" sz="24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ＭＳ Ｐゴシック" pitchFamily="2"/>
                <a:cs typeface="ＭＳ Ｐゴシック" pitchFamily="2"/>
              </a:rPr>
              <a:t>	</a:t>
            </a:r>
          </a:p>
          <a:p>
            <a:pPr marL="343080" marR="0" lvl="0" indent="-343080" algn="just" rtl="0" hangingPunct="0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None/>
              <a:tabLst/>
            </a:pPr>
            <a:endParaRPr lang="it-IT" sz="2400" b="0" i="0" u="none" strike="noStrike" kern="0" spc="0" baseline="0">
              <a:ln>
                <a:noFill/>
              </a:ln>
              <a:solidFill>
                <a:srgbClr val="000000"/>
              </a:solidFill>
              <a:latin typeface="Calibri" pitchFamily="18"/>
              <a:ea typeface="ＭＳ Ｐゴシック" pitchFamily="2"/>
              <a:cs typeface="ＭＳ Ｐゴシック" pitchFamily="2"/>
            </a:endParaRPr>
          </a:p>
          <a:p>
            <a:pPr marL="343080" marR="0" lvl="0" indent="-343080" algn="just" rtl="0" hangingPunct="0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None/>
              <a:tabLst/>
            </a:pPr>
            <a:endParaRPr lang="it-IT" sz="2400" b="0" i="0" u="none" strike="noStrike" kern="0" spc="0" baseline="0">
              <a:ln>
                <a:noFill/>
              </a:ln>
              <a:solidFill>
                <a:srgbClr val="000000"/>
              </a:solidFill>
              <a:latin typeface="Calibri" pitchFamily="18"/>
              <a:ea typeface="ＭＳ Ｐゴシック" pitchFamily="2"/>
              <a:cs typeface="ＭＳ Ｐゴシック" pitchFamily="2"/>
            </a:endParaRPr>
          </a:p>
          <a:p>
            <a:pPr marL="343080" marR="0" lvl="0" indent="-343080" algn="just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/>
            </a:pPr>
            <a:r>
              <a:rPr lang="it-IT" sz="24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ＭＳ Ｐゴシック" pitchFamily="2"/>
                <a:cs typeface="ＭＳ Ｐゴシック" pitchFamily="2"/>
              </a:rPr>
              <a:t>	 </a:t>
            </a:r>
            <a:r>
              <a:rPr lang="it-IT" sz="32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ＭＳ Ｐゴシック" pitchFamily="2"/>
                <a:cs typeface="ＭＳ Ｐゴシック" pitchFamily="2"/>
              </a:rPr>
              <a:t>sensibilità del 0.38 (95% CI 0.31-0.45) e</a:t>
            </a:r>
          </a:p>
          <a:p>
            <a:pPr marL="343080" marR="0" lvl="0" indent="-343080" algn="just" rtl="0" hangingPunct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/>
            </a:pPr>
            <a:r>
              <a:rPr lang="it-IT" sz="32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ＭＳ Ｐゴシック" pitchFamily="2"/>
                <a:cs typeface="ＭＳ Ｐゴシック" pitchFamily="2"/>
              </a:rPr>
              <a:t>	 specificità del 0.98 (95% CI 0.97-0.99)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09480" y="1028879"/>
            <a:ext cx="7781760" cy="3390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over image for Vol. 109 Issue 1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041479" y="961919"/>
            <a:ext cx="961919" cy="12477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7"/>
          <p:cNvSpPr txBox="1"/>
          <p:nvPr/>
        </p:nvSpPr>
        <p:spPr>
          <a:xfrm>
            <a:off x="2438280" y="0"/>
            <a:ext cx="5791320" cy="7621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4400" b="1" i="0" u="none" strike="noStrike" kern="0" spc="0" baseline="0">
                <a:ln>
                  <a:noFill/>
                </a:ln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Calibri" pitchFamily="18"/>
                <a:ea typeface="SimSun" pitchFamily="2"/>
                <a:cs typeface="Mangal" pitchFamily="2"/>
              </a:rPr>
              <a:t>La citologia urinaria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5" descr="IMG_003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47080" y="5257800"/>
            <a:ext cx="1971360" cy="1477799"/>
          </a:xfrm>
        </p:spPr>
      </p:pic>
      <p:pic>
        <p:nvPicPr>
          <p:cNvPr id="3" name="Immagine 6" descr="IMG_004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067160" y="5257800"/>
            <a:ext cx="1971000" cy="14777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olo 10"/>
          <p:cNvSpPr txBox="1">
            <a:spLocks noGrp="1"/>
          </p:cNvSpPr>
          <p:nvPr>
            <p:ph type="title"/>
          </p:nvPr>
        </p:nvSpPr>
        <p:spPr>
          <a:xfrm>
            <a:off x="-76320" y="274680"/>
            <a:ext cx="449568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 b="1">
                <a:effectLst>
                  <a:outerShdw dist="17961" dir="2700000">
                    <a:scrgbClr r="0" g="0" b="0"/>
                  </a:outerShdw>
                </a:effectLst>
              </a:rPr>
              <a:t>CISTOSCOPIA</a:t>
            </a:r>
          </a:p>
        </p:txBody>
      </p:sp>
      <p:sp>
        <p:nvSpPr>
          <p:cNvPr id="5" name="Text Box 19"/>
          <p:cNvSpPr txBox="1"/>
          <p:nvPr/>
        </p:nvSpPr>
        <p:spPr>
          <a:xfrm>
            <a:off x="423360" y="3581279"/>
            <a:ext cx="5367960" cy="2225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		 PDD	     	WL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SENSIBILITA’	97.6 %		65 %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SPECIFICITA’	28.6 %		54.7 %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VPP		71.9 %		85.4 %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Mangal" pitchFamily="2"/>
              </a:rPr>
              <a:t>VPN		94.7 %		61 %</a:t>
            </a:r>
          </a:p>
        </p:txBody>
      </p:sp>
      <p:pic>
        <p:nvPicPr>
          <p:cNvPr id="6" name="Immagin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0880" y="1600200"/>
            <a:ext cx="3962520" cy="191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120" y="3733920"/>
            <a:ext cx="3718080" cy="1460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034679"/>
            <a:ext cx="1610280" cy="823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 noGrp="1"/>
          </p:cNvSpPr>
          <p:nvPr>
            <p:ph idx="1"/>
          </p:nvPr>
        </p:nvSpPr>
        <p:spPr>
          <a:xfrm>
            <a:off x="0" y="152280"/>
            <a:ext cx="2971800" cy="6705720"/>
          </a:xfrm>
        </p:spPr>
        <p:txBody>
          <a:bodyPr wrap="square" lIns="91440" tIns="45720" rIns="91440" bIns="45720" anchor="t" anchorCtr="1"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9pPr>
          </a:lstStyle>
          <a:p>
            <a:pPr marL="343080" lvl="0" indent="-343080" algn="ctr" hangingPunct="1">
              <a:spcBef>
                <a:spcPts val="601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000000"/>
                </a:solidFill>
                <a:latin typeface="Calibri"/>
              </a:rPr>
              <a:t>ECO APP URINARIO +</a:t>
            </a:r>
          </a:p>
          <a:p>
            <a:pPr marL="343080" lvl="0" indent="-343080" algn="ctr" hangingPunct="1">
              <a:spcBef>
                <a:spcPts val="601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000000"/>
                </a:solidFill>
                <a:latin typeface="Calibri"/>
              </a:rPr>
              <a:t>PAP URINE +</a:t>
            </a: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endParaRPr lang="it-IT" sz="2800">
              <a:solidFill>
                <a:srgbClr val="000000"/>
              </a:solidFill>
              <a:latin typeface="Calibri"/>
            </a:endParaRP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endParaRPr lang="it-IT" sz="2800">
              <a:solidFill>
                <a:srgbClr val="000000"/>
              </a:solidFill>
              <a:latin typeface="Calibri"/>
            </a:endParaRP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endParaRPr lang="it-IT" sz="2800">
              <a:solidFill>
                <a:srgbClr val="000000"/>
              </a:solidFill>
              <a:latin typeface="Calibri"/>
            </a:endParaRP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endParaRPr lang="it-IT" sz="2800">
              <a:solidFill>
                <a:srgbClr val="000000"/>
              </a:solidFill>
              <a:latin typeface="Calibri"/>
            </a:endParaRP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rgbClr val="000000"/>
                </a:solidFill>
                <a:latin typeface="Calibri"/>
              </a:rPr>
              <a:t>UROLOGO</a:t>
            </a: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endParaRPr lang="it-IT" sz="2800">
              <a:solidFill>
                <a:srgbClr val="000000"/>
              </a:solidFill>
              <a:latin typeface="Calibri"/>
            </a:endParaRP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endParaRPr lang="it-IT" sz="2800">
              <a:solidFill>
                <a:srgbClr val="000000"/>
              </a:solidFill>
              <a:latin typeface="Calibri"/>
            </a:endParaRP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endParaRPr lang="it-IT" sz="2800">
              <a:solidFill>
                <a:srgbClr val="000000"/>
              </a:solidFill>
              <a:latin typeface="Calibri"/>
            </a:endParaRP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endParaRPr lang="it-IT" sz="2800">
              <a:solidFill>
                <a:srgbClr val="000000"/>
              </a:solidFill>
              <a:latin typeface="Calibri"/>
            </a:endParaRP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rgbClr val="000000"/>
                </a:solidFill>
                <a:latin typeface="Calibri"/>
              </a:rPr>
              <a:t>TRATTAMENTO</a:t>
            </a:r>
          </a:p>
        </p:txBody>
      </p:sp>
      <p:sp>
        <p:nvSpPr>
          <p:cNvPr id="3" name="Freccia giù 4"/>
          <p:cNvSpPr/>
          <p:nvPr/>
        </p:nvSpPr>
        <p:spPr>
          <a:xfrm>
            <a:off x="1295280" y="1612440"/>
            <a:ext cx="484560" cy="978480"/>
          </a:xfrm>
          <a:custGeom>
            <a:avLst>
              <a:gd name="f0" fmla="val 1625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*/ f5 1 21600"/>
              <a:gd name="f12" fmla="*/ f6 1 21600"/>
              <a:gd name="f13" fmla="+- f8 0 f7"/>
              <a:gd name="f14" fmla="pin 0 f1 10800"/>
              <a:gd name="f15" fmla="pin 0 f0 21600"/>
              <a:gd name="f16" fmla="*/ f10 f2 1"/>
              <a:gd name="f17" fmla="val f14"/>
              <a:gd name="f18" fmla="val f15"/>
              <a:gd name="f19" fmla="*/ f13 1 21600"/>
              <a:gd name="f20" fmla="*/ f14 f11 1"/>
              <a:gd name="f21" fmla="*/ f15 f12 1"/>
              <a:gd name="f22" fmla="*/ f16 1 f4"/>
              <a:gd name="f23" fmla="+- 21600 0 f17"/>
              <a:gd name="f24" fmla="+- 21600 0 f18"/>
              <a:gd name="f25" fmla="*/ 0 f19 1"/>
              <a:gd name="f26" fmla="*/ 21600 f19 1"/>
              <a:gd name="f27" fmla="*/ f17 f11 1"/>
              <a:gd name="f28" fmla="*/ f18 f12 1"/>
              <a:gd name="f29" fmla="+- f22 0 f3"/>
              <a:gd name="f30" fmla="*/ f24 f17 1"/>
              <a:gd name="f31" fmla="*/ f25 1 f19"/>
              <a:gd name="f32" fmla="*/ f26 1 f19"/>
              <a:gd name="f33" fmla="*/ f23 f11 1"/>
              <a:gd name="f34" fmla="*/ f30 1 10800"/>
              <a:gd name="f35" fmla="*/ f31 f12 1"/>
              <a:gd name="f36" fmla="*/ f31 f11 1"/>
              <a:gd name="f37" fmla="*/ f32 f11 1"/>
              <a:gd name="f38" fmla="+- f18 f34 0"/>
              <a:gd name="f39" fmla="*/ f38 f12 1"/>
            </a:gdLst>
            <a:ahLst>
              <a:ahXY gdRefX="f1" minX="f7" maxX="f9" gdRefY="f0" minY="f7" maxY="f8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6" y="f28"/>
              </a:cxn>
              <a:cxn ang="f29">
                <a:pos x="f37" y="f28"/>
              </a:cxn>
            </a:cxnLst>
            <a:rect l="f27" t="f35" r="f33" b="f39"/>
            <a:pathLst>
              <a:path w="21600" h="21600">
                <a:moveTo>
                  <a:pt x="f17" y="f7"/>
                </a:moveTo>
                <a:lnTo>
                  <a:pt x="f17" y="f18"/>
                </a:lnTo>
                <a:lnTo>
                  <a:pt x="f7" y="f18"/>
                </a:lnTo>
                <a:lnTo>
                  <a:pt x="f9" y="f8"/>
                </a:lnTo>
                <a:lnTo>
                  <a:pt x="f8" y="f18"/>
                </a:lnTo>
                <a:lnTo>
                  <a:pt x="f23" y="f18"/>
                </a:lnTo>
                <a:lnTo>
                  <a:pt x="f23" y="f7"/>
                </a:lnTo>
                <a:close/>
              </a:path>
            </a:pathLst>
          </a:custGeom>
          <a:gradFill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360">
            <a:solidFill>
              <a:srgbClr val="4A7EBB"/>
            </a:solidFill>
            <a:prstDash val="solid"/>
          </a:ln>
          <a:effectLst>
            <a:outerShdw dist="23040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4" name="Segnaposto contenuto 2"/>
          <p:cNvSpPr txBox="1">
            <a:spLocks noGrp="1"/>
          </p:cNvSpPr>
          <p:nvPr>
            <p:ph sz="half" idx="4294967295"/>
          </p:nvPr>
        </p:nvSpPr>
        <p:spPr>
          <a:xfrm>
            <a:off x="3276720" y="152280"/>
            <a:ext cx="2819520" cy="64007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1"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9pPr>
          </a:lstStyle>
          <a:p>
            <a:pPr marL="343080" lvl="0" indent="-343080" algn="ctr" hangingPunct="1">
              <a:spcBef>
                <a:spcPts val="601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000000"/>
                </a:solidFill>
                <a:latin typeface="Calibri"/>
              </a:rPr>
              <a:t>ECO APP URINARIO -</a:t>
            </a:r>
          </a:p>
          <a:p>
            <a:pPr marL="343080" lvl="0" indent="-343080" algn="ctr" hangingPunct="1">
              <a:spcBef>
                <a:spcPts val="601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000000"/>
                </a:solidFill>
                <a:latin typeface="Calibri"/>
              </a:rPr>
              <a:t>PAP URINE +</a:t>
            </a: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endParaRPr lang="it-IT" sz="2800" b="1">
              <a:solidFill>
                <a:srgbClr val="000000"/>
              </a:solidFill>
              <a:latin typeface="Calibri"/>
            </a:endParaRP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endParaRPr lang="it-IT" sz="2800" b="1">
              <a:solidFill>
                <a:srgbClr val="000000"/>
              </a:solidFill>
              <a:latin typeface="Calibri"/>
            </a:endParaRP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endParaRPr lang="it-IT" sz="2800" b="1">
              <a:solidFill>
                <a:srgbClr val="000000"/>
              </a:solidFill>
              <a:latin typeface="Calibri"/>
            </a:endParaRP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endParaRPr lang="it-IT" sz="2800" b="1">
              <a:solidFill>
                <a:srgbClr val="000000"/>
              </a:solidFill>
              <a:latin typeface="Calibri"/>
            </a:endParaRP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rgbClr val="000000"/>
                </a:solidFill>
                <a:latin typeface="Calibri"/>
              </a:rPr>
              <a:t>UROLOGO</a:t>
            </a: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endParaRPr lang="it-IT" sz="2800" b="1">
              <a:solidFill>
                <a:srgbClr val="000000"/>
              </a:solidFill>
              <a:latin typeface="Calibri"/>
            </a:endParaRP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endParaRPr lang="it-IT" sz="2800" b="1">
              <a:solidFill>
                <a:srgbClr val="000000"/>
              </a:solidFill>
              <a:latin typeface="Calibri"/>
            </a:endParaRP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endParaRPr lang="it-IT" sz="2800" b="1">
              <a:solidFill>
                <a:srgbClr val="000000"/>
              </a:solidFill>
              <a:latin typeface="Calibri"/>
            </a:endParaRP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endParaRPr lang="it-IT" sz="2800" b="1">
              <a:solidFill>
                <a:srgbClr val="000000"/>
              </a:solidFill>
              <a:latin typeface="Calibri"/>
            </a:endParaRP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rgbClr val="000000"/>
                </a:solidFill>
                <a:latin typeface="Calibri"/>
              </a:rPr>
              <a:t>STUDIO alta via</a:t>
            </a: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endParaRPr lang="it-IT" sz="2800" b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Freccia giù 6"/>
          <p:cNvSpPr/>
          <p:nvPr/>
        </p:nvSpPr>
        <p:spPr>
          <a:xfrm>
            <a:off x="4419720" y="1523880"/>
            <a:ext cx="484560" cy="978480"/>
          </a:xfrm>
          <a:custGeom>
            <a:avLst>
              <a:gd name="f0" fmla="val 1625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*/ f5 1 21600"/>
              <a:gd name="f12" fmla="*/ f6 1 21600"/>
              <a:gd name="f13" fmla="+- f8 0 f7"/>
              <a:gd name="f14" fmla="pin 0 f1 10800"/>
              <a:gd name="f15" fmla="pin 0 f0 21600"/>
              <a:gd name="f16" fmla="*/ f10 f2 1"/>
              <a:gd name="f17" fmla="val f14"/>
              <a:gd name="f18" fmla="val f15"/>
              <a:gd name="f19" fmla="*/ f13 1 21600"/>
              <a:gd name="f20" fmla="*/ f14 f11 1"/>
              <a:gd name="f21" fmla="*/ f15 f12 1"/>
              <a:gd name="f22" fmla="*/ f16 1 f4"/>
              <a:gd name="f23" fmla="+- 21600 0 f17"/>
              <a:gd name="f24" fmla="+- 21600 0 f18"/>
              <a:gd name="f25" fmla="*/ 0 f19 1"/>
              <a:gd name="f26" fmla="*/ 21600 f19 1"/>
              <a:gd name="f27" fmla="*/ f17 f11 1"/>
              <a:gd name="f28" fmla="*/ f18 f12 1"/>
              <a:gd name="f29" fmla="+- f22 0 f3"/>
              <a:gd name="f30" fmla="*/ f24 f17 1"/>
              <a:gd name="f31" fmla="*/ f25 1 f19"/>
              <a:gd name="f32" fmla="*/ f26 1 f19"/>
              <a:gd name="f33" fmla="*/ f23 f11 1"/>
              <a:gd name="f34" fmla="*/ f30 1 10800"/>
              <a:gd name="f35" fmla="*/ f31 f12 1"/>
              <a:gd name="f36" fmla="*/ f31 f11 1"/>
              <a:gd name="f37" fmla="*/ f32 f11 1"/>
              <a:gd name="f38" fmla="+- f18 f34 0"/>
              <a:gd name="f39" fmla="*/ f38 f12 1"/>
            </a:gdLst>
            <a:ahLst>
              <a:ahXY gdRefX="f1" minX="f7" maxX="f9" gdRefY="f0" minY="f7" maxY="f8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6" y="f28"/>
              </a:cxn>
              <a:cxn ang="f29">
                <a:pos x="f37" y="f28"/>
              </a:cxn>
            </a:cxnLst>
            <a:rect l="f27" t="f35" r="f33" b="f39"/>
            <a:pathLst>
              <a:path w="21600" h="21600">
                <a:moveTo>
                  <a:pt x="f17" y="f7"/>
                </a:moveTo>
                <a:lnTo>
                  <a:pt x="f17" y="f18"/>
                </a:lnTo>
                <a:lnTo>
                  <a:pt x="f7" y="f18"/>
                </a:lnTo>
                <a:lnTo>
                  <a:pt x="f9" y="f8"/>
                </a:lnTo>
                <a:lnTo>
                  <a:pt x="f8" y="f18"/>
                </a:lnTo>
                <a:lnTo>
                  <a:pt x="f23" y="f18"/>
                </a:lnTo>
                <a:lnTo>
                  <a:pt x="f23" y="f7"/>
                </a:lnTo>
                <a:close/>
              </a:path>
            </a:pathLst>
          </a:custGeom>
          <a:gradFill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360">
            <a:solidFill>
              <a:srgbClr val="4A7EBB"/>
            </a:solidFill>
            <a:prstDash val="solid"/>
          </a:ln>
          <a:effectLst>
            <a:outerShdw dist="23040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6" name="Segnaposto contenuto 2"/>
          <p:cNvSpPr txBox="1">
            <a:spLocks noGrp="1"/>
          </p:cNvSpPr>
          <p:nvPr>
            <p:ph type="body" idx="4294967295"/>
          </p:nvPr>
        </p:nvSpPr>
        <p:spPr>
          <a:xfrm>
            <a:off x="6172200" y="152280"/>
            <a:ext cx="2971800" cy="6324479"/>
          </a:xfrm>
        </p:spPr>
        <p:txBody>
          <a:bodyPr wrap="square" lIns="91440" tIns="45720" rIns="91440" bIns="45720" anchor="t" anchorCtr="1"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2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Mangal" pitchFamily="2"/>
              </a:defRPr>
            </a:lvl9pPr>
          </a:lstStyle>
          <a:p>
            <a:pPr marL="343080" lvl="0" indent="-343080" algn="ctr" hangingPunct="1">
              <a:spcBef>
                <a:spcPts val="601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ECO APP URINARIO -</a:t>
            </a:r>
          </a:p>
          <a:p>
            <a:pPr marL="343080" lvl="0" indent="-343080" algn="ctr" hangingPunct="1">
              <a:spcBef>
                <a:spcPts val="601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PAP URINE -</a:t>
            </a: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endParaRPr lang="it-IT" sz="2800" b="1">
              <a:solidFill>
                <a:srgbClr val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endParaRPr lang="it-IT" sz="2800" b="1">
              <a:solidFill>
                <a:srgbClr val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endParaRPr lang="it-IT" sz="2800" b="1">
              <a:solidFill>
                <a:srgbClr val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endParaRPr lang="it-IT" sz="2800" b="1">
              <a:solidFill>
                <a:srgbClr val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UROLOGO</a:t>
            </a: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endParaRPr lang="it-IT" sz="2800" b="1">
              <a:solidFill>
                <a:srgbClr val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endParaRPr lang="it-IT" sz="2800" b="1">
              <a:solidFill>
                <a:srgbClr val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endParaRPr lang="it-IT" sz="2800" b="1">
              <a:solidFill>
                <a:srgbClr val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endParaRPr lang="it-IT" sz="2800" b="1">
              <a:solidFill>
                <a:srgbClr val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CISTOSCOPIA</a:t>
            </a:r>
          </a:p>
          <a:p>
            <a:pPr marL="343080" lvl="0" indent="-343080" algn="ctr" hangingPunct="1">
              <a:spcBef>
                <a:spcPts val="700"/>
              </a:spcBef>
              <a:spcAft>
                <a:spcPts val="0"/>
              </a:spcAft>
              <a:buNone/>
            </a:pPr>
            <a:endParaRPr lang="it-IT" sz="2800" b="1">
              <a:solidFill>
                <a:srgbClr val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7" name="Freccia giù 9"/>
          <p:cNvSpPr/>
          <p:nvPr/>
        </p:nvSpPr>
        <p:spPr>
          <a:xfrm>
            <a:off x="7363799" y="1523880"/>
            <a:ext cx="484560" cy="978480"/>
          </a:xfrm>
          <a:custGeom>
            <a:avLst>
              <a:gd name="f0" fmla="val 1625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*/ f5 1 21600"/>
              <a:gd name="f12" fmla="*/ f6 1 21600"/>
              <a:gd name="f13" fmla="+- f8 0 f7"/>
              <a:gd name="f14" fmla="pin 0 f1 10800"/>
              <a:gd name="f15" fmla="pin 0 f0 21600"/>
              <a:gd name="f16" fmla="*/ f10 f2 1"/>
              <a:gd name="f17" fmla="val f14"/>
              <a:gd name="f18" fmla="val f15"/>
              <a:gd name="f19" fmla="*/ f13 1 21600"/>
              <a:gd name="f20" fmla="*/ f14 f11 1"/>
              <a:gd name="f21" fmla="*/ f15 f12 1"/>
              <a:gd name="f22" fmla="*/ f16 1 f4"/>
              <a:gd name="f23" fmla="+- 21600 0 f17"/>
              <a:gd name="f24" fmla="+- 21600 0 f18"/>
              <a:gd name="f25" fmla="*/ 0 f19 1"/>
              <a:gd name="f26" fmla="*/ 21600 f19 1"/>
              <a:gd name="f27" fmla="*/ f17 f11 1"/>
              <a:gd name="f28" fmla="*/ f18 f12 1"/>
              <a:gd name="f29" fmla="+- f22 0 f3"/>
              <a:gd name="f30" fmla="*/ f24 f17 1"/>
              <a:gd name="f31" fmla="*/ f25 1 f19"/>
              <a:gd name="f32" fmla="*/ f26 1 f19"/>
              <a:gd name="f33" fmla="*/ f23 f11 1"/>
              <a:gd name="f34" fmla="*/ f30 1 10800"/>
              <a:gd name="f35" fmla="*/ f31 f12 1"/>
              <a:gd name="f36" fmla="*/ f31 f11 1"/>
              <a:gd name="f37" fmla="*/ f32 f11 1"/>
              <a:gd name="f38" fmla="+- f18 f34 0"/>
              <a:gd name="f39" fmla="*/ f38 f12 1"/>
            </a:gdLst>
            <a:ahLst>
              <a:ahXY gdRefX="f1" minX="f7" maxX="f9" gdRefY="f0" minY="f7" maxY="f8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6" y="f28"/>
              </a:cxn>
              <a:cxn ang="f29">
                <a:pos x="f37" y="f28"/>
              </a:cxn>
            </a:cxnLst>
            <a:rect l="f27" t="f35" r="f33" b="f39"/>
            <a:pathLst>
              <a:path w="21600" h="21600">
                <a:moveTo>
                  <a:pt x="f17" y="f7"/>
                </a:moveTo>
                <a:lnTo>
                  <a:pt x="f17" y="f18"/>
                </a:lnTo>
                <a:lnTo>
                  <a:pt x="f7" y="f18"/>
                </a:lnTo>
                <a:lnTo>
                  <a:pt x="f9" y="f8"/>
                </a:lnTo>
                <a:lnTo>
                  <a:pt x="f8" y="f18"/>
                </a:lnTo>
                <a:lnTo>
                  <a:pt x="f23" y="f18"/>
                </a:lnTo>
                <a:lnTo>
                  <a:pt x="f23" y="f7"/>
                </a:lnTo>
                <a:close/>
              </a:path>
            </a:pathLst>
          </a:custGeom>
          <a:gradFill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360">
            <a:solidFill>
              <a:srgbClr val="4A7EBB"/>
            </a:solidFill>
            <a:prstDash val="solid"/>
          </a:ln>
          <a:effectLst>
            <a:outerShdw dist="23040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8" name="Freccia giù 10"/>
          <p:cNvSpPr/>
          <p:nvPr/>
        </p:nvSpPr>
        <p:spPr>
          <a:xfrm>
            <a:off x="7391520" y="4203360"/>
            <a:ext cx="484560" cy="978480"/>
          </a:xfrm>
          <a:custGeom>
            <a:avLst>
              <a:gd name="f0" fmla="val 1625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*/ f5 1 21600"/>
              <a:gd name="f12" fmla="*/ f6 1 21600"/>
              <a:gd name="f13" fmla="+- f8 0 f7"/>
              <a:gd name="f14" fmla="pin 0 f1 10800"/>
              <a:gd name="f15" fmla="pin 0 f0 21600"/>
              <a:gd name="f16" fmla="*/ f10 f2 1"/>
              <a:gd name="f17" fmla="val f14"/>
              <a:gd name="f18" fmla="val f15"/>
              <a:gd name="f19" fmla="*/ f13 1 21600"/>
              <a:gd name="f20" fmla="*/ f14 f11 1"/>
              <a:gd name="f21" fmla="*/ f15 f12 1"/>
              <a:gd name="f22" fmla="*/ f16 1 f4"/>
              <a:gd name="f23" fmla="+- 21600 0 f17"/>
              <a:gd name="f24" fmla="+- 21600 0 f18"/>
              <a:gd name="f25" fmla="*/ 0 f19 1"/>
              <a:gd name="f26" fmla="*/ 21600 f19 1"/>
              <a:gd name="f27" fmla="*/ f17 f11 1"/>
              <a:gd name="f28" fmla="*/ f18 f12 1"/>
              <a:gd name="f29" fmla="+- f22 0 f3"/>
              <a:gd name="f30" fmla="*/ f24 f17 1"/>
              <a:gd name="f31" fmla="*/ f25 1 f19"/>
              <a:gd name="f32" fmla="*/ f26 1 f19"/>
              <a:gd name="f33" fmla="*/ f23 f11 1"/>
              <a:gd name="f34" fmla="*/ f30 1 10800"/>
              <a:gd name="f35" fmla="*/ f31 f12 1"/>
              <a:gd name="f36" fmla="*/ f31 f11 1"/>
              <a:gd name="f37" fmla="*/ f32 f11 1"/>
              <a:gd name="f38" fmla="+- f18 f34 0"/>
              <a:gd name="f39" fmla="*/ f38 f12 1"/>
            </a:gdLst>
            <a:ahLst>
              <a:ahXY gdRefX="f1" minX="f7" maxX="f9" gdRefY="f0" minY="f7" maxY="f8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6" y="f28"/>
              </a:cxn>
              <a:cxn ang="f29">
                <a:pos x="f37" y="f28"/>
              </a:cxn>
            </a:cxnLst>
            <a:rect l="f27" t="f35" r="f33" b="f39"/>
            <a:pathLst>
              <a:path w="21600" h="21600">
                <a:moveTo>
                  <a:pt x="f17" y="f7"/>
                </a:moveTo>
                <a:lnTo>
                  <a:pt x="f17" y="f18"/>
                </a:lnTo>
                <a:lnTo>
                  <a:pt x="f7" y="f18"/>
                </a:lnTo>
                <a:lnTo>
                  <a:pt x="f9" y="f8"/>
                </a:lnTo>
                <a:lnTo>
                  <a:pt x="f8" y="f18"/>
                </a:lnTo>
                <a:lnTo>
                  <a:pt x="f23" y="f18"/>
                </a:lnTo>
                <a:lnTo>
                  <a:pt x="f23" y="f7"/>
                </a:lnTo>
                <a:close/>
              </a:path>
            </a:pathLst>
          </a:custGeom>
          <a:gradFill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360">
            <a:solidFill>
              <a:srgbClr val="4A7EBB"/>
            </a:solidFill>
            <a:prstDash val="solid"/>
          </a:ln>
          <a:effectLst>
            <a:outerShdw dist="23040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9" name="Freccia giù 11"/>
          <p:cNvSpPr/>
          <p:nvPr/>
        </p:nvSpPr>
        <p:spPr>
          <a:xfrm>
            <a:off x="4468320" y="4191120"/>
            <a:ext cx="484560" cy="978480"/>
          </a:xfrm>
          <a:custGeom>
            <a:avLst>
              <a:gd name="f0" fmla="val 1625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*/ f5 1 21600"/>
              <a:gd name="f12" fmla="*/ f6 1 21600"/>
              <a:gd name="f13" fmla="+- f8 0 f7"/>
              <a:gd name="f14" fmla="pin 0 f1 10800"/>
              <a:gd name="f15" fmla="pin 0 f0 21600"/>
              <a:gd name="f16" fmla="*/ f10 f2 1"/>
              <a:gd name="f17" fmla="val f14"/>
              <a:gd name="f18" fmla="val f15"/>
              <a:gd name="f19" fmla="*/ f13 1 21600"/>
              <a:gd name="f20" fmla="*/ f14 f11 1"/>
              <a:gd name="f21" fmla="*/ f15 f12 1"/>
              <a:gd name="f22" fmla="*/ f16 1 f4"/>
              <a:gd name="f23" fmla="+- 21600 0 f17"/>
              <a:gd name="f24" fmla="+- 21600 0 f18"/>
              <a:gd name="f25" fmla="*/ 0 f19 1"/>
              <a:gd name="f26" fmla="*/ 21600 f19 1"/>
              <a:gd name="f27" fmla="*/ f17 f11 1"/>
              <a:gd name="f28" fmla="*/ f18 f12 1"/>
              <a:gd name="f29" fmla="+- f22 0 f3"/>
              <a:gd name="f30" fmla="*/ f24 f17 1"/>
              <a:gd name="f31" fmla="*/ f25 1 f19"/>
              <a:gd name="f32" fmla="*/ f26 1 f19"/>
              <a:gd name="f33" fmla="*/ f23 f11 1"/>
              <a:gd name="f34" fmla="*/ f30 1 10800"/>
              <a:gd name="f35" fmla="*/ f31 f12 1"/>
              <a:gd name="f36" fmla="*/ f31 f11 1"/>
              <a:gd name="f37" fmla="*/ f32 f11 1"/>
              <a:gd name="f38" fmla="+- f18 f34 0"/>
              <a:gd name="f39" fmla="*/ f38 f12 1"/>
            </a:gdLst>
            <a:ahLst>
              <a:ahXY gdRefX="f1" minX="f7" maxX="f9" gdRefY="f0" minY="f7" maxY="f8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6" y="f28"/>
              </a:cxn>
              <a:cxn ang="f29">
                <a:pos x="f37" y="f28"/>
              </a:cxn>
            </a:cxnLst>
            <a:rect l="f27" t="f35" r="f33" b="f39"/>
            <a:pathLst>
              <a:path w="21600" h="21600">
                <a:moveTo>
                  <a:pt x="f17" y="f7"/>
                </a:moveTo>
                <a:lnTo>
                  <a:pt x="f17" y="f18"/>
                </a:lnTo>
                <a:lnTo>
                  <a:pt x="f7" y="f18"/>
                </a:lnTo>
                <a:lnTo>
                  <a:pt x="f9" y="f8"/>
                </a:lnTo>
                <a:lnTo>
                  <a:pt x="f8" y="f18"/>
                </a:lnTo>
                <a:lnTo>
                  <a:pt x="f23" y="f18"/>
                </a:lnTo>
                <a:lnTo>
                  <a:pt x="f23" y="f7"/>
                </a:lnTo>
                <a:close/>
              </a:path>
            </a:pathLst>
          </a:custGeom>
          <a:gradFill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360">
            <a:solidFill>
              <a:srgbClr val="4A7EBB"/>
            </a:solidFill>
            <a:prstDash val="solid"/>
          </a:ln>
          <a:effectLst>
            <a:outerShdw dist="23040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10" name="Freccia giù 12"/>
          <p:cNvSpPr/>
          <p:nvPr/>
        </p:nvSpPr>
        <p:spPr>
          <a:xfrm>
            <a:off x="1295280" y="4127040"/>
            <a:ext cx="484560" cy="978480"/>
          </a:xfrm>
          <a:custGeom>
            <a:avLst>
              <a:gd name="f0" fmla="val 1625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*/ f5 1 21600"/>
              <a:gd name="f12" fmla="*/ f6 1 21600"/>
              <a:gd name="f13" fmla="+- f8 0 f7"/>
              <a:gd name="f14" fmla="pin 0 f1 10800"/>
              <a:gd name="f15" fmla="pin 0 f0 21600"/>
              <a:gd name="f16" fmla="*/ f10 f2 1"/>
              <a:gd name="f17" fmla="val f14"/>
              <a:gd name="f18" fmla="val f15"/>
              <a:gd name="f19" fmla="*/ f13 1 21600"/>
              <a:gd name="f20" fmla="*/ f14 f11 1"/>
              <a:gd name="f21" fmla="*/ f15 f12 1"/>
              <a:gd name="f22" fmla="*/ f16 1 f4"/>
              <a:gd name="f23" fmla="+- 21600 0 f17"/>
              <a:gd name="f24" fmla="+- 21600 0 f18"/>
              <a:gd name="f25" fmla="*/ 0 f19 1"/>
              <a:gd name="f26" fmla="*/ 21600 f19 1"/>
              <a:gd name="f27" fmla="*/ f17 f11 1"/>
              <a:gd name="f28" fmla="*/ f18 f12 1"/>
              <a:gd name="f29" fmla="+- f22 0 f3"/>
              <a:gd name="f30" fmla="*/ f24 f17 1"/>
              <a:gd name="f31" fmla="*/ f25 1 f19"/>
              <a:gd name="f32" fmla="*/ f26 1 f19"/>
              <a:gd name="f33" fmla="*/ f23 f11 1"/>
              <a:gd name="f34" fmla="*/ f30 1 10800"/>
              <a:gd name="f35" fmla="*/ f31 f12 1"/>
              <a:gd name="f36" fmla="*/ f31 f11 1"/>
              <a:gd name="f37" fmla="*/ f32 f11 1"/>
              <a:gd name="f38" fmla="+- f18 f34 0"/>
              <a:gd name="f39" fmla="*/ f38 f12 1"/>
            </a:gdLst>
            <a:ahLst>
              <a:ahXY gdRefX="f1" minX="f7" maxX="f9" gdRefY="f0" minY="f7" maxY="f8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6" y="f28"/>
              </a:cxn>
              <a:cxn ang="f29">
                <a:pos x="f37" y="f28"/>
              </a:cxn>
            </a:cxnLst>
            <a:rect l="f27" t="f35" r="f33" b="f39"/>
            <a:pathLst>
              <a:path w="21600" h="21600">
                <a:moveTo>
                  <a:pt x="f17" y="f7"/>
                </a:moveTo>
                <a:lnTo>
                  <a:pt x="f17" y="f18"/>
                </a:lnTo>
                <a:lnTo>
                  <a:pt x="f7" y="f18"/>
                </a:lnTo>
                <a:lnTo>
                  <a:pt x="f9" y="f8"/>
                </a:lnTo>
                <a:lnTo>
                  <a:pt x="f8" y="f18"/>
                </a:lnTo>
                <a:lnTo>
                  <a:pt x="f23" y="f18"/>
                </a:lnTo>
                <a:lnTo>
                  <a:pt x="f23" y="f7"/>
                </a:lnTo>
                <a:close/>
              </a:path>
            </a:pathLst>
          </a:custGeom>
          <a:gradFill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360">
            <a:solidFill>
              <a:srgbClr val="4A7EBB"/>
            </a:solidFill>
            <a:prstDash val="solid"/>
          </a:ln>
          <a:effectLst>
            <a:outerShdw dist="23040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1395413"/>
            <a:ext cx="9144000" cy="3598862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3555" name="CasellaDiTesto 7"/>
          <p:cNvSpPr txBox="1">
            <a:spLocks noChangeArrowheads="1"/>
          </p:cNvSpPr>
          <p:nvPr/>
        </p:nvSpPr>
        <p:spPr bwMode="auto">
          <a:xfrm>
            <a:off x="0" y="1989138"/>
            <a:ext cx="9144000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9538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6000" b="1" smtClean="0">
                <a:solidFill>
                  <a:srgbClr val="000000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</a:rPr>
              <a:t>il Microbiologo</a:t>
            </a:r>
          </a:p>
          <a:p>
            <a:pPr marL="109538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smtClean="0">
                <a:solidFill>
                  <a:srgbClr val="000000"/>
                </a:solidFill>
                <a:latin typeface="Calibri" pitchFamily="34" charset="0"/>
              </a:rPr>
              <a:t>Dr. Mino Pedroni</a:t>
            </a:r>
          </a:p>
          <a:p>
            <a:pPr marL="109538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smtClean="0">
                <a:solidFill>
                  <a:srgbClr val="000000"/>
                </a:solidFill>
                <a:latin typeface="Calibri" pitchFamily="34" charset="0"/>
              </a:rPr>
              <a:t>AOD Presidio di Manerbio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0" y="1395413"/>
            <a:ext cx="9144000" cy="0"/>
          </a:xfrm>
          <a:prstGeom prst="line">
            <a:avLst/>
          </a:prstGeom>
          <a:ln w="762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0" y="4994275"/>
            <a:ext cx="9144000" cy="0"/>
          </a:xfrm>
          <a:prstGeom prst="line">
            <a:avLst/>
          </a:prstGeom>
          <a:ln w="762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magin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9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CasellaDiTesto 6"/>
          <p:cNvSpPr txBox="1">
            <a:spLocks noChangeArrowheads="1"/>
          </p:cNvSpPr>
          <p:nvPr/>
        </p:nvSpPr>
        <p:spPr bwMode="auto">
          <a:xfrm>
            <a:off x="358775" y="-15875"/>
            <a:ext cx="3649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200" b="1" smtClean="0">
                <a:solidFill>
                  <a:srgbClr val="000000"/>
                </a:solidFill>
                <a:latin typeface="Calibri" pitchFamily="34" charset="0"/>
              </a:rPr>
              <a:t>NICOLA</a:t>
            </a:r>
          </a:p>
        </p:txBody>
      </p:sp>
      <p:sp>
        <p:nvSpPr>
          <p:cNvPr id="9" name="Rettangolo 8"/>
          <p:cNvSpPr/>
          <p:nvPr/>
        </p:nvSpPr>
        <p:spPr>
          <a:xfrm>
            <a:off x="446088" y="1303338"/>
            <a:ext cx="1417637" cy="180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2533" name="CasellaDiTesto 5"/>
          <p:cNvSpPr txBox="1">
            <a:spLocks noChangeArrowheads="1"/>
          </p:cNvSpPr>
          <p:nvPr/>
        </p:nvSpPr>
        <p:spPr bwMode="auto">
          <a:xfrm>
            <a:off x="395288" y="2276475"/>
            <a:ext cx="583247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  <a:latin typeface="Calibri" pitchFamily="34" charset="0"/>
              </a:rPr>
              <a:t>ESAME URINE + URINOCOLTURA + ev. antibiorgamma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  <a:latin typeface="Calibri" pitchFamily="34" charset="0"/>
              </a:rPr>
              <a:t>CITOLOGIA URINARIA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  <a:latin typeface="Calibri" pitchFamily="34" charset="0"/>
              </a:rPr>
              <a:t>ECOADDOME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 b="1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  <a:latin typeface="Calibri" pitchFamily="34" charset="0"/>
              </a:rPr>
              <a:t>(visita urologica?)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41300"/>
            <a:ext cx="6858000" cy="6521450"/>
          </a:xfrm>
          <a:prstGeom prst="rect">
            <a:avLst/>
          </a:prstGeom>
          <a:solidFill>
            <a:schemeClr val="hlink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0"/>
            <a:ext cx="6858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1143000" y="762000"/>
            <a:ext cx="65532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1143000" y="990600"/>
            <a:ext cx="838200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1447800" y="6172200"/>
            <a:ext cx="42672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1143000" y="533400"/>
            <a:ext cx="65532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04800"/>
            <a:ext cx="7467600" cy="616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1219200" y="3352800"/>
            <a:ext cx="2895600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371600" y="4267200"/>
            <a:ext cx="5334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1371600" y="1600200"/>
            <a:ext cx="6781800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1371600" y="1905000"/>
            <a:ext cx="2438400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1295400" y="1066800"/>
            <a:ext cx="5105400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81534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2743200" y="3124200"/>
            <a:ext cx="55626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2743200" y="3352800"/>
            <a:ext cx="55626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2590800" y="3657600"/>
            <a:ext cx="28194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2667000" y="1219200"/>
            <a:ext cx="55626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2590800" y="1524000"/>
            <a:ext cx="51054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-1" y="1395004"/>
            <a:ext cx="9144000" cy="35999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0" y="1395004"/>
            <a:ext cx="9143999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algn="ctr">
              <a:lnSpc>
                <a:spcPct val="120000"/>
              </a:lnSpc>
              <a:defRPr/>
            </a:pPr>
            <a:r>
              <a:rPr lang="it-IT" sz="8000" b="1" dirty="0" smtClean="0">
                <a:latin typeface="Arial Narrow"/>
                <a:cs typeface="Arial Narrow"/>
              </a:rPr>
              <a:t>CASO CLINICO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3248041"/>
            <a:ext cx="9143999" cy="1193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algn="ctr">
              <a:lnSpc>
                <a:spcPct val="120000"/>
              </a:lnSpc>
              <a:defRPr/>
            </a:pPr>
            <a:r>
              <a:rPr lang="it-IT" sz="6600" b="1" dirty="0" smtClean="0">
                <a:latin typeface="Arial Narrow"/>
                <a:cs typeface="Arial Narrow"/>
              </a:rPr>
              <a:t>Ematuria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0" y="1395004"/>
            <a:ext cx="9144000" cy="0"/>
          </a:xfrm>
          <a:prstGeom prst="line">
            <a:avLst/>
          </a:prstGeom>
          <a:ln w="762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-1" y="4994962"/>
            <a:ext cx="9144000" cy="0"/>
          </a:xfrm>
          <a:prstGeom prst="line">
            <a:avLst/>
          </a:prstGeom>
          <a:ln w="762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1619672" y="5229200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smtClean="0"/>
              <a:t>Dr.ssa Elena Fornasari – Dr. Nicola </a:t>
            </a:r>
            <a:r>
              <a:rPr lang="it-IT" sz="2400" i="1" dirty="0" err="1" smtClean="0"/>
              <a:t>Bastiani</a:t>
            </a:r>
            <a:endParaRPr lang="it-IT" sz="2400" i="1" dirty="0"/>
          </a:p>
        </p:txBody>
      </p:sp>
    </p:spTree>
    <p:extLst>
      <p:ext uri="{BB962C8B-B14F-4D97-AF65-F5344CB8AC3E}">
        <p14:creationId xmlns:p14="http://schemas.microsoft.com/office/powerpoint/2010/main" xmlns="" val="322066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/>
        </p:nvGraphicFramePr>
        <p:xfrm>
          <a:off x="3175" y="0"/>
          <a:ext cx="8991600" cy="6861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867" name="Segnaposto numero diapositiva 1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6E2B2FE-82B2-47FD-96DE-8728AF7BE40A}" type="slidenum">
              <a:rPr lang="it-IT" altLang="it-IT" sz="1400" smtClean="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it-IT" altLang="it-IT" sz="14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 flipH="1" flipV="1">
            <a:off x="7315200" y="3886200"/>
            <a:ext cx="609600" cy="1981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 flipH="1" flipV="1">
            <a:off x="3962400" y="4419600"/>
            <a:ext cx="609600" cy="1981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 animBg="1"/>
      <p:bldP spid="3687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28788"/>
            <a:ext cx="9144000" cy="51292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52400"/>
            <a:ext cx="2628900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5562600" y="2133600"/>
            <a:ext cx="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>
            <a:off x="6858000" y="2133600"/>
            <a:ext cx="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71600"/>
            <a:ext cx="8839200" cy="42481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1447800" y="3276600"/>
            <a:ext cx="762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1447800" y="3581400"/>
            <a:ext cx="762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7010400" y="3352800"/>
            <a:ext cx="381000" cy="381000"/>
          </a:xfrm>
          <a:prstGeom prst="ellips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7010400" y="3124200"/>
            <a:ext cx="381000" cy="304800"/>
          </a:xfrm>
          <a:prstGeom prst="ellips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0" y="1295400"/>
          <a:ext cx="9144000" cy="4476750"/>
        </p:xfrm>
        <a:graphic>
          <a:graphicData uri="http://schemas.openxmlformats.org/presentationml/2006/ole">
            <p:oleObj spid="_x0000_s134146" name="Grafico" r:id="rId3" imgW="8757000" imgH="4140000" progId="Excel.Sheet.8">
              <p:embed/>
            </p:oleObj>
          </a:graphicData>
        </a:graphic>
      </p:graphicFrame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057400" y="457200"/>
            <a:ext cx="5324475" cy="485775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smtClean="0">
                <a:solidFill>
                  <a:srgbClr val="000000"/>
                </a:solidFill>
              </a:rPr>
              <a:t>RESISTENZE E. coli URINOCOLTURE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438400" y="5943600"/>
            <a:ext cx="4649788" cy="4667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smtClean="0">
                <a:solidFill>
                  <a:srgbClr val="000000"/>
                </a:solidFill>
              </a:rPr>
              <a:t>Urocolture positive per E. coli 1.923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057400" y="457200"/>
            <a:ext cx="5324475" cy="485775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smtClean="0">
                <a:solidFill>
                  <a:srgbClr val="000000"/>
                </a:solidFill>
              </a:rPr>
              <a:t>RESISTENZE E. coli URINOCOLTURE</a:t>
            </a:r>
          </a:p>
        </p:txBody>
      </p:sp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1588" y="1447800"/>
          <a:ext cx="9142412" cy="4878388"/>
        </p:xfrm>
        <a:graphic>
          <a:graphicData uri="http://schemas.openxmlformats.org/presentationml/2006/ole">
            <p:oleObj spid="_x0000_s135170" name="Grafico" r:id="rId3" imgW="10323000" imgH="550800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it-IT" altLang="it-IT"/>
          </a:p>
        </p:txBody>
      </p:sp>
      <p:graphicFrame>
        <p:nvGraphicFramePr>
          <p:cNvPr id="33795" name="Grafico 5"/>
          <p:cNvGraphicFramePr>
            <a:graphicFrameLocks/>
          </p:cNvGraphicFramePr>
          <p:nvPr/>
        </p:nvGraphicFramePr>
        <p:xfrm>
          <a:off x="25400" y="254000"/>
          <a:ext cx="9017000" cy="6502400"/>
        </p:xfrm>
        <a:graphic>
          <a:graphicData uri="http://schemas.openxmlformats.org/presentationml/2006/ole">
            <p:oleObj spid="_x0000_s136194" name="Grafico" r:id="rId3" imgW="9020192" imgH="6191239" progId="Excel.Sheet.8">
              <p:embed/>
            </p:oleObj>
          </a:graphicData>
        </a:graphic>
      </p:graphicFrame>
      <p:sp>
        <p:nvSpPr>
          <p:cNvPr id="33796" name="Segnaposto numero diapositiva 1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55F136D-4777-41C5-97D3-9E0B69AF8F90}" type="slidenum">
              <a:rPr lang="it-IT" altLang="it-IT" sz="1400" smtClean="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it-IT" altLang="it-IT" sz="14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4263" y="944563"/>
            <a:ext cx="697547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0"/>
            <a:ext cx="7078663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61950"/>
            <a:ext cx="8177213" cy="4494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4953000"/>
            <a:ext cx="5462588" cy="1601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0"/>
            <a:ext cx="8763000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87313"/>
            <a:ext cx="6778625" cy="6770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57200"/>
            <a:ext cx="7839075" cy="4446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600" y="5486400"/>
            <a:ext cx="8890000" cy="3048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8" y="2708920"/>
            <a:ext cx="1691680" cy="367240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9501" y="2924944"/>
            <a:ext cx="2114499" cy="3479862"/>
          </a:xfrm>
          <a:prstGeom prst="rect">
            <a:avLst/>
          </a:prstGeom>
        </p:spPr>
      </p:pic>
      <p:sp>
        <p:nvSpPr>
          <p:cNvPr id="10" name="Fumetto 2 9"/>
          <p:cNvSpPr/>
          <p:nvPr/>
        </p:nvSpPr>
        <p:spPr>
          <a:xfrm>
            <a:off x="1793875" y="2112911"/>
            <a:ext cx="5222875" cy="758927"/>
          </a:xfrm>
          <a:prstGeom prst="wedgeRoundRectCallout">
            <a:avLst>
              <a:gd name="adj1" fmla="val -55313"/>
              <a:gd name="adj2" fmla="val 87012"/>
              <a:gd name="adj3" fmla="val 16667"/>
            </a:avLst>
          </a:prstGeom>
          <a:solidFill>
            <a:schemeClr val="bg1">
              <a:lumMod val="85000"/>
            </a:schemeClr>
          </a:solidFill>
          <a:ln w="38100" cmpd="sng">
            <a:solidFill>
              <a:srgbClr val="00C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  <a:spcAft>
                <a:spcPts val="1425"/>
              </a:spcAft>
              <a:buFontTx/>
              <a:buNone/>
            </a:pPr>
            <a:r>
              <a:rPr lang="it-IT" sz="2400" b="1" dirty="0">
                <a:solidFill>
                  <a:srgbClr val="000000"/>
                </a:solidFill>
                <a:latin typeface="Arial Narrow"/>
                <a:cs typeface="Arial Narrow"/>
              </a:rPr>
              <a:t>Ieri sono </a:t>
            </a:r>
            <a:r>
              <a:rPr lang="it-IT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andato </a:t>
            </a:r>
            <a:r>
              <a:rPr lang="it-IT" sz="2400" b="1" dirty="0">
                <a:solidFill>
                  <a:srgbClr val="000000"/>
                </a:solidFill>
                <a:latin typeface="Arial Narrow"/>
                <a:cs typeface="Arial Narrow"/>
              </a:rPr>
              <a:t>in bagno e ho visto le urine completamente rosse… </a:t>
            </a:r>
          </a:p>
        </p:txBody>
      </p:sp>
      <p:sp>
        <p:nvSpPr>
          <p:cNvPr id="11" name="Fumetto 2 10"/>
          <p:cNvSpPr/>
          <p:nvPr/>
        </p:nvSpPr>
        <p:spPr>
          <a:xfrm>
            <a:off x="1793875" y="4136357"/>
            <a:ext cx="5222875" cy="2039861"/>
          </a:xfrm>
          <a:prstGeom prst="wedgeRoundRectCallout">
            <a:avLst>
              <a:gd name="adj1" fmla="val -54061"/>
              <a:gd name="adj2" fmla="val -89862"/>
              <a:gd name="adj3" fmla="val 16667"/>
            </a:avLst>
          </a:prstGeom>
          <a:solidFill>
            <a:srgbClr val="D9D9D9"/>
          </a:solidFill>
          <a:ln w="38100" cmpd="sng">
            <a:solidFill>
              <a:srgbClr val="00C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it-IT" sz="2400" b="1" dirty="0">
                <a:solidFill>
                  <a:srgbClr val="000000"/>
                </a:solidFill>
                <a:latin typeface="Arial Narrow"/>
                <a:cs typeface="Arial Narrow"/>
              </a:rPr>
              <a:t>Mi sono </a:t>
            </a:r>
            <a:r>
              <a:rPr lang="it-IT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spaventato </a:t>
            </a:r>
            <a:r>
              <a:rPr lang="it-IT" sz="2400" b="1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perchè</a:t>
            </a:r>
            <a:r>
              <a:rPr lang="it-IT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 ho avuto anche difficoltà nell’urinare allora </a:t>
            </a:r>
            <a:r>
              <a:rPr lang="it-IT" sz="2400" b="1" dirty="0">
                <a:solidFill>
                  <a:srgbClr val="000000"/>
                </a:solidFill>
                <a:latin typeface="Arial Narrow"/>
                <a:cs typeface="Arial Narrow"/>
              </a:rPr>
              <a:t>oggi sono </a:t>
            </a:r>
            <a:r>
              <a:rPr lang="it-IT" sz="24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venuto </a:t>
            </a:r>
            <a:r>
              <a:rPr lang="it-IT" sz="2400" b="1" dirty="0">
                <a:solidFill>
                  <a:srgbClr val="000000"/>
                </a:solidFill>
                <a:latin typeface="Arial Narrow"/>
                <a:cs typeface="Arial Narrow"/>
              </a:rPr>
              <a:t>subito da lei!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0" y="60452"/>
            <a:ext cx="9144000" cy="10258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 cmpd="sng"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6000" dirty="0" smtClean="0">
                <a:solidFill>
                  <a:schemeClr val="tx2"/>
                </a:solidFill>
                <a:latin typeface="Arial Narrow"/>
                <a:ea typeface="+mj-ea"/>
                <a:cs typeface="Arial Narrow"/>
              </a:rPr>
              <a:t>Nicola 55 </a:t>
            </a:r>
            <a:r>
              <a:rPr lang="it-IT" sz="6000" dirty="0" err="1" smtClean="0">
                <a:solidFill>
                  <a:schemeClr val="tx2"/>
                </a:solidFill>
                <a:latin typeface="Arial Narrow"/>
                <a:ea typeface="+mj-ea"/>
                <a:cs typeface="Arial Narrow"/>
              </a:rPr>
              <a:t>aa</a:t>
            </a:r>
            <a:r>
              <a:rPr kumimoji="0" lang="it-IT" sz="5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/>
                <a:ea typeface="+mj-ea"/>
                <a:cs typeface="Arial Narrow"/>
              </a:rPr>
              <a:t> </a:t>
            </a:r>
            <a:endParaRPr kumimoji="0" lang="it-IT" sz="54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/>
              <a:ea typeface="+mj-ea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793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7938"/>
            <a:ext cx="6985000" cy="6850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762000"/>
            <a:ext cx="7851775" cy="39941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5334000"/>
            <a:ext cx="8378825" cy="3810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066800"/>
            <a:ext cx="4495800" cy="20494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279525" y="152400"/>
            <a:ext cx="6340475" cy="7112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4000" b="1" smtClean="0">
                <a:solidFill>
                  <a:srgbClr val="000000"/>
                </a:solidFill>
              </a:rPr>
              <a:t> MIC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52400" y="2133600"/>
            <a:ext cx="4267200" cy="2573338"/>
          </a:xfrm>
          <a:prstGeom prst="rect">
            <a:avLst/>
          </a:prstGeom>
          <a:solidFill>
            <a:srgbClr val="FFCC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000000"/>
                </a:solidFill>
                <a:latin typeface="GillSansMT" charset="0"/>
              </a:rPr>
              <a:t>È la più bassa concentrazione del farmaco in grado di inibire la crescita in vitro del microrganismo saggiato.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000000"/>
                </a:solidFill>
                <a:latin typeface="GillSansMT" charset="0"/>
              </a:rPr>
              <a:t>E’ di grande utilità per la scelta della migliore strategia terapeutica soprattutto in caso di criticità: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b="1" smtClean="0">
                <a:solidFill>
                  <a:srgbClr val="000000"/>
                </a:solidFill>
                <a:latin typeface="GillSansMT" charset="0"/>
              </a:rPr>
              <a:t> Sede d’infezione (sangue, polmone, ecc.)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b="1" smtClean="0">
                <a:solidFill>
                  <a:srgbClr val="000000"/>
                </a:solidFill>
                <a:latin typeface="GillSansMT" charset="0"/>
              </a:rPr>
              <a:t> Condizioni cliniche del paziente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b="1" smtClean="0">
                <a:solidFill>
                  <a:srgbClr val="000000"/>
                </a:solidFill>
                <a:latin typeface="GillSansMT" charset="0"/>
              </a:rPr>
              <a:t> Ceppi multi-resistenti (MDR)</a:t>
            </a: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33800"/>
            <a:ext cx="4572000" cy="28924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7894" name="Picture 7" descr="C:\Documents and Settings\LAB.MANERBIO\Desktop\imagesCAF42J9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953000"/>
            <a:ext cx="4046538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1981200" y="228600"/>
            <a:ext cx="5562600" cy="7112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4000" b="1" smtClean="0">
                <a:solidFill>
                  <a:srgbClr val="000000"/>
                </a:solidFill>
              </a:rPr>
              <a:t>Breakpoint</a:t>
            </a:r>
          </a:p>
        </p:txBody>
      </p:sp>
      <p:sp>
        <p:nvSpPr>
          <p:cNvPr id="40963" name="Text Box 6"/>
          <p:cNvSpPr txBox="1">
            <a:spLocks noChangeArrowheads="1"/>
          </p:cNvSpPr>
          <p:nvPr/>
        </p:nvSpPr>
        <p:spPr bwMode="auto">
          <a:xfrm>
            <a:off x="609600" y="1371600"/>
            <a:ext cx="7924800" cy="1927225"/>
          </a:xfrm>
          <a:prstGeom prst="rect">
            <a:avLst/>
          </a:prstGeom>
          <a:solidFill>
            <a:srgbClr val="FFCC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000000"/>
                </a:solidFill>
              </a:rPr>
              <a:t>Sono valori soglia fissati da alcune Istituzioni Scientifiche per le diverse combinazioni microrganismo-antibiotico. Attraverso il confronto con i breakponit, i risultati ottenuti possono essere tradotti nelle cosidette categorie di interpretazione: Sensibile, Intermedio, Resistente</a:t>
            </a:r>
            <a:r>
              <a:rPr lang="it-IT" sz="2000" b="1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4096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581400"/>
            <a:ext cx="5029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0"/>
            <a:ext cx="5105400" cy="3411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939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505200"/>
            <a:ext cx="6975475" cy="3195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9396" name="Text Box 7"/>
          <p:cNvSpPr txBox="1">
            <a:spLocks noChangeArrowheads="1"/>
          </p:cNvSpPr>
          <p:nvPr/>
        </p:nvSpPr>
        <p:spPr bwMode="auto">
          <a:xfrm>
            <a:off x="457200" y="3886200"/>
            <a:ext cx="2895600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  <p:sp>
        <p:nvSpPr>
          <p:cNvPr id="59397" name="Text Box 9"/>
          <p:cNvSpPr txBox="1">
            <a:spLocks noChangeArrowheads="1"/>
          </p:cNvSpPr>
          <p:nvPr/>
        </p:nvSpPr>
        <p:spPr bwMode="auto">
          <a:xfrm>
            <a:off x="1431925" y="4079875"/>
            <a:ext cx="1784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smtClean="0">
                <a:solidFill>
                  <a:srgbClr val="000000"/>
                </a:solidFill>
              </a:rPr>
              <a:t>                     </a:t>
            </a:r>
          </a:p>
        </p:txBody>
      </p:sp>
      <p:sp>
        <p:nvSpPr>
          <p:cNvPr id="59398" name="Text Box 10"/>
          <p:cNvSpPr txBox="1">
            <a:spLocks noChangeArrowheads="1"/>
          </p:cNvSpPr>
          <p:nvPr/>
        </p:nvSpPr>
        <p:spPr bwMode="auto">
          <a:xfrm>
            <a:off x="533400" y="4003675"/>
            <a:ext cx="2682875" cy="5286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000000"/>
                </a:solidFill>
              </a:rPr>
              <a:t>Ampicillina  </a:t>
            </a:r>
            <a:r>
              <a:rPr lang="it-IT" sz="2800" smtClean="0">
                <a:solidFill>
                  <a:srgbClr val="000000"/>
                </a:solidFill>
              </a:rPr>
              <a:t>      </a:t>
            </a:r>
            <a:r>
              <a:rPr lang="it-IT" sz="2400" smtClean="0">
                <a:solidFill>
                  <a:srgbClr val="000000"/>
                </a:solidFill>
              </a:rPr>
              <a:t>                   </a:t>
            </a:r>
          </a:p>
        </p:txBody>
      </p:sp>
      <p:sp>
        <p:nvSpPr>
          <p:cNvPr id="59399" name="Text Box 11"/>
          <p:cNvSpPr txBox="1">
            <a:spLocks noChangeArrowheads="1"/>
          </p:cNvSpPr>
          <p:nvPr/>
        </p:nvSpPr>
        <p:spPr bwMode="auto">
          <a:xfrm>
            <a:off x="533400" y="381000"/>
            <a:ext cx="2682875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000000"/>
                </a:solidFill>
              </a:rPr>
              <a:t>Ciprofloxacina</a:t>
            </a:r>
            <a:r>
              <a:rPr lang="it-IT" sz="2400" b="1" smtClean="0">
                <a:solidFill>
                  <a:srgbClr val="000000"/>
                </a:solidFill>
              </a:rPr>
              <a:t> </a:t>
            </a:r>
            <a:r>
              <a:rPr lang="it-IT" sz="2400" smtClean="0">
                <a:solidFill>
                  <a:srgbClr val="000000"/>
                </a:solidFill>
              </a:rPr>
              <a:t>                         </a:t>
            </a:r>
          </a:p>
        </p:txBody>
      </p:sp>
      <p:sp>
        <p:nvSpPr>
          <p:cNvPr id="59400" name="Text Box 7"/>
          <p:cNvSpPr txBox="1">
            <a:spLocks noChangeArrowheads="1"/>
          </p:cNvSpPr>
          <p:nvPr/>
        </p:nvSpPr>
        <p:spPr bwMode="auto">
          <a:xfrm>
            <a:off x="3048000" y="1295400"/>
            <a:ext cx="5943600" cy="2311400"/>
          </a:xfrm>
          <a:prstGeom prst="rect">
            <a:avLst/>
          </a:prstGeom>
          <a:solidFill>
            <a:srgbClr val="FFCCFF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000000"/>
                </a:solidFill>
              </a:rPr>
              <a:t>I breakpoint derivano da diversi parametri: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sz="2400" b="1" smtClean="0">
                <a:solidFill>
                  <a:srgbClr val="000000"/>
                </a:solidFill>
              </a:rPr>
              <a:t> </a:t>
            </a:r>
            <a:r>
              <a:rPr lang="it-IT" sz="2400" b="1" smtClean="0">
                <a:solidFill>
                  <a:srgbClr val="CC3300"/>
                </a:solidFill>
              </a:rPr>
              <a:t>Microbiologici </a:t>
            </a:r>
            <a:r>
              <a:rPr lang="it-IT" sz="2400" b="1" smtClean="0">
                <a:solidFill>
                  <a:srgbClr val="000000"/>
                </a:solidFill>
              </a:rPr>
              <a:t>(distribuzione delle MIC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000000"/>
                </a:solidFill>
              </a:rPr>
              <a:t>  di ceppi privi di resistenze)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sz="2400" b="1" smtClean="0">
                <a:solidFill>
                  <a:srgbClr val="000000"/>
                </a:solidFill>
              </a:rPr>
              <a:t> </a:t>
            </a:r>
            <a:r>
              <a:rPr lang="it-IT" sz="2400" b="1" smtClean="0">
                <a:solidFill>
                  <a:srgbClr val="CC3300"/>
                </a:solidFill>
              </a:rPr>
              <a:t>Farmaco-dinamici</a:t>
            </a:r>
            <a:r>
              <a:rPr lang="it-IT" sz="2400" b="1" smtClean="0">
                <a:solidFill>
                  <a:srgbClr val="000000"/>
                </a:solidFill>
              </a:rPr>
              <a:t> (dosaggio terapeutico 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000000"/>
                </a:solidFill>
              </a:rPr>
              <a:t>  concentrazione sierica ottenibile)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sz="2400" b="1" smtClean="0">
                <a:solidFill>
                  <a:srgbClr val="000000"/>
                </a:solidFill>
              </a:rPr>
              <a:t> </a:t>
            </a:r>
            <a:r>
              <a:rPr lang="it-IT" sz="2400" b="1" smtClean="0">
                <a:solidFill>
                  <a:srgbClr val="CC3300"/>
                </a:solidFill>
              </a:rPr>
              <a:t>Clinici </a:t>
            </a:r>
            <a:r>
              <a:rPr lang="it-IT" sz="2400" b="1" smtClean="0">
                <a:solidFill>
                  <a:srgbClr val="000000"/>
                </a:solidFill>
              </a:rPr>
              <a:t>(studi di efficacia clinica)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0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38200"/>
            <a:ext cx="10744200" cy="4383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3491" name="Line 3"/>
          <p:cNvSpPr>
            <a:spLocks noChangeShapeType="1"/>
          </p:cNvSpPr>
          <p:nvPr/>
        </p:nvSpPr>
        <p:spPr bwMode="auto">
          <a:xfrm>
            <a:off x="3733800" y="3657600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  <p:sp>
        <p:nvSpPr>
          <p:cNvPr id="63492" name="Line 4"/>
          <p:cNvSpPr>
            <a:spLocks noChangeShapeType="1"/>
          </p:cNvSpPr>
          <p:nvPr/>
        </p:nvSpPr>
        <p:spPr bwMode="auto">
          <a:xfrm>
            <a:off x="4419600" y="4800600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1447800" y="152400"/>
          <a:ext cx="5551488" cy="7848600"/>
        </p:xfrm>
        <a:graphic>
          <a:graphicData uri="http://schemas.openxmlformats.org/presentationml/2006/ole">
            <p:oleObj spid="_x0000_s137218" name="Acrobat Document" r:id="rId3" imgW="5355000" imgH="7569000" progId="AcroExch.Document.7">
              <p:embed/>
            </p:oleObj>
          </a:graphicData>
        </a:graphic>
      </p:graphicFrame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267200" y="1219200"/>
            <a:ext cx="1240904" cy="19357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371600"/>
            <a:ext cx="690245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3" name="Line 5"/>
          <p:cNvSpPr>
            <a:spLocks noChangeShapeType="1"/>
          </p:cNvSpPr>
          <p:nvPr/>
        </p:nvSpPr>
        <p:spPr bwMode="auto">
          <a:xfrm flipV="1">
            <a:off x="2590800" y="2133600"/>
            <a:ext cx="1524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 flipV="1">
            <a:off x="2590800" y="6172200"/>
            <a:ext cx="1524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 flipV="1">
            <a:off x="2514600" y="3276600"/>
            <a:ext cx="1524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4" grpId="0" animBg="1"/>
      <p:bldP spid="1229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4" name="Object 0"/>
          <p:cNvGraphicFramePr>
            <a:graphicFrameLocks noChangeAspect="1"/>
          </p:cNvGraphicFramePr>
          <p:nvPr/>
        </p:nvGraphicFramePr>
        <p:xfrm>
          <a:off x="1460500" y="0"/>
          <a:ext cx="5822950" cy="8229600"/>
        </p:xfrm>
        <a:graphic>
          <a:graphicData uri="http://schemas.openxmlformats.org/presentationml/2006/ole">
            <p:oleObj spid="_x0000_s138242" name="Acrobat Document" r:id="rId3" imgW="5355000" imgH="7569000" progId="AcroExch.Document.7">
              <p:embed/>
            </p:oleObj>
          </a:graphicData>
        </a:graphic>
      </p:graphicFrame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499992" y="1124744"/>
            <a:ext cx="1113656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76672"/>
            <a:ext cx="7659687" cy="5822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3317" name="Line 5"/>
          <p:cNvSpPr>
            <a:spLocks noChangeShapeType="1"/>
          </p:cNvSpPr>
          <p:nvPr/>
        </p:nvSpPr>
        <p:spPr bwMode="auto">
          <a:xfrm flipV="1">
            <a:off x="2971800" y="1981200"/>
            <a:ext cx="1524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V="1">
            <a:off x="2590800" y="3505200"/>
            <a:ext cx="1524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 flipV="1">
            <a:off x="2819400" y="6096000"/>
            <a:ext cx="15240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  <p:bldP spid="13318" grpId="0" animBg="1"/>
      <p:bldP spid="133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Francesco Hayez, Il Bacio, 1859. Olio su tela, cm 112 x 88. Pinacoteca di Brera, Milan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1395413"/>
            <a:ext cx="9144000" cy="3598862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/>
          </a:p>
        </p:txBody>
      </p:sp>
      <p:sp>
        <p:nvSpPr>
          <p:cNvPr id="23555" name="CasellaDiTesto 7"/>
          <p:cNvSpPr txBox="1">
            <a:spLocks noChangeArrowheads="1"/>
          </p:cNvSpPr>
          <p:nvPr/>
        </p:nvSpPr>
        <p:spPr bwMode="auto">
          <a:xfrm>
            <a:off x="0" y="1989138"/>
            <a:ext cx="9144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9538" algn="ctr">
              <a:lnSpc>
                <a:spcPct val="120000"/>
              </a:lnSpc>
            </a:pPr>
            <a:r>
              <a:rPr lang="it-IT" sz="6000" b="1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L’Anatomopatologo</a:t>
            </a:r>
            <a:endParaRPr lang="it-IT" sz="6000" b="1" dirty="0">
              <a:latin typeface="Arial Narrow" pitchFamily="34" charset="0"/>
              <a:ea typeface="Arial Narrow" pitchFamily="34" charset="0"/>
              <a:cs typeface="Arial Narrow" pitchFamily="34" charset="0"/>
            </a:endParaRPr>
          </a:p>
          <a:p>
            <a:pPr marL="109538" algn="ctr"/>
            <a:r>
              <a:rPr lang="it-IT" sz="2800" dirty="0" smtClean="0">
                <a:latin typeface="Calibri" pitchFamily="34" charset="0"/>
              </a:rPr>
              <a:t>Dr.ssa Sandra </a:t>
            </a:r>
            <a:r>
              <a:rPr lang="it-IT" sz="2800" dirty="0" err="1" smtClean="0">
                <a:latin typeface="Calibri" pitchFamily="34" charset="0"/>
              </a:rPr>
              <a:t>Guanella</a:t>
            </a:r>
            <a:endParaRPr lang="it-IT" sz="2800" dirty="0">
              <a:latin typeface="Calibri" pitchFamily="34" charset="0"/>
            </a:endParaRPr>
          </a:p>
          <a:p>
            <a:pPr marL="109538" algn="ctr"/>
            <a:r>
              <a:rPr lang="it-IT" sz="2800" dirty="0">
                <a:latin typeface="Calibri" pitchFamily="34" charset="0"/>
              </a:rPr>
              <a:t>AOD Presidio </a:t>
            </a:r>
            <a:r>
              <a:rPr lang="it-IT" sz="2800" dirty="0" smtClean="0">
                <a:latin typeface="Calibri" pitchFamily="34" charset="0"/>
              </a:rPr>
              <a:t>di Desenzano d/G</a:t>
            </a:r>
            <a:endParaRPr lang="it-IT" sz="2800" dirty="0">
              <a:latin typeface="Calibri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0" y="1395413"/>
            <a:ext cx="9144000" cy="0"/>
          </a:xfrm>
          <a:prstGeom prst="line">
            <a:avLst/>
          </a:prstGeom>
          <a:ln w="762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0" y="4994275"/>
            <a:ext cx="9144000" cy="0"/>
          </a:xfrm>
          <a:prstGeom prst="line">
            <a:avLst/>
          </a:prstGeom>
          <a:ln w="762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187450" y="476250"/>
            <a:ext cx="6664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COSA E’ L’ESAME CITOLOGICO URINARIO?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1295400" y="1125538"/>
            <a:ext cx="63722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E’ un test che valuta la cellularità presente nelle urine</a:t>
            </a:r>
          </a:p>
          <a:p>
            <a:endParaRPr lang="it-IT" b="1">
              <a:solidFill>
                <a:schemeClr val="bg1"/>
              </a:solidFill>
            </a:endParaRPr>
          </a:p>
          <a:p>
            <a:pPr algn="ctr"/>
            <a:r>
              <a:rPr lang="it-IT" sz="1400" b="1" i="1">
                <a:solidFill>
                  <a:schemeClr val="bg1"/>
                </a:solidFill>
              </a:rPr>
              <a:t>In condizioni normali rappresentata dalle cellule che rivestono l’apparato escretore in particolare la vescica</a:t>
            </a:r>
          </a:p>
        </p:txBody>
      </p:sp>
      <p:pic>
        <p:nvPicPr>
          <p:cNvPr id="2052" name="Picture 11" descr="F0490-22-09a"/>
          <p:cNvPicPr>
            <a:picLocks noChangeAspect="1" noChangeArrowheads="1"/>
          </p:cNvPicPr>
          <p:nvPr/>
        </p:nvPicPr>
        <p:blipFill>
          <a:blip r:embed="rId2" cstate="print">
            <a:lum bright="-12000" contrast="-18000"/>
          </a:blip>
          <a:srcRect l="1167" t="1447" r="1193" b="21301"/>
          <a:stretch>
            <a:fillRect/>
          </a:stretch>
        </p:blipFill>
        <p:spPr bwMode="auto">
          <a:xfrm>
            <a:off x="1116013" y="2205038"/>
            <a:ext cx="6985000" cy="445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1331913" y="5445125"/>
            <a:ext cx="90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/>
              <a:t>Uroteli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195513" y="2873375"/>
            <a:ext cx="4899025" cy="2787650"/>
            <a:chOff x="1383" y="1810"/>
            <a:chExt cx="3086" cy="1756"/>
          </a:xfrm>
        </p:grpSpPr>
        <p:sp>
          <p:nvSpPr>
            <p:cNvPr id="2058" name="Line 13"/>
            <p:cNvSpPr>
              <a:spLocks noChangeShapeType="1"/>
            </p:cNvSpPr>
            <p:nvPr/>
          </p:nvSpPr>
          <p:spPr bwMode="auto">
            <a:xfrm flipV="1">
              <a:off x="1383" y="2069"/>
              <a:ext cx="2450" cy="14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059" name="Text Box 15"/>
            <p:cNvSpPr txBox="1">
              <a:spLocks noChangeArrowheads="1"/>
            </p:cNvSpPr>
            <p:nvPr/>
          </p:nvSpPr>
          <p:spPr bwMode="auto">
            <a:xfrm>
              <a:off x="3593" y="1810"/>
              <a:ext cx="8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/>
                <a:t>superficiali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195513" y="5078413"/>
            <a:ext cx="3416300" cy="582612"/>
            <a:chOff x="1383" y="3199"/>
            <a:chExt cx="2152" cy="367"/>
          </a:xfrm>
        </p:grpSpPr>
        <p:sp>
          <p:nvSpPr>
            <p:cNvPr id="2056" name="Line 14"/>
            <p:cNvSpPr>
              <a:spLocks noChangeShapeType="1"/>
            </p:cNvSpPr>
            <p:nvPr/>
          </p:nvSpPr>
          <p:spPr bwMode="auto">
            <a:xfrm flipV="1">
              <a:off x="1383" y="3339"/>
              <a:ext cx="1406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057" name="Text Box 16"/>
            <p:cNvSpPr txBox="1">
              <a:spLocks noChangeArrowheads="1"/>
            </p:cNvSpPr>
            <p:nvPr/>
          </p:nvSpPr>
          <p:spPr bwMode="auto">
            <a:xfrm>
              <a:off x="2835" y="3199"/>
              <a:ext cx="7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/>
                <a:t>profondi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/>
      <p:bldP spid="30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7603" y="2391507"/>
            <a:ext cx="8722026" cy="965485"/>
          </a:xfrm>
          <a:ln>
            <a:solidFill>
              <a:schemeClr val="tx2"/>
            </a:solidFill>
          </a:ln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 smtClean="0">
                <a:latin typeface="Arial Narrow"/>
                <a:cs typeface="Arial Narrow"/>
              </a:rPr>
              <a:t>FA da 2 anni in TAO, Ex fumatore (10 </a:t>
            </a:r>
            <a:r>
              <a:rPr lang="it-IT" dirty="0" err="1" smtClean="0">
                <a:latin typeface="Arial Narrow"/>
                <a:cs typeface="Arial Narrow"/>
              </a:rPr>
              <a:t>sig</a:t>
            </a:r>
            <a:r>
              <a:rPr lang="it-IT" dirty="0" smtClean="0">
                <a:latin typeface="Arial Narrow"/>
                <a:cs typeface="Arial Narrow"/>
              </a:rPr>
              <a:t>/</a:t>
            </a:r>
            <a:r>
              <a:rPr lang="it-IT" dirty="0" err="1" smtClean="0">
                <a:latin typeface="Arial Narrow"/>
                <a:cs typeface="Arial Narrow"/>
              </a:rPr>
              <a:t>die</a:t>
            </a:r>
            <a:r>
              <a:rPr lang="it-IT" dirty="0" smtClean="0">
                <a:latin typeface="Arial Narrow"/>
                <a:cs typeface="Arial Narrow"/>
              </a:rPr>
              <a:t> per 20 anni), IPB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23528" y="1412776"/>
            <a:ext cx="8208912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rtlCol="0" anchor="ctr">
            <a:spAutoFit/>
          </a:bodyPr>
          <a:lstStyle/>
          <a:p>
            <a:pPr algn="ctr"/>
            <a:r>
              <a:rPr lang="it-IT" sz="4800" b="1" dirty="0" smtClean="0">
                <a:solidFill>
                  <a:schemeClr val="tx2"/>
                </a:solidFill>
                <a:latin typeface="Arial Narrow"/>
                <a:cs typeface="Arial Narrow"/>
              </a:rPr>
              <a:t>Anamnesi Patologica Remota</a:t>
            </a:r>
            <a:endParaRPr lang="it-IT" sz="6000" b="1" dirty="0">
              <a:solidFill>
                <a:schemeClr val="tx2"/>
              </a:solidFill>
              <a:latin typeface="Arial Narrow"/>
              <a:cs typeface="Arial Narrow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23528" y="3501008"/>
            <a:ext cx="8208912" cy="830997"/>
          </a:xfrm>
          <a:prstGeom prst="rect">
            <a:avLst/>
          </a:prstGeom>
          <a:solidFill>
            <a:srgbClr val="D9D9D9"/>
          </a:solidFill>
        </p:spPr>
        <p:txBody>
          <a:bodyPr vert="horz" wrap="square" rtlCol="0" anchor="ctr">
            <a:spAutoFit/>
          </a:bodyPr>
          <a:lstStyle/>
          <a:p>
            <a:pPr algn="ctr"/>
            <a:r>
              <a:rPr lang="it-IT" sz="4800" b="1" dirty="0" smtClean="0">
                <a:solidFill>
                  <a:schemeClr val="tx2"/>
                </a:solidFill>
                <a:latin typeface="Arial Narrow"/>
                <a:cs typeface="Arial Narrow"/>
              </a:rPr>
              <a:t>Anamnesi Patologica Prossima</a:t>
            </a:r>
            <a:endParaRPr lang="it-IT" sz="4800" b="1" dirty="0">
              <a:solidFill>
                <a:schemeClr val="tx2"/>
              </a:solidFill>
              <a:latin typeface="Arial Narrow"/>
              <a:cs typeface="Arial Narrow"/>
            </a:endParaRPr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179512" y="4509120"/>
            <a:ext cx="8712378" cy="1512168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it-IT" dirty="0">
              <a:latin typeface="Arial Narrow"/>
              <a:cs typeface="Arial Narrow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79512" y="4725144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u="sng" dirty="0" smtClean="0">
                <a:latin typeface="Arial Narrow"/>
              </a:rPr>
              <a:t>Ieri</a:t>
            </a:r>
            <a:r>
              <a:rPr lang="it-IT" sz="3200" dirty="0" smtClean="0">
                <a:latin typeface="Arial Narrow"/>
              </a:rPr>
              <a:t>: comparsa di ematuria franca (“urine rosse”) terminale, contestualmente presenza di disuria</a:t>
            </a:r>
            <a:endParaRPr lang="it-IT" sz="3200" dirty="0"/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0" y="60452"/>
            <a:ext cx="9144000" cy="10258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 cmpd="sng"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6000" dirty="0" smtClean="0">
                <a:solidFill>
                  <a:schemeClr val="tx2"/>
                </a:solidFill>
                <a:latin typeface="Arial Narrow"/>
                <a:ea typeface="+mj-ea"/>
                <a:cs typeface="Arial Narrow"/>
              </a:rPr>
              <a:t>Nicola 55 </a:t>
            </a:r>
            <a:r>
              <a:rPr lang="it-IT" sz="6000" dirty="0" err="1" smtClean="0">
                <a:solidFill>
                  <a:schemeClr val="tx2"/>
                </a:solidFill>
                <a:latin typeface="Arial Narrow"/>
                <a:ea typeface="+mj-ea"/>
                <a:cs typeface="Arial Narrow"/>
              </a:rPr>
              <a:t>aa</a:t>
            </a:r>
            <a:r>
              <a:rPr kumimoji="0" lang="it-IT" sz="5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/>
                <a:ea typeface="+mj-ea"/>
                <a:cs typeface="Arial Narrow"/>
              </a:rPr>
              <a:t> </a:t>
            </a:r>
            <a:endParaRPr kumimoji="0" lang="it-IT" sz="54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/>
              <a:ea typeface="+mj-ea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793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916238" y="1316038"/>
            <a:ext cx="2919412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chemeClr val="bg1"/>
                </a:solidFill>
              </a:rPr>
              <a:t>Facile da eseguirsi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132138" y="3141663"/>
            <a:ext cx="2190750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chemeClr val="bg1"/>
                </a:solidFill>
              </a:rPr>
              <a:t>Poco costoso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2627313" y="1916113"/>
            <a:ext cx="37020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Non necessita di appuntamento</a:t>
            </a:r>
          </a:p>
          <a:p>
            <a:r>
              <a:rPr lang="it-IT" b="1">
                <a:solidFill>
                  <a:schemeClr val="bg1"/>
                </a:solidFill>
              </a:rPr>
              <a:t>Dieta libera</a:t>
            </a:r>
          </a:p>
          <a:p>
            <a:r>
              <a:rPr lang="it-IT" b="1">
                <a:solidFill>
                  <a:schemeClr val="bg1"/>
                </a:solidFill>
              </a:rPr>
              <a:t>Richiede una semplice minzione</a:t>
            </a: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239838" y="495300"/>
            <a:ext cx="648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chemeClr val="bg1"/>
                </a:solidFill>
              </a:rPr>
              <a:t>Perché è il primo esame che viene chiesto?</a:t>
            </a:r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0" y="3789363"/>
            <a:ext cx="91440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2195513" y="4360863"/>
            <a:ext cx="4840287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>
                <a:solidFill>
                  <a:schemeClr val="bg1"/>
                </a:solidFill>
              </a:rPr>
              <a:t>     Rileva la presenza di </a:t>
            </a:r>
          </a:p>
          <a:p>
            <a:pPr>
              <a:buFontTx/>
              <a:buChar char="-"/>
            </a:pPr>
            <a:r>
              <a:rPr lang="it-IT" sz="2800">
                <a:solidFill>
                  <a:schemeClr val="bg1"/>
                </a:solidFill>
              </a:rPr>
              <a:t> cellule normalmente assenti</a:t>
            </a:r>
          </a:p>
          <a:p>
            <a:pPr>
              <a:buFontTx/>
              <a:buChar char="-"/>
            </a:pPr>
            <a:r>
              <a:rPr lang="it-IT" sz="2800">
                <a:solidFill>
                  <a:schemeClr val="bg1"/>
                </a:solidFill>
              </a:rPr>
              <a:t> cellule atipiche/neoplastiche</a:t>
            </a:r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>
            <a:off x="2124075" y="5229225"/>
            <a:ext cx="5111750" cy="5762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49" grpId="0" animBg="1"/>
      <p:bldP spid="6150" grpId="0"/>
      <p:bldP spid="6152" grpId="0" animBg="1"/>
      <p:bldP spid="6153" grpId="0"/>
      <p:bldP spid="615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1619250" y="733425"/>
            <a:ext cx="5881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chemeClr val="bg1"/>
                </a:solidFill>
              </a:rPr>
              <a:t>Perché l’esame vada a buon fine..</a:t>
            </a:r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422275" y="2276475"/>
            <a:ext cx="325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Che il “lettore” sia adeguato</a:t>
            </a:r>
          </a:p>
        </p:txBody>
      </p:sp>
      <p:sp>
        <p:nvSpPr>
          <p:cNvPr id="4100" name="Text Box 7"/>
          <p:cNvSpPr txBox="1">
            <a:spLocks noChangeArrowheads="1"/>
          </p:cNvSpPr>
          <p:nvPr/>
        </p:nvSpPr>
        <p:spPr bwMode="auto">
          <a:xfrm>
            <a:off x="395288" y="1773238"/>
            <a:ext cx="339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Che il campione sia adeguato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851275" y="1819275"/>
            <a:ext cx="5157788" cy="336550"/>
            <a:chOff x="2426" y="1146"/>
            <a:chExt cx="3249" cy="212"/>
          </a:xfrm>
        </p:grpSpPr>
        <p:sp>
          <p:nvSpPr>
            <p:cNvPr id="4105" name="Text Box 8"/>
            <p:cNvSpPr txBox="1">
              <a:spLocks noChangeArrowheads="1"/>
            </p:cNvSpPr>
            <p:nvPr/>
          </p:nvSpPr>
          <p:spPr bwMode="auto">
            <a:xfrm>
              <a:off x="2963" y="1146"/>
              <a:ext cx="271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600">
                  <a:solidFill>
                    <a:schemeClr val="bg1"/>
                  </a:solidFill>
                </a:rPr>
                <a:t>Informare il paziente sulle modalità di raccolta</a:t>
              </a:r>
            </a:p>
          </p:txBody>
        </p:sp>
        <p:sp>
          <p:nvSpPr>
            <p:cNvPr id="4106" name="Line 9"/>
            <p:cNvSpPr>
              <a:spLocks noChangeShapeType="1"/>
            </p:cNvSpPr>
            <p:nvPr/>
          </p:nvSpPr>
          <p:spPr bwMode="auto">
            <a:xfrm>
              <a:off x="2426" y="1253"/>
              <a:ext cx="409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68313" y="3284538"/>
            <a:ext cx="8424862" cy="1547812"/>
            <a:chOff x="295" y="2069"/>
            <a:chExt cx="5307" cy="975"/>
          </a:xfrm>
        </p:grpSpPr>
        <p:pic>
          <p:nvPicPr>
            <p:cNvPr id="4103" name="Picture 11" descr="donne,dottori,medici,medicina,occupazioni,persone,sanità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5" y="2069"/>
              <a:ext cx="975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4" name="Text Box 12"/>
            <p:cNvSpPr txBox="1">
              <a:spLocks noChangeArrowheads="1"/>
            </p:cNvSpPr>
            <p:nvPr/>
          </p:nvSpPr>
          <p:spPr bwMode="auto">
            <a:xfrm>
              <a:off x="1474" y="2232"/>
              <a:ext cx="4128" cy="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</a:rPr>
                <a:t>2° urina del mattino </a:t>
              </a:r>
              <a:r>
                <a:rPr lang="it-IT" sz="1400" b="1">
                  <a:solidFill>
                    <a:schemeClr val="bg1"/>
                  </a:solidFill>
                </a:rPr>
                <a:t>(</a:t>
              </a:r>
              <a:r>
                <a:rPr lang="it-IT" sz="1400" b="1" i="1">
                  <a:solidFill>
                    <a:schemeClr val="bg1"/>
                  </a:solidFill>
                </a:rPr>
                <a:t>il ristagno notturno determina lisi e contaminazione batterica)</a:t>
              </a:r>
            </a:p>
            <a:p>
              <a:endParaRPr lang="it-IT" sz="1400" b="1" i="1">
                <a:solidFill>
                  <a:schemeClr val="bg1"/>
                </a:solidFill>
              </a:endParaRPr>
            </a:p>
            <a:p>
              <a:r>
                <a:rPr lang="it-IT" sz="2400" b="1">
                  <a:solidFill>
                    <a:schemeClr val="bg1"/>
                  </a:solidFill>
                </a:rPr>
                <a:t>3 giorni consecutivi </a:t>
              </a:r>
              <a:r>
                <a:rPr lang="it-IT" sz="1400" b="1" i="1">
                  <a:solidFill>
                    <a:schemeClr val="bg1"/>
                  </a:solidFill>
                </a:rPr>
                <a:t>(per evitare scarsità di</a:t>
              </a:r>
              <a:r>
                <a:rPr lang="it-IT" sz="2400" b="1">
                  <a:solidFill>
                    <a:schemeClr val="bg1"/>
                  </a:solidFill>
                </a:rPr>
                <a:t> </a:t>
              </a:r>
              <a:r>
                <a:rPr lang="it-IT" sz="1400" b="1" i="1">
                  <a:solidFill>
                    <a:schemeClr val="bg1"/>
                  </a:solidFill>
                </a:rPr>
                <a:t>materiale)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terapia 1° c 2"/>
          <p:cNvPicPr>
            <a:picLocks noChangeAspect="1" noChangeArrowheads="1"/>
          </p:cNvPicPr>
          <p:nvPr/>
        </p:nvPicPr>
        <p:blipFill>
          <a:blip r:embed="rId2" cstate="print">
            <a:lum bright="-18000"/>
          </a:blip>
          <a:srcRect l="13934"/>
          <a:stretch>
            <a:fillRect/>
          </a:stretch>
        </p:blipFill>
        <p:spPr bwMode="auto">
          <a:xfrm>
            <a:off x="-36513" y="765175"/>
            <a:ext cx="6000751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 Box 9"/>
          <p:cNvSpPr txBox="1">
            <a:spLocks noChangeArrowheads="1"/>
          </p:cNvSpPr>
          <p:nvPr/>
        </p:nvSpPr>
        <p:spPr bwMode="auto">
          <a:xfrm>
            <a:off x="34925" y="44450"/>
            <a:ext cx="8640763" cy="7413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solidFill>
                  <a:schemeClr val="bg1"/>
                </a:solidFill>
              </a:rPr>
              <a:t>2° urina del mattino </a:t>
            </a:r>
            <a:r>
              <a:rPr lang="it-IT" sz="1400" b="1">
                <a:solidFill>
                  <a:schemeClr val="bg1"/>
                </a:solidFill>
              </a:rPr>
              <a:t>(</a:t>
            </a:r>
            <a:r>
              <a:rPr lang="it-IT" sz="1400" b="1" i="1">
                <a:solidFill>
                  <a:schemeClr val="bg1"/>
                </a:solidFill>
              </a:rPr>
              <a:t>il ristagno notturno determina lisi e contaminazione batterica)</a:t>
            </a:r>
          </a:p>
          <a:p>
            <a:r>
              <a:rPr lang="it-IT" b="1">
                <a:solidFill>
                  <a:srgbClr val="C0C0C0"/>
                </a:solidFill>
              </a:rPr>
              <a:t>3 giorni consecutivi</a:t>
            </a:r>
            <a:r>
              <a:rPr lang="it-IT" sz="1200" b="1">
                <a:solidFill>
                  <a:srgbClr val="C0C0C0"/>
                </a:solidFill>
              </a:rPr>
              <a:t> </a:t>
            </a:r>
            <a:r>
              <a:rPr lang="it-IT" sz="1200" b="1" i="1">
                <a:solidFill>
                  <a:srgbClr val="C0C0C0"/>
                </a:solidFill>
              </a:rPr>
              <a:t>(per evitare scarsità di</a:t>
            </a:r>
            <a:r>
              <a:rPr lang="it-IT" sz="1200" b="1">
                <a:solidFill>
                  <a:srgbClr val="C0C0C0"/>
                </a:solidFill>
              </a:rPr>
              <a:t> </a:t>
            </a:r>
            <a:r>
              <a:rPr lang="it-IT" sz="1200" b="1" i="1">
                <a:solidFill>
                  <a:srgbClr val="C0C0C0"/>
                </a:solidFill>
              </a:rPr>
              <a:t>materiale)</a:t>
            </a:r>
          </a:p>
        </p:txBody>
      </p:sp>
      <p:sp>
        <p:nvSpPr>
          <p:cNvPr id="5125" name="Line 10"/>
          <p:cNvSpPr>
            <a:spLocks noChangeShapeType="1"/>
          </p:cNvSpPr>
          <p:nvPr/>
        </p:nvSpPr>
        <p:spPr bwMode="auto">
          <a:xfrm>
            <a:off x="5091113" y="5710238"/>
            <a:ext cx="431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pic>
        <p:nvPicPr>
          <p:cNvPr id="5126" name="Picture 6" descr="citologia3"/>
          <p:cNvPicPr>
            <a:picLocks noChangeAspect="1" noChangeArrowheads="1"/>
          </p:cNvPicPr>
          <p:nvPr/>
        </p:nvPicPr>
        <p:blipFill>
          <a:blip r:embed="rId3" cstate="print"/>
          <a:srcRect l="36273"/>
          <a:stretch>
            <a:fillRect/>
          </a:stretch>
        </p:blipFill>
        <p:spPr bwMode="auto">
          <a:xfrm>
            <a:off x="3995738" y="733425"/>
            <a:ext cx="5148262" cy="6080125"/>
          </a:xfrm>
          <a:prstGeom prst="rect">
            <a:avLst/>
          </a:prstGeom>
          <a:noFill/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519113" y="5235575"/>
            <a:ext cx="6357937" cy="641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                               Diagnosi Citologica</a:t>
            </a:r>
          </a:p>
          <a:p>
            <a:r>
              <a:rPr lang="it-IT" b="1">
                <a:solidFill>
                  <a:schemeClr val="bg1"/>
                </a:solidFill>
              </a:rPr>
              <a:t>Campione inadeguato, non diagnostico              Ripetere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950913" y="25130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34925" y="44450"/>
            <a:ext cx="7345363" cy="8318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C0C0C0"/>
                </a:solidFill>
              </a:rPr>
              <a:t>2° urina del mattino</a:t>
            </a:r>
            <a:r>
              <a:rPr lang="it-IT" sz="2400" b="1">
                <a:solidFill>
                  <a:srgbClr val="C0C0C0"/>
                </a:solidFill>
              </a:rPr>
              <a:t> </a:t>
            </a:r>
            <a:r>
              <a:rPr lang="it-IT" sz="1200" b="1">
                <a:solidFill>
                  <a:srgbClr val="C0C0C0"/>
                </a:solidFill>
              </a:rPr>
              <a:t>(</a:t>
            </a:r>
            <a:r>
              <a:rPr lang="it-IT" sz="1200" b="1" i="1">
                <a:solidFill>
                  <a:srgbClr val="C0C0C0"/>
                </a:solidFill>
              </a:rPr>
              <a:t>il ristagno notturno determina lisi e contaminazione batterica)</a:t>
            </a:r>
          </a:p>
          <a:p>
            <a:r>
              <a:rPr lang="it-IT" sz="2400" b="1">
                <a:solidFill>
                  <a:schemeClr val="bg1"/>
                </a:solidFill>
              </a:rPr>
              <a:t>3 giorni consecutivi </a:t>
            </a:r>
            <a:r>
              <a:rPr lang="it-IT" sz="1400" b="1" i="1">
                <a:solidFill>
                  <a:schemeClr val="bg1"/>
                </a:solidFill>
              </a:rPr>
              <a:t>(per evitare scarsità di</a:t>
            </a:r>
            <a:r>
              <a:rPr lang="it-IT" sz="2400" b="1">
                <a:solidFill>
                  <a:schemeClr val="bg1"/>
                </a:solidFill>
              </a:rPr>
              <a:t> </a:t>
            </a:r>
            <a:r>
              <a:rPr lang="it-IT" sz="1400" b="1" i="1">
                <a:solidFill>
                  <a:schemeClr val="bg1"/>
                </a:solidFill>
              </a:rPr>
              <a:t>materiale)</a:t>
            </a:r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808038" y="3860800"/>
            <a:ext cx="6858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URINA= Liquido biologico con cellule libere singole o in aggregati,</a:t>
            </a:r>
          </a:p>
          <a:p>
            <a:r>
              <a:rPr lang="it-IT">
                <a:solidFill>
                  <a:schemeClr val="bg1"/>
                </a:solidFill>
              </a:rPr>
              <a:t>               suscettibili di citolisi precoce se non adeguatamente e </a:t>
            </a:r>
          </a:p>
          <a:p>
            <a:r>
              <a:rPr lang="it-IT">
                <a:solidFill>
                  <a:schemeClr val="bg1"/>
                </a:solidFill>
              </a:rPr>
              <a:t>               tempestivamente fissate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84213" y="4797425"/>
            <a:ext cx="7488237" cy="1419225"/>
            <a:chOff x="431" y="3022"/>
            <a:chExt cx="4717" cy="894"/>
          </a:xfrm>
        </p:grpSpPr>
        <p:sp>
          <p:nvSpPr>
            <p:cNvPr id="6150" name="Line 10"/>
            <p:cNvSpPr>
              <a:spLocks noChangeShapeType="1"/>
            </p:cNvSpPr>
            <p:nvPr/>
          </p:nvSpPr>
          <p:spPr bwMode="auto">
            <a:xfrm>
              <a:off x="2699" y="3022"/>
              <a:ext cx="0" cy="27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51" name="Text Box 11"/>
            <p:cNvSpPr txBox="1">
              <a:spLocks noChangeArrowheads="1"/>
            </p:cNvSpPr>
            <p:nvPr/>
          </p:nvSpPr>
          <p:spPr bwMode="auto">
            <a:xfrm>
              <a:off x="431" y="3339"/>
              <a:ext cx="4717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/>
                <a:t>Il miglior risultato si ottiene se l’urina viene fissata immediatamente </a:t>
              </a:r>
            </a:p>
            <a:p>
              <a:r>
                <a:rPr lang="it-IT"/>
                <a:t>dopo la minzione. Ecco perché è sempre stata richiesta l’esecuzione </a:t>
              </a:r>
            </a:p>
            <a:p>
              <a:r>
                <a:rPr lang="it-IT"/>
                <a:t>in laboratorio</a:t>
              </a:r>
            </a:p>
          </p:txBody>
        </p:sp>
      </p:grpSp>
      <p:sp>
        <p:nvSpPr>
          <p:cNvPr id="6152" name="Text Box 12"/>
          <p:cNvSpPr txBox="1">
            <a:spLocks noChangeArrowheads="1"/>
          </p:cNvSpPr>
          <p:nvPr/>
        </p:nvSpPr>
        <p:spPr bwMode="auto">
          <a:xfrm>
            <a:off x="6588125" y="6092825"/>
            <a:ext cx="180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TUTTAVIA…….</a:t>
            </a:r>
          </a:p>
        </p:txBody>
      </p:sp>
      <p:pic>
        <p:nvPicPr>
          <p:cNvPr id="6154" name="Picture 10" descr="citologi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6850" y="1228725"/>
            <a:ext cx="3113088" cy="2344738"/>
          </a:xfrm>
          <a:prstGeom prst="rect">
            <a:avLst/>
          </a:prstGeom>
          <a:noFill/>
        </p:spPr>
      </p:pic>
      <p:pic>
        <p:nvPicPr>
          <p:cNvPr id="6155" name="Picture 11" descr="citologia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6938" y="1236663"/>
            <a:ext cx="3105150" cy="2336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5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ytosp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76250"/>
            <a:ext cx="4056062" cy="269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4500563" y="1101725"/>
            <a:ext cx="464343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it-IT" sz="2400" b="1">
                <a:solidFill>
                  <a:schemeClr val="bg1"/>
                </a:solidFill>
              </a:rPr>
              <a:t>Esistono dei prefissativi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 sz="2000" b="1">
                <a:solidFill>
                  <a:schemeClr val="bg1"/>
                </a:solidFill>
              </a:rPr>
              <a:t>Etanolo 50°</a:t>
            </a:r>
            <a:endParaRPr lang="it-IT" sz="200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it-IT" sz="2000" b="1">
                <a:solidFill>
                  <a:schemeClr val="bg1"/>
                </a:solidFill>
              </a:rPr>
              <a:t>Cytospin </a:t>
            </a:r>
            <a:endParaRPr lang="it-IT" sz="2000">
              <a:solidFill>
                <a:schemeClr val="bg1"/>
              </a:solidFill>
            </a:endParaRPr>
          </a:p>
        </p:txBody>
      </p:sp>
      <p:sp>
        <p:nvSpPr>
          <p:cNvPr id="7172" name="Text Box 8"/>
          <p:cNvSpPr txBox="1">
            <a:spLocks noChangeArrowheads="1"/>
          </p:cNvSpPr>
          <p:nvPr/>
        </p:nvSpPr>
        <p:spPr bwMode="auto">
          <a:xfrm>
            <a:off x="4767263" y="28003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7173" name="Text Box 9"/>
          <p:cNvSpPr txBox="1">
            <a:spLocks noChangeArrowheads="1"/>
          </p:cNvSpPr>
          <p:nvPr/>
        </p:nvSpPr>
        <p:spPr bwMode="auto">
          <a:xfrm>
            <a:off x="4551363" y="2584450"/>
            <a:ext cx="440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Che permettono la raccolta delle urine </a:t>
            </a:r>
          </a:p>
          <a:p>
            <a:r>
              <a:rPr lang="it-IT" b="1">
                <a:solidFill>
                  <a:schemeClr val="bg1"/>
                </a:solidFill>
              </a:rPr>
              <a:t>a domicilio sempre su 3 campioni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3875088" y="3500438"/>
            <a:ext cx="1560512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FF0000"/>
                </a:solidFill>
                <a:latin typeface="Comic Sans MS" pitchFamily="66" charset="0"/>
              </a:rPr>
              <a:t>NOVITA’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1763713" y="5302250"/>
            <a:ext cx="5047536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3399FF"/>
                </a:solidFill>
              </a:rPr>
              <a:t>Il materiale (KIT) verrà ritirato al CENTRO PRELIEVI</a:t>
            </a:r>
          </a:p>
          <a:p>
            <a:r>
              <a:rPr lang="it-IT" b="1" dirty="0">
                <a:solidFill>
                  <a:srgbClr val="3399FF"/>
                </a:solidFill>
              </a:rPr>
              <a:t>Il materiale verrà riconsegnato al CENTRO </a:t>
            </a:r>
            <a:r>
              <a:rPr lang="it-IT" b="1" dirty="0" smtClean="0">
                <a:solidFill>
                  <a:srgbClr val="3399FF"/>
                </a:solidFill>
              </a:rPr>
              <a:t>PRELIEVI</a:t>
            </a:r>
            <a:r>
              <a:rPr lang="it-IT" sz="1400" b="1" i="1" dirty="0" smtClean="0">
                <a:solidFill>
                  <a:srgbClr val="3399FF"/>
                </a:solidFill>
              </a:rPr>
              <a:t>  </a:t>
            </a:r>
            <a:endParaRPr lang="it-IT" sz="1400" b="1" i="1" dirty="0">
              <a:solidFill>
                <a:srgbClr val="3399FF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490913" y="4221163"/>
            <a:ext cx="2449512" cy="431800"/>
            <a:chOff x="158" y="2795"/>
            <a:chExt cx="1543" cy="272"/>
          </a:xfrm>
        </p:grpSpPr>
        <p:sp>
          <p:nvSpPr>
            <p:cNvPr id="7177" name="Text Box 14"/>
            <p:cNvSpPr txBox="1">
              <a:spLocks noChangeArrowheads="1"/>
            </p:cNvSpPr>
            <p:nvPr/>
          </p:nvSpPr>
          <p:spPr bwMode="auto">
            <a:xfrm>
              <a:off x="191" y="2807"/>
              <a:ext cx="14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i="1">
                  <a:solidFill>
                    <a:schemeClr val="bg1"/>
                  </a:solidFill>
                </a:rPr>
                <a:t>Anatomia Patologica</a:t>
              </a:r>
            </a:p>
          </p:txBody>
        </p:sp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158" y="2795"/>
              <a:ext cx="1543" cy="272"/>
              <a:chOff x="158" y="2795"/>
              <a:chExt cx="1543" cy="272"/>
            </a:xfrm>
          </p:grpSpPr>
          <p:sp>
            <p:nvSpPr>
              <p:cNvPr id="7179" name="Line 15"/>
              <p:cNvSpPr>
                <a:spLocks noChangeShapeType="1"/>
              </p:cNvSpPr>
              <p:nvPr/>
            </p:nvSpPr>
            <p:spPr bwMode="auto">
              <a:xfrm>
                <a:off x="158" y="2795"/>
                <a:ext cx="1543" cy="27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180" name="Line 16"/>
              <p:cNvSpPr>
                <a:spLocks noChangeShapeType="1"/>
              </p:cNvSpPr>
              <p:nvPr/>
            </p:nvSpPr>
            <p:spPr bwMode="auto">
              <a:xfrm flipH="1">
                <a:off x="158" y="2795"/>
                <a:ext cx="1497" cy="27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0" grpId="0" animBg="1"/>
      <p:bldP spid="1230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106363" y="-26988"/>
            <a:ext cx="4840287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>
                <a:solidFill>
                  <a:schemeClr val="bg1"/>
                </a:solidFill>
              </a:rPr>
              <a:t>        </a:t>
            </a:r>
            <a:r>
              <a:rPr lang="it-IT" sz="2000">
                <a:solidFill>
                  <a:schemeClr val="bg1"/>
                </a:solidFill>
              </a:rPr>
              <a:t>Rileva la presenza di</a:t>
            </a:r>
            <a:r>
              <a:rPr lang="it-IT" sz="2800">
                <a:solidFill>
                  <a:schemeClr val="bg1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it-IT" sz="2800">
                <a:solidFill>
                  <a:schemeClr val="bg1"/>
                </a:solidFill>
              </a:rPr>
              <a:t> </a:t>
            </a:r>
            <a:r>
              <a:rPr lang="it-IT" sz="2000">
                <a:solidFill>
                  <a:srgbClr val="C0C0C0"/>
                </a:solidFill>
              </a:rPr>
              <a:t>cellule normalmente assenti</a:t>
            </a:r>
          </a:p>
          <a:p>
            <a:pPr>
              <a:buFontTx/>
              <a:buChar char="-"/>
            </a:pPr>
            <a:r>
              <a:rPr lang="it-IT" sz="2800">
                <a:solidFill>
                  <a:schemeClr val="bg1"/>
                </a:solidFill>
              </a:rPr>
              <a:t> cellule atipiche/neoplastiche</a:t>
            </a:r>
          </a:p>
        </p:txBody>
      </p:sp>
      <p:sp>
        <p:nvSpPr>
          <p:cNvPr id="8195" name="Oval 5"/>
          <p:cNvSpPr>
            <a:spLocks noChangeArrowheads="1"/>
          </p:cNvSpPr>
          <p:nvPr/>
        </p:nvSpPr>
        <p:spPr bwMode="auto">
          <a:xfrm>
            <a:off x="34925" y="838200"/>
            <a:ext cx="5111750" cy="5762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195513" y="1412875"/>
            <a:ext cx="47736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chemeClr val="bg1"/>
                </a:solidFill>
              </a:rPr>
              <a:t>Quali cellule neoplastiche?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2032000" y="2019300"/>
            <a:ext cx="4832350" cy="984250"/>
            <a:chOff x="1280" y="1272"/>
            <a:chExt cx="3044" cy="620"/>
          </a:xfrm>
        </p:grpSpPr>
        <p:sp>
          <p:nvSpPr>
            <p:cNvPr id="8207" name="AutoShape 8"/>
            <p:cNvSpPr>
              <a:spLocks noChangeArrowheads="1"/>
            </p:cNvSpPr>
            <p:nvPr/>
          </p:nvSpPr>
          <p:spPr bwMode="auto">
            <a:xfrm>
              <a:off x="2653" y="1272"/>
              <a:ext cx="306" cy="389"/>
            </a:xfrm>
            <a:prstGeom prst="downArrow">
              <a:avLst>
                <a:gd name="adj1" fmla="val 50000"/>
                <a:gd name="adj2" fmla="val 3178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08" name="Text Box 9"/>
            <p:cNvSpPr txBox="1">
              <a:spLocks noChangeArrowheads="1"/>
            </p:cNvSpPr>
            <p:nvPr/>
          </p:nvSpPr>
          <p:spPr bwMode="auto">
            <a:xfrm>
              <a:off x="1280" y="1661"/>
              <a:ext cx="30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>
                  <a:solidFill>
                    <a:schemeClr val="bg1"/>
                  </a:solidFill>
                </a:rPr>
                <a:t>CARCINOMI UROTELIALI DI ALTO GRADO</a:t>
              </a: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611188" y="2944813"/>
            <a:ext cx="7366000" cy="2873375"/>
            <a:chOff x="385" y="1855"/>
            <a:chExt cx="4640" cy="1810"/>
          </a:xfrm>
        </p:grpSpPr>
        <p:pic>
          <p:nvPicPr>
            <p:cNvPr id="8203" name="Picture 12" descr="PC130108"/>
            <p:cNvPicPr>
              <a:picLocks noChangeAspect="1" noChangeArrowheads="1"/>
            </p:cNvPicPr>
            <p:nvPr/>
          </p:nvPicPr>
          <p:blipFill>
            <a:blip r:embed="rId2" cstate="print"/>
            <a:srcRect t="23512"/>
            <a:stretch>
              <a:fillRect/>
            </a:stretch>
          </p:blipFill>
          <p:spPr bwMode="auto">
            <a:xfrm>
              <a:off x="385" y="2024"/>
              <a:ext cx="2077" cy="1567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8204" name="Picture 14" descr="P110018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1" y="2024"/>
              <a:ext cx="2054" cy="16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205" name="Text Box 17"/>
            <p:cNvSpPr txBox="1">
              <a:spLocks noChangeArrowheads="1"/>
            </p:cNvSpPr>
            <p:nvPr/>
          </p:nvSpPr>
          <p:spPr bwMode="auto">
            <a:xfrm>
              <a:off x="599" y="1900"/>
              <a:ext cx="1628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/>
                <a:t>Carcinoma di tipo piatto</a:t>
              </a:r>
            </a:p>
          </p:txBody>
        </p:sp>
        <p:sp>
          <p:nvSpPr>
            <p:cNvPr id="8206" name="Text Box 18"/>
            <p:cNvSpPr txBox="1">
              <a:spLocks noChangeArrowheads="1"/>
            </p:cNvSpPr>
            <p:nvPr/>
          </p:nvSpPr>
          <p:spPr bwMode="auto">
            <a:xfrm>
              <a:off x="3061" y="1855"/>
              <a:ext cx="1820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/>
                <a:t>Carcinoma di tipo papillare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11188" y="4429125"/>
            <a:ext cx="7454900" cy="2428875"/>
            <a:chOff x="385" y="2790"/>
            <a:chExt cx="4696" cy="1530"/>
          </a:xfrm>
        </p:grpSpPr>
        <p:pic>
          <p:nvPicPr>
            <p:cNvPr id="8201" name="Picture 2" descr="C:\Documents and Settings\user\Desktop\bk CITO E NEW\AP1-18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5" y="2843"/>
              <a:ext cx="2087" cy="1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2" name="Picture 16" descr="fig 25"/>
            <p:cNvPicPr>
              <a:picLocks noChangeAspect="1" noChangeArrowheads="1"/>
            </p:cNvPicPr>
            <p:nvPr/>
          </p:nvPicPr>
          <p:blipFill>
            <a:blip r:embed="rId5" cstate="print">
              <a:lum bright="-12000" contrast="18000"/>
            </a:blip>
            <a:srcRect l="9154" t="2176" r="1442"/>
            <a:stretch>
              <a:fillRect/>
            </a:stretch>
          </p:blipFill>
          <p:spPr bwMode="auto">
            <a:xfrm>
              <a:off x="2971" y="2790"/>
              <a:ext cx="2110" cy="1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335" name="Text Box 23"/>
          <p:cNvSpPr txBox="1">
            <a:spLocks noChangeArrowheads="1"/>
          </p:cNvSpPr>
          <p:nvPr/>
        </p:nvSpPr>
        <p:spPr bwMode="auto">
          <a:xfrm>
            <a:off x="1116013" y="6040438"/>
            <a:ext cx="6732587" cy="7016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>
                <a:solidFill>
                  <a:schemeClr val="bg1"/>
                </a:solidFill>
              </a:rPr>
              <a:t>                                Diagnosi Citologica</a:t>
            </a:r>
          </a:p>
          <a:p>
            <a:r>
              <a:rPr lang="it-IT" sz="2000" b="1">
                <a:solidFill>
                  <a:schemeClr val="bg1"/>
                </a:solidFill>
              </a:rPr>
              <a:t> POSITIVO PER CELLULE TUMORALI MALIGNE (CTM)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3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468313" y="857250"/>
            <a:ext cx="2990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Esiste una seconda entità</a:t>
            </a: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3635375" y="692150"/>
            <a:ext cx="5397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chemeClr val="bg1"/>
                </a:solidFill>
              </a:rPr>
              <a:t>Carcinoma papillare di basso grado</a:t>
            </a:r>
          </a:p>
          <a:p>
            <a:r>
              <a:rPr lang="it-IT" sz="1600" i="1">
                <a:solidFill>
                  <a:schemeClr val="bg1"/>
                </a:solidFill>
              </a:rPr>
              <a:t>              (non progredisce, ma recidiva)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4192588" y="1412875"/>
            <a:ext cx="164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Più frequente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4194175" y="1700213"/>
            <a:ext cx="1162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Ematuria</a:t>
            </a:r>
          </a:p>
        </p:txBody>
      </p:sp>
      <p:pic>
        <p:nvPicPr>
          <p:cNvPr id="14344" name="Picture 8" descr="F0490-23-18c"/>
          <p:cNvPicPr>
            <a:picLocks noChangeAspect="1" noChangeArrowheads="1"/>
          </p:cNvPicPr>
          <p:nvPr/>
        </p:nvPicPr>
        <p:blipFill>
          <a:blip r:embed="rId2" cstate="print">
            <a:lum contrast="-24000"/>
          </a:blip>
          <a:srcRect l="1680" t="864" r="630" b="26105"/>
          <a:stretch>
            <a:fillRect/>
          </a:stretch>
        </p:blipFill>
        <p:spPr bwMode="auto">
          <a:xfrm>
            <a:off x="2339975" y="2276475"/>
            <a:ext cx="4005263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o 15"/>
          <p:cNvGrpSpPr>
            <a:grpSpLocks/>
          </p:cNvGrpSpPr>
          <p:nvPr/>
        </p:nvGrpSpPr>
        <p:grpSpPr bwMode="auto">
          <a:xfrm>
            <a:off x="2555875" y="4727575"/>
            <a:ext cx="4443413" cy="1611313"/>
            <a:chOff x="2555875" y="4727575"/>
            <a:chExt cx="4443413" cy="1611313"/>
          </a:xfrm>
        </p:grpSpPr>
        <p:grpSp>
          <p:nvGrpSpPr>
            <p:cNvPr id="3" name="Gruppo 14"/>
            <p:cNvGrpSpPr>
              <a:grpSpLocks/>
            </p:cNvGrpSpPr>
            <p:nvPr/>
          </p:nvGrpSpPr>
          <p:grpSpPr bwMode="auto">
            <a:xfrm>
              <a:off x="2555875" y="5394325"/>
              <a:ext cx="4443413" cy="944563"/>
              <a:chOff x="2555875" y="5394325"/>
              <a:chExt cx="4443413" cy="944563"/>
            </a:xfrm>
          </p:grpSpPr>
          <p:sp>
            <p:nvSpPr>
              <p:cNvPr id="9229" name="Text Box 11"/>
              <p:cNvSpPr txBox="1">
                <a:spLocks noChangeArrowheads="1"/>
              </p:cNvSpPr>
              <p:nvPr/>
            </p:nvSpPr>
            <p:spPr bwMode="auto">
              <a:xfrm>
                <a:off x="2555875" y="5519738"/>
                <a:ext cx="1826141" cy="646331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b="1">
                    <a:solidFill>
                      <a:schemeClr val="bg1"/>
                    </a:solidFill>
                  </a:rPr>
                  <a:t>Ca papillare</a:t>
                </a:r>
              </a:p>
              <a:p>
                <a:r>
                  <a:rPr lang="it-IT" b="1">
                    <a:solidFill>
                      <a:schemeClr val="bg1"/>
                    </a:solidFill>
                  </a:rPr>
                  <a:t>di basso grado</a:t>
                </a:r>
              </a:p>
            </p:txBody>
          </p:sp>
          <p:sp>
            <p:nvSpPr>
              <p:cNvPr id="9230" name="Text Box 12"/>
              <p:cNvSpPr txBox="1">
                <a:spLocks noChangeArrowheads="1"/>
              </p:cNvSpPr>
              <p:nvPr/>
            </p:nvSpPr>
            <p:spPr bwMode="auto">
              <a:xfrm>
                <a:off x="4716463" y="5394325"/>
                <a:ext cx="2282825" cy="944563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b="1">
                    <a:solidFill>
                      <a:schemeClr val="bg1"/>
                    </a:solidFill>
                  </a:rPr>
                  <a:t>Iperplasia papillare</a:t>
                </a:r>
              </a:p>
              <a:p>
                <a:r>
                  <a:rPr lang="it-IT" b="1">
                    <a:solidFill>
                      <a:schemeClr val="bg1"/>
                    </a:solidFill>
                  </a:rPr>
                  <a:t>Calcoli</a:t>
                </a:r>
              </a:p>
              <a:p>
                <a:r>
                  <a:rPr lang="it-IT" b="1">
                    <a:solidFill>
                      <a:schemeClr val="bg1"/>
                    </a:solidFill>
                  </a:rPr>
                  <a:t>Trauma</a:t>
                </a:r>
              </a:p>
            </p:txBody>
          </p:sp>
        </p:grpSp>
        <p:sp>
          <p:nvSpPr>
            <p:cNvPr id="9227" name="Line 13"/>
            <p:cNvSpPr>
              <a:spLocks noChangeShapeType="1"/>
            </p:cNvSpPr>
            <p:nvPr/>
          </p:nvSpPr>
          <p:spPr bwMode="auto">
            <a:xfrm flipH="1">
              <a:off x="3348038" y="4727575"/>
              <a:ext cx="936625" cy="50323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228" name="Line 14"/>
            <p:cNvSpPr>
              <a:spLocks noChangeShapeType="1"/>
            </p:cNvSpPr>
            <p:nvPr/>
          </p:nvSpPr>
          <p:spPr bwMode="auto">
            <a:xfrm>
              <a:off x="4284663" y="4727575"/>
              <a:ext cx="1150937" cy="50323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1747838" y="3074988"/>
            <a:ext cx="6089650" cy="641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                   Diagnosi Citologica differenziale tra</a:t>
            </a:r>
          </a:p>
          <a:p>
            <a:r>
              <a:rPr lang="it-IT" b="1">
                <a:solidFill>
                  <a:schemeClr val="bg1"/>
                </a:solidFill>
              </a:rPr>
              <a:t>Iperplasia papillare/Neoplasia papillare di basso grado</a:t>
            </a:r>
          </a:p>
        </p:txBody>
      </p:sp>
      <p:sp>
        <p:nvSpPr>
          <p:cNvPr id="17" name="CasellaDiTesto 16"/>
          <p:cNvSpPr txBox="1">
            <a:spLocks noChangeArrowheads="1"/>
          </p:cNvSpPr>
          <p:nvPr/>
        </p:nvSpPr>
        <p:spPr bwMode="auto">
          <a:xfrm>
            <a:off x="3687763" y="3933825"/>
            <a:ext cx="1171575" cy="3683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Sospetto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14343" grpId="0"/>
      <p:bldP spid="14351" grpId="0" animBg="1"/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asellaDiTesto 4"/>
          <p:cNvSpPr txBox="1">
            <a:spLocks noChangeArrowheads="1"/>
          </p:cNvSpPr>
          <p:nvPr/>
        </p:nvSpPr>
        <p:spPr bwMode="auto">
          <a:xfrm>
            <a:off x="827088" y="404813"/>
            <a:ext cx="21891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 i="1">
                <a:solidFill>
                  <a:schemeClr val="bg1"/>
                </a:solidFill>
              </a:rPr>
              <a:t>Cosa fare?</a:t>
            </a: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4344988" y="260350"/>
            <a:ext cx="3930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Ripetizione della citologia urinaria</a:t>
            </a: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4356100" y="692150"/>
            <a:ext cx="1492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Cistoscopia</a:t>
            </a:r>
          </a:p>
        </p:txBody>
      </p:sp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4367213" y="1125538"/>
            <a:ext cx="38131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Applicazione di markers tumorali</a:t>
            </a:r>
          </a:p>
        </p:txBody>
      </p: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5114925" y="1628775"/>
            <a:ext cx="23368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3399FF"/>
                </a:solidFill>
              </a:rPr>
              <a:t>UROVYSION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066800" y="2492375"/>
            <a:ext cx="7105650" cy="4124325"/>
            <a:chOff x="748" y="1570"/>
            <a:chExt cx="4476" cy="2598"/>
          </a:xfrm>
        </p:grpSpPr>
        <p:sp>
          <p:nvSpPr>
            <p:cNvPr id="12" name="CasellaDiTesto 11"/>
            <p:cNvSpPr txBox="1">
              <a:spLocks noChangeArrowheads="1"/>
            </p:cNvSpPr>
            <p:nvPr/>
          </p:nvSpPr>
          <p:spPr bwMode="auto">
            <a:xfrm>
              <a:off x="748" y="1570"/>
              <a:ext cx="4476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/>
                <a:t>Test genetico, basato sulla ibridazione in situ con fluorescenza,</a:t>
              </a:r>
            </a:p>
            <a:p>
              <a:r>
                <a:rPr lang="it-IT" b="1"/>
                <a:t> per rilevare nelle  cellule  dell’urina un aumento </a:t>
              </a:r>
            </a:p>
            <a:p>
              <a:r>
                <a:rPr lang="it-IT" b="1"/>
                <a:t>di alcuni cromosomi  (3, 7, 17) o delezione  9p21</a:t>
              </a:r>
            </a:p>
          </p:txBody>
        </p:sp>
        <p:pic>
          <p:nvPicPr>
            <p:cNvPr id="10249" name="Picture 9" descr="UROVYSION-PROVA-rt-20-06-2012-1mkmm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73" y="2205"/>
              <a:ext cx="1963" cy="1963"/>
            </a:xfrm>
            <a:prstGeom prst="rect">
              <a:avLst/>
            </a:prstGeom>
            <a:noFill/>
          </p:spPr>
        </p:pic>
      </p:grpSp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3" cstate="print"/>
          <a:srcRect l="45557" t="60829" r="41145" b="21463"/>
          <a:stretch>
            <a:fillRect/>
          </a:stretch>
        </p:blipFill>
        <p:spPr bwMode="auto">
          <a:xfrm>
            <a:off x="6659563" y="5086350"/>
            <a:ext cx="12969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asellaDiTesto 1"/>
          <p:cNvSpPr txBox="1">
            <a:spLocks noChangeArrowheads="1"/>
          </p:cNvSpPr>
          <p:nvPr/>
        </p:nvSpPr>
        <p:spPr bwMode="auto">
          <a:xfrm>
            <a:off x="1116013" y="692150"/>
            <a:ext cx="49672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>
                <a:solidFill>
                  <a:schemeClr val="bg1"/>
                </a:solidFill>
              </a:rPr>
              <a:t>Utilissimo se tutto va bene</a:t>
            </a:r>
          </a:p>
        </p:txBody>
      </p: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1239838" y="1700213"/>
            <a:ext cx="632301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400"/>
              <a:t>…ma è provato avere una sensibilità inferiore</a:t>
            </a:r>
          </a:p>
          <a:p>
            <a:pPr algn="ctr"/>
            <a:r>
              <a:rPr lang="it-IT" sz="2400"/>
              <a:t>rispetto alla semplice citologia, </a:t>
            </a:r>
          </a:p>
          <a:p>
            <a:pPr algn="ctr"/>
            <a:r>
              <a:rPr lang="it-IT" sz="2400"/>
              <a:t>per frequenti falsi positivi</a:t>
            </a:r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1347788" y="3259138"/>
            <a:ext cx="2624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/>
              <a:t>…è molto costoso</a:t>
            </a: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684213" y="4600575"/>
            <a:ext cx="7854950" cy="9255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0099FF"/>
                </a:solidFill>
              </a:rPr>
              <a:t>                                        E’ un test </a:t>
            </a:r>
          </a:p>
          <a:p>
            <a:pPr>
              <a:buFont typeface="Arial" pitchFamily="34" charset="0"/>
              <a:buChar char="•"/>
            </a:pPr>
            <a:r>
              <a:rPr lang="it-IT" b="1">
                <a:solidFill>
                  <a:srgbClr val="0099FF"/>
                </a:solidFill>
              </a:rPr>
              <a:t> che va richiesto </a:t>
            </a:r>
            <a:r>
              <a:rPr lang="it-IT" b="1" u="sng">
                <a:solidFill>
                  <a:srgbClr val="0099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casi selezionati</a:t>
            </a:r>
            <a:r>
              <a:rPr lang="it-IT" b="1">
                <a:solidFill>
                  <a:srgbClr val="0099FF"/>
                </a:solidFill>
              </a:rPr>
              <a:t> da specialisti esperti e competenti</a:t>
            </a:r>
          </a:p>
          <a:p>
            <a:pPr>
              <a:buFont typeface="Arial" pitchFamily="34" charset="0"/>
              <a:buChar char="•"/>
            </a:pPr>
            <a:r>
              <a:rPr lang="it-IT" b="1">
                <a:solidFill>
                  <a:srgbClr val="0099FF"/>
                </a:solidFill>
              </a:rPr>
              <a:t> che deve essere eseguito da personale esperto e competente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0" y="60452"/>
            <a:ext cx="9144000" cy="10258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 cmpd="sng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5400" dirty="0" smtClean="0">
                <a:solidFill>
                  <a:srgbClr val="000099"/>
                </a:solidFill>
                <a:latin typeface="Arial Narrow"/>
                <a:cs typeface="Arial Narrow"/>
              </a:rPr>
              <a:t>Tornando a </a:t>
            </a:r>
            <a:r>
              <a:rPr lang="it-IT" sz="5400" dirty="0" err="1" smtClean="0">
                <a:solidFill>
                  <a:srgbClr val="000099"/>
                </a:solidFill>
                <a:latin typeface="Arial Narrow"/>
                <a:cs typeface="Arial Narrow"/>
              </a:rPr>
              <a:t>noi…</a:t>
            </a:r>
            <a:r>
              <a:rPr lang="it-IT" sz="5400" dirty="0" smtClean="0">
                <a:solidFill>
                  <a:srgbClr val="000099"/>
                </a:solidFill>
                <a:latin typeface="Arial Narrow"/>
                <a:cs typeface="Arial Narrow"/>
              </a:rPr>
              <a:t> </a:t>
            </a:r>
            <a:endParaRPr lang="it-IT" sz="5400" dirty="0">
              <a:solidFill>
                <a:srgbClr val="000099"/>
              </a:solidFill>
              <a:latin typeface="Arial Narrow"/>
              <a:cs typeface="Arial Narrow"/>
            </a:endParaRP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251520" y="1196752"/>
            <a:ext cx="8712968" cy="54726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51435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it-IT" sz="3200" b="1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pic>
        <p:nvPicPr>
          <p:cNvPr id="2" name="Immagine 1" descr="Immagin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2780928"/>
            <a:ext cx="5039212" cy="3578909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452"/>
            <a:ext cx="9144000" cy="1025812"/>
          </a:xfrm>
          <a:solidFill>
            <a:schemeClr val="tx2">
              <a:lumMod val="40000"/>
              <a:lumOff val="60000"/>
            </a:schemeClr>
          </a:solidFill>
          <a:ln w="38100" cmpd="sng"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it-IT" sz="6000" b="1" dirty="0" smtClean="0">
                <a:solidFill>
                  <a:schemeClr val="tx2"/>
                </a:solidFill>
                <a:latin typeface="Arial Narrow"/>
                <a:cs typeface="Arial Narrow"/>
              </a:rPr>
              <a:t>S</a:t>
            </a:r>
            <a:r>
              <a:rPr lang="it-IT" sz="5400" dirty="0" smtClean="0">
                <a:solidFill>
                  <a:schemeClr val="tx2"/>
                </a:solidFill>
                <a:latin typeface="Arial Narrow"/>
                <a:cs typeface="Arial Narrow"/>
              </a:rPr>
              <a:t>oggettività </a:t>
            </a:r>
            <a:endParaRPr lang="it-IT" sz="5400" dirty="0">
              <a:solidFill>
                <a:schemeClr val="tx2"/>
              </a:solidFill>
              <a:latin typeface="Arial Narrow"/>
              <a:cs typeface="Arial Narrow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1437" y="1208660"/>
            <a:ext cx="8791435" cy="553841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it-IT" sz="2000" b="1" dirty="0" smtClean="0">
              <a:solidFill>
                <a:srgbClr val="1F497D"/>
              </a:solidFill>
              <a:latin typeface="Arial Narrow"/>
              <a:cs typeface="Arial Narrow"/>
            </a:endParaRPr>
          </a:p>
          <a:p>
            <a:pPr marL="457200" lvl="1" indent="0">
              <a:buNone/>
            </a:pPr>
            <a:r>
              <a:rPr lang="it-IT" sz="3400" b="1" dirty="0" smtClean="0">
                <a:solidFill>
                  <a:srgbClr val="1F497D"/>
                </a:solidFill>
                <a:latin typeface="Arial Narrow"/>
                <a:cs typeface="Arial Narrow"/>
              </a:rPr>
              <a:t>Anamnesi lavorativa: </a:t>
            </a:r>
            <a:r>
              <a:rPr lang="it-IT" sz="3400" dirty="0" smtClean="0">
                <a:latin typeface="Arial Narrow"/>
                <a:cs typeface="Arial Narrow"/>
              </a:rPr>
              <a:t>ha sempre lavorato in una industria di vernici</a:t>
            </a:r>
          </a:p>
          <a:p>
            <a:pPr marL="457200" lvl="1" indent="0">
              <a:buNone/>
            </a:pPr>
            <a:r>
              <a:rPr lang="it-IT" sz="3400" b="1" dirty="0" smtClean="0">
                <a:solidFill>
                  <a:srgbClr val="1F497D"/>
                </a:solidFill>
                <a:latin typeface="Arial Narrow"/>
                <a:cs typeface="Arial Narrow"/>
              </a:rPr>
              <a:t>Anamnesi farmacologica: </a:t>
            </a:r>
            <a:r>
              <a:rPr lang="it-IT" sz="3400" dirty="0" err="1" smtClean="0">
                <a:latin typeface="Arial Narrow"/>
                <a:cs typeface="Arial Narrow"/>
              </a:rPr>
              <a:t>Coumadin</a:t>
            </a:r>
            <a:r>
              <a:rPr lang="it-IT" sz="3400" dirty="0" smtClean="0">
                <a:latin typeface="Arial Narrow"/>
                <a:cs typeface="Arial Narrow"/>
              </a:rPr>
              <a:t> sec INR, </a:t>
            </a:r>
            <a:r>
              <a:rPr lang="it-IT" sz="3400" dirty="0" err="1" smtClean="0">
                <a:latin typeface="Arial Narrow"/>
                <a:cs typeface="Arial Narrow"/>
              </a:rPr>
              <a:t>Rytmonorm</a:t>
            </a:r>
            <a:r>
              <a:rPr lang="it-IT" sz="3400" dirty="0" smtClean="0">
                <a:latin typeface="Arial Narrow"/>
                <a:cs typeface="Arial Narrow"/>
              </a:rPr>
              <a:t> 150 X 2, </a:t>
            </a:r>
            <a:r>
              <a:rPr lang="it-IT" sz="3400" dirty="0" err="1" smtClean="0">
                <a:latin typeface="Arial Narrow"/>
                <a:cs typeface="Arial Narrow"/>
              </a:rPr>
              <a:t>Omnic</a:t>
            </a:r>
            <a:r>
              <a:rPr lang="it-IT" sz="3400" dirty="0" smtClean="0">
                <a:latin typeface="Arial Narrow"/>
                <a:cs typeface="Arial Narrow"/>
              </a:rPr>
              <a:t> 0,4 mg/</a:t>
            </a:r>
            <a:r>
              <a:rPr lang="it-IT" sz="3400" dirty="0" err="1" smtClean="0">
                <a:latin typeface="Arial Narrow"/>
                <a:cs typeface="Arial Narrow"/>
              </a:rPr>
              <a:t>die</a:t>
            </a:r>
            <a:endParaRPr lang="it-IT" sz="3400" dirty="0" smtClean="0">
              <a:latin typeface="Arial Narrow"/>
              <a:cs typeface="Arial Narrow"/>
            </a:endParaRPr>
          </a:p>
          <a:p>
            <a:pPr marL="457200" lvl="1" indent="0">
              <a:buNone/>
            </a:pPr>
            <a:r>
              <a:rPr lang="it-IT" sz="3400" b="1" dirty="0" smtClean="0">
                <a:solidFill>
                  <a:srgbClr val="1F497D"/>
                </a:solidFill>
                <a:latin typeface="Arial Narrow"/>
                <a:cs typeface="Arial Narrow"/>
              </a:rPr>
              <a:t>Anamnesi familiare: </a:t>
            </a:r>
            <a:r>
              <a:rPr lang="it-IT" sz="3400" dirty="0" smtClean="0">
                <a:latin typeface="Arial Narrow"/>
                <a:cs typeface="Arial Narrow"/>
              </a:rPr>
              <a:t>padre deceduto per k. Colon a 78 </a:t>
            </a:r>
            <a:r>
              <a:rPr lang="it-IT" sz="3400" dirty="0" err="1" smtClean="0">
                <a:latin typeface="Arial Narrow"/>
                <a:cs typeface="Arial Narrow"/>
              </a:rPr>
              <a:t>aa</a:t>
            </a:r>
            <a:endParaRPr lang="it-IT" sz="3400" dirty="0" smtClean="0">
              <a:latin typeface="Arial Narrow"/>
              <a:cs typeface="Arial Narrow"/>
            </a:endParaRPr>
          </a:p>
          <a:p>
            <a:pPr marL="457200" lvl="1" indent="0">
              <a:buNone/>
            </a:pPr>
            <a:r>
              <a:rPr lang="it-IT" sz="3400" b="1" dirty="0" smtClean="0">
                <a:solidFill>
                  <a:srgbClr val="1F497D"/>
                </a:solidFill>
                <a:latin typeface="Arial Narrow"/>
                <a:cs typeface="Arial Narrow"/>
              </a:rPr>
              <a:t>Sintomi: </a:t>
            </a:r>
            <a:r>
              <a:rPr lang="it-IT" sz="3400" dirty="0" smtClean="0">
                <a:latin typeface="Arial Narrow"/>
                <a:cs typeface="Arial Narrow"/>
              </a:rPr>
              <a:t> primo episodio, associato a disturbi </a:t>
            </a:r>
            <a:r>
              <a:rPr lang="it-IT" sz="3400" dirty="0" err="1" smtClean="0">
                <a:latin typeface="Arial Narrow"/>
                <a:cs typeface="Arial Narrow"/>
              </a:rPr>
              <a:t>minzionali</a:t>
            </a:r>
            <a:r>
              <a:rPr lang="it-IT" sz="3400" dirty="0" smtClean="0">
                <a:latin typeface="Arial Narrow"/>
                <a:cs typeface="Arial Narrow"/>
              </a:rPr>
              <a:t>, non poliuria, non </a:t>
            </a:r>
            <a:r>
              <a:rPr lang="it-IT" sz="3400" dirty="0" err="1" smtClean="0">
                <a:latin typeface="Arial Narrow"/>
                <a:cs typeface="Arial Narrow"/>
              </a:rPr>
              <a:t>pollachiuria</a:t>
            </a:r>
            <a:r>
              <a:rPr lang="it-IT" sz="3400" dirty="0" smtClean="0">
                <a:latin typeface="Arial Narrow"/>
                <a:cs typeface="Arial Narrow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485942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452"/>
            <a:ext cx="9144000" cy="1025812"/>
          </a:xfrm>
          <a:solidFill>
            <a:schemeClr val="tx2">
              <a:lumMod val="40000"/>
              <a:lumOff val="60000"/>
            </a:schemeClr>
          </a:solidFill>
          <a:ln w="38100" cmpd="sng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it-IT" sz="6000" b="1" dirty="0" smtClean="0">
                <a:solidFill>
                  <a:schemeClr val="tx2"/>
                </a:solidFill>
                <a:latin typeface="Arial Narrow"/>
                <a:cs typeface="Arial Narrow"/>
              </a:rPr>
              <a:t>P</a:t>
            </a:r>
            <a:r>
              <a:rPr lang="it-IT" sz="5400" dirty="0" smtClean="0">
                <a:solidFill>
                  <a:schemeClr val="tx2"/>
                </a:solidFill>
                <a:latin typeface="Arial Narrow"/>
                <a:cs typeface="Arial Narrow"/>
              </a:rPr>
              <a:t>iano</a:t>
            </a:r>
            <a:r>
              <a:rPr lang="it-IT" sz="5400" dirty="0" smtClean="0">
                <a:solidFill>
                  <a:srgbClr val="003300"/>
                </a:solidFill>
                <a:latin typeface="Arial Narrow"/>
                <a:cs typeface="Arial Narrow"/>
              </a:rPr>
              <a:t> </a:t>
            </a:r>
            <a:endParaRPr lang="it-IT" sz="5400" dirty="0">
              <a:solidFill>
                <a:srgbClr val="003300"/>
              </a:solidFill>
              <a:latin typeface="Arial Narrow"/>
              <a:cs typeface="Arial Narrow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1437" y="1208660"/>
            <a:ext cx="8791435" cy="5538419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514350" indent="-457200"/>
            <a:r>
              <a:rPr lang="it-IT" sz="3600" b="1" u="sng" dirty="0" smtClean="0">
                <a:solidFill>
                  <a:srgbClr val="FF0000"/>
                </a:solidFill>
                <a:latin typeface="Arial Narrow"/>
                <a:cs typeface="Arial Narrow"/>
              </a:rPr>
              <a:t>Chiedo un esame delle urine con analisi morfologica delle </a:t>
            </a:r>
            <a:r>
              <a:rPr lang="it-IT" sz="3600" b="1" u="sng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emazie</a:t>
            </a:r>
            <a:r>
              <a:rPr lang="it-IT" sz="3600" b="1" u="sng" dirty="0" smtClean="0">
                <a:solidFill>
                  <a:srgbClr val="FF0000"/>
                </a:solidFill>
                <a:latin typeface="Arial Narrow"/>
                <a:cs typeface="Arial Narrow"/>
              </a:rPr>
              <a:t>?</a:t>
            </a:r>
          </a:p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Chiedo un’</a:t>
            </a:r>
            <a:r>
              <a:rPr lang="it-IT" sz="2800" dirty="0" err="1" smtClean="0">
                <a:latin typeface="Arial Narrow"/>
                <a:cs typeface="Arial Narrow"/>
              </a:rPr>
              <a:t>urinocoltura</a:t>
            </a:r>
            <a:r>
              <a:rPr lang="it-IT" sz="2800" dirty="0" smtClean="0">
                <a:latin typeface="Arial Narrow"/>
                <a:cs typeface="Arial Narrow"/>
              </a:rPr>
              <a:t> con antibiogramma?</a:t>
            </a:r>
          </a:p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Chiedo la citologia urinaria?</a:t>
            </a:r>
          </a:p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Chiedo una ecografia addome?</a:t>
            </a:r>
          </a:p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Un’ematuria in TAO è meno grave?</a:t>
            </a:r>
          </a:p>
          <a:p>
            <a:pPr marL="514350" indent="-457200">
              <a:buNone/>
            </a:pPr>
            <a:endParaRPr lang="it-IT" sz="2800" dirty="0" smtClean="0">
              <a:latin typeface="Arial Narrow"/>
              <a:cs typeface="Arial Narrow"/>
            </a:endParaRPr>
          </a:p>
          <a:p>
            <a:pPr marL="57150" indent="0" algn="ctr">
              <a:buNone/>
            </a:pPr>
            <a:r>
              <a:rPr lang="it-IT" sz="36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Con o senza bollino verde??</a:t>
            </a:r>
            <a:endParaRPr lang="it-IT" sz="3600" b="1" dirty="0">
              <a:solidFill>
                <a:srgbClr val="008000"/>
              </a:solidFill>
              <a:latin typeface="Arial Narrow"/>
              <a:cs typeface="Arial Narrow"/>
            </a:endParaRPr>
          </a:p>
          <a:p>
            <a:pPr marL="57150" indent="0" algn="ctr">
              <a:buNone/>
            </a:pPr>
            <a:r>
              <a:rPr lang="it-IT" b="1" dirty="0">
                <a:latin typeface="Arial Narrow"/>
                <a:cs typeface="Arial Narrow"/>
              </a:rPr>
              <a:t>Lo mando in Pronto Soccorso</a:t>
            </a:r>
            <a:r>
              <a:rPr lang="it-IT" b="1" dirty="0" smtClean="0">
                <a:latin typeface="Arial Narrow"/>
                <a:cs typeface="Arial Narrow"/>
              </a:rPr>
              <a:t>?</a:t>
            </a:r>
            <a:endParaRPr lang="it-IT" b="1" dirty="0">
              <a:latin typeface="Arial Narrow"/>
              <a:cs typeface="Arial Narrow"/>
            </a:endParaRPr>
          </a:p>
        </p:txBody>
      </p:sp>
      <p:pic>
        <p:nvPicPr>
          <p:cNvPr id="5" name="Immagine 4" descr="Immagin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9917" y="2636912"/>
            <a:ext cx="6518941" cy="381642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xmlns="" val="201588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452"/>
            <a:ext cx="9144000" cy="1025812"/>
          </a:xfrm>
          <a:solidFill>
            <a:schemeClr val="tx2">
              <a:lumMod val="40000"/>
              <a:lumOff val="60000"/>
            </a:schemeClr>
          </a:solidFill>
          <a:ln w="38100" cmpd="sng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it-IT" sz="6000" b="1" dirty="0" smtClean="0">
                <a:solidFill>
                  <a:schemeClr val="tx2"/>
                </a:solidFill>
                <a:latin typeface="Arial Narrow"/>
                <a:cs typeface="Arial Narrow"/>
              </a:rPr>
              <a:t>P</a:t>
            </a:r>
            <a:r>
              <a:rPr lang="it-IT" sz="5400" dirty="0" smtClean="0">
                <a:solidFill>
                  <a:schemeClr val="tx2"/>
                </a:solidFill>
                <a:latin typeface="Arial Narrow"/>
                <a:cs typeface="Arial Narrow"/>
              </a:rPr>
              <a:t>iano</a:t>
            </a:r>
            <a:r>
              <a:rPr lang="it-IT" sz="5400" dirty="0" smtClean="0">
                <a:solidFill>
                  <a:srgbClr val="003300"/>
                </a:solidFill>
                <a:latin typeface="Arial Narrow"/>
                <a:cs typeface="Arial Narrow"/>
              </a:rPr>
              <a:t> </a:t>
            </a:r>
            <a:endParaRPr lang="it-IT" sz="5400" dirty="0">
              <a:solidFill>
                <a:srgbClr val="003300"/>
              </a:solidFill>
              <a:latin typeface="Arial Narrow"/>
              <a:cs typeface="Arial Narrow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1437" y="1208660"/>
            <a:ext cx="8791435" cy="5538419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Chiedo un esame delle urine con analisi morfologica delle </a:t>
            </a:r>
            <a:r>
              <a:rPr lang="it-IT" sz="2800" dirty="0" err="1" smtClean="0">
                <a:latin typeface="Arial Narrow"/>
                <a:cs typeface="Arial Narrow"/>
              </a:rPr>
              <a:t>emazie</a:t>
            </a:r>
            <a:r>
              <a:rPr lang="it-IT" sz="2800" dirty="0" smtClean="0">
                <a:latin typeface="Arial Narrow"/>
                <a:cs typeface="Arial Narrow"/>
              </a:rPr>
              <a:t>?</a:t>
            </a:r>
          </a:p>
          <a:p>
            <a:pPr marL="514350" indent="-457200"/>
            <a:r>
              <a:rPr lang="it-IT" sz="3600" b="1" u="sng" dirty="0" smtClean="0">
                <a:solidFill>
                  <a:srgbClr val="FF0000"/>
                </a:solidFill>
                <a:latin typeface="Arial Narrow"/>
                <a:cs typeface="Arial Narrow"/>
              </a:rPr>
              <a:t>Chiedo un’</a:t>
            </a:r>
            <a:r>
              <a:rPr lang="it-IT" sz="3600" b="1" u="sng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urinocoltura</a:t>
            </a:r>
            <a:r>
              <a:rPr lang="it-IT" sz="3600" b="1" u="sng" dirty="0" smtClean="0">
                <a:solidFill>
                  <a:srgbClr val="FF0000"/>
                </a:solidFill>
                <a:latin typeface="Arial Narrow"/>
                <a:cs typeface="Arial Narrow"/>
              </a:rPr>
              <a:t> con antibiogramma?</a:t>
            </a:r>
          </a:p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Chiedo la citologia urinaria?</a:t>
            </a:r>
          </a:p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Chiedo una ecografia addome?</a:t>
            </a:r>
          </a:p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Un’ematuria in TAO è meno grave?</a:t>
            </a:r>
          </a:p>
          <a:p>
            <a:pPr marL="514350" indent="-457200">
              <a:buNone/>
            </a:pPr>
            <a:endParaRPr lang="it-IT" sz="2800" dirty="0" smtClean="0">
              <a:latin typeface="Arial Narrow"/>
              <a:cs typeface="Arial Narrow"/>
            </a:endParaRPr>
          </a:p>
          <a:p>
            <a:pPr marL="57150" indent="0" algn="ctr">
              <a:buNone/>
            </a:pPr>
            <a:r>
              <a:rPr lang="it-IT" sz="36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Con o senza bollino verde??</a:t>
            </a:r>
            <a:endParaRPr lang="it-IT" sz="3600" b="1" dirty="0">
              <a:solidFill>
                <a:srgbClr val="008000"/>
              </a:solidFill>
              <a:latin typeface="Arial Narrow"/>
              <a:cs typeface="Arial Narrow"/>
            </a:endParaRPr>
          </a:p>
          <a:p>
            <a:pPr marL="57150" indent="0" algn="ctr">
              <a:buNone/>
            </a:pPr>
            <a:r>
              <a:rPr lang="it-IT" b="1" dirty="0">
                <a:latin typeface="Arial Narrow"/>
                <a:cs typeface="Arial Narrow"/>
              </a:rPr>
              <a:t>Lo mando in Pronto Soccorso</a:t>
            </a:r>
            <a:r>
              <a:rPr lang="it-IT" b="1" dirty="0" smtClean="0">
                <a:latin typeface="Arial Narrow"/>
                <a:cs typeface="Arial Narrow"/>
              </a:rPr>
              <a:t>?</a:t>
            </a:r>
            <a:endParaRPr lang="it-IT" b="1" dirty="0">
              <a:latin typeface="Arial Narrow"/>
              <a:cs typeface="Arial Narrow"/>
            </a:endParaRPr>
          </a:p>
        </p:txBody>
      </p:sp>
      <p:pic>
        <p:nvPicPr>
          <p:cNvPr id="4" name="Immagine 3" descr="Immagine2.png"/>
          <p:cNvPicPr>
            <a:picLocks noChangeAspect="1"/>
          </p:cNvPicPr>
          <p:nvPr/>
        </p:nvPicPr>
        <p:blipFill>
          <a:blip r:embed="rId2" cstate="print"/>
          <a:srcRect b="28941"/>
          <a:stretch>
            <a:fillRect/>
          </a:stretch>
        </p:blipFill>
        <p:spPr>
          <a:xfrm>
            <a:off x="1259632" y="2996952"/>
            <a:ext cx="6250771" cy="3511861"/>
          </a:xfrm>
          <a:prstGeom prst="rect">
            <a:avLst/>
          </a:prstGeom>
        </p:spPr>
      </p:pic>
      <p:cxnSp>
        <p:nvCxnSpPr>
          <p:cNvPr id="6" name="Connettore 1 5"/>
          <p:cNvCxnSpPr/>
          <p:nvPr/>
        </p:nvCxnSpPr>
        <p:spPr>
          <a:xfrm>
            <a:off x="3563888" y="4005064"/>
            <a:ext cx="3312368" cy="0"/>
          </a:xfrm>
          <a:prstGeom prst="line">
            <a:avLst/>
          </a:prstGeom>
          <a:ln w="635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1588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452"/>
            <a:ext cx="9144000" cy="1025812"/>
          </a:xfrm>
          <a:solidFill>
            <a:schemeClr val="tx2">
              <a:lumMod val="40000"/>
              <a:lumOff val="60000"/>
            </a:schemeClr>
          </a:solidFill>
          <a:ln w="38100" cmpd="sng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it-IT" sz="6000" b="1" dirty="0" smtClean="0">
                <a:solidFill>
                  <a:schemeClr val="tx2"/>
                </a:solidFill>
                <a:latin typeface="Arial Narrow"/>
                <a:cs typeface="Arial Narrow"/>
              </a:rPr>
              <a:t>P</a:t>
            </a:r>
            <a:r>
              <a:rPr lang="it-IT" sz="5400" dirty="0" smtClean="0">
                <a:solidFill>
                  <a:schemeClr val="tx2"/>
                </a:solidFill>
                <a:latin typeface="Arial Narrow"/>
                <a:cs typeface="Arial Narrow"/>
              </a:rPr>
              <a:t>iano</a:t>
            </a:r>
            <a:r>
              <a:rPr lang="it-IT" sz="5400" dirty="0" smtClean="0">
                <a:solidFill>
                  <a:srgbClr val="003300"/>
                </a:solidFill>
                <a:latin typeface="Arial Narrow"/>
                <a:cs typeface="Arial Narrow"/>
              </a:rPr>
              <a:t> </a:t>
            </a:r>
            <a:endParaRPr lang="it-IT" sz="5400" dirty="0">
              <a:solidFill>
                <a:srgbClr val="003300"/>
              </a:solidFill>
              <a:latin typeface="Arial Narrow"/>
              <a:cs typeface="Arial Narrow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1437" y="1208660"/>
            <a:ext cx="8791435" cy="5538419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Chiedo un esame delle urine con analisi morfologica delle </a:t>
            </a:r>
            <a:r>
              <a:rPr lang="it-IT" sz="2800" dirty="0" err="1" smtClean="0">
                <a:latin typeface="Arial Narrow"/>
                <a:cs typeface="Arial Narrow"/>
              </a:rPr>
              <a:t>emazie</a:t>
            </a:r>
            <a:r>
              <a:rPr lang="it-IT" sz="2800" dirty="0" smtClean="0">
                <a:latin typeface="Arial Narrow"/>
                <a:cs typeface="Arial Narrow"/>
              </a:rPr>
              <a:t>?</a:t>
            </a:r>
          </a:p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Chiedo un’</a:t>
            </a:r>
            <a:r>
              <a:rPr lang="it-IT" sz="2800" dirty="0" err="1" smtClean="0">
                <a:latin typeface="Arial Narrow"/>
                <a:cs typeface="Arial Narrow"/>
              </a:rPr>
              <a:t>urinocoltura</a:t>
            </a:r>
            <a:r>
              <a:rPr lang="it-IT" sz="2800" dirty="0" smtClean="0">
                <a:latin typeface="Arial Narrow"/>
                <a:cs typeface="Arial Narrow"/>
              </a:rPr>
              <a:t> con antibiogramma?</a:t>
            </a:r>
          </a:p>
          <a:p>
            <a:pPr marL="514350" indent="-457200"/>
            <a:r>
              <a:rPr lang="it-IT" sz="3600" b="1" u="sng" dirty="0" smtClean="0">
                <a:solidFill>
                  <a:srgbClr val="FF0000"/>
                </a:solidFill>
                <a:latin typeface="Arial Narrow"/>
                <a:cs typeface="Arial Narrow"/>
              </a:rPr>
              <a:t>Chiedo la citologia urinaria?</a:t>
            </a:r>
          </a:p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Chiedo una ecografia addome?</a:t>
            </a:r>
          </a:p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Un’ematuria in TAO è meno grave?</a:t>
            </a:r>
          </a:p>
          <a:p>
            <a:pPr marL="514350" indent="-457200">
              <a:buNone/>
            </a:pPr>
            <a:endParaRPr lang="it-IT" sz="2800" dirty="0" smtClean="0">
              <a:latin typeface="Arial Narrow"/>
              <a:cs typeface="Arial Narrow"/>
            </a:endParaRPr>
          </a:p>
          <a:p>
            <a:pPr marL="57150" indent="0" algn="ctr">
              <a:buNone/>
            </a:pPr>
            <a:r>
              <a:rPr lang="it-IT" sz="36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Con o senza bollino verde??</a:t>
            </a:r>
            <a:endParaRPr lang="it-IT" sz="3600" b="1" dirty="0">
              <a:solidFill>
                <a:srgbClr val="008000"/>
              </a:solidFill>
              <a:latin typeface="Arial Narrow"/>
              <a:cs typeface="Arial Narrow"/>
            </a:endParaRPr>
          </a:p>
          <a:p>
            <a:pPr marL="57150" indent="0" algn="ctr">
              <a:buNone/>
            </a:pPr>
            <a:r>
              <a:rPr lang="it-IT" b="1" dirty="0">
                <a:latin typeface="Arial Narrow"/>
                <a:cs typeface="Arial Narrow"/>
              </a:rPr>
              <a:t>Lo mando in Pronto Soccorso</a:t>
            </a:r>
            <a:r>
              <a:rPr lang="it-IT" b="1" dirty="0" smtClean="0">
                <a:latin typeface="Arial Narrow"/>
                <a:cs typeface="Arial Narrow"/>
              </a:rPr>
              <a:t>?</a:t>
            </a:r>
            <a:endParaRPr lang="it-IT" b="1" dirty="0">
              <a:latin typeface="Arial Narrow"/>
              <a:cs typeface="Arial Narrow"/>
            </a:endParaRPr>
          </a:p>
        </p:txBody>
      </p:sp>
      <p:pic>
        <p:nvPicPr>
          <p:cNvPr id="4" name="Immagine 3" descr="Immagine3.png"/>
          <p:cNvPicPr>
            <a:picLocks noChangeAspect="1"/>
          </p:cNvPicPr>
          <p:nvPr/>
        </p:nvPicPr>
        <p:blipFill>
          <a:blip r:embed="rId2" cstate="print"/>
          <a:srcRect b="11488"/>
          <a:stretch>
            <a:fillRect/>
          </a:stretch>
        </p:blipFill>
        <p:spPr>
          <a:xfrm>
            <a:off x="2699792" y="3212976"/>
            <a:ext cx="4680520" cy="352826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xmlns="" val="201588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452"/>
            <a:ext cx="9144000" cy="1025812"/>
          </a:xfrm>
          <a:solidFill>
            <a:schemeClr val="tx2">
              <a:lumMod val="40000"/>
              <a:lumOff val="60000"/>
            </a:schemeClr>
          </a:solidFill>
          <a:ln w="38100" cmpd="sng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it-IT" sz="6000" b="1" dirty="0" smtClean="0">
                <a:solidFill>
                  <a:schemeClr val="tx2"/>
                </a:solidFill>
                <a:latin typeface="Arial Narrow"/>
                <a:cs typeface="Arial Narrow"/>
              </a:rPr>
              <a:t>P</a:t>
            </a:r>
            <a:r>
              <a:rPr lang="it-IT" sz="5400" dirty="0" smtClean="0">
                <a:solidFill>
                  <a:schemeClr val="tx2"/>
                </a:solidFill>
                <a:latin typeface="Arial Narrow"/>
                <a:cs typeface="Arial Narrow"/>
              </a:rPr>
              <a:t>iano</a:t>
            </a:r>
            <a:r>
              <a:rPr lang="it-IT" sz="5400" dirty="0" smtClean="0">
                <a:solidFill>
                  <a:srgbClr val="003300"/>
                </a:solidFill>
                <a:latin typeface="Arial Narrow"/>
                <a:cs typeface="Arial Narrow"/>
              </a:rPr>
              <a:t> </a:t>
            </a:r>
            <a:endParaRPr lang="it-IT" sz="5400" dirty="0">
              <a:solidFill>
                <a:srgbClr val="003300"/>
              </a:solidFill>
              <a:latin typeface="Arial Narrow"/>
              <a:cs typeface="Arial Narrow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1437" y="1208660"/>
            <a:ext cx="8791435" cy="5538419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Chiedo un esame delle urine con analisi morfologica delle </a:t>
            </a:r>
            <a:r>
              <a:rPr lang="it-IT" sz="2800" dirty="0" err="1" smtClean="0">
                <a:latin typeface="Arial Narrow"/>
                <a:cs typeface="Arial Narrow"/>
              </a:rPr>
              <a:t>emazie</a:t>
            </a:r>
            <a:r>
              <a:rPr lang="it-IT" sz="2800" dirty="0" smtClean="0">
                <a:latin typeface="Arial Narrow"/>
                <a:cs typeface="Arial Narrow"/>
              </a:rPr>
              <a:t>?</a:t>
            </a:r>
          </a:p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Chiedo un’</a:t>
            </a:r>
            <a:r>
              <a:rPr lang="it-IT" sz="2800" dirty="0" err="1" smtClean="0">
                <a:latin typeface="Arial Narrow"/>
                <a:cs typeface="Arial Narrow"/>
              </a:rPr>
              <a:t>urinocoltura</a:t>
            </a:r>
            <a:r>
              <a:rPr lang="it-IT" sz="2800" dirty="0" smtClean="0">
                <a:latin typeface="Arial Narrow"/>
                <a:cs typeface="Arial Narrow"/>
              </a:rPr>
              <a:t> con antibiogramma?</a:t>
            </a:r>
          </a:p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Chiedo la citologia urinaria?</a:t>
            </a:r>
          </a:p>
          <a:p>
            <a:pPr marL="514350" indent="-457200"/>
            <a:r>
              <a:rPr lang="it-IT" sz="3600" b="1" u="sng" dirty="0" smtClean="0">
                <a:solidFill>
                  <a:srgbClr val="FF0000"/>
                </a:solidFill>
                <a:latin typeface="Arial Narrow"/>
                <a:cs typeface="Arial Narrow"/>
              </a:rPr>
              <a:t>Chiedo una ecografia addome?</a:t>
            </a:r>
          </a:p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Un’ematuria in TAO è meno grave?</a:t>
            </a:r>
          </a:p>
          <a:p>
            <a:pPr marL="514350" indent="-457200">
              <a:buNone/>
            </a:pPr>
            <a:endParaRPr lang="it-IT" sz="2800" dirty="0" smtClean="0">
              <a:latin typeface="Arial Narrow"/>
              <a:cs typeface="Arial Narrow"/>
            </a:endParaRPr>
          </a:p>
          <a:p>
            <a:pPr marL="57150" indent="0" algn="ctr">
              <a:buNone/>
            </a:pPr>
            <a:r>
              <a:rPr lang="it-IT" sz="36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Con o senza bollino verde??</a:t>
            </a:r>
            <a:endParaRPr lang="it-IT" sz="3600" b="1" dirty="0">
              <a:solidFill>
                <a:srgbClr val="008000"/>
              </a:solidFill>
              <a:latin typeface="Arial Narrow"/>
              <a:cs typeface="Arial Narrow"/>
            </a:endParaRPr>
          </a:p>
          <a:p>
            <a:pPr marL="57150" indent="0" algn="ctr">
              <a:buNone/>
            </a:pPr>
            <a:r>
              <a:rPr lang="it-IT" b="1" dirty="0">
                <a:latin typeface="Arial Narrow"/>
                <a:cs typeface="Arial Narrow"/>
              </a:rPr>
              <a:t>Lo mando in Pronto Soccorso</a:t>
            </a:r>
            <a:r>
              <a:rPr lang="it-IT" b="1" dirty="0" smtClean="0">
                <a:latin typeface="Arial Narrow"/>
                <a:cs typeface="Arial Narrow"/>
              </a:rPr>
              <a:t>?</a:t>
            </a:r>
            <a:endParaRPr lang="it-IT" b="1" dirty="0">
              <a:latin typeface="Arial Narrow"/>
              <a:cs typeface="Arial Narrow"/>
            </a:endParaRPr>
          </a:p>
        </p:txBody>
      </p:sp>
      <p:pic>
        <p:nvPicPr>
          <p:cNvPr id="4" name="Immagine 3" descr="Immagine4.png"/>
          <p:cNvPicPr>
            <a:picLocks noChangeAspect="1"/>
          </p:cNvPicPr>
          <p:nvPr/>
        </p:nvPicPr>
        <p:blipFill>
          <a:blip r:embed="rId2" cstate="print"/>
          <a:srcRect b="3668"/>
          <a:stretch>
            <a:fillRect/>
          </a:stretch>
        </p:blipFill>
        <p:spPr>
          <a:xfrm>
            <a:off x="4860032" y="3789040"/>
            <a:ext cx="3997389" cy="30689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Ovale 13"/>
          <p:cNvSpPr/>
          <p:nvPr/>
        </p:nvSpPr>
        <p:spPr>
          <a:xfrm>
            <a:off x="4860032" y="4005064"/>
            <a:ext cx="1656184" cy="285293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588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452"/>
            <a:ext cx="9144000" cy="1025812"/>
          </a:xfrm>
          <a:solidFill>
            <a:schemeClr val="tx2">
              <a:lumMod val="40000"/>
              <a:lumOff val="60000"/>
            </a:schemeClr>
          </a:solidFill>
          <a:ln w="38100" cmpd="sng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it-IT" sz="6000" b="1" dirty="0" smtClean="0">
                <a:solidFill>
                  <a:schemeClr val="tx2"/>
                </a:solidFill>
                <a:latin typeface="Arial Narrow"/>
                <a:cs typeface="Arial Narrow"/>
              </a:rPr>
              <a:t>P</a:t>
            </a:r>
            <a:r>
              <a:rPr lang="it-IT" sz="5400" dirty="0" smtClean="0">
                <a:solidFill>
                  <a:schemeClr val="tx2"/>
                </a:solidFill>
                <a:latin typeface="Arial Narrow"/>
                <a:cs typeface="Arial Narrow"/>
              </a:rPr>
              <a:t>iano</a:t>
            </a:r>
            <a:r>
              <a:rPr lang="it-IT" sz="5400" dirty="0" smtClean="0">
                <a:solidFill>
                  <a:srgbClr val="003300"/>
                </a:solidFill>
                <a:latin typeface="Arial Narrow"/>
                <a:cs typeface="Arial Narrow"/>
              </a:rPr>
              <a:t> </a:t>
            </a:r>
            <a:endParaRPr lang="it-IT" sz="5400" dirty="0">
              <a:solidFill>
                <a:srgbClr val="003300"/>
              </a:solidFill>
              <a:latin typeface="Arial Narrow"/>
              <a:cs typeface="Arial Narrow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1437" y="1208660"/>
            <a:ext cx="8791435" cy="5538419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Chiedo un esame delle urine con analisi morfologica delle </a:t>
            </a:r>
            <a:r>
              <a:rPr lang="it-IT" sz="2800" dirty="0" err="1" smtClean="0">
                <a:latin typeface="Arial Narrow"/>
                <a:cs typeface="Arial Narrow"/>
              </a:rPr>
              <a:t>emazie</a:t>
            </a:r>
            <a:r>
              <a:rPr lang="it-IT" sz="2800" dirty="0" smtClean="0">
                <a:latin typeface="Arial Narrow"/>
                <a:cs typeface="Arial Narrow"/>
              </a:rPr>
              <a:t>?</a:t>
            </a:r>
          </a:p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Chiedo un’</a:t>
            </a:r>
            <a:r>
              <a:rPr lang="it-IT" sz="2800" dirty="0" err="1" smtClean="0">
                <a:latin typeface="Arial Narrow"/>
                <a:cs typeface="Arial Narrow"/>
              </a:rPr>
              <a:t>urinocoltura</a:t>
            </a:r>
            <a:r>
              <a:rPr lang="it-IT" sz="2800" dirty="0" smtClean="0">
                <a:latin typeface="Arial Narrow"/>
                <a:cs typeface="Arial Narrow"/>
              </a:rPr>
              <a:t> con antibiogramma?</a:t>
            </a:r>
          </a:p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Chiedo la citologia urinaria?</a:t>
            </a:r>
          </a:p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Chiedo una ecografia addome?</a:t>
            </a:r>
          </a:p>
          <a:p>
            <a:pPr marL="514350" indent="-457200"/>
            <a:r>
              <a:rPr lang="it-IT" sz="3600" b="1" u="sng" dirty="0" smtClean="0">
                <a:solidFill>
                  <a:srgbClr val="FF0000"/>
                </a:solidFill>
                <a:latin typeface="Arial Narrow"/>
                <a:cs typeface="Arial Narrow"/>
              </a:rPr>
              <a:t>Un’ematuria in TAO è meno grave?</a:t>
            </a:r>
          </a:p>
          <a:p>
            <a:pPr marL="514350" indent="-457200">
              <a:buNone/>
            </a:pPr>
            <a:endParaRPr lang="it-IT" sz="2800" dirty="0" smtClean="0">
              <a:latin typeface="Arial Narrow"/>
              <a:cs typeface="Arial Narrow"/>
            </a:endParaRPr>
          </a:p>
          <a:p>
            <a:pPr marL="57150" indent="0" algn="ctr">
              <a:buNone/>
            </a:pPr>
            <a:r>
              <a:rPr lang="it-IT" sz="36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Con o senza bollino verde??</a:t>
            </a:r>
            <a:endParaRPr lang="it-IT" sz="3600" b="1" dirty="0">
              <a:solidFill>
                <a:srgbClr val="008000"/>
              </a:solidFill>
              <a:latin typeface="Arial Narrow"/>
              <a:cs typeface="Arial Narrow"/>
            </a:endParaRPr>
          </a:p>
          <a:p>
            <a:pPr marL="57150" indent="0" algn="ctr">
              <a:buNone/>
            </a:pPr>
            <a:r>
              <a:rPr lang="it-IT" b="1" dirty="0">
                <a:latin typeface="Arial Narrow"/>
                <a:cs typeface="Arial Narrow"/>
              </a:rPr>
              <a:t>Lo mando in Pronto Soccorso</a:t>
            </a:r>
            <a:r>
              <a:rPr lang="it-IT" b="1" dirty="0" smtClean="0">
                <a:latin typeface="Arial Narrow"/>
                <a:cs typeface="Arial Narrow"/>
              </a:rPr>
              <a:t>?</a:t>
            </a:r>
            <a:endParaRPr lang="it-IT" b="1" dirty="0">
              <a:latin typeface="Arial Narrow"/>
              <a:cs typeface="Arial Narrow"/>
            </a:endParaRPr>
          </a:p>
        </p:txBody>
      </p:sp>
      <p:pic>
        <p:nvPicPr>
          <p:cNvPr id="8" name="Immagine 7" descr="perico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1484784"/>
            <a:ext cx="3380473" cy="3253705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835696" y="4581128"/>
            <a:ext cx="5616624" cy="1600438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it-IT" sz="4400" b="1" dirty="0" smtClean="0">
                <a:solidFill>
                  <a:srgbClr val="FF0000"/>
                </a:solidFill>
              </a:rPr>
              <a:t>La TAO può evidenziare </a:t>
            </a:r>
            <a:r>
              <a:rPr lang="it-IT" sz="5400" b="1" u="sng" dirty="0" smtClean="0">
                <a:solidFill>
                  <a:srgbClr val="FF0000"/>
                </a:solidFill>
              </a:rPr>
              <a:t>ematuria “occulta” </a:t>
            </a:r>
            <a:endParaRPr lang="it-IT" sz="54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588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452"/>
            <a:ext cx="9144000" cy="1025812"/>
          </a:xfrm>
          <a:solidFill>
            <a:schemeClr val="tx2">
              <a:lumMod val="40000"/>
              <a:lumOff val="60000"/>
            </a:schemeClr>
          </a:solidFill>
          <a:ln w="38100" cmpd="sng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it-IT" sz="6000" b="1" dirty="0" smtClean="0">
                <a:solidFill>
                  <a:schemeClr val="tx2"/>
                </a:solidFill>
                <a:latin typeface="Arial Narrow"/>
                <a:cs typeface="Arial Narrow"/>
              </a:rPr>
              <a:t>P</a:t>
            </a:r>
            <a:r>
              <a:rPr lang="it-IT" sz="5400" dirty="0" smtClean="0">
                <a:solidFill>
                  <a:schemeClr val="tx2"/>
                </a:solidFill>
                <a:latin typeface="Arial Narrow"/>
                <a:cs typeface="Arial Narrow"/>
              </a:rPr>
              <a:t>iano</a:t>
            </a:r>
            <a:r>
              <a:rPr lang="it-IT" sz="5400" dirty="0" smtClean="0">
                <a:solidFill>
                  <a:srgbClr val="003300"/>
                </a:solidFill>
                <a:latin typeface="Arial Narrow"/>
                <a:cs typeface="Arial Narrow"/>
              </a:rPr>
              <a:t> </a:t>
            </a:r>
            <a:endParaRPr lang="it-IT" sz="5400" dirty="0">
              <a:solidFill>
                <a:srgbClr val="003300"/>
              </a:solidFill>
              <a:latin typeface="Arial Narrow"/>
              <a:cs typeface="Arial Narrow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1437" y="1208660"/>
            <a:ext cx="8791435" cy="5538419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Chiedo un esame delle urine con analisi morfologica delle </a:t>
            </a:r>
            <a:r>
              <a:rPr lang="it-IT" sz="2800" dirty="0" err="1" smtClean="0">
                <a:latin typeface="Arial Narrow"/>
                <a:cs typeface="Arial Narrow"/>
              </a:rPr>
              <a:t>emazie</a:t>
            </a:r>
            <a:r>
              <a:rPr lang="it-IT" sz="2800" dirty="0" smtClean="0">
                <a:latin typeface="Arial Narrow"/>
                <a:cs typeface="Arial Narrow"/>
              </a:rPr>
              <a:t>?</a:t>
            </a:r>
          </a:p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Chiedo un’</a:t>
            </a:r>
            <a:r>
              <a:rPr lang="it-IT" sz="2800" dirty="0" err="1" smtClean="0">
                <a:latin typeface="Arial Narrow"/>
                <a:cs typeface="Arial Narrow"/>
              </a:rPr>
              <a:t>urinocoltura</a:t>
            </a:r>
            <a:r>
              <a:rPr lang="it-IT" sz="2800" dirty="0" smtClean="0">
                <a:latin typeface="Arial Narrow"/>
                <a:cs typeface="Arial Narrow"/>
              </a:rPr>
              <a:t> con antibiogramma?</a:t>
            </a:r>
          </a:p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Chiedo la citologia urinaria?</a:t>
            </a:r>
          </a:p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Chiedo una ecografia addome?</a:t>
            </a:r>
          </a:p>
          <a:p>
            <a:pPr marL="514350" indent="-457200"/>
            <a:r>
              <a:rPr lang="it-IT" sz="2800" dirty="0" smtClean="0">
                <a:latin typeface="Arial Narrow"/>
                <a:cs typeface="Arial Narrow"/>
              </a:rPr>
              <a:t>Un’ematuria in TAO è meno grave?</a:t>
            </a:r>
          </a:p>
          <a:p>
            <a:pPr marL="514350" indent="-457200">
              <a:buNone/>
            </a:pPr>
            <a:endParaRPr lang="it-IT" sz="2800" dirty="0" smtClean="0">
              <a:latin typeface="Arial Narrow"/>
              <a:cs typeface="Arial Narrow"/>
            </a:endParaRPr>
          </a:p>
          <a:p>
            <a:pPr marL="57150" indent="0" algn="ctr">
              <a:buNone/>
            </a:pPr>
            <a:r>
              <a:rPr lang="it-IT" sz="36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Con bollino verde??</a:t>
            </a:r>
            <a:endParaRPr lang="it-IT" sz="3600" b="1" dirty="0">
              <a:solidFill>
                <a:srgbClr val="008000"/>
              </a:solidFill>
              <a:latin typeface="Arial Narrow"/>
              <a:cs typeface="Arial Narrow"/>
            </a:endParaRPr>
          </a:p>
          <a:p>
            <a:pPr marL="57150" indent="0" algn="ctr">
              <a:buNone/>
            </a:pPr>
            <a:r>
              <a:rPr lang="it-IT" b="1" dirty="0">
                <a:latin typeface="Arial Narrow"/>
                <a:cs typeface="Arial Narrow"/>
              </a:rPr>
              <a:t>Lo mando in Pronto Soccorso</a:t>
            </a:r>
            <a:r>
              <a:rPr lang="it-IT" b="1" dirty="0" smtClean="0">
                <a:latin typeface="Arial Narrow"/>
                <a:cs typeface="Arial Narrow"/>
              </a:rPr>
              <a:t>?</a:t>
            </a:r>
            <a:endParaRPr lang="it-IT" b="1" dirty="0">
              <a:latin typeface="Arial Narrow"/>
              <a:cs typeface="Arial Narrow"/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2411760" y="4797152"/>
            <a:ext cx="4176464" cy="64807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 flipV="1">
            <a:off x="2411760" y="4725144"/>
            <a:ext cx="4032448" cy="57606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1979712" y="5373216"/>
            <a:ext cx="5040560" cy="57606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1907704" y="5445224"/>
            <a:ext cx="5112568" cy="57606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1403648" y="4653136"/>
            <a:ext cx="5688632" cy="1446550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4400" b="1" u="sng" dirty="0" smtClean="0">
                <a:solidFill>
                  <a:srgbClr val="FF0000"/>
                </a:solidFill>
              </a:rPr>
              <a:t>Solo se macroematuria persistente !!!</a:t>
            </a:r>
            <a:endParaRPr lang="it-IT" sz="44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588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9560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58032" y="-16496"/>
            <a:ext cx="36500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prstClr val="black"/>
                </a:solidFill>
              </a:rPr>
              <a:t>NICOLA</a:t>
            </a:r>
            <a:endParaRPr lang="it-IT" sz="3200" b="1" dirty="0">
              <a:solidFill>
                <a:prstClr val="black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45345" y="1303144"/>
            <a:ext cx="1418505" cy="181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95536" y="2276872"/>
            <a:ext cx="58326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prstClr val="black"/>
                </a:solidFill>
              </a:rPr>
              <a:t>ESAME URINE + URINOCOLTURA + ev. </a:t>
            </a:r>
            <a:r>
              <a:rPr lang="it-IT" sz="2000" b="1" dirty="0" err="1" smtClean="0">
                <a:solidFill>
                  <a:prstClr val="black"/>
                </a:solidFill>
              </a:rPr>
              <a:t>antibiorgamma</a:t>
            </a:r>
            <a:endParaRPr lang="it-IT" sz="2000" b="1" dirty="0" smtClean="0">
              <a:solidFill>
                <a:prstClr val="black"/>
              </a:solidFill>
            </a:endParaRPr>
          </a:p>
          <a:p>
            <a:r>
              <a:rPr lang="it-IT" sz="2000" b="1" dirty="0" smtClean="0">
                <a:solidFill>
                  <a:prstClr val="black"/>
                </a:solidFill>
              </a:rPr>
              <a:t>CITOLOGIA URINARIA</a:t>
            </a:r>
          </a:p>
          <a:p>
            <a:r>
              <a:rPr lang="it-IT" sz="2000" b="1" dirty="0" smtClean="0">
                <a:solidFill>
                  <a:prstClr val="black"/>
                </a:solidFill>
              </a:rPr>
              <a:t>ECOADDOME</a:t>
            </a:r>
          </a:p>
          <a:p>
            <a:endParaRPr lang="it-IT" sz="2000" b="1" dirty="0" smtClean="0">
              <a:solidFill>
                <a:prstClr val="black"/>
              </a:solidFill>
            </a:endParaRPr>
          </a:p>
          <a:p>
            <a:r>
              <a:rPr lang="it-IT" sz="2000" b="1" dirty="0" smtClean="0">
                <a:solidFill>
                  <a:prstClr val="black"/>
                </a:solidFill>
              </a:rPr>
              <a:t>(visita urologica?)</a:t>
            </a:r>
            <a:endParaRPr lang="it-IT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101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445345" y="1303144"/>
            <a:ext cx="1418505" cy="181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8" name="Picture 2" descr="C:\Users\Santo\Desktop\foto.JPG"/>
          <p:cNvPicPr>
            <a:picLocks noChangeAspect="1" noChangeArrowheads="1"/>
          </p:cNvPicPr>
          <p:nvPr/>
        </p:nvPicPr>
        <p:blipFill>
          <a:blip r:embed="rId2" cstate="print"/>
          <a:srcRect l="3937" t="31626" r="6234" b="2343"/>
          <a:stretch>
            <a:fillRect/>
          </a:stretch>
        </p:blipFill>
        <p:spPr bwMode="auto">
          <a:xfrm>
            <a:off x="123506" y="1372017"/>
            <a:ext cx="8912990" cy="5297343"/>
          </a:xfrm>
          <a:prstGeom prst="rect">
            <a:avLst/>
          </a:prstGeom>
          <a:noFill/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0" y="60452"/>
            <a:ext cx="9144000" cy="10258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 cmpd="sng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3600" dirty="0" smtClean="0">
                <a:solidFill>
                  <a:srgbClr val="1F497D"/>
                </a:solidFill>
                <a:latin typeface="Arial Narrow"/>
                <a:cs typeface="Arial Narrow"/>
              </a:rPr>
              <a:t>Esame Urine, </a:t>
            </a:r>
            <a:r>
              <a:rPr lang="it-IT" sz="3600" dirty="0" err="1" smtClean="0">
                <a:solidFill>
                  <a:srgbClr val="1F497D"/>
                </a:solidFill>
                <a:latin typeface="Arial Narrow"/>
                <a:cs typeface="Arial Narrow"/>
              </a:rPr>
              <a:t>Urinocoltura</a:t>
            </a:r>
            <a:r>
              <a:rPr lang="it-IT" sz="3600" dirty="0" smtClean="0">
                <a:solidFill>
                  <a:srgbClr val="1F497D"/>
                </a:solidFill>
                <a:latin typeface="Arial Narrow"/>
                <a:cs typeface="Arial Narrow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it-IT" sz="3600" dirty="0" smtClean="0">
                <a:solidFill>
                  <a:srgbClr val="1F497D"/>
                </a:solidFill>
                <a:latin typeface="Arial Narrow"/>
                <a:cs typeface="Arial Narrow"/>
              </a:rPr>
              <a:t>ed Eco addome </a:t>
            </a:r>
            <a:endParaRPr lang="it-IT" sz="3600" dirty="0">
              <a:solidFill>
                <a:srgbClr val="1F497D"/>
              </a:solidFill>
              <a:latin typeface="Arial Narrow"/>
              <a:cs typeface="Arial Narrow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51520" y="2348880"/>
            <a:ext cx="7776864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prstClr val="black"/>
                </a:solidFill>
              </a:rPr>
              <a:t>Esame Urine: </a:t>
            </a:r>
            <a:r>
              <a:rPr lang="it-IT" sz="3600" u="sng" dirty="0" smtClean="0">
                <a:solidFill>
                  <a:prstClr val="black"/>
                </a:solidFill>
              </a:rPr>
              <a:t>Non segni di infezione</a:t>
            </a:r>
            <a:endParaRPr lang="it-IT" sz="3600" u="sng" dirty="0">
              <a:solidFill>
                <a:prstClr val="black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23528" y="3356992"/>
            <a:ext cx="7776864" cy="175432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prstClr val="black"/>
                </a:solidFill>
              </a:rPr>
              <a:t>Ecografia Addome: </a:t>
            </a:r>
            <a:r>
              <a:rPr lang="it-IT" sz="3600" u="sng" dirty="0" smtClean="0">
                <a:solidFill>
                  <a:prstClr val="black"/>
                </a:solidFill>
              </a:rPr>
              <a:t>Non calcoli, Non idronefrosi, Non lesioni aggettanti in vescica</a:t>
            </a:r>
          </a:p>
        </p:txBody>
      </p:sp>
    </p:spTree>
    <p:extLst>
      <p:ext uri="{BB962C8B-B14F-4D97-AF65-F5344CB8AC3E}">
        <p14:creationId xmlns="" xmlns:p14="http://schemas.microsoft.com/office/powerpoint/2010/main" val="230101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7" grpId="0" build="allAtOnce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95536" y="1196752"/>
            <a:ext cx="8559496" cy="41549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rgbClr val="FF0000"/>
                </a:solidFill>
                <a:latin typeface="Arial Narrow"/>
                <a:cs typeface="Arial Narrow"/>
              </a:rPr>
              <a:t>Campione </a:t>
            </a:r>
            <a:r>
              <a:rPr lang="it-IT" sz="22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1</a:t>
            </a:r>
            <a:endParaRPr lang="it-IT" sz="2200" b="1" dirty="0" smtClean="0">
              <a:solidFill>
                <a:prstClr val="black"/>
              </a:solidFill>
              <a:latin typeface="Arial Narrow"/>
              <a:cs typeface="Arial Narrow"/>
            </a:endParaRPr>
          </a:p>
          <a:p>
            <a:r>
              <a:rPr lang="it-IT" sz="2200" dirty="0" smtClean="0">
                <a:solidFill>
                  <a:prstClr val="black"/>
                </a:solidFill>
                <a:latin typeface="Arial Narrow" pitchFamily="34" charset="0"/>
              </a:rPr>
              <a:t>Campioni </a:t>
            </a:r>
            <a:r>
              <a:rPr lang="it-IT" sz="2200" dirty="0" err="1" smtClean="0">
                <a:solidFill>
                  <a:prstClr val="black"/>
                </a:solidFill>
                <a:latin typeface="Arial Narrow" pitchFamily="34" charset="0"/>
              </a:rPr>
              <a:t>ematurici</a:t>
            </a:r>
            <a:r>
              <a:rPr lang="it-IT" sz="2200" dirty="0" smtClean="0">
                <a:solidFill>
                  <a:prstClr val="black"/>
                </a:solidFill>
                <a:latin typeface="Arial Narrow" pitchFamily="34" charset="0"/>
              </a:rPr>
              <a:t> in assenza di significativa flogosi comprendenti materiale amorfo e detrito di fondo a scarsa </a:t>
            </a:r>
            <a:r>
              <a:rPr lang="it-IT" sz="2200" dirty="0" err="1" smtClean="0">
                <a:solidFill>
                  <a:prstClr val="black"/>
                </a:solidFill>
                <a:latin typeface="Arial Narrow" pitchFamily="34" charset="0"/>
              </a:rPr>
              <a:t>cellularita</a:t>
            </a:r>
            <a:r>
              <a:rPr lang="it-IT" sz="2200" dirty="0" smtClean="0">
                <a:solidFill>
                  <a:prstClr val="black"/>
                </a:solidFill>
                <a:latin typeface="Arial Narrow" pitchFamily="34" charset="0"/>
              </a:rPr>
              <a:t>’ </a:t>
            </a:r>
            <a:r>
              <a:rPr lang="it-IT" sz="2200" dirty="0" err="1" smtClean="0">
                <a:solidFill>
                  <a:prstClr val="black"/>
                </a:solidFill>
                <a:latin typeface="Arial Narrow" pitchFamily="34" charset="0"/>
              </a:rPr>
              <a:t>uroteliale</a:t>
            </a:r>
            <a:r>
              <a:rPr lang="it-IT" sz="2200" dirty="0" smtClean="0">
                <a:solidFill>
                  <a:prstClr val="black"/>
                </a:solidFill>
                <a:latin typeface="Arial Narrow" pitchFamily="34" charset="0"/>
              </a:rPr>
              <a:t> prevalentemente superficiale, priva di significative atipie </a:t>
            </a:r>
            <a:r>
              <a:rPr lang="it-IT" sz="2200" dirty="0" err="1" smtClean="0">
                <a:solidFill>
                  <a:prstClr val="black"/>
                </a:solidFill>
                <a:latin typeface="Arial Narrow" pitchFamily="34" charset="0"/>
              </a:rPr>
              <a:t>citocariologiche</a:t>
            </a:r>
            <a:r>
              <a:rPr lang="it-IT" sz="2200" dirty="0" smtClean="0">
                <a:solidFill>
                  <a:prstClr val="black"/>
                </a:solidFill>
                <a:latin typeface="Arial Narrow" pitchFamily="34" charset="0"/>
              </a:rPr>
              <a:t>.</a:t>
            </a:r>
          </a:p>
          <a:p>
            <a:r>
              <a:rPr lang="it-IT" sz="2200" dirty="0" smtClean="0">
                <a:solidFill>
                  <a:prstClr val="black"/>
                </a:solidFill>
                <a:latin typeface="Arial Narrow" pitchFamily="34" charset="0"/>
              </a:rPr>
              <a:t>La presenza  di ematuria in assenza di significativa flogosi consiglia prosecuzione follow-up</a:t>
            </a:r>
            <a:endParaRPr lang="it-IT" sz="2200" dirty="0">
              <a:solidFill>
                <a:prstClr val="black"/>
              </a:solidFill>
              <a:latin typeface="Arial Narrow" pitchFamily="34" charset="0"/>
              <a:cs typeface="Arial Narrow"/>
            </a:endParaRPr>
          </a:p>
          <a:p>
            <a:endParaRPr lang="it-IT" sz="2200" dirty="0">
              <a:solidFill>
                <a:prstClr val="black"/>
              </a:solidFill>
              <a:latin typeface="Arial Narrow"/>
              <a:cs typeface="Arial Narrow"/>
            </a:endParaRPr>
          </a:p>
          <a:p>
            <a:r>
              <a:rPr lang="it-IT" sz="2200" b="1" dirty="0">
                <a:solidFill>
                  <a:srgbClr val="FF0000"/>
                </a:solidFill>
                <a:latin typeface="Arial Narrow"/>
                <a:cs typeface="Arial Narrow"/>
              </a:rPr>
              <a:t>Campione </a:t>
            </a:r>
            <a:r>
              <a:rPr lang="it-IT" sz="22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2</a:t>
            </a:r>
            <a:endParaRPr lang="it-IT" sz="2200" b="1" dirty="0" smtClean="0">
              <a:solidFill>
                <a:prstClr val="black"/>
              </a:solidFill>
              <a:latin typeface="Arial Narrow"/>
              <a:cs typeface="Arial Narrow"/>
            </a:endParaRPr>
          </a:p>
          <a:p>
            <a:r>
              <a:rPr lang="it-IT" sz="2200" dirty="0" smtClean="0">
                <a:solidFill>
                  <a:prstClr val="black"/>
                </a:solidFill>
                <a:latin typeface="Arial Narrow"/>
                <a:cs typeface="Arial Narrow"/>
              </a:rPr>
              <a:t>Sovrapponibile </a:t>
            </a:r>
            <a:r>
              <a:rPr lang="it-IT" sz="2200" dirty="0">
                <a:solidFill>
                  <a:prstClr val="black"/>
                </a:solidFill>
                <a:latin typeface="Arial Narrow"/>
                <a:cs typeface="Arial Narrow"/>
              </a:rPr>
              <a:t>al campione 1</a:t>
            </a:r>
          </a:p>
          <a:p>
            <a:endParaRPr lang="it-IT" sz="2200" dirty="0">
              <a:solidFill>
                <a:prstClr val="black"/>
              </a:solidFill>
              <a:latin typeface="Arial Narrow"/>
              <a:cs typeface="Arial Narrow"/>
            </a:endParaRPr>
          </a:p>
          <a:p>
            <a:r>
              <a:rPr lang="it-IT" sz="2200" b="1" dirty="0">
                <a:solidFill>
                  <a:srgbClr val="FF0000"/>
                </a:solidFill>
                <a:latin typeface="Arial Narrow"/>
                <a:cs typeface="Arial Narrow"/>
              </a:rPr>
              <a:t>Campione </a:t>
            </a:r>
            <a:r>
              <a:rPr lang="it-IT" sz="22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3</a:t>
            </a:r>
            <a:endParaRPr lang="it-IT" sz="2200" b="1" dirty="0">
              <a:solidFill>
                <a:prstClr val="black"/>
              </a:solidFill>
              <a:latin typeface="Arial Narrow"/>
              <a:cs typeface="Arial Narrow"/>
            </a:endParaRPr>
          </a:p>
          <a:p>
            <a:r>
              <a:rPr lang="it-IT" sz="2200" dirty="0" smtClean="0">
                <a:solidFill>
                  <a:prstClr val="black"/>
                </a:solidFill>
                <a:latin typeface="Arial Narrow"/>
                <a:cs typeface="Arial Narrow"/>
              </a:rPr>
              <a:t>Sovrapponibile al campione 1</a:t>
            </a:r>
            <a:endParaRPr lang="it-IT" sz="2200" u="sng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alphaModFix amt="45000"/>
          </a:blip>
          <a:srcRect t="24317"/>
          <a:stretch/>
        </p:blipFill>
        <p:spPr>
          <a:xfrm>
            <a:off x="0" y="5386118"/>
            <a:ext cx="9144000" cy="1471882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0" y="98932"/>
            <a:ext cx="9144000" cy="10258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 cmpd="sng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3600" b="1" dirty="0" smtClean="0">
                <a:solidFill>
                  <a:srgbClr val="1F497D"/>
                </a:solidFill>
                <a:latin typeface="Arial Narrow"/>
                <a:cs typeface="Arial Narrow"/>
              </a:rPr>
              <a:t>C</a:t>
            </a:r>
            <a:r>
              <a:rPr lang="it-IT" sz="3600" dirty="0" smtClean="0">
                <a:solidFill>
                  <a:srgbClr val="1F497D"/>
                </a:solidFill>
                <a:latin typeface="Arial Narrow"/>
                <a:cs typeface="Arial Narrow"/>
              </a:rPr>
              <a:t>itologico urinario su 3 campioni di urine </a:t>
            </a:r>
            <a:endParaRPr lang="it-IT" sz="3600" dirty="0">
              <a:solidFill>
                <a:srgbClr val="1F497D"/>
              </a:solidFill>
              <a:latin typeface="Arial Narrow"/>
              <a:cs typeface="Arial Narrow"/>
            </a:endParaRPr>
          </a:p>
        </p:txBody>
      </p:sp>
      <p:pic>
        <p:nvPicPr>
          <p:cNvPr id="6" name="Immagine 5" descr="segnale punto doman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412776"/>
            <a:ext cx="2981672" cy="4472508"/>
          </a:xfrm>
          <a:prstGeom prst="rect">
            <a:avLst/>
          </a:prstGeom>
          <a:ln w="57150">
            <a:solidFill>
              <a:srgbClr val="3366CC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1487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452"/>
            <a:ext cx="9144000" cy="1025812"/>
          </a:xfrm>
          <a:solidFill>
            <a:schemeClr val="tx2">
              <a:lumMod val="40000"/>
              <a:lumOff val="60000"/>
            </a:schemeClr>
          </a:solidFill>
          <a:ln w="38100" cmpd="sng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it-IT" sz="6000" b="1" dirty="0" smtClean="0">
                <a:solidFill>
                  <a:schemeClr val="tx2"/>
                </a:solidFill>
                <a:latin typeface="Arial Narrow"/>
                <a:cs typeface="Arial Narrow"/>
              </a:rPr>
              <a:t>V</a:t>
            </a:r>
            <a:r>
              <a:rPr lang="it-IT" sz="5400" dirty="0" smtClean="0">
                <a:solidFill>
                  <a:schemeClr val="tx2"/>
                </a:solidFill>
                <a:latin typeface="Arial Narrow"/>
                <a:cs typeface="Arial Narrow"/>
              </a:rPr>
              <a:t>alutazione</a:t>
            </a:r>
            <a:endParaRPr lang="it-IT" sz="5400" dirty="0">
              <a:solidFill>
                <a:schemeClr val="tx2"/>
              </a:solidFill>
              <a:latin typeface="Arial Narrow"/>
              <a:cs typeface="Arial Narrow"/>
            </a:endParaRPr>
          </a:p>
        </p:txBody>
      </p:sp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79512" y="1268760"/>
            <a:ext cx="8748464" cy="5349779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571500" indent="-571500" algn="ctr">
              <a:buNone/>
            </a:pPr>
            <a:r>
              <a:rPr lang="it-IT" sz="2800" b="1" dirty="0" smtClean="0"/>
              <a:t>DIAGNOSI DIFFERENZIALE</a:t>
            </a:r>
          </a:p>
          <a:p>
            <a:pPr marL="571500" indent="-571500">
              <a:buFont typeface="Arial"/>
              <a:buChar char="•"/>
            </a:pPr>
            <a:endParaRPr lang="it-IT" sz="2800" b="1" dirty="0" smtClean="0"/>
          </a:p>
          <a:p>
            <a:pPr marL="571500" indent="-571500">
              <a:buFont typeface="Arial"/>
              <a:buChar char="•"/>
            </a:pPr>
            <a:r>
              <a:rPr lang="it-IT" sz="2800" b="1" dirty="0" smtClean="0"/>
              <a:t>Infezione?</a:t>
            </a:r>
          </a:p>
          <a:p>
            <a:pPr marL="571500" indent="-571500">
              <a:buFont typeface="Arial"/>
              <a:buChar char="•"/>
            </a:pPr>
            <a:r>
              <a:rPr lang="it-IT" sz="2800" b="1" dirty="0" smtClean="0"/>
              <a:t>Neoplasia Vescicale (Benigna/Maligna)?</a:t>
            </a:r>
          </a:p>
          <a:p>
            <a:pPr marL="571500" indent="-571500">
              <a:buFont typeface="Arial"/>
              <a:buChar char="•"/>
            </a:pPr>
            <a:r>
              <a:rPr lang="it-IT" sz="2800" b="1" dirty="0" smtClean="0"/>
              <a:t>K Alte Vie </a:t>
            </a:r>
            <a:r>
              <a:rPr lang="it-IT" sz="2800" b="1" dirty="0" err="1" smtClean="0"/>
              <a:t>Escretrici</a:t>
            </a:r>
            <a:r>
              <a:rPr lang="it-IT" sz="2800" b="1" dirty="0" smtClean="0"/>
              <a:t>?</a:t>
            </a:r>
          </a:p>
          <a:p>
            <a:pPr marL="571500" indent="-571500">
              <a:buFont typeface="Arial"/>
              <a:buChar char="•"/>
            </a:pPr>
            <a:r>
              <a:rPr lang="it-IT" sz="2800" b="1" dirty="0" smtClean="0"/>
              <a:t>Nefropatia?</a:t>
            </a:r>
          </a:p>
          <a:p>
            <a:pPr marL="571500" indent="-571500">
              <a:buFont typeface="Arial"/>
              <a:buChar char="•"/>
            </a:pPr>
            <a:r>
              <a:rPr lang="it-IT" sz="2800" b="1" dirty="0" smtClean="0"/>
              <a:t>Finta ematuria?</a:t>
            </a:r>
          </a:p>
          <a:p>
            <a:pPr marL="571500" indent="-571500">
              <a:buFont typeface="Arial"/>
              <a:buChar char="•"/>
            </a:pPr>
            <a:r>
              <a:rPr lang="it-IT" sz="2800" b="1" dirty="0" smtClean="0"/>
              <a:t>Calcolosi?</a:t>
            </a:r>
          </a:p>
        </p:txBody>
      </p:sp>
    </p:spTree>
    <p:extLst>
      <p:ext uri="{BB962C8B-B14F-4D97-AF65-F5344CB8AC3E}">
        <p14:creationId xmlns="" xmlns:p14="http://schemas.microsoft.com/office/powerpoint/2010/main" val="294232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452"/>
            <a:ext cx="9144000" cy="1025812"/>
          </a:xfrm>
          <a:solidFill>
            <a:schemeClr val="tx2">
              <a:lumMod val="40000"/>
              <a:lumOff val="60000"/>
            </a:schemeClr>
          </a:solidFill>
          <a:ln w="38100" cmpd="sng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it-IT" sz="5400" b="1" dirty="0" smtClean="0">
                <a:solidFill>
                  <a:schemeClr val="tx2"/>
                </a:solidFill>
                <a:latin typeface="Arial Narrow"/>
                <a:cs typeface="Arial Narrow"/>
              </a:rPr>
              <a:t>E</a:t>
            </a:r>
            <a:r>
              <a:rPr lang="it-IT" sz="5400" dirty="0" smtClean="0">
                <a:solidFill>
                  <a:schemeClr val="tx2"/>
                </a:solidFill>
                <a:latin typeface="Arial Narrow"/>
                <a:cs typeface="Arial Narrow"/>
              </a:rPr>
              <a:t>same obiettivo </a:t>
            </a:r>
            <a:endParaRPr lang="it-IT" sz="5400" dirty="0">
              <a:solidFill>
                <a:schemeClr val="tx2"/>
              </a:solidFill>
              <a:latin typeface="Arial Narrow"/>
              <a:cs typeface="Arial Narrow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1437" y="1208660"/>
            <a:ext cx="8791435" cy="5538419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it-IT" sz="2700" dirty="0" smtClean="0">
              <a:latin typeface="Arial Narrow"/>
              <a:cs typeface="Arial Narrow"/>
            </a:endParaRPr>
          </a:p>
          <a:p>
            <a:pPr>
              <a:lnSpc>
                <a:spcPct val="90000"/>
              </a:lnSpc>
            </a:pPr>
            <a:endParaRPr lang="it-IT" sz="2700" dirty="0" smtClean="0">
              <a:latin typeface="Arial Narrow"/>
              <a:cs typeface="Arial Narrow"/>
            </a:endParaRPr>
          </a:p>
          <a:p>
            <a:pPr>
              <a:lnSpc>
                <a:spcPct val="90000"/>
              </a:lnSpc>
            </a:pPr>
            <a:r>
              <a:rPr lang="it-IT" sz="2700" dirty="0" smtClean="0">
                <a:latin typeface="Arial Narrow"/>
                <a:cs typeface="Arial Narrow"/>
              </a:rPr>
              <a:t>PA 132/76mmHg   FC 78bpmR </a:t>
            </a:r>
          </a:p>
          <a:p>
            <a:pPr>
              <a:lnSpc>
                <a:spcPct val="90000"/>
              </a:lnSpc>
            </a:pPr>
            <a:endParaRPr lang="it-IT" sz="2700" dirty="0" smtClean="0">
              <a:latin typeface="Arial Narrow"/>
              <a:cs typeface="Arial Narrow"/>
            </a:endParaRPr>
          </a:p>
          <a:p>
            <a:pPr>
              <a:lnSpc>
                <a:spcPct val="90000"/>
              </a:lnSpc>
            </a:pPr>
            <a:r>
              <a:rPr lang="it-IT" sz="2700" dirty="0" smtClean="0">
                <a:latin typeface="Arial Narrow"/>
                <a:cs typeface="Arial Narrow"/>
              </a:rPr>
              <a:t>Cute e mucose rosee</a:t>
            </a:r>
          </a:p>
          <a:p>
            <a:pPr>
              <a:lnSpc>
                <a:spcPct val="90000"/>
              </a:lnSpc>
            </a:pPr>
            <a:endParaRPr lang="it-IT" sz="2700" dirty="0" smtClean="0">
              <a:latin typeface="Arial Narrow"/>
              <a:cs typeface="Arial Narrow"/>
            </a:endParaRPr>
          </a:p>
          <a:p>
            <a:pPr>
              <a:lnSpc>
                <a:spcPct val="90000"/>
              </a:lnSpc>
            </a:pPr>
            <a:r>
              <a:rPr lang="it-IT" sz="2700" dirty="0" smtClean="0">
                <a:latin typeface="Arial Narrow"/>
                <a:cs typeface="Arial Narrow"/>
              </a:rPr>
              <a:t>Addome trattabile, Bloomberg negativo, Giordano negativo bilateralmente</a:t>
            </a:r>
            <a:endParaRPr lang="it-IT" sz="3400" b="1" dirty="0" smtClean="0">
              <a:solidFill>
                <a:srgbClr val="1F497D"/>
              </a:solidFill>
              <a:latin typeface="Arial Narrow"/>
              <a:cs typeface="Arial Narrow"/>
            </a:endParaRPr>
          </a:p>
          <a:p>
            <a:pPr>
              <a:lnSpc>
                <a:spcPct val="90000"/>
              </a:lnSpc>
            </a:pPr>
            <a:endParaRPr lang="it-IT" sz="3400" b="1" dirty="0" smtClean="0">
              <a:solidFill>
                <a:schemeClr val="accent2">
                  <a:lumMod val="75000"/>
                </a:schemeClr>
              </a:solidFill>
              <a:latin typeface="Arial Narrow"/>
              <a:cs typeface="Arial Narrow"/>
            </a:endParaRPr>
          </a:p>
          <a:p>
            <a:pPr>
              <a:lnSpc>
                <a:spcPct val="90000"/>
              </a:lnSpc>
            </a:pPr>
            <a:r>
              <a:rPr lang="it-IT" sz="3400" b="1" dirty="0" err="1" smtClean="0">
                <a:solidFill>
                  <a:schemeClr val="accent2">
                    <a:lumMod val="75000"/>
                  </a:schemeClr>
                </a:solidFill>
                <a:latin typeface="Arial Narrow"/>
                <a:cs typeface="Arial Narrow"/>
              </a:rPr>
              <a:t>Urostick</a:t>
            </a:r>
            <a:r>
              <a:rPr lang="it-IT" sz="3400" b="1" dirty="0" smtClean="0">
                <a:solidFill>
                  <a:schemeClr val="accent2">
                    <a:lumMod val="75000"/>
                  </a:schemeClr>
                </a:solidFill>
                <a:latin typeface="Arial Narrow"/>
                <a:cs typeface="Arial Narrow"/>
              </a:rPr>
              <a:t>: </a:t>
            </a:r>
            <a:r>
              <a:rPr lang="it-IT" sz="2700" dirty="0" smtClean="0">
                <a:solidFill>
                  <a:schemeClr val="accent2">
                    <a:lumMod val="75000"/>
                  </a:schemeClr>
                </a:solidFill>
                <a:latin typeface="Arial Narrow"/>
                <a:cs typeface="Arial Narrow"/>
              </a:rPr>
              <a:t> GR++, GB ++</a:t>
            </a:r>
            <a:endParaRPr lang="it-IT" sz="3400" dirty="0" smtClean="0">
              <a:solidFill>
                <a:schemeClr val="accent2">
                  <a:lumMod val="75000"/>
                </a:schemeClr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9411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ma 8"/>
          <p:cNvGraphicFramePr/>
          <p:nvPr>
            <p:extLst>
              <p:ext uri="{D42A27DB-BD31-4B8C-83A1-F6EECF244321}">
                <p14:modId xmlns="" xmlns:p14="http://schemas.microsoft.com/office/powerpoint/2010/main" val="1364903315"/>
              </p:ext>
            </p:extLst>
          </p:nvPr>
        </p:nvGraphicFramePr>
        <p:xfrm>
          <a:off x="0" y="980728"/>
          <a:ext cx="9144000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olo 1"/>
          <p:cNvSpPr txBox="1">
            <a:spLocks/>
          </p:cNvSpPr>
          <p:nvPr/>
        </p:nvSpPr>
        <p:spPr>
          <a:xfrm>
            <a:off x="0" y="98932"/>
            <a:ext cx="9144000" cy="10258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 cmpd="sng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it-IT" sz="6000" u="sng" dirty="0" smtClean="0">
                <a:solidFill>
                  <a:srgbClr val="1F497D"/>
                </a:solidFill>
                <a:latin typeface="Arial Narrow"/>
                <a:cs typeface="Arial Narrow"/>
              </a:rPr>
              <a:t>TAKE HOME MESSAGES:</a:t>
            </a:r>
            <a:endParaRPr lang="it-IT" sz="5400" dirty="0">
              <a:solidFill>
                <a:srgbClr val="1F497D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468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6"/>
          <p:cNvSpPr/>
          <p:nvPr/>
        </p:nvSpPr>
        <p:spPr>
          <a:xfrm>
            <a:off x="0" y="1394999"/>
            <a:ext cx="9144000" cy="3600000"/>
          </a:xfrm>
          <a:prstGeom prst="rect">
            <a:avLst/>
          </a:prstGeom>
          <a:solidFill>
            <a:srgbClr val="D9D9D9"/>
          </a:solidFill>
          <a:ln w="9360">
            <a:solidFill>
              <a:srgbClr val="4A7EBB"/>
            </a:solidFill>
            <a:prstDash val="solid"/>
          </a:ln>
        </p:spPr>
        <p:txBody>
          <a:bodyPr vert="horz" wrap="square" lIns="91440" tIns="45720" rIns="91440" bIns="457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3" name="CasellaDiTesto 7"/>
          <p:cNvSpPr txBox="1"/>
          <p:nvPr/>
        </p:nvSpPr>
        <p:spPr>
          <a:xfrm>
            <a:off x="0" y="1394999"/>
            <a:ext cx="9144000" cy="15544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109800" marR="0" lvl="0" indent="0" algn="ctr" rtl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8000" b="1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Arial Narrow" pitchFamily="18"/>
                <a:ea typeface="SimSun" pitchFamily="2"/>
                <a:cs typeface="Arial Narrow" pitchFamily="2"/>
              </a:rPr>
              <a:t>La parola al clinico...</a:t>
            </a:r>
          </a:p>
        </p:txBody>
      </p:sp>
      <p:sp>
        <p:nvSpPr>
          <p:cNvPr id="4" name="CasellaDiTesto 4"/>
          <p:cNvSpPr txBox="1"/>
          <p:nvPr/>
        </p:nvSpPr>
        <p:spPr>
          <a:xfrm>
            <a:off x="0" y="3247920"/>
            <a:ext cx="9144000" cy="129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109800" marR="0" lvl="0" indent="0" algn="ctr" rtl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6600" b="1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Arial Narrow" pitchFamily="18"/>
                <a:ea typeface="SimSun" pitchFamily="2"/>
                <a:cs typeface="Arial Narrow" pitchFamily="2"/>
              </a:rPr>
              <a:t>…COSA FARE???</a:t>
            </a:r>
          </a:p>
        </p:txBody>
      </p:sp>
      <p:cxnSp>
        <p:nvCxnSpPr>
          <p:cNvPr id="5" name="Connettore 1 5"/>
          <p:cNvCxnSpPr/>
          <p:nvPr/>
        </p:nvCxnSpPr>
        <p:spPr>
          <a:xfrm>
            <a:off x="0" y="1394999"/>
            <a:ext cx="9144000" cy="0"/>
          </a:xfrm>
          <a:prstGeom prst="straightConnector1">
            <a:avLst/>
          </a:prstGeom>
          <a:noFill/>
          <a:ln w="76320">
            <a:solidFill>
              <a:srgbClr val="00CCFF"/>
            </a:solidFill>
            <a:prstDash val="solid"/>
          </a:ln>
          <a:effectLst>
            <a:outerShdw dist="20160" dir="5400000" algn="tl">
              <a:srgbClr val="000000">
                <a:alpha val="38000"/>
              </a:srgbClr>
            </a:outerShdw>
          </a:effectLst>
        </p:spPr>
      </p:cxnSp>
      <p:cxnSp>
        <p:nvCxnSpPr>
          <p:cNvPr id="6" name="Connettore 1 9"/>
          <p:cNvCxnSpPr/>
          <p:nvPr/>
        </p:nvCxnSpPr>
        <p:spPr>
          <a:xfrm>
            <a:off x="0" y="4995000"/>
            <a:ext cx="9144000" cy="0"/>
          </a:xfrm>
          <a:prstGeom prst="straightConnector1">
            <a:avLst/>
          </a:prstGeom>
          <a:noFill/>
          <a:ln w="76320">
            <a:solidFill>
              <a:srgbClr val="00CCFF"/>
            </a:solidFill>
            <a:prstDash val="solid"/>
          </a:ln>
          <a:effectLst>
            <a:outerShdw dist="20160" dir="5400000" algn="tl">
              <a:srgbClr val="000000">
                <a:alpha val="38000"/>
              </a:srgbClr>
            </a:outerShdw>
          </a:effec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1395413"/>
            <a:ext cx="9144000" cy="3598862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/>
          </a:p>
        </p:txBody>
      </p:sp>
      <p:sp>
        <p:nvSpPr>
          <p:cNvPr id="23555" name="CasellaDiTesto 7"/>
          <p:cNvSpPr txBox="1">
            <a:spLocks noChangeArrowheads="1"/>
          </p:cNvSpPr>
          <p:nvPr/>
        </p:nvSpPr>
        <p:spPr bwMode="auto">
          <a:xfrm>
            <a:off x="0" y="1989138"/>
            <a:ext cx="9144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9538" algn="ctr">
              <a:lnSpc>
                <a:spcPct val="120000"/>
              </a:lnSpc>
            </a:pPr>
            <a:r>
              <a:rPr lang="it-IT" sz="6000" b="1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L’Urologo</a:t>
            </a:r>
            <a:endParaRPr lang="it-IT" sz="6000" b="1" dirty="0">
              <a:latin typeface="Arial Narrow" pitchFamily="34" charset="0"/>
              <a:ea typeface="Arial Narrow" pitchFamily="34" charset="0"/>
              <a:cs typeface="Arial Narrow" pitchFamily="34" charset="0"/>
            </a:endParaRPr>
          </a:p>
          <a:p>
            <a:pPr marL="109538" algn="ctr"/>
            <a:r>
              <a:rPr lang="it-IT" sz="2800" dirty="0">
                <a:latin typeface="Calibri" pitchFamily="34" charset="0"/>
              </a:rPr>
              <a:t>Dr. </a:t>
            </a:r>
            <a:r>
              <a:rPr lang="it-IT" sz="2800" dirty="0" smtClean="0">
                <a:latin typeface="Calibri" pitchFamily="34" charset="0"/>
              </a:rPr>
              <a:t>Ezio Frego</a:t>
            </a:r>
            <a:endParaRPr lang="it-IT" sz="2800" dirty="0">
              <a:latin typeface="Calibri" pitchFamily="34" charset="0"/>
            </a:endParaRPr>
          </a:p>
          <a:p>
            <a:pPr marL="109538" algn="ctr"/>
            <a:r>
              <a:rPr lang="it-IT" sz="2800" dirty="0">
                <a:latin typeface="Calibri" pitchFamily="34" charset="0"/>
              </a:rPr>
              <a:t>AOD Presidio di </a:t>
            </a:r>
            <a:r>
              <a:rPr lang="it-IT" sz="2800" dirty="0" smtClean="0">
                <a:latin typeface="Calibri" pitchFamily="34" charset="0"/>
              </a:rPr>
              <a:t>Desenzano d/G</a:t>
            </a:r>
            <a:endParaRPr lang="it-IT" sz="2800" dirty="0">
              <a:latin typeface="Calibri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0" y="1395413"/>
            <a:ext cx="9144000" cy="0"/>
          </a:xfrm>
          <a:prstGeom prst="line">
            <a:avLst/>
          </a:prstGeom>
          <a:ln w="762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0" y="4994275"/>
            <a:ext cx="9144000" cy="0"/>
          </a:xfrm>
          <a:prstGeom prst="line">
            <a:avLst/>
          </a:prstGeom>
          <a:ln w="762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1439</TotalTime>
  <Words>1984</Words>
  <Application>Microsoft Office PowerPoint</Application>
  <PresentationFormat>Presentazione su schermo (4:3)</PresentationFormat>
  <Paragraphs>444</Paragraphs>
  <Slides>70</Slides>
  <Notes>21</Notes>
  <HiddenSlides>0</HiddenSlides>
  <MMClips>0</MMClips>
  <ScaleCrop>false</ScaleCrop>
  <HeadingPairs>
    <vt:vector size="6" baseType="variant">
      <vt:variant>
        <vt:lpstr>Tema</vt:lpstr>
      </vt:variant>
      <vt:variant>
        <vt:i4>5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70</vt:i4>
      </vt:variant>
    </vt:vector>
  </HeadingPairs>
  <TitlesOfParts>
    <vt:vector size="77" baseType="lpstr">
      <vt:lpstr>Tema di Office</vt:lpstr>
      <vt:lpstr>1_Tema di Office</vt:lpstr>
      <vt:lpstr>2_Tema di Office</vt:lpstr>
      <vt:lpstr>3_Tema di Office</vt:lpstr>
      <vt:lpstr>Struttura predefinita</vt:lpstr>
      <vt:lpstr>Grafico</vt:lpstr>
      <vt:lpstr>Acrobat Document</vt:lpstr>
      <vt:lpstr>Diapositiva 1</vt:lpstr>
      <vt:lpstr>Diapositiva 2</vt:lpstr>
      <vt:lpstr>Diapositiva 3</vt:lpstr>
      <vt:lpstr>Diapositiva 4</vt:lpstr>
      <vt:lpstr>Diapositiva 5</vt:lpstr>
      <vt:lpstr>Soggettività </vt:lpstr>
      <vt:lpstr>Esame obiettivo </vt:lpstr>
      <vt:lpstr>Diapositiva 8</vt:lpstr>
      <vt:lpstr>Diapositiva 9</vt:lpstr>
      <vt:lpstr>Diapositiva 10</vt:lpstr>
      <vt:lpstr>Diapositiva 11</vt:lpstr>
      <vt:lpstr>EMATURIA “MEDICA”</vt:lpstr>
      <vt:lpstr>EMATURIA UROLOGICA</vt:lpstr>
      <vt:lpstr>Diapositiva 14</vt:lpstr>
      <vt:lpstr>Diapositiva 15</vt:lpstr>
      <vt:lpstr>Diapositiva 16</vt:lpstr>
      <vt:lpstr>EMATURIA</vt:lpstr>
      <vt:lpstr>Diapositiva 18</vt:lpstr>
      <vt:lpstr>DIAGNOSI</vt:lpstr>
      <vt:lpstr>QUALE DIAGNOSTICA PER IMMAGINI</vt:lpstr>
      <vt:lpstr>Diapositiva 21</vt:lpstr>
      <vt:lpstr>CISTOSCOPIA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Piano </vt:lpstr>
      <vt:lpstr>Piano </vt:lpstr>
      <vt:lpstr>Piano </vt:lpstr>
      <vt:lpstr>Piano </vt:lpstr>
      <vt:lpstr>Piano </vt:lpstr>
      <vt:lpstr>Piano </vt:lpstr>
      <vt:lpstr>Diapositiva 66</vt:lpstr>
      <vt:lpstr>Diapositiva 67</vt:lpstr>
      <vt:lpstr>Diapositiva 68</vt:lpstr>
      <vt:lpstr>Valutazione</vt:lpstr>
      <vt:lpstr>Diapositiva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Insufficienza renale cronica</dc:title>
  <dc:creator>lorenzo zanini</dc:creator>
  <cp:lastModifiedBy>lorenzo zanini</cp:lastModifiedBy>
  <cp:revision>155</cp:revision>
  <dcterms:created xsi:type="dcterms:W3CDTF">2014-03-05T19:41:39Z</dcterms:created>
  <dcterms:modified xsi:type="dcterms:W3CDTF">2014-10-25T14:20:29Z</dcterms:modified>
</cp:coreProperties>
</file>