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3"/>
  </p:notesMasterIdLst>
  <p:sldIdLst>
    <p:sldId id="256" r:id="rId3"/>
    <p:sldId id="274" r:id="rId4"/>
    <p:sldId id="282" r:id="rId5"/>
    <p:sldId id="283" r:id="rId6"/>
    <p:sldId id="296" r:id="rId7"/>
    <p:sldId id="281" r:id="rId8"/>
    <p:sldId id="292" r:id="rId9"/>
    <p:sldId id="271" r:id="rId10"/>
    <p:sldId id="270" r:id="rId11"/>
    <p:sldId id="272" r:id="rId12"/>
    <p:sldId id="278" r:id="rId13"/>
    <p:sldId id="273" r:id="rId14"/>
    <p:sldId id="267" r:id="rId15"/>
    <p:sldId id="293" r:id="rId16"/>
    <p:sldId id="268" r:id="rId17"/>
    <p:sldId id="269" r:id="rId18"/>
    <p:sldId id="288" r:id="rId19"/>
    <p:sldId id="289" r:id="rId20"/>
    <p:sldId id="284" r:id="rId21"/>
    <p:sldId id="297" r:id="rId22"/>
    <p:sldId id="265" r:id="rId23"/>
    <p:sldId id="276" r:id="rId24"/>
    <p:sldId id="277" r:id="rId25"/>
    <p:sldId id="285" r:id="rId26"/>
    <p:sldId id="286" r:id="rId27"/>
    <p:sldId id="294" r:id="rId28"/>
    <p:sldId id="287" r:id="rId29"/>
    <p:sldId id="295" r:id="rId30"/>
    <p:sldId id="298" r:id="rId31"/>
    <p:sldId id="299" r:id="rId3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salba" initials="R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Stile medio 4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465" autoAdjust="0"/>
    <p:restoredTop sz="85047" autoAdjust="0"/>
  </p:normalViewPr>
  <p:slideViewPr>
    <p:cSldViewPr>
      <p:cViewPr varScale="1">
        <p:scale>
          <a:sx n="60" d="100"/>
          <a:sy n="60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E4ABD-D61C-4EB9-86FF-2E4752598845}" type="datetimeFigureOut">
              <a:rPr lang="it-IT" smtClean="0"/>
              <a:pPr/>
              <a:t>18/09/2015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9FBCE-080F-40ED-864C-C98BC687141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16291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9FBCE-080F-40ED-864C-C98BC6871415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dirty="0" smtClean="0"/>
              <a:t>IL processo</a:t>
            </a:r>
            <a:r>
              <a:rPr lang="it-IT" b="1" baseline="0" dirty="0" smtClean="0"/>
              <a:t> </a:t>
            </a:r>
            <a:r>
              <a:rPr lang="it-IT" b="0" baseline="0" dirty="0" smtClean="0"/>
              <a:t>è rappresentato da </a:t>
            </a:r>
            <a:r>
              <a:rPr lang="it-IT" b="0" baseline="0" dirty="0" err="1" smtClean="0"/>
              <a:t>da</a:t>
            </a:r>
            <a:r>
              <a:rPr lang="it-IT" b="0" baseline="0" dirty="0" smtClean="0"/>
              <a:t> una </a:t>
            </a:r>
            <a:r>
              <a:rPr lang="it-IT" b="1" baseline="0" dirty="0" smtClean="0"/>
              <a:t>sequenza di attività  </a:t>
            </a:r>
            <a:r>
              <a:rPr lang="it-IT" b="0" baseline="0" dirty="0" smtClean="0"/>
              <a:t>correlate ed interagenti, </a:t>
            </a:r>
            <a:r>
              <a:rPr lang="it-IT" b="1" baseline="0" dirty="0" smtClean="0"/>
              <a:t>finalizzate ad uno specifico risultato .</a:t>
            </a:r>
          </a:p>
          <a:p>
            <a:r>
              <a:rPr lang="it-IT" b="1" baseline="0" dirty="0" smtClean="0"/>
              <a:t>La gestione dei processi , </a:t>
            </a:r>
            <a:r>
              <a:rPr lang="it-IT" b="0" baseline="0" dirty="0" smtClean="0"/>
              <a:t>rappresenta la capacità di comprendere </a:t>
            </a:r>
            <a:r>
              <a:rPr lang="it-IT" b="1" baseline="0" dirty="0" smtClean="0"/>
              <a:t>i ruoli </a:t>
            </a:r>
            <a:r>
              <a:rPr lang="it-IT" b="0" baseline="0" dirty="0" smtClean="0"/>
              <a:t>e  le </a:t>
            </a:r>
            <a:r>
              <a:rPr lang="it-IT" b="1" baseline="0" dirty="0" smtClean="0"/>
              <a:t>responsabilità</a:t>
            </a:r>
            <a:r>
              <a:rPr lang="it-IT" b="0" baseline="0" dirty="0" smtClean="0"/>
              <a:t> </a:t>
            </a:r>
            <a:r>
              <a:rPr lang="it-IT" b="1" baseline="0" dirty="0" smtClean="0"/>
              <a:t>, </a:t>
            </a:r>
            <a:r>
              <a:rPr lang="it-IT" b="0" baseline="0" dirty="0" smtClean="0"/>
              <a:t>al fine di raggiungere le finalità e lo scopo del processo e quindi </a:t>
            </a:r>
            <a:r>
              <a:rPr lang="it-IT" b="1" baseline="0" dirty="0" smtClean="0"/>
              <a:t>degli obiettivi e risultati desiderati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9FBCE-080F-40ED-864C-C98BC6871415}" type="slidenum">
              <a:rPr lang="it-IT" smtClean="0"/>
              <a:pPr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41193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dirty="0" smtClean="0"/>
              <a:t>Identificare</a:t>
            </a:r>
            <a:r>
              <a:rPr lang="it-IT" dirty="0" smtClean="0"/>
              <a:t> e valutare lo stato di salute ed i bisogni degli individue e delle famiglie , nel loro contesto culturale e di comunità, riconoscendo le priorità di intervento;</a:t>
            </a:r>
          </a:p>
          <a:p>
            <a:r>
              <a:rPr lang="it-IT" b="1" dirty="0" smtClean="0"/>
              <a:t>Pianificare</a:t>
            </a:r>
            <a:r>
              <a:rPr lang="it-IT" dirty="0" smtClean="0"/>
              <a:t> ed erogare assistenza ai pz ed alle famiglie che necessitano di interventi specifici</a:t>
            </a:r>
          </a:p>
          <a:p>
            <a:r>
              <a:rPr lang="it-IT" b="1" dirty="0" smtClean="0"/>
              <a:t>Pianificare e realizzare interventi informativi </a:t>
            </a:r>
            <a:r>
              <a:rPr lang="it-IT" dirty="0" smtClean="0"/>
              <a:t>ed </a:t>
            </a:r>
            <a:r>
              <a:rPr lang="it-IT" b="1" dirty="0" smtClean="0"/>
              <a:t>educativi</a:t>
            </a:r>
            <a:r>
              <a:rPr lang="it-IT" dirty="0" smtClean="0"/>
              <a:t> </a:t>
            </a:r>
            <a:r>
              <a:rPr lang="it-IT" i="1" dirty="0" smtClean="0"/>
              <a:t>rivolti ai singoli, alle famiglie ed alle comunità, atti a promuov</a:t>
            </a:r>
            <a:r>
              <a:rPr lang="it-IT" dirty="0" smtClean="0"/>
              <a:t>ere modificazioni degli stili di vita e migliorare aderenza ai piani terapeutici e riabilitativi, utilizzando e valutando diversi metodi di comunicazione;</a:t>
            </a:r>
          </a:p>
          <a:p>
            <a:r>
              <a:rPr lang="it-IT" b="1" dirty="0" smtClean="0"/>
              <a:t>Promuovere iniziative </a:t>
            </a:r>
            <a:r>
              <a:rPr lang="it-IT" dirty="0" smtClean="0"/>
              <a:t>atte a promuovere la salute degli individui e delle famiglie e la responsabilità nella gestione in autonomia delle patologie croniche</a:t>
            </a:r>
          </a:p>
          <a:p>
            <a:r>
              <a:rPr lang="it-IT" b="1" dirty="0" smtClean="0"/>
              <a:t>Partecipare</a:t>
            </a:r>
            <a:r>
              <a:rPr lang="it-IT" dirty="0" smtClean="0"/>
              <a:t> alle attività di prevenzione (CAMPAGNE- SCREENING DI MASSA)</a:t>
            </a:r>
          </a:p>
          <a:p>
            <a:r>
              <a:rPr lang="it-IT" b="1" dirty="0" smtClean="0"/>
              <a:t>Coordinare e gestire l’assistenza </a:t>
            </a:r>
            <a:r>
              <a:rPr lang="it-IT" dirty="0" smtClean="0"/>
              <a:t>, compresa quella delegata ad altro personale</a:t>
            </a:r>
          </a:p>
          <a:p>
            <a:r>
              <a:rPr lang="it-IT" b="1" dirty="0" smtClean="0"/>
              <a:t>Valutare l’efficacia </a:t>
            </a:r>
            <a:r>
              <a:rPr lang="it-IT" dirty="0" smtClean="0"/>
              <a:t>delle attività infermieristiche  rivolte al singolo ed alle famiglie</a:t>
            </a:r>
            <a:r>
              <a:rPr lang="it-IT" baseline="0" dirty="0" smtClean="0"/>
              <a:t> ( con strumenti che permettano la documentazione dei risultati ottenuti ***(diapo dei criteri </a:t>
            </a:r>
            <a:r>
              <a:rPr lang="it-IT" baseline="0" dirty="0" err="1" smtClean="0"/>
              <a:t>valut</a:t>
            </a:r>
            <a:r>
              <a:rPr lang="it-IT" baseline="0" dirty="0" smtClean="0"/>
              <a:t>. ET)</a:t>
            </a:r>
            <a:endParaRPr lang="it-IT" dirty="0" smtClean="0"/>
          </a:p>
          <a:p>
            <a:r>
              <a:rPr lang="it-IT" b="1" dirty="0" smtClean="0"/>
              <a:t>Definire</a:t>
            </a:r>
            <a:r>
              <a:rPr lang="it-IT" dirty="0" smtClean="0"/>
              <a:t> standard di qualità operativa </a:t>
            </a:r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9FBCE-080F-40ED-864C-C98BC6871415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461729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9FBCE-080F-40ED-864C-C98BC6871415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6508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Il metodo consiste in 4 stadi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9FBCE-080F-40ED-864C-C98BC6871415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23674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9FBCE-080F-40ED-864C-C98BC6871415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2397097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9FBCE-080F-40ED-864C-C98BC6871415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06457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9FBCE-080F-40ED-864C-C98BC6871415}" type="slidenum">
              <a:rPr lang="it-IT" smtClean="0"/>
              <a:pPr/>
              <a:t>16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MRC  = </a:t>
            </a:r>
            <a:r>
              <a:rPr lang="it-IT" dirty="0" err="1" smtClean="0"/>
              <a:t>Medical</a:t>
            </a:r>
            <a:r>
              <a:rPr lang="it-IT" dirty="0" smtClean="0"/>
              <a:t> </a:t>
            </a:r>
            <a:r>
              <a:rPr lang="it-IT" dirty="0" err="1" smtClean="0"/>
              <a:t>Research</a:t>
            </a:r>
            <a:r>
              <a:rPr lang="it-IT" dirty="0" smtClean="0"/>
              <a:t> </a:t>
            </a:r>
            <a:r>
              <a:rPr lang="it-IT" dirty="0" err="1" smtClean="0"/>
              <a:t>Council</a:t>
            </a:r>
            <a:r>
              <a:rPr lang="it-IT" baseline="0" dirty="0" smtClean="0"/>
              <a:t>  ha creato una scala della dispnea basata sull’ anamnesi del pz circa l’origine e la gravità del sintomo durante l’esecuzione delle comuni attività quotidiane, camminare, vestirsi, salire le scale</a:t>
            </a:r>
          </a:p>
          <a:p>
            <a:endParaRPr lang="it-IT" baseline="0" dirty="0" smtClean="0"/>
          </a:p>
          <a:p>
            <a:r>
              <a:rPr lang="it-IT" baseline="0" dirty="0" smtClean="0"/>
              <a:t>ABITUDINE TABAGICA  = si misura e quantifica con il TEST DI FAGERSTOM (misura con domande il grado di dipendenza dalla nicotina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9FBCE-080F-40ED-864C-C98BC6871415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4117030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9FBCE-080F-40ED-864C-C98BC6871415}" type="slidenum">
              <a:rPr lang="it-IT" smtClean="0"/>
              <a:pPr/>
              <a:t>18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18/09/2015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18/09/2015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18/09/2015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563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32563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563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>
                <a:gd name="T0" fmla="*/ 0 w 2688"/>
                <a:gd name="T1" fmla="*/ 0 h 1224"/>
                <a:gd name="T2" fmla="*/ 960 w 2688"/>
                <a:gd name="T3" fmla="*/ 552 h 1224"/>
                <a:gd name="T4" fmla="*/ 1968 w 2688"/>
                <a:gd name="T5" fmla="*/ 264 h 1224"/>
                <a:gd name="T6" fmla="*/ 2028 w 2688"/>
                <a:gd name="T7" fmla="*/ 270 h 1224"/>
                <a:gd name="T8" fmla="*/ 2661 w 2688"/>
                <a:gd name="T9" fmla="*/ 528 h 1224"/>
                <a:gd name="T10" fmla="*/ 2688 w 2688"/>
                <a:gd name="T11" fmla="*/ 648 h 1224"/>
                <a:gd name="T12" fmla="*/ 2304 w 2688"/>
                <a:gd name="T13" fmla="*/ 1080 h 1224"/>
                <a:gd name="T14" fmla="*/ 1584 w 2688"/>
                <a:gd name="T15" fmla="*/ 1224 h 1224"/>
                <a:gd name="T16" fmla="*/ 1296 w 2688"/>
                <a:gd name="T17" fmla="*/ 936 h 1224"/>
                <a:gd name="T18" fmla="*/ 864 w 2688"/>
                <a:gd name="T19" fmla="*/ 1032 h 1224"/>
                <a:gd name="T20" fmla="*/ 0 w 2688"/>
                <a:gd name="T21" fmla="*/ 552 h 1224"/>
                <a:gd name="T22" fmla="*/ 0 w 2688"/>
                <a:gd name="T23" fmla="*/ 0 h 1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563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>
                <a:gd name="T0" fmla="*/ 2208 w 2401"/>
                <a:gd name="T1" fmla="*/ 15 h 1232"/>
                <a:gd name="T2" fmla="*/ 2088 w 2401"/>
                <a:gd name="T3" fmla="*/ 57 h 1232"/>
                <a:gd name="T4" fmla="*/ 1951 w 2401"/>
                <a:gd name="T5" fmla="*/ 99 h 1232"/>
                <a:gd name="T6" fmla="*/ 1704 w 2401"/>
                <a:gd name="T7" fmla="*/ 135 h 1232"/>
                <a:gd name="T8" fmla="*/ 1314 w 2401"/>
                <a:gd name="T9" fmla="*/ 177 h 1232"/>
                <a:gd name="T10" fmla="*/ 1176 w 2401"/>
                <a:gd name="T11" fmla="*/ 189 h 1232"/>
                <a:gd name="T12" fmla="*/ 1122 w 2401"/>
                <a:gd name="T13" fmla="*/ 195 h 1232"/>
                <a:gd name="T14" fmla="*/ 1075 w 2401"/>
                <a:gd name="T15" fmla="*/ 231 h 1232"/>
                <a:gd name="T16" fmla="*/ 924 w 2401"/>
                <a:gd name="T17" fmla="*/ 321 h 1232"/>
                <a:gd name="T18" fmla="*/ 840 w 2401"/>
                <a:gd name="T19" fmla="*/ 369 h 1232"/>
                <a:gd name="T20" fmla="*/ 630 w 2401"/>
                <a:gd name="T21" fmla="*/ 458 h 1232"/>
                <a:gd name="T22" fmla="*/ 529 w 2401"/>
                <a:gd name="T23" fmla="*/ 500 h 1232"/>
                <a:gd name="T24" fmla="*/ 487 w 2401"/>
                <a:gd name="T25" fmla="*/ 542 h 1232"/>
                <a:gd name="T26" fmla="*/ 457 w 2401"/>
                <a:gd name="T27" fmla="*/ 590 h 1232"/>
                <a:gd name="T28" fmla="*/ 402 w 2401"/>
                <a:gd name="T29" fmla="*/ 638 h 1232"/>
                <a:gd name="T30" fmla="*/ 330 w 2401"/>
                <a:gd name="T31" fmla="*/ 758 h 1232"/>
                <a:gd name="T32" fmla="*/ 312 w 2401"/>
                <a:gd name="T33" fmla="*/ 788 h 1232"/>
                <a:gd name="T34" fmla="*/ 252 w 2401"/>
                <a:gd name="T35" fmla="*/ 824 h 1232"/>
                <a:gd name="T36" fmla="*/ 84 w 2401"/>
                <a:gd name="T37" fmla="*/ 926 h 1232"/>
                <a:gd name="T38" fmla="*/ 0 w 2401"/>
                <a:gd name="T39" fmla="*/ 992 h 1232"/>
                <a:gd name="T40" fmla="*/ 12 w 2401"/>
                <a:gd name="T41" fmla="*/ 1040 h 1232"/>
                <a:gd name="T42" fmla="*/ 132 w 2401"/>
                <a:gd name="T43" fmla="*/ 1034 h 1232"/>
                <a:gd name="T44" fmla="*/ 336 w 2401"/>
                <a:gd name="T45" fmla="*/ 980 h 1232"/>
                <a:gd name="T46" fmla="*/ 529 w 2401"/>
                <a:gd name="T47" fmla="*/ 896 h 1232"/>
                <a:gd name="T48" fmla="*/ 576 w 2401"/>
                <a:gd name="T49" fmla="*/ 872 h 1232"/>
                <a:gd name="T50" fmla="*/ 714 w 2401"/>
                <a:gd name="T51" fmla="*/ 848 h 1232"/>
                <a:gd name="T52" fmla="*/ 966 w 2401"/>
                <a:gd name="T53" fmla="*/ 794 h 1232"/>
                <a:gd name="T54" fmla="*/ 1212 w 2401"/>
                <a:gd name="T55" fmla="*/ 782 h 1232"/>
                <a:gd name="T56" fmla="*/ 1416 w 2401"/>
                <a:gd name="T57" fmla="*/ 872 h 1232"/>
                <a:gd name="T58" fmla="*/ 1464 w 2401"/>
                <a:gd name="T59" fmla="*/ 932 h 1232"/>
                <a:gd name="T60" fmla="*/ 1440 w 2401"/>
                <a:gd name="T61" fmla="*/ 992 h 1232"/>
                <a:gd name="T62" fmla="*/ 1302 w 2401"/>
                <a:gd name="T63" fmla="*/ 1040 h 1232"/>
                <a:gd name="T64" fmla="*/ 1158 w 2401"/>
                <a:gd name="T65" fmla="*/ 1100 h 1232"/>
                <a:gd name="T66" fmla="*/ 1093 w 2401"/>
                <a:gd name="T67" fmla="*/ 1148 h 1232"/>
                <a:gd name="T68" fmla="*/ 1075 w 2401"/>
                <a:gd name="T69" fmla="*/ 1208 h 1232"/>
                <a:gd name="T70" fmla="*/ 1093 w 2401"/>
                <a:gd name="T71" fmla="*/ 1232 h 1232"/>
                <a:gd name="T72" fmla="*/ 1152 w 2401"/>
                <a:gd name="T73" fmla="*/ 1226 h 1232"/>
                <a:gd name="T74" fmla="*/ 1332 w 2401"/>
                <a:gd name="T75" fmla="*/ 1208 h 1232"/>
                <a:gd name="T76" fmla="*/ 1434 w 2401"/>
                <a:gd name="T77" fmla="*/ 1184 h 1232"/>
                <a:gd name="T78" fmla="*/ 1464 w 2401"/>
                <a:gd name="T79" fmla="*/ 1172 h 1232"/>
                <a:gd name="T80" fmla="*/ 1578 w 2401"/>
                <a:gd name="T81" fmla="*/ 1130 h 1232"/>
                <a:gd name="T82" fmla="*/ 1758 w 2401"/>
                <a:gd name="T83" fmla="*/ 1064 h 1232"/>
                <a:gd name="T84" fmla="*/ 1872 w 2401"/>
                <a:gd name="T85" fmla="*/ 962 h 1232"/>
                <a:gd name="T86" fmla="*/ 1986 w 2401"/>
                <a:gd name="T87" fmla="*/ 800 h 1232"/>
                <a:gd name="T88" fmla="*/ 2166 w 2401"/>
                <a:gd name="T89" fmla="*/ 650 h 1232"/>
                <a:gd name="T90" fmla="*/ 2257 w 2401"/>
                <a:gd name="T91" fmla="*/ 590 h 1232"/>
                <a:gd name="T92" fmla="*/ 2400 w 2401"/>
                <a:gd name="T93" fmla="*/ 57 h 1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563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>
                <a:gd name="T0" fmla="*/ 965 w 1968"/>
                <a:gd name="T1" fmla="*/ 165 h 762"/>
                <a:gd name="T2" fmla="*/ 696 w 1968"/>
                <a:gd name="T3" fmla="*/ 200 h 762"/>
                <a:gd name="T4" fmla="*/ 693 w 1968"/>
                <a:gd name="T5" fmla="*/ 237 h 762"/>
                <a:gd name="T6" fmla="*/ 924 w 1968"/>
                <a:gd name="T7" fmla="*/ 258 h 762"/>
                <a:gd name="T8" fmla="*/ 993 w 1968"/>
                <a:gd name="T9" fmla="*/ 267 h 762"/>
                <a:gd name="T10" fmla="*/ 681 w 1968"/>
                <a:gd name="T11" fmla="*/ 291 h 762"/>
                <a:gd name="T12" fmla="*/ 633 w 1968"/>
                <a:gd name="T13" fmla="*/ 309 h 762"/>
                <a:gd name="T14" fmla="*/ 645 w 1968"/>
                <a:gd name="T15" fmla="*/ 336 h 762"/>
                <a:gd name="T16" fmla="*/ 672 w 1968"/>
                <a:gd name="T17" fmla="*/ 351 h 762"/>
                <a:gd name="T18" fmla="*/ 984 w 1968"/>
                <a:gd name="T19" fmla="*/ 333 h 762"/>
                <a:gd name="T20" fmla="*/ 1080 w 1968"/>
                <a:gd name="T21" fmla="*/ 357 h 762"/>
                <a:gd name="T22" fmla="*/ 624 w 1968"/>
                <a:gd name="T23" fmla="*/ 492 h 762"/>
                <a:gd name="T24" fmla="*/ 616 w 1968"/>
                <a:gd name="T25" fmla="*/ 536 h 762"/>
                <a:gd name="T26" fmla="*/ 8 w 1968"/>
                <a:gd name="T27" fmla="*/ 724 h 762"/>
                <a:gd name="T28" fmla="*/ 0 w 1968"/>
                <a:gd name="T29" fmla="*/ 756 h 762"/>
                <a:gd name="T30" fmla="*/ 27 w 1968"/>
                <a:gd name="T31" fmla="*/ 762 h 762"/>
                <a:gd name="T32" fmla="*/ 664 w 1968"/>
                <a:gd name="T33" fmla="*/ 564 h 762"/>
                <a:gd name="T34" fmla="*/ 856 w 1968"/>
                <a:gd name="T35" fmla="*/ 600 h 762"/>
                <a:gd name="T36" fmla="*/ 1158 w 1968"/>
                <a:gd name="T37" fmla="*/ 507 h 762"/>
                <a:gd name="T38" fmla="*/ 1434 w 1968"/>
                <a:gd name="T39" fmla="*/ 465 h 762"/>
                <a:gd name="T40" fmla="*/ 1572 w 1968"/>
                <a:gd name="T41" fmla="*/ 368 h 762"/>
                <a:gd name="T42" fmla="*/ 1712 w 1968"/>
                <a:gd name="T43" fmla="*/ 340 h 762"/>
                <a:gd name="T44" fmla="*/ 1856 w 1968"/>
                <a:gd name="T45" fmla="*/ 328 h 762"/>
                <a:gd name="T46" fmla="*/ 1968 w 1968"/>
                <a:gd name="T47" fmla="*/ 330 h 762"/>
                <a:gd name="T48" fmla="*/ 1968 w 1968"/>
                <a:gd name="T49" fmla="*/ 0 h 762"/>
                <a:gd name="T50" fmla="*/ 1934 w 1968"/>
                <a:gd name="T51" fmla="*/ 3 h 762"/>
                <a:gd name="T52" fmla="*/ 1832 w 1968"/>
                <a:gd name="T53" fmla="*/ 5 h 762"/>
                <a:gd name="T54" fmla="*/ 1682 w 1968"/>
                <a:gd name="T55" fmla="*/ 35 h 762"/>
                <a:gd name="T56" fmla="*/ 1643 w 1968"/>
                <a:gd name="T57" fmla="*/ 72 h 762"/>
                <a:gd name="T58" fmla="*/ 1392 w 1968"/>
                <a:gd name="T59" fmla="*/ 119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563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85 w 185"/>
                <a:gd name="T5" fmla="*/ 18 h 120"/>
                <a:gd name="T6" fmla="*/ 185 w 185"/>
                <a:gd name="T7" fmla="*/ 36 h 120"/>
                <a:gd name="T8" fmla="*/ 179 w 185"/>
                <a:gd name="T9" fmla="*/ 54 h 120"/>
                <a:gd name="T10" fmla="*/ 161 w 185"/>
                <a:gd name="T11" fmla="*/ 72 h 120"/>
                <a:gd name="T12" fmla="*/ 137 w 185"/>
                <a:gd name="T13" fmla="*/ 96 h 120"/>
                <a:gd name="T14" fmla="*/ 101 w 185"/>
                <a:gd name="T15" fmla="*/ 108 h 120"/>
                <a:gd name="T16" fmla="*/ 47 w 185"/>
                <a:gd name="T17" fmla="*/ 120 h 120"/>
                <a:gd name="T18" fmla="*/ 29 w 185"/>
                <a:gd name="T19" fmla="*/ 120 h 120"/>
                <a:gd name="T20" fmla="*/ 17 w 185"/>
                <a:gd name="T21" fmla="*/ 114 h 120"/>
                <a:gd name="T22" fmla="*/ 0 w 185"/>
                <a:gd name="T23" fmla="*/ 96 h 120"/>
                <a:gd name="T24" fmla="*/ 0 w 185"/>
                <a:gd name="T25" fmla="*/ 78 h 120"/>
                <a:gd name="T26" fmla="*/ 0 w 185"/>
                <a:gd name="T27" fmla="*/ 72 h 120"/>
                <a:gd name="T28" fmla="*/ 185 w 185"/>
                <a:gd name="T29" fmla="*/ 0 h 120"/>
                <a:gd name="T30" fmla="*/ 185 w 185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564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79 w 185"/>
                <a:gd name="T5" fmla="*/ 24 h 120"/>
                <a:gd name="T6" fmla="*/ 167 w 185"/>
                <a:gd name="T7" fmla="*/ 42 h 120"/>
                <a:gd name="T8" fmla="*/ 149 w 185"/>
                <a:gd name="T9" fmla="*/ 66 h 120"/>
                <a:gd name="T10" fmla="*/ 131 w 185"/>
                <a:gd name="T11" fmla="*/ 90 h 120"/>
                <a:gd name="T12" fmla="*/ 102 w 185"/>
                <a:gd name="T13" fmla="*/ 108 h 120"/>
                <a:gd name="T14" fmla="*/ 66 w 185"/>
                <a:gd name="T15" fmla="*/ 120 h 120"/>
                <a:gd name="T16" fmla="*/ 18 w 185"/>
                <a:gd name="T17" fmla="*/ 120 h 120"/>
                <a:gd name="T18" fmla="*/ 0 w 185"/>
                <a:gd name="T19" fmla="*/ 60 h 120"/>
                <a:gd name="T20" fmla="*/ 185 w 185"/>
                <a:gd name="T21" fmla="*/ 0 h 120"/>
                <a:gd name="T22" fmla="*/ 185 w 185"/>
                <a:gd name="T23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564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>
                <a:gd name="T0" fmla="*/ 0 w 526"/>
                <a:gd name="T1" fmla="*/ 275 h 275"/>
                <a:gd name="T2" fmla="*/ 0 w 526"/>
                <a:gd name="T3" fmla="*/ 269 h 275"/>
                <a:gd name="T4" fmla="*/ 6 w 526"/>
                <a:gd name="T5" fmla="*/ 251 h 275"/>
                <a:gd name="T6" fmla="*/ 6 w 526"/>
                <a:gd name="T7" fmla="*/ 239 h 275"/>
                <a:gd name="T8" fmla="*/ 12 w 526"/>
                <a:gd name="T9" fmla="*/ 227 h 275"/>
                <a:gd name="T10" fmla="*/ 18 w 526"/>
                <a:gd name="T11" fmla="*/ 221 h 275"/>
                <a:gd name="T12" fmla="*/ 36 w 526"/>
                <a:gd name="T13" fmla="*/ 215 h 275"/>
                <a:gd name="T14" fmla="*/ 77 w 526"/>
                <a:gd name="T15" fmla="*/ 203 h 275"/>
                <a:gd name="T16" fmla="*/ 137 w 526"/>
                <a:gd name="T17" fmla="*/ 179 h 275"/>
                <a:gd name="T18" fmla="*/ 209 w 526"/>
                <a:gd name="T19" fmla="*/ 143 h 275"/>
                <a:gd name="T20" fmla="*/ 251 w 526"/>
                <a:gd name="T21" fmla="*/ 120 h 275"/>
                <a:gd name="T22" fmla="*/ 299 w 526"/>
                <a:gd name="T23" fmla="*/ 96 h 275"/>
                <a:gd name="T24" fmla="*/ 394 w 526"/>
                <a:gd name="T25" fmla="*/ 48 h 275"/>
                <a:gd name="T26" fmla="*/ 442 w 526"/>
                <a:gd name="T27" fmla="*/ 30 h 275"/>
                <a:gd name="T28" fmla="*/ 478 w 526"/>
                <a:gd name="T29" fmla="*/ 12 h 275"/>
                <a:gd name="T30" fmla="*/ 502 w 526"/>
                <a:gd name="T31" fmla="*/ 6 h 275"/>
                <a:gd name="T32" fmla="*/ 520 w 526"/>
                <a:gd name="T33" fmla="*/ 0 h 275"/>
                <a:gd name="T34" fmla="*/ 526 w 526"/>
                <a:gd name="T35" fmla="*/ 0 h 275"/>
                <a:gd name="T36" fmla="*/ 520 w 526"/>
                <a:gd name="T37" fmla="*/ 6 h 275"/>
                <a:gd name="T38" fmla="*/ 508 w 526"/>
                <a:gd name="T39" fmla="*/ 12 h 275"/>
                <a:gd name="T40" fmla="*/ 484 w 526"/>
                <a:gd name="T41" fmla="*/ 24 h 275"/>
                <a:gd name="T42" fmla="*/ 460 w 526"/>
                <a:gd name="T43" fmla="*/ 42 h 275"/>
                <a:gd name="T44" fmla="*/ 436 w 526"/>
                <a:gd name="T45" fmla="*/ 54 h 275"/>
                <a:gd name="T46" fmla="*/ 394 w 526"/>
                <a:gd name="T47" fmla="*/ 78 h 275"/>
                <a:gd name="T48" fmla="*/ 340 w 526"/>
                <a:gd name="T49" fmla="*/ 108 h 275"/>
                <a:gd name="T50" fmla="*/ 275 w 526"/>
                <a:gd name="T51" fmla="*/ 143 h 275"/>
                <a:gd name="T52" fmla="*/ 131 w 526"/>
                <a:gd name="T53" fmla="*/ 221 h 275"/>
                <a:gd name="T54" fmla="*/ 65 w 526"/>
                <a:gd name="T55" fmla="*/ 251 h 275"/>
                <a:gd name="T56" fmla="*/ 0 w 526"/>
                <a:gd name="T57" fmla="*/ 275 h 275"/>
                <a:gd name="T58" fmla="*/ 0 w 526"/>
                <a:gd name="T59" fmla="*/ 27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564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>
                <a:gd name="T0" fmla="*/ 48 w 718"/>
                <a:gd name="T1" fmla="*/ 216 h 306"/>
                <a:gd name="T2" fmla="*/ 30 w 718"/>
                <a:gd name="T3" fmla="*/ 252 h 306"/>
                <a:gd name="T4" fmla="*/ 12 w 718"/>
                <a:gd name="T5" fmla="*/ 282 h 306"/>
                <a:gd name="T6" fmla="*/ 6 w 718"/>
                <a:gd name="T7" fmla="*/ 300 h 306"/>
                <a:gd name="T8" fmla="*/ 0 w 718"/>
                <a:gd name="T9" fmla="*/ 306 h 306"/>
                <a:gd name="T10" fmla="*/ 48 w 718"/>
                <a:gd name="T11" fmla="*/ 276 h 306"/>
                <a:gd name="T12" fmla="*/ 84 w 718"/>
                <a:gd name="T13" fmla="*/ 252 h 306"/>
                <a:gd name="T14" fmla="*/ 108 w 718"/>
                <a:gd name="T15" fmla="*/ 234 h 306"/>
                <a:gd name="T16" fmla="*/ 120 w 718"/>
                <a:gd name="T17" fmla="*/ 228 h 306"/>
                <a:gd name="T18" fmla="*/ 126 w 718"/>
                <a:gd name="T19" fmla="*/ 228 h 306"/>
                <a:gd name="T20" fmla="*/ 144 w 718"/>
                <a:gd name="T21" fmla="*/ 222 h 306"/>
                <a:gd name="T22" fmla="*/ 168 w 718"/>
                <a:gd name="T23" fmla="*/ 216 h 306"/>
                <a:gd name="T24" fmla="*/ 198 w 718"/>
                <a:gd name="T25" fmla="*/ 204 h 306"/>
                <a:gd name="T26" fmla="*/ 275 w 718"/>
                <a:gd name="T27" fmla="*/ 180 h 306"/>
                <a:gd name="T28" fmla="*/ 371 w 718"/>
                <a:gd name="T29" fmla="*/ 156 h 306"/>
                <a:gd name="T30" fmla="*/ 461 w 718"/>
                <a:gd name="T31" fmla="*/ 126 h 306"/>
                <a:gd name="T32" fmla="*/ 544 w 718"/>
                <a:gd name="T33" fmla="*/ 102 h 306"/>
                <a:gd name="T34" fmla="*/ 574 w 718"/>
                <a:gd name="T35" fmla="*/ 90 h 306"/>
                <a:gd name="T36" fmla="*/ 604 w 718"/>
                <a:gd name="T37" fmla="*/ 84 h 306"/>
                <a:gd name="T38" fmla="*/ 622 w 718"/>
                <a:gd name="T39" fmla="*/ 78 h 306"/>
                <a:gd name="T40" fmla="*/ 628 w 718"/>
                <a:gd name="T41" fmla="*/ 72 h 306"/>
                <a:gd name="T42" fmla="*/ 634 w 718"/>
                <a:gd name="T43" fmla="*/ 66 h 306"/>
                <a:gd name="T44" fmla="*/ 652 w 718"/>
                <a:gd name="T45" fmla="*/ 60 h 306"/>
                <a:gd name="T46" fmla="*/ 694 w 718"/>
                <a:gd name="T47" fmla="*/ 30 h 306"/>
                <a:gd name="T48" fmla="*/ 712 w 718"/>
                <a:gd name="T49" fmla="*/ 18 h 306"/>
                <a:gd name="T50" fmla="*/ 718 w 718"/>
                <a:gd name="T51" fmla="*/ 6 h 306"/>
                <a:gd name="T52" fmla="*/ 712 w 718"/>
                <a:gd name="T53" fmla="*/ 0 h 306"/>
                <a:gd name="T54" fmla="*/ 688 w 718"/>
                <a:gd name="T55" fmla="*/ 0 h 306"/>
                <a:gd name="T56" fmla="*/ 628 w 718"/>
                <a:gd name="T57" fmla="*/ 0 h 306"/>
                <a:gd name="T58" fmla="*/ 580 w 718"/>
                <a:gd name="T59" fmla="*/ 0 h 306"/>
                <a:gd name="T60" fmla="*/ 544 w 718"/>
                <a:gd name="T61" fmla="*/ 0 h 306"/>
                <a:gd name="T62" fmla="*/ 514 w 718"/>
                <a:gd name="T63" fmla="*/ 18 h 306"/>
                <a:gd name="T64" fmla="*/ 485 w 718"/>
                <a:gd name="T65" fmla="*/ 42 h 306"/>
                <a:gd name="T66" fmla="*/ 467 w 718"/>
                <a:gd name="T67" fmla="*/ 54 h 306"/>
                <a:gd name="T68" fmla="*/ 449 w 718"/>
                <a:gd name="T69" fmla="*/ 60 h 306"/>
                <a:gd name="T70" fmla="*/ 425 w 718"/>
                <a:gd name="T71" fmla="*/ 60 h 306"/>
                <a:gd name="T72" fmla="*/ 389 w 718"/>
                <a:gd name="T73" fmla="*/ 66 h 306"/>
                <a:gd name="T74" fmla="*/ 347 w 718"/>
                <a:gd name="T75" fmla="*/ 84 h 306"/>
                <a:gd name="T76" fmla="*/ 311 w 718"/>
                <a:gd name="T77" fmla="*/ 108 h 306"/>
                <a:gd name="T78" fmla="*/ 287 w 718"/>
                <a:gd name="T79" fmla="*/ 126 h 306"/>
                <a:gd name="T80" fmla="*/ 275 w 718"/>
                <a:gd name="T81" fmla="*/ 132 h 306"/>
                <a:gd name="T82" fmla="*/ 257 w 718"/>
                <a:gd name="T83" fmla="*/ 138 h 306"/>
                <a:gd name="T84" fmla="*/ 221 w 718"/>
                <a:gd name="T85" fmla="*/ 138 h 306"/>
                <a:gd name="T86" fmla="*/ 186 w 718"/>
                <a:gd name="T87" fmla="*/ 138 h 306"/>
                <a:gd name="T88" fmla="*/ 180 w 718"/>
                <a:gd name="T89" fmla="*/ 138 h 306"/>
                <a:gd name="T90" fmla="*/ 174 w 718"/>
                <a:gd name="T91" fmla="*/ 138 h 306"/>
                <a:gd name="T92" fmla="*/ 114 w 718"/>
                <a:gd name="T93" fmla="*/ 162 h 306"/>
                <a:gd name="T94" fmla="*/ 48 w 718"/>
                <a:gd name="T95" fmla="*/ 216 h 306"/>
                <a:gd name="T96" fmla="*/ 48 w 718"/>
                <a:gd name="T97" fmla="*/ 21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564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>
                <a:gd name="T0" fmla="*/ 2231 w 2392"/>
                <a:gd name="T1" fmla="*/ 54 h 881"/>
                <a:gd name="T2" fmla="*/ 2189 w 2392"/>
                <a:gd name="T3" fmla="*/ 54 h 881"/>
                <a:gd name="T4" fmla="*/ 2147 w 2392"/>
                <a:gd name="T5" fmla="*/ 66 h 881"/>
                <a:gd name="T6" fmla="*/ 2021 w 2392"/>
                <a:gd name="T7" fmla="*/ 101 h 881"/>
                <a:gd name="T8" fmla="*/ 1956 w 2392"/>
                <a:gd name="T9" fmla="*/ 119 h 881"/>
                <a:gd name="T10" fmla="*/ 1860 w 2392"/>
                <a:gd name="T11" fmla="*/ 167 h 881"/>
                <a:gd name="T12" fmla="*/ 1836 w 2392"/>
                <a:gd name="T13" fmla="*/ 245 h 881"/>
                <a:gd name="T14" fmla="*/ 1842 w 2392"/>
                <a:gd name="T15" fmla="*/ 305 h 881"/>
                <a:gd name="T16" fmla="*/ 1758 w 2392"/>
                <a:gd name="T17" fmla="*/ 317 h 881"/>
                <a:gd name="T18" fmla="*/ 1597 w 2392"/>
                <a:gd name="T19" fmla="*/ 263 h 881"/>
                <a:gd name="T20" fmla="*/ 1507 w 2392"/>
                <a:gd name="T21" fmla="*/ 257 h 881"/>
                <a:gd name="T22" fmla="*/ 1399 w 2392"/>
                <a:gd name="T23" fmla="*/ 311 h 881"/>
                <a:gd name="T24" fmla="*/ 1334 w 2392"/>
                <a:gd name="T25" fmla="*/ 353 h 881"/>
                <a:gd name="T26" fmla="*/ 1310 w 2392"/>
                <a:gd name="T27" fmla="*/ 359 h 881"/>
                <a:gd name="T28" fmla="*/ 1214 w 2392"/>
                <a:gd name="T29" fmla="*/ 371 h 881"/>
                <a:gd name="T30" fmla="*/ 1160 w 2392"/>
                <a:gd name="T31" fmla="*/ 365 h 881"/>
                <a:gd name="T32" fmla="*/ 1053 w 2392"/>
                <a:gd name="T33" fmla="*/ 371 h 881"/>
                <a:gd name="T34" fmla="*/ 957 w 2392"/>
                <a:gd name="T35" fmla="*/ 383 h 881"/>
                <a:gd name="T36" fmla="*/ 921 w 2392"/>
                <a:gd name="T37" fmla="*/ 401 h 881"/>
                <a:gd name="T38" fmla="*/ 819 w 2392"/>
                <a:gd name="T39" fmla="*/ 419 h 881"/>
                <a:gd name="T40" fmla="*/ 778 w 2392"/>
                <a:gd name="T41" fmla="*/ 419 h 881"/>
                <a:gd name="T42" fmla="*/ 664 w 2392"/>
                <a:gd name="T43" fmla="*/ 437 h 881"/>
                <a:gd name="T44" fmla="*/ 598 w 2392"/>
                <a:gd name="T45" fmla="*/ 473 h 881"/>
                <a:gd name="T46" fmla="*/ 503 w 2392"/>
                <a:gd name="T47" fmla="*/ 467 h 881"/>
                <a:gd name="T48" fmla="*/ 431 w 2392"/>
                <a:gd name="T49" fmla="*/ 491 h 881"/>
                <a:gd name="T50" fmla="*/ 413 w 2392"/>
                <a:gd name="T51" fmla="*/ 539 h 881"/>
                <a:gd name="T52" fmla="*/ 347 w 2392"/>
                <a:gd name="T53" fmla="*/ 569 h 881"/>
                <a:gd name="T54" fmla="*/ 222 w 2392"/>
                <a:gd name="T55" fmla="*/ 599 h 881"/>
                <a:gd name="T56" fmla="*/ 138 w 2392"/>
                <a:gd name="T57" fmla="*/ 647 h 881"/>
                <a:gd name="T58" fmla="*/ 108 w 2392"/>
                <a:gd name="T59" fmla="*/ 659 h 881"/>
                <a:gd name="T60" fmla="*/ 0 w 2392"/>
                <a:gd name="T61" fmla="*/ 671 h 881"/>
                <a:gd name="T62" fmla="*/ 84 w 2392"/>
                <a:gd name="T63" fmla="*/ 695 h 881"/>
                <a:gd name="T64" fmla="*/ 263 w 2392"/>
                <a:gd name="T65" fmla="*/ 653 h 881"/>
                <a:gd name="T66" fmla="*/ 473 w 2392"/>
                <a:gd name="T67" fmla="*/ 569 h 881"/>
                <a:gd name="T68" fmla="*/ 568 w 2392"/>
                <a:gd name="T69" fmla="*/ 521 h 881"/>
                <a:gd name="T70" fmla="*/ 646 w 2392"/>
                <a:gd name="T71" fmla="*/ 515 h 881"/>
                <a:gd name="T72" fmla="*/ 873 w 2392"/>
                <a:gd name="T73" fmla="*/ 461 h 881"/>
                <a:gd name="T74" fmla="*/ 1148 w 2392"/>
                <a:gd name="T75" fmla="*/ 425 h 881"/>
                <a:gd name="T76" fmla="*/ 1292 w 2392"/>
                <a:gd name="T77" fmla="*/ 461 h 881"/>
                <a:gd name="T78" fmla="*/ 1417 w 2392"/>
                <a:gd name="T79" fmla="*/ 533 h 881"/>
                <a:gd name="T80" fmla="*/ 1435 w 2392"/>
                <a:gd name="T81" fmla="*/ 617 h 881"/>
                <a:gd name="T82" fmla="*/ 1376 w 2392"/>
                <a:gd name="T83" fmla="*/ 653 h 881"/>
                <a:gd name="T84" fmla="*/ 1226 w 2392"/>
                <a:gd name="T85" fmla="*/ 701 h 881"/>
                <a:gd name="T86" fmla="*/ 1112 w 2392"/>
                <a:gd name="T87" fmla="*/ 755 h 881"/>
                <a:gd name="T88" fmla="*/ 1065 w 2392"/>
                <a:gd name="T89" fmla="*/ 809 h 881"/>
                <a:gd name="T90" fmla="*/ 1077 w 2392"/>
                <a:gd name="T91" fmla="*/ 869 h 881"/>
                <a:gd name="T92" fmla="*/ 1106 w 2392"/>
                <a:gd name="T93" fmla="*/ 881 h 881"/>
                <a:gd name="T94" fmla="*/ 1208 w 2392"/>
                <a:gd name="T95" fmla="*/ 869 h 881"/>
                <a:gd name="T96" fmla="*/ 1388 w 2392"/>
                <a:gd name="T97" fmla="*/ 857 h 881"/>
                <a:gd name="T98" fmla="*/ 1441 w 2392"/>
                <a:gd name="T99" fmla="*/ 851 h 881"/>
                <a:gd name="T100" fmla="*/ 1483 w 2392"/>
                <a:gd name="T101" fmla="*/ 833 h 881"/>
                <a:gd name="T102" fmla="*/ 1675 w 2392"/>
                <a:gd name="T103" fmla="*/ 743 h 881"/>
                <a:gd name="T104" fmla="*/ 1806 w 2392"/>
                <a:gd name="T105" fmla="*/ 689 h 881"/>
                <a:gd name="T106" fmla="*/ 1884 w 2392"/>
                <a:gd name="T107" fmla="*/ 581 h 881"/>
                <a:gd name="T108" fmla="*/ 2039 w 2392"/>
                <a:gd name="T109" fmla="*/ 389 h 881"/>
                <a:gd name="T110" fmla="*/ 2207 w 2392"/>
                <a:gd name="T111" fmla="*/ 269 h 881"/>
                <a:gd name="T112" fmla="*/ 2249 w 2392"/>
                <a:gd name="T113" fmla="*/ 239 h 881"/>
                <a:gd name="T114" fmla="*/ 2392 w 2392"/>
                <a:gd name="T115" fmla="*/ 0 h 881"/>
                <a:gd name="T116" fmla="*/ 2302 w 2392"/>
                <a:gd name="T117" fmla="*/ 36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564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>
                <a:gd name="T0" fmla="*/ 30 w 550"/>
                <a:gd name="T1" fmla="*/ 245 h 257"/>
                <a:gd name="T2" fmla="*/ 18 w 550"/>
                <a:gd name="T3" fmla="*/ 251 h 257"/>
                <a:gd name="T4" fmla="*/ 6 w 550"/>
                <a:gd name="T5" fmla="*/ 257 h 257"/>
                <a:gd name="T6" fmla="*/ 0 w 550"/>
                <a:gd name="T7" fmla="*/ 257 h 257"/>
                <a:gd name="T8" fmla="*/ 305 w 550"/>
                <a:gd name="T9" fmla="*/ 113 h 257"/>
                <a:gd name="T10" fmla="*/ 520 w 550"/>
                <a:gd name="T11" fmla="*/ 0 h 257"/>
                <a:gd name="T12" fmla="*/ 526 w 550"/>
                <a:gd name="T13" fmla="*/ 6 h 257"/>
                <a:gd name="T14" fmla="*/ 544 w 550"/>
                <a:gd name="T15" fmla="*/ 18 h 257"/>
                <a:gd name="T16" fmla="*/ 550 w 550"/>
                <a:gd name="T17" fmla="*/ 24 h 257"/>
                <a:gd name="T18" fmla="*/ 550 w 550"/>
                <a:gd name="T19" fmla="*/ 36 h 257"/>
                <a:gd name="T20" fmla="*/ 544 w 550"/>
                <a:gd name="T21" fmla="*/ 42 h 257"/>
                <a:gd name="T22" fmla="*/ 526 w 550"/>
                <a:gd name="T23" fmla="*/ 54 h 257"/>
                <a:gd name="T24" fmla="*/ 514 w 550"/>
                <a:gd name="T25" fmla="*/ 60 h 257"/>
                <a:gd name="T26" fmla="*/ 502 w 550"/>
                <a:gd name="T27" fmla="*/ 66 h 257"/>
                <a:gd name="T28" fmla="*/ 448 w 550"/>
                <a:gd name="T29" fmla="*/ 84 h 257"/>
                <a:gd name="T30" fmla="*/ 382 w 550"/>
                <a:gd name="T31" fmla="*/ 113 h 257"/>
                <a:gd name="T32" fmla="*/ 305 w 550"/>
                <a:gd name="T33" fmla="*/ 143 h 257"/>
                <a:gd name="T34" fmla="*/ 227 w 550"/>
                <a:gd name="T35" fmla="*/ 173 h 257"/>
                <a:gd name="T36" fmla="*/ 149 w 550"/>
                <a:gd name="T37" fmla="*/ 203 h 257"/>
                <a:gd name="T38" fmla="*/ 83 w 550"/>
                <a:gd name="T39" fmla="*/ 227 h 257"/>
                <a:gd name="T40" fmla="*/ 30 w 550"/>
                <a:gd name="T41" fmla="*/ 245 h 257"/>
                <a:gd name="T42" fmla="*/ 30 w 550"/>
                <a:gd name="T43" fmla="*/ 245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564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>
                <a:gd name="T0" fmla="*/ 0 w 5"/>
                <a:gd name="T1" fmla="*/ 5 w 5"/>
                <a:gd name="T2" fmla="*/ 0 w 5"/>
                <a:gd name="T3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564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>
                <a:gd name="T0" fmla="*/ 659 w 716"/>
                <a:gd name="T1" fmla="*/ 6 h 383"/>
                <a:gd name="T2" fmla="*/ 588 w 716"/>
                <a:gd name="T3" fmla="*/ 42 h 383"/>
                <a:gd name="T4" fmla="*/ 515 w 716"/>
                <a:gd name="T5" fmla="*/ 84 h 383"/>
                <a:gd name="T6" fmla="*/ 509 w 716"/>
                <a:gd name="T7" fmla="*/ 90 h 383"/>
                <a:gd name="T8" fmla="*/ 485 w 716"/>
                <a:gd name="T9" fmla="*/ 102 h 383"/>
                <a:gd name="T10" fmla="*/ 455 w 716"/>
                <a:gd name="T11" fmla="*/ 120 h 383"/>
                <a:gd name="T12" fmla="*/ 425 w 716"/>
                <a:gd name="T13" fmla="*/ 138 h 383"/>
                <a:gd name="T14" fmla="*/ 371 w 716"/>
                <a:gd name="T15" fmla="*/ 168 h 383"/>
                <a:gd name="T16" fmla="*/ 306 w 716"/>
                <a:gd name="T17" fmla="*/ 198 h 383"/>
                <a:gd name="T18" fmla="*/ 186 w 716"/>
                <a:gd name="T19" fmla="*/ 251 h 383"/>
                <a:gd name="T20" fmla="*/ 131 w 716"/>
                <a:gd name="T21" fmla="*/ 269 h 383"/>
                <a:gd name="T22" fmla="*/ 89 w 716"/>
                <a:gd name="T23" fmla="*/ 287 h 383"/>
                <a:gd name="T24" fmla="*/ 53 w 716"/>
                <a:gd name="T25" fmla="*/ 305 h 383"/>
                <a:gd name="T26" fmla="*/ 36 w 716"/>
                <a:gd name="T27" fmla="*/ 311 h 383"/>
                <a:gd name="T28" fmla="*/ 12 w 716"/>
                <a:gd name="T29" fmla="*/ 329 h 383"/>
                <a:gd name="T30" fmla="*/ 0 w 716"/>
                <a:gd name="T31" fmla="*/ 353 h 383"/>
                <a:gd name="T32" fmla="*/ 0 w 716"/>
                <a:gd name="T33" fmla="*/ 371 h 383"/>
                <a:gd name="T34" fmla="*/ 0 w 716"/>
                <a:gd name="T35" fmla="*/ 383 h 383"/>
                <a:gd name="T36" fmla="*/ 0 w 716"/>
                <a:gd name="T37" fmla="*/ 383 h 383"/>
                <a:gd name="T38" fmla="*/ 12 w 716"/>
                <a:gd name="T39" fmla="*/ 371 h 383"/>
                <a:gd name="T40" fmla="*/ 30 w 716"/>
                <a:gd name="T41" fmla="*/ 353 h 383"/>
                <a:gd name="T42" fmla="*/ 53 w 716"/>
                <a:gd name="T43" fmla="*/ 335 h 383"/>
                <a:gd name="T44" fmla="*/ 77 w 716"/>
                <a:gd name="T45" fmla="*/ 317 h 383"/>
                <a:gd name="T46" fmla="*/ 101 w 716"/>
                <a:gd name="T47" fmla="*/ 311 h 383"/>
                <a:gd name="T48" fmla="*/ 131 w 716"/>
                <a:gd name="T49" fmla="*/ 299 h 383"/>
                <a:gd name="T50" fmla="*/ 204 w 716"/>
                <a:gd name="T51" fmla="*/ 269 h 383"/>
                <a:gd name="T52" fmla="*/ 240 w 716"/>
                <a:gd name="T53" fmla="*/ 251 h 383"/>
                <a:gd name="T54" fmla="*/ 270 w 716"/>
                <a:gd name="T55" fmla="*/ 239 h 383"/>
                <a:gd name="T56" fmla="*/ 294 w 716"/>
                <a:gd name="T57" fmla="*/ 228 h 383"/>
                <a:gd name="T58" fmla="*/ 312 w 716"/>
                <a:gd name="T59" fmla="*/ 222 h 383"/>
                <a:gd name="T60" fmla="*/ 330 w 716"/>
                <a:gd name="T61" fmla="*/ 210 h 383"/>
                <a:gd name="T62" fmla="*/ 365 w 716"/>
                <a:gd name="T63" fmla="*/ 186 h 383"/>
                <a:gd name="T64" fmla="*/ 419 w 716"/>
                <a:gd name="T65" fmla="*/ 156 h 383"/>
                <a:gd name="T66" fmla="*/ 473 w 716"/>
                <a:gd name="T67" fmla="*/ 120 h 383"/>
                <a:gd name="T68" fmla="*/ 527 w 716"/>
                <a:gd name="T69" fmla="*/ 90 h 383"/>
                <a:gd name="T70" fmla="*/ 576 w 716"/>
                <a:gd name="T71" fmla="*/ 60 h 383"/>
                <a:gd name="T72" fmla="*/ 612 w 716"/>
                <a:gd name="T73" fmla="*/ 42 h 383"/>
                <a:gd name="T74" fmla="*/ 629 w 716"/>
                <a:gd name="T75" fmla="*/ 36 h 383"/>
                <a:gd name="T76" fmla="*/ 647 w 716"/>
                <a:gd name="T77" fmla="*/ 30 h 383"/>
                <a:gd name="T78" fmla="*/ 677 w 716"/>
                <a:gd name="T79" fmla="*/ 18 h 383"/>
                <a:gd name="T80" fmla="*/ 701 w 716"/>
                <a:gd name="T81" fmla="*/ 6 h 383"/>
                <a:gd name="T82" fmla="*/ 713 w 716"/>
                <a:gd name="T83" fmla="*/ 0 h 383"/>
                <a:gd name="T84" fmla="*/ 713 w 716"/>
                <a:gd name="T85" fmla="*/ 0 h 383"/>
                <a:gd name="T86" fmla="*/ 659 w 716"/>
                <a:gd name="T87" fmla="*/ 6 h 383"/>
                <a:gd name="T88" fmla="*/ 716 w 716"/>
                <a:gd name="T89" fmla="*/ 63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564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>
                <a:gd name="T0" fmla="*/ 6 w 318"/>
                <a:gd name="T1" fmla="*/ 225 h 225"/>
                <a:gd name="T2" fmla="*/ 0 w 318"/>
                <a:gd name="T3" fmla="*/ 195 h 225"/>
                <a:gd name="T4" fmla="*/ 315 w 318"/>
                <a:gd name="T5" fmla="*/ 0 h 225"/>
                <a:gd name="T6" fmla="*/ 303 w 318"/>
                <a:gd name="T7" fmla="*/ 27 h 225"/>
                <a:gd name="T8" fmla="*/ 318 w 318"/>
                <a:gd name="T9" fmla="*/ 42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564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>
                <a:gd name="T0" fmla="*/ 1050 w 2595"/>
                <a:gd name="T1" fmla="*/ 657 h 933"/>
                <a:gd name="T2" fmla="*/ 1581 w 2595"/>
                <a:gd name="T3" fmla="*/ 690 h 933"/>
                <a:gd name="T4" fmla="*/ 1671 w 2595"/>
                <a:gd name="T5" fmla="*/ 723 h 933"/>
                <a:gd name="T6" fmla="*/ 1176 w 2595"/>
                <a:gd name="T7" fmla="*/ 621 h 933"/>
                <a:gd name="T8" fmla="*/ 1854 w 2595"/>
                <a:gd name="T9" fmla="*/ 567 h 933"/>
                <a:gd name="T10" fmla="*/ 1869 w 2595"/>
                <a:gd name="T11" fmla="*/ 612 h 933"/>
                <a:gd name="T12" fmla="*/ 2103 w 2595"/>
                <a:gd name="T13" fmla="*/ 861 h 933"/>
                <a:gd name="T14" fmla="*/ 1883 w 2595"/>
                <a:gd name="T15" fmla="*/ 520 h 933"/>
                <a:gd name="T16" fmla="*/ 1842 w 2595"/>
                <a:gd name="T17" fmla="*/ 490 h 933"/>
                <a:gd name="T18" fmla="*/ 1770 w 2595"/>
                <a:gd name="T19" fmla="*/ 466 h 933"/>
                <a:gd name="T20" fmla="*/ 1740 w 2595"/>
                <a:gd name="T21" fmla="*/ 448 h 933"/>
                <a:gd name="T22" fmla="*/ 1758 w 2595"/>
                <a:gd name="T23" fmla="*/ 436 h 933"/>
                <a:gd name="T24" fmla="*/ 1830 w 2595"/>
                <a:gd name="T25" fmla="*/ 430 h 933"/>
                <a:gd name="T26" fmla="*/ 1877 w 2595"/>
                <a:gd name="T27" fmla="*/ 424 h 933"/>
                <a:gd name="T28" fmla="*/ 1955 w 2595"/>
                <a:gd name="T29" fmla="*/ 394 h 933"/>
                <a:gd name="T30" fmla="*/ 2052 w 2595"/>
                <a:gd name="T31" fmla="*/ 396 h 933"/>
                <a:gd name="T32" fmla="*/ 2253 w 2595"/>
                <a:gd name="T33" fmla="*/ 732 h 933"/>
                <a:gd name="T34" fmla="*/ 2415 w 2595"/>
                <a:gd name="T35" fmla="*/ 933 h 933"/>
                <a:gd name="T36" fmla="*/ 2397 w 2595"/>
                <a:gd name="T37" fmla="*/ 828 h 933"/>
                <a:gd name="T38" fmla="*/ 2088 w 2595"/>
                <a:gd name="T39" fmla="*/ 400 h 933"/>
                <a:gd name="T40" fmla="*/ 2046 w 2595"/>
                <a:gd name="T41" fmla="*/ 346 h 933"/>
                <a:gd name="T42" fmla="*/ 1997 w 2595"/>
                <a:gd name="T43" fmla="*/ 304 h 933"/>
                <a:gd name="T44" fmla="*/ 1967 w 2595"/>
                <a:gd name="T45" fmla="*/ 286 h 933"/>
                <a:gd name="T46" fmla="*/ 1973 w 2595"/>
                <a:gd name="T47" fmla="*/ 286 h 933"/>
                <a:gd name="T48" fmla="*/ 2009 w 2595"/>
                <a:gd name="T49" fmla="*/ 286 h 933"/>
                <a:gd name="T50" fmla="*/ 2082 w 2595"/>
                <a:gd name="T51" fmla="*/ 322 h 933"/>
                <a:gd name="T52" fmla="*/ 2199 w 2595"/>
                <a:gd name="T53" fmla="*/ 384 h 933"/>
                <a:gd name="T54" fmla="*/ 2394 w 2595"/>
                <a:gd name="T55" fmla="*/ 448 h 933"/>
                <a:gd name="T56" fmla="*/ 2595 w 2595"/>
                <a:gd name="T57" fmla="*/ 516 h 933"/>
                <a:gd name="T58" fmla="*/ 2388 w 2595"/>
                <a:gd name="T59" fmla="*/ 424 h 933"/>
                <a:gd name="T60" fmla="*/ 2219 w 2595"/>
                <a:gd name="T61" fmla="*/ 340 h 933"/>
                <a:gd name="T62" fmla="*/ 2052 w 2595"/>
                <a:gd name="T63" fmla="*/ 280 h 933"/>
                <a:gd name="T64" fmla="*/ 1955 w 2595"/>
                <a:gd name="T65" fmla="*/ 262 h 933"/>
                <a:gd name="T66" fmla="*/ 1877 w 2595"/>
                <a:gd name="T67" fmla="*/ 274 h 933"/>
                <a:gd name="T68" fmla="*/ 1752 w 2595"/>
                <a:gd name="T69" fmla="*/ 274 h 933"/>
                <a:gd name="T70" fmla="*/ 1661 w 2595"/>
                <a:gd name="T71" fmla="*/ 292 h 933"/>
                <a:gd name="T72" fmla="*/ 1607 w 2595"/>
                <a:gd name="T73" fmla="*/ 316 h 933"/>
                <a:gd name="T74" fmla="*/ 1589 w 2595"/>
                <a:gd name="T75" fmla="*/ 322 h 933"/>
                <a:gd name="T76" fmla="*/ 1409 w 2595"/>
                <a:gd name="T77" fmla="*/ 358 h 933"/>
                <a:gd name="T78" fmla="*/ 1152 w 2595"/>
                <a:gd name="T79" fmla="*/ 442 h 933"/>
                <a:gd name="T80" fmla="*/ 966 w 2595"/>
                <a:gd name="T81" fmla="*/ 460 h 933"/>
                <a:gd name="T82" fmla="*/ 870 w 2595"/>
                <a:gd name="T83" fmla="*/ 442 h 933"/>
                <a:gd name="T84" fmla="*/ 828 w 2595"/>
                <a:gd name="T85" fmla="*/ 430 h 933"/>
                <a:gd name="T86" fmla="*/ 743 w 2595"/>
                <a:gd name="T87" fmla="*/ 388 h 933"/>
                <a:gd name="T88" fmla="*/ 636 w 2595"/>
                <a:gd name="T89" fmla="*/ 334 h 933"/>
                <a:gd name="T90" fmla="*/ 467 w 2595"/>
                <a:gd name="T91" fmla="*/ 256 h 933"/>
                <a:gd name="T92" fmla="*/ 0 w 2595"/>
                <a:gd name="T93" fmla="*/ 0 h 933"/>
                <a:gd name="T94" fmla="*/ 585 w 2595"/>
                <a:gd name="T95" fmla="*/ 390 h 933"/>
                <a:gd name="T96" fmla="*/ 849 w 2595"/>
                <a:gd name="T97" fmla="*/ 543 h 933"/>
                <a:gd name="T98" fmla="*/ 897 w 2595"/>
                <a:gd name="T99" fmla="*/ 621 h 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564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>
                <a:gd name="T0" fmla="*/ 2370 w 2723"/>
                <a:gd name="T1" fmla="*/ 72 h 1091"/>
                <a:gd name="T2" fmla="*/ 2597 w 2723"/>
                <a:gd name="T3" fmla="*/ 198 h 1091"/>
                <a:gd name="T4" fmla="*/ 2639 w 2723"/>
                <a:gd name="T5" fmla="*/ 276 h 1091"/>
                <a:gd name="T6" fmla="*/ 2453 w 2723"/>
                <a:gd name="T7" fmla="*/ 264 h 1091"/>
                <a:gd name="T8" fmla="*/ 2297 w 2723"/>
                <a:gd name="T9" fmla="*/ 204 h 1091"/>
                <a:gd name="T10" fmla="*/ 2112 w 2723"/>
                <a:gd name="T11" fmla="*/ 66 h 1091"/>
                <a:gd name="T12" fmla="*/ 2088 w 2723"/>
                <a:gd name="T13" fmla="*/ 72 h 1091"/>
                <a:gd name="T14" fmla="*/ 2106 w 2723"/>
                <a:gd name="T15" fmla="*/ 114 h 1091"/>
                <a:gd name="T16" fmla="*/ 2412 w 2723"/>
                <a:gd name="T17" fmla="*/ 552 h 1091"/>
                <a:gd name="T18" fmla="*/ 2279 w 2723"/>
                <a:gd name="T19" fmla="*/ 564 h 1091"/>
                <a:gd name="T20" fmla="*/ 2189 w 2723"/>
                <a:gd name="T21" fmla="*/ 492 h 1091"/>
                <a:gd name="T22" fmla="*/ 2058 w 2723"/>
                <a:gd name="T23" fmla="*/ 330 h 1091"/>
                <a:gd name="T24" fmla="*/ 1991 w 2723"/>
                <a:gd name="T25" fmla="*/ 234 h 1091"/>
                <a:gd name="T26" fmla="*/ 1949 w 2723"/>
                <a:gd name="T27" fmla="*/ 174 h 1091"/>
                <a:gd name="T28" fmla="*/ 1824 w 2723"/>
                <a:gd name="T29" fmla="*/ 132 h 1091"/>
                <a:gd name="T30" fmla="*/ 1794 w 2723"/>
                <a:gd name="T31" fmla="*/ 144 h 1091"/>
                <a:gd name="T32" fmla="*/ 1895 w 2723"/>
                <a:gd name="T33" fmla="*/ 222 h 1091"/>
                <a:gd name="T34" fmla="*/ 1943 w 2723"/>
                <a:gd name="T35" fmla="*/ 366 h 1091"/>
                <a:gd name="T36" fmla="*/ 2064 w 2723"/>
                <a:gd name="T37" fmla="*/ 630 h 1091"/>
                <a:gd name="T38" fmla="*/ 2052 w 2723"/>
                <a:gd name="T39" fmla="*/ 695 h 1091"/>
                <a:gd name="T40" fmla="*/ 1955 w 2723"/>
                <a:gd name="T41" fmla="*/ 683 h 1091"/>
                <a:gd name="T42" fmla="*/ 1913 w 2723"/>
                <a:gd name="T43" fmla="*/ 636 h 1091"/>
                <a:gd name="T44" fmla="*/ 1703 w 2723"/>
                <a:gd name="T45" fmla="*/ 312 h 1091"/>
                <a:gd name="T46" fmla="*/ 1637 w 2723"/>
                <a:gd name="T47" fmla="*/ 276 h 1091"/>
                <a:gd name="T48" fmla="*/ 1643 w 2723"/>
                <a:gd name="T49" fmla="*/ 318 h 1091"/>
                <a:gd name="T50" fmla="*/ 1673 w 2723"/>
                <a:gd name="T51" fmla="*/ 408 h 1091"/>
                <a:gd name="T52" fmla="*/ 1716 w 2723"/>
                <a:gd name="T53" fmla="*/ 779 h 1091"/>
                <a:gd name="T54" fmla="*/ 1691 w 2723"/>
                <a:gd name="T55" fmla="*/ 737 h 1091"/>
                <a:gd name="T56" fmla="*/ 1613 w 2723"/>
                <a:gd name="T57" fmla="*/ 582 h 1091"/>
                <a:gd name="T58" fmla="*/ 1494 w 2723"/>
                <a:gd name="T59" fmla="*/ 480 h 1091"/>
                <a:gd name="T60" fmla="*/ 1248 w 2723"/>
                <a:gd name="T61" fmla="*/ 528 h 1091"/>
                <a:gd name="T62" fmla="*/ 996 w 2723"/>
                <a:gd name="T63" fmla="*/ 630 h 1091"/>
                <a:gd name="T64" fmla="*/ 714 w 2723"/>
                <a:gd name="T65" fmla="*/ 534 h 1091"/>
                <a:gd name="T66" fmla="*/ 198 w 2723"/>
                <a:gd name="T67" fmla="*/ 288 h 1091"/>
                <a:gd name="T68" fmla="*/ 0 w 2723"/>
                <a:gd name="T69" fmla="*/ 460 h 1091"/>
                <a:gd name="T70" fmla="*/ 288 w 2723"/>
                <a:gd name="T71" fmla="*/ 570 h 1091"/>
                <a:gd name="T72" fmla="*/ 461 w 2723"/>
                <a:gd name="T73" fmla="*/ 654 h 1091"/>
                <a:gd name="T74" fmla="*/ 725 w 2723"/>
                <a:gd name="T75" fmla="*/ 755 h 1091"/>
                <a:gd name="T76" fmla="*/ 966 w 2723"/>
                <a:gd name="T77" fmla="*/ 791 h 1091"/>
                <a:gd name="T78" fmla="*/ 1176 w 2723"/>
                <a:gd name="T79" fmla="*/ 779 h 1091"/>
                <a:gd name="T80" fmla="*/ 1278 w 2723"/>
                <a:gd name="T81" fmla="*/ 791 h 1091"/>
                <a:gd name="T82" fmla="*/ 1404 w 2723"/>
                <a:gd name="T83" fmla="*/ 845 h 1091"/>
                <a:gd name="T84" fmla="*/ 1416 w 2723"/>
                <a:gd name="T85" fmla="*/ 887 h 1091"/>
                <a:gd name="T86" fmla="*/ 1361 w 2723"/>
                <a:gd name="T87" fmla="*/ 923 h 1091"/>
                <a:gd name="T88" fmla="*/ 1385 w 2723"/>
                <a:gd name="T89" fmla="*/ 1007 h 1091"/>
                <a:gd name="T90" fmla="*/ 1494 w 2723"/>
                <a:gd name="T91" fmla="*/ 1085 h 1091"/>
                <a:gd name="T92" fmla="*/ 1697 w 2723"/>
                <a:gd name="T93" fmla="*/ 1043 h 1091"/>
                <a:gd name="T94" fmla="*/ 1812 w 2723"/>
                <a:gd name="T95" fmla="*/ 989 h 1091"/>
                <a:gd name="T96" fmla="*/ 1973 w 2723"/>
                <a:gd name="T97" fmla="*/ 917 h 1091"/>
                <a:gd name="T98" fmla="*/ 2201 w 2723"/>
                <a:gd name="T99" fmla="*/ 899 h 1091"/>
                <a:gd name="T100" fmla="*/ 2364 w 2723"/>
                <a:gd name="T101" fmla="*/ 863 h 1091"/>
                <a:gd name="T102" fmla="*/ 2400 w 2723"/>
                <a:gd name="T103" fmla="*/ 743 h 1091"/>
                <a:gd name="T104" fmla="*/ 2471 w 2723"/>
                <a:gd name="T105" fmla="*/ 701 h 1091"/>
                <a:gd name="T106" fmla="*/ 2621 w 2723"/>
                <a:gd name="T107" fmla="*/ 504 h 1091"/>
                <a:gd name="T108" fmla="*/ 2693 w 2723"/>
                <a:gd name="T109" fmla="*/ 374 h 10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</p:grpSp>
      <p:sp>
        <p:nvSpPr>
          <p:cNvPr id="325650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it-IT" noProof="0" smtClean="0"/>
              <a:t>Fare clic per modificare lo stile del titolo</a:t>
            </a:r>
          </a:p>
        </p:txBody>
      </p:sp>
      <p:sp>
        <p:nvSpPr>
          <p:cNvPr id="325651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it-IT" noProof="0" smtClean="0"/>
              <a:t>Fare clic per modificare lo stile del sottotitolo dello schema</a:t>
            </a:r>
          </a:p>
        </p:txBody>
      </p:sp>
      <p:sp>
        <p:nvSpPr>
          <p:cNvPr id="325652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325653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325654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CF8D834-433C-4994-B6CD-0EFE01DA403E}" type="slidenum">
              <a:rPr lang="it-IT">
                <a:solidFill>
                  <a:srgbClr val="FFFFFF"/>
                </a:solidFill>
              </a:rPr>
              <a:pPr/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05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51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5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CC59C8-5DBD-4B41-BA0E-59AA0ED32F9E}" type="slidenum">
              <a:rPr lang="it-IT">
                <a:solidFill>
                  <a:srgbClr val="FFFFFF"/>
                </a:solidFill>
              </a:rPr>
              <a:pPr/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2875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7D361-CE2F-49AC-BB53-A8D3ADB8059E}" type="slidenum">
              <a:rPr lang="it-IT">
                <a:solidFill>
                  <a:srgbClr val="FFFFFF"/>
                </a:solidFill>
              </a:rPr>
              <a:pPr/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63634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7BBB1-6860-4258-9EAB-94976CA088D9}" type="slidenum">
              <a:rPr lang="it-IT">
                <a:solidFill>
                  <a:srgbClr val="FFFFFF"/>
                </a:solidFill>
              </a:rPr>
              <a:pPr/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0638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F5573C-C401-454A-B639-EA49BF8DA893}" type="slidenum">
              <a:rPr lang="it-IT">
                <a:solidFill>
                  <a:srgbClr val="FFFFFF"/>
                </a:solidFill>
              </a:rPr>
              <a:pPr/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1270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2982A5-811F-401C-90C5-4EB98EF8681E}" type="slidenum">
              <a:rPr lang="it-IT">
                <a:solidFill>
                  <a:srgbClr val="FFFFFF"/>
                </a:solidFill>
              </a:rPr>
              <a:pPr/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50015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8F552-EAD9-4749-8588-CDE10EF08673}" type="slidenum">
              <a:rPr lang="it-IT">
                <a:solidFill>
                  <a:srgbClr val="FFFFFF"/>
                </a:solidFill>
              </a:rPr>
              <a:pPr/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41961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402A7-E53E-416B-AFD9-B27B1AB1733B}" type="slidenum">
              <a:rPr lang="it-IT">
                <a:solidFill>
                  <a:srgbClr val="FFFFFF"/>
                </a:solidFill>
              </a:rPr>
              <a:pPr/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3665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18/09/2015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AACAD-A655-47EC-A65E-801EA5859D25}" type="slidenum">
              <a:rPr lang="it-IT">
                <a:solidFill>
                  <a:srgbClr val="FFFFFF"/>
                </a:solidFill>
              </a:rPr>
              <a:pPr/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03133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DBBD42-032E-45F8-85EE-82C2C023B69C}" type="slidenum">
              <a:rPr lang="it-IT">
                <a:solidFill>
                  <a:srgbClr val="FFFFFF"/>
                </a:solidFill>
              </a:rPr>
              <a:pPr/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27256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2D9574-2D06-418E-A97C-73BC1D500962}" type="slidenum">
              <a:rPr lang="it-IT">
                <a:solidFill>
                  <a:srgbClr val="FFFFFF"/>
                </a:solidFill>
              </a:rPr>
              <a:pPr/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52358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F8DAA9B-D653-4E32-979F-689F8E6C4D14}" type="slidenum">
              <a:rPr lang="it-IT">
                <a:solidFill>
                  <a:srgbClr val="FFFFFF"/>
                </a:solidFill>
              </a:rPr>
              <a:pPr/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191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18/09/2015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18/09/2015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18/09/2015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18/09/2015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18/09/2015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18/09/2015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18/09/2015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18/09/2015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4610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324611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4612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>
                <a:gd name="T0" fmla="*/ 0 w 2688"/>
                <a:gd name="T1" fmla="*/ 0 h 1224"/>
                <a:gd name="T2" fmla="*/ 960 w 2688"/>
                <a:gd name="T3" fmla="*/ 552 h 1224"/>
                <a:gd name="T4" fmla="*/ 1968 w 2688"/>
                <a:gd name="T5" fmla="*/ 264 h 1224"/>
                <a:gd name="T6" fmla="*/ 2028 w 2688"/>
                <a:gd name="T7" fmla="*/ 270 h 1224"/>
                <a:gd name="T8" fmla="*/ 2661 w 2688"/>
                <a:gd name="T9" fmla="*/ 528 h 1224"/>
                <a:gd name="T10" fmla="*/ 2688 w 2688"/>
                <a:gd name="T11" fmla="*/ 648 h 1224"/>
                <a:gd name="T12" fmla="*/ 2304 w 2688"/>
                <a:gd name="T13" fmla="*/ 1080 h 1224"/>
                <a:gd name="T14" fmla="*/ 1584 w 2688"/>
                <a:gd name="T15" fmla="*/ 1224 h 1224"/>
                <a:gd name="T16" fmla="*/ 1296 w 2688"/>
                <a:gd name="T17" fmla="*/ 936 h 1224"/>
                <a:gd name="T18" fmla="*/ 864 w 2688"/>
                <a:gd name="T19" fmla="*/ 1032 h 1224"/>
                <a:gd name="T20" fmla="*/ 0 w 2688"/>
                <a:gd name="T21" fmla="*/ 552 h 1224"/>
                <a:gd name="T22" fmla="*/ 0 w 2688"/>
                <a:gd name="T23" fmla="*/ 0 h 1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4613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>
                <a:gd name="T0" fmla="*/ 2208 w 2401"/>
                <a:gd name="T1" fmla="*/ 15 h 1232"/>
                <a:gd name="T2" fmla="*/ 2088 w 2401"/>
                <a:gd name="T3" fmla="*/ 57 h 1232"/>
                <a:gd name="T4" fmla="*/ 1951 w 2401"/>
                <a:gd name="T5" fmla="*/ 99 h 1232"/>
                <a:gd name="T6" fmla="*/ 1704 w 2401"/>
                <a:gd name="T7" fmla="*/ 135 h 1232"/>
                <a:gd name="T8" fmla="*/ 1314 w 2401"/>
                <a:gd name="T9" fmla="*/ 177 h 1232"/>
                <a:gd name="T10" fmla="*/ 1176 w 2401"/>
                <a:gd name="T11" fmla="*/ 189 h 1232"/>
                <a:gd name="T12" fmla="*/ 1122 w 2401"/>
                <a:gd name="T13" fmla="*/ 195 h 1232"/>
                <a:gd name="T14" fmla="*/ 1075 w 2401"/>
                <a:gd name="T15" fmla="*/ 231 h 1232"/>
                <a:gd name="T16" fmla="*/ 924 w 2401"/>
                <a:gd name="T17" fmla="*/ 321 h 1232"/>
                <a:gd name="T18" fmla="*/ 840 w 2401"/>
                <a:gd name="T19" fmla="*/ 369 h 1232"/>
                <a:gd name="T20" fmla="*/ 630 w 2401"/>
                <a:gd name="T21" fmla="*/ 458 h 1232"/>
                <a:gd name="T22" fmla="*/ 529 w 2401"/>
                <a:gd name="T23" fmla="*/ 500 h 1232"/>
                <a:gd name="T24" fmla="*/ 487 w 2401"/>
                <a:gd name="T25" fmla="*/ 542 h 1232"/>
                <a:gd name="T26" fmla="*/ 457 w 2401"/>
                <a:gd name="T27" fmla="*/ 590 h 1232"/>
                <a:gd name="T28" fmla="*/ 402 w 2401"/>
                <a:gd name="T29" fmla="*/ 638 h 1232"/>
                <a:gd name="T30" fmla="*/ 330 w 2401"/>
                <a:gd name="T31" fmla="*/ 758 h 1232"/>
                <a:gd name="T32" fmla="*/ 312 w 2401"/>
                <a:gd name="T33" fmla="*/ 788 h 1232"/>
                <a:gd name="T34" fmla="*/ 252 w 2401"/>
                <a:gd name="T35" fmla="*/ 824 h 1232"/>
                <a:gd name="T36" fmla="*/ 84 w 2401"/>
                <a:gd name="T37" fmla="*/ 926 h 1232"/>
                <a:gd name="T38" fmla="*/ 0 w 2401"/>
                <a:gd name="T39" fmla="*/ 992 h 1232"/>
                <a:gd name="T40" fmla="*/ 12 w 2401"/>
                <a:gd name="T41" fmla="*/ 1040 h 1232"/>
                <a:gd name="T42" fmla="*/ 132 w 2401"/>
                <a:gd name="T43" fmla="*/ 1034 h 1232"/>
                <a:gd name="T44" fmla="*/ 336 w 2401"/>
                <a:gd name="T45" fmla="*/ 980 h 1232"/>
                <a:gd name="T46" fmla="*/ 529 w 2401"/>
                <a:gd name="T47" fmla="*/ 896 h 1232"/>
                <a:gd name="T48" fmla="*/ 576 w 2401"/>
                <a:gd name="T49" fmla="*/ 872 h 1232"/>
                <a:gd name="T50" fmla="*/ 714 w 2401"/>
                <a:gd name="T51" fmla="*/ 848 h 1232"/>
                <a:gd name="T52" fmla="*/ 966 w 2401"/>
                <a:gd name="T53" fmla="*/ 794 h 1232"/>
                <a:gd name="T54" fmla="*/ 1212 w 2401"/>
                <a:gd name="T55" fmla="*/ 782 h 1232"/>
                <a:gd name="T56" fmla="*/ 1416 w 2401"/>
                <a:gd name="T57" fmla="*/ 872 h 1232"/>
                <a:gd name="T58" fmla="*/ 1464 w 2401"/>
                <a:gd name="T59" fmla="*/ 932 h 1232"/>
                <a:gd name="T60" fmla="*/ 1440 w 2401"/>
                <a:gd name="T61" fmla="*/ 992 h 1232"/>
                <a:gd name="T62" fmla="*/ 1302 w 2401"/>
                <a:gd name="T63" fmla="*/ 1040 h 1232"/>
                <a:gd name="T64" fmla="*/ 1158 w 2401"/>
                <a:gd name="T65" fmla="*/ 1100 h 1232"/>
                <a:gd name="T66" fmla="*/ 1093 w 2401"/>
                <a:gd name="T67" fmla="*/ 1148 h 1232"/>
                <a:gd name="T68" fmla="*/ 1075 w 2401"/>
                <a:gd name="T69" fmla="*/ 1208 h 1232"/>
                <a:gd name="T70" fmla="*/ 1093 w 2401"/>
                <a:gd name="T71" fmla="*/ 1232 h 1232"/>
                <a:gd name="T72" fmla="*/ 1152 w 2401"/>
                <a:gd name="T73" fmla="*/ 1226 h 1232"/>
                <a:gd name="T74" fmla="*/ 1332 w 2401"/>
                <a:gd name="T75" fmla="*/ 1208 h 1232"/>
                <a:gd name="T76" fmla="*/ 1434 w 2401"/>
                <a:gd name="T77" fmla="*/ 1184 h 1232"/>
                <a:gd name="T78" fmla="*/ 1464 w 2401"/>
                <a:gd name="T79" fmla="*/ 1172 h 1232"/>
                <a:gd name="T80" fmla="*/ 1578 w 2401"/>
                <a:gd name="T81" fmla="*/ 1130 h 1232"/>
                <a:gd name="T82" fmla="*/ 1758 w 2401"/>
                <a:gd name="T83" fmla="*/ 1064 h 1232"/>
                <a:gd name="T84" fmla="*/ 1872 w 2401"/>
                <a:gd name="T85" fmla="*/ 962 h 1232"/>
                <a:gd name="T86" fmla="*/ 1986 w 2401"/>
                <a:gd name="T87" fmla="*/ 800 h 1232"/>
                <a:gd name="T88" fmla="*/ 2166 w 2401"/>
                <a:gd name="T89" fmla="*/ 650 h 1232"/>
                <a:gd name="T90" fmla="*/ 2257 w 2401"/>
                <a:gd name="T91" fmla="*/ 590 h 1232"/>
                <a:gd name="T92" fmla="*/ 2400 w 2401"/>
                <a:gd name="T93" fmla="*/ 57 h 1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4614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>
                <a:gd name="T0" fmla="*/ 965 w 1968"/>
                <a:gd name="T1" fmla="*/ 165 h 762"/>
                <a:gd name="T2" fmla="*/ 696 w 1968"/>
                <a:gd name="T3" fmla="*/ 200 h 762"/>
                <a:gd name="T4" fmla="*/ 693 w 1968"/>
                <a:gd name="T5" fmla="*/ 237 h 762"/>
                <a:gd name="T6" fmla="*/ 924 w 1968"/>
                <a:gd name="T7" fmla="*/ 258 h 762"/>
                <a:gd name="T8" fmla="*/ 993 w 1968"/>
                <a:gd name="T9" fmla="*/ 267 h 762"/>
                <a:gd name="T10" fmla="*/ 681 w 1968"/>
                <a:gd name="T11" fmla="*/ 291 h 762"/>
                <a:gd name="T12" fmla="*/ 633 w 1968"/>
                <a:gd name="T13" fmla="*/ 309 h 762"/>
                <a:gd name="T14" fmla="*/ 645 w 1968"/>
                <a:gd name="T15" fmla="*/ 336 h 762"/>
                <a:gd name="T16" fmla="*/ 672 w 1968"/>
                <a:gd name="T17" fmla="*/ 351 h 762"/>
                <a:gd name="T18" fmla="*/ 984 w 1968"/>
                <a:gd name="T19" fmla="*/ 333 h 762"/>
                <a:gd name="T20" fmla="*/ 1080 w 1968"/>
                <a:gd name="T21" fmla="*/ 357 h 762"/>
                <a:gd name="T22" fmla="*/ 624 w 1968"/>
                <a:gd name="T23" fmla="*/ 492 h 762"/>
                <a:gd name="T24" fmla="*/ 616 w 1968"/>
                <a:gd name="T25" fmla="*/ 536 h 762"/>
                <a:gd name="T26" fmla="*/ 8 w 1968"/>
                <a:gd name="T27" fmla="*/ 724 h 762"/>
                <a:gd name="T28" fmla="*/ 0 w 1968"/>
                <a:gd name="T29" fmla="*/ 756 h 762"/>
                <a:gd name="T30" fmla="*/ 27 w 1968"/>
                <a:gd name="T31" fmla="*/ 762 h 762"/>
                <a:gd name="T32" fmla="*/ 664 w 1968"/>
                <a:gd name="T33" fmla="*/ 564 h 762"/>
                <a:gd name="T34" fmla="*/ 856 w 1968"/>
                <a:gd name="T35" fmla="*/ 600 h 762"/>
                <a:gd name="T36" fmla="*/ 1158 w 1968"/>
                <a:gd name="T37" fmla="*/ 507 h 762"/>
                <a:gd name="T38" fmla="*/ 1434 w 1968"/>
                <a:gd name="T39" fmla="*/ 465 h 762"/>
                <a:gd name="T40" fmla="*/ 1572 w 1968"/>
                <a:gd name="T41" fmla="*/ 368 h 762"/>
                <a:gd name="T42" fmla="*/ 1712 w 1968"/>
                <a:gd name="T43" fmla="*/ 340 h 762"/>
                <a:gd name="T44" fmla="*/ 1856 w 1968"/>
                <a:gd name="T45" fmla="*/ 328 h 762"/>
                <a:gd name="T46" fmla="*/ 1968 w 1968"/>
                <a:gd name="T47" fmla="*/ 330 h 762"/>
                <a:gd name="T48" fmla="*/ 1968 w 1968"/>
                <a:gd name="T49" fmla="*/ 0 h 762"/>
                <a:gd name="T50" fmla="*/ 1934 w 1968"/>
                <a:gd name="T51" fmla="*/ 3 h 762"/>
                <a:gd name="T52" fmla="*/ 1832 w 1968"/>
                <a:gd name="T53" fmla="*/ 5 h 762"/>
                <a:gd name="T54" fmla="*/ 1682 w 1968"/>
                <a:gd name="T55" fmla="*/ 35 h 762"/>
                <a:gd name="T56" fmla="*/ 1643 w 1968"/>
                <a:gd name="T57" fmla="*/ 72 h 762"/>
                <a:gd name="T58" fmla="*/ 1392 w 1968"/>
                <a:gd name="T59" fmla="*/ 119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4615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85 w 185"/>
                <a:gd name="T5" fmla="*/ 18 h 120"/>
                <a:gd name="T6" fmla="*/ 185 w 185"/>
                <a:gd name="T7" fmla="*/ 36 h 120"/>
                <a:gd name="T8" fmla="*/ 179 w 185"/>
                <a:gd name="T9" fmla="*/ 54 h 120"/>
                <a:gd name="T10" fmla="*/ 161 w 185"/>
                <a:gd name="T11" fmla="*/ 72 h 120"/>
                <a:gd name="T12" fmla="*/ 137 w 185"/>
                <a:gd name="T13" fmla="*/ 96 h 120"/>
                <a:gd name="T14" fmla="*/ 101 w 185"/>
                <a:gd name="T15" fmla="*/ 108 h 120"/>
                <a:gd name="T16" fmla="*/ 47 w 185"/>
                <a:gd name="T17" fmla="*/ 120 h 120"/>
                <a:gd name="T18" fmla="*/ 29 w 185"/>
                <a:gd name="T19" fmla="*/ 120 h 120"/>
                <a:gd name="T20" fmla="*/ 17 w 185"/>
                <a:gd name="T21" fmla="*/ 114 h 120"/>
                <a:gd name="T22" fmla="*/ 0 w 185"/>
                <a:gd name="T23" fmla="*/ 96 h 120"/>
                <a:gd name="T24" fmla="*/ 0 w 185"/>
                <a:gd name="T25" fmla="*/ 78 h 120"/>
                <a:gd name="T26" fmla="*/ 0 w 185"/>
                <a:gd name="T27" fmla="*/ 72 h 120"/>
                <a:gd name="T28" fmla="*/ 185 w 185"/>
                <a:gd name="T29" fmla="*/ 0 h 120"/>
                <a:gd name="T30" fmla="*/ 185 w 185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4616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79 w 185"/>
                <a:gd name="T5" fmla="*/ 24 h 120"/>
                <a:gd name="T6" fmla="*/ 167 w 185"/>
                <a:gd name="T7" fmla="*/ 42 h 120"/>
                <a:gd name="T8" fmla="*/ 149 w 185"/>
                <a:gd name="T9" fmla="*/ 66 h 120"/>
                <a:gd name="T10" fmla="*/ 131 w 185"/>
                <a:gd name="T11" fmla="*/ 90 h 120"/>
                <a:gd name="T12" fmla="*/ 102 w 185"/>
                <a:gd name="T13" fmla="*/ 108 h 120"/>
                <a:gd name="T14" fmla="*/ 66 w 185"/>
                <a:gd name="T15" fmla="*/ 120 h 120"/>
                <a:gd name="T16" fmla="*/ 18 w 185"/>
                <a:gd name="T17" fmla="*/ 120 h 120"/>
                <a:gd name="T18" fmla="*/ 0 w 185"/>
                <a:gd name="T19" fmla="*/ 60 h 120"/>
                <a:gd name="T20" fmla="*/ 185 w 185"/>
                <a:gd name="T21" fmla="*/ 0 h 120"/>
                <a:gd name="T22" fmla="*/ 185 w 185"/>
                <a:gd name="T23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4617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>
                <a:gd name="T0" fmla="*/ 0 w 526"/>
                <a:gd name="T1" fmla="*/ 275 h 275"/>
                <a:gd name="T2" fmla="*/ 0 w 526"/>
                <a:gd name="T3" fmla="*/ 269 h 275"/>
                <a:gd name="T4" fmla="*/ 6 w 526"/>
                <a:gd name="T5" fmla="*/ 251 h 275"/>
                <a:gd name="T6" fmla="*/ 6 w 526"/>
                <a:gd name="T7" fmla="*/ 239 h 275"/>
                <a:gd name="T8" fmla="*/ 12 w 526"/>
                <a:gd name="T9" fmla="*/ 227 h 275"/>
                <a:gd name="T10" fmla="*/ 18 w 526"/>
                <a:gd name="T11" fmla="*/ 221 h 275"/>
                <a:gd name="T12" fmla="*/ 36 w 526"/>
                <a:gd name="T13" fmla="*/ 215 h 275"/>
                <a:gd name="T14" fmla="*/ 77 w 526"/>
                <a:gd name="T15" fmla="*/ 203 h 275"/>
                <a:gd name="T16" fmla="*/ 137 w 526"/>
                <a:gd name="T17" fmla="*/ 179 h 275"/>
                <a:gd name="T18" fmla="*/ 209 w 526"/>
                <a:gd name="T19" fmla="*/ 143 h 275"/>
                <a:gd name="T20" fmla="*/ 251 w 526"/>
                <a:gd name="T21" fmla="*/ 120 h 275"/>
                <a:gd name="T22" fmla="*/ 299 w 526"/>
                <a:gd name="T23" fmla="*/ 96 h 275"/>
                <a:gd name="T24" fmla="*/ 394 w 526"/>
                <a:gd name="T25" fmla="*/ 48 h 275"/>
                <a:gd name="T26" fmla="*/ 442 w 526"/>
                <a:gd name="T27" fmla="*/ 30 h 275"/>
                <a:gd name="T28" fmla="*/ 478 w 526"/>
                <a:gd name="T29" fmla="*/ 12 h 275"/>
                <a:gd name="T30" fmla="*/ 502 w 526"/>
                <a:gd name="T31" fmla="*/ 6 h 275"/>
                <a:gd name="T32" fmla="*/ 520 w 526"/>
                <a:gd name="T33" fmla="*/ 0 h 275"/>
                <a:gd name="T34" fmla="*/ 526 w 526"/>
                <a:gd name="T35" fmla="*/ 0 h 275"/>
                <a:gd name="T36" fmla="*/ 520 w 526"/>
                <a:gd name="T37" fmla="*/ 6 h 275"/>
                <a:gd name="T38" fmla="*/ 508 w 526"/>
                <a:gd name="T39" fmla="*/ 12 h 275"/>
                <a:gd name="T40" fmla="*/ 484 w 526"/>
                <a:gd name="T41" fmla="*/ 24 h 275"/>
                <a:gd name="T42" fmla="*/ 460 w 526"/>
                <a:gd name="T43" fmla="*/ 42 h 275"/>
                <a:gd name="T44" fmla="*/ 436 w 526"/>
                <a:gd name="T45" fmla="*/ 54 h 275"/>
                <a:gd name="T46" fmla="*/ 394 w 526"/>
                <a:gd name="T47" fmla="*/ 78 h 275"/>
                <a:gd name="T48" fmla="*/ 340 w 526"/>
                <a:gd name="T49" fmla="*/ 108 h 275"/>
                <a:gd name="T50" fmla="*/ 275 w 526"/>
                <a:gd name="T51" fmla="*/ 143 h 275"/>
                <a:gd name="T52" fmla="*/ 131 w 526"/>
                <a:gd name="T53" fmla="*/ 221 h 275"/>
                <a:gd name="T54" fmla="*/ 65 w 526"/>
                <a:gd name="T55" fmla="*/ 251 h 275"/>
                <a:gd name="T56" fmla="*/ 0 w 526"/>
                <a:gd name="T57" fmla="*/ 275 h 275"/>
                <a:gd name="T58" fmla="*/ 0 w 526"/>
                <a:gd name="T59" fmla="*/ 27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4618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>
                <a:gd name="T0" fmla="*/ 48 w 718"/>
                <a:gd name="T1" fmla="*/ 216 h 306"/>
                <a:gd name="T2" fmla="*/ 30 w 718"/>
                <a:gd name="T3" fmla="*/ 252 h 306"/>
                <a:gd name="T4" fmla="*/ 12 w 718"/>
                <a:gd name="T5" fmla="*/ 282 h 306"/>
                <a:gd name="T6" fmla="*/ 6 w 718"/>
                <a:gd name="T7" fmla="*/ 300 h 306"/>
                <a:gd name="T8" fmla="*/ 0 w 718"/>
                <a:gd name="T9" fmla="*/ 306 h 306"/>
                <a:gd name="T10" fmla="*/ 48 w 718"/>
                <a:gd name="T11" fmla="*/ 276 h 306"/>
                <a:gd name="T12" fmla="*/ 84 w 718"/>
                <a:gd name="T13" fmla="*/ 252 h 306"/>
                <a:gd name="T14" fmla="*/ 108 w 718"/>
                <a:gd name="T15" fmla="*/ 234 h 306"/>
                <a:gd name="T16" fmla="*/ 120 w 718"/>
                <a:gd name="T17" fmla="*/ 228 h 306"/>
                <a:gd name="T18" fmla="*/ 126 w 718"/>
                <a:gd name="T19" fmla="*/ 228 h 306"/>
                <a:gd name="T20" fmla="*/ 144 w 718"/>
                <a:gd name="T21" fmla="*/ 222 h 306"/>
                <a:gd name="T22" fmla="*/ 168 w 718"/>
                <a:gd name="T23" fmla="*/ 216 h 306"/>
                <a:gd name="T24" fmla="*/ 198 w 718"/>
                <a:gd name="T25" fmla="*/ 204 h 306"/>
                <a:gd name="T26" fmla="*/ 275 w 718"/>
                <a:gd name="T27" fmla="*/ 180 h 306"/>
                <a:gd name="T28" fmla="*/ 371 w 718"/>
                <a:gd name="T29" fmla="*/ 156 h 306"/>
                <a:gd name="T30" fmla="*/ 461 w 718"/>
                <a:gd name="T31" fmla="*/ 126 h 306"/>
                <a:gd name="T32" fmla="*/ 544 w 718"/>
                <a:gd name="T33" fmla="*/ 102 h 306"/>
                <a:gd name="T34" fmla="*/ 574 w 718"/>
                <a:gd name="T35" fmla="*/ 90 h 306"/>
                <a:gd name="T36" fmla="*/ 604 w 718"/>
                <a:gd name="T37" fmla="*/ 84 h 306"/>
                <a:gd name="T38" fmla="*/ 622 w 718"/>
                <a:gd name="T39" fmla="*/ 78 h 306"/>
                <a:gd name="T40" fmla="*/ 628 w 718"/>
                <a:gd name="T41" fmla="*/ 72 h 306"/>
                <a:gd name="T42" fmla="*/ 634 w 718"/>
                <a:gd name="T43" fmla="*/ 66 h 306"/>
                <a:gd name="T44" fmla="*/ 652 w 718"/>
                <a:gd name="T45" fmla="*/ 60 h 306"/>
                <a:gd name="T46" fmla="*/ 694 w 718"/>
                <a:gd name="T47" fmla="*/ 30 h 306"/>
                <a:gd name="T48" fmla="*/ 712 w 718"/>
                <a:gd name="T49" fmla="*/ 18 h 306"/>
                <a:gd name="T50" fmla="*/ 718 w 718"/>
                <a:gd name="T51" fmla="*/ 6 h 306"/>
                <a:gd name="T52" fmla="*/ 712 w 718"/>
                <a:gd name="T53" fmla="*/ 0 h 306"/>
                <a:gd name="T54" fmla="*/ 688 w 718"/>
                <a:gd name="T55" fmla="*/ 0 h 306"/>
                <a:gd name="T56" fmla="*/ 628 w 718"/>
                <a:gd name="T57" fmla="*/ 0 h 306"/>
                <a:gd name="T58" fmla="*/ 580 w 718"/>
                <a:gd name="T59" fmla="*/ 0 h 306"/>
                <a:gd name="T60" fmla="*/ 544 w 718"/>
                <a:gd name="T61" fmla="*/ 0 h 306"/>
                <a:gd name="T62" fmla="*/ 514 w 718"/>
                <a:gd name="T63" fmla="*/ 18 h 306"/>
                <a:gd name="T64" fmla="*/ 485 w 718"/>
                <a:gd name="T65" fmla="*/ 42 h 306"/>
                <a:gd name="T66" fmla="*/ 467 w 718"/>
                <a:gd name="T67" fmla="*/ 54 h 306"/>
                <a:gd name="T68" fmla="*/ 449 w 718"/>
                <a:gd name="T69" fmla="*/ 60 h 306"/>
                <a:gd name="T70" fmla="*/ 425 w 718"/>
                <a:gd name="T71" fmla="*/ 60 h 306"/>
                <a:gd name="T72" fmla="*/ 389 w 718"/>
                <a:gd name="T73" fmla="*/ 66 h 306"/>
                <a:gd name="T74" fmla="*/ 347 w 718"/>
                <a:gd name="T75" fmla="*/ 84 h 306"/>
                <a:gd name="T76" fmla="*/ 311 w 718"/>
                <a:gd name="T77" fmla="*/ 108 h 306"/>
                <a:gd name="T78" fmla="*/ 287 w 718"/>
                <a:gd name="T79" fmla="*/ 126 h 306"/>
                <a:gd name="T80" fmla="*/ 275 w 718"/>
                <a:gd name="T81" fmla="*/ 132 h 306"/>
                <a:gd name="T82" fmla="*/ 257 w 718"/>
                <a:gd name="T83" fmla="*/ 138 h 306"/>
                <a:gd name="T84" fmla="*/ 221 w 718"/>
                <a:gd name="T85" fmla="*/ 138 h 306"/>
                <a:gd name="T86" fmla="*/ 186 w 718"/>
                <a:gd name="T87" fmla="*/ 138 h 306"/>
                <a:gd name="T88" fmla="*/ 180 w 718"/>
                <a:gd name="T89" fmla="*/ 138 h 306"/>
                <a:gd name="T90" fmla="*/ 174 w 718"/>
                <a:gd name="T91" fmla="*/ 138 h 306"/>
                <a:gd name="T92" fmla="*/ 114 w 718"/>
                <a:gd name="T93" fmla="*/ 162 h 306"/>
                <a:gd name="T94" fmla="*/ 48 w 718"/>
                <a:gd name="T95" fmla="*/ 216 h 306"/>
                <a:gd name="T96" fmla="*/ 48 w 718"/>
                <a:gd name="T97" fmla="*/ 21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4619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>
                <a:gd name="T0" fmla="*/ 2231 w 2392"/>
                <a:gd name="T1" fmla="*/ 54 h 881"/>
                <a:gd name="T2" fmla="*/ 2189 w 2392"/>
                <a:gd name="T3" fmla="*/ 54 h 881"/>
                <a:gd name="T4" fmla="*/ 2147 w 2392"/>
                <a:gd name="T5" fmla="*/ 66 h 881"/>
                <a:gd name="T6" fmla="*/ 2021 w 2392"/>
                <a:gd name="T7" fmla="*/ 101 h 881"/>
                <a:gd name="T8" fmla="*/ 1956 w 2392"/>
                <a:gd name="T9" fmla="*/ 119 h 881"/>
                <a:gd name="T10" fmla="*/ 1860 w 2392"/>
                <a:gd name="T11" fmla="*/ 167 h 881"/>
                <a:gd name="T12" fmla="*/ 1836 w 2392"/>
                <a:gd name="T13" fmla="*/ 245 h 881"/>
                <a:gd name="T14" fmla="*/ 1842 w 2392"/>
                <a:gd name="T15" fmla="*/ 305 h 881"/>
                <a:gd name="T16" fmla="*/ 1758 w 2392"/>
                <a:gd name="T17" fmla="*/ 317 h 881"/>
                <a:gd name="T18" fmla="*/ 1597 w 2392"/>
                <a:gd name="T19" fmla="*/ 263 h 881"/>
                <a:gd name="T20" fmla="*/ 1507 w 2392"/>
                <a:gd name="T21" fmla="*/ 257 h 881"/>
                <a:gd name="T22" fmla="*/ 1399 w 2392"/>
                <a:gd name="T23" fmla="*/ 311 h 881"/>
                <a:gd name="T24" fmla="*/ 1334 w 2392"/>
                <a:gd name="T25" fmla="*/ 353 h 881"/>
                <a:gd name="T26" fmla="*/ 1310 w 2392"/>
                <a:gd name="T27" fmla="*/ 359 h 881"/>
                <a:gd name="T28" fmla="*/ 1214 w 2392"/>
                <a:gd name="T29" fmla="*/ 371 h 881"/>
                <a:gd name="T30" fmla="*/ 1160 w 2392"/>
                <a:gd name="T31" fmla="*/ 365 h 881"/>
                <a:gd name="T32" fmla="*/ 1053 w 2392"/>
                <a:gd name="T33" fmla="*/ 371 h 881"/>
                <a:gd name="T34" fmla="*/ 957 w 2392"/>
                <a:gd name="T35" fmla="*/ 383 h 881"/>
                <a:gd name="T36" fmla="*/ 921 w 2392"/>
                <a:gd name="T37" fmla="*/ 401 h 881"/>
                <a:gd name="T38" fmla="*/ 819 w 2392"/>
                <a:gd name="T39" fmla="*/ 419 h 881"/>
                <a:gd name="T40" fmla="*/ 778 w 2392"/>
                <a:gd name="T41" fmla="*/ 419 h 881"/>
                <a:gd name="T42" fmla="*/ 664 w 2392"/>
                <a:gd name="T43" fmla="*/ 437 h 881"/>
                <a:gd name="T44" fmla="*/ 598 w 2392"/>
                <a:gd name="T45" fmla="*/ 473 h 881"/>
                <a:gd name="T46" fmla="*/ 503 w 2392"/>
                <a:gd name="T47" fmla="*/ 467 h 881"/>
                <a:gd name="T48" fmla="*/ 431 w 2392"/>
                <a:gd name="T49" fmla="*/ 491 h 881"/>
                <a:gd name="T50" fmla="*/ 413 w 2392"/>
                <a:gd name="T51" fmla="*/ 539 h 881"/>
                <a:gd name="T52" fmla="*/ 347 w 2392"/>
                <a:gd name="T53" fmla="*/ 569 h 881"/>
                <a:gd name="T54" fmla="*/ 222 w 2392"/>
                <a:gd name="T55" fmla="*/ 599 h 881"/>
                <a:gd name="T56" fmla="*/ 138 w 2392"/>
                <a:gd name="T57" fmla="*/ 647 h 881"/>
                <a:gd name="T58" fmla="*/ 108 w 2392"/>
                <a:gd name="T59" fmla="*/ 659 h 881"/>
                <a:gd name="T60" fmla="*/ 0 w 2392"/>
                <a:gd name="T61" fmla="*/ 671 h 881"/>
                <a:gd name="T62" fmla="*/ 84 w 2392"/>
                <a:gd name="T63" fmla="*/ 695 h 881"/>
                <a:gd name="T64" fmla="*/ 263 w 2392"/>
                <a:gd name="T65" fmla="*/ 653 h 881"/>
                <a:gd name="T66" fmla="*/ 473 w 2392"/>
                <a:gd name="T67" fmla="*/ 569 h 881"/>
                <a:gd name="T68" fmla="*/ 568 w 2392"/>
                <a:gd name="T69" fmla="*/ 521 h 881"/>
                <a:gd name="T70" fmla="*/ 646 w 2392"/>
                <a:gd name="T71" fmla="*/ 515 h 881"/>
                <a:gd name="T72" fmla="*/ 873 w 2392"/>
                <a:gd name="T73" fmla="*/ 461 h 881"/>
                <a:gd name="T74" fmla="*/ 1148 w 2392"/>
                <a:gd name="T75" fmla="*/ 425 h 881"/>
                <a:gd name="T76" fmla="*/ 1292 w 2392"/>
                <a:gd name="T77" fmla="*/ 461 h 881"/>
                <a:gd name="T78" fmla="*/ 1417 w 2392"/>
                <a:gd name="T79" fmla="*/ 533 h 881"/>
                <a:gd name="T80" fmla="*/ 1435 w 2392"/>
                <a:gd name="T81" fmla="*/ 617 h 881"/>
                <a:gd name="T82" fmla="*/ 1376 w 2392"/>
                <a:gd name="T83" fmla="*/ 653 h 881"/>
                <a:gd name="T84" fmla="*/ 1226 w 2392"/>
                <a:gd name="T85" fmla="*/ 701 h 881"/>
                <a:gd name="T86" fmla="*/ 1112 w 2392"/>
                <a:gd name="T87" fmla="*/ 755 h 881"/>
                <a:gd name="T88" fmla="*/ 1065 w 2392"/>
                <a:gd name="T89" fmla="*/ 809 h 881"/>
                <a:gd name="T90" fmla="*/ 1077 w 2392"/>
                <a:gd name="T91" fmla="*/ 869 h 881"/>
                <a:gd name="T92" fmla="*/ 1106 w 2392"/>
                <a:gd name="T93" fmla="*/ 881 h 881"/>
                <a:gd name="T94" fmla="*/ 1208 w 2392"/>
                <a:gd name="T95" fmla="*/ 869 h 881"/>
                <a:gd name="T96" fmla="*/ 1388 w 2392"/>
                <a:gd name="T97" fmla="*/ 857 h 881"/>
                <a:gd name="T98" fmla="*/ 1441 w 2392"/>
                <a:gd name="T99" fmla="*/ 851 h 881"/>
                <a:gd name="T100" fmla="*/ 1483 w 2392"/>
                <a:gd name="T101" fmla="*/ 833 h 881"/>
                <a:gd name="T102" fmla="*/ 1675 w 2392"/>
                <a:gd name="T103" fmla="*/ 743 h 881"/>
                <a:gd name="T104" fmla="*/ 1806 w 2392"/>
                <a:gd name="T105" fmla="*/ 689 h 881"/>
                <a:gd name="T106" fmla="*/ 1884 w 2392"/>
                <a:gd name="T107" fmla="*/ 581 h 881"/>
                <a:gd name="T108" fmla="*/ 2039 w 2392"/>
                <a:gd name="T109" fmla="*/ 389 h 881"/>
                <a:gd name="T110" fmla="*/ 2207 w 2392"/>
                <a:gd name="T111" fmla="*/ 269 h 881"/>
                <a:gd name="T112" fmla="*/ 2249 w 2392"/>
                <a:gd name="T113" fmla="*/ 239 h 881"/>
                <a:gd name="T114" fmla="*/ 2392 w 2392"/>
                <a:gd name="T115" fmla="*/ 0 h 881"/>
                <a:gd name="T116" fmla="*/ 2302 w 2392"/>
                <a:gd name="T117" fmla="*/ 36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4620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>
                <a:gd name="T0" fmla="*/ 30 w 550"/>
                <a:gd name="T1" fmla="*/ 245 h 257"/>
                <a:gd name="T2" fmla="*/ 18 w 550"/>
                <a:gd name="T3" fmla="*/ 251 h 257"/>
                <a:gd name="T4" fmla="*/ 6 w 550"/>
                <a:gd name="T5" fmla="*/ 257 h 257"/>
                <a:gd name="T6" fmla="*/ 0 w 550"/>
                <a:gd name="T7" fmla="*/ 257 h 257"/>
                <a:gd name="T8" fmla="*/ 305 w 550"/>
                <a:gd name="T9" fmla="*/ 113 h 257"/>
                <a:gd name="T10" fmla="*/ 520 w 550"/>
                <a:gd name="T11" fmla="*/ 0 h 257"/>
                <a:gd name="T12" fmla="*/ 526 w 550"/>
                <a:gd name="T13" fmla="*/ 6 h 257"/>
                <a:gd name="T14" fmla="*/ 544 w 550"/>
                <a:gd name="T15" fmla="*/ 18 h 257"/>
                <a:gd name="T16" fmla="*/ 550 w 550"/>
                <a:gd name="T17" fmla="*/ 24 h 257"/>
                <a:gd name="T18" fmla="*/ 550 w 550"/>
                <a:gd name="T19" fmla="*/ 36 h 257"/>
                <a:gd name="T20" fmla="*/ 544 w 550"/>
                <a:gd name="T21" fmla="*/ 42 h 257"/>
                <a:gd name="T22" fmla="*/ 526 w 550"/>
                <a:gd name="T23" fmla="*/ 54 h 257"/>
                <a:gd name="T24" fmla="*/ 514 w 550"/>
                <a:gd name="T25" fmla="*/ 60 h 257"/>
                <a:gd name="T26" fmla="*/ 502 w 550"/>
                <a:gd name="T27" fmla="*/ 66 h 257"/>
                <a:gd name="T28" fmla="*/ 448 w 550"/>
                <a:gd name="T29" fmla="*/ 84 h 257"/>
                <a:gd name="T30" fmla="*/ 382 w 550"/>
                <a:gd name="T31" fmla="*/ 113 h 257"/>
                <a:gd name="T32" fmla="*/ 305 w 550"/>
                <a:gd name="T33" fmla="*/ 143 h 257"/>
                <a:gd name="T34" fmla="*/ 227 w 550"/>
                <a:gd name="T35" fmla="*/ 173 h 257"/>
                <a:gd name="T36" fmla="*/ 149 w 550"/>
                <a:gd name="T37" fmla="*/ 203 h 257"/>
                <a:gd name="T38" fmla="*/ 83 w 550"/>
                <a:gd name="T39" fmla="*/ 227 h 257"/>
                <a:gd name="T40" fmla="*/ 30 w 550"/>
                <a:gd name="T41" fmla="*/ 245 h 257"/>
                <a:gd name="T42" fmla="*/ 30 w 550"/>
                <a:gd name="T43" fmla="*/ 245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4621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>
                <a:gd name="T0" fmla="*/ 0 w 5"/>
                <a:gd name="T1" fmla="*/ 5 w 5"/>
                <a:gd name="T2" fmla="*/ 0 w 5"/>
                <a:gd name="T3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4622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>
                <a:gd name="T0" fmla="*/ 659 w 716"/>
                <a:gd name="T1" fmla="*/ 6 h 383"/>
                <a:gd name="T2" fmla="*/ 588 w 716"/>
                <a:gd name="T3" fmla="*/ 42 h 383"/>
                <a:gd name="T4" fmla="*/ 515 w 716"/>
                <a:gd name="T5" fmla="*/ 84 h 383"/>
                <a:gd name="T6" fmla="*/ 509 w 716"/>
                <a:gd name="T7" fmla="*/ 90 h 383"/>
                <a:gd name="T8" fmla="*/ 485 w 716"/>
                <a:gd name="T9" fmla="*/ 102 h 383"/>
                <a:gd name="T10" fmla="*/ 455 w 716"/>
                <a:gd name="T11" fmla="*/ 120 h 383"/>
                <a:gd name="T12" fmla="*/ 425 w 716"/>
                <a:gd name="T13" fmla="*/ 138 h 383"/>
                <a:gd name="T14" fmla="*/ 371 w 716"/>
                <a:gd name="T15" fmla="*/ 168 h 383"/>
                <a:gd name="T16" fmla="*/ 306 w 716"/>
                <a:gd name="T17" fmla="*/ 198 h 383"/>
                <a:gd name="T18" fmla="*/ 186 w 716"/>
                <a:gd name="T19" fmla="*/ 251 h 383"/>
                <a:gd name="T20" fmla="*/ 131 w 716"/>
                <a:gd name="T21" fmla="*/ 269 h 383"/>
                <a:gd name="T22" fmla="*/ 89 w 716"/>
                <a:gd name="T23" fmla="*/ 287 h 383"/>
                <a:gd name="T24" fmla="*/ 53 w 716"/>
                <a:gd name="T25" fmla="*/ 305 h 383"/>
                <a:gd name="T26" fmla="*/ 36 w 716"/>
                <a:gd name="T27" fmla="*/ 311 h 383"/>
                <a:gd name="T28" fmla="*/ 12 w 716"/>
                <a:gd name="T29" fmla="*/ 329 h 383"/>
                <a:gd name="T30" fmla="*/ 0 w 716"/>
                <a:gd name="T31" fmla="*/ 353 h 383"/>
                <a:gd name="T32" fmla="*/ 0 w 716"/>
                <a:gd name="T33" fmla="*/ 371 h 383"/>
                <a:gd name="T34" fmla="*/ 0 w 716"/>
                <a:gd name="T35" fmla="*/ 383 h 383"/>
                <a:gd name="T36" fmla="*/ 0 w 716"/>
                <a:gd name="T37" fmla="*/ 383 h 383"/>
                <a:gd name="T38" fmla="*/ 12 w 716"/>
                <a:gd name="T39" fmla="*/ 371 h 383"/>
                <a:gd name="T40" fmla="*/ 30 w 716"/>
                <a:gd name="T41" fmla="*/ 353 h 383"/>
                <a:gd name="T42" fmla="*/ 53 w 716"/>
                <a:gd name="T43" fmla="*/ 335 h 383"/>
                <a:gd name="T44" fmla="*/ 77 w 716"/>
                <a:gd name="T45" fmla="*/ 317 h 383"/>
                <a:gd name="T46" fmla="*/ 101 w 716"/>
                <a:gd name="T47" fmla="*/ 311 h 383"/>
                <a:gd name="T48" fmla="*/ 131 w 716"/>
                <a:gd name="T49" fmla="*/ 299 h 383"/>
                <a:gd name="T50" fmla="*/ 204 w 716"/>
                <a:gd name="T51" fmla="*/ 269 h 383"/>
                <a:gd name="T52" fmla="*/ 240 w 716"/>
                <a:gd name="T53" fmla="*/ 251 h 383"/>
                <a:gd name="T54" fmla="*/ 270 w 716"/>
                <a:gd name="T55" fmla="*/ 239 h 383"/>
                <a:gd name="T56" fmla="*/ 294 w 716"/>
                <a:gd name="T57" fmla="*/ 228 h 383"/>
                <a:gd name="T58" fmla="*/ 312 w 716"/>
                <a:gd name="T59" fmla="*/ 222 h 383"/>
                <a:gd name="T60" fmla="*/ 330 w 716"/>
                <a:gd name="T61" fmla="*/ 210 h 383"/>
                <a:gd name="T62" fmla="*/ 365 w 716"/>
                <a:gd name="T63" fmla="*/ 186 h 383"/>
                <a:gd name="T64" fmla="*/ 419 w 716"/>
                <a:gd name="T65" fmla="*/ 156 h 383"/>
                <a:gd name="T66" fmla="*/ 473 w 716"/>
                <a:gd name="T67" fmla="*/ 120 h 383"/>
                <a:gd name="T68" fmla="*/ 527 w 716"/>
                <a:gd name="T69" fmla="*/ 90 h 383"/>
                <a:gd name="T70" fmla="*/ 576 w 716"/>
                <a:gd name="T71" fmla="*/ 60 h 383"/>
                <a:gd name="T72" fmla="*/ 612 w 716"/>
                <a:gd name="T73" fmla="*/ 42 h 383"/>
                <a:gd name="T74" fmla="*/ 629 w 716"/>
                <a:gd name="T75" fmla="*/ 36 h 383"/>
                <a:gd name="T76" fmla="*/ 647 w 716"/>
                <a:gd name="T77" fmla="*/ 30 h 383"/>
                <a:gd name="T78" fmla="*/ 677 w 716"/>
                <a:gd name="T79" fmla="*/ 18 h 383"/>
                <a:gd name="T80" fmla="*/ 701 w 716"/>
                <a:gd name="T81" fmla="*/ 6 h 383"/>
                <a:gd name="T82" fmla="*/ 713 w 716"/>
                <a:gd name="T83" fmla="*/ 0 h 383"/>
                <a:gd name="T84" fmla="*/ 713 w 716"/>
                <a:gd name="T85" fmla="*/ 0 h 383"/>
                <a:gd name="T86" fmla="*/ 659 w 716"/>
                <a:gd name="T87" fmla="*/ 6 h 383"/>
                <a:gd name="T88" fmla="*/ 716 w 716"/>
                <a:gd name="T89" fmla="*/ 63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4623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>
                <a:gd name="T0" fmla="*/ 6 w 318"/>
                <a:gd name="T1" fmla="*/ 225 h 225"/>
                <a:gd name="T2" fmla="*/ 0 w 318"/>
                <a:gd name="T3" fmla="*/ 195 h 225"/>
                <a:gd name="T4" fmla="*/ 315 w 318"/>
                <a:gd name="T5" fmla="*/ 0 h 225"/>
                <a:gd name="T6" fmla="*/ 303 w 318"/>
                <a:gd name="T7" fmla="*/ 27 h 225"/>
                <a:gd name="T8" fmla="*/ 318 w 318"/>
                <a:gd name="T9" fmla="*/ 42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4624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>
                <a:gd name="T0" fmla="*/ 1050 w 2595"/>
                <a:gd name="T1" fmla="*/ 657 h 933"/>
                <a:gd name="T2" fmla="*/ 1581 w 2595"/>
                <a:gd name="T3" fmla="*/ 690 h 933"/>
                <a:gd name="T4" fmla="*/ 1671 w 2595"/>
                <a:gd name="T5" fmla="*/ 723 h 933"/>
                <a:gd name="T6" fmla="*/ 1176 w 2595"/>
                <a:gd name="T7" fmla="*/ 621 h 933"/>
                <a:gd name="T8" fmla="*/ 1854 w 2595"/>
                <a:gd name="T9" fmla="*/ 567 h 933"/>
                <a:gd name="T10" fmla="*/ 1869 w 2595"/>
                <a:gd name="T11" fmla="*/ 612 h 933"/>
                <a:gd name="T12" fmla="*/ 2103 w 2595"/>
                <a:gd name="T13" fmla="*/ 861 h 933"/>
                <a:gd name="T14" fmla="*/ 1883 w 2595"/>
                <a:gd name="T15" fmla="*/ 520 h 933"/>
                <a:gd name="T16" fmla="*/ 1842 w 2595"/>
                <a:gd name="T17" fmla="*/ 490 h 933"/>
                <a:gd name="T18" fmla="*/ 1770 w 2595"/>
                <a:gd name="T19" fmla="*/ 466 h 933"/>
                <a:gd name="T20" fmla="*/ 1740 w 2595"/>
                <a:gd name="T21" fmla="*/ 448 h 933"/>
                <a:gd name="T22" fmla="*/ 1758 w 2595"/>
                <a:gd name="T23" fmla="*/ 436 h 933"/>
                <a:gd name="T24" fmla="*/ 1830 w 2595"/>
                <a:gd name="T25" fmla="*/ 430 h 933"/>
                <a:gd name="T26" fmla="*/ 1877 w 2595"/>
                <a:gd name="T27" fmla="*/ 424 h 933"/>
                <a:gd name="T28" fmla="*/ 1955 w 2595"/>
                <a:gd name="T29" fmla="*/ 394 h 933"/>
                <a:gd name="T30" fmla="*/ 2052 w 2595"/>
                <a:gd name="T31" fmla="*/ 396 h 933"/>
                <a:gd name="T32" fmla="*/ 2253 w 2595"/>
                <a:gd name="T33" fmla="*/ 732 h 933"/>
                <a:gd name="T34" fmla="*/ 2415 w 2595"/>
                <a:gd name="T35" fmla="*/ 933 h 933"/>
                <a:gd name="T36" fmla="*/ 2397 w 2595"/>
                <a:gd name="T37" fmla="*/ 828 h 933"/>
                <a:gd name="T38" fmla="*/ 2088 w 2595"/>
                <a:gd name="T39" fmla="*/ 400 h 933"/>
                <a:gd name="T40" fmla="*/ 2046 w 2595"/>
                <a:gd name="T41" fmla="*/ 346 h 933"/>
                <a:gd name="T42" fmla="*/ 1997 w 2595"/>
                <a:gd name="T43" fmla="*/ 304 h 933"/>
                <a:gd name="T44" fmla="*/ 1967 w 2595"/>
                <a:gd name="T45" fmla="*/ 286 h 933"/>
                <a:gd name="T46" fmla="*/ 1973 w 2595"/>
                <a:gd name="T47" fmla="*/ 286 h 933"/>
                <a:gd name="T48" fmla="*/ 2009 w 2595"/>
                <a:gd name="T49" fmla="*/ 286 h 933"/>
                <a:gd name="T50" fmla="*/ 2082 w 2595"/>
                <a:gd name="T51" fmla="*/ 322 h 933"/>
                <a:gd name="T52" fmla="*/ 2199 w 2595"/>
                <a:gd name="T53" fmla="*/ 384 h 933"/>
                <a:gd name="T54" fmla="*/ 2394 w 2595"/>
                <a:gd name="T55" fmla="*/ 448 h 933"/>
                <a:gd name="T56" fmla="*/ 2595 w 2595"/>
                <a:gd name="T57" fmla="*/ 516 h 933"/>
                <a:gd name="T58" fmla="*/ 2388 w 2595"/>
                <a:gd name="T59" fmla="*/ 424 h 933"/>
                <a:gd name="T60" fmla="*/ 2219 w 2595"/>
                <a:gd name="T61" fmla="*/ 340 h 933"/>
                <a:gd name="T62" fmla="*/ 2052 w 2595"/>
                <a:gd name="T63" fmla="*/ 280 h 933"/>
                <a:gd name="T64" fmla="*/ 1955 w 2595"/>
                <a:gd name="T65" fmla="*/ 262 h 933"/>
                <a:gd name="T66" fmla="*/ 1877 w 2595"/>
                <a:gd name="T67" fmla="*/ 274 h 933"/>
                <a:gd name="T68" fmla="*/ 1752 w 2595"/>
                <a:gd name="T69" fmla="*/ 274 h 933"/>
                <a:gd name="T70" fmla="*/ 1661 w 2595"/>
                <a:gd name="T71" fmla="*/ 292 h 933"/>
                <a:gd name="T72" fmla="*/ 1607 w 2595"/>
                <a:gd name="T73" fmla="*/ 316 h 933"/>
                <a:gd name="T74" fmla="*/ 1589 w 2595"/>
                <a:gd name="T75" fmla="*/ 322 h 933"/>
                <a:gd name="T76" fmla="*/ 1409 w 2595"/>
                <a:gd name="T77" fmla="*/ 358 h 933"/>
                <a:gd name="T78" fmla="*/ 1152 w 2595"/>
                <a:gd name="T79" fmla="*/ 442 h 933"/>
                <a:gd name="T80" fmla="*/ 966 w 2595"/>
                <a:gd name="T81" fmla="*/ 460 h 933"/>
                <a:gd name="T82" fmla="*/ 870 w 2595"/>
                <a:gd name="T83" fmla="*/ 442 h 933"/>
                <a:gd name="T84" fmla="*/ 828 w 2595"/>
                <a:gd name="T85" fmla="*/ 430 h 933"/>
                <a:gd name="T86" fmla="*/ 743 w 2595"/>
                <a:gd name="T87" fmla="*/ 388 h 933"/>
                <a:gd name="T88" fmla="*/ 636 w 2595"/>
                <a:gd name="T89" fmla="*/ 334 h 933"/>
                <a:gd name="T90" fmla="*/ 467 w 2595"/>
                <a:gd name="T91" fmla="*/ 256 h 933"/>
                <a:gd name="T92" fmla="*/ 0 w 2595"/>
                <a:gd name="T93" fmla="*/ 0 h 933"/>
                <a:gd name="T94" fmla="*/ 585 w 2595"/>
                <a:gd name="T95" fmla="*/ 390 h 933"/>
                <a:gd name="T96" fmla="*/ 849 w 2595"/>
                <a:gd name="T97" fmla="*/ 543 h 933"/>
                <a:gd name="T98" fmla="*/ 897 w 2595"/>
                <a:gd name="T99" fmla="*/ 621 h 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  <p:sp>
          <p:nvSpPr>
            <p:cNvPr id="324625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>
                <a:gd name="T0" fmla="*/ 2370 w 2723"/>
                <a:gd name="T1" fmla="*/ 72 h 1091"/>
                <a:gd name="T2" fmla="*/ 2597 w 2723"/>
                <a:gd name="T3" fmla="*/ 198 h 1091"/>
                <a:gd name="T4" fmla="*/ 2639 w 2723"/>
                <a:gd name="T5" fmla="*/ 276 h 1091"/>
                <a:gd name="T6" fmla="*/ 2453 w 2723"/>
                <a:gd name="T7" fmla="*/ 264 h 1091"/>
                <a:gd name="T8" fmla="*/ 2297 w 2723"/>
                <a:gd name="T9" fmla="*/ 204 h 1091"/>
                <a:gd name="T10" fmla="*/ 2112 w 2723"/>
                <a:gd name="T11" fmla="*/ 66 h 1091"/>
                <a:gd name="T12" fmla="*/ 2088 w 2723"/>
                <a:gd name="T13" fmla="*/ 72 h 1091"/>
                <a:gd name="T14" fmla="*/ 2106 w 2723"/>
                <a:gd name="T15" fmla="*/ 114 h 1091"/>
                <a:gd name="T16" fmla="*/ 2412 w 2723"/>
                <a:gd name="T17" fmla="*/ 552 h 1091"/>
                <a:gd name="T18" fmla="*/ 2279 w 2723"/>
                <a:gd name="T19" fmla="*/ 564 h 1091"/>
                <a:gd name="T20" fmla="*/ 2189 w 2723"/>
                <a:gd name="T21" fmla="*/ 492 h 1091"/>
                <a:gd name="T22" fmla="*/ 2058 w 2723"/>
                <a:gd name="T23" fmla="*/ 330 h 1091"/>
                <a:gd name="T24" fmla="*/ 1991 w 2723"/>
                <a:gd name="T25" fmla="*/ 234 h 1091"/>
                <a:gd name="T26" fmla="*/ 1949 w 2723"/>
                <a:gd name="T27" fmla="*/ 174 h 1091"/>
                <a:gd name="T28" fmla="*/ 1824 w 2723"/>
                <a:gd name="T29" fmla="*/ 132 h 1091"/>
                <a:gd name="T30" fmla="*/ 1794 w 2723"/>
                <a:gd name="T31" fmla="*/ 144 h 1091"/>
                <a:gd name="T32" fmla="*/ 1895 w 2723"/>
                <a:gd name="T33" fmla="*/ 222 h 1091"/>
                <a:gd name="T34" fmla="*/ 1943 w 2723"/>
                <a:gd name="T35" fmla="*/ 366 h 1091"/>
                <a:gd name="T36" fmla="*/ 2064 w 2723"/>
                <a:gd name="T37" fmla="*/ 630 h 1091"/>
                <a:gd name="T38" fmla="*/ 2052 w 2723"/>
                <a:gd name="T39" fmla="*/ 695 h 1091"/>
                <a:gd name="T40" fmla="*/ 1955 w 2723"/>
                <a:gd name="T41" fmla="*/ 683 h 1091"/>
                <a:gd name="T42" fmla="*/ 1913 w 2723"/>
                <a:gd name="T43" fmla="*/ 636 h 1091"/>
                <a:gd name="T44" fmla="*/ 1703 w 2723"/>
                <a:gd name="T45" fmla="*/ 312 h 1091"/>
                <a:gd name="T46" fmla="*/ 1637 w 2723"/>
                <a:gd name="T47" fmla="*/ 276 h 1091"/>
                <a:gd name="T48" fmla="*/ 1643 w 2723"/>
                <a:gd name="T49" fmla="*/ 318 h 1091"/>
                <a:gd name="T50" fmla="*/ 1673 w 2723"/>
                <a:gd name="T51" fmla="*/ 408 h 1091"/>
                <a:gd name="T52" fmla="*/ 1716 w 2723"/>
                <a:gd name="T53" fmla="*/ 779 h 1091"/>
                <a:gd name="T54" fmla="*/ 1691 w 2723"/>
                <a:gd name="T55" fmla="*/ 737 h 1091"/>
                <a:gd name="T56" fmla="*/ 1613 w 2723"/>
                <a:gd name="T57" fmla="*/ 582 h 1091"/>
                <a:gd name="T58" fmla="*/ 1494 w 2723"/>
                <a:gd name="T59" fmla="*/ 480 h 1091"/>
                <a:gd name="T60" fmla="*/ 1248 w 2723"/>
                <a:gd name="T61" fmla="*/ 528 h 1091"/>
                <a:gd name="T62" fmla="*/ 996 w 2723"/>
                <a:gd name="T63" fmla="*/ 630 h 1091"/>
                <a:gd name="T64" fmla="*/ 714 w 2723"/>
                <a:gd name="T65" fmla="*/ 534 h 1091"/>
                <a:gd name="T66" fmla="*/ 198 w 2723"/>
                <a:gd name="T67" fmla="*/ 288 h 1091"/>
                <a:gd name="T68" fmla="*/ 0 w 2723"/>
                <a:gd name="T69" fmla="*/ 460 h 1091"/>
                <a:gd name="T70" fmla="*/ 288 w 2723"/>
                <a:gd name="T71" fmla="*/ 570 h 1091"/>
                <a:gd name="T72" fmla="*/ 461 w 2723"/>
                <a:gd name="T73" fmla="*/ 654 h 1091"/>
                <a:gd name="T74" fmla="*/ 725 w 2723"/>
                <a:gd name="T75" fmla="*/ 755 h 1091"/>
                <a:gd name="T76" fmla="*/ 966 w 2723"/>
                <a:gd name="T77" fmla="*/ 791 h 1091"/>
                <a:gd name="T78" fmla="*/ 1176 w 2723"/>
                <a:gd name="T79" fmla="*/ 779 h 1091"/>
                <a:gd name="T80" fmla="*/ 1278 w 2723"/>
                <a:gd name="T81" fmla="*/ 791 h 1091"/>
                <a:gd name="T82" fmla="*/ 1404 w 2723"/>
                <a:gd name="T83" fmla="*/ 845 h 1091"/>
                <a:gd name="T84" fmla="*/ 1416 w 2723"/>
                <a:gd name="T85" fmla="*/ 887 h 1091"/>
                <a:gd name="T86" fmla="*/ 1361 w 2723"/>
                <a:gd name="T87" fmla="*/ 923 h 1091"/>
                <a:gd name="T88" fmla="*/ 1385 w 2723"/>
                <a:gd name="T89" fmla="*/ 1007 h 1091"/>
                <a:gd name="T90" fmla="*/ 1494 w 2723"/>
                <a:gd name="T91" fmla="*/ 1085 h 1091"/>
                <a:gd name="T92" fmla="*/ 1697 w 2723"/>
                <a:gd name="T93" fmla="*/ 1043 h 1091"/>
                <a:gd name="T94" fmla="*/ 1812 w 2723"/>
                <a:gd name="T95" fmla="*/ 989 h 1091"/>
                <a:gd name="T96" fmla="*/ 1973 w 2723"/>
                <a:gd name="T97" fmla="*/ 917 h 1091"/>
                <a:gd name="T98" fmla="*/ 2201 w 2723"/>
                <a:gd name="T99" fmla="*/ 899 h 1091"/>
                <a:gd name="T100" fmla="*/ 2364 w 2723"/>
                <a:gd name="T101" fmla="*/ 863 h 1091"/>
                <a:gd name="T102" fmla="*/ 2400 w 2723"/>
                <a:gd name="T103" fmla="*/ 743 h 1091"/>
                <a:gd name="T104" fmla="*/ 2471 w 2723"/>
                <a:gd name="T105" fmla="*/ 701 h 1091"/>
                <a:gd name="T106" fmla="*/ 2621 w 2723"/>
                <a:gd name="T107" fmla="*/ 504 h 1091"/>
                <a:gd name="T108" fmla="*/ 2693 w 2723"/>
                <a:gd name="T109" fmla="*/ 374 h 10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it-IT">
                <a:solidFill>
                  <a:srgbClr val="FFFFFF"/>
                </a:solidFill>
              </a:endParaRPr>
            </a:p>
          </p:txBody>
        </p:sp>
      </p:grpSp>
      <p:sp>
        <p:nvSpPr>
          <p:cNvPr id="324626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324627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32462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32462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207F719-AEC1-4262-9AA1-31BFDE31D1AE}" type="slidenum">
              <a:rPr lang="it-IT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  <p:sp>
        <p:nvSpPr>
          <p:cNvPr id="32463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xmlns="" val="3570000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30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46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46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46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46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46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2780928"/>
          </a:xfrm>
        </p:spPr>
        <p:txBody>
          <a:bodyPr/>
          <a:lstStyle/>
          <a:p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sz="2800" dirty="0" smtClean="0"/>
              <a:t>Corso di Aggiornamento</a:t>
            </a:r>
            <a:br>
              <a:rPr lang="it-IT" sz="2800" dirty="0" smtClean="0"/>
            </a:br>
            <a:r>
              <a:rPr lang="it-IT" sz="2800" dirty="0" smtClean="0">
                <a:solidFill>
                  <a:srgbClr val="FF0000"/>
                </a:solidFill>
              </a:rPr>
              <a:t>BRESCIA , LA MEDICINA CHE CAMBIA</a:t>
            </a:r>
            <a:r>
              <a:rPr lang="it-IT" dirty="0" smtClean="0">
                <a:solidFill>
                  <a:srgbClr val="FF0000"/>
                </a:solidFill>
              </a:rPr>
              <a:t>: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sz="2800" dirty="0" smtClean="0">
                <a:solidFill>
                  <a:srgbClr val="FF0000"/>
                </a:solidFill>
              </a:rPr>
              <a:t>INTEGRAZIONE OSPEDALE TERRITORIO</a:t>
            </a:r>
            <a:br>
              <a:rPr lang="it-IT" sz="2800" dirty="0" smtClean="0">
                <a:solidFill>
                  <a:srgbClr val="FF0000"/>
                </a:solidFill>
              </a:rPr>
            </a:br>
            <a:r>
              <a:rPr lang="it-IT" sz="2800" dirty="0" smtClean="0"/>
              <a:t>Prendersi cura della cronicità 18 Settembre 2015</a:t>
            </a:r>
            <a:br>
              <a:rPr lang="it-IT" sz="2800" dirty="0" smtClean="0"/>
            </a:b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4032448"/>
          </a:xfrm>
        </p:spPr>
        <p:txBody>
          <a:bodyPr/>
          <a:lstStyle/>
          <a:p>
            <a:pPr marL="0" indent="0" algn="ctr">
              <a:buNone/>
            </a:pPr>
            <a:r>
              <a:rPr lang="it-IT" sz="4000" b="1" dirty="0" smtClean="0">
                <a:solidFill>
                  <a:schemeClr val="accent4">
                    <a:lumMod val="25000"/>
                  </a:schemeClr>
                </a:solidFill>
                <a:effectLst/>
              </a:rPr>
              <a:t>BPCO</a:t>
            </a:r>
          </a:p>
          <a:p>
            <a:pPr marL="0" indent="0" algn="ctr">
              <a:buNone/>
            </a:pPr>
            <a:r>
              <a:rPr lang="it-IT" dirty="0" smtClean="0"/>
              <a:t>Tavola rotonda : L’integrazione dell’assistenza</a:t>
            </a:r>
          </a:p>
          <a:p>
            <a:pPr marL="0" indent="0" algn="ctr">
              <a:buNone/>
            </a:pPr>
            <a:r>
              <a:rPr lang="it-IT" dirty="0" smtClean="0"/>
              <a:t>Alla luce della riforma della Sanità Lombarda</a:t>
            </a:r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sz="2400" i="1" dirty="0" err="1" smtClean="0">
                <a:solidFill>
                  <a:schemeClr val="accent4">
                    <a:lumMod val="25000"/>
                  </a:schemeClr>
                </a:solidFill>
                <a:effectLst/>
              </a:rPr>
              <a:t>Inf</a:t>
            </a:r>
            <a:r>
              <a:rPr lang="it-IT" sz="2400" i="1" dirty="0" smtClean="0">
                <a:solidFill>
                  <a:schemeClr val="accent4">
                    <a:lumMod val="25000"/>
                  </a:schemeClr>
                </a:solidFill>
                <a:effectLst/>
              </a:rPr>
              <a:t>. Rosalba Ronchi </a:t>
            </a:r>
          </a:p>
          <a:p>
            <a:pPr marL="0" indent="0" algn="ctr">
              <a:buNone/>
            </a:pPr>
            <a:r>
              <a:rPr lang="it-IT" sz="2000" b="1" i="1" dirty="0" smtClean="0">
                <a:solidFill>
                  <a:schemeClr val="accent4">
                    <a:lumMod val="25000"/>
                  </a:schemeClr>
                </a:solidFill>
                <a:effectLst/>
              </a:rPr>
              <a:t>U.O. Fisiopatologia Respiratoria  </a:t>
            </a:r>
          </a:p>
          <a:p>
            <a:pPr marL="0" indent="0" algn="ctr">
              <a:buNone/>
            </a:pPr>
            <a:r>
              <a:rPr lang="it-IT" sz="2000" b="1" i="1" dirty="0" smtClean="0">
                <a:solidFill>
                  <a:schemeClr val="accent4">
                    <a:lumMod val="25000"/>
                  </a:schemeClr>
                </a:solidFill>
                <a:effectLst/>
              </a:rPr>
              <a:t>A.O. </a:t>
            </a:r>
            <a:r>
              <a:rPr lang="it-IT" sz="2000" b="1" i="1" dirty="0" err="1" smtClean="0">
                <a:solidFill>
                  <a:schemeClr val="accent4">
                    <a:lumMod val="25000"/>
                  </a:schemeClr>
                </a:solidFill>
                <a:effectLst/>
              </a:rPr>
              <a:t>Mellino</a:t>
            </a:r>
            <a:r>
              <a:rPr lang="it-IT" sz="2000" b="1" i="1" dirty="0" smtClean="0">
                <a:solidFill>
                  <a:schemeClr val="accent4">
                    <a:lumMod val="25000"/>
                  </a:schemeClr>
                </a:solidFill>
                <a:effectLst/>
              </a:rPr>
              <a:t> </a:t>
            </a:r>
            <a:r>
              <a:rPr lang="it-IT" sz="2000" b="1" i="1" dirty="0" err="1" smtClean="0">
                <a:solidFill>
                  <a:schemeClr val="accent4">
                    <a:lumMod val="25000"/>
                  </a:schemeClr>
                </a:solidFill>
                <a:effectLst/>
              </a:rPr>
              <a:t>Mellini</a:t>
            </a:r>
            <a:r>
              <a:rPr lang="it-IT" sz="2000" b="1" i="1" dirty="0" smtClean="0">
                <a:solidFill>
                  <a:schemeClr val="accent4">
                    <a:lumMod val="25000"/>
                  </a:schemeClr>
                </a:solidFill>
                <a:effectLst/>
              </a:rPr>
              <a:t>, Chiari</a:t>
            </a:r>
          </a:p>
          <a:p>
            <a:pPr marL="0" indent="0" algn="ctr">
              <a:buNone/>
            </a:pPr>
            <a:endParaRPr lang="it-IT" i="1" dirty="0" smtClean="0">
              <a:solidFill>
                <a:schemeClr val="accent1">
                  <a:lumMod val="60000"/>
                  <a:lumOff val="40000"/>
                </a:schemeClr>
              </a:solidFill>
              <a:effectLst/>
            </a:endParaRPr>
          </a:p>
          <a:p>
            <a:pPr algn="ctr"/>
            <a:endParaRPr lang="it-IT" i="1" dirty="0" smtClean="0">
              <a:solidFill>
                <a:schemeClr val="accent1">
                  <a:lumMod val="60000"/>
                  <a:lumOff val="40000"/>
                </a:schemeClr>
              </a:solidFill>
              <a:effectLst/>
            </a:endParaRPr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51674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2776"/>
          </a:xfrm>
        </p:spPr>
        <p:txBody>
          <a:bodyPr/>
          <a:lstStyle/>
          <a:p>
            <a:r>
              <a:rPr lang="it-IT" sz="3200" dirty="0" smtClean="0">
                <a:solidFill>
                  <a:srgbClr val="FF0000"/>
                </a:solidFill>
              </a:rPr>
              <a:t>Criticità identificate</a:t>
            </a:r>
            <a:br>
              <a:rPr lang="it-IT" sz="3200" dirty="0" smtClean="0">
                <a:solidFill>
                  <a:srgbClr val="FF0000"/>
                </a:solidFill>
              </a:rPr>
            </a:br>
            <a:r>
              <a:rPr lang="it-IT" sz="3200" dirty="0" smtClean="0"/>
              <a:t>Strategia indispensabile: </a:t>
            </a:r>
            <a:br>
              <a:rPr lang="it-IT" sz="3200" dirty="0" smtClean="0"/>
            </a:br>
            <a:r>
              <a:rPr lang="it-IT" sz="3200" dirty="0" smtClean="0"/>
              <a:t>EDUCAZIONE TERAPEUTICA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72816"/>
            <a:ext cx="8219256" cy="5085184"/>
          </a:xfrm>
        </p:spPr>
        <p:txBody>
          <a:bodyPr/>
          <a:lstStyle/>
          <a:p>
            <a:pPr marL="0" indent="0" algn="ctr">
              <a:buNone/>
            </a:pPr>
            <a:r>
              <a:rPr lang="it-IT" sz="2800" b="1" dirty="0" smtClean="0">
                <a:solidFill>
                  <a:srgbClr val="FF0000"/>
                </a:solidFill>
              </a:rPr>
              <a:t>?????????       Educazione Terapeutica </a:t>
            </a:r>
          </a:p>
          <a:p>
            <a:pPr marL="0" indent="0" algn="ctr">
              <a:buNone/>
            </a:pPr>
            <a:r>
              <a:rPr lang="it-IT" sz="2800" dirty="0" smtClean="0"/>
              <a:t>Come i fantasmi  ..tutti ne parlano </a:t>
            </a:r>
            <a:r>
              <a:rPr lang="it-IT" sz="2800" dirty="0" err="1" smtClean="0"/>
              <a:t>…nessuno</a:t>
            </a:r>
            <a:r>
              <a:rPr lang="it-IT" sz="2800" dirty="0" smtClean="0"/>
              <a:t> li </a:t>
            </a:r>
            <a:r>
              <a:rPr lang="it-IT" sz="2800" dirty="0" err="1" smtClean="0"/>
              <a:t>vede.mai</a:t>
            </a:r>
            <a:r>
              <a:rPr lang="it-IT" sz="2800" dirty="0" smtClean="0"/>
              <a:t>.....</a:t>
            </a:r>
          </a:p>
          <a:p>
            <a:pPr marL="0" indent="0" algn="ctr">
              <a:buNone/>
            </a:pPr>
            <a:endParaRPr lang="it-IT" sz="2400" dirty="0" smtClean="0"/>
          </a:p>
          <a:p>
            <a:pPr marL="0" indent="0" algn="ctr">
              <a:buNone/>
            </a:pPr>
            <a:r>
              <a:rPr lang="it-IT" sz="2800" b="1" dirty="0" smtClean="0">
                <a:solidFill>
                  <a:srgbClr val="FF0000"/>
                </a:solidFill>
              </a:rPr>
              <a:t>DEFINIZIONE</a:t>
            </a:r>
          </a:p>
          <a:p>
            <a:pPr marL="0" indent="0" algn="ctr">
              <a:buNone/>
            </a:pPr>
            <a:r>
              <a:rPr lang="it-IT" sz="2800" dirty="0" smtClean="0"/>
              <a:t>Si intende un insieme di attività educative a favore di specifiche categorie o soggetti , che si attua attraverso la trasmissione di conoscenze, ed addestramento </a:t>
            </a:r>
            <a:r>
              <a:rPr lang="it-IT" sz="2800" b="1" dirty="0" smtClean="0">
                <a:solidFill>
                  <a:srgbClr val="FF0000"/>
                </a:solidFill>
              </a:rPr>
              <a:t>per modificarne i comportamenti, </a:t>
            </a:r>
            <a:r>
              <a:rPr lang="it-IT" sz="2800" dirty="0" smtClean="0"/>
              <a:t>e promuovere l’autogestione della patologia cronica </a:t>
            </a:r>
          </a:p>
          <a:p>
            <a:pPr marL="2743200" lvl="6" indent="0">
              <a:buNone/>
            </a:pPr>
            <a:endParaRPr lang="it-IT" dirty="0" smtClean="0">
              <a:solidFill>
                <a:srgbClr val="FF0000"/>
              </a:solidFill>
            </a:endParaRPr>
          </a:p>
          <a:p>
            <a:pPr marL="2743200" lvl="6" indent="0">
              <a:buNone/>
            </a:pPr>
            <a:endParaRPr lang="it-IT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4937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b="0" dirty="0">
                <a:solidFill>
                  <a:srgbClr val="FF0000"/>
                </a:solidFill>
                <a:latin typeface="Californian FB" pitchFamily="18" charset="0"/>
              </a:rPr>
              <a:t>Obiettivo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9275" y="2416175"/>
            <a:ext cx="8108950" cy="128905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it-IT" sz="2800">
                <a:latin typeface="Californian FB" pitchFamily="18" charset="0"/>
              </a:rPr>
              <a:t>Motivare il paziente a divenire protagonista nella cura</a:t>
            </a:r>
          </a:p>
          <a:p>
            <a:pPr marL="0" indent="0"/>
            <a:endParaRPr lang="it-IT" sz="2800">
              <a:latin typeface="Californian FB" pitchFamily="18" charset="0"/>
            </a:endParaRPr>
          </a:p>
        </p:txBody>
      </p:sp>
      <p:pic>
        <p:nvPicPr>
          <p:cNvPr id="31749" name="Picture 5" descr="footsteps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94338" y="4989513"/>
            <a:ext cx="3181350" cy="1868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002391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6" name="Oval 4"/>
          <p:cNvSpPr>
            <a:spLocks noChangeArrowheads="1"/>
          </p:cNvSpPr>
          <p:nvPr/>
        </p:nvSpPr>
        <p:spPr bwMode="auto">
          <a:xfrm>
            <a:off x="1187450" y="1341438"/>
            <a:ext cx="2663825" cy="2087562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3200" b="1" dirty="0">
                <a:solidFill>
                  <a:schemeClr val="tx1">
                    <a:lumMod val="50000"/>
                  </a:schemeClr>
                </a:solidFill>
                <a:latin typeface="Californian FB" pitchFamily="18" charset="0"/>
              </a:rPr>
              <a:t>Analisi del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3200" b="1" dirty="0">
                <a:solidFill>
                  <a:schemeClr val="tx1">
                    <a:lumMod val="50000"/>
                  </a:schemeClr>
                </a:solidFill>
                <a:latin typeface="Californian FB" pitchFamily="18" charset="0"/>
              </a:rPr>
              <a:t>bisogno</a:t>
            </a:r>
          </a:p>
        </p:txBody>
      </p:sp>
      <p:sp>
        <p:nvSpPr>
          <p:cNvPr id="192517" name="Oval 5"/>
          <p:cNvSpPr>
            <a:spLocks noChangeArrowheads="1"/>
          </p:cNvSpPr>
          <p:nvPr/>
        </p:nvSpPr>
        <p:spPr bwMode="auto">
          <a:xfrm>
            <a:off x="5435600" y="1341438"/>
            <a:ext cx="2663825" cy="2087562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3200" b="1" dirty="0">
                <a:solidFill>
                  <a:schemeClr val="tx1">
                    <a:lumMod val="50000"/>
                  </a:schemeClr>
                </a:solidFill>
                <a:latin typeface="Californian FB" pitchFamily="18" charset="0"/>
              </a:rPr>
              <a:t>Progettazione</a:t>
            </a:r>
          </a:p>
        </p:txBody>
      </p:sp>
      <p:sp>
        <p:nvSpPr>
          <p:cNvPr id="192518" name="Oval 6"/>
          <p:cNvSpPr>
            <a:spLocks noChangeArrowheads="1"/>
          </p:cNvSpPr>
          <p:nvPr/>
        </p:nvSpPr>
        <p:spPr bwMode="auto">
          <a:xfrm>
            <a:off x="1476375" y="4508500"/>
            <a:ext cx="2663825" cy="2087563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3200" b="1" dirty="0">
                <a:solidFill>
                  <a:schemeClr val="tx1">
                    <a:lumMod val="50000"/>
                  </a:schemeClr>
                </a:solidFill>
                <a:latin typeface="Californian FB" pitchFamily="18" charset="0"/>
              </a:rPr>
              <a:t>Valutazione</a:t>
            </a:r>
          </a:p>
        </p:txBody>
      </p:sp>
      <p:sp>
        <p:nvSpPr>
          <p:cNvPr id="192519" name="Oval 7"/>
          <p:cNvSpPr>
            <a:spLocks noChangeArrowheads="1"/>
          </p:cNvSpPr>
          <p:nvPr/>
        </p:nvSpPr>
        <p:spPr bwMode="auto">
          <a:xfrm>
            <a:off x="5580063" y="4508500"/>
            <a:ext cx="2663825" cy="2087563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 sz="3200" dirty="0">
              <a:solidFill>
                <a:srgbClr val="0408A0"/>
              </a:solidFill>
              <a:latin typeface="Tahoma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3200" b="1" dirty="0">
                <a:solidFill>
                  <a:schemeClr val="tx1">
                    <a:lumMod val="50000"/>
                  </a:schemeClr>
                </a:solidFill>
                <a:latin typeface="Californian FB" pitchFamily="18" charset="0"/>
              </a:rPr>
              <a:t>Attuazione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 sz="3200" dirty="0">
              <a:solidFill>
                <a:srgbClr val="FFFFFF"/>
              </a:solidFill>
              <a:latin typeface="Californian FB" pitchFamily="18" charset="0"/>
            </a:endParaRPr>
          </a:p>
        </p:txBody>
      </p:sp>
      <p:sp>
        <p:nvSpPr>
          <p:cNvPr id="192520" name="AutoShape 8"/>
          <p:cNvSpPr>
            <a:spLocks noChangeArrowheads="1"/>
          </p:cNvSpPr>
          <p:nvPr/>
        </p:nvSpPr>
        <p:spPr bwMode="auto">
          <a:xfrm>
            <a:off x="4067175" y="2060575"/>
            <a:ext cx="1214438" cy="485775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192521" name="AutoShape 9"/>
          <p:cNvSpPr>
            <a:spLocks noChangeArrowheads="1"/>
          </p:cNvSpPr>
          <p:nvPr/>
        </p:nvSpPr>
        <p:spPr bwMode="auto">
          <a:xfrm>
            <a:off x="6659563" y="3573463"/>
            <a:ext cx="485775" cy="792162"/>
          </a:xfrm>
          <a:prstGeom prst="upDownArrow">
            <a:avLst>
              <a:gd name="adj1" fmla="val 50000"/>
              <a:gd name="adj2" fmla="val 32614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192522" name="AutoShape 10"/>
          <p:cNvSpPr>
            <a:spLocks noChangeArrowheads="1"/>
          </p:cNvSpPr>
          <p:nvPr/>
        </p:nvSpPr>
        <p:spPr bwMode="auto">
          <a:xfrm>
            <a:off x="4211638" y="5300663"/>
            <a:ext cx="1214437" cy="485775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192523" name="AutoShape 11"/>
          <p:cNvSpPr>
            <a:spLocks noChangeArrowheads="1"/>
          </p:cNvSpPr>
          <p:nvPr/>
        </p:nvSpPr>
        <p:spPr bwMode="auto">
          <a:xfrm>
            <a:off x="2339975" y="3500438"/>
            <a:ext cx="485775" cy="936625"/>
          </a:xfrm>
          <a:prstGeom prst="upDownArrow">
            <a:avLst>
              <a:gd name="adj1" fmla="val 50000"/>
              <a:gd name="adj2" fmla="val 3856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32045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2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2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6" grpId="0" animBg="1"/>
      <p:bldP spid="192517" grpId="0" animBg="1"/>
      <p:bldP spid="192518" grpId="0" animBg="1"/>
      <p:bldP spid="192519" grpId="0" animBg="1"/>
      <p:bldP spid="192520" grpId="0" animBg="1"/>
      <p:bldP spid="192521" grpId="0" animBg="1"/>
      <p:bldP spid="192522" grpId="0" animBg="1"/>
      <p:bldP spid="1925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Educazione del pz all’utilizzo 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Aerosol Terapia</a:t>
            </a:r>
          </a:p>
          <a:p>
            <a:r>
              <a:rPr lang="it-IT" dirty="0" smtClean="0"/>
              <a:t>Spray (MDI)</a:t>
            </a:r>
          </a:p>
          <a:p>
            <a:r>
              <a:rPr lang="it-IT" dirty="0" smtClean="0"/>
              <a:t>Altri dispositivi inalatori es: - HANDINHALER </a:t>
            </a:r>
          </a:p>
          <a:p>
            <a:pPr marL="0" indent="0">
              <a:buNone/>
            </a:pPr>
            <a:r>
              <a:rPr lang="it-IT" dirty="0"/>
              <a:t>	</a:t>
            </a:r>
            <a:r>
              <a:rPr lang="it-IT" dirty="0" smtClean="0"/>
              <a:t>				  - TURBOHALER</a:t>
            </a:r>
          </a:p>
          <a:p>
            <a:pPr marL="0" indent="0">
              <a:buNone/>
            </a:pPr>
            <a:r>
              <a:rPr lang="it-IT" dirty="0"/>
              <a:t>	</a:t>
            </a:r>
            <a:r>
              <a:rPr lang="it-IT" dirty="0" smtClean="0"/>
              <a:t>				-   NEXTHALER</a:t>
            </a:r>
          </a:p>
          <a:p>
            <a:pPr lvl="0">
              <a:buClr>
                <a:srgbClr val="FFCC66"/>
              </a:buClr>
            </a:pPr>
            <a:r>
              <a:rPr lang="it-IT" dirty="0" smtClean="0">
                <a:solidFill>
                  <a:schemeClr val="tx1">
                    <a:lumMod val="75000"/>
                  </a:schemeClr>
                </a:solidFill>
              </a:rPr>
              <a:t>O2 terapia</a:t>
            </a:r>
          </a:p>
          <a:p>
            <a:pPr lvl="0">
              <a:buClr>
                <a:srgbClr val="FFCC66"/>
              </a:buClr>
            </a:pPr>
            <a:r>
              <a:rPr lang="it-IT" dirty="0" smtClean="0">
                <a:solidFill>
                  <a:schemeClr val="tx1">
                    <a:lumMod val="75000"/>
                  </a:schemeClr>
                </a:solidFill>
              </a:rPr>
              <a:t>Ventilazione meccanica non invasiva </a:t>
            </a:r>
            <a:endParaRPr lang="it-IT" dirty="0">
              <a:solidFill>
                <a:schemeClr val="tx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lvl="8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8084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153400" cy="1627187"/>
          </a:xfrm>
        </p:spPr>
        <p:txBody>
          <a:bodyPr/>
          <a:lstStyle/>
          <a:p>
            <a:pPr>
              <a:defRPr/>
            </a:pPr>
            <a:r>
              <a:rPr lang="it-IT" sz="3600" dirty="0"/>
              <a:t>Obiettivi per Aree di </a:t>
            </a:r>
            <a:r>
              <a:rPr lang="it-IT" sz="3600" dirty="0" smtClean="0"/>
              <a:t>apprendimento</a:t>
            </a:r>
            <a:br>
              <a:rPr lang="it-IT" sz="3600" dirty="0" smtClean="0"/>
            </a:br>
            <a:r>
              <a:rPr lang="it-IT" sz="2400" dirty="0" smtClean="0"/>
              <a:t>che orientano le metodologie educative e la valutazione</a:t>
            </a:r>
            <a:br>
              <a:rPr lang="it-IT" sz="2400" dirty="0" smtClean="0"/>
            </a:b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>3 Livelli di profondità dell’apprendimento</a:t>
            </a:r>
            <a:endParaRPr lang="it-IT" sz="24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33421979"/>
              </p:ext>
            </p:extLst>
          </p:nvPr>
        </p:nvGraphicFramePr>
        <p:xfrm>
          <a:off x="611559" y="2276873"/>
          <a:ext cx="8352929" cy="4123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6002"/>
                <a:gridCol w="2762744"/>
                <a:gridCol w="2904183"/>
              </a:tblGrid>
              <a:tr h="959053">
                <a:tc>
                  <a:txBody>
                    <a:bodyPr/>
                    <a:lstStyle/>
                    <a:p>
                      <a:r>
                        <a:rPr lang="it-IT" sz="1800" baseline="0" dirty="0" smtClean="0">
                          <a:solidFill>
                            <a:srgbClr val="FF0000"/>
                          </a:solidFill>
                        </a:rPr>
                        <a:t>Area cognitiva</a:t>
                      </a:r>
                    </a:p>
                    <a:p>
                      <a:endParaRPr lang="it-IT" sz="18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it-IT" sz="1800" baseline="0" dirty="0" smtClean="0">
                          <a:solidFill>
                            <a:srgbClr val="FF0000"/>
                          </a:solidFill>
                        </a:rPr>
                        <a:t>CONOSCERE</a:t>
                      </a:r>
                      <a:endParaRPr lang="it-IT" sz="1800" baseline="0" dirty="0">
                        <a:solidFill>
                          <a:srgbClr val="FF0000"/>
                        </a:solidFill>
                      </a:endParaRPr>
                    </a:p>
                  </a:txBody>
                  <a:tcPr marL="100771" marR="100771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baseline="0" dirty="0" smtClean="0">
                          <a:solidFill>
                            <a:srgbClr val="FF0000"/>
                          </a:solidFill>
                        </a:rPr>
                        <a:t>Area gestuale</a:t>
                      </a:r>
                    </a:p>
                    <a:p>
                      <a:endParaRPr lang="it-IT" sz="18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it-IT" sz="1800" baseline="0" dirty="0" smtClean="0">
                          <a:solidFill>
                            <a:srgbClr val="FF0000"/>
                          </a:solidFill>
                        </a:rPr>
                        <a:t>SAPER FARE</a:t>
                      </a:r>
                      <a:endParaRPr lang="it-IT" sz="1800" baseline="0" dirty="0">
                        <a:solidFill>
                          <a:srgbClr val="FF0000"/>
                        </a:solidFill>
                      </a:endParaRPr>
                    </a:p>
                  </a:txBody>
                  <a:tcPr marL="100771" marR="100771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baseline="0" dirty="0" smtClean="0">
                          <a:solidFill>
                            <a:srgbClr val="FF0000"/>
                          </a:solidFill>
                        </a:rPr>
                        <a:t>Area dei comportamenti interpersonali</a:t>
                      </a:r>
                    </a:p>
                    <a:p>
                      <a:r>
                        <a:rPr lang="it-IT" sz="1800" baseline="0" dirty="0" smtClean="0">
                          <a:solidFill>
                            <a:srgbClr val="FF0000"/>
                          </a:solidFill>
                        </a:rPr>
                        <a:t>SAPER ESSERE</a:t>
                      </a:r>
                      <a:endParaRPr lang="it-IT" sz="1800" baseline="0" dirty="0">
                        <a:solidFill>
                          <a:srgbClr val="FF0000"/>
                        </a:solidFill>
                      </a:endParaRPr>
                    </a:p>
                  </a:txBody>
                  <a:tcPr marL="100771" marR="100771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246768">
                <a:tc>
                  <a:txBody>
                    <a:bodyPr/>
                    <a:lstStyle/>
                    <a:p>
                      <a:r>
                        <a:rPr lang="it-IT" sz="1800" b="1" dirty="0" smtClean="0">
                          <a:solidFill>
                            <a:srgbClr val="FF0000"/>
                          </a:solidFill>
                        </a:rPr>
                        <a:t>1° </a:t>
                      </a:r>
                      <a:r>
                        <a:rPr lang="it-IT" sz="18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comprensione      </a:t>
                      </a:r>
                    </a:p>
                    <a:p>
                      <a:r>
                        <a:rPr lang="it-IT" sz="18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    descrizione e                             </a:t>
                      </a:r>
                    </a:p>
                    <a:p>
                      <a:r>
                        <a:rPr lang="it-IT" sz="18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    memorizzazione</a:t>
                      </a:r>
                    </a:p>
                    <a:p>
                      <a:endParaRPr lang="it-IT" sz="1800" dirty="0"/>
                    </a:p>
                  </a:txBody>
                  <a:tcPr marL="100771" marR="100771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Imitazione</a:t>
                      </a:r>
                      <a:r>
                        <a:rPr lang="it-IT" sz="1800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it-IT" sz="1800" dirty="0" smtClean="0">
                          <a:solidFill>
                            <a:srgbClr val="FF0000"/>
                          </a:solidFill>
                        </a:rPr>
                        <a:t>dei gesti</a:t>
                      </a:r>
                      <a:endParaRPr lang="it-IT" sz="1800" dirty="0">
                        <a:solidFill>
                          <a:srgbClr val="FF0000"/>
                        </a:solidFill>
                      </a:endParaRPr>
                    </a:p>
                  </a:txBody>
                  <a:tcPr marL="100771" marR="100771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rgbClr val="FF0000"/>
                          </a:solidFill>
                        </a:rPr>
                        <a:t>Recettività e sensibilità</a:t>
                      </a:r>
                      <a:endParaRPr lang="it-IT" sz="1800" dirty="0">
                        <a:solidFill>
                          <a:srgbClr val="FF0000"/>
                        </a:solidFill>
                      </a:endParaRPr>
                    </a:p>
                  </a:txBody>
                  <a:tcPr marL="100771" marR="100771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59053">
                <a:tc>
                  <a:txBody>
                    <a:bodyPr/>
                    <a:lstStyle/>
                    <a:p>
                      <a:r>
                        <a:rPr lang="it-IT" sz="1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2° </a:t>
                      </a:r>
                      <a:r>
                        <a:rPr lang="it-IT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riconoscimento e         </a:t>
                      </a:r>
                    </a:p>
                    <a:p>
                      <a:r>
                        <a:rPr lang="it-IT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    interpretazione</a:t>
                      </a:r>
                    </a:p>
                    <a:p>
                      <a:endParaRPr lang="it-IT" sz="1800" dirty="0"/>
                    </a:p>
                  </a:txBody>
                  <a:tcPr marL="100771" marR="100771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Padronanza</a:t>
                      </a:r>
                      <a:r>
                        <a:rPr lang="it-IT" sz="1800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it-IT" sz="1800" dirty="0" smtClean="0">
                          <a:solidFill>
                            <a:srgbClr val="FF0000"/>
                          </a:solidFill>
                        </a:rPr>
                        <a:t>dei gesti</a:t>
                      </a:r>
                      <a:endParaRPr lang="it-IT" sz="1800" dirty="0">
                        <a:solidFill>
                          <a:srgbClr val="FF0000"/>
                        </a:solidFill>
                      </a:endParaRPr>
                    </a:p>
                  </a:txBody>
                  <a:tcPr marL="100771" marR="100771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rgbClr val="FF0000"/>
                          </a:solidFill>
                        </a:rPr>
                        <a:t>Comportamento consapevole</a:t>
                      </a:r>
                      <a:endParaRPr lang="it-IT" sz="1800" dirty="0">
                        <a:solidFill>
                          <a:srgbClr val="FF0000"/>
                        </a:solidFill>
                      </a:endParaRPr>
                    </a:p>
                  </a:txBody>
                  <a:tcPr marL="100771" marR="100771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59053">
                <a:tc>
                  <a:txBody>
                    <a:bodyPr/>
                    <a:lstStyle/>
                    <a:p>
                      <a:r>
                        <a:rPr lang="it-IT" sz="1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r>
                        <a:rPr lang="it-IT" sz="18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°</a:t>
                      </a:r>
                      <a:r>
                        <a:rPr lang="it-IT" sz="18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soluzione e </a:t>
                      </a:r>
                    </a:p>
                    <a:p>
                      <a:r>
                        <a:rPr lang="it-IT" sz="1800" b="1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    </a:t>
                      </a:r>
                      <a:r>
                        <a:rPr lang="it-IT" sz="18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Innovazione</a:t>
                      </a:r>
                    </a:p>
                    <a:p>
                      <a:endParaRPr lang="it-IT" sz="1800" dirty="0"/>
                    </a:p>
                  </a:txBody>
                  <a:tcPr marL="100771" marR="100771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Totale padronanza </a:t>
                      </a:r>
                    </a:p>
                    <a:p>
                      <a:r>
                        <a:rPr lang="it-IT" sz="1800" dirty="0" smtClean="0">
                          <a:solidFill>
                            <a:srgbClr val="FF0000"/>
                          </a:solidFill>
                        </a:rPr>
                        <a:t>dei gesti</a:t>
                      </a:r>
                      <a:endParaRPr lang="it-IT" sz="1800" dirty="0">
                        <a:solidFill>
                          <a:srgbClr val="FF0000"/>
                        </a:solidFill>
                      </a:endParaRPr>
                    </a:p>
                  </a:txBody>
                  <a:tcPr marL="100771" marR="100771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solidFill>
                            <a:srgbClr val="FF0000"/>
                          </a:solidFill>
                        </a:rPr>
                        <a:t>Interiorizzazione di una modalità di comportamento</a:t>
                      </a:r>
                      <a:endParaRPr lang="it-IT" sz="1800" dirty="0">
                        <a:solidFill>
                          <a:srgbClr val="FF0000"/>
                        </a:solidFill>
                      </a:endParaRPr>
                    </a:p>
                  </a:txBody>
                  <a:tcPr marL="100771" marR="100771"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Freccia in giù 2"/>
          <p:cNvSpPr/>
          <p:nvPr/>
        </p:nvSpPr>
        <p:spPr>
          <a:xfrm>
            <a:off x="168275" y="3597964"/>
            <a:ext cx="269047" cy="2802835"/>
          </a:xfrm>
          <a:prstGeom prst="downArrow">
            <a:avLst>
              <a:gd name="adj1" fmla="val 100000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75686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/>
          <a:lstStyle/>
          <a:p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3200" dirty="0" smtClean="0"/>
              <a:t>Modalità </a:t>
            </a:r>
            <a:r>
              <a:rPr lang="it-IT" sz="3200" dirty="0"/>
              <a:t>di </a:t>
            </a:r>
            <a:r>
              <a:rPr lang="it-IT" sz="3200" dirty="0" smtClean="0"/>
              <a:t>somministrazione: gli spray</a:t>
            </a:r>
            <a:r>
              <a:rPr lang="it-IT" sz="4000" dirty="0"/>
              <a:t/>
            </a:r>
            <a:br>
              <a:rPr lang="it-IT" sz="4000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6635080" cy="5328592"/>
          </a:xfrm>
        </p:spPr>
        <p:txBody>
          <a:bodyPr/>
          <a:lstStyle/>
          <a:p>
            <a:pPr marL="0" indent="0">
              <a:buNone/>
            </a:pPr>
            <a:endParaRPr lang="it-IT" sz="1600" dirty="0"/>
          </a:p>
          <a:p>
            <a:r>
              <a:rPr lang="it-IT" sz="2400" dirty="0">
                <a:solidFill>
                  <a:srgbClr val="FF0000"/>
                </a:solidFill>
              </a:rPr>
              <a:t>Gli spray (o MDI, dall’inglese </a:t>
            </a:r>
            <a:r>
              <a:rPr lang="it-IT" sz="2400" dirty="0" err="1">
                <a:solidFill>
                  <a:srgbClr val="FF0000"/>
                </a:solidFill>
              </a:rPr>
              <a:t>Pressurised</a:t>
            </a:r>
            <a:r>
              <a:rPr lang="it-IT" sz="2400" dirty="0">
                <a:solidFill>
                  <a:srgbClr val="FF0000"/>
                </a:solidFill>
              </a:rPr>
              <a:t> 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 err="1" smtClean="0">
                <a:solidFill>
                  <a:srgbClr val="FF0000"/>
                </a:solidFill>
              </a:rPr>
              <a:t>Metered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>
                <a:solidFill>
                  <a:srgbClr val="FF0000"/>
                </a:solidFill>
              </a:rPr>
              <a:t>Dose </a:t>
            </a:r>
            <a:r>
              <a:rPr lang="it-IT" sz="2400" dirty="0" err="1">
                <a:solidFill>
                  <a:srgbClr val="FF0000"/>
                </a:solidFill>
              </a:rPr>
              <a:t>Inhaler</a:t>
            </a:r>
            <a:r>
              <a:rPr lang="it-IT" sz="2400" dirty="0">
                <a:solidFill>
                  <a:srgbClr val="FF0000"/>
                </a:solidFill>
              </a:rPr>
              <a:t>)</a:t>
            </a:r>
          </a:p>
          <a:p>
            <a:r>
              <a:rPr lang="it-IT" sz="2000" dirty="0"/>
              <a:t>S</a:t>
            </a:r>
            <a:r>
              <a:rPr lang="it-IT" sz="2000" smtClean="0"/>
              <a:t>ono </a:t>
            </a:r>
            <a:r>
              <a:rPr lang="it-IT" sz="2000" dirty="0"/>
              <a:t>aerosol predosati in bombolette pressurizzate azionate</a:t>
            </a:r>
          </a:p>
          <a:p>
            <a:pPr marL="0" indent="0">
              <a:buNone/>
            </a:pPr>
            <a:r>
              <a:rPr lang="it-IT" sz="2000" dirty="0" smtClean="0"/>
              <a:t>      manualmente.</a:t>
            </a:r>
            <a:r>
              <a:rPr lang="it-IT" sz="2000" dirty="0"/>
              <a:t> I farmaci erogati sotto forma di spray </a:t>
            </a:r>
            <a:r>
              <a:rPr lang="it-IT" sz="2000" dirty="0" smtClean="0"/>
              <a:t>sono</a:t>
            </a:r>
          </a:p>
          <a:p>
            <a:pPr marL="0" indent="0">
              <a:buNone/>
            </a:pPr>
            <a:r>
              <a:rPr lang="it-IT" sz="2000" dirty="0" smtClean="0"/>
              <a:t>     quelli </a:t>
            </a:r>
            <a:r>
              <a:rPr lang="it-IT" sz="2000" dirty="0"/>
              <a:t>utilizzati sia per la </a:t>
            </a:r>
            <a:r>
              <a:rPr lang="it-IT" sz="2000" u="sng" dirty="0"/>
              <a:t>terapia </a:t>
            </a:r>
            <a:r>
              <a:rPr lang="it-IT" sz="2000" u="sng" dirty="0" smtClean="0"/>
              <a:t>di mantenimento </a:t>
            </a:r>
            <a:r>
              <a:rPr lang="it-IT" sz="2000" dirty="0"/>
              <a:t>che si </a:t>
            </a:r>
            <a:endParaRPr lang="it-IT" sz="2000" dirty="0" smtClean="0"/>
          </a:p>
          <a:p>
            <a:pPr marL="0" indent="0">
              <a:buNone/>
            </a:pPr>
            <a:r>
              <a:rPr lang="it-IT" sz="2000" dirty="0"/>
              <a:t> </a:t>
            </a:r>
            <a:r>
              <a:rPr lang="it-IT" sz="2000" dirty="0" smtClean="0"/>
              <a:t>    assume </a:t>
            </a:r>
            <a:r>
              <a:rPr lang="it-IT" sz="2000" dirty="0"/>
              <a:t>quotidianamente sia per la </a:t>
            </a:r>
            <a:r>
              <a:rPr lang="it-IT" sz="2000" u="sng" dirty="0"/>
              <a:t>terapia sintomatica,</a:t>
            </a:r>
          </a:p>
          <a:p>
            <a:pPr marL="0" indent="0">
              <a:buNone/>
            </a:pPr>
            <a:r>
              <a:rPr lang="it-IT" sz="2000" dirty="0"/>
              <a:t> </a:t>
            </a:r>
            <a:r>
              <a:rPr lang="it-IT" sz="2000" dirty="0" smtClean="0"/>
              <a:t>     cioè </a:t>
            </a:r>
            <a:r>
              <a:rPr lang="it-IT" sz="2000" dirty="0"/>
              <a:t>da utilizzare al bisogno</a:t>
            </a:r>
            <a:r>
              <a:rPr lang="it-IT" sz="2000" dirty="0" smtClean="0"/>
              <a:t>.</a:t>
            </a:r>
          </a:p>
          <a:p>
            <a:r>
              <a:rPr lang="it-IT" sz="2000" dirty="0" smtClean="0"/>
              <a:t> </a:t>
            </a:r>
            <a:r>
              <a:rPr lang="it-IT" sz="2000" dirty="0"/>
              <a:t>La loro assunzione richiede una </a:t>
            </a:r>
            <a:r>
              <a:rPr lang="it-IT" sz="2000" dirty="0">
                <a:solidFill>
                  <a:srgbClr val="FF0000"/>
                </a:solidFill>
              </a:rPr>
              <a:t>buona </a:t>
            </a:r>
            <a:r>
              <a:rPr lang="it-IT" sz="2000" dirty="0" smtClean="0">
                <a:solidFill>
                  <a:srgbClr val="FF0000"/>
                </a:solidFill>
              </a:rPr>
              <a:t>capacità di </a:t>
            </a:r>
            <a:r>
              <a:rPr lang="it-IT" sz="2000" dirty="0">
                <a:solidFill>
                  <a:srgbClr val="FF0000"/>
                </a:solidFill>
              </a:rPr>
              <a:t>coordinazione, </a:t>
            </a:r>
            <a:r>
              <a:rPr lang="it-IT" sz="2000" dirty="0"/>
              <a:t>perché è necessario inspirare esattamente nel momento </a:t>
            </a:r>
            <a:r>
              <a:rPr lang="it-IT" sz="2000" dirty="0" smtClean="0"/>
              <a:t>in cui </a:t>
            </a:r>
            <a:r>
              <a:rPr lang="it-IT" sz="2000" dirty="0"/>
              <a:t>il farmaco esce dalla bomboletta. Poiché il farmaco fuoriesce ad una </a:t>
            </a:r>
            <a:r>
              <a:rPr lang="it-IT" sz="2000" dirty="0" smtClean="0"/>
              <a:t>velocità molto </a:t>
            </a:r>
            <a:r>
              <a:rPr lang="it-IT" sz="2000" dirty="0"/>
              <a:t>elevata (120-130 km/h) il rischio è che il prodotto si depositi </a:t>
            </a:r>
            <a:r>
              <a:rPr lang="it-IT" sz="2000" dirty="0" smtClean="0"/>
              <a:t>principalmente a </a:t>
            </a:r>
            <a:r>
              <a:rPr lang="it-IT" sz="2000" dirty="0"/>
              <a:t>livello della bocca e dell’ugola e non raggiunga il sito </a:t>
            </a:r>
            <a:r>
              <a:rPr lang="it-IT" sz="2000" dirty="0" smtClean="0"/>
              <a:t>d’azione, ovvero </a:t>
            </a:r>
            <a:r>
              <a:rPr lang="it-IT" sz="2000" dirty="0"/>
              <a:t>i bronchi.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717032"/>
            <a:ext cx="1656184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8512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772816"/>
            <a:ext cx="2642179" cy="1968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tangolo 3"/>
          <p:cNvSpPr/>
          <p:nvPr/>
        </p:nvSpPr>
        <p:spPr>
          <a:xfrm>
            <a:off x="611560" y="692696"/>
            <a:ext cx="691276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u="sng" dirty="0" smtClean="0">
                <a:solidFill>
                  <a:schemeClr val="tx2">
                    <a:lumMod val="10000"/>
                  </a:schemeClr>
                </a:solidFill>
              </a:rPr>
              <a:t>Come </a:t>
            </a:r>
            <a:r>
              <a:rPr lang="it-IT" sz="2400" b="1" u="sng" dirty="0">
                <a:solidFill>
                  <a:schemeClr val="tx2">
                    <a:lumMod val="10000"/>
                  </a:schemeClr>
                </a:solidFill>
              </a:rPr>
              <a:t>usare l’erogatore spray con il </a:t>
            </a:r>
            <a:r>
              <a:rPr lang="it-IT" sz="2400" b="1" u="sng" dirty="0" smtClean="0">
                <a:solidFill>
                  <a:schemeClr val="tx2">
                    <a:lumMod val="10000"/>
                  </a:schemeClr>
                </a:solidFill>
              </a:rPr>
              <a:t>distanziatore</a:t>
            </a:r>
          </a:p>
          <a:p>
            <a:endParaRPr lang="it-IT" sz="2400" b="1" u="sng" dirty="0">
              <a:solidFill>
                <a:schemeClr val="tx2">
                  <a:lumMod val="10000"/>
                </a:schemeClr>
              </a:solidFill>
            </a:endParaRPr>
          </a:p>
          <a:p>
            <a:endParaRPr lang="it-IT" sz="24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it-IT" sz="2000" b="1" dirty="0">
                <a:solidFill>
                  <a:srgbClr val="FF0000"/>
                </a:solidFill>
              </a:rPr>
              <a:t>1 </a:t>
            </a:r>
            <a:r>
              <a:rPr lang="it-IT" sz="2000" b="1" dirty="0" smtClean="0">
                <a:solidFill>
                  <a:srgbClr val="FF0000"/>
                </a:solidFill>
              </a:rPr>
              <a:t>   </a:t>
            </a: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</a:rPr>
              <a:t>Togliere</a:t>
            </a:r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t-IT" sz="2000" dirty="0"/>
              <a:t>il cappuccio</a:t>
            </a:r>
          </a:p>
          <a:p>
            <a:r>
              <a:rPr lang="it-IT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it-IT" sz="2000" dirty="0"/>
              <a:t> </a:t>
            </a:r>
            <a:r>
              <a:rPr lang="it-IT" sz="2000" dirty="0" smtClean="0"/>
              <a:t> </a:t>
            </a: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</a:rPr>
              <a:t>  Agitare </a:t>
            </a:r>
            <a:r>
              <a:rPr lang="it-IT" sz="2000" dirty="0"/>
              <a:t>bene l’erogatore (questo passaggio</a:t>
            </a:r>
          </a:p>
          <a:p>
            <a:r>
              <a:rPr lang="it-IT" sz="2000" dirty="0" smtClean="0"/>
              <a:t>      è </a:t>
            </a:r>
            <a:r>
              <a:rPr lang="it-IT" sz="2000" dirty="0"/>
              <a:t>superfluo con gli spray più recenti, ricordarsi</a:t>
            </a:r>
          </a:p>
          <a:p>
            <a:r>
              <a:rPr lang="it-IT" sz="2000" dirty="0" smtClean="0"/>
              <a:t>     di </a:t>
            </a:r>
            <a:r>
              <a:rPr lang="it-IT" sz="2000" dirty="0"/>
              <a:t>ricercare le istruzioni in proposito)</a:t>
            </a:r>
          </a:p>
          <a:p>
            <a:r>
              <a:rPr lang="it-IT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it-I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</a:rPr>
              <a:t>Inserire</a:t>
            </a:r>
            <a:r>
              <a:rPr lang="it-IT" sz="2000" dirty="0" smtClean="0"/>
              <a:t> </a:t>
            </a:r>
            <a:r>
              <a:rPr lang="it-IT" sz="2000" dirty="0"/>
              <a:t>l’erogatore nell’apposita fessura</a:t>
            </a:r>
          </a:p>
          <a:p>
            <a:r>
              <a:rPr lang="it-IT" sz="2000" dirty="0" smtClean="0"/>
              <a:t>      del </a:t>
            </a:r>
            <a:r>
              <a:rPr lang="it-IT" sz="2000" dirty="0"/>
              <a:t>distanziatore</a:t>
            </a:r>
          </a:p>
          <a:p>
            <a:r>
              <a:rPr lang="it-IT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r>
              <a:rPr lang="it-I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</a:rPr>
              <a:t>Espirare </a:t>
            </a:r>
            <a:r>
              <a:rPr lang="it-IT" sz="2000" dirty="0"/>
              <a:t>normalmente, quindi inserire</a:t>
            </a:r>
          </a:p>
          <a:p>
            <a:r>
              <a:rPr lang="it-IT" sz="2000" dirty="0" smtClean="0"/>
              <a:t>      il </a:t>
            </a:r>
            <a:r>
              <a:rPr lang="it-IT" sz="2000" dirty="0"/>
              <a:t>boccaglio del distanziatore tra i denti e</a:t>
            </a:r>
          </a:p>
          <a:p>
            <a:r>
              <a:rPr lang="it-IT" sz="2000" dirty="0" smtClean="0"/>
              <a:t>      stringere </a:t>
            </a:r>
            <a:r>
              <a:rPr lang="it-IT" sz="2000" dirty="0"/>
              <a:t>le labbra tenendo la testa diritta</a:t>
            </a:r>
          </a:p>
          <a:p>
            <a:r>
              <a:rPr lang="it-I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    </a:t>
            </a: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</a:rPr>
              <a:t>Spruzzare </a:t>
            </a:r>
            <a:r>
              <a:rPr lang="it-IT" sz="2000" dirty="0"/>
              <a:t>una dose di farmaco nel distanziatore e inspirare </a:t>
            </a:r>
            <a:endParaRPr lang="it-IT" sz="2000" dirty="0" smtClean="0"/>
          </a:p>
          <a:p>
            <a:r>
              <a:rPr lang="it-IT" sz="2000" dirty="0" smtClean="0"/>
              <a:t>       lentamente ma </a:t>
            </a:r>
            <a:r>
              <a:rPr lang="it-IT" sz="2000" dirty="0"/>
              <a:t>il più profondamente possibile (si dovrebbero </a:t>
            </a:r>
            <a:endParaRPr lang="it-IT" sz="2000" dirty="0" smtClean="0"/>
          </a:p>
          <a:p>
            <a:r>
              <a:rPr lang="it-IT" sz="2000" dirty="0"/>
              <a:t> </a:t>
            </a:r>
            <a:r>
              <a:rPr lang="it-IT" sz="2000" dirty="0" smtClean="0"/>
              <a:t>       impiegare </a:t>
            </a:r>
            <a:r>
              <a:rPr lang="it-IT" sz="2000" dirty="0"/>
              <a:t>3-4 </a:t>
            </a:r>
            <a:r>
              <a:rPr lang="it-IT" sz="2000" dirty="0" smtClean="0"/>
              <a:t>secondi per </a:t>
            </a:r>
            <a:r>
              <a:rPr lang="it-IT" sz="2000" dirty="0"/>
              <a:t>riempire i polmoni), il tutto senza </a:t>
            </a:r>
            <a:endParaRPr lang="it-IT" sz="2000" dirty="0" smtClean="0"/>
          </a:p>
          <a:p>
            <a:r>
              <a:rPr lang="it-IT" sz="2000" dirty="0"/>
              <a:t> </a:t>
            </a:r>
            <a:r>
              <a:rPr lang="it-IT" sz="2000" dirty="0" smtClean="0"/>
              <a:t>       staccare </a:t>
            </a:r>
            <a:r>
              <a:rPr lang="it-IT" sz="2000" dirty="0"/>
              <a:t>le labbra dal distanziatore</a:t>
            </a:r>
          </a:p>
          <a:p>
            <a:r>
              <a:rPr lang="it-IT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</a:rPr>
              <a:t>Trattenere</a:t>
            </a:r>
            <a:r>
              <a:rPr lang="it-IT" sz="2000" dirty="0" smtClean="0"/>
              <a:t> </a:t>
            </a:r>
            <a:r>
              <a:rPr lang="it-IT" sz="2000" dirty="0"/>
              <a:t>il respiro per </a:t>
            </a:r>
            <a:r>
              <a:rPr lang="it-IT" sz="2000" dirty="0" smtClean="0"/>
              <a:t>10-secondi</a:t>
            </a:r>
            <a:r>
              <a:rPr lang="it-IT" sz="2000" dirty="0"/>
              <a:t>, quindi respirare </a:t>
            </a:r>
            <a:endParaRPr lang="it-IT" sz="2000" dirty="0" smtClean="0"/>
          </a:p>
          <a:p>
            <a:r>
              <a:rPr lang="it-IT" sz="2000" dirty="0"/>
              <a:t> </a:t>
            </a:r>
            <a:r>
              <a:rPr lang="it-IT" sz="2000" dirty="0" smtClean="0"/>
              <a:t>      normalmente togliendo </a:t>
            </a:r>
            <a:r>
              <a:rPr lang="it-IT" sz="2000" dirty="0"/>
              <a:t>il distanziatore dalla bocca</a:t>
            </a:r>
          </a:p>
        </p:txBody>
      </p:sp>
    </p:spTree>
    <p:extLst>
      <p:ext uri="{BB962C8B-B14F-4D97-AF65-F5344CB8AC3E}">
        <p14:creationId xmlns:p14="http://schemas.microsoft.com/office/powerpoint/2010/main" xmlns="" val="1431961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it-IT" sz="1800" dirty="0" smtClean="0"/>
              <a:t>Presa in carico infermieristica di un paziente BPCO </a:t>
            </a:r>
            <a:br>
              <a:rPr lang="it-IT" sz="1800" dirty="0" smtClean="0"/>
            </a:br>
            <a:r>
              <a:rPr lang="it-IT" sz="1800" dirty="0" smtClean="0"/>
              <a:t>Percorso programmato di controlli e </a:t>
            </a:r>
            <a:r>
              <a:rPr lang="it-IT" sz="1800" dirty="0"/>
              <a:t>s</a:t>
            </a:r>
            <a:r>
              <a:rPr lang="it-IT" sz="1800" dirty="0" smtClean="0"/>
              <a:t>tima </a:t>
            </a:r>
            <a:r>
              <a:rPr lang="it-IT" sz="1800" dirty="0"/>
              <a:t>d</a:t>
            </a:r>
            <a:r>
              <a:rPr lang="it-IT" sz="1800" dirty="0" smtClean="0"/>
              <a:t>el </a:t>
            </a:r>
            <a:r>
              <a:rPr lang="it-IT" sz="1800" dirty="0"/>
              <a:t>t</a:t>
            </a:r>
            <a:r>
              <a:rPr lang="it-IT" sz="1800" dirty="0" smtClean="0"/>
              <a:t>empo/paziente</a:t>
            </a:r>
            <a:endParaRPr lang="it-IT" sz="18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45621241"/>
              </p:ext>
            </p:extLst>
          </p:nvPr>
        </p:nvGraphicFramePr>
        <p:xfrm>
          <a:off x="179512" y="836712"/>
          <a:ext cx="8784976" cy="612068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016224"/>
                <a:gridCol w="2247904"/>
                <a:gridCol w="2648640"/>
                <a:gridCol w="1872208"/>
              </a:tblGrid>
              <a:tr h="657692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BPCO II stadio</a:t>
                      </a:r>
                    </a:p>
                    <a:p>
                      <a:pPr algn="ctr"/>
                      <a:r>
                        <a:rPr lang="it-IT" dirty="0" smtClean="0"/>
                        <a:t>(moderata)</a:t>
                      </a:r>
                      <a:endParaRPr lang="it-IT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BPCO III stadio</a:t>
                      </a:r>
                    </a:p>
                    <a:p>
                      <a:pPr algn="ctr"/>
                      <a:r>
                        <a:rPr lang="it-IT" dirty="0" smtClean="0"/>
                        <a:t>(grave)</a:t>
                      </a:r>
                      <a:endParaRPr lang="it-IT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Tempo dedicato</a:t>
                      </a:r>
                      <a:endParaRPr lang="it-IT" dirty="0"/>
                    </a:p>
                  </a:txBody>
                  <a:tcPr/>
                </a:tc>
              </a:tr>
              <a:tr h="633496">
                <a:tc>
                  <a:txBody>
                    <a:bodyPr/>
                    <a:lstStyle/>
                    <a:p>
                      <a:r>
                        <a:rPr lang="it-IT" b="1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Frequenza control</a:t>
                      </a:r>
                      <a:endParaRPr lang="it-IT" b="1" dirty="0">
                        <a:solidFill>
                          <a:schemeClr val="accent4">
                            <a:lumMod val="1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Almeno annuale</a:t>
                      </a:r>
                      <a:endParaRPr lang="it-IT" b="1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Almeno semestrale</a:t>
                      </a:r>
                      <a:endParaRPr lang="it-IT" b="1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Contatto </a:t>
                      </a:r>
                      <a:r>
                        <a:rPr lang="it-IT" b="1" dirty="0" err="1" smtClean="0"/>
                        <a:t>tel</a:t>
                      </a:r>
                      <a:endParaRPr lang="it-IT" b="1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939561">
                <a:tc>
                  <a:txBody>
                    <a:bodyPr/>
                    <a:lstStyle/>
                    <a:p>
                      <a:r>
                        <a:rPr lang="it-IT" b="1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Vaccinazione</a:t>
                      </a:r>
                      <a:endParaRPr lang="it-IT" b="1" dirty="0">
                        <a:solidFill>
                          <a:schemeClr val="accent4">
                            <a:lumMod val="1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Antinfluenzale</a:t>
                      </a:r>
                    </a:p>
                    <a:p>
                      <a:r>
                        <a:rPr lang="it-IT" dirty="0" err="1" smtClean="0"/>
                        <a:t>Antipneumococcica</a:t>
                      </a:r>
                      <a:endParaRPr lang="it-IT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Antinfluenzale</a:t>
                      </a:r>
                    </a:p>
                    <a:p>
                      <a:r>
                        <a:rPr lang="it-IT" dirty="0" err="1" smtClean="0"/>
                        <a:t>Antipneumococcica</a:t>
                      </a:r>
                      <a:endParaRPr lang="it-IT" dirty="0" smtClean="0"/>
                    </a:p>
                    <a:p>
                      <a:endParaRPr lang="it-IT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Come calendario</a:t>
                      </a:r>
                      <a:endParaRPr lang="it-IT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889931">
                <a:tc>
                  <a:txBody>
                    <a:bodyPr/>
                    <a:lstStyle/>
                    <a:p>
                      <a:r>
                        <a:rPr lang="it-IT" b="1" dirty="0" smtClean="0">
                          <a:solidFill>
                            <a:schemeClr val="accent4">
                              <a:lumMod val="10000"/>
                            </a:schemeClr>
                          </a:solidFill>
                        </a:rPr>
                        <a:t>Monitoraggio</a:t>
                      </a:r>
                      <a:endParaRPr lang="it-IT" b="1" dirty="0">
                        <a:solidFill>
                          <a:schemeClr val="accent4">
                            <a:lumMod val="1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Abitudine tabagica</a:t>
                      </a:r>
                    </a:p>
                    <a:p>
                      <a:r>
                        <a:rPr lang="it-IT" b="1" dirty="0" smtClean="0"/>
                        <a:t>Verifica</a:t>
                      </a:r>
                      <a:r>
                        <a:rPr lang="it-IT" b="1" baseline="0" dirty="0" smtClean="0"/>
                        <a:t> educazionale</a:t>
                      </a:r>
                    </a:p>
                    <a:p>
                      <a:r>
                        <a:rPr lang="it-IT" b="1" baseline="0" dirty="0" smtClean="0"/>
                        <a:t>Aderenza alla terapia</a:t>
                      </a:r>
                    </a:p>
                    <a:p>
                      <a:r>
                        <a:rPr lang="it-IT" b="1" baseline="0" dirty="0" smtClean="0"/>
                        <a:t>Calcolo </a:t>
                      </a:r>
                      <a:r>
                        <a:rPr lang="it-IT" b="1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BMI </a:t>
                      </a:r>
                    </a:p>
                    <a:p>
                      <a:r>
                        <a:rPr lang="it-IT" b="1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MRC</a:t>
                      </a:r>
                      <a:r>
                        <a:rPr lang="it-IT" b="1" baseline="0" dirty="0" smtClean="0"/>
                        <a:t>(dispnea-&gt;sforzo)</a:t>
                      </a:r>
                    </a:p>
                    <a:p>
                      <a:r>
                        <a:rPr lang="it-IT" b="1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CAT test </a:t>
                      </a:r>
                      <a:r>
                        <a:rPr lang="it-IT" b="1" baseline="0" dirty="0" smtClean="0"/>
                        <a:t>(</a:t>
                      </a:r>
                      <a:r>
                        <a:rPr lang="it-IT" b="1" baseline="0" dirty="0" err="1" smtClean="0"/>
                        <a:t>autoval</a:t>
                      </a:r>
                      <a:r>
                        <a:rPr lang="it-IT" b="1" baseline="0" dirty="0" smtClean="0"/>
                        <a:t>- </a:t>
                      </a:r>
                      <a:r>
                        <a:rPr lang="it-IT" b="1" baseline="0" dirty="0" err="1" smtClean="0"/>
                        <a:t>compliance</a:t>
                      </a:r>
                      <a:r>
                        <a:rPr lang="it-IT" b="1" baseline="0" dirty="0" smtClean="0"/>
                        <a:t>)</a:t>
                      </a:r>
                    </a:p>
                    <a:p>
                      <a:r>
                        <a:rPr lang="it-IT" b="1" baseline="0" dirty="0" smtClean="0"/>
                        <a:t>Spirometria</a:t>
                      </a:r>
                    </a:p>
                    <a:p>
                      <a:r>
                        <a:rPr lang="it-IT" b="1" baseline="0" dirty="0" smtClean="0"/>
                        <a:t>SpO2</a:t>
                      </a:r>
                    </a:p>
                    <a:p>
                      <a:r>
                        <a:rPr lang="it-IT" b="1" baseline="0" dirty="0" smtClean="0"/>
                        <a:t>Consumo di farmaci</a:t>
                      </a:r>
                    </a:p>
                    <a:p>
                      <a:r>
                        <a:rPr lang="it-IT" b="1" baseline="0" dirty="0" smtClean="0"/>
                        <a:t>Numero </a:t>
                      </a:r>
                      <a:r>
                        <a:rPr lang="it-IT" b="1" baseline="0" dirty="0" err="1" smtClean="0"/>
                        <a:t>riacutizz</a:t>
                      </a:r>
                      <a:r>
                        <a:rPr lang="it-IT" b="1" baseline="0" dirty="0" smtClean="0"/>
                        <a:t>.</a:t>
                      </a:r>
                      <a:endParaRPr lang="it-IT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>
                          <a:effectLst/>
                        </a:rPr>
                        <a:t>Abitudine tabagica</a:t>
                      </a:r>
                    </a:p>
                    <a:p>
                      <a:r>
                        <a:rPr lang="it-IT" b="1" dirty="0" smtClean="0">
                          <a:effectLst/>
                        </a:rPr>
                        <a:t>Verifica</a:t>
                      </a:r>
                      <a:r>
                        <a:rPr lang="it-IT" b="1" baseline="0" dirty="0" smtClean="0">
                          <a:effectLst/>
                        </a:rPr>
                        <a:t> educazionale</a:t>
                      </a:r>
                    </a:p>
                    <a:p>
                      <a:r>
                        <a:rPr lang="it-IT" b="1" baseline="0" dirty="0" smtClean="0">
                          <a:effectLst/>
                        </a:rPr>
                        <a:t>Aderenza alla terapia</a:t>
                      </a:r>
                    </a:p>
                    <a:p>
                      <a:r>
                        <a:rPr lang="it-IT" b="1" baseline="0" dirty="0" smtClean="0">
                          <a:effectLst/>
                        </a:rPr>
                        <a:t>Calcolo BMI </a:t>
                      </a:r>
                    </a:p>
                    <a:p>
                      <a:r>
                        <a:rPr lang="it-IT" b="1" baseline="0" dirty="0" smtClean="0">
                          <a:effectLst/>
                        </a:rPr>
                        <a:t>MRC</a:t>
                      </a:r>
                    </a:p>
                    <a:p>
                      <a:r>
                        <a:rPr lang="it-IT" b="1" baseline="0" dirty="0" smtClean="0">
                          <a:effectLst/>
                        </a:rPr>
                        <a:t>CAT test</a:t>
                      </a:r>
                    </a:p>
                    <a:p>
                      <a:r>
                        <a:rPr lang="it-IT" b="1" baseline="0" dirty="0" smtClean="0">
                          <a:effectLst/>
                        </a:rPr>
                        <a:t>Spirometria</a:t>
                      </a:r>
                    </a:p>
                    <a:p>
                      <a:r>
                        <a:rPr lang="it-IT" b="1" baseline="0" dirty="0" smtClean="0">
                          <a:effectLst/>
                        </a:rPr>
                        <a:t>SpO2</a:t>
                      </a:r>
                    </a:p>
                    <a:p>
                      <a:r>
                        <a:rPr lang="it-IT" b="1" baseline="0" dirty="0" smtClean="0">
                          <a:effectLst/>
                        </a:rPr>
                        <a:t>Consumo di farmaci</a:t>
                      </a:r>
                    </a:p>
                    <a:p>
                      <a:r>
                        <a:rPr lang="it-IT" b="1" baseline="0" dirty="0" smtClean="0">
                          <a:effectLst/>
                        </a:rPr>
                        <a:t>Numero riacutizzazioni</a:t>
                      </a:r>
                      <a:endParaRPr lang="it-IT" b="1" dirty="0" smtClean="0">
                        <a:effectLst/>
                      </a:endParaRPr>
                    </a:p>
                    <a:p>
                      <a:endParaRPr lang="it-IT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 smtClean="0"/>
                    </a:p>
                    <a:p>
                      <a:endParaRPr lang="it-IT" dirty="0" smtClean="0"/>
                    </a:p>
                    <a:p>
                      <a:endParaRPr lang="it-IT" dirty="0" smtClean="0"/>
                    </a:p>
                    <a:p>
                      <a:endParaRPr lang="it-IT" dirty="0" smtClean="0"/>
                    </a:p>
                    <a:p>
                      <a:r>
                        <a:rPr lang="it-IT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30/40 minuti</a:t>
                      </a:r>
                    </a:p>
                    <a:p>
                      <a:r>
                        <a:rPr lang="it-IT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(15/20 ore annue)</a:t>
                      </a:r>
                      <a:endParaRPr lang="it-IT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076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u="sng" dirty="0" smtClean="0"/>
              <a:t>Gestione delle informazioni</a:t>
            </a:r>
            <a:endParaRPr lang="it-IT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4896544"/>
          </a:xfrm>
        </p:spPr>
        <p:txBody>
          <a:bodyPr/>
          <a:lstStyle/>
          <a:p>
            <a:r>
              <a:rPr lang="it-IT" sz="2800" dirty="0"/>
              <a:t>Compilazione ed </a:t>
            </a:r>
            <a:r>
              <a:rPr lang="it-IT" sz="2800" dirty="0" smtClean="0"/>
              <a:t>aggiornamento </a:t>
            </a:r>
            <a:r>
              <a:rPr lang="it-IT" sz="2800" dirty="0"/>
              <a:t>del </a:t>
            </a:r>
            <a:r>
              <a:rPr lang="it-IT" sz="2800" dirty="0" smtClean="0">
                <a:solidFill>
                  <a:srgbClr val="FF0000"/>
                </a:solidFill>
              </a:rPr>
              <a:t>P.AI. </a:t>
            </a:r>
            <a:endParaRPr lang="it-IT" sz="2800" dirty="0">
              <a:solidFill>
                <a:srgbClr val="FF0000"/>
              </a:solidFill>
            </a:endParaRPr>
          </a:p>
          <a:p>
            <a:r>
              <a:rPr lang="it-IT" sz="2800" dirty="0" smtClean="0"/>
              <a:t>Accesso ai database della cartella ambulatoriale dell’assistito</a:t>
            </a:r>
          </a:p>
          <a:p>
            <a:r>
              <a:rPr lang="it-IT" sz="2800" dirty="0" smtClean="0"/>
              <a:t>Raccolta nuovi dati </a:t>
            </a:r>
          </a:p>
          <a:p>
            <a:r>
              <a:rPr lang="it-IT" sz="2800" dirty="0" smtClean="0"/>
              <a:t>Programmare screening e prenotazioni visite-spiro follow-up </a:t>
            </a:r>
          </a:p>
          <a:p>
            <a:r>
              <a:rPr lang="it-IT" sz="2800" dirty="0" smtClean="0"/>
              <a:t>Inserimento dei dati e degli esiti</a:t>
            </a:r>
          </a:p>
          <a:p>
            <a:r>
              <a:rPr lang="it-IT" sz="2800" dirty="0" smtClean="0"/>
              <a:t>Aggiornamento periodico del database personale</a:t>
            </a:r>
          </a:p>
          <a:p>
            <a:r>
              <a:rPr lang="it-IT" sz="2800" dirty="0" smtClean="0"/>
              <a:t>Statistica interna</a:t>
            </a:r>
          </a:p>
          <a:p>
            <a:r>
              <a:rPr lang="it-IT" sz="2800" dirty="0" smtClean="0"/>
              <a:t>Interconnessione tra le diverse figure professionali e tra infermiere di medicina generale e infermiere specialistico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xmlns="" val="240005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9384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it-IT" sz="3600" dirty="0" smtClean="0"/>
              <a:t>Razionale del perché oggi ci occupiamo di  BPCO…….ed attività infermieristiche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/>
          <a:lstStyle/>
          <a:p>
            <a:r>
              <a:rPr lang="it-IT" sz="2400" dirty="0" smtClean="0"/>
              <a:t>Le malattie respiratorie costituiscono un importante problema di Sanità Pubblica </a:t>
            </a:r>
            <a:endParaRPr lang="it-IT" sz="2400" dirty="0"/>
          </a:p>
          <a:p>
            <a:r>
              <a:rPr lang="it-IT" sz="2400" dirty="0" smtClean="0"/>
              <a:t>Sono la </a:t>
            </a:r>
            <a:r>
              <a:rPr lang="it-IT" sz="2400" b="1" dirty="0" smtClean="0">
                <a:solidFill>
                  <a:srgbClr val="FF0000"/>
                </a:solidFill>
              </a:rPr>
              <a:t>seconda causa di morte nel mondo </a:t>
            </a:r>
            <a:r>
              <a:rPr lang="it-IT" sz="2400" dirty="0" smtClean="0"/>
              <a:t>…per patologia..</a:t>
            </a:r>
          </a:p>
          <a:p>
            <a:r>
              <a:rPr lang="it-IT" sz="2400" dirty="0" smtClean="0">
                <a:solidFill>
                  <a:srgbClr val="FF0000"/>
                </a:solidFill>
              </a:rPr>
              <a:t>Nel 2020 la BPCO </a:t>
            </a:r>
            <a:r>
              <a:rPr lang="it-IT" sz="2400" dirty="0" smtClean="0"/>
              <a:t>rappresenterà la </a:t>
            </a:r>
            <a:r>
              <a:rPr lang="it-IT" sz="2400" b="1" dirty="0" smtClean="0">
                <a:solidFill>
                  <a:srgbClr val="FF0000"/>
                </a:solidFill>
              </a:rPr>
              <a:t>terza causa di morte nel mondo    </a:t>
            </a:r>
          </a:p>
          <a:p>
            <a:r>
              <a:rPr lang="it-IT" sz="2400" dirty="0" smtClean="0"/>
              <a:t>Tardivamente diagnosticata , e con una gestione a lungo termine inappropriata (vedi dati statistici presentati durante gli interventi precedenti)  </a:t>
            </a:r>
            <a:endParaRPr lang="it-IT" sz="2000" dirty="0" smtClean="0"/>
          </a:p>
          <a:p>
            <a:pPr marL="0" indent="0">
              <a:buNone/>
            </a:pPr>
            <a:r>
              <a:rPr lang="it-IT" sz="2000" dirty="0"/>
              <a:t>	</a:t>
            </a:r>
            <a:r>
              <a:rPr lang="it-IT" sz="2000" dirty="0" smtClean="0"/>
              <a:t>		</a:t>
            </a:r>
            <a:r>
              <a:rPr lang="it-IT" sz="2400" b="1" dirty="0" smtClean="0">
                <a:solidFill>
                  <a:srgbClr val="FF0000"/>
                </a:solidFill>
              </a:rPr>
              <a:t>QUINDI  OGGI  QUI</a:t>
            </a:r>
          </a:p>
          <a:p>
            <a:r>
              <a:rPr lang="it-IT" sz="2400" dirty="0" smtClean="0"/>
              <a:t>Necessità di trovare </a:t>
            </a:r>
            <a:r>
              <a:rPr lang="it-IT" sz="2400" b="1" dirty="0" smtClean="0"/>
              <a:t>una strategia operativa  per la gestione pratica ed integrata  </a:t>
            </a:r>
            <a:r>
              <a:rPr lang="it-IT" sz="2400" dirty="0" smtClean="0"/>
              <a:t>della BPCO (nei suoi stadi) con tutti gli attori </a:t>
            </a:r>
            <a:r>
              <a:rPr lang="it-IT" sz="2400" i="1" dirty="0" smtClean="0"/>
              <a:t>( Medici, infermieri , </a:t>
            </a:r>
            <a:r>
              <a:rPr lang="it-IT" sz="2400" i="1" dirty="0" err="1" smtClean="0"/>
              <a:t>riabilitatori</a:t>
            </a:r>
            <a:r>
              <a:rPr lang="it-IT" sz="2400" i="1" dirty="0" smtClean="0"/>
              <a:t>, farmacisti) </a:t>
            </a:r>
            <a:r>
              <a:rPr lang="it-IT" sz="2400" dirty="0" smtClean="0"/>
              <a:t>che intervengono nella </a:t>
            </a:r>
            <a:r>
              <a:rPr lang="it-IT" sz="2400" i="1" dirty="0" smtClean="0"/>
              <a:t>prevenzione, diagnosi, cura, riabilitazione</a:t>
            </a:r>
            <a:r>
              <a:rPr lang="it-IT" sz="2400" dirty="0">
                <a:effectLst/>
              </a:rPr>
              <a:t> </a:t>
            </a:r>
            <a:r>
              <a:rPr lang="it-IT" sz="2400" b="1" dirty="0" smtClean="0">
                <a:effectLst/>
              </a:rPr>
              <a:t>dei pazienti in ospedale e sul territorio</a:t>
            </a:r>
            <a:endParaRPr lang="it-IT" sz="2400" b="1" dirty="0"/>
          </a:p>
          <a:p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xmlns="" val="427644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5112568"/>
          </a:xfrm>
        </p:spPr>
        <p:txBody>
          <a:bodyPr/>
          <a:lstStyle/>
          <a:p>
            <a:r>
              <a:rPr lang="it-IT" dirty="0" smtClean="0">
                <a:latin typeface="Andalus" pitchFamily="18" charset="-78"/>
                <a:cs typeface="Andalus" pitchFamily="18" charset="-78"/>
              </a:rPr>
              <a:t>Sarei certo di poter cambiare </a:t>
            </a:r>
            <a:br>
              <a:rPr lang="it-IT" dirty="0" smtClean="0">
                <a:latin typeface="Andalus" pitchFamily="18" charset="-78"/>
                <a:cs typeface="Andalus" pitchFamily="18" charset="-78"/>
              </a:rPr>
            </a:br>
            <a:r>
              <a:rPr lang="it-IT" dirty="0" smtClean="0">
                <a:latin typeface="Andalus" pitchFamily="18" charset="-78"/>
                <a:cs typeface="Andalus" pitchFamily="18" charset="-78"/>
              </a:rPr>
              <a:t>la mia vita……</a:t>
            </a:r>
            <a:br>
              <a:rPr lang="it-IT" dirty="0" smtClean="0">
                <a:latin typeface="Andalus" pitchFamily="18" charset="-78"/>
                <a:cs typeface="Andalus" pitchFamily="18" charset="-78"/>
              </a:rPr>
            </a:br>
            <a:r>
              <a:rPr lang="it-IT" dirty="0" smtClean="0">
                <a:latin typeface="Andalus" pitchFamily="18" charset="-78"/>
                <a:cs typeface="Andalus" pitchFamily="18" charset="-78"/>
              </a:rPr>
              <a:t>se potessi dire « noi»</a:t>
            </a:r>
            <a:br>
              <a:rPr lang="it-IT" dirty="0" smtClean="0">
                <a:latin typeface="Andalus" pitchFamily="18" charset="-78"/>
                <a:cs typeface="Andalus" pitchFamily="18" charset="-78"/>
              </a:rPr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sz="3200" i="1" dirty="0" smtClean="0"/>
              <a:t>G. Gaber</a:t>
            </a:r>
            <a:br>
              <a:rPr lang="it-IT" sz="3200" i="1" dirty="0" smtClean="0"/>
            </a:br>
            <a:r>
              <a:rPr lang="it-IT" sz="3200" i="1" dirty="0" smtClean="0"/>
              <a:t>grazie per l’attenzione </a:t>
            </a:r>
            <a:br>
              <a:rPr lang="it-IT" sz="3200" i="1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26345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2520280"/>
          </a:xfrm>
        </p:spPr>
        <p:txBody>
          <a:bodyPr/>
          <a:lstStyle/>
          <a:p>
            <a:r>
              <a:rPr lang="it-IT" sz="4000" dirty="0" smtClean="0"/>
              <a:t>Varie ed eventuali</a:t>
            </a:r>
            <a:br>
              <a:rPr lang="it-IT" sz="4000" dirty="0" smtClean="0"/>
            </a:br>
            <a:r>
              <a:rPr lang="it-IT" sz="4000" dirty="0" smtClean="0"/>
              <a:t>per approfondimenti </a:t>
            </a:r>
            <a:br>
              <a:rPr lang="it-IT" sz="4000" dirty="0" smtClean="0"/>
            </a:br>
            <a:r>
              <a:rPr lang="it-IT" sz="4000" dirty="0" smtClean="0"/>
              <a:t>durante la discussione 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xmlns="" val="55501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92088" indent="-77788"/>
            <a:r>
              <a:rPr lang="it-IT" sz="3600" dirty="0" smtClean="0"/>
              <a:t>BPCO  azioni per </a:t>
            </a:r>
            <a:r>
              <a:rPr lang="it-IT" sz="3600" dirty="0"/>
              <a:t>migliorare</a:t>
            </a:r>
            <a:endParaRPr lang="it-IT" sz="3600" dirty="0">
              <a:solidFill>
                <a:schemeClr val="tx1"/>
              </a:solidFill>
              <a:latin typeface="Californian FB" pitchFamily="18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772816"/>
            <a:ext cx="8641655" cy="4824536"/>
          </a:xfrm>
        </p:spPr>
        <p:txBody>
          <a:bodyPr/>
          <a:lstStyle/>
          <a:p>
            <a:pPr marL="177800" indent="0">
              <a:buFontTx/>
              <a:buNone/>
            </a:pPr>
            <a:endParaRPr lang="it-IT" sz="2800" dirty="0" smtClean="0">
              <a:latin typeface="Californian FB" pitchFamily="18" charset="0"/>
            </a:endParaRPr>
          </a:p>
          <a:p>
            <a:r>
              <a:rPr lang="it-IT" sz="2800" dirty="0">
                <a:solidFill>
                  <a:srgbClr val="FF0000"/>
                </a:solidFill>
              </a:rPr>
              <a:t>Promozione della partecipazione </a:t>
            </a:r>
            <a:r>
              <a:rPr lang="it-IT" sz="2800" dirty="0"/>
              <a:t>attiva del malato alla gestione della propria condizione  </a:t>
            </a:r>
            <a:r>
              <a:rPr lang="it-IT" sz="2800" dirty="0" smtClean="0"/>
              <a:t>patologica (ET) </a:t>
            </a:r>
            <a:endParaRPr lang="it-IT" sz="2800" dirty="0"/>
          </a:p>
          <a:p>
            <a:r>
              <a:rPr lang="it-IT" sz="2800" dirty="0">
                <a:solidFill>
                  <a:srgbClr val="FF0000"/>
                </a:solidFill>
              </a:rPr>
              <a:t>Introduzione di indicatori </a:t>
            </a:r>
            <a:r>
              <a:rPr lang="it-IT" sz="2800" dirty="0"/>
              <a:t>e criteri di riferimento </a:t>
            </a:r>
            <a:r>
              <a:rPr lang="it-IT" sz="2800" dirty="0" smtClean="0"/>
              <a:t>standardizzati per </a:t>
            </a:r>
            <a:r>
              <a:rPr lang="it-IT" sz="2800" dirty="0"/>
              <a:t>il trattamento e monitoraggio dei pz </a:t>
            </a:r>
            <a:r>
              <a:rPr lang="it-IT" sz="2800" dirty="0" smtClean="0"/>
              <a:t>BPCO….utilizzando  questionari e scale di valutazione</a:t>
            </a:r>
          </a:p>
          <a:p>
            <a:pPr marL="0" indent="0">
              <a:buNone/>
            </a:pPr>
            <a:r>
              <a:rPr lang="it-IT" sz="2800" dirty="0" smtClean="0"/>
              <a:t>    anche per l’educazione terapeutica</a:t>
            </a:r>
          </a:p>
          <a:p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unico di registrazione </a:t>
            </a:r>
            <a:r>
              <a:rPr lang="it-IT" sz="2800" dirty="0" smtClean="0"/>
              <a:t>e comunicazione dati :</a:t>
            </a:r>
          </a:p>
          <a:p>
            <a:pPr marL="0" indent="0">
              <a:buNone/>
            </a:pPr>
            <a:r>
              <a:rPr lang="it-IT" sz="2800" dirty="0"/>
              <a:t> </a:t>
            </a:r>
            <a:r>
              <a:rPr lang="it-IT" sz="2800" dirty="0" smtClean="0"/>
              <a:t>   sanitari , presidi in uso ,attività educative del paziente o </a:t>
            </a:r>
          </a:p>
          <a:p>
            <a:pPr marL="0" indent="0">
              <a:buNone/>
            </a:pPr>
            <a:r>
              <a:rPr lang="it-IT" sz="2800" dirty="0"/>
              <a:t> </a:t>
            </a:r>
            <a:r>
              <a:rPr lang="it-IT" sz="2800" dirty="0" smtClean="0"/>
              <a:t>   del /dei </a:t>
            </a:r>
            <a:r>
              <a:rPr lang="it-IT" sz="2800" dirty="0" err="1" smtClean="0"/>
              <a:t>caregiver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xmlns="" val="8316345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it-IT" dirty="0" smtClean="0"/>
              <a:t>Infermiera che funzioni svolge?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01271"/>
            <a:ext cx="8229600" cy="5396081"/>
          </a:xfrm>
        </p:spPr>
        <p:txBody>
          <a:bodyPr/>
          <a:lstStyle/>
          <a:p>
            <a:pPr marL="0" indent="0" algn="ctr">
              <a:buNone/>
            </a:pPr>
            <a:r>
              <a:rPr lang="it-IT" sz="2800" b="1" dirty="0" smtClean="0">
                <a:solidFill>
                  <a:schemeClr val="tx2">
                    <a:lumMod val="50000"/>
                  </a:schemeClr>
                </a:solidFill>
              </a:rPr>
              <a:t>Consideriamo i tre </a:t>
            </a:r>
            <a:r>
              <a:rPr lang="it-IT" sz="2800" b="1" dirty="0" err="1" smtClean="0">
                <a:solidFill>
                  <a:schemeClr val="tx2">
                    <a:lumMod val="50000"/>
                  </a:schemeClr>
                </a:solidFill>
              </a:rPr>
              <a:t>setting</a:t>
            </a:r>
            <a:r>
              <a:rPr lang="it-IT" sz="2800" b="1" dirty="0" smtClean="0">
                <a:solidFill>
                  <a:schemeClr val="tx2">
                    <a:lumMod val="50000"/>
                  </a:schemeClr>
                </a:solidFill>
              </a:rPr>
              <a:t> :</a:t>
            </a:r>
          </a:p>
          <a:p>
            <a:pPr marL="0" indent="0" algn="ctr">
              <a:buNone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</a:rPr>
              <a:t>1</a:t>
            </a:r>
            <a:r>
              <a:rPr lang="it-IT" sz="2000" dirty="0" smtClean="0"/>
              <a:t> AMBULATORIO PNEUMOLOGICO</a:t>
            </a:r>
          </a:p>
          <a:p>
            <a:pPr marL="0" indent="0" algn="ctr">
              <a:buNone/>
            </a:pPr>
            <a:r>
              <a:rPr lang="it-IT" sz="2000" b="1" dirty="0" smtClean="0">
                <a:solidFill>
                  <a:schemeClr val="bg2">
                    <a:lumMod val="10000"/>
                  </a:schemeClr>
                </a:solidFill>
                <a:effectLst/>
              </a:rPr>
              <a:t>2 </a:t>
            </a: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effectLst/>
              </a:rPr>
              <a:t> </a:t>
            </a:r>
            <a:r>
              <a:rPr lang="it-IT" sz="2000" dirty="0" smtClean="0"/>
              <a:t>U.O. DI DEGENZA</a:t>
            </a:r>
          </a:p>
          <a:p>
            <a:pPr marL="0" indent="0" algn="ctr">
              <a:buNone/>
            </a:pPr>
            <a:r>
              <a:rPr lang="it-IT" sz="2000" b="1" dirty="0" smtClean="0">
                <a:solidFill>
                  <a:schemeClr val="tx2">
                    <a:lumMod val="50000"/>
                  </a:schemeClr>
                </a:solidFill>
                <a:effectLst/>
              </a:rPr>
              <a:t>3 </a:t>
            </a:r>
            <a:r>
              <a:rPr lang="it-IT" sz="2000" dirty="0" smtClean="0"/>
              <a:t> SUL TERRITORIO</a:t>
            </a:r>
          </a:p>
          <a:p>
            <a:r>
              <a:rPr lang="it-IT" sz="2800" b="1" dirty="0" smtClean="0">
                <a:solidFill>
                  <a:srgbClr val="FF0000"/>
                </a:solidFill>
              </a:rPr>
              <a:t>Prevenzione ,</a:t>
            </a:r>
            <a:r>
              <a:rPr lang="it-IT" sz="2800" b="1" dirty="0">
                <a:solidFill>
                  <a:srgbClr val="FF0000"/>
                </a:solidFill>
              </a:rPr>
              <a:t> </a:t>
            </a:r>
            <a:r>
              <a:rPr lang="it-IT" sz="2800" b="1" dirty="0" smtClean="0">
                <a:solidFill>
                  <a:srgbClr val="FF0000"/>
                </a:solidFill>
              </a:rPr>
              <a:t>cura, monitoraggio, riabilitazione</a:t>
            </a:r>
          </a:p>
          <a:p>
            <a:r>
              <a:rPr lang="it-IT" sz="2000" dirty="0" smtClean="0">
                <a:solidFill>
                  <a:srgbClr val="FF0000"/>
                </a:solidFill>
              </a:rPr>
              <a:t>a</a:t>
            </a:r>
            <a:r>
              <a:rPr lang="it-IT" sz="2000" dirty="0" smtClean="0"/>
              <a:t>- prevenzione nella popolazione generale ed a rischio</a:t>
            </a:r>
          </a:p>
          <a:p>
            <a:r>
              <a:rPr lang="it-IT" sz="2000" dirty="0" smtClean="0">
                <a:solidFill>
                  <a:srgbClr val="FF0000"/>
                </a:solidFill>
              </a:rPr>
              <a:t>b-</a:t>
            </a:r>
            <a:r>
              <a:rPr lang="it-IT" sz="2000" dirty="0" smtClean="0"/>
              <a:t> collabora alle procedure diagnostiche (spiro, test del cammino, </a:t>
            </a:r>
            <a:r>
              <a:rPr lang="it-IT" sz="2000" dirty="0" err="1" smtClean="0"/>
              <a:t>saturimetria</a:t>
            </a:r>
            <a:r>
              <a:rPr lang="it-IT" sz="2000" dirty="0" smtClean="0"/>
              <a:t> incruenta, </a:t>
            </a:r>
            <a:r>
              <a:rPr lang="it-IT" sz="2000" dirty="0" err="1" smtClean="0"/>
              <a:t>Ph</a:t>
            </a:r>
            <a:r>
              <a:rPr lang="it-IT" sz="2000" dirty="0" smtClean="0"/>
              <a:t> arterioso</a:t>
            </a:r>
          </a:p>
          <a:p>
            <a:r>
              <a:rPr lang="it-IT" sz="2000" dirty="0" smtClean="0">
                <a:solidFill>
                  <a:srgbClr val="FF0000"/>
                </a:solidFill>
              </a:rPr>
              <a:t>c-</a:t>
            </a:r>
            <a:r>
              <a:rPr lang="it-IT" sz="2000" dirty="0" smtClean="0"/>
              <a:t> prevenzione delle complicanze nelle persone con patologia conclamata, e con </a:t>
            </a:r>
            <a:r>
              <a:rPr lang="it-IT" sz="2000" dirty="0" err="1" smtClean="0"/>
              <a:t>multipatologie</a:t>
            </a:r>
            <a:endParaRPr lang="it-IT" sz="2000" dirty="0" smtClean="0"/>
          </a:p>
          <a:p>
            <a:r>
              <a:rPr lang="it-IT" sz="2000" dirty="0" smtClean="0">
                <a:solidFill>
                  <a:srgbClr val="FF0000"/>
                </a:solidFill>
              </a:rPr>
              <a:t>d</a:t>
            </a:r>
            <a:r>
              <a:rPr lang="it-IT" sz="2000" dirty="0" smtClean="0"/>
              <a:t> – partecipa alla stesura del PAI  per la dimissione protetta </a:t>
            </a:r>
          </a:p>
          <a:p>
            <a:r>
              <a:rPr lang="it-IT" sz="2000" dirty="0" smtClean="0">
                <a:solidFill>
                  <a:srgbClr val="FF0000"/>
                </a:solidFill>
              </a:rPr>
              <a:t>e </a:t>
            </a:r>
            <a:r>
              <a:rPr lang="it-IT" sz="2000" dirty="0" smtClean="0"/>
              <a:t>– educa i pazienti e/ </a:t>
            </a:r>
            <a:r>
              <a:rPr lang="it-IT" sz="2000" dirty="0" err="1" smtClean="0"/>
              <a:t>caregiver</a:t>
            </a:r>
            <a:r>
              <a:rPr lang="it-IT" sz="2000" dirty="0" smtClean="0"/>
              <a:t> alla gestione della terapia farmacologica /</a:t>
            </a:r>
            <a:r>
              <a:rPr lang="it-IT" sz="2000" dirty="0" err="1" smtClean="0"/>
              <a:t>ventilatoria</a:t>
            </a:r>
            <a:r>
              <a:rPr lang="it-IT" sz="2000" dirty="0" smtClean="0"/>
              <a:t>/somministrazione O2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xmlns="" val="4086233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91355429"/>
              </p:ext>
            </p:extLst>
          </p:nvPr>
        </p:nvGraphicFramePr>
        <p:xfrm>
          <a:off x="2411761" y="260648"/>
          <a:ext cx="4680519" cy="6264696"/>
        </p:xfrm>
        <a:graphic>
          <a:graphicData uri="http://schemas.openxmlformats.org/presentationml/2006/ole">
            <p:oleObj spid="_x0000_s1073" name="Acrobat Document" r:id="rId3" imgW="7557840" imgH="10695960" progId="AcroExch.Document.7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79913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it-IT" sz="3600" dirty="0" smtClean="0">
                <a:solidFill>
                  <a:srgbClr val="FF0000"/>
                </a:solidFill>
              </a:rPr>
              <a:t>Efficacia delle strategie per informare, educare e coinvolgere i pazienti</a:t>
            </a:r>
            <a:endParaRPr lang="it-IT" sz="3600" dirty="0">
              <a:solidFill>
                <a:srgbClr val="FF0000"/>
              </a:solidFill>
            </a:endParaRPr>
          </a:p>
        </p:txBody>
      </p:sp>
      <p:graphicFrame>
        <p:nvGraphicFramePr>
          <p:cNvPr id="4" name="Segnaposto tabella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1085715581"/>
              </p:ext>
            </p:extLst>
          </p:nvPr>
        </p:nvGraphicFramePr>
        <p:xfrm>
          <a:off x="323528" y="1268760"/>
          <a:ext cx="856895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3076"/>
                <a:gridCol w="1663076"/>
                <a:gridCol w="1663076"/>
                <a:gridCol w="1663076"/>
                <a:gridCol w="1700624"/>
                <a:gridCol w="216022"/>
              </a:tblGrid>
              <a:tr h="108012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Argomento</a:t>
                      </a:r>
                      <a:endParaRPr lang="it-IT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Effetti</a:t>
                      </a:r>
                      <a:r>
                        <a:rPr lang="it-IT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sulle</a:t>
                      </a:r>
                    </a:p>
                    <a:p>
                      <a:r>
                        <a:rPr lang="it-IT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Conoscenze del paziente</a:t>
                      </a:r>
                      <a:endParaRPr lang="it-IT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Effetti</a:t>
                      </a:r>
                      <a:r>
                        <a:rPr lang="it-IT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sul vissuto  del paziente</a:t>
                      </a:r>
                      <a:endParaRPr lang="it-IT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Effetti sull’utilizzo dei servizi sanitari</a:t>
                      </a:r>
                      <a:endParaRPr lang="it-IT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Effetti sul comportamento e lo stato di salute</a:t>
                      </a:r>
                      <a:endParaRPr lang="it-IT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971520">
                <a:tc>
                  <a:txBody>
                    <a:bodyPr/>
                    <a:lstStyle/>
                    <a:p>
                      <a:r>
                        <a:rPr lang="it-IT" b="1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Accrescimento</a:t>
                      </a:r>
                    </a:p>
                    <a:p>
                      <a:r>
                        <a:rPr lang="it-IT" b="1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Delle</a:t>
                      </a:r>
                      <a:r>
                        <a:rPr lang="it-IT" b="1" i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conoscenze teoriche</a:t>
                      </a:r>
                      <a:endParaRPr lang="it-IT" b="1" i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it-IT" b="1" i="1" dirty="0" smtClean="0"/>
                        <a:t>Miglioramento capacità decisionale</a:t>
                      </a:r>
                      <a:endParaRPr lang="it-IT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21519">
                <a:tc>
                  <a:txBody>
                    <a:bodyPr/>
                    <a:lstStyle/>
                    <a:p>
                      <a:r>
                        <a:rPr lang="it-IT" b="1" i="1" dirty="0" smtClean="0"/>
                        <a:t>Miglioramento del self-care e gestione della malattia </a:t>
                      </a:r>
                      <a:endParaRPr lang="it-IT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21519">
                <a:tc>
                  <a:txBody>
                    <a:bodyPr/>
                    <a:lstStyle/>
                    <a:p>
                      <a:r>
                        <a:rPr lang="it-IT" b="1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Aumento della sicurezza del paziente</a:t>
                      </a:r>
                      <a:endParaRPr lang="it-IT" b="1" i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4408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it-IT" dirty="0" smtClean="0"/>
              <a:t>Educazione : considerazioni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/>
          <a:lstStyle/>
          <a:p>
            <a:r>
              <a:rPr lang="it-IT" sz="2400" b="1" dirty="0" smtClean="0">
                <a:effectLst/>
              </a:rPr>
              <a:t>E’ comprovato da molti studi </a:t>
            </a:r>
            <a:r>
              <a:rPr lang="it-IT" sz="2400" b="1" i="1" dirty="0" smtClean="0">
                <a:effectLst/>
              </a:rPr>
              <a:t>(</a:t>
            </a:r>
            <a:r>
              <a:rPr lang="it-IT" sz="2400" b="1" i="1" dirty="0" err="1" smtClean="0">
                <a:effectLst/>
              </a:rPr>
              <a:t>review</a:t>
            </a:r>
            <a:r>
              <a:rPr lang="it-IT" sz="2400" b="1" i="1" dirty="0" smtClean="0">
                <a:effectLst/>
              </a:rPr>
              <a:t> e </a:t>
            </a:r>
            <a:r>
              <a:rPr lang="it-IT" sz="2400" b="1" i="1" dirty="0" err="1" smtClean="0">
                <a:effectLst/>
              </a:rPr>
              <a:t>metanalisi</a:t>
            </a:r>
            <a:r>
              <a:rPr lang="it-IT" sz="2400" b="1" i="1" dirty="0" smtClean="0">
                <a:effectLst/>
              </a:rPr>
              <a:t> BMJ 2007) </a:t>
            </a:r>
            <a:r>
              <a:rPr lang="it-IT" sz="2400" b="1" i="1" dirty="0" smtClean="0">
                <a:solidFill>
                  <a:srgbClr val="FF0000"/>
                </a:solidFill>
                <a:effectLst/>
              </a:rPr>
              <a:t>l’</a:t>
            </a:r>
            <a:r>
              <a:rPr lang="it-IT" sz="2400" b="1" dirty="0" smtClean="0">
                <a:solidFill>
                  <a:srgbClr val="FF0000"/>
                </a:solidFill>
                <a:effectLst/>
              </a:rPr>
              <a:t>efficacia</a:t>
            </a:r>
            <a:r>
              <a:rPr lang="it-IT" sz="2400" b="1" dirty="0" smtClean="0">
                <a:effectLst/>
              </a:rPr>
              <a:t> delle strategie di informazione, educazione e coinvolgimento dei pazienti nella prevenzione e nella gestione delle patologie croniche</a:t>
            </a:r>
            <a:r>
              <a:rPr lang="it-IT" sz="2800" b="1" dirty="0" smtClean="0">
                <a:effectLst/>
              </a:rPr>
              <a:t>.</a:t>
            </a:r>
          </a:p>
          <a:p>
            <a:r>
              <a:rPr lang="it-IT" sz="2800" b="1" dirty="0" smtClean="0">
                <a:effectLst/>
              </a:rPr>
              <a:t>Avallare un sistema implica studi e prove evidenti.</a:t>
            </a:r>
          </a:p>
          <a:p>
            <a:r>
              <a:rPr lang="it-IT" sz="2400" b="1" dirty="0" smtClean="0">
                <a:effectLst/>
              </a:rPr>
              <a:t>Per provare EVIDENZE SCIENTIFICHE nel campo dell’educazione del paziente devono essere considerati e definiti degli STRUMENTI di VALUTAZIONE dell’impatto e durata dei nostri interventi educativi. Come qualsiasi altro intervento terapeutico necessita la definizione degli OUTCOME EDUCATIVI.</a:t>
            </a:r>
          </a:p>
          <a:p>
            <a:r>
              <a:rPr lang="it-IT" sz="2400" b="1" dirty="0" smtClean="0">
                <a:solidFill>
                  <a:srgbClr val="FF0000"/>
                </a:solidFill>
                <a:effectLst/>
              </a:rPr>
              <a:t>ES</a:t>
            </a:r>
            <a:r>
              <a:rPr lang="it-IT" sz="2400" b="1" dirty="0" smtClean="0">
                <a:effectLst/>
              </a:rPr>
              <a:t>: impatto della comprensione e conoscenza-&gt; modifica degli atteggiamenti e </a:t>
            </a:r>
            <a:r>
              <a:rPr lang="it-IT" sz="2400" b="1" dirty="0" err="1" smtClean="0">
                <a:effectLst/>
              </a:rPr>
              <a:t>compliance</a:t>
            </a:r>
            <a:r>
              <a:rPr lang="it-IT" sz="2400" b="1" dirty="0" smtClean="0">
                <a:effectLst/>
              </a:rPr>
              <a:t> terapeutica, impatto sull’utilizzo dei servizi sanitari in follow-up e/ urgenza…</a:t>
            </a:r>
          </a:p>
          <a:p>
            <a:endParaRPr lang="it-IT" sz="2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108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Rappresentazione del processo</a:t>
            </a:r>
            <a:br>
              <a:rPr lang="it-IT" dirty="0" smtClean="0"/>
            </a:br>
            <a:r>
              <a:rPr lang="it-IT" dirty="0" smtClean="0"/>
              <a:t>…….</a:t>
            </a:r>
            <a:r>
              <a:rPr lang="it-IT" smtClean="0"/>
              <a:t>anche educativo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Pentagono 3"/>
          <p:cNvSpPr/>
          <p:nvPr/>
        </p:nvSpPr>
        <p:spPr>
          <a:xfrm>
            <a:off x="795282" y="3255176"/>
            <a:ext cx="972108" cy="91268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>
                    <a:lumMod val="50000"/>
                  </a:schemeClr>
                </a:solidFill>
              </a:rPr>
              <a:t>Input</a:t>
            </a:r>
            <a:endParaRPr lang="it-IT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Pentagono 4"/>
          <p:cNvSpPr/>
          <p:nvPr/>
        </p:nvSpPr>
        <p:spPr>
          <a:xfrm>
            <a:off x="1979712" y="2348880"/>
            <a:ext cx="5184576" cy="302433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it-IT" b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it-IT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it-IT" b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it-IT" b="1" dirty="0" smtClean="0">
                <a:solidFill>
                  <a:schemeClr val="tx1">
                    <a:lumMod val="50000"/>
                  </a:schemeClr>
                </a:solidFill>
              </a:rPr>
              <a:t>PROCESSO</a:t>
            </a:r>
          </a:p>
          <a:p>
            <a:pPr algn="ctr"/>
            <a:endParaRPr lang="it-IT" b="1" dirty="0">
              <a:solidFill>
                <a:schemeClr val="tx1">
                  <a:lumMod val="50000"/>
                </a:schemeClr>
              </a:solidFill>
            </a:endParaRPr>
          </a:p>
          <a:p>
            <a:pPr algn="ctr"/>
            <a:r>
              <a:rPr lang="it-IT" sz="2000" b="1" dirty="0" smtClean="0">
                <a:solidFill>
                  <a:schemeClr val="tx1">
                    <a:lumMod val="50000"/>
                  </a:schemeClr>
                </a:solidFill>
              </a:rPr>
              <a:t>Persone          Apparecchiature</a:t>
            </a:r>
          </a:p>
          <a:p>
            <a:pPr algn="ctr"/>
            <a:endParaRPr lang="it-IT" sz="2000" b="1" dirty="0">
              <a:solidFill>
                <a:schemeClr val="tx1">
                  <a:lumMod val="50000"/>
                </a:schemeClr>
              </a:solidFill>
            </a:endParaRPr>
          </a:p>
          <a:p>
            <a:pPr algn="ctr"/>
            <a:r>
              <a:rPr lang="it-IT" sz="2000" b="1" dirty="0">
                <a:solidFill>
                  <a:schemeClr val="tx1">
                    <a:lumMod val="50000"/>
                  </a:schemeClr>
                </a:solidFill>
              </a:rPr>
              <a:t>M</a:t>
            </a:r>
            <a:r>
              <a:rPr lang="it-IT" sz="2000" b="1" dirty="0" smtClean="0">
                <a:solidFill>
                  <a:schemeClr val="tx1">
                    <a:lumMod val="50000"/>
                  </a:schemeClr>
                </a:solidFill>
              </a:rPr>
              <a:t>etodi</a:t>
            </a:r>
            <a:r>
              <a:rPr lang="it-IT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  <a:p>
            <a:pPr algn="ctr"/>
            <a:endParaRPr lang="it-IT" sz="2000" dirty="0" smtClean="0">
              <a:solidFill>
                <a:schemeClr val="tx1">
                  <a:lumMod val="50000"/>
                </a:schemeClr>
              </a:solidFill>
            </a:endParaRPr>
          </a:p>
          <a:p>
            <a:pPr algn="ctr"/>
            <a:r>
              <a:rPr lang="it-IT" sz="2000" b="1" dirty="0" smtClean="0">
                <a:solidFill>
                  <a:schemeClr val="tx1">
                    <a:lumMod val="50000"/>
                  </a:schemeClr>
                </a:solidFill>
              </a:rPr>
              <a:t>Ambiente             Materiali</a:t>
            </a:r>
          </a:p>
          <a:p>
            <a:pPr algn="ctr"/>
            <a:r>
              <a:rPr lang="it-IT" sz="2000" b="1" dirty="0" smtClean="0">
                <a:solidFill>
                  <a:schemeClr val="tx1">
                    <a:lumMod val="50000"/>
                  </a:schemeClr>
                </a:solidFill>
              </a:rPr>
              <a:t>…….</a:t>
            </a:r>
          </a:p>
          <a:p>
            <a:pPr algn="ctr"/>
            <a:endParaRPr lang="it-IT" sz="2000" dirty="0" smtClean="0"/>
          </a:p>
          <a:p>
            <a:pPr algn="ctr"/>
            <a:endParaRPr lang="it-IT" dirty="0"/>
          </a:p>
          <a:p>
            <a:pPr algn="ctr"/>
            <a:endParaRPr lang="it-IT" dirty="0" smtClean="0"/>
          </a:p>
          <a:p>
            <a:pPr algn="ctr"/>
            <a:endParaRPr lang="it-IT" dirty="0"/>
          </a:p>
          <a:p>
            <a:pPr algn="ctr"/>
            <a:endParaRPr lang="it-IT" dirty="0" smtClean="0"/>
          </a:p>
          <a:p>
            <a:pPr algn="ctr"/>
            <a:endParaRPr lang="it-IT" dirty="0"/>
          </a:p>
        </p:txBody>
      </p:sp>
      <p:sp>
        <p:nvSpPr>
          <p:cNvPr id="6" name="Pentagono 5"/>
          <p:cNvSpPr/>
          <p:nvPr/>
        </p:nvSpPr>
        <p:spPr>
          <a:xfrm>
            <a:off x="7308304" y="3255176"/>
            <a:ext cx="1152128" cy="91268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>
                    <a:lumMod val="50000"/>
                  </a:schemeClr>
                </a:solidFill>
              </a:rPr>
              <a:t>Output</a:t>
            </a:r>
            <a:endParaRPr lang="it-IT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2427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 smtClean="0"/>
              <a:t>Piano Assistenziale Individualizzato (</a:t>
            </a:r>
            <a:r>
              <a:rPr lang="it-IT" sz="4000" dirty="0" smtClean="0">
                <a:solidFill>
                  <a:srgbClr val="FF0000"/>
                </a:solidFill>
              </a:rPr>
              <a:t>PAI</a:t>
            </a:r>
            <a:r>
              <a:rPr lang="it-IT" sz="4000" dirty="0" smtClean="0"/>
              <a:t>)  1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 smtClean="0">
                <a:effectLst/>
              </a:rPr>
              <a:t> Al </a:t>
            </a:r>
            <a:r>
              <a:rPr lang="it-IT" dirty="0">
                <a:effectLst/>
              </a:rPr>
              <a:t>centro dell'intero processo di </a:t>
            </a:r>
            <a:endParaRPr lang="it-IT" dirty="0" smtClean="0">
              <a:effectLst/>
            </a:endParaRPr>
          </a:p>
          <a:p>
            <a:pPr marL="0" indent="0" algn="ctr">
              <a:buNone/>
            </a:pPr>
            <a:r>
              <a:rPr lang="it-IT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dimissione protetta,</a:t>
            </a:r>
          </a:p>
          <a:p>
            <a:pPr marL="0" indent="0" algn="ctr">
              <a:buNone/>
            </a:pPr>
            <a:r>
              <a:rPr lang="it-IT" dirty="0" smtClean="0">
                <a:effectLst/>
              </a:rPr>
              <a:t>C’è il </a:t>
            </a:r>
            <a:r>
              <a:rPr lang="it-IT" sz="3600" b="1" dirty="0">
                <a:solidFill>
                  <a:srgbClr val="FF0000"/>
                </a:solidFill>
                <a:effectLst/>
              </a:rPr>
              <a:t>P</a:t>
            </a:r>
            <a:r>
              <a:rPr lang="it-IT" sz="3600" dirty="0">
                <a:effectLst/>
              </a:rPr>
              <a:t>iano </a:t>
            </a:r>
            <a:r>
              <a:rPr lang="it-IT" sz="3600" b="1" dirty="0" smtClean="0">
                <a:solidFill>
                  <a:srgbClr val="FF0000"/>
                </a:solidFill>
                <a:effectLst/>
              </a:rPr>
              <a:t>A</a:t>
            </a:r>
            <a:r>
              <a:rPr lang="it-IT" sz="3600" dirty="0" smtClean="0">
                <a:effectLst/>
              </a:rPr>
              <a:t>ssistenziale </a:t>
            </a:r>
            <a:r>
              <a:rPr lang="it-IT" sz="3600" b="1" dirty="0" smtClean="0">
                <a:solidFill>
                  <a:srgbClr val="FF0000"/>
                </a:solidFill>
                <a:effectLst/>
              </a:rPr>
              <a:t>I</a:t>
            </a:r>
            <a:r>
              <a:rPr lang="it-IT" sz="3600" dirty="0" smtClean="0">
                <a:effectLst/>
              </a:rPr>
              <a:t>ndividualizzato </a:t>
            </a:r>
          </a:p>
          <a:p>
            <a:pPr marL="0" indent="0" algn="ctr">
              <a:buNone/>
            </a:pPr>
            <a:r>
              <a:rPr lang="it-IT" sz="3600" dirty="0" smtClean="0">
                <a:effectLst/>
              </a:rPr>
              <a:t>(strumento indispensabile)</a:t>
            </a:r>
          </a:p>
          <a:p>
            <a:pPr marL="0" indent="0" algn="ctr">
              <a:buNone/>
            </a:pPr>
            <a:r>
              <a:rPr lang="it-IT" sz="3600" dirty="0">
                <a:effectLst/>
              </a:rPr>
              <a:t> </a:t>
            </a:r>
            <a:r>
              <a:rPr lang="it-IT" sz="3600" dirty="0" smtClean="0">
                <a:effectLst/>
              </a:rPr>
              <a:t>che </a:t>
            </a:r>
            <a:r>
              <a:rPr lang="it-IT" dirty="0" smtClean="0">
                <a:effectLst/>
              </a:rPr>
              <a:t>definisce una serie </a:t>
            </a:r>
            <a:r>
              <a:rPr lang="it-IT" dirty="0">
                <a:effectLst/>
              </a:rPr>
              <a:t>di interventi necessari </a:t>
            </a:r>
            <a:r>
              <a:rPr lang="it-IT" dirty="0" smtClean="0">
                <a:effectLst/>
              </a:rPr>
              <a:t>per </a:t>
            </a:r>
          </a:p>
          <a:p>
            <a:pPr marL="0" indent="0" algn="ctr">
              <a:buNone/>
            </a:pPr>
            <a:r>
              <a:rPr lang="it-IT" dirty="0" smtClean="0">
                <a:effectLst/>
              </a:rPr>
              <a:t> raggiungere gli </a:t>
            </a:r>
            <a:r>
              <a:rPr lang="it-IT" dirty="0">
                <a:effectLst/>
              </a:rPr>
              <a:t>obiettivi della cura e i bisogni </a:t>
            </a:r>
            <a:r>
              <a:rPr lang="it-IT" dirty="0" smtClean="0">
                <a:effectLst/>
              </a:rPr>
              <a:t>di salute </a:t>
            </a:r>
            <a:r>
              <a:rPr lang="it-IT" dirty="0">
                <a:effectLst/>
              </a:rPr>
              <a:t>del paziente, </a:t>
            </a:r>
            <a:r>
              <a:rPr lang="it-IT" dirty="0" smtClean="0">
                <a:effectLst/>
              </a:rPr>
              <a:t>sia </a:t>
            </a:r>
            <a:r>
              <a:rPr lang="it-IT" dirty="0">
                <a:effectLst/>
              </a:rPr>
              <a:t>in ospedale sia nelle fasi successive al ricovero.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srgbClr val="FFFFFF"/>
                </a:solidFill>
              </a:rPr>
              <a:t>Infermiera Rosalba Ronchi</a:t>
            </a:r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166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Quale strumento?.......PAI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effectLst/>
              </a:rPr>
              <a:t>I piani di dimissione elaborati fin dall'inizio del ricovero</a:t>
            </a:r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it-I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possono effettivamente ridurre la durata della degenza</a:t>
            </a:r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>
                <a:effectLst/>
              </a:rPr>
              <a:t>e permettere al paziente di ritornare a casa. Qui il paziente, sia acuto sia cronico, potrà continuare il suo piano di cura, con la sicurezza che eventuali complicanze saranno prevenute o comunque riconosciute, </a:t>
            </a:r>
            <a:r>
              <a:rPr lang="it-IT" b="1" dirty="0">
                <a:solidFill>
                  <a:schemeClr val="tx2">
                    <a:lumMod val="50000"/>
                  </a:schemeClr>
                </a:solidFill>
                <a:effectLst/>
              </a:rPr>
              <a:t>grazie al costante monitoraggio delle sue condizioni.</a:t>
            </a:r>
            <a:r>
              <a:rPr lang="it-IT" dirty="0">
                <a:solidFill>
                  <a:schemeClr val="tx2">
                    <a:lumMod val="50000"/>
                  </a:schemeClr>
                </a:solidFill>
                <a:effectLst/>
              </a:rPr>
              <a:t/>
            </a:r>
            <a:br>
              <a:rPr lang="it-IT" dirty="0">
                <a:solidFill>
                  <a:schemeClr val="tx2">
                    <a:lumMod val="50000"/>
                  </a:schemeClr>
                </a:solidFill>
                <a:effectLst/>
              </a:rPr>
            </a:br>
            <a:endParaRPr lang="it-IT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srgbClr val="FFFFFF"/>
                </a:solidFill>
              </a:rPr>
              <a:t>Infermiera Rosalba Ronchi</a:t>
            </a:r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0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it-IT" dirty="0" smtClean="0"/>
              <a:t>Tempo di Nursing 2014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0" y="1268760"/>
            <a:ext cx="4283968" cy="5256584"/>
          </a:xfrm>
        </p:spPr>
        <p:txBody>
          <a:bodyPr/>
          <a:lstStyle/>
          <a:p>
            <a:r>
              <a:rPr lang="it-IT" sz="2000" dirty="0" smtClean="0">
                <a:latin typeface="Arial Narrow" pitchFamily="34" charset="0"/>
              </a:rPr>
              <a:t>«Le persone affette da </a:t>
            </a:r>
            <a:r>
              <a:rPr lang="it-IT" sz="2000" dirty="0" smtClean="0">
                <a:solidFill>
                  <a:srgbClr val="FF0000"/>
                </a:solidFill>
                <a:latin typeface="Arial Narrow" pitchFamily="34" charset="0"/>
              </a:rPr>
              <a:t>malattie croniche </a:t>
            </a:r>
            <a:r>
              <a:rPr lang="it-IT" sz="2000" dirty="0" smtClean="0">
                <a:latin typeface="Arial Narrow" pitchFamily="34" charset="0"/>
              </a:rPr>
              <a:t> sono in costante aumento,(3,2 milioni in Lombardia nel 2013)pari al 31.8% della popolazione assistita</a:t>
            </a:r>
          </a:p>
          <a:p>
            <a:r>
              <a:rPr lang="it-IT" sz="2000" dirty="0" smtClean="0">
                <a:latin typeface="Arial Narrow" pitchFamily="34" charset="0"/>
              </a:rPr>
              <a:t>Rappresentano oltre il </a:t>
            </a:r>
            <a:r>
              <a:rPr lang="it-IT" sz="2000" dirty="0" smtClean="0">
                <a:solidFill>
                  <a:srgbClr val="FF0000"/>
                </a:solidFill>
                <a:latin typeface="Arial Narrow" pitchFamily="34" charset="0"/>
              </a:rPr>
              <a:t>70% della spesa sanitaria </a:t>
            </a:r>
            <a:r>
              <a:rPr lang="it-IT" sz="2000" dirty="0" smtClean="0">
                <a:latin typeface="Arial Narrow" pitchFamily="34" charset="0"/>
              </a:rPr>
              <a:t>per attività di ricovero e cura, specialistica ambulatoriale , e consumo di farmaci»</a:t>
            </a:r>
          </a:p>
          <a:p>
            <a:r>
              <a:rPr lang="it-IT" sz="2000" dirty="0">
                <a:latin typeface="Arial Narrow" pitchFamily="34" charset="0"/>
              </a:rPr>
              <a:t>Con l’aumento della cronicità e della fragilità degli utenti, aumenterà la richiesta di capacità di rispondere ai bisogni assistenziali  sul piano </a:t>
            </a:r>
            <a:r>
              <a:rPr lang="it-IT" sz="2000" dirty="0" smtClean="0">
                <a:latin typeface="Arial Narrow" pitchFamily="34" charset="0"/>
              </a:rPr>
              <a:t>clinico - organizzativo </a:t>
            </a:r>
            <a:r>
              <a:rPr lang="it-IT" sz="2000" dirty="0">
                <a:latin typeface="Arial Narrow" pitchFamily="34" charset="0"/>
              </a:rPr>
              <a:t>e gestionale delle risorse sanitarie.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0" y="1340768"/>
            <a:ext cx="4392488" cy="5256584"/>
          </a:xfrm>
        </p:spPr>
        <p:txBody>
          <a:bodyPr/>
          <a:lstStyle/>
          <a:p>
            <a:r>
              <a:rPr lang="it-IT" sz="2000" dirty="0" smtClean="0">
                <a:latin typeface="Arial Narrow" pitchFamily="34" charset="0"/>
              </a:rPr>
              <a:t>OMS prima , Piano s. Nazionale, Lombardia poi, </a:t>
            </a:r>
            <a:r>
              <a:rPr lang="it-IT" sz="2000" b="1" dirty="0" smtClean="0">
                <a:solidFill>
                  <a:srgbClr val="FF0000"/>
                </a:solidFill>
                <a:latin typeface="Arial Narrow" pitchFamily="34" charset="0"/>
              </a:rPr>
              <a:t>hanno inserito la figura dell’infermiere di famiglia e di comunità </a:t>
            </a:r>
            <a:r>
              <a:rPr lang="it-IT" sz="2000" b="1" dirty="0" smtClean="0">
                <a:latin typeface="Arial Narrow" pitchFamily="34" charset="0"/>
              </a:rPr>
              <a:t>accanto al MMG</a:t>
            </a:r>
            <a:r>
              <a:rPr lang="it-IT" sz="2000" dirty="0" smtClean="0">
                <a:latin typeface="Arial Narrow" pitchFamily="34" charset="0"/>
              </a:rPr>
              <a:t> </a:t>
            </a:r>
          </a:p>
          <a:p>
            <a:pPr marL="0" indent="0">
              <a:buNone/>
            </a:pPr>
            <a:r>
              <a:rPr lang="it-IT" sz="2000" dirty="0" smtClean="0">
                <a:latin typeface="Arial Narrow" pitchFamily="34" charset="0"/>
              </a:rPr>
              <a:t>     per un sistema sanitario più sostenibile </a:t>
            </a:r>
          </a:p>
          <a:p>
            <a:endParaRPr lang="it-IT" sz="2000" dirty="0">
              <a:latin typeface="Arial Narrow" pitchFamily="34" charset="0"/>
            </a:endParaRPr>
          </a:p>
          <a:p>
            <a:endParaRPr lang="it-IT" sz="2000" dirty="0" smtClean="0">
              <a:latin typeface="Arial Narrow" pitchFamily="34" charset="0"/>
            </a:endParaRPr>
          </a:p>
          <a:p>
            <a:r>
              <a:rPr lang="it-IT" sz="2000" dirty="0" smtClean="0">
                <a:latin typeface="Arial Narrow" pitchFamily="34" charset="0"/>
              </a:rPr>
              <a:t> Non solo all’estero ma , anche in varie regioni italiane gli infermieri hanno dimostrato che si possono introdurre nuovi modelli assistenziali, efficaci, </a:t>
            </a:r>
            <a:r>
              <a:rPr lang="it-IT" sz="2000" b="1" dirty="0" smtClean="0">
                <a:solidFill>
                  <a:srgbClr val="FF0000"/>
                </a:solidFill>
                <a:latin typeface="Arial Narrow" pitchFamily="34" charset="0"/>
              </a:rPr>
              <a:t>favorendo l’integrazione dei percorsi assistenziali, e la continuità delle cure</a:t>
            </a:r>
          </a:p>
          <a:p>
            <a:endParaRPr lang="it-IT" sz="24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395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Mettere il paziente al centro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>
                <a:effectLst/>
              </a:rPr>
              <a:t>Stiamo </a:t>
            </a:r>
            <a:r>
              <a:rPr lang="it-IT" dirty="0" smtClean="0">
                <a:effectLst/>
              </a:rPr>
              <a:t>parlando</a:t>
            </a:r>
          </a:p>
          <a:p>
            <a:pPr marL="0" indent="0" algn="ctr">
              <a:buNone/>
            </a:pPr>
            <a:r>
              <a:rPr lang="it-IT" dirty="0" smtClean="0">
                <a:effectLst/>
              </a:rPr>
              <a:t> </a:t>
            </a:r>
            <a:r>
              <a:rPr lang="it-I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trasformazioni 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profonde </a:t>
            </a:r>
            <a:r>
              <a:rPr lang="it-I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strutturali, </a:t>
            </a:r>
            <a:endParaRPr lang="it-IT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it-IT" dirty="0" smtClean="0">
                <a:effectLst/>
              </a:rPr>
              <a:t>che </a:t>
            </a:r>
            <a:r>
              <a:rPr lang="it-IT" dirty="0">
                <a:effectLst/>
              </a:rPr>
              <a:t>coinvolgono metodologie</a:t>
            </a:r>
            <a:r>
              <a:rPr lang="it-IT" dirty="0" smtClean="0">
                <a:effectLst/>
              </a:rPr>
              <a:t>,</a:t>
            </a:r>
          </a:p>
          <a:p>
            <a:pPr marL="0" indent="0" algn="ctr">
              <a:buNone/>
            </a:pPr>
            <a:r>
              <a:rPr lang="it-IT" dirty="0" smtClean="0">
                <a:effectLst/>
              </a:rPr>
              <a:t> </a:t>
            </a:r>
            <a:r>
              <a:rPr lang="it-IT" dirty="0">
                <a:effectLst/>
              </a:rPr>
              <a:t>attività̀ </a:t>
            </a:r>
            <a:r>
              <a:rPr lang="it-IT" dirty="0" smtClean="0">
                <a:effectLst/>
              </a:rPr>
              <a:t>operative</a:t>
            </a:r>
            <a:r>
              <a:rPr lang="it-IT" dirty="0">
                <a:effectLst/>
              </a:rPr>
              <a:t> </a:t>
            </a:r>
            <a:r>
              <a:rPr lang="it-IT" dirty="0" smtClean="0">
                <a:effectLst/>
              </a:rPr>
              <a:t>e processi,</a:t>
            </a:r>
          </a:p>
          <a:p>
            <a:pPr marL="0" indent="0" algn="ctr">
              <a:buNone/>
            </a:pPr>
            <a:r>
              <a:rPr lang="it-IT" dirty="0" smtClean="0">
                <a:effectLst/>
              </a:rPr>
              <a:t>che </a:t>
            </a:r>
            <a:r>
              <a:rPr lang="it-IT" dirty="0">
                <a:effectLst/>
              </a:rPr>
              <a:t>richiedono quindi </a:t>
            </a:r>
            <a:r>
              <a:rPr lang="it-IT" dirty="0" smtClean="0">
                <a:effectLst/>
              </a:rPr>
              <a:t>l’impegno</a:t>
            </a:r>
          </a:p>
          <a:p>
            <a:pPr marL="0" indent="0" algn="ctr">
              <a:buNone/>
            </a:pP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delle Aziende Ospedaliere 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delle Strutture Sanitarie sul territorio </a:t>
            </a:r>
          </a:p>
          <a:p>
            <a:pPr marL="0" indent="0" algn="ctr">
              <a:buNone/>
            </a:pPr>
            <a:r>
              <a:rPr lang="it-IT" dirty="0" smtClean="0">
                <a:effectLst/>
              </a:rPr>
              <a:t>per </a:t>
            </a:r>
            <a:r>
              <a:rPr lang="it-IT" dirty="0">
                <a:effectLst/>
              </a:rPr>
              <a:t>poter diventare realtà.</a:t>
            </a:r>
          </a:p>
          <a:p>
            <a:pPr algn="ctr"/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srgbClr val="FFFFFF"/>
                </a:solidFill>
              </a:rPr>
              <a:t>Infermiera Rosalba Ronchi</a:t>
            </a:r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0392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/>
          <a:lstStyle/>
          <a:p>
            <a:r>
              <a:rPr lang="it-IT" sz="3600" dirty="0" smtClean="0"/>
              <a:t>Infermiere di famiglia e di comunità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/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OMS – Europa 1999 </a:t>
            </a:r>
            <a:r>
              <a:rPr lang="it-IT" sz="2400" i="1" dirty="0" smtClean="0"/>
              <a:t>obiettivo N°15 del documento salute 21 prevede l’inserimento di un novo ruolo infermieristico in supporto  al Medico di medicina generale (MMG)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Testo DDL 1727 </a:t>
            </a:r>
            <a:r>
              <a:rPr lang="it-IT" sz="2400" dirty="0" smtClean="0"/>
              <a:t>introduzione della figura dell’infermiere di famiglia e disposizioni in materia di </a:t>
            </a:r>
            <a:r>
              <a:rPr lang="it-IT" sz="2400" dirty="0" smtClean="0">
                <a:solidFill>
                  <a:schemeClr val="tx2">
                    <a:lumMod val="75000"/>
                  </a:schemeClr>
                </a:solidFill>
              </a:rPr>
              <a:t>ASSISTENZA DOMICILIARE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Master in Infermieristica d i famiglia e di comunità </a:t>
            </a:r>
            <a:r>
              <a:rPr lang="it-IT" sz="2400" i="1" dirty="0" smtClean="0"/>
              <a:t>è un corso di formazione universitario per  l’acquisizione da parte degli infermieri laureati e diplomati ,DU e diplomi equivalenti ai sensi della Legge1/2002 le competenze necessarie a: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IDENTIFICARE			PARTECIPARE 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PIANIFICARE  (AS, ET)	COORDINARE/ gestire</a:t>
            </a:r>
          </a:p>
          <a:p>
            <a:r>
              <a:rPr lang="it-IT" sz="2400" b="1" dirty="0" smtClean="0">
                <a:solidFill>
                  <a:srgbClr val="FF0000"/>
                </a:solidFill>
              </a:rPr>
              <a:t>PROMUOVERE		VALUTARE/DEF.STANDARD</a:t>
            </a:r>
          </a:p>
          <a:p>
            <a:pPr lvl="8"/>
            <a:endParaRPr lang="it-IT" sz="1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6875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8" name="Oval 6"/>
          <p:cNvSpPr>
            <a:spLocks noChangeArrowheads="1"/>
          </p:cNvSpPr>
          <p:nvPr/>
        </p:nvSpPr>
        <p:spPr bwMode="auto">
          <a:xfrm>
            <a:off x="3252788" y="2133600"/>
            <a:ext cx="1981200" cy="19875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 b="1">
              <a:solidFill>
                <a:srgbClr val="FFFFA7"/>
              </a:solidFill>
              <a:latin typeface="Californian FB" pitchFamily="18" charset="0"/>
            </a:endParaRPr>
          </a:p>
        </p:txBody>
      </p:sp>
      <p:sp>
        <p:nvSpPr>
          <p:cNvPr id="218119" name="Rectangle 7"/>
          <p:cNvSpPr>
            <a:spLocks noChangeArrowheads="1"/>
          </p:cNvSpPr>
          <p:nvPr/>
        </p:nvSpPr>
        <p:spPr bwMode="auto">
          <a:xfrm>
            <a:off x="3348038" y="2420025"/>
            <a:ext cx="188595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2400" b="1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fornian FB" pitchFamily="18" charset="0"/>
              </a:rPr>
              <a:t>GRUPPO</a:t>
            </a:r>
            <a:r>
              <a:rPr lang="it-IT" altLang="it-IT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fornian FB" pitchFamily="18" charset="0"/>
              </a:rPr>
              <a:t> </a:t>
            </a:r>
            <a:r>
              <a:rPr lang="it-IT" altLang="it-IT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fornian FB" pitchFamily="18" charset="0"/>
              </a:rPr>
              <a:t>MULTIDISCIPLINARE</a:t>
            </a:r>
            <a:endParaRPr lang="it-IT" altLang="it-IT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fornian FB" pitchFamily="18" charset="0"/>
            </a:endParaRPr>
          </a:p>
        </p:txBody>
      </p:sp>
      <p:sp>
        <p:nvSpPr>
          <p:cNvPr id="218120" name="Rectangle 8"/>
          <p:cNvSpPr>
            <a:spLocks noChangeArrowheads="1"/>
          </p:cNvSpPr>
          <p:nvPr/>
        </p:nvSpPr>
        <p:spPr bwMode="auto">
          <a:xfrm>
            <a:off x="298594" y="1434642"/>
            <a:ext cx="2088466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2400" b="1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fornian FB" pitchFamily="18" charset="0"/>
              </a:rPr>
              <a:t>INFERMIERA</a:t>
            </a:r>
            <a:r>
              <a:rPr lang="it-IT" altLang="it-IT" sz="2000" b="1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fornian FB" pitchFamily="18" charset="0"/>
              </a:rPr>
              <a:t>. Di Famiglia  e di Comunità</a:t>
            </a:r>
            <a:endParaRPr lang="it-IT" altLang="it-IT" sz="1400" b="1" dirty="0">
              <a:solidFill>
                <a:schemeClr val="tx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fornian FB" pitchFamily="18" charset="0"/>
            </a:endParaRPr>
          </a:p>
        </p:txBody>
      </p:sp>
      <p:sp>
        <p:nvSpPr>
          <p:cNvPr id="218121" name="Rectangle 9"/>
          <p:cNvSpPr>
            <a:spLocks noChangeArrowheads="1"/>
          </p:cNvSpPr>
          <p:nvPr/>
        </p:nvSpPr>
        <p:spPr bwMode="auto">
          <a:xfrm>
            <a:off x="365673" y="4821238"/>
            <a:ext cx="20213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2400" b="1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fornian FB" pitchFamily="18" charset="0"/>
              </a:rPr>
              <a:t>FARMACISTA</a:t>
            </a:r>
            <a:endParaRPr lang="it-IT" altLang="it-IT" sz="2000" b="1" dirty="0">
              <a:solidFill>
                <a:schemeClr val="tx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fornian FB" pitchFamily="18" charset="0"/>
            </a:endParaRPr>
          </a:p>
        </p:txBody>
      </p:sp>
      <p:sp>
        <p:nvSpPr>
          <p:cNvPr id="218122" name="Rectangle 10"/>
          <p:cNvSpPr>
            <a:spLocks noChangeArrowheads="1"/>
          </p:cNvSpPr>
          <p:nvPr/>
        </p:nvSpPr>
        <p:spPr bwMode="auto">
          <a:xfrm>
            <a:off x="6332538" y="3644900"/>
            <a:ext cx="20558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2400" b="1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fornian FB" pitchFamily="18" charset="0"/>
              </a:rPr>
              <a:t>ASS. SOCIALE</a:t>
            </a:r>
            <a:endParaRPr lang="it-IT" altLang="it-IT" sz="2400" b="1" dirty="0">
              <a:solidFill>
                <a:schemeClr val="tx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fornian FB" pitchFamily="18" charset="0"/>
            </a:endParaRPr>
          </a:p>
        </p:txBody>
      </p:sp>
      <p:sp>
        <p:nvSpPr>
          <p:cNvPr id="218130" name="Rectangle 18"/>
          <p:cNvSpPr>
            <a:spLocks noChangeArrowheads="1"/>
          </p:cNvSpPr>
          <p:nvPr/>
        </p:nvSpPr>
        <p:spPr bwMode="auto">
          <a:xfrm>
            <a:off x="6097877" y="5469104"/>
            <a:ext cx="22904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 sz="2800" b="1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fornian FB" pitchFamily="18" charset="0"/>
              </a:rPr>
              <a:t>PSICOLOGO</a:t>
            </a:r>
            <a:endParaRPr lang="it-IT" sz="2800" b="1" dirty="0">
              <a:solidFill>
                <a:schemeClr val="tx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fornian FB" pitchFamily="18" charset="0"/>
            </a:endParaRPr>
          </a:p>
        </p:txBody>
      </p:sp>
      <p:sp>
        <p:nvSpPr>
          <p:cNvPr id="218134" name="Rectangle 22"/>
          <p:cNvSpPr>
            <a:spLocks noChangeArrowheads="1"/>
          </p:cNvSpPr>
          <p:nvPr/>
        </p:nvSpPr>
        <p:spPr bwMode="auto">
          <a:xfrm>
            <a:off x="212960" y="132556"/>
            <a:ext cx="9180512" cy="8969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</a:pPr>
            <a:endParaRPr lang="it-IT" sz="3200" b="1">
              <a:solidFill>
                <a:srgbClr val="FF99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fornian FB" pitchFamily="18" charset="0"/>
            </a:endParaRPr>
          </a:p>
        </p:txBody>
      </p:sp>
      <p:sp>
        <p:nvSpPr>
          <p:cNvPr id="218135" name="Rectangle 23"/>
          <p:cNvSpPr>
            <a:spLocks noChangeArrowheads="1"/>
          </p:cNvSpPr>
          <p:nvPr/>
        </p:nvSpPr>
        <p:spPr bwMode="auto">
          <a:xfrm>
            <a:off x="611560" y="260350"/>
            <a:ext cx="80648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3600" b="1" dirty="0" smtClean="0">
                <a:solidFill>
                  <a:schemeClr val="tx1">
                    <a:lumMod val="50000"/>
                  </a:schemeClr>
                </a:solidFill>
                <a:latin typeface="Californian FB" pitchFamily="18" charset="0"/>
              </a:rPr>
              <a:t>Gruppo     MULTIDISCIPLINARE</a:t>
            </a:r>
            <a:endParaRPr lang="it-IT" sz="3600" b="1" dirty="0">
              <a:solidFill>
                <a:schemeClr val="tx1">
                  <a:lumMod val="50000"/>
                </a:schemeClr>
              </a:solidFill>
              <a:latin typeface="Californian FB" pitchFamily="18" charset="0"/>
            </a:endParaRPr>
          </a:p>
        </p:txBody>
      </p:sp>
      <p:sp>
        <p:nvSpPr>
          <p:cNvPr id="218136" name="Rectangle 24"/>
          <p:cNvSpPr>
            <a:spLocks noChangeArrowheads="1"/>
          </p:cNvSpPr>
          <p:nvPr/>
        </p:nvSpPr>
        <p:spPr bwMode="auto">
          <a:xfrm>
            <a:off x="250825" y="3141662"/>
            <a:ext cx="1584325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2800" b="1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fornian FB" pitchFamily="18" charset="0"/>
              </a:rPr>
              <a:t>PNEUMOLOGO</a:t>
            </a:r>
            <a:endParaRPr lang="it-IT" altLang="it-IT" sz="2000" b="1" dirty="0">
              <a:solidFill>
                <a:schemeClr val="tx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fornian FB" pitchFamily="18" charset="0"/>
            </a:endParaRPr>
          </a:p>
        </p:txBody>
      </p:sp>
      <p:sp>
        <p:nvSpPr>
          <p:cNvPr id="218137" name="Rectangle 25"/>
          <p:cNvSpPr>
            <a:spLocks noChangeArrowheads="1"/>
          </p:cNvSpPr>
          <p:nvPr/>
        </p:nvSpPr>
        <p:spPr bwMode="auto">
          <a:xfrm>
            <a:off x="6588125" y="1989138"/>
            <a:ext cx="1728788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2800" b="1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fornian FB" pitchFamily="18" charset="0"/>
              </a:rPr>
              <a:t>FISIOTERAPISTA</a:t>
            </a:r>
            <a:endParaRPr lang="it-IT" altLang="it-IT" sz="2000" b="1" dirty="0">
              <a:solidFill>
                <a:schemeClr val="tx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fornian FB" pitchFamily="18" charset="0"/>
            </a:endParaRPr>
          </a:p>
        </p:txBody>
      </p:sp>
      <p:sp>
        <p:nvSpPr>
          <p:cNvPr id="218138" name="Rectangle 26"/>
          <p:cNvSpPr>
            <a:spLocks noChangeArrowheads="1"/>
          </p:cNvSpPr>
          <p:nvPr/>
        </p:nvSpPr>
        <p:spPr bwMode="auto">
          <a:xfrm rot="23328" flipH="1">
            <a:off x="2589902" y="5890025"/>
            <a:ext cx="3064989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2800" b="1" dirty="0" smtClean="0">
                <a:solidFill>
                  <a:srgbClr val="FF0000"/>
                </a:solidFill>
                <a:latin typeface="Californian FB" pitchFamily="18" charset="0"/>
              </a:rPr>
              <a:t>PROCESSO ASSISTENZIALE</a:t>
            </a:r>
            <a:r>
              <a:rPr lang="it-IT" altLang="it-IT" sz="2000" b="1" dirty="0" smtClean="0">
                <a:solidFill>
                  <a:srgbClr val="FF0000"/>
                </a:solidFill>
                <a:latin typeface="Californian FB" pitchFamily="18" charset="0"/>
              </a:rPr>
              <a:t>.</a:t>
            </a:r>
            <a:endParaRPr lang="it-IT" altLang="it-IT" sz="2000" b="1" dirty="0">
              <a:solidFill>
                <a:srgbClr val="FF0000"/>
              </a:solidFill>
              <a:latin typeface="Californian FB" pitchFamily="18" charset="0"/>
            </a:endParaRPr>
          </a:p>
        </p:txBody>
      </p:sp>
      <p:sp>
        <p:nvSpPr>
          <p:cNvPr id="218141" name="Line 29"/>
          <p:cNvSpPr>
            <a:spLocks noChangeShapeType="1"/>
          </p:cNvSpPr>
          <p:nvPr/>
        </p:nvSpPr>
        <p:spPr bwMode="auto">
          <a:xfrm>
            <a:off x="4945352" y="4100679"/>
            <a:ext cx="1152525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218143" name="Line 31"/>
          <p:cNvSpPr>
            <a:spLocks noChangeShapeType="1"/>
          </p:cNvSpPr>
          <p:nvPr/>
        </p:nvSpPr>
        <p:spPr bwMode="auto">
          <a:xfrm flipH="1" flipV="1">
            <a:off x="4250532" y="1434641"/>
            <a:ext cx="0" cy="69895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218144" name="Line 32"/>
          <p:cNvSpPr>
            <a:spLocks noChangeShapeType="1"/>
          </p:cNvSpPr>
          <p:nvPr/>
        </p:nvSpPr>
        <p:spPr bwMode="auto">
          <a:xfrm flipV="1">
            <a:off x="5292725" y="2601118"/>
            <a:ext cx="1223963" cy="2497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218145" name="Line 33"/>
          <p:cNvSpPr>
            <a:spLocks noChangeShapeType="1"/>
          </p:cNvSpPr>
          <p:nvPr/>
        </p:nvSpPr>
        <p:spPr bwMode="auto">
          <a:xfrm>
            <a:off x="5292725" y="3860800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218146" name="Line 34"/>
          <p:cNvSpPr>
            <a:spLocks noChangeShapeType="1"/>
          </p:cNvSpPr>
          <p:nvPr/>
        </p:nvSpPr>
        <p:spPr bwMode="auto">
          <a:xfrm flipH="1" flipV="1">
            <a:off x="1908175" y="2133600"/>
            <a:ext cx="1368425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218150" name="Line 38"/>
          <p:cNvSpPr>
            <a:spLocks noChangeShapeType="1"/>
          </p:cNvSpPr>
          <p:nvPr/>
        </p:nvSpPr>
        <p:spPr bwMode="auto">
          <a:xfrm flipH="1">
            <a:off x="2312267" y="4100679"/>
            <a:ext cx="936625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218151" name="Line 39"/>
          <p:cNvSpPr>
            <a:spLocks noChangeShapeType="1"/>
          </p:cNvSpPr>
          <p:nvPr/>
        </p:nvSpPr>
        <p:spPr bwMode="auto">
          <a:xfrm flipH="1">
            <a:off x="1835150" y="3573463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2" name="Freccia in giù 1"/>
          <p:cNvSpPr/>
          <p:nvPr/>
        </p:nvSpPr>
        <p:spPr>
          <a:xfrm>
            <a:off x="3649694" y="4201646"/>
            <a:ext cx="1095312" cy="16085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2667000" y="1219200"/>
            <a:ext cx="3237706" cy="4308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2800" b="1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fornian FB" pitchFamily="18" charset="0"/>
              </a:rPr>
              <a:t>M </a:t>
            </a:r>
            <a:r>
              <a:rPr lang="it-IT" altLang="it-IT" sz="2800" b="1" dirty="0" err="1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fornian FB" pitchFamily="18" charset="0"/>
              </a:rPr>
              <a:t>M</a:t>
            </a:r>
            <a:r>
              <a:rPr lang="it-IT" altLang="it-IT" sz="2800" b="1" dirty="0" smtClean="0">
                <a:solidFill>
                  <a:schemeClr val="tx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fornian FB" pitchFamily="18" charset="0"/>
              </a:rPr>
              <a:t> G</a:t>
            </a:r>
            <a:endParaRPr lang="it-IT" altLang="it-IT" sz="2800" b="1" dirty="0">
              <a:solidFill>
                <a:schemeClr val="tx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fornian FB" pitchFamily="18" charset="0"/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srgbClr val="FFFFFF"/>
                </a:solidFill>
              </a:rPr>
              <a:t>Infermiera Rosalba Ronchi</a:t>
            </a:r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85170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18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218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218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218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218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18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18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18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218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18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21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21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218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218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21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21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218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218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21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21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218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218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21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21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218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218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21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1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218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218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21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21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8" grpId="0" animBg="1"/>
      <p:bldP spid="218119" grpId="0"/>
      <p:bldP spid="218120" grpId="0"/>
      <p:bldP spid="218121" grpId="0"/>
      <p:bldP spid="218122" grpId="0"/>
      <p:bldP spid="218130" grpId="0"/>
      <p:bldP spid="218134" grpId="0"/>
      <p:bldP spid="218135" grpId="0"/>
      <p:bldP spid="218136" grpId="0"/>
      <p:bldP spid="218137" grpId="0"/>
      <p:bldP spid="218138" grpId="0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/>
          <a:lstStyle/>
          <a:p>
            <a:r>
              <a:rPr lang="it-IT" dirty="0" smtClean="0"/>
              <a:t>Processo assistenziale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124744"/>
            <a:ext cx="8507288" cy="5472607"/>
          </a:xfrm>
          <a:ln w="28575">
            <a:solidFill>
              <a:schemeClr val="bg2">
                <a:lumMod val="10000"/>
              </a:schemeClr>
            </a:solidFill>
          </a:ln>
        </p:spPr>
        <p:txBody>
          <a:bodyPr/>
          <a:lstStyle/>
          <a:p>
            <a:pPr marL="457200" lvl="1" indent="0">
              <a:buNone/>
            </a:pPr>
            <a:endParaRPr lang="it-IT" sz="1600" dirty="0" smtClean="0">
              <a:latin typeface="Arial Narrow" pitchFamily="34" charset="0"/>
            </a:endParaRPr>
          </a:p>
          <a:p>
            <a:pPr marL="457200" lvl="1" indent="0">
              <a:buNone/>
            </a:pPr>
            <a:r>
              <a:rPr lang="it-IT" sz="1600" dirty="0">
                <a:latin typeface="Arial Narrow" pitchFamily="34" charset="0"/>
              </a:rPr>
              <a:t>	</a:t>
            </a:r>
            <a:r>
              <a:rPr lang="it-IT" sz="1600" dirty="0" smtClean="0">
                <a:latin typeface="Arial Narrow" pitchFamily="34" charset="0"/>
              </a:rPr>
              <a:t>					</a:t>
            </a:r>
            <a:r>
              <a:rPr lang="it-IT" sz="2000" dirty="0">
                <a:latin typeface="Arial Narrow" pitchFamily="34" charset="0"/>
              </a:rPr>
              <a:t> </a:t>
            </a:r>
            <a:r>
              <a:rPr lang="it-IT" sz="2000" dirty="0" smtClean="0">
                <a:latin typeface="Arial Narrow" pitchFamily="34" charset="0"/>
              </a:rPr>
              <a:t>SOGGETTI A RISCHIO</a:t>
            </a:r>
          </a:p>
          <a:p>
            <a:pPr marL="457200" lvl="1" indent="0">
              <a:buNone/>
            </a:pPr>
            <a:endParaRPr lang="it-IT" sz="2000" dirty="0" smtClean="0">
              <a:latin typeface="Arial Narrow" pitchFamily="34" charset="0"/>
            </a:endParaRPr>
          </a:p>
          <a:p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1</a:t>
            </a:r>
            <a:r>
              <a:rPr lang="it-IT" sz="2000" dirty="0" smtClean="0">
                <a:latin typeface="Arial Narrow" pitchFamily="34" charset="0"/>
              </a:rPr>
              <a:t> </a:t>
            </a:r>
            <a:r>
              <a:rPr lang="it-IT" sz="2000" dirty="0" smtClean="0">
                <a:solidFill>
                  <a:srgbClr val="FF0000"/>
                </a:solidFill>
                <a:latin typeface="Arial Narrow" pitchFamily="34" charset="0"/>
              </a:rPr>
              <a:t>RILEVAZIONE DEL BISOGNO     </a:t>
            </a:r>
            <a:r>
              <a:rPr lang="it-IT" sz="2000" dirty="0" smtClean="0">
                <a:latin typeface="Arial Narrow" pitchFamily="34" charset="0"/>
              </a:rPr>
              <a:t>		SOGGETTI AD EVIDENZA 							CLINICA</a:t>
            </a:r>
          </a:p>
          <a:p>
            <a:endParaRPr lang="it-IT" sz="2000" dirty="0">
              <a:latin typeface="Arial Narrow" pitchFamily="34" charset="0"/>
            </a:endParaRPr>
          </a:p>
          <a:p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2 </a:t>
            </a:r>
            <a:r>
              <a:rPr lang="it-IT" sz="2000" dirty="0" smtClean="0">
                <a:solidFill>
                  <a:srgbClr val="FF0000"/>
                </a:solidFill>
                <a:latin typeface="Arial Narrow" pitchFamily="34" charset="0"/>
              </a:rPr>
              <a:t>DEFINIZIONE DELL’OBIETTIVO</a:t>
            </a:r>
            <a:r>
              <a:rPr lang="it-IT" sz="2000" dirty="0" smtClean="0">
                <a:latin typeface="Arial Narrow" pitchFamily="34" charset="0"/>
              </a:rPr>
              <a:t>			MISURE  ASSISTENZIALI</a:t>
            </a:r>
          </a:p>
          <a:p>
            <a:endParaRPr lang="it-IT" sz="800" dirty="0" smtClean="0">
              <a:latin typeface="Arial Narrow" pitchFamily="34" charset="0"/>
            </a:endParaRPr>
          </a:p>
          <a:p>
            <a:pPr marL="457200" lvl="1" indent="0">
              <a:buNone/>
            </a:pPr>
            <a:r>
              <a:rPr lang="it-IT" sz="2000" dirty="0" smtClean="0">
                <a:latin typeface="Arial Narrow" pitchFamily="34" charset="0"/>
              </a:rPr>
              <a:t> 						MISURE  GESTIONALI</a:t>
            </a:r>
            <a:endParaRPr lang="it-IT" sz="2000" dirty="0">
              <a:latin typeface="Arial Narrow" pitchFamily="34" charset="0"/>
            </a:endParaRPr>
          </a:p>
          <a:p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3 </a:t>
            </a:r>
            <a:r>
              <a:rPr lang="it-IT" sz="2000" dirty="0" smtClean="0">
                <a:solidFill>
                  <a:srgbClr val="FF0000"/>
                </a:solidFill>
                <a:latin typeface="Arial Narrow" pitchFamily="34" charset="0"/>
              </a:rPr>
              <a:t>EROGAZIONE</a:t>
            </a:r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it-IT" sz="2000" dirty="0" smtClean="0">
                <a:solidFill>
                  <a:srgbClr val="FF0000"/>
                </a:solidFill>
                <a:latin typeface="Arial Narrow" pitchFamily="34" charset="0"/>
              </a:rPr>
              <a:t>INTERVENTI CURATIVI,</a:t>
            </a:r>
            <a:r>
              <a:rPr lang="it-IT" sz="2000" dirty="0">
                <a:latin typeface="Arial Narrow" pitchFamily="34" charset="0"/>
              </a:rPr>
              <a:t>		</a:t>
            </a:r>
            <a:r>
              <a:rPr lang="it-IT" sz="2000" dirty="0" smtClean="0">
                <a:latin typeface="Arial Narrow" pitchFamily="34" charset="0"/>
              </a:rPr>
              <a:t>SOGGETTI A RISCHIO</a:t>
            </a:r>
            <a:endParaRPr lang="it-IT" sz="800" dirty="0">
              <a:latin typeface="Arial Narrow" pitchFamily="34" charset="0"/>
            </a:endParaRPr>
          </a:p>
          <a:p>
            <a:pPr marL="457200" lvl="1" indent="0">
              <a:buNone/>
            </a:pPr>
            <a:r>
              <a:rPr lang="it-IT" sz="2000" dirty="0" smtClean="0">
                <a:solidFill>
                  <a:srgbClr val="FF0000"/>
                </a:solidFill>
                <a:latin typeface="Arial Narrow" pitchFamily="34" charset="0"/>
              </a:rPr>
              <a:t>EDUCATIVI,  RIABILITATIVI</a:t>
            </a:r>
            <a:r>
              <a:rPr lang="it-IT" sz="2000" dirty="0" smtClean="0">
                <a:latin typeface="Arial Narrow" pitchFamily="34" charset="0"/>
              </a:rPr>
              <a:t>			SOGGETTI AD EVIDENZA </a:t>
            </a:r>
          </a:p>
          <a:p>
            <a:pPr marL="457200" lvl="1" indent="0">
              <a:buNone/>
            </a:pPr>
            <a:r>
              <a:rPr lang="it-IT" sz="2000" dirty="0">
                <a:latin typeface="Arial Narrow" pitchFamily="34" charset="0"/>
              </a:rPr>
              <a:t>	</a:t>
            </a:r>
            <a:r>
              <a:rPr lang="it-IT" sz="2000" dirty="0" smtClean="0">
                <a:latin typeface="Arial Narrow" pitchFamily="34" charset="0"/>
              </a:rPr>
              <a:t>					CLINICA</a:t>
            </a:r>
            <a:endParaRPr lang="it-IT" sz="2000" dirty="0">
              <a:latin typeface="Arial Narrow" pitchFamily="34" charset="0"/>
            </a:endParaRPr>
          </a:p>
          <a:p>
            <a:r>
              <a:rPr lang="it-IT" sz="2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4 </a:t>
            </a:r>
            <a:r>
              <a:rPr lang="it-IT" sz="2000" dirty="0" smtClean="0">
                <a:solidFill>
                  <a:srgbClr val="FF0000"/>
                </a:solidFill>
                <a:latin typeface="Arial Narrow" pitchFamily="34" charset="0"/>
              </a:rPr>
              <a:t>VALUTAZIONE DEI RISULTATI 			</a:t>
            </a:r>
            <a:r>
              <a:rPr lang="it-IT" sz="2000" dirty="0" smtClean="0">
                <a:latin typeface="Arial Narrow" pitchFamily="34" charset="0"/>
              </a:rPr>
              <a:t>ANALISI DEI RISULTATI</a:t>
            </a:r>
            <a:endParaRPr lang="it-IT" sz="2000" dirty="0">
              <a:latin typeface="Arial Narrow" pitchFamily="34" charset="0"/>
            </a:endParaRPr>
          </a:p>
          <a:p>
            <a:endParaRPr lang="it-IT" sz="800" dirty="0">
              <a:latin typeface="Arial Narrow" pitchFamily="34" charset="0"/>
            </a:endParaRPr>
          </a:p>
          <a:p>
            <a:pPr marL="457200" lvl="1" indent="0">
              <a:buNone/>
            </a:pPr>
            <a:r>
              <a:rPr lang="it-IT" sz="2000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it-IT" sz="2000" dirty="0" smtClean="0">
                <a:solidFill>
                  <a:srgbClr val="FF0000"/>
                </a:solidFill>
                <a:latin typeface="Arial Narrow" pitchFamily="34" charset="0"/>
              </a:rPr>
              <a:t>OTTENUTI</a:t>
            </a:r>
            <a:r>
              <a:rPr lang="it-IT" sz="2000" dirty="0">
                <a:latin typeface="Arial Narrow" pitchFamily="34" charset="0"/>
              </a:rPr>
              <a:t>	</a:t>
            </a:r>
            <a:r>
              <a:rPr lang="it-IT" sz="2000" dirty="0" smtClean="0">
                <a:latin typeface="Arial Narrow" pitchFamily="34" charset="0"/>
              </a:rPr>
              <a:t>				STRUMENTI DI 								VALUTAZIONE -&gt; RIPRESA</a:t>
            </a:r>
            <a:endParaRPr lang="it-IT" sz="2000" dirty="0">
              <a:latin typeface="Arial Narrow" pitchFamily="34" charset="0"/>
            </a:endParaRPr>
          </a:p>
          <a:p>
            <a:pPr marL="457200" lvl="1" indent="0">
              <a:buNone/>
            </a:pPr>
            <a:endParaRPr lang="it-IT" sz="2000" dirty="0">
              <a:latin typeface="Arial Narrow" pitchFamily="34" charset="0"/>
            </a:endParaRPr>
          </a:p>
          <a:p>
            <a:pPr marL="457200" lvl="1" indent="0">
              <a:buNone/>
            </a:pPr>
            <a:endParaRPr lang="it-IT" sz="2000" dirty="0">
              <a:latin typeface="Arial Narrow" pitchFamily="34" charset="0"/>
            </a:endParaRPr>
          </a:p>
          <a:p>
            <a:endParaRPr lang="it-IT" sz="2000" dirty="0" smtClean="0">
              <a:latin typeface="Arial Narrow" pitchFamily="34" charset="0"/>
            </a:endParaRPr>
          </a:p>
          <a:p>
            <a:endParaRPr lang="it-IT" sz="2000" dirty="0">
              <a:latin typeface="Arial Narrow" pitchFamily="34" charset="0"/>
            </a:endParaRPr>
          </a:p>
        </p:txBody>
      </p:sp>
      <p:cxnSp>
        <p:nvCxnSpPr>
          <p:cNvPr id="8" name="Connettore 2 7"/>
          <p:cNvCxnSpPr/>
          <p:nvPr/>
        </p:nvCxnSpPr>
        <p:spPr>
          <a:xfrm flipV="1">
            <a:off x="4283968" y="1700808"/>
            <a:ext cx="144016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>
            <a:off x="4283968" y="2348880"/>
            <a:ext cx="144016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>
            <a:off x="4283968" y="3429000"/>
            <a:ext cx="144016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>
            <a:off x="4283968" y="3429000"/>
            <a:ext cx="144016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/>
          <p:nvPr/>
        </p:nvCxnSpPr>
        <p:spPr>
          <a:xfrm flipV="1">
            <a:off x="4067944" y="4293096"/>
            <a:ext cx="1656184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/>
          <p:nvPr/>
        </p:nvCxnSpPr>
        <p:spPr>
          <a:xfrm>
            <a:off x="4067944" y="4581128"/>
            <a:ext cx="1656184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 flipV="1">
            <a:off x="3707904" y="5445224"/>
            <a:ext cx="2016224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/>
          <p:nvPr/>
        </p:nvCxnSpPr>
        <p:spPr>
          <a:xfrm>
            <a:off x="3707904" y="5733256"/>
            <a:ext cx="2016224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3876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u="sng" dirty="0">
                <a:solidFill>
                  <a:srgbClr val="FF0000"/>
                </a:solidFill>
              </a:rPr>
              <a:t>Funzioni dell’infermiere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79512" y="1484784"/>
            <a:ext cx="4316288" cy="5040560"/>
          </a:xfrm>
        </p:spPr>
        <p:txBody>
          <a:bodyPr/>
          <a:lstStyle/>
          <a:p>
            <a:pPr marL="0" indent="0">
              <a:buNone/>
            </a:pPr>
            <a:r>
              <a:rPr lang="it-IT" sz="2000" b="1" u="sng" dirty="0" smtClean="0"/>
              <a:t>VALUTAZIONE DELL’ASSISTITO</a:t>
            </a:r>
          </a:p>
          <a:p>
            <a:pPr marL="0" indent="0">
              <a:buNone/>
            </a:pPr>
            <a:r>
              <a:rPr lang="it-IT" sz="1800" dirty="0" smtClean="0"/>
              <a:t>. </a:t>
            </a:r>
            <a:r>
              <a:rPr lang="it-IT" sz="2000" dirty="0" smtClean="0"/>
              <a:t>Questionario di valutazione del rischio BPCO</a:t>
            </a:r>
          </a:p>
          <a:p>
            <a:pPr marL="0" indent="0">
              <a:buNone/>
            </a:pPr>
            <a:r>
              <a:rPr lang="it-IT" sz="2000" dirty="0" smtClean="0"/>
              <a:t>. </a:t>
            </a:r>
            <a:r>
              <a:rPr lang="it-IT" sz="2000" dirty="0" err="1" smtClean="0"/>
              <a:t>Pulsossimetria</a:t>
            </a:r>
            <a:endParaRPr lang="it-IT" sz="2000" dirty="0" smtClean="0"/>
          </a:p>
          <a:p>
            <a:pPr marL="0" indent="0">
              <a:buNone/>
            </a:pPr>
            <a:r>
              <a:rPr lang="it-IT" sz="2000" dirty="0" smtClean="0"/>
              <a:t>. Spirometria (curva flusso-volume)</a:t>
            </a:r>
          </a:p>
          <a:p>
            <a:pPr marL="0" indent="0">
              <a:buNone/>
            </a:pPr>
            <a:r>
              <a:rPr lang="it-IT" sz="2000" dirty="0" smtClean="0"/>
              <a:t>. Scala della dispnea MRC</a:t>
            </a:r>
          </a:p>
          <a:p>
            <a:pPr marL="0" indent="0">
              <a:buNone/>
            </a:pPr>
            <a:r>
              <a:rPr lang="it-IT" sz="2000" dirty="0" smtClean="0"/>
              <a:t>. CUT test – Test di </a:t>
            </a:r>
            <a:r>
              <a:rPr lang="it-IT" sz="2000" dirty="0" err="1" smtClean="0"/>
              <a:t>Fagerstrom</a:t>
            </a:r>
            <a:endParaRPr lang="it-IT" sz="2000" dirty="0" smtClean="0"/>
          </a:p>
          <a:p>
            <a:pPr marL="0" indent="0">
              <a:buNone/>
            </a:pPr>
            <a:r>
              <a:rPr lang="it-IT" sz="2000" dirty="0" smtClean="0"/>
              <a:t>. Calcolo BMI</a:t>
            </a:r>
          </a:p>
          <a:p>
            <a:pPr marL="0" indent="0">
              <a:buNone/>
            </a:pPr>
            <a:endParaRPr lang="it-IT" sz="1800" dirty="0" smtClean="0"/>
          </a:p>
          <a:p>
            <a:pPr marL="0" indent="0">
              <a:buNone/>
            </a:pPr>
            <a:r>
              <a:rPr lang="it-IT" sz="1800" b="1" u="sng" dirty="0" smtClean="0"/>
              <a:t>ASSISTENZA DIRETTA</a:t>
            </a:r>
          </a:p>
          <a:p>
            <a:pPr marL="0" indent="0">
              <a:buNone/>
            </a:pPr>
            <a:r>
              <a:rPr lang="it-IT" sz="1800" dirty="0" smtClean="0"/>
              <a:t>. </a:t>
            </a:r>
            <a:r>
              <a:rPr lang="it-IT" sz="2000" dirty="0" smtClean="0"/>
              <a:t>Gestione NIMV</a:t>
            </a:r>
          </a:p>
          <a:p>
            <a:pPr marL="0" indent="0">
              <a:buNone/>
            </a:pPr>
            <a:r>
              <a:rPr lang="it-IT" sz="2000" dirty="0" smtClean="0"/>
              <a:t>. Riabilitazione respiratoria</a:t>
            </a:r>
          </a:p>
          <a:p>
            <a:pPr marL="0" indent="0">
              <a:buNone/>
            </a:pPr>
            <a:r>
              <a:rPr lang="it-IT" sz="2000" dirty="0" smtClean="0"/>
              <a:t>. O2 terapia domiciliare di soccorso e </a:t>
            </a:r>
          </a:p>
          <a:p>
            <a:pPr marL="0" indent="0">
              <a:buNone/>
            </a:pPr>
            <a:r>
              <a:rPr lang="it-IT" sz="2000" dirty="0" smtClean="0"/>
              <a:t>continuativa</a:t>
            </a:r>
          </a:p>
          <a:p>
            <a:endParaRPr lang="it-IT" sz="200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4784"/>
            <a:ext cx="4431632" cy="5373216"/>
          </a:xfrm>
        </p:spPr>
        <p:txBody>
          <a:bodyPr/>
          <a:lstStyle/>
          <a:p>
            <a:pPr marL="0" indent="0">
              <a:buNone/>
            </a:pPr>
            <a:r>
              <a:rPr lang="it-IT" sz="2000" u="sng" dirty="0" smtClean="0"/>
              <a:t>PROGRAMMA EDUCAZIONALE</a:t>
            </a:r>
          </a:p>
          <a:p>
            <a:pPr marL="0" indent="0">
              <a:buNone/>
            </a:pPr>
            <a:r>
              <a:rPr lang="it-IT" sz="2000" dirty="0" smtClean="0"/>
              <a:t>. Conoscere la BPCO</a:t>
            </a:r>
          </a:p>
          <a:p>
            <a:pPr marL="0" indent="0">
              <a:buNone/>
            </a:pPr>
            <a:r>
              <a:rPr lang="it-IT" sz="2000" dirty="0" smtClean="0"/>
              <a:t>. Gestione terapia inalatoria </a:t>
            </a:r>
            <a:r>
              <a:rPr lang="it-IT" sz="2000" dirty="0" err="1" smtClean="0"/>
              <a:t>device</a:t>
            </a:r>
            <a:r>
              <a:rPr lang="it-IT" sz="2000" dirty="0" smtClean="0"/>
              <a:t>/aerosol</a:t>
            </a:r>
          </a:p>
          <a:p>
            <a:pPr marL="0" indent="0">
              <a:buNone/>
            </a:pPr>
            <a:r>
              <a:rPr lang="it-IT" sz="2000" dirty="0" smtClean="0"/>
              <a:t>. </a:t>
            </a:r>
            <a:r>
              <a:rPr lang="it-IT" sz="2000" b="1" dirty="0" smtClean="0">
                <a:solidFill>
                  <a:srgbClr val="FF0000"/>
                </a:solidFill>
              </a:rPr>
              <a:t>Verifica CONTINUA dell’aderenza alla terapia</a:t>
            </a:r>
          </a:p>
          <a:p>
            <a:pPr marL="0" indent="0">
              <a:buNone/>
            </a:pPr>
            <a:r>
              <a:rPr lang="it-IT" sz="2000" dirty="0" smtClean="0"/>
              <a:t>. Cessazione abitudine tabagica</a:t>
            </a:r>
          </a:p>
          <a:p>
            <a:pPr marL="0" indent="0">
              <a:buNone/>
            </a:pPr>
            <a:r>
              <a:rPr lang="it-IT" sz="2000" dirty="0" smtClean="0"/>
              <a:t>. Controllo fattori di rischio</a:t>
            </a:r>
          </a:p>
          <a:p>
            <a:pPr marL="0" indent="0">
              <a:buNone/>
            </a:pPr>
            <a:r>
              <a:rPr lang="it-IT" sz="2000" dirty="0" smtClean="0"/>
              <a:t>. Rieducazione funzionale movimento</a:t>
            </a:r>
          </a:p>
          <a:p>
            <a:pPr marL="0" indent="0">
              <a:buNone/>
            </a:pPr>
            <a:r>
              <a:rPr lang="it-IT" sz="2000" dirty="0" smtClean="0"/>
              <a:t>. Formazione del care </a:t>
            </a:r>
            <a:r>
              <a:rPr lang="it-IT" sz="2000" dirty="0" err="1" smtClean="0"/>
              <a:t>giver</a:t>
            </a:r>
            <a:endParaRPr lang="it-IT" sz="2000" dirty="0" smtClean="0"/>
          </a:p>
          <a:p>
            <a:pPr marL="0" indent="0">
              <a:buNone/>
            </a:pPr>
            <a:r>
              <a:rPr lang="it-IT" sz="2000" b="1" dirty="0" smtClean="0"/>
              <a:t>GESTIONE delle RIACUTIZZAZIONI</a:t>
            </a:r>
          </a:p>
          <a:p>
            <a:pPr marL="0" indent="0">
              <a:buNone/>
            </a:pPr>
            <a:r>
              <a:rPr lang="it-IT" sz="2000" dirty="0" smtClean="0"/>
              <a:t>. Riconoscere i sintomi</a:t>
            </a:r>
          </a:p>
          <a:p>
            <a:pPr marL="0" indent="0">
              <a:buNone/>
            </a:pPr>
            <a:r>
              <a:rPr lang="it-IT" sz="2000" dirty="0" smtClean="0"/>
              <a:t>. Saper adottare i primi provvedimenti terapeutici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xmlns="" val="338129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it-IT" dirty="0" smtClean="0"/>
              <a:t>Obiettivi dell’assistenza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1520" y="1124744"/>
            <a:ext cx="2448272" cy="5400600"/>
          </a:xfrm>
          <a:ln w="28575">
            <a:solidFill>
              <a:srgbClr val="FF0000"/>
            </a:solidFill>
          </a:ln>
        </p:spPr>
        <p:txBody>
          <a:bodyPr/>
          <a:lstStyle/>
          <a:p>
            <a:r>
              <a:rPr lang="it-IT" u="sng" dirty="0">
                <a:solidFill>
                  <a:srgbClr val="FF0000"/>
                </a:solidFill>
              </a:rPr>
              <a:t>Nei Pz asintomatici</a:t>
            </a:r>
            <a:r>
              <a:rPr lang="it-IT" dirty="0" smtClean="0">
                <a:solidFill>
                  <a:srgbClr val="FF0000"/>
                </a:solidFill>
              </a:rPr>
              <a:t>:</a:t>
            </a:r>
          </a:p>
          <a:p>
            <a:endParaRPr lang="it-IT" dirty="0">
              <a:solidFill>
                <a:srgbClr val="FF0000"/>
              </a:solidFill>
            </a:endParaRPr>
          </a:p>
          <a:p>
            <a:r>
              <a:rPr lang="it-IT" sz="2400" dirty="0" err="1" smtClean="0"/>
              <a:t>Dissuefazione</a:t>
            </a:r>
            <a:r>
              <a:rPr lang="it-IT" sz="2400" dirty="0" smtClean="0"/>
              <a:t> </a:t>
            </a:r>
            <a:r>
              <a:rPr lang="it-IT" sz="2400" dirty="0"/>
              <a:t>abitudine tabagica </a:t>
            </a:r>
            <a:endParaRPr lang="it-IT" sz="2400" dirty="0" smtClean="0"/>
          </a:p>
          <a:p>
            <a:r>
              <a:rPr lang="it-IT" sz="2400" dirty="0" smtClean="0"/>
              <a:t>e/o </a:t>
            </a:r>
            <a:r>
              <a:rPr lang="it-IT" sz="2400" dirty="0"/>
              <a:t>ritardare la comparsa di ostruzione bronchiale nei pz ad alto rischio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059832" y="1124744"/>
            <a:ext cx="5616624" cy="5400600"/>
          </a:xfrm>
          <a:ln w="28575">
            <a:solidFill>
              <a:srgbClr val="FF0000"/>
            </a:solidFill>
          </a:ln>
        </p:spPr>
        <p:txBody>
          <a:bodyPr/>
          <a:lstStyle/>
          <a:p>
            <a:r>
              <a:rPr lang="it-IT" u="sng" dirty="0">
                <a:solidFill>
                  <a:srgbClr val="FF0000"/>
                </a:solidFill>
              </a:rPr>
              <a:t>Nei pz sintomatici </a:t>
            </a:r>
            <a:r>
              <a:rPr lang="it-IT" u="sng" dirty="0" smtClean="0">
                <a:solidFill>
                  <a:srgbClr val="FF0000"/>
                </a:solidFill>
              </a:rPr>
              <a:t>:</a:t>
            </a:r>
          </a:p>
          <a:p>
            <a:r>
              <a:rPr lang="it-IT" sz="2400" dirty="0">
                <a:solidFill>
                  <a:srgbClr val="FF0000"/>
                </a:solidFill>
              </a:rPr>
              <a:t>Ritardare </a:t>
            </a:r>
            <a:r>
              <a:rPr lang="it-IT" sz="2400" dirty="0" smtClean="0">
                <a:solidFill>
                  <a:srgbClr val="FF0000"/>
                </a:solidFill>
              </a:rPr>
              <a:t> </a:t>
            </a:r>
            <a:r>
              <a:rPr lang="it-IT" sz="2400" dirty="0" smtClean="0"/>
              <a:t>la </a:t>
            </a:r>
            <a:r>
              <a:rPr lang="it-IT" sz="2400" dirty="0"/>
              <a:t>progressione del BPCO a </a:t>
            </a:r>
            <a:r>
              <a:rPr lang="it-IT" sz="2400" dirty="0" err="1"/>
              <a:t>insuff</a:t>
            </a:r>
            <a:r>
              <a:rPr lang="it-IT" sz="2400" dirty="0"/>
              <a:t>. Respiratoria</a:t>
            </a:r>
          </a:p>
          <a:p>
            <a:r>
              <a:rPr lang="it-IT" sz="2400" dirty="0">
                <a:solidFill>
                  <a:srgbClr val="FF0000"/>
                </a:solidFill>
              </a:rPr>
              <a:t>Migliorare</a:t>
            </a:r>
            <a:r>
              <a:rPr lang="it-IT" sz="2400" dirty="0"/>
              <a:t> la qualità di vita </a:t>
            </a:r>
          </a:p>
          <a:p>
            <a:r>
              <a:rPr lang="it-IT" sz="2400" dirty="0">
                <a:solidFill>
                  <a:srgbClr val="FF0000"/>
                </a:solidFill>
              </a:rPr>
              <a:t>Migliorare </a:t>
            </a:r>
            <a:r>
              <a:rPr lang="it-IT" sz="2400" dirty="0"/>
              <a:t>la soddisfazione per l’assistenza </a:t>
            </a:r>
          </a:p>
          <a:p>
            <a:r>
              <a:rPr lang="it-IT" sz="2400" dirty="0">
                <a:solidFill>
                  <a:srgbClr val="FF0000"/>
                </a:solidFill>
              </a:rPr>
              <a:t>Promuovere </a:t>
            </a:r>
            <a:r>
              <a:rPr lang="it-IT" sz="2400" dirty="0"/>
              <a:t>l’autonomia  decisionale  e l’autocura</a:t>
            </a:r>
          </a:p>
          <a:p>
            <a:r>
              <a:rPr lang="it-IT" sz="2400" dirty="0">
                <a:solidFill>
                  <a:srgbClr val="FF0000"/>
                </a:solidFill>
              </a:rPr>
              <a:t>Ridurre</a:t>
            </a:r>
            <a:r>
              <a:rPr lang="it-IT" sz="2400" dirty="0"/>
              <a:t> il numero dei ricoveri e le giornate di degenza ospedaliera</a:t>
            </a:r>
          </a:p>
          <a:p>
            <a:r>
              <a:rPr lang="it-IT" sz="2400" dirty="0">
                <a:solidFill>
                  <a:srgbClr val="FF0000"/>
                </a:solidFill>
              </a:rPr>
              <a:t>Migliorare </a:t>
            </a:r>
            <a:r>
              <a:rPr lang="it-IT" sz="2400" dirty="0"/>
              <a:t>l’appropriatezza degli interventi </a:t>
            </a:r>
            <a:r>
              <a:rPr lang="it-IT" sz="2400" dirty="0" smtClean="0"/>
              <a:t>intesa </a:t>
            </a:r>
            <a:r>
              <a:rPr lang="it-IT" sz="2400" dirty="0"/>
              <a:t>non solo come migliore efficacia ed efficienza clinica, ma anche come maggior aderenza ai bisogni del paziente</a:t>
            </a:r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xmlns="" val="247616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6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243408"/>
            <a:ext cx="9144000" cy="7101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7782339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2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7_Lavoro di squadra">
  <a:themeElements>
    <a:clrScheme name="Lavoro di squadra 2">
      <a:dk1>
        <a:srgbClr val="0000A6"/>
      </a:dk1>
      <a:lt1>
        <a:srgbClr val="FFFFFF"/>
      </a:lt1>
      <a:dk2>
        <a:srgbClr val="000099"/>
      </a:dk2>
      <a:lt2>
        <a:srgbClr val="CCFFFF"/>
      </a:lt2>
      <a:accent1>
        <a:srgbClr val="00CCFF"/>
      </a:accent1>
      <a:accent2>
        <a:srgbClr val="FFE701"/>
      </a:accent2>
      <a:accent3>
        <a:srgbClr val="AAAACA"/>
      </a:accent3>
      <a:accent4>
        <a:srgbClr val="DADADA"/>
      </a:accent4>
      <a:accent5>
        <a:srgbClr val="AAE2FF"/>
      </a:accent5>
      <a:accent6>
        <a:srgbClr val="E7D101"/>
      </a:accent6>
      <a:hlink>
        <a:srgbClr val="FFCC66"/>
      </a:hlink>
      <a:folHlink>
        <a:srgbClr val="00CA00"/>
      </a:folHlink>
    </a:clrScheme>
    <a:fontScheme name="Lavoro di squadra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voro di squadra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voro di squadra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voro di squadra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voro di squadra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voro di squadra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voro di squadra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voro di squadra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voro di squadra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voro di squadra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1459</TotalTime>
  <Words>1895</Words>
  <Application>Microsoft Office PowerPoint</Application>
  <PresentationFormat>Presentazione su schermo (4:3)</PresentationFormat>
  <Paragraphs>330</Paragraphs>
  <Slides>30</Slides>
  <Notes>10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33" baseType="lpstr">
      <vt:lpstr>Tema di Office</vt:lpstr>
      <vt:lpstr>7_Lavoro di squadra</vt:lpstr>
      <vt:lpstr>Acrobat Document</vt:lpstr>
      <vt:lpstr> Corso di Aggiornamento BRESCIA , LA MEDICINA CHE CAMBIA: INTEGRAZIONE OSPEDALE TERRITORIO Prendersi cura della cronicità 18 Settembre 2015 </vt:lpstr>
      <vt:lpstr>Razionale del perché oggi ci occupiamo di  BPCO…….ed attività infermieristiche</vt:lpstr>
      <vt:lpstr>Tempo di Nursing 2014</vt:lpstr>
      <vt:lpstr>Infermiere di famiglia e di comunità</vt:lpstr>
      <vt:lpstr>Diapositiva 5</vt:lpstr>
      <vt:lpstr>Processo assistenziale</vt:lpstr>
      <vt:lpstr>Funzioni dell’infermiere</vt:lpstr>
      <vt:lpstr>Obiettivi dell’assistenza </vt:lpstr>
      <vt:lpstr>Diapositiva 9</vt:lpstr>
      <vt:lpstr>Criticità identificate Strategia indispensabile:  EDUCAZIONE TERAPEUTICA</vt:lpstr>
      <vt:lpstr>Obiettivo</vt:lpstr>
      <vt:lpstr>Diapositiva 12</vt:lpstr>
      <vt:lpstr>Educazione del pz all’utilizzo :</vt:lpstr>
      <vt:lpstr>Obiettivi per Aree di apprendimento che orientano le metodologie educative e la valutazione  3 Livelli di profondità dell’apprendimento</vt:lpstr>
      <vt:lpstr> Modalità di somministrazione: gli spray </vt:lpstr>
      <vt:lpstr>Diapositiva 16</vt:lpstr>
      <vt:lpstr>Presa in carico infermieristica di un paziente BPCO  Percorso programmato di controlli e stima del tempo/paziente</vt:lpstr>
      <vt:lpstr>Gestione delle informazioni</vt:lpstr>
      <vt:lpstr>Diapositiva 19</vt:lpstr>
      <vt:lpstr>Sarei certo di poter cambiare  la mia vita…… se potessi dire « noi»  G. Gaber grazie per l’attenzione   </vt:lpstr>
      <vt:lpstr>Varie ed eventuali per approfondimenti  durante la discussione </vt:lpstr>
      <vt:lpstr>BPCO  azioni per migliorare</vt:lpstr>
      <vt:lpstr>Infermiera che funzioni svolge?</vt:lpstr>
      <vt:lpstr>Diapositiva 24</vt:lpstr>
      <vt:lpstr>Efficacia delle strategie per informare, educare e coinvolgere i pazienti</vt:lpstr>
      <vt:lpstr>Educazione : considerazioni </vt:lpstr>
      <vt:lpstr>Rappresentazione del processo …….anche educativo</vt:lpstr>
      <vt:lpstr>Piano Assistenziale Individualizzato (PAI)  1</vt:lpstr>
      <vt:lpstr>Quale strumento?.......PAI</vt:lpstr>
      <vt:lpstr>Mettere il paziente al centro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Aggiornamento BRESCIA , LA MEDICINA CHE CAMBIA: INTEGRAZIONE OSPEDALE TERRITORIO Prendersi cura della cronicità 18 Settembre 2015</dc:title>
  <dc:creator>Rosalba</dc:creator>
  <cp:lastModifiedBy>febretti-enzo</cp:lastModifiedBy>
  <cp:revision>278</cp:revision>
  <dcterms:created xsi:type="dcterms:W3CDTF">2015-09-09T12:04:03Z</dcterms:created>
  <dcterms:modified xsi:type="dcterms:W3CDTF">2015-09-18T10:57:00Z</dcterms:modified>
</cp:coreProperties>
</file>